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4" r:id="rId2"/>
    <p:sldId id="267" r:id="rId3"/>
    <p:sldId id="358" r:id="rId4"/>
    <p:sldId id="304" r:id="rId5"/>
    <p:sldId id="305" r:id="rId6"/>
    <p:sldId id="325" r:id="rId7"/>
    <p:sldId id="341" r:id="rId8"/>
    <p:sldId id="363" r:id="rId9"/>
    <p:sldId id="364" r:id="rId10"/>
    <p:sldId id="365" r:id="rId11"/>
    <p:sldId id="366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51" r:id="rId20"/>
    <p:sldId id="353" r:id="rId21"/>
    <p:sldId id="355" r:id="rId22"/>
    <p:sldId id="367" r:id="rId23"/>
    <p:sldId id="368" r:id="rId24"/>
    <p:sldId id="369" r:id="rId25"/>
    <p:sldId id="36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Wang" initials="SW" lastIdx="1" clrIdx="0">
    <p:extLst>
      <p:ext uri="{19B8F6BF-5375-455C-9EA6-DF929625EA0E}">
        <p15:presenceInfo xmlns:p15="http://schemas.microsoft.com/office/powerpoint/2012/main" userId="cb11d6ef859702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41"/>
    <p:restoredTop sz="93356"/>
  </p:normalViewPr>
  <p:slideViewPr>
    <p:cSldViewPr>
      <p:cViewPr varScale="1">
        <p:scale>
          <a:sx n="118" d="100"/>
          <a:sy n="118" d="100"/>
        </p:scale>
        <p:origin x="4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9A7B-542B-3441-A2E2-F1B707F7C9B6}" type="datetimeFigureOut">
              <a:rPr lang="en-CN" smtClean="0"/>
              <a:t>4/20/25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ACE76-7AB9-0540-B02B-40885896651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367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ACE76-7AB9-0540-B02B-408858966510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742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0D5C-768C-7449-93FF-2248B6BD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0B3E-E56A-0A4A-A9B1-D0B355272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C1DCE-9966-8746-9468-5EE81D87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7A33-7709-C84B-93B3-650A3CA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8F71-530B-494A-9E8F-69B38880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AEF36-E379-0D43-B94C-0D54261789DE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5081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3DC2-FA80-F141-80FB-6993463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AF91-9237-854F-B3D3-25A5C7AA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DC83-C1E4-344A-8EC1-DA8D2E6B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7AE1-25E5-FA42-9179-5E37F000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E133-CF9B-1640-A6ED-427498B2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E7BD7-1E1D-504E-86B1-36AA99F708F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4581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215DB-8D55-294F-BB56-9530AA6B4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5701C-D076-444D-9882-FD44BBB8C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B17D5-BF2E-034C-91E2-33A2F91C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6DE0-6D77-1946-A316-E46DCAC1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FF77-54BE-F747-865F-FEFBE54D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D1529-E980-7F4F-A51D-3F88231A1F2D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0800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3245-CF96-6847-AF9A-3BF265CF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0FD3-9371-A94C-BD77-0F251E1C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D76C-983B-254E-A440-E98971F3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522C-BBB6-444B-BB2A-E0BF90F8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33E0-85FE-684C-B2E0-86F14376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94EA7-820D-F149-9011-FE2C025700C3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87889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5FA5-F66C-1945-A17E-F6F95AF6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241C4-5E90-5B48-8FAF-3621310E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ED58-62D5-AD45-B750-C4601A13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3F7-9D52-9543-A034-B01A205F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7C95-47CB-234A-B04F-7E5DE7C7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7B194-588A-8E4B-AA0E-BB451A8A58B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4436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3479-DD7E-3340-9039-E959253F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E8F3-C76C-1340-B686-C5B70AAE2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3E70B-4331-A84A-ADC5-454243297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E962F-05D1-0D48-B68A-68BCA301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F4A65-E233-9148-8456-CC51F1B4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E7712-7320-6043-A07B-156AF3E1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2054E-24D1-2A47-B6D6-9774C20A97B4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0316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F28F-946D-2841-ACF0-AA97A2DE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4E0F-1603-E14E-ACFD-A90A676A4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89AB-EFFF-074C-893F-C136D1DFE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DA7F6-7B64-0C4D-9FE2-8B84CECD0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71D6F-2EE8-0349-9361-7E5CD1560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F5F0D-83E3-E844-8010-ECD297A1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EE1B7-D41E-3348-A6D2-BC783988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A43C9-56D9-584D-9E17-9814E190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952B8-D78E-B140-AEE6-CDE8327D75AF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2233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8E2B-D349-CB42-80A6-66ACFD88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EEF74-8BB9-1A4D-A91A-A6955073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55F00-CFAC-774B-852A-8478481A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5C60A-A0B9-0041-8624-BDF72C46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88EAE-BAF3-CA4E-B12D-983EEC2F483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4052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76576-D7D9-3445-A20B-43F89F08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B352D-0BF5-C242-BDA6-147C5388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8BDA8-D49F-6A45-851E-EDCB0807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3BF4-067F-7441-9A02-8D6D6E9379A1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9464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9B90-F90C-D948-A05E-AE8062FF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9E52-F870-2942-872C-2F1F4F2F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ADD1-5AEA-314C-974F-81BA6607C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29C7-3890-ED4C-B03B-A9F17C3B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77A4A-1AFB-3344-BE29-F4064B0A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580BA-1F3A-A743-B83C-53251C01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4F5F9-8D3C-AF41-AEBD-58911A1DE897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83906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A9F1-96C6-7E4C-915C-98FC11D9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7AD75-CAC8-3A4C-9B92-514ABBEAD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CBAB3-B3E8-0249-8FDB-BD9D359E6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1C913-2470-CC4C-A280-1199EFF4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60735-EE58-FD4B-A5F1-2FCD392A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6B41B-51CD-E04D-86B4-7E647FBD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2D06C-F23D-EF47-824D-B4D0E0B954F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477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E2CC009-65B7-2A4A-AAE2-A5C7C8E18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31AA60-8A97-534B-BE2C-97D44A942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text styles</a:t>
            </a:r>
          </a:p>
          <a:p>
            <a:pPr lvl="1"/>
            <a:r>
              <a:rPr lang="en-US" altLang="en-CN"/>
              <a:t>Second level</a:t>
            </a:r>
          </a:p>
          <a:p>
            <a:pPr lvl="2"/>
            <a:r>
              <a:rPr lang="en-US" altLang="en-CN"/>
              <a:t>Third level</a:t>
            </a:r>
          </a:p>
          <a:p>
            <a:pPr lvl="3"/>
            <a:r>
              <a:rPr lang="en-US" altLang="en-CN"/>
              <a:t>Fourth level</a:t>
            </a:r>
          </a:p>
          <a:p>
            <a:pPr lvl="4"/>
            <a:r>
              <a:rPr lang="en-US" altLang="en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839935-387D-2341-98F1-0DBEED4E2C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1FD6A1D-E2ED-7C4E-AE35-B6DADC17F5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44B27F-7C2D-FC4F-B7D0-522274DF29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D8FB91-50CA-B044-9E52-24DA09C7F31D}" type="slidenum">
              <a:rPr lang="en-US" altLang="en-CN"/>
              <a:pPr/>
              <a:t>‹#›</a:t>
            </a:fld>
            <a:endParaRPr lang="en-US" altLang="en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lab.fudan.edu.cn/" TargetMode="External"/><Relationship Id="rId2" Type="http://schemas.openxmlformats.org/officeDocument/2006/relationships/hyperlink" Target="mailto:xywangcs@fudan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356D-6994-6E4B-8C94-DB368237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COMP130014h.01</a:t>
            </a:r>
            <a:br>
              <a:rPr lang="en-US" sz="4000" b="1" dirty="0">
                <a:latin typeface="+mn-lt"/>
                <a:ea typeface="Microsoft YaHei" panose="020B0503020204020204" pitchFamily="34" charset="-122"/>
              </a:rPr>
            </a:b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Week 10</a:t>
            </a:r>
            <a:endParaRPr lang="en-CN" sz="4000" b="1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BDA8-A1DD-944D-955A-794B1091D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复旦大学计算机</a:t>
            </a:r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科学技术</a:t>
            </a:r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学院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2024-2025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第二学期（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年春季）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主讲：王晓阳（江湾叉二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A3021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xywangcs@fudan.edu.cn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</a:t>
            </a:r>
            <a:r>
              <a:rPr lang="en-CN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aslab.fudan.edu.cn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助教：林琰钧、王雨晨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课堂：周一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6-8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节（下午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13:30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HGX303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教室）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实验：周四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节（上午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8:00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逸夫楼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41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83C6-10BA-ACF3-E0D7-A675CBBB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Flow: Block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C1411-A921-4DDF-A695-1FCB1B3C7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dirty="0"/>
              <a:t>Repo: HW7/{</a:t>
            </a:r>
            <a:r>
              <a:rPr lang="en-US" dirty="0" err="1"/>
              <a:t>include,lib</a:t>
            </a:r>
            <a:r>
              <a:rPr lang="en-US" dirty="0"/>
              <a:t>}/</a:t>
            </a:r>
            <a:r>
              <a:rPr lang="en-US" dirty="0" err="1"/>
              <a:t>flowinfo.hh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C5ED8-4EE8-004F-7C91-D679732A99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554"/>
          <a:stretch/>
        </p:blipFill>
        <p:spPr>
          <a:xfrm>
            <a:off x="718457" y="2286000"/>
            <a:ext cx="7876404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11A42F-5F8A-A7E0-C86E-E71666243D57}"/>
              </a:ext>
            </a:extLst>
          </p:cNvPr>
          <p:cNvSpPr txBox="1"/>
          <p:nvPr/>
        </p:nvSpPr>
        <p:spPr>
          <a:xfrm>
            <a:off x="446511" y="5255567"/>
            <a:ext cx="825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each block is represented by (the </a:t>
            </a:r>
            <a:r>
              <a:rPr lang="en-US" dirty="0">
                <a:solidFill>
                  <a:srgbClr val="FF0000"/>
                </a:solidFill>
              </a:rPr>
              <a:t>number</a:t>
            </a:r>
            <a:r>
              <a:rPr lang="en-US" dirty="0"/>
              <a:t> in) the entry label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F4254-A7E2-D72E-1AC9-B93BB153CDCC}"/>
              </a:ext>
            </a:extLst>
          </p:cNvPr>
          <p:cNvSpPr txBox="1"/>
          <p:nvPr/>
        </p:nvSpPr>
        <p:spPr>
          <a:xfrm>
            <a:off x="6096000" y="5823718"/>
            <a:ext cx="286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 the label object!</a:t>
            </a:r>
          </a:p>
        </p:txBody>
      </p:sp>
    </p:spTree>
    <p:extLst>
      <p:ext uri="{BB962C8B-B14F-4D97-AF65-F5344CB8AC3E}">
        <p14:creationId xmlns:p14="http://schemas.microsoft.com/office/powerpoint/2010/main" val="111450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5A85-35E5-99EF-D852-08D37706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Flow: Statement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4145C-5753-D984-A124-C9F1AF35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934"/>
          <a:stretch/>
        </p:blipFill>
        <p:spPr>
          <a:xfrm>
            <a:off x="533400" y="2209800"/>
            <a:ext cx="8382000" cy="16287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34332-89A9-AACF-780C-83406CF915BB}"/>
              </a:ext>
            </a:extLst>
          </p:cNvPr>
          <p:cNvSpPr txBox="1"/>
          <p:nvPr/>
        </p:nvSpPr>
        <p:spPr>
          <a:xfrm>
            <a:off x="533400" y="4495800"/>
            <a:ext cx="786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each variable is represented by (the </a:t>
            </a:r>
            <a:r>
              <a:rPr lang="en-US" dirty="0">
                <a:solidFill>
                  <a:srgbClr val="FF0000"/>
                </a:solidFill>
              </a:rPr>
              <a:t>number</a:t>
            </a:r>
            <a:r>
              <a:rPr lang="en-US" dirty="0"/>
              <a:t> in) the Temp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EBA7A-5B7D-AD79-4685-7A92CD59119F}"/>
              </a:ext>
            </a:extLst>
          </p:cNvPr>
          <p:cNvSpPr txBox="1"/>
          <p:nvPr/>
        </p:nvSpPr>
        <p:spPr>
          <a:xfrm>
            <a:off x="5867400" y="5153098"/>
            <a:ext cx="283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 the temp object!</a:t>
            </a:r>
          </a:p>
        </p:txBody>
      </p:sp>
    </p:spTree>
    <p:extLst>
      <p:ext uri="{BB962C8B-B14F-4D97-AF65-F5344CB8AC3E}">
        <p14:creationId xmlns:p14="http://schemas.microsoft.com/office/powerpoint/2010/main" val="261151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A476-FFED-054E-9FAD-0912DBA0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Liveness Analysis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–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Control-Flow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Graph</a:t>
            </a:r>
            <a:endParaRPr kumimoji="1" lang="zh-CN" alt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0F8AFA-61F6-7441-A693-EE9D823F5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171700"/>
            <a:ext cx="2139633" cy="17526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7F73F4-A31B-834C-BE50-07C4AF428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524000"/>
            <a:ext cx="288713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9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DD5E97-B40E-7849-AC4E-2C3749262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6017391" cy="444125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52C4331-973F-7849-91A7-BBBBF5BA402D}"/>
              </a:ext>
            </a:extLst>
          </p:cNvPr>
          <p:cNvSpPr txBox="1">
            <a:spLocks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zh-CN" sz="3600" dirty="0"/>
              <a:t>Liveness Analysis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–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Control-Flow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Graph</a:t>
            </a:r>
            <a:endParaRPr kumimoji="1" lang="zh-CN" altLang="en-US" sz="3600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A447321-4D6B-3148-BC54-FC6B2E848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920" y="1643225"/>
            <a:ext cx="2139633" cy="1752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01FBE9-A219-A945-BF78-F6235412EDB3}"/>
              </a:ext>
            </a:extLst>
          </p:cNvPr>
          <p:cNvSpPr txBox="1"/>
          <p:nvPr/>
        </p:nvSpPr>
        <p:spPr>
          <a:xfrm>
            <a:off x="311336" y="3810000"/>
            <a:ext cx="19768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Each node may</a:t>
            </a:r>
          </a:p>
          <a:p>
            <a:r>
              <a:rPr kumimoji="1" lang="en-US" altLang="zh-CN" sz="2000" dirty="0">
                <a:solidFill>
                  <a:srgbClr val="C00000"/>
                </a:solidFill>
              </a:rPr>
              <a:t>Define</a:t>
            </a:r>
            <a:r>
              <a:rPr kumimoji="1" lang="en-US" altLang="zh-CN" sz="2000" dirty="0"/>
              <a:t> some vars</a:t>
            </a:r>
          </a:p>
          <a:p>
            <a:r>
              <a:rPr kumimoji="1" lang="en-US" altLang="zh-CN" sz="2000" dirty="0"/>
              <a:t>and/or</a:t>
            </a:r>
          </a:p>
          <a:p>
            <a:r>
              <a:rPr kumimoji="1" lang="en-US" altLang="zh-CN" sz="2000" dirty="0">
                <a:solidFill>
                  <a:srgbClr val="C00000"/>
                </a:solidFill>
              </a:rPr>
              <a:t>Use</a:t>
            </a:r>
            <a:r>
              <a:rPr kumimoji="1" lang="en-US" altLang="zh-CN" sz="2000" dirty="0"/>
              <a:t> some vars</a:t>
            </a:r>
            <a:endParaRPr kumimoji="1" lang="zh-CN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A10B5-966A-F445-8111-7C944EA9DC81}"/>
              </a:ext>
            </a:extLst>
          </p:cNvPr>
          <p:cNvSpPr txBox="1"/>
          <p:nvPr/>
        </p:nvSpPr>
        <p:spPr>
          <a:xfrm>
            <a:off x="1383962" y="5344104"/>
            <a:ext cx="1000595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This node</a:t>
            </a:r>
          </a:p>
          <a:p>
            <a:r>
              <a:rPr kumimoji="1" lang="en-US" altLang="zh-CN" sz="1600" dirty="0"/>
              <a:t>define: b</a:t>
            </a:r>
            <a:br>
              <a:rPr kumimoji="1" lang="en-US" altLang="zh-CN" sz="1600" dirty="0"/>
            </a:br>
            <a:r>
              <a:rPr kumimoji="1" lang="en-US" altLang="zh-CN" sz="1600" dirty="0"/>
              <a:t>use: a</a:t>
            </a:r>
            <a:endParaRPr kumimoji="1" lang="zh-CN" alt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2842BB-1598-F24E-8E8B-80EA0002A0F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884260" y="3048000"/>
            <a:ext cx="1392340" cy="2296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5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2C0C-4E19-3740-B831-184D79C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Liveness Analysis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D73F-57BF-1E47-8BD4-64D9D63D9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Liveness.</a:t>
            </a:r>
            <a:r>
              <a:rPr lang="en-US" dirty="0"/>
              <a:t> A variable is </a:t>
            </a:r>
            <a:r>
              <a:rPr lang="en-US" i="1" dirty="0">
                <a:solidFill>
                  <a:srgbClr val="C00000"/>
                </a:solidFill>
              </a:rPr>
              <a:t>live</a:t>
            </a:r>
            <a:r>
              <a:rPr lang="en-US" dirty="0">
                <a:solidFill>
                  <a:srgbClr val="C00000"/>
                </a:solidFill>
              </a:rPr>
              <a:t> on an edge </a:t>
            </a:r>
            <a:r>
              <a:rPr lang="en-US" dirty="0"/>
              <a:t>if there is a directed path from that edge to a </a:t>
            </a:r>
            <a:r>
              <a:rPr lang="en-US" i="1" dirty="0"/>
              <a:t>use</a:t>
            </a:r>
            <a:r>
              <a:rPr lang="en-US" dirty="0"/>
              <a:t> of the variable that does not go through any </a:t>
            </a:r>
            <a:r>
              <a:rPr lang="en-US" i="1" dirty="0"/>
              <a:t>def</a:t>
            </a:r>
            <a:r>
              <a:rPr lang="en-US" dirty="0"/>
              <a:t>. A variable is </a:t>
            </a:r>
            <a:r>
              <a:rPr lang="en-US" i="1" dirty="0">
                <a:solidFill>
                  <a:srgbClr val="C00000"/>
                </a:solidFill>
              </a:rPr>
              <a:t>live-in</a:t>
            </a:r>
            <a:r>
              <a:rPr lang="en-US" dirty="0"/>
              <a:t> at a node if it is live on any of the in-edges of that node; it is </a:t>
            </a:r>
            <a:r>
              <a:rPr lang="en-US" i="1" dirty="0">
                <a:solidFill>
                  <a:srgbClr val="C00000"/>
                </a:solidFill>
              </a:rPr>
              <a:t>live-out</a:t>
            </a:r>
            <a:r>
              <a:rPr lang="en-US" dirty="0"/>
              <a:t> at a node if it is live on any of the out-edges of the node.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07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75B6-739A-D940-8F94-6E608C3D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457200"/>
          </a:xfrm>
        </p:spPr>
        <p:txBody>
          <a:bodyPr/>
          <a:lstStyle/>
          <a:p>
            <a:r>
              <a:rPr kumimoji="1" lang="en-US" altLang="zh-CN" dirty="0"/>
              <a:t>Dataflow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Equation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C8C5C-C3F8-FF43-9428-C3B5152F9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52500"/>
            <a:ext cx="7099357" cy="22098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321E0A-3296-7640-B232-7A3FFEFFD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429000"/>
            <a:ext cx="6064250" cy="33173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0219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4AC3-1073-834D-AC6C-BB6F504B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9100"/>
            <a:ext cx="7772400" cy="609600"/>
          </a:xfrm>
        </p:spPr>
        <p:txBody>
          <a:bodyPr/>
          <a:lstStyle/>
          <a:p>
            <a:r>
              <a:rPr kumimoji="1" lang="en-US" altLang="zh-CN" dirty="0"/>
              <a:t>Example (using 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1…6)</a:t>
            </a:r>
            <a:endParaRPr kumimoji="1"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6E860-90EE-1347-A7FE-653C36E46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619942"/>
            <a:ext cx="4737157" cy="147452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F6B7C8-A24F-07FE-F51E-54284EDA1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6" y="1110727"/>
            <a:ext cx="216535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6B724F-6789-114E-9FAA-488708A16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2292" y="4032773"/>
            <a:ext cx="7361708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2B3350-5CB9-E3D6-4AED-293AE9FA0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81532"/>
            <a:ext cx="2514600" cy="548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7EEFEE-2B03-6574-E234-27365D87C542}"/>
              </a:ext>
            </a:extLst>
          </p:cNvPr>
          <p:cNvSpPr txBox="1"/>
          <p:nvPr/>
        </p:nvSpPr>
        <p:spPr>
          <a:xfrm>
            <a:off x="3048000" y="333818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dirty="0"/>
              <a:t>Initialization</a:t>
            </a:r>
            <a:r>
              <a:rPr lang="en-US" sz="1800" dirty="0"/>
              <a:t>:</a:t>
            </a:r>
            <a:endParaRPr lang="en-CN" sz="1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A7AE1E-E907-4C20-610A-7B2CF69DC904}"/>
              </a:ext>
            </a:extLst>
          </p:cNvPr>
          <p:cNvCxnSpPr/>
          <p:nvPr/>
        </p:nvCxnSpPr>
        <p:spPr>
          <a:xfrm flipV="1">
            <a:off x="3429000" y="4648200"/>
            <a:ext cx="914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D576D1-3F63-BFE3-CD56-BBF1AFF1CACD}"/>
              </a:ext>
            </a:extLst>
          </p:cNvPr>
          <p:cNvCxnSpPr/>
          <p:nvPr/>
        </p:nvCxnSpPr>
        <p:spPr>
          <a:xfrm flipV="1">
            <a:off x="3429000" y="5143942"/>
            <a:ext cx="914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0CD103-E078-6D6C-50E6-708A2F8431A3}"/>
              </a:ext>
            </a:extLst>
          </p:cNvPr>
          <p:cNvCxnSpPr/>
          <p:nvPr/>
        </p:nvCxnSpPr>
        <p:spPr>
          <a:xfrm flipV="1">
            <a:off x="3429000" y="4911314"/>
            <a:ext cx="914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B9D0CC-6249-0753-39B1-B91BC2A8C291}"/>
              </a:ext>
            </a:extLst>
          </p:cNvPr>
          <p:cNvCxnSpPr/>
          <p:nvPr/>
        </p:nvCxnSpPr>
        <p:spPr>
          <a:xfrm flipV="1">
            <a:off x="3429000" y="5407056"/>
            <a:ext cx="914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977250-5BAA-5FAF-3EDF-659A7FA0940E}"/>
              </a:ext>
            </a:extLst>
          </p:cNvPr>
          <p:cNvCxnSpPr/>
          <p:nvPr/>
        </p:nvCxnSpPr>
        <p:spPr>
          <a:xfrm flipV="1">
            <a:off x="3429000" y="5674777"/>
            <a:ext cx="914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B739D0-4E76-1594-A983-46164E4D3A15}"/>
              </a:ext>
            </a:extLst>
          </p:cNvPr>
          <p:cNvCxnSpPr>
            <a:cxnSpLocks/>
          </p:cNvCxnSpPr>
          <p:nvPr/>
        </p:nvCxnSpPr>
        <p:spPr>
          <a:xfrm>
            <a:off x="3429000" y="4928265"/>
            <a:ext cx="914400" cy="67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614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19F398-F986-D946-A0CC-5DA7730A6124}"/>
              </a:ext>
            </a:extLst>
          </p:cNvPr>
          <p:cNvSpPr txBox="1">
            <a:spLocks/>
          </p:cNvSpPr>
          <p:nvPr/>
        </p:nvSpPr>
        <p:spPr>
          <a:xfrm>
            <a:off x="685800" y="419100"/>
            <a:ext cx="7772400" cy="609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zh-CN" dirty="0"/>
              <a:t>Example (using 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6…1)</a:t>
            </a:r>
            <a:endParaRPr kumimoji="1" lang="zh-CN" alt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5384C0A-557A-8147-BCDD-CC180BBD4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36563"/>
            <a:ext cx="2139633" cy="17526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79091-44EF-AB41-91CE-2B3B8BA0E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784159"/>
            <a:ext cx="4737157" cy="147452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79DB28-416E-E347-9F78-E459CB9E3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1442787"/>
            <a:ext cx="4737158" cy="267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4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D2D8-3A27-CC40-899B-35B28DBD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8621"/>
            <a:ext cx="7772400" cy="381000"/>
          </a:xfrm>
        </p:spPr>
        <p:txBody>
          <a:bodyPr/>
          <a:lstStyle/>
          <a:p>
            <a:r>
              <a:rPr lang="en-US" altLang="zh-CN" dirty="0"/>
              <a:t>Theory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D17E-B76D-7D47-BEE3-7C0B1EEA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3505200"/>
          </a:xfrm>
        </p:spPr>
        <p:txBody>
          <a:bodyPr/>
          <a:lstStyle/>
          <a:p>
            <a:r>
              <a:rPr lang="en-US" altLang="zh-CN" sz="2400" dirty="0"/>
              <a:t>The algorithm always converges</a:t>
            </a:r>
          </a:p>
          <a:p>
            <a:pPr lvl="1"/>
            <a:r>
              <a:rPr lang="en-US" altLang="zh-CN" sz="2000" dirty="0"/>
              <a:t>And finds the least fixed point</a:t>
            </a:r>
          </a:p>
          <a:p>
            <a:pPr lvl="1"/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C00000"/>
                </a:solidFill>
              </a:rPr>
              <a:t>least fixed point </a:t>
            </a:r>
            <a:r>
              <a:rPr lang="en-US" altLang="zh-CN" sz="2000" dirty="0"/>
              <a:t>is the solution we want</a:t>
            </a:r>
          </a:p>
          <a:p>
            <a:pPr lvl="1"/>
            <a:r>
              <a:rPr lang="en-US" altLang="zh-CN" sz="2000" dirty="0"/>
              <a:t>There are other fixed points!</a:t>
            </a:r>
          </a:p>
          <a:p>
            <a:r>
              <a:rPr lang="en-US" altLang="zh-CN" sz="2400" dirty="0"/>
              <a:t>The time complexity of the algorithm is O(</a:t>
            </a:r>
            <a:r>
              <a:rPr lang="en-US" altLang="zh-CN" sz="2400" i="1" dirty="0"/>
              <a:t>n</a:t>
            </a:r>
            <a:r>
              <a:rPr lang="en-US" altLang="zh-CN" sz="2400" i="1" baseline="30000" dirty="0"/>
              <a:t>4</a:t>
            </a:r>
            <a:r>
              <a:rPr lang="en-US" altLang="zh-CN" sz="2400" dirty="0"/>
              <a:t>) (in practice, much faster)</a:t>
            </a:r>
          </a:p>
          <a:p>
            <a:pPr lvl="1"/>
            <a:r>
              <a:rPr lang="en-US" altLang="zh-CN" sz="2000" dirty="0"/>
              <a:t>There are other ways to optimize the algorithm</a:t>
            </a:r>
          </a:p>
          <a:p>
            <a:pPr lvl="1"/>
            <a:r>
              <a:rPr lang="en-US" altLang="zh-CN" sz="2000" dirty="0"/>
              <a:t>Block-at-a-time, variable-at-a-time etc.</a:t>
            </a:r>
          </a:p>
          <a:p>
            <a:r>
              <a:rPr lang="en-US" altLang="zh-CN" sz="2400" dirty="0"/>
              <a:t>The information is useful in many optimization tasks</a:t>
            </a:r>
            <a:endParaRPr lang="zh-CN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4B0B4-B4D4-F44C-9EC8-2F275B545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267200"/>
            <a:ext cx="5181600" cy="238938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8C672EF-906C-6D4B-AFA0-E44B41865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4585592"/>
            <a:ext cx="2139633" cy="17526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13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2C2E-A095-73CF-A089-34E0C7A0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</a:t>
            </a:r>
            <a:br>
              <a:rPr lang="en-US" dirty="0"/>
            </a:br>
            <a:r>
              <a:rPr lang="en-US" dirty="0"/>
              <a:t>Dominance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7445-2DEB-00B2-4C1D-BB2C78C28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Dominance relation: A node </a:t>
            </a:r>
            <a:r>
              <a:rPr lang="en-US" sz="2800" i="1" dirty="0"/>
              <a:t>d</a:t>
            </a:r>
            <a:r>
              <a:rPr lang="en-US" sz="2800" dirty="0"/>
              <a:t> dominates a node </a:t>
            </a:r>
            <a:r>
              <a:rPr lang="en-US" sz="2800" i="1" dirty="0"/>
              <a:t>n</a:t>
            </a:r>
            <a:r>
              <a:rPr lang="en-US" sz="2800" dirty="0"/>
              <a:t> if every path from the start node to </a:t>
            </a:r>
            <a:r>
              <a:rPr lang="en-US" sz="2800" i="1" dirty="0"/>
              <a:t>n</a:t>
            </a:r>
            <a:r>
              <a:rPr lang="en-US" sz="2800" dirty="0"/>
              <a:t> goes through </a:t>
            </a:r>
            <a:r>
              <a:rPr lang="en-US" sz="2800" i="1" dirty="0"/>
              <a:t>d</a:t>
            </a:r>
            <a:r>
              <a:rPr lang="en-US" sz="2800" dirty="0"/>
              <a:t>.</a:t>
            </a:r>
          </a:p>
          <a:p>
            <a:r>
              <a:rPr lang="en-US" sz="2800" dirty="0"/>
              <a:t>Example:</a:t>
            </a:r>
          </a:p>
          <a:p>
            <a:pPr lvl="1"/>
            <a:r>
              <a:rPr lang="en-US" sz="2000" dirty="0"/>
              <a:t>Node 1 dominates all nodes.</a:t>
            </a:r>
          </a:p>
          <a:p>
            <a:pPr lvl="1"/>
            <a:r>
              <a:rPr lang="en-US" sz="2000" dirty="0"/>
              <a:t>Node 2 dominates nodes 2, 3 and 4</a:t>
            </a:r>
          </a:p>
          <a:p>
            <a:pPr lvl="1"/>
            <a:r>
              <a:rPr lang="en-US" sz="2000" dirty="0"/>
              <a:t>Node 3 doesn’t dominate any other nodes</a:t>
            </a:r>
          </a:p>
          <a:p>
            <a:pPr lvl="1"/>
            <a:r>
              <a:rPr lang="en-US" sz="2000" dirty="0"/>
              <a:t>Node 4 either</a:t>
            </a:r>
          </a:p>
          <a:p>
            <a:r>
              <a:rPr lang="en-US" sz="2200" i="1" dirty="0">
                <a:solidFill>
                  <a:srgbClr val="FF0000"/>
                </a:solidFill>
              </a:rPr>
              <a:t>Note: a node dominates itself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E0AE6-5716-4F82-E3E0-187090A78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124200"/>
            <a:ext cx="3200400" cy="364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2287-0EDF-4D4D-A7A0-F41DF092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algn="l"/>
            <a:r>
              <a:rPr lang="en-CN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本周内容:</a:t>
            </a:r>
            <a:r>
              <a:rPr 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Liveness &amp;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SSA</a:t>
            </a:r>
            <a:endParaRPr lang="en-CN" sz="3200" b="1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0AF5-2977-F642-A21C-26A0F9468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3545"/>
            <a:ext cx="7772400" cy="48872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Review: 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Instruction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Selection (for Quad)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Liveness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Static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Single-Assignment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>
              <a:solidFill>
                <a:srgbClr val="FF0000"/>
              </a:solidFill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  <a:latin typeface="+mn-ea"/>
              </a:rPr>
              <a:t>注意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：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57250" lvl="1" indent="-457200"/>
            <a:r>
              <a:rPr lang="en-US" altLang="zh-CN" sz="2400" dirty="0">
                <a:latin typeface="+mn-ea"/>
              </a:rPr>
              <a:t>HW6</a:t>
            </a:r>
            <a:r>
              <a:rPr lang="zh-CN" altLang="en-US" sz="2400" dirty="0">
                <a:latin typeface="+mn-ea"/>
              </a:rPr>
              <a:t> 周四（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月</a:t>
            </a:r>
            <a:r>
              <a:rPr lang="en-US" altLang="zh-CN" sz="2400" dirty="0">
                <a:latin typeface="+mn-ea"/>
              </a:rPr>
              <a:t>24</a:t>
            </a:r>
            <a:r>
              <a:rPr lang="zh-CN" altLang="en-US" sz="2400" dirty="0">
                <a:latin typeface="+mn-ea"/>
              </a:rPr>
              <a:t>日）晚</a:t>
            </a:r>
            <a:r>
              <a:rPr lang="en-US" altLang="zh-CN" sz="2400" dirty="0">
                <a:latin typeface="+mn-ea"/>
              </a:rPr>
              <a:t>due</a:t>
            </a:r>
          </a:p>
          <a:p>
            <a:pPr marL="857250" lvl="1" indent="-457200"/>
            <a:r>
              <a:rPr lang="en-US" altLang="zh-CN" sz="2400" dirty="0">
                <a:latin typeface="+mn-ea"/>
              </a:rPr>
              <a:t>HW7 </a:t>
            </a:r>
            <a:r>
              <a:rPr lang="zh-CN" altLang="en-US" sz="2400" dirty="0">
                <a:latin typeface="+mn-ea"/>
              </a:rPr>
              <a:t>周四（</a:t>
            </a: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月</a:t>
            </a:r>
            <a:r>
              <a:rPr lang="en-US" altLang="zh-CN" sz="2400" dirty="0">
                <a:latin typeface="+mn-ea"/>
              </a:rPr>
              <a:t>8</a:t>
            </a:r>
            <a:r>
              <a:rPr lang="zh-CN" altLang="en-US" sz="2400" dirty="0">
                <a:latin typeface="+mn-ea"/>
              </a:rPr>
              <a:t>日）晚</a:t>
            </a:r>
            <a:r>
              <a:rPr lang="en-US" altLang="zh-CN" sz="2400" dirty="0">
                <a:latin typeface="+mn-ea"/>
              </a:rPr>
              <a:t>due</a:t>
            </a:r>
          </a:p>
          <a:p>
            <a:pPr marL="857250" lvl="1" indent="-457200"/>
            <a:endParaRPr lang="en-US" altLang="zh-CN" sz="2400" dirty="0">
              <a:latin typeface="+mn-ea"/>
            </a:endParaRPr>
          </a:p>
          <a:p>
            <a:pPr marL="857250" lvl="1" indent="-457200"/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注意：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27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日（周日）上课（调课，补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日课）</a:t>
            </a:r>
            <a:endParaRPr lang="en-US" altLang="zh-CN" sz="2400" dirty="0">
              <a:latin typeface="+mn-ea"/>
            </a:endParaRPr>
          </a:p>
          <a:p>
            <a:pPr marL="400050" lvl="1" indent="0">
              <a:buNone/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38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31B3-AF9B-5075-1514-0DE61F48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dirty="0"/>
              <a:t>The Dominance Frontier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E2630-0728-1853-1524-94ED9C871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1066984"/>
            <a:ext cx="6537960" cy="317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67F5D3-55B7-B757-58C2-B5EFE4A4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98661"/>
            <a:ext cx="6736644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86C37D-D1E5-2B04-A600-295BA831A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044822"/>
            <a:ext cx="8287246" cy="47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41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6FB0-7864-65D3-38E4-719172AF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383ED-5F37-5407-6ADF-5A612D7E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752600"/>
            <a:ext cx="7239000" cy="361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98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FE55-D8A1-9912-DB67-112D4CCE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dirty="0"/>
              <a:t>Algorithms: Dominators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AD252-96A4-C55D-2C35-181E85C47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" y="2133600"/>
            <a:ext cx="7772400" cy="1433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A2DAA3-7044-7404-56FF-D53248455E4C}"/>
              </a:ext>
            </a:extLst>
          </p:cNvPr>
          <p:cNvSpPr txBox="1"/>
          <p:nvPr/>
        </p:nvSpPr>
        <p:spPr>
          <a:xfrm>
            <a:off x="1219200" y="4191000"/>
            <a:ext cx="6939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Iteratively recomputing D[n]</a:t>
            </a:r>
          </a:p>
          <a:p>
            <a:r>
              <a:rPr lang="en-US" dirty="0"/>
              <a:t>Initially: all D[n]=all blocks (nodes) </a:t>
            </a:r>
          </a:p>
          <a:p>
            <a:r>
              <a:rPr lang="en-US" dirty="0"/>
              <a:t>(except for D[s0]={s0}, which is the entry node/block)</a:t>
            </a:r>
          </a:p>
        </p:txBody>
      </p:sp>
    </p:spTree>
    <p:extLst>
      <p:ext uri="{BB962C8B-B14F-4D97-AF65-F5344CB8AC3E}">
        <p14:creationId xmlns:p14="http://schemas.microsoft.com/office/powerpoint/2010/main" val="3923380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38D2-5B90-8B11-4E51-8F4844D3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9524"/>
            <a:ext cx="7772400" cy="603179"/>
          </a:xfrm>
        </p:spPr>
        <p:txBody>
          <a:bodyPr/>
          <a:lstStyle/>
          <a:p>
            <a:r>
              <a:rPr lang="en-US" dirty="0"/>
              <a:t>Unreachable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4E1E-7F76-0DAD-EDEF-09821468A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dirty="0"/>
              <a:t>Some programs may have unreachable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A5FB4-BFE8-D063-414B-612FAF3AC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79" y="2512367"/>
            <a:ext cx="2397580" cy="2874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357556-506E-8C0C-F759-3CE1610C7BB9}"/>
              </a:ext>
            </a:extLst>
          </p:cNvPr>
          <p:cNvSpPr txBox="1"/>
          <p:nvPr/>
        </p:nvSpPr>
        <p:spPr>
          <a:xfrm>
            <a:off x="6270171" y="2281535"/>
            <a:ext cx="914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y=19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9775B-9713-66BA-5661-2E00FA28E8A4}"/>
              </a:ext>
            </a:extLst>
          </p:cNvPr>
          <p:cNvSpPr txBox="1"/>
          <p:nvPr/>
        </p:nvSpPr>
        <p:spPr>
          <a:xfrm>
            <a:off x="6281057" y="2971800"/>
            <a:ext cx="914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D4CD3-A44D-5E2B-453B-7594930CA14B}"/>
              </a:ext>
            </a:extLst>
          </p:cNvPr>
          <p:cNvSpPr txBox="1"/>
          <p:nvPr/>
        </p:nvSpPr>
        <p:spPr>
          <a:xfrm>
            <a:off x="5603421" y="3583285"/>
            <a:ext cx="914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jump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8349E-DF3A-AA3C-FEF3-961DB08C6433}"/>
              </a:ext>
            </a:extLst>
          </p:cNvPr>
          <p:cNvSpPr txBox="1"/>
          <p:nvPr/>
        </p:nvSpPr>
        <p:spPr>
          <a:xfrm>
            <a:off x="5603421" y="4273550"/>
            <a:ext cx="914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C8F3E-912D-F0C9-CBE2-F9B3E2CE9287}"/>
              </a:ext>
            </a:extLst>
          </p:cNvPr>
          <p:cNvSpPr txBox="1"/>
          <p:nvPr/>
        </p:nvSpPr>
        <p:spPr>
          <a:xfrm>
            <a:off x="5603421" y="4959421"/>
            <a:ext cx="914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jump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649CAF-C534-0ACD-59B1-C4987114D51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727371" y="2743200"/>
            <a:ext cx="10886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E21AD3-9989-B313-4617-62B8F41BFD5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193971" y="3433465"/>
            <a:ext cx="544286" cy="143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C8F7D2-A6F2-56C9-51B4-3CEF2255C38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60621" y="4044950"/>
            <a:ext cx="1134836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4E3B9A-62AC-903A-4C37-FF55A3EBBCA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738257" y="3433465"/>
            <a:ext cx="759278" cy="8042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DEFB82-7147-CA33-F9EC-EF1870B66DD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060621" y="4735215"/>
            <a:ext cx="0" cy="2242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258649-E69F-BA73-8B4F-11846301752E}"/>
              </a:ext>
            </a:extLst>
          </p:cNvPr>
          <p:cNvSpPr txBox="1"/>
          <p:nvPr/>
        </p:nvSpPr>
        <p:spPr>
          <a:xfrm>
            <a:off x="7195457" y="4244068"/>
            <a:ext cx="1284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Return 3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E9099005-F4DB-C372-9FF4-9B9FA71E8D87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H="1">
            <a:off x="5603421" y="3048000"/>
            <a:ext cx="666750" cy="2142254"/>
          </a:xfrm>
          <a:prstGeom prst="curvedConnector4">
            <a:avLst>
              <a:gd name="adj1" fmla="val -111021"/>
              <a:gd name="adj2" fmla="val 10315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C7401146-CBE9-F0C2-8A1D-69252139E666}"/>
              </a:ext>
            </a:extLst>
          </p:cNvPr>
          <p:cNvCxnSpPr>
            <a:cxnSpLocks/>
            <a:stCxn id="8" idx="1"/>
            <a:endCxn id="6" idx="1"/>
          </p:cNvCxnSpPr>
          <p:nvPr/>
        </p:nvCxnSpPr>
        <p:spPr>
          <a:xfrm rot="10800000" flipH="1">
            <a:off x="5603421" y="3202633"/>
            <a:ext cx="677636" cy="1301750"/>
          </a:xfrm>
          <a:prstGeom prst="curvedConnector3">
            <a:avLst>
              <a:gd name="adj1" fmla="val -385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674D280-2510-5EDD-81CA-593DEE715E0B}"/>
              </a:ext>
            </a:extLst>
          </p:cNvPr>
          <p:cNvSpPr txBox="1"/>
          <p:nvPr/>
        </p:nvSpPr>
        <p:spPr>
          <a:xfrm>
            <a:off x="1218646" y="5846092"/>
            <a:ext cx="6706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easily (and need) </a:t>
            </a:r>
            <a:r>
              <a:rPr lang="en-US" dirty="0">
                <a:solidFill>
                  <a:srgbClr val="FF0000"/>
                </a:solidFill>
              </a:rPr>
              <a:t>remove</a:t>
            </a:r>
            <a:r>
              <a:rPr lang="en-US" dirty="0"/>
              <a:t> unreachable blocks</a:t>
            </a:r>
          </a:p>
        </p:txBody>
      </p:sp>
    </p:spTree>
    <p:extLst>
      <p:ext uri="{BB962C8B-B14F-4D97-AF65-F5344CB8AC3E}">
        <p14:creationId xmlns:p14="http://schemas.microsoft.com/office/powerpoint/2010/main" val="2213579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769AC-21A7-22CA-1237-1FDEC47E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2B13-92B4-E5CE-93D6-5BC80119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the Code in Repo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6BCCB65-6293-EBD7-4190-9B296667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quadflow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6230-E86C-1744-0F25-D24A983F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8FF8-415F-8C3C-F729-989AE5072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HW6</a:t>
            </a:r>
            <a:r>
              <a:rPr lang="zh-CN" altLang="en-US" dirty="0">
                <a:latin typeface="Helvetica" pitchFamily="2" charset="0"/>
              </a:rPr>
              <a:t> 本</a:t>
            </a:r>
            <a:r>
              <a:rPr lang="en-US" dirty="0" err="1">
                <a:latin typeface="Helvetica" pitchFamily="2" charset="0"/>
              </a:rPr>
              <a:t>周四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</a:rPr>
              <a:t>due</a:t>
            </a:r>
          </a:p>
        </p:txBody>
      </p:sp>
    </p:spTree>
    <p:extLst>
      <p:ext uri="{BB962C8B-B14F-4D97-AF65-F5344CB8AC3E}">
        <p14:creationId xmlns:p14="http://schemas.microsoft.com/office/powerpoint/2010/main" val="364460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837B4-AADB-35FF-D432-105DF145F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B6BEAF-1333-CC97-9B42-C5F3C33303CD}"/>
              </a:ext>
            </a:extLst>
          </p:cNvPr>
          <p:cNvSpPr txBox="1"/>
          <p:nvPr/>
        </p:nvSpPr>
        <p:spPr>
          <a:xfrm>
            <a:off x="2317045" y="1452947"/>
            <a:ext cx="106680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8E84D-546E-E1F0-1DB6-B9AD77E7DF37}"/>
              </a:ext>
            </a:extLst>
          </p:cNvPr>
          <p:cNvSpPr txBox="1"/>
          <p:nvPr/>
        </p:nvSpPr>
        <p:spPr>
          <a:xfrm>
            <a:off x="3993444" y="1301063"/>
            <a:ext cx="441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Intermediate Representation:</a:t>
            </a:r>
          </a:p>
          <a:p>
            <a:r>
              <a:rPr lang="en-US" sz="2000" dirty="0"/>
              <a:t>Only low-level </a:t>
            </a:r>
            <a:r>
              <a:rPr lang="en-US" sz="2000" b="1" dirty="0"/>
              <a:t>machine-level instructions</a:t>
            </a:r>
            <a:r>
              <a:rPr lang="en-US" sz="2000" dirty="0"/>
              <a:t>, but with nested expressions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6A4CA-0C0D-F9DC-96E3-FEC0B9199DC3}"/>
              </a:ext>
            </a:extLst>
          </p:cNvPr>
          <p:cNvSpPr txBox="1"/>
          <p:nvPr/>
        </p:nvSpPr>
        <p:spPr>
          <a:xfrm>
            <a:off x="2317045" y="3830204"/>
            <a:ext cx="1066800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CD1088-A75F-99A9-C0EC-67B485AEC8E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850445" y="1914612"/>
            <a:ext cx="0" cy="566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DA4BC3-607A-9B89-5659-3C1336BF4579}"/>
              </a:ext>
            </a:extLst>
          </p:cNvPr>
          <p:cNvSpPr txBox="1"/>
          <p:nvPr/>
        </p:nvSpPr>
        <p:spPr>
          <a:xfrm>
            <a:off x="3993443" y="3744873"/>
            <a:ext cx="441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Quadruple Representation:</a:t>
            </a:r>
          </a:p>
          <a:p>
            <a:r>
              <a:rPr lang="en-US" sz="2000" dirty="0"/>
              <a:t>Simple </a:t>
            </a:r>
            <a:r>
              <a:rPr lang="en-US" sz="2000" b="1" dirty="0"/>
              <a:t>machine-level instructions</a:t>
            </a:r>
            <a:endParaRPr lang="en-US" sz="2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1FCA60-90A0-9AAD-B2B5-0E1534C5993E}"/>
              </a:ext>
            </a:extLst>
          </p:cNvPr>
          <p:cNvSpPr/>
          <p:nvPr/>
        </p:nvSpPr>
        <p:spPr>
          <a:xfrm>
            <a:off x="1631245" y="2481306"/>
            <a:ext cx="2438400" cy="508337"/>
          </a:xfrm>
          <a:prstGeom prst="roundRect">
            <a:avLst>
              <a:gd name="adj" fmla="val 38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Canonicalization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8B0EC84-F8C9-DAD3-0FCD-14A35C91C54F}"/>
              </a:ext>
            </a:extLst>
          </p:cNvPr>
          <p:cNvSpPr/>
          <p:nvPr/>
        </p:nvSpPr>
        <p:spPr>
          <a:xfrm>
            <a:off x="1524000" y="4565736"/>
            <a:ext cx="2667000" cy="508337"/>
          </a:xfrm>
          <a:prstGeom prst="roundRect">
            <a:avLst>
              <a:gd name="adj" fmla="val 38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formation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A14BC9-8D6C-5736-3B5F-8384CFC73EA1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>
            <a:off x="2850445" y="4291869"/>
            <a:ext cx="7055" cy="2738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9C740D4-2AB5-2774-EF18-15553B5DF679}"/>
              </a:ext>
            </a:extLst>
          </p:cNvPr>
          <p:cNvSpPr/>
          <p:nvPr/>
        </p:nvSpPr>
        <p:spPr>
          <a:xfrm>
            <a:off x="1371600" y="3048000"/>
            <a:ext cx="2957689" cy="508337"/>
          </a:xfrm>
          <a:prstGeom prst="roundRect">
            <a:avLst>
              <a:gd name="adj" fmla="val 38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Instruction Selection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2290AB-F2F4-D92E-CF80-758E51EE3BC8}"/>
              </a:ext>
            </a:extLst>
          </p:cNvPr>
          <p:cNvCxnSpPr>
            <a:cxnSpLocks/>
            <a:stCxn id="35" idx="2"/>
            <a:endCxn id="13" idx="0"/>
          </p:cNvCxnSpPr>
          <p:nvPr/>
        </p:nvCxnSpPr>
        <p:spPr>
          <a:xfrm>
            <a:off x="2850445" y="3556337"/>
            <a:ext cx="0" cy="2738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931FCEF-DB7A-A468-0499-8841238B02BD}"/>
              </a:ext>
            </a:extLst>
          </p:cNvPr>
          <p:cNvSpPr/>
          <p:nvPr/>
        </p:nvSpPr>
        <p:spPr>
          <a:xfrm>
            <a:off x="1708856" y="5185699"/>
            <a:ext cx="2297288" cy="508337"/>
          </a:xfrm>
          <a:prstGeom prst="roundRect">
            <a:avLst>
              <a:gd name="adj" fmla="val 38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SSA form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68AF223-1222-A523-448B-FEAB9C0060B4}"/>
              </a:ext>
            </a:extLst>
          </p:cNvPr>
          <p:cNvSpPr/>
          <p:nvPr/>
        </p:nvSpPr>
        <p:spPr>
          <a:xfrm>
            <a:off x="1701800" y="5829303"/>
            <a:ext cx="2297288" cy="508337"/>
          </a:xfrm>
          <a:prstGeom prst="roundRect">
            <a:avLst>
              <a:gd name="adj" fmla="val 38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Optimization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09558C20-6FA7-D17A-93E6-8B250BBBCCAE}"/>
              </a:ext>
            </a:extLst>
          </p:cNvPr>
          <p:cNvSpPr txBox="1">
            <a:spLocks/>
          </p:cNvSpPr>
          <p:nvPr/>
        </p:nvSpPr>
        <p:spPr bwMode="auto">
          <a:xfrm>
            <a:off x="93136" y="359832"/>
            <a:ext cx="301977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zh-CN"/>
              <a:t>Overview </a:t>
            </a:r>
            <a:endParaRPr kumimoji="1" lang="zh-CN" alt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2F67A86-9591-0C9A-9D8A-971787537C83}"/>
              </a:ext>
            </a:extLst>
          </p:cNvPr>
          <p:cNvSpPr/>
          <p:nvPr/>
        </p:nvSpPr>
        <p:spPr>
          <a:xfrm>
            <a:off x="4561114" y="5189798"/>
            <a:ext cx="3744686" cy="508337"/>
          </a:xfrm>
          <a:prstGeom prst="roundRect">
            <a:avLst>
              <a:gd name="adj" fmla="val 38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  <a:r>
              <a:rPr lang="en-US" altLang="zh-CN" dirty="0">
                <a:solidFill>
                  <a:schemeClr val="tx1"/>
                </a:solidFill>
              </a:rPr>
              <a:t>/Data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Flow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3FAA55-A201-DDE4-788B-D61009631CDB}"/>
              </a:ext>
            </a:extLst>
          </p:cNvPr>
          <p:cNvCxnSpPr>
            <a:cxnSpLocks/>
            <a:stCxn id="3" idx="1"/>
            <a:endCxn id="45" idx="3"/>
          </p:cNvCxnSpPr>
          <p:nvPr/>
        </p:nvCxnSpPr>
        <p:spPr>
          <a:xfrm flipH="1" flipV="1">
            <a:off x="4006144" y="5439868"/>
            <a:ext cx="554970" cy="40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7BF4B7-2541-FE4E-9AA3-E7C5605CFAEF}"/>
              </a:ext>
            </a:extLst>
          </p:cNvPr>
          <p:cNvCxnSpPr>
            <a:cxnSpLocks/>
            <a:stCxn id="3" idx="1"/>
            <a:endCxn id="46" idx="3"/>
          </p:cNvCxnSpPr>
          <p:nvPr/>
        </p:nvCxnSpPr>
        <p:spPr>
          <a:xfrm flipH="1">
            <a:off x="3999088" y="5443967"/>
            <a:ext cx="562026" cy="639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E61E6C-5FAA-9C89-C92D-2F32D22C9881}"/>
              </a:ext>
            </a:extLst>
          </p:cNvPr>
          <p:cNvSpPr txBox="1"/>
          <p:nvPr/>
        </p:nvSpPr>
        <p:spPr>
          <a:xfrm>
            <a:off x="685800" y="5105400"/>
            <a:ext cx="7924800" cy="16002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666BF4-3742-2E6A-87C9-2FE349E5D241}"/>
              </a:ext>
            </a:extLst>
          </p:cNvPr>
          <p:cNvSpPr txBox="1"/>
          <p:nvPr/>
        </p:nvSpPr>
        <p:spPr>
          <a:xfrm>
            <a:off x="6119098" y="6182356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今天的主要内容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254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34D069-C90E-87F1-C012-5059709D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38" b="72918"/>
          <a:stretch/>
        </p:blipFill>
        <p:spPr>
          <a:xfrm>
            <a:off x="685800" y="1265265"/>
            <a:ext cx="7772400" cy="152400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EEDD45-951F-D06C-9BC2-848E482518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856" b="1"/>
          <a:stretch/>
        </p:blipFill>
        <p:spPr>
          <a:xfrm>
            <a:off x="685800" y="4953000"/>
            <a:ext cx="77724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D99148-CB7E-905F-7757-F5E87E6615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716" b="37140"/>
          <a:stretch/>
        </p:blipFill>
        <p:spPr>
          <a:xfrm>
            <a:off x="685800" y="3124200"/>
            <a:ext cx="77724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555555-9D85-673F-1EA7-238DE2A0B6FC}"/>
              </a:ext>
            </a:extLst>
          </p:cNvPr>
          <p:cNvSpPr/>
          <p:nvPr/>
        </p:nvSpPr>
        <p:spPr>
          <a:xfrm>
            <a:off x="1714500" y="2514600"/>
            <a:ext cx="2095500" cy="329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A36BB-6E70-FC18-6BAF-4C457815103A}"/>
              </a:ext>
            </a:extLst>
          </p:cNvPr>
          <p:cNvSpPr/>
          <p:nvPr/>
        </p:nvSpPr>
        <p:spPr>
          <a:xfrm>
            <a:off x="2057400" y="4267200"/>
            <a:ext cx="1371600" cy="315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A961D-0D76-1882-8C96-5950588C14C8}"/>
              </a:ext>
            </a:extLst>
          </p:cNvPr>
          <p:cNvSpPr/>
          <p:nvPr/>
        </p:nvSpPr>
        <p:spPr>
          <a:xfrm>
            <a:off x="4419600" y="2514600"/>
            <a:ext cx="1600200" cy="329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7D44E0-22F9-51BF-0BEB-3D13F9936A40}"/>
              </a:ext>
            </a:extLst>
          </p:cNvPr>
          <p:cNvSpPr/>
          <p:nvPr/>
        </p:nvSpPr>
        <p:spPr>
          <a:xfrm>
            <a:off x="6553200" y="2514600"/>
            <a:ext cx="1143000" cy="339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647D28-7C77-2070-4AA4-219FC3B71B43}"/>
              </a:ext>
            </a:extLst>
          </p:cNvPr>
          <p:cNvSpPr/>
          <p:nvPr/>
        </p:nvSpPr>
        <p:spPr>
          <a:xfrm>
            <a:off x="4441371" y="4191000"/>
            <a:ext cx="1600200" cy="391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0D72F2-01CA-B89D-2269-A6DD73FD5BDD}"/>
              </a:ext>
            </a:extLst>
          </p:cNvPr>
          <p:cNvSpPr/>
          <p:nvPr/>
        </p:nvSpPr>
        <p:spPr>
          <a:xfrm>
            <a:off x="6449785" y="4191000"/>
            <a:ext cx="1371600" cy="427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1AD363-B1A0-640B-D17F-71CEBDE28C16}"/>
              </a:ext>
            </a:extLst>
          </p:cNvPr>
          <p:cNvSpPr/>
          <p:nvPr/>
        </p:nvSpPr>
        <p:spPr>
          <a:xfrm>
            <a:off x="1143000" y="6019800"/>
            <a:ext cx="32004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DBC14D-C580-FBAF-7098-B359BFD3AACB}"/>
              </a:ext>
            </a:extLst>
          </p:cNvPr>
          <p:cNvSpPr/>
          <p:nvPr/>
        </p:nvSpPr>
        <p:spPr>
          <a:xfrm>
            <a:off x="4572000" y="6019800"/>
            <a:ext cx="1371600" cy="422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235797-F28C-E8F9-C2FE-0178BD540CED}"/>
              </a:ext>
            </a:extLst>
          </p:cNvPr>
          <p:cNvSpPr/>
          <p:nvPr/>
        </p:nvSpPr>
        <p:spPr>
          <a:xfrm>
            <a:off x="6052456" y="6030689"/>
            <a:ext cx="2024743" cy="422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05FE9-DAF7-DBC1-4144-4EAC4341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088571"/>
          </a:xfrm>
        </p:spPr>
        <p:txBody>
          <a:bodyPr/>
          <a:lstStyle/>
          <a:p>
            <a:r>
              <a:rPr lang="en-CN" dirty="0"/>
              <a:t>Quadruple </a:t>
            </a:r>
            <a:r>
              <a:rPr lang="en-CN"/>
              <a:t>Representation </a:t>
            </a:r>
            <a:br>
              <a:rPr lang="en-US" dirty="0"/>
            </a:br>
            <a:r>
              <a:rPr lang="en-CN" sz="3600" i="1"/>
              <a:t>(</a:t>
            </a:r>
            <a:r>
              <a:rPr lang="en-US" altLang="zh-CN" sz="3600" i="1" dirty="0">
                <a:solidFill>
                  <a:srgbClr val="FF0000"/>
                </a:solidFill>
              </a:rPr>
              <a:t>TILES</a:t>
            </a:r>
            <a:r>
              <a:rPr lang="zh-CN" altLang="en-US" sz="3600" i="1" dirty="0"/>
              <a:t> </a:t>
            </a:r>
            <a:r>
              <a:rPr lang="en-US" altLang="zh-CN" sz="3600" i="1" dirty="0"/>
              <a:t>for</a:t>
            </a:r>
            <a:r>
              <a:rPr lang="zh-CN" altLang="en-US" sz="3600" i="1" dirty="0"/>
              <a:t> “</a:t>
            </a:r>
            <a:r>
              <a:rPr lang="en-US" altLang="zh-CN" sz="3600" i="1" dirty="0"/>
              <a:t>Instruction</a:t>
            </a:r>
            <a:r>
              <a:rPr lang="zh-CN" altLang="en-US" sz="3600" i="1" dirty="0"/>
              <a:t> </a:t>
            </a:r>
            <a:r>
              <a:rPr lang="en-US" altLang="zh-CN" sz="3600" i="1" dirty="0"/>
              <a:t>Selection</a:t>
            </a:r>
            <a:r>
              <a:rPr lang="zh-CN" altLang="en-US" sz="3600" i="1" dirty="0"/>
              <a:t>”</a:t>
            </a:r>
            <a:r>
              <a:rPr lang="en-CN" sz="3600" i="1"/>
              <a:t>)</a:t>
            </a:r>
            <a:endParaRPr lang="en-CN" i="1" dirty="0"/>
          </a:p>
        </p:txBody>
      </p:sp>
    </p:spTree>
    <p:extLst>
      <p:ext uri="{BB962C8B-B14F-4D97-AF65-F5344CB8AC3E}">
        <p14:creationId xmlns:p14="http://schemas.microsoft.com/office/powerpoint/2010/main" val="117210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159D23-7571-1BC7-F618-3B13EC69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87074"/>
            <a:ext cx="2781300" cy="464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79EDBD-BCD2-AB45-181A-0064205FC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873" y="2753069"/>
            <a:ext cx="1803065" cy="36288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E5A7F-35AF-4F99-556D-D2A746FD8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223" y="4992572"/>
            <a:ext cx="766534" cy="3299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A6A2E-B3F0-81BE-92D3-0D4A5A2F5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247" y="4480265"/>
            <a:ext cx="414066" cy="32317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8FE76D-F62F-3556-5890-184EC151D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3202" y="1008631"/>
            <a:ext cx="888998" cy="33215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FD378A-BE59-1A31-DE49-969DD6718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5059" y="1585575"/>
            <a:ext cx="1155700" cy="40155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104102-E98A-C1AE-1058-B7BC782219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5059" y="2226925"/>
            <a:ext cx="1326856" cy="32627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D876DD-C409-5B01-E696-1E99AB1DE3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3247" y="5530279"/>
            <a:ext cx="3575953" cy="4130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84AFE8-171C-3B7B-F637-FBE5377058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5059" y="3315494"/>
            <a:ext cx="1595158" cy="41517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8CF66C-E25E-3434-9654-266FA9565E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3247" y="3945962"/>
            <a:ext cx="2201118" cy="37419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71C747-2021-864B-F24B-07072DD68F8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124200" y="1174708"/>
            <a:ext cx="2159002" cy="117105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99ADCD-5E1F-5E5C-8215-F846EAAFA6E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106057" y="1786354"/>
            <a:ext cx="2159002" cy="80161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A1E5DB-18EF-0158-1AED-89A79B8D9C0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258457" y="2390063"/>
            <a:ext cx="2006602" cy="3503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94C956-629C-A4B7-C558-C3CA6CBD395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04772" y="2934510"/>
            <a:ext cx="1562101" cy="1306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B938F9-5416-3C77-32CB-F196CBC1FF7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258457" y="3334094"/>
            <a:ext cx="2006602" cy="18898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AD2088-E509-CE17-E770-DC40CB362B33}"/>
              </a:ext>
            </a:extLst>
          </p:cNvPr>
          <p:cNvCxnSpPr>
            <a:cxnSpLocks/>
          </p:cNvCxnSpPr>
          <p:nvPr/>
        </p:nvCxnSpPr>
        <p:spPr>
          <a:xfrm>
            <a:off x="3467556" y="3636624"/>
            <a:ext cx="1808385" cy="3311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B272DC-4AB7-5FE9-53D0-E483FA6A326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704772" y="3824405"/>
            <a:ext cx="1558475" cy="30865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71B7E3-1FA4-DAD4-C3E5-39DF043EA5B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862614" y="4084757"/>
            <a:ext cx="1400633" cy="4830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63719C-391C-72EE-E06B-4ED9DE9CEB3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58457" y="4375043"/>
            <a:ext cx="2004790" cy="26680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E9C161-D4E1-6D04-09E2-DC4C1A5FD19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258457" y="4948355"/>
            <a:ext cx="2004790" cy="78843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3AD92B3-E860-14D5-834B-47CD79E61E4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124200" y="4616343"/>
            <a:ext cx="2149023" cy="54118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67D09DB-C401-B496-1923-84BF85CA9590}"/>
              </a:ext>
            </a:extLst>
          </p:cNvPr>
          <p:cNvSpPr/>
          <p:nvPr/>
        </p:nvSpPr>
        <p:spPr>
          <a:xfrm>
            <a:off x="1219200" y="4992572"/>
            <a:ext cx="2039257" cy="5377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D6E245-E5DB-1C2E-1E69-93653B403242}"/>
              </a:ext>
            </a:extLst>
          </p:cNvPr>
          <p:cNvSpPr/>
          <p:nvPr/>
        </p:nvSpPr>
        <p:spPr>
          <a:xfrm>
            <a:off x="1219200" y="920299"/>
            <a:ext cx="2362200" cy="12558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FEBC7F-0273-5AD9-9FBF-0559FDA43736}"/>
              </a:ext>
            </a:extLst>
          </p:cNvPr>
          <p:cNvSpPr txBox="1"/>
          <p:nvPr/>
        </p:nvSpPr>
        <p:spPr>
          <a:xfrm>
            <a:off x="791100" y="5689937"/>
            <a:ext cx="6143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1. a, b, c are </a:t>
            </a:r>
            <a:r>
              <a:rPr lang="en-CN" sz="2000" i="1" dirty="0"/>
              <a:t>temp</a:t>
            </a:r>
            <a:r>
              <a:rPr lang="en-CN" sz="2000" dirty="0"/>
              <a:t>, </a:t>
            </a:r>
            <a:r>
              <a:rPr lang="en-CN" sz="2000" i="1" dirty="0"/>
              <a:t>const</a:t>
            </a:r>
            <a:r>
              <a:rPr lang="en-CN" sz="2000" dirty="0"/>
              <a:t>, or </a:t>
            </a:r>
            <a:r>
              <a:rPr lang="en-CN" sz="2000" i="1" dirty="0"/>
              <a:t>name</a:t>
            </a:r>
          </a:p>
          <a:p>
            <a:r>
              <a:rPr lang="en-CN" sz="2000" dirty="0"/>
              <a:t>2. L is a </a:t>
            </a:r>
            <a:r>
              <a:rPr lang="en-CN" sz="2000" i="1" dirty="0"/>
              <a:t>label</a:t>
            </a:r>
          </a:p>
          <a:p>
            <a:r>
              <a:rPr lang="en-CN" sz="2000" dirty="0"/>
              <a:t>3. f is a </a:t>
            </a:r>
            <a:r>
              <a:rPr lang="en-CN" sz="2000" i="1" dirty="0"/>
              <a:t>method_name [ temp ] </a:t>
            </a:r>
            <a:r>
              <a:rPr lang="en-CN" sz="2000" dirty="0"/>
              <a:t>, or </a:t>
            </a:r>
            <a:r>
              <a:rPr lang="en-CN" sz="2000" i="1" dirty="0"/>
              <a:t>external method name 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6612AF36-627F-13DA-99C8-C9F88325789C}"/>
              </a:ext>
            </a:extLst>
          </p:cNvPr>
          <p:cNvSpPr txBox="1">
            <a:spLocks/>
          </p:cNvSpPr>
          <p:nvPr/>
        </p:nvSpPr>
        <p:spPr>
          <a:xfrm>
            <a:off x="685800" y="-22730"/>
            <a:ext cx="7772400" cy="7203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N" dirty="0"/>
              <a:t>Quadruple Classes</a:t>
            </a:r>
          </a:p>
        </p:txBody>
      </p:sp>
    </p:spTree>
    <p:extLst>
      <p:ext uri="{BB962C8B-B14F-4D97-AF65-F5344CB8AC3E}">
        <p14:creationId xmlns:p14="http://schemas.microsoft.com/office/powerpoint/2010/main" val="365130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EDB2-B9A1-4144-BBBC-11CC5F84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kumimoji="1" lang="en-US" altLang="zh-CN" dirty="0"/>
              <a:t>Instruction Selection (for Quad)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4293-5CEB-8F49-A09F-5D00507BF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5029200"/>
          </a:xfrm>
        </p:spPr>
        <p:txBody>
          <a:bodyPr/>
          <a:lstStyle/>
          <a:p>
            <a:r>
              <a:rPr kumimoji="1" lang="en-US" altLang="zh-CN" sz="2400" dirty="0"/>
              <a:t>To select instructions for an IR tree</a:t>
            </a:r>
          </a:p>
          <a:p>
            <a:pPr lvl="1"/>
            <a:r>
              <a:rPr kumimoji="1" lang="en-US" altLang="zh-CN" sz="2000" dirty="0"/>
              <a:t>We do it on the Tree+ IR after Canon</a:t>
            </a:r>
          </a:p>
          <a:p>
            <a:r>
              <a:rPr kumimoji="1" lang="en-US" altLang="zh-CN" sz="2400" dirty="0"/>
              <a:t>How to do it:</a:t>
            </a:r>
            <a:endParaRPr kumimoji="1" lang="en-US" altLang="zh-CN" sz="2400" i="1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2000" dirty="0"/>
              <a:t>Each instruction corresponds to a set of tree patterns (each is called a </a:t>
            </a:r>
            <a:r>
              <a:rPr kumimoji="1" lang="en-US" altLang="zh-CN" sz="2000" i="1" dirty="0">
                <a:solidFill>
                  <a:srgbClr val="FF0000"/>
                </a:solidFill>
              </a:rPr>
              <a:t>tile</a:t>
            </a:r>
            <a:r>
              <a:rPr kumimoji="1" lang="en-US" altLang="zh-CN" sz="2000" dirty="0"/>
              <a:t>)</a:t>
            </a:r>
          </a:p>
          <a:p>
            <a:pPr lvl="1"/>
            <a:r>
              <a:rPr kumimoji="1" lang="en-US" altLang="zh-CN" sz="2000" dirty="0"/>
              <a:t>We want to </a:t>
            </a:r>
            <a:r>
              <a:rPr kumimoji="1" lang="en-US" altLang="zh-CN" sz="2000" dirty="0">
                <a:solidFill>
                  <a:srgbClr val="FF0000"/>
                </a:solidFill>
              </a:rPr>
              <a:t>cover</a:t>
            </a:r>
            <a:r>
              <a:rPr kumimoji="1" lang="en-US" altLang="zh-CN" sz="2000" dirty="0"/>
              <a:t> an IR-tree with a set of tiles</a:t>
            </a:r>
          </a:p>
          <a:p>
            <a:r>
              <a:rPr kumimoji="1" lang="en-US" altLang="zh-CN" sz="2400" dirty="0"/>
              <a:t>Different machine instruction sets will have different “tiles”</a:t>
            </a:r>
          </a:p>
          <a:p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output will be a </a:t>
            </a:r>
            <a:r>
              <a:rPr kumimoji="1" lang="en-US" altLang="zh-CN" sz="2400" dirty="0" err="1"/>
              <a:t>QuadProgram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Very close to an assembly language</a:t>
            </a:r>
          </a:p>
          <a:p>
            <a:pPr lvl="1"/>
            <a:r>
              <a:rPr kumimoji="1" lang="en-US" altLang="zh-CN" sz="2000" dirty="0"/>
              <a:t>But remember which temps are </a:t>
            </a:r>
            <a:r>
              <a:rPr kumimoji="1" lang="en-US" altLang="zh-CN" sz="2000" i="1" dirty="0"/>
              <a:t>defined</a:t>
            </a:r>
            <a:r>
              <a:rPr kumimoji="1" lang="en-US" altLang="zh-CN" sz="2000" dirty="0"/>
              <a:t> and </a:t>
            </a:r>
            <a:r>
              <a:rPr kumimoji="1" lang="en-US" altLang="zh-CN" sz="2000" i="1" dirty="0"/>
              <a:t>used</a:t>
            </a:r>
            <a:r>
              <a:rPr kumimoji="1" lang="en-US" altLang="zh-CN" sz="2000" dirty="0"/>
              <a:t>, and where the next instruction may be (for Control Flow Graph, and Liveness Analysis)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665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6934-6792-34D9-DEFC-423E020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dirty="0"/>
              <a:t>Block Formation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F1A81-BECE-082B-3206-B42085BB7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62100"/>
            <a:ext cx="7086600" cy="4000500"/>
          </a:xfrm>
        </p:spPr>
        <p:txBody>
          <a:bodyPr/>
          <a:lstStyle/>
          <a:p>
            <a:r>
              <a:rPr lang="en-US" dirty="0"/>
              <a:t>A block is a straight-line program (no jumps)</a:t>
            </a:r>
          </a:p>
          <a:p>
            <a:r>
              <a:rPr lang="en-US" dirty="0"/>
              <a:t>The first instruction must be a </a:t>
            </a:r>
            <a:r>
              <a:rPr lang="en-US" b="1" i="1" dirty="0"/>
              <a:t>label</a:t>
            </a:r>
          </a:p>
          <a:p>
            <a:r>
              <a:rPr lang="en-US" dirty="0"/>
              <a:t>The last instruction must be:</a:t>
            </a:r>
          </a:p>
          <a:p>
            <a:pPr lvl="1"/>
            <a:r>
              <a:rPr lang="en-US" b="1" i="1" dirty="0"/>
              <a:t>Jump/</a:t>
            </a:r>
            <a:r>
              <a:rPr lang="en-US" b="1" i="1" dirty="0" err="1"/>
              <a:t>CJump</a:t>
            </a:r>
            <a:endParaRPr lang="en-US" b="1" i="1" dirty="0"/>
          </a:p>
          <a:p>
            <a:pPr lvl="1"/>
            <a:r>
              <a:rPr lang="en-US" b="1" i="1" dirty="0"/>
              <a:t>Return</a:t>
            </a:r>
          </a:p>
          <a:p>
            <a:r>
              <a:rPr lang="en-US" dirty="0"/>
              <a:t>Simplified depiction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66778-B1DE-9704-E839-161CBDF89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426178"/>
            <a:ext cx="2832100" cy="32182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6FC41-E1BB-286B-FEBD-912C77B7B6AB}"/>
              </a:ext>
            </a:extLst>
          </p:cNvPr>
          <p:cNvCxnSpPr>
            <a:cxnSpLocks/>
          </p:cNvCxnSpPr>
          <p:nvPr/>
        </p:nvCxnSpPr>
        <p:spPr>
          <a:xfrm>
            <a:off x="4876800" y="5105400"/>
            <a:ext cx="6858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58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1EDDDB-4E2B-84A0-ACA1-A184C47D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6673517" cy="487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96408E-B3B5-04C1-5C80-F7619ADC2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63" y="5103393"/>
            <a:ext cx="4516691" cy="14453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F77234-EBB8-D5B9-1490-6CD290C01E1A}"/>
              </a:ext>
            </a:extLst>
          </p:cNvPr>
          <p:cNvSpPr/>
          <p:nvPr/>
        </p:nvSpPr>
        <p:spPr>
          <a:xfrm>
            <a:off x="533400" y="685800"/>
            <a:ext cx="3386554" cy="3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9CF5BE-F486-C664-EDA5-EBC39C81A00B}"/>
              </a:ext>
            </a:extLst>
          </p:cNvPr>
          <p:cNvSpPr/>
          <p:nvPr/>
        </p:nvSpPr>
        <p:spPr>
          <a:xfrm>
            <a:off x="533400" y="1455174"/>
            <a:ext cx="4495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44C426-1344-D83A-C895-021BBB3FD2BE}"/>
              </a:ext>
            </a:extLst>
          </p:cNvPr>
          <p:cNvSpPr/>
          <p:nvPr/>
        </p:nvSpPr>
        <p:spPr>
          <a:xfrm>
            <a:off x="533400" y="2207342"/>
            <a:ext cx="4495800" cy="307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14E45-3C58-6D9F-4ED5-AA05EE721F35}"/>
              </a:ext>
            </a:extLst>
          </p:cNvPr>
          <p:cNvSpPr/>
          <p:nvPr/>
        </p:nvSpPr>
        <p:spPr>
          <a:xfrm>
            <a:off x="533400" y="2531806"/>
            <a:ext cx="5791200" cy="516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001F57-5B2F-3BCF-0E2C-ACF65A247C25}"/>
              </a:ext>
            </a:extLst>
          </p:cNvPr>
          <p:cNvSpPr/>
          <p:nvPr/>
        </p:nvSpPr>
        <p:spPr>
          <a:xfrm>
            <a:off x="533400" y="3048000"/>
            <a:ext cx="3048000" cy="218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877AD8-CD7E-B867-7726-48BCCC2A0043}"/>
              </a:ext>
            </a:extLst>
          </p:cNvPr>
          <p:cNvSpPr/>
          <p:nvPr/>
        </p:nvSpPr>
        <p:spPr>
          <a:xfrm>
            <a:off x="533400" y="3309784"/>
            <a:ext cx="4495800" cy="347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D3DCDD-F320-E53D-784F-83163B586D75}"/>
              </a:ext>
            </a:extLst>
          </p:cNvPr>
          <p:cNvSpPr/>
          <p:nvPr/>
        </p:nvSpPr>
        <p:spPr>
          <a:xfrm>
            <a:off x="533400" y="3695700"/>
            <a:ext cx="3581400" cy="49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AAEBBF-49B8-58A7-28F2-3F7AB9A4D753}"/>
              </a:ext>
            </a:extLst>
          </p:cNvPr>
          <p:cNvSpPr/>
          <p:nvPr/>
        </p:nvSpPr>
        <p:spPr>
          <a:xfrm>
            <a:off x="533400" y="4165190"/>
            <a:ext cx="3276600" cy="40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333A5B-5DDA-3D3A-A868-DF513B98E5C1}"/>
              </a:ext>
            </a:extLst>
          </p:cNvPr>
          <p:cNvSpPr/>
          <p:nvPr/>
        </p:nvSpPr>
        <p:spPr>
          <a:xfrm>
            <a:off x="533400" y="4563396"/>
            <a:ext cx="2743200" cy="389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EA878-5E04-DE39-6001-BADB56AB41FE}"/>
              </a:ext>
            </a:extLst>
          </p:cNvPr>
          <p:cNvSpPr txBox="1"/>
          <p:nvPr/>
        </p:nvSpPr>
        <p:spPr>
          <a:xfrm>
            <a:off x="3919954" y="5848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D6DAF-7CE3-310D-C850-3A12776EBB70}"/>
              </a:ext>
            </a:extLst>
          </p:cNvPr>
          <p:cNvSpPr txBox="1"/>
          <p:nvPr/>
        </p:nvSpPr>
        <p:spPr>
          <a:xfrm>
            <a:off x="4997245" y="13575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F69525-0E9E-95F7-76B7-58F55BBACED7}"/>
              </a:ext>
            </a:extLst>
          </p:cNvPr>
          <p:cNvSpPr txBox="1"/>
          <p:nvPr/>
        </p:nvSpPr>
        <p:spPr>
          <a:xfrm>
            <a:off x="4989871" y="21172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B5B205-EB78-4A21-1C49-87747C4D201C}"/>
              </a:ext>
            </a:extLst>
          </p:cNvPr>
          <p:cNvSpPr txBox="1"/>
          <p:nvPr/>
        </p:nvSpPr>
        <p:spPr>
          <a:xfrm>
            <a:off x="5907894" y="214857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C1A349-B138-1B84-5EDF-CF925C2AE60C}"/>
              </a:ext>
            </a:extLst>
          </p:cNvPr>
          <p:cNvSpPr txBox="1"/>
          <p:nvPr/>
        </p:nvSpPr>
        <p:spPr>
          <a:xfrm>
            <a:off x="3581400" y="292655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F2DE9-FFAD-AAF7-77B1-8E93719B7219}"/>
              </a:ext>
            </a:extLst>
          </p:cNvPr>
          <p:cNvSpPr txBox="1"/>
          <p:nvPr/>
        </p:nvSpPr>
        <p:spPr>
          <a:xfrm>
            <a:off x="4989871" y="32272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10E705-EE3E-B17F-FE9F-F0832D180C1F}"/>
              </a:ext>
            </a:extLst>
          </p:cNvPr>
          <p:cNvSpPr txBox="1"/>
          <p:nvPr/>
        </p:nvSpPr>
        <p:spPr>
          <a:xfrm>
            <a:off x="4081046" y="35996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725657-D65B-38F0-7310-9F56F300C547}"/>
              </a:ext>
            </a:extLst>
          </p:cNvPr>
          <p:cNvSpPr txBox="1"/>
          <p:nvPr/>
        </p:nvSpPr>
        <p:spPr>
          <a:xfrm>
            <a:off x="3790994" y="41709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CB93C8-F974-C9DD-31AA-7C3F89BCCB46}"/>
              </a:ext>
            </a:extLst>
          </p:cNvPr>
          <p:cNvSpPr txBox="1"/>
          <p:nvPr/>
        </p:nvSpPr>
        <p:spPr>
          <a:xfrm>
            <a:off x="3269555" y="45210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354597-FD7A-3676-D50D-88289A9E338E}"/>
              </a:ext>
            </a:extLst>
          </p:cNvPr>
          <p:cNvSpPr txBox="1"/>
          <p:nvPr/>
        </p:nvSpPr>
        <p:spPr>
          <a:xfrm>
            <a:off x="7408502" y="1188252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B3937D-36D0-0B4E-3104-9CC66AF13489}"/>
              </a:ext>
            </a:extLst>
          </p:cNvPr>
          <p:cNvSpPr txBox="1"/>
          <p:nvPr/>
        </p:nvSpPr>
        <p:spPr>
          <a:xfrm>
            <a:off x="7409909" y="1778680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AED48C-A71B-9B1C-E577-C024530DBB10}"/>
              </a:ext>
            </a:extLst>
          </p:cNvPr>
          <p:cNvSpPr txBox="1"/>
          <p:nvPr/>
        </p:nvSpPr>
        <p:spPr>
          <a:xfrm>
            <a:off x="7005368" y="2420383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C4BC2-ACF7-AA4C-037B-CCEE0EC004B1}"/>
              </a:ext>
            </a:extLst>
          </p:cNvPr>
          <p:cNvSpPr txBox="1"/>
          <p:nvPr/>
        </p:nvSpPr>
        <p:spPr>
          <a:xfrm>
            <a:off x="6761831" y="3028665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E77899-C2A1-C6C8-4B5B-CB2D338DA8F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7577779" y="1526806"/>
            <a:ext cx="1407" cy="251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EF09DC-7D50-681A-3C0F-AC777E19A8FA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7174645" y="2117234"/>
            <a:ext cx="404541" cy="3031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CECECB-5202-3D1B-5F64-102311B42792}"/>
              </a:ext>
            </a:extLst>
          </p:cNvPr>
          <p:cNvSpPr txBox="1"/>
          <p:nvPr/>
        </p:nvSpPr>
        <p:spPr>
          <a:xfrm>
            <a:off x="8272046" y="3852446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39E9D3-362C-0737-DD17-0565D3EDCB46}"/>
              </a:ext>
            </a:extLst>
          </p:cNvPr>
          <p:cNvSpPr txBox="1"/>
          <p:nvPr/>
        </p:nvSpPr>
        <p:spPr>
          <a:xfrm>
            <a:off x="7529556" y="3966280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413491-C880-1087-0922-737D7C6B8C18}"/>
              </a:ext>
            </a:extLst>
          </p:cNvPr>
          <p:cNvCxnSpPr>
            <a:cxnSpLocks/>
            <a:stCxn id="25" idx="2"/>
            <a:endCxn id="37" idx="1"/>
          </p:cNvCxnSpPr>
          <p:nvPr/>
        </p:nvCxnSpPr>
        <p:spPr>
          <a:xfrm>
            <a:off x="6931108" y="3367219"/>
            <a:ext cx="595239" cy="1902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189E3F-B193-FE7D-6133-DEBBFC768AA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864901" y="4191000"/>
            <a:ext cx="576422" cy="441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DF3333-7157-1023-22C6-B81EDB922BB3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7579186" y="2117234"/>
            <a:ext cx="862137" cy="1735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F85B1F-2A9F-A0E4-D7EC-5D6C968A9413}"/>
              </a:ext>
            </a:extLst>
          </p:cNvPr>
          <p:cNvSpPr txBox="1"/>
          <p:nvPr/>
        </p:nvSpPr>
        <p:spPr>
          <a:xfrm>
            <a:off x="7526347" y="3388216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992D42-E37B-2997-F645-3AFB577920A0}"/>
              </a:ext>
            </a:extLst>
          </p:cNvPr>
          <p:cNvSpPr/>
          <p:nvPr/>
        </p:nvSpPr>
        <p:spPr>
          <a:xfrm>
            <a:off x="545337" y="1055789"/>
            <a:ext cx="4046258" cy="3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1074C1-7E2E-2EB9-2130-BB8EA6932CE6}"/>
              </a:ext>
            </a:extLst>
          </p:cNvPr>
          <p:cNvSpPr txBox="1"/>
          <p:nvPr/>
        </p:nvSpPr>
        <p:spPr>
          <a:xfrm>
            <a:off x="4607988" y="9931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1FCFAC1-4F8E-38E4-4BFB-80742CE672B2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6931108" y="2758937"/>
            <a:ext cx="243537" cy="2697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A3BE9E-42D6-EF04-4382-16F5D235E7F7}"/>
              </a:ext>
            </a:extLst>
          </p:cNvPr>
          <p:cNvCxnSpPr>
            <a:cxnSpLocks/>
            <a:stCxn id="24" idx="2"/>
            <a:endCxn id="37" idx="0"/>
          </p:cNvCxnSpPr>
          <p:nvPr/>
        </p:nvCxnSpPr>
        <p:spPr>
          <a:xfrm>
            <a:off x="7174645" y="2758937"/>
            <a:ext cx="520979" cy="6292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rc 104">
            <a:extLst>
              <a:ext uri="{FF2B5EF4-FFF2-40B4-BE49-F238E27FC236}">
                <a16:creationId xmlns:a16="http://schemas.microsoft.com/office/drawing/2014/main" id="{562C114F-A70F-DF74-8D6B-F753EF149243}"/>
              </a:ext>
            </a:extLst>
          </p:cNvPr>
          <p:cNvSpPr/>
          <p:nvPr/>
        </p:nvSpPr>
        <p:spPr>
          <a:xfrm flipH="1">
            <a:off x="6629398" y="1600200"/>
            <a:ext cx="1191885" cy="2920857"/>
          </a:xfrm>
          <a:prstGeom prst="arc">
            <a:avLst>
              <a:gd name="adj1" fmla="val 15461040"/>
              <a:gd name="adj2" fmla="val 6165255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B864A3-28F5-D4C1-477E-F8E71E19ED65}"/>
              </a:ext>
            </a:extLst>
          </p:cNvPr>
          <p:cNvCxnSpPr>
            <a:cxnSpLocks/>
            <a:stCxn id="37" idx="3"/>
            <a:endCxn id="30" idx="1"/>
          </p:cNvCxnSpPr>
          <p:nvPr/>
        </p:nvCxnSpPr>
        <p:spPr>
          <a:xfrm>
            <a:off x="7864901" y="3557493"/>
            <a:ext cx="407145" cy="464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240DB47-B36F-83BE-1EF8-DA6527DD5338}"/>
              </a:ext>
            </a:extLst>
          </p:cNvPr>
          <p:cNvSpPr txBox="1"/>
          <p:nvPr/>
        </p:nvSpPr>
        <p:spPr>
          <a:xfrm>
            <a:off x="8382968" y="4644168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DFD4874-A9C7-2DFA-B454-BF6EE93BE14A}"/>
              </a:ext>
            </a:extLst>
          </p:cNvPr>
          <p:cNvSpPr txBox="1"/>
          <p:nvPr/>
        </p:nvSpPr>
        <p:spPr>
          <a:xfrm>
            <a:off x="7643366" y="4632612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8B99CC0-1641-7487-2C82-644E87FE95C4}"/>
              </a:ext>
            </a:extLst>
          </p:cNvPr>
          <p:cNvCxnSpPr>
            <a:cxnSpLocks/>
            <a:stCxn id="30" idx="2"/>
            <a:endCxn id="116" idx="0"/>
          </p:cNvCxnSpPr>
          <p:nvPr/>
        </p:nvCxnSpPr>
        <p:spPr>
          <a:xfrm>
            <a:off x="8441323" y="4191000"/>
            <a:ext cx="110922" cy="453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E32C5A8-14E3-F326-2078-B012DA50EB0B}"/>
              </a:ext>
            </a:extLst>
          </p:cNvPr>
          <p:cNvSpPr txBox="1"/>
          <p:nvPr/>
        </p:nvSpPr>
        <p:spPr>
          <a:xfrm>
            <a:off x="7986722" y="5273685"/>
            <a:ext cx="459751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B17A86F-0109-3F7C-49F8-686303C787C1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>
            <a:off x="7812643" y="4971166"/>
            <a:ext cx="403955" cy="302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370CB4F-271E-647F-8572-E9884B629A90}"/>
              </a:ext>
            </a:extLst>
          </p:cNvPr>
          <p:cNvCxnSpPr>
            <a:cxnSpLocks/>
            <a:stCxn id="116" idx="2"/>
            <a:endCxn id="121" idx="0"/>
          </p:cNvCxnSpPr>
          <p:nvPr/>
        </p:nvCxnSpPr>
        <p:spPr>
          <a:xfrm flipH="1">
            <a:off x="8216598" y="4982722"/>
            <a:ext cx="335647" cy="2909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itle 1">
            <a:extLst>
              <a:ext uri="{FF2B5EF4-FFF2-40B4-BE49-F238E27FC236}">
                <a16:creationId xmlns:a16="http://schemas.microsoft.com/office/drawing/2014/main" id="{83CA1174-C74C-9E60-8B2D-DEDE1EB8D90E}"/>
              </a:ext>
            </a:extLst>
          </p:cNvPr>
          <p:cNvSpPr txBox="1">
            <a:spLocks/>
          </p:cNvSpPr>
          <p:nvPr/>
        </p:nvSpPr>
        <p:spPr>
          <a:xfrm>
            <a:off x="4833256" y="228600"/>
            <a:ext cx="4267200" cy="990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37932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AE41-2C06-9105-DB7B-1756AE8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vs 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3DA9-1003-A5F8-F2FC-69C1544E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  <a:p>
            <a:pPr lvl="1"/>
            <a:r>
              <a:rPr lang="en-US" i="1" dirty="0"/>
              <a:t>What’s the </a:t>
            </a:r>
            <a:r>
              <a:rPr lang="en-US" i="1" dirty="0">
                <a:solidFill>
                  <a:srgbClr val="FF0000"/>
                </a:solidFill>
              </a:rPr>
              <a:t>next</a:t>
            </a:r>
            <a:r>
              <a:rPr lang="en-US" i="1" dirty="0"/>
              <a:t> instruction</a:t>
            </a:r>
          </a:p>
          <a:p>
            <a:pPr lvl="1"/>
            <a:r>
              <a:rPr lang="en-US" dirty="0"/>
              <a:t>Useful in analyzing data flow</a:t>
            </a:r>
          </a:p>
          <a:p>
            <a:r>
              <a:rPr lang="en-US" dirty="0"/>
              <a:t>Data Flow (or data dependency)</a:t>
            </a:r>
          </a:p>
          <a:p>
            <a:pPr lvl="1"/>
            <a:r>
              <a:rPr lang="en-US" i="1" dirty="0"/>
              <a:t>Where was the value </a:t>
            </a:r>
            <a:r>
              <a:rPr lang="en-US" i="1" dirty="0">
                <a:solidFill>
                  <a:srgbClr val="FF0000"/>
                </a:solidFill>
              </a:rPr>
              <a:t>defined</a:t>
            </a:r>
            <a:r>
              <a:rPr lang="en-US" i="1" dirty="0"/>
              <a:t> when a value is </a:t>
            </a:r>
            <a:r>
              <a:rPr lang="en-US" i="1" dirty="0">
                <a:solidFill>
                  <a:srgbClr val="FF0000"/>
                </a:solidFill>
              </a:rPr>
              <a:t>used</a:t>
            </a:r>
            <a:r>
              <a:rPr lang="en-US" i="1" dirty="0"/>
              <a:t>?</a:t>
            </a:r>
          </a:p>
          <a:p>
            <a:pPr lvl="1"/>
            <a:r>
              <a:rPr lang="en-US" dirty="0"/>
              <a:t>Useful in analyzing/optimizing the code</a:t>
            </a:r>
          </a:p>
          <a:p>
            <a:pPr lvl="2"/>
            <a:r>
              <a:rPr lang="en-US" dirty="0"/>
              <a:t>For example: Constant propagation</a:t>
            </a:r>
          </a:p>
        </p:txBody>
      </p:sp>
    </p:spTree>
    <p:extLst>
      <p:ext uri="{BB962C8B-B14F-4D97-AF65-F5344CB8AC3E}">
        <p14:creationId xmlns:p14="http://schemas.microsoft.com/office/powerpoint/2010/main" val="19807901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13128</TotalTime>
  <Words>825</Words>
  <Application>Microsoft Macintosh PowerPoint</Application>
  <PresentationFormat>On-screen Show (4:3)</PresentationFormat>
  <Paragraphs>142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Microsoft YaHei</vt:lpstr>
      <vt:lpstr>Arial</vt:lpstr>
      <vt:lpstr>Calibri</vt:lpstr>
      <vt:lpstr>Helvetica</vt:lpstr>
      <vt:lpstr>Times New Roman</vt:lpstr>
      <vt:lpstr>Default Design</vt:lpstr>
      <vt:lpstr>编译（H） COMP130014h.01 Week 10</vt:lpstr>
      <vt:lpstr>本周内容:  Liveness &amp; SSA</vt:lpstr>
      <vt:lpstr>PowerPoint Presentation</vt:lpstr>
      <vt:lpstr>Quadruple Representation  (TILES for “Instruction Selection”)</vt:lpstr>
      <vt:lpstr>PowerPoint Presentation</vt:lpstr>
      <vt:lpstr>Instruction Selection (for Quad)</vt:lpstr>
      <vt:lpstr>Block Formation</vt:lpstr>
      <vt:lpstr>PowerPoint Presentation</vt:lpstr>
      <vt:lpstr>Control Flow vs Data Flow</vt:lpstr>
      <vt:lpstr>Control Flow: Block Level</vt:lpstr>
      <vt:lpstr>Data Flow: Statement Level</vt:lpstr>
      <vt:lpstr>Liveness Analysis – Control-Flow Graph</vt:lpstr>
      <vt:lpstr>PowerPoint Presentation</vt:lpstr>
      <vt:lpstr>Liveness Analysis</vt:lpstr>
      <vt:lpstr>Dataflow Equation</vt:lpstr>
      <vt:lpstr>Example (using loop 1…6)</vt:lpstr>
      <vt:lpstr>PowerPoint Presentation</vt:lpstr>
      <vt:lpstr>Theory</vt:lpstr>
      <vt:lpstr>Control Flow:  Dominance Relation</vt:lpstr>
      <vt:lpstr>The Dominance Frontier</vt:lpstr>
      <vt:lpstr>Another Example</vt:lpstr>
      <vt:lpstr>Algorithms: Dominators</vt:lpstr>
      <vt:lpstr>Unreachable Blocks</vt:lpstr>
      <vt:lpstr>Exam the Code in Repo</vt:lpstr>
      <vt:lpstr>Final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Xiaoyang Wang</cp:lastModifiedBy>
  <cp:revision>484</cp:revision>
  <dcterms:created xsi:type="dcterms:W3CDTF">1601-01-01T00:00:00Z</dcterms:created>
  <dcterms:modified xsi:type="dcterms:W3CDTF">2025-04-20T15:31:45Z</dcterms:modified>
</cp:coreProperties>
</file>