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64" r:id="rId2"/>
    <p:sldId id="267" r:id="rId3"/>
    <p:sldId id="364" r:id="rId4"/>
    <p:sldId id="365" r:id="rId5"/>
    <p:sldId id="366" r:id="rId6"/>
    <p:sldId id="326" r:id="rId7"/>
    <p:sldId id="329" r:id="rId8"/>
    <p:sldId id="370" r:id="rId9"/>
    <p:sldId id="355" r:id="rId10"/>
    <p:sldId id="351" r:id="rId11"/>
    <p:sldId id="371" r:id="rId12"/>
    <p:sldId id="372" r:id="rId13"/>
    <p:sldId id="374" r:id="rId14"/>
    <p:sldId id="375" r:id="rId15"/>
    <p:sldId id="373" r:id="rId16"/>
    <p:sldId id="376" r:id="rId17"/>
    <p:sldId id="377" r:id="rId18"/>
    <p:sldId id="378" r:id="rId19"/>
    <p:sldId id="382" r:id="rId20"/>
    <p:sldId id="379" r:id="rId21"/>
    <p:sldId id="383" r:id="rId22"/>
    <p:sldId id="384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93356"/>
  </p:normalViewPr>
  <p:slideViewPr>
    <p:cSldViewPr>
      <p:cViewPr varScale="1">
        <p:scale>
          <a:sx n="118" d="100"/>
          <a:sy n="118" d="100"/>
        </p:scale>
        <p:origin x="9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4/28/25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11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5C6612D-6269-B0B5-5645-4C4FCBEADDF3}"/>
              </a:ext>
            </a:extLst>
          </p:cNvPr>
          <p:cNvSpPr txBox="1">
            <a:spLocks/>
          </p:cNvSpPr>
          <p:nvPr/>
        </p:nvSpPr>
        <p:spPr bwMode="auto">
          <a:xfrm>
            <a:off x="685800" y="72735"/>
            <a:ext cx="7772400" cy="547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N" dirty="0"/>
              <a:t>Code: controlflowinfo.cc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ED71C1-9667-BC4E-C12A-8B0B8A4A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76558"/>
            <a:ext cx="7059457" cy="161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5ADC8B-2B01-B72B-9457-7B4892F63C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09"/>
          <a:stretch/>
        </p:blipFill>
        <p:spPr>
          <a:xfrm>
            <a:off x="1828800" y="2667000"/>
            <a:ext cx="6741764" cy="3366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305D-443F-4853-C3E0-BC994B159C19}"/>
              </a:ext>
            </a:extLst>
          </p:cNvPr>
          <p:cNvSpPr txBox="1"/>
          <p:nvPr/>
        </p:nvSpPr>
        <p:spPr>
          <a:xfrm>
            <a:off x="7772400" y="796376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</a:t>
            </a:r>
            <a:endParaRPr lang="en-C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4847B4-75A9-37C2-E442-C9B451981F8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7440457" y="1027209"/>
            <a:ext cx="331943" cy="6563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C4E8A7-59CD-25C3-66FC-3CC41DDA1809}"/>
              </a:ext>
            </a:extLst>
          </p:cNvPr>
          <p:cNvSpPr txBox="1"/>
          <p:nvPr/>
        </p:nvSpPr>
        <p:spPr>
          <a:xfrm>
            <a:off x="233523" y="3012363"/>
            <a:ext cx="1519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Step</a:t>
            </a:r>
            <a:endParaRPr lang="en-C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4D16CD-AD8A-01AC-75B7-4DAC42B3E635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993062" y="3474028"/>
            <a:ext cx="1369138" cy="71697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EC445E-AB44-38FE-6D6A-0D66C08A404D}"/>
              </a:ext>
            </a:extLst>
          </p:cNvPr>
          <p:cNvCxnSpPr>
            <a:cxnSpLocks/>
          </p:cNvCxnSpPr>
          <p:nvPr/>
        </p:nvCxnSpPr>
        <p:spPr>
          <a:xfrm flipH="1">
            <a:off x="7239000" y="1179609"/>
            <a:ext cx="685800" cy="2249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E8685E3-085E-0528-3570-E704C7459B8C}"/>
              </a:ext>
            </a:extLst>
          </p:cNvPr>
          <p:cNvSpPr/>
          <p:nvPr/>
        </p:nvSpPr>
        <p:spPr>
          <a:xfrm>
            <a:off x="2362200" y="3962400"/>
            <a:ext cx="5410200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186F5C-C5B8-33C6-8D0F-98352D5AE1E6}"/>
              </a:ext>
            </a:extLst>
          </p:cNvPr>
          <p:cNvSpPr txBox="1"/>
          <p:nvPr/>
        </p:nvSpPr>
        <p:spPr>
          <a:xfrm>
            <a:off x="233523" y="6203116"/>
            <a:ext cx="273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Derived Information</a:t>
            </a:r>
            <a:endParaRPr lang="en-C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478BCF-21CC-0E68-536C-E00B76252BBC}"/>
              </a:ext>
            </a:extLst>
          </p:cNvPr>
          <p:cNvCxnSpPr>
            <a:cxnSpLocks/>
          </p:cNvCxnSpPr>
          <p:nvPr/>
        </p:nvCxnSpPr>
        <p:spPr>
          <a:xfrm flipV="1">
            <a:off x="1106131" y="5214635"/>
            <a:ext cx="1256069" cy="99540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8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2B1-CA1A-B114-105F-2D599EAC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381000"/>
          </a:xfrm>
        </p:spPr>
        <p:txBody>
          <a:bodyPr/>
          <a:lstStyle/>
          <a:p>
            <a:r>
              <a:rPr lang="en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Algorithms: Placing Phi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F426A-E777-6554-732E-DF1425109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526"/>
            <a:ext cx="7772400" cy="5989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C0165C-012F-5306-D847-3DA204608343}"/>
              </a:ext>
            </a:extLst>
          </p:cNvPr>
          <p:cNvSpPr txBox="1"/>
          <p:nvPr/>
        </p:nvSpPr>
        <p:spPr>
          <a:xfrm>
            <a:off x="6553200" y="691426"/>
            <a:ext cx="24384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A </a:t>
            </a:r>
            <a:r>
              <a:rPr lang="en-US" sz="2000" i="1" baseline="-25000" dirty="0" err="1"/>
              <a:t>orig</a:t>
            </a:r>
            <a:r>
              <a:rPr lang="en-US" sz="2000" i="1" dirty="0"/>
              <a:t>[n]: </a:t>
            </a:r>
            <a:r>
              <a:rPr lang="en-US" sz="2000" dirty="0"/>
              <a:t>the variables deﬁned in node n.</a:t>
            </a:r>
            <a:endParaRPr lang="en-CN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02FAEB-6ED9-0B9F-F20C-698469110D3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191000" y="1199258"/>
            <a:ext cx="2362200" cy="40094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E80F7B-06D2-8CA2-FB02-77AA60876ED0}"/>
              </a:ext>
            </a:extLst>
          </p:cNvPr>
          <p:cNvSpPr txBox="1"/>
          <p:nvPr/>
        </p:nvSpPr>
        <p:spPr>
          <a:xfrm>
            <a:off x="5372100" y="2419439"/>
            <a:ext cx="35052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Compute: A</a:t>
            </a:r>
            <a:r>
              <a:rPr lang="el-GR" sz="2000" i="1" baseline="-25000" dirty="0"/>
              <a:t>φ</a:t>
            </a:r>
            <a:r>
              <a:rPr lang="el-GR" sz="2000" i="1" dirty="0"/>
              <a:t>[</a:t>
            </a:r>
            <a:r>
              <a:rPr lang="en-US" sz="2000" i="1" dirty="0"/>
              <a:t>n], the set of variables to have </a:t>
            </a:r>
            <a:r>
              <a:rPr lang="el-GR" sz="2000" i="1" dirty="0"/>
              <a:t>φ-</a:t>
            </a:r>
            <a:r>
              <a:rPr lang="en-US" sz="2000" i="1" dirty="0"/>
              <a:t>functions at node n.</a:t>
            </a:r>
            <a:endParaRPr lang="en-CN" sz="2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787BA5-5FCA-64ED-9511-D1568998E14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505200" y="2927271"/>
            <a:ext cx="1866900" cy="88862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115AA0-C80E-FBAD-7EEA-0477D553D444}"/>
              </a:ext>
            </a:extLst>
          </p:cNvPr>
          <p:cNvSpPr txBox="1"/>
          <p:nvPr/>
        </p:nvSpPr>
        <p:spPr>
          <a:xfrm>
            <a:off x="228601" y="4191000"/>
            <a:ext cx="14478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DF: Dominance Frontier</a:t>
            </a:r>
            <a:endParaRPr lang="en-C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03D4B-2A3F-4F58-462A-4A65280A385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52501" y="3619768"/>
            <a:ext cx="2095499" cy="5712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256DBC0-6814-E3C1-762C-588C2BC0CD22}"/>
              </a:ext>
            </a:extLst>
          </p:cNvPr>
          <p:cNvSpPr txBox="1"/>
          <p:nvPr/>
        </p:nvSpPr>
        <p:spPr>
          <a:xfrm>
            <a:off x="6910387" y="4791164"/>
            <a:ext cx="1966913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In Quad: after the block label </a:t>
            </a:r>
            <a:r>
              <a:rPr lang="en-US" sz="2000" b="1" i="1" dirty="0" err="1">
                <a:solidFill>
                  <a:srgbClr val="FF0000"/>
                </a:solidFill>
              </a:rPr>
              <a:t>stmt</a:t>
            </a:r>
            <a:endParaRPr lang="en-CN" sz="20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0D7ED3-DA07-7CB7-B8F5-905833F9683C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7124700" y="4219933"/>
            <a:ext cx="769144" cy="5712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EAD194E-3DF4-4A99-74E1-15B4116441EC}"/>
              </a:ext>
            </a:extLst>
          </p:cNvPr>
          <p:cNvSpPr/>
          <p:nvPr/>
        </p:nvSpPr>
        <p:spPr>
          <a:xfrm>
            <a:off x="6705600" y="3905384"/>
            <a:ext cx="419100" cy="3618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0C62B-6C66-A13D-92E0-E557C7917D8A}"/>
              </a:ext>
            </a:extLst>
          </p:cNvPr>
          <p:cNvSpPr/>
          <p:nvPr/>
        </p:nvSpPr>
        <p:spPr>
          <a:xfrm flipV="1">
            <a:off x="3048000" y="3423644"/>
            <a:ext cx="609600" cy="1961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929B3-7A5E-9573-C5E5-4A8DB164E4F0}"/>
              </a:ext>
            </a:extLst>
          </p:cNvPr>
          <p:cNvSpPr/>
          <p:nvPr/>
        </p:nvSpPr>
        <p:spPr>
          <a:xfrm>
            <a:off x="2115743" y="5220445"/>
            <a:ext cx="1966914" cy="5712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DCE4B1-D9D1-0A85-1492-2C3365B841FA}"/>
              </a:ext>
            </a:extLst>
          </p:cNvPr>
          <p:cNvSpPr txBox="1"/>
          <p:nvPr/>
        </p:nvSpPr>
        <p:spPr>
          <a:xfrm>
            <a:off x="4958956" y="5305753"/>
            <a:ext cx="1381126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A new def introduced</a:t>
            </a:r>
            <a:endParaRPr lang="en-CN" sz="2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B61969-99CD-B6FB-6299-EE4F046D5574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4082657" y="5486400"/>
            <a:ext cx="876299" cy="17329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3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FDBC9-867D-B41F-446D-69DBC13B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526"/>
            <a:ext cx="7772400" cy="598992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9253869-D4CA-EE05-42A4-DEE9C560167F}"/>
              </a:ext>
            </a:extLst>
          </p:cNvPr>
          <p:cNvSpPr txBox="1">
            <a:spLocks/>
          </p:cNvSpPr>
          <p:nvPr/>
        </p:nvSpPr>
        <p:spPr bwMode="auto">
          <a:xfrm>
            <a:off x="685800" y="152400"/>
            <a:ext cx="777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Algorithms: Placing Phi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30D46-AF1C-438C-A9A8-CC948E1B3903}"/>
              </a:ext>
            </a:extLst>
          </p:cNvPr>
          <p:cNvSpPr txBox="1"/>
          <p:nvPr/>
        </p:nvSpPr>
        <p:spPr>
          <a:xfrm>
            <a:off x="5257800" y="2413337"/>
            <a:ext cx="3200400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Add a condition:</a:t>
            </a:r>
          </a:p>
          <a:p>
            <a:r>
              <a:rPr lang="en-US" sz="2000" b="1" i="1" dirty="0">
                <a:solidFill>
                  <a:srgbClr val="FF0000"/>
                </a:solidFill>
              </a:rPr>
              <a:t>Only if a is in the live-out set of the entry label </a:t>
            </a:r>
            <a:r>
              <a:rPr lang="en-US" sz="2000" b="1" i="1" dirty="0" err="1">
                <a:solidFill>
                  <a:srgbClr val="FF0000"/>
                </a:solidFill>
              </a:rPr>
              <a:t>stmt</a:t>
            </a:r>
            <a:endParaRPr lang="en-CN" sz="20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139CFF-E8BA-BD50-399D-55B09E6887B8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>
            <a:off x="3581400" y="2921169"/>
            <a:ext cx="1676400" cy="8888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3AEB85C-41B6-996D-5EA3-E35E27DBBFC3}"/>
              </a:ext>
            </a:extLst>
          </p:cNvPr>
          <p:cNvSpPr/>
          <p:nvPr/>
        </p:nvSpPr>
        <p:spPr>
          <a:xfrm>
            <a:off x="1981200" y="3657600"/>
            <a:ext cx="16002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81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C2AAFC-F2D9-3D40-AC84-35A984916E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482"/>
          <a:stretch/>
        </p:blipFill>
        <p:spPr>
          <a:xfrm>
            <a:off x="376238" y="1038955"/>
            <a:ext cx="2253937" cy="478008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431C6AC-DEAA-4E93-9564-87F78A59A1BC}"/>
              </a:ext>
            </a:extLst>
          </p:cNvPr>
          <p:cNvSpPr txBox="1">
            <a:spLocks/>
          </p:cNvSpPr>
          <p:nvPr/>
        </p:nvSpPr>
        <p:spPr bwMode="auto">
          <a:xfrm>
            <a:off x="685800" y="4191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Placing Phi: </a:t>
            </a:r>
            <a:r>
              <a:rPr lang="en-US" dirty="0"/>
              <a:t>Example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C4B74-1145-F85B-C4A5-34CCBBED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71" r="42754"/>
          <a:stretch/>
        </p:blipFill>
        <p:spPr>
          <a:xfrm>
            <a:off x="2133600" y="685800"/>
            <a:ext cx="3252787" cy="53675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3C670C-6592-7ABA-29B5-6F037AFB2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762" y="1292478"/>
            <a:ext cx="3048000" cy="49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7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2B48-1A3A-C373-62DF-48E1FB84EA84}"/>
              </a:ext>
            </a:extLst>
          </p:cNvPr>
          <p:cNvSpPr txBox="1">
            <a:spLocks/>
          </p:cNvSpPr>
          <p:nvPr/>
        </p:nvSpPr>
        <p:spPr bwMode="auto">
          <a:xfrm>
            <a:off x="609600" y="53644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Placing Phi: </a:t>
            </a:r>
            <a:r>
              <a:rPr lang="en-US" dirty="0"/>
              <a:t>Example 2</a:t>
            </a:r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7838A-3782-7FD8-D0BD-BB23E90F5E74}"/>
              </a:ext>
            </a:extLst>
          </p:cNvPr>
          <p:cNvSpPr txBox="1"/>
          <p:nvPr/>
        </p:nvSpPr>
        <p:spPr>
          <a:xfrm>
            <a:off x="1981200" y="1944037"/>
            <a:ext cx="914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ym typeface="Wingdings" pitchFamily="2" charset="2"/>
              </a:rPr>
              <a:t>y  0</a:t>
            </a:r>
          </a:p>
          <a:p>
            <a:r>
              <a:rPr lang="en-US" sz="2000" i="1" dirty="0">
                <a:sym typeface="Wingdings" pitchFamily="2" charset="2"/>
              </a:rPr>
              <a:t>z 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17B3C2-410A-D017-B76D-7C67A722817C}"/>
              </a:ext>
            </a:extLst>
          </p:cNvPr>
          <p:cNvSpPr txBox="1"/>
          <p:nvPr/>
        </p:nvSpPr>
        <p:spPr>
          <a:xfrm>
            <a:off x="1866900" y="3189401"/>
            <a:ext cx="1143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y </a:t>
            </a:r>
            <a:r>
              <a:rPr lang="en-US" sz="2000" i="1" dirty="0">
                <a:sym typeface="Wingdings" pitchFamily="2" charset="2"/>
              </a:rPr>
              <a:t> 1</a:t>
            </a:r>
          </a:p>
          <a:p>
            <a:r>
              <a:rPr lang="en-US" sz="2000" i="1" dirty="0">
                <a:sym typeface="Wingdings" pitchFamily="2" charset="2"/>
              </a:rPr>
              <a:t>z   y+1</a:t>
            </a:r>
            <a:endParaRPr lang="en-C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E2BEE-E099-CFB4-7F76-4E08FF4F2DBD}"/>
              </a:ext>
            </a:extLst>
          </p:cNvPr>
          <p:cNvSpPr txBox="1"/>
          <p:nvPr/>
        </p:nvSpPr>
        <p:spPr>
          <a:xfrm>
            <a:off x="1981200" y="4388598"/>
            <a:ext cx="914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put  z</a:t>
            </a:r>
            <a:endParaRPr lang="en-CN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8FB283-00D5-63A5-C2D6-B7D150C19C1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38400" y="3897287"/>
            <a:ext cx="0" cy="491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1866C7-A97C-EF14-9782-00E42F031B8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438400" y="2651923"/>
            <a:ext cx="0" cy="537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DE3670A-DEB7-B970-AAF2-D3F5FA5AE62F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5400000" flipH="1">
            <a:off x="1529968" y="3880276"/>
            <a:ext cx="1245364" cy="571500"/>
          </a:xfrm>
          <a:prstGeom prst="curvedConnector4">
            <a:avLst>
              <a:gd name="adj1" fmla="val -18356"/>
              <a:gd name="adj2" fmla="val 21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8DADAD-1DFA-17D2-BF25-9C3E2AFC9203}"/>
              </a:ext>
            </a:extLst>
          </p:cNvPr>
          <p:cNvSpPr txBox="1"/>
          <p:nvPr/>
        </p:nvSpPr>
        <p:spPr>
          <a:xfrm>
            <a:off x="1981200" y="5280019"/>
            <a:ext cx="914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Return </a:t>
            </a:r>
            <a:endParaRPr lang="en-CN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962CA6-26F8-BE8F-9EF4-BB575826BB2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438400" y="4788708"/>
            <a:ext cx="0" cy="491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D46E0FA-E05D-A661-7A96-9DAC2CAA1816}"/>
              </a:ext>
            </a:extLst>
          </p:cNvPr>
          <p:cNvSpPr txBox="1"/>
          <p:nvPr/>
        </p:nvSpPr>
        <p:spPr>
          <a:xfrm>
            <a:off x="2924167" y="2307536"/>
            <a:ext cx="342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1</a:t>
            </a:r>
            <a:endParaRPr lang="en-C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A98B2-8EF2-58B7-8552-C6C73F2E62DD}"/>
              </a:ext>
            </a:extLst>
          </p:cNvPr>
          <p:cNvSpPr txBox="1"/>
          <p:nvPr/>
        </p:nvSpPr>
        <p:spPr>
          <a:xfrm>
            <a:off x="2924168" y="4379042"/>
            <a:ext cx="342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3</a:t>
            </a:r>
            <a:endParaRPr lang="en-C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D2C6DD-DDF7-EE69-90E6-8C9F63EFD9B4}"/>
              </a:ext>
            </a:extLst>
          </p:cNvPr>
          <p:cNvSpPr txBox="1"/>
          <p:nvPr/>
        </p:nvSpPr>
        <p:spPr>
          <a:xfrm>
            <a:off x="3009900" y="3203718"/>
            <a:ext cx="342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2</a:t>
            </a:r>
            <a:endParaRPr lang="en-C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0755CF-6D67-7E54-1D55-C4279BC8DB22}"/>
              </a:ext>
            </a:extLst>
          </p:cNvPr>
          <p:cNvSpPr txBox="1"/>
          <p:nvPr/>
        </p:nvSpPr>
        <p:spPr>
          <a:xfrm>
            <a:off x="2895600" y="5260816"/>
            <a:ext cx="342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4</a:t>
            </a:r>
            <a:endParaRPr lang="en-CN" sz="2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613D9-E533-4663-D1BF-BD7AB8EC8B11}"/>
              </a:ext>
            </a:extLst>
          </p:cNvPr>
          <p:cNvSpPr txBox="1"/>
          <p:nvPr/>
        </p:nvSpPr>
        <p:spPr>
          <a:xfrm>
            <a:off x="3729002" y="2573848"/>
            <a:ext cx="180977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DF(1)  = {}</a:t>
            </a:r>
          </a:p>
          <a:p>
            <a:r>
              <a:rPr lang="en-US" sz="2000" i="1" dirty="0"/>
              <a:t>DF(2) = {2}</a:t>
            </a:r>
          </a:p>
          <a:p>
            <a:r>
              <a:rPr lang="en-US" sz="2000" i="1" dirty="0"/>
              <a:t>DF(3) = {2}</a:t>
            </a:r>
          </a:p>
          <a:p>
            <a:r>
              <a:rPr lang="en-US" sz="2000" i="1" dirty="0"/>
              <a:t>DF(4) = {}</a:t>
            </a:r>
            <a:endParaRPr lang="en-CN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C2246E-69DE-9F0B-5CF1-791AE13DEA95}"/>
              </a:ext>
            </a:extLst>
          </p:cNvPr>
          <p:cNvSpPr txBox="1"/>
          <p:nvPr/>
        </p:nvSpPr>
        <p:spPr>
          <a:xfrm>
            <a:off x="6238874" y="1905000"/>
            <a:ext cx="9144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>
                <a:sym typeface="Wingdings" pitchFamily="2" charset="2"/>
              </a:rPr>
              <a:t>y  0</a:t>
            </a:r>
          </a:p>
          <a:p>
            <a:r>
              <a:rPr lang="en-US" sz="2000" i="1" dirty="0">
                <a:sym typeface="Wingdings" pitchFamily="2" charset="2"/>
              </a:rPr>
              <a:t>z 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0CF4A-5ABF-60A5-17DE-4B94C6831AE2}"/>
              </a:ext>
            </a:extLst>
          </p:cNvPr>
          <p:cNvSpPr txBox="1"/>
          <p:nvPr/>
        </p:nvSpPr>
        <p:spPr>
          <a:xfrm>
            <a:off x="6238875" y="3189401"/>
            <a:ext cx="914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put  z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1C867-988F-9606-2DB7-6653C55BB365}"/>
              </a:ext>
            </a:extLst>
          </p:cNvPr>
          <p:cNvSpPr txBox="1"/>
          <p:nvPr/>
        </p:nvSpPr>
        <p:spPr>
          <a:xfrm>
            <a:off x="6081705" y="4044211"/>
            <a:ext cx="122873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y </a:t>
            </a:r>
            <a:r>
              <a:rPr lang="en-US" sz="2000" i="1" dirty="0">
                <a:sym typeface="Wingdings" pitchFamily="2" charset="2"/>
              </a:rPr>
              <a:t> 1</a:t>
            </a:r>
          </a:p>
          <a:p>
            <a:r>
              <a:rPr lang="en-US" sz="2000" i="1" dirty="0">
                <a:sym typeface="Wingdings" pitchFamily="2" charset="2"/>
              </a:rPr>
              <a:t>z   y+1</a:t>
            </a:r>
            <a:endParaRPr lang="en-CN" sz="2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688392-8E2C-0E2C-FDB9-8142B5985BD5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6696074" y="3589511"/>
            <a:ext cx="1" cy="454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EF68F5-D4DC-D74F-DB4B-A3F7EBCEF0BF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6696074" y="2612886"/>
            <a:ext cx="1" cy="576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18E9C138-D068-837F-41B8-591DF9A8B12E}"/>
              </a:ext>
            </a:extLst>
          </p:cNvPr>
          <p:cNvCxnSpPr>
            <a:cxnSpLocks/>
            <a:stCxn id="30" idx="2"/>
            <a:endCxn id="29" idx="1"/>
          </p:cNvCxnSpPr>
          <p:nvPr/>
        </p:nvCxnSpPr>
        <p:spPr>
          <a:xfrm rot="5400000" flipH="1">
            <a:off x="5786154" y="3842178"/>
            <a:ext cx="1362641" cy="457199"/>
          </a:xfrm>
          <a:prstGeom prst="curvedConnector4">
            <a:avLst>
              <a:gd name="adj1" fmla="val -16776"/>
              <a:gd name="adj2" fmla="val 24687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3BD40C-87A2-BB6B-2234-FF006151B56D}"/>
              </a:ext>
            </a:extLst>
          </p:cNvPr>
          <p:cNvSpPr txBox="1"/>
          <p:nvPr/>
        </p:nvSpPr>
        <p:spPr>
          <a:xfrm>
            <a:off x="6238883" y="5280019"/>
            <a:ext cx="9144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Return </a:t>
            </a:r>
            <a:endParaRPr lang="en-CN" sz="2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6B8257-E5ED-F8C4-EA13-C3F427583FBA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696083" y="4788708"/>
            <a:ext cx="0" cy="491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7D53C3-34D4-AA9A-E8A0-996503AE705B}"/>
              </a:ext>
            </a:extLst>
          </p:cNvPr>
          <p:cNvSpPr txBox="1"/>
          <p:nvPr/>
        </p:nvSpPr>
        <p:spPr>
          <a:xfrm>
            <a:off x="7181850" y="2307536"/>
            <a:ext cx="342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1</a:t>
            </a:r>
            <a:endParaRPr lang="en-CN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9BE61D-5EB4-6F83-DFBF-52631723A4E9}"/>
              </a:ext>
            </a:extLst>
          </p:cNvPr>
          <p:cNvSpPr txBox="1"/>
          <p:nvPr/>
        </p:nvSpPr>
        <p:spPr>
          <a:xfrm>
            <a:off x="7581907" y="4379042"/>
            <a:ext cx="342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3</a:t>
            </a:r>
            <a:endParaRPr lang="en-CN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C39B65-CB47-F820-5929-9E6FAEBD5B72}"/>
              </a:ext>
            </a:extLst>
          </p:cNvPr>
          <p:cNvSpPr txBox="1"/>
          <p:nvPr/>
        </p:nvSpPr>
        <p:spPr>
          <a:xfrm>
            <a:off x="7267583" y="3203718"/>
            <a:ext cx="342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2</a:t>
            </a:r>
            <a:endParaRPr lang="en-CN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E91906-7CC7-F936-478A-C5ECE7CB1E0B}"/>
              </a:ext>
            </a:extLst>
          </p:cNvPr>
          <p:cNvSpPr txBox="1"/>
          <p:nvPr/>
        </p:nvSpPr>
        <p:spPr>
          <a:xfrm>
            <a:off x="7153283" y="5260816"/>
            <a:ext cx="3428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4</a:t>
            </a:r>
            <a:endParaRPr lang="en-CN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B47B09-A04D-8535-8C50-69EBB59A5B7B}"/>
              </a:ext>
            </a:extLst>
          </p:cNvPr>
          <p:cNvSpPr txBox="1"/>
          <p:nvPr/>
        </p:nvSpPr>
        <p:spPr>
          <a:xfrm>
            <a:off x="609600" y="5921450"/>
            <a:ext cx="20574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Need of phi for ?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C696352-996A-6425-37DF-85AA5CC302B2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1638300" y="3897287"/>
            <a:ext cx="342900" cy="202416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420B888-115E-4D93-C8E8-9C694021B558}"/>
              </a:ext>
            </a:extLst>
          </p:cNvPr>
          <p:cNvSpPr txBox="1"/>
          <p:nvPr/>
        </p:nvSpPr>
        <p:spPr>
          <a:xfrm>
            <a:off x="4214804" y="5927875"/>
            <a:ext cx="1883575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Need phi for ?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9BAF5E6-DB7B-C9D7-C630-E940ECB45ECC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5156592" y="3543344"/>
            <a:ext cx="979887" cy="238453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380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A948-A2F7-1DB6-DE2A-74B4D5876DC4}"/>
              </a:ext>
            </a:extLst>
          </p:cNvPr>
          <p:cNvSpPr txBox="1">
            <a:spLocks/>
          </p:cNvSpPr>
          <p:nvPr/>
        </p:nvSpPr>
        <p:spPr bwMode="auto">
          <a:xfrm>
            <a:off x="685800" y="401918"/>
            <a:ext cx="7772400" cy="9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Algorithms: Rename Vars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37CD0-FD39-97F1-6A09-16CFEE40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189198"/>
            <a:ext cx="8059289" cy="23174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0BC562-0D80-6B24-B821-1DE014C57807}"/>
              </a:ext>
            </a:extLst>
          </p:cNvPr>
          <p:cNvSpPr txBox="1"/>
          <p:nvPr/>
        </p:nvSpPr>
        <p:spPr>
          <a:xfrm>
            <a:off x="385761" y="1371600"/>
            <a:ext cx="479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+mn-lt"/>
              </a:rPr>
              <a:t>In </a:t>
            </a:r>
            <a:r>
              <a:rPr lang="en-US" dirty="0" err="1">
                <a:latin typeface="+mn-lt"/>
              </a:rPr>
              <a:t>quadssa.hh</a:t>
            </a:r>
            <a:r>
              <a:rPr lang="en-US" dirty="0">
                <a:latin typeface="+mn-lt"/>
              </a:rPr>
              <a:t>, two helper functions: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002B8-AF92-C72B-2098-22BB3A9B78DF}"/>
              </a:ext>
            </a:extLst>
          </p:cNvPr>
          <p:cNvSpPr txBox="1"/>
          <p:nvPr/>
        </p:nvSpPr>
        <p:spPr>
          <a:xfrm>
            <a:off x="461676" y="4862609"/>
            <a:ext cx="82206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effectLst/>
                <a:latin typeface="+mn-lt"/>
              </a:rPr>
              <a:t>We use a </a:t>
            </a:r>
            <a:r>
              <a:rPr lang="en-US" b="0" dirty="0">
                <a:solidFill>
                  <a:srgbClr val="FF0000"/>
                </a:solidFill>
                <a:effectLst/>
                <a:latin typeface="+mn-lt"/>
              </a:rPr>
              <a:t>simple</a:t>
            </a:r>
            <a:r>
              <a:rPr lang="en-US" b="0" dirty="0">
                <a:effectLst/>
                <a:latin typeface="+mn-lt"/>
              </a:rPr>
              <a:t> method to generate temps with versions with the assumption that the number of versions is small (&lt;=100)</a:t>
            </a:r>
          </a:p>
        </p:txBody>
      </p:sp>
    </p:spTree>
    <p:extLst>
      <p:ext uri="{BB962C8B-B14F-4D97-AF65-F5344CB8AC3E}">
        <p14:creationId xmlns:p14="http://schemas.microsoft.com/office/powerpoint/2010/main" val="2161146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9C9044-C1DF-939D-E97C-990CAF7E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026"/>
          <a:stretch/>
        </p:blipFill>
        <p:spPr>
          <a:xfrm>
            <a:off x="381000" y="1143000"/>
            <a:ext cx="6015747" cy="50426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EDB821-D8D5-9BB5-41DE-9078C9F19134}"/>
              </a:ext>
            </a:extLst>
          </p:cNvPr>
          <p:cNvSpPr txBox="1">
            <a:spLocks/>
          </p:cNvSpPr>
          <p:nvPr/>
        </p:nvSpPr>
        <p:spPr bwMode="auto">
          <a:xfrm>
            <a:off x="1752600" y="228600"/>
            <a:ext cx="350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Rename Vars</a:t>
            </a:r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89B21-6CCA-F1CB-3184-74CE226A614D}"/>
              </a:ext>
            </a:extLst>
          </p:cNvPr>
          <p:cNvSpPr txBox="1"/>
          <p:nvPr/>
        </p:nvSpPr>
        <p:spPr>
          <a:xfrm>
            <a:off x="3886199" y="1143000"/>
            <a:ext cx="2895601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newest version number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BDA7B2-C72C-28D9-1787-E92907D148A2}"/>
              </a:ext>
            </a:extLst>
          </p:cNvPr>
          <p:cNvCxnSpPr>
            <a:cxnSpLocks/>
          </p:cNvCxnSpPr>
          <p:nvPr/>
        </p:nvCxnSpPr>
        <p:spPr>
          <a:xfrm flipH="1">
            <a:off x="2895600" y="1357985"/>
            <a:ext cx="990600" cy="4001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0E24DB1-9593-0BD4-1230-7DFB6223EA01}"/>
              </a:ext>
            </a:extLst>
          </p:cNvPr>
          <p:cNvSpPr txBox="1"/>
          <p:nvPr/>
        </p:nvSpPr>
        <p:spPr>
          <a:xfrm>
            <a:off x="4267200" y="1830265"/>
            <a:ext cx="33528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current version number to use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1DD4A3-DEF6-1382-4ADD-8B473A290742}"/>
              </a:ext>
            </a:extLst>
          </p:cNvPr>
          <p:cNvCxnSpPr>
            <a:cxnSpLocks/>
            <a:stCxn id="13" idx="1"/>
            <a:endCxn id="23" idx="3"/>
          </p:cNvCxnSpPr>
          <p:nvPr/>
        </p:nvCxnSpPr>
        <p:spPr>
          <a:xfrm flipH="1">
            <a:off x="3428999" y="2030320"/>
            <a:ext cx="838201" cy="3183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89A96-E5E3-9D5D-7D53-2F57F33806E2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100637" y="4007971"/>
            <a:ext cx="538163" cy="32310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35700BB-4F40-67C2-5BA0-6DB89D3C1980}"/>
              </a:ext>
            </a:extLst>
          </p:cNvPr>
          <p:cNvSpPr txBox="1"/>
          <p:nvPr/>
        </p:nvSpPr>
        <p:spPr>
          <a:xfrm>
            <a:off x="5614986" y="3798391"/>
            <a:ext cx="2690814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use the current version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1BF5C-EFC2-E85E-F183-07EA763ECEF5}"/>
              </a:ext>
            </a:extLst>
          </p:cNvPr>
          <p:cNvSpPr/>
          <p:nvPr/>
        </p:nvSpPr>
        <p:spPr>
          <a:xfrm>
            <a:off x="1253246" y="2030320"/>
            <a:ext cx="2175753" cy="63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956FE8-5EEA-5BE8-30E5-C0906E48EF65}"/>
              </a:ext>
            </a:extLst>
          </p:cNvPr>
          <p:cNvSpPr/>
          <p:nvPr/>
        </p:nvSpPr>
        <p:spPr>
          <a:xfrm>
            <a:off x="1747837" y="4012733"/>
            <a:ext cx="3352800" cy="636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298D4-36C5-5471-CB24-F6E5FDC52E6D}"/>
              </a:ext>
            </a:extLst>
          </p:cNvPr>
          <p:cNvSpPr txBox="1"/>
          <p:nvPr/>
        </p:nvSpPr>
        <p:spPr>
          <a:xfrm>
            <a:off x="6396747" y="5042367"/>
            <a:ext cx="2299934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new define, new version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265E22-A8CD-11C5-F279-15FC49C80852}"/>
              </a:ext>
            </a:extLst>
          </p:cNvPr>
          <p:cNvSpPr/>
          <p:nvPr/>
        </p:nvSpPr>
        <p:spPr>
          <a:xfrm>
            <a:off x="1712472" y="4924081"/>
            <a:ext cx="4535927" cy="1184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745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AD729-E9C5-29DC-F11D-F432D3C50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CEC35-9128-9332-ACAE-69671FED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943" b="-746"/>
          <a:stretch/>
        </p:blipFill>
        <p:spPr>
          <a:xfrm>
            <a:off x="381000" y="1676400"/>
            <a:ext cx="6015747" cy="381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03B95-3840-5137-766F-494FE2ACE0DF}"/>
              </a:ext>
            </a:extLst>
          </p:cNvPr>
          <p:cNvSpPr txBox="1">
            <a:spLocks/>
          </p:cNvSpPr>
          <p:nvPr/>
        </p:nvSpPr>
        <p:spPr bwMode="auto">
          <a:xfrm>
            <a:off x="1621986" y="625384"/>
            <a:ext cx="3505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Rename Vars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90898-1C05-B708-80AF-31FDE93C99E2}"/>
              </a:ext>
            </a:extLst>
          </p:cNvPr>
          <p:cNvSpPr txBox="1"/>
          <p:nvPr/>
        </p:nvSpPr>
        <p:spPr>
          <a:xfrm>
            <a:off x="6368172" y="990600"/>
            <a:ext cx="1709028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Successor in Control</a:t>
            </a:r>
            <a:r>
              <a:rPr lang="zh-CN" altLang="en-US" sz="2000" b="1" i="1" dirty="0">
                <a:solidFill>
                  <a:srgbClr val="FF0000"/>
                </a:solidFill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Flow</a:t>
            </a:r>
            <a:r>
              <a:rPr lang="zh-CN" altLang="en-US" sz="2000" b="1" i="1" dirty="0">
                <a:solidFill>
                  <a:srgbClr val="FF0000"/>
                </a:solidFill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Graph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9AAAA4-A9C0-7EBA-CE48-B38B2A52EA2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057650" y="1498432"/>
            <a:ext cx="2310522" cy="34647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989396-7545-60DD-639B-C19038BA9934}"/>
              </a:ext>
            </a:extLst>
          </p:cNvPr>
          <p:cNvSpPr txBox="1"/>
          <p:nvPr/>
        </p:nvSpPr>
        <p:spPr>
          <a:xfrm>
            <a:off x="6698101" y="2297400"/>
            <a:ext cx="2043112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C</a:t>
            </a:r>
            <a:r>
              <a:rPr lang="en-CN" sz="2000" b="1" i="1" dirty="0">
                <a:solidFill>
                  <a:srgbClr val="FF0000"/>
                </a:solidFill>
              </a:rPr>
              <a:t>hange the input var to current version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3162EF-B7E8-8973-6BE4-28412D6DE91B}"/>
              </a:ext>
            </a:extLst>
          </p:cNvPr>
          <p:cNvCxnSpPr>
            <a:cxnSpLocks/>
            <a:stCxn id="15" idx="1"/>
            <a:endCxn id="19" idx="3"/>
          </p:cNvCxnSpPr>
          <p:nvPr/>
        </p:nvCxnSpPr>
        <p:spPr>
          <a:xfrm flipH="1">
            <a:off x="6172199" y="2805232"/>
            <a:ext cx="525902" cy="2836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4797F9-DC06-88E9-0E6A-83B2244755C8}"/>
              </a:ext>
            </a:extLst>
          </p:cNvPr>
          <p:cNvSpPr/>
          <p:nvPr/>
        </p:nvSpPr>
        <p:spPr>
          <a:xfrm>
            <a:off x="1712472" y="2672530"/>
            <a:ext cx="4459727" cy="832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514DCD-A001-1B0D-0D88-31BFA47D2050}"/>
              </a:ext>
            </a:extLst>
          </p:cNvPr>
          <p:cNvSpPr txBox="1"/>
          <p:nvPr/>
        </p:nvSpPr>
        <p:spPr>
          <a:xfrm>
            <a:off x="6698100" y="3637901"/>
            <a:ext cx="22173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Child in the </a:t>
            </a:r>
            <a:r>
              <a:rPr lang="en-US" sz="3200" b="1" i="1"/>
              <a:t>DomTree</a:t>
            </a:r>
            <a:r>
              <a:rPr lang="en-US" sz="2000" b="1" i="1"/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recurse!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8DD856-64BD-4C0F-FA3D-BC70931525B2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3124200" y="3862100"/>
            <a:ext cx="3573900" cy="37596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74868B2-576D-377C-40FB-7CD0C5B86C78}"/>
              </a:ext>
            </a:extLst>
          </p:cNvPr>
          <p:cNvSpPr/>
          <p:nvPr/>
        </p:nvSpPr>
        <p:spPr>
          <a:xfrm>
            <a:off x="894336" y="4114800"/>
            <a:ext cx="5277863" cy="747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E615A2-EF99-307B-DA46-B119C2B0FC66}"/>
              </a:ext>
            </a:extLst>
          </p:cNvPr>
          <p:cNvSpPr txBox="1"/>
          <p:nvPr/>
        </p:nvSpPr>
        <p:spPr>
          <a:xfrm>
            <a:off x="4724399" y="5472252"/>
            <a:ext cx="4016813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After coming back from recursion, revert the current version to the beginning of the block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AC32A9-2357-E2D0-8210-23C7F2770A1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3429000" y="4862651"/>
            <a:ext cx="1295399" cy="111743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69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654346-7305-AD20-F207-022EF56D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51059"/>
            <a:ext cx="6477000" cy="460207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5A11F9-72BD-E47B-B4FD-62C8ABCACD30}"/>
              </a:ext>
            </a:extLst>
          </p:cNvPr>
          <p:cNvSpPr txBox="1">
            <a:spLocks/>
          </p:cNvSpPr>
          <p:nvPr/>
        </p:nvSpPr>
        <p:spPr bwMode="auto">
          <a:xfrm>
            <a:off x="1790700" y="686185"/>
            <a:ext cx="5562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dirty="0"/>
              <a:t>Rename Vars: Example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07059-27EF-BB7D-36BE-86DA66E037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474" r="26842" b="47875"/>
          <a:stretch/>
        </p:blipFill>
        <p:spPr>
          <a:xfrm>
            <a:off x="6705600" y="2057400"/>
            <a:ext cx="1905000" cy="36191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C1ECA9-B3B4-474C-4D8B-90D31F5FFD69}"/>
              </a:ext>
            </a:extLst>
          </p:cNvPr>
          <p:cNvSpPr txBox="1"/>
          <p:nvPr/>
        </p:nvSpPr>
        <p:spPr>
          <a:xfrm>
            <a:off x="7086600" y="2362200"/>
            <a:ext cx="12192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i="1" dirty="0" err="1"/>
              <a:t>domTree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00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82199-7AC4-FBAD-5407-7618FAE66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04C767-12B9-6625-3419-EE3BEA20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SSA Algorithms: </a:t>
            </a:r>
            <a:br>
              <a:rPr lang="en-US" dirty="0"/>
            </a:br>
            <a:r>
              <a:rPr lang="en-US" dirty="0"/>
              <a:t>Remove Unused Phi</a:t>
            </a:r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6AC4F4-BFA0-A55C-9A69-71B06A87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Finally, just in case… </a:t>
            </a:r>
          </a:p>
          <a:p>
            <a:r>
              <a:rPr lang="en-CN" dirty="0">
                <a:solidFill>
                  <a:srgbClr val="FF0000"/>
                </a:solidFill>
              </a:rPr>
              <a:t>If a phi function defines a variable, but it’s not used in the subsequent statements, then it should be eliminated.</a:t>
            </a:r>
          </a:p>
          <a:p>
            <a:r>
              <a:rPr lang="en-CN" dirty="0"/>
              <a:t>This shouldn’t happen if all the phi functions are placed when the variable is in live-out set of the entry label statement…</a:t>
            </a:r>
          </a:p>
        </p:txBody>
      </p:sp>
    </p:spTree>
    <p:extLst>
      <p:ext uri="{BB962C8B-B14F-4D97-AF65-F5344CB8AC3E}">
        <p14:creationId xmlns:p14="http://schemas.microsoft.com/office/powerpoint/2010/main" val="4271065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Liveness &amp;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SSA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Review: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Liveness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SSA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algorithms</a:t>
            </a: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solidFill>
                <a:srgbClr val="FF0000"/>
              </a:solidFill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HW7 </a:t>
            </a:r>
            <a:r>
              <a:rPr lang="zh-CN" altLang="en-US" sz="2400" dirty="0">
                <a:latin typeface="+mn-ea"/>
              </a:rPr>
              <a:t>周四（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7C1FA-C1C3-213C-CC3B-3DBA7FA73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57200"/>
            <a:ext cx="8458200" cy="658815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3B6C9E4-2E36-75F1-3304-8D1E6198ED87}"/>
              </a:ext>
            </a:extLst>
          </p:cNvPr>
          <p:cNvSpPr txBox="1">
            <a:spLocks/>
          </p:cNvSpPr>
          <p:nvPr/>
        </p:nvSpPr>
        <p:spPr bwMode="auto">
          <a:xfrm>
            <a:off x="685800" y="20918"/>
            <a:ext cx="7772400" cy="436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CN" dirty="0"/>
              <a:t>SSA</a:t>
            </a:r>
            <a:r>
              <a:rPr lang="zh-CN" altLang="en-US" dirty="0"/>
              <a:t> </a:t>
            </a:r>
            <a:r>
              <a:rPr lang="en-US" altLang="zh-CN" dirty="0"/>
              <a:t>Algorithms: Code</a:t>
            </a:r>
            <a:endParaRPr lang="en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D0AF4-E155-217E-850D-0567354304A2}"/>
              </a:ext>
            </a:extLst>
          </p:cNvPr>
          <p:cNvSpPr txBox="1"/>
          <p:nvPr/>
        </p:nvSpPr>
        <p:spPr>
          <a:xfrm>
            <a:off x="6096000" y="2667000"/>
            <a:ext cx="23622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Set up flow info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58E94-6BB9-333E-23A4-BD54C6FA397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429000" y="2867055"/>
            <a:ext cx="2667000" cy="3333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B758535-6B6A-3CAC-C127-7D5CAF216594}"/>
              </a:ext>
            </a:extLst>
          </p:cNvPr>
          <p:cNvSpPr txBox="1"/>
          <p:nvPr/>
        </p:nvSpPr>
        <p:spPr>
          <a:xfrm>
            <a:off x="5943600" y="3457546"/>
            <a:ext cx="23622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Delete unreachable blocks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9C9E3F-287A-9302-6351-11C9BF1D2766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114800" y="3790891"/>
            <a:ext cx="1828800" cy="2059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26B47A-E16D-E3B2-2E18-BA7C5B8029FA}"/>
              </a:ext>
            </a:extLst>
          </p:cNvPr>
          <p:cNvSpPr txBox="1"/>
          <p:nvPr/>
        </p:nvSpPr>
        <p:spPr>
          <a:xfrm>
            <a:off x="5257801" y="4285786"/>
            <a:ext cx="3200400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Find the places to place Phi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74D4CC-C5AB-9BB3-B6C2-F9060C83AD7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971800" y="4384891"/>
            <a:ext cx="2286001" cy="10095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ED07C4-C287-BDF6-3394-284187101CD9}"/>
              </a:ext>
            </a:extLst>
          </p:cNvPr>
          <p:cNvSpPr txBox="1"/>
          <p:nvPr/>
        </p:nvSpPr>
        <p:spPr>
          <a:xfrm>
            <a:off x="5938836" y="4878405"/>
            <a:ext cx="2519363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Rename all variables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0522AB-E7F8-A44F-5CF8-30BC84A490F0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429000" y="4922123"/>
            <a:ext cx="2509836" cy="15633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99E0FE-8A45-E6C4-9076-9B28335F677F}"/>
              </a:ext>
            </a:extLst>
          </p:cNvPr>
          <p:cNvSpPr txBox="1"/>
          <p:nvPr/>
        </p:nvSpPr>
        <p:spPr>
          <a:xfrm>
            <a:off x="5791200" y="5433368"/>
            <a:ext cx="300990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Clean up just in case </a:t>
            </a:r>
            <a:r>
              <a:rPr lang="en-US" sz="2000" b="1" i="1" dirty="0"/>
              <a:t>(you may choose to skip this)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6F8DA0-2454-A36F-6873-5CB8A15FBA0F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971800" y="5476965"/>
            <a:ext cx="2819400" cy="31034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764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F70F-5BA7-3E68-44C1-F2E1DBA1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Look at 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D12C9-E97B-7F17-4FFD-C33F363DA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See repo</a:t>
            </a:r>
          </a:p>
        </p:txBody>
      </p:sp>
    </p:spTree>
    <p:extLst>
      <p:ext uri="{BB962C8B-B14F-4D97-AF65-F5344CB8AC3E}">
        <p14:creationId xmlns:p14="http://schemas.microsoft.com/office/powerpoint/2010/main" val="2324671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E955-2C60-8A48-E1FF-CA15C535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Final 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59A1-76C9-8899-1AF4-39706B05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Start your HW7 coding…</a:t>
            </a:r>
          </a:p>
        </p:txBody>
      </p:sp>
    </p:spTree>
    <p:extLst>
      <p:ext uri="{BB962C8B-B14F-4D97-AF65-F5344CB8AC3E}">
        <p14:creationId xmlns:p14="http://schemas.microsoft.com/office/powerpoint/2010/main" val="2913070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2AE41-2C06-9105-DB7B-1756AE8A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r>
              <a:rPr lang="zh-CN" altLang="en-US" dirty="0"/>
              <a:t>：</a:t>
            </a:r>
            <a:br>
              <a:rPr lang="en-US" altLang="zh-CN" dirty="0"/>
            </a:br>
            <a:r>
              <a:rPr lang="en-US" sz="3200" dirty="0"/>
              <a:t>Control Flow vs Data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93DA9-1003-A5F8-F2FC-69C1544E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  <a:p>
            <a:pPr lvl="1"/>
            <a:r>
              <a:rPr lang="en-US" i="1" dirty="0"/>
              <a:t>What’s the </a:t>
            </a:r>
            <a:r>
              <a:rPr lang="en-US" i="1" dirty="0">
                <a:solidFill>
                  <a:srgbClr val="FF0000"/>
                </a:solidFill>
              </a:rPr>
              <a:t>next</a:t>
            </a:r>
            <a:r>
              <a:rPr lang="en-US" i="1" dirty="0"/>
              <a:t> instruction</a:t>
            </a:r>
          </a:p>
          <a:p>
            <a:pPr lvl="1"/>
            <a:r>
              <a:rPr lang="en-US" dirty="0"/>
              <a:t>Useful in analyzing data flow</a:t>
            </a:r>
          </a:p>
          <a:p>
            <a:r>
              <a:rPr lang="en-US" dirty="0"/>
              <a:t>Data Flow (or data dependency)</a:t>
            </a:r>
          </a:p>
          <a:p>
            <a:pPr lvl="1"/>
            <a:r>
              <a:rPr lang="en-US" i="1" dirty="0"/>
              <a:t>Where was the value </a:t>
            </a:r>
            <a:r>
              <a:rPr lang="en-US" i="1" dirty="0">
                <a:solidFill>
                  <a:srgbClr val="FF0000"/>
                </a:solidFill>
              </a:rPr>
              <a:t>defined</a:t>
            </a:r>
            <a:r>
              <a:rPr lang="en-US" i="1" dirty="0"/>
              <a:t> when a value is </a:t>
            </a:r>
            <a:r>
              <a:rPr lang="en-US" i="1" dirty="0">
                <a:solidFill>
                  <a:srgbClr val="FF0000"/>
                </a:solidFill>
              </a:rPr>
              <a:t>used</a:t>
            </a:r>
            <a:r>
              <a:rPr lang="en-US" i="1" dirty="0"/>
              <a:t>?</a:t>
            </a:r>
          </a:p>
          <a:p>
            <a:pPr lvl="1"/>
            <a:r>
              <a:rPr lang="en-US" dirty="0"/>
              <a:t>Useful in analyzing/optimizing the code</a:t>
            </a:r>
          </a:p>
          <a:p>
            <a:pPr lvl="2"/>
            <a:r>
              <a:rPr lang="en-US" dirty="0"/>
              <a:t>For example: Constant propagation</a:t>
            </a:r>
          </a:p>
        </p:txBody>
      </p:sp>
    </p:spTree>
    <p:extLst>
      <p:ext uri="{BB962C8B-B14F-4D97-AF65-F5344CB8AC3E}">
        <p14:creationId xmlns:p14="http://schemas.microsoft.com/office/powerpoint/2010/main" val="198079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C83C6-10BA-ACF3-E0D7-A675CBBB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Flow: Block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C1411-A921-4DDF-A695-1FCB1B3C7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dirty="0"/>
              <a:t>Repo: HW7/{</a:t>
            </a:r>
            <a:r>
              <a:rPr lang="en-US" dirty="0" err="1"/>
              <a:t>include,lib</a:t>
            </a:r>
            <a:r>
              <a:rPr lang="en-US" dirty="0"/>
              <a:t>}/</a:t>
            </a:r>
            <a:r>
              <a:rPr lang="en-US" dirty="0" err="1"/>
              <a:t>flowinfo</a:t>
            </a:r>
            <a:r>
              <a:rPr lang="en-US" dirty="0"/>
              <a:t>.{</a:t>
            </a:r>
            <a:r>
              <a:rPr lang="en-US" dirty="0" err="1"/>
              <a:t>hh,cc</a:t>
            </a: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BC5ED8-4EE8-004F-7C91-D679732A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554"/>
          <a:stretch/>
        </p:blipFill>
        <p:spPr>
          <a:xfrm>
            <a:off x="718457" y="2286000"/>
            <a:ext cx="7876404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11A42F-5F8A-A7E0-C86E-E71666243D57}"/>
              </a:ext>
            </a:extLst>
          </p:cNvPr>
          <p:cNvSpPr txBox="1"/>
          <p:nvPr/>
        </p:nvSpPr>
        <p:spPr>
          <a:xfrm>
            <a:off x="446511" y="5255567"/>
            <a:ext cx="825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each block is represented by (the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in) the entry label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F4254-A7E2-D72E-1AC9-B93BB153CDCC}"/>
              </a:ext>
            </a:extLst>
          </p:cNvPr>
          <p:cNvSpPr txBox="1"/>
          <p:nvPr/>
        </p:nvSpPr>
        <p:spPr>
          <a:xfrm>
            <a:off x="6096000" y="5823718"/>
            <a:ext cx="286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the label object!</a:t>
            </a:r>
          </a:p>
        </p:txBody>
      </p:sp>
    </p:spTree>
    <p:extLst>
      <p:ext uri="{BB962C8B-B14F-4D97-AF65-F5344CB8AC3E}">
        <p14:creationId xmlns:p14="http://schemas.microsoft.com/office/powerpoint/2010/main" val="111450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5A85-35E5-99EF-D852-08D37706A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</a:t>
            </a:r>
            <a:br>
              <a:rPr lang="en-US" dirty="0"/>
            </a:br>
            <a:r>
              <a:rPr lang="en-US" sz="3600" dirty="0"/>
              <a:t>Data Flow: Statement Level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D4145C-5753-D984-A124-C9F1AF35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34"/>
          <a:stretch/>
        </p:blipFill>
        <p:spPr>
          <a:xfrm>
            <a:off x="533400" y="2209800"/>
            <a:ext cx="8382000" cy="1628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34332-89A9-AACF-780C-83406CF915BB}"/>
              </a:ext>
            </a:extLst>
          </p:cNvPr>
          <p:cNvSpPr txBox="1"/>
          <p:nvPr/>
        </p:nvSpPr>
        <p:spPr>
          <a:xfrm>
            <a:off x="533400" y="4495800"/>
            <a:ext cx="7866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each variable is represented by (the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 in) the Temp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EBA7A-5B7D-AD79-4685-7A92CD59119F}"/>
              </a:ext>
            </a:extLst>
          </p:cNvPr>
          <p:cNvSpPr txBox="1"/>
          <p:nvPr/>
        </p:nvSpPr>
        <p:spPr>
          <a:xfrm>
            <a:off x="5867400" y="5153098"/>
            <a:ext cx="2835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 the temp object!</a:t>
            </a:r>
          </a:p>
        </p:txBody>
      </p:sp>
    </p:spTree>
    <p:extLst>
      <p:ext uri="{BB962C8B-B14F-4D97-AF65-F5344CB8AC3E}">
        <p14:creationId xmlns:p14="http://schemas.microsoft.com/office/powerpoint/2010/main" val="261151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A476-FFED-054E-9FAD-0912DBA0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762000"/>
            <a:ext cx="3830782" cy="685800"/>
          </a:xfrm>
        </p:spPr>
        <p:txBody>
          <a:bodyPr/>
          <a:lstStyle/>
          <a:p>
            <a:r>
              <a:rPr kumimoji="1" lang="en-US" altLang="zh-CN" sz="3600" dirty="0"/>
              <a:t>Liveness Analysis</a:t>
            </a:r>
            <a:endParaRPr kumimoji="1" lang="zh-CN" alt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0F8AFA-61F6-7441-A693-EE9D823F5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457200"/>
            <a:ext cx="2139633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7F73F4-A31B-834C-BE50-07C4AF42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218" y="2272146"/>
            <a:ext cx="2598420" cy="411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D507D2-6E97-1DC2-EAE3-5CCB8C795878}"/>
              </a:ext>
            </a:extLst>
          </p:cNvPr>
          <p:cNvSpPr txBox="1"/>
          <p:nvPr/>
        </p:nvSpPr>
        <p:spPr>
          <a:xfrm>
            <a:off x="3830782" y="1600200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Liveness.</a:t>
            </a:r>
            <a:r>
              <a:rPr lang="en-US" dirty="0"/>
              <a:t> A variable is </a:t>
            </a:r>
            <a:r>
              <a:rPr lang="en-US" i="1" dirty="0">
                <a:solidFill>
                  <a:srgbClr val="C00000"/>
                </a:solidFill>
              </a:rPr>
              <a:t>live</a:t>
            </a:r>
            <a:r>
              <a:rPr lang="en-US" dirty="0">
                <a:solidFill>
                  <a:srgbClr val="C00000"/>
                </a:solidFill>
              </a:rPr>
              <a:t> on an edge </a:t>
            </a:r>
            <a:r>
              <a:rPr lang="en-US" dirty="0"/>
              <a:t>if there is a directed path from that edge to a </a:t>
            </a:r>
            <a:r>
              <a:rPr lang="en-US" i="1" dirty="0"/>
              <a:t>use</a:t>
            </a:r>
            <a:r>
              <a:rPr lang="en-US" dirty="0"/>
              <a:t> of the variable that does not go through any </a:t>
            </a:r>
            <a:r>
              <a:rPr lang="en-US" i="1" dirty="0"/>
              <a:t>def</a:t>
            </a:r>
            <a:r>
              <a:rPr lang="en-US" dirty="0"/>
              <a:t>. A variable is </a:t>
            </a:r>
            <a:r>
              <a:rPr lang="en-US" i="1" dirty="0">
                <a:solidFill>
                  <a:srgbClr val="C00000"/>
                </a:solidFill>
              </a:rPr>
              <a:t>live-in</a:t>
            </a:r>
            <a:r>
              <a:rPr lang="en-US" dirty="0"/>
              <a:t> at a node if it is live on any of the in-edges of that node; it is </a:t>
            </a:r>
            <a:r>
              <a:rPr lang="en-US" i="1" dirty="0">
                <a:solidFill>
                  <a:srgbClr val="C00000"/>
                </a:solidFill>
              </a:rPr>
              <a:t>live-out</a:t>
            </a:r>
            <a:r>
              <a:rPr lang="en-US" dirty="0"/>
              <a:t> at a node if it is live on any of the out-edges of the node.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B71A1-50B8-432F-56AF-37A18669FC49}"/>
              </a:ext>
            </a:extLst>
          </p:cNvPr>
          <p:cNvSpPr txBox="1"/>
          <p:nvPr/>
        </p:nvSpPr>
        <p:spPr>
          <a:xfrm>
            <a:off x="4267303" y="5535167"/>
            <a:ext cx="41302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Assumption: all variables are defined before the entrance.</a:t>
            </a:r>
          </a:p>
        </p:txBody>
      </p:sp>
    </p:spTree>
    <p:extLst>
      <p:ext uri="{BB962C8B-B14F-4D97-AF65-F5344CB8AC3E}">
        <p14:creationId xmlns:p14="http://schemas.microsoft.com/office/powerpoint/2010/main" val="299199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75B6-739A-D940-8F94-6E608C3D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457200"/>
          </a:xfrm>
        </p:spPr>
        <p:txBody>
          <a:bodyPr/>
          <a:lstStyle/>
          <a:p>
            <a:r>
              <a:rPr kumimoji="1" lang="en-US" altLang="zh-CN" dirty="0"/>
              <a:t>Dataflow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C8C5C-C3F8-FF43-9428-C3B5152F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52500"/>
            <a:ext cx="7099357" cy="2209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321E0A-3296-7640-B232-7A3FFEFF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429000"/>
            <a:ext cx="6064250" cy="331734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0219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CAE7-BB8F-E62C-8234-AB955542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2735"/>
            <a:ext cx="7772400" cy="547255"/>
          </a:xfrm>
        </p:spPr>
        <p:txBody>
          <a:bodyPr/>
          <a:lstStyle/>
          <a:p>
            <a:r>
              <a:rPr lang="en-CN" dirty="0"/>
              <a:t>Code: dataflowinfo.cc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DE07C-FA2C-3BFB-BA13-470BBDA0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19991"/>
            <a:ext cx="7772400" cy="60350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41B203-5B52-66B9-2AE3-E36D7A80AA30}"/>
              </a:ext>
            </a:extLst>
          </p:cNvPr>
          <p:cNvSpPr txBox="1"/>
          <p:nvPr/>
        </p:nvSpPr>
        <p:spPr>
          <a:xfrm>
            <a:off x="6553200" y="1447800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CN" dirty="0"/>
              <a:t>uild basic info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0DC347-E057-BD20-81E4-A4E6C847D9C3}"/>
              </a:ext>
            </a:extLst>
          </p:cNvPr>
          <p:cNvCxnSpPr>
            <a:cxnSpLocks/>
          </p:cNvCxnSpPr>
          <p:nvPr/>
        </p:nvCxnSpPr>
        <p:spPr>
          <a:xfrm flipH="1">
            <a:off x="5090655" y="1676400"/>
            <a:ext cx="1386345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47E72D-3530-FA12-7895-24A22D66F38F}"/>
              </a:ext>
            </a:extLst>
          </p:cNvPr>
          <p:cNvSpPr txBox="1"/>
          <p:nvPr/>
        </p:nvSpPr>
        <p:spPr>
          <a:xfrm>
            <a:off x="6082145" y="4719935"/>
            <a:ext cx="968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Iterate</a:t>
            </a:r>
            <a:endParaRPr lang="en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23BD7-3161-DEE9-C23E-485A2D7A8909}"/>
              </a:ext>
            </a:extLst>
          </p:cNvPr>
          <p:cNvCxnSpPr>
            <a:cxnSpLocks/>
          </p:cNvCxnSpPr>
          <p:nvPr/>
        </p:nvCxnSpPr>
        <p:spPr>
          <a:xfrm flipH="1">
            <a:off x="3657600" y="1662545"/>
            <a:ext cx="2819400" cy="228082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79CD36-ABE8-FC73-6462-79AE8359E013}"/>
              </a:ext>
            </a:extLst>
          </p:cNvPr>
          <p:cNvCxnSpPr>
            <a:cxnSpLocks/>
          </p:cNvCxnSpPr>
          <p:nvPr/>
        </p:nvCxnSpPr>
        <p:spPr>
          <a:xfrm flipH="1">
            <a:off x="3061856" y="5181600"/>
            <a:ext cx="3415144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2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6FB0-7864-65D3-38E4-719172AF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dirty="0"/>
              <a:t>Example &amp; Algorithm</a:t>
            </a:r>
            <a:br>
              <a:rPr lang="en-US" dirty="0"/>
            </a:br>
            <a:r>
              <a:rPr lang="en-US" sz="3200" dirty="0"/>
              <a:t>Block Level CFG:  Dominance Relation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383ED-5F37-5407-6ADF-5A612D7E7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143000"/>
            <a:ext cx="7239000" cy="36104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A90BAD-F95E-40F0-3749-CC36BD133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05873"/>
            <a:ext cx="7772400" cy="143306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ACD41-05CA-AF0C-64B0-B41568943851}"/>
              </a:ext>
            </a:extLst>
          </p:cNvPr>
          <p:cNvSpPr txBox="1"/>
          <p:nvPr/>
        </p:nvSpPr>
        <p:spPr>
          <a:xfrm>
            <a:off x="304800" y="6318158"/>
            <a:ext cx="571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Initially: all D[n]=all blocks (nodes) </a:t>
            </a:r>
          </a:p>
        </p:txBody>
      </p:sp>
    </p:spTree>
    <p:extLst>
      <p:ext uri="{BB962C8B-B14F-4D97-AF65-F5344CB8AC3E}">
        <p14:creationId xmlns:p14="http://schemas.microsoft.com/office/powerpoint/2010/main" val="15957985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13582</TotalTime>
  <Words>714</Words>
  <Application>Microsoft Macintosh PowerPoint</Application>
  <PresentationFormat>On-screen Show (4:3)</PresentationFormat>
  <Paragraphs>109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Microsoft YaHei</vt:lpstr>
      <vt:lpstr>Arial</vt:lpstr>
      <vt:lpstr>Calibri</vt:lpstr>
      <vt:lpstr>Times New Roman</vt:lpstr>
      <vt:lpstr>Wingdings</vt:lpstr>
      <vt:lpstr>Default Design</vt:lpstr>
      <vt:lpstr>编译（H） COMP130014h.01 Week 11</vt:lpstr>
      <vt:lpstr>本周内容:  Liveness &amp; SSA</vt:lpstr>
      <vt:lpstr>Review： Control Flow vs Data Flow</vt:lpstr>
      <vt:lpstr>Control Flow: Block Level</vt:lpstr>
      <vt:lpstr>Review: Data Flow: Statement Level</vt:lpstr>
      <vt:lpstr>Liveness Analysis</vt:lpstr>
      <vt:lpstr>Dataflow Equation</vt:lpstr>
      <vt:lpstr>Code: dataflowinfo.cc</vt:lpstr>
      <vt:lpstr>Example &amp; Algorithm Block Level CFG:  Dominance Relation</vt:lpstr>
      <vt:lpstr>PowerPoint Presentation</vt:lpstr>
      <vt:lpstr>SSA Algorithms: Placing Phi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SSA Algorithms:  Remove Unused Phi</vt:lpstr>
      <vt:lpstr>PowerPoint Presentation</vt:lpstr>
      <vt:lpstr>Look at Some Examples</vt:lpstr>
      <vt:lpstr>Final Remark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Xiaoyang Wang</cp:lastModifiedBy>
  <cp:revision>510</cp:revision>
  <dcterms:created xsi:type="dcterms:W3CDTF">1601-01-01T00:00:00Z</dcterms:created>
  <dcterms:modified xsi:type="dcterms:W3CDTF">2025-04-28T05:25:13Z</dcterms:modified>
</cp:coreProperties>
</file>