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3"/>
  </p:notesMasterIdLst>
  <p:sldIdLst>
    <p:sldId id="264" r:id="rId2"/>
    <p:sldId id="267" r:id="rId3"/>
    <p:sldId id="358" r:id="rId4"/>
    <p:sldId id="293" r:id="rId5"/>
    <p:sldId id="362" r:id="rId6"/>
    <p:sldId id="299" r:id="rId7"/>
    <p:sldId id="300" r:id="rId8"/>
    <p:sldId id="363" r:id="rId9"/>
    <p:sldId id="364" r:id="rId10"/>
    <p:sldId id="321" r:id="rId11"/>
    <p:sldId id="357" r:id="rId12"/>
    <p:sldId id="301" r:id="rId13"/>
    <p:sldId id="284" r:id="rId14"/>
    <p:sldId id="280" r:id="rId15"/>
    <p:sldId id="281" r:id="rId16"/>
    <p:sldId id="282" r:id="rId17"/>
    <p:sldId id="278" r:id="rId18"/>
    <p:sldId id="279" r:id="rId19"/>
    <p:sldId id="283" r:id="rId20"/>
    <p:sldId id="289" r:id="rId21"/>
    <p:sldId id="285" r:id="rId22"/>
    <p:sldId id="286" r:id="rId23"/>
    <p:sldId id="287" r:id="rId24"/>
    <p:sldId id="379" r:id="rId25"/>
    <p:sldId id="288" r:id="rId26"/>
    <p:sldId id="290" r:id="rId27"/>
    <p:sldId id="294" r:id="rId28"/>
    <p:sldId id="296" r:id="rId29"/>
    <p:sldId id="387" r:id="rId30"/>
    <p:sldId id="388" r:id="rId31"/>
    <p:sldId id="389" r:id="rId32"/>
    <p:sldId id="390" r:id="rId33"/>
    <p:sldId id="391" r:id="rId34"/>
    <p:sldId id="392" r:id="rId35"/>
    <p:sldId id="393" r:id="rId36"/>
    <p:sldId id="394" r:id="rId37"/>
    <p:sldId id="395" r:id="rId38"/>
    <p:sldId id="396" r:id="rId39"/>
    <p:sldId id="397" r:id="rId40"/>
    <p:sldId id="398" r:id="rId41"/>
    <p:sldId id="399" r:id="rId42"/>
    <p:sldId id="406" r:id="rId43"/>
    <p:sldId id="407" r:id="rId44"/>
    <p:sldId id="408" r:id="rId45"/>
    <p:sldId id="401" r:id="rId46"/>
    <p:sldId id="402" r:id="rId47"/>
    <p:sldId id="403" r:id="rId48"/>
    <p:sldId id="404" r:id="rId49"/>
    <p:sldId id="405" r:id="rId50"/>
    <p:sldId id="409" r:id="rId51"/>
    <p:sldId id="410" r:id="rId5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an Wang" initials="SW" lastIdx="1" clrIdx="0">
    <p:extLst>
      <p:ext uri="{19B8F6BF-5375-455C-9EA6-DF929625EA0E}">
        <p15:presenceInfo xmlns:p15="http://schemas.microsoft.com/office/powerpoint/2012/main" userId="cb11d6ef859702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79"/>
    <p:restoredTop sz="93361"/>
  </p:normalViewPr>
  <p:slideViewPr>
    <p:cSldViewPr>
      <p:cViewPr varScale="1">
        <p:scale>
          <a:sx n="93" d="100"/>
          <a:sy n="93" d="100"/>
        </p:scale>
        <p:origin x="1008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76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459A7B-542B-3441-A2E2-F1B707F7C9B6}" type="datetimeFigureOut">
              <a:rPr lang="en-CN" smtClean="0"/>
              <a:t>2025/4/24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5ACE76-7AB9-0540-B02B-40885896651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03678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5ACE76-7AB9-0540-B02B-408858966510}" type="slidenum">
              <a:rPr lang="en-CN" smtClean="0"/>
              <a:t>50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6113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70D5C-768C-7449-93FF-2248B6BD9A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220B3E-E56A-0A4A-A9B1-D0B3552722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C1DCE-9966-8746-9468-5EE81D879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07A33-7709-C84B-93B3-650A3CAC2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48F71-530B-494A-9E8F-69B388803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BAEF36-E379-0D43-B94C-0D54261789DE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5081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E3DC2-FA80-F141-80FB-699346337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A7AF91-9237-854F-B3D3-25A5C7AA7E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DC83-C1E4-344A-8EC1-DA8D2E6BE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C7AE1-25E5-FA42-9179-5E37F000F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6E133-CF9B-1640-A6ED-427498B2F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AE7BD7-1E1D-504E-86B1-36AA99F708F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45816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0215DB-8D55-294F-BB56-9530AA6B44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F5701C-D076-444D-9882-FD44BBB8C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B17D5-BF2E-034C-91E2-33A2F91C9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956DE0-6D77-1946-A316-E46DCAC1B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9FF77-54BE-F747-865F-FEFBE54D6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66D1529-E980-7F4F-A51D-3F88231A1F2D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608002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E53245-CF96-6847-AF9A-3BF265CFE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E0FD3-9371-A94C-BD77-0F251E1CA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EAD76C-983B-254E-A440-E98971F30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6522C-BBB6-444B-BB2A-E0BF90F8F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5D33E0-85FE-684C-B2E0-86F143769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94EA7-820D-F149-9011-FE2C025700C3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878898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D5FA5-F66C-1945-A17E-F6F95AF6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2241C4-5E90-5B48-8FAF-3621310EEC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CED58-62D5-AD45-B750-C4601A13D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8D3F7-9D52-9543-A034-B01A205F5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77C95-47CB-234A-B04F-7E5DE7C7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57B194-588A-8E4B-AA0E-BB451A8A58B6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1443630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23479-DD7E-3340-9039-E959253F0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0E8F3-C76C-1340-B686-C5B70AAE21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C3E70B-4331-A84A-ADC5-4542432972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BE962F-05D1-0D48-B68A-68BCA301E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F4A65-E233-9148-8456-CC51F1B44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E7712-7320-6043-A07B-156AF3E12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1D2054E-24D1-2A47-B6D6-9774C20A97B4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03165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EF28F-946D-2841-ACF0-AA97A2DE5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4E0F-1603-E14E-ACFD-A90A676A40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589AB-EFFF-074C-893F-C136D1DFE1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0DA7F6-7B64-0C4D-9FE2-8B84CECD0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D71D6F-2EE8-0349-9361-7E5CD15603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CF5F0D-83E3-E844-8010-ECD297A19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EE1B7-D41E-3348-A6D2-BC7839883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A43C9-56D9-584D-9E17-9814E190E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6952B8-D78E-B140-AEE6-CDE8327D75AF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22334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18E2B-D349-CB42-80A6-66ACFD88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EEEF74-8BB9-1A4D-A91A-A6955073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A55F00-CFAC-774B-852A-8478481A3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25C60A-A0B9-0041-8624-BDF72C46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CC88EAE-BAF3-CA4E-B12D-983EEC2F483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405228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C76576-D7D9-3445-A20B-43F89F08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B352D-0BF5-C242-BDA6-147C5388E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88BDA8-D49F-6A45-851E-EDCB0807C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0113BF4-067F-7441-9A02-8D6D6E9379A1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9464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9B90-F90C-D948-A05E-AE8062FFE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89E52-F870-2942-872C-2F1F4F2FB8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BAADD1-5AEA-314C-974F-81BA6607C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8B29C7-3890-ED4C-B03B-A9F17C3B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777A4A-1AFB-3344-BE29-F4064B0AE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6580BA-1F3A-A743-B83C-53251C01D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AA4F5F9-8D3C-AF41-AEBD-58911A1DE897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3839067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EA9F1-96C6-7E4C-915C-98FC11D9A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07AD75-CAC8-3A4C-9B92-514ABBEADA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CBAB3-B3E8-0249-8FDB-BD9D359E65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1C913-2470-CC4C-A280-1199EFF46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C60735-EE58-FD4B-A5F1-2FCD392A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36B41B-51CD-E04D-86B4-7E647FBD0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02D06C-F23D-EF47-824D-B4D0E0B954F8}" type="slidenum">
              <a:rPr lang="en-US" altLang="en-CN"/>
              <a:pPr/>
              <a:t>‹#›</a:t>
            </a:fld>
            <a:endParaRPr lang="en-US" altLang="en-CN"/>
          </a:p>
        </p:txBody>
      </p:sp>
    </p:spTree>
    <p:extLst>
      <p:ext uri="{BB962C8B-B14F-4D97-AF65-F5344CB8AC3E}">
        <p14:creationId xmlns:p14="http://schemas.microsoft.com/office/powerpoint/2010/main" val="2547758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9E2CC009-65B7-2A4A-AAE2-A5C7C8E185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B31AA60-8A97-534B-BE2C-97D44A942D2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CN"/>
              <a:t>Click to edit Master text styles</a:t>
            </a:r>
          </a:p>
          <a:p>
            <a:pPr lvl="1"/>
            <a:r>
              <a:rPr lang="en-US" altLang="en-CN"/>
              <a:t>Second level</a:t>
            </a:r>
          </a:p>
          <a:p>
            <a:pPr lvl="2"/>
            <a:r>
              <a:rPr lang="en-US" altLang="en-CN"/>
              <a:t>Third level</a:t>
            </a:r>
          </a:p>
          <a:p>
            <a:pPr lvl="3"/>
            <a:r>
              <a:rPr lang="en-US" altLang="en-CN"/>
              <a:t>Fourth level</a:t>
            </a:r>
          </a:p>
          <a:p>
            <a:pPr lvl="4"/>
            <a:r>
              <a:rPr lang="en-US" altLang="en-CN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0839935-387D-2341-98F1-0DBEED4E2CF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1FD6A1D-E2ED-7C4E-AE35-B6DADC17F54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en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E44B27F-7C2D-FC4F-B7D0-522274DF29C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BD8FB91-50CA-B044-9E52-24DA09C7F31D}" type="slidenum">
              <a:rPr lang="en-US" altLang="en-CN"/>
              <a:pPr/>
              <a:t>‹#›</a:t>
            </a:fld>
            <a:endParaRPr lang="en-US" altLang="en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aslab.fudan.edu.cn/" TargetMode="External"/><Relationship Id="rId2" Type="http://schemas.openxmlformats.org/officeDocument/2006/relationships/hyperlink" Target="mailto:xywangcs@fudan.edu.cn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rm.com/documentation/ka001136/latest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D356D-6994-6E4B-8C94-DB368237EE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编译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en-US" altLang="zh-CN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40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 </a:t>
            </a: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COMP130014h.01</a:t>
            </a:r>
            <a:br>
              <a:rPr lang="en-US" sz="4000" b="1" dirty="0">
                <a:latin typeface="+mn-lt"/>
                <a:ea typeface="Microsoft YaHei" panose="020B0503020204020204" pitchFamily="34" charset="-122"/>
              </a:rPr>
            </a:br>
            <a:r>
              <a:rPr lang="en-US" sz="4000" b="1" dirty="0">
                <a:latin typeface="+mn-lt"/>
                <a:ea typeface="Microsoft YaHei" panose="020B0503020204020204" pitchFamily="34" charset="-122"/>
              </a:rPr>
              <a:t>Week </a:t>
            </a:r>
            <a:r>
              <a:rPr lang="en-US" altLang="zh-CN" sz="4000" b="1" dirty="0">
                <a:latin typeface="+mn-lt"/>
                <a:ea typeface="Microsoft YaHei" panose="020B0503020204020204" pitchFamily="34" charset="-122"/>
              </a:rPr>
              <a:t>12</a:t>
            </a:r>
            <a:endParaRPr lang="en-CN" sz="4000" b="1" dirty="0"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CBDA8-A1DD-944D-955A-794B1091D6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复旦大学计算机</a:t>
            </a:r>
            <a:r>
              <a:rPr lang="en-US" sz="2400" dirty="0" err="1">
                <a:latin typeface="Microsoft YaHei" panose="020B0503020204020204" pitchFamily="34" charset="-122"/>
                <a:ea typeface="Microsoft YaHei" panose="020B0503020204020204" pitchFamily="34" charset="-122"/>
              </a:rPr>
              <a:t>科学技术</a:t>
            </a:r>
            <a:r>
              <a:rPr lang="en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学院</a:t>
            </a:r>
          </a:p>
          <a:p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2024-2025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第二学期（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2025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年春季）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主讲：王晓阳（江湾叉二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A3021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xywangcs@fudan.edu.cn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/>
            <a:r>
              <a:rPr lang="en-US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</a:t>
            </a:r>
            <a:r>
              <a:rPr lang="en-CN" altLang="zh-CN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aslab.fudan.edu.cn</a:t>
            </a:r>
            <a:r>
              <a:rPr lang="zh-CN" altLang="en-US" sz="2000" dirty="0">
                <a:solidFill>
                  <a:srgbClr val="FF0000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endParaRPr lang="en-US" altLang="zh-CN" sz="2000" dirty="0">
              <a:solidFill>
                <a:srgbClr val="FF0000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助教：林琰钧、王雨晨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课堂：周一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6-8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节（下午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13:30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HGX303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教室）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实验：周四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1-2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节（上午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8:00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开始，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H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逸夫楼</a:t>
            </a:r>
            <a:r>
              <a:rPr lang="en-US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305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endParaRPr lang="en-US" altLang="zh-CN" sz="24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954130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33BE-A5E7-6646-A421-29E91E886B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65760"/>
            <a:ext cx="7772400" cy="472440"/>
          </a:xfrm>
        </p:spPr>
        <p:txBody>
          <a:bodyPr/>
          <a:lstStyle/>
          <a:p>
            <a:r>
              <a:rPr kumimoji="1" lang="en-US" altLang="zh-CN" sz="3600" dirty="0"/>
              <a:t>Instruction Summary (Integers)</a:t>
            </a:r>
            <a:endParaRPr kumimoji="1" lang="zh-CN" altLang="en-US" sz="36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58A24B19-25DA-2046-A283-2778D2D69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1393420"/>
              </p:ext>
            </p:extLst>
          </p:nvPr>
        </p:nvGraphicFramePr>
        <p:xfrm>
          <a:off x="304800" y="990600"/>
          <a:ext cx="8534400" cy="57607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267200">
                  <a:extLst>
                    <a:ext uri="{9D8B030D-6E8A-4147-A177-3AD203B41FA5}">
                      <a16:colId xmlns:a16="http://schemas.microsoft.com/office/drawing/2014/main" val="2606707282"/>
                    </a:ext>
                  </a:extLst>
                </a:gridCol>
                <a:gridCol w="4267200">
                  <a:extLst>
                    <a:ext uri="{9D8B030D-6E8A-4147-A177-3AD203B41FA5}">
                      <a16:colId xmlns:a16="http://schemas.microsoft.com/office/drawing/2014/main" val="3637045068"/>
                    </a:ext>
                  </a:extLst>
                </a:gridCol>
              </a:tblGrid>
              <a:tr h="297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Instruction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/>
                        <a:t>Meaning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66568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add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srcReg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, op2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=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srcReg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+ op2 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072641"/>
                  </a:ext>
                </a:extLst>
              </a:tr>
              <a:tr h="297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sub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srcReg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, op2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/>
                        <a:t>destReg</a:t>
                      </a:r>
                      <a:r>
                        <a:rPr lang="en-US" altLang="zh-CN" sz="1800" dirty="0"/>
                        <a:t> = </a:t>
                      </a:r>
                      <a:r>
                        <a:rPr lang="en-US" altLang="zh-CN" sz="1800" dirty="0" err="1"/>
                        <a:t>srcReg</a:t>
                      </a:r>
                      <a:r>
                        <a:rPr lang="en-US" altLang="zh-CN" sz="1800" dirty="0"/>
                        <a:t> - op2 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50323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rsb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srcReg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, op2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= op2 -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srcReg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40758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mul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, srcReg1, srcReg2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= srcReg1 * srcReg2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091932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and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srcReg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op2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srcReg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AND op2 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2070541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orr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srcReg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op2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srcReg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OR op2 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162806"/>
                  </a:ext>
                </a:extLst>
              </a:tr>
              <a:tr h="2482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mov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op2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= op2 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2625544"/>
                  </a:ext>
                </a:extLst>
              </a:tr>
              <a:tr h="29795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ldr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[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locationReg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[, offset]]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dirty="0" err="1"/>
                        <a:t>destReg</a:t>
                      </a:r>
                      <a:r>
                        <a:rPr lang="en-US" altLang="zh-CN" sz="1800" dirty="0"/>
                        <a:t> = content in mem location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1110723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ldr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=&lt;label&gt;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= address of the label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9520324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str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srcReg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[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locationReg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[, offset]]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Mem location =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srcReg</a:t>
                      </a:r>
                      <a:endParaRPr lang="zh-CN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104100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Reg1, op2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perform </a:t>
                      </a:r>
                      <a:r>
                        <a:rPr lang="en-US" sz="1600" i="1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reg1-op2</a:t>
                      </a:r>
                      <a:r>
                        <a:rPr lang="en-US" sz="1600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and put  result status in </a:t>
                      </a:r>
                      <a:r>
                        <a:rPr lang="en-US" sz="1600" i="1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CPSR</a:t>
                      </a:r>
                      <a:endParaRPr lang="zh-CN" altLang="en-US" sz="1600" i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198390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b =label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simple branch</a:t>
                      </a:r>
                      <a:endParaRPr lang="zh-CN" altLang="en-US" sz="16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655353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bl =label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branch with next address stored in </a:t>
                      </a:r>
                      <a:r>
                        <a:rPr lang="en-US" sz="1600" i="1" kern="1200" noProof="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lr</a:t>
                      </a:r>
                      <a:r>
                        <a:rPr lang="en-US" sz="1600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register</a:t>
                      </a:r>
                      <a:endParaRPr lang="zh-CN" altLang="en-US" sz="16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313687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bx register 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branch to the location in the register </a:t>
                      </a:r>
                      <a:endParaRPr lang="zh-CN" altLang="en-US" sz="16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168741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blx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register</a:t>
                      </a:r>
                      <a:endParaRPr lang="zh-CN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same as bx but with next address stored in </a:t>
                      </a:r>
                      <a:r>
                        <a:rPr lang="en-US" sz="1600" i="1" kern="1200" noProof="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lr</a:t>
                      </a:r>
                      <a:endParaRPr lang="zh-CN" altLang="en-US" sz="1600" i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5849278"/>
                  </a:ext>
                </a:extLst>
              </a:tr>
              <a:tr h="27312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zh-CN" sz="1400" b="0" i="0" u="none" strike="noStrike" kern="1200" cap="none" spc="0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nop</a:t>
                      </a:r>
                      <a:endParaRPr kumimoji="0" lang="zh-CN" altLang="en-US" sz="1400" b="0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Courier" pitchFamily="2" charset="0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No operation (useful)</a:t>
                      </a:r>
                      <a:endParaRPr lang="zh-CN" altLang="en-US" sz="1600" kern="1200" dirty="0">
                        <a:solidFill>
                          <a:srgbClr val="FF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228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9845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648A3-A780-7EBD-6BB5-DED673523B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43614"/>
            <a:ext cx="7772400" cy="571500"/>
          </a:xfrm>
        </p:spPr>
        <p:txBody>
          <a:bodyPr/>
          <a:lstStyle/>
          <a:p>
            <a:r>
              <a:rPr lang="en-CN" sz="3600" dirty="0"/>
              <a:t>Quad</a:t>
            </a:r>
            <a:r>
              <a:rPr lang="zh-CN" altLang="en-US" sz="3600" dirty="0"/>
              <a:t> </a:t>
            </a:r>
            <a:r>
              <a:rPr lang="en-US" altLang="zh-CN" sz="3600" dirty="0"/>
              <a:t>functions</a:t>
            </a:r>
            <a:r>
              <a:rPr lang="zh-CN" altLang="en-US" sz="3600" dirty="0"/>
              <a:t> </a:t>
            </a:r>
            <a:r>
              <a:rPr lang="en-CN" sz="3600" dirty="0"/>
              <a:t>VS RPi functions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DF733C-3EFF-CE74-4281-B88D1FF601DC}"/>
              </a:ext>
            </a:extLst>
          </p:cNvPr>
          <p:cNvSpPr txBox="1"/>
          <p:nvPr/>
        </p:nvSpPr>
        <p:spPr>
          <a:xfrm>
            <a:off x="152400" y="1012954"/>
            <a:ext cx="3505200" cy="43396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Function _^main^_^main()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Block: Entry Label: L102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Exit labels: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LABEL L102; def: use: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。。。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MOVE_EXTCALL t119:PTR &lt;- malloc(t136:INT); def: 119 use: 136 </a:t>
            </a: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。。。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altLang="zh-CN" sz="1200" dirty="0">
                <a:latin typeface="Arial" panose="020B0604020202020204" pitchFamily="34" charset="0"/>
                <a:cs typeface="Arial" panose="020B0604020202020204" pitchFamily="34" charset="0"/>
              </a:rPr>
              <a:t>MOVE_CALL t100:PTR &lt;- m1[t138:PTR] (t103:PTR); def: 100 use: 138 103 </a:t>
            </a:r>
          </a:p>
          <a:p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。。。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RETURN Const:1; def: use: </a:t>
            </a: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Function C^m1(t101)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Block: Entry Label: L100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Exit labels: </a:t>
            </a: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LABEL L100; def: use: </a:t>
            </a:r>
          </a:p>
          <a:p>
            <a:r>
              <a:rPr lang="zh-CN" alt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。。。</a:t>
            </a:r>
            <a:endParaRPr lang="en-US" altLang="zh-CN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    RETURN t104:PTR; def: use: 104 </a:t>
            </a:r>
            <a:endParaRPr lang="en-C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F8FD697-2E00-B769-C88C-62E79DA508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95" r="51351"/>
          <a:stretch/>
        </p:blipFill>
        <p:spPr>
          <a:xfrm>
            <a:off x="3733800" y="1012954"/>
            <a:ext cx="2621025" cy="1882646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D1483D-2E81-D1BB-D0E3-FBE022FAA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980" r="46916"/>
          <a:stretch/>
        </p:blipFill>
        <p:spPr>
          <a:xfrm>
            <a:off x="6171015" y="1168273"/>
            <a:ext cx="2820585" cy="5588255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44DF14F-9FD3-1360-CDC6-D44F0EA78BEC}"/>
              </a:ext>
            </a:extLst>
          </p:cNvPr>
          <p:cNvSpPr txBox="1"/>
          <p:nvPr/>
        </p:nvSpPr>
        <p:spPr>
          <a:xfrm>
            <a:off x="4438114" y="4487353"/>
            <a:ext cx="1440246" cy="9233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i="1" dirty="0"/>
              <a:t>Call</a:t>
            </a:r>
            <a:r>
              <a:rPr lang="en-US" sz="1800" dirty="0"/>
              <a:t> becomes </a:t>
            </a:r>
            <a:r>
              <a:rPr lang="en-US" sz="1800" i="1" dirty="0"/>
              <a:t>b</a:t>
            </a:r>
            <a:r>
              <a:rPr lang="en-CN" sz="1800" i="1" dirty="0"/>
              <a:t>ranch &amp; link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D969111-7FA4-43E8-D0BF-85B602C33A4E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5878360" y="4112330"/>
            <a:ext cx="601486" cy="8366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A0BD5F9-E592-3492-7164-790FF48FD622}"/>
              </a:ext>
            </a:extLst>
          </p:cNvPr>
          <p:cNvSpPr txBox="1"/>
          <p:nvPr/>
        </p:nvSpPr>
        <p:spPr>
          <a:xfrm>
            <a:off x="3935004" y="3189000"/>
            <a:ext cx="1634525" cy="9233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800" i="1" dirty="0"/>
              <a:t>Return</a:t>
            </a:r>
            <a:r>
              <a:rPr lang="en-US" sz="1800" dirty="0"/>
              <a:t> becomes simply </a:t>
            </a:r>
            <a:r>
              <a:rPr lang="en-US" sz="1800" i="1" dirty="0"/>
              <a:t>b</a:t>
            </a:r>
            <a:r>
              <a:rPr lang="en-CN" sz="1800" i="1" dirty="0"/>
              <a:t>ranch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C49F25D-C171-B741-7734-5BDE4D7EDDFF}"/>
              </a:ext>
            </a:extLst>
          </p:cNvPr>
          <p:cNvCxnSpPr>
            <a:cxnSpLocks/>
          </p:cNvCxnSpPr>
          <p:nvPr/>
        </p:nvCxnSpPr>
        <p:spPr>
          <a:xfrm flipH="1" flipV="1">
            <a:off x="4572000" y="2895600"/>
            <a:ext cx="152400" cy="4576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A7FFCB8-7A79-E0C0-1CFC-1CFD967B2252}"/>
              </a:ext>
            </a:extLst>
          </p:cNvPr>
          <p:cNvSpPr txBox="1"/>
          <p:nvPr/>
        </p:nvSpPr>
        <p:spPr>
          <a:xfrm>
            <a:off x="1960731" y="5548316"/>
            <a:ext cx="267554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Where do the</a:t>
            </a:r>
          </a:p>
          <a:p>
            <a:r>
              <a:rPr lang="en-US" i="1" dirty="0">
                <a:solidFill>
                  <a:srgbClr val="FF0000"/>
                </a:solidFill>
              </a:rPr>
              <a:t>p</a:t>
            </a:r>
            <a:r>
              <a:rPr lang="en-CN" i="1" dirty="0">
                <a:solidFill>
                  <a:srgbClr val="FF0000"/>
                </a:solidFill>
              </a:rPr>
              <a:t>arameters </a:t>
            </a:r>
            <a:r>
              <a:rPr lang="en-CN" i="1" dirty="0"/>
              <a:t>and </a:t>
            </a:r>
          </a:p>
          <a:p>
            <a:r>
              <a:rPr lang="en-CN" i="1" dirty="0"/>
              <a:t>the </a:t>
            </a:r>
            <a:r>
              <a:rPr lang="en-CN" i="1" dirty="0">
                <a:solidFill>
                  <a:srgbClr val="FF0000"/>
                </a:solidFill>
              </a:rPr>
              <a:t>return value</a:t>
            </a:r>
            <a:r>
              <a:rPr lang="en-CN" i="1" dirty="0"/>
              <a:t> go?</a:t>
            </a:r>
          </a:p>
        </p:txBody>
      </p:sp>
    </p:spTree>
    <p:extLst>
      <p:ext uri="{BB962C8B-B14F-4D97-AF65-F5344CB8AC3E}">
        <p14:creationId xmlns:p14="http://schemas.microsoft.com/office/powerpoint/2010/main" val="412329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2A6D-3197-D848-9742-6E09C7DB2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Activation Records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10245-F984-C942-A2D4-E41B8AA5FC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will talk about general ideas and concepts</a:t>
            </a:r>
          </a:p>
          <a:p>
            <a:r>
              <a:rPr kumimoji="1" lang="en-US" altLang="zh-CN" dirty="0"/>
              <a:t>We will emphasize on FDMJ on RPi</a:t>
            </a:r>
          </a:p>
        </p:txBody>
      </p:sp>
    </p:spTree>
    <p:extLst>
      <p:ext uri="{BB962C8B-B14F-4D97-AF65-F5344CB8AC3E}">
        <p14:creationId xmlns:p14="http://schemas.microsoft.com/office/powerpoint/2010/main" val="31443452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21F86-99BF-5C4F-A39C-E09CD7C7E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35" y="457200"/>
            <a:ext cx="2362200" cy="1143000"/>
          </a:xfrm>
        </p:spPr>
        <p:txBody>
          <a:bodyPr/>
          <a:lstStyle/>
          <a:p>
            <a:pPr algn="l"/>
            <a:r>
              <a:rPr kumimoji="1" lang="en-US" altLang="zh-CN" sz="3200" dirty="0"/>
              <a:t>Stack Frame</a:t>
            </a:r>
            <a:endParaRPr kumimoji="1" lang="zh-CN" altLang="en-US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7714A75-D792-DC45-9406-00B014F9E5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7635" y="7172"/>
            <a:ext cx="3983665" cy="67450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9BA614-926E-3D44-BAA5-B275F847A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0610" y="2209800"/>
            <a:ext cx="2326428" cy="3200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F2F980-FF78-4146-B0C5-FCF88939853C}"/>
              </a:ext>
            </a:extLst>
          </p:cNvPr>
          <p:cNvSpPr/>
          <p:nvPr/>
        </p:nvSpPr>
        <p:spPr>
          <a:xfrm>
            <a:off x="6477000" y="3095967"/>
            <a:ext cx="762000" cy="1656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AEEC406-1CA2-5E41-BB41-B8807FD61FEA}"/>
              </a:ext>
            </a:extLst>
          </p:cNvPr>
          <p:cNvCxnSpPr>
            <a:cxnSpLocks/>
          </p:cNvCxnSpPr>
          <p:nvPr/>
        </p:nvCxnSpPr>
        <p:spPr>
          <a:xfrm flipH="1">
            <a:off x="5867400" y="2819400"/>
            <a:ext cx="1752600" cy="553135"/>
          </a:xfrm>
          <a:prstGeom prst="straightConnector1">
            <a:avLst/>
          </a:prstGeom>
          <a:ln w="793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52199A9-96F3-6F43-95C0-9C9425B6021F}"/>
              </a:ext>
            </a:extLst>
          </p:cNvPr>
          <p:cNvSpPr txBox="1"/>
          <p:nvPr/>
        </p:nvSpPr>
        <p:spPr>
          <a:xfrm>
            <a:off x="7443732" y="5412889"/>
            <a:ext cx="16002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BF0000"/>
                </a:solidFill>
                <a:effectLst/>
                <a:latin typeface="ArialMT"/>
              </a:rPr>
              <a:t>Process memory segments 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830972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C48CC-C541-2641-96D4-C34BD03AF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533400"/>
            <a:ext cx="7772400" cy="457200"/>
          </a:xfrm>
        </p:spPr>
        <p:txBody>
          <a:bodyPr/>
          <a:lstStyle/>
          <a:p>
            <a:r>
              <a:rPr kumimoji="1" lang="en-US" altLang="zh-CN" dirty="0"/>
              <a:t>Activation Records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1278-F274-4F4F-9669-5552A867B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273" y="1382233"/>
            <a:ext cx="5638800" cy="5176284"/>
          </a:xfrm>
        </p:spPr>
        <p:txBody>
          <a:bodyPr/>
          <a:lstStyle/>
          <a:p>
            <a:r>
              <a:rPr kumimoji="1" lang="en-US" altLang="zh-CN" sz="2800" dirty="0"/>
              <a:t>A function may have local variables (including formal parameters) that are created upon entry to the function</a:t>
            </a:r>
          </a:p>
          <a:p>
            <a:pPr lvl="1"/>
            <a:r>
              <a:rPr kumimoji="1" lang="en-US" altLang="zh-CN" sz="2400" dirty="0"/>
              <a:t>Several invocations of the function may exist at the same time</a:t>
            </a:r>
          </a:p>
          <a:p>
            <a:pPr lvl="1"/>
            <a:r>
              <a:rPr kumimoji="1" lang="en-US" altLang="zh-CN" sz="2400" dirty="0"/>
              <a:t>Each invocation has its own instantiations of local variables</a:t>
            </a:r>
          </a:p>
          <a:p>
            <a:r>
              <a:rPr kumimoji="1" lang="en-US" altLang="zh-CN" sz="2800" dirty="0"/>
              <a:t>The life of local variables (for the particular invocation) </a:t>
            </a:r>
            <a:r>
              <a:rPr kumimoji="1" lang="en-US" altLang="zh-CN" sz="2800" dirty="0">
                <a:solidFill>
                  <a:srgbClr val="FF0000"/>
                </a:solidFill>
              </a:rPr>
              <a:t>usually</a:t>
            </a:r>
            <a:r>
              <a:rPr kumimoji="1" lang="en-US" altLang="zh-CN" sz="2800" dirty="0"/>
              <a:t> ends after that (particular invocation of) the function exits</a:t>
            </a:r>
            <a:endParaRPr kumimoji="1" lang="zh-CN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80A612-6B3E-2841-A79C-3DA796187110}"/>
              </a:ext>
            </a:extLst>
          </p:cNvPr>
          <p:cNvSpPr txBox="1"/>
          <p:nvPr/>
        </p:nvSpPr>
        <p:spPr>
          <a:xfrm>
            <a:off x="5909930" y="2743200"/>
            <a:ext cx="2816797" cy="1692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public int f(n) {</a:t>
            </a:r>
          </a:p>
          <a:p>
            <a:r>
              <a:rPr kumimoji="1" lang="en-US" altLang="zh-CN" sz="2000" dirty="0"/>
              <a:t>   if (n==1) return (1);</a:t>
            </a:r>
          </a:p>
          <a:p>
            <a:r>
              <a:rPr kumimoji="1" lang="en-US" altLang="zh-CN" sz="2000" dirty="0"/>
              <a:t>   else if (n==2) return(2);</a:t>
            </a:r>
          </a:p>
          <a:p>
            <a:r>
              <a:rPr kumimoji="1" lang="en-US" altLang="zh-CN" sz="2000" dirty="0"/>
              <a:t>   return (f(n-1)+f(n-2));</a:t>
            </a:r>
          </a:p>
          <a:p>
            <a:r>
              <a:rPr kumimoji="1" lang="en-US" altLang="zh-CN" sz="2000" dirty="0"/>
              <a:t>}</a:t>
            </a:r>
            <a:endParaRPr kumimoji="1"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306942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60587-9826-214B-A9BE-35A9D3751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Function as return value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C99D1-92B7-6B41-B2FE-7C2384C5E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1143000"/>
          </a:xfrm>
        </p:spPr>
        <p:txBody>
          <a:bodyPr/>
          <a:lstStyle/>
          <a:p>
            <a:r>
              <a:rPr kumimoji="1" lang="en-US" altLang="zh-CN" sz="2800" dirty="0"/>
              <a:t>In some languages, return value of a function can be a function (e.g., C language)</a:t>
            </a:r>
            <a:endParaRPr kumimoji="1" lang="zh-CN" alt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C3B9D6-6983-9741-86C1-0C8FA993C03B}"/>
              </a:ext>
            </a:extLst>
          </p:cNvPr>
          <p:cNvSpPr txBox="1"/>
          <p:nvPr/>
        </p:nvSpPr>
        <p:spPr>
          <a:xfrm>
            <a:off x="1524000" y="3276600"/>
            <a:ext cx="62343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i="1" dirty="0"/>
              <a:t>typedef int (*</a:t>
            </a:r>
            <a:r>
              <a:rPr kumimoji="1" lang="en-US" altLang="zh-CN" i="1" dirty="0" err="1"/>
              <a:t>ptr</a:t>
            </a:r>
            <a:r>
              <a:rPr kumimoji="1" lang="en-US" altLang="zh-CN" i="1" dirty="0"/>
              <a:t>)(int*);</a:t>
            </a:r>
          </a:p>
          <a:p>
            <a:r>
              <a:rPr lang="en-US" i="1" dirty="0" err="1"/>
              <a:t>ptr</a:t>
            </a:r>
            <a:r>
              <a:rPr lang="en-US" i="1" dirty="0"/>
              <a:t> f1()</a:t>
            </a:r>
          </a:p>
          <a:p>
            <a:r>
              <a:rPr lang="en-US" i="1" dirty="0"/>
              <a:t>{ return &amp;f2;</a:t>
            </a:r>
            <a:r>
              <a:rPr kumimoji="1" lang="en-US" altLang="zh-CN" i="1" dirty="0"/>
              <a:t>} //assume f2 has the right signature</a:t>
            </a:r>
            <a:endParaRPr kumimoji="1" lang="zh-CN" altLang="en-US" i="1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DCAE6A5-8C44-7143-A6C4-74896D6F9606}"/>
              </a:ext>
            </a:extLst>
          </p:cNvPr>
          <p:cNvSpPr txBox="1">
            <a:spLocks/>
          </p:cNvSpPr>
          <p:nvPr/>
        </p:nvSpPr>
        <p:spPr bwMode="auto">
          <a:xfrm>
            <a:off x="685800" y="4781728"/>
            <a:ext cx="7772400" cy="14666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zh-CN" sz="2800" dirty="0"/>
              <a:t>But in this case, function f2 is a “static” function. And all the local variables still end their lives after the function ends.</a:t>
            </a:r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2847781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0FB32-0E2A-234E-967F-FA65C60EC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45" y="446577"/>
            <a:ext cx="7772400" cy="1143000"/>
          </a:xfrm>
        </p:spPr>
        <p:txBody>
          <a:bodyPr/>
          <a:lstStyle/>
          <a:p>
            <a:r>
              <a:rPr kumimoji="1" lang="en-US" altLang="zh-CN" sz="3600" dirty="0"/>
              <a:t>Higher-order function and nested function definition</a:t>
            </a:r>
            <a:endParaRPr kumimoji="1"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92C89-E336-2149-8990-C34D9C75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887423"/>
            <a:ext cx="7772400" cy="1524000"/>
          </a:xfrm>
        </p:spPr>
        <p:txBody>
          <a:bodyPr/>
          <a:lstStyle/>
          <a:p>
            <a:r>
              <a:rPr kumimoji="1" lang="en-US" altLang="zh-CN" sz="2000" dirty="0"/>
              <a:t>A function that can return a function is called a higher–order function.</a:t>
            </a:r>
          </a:p>
          <a:p>
            <a:r>
              <a:rPr kumimoji="1" lang="en-US" altLang="zh-CN" sz="2000" dirty="0"/>
              <a:t>A function defined within another function is called a nested function.</a:t>
            </a:r>
          </a:p>
          <a:p>
            <a:r>
              <a:rPr kumimoji="1" lang="en-US" altLang="zh-CN" sz="2000" dirty="0"/>
              <a:t>In the above case, the local variable (x) must “live” even after f ends.</a:t>
            </a:r>
          </a:p>
          <a:p>
            <a:r>
              <a:rPr kumimoji="1" lang="en-US" altLang="zh-CN" sz="2000" i="1" dirty="0">
                <a:solidFill>
                  <a:srgbClr val="FF0000"/>
                </a:solidFill>
              </a:rPr>
              <a:t>Luckily</a:t>
            </a:r>
            <a:r>
              <a:rPr kumimoji="1" lang="en-US" altLang="zh-CN" sz="2000" dirty="0"/>
              <a:t>, we don’t have such a problem in FDMJ (or C)</a:t>
            </a:r>
            <a:endParaRPr kumimoji="1" lang="zh-CN" alt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CB56DB-CDCB-1D47-8E10-2AB32B5E8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845" y="1769806"/>
            <a:ext cx="7010400" cy="2884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38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4B5FE-AACE-4D4E-8D3F-8A2A564D3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914400"/>
          </a:xfrm>
        </p:spPr>
        <p:txBody>
          <a:bodyPr/>
          <a:lstStyle/>
          <a:p>
            <a:r>
              <a:rPr kumimoji="1" lang="en-US" altLang="zh-CN" sz="3600" dirty="0"/>
              <a:t>AAPCS (ARM Architecture Procedure Call Standard) (Integers)</a:t>
            </a:r>
            <a:endParaRPr kumimoji="1"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A02292-7CAA-8842-991B-DFB40137A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7772400" cy="5257800"/>
          </a:xfrm>
        </p:spPr>
        <p:txBody>
          <a:bodyPr/>
          <a:lstStyle/>
          <a:p>
            <a:r>
              <a:rPr kumimoji="1" lang="en-US" altLang="zh-CN" sz="2400" i="1" dirty="0"/>
              <a:t>To support: Cross language procedure calls</a:t>
            </a:r>
          </a:p>
          <a:p>
            <a:r>
              <a:rPr kumimoji="1" lang="en-US" altLang="zh-CN" sz="2000" dirty="0"/>
              <a:t>A function must adhere, </a:t>
            </a:r>
            <a:r>
              <a:rPr kumimoji="1" lang="en-US" altLang="zh-CN" sz="2000" i="1" dirty="0"/>
              <a:t>at least</a:t>
            </a:r>
            <a:r>
              <a:rPr kumimoji="1" lang="en-US" altLang="zh-CN" sz="2000" dirty="0"/>
              <a:t>, to the following rules if we want it to be AAPCS compliant.</a:t>
            </a:r>
          </a:p>
          <a:p>
            <a:pPr lvl="1"/>
            <a:r>
              <a:rPr kumimoji="1" lang="en-US" altLang="zh-CN" sz="1800" dirty="0"/>
              <a:t>A function should not make any assumption about the contents of the </a:t>
            </a:r>
            <a:r>
              <a:rPr kumimoji="1" lang="en-US" altLang="zh-CN" sz="1800" dirty="0" err="1">
                <a:solidFill>
                  <a:srgbClr val="FF0000"/>
                </a:solidFill>
              </a:rPr>
              <a:t>cpsr</a:t>
            </a:r>
            <a:r>
              <a:rPr kumimoji="1" lang="en-US" altLang="zh-CN" sz="1800" dirty="0"/>
              <a:t>. So, when we enter a function the condition codes N, Z, C and V are unknown.</a:t>
            </a:r>
          </a:p>
          <a:p>
            <a:pPr lvl="1"/>
            <a:r>
              <a:rPr kumimoji="1" lang="en-US" altLang="zh-CN" sz="1800" dirty="0"/>
              <a:t>A function can freely modify registers r0, r1, r2 and r3.</a:t>
            </a:r>
          </a:p>
          <a:p>
            <a:pPr lvl="1"/>
            <a:r>
              <a:rPr kumimoji="1" lang="en-US" altLang="zh-CN" sz="1800" dirty="0"/>
              <a:t>A function cannot assume anything about the contents of r0, r1, r2 and r3 unless they are playing the role of a parameter.</a:t>
            </a:r>
          </a:p>
          <a:p>
            <a:pPr lvl="1"/>
            <a:r>
              <a:rPr kumimoji="1" lang="en-US" altLang="zh-CN" sz="1800" dirty="0"/>
              <a:t>A function can freely modify </a:t>
            </a:r>
            <a:r>
              <a:rPr kumimoji="1" lang="en-US" altLang="zh-CN" sz="1800" dirty="0" err="1"/>
              <a:t>lr</a:t>
            </a:r>
            <a:r>
              <a:rPr kumimoji="1" lang="en-US" altLang="zh-CN" sz="1800" dirty="0"/>
              <a:t> but the value upon entering the function will be needed when leaving the function (so such value must be kept somewhere if changed within the function).</a:t>
            </a:r>
          </a:p>
          <a:p>
            <a:pPr lvl="1"/>
            <a:r>
              <a:rPr kumimoji="1" lang="en-US" altLang="zh-CN" sz="1800" dirty="0"/>
              <a:t>A function can modify all the remaining general purpose registers as long as their values are restored before leaving the function. This includes </a:t>
            </a:r>
            <a:r>
              <a:rPr kumimoji="1" lang="en-US" altLang="zh-CN" sz="1800" dirty="0" err="1"/>
              <a:t>sp</a:t>
            </a:r>
            <a:r>
              <a:rPr kumimoji="1" lang="en-US" altLang="zh-CN" sz="1800" dirty="0"/>
              <a:t> and registers r4 to r11. That means that, after calling a function, we have to assume that (only) registers r0, r1, r2, r3, </a:t>
            </a:r>
            <a:r>
              <a:rPr kumimoji="1" lang="en-US" altLang="zh-CN" sz="1800" dirty="0" err="1"/>
              <a:t>lr</a:t>
            </a:r>
            <a:r>
              <a:rPr kumimoji="1" lang="en-US" altLang="zh-CN" sz="1800" dirty="0"/>
              <a:t> and pc may have been overwritten and changed.</a:t>
            </a:r>
            <a:endParaRPr kumimoji="1" lang="en-US" altLang="zh-CN" sz="3200" dirty="0"/>
          </a:p>
        </p:txBody>
      </p:sp>
    </p:spTree>
    <p:extLst>
      <p:ext uri="{BB962C8B-B14F-4D97-AF65-F5344CB8AC3E}">
        <p14:creationId xmlns:p14="http://schemas.microsoft.com/office/powerpoint/2010/main" val="11560092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3A2AB-5494-5544-8736-3C4C478602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</p:spPr>
        <p:txBody>
          <a:bodyPr/>
          <a:lstStyle/>
          <a:p>
            <a:r>
              <a:rPr kumimoji="1" lang="en-US" altLang="zh-CN" dirty="0"/>
              <a:t>ARM Registers (Integers)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EC3E2-9D6F-404C-AE14-2D704FDCF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838200"/>
            <a:ext cx="7772400" cy="5638800"/>
          </a:xfrm>
        </p:spPr>
        <p:txBody>
          <a:bodyPr/>
          <a:lstStyle/>
          <a:p>
            <a:r>
              <a:rPr kumimoji="1" lang="en-US" altLang="zh-CN" sz="2800" dirty="0"/>
              <a:t>pc: r15 (program counter)</a:t>
            </a:r>
          </a:p>
          <a:p>
            <a:r>
              <a:rPr kumimoji="1" lang="en-US" altLang="zh-CN" sz="2800" dirty="0" err="1"/>
              <a:t>lr</a:t>
            </a:r>
            <a:r>
              <a:rPr kumimoji="1" lang="en-US" altLang="zh-CN" sz="2800" dirty="0"/>
              <a:t>: r14 (link register)</a:t>
            </a:r>
          </a:p>
          <a:p>
            <a:r>
              <a:rPr kumimoji="1" lang="en-US" altLang="zh-CN" sz="2800" dirty="0" err="1"/>
              <a:t>sp</a:t>
            </a:r>
            <a:r>
              <a:rPr kumimoji="1" lang="en-US" altLang="zh-CN" sz="2800" dirty="0"/>
              <a:t>: r13 (stack pointer)</a:t>
            </a:r>
          </a:p>
          <a:p>
            <a:r>
              <a:rPr kumimoji="1" lang="en-US" altLang="zh-CN" sz="2800" dirty="0" err="1"/>
              <a:t>fp</a:t>
            </a:r>
            <a:r>
              <a:rPr kumimoji="1" lang="en-US" altLang="zh-CN" sz="2800" dirty="0"/>
              <a:t>: r11(frame pointer)</a:t>
            </a:r>
          </a:p>
          <a:p>
            <a:pPr marL="0" indent="0">
              <a:buNone/>
            </a:pPr>
            <a:endParaRPr kumimoji="1" lang="en-US" altLang="zh-CN" sz="2800" dirty="0"/>
          </a:p>
          <a:p>
            <a:r>
              <a:rPr kumimoji="1" lang="en-US" altLang="zh-CN" sz="2800" dirty="0"/>
              <a:t>caller saved registers: r0-r3</a:t>
            </a:r>
          </a:p>
          <a:p>
            <a:pPr lvl="1"/>
            <a:r>
              <a:rPr kumimoji="1" lang="en-US" altLang="zh-CN" sz="2400" dirty="0"/>
              <a:t>r0-r3 are for parameter passing</a:t>
            </a:r>
          </a:p>
          <a:p>
            <a:pPr lvl="1"/>
            <a:r>
              <a:rPr kumimoji="1" lang="en-US" altLang="zh-CN" sz="2400" dirty="0"/>
              <a:t>r0 for return value (and sometimes also: r1)</a:t>
            </a:r>
          </a:p>
          <a:p>
            <a:pPr lvl="1"/>
            <a:r>
              <a:rPr kumimoji="1" lang="en-US" altLang="zh-CN" sz="2400" dirty="0"/>
              <a:t>(After the call, r0, r1, r2, r3, </a:t>
            </a:r>
            <a:r>
              <a:rPr kumimoji="1" lang="en-US" altLang="zh-CN" sz="2400" dirty="0" err="1"/>
              <a:t>lr</a:t>
            </a:r>
            <a:r>
              <a:rPr kumimoji="1" lang="en-US" altLang="zh-CN" sz="2400" dirty="0"/>
              <a:t> and pc may have been overwritten and changed)</a:t>
            </a:r>
          </a:p>
          <a:p>
            <a:r>
              <a:rPr kumimoji="1" lang="en-US" altLang="zh-CN" sz="2800" dirty="0"/>
              <a:t>callee saved registers</a:t>
            </a:r>
          </a:p>
          <a:p>
            <a:pPr lvl="1"/>
            <a:r>
              <a:rPr kumimoji="1" lang="en-US" altLang="zh-CN" sz="2400" dirty="0"/>
              <a:t>r4-r11, </a:t>
            </a:r>
            <a:r>
              <a:rPr kumimoji="1" lang="en-US" altLang="zh-CN" sz="2400" dirty="0" err="1"/>
              <a:t>sp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66352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D1923-9312-B741-8EB0-EC963C0DC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Can we always use registers to pass parameters? 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02F70-DA70-9844-A689-B65CED902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572000"/>
          </a:xfrm>
        </p:spPr>
        <p:txBody>
          <a:bodyPr/>
          <a:lstStyle/>
          <a:p>
            <a:r>
              <a:rPr kumimoji="1" lang="en-US" altLang="zh-CN" sz="2800" dirty="0"/>
              <a:t>No. We only have 4 registers (r0-r3) in ARM to pass parameters (in any architecture, there is a fixed number of such registers).</a:t>
            </a:r>
          </a:p>
          <a:p>
            <a:r>
              <a:rPr kumimoji="1" lang="en-US" altLang="zh-CN" sz="2800" dirty="0"/>
              <a:t>No. Even if we only have less than 4 parameters, we probably need a location for the parameter.</a:t>
            </a:r>
          </a:p>
          <a:p>
            <a:pPr marL="0" indent="0">
              <a:buNone/>
            </a:pPr>
            <a:r>
              <a:rPr kumimoji="1" lang="en-US" altLang="zh-CN" sz="2800" dirty="0"/>
              <a:t>                </a:t>
            </a:r>
            <a:r>
              <a:rPr kumimoji="1" lang="en-US" altLang="zh-CN" sz="2800" i="1" dirty="0"/>
              <a:t>f(x) { return g(&amp;x);}</a:t>
            </a:r>
          </a:p>
          <a:p>
            <a:pPr marL="0" indent="0">
              <a:buNone/>
            </a:pPr>
            <a:r>
              <a:rPr kumimoji="1" lang="en-US" altLang="zh-CN" sz="2800" i="1" dirty="0">
                <a:solidFill>
                  <a:srgbClr val="FF0000"/>
                </a:solidFill>
              </a:rPr>
              <a:t>    In this case, we say that “x escapes”.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EE975A-CF66-5F40-909E-9C1C04D0CD28}"/>
              </a:ext>
            </a:extLst>
          </p:cNvPr>
          <p:cNvSpPr txBox="1"/>
          <p:nvPr/>
        </p:nvSpPr>
        <p:spPr>
          <a:xfrm>
            <a:off x="5029200" y="5334000"/>
            <a:ext cx="3962400" cy="1323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2000" dirty="0"/>
              <a:t>There are other cases that a local variable escapes. But </a:t>
            </a:r>
            <a:r>
              <a:rPr kumimoji="1" lang="en-US" altLang="zh-CN" sz="2000" dirty="0">
                <a:solidFill>
                  <a:srgbClr val="FF0000"/>
                </a:solidFill>
              </a:rPr>
              <a:t>luckily</a:t>
            </a:r>
            <a:r>
              <a:rPr kumimoji="1" lang="en-US" altLang="zh-CN" sz="2000" dirty="0"/>
              <a:t> (again), no local variables in FDMJ escape!</a:t>
            </a:r>
          </a:p>
          <a:p>
            <a:r>
              <a:rPr kumimoji="1" lang="en-US" altLang="zh-CN" sz="2000" i="1" dirty="0">
                <a:solidFill>
                  <a:srgbClr val="FF0000"/>
                </a:solidFill>
              </a:rPr>
              <a:t>Why is this good?</a:t>
            </a:r>
            <a:endParaRPr kumimoji="1" lang="zh-CN" altLang="en-US" sz="20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393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62287-0EDF-4D4D-A7A0-F41DF0929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8001000" cy="1143000"/>
          </a:xfrm>
        </p:spPr>
        <p:txBody>
          <a:bodyPr/>
          <a:lstStyle/>
          <a:p>
            <a:pPr algn="l"/>
            <a:r>
              <a:rPr lang="en-CN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本周内容:</a:t>
            </a:r>
            <a:r>
              <a:rPr lang="en-US" sz="2800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Activation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Record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&amp;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Register</a:t>
            </a:r>
            <a:r>
              <a:rPr lang="zh-CN" altLang="en-US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 </a:t>
            </a:r>
            <a:r>
              <a:rPr lang="en-US" altLang="zh-CN" sz="28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Allocation</a:t>
            </a:r>
            <a:endParaRPr lang="en-CN" sz="3200" b="1" dirty="0">
              <a:solidFill>
                <a:schemeClr val="tx1"/>
              </a:solidFill>
              <a:latin typeface="+mn-lt"/>
              <a:ea typeface="Microsoft YaHei" panose="020B0503020204020204" pitchFamily="34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C0AF5-2977-F642-A21C-26A0F9468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823545"/>
            <a:ext cx="7772400" cy="4887238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ARM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Architecture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Instructions (vs. Quad)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>
                <a:latin typeface="+mn-ea"/>
              </a:rPr>
              <a:t>Activation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Records</a:t>
            </a:r>
          </a:p>
          <a:p>
            <a:pPr marL="457200" indent="-457200">
              <a:buFont typeface="+mj-lt"/>
              <a:buAutoNum type="arabicPeriod"/>
            </a:pPr>
            <a:r>
              <a:rPr lang="en-CN" altLang="zh-CN" sz="2400" dirty="0">
                <a:latin typeface="+mn-ea"/>
              </a:rPr>
              <a:t>Register</a:t>
            </a:r>
            <a:r>
              <a:rPr lang="zh-CN" altLang="en-US" sz="2400" dirty="0">
                <a:latin typeface="+mn-ea"/>
              </a:rPr>
              <a:t> </a:t>
            </a:r>
            <a:r>
              <a:rPr lang="en-US" altLang="zh-CN" sz="2400" dirty="0">
                <a:latin typeface="+mn-ea"/>
              </a:rPr>
              <a:t>Allocation</a:t>
            </a:r>
            <a:endParaRPr lang="en-US" sz="2400" dirty="0">
              <a:solidFill>
                <a:srgbClr val="FF0000"/>
              </a:solidFill>
              <a:latin typeface="+mn-ea"/>
            </a:endParaRPr>
          </a:p>
          <a:p>
            <a:pPr marL="457200" lvl="0" indent="-457200">
              <a:buFont typeface="+mj-lt"/>
              <a:buAutoNum type="arabicPeriod"/>
            </a:pPr>
            <a:r>
              <a:rPr lang="en-US" sz="2400" dirty="0" err="1">
                <a:solidFill>
                  <a:srgbClr val="FF0000"/>
                </a:solidFill>
                <a:latin typeface="+mn-ea"/>
              </a:rPr>
              <a:t>注意</a:t>
            </a:r>
            <a:r>
              <a:rPr lang="zh-CN" altLang="en-US" sz="2400" dirty="0">
                <a:solidFill>
                  <a:srgbClr val="FF0000"/>
                </a:solidFill>
                <a:latin typeface="+mn-ea"/>
              </a:rPr>
              <a:t>：</a:t>
            </a:r>
            <a:endParaRPr lang="en-US" altLang="zh-CN" sz="2400" dirty="0">
              <a:solidFill>
                <a:srgbClr val="FF0000"/>
              </a:solidFill>
              <a:latin typeface="+mn-ea"/>
            </a:endParaRPr>
          </a:p>
          <a:p>
            <a:pPr marL="857250" lvl="1" indent="-457200"/>
            <a:r>
              <a:rPr lang="en-US" altLang="zh-CN" sz="2400" dirty="0">
                <a:latin typeface="+mn-ea"/>
              </a:rPr>
              <a:t>HW7 </a:t>
            </a:r>
            <a:r>
              <a:rPr lang="zh-CN" altLang="en-US" sz="2400" dirty="0">
                <a:latin typeface="+mn-ea"/>
              </a:rPr>
              <a:t>周四（</a:t>
            </a:r>
            <a:r>
              <a:rPr lang="en-US" altLang="zh-CN" sz="2400" dirty="0">
                <a:latin typeface="+mn-ea"/>
              </a:rPr>
              <a:t>5</a:t>
            </a:r>
            <a:r>
              <a:rPr lang="zh-CN" altLang="en-US" sz="2400" dirty="0">
                <a:latin typeface="+mn-ea"/>
              </a:rPr>
              <a:t>月</a:t>
            </a:r>
            <a:r>
              <a:rPr lang="en-US" altLang="zh-CN" sz="2400" dirty="0">
                <a:latin typeface="+mn-ea"/>
              </a:rPr>
              <a:t>8</a:t>
            </a:r>
            <a:r>
              <a:rPr lang="zh-CN" altLang="en-US" sz="2400" dirty="0">
                <a:latin typeface="+mn-ea"/>
              </a:rPr>
              <a:t>日）晚</a:t>
            </a:r>
            <a:r>
              <a:rPr lang="en-US" altLang="zh-CN" sz="2400" dirty="0">
                <a:latin typeface="+mn-ea"/>
              </a:rPr>
              <a:t>due</a:t>
            </a:r>
          </a:p>
          <a:p>
            <a:pPr marL="400050" lvl="1" indent="0">
              <a:buNone/>
            </a:pPr>
            <a:endParaRPr lang="en-US" altLang="zh-CN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34386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C5479-4B30-AC4E-9DF7-59EBF8BEC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3206"/>
            <a:ext cx="7772400" cy="762000"/>
          </a:xfrm>
        </p:spPr>
        <p:txBody>
          <a:bodyPr/>
          <a:lstStyle/>
          <a:p>
            <a:r>
              <a:rPr kumimoji="1" lang="en-US" altLang="zh-CN" sz="3600" dirty="0"/>
              <a:t>When a variable need to be in memory</a:t>
            </a:r>
            <a:endParaRPr kumimoji="1"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490D16-0383-154C-8534-3505CF7A24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</p:spPr>
        <p:txBody>
          <a:bodyPr/>
          <a:lstStyle/>
          <a:p>
            <a:r>
              <a:rPr kumimoji="1" lang="en-US" altLang="zh-CN" sz="2000" dirty="0">
                <a:solidFill>
                  <a:srgbClr val="C00000"/>
                </a:solidFill>
              </a:rPr>
              <a:t>the variable will be passed by reference</a:t>
            </a:r>
            <a:r>
              <a:rPr kumimoji="1" lang="en-US" altLang="zh-CN" sz="2000" dirty="0"/>
              <a:t>, so it must have a memory address (or, in the C language the &amp; operator is anywhere applied to the variable);</a:t>
            </a:r>
          </a:p>
          <a:p>
            <a:r>
              <a:rPr kumimoji="1" lang="en-US" altLang="zh-CN" sz="2000" dirty="0">
                <a:solidFill>
                  <a:srgbClr val="C00000"/>
                </a:solidFill>
              </a:rPr>
              <a:t>the variable is accessed by a procedure nested inside the current one;</a:t>
            </a:r>
          </a:p>
          <a:p>
            <a:r>
              <a:rPr kumimoji="1" lang="en-US" altLang="zh-CN" sz="2000" dirty="0"/>
              <a:t>the value is too big to ﬁt into a single register; </a:t>
            </a:r>
          </a:p>
          <a:p>
            <a:r>
              <a:rPr kumimoji="1" lang="en-US" altLang="zh-CN" sz="2000" dirty="0"/>
              <a:t>the variable is an array, for which </a:t>
            </a:r>
            <a:r>
              <a:rPr kumimoji="1" lang="en-US" altLang="zh-CN" sz="2000" dirty="0">
                <a:solidFill>
                  <a:srgbClr val="C00000"/>
                </a:solidFill>
              </a:rPr>
              <a:t>address</a:t>
            </a:r>
            <a:r>
              <a:rPr kumimoji="1" lang="en-US" altLang="zh-CN" sz="2000" dirty="0"/>
              <a:t> arithmetic is necessary to extract components;</a:t>
            </a:r>
          </a:p>
          <a:p>
            <a:r>
              <a:rPr kumimoji="1" lang="en-US" altLang="zh-CN" sz="2000" dirty="0"/>
              <a:t>the register holding the variable is needed for a speciﬁc purpose, such as parameter passing (as described above), though a compiler may move such values to other registers instead of storing them in memory;</a:t>
            </a:r>
          </a:p>
          <a:p>
            <a:r>
              <a:rPr kumimoji="1" lang="en-US" altLang="zh-CN" sz="2000" dirty="0"/>
              <a:t>or there are so many local variables and temporary values that they won’t all ﬁt in registers, in which case some of them are “spilled” into the frame.</a:t>
            </a:r>
          </a:p>
          <a:p>
            <a:pPr marL="0" indent="0">
              <a:buNone/>
            </a:pPr>
            <a:r>
              <a:rPr kumimoji="1" lang="en-US" altLang="zh-CN" sz="2000" i="1" dirty="0">
                <a:solidFill>
                  <a:srgbClr val="C00000"/>
                </a:solidFill>
              </a:rPr>
              <a:t>Red: in these cases, we say a variable escapes.</a:t>
            </a:r>
            <a:endParaRPr kumimoji="1" lang="zh-CN" altLang="en-US" sz="2000" i="1" dirty="0">
              <a:solidFill>
                <a:srgbClr val="C0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0B0435-101B-D641-AFF8-8D477BFDC703}"/>
              </a:ext>
            </a:extLst>
          </p:cNvPr>
          <p:cNvSpPr txBox="1"/>
          <p:nvPr/>
        </p:nvSpPr>
        <p:spPr>
          <a:xfrm>
            <a:off x="7620000" y="5633591"/>
            <a:ext cx="1143000" cy="10772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All values in FDMJ can fit in a register</a:t>
            </a:r>
            <a:endParaRPr kumimoji="1" lang="zh-CN" altLang="en-US" sz="16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83C3574-E104-3A46-B195-2F2874C6231B}"/>
              </a:ext>
            </a:extLst>
          </p:cNvPr>
          <p:cNvCxnSpPr>
            <a:cxnSpLocks/>
          </p:cNvCxnSpPr>
          <p:nvPr/>
        </p:nvCxnSpPr>
        <p:spPr>
          <a:xfrm flipH="1" flipV="1">
            <a:off x="5791200" y="3200400"/>
            <a:ext cx="1828800" cy="2971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5921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CE111-E090-8741-9D5E-62A870B81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kumimoji="1" lang="en-US" altLang="zh-CN" dirty="0"/>
              <a:t>How large is a frame?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7B3A5B-B232-9245-9343-F97264CFC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52600"/>
            <a:ext cx="7772400" cy="4572000"/>
          </a:xfrm>
        </p:spPr>
        <p:txBody>
          <a:bodyPr/>
          <a:lstStyle/>
          <a:p>
            <a:r>
              <a:rPr kumimoji="1" lang="en-US" altLang="zh-CN" sz="2800" dirty="0"/>
              <a:t>Depends on the numbers of </a:t>
            </a:r>
          </a:p>
          <a:p>
            <a:pPr lvl="1"/>
            <a:r>
              <a:rPr kumimoji="1" lang="en-US" altLang="zh-CN" sz="2400" dirty="0"/>
              <a:t>Local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variables </a:t>
            </a:r>
          </a:p>
          <a:p>
            <a:pPr lvl="2"/>
            <a:r>
              <a:rPr kumimoji="1" lang="en-US" altLang="zh-CN" sz="2000" dirty="0"/>
              <a:t>decided at semantic analysis phase</a:t>
            </a:r>
          </a:p>
          <a:p>
            <a:pPr lvl="1"/>
            <a:r>
              <a:rPr kumimoji="1" lang="en-US" altLang="zh-CN" sz="2400" dirty="0"/>
              <a:t>Temporaries </a:t>
            </a:r>
          </a:p>
          <a:p>
            <a:pPr lvl="2"/>
            <a:r>
              <a:rPr kumimoji="1" lang="en-US" altLang="zh-CN" sz="2000" dirty="0"/>
              <a:t>decided when registers are allocated (almost at the last step of compilation)</a:t>
            </a:r>
          </a:p>
          <a:p>
            <a:pPr lvl="1"/>
            <a:r>
              <a:rPr kumimoji="1" lang="en-US" altLang="zh-CN" sz="2400" dirty="0"/>
              <a:t>Outgoing arguments</a:t>
            </a:r>
          </a:p>
          <a:p>
            <a:pPr lvl="2"/>
            <a:r>
              <a:rPr kumimoji="1" lang="en-US" altLang="zh-CN" sz="2000" dirty="0"/>
              <a:t>decided at semantic analysis phase</a:t>
            </a:r>
          </a:p>
          <a:p>
            <a:r>
              <a:rPr kumimoji="1" lang="en-US" altLang="zh-CN" sz="2800" dirty="0"/>
              <a:t>return address + (</a:t>
            </a:r>
            <a:r>
              <a:rPr kumimoji="1" lang="en-US" altLang="zh-CN" sz="2800" dirty="0">
                <a:solidFill>
                  <a:srgbClr val="FF0000"/>
                </a:solidFill>
              </a:rPr>
              <a:t>caller or callee?</a:t>
            </a:r>
            <a:r>
              <a:rPr kumimoji="1" lang="en-US" altLang="zh-CN" sz="2800" dirty="0"/>
              <a:t>) saved registers + static link: </a:t>
            </a:r>
          </a:p>
          <a:p>
            <a:pPr lvl="1"/>
            <a:r>
              <a:rPr kumimoji="1" lang="en-US" altLang="zh-CN" sz="2400" dirty="0"/>
              <a:t>a fixed number</a:t>
            </a:r>
          </a:p>
        </p:txBody>
      </p:sp>
    </p:spTree>
    <p:extLst>
      <p:ext uri="{BB962C8B-B14F-4D97-AF65-F5344CB8AC3E}">
        <p14:creationId xmlns:p14="http://schemas.microsoft.com/office/powerpoint/2010/main" val="3043321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AA918-5864-DA41-B866-C5FA95BEC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Space for Saved Registers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7135C-984A-DF43-B5B2-98FBBE853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It’s easier to simply reserve a space for all the registers (caller &amp; callee save registers)</a:t>
            </a:r>
          </a:p>
          <a:p>
            <a:r>
              <a:rPr kumimoji="1" lang="en-US" altLang="zh-CN" dirty="0"/>
              <a:t>But, we may not need to save the register</a:t>
            </a:r>
          </a:p>
          <a:p>
            <a:pPr lvl="1"/>
            <a:r>
              <a:rPr kumimoji="1" lang="en-US" altLang="zh-CN" dirty="0"/>
              <a:t>If we don’t need to value after the call</a:t>
            </a:r>
          </a:p>
          <a:p>
            <a:pPr lvl="1"/>
            <a:r>
              <a:rPr kumimoji="1" lang="en-US" altLang="zh-CN" dirty="0"/>
              <a:t>If the function (to be called) won’t change the register</a:t>
            </a:r>
          </a:p>
          <a:p>
            <a:pPr lvl="2"/>
            <a:r>
              <a:rPr kumimoji="1" lang="en-US" altLang="zh-CN" dirty="0"/>
              <a:t>We can let the register allocation algorithm to figure this out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24984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F0B6-3D52-434C-9340-D83DA388E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62000"/>
          </a:xfrm>
        </p:spPr>
        <p:txBody>
          <a:bodyPr/>
          <a:lstStyle/>
          <a:p>
            <a:r>
              <a:rPr kumimoji="1" lang="en-US" altLang="zh-CN" dirty="0"/>
              <a:t>Parameter Passing (Integers)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80FAC-3B45-A749-8782-9BD6F322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r>
              <a:rPr kumimoji="1" lang="en-US" altLang="zh-CN" sz="2800" dirty="0"/>
              <a:t>We store the parameters in reversed order</a:t>
            </a:r>
          </a:p>
          <a:p>
            <a:r>
              <a:rPr kumimoji="1" lang="en-US" altLang="zh-CN" sz="2800" dirty="0"/>
              <a:t>Usually, k parameters are passed by register (4 in ARM)</a:t>
            </a:r>
          </a:p>
          <a:p>
            <a:pPr lvl="1"/>
            <a:r>
              <a:rPr kumimoji="1" lang="en-US" altLang="zh-CN" sz="2400" dirty="0">
                <a:solidFill>
                  <a:srgbClr val="FF0000"/>
                </a:solidFill>
              </a:rPr>
              <a:t>Do we still reserve the space for 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r1, …, </a:t>
            </a:r>
            <a:r>
              <a:rPr kumimoji="1" lang="en-US" altLang="zh-CN" sz="2400" i="1" dirty="0" err="1">
                <a:solidFill>
                  <a:srgbClr val="FF0000"/>
                </a:solidFill>
              </a:rPr>
              <a:t>rk</a:t>
            </a:r>
            <a:r>
              <a:rPr kumimoji="1" lang="en-US" altLang="zh-CN" sz="2400" i="1" dirty="0">
                <a:solidFill>
                  <a:srgbClr val="FF0000"/>
                </a:solidFill>
              </a:rPr>
              <a:t> in the stack frame?</a:t>
            </a:r>
            <a:r>
              <a:rPr kumimoji="1" lang="zh-CN" altLang="en-US" sz="2400" i="1" dirty="0">
                <a:solidFill>
                  <a:srgbClr val="FF0000"/>
                </a:solidFill>
              </a:rPr>
              <a:t> </a:t>
            </a:r>
            <a:r>
              <a:rPr kumimoji="1" lang="en-US" altLang="zh-CN" sz="2400" i="1" dirty="0"/>
              <a:t>Usually yes.</a:t>
            </a:r>
          </a:p>
          <a:p>
            <a:pPr lvl="1"/>
            <a:r>
              <a:rPr kumimoji="1" lang="en-US" altLang="zh-CN" sz="2400" dirty="0"/>
              <a:t>Consider </a:t>
            </a:r>
            <a:r>
              <a:rPr kumimoji="1" lang="en-US" altLang="zh-CN" sz="2400" dirty="0" err="1"/>
              <a:t>printf</a:t>
            </a:r>
            <a:r>
              <a:rPr kumimoji="1" lang="en-US" altLang="zh-CN" sz="2400" dirty="0"/>
              <a:t>() in C. The number of parameters can actually change. To get to the parameters, we need to ensure they are arranged in a sequential order (actually can be “parsed”)… </a:t>
            </a:r>
            <a:r>
              <a:rPr kumimoji="1" lang="en-US" altLang="zh-CN" sz="2400" dirty="0">
                <a:solidFill>
                  <a:srgbClr val="FF0000"/>
                </a:solidFill>
              </a:rPr>
              <a:t>BTW, the size of the frame is “dynamic” in this case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82756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EA892-A25F-CAF0-0793-4FE4AEDD5D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3121"/>
            <a:ext cx="7772400" cy="609600"/>
          </a:xfrm>
        </p:spPr>
        <p:txBody>
          <a:bodyPr/>
          <a:lstStyle/>
          <a:p>
            <a:r>
              <a:rPr lang="en-CN" sz="2800" dirty="0"/>
              <a:t>How to Load an Arbitrary Constant into a Register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A537A9-2835-4D74-CD78-7AC7CE07EE67}"/>
              </a:ext>
            </a:extLst>
          </p:cNvPr>
          <p:cNvSpPr txBox="1"/>
          <p:nvPr/>
        </p:nvSpPr>
        <p:spPr>
          <a:xfrm>
            <a:off x="1219200" y="681603"/>
            <a:ext cx="6400800" cy="403187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#include &lt;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stdio.h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&gt;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union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ufloat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int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float f;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unsigned u;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};</a:t>
            </a:r>
            <a:b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int main( ) {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union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ufloat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u;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char s[20];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u.f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= -3.14159f; //or 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u.i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=-12209;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</a:t>
            </a:r>
            <a:r>
              <a:rPr lang="en-US" sz="1600" b="1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sprintf</a:t>
            </a:r>
            <a:r>
              <a:rPr lang="en-US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(s, "%.8x", </a:t>
            </a:r>
            <a:r>
              <a:rPr lang="en-US" sz="1600" b="1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u.u</a:t>
            </a:r>
            <a:r>
              <a:rPr lang="en-US" sz="1600" b="1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 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printf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("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s_up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=%.4s, </a:t>
            </a:r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s_low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=%.4s\n", s, &amp;s[4]);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  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6D967D-C221-C49E-0256-A451FAD0B545}"/>
              </a:ext>
            </a:extLst>
          </p:cNvPr>
          <p:cNvSpPr txBox="1"/>
          <p:nvPr/>
        </p:nvSpPr>
        <p:spPr>
          <a:xfrm>
            <a:off x="1500809" y="5628360"/>
            <a:ext cx="2537791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r0, #low16bits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movt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r0, #up16bits</a:t>
            </a:r>
            <a:endParaRPr lang="en-US" sz="16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3A265-5595-D6E3-01AF-64B4B40140CA}"/>
              </a:ext>
            </a:extLst>
          </p:cNvPr>
          <p:cNvSpPr txBox="1"/>
          <p:nvPr/>
        </p:nvSpPr>
        <p:spPr>
          <a:xfrm>
            <a:off x="5502965" y="5336690"/>
            <a:ext cx="2537791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r0, #low16bits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Menlo" panose="020B0609030804020204" pitchFamily="49" charset="0"/>
              </a:rPr>
              <a:t>movt</a:t>
            </a:r>
            <a:r>
              <a:rPr lang="en-US" sz="1600" dirty="0">
                <a:solidFill>
                  <a:srgbClr val="000000"/>
                </a:solidFill>
                <a:latin typeface="Menlo" panose="020B0609030804020204" pitchFamily="49" charset="0"/>
              </a:rPr>
              <a:t> r0, #up16bits</a:t>
            </a:r>
          </a:p>
          <a:p>
            <a:r>
              <a:rPr lang="en-US" sz="16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vmov</a:t>
            </a:r>
            <a:r>
              <a:rPr lang="en-US" sz="16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s0, r0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19E899-DFB3-498F-0366-DA4AB1886323}"/>
              </a:ext>
            </a:extLst>
          </p:cNvPr>
          <p:cNvSpPr txBox="1"/>
          <p:nvPr/>
        </p:nvSpPr>
        <p:spPr>
          <a:xfrm>
            <a:off x="4585252" y="1591842"/>
            <a:ext cx="2537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dirty="0">
                <a:solidFill>
                  <a:srgbClr val="FF0000"/>
                </a:solidFill>
              </a:rPr>
              <a:t>Use the “trick” here to get the bit pattersn.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93BBBA-7B92-5EE8-5268-B7767D0AE240}"/>
              </a:ext>
            </a:extLst>
          </p:cNvPr>
          <p:cNvSpPr txBox="1"/>
          <p:nvPr/>
        </p:nvSpPr>
        <p:spPr>
          <a:xfrm>
            <a:off x="473765" y="4826385"/>
            <a:ext cx="2537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/>
              <a:t>Move an integer to an integer register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922776-8CB2-B746-7C5D-D2502CDBC791}"/>
              </a:ext>
            </a:extLst>
          </p:cNvPr>
          <p:cNvSpPr txBox="1"/>
          <p:nvPr/>
        </p:nvSpPr>
        <p:spPr>
          <a:xfrm>
            <a:off x="4038600" y="4814161"/>
            <a:ext cx="2537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/>
              <a:t>Move a float to a float register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545F28-54D8-74D5-A513-EFBC5433D2FB}"/>
              </a:ext>
            </a:extLst>
          </p:cNvPr>
          <p:cNvSpPr txBox="1"/>
          <p:nvPr/>
        </p:nvSpPr>
        <p:spPr>
          <a:xfrm>
            <a:off x="2458279" y="6320884"/>
            <a:ext cx="66691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1800" dirty="0"/>
              <a:t>Also see: </a:t>
            </a:r>
            <a:r>
              <a:rPr lang="en-CN" sz="1800" dirty="0">
                <a:hlinkClick r:id="rId2"/>
              </a:rPr>
              <a:t>https://developer.arm.com/documentation/ka001136/latest/</a:t>
            </a:r>
            <a:r>
              <a:rPr lang="en-CN" sz="1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424721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E06767-35EA-9C40-908E-5ADC5670C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For FDMJ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7BC60-E5C6-334E-84A1-7211CD542E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66776"/>
            <a:ext cx="7772400" cy="4710223"/>
          </a:xfrm>
        </p:spPr>
        <p:txBody>
          <a:bodyPr/>
          <a:lstStyle/>
          <a:p>
            <a:r>
              <a:rPr kumimoji="1" lang="en-US" altLang="zh-CN" dirty="0"/>
              <a:t>No local variables and parameters escape. </a:t>
            </a:r>
            <a:r>
              <a:rPr kumimoji="1" lang="en-US" altLang="zh-CN" dirty="0">
                <a:solidFill>
                  <a:srgbClr val="C00000"/>
                </a:solidFill>
              </a:rPr>
              <a:t>So we don’t </a:t>
            </a:r>
            <a:r>
              <a:rPr kumimoji="1" lang="en-US" altLang="zh-CN" i="1" dirty="0">
                <a:solidFill>
                  <a:srgbClr val="C00000"/>
                </a:solidFill>
              </a:rPr>
              <a:t>need to store </a:t>
            </a:r>
            <a:r>
              <a:rPr kumimoji="1" lang="en-US" altLang="zh-CN" dirty="0">
                <a:solidFill>
                  <a:srgbClr val="C00000"/>
                </a:solidFill>
              </a:rPr>
              <a:t>any local variables or parameters in the stack frame</a:t>
            </a:r>
          </a:p>
          <a:p>
            <a:pPr lvl="1"/>
            <a:r>
              <a:rPr kumimoji="1" lang="en-US" altLang="zh-CN" i="1" dirty="0">
                <a:solidFill>
                  <a:srgbClr val="C00000"/>
                </a:solidFill>
              </a:rPr>
              <a:t>unless:</a:t>
            </a:r>
          </a:p>
          <a:p>
            <a:pPr lvl="2"/>
            <a:r>
              <a:rPr kumimoji="1" lang="en-US" altLang="zh-CN" dirty="0"/>
              <a:t>When the available registers are not enough for the local variables and parameters</a:t>
            </a:r>
          </a:p>
          <a:p>
            <a:pPr lvl="2"/>
            <a:r>
              <a:rPr kumimoji="1" lang="en-US" altLang="zh-CN" dirty="0"/>
              <a:t>Or when registers are caller saved </a:t>
            </a:r>
          </a:p>
          <a:p>
            <a:pPr lvl="2"/>
            <a:r>
              <a:rPr kumimoji="1" lang="en-US" altLang="zh-CN" dirty="0"/>
              <a:t>(see register allocation part)</a:t>
            </a:r>
          </a:p>
        </p:txBody>
      </p:sp>
    </p:spTree>
    <p:extLst>
      <p:ext uri="{BB962C8B-B14F-4D97-AF65-F5344CB8AC3E}">
        <p14:creationId xmlns:p14="http://schemas.microsoft.com/office/powerpoint/2010/main" val="14031997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8AA6F-6515-994F-A62E-01E078BB9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2286000" cy="4038600"/>
          </a:xfrm>
        </p:spPr>
        <p:txBody>
          <a:bodyPr/>
          <a:lstStyle/>
          <a:p>
            <a:pPr algn="l"/>
            <a:r>
              <a:rPr kumimoji="1" lang="en-US" altLang="zh-CN" sz="3200" dirty="0"/>
              <a:t>Stack Frame for FDMJ and RPi</a:t>
            </a:r>
            <a:endParaRPr kumimoji="1" lang="zh-CN" altLang="en-US" sz="3200" dirty="0">
              <a:solidFill>
                <a:srgbClr val="C00000"/>
              </a:solidFill>
            </a:endParaRP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91AE9DF-A687-F040-9C4C-EEF52FB984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3800" y="1772"/>
            <a:ext cx="3983665" cy="674507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DA77420-2C5D-104F-BA29-8B8B4DC21D78}"/>
              </a:ext>
            </a:extLst>
          </p:cNvPr>
          <p:cNvCxnSpPr>
            <a:cxnSpLocks/>
          </p:cNvCxnSpPr>
          <p:nvPr/>
        </p:nvCxnSpPr>
        <p:spPr>
          <a:xfrm flipV="1">
            <a:off x="5257800" y="2287772"/>
            <a:ext cx="609600" cy="3048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17EC3FB-D1B0-CE4A-AB4B-0BC2792FF765}"/>
              </a:ext>
            </a:extLst>
          </p:cNvPr>
          <p:cNvCxnSpPr>
            <a:cxnSpLocks/>
          </p:cNvCxnSpPr>
          <p:nvPr/>
        </p:nvCxnSpPr>
        <p:spPr>
          <a:xfrm flipH="1" flipV="1">
            <a:off x="5334000" y="2211572"/>
            <a:ext cx="533400" cy="457200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CA74C1D-E337-B949-8ABD-03372D260C18}"/>
              </a:ext>
            </a:extLst>
          </p:cNvPr>
          <p:cNvSpPr txBox="1"/>
          <p:nvPr/>
        </p:nvSpPr>
        <p:spPr>
          <a:xfrm>
            <a:off x="7467600" y="2177073"/>
            <a:ext cx="152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All implemented by temporaries</a:t>
            </a:r>
            <a:endParaRPr kumimoji="1" lang="zh-CN" altLang="en-US" sz="1600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1EFD5FB-F883-C24E-844B-345A0DEB2529}"/>
              </a:ext>
            </a:extLst>
          </p:cNvPr>
          <p:cNvCxnSpPr/>
          <p:nvPr/>
        </p:nvCxnSpPr>
        <p:spPr>
          <a:xfrm flipH="1" flipV="1">
            <a:off x="5943600" y="2440172"/>
            <a:ext cx="1447800" cy="1524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420116D-7BA9-0644-B58E-00A487F29126}"/>
              </a:ext>
            </a:extLst>
          </p:cNvPr>
          <p:cNvCxnSpPr>
            <a:cxnSpLocks/>
          </p:cNvCxnSpPr>
          <p:nvPr/>
        </p:nvCxnSpPr>
        <p:spPr>
          <a:xfrm>
            <a:off x="2459665" y="3276600"/>
            <a:ext cx="2389668" cy="137160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7241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2AF7-C57B-6E40-8B4B-A1F248565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Some Auxiliary Comments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284E2-1BF1-F341-9556-69B4D1B47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981200"/>
            <a:ext cx="7772400" cy="4267200"/>
          </a:xfrm>
        </p:spPr>
        <p:txBody>
          <a:bodyPr/>
          <a:lstStyle/>
          <a:p>
            <a:r>
              <a:rPr kumimoji="1" lang="en-US" altLang="zh-CN" dirty="0"/>
              <a:t>In the Temp, we can specify a particular register, by using the number 0 is for r0, etc. Remember:</a:t>
            </a:r>
            <a:endParaRPr lang="en-US" i="1" dirty="0"/>
          </a:p>
          <a:p>
            <a:pPr marL="457200" lvl="1" indent="0">
              <a:buNone/>
            </a:pPr>
            <a:r>
              <a:rPr lang="en-US" i="1" dirty="0"/>
              <a:t>     Temp</a:t>
            </a:r>
            <a:r>
              <a:rPr lang="zh-CN" altLang="en-US" i="1" dirty="0"/>
              <a:t> </a:t>
            </a:r>
            <a:r>
              <a:rPr lang="en-US" i="1" dirty="0"/>
              <a:t> {int num;};</a:t>
            </a:r>
          </a:p>
          <a:p>
            <a:r>
              <a:rPr lang="en-US" sz="2800" i="1" dirty="0"/>
              <a:t>Later, when we do </a:t>
            </a:r>
            <a:r>
              <a:rPr lang="en-US" sz="2800" i="1" dirty="0">
                <a:solidFill>
                  <a:srgbClr val="FF0000"/>
                </a:solidFill>
              </a:rPr>
              <a:t>register allocation</a:t>
            </a:r>
            <a:r>
              <a:rPr lang="en-US" sz="2800" i="1" dirty="0"/>
              <a:t>, we need to give each Temp a register, or memory location (in the stack frame). </a:t>
            </a:r>
          </a:p>
          <a:p>
            <a:pPr lvl="1"/>
            <a:r>
              <a:rPr lang="en-US" sz="2400" i="1" dirty="0"/>
              <a:t>We have to treat these Temp that are for our registers in special ways.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544458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AA886-4A34-FD4B-988A-CF68EF421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0302" y="-27709"/>
            <a:ext cx="9404604" cy="762000"/>
          </a:xfrm>
        </p:spPr>
        <p:txBody>
          <a:bodyPr/>
          <a:lstStyle/>
          <a:p>
            <a:r>
              <a:rPr kumimoji="1" lang="en-US" altLang="zh-CN" sz="2800" dirty="0"/>
              <a:t>Converting Quad to RPi mini</a:t>
            </a:r>
            <a:endParaRPr kumimoji="1" lang="zh-CN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6DAD1-BF55-B64A-BC45-654112E12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62000"/>
            <a:ext cx="7924800" cy="5715000"/>
          </a:xfrm>
        </p:spPr>
        <p:txBody>
          <a:bodyPr/>
          <a:lstStyle/>
          <a:p>
            <a:r>
              <a:rPr kumimoji="1" lang="en-US" altLang="zh-CN" sz="2800" dirty="0"/>
              <a:t>Each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instruction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in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Quad</a:t>
            </a:r>
            <a:r>
              <a:rPr kumimoji="1" lang="zh-CN" altLang="en-US" sz="2800" dirty="0"/>
              <a:t> </a:t>
            </a:r>
            <a:r>
              <a:rPr kumimoji="1" lang="en-US" altLang="zh-CN" sz="2800" dirty="0"/>
              <a:t>is almost like a RPi mini instruction</a:t>
            </a:r>
          </a:p>
          <a:p>
            <a:pPr lvl="1"/>
            <a:r>
              <a:rPr kumimoji="1" lang="en-US" altLang="zh-CN" sz="2400" dirty="0"/>
              <a:t>More sophisticated instruction selection may be done</a:t>
            </a:r>
          </a:p>
          <a:p>
            <a:pPr lvl="1"/>
            <a:r>
              <a:rPr kumimoji="1" lang="en-US" altLang="zh-CN" sz="2400" dirty="0"/>
              <a:t>This class skips this ”sophisticated” instruction selection</a:t>
            </a:r>
          </a:p>
          <a:p>
            <a:r>
              <a:rPr kumimoji="1" lang="en-US" altLang="zh-CN" sz="2800" dirty="0"/>
              <a:t>Three kinds of nodes need different treatment:</a:t>
            </a:r>
          </a:p>
          <a:p>
            <a:pPr lvl="1"/>
            <a:r>
              <a:rPr kumimoji="1" lang="en-US" altLang="zh-CN" sz="2400" dirty="0"/>
              <a:t>For the </a:t>
            </a:r>
            <a:r>
              <a:rPr kumimoji="1" lang="en-US" altLang="zh-CN" sz="2400" i="1" dirty="0" err="1"/>
              <a:t>func</a:t>
            </a:r>
            <a:r>
              <a:rPr kumimoji="1" lang="en-US" altLang="zh-CN" sz="2400" i="1" dirty="0"/>
              <a:t> declaration</a:t>
            </a:r>
            <a:r>
              <a:rPr kumimoji="1" lang="en-US" altLang="zh-CN" sz="2400" dirty="0"/>
              <a:t> instructions, we need instructions to “build” the (initial part of the) stack frame</a:t>
            </a:r>
          </a:p>
          <a:p>
            <a:pPr lvl="1"/>
            <a:r>
              <a:rPr kumimoji="1" lang="en-US" altLang="zh-CN" sz="2400" dirty="0"/>
              <a:t>For each </a:t>
            </a:r>
            <a:r>
              <a:rPr kumimoji="1" lang="en-US" altLang="zh-CN" sz="2400" i="1" dirty="0"/>
              <a:t>function call </a:t>
            </a:r>
            <a:r>
              <a:rPr kumimoji="1" lang="en-US" altLang="zh-CN" sz="2400" dirty="0"/>
              <a:t>(Call or </a:t>
            </a:r>
            <a:r>
              <a:rPr kumimoji="1" lang="en-US" altLang="zh-CN" sz="2400" dirty="0" err="1"/>
              <a:t>ExtCall</a:t>
            </a:r>
            <a:r>
              <a:rPr kumimoji="1" lang="en-US" altLang="zh-CN" sz="2400" dirty="0"/>
              <a:t>) node, we need instructions to finish building the stack frame, and then give the control to the callee (i.e., </a:t>
            </a:r>
            <a:r>
              <a:rPr kumimoji="1" lang="en-US" altLang="zh-CN" sz="2400" i="1" dirty="0"/>
              <a:t>jump to the callee</a:t>
            </a:r>
            <a:r>
              <a:rPr kumimoji="1" lang="en-US" altLang="zh-CN" sz="2400" dirty="0"/>
              <a:t>)</a:t>
            </a:r>
          </a:p>
          <a:p>
            <a:pPr lvl="1"/>
            <a:r>
              <a:rPr kumimoji="1" lang="en-US" altLang="zh-CN" sz="2400" dirty="0"/>
              <a:t>For each </a:t>
            </a:r>
            <a:r>
              <a:rPr kumimoji="1" lang="en-US" altLang="zh-CN" sz="2400" i="1" dirty="0"/>
              <a:t>return </a:t>
            </a:r>
            <a:r>
              <a:rPr kumimoji="1" lang="en-US" altLang="zh-CN" sz="2400" dirty="0"/>
              <a:t>node, we need instructions to restore “callee-saved registers”, put the return value to the designated register(s), and then return the control to the caller (i.e., </a:t>
            </a:r>
            <a:r>
              <a:rPr kumimoji="1" lang="en-US" altLang="zh-CN" sz="2400" i="1" dirty="0"/>
              <a:t>jump back</a:t>
            </a:r>
            <a:r>
              <a:rPr kumimoji="1" lang="en-US" altLang="zh-CN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039447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CC4D-D1AB-EEC4-949E-C3F6E4A9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1046"/>
            <a:ext cx="8001000" cy="685800"/>
          </a:xfrm>
        </p:spPr>
        <p:txBody>
          <a:bodyPr/>
          <a:lstStyle/>
          <a:p>
            <a:r>
              <a:rPr lang="en-US" sz="3600" dirty="0"/>
              <a:t>How to deal function declaration in Quad?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43D2-F615-DDD8-FD11-AC91687C6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990600"/>
            <a:ext cx="7772400" cy="1524000"/>
          </a:xfrm>
        </p:spPr>
        <p:txBody>
          <a:bodyPr/>
          <a:lstStyle/>
          <a:p>
            <a:r>
              <a:rPr lang="en-US" dirty="0"/>
              <a:t>To convert a </a:t>
            </a:r>
            <a:r>
              <a:rPr lang="en-US" dirty="0" err="1"/>
              <a:t>funcDecl</a:t>
            </a:r>
            <a:r>
              <a:rPr lang="en-US" dirty="0"/>
              <a:t> node, we need to have the following series instructions (in the form of </a:t>
            </a:r>
            <a:r>
              <a:rPr lang="en-US" i="1" dirty="0"/>
              <a:t>prolog</a:t>
            </a:r>
            <a:r>
              <a:rPr lang="en-US" dirty="0"/>
              <a:t>):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05E9C-C853-952F-9FA8-AAD2CA0AB33F}"/>
              </a:ext>
            </a:extLst>
          </p:cNvPr>
          <p:cNvSpPr txBox="1"/>
          <p:nvPr/>
        </p:nvSpPr>
        <p:spPr>
          <a:xfrm>
            <a:off x="3886200" y="2446346"/>
            <a:ext cx="4572000" cy="424731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effectLst/>
                <a:latin typeface="Menlo" panose="020B0609030804020204" pitchFamily="49" charset="0"/>
              </a:rPr>
              <a:t>push </a:t>
            </a:r>
            <a:r>
              <a:rPr lang="en-US" sz="1800" dirty="0" err="1">
                <a:effectLst/>
                <a:latin typeface="Menlo" panose="020B0609030804020204" pitchFamily="49" charset="0"/>
              </a:rPr>
              <a:t>fp</a:t>
            </a:r>
            <a:r>
              <a:rPr lang="en-US" sz="1800" dirty="0">
                <a:effectLst/>
                <a:latin typeface="Menlo" panose="020B0609030804020204" pitchFamily="49" charset="0"/>
              </a:rPr>
              <a:t> to the stack</a:t>
            </a:r>
          </a:p>
          <a:p>
            <a:pPr marL="342900" indent="-342900">
              <a:buAutoNum type="arabicPeriod"/>
            </a:pPr>
            <a:r>
              <a:rPr lang="en-US" sz="1800" dirty="0">
                <a:effectLst/>
                <a:latin typeface="Menlo" panose="020B0609030804020204" pitchFamily="49" charset="0"/>
              </a:rPr>
              <a:t>move parameters registers r0-r3 to the first 4 temps in the argument list</a:t>
            </a:r>
          </a:p>
          <a:p>
            <a:pPr marL="342900" indent="-342900">
              <a:buAutoNum type="arabicPeriod"/>
            </a:pPr>
            <a:r>
              <a:rPr lang="en-US" sz="1800" dirty="0">
                <a:latin typeface="Menlo" panose="020B0609030804020204" pitchFamily="49" charset="0"/>
              </a:rPr>
              <a:t>Add instructions to fetch the rest of the parameters (</a:t>
            </a:r>
            <a:r>
              <a:rPr lang="en-US" sz="1800" i="1" dirty="0">
                <a:latin typeface="Menlo" panose="020B0609030804020204" pitchFamily="49" charset="0"/>
              </a:rPr>
              <a:t>if any</a:t>
            </a:r>
            <a:r>
              <a:rPr lang="en-US" sz="1800" dirty="0">
                <a:latin typeface="Menlo" panose="020B0609030804020204" pitchFamily="49" charset="0"/>
              </a:rPr>
              <a:t>) from the frame stack (locations: </a:t>
            </a:r>
            <a:r>
              <a:rPr lang="en-US" sz="1800" dirty="0" err="1">
                <a:latin typeface="Menlo" panose="020B0609030804020204" pitchFamily="49" charset="0"/>
              </a:rPr>
              <a:t>fp-i</a:t>
            </a:r>
            <a:r>
              <a:rPr lang="en-US" sz="1800" dirty="0">
                <a:latin typeface="Menlo" panose="020B0609030804020204" pitchFamily="49" charset="0"/>
              </a:rPr>
              <a:t>, </a:t>
            </a:r>
            <a:r>
              <a:rPr lang="en-US" sz="1800" dirty="0" err="1">
                <a:latin typeface="Menlo" panose="020B0609030804020204" pitchFamily="49" charset="0"/>
              </a:rPr>
              <a:t>i</a:t>
            </a:r>
            <a:r>
              <a:rPr lang="en-US" sz="1800" dirty="0">
                <a:latin typeface="Menlo" panose="020B0609030804020204" pitchFamily="49" charset="0"/>
              </a:rPr>
              <a:t>=5, 6, …)</a:t>
            </a:r>
          </a:p>
          <a:p>
            <a:pPr marL="342900" indent="-342900">
              <a:buAutoNum type="arabicPeriod"/>
            </a:pPr>
            <a:r>
              <a:rPr lang="en-US" sz="1800" dirty="0">
                <a:latin typeface="Menlo" panose="020B0609030804020204" pitchFamily="49" charset="0"/>
              </a:rPr>
              <a:t>Move </a:t>
            </a:r>
            <a:r>
              <a:rPr lang="en-US" sz="1800" dirty="0" err="1">
                <a:latin typeface="Menlo" panose="020B0609030804020204" pitchFamily="49" charset="0"/>
              </a:rPr>
              <a:t>lr</a:t>
            </a:r>
            <a:r>
              <a:rPr lang="en-US" sz="1800" dirty="0">
                <a:latin typeface="Menlo" panose="020B0609030804020204" pitchFamily="49" charset="0"/>
              </a:rPr>
              <a:t> to a new </a:t>
            </a:r>
            <a:r>
              <a:rPr lang="en-US" sz="1800" dirty="0" err="1">
                <a:latin typeface="Menlo" panose="020B0609030804020204" pitchFamily="49" charset="0"/>
              </a:rPr>
              <a:t>return_temp</a:t>
            </a:r>
            <a:r>
              <a:rPr lang="en-US" sz="1800" dirty="0">
                <a:latin typeface="Menlo" panose="020B0609030804020204" pitchFamily="49" charset="0"/>
              </a:rPr>
              <a:t> (to be used by the return </a:t>
            </a:r>
            <a:r>
              <a:rPr lang="en-US" sz="1800" dirty="0" err="1">
                <a:latin typeface="Menlo" panose="020B0609030804020204" pitchFamily="49" charset="0"/>
              </a:rPr>
              <a:t>stm</a:t>
            </a:r>
            <a:r>
              <a:rPr lang="en-US" sz="1800" dirty="0">
                <a:latin typeface="Menlo" panose="020B0609030804020204" pitchFamily="49" charset="0"/>
              </a:rPr>
              <a:t>)</a:t>
            </a:r>
          </a:p>
          <a:p>
            <a:pPr marL="342900" indent="-342900">
              <a:buAutoNum type="arabicPeriod"/>
            </a:pPr>
            <a:endParaRPr lang="en-US" sz="1800" dirty="0">
              <a:latin typeface="Menlo" panose="020B0609030804020204" pitchFamily="49" charset="0"/>
            </a:endParaRPr>
          </a:p>
          <a:p>
            <a:r>
              <a:rPr lang="en-US" sz="1800" dirty="0">
                <a:latin typeface="Menlo" panose="020B0609030804020204" pitchFamily="49" charset="0"/>
              </a:rPr>
              <a:t>** all words are 4 bytes, so location offsets need multiply by 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AE2BAB-81AA-AD4A-D40F-381E724BDEC6}"/>
              </a:ext>
            </a:extLst>
          </p:cNvPr>
          <p:cNvSpPr txBox="1"/>
          <p:nvPr/>
        </p:nvSpPr>
        <p:spPr>
          <a:xfrm>
            <a:off x="838200" y="3538952"/>
            <a:ext cx="2362200" cy="23083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en-US" sz="1600" i="1" dirty="0">
                <a:solidFill>
                  <a:srgbClr val="FF0000"/>
                </a:solidFill>
                <a:latin typeface="Menlo" panose="020B0609030804020204" pitchFamily="49" charset="0"/>
              </a:rPr>
              <a:t>In this class, to simplify, we assume registers </a:t>
            </a:r>
            <a:r>
              <a:rPr lang="en-US" sz="1600" i="1" dirty="0" err="1">
                <a:latin typeface="Menlo" panose="020B0609030804020204" pitchFamily="49" charset="0"/>
              </a:rPr>
              <a:t>fp</a:t>
            </a:r>
            <a:r>
              <a:rPr lang="en-US" sz="1600" i="1" dirty="0">
                <a:latin typeface="Menlo" panose="020B0609030804020204" pitchFamily="49" charset="0"/>
              </a:rPr>
              <a:t> &amp; </a:t>
            </a:r>
            <a:r>
              <a:rPr lang="en-US" sz="1600" i="1" dirty="0" err="1">
                <a:latin typeface="Menlo" panose="020B0609030804020204" pitchFamily="49" charset="0"/>
              </a:rPr>
              <a:t>sp</a:t>
            </a:r>
            <a:r>
              <a:rPr lang="en-US" sz="1600" i="1" dirty="0">
                <a:latin typeface="Menlo" panose="020B0609030804020204" pitchFamily="49" charset="0"/>
              </a:rPr>
              <a:t> are not going to be used </a:t>
            </a:r>
            <a:r>
              <a:rPr lang="en-US" sz="1600" i="1" dirty="0">
                <a:solidFill>
                  <a:srgbClr val="FF0000"/>
                </a:solidFill>
                <a:latin typeface="Menlo" panose="020B0609030804020204" pitchFamily="49" charset="0"/>
              </a:rPr>
              <a:t>for purposes other than the frame stack pointers. </a:t>
            </a:r>
            <a:endParaRPr lang="en-US" sz="1600" i="1" dirty="0"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065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7837B4-AADB-35FF-D432-105DF145F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BB6BEAF-1333-CC97-9B42-C5F3C33303CD}"/>
              </a:ext>
            </a:extLst>
          </p:cNvPr>
          <p:cNvSpPr txBox="1"/>
          <p:nvPr/>
        </p:nvSpPr>
        <p:spPr>
          <a:xfrm>
            <a:off x="2317044" y="2035555"/>
            <a:ext cx="106680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B8E84D-546E-E1F0-1DB6-B9AD77E7DF37}"/>
              </a:ext>
            </a:extLst>
          </p:cNvPr>
          <p:cNvSpPr txBox="1"/>
          <p:nvPr/>
        </p:nvSpPr>
        <p:spPr>
          <a:xfrm>
            <a:off x="3993444" y="1301063"/>
            <a:ext cx="44196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Intermediate Representation:</a:t>
            </a:r>
          </a:p>
          <a:p>
            <a:r>
              <a:rPr lang="en-US" sz="2000" dirty="0"/>
              <a:t>Only low-level </a:t>
            </a:r>
            <a:r>
              <a:rPr lang="en-US" sz="2000" b="1" dirty="0"/>
              <a:t>machine-level instructions</a:t>
            </a:r>
            <a:r>
              <a:rPr lang="en-US" sz="2000" dirty="0"/>
              <a:t>, but with nested expressions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E6A4CA-0C0D-F9DC-96E3-FEC0B9199DC3}"/>
              </a:ext>
            </a:extLst>
          </p:cNvPr>
          <p:cNvSpPr txBox="1"/>
          <p:nvPr/>
        </p:nvSpPr>
        <p:spPr>
          <a:xfrm>
            <a:off x="2317044" y="2738735"/>
            <a:ext cx="106680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Quad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CCD1088-A75F-99A9-C0EC-67B485AEC8E5}"/>
              </a:ext>
            </a:extLst>
          </p:cNvPr>
          <p:cNvCxnSpPr>
            <a:cxnSpLocks/>
            <a:stCxn id="6" idx="2"/>
            <a:endCxn id="13" idx="0"/>
          </p:cNvCxnSpPr>
          <p:nvPr/>
        </p:nvCxnSpPr>
        <p:spPr>
          <a:xfrm>
            <a:off x="2850444" y="2497220"/>
            <a:ext cx="0" cy="2415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DA4BC3-607A-9B89-5659-3C1336BF4579}"/>
              </a:ext>
            </a:extLst>
          </p:cNvPr>
          <p:cNvSpPr txBox="1"/>
          <p:nvPr/>
        </p:nvSpPr>
        <p:spPr>
          <a:xfrm>
            <a:off x="3993443" y="2397025"/>
            <a:ext cx="44196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Quadruple Representation:</a:t>
            </a:r>
          </a:p>
          <a:p>
            <a:r>
              <a:rPr lang="en-US" sz="2000" dirty="0"/>
              <a:t>Simple </a:t>
            </a:r>
            <a:r>
              <a:rPr lang="en-US" sz="2000" b="1" dirty="0"/>
              <a:t>machine-level instructions</a:t>
            </a:r>
            <a:endParaRPr lang="en-US" sz="2000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EA14BC9-8D6C-5736-3B5F-8384CFC73EA1}"/>
              </a:ext>
            </a:extLst>
          </p:cNvPr>
          <p:cNvCxnSpPr>
            <a:cxnSpLocks/>
            <a:stCxn id="13" idx="2"/>
            <a:endCxn id="45" idx="0"/>
          </p:cNvCxnSpPr>
          <p:nvPr/>
        </p:nvCxnSpPr>
        <p:spPr>
          <a:xfrm>
            <a:off x="2850444" y="3200400"/>
            <a:ext cx="7056" cy="2348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931FCEF-DB7A-A468-0499-8841238B02BD}"/>
              </a:ext>
            </a:extLst>
          </p:cNvPr>
          <p:cNvSpPr/>
          <p:nvPr/>
        </p:nvSpPr>
        <p:spPr>
          <a:xfrm>
            <a:off x="1708856" y="3435200"/>
            <a:ext cx="2297288" cy="508337"/>
          </a:xfrm>
          <a:prstGeom prst="roundRect">
            <a:avLst>
              <a:gd name="adj" fmla="val 38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SSA form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68AF223-1222-A523-448B-FEAB9C0060B4}"/>
              </a:ext>
            </a:extLst>
          </p:cNvPr>
          <p:cNvSpPr/>
          <p:nvPr/>
        </p:nvSpPr>
        <p:spPr>
          <a:xfrm>
            <a:off x="4822775" y="3454063"/>
            <a:ext cx="2297288" cy="508337"/>
          </a:xfrm>
          <a:prstGeom prst="roundRect">
            <a:avLst>
              <a:gd name="adj" fmla="val 38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Optimization</a:t>
            </a:r>
          </a:p>
        </p:txBody>
      </p:sp>
      <p:sp>
        <p:nvSpPr>
          <p:cNvPr id="49" name="Title 1">
            <a:extLst>
              <a:ext uri="{FF2B5EF4-FFF2-40B4-BE49-F238E27FC236}">
                <a16:creationId xmlns:a16="http://schemas.microsoft.com/office/drawing/2014/main" id="{09558C20-6FA7-D17A-93E6-8B250BBBCCAE}"/>
              </a:ext>
            </a:extLst>
          </p:cNvPr>
          <p:cNvSpPr txBox="1">
            <a:spLocks/>
          </p:cNvSpPr>
          <p:nvPr/>
        </p:nvSpPr>
        <p:spPr bwMode="auto">
          <a:xfrm>
            <a:off x="3604843" y="20199"/>
            <a:ext cx="3019776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fontAlgn="base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2pPr>
            <a:lvl3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3pPr>
            <a:lvl4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4pPr>
            <a:lvl5pPr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panose="02020603050405020304" pitchFamily="18" charset="0"/>
              </a:defRPr>
            </a:lvl9pPr>
          </a:lstStyle>
          <a:p>
            <a:r>
              <a:rPr kumimoji="1" lang="en-US" altLang="zh-CN" dirty="0"/>
              <a:t>Overview </a:t>
            </a:r>
            <a:endParaRPr kumimoji="1" lang="zh-CN" altLang="en-US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83FAA55-A201-DDE4-788B-D61009631CDB}"/>
              </a:ext>
            </a:extLst>
          </p:cNvPr>
          <p:cNvCxnSpPr>
            <a:cxnSpLocks/>
            <a:stCxn id="46" idx="1"/>
            <a:endCxn id="45" idx="3"/>
          </p:cNvCxnSpPr>
          <p:nvPr/>
        </p:nvCxnSpPr>
        <p:spPr>
          <a:xfrm flipH="1" flipV="1">
            <a:off x="4006144" y="3689369"/>
            <a:ext cx="816631" cy="18863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47BF4B7-2541-FE4E-9AA3-E7C5605CFAEF}"/>
              </a:ext>
            </a:extLst>
          </p:cNvPr>
          <p:cNvCxnSpPr>
            <a:cxnSpLocks/>
            <a:stCxn id="45" idx="2"/>
            <a:endCxn id="29" idx="0"/>
          </p:cNvCxnSpPr>
          <p:nvPr/>
        </p:nvCxnSpPr>
        <p:spPr>
          <a:xfrm flipH="1">
            <a:off x="2844799" y="3943537"/>
            <a:ext cx="12701" cy="176787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5E61E6C-5FAA-9C89-C92D-2F32D22C9881}"/>
              </a:ext>
            </a:extLst>
          </p:cNvPr>
          <p:cNvSpPr txBox="1"/>
          <p:nvPr/>
        </p:nvSpPr>
        <p:spPr>
          <a:xfrm>
            <a:off x="783215" y="4229584"/>
            <a:ext cx="8079100" cy="2162973"/>
          </a:xfrm>
          <a:prstGeom prst="rect">
            <a:avLst/>
          </a:prstGeom>
          <a:noFill/>
          <a:ln w="28575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B666BF4-3742-2E6A-87C9-2FE349E5D241}"/>
              </a:ext>
            </a:extLst>
          </p:cNvPr>
          <p:cNvSpPr txBox="1"/>
          <p:nvPr/>
        </p:nvSpPr>
        <p:spPr>
          <a:xfrm>
            <a:off x="7215984" y="3477398"/>
            <a:ext cx="14414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/>
              <a:t>放在后面</a:t>
            </a:r>
            <a:endParaRPr lang="en-US" b="1" dirty="0"/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E445C071-DF7E-BD0F-1C4D-748BB5F3CA61}"/>
              </a:ext>
            </a:extLst>
          </p:cNvPr>
          <p:cNvSpPr/>
          <p:nvPr/>
        </p:nvSpPr>
        <p:spPr>
          <a:xfrm>
            <a:off x="1696155" y="5711409"/>
            <a:ext cx="2297288" cy="508337"/>
          </a:xfrm>
          <a:prstGeom prst="roundRect">
            <a:avLst>
              <a:gd name="adj" fmla="val 38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ARM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Assembly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554B14-A84E-A539-90EF-00E8840BA2C6}"/>
              </a:ext>
            </a:extLst>
          </p:cNvPr>
          <p:cNvSpPr txBox="1"/>
          <p:nvPr/>
        </p:nvSpPr>
        <p:spPr>
          <a:xfrm>
            <a:off x="4906383" y="5930893"/>
            <a:ext cx="39559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今天与下周的内容</a:t>
            </a:r>
            <a:r>
              <a:rPr lang="zh-CN" altLang="en-US" b="1" dirty="0"/>
              <a:t>（</a:t>
            </a:r>
            <a:r>
              <a:rPr lang="en-US" altLang="zh-CN" b="1" dirty="0"/>
              <a:t>HW8</a:t>
            </a:r>
            <a:r>
              <a:rPr lang="zh-CN" altLang="en-US" b="1" dirty="0"/>
              <a:t>）</a:t>
            </a:r>
            <a:endParaRPr lang="en-US" b="1" dirty="0"/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D0219937-2CB5-44C6-4AB2-3BB948448E99}"/>
              </a:ext>
            </a:extLst>
          </p:cNvPr>
          <p:cNvSpPr/>
          <p:nvPr/>
        </p:nvSpPr>
        <p:spPr>
          <a:xfrm>
            <a:off x="4377589" y="4447703"/>
            <a:ext cx="2742474" cy="508337"/>
          </a:xfrm>
          <a:prstGeom prst="roundRect">
            <a:avLst>
              <a:gd name="adj" fmla="val 38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Activation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Records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F60E8A4-1CDB-2EBD-A997-804F2098F10F}"/>
              </a:ext>
            </a:extLst>
          </p:cNvPr>
          <p:cNvSpPr/>
          <p:nvPr/>
        </p:nvSpPr>
        <p:spPr>
          <a:xfrm>
            <a:off x="4377588" y="5161690"/>
            <a:ext cx="2742473" cy="508337"/>
          </a:xfrm>
          <a:prstGeom prst="roundRect">
            <a:avLst>
              <a:gd name="adj" fmla="val 38875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Register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Allocation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66556D1-EABE-4640-140F-4594A4CCF3B1}"/>
              </a:ext>
            </a:extLst>
          </p:cNvPr>
          <p:cNvCxnSpPr>
            <a:cxnSpLocks/>
            <a:stCxn id="34" idx="1"/>
          </p:cNvCxnSpPr>
          <p:nvPr/>
        </p:nvCxnSpPr>
        <p:spPr>
          <a:xfrm flipH="1" flipV="1">
            <a:off x="2857500" y="4701871"/>
            <a:ext cx="152008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52E3D81-5C77-99A9-C867-CC3A6D46EDD1}"/>
              </a:ext>
            </a:extLst>
          </p:cNvPr>
          <p:cNvCxnSpPr>
            <a:cxnSpLocks/>
          </p:cNvCxnSpPr>
          <p:nvPr/>
        </p:nvCxnSpPr>
        <p:spPr>
          <a:xfrm flipH="1" flipV="1">
            <a:off x="2844799" y="5405052"/>
            <a:ext cx="1520089" cy="1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CC26EEC-C622-A70C-9780-B6FF5E67F430}"/>
              </a:ext>
            </a:extLst>
          </p:cNvPr>
          <p:cNvSpPr txBox="1"/>
          <p:nvPr/>
        </p:nvSpPr>
        <p:spPr>
          <a:xfrm>
            <a:off x="2311399" y="1314731"/>
            <a:ext cx="106680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AST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298B3B0-D8A7-7984-DCC7-7656E5BF14CB}"/>
              </a:ext>
            </a:extLst>
          </p:cNvPr>
          <p:cNvSpPr txBox="1"/>
          <p:nvPr/>
        </p:nvSpPr>
        <p:spPr>
          <a:xfrm>
            <a:off x="2311399" y="606562"/>
            <a:ext cx="1066800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Source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94CD669-C4D2-09C9-7546-C3BD57F75CAE}"/>
              </a:ext>
            </a:extLst>
          </p:cNvPr>
          <p:cNvCxnSpPr>
            <a:cxnSpLocks/>
          </p:cNvCxnSpPr>
          <p:nvPr/>
        </p:nvCxnSpPr>
        <p:spPr>
          <a:xfrm>
            <a:off x="2867762" y="1812296"/>
            <a:ext cx="0" cy="2415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CB465D59-3C21-7BC8-7480-403B3B64DB0D}"/>
              </a:ext>
            </a:extLst>
          </p:cNvPr>
          <p:cNvCxnSpPr>
            <a:cxnSpLocks/>
          </p:cNvCxnSpPr>
          <p:nvPr/>
        </p:nvCxnSpPr>
        <p:spPr>
          <a:xfrm>
            <a:off x="2867762" y="1073216"/>
            <a:ext cx="0" cy="24151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72835DB-5C8A-3663-AA07-9C2DB408B084}"/>
              </a:ext>
            </a:extLst>
          </p:cNvPr>
          <p:cNvSpPr txBox="1"/>
          <p:nvPr/>
        </p:nvSpPr>
        <p:spPr>
          <a:xfrm>
            <a:off x="1383146" y="2992398"/>
            <a:ext cx="9143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HW7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41425402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CC4D-D1AB-EEC4-949E-C3F6E4A9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z="3600" dirty="0"/>
              <a:t>How to deal with function calls in Quad?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43D2-F615-DDD8-FD11-AC91687C6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524000"/>
          </a:xfrm>
        </p:spPr>
        <p:txBody>
          <a:bodyPr/>
          <a:lstStyle/>
          <a:p>
            <a:r>
              <a:rPr lang="en-US" dirty="0"/>
              <a:t>To convert a Call/</a:t>
            </a:r>
            <a:r>
              <a:rPr lang="en-US" dirty="0" err="1"/>
              <a:t>ExtCall</a:t>
            </a:r>
            <a:r>
              <a:rPr lang="en-US" dirty="0"/>
              <a:t> node, we need to have the following series of 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05E9C-C853-952F-9FA8-AAD2CA0AB33F}"/>
              </a:ext>
            </a:extLst>
          </p:cNvPr>
          <p:cNvSpPr txBox="1"/>
          <p:nvPr/>
        </p:nvSpPr>
        <p:spPr>
          <a:xfrm>
            <a:off x="3505200" y="3200400"/>
            <a:ext cx="4572000" cy="2862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effectLst/>
                <a:latin typeface="Menlo" panose="020B0609030804020204" pitchFamily="49" charset="0"/>
              </a:rPr>
              <a:t>move parameters 1-4 to r0-r3</a:t>
            </a:r>
          </a:p>
          <a:p>
            <a:pPr marL="342900" indent="-342900">
              <a:buAutoNum type="arabicPeriod"/>
            </a:pPr>
            <a:r>
              <a:rPr lang="en-US" sz="1800" dirty="0">
                <a:latin typeface="Menlo" panose="020B0609030804020204" pitchFamily="49" charset="0"/>
              </a:rPr>
              <a:t>Add instructions to push the all the parameters to stack (if Call, then don’t need to push r0-r3, an optimization.)</a:t>
            </a:r>
          </a:p>
          <a:p>
            <a:pPr marL="342900" indent="-342900">
              <a:buAutoNum type="arabicPeriod"/>
            </a:pPr>
            <a:r>
              <a:rPr lang="en-US" sz="1800" dirty="0">
                <a:effectLst/>
                <a:latin typeface="Menlo" panose="020B0609030804020204" pitchFamily="49" charset="0"/>
              </a:rPr>
              <a:t>Use bl to call the function</a:t>
            </a:r>
          </a:p>
          <a:p>
            <a:pPr marL="342900" indent="-342900">
              <a:buAutoNum type="arabicPeriod"/>
            </a:pPr>
            <a:r>
              <a:rPr lang="en-US" sz="1800" dirty="0">
                <a:latin typeface="Menlo" panose="020B0609030804020204" pitchFamily="49" charset="0"/>
              </a:rPr>
              <a:t>If function returns a value to a temp, then add an instruction to m</a:t>
            </a:r>
            <a:r>
              <a:rPr lang="en-US" sz="1800" dirty="0">
                <a:effectLst/>
                <a:latin typeface="Menlo" panose="020B0609030804020204" pitchFamily="49" charset="0"/>
              </a:rPr>
              <a:t>ove r0 to the temp.</a:t>
            </a:r>
          </a:p>
        </p:txBody>
      </p:sp>
    </p:spTree>
    <p:extLst>
      <p:ext uri="{BB962C8B-B14F-4D97-AF65-F5344CB8AC3E}">
        <p14:creationId xmlns:p14="http://schemas.microsoft.com/office/powerpoint/2010/main" val="23711088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CC4D-D1AB-EEC4-949E-C3F6E4A9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z="3600" dirty="0"/>
              <a:t>How to deal with return in Quad?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43D2-F615-DDD8-FD11-AC91687C6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219200"/>
          </a:xfrm>
        </p:spPr>
        <p:txBody>
          <a:bodyPr/>
          <a:lstStyle/>
          <a:p>
            <a:r>
              <a:rPr lang="en-US" dirty="0"/>
              <a:t>To convert a return node, we need to have the following series of instructions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805E9C-C853-952F-9FA8-AAD2CA0AB33F}"/>
              </a:ext>
            </a:extLst>
          </p:cNvPr>
          <p:cNvSpPr txBox="1"/>
          <p:nvPr/>
        </p:nvSpPr>
        <p:spPr>
          <a:xfrm>
            <a:off x="3505200" y="3200400"/>
            <a:ext cx="4572000" cy="14773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1800" dirty="0">
                <a:effectLst/>
                <a:latin typeface="Menlo" panose="020B0609030804020204" pitchFamily="49" charset="0"/>
              </a:rPr>
              <a:t>move return parameter to r0</a:t>
            </a:r>
          </a:p>
          <a:p>
            <a:pPr marL="342900" indent="-342900">
              <a:buAutoNum type="arabicPeriod"/>
            </a:pPr>
            <a:r>
              <a:rPr lang="en-US" sz="1800" dirty="0">
                <a:latin typeface="Menlo" panose="020B0609030804020204" pitchFamily="49" charset="0"/>
              </a:rPr>
              <a:t>Add instructions to restore </a:t>
            </a:r>
            <a:r>
              <a:rPr lang="en-US" sz="1800" dirty="0" err="1">
                <a:latin typeface="Menlo" panose="020B0609030804020204" pitchFamily="49" charset="0"/>
              </a:rPr>
              <a:t>sp</a:t>
            </a:r>
            <a:r>
              <a:rPr lang="en-US" sz="1800" dirty="0">
                <a:latin typeface="Menlo" panose="020B0609030804020204" pitchFamily="49" charset="0"/>
              </a:rPr>
              <a:t> and </a:t>
            </a:r>
            <a:r>
              <a:rPr lang="en-US" sz="1800" dirty="0" err="1">
                <a:latin typeface="Menlo" panose="020B0609030804020204" pitchFamily="49" charset="0"/>
              </a:rPr>
              <a:t>fp</a:t>
            </a:r>
            <a:r>
              <a:rPr lang="en-US" sz="1800" dirty="0">
                <a:latin typeface="Menlo" panose="020B0609030804020204" pitchFamily="49" charset="0"/>
              </a:rPr>
              <a:t> of the previous frame</a:t>
            </a:r>
            <a:endParaRPr lang="en-US" sz="1800" dirty="0">
              <a:effectLst/>
              <a:latin typeface="Menlo" panose="020B0609030804020204" pitchFamily="49" charset="0"/>
            </a:endParaRPr>
          </a:p>
          <a:p>
            <a:pPr marL="342900" indent="-342900">
              <a:buAutoNum type="arabicPeriod"/>
            </a:pPr>
            <a:r>
              <a:rPr lang="en-US" sz="1800" dirty="0">
                <a:effectLst/>
                <a:latin typeface="Menlo" panose="020B0609030804020204" pitchFamily="49" charset="0"/>
              </a:rPr>
              <a:t>Use bx </a:t>
            </a:r>
            <a:r>
              <a:rPr lang="en-US" sz="1800" dirty="0" err="1">
                <a:effectLst/>
                <a:latin typeface="Menlo" panose="020B0609030804020204" pitchFamily="49" charset="0"/>
              </a:rPr>
              <a:t>return_temp</a:t>
            </a:r>
            <a:r>
              <a:rPr lang="en-US" sz="1800" dirty="0">
                <a:effectLst/>
                <a:latin typeface="Menlo" panose="020B0609030804020204" pitchFamily="49" charset="0"/>
              </a:rPr>
              <a:t> to return</a:t>
            </a:r>
            <a:endParaRPr lang="en-US" sz="1800" i="1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1089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8209-D7E6-1187-BC13-B78EE333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457200"/>
          </a:xfrm>
        </p:spPr>
        <p:txBody>
          <a:bodyPr/>
          <a:lstStyle/>
          <a:p>
            <a:r>
              <a:rPr lang="en-US" sz="3200" dirty="0"/>
              <a:t>Example1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C3959-E737-6C95-3301-BCBB078A5E8A}"/>
              </a:ext>
            </a:extLst>
          </p:cNvPr>
          <p:cNvSpPr txBox="1"/>
          <p:nvPr/>
        </p:nvSpPr>
        <p:spPr>
          <a:xfrm>
            <a:off x="533400" y="1905000"/>
            <a:ext cx="26289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public int main() {</a:t>
            </a:r>
          </a:p>
          <a:p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    class c1 x;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</a:t>
            </a:r>
            <a:r>
              <a:rPr lang="en-US" sz="1200" dirty="0">
                <a:solidFill>
                  <a:srgbClr val="000000"/>
                </a:solidFill>
                <a:latin typeface="Menlo" panose="020B060903080402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.m1();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public class c1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public int m1()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a0=9;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a1=8;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a2=7;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a3=6;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m=2;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sum;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sum=(a0+a1+a2+a3)*m;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return sum;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49F66-5CF3-6894-0CC7-F7BCDBF6BC4C}"/>
              </a:ext>
            </a:extLst>
          </p:cNvPr>
          <p:cNvSpPr txBox="1"/>
          <p:nvPr/>
        </p:nvSpPr>
        <p:spPr>
          <a:xfrm>
            <a:off x="6934200" y="1600200"/>
            <a:ext cx="190500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Save the “frame pointer” from the previous frame (static link)</a:t>
            </a:r>
          </a:p>
          <a:p>
            <a:r>
              <a:rPr lang="en-US" dirty="0"/>
              <a:t>t11 = </a:t>
            </a:r>
            <a:r>
              <a:rPr lang="en-US" dirty="0" err="1"/>
              <a:t>fp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5FF6BC-E90D-99CC-2DAD-99868A72BC03}"/>
              </a:ext>
            </a:extLst>
          </p:cNvPr>
          <p:cNvCxnSpPr>
            <a:cxnSpLocks/>
          </p:cNvCxnSpPr>
          <p:nvPr/>
        </p:nvCxnSpPr>
        <p:spPr>
          <a:xfrm flipH="1" flipV="1">
            <a:off x="5181600" y="1600200"/>
            <a:ext cx="1752600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F7C1-A94B-C7C8-55CC-147FC0D0C9A6}"/>
              </a:ext>
            </a:extLst>
          </p:cNvPr>
          <p:cNvSpPr/>
          <p:nvPr/>
        </p:nvSpPr>
        <p:spPr>
          <a:xfrm>
            <a:off x="3162300" y="1447800"/>
            <a:ext cx="2019300" cy="2286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E8ED0AD-9A31-5A91-D7D8-B37857DEE786}"/>
              </a:ext>
            </a:extLst>
          </p:cNvPr>
          <p:cNvSpPr txBox="1"/>
          <p:nvPr/>
        </p:nvSpPr>
        <p:spPr>
          <a:xfrm>
            <a:off x="3390902" y="1219200"/>
            <a:ext cx="28194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m1: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push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t11, t13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t109, t14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lbegin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t100, #9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t101, #8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t102, #7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t103, #6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t104, #2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t105, t100, t101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t106, t105, t102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t107, t106, t103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t108, t107, t104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t0, t108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t13, t11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pop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bx t109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t0, #-2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t13, t11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pop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bx t109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547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8209-D7E6-1187-BC13-B78EE333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457200"/>
          </a:xfrm>
        </p:spPr>
        <p:txBody>
          <a:bodyPr/>
          <a:lstStyle/>
          <a:p>
            <a:r>
              <a:rPr lang="en-US" sz="3200" dirty="0"/>
              <a:t>Example 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EC3959-E737-6C95-3301-BCBB078A5E8A}"/>
              </a:ext>
            </a:extLst>
          </p:cNvPr>
          <p:cNvSpPr txBox="1"/>
          <p:nvPr/>
        </p:nvSpPr>
        <p:spPr>
          <a:xfrm>
            <a:off x="533400" y="1905000"/>
            <a:ext cx="26289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public int main()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class c1 x;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x.m1();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public class c1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public int m1()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a0=9;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a1=8;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a2=7;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a3=6;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m=2;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sum;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sum=(a0+a1+a2+a3)*m;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return sum;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49F66-5CF3-6894-0CC7-F7BCDBF6BC4C}"/>
              </a:ext>
            </a:extLst>
          </p:cNvPr>
          <p:cNvSpPr txBox="1"/>
          <p:nvPr/>
        </p:nvSpPr>
        <p:spPr>
          <a:xfrm>
            <a:off x="6934200" y="1600200"/>
            <a:ext cx="1905000" cy="267765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Copy</a:t>
            </a:r>
            <a:r>
              <a:rPr lang="zh-CN" altLang="en-US" dirty="0"/>
              <a:t> </a:t>
            </a:r>
            <a:r>
              <a:rPr lang="en-US" altLang="zh-CN" dirty="0"/>
              <a:t>the stack pointer value to frame pointer (the new frame starts)</a:t>
            </a:r>
          </a:p>
          <a:p>
            <a:r>
              <a:rPr lang="en-US" dirty="0"/>
              <a:t>t13 = </a:t>
            </a:r>
            <a:r>
              <a:rPr lang="en-US" dirty="0" err="1"/>
              <a:t>sp</a:t>
            </a:r>
            <a:endParaRPr 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5FF6BC-E90D-99CC-2DAD-99868A72BC03}"/>
              </a:ext>
            </a:extLst>
          </p:cNvPr>
          <p:cNvCxnSpPr>
            <a:cxnSpLocks/>
          </p:cNvCxnSpPr>
          <p:nvPr/>
        </p:nvCxnSpPr>
        <p:spPr>
          <a:xfrm flipH="1" flipV="1">
            <a:off x="5257800" y="1828800"/>
            <a:ext cx="167640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F7C1-A94B-C7C8-55CC-147FC0D0C9A6}"/>
              </a:ext>
            </a:extLst>
          </p:cNvPr>
          <p:cNvSpPr/>
          <p:nvPr/>
        </p:nvSpPr>
        <p:spPr>
          <a:xfrm>
            <a:off x="3162300" y="1676400"/>
            <a:ext cx="2019300" cy="2286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E3B54C-08F9-FFA9-5391-1422B5987780}"/>
              </a:ext>
            </a:extLst>
          </p:cNvPr>
          <p:cNvSpPr txBox="1"/>
          <p:nvPr/>
        </p:nvSpPr>
        <p:spPr>
          <a:xfrm>
            <a:off x="3390902" y="1219200"/>
            <a:ext cx="28194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m1: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push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t11, t13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t109, t14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lbegin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t100, #9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t101, #8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t102, #7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t103, #6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t104, #2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t105, t100, t101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t106, t105, t102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t107, t106, t103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t108, t107, t104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t0, t108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t13, t11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pop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bx t109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t0, #-2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t13, t11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pop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bx t109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45250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8209-D7E6-1187-BC13-B78EE333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457200"/>
          </a:xfrm>
        </p:spPr>
        <p:txBody>
          <a:bodyPr/>
          <a:lstStyle/>
          <a:p>
            <a:r>
              <a:rPr lang="en-US" sz="3200" dirty="0"/>
              <a:t>Example test01_m1.rpi (from irp2rpitests.zip)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49F66-5CF3-6894-0CC7-F7BCDBF6BC4C}"/>
              </a:ext>
            </a:extLst>
          </p:cNvPr>
          <p:cNvSpPr txBox="1"/>
          <p:nvPr/>
        </p:nvSpPr>
        <p:spPr>
          <a:xfrm>
            <a:off x="6934200" y="1600200"/>
            <a:ext cx="19050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Save the return address to a temp</a:t>
            </a:r>
          </a:p>
          <a:p>
            <a:r>
              <a:rPr lang="en-US" dirty="0"/>
              <a:t>(t14 = </a:t>
            </a:r>
            <a:r>
              <a:rPr lang="en-US" dirty="0" err="1"/>
              <a:t>lr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5FF6BC-E90D-99CC-2DAD-99868A72BC03}"/>
              </a:ext>
            </a:extLst>
          </p:cNvPr>
          <p:cNvCxnSpPr>
            <a:cxnSpLocks/>
          </p:cNvCxnSpPr>
          <p:nvPr/>
        </p:nvCxnSpPr>
        <p:spPr>
          <a:xfrm flipH="1" flipV="1">
            <a:off x="5257800" y="2019300"/>
            <a:ext cx="1676400" cy="38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F7C1-A94B-C7C8-55CC-147FC0D0C9A6}"/>
              </a:ext>
            </a:extLst>
          </p:cNvPr>
          <p:cNvSpPr/>
          <p:nvPr/>
        </p:nvSpPr>
        <p:spPr>
          <a:xfrm>
            <a:off x="3162300" y="1905000"/>
            <a:ext cx="2019300" cy="2286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25B1D0A-2054-6059-DB54-1CE852C4F4FC}"/>
              </a:ext>
            </a:extLst>
          </p:cNvPr>
          <p:cNvSpPr txBox="1"/>
          <p:nvPr/>
        </p:nvSpPr>
        <p:spPr>
          <a:xfrm>
            <a:off x="3390902" y="1219200"/>
            <a:ext cx="28194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m1: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push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t11, t13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t109, t14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lbegin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t100, #9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t101, #8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t102, #7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t103, #6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t104, #2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t105, t100, t101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t106, t105, t102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t107, t106, t103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t108, t107, t104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t0, t108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t13, t11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pop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bx t109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t0, #-2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t13, t11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pop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bx t109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DB07D-919C-B29E-E4D2-138D039B92E2}"/>
              </a:ext>
            </a:extLst>
          </p:cNvPr>
          <p:cNvSpPr txBox="1"/>
          <p:nvPr/>
        </p:nvSpPr>
        <p:spPr>
          <a:xfrm>
            <a:off x="533400" y="1905000"/>
            <a:ext cx="26289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public int main()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class c1 x;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x.m1();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public class c1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public int m1()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a0=9;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a1=8;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a2=7;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a3=6;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m=2;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sum;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sum=(a0+a1+a2+a3)*m;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return sum;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63885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8209-D7E6-1187-BC13-B78EE333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457200"/>
          </a:xfrm>
        </p:spPr>
        <p:txBody>
          <a:bodyPr/>
          <a:lstStyle/>
          <a:p>
            <a:r>
              <a:rPr lang="en-US" sz="3200" dirty="0"/>
              <a:t>Example test01_m1.rpi (from irp2rpitests.zip)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49F66-5CF3-6894-0CC7-F7BCDBF6BC4C}"/>
              </a:ext>
            </a:extLst>
          </p:cNvPr>
          <p:cNvSpPr txBox="1"/>
          <p:nvPr/>
        </p:nvSpPr>
        <p:spPr>
          <a:xfrm>
            <a:off x="6934200" y="1600200"/>
            <a:ext cx="1905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Do the calculation of sum.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5FF6BC-E90D-99CC-2DAD-99868A72BC03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6210302" y="2057400"/>
            <a:ext cx="723898" cy="1149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F7C1-A94B-C7C8-55CC-147FC0D0C9A6}"/>
              </a:ext>
            </a:extLst>
          </p:cNvPr>
          <p:cNvSpPr/>
          <p:nvPr/>
        </p:nvSpPr>
        <p:spPr>
          <a:xfrm>
            <a:off x="3276600" y="2146569"/>
            <a:ext cx="2933702" cy="21206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CF62AB-9CD1-CAE5-AE49-AB398B2BF31F}"/>
              </a:ext>
            </a:extLst>
          </p:cNvPr>
          <p:cNvSpPr txBox="1"/>
          <p:nvPr/>
        </p:nvSpPr>
        <p:spPr>
          <a:xfrm>
            <a:off x="3390902" y="1219200"/>
            <a:ext cx="28194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m1: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push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t11, t13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t109, t14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lbegin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t100, #9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t101, #8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t102, #7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t103, #6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t104, #2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t105, t100, t101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t106, t105, t102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t107, t106, t103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t108, t107, t104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t0, t108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t13, t11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pop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bx t109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t0, #-2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t13, t11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pop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bx t109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18F56A-0F6F-107C-C646-062FA78CE62E}"/>
              </a:ext>
            </a:extLst>
          </p:cNvPr>
          <p:cNvSpPr txBox="1"/>
          <p:nvPr/>
        </p:nvSpPr>
        <p:spPr>
          <a:xfrm>
            <a:off x="533400" y="1905000"/>
            <a:ext cx="26289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public int main()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class c1 x;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x.m1();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public class c1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public int m1()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a0=9;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a1=8;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a2=7;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a3=6;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m=2;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sum;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sum=(a0+a1+a2+a3)*m;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return sum;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7025523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8209-D7E6-1187-BC13-B78EE333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457200"/>
          </a:xfrm>
        </p:spPr>
        <p:txBody>
          <a:bodyPr/>
          <a:lstStyle/>
          <a:p>
            <a:r>
              <a:rPr lang="en-US" sz="3200" dirty="0"/>
              <a:t>Example test01_m1.rpi (from irp2rpitests.zip)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49F66-5CF3-6894-0CC7-F7BCDBF6BC4C}"/>
              </a:ext>
            </a:extLst>
          </p:cNvPr>
          <p:cNvSpPr txBox="1"/>
          <p:nvPr/>
        </p:nvSpPr>
        <p:spPr>
          <a:xfrm>
            <a:off x="6934200" y="1600200"/>
            <a:ext cx="19050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Move the return value to t0</a:t>
            </a:r>
          </a:p>
          <a:p>
            <a:r>
              <a:rPr lang="en-US" dirty="0"/>
              <a:t>t0 = r0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5FF6BC-E90D-99CC-2DAD-99868A72BC03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6210302" y="2209801"/>
            <a:ext cx="723898" cy="209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F7C1-A94B-C7C8-55CC-147FC0D0C9A6}"/>
              </a:ext>
            </a:extLst>
          </p:cNvPr>
          <p:cNvSpPr/>
          <p:nvPr/>
        </p:nvSpPr>
        <p:spPr>
          <a:xfrm>
            <a:off x="3276600" y="4191000"/>
            <a:ext cx="2933702" cy="2286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EE0AE0-7893-2B7E-96A1-A524F8511185}"/>
              </a:ext>
            </a:extLst>
          </p:cNvPr>
          <p:cNvSpPr txBox="1"/>
          <p:nvPr/>
        </p:nvSpPr>
        <p:spPr>
          <a:xfrm>
            <a:off x="3390902" y="1219200"/>
            <a:ext cx="28194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m1: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push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t11, t13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t109, t14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lbegin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t100, #9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t101, #8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t102, #7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t103, #6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t104, #2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t105, t100, t101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t106, t105, t102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t107, t106, t103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t108, t107, t104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t0, t108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t13, t11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pop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bx t109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t0, #-2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t13, t11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pop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bx t109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DF29D5-EDA3-4102-CE47-C1A977E110D5}"/>
              </a:ext>
            </a:extLst>
          </p:cNvPr>
          <p:cNvSpPr txBox="1"/>
          <p:nvPr/>
        </p:nvSpPr>
        <p:spPr>
          <a:xfrm>
            <a:off x="533400" y="1905000"/>
            <a:ext cx="26289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public int main()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class c1 x;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x.m1();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public class c1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public int m1()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a0=9;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a1=8;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a2=7;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a3=6;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m=2;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sum;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sum=(a0+a1+a2+a3)*m;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return sum;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00271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8209-D7E6-1187-BC13-B78EE333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457200"/>
          </a:xfrm>
        </p:spPr>
        <p:txBody>
          <a:bodyPr/>
          <a:lstStyle/>
          <a:p>
            <a:r>
              <a:rPr lang="en-US" sz="3200" dirty="0"/>
              <a:t>Example test01_m1.rpi (from irp2rpitests.zip)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49F66-5CF3-6894-0CC7-F7BCDBF6BC4C}"/>
              </a:ext>
            </a:extLst>
          </p:cNvPr>
          <p:cNvSpPr txBox="1"/>
          <p:nvPr/>
        </p:nvSpPr>
        <p:spPr>
          <a:xfrm>
            <a:off x="6934200" y="1600200"/>
            <a:ext cx="1905000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Restore stack pointer to where it was.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5FF6BC-E90D-99CC-2DAD-99868A72BC03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6210302" y="2438401"/>
            <a:ext cx="723898" cy="209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F7C1-A94B-C7C8-55CC-147FC0D0C9A6}"/>
              </a:ext>
            </a:extLst>
          </p:cNvPr>
          <p:cNvSpPr/>
          <p:nvPr/>
        </p:nvSpPr>
        <p:spPr>
          <a:xfrm>
            <a:off x="3276600" y="4419600"/>
            <a:ext cx="2933702" cy="2286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306FFC-E5B0-76DF-1D1C-02119568B277}"/>
              </a:ext>
            </a:extLst>
          </p:cNvPr>
          <p:cNvSpPr txBox="1"/>
          <p:nvPr/>
        </p:nvSpPr>
        <p:spPr>
          <a:xfrm>
            <a:off x="3390902" y="1219200"/>
            <a:ext cx="28194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m1: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push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t11, t13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t109, t14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lbegin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t100, #9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t101, #8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t102, #7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t103, #6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t104, #2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t105, t100, t101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t106, t105, t102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t107, t106, t103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t108, t107, t104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t0, t108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t13, t11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pop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bx t109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t0, #-2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t13, t11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pop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bx t109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AABDF4-92F5-6B0C-BBBB-C2AC7EB11C39}"/>
              </a:ext>
            </a:extLst>
          </p:cNvPr>
          <p:cNvSpPr txBox="1"/>
          <p:nvPr/>
        </p:nvSpPr>
        <p:spPr>
          <a:xfrm>
            <a:off x="533400" y="1905000"/>
            <a:ext cx="26289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public int main()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class c1 x;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x.m1();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public class c1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public int m1()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a0=9;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a1=8;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a2=7;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a3=6;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m=2;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sum;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sum=(a0+a1+a2+a3)*m;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return sum;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658935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98209-D7E6-1187-BC13-B78EE3331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304800"/>
            <a:ext cx="8382000" cy="457200"/>
          </a:xfrm>
        </p:spPr>
        <p:txBody>
          <a:bodyPr/>
          <a:lstStyle/>
          <a:p>
            <a:r>
              <a:rPr lang="en-US" sz="3200" dirty="0"/>
              <a:t>Example test01_m1.rpi (from irp2rpitests.zip)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CF49F66-5CF3-6894-0CC7-F7BCDBF6BC4C}"/>
              </a:ext>
            </a:extLst>
          </p:cNvPr>
          <p:cNvSpPr txBox="1"/>
          <p:nvPr/>
        </p:nvSpPr>
        <p:spPr>
          <a:xfrm>
            <a:off x="6934200" y="1600200"/>
            <a:ext cx="1905000" cy="156966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Restore the frame pointer value. And jump back.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5FF6BC-E90D-99CC-2DAD-99868A72BC03}"/>
              </a:ext>
            </a:extLst>
          </p:cNvPr>
          <p:cNvCxnSpPr>
            <a:cxnSpLocks/>
            <a:endCxn id="15" idx="3"/>
          </p:cNvCxnSpPr>
          <p:nvPr/>
        </p:nvCxnSpPr>
        <p:spPr>
          <a:xfrm flipH="1">
            <a:off x="6207613" y="2667001"/>
            <a:ext cx="723898" cy="22097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129AF7C1-A94B-C7C8-55CC-147FC0D0C9A6}"/>
              </a:ext>
            </a:extLst>
          </p:cNvPr>
          <p:cNvSpPr/>
          <p:nvPr/>
        </p:nvSpPr>
        <p:spPr>
          <a:xfrm>
            <a:off x="3273911" y="4648200"/>
            <a:ext cx="2933702" cy="45720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E0F515-FD5B-7891-E218-384489FA22B5}"/>
              </a:ext>
            </a:extLst>
          </p:cNvPr>
          <p:cNvSpPr txBox="1"/>
          <p:nvPr/>
        </p:nvSpPr>
        <p:spPr>
          <a:xfrm>
            <a:off x="3390902" y="1219200"/>
            <a:ext cx="28194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m1: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push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t11, t13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t109, t14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lbegin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t100, #9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t101, #8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t102, #7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t103, #6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t104, #2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t105, t100, t101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t106, t105, t102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t107, t106, t103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t108, t107, t104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t0, t108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t13, t11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pop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bx t109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t0, #-2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t13, t11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pop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bx t109</a:t>
            </a:r>
            <a:endParaRPr lang="en-US" sz="18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8527-F927-F577-7BB9-571708DD1256}"/>
              </a:ext>
            </a:extLst>
          </p:cNvPr>
          <p:cNvSpPr txBox="1"/>
          <p:nvPr/>
        </p:nvSpPr>
        <p:spPr>
          <a:xfrm>
            <a:off x="533400" y="1905000"/>
            <a:ext cx="26289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public int main()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   class c1 x;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return x.m1();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  <a:p>
            <a:b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</a:b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public class c1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public int m1() {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a0=9;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a1=8;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a2=7;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a3=6;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m=2;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int sum;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sum=(a0+a1+a2+a3)*m;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  return sum;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    }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093861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CC4D-D1AB-EEC4-949E-C3F6E4A9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z="3600" dirty="0"/>
              <a:t>How to deal with phi-function?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43D2-F615-DDD8-FD11-AC91687C6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447800"/>
            <a:ext cx="7772400" cy="1600200"/>
          </a:xfrm>
        </p:spPr>
        <p:txBody>
          <a:bodyPr/>
          <a:lstStyle/>
          <a:p>
            <a:r>
              <a:rPr lang="en-US" dirty="0"/>
              <a:t>Add “</a:t>
            </a:r>
            <a:r>
              <a:rPr lang="en-US" i="1" dirty="0"/>
              <a:t>mov</a:t>
            </a:r>
            <a:r>
              <a:rPr lang="en-US" dirty="0"/>
              <a:t>” instructions to the end of the predecessor blocks (before the last jump).</a:t>
            </a:r>
          </a:p>
          <a:p>
            <a:r>
              <a:rPr lang="en-US" dirty="0"/>
              <a:t>Remove </a:t>
            </a:r>
            <a:r>
              <a:rPr lang="en-US" i="1" dirty="0"/>
              <a:t>phi-function</a:t>
            </a:r>
          </a:p>
          <a:p>
            <a:pPr marL="0" indent="0">
              <a:buNone/>
            </a:pPr>
            <a:endParaRPr lang="en-US" i="1" dirty="0"/>
          </a:p>
          <a:p>
            <a:pPr marL="0" indent="0">
              <a:buNone/>
            </a:pPr>
            <a:endParaRPr lang="en-US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759F7D-261B-27F3-5416-6852A2260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400" y="3429000"/>
            <a:ext cx="2327700" cy="26487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080EAFE-E31C-F311-4A13-270C9978E3D5}"/>
              </a:ext>
            </a:extLst>
          </p:cNvPr>
          <p:cNvSpPr txBox="1"/>
          <p:nvPr/>
        </p:nvSpPr>
        <p:spPr>
          <a:xfrm>
            <a:off x="1368108" y="4876800"/>
            <a:ext cx="1915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</a:t>
            </a:r>
          </a:p>
          <a:p>
            <a:r>
              <a:rPr lang="en-US" sz="1600" i="1" dirty="0"/>
              <a:t>mov tempa3, tempa2</a:t>
            </a:r>
          </a:p>
          <a:p>
            <a:r>
              <a:rPr lang="en-US" sz="1600" dirty="0"/>
              <a:t>before jump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02CEE9-8780-FEE6-005B-E9BBAECD03D0}"/>
              </a:ext>
            </a:extLst>
          </p:cNvPr>
          <p:cNvSpPr txBox="1"/>
          <p:nvPr/>
        </p:nvSpPr>
        <p:spPr>
          <a:xfrm>
            <a:off x="5925608" y="4584412"/>
            <a:ext cx="191590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add</a:t>
            </a:r>
          </a:p>
          <a:p>
            <a:r>
              <a:rPr lang="en-US" sz="1600" i="1" dirty="0"/>
              <a:t>mov tempa3, tempa1</a:t>
            </a:r>
          </a:p>
          <a:p>
            <a:r>
              <a:rPr lang="en-US" sz="1600" dirty="0"/>
              <a:t>before jump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A9217C-96A8-702B-62E2-B3501CDC5EF8}"/>
              </a:ext>
            </a:extLst>
          </p:cNvPr>
          <p:cNvCxnSpPr>
            <a:cxnSpLocks/>
          </p:cNvCxnSpPr>
          <p:nvPr/>
        </p:nvCxnSpPr>
        <p:spPr>
          <a:xfrm flipH="1" flipV="1">
            <a:off x="5161175" y="4495800"/>
            <a:ext cx="764433" cy="2575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EFBA2BD-6A70-BE9A-4638-3EA23806B160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3284017" y="5105400"/>
            <a:ext cx="297383" cy="186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E986E4B-2B4D-2E8C-7646-967D1E4D96B4}"/>
              </a:ext>
            </a:extLst>
          </p:cNvPr>
          <p:cNvSpPr/>
          <p:nvPr/>
        </p:nvSpPr>
        <p:spPr>
          <a:xfrm>
            <a:off x="5237375" y="5415409"/>
            <a:ext cx="228600" cy="29238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0E9B74D-8334-5896-8958-D4D3390BDF4E}"/>
              </a:ext>
            </a:extLst>
          </p:cNvPr>
          <p:cNvSpPr/>
          <p:nvPr/>
        </p:nvSpPr>
        <p:spPr>
          <a:xfrm>
            <a:off x="4278896" y="5423876"/>
            <a:ext cx="228600" cy="292388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E3A881-1243-8FF8-B3C2-8D5B0946240E}"/>
              </a:ext>
            </a:extLst>
          </p:cNvPr>
          <p:cNvCxnSpPr>
            <a:cxnSpLocks/>
          </p:cNvCxnSpPr>
          <p:nvPr/>
        </p:nvCxnSpPr>
        <p:spPr>
          <a:xfrm flipH="1">
            <a:off x="4549143" y="5096119"/>
            <a:ext cx="2212232" cy="4079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F2A4DA1-6772-531E-D384-AACAEEB0DA23}"/>
              </a:ext>
            </a:extLst>
          </p:cNvPr>
          <p:cNvCxnSpPr>
            <a:cxnSpLocks/>
          </p:cNvCxnSpPr>
          <p:nvPr/>
        </p:nvCxnSpPr>
        <p:spPr>
          <a:xfrm flipH="1">
            <a:off x="5475239" y="5091519"/>
            <a:ext cx="1971936" cy="3186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32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FEE7E-4DC7-AC4C-ADDD-528246FC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ARM Instructions for FDMJ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48984-9D3A-904A-B50F-A8CC07DC2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We will (only) use a small subset of ARM instructions for our class</a:t>
            </a:r>
          </a:p>
          <a:p>
            <a:pPr lvl="1"/>
            <a:r>
              <a:rPr kumimoji="1" lang="en-US" altLang="zh-CN" dirty="0"/>
              <a:t>A careful use of ARM instructions can be advantageous in generating optimized code (which is beyond the scope of this class)</a:t>
            </a:r>
          </a:p>
        </p:txBody>
      </p:sp>
    </p:spTree>
    <p:extLst>
      <p:ext uri="{BB962C8B-B14F-4D97-AF65-F5344CB8AC3E}">
        <p14:creationId xmlns:p14="http://schemas.microsoft.com/office/powerpoint/2010/main" val="348903823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0CC4D-D1AB-EEC4-949E-C3F6E4A9D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lang="en-US" sz="3600" dirty="0"/>
              <a:t>Assumption for this class </a:t>
            </a:r>
            <a:r>
              <a:rPr lang="en-US" sz="3600" dirty="0">
                <a:solidFill>
                  <a:srgbClr val="FF0000"/>
                </a:solidFill>
              </a:rPr>
              <a:t>(IMPORTANT)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43D2-F615-DDD8-FD11-AC91687C6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62200"/>
            <a:ext cx="7772400" cy="2209800"/>
          </a:xfrm>
        </p:spPr>
        <p:txBody>
          <a:bodyPr/>
          <a:lstStyle/>
          <a:p>
            <a:r>
              <a:rPr lang="en-US" dirty="0"/>
              <a:t>All methods have at most 3 parameters</a:t>
            </a:r>
          </a:p>
          <a:p>
            <a:r>
              <a:rPr lang="en-US" i="1" dirty="0"/>
              <a:t>So we use r0, r1, r2, r3 for parameter passing (why four?!)</a:t>
            </a:r>
          </a:p>
          <a:p>
            <a:pPr lvl="1"/>
            <a:r>
              <a:rPr lang="en-US" i="1" dirty="0"/>
              <a:t>If they are all integers</a:t>
            </a:r>
          </a:p>
          <a:p>
            <a:pPr marL="0" indent="0"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7977440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6888B-7DA0-64BF-B60B-F5D84A8F1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Modify the Def/Use of Quad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26F31-D09A-17E5-7817-1028E6BE0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We need to </a:t>
            </a:r>
            <a:r>
              <a:rPr lang="en-CN" dirty="0">
                <a:solidFill>
                  <a:srgbClr val="FF0000"/>
                </a:solidFill>
              </a:rPr>
              <a:t>add special registers to the use and def sets</a:t>
            </a:r>
            <a:r>
              <a:rPr lang="en-CN" dirty="0"/>
              <a:t> of some instructions.</a:t>
            </a:r>
          </a:p>
          <a:p>
            <a:r>
              <a:rPr lang="en-CN" dirty="0"/>
              <a:t>We need to add the move instructions of special registers to and from the </a:t>
            </a:r>
            <a:r>
              <a:rPr lang="en-CN" dirty="0">
                <a:solidFill>
                  <a:srgbClr val="FF0000"/>
                </a:solidFill>
              </a:rPr>
              <a:t>function formal parameters, call parameters and return values. </a:t>
            </a:r>
          </a:p>
          <a:p>
            <a:r>
              <a:rPr lang="en-CN" i="1" dirty="0"/>
              <a:t>We will come back to this later</a:t>
            </a:r>
          </a:p>
        </p:txBody>
      </p:sp>
    </p:spTree>
    <p:extLst>
      <p:ext uri="{BB962C8B-B14F-4D97-AF65-F5344CB8AC3E}">
        <p14:creationId xmlns:p14="http://schemas.microsoft.com/office/powerpoint/2010/main" val="33161767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907D-3703-D3C0-EBC9-B5EA927C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670" y="152400"/>
            <a:ext cx="7772400" cy="616226"/>
          </a:xfrm>
          <a:noFill/>
          <a:ln>
            <a:noFill/>
          </a:ln>
        </p:spPr>
        <p:txBody>
          <a:bodyPr/>
          <a:lstStyle/>
          <a:p>
            <a:r>
              <a:rPr kumimoji="1" lang="en-US" altLang="zh-CN" sz="4000" dirty="0"/>
              <a:t>The</a:t>
            </a:r>
            <a:r>
              <a:rPr kumimoji="1" lang="zh-CN" altLang="en-US" sz="4000" dirty="0"/>
              <a:t> </a:t>
            </a:r>
            <a:r>
              <a:rPr kumimoji="1" lang="en-US" altLang="zh-CN" sz="4000" dirty="0"/>
              <a:t>Register Allocation Problem</a:t>
            </a:r>
            <a:endParaRPr kumimoji="1" lang="zh-CN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DD904-E335-C795-040D-955A4F5FF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670" y="844826"/>
            <a:ext cx="7772400" cy="5791200"/>
          </a:xfrm>
        </p:spPr>
        <p:txBody>
          <a:bodyPr/>
          <a:lstStyle/>
          <a:p>
            <a:r>
              <a:rPr kumimoji="1" lang="en-US" altLang="zh-CN" sz="2800" dirty="0"/>
              <a:t>Given: a Quad program (or any program) that uses an unbounded number of variables</a:t>
            </a:r>
          </a:p>
          <a:p>
            <a:r>
              <a:rPr kumimoji="1" lang="en-US" altLang="zh-CN" sz="2800" dirty="0"/>
              <a:t>Find: a mapping from variables to machine registers such that</a:t>
            </a:r>
          </a:p>
          <a:p>
            <a:pPr lvl="1"/>
            <a:r>
              <a:rPr kumimoji="1" lang="en-US" altLang="zh-CN" sz="2000" dirty="0"/>
              <a:t>the program behaves the same when temps are replaced with registers</a:t>
            </a:r>
          </a:p>
          <a:p>
            <a:pPr lvl="1"/>
            <a:r>
              <a:rPr kumimoji="1" lang="en-US" altLang="zh-CN" sz="2000" dirty="0"/>
              <a:t>as many variables as possible are in registers</a:t>
            </a:r>
          </a:p>
          <a:p>
            <a:pPr lvl="1"/>
            <a:r>
              <a:rPr kumimoji="1" lang="en-US" altLang="zh-CN" sz="2000" dirty="0"/>
              <a:t>moves between registers (like move r1, r2) are minimized</a:t>
            </a:r>
          </a:p>
          <a:p>
            <a:pPr lvl="1"/>
            <a:r>
              <a:rPr kumimoji="1" lang="en-US" altLang="zh-CN" sz="2000" dirty="0"/>
              <a:t>architecture requirements are obeyed (e.g., zero register always has the value 0, argument registers are overwritten on function calls)</a:t>
            </a:r>
            <a:endParaRPr kumimoji="1" lang="en-US" altLang="zh-CN" dirty="0"/>
          </a:p>
          <a:p>
            <a:r>
              <a:rPr kumimoji="1" lang="en-US" altLang="zh-CN" sz="2800" dirty="0"/>
              <a:t>Stack Spilling</a:t>
            </a:r>
          </a:p>
          <a:p>
            <a:pPr lvl="1"/>
            <a:r>
              <a:rPr kumimoji="1" lang="en-US" altLang="zh-CN" sz="2000" dirty="0"/>
              <a:t>If there are k registers available and m &gt; k variables are live at the same time, then not all of them will fit into registers</a:t>
            </a:r>
          </a:p>
          <a:p>
            <a:pPr lvl="1"/>
            <a:r>
              <a:rPr kumimoji="1" lang="en-US" altLang="zh-CN" sz="2000" dirty="0"/>
              <a:t>So we must "spill" the excess variables to the stack</a:t>
            </a:r>
          </a:p>
          <a:p>
            <a:endParaRPr kumimoji="1"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209172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09B76-0B45-4F2E-2C85-E95993818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235" y="82826"/>
            <a:ext cx="7772400" cy="838200"/>
          </a:xfrm>
        </p:spPr>
        <p:txBody>
          <a:bodyPr/>
          <a:lstStyle/>
          <a:p>
            <a:r>
              <a:rPr kumimoji="1" lang="en-US" altLang="zh-CN" sz="3200" dirty="0"/>
              <a:t>Interference</a:t>
            </a:r>
            <a:endParaRPr kumimoji="1" lang="zh-CN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50BF4-7122-94DF-5276-3A069989B7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174" y="914400"/>
            <a:ext cx="7772400" cy="5638800"/>
          </a:xfrm>
        </p:spPr>
        <p:txBody>
          <a:bodyPr/>
          <a:lstStyle/>
          <a:p>
            <a:r>
              <a:rPr kumimoji="1" lang="en-US" altLang="zh-CN" sz="2400" dirty="0"/>
              <a:t>“Interference” is a general term, meaning “a condition  that prevents two variables being allocated to the same register.</a:t>
            </a:r>
          </a:p>
          <a:p>
            <a:r>
              <a:rPr kumimoji="1" lang="en-US" altLang="zh-CN" sz="2400" dirty="0"/>
              <a:t>For example: two variables that are live at the same time cannot be assigned with the same registers</a:t>
            </a:r>
          </a:p>
          <a:p>
            <a:r>
              <a:rPr kumimoji="1" lang="en-US" altLang="zh-CN" sz="2400" dirty="0"/>
              <a:t>For example, in ARM instruction “</a:t>
            </a:r>
            <a:r>
              <a:rPr kumimoji="1" lang="en-US" altLang="zh-CN" sz="2400" i="1" dirty="0" err="1"/>
              <a:t>mul</a:t>
            </a:r>
            <a:r>
              <a:rPr kumimoji="1" lang="en-US" altLang="zh-CN" sz="2400" i="1" dirty="0"/>
              <a:t> temp1, temp2, temp3</a:t>
            </a:r>
            <a:r>
              <a:rPr kumimoji="1" lang="en-US" altLang="zh-CN" sz="2400" dirty="0"/>
              <a:t>”, we cannot assign the same register to both </a:t>
            </a:r>
            <a:r>
              <a:rPr kumimoji="1" lang="en-US" altLang="zh-CN" sz="2400" i="1" dirty="0"/>
              <a:t>temp1</a:t>
            </a:r>
            <a:r>
              <a:rPr kumimoji="1" lang="en-US" altLang="zh-CN" sz="2400" dirty="0"/>
              <a:t> and </a:t>
            </a:r>
            <a:r>
              <a:rPr kumimoji="1" lang="en-US" altLang="zh-CN" sz="2400" i="1" dirty="0"/>
              <a:t>temp2</a:t>
            </a:r>
          </a:p>
          <a:p>
            <a:pPr lvl="1"/>
            <a:r>
              <a:rPr kumimoji="1" lang="en-US" altLang="zh-CN" sz="2000" i="1" dirty="0"/>
              <a:t>Even if they are not live at the same time! Unlike “add temp1, temp2, temp3”.</a:t>
            </a:r>
            <a:endParaRPr kumimoji="1" lang="en-US" altLang="zh-CN" sz="1400" i="1" dirty="0"/>
          </a:p>
          <a:p>
            <a:r>
              <a:rPr kumimoji="1" lang="en-US" altLang="zh-CN" sz="2800" dirty="0"/>
              <a:t>We may generally model interference as an interference graph between temporaries (and special registers)</a:t>
            </a:r>
          </a:p>
          <a:p>
            <a:pPr lvl="1"/>
            <a:r>
              <a:rPr kumimoji="1" lang="en-US" altLang="zh-CN" sz="2400" dirty="0"/>
              <a:t>Based on live analysis</a:t>
            </a:r>
          </a:p>
          <a:p>
            <a:pPr lvl="1"/>
            <a:r>
              <a:rPr kumimoji="1" lang="en-US" altLang="zh-CN" sz="2400" dirty="0"/>
              <a:t>Other special requirement</a:t>
            </a:r>
          </a:p>
          <a:p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291167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83932-0715-AB13-063D-98687E7F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49086"/>
            <a:ext cx="7772400" cy="1143000"/>
          </a:xfrm>
        </p:spPr>
        <p:txBody>
          <a:bodyPr/>
          <a:lstStyle/>
          <a:p>
            <a:r>
              <a:rPr lang="en-US" sz="3600" dirty="0"/>
              <a:t>Register Allocation by Graph Coloring on the interference graph</a:t>
            </a:r>
            <a:endParaRPr kumimoji="1"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E1F09D-381C-C094-7486-E1C957E6F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95400"/>
            <a:ext cx="7772400" cy="5373757"/>
          </a:xfrm>
        </p:spPr>
        <p:txBody>
          <a:bodyPr/>
          <a:lstStyle/>
          <a:p>
            <a:r>
              <a:rPr kumimoji="1" lang="en-US" altLang="zh-CN" dirty="0"/>
              <a:t>Given an interference graph</a:t>
            </a:r>
          </a:p>
          <a:p>
            <a:pPr lvl="1"/>
            <a:r>
              <a:rPr kumimoji="1" lang="en-US" altLang="zh-CN" dirty="0"/>
              <a:t>Vertices: the temporaries (and machine registers, also modeled as special temporaries)</a:t>
            </a:r>
          </a:p>
          <a:p>
            <a:pPr lvl="1"/>
            <a:r>
              <a:rPr kumimoji="1" lang="en-US" altLang="zh-CN" dirty="0"/>
              <a:t>Edges: two temporaries have an edge between them (i.e. adjacent) if they cannot be assigned to the same register.</a:t>
            </a:r>
          </a:p>
          <a:p>
            <a:r>
              <a:rPr kumimoji="1" lang="en-US" altLang="zh-CN" dirty="0"/>
              <a:t>Graph coloring:</a:t>
            </a:r>
          </a:p>
          <a:p>
            <a:pPr lvl="1"/>
            <a:r>
              <a:rPr kumimoji="1" lang="en-US" altLang="zh-CN" dirty="0"/>
              <a:t>Color all the vertices of a graph with </a:t>
            </a:r>
            <a:r>
              <a:rPr kumimoji="1" lang="en-US" altLang="zh-CN" i="1" dirty="0"/>
              <a:t>k</a:t>
            </a:r>
            <a:r>
              <a:rPr kumimoji="1" lang="en-US" altLang="zh-CN" dirty="0"/>
              <a:t> colors such that no two adjacent vertices are assigned with the same color</a:t>
            </a:r>
          </a:p>
          <a:p>
            <a:pPr lvl="2"/>
            <a:r>
              <a:rPr kumimoji="1" lang="en-US" altLang="zh-CN" i="1" dirty="0"/>
              <a:t>In our case, some vertices are already colored.</a:t>
            </a:r>
            <a:endParaRPr kumimoji="1" lang="zh-CN" altLang="en-US" i="1" dirty="0"/>
          </a:p>
        </p:txBody>
      </p:sp>
    </p:spTree>
    <p:extLst>
      <p:ext uri="{BB962C8B-B14F-4D97-AF65-F5344CB8AC3E}">
        <p14:creationId xmlns:p14="http://schemas.microsoft.com/office/powerpoint/2010/main" val="12015827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1680-B0F5-3251-DC08-E9CBD0BB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614" y="227968"/>
            <a:ext cx="5524500" cy="547744"/>
          </a:xfrm>
        </p:spPr>
        <p:txBody>
          <a:bodyPr/>
          <a:lstStyle/>
          <a:p>
            <a:r>
              <a:rPr lang="en-US" dirty="0"/>
              <a:t>Interference Graph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6F22FA-AF90-8ABA-E314-5B4C37E83A85}"/>
              </a:ext>
            </a:extLst>
          </p:cNvPr>
          <p:cNvSpPr txBox="1"/>
          <p:nvPr/>
        </p:nvSpPr>
        <p:spPr>
          <a:xfrm>
            <a:off x="6265014" y="3920083"/>
            <a:ext cx="279161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------Interference Graph-11,  (0): 2 1  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FF0000"/>
                </a:solidFill>
                <a:latin typeface="Menlo" panose="020B0609030804020204" pitchFamily="49" charset="0"/>
              </a:rPr>
              <a:t>)</a:t>
            </a:r>
            <a:endParaRPr lang="en-US" sz="1200" dirty="0">
              <a:solidFill>
                <a:srgbClr val="FF0000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14,  (1): </a:t>
            </a:r>
            <a:r>
              <a:rPr lang="en-US" sz="11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1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109,  (2): 0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100,  (3): 0 2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101,  (4): 3 2 0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102,  (5): 0 2 3 4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103,  (6): 4 3 2 0 5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104,  (7): 5 0 2 6 3 4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105,  (8): 6 2 0 7 5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106,  (9): 7 0 2 6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107,  (10): 2 0 7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108,  (11): 0 2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0,  (12): 2 0 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(r0)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13,  (13): 2 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(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 ignored)</a:t>
            </a:r>
            <a:endParaRPr lang="en-US" sz="1200" dirty="0">
              <a:solidFill>
                <a:srgbClr val="000000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731EC-F098-561D-A426-38443791B866}"/>
              </a:ext>
            </a:extLst>
          </p:cNvPr>
          <p:cNvSpPr txBox="1"/>
          <p:nvPr/>
        </p:nvSpPr>
        <p:spPr>
          <a:xfrm>
            <a:off x="514288" y="827044"/>
            <a:ext cx="2819400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m1: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push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t11, t13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t109, t14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lbegin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t100, #9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t101, #8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t102, #7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t103, #6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t104, #2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t105, t100, t101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t106, t105, t102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add t107, t106, t103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mul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t108, t107, t104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t0, t108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t13, t11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pop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bx t109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t0, #-2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t13, t11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pop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bx t109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78A80B-4E82-089A-3EC5-EC5AE1A9D5B0}"/>
              </a:ext>
            </a:extLst>
          </p:cNvPr>
          <p:cNvSpPr/>
          <p:nvPr/>
        </p:nvSpPr>
        <p:spPr>
          <a:xfrm>
            <a:off x="3036794" y="2209800"/>
            <a:ext cx="632012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B74129-E4DB-994B-610C-7AB1D6BEABCA}"/>
              </a:ext>
            </a:extLst>
          </p:cNvPr>
          <p:cNvSpPr/>
          <p:nvPr/>
        </p:nvSpPr>
        <p:spPr>
          <a:xfrm>
            <a:off x="4216935" y="1190158"/>
            <a:ext cx="632012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101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5B961A-5235-5924-D380-4E751EFE3A44}"/>
              </a:ext>
            </a:extLst>
          </p:cNvPr>
          <p:cNvSpPr/>
          <p:nvPr/>
        </p:nvSpPr>
        <p:spPr>
          <a:xfrm>
            <a:off x="5038541" y="2874400"/>
            <a:ext cx="632012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102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0DFFD46-7FFB-6423-1EF5-BDAAB119DAAB}"/>
              </a:ext>
            </a:extLst>
          </p:cNvPr>
          <p:cNvSpPr/>
          <p:nvPr/>
        </p:nvSpPr>
        <p:spPr>
          <a:xfrm>
            <a:off x="3484887" y="3502021"/>
            <a:ext cx="632012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103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0CE360D-9E77-4C27-C503-A4411795E1F7}"/>
              </a:ext>
            </a:extLst>
          </p:cNvPr>
          <p:cNvSpPr/>
          <p:nvPr/>
        </p:nvSpPr>
        <p:spPr>
          <a:xfrm>
            <a:off x="5936532" y="1750135"/>
            <a:ext cx="632012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104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55A86A0-3DAF-83B2-1E7B-2E2149751DA8}"/>
              </a:ext>
            </a:extLst>
          </p:cNvPr>
          <p:cNvSpPr/>
          <p:nvPr/>
        </p:nvSpPr>
        <p:spPr>
          <a:xfrm>
            <a:off x="5289176" y="4060113"/>
            <a:ext cx="632012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105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1F81C60-C4B0-D747-0D1D-EB6837701D81}"/>
              </a:ext>
            </a:extLst>
          </p:cNvPr>
          <p:cNvSpPr/>
          <p:nvPr/>
        </p:nvSpPr>
        <p:spPr>
          <a:xfrm>
            <a:off x="6276190" y="3427166"/>
            <a:ext cx="632012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106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83127FE-034F-39E4-B0A8-D43878BA368F}"/>
              </a:ext>
            </a:extLst>
          </p:cNvPr>
          <p:cNvSpPr/>
          <p:nvPr/>
        </p:nvSpPr>
        <p:spPr>
          <a:xfrm>
            <a:off x="6634947" y="2763323"/>
            <a:ext cx="632012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107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D403066-27EF-FD18-1321-41BCA3C16D77}"/>
              </a:ext>
            </a:extLst>
          </p:cNvPr>
          <p:cNvSpPr/>
          <p:nvPr/>
        </p:nvSpPr>
        <p:spPr>
          <a:xfrm>
            <a:off x="6739441" y="1434767"/>
            <a:ext cx="632012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108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E31849-8D3B-6C30-2D04-3785BA5E31AC}"/>
              </a:ext>
            </a:extLst>
          </p:cNvPr>
          <p:cNvSpPr/>
          <p:nvPr/>
        </p:nvSpPr>
        <p:spPr>
          <a:xfrm>
            <a:off x="6992555" y="2066308"/>
            <a:ext cx="488128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AE4710-F2DA-64ED-957D-FE16704BA638}"/>
              </a:ext>
            </a:extLst>
          </p:cNvPr>
          <p:cNvSpPr/>
          <p:nvPr/>
        </p:nvSpPr>
        <p:spPr>
          <a:xfrm>
            <a:off x="7735645" y="1873420"/>
            <a:ext cx="576888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11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49FB820-3E4E-E105-F4EC-78AF49E831FD}"/>
              </a:ext>
            </a:extLst>
          </p:cNvPr>
          <p:cNvCxnSpPr>
            <a:cxnSpLocks/>
            <a:stCxn id="10" idx="7"/>
            <a:endCxn id="11" idx="4"/>
          </p:cNvCxnSpPr>
          <p:nvPr/>
        </p:nvCxnSpPr>
        <p:spPr>
          <a:xfrm flipV="1">
            <a:off x="3576250" y="1571158"/>
            <a:ext cx="956691" cy="6944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EBB67C2-107C-0DCE-D4C4-BD589D84D884}"/>
              </a:ext>
            </a:extLst>
          </p:cNvPr>
          <p:cNvCxnSpPr>
            <a:cxnSpLocks/>
            <a:stCxn id="10" idx="6"/>
            <a:endCxn id="12" idx="1"/>
          </p:cNvCxnSpPr>
          <p:nvPr/>
        </p:nvCxnSpPr>
        <p:spPr>
          <a:xfrm>
            <a:off x="3668806" y="2400300"/>
            <a:ext cx="1462291" cy="5298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2A67C63-DA9A-9BD1-9DA7-1F8F19768FDF}"/>
              </a:ext>
            </a:extLst>
          </p:cNvPr>
          <p:cNvCxnSpPr>
            <a:cxnSpLocks/>
            <a:stCxn id="11" idx="4"/>
            <a:endCxn id="12" idx="0"/>
          </p:cNvCxnSpPr>
          <p:nvPr/>
        </p:nvCxnSpPr>
        <p:spPr>
          <a:xfrm>
            <a:off x="4532941" y="1571158"/>
            <a:ext cx="821606" cy="130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D7A5F9C-C112-FB31-37CD-180522AEF055}"/>
              </a:ext>
            </a:extLst>
          </p:cNvPr>
          <p:cNvCxnSpPr>
            <a:cxnSpLocks/>
            <a:stCxn id="11" idx="4"/>
            <a:endCxn id="15" idx="0"/>
          </p:cNvCxnSpPr>
          <p:nvPr/>
        </p:nvCxnSpPr>
        <p:spPr>
          <a:xfrm flipH="1">
            <a:off x="3800893" y="1571158"/>
            <a:ext cx="732048" cy="1930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D192C38C-6C05-EEB5-933D-B7A42AC45B17}"/>
              </a:ext>
            </a:extLst>
          </p:cNvPr>
          <p:cNvCxnSpPr>
            <a:cxnSpLocks/>
            <a:stCxn id="10" idx="4"/>
            <a:endCxn id="15" idx="0"/>
          </p:cNvCxnSpPr>
          <p:nvPr/>
        </p:nvCxnSpPr>
        <p:spPr>
          <a:xfrm>
            <a:off x="3352800" y="2590800"/>
            <a:ext cx="448093" cy="911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28F5CAD-1474-0BC6-2114-F818F68382D8}"/>
              </a:ext>
            </a:extLst>
          </p:cNvPr>
          <p:cNvCxnSpPr>
            <a:cxnSpLocks/>
            <a:stCxn id="12" idx="3"/>
            <a:endCxn id="15" idx="0"/>
          </p:cNvCxnSpPr>
          <p:nvPr/>
        </p:nvCxnSpPr>
        <p:spPr>
          <a:xfrm flipH="1">
            <a:off x="3800893" y="3199604"/>
            <a:ext cx="1330204" cy="302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32143C3-5BE7-ED71-152A-4621DAC537FC}"/>
              </a:ext>
            </a:extLst>
          </p:cNvPr>
          <p:cNvCxnSpPr>
            <a:cxnSpLocks/>
            <a:stCxn id="12" idx="7"/>
            <a:endCxn id="16" idx="2"/>
          </p:cNvCxnSpPr>
          <p:nvPr/>
        </p:nvCxnSpPr>
        <p:spPr>
          <a:xfrm flipV="1">
            <a:off x="5577997" y="1940635"/>
            <a:ext cx="358535" cy="9895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0BEE8D7-FB25-D037-4D5E-3E99972D6FED}"/>
              </a:ext>
            </a:extLst>
          </p:cNvPr>
          <p:cNvCxnSpPr>
            <a:cxnSpLocks/>
            <a:stCxn id="15" idx="0"/>
            <a:endCxn id="16" idx="2"/>
          </p:cNvCxnSpPr>
          <p:nvPr/>
        </p:nvCxnSpPr>
        <p:spPr>
          <a:xfrm flipV="1">
            <a:off x="3800893" y="1940635"/>
            <a:ext cx="2135639" cy="15613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75A0739D-5FFA-05F4-41B7-09B9B09B6E0A}"/>
              </a:ext>
            </a:extLst>
          </p:cNvPr>
          <p:cNvCxnSpPr>
            <a:cxnSpLocks/>
            <a:stCxn id="10" idx="6"/>
            <a:endCxn id="16" idx="2"/>
          </p:cNvCxnSpPr>
          <p:nvPr/>
        </p:nvCxnSpPr>
        <p:spPr>
          <a:xfrm flipV="1">
            <a:off x="3668806" y="1940635"/>
            <a:ext cx="2267726" cy="4596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>
            <a:extLst>
              <a:ext uri="{FF2B5EF4-FFF2-40B4-BE49-F238E27FC236}">
                <a16:creationId xmlns:a16="http://schemas.microsoft.com/office/drawing/2014/main" id="{13F5D2EC-12F3-82EF-4F5D-1779DBF2550B}"/>
              </a:ext>
            </a:extLst>
          </p:cNvPr>
          <p:cNvCxnSpPr>
            <a:cxnSpLocks/>
            <a:stCxn id="11" idx="4"/>
            <a:endCxn id="16" idx="2"/>
          </p:cNvCxnSpPr>
          <p:nvPr/>
        </p:nvCxnSpPr>
        <p:spPr>
          <a:xfrm>
            <a:off x="4532941" y="1571158"/>
            <a:ext cx="1403591" cy="36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Connector 169">
            <a:extLst>
              <a:ext uri="{FF2B5EF4-FFF2-40B4-BE49-F238E27FC236}">
                <a16:creationId xmlns:a16="http://schemas.microsoft.com/office/drawing/2014/main" id="{79823CD2-E887-4D8A-77FB-6614D1011D0C}"/>
              </a:ext>
            </a:extLst>
          </p:cNvPr>
          <p:cNvCxnSpPr>
            <a:cxnSpLocks/>
            <a:stCxn id="15" idx="0"/>
            <a:endCxn id="17" idx="0"/>
          </p:cNvCxnSpPr>
          <p:nvPr/>
        </p:nvCxnSpPr>
        <p:spPr>
          <a:xfrm>
            <a:off x="3800893" y="3502021"/>
            <a:ext cx="1804289" cy="558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6EC22DFB-8860-10B5-95B3-692CDE0BD141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 flipH="1">
            <a:off x="5605182" y="2131135"/>
            <a:ext cx="647356" cy="19289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2193D97C-9A3A-CEDB-A576-19CEA3B67150}"/>
              </a:ext>
            </a:extLst>
          </p:cNvPr>
          <p:cNvCxnSpPr>
            <a:cxnSpLocks/>
            <a:stCxn id="12" idx="4"/>
            <a:endCxn id="17" idx="0"/>
          </p:cNvCxnSpPr>
          <p:nvPr/>
        </p:nvCxnSpPr>
        <p:spPr>
          <a:xfrm>
            <a:off x="5354547" y="3255400"/>
            <a:ext cx="250635" cy="80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54521A56-78C6-8F82-ED61-DB11CF359D9F}"/>
              </a:ext>
            </a:extLst>
          </p:cNvPr>
          <p:cNvCxnSpPr>
            <a:cxnSpLocks/>
            <a:stCxn id="16" idx="4"/>
            <a:endCxn id="18" idx="2"/>
          </p:cNvCxnSpPr>
          <p:nvPr/>
        </p:nvCxnSpPr>
        <p:spPr>
          <a:xfrm>
            <a:off x="6252538" y="2131135"/>
            <a:ext cx="23652" cy="14865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CE943C69-EEB8-77B3-6E56-01F062D74133}"/>
              </a:ext>
            </a:extLst>
          </p:cNvPr>
          <p:cNvCxnSpPr>
            <a:cxnSpLocks/>
            <a:stCxn id="15" idx="0"/>
            <a:endCxn id="18" idx="2"/>
          </p:cNvCxnSpPr>
          <p:nvPr/>
        </p:nvCxnSpPr>
        <p:spPr>
          <a:xfrm>
            <a:off x="3800893" y="3502021"/>
            <a:ext cx="2475297" cy="1156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93ABC6F0-525B-B698-EC87-FE0F9E0B343D}"/>
              </a:ext>
            </a:extLst>
          </p:cNvPr>
          <p:cNvCxnSpPr>
            <a:cxnSpLocks/>
            <a:stCxn id="16" idx="4"/>
            <a:endCxn id="19" idx="1"/>
          </p:cNvCxnSpPr>
          <p:nvPr/>
        </p:nvCxnSpPr>
        <p:spPr>
          <a:xfrm>
            <a:off x="6252538" y="2131135"/>
            <a:ext cx="474965" cy="6879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Oval 334">
            <a:extLst>
              <a:ext uri="{FF2B5EF4-FFF2-40B4-BE49-F238E27FC236}">
                <a16:creationId xmlns:a16="http://schemas.microsoft.com/office/drawing/2014/main" id="{57373DDE-6496-DA79-5FC0-CEE40132AC1C}"/>
              </a:ext>
            </a:extLst>
          </p:cNvPr>
          <p:cNvSpPr/>
          <p:nvPr/>
        </p:nvSpPr>
        <p:spPr>
          <a:xfrm>
            <a:off x="7687459" y="1351146"/>
            <a:ext cx="632012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109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B841177B-B48D-EEC2-E279-82C6C86ED66F}"/>
              </a:ext>
            </a:extLst>
          </p:cNvPr>
          <p:cNvSpPr txBox="1"/>
          <p:nvPr/>
        </p:nvSpPr>
        <p:spPr>
          <a:xfrm>
            <a:off x="8312533" y="1492602"/>
            <a:ext cx="831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Interferes with everyone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0AA190A4-E376-C5EB-FECF-B6E1428DC62E}"/>
              </a:ext>
            </a:extLst>
          </p:cNvPr>
          <p:cNvSpPr txBox="1"/>
          <p:nvPr/>
        </p:nvSpPr>
        <p:spPr>
          <a:xfrm>
            <a:off x="7717939" y="2642093"/>
            <a:ext cx="112348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More on r0 (and the other registers) at registration allocation</a:t>
            </a:r>
          </a:p>
        </p:txBody>
      </p: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7E8E4591-34DE-A0AE-28DC-5E74422D5C5C}"/>
              </a:ext>
            </a:extLst>
          </p:cNvPr>
          <p:cNvCxnSpPr/>
          <p:nvPr/>
        </p:nvCxnSpPr>
        <p:spPr>
          <a:xfrm flipH="1" flipV="1">
            <a:off x="7480683" y="2435415"/>
            <a:ext cx="254962" cy="2298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190171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1680-B0F5-3251-DC08-E9CBD0BB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614" y="227968"/>
            <a:ext cx="5524500" cy="547744"/>
          </a:xfrm>
        </p:spPr>
        <p:txBody>
          <a:bodyPr/>
          <a:lstStyle/>
          <a:p>
            <a:r>
              <a:rPr lang="en-US" dirty="0"/>
              <a:t>Interference Graph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F731EC-F098-561D-A426-38443791B866}"/>
              </a:ext>
            </a:extLst>
          </p:cNvPr>
          <p:cNvSpPr txBox="1"/>
          <p:nvPr/>
        </p:nvSpPr>
        <p:spPr>
          <a:xfrm>
            <a:off x="1163320" y="1291460"/>
            <a:ext cx="2364260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main: 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push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t11, t13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t103, t14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main_begin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t0, #4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 malloc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t100, t0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str =m1, [t100]</a:t>
            </a:r>
          </a:p>
          <a:p>
            <a:r>
              <a:rPr lang="en-US" sz="1400" dirty="0" err="1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ldr</a:t>
            </a:r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 t101, [t100]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bl t101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t102, t0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t0, t102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t13, t11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pop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bx t103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lend: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t0, #-2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mov t13, t11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pop {t11}</a:t>
            </a:r>
          </a:p>
          <a:p>
            <a:r>
              <a:rPr lang="en-US" sz="14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bx t103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A78A80B-4E82-089A-3EC5-EC5AE1A9D5B0}"/>
              </a:ext>
            </a:extLst>
          </p:cNvPr>
          <p:cNvSpPr/>
          <p:nvPr/>
        </p:nvSpPr>
        <p:spPr>
          <a:xfrm>
            <a:off x="4141011" y="2665248"/>
            <a:ext cx="632012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100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3B74129-E4DB-994B-610C-7AB1D6BEABCA}"/>
              </a:ext>
            </a:extLst>
          </p:cNvPr>
          <p:cNvSpPr/>
          <p:nvPr/>
        </p:nvSpPr>
        <p:spPr>
          <a:xfrm>
            <a:off x="3985237" y="1767749"/>
            <a:ext cx="632012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101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45B961A-5235-5924-D380-4E751EFE3A44}"/>
              </a:ext>
            </a:extLst>
          </p:cNvPr>
          <p:cNvSpPr/>
          <p:nvPr/>
        </p:nvSpPr>
        <p:spPr>
          <a:xfrm>
            <a:off x="5203232" y="2642093"/>
            <a:ext cx="632012" cy="381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102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E31849-8D3B-6C30-2D04-3785BA5E31AC}"/>
              </a:ext>
            </a:extLst>
          </p:cNvPr>
          <p:cNvSpPr/>
          <p:nvPr/>
        </p:nvSpPr>
        <p:spPr>
          <a:xfrm>
            <a:off x="5275878" y="1805849"/>
            <a:ext cx="488128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DAE4710-F2DA-64ED-957D-FE16704BA638}"/>
              </a:ext>
            </a:extLst>
          </p:cNvPr>
          <p:cNvSpPr/>
          <p:nvPr/>
        </p:nvSpPr>
        <p:spPr>
          <a:xfrm>
            <a:off x="6221663" y="1813734"/>
            <a:ext cx="576888" cy="3048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11</a:t>
            </a:r>
          </a:p>
        </p:txBody>
      </p:sp>
      <p:sp>
        <p:nvSpPr>
          <p:cNvPr id="335" name="Oval 334">
            <a:extLst>
              <a:ext uri="{FF2B5EF4-FFF2-40B4-BE49-F238E27FC236}">
                <a16:creationId xmlns:a16="http://schemas.microsoft.com/office/drawing/2014/main" id="{57373DDE-6496-DA79-5FC0-CEE40132AC1C}"/>
              </a:ext>
            </a:extLst>
          </p:cNvPr>
          <p:cNvSpPr/>
          <p:nvPr/>
        </p:nvSpPr>
        <p:spPr>
          <a:xfrm>
            <a:off x="6173477" y="1291460"/>
            <a:ext cx="632012" cy="381000"/>
          </a:xfrm>
          <a:prstGeom prst="ellipse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103</a:t>
            </a:r>
          </a:p>
        </p:txBody>
      </p:sp>
      <p:sp>
        <p:nvSpPr>
          <p:cNvPr id="340" name="TextBox 339">
            <a:extLst>
              <a:ext uri="{FF2B5EF4-FFF2-40B4-BE49-F238E27FC236}">
                <a16:creationId xmlns:a16="http://schemas.microsoft.com/office/drawing/2014/main" id="{B841177B-B48D-EEC2-E279-82C6C86ED66F}"/>
              </a:ext>
            </a:extLst>
          </p:cNvPr>
          <p:cNvSpPr txBox="1"/>
          <p:nvPr/>
        </p:nvSpPr>
        <p:spPr>
          <a:xfrm>
            <a:off x="6798551" y="1432916"/>
            <a:ext cx="831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Interferes with everyone</a:t>
            </a:r>
          </a:p>
        </p:txBody>
      </p:sp>
      <p:sp>
        <p:nvSpPr>
          <p:cNvPr id="341" name="TextBox 340">
            <a:extLst>
              <a:ext uri="{FF2B5EF4-FFF2-40B4-BE49-F238E27FC236}">
                <a16:creationId xmlns:a16="http://schemas.microsoft.com/office/drawing/2014/main" id="{0AA190A4-E376-C5EB-FECF-B6E1428DC62E}"/>
              </a:ext>
            </a:extLst>
          </p:cNvPr>
          <p:cNvSpPr txBox="1"/>
          <p:nvPr/>
        </p:nvSpPr>
        <p:spPr>
          <a:xfrm>
            <a:off x="6265453" y="2609417"/>
            <a:ext cx="1123487" cy="101566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More on r0 (and the other registers) at registration allocation</a:t>
            </a:r>
          </a:p>
        </p:txBody>
      </p:sp>
      <p:cxnSp>
        <p:nvCxnSpPr>
          <p:cNvPr id="347" name="Straight Arrow Connector 346">
            <a:extLst>
              <a:ext uri="{FF2B5EF4-FFF2-40B4-BE49-F238E27FC236}">
                <a16:creationId xmlns:a16="http://schemas.microsoft.com/office/drawing/2014/main" id="{7E8E4591-34DE-A0AE-28DC-5E74422D5C5C}"/>
              </a:ext>
            </a:extLst>
          </p:cNvPr>
          <p:cNvCxnSpPr>
            <a:cxnSpLocks/>
          </p:cNvCxnSpPr>
          <p:nvPr/>
        </p:nvCxnSpPr>
        <p:spPr>
          <a:xfrm flipH="1" flipV="1">
            <a:off x="5105400" y="2073911"/>
            <a:ext cx="1177759" cy="558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34692A9-8F54-D429-5A99-1929BB561BA0}"/>
              </a:ext>
            </a:extLst>
          </p:cNvPr>
          <p:cNvSpPr txBox="1"/>
          <p:nvPr/>
        </p:nvSpPr>
        <p:spPr>
          <a:xfrm>
            <a:off x="4566154" y="4213775"/>
            <a:ext cx="33110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------Interference Graph---------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11,  (0): 2 1 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fp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14,  (1): 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lr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103,  (2): 0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0,  (3): 0 2 </a:t>
            </a:r>
            <a:r>
              <a:rPr lang="en-US" sz="1200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(r0)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100,  (4): 0 2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101,  (5): 3 0 2 </a:t>
            </a:r>
          </a:p>
          <a:p>
            <a:r>
              <a:rPr lang="en-US" sz="1200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102,  (6): 0 2 </a:t>
            </a:r>
          </a:p>
          <a:p>
            <a:r>
              <a:rPr lang="en-US" sz="1200" strike="sngStrike" dirty="0">
                <a:solidFill>
                  <a:srgbClr val="000000"/>
                </a:solidFill>
                <a:effectLst/>
                <a:latin typeface="Menlo" panose="020B0609030804020204" pitchFamily="49" charset="0"/>
              </a:rPr>
              <a:t>13,  (7): 2 </a:t>
            </a:r>
            <a:r>
              <a:rPr lang="en-US" sz="1200" strike="sngStrike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sz="1200" strike="sngStrike" dirty="0" err="1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sp</a:t>
            </a:r>
            <a:r>
              <a:rPr lang="en-US" sz="1200" strike="sngStrike" dirty="0">
                <a:solidFill>
                  <a:srgbClr val="FF0000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6E91A47D-9093-CB3B-D7C3-A0AAE6811325}"/>
              </a:ext>
            </a:extLst>
          </p:cNvPr>
          <p:cNvSpPr/>
          <p:nvPr/>
        </p:nvSpPr>
        <p:spPr>
          <a:xfrm>
            <a:off x="5291235" y="1343889"/>
            <a:ext cx="488128" cy="304800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ysClr val="windowText" lastClr="000000"/>
                </a:solidFill>
              </a:rPr>
              <a:t>14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E596753-3F18-5233-BEC9-984D6DE60EC9}"/>
              </a:ext>
            </a:extLst>
          </p:cNvPr>
          <p:cNvCxnSpPr>
            <a:stCxn id="11" idx="6"/>
            <a:endCxn id="21" idx="2"/>
          </p:cNvCxnSpPr>
          <p:nvPr/>
        </p:nvCxnSpPr>
        <p:spPr>
          <a:xfrm>
            <a:off x="4617249" y="1958249"/>
            <a:ext cx="65862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63587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71C8-D40F-D74A-9C77-A36E38B35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799" y="238540"/>
            <a:ext cx="7772400" cy="762000"/>
          </a:xfrm>
        </p:spPr>
        <p:txBody>
          <a:bodyPr/>
          <a:lstStyle/>
          <a:p>
            <a:r>
              <a:rPr kumimoji="1" lang="en-US" altLang="zh-CN" dirty="0"/>
              <a:t>Interference Graph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95559-C6D8-9046-B2C0-E40CD635D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799" y="3881230"/>
            <a:ext cx="7772400" cy="2519569"/>
          </a:xfrm>
        </p:spPr>
        <p:txBody>
          <a:bodyPr/>
          <a:lstStyle/>
          <a:p>
            <a:r>
              <a:rPr kumimoji="1" lang="en-US" altLang="zh-CN" sz="2400" dirty="0"/>
              <a:t>Interference</a:t>
            </a:r>
          </a:p>
          <a:p>
            <a:pPr lvl="1"/>
            <a:r>
              <a:rPr kumimoji="1" lang="en-US" altLang="zh-CN" sz="2000" dirty="0"/>
              <a:t>If there is a node </a:t>
            </a:r>
            <a:r>
              <a:rPr kumimoji="1" lang="en-US" altLang="zh-CN" sz="2000" i="1" dirty="0"/>
              <a:t>n</a:t>
            </a:r>
            <a:r>
              <a:rPr kumimoji="1" lang="en-US" altLang="zh-CN" sz="2000" dirty="0"/>
              <a:t>, variables in </a:t>
            </a:r>
            <a:r>
              <a:rPr kumimoji="1" lang="en-US" altLang="zh-CN" sz="2000" i="1" dirty="0"/>
              <a:t>def(n) </a:t>
            </a:r>
            <a:r>
              <a:rPr kumimoji="1" lang="en-US" altLang="zh-CN" sz="2000" dirty="0"/>
              <a:t>all interfere with all the “live out” variables at the variable.</a:t>
            </a:r>
          </a:p>
          <a:p>
            <a:pPr lvl="1"/>
            <a:r>
              <a:rPr kumimoji="1" lang="en-US" altLang="zh-CN" sz="2000" dirty="0"/>
              <a:t>Two variables that interfere with each other can’t be assigned to the same register (otherwise OK)</a:t>
            </a:r>
          </a:p>
          <a:p>
            <a:r>
              <a:rPr kumimoji="1" lang="en-US" altLang="zh-CN" sz="2000" dirty="0"/>
              <a:t>Move (copy) needs special treatment (</a:t>
            </a:r>
            <a:r>
              <a:rPr kumimoji="1" lang="en-US" altLang="zh-CN" sz="2000" i="1" dirty="0"/>
              <a:t>mov a, b </a:t>
            </a:r>
            <a:r>
              <a:rPr kumimoji="1" lang="en-US" altLang="zh-CN" sz="2000" dirty="0"/>
              <a:t>doesn’t necessarily mean they interfere with each other)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5807A-00F5-F54D-9498-BA831C22F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435147"/>
            <a:ext cx="6366547" cy="2092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D050E26-AB61-0B7E-F539-8D2D90C38B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224170"/>
            <a:ext cx="2139633" cy="1752600"/>
          </a:xfrm>
          <a:prstGeom prst="rect">
            <a:avLst/>
          </a:prstGeom>
          <a:ln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18722690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D71C8-D40F-D74A-9C77-A36E38B35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Interference Graph</a:t>
            </a:r>
            <a:endParaRPr kumimoji="1"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95559-C6D8-9046-B2C0-E40CD635D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174" y="3962400"/>
            <a:ext cx="7772400" cy="1828800"/>
          </a:xfrm>
        </p:spPr>
        <p:txBody>
          <a:bodyPr/>
          <a:lstStyle/>
          <a:p>
            <a:r>
              <a:rPr kumimoji="1" lang="en-US" altLang="zh-CN" sz="2000" dirty="0"/>
              <a:t>Formally: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95807A-00F5-F54D-9498-BA831C22F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726" y="1752600"/>
            <a:ext cx="6366547" cy="20926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7F07658-E72F-9647-9CEB-90CDA685E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174" y="4536925"/>
            <a:ext cx="7983677" cy="139109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44DD44B-410A-4B41-B4E5-4E2A507EAE5C}"/>
              </a:ext>
            </a:extLst>
          </p:cNvPr>
          <p:cNvSpPr txBox="1"/>
          <p:nvPr/>
        </p:nvSpPr>
        <p:spPr>
          <a:xfrm>
            <a:off x="782180" y="5955913"/>
            <a:ext cx="7805663" cy="70788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2000" dirty="0"/>
              <a:t>We are going to do register allocation by “coloring” the interference graph</a:t>
            </a:r>
          </a:p>
          <a:p>
            <a:r>
              <a:rPr kumimoji="1" lang="en-US" altLang="zh-CN" sz="2000" dirty="0"/>
              <a:t>(each register is a different color: </a:t>
            </a:r>
            <a:r>
              <a:rPr kumimoji="1" lang="en-US" altLang="zh-CN" sz="2000" i="1" dirty="0"/>
              <a:t>r0-r11, </a:t>
            </a:r>
            <a:r>
              <a:rPr kumimoji="1" lang="en-US" altLang="zh-CN" sz="2000" i="1" dirty="0" err="1"/>
              <a:t>sp</a:t>
            </a:r>
            <a:r>
              <a:rPr kumimoji="1" lang="en-US" altLang="zh-CN" sz="2000" i="1" dirty="0"/>
              <a:t>, </a:t>
            </a:r>
            <a:r>
              <a:rPr kumimoji="1" lang="en-US" altLang="zh-CN" sz="2000" i="1" dirty="0" err="1"/>
              <a:t>fp</a:t>
            </a:r>
            <a:r>
              <a:rPr kumimoji="1" lang="en-US" altLang="zh-CN" sz="2000" i="1" dirty="0"/>
              <a:t>, </a:t>
            </a:r>
            <a:r>
              <a:rPr kumimoji="1" lang="en-US" altLang="zh-CN" sz="2000" i="1" dirty="0" err="1"/>
              <a:t>lr</a:t>
            </a:r>
            <a:r>
              <a:rPr kumimoji="1" lang="en-US" altLang="zh-CN" sz="2000" i="1" dirty="0"/>
              <a:t>, etc.</a:t>
            </a:r>
            <a:r>
              <a:rPr kumimoji="1" lang="en-US" altLang="zh-CN" sz="2000" dirty="0"/>
              <a:t>)</a:t>
            </a:r>
            <a:endParaRPr kumimoji="1" lang="zh-CN" altLang="en-US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771FA4-A672-1349-B276-8B6CA95434F3}"/>
              </a:ext>
            </a:extLst>
          </p:cNvPr>
          <p:cNvSpPr txBox="1"/>
          <p:nvPr/>
        </p:nvSpPr>
        <p:spPr>
          <a:xfrm>
            <a:off x="7755273" y="2209800"/>
            <a:ext cx="1160127" cy="58477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zh-CN" sz="1600" dirty="0"/>
              <a:t>Two colors are enough</a:t>
            </a:r>
            <a:endParaRPr kumimoji="1" lang="zh-CN" altLang="en-US" sz="1600" dirty="0"/>
          </a:p>
        </p:txBody>
      </p:sp>
      <p:cxnSp>
        <p:nvCxnSpPr>
          <p:cNvPr id="10" name="Curved Connector 9">
            <a:extLst>
              <a:ext uri="{FF2B5EF4-FFF2-40B4-BE49-F238E27FC236}">
                <a16:creationId xmlns:a16="http://schemas.microsoft.com/office/drawing/2014/main" id="{E04A9D0F-A0FD-5D41-9620-CC9D5763C892}"/>
              </a:ext>
            </a:extLst>
          </p:cNvPr>
          <p:cNvCxnSpPr>
            <a:cxnSpLocks/>
            <a:stCxn id="7" idx="3"/>
            <a:endCxn id="8" idx="2"/>
          </p:cNvCxnSpPr>
          <p:nvPr/>
        </p:nvCxnSpPr>
        <p:spPr>
          <a:xfrm flipH="1" flipV="1">
            <a:off x="8335337" y="2794575"/>
            <a:ext cx="252506" cy="3515281"/>
          </a:xfrm>
          <a:prstGeom prst="curvedConnector4">
            <a:avLst>
              <a:gd name="adj1" fmla="val -90533"/>
              <a:gd name="adj2" fmla="val 5503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576120A1-6531-214D-8C30-EE91C12B6983}"/>
              </a:ext>
            </a:extLst>
          </p:cNvPr>
          <p:cNvCxnSpPr/>
          <p:nvPr/>
        </p:nvCxnSpPr>
        <p:spPr>
          <a:xfrm rot="10800000">
            <a:off x="7162801" y="2514600"/>
            <a:ext cx="592473" cy="12700"/>
          </a:xfrm>
          <a:prstGeom prst="curvedConnector3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469234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B819B5-BCFA-35DB-E366-EA8A9D4F2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70"/>
          <a:stretch/>
        </p:blipFill>
        <p:spPr>
          <a:xfrm>
            <a:off x="2647204" y="1008742"/>
            <a:ext cx="2705100" cy="2184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53FACAA-453E-EC33-3253-30BB91223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48343"/>
            <a:ext cx="2139633" cy="1752600"/>
          </a:xfrm>
          <a:prstGeom prst="rect">
            <a:avLst/>
          </a:prstGeom>
          <a:ln>
            <a:solidFill>
              <a:srgbClr val="C00000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142A5C-B4EC-E96B-5F4D-8C9C7764C52C}"/>
              </a:ext>
            </a:extLst>
          </p:cNvPr>
          <p:cNvSpPr txBox="1"/>
          <p:nvPr/>
        </p:nvSpPr>
        <p:spPr>
          <a:xfrm>
            <a:off x="304800" y="2228671"/>
            <a:ext cx="103586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a: 100</a:t>
            </a:r>
          </a:p>
          <a:p>
            <a:r>
              <a:rPr kumimoji="1" lang="en-US" altLang="zh-CN" sz="1400" dirty="0"/>
              <a:t>b: 101</a:t>
            </a:r>
          </a:p>
          <a:p>
            <a:r>
              <a:rPr kumimoji="1" lang="en-US" altLang="zh-CN" sz="1400" dirty="0"/>
              <a:t>c: 102</a:t>
            </a:r>
          </a:p>
          <a:p>
            <a:r>
              <a:rPr kumimoji="1" lang="en-US" altLang="zh-CN" sz="1400" dirty="0"/>
              <a:t>Fixed: r0, </a:t>
            </a:r>
            <a:r>
              <a:rPr kumimoji="1" lang="en-US" altLang="zh-CN" sz="1400" dirty="0" err="1"/>
              <a:t>lr</a:t>
            </a:r>
            <a:endParaRPr kumimoji="1" lang="zh-CN" alt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844C5-FDA0-FCF7-A50D-32B6552D22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664858"/>
            <a:ext cx="4163178" cy="17555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55838B-86CD-448C-76AD-C8A3872F271F}"/>
              </a:ext>
            </a:extLst>
          </p:cNvPr>
          <p:cNvSpPr txBox="1"/>
          <p:nvPr/>
        </p:nvSpPr>
        <p:spPr>
          <a:xfrm>
            <a:off x="2647204" y="504369"/>
            <a:ext cx="9669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 dirty="0" err="1"/>
              <a:t>InstrList</a:t>
            </a:r>
            <a:endParaRPr kumimoji="1" lang="zh-CN" altLang="en-US" sz="1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D9372A-61A4-8D97-546B-CCD0D5D8B671}"/>
              </a:ext>
            </a:extLst>
          </p:cNvPr>
          <p:cNvSpPr txBox="1"/>
          <p:nvPr/>
        </p:nvSpPr>
        <p:spPr>
          <a:xfrm>
            <a:off x="311426" y="5522799"/>
            <a:ext cx="18325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 dirty="0"/>
              <a:t>Flowgraph output</a:t>
            </a:r>
            <a:endParaRPr kumimoji="1" lang="zh-CN" altLang="en-US" sz="1800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0CFB65FD-5B10-1D96-586B-10DDA95DDA3C}"/>
              </a:ext>
            </a:extLst>
          </p:cNvPr>
          <p:cNvGrpSpPr/>
          <p:nvPr/>
        </p:nvGrpSpPr>
        <p:grpSpPr>
          <a:xfrm>
            <a:off x="5529867" y="553122"/>
            <a:ext cx="323632" cy="4450538"/>
            <a:chOff x="5696401" y="1171618"/>
            <a:chExt cx="355600" cy="495491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6A4BB04-4106-F214-380E-AA1EDF5B99FA}"/>
                </a:ext>
              </a:extLst>
            </p:cNvPr>
            <p:cNvSpPr/>
            <p:nvPr/>
          </p:nvSpPr>
          <p:spPr>
            <a:xfrm>
              <a:off x="5696401" y="1171618"/>
              <a:ext cx="304800" cy="30480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dirty="0">
                  <a:solidFill>
                    <a:schemeClr val="tx1"/>
                  </a:solidFill>
                </a:rPr>
                <a:t>0</a:t>
              </a:r>
              <a:endParaRPr kumimoji="1"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98D9BD07-4341-4EA3-46F8-B82496C0E2CB}"/>
                </a:ext>
              </a:extLst>
            </p:cNvPr>
            <p:cNvSpPr/>
            <p:nvPr/>
          </p:nvSpPr>
          <p:spPr>
            <a:xfrm>
              <a:off x="5709101" y="1688297"/>
              <a:ext cx="304800" cy="30480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dirty="0">
                  <a:solidFill>
                    <a:schemeClr val="tx1"/>
                  </a:solidFill>
                </a:rPr>
                <a:t>1</a:t>
              </a:r>
              <a:endParaRPr kumimoji="1"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69AEE59-5690-B87B-3DC0-B4868CC36949}"/>
                </a:ext>
              </a:extLst>
            </p:cNvPr>
            <p:cNvCxnSpPr>
              <a:cxnSpLocks/>
              <a:stCxn id="18" idx="4"/>
              <a:endCxn id="19" idx="0"/>
            </p:cNvCxnSpPr>
            <p:nvPr/>
          </p:nvCxnSpPr>
          <p:spPr>
            <a:xfrm>
              <a:off x="5848801" y="1476418"/>
              <a:ext cx="12700" cy="21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AF34A241-2C88-7BB1-5205-58515F6BABD6}"/>
                </a:ext>
              </a:extLst>
            </p:cNvPr>
            <p:cNvSpPr/>
            <p:nvPr/>
          </p:nvSpPr>
          <p:spPr>
            <a:xfrm>
              <a:off x="5709101" y="2204976"/>
              <a:ext cx="304800" cy="30480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dirty="0">
                  <a:solidFill>
                    <a:schemeClr val="tx1"/>
                  </a:solidFill>
                </a:rPr>
                <a:t>2</a:t>
              </a:r>
              <a:endParaRPr kumimoji="1"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4CCE700-4F83-AF2B-0F87-D5F4B9353C03}"/>
                </a:ext>
              </a:extLst>
            </p:cNvPr>
            <p:cNvSpPr/>
            <p:nvPr/>
          </p:nvSpPr>
          <p:spPr>
            <a:xfrm>
              <a:off x="5721801" y="2721655"/>
              <a:ext cx="304800" cy="30480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dirty="0">
                  <a:solidFill>
                    <a:schemeClr val="tx1"/>
                  </a:solidFill>
                </a:rPr>
                <a:t>3</a:t>
              </a:r>
              <a:endParaRPr kumimoji="1"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2379539-503B-0B59-DDDB-A508046C07E4}"/>
                </a:ext>
              </a:extLst>
            </p:cNvPr>
            <p:cNvCxnSpPr>
              <a:cxnSpLocks/>
              <a:stCxn id="46" idx="4"/>
              <a:endCxn id="47" idx="0"/>
            </p:cNvCxnSpPr>
            <p:nvPr/>
          </p:nvCxnSpPr>
          <p:spPr>
            <a:xfrm>
              <a:off x="5861501" y="2509776"/>
              <a:ext cx="12700" cy="21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587B7C3-3728-37E6-BBAA-2D0BF359F70A}"/>
                </a:ext>
              </a:extLst>
            </p:cNvPr>
            <p:cNvSpPr/>
            <p:nvPr/>
          </p:nvSpPr>
          <p:spPr>
            <a:xfrm>
              <a:off x="5721801" y="3238334"/>
              <a:ext cx="304800" cy="30480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dirty="0">
                  <a:solidFill>
                    <a:schemeClr val="tx1"/>
                  </a:solidFill>
                </a:rPr>
                <a:t>4</a:t>
              </a:r>
              <a:endParaRPr kumimoji="1"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ADD053C5-3468-5791-B2B9-CAC2586F981C}"/>
                </a:ext>
              </a:extLst>
            </p:cNvPr>
            <p:cNvSpPr/>
            <p:nvPr/>
          </p:nvSpPr>
          <p:spPr>
            <a:xfrm>
              <a:off x="5734501" y="3755013"/>
              <a:ext cx="304800" cy="30480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dirty="0">
                  <a:solidFill>
                    <a:schemeClr val="tx1"/>
                  </a:solidFill>
                </a:rPr>
                <a:t>5</a:t>
              </a:r>
              <a:endParaRPr kumimoji="1"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17A3D647-F231-CB74-463A-4C40C32144DF}"/>
                </a:ext>
              </a:extLst>
            </p:cNvPr>
            <p:cNvCxnSpPr>
              <a:cxnSpLocks/>
              <a:stCxn id="49" idx="4"/>
              <a:endCxn id="50" idx="0"/>
            </p:cNvCxnSpPr>
            <p:nvPr/>
          </p:nvCxnSpPr>
          <p:spPr>
            <a:xfrm>
              <a:off x="5874201" y="3543134"/>
              <a:ext cx="12700" cy="21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42FA4F7-8B8C-0608-D68E-C46DBFA531DE}"/>
                </a:ext>
              </a:extLst>
            </p:cNvPr>
            <p:cNvSpPr/>
            <p:nvPr/>
          </p:nvSpPr>
          <p:spPr>
            <a:xfrm>
              <a:off x="5734501" y="4271692"/>
              <a:ext cx="304800" cy="30480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dirty="0">
                  <a:solidFill>
                    <a:schemeClr val="tx1"/>
                  </a:solidFill>
                </a:rPr>
                <a:t>6</a:t>
              </a:r>
              <a:endParaRPr kumimoji="1"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270EF03-BA08-2779-E448-B563827BD10A}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>
              <a:off x="5874201" y="4059813"/>
              <a:ext cx="12700" cy="21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DF9CFD28-1A58-8C70-A840-6FA733BAE029}"/>
                </a:ext>
              </a:extLst>
            </p:cNvPr>
            <p:cNvSpPr/>
            <p:nvPr/>
          </p:nvSpPr>
          <p:spPr>
            <a:xfrm>
              <a:off x="5747201" y="4788371"/>
              <a:ext cx="304800" cy="30480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dirty="0">
                  <a:solidFill>
                    <a:schemeClr val="tx1"/>
                  </a:solidFill>
                </a:rPr>
                <a:t>7</a:t>
              </a:r>
              <a:endParaRPr kumimoji="1"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C5A7F523-7E03-0846-60D5-E49D93CE6A8F}"/>
                </a:ext>
              </a:extLst>
            </p:cNvPr>
            <p:cNvCxnSpPr>
              <a:cxnSpLocks/>
              <a:endCxn id="54" idx="0"/>
            </p:cNvCxnSpPr>
            <p:nvPr/>
          </p:nvCxnSpPr>
          <p:spPr>
            <a:xfrm>
              <a:off x="5886901" y="4576492"/>
              <a:ext cx="12700" cy="21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FF6585F-955C-D8CA-4390-1434AFC53B09}"/>
                </a:ext>
              </a:extLst>
            </p:cNvPr>
            <p:cNvCxnSpPr>
              <a:cxnSpLocks/>
            </p:cNvCxnSpPr>
            <p:nvPr/>
          </p:nvCxnSpPr>
          <p:spPr>
            <a:xfrm>
              <a:off x="5874201" y="3065527"/>
              <a:ext cx="12700" cy="21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5281E144-AF5B-5AB5-9225-0C2A6EFF2F9D}"/>
                </a:ext>
              </a:extLst>
            </p:cNvPr>
            <p:cNvCxnSpPr>
              <a:cxnSpLocks/>
            </p:cNvCxnSpPr>
            <p:nvPr/>
          </p:nvCxnSpPr>
          <p:spPr>
            <a:xfrm>
              <a:off x="5864700" y="1974823"/>
              <a:ext cx="12700" cy="21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E394CFDE-5146-6CF1-E8BB-57904FF20CDA}"/>
                </a:ext>
              </a:extLst>
            </p:cNvPr>
            <p:cNvSpPr/>
            <p:nvPr/>
          </p:nvSpPr>
          <p:spPr>
            <a:xfrm>
              <a:off x="5747201" y="5305050"/>
              <a:ext cx="304800" cy="30480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dirty="0">
                  <a:solidFill>
                    <a:schemeClr val="tx1"/>
                  </a:solidFill>
                </a:rPr>
                <a:t>8</a:t>
              </a:r>
              <a:endParaRPr kumimoji="1"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C7693299-E574-C1C3-06DB-4373DA557914}"/>
                </a:ext>
              </a:extLst>
            </p:cNvPr>
            <p:cNvSpPr/>
            <p:nvPr/>
          </p:nvSpPr>
          <p:spPr>
            <a:xfrm>
              <a:off x="5747201" y="5821729"/>
              <a:ext cx="304800" cy="304800"/>
            </a:xfrm>
            <a:prstGeom prst="ellipse">
              <a:avLst/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sz="1800" dirty="0">
                  <a:solidFill>
                    <a:schemeClr val="tx1"/>
                  </a:solidFill>
                </a:rPr>
                <a:t>9</a:t>
              </a:r>
              <a:endParaRPr kumimoji="1"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DF7D208-887E-1603-A3DF-80027C55ECE9}"/>
                </a:ext>
              </a:extLst>
            </p:cNvPr>
            <p:cNvCxnSpPr>
              <a:cxnSpLocks/>
              <a:endCxn id="61" idx="0"/>
            </p:cNvCxnSpPr>
            <p:nvPr/>
          </p:nvCxnSpPr>
          <p:spPr>
            <a:xfrm>
              <a:off x="5886901" y="5609850"/>
              <a:ext cx="12700" cy="21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C5CCDFA0-9834-58AC-BEDA-F31AE6E9B723}"/>
                </a:ext>
              </a:extLst>
            </p:cNvPr>
            <p:cNvCxnSpPr>
              <a:cxnSpLocks/>
            </p:cNvCxnSpPr>
            <p:nvPr/>
          </p:nvCxnSpPr>
          <p:spPr>
            <a:xfrm>
              <a:off x="5898192" y="5093171"/>
              <a:ext cx="12700" cy="21187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974CC04D-051B-67EE-42CC-B5FD14C8B1B8}"/>
                </a:ext>
              </a:extLst>
            </p:cNvPr>
            <p:cNvCxnSpPr>
              <a:cxnSpLocks/>
              <a:stCxn id="52" idx="6"/>
              <a:endCxn id="19" idx="6"/>
            </p:cNvCxnSpPr>
            <p:nvPr/>
          </p:nvCxnSpPr>
          <p:spPr>
            <a:xfrm flipH="1" flipV="1">
              <a:off x="6013901" y="1840697"/>
              <a:ext cx="25400" cy="2583395"/>
            </a:xfrm>
            <a:prstGeom prst="curvedConnector3">
              <a:avLst>
                <a:gd name="adj1" fmla="val -252857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D47356A3-7E73-2A26-EA30-85C17729FBC1}"/>
              </a:ext>
            </a:extLst>
          </p:cNvPr>
          <p:cNvSpPr txBox="1"/>
          <p:nvPr/>
        </p:nvSpPr>
        <p:spPr>
          <a:xfrm>
            <a:off x="6502640" y="148471"/>
            <a:ext cx="2073797" cy="670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>
                <a:effectLst/>
                <a:latin typeface="Menlo" panose="020B0609030804020204" pitchFamily="49" charset="0"/>
              </a:rPr>
              <a:t>Number of iterations=20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----------------------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 (0): </a:t>
            </a:r>
            <a:r>
              <a:rPr lang="en-US" sz="1000" dirty="0">
                <a:latin typeface="Menlo" panose="020B0609030804020204" pitchFamily="49" charset="0"/>
              </a:rPr>
              <a:t> </a:t>
            </a:r>
            <a:r>
              <a:rPr lang="en-US" sz="1000" dirty="0">
                <a:effectLst/>
                <a:latin typeface="Menlo" panose="020B0609030804020204" pitchFamily="49" charset="0"/>
              </a:rPr>
              <a:t>def=100, use=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In=102, r14,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Out=102, r14, 100,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----------------------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 (1): def= use=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In=100, r14, 102,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Out=100, r14, 102,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----------------------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 (2): def=101, use=100,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In=102, r14, 100,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Out=101, 102, r14,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----------------------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 (3): def=102, use=102, 101,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In=r14, 102, 101,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Out=101, 102, r14,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----------------------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 (4): def=100, use=101,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In=r14, 102, 101,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Out=100, r14, 102,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----------------------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 (5): def= use=100,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In=102, r14, 100,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Out=102, r14, 100,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----------------------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 (6): def= use=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In=100, r14, 102,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Out=100, r14, 102,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----------------------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 (7): def= use=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In=102, r14,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Out=102, r14,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----------------------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 (8): def=r0,  use=102,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In=r14, 102,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Out=r0, r14,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----------------------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 (9): def= use=r14, r0,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In=r14, r0, </a:t>
            </a:r>
          </a:p>
          <a:p>
            <a:r>
              <a:rPr lang="en-US" sz="1000" dirty="0">
                <a:effectLst/>
                <a:latin typeface="Menlo" panose="020B0609030804020204" pitchFamily="49" charset="0"/>
              </a:rPr>
              <a:t>Out=</a:t>
            </a:r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351E1A0-9598-B651-535C-47B9F3F7A6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27795" y="5448155"/>
            <a:ext cx="3203009" cy="114471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166838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88E08-92E0-6242-813A-9AEC85217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421" y="225357"/>
            <a:ext cx="7772400" cy="533400"/>
          </a:xfrm>
        </p:spPr>
        <p:txBody>
          <a:bodyPr/>
          <a:lstStyle/>
          <a:p>
            <a:r>
              <a:rPr kumimoji="1" lang="en-US" altLang="zh-CN" sz="3200" dirty="0"/>
              <a:t>ARM Instructions for FDMJ (Integers)</a:t>
            </a:r>
            <a:endParaRPr kumimoji="1" lang="zh-CN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1FF8E-B75A-9542-8995-2E1C42EBFF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421" y="914400"/>
            <a:ext cx="7770779" cy="5715000"/>
          </a:xfrm>
        </p:spPr>
        <p:txBody>
          <a:bodyPr/>
          <a:lstStyle/>
          <a:p>
            <a:r>
              <a:rPr kumimoji="1" lang="en-US" altLang="zh-CN" sz="2000" dirty="0"/>
              <a:t>Arithmetic instructions</a:t>
            </a:r>
          </a:p>
          <a:p>
            <a:pPr lvl="1"/>
            <a:r>
              <a:rPr kumimoji="1" lang="en-US" altLang="zh-CN" sz="1800" i="1" dirty="0">
                <a:solidFill>
                  <a:srgbClr val="FF0000"/>
                </a:solidFill>
              </a:rPr>
              <a:t>add, sub, </a:t>
            </a:r>
            <a:r>
              <a:rPr kumimoji="1" lang="en-US" altLang="zh-CN" sz="1800" i="1" dirty="0" err="1">
                <a:solidFill>
                  <a:srgbClr val="FF0000"/>
                </a:solidFill>
              </a:rPr>
              <a:t>rsb</a:t>
            </a:r>
            <a:r>
              <a:rPr kumimoji="1" lang="en-US" altLang="zh-CN" sz="1800" i="1" dirty="0">
                <a:solidFill>
                  <a:srgbClr val="FF0000"/>
                </a:solidFill>
              </a:rPr>
              <a:t>, neg, </a:t>
            </a:r>
            <a:r>
              <a:rPr kumimoji="1" lang="en-US" altLang="zh-CN" sz="1800" i="1" dirty="0" err="1">
                <a:solidFill>
                  <a:srgbClr val="FF0000"/>
                </a:solidFill>
              </a:rPr>
              <a:t>mul</a:t>
            </a:r>
            <a:endParaRPr kumimoji="1" lang="en-US" altLang="zh-CN" sz="1800" i="1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1800" dirty="0"/>
              <a:t>ARM doesn’t have division instruction</a:t>
            </a:r>
          </a:p>
          <a:p>
            <a:r>
              <a:rPr kumimoji="1" lang="en-US" altLang="zh-CN" sz="2000" dirty="0"/>
              <a:t>Logical</a:t>
            </a:r>
            <a:r>
              <a:rPr kumimoji="1" lang="zh-CN" altLang="en-US" sz="2000" dirty="0"/>
              <a:t> </a:t>
            </a:r>
            <a:r>
              <a:rPr kumimoji="1" lang="en-US" altLang="zh-CN" sz="2000" dirty="0"/>
              <a:t>instructions</a:t>
            </a:r>
          </a:p>
          <a:p>
            <a:pPr lvl="1"/>
            <a:r>
              <a:rPr kumimoji="1" lang="en-US" altLang="zh-CN" sz="1800" i="1" dirty="0">
                <a:solidFill>
                  <a:srgbClr val="FF0000"/>
                </a:solidFill>
              </a:rPr>
              <a:t>and, </a:t>
            </a:r>
            <a:r>
              <a:rPr kumimoji="1" lang="en-US" altLang="zh-CN" sz="1800" i="1" dirty="0" err="1">
                <a:solidFill>
                  <a:srgbClr val="FF0000"/>
                </a:solidFill>
              </a:rPr>
              <a:t>orr</a:t>
            </a:r>
            <a:endParaRPr kumimoji="1" lang="en-US" altLang="zh-CN" sz="1800" i="1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1800" dirty="0"/>
              <a:t>These are actually bit-wise logical operations</a:t>
            </a:r>
          </a:p>
          <a:p>
            <a:r>
              <a:rPr kumimoji="1" lang="en-US" altLang="zh-CN" sz="2000" dirty="0"/>
              <a:t>Move</a:t>
            </a:r>
          </a:p>
          <a:p>
            <a:pPr lvl="1"/>
            <a:r>
              <a:rPr kumimoji="1" lang="en-US" altLang="zh-CN" sz="1800" i="1" dirty="0">
                <a:solidFill>
                  <a:srgbClr val="FF0000"/>
                </a:solidFill>
              </a:rPr>
              <a:t>mov</a:t>
            </a:r>
          </a:p>
          <a:p>
            <a:r>
              <a:rPr kumimoji="1" lang="en-US" altLang="zh-CN" sz="2000" dirty="0"/>
              <a:t>Compare and branch</a:t>
            </a:r>
          </a:p>
          <a:p>
            <a:pPr lvl="1"/>
            <a:r>
              <a:rPr kumimoji="1" lang="en-US" altLang="zh-CN" sz="1800" i="1" dirty="0" err="1">
                <a:solidFill>
                  <a:srgbClr val="FF0000"/>
                </a:solidFill>
              </a:rPr>
              <a:t>cmp</a:t>
            </a:r>
            <a:r>
              <a:rPr kumimoji="1" lang="en-US" altLang="zh-CN" sz="1800" i="1" dirty="0">
                <a:solidFill>
                  <a:srgbClr val="FF0000"/>
                </a:solidFill>
              </a:rPr>
              <a:t>, </a:t>
            </a:r>
            <a:r>
              <a:rPr kumimoji="1" lang="en-US" altLang="zh-CN" sz="1800" i="1" dirty="0" err="1">
                <a:solidFill>
                  <a:srgbClr val="FF0000"/>
                </a:solidFill>
              </a:rPr>
              <a:t>beq</a:t>
            </a:r>
            <a:r>
              <a:rPr kumimoji="1" lang="en-US" altLang="zh-CN" sz="1800" i="1" dirty="0">
                <a:solidFill>
                  <a:srgbClr val="FF0000"/>
                </a:solidFill>
              </a:rPr>
              <a:t>, </a:t>
            </a:r>
            <a:r>
              <a:rPr kumimoji="1" lang="en-US" altLang="zh-CN" sz="1800" i="1" dirty="0" err="1">
                <a:solidFill>
                  <a:srgbClr val="FF0000"/>
                </a:solidFill>
              </a:rPr>
              <a:t>bne</a:t>
            </a:r>
            <a:r>
              <a:rPr kumimoji="1" lang="en-US" altLang="zh-CN" sz="1800" i="1" dirty="0">
                <a:solidFill>
                  <a:srgbClr val="FF0000"/>
                </a:solidFill>
              </a:rPr>
              <a:t>, </a:t>
            </a:r>
            <a:r>
              <a:rPr kumimoji="1" lang="en-US" altLang="zh-CN" sz="1800" i="1" dirty="0" err="1">
                <a:solidFill>
                  <a:srgbClr val="FF0000"/>
                </a:solidFill>
              </a:rPr>
              <a:t>bge</a:t>
            </a:r>
            <a:r>
              <a:rPr kumimoji="1" lang="en-US" altLang="zh-CN" sz="1800" i="1" dirty="0">
                <a:solidFill>
                  <a:srgbClr val="FF0000"/>
                </a:solidFill>
              </a:rPr>
              <a:t>, </a:t>
            </a:r>
            <a:r>
              <a:rPr kumimoji="1" lang="en-US" altLang="zh-CN" sz="1800" i="1" dirty="0" err="1">
                <a:solidFill>
                  <a:srgbClr val="FF0000"/>
                </a:solidFill>
              </a:rPr>
              <a:t>bgt</a:t>
            </a:r>
            <a:r>
              <a:rPr kumimoji="1" lang="en-US" altLang="zh-CN" sz="1800" i="1" dirty="0">
                <a:solidFill>
                  <a:srgbClr val="FF0000"/>
                </a:solidFill>
              </a:rPr>
              <a:t>, </a:t>
            </a:r>
            <a:r>
              <a:rPr kumimoji="1" lang="en-US" altLang="zh-CN" sz="1800" i="1" dirty="0" err="1">
                <a:solidFill>
                  <a:srgbClr val="FF0000"/>
                </a:solidFill>
              </a:rPr>
              <a:t>ble</a:t>
            </a:r>
            <a:r>
              <a:rPr kumimoji="1" lang="en-US" altLang="zh-CN" sz="1800" i="1" dirty="0">
                <a:solidFill>
                  <a:srgbClr val="FF0000"/>
                </a:solidFill>
              </a:rPr>
              <a:t>, </a:t>
            </a:r>
            <a:r>
              <a:rPr kumimoji="1" lang="en-US" altLang="zh-CN" sz="1800" i="1" dirty="0" err="1">
                <a:solidFill>
                  <a:srgbClr val="FF0000"/>
                </a:solidFill>
              </a:rPr>
              <a:t>blt</a:t>
            </a:r>
            <a:endParaRPr kumimoji="1" lang="en-US" altLang="zh-CN" sz="1800" i="1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1800" i="1" dirty="0">
                <a:solidFill>
                  <a:srgbClr val="FF0000"/>
                </a:solidFill>
              </a:rPr>
              <a:t>b, bx, bl, </a:t>
            </a:r>
            <a:r>
              <a:rPr kumimoji="1" lang="en-US" altLang="zh-CN" sz="1800" i="1" dirty="0" err="1">
                <a:solidFill>
                  <a:srgbClr val="FF0000"/>
                </a:solidFill>
              </a:rPr>
              <a:t>blx</a:t>
            </a:r>
            <a:endParaRPr kumimoji="1" lang="en-US" altLang="zh-CN" sz="1800" i="1" dirty="0">
              <a:solidFill>
                <a:srgbClr val="FF0000"/>
              </a:solidFill>
            </a:endParaRPr>
          </a:p>
          <a:p>
            <a:pPr lvl="1"/>
            <a:r>
              <a:rPr kumimoji="1" lang="en-US" altLang="zh-CN" sz="1800" dirty="0"/>
              <a:t>“eq”, “ne” </a:t>
            </a:r>
            <a:r>
              <a:rPr kumimoji="1" lang="en-US" altLang="zh-CN" sz="1800" dirty="0" err="1"/>
              <a:t>etc</a:t>
            </a:r>
            <a:r>
              <a:rPr kumimoji="1" lang="en-US" altLang="zh-CN" sz="1800" dirty="0"/>
              <a:t> are suffix to instructions (conditioned on CPSR). So it’s possible to do, e.g., </a:t>
            </a:r>
            <a:r>
              <a:rPr kumimoji="1" lang="en-US" altLang="zh-CN" sz="1800" i="1" dirty="0" err="1">
                <a:solidFill>
                  <a:srgbClr val="FF0000"/>
                </a:solidFill>
              </a:rPr>
              <a:t>bxne</a:t>
            </a:r>
            <a:r>
              <a:rPr kumimoji="1" lang="en-US" altLang="zh-CN" sz="1800" i="1" dirty="0">
                <a:solidFill>
                  <a:srgbClr val="FF0000"/>
                </a:solidFill>
              </a:rPr>
              <a:t> </a:t>
            </a:r>
          </a:p>
          <a:p>
            <a:r>
              <a:rPr kumimoji="1" lang="en-US" altLang="zh-CN" sz="2000" dirty="0"/>
              <a:t>Memory instructions</a:t>
            </a:r>
          </a:p>
          <a:p>
            <a:pPr lvl="1"/>
            <a:r>
              <a:rPr kumimoji="1" lang="en-US" altLang="zh-CN" sz="1800" i="1" dirty="0" err="1">
                <a:solidFill>
                  <a:srgbClr val="FF0000"/>
                </a:solidFill>
              </a:rPr>
              <a:t>ldr</a:t>
            </a:r>
            <a:r>
              <a:rPr kumimoji="1" lang="en-US" altLang="zh-CN" sz="1800" i="1" dirty="0">
                <a:solidFill>
                  <a:srgbClr val="FF0000"/>
                </a:solidFill>
              </a:rPr>
              <a:t>, str</a:t>
            </a:r>
          </a:p>
          <a:p>
            <a:pPr lvl="1"/>
            <a:r>
              <a:rPr kumimoji="1" lang="en-US" altLang="zh-CN" sz="1800" dirty="0"/>
              <a:t>These are the only instructions operating on memory locations, and all the above instructions are on registers</a:t>
            </a:r>
          </a:p>
        </p:txBody>
      </p:sp>
    </p:spTree>
    <p:extLst>
      <p:ext uri="{BB962C8B-B14F-4D97-AF65-F5344CB8AC3E}">
        <p14:creationId xmlns:p14="http://schemas.microsoft.com/office/powerpoint/2010/main" val="14199119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E498D-287B-BC15-2E42-9571D8400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Example</a:t>
            </a:r>
            <a:endParaRPr kumimoji="1" lang="zh-CN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ED69DF-C544-3C7F-9410-24B7C6151B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962400"/>
            <a:ext cx="4477483" cy="16002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092340-F49A-D617-3D0B-A8388EA4319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70"/>
          <a:stretch/>
        </p:blipFill>
        <p:spPr>
          <a:xfrm>
            <a:off x="682487" y="1418773"/>
            <a:ext cx="2705100" cy="21844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39500E-C203-04B1-BD6B-B9CC2440B07F}"/>
              </a:ext>
            </a:extLst>
          </p:cNvPr>
          <p:cNvSpPr txBox="1"/>
          <p:nvPr/>
        </p:nvSpPr>
        <p:spPr>
          <a:xfrm>
            <a:off x="682487" y="914400"/>
            <a:ext cx="9669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800" dirty="0" err="1"/>
              <a:t>InstrList</a:t>
            </a:r>
            <a:endParaRPr kumimoji="1" lang="zh-CN" altLang="en-US" sz="18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3617F10-8F23-D4BB-53A0-1622594FFC94}"/>
              </a:ext>
            </a:extLst>
          </p:cNvPr>
          <p:cNvSpPr/>
          <p:nvPr/>
        </p:nvSpPr>
        <p:spPr>
          <a:xfrm>
            <a:off x="6252684" y="2283064"/>
            <a:ext cx="277399" cy="273774"/>
          </a:xfrm>
          <a:prstGeom prst="ellipse">
            <a:avLst/>
          </a:prstGeom>
          <a:noFill/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0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7833CE2-B548-3195-B6CE-868FF764054B}"/>
              </a:ext>
            </a:extLst>
          </p:cNvPr>
          <p:cNvSpPr/>
          <p:nvPr/>
        </p:nvSpPr>
        <p:spPr>
          <a:xfrm>
            <a:off x="6391383" y="3253205"/>
            <a:ext cx="277399" cy="273774"/>
          </a:xfrm>
          <a:prstGeom prst="ellipse">
            <a:avLst/>
          </a:prstGeom>
          <a:noFill/>
          <a:ln w="28575">
            <a:solidFill>
              <a:srgbClr val="EF0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1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C6AF059-15C3-A675-FC11-3BC8094BB8B1}"/>
              </a:ext>
            </a:extLst>
          </p:cNvPr>
          <p:cNvSpPr/>
          <p:nvPr/>
        </p:nvSpPr>
        <p:spPr>
          <a:xfrm>
            <a:off x="6691899" y="1597267"/>
            <a:ext cx="277399" cy="27377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2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C5A4B01-121A-71F1-9BC9-085DE60C08E9}"/>
              </a:ext>
            </a:extLst>
          </p:cNvPr>
          <p:cNvSpPr/>
          <p:nvPr/>
        </p:nvSpPr>
        <p:spPr>
          <a:xfrm>
            <a:off x="7690163" y="2185815"/>
            <a:ext cx="277399" cy="27377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3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C322E1-89BC-E9F4-81B6-3A31D1D6D982}"/>
              </a:ext>
            </a:extLst>
          </p:cNvPr>
          <p:cNvSpPr/>
          <p:nvPr/>
        </p:nvSpPr>
        <p:spPr>
          <a:xfrm>
            <a:off x="7690162" y="1119123"/>
            <a:ext cx="277399" cy="27377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4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6F403D3-D858-D573-BA37-22BFBFC1D68A}"/>
              </a:ext>
            </a:extLst>
          </p:cNvPr>
          <p:cNvCxnSpPr>
            <a:stCxn id="9" idx="7"/>
            <a:endCxn id="12" idx="4"/>
          </p:cNvCxnSpPr>
          <p:nvPr/>
        </p:nvCxnSpPr>
        <p:spPr>
          <a:xfrm flipV="1">
            <a:off x="6489459" y="1871041"/>
            <a:ext cx="341140" cy="45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D295CEB7-0474-9084-25B6-53D0E2E6DD5C}"/>
              </a:ext>
            </a:extLst>
          </p:cNvPr>
          <p:cNvCxnSpPr>
            <a:stCxn id="9" idx="0"/>
            <a:endCxn id="9" idx="2"/>
          </p:cNvCxnSpPr>
          <p:nvPr/>
        </p:nvCxnSpPr>
        <p:spPr>
          <a:xfrm rot="16200000" flipH="1" flipV="1">
            <a:off x="6253590" y="2282157"/>
            <a:ext cx="136887" cy="138700"/>
          </a:xfrm>
          <a:prstGeom prst="curvedConnector4">
            <a:avLst>
              <a:gd name="adj1" fmla="val -166999"/>
              <a:gd name="adj2" fmla="val 264816"/>
            </a:avLst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2E98CB62-980C-8BB7-6C27-A4341B00FAA3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6391384" y="2556838"/>
            <a:ext cx="138699" cy="696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E1368445-55E4-18C2-7FCA-A01FBC50F8B2}"/>
              </a:ext>
            </a:extLst>
          </p:cNvPr>
          <p:cNvCxnSpPr>
            <a:cxnSpLocks/>
            <a:stCxn id="12" idx="5"/>
            <a:endCxn id="10" idx="7"/>
          </p:cNvCxnSpPr>
          <p:nvPr/>
        </p:nvCxnSpPr>
        <p:spPr>
          <a:xfrm flipH="1">
            <a:off x="6628158" y="1830948"/>
            <a:ext cx="300516" cy="1462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2DBF46D6-E3EF-F28D-52D2-62A7141390B7}"/>
              </a:ext>
            </a:extLst>
          </p:cNvPr>
          <p:cNvCxnSpPr>
            <a:cxnSpLocks/>
            <a:stCxn id="10" idx="7"/>
            <a:endCxn id="13" idx="3"/>
          </p:cNvCxnSpPr>
          <p:nvPr/>
        </p:nvCxnSpPr>
        <p:spPr>
          <a:xfrm flipV="1">
            <a:off x="6628158" y="2419496"/>
            <a:ext cx="1102629" cy="873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FA128A7-B530-96FB-63CD-D26B87D666D1}"/>
              </a:ext>
            </a:extLst>
          </p:cNvPr>
          <p:cNvCxnSpPr>
            <a:cxnSpLocks/>
            <a:stCxn id="12" idx="5"/>
            <a:endCxn id="13" idx="1"/>
          </p:cNvCxnSpPr>
          <p:nvPr/>
        </p:nvCxnSpPr>
        <p:spPr>
          <a:xfrm>
            <a:off x="6928674" y="1830948"/>
            <a:ext cx="802113" cy="39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EE765B17-031C-351F-6CC1-F28967088FAA}"/>
              </a:ext>
            </a:extLst>
          </p:cNvPr>
          <p:cNvCxnSpPr>
            <a:cxnSpLocks/>
            <a:stCxn id="12" idx="6"/>
            <a:endCxn id="15" idx="0"/>
          </p:cNvCxnSpPr>
          <p:nvPr/>
        </p:nvCxnSpPr>
        <p:spPr>
          <a:xfrm flipV="1">
            <a:off x="6969298" y="1119123"/>
            <a:ext cx="859564" cy="61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FDC88B06-2DD0-F4F4-6E4E-C7ED44308054}"/>
              </a:ext>
            </a:extLst>
          </p:cNvPr>
          <p:cNvSpPr txBox="1"/>
          <p:nvPr/>
        </p:nvSpPr>
        <p:spPr>
          <a:xfrm>
            <a:off x="7967561" y="1145858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r0</a:t>
            </a:r>
            <a:endParaRPr kumimoji="1" lang="zh-CN" alt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8D1593F-D568-CBF5-4F78-4EE28B75F272}"/>
              </a:ext>
            </a:extLst>
          </p:cNvPr>
          <p:cNvSpPr txBox="1"/>
          <p:nvPr/>
        </p:nvSpPr>
        <p:spPr>
          <a:xfrm>
            <a:off x="6553200" y="1249496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r14</a:t>
            </a:r>
            <a:endParaRPr kumimoji="1" lang="zh-CN" altLang="en-US" sz="16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9EBF4DC-7615-A172-5B3E-6227502A79F2}"/>
              </a:ext>
            </a:extLst>
          </p:cNvPr>
          <p:cNvSpPr txBox="1"/>
          <p:nvPr/>
        </p:nvSpPr>
        <p:spPr>
          <a:xfrm>
            <a:off x="2400763" y="2723238"/>
            <a:ext cx="1035861" cy="9541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zh-CN" sz="1400" dirty="0"/>
              <a:t>a: 100</a:t>
            </a:r>
          </a:p>
          <a:p>
            <a:r>
              <a:rPr kumimoji="1" lang="en-US" altLang="zh-CN" sz="1400" dirty="0"/>
              <a:t>b: 101</a:t>
            </a:r>
          </a:p>
          <a:p>
            <a:r>
              <a:rPr kumimoji="1" lang="en-US" altLang="zh-CN" sz="1400" dirty="0"/>
              <a:t>c: 102</a:t>
            </a:r>
          </a:p>
          <a:p>
            <a:r>
              <a:rPr kumimoji="1" lang="en-US" altLang="zh-CN" sz="1400" dirty="0"/>
              <a:t>Fixed: r0, </a:t>
            </a:r>
            <a:r>
              <a:rPr kumimoji="1" lang="en-US" altLang="zh-CN" sz="1400" dirty="0" err="1"/>
              <a:t>lr</a:t>
            </a:r>
            <a:endParaRPr kumimoji="1" lang="zh-CN" altLang="en-US" sz="1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0A3EA0E-323F-21DF-1976-16234181830E}"/>
              </a:ext>
            </a:extLst>
          </p:cNvPr>
          <p:cNvSpPr txBox="1"/>
          <p:nvPr/>
        </p:nvSpPr>
        <p:spPr>
          <a:xfrm>
            <a:off x="5507688" y="2459589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a (r0)</a:t>
            </a:r>
            <a:endParaRPr kumimoji="1" lang="zh-CN" altLang="en-US" sz="16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E06876D-E5F4-DA3E-8DF8-607B1F8FCF57}"/>
              </a:ext>
            </a:extLst>
          </p:cNvPr>
          <p:cNvSpPr txBox="1"/>
          <p:nvPr/>
        </p:nvSpPr>
        <p:spPr>
          <a:xfrm>
            <a:off x="7828861" y="2387561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b (r0)</a:t>
            </a:r>
            <a:endParaRPr kumimoji="1" lang="zh-CN" altLang="en-US" sz="16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89F9F-AF9B-0B7D-7620-1333D2081BF5}"/>
              </a:ext>
            </a:extLst>
          </p:cNvPr>
          <p:cNvSpPr txBox="1"/>
          <p:nvPr/>
        </p:nvSpPr>
        <p:spPr>
          <a:xfrm>
            <a:off x="6668782" y="3245798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c (r1)</a:t>
            </a:r>
            <a:endParaRPr kumimoji="1" lang="zh-CN" altLang="en-US" sz="1600" dirty="0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8410C2DB-C938-F784-9504-58B22AD3FCCA}"/>
              </a:ext>
            </a:extLst>
          </p:cNvPr>
          <p:cNvSpPr/>
          <p:nvPr/>
        </p:nvSpPr>
        <p:spPr>
          <a:xfrm>
            <a:off x="6751814" y="4801632"/>
            <a:ext cx="277399" cy="273774"/>
          </a:xfrm>
          <a:prstGeom prst="ellipse">
            <a:avLst/>
          </a:prstGeom>
          <a:noFill/>
          <a:ln w="28575">
            <a:solidFill>
              <a:srgbClr val="EF0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0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61490CE1-F11F-BE74-95BA-62CCEE3CACD1}"/>
              </a:ext>
            </a:extLst>
          </p:cNvPr>
          <p:cNvSpPr/>
          <p:nvPr/>
        </p:nvSpPr>
        <p:spPr>
          <a:xfrm>
            <a:off x="6890513" y="5771773"/>
            <a:ext cx="277399" cy="27377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>
                <a:solidFill>
                  <a:schemeClr val="tx1"/>
                </a:solidFill>
              </a:rPr>
              <a:t>1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217EA2B2-836E-10E8-A0B4-CB3AB9576590}"/>
              </a:ext>
            </a:extLst>
          </p:cNvPr>
          <p:cNvSpPr/>
          <p:nvPr/>
        </p:nvSpPr>
        <p:spPr>
          <a:xfrm>
            <a:off x="7191029" y="4115835"/>
            <a:ext cx="277399" cy="273774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2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B1911600-1ACC-7813-C031-05E835F6D185}"/>
              </a:ext>
            </a:extLst>
          </p:cNvPr>
          <p:cNvSpPr/>
          <p:nvPr/>
        </p:nvSpPr>
        <p:spPr>
          <a:xfrm>
            <a:off x="8189293" y="4704383"/>
            <a:ext cx="277399" cy="273774"/>
          </a:xfrm>
          <a:prstGeom prst="ellipse">
            <a:avLst/>
          </a:prstGeom>
          <a:noFill/>
          <a:ln w="28575">
            <a:solidFill>
              <a:srgbClr val="EF09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3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3956F24B-99D5-7D81-BEE3-A91D7705BE43}"/>
              </a:ext>
            </a:extLst>
          </p:cNvPr>
          <p:cNvSpPr/>
          <p:nvPr/>
        </p:nvSpPr>
        <p:spPr>
          <a:xfrm>
            <a:off x="8189292" y="3637691"/>
            <a:ext cx="277399" cy="273774"/>
          </a:xfrm>
          <a:prstGeom prst="ellips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800" dirty="0">
                <a:solidFill>
                  <a:schemeClr val="tx1"/>
                </a:solidFill>
              </a:rPr>
              <a:t>4</a:t>
            </a:r>
            <a:endParaRPr kumimoji="1" lang="zh-CN" altLang="en-US" sz="1800" dirty="0">
              <a:solidFill>
                <a:schemeClr val="tx1"/>
              </a:solidFill>
            </a:endParaRP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5B3A30A-80C5-AA68-0AD1-560DF36BDF03}"/>
              </a:ext>
            </a:extLst>
          </p:cNvPr>
          <p:cNvCxnSpPr>
            <a:stCxn id="61" idx="7"/>
            <a:endCxn id="63" idx="4"/>
          </p:cNvCxnSpPr>
          <p:nvPr/>
        </p:nvCxnSpPr>
        <p:spPr>
          <a:xfrm flipV="1">
            <a:off x="6988589" y="4389609"/>
            <a:ext cx="341140" cy="4521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ED2CF41C-4C02-4DE5-84FB-A022621BBBAD}"/>
              </a:ext>
            </a:extLst>
          </p:cNvPr>
          <p:cNvCxnSpPr>
            <a:stCxn id="61" idx="0"/>
            <a:endCxn id="61" idx="2"/>
          </p:cNvCxnSpPr>
          <p:nvPr/>
        </p:nvCxnSpPr>
        <p:spPr>
          <a:xfrm rot="16200000" flipH="1" flipV="1">
            <a:off x="6752720" y="4800725"/>
            <a:ext cx="136887" cy="138700"/>
          </a:xfrm>
          <a:prstGeom prst="curvedConnector4">
            <a:avLst>
              <a:gd name="adj1" fmla="val -166999"/>
              <a:gd name="adj2" fmla="val 264816"/>
            </a:avLst>
          </a:prstGeom>
          <a:ln>
            <a:solidFill>
              <a:srgbClr val="C0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49576DD5-CDA8-8936-B2B1-CBAF25B039B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6890514" y="5075406"/>
            <a:ext cx="138699" cy="6963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B757DB4-10CE-9D9F-DC24-154B72F56263}"/>
              </a:ext>
            </a:extLst>
          </p:cNvPr>
          <p:cNvCxnSpPr>
            <a:cxnSpLocks/>
            <a:stCxn id="63" idx="5"/>
            <a:endCxn id="62" idx="7"/>
          </p:cNvCxnSpPr>
          <p:nvPr/>
        </p:nvCxnSpPr>
        <p:spPr>
          <a:xfrm flipH="1">
            <a:off x="7127288" y="4349516"/>
            <a:ext cx="300516" cy="1462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8D801633-C5DB-4C7F-3AD1-CF05B259B306}"/>
              </a:ext>
            </a:extLst>
          </p:cNvPr>
          <p:cNvCxnSpPr>
            <a:cxnSpLocks/>
            <a:stCxn id="62" idx="7"/>
            <a:endCxn id="64" idx="3"/>
          </p:cNvCxnSpPr>
          <p:nvPr/>
        </p:nvCxnSpPr>
        <p:spPr>
          <a:xfrm flipV="1">
            <a:off x="7127288" y="4938064"/>
            <a:ext cx="1102629" cy="8738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9AA1CC4-47D0-35B6-DCD8-5F31388563FA}"/>
              </a:ext>
            </a:extLst>
          </p:cNvPr>
          <p:cNvCxnSpPr>
            <a:cxnSpLocks/>
            <a:stCxn id="63" idx="5"/>
            <a:endCxn id="64" idx="1"/>
          </p:cNvCxnSpPr>
          <p:nvPr/>
        </p:nvCxnSpPr>
        <p:spPr>
          <a:xfrm>
            <a:off x="7427804" y="4349516"/>
            <a:ext cx="802113" cy="3949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A0A7B9F3-60A6-DCFF-8745-8CF13002BD35}"/>
              </a:ext>
            </a:extLst>
          </p:cNvPr>
          <p:cNvCxnSpPr>
            <a:cxnSpLocks/>
            <a:stCxn id="63" idx="6"/>
            <a:endCxn id="65" idx="0"/>
          </p:cNvCxnSpPr>
          <p:nvPr/>
        </p:nvCxnSpPr>
        <p:spPr>
          <a:xfrm flipV="1">
            <a:off x="7468428" y="3637691"/>
            <a:ext cx="859564" cy="6150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CCE012BD-58D6-1565-7DFC-D6A4E183BEBA}"/>
              </a:ext>
            </a:extLst>
          </p:cNvPr>
          <p:cNvSpPr txBox="1"/>
          <p:nvPr/>
        </p:nvSpPr>
        <p:spPr>
          <a:xfrm>
            <a:off x="8466691" y="3664426"/>
            <a:ext cx="3561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r0</a:t>
            </a:r>
            <a:endParaRPr kumimoji="1" lang="zh-CN" altLang="en-US" sz="16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2A7F21D-7BD5-7C35-B42E-0D25B0F9C2E8}"/>
              </a:ext>
            </a:extLst>
          </p:cNvPr>
          <p:cNvSpPr txBox="1"/>
          <p:nvPr/>
        </p:nvSpPr>
        <p:spPr>
          <a:xfrm>
            <a:off x="7052330" y="3768064"/>
            <a:ext cx="458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r14</a:t>
            </a:r>
            <a:endParaRPr kumimoji="1" lang="zh-CN" altLang="en-US" sz="16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314BB9B-C594-5CAC-555C-FF9EAF574C23}"/>
              </a:ext>
            </a:extLst>
          </p:cNvPr>
          <p:cNvSpPr txBox="1"/>
          <p:nvPr/>
        </p:nvSpPr>
        <p:spPr>
          <a:xfrm>
            <a:off x="6050648" y="4974356"/>
            <a:ext cx="6814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A (r1)</a:t>
            </a:r>
            <a:endParaRPr kumimoji="1" lang="zh-CN" altLang="en-US" sz="16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FB8C719-89AF-E99C-D4F0-D1761A4C0598}"/>
              </a:ext>
            </a:extLst>
          </p:cNvPr>
          <p:cNvSpPr txBox="1"/>
          <p:nvPr/>
        </p:nvSpPr>
        <p:spPr>
          <a:xfrm>
            <a:off x="8327991" y="4906129"/>
            <a:ext cx="64793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b (r1)</a:t>
            </a:r>
            <a:endParaRPr kumimoji="1" lang="zh-CN" altLang="en-US" sz="1600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4A68078-046A-E1AB-EE38-C48DB71195E6}"/>
              </a:ext>
            </a:extLst>
          </p:cNvPr>
          <p:cNvSpPr txBox="1"/>
          <p:nvPr/>
        </p:nvSpPr>
        <p:spPr>
          <a:xfrm>
            <a:off x="7156252" y="5885487"/>
            <a:ext cx="636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600" dirty="0"/>
              <a:t>c (r0)</a:t>
            </a:r>
            <a:endParaRPr kumimoji="1"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2099896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D6925-66E7-F423-0A3C-C89846DE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N" dirty="0"/>
              <a:t>Final Remarks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FF7C5-0A79-14D3-5FE7-4009E2C77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N" dirty="0"/>
              <a:t>HW7 is due on May 8</a:t>
            </a:r>
          </a:p>
          <a:p>
            <a:r>
              <a:rPr lang="en-CN" dirty="0">
                <a:solidFill>
                  <a:srgbClr val="FF0000"/>
                </a:solidFill>
              </a:rPr>
              <a:t>Quiz 3 will be on May 15</a:t>
            </a:r>
          </a:p>
        </p:txBody>
      </p:sp>
    </p:spTree>
    <p:extLst>
      <p:ext uri="{BB962C8B-B14F-4D97-AF65-F5344CB8AC3E}">
        <p14:creationId xmlns:p14="http://schemas.microsoft.com/office/powerpoint/2010/main" val="482355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85475-0DD7-9F49-8BA5-47B83B396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0200"/>
            <a:ext cx="7772400" cy="457200"/>
          </a:xfrm>
        </p:spPr>
        <p:txBody>
          <a:bodyPr/>
          <a:lstStyle/>
          <a:p>
            <a:r>
              <a:rPr kumimoji="1" lang="en-US" altLang="zh-CN" sz="3600" dirty="0"/>
              <a:t>Arithmetic</a:t>
            </a:r>
            <a:r>
              <a:rPr kumimoji="1" lang="zh-CN" altLang="en-US" sz="3600" dirty="0"/>
              <a:t> </a:t>
            </a:r>
            <a:r>
              <a:rPr kumimoji="1" lang="en-US" altLang="zh-CN" sz="3600" dirty="0"/>
              <a:t>Instructions (Integers)</a:t>
            </a:r>
            <a:endParaRPr kumimoji="1"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1EAD4-253F-564F-B063-3C6DA46729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057832"/>
            <a:ext cx="7772400" cy="350520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>
                <a:latin typeface="+mj-lt"/>
              </a:rPr>
              <a:t>Notes:</a:t>
            </a:r>
          </a:p>
          <a:p>
            <a:r>
              <a:rPr lang="en-US" sz="1600" dirty="0">
                <a:latin typeface="+mj-lt"/>
              </a:rPr>
              <a:t>All arithmetic operations are done in 2’s complement (i.e., we are dealing with a signed int, same as i32 in LLVM)</a:t>
            </a:r>
          </a:p>
          <a:p>
            <a:r>
              <a:rPr lang="en-US" sz="1600" dirty="0" err="1">
                <a:latin typeface="+mj-lt"/>
              </a:rPr>
              <a:t>rsb</a:t>
            </a:r>
            <a:r>
              <a:rPr lang="en-US" sz="1600" dirty="0">
                <a:latin typeface="+mj-lt"/>
              </a:rPr>
              <a:t> (reverse subtract) useful for negate a number (</a:t>
            </a:r>
            <a:r>
              <a:rPr lang="en-US" sz="1600" dirty="0" err="1">
                <a:latin typeface="+mj-lt"/>
              </a:rPr>
              <a:t>rsb</a:t>
            </a:r>
            <a:r>
              <a:rPr lang="en-US" sz="1600" dirty="0">
                <a:latin typeface="+mj-lt"/>
              </a:rPr>
              <a:t> r0, r0, #0, which can be written as </a:t>
            </a:r>
            <a:r>
              <a:rPr lang="en-US" sz="1600" i="1" dirty="0">
                <a:solidFill>
                  <a:srgbClr val="FF0000"/>
                </a:solidFill>
                <a:latin typeface="+mj-lt"/>
              </a:rPr>
              <a:t>neg r0, r0 </a:t>
            </a:r>
            <a:r>
              <a:rPr lang="en-US" sz="1600" dirty="0">
                <a:latin typeface="+mj-lt"/>
              </a:rPr>
              <a:t>in assembly)</a:t>
            </a:r>
          </a:p>
          <a:p>
            <a:r>
              <a:rPr lang="en-US" sz="1600" dirty="0">
                <a:solidFill>
                  <a:srgbClr val="FF0000"/>
                </a:solidFill>
                <a:latin typeface="+mj-lt"/>
              </a:rPr>
              <a:t>op2 can be:</a:t>
            </a:r>
            <a:endParaRPr lang="en-US" sz="1600" dirty="0">
              <a:latin typeface="+mj-lt"/>
            </a:endParaRPr>
          </a:p>
          <a:p>
            <a:pPr lvl="1"/>
            <a:r>
              <a:rPr lang="en-US" sz="1600" dirty="0">
                <a:latin typeface="+mj-lt"/>
              </a:rPr>
              <a:t>a register or a &lt;imm8m&gt; constant (formed by 8bit right rotate: e.g., 0x0F00000</a:t>
            </a:r>
            <a:r>
              <a:rPr lang="en-US" altLang="zh-CN" sz="1600" dirty="0">
                <a:latin typeface="+mj-lt"/>
              </a:rPr>
              <a:t>0</a:t>
            </a:r>
            <a:r>
              <a:rPr lang="en-US" sz="1600" dirty="0">
                <a:latin typeface="+mj-lt"/>
              </a:rPr>
              <a:t>) </a:t>
            </a:r>
          </a:p>
          <a:p>
            <a:pPr lvl="1"/>
            <a:r>
              <a:rPr lang="en-US" sz="1600" dirty="0">
                <a:latin typeface="+mj-lt"/>
              </a:rPr>
              <a:t>allow different kinds of shift operations (e.g., r0, ASL #1, which is r0*2)</a:t>
            </a:r>
          </a:p>
          <a:p>
            <a:r>
              <a:rPr lang="en-US" altLang="zh-CN" sz="1600" dirty="0">
                <a:latin typeface="+mj-lt"/>
              </a:rPr>
              <a:t>A</a:t>
            </a:r>
            <a:r>
              <a:rPr lang="zh-CN" altLang="en-US" sz="1600" dirty="0">
                <a:latin typeface="+mj-lt"/>
              </a:rPr>
              <a:t> </a:t>
            </a:r>
            <a:r>
              <a:rPr lang="en-US" altLang="zh-CN" sz="1600" dirty="0">
                <a:latin typeface="+mj-lt"/>
              </a:rPr>
              <a:t>register</a:t>
            </a:r>
            <a:r>
              <a:rPr lang="zh-CN" altLang="en-US" sz="1600" dirty="0">
                <a:latin typeface="+mj-lt"/>
              </a:rPr>
              <a:t> </a:t>
            </a:r>
            <a:r>
              <a:rPr lang="en-US" altLang="zh-CN" sz="1600" dirty="0">
                <a:latin typeface="+mj-lt"/>
              </a:rPr>
              <a:t>can</a:t>
            </a:r>
            <a:r>
              <a:rPr lang="zh-CN" altLang="en-US" sz="1600" dirty="0">
                <a:latin typeface="+mj-lt"/>
              </a:rPr>
              <a:t> </a:t>
            </a:r>
            <a:r>
              <a:rPr lang="en-US" altLang="zh-CN" sz="1600" dirty="0">
                <a:latin typeface="+mj-lt"/>
              </a:rPr>
              <a:t>appear</a:t>
            </a:r>
            <a:r>
              <a:rPr lang="zh-CN" altLang="en-US" sz="1600" dirty="0">
                <a:latin typeface="+mj-lt"/>
              </a:rPr>
              <a:t> </a:t>
            </a:r>
            <a:r>
              <a:rPr lang="en-US" altLang="zh-CN" sz="1600" dirty="0">
                <a:latin typeface="+mj-lt"/>
              </a:rPr>
              <a:t>at</a:t>
            </a:r>
            <a:r>
              <a:rPr lang="zh-CN" altLang="en-US" sz="1600" dirty="0">
                <a:latin typeface="+mj-lt"/>
              </a:rPr>
              <a:t> </a:t>
            </a:r>
            <a:r>
              <a:rPr lang="en-US" altLang="zh-CN" sz="1600" dirty="0">
                <a:latin typeface="+mj-lt"/>
              </a:rPr>
              <a:t>multiple</a:t>
            </a:r>
            <a:r>
              <a:rPr lang="zh-CN" altLang="en-US" sz="1600" dirty="0">
                <a:latin typeface="+mj-lt"/>
              </a:rPr>
              <a:t> </a:t>
            </a:r>
            <a:r>
              <a:rPr lang="en-US" altLang="zh-CN" sz="1600" dirty="0">
                <a:latin typeface="+mj-lt"/>
              </a:rPr>
              <a:t>positions (except </a:t>
            </a:r>
            <a:r>
              <a:rPr lang="en-US" altLang="zh-CN" sz="1600" dirty="0" err="1">
                <a:latin typeface="+mj-lt"/>
              </a:rPr>
              <a:t>mul</a:t>
            </a:r>
            <a:r>
              <a:rPr lang="en-US" altLang="zh-CN" sz="1600" dirty="0">
                <a:latin typeface="+mj-lt"/>
              </a:rPr>
              <a:t>: </a:t>
            </a:r>
            <a:r>
              <a:rPr lang="en-US" sz="1600" dirty="0" err="1"/>
              <a:t>destReg</a:t>
            </a:r>
            <a:r>
              <a:rPr lang="en-US" sz="1600" dirty="0"/>
              <a:t> cannot be the same as srcReg1</a:t>
            </a:r>
            <a:r>
              <a:rPr lang="en-US" altLang="zh-CN" sz="1600" dirty="0">
                <a:latin typeface="+mj-lt"/>
              </a:rPr>
              <a:t>)</a:t>
            </a:r>
            <a:r>
              <a:rPr lang="zh-CN" altLang="en-US" sz="1600" dirty="0">
                <a:latin typeface="+mj-lt"/>
              </a:rPr>
              <a:t>：</a:t>
            </a:r>
            <a:r>
              <a:rPr lang="en-US" altLang="zh-CN" sz="1600" dirty="0">
                <a:latin typeface="+mj-lt"/>
              </a:rPr>
              <a:t>OK: </a:t>
            </a:r>
            <a:r>
              <a:rPr lang="en-US" altLang="zh-CN" sz="1600" i="1" dirty="0">
                <a:solidFill>
                  <a:srgbClr val="FF0000"/>
                </a:solidFill>
                <a:latin typeface="+mj-lt"/>
              </a:rPr>
              <a:t>add r0, r0, r0</a:t>
            </a:r>
            <a:r>
              <a:rPr lang="en-US" altLang="zh-CN" sz="1600" dirty="0">
                <a:latin typeface="+mj-lt"/>
              </a:rPr>
              <a:t>, NOT OK: </a:t>
            </a:r>
            <a:r>
              <a:rPr lang="en-US" altLang="zh-CN" sz="1600" i="1" dirty="0" err="1">
                <a:solidFill>
                  <a:srgbClr val="FF0000"/>
                </a:solidFill>
                <a:latin typeface="+mj-lt"/>
              </a:rPr>
              <a:t>mul</a:t>
            </a:r>
            <a:r>
              <a:rPr lang="en-US" altLang="zh-CN" sz="1600" i="1" dirty="0">
                <a:solidFill>
                  <a:srgbClr val="FF0000"/>
                </a:solidFill>
                <a:latin typeface="+mj-lt"/>
              </a:rPr>
              <a:t> r0, r0, r0</a:t>
            </a:r>
          </a:p>
          <a:p>
            <a:pPr lvl="0"/>
            <a:r>
              <a:rPr lang="en-US" sz="1600" dirty="0">
                <a:latin typeface="+mj-lt"/>
              </a:rPr>
              <a:t>For division, there is an external function we use (integer division): </a:t>
            </a:r>
            <a:r>
              <a:rPr lang="zh-CN" altLang="en-US" sz="1600" i="1" dirty="0">
                <a:solidFill>
                  <a:srgbClr val="FF0000"/>
                </a:solidFill>
                <a:latin typeface="+mj-lt"/>
              </a:rPr>
              <a:t>bl    __aeabi_idiv</a:t>
            </a:r>
            <a:endParaRPr kumimoji="1" lang="en-US" altLang="zh-CN" sz="1200" i="1" strike="sngStrike" dirty="0">
              <a:solidFill>
                <a:srgbClr val="FF0000"/>
              </a:solidFill>
              <a:latin typeface="Courier" pitchFamily="2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8EED4CA-2647-C74C-A5FE-D2AD8DA831AA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990600"/>
          <a:ext cx="77724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606707282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3637045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6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add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srcReg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, op2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=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srcReg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+ op2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07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sub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srcReg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, op2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destReg</a:t>
                      </a:r>
                      <a:r>
                        <a:rPr lang="en-US" altLang="zh-CN" dirty="0"/>
                        <a:t> = </a:t>
                      </a:r>
                      <a:r>
                        <a:rPr lang="en-US" altLang="zh-CN" dirty="0" err="1"/>
                        <a:t>srcReg</a:t>
                      </a:r>
                      <a:r>
                        <a:rPr lang="en-US" altLang="zh-CN" dirty="0"/>
                        <a:t> - op2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5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rsb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,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srcReg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, op2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= op2 -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srcReg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4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mul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, srcReg1, srcReg2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= srcReg1 * srcReg2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09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712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2F0AD-F656-CF4E-BBD9-0A3BDE42D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85800"/>
          </a:xfrm>
        </p:spPr>
        <p:txBody>
          <a:bodyPr/>
          <a:lstStyle/>
          <a:p>
            <a:r>
              <a:rPr kumimoji="1" lang="en-US" altLang="zh-CN" sz="4000" dirty="0"/>
              <a:t>Logical Instructions (Integers)</a:t>
            </a:r>
            <a:endParaRPr kumimoji="1" lang="zh-CN" alt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C6329-328F-394A-81E1-74C7CC344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3341001"/>
            <a:ext cx="7772400" cy="2773680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Notes:</a:t>
            </a:r>
          </a:p>
          <a:p>
            <a:r>
              <a:rPr lang="en-US" sz="1600" dirty="0"/>
              <a:t>All logical instructions are bit operations</a:t>
            </a:r>
            <a:endParaRPr lang="en-US" sz="1600" dirty="0">
              <a:latin typeface="Courier" pitchFamily="2" charset="0"/>
            </a:endParaRPr>
          </a:p>
          <a:p>
            <a:r>
              <a:rPr lang="en-US" sz="1600" dirty="0"/>
              <a:t>op2 is the same as for arithmetic instructions</a:t>
            </a:r>
          </a:p>
          <a:p>
            <a:r>
              <a:rPr lang="en-US" altLang="zh-CN" sz="1600" dirty="0"/>
              <a:t>A</a:t>
            </a:r>
            <a:r>
              <a:rPr lang="zh-CN" altLang="en-US" sz="1600" dirty="0"/>
              <a:t> </a:t>
            </a:r>
            <a:r>
              <a:rPr lang="en-US" altLang="zh-CN" sz="1600" dirty="0"/>
              <a:t>register</a:t>
            </a:r>
            <a:r>
              <a:rPr lang="zh-CN" altLang="en-US" sz="1600" dirty="0"/>
              <a:t> </a:t>
            </a:r>
            <a:r>
              <a:rPr lang="en-US" altLang="zh-CN" sz="1600" dirty="0"/>
              <a:t>can</a:t>
            </a:r>
            <a:r>
              <a:rPr lang="zh-CN" altLang="en-US" sz="1600" dirty="0"/>
              <a:t> </a:t>
            </a:r>
            <a:r>
              <a:rPr lang="en-US" altLang="zh-CN" sz="1600" dirty="0"/>
              <a:t>appear</a:t>
            </a:r>
            <a:r>
              <a:rPr lang="zh-CN" altLang="en-US" sz="1600" dirty="0"/>
              <a:t> </a:t>
            </a:r>
            <a:r>
              <a:rPr lang="en-US" altLang="zh-CN" sz="1600" dirty="0"/>
              <a:t>at</a:t>
            </a:r>
            <a:r>
              <a:rPr lang="zh-CN" altLang="en-US" sz="1600" dirty="0"/>
              <a:t> </a:t>
            </a:r>
            <a:r>
              <a:rPr lang="en-US" altLang="zh-CN" sz="1600" dirty="0"/>
              <a:t>multiple</a:t>
            </a:r>
            <a:r>
              <a:rPr lang="zh-CN" altLang="en-US" sz="1600" dirty="0"/>
              <a:t> </a:t>
            </a:r>
            <a:r>
              <a:rPr lang="en-US" altLang="zh-CN" sz="1600" dirty="0"/>
              <a:t>positions: </a:t>
            </a:r>
            <a:r>
              <a:rPr lang="en-US" altLang="zh-CN" sz="1600" i="1" dirty="0">
                <a:solidFill>
                  <a:srgbClr val="FF0000"/>
                </a:solidFill>
              </a:rPr>
              <a:t>and r0, r0, r1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9CA67A6F-9950-C04B-8F1B-FF2A8691C79B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752600"/>
          <a:ext cx="7772400" cy="11125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606707282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3637045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6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and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srcReg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op2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srcReg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AND op2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07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orr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srcReg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op2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= </a:t>
                      </a:r>
                      <a:r>
                        <a:rPr kumimoji="0" lang="en-US" sz="16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srcReg</a:t>
                      </a: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OR op2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503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6000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46FFE-F3D9-874F-8A84-249CF3B5F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719394"/>
          </a:xfrm>
        </p:spPr>
        <p:txBody>
          <a:bodyPr/>
          <a:lstStyle/>
          <a:p>
            <a:r>
              <a:rPr kumimoji="1" lang="en-US" altLang="zh-CN" sz="3600" dirty="0"/>
              <a:t>Move and Memory Instructions (Integers)</a:t>
            </a:r>
            <a:endParaRPr kumimoji="1" lang="zh-CN" altLang="en-US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C22947-4178-4D4A-8141-E688D0876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716" y="3674806"/>
            <a:ext cx="7772400" cy="2590800"/>
          </a:xfrm>
        </p:spPr>
        <p:txBody>
          <a:bodyPr/>
          <a:lstStyle/>
          <a:p>
            <a:pPr marL="0" lv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Notes:</a:t>
            </a:r>
          </a:p>
          <a:p>
            <a:r>
              <a:rPr lang="en-US" sz="1600" dirty="0"/>
              <a:t>Same op2 as arithmetic instructions (or a 16 bit constant)</a:t>
            </a:r>
          </a:p>
          <a:p>
            <a:pPr lvl="1"/>
            <a:r>
              <a:rPr lang="en-US" sz="1200" dirty="0"/>
              <a:t>Another instruction is </a:t>
            </a:r>
            <a:r>
              <a:rPr lang="en-US" sz="1200" dirty="0" err="1"/>
              <a:t>movt</a:t>
            </a:r>
            <a:r>
              <a:rPr lang="en-US" sz="1200" dirty="0"/>
              <a:t> that moves a 16bit constant to the upper 16 bits of a register</a:t>
            </a:r>
          </a:p>
          <a:p>
            <a:r>
              <a:rPr lang="en-US" sz="2000" dirty="0"/>
              <a:t>offset can be an immediate, or a register, and is optional. Examples:</a:t>
            </a:r>
          </a:p>
          <a:p>
            <a:pPr lvl="2"/>
            <a:r>
              <a:rPr lang="en-US" sz="1600" i="1" dirty="0" err="1">
                <a:solidFill>
                  <a:srgbClr val="FF0000"/>
                </a:solidFill>
              </a:rPr>
              <a:t>ldr</a:t>
            </a:r>
            <a:r>
              <a:rPr lang="en-US" sz="1600" i="1" dirty="0">
                <a:solidFill>
                  <a:srgbClr val="FF0000"/>
                </a:solidFill>
              </a:rPr>
              <a:t> r0, [r1]</a:t>
            </a:r>
          </a:p>
          <a:p>
            <a:pPr lvl="2"/>
            <a:r>
              <a:rPr lang="en-US" sz="1600" i="1" dirty="0" err="1">
                <a:solidFill>
                  <a:srgbClr val="FF0000"/>
                </a:solidFill>
              </a:rPr>
              <a:t>ldr</a:t>
            </a:r>
            <a:r>
              <a:rPr lang="en-US" sz="1600" i="1" dirty="0">
                <a:solidFill>
                  <a:srgbClr val="FF0000"/>
                </a:solidFill>
              </a:rPr>
              <a:t> r0, [r1, #12]</a:t>
            </a:r>
          </a:p>
          <a:p>
            <a:pPr lvl="2"/>
            <a:r>
              <a:rPr lang="en-US" sz="1600" i="1" dirty="0" err="1">
                <a:solidFill>
                  <a:srgbClr val="FF0000"/>
                </a:solidFill>
              </a:rPr>
              <a:t>ldr</a:t>
            </a:r>
            <a:r>
              <a:rPr lang="en-US" sz="1600" i="1" dirty="0">
                <a:solidFill>
                  <a:srgbClr val="FF0000"/>
                </a:solidFill>
              </a:rPr>
              <a:t> r0, [r1, r2]</a:t>
            </a:r>
          </a:p>
          <a:p>
            <a:r>
              <a:rPr lang="en-US" sz="2000" dirty="0"/>
              <a:t>No such an instruction: </a:t>
            </a:r>
            <a:r>
              <a:rPr lang="en-US" sz="2000" i="1" dirty="0">
                <a:solidFill>
                  <a:srgbClr val="FF0000"/>
                </a:solidFill>
              </a:rPr>
              <a:t>str </a:t>
            </a:r>
            <a:r>
              <a:rPr lang="en-US" sz="2000" i="1" dirty="0" err="1">
                <a:solidFill>
                  <a:srgbClr val="FF0000"/>
                </a:solidFill>
              </a:rPr>
              <a:t>destReg</a:t>
            </a:r>
            <a:r>
              <a:rPr lang="en-US" sz="2000" i="1" dirty="0">
                <a:solidFill>
                  <a:srgbClr val="FF0000"/>
                </a:solidFill>
              </a:rPr>
              <a:t>, =&lt;label&gt;</a:t>
            </a:r>
          </a:p>
          <a:p>
            <a:pPr marL="457200" lvl="1" indent="0">
              <a:buNone/>
            </a:pP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98C66CB-8512-4F47-9BFF-28F69A6F4375}"/>
              </a:ext>
            </a:extLst>
          </p:cNvPr>
          <p:cNvGraphicFramePr>
            <a:graphicFrameLocks noGrp="1"/>
          </p:cNvGraphicFramePr>
          <p:nvPr/>
        </p:nvGraphicFramePr>
        <p:xfrm>
          <a:off x="690716" y="1574800"/>
          <a:ext cx="7772400" cy="18542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191000">
                  <a:extLst>
                    <a:ext uri="{9D8B030D-6E8A-4147-A177-3AD203B41FA5}">
                      <a16:colId xmlns:a16="http://schemas.microsoft.com/office/drawing/2014/main" val="2606707282"/>
                    </a:ext>
                  </a:extLst>
                </a:gridCol>
                <a:gridCol w="3581400">
                  <a:extLst>
                    <a:ext uri="{9D8B030D-6E8A-4147-A177-3AD203B41FA5}">
                      <a16:colId xmlns:a16="http://schemas.microsoft.com/office/drawing/2014/main" val="3637045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6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mov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op2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= op2 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07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ldr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[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locationReg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[, offset]]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destReg</a:t>
                      </a:r>
                      <a:r>
                        <a:rPr lang="en-US" altLang="zh-CN" dirty="0"/>
                        <a:t> = content in mem location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5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ldr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destReg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=&lt;label&gt;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destReg</a:t>
                      </a: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 = address of the label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4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str 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srcReg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, [</a:t>
                      </a: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locationReg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[, offset]]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Mem location = </a:t>
                      </a:r>
                      <a:r>
                        <a:rPr kumimoji="0" lang="en-US" sz="1600" b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</a:rPr>
                        <a:t>srcReg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0919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105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F866E-4160-C841-BE00-C625A5662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640080"/>
          </a:xfrm>
        </p:spPr>
        <p:txBody>
          <a:bodyPr/>
          <a:lstStyle/>
          <a:p>
            <a:r>
              <a:rPr kumimoji="1" lang="en-US" altLang="zh-CN" sz="3200" dirty="0"/>
              <a:t>Compare and Branch Instructions (Integers)</a:t>
            </a:r>
            <a:endParaRPr kumimoji="1" lang="zh-CN" alt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EE665-7BC0-1D43-B3C8-B55634E3E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4328160"/>
            <a:ext cx="7772400" cy="1752600"/>
          </a:xfrm>
        </p:spPr>
        <p:txBody>
          <a:bodyPr/>
          <a:lstStyle/>
          <a:p>
            <a:pPr marL="0" lvl="0" indent="0">
              <a:buNone/>
            </a:pPr>
            <a:r>
              <a:rPr lang="en-US" sz="1800" dirty="0">
                <a:solidFill>
                  <a:srgbClr val="000000"/>
                </a:solidFill>
              </a:rPr>
              <a:t>Notes:</a:t>
            </a:r>
            <a:endParaRPr lang="en-US" sz="1400" dirty="0">
              <a:solidFill>
                <a:srgbClr val="000000"/>
              </a:solidFill>
              <a:latin typeface="Courier" pitchFamily="2" charset="0"/>
            </a:endParaRPr>
          </a:p>
          <a:p>
            <a:r>
              <a:rPr lang="en-US" sz="1800" dirty="0">
                <a:solidFill>
                  <a:srgbClr val="000000"/>
                </a:solidFill>
              </a:rPr>
              <a:t>All of the above may be followed by the </a:t>
            </a:r>
            <a:r>
              <a:rPr lang="en-US" sz="1800" dirty="0">
                <a:solidFill>
                  <a:srgbClr val="FF0000"/>
                </a:solidFill>
              </a:rPr>
              <a:t>suffix</a:t>
            </a:r>
            <a:r>
              <a:rPr lang="en-US" sz="1800" dirty="0">
                <a:solidFill>
                  <a:srgbClr val="000000"/>
                </a:solidFill>
              </a:rPr>
              <a:t> used as condition for branching (conditioned on the CPSR register, usually the result of </a:t>
            </a:r>
            <a:r>
              <a:rPr lang="en-US" sz="1800" dirty="0" err="1">
                <a:solidFill>
                  <a:srgbClr val="000000"/>
                </a:solidFill>
              </a:rPr>
              <a:t>cmp</a:t>
            </a:r>
            <a:r>
              <a:rPr lang="en-US" sz="1800" dirty="0">
                <a:solidFill>
                  <a:srgbClr val="000000"/>
                </a:solidFill>
              </a:rPr>
              <a:t> instruction)</a:t>
            </a:r>
          </a:p>
          <a:p>
            <a:pPr lvl="2"/>
            <a:r>
              <a:rPr kumimoji="1" lang="en-US" altLang="zh-CN" sz="1600" i="1" dirty="0">
                <a:solidFill>
                  <a:srgbClr val="FF0000"/>
                </a:solidFill>
              </a:rPr>
              <a:t>eq, ne, </a:t>
            </a:r>
            <a:r>
              <a:rPr kumimoji="1" lang="en-US" altLang="zh-CN" sz="1600" i="1" dirty="0" err="1">
                <a:solidFill>
                  <a:srgbClr val="FF0000"/>
                </a:solidFill>
              </a:rPr>
              <a:t>ge</a:t>
            </a:r>
            <a:r>
              <a:rPr kumimoji="1" lang="en-US" altLang="zh-CN" sz="1600" i="1" dirty="0">
                <a:solidFill>
                  <a:srgbClr val="FF0000"/>
                </a:solidFill>
              </a:rPr>
              <a:t>, </a:t>
            </a:r>
            <a:r>
              <a:rPr kumimoji="1" lang="en-US" altLang="zh-CN" sz="1600" i="1" dirty="0" err="1">
                <a:solidFill>
                  <a:srgbClr val="FF0000"/>
                </a:solidFill>
              </a:rPr>
              <a:t>gt</a:t>
            </a:r>
            <a:r>
              <a:rPr kumimoji="1" lang="en-US" altLang="zh-CN" sz="1600" i="1" dirty="0">
                <a:solidFill>
                  <a:srgbClr val="FF0000"/>
                </a:solidFill>
              </a:rPr>
              <a:t>, le, </a:t>
            </a:r>
            <a:r>
              <a:rPr kumimoji="1" lang="en-US" altLang="zh-CN" sz="1600" i="1" dirty="0" err="1">
                <a:solidFill>
                  <a:srgbClr val="FF0000"/>
                </a:solidFill>
              </a:rPr>
              <a:t>lt</a:t>
            </a:r>
            <a:endParaRPr kumimoji="1" lang="en-US" altLang="zh-CN" sz="1600" i="1" dirty="0">
              <a:solidFill>
                <a:srgbClr val="FF0000"/>
              </a:solidFill>
            </a:endParaRPr>
          </a:p>
          <a:p>
            <a:pPr lvl="2"/>
            <a:r>
              <a:rPr kumimoji="1" lang="en-US" sz="1600" dirty="0">
                <a:solidFill>
                  <a:srgbClr val="000000"/>
                </a:solidFill>
              </a:rPr>
              <a:t>E.g., </a:t>
            </a:r>
            <a:r>
              <a:rPr kumimoji="1" lang="en-US" sz="1600" i="1" dirty="0" err="1">
                <a:solidFill>
                  <a:srgbClr val="FF0000"/>
                </a:solidFill>
              </a:rPr>
              <a:t>blxeq</a:t>
            </a:r>
            <a:r>
              <a:rPr kumimoji="1" lang="en-US" sz="1600" i="1" dirty="0">
                <a:solidFill>
                  <a:srgbClr val="FF0000"/>
                </a:solidFill>
              </a:rPr>
              <a:t> r3</a:t>
            </a:r>
            <a:r>
              <a:rPr kumimoji="1" lang="zh-CN" altLang="en-US" sz="1600" i="1" dirty="0">
                <a:solidFill>
                  <a:srgbClr val="FF0000"/>
                </a:solidFill>
              </a:rPr>
              <a:t>， </a:t>
            </a:r>
            <a:r>
              <a:rPr kumimoji="1" lang="en-US" altLang="zh-CN" sz="1600" i="1" dirty="0" err="1">
                <a:solidFill>
                  <a:srgbClr val="FF0000"/>
                </a:solidFill>
              </a:rPr>
              <a:t>bgt</a:t>
            </a:r>
            <a:r>
              <a:rPr kumimoji="1" lang="en-US" altLang="zh-CN" sz="1600" i="1" dirty="0">
                <a:solidFill>
                  <a:srgbClr val="FF0000"/>
                </a:solidFill>
              </a:rPr>
              <a:t> =fun</a:t>
            </a:r>
          </a:p>
          <a:p>
            <a:pPr lvl="2"/>
            <a:endParaRPr kumimoji="1" lang="en-US" sz="1600" i="1" dirty="0">
              <a:solidFill>
                <a:srgbClr val="FF0000"/>
              </a:solidFill>
            </a:endParaRPr>
          </a:p>
          <a:p>
            <a:pPr lvl="2"/>
            <a:r>
              <a:rPr lang="en-US" sz="1600" i="1" dirty="0" err="1"/>
              <a:t>在其他指令也可以用</a:t>
            </a:r>
            <a:r>
              <a:rPr lang="zh-CN" altLang="en-US" sz="1600" i="1" dirty="0"/>
              <a:t>：</a:t>
            </a:r>
            <a:r>
              <a:rPr lang="en-US" altLang="zh-CN" sz="1600" i="1" dirty="0" err="1">
                <a:solidFill>
                  <a:srgbClr val="FF0000"/>
                </a:solidFill>
              </a:rPr>
              <a:t>addeq</a:t>
            </a:r>
            <a:r>
              <a:rPr lang="zh-CN" altLang="en-US" sz="1600" i="1" dirty="0">
                <a:solidFill>
                  <a:srgbClr val="FF0000"/>
                </a:solidFill>
              </a:rPr>
              <a:t> </a:t>
            </a:r>
            <a:r>
              <a:rPr lang="en-US" altLang="zh-CN" sz="1600" i="1" dirty="0">
                <a:solidFill>
                  <a:srgbClr val="FF0000"/>
                </a:solidFill>
              </a:rPr>
              <a:t>r0, r0, r0</a:t>
            </a:r>
            <a:endParaRPr lang="en-US" sz="1600" i="1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70E6E7-C5E7-3E4E-81E2-697340EE4994}"/>
              </a:ext>
            </a:extLst>
          </p:cNvPr>
          <p:cNvGraphicFramePr>
            <a:graphicFrameLocks noGrp="1"/>
          </p:cNvGraphicFramePr>
          <p:nvPr/>
        </p:nvGraphicFramePr>
        <p:xfrm>
          <a:off x="685800" y="1676400"/>
          <a:ext cx="7772400" cy="222504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606707282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6370450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Instruction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Meaning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66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cmp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Reg1, op2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perform </a:t>
                      </a:r>
                      <a:r>
                        <a:rPr lang="en-US" sz="1600" i="1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reg1-op2</a:t>
                      </a:r>
                      <a:r>
                        <a:rPr lang="en-US" sz="1600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and store the result status into </a:t>
                      </a:r>
                      <a:r>
                        <a:rPr lang="en-US" sz="1600" i="1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CPSR</a:t>
                      </a:r>
                      <a:endParaRPr lang="zh-CN" altLang="en-US" sz="1600" i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5072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b =label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simple branch</a:t>
                      </a:r>
                      <a:endParaRPr lang="zh-CN" altLang="en-US" sz="16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74503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1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bl =label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branch with next address stored in </a:t>
                      </a:r>
                      <a:r>
                        <a:rPr lang="en-US" sz="1600" i="1" kern="1200" noProof="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lr</a:t>
                      </a:r>
                      <a:r>
                        <a:rPr lang="en-US" sz="1600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 register</a:t>
                      </a:r>
                      <a:endParaRPr lang="zh-CN" altLang="en-US" sz="16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01407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bx register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branch to the location in the register </a:t>
                      </a:r>
                      <a:endParaRPr lang="zh-CN" altLang="en-US" sz="1600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209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blx</a:t>
                      </a:r>
                      <a:r>
                        <a:rPr kumimoji="0" lang="en-US" sz="1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ourier" pitchFamily="2" charset="0"/>
                          <a:ea typeface="+mn-ea"/>
                          <a:cs typeface="+mn-cs"/>
                        </a:rPr>
                        <a:t> register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same as bx but with next address stored in </a:t>
                      </a:r>
                      <a:r>
                        <a:rPr lang="en-US" sz="1600" i="1" kern="1200" noProof="0" dirty="0" err="1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  <a:t>lr</a:t>
                      </a:r>
                      <a:endParaRPr lang="zh-CN" altLang="en-US" sz="1600" i="1" kern="1200" dirty="0">
                        <a:solidFill>
                          <a:srgbClr val="0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567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1943166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13482</TotalTime>
  <Words>5618</Words>
  <Application>Microsoft Macintosh PowerPoint</Application>
  <PresentationFormat>On-screen Show (4:3)</PresentationFormat>
  <Paragraphs>858</Paragraphs>
  <Slides>51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59" baseType="lpstr">
      <vt:lpstr>ArialMT</vt:lpstr>
      <vt:lpstr>Microsoft YaHei</vt:lpstr>
      <vt:lpstr>Arial</vt:lpstr>
      <vt:lpstr>Calibri</vt:lpstr>
      <vt:lpstr>Courier</vt:lpstr>
      <vt:lpstr>Menlo</vt:lpstr>
      <vt:lpstr>Times New Roman</vt:lpstr>
      <vt:lpstr>Default Design</vt:lpstr>
      <vt:lpstr>编译（H） COMP130014h.01 Week 12</vt:lpstr>
      <vt:lpstr>本周内容:  Activation Record &amp; Register Allocation</vt:lpstr>
      <vt:lpstr>PowerPoint Presentation</vt:lpstr>
      <vt:lpstr>ARM Instructions for FDMJ</vt:lpstr>
      <vt:lpstr>ARM Instructions for FDMJ (Integers)</vt:lpstr>
      <vt:lpstr>Arithmetic Instructions (Integers)</vt:lpstr>
      <vt:lpstr>Logical Instructions (Integers)</vt:lpstr>
      <vt:lpstr>Move and Memory Instructions (Integers)</vt:lpstr>
      <vt:lpstr>Compare and Branch Instructions (Integers)</vt:lpstr>
      <vt:lpstr>Instruction Summary (Integers)</vt:lpstr>
      <vt:lpstr>Quad functions VS RPi functions</vt:lpstr>
      <vt:lpstr>Activation Records</vt:lpstr>
      <vt:lpstr>Stack Frame</vt:lpstr>
      <vt:lpstr>Activation Records</vt:lpstr>
      <vt:lpstr>Function as return value</vt:lpstr>
      <vt:lpstr>Higher-order function and nested function definition</vt:lpstr>
      <vt:lpstr>AAPCS (ARM Architecture Procedure Call Standard) (Integers)</vt:lpstr>
      <vt:lpstr>ARM Registers (Integers)</vt:lpstr>
      <vt:lpstr>Can we always use registers to pass parameters? </vt:lpstr>
      <vt:lpstr>When a variable need to be in memory</vt:lpstr>
      <vt:lpstr>How large is a frame?</vt:lpstr>
      <vt:lpstr>Space for Saved Registers</vt:lpstr>
      <vt:lpstr>Parameter Passing (Integers)</vt:lpstr>
      <vt:lpstr>How to Load an Arbitrary Constant into a Register</vt:lpstr>
      <vt:lpstr>For FDMJ</vt:lpstr>
      <vt:lpstr>Stack Frame for FDMJ and RPi</vt:lpstr>
      <vt:lpstr>Some Auxiliary Comments</vt:lpstr>
      <vt:lpstr>Converting Quad to RPi mini</vt:lpstr>
      <vt:lpstr>How to deal function declaration in Quad?</vt:lpstr>
      <vt:lpstr>How to deal with function calls in Quad?</vt:lpstr>
      <vt:lpstr>How to deal with return in Quad?</vt:lpstr>
      <vt:lpstr>Example1</vt:lpstr>
      <vt:lpstr>Example 2</vt:lpstr>
      <vt:lpstr>Example test01_m1.rpi (from irp2rpitests.zip)</vt:lpstr>
      <vt:lpstr>Example test01_m1.rpi (from irp2rpitests.zip)</vt:lpstr>
      <vt:lpstr>Example test01_m1.rpi (from irp2rpitests.zip)</vt:lpstr>
      <vt:lpstr>Example test01_m1.rpi (from irp2rpitests.zip)</vt:lpstr>
      <vt:lpstr>Example test01_m1.rpi (from irp2rpitests.zip)</vt:lpstr>
      <vt:lpstr>How to deal with phi-function?</vt:lpstr>
      <vt:lpstr>Assumption for this class (IMPORTANT)</vt:lpstr>
      <vt:lpstr>Modify the Def/Use of Quad</vt:lpstr>
      <vt:lpstr>The Register Allocation Problem</vt:lpstr>
      <vt:lpstr>Interference</vt:lpstr>
      <vt:lpstr>Register Allocation by Graph Coloring on the interference graph</vt:lpstr>
      <vt:lpstr>Interference Graph</vt:lpstr>
      <vt:lpstr>Interference Graph</vt:lpstr>
      <vt:lpstr>Interference Graph</vt:lpstr>
      <vt:lpstr>Interference Graph</vt:lpstr>
      <vt:lpstr>PowerPoint Presentation</vt:lpstr>
      <vt:lpstr>Example</vt:lpstr>
      <vt:lpstr>Final Remarks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Sean Wang</cp:lastModifiedBy>
  <cp:revision>527</cp:revision>
  <dcterms:created xsi:type="dcterms:W3CDTF">1601-01-01T00:00:00Z</dcterms:created>
  <dcterms:modified xsi:type="dcterms:W3CDTF">2025-04-24T09:11:19Z</dcterms:modified>
</cp:coreProperties>
</file>