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64" r:id="rId2"/>
    <p:sldId id="267" r:id="rId3"/>
    <p:sldId id="358" r:id="rId4"/>
    <p:sldId id="321" r:id="rId5"/>
    <p:sldId id="284" r:id="rId6"/>
    <p:sldId id="279" r:id="rId7"/>
    <p:sldId id="290" r:id="rId8"/>
    <p:sldId id="411" r:id="rId9"/>
    <p:sldId id="412" r:id="rId10"/>
    <p:sldId id="413" r:id="rId11"/>
    <p:sldId id="414" r:id="rId12"/>
    <p:sldId id="415" r:id="rId13"/>
    <p:sldId id="417" r:id="rId14"/>
    <p:sldId id="418" r:id="rId15"/>
    <p:sldId id="419" r:id="rId16"/>
    <p:sldId id="420" r:id="rId17"/>
    <p:sldId id="397" r:id="rId18"/>
    <p:sldId id="421" r:id="rId19"/>
    <p:sldId id="422" r:id="rId20"/>
    <p:sldId id="423" r:id="rId21"/>
    <p:sldId id="406" r:id="rId22"/>
    <p:sldId id="407" r:id="rId23"/>
    <p:sldId id="408" r:id="rId24"/>
    <p:sldId id="403" r:id="rId25"/>
    <p:sldId id="404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63" r:id="rId36"/>
    <p:sldId id="362" r:id="rId37"/>
    <p:sldId id="364" r:id="rId38"/>
    <p:sldId id="401" r:id="rId39"/>
    <p:sldId id="385" r:id="rId40"/>
    <p:sldId id="366" r:id="rId41"/>
    <p:sldId id="367" r:id="rId42"/>
    <p:sldId id="368" r:id="rId43"/>
    <p:sldId id="369" r:id="rId44"/>
    <p:sldId id="373" r:id="rId45"/>
    <p:sldId id="370" r:id="rId46"/>
    <p:sldId id="372" r:id="rId47"/>
    <p:sldId id="374" r:id="rId48"/>
    <p:sldId id="377" r:id="rId49"/>
    <p:sldId id="424" r:id="rId50"/>
    <p:sldId id="425" r:id="rId51"/>
    <p:sldId id="426" r:id="rId52"/>
    <p:sldId id="427" r:id="rId53"/>
    <p:sldId id="428" r:id="rId54"/>
    <p:sldId id="429" r:id="rId55"/>
    <p:sldId id="431" r:id="rId56"/>
    <p:sldId id="430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/>
    <p:restoredTop sz="93425"/>
  </p:normalViewPr>
  <p:slideViewPr>
    <p:cSldViewPr>
      <p:cViewPr varScale="1">
        <p:scale>
          <a:sx n="118" d="100"/>
          <a:sy n="118" d="100"/>
        </p:scale>
        <p:origin x="32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5/11/25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539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175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701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13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3A3198-0567-8CD6-7DD1-B10FF93FBFF9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/>
              <a:t>For FDMJ-RPi: When a method is being called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680FE-49A8-36EC-9937-7531427BD2F9}"/>
              </a:ext>
            </a:extLst>
          </p:cNvPr>
          <p:cNvSpPr/>
          <p:nvPr/>
        </p:nvSpPr>
        <p:spPr>
          <a:xfrm>
            <a:off x="1099457" y="3124200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4B2B7-AE59-5D84-5CD7-89F8420F2B98}"/>
              </a:ext>
            </a:extLst>
          </p:cNvPr>
          <p:cNvSpPr txBox="1"/>
          <p:nvPr/>
        </p:nvSpPr>
        <p:spPr>
          <a:xfrm>
            <a:off x="185057" y="280687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675CB3-FF19-D06C-E23C-2D7F48D4A5D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6203" y="3037705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C8F0E4-479B-770B-406C-2B5C112B48D5}"/>
              </a:ext>
            </a:extLst>
          </p:cNvPr>
          <p:cNvSpPr/>
          <p:nvPr/>
        </p:nvSpPr>
        <p:spPr>
          <a:xfrm>
            <a:off x="1099457" y="1066800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BADF94-07E0-3F03-42DD-F74066F52519}"/>
              </a:ext>
            </a:extLst>
          </p:cNvPr>
          <p:cNvSpPr txBox="1"/>
          <p:nvPr/>
        </p:nvSpPr>
        <p:spPr>
          <a:xfrm>
            <a:off x="1201875" y="1679998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C79DAE-9376-A274-E2A7-CB8D2114141B}"/>
              </a:ext>
            </a:extLst>
          </p:cNvPr>
          <p:cNvSpPr txBox="1"/>
          <p:nvPr/>
        </p:nvSpPr>
        <p:spPr>
          <a:xfrm>
            <a:off x="152400" y="346322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58DE6-D394-C142-EF0B-52963D4E5FE1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1180" y="3694056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73E1BF-297B-523F-F2DA-099D04FEEEF7}"/>
              </a:ext>
            </a:extLst>
          </p:cNvPr>
          <p:cNvSpPr txBox="1"/>
          <p:nvPr/>
        </p:nvSpPr>
        <p:spPr>
          <a:xfrm>
            <a:off x="2658702" y="1755063"/>
            <a:ext cx="2829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use to store:</a:t>
            </a:r>
          </a:p>
          <a:p>
            <a:pPr marL="457200" indent="-457200">
              <a:buAutoNum type="arabicParenR"/>
            </a:pP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lr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Callee saved registers (r4-r10)</a:t>
            </a:r>
          </a:p>
          <a:p>
            <a:pPr marL="457200" indent="-457200">
              <a:buAutoNum type="arabicParenR"/>
            </a:pPr>
            <a:r>
              <a:rPr lang="en-US" dirty="0"/>
              <a:t>Temporary variables (that can’t fit in the registers)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ACBB22-F5C7-CFBA-CB8B-3B1F40412D53}"/>
              </a:ext>
            </a:extLst>
          </p:cNvPr>
          <p:cNvCxnSpPr>
            <a:cxnSpLocks/>
          </p:cNvCxnSpPr>
          <p:nvPr/>
        </p:nvCxnSpPr>
        <p:spPr>
          <a:xfrm flipH="1">
            <a:off x="2399786" y="3169505"/>
            <a:ext cx="369088" cy="3968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8FE34C-6215-3EA6-9B66-F121BB1493AD}"/>
              </a:ext>
            </a:extLst>
          </p:cNvPr>
          <p:cNvSpPr txBox="1"/>
          <p:nvPr/>
        </p:nvSpPr>
        <p:spPr>
          <a:xfrm>
            <a:off x="5595257" y="1066800"/>
            <a:ext cx="282938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1-2, we may use</a:t>
            </a:r>
          </a:p>
          <a:p>
            <a:r>
              <a:rPr lang="en-US" dirty="0"/>
              <a:t>The push instruction</a:t>
            </a:r>
          </a:p>
          <a:p>
            <a:r>
              <a:rPr lang="en-US" dirty="0"/>
              <a:t>For 3, each temporary variable is a given an offset (from </a:t>
            </a:r>
            <a:r>
              <a:rPr lang="en-US" dirty="0" err="1"/>
              <a:t>fp</a:t>
            </a:r>
            <a:r>
              <a:rPr lang="en-US" dirty="0"/>
              <a:t>), so we know where to retrieve it (each such a variable is essentially assigned an offset number)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CACC6-F7A0-59DA-55C7-B7AA03C4D148}"/>
              </a:ext>
            </a:extLst>
          </p:cNvPr>
          <p:cNvSpPr txBox="1"/>
          <p:nvPr/>
        </p:nvSpPr>
        <p:spPr>
          <a:xfrm>
            <a:off x="2801531" y="5410200"/>
            <a:ext cx="571236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So: each variable (temp) is either given a register or an offset. This is the job of register allocation.</a:t>
            </a:r>
          </a:p>
        </p:txBody>
      </p:sp>
    </p:spTree>
    <p:extLst>
      <p:ext uri="{BB962C8B-B14F-4D97-AF65-F5344CB8AC3E}">
        <p14:creationId xmlns:p14="http://schemas.microsoft.com/office/powerpoint/2010/main" val="372347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68EA1A-AA3D-7AA6-7959-FD069E11BADA}"/>
              </a:ext>
            </a:extLst>
          </p:cNvPr>
          <p:cNvSpPr txBox="1">
            <a:spLocks/>
          </p:cNvSpPr>
          <p:nvPr/>
        </p:nvSpPr>
        <p:spPr>
          <a:xfrm>
            <a:off x="517346" y="378923"/>
            <a:ext cx="8474253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/>
              <a:t>For FDMJ for RPi: When a method is being called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55395-6E5E-87E8-C637-FB530C81B0E1}"/>
              </a:ext>
            </a:extLst>
          </p:cNvPr>
          <p:cNvSpPr/>
          <p:nvPr/>
        </p:nvSpPr>
        <p:spPr>
          <a:xfrm>
            <a:off x="1447800" y="3565542"/>
            <a:ext cx="1888946" cy="21457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56F48-A9CE-F1F2-9F55-05F9C72B3867}"/>
              </a:ext>
            </a:extLst>
          </p:cNvPr>
          <p:cNvSpPr txBox="1"/>
          <p:nvPr/>
        </p:nvSpPr>
        <p:spPr>
          <a:xfrm>
            <a:off x="517346" y="121520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12DB78-5BC8-9722-55DC-2AB39220CA8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8492" y="1446039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EAE844-D265-2F85-DE2F-82709D950647}"/>
              </a:ext>
            </a:extLst>
          </p:cNvPr>
          <p:cNvSpPr/>
          <p:nvPr/>
        </p:nvSpPr>
        <p:spPr>
          <a:xfrm>
            <a:off x="14478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10E22-2F9F-C2D2-C694-34B0F8C74226}"/>
              </a:ext>
            </a:extLst>
          </p:cNvPr>
          <p:cNvSpPr txBox="1"/>
          <p:nvPr/>
        </p:nvSpPr>
        <p:spPr>
          <a:xfrm>
            <a:off x="19050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C5200-B47E-2CD3-76FC-506C3DF66266}"/>
              </a:ext>
            </a:extLst>
          </p:cNvPr>
          <p:cNvSpPr txBox="1"/>
          <p:nvPr/>
        </p:nvSpPr>
        <p:spPr>
          <a:xfrm>
            <a:off x="517346" y="32585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D7746C-C8D1-C6E8-78AB-152CCE060F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76126" y="3489342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FA78B3-107B-9AE8-0CF6-A81367E38DA3}"/>
              </a:ext>
            </a:extLst>
          </p:cNvPr>
          <p:cNvSpPr txBox="1"/>
          <p:nvPr/>
        </p:nvSpPr>
        <p:spPr>
          <a:xfrm>
            <a:off x="1894114" y="43728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940FF-27DE-109A-572C-CBD0D8B300F7}"/>
              </a:ext>
            </a:extLst>
          </p:cNvPr>
          <p:cNvSpPr txBox="1"/>
          <p:nvPr/>
        </p:nvSpPr>
        <p:spPr>
          <a:xfrm>
            <a:off x="3433928" y="1562210"/>
            <a:ext cx="2589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 r0-r3 have the parameters</a:t>
            </a:r>
          </a:p>
          <a:p>
            <a:pPr algn="ctr"/>
            <a:r>
              <a:rPr lang="en-US" dirty="0"/>
              <a:t>Return address is in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F6362-5A77-6BDA-701E-33EAC3C42495}"/>
              </a:ext>
            </a:extLst>
          </p:cNvPr>
          <p:cNvSpPr/>
          <p:nvPr/>
        </p:nvSpPr>
        <p:spPr>
          <a:xfrm>
            <a:off x="6477000" y="3565542"/>
            <a:ext cx="1888946" cy="2145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919B6E-AA6B-D258-2FE4-F5E5900F6F3D}"/>
              </a:ext>
            </a:extLst>
          </p:cNvPr>
          <p:cNvSpPr txBox="1"/>
          <p:nvPr/>
        </p:nvSpPr>
        <p:spPr>
          <a:xfrm>
            <a:off x="5561569" y="32585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9053BD-BD36-DB03-8A18-BC533F21DA7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02715" y="348934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DE7E42-28BF-A2A6-82DB-B40B5D2D036B}"/>
              </a:ext>
            </a:extLst>
          </p:cNvPr>
          <p:cNvSpPr/>
          <p:nvPr/>
        </p:nvSpPr>
        <p:spPr>
          <a:xfrm>
            <a:off x="64770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677D9-84DE-5972-C675-55A36698A299}"/>
              </a:ext>
            </a:extLst>
          </p:cNvPr>
          <p:cNvSpPr txBox="1"/>
          <p:nvPr/>
        </p:nvSpPr>
        <p:spPr>
          <a:xfrm>
            <a:off x="69342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335FA-1BFE-3497-3D31-E13D7BF33F36}"/>
              </a:ext>
            </a:extLst>
          </p:cNvPr>
          <p:cNvSpPr txBox="1"/>
          <p:nvPr/>
        </p:nvSpPr>
        <p:spPr>
          <a:xfrm>
            <a:off x="5528912" y="39148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E0D375-4F57-D74D-1374-402B9276EA2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87692" y="4145693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89B1D5-2044-56C8-B97D-9A418CD109D2}"/>
              </a:ext>
            </a:extLst>
          </p:cNvPr>
          <p:cNvSpPr txBox="1"/>
          <p:nvPr/>
        </p:nvSpPr>
        <p:spPr>
          <a:xfrm>
            <a:off x="6737226" y="4285518"/>
            <a:ext cx="144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stack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AC1AF-5A5B-BF3E-20D5-A081938D5A3D}"/>
              </a:ext>
            </a:extLst>
          </p:cNvPr>
          <p:cNvSpPr txBox="1"/>
          <p:nvPr/>
        </p:nvSpPr>
        <p:spPr>
          <a:xfrm>
            <a:off x="3854268" y="4250140"/>
            <a:ext cx="172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676BC-5AAC-B3E0-1705-1BAA5AA89865}"/>
              </a:ext>
            </a:extLst>
          </p:cNvPr>
          <p:cNvCxnSpPr>
            <a:cxnSpLocks/>
          </p:cNvCxnSpPr>
          <p:nvPr/>
        </p:nvCxnSpPr>
        <p:spPr>
          <a:xfrm>
            <a:off x="3928712" y="2737173"/>
            <a:ext cx="16002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3DE84-9FE9-EDE2-3AC3-D1C59DB3E232}"/>
              </a:ext>
            </a:extLst>
          </p:cNvPr>
          <p:cNvCxnSpPr>
            <a:cxnSpLocks/>
          </p:cNvCxnSpPr>
          <p:nvPr/>
        </p:nvCxnSpPr>
        <p:spPr>
          <a:xfrm flipH="1">
            <a:off x="3854268" y="4799131"/>
            <a:ext cx="18295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445516-0DAB-0323-3D7B-B82D2407810D}"/>
              </a:ext>
            </a:extLst>
          </p:cNvPr>
          <p:cNvSpPr txBox="1"/>
          <p:nvPr/>
        </p:nvSpPr>
        <p:spPr>
          <a:xfrm>
            <a:off x="3609614" y="4880291"/>
            <a:ext cx="2197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value must be in 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FF618-B83C-1646-63C0-49897C034D14}"/>
              </a:ext>
            </a:extLst>
          </p:cNvPr>
          <p:cNvSpPr txBox="1"/>
          <p:nvPr/>
        </p:nvSpPr>
        <p:spPr>
          <a:xfrm>
            <a:off x="706540" y="6142365"/>
            <a:ext cx="8044543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simplify</a:t>
            </a:r>
            <a:r>
              <a:rPr lang="en-US" dirty="0"/>
              <a:t>: we assume our methods have at most 3 parameters.</a:t>
            </a:r>
          </a:p>
        </p:txBody>
      </p:sp>
    </p:spTree>
    <p:extLst>
      <p:ext uri="{BB962C8B-B14F-4D97-AF65-F5344CB8AC3E}">
        <p14:creationId xmlns:p14="http://schemas.microsoft.com/office/powerpoint/2010/main" val="166569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51D58-E5E1-AD4A-9FEE-226FE9D4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788921-A6DA-A41F-8122-345496D3A9DB}"/>
              </a:ext>
            </a:extLst>
          </p:cNvPr>
          <p:cNvSpPr txBox="1">
            <a:spLocks/>
          </p:cNvSpPr>
          <p:nvPr/>
        </p:nvSpPr>
        <p:spPr>
          <a:xfrm>
            <a:off x="517346" y="378923"/>
            <a:ext cx="8474253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/>
              <a:t>For FDMJ for RPi: When a method is being called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2A582-BD60-4910-F560-0E2E153B7AAC}"/>
              </a:ext>
            </a:extLst>
          </p:cNvPr>
          <p:cNvSpPr/>
          <p:nvPr/>
        </p:nvSpPr>
        <p:spPr>
          <a:xfrm>
            <a:off x="1447800" y="3565542"/>
            <a:ext cx="1888946" cy="21457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76F53-A931-B6ED-5488-58A4DD016E95}"/>
              </a:ext>
            </a:extLst>
          </p:cNvPr>
          <p:cNvSpPr txBox="1"/>
          <p:nvPr/>
        </p:nvSpPr>
        <p:spPr>
          <a:xfrm>
            <a:off x="517346" y="121520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EB7F8-022F-45C4-18E4-3F56388F61A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8492" y="1446039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90C25C-BCE8-D631-9A9B-92D6CCC30F8E}"/>
              </a:ext>
            </a:extLst>
          </p:cNvPr>
          <p:cNvSpPr/>
          <p:nvPr/>
        </p:nvSpPr>
        <p:spPr>
          <a:xfrm>
            <a:off x="14478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BF7D-FEBF-7347-480A-04BF431F8496}"/>
              </a:ext>
            </a:extLst>
          </p:cNvPr>
          <p:cNvSpPr txBox="1"/>
          <p:nvPr/>
        </p:nvSpPr>
        <p:spPr>
          <a:xfrm>
            <a:off x="19050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B01DF-55AB-C8A3-C553-C994E9A92B5D}"/>
              </a:ext>
            </a:extLst>
          </p:cNvPr>
          <p:cNvSpPr txBox="1"/>
          <p:nvPr/>
        </p:nvSpPr>
        <p:spPr>
          <a:xfrm>
            <a:off x="517346" y="32585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AF88D-939B-57FB-3929-8E839065FC2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76126" y="3489342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0352EC-F209-C6BD-5F58-AD3EECC16445}"/>
              </a:ext>
            </a:extLst>
          </p:cNvPr>
          <p:cNvSpPr txBox="1"/>
          <p:nvPr/>
        </p:nvSpPr>
        <p:spPr>
          <a:xfrm>
            <a:off x="1894114" y="43728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B697-37AF-C8F8-1624-6A9A098530D4}"/>
              </a:ext>
            </a:extLst>
          </p:cNvPr>
          <p:cNvSpPr txBox="1"/>
          <p:nvPr/>
        </p:nvSpPr>
        <p:spPr>
          <a:xfrm>
            <a:off x="3433928" y="1562210"/>
            <a:ext cx="2589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doesn’t need to callee to keep r0-r3, and </a:t>
            </a:r>
            <a:r>
              <a:rPr lang="en-US" dirty="0" err="1"/>
              <a:t>lr</a:t>
            </a:r>
            <a:r>
              <a:rPr lang="en-US" dirty="0"/>
              <a:t> 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FF0E1D-E04E-72D6-2432-2E60E218F2BC}"/>
              </a:ext>
            </a:extLst>
          </p:cNvPr>
          <p:cNvSpPr/>
          <p:nvPr/>
        </p:nvSpPr>
        <p:spPr>
          <a:xfrm>
            <a:off x="6477000" y="3565542"/>
            <a:ext cx="1888946" cy="2145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FDABE-BD96-C9ED-5974-C784EEDCB57F}"/>
              </a:ext>
            </a:extLst>
          </p:cNvPr>
          <p:cNvSpPr txBox="1"/>
          <p:nvPr/>
        </p:nvSpPr>
        <p:spPr>
          <a:xfrm>
            <a:off x="5561569" y="32585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100597-0829-8153-93EC-87711EC9161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02715" y="348934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DB96A65-A884-1433-9779-16628C49E0E0}"/>
              </a:ext>
            </a:extLst>
          </p:cNvPr>
          <p:cNvSpPr/>
          <p:nvPr/>
        </p:nvSpPr>
        <p:spPr>
          <a:xfrm>
            <a:off x="64770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38870-5D52-89BA-7B08-BD22A495C983}"/>
              </a:ext>
            </a:extLst>
          </p:cNvPr>
          <p:cNvSpPr txBox="1"/>
          <p:nvPr/>
        </p:nvSpPr>
        <p:spPr>
          <a:xfrm>
            <a:off x="69342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436884-0CC2-02A5-3847-CBB001E69A8E}"/>
              </a:ext>
            </a:extLst>
          </p:cNvPr>
          <p:cNvSpPr txBox="1"/>
          <p:nvPr/>
        </p:nvSpPr>
        <p:spPr>
          <a:xfrm>
            <a:off x="5528912" y="39148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D3824-BC8C-8968-5AC4-96D10633B6E6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87692" y="4145693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F0827B-0192-A335-B04B-83E20A27ADD2}"/>
              </a:ext>
            </a:extLst>
          </p:cNvPr>
          <p:cNvSpPr txBox="1"/>
          <p:nvPr/>
        </p:nvSpPr>
        <p:spPr>
          <a:xfrm>
            <a:off x="6737226" y="4285518"/>
            <a:ext cx="144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stack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65DF7-39A7-3BD2-7AAA-E1F2CD3460F3}"/>
              </a:ext>
            </a:extLst>
          </p:cNvPr>
          <p:cNvSpPr txBox="1"/>
          <p:nvPr/>
        </p:nvSpPr>
        <p:spPr>
          <a:xfrm>
            <a:off x="3854268" y="4250140"/>
            <a:ext cx="172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2A64B4-A626-9440-8AFF-92F72585CBBA}"/>
              </a:ext>
            </a:extLst>
          </p:cNvPr>
          <p:cNvCxnSpPr>
            <a:cxnSpLocks/>
          </p:cNvCxnSpPr>
          <p:nvPr/>
        </p:nvCxnSpPr>
        <p:spPr>
          <a:xfrm>
            <a:off x="3928712" y="2737173"/>
            <a:ext cx="16002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D989A-BE77-D4C1-074D-1A171FE87A63}"/>
              </a:ext>
            </a:extLst>
          </p:cNvPr>
          <p:cNvCxnSpPr>
            <a:cxnSpLocks/>
          </p:cNvCxnSpPr>
          <p:nvPr/>
        </p:nvCxnSpPr>
        <p:spPr>
          <a:xfrm flipH="1">
            <a:off x="3854268" y="4799131"/>
            <a:ext cx="18295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4AED29-2354-9457-9411-773180AE8A94}"/>
              </a:ext>
            </a:extLst>
          </p:cNvPr>
          <p:cNvSpPr txBox="1"/>
          <p:nvPr/>
        </p:nvSpPr>
        <p:spPr>
          <a:xfrm>
            <a:off x="3609614" y="4880291"/>
            <a:ext cx="219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expects r4-r10,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 be put back their original values</a:t>
            </a:r>
          </a:p>
        </p:txBody>
      </p:sp>
    </p:spTree>
    <p:extLst>
      <p:ext uri="{BB962C8B-B14F-4D97-AF65-F5344CB8AC3E}">
        <p14:creationId xmlns:p14="http://schemas.microsoft.com/office/powerpoint/2010/main" val="330058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E341-1709-8266-FE5F-817F25AD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523D20-50E0-8E02-88A2-FD3D1DEE852E}"/>
              </a:ext>
            </a:extLst>
          </p:cNvPr>
          <p:cNvSpPr txBox="1">
            <a:spLocks/>
          </p:cNvSpPr>
          <p:nvPr/>
        </p:nvSpPr>
        <p:spPr>
          <a:xfrm>
            <a:off x="517346" y="378923"/>
            <a:ext cx="8474253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/>
              <a:t>For FDMJ for RPi: When a method is being called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D6146-C370-1E02-4332-81AC4150494B}"/>
              </a:ext>
            </a:extLst>
          </p:cNvPr>
          <p:cNvSpPr/>
          <p:nvPr/>
        </p:nvSpPr>
        <p:spPr>
          <a:xfrm>
            <a:off x="1447800" y="3565542"/>
            <a:ext cx="1888946" cy="214573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AC77A-98A4-A10F-8368-97594F1BE197}"/>
              </a:ext>
            </a:extLst>
          </p:cNvPr>
          <p:cNvSpPr txBox="1"/>
          <p:nvPr/>
        </p:nvSpPr>
        <p:spPr>
          <a:xfrm>
            <a:off x="517346" y="121520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E59186-B544-789F-054F-9593235EA9B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8492" y="1446039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17FEBF-8CF2-E8E7-0EE6-1727EF72CB0A}"/>
              </a:ext>
            </a:extLst>
          </p:cNvPr>
          <p:cNvSpPr/>
          <p:nvPr/>
        </p:nvSpPr>
        <p:spPr>
          <a:xfrm>
            <a:off x="14478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9418A-40B2-A270-005E-0AD11B52E30E}"/>
              </a:ext>
            </a:extLst>
          </p:cNvPr>
          <p:cNvSpPr txBox="1"/>
          <p:nvPr/>
        </p:nvSpPr>
        <p:spPr>
          <a:xfrm>
            <a:off x="19050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50362-C6AF-FA29-778D-72CE6E382773}"/>
              </a:ext>
            </a:extLst>
          </p:cNvPr>
          <p:cNvSpPr txBox="1"/>
          <p:nvPr/>
        </p:nvSpPr>
        <p:spPr>
          <a:xfrm>
            <a:off x="517346" y="32585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925380-B5E1-A901-C95B-1B6B1DF9EA0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76126" y="3489342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371825-983F-0C0B-70BD-774902E95E1D}"/>
              </a:ext>
            </a:extLst>
          </p:cNvPr>
          <p:cNvSpPr txBox="1"/>
          <p:nvPr/>
        </p:nvSpPr>
        <p:spPr>
          <a:xfrm>
            <a:off x="1894114" y="43728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6DD22E-E80E-D5C7-E85E-E4085356A942}"/>
              </a:ext>
            </a:extLst>
          </p:cNvPr>
          <p:cNvSpPr/>
          <p:nvPr/>
        </p:nvSpPr>
        <p:spPr>
          <a:xfrm>
            <a:off x="6477000" y="3565542"/>
            <a:ext cx="1888946" cy="2145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7EF26-DC15-3BFC-F0FF-89F6D1BD3F03}"/>
              </a:ext>
            </a:extLst>
          </p:cNvPr>
          <p:cNvSpPr txBox="1"/>
          <p:nvPr/>
        </p:nvSpPr>
        <p:spPr>
          <a:xfrm>
            <a:off x="5561569" y="32585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9E41BA-1CBC-7165-E096-3095A95172E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02715" y="348934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76BA6-530A-A3AF-970E-E9157C8588B5}"/>
              </a:ext>
            </a:extLst>
          </p:cNvPr>
          <p:cNvSpPr/>
          <p:nvPr/>
        </p:nvSpPr>
        <p:spPr>
          <a:xfrm>
            <a:off x="64770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643B2-10E7-E972-5FE9-A24C080DB5F1}"/>
              </a:ext>
            </a:extLst>
          </p:cNvPr>
          <p:cNvSpPr txBox="1"/>
          <p:nvPr/>
        </p:nvSpPr>
        <p:spPr>
          <a:xfrm>
            <a:off x="69342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C4004-0AE3-254E-EDB0-72CB7A9A1DCE}"/>
              </a:ext>
            </a:extLst>
          </p:cNvPr>
          <p:cNvSpPr txBox="1"/>
          <p:nvPr/>
        </p:nvSpPr>
        <p:spPr>
          <a:xfrm>
            <a:off x="5528912" y="39148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FFAC66-A487-F62F-6705-C66024AE063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987692" y="4145693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9D8278-AFBC-049A-39B1-A97A7CCFBB56}"/>
              </a:ext>
            </a:extLst>
          </p:cNvPr>
          <p:cNvSpPr txBox="1"/>
          <p:nvPr/>
        </p:nvSpPr>
        <p:spPr>
          <a:xfrm>
            <a:off x="6737226" y="4285518"/>
            <a:ext cx="144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stack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2DA3-F854-F6C5-A0F8-9348F62A67B1}"/>
              </a:ext>
            </a:extLst>
          </p:cNvPr>
          <p:cNvSpPr txBox="1"/>
          <p:nvPr/>
        </p:nvSpPr>
        <p:spPr>
          <a:xfrm>
            <a:off x="3854268" y="4250140"/>
            <a:ext cx="172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return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F17D9C-7FAB-1740-EABA-2EDCBE5790BE}"/>
              </a:ext>
            </a:extLst>
          </p:cNvPr>
          <p:cNvCxnSpPr>
            <a:cxnSpLocks/>
          </p:cNvCxnSpPr>
          <p:nvPr/>
        </p:nvCxnSpPr>
        <p:spPr>
          <a:xfrm flipH="1">
            <a:off x="3854268" y="4799131"/>
            <a:ext cx="18295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302A62-3BC5-5ACA-DBF9-E4EE67A61608}"/>
              </a:ext>
            </a:extLst>
          </p:cNvPr>
          <p:cNvSpPr txBox="1"/>
          <p:nvPr/>
        </p:nvSpPr>
        <p:spPr>
          <a:xfrm>
            <a:off x="3609614" y="4880291"/>
            <a:ext cx="219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Caller expects r4-r10,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sp</a:t>
            </a:r>
            <a:r>
              <a:rPr lang="en-US" dirty="0"/>
              <a:t> be put back their original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DA1E3-1FCA-3C2E-5A67-CDEADCA297B0}"/>
              </a:ext>
            </a:extLst>
          </p:cNvPr>
          <p:cNvSpPr txBox="1"/>
          <p:nvPr/>
        </p:nvSpPr>
        <p:spPr>
          <a:xfrm>
            <a:off x="3429000" y="957702"/>
            <a:ext cx="2819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will use </a:t>
            </a:r>
          </a:p>
          <a:p>
            <a:pPr algn="ctr"/>
            <a:r>
              <a:rPr lang="en-US" i="1" dirty="0"/>
              <a:t>push/pop{r4-r10, </a:t>
            </a:r>
            <a:r>
              <a:rPr lang="en-US" i="1" dirty="0" err="1"/>
              <a:t>fp</a:t>
            </a:r>
            <a:r>
              <a:rPr lang="en-US" i="1" dirty="0"/>
              <a:t>, </a:t>
            </a:r>
            <a:r>
              <a:rPr lang="en-US" i="1" dirty="0" err="1"/>
              <a:t>lr</a:t>
            </a:r>
            <a:r>
              <a:rPr lang="en-US" i="1" dirty="0"/>
              <a:t>} and adjust </a:t>
            </a:r>
            <a:r>
              <a:rPr lang="en-US" i="1" dirty="0" err="1"/>
              <a:t>sp</a:t>
            </a:r>
            <a:endParaRPr lang="en-US" i="1" dirty="0"/>
          </a:p>
          <a:p>
            <a:pPr algn="ctr"/>
            <a:r>
              <a:rPr lang="en-US" dirty="0"/>
              <a:t>To accomplish this </a:t>
            </a:r>
          </a:p>
          <a:p>
            <a:pPr algn="ctr"/>
            <a:r>
              <a:rPr lang="en-US" dirty="0"/>
              <a:t>when the assembly program is built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D8E36-6DE5-8B30-A9AF-9DE0F1B72F0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708435" y="3266026"/>
            <a:ext cx="6079" cy="9841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19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4FDD-592B-963E-F5A0-1CB036D8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Prepare Quad For RPi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9719-2A29-86AB-3524-F8CE6339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905000"/>
          </a:xfrm>
        </p:spPr>
        <p:txBody>
          <a:bodyPr/>
          <a:lstStyle/>
          <a:p>
            <a:r>
              <a:rPr lang="en-US" dirty="0"/>
              <a:t>Move the incoming parameters to the right temps on entrance</a:t>
            </a:r>
          </a:p>
          <a:p>
            <a:r>
              <a:rPr lang="en-US" dirty="0"/>
              <a:t>Move the return values to the right register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C9F62-70FC-1D40-213D-8561C8C3F124}"/>
              </a:ext>
            </a:extLst>
          </p:cNvPr>
          <p:cNvSpPr txBox="1"/>
          <p:nvPr/>
        </p:nvSpPr>
        <p:spPr>
          <a:xfrm>
            <a:off x="457201" y="3886200"/>
            <a:ext cx="39624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entrance: </a:t>
            </a:r>
          </a:p>
          <a:p>
            <a:pPr algn="ctr"/>
            <a:r>
              <a:rPr lang="en-US" dirty="0"/>
              <a:t>For each parameter, we need to add </a:t>
            </a:r>
          </a:p>
          <a:p>
            <a:pPr algn="ctr"/>
            <a:r>
              <a:rPr lang="en-US" i="1" dirty="0"/>
              <a:t>move temp </a:t>
            </a:r>
            <a:r>
              <a:rPr lang="en-US" i="1" dirty="0">
                <a:sym typeface="Wingdings" pitchFamily="2" charset="2"/>
              </a:rPr>
              <a:t> </a:t>
            </a:r>
            <a:r>
              <a:rPr lang="en-US" i="1" dirty="0" err="1">
                <a:sym typeface="Wingdings" pitchFamily="2" charset="2"/>
              </a:rPr>
              <a:t>ri</a:t>
            </a:r>
            <a:r>
              <a:rPr lang="en-US" i="1" dirty="0">
                <a:sym typeface="Wingdings" pitchFamily="2" charset="2"/>
              </a:rPr>
              <a:t> (</a:t>
            </a:r>
            <a:r>
              <a:rPr lang="en-US" i="1" dirty="0" err="1">
                <a:sym typeface="Wingdings" pitchFamily="2" charset="2"/>
              </a:rPr>
              <a:t>i</a:t>
            </a:r>
            <a:r>
              <a:rPr lang="en-US" i="1" dirty="0">
                <a:sym typeface="Wingdings" pitchFamily="2" charset="2"/>
              </a:rPr>
              <a:t>=0..3)</a:t>
            </a:r>
          </a:p>
          <a:p>
            <a:pPr algn="ctr"/>
            <a:r>
              <a:rPr lang="en-US" dirty="0">
                <a:sym typeface="Wingdings" pitchFamily="2" charset="2"/>
              </a:rPr>
              <a:t>instructions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9A9DE-54E3-4BC2-3E26-FB3D97CDB9BC}"/>
              </a:ext>
            </a:extLst>
          </p:cNvPr>
          <p:cNvSpPr txBox="1"/>
          <p:nvPr/>
        </p:nvSpPr>
        <p:spPr>
          <a:xfrm>
            <a:off x="4724401" y="3886200"/>
            <a:ext cx="39624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return: </a:t>
            </a:r>
          </a:p>
          <a:p>
            <a:pPr algn="ctr"/>
            <a:r>
              <a:rPr lang="en-US" dirty="0"/>
              <a:t>We need to add </a:t>
            </a:r>
          </a:p>
          <a:p>
            <a:pPr algn="ctr"/>
            <a:r>
              <a:rPr lang="en-US" i="1" dirty="0"/>
              <a:t>move r0 </a:t>
            </a:r>
            <a:r>
              <a:rPr lang="en-US" i="1" dirty="0">
                <a:sym typeface="Wingdings" pitchFamily="2" charset="2"/>
              </a:rPr>
              <a:t> temp/value</a:t>
            </a:r>
          </a:p>
          <a:p>
            <a:pPr algn="ctr"/>
            <a:r>
              <a:rPr lang="en-US" dirty="0">
                <a:sym typeface="Wingdings" pitchFamily="2" charset="2"/>
              </a:rPr>
              <a:t>Instruction</a:t>
            </a:r>
          </a:p>
          <a:p>
            <a:pPr algn="ctr"/>
            <a:r>
              <a:rPr lang="en-US" dirty="0">
                <a:sym typeface="Wingdings" pitchFamily="2" charset="2"/>
              </a:rPr>
              <a:t>And make r0 to be the return value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93112-2EE2-205B-CCC0-BD0B2C69C65C}"/>
              </a:ext>
            </a:extLst>
          </p:cNvPr>
          <p:cNvSpPr txBox="1"/>
          <p:nvPr/>
        </p:nvSpPr>
        <p:spPr>
          <a:xfrm>
            <a:off x="152400" y="59436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Here we have introduced machine registers to mix with our temps</a:t>
            </a:r>
          </a:p>
        </p:txBody>
      </p:sp>
    </p:spTree>
    <p:extLst>
      <p:ext uri="{BB962C8B-B14F-4D97-AF65-F5344CB8AC3E}">
        <p14:creationId xmlns:p14="http://schemas.microsoft.com/office/powerpoint/2010/main" val="264544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7023-28AD-AE04-A5B1-CBEB6C30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other considerations:</a:t>
            </a:r>
          </a:p>
          <a:p>
            <a:pPr lvl="1"/>
            <a:r>
              <a:rPr lang="en-US" dirty="0"/>
              <a:t>1) Stitch the blocks back into one block</a:t>
            </a:r>
          </a:p>
          <a:p>
            <a:pPr lvl="1"/>
            <a:r>
              <a:rPr lang="en-US" dirty="0"/>
              <a:t>2) Add necessary temps to adhere to the RPi instruction requirements</a:t>
            </a:r>
          </a:p>
          <a:p>
            <a:pPr lvl="1"/>
            <a:r>
              <a:rPr lang="en-US" dirty="0"/>
              <a:t>3) For function calls, we need to add extra “def/use” temps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1CE5D-9E54-CE0C-1F35-477CF8387C4C}"/>
              </a:ext>
            </a:extLst>
          </p:cNvPr>
          <p:cNvSpPr txBox="1">
            <a:spLocks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To Prepare Quad For RPi</a:t>
            </a:r>
          </a:p>
        </p:txBody>
      </p:sp>
    </p:spTree>
    <p:extLst>
      <p:ext uri="{BB962C8B-B14F-4D97-AF65-F5344CB8AC3E}">
        <p14:creationId xmlns:p14="http://schemas.microsoft.com/office/powerpoint/2010/main" val="3302753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BA4F-0247-A3E6-94CC-1EF5BB7D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Stitch the Blocks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75FF-2CFC-E423-D529-90199BE6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“tracing”</a:t>
            </a:r>
          </a:p>
          <a:p>
            <a:r>
              <a:rPr lang="en-US" dirty="0"/>
              <a:t>Try to make the block immediately follow the block that jumps to it (may save a jump)</a:t>
            </a:r>
          </a:p>
          <a:p>
            <a:r>
              <a:rPr lang="en-US" dirty="0"/>
              <a:t>Try to make the “false” block immediately follow a block that makes a conditional jump (since assembly conditional jump does a “true: jump, false: fall through”)</a:t>
            </a:r>
          </a:p>
        </p:txBody>
      </p:sp>
    </p:spTree>
    <p:extLst>
      <p:ext uri="{BB962C8B-B14F-4D97-AF65-F5344CB8AC3E}">
        <p14:creationId xmlns:p14="http://schemas.microsoft.com/office/powerpoint/2010/main" val="237897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/>
              <a:t>How to deal with phi-function?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00200"/>
          </a:xfrm>
        </p:spPr>
        <p:txBody>
          <a:bodyPr/>
          <a:lstStyle/>
          <a:p>
            <a:r>
              <a:rPr lang="en-US" dirty="0"/>
              <a:t>Add “</a:t>
            </a:r>
            <a:r>
              <a:rPr lang="en-US" i="1" dirty="0"/>
              <a:t>mov</a:t>
            </a:r>
            <a:r>
              <a:rPr lang="en-US" dirty="0"/>
              <a:t>” instructions to the end of the predecessor blocks (before the last jump).</a:t>
            </a:r>
          </a:p>
          <a:p>
            <a:r>
              <a:rPr lang="en-US" dirty="0"/>
              <a:t>Remove </a:t>
            </a:r>
            <a:r>
              <a:rPr lang="en-US" i="1" dirty="0"/>
              <a:t>phi-function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59F7D-261B-27F3-5416-6852A226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2327700" cy="2648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0EAFE-E31C-F311-4A13-270C9978E3D5}"/>
              </a:ext>
            </a:extLst>
          </p:cNvPr>
          <p:cNvSpPr txBox="1"/>
          <p:nvPr/>
        </p:nvSpPr>
        <p:spPr>
          <a:xfrm>
            <a:off x="1368108" y="4876800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</a:t>
            </a:r>
          </a:p>
          <a:p>
            <a:r>
              <a:rPr lang="en-US" sz="1600" i="1" dirty="0"/>
              <a:t>mov tempa3, tempa2</a:t>
            </a:r>
          </a:p>
          <a:p>
            <a:r>
              <a:rPr lang="en-US" sz="1600" dirty="0"/>
              <a:t>before jump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2CEE9-8780-FEE6-005B-E9BBAECD03D0}"/>
              </a:ext>
            </a:extLst>
          </p:cNvPr>
          <p:cNvSpPr txBox="1"/>
          <p:nvPr/>
        </p:nvSpPr>
        <p:spPr>
          <a:xfrm>
            <a:off x="5925608" y="4584412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</a:t>
            </a:r>
          </a:p>
          <a:p>
            <a:r>
              <a:rPr lang="en-US" sz="1600" i="1" dirty="0"/>
              <a:t>mov tempa3, tempa1</a:t>
            </a:r>
          </a:p>
          <a:p>
            <a:r>
              <a:rPr lang="en-US" sz="1600" dirty="0"/>
              <a:t>before jump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9217C-96A8-702B-62E2-B3501CDC5EF8}"/>
              </a:ext>
            </a:extLst>
          </p:cNvPr>
          <p:cNvCxnSpPr>
            <a:cxnSpLocks/>
          </p:cNvCxnSpPr>
          <p:nvPr/>
        </p:nvCxnSpPr>
        <p:spPr>
          <a:xfrm flipH="1" flipV="1">
            <a:off x="5161175" y="4495800"/>
            <a:ext cx="764433" cy="2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BA2BD-6A70-BE9A-4638-3EA23806B1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84017" y="5105400"/>
            <a:ext cx="297383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986E4B-2B4D-2E8C-7646-967D1E4D96B4}"/>
              </a:ext>
            </a:extLst>
          </p:cNvPr>
          <p:cNvSpPr/>
          <p:nvPr/>
        </p:nvSpPr>
        <p:spPr>
          <a:xfrm>
            <a:off x="5237375" y="5415409"/>
            <a:ext cx="228600" cy="2923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9B74D-8334-5896-8958-D4D3390BDF4E}"/>
              </a:ext>
            </a:extLst>
          </p:cNvPr>
          <p:cNvSpPr/>
          <p:nvPr/>
        </p:nvSpPr>
        <p:spPr>
          <a:xfrm>
            <a:off x="4278896" y="5423876"/>
            <a:ext cx="228600" cy="2923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3A881-1243-8FF8-B3C2-8D5B0946240E}"/>
              </a:ext>
            </a:extLst>
          </p:cNvPr>
          <p:cNvCxnSpPr>
            <a:cxnSpLocks/>
          </p:cNvCxnSpPr>
          <p:nvPr/>
        </p:nvCxnSpPr>
        <p:spPr>
          <a:xfrm flipH="1">
            <a:off x="4549143" y="5096119"/>
            <a:ext cx="2212232" cy="40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A4DA1-6772-531E-D384-AACAEEB0DA23}"/>
              </a:ext>
            </a:extLst>
          </p:cNvPr>
          <p:cNvCxnSpPr>
            <a:cxnSpLocks/>
          </p:cNvCxnSpPr>
          <p:nvPr/>
        </p:nvCxnSpPr>
        <p:spPr>
          <a:xfrm flipH="1">
            <a:off x="5475239" y="5091519"/>
            <a:ext cx="1971936" cy="31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2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32D4-CDA3-BAF3-EBAD-3721AFC0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(2) Instruction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0F0D-B0E4-36D0-EC2A-7517234F0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r>
              <a:rPr lang="en-US" dirty="0"/>
              <a:t>For example, add instruction doesn’t allow const as the left operand</a:t>
            </a:r>
          </a:p>
          <a:p>
            <a:endParaRPr lang="en-US" dirty="0"/>
          </a:p>
          <a:p>
            <a:r>
              <a:rPr lang="en-US" dirty="0"/>
              <a:t>So if we have a Quad: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Move_Binop</a:t>
            </a:r>
            <a:r>
              <a:rPr lang="en-US" dirty="0"/>
              <a:t>: </a:t>
            </a:r>
            <a:r>
              <a:rPr lang="en-US" dirty="0" err="1"/>
              <a:t>dest</a:t>
            </a:r>
            <a:r>
              <a:rPr lang="en-US" dirty="0"/>
              <a:t>, +, const, right</a:t>
            </a:r>
          </a:p>
          <a:p>
            <a:pPr marL="457200" lvl="1" indent="0">
              <a:buNone/>
            </a:pPr>
            <a:r>
              <a:rPr lang="en-US" dirty="0"/>
              <a:t>We need to add a temp and a move:</a:t>
            </a:r>
          </a:p>
          <a:p>
            <a:pPr marL="457200" lvl="1" indent="0">
              <a:buNone/>
            </a:pPr>
            <a:r>
              <a:rPr lang="en-US" dirty="0"/>
              <a:t>     Move </a:t>
            </a:r>
            <a:r>
              <a:rPr lang="en-US" dirty="0" err="1"/>
              <a:t>new_temp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const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err="1">
                <a:sym typeface="Wingdings" pitchFamily="2" charset="2"/>
              </a:rPr>
              <a:t>Move_Binop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dirty="0" err="1">
                <a:sym typeface="Wingdings" pitchFamily="2" charset="2"/>
              </a:rPr>
              <a:t>dest</a:t>
            </a:r>
            <a:r>
              <a:rPr lang="en-US" dirty="0">
                <a:sym typeface="Wingdings" pitchFamily="2" charset="2"/>
              </a:rPr>
              <a:t>, +, </a:t>
            </a:r>
            <a:r>
              <a:rPr lang="en-US" dirty="0" err="1">
                <a:sym typeface="Wingdings" pitchFamily="2" charset="2"/>
              </a:rPr>
              <a:t>new_temp</a:t>
            </a:r>
            <a:r>
              <a:rPr lang="en-US" dirty="0">
                <a:sym typeface="Wingdings" pitchFamily="2" charset="2"/>
              </a:rPr>
              <a:t>,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We need to exam each instruction type to add necessary temps.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C3B9C-FFCD-C794-9848-A8082385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38" y="2286000"/>
            <a:ext cx="4385524" cy="615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936C4-963A-738C-9C3D-8BEE204D1808}"/>
              </a:ext>
            </a:extLst>
          </p:cNvPr>
          <p:cNvSpPr txBox="1"/>
          <p:nvPr/>
        </p:nvSpPr>
        <p:spPr>
          <a:xfrm>
            <a:off x="6629400" y="6248400"/>
            <a:ext cx="136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7587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994C-3B4A-97A9-8212-A30CA038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Add Extra Def/Use Temps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B302-47BE-4252-82D9-2A4B2D01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make a method call, we must assume r0-r3 are changed once returned. Therefore, we should add r0-r3 in the “define” set of the call quads.</a:t>
            </a:r>
          </a:p>
        </p:txBody>
      </p:sp>
    </p:spTree>
    <p:extLst>
      <p:ext uri="{BB962C8B-B14F-4D97-AF65-F5344CB8AC3E}">
        <p14:creationId xmlns:p14="http://schemas.microsoft.com/office/powerpoint/2010/main" val="64378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Activation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Record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Allocation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ARM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Architecture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Instructions (vs. Quad)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Activation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N" altLang="zh-CN" sz="2400" dirty="0">
                <a:latin typeface="+mn-ea"/>
              </a:rPr>
              <a:t>Register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Allocation</a:t>
            </a: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HW8 5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22</a:t>
            </a:r>
            <a:r>
              <a:rPr lang="zh-CN" altLang="en-US" sz="2400" dirty="0">
                <a:latin typeface="+mn-ea"/>
              </a:rPr>
              <a:t>日（周四）晚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B199-4134-5A4D-BDFC-27BD8956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FFF2-FEA4-01D1-A3EB-5C1616851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are ready to see some examples: </a:t>
            </a:r>
            <a:r>
              <a:rPr lang="en-US" i="1" dirty="0"/>
              <a:t>Quad programs after being prepared (HW8 test/input examples)</a:t>
            </a:r>
          </a:p>
        </p:txBody>
      </p:sp>
    </p:spTree>
    <p:extLst>
      <p:ext uri="{BB962C8B-B14F-4D97-AF65-F5344CB8AC3E}">
        <p14:creationId xmlns:p14="http://schemas.microsoft.com/office/powerpoint/2010/main" val="403791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07D-3703-D3C0-EBC9-B5EA927C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152400"/>
            <a:ext cx="7772400" cy="616226"/>
          </a:xfrm>
          <a:noFill/>
          <a:ln>
            <a:noFill/>
          </a:ln>
        </p:spPr>
        <p:txBody>
          <a:bodyPr/>
          <a:lstStyle/>
          <a:p>
            <a:r>
              <a:rPr kumimoji="1" lang="en-US" altLang="zh-CN" sz="4000" dirty="0"/>
              <a:t>The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Register Allocation Problem</a:t>
            </a:r>
            <a:endParaRPr kumimoji="1"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D904-E335-C795-040D-955A4F5F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844826"/>
            <a:ext cx="7772400" cy="5791200"/>
          </a:xfrm>
        </p:spPr>
        <p:txBody>
          <a:bodyPr/>
          <a:lstStyle/>
          <a:p>
            <a:r>
              <a:rPr kumimoji="1" lang="en-US" altLang="zh-CN" sz="2800" dirty="0"/>
              <a:t>Given: a Quad program (or any program) that uses an unbounded number of variables</a:t>
            </a:r>
          </a:p>
          <a:p>
            <a:r>
              <a:rPr kumimoji="1" lang="en-US" altLang="zh-CN" sz="2800" dirty="0"/>
              <a:t>Find: a mapping from variables to machine registers such that</a:t>
            </a:r>
          </a:p>
          <a:p>
            <a:pPr lvl="1"/>
            <a:r>
              <a:rPr kumimoji="1" lang="en-US" altLang="zh-CN" sz="2000" dirty="0"/>
              <a:t>the program behaves the same when temps are replaced with registers</a:t>
            </a:r>
          </a:p>
          <a:p>
            <a:pPr lvl="1"/>
            <a:r>
              <a:rPr kumimoji="1" lang="en-US" altLang="zh-CN" sz="2000" dirty="0"/>
              <a:t>as many variables as possible are in registers</a:t>
            </a:r>
          </a:p>
          <a:p>
            <a:pPr lvl="1"/>
            <a:r>
              <a:rPr kumimoji="1" lang="en-US" altLang="zh-CN" sz="2000" dirty="0"/>
              <a:t>moves between registers (like move r1, r2) are minimized</a:t>
            </a:r>
          </a:p>
          <a:p>
            <a:pPr lvl="1"/>
            <a:r>
              <a:rPr kumimoji="1" lang="en-US" altLang="zh-CN" sz="2000" dirty="0"/>
              <a:t>architecture requirements are obeyed (e.g., zero register always has the value 0, argument registers are overwritten on function calls)</a:t>
            </a:r>
            <a:endParaRPr kumimoji="1" lang="en-US" altLang="zh-CN" dirty="0"/>
          </a:p>
          <a:p>
            <a:r>
              <a:rPr kumimoji="1" lang="en-US" altLang="zh-CN" sz="2800" dirty="0"/>
              <a:t>Stack Spilling</a:t>
            </a:r>
          </a:p>
          <a:p>
            <a:pPr lvl="1"/>
            <a:r>
              <a:rPr kumimoji="1" lang="en-US" altLang="zh-CN" sz="2000" dirty="0"/>
              <a:t>If there are k registers available and m &gt; k variables are live at the same time, then not all of them will fit into registers</a:t>
            </a:r>
          </a:p>
          <a:p>
            <a:pPr lvl="1"/>
            <a:r>
              <a:rPr kumimoji="1" lang="en-US" altLang="zh-CN" sz="2000" dirty="0"/>
              <a:t>So we must "spill" the excess variables to the stack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0917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9B76-0B45-4F2E-2C85-E9599381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82826"/>
            <a:ext cx="7772400" cy="838200"/>
          </a:xfrm>
        </p:spPr>
        <p:txBody>
          <a:bodyPr/>
          <a:lstStyle/>
          <a:p>
            <a:r>
              <a:rPr kumimoji="1" lang="en-US" altLang="zh-CN" sz="3200" dirty="0"/>
              <a:t>Interference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0BF4-7122-94DF-5276-3A069989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914400"/>
            <a:ext cx="7772400" cy="5638800"/>
          </a:xfrm>
        </p:spPr>
        <p:txBody>
          <a:bodyPr/>
          <a:lstStyle/>
          <a:p>
            <a:r>
              <a:rPr kumimoji="1" lang="en-US" altLang="zh-CN" sz="2400" dirty="0"/>
              <a:t>“Interference” is a general term, meaning “a condition  that prevents two variables being allocated to the same register.</a:t>
            </a:r>
            <a:endParaRPr kumimoji="1" lang="en-US" altLang="zh-CN" sz="1400" i="1" dirty="0"/>
          </a:p>
          <a:p>
            <a:r>
              <a:rPr kumimoji="1" lang="en-US" altLang="zh-CN" sz="2800" dirty="0"/>
              <a:t>We may generally model interference as an interference graph between temporaries (and machine registers)</a:t>
            </a:r>
          </a:p>
          <a:p>
            <a:pPr lvl="1"/>
            <a:r>
              <a:rPr kumimoji="1" lang="en-US" altLang="zh-CN" sz="2400" dirty="0"/>
              <a:t>Based on liveness analysis</a:t>
            </a:r>
          </a:p>
          <a:p>
            <a:pPr lvl="1"/>
            <a:r>
              <a:rPr kumimoji="1" lang="en-US" altLang="zh-CN" sz="2400" dirty="0"/>
              <a:t>Other special requirement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116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3932-0715-AB13-063D-98687E7F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9086"/>
            <a:ext cx="7772400" cy="1143000"/>
          </a:xfrm>
        </p:spPr>
        <p:txBody>
          <a:bodyPr/>
          <a:lstStyle/>
          <a:p>
            <a:r>
              <a:rPr lang="en-US" sz="3600" dirty="0"/>
              <a:t>Register Allocation by Graph Coloring on the interference graph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F09D-381C-C094-7486-E1C957E6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373757"/>
          </a:xfrm>
        </p:spPr>
        <p:txBody>
          <a:bodyPr/>
          <a:lstStyle/>
          <a:p>
            <a:r>
              <a:rPr kumimoji="1" lang="en-US" altLang="zh-CN" dirty="0"/>
              <a:t>Given an interference graph</a:t>
            </a:r>
          </a:p>
          <a:p>
            <a:pPr lvl="1"/>
            <a:r>
              <a:rPr kumimoji="1" lang="en-US" altLang="zh-CN" dirty="0"/>
              <a:t>Vertices: the temporaries (and machine registers, also modeled as special temporaries)</a:t>
            </a:r>
          </a:p>
          <a:p>
            <a:pPr lvl="1"/>
            <a:r>
              <a:rPr kumimoji="1" lang="en-US" altLang="zh-CN" dirty="0"/>
              <a:t>Edges: two temporaries have an edge between them (i.e. adjacent) if they cannot be assigned to the same register.</a:t>
            </a:r>
          </a:p>
          <a:p>
            <a:r>
              <a:rPr kumimoji="1" lang="en-US" altLang="zh-CN" dirty="0"/>
              <a:t>Graph coloring:</a:t>
            </a:r>
          </a:p>
          <a:p>
            <a:pPr lvl="1"/>
            <a:r>
              <a:rPr kumimoji="1" lang="en-US" altLang="zh-CN" dirty="0"/>
              <a:t>Color all the vertices of a graph with </a:t>
            </a:r>
            <a:r>
              <a:rPr kumimoji="1" lang="en-US" altLang="zh-CN" i="1" dirty="0"/>
              <a:t>k</a:t>
            </a:r>
            <a:r>
              <a:rPr kumimoji="1" lang="en-US" altLang="zh-CN" dirty="0"/>
              <a:t> colors such that no two adjacent vertices are assigned with the same color</a:t>
            </a:r>
          </a:p>
          <a:p>
            <a:pPr lvl="2"/>
            <a:r>
              <a:rPr kumimoji="1" lang="en-US" altLang="zh-CN" i="1" dirty="0"/>
              <a:t>In our case, some vertices are already colored.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0158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1C8-D40F-D74A-9C77-A36E38B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38540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Interference Graph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5559-C6D8-9046-B2C0-E40CD635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3881230"/>
            <a:ext cx="7772400" cy="2519569"/>
          </a:xfrm>
        </p:spPr>
        <p:txBody>
          <a:bodyPr/>
          <a:lstStyle/>
          <a:p>
            <a:r>
              <a:rPr kumimoji="1" lang="en-US" altLang="zh-CN" sz="2400" dirty="0"/>
              <a:t>Interference</a:t>
            </a:r>
          </a:p>
          <a:p>
            <a:pPr lvl="1"/>
            <a:r>
              <a:rPr kumimoji="1" lang="en-US" altLang="zh-CN" sz="2000" dirty="0"/>
              <a:t>If there is a node </a:t>
            </a:r>
            <a:r>
              <a:rPr kumimoji="1" lang="en-US" altLang="zh-CN" sz="2000" i="1" dirty="0"/>
              <a:t>n</a:t>
            </a:r>
            <a:r>
              <a:rPr kumimoji="1" lang="en-US" altLang="zh-CN" sz="2000" dirty="0"/>
              <a:t>, variables in </a:t>
            </a:r>
            <a:r>
              <a:rPr kumimoji="1" lang="en-US" altLang="zh-CN" sz="2000" i="1" dirty="0"/>
              <a:t>def(n) </a:t>
            </a:r>
            <a:r>
              <a:rPr kumimoji="1" lang="en-US" altLang="zh-CN" sz="2000" dirty="0"/>
              <a:t>all interfere with all the “live out” variables at the variable.</a:t>
            </a:r>
          </a:p>
          <a:p>
            <a:pPr lvl="1"/>
            <a:r>
              <a:rPr kumimoji="1" lang="en-US" altLang="zh-CN" sz="2000" dirty="0"/>
              <a:t>Two variables that interfere with each other can’t be assigned to the same register (otherwise OK)</a:t>
            </a:r>
          </a:p>
          <a:p>
            <a:r>
              <a:rPr kumimoji="1" lang="en-US" altLang="zh-CN" sz="2000" dirty="0"/>
              <a:t>Move (copy) needs special treatment (</a:t>
            </a:r>
            <a:r>
              <a:rPr kumimoji="1" lang="en-US" altLang="zh-CN" sz="2000" i="1" dirty="0"/>
              <a:t>mov a, b </a:t>
            </a:r>
            <a:r>
              <a:rPr kumimoji="1" lang="en-US" altLang="zh-CN" sz="2000" dirty="0"/>
              <a:t>doesn’t necessarily mean they interfere with each other)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807A-00F5-F54D-9498-BA831C22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35147"/>
            <a:ext cx="6366547" cy="209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50E26-AB61-0B7E-F539-8D2D90C3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24170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2269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1C8-D40F-D74A-9C77-A36E38B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Interference Graph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5559-C6D8-9046-B2C0-E40CD635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4" y="3962400"/>
            <a:ext cx="7772400" cy="1828800"/>
          </a:xfrm>
        </p:spPr>
        <p:txBody>
          <a:bodyPr/>
          <a:lstStyle/>
          <a:p>
            <a:r>
              <a:rPr kumimoji="1" lang="en-US" altLang="zh-CN" sz="2000" dirty="0"/>
              <a:t>Formally: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807A-00F5-F54D-9498-BA831C22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26" y="1752600"/>
            <a:ext cx="6366547" cy="20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07658-E72F-9647-9CEB-90CDA685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" y="4536925"/>
            <a:ext cx="7983677" cy="139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DD44B-410A-4B41-B4E5-4E2A507EAE5C}"/>
              </a:ext>
            </a:extLst>
          </p:cNvPr>
          <p:cNvSpPr txBox="1"/>
          <p:nvPr/>
        </p:nvSpPr>
        <p:spPr>
          <a:xfrm>
            <a:off x="782180" y="5955913"/>
            <a:ext cx="7805663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We are going to do register allocation by “coloring” the interference graph</a:t>
            </a:r>
          </a:p>
          <a:p>
            <a:r>
              <a:rPr kumimoji="1" lang="en-US" altLang="zh-CN" sz="2000" dirty="0"/>
              <a:t>(each register is a different color: </a:t>
            </a:r>
            <a:r>
              <a:rPr kumimoji="1" lang="en-US" altLang="zh-CN" sz="2000" i="1" dirty="0"/>
              <a:t>r0-r11, </a:t>
            </a:r>
            <a:r>
              <a:rPr kumimoji="1" lang="en-US" altLang="zh-CN" sz="2000" i="1" dirty="0" err="1"/>
              <a:t>sp</a:t>
            </a:r>
            <a:r>
              <a:rPr kumimoji="1" lang="en-US" altLang="zh-CN" sz="2000" i="1" dirty="0"/>
              <a:t>, </a:t>
            </a:r>
            <a:r>
              <a:rPr kumimoji="1" lang="en-US" altLang="zh-CN" sz="2000" i="1" dirty="0" err="1"/>
              <a:t>fp</a:t>
            </a:r>
            <a:r>
              <a:rPr kumimoji="1" lang="en-US" altLang="zh-CN" sz="2000" i="1" dirty="0"/>
              <a:t>, </a:t>
            </a:r>
            <a:r>
              <a:rPr kumimoji="1" lang="en-US" altLang="zh-CN" sz="2000" i="1" dirty="0" err="1"/>
              <a:t>lr</a:t>
            </a:r>
            <a:r>
              <a:rPr kumimoji="1" lang="en-US" altLang="zh-CN" sz="2000" i="1" dirty="0"/>
              <a:t>, etc.</a:t>
            </a:r>
            <a:r>
              <a:rPr kumimoji="1" lang="en-US" altLang="zh-CN" sz="2000" dirty="0"/>
              <a:t>)</a:t>
            </a:r>
            <a:endParaRPr kumimoji="1"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71FA4-A672-1349-B276-8B6CA95434F3}"/>
              </a:ext>
            </a:extLst>
          </p:cNvPr>
          <p:cNvSpPr txBox="1"/>
          <p:nvPr/>
        </p:nvSpPr>
        <p:spPr>
          <a:xfrm>
            <a:off x="7755273" y="2209800"/>
            <a:ext cx="116012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Two colors are enough</a:t>
            </a:r>
            <a:endParaRPr kumimoji="1" lang="zh-CN" altLang="en-US" sz="1600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04A9D0F-A0FD-5D41-9620-CC9D5763C89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H="1" flipV="1">
            <a:off x="8335337" y="2794575"/>
            <a:ext cx="252506" cy="3515281"/>
          </a:xfrm>
          <a:prstGeom prst="curvedConnector4">
            <a:avLst>
              <a:gd name="adj1" fmla="val -90533"/>
              <a:gd name="adj2" fmla="val 550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6120A1-6531-214D-8C30-EE91C12B6983}"/>
              </a:ext>
            </a:extLst>
          </p:cNvPr>
          <p:cNvCxnSpPr/>
          <p:nvPr/>
        </p:nvCxnSpPr>
        <p:spPr>
          <a:xfrm rot="10800000">
            <a:off x="7162801" y="2514600"/>
            <a:ext cx="592473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92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498D-287B-BC15-2E42-9571D840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D69DF-C544-3C7F-9410-24B7C615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2400"/>
            <a:ext cx="4477483" cy="160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92340-F49A-D617-3D0B-A8388EA43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0"/>
          <a:stretch/>
        </p:blipFill>
        <p:spPr>
          <a:xfrm>
            <a:off x="682487" y="1418773"/>
            <a:ext cx="27051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9500E-C203-04B1-BD6B-B9CC2440B07F}"/>
              </a:ext>
            </a:extLst>
          </p:cNvPr>
          <p:cNvSpPr txBox="1"/>
          <p:nvPr/>
        </p:nvSpPr>
        <p:spPr>
          <a:xfrm>
            <a:off x="682487" y="914400"/>
            <a:ext cx="96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InstrList</a:t>
            </a:r>
            <a:endParaRPr kumimoji="1"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617F10-8F23-D4BB-53A0-1622594FFC94}"/>
              </a:ext>
            </a:extLst>
          </p:cNvPr>
          <p:cNvSpPr/>
          <p:nvPr/>
        </p:nvSpPr>
        <p:spPr>
          <a:xfrm>
            <a:off x="6252684" y="2283064"/>
            <a:ext cx="277399" cy="27377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33CE2-B548-3195-B6CE-868FF764054B}"/>
              </a:ext>
            </a:extLst>
          </p:cNvPr>
          <p:cNvSpPr/>
          <p:nvPr/>
        </p:nvSpPr>
        <p:spPr>
          <a:xfrm>
            <a:off x="6391383" y="3253205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6AF059-15C3-A675-FC11-3BC8094BB8B1}"/>
              </a:ext>
            </a:extLst>
          </p:cNvPr>
          <p:cNvSpPr/>
          <p:nvPr/>
        </p:nvSpPr>
        <p:spPr>
          <a:xfrm>
            <a:off x="6691899" y="1597267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5A4B01-121A-71F1-9BC9-085DE60C08E9}"/>
              </a:ext>
            </a:extLst>
          </p:cNvPr>
          <p:cNvSpPr/>
          <p:nvPr/>
        </p:nvSpPr>
        <p:spPr>
          <a:xfrm>
            <a:off x="7690163" y="2185815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322E1-89BC-E9F4-81B6-3A31D1D6D982}"/>
              </a:ext>
            </a:extLst>
          </p:cNvPr>
          <p:cNvSpPr/>
          <p:nvPr/>
        </p:nvSpPr>
        <p:spPr>
          <a:xfrm>
            <a:off x="7690162" y="1119123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F403D3-D858-D573-BA37-22BFBFC1D68A}"/>
              </a:ext>
            </a:extLst>
          </p:cNvPr>
          <p:cNvCxnSpPr>
            <a:stCxn id="9" idx="7"/>
            <a:endCxn id="12" idx="4"/>
          </p:cNvCxnSpPr>
          <p:nvPr/>
        </p:nvCxnSpPr>
        <p:spPr>
          <a:xfrm flipV="1">
            <a:off x="6489459" y="1871041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295CEB7-0474-9084-25B6-53D0E2E6DD5C}"/>
              </a:ext>
            </a:extLst>
          </p:cNvPr>
          <p:cNvCxnSpPr>
            <a:stCxn id="9" idx="0"/>
            <a:endCxn id="9" idx="2"/>
          </p:cNvCxnSpPr>
          <p:nvPr/>
        </p:nvCxnSpPr>
        <p:spPr>
          <a:xfrm rot="16200000" flipH="1" flipV="1">
            <a:off x="6253590" y="2282157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98CB62-980C-8BB7-6C27-A4341B00FAA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391384" y="2556838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368445-55E4-18C2-7FCA-A01FBC50F8B2}"/>
              </a:ext>
            </a:extLst>
          </p:cNvPr>
          <p:cNvCxnSpPr>
            <a:cxnSpLocks/>
            <a:stCxn id="12" idx="5"/>
            <a:endCxn id="10" idx="7"/>
          </p:cNvCxnSpPr>
          <p:nvPr/>
        </p:nvCxnSpPr>
        <p:spPr>
          <a:xfrm flipH="1">
            <a:off x="6628158" y="1830948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F46D6-E3EF-F28D-52D2-62A7141390B7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6628158" y="2419496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A128A7-B530-96FB-63CD-D26B87D666D1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6928674" y="1830948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65B17-031C-351F-6CC1-F28967088FAA}"/>
              </a:ext>
            </a:extLst>
          </p:cNvPr>
          <p:cNvCxnSpPr>
            <a:cxnSpLocks/>
            <a:stCxn id="12" idx="6"/>
            <a:endCxn id="15" idx="0"/>
          </p:cNvCxnSpPr>
          <p:nvPr/>
        </p:nvCxnSpPr>
        <p:spPr>
          <a:xfrm flipV="1">
            <a:off x="6969298" y="1119123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C88B06-2DD0-F4F4-6E4E-C7ED44308054}"/>
              </a:ext>
            </a:extLst>
          </p:cNvPr>
          <p:cNvSpPr txBox="1"/>
          <p:nvPr/>
        </p:nvSpPr>
        <p:spPr>
          <a:xfrm>
            <a:off x="7967561" y="114585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1593F-D568-CBF5-4F78-4EE28B75F272}"/>
              </a:ext>
            </a:extLst>
          </p:cNvPr>
          <p:cNvSpPr txBox="1"/>
          <p:nvPr/>
        </p:nvSpPr>
        <p:spPr>
          <a:xfrm>
            <a:off x="6553200" y="124949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EBF4DC-7615-A172-5B3E-6227502A79F2}"/>
              </a:ext>
            </a:extLst>
          </p:cNvPr>
          <p:cNvSpPr txBox="1"/>
          <p:nvPr/>
        </p:nvSpPr>
        <p:spPr>
          <a:xfrm>
            <a:off x="2400763" y="2723238"/>
            <a:ext cx="103586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a: 100</a:t>
            </a:r>
          </a:p>
          <a:p>
            <a:r>
              <a:rPr kumimoji="1" lang="en-US" altLang="zh-CN" sz="1400" dirty="0"/>
              <a:t>b: 101</a:t>
            </a:r>
          </a:p>
          <a:p>
            <a:r>
              <a:rPr kumimoji="1" lang="en-US" altLang="zh-CN" sz="1400" dirty="0"/>
              <a:t>c: 102</a:t>
            </a:r>
          </a:p>
          <a:p>
            <a:r>
              <a:rPr kumimoji="1" lang="en-US" altLang="zh-CN" sz="1400" dirty="0"/>
              <a:t>Fixed: r0, </a:t>
            </a:r>
            <a:r>
              <a:rPr kumimoji="1" lang="en-US" altLang="zh-CN" sz="1400" dirty="0" err="1"/>
              <a:t>lr</a:t>
            </a:r>
            <a:endParaRPr kumimoji="1" lang="zh-CN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EA0E-323F-21DF-1976-16234181830E}"/>
              </a:ext>
            </a:extLst>
          </p:cNvPr>
          <p:cNvSpPr txBox="1"/>
          <p:nvPr/>
        </p:nvSpPr>
        <p:spPr>
          <a:xfrm>
            <a:off x="5507688" y="2459589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(r0)</a:t>
            </a:r>
            <a:endParaRPr kumimoji="1" lang="zh-CN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06876D-E5F4-DA3E-8DF8-607B1F8FCF57}"/>
              </a:ext>
            </a:extLst>
          </p:cNvPr>
          <p:cNvSpPr txBox="1"/>
          <p:nvPr/>
        </p:nvSpPr>
        <p:spPr>
          <a:xfrm>
            <a:off x="7828861" y="238756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(r0)</a:t>
            </a:r>
            <a:endParaRPr kumimoji="1" lang="zh-CN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89F9F-AF9B-0B7D-7620-1333D2081BF5}"/>
              </a:ext>
            </a:extLst>
          </p:cNvPr>
          <p:cNvSpPr txBox="1"/>
          <p:nvPr/>
        </p:nvSpPr>
        <p:spPr>
          <a:xfrm>
            <a:off x="6668782" y="324579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(r1)</a:t>
            </a:r>
            <a:endParaRPr kumimoji="1" lang="zh-CN" alt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410C2DB-C938-F784-9504-58B22AD3FCCA}"/>
              </a:ext>
            </a:extLst>
          </p:cNvPr>
          <p:cNvSpPr/>
          <p:nvPr/>
        </p:nvSpPr>
        <p:spPr>
          <a:xfrm>
            <a:off x="6751814" y="4801632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490CE1-F11F-BE74-95BA-62CCEE3CACD1}"/>
              </a:ext>
            </a:extLst>
          </p:cNvPr>
          <p:cNvSpPr/>
          <p:nvPr/>
        </p:nvSpPr>
        <p:spPr>
          <a:xfrm>
            <a:off x="6890513" y="5771773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7EA2B2-836E-10E8-A0B4-CB3AB9576590}"/>
              </a:ext>
            </a:extLst>
          </p:cNvPr>
          <p:cNvSpPr/>
          <p:nvPr/>
        </p:nvSpPr>
        <p:spPr>
          <a:xfrm>
            <a:off x="7191029" y="4115835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911600-1ACC-7813-C031-05E835F6D185}"/>
              </a:ext>
            </a:extLst>
          </p:cNvPr>
          <p:cNvSpPr/>
          <p:nvPr/>
        </p:nvSpPr>
        <p:spPr>
          <a:xfrm>
            <a:off x="8189293" y="4704383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956F24B-99D5-7D81-BEE3-A91D7705BE43}"/>
              </a:ext>
            </a:extLst>
          </p:cNvPr>
          <p:cNvSpPr/>
          <p:nvPr/>
        </p:nvSpPr>
        <p:spPr>
          <a:xfrm>
            <a:off x="8189292" y="3637691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B3A30A-80C5-AA68-0AD1-560DF36BDF03}"/>
              </a:ext>
            </a:extLst>
          </p:cNvPr>
          <p:cNvCxnSpPr>
            <a:stCxn id="61" idx="7"/>
            <a:endCxn id="63" idx="4"/>
          </p:cNvCxnSpPr>
          <p:nvPr/>
        </p:nvCxnSpPr>
        <p:spPr>
          <a:xfrm flipV="1">
            <a:off x="6988589" y="4389609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ED2CF41C-4C02-4DE5-84FB-A022621BBBAD}"/>
              </a:ext>
            </a:extLst>
          </p:cNvPr>
          <p:cNvCxnSpPr>
            <a:stCxn id="61" idx="0"/>
            <a:endCxn id="61" idx="2"/>
          </p:cNvCxnSpPr>
          <p:nvPr/>
        </p:nvCxnSpPr>
        <p:spPr>
          <a:xfrm rot="16200000" flipH="1" flipV="1">
            <a:off x="6752720" y="4800725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576DD5-CDA8-8936-B2B1-CBAF25B039B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6890514" y="5075406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57DB4-10CE-9D9F-DC24-154B72F56263}"/>
              </a:ext>
            </a:extLst>
          </p:cNvPr>
          <p:cNvCxnSpPr>
            <a:cxnSpLocks/>
            <a:stCxn id="63" idx="5"/>
            <a:endCxn id="62" idx="7"/>
          </p:cNvCxnSpPr>
          <p:nvPr/>
        </p:nvCxnSpPr>
        <p:spPr>
          <a:xfrm flipH="1">
            <a:off x="7127288" y="4349516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801633-C5DB-4C7F-3AD1-CF05B259B306}"/>
              </a:ext>
            </a:extLst>
          </p:cNvPr>
          <p:cNvCxnSpPr>
            <a:cxnSpLocks/>
            <a:stCxn id="62" idx="7"/>
            <a:endCxn id="64" idx="3"/>
          </p:cNvCxnSpPr>
          <p:nvPr/>
        </p:nvCxnSpPr>
        <p:spPr>
          <a:xfrm flipV="1">
            <a:off x="7127288" y="4938064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AA1CC4-47D0-35B6-DCD8-5F31388563FA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7427804" y="4349516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A7B9F3-60A6-DCFF-8745-8CF13002BD35}"/>
              </a:ext>
            </a:extLst>
          </p:cNvPr>
          <p:cNvCxnSpPr>
            <a:cxnSpLocks/>
            <a:stCxn id="63" idx="6"/>
            <a:endCxn id="65" idx="0"/>
          </p:cNvCxnSpPr>
          <p:nvPr/>
        </p:nvCxnSpPr>
        <p:spPr>
          <a:xfrm flipV="1">
            <a:off x="7468428" y="3637691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CE012BD-58D6-1565-7DFC-D6A4E183BEBA}"/>
              </a:ext>
            </a:extLst>
          </p:cNvPr>
          <p:cNvSpPr txBox="1"/>
          <p:nvPr/>
        </p:nvSpPr>
        <p:spPr>
          <a:xfrm>
            <a:off x="8466691" y="366442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A7F21D-7BD5-7C35-B42E-0D25B0F9C2E8}"/>
              </a:ext>
            </a:extLst>
          </p:cNvPr>
          <p:cNvSpPr txBox="1"/>
          <p:nvPr/>
        </p:nvSpPr>
        <p:spPr>
          <a:xfrm>
            <a:off x="7052330" y="3768064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14BB9B-C594-5CAC-555C-FF9EAF574C23}"/>
              </a:ext>
            </a:extLst>
          </p:cNvPr>
          <p:cNvSpPr txBox="1"/>
          <p:nvPr/>
        </p:nvSpPr>
        <p:spPr>
          <a:xfrm>
            <a:off x="6050648" y="4974356"/>
            <a:ext cx="68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(r1)</a:t>
            </a:r>
            <a:endParaRPr kumimoji="1" lang="zh-CN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B8C719-89AF-E99C-D4F0-D1761A4C0598}"/>
              </a:ext>
            </a:extLst>
          </p:cNvPr>
          <p:cNvSpPr txBox="1"/>
          <p:nvPr/>
        </p:nvSpPr>
        <p:spPr>
          <a:xfrm>
            <a:off x="8327991" y="490612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(r1)</a:t>
            </a:r>
            <a:endParaRPr kumimoji="1" lang="zh-CN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A68078-046A-E1AB-EE38-C48DB71195E6}"/>
              </a:ext>
            </a:extLst>
          </p:cNvPr>
          <p:cNvSpPr txBox="1"/>
          <p:nvPr/>
        </p:nvSpPr>
        <p:spPr>
          <a:xfrm>
            <a:off x="7156252" y="5885487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(r0)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912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6255-3A3F-71A7-6C2A-6C57A100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533400"/>
          </a:xfrm>
        </p:spPr>
        <p:txBody>
          <a:bodyPr/>
          <a:lstStyle/>
          <a:p>
            <a:r>
              <a:rPr kumimoji="1" lang="en-US" altLang="zh-CN" dirty="0"/>
              <a:t>Questions Before We Proceed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8014-0D5D-0A14-610B-A3F057A0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sz="2200" dirty="0"/>
              <a:t>How many colors do we have?</a:t>
            </a:r>
          </a:p>
          <a:p>
            <a:pPr lvl="1"/>
            <a:r>
              <a:rPr lang="en-US" sz="2000" dirty="0"/>
              <a:t>As many as there are registers that we can use</a:t>
            </a:r>
            <a:endParaRPr lang="en-US" sz="2200" dirty="0"/>
          </a:p>
          <a:p>
            <a:r>
              <a:rPr lang="en-US" sz="2200" dirty="0"/>
              <a:t>Can we efficiently find a </a:t>
            </a:r>
            <a:r>
              <a:rPr lang="en-US" sz="2200" i="1" dirty="0"/>
              <a:t>k</a:t>
            </a:r>
            <a:r>
              <a:rPr lang="en-US" sz="2200" dirty="0"/>
              <a:t>-coloring of the graph whenever possible?</a:t>
            </a:r>
          </a:p>
          <a:p>
            <a:pPr lvl="1"/>
            <a:r>
              <a:rPr lang="en-US" sz="2000" dirty="0"/>
              <a:t>Answer: in general the problem is NP-complete</a:t>
            </a:r>
          </a:p>
          <a:p>
            <a:pPr lvl="1"/>
            <a:r>
              <a:rPr lang="en-US" sz="2000" dirty="0"/>
              <a:t>But we can do an efficient approximation using heuristics</a:t>
            </a:r>
            <a:endParaRPr lang="en-US" sz="2200" dirty="0"/>
          </a:p>
          <a:p>
            <a:r>
              <a:rPr lang="en-US" sz="2200" dirty="0"/>
              <a:t>Can we just assign color to register arbitrarily?</a:t>
            </a:r>
          </a:p>
          <a:p>
            <a:pPr lvl="1"/>
            <a:r>
              <a:rPr lang="en-US" sz="2000" dirty="0"/>
              <a:t>In general yes, but if done carefully, we can eliminate some extra move instructions</a:t>
            </a:r>
            <a:endParaRPr lang="en-US" sz="2200" dirty="0"/>
          </a:p>
          <a:p>
            <a:r>
              <a:rPr lang="en-US" sz="2200" dirty="0"/>
              <a:t>What do we do when there aren’t enough colors/registers?</a:t>
            </a:r>
          </a:p>
          <a:p>
            <a:pPr lvl="1"/>
            <a:r>
              <a:rPr lang="en-US" sz="2000" dirty="0"/>
              <a:t>We have to use stack space, but how do we do this effectively?</a:t>
            </a:r>
          </a:p>
          <a:p>
            <a:pPr lvl="1"/>
            <a:endParaRPr lang="en-US" sz="22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35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0D35-90A5-7246-687D-402923B3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37E05-6A2B-6975-FE4D-976DEC60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848600" cy="43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0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D03-6F61-5939-B168-24607323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76300"/>
          </a:xfrm>
        </p:spPr>
        <p:txBody>
          <a:bodyPr/>
          <a:lstStyle/>
          <a:p>
            <a:r>
              <a:rPr kumimoji="1" lang="en-US" altLang="zh-CN" sz="4000" dirty="0"/>
              <a:t>Simplify-spill-select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Algorithm</a:t>
            </a:r>
            <a:endParaRPr kumimoji="1"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AE00-528C-B20E-AD0E-A22C34C3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The algorithm has three steps:</a:t>
            </a:r>
          </a:p>
          <a:p>
            <a:r>
              <a:rPr lang="en-US" sz="2200" dirty="0"/>
              <a:t>Step 1:  Find a node with degree &lt; </a:t>
            </a:r>
            <a:r>
              <a:rPr lang="en-US" sz="2200" i="1" dirty="0"/>
              <a:t>k</a:t>
            </a:r>
            <a:r>
              <a:rPr lang="en-US" sz="2200" dirty="0"/>
              <a:t> and cut it out of the graph</a:t>
            </a:r>
          </a:p>
          <a:p>
            <a:pPr lvl="1"/>
            <a:r>
              <a:rPr lang="en-US" sz="2000" dirty="0"/>
              <a:t>It has fewer neighbors than there are colors, so we’ll always have a color left for it once we color the rest of the graph</a:t>
            </a:r>
          </a:p>
          <a:p>
            <a:pPr lvl="1"/>
            <a:r>
              <a:rPr lang="en-US" sz="2000" dirty="0"/>
              <a:t>Remove the node and all its edges</a:t>
            </a:r>
          </a:p>
          <a:p>
            <a:pPr lvl="1"/>
            <a:r>
              <a:rPr lang="en-US" sz="2000" dirty="0"/>
              <a:t>This is called </a:t>
            </a:r>
            <a:r>
              <a:rPr lang="en-US" sz="2000" i="1" dirty="0">
                <a:solidFill>
                  <a:schemeClr val="tx2"/>
                </a:solidFill>
              </a:rPr>
              <a:t>simplifying </a:t>
            </a:r>
            <a:r>
              <a:rPr lang="en-US" sz="2000" dirty="0"/>
              <a:t>the graph</a:t>
            </a:r>
          </a:p>
          <a:p>
            <a:r>
              <a:rPr lang="en-US" sz="2200" dirty="0"/>
              <a:t>Step 2: When all nodes have degree &gt;= k, we select some nodes to “spill” (i.e., don’t assign register to it) and remove them from the graph. Repeat step 1.</a:t>
            </a:r>
          </a:p>
          <a:p>
            <a:r>
              <a:rPr lang="en-US" sz="2200" dirty="0"/>
              <a:t>Step 3: Once the graph is colored, we rebuild the graph by repeatedly adding back (in reversed order). Since the removed nodes have degree &lt;k (at the time of removal), we can always select a color for it. If a spilled node is selected, we still try to color it (if not successful, actual “spill” happens).</a:t>
            </a:r>
          </a:p>
          <a:p>
            <a:pPr marL="0" indent="0">
              <a:buNone/>
            </a:pPr>
            <a:r>
              <a:rPr lang="en-US" sz="2200" i="1" dirty="0"/>
              <a:t>If some nodes are “spilled”, then the program is rewritten (to add the instructions for spilling) and then do the above again!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7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37B4-AADB-35FF-D432-105DF145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B6BEAF-1333-CC97-9B42-C5F3C33303CD}"/>
              </a:ext>
            </a:extLst>
          </p:cNvPr>
          <p:cNvSpPr txBox="1"/>
          <p:nvPr/>
        </p:nvSpPr>
        <p:spPr>
          <a:xfrm>
            <a:off x="2317044" y="2035555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8E84D-546E-E1F0-1DB6-B9AD77E7DF37}"/>
              </a:ext>
            </a:extLst>
          </p:cNvPr>
          <p:cNvSpPr txBox="1"/>
          <p:nvPr/>
        </p:nvSpPr>
        <p:spPr>
          <a:xfrm>
            <a:off x="3993444" y="1301063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Intermediate Representation:</a:t>
            </a:r>
          </a:p>
          <a:p>
            <a:r>
              <a:rPr lang="en-US" sz="2000" dirty="0"/>
              <a:t>Only low-level </a:t>
            </a:r>
            <a:r>
              <a:rPr lang="en-US" sz="2000" b="1" dirty="0"/>
              <a:t>machine-level instructions</a:t>
            </a:r>
            <a:r>
              <a:rPr lang="en-US" sz="2000" dirty="0"/>
              <a:t>, but with nested expressions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6A4CA-0C0D-F9DC-96E3-FEC0B9199DC3}"/>
              </a:ext>
            </a:extLst>
          </p:cNvPr>
          <p:cNvSpPr txBox="1"/>
          <p:nvPr/>
        </p:nvSpPr>
        <p:spPr>
          <a:xfrm>
            <a:off x="2317044" y="2738735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D1088-A75F-99A9-C0EC-67B485AEC8E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850444" y="2497220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A4BC3-607A-9B89-5659-3C1336BF4579}"/>
              </a:ext>
            </a:extLst>
          </p:cNvPr>
          <p:cNvSpPr txBox="1"/>
          <p:nvPr/>
        </p:nvSpPr>
        <p:spPr>
          <a:xfrm>
            <a:off x="3993443" y="2397025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Quadruple Representation:</a:t>
            </a:r>
          </a:p>
          <a:p>
            <a:r>
              <a:rPr lang="en-US" sz="2000" dirty="0"/>
              <a:t>Simple </a:t>
            </a:r>
            <a:r>
              <a:rPr lang="en-US" sz="2000" b="1" dirty="0"/>
              <a:t>machine-level instructions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14BC9-8D6C-5736-3B5F-8384CFC73EA1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>
            <a:off x="2850444" y="3200400"/>
            <a:ext cx="7056" cy="23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31FCEF-DB7A-A468-0499-8841238B02BD}"/>
              </a:ext>
            </a:extLst>
          </p:cNvPr>
          <p:cNvSpPr/>
          <p:nvPr/>
        </p:nvSpPr>
        <p:spPr>
          <a:xfrm>
            <a:off x="1708856" y="3435200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 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68AF223-1222-A523-448B-FEAB9C0060B4}"/>
              </a:ext>
            </a:extLst>
          </p:cNvPr>
          <p:cNvSpPr/>
          <p:nvPr/>
        </p:nvSpPr>
        <p:spPr>
          <a:xfrm>
            <a:off x="4822775" y="3454063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09558C20-6FA7-D17A-93E6-8B250BBBCCAE}"/>
              </a:ext>
            </a:extLst>
          </p:cNvPr>
          <p:cNvSpPr txBox="1">
            <a:spLocks/>
          </p:cNvSpPr>
          <p:nvPr/>
        </p:nvSpPr>
        <p:spPr bwMode="auto">
          <a:xfrm>
            <a:off x="3604843" y="20199"/>
            <a:ext cx="30197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Overview </a:t>
            </a:r>
            <a:endParaRPr kumimoji="1"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3FAA55-A201-DDE4-788B-D61009631CDB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 flipV="1">
            <a:off x="4006144" y="3689369"/>
            <a:ext cx="816631" cy="188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7BF4B7-2541-FE4E-9AA3-E7C5605CFAEF}"/>
              </a:ext>
            </a:extLst>
          </p:cNvPr>
          <p:cNvCxnSpPr>
            <a:cxnSpLocks/>
            <a:stCxn id="45" idx="2"/>
            <a:endCxn id="29" idx="0"/>
          </p:cNvCxnSpPr>
          <p:nvPr/>
        </p:nvCxnSpPr>
        <p:spPr>
          <a:xfrm flipH="1">
            <a:off x="2844799" y="3943537"/>
            <a:ext cx="12701" cy="1767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E61E6C-5FAA-9C89-C92D-2F32D22C9881}"/>
              </a:ext>
            </a:extLst>
          </p:cNvPr>
          <p:cNvSpPr txBox="1"/>
          <p:nvPr/>
        </p:nvSpPr>
        <p:spPr>
          <a:xfrm>
            <a:off x="783215" y="4229584"/>
            <a:ext cx="8079100" cy="21629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66BF4-3742-2E6A-87C9-2FE349E5D241}"/>
              </a:ext>
            </a:extLst>
          </p:cNvPr>
          <p:cNvSpPr txBox="1"/>
          <p:nvPr/>
        </p:nvSpPr>
        <p:spPr>
          <a:xfrm>
            <a:off x="7215984" y="347739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放在后面</a:t>
            </a:r>
            <a:endParaRPr lang="en-US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45C071-DF7E-BD0F-1C4D-748BB5F3CA61}"/>
              </a:ext>
            </a:extLst>
          </p:cNvPr>
          <p:cNvSpPr/>
          <p:nvPr/>
        </p:nvSpPr>
        <p:spPr>
          <a:xfrm>
            <a:off x="1696155" y="5711409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54B14-A84E-A539-90EF-00E8840BA2C6}"/>
              </a:ext>
            </a:extLst>
          </p:cNvPr>
          <p:cNvSpPr txBox="1"/>
          <p:nvPr/>
        </p:nvSpPr>
        <p:spPr>
          <a:xfrm>
            <a:off x="5822127" y="5849880"/>
            <a:ext cx="301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今天的内容</a:t>
            </a:r>
            <a:r>
              <a:rPr lang="zh-CN" altLang="en-US" b="1" dirty="0"/>
              <a:t>（</a:t>
            </a:r>
            <a:r>
              <a:rPr lang="en-US" altLang="zh-CN" b="1" dirty="0"/>
              <a:t>HW8</a:t>
            </a:r>
            <a:r>
              <a:rPr lang="zh-CN" altLang="en-US" b="1" dirty="0"/>
              <a:t>）</a:t>
            </a:r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19937-2CB5-44C6-4AB2-3BB948448E99}"/>
              </a:ext>
            </a:extLst>
          </p:cNvPr>
          <p:cNvSpPr/>
          <p:nvPr/>
        </p:nvSpPr>
        <p:spPr>
          <a:xfrm>
            <a:off x="4377589" y="4447703"/>
            <a:ext cx="2742474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60E8A4-1CDB-2EBD-A997-804F2098F10F}"/>
              </a:ext>
            </a:extLst>
          </p:cNvPr>
          <p:cNvSpPr/>
          <p:nvPr/>
        </p:nvSpPr>
        <p:spPr>
          <a:xfrm>
            <a:off x="4377588" y="5161690"/>
            <a:ext cx="2742473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Allocation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6556D1-EABE-4640-140F-4594A4CCF3B1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857500" y="4701871"/>
            <a:ext cx="152008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E3D81-5C77-99A9-C867-CC3A6D46EDD1}"/>
              </a:ext>
            </a:extLst>
          </p:cNvPr>
          <p:cNvCxnSpPr>
            <a:cxnSpLocks/>
          </p:cNvCxnSpPr>
          <p:nvPr/>
        </p:nvCxnSpPr>
        <p:spPr>
          <a:xfrm flipH="1" flipV="1">
            <a:off x="2844799" y="5405052"/>
            <a:ext cx="152008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C26EEC-C622-A70C-9780-B6FF5E67F430}"/>
              </a:ext>
            </a:extLst>
          </p:cNvPr>
          <p:cNvSpPr txBox="1"/>
          <p:nvPr/>
        </p:nvSpPr>
        <p:spPr>
          <a:xfrm>
            <a:off x="2311399" y="1314731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8B3B0-D8A7-7984-DCC7-7656E5BF14CB}"/>
              </a:ext>
            </a:extLst>
          </p:cNvPr>
          <p:cNvSpPr txBox="1"/>
          <p:nvPr/>
        </p:nvSpPr>
        <p:spPr>
          <a:xfrm>
            <a:off x="2311399" y="606562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4CD669-C4D2-09C9-7546-C3BD57F75CAE}"/>
              </a:ext>
            </a:extLst>
          </p:cNvPr>
          <p:cNvCxnSpPr>
            <a:cxnSpLocks/>
          </p:cNvCxnSpPr>
          <p:nvPr/>
        </p:nvCxnSpPr>
        <p:spPr>
          <a:xfrm>
            <a:off x="2867762" y="1812296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465D59-3C21-7BC8-7480-403B3B64DB0D}"/>
              </a:ext>
            </a:extLst>
          </p:cNvPr>
          <p:cNvCxnSpPr>
            <a:cxnSpLocks/>
          </p:cNvCxnSpPr>
          <p:nvPr/>
        </p:nvCxnSpPr>
        <p:spPr>
          <a:xfrm>
            <a:off x="2867762" y="1073216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2835DB-5C8A-3663-AA07-9C2DB408B084}"/>
              </a:ext>
            </a:extLst>
          </p:cNvPr>
          <p:cNvSpPr txBox="1"/>
          <p:nvPr/>
        </p:nvSpPr>
        <p:spPr>
          <a:xfrm>
            <a:off x="1383146" y="2992398"/>
            <a:ext cx="914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HW7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254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D0C2F-524F-6C9C-A8D4-14B177C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87" y="2424897"/>
            <a:ext cx="2965450" cy="20082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47DDE-EF5D-FF64-7729-CDCAACBB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2" y="3429000"/>
            <a:ext cx="5622337" cy="32336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CA887-F148-A2C1-85D3-4E8BCACD8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8" t="8901" r="4143"/>
          <a:stretch/>
        </p:blipFill>
        <p:spPr>
          <a:xfrm>
            <a:off x="57840" y="116622"/>
            <a:ext cx="5774359" cy="31195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69F3A1F-447D-0BC6-9944-A342D979CFEB}"/>
              </a:ext>
            </a:extLst>
          </p:cNvPr>
          <p:cNvSpPr txBox="1">
            <a:spLocks/>
          </p:cNvSpPr>
          <p:nvPr/>
        </p:nvSpPr>
        <p:spPr bwMode="auto">
          <a:xfrm>
            <a:off x="6199187" y="457200"/>
            <a:ext cx="2584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sz="3600" dirty="0"/>
              <a:t>Example </a:t>
            </a:r>
            <a:r>
              <a:rPr kumimoji="1" lang="en-US" altLang="zh-CN" sz="3600" i="1" dirty="0"/>
              <a:t>(k=4)</a:t>
            </a:r>
            <a:endParaRPr kumimoji="1" lang="zh-CN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9091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963-8B45-AC7C-01BC-4433AF0B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Spilling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017E-7D89-3918-4B2E-C6B0A8EC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z="2800" dirty="0"/>
              <a:t>Idea: If we can’t </a:t>
            </a:r>
            <a:r>
              <a:rPr lang="en-US" sz="2800" i="1" dirty="0"/>
              <a:t>k</a:t>
            </a:r>
            <a:r>
              <a:rPr lang="en-US" sz="2800" dirty="0"/>
              <a:t>-color the graph, we need to store (at least) one temporary variable on the stack.</a:t>
            </a:r>
          </a:p>
          <a:p>
            <a:r>
              <a:rPr lang="en-US" sz="2800" dirty="0"/>
              <a:t>Which variable to spill?</a:t>
            </a:r>
          </a:p>
          <a:p>
            <a:pPr lvl="1"/>
            <a:r>
              <a:rPr lang="en-US" sz="2400" dirty="0"/>
              <a:t>Pick one that isn’t used very frequently</a:t>
            </a:r>
          </a:p>
          <a:p>
            <a:pPr lvl="1"/>
            <a:r>
              <a:rPr lang="en-US" sz="2400" dirty="0"/>
              <a:t>Pick one that isn’t used in a (deeply nested) loop</a:t>
            </a:r>
          </a:p>
          <a:p>
            <a:pPr lvl="1"/>
            <a:r>
              <a:rPr lang="en-US" sz="2400" dirty="0"/>
              <a:t>Pick one that has high interference (since removing it will make the graph easier to color)</a:t>
            </a:r>
          </a:p>
          <a:p>
            <a:r>
              <a:rPr lang="en-US" sz="2800" dirty="0"/>
              <a:t>In practice: some weighted combination of these criteria</a:t>
            </a:r>
          </a:p>
        </p:txBody>
      </p:sp>
    </p:spTree>
    <p:extLst>
      <p:ext uri="{BB962C8B-B14F-4D97-AF65-F5344CB8AC3E}">
        <p14:creationId xmlns:p14="http://schemas.microsoft.com/office/powerpoint/2010/main" val="189795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34FD-C6C5-CCA3-0B67-F3A3A82C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7633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Spilling Example (k=3)</a:t>
            </a:r>
            <a:endParaRPr kumimoji="1"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73854-E44E-40AE-03DB-5CEE2CED3582}"/>
              </a:ext>
            </a:extLst>
          </p:cNvPr>
          <p:cNvSpPr/>
          <p:nvPr/>
        </p:nvSpPr>
        <p:spPr>
          <a:xfrm>
            <a:off x="1126067" y="2548467"/>
            <a:ext cx="2743200" cy="179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1D516C-C827-AE4D-E4A5-80DC40E07A55}"/>
              </a:ext>
            </a:extLst>
          </p:cNvPr>
          <p:cNvSpPr/>
          <p:nvPr/>
        </p:nvSpPr>
        <p:spPr>
          <a:xfrm>
            <a:off x="2269067" y="2777067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8FDE64-12C8-774C-5440-5864DE542C89}"/>
              </a:ext>
            </a:extLst>
          </p:cNvPr>
          <p:cNvSpPr/>
          <p:nvPr/>
        </p:nvSpPr>
        <p:spPr>
          <a:xfrm>
            <a:off x="1354667" y="2777067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5BB8E5-DD1F-C50B-7F10-D76293E6F11C}"/>
              </a:ext>
            </a:extLst>
          </p:cNvPr>
          <p:cNvSpPr/>
          <p:nvPr/>
        </p:nvSpPr>
        <p:spPr>
          <a:xfrm>
            <a:off x="2269067" y="3615267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5945A-A17B-658E-550C-453A41A2C717}"/>
              </a:ext>
            </a:extLst>
          </p:cNvPr>
          <p:cNvSpPr/>
          <p:nvPr/>
        </p:nvSpPr>
        <p:spPr>
          <a:xfrm>
            <a:off x="3259667" y="2777067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F9A7C-924A-1CB7-16B6-806AF49631D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2650067" y="2967567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4A57EA-74D4-772F-7EFC-69799595330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rot="5400000">
            <a:off x="2230967" y="3386667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A136B5-BA05-A713-6BBD-31F178A44308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rot="5400000" flipH="1" flipV="1">
            <a:off x="2670471" y="3026071"/>
            <a:ext cx="568792" cy="721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412A70A-DD7A-244E-ABE3-9074354FA8A6}"/>
              </a:ext>
            </a:extLst>
          </p:cNvPr>
          <p:cNvSpPr/>
          <p:nvPr/>
        </p:nvSpPr>
        <p:spPr>
          <a:xfrm>
            <a:off x="3259667" y="3615267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829BD-5A9D-0398-029C-DF9117756272}"/>
              </a:ext>
            </a:extLst>
          </p:cNvPr>
          <p:cNvCxnSpPr>
            <a:stCxn id="7" idx="5"/>
            <a:endCxn id="14" idx="1"/>
          </p:cNvCxnSpPr>
          <p:nvPr/>
        </p:nvCxnSpPr>
        <p:spPr>
          <a:xfrm rot="16200000" flipH="1">
            <a:off x="2670471" y="3026071"/>
            <a:ext cx="568792" cy="721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1E5747-D3CF-1383-1CF0-201B0188365C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 rot="5400000">
            <a:off x="3221567" y="3386667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8DE305-4DB2-35F3-DB8C-36FBA6AF3243}"/>
              </a:ext>
            </a:extLst>
          </p:cNvPr>
          <p:cNvCxnSpPr>
            <a:stCxn id="9" idx="6"/>
          </p:cNvCxnSpPr>
          <p:nvPr/>
        </p:nvCxnSpPr>
        <p:spPr>
          <a:xfrm>
            <a:off x="2650067" y="3805767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F09A7CF-79BD-D4F8-3D55-3AD5B40799E6}"/>
              </a:ext>
            </a:extLst>
          </p:cNvPr>
          <p:cNvSpPr/>
          <p:nvPr/>
        </p:nvSpPr>
        <p:spPr>
          <a:xfrm>
            <a:off x="4250267" y="3158861"/>
            <a:ext cx="457200" cy="4564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0134E-C7DD-3954-EE18-E201D08EF0BA}"/>
              </a:ext>
            </a:extLst>
          </p:cNvPr>
          <p:cNvSpPr/>
          <p:nvPr/>
        </p:nvSpPr>
        <p:spPr>
          <a:xfrm>
            <a:off x="5088467" y="2514600"/>
            <a:ext cx="2743200" cy="179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710F05-A9C1-B579-965B-9475A4A355A4}"/>
              </a:ext>
            </a:extLst>
          </p:cNvPr>
          <p:cNvSpPr/>
          <p:nvPr/>
        </p:nvSpPr>
        <p:spPr>
          <a:xfrm>
            <a:off x="6231467" y="27432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A72A6D-99D4-9679-8652-909C3E23DA42}"/>
              </a:ext>
            </a:extLst>
          </p:cNvPr>
          <p:cNvSpPr/>
          <p:nvPr/>
        </p:nvSpPr>
        <p:spPr>
          <a:xfrm>
            <a:off x="5317067" y="27432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398CFD-205E-7D84-9259-51DE3D5656A9}"/>
              </a:ext>
            </a:extLst>
          </p:cNvPr>
          <p:cNvSpPr/>
          <p:nvPr/>
        </p:nvSpPr>
        <p:spPr>
          <a:xfrm>
            <a:off x="6231467" y="35814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49A0694-6003-2F8B-44D9-A3B693AF2753}"/>
              </a:ext>
            </a:extLst>
          </p:cNvPr>
          <p:cNvSpPr/>
          <p:nvPr/>
        </p:nvSpPr>
        <p:spPr>
          <a:xfrm>
            <a:off x="7222067" y="27432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50F7A9-4718-F863-2513-73D89B8A4978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>
            <a:off x="6612467" y="29337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B58C77E-3A7F-351D-FB97-4CC0EAE703D6}"/>
              </a:ext>
            </a:extLst>
          </p:cNvPr>
          <p:cNvSpPr/>
          <p:nvPr/>
        </p:nvSpPr>
        <p:spPr>
          <a:xfrm>
            <a:off x="7222067" y="35814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5DD594-EAD0-D1AE-D78F-73A727F77F81}"/>
              </a:ext>
            </a:extLst>
          </p:cNvPr>
          <p:cNvCxnSpPr>
            <a:stCxn id="20" idx="5"/>
            <a:endCxn id="25" idx="1"/>
          </p:cNvCxnSpPr>
          <p:nvPr/>
        </p:nvCxnSpPr>
        <p:spPr>
          <a:xfrm rot="16200000" flipH="1">
            <a:off x="6632871" y="2992204"/>
            <a:ext cx="568792" cy="721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09FD7-5543-46F8-A553-E06E48B21299}"/>
              </a:ext>
            </a:extLst>
          </p:cNvPr>
          <p:cNvCxnSpPr>
            <a:stCxn id="23" idx="4"/>
            <a:endCxn id="25" idx="0"/>
          </p:cNvCxnSpPr>
          <p:nvPr/>
        </p:nvCxnSpPr>
        <p:spPr>
          <a:xfrm rot="5400000">
            <a:off x="7183967" y="33528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05C845-9024-5E8B-5E41-75368AC07DC9}"/>
              </a:ext>
            </a:extLst>
          </p:cNvPr>
          <p:cNvSpPr txBox="1"/>
          <p:nvPr/>
        </p:nvSpPr>
        <p:spPr>
          <a:xfrm>
            <a:off x="6270522" y="3593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tima"/>
              </a:rPr>
              <a:t>X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D19A0D2-E760-B576-60C1-5401D63F9BCB}"/>
              </a:ext>
            </a:extLst>
          </p:cNvPr>
          <p:cNvSpPr/>
          <p:nvPr/>
        </p:nvSpPr>
        <p:spPr>
          <a:xfrm>
            <a:off x="5791200" y="2362200"/>
            <a:ext cx="2266950" cy="1985433"/>
          </a:xfrm>
          <a:custGeom>
            <a:avLst/>
            <a:gdLst>
              <a:gd name="connsiteX0" fmla="*/ 1011767 w 2266950"/>
              <a:gd name="connsiteY0" fmla="*/ 74083 h 1985433"/>
              <a:gd name="connsiteX1" fmla="*/ 414867 w 2266950"/>
              <a:gd name="connsiteY1" fmla="*/ 99483 h 1985433"/>
              <a:gd name="connsiteX2" fmla="*/ 249767 w 2266950"/>
              <a:gd name="connsiteY2" fmla="*/ 658283 h 1985433"/>
              <a:gd name="connsiteX3" fmla="*/ 1913467 w 2266950"/>
              <a:gd name="connsiteY3" fmla="*/ 1966383 h 1985433"/>
              <a:gd name="connsiteX4" fmla="*/ 2116667 w 2266950"/>
              <a:gd name="connsiteY4" fmla="*/ 543983 h 1985433"/>
              <a:gd name="connsiteX5" fmla="*/ 1011767 w 2266950"/>
              <a:gd name="connsiteY5" fmla="*/ 74083 h 198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6950" h="1985433">
                <a:moveTo>
                  <a:pt x="1011767" y="74083"/>
                </a:moveTo>
                <a:cubicBezTo>
                  <a:pt x="728134" y="0"/>
                  <a:pt x="541867" y="2116"/>
                  <a:pt x="414867" y="99483"/>
                </a:cubicBezTo>
                <a:cubicBezTo>
                  <a:pt x="287867" y="196850"/>
                  <a:pt x="0" y="347133"/>
                  <a:pt x="249767" y="658283"/>
                </a:cubicBezTo>
                <a:cubicBezTo>
                  <a:pt x="499534" y="969433"/>
                  <a:pt x="1602317" y="1985433"/>
                  <a:pt x="1913467" y="1966383"/>
                </a:cubicBezTo>
                <a:cubicBezTo>
                  <a:pt x="2224617" y="1947333"/>
                  <a:pt x="2266950" y="859366"/>
                  <a:pt x="2116667" y="543983"/>
                </a:cubicBezTo>
                <a:cubicBezTo>
                  <a:pt x="1966384" y="228600"/>
                  <a:pt x="1295400" y="148166"/>
                  <a:pt x="1011767" y="74083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388AD9-C23B-8528-386B-C4EF9CDD9CD3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1735667" y="2967567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1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9FD1-838C-2210-3509-7DDC9253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39" y="304800"/>
            <a:ext cx="7772400" cy="837406"/>
          </a:xfrm>
        </p:spPr>
        <p:txBody>
          <a:bodyPr/>
          <a:lstStyle/>
          <a:p>
            <a:r>
              <a:rPr lang="en-US" dirty="0"/>
              <a:t>Optimistic Coloring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54D-75B6-0213-FB68-C17EA1CB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8888"/>
            <a:ext cx="7772400" cy="1524000"/>
          </a:xfrm>
        </p:spPr>
        <p:txBody>
          <a:bodyPr/>
          <a:lstStyle/>
          <a:p>
            <a:r>
              <a:rPr kumimoji="1" lang="en-US" altLang="zh-CN" dirty="0"/>
              <a:t>The algorithm is a heuristic one, so sometimes “spill” may not be necessary!</a:t>
            </a:r>
          </a:p>
          <a:p>
            <a:r>
              <a:rPr kumimoji="1" lang="en-US" altLang="zh-CN" dirty="0"/>
              <a:t>Example (k=2)</a:t>
            </a:r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148F6-80DB-D7C9-E8EE-F9A14C0888FE}"/>
              </a:ext>
            </a:extLst>
          </p:cNvPr>
          <p:cNvSpPr/>
          <p:nvPr/>
        </p:nvSpPr>
        <p:spPr>
          <a:xfrm>
            <a:off x="3289852" y="3429000"/>
            <a:ext cx="1828800" cy="179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00079-0A9D-8E25-CDC7-909EFB5F5C14}"/>
              </a:ext>
            </a:extLst>
          </p:cNvPr>
          <p:cNvSpPr/>
          <p:nvPr/>
        </p:nvSpPr>
        <p:spPr>
          <a:xfrm>
            <a:off x="3518452" y="44958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B2DD4-27CE-8B4C-3197-965B74FD1C71}"/>
              </a:ext>
            </a:extLst>
          </p:cNvPr>
          <p:cNvSpPr/>
          <p:nvPr/>
        </p:nvSpPr>
        <p:spPr>
          <a:xfrm>
            <a:off x="775252" y="3429000"/>
            <a:ext cx="1828800" cy="179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08412-DA0B-3A2B-A10E-E1F40339A1BA}"/>
              </a:ext>
            </a:extLst>
          </p:cNvPr>
          <p:cNvSpPr/>
          <p:nvPr/>
        </p:nvSpPr>
        <p:spPr>
          <a:xfrm>
            <a:off x="1003852" y="36576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188C5C-0A09-E13D-4305-4103606AE8E2}"/>
              </a:ext>
            </a:extLst>
          </p:cNvPr>
          <p:cNvSpPr/>
          <p:nvPr/>
        </p:nvSpPr>
        <p:spPr>
          <a:xfrm>
            <a:off x="1003852" y="44958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C31D41-2C18-C656-1DDD-335A1F195CB6}"/>
              </a:ext>
            </a:extLst>
          </p:cNvPr>
          <p:cNvSpPr/>
          <p:nvPr/>
        </p:nvSpPr>
        <p:spPr>
          <a:xfrm>
            <a:off x="1994452" y="36576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658EC2-5106-3CBB-97C8-269BFFAE154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384852" y="38481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CD2B58-11A6-C4AC-EE23-0C9719D5367C}"/>
              </a:ext>
            </a:extLst>
          </p:cNvPr>
          <p:cNvCxnSpPr>
            <a:stCxn id="8" idx="4"/>
            <a:endCxn id="9" idx="0"/>
          </p:cNvCxnSpPr>
          <p:nvPr/>
        </p:nvCxnSpPr>
        <p:spPr>
          <a:xfrm rot="5400000">
            <a:off x="965752" y="4267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7C85CA1-F6BB-CF79-84B6-FA90BA5762C6}"/>
              </a:ext>
            </a:extLst>
          </p:cNvPr>
          <p:cNvSpPr/>
          <p:nvPr/>
        </p:nvSpPr>
        <p:spPr>
          <a:xfrm>
            <a:off x="1994452" y="44958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063335-151D-A3D1-A2AA-412A7294C0F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rot="5400000">
            <a:off x="1956352" y="4267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E58753-EFB2-92D8-6DE3-03657182624E}"/>
              </a:ext>
            </a:extLst>
          </p:cNvPr>
          <p:cNvCxnSpPr>
            <a:stCxn id="9" idx="6"/>
          </p:cNvCxnSpPr>
          <p:nvPr/>
        </p:nvCxnSpPr>
        <p:spPr>
          <a:xfrm>
            <a:off x="1384852" y="46863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4F79957-338B-F68A-0EC9-384019F26D5F}"/>
              </a:ext>
            </a:extLst>
          </p:cNvPr>
          <p:cNvSpPr/>
          <p:nvPr/>
        </p:nvSpPr>
        <p:spPr>
          <a:xfrm>
            <a:off x="2680252" y="4038600"/>
            <a:ext cx="457200" cy="4564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DB79E-23E5-9E45-2382-35FD9E7C7893}"/>
              </a:ext>
            </a:extLst>
          </p:cNvPr>
          <p:cNvSpPr txBox="1"/>
          <p:nvPr/>
        </p:nvSpPr>
        <p:spPr>
          <a:xfrm>
            <a:off x="3557508" y="4507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tima"/>
              </a:rPr>
              <a:t>X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1B7143-75B5-EC08-4CF6-716848F02FF8}"/>
              </a:ext>
            </a:extLst>
          </p:cNvPr>
          <p:cNvSpPr/>
          <p:nvPr/>
        </p:nvSpPr>
        <p:spPr>
          <a:xfrm>
            <a:off x="3518452" y="36576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573ACC-4FA1-FAB6-FCAE-ED67A9905B84}"/>
              </a:ext>
            </a:extLst>
          </p:cNvPr>
          <p:cNvSpPr/>
          <p:nvPr/>
        </p:nvSpPr>
        <p:spPr>
          <a:xfrm>
            <a:off x="4509052" y="36576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5DBAA-0DB9-6E9A-AB80-78BFF79AB3B6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3899452" y="38481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9AB99F9-6F16-E56C-B53E-0623F6F8C58D}"/>
              </a:ext>
            </a:extLst>
          </p:cNvPr>
          <p:cNvSpPr/>
          <p:nvPr/>
        </p:nvSpPr>
        <p:spPr>
          <a:xfrm>
            <a:off x="4509052" y="44958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B2BCBF-3C24-DE92-D3E4-88DAD8C14453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 rot="5400000">
            <a:off x="4470952" y="42672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F910E00-7CC7-1FDF-E92A-6B2B830AAB48}"/>
              </a:ext>
            </a:extLst>
          </p:cNvPr>
          <p:cNvSpPr/>
          <p:nvPr/>
        </p:nvSpPr>
        <p:spPr>
          <a:xfrm>
            <a:off x="5271052" y="4038600"/>
            <a:ext cx="457200" cy="4564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71D228A-57A3-8BEA-DC49-FE3F6F3D5C7D}"/>
              </a:ext>
            </a:extLst>
          </p:cNvPr>
          <p:cNvSpPr/>
          <p:nvPr/>
        </p:nvSpPr>
        <p:spPr>
          <a:xfrm>
            <a:off x="6033052" y="4038600"/>
            <a:ext cx="457200" cy="4564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EC50A-39E8-E01C-077D-4243F1F4BFE0}"/>
              </a:ext>
            </a:extLst>
          </p:cNvPr>
          <p:cNvSpPr txBox="1"/>
          <p:nvPr/>
        </p:nvSpPr>
        <p:spPr>
          <a:xfrm>
            <a:off x="5689013" y="4126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tima"/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6B0A12-FF77-4537-8740-22321BD2E4F5}"/>
              </a:ext>
            </a:extLst>
          </p:cNvPr>
          <p:cNvSpPr/>
          <p:nvPr/>
        </p:nvSpPr>
        <p:spPr>
          <a:xfrm>
            <a:off x="6642652" y="3352800"/>
            <a:ext cx="1828800" cy="179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B78FB0-B646-8417-A5B9-D6BE3E38D3EC}"/>
              </a:ext>
            </a:extLst>
          </p:cNvPr>
          <p:cNvSpPr/>
          <p:nvPr/>
        </p:nvSpPr>
        <p:spPr>
          <a:xfrm>
            <a:off x="6871252" y="44196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55D84F-1037-01DE-6B1B-F2961BDED232}"/>
              </a:ext>
            </a:extLst>
          </p:cNvPr>
          <p:cNvSpPr txBox="1"/>
          <p:nvPr/>
        </p:nvSpPr>
        <p:spPr>
          <a:xfrm>
            <a:off x="6910308" y="4431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tima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B90F32-7812-2315-FE0C-ECCECCB455AE}"/>
              </a:ext>
            </a:extLst>
          </p:cNvPr>
          <p:cNvSpPr/>
          <p:nvPr/>
        </p:nvSpPr>
        <p:spPr>
          <a:xfrm>
            <a:off x="6871252" y="35814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ACF2CA-2C6C-407D-FF08-5EEC220925B2}"/>
              </a:ext>
            </a:extLst>
          </p:cNvPr>
          <p:cNvSpPr/>
          <p:nvPr/>
        </p:nvSpPr>
        <p:spPr>
          <a:xfrm>
            <a:off x="7861852" y="3581400"/>
            <a:ext cx="381000" cy="381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D8584A-875D-1526-3669-2E2F02B457F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7252252" y="3771900"/>
            <a:ext cx="60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8D43060-F1BC-19A4-E546-7E0BDA1706E7}"/>
              </a:ext>
            </a:extLst>
          </p:cNvPr>
          <p:cNvSpPr/>
          <p:nvPr/>
        </p:nvSpPr>
        <p:spPr>
          <a:xfrm>
            <a:off x="7861852" y="4419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B88DF7-71D1-C663-5675-885DF871BE02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 rot="5400000">
            <a:off x="7823752" y="4191000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25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B7EB-2AF1-E9BB-DE03-64D6DC75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3048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How to Spill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D3F2-BAAD-0DE8-C7B4-A0E4CE16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2878"/>
            <a:ext cx="7772400" cy="5314122"/>
          </a:xfrm>
        </p:spPr>
        <p:txBody>
          <a:bodyPr/>
          <a:lstStyle/>
          <a:p>
            <a:r>
              <a:rPr kumimoji="1" lang="en-US" altLang="zh-CN" dirty="0"/>
              <a:t>Change the program (the instruction list):</a:t>
            </a:r>
          </a:p>
          <a:p>
            <a:pPr lvl="1"/>
            <a:r>
              <a:rPr kumimoji="1" lang="en-US" altLang="zh-CN" dirty="0"/>
              <a:t>Add instructions to store the temporary to stack (to a fixed offset of </a:t>
            </a:r>
            <a:r>
              <a:rPr kumimoji="1" lang="en-US" altLang="zh-CN" dirty="0" err="1"/>
              <a:t>sp</a:t>
            </a:r>
            <a:r>
              <a:rPr kumimoji="1" lang="en-US" altLang="zh-CN" dirty="0"/>
              <a:t>), and when needed, fetch to a temporary.</a:t>
            </a:r>
          </a:p>
          <a:p>
            <a:r>
              <a:rPr kumimoji="1" lang="en-US" altLang="zh-CN" dirty="0"/>
              <a:t>We may choose one of the two ways afterwards:</a:t>
            </a:r>
          </a:p>
          <a:p>
            <a:pPr lvl="1"/>
            <a:r>
              <a:rPr kumimoji="1" lang="en-US" altLang="zh-CN" dirty="0"/>
              <a:t>After changing the program, do the whole register allocation again (more effective)</a:t>
            </a:r>
          </a:p>
          <a:p>
            <a:pPr lvl="1"/>
            <a:r>
              <a:rPr kumimoji="1" lang="en-US" altLang="zh-CN" dirty="0"/>
              <a:t>Or, we reserve some registers (say in ARM, 3 registers will be enough) simply for dealing with these cases (less effective)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33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155-CDCC-0429-2596-6BBEC07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71" y="223452"/>
            <a:ext cx="7772400" cy="533400"/>
          </a:xfrm>
        </p:spPr>
        <p:txBody>
          <a:bodyPr/>
          <a:lstStyle/>
          <a:p>
            <a:r>
              <a:rPr kumimoji="1" lang="en-US" altLang="zh-CN" dirty="0"/>
              <a:t>Example Spill Code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A8B8-8550-3E79-AEA7-7EE51A7B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18" y="969607"/>
            <a:ext cx="8586282" cy="139259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Suppose </a:t>
            </a:r>
            <a:r>
              <a:rPr lang="en-US" sz="2400" i="1" dirty="0"/>
              <a:t>t</a:t>
            </a:r>
            <a:r>
              <a:rPr lang="en-US" sz="2400" dirty="0"/>
              <a:t> is marked for spilling to stack slot </a:t>
            </a:r>
            <a:r>
              <a:rPr lang="en-US" sz="2000" dirty="0" err="1">
                <a:latin typeface="Courier"/>
                <a:cs typeface="Courier"/>
              </a:rPr>
              <a:t>fp</a:t>
            </a:r>
            <a:r>
              <a:rPr lang="en-US" sz="2000" dirty="0">
                <a:latin typeface="Courier"/>
                <a:cs typeface="Courier"/>
              </a:rPr>
              <a:t> + o</a:t>
            </a:r>
          </a:p>
          <a:p>
            <a:r>
              <a:rPr lang="en-US" sz="2400" dirty="0">
                <a:cs typeface="Courier"/>
              </a:rPr>
              <a:t>Approach 1: Changing the program and  do the whole register allocation again (more effective)</a:t>
            </a: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AE09F-00BF-EEA2-4AC5-462AB4C899BD}"/>
              </a:ext>
            </a:extLst>
          </p:cNvPr>
          <p:cNvSpPr txBox="1"/>
          <p:nvPr/>
        </p:nvSpPr>
        <p:spPr>
          <a:xfrm>
            <a:off x="457200" y="3429000"/>
            <a:ext cx="1877437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…</a:t>
            </a:r>
          </a:p>
          <a:p>
            <a:r>
              <a:rPr lang="en-US" sz="2000" dirty="0">
                <a:latin typeface="Courier"/>
                <a:cs typeface="Courier"/>
              </a:rPr>
              <a:t>add t, a, b</a:t>
            </a:r>
          </a:p>
          <a:p>
            <a:r>
              <a:rPr lang="en-US" sz="2000" dirty="0">
                <a:latin typeface="Courier"/>
                <a:cs typeface="Courier"/>
              </a:rPr>
              <a:t>…</a:t>
            </a:r>
          </a:p>
          <a:p>
            <a:r>
              <a:rPr lang="en-US" sz="2000" dirty="0" err="1">
                <a:latin typeface="Courier"/>
                <a:cs typeface="Courier"/>
              </a:rPr>
              <a:t>mul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x,t,c</a:t>
            </a:r>
            <a:endParaRPr kumimoji="1" lang="en-US" sz="2000" dirty="0">
              <a:latin typeface="Courier"/>
              <a:cs typeface="Courier"/>
            </a:endParaRPr>
          </a:p>
          <a:p>
            <a:r>
              <a:rPr kumimoji="1" lang="en-US" sz="2000" dirty="0">
                <a:latin typeface="Courier"/>
                <a:cs typeface="Courier"/>
              </a:rPr>
              <a:t>…</a:t>
            </a:r>
          </a:p>
          <a:p>
            <a:r>
              <a:rPr kumimoji="1" lang="en-US" sz="2000" dirty="0">
                <a:latin typeface="Courier"/>
                <a:cs typeface="Courier"/>
              </a:rPr>
              <a:t>add </a:t>
            </a:r>
            <a:r>
              <a:rPr kumimoji="1" lang="en-US" sz="2000" dirty="0" err="1">
                <a:latin typeface="Courier"/>
                <a:cs typeface="Courier"/>
              </a:rPr>
              <a:t>y,d,t</a:t>
            </a:r>
            <a:endParaRPr kumimoji="1" lang="en-US" sz="2000" dirty="0">
              <a:latin typeface="Courier"/>
              <a:cs typeface="Courier"/>
            </a:endParaRPr>
          </a:p>
          <a:p>
            <a:r>
              <a:rPr kumimoji="1" lang="en-US" sz="2000" dirty="0">
                <a:latin typeface="Courier"/>
                <a:cs typeface="Courier"/>
              </a:rPr>
              <a:t>…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9908E-E0C4-4E1E-8924-36BB966F2681}"/>
              </a:ext>
            </a:extLst>
          </p:cNvPr>
          <p:cNvSpPr txBox="1"/>
          <p:nvPr/>
        </p:nvSpPr>
        <p:spPr>
          <a:xfrm>
            <a:off x="2721166" y="2998112"/>
            <a:ext cx="6096000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add </a:t>
            </a:r>
            <a:r>
              <a:rPr lang="en-US" sz="1800" dirty="0" err="1">
                <a:latin typeface="Courier"/>
                <a:cs typeface="Courier"/>
              </a:rPr>
              <a:t>t,a,b</a:t>
            </a:r>
            <a:endParaRPr lang="en-US" sz="1800" dirty="0">
              <a:latin typeface="Courier"/>
            </a:endParaRPr>
          </a:p>
          <a:p>
            <a:pPr marL="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str t,[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//store after any def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…							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ldr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t1,[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 </a:t>
            </a:r>
            <a:r>
              <a:rPr lang="en-US" sz="1800" dirty="0">
                <a:solidFill>
                  <a:srgbClr val="C00000"/>
                </a:solidFill>
              </a:rPr>
              <a:t>load before any use of t with different temp each time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err="1">
                <a:latin typeface="Courier"/>
                <a:cs typeface="Courier"/>
              </a:rPr>
              <a:t>mul</a:t>
            </a:r>
            <a:r>
              <a:rPr lang="en-US" sz="1800" dirty="0">
                <a:latin typeface="Courier"/>
                <a:cs typeface="Courier"/>
              </a:rPr>
              <a:t> x, t1, c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  <a:p>
            <a:pPr marL="0" lvl="1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ldr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t2,[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 </a:t>
            </a:r>
            <a:r>
              <a:rPr lang="en-US" sz="1800" dirty="0">
                <a:solidFill>
                  <a:srgbClr val="C00000"/>
                </a:solidFill>
              </a:rPr>
              <a:t>load before any use of t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add y,d,t2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ED3-32C4-AA02-615B-EB4A803DB868}"/>
              </a:ext>
            </a:extLst>
          </p:cNvPr>
          <p:cNvSpPr txBox="1"/>
          <p:nvPr/>
        </p:nvSpPr>
        <p:spPr>
          <a:xfrm>
            <a:off x="2721166" y="2489885"/>
            <a:ext cx="6220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"/>
                <a:cs typeface="Courier"/>
              </a:rPr>
              <a:t>Spilled code with new temps: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5B195-5219-4353-0C72-22DE53122AA1}"/>
              </a:ext>
            </a:extLst>
          </p:cNvPr>
          <p:cNvSpPr txBox="1"/>
          <p:nvPr/>
        </p:nvSpPr>
        <p:spPr>
          <a:xfrm>
            <a:off x="329118" y="3017681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Original code:</a:t>
            </a:r>
          </a:p>
        </p:txBody>
      </p:sp>
    </p:spTree>
    <p:extLst>
      <p:ext uri="{BB962C8B-B14F-4D97-AF65-F5344CB8AC3E}">
        <p14:creationId xmlns:p14="http://schemas.microsoft.com/office/powerpoint/2010/main" val="3790757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155-CDCC-0429-2596-6BBEC07F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71" y="223452"/>
            <a:ext cx="7772400" cy="533400"/>
          </a:xfrm>
        </p:spPr>
        <p:txBody>
          <a:bodyPr/>
          <a:lstStyle/>
          <a:p>
            <a:r>
              <a:rPr kumimoji="1" lang="en-US" altLang="zh-CN" dirty="0"/>
              <a:t>Example Spill Code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A8B8-8550-3E79-AEA7-7EE51A7B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18" y="969607"/>
            <a:ext cx="8586282" cy="1750368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Suppose </a:t>
            </a:r>
            <a:r>
              <a:rPr lang="en-US" sz="2400" i="1" dirty="0"/>
              <a:t>t</a:t>
            </a:r>
            <a:r>
              <a:rPr lang="en-US" sz="2400" dirty="0"/>
              <a:t> is marked for spilling to stack slot </a:t>
            </a:r>
            <a:r>
              <a:rPr lang="en-US" sz="2000" dirty="0" err="1">
                <a:latin typeface="Courier"/>
                <a:cs typeface="Courier"/>
              </a:rPr>
              <a:t>fp</a:t>
            </a:r>
            <a:r>
              <a:rPr lang="en-US" sz="2000" dirty="0">
                <a:latin typeface="Courier"/>
                <a:cs typeface="Courier"/>
              </a:rPr>
              <a:t> + o</a:t>
            </a:r>
          </a:p>
          <a:p>
            <a:r>
              <a:rPr lang="en-US" sz="2400" dirty="0">
                <a:cs typeface="Courier"/>
              </a:rPr>
              <a:t>Approach 2: in this case, we use r9 for spilled temps (in general, since our ARM instructions use 3 registers at the most, we need to reserve three registers for spilled temps)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AE09F-00BF-EEA2-4AC5-462AB4C899BD}"/>
              </a:ext>
            </a:extLst>
          </p:cNvPr>
          <p:cNvSpPr txBox="1"/>
          <p:nvPr/>
        </p:nvSpPr>
        <p:spPr>
          <a:xfrm>
            <a:off x="457200" y="3429000"/>
            <a:ext cx="1877437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…</a:t>
            </a:r>
          </a:p>
          <a:p>
            <a:r>
              <a:rPr lang="en-US" sz="2000" dirty="0">
                <a:latin typeface="Courier"/>
                <a:cs typeface="Courier"/>
              </a:rPr>
              <a:t>add t, a, b</a:t>
            </a:r>
          </a:p>
          <a:p>
            <a:r>
              <a:rPr lang="en-US" sz="2000" dirty="0">
                <a:latin typeface="Courier"/>
                <a:cs typeface="Courier"/>
              </a:rPr>
              <a:t>…</a:t>
            </a:r>
          </a:p>
          <a:p>
            <a:r>
              <a:rPr lang="en-US" sz="2000" dirty="0" err="1">
                <a:latin typeface="Courier"/>
                <a:cs typeface="Courier"/>
              </a:rPr>
              <a:t>mul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x,t,c</a:t>
            </a:r>
            <a:endParaRPr kumimoji="1" lang="en-US" sz="2000" dirty="0">
              <a:latin typeface="Courier"/>
              <a:cs typeface="Courier"/>
            </a:endParaRPr>
          </a:p>
          <a:p>
            <a:r>
              <a:rPr kumimoji="1" lang="en-US" sz="2000" dirty="0">
                <a:latin typeface="Courier"/>
                <a:cs typeface="Courier"/>
              </a:rPr>
              <a:t>… </a:t>
            </a:r>
          </a:p>
          <a:p>
            <a:r>
              <a:rPr kumimoji="1" lang="en-US" sz="2000" dirty="0">
                <a:latin typeface="Courier"/>
                <a:cs typeface="Courier"/>
              </a:rPr>
              <a:t>add </a:t>
            </a:r>
            <a:r>
              <a:rPr kumimoji="1" lang="en-US" sz="2000" dirty="0" err="1">
                <a:latin typeface="Courier"/>
                <a:cs typeface="Courier"/>
              </a:rPr>
              <a:t>y,d,t</a:t>
            </a:r>
            <a:endParaRPr kumimoji="1" lang="en-US" sz="2000" dirty="0">
              <a:latin typeface="Courier"/>
              <a:cs typeface="Courier"/>
            </a:endParaRPr>
          </a:p>
          <a:p>
            <a:r>
              <a:rPr kumimoji="1" lang="en-US" sz="2000" dirty="0">
                <a:latin typeface="Courier"/>
                <a:cs typeface="Courier"/>
              </a:rPr>
              <a:t>…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9908E-E0C4-4E1E-8924-36BB966F2681}"/>
              </a:ext>
            </a:extLst>
          </p:cNvPr>
          <p:cNvSpPr txBox="1"/>
          <p:nvPr/>
        </p:nvSpPr>
        <p:spPr>
          <a:xfrm>
            <a:off x="2718882" y="3036960"/>
            <a:ext cx="6096000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str r9, [fp+o_r9] //</a:t>
            </a:r>
            <a:r>
              <a:rPr lang="en-US" sz="1800" i="1" dirty="0">
                <a:solidFill>
                  <a:srgbClr val="C00000"/>
                </a:solidFill>
                <a:latin typeface="Courier"/>
                <a:cs typeface="Courier"/>
              </a:rPr>
              <a:t>beginning of the method</a:t>
            </a:r>
            <a:endParaRPr lang="en-US" sz="1800" dirty="0">
              <a:solidFill>
                <a:srgbClr val="C00000"/>
              </a:solidFill>
              <a:latin typeface="Courier"/>
              <a:cs typeface="Courier"/>
            </a:endParaRP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add r9,a,b</a:t>
            </a:r>
            <a:endParaRPr lang="en-US" sz="1800" dirty="0">
              <a:latin typeface="Courier"/>
            </a:endParaRPr>
          </a:p>
          <a:p>
            <a:pPr marL="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str r9,[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//store after any def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…							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ldr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r9,[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 </a:t>
            </a:r>
            <a:r>
              <a:rPr lang="en-US" sz="1800" dirty="0">
                <a:solidFill>
                  <a:srgbClr val="C00000"/>
                </a:solidFill>
              </a:rPr>
              <a:t>load before any use of t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 err="1">
                <a:latin typeface="Courier"/>
                <a:cs typeface="Courier"/>
              </a:rPr>
              <a:t>mul</a:t>
            </a:r>
            <a:r>
              <a:rPr lang="en-US" sz="1800" dirty="0">
                <a:latin typeface="Courier"/>
                <a:cs typeface="Courier"/>
              </a:rPr>
              <a:t> x,r9,c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  <a:p>
            <a:pPr marL="0" lvl="1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ldr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r9,[</a:t>
            </a: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fp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+ o] // </a:t>
            </a:r>
            <a:r>
              <a:rPr lang="en-US" sz="1800" dirty="0">
                <a:solidFill>
                  <a:srgbClr val="C00000"/>
                </a:solidFill>
              </a:rPr>
              <a:t>load before any use of t</a:t>
            </a:r>
            <a:br>
              <a:rPr lang="en-US" sz="1800" dirty="0">
                <a:latin typeface="Courier"/>
                <a:cs typeface="Courier"/>
              </a:rPr>
            </a:br>
            <a:r>
              <a:rPr lang="en-US" sz="1800" dirty="0">
                <a:latin typeface="Courier"/>
                <a:cs typeface="Courier"/>
              </a:rPr>
              <a:t>add y,d,r9</a:t>
            </a:r>
          </a:p>
          <a:p>
            <a:pPr marL="0" lvl="1" indent="0">
              <a:buNone/>
            </a:pPr>
            <a:r>
              <a:rPr lang="en-US" sz="1800" dirty="0">
                <a:latin typeface="Courier"/>
                <a:cs typeface="Courier"/>
              </a:rPr>
              <a:t>…</a:t>
            </a:r>
          </a:p>
          <a:p>
            <a:pPr marL="0" lvl="1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Courier"/>
                <a:cs typeface="Courier"/>
              </a:rPr>
              <a:t>ldr</a:t>
            </a: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 r9, [fp+o_r9] //end of the method</a:t>
            </a:r>
            <a:endParaRPr lang="en-US" sz="2000" dirty="0">
              <a:solidFill>
                <a:srgbClr val="C00000"/>
              </a:solidFill>
              <a:latin typeface="Courier"/>
              <a:cs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40ED3-32C4-AA02-615B-EB4A803DB868}"/>
              </a:ext>
            </a:extLst>
          </p:cNvPr>
          <p:cNvSpPr txBox="1"/>
          <p:nvPr/>
        </p:nvSpPr>
        <p:spPr>
          <a:xfrm>
            <a:off x="2694542" y="2617571"/>
            <a:ext cx="6220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urier"/>
                <a:cs typeface="Courier"/>
              </a:rPr>
              <a:t>Spilled code with reserved registers: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5B195-5219-4353-0C72-22DE53122AA1}"/>
              </a:ext>
            </a:extLst>
          </p:cNvPr>
          <p:cNvSpPr txBox="1"/>
          <p:nvPr/>
        </p:nvSpPr>
        <p:spPr>
          <a:xfrm>
            <a:off x="329118" y="3017681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"/>
                <a:cs typeface="Courier"/>
              </a:rPr>
              <a:t>Original code:</a:t>
            </a:r>
          </a:p>
        </p:txBody>
      </p:sp>
    </p:spTree>
    <p:extLst>
      <p:ext uri="{BB962C8B-B14F-4D97-AF65-F5344CB8AC3E}">
        <p14:creationId xmlns:p14="http://schemas.microsoft.com/office/powerpoint/2010/main" val="71084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B6D0-AF27-88A8-AEF3-40AC67FD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Comparison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2DB-4242-E14D-B75E-2C321745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Approach 1: Rewrite the program to use a new temporary variable for each access to a spilled variable, and then do register allocation again</a:t>
            </a:r>
          </a:p>
          <a:p>
            <a:pPr lvl="1"/>
            <a:r>
              <a:rPr lang="en-US" sz="1800" dirty="0"/>
              <a:t>Pro: Need to reserve fewer registers</a:t>
            </a:r>
          </a:p>
          <a:p>
            <a:pPr lvl="1"/>
            <a:r>
              <a:rPr lang="en-US" sz="1800" dirty="0"/>
              <a:t>Con: Introducing a variable changes live ranges, so must recompute liveness &amp; recolor graph</a:t>
            </a:r>
          </a:p>
          <a:p>
            <a:r>
              <a:rPr lang="en-US" sz="2000" dirty="0"/>
              <a:t>Approach 2: Reserve specific registers for loading/storing to spilled variables</a:t>
            </a:r>
          </a:p>
          <a:p>
            <a:pPr lvl="1"/>
            <a:r>
              <a:rPr lang="en-US" sz="1800" dirty="0"/>
              <a:t>Pro: Only need to color the graph once</a:t>
            </a:r>
          </a:p>
          <a:p>
            <a:pPr lvl="1"/>
            <a:r>
              <a:rPr lang="en-US" sz="1800" dirty="0"/>
              <a:t>Con: Need three registers (one for each source operand of an instruction), so decreases total number of available registers by 3  </a:t>
            </a:r>
          </a:p>
          <a:p>
            <a:pPr lvl="1"/>
            <a:r>
              <a:rPr lang="en-US" sz="1800" dirty="0"/>
              <a:t>Not good on x86 (especially 32-bit) because there are too few registers &amp; too many constraints on how they can be used</a:t>
            </a:r>
          </a:p>
          <a:p>
            <a:pPr lvl="1"/>
            <a:endParaRPr lang="en-US" sz="18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929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B6D0-AF27-88A8-AEF3-40AC67FD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idea: Spill to Float Register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E2DB-4242-E14D-B75E-2C321745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Since there are many more float registers, the unused float register may be used to “spill” integer registers</a:t>
            </a:r>
          </a:p>
          <a:p>
            <a:endParaRPr lang="en-US" sz="1800" dirty="0"/>
          </a:p>
          <a:p>
            <a:pPr lvl="1"/>
            <a:endParaRPr lang="en-US" sz="18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822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4BA-FFCD-1FCF-CBF0-CD584F9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Reduce the “</a:t>
            </a:r>
            <a:r>
              <a:rPr kumimoji="1" lang="en-US" altLang="zh-CN" dirty="0">
                <a:solidFill>
                  <a:srgbClr val="C00000"/>
                </a:solidFill>
              </a:rPr>
              <a:t>Copy</a:t>
            </a:r>
            <a:r>
              <a:rPr kumimoji="1" lang="en-US" altLang="zh-CN" dirty="0"/>
              <a:t>” Instructions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F0421-9823-2399-874A-86555245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21506"/>
            <a:ext cx="4477483" cy="160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26FD0-98BC-AB7E-F324-9FFC2B7A9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0"/>
          <a:stretch/>
        </p:blipFill>
        <p:spPr>
          <a:xfrm>
            <a:off x="530087" y="1977879"/>
            <a:ext cx="2705100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25A26-42B2-61E9-0520-59A482356A1B}"/>
              </a:ext>
            </a:extLst>
          </p:cNvPr>
          <p:cNvSpPr txBox="1"/>
          <p:nvPr/>
        </p:nvSpPr>
        <p:spPr>
          <a:xfrm>
            <a:off x="530087" y="1473506"/>
            <a:ext cx="96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InstrList</a:t>
            </a:r>
            <a:endParaRPr kumimoji="1"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E6E581-88EF-435E-515E-FFE2A999E1EE}"/>
              </a:ext>
            </a:extLst>
          </p:cNvPr>
          <p:cNvSpPr/>
          <p:nvPr/>
        </p:nvSpPr>
        <p:spPr>
          <a:xfrm>
            <a:off x="6100284" y="2842170"/>
            <a:ext cx="277399" cy="27377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9795E7-87FA-C046-AA6D-2F1C657089FA}"/>
              </a:ext>
            </a:extLst>
          </p:cNvPr>
          <p:cNvSpPr/>
          <p:nvPr/>
        </p:nvSpPr>
        <p:spPr>
          <a:xfrm>
            <a:off x="6238983" y="3812311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DA4F4-0E02-1256-C495-F1E889553EEB}"/>
              </a:ext>
            </a:extLst>
          </p:cNvPr>
          <p:cNvSpPr/>
          <p:nvPr/>
        </p:nvSpPr>
        <p:spPr>
          <a:xfrm>
            <a:off x="6539499" y="2156373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2338F8-B39B-F4B3-BB1B-342E633DF767}"/>
              </a:ext>
            </a:extLst>
          </p:cNvPr>
          <p:cNvSpPr/>
          <p:nvPr/>
        </p:nvSpPr>
        <p:spPr>
          <a:xfrm>
            <a:off x="7537763" y="2744921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B997-1F03-0C53-5F3D-0177EBFE1186}"/>
              </a:ext>
            </a:extLst>
          </p:cNvPr>
          <p:cNvSpPr/>
          <p:nvPr/>
        </p:nvSpPr>
        <p:spPr>
          <a:xfrm>
            <a:off x="7537762" y="1678229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E1808D-1F42-0322-208D-C6534A5130CA}"/>
              </a:ext>
            </a:extLst>
          </p:cNvPr>
          <p:cNvCxnSpPr>
            <a:stCxn id="9" idx="7"/>
            <a:endCxn id="11" idx="4"/>
          </p:cNvCxnSpPr>
          <p:nvPr/>
        </p:nvCxnSpPr>
        <p:spPr>
          <a:xfrm flipV="1">
            <a:off x="6337059" y="2430147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DDEBDCF-FBE9-CEF4-AEE8-D745653A711A}"/>
              </a:ext>
            </a:extLst>
          </p:cNvPr>
          <p:cNvCxnSpPr>
            <a:stCxn id="9" idx="0"/>
            <a:endCxn id="9" idx="2"/>
          </p:cNvCxnSpPr>
          <p:nvPr/>
        </p:nvCxnSpPr>
        <p:spPr>
          <a:xfrm rot="16200000" flipH="1" flipV="1">
            <a:off x="6101190" y="2841263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532326-3883-D560-9551-1CF1E16CC00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238984" y="3115944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F5FAE1-83F1-3FF2-56DF-DA0B6BA1ED35}"/>
              </a:ext>
            </a:extLst>
          </p:cNvPr>
          <p:cNvCxnSpPr>
            <a:cxnSpLocks/>
            <a:stCxn id="11" idx="5"/>
            <a:endCxn id="10" idx="7"/>
          </p:cNvCxnSpPr>
          <p:nvPr/>
        </p:nvCxnSpPr>
        <p:spPr>
          <a:xfrm flipH="1">
            <a:off x="6475758" y="2390054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C55D55-7D77-B84D-B340-B873F342C9F7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6475758" y="2978602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D5757C-544C-180A-3B16-B2E96269CC1A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776274" y="2390054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0FB984-6236-E0ED-14D7-284104EF4B6F}"/>
              </a:ext>
            </a:extLst>
          </p:cNvPr>
          <p:cNvCxnSpPr>
            <a:cxnSpLocks/>
            <a:stCxn id="11" idx="6"/>
            <a:endCxn id="13" idx="0"/>
          </p:cNvCxnSpPr>
          <p:nvPr/>
        </p:nvCxnSpPr>
        <p:spPr>
          <a:xfrm flipV="1">
            <a:off x="6816898" y="1678229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89B43-6DF9-B6CE-63B4-840844951DBB}"/>
              </a:ext>
            </a:extLst>
          </p:cNvPr>
          <p:cNvSpPr txBox="1"/>
          <p:nvPr/>
        </p:nvSpPr>
        <p:spPr>
          <a:xfrm>
            <a:off x="7815161" y="170496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83B8C-8834-C7D7-A65C-F50CE81714C8}"/>
              </a:ext>
            </a:extLst>
          </p:cNvPr>
          <p:cNvSpPr txBox="1"/>
          <p:nvPr/>
        </p:nvSpPr>
        <p:spPr>
          <a:xfrm>
            <a:off x="6400800" y="180860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F79A3-289C-06C0-99D9-3D21174A0498}"/>
              </a:ext>
            </a:extLst>
          </p:cNvPr>
          <p:cNvSpPr txBox="1"/>
          <p:nvPr/>
        </p:nvSpPr>
        <p:spPr>
          <a:xfrm>
            <a:off x="2248363" y="3282344"/>
            <a:ext cx="103586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a: 100</a:t>
            </a:r>
          </a:p>
          <a:p>
            <a:r>
              <a:rPr kumimoji="1" lang="en-US" altLang="zh-CN" sz="1400" dirty="0"/>
              <a:t>b: 101</a:t>
            </a:r>
          </a:p>
          <a:p>
            <a:r>
              <a:rPr kumimoji="1" lang="en-US" altLang="zh-CN" sz="1400" dirty="0"/>
              <a:t>c: 102</a:t>
            </a:r>
          </a:p>
          <a:p>
            <a:r>
              <a:rPr kumimoji="1" lang="en-US" altLang="zh-CN" sz="1400" dirty="0"/>
              <a:t>Fixed: r0, </a:t>
            </a:r>
            <a:r>
              <a:rPr kumimoji="1" lang="en-US" altLang="zh-CN" sz="1400" dirty="0" err="1"/>
              <a:t>lr</a:t>
            </a:r>
            <a:endParaRPr kumimoji="1" lang="zh-CN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09044-851F-D8EC-E34F-5E108CEB9183}"/>
              </a:ext>
            </a:extLst>
          </p:cNvPr>
          <p:cNvSpPr txBox="1"/>
          <p:nvPr/>
        </p:nvSpPr>
        <p:spPr>
          <a:xfrm>
            <a:off x="5355288" y="301869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(r0)</a:t>
            </a:r>
            <a:endParaRPr kumimoji="1" lang="zh-CN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607FA-0F6C-A70B-268C-3BC3C2AAD76D}"/>
              </a:ext>
            </a:extLst>
          </p:cNvPr>
          <p:cNvSpPr txBox="1"/>
          <p:nvPr/>
        </p:nvSpPr>
        <p:spPr>
          <a:xfrm>
            <a:off x="7676461" y="2946667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(r0)</a:t>
            </a:r>
            <a:endParaRPr kumimoji="1" lang="zh-CN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ECB9C-B3B9-9A0E-DEDF-B9EA0EDAC425}"/>
              </a:ext>
            </a:extLst>
          </p:cNvPr>
          <p:cNvSpPr txBox="1"/>
          <p:nvPr/>
        </p:nvSpPr>
        <p:spPr>
          <a:xfrm>
            <a:off x="6516382" y="3804904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(r1)</a:t>
            </a:r>
            <a:endParaRPr kumimoji="1" lang="zh-CN" altLang="en-US" sz="1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E27E56-4FDA-28A0-468E-ACC5673EABAF}"/>
              </a:ext>
            </a:extLst>
          </p:cNvPr>
          <p:cNvSpPr/>
          <p:nvPr/>
        </p:nvSpPr>
        <p:spPr>
          <a:xfrm>
            <a:off x="6599414" y="5360738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FE47AE-C5E1-0D49-03CA-3A78D6546E42}"/>
              </a:ext>
            </a:extLst>
          </p:cNvPr>
          <p:cNvSpPr/>
          <p:nvPr/>
        </p:nvSpPr>
        <p:spPr>
          <a:xfrm>
            <a:off x="6738113" y="6330879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E5D0B8-331C-742B-47B1-E333864BDA6F}"/>
              </a:ext>
            </a:extLst>
          </p:cNvPr>
          <p:cNvSpPr/>
          <p:nvPr/>
        </p:nvSpPr>
        <p:spPr>
          <a:xfrm>
            <a:off x="7038629" y="4674941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6B847-14D9-E5E1-8E15-33776939ADFD}"/>
              </a:ext>
            </a:extLst>
          </p:cNvPr>
          <p:cNvSpPr/>
          <p:nvPr/>
        </p:nvSpPr>
        <p:spPr>
          <a:xfrm>
            <a:off x="8036893" y="5263489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6D3B21-099E-D382-40E5-AF32C22D8EC4}"/>
              </a:ext>
            </a:extLst>
          </p:cNvPr>
          <p:cNvSpPr/>
          <p:nvPr/>
        </p:nvSpPr>
        <p:spPr>
          <a:xfrm>
            <a:off x="8036892" y="4196797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C7A56E-EEF6-51C2-535B-1B6B554C1B75}"/>
              </a:ext>
            </a:extLst>
          </p:cNvPr>
          <p:cNvCxnSpPr>
            <a:stCxn id="27" idx="7"/>
            <a:endCxn id="29" idx="4"/>
          </p:cNvCxnSpPr>
          <p:nvPr/>
        </p:nvCxnSpPr>
        <p:spPr>
          <a:xfrm flipV="1">
            <a:off x="6836189" y="4948715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78115E9-EEA8-AC50-A5A6-D15A7FB4E8ED}"/>
              </a:ext>
            </a:extLst>
          </p:cNvPr>
          <p:cNvCxnSpPr>
            <a:stCxn id="27" idx="0"/>
            <a:endCxn id="27" idx="2"/>
          </p:cNvCxnSpPr>
          <p:nvPr/>
        </p:nvCxnSpPr>
        <p:spPr>
          <a:xfrm rot="16200000" flipH="1" flipV="1">
            <a:off x="6600320" y="5359831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CBCA7D-7166-9D33-CC21-388F6EDDD873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738114" y="5634512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2F31B-B922-C148-0CFC-CFFE3300BCED}"/>
              </a:ext>
            </a:extLst>
          </p:cNvPr>
          <p:cNvCxnSpPr>
            <a:cxnSpLocks/>
            <a:stCxn id="29" idx="5"/>
            <a:endCxn id="28" idx="7"/>
          </p:cNvCxnSpPr>
          <p:nvPr/>
        </p:nvCxnSpPr>
        <p:spPr>
          <a:xfrm flipH="1">
            <a:off x="6974888" y="4908622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9AC57A-9663-D5E6-6F52-371F6DA816C8}"/>
              </a:ext>
            </a:extLst>
          </p:cNvPr>
          <p:cNvCxnSpPr>
            <a:cxnSpLocks/>
            <a:stCxn id="28" idx="7"/>
            <a:endCxn id="30" idx="3"/>
          </p:cNvCxnSpPr>
          <p:nvPr/>
        </p:nvCxnSpPr>
        <p:spPr>
          <a:xfrm flipV="1">
            <a:off x="6974888" y="5497170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123F7-82CD-2C15-89B6-F9527006564E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275404" y="4908622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464D1A-7D4E-F8AB-5625-DA1F31555F1A}"/>
              </a:ext>
            </a:extLst>
          </p:cNvPr>
          <p:cNvCxnSpPr>
            <a:cxnSpLocks/>
            <a:stCxn id="29" idx="6"/>
            <a:endCxn id="31" idx="0"/>
          </p:cNvCxnSpPr>
          <p:nvPr/>
        </p:nvCxnSpPr>
        <p:spPr>
          <a:xfrm flipV="1">
            <a:off x="7316028" y="4196797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80F77D-B46F-1319-55E0-EFD2F4DD74BE}"/>
              </a:ext>
            </a:extLst>
          </p:cNvPr>
          <p:cNvSpPr txBox="1"/>
          <p:nvPr/>
        </p:nvSpPr>
        <p:spPr>
          <a:xfrm>
            <a:off x="8314291" y="422353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F95C54-F4D0-A4D2-EA8C-0944BFC0759E}"/>
              </a:ext>
            </a:extLst>
          </p:cNvPr>
          <p:cNvSpPr txBox="1"/>
          <p:nvPr/>
        </p:nvSpPr>
        <p:spPr>
          <a:xfrm>
            <a:off x="6899930" y="432717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48E5B6-0806-1491-DA7A-D7DC33E3C112}"/>
              </a:ext>
            </a:extLst>
          </p:cNvPr>
          <p:cNvSpPr txBox="1"/>
          <p:nvPr/>
        </p:nvSpPr>
        <p:spPr>
          <a:xfrm>
            <a:off x="5898248" y="5533462"/>
            <a:ext cx="68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(r1)</a:t>
            </a:r>
            <a:endParaRPr kumimoji="1" lang="zh-CN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21C361-16CE-3DA0-B4DF-96F0A4964A9E}"/>
              </a:ext>
            </a:extLst>
          </p:cNvPr>
          <p:cNvSpPr txBox="1"/>
          <p:nvPr/>
        </p:nvSpPr>
        <p:spPr>
          <a:xfrm>
            <a:off x="8175591" y="5465235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(r1)</a:t>
            </a:r>
            <a:endParaRPr kumimoji="1" lang="zh-CN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F0F084-F9D0-0F47-2A90-50F9D5644013}"/>
              </a:ext>
            </a:extLst>
          </p:cNvPr>
          <p:cNvSpPr txBox="1"/>
          <p:nvPr/>
        </p:nvSpPr>
        <p:spPr>
          <a:xfrm>
            <a:off x="7003852" y="6444593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(r0)</a:t>
            </a:r>
            <a:endParaRPr kumimoji="1" lang="zh-CN" alt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FC402F-E556-BA75-CBCA-2A8A8CAD81BA}"/>
              </a:ext>
            </a:extLst>
          </p:cNvPr>
          <p:cNvCxnSpPr>
            <a:cxnSpLocks/>
            <a:stCxn id="13" idx="4"/>
            <a:endCxn id="10" idx="7"/>
          </p:cNvCxnSpPr>
          <p:nvPr/>
        </p:nvCxnSpPr>
        <p:spPr>
          <a:xfrm flipH="1">
            <a:off x="6475758" y="1952003"/>
            <a:ext cx="1200704" cy="19004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EE89C0-90EC-40EF-8029-9387616A06F9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>
            <a:off x="6974888" y="4430478"/>
            <a:ext cx="1102628" cy="19404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E494908-EC3C-5C7B-C860-BCFDE9E47DF2}"/>
              </a:ext>
            </a:extLst>
          </p:cNvPr>
          <p:cNvCxnSpPr>
            <a:cxnSpLocks/>
          </p:cNvCxnSpPr>
          <p:nvPr/>
        </p:nvCxnSpPr>
        <p:spPr>
          <a:xfrm flipV="1">
            <a:off x="1752600" y="3375831"/>
            <a:ext cx="5023674" cy="4084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25505F3-0258-7E90-A033-908FC8FEFC3B}"/>
              </a:ext>
            </a:extLst>
          </p:cNvPr>
          <p:cNvSpPr txBox="1"/>
          <p:nvPr/>
        </p:nvSpPr>
        <p:spPr>
          <a:xfrm rot="2418185">
            <a:off x="4585840" y="37895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This is better:</a:t>
            </a:r>
            <a:endParaRPr kumimoji="1" lang="zh-CN" altLang="en-US" sz="18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07F9C07-C723-7BC6-D008-20BDF1E49C16}"/>
              </a:ext>
            </a:extLst>
          </p:cNvPr>
          <p:cNvCxnSpPr>
            <a:stCxn id="56" idx="3"/>
          </p:cNvCxnSpPr>
          <p:nvPr/>
        </p:nvCxnSpPr>
        <p:spPr>
          <a:xfrm>
            <a:off x="5867490" y="4444506"/>
            <a:ext cx="533310" cy="464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9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33BE-A5E7-6646-A421-29E91E88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0" cy="472440"/>
          </a:xfrm>
        </p:spPr>
        <p:txBody>
          <a:bodyPr/>
          <a:lstStyle/>
          <a:p>
            <a:r>
              <a:rPr kumimoji="1" lang="en-US" altLang="zh-CN" sz="3600" dirty="0"/>
              <a:t>Instruction Summary (Integers)</a:t>
            </a:r>
            <a:endParaRPr kumimoji="1" lang="zh-CN" alt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A24B19-25DA-2046-A283-2778D2D6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93420"/>
              </p:ext>
            </p:extLst>
          </p:nvPr>
        </p:nvGraphicFramePr>
        <p:xfrm>
          <a:off x="304800" y="990600"/>
          <a:ext cx="8534400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Meaning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add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+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sub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destReg</a:t>
                      </a:r>
                      <a:r>
                        <a:rPr lang="en-US" altLang="zh-CN" sz="1800" dirty="0"/>
                        <a:t> = </a:t>
                      </a:r>
                      <a:r>
                        <a:rPr lang="en-US" altLang="zh-CN" sz="1800" dirty="0" err="1"/>
                        <a:t>srcReg</a:t>
                      </a:r>
                      <a:r>
                        <a:rPr lang="en-US" altLang="zh-CN" sz="1800" dirty="0"/>
                        <a:t> -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rsb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op2 -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4075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mul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srcReg1, srcReg2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srcReg1 * srcReg2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1932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AND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70541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orr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OR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62806"/>
                  </a:ext>
                </a:extLst>
              </a:tr>
              <a:tr h="248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mov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25544"/>
                  </a:ext>
                </a:extLst>
              </a:tr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destReg</a:t>
                      </a:r>
                      <a:r>
                        <a:rPr lang="en-US" altLang="zh-CN" sz="1800" dirty="0"/>
                        <a:t> = content in mem location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1072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=&lt;label&gt;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address of the label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0324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str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Mem location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04100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Reg1,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reg1-op2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and put  result status in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CPSR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98390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 =label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simple branch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5535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 =label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3687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bx register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to the location in the register 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8741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blx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same as bx but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4927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nop</a:t>
                      </a:r>
                      <a:endParaRPr kumimoji="0" lang="zh-CN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operation (useful)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45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A60E-5F85-64BD-6C9E-20ABA3B3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22" y="762000"/>
            <a:ext cx="3733800" cy="1143000"/>
          </a:xfrm>
        </p:spPr>
        <p:txBody>
          <a:bodyPr/>
          <a:lstStyle/>
          <a:p>
            <a:r>
              <a:rPr kumimoji="1" lang="en-US" altLang="zh-CN" sz="3600" dirty="0"/>
              <a:t>Another Example:</a:t>
            </a:r>
            <a:br>
              <a:rPr kumimoji="1" lang="en-US" altLang="zh-CN" sz="3600" dirty="0"/>
            </a:br>
            <a:r>
              <a:rPr kumimoji="1" lang="en-US" altLang="zh-CN" sz="3600" dirty="0"/>
              <a:t>Can we do better?</a:t>
            </a:r>
            <a:endParaRPr kumimoji="1"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5C295-B97D-9A1A-285B-D1D91FE8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" t="8901" r="4143"/>
          <a:stretch/>
        </p:blipFill>
        <p:spPr>
          <a:xfrm>
            <a:off x="133851" y="381000"/>
            <a:ext cx="4895349" cy="264467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6F77A-29B4-7B9E-0C77-F4ABA244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68" y="3051383"/>
            <a:ext cx="6618500" cy="38066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4449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FEF2-CD9B-0C20-D254-D7200961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Coalescing Interference Graphs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C7C6-402A-0941-162B-D1F8E06F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038600"/>
          </a:xfrm>
        </p:spPr>
        <p:txBody>
          <a:bodyPr/>
          <a:lstStyle/>
          <a:p>
            <a:r>
              <a:rPr kumimoji="1" lang="en-US" altLang="zh-CN" sz="2800" dirty="0"/>
              <a:t>A more aggressive strategy</a:t>
            </a:r>
          </a:p>
          <a:p>
            <a:pPr lvl="1"/>
            <a:r>
              <a:rPr kumimoji="1" lang="en-US" altLang="zh-CN" sz="2400" dirty="0"/>
              <a:t>coalesce the nodes connected by “copy” edges</a:t>
            </a:r>
          </a:p>
          <a:p>
            <a:pPr lvl="1"/>
            <a:r>
              <a:rPr kumimoji="1" lang="en-US" altLang="zh-CN" sz="2400" dirty="0"/>
              <a:t>force the two temporaries to be assigned the same register</a:t>
            </a:r>
          </a:p>
          <a:p>
            <a:r>
              <a:rPr kumimoji="1" lang="en-US" altLang="zh-CN" sz="2800" dirty="0"/>
              <a:t>Method: </a:t>
            </a:r>
          </a:p>
          <a:p>
            <a:pPr lvl="1"/>
            <a:r>
              <a:rPr kumimoji="1" lang="en-US" altLang="zh-CN" sz="2400" dirty="0"/>
              <a:t>interleave simplification and coalescing to maximize the number of “copies” that can be eliminated</a:t>
            </a:r>
          </a:p>
          <a:p>
            <a:r>
              <a:rPr kumimoji="1" lang="en-US" altLang="zh-CN" sz="2800" dirty="0"/>
              <a:t>Problem: </a:t>
            </a:r>
          </a:p>
          <a:p>
            <a:pPr lvl="1"/>
            <a:r>
              <a:rPr kumimoji="1" lang="en-US" altLang="zh-CN" sz="2400" dirty="0"/>
              <a:t>coalescing can sometimes increase the degree of a node</a:t>
            </a:r>
          </a:p>
          <a:p>
            <a:endParaRPr kumimoji="1" lang="zh-CN" altLang="en-US" sz="2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DE463B-DF4C-7C68-8C98-344B53706A4E}"/>
              </a:ext>
            </a:extLst>
          </p:cNvPr>
          <p:cNvSpPr/>
          <p:nvPr/>
        </p:nvSpPr>
        <p:spPr>
          <a:xfrm>
            <a:off x="2477294" y="57912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tima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732749-06E0-D45E-9C5D-6051A734CB8A}"/>
              </a:ext>
            </a:extLst>
          </p:cNvPr>
          <p:cNvSpPr/>
          <p:nvPr/>
        </p:nvSpPr>
        <p:spPr>
          <a:xfrm>
            <a:off x="3468243" y="57912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Optima"/>
              </a:rPr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E0DDAB-775C-CD01-E3DE-1CE98F028746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2858294" y="5981700"/>
            <a:ext cx="609949" cy="1588"/>
          </a:xfrm>
          <a:prstGeom prst="line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003672-AD42-AA64-964C-416F3F5FBF54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2248297" y="5562203"/>
            <a:ext cx="322496" cy="247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6E4327-E1F5-7C43-32ED-2C4BFF31A628}"/>
              </a:ext>
            </a:extLst>
          </p:cNvPr>
          <p:cNvCxnSpPr>
            <a:stCxn id="22" idx="3"/>
          </p:cNvCxnSpPr>
          <p:nvPr/>
        </p:nvCxnSpPr>
        <p:spPr>
          <a:xfrm rot="5400000">
            <a:off x="2229247" y="6173157"/>
            <a:ext cx="360596" cy="247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DF8E61-676B-EF83-0ECE-20EA1A587935}"/>
              </a:ext>
            </a:extLst>
          </p:cNvPr>
          <p:cNvCxnSpPr>
            <a:endCxn id="23" idx="7"/>
          </p:cNvCxnSpPr>
          <p:nvPr/>
        </p:nvCxnSpPr>
        <p:spPr>
          <a:xfrm rot="10800000" flipV="1">
            <a:off x="3793448" y="5524500"/>
            <a:ext cx="397553" cy="32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65DD7C-707D-D4B0-0A6B-E0349177C278}"/>
              </a:ext>
            </a:extLst>
          </p:cNvPr>
          <p:cNvCxnSpPr>
            <a:endCxn id="23" idx="5"/>
          </p:cNvCxnSpPr>
          <p:nvPr/>
        </p:nvCxnSpPr>
        <p:spPr>
          <a:xfrm rot="10800000">
            <a:off x="3793448" y="6116404"/>
            <a:ext cx="397553" cy="360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CADEC18-8785-53EB-B88D-E5B9A5549CB4}"/>
              </a:ext>
            </a:extLst>
          </p:cNvPr>
          <p:cNvSpPr/>
          <p:nvPr/>
        </p:nvSpPr>
        <p:spPr>
          <a:xfrm>
            <a:off x="4551596" y="5791200"/>
            <a:ext cx="553804" cy="4579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DA2B58-6111-B2F6-2195-61A52E86C0B0}"/>
              </a:ext>
            </a:extLst>
          </p:cNvPr>
          <p:cNvSpPr/>
          <p:nvPr/>
        </p:nvSpPr>
        <p:spPr>
          <a:xfrm>
            <a:off x="5982842" y="5753100"/>
            <a:ext cx="3810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>
                <a:latin typeface="Optima"/>
              </a:rPr>
              <a:t>x,y</a:t>
            </a:r>
            <a:endParaRPr lang="en-US" sz="1600" dirty="0">
              <a:latin typeface="Optima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E14DC5-DCD7-165E-4A0D-06EAD4BAD311}"/>
              </a:ext>
            </a:extLst>
          </p:cNvPr>
          <p:cNvCxnSpPr>
            <a:endCxn id="30" idx="7"/>
          </p:cNvCxnSpPr>
          <p:nvPr/>
        </p:nvCxnSpPr>
        <p:spPr>
          <a:xfrm rot="10800000" flipV="1">
            <a:off x="6308047" y="5486400"/>
            <a:ext cx="397553" cy="32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329DAA-1165-BDEA-7B70-7BB8C1462E90}"/>
              </a:ext>
            </a:extLst>
          </p:cNvPr>
          <p:cNvCxnSpPr>
            <a:endCxn id="30" idx="5"/>
          </p:cNvCxnSpPr>
          <p:nvPr/>
        </p:nvCxnSpPr>
        <p:spPr>
          <a:xfrm rot="10800000">
            <a:off x="6308047" y="6078304"/>
            <a:ext cx="397553" cy="360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ADA7B-D35B-4776-F578-7C6E045D795B}"/>
              </a:ext>
            </a:extLst>
          </p:cNvPr>
          <p:cNvCxnSpPr>
            <a:endCxn id="30" idx="1"/>
          </p:cNvCxnSpPr>
          <p:nvPr/>
        </p:nvCxnSpPr>
        <p:spPr>
          <a:xfrm rot="16200000" flipH="1">
            <a:off x="5744427" y="5514684"/>
            <a:ext cx="322495" cy="265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63EE3C-533C-F700-E486-4F213C8DB458}"/>
              </a:ext>
            </a:extLst>
          </p:cNvPr>
          <p:cNvCxnSpPr>
            <a:stCxn id="30" idx="3"/>
          </p:cNvCxnSpPr>
          <p:nvPr/>
        </p:nvCxnSpPr>
        <p:spPr>
          <a:xfrm rot="5400000">
            <a:off x="5720474" y="6072832"/>
            <a:ext cx="312692" cy="323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1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4BA-FFCD-1FCF-CBF0-CD584F9C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Coalesce Example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F0421-9823-2399-874A-86555245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21506"/>
            <a:ext cx="4477483" cy="160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626FD0-98BC-AB7E-F324-9FFC2B7A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0"/>
          <a:stretch/>
        </p:blipFill>
        <p:spPr>
          <a:xfrm>
            <a:off x="530087" y="1977879"/>
            <a:ext cx="2705100" cy="218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925A26-42B2-61E9-0520-59A482356A1B}"/>
              </a:ext>
            </a:extLst>
          </p:cNvPr>
          <p:cNvSpPr txBox="1"/>
          <p:nvPr/>
        </p:nvSpPr>
        <p:spPr>
          <a:xfrm>
            <a:off x="530087" y="1473506"/>
            <a:ext cx="96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InstrList</a:t>
            </a:r>
            <a:endParaRPr kumimoji="1"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E6E581-88EF-435E-515E-FFE2A999E1EE}"/>
              </a:ext>
            </a:extLst>
          </p:cNvPr>
          <p:cNvSpPr/>
          <p:nvPr/>
        </p:nvSpPr>
        <p:spPr>
          <a:xfrm>
            <a:off x="5329872" y="2644571"/>
            <a:ext cx="277399" cy="27377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9795E7-87FA-C046-AA6D-2F1C657089FA}"/>
              </a:ext>
            </a:extLst>
          </p:cNvPr>
          <p:cNvSpPr/>
          <p:nvPr/>
        </p:nvSpPr>
        <p:spPr>
          <a:xfrm>
            <a:off x="5468571" y="3614712"/>
            <a:ext cx="277399" cy="273774"/>
          </a:xfrm>
          <a:prstGeom prst="ellipse">
            <a:avLst/>
          </a:prstGeom>
          <a:noFill/>
          <a:ln w="28575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DA4F4-0E02-1256-C495-F1E889553EEB}"/>
              </a:ext>
            </a:extLst>
          </p:cNvPr>
          <p:cNvSpPr/>
          <p:nvPr/>
        </p:nvSpPr>
        <p:spPr>
          <a:xfrm>
            <a:off x="5769087" y="1958774"/>
            <a:ext cx="277399" cy="273774"/>
          </a:xfrm>
          <a:prstGeom prst="ellipse">
            <a:avLst/>
          </a:prstGeom>
          <a:noFill/>
          <a:ln w="28575">
            <a:solidFill>
              <a:schemeClr val="accent4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2338F8-B39B-F4B3-BB1B-342E633DF767}"/>
              </a:ext>
            </a:extLst>
          </p:cNvPr>
          <p:cNvSpPr/>
          <p:nvPr/>
        </p:nvSpPr>
        <p:spPr>
          <a:xfrm>
            <a:off x="6767351" y="2547322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B997-1F03-0C53-5F3D-0177EBFE1186}"/>
              </a:ext>
            </a:extLst>
          </p:cNvPr>
          <p:cNvSpPr/>
          <p:nvPr/>
        </p:nvSpPr>
        <p:spPr>
          <a:xfrm>
            <a:off x="6767350" y="1480630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E1808D-1F42-0322-208D-C6534A5130CA}"/>
              </a:ext>
            </a:extLst>
          </p:cNvPr>
          <p:cNvCxnSpPr>
            <a:stCxn id="9" idx="7"/>
            <a:endCxn id="11" idx="4"/>
          </p:cNvCxnSpPr>
          <p:nvPr/>
        </p:nvCxnSpPr>
        <p:spPr>
          <a:xfrm flipV="1">
            <a:off x="5566647" y="2232548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DDEBDCF-FBE9-CEF4-AEE8-D745653A711A}"/>
              </a:ext>
            </a:extLst>
          </p:cNvPr>
          <p:cNvCxnSpPr>
            <a:stCxn id="9" idx="0"/>
            <a:endCxn id="9" idx="2"/>
          </p:cNvCxnSpPr>
          <p:nvPr/>
        </p:nvCxnSpPr>
        <p:spPr>
          <a:xfrm rot="16200000" flipH="1" flipV="1">
            <a:off x="5330778" y="2643664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532326-3883-D560-9551-1CF1E16CC00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5468572" y="2918345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F5FAE1-83F1-3FF2-56DF-DA0B6BA1ED35}"/>
              </a:ext>
            </a:extLst>
          </p:cNvPr>
          <p:cNvCxnSpPr>
            <a:cxnSpLocks/>
            <a:stCxn id="11" idx="5"/>
            <a:endCxn id="10" idx="7"/>
          </p:cNvCxnSpPr>
          <p:nvPr/>
        </p:nvCxnSpPr>
        <p:spPr>
          <a:xfrm flipH="1">
            <a:off x="5705346" y="2192455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C55D55-7D77-B84D-B340-B873F342C9F7}"/>
              </a:ext>
            </a:extLst>
          </p:cNvPr>
          <p:cNvCxnSpPr>
            <a:cxnSpLocks/>
            <a:stCxn id="10" idx="7"/>
            <a:endCxn id="12" idx="3"/>
          </p:cNvCxnSpPr>
          <p:nvPr/>
        </p:nvCxnSpPr>
        <p:spPr>
          <a:xfrm flipV="1">
            <a:off x="5705346" y="2781003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D5757C-544C-180A-3B16-B2E96269CC1A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6005862" y="2192455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0FB984-6236-E0ED-14D7-284104EF4B6F}"/>
              </a:ext>
            </a:extLst>
          </p:cNvPr>
          <p:cNvCxnSpPr>
            <a:cxnSpLocks/>
            <a:stCxn id="11" idx="6"/>
            <a:endCxn id="13" idx="0"/>
          </p:cNvCxnSpPr>
          <p:nvPr/>
        </p:nvCxnSpPr>
        <p:spPr>
          <a:xfrm flipV="1">
            <a:off x="6046486" y="1480630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89B43-6DF9-B6CE-63B4-840844951DBB}"/>
              </a:ext>
            </a:extLst>
          </p:cNvPr>
          <p:cNvSpPr txBox="1"/>
          <p:nvPr/>
        </p:nvSpPr>
        <p:spPr>
          <a:xfrm>
            <a:off x="7044749" y="150736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83B8C-8834-C7D7-A65C-F50CE81714C8}"/>
              </a:ext>
            </a:extLst>
          </p:cNvPr>
          <p:cNvSpPr txBox="1"/>
          <p:nvPr/>
        </p:nvSpPr>
        <p:spPr>
          <a:xfrm>
            <a:off x="5630388" y="161100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0F79A3-289C-06C0-99D9-3D21174A0498}"/>
              </a:ext>
            </a:extLst>
          </p:cNvPr>
          <p:cNvSpPr txBox="1"/>
          <p:nvPr/>
        </p:nvSpPr>
        <p:spPr>
          <a:xfrm>
            <a:off x="2248363" y="3282344"/>
            <a:ext cx="103586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a: 100</a:t>
            </a:r>
          </a:p>
          <a:p>
            <a:r>
              <a:rPr kumimoji="1" lang="en-US" altLang="zh-CN" sz="1400" dirty="0"/>
              <a:t>b: 101</a:t>
            </a:r>
          </a:p>
          <a:p>
            <a:r>
              <a:rPr kumimoji="1" lang="en-US" altLang="zh-CN" sz="1400" dirty="0"/>
              <a:t>c: 102</a:t>
            </a:r>
          </a:p>
          <a:p>
            <a:r>
              <a:rPr kumimoji="1" lang="en-US" altLang="zh-CN" sz="1400" dirty="0"/>
              <a:t>Fixed: r0, </a:t>
            </a:r>
            <a:r>
              <a:rPr kumimoji="1" lang="en-US" altLang="zh-CN" sz="1400" dirty="0" err="1"/>
              <a:t>lr</a:t>
            </a:r>
            <a:endParaRPr kumimoji="1" lang="zh-CN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09044-851F-D8EC-E34F-5E108CEB9183}"/>
              </a:ext>
            </a:extLst>
          </p:cNvPr>
          <p:cNvSpPr txBox="1"/>
          <p:nvPr/>
        </p:nvSpPr>
        <p:spPr>
          <a:xfrm>
            <a:off x="4862365" y="261172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</a:t>
            </a:r>
            <a:endParaRPr kumimoji="1" lang="zh-CN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607FA-0F6C-A70B-268C-3BC3C2AAD76D}"/>
              </a:ext>
            </a:extLst>
          </p:cNvPr>
          <p:cNvSpPr txBox="1"/>
          <p:nvPr/>
        </p:nvSpPr>
        <p:spPr>
          <a:xfrm>
            <a:off x="6906049" y="27490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</a:t>
            </a:r>
            <a:endParaRPr kumimoji="1" lang="zh-CN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ECB9C-B3B9-9A0E-DEDF-B9EA0EDAC425}"/>
              </a:ext>
            </a:extLst>
          </p:cNvPr>
          <p:cNvSpPr txBox="1"/>
          <p:nvPr/>
        </p:nvSpPr>
        <p:spPr>
          <a:xfrm>
            <a:off x="5745970" y="3607305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</a:t>
            </a:r>
            <a:endParaRPr kumimoji="1" lang="zh-CN" altLang="en-US" sz="1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FC402F-E556-BA75-CBCA-2A8A8CAD81BA}"/>
              </a:ext>
            </a:extLst>
          </p:cNvPr>
          <p:cNvCxnSpPr>
            <a:cxnSpLocks/>
            <a:stCxn id="13" idx="4"/>
            <a:endCxn id="10" idx="7"/>
          </p:cNvCxnSpPr>
          <p:nvPr/>
        </p:nvCxnSpPr>
        <p:spPr>
          <a:xfrm flipH="1">
            <a:off x="5705346" y="1754404"/>
            <a:ext cx="1200704" cy="190040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4601E1E-A353-D556-E200-56A0E7AEF65D}"/>
              </a:ext>
            </a:extLst>
          </p:cNvPr>
          <p:cNvSpPr/>
          <p:nvPr/>
        </p:nvSpPr>
        <p:spPr>
          <a:xfrm>
            <a:off x="6058024" y="4922054"/>
            <a:ext cx="277399" cy="27377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69C4B00-9121-0581-9172-8F51F00A4D3E}"/>
              </a:ext>
            </a:extLst>
          </p:cNvPr>
          <p:cNvSpPr/>
          <p:nvPr/>
        </p:nvSpPr>
        <p:spPr>
          <a:xfrm>
            <a:off x="5769087" y="5892195"/>
            <a:ext cx="705035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1,4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905B61F-F433-F924-6EE7-FB56CED640F8}"/>
              </a:ext>
            </a:extLst>
          </p:cNvPr>
          <p:cNvSpPr/>
          <p:nvPr/>
        </p:nvSpPr>
        <p:spPr>
          <a:xfrm>
            <a:off x="6497239" y="4236257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0623FA-BB8B-1C4A-7EE8-919C5AC9F14B}"/>
              </a:ext>
            </a:extLst>
          </p:cNvPr>
          <p:cNvSpPr/>
          <p:nvPr/>
        </p:nvSpPr>
        <p:spPr>
          <a:xfrm>
            <a:off x="7495503" y="4824805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D0129BA-A8B1-B34E-C7F7-9ED09E7F71C0}"/>
              </a:ext>
            </a:extLst>
          </p:cNvPr>
          <p:cNvCxnSpPr>
            <a:stCxn id="46" idx="7"/>
            <a:endCxn id="49" idx="4"/>
          </p:cNvCxnSpPr>
          <p:nvPr/>
        </p:nvCxnSpPr>
        <p:spPr>
          <a:xfrm flipV="1">
            <a:off x="6294799" y="4510031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BD424F1-6718-B77B-6333-B8C713B7431C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 rot="16200000" flipH="1" flipV="1">
            <a:off x="6058930" y="4921147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F16B47-3C4B-7AAF-FF5E-8C4549517237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 flipH="1">
            <a:off x="6121605" y="5195828"/>
            <a:ext cx="7511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538F2C-A29A-B9BA-3C1B-5731B7863F36}"/>
              </a:ext>
            </a:extLst>
          </p:cNvPr>
          <p:cNvCxnSpPr>
            <a:cxnSpLocks/>
            <a:stCxn id="49" idx="5"/>
            <a:endCxn id="48" idx="7"/>
          </p:cNvCxnSpPr>
          <p:nvPr/>
        </p:nvCxnSpPr>
        <p:spPr>
          <a:xfrm flipH="1">
            <a:off x="6370872" y="4469938"/>
            <a:ext cx="363142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801800-10DB-6F6B-8BA3-764DEE542997}"/>
              </a:ext>
            </a:extLst>
          </p:cNvPr>
          <p:cNvCxnSpPr>
            <a:cxnSpLocks/>
            <a:stCxn id="48" idx="7"/>
            <a:endCxn id="50" idx="3"/>
          </p:cNvCxnSpPr>
          <p:nvPr/>
        </p:nvCxnSpPr>
        <p:spPr>
          <a:xfrm flipV="1">
            <a:off x="6370872" y="5058486"/>
            <a:ext cx="1165255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141D0D-76CF-BBDB-A5C1-F580E6FCBEA2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34014" y="4469938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E9D2E18-9DD6-5AF9-117F-28DB81F182DC}"/>
              </a:ext>
            </a:extLst>
          </p:cNvPr>
          <p:cNvSpPr txBox="1"/>
          <p:nvPr/>
        </p:nvSpPr>
        <p:spPr>
          <a:xfrm>
            <a:off x="6262046" y="607114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E8D9B9-CA9E-4C15-62FD-0FCB2BA18097}"/>
              </a:ext>
            </a:extLst>
          </p:cNvPr>
          <p:cNvSpPr txBox="1"/>
          <p:nvPr/>
        </p:nvSpPr>
        <p:spPr>
          <a:xfrm>
            <a:off x="6358540" y="388848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5F3749-4B7E-9997-0ACB-D361468E87D4}"/>
              </a:ext>
            </a:extLst>
          </p:cNvPr>
          <p:cNvSpPr txBox="1"/>
          <p:nvPr/>
        </p:nvSpPr>
        <p:spPr>
          <a:xfrm>
            <a:off x="5405164" y="4990497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(r1)</a:t>
            </a:r>
            <a:endParaRPr kumimoji="1" lang="zh-CN" alt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BB4F6B-653A-9262-3E28-9D4D4D80C52D}"/>
              </a:ext>
            </a:extLst>
          </p:cNvPr>
          <p:cNvSpPr txBox="1"/>
          <p:nvPr/>
        </p:nvSpPr>
        <p:spPr>
          <a:xfrm>
            <a:off x="7634201" y="502655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(r1)</a:t>
            </a:r>
            <a:endParaRPr kumimoji="1" lang="zh-CN" alt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9901BD-CAFA-5660-8F19-E99DDB930B38}"/>
              </a:ext>
            </a:extLst>
          </p:cNvPr>
          <p:cNvSpPr txBox="1"/>
          <p:nvPr/>
        </p:nvSpPr>
        <p:spPr>
          <a:xfrm>
            <a:off x="6474122" y="5884788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651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A711-E53D-5ABE-5EEB-A44BA39C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2639"/>
            <a:ext cx="7772400" cy="533400"/>
          </a:xfrm>
        </p:spPr>
        <p:txBody>
          <a:bodyPr/>
          <a:lstStyle/>
          <a:p>
            <a:r>
              <a:rPr lang="en-US" dirty="0"/>
              <a:t>Conservative Coalescing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858D-D22D-709A-5595-70EEF77C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5105400"/>
          </a:xfrm>
        </p:spPr>
        <p:txBody>
          <a:bodyPr/>
          <a:lstStyle/>
          <a:p>
            <a:r>
              <a:rPr lang="en-US" sz="2800" dirty="0"/>
              <a:t>Two strategies are guaranteed to preserve the </a:t>
            </a:r>
            <a:r>
              <a:rPr lang="en-US" sz="2800" i="1" dirty="0"/>
              <a:t>k</a:t>
            </a:r>
            <a:r>
              <a:rPr lang="en-US" sz="2800" dirty="0"/>
              <a:t>-</a:t>
            </a:r>
            <a:r>
              <a:rPr lang="en-US" sz="2800" dirty="0" err="1"/>
              <a:t>colorability</a:t>
            </a:r>
            <a:r>
              <a:rPr lang="en-US" sz="2800" dirty="0"/>
              <a:t> of the interference graph:</a:t>
            </a:r>
            <a:endParaRPr lang="en-US" sz="2800" i="1" dirty="0">
              <a:solidFill>
                <a:srgbClr val="1F497D"/>
              </a:solidFill>
            </a:endParaRPr>
          </a:p>
          <a:p>
            <a:pPr lvl="1"/>
            <a:r>
              <a:rPr lang="en-US" sz="2400" i="1" dirty="0">
                <a:solidFill>
                  <a:srgbClr val="1F497D"/>
                </a:solidFill>
              </a:rPr>
              <a:t>Brigg’s strategy</a:t>
            </a:r>
            <a:r>
              <a:rPr lang="en-US" sz="2400" dirty="0"/>
              <a:t>: coalesce x and y if the resulting node will have fewer than k neighbors with degree ≥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pPr lvl="2"/>
            <a:r>
              <a:rPr lang="en-US" i="1" dirty="0"/>
              <a:t>So the combined node can be picked to simplify after its neighbors are picked to simplify.</a:t>
            </a:r>
          </a:p>
          <a:p>
            <a:pPr lvl="1"/>
            <a:r>
              <a:rPr lang="en-US" sz="2400" i="1" dirty="0">
                <a:solidFill>
                  <a:srgbClr val="1F497D"/>
                </a:solidFill>
              </a:rPr>
              <a:t>George’s strategy: </a:t>
            </a:r>
            <a:r>
              <a:rPr lang="en-US" sz="2400" dirty="0"/>
              <a:t>coalesce x and y if for every neighbor t of x, either t already interferes with y or t has degree &lt;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pPr lvl="2"/>
            <a:r>
              <a:rPr lang="en-US" sz="2000" i="1" dirty="0"/>
              <a:t>So if t already interferes with y, then the coalescing doesn’t change the k-</a:t>
            </a:r>
            <a:r>
              <a:rPr lang="en-US" sz="2000" i="1" dirty="0" err="1"/>
              <a:t>colorability</a:t>
            </a:r>
            <a:r>
              <a:rPr lang="en-US" sz="2000" i="1" dirty="0"/>
              <a:t> of t in the process</a:t>
            </a:r>
          </a:p>
          <a:p>
            <a:pPr lvl="2"/>
            <a:r>
              <a:rPr lang="en-US" sz="2000" i="1" dirty="0"/>
              <a:t>And if t has degree &lt; k, then t has “no problem” in k-coloring.</a:t>
            </a:r>
          </a:p>
        </p:txBody>
      </p:sp>
    </p:spTree>
    <p:extLst>
      <p:ext uri="{BB962C8B-B14F-4D97-AF65-F5344CB8AC3E}">
        <p14:creationId xmlns:p14="http://schemas.microsoft.com/office/powerpoint/2010/main" val="1241713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A5DC-A557-5622-5740-E5B82CC5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4" y="762000"/>
            <a:ext cx="4038600" cy="304800"/>
          </a:xfrm>
        </p:spPr>
        <p:txBody>
          <a:bodyPr/>
          <a:lstStyle/>
          <a:p>
            <a:r>
              <a:rPr kumimoji="1" lang="en-US" altLang="zh-CN" dirty="0"/>
              <a:t>Example</a:t>
            </a:r>
            <a:br>
              <a:rPr kumimoji="1" lang="en-US" altLang="zh-CN" dirty="0"/>
            </a:br>
            <a:r>
              <a:rPr kumimoji="1" lang="en-US" altLang="zh-CN" dirty="0"/>
              <a:t>k=4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7F806-2A37-7835-78FD-08CECDA8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4" y="1899664"/>
            <a:ext cx="5987835" cy="47749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87D91B-CFD1-F930-17C4-144B08A54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" t="8901" r="4143"/>
          <a:stretch/>
        </p:blipFill>
        <p:spPr>
          <a:xfrm>
            <a:off x="4914538" y="263145"/>
            <a:ext cx="4026126" cy="217508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56740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330-4D31-08DF-480B-158776F3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Precolored</a:t>
            </a:r>
            <a:r>
              <a:rPr lang="en-US" dirty="0"/>
              <a:t> Nodes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0206-5F17-8A19-C674-2F0253CB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Some variables must be pre-assigned to registers</a:t>
            </a:r>
          </a:p>
          <a:p>
            <a:pPr lvl="1"/>
            <a:r>
              <a:rPr lang="en-US" sz="2000" dirty="0"/>
              <a:t>Following the standard of ARM procedure call (r0-r3,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lr</a:t>
            </a:r>
            <a:r>
              <a:rPr lang="en-US" sz="2000" dirty="0"/>
              <a:t>, </a:t>
            </a:r>
            <a:r>
              <a:rPr lang="en-US" sz="2000" dirty="0" err="1"/>
              <a:t>fp</a:t>
            </a:r>
            <a:r>
              <a:rPr lang="en-US" sz="2000" dirty="0"/>
              <a:t>, s0-s3)</a:t>
            </a:r>
          </a:p>
          <a:p>
            <a:pPr lvl="1"/>
            <a:r>
              <a:rPr lang="en-US" sz="2000" dirty="0"/>
              <a:t>We have already used them in our AS_* instructions.</a:t>
            </a:r>
          </a:p>
          <a:p>
            <a:pPr lvl="1"/>
            <a:r>
              <a:rPr lang="en-US" sz="2000" dirty="0"/>
              <a:t>We can still use these registers for other purposes as long as they’re available when we need them.</a:t>
            </a:r>
          </a:p>
          <a:p>
            <a:r>
              <a:rPr lang="en-US" sz="2200" dirty="0"/>
              <a:t>To properly allocate temporaries, we can treat registers as nodes in the interference graph with pre-assigned colors</a:t>
            </a:r>
          </a:p>
          <a:p>
            <a:pPr lvl="1"/>
            <a:r>
              <a:rPr lang="en-US" sz="2000" dirty="0"/>
              <a:t>Pre-colored nodes </a:t>
            </a:r>
            <a:r>
              <a:rPr lang="en-US" sz="2000" dirty="0">
                <a:solidFill>
                  <a:srgbClr val="FF0000"/>
                </a:solidFill>
              </a:rPr>
              <a:t>can’t be </a:t>
            </a:r>
            <a:r>
              <a:rPr lang="en-US" sz="2000" dirty="0"/>
              <a:t>removed during simplification, and should </a:t>
            </a:r>
            <a:r>
              <a:rPr lang="en-US" sz="2000" dirty="0">
                <a:solidFill>
                  <a:srgbClr val="FF0000"/>
                </a:solidFill>
              </a:rPr>
              <a:t>never be spilled</a:t>
            </a:r>
          </a:p>
          <a:p>
            <a:pPr lvl="1"/>
            <a:r>
              <a:rPr lang="en-US" sz="2000" dirty="0"/>
              <a:t>When the graph is empty except for the pre-colored nodes, then we start coloring the rest of the nodes.</a:t>
            </a:r>
          </a:p>
        </p:txBody>
      </p:sp>
    </p:spTree>
    <p:extLst>
      <p:ext uri="{BB962C8B-B14F-4D97-AF65-F5344CB8AC3E}">
        <p14:creationId xmlns:p14="http://schemas.microsoft.com/office/powerpoint/2010/main" val="471546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FA97-299E-611D-ED9B-3A2CD1F3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whole process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36068-8EC8-904F-9EEC-2FEB1010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5" y="2336109"/>
            <a:ext cx="8845010" cy="21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80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7F4C-A129-5D9C-86A7-30E6BD3E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2667000" cy="304800"/>
          </a:xfrm>
        </p:spPr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448CF-334C-ED5D-F2F7-A6569C94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9"/>
          <a:stretch/>
        </p:blipFill>
        <p:spPr>
          <a:xfrm>
            <a:off x="2950191" y="296332"/>
            <a:ext cx="6117609" cy="313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F308E8-0D4D-D1A2-5CAE-5E5AB21D1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4"/>
          <a:stretch/>
        </p:blipFill>
        <p:spPr>
          <a:xfrm>
            <a:off x="109591" y="1619213"/>
            <a:ext cx="2895600" cy="1855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427CEE-3367-C22E-43CA-E723BD87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480" y="3944553"/>
            <a:ext cx="2456635" cy="1272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328206-2FE8-0FC5-9350-3FFB58A14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3826050"/>
            <a:ext cx="2288344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BB2AC-FFF0-A4AD-942E-5EE0217BB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032" y="5325922"/>
            <a:ext cx="2117472" cy="1063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264D6-65FA-2006-FE80-D0F8CDE31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956" y="5543016"/>
            <a:ext cx="2285702" cy="918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C18CC-6764-5DAF-9B28-C54D37DC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631" y="5145967"/>
            <a:ext cx="14605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C5CAC-F29B-199D-064F-8D99BE107626}"/>
              </a:ext>
            </a:extLst>
          </p:cNvPr>
          <p:cNvSpPr txBox="1"/>
          <p:nvPr/>
        </p:nvSpPr>
        <p:spPr>
          <a:xfrm>
            <a:off x="2560327" y="3745533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1 Spill c</a:t>
            </a:r>
            <a:endParaRPr kumimoji="1"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E074A-838C-8E19-1016-186AB1E021F8}"/>
              </a:ext>
            </a:extLst>
          </p:cNvPr>
          <p:cNvSpPr txBox="1"/>
          <p:nvPr/>
        </p:nvSpPr>
        <p:spPr>
          <a:xfrm>
            <a:off x="6986176" y="37854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2</a:t>
            </a:r>
            <a:endParaRPr kumimoji="1" lang="zh-CN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D56242-2B12-90A0-1722-ABCE19EC5FB1}"/>
              </a:ext>
            </a:extLst>
          </p:cNvPr>
          <p:cNvSpPr txBox="1"/>
          <p:nvPr/>
        </p:nvSpPr>
        <p:spPr>
          <a:xfrm>
            <a:off x="2932265" y="49024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3</a:t>
            </a:r>
            <a:endParaRPr kumimoji="1" lang="zh-CN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00CDC-04B9-E0EE-20CB-A38F750744BC}"/>
              </a:ext>
            </a:extLst>
          </p:cNvPr>
          <p:cNvSpPr txBox="1"/>
          <p:nvPr/>
        </p:nvSpPr>
        <p:spPr>
          <a:xfrm>
            <a:off x="4668625" y="5150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4</a:t>
            </a:r>
            <a:endParaRPr kumimoji="1" lang="zh-CN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17E89-D9C9-C22C-6AAF-1B1E5CE2AB1C}"/>
              </a:ext>
            </a:extLst>
          </p:cNvPr>
          <p:cNvSpPr txBox="1"/>
          <p:nvPr/>
        </p:nvSpPr>
        <p:spPr>
          <a:xfrm>
            <a:off x="7866629" y="48451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5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1474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7B32C-6868-7EF9-12F3-5B5EB65B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" y="25400"/>
            <a:ext cx="2486967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D56A47-F321-4E21-5577-83BB17609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615" y="214489"/>
            <a:ext cx="2782283" cy="4400550"/>
          </a:xfrm>
          <a:prstGeom prst="rect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A14EA2-965D-08D3-3D61-4823EA84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11667"/>
            <a:ext cx="2036202" cy="3214511"/>
          </a:xfrm>
          <a:prstGeom prst="rect">
            <a:avLst/>
          </a:prstGeom>
          <a:ln>
            <a:solidFill>
              <a:schemeClr val="accent4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F1073-04AE-530A-8123-B309E1783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146" y="3643488"/>
            <a:ext cx="2441382" cy="318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350B5-8201-DAD0-EFB2-12EDDAD86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0" y="5067754"/>
            <a:ext cx="2006600" cy="161244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127204-484E-3968-4E64-4E0CAD708D00}"/>
              </a:ext>
            </a:extLst>
          </p:cNvPr>
          <p:cNvCxnSpPr/>
          <p:nvPr/>
        </p:nvCxnSpPr>
        <p:spPr>
          <a:xfrm>
            <a:off x="1828800" y="14478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E9A3CF-38F5-0DAF-3E9F-9AEB2F0AEA77}"/>
              </a:ext>
            </a:extLst>
          </p:cNvPr>
          <p:cNvCxnSpPr/>
          <p:nvPr/>
        </p:nvCxnSpPr>
        <p:spPr>
          <a:xfrm>
            <a:off x="5334000" y="12954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AC6C4-37D0-4A96-328E-2CE845214BAA}"/>
              </a:ext>
            </a:extLst>
          </p:cNvPr>
          <p:cNvCxnSpPr>
            <a:cxnSpLocks/>
          </p:cNvCxnSpPr>
          <p:nvPr/>
        </p:nvCxnSpPr>
        <p:spPr>
          <a:xfrm>
            <a:off x="7620000" y="3214512"/>
            <a:ext cx="0" cy="4289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F6314C-9225-2331-B231-57F5D034DD4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816600" y="5873977"/>
            <a:ext cx="7255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27913643-D440-B851-5068-F06AFB15B82A}"/>
              </a:ext>
            </a:extLst>
          </p:cNvPr>
          <p:cNvSpPr txBox="1">
            <a:spLocks/>
          </p:cNvSpPr>
          <p:nvPr/>
        </p:nvSpPr>
        <p:spPr>
          <a:xfrm>
            <a:off x="160472" y="4739216"/>
            <a:ext cx="2667000" cy="1140405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Example</a:t>
            </a:r>
          </a:p>
          <a:p>
            <a:r>
              <a:rPr kumimoji="1" lang="en-US" altLang="zh-CN" sz="2800" dirty="0"/>
              <a:t>(continued)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6056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0C89-D79C-B486-0AA7-7637DD9F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3DF-782A-7C24-B016-9459FBD0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the following classes:</a:t>
            </a:r>
          </a:p>
          <a:p>
            <a:pPr lvl="1"/>
            <a:r>
              <a:rPr lang="en-US" dirty="0" err="1"/>
              <a:t>DataFlowInfo</a:t>
            </a:r>
            <a:endParaRPr lang="en-US" dirty="0"/>
          </a:p>
          <a:p>
            <a:pPr lvl="1"/>
            <a:r>
              <a:rPr lang="en-US" dirty="0"/>
              <a:t>Interference Graph</a:t>
            </a:r>
          </a:p>
          <a:p>
            <a:pPr lvl="1"/>
            <a:r>
              <a:rPr lang="en-US" dirty="0"/>
              <a:t>Coloring</a:t>
            </a:r>
          </a:p>
          <a:p>
            <a:pPr lvl="1"/>
            <a:r>
              <a:rPr lang="en-US" dirty="0" err="1"/>
              <a:t>RegAlloc</a:t>
            </a:r>
            <a:endParaRPr lang="en-US" dirty="0"/>
          </a:p>
          <a:p>
            <a:r>
              <a:rPr lang="en-US" dirty="0"/>
              <a:t>Let’s look at each one to get familiarize ourselves.</a:t>
            </a:r>
          </a:p>
        </p:txBody>
      </p:sp>
    </p:spTree>
    <p:extLst>
      <p:ext uri="{BB962C8B-B14F-4D97-AF65-F5344CB8AC3E}">
        <p14:creationId xmlns:p14="http://schemas.microsoft.com/office/powerpoint/2010/main" val="15441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F86-99BF-5C4F-A39C-E09CD7C7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5" y="457200"/>
            <a:ext cx="2362200" cy="1143000"/>
          </a:xfrm>
        </p:spPr>
        <p:txBody>
          <a:bodyPr/>
          <a:lstStyle/>
          <a:p>
            <a:pPr algn="l"/>
            <a:r>
              <a:rPr kumimoji="1" lang="en-US" altLang="zh-CN" sz="3200" dirty="0"/>
              <a:t>Stack Frame</a:t>
            </a:r>
            <a:endParaRPr kumimoji="1" lang="zh-CN" alt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14A75-D792-DC45-9406-00B014F9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635" y="7172"/>
            <a:ext cx="3983665" cy="6745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BA614-926E-3D44-BAA5-B275F847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10" y="2209800"/>
            <a:ext cx="2326428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F2F980-FF78-4146-B0C5-FCF88939853C}"/>
              </a:ext>
            </a:extLst>
          </p:cNvPr>
          <p:cNvSpPr/>
          <p:nvPr/>
        </p:nvSpPr>
        <p:spPr>
          <a:xfrm>
            <a:off x="6477000" y="3095967"/>
            <a:ext cx="762000" cy="165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EEC406-1CA2-5E41-BB41-B8807FD61FEA}"/>
              </a:ext>
            </a:extLst>
          </p:cNvPr>
          <p:cNvCxnSpPr>
            <a:cxnSpLocks/>
          </p:cNvCxnSpPr>
          <p:nvPr/>
        </p:nvCxnSpPr>
        <p:spPr>
          <a:xfrm flipH="1">
            <a:off x="5867400" y="2819400"/>
            <a:ext cx="1752600" cy="55313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2199A9-96F3-6F43-95C0-9C9425B6021F}"/>
              </a:ext>
            </a:extLst>
          </p:cNvPr>
          <p:cNvSpPr txBox="1"/>
          <p:nvPr/>
        </p:nvSpPr>
        <p:spPr>
          <a:xfrm>
            <a:off x="7443732" y="5412889"/>
            <a:ext cx="160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BF0000"/>
                </a:solidFill>
                <a:effectLst/>
                <a:latin typeface="ArialMT"/>
              </a:rPr>
              <a:t>Process memory segments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3097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DBAD-0652-B50E-260F-BAFE0575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8C47-94AA-FED9-56C1-7BB536C8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the Coloring class.</a:t>
            </a:r>
          </a:p>
          <a:p>
            <a:r>
              <a:rPr lang="en-US" dirty="0"/>
              <a:t>Keep the original </a:t>
            </a:r>
            <a:r>
              <a:rPr lang="en-US" dirty="0" err="1"/>
              <a:t>ig</a:t>
            </a:r>
            <a:r>
              <a:rPr lang="en-US" dirty="0"/>
              <a:t> (so we can get back to), and make a working copy in Coloring (called graph).</a:t>
            </a:r>
          </a:p>
          <a:p>
            <a:r>
              <a:rPr lang="en-US" dirty="0"/>
              <a:t>Basically: find a node that has less than k neighbors, and push it into a stack (called “</a:t>
            </a:r>
            <a:r>
              <a:rPr lang="en-US" dirty="0" err="1"/>
              <a:t>simplifiedNodes</a:t>
            </a:r>
            <a:r>
              <a:rPr lang="en-US" dirty="0"/>
              <a:t>” stack).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27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41D2-62FC-B5C5-44F2-9ABD77C1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63286"/>
            <a:ext cx="7772400" cy="609600"/>
          </a:xfrm>
        </p:spPr>
        <p:txBody>
          <a:bodyPr/>
          <a:lstStyle/>
          <a:p>
            <a:r>
              <a:rPr lang="en-US" dirty="0"/>
              <a:t>Coalescing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DF9D-C29E-015C-E77C-14F47565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7772400" cy="5715000"/>
          </a:xfrm>
        </p:spPr>
        <p:txBody>
          <a:bodyPr/>
          <a:lstStyle/>
          <a:p>
            <a:r>
              <a:rPr lang="en-US" sz="2800" dirty="0"/>
              <a:t>The moves are dealt with in a special way.</a:t>
            </a:r>
          </a:p>
          <a:p>
            <a:r>
              <a:rPr lang="en-US" sz="2800" dirty="0"/>
              <a:t>When simplifying, don’t  “simplify out” the nodes that are involved in moving (as recorded in the </a:t>
            </a:r>
            <a:r>
              <a:rPr lang="en-US" sz="2800" i="1" dirty="0" err="1"/>
              <a:t>movePairs</a:t>
            </a:r>
            <a:r>
              <a:rPr lang="en-US" sz="2800" dirty="0"/>
              <a:t>)</a:t>
            </a:r>
          </a:p>
          <a:p>
            <a:r>
              <a:rPr lang="en-US" sz="2800" dirty="0"/>
              <a:t>Coalescing is to merge the two nodes of a move pair into one node.</a:t>
            </a:r>
          </a:p>
          <a:p>
            <a:r>
              <a:rPr lang="en-US" sz="2800" dirty="0"/>
              <a:t>Use </a:t>
            </a:r>
            <a:r>
              <a:rPr lang="en-US" sz="2800" i="1" dirty="0" err="1"/>
              <a:t>coalescedMoves</a:t>
            </a:r>
            <a:r>
              <a:rPr lang="en-US" sz="2800" dirty="0"/>
              <a:t> to record this</a:t>
            </a:r>
          </a:p>
          <a:p>
            <a:pPr lvl="1"/>
            <a:r>
              <a:rPr lang="en-US" sz="2400" dirty="0"/>
              <a:t>To allow “recursive coalescing”: a node is picked as a “lead” node, and all others are coalesced into this “lead” node. Note that no machine registers can only be a “lead” node.</a:t>
            </a:r>
          </a:p>
          <a:p>
            <a:pPr lvl="1"/>
            <a:r>
              <a:rPr lang="en-US" sz="2400" dirty="0"/>
              <a:t>When coalescing, </a:t>
            </a:r>
            <a:r>
              <a:rPr lang="en-US" sz="2400" dirty="0">
                <a:solidFill>
                  <a:srgbClr val="FF0000"/>
                </a:solidFill>
              </a:rPr>
              <a:t>make sure </a:t>
            </a:r>
            <a:r>
              <a:rPr lang="en-US" sz="2400" dirty="0"/>
              <a:t>the “working” graph and the </a:t>
            </a:r>
            <a:r>
              <a:rPr lang="en-US" sz="2400" dirty="0" err="1"/>
              <a:t>movePairs</a:t>
            </a:r>
            <a:r>
              <a:rPr lang="en-US" sz="2400" dirty="0"/>
              <a:t> are updated correctly.</a:t>
            </a:r>
          </a:p>
        </p:txBody>
      </p:sp>
    </p:spTree>
    <p:extLst>
      <p:ext uri="{BB962C8B-B14F-4D97-AF65-F5344CB8AC3E}">
        <p14:creationId xmlns:p14="http://schemas.microsoft.com/office/powerpoint/2010/main" val="2835882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4B20-3E52-FE14-4BEA-772DAF6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BEDB-8B96-3739-2B00-60C27C2B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when no simplifying and coalescing can be done, we “freeze” a move (i.e., remove it </a:t>
            </a:r>
            <a:r>
              <a:rPr lang="en-US" dirty="0" err="1"/>
              <a:t>movePairs</a:t>
            </a:r>
            <a:r>
              <a:rPr lang="en-US" dirty="0"/>
              <a:t>, i.e., from coalescing considerations).</a:t>
            </a:r>
          </a:p>
          <a:p>
            <a:r>
              <a:rPr lang="en-US" dirty="0"/>
              <a:t>And hopefully, simplifying can continue (</a:t>
            </a:r>
            <a:r>
              <a:rPr lang="en-US" i="1" dirty="0"/>
              <a:t>why?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5197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7695-1272-56A0-19B7-94CEEAE4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F347-808A-7258-A7BE-64D8F3EC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not possible to simplify, coalesce, or freeze, we select a node (usually a “heavily interfering node) to spill. </a:t>
            </a:r>
          </a:p>
          <a:p>
            <a:r>
              <a:rPr lang="en-US" dirty="0"/>
              <a:t>But we still push it on to the </a:t>
            </a:r>
            <a:r>
              <a:rPr lang="en-US" dirty="0" err="1"/>
              <a:t>simplifiedNodes</a:t>
            </a:r>
            <a:r>
              <a:rPr lang="en-US" dirty="0"/>
              <a:t> stack (</a:t>
            </a:r>
            <a:r>
              <a:rPr lang="en-US" i="1" dirty="0"/>
              <a:t>why?)</a:t>
            </a:r>
          </a:p>
        </p:txBody>
      </p:sp>
    </p:spTree>
    <p:extLst>
      <p:ext uri="{BB962C8B-B14F-4D97-AF65-F5344CB8AC3E}">
        <p14:creationId xmlns:p14="http://schemas.microsoft.com/office/powerpoint/2010/main" val="3313805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B299-3EDB-E2C8-3C01-DC6FA56F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2900"/>
            <a:ext cx="7772400" cy="533400"/>
          </a:xfrm>
        </p:spPr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3C69-64EA-8F3E-781C-D9EF0D7D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r>
              <a:rPr lang="en-US" sz="2800" dirty="0"/>
              <a:t>Finally, when no more nodes to be reduced (i.e., only machine registers are in the graph), we pop the </a:t>
            </a:r>
            <a:r>
              <a:rPr lang="en-US" sz="2800" dirty="0" err="1"/>
              <a:t>simplifiedStack</a:t>
            </a:r>
            <a:r>
              <a:rPr lang="en-US" sz="2800" dirty="0"/>
              <a:t> one node at a time, and select a color based on the colors already assigned to its neighbors (in the original IG).</a:t>
            </a:r>
          </a:p>
          <a:p>
            <a:r>
              <a:rPr lang="en-US" sz="2800" dirty="0"/>
              <a:t>If not possible to assign color (constrained by k colors), make it into a spill (</a:t>
            </a:r>
            <a:r>
              <a:rPr lang="en-US" sz="2800" i="1" dirty="0"/>
              <a:t>spilled</a:t>
            </a:r>
            <a:r>
              <a:rPr lang="en-US" sz="2800" dirty="0"/>
              <a:t> set).</a:t>
            </a:r>
          </a:p>
          <a:p>
            <a:r>
              <a:rPr lang="en-US" sz="2800" dirty="0"/>
              <a:t>Finally, use </a:t>
            </a:r>
            <a:r>
              <a:rPr lang="en-US" sz="2800" dirty="0" err="1"/>
              <a:t>CheckColoring</a:t>
            </a:r>
            <a:r>
              <a:rPr lang="en-US" sz="2800" dirty="0"/>
              <a:t> to make sure the coloring is done correctly and output to an xml file (for the </a:t>
            </a:r>
            <a:r>
              <a:rPr lang="en-US" sz="2800" i="1" dirty="0"/>
              <a:t>next step</a:t>
            </a:r>
            <a:r>
              <a:rPr lang="en-US" sz="2800" dirty="0"/>
              <a:t> of converting to RPi code: HW9).</a:t>
            </a:r>
          </a:p>
        </p:txBody>
      </p:sp>
    </p:spTree>
    <p:extLst>
      <p:ext uri="{BB962C8B-B14F-4D97-AF65-F5344CB8AC3E}">
        <p14:creationId xmlns:p14="http://schemas.microsoft.com/office/powerpoint/2010/main" val="1884182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00E8-85FE-4F87-D74B-7B09D5C2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put it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504-B43F-6918-97EB-50F29D0F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dirty="0"/>
              <a:t>We do one node at a time when simplifying, coalescing, freezing, and spilling.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35354-01F4-14A3-3D94-040F104B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10398"/>
            <a:ext cx="8353839" cy="20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20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D31E-7CFB-9B9E-9D05-9D5D32B9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750B-F969-08F0-6D1B-AA0112C2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start early on HW8</a:t>
            </a:r>
          </a:p>
          <a:p>
            <a:r>
              <a:rPr lang="en-US" dirty="0"/>
              <a:t>Due : May 22.</a:t>
            </a:r>
          </a:p>
        </p:txBody>
      </p:sp>
    </p:spTree>
    <p:extLst>
      <p:ext uri="{BB962C8B-B14F-4D97-AF65-F5344CB8AC3E}">
        <p14:creationId xmlns:p14="http://schemas.microsoft.com/office/powerpoint/2010/main" val="18905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2AB-5494-5544-8736-3C4C478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ARM Registers (Integers)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C3E2-9D6F-404C-AE14-2D704FD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r>
              <a:rPr kumimoji="1" lang="en-US" altLang="zh-CN" sz="2800" dirty="0"/>
              <a:t>pc: r15 (program counter)</a:t>
            </a:r>
          </a:p>
          <a:p>
            <a:r>
              <a:rPr kumimoji="1" lang="en-US" altLang="zh-CN" sz="2800" dirty="0" err="1"/>
              <a:t>lr</a:t>
            </a:r>
            <a:r>
              <a:rPr kumimoji="1" lang="en-US" altLang="zh-CN" sz="2800" dirty="0"/>
              <a:t>: r14 (link register)</a:t>
            </a:r>
          </a:p>
          <a:p>
            <a:r>
              <a:rPr kumimoji="1" lang="en-US" altLang="zh-CN" sz="2800" dirty="0" err="1"/>
              <a:t>sp</a:t>
            </a:r>
            <a:r>
              <a:rPr kumimoji="1" lang="en-US" altLang="zh-CN" sz="2800" dirty="0"/>
              <a:t>: r13 (stack pointer)</a:t>
            </a:r>
          </a:p>
          <a:p>
            <a:r>
              <a:rPr kumimoji="1" lang="en-US" altLang="zh-CN" sz="2800" dirty="0" err="1"/>
              <a:t>fp</a:t>
            </a:r>
            <a:r>
              <a:rPr kumimoji="1" lang="en-US" altLang="zh-CN" sz="2800" dirty="0"/>
              <a:t>: r11(frame pointer)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r>
              <a:rPr kumimoji="1" lang="en-US" altLang="zh-CN" sz="2800" dirty="0"/>
              <a:t>caller saved registers: r0-r3</a:t>
            </a:r>
          </a:p>
          <a:p>
            <a:pPr lvl="1"/>
            <a:r>
              <a:rPr kumimoji="1" lang="en-US" altLang="zh-CN" sz="2400" dirty="0"/>
              <a:t>r0-r3 are for parameter passing</a:t>
            </a:r>
          </a:p>
          <a:p>
            <a:pPr lvl="1"/>
            <a:r>
              <a:rPr kumimoji="1" lang="en-US" altLang="zh-CN" sz="2400" dirty="0"/>
              <a:t>r0 for return value (and sometimes also: r1)</a:t>
            </a:r>
          </a:p>
          <a:p>
            <a:pPr lvl="1"/>
            <a:r>
              <a:rPr kumimoji="1" lang="en-US" altLang="zh-CN" sz="2400" dirty="0"/>
              <a:t>(After the call, r0, r1, r2, r3, </a:t>
            </a:r>
            <a:r>
              <a:rPr kumimoji="1" lang="en-US" altLang="zh-CN" sz="2400" dirty="0" err="1"/>
              <a:t>lr</a:t>
            </a:r>
            <a:r>
              <a:rPr kumimoji="1" lang="en-US" altLang="zh-CN" sz="2400" dirty="0"/>
              <a:t> and pc may have been overwritten and changed)</a:t>
            </a:r>
          </a:p>
          <a:p>
            <a:r>
              <a:rPr kumimoji="1" lang="en-US" altLang="zh-CN" sz="2800" dirty="0"/>
              <a:t>callee saved registers</a:t>
            </a:r>
          </a:p>
          <a:p>
            <a:pPr lvl="1"/>
            <a:r>
              <a:rPr kumimoji="1" lang="en-US" altLang="zh-CN" sz="2400" dirty="0"/>
              <a:t>r4-r11, </a:t>
            </a:r>
            <a:r>
              <a:rPr kumimoji="1" lang="en-US" altLang="zh-CN" sz="2400" dirty="0" err="1"/>
              <a:t>sp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AA6F-6515-994F-A62E-01E078B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07275"/>
            <a:ext cx="5791200" cy="723898"/>
          </a:xfrm>
        </p:spPr>
        <p:txBody>
          <a:bodyPr/>
          <a:lstStyle/>
          <a:p>
            <a:pPr algn="l"/>
            <a:r>
              <a:rPr kumimoji="1" lang="en-US" altLang="zh-CN" sz="3200" dirty="0"/>
              <a:t>Stack Frame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CCB48-A702-7C8D-3CD8-318AF417B058}"/>
              </a:ext>
            </a:extLst>
          </p:cNvPr>
          <p:cNvSpPr/>
          <p:nvPr/>
        </p:nvSpPr>
        <p:spPr>
          <a:xfrm>
            <a:off x="2277973" y="3150045"/>
            <a:ext cx="1888946" cy="32766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558B8-2A61-CF42-C889-B17074CFE553}"/>
              </a:ext>
            </a:extLst>
          </p:cNvPr>
          <p:cNvSpPr txBox="1"/>
          <p:nvPr/>
        </p:nvSpPr>
        <p:spPr>
          <a:xfrm>
            <a:off x="1347519" y="7997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AAD18A-6DB2-6914-77A7-0AF465CFC9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788665" y="103054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2E580-EF47-9AC0-B694-213B0104A739}"/>
              </a:ext>
            </a:extLst>
          </p:cNvPr>
          <p:cNvSpPr/>
          <p:nvPr/>
        </p:nvSpPr>
        <p:spPr>
          <a:xfrm>
            <a:off x="2277973" y="1092645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D60BF-8EA2-8C82-23B8-C7DE8EF4D1C3}"/>
              </a:ext>
            </a:extLst>
          </p:cNvPr>
          <p:cNvSpPr txBox="1"/>
          <p:nvPr/>
        </p:nvSpPr>
        <p:spPr>
          <a:xfrm>
            <a:off x="2735173" y="1705843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20889-EB2F-801F-7B0C-CB38C5477B8B}"/>
              </a:ext>
            </a:extLst>
          </p:cNvPr>
          <p:cNvSpPr txBox="1"/>
          <p:nvPr/>
        </p:nvSpPr>
        <p:spPr>
          <a:xfrm>
            <a:off x="1347519" y="2843012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8F68-95C7-D3E0-E664-53C0332369F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806299" y="307384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23E49B-9888-9470-BAC3-9A6BEA352AF9}"/>
              </a:ext>
            </a:extLst>
          </p:cNvPr>
          <p:cNvSpPr txBox="1"/>
          <p:nvPr/>
        </p:nvSpPr>
        <p:spPr>
          <a:xfrm>
            <a:off x="2724287" y="3957348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744A2-8131-7380-7A4C-A98B3827D3DE}"/>
              </a:ext>
            </a:extLst>
          </p:cNvPr>
          <p:cNvSpPr txBox="1"/>
          <p:nvPr/>
        </p:nvSpPr>
        <p:spPr>
          <a:xfrm>
            <a:off x="4876802" y="2207524"/>
            <a:ext cx="34725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method’s perspective: </a:t>
            </a:r>
          </a:p>
          <a:p>
            <a:r>
              <a:rPr lang="en-US" dirty="0"/>
              <a:t>(1) when the method “wakes up”, it’s a callee.</a:t>
            </a:r>
          </a:p>
          <a:p>
            <a:r>
              <a:rPr lang="en-US" dirty="0"/>
              <a:t>(2) When the method calls some other method, it’s a caller.</a:t>
            </a:r>
          </a:p>
        </p:txBody>
      </p:sp>
    </p:spTree>
    <p:extLst>
      <p:ext uri="{BB962C8B-B14F-4D97-AF65-F5344CB8AC3E}">
        <p14:creationId xmlns:p14="http://schemas.microsoft.com/office/powerpoint/2010/main" val="423772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48E9A-9263-53C4-6315-2CB246E9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A300-9FCE-FE27-B457-B6732C10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16" y="370586"/>
            <a:ext cx="5791200" cy="723898"/>
          </a:xfrm>
        </p:spPr>
        <p:txBody>
          <a:bodyPr/>
          <a:lstStyle/>
          <a:p>
            <a:pPr algn="l"/>
            <a:r>
              <a:rPr kumimoji="1" lang="en-US" altLang="zh-CN" sz="3200" dirty="0"/>
              <a:t>When a method is being called: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DBF31-CC40-A343-C26A-BC59B74D4AC6}"/>
              </a:ext>
            </a:extLst>
          </p:cNvPr>
          <p:cNvSpPr/>
          <p:nvPr/>
        </p:nvSpPr>
        <p:spPr>
          <a:xfrm>
            <a:off x="1447800" y="3565542"/>
            <a:ext cx="1888946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06221-B15F-5B04-1213-83C567285E97}"/>
              </a:ext>
            </a:extLst>
          </p:cNvPr>
          <p:cNvSpPr txBox="1"/>
          <p:nvPr/>
        </p:nvSpPr>
        <p:spPr>
          <a:xfrm>
            <a:off x="517346" y="121520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644A56-EDC1-A677-1C1D-54DBE4B6C3D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8492" y="1446039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0452D-13C8-7924-D098-700DFA19A182}"/>
              </a:ext>
            </a:extLst>
          </p:cNvPr>
          <p:cNvSpPr/>
          <p:nvPr/>
        </p:nvSpPr>
        <p:spPr>
          <a:xfrm>
            <a:off x="14478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F40363-ADFF-F382-4B16-0248155A550C}"/>
              </a:ext>
            </a:extLst>
          </p:cNvPr>
          <p:cNvSpPr txBox="1"/>
          <p:nvPr/>
        </p:nvSpPr>
        <p:spPr>
          <a:xfrm>
            <a:off x="19050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0730C6-16CF-0CD5-F14E-8FC426E76B0F}"/>
              </a:ext>
            </a:extLst>
          </p:cNvPr>
          <p:cNvSpPr txBox="1"/>
          <p:nvPr/>
        </p:nvSpPr>
        <p:spPr>
          <a:xfrm>
            <a:off x="517346" y="32585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DB433-CAEC-A98C-114C-B569E7AFE7D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76126" y="3489342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7F06A2-1EAD-2736-8C4E-AE859ED4FA0F}"/>
              </a:ext>
            </a:extLst>
          </p:cNvPr>
          <p:cNvSpPr txBox="1"/>
          <p:nvPr/>
        </p:nvSpPr>
        <p:spPr>
          <a:xfrm>
            <a:off x="1894114" y="43728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0B133C-D890-FF2D-2E1F-40EF3AD26D95}"/>
              </a:ext>
            </a:extLst>
          </p:cNvPr>
          <p:cNvSpPr txBox="1"/>
          <p:nvPr/>
        </p:nvSpPr>
        <p:spPr>
          <a:xfrm>
            <a:off x="4037810" y="1884405"/>
            <a:ext cx="1720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being called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54402-E597-DDE2-381C-4AECD29E453F}"/>
              </a:ext>
            </a:extLst>
          </p:cNvPr>
          <p:cNvSpPr/>
          <p:nvPr/>
        </p:nvSpPr>
        <p:spPr>
          <a:xfrm>
            <a:off x="6477000" y="3565542"/>
            <a:ext cx="1888946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EB8E6-7F34-54BD-A96F-9733F1969706}"/>
              </a:ext>
            </a:extLst>
          </p:cNvPr>
          <p:cNvSpPr txBox="1"/>
          <p:nvPr/>
        </p:nvSpPr>
        <p:spPr>
          <a:xfrm>
            <a:off x="5561569" y="32585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6FBE96-6387-FC3A-7DA5-24DB6680100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02715" y="348934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B6EBCB-E06C-D6E0-1614-04CD3D541EE6}"/>
              </a:ext>
            </a:extLst>
          </p:cNvPr>
          <p:cNvSpPr/>
          <p:nvPr/>
        </p:nvSpPr>
        <p:spPr>
          <a:xfrm>
            <a:off x="6477000" y="1508142"/>
            <a:ext cx="19050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3E743-ABBA-7B92-F222-798226258A8B}"/>
              </a:ext>
            </a:extLst>
          </p:cNvPr>
          <p:cNvSpPr txBox="1"/>
          <p:nvPr/>
        </p:nvSpPr>
        <p:spPr>
          <a:xfrm>
            <a:off x="693420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406FEE-CAC1-D73C-9E8A-B187E67664DD}"/>
              </a:ext>
            </a:extLst>
          </p:cNvPr>
          <p:cNvSpPr txBox="1"/>
          <p:nvPr/>
        </p:nvSpPr>
        <p:spPr>
          <a:xfrm>
            <a:off x="5528912" y="39148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27C4DD-8CFB-20AD-3588-352F0F985E2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87692" y="4145693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9A8B6A-FF9B-8088-2228-B6B10923623D}"/>
              </a:ext>
            </a:extLst>
          </p:cNvPr>
          <p:cNvSpPr txBox="1"/>
          <p:nvPr/>
        </p:nvSpPr>
        <p:spPr>
          <a:xfrm>
            <a:off x="6737226" y="4285518"/>
            <a:ext cx="1442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the stack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C14ED-388C-0FD2-AE79-F1285DEC9C26}"/>
              </a:ext>
            </a:extLst>
          </p:cNvPr>
          <p:cNvSpPr txBox="1"/>
          <p:nvPr/>
        </p:nvSpPr>
        <p:spPr>
          <a:xfrm>
            <a:off x="4070708" y="4654851"/>
            <a:ext cx="172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return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86633B-B9E3-160B-1161-9E00A30196F9}"/>
              </a:ext>
            </a:extLst>
          </p:cNvPr>
          <p:cNvCxnSpPr>
            <a:cxnSpLocks/>
          </p:cNvCxnSpPr>
          <p:nvPr/>
        </p:nvCxnSpPr>
        <p:spPr>
          <a:xfrm>
            <a:off x="3928712" y="2737173"/>
            <a:ext cx="16002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26A96D-F4D3-6CA7-C7BE-068422F128D7}"/>
              </a:ext>
            </a:extLst>
          </p:cNvPr>
          <p:cNvCxnSpPr>
            <a:cxnSpLocks/>
          </p:cNvCxnSpPr>
          <p:nvPr/>
        </p:nvCxnSpPr>
        <p:spPr>
          <a:xfrm flipH="1">
            <a:off x="4070708" y="5203842"/>
            <a:ext cx="182959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4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885D-2320-3678-C3F8-F0ADE38F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30D47D-8E82-A284-F8A4-D50AA3FFC672}"/>
              </a:ext>
            </a:extLst>
          </p:cNvPr>
          <p:cNvSpPr/>
          <p:nvPr/>
        </p:nvSpPr>
        <p:spPr>
          <a:xfrm>
            <a:off x="1447800" y="3565542"/>
            <a:ext cx="982252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73C1-3341-43AC-23F0-70FB9AF8C040}"/>
              </a:ext>
            </a:extLst>
          </p:cNvPr>
          <p:cNvSpPr txBox="1"/>
          <p:nvPr/>
        </p:nvSpPr>
        <p:spPr>
          <a:xfrm>
            <a:off x="517346" y="121520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3F3208-7F04-842D-1996-1367955FA47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8492" y="1446039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C3BBA1-010D-971F-4D93-4DB46A64A381}"/>
              </a:ext>
            </a:extLst>
          </p:cNvPr>
          <p:cNvSpPr/>
          <p:nvPr/>
        </p:nvSpPr>
        <p:spPr>
          <a:xfrm>
            <a:off x="1447800" y="1508142"/>
            <a:ext cx="990600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F642F3-62EA-032E-5106-B8D7B3A09120}"/>
              </a:ext>
            </a:extLst>
          </p:cNvPr>
          <p:cNvSpPr txBox="1"/>
          <p:nvPr/>
        </p:nvSpPr>
        <p:spPr>
          <a:xfrm>
            <a:off x="1474740" y="2121340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BCD7C9-522C-FF05-5C58-6A3409B3849C}"/>
              </a:ext>
            </a:extLst>
          </p:cNvPr>
          <p:cNvSpPr txBox="1"/>
          <p:nvPr/>
        </p:nvSpPr>
        <p:spPr>
          <a:xfrm>
            <a:off x="517346" y="3258509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5D4431-9D41-BC60-3A5A-A1F1524C082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76126" y="3489342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BF0AAE-1E9C-7AB2-C53C-6930A4CF781F}"/>
              </a:ext>
            </a:extLst>
          </p:cNvPr>
          <p:cNvSpPr txBox="1"/>
          <p:nvPr/>
        </p:nvSpPr>
        <p:spPr>
          <a:xfrm>
            <a:off x="1530678" y="4372845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Callee 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0ED53-A538-27FF-65C9-A64633785A0B}"/>
              </a:ext>
            </a:extLst>
          </p:cNvPr>
          <p:cNvSpPr txBox="1"/>
          <p:nvPr/>
        </p:nvSpPr>
        <p:spPr>
          <a:xfrm>
            <a:off x="2690278" y="1828800"/>
            <a:ext cx="1720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being called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F54881-1A86-F832-C411-FB88B6F385AF}"/>
              </a:ext>
            </a:extLst>
          </p:cNvPr>
          <p:cNvSpPr/>
          <p:nvPr/>
        </p:nvSpPr>
        <p:spPr>
          <a:xfrm>
            <a:off x="4557914" y="3520231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0ABE0-AB41-AC3B-EAB9-36C242189EA2}"/>
              </a:ext>
            </a:extLst>
          </p:cNvPr>
          <p:cNvSpPr txBox="1"/>
          <p:nvPr/>
        </p:nvSpPr>
        <p:spPr>
          <a:xfrm>
            <a:off x="3643514" y="320290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FB1E2-CED2-496E-0A6E-BB22D218CDF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84660" y="3433736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6B356C3-297B-37FB-D433-627094A49D4A}"/>
              </a:ext>
            </a:extLst>
          </p:cNvPr>
          <p:cNvSpPr/>
          <p:nvPr/>
        </p:nvSpPr>
        <p:spPr>
          <a:xfrm>
            <a:off x="4557914" y="1462831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31414-5EA9-D29A-0FF8-B8FA6E56B99F}"/>
              </a:ext>
            </a:extLst>
          </p:cNvPr>
          <p:cNvSpPr txBox="1"/>
          <p:nvPr/>
        </p:nvSpPr>
        <p:spPr>
          <a:xfrm>
            <a:off x="4660332" y="2076029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3EF6D-6CCD-827E-2D26-4817B523B694}"/>
              </a:ext>
            </a:extLst>
          </p:cNvPr>
          <p:cNvSpPr txBox="1"/>
          <p:nvPr/>
        </p:nvSpPr>
        <p:spPr>
          <a:xfrm>
            <a:off x="3610857" y="385925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F0DB3A-46AE-A074-6177-144AEBCE241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69637" y="4090087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42111D-5B83-F7A4-0215-2317194422F6}"/>
              </a:ext>
            </a:extLst>
          </p:cNvPr>
          <p:cNvSpPr txBox="1"/>
          <p:nvPr/>
        </p:nvSpPr>
        <p:spPr>
          <a:xfrm>
            <a:off x="2723176" y="4599246"/>
            <a:ext cx="172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return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4C6BD-C594-456E-C45B-60014C95E7D1}"/>
              </a:ext>
            </a:extLst>
          </p:cNvPr>
          <p:cNvCxnSpPr>
            <a:cxnSpLocks/>
          </p:cNvCxnSpPr>
          <p:nvPr/>
        </p:nvCxnSpPr>
        <p:spPr>
          <a:xfrm>
            <a:off x="2581180" y="2681568"/>
            <a:ext cx="16002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DB4F6F-3A79-A20A-C14A-F02663F41CE3}"/>
              </a:ext>
            </a:extLst>
          </p:cNvPr>
          <p:cNvCxnSpPr>
            <a:cxnSpLocks/>
          </p:cNvCxnSpPr>
          <p:nvPr/>
        </p:nvCxnSpPr>
        <p:spPr>
          <a:xfrm flipH="1" flipV="1">
            <a:off x="2742410" y="5192250"/>
            <a:ext cx="1327227" cy="1159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82E886-A4D4-FD66-118C-70E71E43E56B}"/>
              </a:ext>
            </a:extLst>
          </p:cNvPr>
          <p:cNvSpPr txBox="1"/>
          <p:nvPr/>
        </p:nvSpPr>
        <p:spPr>
          <a:xfrm>
            <a:off x="6117159" y="2151094"/>
            <a:ext cx="2829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use to store:</a:t>
            </a:r>
          </a:p>
          <a:p>
            <a:pPr marL="457200" indent="-457200">
              <a:buAutoNum type="arabicParenR"/>
            </a:pPr>
            <a:r>
              <a:rPr lang="en-US" dirty="0" err="1"/>
              <a:t>fp</a:t>
            </a:r>
            <a:r>
              <a:rPr lang="en-US" dirty="0"/>
              <a:t>, </a:t>
            </a:r>
            <a:r>
              <a:rPr lang="en-US" dirty="0" err="1"/>
              <a:t>lr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Callee saved registers (r4-r10)</a:t>
            </a:r>
          </a:p>
          <a:p>
            <a:pPr marL="457200" indent="-457200">
              <a:buAutoNum type="arabicParenR"/>
            </a:pPr>
            <a:r>
              <a:rPr lang="en-US" dirty="0"/>
              <a:t>Temporary variables (that can’t fit in the registers)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5DAEC6-2FB3-7AE9-6CDA-DDE8A655576A}"/>
              </a:ext>
            </a:extLst>
          </p:cNvPr>
          <p:cNvCxnSpPr>
            <a:cxnSpLocks/>
          </p:cNvCxnSpPr>
          <p:nvPr/>
        </p:nvCxnSpPr>
        <p:spPr>
          <a:xfrm flipH="1">
            <a:off x="5858243" y="3565536"/>
            <a:ext cx="369088" cy="3968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56AF53C-4CAE-5CDE-BCCE-ECD72D22CEE4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/>
              <a:t>For FDMJ-RPi: When a method is being called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657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13591</TotalTime>
  <Words>3446</Words>
  <Application>Microsoft Macintosh PowerPoint</Application>
  <PresentationFormat>On-screen Show (4:3)</PresentationFormat>
  <Paragraphs>488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ArialMT</vt:lpstr>
      <vt:lpstr>Microsoft YaHei</vt:lpstr>
      <vt:lpstr>Arial</vt:lpstr>
      <vt:lpstr>Calibri</vt:lpstr>
      <vt:lpstr>Courier</vt:lpstr>
      <vt:lpstr>Optima</vt:lpstr>
      <vt:lpstr>Times New Roman</vt:lpstr>
      <vt:lpstr>Wingdings</vt:lpstr>
      <vt:lpstr>Default Design</vt:lpstr>
      <vt:lpstr>编译（H） COMP130014h.01 Week 13</vt:lpstr>
      <vt:lpstr>本周内容:  Activation Record &amp; Register Allocation</vt:lpstr>
      <vt:lpstr>PowerPoint Presentation</vt:lpstr>
      <vt:lpstr>Instruction Summary (Integers)</vt:lpstr>
      <vt:lpstr>Stack Frame</vt:lpstr>
      <vt:lpstr>ARM Registers (Integers)</vt:lpstr>
      <vt:lpstr>Stack Frame</vt:lpstr>
      <vt:lpstr>When a method is being called: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Prepare Quad For RPi (1)</vt:lpstr>
      <vt:lpstr>PowerPoint Presentation</vt:lpstr>
      <vt:lpstr>(1) Stitch the Blocks Together</vt:lpstr>
      <vt:lpstr>How to deal with phi-function?</vt:lpstr>
      <vt:lpstr>(2) Instruction Requirements</vt:lpstr>
      <vt:lpstr>(3) Add Extra Def/Use Temps</vt:lpstr>
      <vt:lpstr>Examples</vt:lpstr>
      <vt:lpstr>The Register Allocation Problem</vt:lpstr>
      <vt:lpstr>Interference</vt:lpstr>
      <vt:lpstr>Register Allocation by Graph Coloring on the interference graph</vt:lpstr>
      <vt:lpstr>Interference Graph</vt:lpstr>
      <vt:lpstr>Interference Graph</vt:lpstr>
      <vt:lpstr>Example</vt:lpstr>
      <vt:lpstr>Questions Before We Proceed</vt:lpstr>
      <vt:lpstr>Another Example</vt:lpstr>
      <vt:lpstr>Simplify-spill-select Algorithm</vt:lpstr>
      <vt:lpstr>PowerPoint Presentation</vt:lpstr>
      <vt:lpstr>Spilling</vt:lpstr>
      <vt:lpstr>Spilling Example (k=3)</vt:lpstr>
      <vt:lpstr>Optimistic Coloring</vt:lpstr>
      <vt:lpstr>How to Spill</vt:lpstr>
      <vt:lpstr>Example Spill Code</vt:lpstr>
      <vt:lpstr>Example Spill Code</vt:lpstr>
      <vt:lpstr>Method Comparison</vt:lpstr>
      <vt:lpstr>An idea: Spill to Float Register</vt:lpstr>
      <vt:lpstr>Reduce the “Copy” Instructions</vt:lpstr>
      <vt:lpstr>Another Example: Can we do better?</vt:lpstr>
      <vt:lpstr>Coalescing Interference Graphs</vt:lpstr>
      <vt:lpstr>Coalesce Example</vt:lpstr>
      <vt:lpstr>Conservative Coalescing</vt:lpstr>
      <vt:lpstr>Example k=4</vt:lpstr>
      <vt:lpstr>Precolored Nodes</vt:lpstr>
      <vt:lpstr>The whole process</vt:lpstr>
      <vt:lpstr>Example</vt:lpstr>
      <vt:lpstr>PowerPoint Presentation</vt:lpstr>
      <vt:lpstr>To Our Code</vt:lpstr>
      <vt:lpstr>Simplifying</vt:lpstr>
      <vt:lpstr>Coalescing</vt:lpstr>
      <vt:lpstr>Freezing</vt:lpstr>
      <vt:lpstr>Spilling</vt:lpstr>
      <vt:lpstr>Select</vt:lpstr>
      <vt:lpstr>To put it together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546</cp:revision>
  <dcterms:created xsi:type="dcterms:W3CDTF">1601-01-01T00:00:00Z</dcterms:created>
  <dcterms:modified xsi:type="dcterms:W3CDTF">2025-05-11T17:37:44Z</dcterms:modified>
</cp:coreProperties>
</file>