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64" r:id="rId2"/>
    <p:sldId id="267" r:id="rId3"/>
    <p:sldId id="279" r:id="rId4"/>
    <p:sldId id="413" r:id="rId5"/>
    <p:sldId id="412" r:id="rId6"/>
    <p:sldId id="416" r:id="rId7"/>
    <p:sldId id="414" r:id="rId8"/>
    <p:sldId id="417" r:id="rId9"/>
    <p:sldId id="418" r:id="rId10"/>
    <p:sldId id="419" r:id="rId11"/>
    <p:sldId id="420" r:id="rId12"/>
    <p:sldId id="415" r:id="rId13"/>
    <p:sldId id="422" r:id="rId14"/>
    <p:sldId id="268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423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424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Wang" initials="SW" lastIdx="1" clrIdx="0">
    <p:extLst>
      <p:ext uri="{19B8F6BF-5375-455C-9EA6-DF929625EA0E}">
        <p15:presenceInfo xmlns:p15="http://schemas.microsoft.com/office/powerpoint/2012/main" userId="cb11d6ef859702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/>
    <p:restoredTop sz="93425"/>
  </p:normalViewPr>
  <p:slideViewPr>
    <p:cSldViewPr>
      <p:cViewPr varScale="1">
        <p:scale>
          <a:sx n="118" d="100"/>
          <a:sy n="118" d="100"/>
        </p:scale>
        <p:origin x="153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9A7B-542B-3441-A2E2-F1B707F7C9B6}" type="datetimeFigureOut">
              <a:rPr lang="en-CN" smtClean="0"/>
              <a:t>5/18/25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ACE76-7AB9-0540-B02B-40885896651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367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ACE76-7AB9-0540-B02B-408858966510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068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0D5C-768C-7449-93FF-2248B6BD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0B3E-E56A-0A4A-A9B1-D0B355272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C1DCE-9966-8746-9468-5EE81D87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7A33-7709-C84B-93B3-650A3CA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8F71-530B-494A-9E8F-69B38880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AEF36-E379-0D43-B94C-0D54261789DE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5081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3DC2-FA80-F141-80FB-6993463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AF91-9237-854F-B3D3-25A5C7AA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DC83-C1E4-344A-8EC1-DA8D2E6B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7AE1-25E5-FA42-9179-5E37F000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E133-CF9B-1640-A6ED-427498B2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E7BD7-1E1D-504E-86B1-36AA99F708F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4581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215DB-8D55-294F-BB56-9530AA6B4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5701C-D076-444D-9882-FD44BBB8C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B17D5-BF2E-034C-91E2-33A2F91C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6DE0-6D77-1946-A316-E46DCAC1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FF77-54BE-F747-865F-FEFBE54D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D1529-E980-7F4F-A51D-3F88231A1F2D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0800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3245-CF96-6847-AF9A-3BF265CF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0FD3-9371-A94C-BD77-0F251E1C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D76C-983B-254E-A440-E98971F3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522C-BBB6-444B-BB2A-E0BF90F8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33E0-85FE-684C-B2E0-86F14376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94EA7-820D-F149-9011-FE2C025700C3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87889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5FA5-F66C-1945-A17E-F6F95AF6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241C4-5E90-5B48-8FAF-3621310E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ED58-62D5-AD45-B750-C4601A13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3F7-9D52-9543-A034-B01A205F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7C95-47CB-234A-B04F-7E5DE7C7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7B194-588A-8E4B-AA0E-BB451A8A58B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4436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3479-DD7E-3340-9039-E959253F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E8F3-C76C-1340-B686-C5B70AAE2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3E70B-4331-A84A-ADC5-454243297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E962F-05D1-0D48-B68A-68BCA301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F4A65-E233-9148-8456-CC51F1B4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E7712-7320-6043-A07B-156AF3E1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2054E-24D1-2A47-B6D6-9774C20A97B4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0316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F28F-946D-2841-ACF0-AA97A2DE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4E0F-1603-E14E-ACFD-A90A676A4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89AB-EFFF-074C-893F-C136D1DFE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DA7F6-7B64-0C4D-9FE2-8B84CECD0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71D6F-2EE8-0349-9361-7E5CD1560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F5F0D-83E3-E844-8010-ECD297A1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EE1B7-D41E-3348-A6D2-BC783988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A43C9-56D9-584D-9E17-9814E190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952B8-D78E-B140-AEE6-CDE8327D75AF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2233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8E2B-D349-CB42-80A6-66ACFD88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EEF74-8BB9-1A4D-A91A-A6955073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55F00-CFAC-774B-852A-8478481A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5C60A-A0B9-0041-8624-BDF72C46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88EAE-BAF3-CA4E-B12D-983EEC2F483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4052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76576-D7D9-3445-A20B-43F89F08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B352D-0BF5-C242-BDA6-147C5388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8BDA8-D49F-6A45-851E-EDCB0807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3BF4-067F-7441-9A02-8D6D6E9379A1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9464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9B90-F90C-D948-A05E-AE8062FF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9E52-F870-2942-872C-2F1F4F2F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ADD1-5AEA-314C-974F-81BA6607C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29C7-3890-ED4C-B03B-A9F17C3B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77A4A-1AFB-3344-BE29-F4064B0A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580BA-1F3A-A743-B83C-53251C01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4F5F9-8D3C-AF41-AEBD-58911A1DE897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83906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A9F1-96C6-7E4C-915C-98FC11D9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7AD75-CAC8-3A4C-9B92-514ABBEAD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CBAB3-B3E8-0249-8FDB-BD9D359E6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1C913-2470-CC4C-A280-1199EFF4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60735-EE58-FD4B-A5F1-2FCD392A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6B41B-51CD-E04D-86B4-7E647FBD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2D06C-F23D-EF47-824D-B4D0E0B954F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477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E2CC009-65B7-2A4A-AAE2-A5C7C8E18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31AA60-8A97-534B-BE2C-97D44A942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text styles</a:t>
            </a:r>
          </a:p>
          <a:p>
            <a:pPr lvl="1"/>
            <a:r>
              <a:rPr lang="en-US" altLang="en-CN"/>
              <a:t>Second level</a:t>
            </a:r>
          </a:p>
          <a:p>
            <a:pPr lvl="2"/>
            <a:r>
              <a:rPr lang="en-US" altLang="en-CN"/>
              <a:t>Third level</a:t>
            </a:r>
          </a:p>
          <a:p>
            <a:pPr lvl="3"/>
            <a:r>
              <a:rPr lang="en-US" altLang="en-CN"/>
              <a:t>Fourth level</a:t>
            </a:r>
          </a:p>
          <a:p>
            <a:pPr lvl="4"/>
            <a:r>
              <a:rPr lang="en-US" altLang="en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839935-387D-2341-98F1-0DBEED4E2C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1FD6A1D-E2ED-7C4E-AE35-B6DADC17F5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44B27F-7C2D-FC4F-B7D0-522274DF29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D8FB91-50CA-B044-9E52-24DA09C7F31D}" type="slidenum">
              <a:rPr lang="en-US" altLang="en-CN"/>
              <a:pPr/>
              <a:t>‹#›</a:t>
            </a:fld>
            <a:endParaRPr lang="en-US" altLang="en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lab.fudan.edu.cn/" TargetMode="External"/><Relationship Id="rId2" Type="http://schemas.openxmlformats.org/officeDocument/2006/relationships/hyperlink" Target="mailto:xywangcs@fudan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356D-6994-6E4B-8C94-DB368237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COMP130014h.01</a:t>
            </a:r>
            <a:br>
              <a:rPr lang="en-US" sz="4000" b="1" dirty="0">
                <a:latin typeface="+mn-lt"/>
                <a:ea typeface="Microsoft YaHei" panose="020B0503020204020204" pitchFamily="34" charset="-122"/>
              </a:rPr>
            </a:b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Week </a:t>
            </a:r>
            <a:r>
              <a:rPr lang="en-US" altLang="zh-CN" sz="4000" b="1" dirty="0">
                <a:latin typeface="+mn-lt"/>
                <a:ea typeface="Microsoft YaHei" panose="020B0503020204020204" pitchFamily="34" charset="-122"/>
              </a:rPr>
              <a:t>14</a:t>
            </a:r>
            <a:endParaRPr lang="en-CN" sz="4000" b="1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BDA8-A1DD-944D-955A-794B1091D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复旦大学计算机</a:t>
            </a:r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科学技术</a:t>
            </a:r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学院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2024-2025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第二学期（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年春季）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主讲：王晓阳（江湾叉二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A3021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xywangcs@fudan.edu.cn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</a:t>
            </a:r>
            <a:r>
              <a:rPr lang="en-CN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aslab.fudan.edu.cn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助教：林琰钧、王雨晨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课堂：周一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6-8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节（下午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13:30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HGX303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教室）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实验：周四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节（上午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8:00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逸夫楼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41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FDFB6-4438-CE50-B5B8-D9F7BF93F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A70-0EB4-4C9B-D8D5-D61B2750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299230"/>
            <a:ext cx="7772400" cy="685800"/>
          </a:xfrm>
        </p:spPr>
        <p:txBody>
          <a:bodyPr/>
          <a:lstStyle/>
          <a:p>
            <a:r>
              <a:rPr lang="en-US" dirty="0"/>
              <a:t>ARM Assembly Example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DC5EA-D652-C55C-FE2B-EB2DCB0B50A6}"/>
              </a:ext>
            </a:extLst>
          </p:cNvPr>
          <p:cNvSpPr txBox="1"/>
          <p:nvPr/>
        </p:nvSpPr>
        <p:spPr>
          <a:xfrm>
            <a:off x="838200" y="1981200"/>
            <a:ext cx="2590800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public int main() {</a:t>
            </a:r>
          </a:p>
          <a:p>
            <a:r>
              <a:rPr lang="en-US" dirty="0"/>
              <a:t>  int 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r>
              <a:rPr lang="en-US" dirty="0"/>
              <a:t>  </a:t>
            </a:r>
            <a:r>
              <a:rPr lang="en-US" dirty="0" err="1"/>
              <a:t>putint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return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FECD6-C3B4-BB04-17B9-4ED5B5900A4C}"/>
              </a:ext>
            </a:extLst>
          </p:cNvPr>
          <p:cNvSpPr txBox="1"/>
          <p:nvPr/>
        </p:nvSpPr>
        <p:spPr>
          <a:xfrm>
            <a:off x="4267200" y="1753749"/>
            <a:ext cx="4191000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main:</a:t>
            </a:r>
          </a:p>
          <a:p>
            <a:r>
              <a:rPr lang="en-US" sz="1800" dirty="0"/>
              <a:t>         push {r4-r10, </a:t>
            </a:r>
            <a:r>
              <a:rPr lang="en-US" sz="1800" dirty="0" err="1"/>
              <a:t>fp</a:t>
            </a:r>
            <a:r>
              <a:rPr lang="en-US" sz="1800" dirty="0"/>
              <a:t>, </a:t>
            </a:r>
            <a:r>
              <a:rPr lang="en-US" sz="1800" dirty="0" err="1"/>
              <a:t>lr</a:t>
            </a:r>
            <a:r>
              <a:rPr lang="en-US" sz="1800" dirty="0"/>
              <a:t>}</a:t>
            </a:r>
          </a:p>
          <a:p>
            <a:r>
              <a:rPr lang="en-US" sz="1800" dirty="0"/>
              <a:t>         add </a:t>
            </a:r>
            <a:r>
              <a:rPr lang="en-US" sz="1800" dirty="0" err="1"/>
              <a:t>fp</a:t>
            </a:r>
            <a:r>
              <a:rPr lang="en-US" sz="1800" dirty="0"/>
              <a:t>, </a:t>
            </a:r>
            <a:r>
              <a:rPr lang="en-US" sz="1800" dirty="0" err="1"/>
              <a:t>sp</a:t>
            </a:r>
            <a:r>
              <a:rPr lang="en-US" sz="1800" dirty="0"/>
              <a:t>, #32</a:t>
            </a:r>
          </a:p>
          <a:p>
            <a:r>
              <a:rPr lang="en-US" sz="1800" dirty="0"/>
              <a:t>         sub </a:t>
            </a:r>
            <a:r>
              <a:rPr lang="en-US" sz="1800" dirty="0" err="1"/>
              <a:t>sp</a:t>
            </a:r>
            <a:r>
              <a:rPr lang="en-US" sz="1800" dirty="0"/>
              <a:t>, </a:t>
            </a:r>
            <a:r>
              <a:rPr lang="en-US" sz="1800" dirty="0" err="1"/>
              <a:t>sp</a:t>
            </a:r>
            <a:r>
              <a:rPr lang="en-US" sz="1800" dirty="0"/>
              <a:t>, #4</a:t>
            </a:r>
          </a:p>
          <a:p>
            <a:r>
              <a:rPr lang="en-US" sz="1800" dirty="0"/>
              <a:t>main$L100: </a:t>
            </a:r>
          </a:p>
          <a:p>
            <a:r>
              <a:rPr lang="en-US" sz="1800" dirty="0"/>
              <a:t>         mov r10, #0</a:t>
            </a:r>
          </a:p>
          <a:p>
            <a:r>
              <a:rPr lang="en-US" sz="1800" dirty="0"/>
              <a:t>         str r10, [</a:t>
            </a:r>
            <a:r>
              <a:rPr lang="en-US" sz="1800" dirty="0" err="1"/>
              <a:t>fp</a:t>
            </a:r>
            <a:r>
              <a:rPr lang="en-US" sz="1800" dirty="0"/>
              <a:t>, #-36]</a:t>
            </a:r>
          </a:p>
          <a:p>
            <a:r>
              <a:rPr lang="en-US" sz="1800" dirty="0"/>
              <a:t>         </a:t>
            </a:r>
            <a:r>
              <a:rPr lang="en-US" sz="1800" dirty="0" err="1"/>
              <a:t>ldr</a:t>
            </a:r>
            <a:r>
              <a:rPr lang="en-US" sz="1800" dirty="0"/>
              <a:t> r9, [</a:t>
            </a:r>
            <a:r>
              <a:rPr lang="en-US" sz="1800" dirty="0" err="1"/>
              <a:t>fp</a:t>
            </a:r>
            <a:r>
              <a:rPr lang="en-US" sz="1800" dirty="0"/>
              <a:t>, #-36]</a:t>
            </a:r>
          </a:p>
          <a:p>
            <a:r>
              <a:rPr lang="en-US" sz="1800" dirty="0"/>
              <a:t>         mov r0, r9</a:t>
            </a:r>
          </a:p>
          <a:p>
            <a:r>
              <a:rPr lang="en-US" sz="1800" dirty="0"/>
              <a:t>         bl </a:t>
            </a:r>
            <a:r>
              <a:rPr lang="en-US" sz="1800" dirty="0" err="1"/>
              <a:t>putint</a:t>
            </a:r>
            <a:endParaRPr lang="en-US" sz="1800" dirty="0"/>
          </a:p>
          <a:p>
            <a:r>
              <a:rPr lang="en-US" sz="1800" dirty="0"/>
              <a:t>         </a:t>
            </a:r>
            <a:r>
              <a:rPr lang="en-US" sz="1800" dirty="0" err="1"/>
              <a:t>ldr</a:t>
            </a:r>
            <a:r>
              <a:rPr lang="en-US" sz="1800" dirty="0"/>
              <a:t> r9, [</a:t>
            </a:r>
            <a:r>
              <a:rPr lang="en-US" sz="1800" dirty="0" err="1"/>
              <a:t>fp</a:t>
            </a:r>
            <a:r>
              <a:rPr lang="en-US" sz="1800" dirty="0"/>
              <a:t>, #-36]</a:t>
            </a:r>
          </a:p>
          <a:p>
            <a:r>
              <a:rPr lang="en-US" sz="1800" dirty="0"/>
              <a:t>         mov r0, r9</a:t>
            </a:r>
          </a:p>
          <a:p>
            <a:r>
              <a:rPr lang="en-US" sz="1800" dirty="0"/>
              <a:t>         sub </a:t>
            </a:r>
            <a:r>
              <a:rPr lang="en-US" sz="1800" dirty="0" err="1"/>
              <a:t>sp</a:t>
            </a:r>
            <a:r>
              <a:rPr lang="en-US" sz="1800" dirty="0"/>
              <a:t>, </a:t>
            </a:r>
            <a:r>
              <a:rPr lang="en-US" sz="1800" dirty="0" err="1"/>
              <a:t>fp</a:t>
            </a:r>
            <a:r>
              <a:rPr lang="en-US" sz="1800" dirty="0"/>
              <a:t>, #32</a:t>
            </a:r>
          </a:p>
          <a:p>
            <a:r>
              <a:rPr lang="en-US" sz="1800" dirty="0"/>
              <a:t>         pop {r4-r10, </a:t>
            </a:r>
            <a:r>
              <a:rPr lang="en-US" sz="1800" dirty="0" err="1"/>
              <a:t>fp</a:t>
            </a:r>
            <a:r>
              <a:rPr lang="en-US" sz="1800" dirty="0"/>
              <a:t>, pc}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A8A5D-3605-B033-14C6-71AB7F72C348}"/>
              </a:ext>
            </a:extLst>
          </p:cNvPr>
          <p:cNvSpPr txBox="1"/>
          <p:nvPr/>
        </p:nvSpPr>
        <p:spPr>
          <a:xfrm>
            <a:off x="952500" y="54864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k=0: force to spill</a:t>
            </a:r>
          </a:p>
        </p:txBody>
      </p:sp>
    </p:spTree>
    <p:extLst>
      <p:ext uri="{BB962C8B-B14F-4D97-AF65-F5344CB8AC3E}">
        <p14:creationId xmlns:p14="http://schemas.microsoft.com/office/powerpoint/2010/main" val="258403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F0D07-3EC1-30CC-F115-6A15F6B16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DA63B620-885C-7631-083D-8342FB7F7842}"/>
              </a:ext>
            </a:extLst>
          </p:cNvPr>
          <p:cNvSpPr txBox="1">
            <a:spLocks/>
          </p:cNvSpPr>
          <p:nvPr/>
        </p:nvSpPr>
        <p:spPr>
          <a:xfrm>
            <a:off x="628155" y="302804"/>
            <a:ext cx="7887689" cy="45739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kumimoji="1" lang="en-US" altLang="zh-CN" sz="3200" dirty="0">
                <a:solidFill>
                  <a:schemeClr val="tx1"/>
                </a:solidFill>
              </a:rPr>
              <a:t>Spill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486722-BF24-C71A-AB35-E2C657AF3259}"/>
              </a:ext>
            </a:extLst>
          </p:cNvPr>
          <p:cNvSpPr txBox="1"/>
          <p:nvPr/>
        </p:nvSpPr>
        <p:spPr>
          <a:xfrm>
            <a:off x="4208303" y="1600550"/>
            <a:ext cx="35052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main:</a:t>
            </a:r>
          </a:p>
          <a:p>
            <a:r>
              <a:rPr lang="en-US" sz="2000" dirty="0"/>
              <a:t>         push {r4-r10, </a:t>
            </a:r>
            <a:r>
              <a:rPr lang="en-US" sz="2000" dirty="0" err="1"/>
              <a:t>fp</a:t>
            </a:r>
            <a:r>
              <a:rPr lang="en-US" sz="2000" dirty="0"/>
              <a:t>, </a:t>
            </a:r>
            <a:r>
              <a:rPr lang="en-US" sz="2000" dirty="0" err="1"/>
              <a:t>lr</a:t>
            </a:r>
            <a:r>
              <a:rPr lang="en-US" sz="2000" dirty="0"/>
              <a:t>}</a:t>
            </a:r>
          </a:p>
          <a:p>
            <a:r>
              <a:rPr lang="en-US" sz="2000" dirty="0"/>
              <a:t>         add </a:t>
            </a:r>
            <a:r>
              <a:rPr lang="en-US" sz="2000" dirty="0" err="1"/>
              <a:t>fp</a:t>
            </a:r>
            <a:r>
              <a:rPr lang="en-US" sz="2000" dirty="0"/>
              <a:t>, </a:t>
            </a:r>
            <a:r>
              <a:rPr lang="en-US" sz="2000" dirty="0" err="1"/>
              <a:t>sp</a:t>
            </a:r>
            <a:r>
              <a:rPr lang="en-US" sz="2000" dirty="0"/>
              <a:t>, #32</a:t>
            </a:r>
          </a:p>
          <a:p>
            <a:r>
              <a:rPr lang="en-US" sz="2000" dirty="0"/>
              <a:t>         </a:t>
            </a:r>
            <a:r>
              <a:rPr lang="en-US" sz="2000" dirty="0">
                <a:solidFill>
                  <a:srgbClr val="FF0000"/>
                </a:solidFill>
              </a:rPr>
              <a:t>sub</a:t>
            </a:r>
            <a:r>
              <a:rPr lang="en-US" sz="2000" dirty="0"/>
              <a:t> </a:t>
            </a:r>
            <a:r>
              <a:rPr lang="en-US" sz="2000" dirty="0" err="1"/>
              <a:t>sp</a:t>
            </a:r>
            <a:r>
              <a:rPr lang="en-US" sz="2000" dirty="0"/>
              <a:t>, </a:t>
            </a:r>
            <a:r>
              <a:rPr lang="en-US" sz="2000" dirty="0" err="1"/>
              <a:t>sp</a:t>
            </a:r>
            <a:r>
              <a:rPr lang="en-US" sz="2000" dirty="0"/>
              <a:t>, #4</a:t>
            </a:r>
          </a:p>
          <a:p>
            <a:endParaRPr lang="en-US" sz="2000" i="1" dirty="0"/>
          </a:p>
          <a:p>
            <a:r>
              <a:rPr lang="en-US" sz="2000" dirty="0"/>
              <a:t>main$L100: </a:t>
            </a:r>
          </a:p>
          <a:p>
            <a:r>
              <a:rPr lang="en-US" sz="2000" dirty="0"/>
              <a:t>         mov r10, #0</a:t>
            </a:r>
          </a:p>
          <a:p>
            <a:r>
              <a:rPr lang="en-US" sz="2000" dirty="0"/>
              <a:t>         str r10, [</a:t>
            </a:r>
            <a:r>
              <a:rPr lang="en-US" sz="2000" dirty="0" err="1"/>
              <a:t>fp</a:t>
            </a:r>
            <a:r>
              <a:rPr lang="en-US" sz="2000" dirty="0"/>
              <a:t>, #-36]</a:t>
            </a:r>
          </a:p>
          <a:p>
            <a:r>
              <a:rPr lang="en-US" sz="2000" dirty="0"/>
              <a:t>         </a:t>
            </a:r>
            <a:r>
              <a:rPr lang="en-US" sz="2000" dirty="0" err="1"/>
              <a:t>ldr</a:t>
            </a:r>
            <a:r>
              <a:rPr lang="en-US" sz="2000" dirty="0"/>
              <a:t> r9, [</a:t>
            </a:r>
            <a:r>
              <a:rPr lang="en-US" sz="2000" dirty="0" err="1"/>
              <a:t>fp</a:t>
            </a:r>
            <a:r>
              <a:rPr lang="en-US" sz="2000" dirty="0"/>
              <a:t>, #-36]</a:t>
            </a:r>
          </a:p>
          <a:p>
            <a:r>
              <a:rPr lang="en-US" sz="2000" dirty="0"/>
              <a:t>         mov r0, r9</a:t>
            </a:r>
          </a:p>
          <a:p>
            <a:r>
              <a:rPr lang="en-US" sz="2000" dirty="0"/>
              <a:t>         bl </a:t>
            </a:r>
            <a:r>
              <a:rPr lang="en-US" sz="2000" dirty="0" err="1"/>
              <a:t>putint</a:t>
            </a:r>
            <a:endParaRPr lang="en-US" sz="2000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16488E-5E56-2D98-AD59-3A1F1C275B71}"/>
              </a:ext>
            </a:extLst>
          </p:cNvPr>
          <p:cNvSpPr/>
          <p:nvPr/>
        </p:nvSpPr>
        <p:spPr>
          <a:xfrm>
            <a:off x="2209800" y="2360203"/>
            <a:ext cx="1186083" cy="304165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A2C3E8-FFFB-A0B7-0465-30EC33C92D70}"/>
              </a:ext>
            </a:extLst>
          </p:cNvPr>
          <p:cNvSpPr txBox="1"/>
          <p:nvPr/>
        </p:nvSpPr>
        <p:spPr>
          <a:xfrm>
            <a:off x="1258413" y="235387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EE91E2-CECB-B937-CCF7-58534AC35B8C}"/>
              </a:ext>
            </a:extLst>
          </p:cNvPr>
          <p:cNvCxnSpPr>
            <a:cxnSpLocks/>
          </p:cNvCxnSpPr>
          <p:nvPr/>
        </p:nvCxnSpPr>
        <p:spPr>
          <a:xfrm>
            <a:off x="1684536" y="2595671"/>
            <a:ext cx="47325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7CB2E30-29A5-9CBD-DE62-69848A03D74C}"/>
              </a:ext>
            </a:extLst>
          </p:cNvPr>
          <p:cNvSpPr/>
          <p:nvPr/>
        </p:nvSpPr>
        <p:spPr>
          <a:xfrm>
            <a:off x="2209800" y="302804"/>
            <a:ext cx="1196163" cy="20573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49BDE3-6FDE-44E2-B5FF-FF049A394DAF}"/>
              </a:ext>
            </a:extLst>
          </p:cNvPr>
          <p:cNvSpPr txBox="1"/>
          <p:nvPr/>
        </p:nvSpPr>
        <p:spPr>
          <a:xfrm>
            <a:off x="2323103" y="916002"/>
            <a:ext cx="97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D4F6C7-0BD4-5756-52EE-2632DDE680C2}"/>
              </a:ext>
            </a:extLst>
          </p:cNvPr>
          <p:cNvSpPr txBox="1"/>
          <p:nvPr/>
        </p:nvSpPr>
        <p:spPr>
          <a:xfrm>
            <a:off x="1285312" y="502920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A093A7B-E4BE-71E0-099B-48FC676E19F9}"/>
              </a:ext>
            </a:extLst>
          </p:cNvPr>
          <p:cNvCxnSpPr>
            <a:cxnSpLocks/>
          </p:cNvCxnSpPr>
          <p:nvPr/>
        </p:nvCxnSpPr>
        <p:spPr>
          <a:xfrm>
            <a:off x="1744096" y="5321224"/>
            <a:ext cx="45562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FA9530B-C258-49C0-8FA9-11E8D3B55ADB}"/>
              </a:ext>
            </a:extLst>
          </p:cNvPr>
          <p:cNvSpPr txBox="1"/>
          <p:nvPr/>
        </p:nvSpPr>
        <p:spPr>
          <a:xfrm>
            <a:off x="2209800" y="2353870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lr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971CF4-6A89-0A92-840B-0E6E944EE494}"/>
              </a:ext>
            </a:extLst>
          </p:cNvPr>
          <p:cNvSpPr txBox="1"/>
          <p:nvPr/>
        </p:nvSpPr>
        <p:spPr>
          <a:xfrm>
            <a:off x="2209800" y="2661647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fp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B73FD9-13D3-2DDB-1DFC-695B2C09DF42}"/>
              </a:ext>
            </a:extLst>
          </p:cNvPr>
          <p:cNvSpPr txBox="1"/>
          <p:nvPr/>
        </p:nvSpPr>
        <p:spPr>
          <a:xfrm>
            <a:off x="2209800" y="2967069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ABE835-59C2-9B63-10DF-9BFFA65D2767}"/>
              </a:ext>
            </a:extLst>
          </p:cNvPr>
          <p:cNvSpPr txBox="1"/>
          <p:nvPr/>
        </p:nvSpPr>
        <p:spPr>
          <a:xfrm>
            <a:off x="2209799" y="3272491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515AE3-E37B-E4D3-E3CA-F78971827B7A}"/>
              </a:ext>
            </a:extLst>
          </p:cNvPr>
          <p:cNvSpPr txBox="1"/>
          <p:nvPr/>
        </p:nvSpPr>
        <p:spPr>
          <a:xfrm>
            <a:off x="2209800" y="3580268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EB6AA9-A3F6-C4BC-BDFB-74C7FB919E80}"/>
              </a:ext>
            </a:extLst>
          </p:cNvPr>
          <p:cNvSpPr txBox="1"/>
          <p:nvPr/>
        </p:nvSpPr>
        <p:spPr>
          <a:xfrm>
            <a:off x="2209799" y="3881711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6491CF-BF3E-9C14-4B10-CAD12CC8CEAB}"/>
              </a:ext>
            </a:extLst>
          </p:cNvPr>
          <p:cNvSpPr txBox="1"/>
          <p:nvPr/>
        </p:nvSpPr>
        <p:spPr>
          <a:xfrm>
            <a:off x="2209799" y="4187133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8EBEC5-2596-737F-F235-671E39448537}"/>
              </a:ext>
            </a:extLst>
          </p:cNvPr>
          <p:cNvSpPr txBox="1"/>
          <p:nvPr/>
        </p:nvSpPr>
        <p:spPr>
          <a:xfrm>
            <a:off x="2209798" y="4495776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A7F1E4-C046-54F6-B17D-435C84075EBD}"/>
              </a:ext>
            </a:extLst>
          </p:cNvPr>
          <p:cNvSpPr txBox="1"/>
          <p:nvPr/>
        </p:nvSpPr>
        <p:spPr>
          <a:xfrm>
            <a:off x="2209796" y="4802064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4F2EE-89EE-DF82-5217-62DA06EA7873}"/>
              </a:ext>
            </a:extLst>
          </p:cNvPr>
          <p:cNvSpPr txBox="1"/>
          <p:nvPr/>
        </p:nvSpPr>
        <p:spPr>
          <a:xfrm>
            <a:off x="4642464" y="2542247"/>
            <a:ext cx="21336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EE641-5D5B-7E88-E423-1261BF58BF53}"/>
              </a:ext>
            </a:extLst>
          </p:cNvPr>
          <p:cNvSpPr txBox="1"/>
          <p:nvPr/>
        </p:nvSpPr>
        <p:spPr>
          <a:xfrm>
            <a:off x="4647650" y="3548726"/>
            <a:ext cx="21336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741F5A-8AE1-0866-B2FA-4AA0059B85DF}"/>
              </a:ext>
            </a:extLst>
          </p:cNvPr>
          <p:cNvSpPr txBox="1"/>
          <p:nvPr/>
        </p:nvSpPr>
        <p:spPr>
          <a:xfrm>
            <a:off x="2219880" y="5109227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 spilled </a:t>
            </a:r>
            <a:r>
              <a:rPr lang="en-US" sz="1400" i="1" dirty="0" err="1">
                <a:solidFill>
                  <a:srgbClr val="FF0000"/>
                </a:solidFill>
              </a:rPr>
              <a:t>i</a:t>
            </a:r>
            <a:endParaRPr lang="en-US" sz="1400" i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132A5F-B1B0-783D-66E0-B12EA642F4D4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3405963" y="3810336"/>
            <a:ext cx="1236501" cy="145278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D1A904-A997-A01C-20B2-B9CF6A6794AD}"/>
              </a:ext>
            </a:extLst>
          </p:cNvPr>
          <p:cNvSpPr txBox="1"/>
          <p:nvPr/>
        </p:nvSpPr>
        <p:spPr>
          <a:xfrm>
            <a:off x="4922453" y="5358402"/>
            <a:ext cx="3707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Whenever a new define, store</a:t>
            </a:r>
          </a:p>
          <a:p>
            <a:r>
              <a:rPr lang="en-US" sz="2000" i="1" dirty="0"/>
              <a:t>Whenever a use, load</a:t>
            </a:r>
          </a:p>
          <a:p>
            <a:r>
              <a:rPr lang="en-US" sz="2000" i="1" dirty="0"/>
              <a:t>(Here we assume the number of spilled temps is small)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51EDB6-888F-1EAD-4660-759B1C3B31EB}"/>
              </a:ext>
            </a:extLst>
          </p:cNvPr>
          <p:cNvSpPr txBox="1"/>
          <p:nvPr/>
        </p:nvSpPr>
        <p:spPr>
          <a:xfrm>
            <a:off x="2166650" y="6251778"/>
            <a:ext cx="227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Why necessary here?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AB223A-356C-3AFD-83DE-9ED0C90C2563}"/>
              </a:ext>
            </a:extLst>
          </p:cNvPr>
          <p:cNvCxnSpPr>
            <a:cxnSpLocks/>
          </p:cNvCxnSpPr>
          <p:nvPr/>
        </p:nvCxnSpPr>
        <p:spPr>
          <a:xfrm flipV="1">
            <a:off x="4420512" y="6343555"/>
            <a:ext cx="608688" cy="4522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58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01D4166-3BB9-7A17-989D-F93198D2E582}"/>
              </a:ext>
            </a:extLst>
          </p:cNvPr>
          <p:cNvSpPr txBox="1">
            <a:spLocks/>
          </p:cNvSpPr>
          <p:nvPr/>
        </p:nvSpPr>
        <p:spPr>
          <a:xfrm>
            <a:off x="628155" y="302804"/>
            <a:ext cx="7887689" cy="45739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kumimoji="1" lang="en-US" altLang="zh-CN" sz="3200" dirty="0">
                <a:solidFill>
                  <a:schemeClr val="tx1"/>
                </a:solidFill>
              </a:rPr>
              <a:t>Treating methods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787DD-D372-93D5-C19A-86483EE491E6}"/>
              </a:ext>
            </a:extLst>
          </p:cNvPr>
          <p:cNvSpPr txBox="1"/>
          <p:nvPr/>
        </p:nvSpPr>
        <p:spPr>
          <a:xfrm>
            <a:off x="628155" y="1066800"/>
            <a:ext cx="2191245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public int main() {</a:t>
            </a:r>
          </a:p>
          <a:p>
            <a:r>
              <a:rPr lang="en-US" sz="1800" dirty="0"/>
              <a:t>  class C c;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c.m</a:t>
            </a:r>
            <a:r>
              <a:rPr lang="en-US" sz="1800" dirty="0"/>
              <a:t>();</a:t>
            </a:r>
          </a:p>
          <a:p>
            <a:r>
              <a:rPr lang="en-US" sz="1800" dirty="0"/>
              <a:t>  return 0;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/>
              <a:t>public class C {</a:t>
            </a:r>
          </a:p>
          <a:p>
            <a:r>
              <a:rPr lang="en-US" sz="1800" dirty="0"/>
              <a:t>  public int m() {</a:t>
            </a:r>
          </a:p>
          <a:p>
            <a:r>
              <a:rPr lang="en-US" sz="1800" dirty="0"/>
              <a:t>    return 0;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810CFA-E535-69A2-DE36-DEBBF781B7C2}"/>
              </a:ext>
            </a:extLst>
          </p:cNvPr>
          <p:cNvSpPr txBox="1"/>
          <p:nvPr/>
        </p:nvSpPr>
        <p:spPr>
          <a:xfrm>
            <a:off x="3048000" y="1066800"/>
            <a:ext cx="2819400" cy="3970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main:</a:t>
            </a:r>
          </a:p>
          <a:p>
            <a:r>
              <a:rPr lang="en-US" sz="1800" dirty="0"/>
              <a:t>         push {r4-r10, </a:t>
            </a:r>
            <a:r>
              <a:rPr lang="en-US" sz="1800" dirty="0" err="1"/>
              <a:t>fp</a:t>
            </a:r>
            <a:r>
              <a:rPr lang="en-US" sz="1800" dirty="0"/>
              <a:t>, </a:t>
            </a:r>
            <a:r>
              <a:rPr lang="en-US" sz="1800" dirty="0" err="1"/>
              <a:t>lr</a:t>
            </a:r>
            <a:r>
              <a:rPr lang="en-US" sz="1800" dirty="0"/>
              <a:t>}</a:t>
            </a:r>
          </a:p>
          <a:p>
            <a:r>
              <a:rPr lang="en-US" sz="1800" dirty="0"/>
              <a:t>         add </a:t>
            </a:r>
            <a:r>
              <a:rPr lang="en-US" sz="1800" dirty="0" err="1"/>
              <a:t>fp</a:t>
            </a:r>
            <a:r>
              <a:rPr lang="en-US" sz="1800" dirty="0"/>
              <a:t>, </a:t>
            </a:r>
            <a:r>
              <a:rPr lang="en-US" sz="1800" dirty="0" err="1"/>
              <a:t>sp</a:t>
            </a:r>
            <a:r>
              <a:rPr lang="en-US" sz="1800" dirty="0"/>
              <a:t>, #32</a:t>
            </a:r>
          </a:p>
          <a:p>
            <a:r>
              <a:rPr lang="en-US" sz="1800" dirty="0"/>
              <a:t>main$L100: </a:t>
            </a:r>
          </a:p>
          <a:p>
            <a:r>
              <a:rPr lang="en-US" sz="1800" dirty="0"/>
              <a:t>         mov r0, #4</a:t>
            </a:r>
          </a:p>
          <a:p>
            <a:r>
              <a:rPr lang="en-US" sz="1800" dirty="0"/>
              <a:t>         bl malloc</a:t>
            </a:r>
          </a:p>
          <a:p>
            <a:r>
              <a:rPr lang="en-US" sz="1800" dirty="0"/>
              <a:t>         add r1, r0, #0</a:t>
            </a:r>
          </a:p>
          <a:p>
            <a:r>
              <a:rPr lang="en-US" sz="1800" dirty="0"/>
              <a:t>         </a:t>
            </a:r>
            <a:r>
              <a:rPr lang="en-US" sz="1800" dirty="0" err="1"/>
              <a:t>ldr</a:t>
            </a:r>
            <a:r>
              <a:rPr lang="en-US" sz="1800" dirty="0"/>
              <a:t> r2, =</a:t>
            </a:r>
            <a:r>
              <a:rPr lang="en-US" sz="1800" dirty="0" err="1"/>
              <a:t>C$m</a:t>
            </a:r>
            <a:endParaRPr lang="en-US" sz="1800" dirty="0"/>
          </a:p>
          <a:p>
            <a:r>
              <a:rPr lang="en-US" sz="1800" dirty="0"/>
              <a:t>         str r2, [r1]</a:t>
            </a:r>
          </a:p>
          <a:p>
            <a:r>
              <a:rPr lang="en-US" sz="1800" dirty="0"/>
              <a:t>         </a:t>
            </a:r>
            <a:r>
              <a:rPr lang="en-US" sz="1800" dirty="0" err="1"/>
              <a:t>ldr</a:t>
            </a:r>
            <a:r>
              <a:rPr lang="en-US" sz="1800" dirty="0"/>
              <a:t> r1, [r0, #0]</a:t>
            </a:r>
          </a:p>
          <a:p>
            <a:r>
              <a:rPr lang="en-US" sz="1800" dirty="0"/>
              <a:t>         </a:t>
            </a:r>
            <a:r>
              <a:rPr lang="en-US" sz="1800" dirty="0" err="1"/>
              <a:t>blx</a:t>
            </a:r>
            <a:r>
              <a:rPr lang="en-US" sz="1800" dirty="0"/>
              <a:t> r1</a:t>
            </a:r>
          </a:p>
          <a:p>
            <a:r>
              <a:rPr lang="en-US" sz="1800" dirty="0"/>
              <a:t>         mov r0, #0</a:t>
            </a:r>
          </a:p>
          <a:p>
            <a:r>
              <a:rPr lang="en-US" sz="1800" dirty="0"/>
              <a:t>         sub </a:t>
            </a:r>
            <a:r>
              <a:rPr lang="en-US" sz="1800" dirty="0" err="1"/>
              <a:t>sp</a:t>
            </a:r>
            <a:r>
              <a:rPr lang="en-US" sz="1800" dirty="0"/>
              <a:t>, </a:t>
            </a:r>
            <a:r>
              <a:rPr lang="en-US" sz="1800" dirty="0" err="1"/>
              <a:t>fp</a:t>
            </a:r>
            <a:r>
              <a:rPr lang="en-US" sz="1800" dirty="0"/>
              <a:t>, #32</a:t>
            </a:r>
          </a:p>
          <a:p>
            <a:r>
              <a:rPr lang="en-US" sz="1800" dirty="0"/>
              <a:t>         pop {r4-r10, </a:t>
            </a:r>
            <a:r>
              <a:rPr lang="en-US" sz="1800" dirty="0" err="1"/>
              <a:t>fp</a:t>
            </a:r>
            <a:r>
              <a:rPr lang="en-US" sz="1800" dirty="0"/>
              <a:t>, pc}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82395-F06C-2A34-6BB1-74F67CA16A0C}"/>
              </a:ext>
            </a:extLst>
          </p:cNvPr>
          <p:cNvSpPr txBox="1"/>
          <p:nvPr/>
        </p:nvSpPr>
        <p:spPr>
          <a:xfrm>
            <a:off x="6096000" y="1205299"/>
            <a:ext cx="2819400" cy="3693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@ Here's function: </a:t>
            </a:r>
            <a:r>
              <a:rPr lang="en-US" sz="1800" dirty="0" err="1"/>
              <a:t>C^m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.</a:t>
            </a:r>
            <a:r>
              <a:rPr lang="en-US" sz="1800" dirty="0" err="1"/>
              <a:t>balign</a:t>
            </a:r>
            <a:r>
              <a:rPr lang="en-US" sz="1800" dirty="0"/>
              <a:t> 4</a:t>
            </a:r>
          </a:p>
          <a:p>
            <a:r>
              <a:rPr lang="en-US" sz="1800" dirty="0"/>
              <a:t>.global </a:t>
            </a:r>
            <a:r>
              <a:rPr lang="en-US" sz="1800" dirty="0" err="1"/>
              <a:t>C$m</a:t>
            </a:r>
            <a:endParaRPr lang="en-US" sz="1800" dirty="0"/>
          </a:p>
          <a:p>
            <a:r>
              <a:rPr lang="en-US" sz="1800" dirty="0"/>
              <a:t>.section .text</a:t>
            </a:r>
          </a:p>
          <a:p>
            <a:endParaRPr lang="en-US" sz="1800" dirty="0"/>
          </a:p>
          <a:p>
            <a:r>
              <a:rPr lang="en-US" sz="1800" dirty="0" err="1"/>
              <a:t>C$m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push {r4-r10, </a:t>
            </a:r>
            <a:r>
              <a:rPr lang="en-US" sz="1800" dirty="0" err="1"/>
              <a:t>fp</a:t>
            </a:r>
            <a:r>
              <a:rPr lang="en-US" sz="1800" dirty="0"/>
              <a:t>, </a:t>
            </a:r>
            <a:r>
              <a:rPr lang="en-US" sz="1800" dirty="0" err="1"/>
              <a:t>lr</a:t>
            </a:r>
            <a:r>
              <a:rPr lang="en-US" sz="1800" dirty="0"/>
              <a:t>}</a:t>
            </a:r>
          </a:p>
          <a:p>
            <a:r>
              <a:rPr lang="en-US" sz="1800" dirty="0"/>
              <a:t>         add </a:t>
            </a:r>
            <a:r>
              <a:rPr lang="en-US" sz="1800" dirty="0" err="1"/>
              <a:t>fp</a:t>
            </a:r>
            <a:r>
              <a:rPr lang="en-US" sz="1800" dirty="0"/>
              <a:t>, </a:t>
            </a:r>
            <a:r>
              <a:rPr lang="en-US" sz="1800" dirty="0" err="1"/>
              <a:t>sp</a:t>
            </a:r>
            <a:r>
              <a:rPr lang="en-US" sz="1800" dirty="0"/>
              <a:t>, #32</a:t>
            </a:r>
          </a:p>
          <a:p>
            <a:r>
              <a:rPr lang="en-US" sz="1800" dirty="0"/>
              <a:t>C$m$L100: </a:t>
            </a:r>
          </a:p>
          <a:p>
            <a:r>
              <a:rPr lang="en-US" sz="1800" dirty="0"/>
              <a:t>         mov r0, #0</a:t>
            </a:r>
          </a:p>
          <a:p>
            <a:r>
              <a:rPr lang="en-US" sz="1800" dirty="0"/>
              <a:t>         sub </a:t>
            </a:r>
            <a:r>
              <a:rPr lang="en-US" sz="1800" dirty="0" err="1"/>
              <a:t>sp</a:t>
            </a:r>
            <a:r>
              <a:rPr lang="en-US" sz="1800" dirty="0"/>
              <a:t>, </a:t>
            </a:r>
            <a:r>
              <a:rPr lang="en-US" sz="1800" dirty="0" err="1"/>
              <a:t>fp</a:t>
            </a:r>
            <a:r>
              <a:rPr lang="en-US" sz="1800" dirty="0"/>
              <a:t>, #32</a:t>
            </a:r>
          </a:p>
          <a:p>
            <a:r>
              <a:rPr lang="en-US" sz="1800" dirty="0"/>
              <a:t>         pop {r4-r10, </a:t>
            </a:r>
            <a:r>
              <a:rPr lang="en-US" sz="1800" dirty="0" err="1"/>
              <a:t>fp</a:t>
            </a:r>
            <a:r>
              <a:rPr lang="en-US" sz="1800" dirty="0"/>
              <a:t>, pc}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BE1BB-8BD6-3071-B35C-5C199C44A72D}"/>
              </a:ext>
            </a:extLst>
          </p:cNvPr>
          <p:cNvSpPr txBox="1"/>
          <p:nvPr/>
        </p:nvSpPr>
        <p:spPr>
          <a:xfrm>
            <a:off x="3200400" y="3036009"/>
            <a:ext cx="21336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A4D635-1DC0-E3EA-8D03-1038F0D517FB}"/>
              </a:ext>
            </a:extLst>
          </p:cNvPr>
          <p:cNvSpPr txBox="1"/>
          <p:nvPr/>
        </p:nvSpPr>
        <p:spPr>
          <a:xfrm>
            <a:off x="3200400" y="3604218"/>
            <a:ext cx="21336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4863A9-EC9F-A620-E476-3A9EDCA8B1C1}"/>
              </a:ext>
            </a:extLst>
          </p:cNvPr>
          <p:cNvSpPr txBox="1"/>
          <p:nvPr/>
        </p:nvSpPr>
        <p:spPr>
          <a:xfrm>
            <a:off x="1670613" y="5768163"/>
            <a:ext cx="4956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Note the method name, label name convention</a:t>
            </a:r>
          </a:p>
        </p:txBody>
      </p:sp>
    </p:spTree>
    <p:extLst>
      <p:ext uri="{BB962C8B-B14F-4D97-AF65-F5344CB8AC3E}">
        <p14:creationId xmlns:p14="http://schemas.microsoft.com/office/powerpoint/2010/main" val="3899282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6A0A2-A336-E776-3FB2-DFA24938B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3A13-5A25-F4C5-799F-5303253A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299230"/>
            <a:ext cx="7772400" cy="685800"/>
          </a:xfrm>
        </p:spPr>
        <p:txBody>
          <a:bodyPr/>
          <a:lstStyle/>
          <a:p>
            <a:r>
              <a:rPr lang="en-US" dirty="0"/>
              <a:t>ARM Assembly Bubble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2E451-1F93-5E01-A622-197934FED476}"/>
              </a:ext>
            </a:extLst>
          </p:cNvPr>
          <p:cNvSpPr txBox="1"/>
          <p:nvPr/>
        </p:nvSpPr>
        <p:spPr>
          <a:xfrm>
            <a:off x="2096386" y="2057400"/>
            <a:ext cx="4951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at the HW Repo </a:t>
            </a:r>
            <a:r>
              <a:rPr lang="en-US" dirty="0" err="1"/>
              <a:t>example_output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00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6B29-E3F3-9199-F690-0C9887D4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dirty="0"/>
              <a:t>Two Code Optimization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B50F-2CB3-E061-E4AE-8A47AE06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r>
              <a:rPr lang="en-US" sz="2800" dirty="0"/>
              <a:t>Dead-code elimination</a:t>
            </a:r>
          </a:p>
          <a:p>
            <a:pPr lvl="1"/>
            <a:r>
              <a:rPr lang="en-US" sz="2400" dirty="0"/>
              <a:t>Delete a computation whose result will never be used </a:t>
            </a:r>
          </a:p>
          <a:p>
            <a:r>
              <a:rPr lang="en-US" sz="2800" dirty="0"/>
              <a:t>Constant folding</a:t>
            </a:r>
          </a:p>
          <a:p>
            <a:pPr lvl="1"/>
            <a:r>
              <a:rPr lang="en-US" sz="2400" dirty="0"/>
              <a:t>If the operands of an expression are constants, do the computation at compile time</a:t>
            </a:r>
          </a:p>
        </p:txBody>
      </p:sp>
    </p:spTree>
    <p:extLst>
      <p:ext uri="{BB962C8B-B14F-4D97-AF65-F5344CB8AC3E}">
        <p14:creationId xmlns:p14="http://schemas.microsoft.com/office/powerpoint/2010/main" val="405384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A8B6-0420-C599-35F5-05035CF6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4000" dirty="0"/>
              <a:t>Dead-Code Elimination (with SSA)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9438-8192-7D1C-1232-3D9CA5FE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81600"/>
          </a:xfrm>
        </p:spPr>
        <p:txBody>
          <a:bodyPr/>
          <a:lstStyle/>
          <a:p>
            <a:r>
              <a:rPr lang="en-US" dirty="0"/>
              <a:t>Given an instruction </a:t>
            </a:r>
            <a:r>
              <a:rPr lang="en-US" i="1" dirty="0"/>
              <a:t>s, </a:t>
            </a:r>
            <a:r>
              <a:rPr lang="en-US" dirty="0"/>
              <a:t>if all the vars in its </a:t>
            </a:r>
            <a:r>
              <a:rPr lang="en-US" i="1" dirty="0"/>
              <a:t>def</a:t>
            </a:r>
            <a:r>
              <a:rPr lang="en-US" dirty="0"/>
              <a:t> list are not in the </a:t>
            </a:r>
            <a:r>
              <a:rPr lang="en-US" i="1" dirty="0"/>
              <a:t>live-out</a:t>
            </a:r>
            <a:r>
              <a:rPr lang="en-US" dirty="0"/>
              <a:t> list of</a:t>
            </a:r>
            <a:r>
              <a:rPr lang="en-US" i="1" dirty="0"/>
              <a:t> s</a:t>
            </a:r>
            <a:r>
              <a:rPr lang="en-US" dirty="0"/>
              <a:t>, then </a:t>
            </a:r>
            <a:r>
              <a:rPr lang="en-US" i="1" dirty="0"/>
              <a:t>s</a:t>
            </a:r>
            <a:r>
              <a:rPr lang="en-US" dirty="0"/>
              <a:t> can be deleted</a:t>
            </a:r>
          </a:p>
          <a:p>
            <a:pPr lvl="1"/>
            <a:r>
              <a:rPr lang="en-US" dirty="0"/>
              <a:t>Including the instruction for </a:t>
            </a:r>
            <a:r>
              <a:rPr lang="en-US" i="1" dirty="0"/>
              <a:t>phi</a:t>
            </a:r>
            <a:r>
              <a:rPr lang="en-US" dirty="0"/>
              <a:t> function</a:t>
            </a:r>
          </a:p>
          <a:p>
            <a:r>
              <a:rPr lang="en-US" dirty="0"/>
              <a:t>We do this </a:t>
            </a:r>
            <a:r>
              <a:rPr lang="en-US" dirty="0">
                <a:solidFill>
                  <a:srgbClr val="FF0000"/>
                </a:solidFill>
              </a:rPr>
              <a:t>before </a:t>
            </a:r>
            <a:r>
              <a:rPr lang="en-US" dirty="0"/>
              <a:t>register allocation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The above elimination assumes the instruction </a:t>
            </a:r>
            <a:r>
              <a:rPr lang="en-US" i="1" dirty="0"/>
              <a:t>s</a:t>
            </a:r>
            <a:r>
              <a:rPr lang="en-US" dirty="0"/>
              <a:t> does not have any side effect</a:t>
            </a:r>
          </a:p>
          <a:p>
            <a:pPr lvl="1"/>
            <a:r>
              <a:rPr lang="en-US" dirty="0"/>
              <a:t>How about: a call statement</a:t>
            </a:r>
          </a:p>
          <a:p>
            <a:pPr lvl="1"/>
            <a:r>
              <a:rPr lang="en-US" dirty="0"/>
              <a:t>Or: a divide by zero instruction…</a:t>
            </a:r>
          </a:p>
        </p:txBody>
      </p:sp>
    </p:spTree>
    <p:extLst>
      <p:ext uri="{BB962C8B-B14F-4D97-AF65-F5344CB8AC3E}">
        <p14:creationId xmlns:p14="http://schemas.microsoft.com/office/powerpoint/2010/main" val="1380915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A428-4987-FDE6-3370-4AF3A73A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7500"/>
            <a:ext cx="7772400" cy="838200"/>
          </a:xfrm>
        </p:spPr>
        <p:txBody>
          <a:bodyPr/>
          <a:lstStyle/>
          <a:p>
            <a:r>
              <a:rPr lang="en-US" dirty="0"/>
              <a:t>Cascaded Dead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5A75-58C3-40D0-8A30-6E63BCE0F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528061"/>
            <a:ext cx="7772400" cy="3027418"/>
          </a:xfrm>
        </p:spPr>
        <p:txBody>
          <a:bodyPr/>
          <a:lstStyle/>
          <a:p>
            <a:r>
              <a:rPr lang="en-US" sz="2800" dirty="0"/>
              <a:t>Assume </a:t>
            </a:r>
            <a:r>
              <a:rPr lang="en-US" sz="2800" i="1" dirty="0"/>
              <a:t>x</a:t>
            </a:r>
            <a:r>
              <a:rPr lang="en-US" sz="2800" i="1" baseline="-25000" dirty="0"/>
              <a:t>1</a:t>
            </a:r>
            <a:r>
              <a:rPr lang="en-US" sz="2800" i="1" dirty="0"/>
              <a:t>, …, x</a:t>
            </a:r>
            <a:r>
              <a:rPr lang="en-US" sz="2800" i="1" baseline="-25000" dirty="0"/>
              <a:t>n-2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i="1" dirty="0"/>
              <a:t>z</a:t>
            </a:r>
            <a:r>
              <a:rPr lang="en-US" sz="2800" dirty="0"/>
              <a:t> are all </a:t>
            </a:r>
            <a:r>
              <a:rPr lang="en-US" sz="2800" dirty="0">
                <a:solidFill>
                  <a:srgbClr val="FF0000"/>
                </a:solidFill>
              </a:rPr>
              <a:t>NOT</a:t>
            </a:r>
            <a:r>
              <a:rPr lang="en-US" sz="2800" dirty="0"/>
              <a:t> in the live-out of the last statement</a:t>
            </a:r>
          </a:p>
          <a:p>
            <a:r>
              <a:rPr lang="en-US" sz="2800" dirty="0"/>
              <a:t>Then: all the instructions are “dead”.</a:t>
            </a:r>
          </a:p>
          <a:p>
            <a:pPr lvl="1"/>
            <a:r>
              <a:rPr lang="en-US" sz="2400" dirty="0"/>
              <a:t>But none of the instructions (except the last one) satisfies the elimination condition given earlier: </a:t>
            </a:r>
            <a:r>
              <a:rPr lang="en-US" sz="2400" dirty="0">
                <a:solidFill>
                  <a:srgbClr val="FF0000"/>
                </a:solidFill>
              </a:rPr>
              <a:t>unless</a:t>
            </a:r>
            <a:r>
              <a:rPr lang="en-US" sz="2400" dirty="0"/>
              <a:t> we do liveness analysis again</a:t>
            </a:r>
          </a:p>
          <a:p>
            <a:pPr lvl="1"/>
            <a:r>
              <a:rPr lang="en-US" sz="2400" i="1" dirty="0"/>
              <a:t>How many liveness analysis do we need to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73146-FC29-CC50-98F6-2E01E2439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314581"/>
            <a:ext cx="2895600" cy="205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11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E9E2-AD7D-A6CC-01F9-A3BCAF30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 Possible Solution Without Repeated Liveness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CBDF-722C-3C11-C70F-091B8713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lang="en-US" sz="3200" dirty="0"/>
              <a:t>Refined Liveness Analysis</a:t>
            </a:r>
          </a:p>
          <a:p>
            <a:pPr lvl="1"/>
            <a:r>
              <a:rPr lang="en-US" dirty="0"/>
              <a:t>At each point where a variable </a:t>
            </a:r>
            <a:r>
              <a:rPr lang="en-US" i="1" dirty="0"/>
              <a:t>d</a:t>
            </a:r>
            <a:r>
              <a:rPr lang="en-US" dirty="0"/>
              <a:t> is deﬁned, we keep track of exactly what uses it might have </a:t>
            </a:r>
          </a:p>
          <a:p>
            <a:r>
              <a:rPr lang="en-US" dirty="0"/>
              <a:t>Let </a:t>
            </a:r>
            <a:r>
              <a:rPr lang="en-US" i="1" dirty="0"/>
              <a:t>uses(v)</a:t>
            </a:r>
            <a:r>
              <a:rPr lang="en-US" dirty="0"/>
              <a:t> be the set of </a:t>
            </a:r>
            <a:r>
              <a:rPr lang="en-US" dirty="0">
                <a:solidFill>
                  <a:srgbClr val="FF0000"/>
                </a:solidFill>
              </a:rPr>
              <a:t>all the uses </a:t>
            </a:r>
            <a:r>
              <a:rPr lang="en-US" dirty="0"/>
              <a:t>of variable </a:t>
            </a:r>
            <a:r>
              <a:rPr lang="en-US" i="1" dirty="0"/>
              <a:t>v</a:t>
            </a:r>
            <a:r>
              <a:rPr lang="en-US" dirty="0"/>
              <a:t> in the program</a:t>
            </a:r>
          </a:p>
          <a:p>
            <a:pPr lvl="1"/>
            <a:r>
              <a:rPr lang="en-US" dirty="0"/>
              <a:t>If an instruction </a:t>
            </a:r>
            <a:r>
              <a:rPr lang="en-US" i="1" dirty="0"/>
              <a:t>s</a:t>
            </a:r>
            <a:r>
              <a:rPr lang="en-US" dirty="0"/>
              <a:t> defines </a:t>
            </a:r>
            <a:r>
              <a:rPr lang="en-US" i="1" dirty="0"/>
              <a:t>a </a:t>
            </a:r>
            <a:r>
              <a:rPr lang="en-US" dirty="0"/>
              <a:t>(i.e., </a:t>
            </a:r>
            <a:r>
              <a:rPr lang="en-US" i="1" dirty="0"/>
              <a:t>a</a:t>
            </a:r>
            <a:r>
              <a:rPr lang="en-US" dirty="0"/>
              <a:t> in </a:t>
            </a:r>
            <a:r>
              <a:rPr lang="en-US" i="1" dirty="0"/>
              <a:t>def(s)</a:t>
            </a:r>
            <a:r>
              <a:rPr lang="en-US" dirty="0"/>
              <a:t>)</a:t>
            </a:r>
            <a:endParaRPr lang="en-US" i="1" dirty="0"/>
          </a:p>
          <a:p>
            <a:pPr lvl="1"/>
            <a:r>
              <a:rPr lang="en-US" dirty="0"/>
              <a:t>Then: </a:t>
            </a:r>
            <a:r>
              <a:rPr lang="en-US" i="1" dirty="0"/>
              <a:t>live-out(s) ⌒ uses(a) </a:t>
            </a:r>
            <a:r>
              <a:rPr lang="en-US" dirty="0"/>
              <a:t>contains all the uses of </a:t>
            </a:r>
            <a:r>
              <a:rPr lang="en-US" i="1" dirty="0"/>
              <a:t>a</a:t>
            </a:r>
            <a:r>
              <a:rPr lang="en-US" dirty="0"/>
              <a:t> that could possibly be reached by this deﬁnition.</a:t>
            </a:r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69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12AA-827B-C647-DD9A-E7162AE5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05441"/>
          </a:xfrm>
        </p:spPr>
        <p:txBody>
          <a:bodyPr/>
          <a:lstStyle/>
          <a:p>
            <a:r>
              <a:rPr lang="en-US" dirty="0"/>
              <a:t>Use the Earlier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8485-44A2-D419-A251-80DE10D1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1400"/>
            <a:ext cx="7772400" cy="2438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If all the uses of </a:t>
            </a:r>
            <a:r>
              <a:rPr lang="en-US" sz="2800" i="1" dirty="0"/>
              <a:t>x</a:t>
            </a:r>
            <a:r>
              <a:rPr lang="en-US" sz="2800" i="1" baseline="-25000" dirty="0"/>
              <a:t>1</a:t>
            </a:r>
            <a:r>
              <a:rPr lang="en-US" sz="2800" i="1" dirty="0"/>
              <a:t>, …, x</a:t>
            </a:r>
            <a:r>
              <a:rPr lang="en-US" sz="2800" i="1" baseline="-25000" dirty="0"/>
              <a:t>n-2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i="1" dirty="0"/>
              <a:t>z</a:t>
            </a:r>
            <a:r>
              <a:rPr lang="en-US" sz="2800" dirty="0"/>
              <a:t> are in the above code segment, then we do not need to perform liveness analysis in order to eliminate all the above instructions (assuming z is not in the live-out of the last instructions)</a:t>
            </a:r>
          </a:p>
          <a:p>
            <a:pPr marL="0" indent="0" algn="ctr">
              <a:buNone/>
            </a:pPr>
            <a:r>
              <a:rPr lang="en-US" i="1" dirty="0"/>
              <a:t>Question: does this work for non-SSA?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8ECB8-EFE8-893B-E9E4-1B1269FEA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356621"/>
            <a:ext cx="2895600" cy="205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0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43D4-8CBD-E654-DCE1-78CC3B72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533400"/>
          </a:xfrm>
        </p:spPr>
        <p:txBody>
          <a:bodyPr/>
          <a:lstStyle/>
          <a:p>
            <a:r>
              <a:rPr lang="en-US" dirty="0"/>
              <a:t>Constant Propagation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C437A-DA8D-CE9B-5E62-178FE7028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dirty="0"/>
              <a:t>Suppose we have a statement </a:t>
            </a:r>
            <a:r>
              <a:rPr lang="en-US" i="1" dirty="0"/>
              <a:t>d : t ← c</a:t>
            </a:r>
            <a:r>
              <a:rPr lang="en-US" dirty="0"/>
              <a:t> where </a:t>
            </a:r>
            <a:r>
              <a:rPr lang="en-US" i="1" dirty="0"/>
              <a:t>c</a:t>
            </a:r>
            <a:r>
              <a:rPr lang="en-US" dirty="0"/>
              <a:t> is a constant, and another statement </a:t>
            </a:r>
            <a:r>
              <a:rPr lang="en-US" i="1" dirty="0"/>
              <a:t>n</a:t>
            </a:r>
            <a:r>
              <a:rPr lang="en-US" dirty="0"/>
              <a:t> that uses </a:t>
            </a:r>
            <a:r>
              <a:rPr lang="en-US" i="1" dirty="0"/>
              <a:t>t</a:t>
            </a:r>
            <a:r>
              <a:rPr lang="en-US" dirty="0"/>
              <a:t>, such as </a:t>
            </a:r>
            <a:r>
              <a:rPr lang="en-US" i="1" dirty="0"/>
              <a:t>n : y ← t ⊕ x</a:t>
            </a:r>
            <a:r>
              <a:rPr lang="en-US" dirty="0"/>
              <a:t>. </a:t>
            </a:r>
          </a:p>
          <a:p>
            <a:r>
              <a:rPr lang="en-US" dirty="0"/>
              <a:t>If we know that </a:t>
            </a:r>
            <a:r>
              <a:rPr lang="en-US" i="1" dirty="0"/>
              <a:t>t</a:t>
            </a:r>
            <a:r>
              <a:rPr lang="en-US" dirty="0"/>
              <a:t> is constant in </a:t>
            </a:r>
            <a:r>
              <a:rPr lang="en-US" i="1" dirty="0"/>
              <a:t>n</a:t>
            </a:r>
            <a:r>
              <a:rPr lang="en-US" dirty="0"/>
              <a:t> if </a:t>
            </a:r>
            <a:r>
              <a:rPr lang="en-US" i="1" dirty="0"/>
              <a:t>d</a:t>
            </a:r>
            <a:r>
              <a:rPr lang="en-US" dirty="0"/>
              <a:t> reaches </a:t>
            </a:r>
            <a:r>
              <a:rPr lang="en-US" i="1" dirty="0"/>
              <a:t>n</a:t>
            </a:r>
            <a:r>
              <a:rPr lang="en-US" dirty="0"/>
              <a:t>, and no other deﬁnitions of </a:t>
            </a:r>
            <a:r>
              <a:rPr lang="en-US" i="1" dirty="0"/>
              <a:t>t</a:t>
            </a:r>
            <a:r>
              <a:rPr lang="en-US" dirty="0"/>
              <a:t> reach </a:t>
            </a:r>
            <a:r>
              <a:rPr lang="en-US" i="1" dirty="0"/>
              <a:t>n, </a:t>
            </a:r>
            <a:endParaRPr lang="en-US" dirty="0"/>
          </a:p>
          <a:p>
            <a:r>
              <a:rPr lang="en-US" dirty="0"/>
              <a:t>In this case, we can rewrite n as </a:t>
            </a:r>
            <a:r>
              <a:rPr lang="en-US" i="1" dirty="0"/>
              <a:t>y ← c ⊕ 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266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2287-0EDF-4D4D-A7A0-F41DF092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algn="l"/>
            <a:r>
              <a:rPr lang="en-CN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本周内容:</a:t>
            </a:r>
            <a:r>
              <a:rPr 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RPi Assembly and Code Generation</a:t>
            </a:r>
            <a:endParaRPr lang="en-CN" sz="3200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0AF5-2977-F642-A21C-26A0F9468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3545"/>
            <a:ext cx="7772400" cy="48872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RPi 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ARM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Assembly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n-ea"/>
              </a:rPr>
              <a:t>RPi</a:t>
            </a:r>
            <a:r>
              <a:rPr lang="zh-CN" altLang="en-US" sz="2400" dirty="0">
                <a:latin typeface="+mn-ea"/>
              </a:rPr>
              <a:t> （</a:t>
            </a:r>
            <a:r>
              <a:rPr lang="en-US" altLang="zh-CN" sz="2400" dirty="0">
                <a:latin typeface="+mn-ea"/>
              </a:rPr>
              <a:t>ARM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sz="2400" dirty="0">
                <a:latin typeface="+mn-ea"/>
              </a:rPr>
              <a:t>Code Generation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n-ea"/>
              </a:rPr>
              <a:t>Code Optimization (I)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  <a:latin typeface="+mn-ea"/>
              </a:rPr>
              <a:t>注意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：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57250" lvl="1" indent="-457200"/>
            <a:r>
              <a:rPr lang="en-US" altLang="zh-CN" sz="2400" dirty="0">
                <a:latin typeface="+mn-ea"/>
              </a:rPr>
              <a:t>HW9 5</a:t>
            </a:r>
            <a:r>
              <a:rPr lang="zh-CN" altLang="en-US" sz="2400" dirty="0">
                <a:latin typeface="+mn-ea"/>
              </a:rPr>
              <a:t>月</a:t>
            </a:r>
            <a:r>
              <a:rPr lang="en-US" altLang="zh-CN" sz="2400" dirty="0">
                <a:latin typeface="+mn-ea"/>
              </a:rPr>
              <a:t>29</a:t>
            </a:r>
            <a:r>
              <a:rPr lang="zh-CN" altLang="en-US" sz="2400" dirty="0">
                <a:latin typeface="+mn-ea"/>
              </a:rPr>
              <a:t>日（周四）晚</a:t>
            </a:r>
            <a:r>
              <a:rPr lang="en-US" altLang="zh-CN" sz="2400" dirty="0">
                <a:latin typeface="+mn-ea"/>
              </a:rPr>
              <a:t>due</a:t>
            </a:r>
          </a:p>
          <a:p>
            <a:pPr marL="857250" lvl="1" indent="-457200"/>
            <a:r>
              <a:rPr lang="zh-CN" altLang="en-US" sz="2400" dirty="0">
                <a:latin typeface="+mn-ea"/>
              </a:rPr>
              <a:t>本学期余下的工作：</a:t>
            </a:r>
            <a:endParaRPr lang="en-US" altLang="zh-CN" sz="2400" dirty="0">
              <a:latin typeface="+mn-ea"/>
            </a:endParaRPr>
          </a:p>
          <a:p>
            <a:pPr marL="1257300" lvl="2" indent="-457200"/>
            <a:r>
              <a:rPr lang="en-US" altLang="zh-CN" sz="2000" dirty="0">
                <a:latin typeface="+mn-ea"/>
              </a:rPr>
              <a:t>HW10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Code Optimization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日</a:t>
            </a:r>
            <a:r>
              <a:rPr lang="en-US" altLang="zh-CN" sz="2000" dirty="0">
                <a:latin typeface="+mn-ea"/>
              </a:rPr>
              <a:t>due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marL="1257300" lvl="2" indent="-457200"/>
            <a:r>
              <a:rPr lang="en-US" altLang="zh-CN" sz="2000" dirty="0">
                <a:latin typeface="+mn-ea"/>
              </a:rPr>
              <a:t>Quiz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#4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日（周四）上午</a:t>
            </a:r>
            <a:r>
              <a:rPr lang="en-US" altLang="zh-CN" sz="2000" dirty="0">
                <a:latin typeface="+mn-ea"/>
              </a:rPr>
              <a:t>8</a:t>
            </a:r>
            <a:r>
              <a:rPr lang="zh-CN" altLang="en-US" sz="2000" dirty="0">
                <a:latin typeface="+mn-ea"/>
              </a:rPr>
              <a:t>时</a:t>
            </a:r>
            <a:endParaRPr lang="en-US" altLang="zh-CN" sz="2000" dirty="0">
              <a:latin typeface="+mn-ea"/>
            </a:endParaRPr>
          </a:p>
          <a:p>
            <a:pPr marL="1257300" lvl="2" indent="-457200"/>
            <a:r>
              <a:rPr lang="zh-CN" altLang="en-US" sz="2000" dirty="0">
                <a:latin typeface="+mn-ea"/>
              </a:rPr>
              <a:t>课程 </a:t>
            </a:r>
            <a:r>
              <a:rPr lang="en-US" altLang="zh-CN" sz="2000" dirty="0">
                <a:latin typeface="+mn-ea"/>
              </a:rPr>
              <a:t>Project</a:t>
            </a:r>
            <a:r>
              <a:rPr lang="zh-CN" altLang="en-US" sz="2000" dirty="0">
                <a:latin typeface="+mn-ea"/>
              </a:rPr>
              <a:t> ：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19</a:t>
            </a:r>
            <a:r>
              <a:rPr lang="zh-CN" altLang="en-US" sz="2000" dirty="0">
                <a:latin typeface="+mn-ea"/>
              </a:rPr>
              <a:t>日</a:t>
            </a:r>
            <a:r>
              <a:rPr lang="en-US" altLang="zh-CN" sz="2000" dirty="0">
                <a:latin typeface="+mn-ea"/>
              </a:rPr>
              <a:t>due</a:t>
            </a:r>
          </a:p>
          <a:p>
            <a:pPr marL="400050" lvl="1" indent="0">
              <a:buNone/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38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DEFD-DB88-63AC-58D7-4195BF28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dirty="0"/>
              <a:t>Copy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3A98-94A9-A987-90C2-E6FA73244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20" y="1447800"/>
            <a:ext cx="7772400" cy="5105400"/>
          </a:xfrm>
        </p:spPr>
        <p:txBody>
          <a:bodyPr/>
          <a:lstStyle/>
          <a:p>
            <a:r>
              <a:rPr lang="en-US" sz="2800" dirty="0"/>
              <a:t>This is like constant propagation, but instead of a constant </a:t>
            </a:r>
            <a:r>
              <a:rPr lang="en-US" sz="2800" i="1" dirty="0"/>
              <a:t>c</a:t>
            </a:r>
            <a:r>
              <a:rPr lang="en-US" sz="2800" dirty="0"/>
              <a:t> we have a variable </a:t>
            </a:r>
            <a:r>
              <a:rPr lang="en-US" sz="2800" i="1" dirty="0"/>
              <a:t>z</a:t>
            </a:r>
            <a:r>
              <a:rPr lang="en-US" sz="2800" dirty="0"/>
              <a:t>.</a:t>
            </a:r>
          </a:p>
          <a:p>
            <a:r>
              <a:rPr lang="en-US" sz="2800" dirty="0"/>
              <a:t>Suppose we have a statement </a:t>
            </a:r>
            <a:r>
              <a:rPr lang="en-US" sz="2800" i="1" dirty="0"/>
              <a:t>d : t ← z</a:t>
            </a:r>
            <a:r>
              <a:rPr lang="en-US" sz="2800" dirty="0"/>
              <a:t>. and another statement </a:t>
            </a:r>
            <a:r>
              <a:rPr lang="en-US" sz="2800" i="1" dirty="0"/>
              <a:t>n</a:t>
            </a:r>
            <a:r>
              <a:rPr lang="en-US" sz="2800" dirty="0"/>
              <a:t> that uses </a:t>
            </a:r>
            <a:r>
              <a:rPr lang="en-US" sz="2800" i="1" dirty="0"/>
              <a:t>t</a:t>
            </a:r>
            <a:r>
              <a:rPr lang="en-US" sz="2800" dirty="0"/>
              <a:t>, such as </a:t>
            </a:r>
            <a:r>
              <a:rPr lang="en-US" sz="2800" i="1" dirty="0"/>
              <a:t>n : y ← t ⊕ x</a:t>
            </a:r>
            <a:r>
              <a:rPr lang="en-US" sz="2800" dirty="0"/>
              <a:t>.</a:t>
            </a:r>
          </a:p>
          <a:p>
            <a:r>
              <a:rPr lang="en-US" sz="2800" dirty="0"/>
              <a:t>If </a:t>
            </a:r>
            <a:r>
              <a:rPr lang="en-US" sz="2800" i="1" dirty="0"/>
              <a:t>d</a:t>
            </a:r>
            <a:r>
              <a:rPr lang="en-US" sz="2800" dirty="0"/>
              <a:t> reaches </a:t>
            </a:r>
            <a:r>
              <a:rPr lang="en-US" sz="2800" i="1" dirty="0"/>
              <a:t>n</a:t>
            </a:r>
            <a:r>
              <a:rPr lang="en-US" sz="2800" dirty="0"/>
              <a:t>, and no other deﬁnition of </a:t>
            </a:r>
            <a:r>
              <a:rPr lang="en-US" sz="2800" i="1" dirty="0"/>
              <a:t>t</a:t>
            </a:r>
            <a:r>
              <a:rPr lang="en-US" sz="2800" dirty="0"/>
              <a:t> reaches </a:t>
            </a:r>
            <a:r>
              <a:rPr lang="en-US" sz="2800" i="1" dirty="0"/>
              <a:t>n</a:t>
            </a:r>
            <a:r>
              <a:rPr lang="en-US" sz="2800" dirty="0"/>
              <a:t>, and there is no deﬁnition of </a:t>
            </a:r>
            <a:r>
              <a:rPr lang="en-US" sz="2800" i="1" dirty="0"/>
              <a:t>z</a:t>
            </a:r>
            <a:r>
              <a:rPr lang="en-US" sz="2800" dirty="0"/>
              <a:t> on any path from </a:t>
            </a:r>
            <a:r>
              <a:rPr lang="en-US" sz="2800" i="1" dirty="0"/>
              <a:t>d</a:t>
            </a:r>
            <a:r>
              <a:rPr lang="en-US" sz="2800" dirty="0"/>
              <a:t> to </a:t>
            </a:r>
            <a:r>
              <a:rPr lang="en-US" sz="2800" i="1" dirty="0"/>
              <a:t>n</a:t>
            </a:r>
            <a:r>
              <a:rPr lang="en-US" sz="2800" dirty="0"/>
              <a:t> (including a path that goes through </a:t>
            </a:r>
            <a:r>
              <a:rPr lang="en-US" sz="2800" i="1" dirty="0"/>
              <a:t>n</a:t>
            </a:r>
            <a:r>
              <a:rPr lang="en-US" sz="2800" dirty="0"/>
              <a:t> one or more times), then we can rewrite </a:t>
            </a:r>
            <a:r>
              <a:rPr lang="en-US" sz="2800" i="1" dirty="0"/>
              <a:t>n</a:t>
            </a:r>
            <a:r>
              <a:rPr lang="en-US" sz="2800" dirty="0"/>
              <a:t> as </a:t>
            </a:r>
            <a:r>
              <a:rPr lang="en-US" sz="2800" i="1" dirty="0"/>
              <a:t>n : y ← z ⊕ x</a:t>
            </a:r>
            <a:r>
              <a:rPr lang="en-US" sz="2800" dirty="0"/>
              <a:t>.</a:t>
            </a:r>
          </a:p>
          <a:p>
            <a:r>
              <a:rPr lang="en-US" sz="2800" i="1" dirty="0"/>
              <a:t>This is better done after register allocation. Why?</a:t>
            </a:r>
          </a:p>
        </p:txBody>
      </p:sp>
    </p:spTree>
    <p:extLst>
      <p:ext uri="{BB962C8B-B14F-4D97-AF65-F5344CB8AC3E}">
        <p14:creationId xmlns:p14="http://schemas.microsoft.com/office/powerpoint/2010/main" val="1237219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64D2-4C8E-7B4D-2F51-58CA9490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Propagation with SSA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B6C5-4AE1-B887-4C5A-E3CDF0183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there is a statement of the form </a:t>
            </a:r>
            <a:r>
              <a:rPr lang="en-US" i="1" dirty="0"/>
              <a:t>v ← c </a:t>
            </a:r>
            <a:r>
              <a:rPr lang="en-US" dirty="0"/>
              <a:t>for some constant </a:t>
            </a:r>
            <a:r>
              <a:rPr lang="en-US" i="1" dirty="0"/>
              <a:t>c</a:t>
            </a:r>
            <a:r>
              <a:rPr lang="en-US" dirty="0"/>
              <a:t>, then </a:t>
            </a:r>
            <a:r>
              <a:rPr lang="en-US" dirty="0">
                <a:solidFill>
                  <a:srgbClr val="FF0000"/>
                </a:solidFill>
              </a:rPr>
              <a:t>all use </a:t>
            </a:r>
            <a:r>
              <a:rPr lang="en-US" dirty="0"/>
              <a:t>of </a:t>
            </a:r>
            <a:r>
              <a:rPr lang="en-US" i="1" dirty="0"/>
              <a:t>v</a:t>
            </a:r>
            <a:r>
              <a:rPr lang="en-US" dirty="0"/>
              <a:t> can be replaced by a use of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Any </a:t>
            </a:r>
            <a:r>
              <a:rPr lang="el-GR" dirty="0"/>
              <a:t>φ-</a:t>
            </a:r>
            <a:r>
              <a:rPr lang="en-US" dirty="0"/>
              <a:t>function of the form </a:t>
            </a:r>
            <a:r>
              <a:rPr lang="en-US" i="1" dirty="0"/>
              <a:t>v ← </a:t>
            </a:r>
            <a:r>
              <a:rPr lang="el-GR" i="1" dirty="0"/>
              <a:t>φ(</a:t>
            </a:r>
            <a:r>
              <a:rPr lang="en-US" i="1" dirty="0"/>
              <a:t>c</a:t>
            </a:r>
            <a:r>
              <a:rPr lang="en-US" i="1" baseline="-25000" dirty="0"/>
              <a:t>1</a:t>
            </a:r>
            <a:r>
              <a:rPr lang="en-US" i="1" dirty="0"/>
              <a:t> , c</a:t>
            </a:r>
            <a:r>
              <a:rPr lang="en-US" i="1" baseline="-25000" dirty="0"/>
              <a:t>2</a:t>
            </a:r>
            <a:r>
              <a:rPr lang="en-US" i="1" dirty="0"/>
              <a:t> , . . . , </a:t>
            </a:r>
            <a:r>
              <a:rPr lang="en-US" i="1" dirty="0" err="1"/>
              <a:t>c</a:t>
            </a:r>
            <a:r>
              <a:rPr lang="en-US" i="1" baseline="-25000" dirty="0" err="1"/>
              <a:t>n</a:t>
            </a:r>
            <a:r>
              <a:rPr lang="en-US" i="1" dirty="0"/>
              <a:t> )</a:t>
            </a:r>
            <a:r>
              <a:rPr lang="en-US" dirty="0"/>
              <a:t>, where all the </a:t>
            </a:r>
            <a:r>
              <a:rPr lang="en-US" i="1" dirty="0"/>
              <a:t>c</a:t>
            </a:r>
            <a:r>
              <a:rPr lang="en-US" i="1" baseline="-25000" dirty="0"/>
              <a:t>i</a:t>
            </a:r>
            <a:r>
              <a:rPr lang="en-US" dirty="0"/>
              <a:t> are equal, can be replaced by </a:t>
            </a:r>
            <a:r>
              <a:rPr lang="en-US" i="1" dirty="0"/>
              <a:t>v ← 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2508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ED5F-58C4-2EF3-A4C7-4541FAC0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9100"/>
            <a:ext cx="7772400" cy="68580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109E7-A02F-7D1B-BFF8-805159677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71600"/>
            <a:ext cx="7772400" cy="45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5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1FCAC9-9FD6-E282-EE25-69B175B0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58800"/>
            <a:ext cx="4419600" cy="574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76BD27-F60B-F55F-17AA-6F5E24F2552A}"/>
              </a:ext>
            </a:extLst>
          </p:cNvPr>
          <p:cNvSpPr txBox="1"/>
          <p:nvPr/>
        </p:nvSpPr>
        <p:spPr>
          <a:xfrm>
            <a:off x="5867400" y="2743200"/>
            <a:ext cx="251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delete i1</a:t>
            </a:r>
            <a:r>
              <a:rPr lang="en-US" dirty="0">
                <a:sym typeface="Wingdings" pitchFamily="2" charset="2"/>
              </a:rPr>
              <a:t></a:t>
            </a:r>
            <a:r>
              <a:rPr lang="en-US" dirty="0"/>
              <a:t>1, and replace j3</a:t>
            </a:r>
            <a:r>
              <a:rPr lang="en-US" dirty="0">
                <a:sym typeface="Wingdings" pitchFamily="2" charset="2"/>
              </a:rPr>
              <a:t>i1 with </a:t>
            </a:r>
            <a:r>
              <a:rPr lang="en-US" dirty="0"/>
              <a:t>j3</a:t>
            </a:r>
            <a:r>
              <a:rPr lang="en-US" dirty="0">
                <a:sym typeface="Wingdings" pitchFamily="2" charset="2"/>
              </a:rPr>
              <a:t> 1</a:t>
            </a:r>
          </a:p>
          <a:p>
            <a:r>
              <a:rPr lang="en-US" i="1" dirty="0">
                <a:sym typeface="Wingdings" pitchFamily="2" charset="2"/>
              </a:rPr>
              <a:t>(deletion of other instructions are not useful. Why?)</a:t>
            </a:r>
          </a:p>
        </p:txBody>
      </p:sp>
    </p:spTree>
    <p:extLst>
      <p:ext uri="{BB962C8B-B14F-4D97-AF65-F5344CB8AC3E}">
        <p14:creationId xmlns:p14="http://schemas.microsoft.com/office/powerpoint/2010/main" val="3816843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AE41-0FB3-14D8-845D-83FE0D33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dirty="0"/>
              <a:t>Do All These at the Same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C9ACB-D782-9B03-2264-81465989D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52575"/>
            <a:ext cx="77724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8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A200-7BD7-138F-2686-3CCB48DE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Conditional Constant Propagation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354AF-0714-DA5F-D323-EAC89A97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0200"/>
            <a:ext cx="3618230" cy="4799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27BD0F-B090-C3FE-D725-B05E5F0794DE}"/>
              </a:ext>
            </a:extLst>
          </p:cNvPr>
          <p:cNvSpPr txBox="1"/>
          <p:nvPr/>
        </p:nvSpPr>
        <p:spPr>
          <a:xfrm>
            <a:off x="5428615" y="3124200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Actually: block 6 can never be reached. How do we find out?</a:t>
            </a:r>
          </a:p>
        </p:txBody>
      </p:sp>
    </p:spTree>
    <p:extLst>
      <p:ext uri="{BB962C8B-B14F-4D97-AF65-F5344CB8AC3E}">
        <p14:creationId xmlns:p14="http://schemas.microsoft.com/office/powerpoint/2010/main" val="2622329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BDCA-8FF9-7FF5-C44A-36C8C9D6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Idea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“</a:t>
            </a:r>
            <a:r>
              <a:rPr lang="en-US" sz="4000" dirty="0"/>
              <a:t>Least</a:t>
            </a:r>
            <a:r>
              <a:rPr lang="zh-CN" altLang="en-US" sz="4000" dirty="0"/>
              <a:t> </a:t>
            </a:r>
            <a:r>
              <a:rPr lang="en-US" altLang="zh-CN" sz="4000" dirty="0"/>
              <a:t>Fixed</a:t>
            </a:r>
            <a:r>
              <a:rPr lang="zh-CN" altLang="en-US" sz="4000" dirty="0"/>
              <a:t> </a:t>
            </a:r>
            <a:r>
              <a:rPr lang="en-US" altLang="zh-CN" sz="4000" dirty="0"/>
              <a:t>Point</a:t>
            </a:r>
            <a:r>
              <a:rPr lang="zh-CN" altLang="en-US" sz="4000" dirty="0"/>
              <a:t>”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0F82A-3E4D-0375-72BF-89412CD52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1905000"/>
            <a:ext cx="3733800" cy="4114800"/>
          </a:xfrm>
        </p:spPr>
        <p:txBody>
          <a:bodyPr/>
          <a:lstStyle/>
          <a:p>
            <a:r>
              <a:rPr lang="en-US" sz="2400" dirty="0"/>
              <a:t>We start to assume that </a:t>
            </a:r>
            <a:r>
              <a:rPr lang="en-US" sz="2400" dirty="0">
                <a:solidFill>
                  <a:srgbClr val="FF0000"/>
                </a:solidFill>
              </a:rPr>
              <a:t>no block can be reached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F0000"/>
                </a:solidFill>
              </a:rPr>
              <a:t>each variable has no def</a:t>
            </a:r>
            <a:r>
              <a:rPr lang="en-US" sz="2400" dirty="0"/>
              <a:t>.</a:t>
            </a:r>
          </a:p>
          <a:p>
            <a:r>
              <a:rPr lang="en-US" sz="2400" dirty="0"/>
              <a:t>Then we iteratively/gradually find evidence that </a:t>
            </a:r>
            <a:r>
              <a:rPr lang="en-US" sz="2400" dirty="0">
                <a:solidFill>
                  <a:srgbClr val="FF0000"/>
                </a:solidFill>
              </a:rPr>
              <a:t>a variable has a </a:t>
            </a:r>
            <a:r>
              <a:rPr lang="en-US" sz="2400" b="1" i="1" dirty="0">
                <a:solidFill>
                  <a:srgbClr val="FF0000"/>
                </a:solidFill>
              </a:rPr>
              <a:t>single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specific</a:t>
            </a:r>
            <a:r>
              <a:rPr lang="en-US" sz="2400" dirty="0">
                <a:solidFill>
                  <a:srgbClr val="FF0000"/>
                </a:solidFill>
              </a:rPr>
              <a:t> value </a:t>
            </a:r>
            <a:r>
              <a:rPr lang="en-US" sz="2400" dirty="0"/>
              <a:t>(i.e., constant)</a:t>
            </a:r>
            <a:r>
              <a:rPr lang="en-US" sz="2400" dirty="0">
                <a:solidFill>
                  <a:srgbClr val="FF0000"/>
                </a:solidFill>
              </a:rPr>
              <a:t>, or </a:t>
            </a:r>
            <a:r>
              <a:rPr lang="en-US" sz="2400" b="1" i="1" dirty="0">
                <a:solidFill>
                  <a:srgbClr val="FF0000"/>
                </a:solidFill>
              </a:rPr>
              <a:t>multiple</a:t>
            </a:r>
            <a:r>
              <a:rPr lang="en-US" sz="2400" dirty="0">
                <a:solidFill>
                  <a:srgbClr val="FF0000"/>
                </a:solidFill>
              </a:rPr>
              <a:t> values</a:t>
            </a:r>
            <a:r>
              <a:rPr lang="en-US" sz="2400" dirty="0"/>
              <a:t>, and a </a:t>
            </a:r>
            <a:r>
              <a:rPr lang="en-US" sz="2400" dirty="0">
                <a:solidFill>
                  <a:srgbClr val="FF0000"/>
                </a:solidFill>
              </a:rPr>
              <a:t>block can indeed </a:t>
            </a:r>
            <a:r>
              <a:rPr lang="en-US" sz="2400" dirty="0"/>
              <a:t>be reached.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1C05F-AFD5-C7C1-9232-99CEC9D7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70" y="1562648"/>
            <a:ext cx="3618230" cy="47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51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BDCA-8FF9-7FF5-C44A-36C8C9D6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Idea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“</a:t>
            </a:r>
            <a:r>
              <a:rPr lang="en-US" sz="4000" dirty="0"/>
              <a:t>Least</a:t>
            </a:r>
            <a:r>
              <a:rPr lang="zh-CN" altLang="en-US" sz="4000" dirty="0"/>
              <a:t> </a:t>
            </a:r>
            <a:r>
              <a:rPr lang="en-US" altLang="zh-CN" sz="4000" dirty="0"/>
              <a:t>Fixed</a:t>
            </a:r>
            <a:r>
              <a:rPr lang="zh-CN" altLang="en-US" sz="4000" dirty="0"/>
              <a:t> </a:t>
            </a:r>
            <a:r>
              <a:rPr lang="en-US" altLang="zh-CN" sz="4000" dirty="0"/>
              <a:t>Point</a:t>
            </a:r>
            <a:r>
              <a:rPr lang="zh-CN" altLang="en-US" sz="4000" dirty="0"/>
              <a:t>”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1C05F-AFD5-C7C1-9232-99CEC9D7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1" y="1448897"/>
            <a:ext cx="3618230" cy="47995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AD9CAA-21E4-32B9-DADE-A4594E3A0EFE}"/>
              </a:ext>
            </a:extLst>
          </p:cNvPr>
          <p:cNvSpPr txBox="1"/>
          <p:nvPr/>
        </p:nvSpPr>
        <p:spPr>
          <a:xfrm>
            <a:off x="6629400" y="2522837"/>
            <a:ext cx="7938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k0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B65A9-69A7-4C2E-33BF-69E61C2354F9}"/>
              </a:ext>
            </a:extLst>
          </p:cNvPr>
          <p:cNvSpPr txBox="1"/>
          <p:nvPr/>
        </p:nvSpPr>
        <p:spPr>
          <a:xfrm>
            <a:off x="6407385" y="3361037"/>
            <a:ext cx="12378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if k&lt;100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4ACDF-C44F-DCE9-6484-845ED23AFD4D}"/>
              </a:ext>
            </a:extLst>
          </p:cNvPr>
          <p:cNvSpPr txBox="1"/>
          <p:nvPr/>
        </p:nvSpPr>
        <p:spPr>
          <a:xfrm>
            <a:off x="6010480" y="4125268"/>
            <a:ext cx="11208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kk+1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E89CC-AC85-621B-E921-3DB4153CEC4A}"/>
              </a:ext>
            </a:extLst>
          </p:cNvPr>
          <p:cNvSpPr txBox="1"/>
          <p:nvPr/>
        </p:nvSpPr>
        <p:spPr>
          <a:xfrm>
            <a:off x="7423207" y="4125268"/>
            <a:ext cx="11496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return 1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6E15E7-8C21-8DDD-6F46-CC6308C41B9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026304" y="2984502"/>
            <a:ext cx="1" cy="376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D7BE35-00D7-9534-9E0B-B62B1C05688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570890" y="3822702"/>
            <a:ext cx="455415" cy="302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BCE26D-3767-3BA0-FF8F-F45E75E9CCC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026305" y="3822702"/>
            <a:ext cx="971739" cy="302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4FE98BFE-F853-47B4-36D5-F90300DF34E8}"/>
              </a:ext>
            </a:extLst>
          </p:cNvPr>
          <p:cNvSpPr/>
          <p:nvPr/>
        </p:nvSpPr>
        <p:spPr>
          <a:xfrm>
            <a:off x="5569185" y="3258822"/>
            <a:ext cx="955040" cy="1757675"/>
          </a:xfrm>
          <a:custGeom>
            <a:avLst/>
            <a:gdLst>
              <a:gd name="connsiteX0" fmla="*/ 955040 w 955040"/>
              <a:gd name="connsiteY0" fmla="*/ 1696720 h 2225040"/>
              <a:gd name="connsiteX1" fmla="*/ 934720 w 955040"/>
              <a:gd name="connsiteY1" fmla="*/ 1828800 h 2225040"/>
              <a:gd name="connsiteX2" fmla="*/ 924560 w 955040"/>
              <a:gd name="connsiteY2" fmla="*/ 1899920 h 2225040"/>
              <a:gd name="connsiteX3" fmla="*/ 904240 w 955040"/>
              <a:gd name="connsiteY3" fmla="*/ 1971040 h 2225040"/>
              <a:gd name="connsiteX4" fmla="*/ 883920 w 955040"/>
              <a:gd name="connsiteY4" fmla="*/ 2062480 h 2225040"/>
              <a:gd name="connsiteX5" fmla="*/ 863600 w 955040"/>
              <a:gd name="connsiteY5" fmla="*/ 2103120 h 2225040"/>
              <a:gd name="connsiteX6" fmla="*/ 833120 w 955040"/>
              <a:gd name="connsiteY6" fmla="*/ 2123440 h 2225040"/>
              <a:gd name="connsiteX7" fmla="*/ 802640 w 955040"/>
              <a:gd name="connsiteY7" fmla="*/ 2153920 h 2225040"/>
              <a:gd name="connsiteX8" fmla="*/ 772160 w 955040"/>
              <a:gd name="connsiteY8" fmla="*/ 2164080 h 2225040"/>
              <a:gd name="connsiteX9" fmla="*/ 670560 w 955040"/>
              <a:gd name="connsiteY9" fmla="*/ 2194560 h 2225040"/>
              <a:gd name="connsiteX10" fmla="*/ 629920 w 955040"/>
              <a:gd name="connsiteY10" fmla="*/ 2204720 h 2225040"/>
              <a:gd name="connsiteX11" fmla="*/ 568960 w 955040"/>
              <a:gd name="connsiteY11" fmla="*/ 2214880 h 2225040"/>
              <a:gd name="connsiteX12" fmla="*/ 518160 w 955040"/>
              <a:gd name="connsiteY12" fmla="*/ 2225040 h 2225040"/>
              <a:gd name="connsiteX13" fmla="*/ 416560 w 955040"/>
              <a:gd name="connsiteY13" fmla="*/ 2204720 h 2225040"/>
              <a:gd name="connsiteX14" fmla="*/ 314960 w 955040"/>
              <a:gd name="connsiteY14" fmla="*/ 2143760 h 2225040"/>
              <a:gd name="connsiteX15" fmla="*/ 243840 w 955040"/>
              <a:gd name="connsiteY15" fmla="*/ 2103120 h 2225040"/>
              <a:gd name="connsiteX16" fmla="*/ 223520 w 955040"/>
              <a:gd name="connsiteY16" fmla="*/ 2072640 h 2225040"/>
              <a:gd name="connsiteX17" fmla="*/ 152400 w 955040"/>
              <a:gd name="connsiteY17" fmla="*/ 1981200 h 2225040"/>
              <a:gd name="connsiteX18" fmla="*/ 121920 w 955040"/>
              <a:gd name="connsiteY18" fmla="*/ 1920240 h 2225040"/>
              <a:gd name="connsiteX19" fmla="*/ 111760 w 955040"/>
              <a:gd name="connsiteY19" fmla="*/ 1889760 h 2225040"/>
              <a:gd name="connsiteX20" fmla="*/ 91440 w 955040"/>
              <a:gd name="connsiteY20" fmla="*/ 1859280 h 2225040"/>
              <a:gd name="connsiteX21" fmla="*/ 81280 w 955040"/>
              <a:gd name="connsiteY21" fmla="*/ 1828800 h 2225040"/>
              <a:gd name="connsiteX22" fmla="*/ 60960 w 955040"/>
              <a:gd name="connsiteY22" fmla="*/ 1747520 h 2225040"/>
              <a:gd name="connsiteX23" fmla="*/ 40640 w 955040"/>
              <a:gd name="connsiteY23" fmla="*/ 1686560 h 2225040"/>
              <a:gd name="connsiteX24" fmla="*/ 30480 w 955040"/>
              <a:gd name="connsiteY24" fmla="*/ 1656080 h 2225040"/>
              <a:gd name="connsiteX25" fmla="*/ 20320 w 955040"/>
              <a:gd name="connsiteY25" fmla="*/ 1595120 h 2225040"/>
              <a:gd name="connsiteX26" fmla="*/ 10160 w 955040"/>
              <a:gd name="connsiteY26" fmla="*/ 1524000 h 2225040"/>
              <a:gd name="connsiteX27" fmla="*/ 0 w 955040"/>
              <a:gd name="connsiteY27" fmla="*/ 1473200 h 2225040"/>
              <a:gd name="connsiteX28" fmla="*/ 10160 w 955040"/>
              <a:gd name="connsiteY28" fmla="*/ 1158240 h 2225040"/>
              <a:gd name="connsiteX29" fmla="*/ 20320 w 955040"/>
              <a:gd name="connsiteY29" fmla="*/ 772160 h 2225040"/>
              <a:gd name="connsiteX30" fmla="*/ 30480 w 955040"/>
              <a:gd name="connsiteY30" fmla="*/ 711200 h 2225040"/>
              <a:gd name="connsiteX31" fmla="*/ 50800 w 955040"/>
              <a:gd name="connsiteY31" fmla="*/ 619760 h 2225040"/>
              <a:gd name="connsiteX32" fmla="*/ 71120 w 955040"/>
              <a:gd name="connsiteY32" fmla="*/ 589280 h 2225040"/>
              <a:gd name="connsiteX33" fmla="*/ 91440 w 955040"/>
              <a:gd name="connsiteY33" fmla="*/ 528320 h 2225040"/>
              <a:gd name="connsiteX34" fmla="*/ 101600 w 955040"/>
              <a:gd name="connsiteY34" fmla="*/ 497840 h 2225040"/>
              <a:gd name="connsiteX35" fmla="*/ 111760 w 955040"/>
              <a:gd name="connsiteY35" fmla="*/ 467360 h 2225040"/>
              <a:gd name="connsiteX36" fmla="*/ 132080 w 955040"/>
              <a:gd name="connsiteY36" fmla="*/ 386080 h 2225040"/>
              <a:gd name="connsiteX37" fmla="*/ 142240 w 955040"/>
              <a:gd name="connsiteY37" fmla="*/ 355600 h 2225040"/>
              <a:gd name="connsiteX38" fmla="*/ 182880 w 955040"/>
              <a:gd name="connsiteY38" fmla="*/ 294640 h 2225040"/>
              <a:gd name="connsiteX39" fmla="*/ 213360 w 955040"/>
              <a:gd name="connsiteY39" fmla="*/ 223520 h 2225040"/>
              <a:gd name="connsiteX40" fmla="*/ 243840 w 955040"/>
              <a:gd name="connsiteY40" fmla="*/ 182880 h 2225040"/>
              <a:gd name="connsiteX41" fmla="*/ 314960 w 955040"/>
              <a:gd name="connsiteY41" fmla="*/ 91440 h 2225040"/>
              <a:gd name="connsiteX42" fmla="*/ 345440 w 955040"/>
              <a:gd name="connsiteY42" fmla="*/ 71120 h 2225040"/>
              <a:gd name="connsiteX43" fmla="*/ 447040 w 955040"/>
              <a:gd name="connsiteY43" fmla="*/ 40640 h 2225040"/>
              <a:gd name="connsiteX44" fmla="*/ 477520 w 955040"/>
              <a:gd name="connsiteY44" fmla="*/ 20320 h 2225040"/>
              <a:gd name="connsiteX45" fmla="*/ 579120 w 955040"/>
              <a:gd name="connsiteY45" fmla="*/ 0 h 2225040"/>
              <a:gd name="connsiteX46" fmla="*/ 680720 w 955040"/>
              <a:gd name="connsiteY46" fmla="*/ 30480 h 2225040"/>
              <a:gd name="connsiteX47" fmla="*/ 711200 w 955040"/>
              <a:gd name="connsiteY47" fmla="*/ 40640 h 2225040"/>
              <a:gd name="connsiteX48" fmla="*/ 772160 w 955040"/>
              <a:gd name="connsiteY48" fmla="*/ 81280 h 2225040"/>
              <a:gd name="connsiteX49" fmla="*/ 802640 w 955040"/>
              <a:gd name="connsiteY49" fmla="*/ 101600 h 22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55040" h="2225040">
                <a:moveTo>
                  <a:pt x="955040" y="1696720"/>
                </a:moveTo>
                <a:cubicBezTo>
                  <a:pt x="930473" y="1893259"/>
                  <a:pt x="957992" y="1689167"/>
                  <a:pt x="934720" y="1828800"/>
                </a:cubicBezTo>
                <a:cubicBezTo>
                  <a:pt x="930783" y="1852422"/>
                  <a:pt x="928844" y="1876359"/>
                  <a:pt x="924560" y="1899920"/>
                </a:cubicBezTo>
                <a:cubicBezTo>
                  <a:pt x="911890" y="1969603"/>
                  <a:pt x="918748" y="1913007"/>
                  <a:pt x="904240" y="1971040"/>
                </a:cubicBezTo>
                <a:cubicBezTo>
                  <a:pt x="899412" y="1990352"/>
                  <a:pt x="891742" y="2041620"/>
                  <a:pt x="883920" y="2062480"/>
                </a:cubicBezTo>
                <a:cubicBezTo>
                  <a:pt x="878602" y="2076661"/>
                  <a:pt x="873296" y="2091485"/>
                  <a:pt x="863600" y="2103120"/>
                </a:cubicBezTo>
                <a:cubicBezTo>
                  <a:pt x="855783" y="2112501"/>
                  <a:pt x="842501" y="2115623"/>
                  <a:pt x="833120" y="2123440"/>
                </a:cubicBezTo>
                <a:cubicBezTo>
                  <a:pt x="822082" y="2132638"/>
                  <a:pt x="814595" y="2145950"/>
                  <a:pt x="802640" y="2153920"/>
                </a:cubicBezTo>
                <a:cubicBezTo>
                  <a:pt x="793729" y="2159861"/>
                  <a:pt x="782004" y="2159861"/>
                  <a:pt x="772160" y="2164080"/>
                </a:cubicBezTo>
                <a:cubicBezTo>
                  <a:pt x="686499" y="2200792"/>
                  <a:pt x="782634" y="2172145"/>
                  <a:pt x="670560" y="2194560"/>
                </a:cubicBezTo>
                <a:cubicBezTo>
                  <a:pt x="656868" y="2197298"/>
                  <a:pt x="643612" y="2201982"/>
                  <a:pt x="629920" y="2204720"/>
                </a:cubicBezTo>
                <a:cubicBezTo>
                  <a:pt x="609720" y="2208760"/>
                  <a:pt x="589228" y="2211195"/>
                  <a:pt x="568960" y="2214880"/>
                </a:cubicBezTo>
                <a:cubicBezTo>
                  <a:pt x="551970" y="2217969"/>
                  <a:pt x="535093" y="2221653"/>
                  <a:pt x="518160" y="2225040"/>
                </a:cubicBezTo>
                <a:cubicBezTo>
                  <a:pt x="497090" y="2221528"/>
                  <a:pt x="440810" y="2213814"/>
                  <a:pt x="416560" y="2204720"/>
                </a:cubicBezTo>
                <a:cubicBezTo>
                  <a:pt x="355732" y="2181909"/>
                  <a:pt x="385853" y="2179207"/>
                  <a:pt x="314960" y="2143760"/>
                </a:cubicBezTo>
                <a:cubicBezTo>
                  <a:pt x="263398" y="2117979"/>
                  <a:pt x="286922" y="2131841"/>
                  <a:pt x="243840" y="2103120"/>
                </a:cubicBezTo>
                <a:cubicBezTo>
                  <a:pt x="237067" y="2092960"/>
                  <a:pt x="231337" y="2082021"/>
                  <a:pt x="223520" y="2072640"/>
                </a:cubicBezTo>
                <a:cubicBezTo>
                  <a:pt x="194299" y="2037575"/>
                  <a:pt x="169519" y="2032557"/>
                  <a:pt x="152400" y="1981200"/>
                </a:cubicBezTo>
                <a:cubicBezTo>
                  <a:pt x="126863" y="1904588"/>
                  <a:pt x="161311" y="1999022"/>
                  <a:pt x="121920" y="1920240"/>
                </a:cubicBezTo>
                <a:cubicBezTo>
                  <a:pt x="117131" y="1910661"/>
                  <a:pt x="116549" y="1899339"/>
                  <a:pt x="111760" y="1889760"/>
                </a:cubicBezTo>
                <a:cubicBezTo>
                  <a:pt x="106299" y="1878838"/>
                  <a:pt x="96901" y="1870202"/>
                  <a:pt x="91440" y="1859280"/>
                </a:cubicBezTo>
                <a:cubicBezTo>
                  <a:pt x="86651" y="1849701"/>
                  <a:pt x="84098" y="1839132"/>
                  <a:pt x="81280" y="1828800"/>
                </a:cubicBezTo>
                <a:cubicBezTo>
                  <a:pt x="73932" y="1801857"/>
                  <a:pt x="69791" y="1774014"/>
                  <a:pt x="60960" y="1747520"/>
                </a:cubicBezTo>
                <a:lnTo>
                  <a:pt x="40640" y="1686560"/>
                </a:lnTo>
                <a:cubicBezTo>
                  <a:pt x="37253" y="1676400"/>
                  <a:pt x="32241" y="1666644"/>
                  <a:pt x="30480" y="1656080"/>
                </a:cubicBezTo>
                <a:cubicBezTo>
                  <a:pt x="27093" y="1635760"/>
                  <a:pt x="23452" y="1615481"/>
                  <a:pt x="20320" y="1595120"/>
                </a:cubicBezTo>
                <a:cubicBezTo>
                  <a:pt x="16679" y="1571451"/>
                  <a:pt x="14097" y="1547622"/>
                  <a:pt x="10160" y="1524000"/>
                </a:cubicBezTo>
                <a:cubicBezTo>
                  <a:pt x="7321" y="1506966"/>
                  <a:pt x="3387" y="1490133"/>
                  <a:pt x="0" y="1473200"/>
                </a:cubicBezTo>
                <a:cubicBezTo>
                  <a:pt x="3387" y="1368213"/>
                  <a:pt x="7117" y="1263237"/>
                  <a:pt x="10160" y="1158240"/>
                </a:cubicBezTo>
                <a:cubicBezTo>
                  <a:pt x="13890" y="1029556"/>
                  <a:pt x="14474" y="900765"/>
                  <a:pt x="20320" y="772160"/>
                </a:cubicBezTo>
                <a:cubicBezTo>
                  <a:pt x="21255" y="751581"/>
                  <a:pt x="26795" y="731468"/>
                  <a:pt x="30480" y="711200"/>
                </a:cubicBezTo>
                <a:cubicBezTo>
                  <a:pt x="32003" y="702825"/>
                  <a:pt x="45650" y="631776"/>
                  <a:pt x="50800" y="619760"/>
                </a:cubicBezTo>
                <a:cubicBezTo>
                  <a:pt x="55610" y="608537"/>
                  <a:pt x="66161" y="600438"/>
                  <a:pt x="71120" y="589280"/>
                </a:cubicBezTo>
                <a:cubicBezTo>
                  <a:pt x="79819" y="569707"/>
                  <a:pt x="84667" y="548640"/>
                  <a:pt x="91440" y="528320"/>
                </a:cubicBezTo>
                <a:lnTo>
                  <a:pt x="101600" y="497840"/>
                </a:lnTo>
                <a:cubicBezTo>
                  <a:pt x="104987" y="487680"/>
                  <a:pt x="109163" y="477750"/>
                  <a:pt x="111760" y="467360"/>
                </a:cubicBezTo>
                <a:cubicBezTo>
                  <a:pt x="118533" y="440267"/>
                  <a:pt x="123249" y="412574"/>
                  <a:pt x="132080" y="386080"/>
                </a:cubicBezTo>
                <a:cubicBezTo>
                  <a:pt x="135467" y="375920"/>
                  <a:pt x="137039" y="364962"/>
                  <a:pt x="142240" y="355600"/>
                </a:cubicBezTo>
                <a:cubicBezTo>
                  <a:pt x="154100" y="334252"/>
                  <a:pt x="175157" y="317808"/>
                  <a:pt x="182880" y="294640"/>
                </a:cubicBezTo>
                <a:cubicBezTo>
                  <a:pt x="192757" y="265010"/>
                  <a:pt x="195425" y="252217"/>
                  <a:pt x="213360" y="223520"/>
                </a:cubicBezTo>
                <a:cubicBezTo>
                  <a:pt x="222335" y="209161"/>
                  <a:pt x="234129" y="196752"/>
                  <a:pt x="243840" y="182880"/>
                </a:cubicBezTo>
                <a:cubicBezTo>
                  <a:pt x="275559" y="137567"/>
                  <a:pt x="277149" y="122949"/>
                  <a:pt x="314960" y="91440"/>
                </a:cubicBezTo>
                <a:cubicBezTo>
                  <a:pt x="324341" y="83623"/>
                  <a:pt x="334282" y="76079"/>
                  <a:pt x="345440" y="71120"/>
                </a:cubicBezTo>
                <a:cubicBezTo>
                  <a:pt x="377243" y="56985"/>
                  <a:pt x="413264" y="49084"/>
                  <a:pt x="447040" y="40640"/>
                </a:cubicBezTo>
                <a:cubicBezTo>
                  <a:pt x="457200" y="33867"/>
                  <a:pt x="466598" y="25781"/>
                  <a:pt x="477520" y="20320"/>
                </a:cubicBezTo>
                <a:cubicBezTo>
                  <a:pt x="505893" y="6134"/>
                  <a:pt x="552911" y="3744"/>
                  <a:pt x="579120" y="0"/>
                </a:cubicBezTo>
                <a:cubicBezTo>
                  <a:pt x="708460" y="18477"/>
                  <a:pt x="606792" y="-6484"/>
                  <a:pt x="680720" y="30480"/>
                </a:cubicBezTo>
                <a:cubicBezTo>
                  <a:pt x="690299" y="35269"/>
                  <a:pt x="701838" y="35439"/>
                  <a:pt x="711200" y="40640"/>
                </a:cubicBezTo>
                <a:cubicBezTo>
                  <a:pt x="732548" y="52500"/>
                  <a:pt x="748992" y="73557"/>
                  <a:pt x="772160" y="81280"/>
                </a:cubicBezTo>
                <a:cubicBezTo>
                  <a:pt x="805853" y="92511"/>
                  <a:pt x="802640" y="80730"/>
                  <a:pt x="802640" y="1016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C19E84-6CD0-78DF-1D3E-97BEAB22F037}"/>
              </a:ext>
            </a:extLst>
          </p:cNvPr>
          <p:cNvCxnSpPr/>
          <p:nvPr/>
        </p:nvCxnSpPr>
        <p:spPr>
          <a:xfrm>
            <a:off x="4403278" y="3756967"/>
            <a:ext cx="64536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25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2093B2-8C26-2907-C479-6CCCE073C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430" y="1905000"/>
            <a:ext cx="2924433" cy="4273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4846B-9CF8-C6BB-BEC6-1A2DF40D1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863" y="3581400"/>
            <a:ext cx="2836881" cy="1971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A75D9C-E495-5112-0F7F-6FD5D9B99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834534"/>
            <a:ext cx="2928886" cy="388510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FACE1C7-9F7D-307D-1A97-E87C6F74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931"/>
            <a:ext cx="7772400" cy="609600"/>
          </a:xfrm>
        </p:spPr>
        <p:txBody>
          <a:bodyPr/>
          <a:lstStyle/>
          <a:p>
            <a:r>
              <a:rPr lang="en-US" sz="4000" dirty="0"/>
              <a:t>Similar with SSA</a:t>
            </a:r>
          </a:p>
        </p:txBody>
      </p:sp>
    </p:spTree>
    <p:extLst>
      <p:ext uri="{BB962C8B-B14F-4D97-AF65-F5344CB8AC3E}">
        <p14:creationId xmlns:p14="http://schemas.microsoft.com/office/powerpoint/2010/main" val="3127698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9ACF-9012-C913-8C98-8E486BC6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with </a:t>
            </a:r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D47BE-D3A5-CC1F-F9C2-F43C490CE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1778000"/>
            <a:ext cx="7772400" cy="1862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888915-5AEF-F9A1-FA59-AEDD25919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5433540"/>
            <a:ext cx="7772400" cy="800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DE543E-2EEB-2BB1-8DCC-979DD66F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675561"/>
            <a:ext cx="2438400" cy="15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A2AB-5494-5544-8736-3C4C4786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kumimoji="1" lang="en-US" altLang="zh-CN" dirty="0"/>
              <a:t>ARM Registers (Integers)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C3E2-9D6F-404C-AE14-2D704FDC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638800"/>
          </a:xfrm>
        </p:spPr>
        <p:txBody>
          <a:bodyPr/>
          <a:lstStyle/>
          <a:p>
            <a:r>
              <a:rPr kumimoji="1" lang="en-US" altLang="zh-CN" sz="2800" dirty="0"/>
              <a:t>pc: r15 (program counter)</a:t>
            </a:r>
          </a:p>
          <a:p>
            <a:r>
              <a:rPr kumimoji="1" lang="en-US" altLang="zh-CN" sz="2800" dirty="0" err="1"/>
              <a:t>lr</a:t>
            </a:r>
            <a:r>
              <a:rPr kumimoji="1" lang="en-US" altLang="zh-CN" sz="2800" dirty="0"/>
              <a:t>: r14 (link register)</a:t>
            </a:r>
          </a:p>
          <a:p>
            <a:r>
              <a:rPr kumimoji="1" lang="en-US" altLang="zh-CN" sz="2800" dirty="0" err="1"/>
              <a:t>sp</a:t>
            </a:r>
            <a:r>
              <a:rPr kumimoji="1" lang="en-US" altLang="zh-CN" sz="2800" dirty="0"/>
              <a:t>: r13 (stack pointer)</a:t>
            </a:r>
          </a:p>
          <a:p>
            <a:r>
              <a:rPr kumimoji="1" lang="en-US" altLang="zh-CN" sz="2800" dirty="0" err="1"/>
              <a:t>fp</a:t>
            </a:r>
            <a:r>
              <a:rPr kumimoji="1" lang="en-US" altLang="zh-CN" sz="2800" dirty="0"/>
              <a:t>: r11(frame pointer)</a:t>
            </a:r>
          </a:p>
          <a:p>
            <a:pPr marL="0" indent="0">
              <a:buNone/>
            </a:pPr>
            <a:endParaRPr kumimoji="1" lang="en-US" altLang="zh-CN" sz="2800" dirty="0"/>
          </a:p>
          <a:p>
            <a:r>
              <a:rPr kumimoji="1" lang="en-US" altLang="zh-CN" sz="2800" dirty="0"/>
              <a:t>caller saved registers: r0-r3</a:t>
            </a:r>
          </a:p>
          <a:p>
            <a:pPr lvl="1"/>
            <a:r>
              <a:rPr kumimoji="1" lang="en-US" altLang="zh-CN" sz="2400" dirty="0"/>
              <a:t>r0-r3 are for parameter passing</a:t>
            </a:r>
          </a:p>
          <a:p>
            <a:pPr lvl="1"/>
            <a:r>
              <a:rPr kumimoji="1" lang="en-US" altLang="zh-CN" sz="2400" dirty="0"/>
              <a:t>r0 for return value (and sometimes also: r1)</a:t>
            </a:r>
          </a:p>
          <a:p>
            <a:pPr lvl="1"/>
            <a:r>
              <a:rPr kumimoji="1" lang="en-US" altLang="zh-CN" sz="2400" dirty="0"/>
              <a:t>(After the call, r0, r1, r2, r3, </a:t>
            </a:r>
            <a:r>
              <a:rPr kumimoji="1" lang="en-US" altLang="zh-CN" sz="2400" dirty="0" err="1"/>
              <a:t>lr</a:t>
            </a:r>
            <a:r>
              <a:rPr kumimoji="1" lang="en-US" altLang="zh-CN" sz="2400" dirty="0"/>
              <a:t> and pc may have been overwritten and changed)</a:t>
            </a:r>
          </a:p>
          <a:p>
            <a:r>
              <a:rPr kumimoji="1" lang="en-US" altLang="zh-CN" sz="2800" dirty="0"/>
              <a:t>callee saved registers</a:t>
            </a:r>
          </a:p>
          <a:p>
            <a:pPr lvl="1"/>
            <a:r>
              <a:rPr kumimoji="1" lang="en-US" altLang="zh-CN" sz="2400" dirty="0"/>
              <a:t>r4-r11, </a:t>
            </a:r>
            <a:r>
              <a:rPr kumimoji="1" lang="en-US" altLang="zh-CN" sz="2400" dirty="0" err="1"/>
              <a:t>sp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35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00A4-6B56-A91C-CAE1-579928D7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0500"/>
            <a:ext cx="7772400" cy="57150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5A3B-0BC2-6974-3CAA-CB1ABB296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562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Any variable </a:t>
            </a:r>
            <a:r>
              <a:rPr lang="en-US" sz="2400" i="1" dirty="0"/>
              <a:t>v</a:t>
            </a:r>
            <a:r>
              <a:rPr lang="en-US" sz="2400" dirty="0"/>
              <a:t> with no deﬁnition, set </a:t>
            </a:r>
            <a:r>
              <a:rPr lang="en-US" sz="2400" i="1" dirty="0"/>
              <a:t>V[v] ← </a:t>
            </a:r>
            <a:r>
              <a:rPr lang="en-US" sz="2400" dirty="0"/>
              <a:t>⊤.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start block B1 is executable, set </a:t>
            </a:r>
            <a:r>
              <a:rPr lang="en-US" sz="2400" i="1" dirty="0"/>
              <a:t>E[B1] ← true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any executable block B with only one successor C, set </a:t>
            </a:r>
            <a:r>
              <a:rPr lang="en-US" sz="2400" i="1" dirty="0"/>
              <a:t>E[C] ← true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any executable assignment v ← x ⊕ y where V[x] = </a:t>
            </a:r>
            <a:r>
              <a:rPr lang="en-US" sz="2400" i="1" dirty="0"/>
              <a:t>c1</a:t>
            </a:r>
            <a:r>
              <a:rPr lang="en-US" sz="2400" dirty="0"/>
              <a:t>and V[y] = </a:t>
            </a:r>
            <a:r>
              <a:rPr lang="en-US" sz="2400" i="1" dirty="0"/>
              <a:t>c2</a:t>
            </a:r>
            <a:r>
              <a:rPr lang="en-US" sz="2400" dirty="0"/>
              <a:t>, set </a:t>
            </a:r>
            <a:r>
              <a:rPr lang="en-US" sz="2400" i="1" dirty="0"/>
              <a:t>V[v] ← c 1 ⊕ c 2 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any executable assignment v ← x ⊕ y where </a:t>
            </a:r>
            <a:r>
              <a:rPr lang="en-US" sz="2400" i="1" dirty="0"/>
              <a:t>V[x] = </a:t>
            </a:r>
            <a:r>
              <a:rPr lang="en-US" sz="2400" dirty="0"/>
              <a:t>⊤ or </a:t>
            </a:r>
            <a:r>
              <a:rPr lang="en-US" sz="2400" i="1" dirty="0"/>
              <a:t>V[y] = </a:t>
            </a:r>
            <a:r>
              <a:rPr lang="en-US" sz="2400" dirty="0"/>
              <a:t>⊤, set </a:t>
            </a:r>
            <a:r>
              <a:rPr lang="en-US" sz="2400" i="1" dirty="0"/>
              <a:t>V[v] ← </a:t>
            </a:r>
            <a:r>
              <a:rPr lang="en-US" sz="2400" dirty="0"/>
              <a:t>⊤.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any executable assignment v ← </a:t>
            </a:r>
            <a:r>
              <a:rPr lang="el-GR" sz="2400" dirty="0"/>
              <a:t>φ(</a:t>
            </a:r>
            <a:r>
              <a:rPr lang="en-US" sz="2400" dirty="0"/>
              <a:t>x1 , . . ., </a:t>
            </a:r>
            <a:r>
              <a:rPr lang="en-US" sz="2400" dirty="0" err="1"/>
              <a:t>xn</a:t>
            </a:r>
            <a:r>
              <a:rPr lang="en-US" sz="2400" dirty="0"/>
              <a:t> ), where V[xi ] = c1, V[</a:t>
            </a:r>
            <a:r>
              <a:rPr lang="en-US" sz="2400" dirty="0" err="1"/>
              <a:t>xj</a:t>
            </a:r>
            <a:r>
              <a:rPr lang="en-US" sz="2400" dirty="0"/>
              <a:t> ] = c2 , c1 &lt;&gt; c2 , the </a:t>
            </a:r>
            <a:r>
              <a:rPr lang="en-US" sz="2400" dirty="0" err="1"/>
              <a:t>ith</a:t>
            </a:r>
            <a:r>
              <a:rPr lang="en-US" sz="2400" dirty="0"/>
              <a:t> predecessor is executable, and the </a:t>
            </a:r>
            <a:r>
              <a:rPr lang="en-US" sz="2400" dirty="0" err="1"/>
              <a:t>jth</a:t>
            </a:r>
            <a:r>
              <a:rPr lang="en-US" sz="2400" dirty="0"/>
              <a:t> predecessor is executable, set </a:t>
            </a:r>
            <a:r>
              <a:rPr lang="en-US" sz="2400" i="1" dirty="0"/>
              <a:t>V[v] ← </a:t>
            </a:r>
            <a:r>
              <a:rPr lang="en-US" sz="2400" dirty="0"/>
              <a:t>⊤.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any executable assignment </a:t>
            </a:r>
            <a:r>
              <a:rPr lang="en-US" sz="2400" i="1" dirty="0"/>
              <a:t>v ← MEM () </a:t>
            </a:r>
            <a:r>
              <a:rPr lang="en-US" sz="2400" dirty="0"/>
              <a:t>or </a:t>
            </a:r>
            <a:r>
              <a:rPr lang="en-US" sz="2400" i="1" dirty="0"/>
              <a:t>v ← CALL()</a:t>
            </a:r>
            <a:r>
              <a:rPr lang="en-US" sz="2400" dirty="0"/>
              <a:t>, set </a:t>
            </a:r>
            <a:r>
              <a:rPr lang="en-US" sz="2400" i="1" dirty="0"/>
              <a:t>V[v] ←</a:t>
            </a:r>
            <a:r>
              <a:rPr lang="en-US" sz="2400" dirty="0"/>
              <a:t> ⊤.</a:t>
            </a:r>
          </a:p>
        </p:txBody>
      </p:sp>
    </p:spTree>
    <p:extLst>
      <p:ext uri="{BB962C8B-B14F-4D97-AF65-F5344CB8AC3E}">
        <p14:creationId xmlns:p14="http://schemas.microsoft.com/office/powerpoint/2010/main" val="507201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06B5-D62E-B1E9-6044-624F3808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381000"/>
            <a:ext cx="7772400" cy="53340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E920-9DC4-B35F-FDD0-5ACB640B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sz="2400" dirty="0"/>
              <a:t>For any executable assignment v ← </a:t>
            </a:r>
            <a:r>
              <a:rPr lang="el-GR" sz="2400" dirty="0"/>
              <a:t>φ(</a:t>
            </a:r>
            <a:r>
              <a:rPr lang="en-US" sz="2400" dirty="0"/>
              <a:t>x 1 , . . ., </a:t>
            </a:r>
            <a:r>
              <a:rPr lang="en-US" sz="2400" dirty="0" err="1"/>
              <a:t>xn</a:t>
            </a:r>
            <a:r>
              <a:rPr lang="en-US" sz="2400" dirty="0"/>
              <a:t> ) where </a:t>
            </a:r>
            <a:r>
              <a:rPr lang="en-US" sz="2400" i="1" dirty="0"/>
              <a:t>V[xi ]</a:t>
            </a:r>
            <a:r>
              <a:rPr lang="en-US" sz="2400" dirty="0"/>
              <a:t> = ⊤ and the </a:t>
            </a:r>
            <a:r>
              <a:rPr lang="en-US" sz="2400" dirty="0" err="1"/>
              <a:t>ith</a:t>
            </a:r>
            <a:r>
              <a:rPr lang="en-US" sz="2400" dirty="0"/>
              <a:t> predecessor is executable, set </a:t>
            </a:r>
            <a:r>
              <a:rPr lang="en-US" sz="2400" i="1" dirty="0"/>
              <a:t>V[v] ← </a:t>
            </a:r>
            <a:r>
              <a:rPr lang="en-US" sz="2400" dirty="0"/>
              <a:t>⊤.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400" dirty="0"/>
              <a:t>For any assignment v ← </a:t>
            </a:r>
            <a:r>
              <a:rPr lang="el-GR" sz="2400" dirty="0"/>
              <a:t>φ(</a:t>
            </a:r>
            <a:r>
              <a:rPr lang="en-US" sz="2400" dirty="0"/>
              <a:t>x1 , . . ., </a:t>
            </a:r>
            <a:r>
              <a:rPr lang="en-US" sz="2400" dirty="0" err="1"/>
              <a:t>xn</a:t>
            </a:r>
            <a:r>
              <a:rPr lang="en-US" sz="2400" dirty="0"/>
              <a:t> ) whose </a:t>
            </a:r>
            <a:r>
              <a:rPr lang="en-US" sz="2400" dirty="0" err="1"/>
              <a:t>ith</a:t>
            </a:r>
            <a:r>
              <a:rPr lang="en-US" sz="2400" dirty="0"/>
              <a:t> predecessor is executable and V[xi ] = c1; and for every j either the </a:t>
            </a:r>
            <a:r>
              <a:rPr lang="en-US" sz="2400" dirty="0" err="1"/>
              <a:t>jth</a:t>
            </a:r>
            <a:r>
              <a:rPr lang="en-US" sz="2400" dirty="0"/>
              <a:t> predecessor is not executable, or </a:t>
            </a:r>
            <a:r>
              <a:rPr lang="en-US" sz="2400" i="1" dirty="0"/>
              <a:t>V[</a:t>
            </a:r>
            <a:r>
              <a:rPr lang="en-US" sz="2400" i="1" dirty="0" err="1"/>
              <a:t>xj</a:t>
            </a:r>
            <a:r>
              <a:rPr lang="en-US" sz="2400" i="1" dirty="0"/>
              <a:t> ] =</a:t>
            </a:r>
            <a:r>
              <a:rPr lang="en-US" sz="2400" dirty="0"/>
              <a:t> ⊥, or </a:t>
            </a:r>
            <a:r>
              <a:rPr lang="en-US" sz="2400" i="1" dirty="0"/>
              <a:t>V[x j ] = c1</a:t>
            </a:r>
            <a:r>
              <a:rPr lang="en-US" sz="2400" dirty="0"/>
              <a:t> , set </a:t>
            </a:r>
            <a:r>
              <a:rPr lang="en-US" sz="2400" i="1" dirty="0"/>
              <a:t>V[v] ←</a:t>
            </a:r>
            <a:r>
              <a:rPr lang="en-US" sz="2400" dirty="0"/>
              <a:t> c1 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400" dirty="0"/>
              <a:t>For any executable branch </a:t>
            </a:r>
            <a:r>
              <a:rPr lang="en-US" sz="2400" i="1" dirty="0"/>
              <a:t>if x &lt; y </a:t>
            </a:r>
            <a:r>
              <a:rPr lang="en-US" sz="2400" i="1" dirty="0" err="1"/>
              <a:t>goto</a:t>
            </a:r>
            <a:r>
              <a:rPr lang="en-US" sz="2400" i="1" dirty="0"/>
              <a:t> L1 else L2 </a:t>
            </a:r>
            <a:r>
              <a:rPr lang="en-US" sz="2400" dirty="0"/>
              <a:t>, where </a:t>
            </a:r>
            <a:r>
              <a:rPr lang="en-US" sz="2400" i="1" dirty="0"/>
              <a:t>V[x]=</a:t>
            </a:r>
            <a:r>
              <a:rPr lang="en-US" sz="2400" dirty="0"/>
              <a:t>⊤ or </a:t>
            </a:r>
            <a:r>
              <a:rPr lang="en-US" sz="2400" i="1" dirty="0"/>
              <a:t>V[y]=</a:t>
            </a:r>
            <a:r>
              <a:rPr lang="en-US" sz="2400" dirty="0"/>
              <a:t>⊤, set </a:t>
            </a:r>
            <a:r>
              <a:rPr lang="en-US" sz="2400" i="1" dirty="0"/>
              <a:t>E[L1] ← true </a:t>
            </a:r>
            <a:r>
              <a:rPr lang="en-US" sz="2400" dirty="0"/>
              <a:t>and </a:t>
            </a:r>
            <a:r>
              <a:rPr lang="en-US" sz="2400" i="1" dirty="0"/>
              <a:t>E[L 2 ] ← true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400" dirty="0"/>
              <a:t>For any executable branch if x &lt; y </a:t>
            </a:r>
            <a:r>
              <a:rPr lang="en-US" sz="2400" dirty="0" err="1"/>
              <a:t>goto</a:t>
            </a:r>
            <a:r>
              <a:rPr lang="en-US" sz="2400" dirty="0"/>
              <a:t> L1 else L2 , where </a:t>
            </a:r>
            <a:r>
              <a:rPr lang="en-US" sz="2400" i="1" dirty="0"/>
              <a:t>V[x]= c1</a:t>
            </a:r>
            <a:r>
              <a:rPr lang="en-US" sz="2400" dirty="0"/>
              <a:t> and </a:t>
            </a:r>
            <a:r>
              <a:rPr lang="en-US" sz="2400" i="1" dirty="0"/>
              <a:t>V[y] = c2</a:t>
            </a:r>
            <a:r>
              <a:rPr lang="en-US" sz="2400" dirty="0"/>
              <a:t> , set </a:t>
            </a:r>
            <a:r>
              <a:rPr lang="en-US" sz="2400" i="1" dirty="0"/>
              <a:t>E[L1 ] ← true </a:t>
            </a:r>
            <a:r>
              <a:rPr lang="en-US" sz="2400" dirty="0"/>
              <a:t>or </a:t>
            </a:r>
            <a:r>
              <a:rPr lang="en-US" sz="2400" i="1" dirty="0"/>
              <a:t>E[L2] ← true</a:t>
            </a:r>
            <a:r>
              <a:rPr lang="en-US" sz="2400" dirty="0"/>
              <a:t> depending on if</a:t>
            </a:r>
            <a:r>
              <a:rPr lang="en-US" sz="2400" i="1" dirty="0"/>
              <a:t> c1 &lt; c2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3743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851B5D-27D6-7796-E0F0-EF3BC75A2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4" y="685800"/>
            <a:ext cx="5921386" cy="487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FD61B1-01CB-B55A-ACE7-08E570ADE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877193"/>
            <a:ext cx="2435002" cy="280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0D586E-07EF-ADE3-C77A-62AFFEF1A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459" y="4293493"/>
            <a:ext cx="2836881" cy="197167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6325B1-30BB-A2C0-5216-4A591B9CE406}"/>
              </a:ext>
            </a:extLst>
          </p:cNvPr>
          <p:cNvCxnSpPr>
            <a:cxnSpLocks/>
          </p:cNvCxnSpPr>
          <p:nvPr/>
        </p:nvCxnSpPr>
        <p:spPr>
          <a:xfrm>
            <a:off x="7465900" y="3683893"/>
            <a:ext cx="0" cy="609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77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FF5B-6EA0-1714-274D-D6CEC11E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07801"/>
            <a:ext cx="7772400" cy="745006"/>
          </a:xfrm>
        </p:spPr>
        <p:txBody>
          <a:bodyPr/>
          <a:lstStyle/>
          <a:p>
            <a:r>
              <a:rPr lang="en-US" dirty="0"/>
              <a:t>Coalesces in Register Allocation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C3E11-E326-1ED3-3133-4D6FCD8EC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03" y="1413662"/>
            <a:ext cx="2836881" cy="1971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FBDDCD-D844-FD2C-9EC3-31A12CFE9E6C}"/>
              </a:ext>
            </a:extLst>
          </p:cNvPr>
          <p:cNvSpPr txBox="1"/>
          <p:nvPr/>
        </p:nvSpPr>
        <p:spPr>
          <a:xfrm>
            <a:off x="5574380" y="1351300"/>
            <a:ext cx="9476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k20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49DB8-274F-EB2F-B602-6C968097402A}"/>
              </a:ext>
            </a:extLst>
          </p:cNvPr>
          <p:cNvSpPr txBox="1"/>
          <p:nvPr/>
        </p:nvSpPr>
        <p:spPr>
          <a:xfrm>
            <a:off x="5352365" y="2189500"/>
            <a:ext cx="13917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if k2&lt;100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489A14-A71C-FBE9-E2C8-805BCBF10154}"/>
              </a:ext>
            </a:extLst>
          </p:cNvPr>
          <p:cNvSpPr txBox="1"/>
          <p:nvPr/>
        </p:nvSpPr>
        <p:spPr>
          <a:xfrm>
            <a:off x="4955460" y="2953731"/>
            <a:ext cx="14285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k3k2+1</a:t>
            </a:r>
          </a:p>
          <a:p>
            <a:r>
              <a:rPr lang="en-US" strike="sngStrike" dirty="0">
                <a:sym typeface="Wingdings" pitchFamily="2" charset="2"/>
              </a:rPr>
              <a:t>k2k3</a:t>
            </a:r>
            <a:endParaRPr lang="en-US" strike="sngStrik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26266-64DE-8D5E-534B-6BE100647309}"/>
              </a:ext>
            </a:extLst>
          </p:cNvPr>
          <p:cNvSpPr txBox="1"/>
          <p:nvPr/>
        </p:nvSpPr>
        <p:spPr>
          <a:xfrm>
            <a:off x="6368187" y="2953731"/>
            <a:ext cx="11496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return 1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5A9907-D13A-A356-56F9-2BF20E73776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48228" y="1812965"/>
            <a:ext cx="1" cy="376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0EAC8D-689E-D21A-B4E8-C3CEF03DD62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669758" y="2651165"/>
            <a:ext cx="378471" cy="302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4BF367-5BD7-E2F5-694C-FFD4D7EF5B7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48229" y="2651165"/>
            <a:ext cx="894795" cy="302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EA4C1E8F-3530-6EF3-5F9D-F2F417FCE142}"/>
              </a:ext>
            </a:extLst>
          </p:cNvPr>
          <p:cNvSpPr/>
          <p:nvPr/>
        </p:nvSpPr>
        <p:spPr>
          <a:xfrm>
            <a:off x="4514165" y="2087285"/>
            <a:ext cx="955040" cy="2159614"/>
          </a:xfrm>
          <a:custGeom>
            <a:avLst/>
            <a:gdLst>
              <a:gd name="connsiteX0" fmla="*/ 955040 w 955040"/>
              <a:gd name="connsiteY0" fmla="*/ 1696720 h 2225040"/>
              <a:gd name="connsiteX1" fmla="*/ 934720 w 955040"/>
              <a:gd name="connsiteY1" fmla="*/ 1828800 h 2225040"/>
              <a:gd name="connsiteX2" fmla="*/ 924560 w 955040"/>
              <a:gd name="connsiteY2" fmla="*/ 1899920 h 2225040"/>
              <a:gd name="connsiteX3" fmla="*/ 904240 w 955040"/>
              <a:gd name="connsiteY3" fmla="*/ 1971040 h 2225040"/>
              <a:gd name="connsiteX4" fmla="*/ 883920 w 955040"/>
              <a:gd name="connsiteY4" fmla="*/ 2062480 h 2225040"/>
              <a:gd name="connsiteX5" fmla="*/ 863600 w 955040"/>
              <a:gd name="connsiteY5" fmla="*/ 2103120 h 2225040"/>
              <a:gd name="connsiteX6" fmla="*/ 833120 w 955040"/>
              <a:gd name="connsiteY6" fmla="*/ 2123440 h 2225040"/>
              <a:gd name="connsiteX7" fmla="*/ 802640 w 955040"/>
              <a:gd name="connsiteY7" fmla="*/ 2153920 h 2225040"/>
              <a:gd name="connsiteX8" fmla="*/ 772160 w 955040"/>
              <a:gd name="connsiteY8" fmla="*/ 2164080 h 2225040"/>
              <a:gd name="connsiteX9" fmla="*/ 670560 w 955040"/>
              <a:gd name="connsiteY9" fmla="*/ 2194560 h 2225040"/>
              <a:gd name="connsiteX10" fmla="*/ 629920 w 955040"/>
              <a:gd name="connsiteY10" fmla="*/ 2204720 h 2225040"/>
              <a:gd name="connsiteX11" fmla="*/ 568960 w 955040"/>
              <a:gd name="connsiteY11" fmla="*/ 2214880 h 2225040"/>
              <a:gd name="connsiteX12" fmla="*/ 518160 w 955040"/>
              <a:gd name="connsiteY12" fmla="*/ 2225040 h 2225040"/>
              <a:gd name="connsiteX13" fmla="*/ 416560 w 955040"/>
              <a:gd name="connsiteY13" fmla="*/ 2204720 h 2225040"/>
              <a:gd name="connsiteX14" fmla="*/ 314960 w 955040"/>
              <a:gd name="connsiteY14" fmla="*/ 2143760 h 2225040"/>
              <a:gd name="connsiteX15" fmla="*/ 243840 w 955040"/>
              <a:gd name="connsiteY15" fmla="*/ 2103120 h 2225040"/>
              <a:gd name="connsiteX16" fmla="*/ 223520 w 955040"/>
              <a:gd name="connsiteY16" fmla="*/ 2072640 h 2225040"/>
              <a:gd name="connsiteX17" fmla="*/ 152400 w 955040"/>
              <a:gd name="connsiteY17" fmla="*/ 1981200 h 2225040"/>
              <a:gd name="connsiteX18" fmla="*/ 121920 w 955040"/>
              <a:gd name="connsiteY18" fmla="*/ 1920240 h 2225040"/>
              <a:gd name="connsiteX19" fmla="*/ 111760 w 955040"/>
              <a:gd name="connsiteY19" fmla="*/ 1889760 h 2225040"/>
              <a:gd name="connsiteX20" fmla="*/ 91440 w 955040"/>
              <a:gd name="connsiteY20" fmla="*/ 1859280 h 2225040"/>
              <a:gd name="connsiteX21" fmla="*/ 81280 w 955040"/>
              <a:gd name="connsiteY21" fmla="*/ 1828800 h 2225040"/>
              <a:gd name="connsiteX22" fmla="*/ 60960 w 955040"/>
              <a:gd name="connsiteY22" fmla="*/ 1747520 h 2225040"/>
              <a:gd name="connsiteX23" fmla="*/ 40640 w 955040"/>
              <a:gd name="connsiteY23" fmla="*/ 1686560 h 2225040"/>
              <a:gd name="connsiteX24" fmla="*/ 30480 w 955040"/>
              <a:gd name="connsiteY24" fmla="*/ 1656080 h 2225040"/>
              <a:gd name="connsiteX25" fmla="*/ 20320 w 955040"/>
              <a:gd name="connsiteY25" fmla="*/ 1595120 h 2225040"/>
              <a:gd name="connsiteX26" fmla="*/ 10160 w 955040"/>
              <a:gd name="connsiteY26" fmla="*/ 1524000 h 2225040"/>
              <a:gd name="connsiteX27" fmla="*/ 0 w 955040"/>
              <a:gd name="connsiteY27" fmla="*/ 1473200 h 2225040"/>
              <a:gd name="connsiteX28" fmla="*/ 10160 w 955040"/>
              <a:gd name="connsiteY28" fmla="*/ 1158240 h 2225040"/>
              <a:gd name="connsiteX29" fmla="*/ 20320 w 955040"/>
              <a:gd name="connsiteY29" fmla="*/ 772160 h 2225040"/>
              <a:gd name="connsiteX30" fmla="*/ 30480 w 955040"/>
              <a:gd name="connsiteY30" fmla="*/ 711200 h 2225040"/>
              <a:gd name="connsiteX31" fmla="*/ 50800 w 955040"/>
              <a:gd name="connsiteY31" fmla="*/ 619760 h 2225040"/>
              <a:gd name="connsiteX32" fmla="*/ 71120 w 955040"/>
              <a:gd name="connsiteY32" fmla="*/ 589280 h 2225040"/>
              <a:gd name="connsiteX33" fmla="*/ 91440 w 955040"/>
              <a:gd name="connsiteY33" fmla="*/ 528320 h 2225040"/>
              <a:gd name="connsiteX34" fmla="*/ 101600 w 955040"/>
              <a:gd name="connsiteY34" fmla="*/ 497840 h 2225040"/>
              <a:gd name="connsiteX35" fmla="*/ 111760 w 955040"/>
              <a:gd name="connsiteY35" fmla="*/ 467360 h 2225040"/>
              <a:gd name="connsiteX36" fmla="*/ 132080 w 955040"/>
              <a:gd name="connsiteY36" fmla="*/ 386080 h 2225040"/>
              <a:gd name="connsiteX37" fmla="*/ 142240 w 955040"/>
              <a:gd name="connsiteY37" fmla="*/ 355600 h 2225040"/>
              <a:gd name="connsiteX38" fmla="*/ 182880 w 955040"/>
              <a:gd name="connsiteY38" fmla="*/ 294640 h 2225040"/>
              <a:gd name="connsiteX39" fmla="*/ 213360 w 955040"/>
              <a:gd name="connsiteY39" fmla="*/ 223520 h 2225040"/>
              <a:gd name="connsiteX40" fmla="*/ 243840 w 955040"/>
              <a:gd name="connsiteY40" fmla="*/ 182880 h 2225040"/>
              <a:gd name="connsiteX41" fmla="*/ 314960 w 955040"/>
              <a:gd name="connsiteY41" fmla="*/ 91440 h 2225040"/>
              <a:gd name="connsiteX42" fmla="*/ 345440 w 955040"/>
              <a:gd name="connsiteY42" fmla="*/ 71120 h 2225040"/>
              <a:gd name="connsiteX43" fmla="*/ 447040 w 955040"/>
              <a:gd name="connsiteY43" fmla="*/ 40640 h 2225040"/>
              <a:gd name="connsiteX44" fmla="*/ 477520 w 955040"/>
              <a:gd name="connsiteY44" fmla="*/ 20320 h 2225040"/>
              <a:gd name="connsiteX45" fmla="*/ 579120 w 955040"/>
              <a:gd name="connsiteY45" fmla="*/ 0 h 2225040"/>
              <a:gd name="connsiteX46" fmla="*/ 680720 w 955040"/>
              <a:gd name="connsiteY46" fmla="*/ 30480 h 2225040"/>
              <a:gd name="connsiteX47" fmla="*/ 711200 w 955040"/>
              <a:gd name="connsiteY47" fmla="*/ 40640 h 2225040"/>
              <a:gd name="connsiteX48" fmla="*/ 772160 w 955040"/>
              <a:gd name="connsiteY48" fmla="*/ 81280 h 2225040"/>
              <a:gd name="connsiteX49" fmla="*/ 802640 w 955040"/>
              <a:gd name="connsiteY49" fmla="*/ 101600 h 22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55040" h="2225040">
                <a:moveTo>
                  <a:pt x="955040" y="1696720"/>
                </a:moveTo>
                <a:cubicBezTo>
                  <a:pt x="930473" y="1893259"/>
                  <a:pt x="957992" y="1689167"/>
                  <a:pt x="934720" y="1828800"/>
                </a:cubicBezTo>
                <a:cubicBezTo>
                  <a:pt x="930783" y="1852422"/>
                  <a:pt x="928844" y="1876359"/>
                  <a:pt x="924560" y="1899920"/>
                </a:cubicBezTo>
                <a:cubicBezTo>
                  <a:pt x="911890" y="1969603"/>
                  <a:pt x="918748" y="1913007"/>
                  <a:pt x="904240" y="1971040"/>
                </a:cubicBezTo>
                <a:cubicBezTo>
                  <a:pt x="899412" y="1990352"/>
                  <a:pt x="891742" y="2041620"/>
                  <a:pt x="883920" y="2062480"/>
                </a:cubicBezTo>
                <a:cubicBezTo>
                  <a:pt x="878602" y="2076661"/>
                  <a:pt x="873296" y="2091485"/>
                  <a:pt x="863600" y="2103120"/>
                </a:cubicBezTo>
                <a:cubicBezTo>
                  <a:pt x="855783" y="2112501"/>
                  <a:pt x="842501" y="2115623"/>
                  <a:pt x="833120" y="2123440"/>
                </a:cubicBezTo>
                <a:cubicBezTo>
                  <a:pt x="822082" y="2132638"/>
                  <a:pt x="814595" y="2145950"/>
                  <a:pt x="802640" y="2153920"/>
                </a:cubicBezTo>
                <a:cubicBezTo>
                  <a:pt x="793729" y="2159861"/>
                  <a:pt x="782004" y="2159861"/>
                  <a:pt x="772160" y="2164080"/>
                </a:cubicBezTo>
                <a:cubicBezTo>
                  <a:pt x="686499" y="2200792"/>
                  <a:pt x="782634" y="2172145"/>
                  <a:pt x="670560" y="2194560"/>
                </a:cubicBezTo>
                <a:cubicBezTo>
                  <a:pt x="656868" y="2197298"/>
                  <a:pt x="643612" y="2201982"/>
                  <a:pt x="629920" y="2204720"/>
                </a:cubicBezTo>
                <a:cubicBezTo>
                  <a:pt x="609720" y="2208760"/>
                  <a:pt x="589228" y="2211195"/>
                  <a:pt x="568960" y="2214880"/>
                </a:cubicBezTo>
                <a:cubicBezTo>
                  <a:pt x="551970" y="2217969"/>
                  <a:pt x="535093" y="2221653"/>
                  <a:pt x="518160" y="2225040"/>
                </a:cubicBezTo>
                <a:cubicBezTo>
                  <a:pt x="497090" y="2221528"/>
                  <a:pt x="440810" y="2213814"/>
                  <a:pt x="416560" y="2204720"/>
                </a:cubicBezTo>
                <a:cubicBezTo>
                  <a:pt x="355732" y="2181909"/>
                  <a:pt x="385853" y="2179207"/>
                  <a:pt x="314960" y="2143760"/>
                </a:cubicBezTo>
                <a:cubicBezTo>
                  <a:pt x="263398" y="2117979"/>
                  <a:pt x="286922" y="2131841"/>
                  <a:pt x="243840" y="2103120"/>
                </a:cubicBezTo>
                <a:cubicBezTo>
                  <a:pt x="237067" y="2092960"/>
                  <a:pt x="231337" y="2082021"/>
                  <a:pt x="223520" y="2072640"/>
                </a:cubicBezTo>
                <a:cubicBezTo>
                  <a:pt x="194299" y="2037575"/>
                  <a:pt x="169519" y="2032557"/>
                  <a:pt x="152400" y="1981200"/>
                </a:cubicBezTo>
                <a:cubicBezTo>
                  <a:pt x="126863" y="1904588"/>
                  <a:pt x="161311" y="1999022"/>
                  <a:pt x="121920" y="1920240"/>
                </a:cubicBezTo>
                <a:cubicBezTo>
                  <a:pt x="117131" y="1910661"/>
                  <a:pt x="116549" y="1899339"/>
                  <a:pt x="111760" y="1889760"/>
                </a:cubicBezTo>
                <a:cubicBezTo>
                  <a:pt x="106299" y="1878838"/>
                  <a:pt x="96901" y="1870202"/>
                  <a:pt x="91440" y="1859280"/>
                </a:cubicBezTo>
                <a:cubicBezTo>
                  <a:pt x="86651" y="1849701"/>
                  <a:pt x="84098" y="1839132"/>
                  <a:pt x="81280" y="1828800"/>
                </a:cubicBezTo>
                <a:cubicBezTo>
                  <a:pt x="73932" y="1801857"/>
                  <a:pt x="69791" y="1774014"/>
                  <a:pt x="60960" y="1747520"/>
                </a:cubicBezTo>
                <a:lnTo>
                  <a:pt x="40640" y="1686560"/>
                </a:lnTo>
                <a:cubicBezTo>
                  <a:pt x="37253" y="1676400"/>
                  <a:pt x="32241" y="1666644"/>
                  <a:pt x="30480" y="1656080"/>
                </a:cubicBezTo>
                <a:cubicBezTo>
                  <a:pt x="27093" y="1635760"/>
                  <a:pt x="23452" y="1615481"/>
                  <a:pt x="20320" y="1595120"/>
                </a:cubicBezTo>
                <a:cubicBezTo>
                  <a:pt x="16679" y="1571451"/>
                  <a:pt x="14097" y="1547622"/>
                  <a:pt x="10160" y="1524000"/>
                </a:cubicBezTo>
                <a:cubicBezTo>
                  <a:pt x="7321" y="1506966"/>
                  <a:pt x="3387" y="1490133"/>
                  <a:pt x="0" y="1473200"/>
                </a:cubicBezTo>
                <a:cubicBezTo>
                  <a:pt x="3387" y="1368213"/>
                  <a:pt x="7117" y="1263237"/>
                  <a:pt x="10160" y="1158240"/>
                </a:cubicBezTo>
                <a:cubicBezTo>
                  <a:pt x="13890" y="1029556"/>
                  <a:pt x="14474" y="900765"/>
                  <a:pt x="20320" y="772160"/>
                </a:cubicBezTo>
                <a:cubicBezTo>
                  <a:pt x="21255" y="751581"/>
                  <a:pt x="26795" y="731468"/>
                  <a:pt x="30480" y="711200"/>
                </a:cubicBezTo>
                <a:cubicBezTo>
                  <a:pt x="32003" y="702825"/>
                  <a:pt x="45650" y="631776"/>
                  <a:pt x="50800" y="619760"/>
                </a:cubicBezTo>
                <a:cubicBezTo>
                  <a:pt x="55610" y="608537"/>
                  <a:pt x="66161" y="600438"/>
                  <a:pt x="71120" y="589280"/>
                </a:cubicBezTo>
                <a:cubicBezTo>
                  <a:pt x="79819" y="569707"/>
                  <a:pt x="84667" y="548640"/>
                  <a:pt x="91440" y="528320"/>
                </a:cubicBezTo>
                <a:lnTo>
                  <a:pt x="101600" y="497840"/>
                </a:lnTo>
                <a:cubicBezTo>
                  <a:pt x="104987" y="487680"/>
                  <a:pt x="109163" y="477750"/>
                  <a:pt x="111760" y="467360"/>
                </a:cubicBezTo>
                <a:cubicBezTo>
                  <a:pt x="118533" y="440267"/>
                  <a:pt x="123249" y="412574"/>
                  <a:pt x="132080" y="386080"/>
                </a:cubicBezTo>
                <a:cubicBezTo>
                  <a:pt x="135467" y="375920"/>
                  <a:pt x="137039" y="364962"/>
                  <a:pt x="142240" y="355600"/>
                </a:cubicBezTo>
                <a:cubicBezTo>
                  <a:pt x="154100" y="334252"/>
                  <a:pt x="175157" y="317808"/>
                  <a:pt x="182880" y="294640"/>
                </a:cubicBezTo>
                <a:cubicBezTo>
                  <a:pt x="192757" y="265010"/>
                  <a:pt x="195425" y="252217"/>
                  <a:pt x="213360" y="223520"/>
                </a:cubicBezTo>
                <a:cubicBezTo>
                  <a:pt x="222335" y="209161"/>
                  <a:pt x="234129" y="196752"/>
                  <a:pt x="243840" y="182880"/>
                </a:cubicBezTo>
                <a:cubicBezTo>
                  <a:pt x="275559" y="137567"/>
                  <a:pt x="277149" y="122949"/>
                  <a:pt x="314960" y="91440"/>
                </a:cubicBezTo>
                <a:cubicBezTo>
                  <a:pt x="324341" y="83623"/>
                  <a:pt x="334282" y="76079"/>
                  <a:pt x="345440" y="71120"/>
                </a:cubicBezTo>
                <a:cubicBezTo>
                  <a:pt x="377243" y="56985"/>
                  <a:pt x="413264" y="49084"/>
                  <a:pt x="447040" y="40640"/>
                </a:cubicBezTo>
                <a:cubicBezTo>
                  <a:pt x="457200" y="33867"/>
                  <a:pt x="466598" y="25781"/>
                  <a:pt x="477520" y="20320"/>
                </a:cubicBezTo>
                <a:cubicBezTo>
                  <a:pt x="505893" y="6134"/>
                  <a:pt x="552911" y="3744"/>
                  <a:pt x="579120" y="0"/>
                </a:cubicBezTo>
                <a:cubicBezTo>
                  <a:pt x="708460" y="18477"/>
                  <a:pt x="606792" y="-6484"/>
                  <a:pt x="680720" y="30480"/>
                </a:cubicBezTo>
                <a:cubicBezTo>
                  <a:pt x="690299" y="35269"/>
                  <a:pt x="701838" y="35439"/>
                  <a:pt x="711200" y="40640"/>
                </a:cubicBezTo>
                <a:cubicBezTo>
                  <a:pt x="732548" y="52500"/>
                  <a:pt x="748992" y="73557"/>
                  <a:pt x="772160" y="81280"/>
                </a:cubicBezTo>
                <a:cubicBezTo>
                  <a:pt x="805853" y="92511"/>
                  <a:pt x="802640" y="80730"/>
                  <a:pt x="802640" y="1016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9CB329-F21A-21B2-B629-49338F96498A}"/>
              </a:ext>
            </a:extLst>
          </p:cNvPr>
          <p:cNvCxnSpPr/>
          <p:nvPr/>
        </p:nvCxnSpPr>
        <p:spPr>
          <a:xfrm>
            <a:off x="3572824" y="2337432"/>
            <a:ext cx="64536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7889DAF-CB8C-8469-7307-4E38100A040E}"/>
              </a:ext>
            </a:extLst>
          </p:cNvPr>
          <p:cNvSpPr/>
          <p:nvPr/>
        </p:nvSpPr>
        <p:spPr>
          <a:xfrm>
            <a:off x="1828800" y="5105401"/>
            <a:ext cx="762000" cy="6095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3119B-9356-9B8B-08AC-1DD42913B518}"/>
              </a:ext>
            </a:extLst>
          </p:cNvPr>
          <p:cNvSpPr/>
          <p:nvPr/>
        </p:nvSpPr>
        <p:spPr>
          <a:xfrm>
            <a:off x="3487316" y="5105401"/>
            <a:ext cx="762000" cy="6095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C4610A-27C5-8A56-EF71-4BB1B1813290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2590800" y="5410201"/>
            <a:ext cx="89651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2B339A-EFD4-702A-EED3-36271A67B0F6}"/>
              </a:ext>
            </a:extLst>
          </p:cNvPr>
          <p:cNvSpPr txBox="1"/>
          <p:nvPr/>
        </p:nvSpPr>
        <p:spPr>
          <a:xfrm>
            <a:off x="632213" y="4435165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Interference Graph: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3EF2B-3837-ECB7-A0E3-528728F260A9}"/>
              </a:ext>
            </a:extLst>
          </p:cNvPr>
          <p:cNvSpPr txBox="1"/>
          <p:nvPr/>
        </p:nvSpPr>
        <p:spPr>
          <a:xfrm>
            <a:off x="6775217" y="4034132"/>
            <a:ext cx="8963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r10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270F14-277C-F090-901B-F69AEE0F5328}"/>
              </a:ext>
            </a:extLst>
          </p:cNvPr>
          <p:cNvSpPr txBox="1"/>
          <p:nvPr/>
        </p:nvSpPr>
        <p:spPr>
          <a:xfrm>
            <a:off x="6553202" y="4872332"/>
            <a:ext cx="139172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if r1&lt;100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844040-4961-79C1-AE5F-01F97FF7CBBF}"/>
              </a:ext>
            </a:extLst>
          </p:cNvPr>
          <p:cNvSpPr txBox="1"/>
          <p:nvPr/>
        </p:nvSpPr>
        <p:spPr>
          <a:xfrm>
            <a:off x="6156297" y="5636563"/>
            <a:ext cx="13260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r1r1+1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749FAE-E222-ECEB-6760-321F3D8EDE59}"/>
              </a:ext>
            </a:extLst>
          </p:cNvPr>
          <p:cNvSpPr txBox="1"/>
          <p:nvPr/>
        </p:nvSpPr>
        <p:spPr>
          <a:xfrm>
            <a:off x="7569024" y="5636563"/>
            <a:ext cx="11496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return 1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F9A9AC-042F-EDC6-D02D-3F7F08E11E71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7223417" y="4495797"/>
            <a:ext cx="25649" cy="376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31183B-6A48-CACF-445D-82576184B92A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6819299" y="5333997"/>
            <a:ext cx="429767" cy="302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ABC346-D362-7351-ECBB-331455B37F8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7249066" y="5333997"/>
            <a:ext cx="894795" cy="302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>
            <a:extLst>
              <a:ext uri="{FF2B5EF4-FFF2-40B4-BE49-F238E27FC236}">
                <a16:creationId xmlns:a16="http://schemas.microsoft.com/office/drawing/2014/main" id="{474161A1-48C1-3A95-5969-6367FA41C107}"/>
              </a:ext>
            </a:extLst>
          </p:cNvPr>
          <p:cNvSpPr/>
          <p:nvPr/>
        </p:nvSpPr>
        <p:spPr>
          <a:xfrm>
            <a:off x="5715002" y="4770117"/>
            <a:ext cx="955040" cy="1630683"/>
          </a:xfrm>
          <a:custGeom>
            <a:avLst/>
            <a:gdLst>
              <a:gd name="connsiteX0" fmla="*/ 955040 w 955040"/>
              <a:gd name="connsiteY0" fmla="*/ 1696720 h 2225040"/>
              <a:gd name="connsiteX1" fmla="*/ 934720 w 955040"/>
              <a:gd name="connsiteY1" fmla="*/ 1828800 h 2225040"/>
              <a:gd name="connsiteX2" fmla="*/ 924560 w 955040"/>
              <a:gd name="connsiteY2" fmla="*/ 1899920 h 2225040"/>
              <a:gd name="connsiteX3" fmla="*/ 904240 w 955040"/>
              <a:gd name="connsiteY3" fmla="*/ 1971040 h 2225040"/>
              <a:gd name="connsiteX4" fmla="*/ 883920 w 955040"/>
              <a:gd name="connsiteY4" fmla="*/ 2062480 h 2225040"/>
              <a:gd name="connsiteX5" fmla="*/ 863600 w 955040"/>
              <a:gd name="connsiteY5" fmla="*/ 2103120 h 2225040"/>
              <a:gd name="connsiteX6" fmla="*/ 833120 w 955040"/>
              <a:gd name="connsiteY6" fmla="*/ 2123440 h 2225040"/>
              <a:gd name="connsiteX7" fmla="*/ 802640 w 955040"/>
              <a:gd name="connsiteY7" fmla="*/ 2153920 h 2225040"/>
              <a:gd name="connsiteX8" fmla="*/ 772160 w 955040"/>
              <a:gd name="connsiteY8" fmla="*/ 2164080 h 2225040"/>
              <a:gd name="connsiteX9" fmla="*/ 670560 w 955040"/>
              <a:gd name="connsiteY9" fmla="*/ 2194560 h 2225040"/>
              <a:gd name="connsiteX10" fmla="*/ 629920 w 955040"/>
              <a:gd name="connsiteY10" fmla="*/ 2204720 h 2225040"/>
              <a:gd name="connsiteX11" fmla="*/ 568960 w 955040"/>
              <a:gd name="connsiteY11" fmla="*/ 2214880 h 2225040"/>
              <a:gd name="connsiteX12" fmla="*/ 518160 w 955040"/>
              <a:gd name="connsiteY12" fmla="*/ 2225040 h 2225040"/>
              <a:gd name="connsiteX13" fmla="*/ 416560 w 955040"/>
              <a:gd name="connsiteY13" fmla="*/ 2204720 h 2225040"/>
              <a:gd name="connsiteX14" fmla="*/ 314960 w 955040"/>
              <a:gd name="connsiteY14" fmla="*/ 2143760 h 2225040"/>
              <a:gd name="connsiteX15" fmla="*/ 243840 w 955040"/>
              <a:gd name="connsiteY15" fmla="*/ 2103120 h 2225040"/>
              <a:gd name="connsiteX16" fmla="*/ 223520 w 955040"/>
              <a:gd name="connsiteY16" fmla="*/ 2072640 h 2225040"/>
              <a:gd name="connsiteX17" fmla="*/ 152400 w 955040"/>
              <a:gd name="connsiteY17" fmla="*/ 1981200 h 2225040"/>
              <a:gd name="connsiteX18" fmla="*/ 121920 w 955040"/>
              <a:gd name="connsiteY18" fmla="*/ 1920240 h 2225040"/>
              <a:gd name="connsiteX19" fmla="*/ 111760 w 955040"/>
              <a:gd name="connsiteY19" fmla="*/ 1889760 h 2225040"/>
              <a:gd name="connsiteX20" fmla="*/ 91440 w 955040"/>
              <a:gd name="connsiteY20" fmla="*/ 1859280 h 2225040"/>
              <a:gd name="connsiteX21" fmla="*/ 81280 w 955040"/>
              <a:gd name="connsiteY21" fmla="*/ 1828800 h 2225040"/>
              <a:gd name="connsiteX22" fmla="*/ 60960 w 955040"/>
              <a:gd name="connsiteY22" fmla="*/ 1747520 h 2225040"/>
              <a:gd name="connsiteX23" fmla="*/ 40640 w 955040"/>
              <a:gd name="connsiteY23" fmla="*/ 1686560 h 2225040"/>
              <a:gd name="connsiteX24" fmla="*/ 30480 w 955040"/>
              <a:gd name="connsiteY24" fmla="*/ 1656080 h 2225040"/>
              <a:gd name="connsiteX25" fmla="*/ 20320 w 955040"/>
              <a:gd name="connsiteY25" fmla="*/ 1595120 h 2225040"/>
              <a:gd name="connsiteX26" fmla="*/ 10160 w 955040"/>
              <a:gd name="connsiteY26" fmla="*/ 1524000 h 2225040"/>
              <a:gd name="connsiteX27" fmla="*/ 0 w 955040"/>
              <a:gd name="connsiteY27" fmla="*/ 1473200 h 2225040"/>
              <a:gd name="connsiteX28" fmla="*/ 10160 w 955040"/>
              <a:gd name="connsiteY28" fmla="*/ 1158240 h 2225040"/>
              <a:gd name="connsiteX29" fmla="*/ 20320 w 955040"/>
              <a:gd name="connsiteY29" fmla="*/ 772160 h 2225040"/>
              <a:gd name="connsiteX30" fmla="*/ 30480 w 955040"/>
              <a:gd name="connsiteY30" fmla="*/ 711200 h 2225040"/>
              <a:gd name="connsiteX31" fmla="*/ 50800 w 955040"/>
              <a:gd name="connsiteY31" fmla="*/ 619760 h 2225040"/>
              <a:gd name="connsiteX32" fmla="*/ 71120 w 955040"/>
              <a:gd name="connsiteY32" fmla="*/ 589280 h 2225040"/>
              <a:gd name="connsiteX33" fmla="*/ 91440 w 955040"/>
              <a:gd name="connsiteY33" fmla="*/ 528320 h 2225040"/>
              <a:gd name="connsiteX34" fmla="*/ 101600 w 955040"/>
              <a:gd name="connsiteY34" fmla="*/ 497840 h 2225040"/>
              <a:gd name="connsiteX35" fmla="*/ 111760 w 955040"/>
              <a:gd name="connsiteY35" fmla="*/ 467360 h 2225040"/>
              <a:gd name="connsiteX36" fmla="*/ 132080 w 955040"/>
              <a:gd name="connsiteY36" fmla="*/ 386080 h 2225040"/>
              <a:gd name="connsiteX37" fmla="*/ 142240 w 955040"/>
              <a:gd name="connsiteY37" fmla="*/ 355600 h 2225040"/>
              <a:gd name="connsiteX38" fmla="*/ 182880 w 955040"/>
              <a:gd name="connsiteY38" fmla="*/ 294640 h 2225040"/>
              <a:gd name="connsiteX39" fmla="*/ 213360 w 955040"/>
              <a:gd name="connsiteY39" fmla="*/ 223520 h 2225040"/>
              <a:gd name="connsiteX40" fmla="*/ 243840 w 955040"/>
              <a:gd name="connsiteY40" fmla="*/ 182880 h 2225040"/>
              <a:gd name="connsiteX41" fmla="*/ 314960 w 955040"/>
              <a:gd name="connsiteY41" fmla="*/ 91440 h 2225040"/>
              <a:gd name="connsiteX42" fmla="*/ 345440 w 955040"/>
              <a:gd name="connsiteY42" fmla="*/ 71120 h 2225040"/>
              <a:gd name="connsiteX43" fmla="*/ 447040 w 955040"/>
              <a:gd name="connsiteY43" fmla="*/ 40640 h 2225040"/>
              <a:gd name="connsiteX44" fmla="*/ 477520 w 955040"/>
              <a:gd name="connsiteY44" fmla="*/ 20320 h 2225040"/>
              <a:gd name="connsiteX45" fmla="*/ 579120 w 955040"/>
              <a:gd name="connsiteY45" fmla="*/ 0 h 2225040"/>
              <a:gd name="connsiteX46" fmla="*/ 680720 w 955040"/>
              <a:gd name="connsiteY46" fmla="*/ 30480 h 2225040"/>
              <a:gd name="connsiteX47" fmla="*/ 711200 w 955040"/>
              <a:gd name="connsiteY47" fmla="*/ 40640 h 2225040"/>
              <a:gd name="connsiteX48" fmla="*/ 772160 w 955040"/>
              <a:gd name="connsiteY48" fmla="*/ 81280 h 2225040"/>
              <a:gd name="connsiteX49" fmla="*/ 802640 w 955040"/>
              <a:gd name="connsiteY49" fmla="*/ 101600 h 22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55040" h="2225040">
                <a:moveTo>
                  <a:pt x="955040" y="1696720"/>
                </a:moveTo>
                <a:cubicBezTo>
                  <a:pt x="930473" y="1893259"/>
                  <a:pt x="957992" y="1689167"/>
                  <a:pt x="934720" y="1828800"/>
                </a:cubicBezTo>
                <a:cubicBezTo>
                  <a:pt x="930783" y="1852422"/>
                  <a:pt x="928844" y="1876359"/>
                  <a:pt x="924560" y="1899920"/>
                </a:cubicBezTo>
                <a:cubicBezTo>
                  <a:pt x="911890" y="1969603"/>
                  <a:pt x="918748" y="1913007"/>
                  <a:pt x="904240" y="1971040"/>
                </a:cubicBezTo>
                <a:cubicBezTo>
                  <a:pt x="899412" y="1990352"/>
                  <a:pt x="891742" y="2041620"/>
                  <a:pt x="883920" y="2062480"/>
                </a:cubicBezTo>
                <a:cubicBezTo>
                  <a:pt x="878602" y="2076661"/>
                  <a:pt x="873296" y="2091485"/>
                  <a:pt x="863600" y="2103120"/>
                </a:cubicBezTo>
                <a:cubicBezTo>
                  <a:pt x="855783" y="2112501"/>
                  <a:pt x="842501" y="2115623"/>
                  <a:pt x="833120" y="2123440"/>
                </a:cubicBezTo>
                <a:cubicBezTo>
                  <a:pt x="822082" y="2132638"/>
                  <a:pt x="814595" y="2145950"/>
                  <a:pt x="802640" y="2153920"/>
                </a:cubicBezTo>
                <a:cubicBezTo>
                  <a:pt x="793729" y="2159861"/>
                  <a:pt x="782004" y="2159861"/>
                  <a:pt x="772160" y="2164080"/>
                </a:cubicBezTo>
                <a:cubicBezTo>
                  <a:pt x="686499" y="2200792"/>
                  <a:pt x="782634" y="2172145"/>
                  <a:pt x="670560" y="2194560"/>
                </a:cubicBezTo>
                <a:cubicBezTo>
                  <a:pt x="656868" y="2197298"/>
                  <a:pt x="643612" y="2201982"/>
                  <a:pt x="629920" y="2204720"/>
                </a:cubicBezTo>
                <a:cubicBezTo>
                  <a:pt x="609720" y="2208760"/>
                  <a:pt x="589228" y="2211195"/>
                  <a:pt x="568960" y="2214880"/>
                </a:cubicBezTo>
                <a:cubicBezTo>
                  <a:pt x="551970" y="2217969"/>
                  <a:pt x="535093" y="2221653"/>
                  <a:pt x="518160" y="2225040"/>
                </a:cubicBezTo>
                <a:cubicBezTo>
                  <a:pt x="497090" y="2221528"/>
                  <a:pt x="440810" y="2213814"/>
                  <a:pt x="416560" y="2204720"/>
                </a:cubicBezTo>
                <a:cubicBezTo>
                  <a:pt x="355732" y="2181909"/>
                  <a:pt x="385853" y="2179207"/>
                  <a:pt x="314960" y="2143760"/>
                </a:cubicBezTo>
                <a:cubicBezTo>
                  <a:pt x="263398" y="2117979"/>
                  <a:pt x="286922" y="2131841"/>
                  <a:pt x="243840" y="2103120"/>
                </a:cubicBezTo>
                <a:cubicBezTo>
                  <a:pt x="237067" y="2092960"/>
                  <a:pt x="231337" y="2082021"/>
                  <a:pt x="223520" y="2072640"/>
                </a:cubicBezTo>
                <a:cubicBezTo>
                  <a:pt x="194299" y="2037575"/>
                  <a:pt x="169519" y="2032557"/>
                  <a:pt x="152400" y="1981200"/>
                </a:cubicBezTo>
                <a:cubicBezTo>
                  <a:pt x="126863" y="1904588"/>
                  <a:pt x="161311" y="1999022"/>
                  <a:pt x="121920" y="1920240"/>
                </a:cubicBezTo>
                <a:cubicBezTo>
                  <a:pt x="117131" y="1910661"/>
                  <a:pt x="116549" y="1899339"/>
                  <a:pt x="111760" y="1889760"/>
                </a:cubicBezTo>
                <a:cubicBezTo>
                  <a:pt x="106299" y="1878838"/>
                  <a:pt x="96901" y="1870202"/>
                  <a:pt x="91440" y="1859280"/>
                </a:cubicBezTo>
                <a:cubicBezTo>
                  <a:pt x="86651" y="1849701"/>
                  <a:pt x="84098" y="1839132"/>
                  <a:pt x="81280" y="1828800"/>
                </a:cubicBezTo>
                <a:cubicBezTo>
                  <a:pt x="73932" y="1801857"/>
                  <a:pt x="69791" y="1774014"/>
                  <a:pt x="60960" y="1747520"/>
                </a:cubicBezTo>
                <a:lnTo>
                  <a:pt x="40640" y="1686560"/>
                </a:lnTo>
                <a:cubicBezTo>
                  <a:pt x="37253" y="1676400"/>
                  <a:pt x="32241" y="1666644"/>
                  <a:pt x="30480" y="1656080"/>
                </a:cubicBezTo>
                <a:cubicBezTo>
                  <a:pt x="27093" y="1635760"/>
                  <a:pt x="23452" y="1615481"/>
                  <a:pt x="20320" y="1595120"/>
                </a:cubicBezTo>
                <a:cubicBezTo>
                  <a:pt x="16679" y="1571451"/>
                  <a:pt x="14097" y="1547622"/>
                  <a:pt x="10160" y="1524000"/>
                </a:cubicBezTo>
                <a:cubicBezTo>
                  <a:pt x="7321" y="1506966"/>
                  <a:pt x="3387" y="1490133"/>
                  <a:pt x="0" y="1473200"/>
                </a:cubicBezTo>
                <a:cubicBezTo>
                  <a:pt x="3387" y="1368213"/>
                  <a:pt x="7117" y="1263237"/>
                  <a:pt x="10160" y="1158240"/>
                </a:cubicBezTo>
                <a:cubicBezTo>
                  <a:pt x="13890" y="1029556"/>
                  <a:pt x="14474" y="900765"/>
                  <a:pt x="20320" y="772160"/>
                </a:cubicBezTo>
                <a:cubicBezTo>
                  <a:pt x="21255" y="751581"/>
                  <a:pt x="26795" y="731468"/>
                  <a:pt x="30480" y="711200"/>
                </a:cubicBezTo>
                <a:cubicBezTo>
                  <a:pt x="32003" y="702825"/>
                  <a:pt x="45650" y="631776"/>
                  <a:pt x="50800" y="619760"/>
                </a:cubicBezTo>
                <a:cubicBezTo>
                  <a:pt x="55610" y="608537"/>
                  <a:pt x="66161" y="600438"/>
                  <a:pt x="71120" y="589280"/>
                </a:cubicBezTo>
                <a:cubicBezTo>
                  <a:pt x="79819" y="569707"/>
                  <a:pt x="84667" y="548640"/>
                  <a:pt x="91440" y="528320"/>
                </a:cubicBezTo>
                <a:lnTo>
                  <a:pt x="101600" y="497840"/>
                </a:lnTo>
                <a:cubicBezTo>
                  <a:pt x="104987" y="487680"/>
                  <a:pt x="109163" y="477750"/>
                  <a:pt x="111760" y="467360"/>
                </a:cubicBezTo>
                <a:cubicBezTo>
                  <a:pt x="118533" y="440267"/>
                  <a:pt x="123249" y="412574"/>
                  <a:pt x="132080" y="386080"/>
                </a:cubicBezTo>
                <a:cubicBezTo>
                  <a:pt x="135467" y="375920"/>
                  <a:pt x="137039" y="364962"/>
                  <a:pt x="142240" y="355600"/>
                </a:cubicBezTo>
                <a:cubicBezTo>
                  <a:pt x="154100" y="334252"/>
                  <a:pt x="175157" y="317808"/>
                  <a:pt x="182880" y="294640"/>
                </a:cubicBezTo>
                <a:cubicBezTo>
                  <a:pt x="192757" y="265010"/>
                  <a:pt x="195425" y="252217"/>
                  <a:pt x="213360" y="223520"/>
                </a:cubicBezTo>
                <a:cubicBezTo>
                  <a:pt x="222335" y="209161"/>
                  <a:pt x="234129" y="196752"/>
                  <a:pt x="243840" y="182880"/>
                </a:cubicBezTo>
                <a:cubicBezTo>
                  <a:pt x="275559" y="137567"/>
                  <a:pt x="277149" y="122949"/>
                  <a:pt x="314960" y="91440"/>
                </a:cubicBezTo>
                <a:cubicBezTo>
                  <a:pt x="324341" y="83623"/>
                  <a:pt x="334282" y="76079"/>
                  <a:pt x="345440" y="71120"/>
                </a:cubicBezTo>
                <a:cubicBezTo>
                  <a:pt x="377243" y="56985"/>
                  <a:pt x="413264" y="49084"/>
                  <a:pt x="447040" y="40640"/>
                </a:cubicBezTo>
                <a:cubicBezTo>
                  <a:pt x="457200" y="33867"/>
                  <a:pt x="466598" y="25781"/>
                  <a:pt x="477520" y="20320"/>
                </a:cubicBezTo>
                <a:cubicBezTo>
                  <a:pt x="505893" y="6134"/>
                  <a:pt x="552911" y="3744"/>
                  <a:pt x="579120" y="0"/>
                </a:cubicBezTo>
                <a:cubicBezTo>
                  <a:pt x="708460" y="18477"/>
                  <a:pt x="606792" y="-6484"/>
                  <a:pt x="680720" y="30480"/>
                </a:cubicBezTo>
                <a:cubicBezTo>
                  <a:pt x="690299" y="35269"/>
                  <a:pt x="701838" y="35439"/>
                  <a:pt x="711200" y="40640"/>
                </a:cubicBezTo>
                <a:cubicBezTo>
                  <a:pt x="732548" y="52500"/>
                  <a:pt x="748992" y="73557"/>
                  <a:pt x="772160" y="81280"/>
                </a:cubicBezTo>
                <a:cubicBezTo>
                  <a:pt x="805853" y="92511"/>
                  <a:pt x="802640" y="80730"/>
                  <a:pt x="802640" y="1016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59D1BF-17F0-90CA-E87A-E5B0EF7D9A7D}"/>
              </a:ext>
            </a:extLst>
          </p:cNvPr>
          <p:cNvCxnSpPr>
            <a:cxnSpLocks/>
          </p:cNvCxnSpPr>
          <p:nvPr/>
        </p:nvCxnSpPr>
        <p:spPr>
          <a:xfrm>
            <a:off x="5858993" y="3998264"/>
            <a:ext cx="581567" cy="533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420F179-A4BD-2808-A549-3EE045CCCC40}"/>
              </a:ext>
            </a:extLst>
          </p:cNvPr>
          <p:cNvSpPr txBox="1"/>
          <p:nvPr/>
        </p:nvSpPr>
        <p:spPr>
          <a:xfrm>
            <a:off x="2810458" y="5715000"/>
            <a:ext cx="45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itchFamily="2" charset="2"/>
              </a:rPr>
              <a:t>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02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9633-A26A-2A1D-BC58-B68F17FF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2420"/>
            <a:ext cx="7772400" cy="525780"/>
          </a:xfrm>
        </p:spPr>
        <p:txBody>
          <a:bodyPr/>
          <a:lstStyle/>
          <a:p>
            <a:r>
              <a:rPr lang="en-US" dirty="0"/>
              <a:t>Memory</a:t>
            </a:r>
            <a:r>
              <a:rPr lang="zh-CN" altLang="en-US" dirty="0"/>
              <a:t> </a:t>
            </a:r>
            <a:r>
              <a:rPr lang="en-US" dirty="0"/>
              <a:t>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2BAF-368E-A456-F79B-AE8D2B4F8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79040"/>
            <a:ext cx="7772400" cy="2473960"/>
          </a:xfrm>
        </p:spPr>
        <p:txBody>
          <a:bodyPr/>
          <a:lstStyle/>
          <a:p>
            <a:r>
              <a:rPr lang="en-US" sz="2800" dirty="0"/>
              <a:t>Can we view each</a:t>
            </a:r>
            <a:r>
              <a:rPr lang="zh-CN" altLang="en-US" sz="2800" dirty="0"/>
              <a:t> </a:t>
            </a:r>
            <a:r>
              <a:rPr lang="en-US" altLang="zh-CN" sz="2800" dirty="0"/>
              <a:t>memory</a:t>
            </a:r>
            <a:r>
              <a:rPr lang="zh-CN" altLang="en-US" sz="2800" dirty="0"/>
              <a:t> </a:t>
            </a:r>
            <a:r>
              <a:rPr lang="en-US" altLang="zh-CN" sz="2800" dirty="0"/>
              <a:t>location</a:t>
            </a:r>
            <a:r>
              <a:rPr lang="zh-CN" altLang="en-US" sz="2800" dirty="0"/>
              <a:t> </a:t>
            </a:r>
            <a:r>
              <a:rPr lang="en-US" altLang="zh-CN" sz="2800" dirty="0"/>
              <a:t>as a “temp” to apply SSA? (So we may use the same tricks to optimize the code.)</a:t>
            </a:r>
          </a:p>
          <a:p>
            <a:r>
              <a:rPr lang="en-US" sz="2800" dirty="0"/>
              <a:t>No: because we don’t know if </a:t>
            </a:r>
            <a:r>
              <a:rPr lang="en-US" sz="2800" i="1" dirty="0" err="1"/>
              <a:t>i</a:t>
            </a:r>
            <a:r>
              <a:rPr lang="en-US" sz="2800" i="1" dirty="0"/>
              <a:t>, j, k</a:t>
            </a:r>
            <a:r>
              <a:rPr lang="en-US" sz="2800" dirty="0"/>
              <a:t> have the same or different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BD2B7-556A-952A-CEFF-AA0C67F4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61" y="1143000"/>
            <a:ext cx="2438400" cy="12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62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96E4-80CC-BE50-04A8-E59AAD8A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dirty="0"/>
              <a:t>Memory</a:t>
            </a:r>
            <a:r>
              <a:rPr lang="zh-CN" altLang="en-US" dirty="0"/>
              <a:t> </a:t>
            </a:r>
            <a:r>
              <a:rPr lang="en-US" dirty="0"/>
              <a:t>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D4970-585D-F851-3978-CAD855827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375028"/>
            <a:ext cx="7772400" cy="898958"/>
          </a:xfrm>
        </p:spPr>
        <p:txBody>
          <a:bodyPr/>
          <a:lstStyle/>
          <a:p>
            <a:r>
              <a:rPr lang="en-US" sz="2800" dirty="0"/>
              <a:t>May we view the entire memory as a </a:t>
            </a:r>
            <a:r>
              <a:rPr lang="en-US" sz="2800" i="1" dirty="0"/>
              <a:t>(big) </a:t>
            </a:r>
            <a:r>
              <a:rPr lang="en-US" sz="2800" dirty="0"/>
              <a:t>“temp”, like this:</a:t>
            </a:r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55A9E-3E75-9A23-07A9-E4E88BA88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362200"/>
            <a:ext cx="3390323" cy="12713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22E85C-45AB-F20D-C795-6A39505676FC}"/>
              </a:ext>
            </a:extLst>
          </p:cNvPr>
          <p:cNvSpPr txBox="1">
            <a:spLocks/>
          </p:cNvSpPr>
          <p:nvPr/>
        </p:nvSpPr>
        <p:spPr bwMode="auto">
          <a:xfrm>
            <a:off x="711200" y="3810000"/>
            <a:ext cx="7772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But there is a problem: 3 must be executed after 2, although 3 doesn’t use the value “defined” in 2.</a:t>
            </a:r>
          </a:p>
          <a:p>
            <a:r>
              <a:rPr lang="en-US" sz="2800" dirty="0"/>
              <a:t>A naïve solution is to avoid touching any memory load/store (e.g., no dead-code elimination on memory store/load)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0857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21D2-0541-C77D-6147-18AC1A3A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E612-EDC6-E3AB-13BA-15E3AE953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8 is due </a:t>
            </a:r>
            <a:r>
              <a:rPr lang="en-US"/>
              <a:t>on this Thursday</a:t>
            </a:r>
            <a:endParaRPr lang="en-US" dirty="0"/>
          </a:p>
          <a:p>
            <a:r>
              <a:rPr lang="en-US" dirty="0"/>
              <a:t>Homework 9 is due next Thursday</a:t>
            </a:r>
          </a:p>
        </p:txBody>
      </p:sp>
    </p:spTree>
    <p:extLst>
      <p:ext uri="{BB962C8B-B14F-4D97-AF65-F5344CB8AC3E}">
        <p14:creationId xmlns:p14="http://schemas.microsoft.com/office/powerpoint/2010/main" val="366790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A766-66F1-B0AA-EC93-6C4509C7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299230"/>
            <a:ext cx="7772400" cy="685800"/>
          </a:xfrm>
        </p:spPr>
        <p:txBody>
          <a:bodyPr/>
          <a:lstStyle/>
          <a:p>
            <a:r>
              <a:rPr lang="en-US" dirty="0"/>
              <a:t>ARM Assembly Example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49283-2040-C562-F2D3-55661669F72F}"/>
              </a:ext>
            </a:extLst>
          </p:cNvPr>
          <p:cNvSpPr txBox="1"/>
          <p:nvPr/>
        </p:nvSpPr>
        <p:spPr>
          <a:xfrm>
            <a:off x="838200" y="1981200"/>
            <a:ext cx="2590800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public int main() {</a:t>
            </a:r>
          </a:p>
          <a:p>
            <a:r>
              <a:rPr lang="en-US" dirty="0"/>
              <a:t>  int 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r>
              <a:rPr lang="en-US" dirty="0"/>
              <a:t>  return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F93EA-A438-8000-B889-CA7B5F7AEB1B}"/>
              </a:ext>
            </a:extLst>
          </p:cNvPr>
          <p:cNvSpPr txBox="1"/>
          <p:nvPr/>
        </p:nvSpPr>
        <p:spPr>
          <a:xfrm>
            <a:off x="4191000" y="1295400"/>
            <a:ext cx="4191000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.section .</a:t>
            </a:r>
            <a:r>
              <a:rPr lang="en-US" sz="1800" dirty="0" err="1"/>
              <a:t>note.GNU</a:t>
            </a:r>
            <a:r>
              <a:rPr lang="en-US" sz="1800" dirty="0"/>
              <a:t>-stack</a:t>
            </a:r>
          </a:p>
          <a:p>
            <a:endParaRPr lang="en-US" sz="1800" dirty="0"/>
          </a:p>
          <a:p>
            <a:r>
              <a:rPr lang="en-US" sz="1800" dirty="0"/>
              <a:t>@ Here is the RPI code</a:t>
            </a:r>
          </a:p>
          <a:p>
            <a:endParaRPr lang="en-US" sz="1800" dirty="0"/>
          </a:p>
          <a:p>
            <a:r>
              <a:rPr lang="en-US" sz="1800" dirty="0"/>
              <a:t>@ Here's function: _^main^_^main</a:t>
            </a:r>
          </a:p>
          <a:p>
            <a:endParaRPr lang="en-US" sz="1800" dirty="0"/>
          </a:p>
          <a:p>
            <a:r>
              <a:rPr lang="en-US" sz="1800" dirty="0"/>
              <a:t>.</a:t>
            </a:r>
            <a:r>
              <a:rPr lang="en-US" sz="1800" dirty="0" err="1"/>
              <a:t>balign</a:t>
            </a:r>
            <a:r>
              <a:rPr lang="en-US" sz="1800" dirty="0"/>
              <a:t> 4</a:t>
            </a:r>
          </a:p>
          <a:p>
            <a:r>
              <a:rPr lang="en-US" sz="1800" dirty="0"/>
              <a:t>.global main</a:t>
            </a:r>
          </a:p>
          <a:p>
            <a:r>
              <a:rPr lang="en-US" sz="1800" dirty="0"/>
              <a:t>.section .text</a:t>
            </a:r>
          </a:p>
          <a:p>
            <a:endParaRPr lang="en-US" sz="1800" dirty="0"/>
          </a:p>
          <a:p>
            <a:r>
              <a:rPr lang="en-US" sz="1800" dirty="0"/>
              <a:t>main:</a:t>
            </a:r>
          </a:p>
          <a:p>
            <a:r>
              <a:rPr lang="en-US" sz="1800" dirty="0"/>
              <a:t>         push {r4-r10, </a:t>
            </a:r>
            <a:r>
              <a:rPr lang="en-US" sz="1800" dirty="0" err="1"/>
              <a:t>fp</a:t>
            </a:r>
            <a:r>
              <a:rPr lang="en-US" sz="1800" dirty="0"/>
              <a:t>, </a:t>
            </a:r>
            <a:r>
              <a:rPr lang="en-US" sz="1800" dirty="0" err="1"/>
              <a:t>lr</a:t>
            </a:r>
            <a:r>
              <a:rPr lang="en-US" sz="1800" dirty="0"/>
              <a:t>}</a:t>
            </a:r>
          </a:p>
          <a:p>
            <a:r>
              <a:rPr lang="en-US" sz="1800" dirty="0"/>
              <a:t>         add </a:t>
            </a:r>
            <a:r>
              <a:rPr lang="en-US" sz="1800" dirty="0" err="1"/>
              <a:t>fp</a:t>
            </a:r>
            <a:r>
              <a:rPr lang="en-US" sz="1800" dirty="0"/>
              <a:t>, </a:t>
            </a:r>
            <a:r>
              <a:rPr lang="en-US" sz="1800" dirty="0" err="1"/>
              <a:t>sp</a:t>
            </a:r>
            <a:r>
              <a:rPr lang="en-US" sz="1800" dirty="0"/>
              <a:t>, #32</a:t>
            </a:r>
          </a:p>
          <a:p>
            <a:r>
              <a:rPr lang="en-US" sz="1800" dirty="0"/>
              <a:t>main$L100: </a:t>
            </a:r>
          </a:p>
          <a:p>
            <a:r>
              <a:rPr lang="en-US" sz="1800" dirty="0"/>
              <a:t>         mov r0, #0</a:t>
            </a:r>
          </a:p>
          <a:p>
            <a:r>
              <a:rPr lang="en-US" sz="1800" dirty="0"/>
              <a:t>         sub </a:t>
            </a:r>
            <a:r>
              <a:rPr lang="en-US" sz="1800" dirty="0" err="1"/>
              <a:t>sp</a:t>
            </a:r>
            <a:r>
              <a:rPr lang="en-US" sz="1800" dirty="0"/>
              <a:t>, </a:t>
            </a:r>
            <a:r>
              <a:rPr lang="en-US" sz="1800" dirty="0" err="1"/>
              <a:t>fp</a:t>
            </a:r>
            <a:r>
              <a:rPr lang="en-US" sz="1800" dirty="0"/>
              <a:t>, #32</a:t>
            </a:r>
          </a:p>
          <a:p>
            <a:r>
              <a:rPr lang="en-US" sz="1800" dirty="0"/>
              <a:t>         pop {r4-r10, </a:t>
            </a:r>
            <a:r>
              <a:rPr lang="en-US" sz="1800" dirty="0" err="1"/>
              <a:t>fp</a:t>
            </a:r>
            <a:r>
              <a:rPr lang="en-US" sz="1800" dirty="0"/>
              <a:t>, pc}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412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8885D-2320-3678-C3F8-F0ADE38F5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F54881-1A86-F832-C411-FB88B6F385AF}"/>
              </a:ext>
            </a:extLst>
          </p:cNvPr>
          <p:cNvSpPr/>
          <p:nvPr/>
        </p:nvSpPr>
        <p:spPr>
          <a:xfrm>
            <a:off x="1632987" y="3581400"/>
            <a:ext cx="1186083" cy="26153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0ABE0-AB41-AC3B-EAB9-36C242189EA2}"/>
              </a:ext>
            </a:extLst>
          </p:cNvPr>
          <p:cNvSpPr txBox="1"/>
          <p:nvPr/>
        </p:nvSpPr>
        <p:spPr>
          <a:xfrm>
            <a:off x="682583" y="137425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FFB1E2-CED2-496E-0A6E-BB22D218CDF1}"/>
              </a:ext>
            </a:extLst>
          </p:cNvPr>
          <p:cNvCxnSpPr>
            <a:cxnSpLocks/>
          </p:cNvCxnSpPr>
          <p:nvPr/>
        </p:nvCxnSpPr>
        <p:spPr>
          <a:xfrm>
            <a:off x="1108706" y="1616058"/>
            <a:ext cx="47325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6B356C3-297B-37FB-D433-627094A49D4A}"/>
              </a:ext>
            </a:extLst>
          </p:cNvPr>
          <p:cNvSpPr/>
          <p:nvPr/>
        </p:nvSpPr>
        <p:spPr>
          <a:xfrm>
            <a:off x="1632987" y="1524000"/>
            <a:ext cx="1196163" cy="20573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31414-5EA9-D29A-0FF8-B8FA6E56B99F}"/>
              </a:ext>
            </a:extLst>
          </p:cNvPr>
          <p:cNvSpPr txBox="1"/>
          <p:nvPr/>
        </p:nvSpPr>
        <p:spPr>
          <a:xfrm>
            <a:off x="1735405" y="2137198"/>
            <a:ext cx="97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73EF6D-6CCD-827E-2D26-4817B523B694}"/>
              </a:ext>
            </a:extLst>
          </p:cNvPr>
          <p:cNvSpPr txBox="1"/>
          <p:nvPr/>
        </p:nvSpPr>
        <p:spPr>
          <a:xfrm>
            <a:off x="711965" y="322149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F0DB3A-46AE-A074-6177-144AEBCE241D}"/>
              </a:ext>
            </a:extLst>
          </p:cNvPr>
          <p:cNvCxnSpPr>
            <a:cxnSpLocks/>
          </p:cNvCxnSpPr>
          <p:nvPr/>
        </p:nvCxnSpPr>
        <p:spPr>
          <a:xfrm>
            <a:off x="1170745" y="3463095"/>
            <a:ext cx="45562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756AF53C-4CAE-5CDE-BCCE-ECD72D22CEE4}"/>
              </a:ext>
            </a:extLst>
          </p:cNvPr>
          <p:cNvSpPr txBox="1">
            <a:spLocks/>
          </p:cNvSpPr>
          <p:nvPr/>
        </p:nvSpPr>
        <p:spPr>
          <a:xfrm>
            <a:off x="628155" y="302804"/>
            <a:ext cx="7887689" cy="45739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kumimoji="1" lang="en-US" altLang="zh-CN" sz="3200" dirty="0">
                <a:solidFill>
                  <a:schemeClr val="tx1"/>
                </a:solidFill>
              </a:rPr>
              <a:t>Function Entrance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DF13C9-2E8A-54C5-E7E1-1F47B23E2583}"/>
              </a:ext>
            </a:extLst>
          </p:cNvPr>
          <p:cNvSpPr txBox="1"/>
          <p:nvPr/>
        </p:nvSpPr>
        <p:spPr>
          <a:xfrm>
            <a:off x="5537653" y="2527887"/>
            <a:ext cx="3505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main:</a:t>
            </a:r>
          </a:p>
          <a:p>
            <a:r>
              <a:rPr lang="en-US" sz="2000" dirty="0"/>
              <a:t>         push {r4-r10, </a:t>
            </a:r>
            <a:r>
              <a:rPr lang="en-US" sz="2000" dirty="0" err="1"/>
              <a:t>fp</a:t>
            </a:r>
            <a:r>
              <a:rPr lang="en-US" sz="2000" dirty="0"/>
              <a:t>, </a:t>
            </a:r>
            <a:r>
              <a:rPr lang="en-US" sz="2000" dirty="0" err="1"/>
              <a:t>lr</a:t>
            </a:r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sp</a:t>
            </a:r>
            <a:r>
              <a:rPr lang="en-US" sz="2000" dirty="0"/>
              <a:t> = </a:t>
            </a:r>
            <a:r>
              <a:rPr lang="en-US" sz="2000" dirty="0" err="1"/>
              <a:t>orig_sp</a:t>
            </a:r>
            <a:r>
              <a:rPr lang="en-US" sz="2000" dirty="0"/>
              <a:t> + 36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C194D0-C8F9-B4C6-55E8-E91C45A1B8A2}"/>
              </a:ext>
            </a:extLst>
          </p:cNvPr>
          <p:cNvSpPr/>
          <p:nvPr/>
        </p:nvSpPr>
        <p:spPr>
          <a:xfrm>
            <a:off x="3843117" y="3587733"/>
            <a:ext cx="1186083" cy="304165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BA6FB4-6732-09FC-80C3-FF42BBEE6D4D}"/>
              </a:ext>
            </a:extLst>
          </p:cNvPr>
          <p:cNvSpPr txBox="1"/>
          <p:nvPr/>
        </p:nvSpPr>
        <p:spPr>
          <a:xfrm>
            <a:off x="2903598" y="138059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ACE3B1-5C1A-B804-2B7C-646CA6185EA5}"/>
              </a:ext>
            </a:extLst>
          </p:cNvPr>
          <p:cNvCxnSpPr>
            <a:cxnSpLocks/>
          </p:cNvCxnSpPr>
          <p:nvPr/>
        </p:nvCxnSpPr>
        <p:spPr>
          <a:xfrm>
            <a:off x="3329721" y="1622392"/>
            <a:ext cx="47325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1F67D44-2B9D-CB1D-71C6-1B37B6226D37}"/>
              </a:ext>
            </a:extLst>
          </p:cNvPr>
          <p:cNvSpPr/>
          <p:nvPr/>
        </p:nvSpPr>
        <p:spPr>
          <a:xfrm>
            <a:off x="3843117" y="1530334"/>
            <a:ext cx="1196163" cy="20573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DD040D-DF12-F71D-5206-B0BBE723A9B4}"/>
              </a:ext>
            </a:extLst>
          </p:cNvPr>
          <p:cNvSpPr txBox="1"/>
          <p:nvPr/>
        </p:nvSpPr>
        <p:spPr>
          <a:xfrm>
            <a:off x="3956420" y="2143532"/>
            <a:ext cx="97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1A4433-E1BF-4CBA-62CA-8DB619DF2F2C}"/>
              </a:ext>
            </a:extLst>
          </p:cNvPr>
          <p:cNvSpPr txBox="1"/>
          <p:nvPr/>
        </p:nvSpPr>
        <p:spPr>
          <a:xfrm>
            <a:off x="2918633" y="601980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D3F73B-882C-197E-2D8B-08874432672E}"/>
              </a:ext>
            </a:extLst>
          </p:cNvPr>
          <p:cNvCxnSpPr>
            <a:cxnSpLocks/>
          </p:cNvCxnSpPr>
          <p:nvPr/>
        </p:nvCxnSpPr>
        <p:spPr>
          <a:xfrm>
            <a:off x="3377413" y="6261404"/>
            <a:ext cx="45562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CC36FAB-B27B-33C3-6177-B45A6F32D7EB}"/>
              </a:ext>
            </a:extLst>
          </p:cNvPr>
          <p:cNvSpPr txBox="1"/>
          <p:nvPr/>
        </p:nvSpPr>
        <p:spPr>
          <a:xfrm>
            <a:off x="3843117" y="3581400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lr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71FAA1-5777-2943-9DC8-A69AF6685605}"/>
              </a:ext>
            </a:extLst>
          </p:cNvPr>
          <p:cNvSpPr txBox="1"/>
          <p:nvPr/>
        </p:nvSpPr>
        <p:spPr>
          <a:xfrm>
            <a:off x="3843117" y="3889177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fp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419F9B-FD30-B976-E7C7-4294C8764D63}"/>
              </a:ext>
            </a:extLst>
          </p:cNvPr>
          <p:cNvSpPr txBox="1"/>
          <p:nvPr/>
        </p:nvSpPr>
        <p:spPr>
          <a:xfrm>
            <a:off x="3843117" y="4194599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27DF2C-97C3-0397-BE68-F77184F6B233}"/>
              </a:ext>
            </a:extLst>
          </p:cNvPr>
          <p:cNvSpPr txBox="1"/>
          <p:nvPr/>
        </p:nvSpPr>
        <p:spPr>
          <a:xfrm>
            <a:off x="3843116" y="4500021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899DB3-84BC-CE22-6DE8-CFD9FBFDD906}"/>
              </a:ext>
            </a:extLst>
          </p:cNvPr>
          <p:cNvSpPr txBox="1"/>
          <p:nvPr/>
        </p:nvSpPr>
        <p:spPr>
          <a:xfrm>
            <a:off x="3843117" y="4807798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6828B9-7878-9D03-D2B8-D2C443100F99}"/>
              </a:ext>
            </a:extLst>
          </p:cNvPr>
          <p:cNvSpPr txBox="1"/>
          <p:nvPr/>
        </p:nvSpPr>
        <p:spPr>
          <a:xfrm>
            <a:off x="3843116" y="5109241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527F66-3030-8B33-2F31-0A83EB46BBB7}"/>
              </a:ext>
            </a:extLst>
          </p:cNvPr>
          <p:cNvSpPr txBox="1"/>
          <p:nvPr/>
        </p:nvSpPr>
        <p:spPr>
          <a:xfrm>
            <a:off x="3843116" y="5414663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D0283D-E3A1-BC0E-3A00-25A2B0BDA32D}"/>
              </a:ext>
            </a:extLst>
          </p:cNvPr>
          <p:cNvSpPr txBox="1"/>
          <p:nvPr/>
        </p:nvSpPr>
        <p:spPr>
          <a:xfrm>
            <a:off x="3843115" y="5723306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47C94D-BC27-DA43-42B0-D0CE3A6F3776}"/>
              </a:ext>
            </a:extLst>
          </p:cNvPr>
          <p:cNvSpPr txBox="1"/>
          <p:nvPr/>
        </p:nvSpPr>
        <p:spPr>
          <a:xfrm>
            <a:off x="3843113" y="6029594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1AEEEF1-67EE-F4AF-E833-BFEC8A708606}"/>
              </a:ext>
            </a:extLst>
          </p:cNvPr>
          <p:cNvSpPr/>
          <p:nvPr/>
        </p:nvSpPr>
        <p:spPr>
          <a:xfrm>
            <a:off x="457200" y="1374257"/>
            <a:ext cx="713545" cy="606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5CED77-4196-747B-DBA5-19CA3E217862}"/>
              </a:ext>
            </a:extLst>
          </p:cNvPr>
          <p:cNvCxnSpPr>
            <a:cxnSpLocks/>
          </p:cNvCxnSpPr>
          <p:nvPr/>
        </p:nvCxnSpPr>
        <p:spPr>
          <a:xfrm>
            <a:off x="983575" y="2011326"/>
            <a:ext cx="3055025" cy="2031739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6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84D3A-9823-74E6-1728-64D5722D9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05679F-2C78-54DF-C910-A85DAF76992B}"/>
              </a:ext>
            </a:extLst>
          </p:cNvPr>
          <p:cNvSpPr/>
          <p:nvPr/>
        </p:nvSpPr>
        <p:spPr>
          <a:xfrm>
            <a:off x="1632987" y="3581400"/>
            <a:ext cx="1186083" cy="26153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BC377-7F80-C49C-29CF-2C6BA95B89B5}"/>
              </a:ext>
            </a:extLst>
          </p:cNvPr>
          <p:cNvSpPr txBox="1"/>
          <p:nvPr/>
        </p:nvSpPr>
        <p:spPr>
          <a:xfrm>
            <a:off x="682583" y="137425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02EF8B-410E-7EAF-A6D9-2612E982E636}"/>
              </a:ext>
            </a:extLst>
          </p:cNvPr>
          <p:cNvCxnSpPr>
            <a:cxnSpLocks/>
          </p:cNvCxnSpPr>
          <p:nvPr/>
        </p:nvCxnSpPr>
        <p:spPr>
          <a:xfrm>
            <a:off x="1108706" y="1616058"/>
            <a:ext cx="47325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B228A9F-89A3-7108-F7E1-A9A9486C4E23}"/>
              </a:ext>
            </a:extLst>
          </p:cNvPr>
          <p:cNvSpPr/>
          <p:nvPr/>
        </p:nvSpPr>
        <p:spPr>
          <a:xfrm>
            <a:off x="1632987" y="1524000"/>
            <a:ext cx="1196163" cy="20573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D6FA8-4260-F207-5CC7-EE8577409C37}"/>
              </a:ext>
            </a:extLst>
          </p:cNvPr>
          <p:cNvSpPr txBox="1"/>
          <p:nvPr/>
        </p:nvSpPr>
        <p:spPr>
          <a:xfrm>
            <a:off x="1735405" y="2137198"/>
            <a:ext cx="97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488856-A2B9-F5FF-1706-5AAA2C4E08B4}"/>
              </a:ext>
            </a:extLst>
          </p:cNvPr>
          <p:cNvSpPr txBox="1"/>
          <p:nvPr/>
        </p:nvSpPr>
        <p:spPr>
          <a:xfrm>
            <a:off x="711965" y="322149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18E430-ED08-E098-F2EB-C3EC756817FD}"/>
              </a:ext>
            </a:extLst>
          </p:cNvPr>
          <p:cNvCxnSpPr>
            <a:cxnSpLocks/>
          </p:cNvCxnSpPr>
          <p:nvPr/>
        </p:nvCxnSpPr>
        <p:spPr>
          <a:xfrm>
            <a:off x="1170745" y="3463095"/>
            <a:ext cx="45562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5BBFCC7C-3069-92E2-D573-6CB39C49B594}"/>
              </a:ext>
            </a:extLst>
          </p:cNvPr>
          <p:cNvSpPr txBox="1">
            <a:spLocks/>
          </p:cNvSpPr>
          <p:nvPr/>
        </p:nvSpPr>
        <p:spPr>
          <a:xfrm>
            <a:off x="628155" y="302804"/>
            <a:ext cx="7887689" cy="45739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kumimoji="1" lang="en-US" altLang="zh-CN" sz="3200" dirty="0">
                <a:solidFill>
                  <a:schemeClr val="tx1"/>
                </a:solidFill>
              </a:rPr>
              <a:t>Function Entrance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A90ABF-B97F-409F-2F0A-F8766E84892D}"/>
              </a:ext>
            </a:extLst>
          </p:cNvPr>
          <p:cNvSpPr txBox="1"/>
          <p:nvPr/>
        </p:nvSpPr>
        <p:spPr>
          <a:xfrm>
            <a:off x="5505066" y="1804843"/>
            <a:ext cx="35052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main:</a:t>
            </a:r>
          </a:p>
          <a:p>
            <a:r>
              <a:rPr lang="en-US" sz="2000" dirty="0"/>
              <a:t>         push {r4-r10, </a:t>
            </a:r>
            <a:r>
              <a:rPr lang="en-US" sz="2000" dirty="0" err="1"/>
              <a:t>fp</a:t>
            </a:r>
            <a:r>
              <a:rPr lang="en-US" sz="2000" dirty="0"/>
              <a:t>, </a:t>
            </a:r>
            <a:r>
              <a:rPr lang="en-US" sz="2000" dirty="0" err="1"/>
              <a:t>lr</a:t>
            </a:r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sp</a:t>
            </a:r>
            <a:r>
              <a:rPr lang="en-US" sz="2000" dirty="0"/>
              <a:t> = </a:t>
            </a:r>
            <a:r>
              <a:rPr lang="en-US" sz="2000" dirty="0" err="1"/>
              <a:t>orig_sp</a:t>
            </a:r>
            <a:r>
              <a:rPr lang="en-US" sz="2000" dirty="0"/>
              <a:t> + 36 </a:t>
            </a:r>
          </a:p>
          <a:p>
            <a:r>
              <a:rPr lang="en-US" sz="2000" i="1" dirty="0"/>
              <a:t>(</a:t>
            </a:r>
            <a:r>
              <a:rPr lang="en-US" sz="2000" i="1" dirty="0">
                <a:solidFill>
                  <a:srgbClr val="FF0000"/>
                </a:solidFill>
              </a:rPr>
              <a:t>push</a:t>
            </a:r>
            <a:r>
              <a:rPr lang="en-US" sz="2000" i="1" dirty="0"/>
              <a:t>: sp-4 then store)</a:t>
            </a:r>
          </a:p>
          <a:p>
            <a:endParaRPr lang="en-US" sz="2000" dirty="0"/>
          </a:p>
          <a:p>
            <a:r>
              <a:rPr lang="en-US" sz="2000" dirty="0"/>
              <a:t>         add </a:t>
            </a:r>
            <a:r>
              <a:rPr lang="en-US" sz="2000" dirty="0" err="1"/>
              <a:t>fp</a:t>
            </a:r>
            <a:r>
              <a:rPr lang="en-US" sz="2000" dirty="0"/>
              <a:t>, </a:t>
            </a:r>
            <a:r>
              <a:rPr lang="en-US" sz="2000" dirty="0" err="1"/>
              <a:t>sp</a:t>
            </a:r>
            <a:r>
              <a:rPr lang="en-US" sz="2000" dirty="0"/>
              <a:t>, #32</a:t>
            </a:r>
          </a:p>
          <a:p>
            <a:endParaRPr lang="en-US" sz="2000" dirty="0"/>
          </a:p>
          <a:p>
            <a:r>
              <a:rPr lang="en-US" sz="2000" dirty="0" err="1"/>
              <a:t>fp</a:t>
            </a:r>
            <a:r>
              <a:rPr lang="en-US" sz="2000" dirty="0"/>
              <a:t>  = </a:t>
            </a:r>
            <a:r>
              <a:rPr lang="en-US" sz="2000" dirty="0" err="1"/>
              <a:t>sp</a:t>
            </a:r>
            <a:r>
              <a:rPr lang="en-US" sz="2000" dirty="0"/>
              <a:t> + 32</a:t>
            </a:r>
          </a:p>
          <a:p>
            <a:endParaRPr lang="en-US" sz="2000" dirty="0"/>
          </a:p>
          <a:p>
            <a:r>
              <a:rPr lang="en-US" sz="2000" i="1" dirty="0"/>
              <a:t>Note: </a:t>
            </a:r>
            <a:r>
              <a:rPr lang="en-US" sz="2000" i="1" dirty="0" err="1"/>
              <a:t>sp&amp;fp</a:t>
            </a:r>
            <a:r>
              <a:rPr lang="en-US" sz="2000" i="1" dirty="0"/>
              <a:t> point to </a:t>
            </a:r>
            <a:r>
              <a:rPr lang="en-US" sz="2000" i="1" dirty="0">
                <a:solidFill>
                  <a:srgbClr val="FF0000"/>
                </a:solidFill>
              </a:rPr>
              <a:t>the lowest address </a:t>
            </a:r>
            <a:r>
              <a:rPr lang="en-US" sz="2000" i="1" dirty="0"/>
              <a:t>of the 4 bytes each register (32 bits) occupies.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89262B-FD78-99A1-9F83-437626160A32}"/>
              </a:ext>
            </a:extLst>
          </p:cNvPr>
          <p:cNvSpPr/>
          <p:nvPr/>
        </p:nvSpPr>
        <p:spPr>
          <a:xfrm>
            <a:off x="3843117" y="3587733"/>
            <a:ext cx="1186083" cy="304165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9D438D-B474-065C-2B61-C8D3BF8A0DAF}"/>
              </a:ext>
            </a:extLst>
          </p:cNvPr>
          <p:cNvSpPr txBox="1"/>
          <p:nvPr/>
        </p:nvSpPr>
        <p:spPr>
          <a:xfrm>
            <a:off x="2891730" y="358140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1878B5-B75D-F5BC-626C-F0BD477CB146}"/>
              </a:ext>
            </a:extLst>
          </p:cNvPr>
          <p:cNvCxnSpPr>
            <a:cxnSpLocks/>
          </p:cNvCxnSpPr>
          <p:nvPr/>
        </p:nvCxnSpPr>
        <p:spPr>
          <a:xfrm>
            <a:off x="3317853" y="3823201"/>
            <a:ext cx="47325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8F7E897-0E28-02D2-6ADE-57F367A73A95}"/>
              </a:ext>
            </a:extLst>
          </p:cNvPr>
          <p:cNvSpPr/>
          <p:nvPr/>
        </p:nvSpPr>
        <p:spPr>
          <a:xfrm>
            <a:off x="3843117" y="1530334"/>
            <a:ext cx="1196163" cy="20573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4B3BC2-3552-AABA-98C0-0E8AA6AF6851}"/>
              </a:ext>
            </a:extLst>
          </p:cNvPr>
          <p:cNvSpPr txBox="1"/>
          <p:nvPr/>
        </p:nvSpPr>
        <p:spPr>
          <a:xfrm>
            <a:off x="3956420" y="2143532"/>
            <a:ext cx="97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C3A04-0AA2-E7AC-54EF-14B4902E952D}"/>
              </a:ext>
            </a:extLst>
          </p:cNvPr>
          <p:cNvSpPr txBox="1"/>
          <p:nvPr/>
        </p:nvSpPr>
        <p:spPr>
          <a:xfrm>
            <a:off x="2918633" y="601980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E86842-744F-AB7A-F7D0-C7E3111AFB9F}"/>
              </a:ext>
            </a:extLst>
          </p:cNvPr>
          <p:cNvCxnSpPr>
            <a:cxnSpLocks/>
          </p:cNvCxnSpPr>
          <p:nvPr/>
        </p:nvCxnSpPr>
        <p:spPr>
          <a:xfrm>
            <a:off x="3377413" y="6261404"/>
            <a:ext cx="45562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CADFDFA-82AD-3760-C634-9D71D3A129F2}"/>
              </a:ext>
            </a:extLst>
          </p:cNvPr>
          <p:cNvSpPr txBox="1"/>
          <p:nvPr/>
        </p:nvSpPr>
        <p:spPr>
          <a:xfrm>
            <a:off x="3843117" y="3581400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lr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7471C5-2AB2-5A99-813C-D7004E2DDE06}"/>
              </a:ext>
            </a:extLst>
          </p:cNvPr>
          <p:cNvSpPr txBox="1"/>
          <p:nvPr/>
        </p:nvSpPr>
        <p:spPr>
          <a:xfrm>
            <a:off x="3843117" y="3889177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fp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CC6787-6A23-D424-CA52-C0F1583112E9}"/>
              </a:ext>
            </a:extLst>
          </p:cNvPr>
          <p:cNvSpPr txBox="1"/>
          <p:nvPr/>
        </p:nvSpPr>
        <p:spPr>
          <a:xfrm>
            <a:off x="3843117" y="4194599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035F74-FD59-4595-5F28-0D32F0DCF78B}"/>
              </a:ext>
            </a:extLst>
          </p:cNvPr>
          <p:cNvSpPr txBox="1"/>
          <p:nvPr/>
        </p:nvSpPr>
        <p:spPr>
          <a:xfrm>
            <a:off x="3843116" y="4500021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8089ED-033A-705F-A6FB-9344C61011E4}"/>
              </a:ext>
            </a:extLst>
          </p:cNvPr>
          <p:cNvSpPr txBox="1"/>
          <p:nvPr/>
        </p:nvSpPr>
        <p:spPr>
          <a:xfrm>
            <a:off x="3843117" y="4807798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5471B6-0522-41ED-038B-D658A8A4DAC1}"/>
              </a:ext>
            </a:extLst>
          </p:cNvPr>
          <p:cNvSpPr txBox="1"/>
          <p:nvPr/>
        </p:nvSpPr>
        <p:spPr>
          <a:xfrm>
            <a:off x="3843116" y="5109241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2C5118-3B12-200D-7671-A453BBE7C297}"/>
              </a:ext>
            </a:extLst>
          </p:cNvPr>
          <p:cNvSpPr txBox="1"/>
          <p:nvPr/>
        </p:nvSpPr>
        <p:spPr>
          <a:xfrm>
            <a:off x="3843116" y="5414663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1EB436-A7FE-DCD2-0868-71392FC950CF}"/>
              </a:ext>
            </a:extLst>
          </p:cNvPr>
          <p:cNvSpPr txBox="1"/>
          <p:nvPr/>
        </p:nvSpPr>
        <p:spPr>
          <a:xfrm>
            <a:off x="3843115" y="5723306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5CAA1-2C41-3659-1788-E3A3FED3C72F}"/>
              </a:ext>
            </a:extLst>
          </p:cNvPr>
          <p:cNvSpPr txBox="1"/>
          <p:nvPr/>
        </p:nvSpPr>
        <p:spPr>
          <a:xfrm>
            <a:off x="3843113" y="6029594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149D5-8EB0-7092-BC7C-8446071F81F3}"/>
              </a:ext>
            </a:extLst>
          </p:cNvPr>
          <p:cNvSpPr txBox="1"/>
          <p:nvPr/>
        </p:nvSpPr>
        <p:spPr>
          <a:xfrm>
            <a:off x="5470285" y="1876348"/>
            <a:ext cx="291171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04AD6-2B05-E6E7-18AD-0A1768D487C5}"/>
              </a:ext>
            </a:extLst>
          </p:cNvPr>
          <p:cNvSpPr txBox="1"/>
          <p:nvPr/>
        </p:nvSpPr>
        <p:spPr>
          <a:xfrm>
            <a:off x="5473168" y="3659654"/>
            <a:ext cx="2911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FA3ADD-B61F-7774-C8BF-6E0B30DD1890}"/>
              </a:ext>
            </a:extLst>
          </p:cNvPr>
          <p:cNvCxnSpPr>
            <a:cxnSpLocks/>
          </p:cNvCxnSpPr>
          <p:nvPr/>
        </p:nvCxnSpPr>
        <p:spPr>
          <a:xfrm flipH="1">
            <a:off x="5091290" y="3221491"/>
            <a:ext cx="410232" cy="2961991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1C0EA-E587-CE2E-9838-24649FAD4430}"/>
              </a:ext>
            </a:extLst>
          </p:cNvPr>
          <p:cNvCxnSpPr>
            <a:cxnSpLocks/>
          </p:cNvCxnSpPr>
          <p:nvPr/>
        </p:nvCxnSpPr>
        <p:spPr>
          <a:xfrm flipH="1" flipV="1">
            <a:off x="3332876" y="3968012"/>
            <a:ext cx="2172190" cy="427338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6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69F28-65CC-A029-138E-50CAEEC82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B147D3-DB66-C1D0-AA17-11AE58C36D58}"/>
              </a:ext>
            </a:extLst>
          </p:cNvPr>
          <p:cNvSpPr/>
          <p:nvPr/>
        </p:nvSpPr>
        <p:spPr>
          <a:xfrm>
            <a:off x="1632987" y="3581400"/>
            <a:ext cx="1186083" cy="26153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B5D69-2EBD-C650-998A-7CDE62DD2978}"/>
              </a:ext>
            </a:extLst>
          </p:cNvPr>
          <p:cNvSpPr txBox="1"/>
          <p:nvPr/>
        </p:nvSpPr>
        <p:spPr>
          <a:xfrm>
            <a:off x="682583" y="137425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F59E5E-39DB-FFE1-F3CF-2DFA45D7CEBB}"/>
              </a:ext>
            </a:extLst>
          </p:cNvPr>
          <p:cNvCxnSpPr>
            <a:cxnSpLocks/>
          </p:cNvCxnSpPr>
          <p:nvPr/>
        </p:nvCxnSpPr>
        <p:spPr>
          <a:xfrm>
            <a:off x="1108706" y="1616058"/>
            <a:ext cx="47325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B9E88E6-89FA-CC84-380D-B206E2EA25A1}"/>
              </a:ext>
            </a:extLst>
          </p:cNvPr>
          <p:cNvSpPr/>
          <p:nvPr/>
        </p:nvSpPr>
        <p:spPr>
          <a:xfrm>
            <a:off x="1632987" y="1524000"/>
            <a:ext cx="1196163" cy="20573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78BFF-D0E5-7692-6589-3B0E87235D6A}"/>
              </a:ext>
            </a:extLst>
          </p:cNvPr>
          <p:cNvSpPr txBox="1"/>
          <p:nvPr/>
        </p:nvSpPr>
        <p:spPr>
          <a:xfrm>
            <a:off x="1735405" y="2137198"/>
            <a:ext cx="97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B7E90B-4FD9-1808-19A3-C7D272D5662C}"/>
              </a:ext>
            </a:extLst>
          </p:cNvPr>
          <p:cNvSpPr txBox="1"/>
          <p:nvPr/>
        </p:nvSpPr>
        <p:spPr>
          <a:xfrm>
            <a:off x="711965" y="322149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6FAF1-6D13-1AFE-EAAD-3E2A739D7237}"/>
              </a:ext>
            </a:extLst>
          </p:cNvPr>
          <p:cNvCxnSpPr>
            <a:cxnSpLocks/>
          </p:cNvCxnSpPr>
          <p:nvPr/>
        </p:nvCxnSpPr>
        <p:spPr>
          <a:xfrm>
            <a:off x="1170745" y="3463095"/>
            <a:ext cx="45562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5356589-BF2A-8E80-7D48-CDCD4EE266C6}"/>
              </a:ext>
            </a:extLst>
          </p:cNvPr>
          <p:cNvSpPr txBox="1">
            <a:spLocks/>
          </p:cNvSpPr>
          <p:nvPr/>
        </p:nvSpPr>
        <p:spPr>
          <a:xfrm>
            <a:off x="628155" y="302804"/>
            <a:ext cx="7887689" cy="45739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kumimoji="1" lang="en-US" altLang="zh-CN" sz="3200" dirty="0">
                <a:solidFill>
                  <a:schemeClr val="tx1"/>
                </a:solidFill>
              </a:rPr>
              <a:t>Return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C026A4-2213-45EF-3528-08305AE70587}"/>
              </a:ext>
            </a:extLst>
          </p:cNvPr>
          <p:cNvSpPr txBox="1"/>
          <p:nvPr/>
        </p:nvSpPr>
        <p:spPr>
          <a:xfrm>
            <a:off x="5505066" y="1804843"/>
            <a:ext cx="3505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Return:</a:t>
            </a:r>
          </a:p>
          <a:p>
            <a:endParaRPr lang="en-US" sz="2000" dirty="0"/>
          </a:p>
          <a:p>
            <a:r>
              <a:rPr lang="en-US" sz="2000" dirty="0"/>
              <a:t>         sub </a:t>
            </a:r>
            <a:r>
              <a:rPr lang="en-US" sz="2000" dirty="0" err="1"/>
              <a:t>sp</a:t>
            </a:r>
            <a:r>
              <a:rPr lang="en-US" sz="2000" dirty="0"/>
              <a:t>, </a:t>
            </a:r>
            <a:r>
              <a:rPr lang="en-US" sz="2000" dirty="0" err="1"/>
              <a:t>fp</a:t>
            </a:r>
            <a:r>
              <a:rPr lang="en-US" sz="2000" dirty="0"/>
              <a:t>, #32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 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A0C0DD-EBB9-77F8-4706-18AFDAFE02DA}"/>
              </a:ext>
            </a:extLst>
          </p:cNvPr>
          <p:cNvSpPr/>
          <p:nvPr/>
        </p:nvSpPr>
        <p:spPr>
          <a:xfrm>
            <a:off x="3843117" y="3587733"/>
            <a:ext cx="1186083" cy="304165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B646AB-066D-9A62-EF86-725B96171785}"/>
              </a:ext>
            </a:extLst>
          </p:cNvPr>
          <p:cNvSpPr txBox="1"/>
          <p:nvPr/>
        </p:nvSpPr>
        <p:spPr>
          <a:xfrm>
            <a:off x="2891730" y="358140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F5B6A7-3CED-DD53-2482-EAF677034F85}"/>
              </a:ext>
            </a:extLst>
          </p:cNvPr>
          <p:cNvCxnSpPr>
            <a:cxnSpLocks/>
          </p:cNvCxnSpPr>
          <p:nvPr/>
        </p:nvCxnSpPr>
        <p:spPr>
          <a:xfrm>
            <a:off x="3317853" y="3823201"/>
            <a:ext cx="47325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1FCE9536-9711-4358-ADED-501003074A3E}"/>
              </a:ext>
            </a:extLst>
          </p:cNvPr>
          <p:cNvSpPr/>
          <p:nvPr/>
        </p:nvSpPr>
        <p:spPr>
          <a:xfrm>
            <a:off x="3843117" y="1530334"/>
            <a:ext cx="1196163" cy="20573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359D8C-7BEF-BD16-FABC-A513B27CBF4B}"/>
              </a:ext>
            </a:extLst>
          </p:cNvPr>
          <p:cNvSpPr txBox="1"/>
          <p:nvPr/>
        </p:nvSpPr>
        <p:spPr>
          <a:xfrm>
            <a:off x="3956420" y="2143532"/>
            <a:ext cx="97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3CCCB6-822B-7F76-BF70-21535CD606AE}"/>
              </a:ext>
            </a:extLst>
          </p:cNvPr>
          <p:cNvSpPr txBox="1"/>
          <p:nvPr/>
        </p:nvSpPr>
        <p:spPr>
          <a:xfrm>
            <a:off x="2918633" y="601980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73EC51-5647-5489-EB63-9356EC63FBDF}"/>
              </a:ext>
            </a:extLst>
          </p:cNvPr>
          <p:cNvCxnSpPr>
            <a:cxnSpLocks/>
          </p:cNvCxnSpPr>
          <p:nvPr/>
        </p:nvCxnSpPr>
        <p:spPr>
          <a:xfrm>
            <a:off x="3377413" y="6261404"/>
            <a:ext cx="45562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75E9D2A-106A-E31A-6D88-569A82F38241}"/>
              </a:ext>
            </a:extLst>
          </p:cNvPr>
          <p:cNvSpPr txBox="1"/>
          <p:nvPr/>
        </p:nvSpPr>
        <p:spPr>
          <a:xfrm>
            <a:off x="3843117" y="3581400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lr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7273A7-D4FC-702A-D165-F619F9BB2962}"/>
              </a:ext>
            </a:extLst>
          </p:cNvPr>
          <p:cNvSpPr txBox="1"/>
          <p:nvPr/>
        </p:nvSpPr>
        <p:spPr>
          <a:xfrm>
            <a:off x="3843117" y="3889177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fp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6112D8-9965-6A8B-1EB0-46D6A3674507}"/>
              </a:ext>
            </a:extLst>
          </p:cNvPr>
          <p:cNvSpPr txBox="1"/>
          <p:nvPr/>
        </p:nvSpPr>
        <p:spPr>
          <a:xfrm>
            <a:off x="3843117" y="4194599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AC2138-2499-EEED-28F6-473C2371FB47}"/>
              </a:ext>
            </a:extLst>
          </p:cNvPr>
          <p:cNvSpPr txBox="1"/>
          <p:nvPr/>
        </p:nvSpPr>
        <p:spPr>
          <a:xfrm>
            <a:off x="3843116" y="4500021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183232-971E-46A4-41D2-9D4BF2E51BE1}"/>
              </a:ext>
            </a:extLst>
          </p:cNvPr>
          <p:cNvSpPr txBox="1"/>
          <p:nvPr/>
        </p:nvSpPr>
        <p:spPr>
          <a:xfrm>
            <a:off x="3843117" y="4807798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F134A5-B8FC-2DD0-DEBF-48D6013F6631}"/>
              </a:ext>
            </a:extLst>
          </p:cNvPr>
          <p:cNvSpPr txBox="1"/>
          <p:nvPr/>
        </p:nvSpPr>
        <p:spPr>
          <a:xfrm>
            <a:off x="3843116" y="5109241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413DD5-8A76-D29C-7F53-491A22DCE893}"/>
              </a:ext>
            </a:extLst>
          </p:cNvPr>
          <p:cNvSpPr txBox="1"/>
          <p:nvPr/>
        </p:nvSpPr>
        <p:spPr>
          <a:xfrm>
            <a:off x="3843116" y="5414663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650048-AE24-B190-6AC6-2DC962C20013}"/>
              </a:ext>
            </a:extLst>
          </p:cNvPr>
          <p:cNvSpPr txBox="1"/>
          <p:nvPr/>
        </p:nvSpPr>
        <p:spPr>
          <a:xfrm>
            <a:off x="3843115" y="5723306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053AE1-1011-69F7-A208-9FDB972A9001}"/>
              </a:ext>
            </a:extLst>
          </p:cNvPr>
          <p:cNvSpPr txBox="1"/>
          <p:nvPr/>
        </p:nvSpPr>
        <p:spPr>
          <a:xfrm>
            <a:off x="3843113" y="6029594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DF56E1-C6A7-5839-B4B2-17D8DA1CF6CB}"/>
              </a:ext>
            </a:extLst>
          </p:cNvPr>
          <p:cNvSpPr txBox="1"/>
          <p:nvPr/>
        </p:nvSpPr>
        <p:spPr>
          <a:xfrm>
            <a:off x="5473167" y="2292685"/>
            <a:ext cx="291171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6E0B8E-28FF-BFED-B083-A74317D4CD6E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264195" y="2662017"/>
            <a:ext cx="2208972" cy="3441071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7FBD9B-95E6-EF16-9B46-F4C6F7456305}"/>
              </a:ext>
            </a:extLst>
          </p:cNvPr>
          <p:cNvSpPr txBox="1"/>
          <p:nvPr/>
        </p:nvSpPr>
        <p:spPr>
          <a:xfrm>
            <a:off x="7087300" y="181867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Why necessary?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5BF4B2-EA92-E6E9-508D-DE4599B91F4B}"/>
              </a:ext>
            </a:extLst>
          </p:cNvPr>
          <p:cNvCxnSpPr>
            <a:cxnSpLocks/>
          </p:cNvCxnSpPr>
          <p:nvPr/>
        </p:nvCxnSpPr>
        <p:spPr>
          <a:xfrm flipH="1">
            <a:off x="7087300" y="2188008"/>
            <a:ext cx="1066100" cy="25407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73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A560-2DEC-BB7A-59E8-F40CD636F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55461A-CA29-F7BD-CF03-9158EC38C13F}"/>
              </a:ext>
            </a:extLst>
          </p:cNvPr>
          <p:cNvSpPr/>
          <p:nvPr/>
        </p:nvSpPr>
        <p:spPr>
          <a:xfrm>
            <a:off x="1632987" y="3581400"/>
            <a:ext cx="1186083" cy="261531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47D3D-39C8-0996-F313-8E89CB686472}"/>
              </a:ext>
            </a:extLst>
          </p:cNvPr>
          <p:cNvSpPr txBox="1"/>
          <p:nvPr/>
        </p:nvSpPr>
        <p:spPr>
          <a:xfrm>
            <a:off x="682583" y="137425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86D167-1731-35C2-F75F-D55709C27CAC}"/>
              </a:ext>
            </a:extLst>
          </p:cNvPr>
          <p:cNvCxnSpPr>
            <a:cxnSpLocks/>
          </p:cNvCxnSpPr>
          <p:nvPr/>
        </p:nvCxnSpPr>
        <p:spPr>
          <a:xfrm>
            <a:off x="1108706" y="1616058"/>
            <a:ext cx="47325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C972CEB-A5B4-C2FC-3E14-5CBD58B429EA}"/>
              </a:ext>
            </a:extLst>
          </p:cNvPr>
          <p:cNvSpPr/>
          <p:nvPr/>
        </p:nvSpPr>
        <p:spPr>
          <a:xfrm>
            <a:off x="1632987" y="1524000"/>
            <a:ext cx="1196163" cy="20573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A3366-1FA4-D1FF-8E56-C573A8A7F16B}"/>
              </a:ext>
            </a:extLst>
          </p:cNvPr>
          <p:cNvSpPr txBox="1"/>
          <p:nvPr/>
        </p:nvSpPr>
        <p:spPr>
          <a:xfrm>
            <a:off x="1735405" y="2137198"/>
            <a:ext cx="97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2E2DC-AAB0-267D-E9EC-9E537280EF51}"/>
              </a:ext>
            </a:extLst>
          </p:cNvPr>
          <p:cNvSpPr txBox="1"/>
          <p:nvPr/>
        </p:nvSpPr>
        <p:spPr>
          <a:xfrm>
            <a:off x="711965" y="322149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248D8F-BE9F-5CF2-884B-CF89F6C470E6}"/>
              </a:ext>
            </a:extLst>
          </p:cNvPr>
          <p:cNvCxnSpPr>
            <a:cxnSpLocks/>
          </p:cNvCxnSpPr>
          <p:nvPr/>
        </p:nvCxnSpPr>
        <p:spPr>
          <a:xfrm>
            <a:off x="1170745" y="3463095"/>
            <a:ext cx="45562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D1A9DC2B-3DFC-8664-798E-E7352A76A286}"/>
              </a:ext>
            </a:extLst>
          </p:cNvPr>
          <p:cNvSpPr txBox="1">
            <a:spLocks/>
          </p:cNvSpPr>
          <p:nvPr/>
        </p:nvSpPr>
        <p:spPr>
          <a:xfrm>
            <a:off x="628155" y="302804"/>
            <a:ext cx="7887689" cy="457397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kumimoji="1" lang="en-US" altLang="zh-CN" sz="3200" dirty="0">
                <a:solidFill>
                  <a:schemeClr val="tx1"/>
                </a:solidFill>
              </a:rPr>
              <a:t>Return</a:t>
            </a:r>
            <a:endParaRPr kumimoji="1"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0DE1F7-BF4E-386A-9452-9EF915070A42}"/>
              </a:ext>
            </a:extLst>
          </p:cNvPr>
          <p:cNvSpPr txBox="1"/>
          <p:nvPr/>
        </p:nvSpPr>
        <p:spPr>
          <a:xfrm>
            <a:off x="5505066" y="1804843"/>
            <a:ext cx="3505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Return:</a:t>
            </a:r>
          </a:p>
          <a:p>
            <a:endParaRPr lang="en-US" sz="2000" dirty="0"/>
          </a:p>
          <a:p>
            <a:r>
              <a:rPr lang="en-US" sz="2000" dirty="0"/>
              <a:t>         sub </a:t>
            </a:r>
            <a:r>
              <a:rPr lang="en-US" sz="2000" dirty="0" err="1"/>
              <a:t>sp</a:t>
            </a:r>
            <a:r>
              <a:rPr lang="en-US" sz="2000" dirty="0"/>
              <a:t>, </a:t>
            </a:r>
            <a:r>
              <a:rPr lang="en-US" sz="2000" dirty="0" err="1"/>
              <a:t>fp</a:t>
            </a:r>
            <a:r>
              <a:rPr lang="en-US" sz="2000" dirty="0"/>
              <a:t>, #32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  pop {r4-r10, </a:t>
            </a:r>
            <a:r>
              <a:rPr lang="en-US" sz="2000" dirty="0" err="1"/>
              <a:t>fp</a:t>
            </a:r>
            <a:r>
              <a:rPr lang="en-US" sz="2000" dirty="0"/>
              <a:t>, pc}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i="1" dirty="0"/>
              <a:t>Restore r4-r10 and </a:t>
            </a:r>
            <a:r>
              <a:rPr lang="en-US" sz="2000" i="1" dirty="0" err="1"/>
              <a:t>fp</a:t>
            </a:r>
            <a:endParaRPr lang="en-US" sz="2000" i="1" dirty="0"/>
          </a:p>
          <a:p>
            <a:r>
              <a:rPr lang="en-US" sz="2000" i="1" dirty="0"/>
              <a:t>put saved </a:t>
            </a:r>
            <a:r>
              <a:rPr lang="en-US" sz="2000" i="1" dirty="0" err="1"/>
              <a:t>lr</a:t>
            </a:r>
            <a:r>
              <a:rPr lang="en-US" sz="2000" i="1" dirty="0"/>
              <a:t> value to pc (jump back)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6DC9DB-49C0-1273-B6FA-4DF70528403A}"/>
              </a:ext>
            </a:extLst>
          </p:cNvPr>
          <p:cNvSpPr/>
          <p:nvPr/>
        </p:nvSpPr>
        <p:spPr>
          <a:xfrm>
            <a:off x="3843117" y="3587733"/>
            <a:ext cx="1186083" cy="304165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CA6E9E-1DF7-6FE1-DBAA-77D4C2024738}"/>
              </a:ext>
            </a:extLst>
          </p:cNvPr>
          <p:cNvSpPr txBox="1"/>
          <p:nvPr/>
        </p:nvSpPr>
        <p:spPr>
          <a:xfrm>
            <a:off x="2910303" y="140463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44CC24-4F7A-28F6-49E7-4F8E363A5BBB}"/>
              </a:ext>
            </a:extLst>
          </p:cNvPr>
          <p:cNvCxnSpPr>
            <a:cxnSpLocks/>
          </p:cNvCxnSpPr>
          <p:nvPr/>
        </p:nvCxnSpPr>
        <p:spPr>
          <a:xfrm>
            <a:off x="3336426" y="1646435"/>
            <a:ext cx="473254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5411452-63D4-6CB6-5851-FFB79EE9316A}"/>
              </a:ext>
            </a:extLst>
          </p:cNvPr>
          <p:cNvSpPr/>
          <p:nvPr/>
        </p:nvSpPr>
        <p:spPr>
          <a:xfrm>
            <a:off x="3843117" y="1530334"/>
            <a:ext cx="1196163" cy="205739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B86624-8DED-B841-2B92-BB16FA4D8305}"/>
              </a:ext>
            </a:extLst>
          </p:cNvPr>
          <p:cNvSpPr txBox="1"/>
          <p:nvPr/>
        </p:nvSpPr>
        <p:spPr>
          <a:xfrm>
            <a:off x="3956420" y="2143532"/>
            <a:ext cx="976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Caller Stack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E2BCA6-769C-11CA-AAB6-F8BD83448F65}"/>
              </a:ext>
            </a:extLst>
          </p:cNvPr>
          <p:cNvSpPr txBox="1"/>
          <p:nvPr/>
        </p:nvSpPr>
        <p:spPr>
          <a:xfrm>
            <a:off x="2899008" y="322149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6C6BAD-0119-88FC-B96C-CD613E7E493C}"/>
              </a:ext>
            </a:extLst>
          </p:cNvPr>
          <p:cNvCxnSpPr>
            <a:cxnSpLocks/>
          </p:cNvCxnSpPr>
          <p:nvPr/>
        </p:nvCxnSpPr>
        <p:spPr>
          <a:xfrm>
            <a:off x="3357788" y="3463095"/>
            <a:ext cx="45562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060A08-AA6C-38DC-AC3D-2B9B204E9E20}"/>
              </a:ext>
            </a:extLst>
          </p:cNvPr>
          <p:cNvSpPr txBox="1"/>
          <p:nvPr/>
        </p:nvSpPr>
        <p:spPr>
          <a:xfrm>
            <a:off x="3843117" y="3581400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lr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BF1D9C-7B03-E80B-4C5A-352EF2E3E0B9}"/>
              </a:ext>
            </a:extLst>
          </p:cNvPr>
          <p:cNvSpPr txBox="1"/>
          <p:nvPr/>
        </p:nvSpPr>
        <p:spPr>
          <a:xfrm>
            <a:off x="3843117" y="3889177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fp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C0C863-5C02-8E42-79DB-390E98E89DC8}"/>
              </a:ext>
            </a:extLst>
          </p:cNvPr>
          <p:cNvSpPr txBox="1"/>
          <p:nvPr/>
        </p:nvSpPr>
        <p:spPr>
          <a:xfrm>
            <a:off x="3843117" y="4194599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524EEA-ED8C-AF36-6A1B-2F46C041A613}"/>
              </a:ext>
            </a:extLst>
          </p:cNvPr>
          <p:cNvSpPr txBox="1"/>
          <p:nvPr/>
        </p:nvSpPr>
        <p:spPr>
          <a:xfrm>
            <a:off x="3843116" y="4500021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2E2546-2548-6211-4986-81C5CB68A317}"/>
              </a:ext>
            </a:extLst>
          </p:cNvPr>
          <p:cNvSpPr txBox="1"/>
          <p:nvPr/>
        </p:nvSpPr>
        <p:spPr>
          <a:xfrm>
            <a:off x="3843117" y="4807798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A72C65-036D-065E-B7AD-44FE5345DBB1}"/>
              </a:ext>
            </a:extLst>
          </p:cNvPr>
          <p:cNvSpPr txBox="1"/>
          <p:nvPr/>
        </p:nvSpPr>
        <p:spPr>
          <a:xfrm>
            <a:off x="3843116" y="5109241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1322B6-7B21-A3F5-5B76-36C16DFB212D}"/>
              </a:ext>
            </a:extLst>
          </p:cNvPr>
          <p:cNvSpPr txBox="1"/>
          <p:nvPr/>
        </p:nvSpPr>
        <p:spPr>
          <a:xfrm>
            <a:off x="3843116" y="5414663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ED7604-121F-9761-E490-2FAAF9F50C84}"/>
              </a:ext>
            </a:extLst>
          </p:cNvPr>
          <p:cNvSpPr txBox="1"/>
          <p:nvPr/>
        </p:nvSpPr>
        <p:spPr>
          <a:xfrm>
            <a:off x="3843115" y="5723306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7E7CAD-24C9-739E-4391-88917CDC4403}"/>
              </a:ext>
            </a:extLst>
          </p:cNvPr>
          <p:cNvSpPr txBox="1"/>
          <p:nvPr/>
        </p:nvSpPr>
        <p:spPr>
          <a:xfrm>
            <a:off x="3843113" y="6029594"/>
            <a:ext cx="118608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115C6B-7954-8CD4-B80E-BFA0BF86FC42}"/>
              </a:ext>
            </a:extLst>
          </p:cNvPr>
          <p:cNvSpPr txBox="1"/>
          <p:nvPr/>
        </p:nvSpPr>
        <p:spPr>
          <a:xfrm>
            <a:off x="5473167" y="2292685"/>
            <a:ext cx="291171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91A7F-761A-3F31-1E57-0CD638B141BC}"/>
              </a:ext>
            </a:extLst>
          </p:cNvPr>
          <p:cNvSpPr txBox="1"/>
          <p:nvPr/>
        </p:nvSpPr>
        <p:spPr>
          <a:xfrm>
            <a:off x="5473168" y="3659654"/>
            <a:ext cx="2911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DD563E-42C1-FD06-422D-F612A72CB54B}"/>
              </a:ext>
            </a:extLst>
          </p:cNvPr>
          <p:cNvCxnSpPr>
            <a:cxnSpLocks/>
          </p:cNvCxnSpPr>
          <p:nvPr/>
        </p:nvCxnSpPr>
        <p:spPr>
          <a:xfrm flipH="1" flipV="1">
            <a:off x="3336426" y="3638220"/>
            <a:ext cx="2759574" cy="239859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0427B-B7E5-633D-2414-2BD951C7E553}"/>
              </a:ext>
            </a:extLst>
          </p:cNvPr>
          <p:cNvCxnSpPr>
            <a:cxnSpLocks/>
          </p:cNvCxnSpPr>
          <p:nvPr/>
        </p:nvCxnSpPr>
        <p:spPr>
          <a:xfrm flipH="1" flipV="1">
            <a:off x="3670833" y="1748759"/>
            <a:ext cx="3949167" cy="1959279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6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C934B-1C9E-1A67-1724-B361AABFB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8D8F-B4B3-D793-88CE-73F2BA59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299230"/>
            <a:ext cx="7772400" cy="685800"/>
          </a:xfrm>
        </p:spPr>
        <p:txBody>
          <a:bodyPr/>
          <a:lstStyle/>
          <a:p>
            <a:r>
              <a:rPr lang="en-US" dirty="0"/>
              <a:t>ARM Assembly Example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5127A-CCFE-9FB1-609B-8F19A1BD6D01}"/>
              </a:ext>
            </a:extLst>
          </p:cNvPr>
          <p:cNvSpPr txBox="1"/>
          <p:nvPr/>
        </p:nvSpPr>
        <p:spPr>
          <a:xfrm>
            <a:off x="838200" y="1981200"/>
            <a:ext cx="2590800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public int main() {</a:t>
            </a:r>
          </a:p>
          <a:p>
            <a:r>
              <a:rPr lang="en-US" dirty="0"/>
              <a:t>  int 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r>
              <a:rPr lang="en-US" dirty="0"/>
              <a:t>  </a:t>
            </a:r>
            <a:r>
              <a:rPr lang="en-US" dirty="0" err="1"/>
              <a:t>putint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return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C6FF3-0453-E36E-941E-7F1C378A4A15}"/>
              </a:ext>
            </a:extLst>
          </p:cNvPr>
          <p:cNvSpPr txBox="1"/>
          <p:nvPr/>
        </p:nvSpPr>
        <p:spPr>
          <a:xfrm>
            <a:off x="4191000" y="985030"/>
            <a:ext cx="4191000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.section .</a:t>
            </a:r>
            <a:r>
              <a:rPr lang="en-US" sz="1800" dirty="0" err="1"/>
              <a:t>note.GNU</a:t>
            </a:r>
            <a:r>
              <a:rPr lang="en-US" sz="1800" dirty="0"/>
              <a:t>-stack</a:t>
            </a:r>
          </a:p>
          <a:p>
            <a:endParaRPr lang="en-US" sz="1800" dirty="0"/>
          </a:p>
          <a:p>
            <a:r>
              <a:rPr lang="en-US" sz="1800" dirty="0"/>
              <a:t>@ Here is the RPI code</a:t>
            </a:r>
          </a:p>
          <a:p>
            <a:endParaRPr lang="en-US" sz="1800" dirty="0"/>
          </a:p>
          <a:p>
            <a:r>
              <a:rPr lang="en-US" sz="1800" dirty="0"/>
              <a:t>@ Here's function: _^main^_^main</a:t>
            </a:r>
          </a:p>
          <a:p>
            <a:endParaRPr lang="en-US" sz="1800" dirty="0"/>
          </a:p>
          <a:p>
            <a:r>
              <a:rPr lang="en-US" sz="1800" dirty="0"/>
              <a:t>.</a:t>
            </a:r>
            <a:r>
              <a:rPr lang="en-US" sz="1800" dirty="0" err="1"/>
              <a:t>balign</a:t>
            </a:r>
            <a:r>
              <a:rPr lang="en-US" sz="1800" dirty="0"/>
              <a:t> 4</a:t>
            </a:r>
          </a:p>
          <a:p>
            <a:r>
              <a:rPr lang="en-US" sz="1800" dirty="0"/>
              <a:t>.global main</a:t>
            </a:r>
          </a:p>
          <a:p>
            <a:r>
              <a:rPr lang="en-US" sz="1800" dirty="0"/>
              <a:t>.section .text</a:t>
            </a:r>
          </a:p>
          <a:p>
            <a:endParaRPr lang="en-US" sz="1800" dirty="0"/>
          </a:p>
          <a:p>
            <a:r>
              <a:rPr lang="en-US" sz="1800" dirty="0"/>
              <a:t>main:</a:t>
            </a:r>
          </a:p>
          <a:p>
            <a:r>
              <a:rPr lang="en-US" sz="1800" dirty="0"/>
              <a:t>         push {r4-r10, </a:t>
            </a:r>
            <a:r>
              <a:rPr lang="en-US" sz="1800" dirty="0" err="1"/>
              <a:t>fp</a:t>
            </a:r>
            <a:r>
              <a:rPr lang="en-US" sz="1800" dirty="0"/>
              <a:t>, </a:t>
            </a:r>
            <a:r>
              <a:rPr lang="en-US" sz="1800" dirty="0" err="1"/>
              <a:t>lr</a:t>
            </a:r>
            <a:r>
              <a:rPr lang="en-US" sz="1800" dirty="0"/>
              <a:t>}</a:t>
            </a:r>
          </a:p>
          <a:p>
            <a:r>
              <a:rPr lang="en-US" sz="1800" dirty="0"/>
              <a:t>         add </a:t>
            </a:r>
            <a:r>
              <a:rPr lang="en-US" sz="1800" dirty="0" err="1"/>
              <a:t>fp</a:t>
            </a:r>
            <a:r>
              <a:rPr lang="en-US" sz="1800" dirty="0"/>
              <a:t>, </a:t>
            </a:r>
            <a:r>
              <a:rPr lang="en-US" sz="1800" dirty="0" err="1"/>
              <a:t>sp</a:t>
            </a:r>
            <a:r>
              <a:rPr lang="en-US" sz="1800" dirty="0"/>
              <a:t>, #32</a:t>
            </a:r>
          </a:p>
          <a:p>
            <a:r>
              <a:rPr lang="en-US" sz="1800" dirty="0"/>
              <a:t>main$L100: </a:t>
            </a:r>
          </a:p>
          <a:p>
            <a:r>
              <a:rPr lang="en-US" sz="1800" dirty="0"/>
              <a:t>         mov r4, #0</a:t>
            </a:r>
          </a:p>
          <a:p>
            <a:r>
              <a:rPr lang="en-US" sz="1800" dirty="0"/>
              <a:t>         mov r0, r4</a:t>
            </a:r>
          </a:p>
          <a:p>
            <a:r>
              <a:rPr lang="en-US" sz="1800" dirty="0"/>
              <a:t>         bl </a:t>
            </a:r>
            <a:r>
              <a:rPr lang="en-US" sz="1800" dirty="0" err="1"/>
              <a:t>putint</a:t>
            </a:r>
            <a:endParaRPr lang="en-US" sz="1800" dirty="0"/>
          </a:p>
          <a:p>
            <a:r>
              <a:rPr lang="en-US" sz="1800" dirty="0"/>
              <a:t>         mov r0, r4</a:t>
            </a:r>
          </a:p>
          <a:p>
            <a:r>
              <a:rPr lang="en-US" sz="1800" dirty="0"/>
              <a:t>         sub </a:t>
            </a:r>
            <a:r>
              <a:rPr lang="en-US" sz="1800" dirty="0" err="1"/>
              <a:t>sp</a:t>
            </a:r>
            <a:r>
              <a:rPr lang="en-US" sz="1800" dirty="0"/>
              <a:t>, </a:t>
            </a:r>
            <a:r>
              <a:rPr lang="en-US" sz="1800" dirty="0" err="1"/>
              <a:t>fp</a:t>
            </a:r>
            <a:r>
              <a:rPr lang="en-US" sz="1800" dirty="0"/>
              <a:t>, #32</a:t>
            </a:r>
          </a:p>
          <a:p>
            <a:r>
              <a:rPr lang="en-US" sz="1800" dirty="0"/>
              <a:t>         pop {r4-r10, </a:t>
            </a:r>
            <a:r>
              <a:rPr lang="en-US" sz="1800" dirty="0" err="1"/>
              <a:t>fp</a:t>
            </a:r>
            <a:r>
              <a:rPr lang="en-US" sz="1800" dirty="0"/>
              <a:t>, pc}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B0C8F-846B-23DF-67AF-C439DDF7F296}"/>
              </a:ext>
            </a:extLst>
          </p:cNvPr>
          <p:cNvSpPr txBox="1"/>
          <p:nvPr/>
        </p:nvSpPr>
        <p:spPr>
          <a:xfrm>
            <a:off x="1836774" y="5486400"/>
            <a:ext cx="1306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spill</a:t>
            </a:r>
          </a:p>
        </p:txBody>
      </p:sp>
    </p:spTree>
    <p:extLst>
      <p:ext uri="{BB962C8B-B14F-4D97-AF65-F5344CB8AC3E}">
        <p14:creationId xmlns:p14="http://schemas.microsoft.com/office/powerpoint/2010/main" val="40165545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14294</TotalTime>
  <Words>2385</Words>
  <Application>Microsoft Macintosh PowerPoint</Application>
  <PresentationFormat>On-screen Show (4:3)</PresentationFormat>
  <Paragraphs>367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Microsoft YaHei</vt:lpstr>
      <vt:lpstr>Arial</vt:lpstr>
      <vt:lpstr>Calibri</vt:lpstr>
      <vt:lpstr>Times New Roman</vt:lpstr>
      <vt:lpstr>Wingdings</vt:lpstr>
      <vt:lpstr>Default Design</vt:lpstr>
      <vt:lpstr>编译（H） COMP130014h.01 Week 14</vt:lpstr>
      <vt:lpstr>本周内容: RPi Assembly and Code Generation</vt:lpstr>
      <vt:lpstr>ARM Registers (Integers)</vt:lpstr>
      <vt:lpstr>ARM Assembly Example 1</vt:lpstr>
      <vt:lpstr>PowerPoint Presentation</vt:lpstr>
      <vt:lpstr>PowerPoint Presentation</vt:lpstr>
      <vt:lpstr>PowerPoint Presentation</vt:lpstr>
      <vt:lpstr>PowerPoint Presentation</vt:lpstr>
      <vt:lpstr>ARM Assembly Example 3</vt:lpstr>
      <vt:lpstr>ARM Assembly Example 4</vt:lpstr>
      <vt:lpstr>PowerPoint Presentation</vt:lpstr>
      <vt:lpstr>PowerPoint Presentation</vt:lpstr>
      <vt:lpstr>ARM Assembly Bubble Sort</vt:lpstr>
      <vt:lpstr>Two Code Optimization Topics</vt:lpstr>
      <vt:lpstr>Dead-Code Elimination (with SSA)</vt:lpstr>
      <vt:lpstr>Cascaded Dead Code</vt:lpstr>
      <vt:lpstr>A Possible Solution Without Repeated Liveness Analysis</vt:lpstr>
      <vt:lpstr>Use the Earlier Example</vt:lpstr>
      <vt:lpstr>Constant Propagation</vt:lpstr>
      <vt:lpstr>Copy Propagation</vt:lpstr>
      <vt:lpstr>Constant Propagation with SSA</vt:lpstr>
      <vt:lpstr>Algorithm</vt:lpstr>
      <vt:lpstr>PowerPoint Presentation</vt:lpstr>
      <vt:lpstr>Do All These at the Same Time</vt:lpstr>
      <vt:lpstr>Conditional Constant Propagation</vt:lpstr>
      <vt:lpstr>The Idea of the “Least Fixed Point”</vt:lpstr>
      <vt:lpstr>The Idea of the “Least Fixed Point”</vt:lpstr>
      <vt:lpstr>Similar with SSA</vt:lpstr>
      <vt:lpstr>Algorithm with V and E</vt:lpstr>
      <vt:lpstr>Algorithm</vt:lpstr>
      <vt:lpstr>Algorithm</vt:lpstr>
      <vt:lpstr>PowerPoint Presentation</vt:lpstr>
      <vt:lpstr>Coalesces in Register Allocation</vt:lpstr>
      <vt:lpstr>Memory Dependence</vt:lpstr>
      <vt:lpstr>Memory Dependence</vt:lpstr>
      <vt:lpstr>Conclusion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Sean Wang</cp:lastModifiedBy>
  <cp:revision>559</cp:revision>
  <dcterms:created xsi:type="dcterms:W3CDTF">1601-01-01T00:00:00Z</dcterms:created>
  <dcterms:modified xsi:type="dcterms:W3CDTF">2025-05-18T13:58:59Z</dcterms:modified>
</cp:coreProperties>
</file>