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64" r:id="rId2"/>
    <p:sldId id="267" r:id="rId3"/>
    <p:sldId id="294" r:id="rId4"/>
    <p:sldId id="295" r:id="rId5"/>
    <p:sldId id="298" r:id="rId6"/>
    <p:sldId id="299" r:id="rId7"/>
    <p:sldId id="300" r:id="rId8"/>
    <p:sldId id="301" r:id="rId9"/>
    <p:sldId id="293" r:id="rId10"/>
    <p:sldId id="302" r:id="rId11"/>
    <p:sldId id="303" r:id="rId12"/>
    <p:sldId id="306" r:id="rId13"/>
    <p:sldId id="307" r:id="rId14"/>
    <p:sldId id="304" r:id="rId15"/>
    <p:sldId id="305" r:id="rId16"/>
    <p:sldId id="308" r:id="rId17"/>
    <p:sldId id="309" r:id="rId18"/>
    <p:sldId id="268" r:id="rId19"/>
    <p:sldId id="269" r:id="rId20"/>
    <p:sldId id="270" r:id="rId21"/>
    <p:sldId id="273" r:id="rId22"/>
    <p:sldId id="274" r:id="rId23"/>
    <p:sldId id="275" r:id="rId24"/>
    <p:sldId id="271" r:id="rId25"/>
    <p:sldId id="276" r:id="rId26"/>
    <p:sldId id="277" r:id="rId27"/>
    <p:sldId id="278" r:id="rId28"/>
    <p:sldId id="279" r:id="rId29"/>
    <p:sldId id="281" r:id="rId30"/>
    <p:sldId id="282" r:id="rId31"/>
    <p:sldId id="283" r:id="rId32"/>
    <p:sldId id="280" r:id="rId33"/>
    <p:sldId id="285" r:id="rId34"/>
    <p:sldId id="284" r:id="rId35"/>
    <p:sldId id="286" r:id="rId36"/>
    <p:sldId id="287" r:id="rId37"/>
    <p:sldId id="289" r:id="rId38"/>
    <p:sldId id="288" r:id="rId39"/>
    <p:sldId id="291" r:id="rId40"/>
    <p:sldId id="292" r:id="rId41"/>
    <p:sldId id="290" r:id="rId42"/>
    <p:sldId id="310" r:id="rId43"/>
    <p:sldId id="311" r:id="rId44"/>
    <p:sldId id="312" r:id="rId45"/>
    <p:sldId id="313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Wang" initials="SW" lastIdx="1" clrIdx="0">
    <p:extLst>
      <p:ext uri="{19B8F6BF-5375-455C-9EA6-DF929625EA0E}">
        <p15:presenceInfo xmlns:p15="http://schemas.microsoft.com/office/powerpoint/2012/main" userId="cb11d6ef85970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05"/>
    <p:restoredTop sz="93425"/>
  </p:normalViewPr>
  <p:slideViewPr>
    <p:cSldViewPr>
      <p:cViewPr varScale="1">
        <p:scale>
          <a:sx n="118" d="100"/>
          <a:sy n="118" d="100"/>
        </p:scale>
        <p:origin x="122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9A7B-542B-3441-A2E2-F1B707F7C9B6}" type="datetimeFigureOut">
              <a:rPr lang="en-CN" smtClean="0"/>
              <a:t>5/25/25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CE76-7AB9-0540-B02B-40885896651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67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9525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44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939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0D5C-768C-7449-93FF-2248B6BD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0B3E-E56A-0A4A-A9B1-D0B355272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1DCE-9966-8746-9468-5EE81D87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7A33-7709-C84B-93B3-650A3CA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8F71-530B-494A-9E8F-69B388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AEF36-E379-0D43-B94C-0D54261789DE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508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3DC2-FA80-F141-80FB-6993463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AF91-9237-854F-B3D3-25A5C7AA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DC83-C1E4-344A-8EC1-DA8D2E6B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7AE1-25E5-FA42-9179-5E37F000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E133-CF9B-1640-A6ED-427498B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E7BD7-1E1D-504E-86B1-36AA99F708F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4581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215DB-8D55-294F-BB56-9530AA6B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5701C-D076-444D-9882-FD44BBB8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17D5-BF2E-034C-91E2-33A2F91C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6DE0-6D77-1946-A316-E46DCAC1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FF77-54BE-F747-865F-FEFBE54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D1529-E980-7F4F-A51D-3F88231A1F2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80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245-CF96-6847-AF9A-3BF265CF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0FD3-9371-A94C-BD77-0F251E1C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D76C-983B-254E-A440-E98971F3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522C-BBB6-444B-BB2A-E0BF90F8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33E0-85FE-684C-B2E0-86F14376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94EA7-820D-F149-9011-FE2C025700C3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7889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5FA5-F66C-1945-A17E-F6F95AF6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41C4-5E90-5B48-8FAF-3621310E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ED58-62D5-AD45-B750-C4601A13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3F7-9D52-9543-A034-B01A205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7C95-47CB-234A-B04F-7E5DE7C7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7B194-588A-8E4B-AA0E-BB451A8A58B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43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3479-DD7E-3340-9039-E959253F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E8F3-C76C-1340-B686-C5B70AAE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E70B-4331-A84A-ADC5-45424329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962F-05D1-0D48-B68A-68BCA30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4A65-E233-9148-8456-CC51F1B4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7712-7320-6043-A07B-156AF3E1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2054E-24D1-2A47-B6D6-9774C20A97B4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316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F28F-946D-2841-ACF0-AA97A2DE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4E0F-1603-E14E-ACFD-A90A676A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89AB-EFFF-074C-893F-C136D1DF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A7F6-7B64-0C4D-9FE2-8B84CECD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71D6F-2EE8-0349-9361-7E5CD1560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F5F0D-83E3-E844-8010-ECD297A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EE1B7-D41E-3348-A6D2-BC783988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A43C9-56D9-584D-9E17-9814E190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52B8-D78E-B140-AEE6-CDE8327D75AF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2233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E2B-D349-CB42-80A6-66ACFD88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EEF74-8BB9-1A4D-A91A-A695507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5F00-CFAC-774B-852A-8478481A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5C60A-A0B9-0041-8624-BDF72C46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8EAE-BAF3-CA4E-B12D-983EEC2F483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05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6576-D7D9-3445-A20B-43F89F08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352D-0BF5-C242-BDA6-147C5388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BDA8-D49F-6A45-851E-EDCB0807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3BF4-067F-7441-9A02-8D6D6E9379A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946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9B90-F90C-D948-A05E-AE8062F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9E52-F870-2942-872C-2F1F4F2F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ADD1-5AEA-314C-974F-81BA6607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29C7-3890-ED4C-B03B-A9F17C3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7A4A-1AFB-3344-BE29-F4064B0A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80BA-1F3A-A743-B83C-53251C01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F5F9-8D3C-AF41-AEBD-58911A1DE897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83906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A9F1-96C6-7E4C-915C-98FC11D9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7AD75-CAC8-3A4C-9B92-514ABBEAD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BAB3-B3E8-0249-8FDB-BD9D359E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1C913-2470-CC4C-A280-1199EFF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0735-EE58-FD4B-A5F1-2FCD392A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B41B-51CD-E04D-86B4-7E647FBD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D06C-F23D-EF47-824D-B4D0E0B954F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477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2CC009-65B7-2A4A-AAE2-A5C7C8E18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31AA60-8A97-534B-BE2C-97D44A942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text styles</a:t>
            </a:r>
          </a:p>
          <a:p>
            <a:pPr lvl="1"/>
            <a:r>
              <a:rPr lang="en-US" altLang="en-CN"/>
              <a:t>Second level</a:t>
            </a:r>
          </a:p>
          <a:p>
            <a:pPr lvl="2"/>
            <a:r>
              <a:rPr lang="en-US" altLang="en-CN"/>
              <a:t>Third level</a:t>
            </a:r>
          </a:p>
          <a:p>
            <a:pPr lvl="3"/>
            <a:r>
              <a:rPr lang="en-US" altLang="en-CN"/>
              <a:t>Fourth level</a:t>
            </a:r>
          </a:p>
          <a:p>
            <a:pPr lvl="4"/>
            <a:r>
              <a:rPr lang="en-US" altLang="en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839935-387D-2341-98F1-0DBEED4E2C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FD6A1D-E2ED-7C4E-AE35-B6DADC17F5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44B27F-7C2D-FC4F-B7D0-522274DF29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D8FB91-50CA-B044-9E52-24DA09C7F31D}" type="slidenum">
              <a:rPr lang="en-US" altLang="en-CN"/>
              <a:pPr/>
              <a:t>‹#›</a:t>
            </a:fld>
            <a:endParaRPr lang="en-US" alt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lab.fudan.edu.cn/" TargetMode="External"/><Relationship Id="rId2" Type="http://schemas.openxmlformats.org/officeDocument/2006/relationships/hyperlink" Target="mailto:xywangcs@fudan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356D-6994-6E4B-8C94-DB368237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COMP130014h.01</a:t>
            </a:r>
            <a:br>
              <a:rPr lang="en-US" sz="4000" b="1" dirty="0">
                <a:latin typeface="+mn-lt"/>
                <a:ea typeface="Microsoft YaHei" panose="020B0503020204020204" pitchFamily="34" charset="-122"/>
              </a:rPr>
            </a:b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Week </a:t>
            </a:r>
            <a:r>
              <a:rPr lang="en-US" altLang="zh-CN" sz="4000" b="1" dirty="0">
                <a:latin typeface="+mn-lt"/>
                <a:ea typeface="Microsoft YaHei" panose="020B0503020204020204" pitchFamily="34" charset="-122"/>
              </a:rPr>
              <a:t>15</a:t>
            </a:r>
            <a:endParaRPr lang="en-CN" sz="4000" b="1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DA8-A1DD-944D-955A-794B1091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复旦大学计算机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科学技术</a:t>
            </a:r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学院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2024-2025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第二学期（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年春季）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主讲：王晓阳（江湾叉二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A3021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xywangcs@fudan.edu.cn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</a:t>
            </a:r>
            <a:r>
              <a:rPr lang="en-CN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aslab.fudan.edu.cn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助教：林琰钧、王雨晨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课堂：周一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节（下午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13:30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HGX303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教室）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实验：周四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节（上午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8:00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逸夫楼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1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3C8970-320E-3E25-30C4-4E00A2C995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286"/>
          <a:stretch>
            <a:fillRect/>
          </a:stretch>
        </p:blipFill>
        <p:spPr>
          <a:xfrm>
            <a:off x="304800" y="2835705"/>
            <a:ext cx="4165600" cy="1435101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4E0A0B-2B20-3E96-FC17-EF4D3F26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68" y="242244"/>
            <a:ext cx="3048000" cy="533400"/>
          </a:xfrm>
        </p:spPr>
        <p:txBody>
          <a:bodyPr/>
          <a:lstStyle/>
          <a:p>
            <a:r>
              <a:rPr lang="en-US" dirty="0" err="1"/>
              <a:t>Opt</a:t>
            </a:r>
            <a:r>
              <a:rPr lang="en-US" dirty="0"/>
              <a:t>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7FE20-FA2C-AEE7-1D18-F95C19CFC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037566"/>
            <a:ext cx="2794000" cy="143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1AE3D-1C90-820B-3481-7D445EF6D2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3"/>
          <a:stretch>
            <a:fillRect/>
          </a:stretch>
        </p:blipFill>
        <p:spPr>
          <a:xfrm>
            <a:off x="3886200" y="698993"/>
            <a:ext cx="4330701" cy="277925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1A8064-76AB-6C52-735A-C43D133B99D0}"/>
              </a:ext>
            </a:extLst>
          </p:cNvPr>
          <p:cNvSpPr txBox="1"/>
          <p:nvPr/>
        </p:nvSpPr>
        <p:spPr>
          <a:xfrm>
            <a:off x="4267200" y="4495800"/>
            <a:ext cx="457200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This is to calculate (1) the executable blocks and (2) the temp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65947-41B9-FBF7-DA95-CB6EB2D9BAC5}"/>
              </a:ext>
            </a:extLst>
          </p:cNvPr>
          <p:cNvSpPr txBox="1"/>
          <p:nvPr/>
        </p:nvSpPr>
        <p:spPr>
          <a:xfrm>
            <a:off x="609600" y="4247657"/>
            <a:ext cx="2641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void </a:t>
            </a:r>
            <a:r>
              <a:rPr lang="en-US" sz="2000" dirty="0" err="1">
                <a:solidFill>
                  <a:srgbClr val="FF0000"/>
                </a:solidFill>
              </a:rPr>
              <a:t>calculateBT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void </a:t>
            </a:r>
            <a:r>
              <a:rPr lang="en-US" sz="2000" dirty="0" err="1">
                <a:solidFill>
                  <a:srgbClr val="FF0000"/>
                </a:solidFill>
              </a:rPr>
              <a:t>modifyFunc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A62CA7-A9F2-5652-A621-C5EB69B56F16}"/>
              </a:ext>
            </a:extLst>
          </p:cNvPr>
          <p:cNvSpPr txBox="1"/>
          <p:nvPr/>
        </p:nvSpPr>
        <p:spPr>
          <a:xfrm>
            <a:off x="1371600" y="5458856"/>
            <a:ext cx="457200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This is to change the temp values to </a:t>
            </a:r>
            <a:r>
              <a:rPr lang="en-US" sz="2000" dirty="0" err="1"/>
              <a:t>consts</a:t>
            </a:r>
            <a:r>
              <a:rPr lang="en-US" sz="2000" dirty="0"/>
              <a:t> (if it is const), and remove instructions and blocks when possible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95B0D-E41B-1749-10AC-8AA45258DC3E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743200" y="4495800"/>
            <a:ext cx="1524000" cy="3539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92684C-C402-B52E-43A1-0E727DD72D29}"/>
              </a:ext>
            </a:extLst>
          </p:cNvPr>
          <p:cNvCxnSpPr>
            <a:cxnSpLocks/>
          </p:cNvCxnSpPr>
          <p:nvPr/>
        </p:nvCxnSpPr>
        <p:spPr>
          <a:xfrm flipH="1" flipV="1">
            <a:off x="2133600" y="4935965"/>
            <a:ext cx="965200" cy="5028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8D4D3E-0ABA-3594-561B-8B88F4343CFC}"/>
              </a:ext>
            </a:extLst>
          </p:cNvPr>
          <p:cNvCxnSpPr>
            <a:cxnSpLocks/>
          </p:cNvCxnSpPr>
          <p:nvPr/>
        </p:nvCxnSpPr>
        <p:spPr>
          <a:xfrm flipH="1">
            <a:off x="2883785" y="1138683"/>
            <a:ext cx="1383415" cy="3853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99F059-C0BB-D67D-FE1C-4114099007A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209800" y="2088623"/>
            <a:ext cx="1676400" cy="19038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33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5994-A0F1-7CD8-6AA1-1778D385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5900"/>
            <a:ext cx="7772400" cy="914400"/>
          </a:xfrm>
        </p:spPr>
        <p:txBody>
          <a:bodyPr/>
          <a:lstStyle/>
          <a:p>
            <a:r>
              <a:rPr lang="en-US" dirty="0" err="1"/>
              <a:t>calculateBT</a:t>
            </a:r>
            <a:r>
              <a:rPr lang="en-US" dirty="0"/>
              <a:t>: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334A-A4B8-5794-92A8-DFFC3D761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352800"/>
          </a:xfrm>
        </p:spPr>
        <p:txBody>
          <a:bodyPr/>
          <a:lstStyle/>
          <a:p>
            <a:r>
              <a:rPr lang="en-US" sz="2800" dirty="0"/>
              <a:t>Compute the fixed point</a:t>
            </a:r>
          </a:p>
          <a:p>
            <a:r>
              <a:rPr lang="en-US" sz="2800" dirty="0"/>
              <a:t>Basically: “run” each instructions, with operands having three possible values (</a:t>
            </a:r>
            <a:r>
              <a:rPr lang="en-US" sz="2800" dirty="0" err="1"/>
              <a:t>no_value</a:t>
            </a:r>
            <a:r>
              <a:rPr lang="en-US" sz="2800" dirty="0"/>
              <a:t>, </a:t>
            </a:r>
            <a:r>
              <a:rPr lang="en-US" sz="2800" dirty="0" err="1"/>
              <a:t>one_value</a:t>
            </a:r>
            <a:r>
              <a:rPr lang="en-US" sz="2800" dirty="0"/>
              <a:t>, </a:t>
            </a:r>
            <a:r>
              <a:rPr lang="en-US" sz="2800" dirty="0" err="1"/>
              <a:t>many_values</a:t>
            </a:r>
            <a:r>
              <a:rPr lang="en-US" sz="2800" dirty="0"/>
              <a:t>)</a:t>
            </a:r>
          </a:p>
          <a:p>
            <a:r>
              <a:rPr lang="en-US" sz="2800" dirty="0"/>
              <a:t>If anything changes (any block becomes executable, any temp has </a:t>
            </a:r>
            <a:r>
              <a:rPr lang="en-US" sz="2800" b="1" dirty="0">
                <a:solidFill>
                  <a:srgbClr val="FF0000"/>
                </a:solidFill>
              </a:rPr>
              <a:t>“higher” </a:t>
            </a:r>
            <a:r>
              <a:rPr lang="en-US" sz="2800" dirty="0"/>
              <a:t>values), then rerun all the instructions.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16103-37EF-1280-9D90-87A6AD513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267200"/>
            <a:ext cx="2946400" cy="161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40E526-D23B-49B9-AEEB-5956755C868A}"/>
              </a:ext>
            </a:extLst>
          </p:cNvPr>
          <p:cNvSpPr txBox="1"/>
          <p:nvPr/>
        </p:nvSpPr>
        <p:spPr>
          <a:xfrm>
            <a:off x="4343400" y="5486400"/>
            <a:ext cx="2438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lattice of values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C1DC29-D3E2-DEB8-8B78-5E19DA99C81C}"/>
              </a:ext>
            </a:extLst>
          </p:cNvPr>
          <p:cNvCxnSpPr>
            <a:cxnSpLocks/>
          </p:cNvCxnSpPr>
          <p:nvPr/>
        </p:nvCxnSpPr>
        <p:spPr>
          <a:xfrm>
            <a:off x="5257800" y="4038600"/>
            <a:ext cx="11430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F893A8-AB6C-ABCE-DE48-EEAA38803EE9}"/>
              </a:ext>
            </a:extLst>
          </p:cNvPr>
          <p:cNvSpPr txBox="1"/>
          <p:nvPr/>
        </p:nvSpPr>
        <p:spPr>
          <a:xfrm rot="2155543">
            <a:off x="5299227" y="4175299"/>
            <a:ext cx="1252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 terms of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96BD56-BE29-15DF-3194-60E66D8B402C}"/>
              </a:ext>
            </a:extLst>
          </p:cNvPr>
          <p:cNvSpPr txBox="1"/>
          <p:nvPr/>
        </p:nvSpPr>
        <p:spPr>
          <a:xfrm>
            <a:off x="7263045" y="5547955"/>
            <a:ext cx="11575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 err="1"/>
              <a:t>no_value</a:t>
            </a:r>
            <a:endParaRPr lang="en-US" sz="20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D3F79-1C1D-A1CC-8CDC-0483669EEE53}"/>
              </a:ext>
            </a:extLst>
          </p:cNvPr>
          <p:cNvSpPr txBox="1"/>
          <p:nvPr/>
        </p:nvSpPr>
        <p:spPr>
          <a:xfrm>
            <a:off x="7230388" y="4159910"/>
            <a:ext cx="1608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 err="1"/>
              <a:t>many_values</a:t>
            </a:r>
            <a:endParaRPr lang="en-US" sz="20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6E2002-9EC1-7DC7-654D-8B4D0145E10C}"/>
              </a:ext>
            </a:extLst>
          </p:cNvPr>
          <p:cNvSpPr txBox="1"/>
          <p:nvPr/>
        </p:nvSpPr>
        <p:spPr>
          <a:xfrm>
            <a:off x="685800" y="5147845"/>
            <a:ext cx="20828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SSA makes the task much easier!</a:t>
            </a:r>
          </a:p>
        </p:txBody>
      </p:sp>
    </p:spTree>
    <p:extLst>
      <p:ext uri="{BB962C8B-B14F-4D97-AF65-F5344CB8AC3E}">
        <p14:creationId xmlns:p14="http://schemas.microsoft.com/office/powerpoint/2010/main" val="71526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F753-27EF-7554-DB97-4844CB02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Phi Function: Special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CAF7-AB86-0DDE-D14D-CCD4736F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dirty="0"/>
              <a:t>Due to its “pseudo” instruction nature, we need to be careful about its “computation”.</a:t>
            </a:r>
          </a:p>
          <a:p>
            <a:pPr lvl="1"/>
            <a:r>
              <a:rPr lang="en-US" dirty="0"/>
              <a:t>an input temp has a “useful” value only when the corresponding predecessor is executable</a:t>
            </a:r>
          </a:p>
          <a:p>
            <a:pPr lvl="1"/>
            <a:r>
              <a:rPr lang="en-US" dirty="0"/>
              <a:t>the output temp has “</a:t>
            </a:r>
            <a:r>
              <a:rPr lang="en-US" dirty="0" err="1"/>
              <a:t>one_value</a:t>
            </a:r>
            <a:r>
              <a:rPr lang="en-US" dirty="0"/>
              <a:t>” if all the (“useful”) input temps have the same “</a:t>
            </a:r>
            <a:r>
              <a:rPr lang="en-US" dirty="0" err="1"/>
              <a:t>one_value</a:t>
            </a:r>
            <a:r>
              <a:rPr lang="en-US" dirty="0"/>
              <a:t>” (unless it have “</a:t>
            </a:r>
            <a:r>
              <a:rPr lang="en-US" dirty="0" err="1"/>
              <a:t>no_value</a:t>
            </a:r>
            <a:r>
              <a:rPr lang="en-US" dirty="0"/>
              <a:t>”,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why?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Otherwise, the output temp is “</a:t>
            </a:r>
            <a:r>
              <a:rPr lang="en-US" dirty="0" err="1"/>
              <a:t>many_values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43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B278-CA37-A82F-D2FD-3230DEAE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Comment about </a:t>
            </a:r>
            <a:r>
              <a:rPr lang="en-US" dirty="0" err="1"/>
              <a:t>RtValues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4B92-BDDD-59B5-23CB-084BEC7D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variable is assumed to be defined (before use)</a:t>
            </a:r>
          </a:p>
          <a:p>
            <a:r>
              <a:rPr lang="en-US" dirty="0"/>
              <a:t>The function parameters are assumed to have “</a:t>
            </a:r>
            <a:r>
              <a:rPr lang="en-US" dirty="0" err="1"/>
              <a:t>many_values</a:t>
            </a:r>
            <a:r>
              <a:rPr lang="en-US" dirty="0"/>
              <a:t>”</a:t>
            </a:r>
          </a:p>
          <a:p>
            <a:r>
              <a:rPr lang="en-US" dirty="0"/>
              <a:t>All call/load are assumed to generate “</a:t>
            </a:r>
            <a:r>
              <a:rPr lang="en-US" dirty="0" err="1"/>
              <a:t>many_values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Cross function optimization is possible, but not required for HW10</a:t>
            </a:r>
          </a:p>
        </p:txBody>
      </p:sp>
    </p:spTree>
    <p:extLst>
      <p:ext uri="{BB962C8B-B14F-4D97-AF65-F5344CB8AC3E}">
        <p14:creationId xmlns:p14="http://schemas.microsoft.com/office/powerpoint/2010/main" val="79230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9E28-B037-3D25-BD01-33C55DBA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49041"/>
            <a:ext cx="7772400" cy="762000"/>
          </a:xfrm>
        </p:spPr>
        <p:txBody>
          <a:bodyPr/>
          <a:lstStyle/>
          <a:p>
            <a:r>
              <a:rPr lang="en-US" dirty="0"/>
              <a:t>About Executability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26FE-8E8B-C1D7-7F77-4926E396A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00424"/>
            <a:ext cx="4267200" cy="4457151"/>
          </a:xfrm>
        </p:spPr>
        <p:txBody>
          <a:bodyPr/>
          <a:lstStyle/>
          <a:p>
            <a:r>
              <a:rPr lang="en-US" sz="2400" dirty="0"/>
              <a:t>Each block is “jumped to” (except for the entry block). So:</a:t>
            </a:r>
          </a:p>
          <a:p>
            <a:pPr lvl="1"/>
            <a:r>
              <a:rPr lang="en-US" sz="2000" dirty="0"/>
              <a:t>A block is executable only if its predecessor is executable, and</a:t>
            </a:r>
          </a:p>
          <a:p>
            <a:pPr lvl="1"/>
            <a:r>
              <a:rPr lang="en-US" sz="2000" dirty="0"/>
              <a:t>If it’s </a:t>
            </a:r>
            <a:r>
              <a:rPr lang="en-US" sz="2000" dirty="0" err="1"/>
              <a:t>Cjump</a:t>
            </a:r>
            <a:r>
              <a:rPr lang="en-US" sz="2000" dirty="0"/>
              <a:t>, then the condition in </a:t>
            </a:r>
            <a:r>
              <a:rPr lang="en-US" sz="2000" dirty="0" err="1"/>
              <a:t>cjump</a:t>
            </a:r>
            <a:r>
              <a:rPr lang="en-US" sz="2000" dirty="0"/>
              <a:t> needs to be “possible” to make the jump</a:t>
            </a:r>
          </a:p>
          <a:p>
            <a:r>
              <a:rPr lang="en-US" sz="2400" dirty="0"/>
              <a:t>A block has two possible “states”: executable or not. Once it’s executable, it won’t become </a:t>
            </a:r>
            <a:r>
              <a:rPr lang="en-US" sz="2400" dirty="0" err="1"/>
              <a:t>unexecutable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10547-E25F-EAC8-51D7-88D2E58AF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489443"/>
            <a:ext cx="3618230" cy="4799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F92D67-C3BA-B7FF-ACD6-EED7BA0950C3}"/>
              </a:ext>
            </a:extLst>
          </p:cNvPr>
          <p:cNvSpPr txBox="1"/>
          <p:nvPr/>
        </p:nvSpPr>
        <p:spPr>
          <a:xfrm>
            <a:off x="3853543" y="6172200"/>
            <a:ext cx="404469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 has only one value possible: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F34F64-E325-BAAA-B63F-A17147D8231F}"/>
              </a:ext>
            </a:extLst>
          </p:cNvPr>
          <p:cNvCxnSpPr>
            <a:cxnSpLocks/>
          </p:cNvCxnSpPr>
          <p:nvPr/>
        </p:nvCxnSpPr>
        <p:spPr>
          <a:xfrm flipV="1">
            <a:off x="3886200" y="4267200"/>
            <a:ext cx="1676400" cy="1905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8E9A0C-9356-67EA-9B61-F3EF5E44481F}"/>
              </a:ext>
            </a:extLst>
          </p:cNvPr>
          <p:cNvSpPr txBox="1"/>
          <p:nvPr/>
        </p:nvSpPr>
        <p:spPr>
          <a:xfrm>
            <a:off x="1301429" y="6208849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unexecutable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916DD-DF71-8B3D-B01B-047F1983283B}"/>
              </a:ext>
            </a:extLst>
          </p:cNvPr>
          <p:cNvSpPr txBox="1"/>
          <p:nvPr/>
        </p:nvSpPr>
        <p:spPr>
          <a:xfrm>
            <a:off x="1429669" y="5674165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executable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5C671F-702B-3FC1-46FC-D957E362C11C}"/>
              </a:ext>
            </a:extLst>
          </p:cNvPr>
          <p:cNvCxnSpPr>
            <a:cxnSpLocks/>
          </p:cNvCxnSpPr>
          <p:nvPr/>
        </p:nvCxnSpPr>
        <p:spPr>
          <a:xfrm flipV="1">
            <a:off x="2069428" y="6010674"/>
            <a:ext cx="0" cy="3346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2BAFA9-111E-83DA-AA6B-5D23FC2CB362}"/>
              </a:ext>
            </a:extLst>
          </p:cNvPr>
          <p:cNvSpPr txBox="1"/>
          <p:nvPr/>
        </p:nvSpPr>
        <p:spPr>
          <a:xfrm>
            <a:off x="199491" y="5854906"/>
            <a:ext cx="1085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Also a “lattice”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9F352E-DAAE-1D6D-7B25-7ACB65404294}"/>
              </a:ext>
            </a:extLst>
          </p:cNvPr>
          <p:cNvSpPr/>
          <p:nvPr/>
        </p:nvSpPr>
        <p:spPr>
          <a:xfrm>
            <a:off x="199491" y="5674165"/>
            <a:ext cx="2702137" cy="934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9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74A80-8517-C7AA-2279-7DE91EB52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3102-6FB7-E2AF-FDB6-61B80ED3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dirty="0"/>
              <a:t>About Executability: </a:t>
            </a:r>
            <a:r>
              <a:rPr lang="en-US" dirty="0" err="1"/>
              <a:t>CJump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67448-6C06-4DE7-B5FA-74D021E1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57151"/>
          </a:xfrm>
        </p:spPr>
        <p:txBody>
          <a:bodyPr/>
          <a:lstStyle/>
          <a:p>
            <a:r>
              <a:rPr lang="en-US" sz="2800" dirty="0"/>
              <a:t>If the two operands of </a:t>
            </a:r>
            <a:r>
              <a:rPr lang="en-US" sz="2800" dirty="0" err="1"/>
              <a:t>Cjump</a:t>
            </a:r>
            <a:r>
              <a:rPr lang="en-US" sz="2800" dirty="0"/>
              <a:t> are “</a:t>
            </a:r>
            <a:r>
              <a:rPr lang="en-US" sz="2800" dirty="0" err="1"/>
              <a:t>one_value</a:t>
            </a:r>
            <a:r>
              <a:rPr lang="en-US" sz="2800" dirty="0"/>
              <a:t>”, we can compute which branch can be made executable.</a:t>
            </a:r>
          </a:p>
          <a:p>
            <a:r>
              <a:rPr lang="en-US" sz="2800" dirty="0"/>
              <a:t>If any one operand is “many value”, then we need to assume both branches are executable.</a:t>
            </a:r>
          </a:p>
          <a:p>
            <a:r>
              <a:rPr lang="en-US" sz="2800" dirty="0"/>
              <a:t>Note that these can change: For example, if one operand changes from “</a:t>
            </a:r>
            <a:r>
              <a:rPr lang="en-US" sz="2800" dirty="0" err="1"/>
              <a:t>one_value</a:t>
            </a:r>
            <a:r>
              <a:rPr lang="en-US" sz="2800" dirty="0"/>
              <a:t>” to “</a:t>
            </a:r>
            <a:r>
              <a:rPr lang="en-US" sz="2800" dirty="0" err="1"/>
              <a:t>many_values</a:t>
            </a:r>
            <a:r>
              <a:rPr lang="en-US" sz="2800" dirty="0"/>
              <a:t>”, then the executability changes.</a:t>
            </a:r>
          </a:p>
          <a:p>
            <a:pPr lvl="1"/>
            <a:r>
              <a:rPr lang="en-US" sz="2400" dirty="0"/>
              <a:t>Remember: we are computing the fixed point</a:t>
            </a:r>
          </a:p>
        </p:txBody>
      </p:sp>
    </p:spTree>
    <p:extLst>
      <p:ext uri="{BB962C8B-B14F-4D97-AF65-F5344CB8AC3E}">
        <p14:creationId xmlns:p14="http://schemas.microsoft.com/office/powerpoint/2010/main" val="194234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1739-29B5-CCA3-2CAE-4D13A719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Code: </a:t>
            </a:r>
            <a:r>
              <a:rPr lang="en-US" dirty="0" err="1"/>
              <a:t>modifyFunc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3116C-C3E6-6D43-2703-F62311FB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4371"/>
            <a:ext cx="7772400" cy="4572000"/>
          </a:xfrm>
        </p:spPr>
        <p:txBody>
          <a:bodyPr/>
          <a:lstStyle/>
          <a:p>
            <a:r>
              <a:rPr lang="en-US" sz="2800" dirty="0"/>
              <a:t>Once the fixed point is reached with </a:t>
            </a:r>
            <a:r>
              <a:rPr lang="en-US" sz="2800" dirty="0" err="1"/>
              <a:t>calculateBT</a:t>
            </a:r>
            <a:r>
              <a:rPr lang="en-US" sz="2800" dirty="0"/>
              <a:t>(), we go to every block and instruction to see if we can eliminate the instruction.</a:t>
            </a:r>
          </a:p>
          <a:p>
            <a:r>
              <a:rPr lang="en-US" sz="2800" dirty="0"/>
              <a:t>If the output of an instruction is “</a:t>
            </a:r>
            <a:r>
              <a:rPr lang="en-US" sz="2800" dirty="0" err="1"/>
              <a:t>one_value</a:t>
            </a:r>
            <a:r>
              <a:rPr lang="en-US" sz="2800" dirty="0"/>
              <a:t>”, then the instruction can be eliminated.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Cjump</a:t>
            </a:r>
            <a:r>
              <a:rPr lang="en-US" sz="2800" dirty="0"/>
              <a:t>, if both operands have “</a:t>
            </a:r>
            <a:r>
              <a:rPr lang="en-US" sz="2800" dirty="0" err="1"/>
              <a:t>one_value</a:t>
            </a:r>
            <a:r>
              <a:rPr lang="en-US" sz="2800" dirty="0"/>
              <a:t>”, then it can be changed to jump.</a:t>
            </a:r>
          </a:p>
          <a:p>
            <a:r>
              <a:rPr lang="en-US" sz="2800" dirty="0"/>
              <a:t>If a block is not executable, then the block can be deleted.</a:t>
            </a:r>
          </a:p>
        </p:txBody>
      </p:sp>
    </p:spTree>
    <p:extLst>
      <p:ext uri="{BB962C8B-B14F-4D97-AF65-F5344CB8AC3E}">
        <p14:creationId xmlns:p14="http://schemas.microsoft.com/office/powerpoint/2010/main" val="2255075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FB1E-28B5-E8E6-62F8-7A8023CE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dirty="0"/>
              <a:t>About the Phi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83F0-5CC2-2E11-B913-B60F6E3A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5181600"/>
          </a:xfrm>
        </p:spPr>
        <p:txBody>
          <a:bodyPr/>
          <a:lstStyle/>
          <a:p>
            <a:r>
              <a:rPr lang="en-US" sz="2800" dirty="0"/>
              <a:t>In our Quad design, Phi function doesn’t take constants as parameters</a:t>
            </a:r>
          </a:p>
          <a:p>
            <a:pPr lvl="1"/>
            <a:r>
              <a:rPr lang="en-US" sz="2400" dirty="0"/>
              <a:t>Even if it does take constants, it’s almost the same effect when Quad is prepared for translating to assembly.</a:t>
            </a:r>
          </a:p>
          <a:p>
            <a:r>
              <a:rPr lang="en-US" sz="2800" dirty="0"/>
              <a:t>We need to insert an instruction that moves the constant to a new temp in the predecessor block, to keep the SSA form</a:t>
            </a:r>
          </a:p>
          <a:p>
            <a:pPr lvl="1"/>
            <a:r>
              <a:rPr lang="en-US" sz="2400" dirty="0"/>
              <a:t>Do this </a:t>
            </a:r>
            <a:r>
              <a:rPr lang="en-US" sz="2400" b="1" i="1" dirty="0">
                <a:solidFill>
                  <a:srgbClr val="FF0000"/>
                </a:solidFill>
              </a:rPr>
              <a:t>after</a:t>
            </a:r>
            <a:r>
              <a:rPr lang="en-US" sz="2400" dirty="0"/>
              <a:t> all the changes are done to the instructions and blocks.</a:t>
            </a:r>
          </a:p>
          <a:p>
            <a:pPr lvl="1"/>
            <a:r>
              <a:rPr lang="en-US" sz="2400" dirty="0"/>
              <a:t>This is very similar to when we prepare Quad for assembly translation (where we delete Phi functions)</a:t>
            </a:r>
          </a:p>
        </p:txBody>
      </p:sp>
    </p:spTree>
    <p:extLst>
      <p:ext uri="{BB962C8B-B14F-4D97-AF65-F5344CB8AC3E}">
        <p14:creationId xmlns:p14="http://schemas.microsoft.com/office/powerpoint/2010/main" val="3003007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B389-5C26-0809-FC01-B58730CC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78FE-36CB-F4E2-8A60-2A695836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important?</a:t>
            </a:r>
          </a:p>
          <a:p>
            <a:pPr lvl="1"/>
            <a:r>
              <a:rPr lang="en-US" dirty="0"/>
              <a:t>Most of the execution time spent in some form of loops.</a:t>
            </a:r>
          </a:p>
          <a:p>
            <a:r>
              <a:rPr lang="en-US" dirty="0"/>
              <a:t>What’s a loop?</a:t>
            </a:r>
          </a:p>
          <a:p>
            <a:pPr lvl="1"/>
            <a:r>
              <a:rPr lang="en-US" dirty="0"/>
              <a:t>Part of a code that’s executed repeatedly.</a:t>
            </a:r>
          </a:p>
        </p:txBody>
      </p:sp>
    </p:spTree>
    <p:extLst>
      <p:ext uri="{BB962C8B-B14F-4D97-AF65-F5344CB8AC3E}">
        <p14:creationId xmlns:p14="http://schemas.microsoft.com/office/powerpoint/2010/main" val="76456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D99A-902C-D0B6-7C3C-A872AF2E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Loop: Formal Definition with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5A18-FE8C-7B29-5A58-240B7883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loop</a:t>
            </a:r>
            <a:r>
              <a:rPr lang="en-US" sz="2800" dirty="0"/>
              <a:t> in a control-ﬂow graph is a set of nodes S including a header node h with the following properties:</a:t>
            </a:r>
          </a:p>
          <a:p>
            <a:pPr lvl="1"/>
            <a:r>
              <a:rPr lang="en-US" sz="2400" dirty="0"/>
              <a:t>From any node in S there is a path of directed edges leading to </a:t>
            </a:r>
            <a:r>
              <a:rPr lang="en-US" sz="2400" i="1" dirty="0"/>
              <a:t>h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There is a path of directed edges from </a:t>
            </a:r>
            <a:r>
              <a:rPr lang="en-US" sz="2400" i="1" dirty="0"/>
              <a:t>h</a:t>
            </a:r>
            <a:r>
              <a:rPr lang="en-US" sz="2400" dirty="0"/>
              <a:t> to any node in S.</a:t>
            </a:r>
          </a:p>
          <a:p>
            <a:pPr lvl="1"/>
            <a:r>
              <a:rPr lang="en-US" sz="2400" dirty="0"/>
              <a:t>There is no edge from any node outside S to any node in S other than </a:t>
            </a:r>
            <a:r>
              <a:rPr lang="en-US" sz="2400" i="1" dirty="0"/>
              <a:t>h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661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2287-0EDF-4D4D-A7A0-F41DF092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algn="l"/>
            <a:r>
              <a:rPr lang="en-CN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本周内容:</a:t>
            </a:r>
            <a:r>
              <a:rPr 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Conditional Constant Propagation &amp; Loop Optimizations</a:t>
            </a:r>
            <a:endParaRPr lang="en-CN" sz="3200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AF5-2977-F642-A21C-26A0F946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3545"/>
            <a:ext cx="7772400" cy="48872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ea"/>
              </a:rPr>
              <a:t>Conditional Constant Propagation (HW10)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ea"/>
              </a:rPr>
              <a:t>Loop Optimizations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57250" lvl="1" indent="-457200"/>
            <a:r>
              <a:rPr lang="zh-CN" altLang="en-US" sz="2400" dirty="0">
                <a:latin typeface="+mn-ea"/>
              </a:rPr>
              <a:t>本学期余下的工作：</a:t>
            </a:r>
            <a:endParaRPr lang="en-US" altLang="zh-CN" sz="2400" dirty="0">
              <a:latin typeface="+mn-ea"/>
            </a:endParaRPr>
          </a:p>
          <a:p>
            <a:pPr marL="1257300" lvl="2" indent="-457200"/>
            <a:r>
              <a:rPr lang="en-US" altLang="zh-CN" sz="2000" dirty="0">
                <a:latin typeface="+mn-ea"/>
              </a:rPr>
              <a:t>HW10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日</a:t>
            </a:r>
            <a:r>
              <a:rPr lang="en-US" altLang="zh-CN" sz="2000" dirty="0">
                <a:latin typeface="+mn-ea"/>
              </a:rPr>
              <a:t>due</a:t>
            </a:r>
          </a:p>
          <a:p>
            <a:pPr marL="1257300" lvl="2" indent="-457200"/>
            <a:r>
              <a:rPr lang="en-US" altLang="zh-CN" sz="2000" dirty="0">
                <a:latin typeface="+mn-ea"/>
              </a:rPr>
              <a:t>Quiz</a:t>
            </a:r>
            <a:r>
              <a:rPr lang="zh-CN" altLang="en-US" sz="2000" dirty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#4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日（周四）上午</a:t>
            </a:r>
            <a:r>
              <a:rPr lang="en-US" altLang="zh-CN" sz="2000" dirty="0">
                <a:latin typeface="+mn-ea"/>
              </a:rPr>
              <a:t>8</a:t>
            </a:r>
            <a:r>
              <a:rPr lang="zh-CN" altLang="en-US" sz="2000" dirty="0">
                <a:latin typeface="+mn-ea"/>
              </a:rPr>
              <a:t>时</a:t>
            </a:r>
            <a:endParaRPr lang="en-US" altLang="zh-CN" sz="2000" dirty="0">
              <a:latin typeface="+mn-ea"/>
            </a:endParaRPr>
          </a:p>
          <a:p>
            <a:pPr marL="1257300" lvl="2" indent="-457200"/>
            <a:r>
              <a:rPr lang="en-US" altLang="zh-CN" sz="2000" dirty="0">
                <a:latin typeface="+mn-ea"/>
              </a:rPr>
              <a:t>Final Report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月</a:t>
            </a:r>
            <a:r>
              <a:rPr lang="en-US" altLang="zh-CN" sz="2000" dirty="0">
                <a:latin typeface="+mn-ea"/>
              </a:rPr>
              <a:t>19</a:t>
            </a:r>
            <a:r>
              <a:rPr lang="zh-CN" altLang="en-US" sz="2000" dirty="0">
                <a:latin typeface="+mn-ea"/>
              </a:rPr>
              <a:t>日</a:t>
            </a:r>
            <a:r>
              <a:rPr lang="en-US" altLang="zh-CN" sz="2000" dirty="0">
                <a:latin typeface="+mn-ea"/>
              </a:rPr>
              <a:t>due</a:t>
            </a:r>
          </a:p>
          <a:p>
            <a:pPr marL="400050" lvl="1" indent="0">
              <a:buNone/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3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B70F19-787A-E0D9-9B4E-D50C792D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7772400" cy="503679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66CFFE8-9B07-174C-8B61-4AB9D3E9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sz="2800" dirty="0"/>
              <a:t>Some loops:  in each case, 1 is the header node.</a:t>
            </a:r>
          </a:p>
        </p:txBody>
      </p:sp>
    </p:spTree>
    <p:extLst>
      <p:ext uri="{BB962C8B-B14F-4D97-AF65-F5344CB8AC3E}">
        <p14:creationId xmlns:p14="http://schemas.microsoft.com/office/powerpoint/2010/main" val="1976409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60E68-6423-7FAF-A6AC-016921785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02E39C-040E-AB7E-99C9-8D2B2566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sz="2800" dirty="0"/>
              <a:t>None of these contains a loop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B56C93-D6FB-7808-15F7-33C3BA62B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00200"/>
            <a:ext cx="7239000" cy="325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594BE8-1624-93A2-B6E3-CA332A82E70B}"/>
              </a:ext>
            </a:extLst>
          </p:cNvPr>
          <p:cNvSpPr txBox="1"/>
          <p:nvPr/>
        </p:nvSpPr>
        <p:spPr>
          <a:xfrm>
            <a:off x="974271" y="5290457"/>
            <a:ext cx="7620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Delete edges and collapse together pairs of nodes (x, y), where x is the only predecessor of y.</a:t>
            </a:r>
          </a:p>
          <a:p>
            <a:r>
              <a:rPr lang="en-US" b="1" i="1" dirty="0"/>
              <a:t>We reach (a) in the end: Also an irreducible flow graph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5045A2-EB0B-6520-9265-F33077BA45EA}"/>
              </a:ext>
            </a:extLst>
          </p:cNvPr>
          <p:cNvCxnSpPr/>
          <p:nvPr/>
        </p:nvCxnSpPr>
        <p:spPr>
          <a:xfrm flipV="1">
            <a:off x="6705600" y="4648200"/>
            <a:ext cx="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2EEC97-4E1E-97F0-4D60-F652BB838A55}"/>
              </a:ext>
            </a:extLst>
          </p:cNvPr>
          <p:cNvSpPr txBox="1"/>
          <p:nvPr/>
        </p:nvSpPr>
        <p:spPr>
          <a:xfrm>
            <a:off x="685800" y="1295400"/>
            <a:ext cx="228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Irreducible ﬂow graph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29AAB8-40FC-30C8-E3CC-F5C7F8C3F5F8}"/>
              </a:ext>
            </a:extLst>
          </p:cNvPr>
          <p:cNvCxnSpPr>
            <a:cxnSpLocks/>
          </p:cNvCxnSpPr>
          <p:nvPr/>
        </p:nvCxnSpPr>
        <p:spPr>
          <a:xfrm>
            <a:off x="952500" y="2126397"/>
            <a:ext cx="495300" cy="10994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6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D99F8-FF88-CE18-7976-A9E1FA894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E44613-537F-6FEE-8F48-9CADC8C57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 sz="3600" dirty="0"/>
              <a:t>Natural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0A31-BA8E-EEFF-130F-96F2BB908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600200"/>
            <a:ext cx="7772400" cy="4114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natural loop of a </a:t>
            </a:r>
            <a:r>
              <a:rPr lang="en-US" i="1" dirty="0">
                <a:solidFill>
                  <a:srgbClr val="FF0000"/>
                </a:solidFill>
              </a:rPr>
              <a:t>back edge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n → h</a:t>
            </a:r>
            <a:r>
              <a:rPr lang="en-US" dirty="0"/>
              <a:t>, where </a:t>
            </a:r>
            <a:r>
              <a:rPr lang="en-US" i="1" dirty="0"/>
              <a:t>h</a:t>
            </a:r>
            <a:r>
              <a:rPr lang="en-US" dirty="0"/>
              <a:t> dominates </a:t>
            </a:r>
            <a:r>
              <a:rPr lang="en-US" i="1" dirty="0"/>
              <a:t>n</a:t>
            </a:r>
            <a:r>
              <a:rPr lang="en-US" dirty="0"/>
              <a:t>, is the set of nodes </a:t>
            </a:r>
            <a:r>
              <a:rPr lang="en-US" i="1" dirty="0"/>
              <a:t>x</a:t>
            </a:r>
            <a:r>
              <a:rPr lang="en-US" dirty="0"/>
              <a:t> such that: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 dominates </a:t>
            </a:r>
            <a:r>
              <a:rPr lang="en-US" i="1" dirty="0"/>
              <a:t>x</a:t>
            </a:r>
            <a:r>
              <a:rPr lang="en-US" dirty="0"/>
              <a:t> and </a:t>
            </a:r>
          </a:p>
          <a:p>
            <a:pPr lvl="1"/>
            <a:r>
              <a:rPr lang="en-US" dirty="0"/>
              <a:t>there is a path from </a:t>
            </a:r>
            <a:r>
              <a:rPr lang="en-US" i="1" dirty="0"/>
              <a:t>x</a:t>
            </a:r>
            <a:r>
              <a:rPr lang="en-US" dirty="0"/>
              <a:t> to </a:t>
            </a:r>
            <a:r>
              <a:rPr lang="en-US" i="1" dirty="0"/>
              <a:t>n</a:t>
            </a:r>
            <a:r>
              <a:rPr lang="en-US" dirty="0"/>
              <a:t> not containing </a:t>
            </a:r>
            <a:r>
              <a:rPr lang="en-US" i="1" dirty="0"/>
              <a:t>h</a:t>
            </a:r>
            <a:r>
              <a:rPr lang="en-US" dirty="0"/>
              <a:t>. The header of this loop will be </a:t>
            </a:r>
            <a:r>
              <a:rPr lang="en-US" i="1" dirty="0"/>
              <a:t>h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6C960-F6E2-6F68-038C-98058BDA3047}"/>
              </a:ext>
            </a:extLst>
          </p:cNvPr>
          <p:cNvSpPr txBox="1"/>
          <p:nvPr/>
        </p:nvSpPr>
        <p:spPr>
          <a:xfrm>
            <a:off x="2362200" y="5022502"/>
            <a:ext cx="6019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/>
              <a:t>A </a:t>
            </a:r>
            <a:r>
              <a:rPr lang="en-US" sz="2800" i="1" dirty="0">
                <a:solidFill>
                  <a:srgbClr val="FF0000"/>
                </a:solidFill>
              </a:rPr>
              <a:t>back edge </a:t>
            </a:r>
            <a:r>
              <a:rPr lang="en-US" sz="2800" i="1" dirty="0"/>
              <a:t>is an edge in the CFG that’s from a node pointing back to its dominator.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738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2E1E2-646F-9BE0-624B-893612B61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B85E10-82AE-1C33-FC3C-250DA5D5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0371"/>
            <a:ext cx="7772400" cy="609600"/>
          </a:xfrm>
        </p:spPr>
        <p:txBody>
          <a:bodyPr/>
          <a:lstStyle/>
          <a:p>
            <a:r>
              <a:rPr lang="en-US" sz="2800" dirty="0"/>
              <a:t>Example Natural Loops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3BEE1-FB03-DE66-E4B2-E1B3FFE5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799"/>
            <a:ext cx="5715000" cy="4301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206F6-75A4-355A-8E89-66153207883D}"/>
              </a:ext>
            </a:extLst>
          </p:cNvPr>
          <p:cNvSpPr txBox="1"/>
          <p:nvPr/>
        </p:nvSpPr>
        <p:spPr>
          <a:xfrm>
            <a:off x="2438400" y="5367984"/>
            <a:ext cx="6324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Nested loops </a:t>
            </a:r>
            <a:r>
              <a:rPr lang="en-US" sz="2000" dirty="0"/>
              <a:t>If A and B are loops with headers a and b respectively, such that a &lt;&gt; b and b is in A, then the nodes of B are a proper subset of the nodes of A. We say that loop B is </a:t>
            </a:r>
            <a:r>
              <a:rPr lang="en-US" sz="2000" dirty="0">
                <a:solidFill>
                  <a:srgbClr val="FF0000"/>
                </a:solidFill>
              </a:rPr>
              <a:t>nested within </a:t>
            </a:r>
            <a:r>
              <a:rPr lang="en-US" sz="2000" dirty="0"/>
              <a:t>A, or that B is the </a:t>
            </a:r>
            <a:r>
              <a:rPr lang="en-US" sz="2000" dirty="0">
                <a:solidFill>
                  <a:srgbClr val="FF0000"/>
                </a:solidFill>
              </a:rPr>
              <a:t>inner loop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2121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9661-C640-5734-B354-D9842AE2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Algorithm to Find </a:t>
            </a:r>
            <a:br>
              <a:rPr lang="en-US" dirty="0"/>
            </a:br>
            <a:r>
              <a:rPr lang="en-US" dirty="0"/>
              <a:t>loop-nested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1BCD4-A516-B07F-CEC0-D373EABF9906}"/>
              </a:ext>
            </a:extLst>
          </p:cNvPr>
          <p:cNvSpPr txBox="1"/>
          <p:nvPr/>
        </p:nvSpPr>
        <p:spPr>
          <a:xfrm>
            <a:off x="707571" y="1917680"/>
            <a:ext cx="7467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Compute dominators of G.</a:t>
            </a:r>
          </a:p>
          <a:p>
            <a:pPr marL="457200" indent="-457200">
              <a:buAutoNum type="arabicPeriod"/>
            </a:pPr>
            <a:r>
              <a:rPr lang="en-US" dirty="0"/>
              <a:t>Construct the dominator tree.</a:t>
            </a:r>
          </a:p>
          <a:p>
            <a:pPr marL="457200" indent="-457200">
              <a:buAutoNum type="arabicPeriod"/>
            </a:pPr>
            <a:r>
              <a:rPr lang="en-US" dirty="0"/>
              <a:t>Find all the natural loops, and thus all the loop-header nodes.</a:t>
            </a:r>
          </a:p>
          <a:p>
            <a:pPr marL="457200" indent="-457200">
              <a:buAutoNum type="arabicPeriod"/>
            </a:pPr>
            <a:r>
              <a:rPr lang="en-US" dirty="0"/>
              <a:t>For each loop header h, merge all the natural loops of h into a single loop, </a:t>
            </a:r>
            <a:r>
              <a:rPr lang="en-US" i="1" dirty="0"/>
              <a:t>loop[h].</a:t>
            </a:r>
          </a:p>
          <a:p>
            <a:pPr marL="457200" indent="-457200">
              <a:buAutoNum type="arabicPeriod"/>
            </a:pPr>
            <a:r>
              <a:rPr lang="en-US" dirty="0"/>
              <a:t>Construct the tree of loop headers (and implicitly loops), such that </a:t>
            </a:r>
            <a:r>
              <a:rPr lang="en-US" i="1" dirty="0"/>
              <a:t>h1</a:t>
            </a:r>
            <a:r>
              <a:rPr lang="en-US" dirty="0"/>
              <a:t> is above </a:t>
            </a:r>
            <a:r>
              <a:rPr lang="en-US" i="1" dirty="0"/>
              <a:t>h2</a:t>
            </a:r>
            <a:r>
              <a:rPr lang="en-US" dirty="0"/>
              <a:t> in the tree if </a:t>
            </a:r>
            <a:r>
              <a:rPr lang="en-US" i="1" dirty="0"/>
              <a:t>h2</a:t>
            </a:r>
            <a:r>
              <a:rPr lang="en-US" dirty="0"/>
              <a:t> is in </a:t>
            </a:r>
            <a:r>
              <a:rPr lang="en-US" i="1" dirty="0"/>
              <a:t>loop[h1]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9AE54-375D-5E5E-C1CE-12A48264F94E}"/>
              </a:ext>
            </a:extLst>
          </p:cNvPr>
          <p:cNvSpPr txBox="1"/>
          <p:nvPr/>
        </p:nvSpPr>
        <p:spPr>
          <a:xfrm>
            <a:off x="2209800" y="5486400"/>
            <a:ext cx="670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So we can find the inner most loop at the leaf level.</a:t>
            </a:r>
          </a:p>
          <a:p>
            <a:r>
              <a:rPr lang="en-US" i="1" dirty="0"/>
              <a:t>For convenience, we say the whole function is a loop (at top of the tree)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6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4D48D-A2EB-48B0-AFAB-169EC7CD8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78B7B0-3257-7EDC-ABBC-4EC525FB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0371"/>
            <a:ext cx="7772400" cy="609600"/>
          </a:xfrm>
        </p:spPr>
        <p:txBody>
          <a:bodyPr/>
          <a:lstStyle/>
          <a:p>
            <a:r>
              <a:rPr lang="en-US" sz="2800" dirty="0"/>
              <a:t>Loop-nested Tree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3CC45-4F27-75EB-33A9-083C4AD7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8" y="1521610"/>
            <a:ext cx="5068712" cy="38147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0E7554-7DDB-0A59-AE82-3103B38D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514600"/>
            <a:ext cx="3426915" cy="287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52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7057E-8768-DF07-7E3D-5A0202B32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A6A0FC-28D3-88A2-779B-2F65E6CA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US" sz="2800" dirty="0"/>
              <a:t>Loop with a preheader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9D89F7-B1EE-F85C-B410-E633CB97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6299200" cy="422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61E259-A181-5B24-8A83-CAFD8888B018}"/>
              </a:ext>
            </a:extLst>
          </p:cNvPr>
          <p:cNvSpPr txBox="1"/>
          <p:nvPr/>
        </p:nvSpPr>
        <p:spPr>
          <a:xfrm>
            <a:off x="2209800" y="5486400"/>
            <a:ext cx="670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So instructions that may be hoisted out of the loop can be put in node 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46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D05F-E35B-EE19-3F52-A2C46F89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Loop-Invariant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9B424-93D5-65CB-303A-A261AFB6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deﬁnition </a:t>
            </a:r>
            <a:r>
              <a:rPr lang="en-US" i="1" dirty="0"/>
              <a:t>d : t ← a1⊕ a2</a:t>
            </a:r>
            <a:r>
              <a:rPr lang="en-US" dirty="0"/>
              <a:t> is loop-invariant within loop </a:t>
            </a:r>
            <a:r>
              <a:rPr lang="en-US" i="1" dirty="0"/>
              <a:t>L</a:t>
            </a:r>
            <a:r>
              <a:rPr lang="en-US" dirty="0"/>
              <a:t> if, for each operand </a:t>
            </a:r>
            <a:r>
              <a:rPr lang="en-US" i="1" dirty="0"/>
              <a:t>ai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ai</a:t>
            </a:r>
            <a:r>
              <a:rPr lang="en-US" dirty="0"/>
              <a:t> is a constant,</a:t>
            </a:r>
          </a:p>
          <a:p>
            <a:pPr lvl="1"/>
            <a:r>
              <a:rPr lang="en-US" dirty="0"/>
              <a:t>or all the deﬁnitions of </a:t>
            </a:r>
            <a:r>
              <a:rPr lang="en-US" i="1" dirty="0"/>
              <a:t>ai</a:t>
            </a:r>
            <a:r>
              <a:rPr lang="en-US" dirty="0"/>
              <a:t> that reach </a:t>
            </a:r>
            <a:r>
              <a:rPr lang="en-US" i="1" dirty="0"/>
              <a:t>d</a:t>
            </a:r>
            <a:r>
              <a:rPr lang="en-US" dirty="0"/>
              <a:t> are outside the loop, </a:t>
            </a:r>
          </a:p>
          <a:p>
            <a:pPr lvl="1"/>
            <a:r>
              <a:rPr lang="en-US" dirty="0"/>
              <a:t>or only one deﬁnition of </a:t>
            </a:r>
            <a:r>
              <a:rPr lang="en-US" i="1" dirty="0"/>
              <a:t>ai</a:t>
            </a:r>
            <a:r>
              <a:rPr lang="en-US" dirty="0"/>
              <a:t> reaches </a:t>
            </a:r>
            <a:r>
              <a:rPr lang="en-US" i="1" dirty="0"/>
              <a:t>d</a:t>
            </a:r>
            <a:r>
              <a:rPr lang="en-US" dirty="0"/>
              <a:t>, and that deﬁnition is loop-invariant.</a:t>
            </a:r>
          </a:p>
        </p:txBody>
      </p:sp>
    </p:spTree>
    <p:extLst>
      <p:ext uri="{BB962C8B-B14F-4D97-AF65-F5344CB8AC3E}">
        <p14:creationId xmlns:p14="http://schemas.microsoft.com/office/powerpoint/2010/main" val="2019174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9CED-A7B2-B6F4-17CD-557D9A61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036422-BC83-9E5E-0155-6E9197540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114800"/>
          </a:xfrm>
        </p:spPr>
        <p:txBody>
          <a:bodyPr/>
          <a:lstStyle/>
          <a:p>
            <a:r>
              <a:rPr lang="en-US" dirty="0"/>
              <a:t>Suppose t ← a ⊕ b is loop-invariant. Can we hoist it out of the loop?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7498B-4896-195D-AFF1-DD577930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2362200"/>
            <a:ext cx="829776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6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6836-F718-7232-C948-BC171F544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CB39-EF93-89CC-52D0-5550C3BF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Condition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A8B07A-1289-0575-8BC3-00E78334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criteria for hoisting </a:t>
            </a:r>
            <a:r>
              <a:rPr lang="en-US" i="1" dirty="0"/>
              <a:t>d : t ← a ⊕ b </a:t>
            </a:r>
            <a:r>
              <a:rPr lang="en-US" dirty="0"/>
              <a:t>to the end of the loop preheader:</a:t>
            </a:r>
          </a:p>
          <a:p>
            <a:pPr lvl="1"/>
            <a:r>
              <a:rPr lang="en-US" i="1" dirty="0"/>
              <a:t>d</a:t>
            </a:r>
            <a:r>
              <a:rPr lang="en-US" dirty="0"/>
              <a:t> dominates all loop exits at which </a:t>
            </a:r>
            <a:r>
              <a:rPr lang="en-US" i="1" dirty="0"/>
              <a:t>t</a:t>
            </a:r>
            <a:r>
              <a:rPr lang="en-US" dirty="0"/>
              <a:t> is live-out;</a:t>
            </a:r>
          </a:p>
          <a:p>
            <a:pPr lvl="1"/>
            <a:r>
              <a:rPr lang="en-US" dirty="0"/>
              <a:t>and there is only one deﬁnition of </a:t>
            </a:r>
            <a:r>
              <a:rPr lang="en-US" i="1" dirty="0"/>
              <a:t>t</a:t>
            </a:r>
            <a:r>
              <a:rPr lang="en-US" dirty="0"/>
              <a:t> in the loop,</a:t>
            </a:r>
          </a:p>
          <a:p>
            <a:pPr lvl="1"/>
            <a:r>
              <a:rPr lang="en-US" dirty="0"/>
              <a:t>and </a:t>
            </a:r>
            <a:r>
              <a:rPr lang="en-US" i="1" dirty="0"/>
              <a:t>t</a:t>
            </a:r>
            <a:r>
              <a:rPr lang="en-US" dirty="0"/>
              <a:t> is not live-out of the loop preheader</a:t>
            </a:r>
          </a:p>
        </p:txBody>
      </p:sp>
    </p:spTree>
    <p:extLst>
      <p:ext uri="{BB962C8B-B14F-4D97-AF65-F5344CB8AC3E}">
        <p14:creationId xmlns:p14="http://schemas.microsoft.com/office/powerpoint/2010/main" val="86902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F354AF-0714-DA5F-D323-EAC89A97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3618230" cy="4799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EA200-7BD7-138F-2686-3CCB48DE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295400"/>
          </a:xfrm>
        </p:spPr>
        <p:txBody>
          <a:bodyPr/>
          <a:lstStyle/>
          <a:p>
            <a:r>
              <a:rPr lang="en-US" sz="4000" dirty="0"/>
              <a:t>Conditional Constant Propagation (review)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7BD0F-B090-C3FE-D725-B05E5F0794DE}"/>
              </a:ext>
            </a:extLst>
          </p:cNvPr>
          <p:cNvSpPr txBox="1"/>
          <p:nvPr/>
        </p:nvSpPr>
        <p:spPr>
          <a:xfrm>
            <a:off x="5428615" y="3124200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Actually: block 6 can never be reached. How do we find out?</a:t>
            </a:r>
          </a:p>
        </p:txBody>
      </p:sp>
    </p:spTree>
    <p:extLst>
      <p:ext uri="{BB962C8B-B14F-4D97-AF65-F5344CB8AC3E}">
        <p14:creationId xmlns:p14="http://schemas.microsoft.com/office/powerpoint/2010/main" val="2622329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AAA83-C7B8-8E1F-268B-8E9204692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5F1E-6377-641A-D554-06105ED9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0486"/>
            <a:ext cx="7772400" cy="609600"/>
          </a:xfrm>
        </p:spPr>
        <p:txBody>
          <a:bodyPr/>
          <a:lstStyle/>
          <a:p>
            <a:r>
              <a:rPr lang="en-US" sz="3600" dirty="0"/>
              <a:t>Basic Induction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1A02-1378-3A69-1AAE-6E55368B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9" y="1678242"/>
            <a:ext cx="5410200" cy="2514600"/>
          </a:xfrm>
        </p:spPr>
        <p:txBody>
          <a:bodyPr/>
          <a:lstStyle/>
          <a:p>
            <a:r>
              <a:rPr lang="en-US" sz="2400" i="1" dirty="0"/>
              <a:t>A </a:t>
            </a:r>
            <a:r>
              <a:rPr lang="en-US" sz="2400" dirty="0"/>
              <a:t>variable </a:t>
            </a:r>
            <a:r>
              <a:rPr lang="en-US" sz="2400" i="1" dirty="0" err="1"/>
              <a:t>i</a:t>
            </a:r>
            <a:r>
              <a:rPr lang="en-US" sz="2400" dirty="0"/>
              <a:t> is a basic induction variable in a loop L with header node </a:t>
            </a:r>
            <a:r>
              <a:rPr lang="en-US" sz="2400" i="1" dirty="0"/>
              <a:t>h</a:t>
            </a:r>
            <a:r>
              <a:rPr lang="en-US" sz="2400" dirty="0"/>
              <a:t> if the only deﬁnitions of </a:t>
            </a:r>
            <a:r>
              <a:rPr lang="en-US" sz="2400" i="1" dirty="0" err="1"/>
              <a:t>i</a:t>
            </a:r>
            <a:r>
              <a:rPr lang="en-US" sz="2400" dirty="0"/>
              <a:t> within L are of the form </a:t>
            </a:r>
            <a:r>
              <a:rPr lang="en-US" sz="2400" i="1" dirty="0" err="1"/>
              <a:t>i</a:t>
            </a:r>
            <a:r>
              <a:rPr lang="en-US" sz="2400" i="1" dirty="0"/>
              <a:t> ← </a:t>
            </a:r>
            <a:r>
              <a:rPr lang="en-US" sz="2400" i="1" dirty="0" err="1"/>
              <a:t>i</a:t>
            </a:r>
            <a:r>
              <a:rPr lang="en-US" sz="2400" i="1" dirty="0"/>
              <a:t> + c </a:t>
            </a:r>
            <a:r>
              <a:rPr lang="en-US" sz="2400" dirty="0"/>
              <a:t>or </a:t>
            </a:r>
            <a:r>
              <a:rPr lang="en-US" sz="2400" i="1" dirty="0" err="1"/>
              <a:t>i</a:t>
            </a:r>
            <a:r>
              <a:rPr lang="en-US" sz="2400" i="1" dirty="0"/>
              <a:t> ← </a:t>
            </a:r>
            <a:r>
              <a:rPr lang="en-US" sz="2400" i="1" dirty="0" err="1"/>
              <a:t>i</a:t>
            </a:r>
            <a:r>
              <a:rPr lang="en-US" sz="2400" i="1" dirty="0"/>
              <a:t> − c</a:t>
            </a:r>
            <a:r>
              <a:rPr lang="en-US" sz="2400" dirty="0"/>
              <a:t> where </a:t>
            </a:r>
            <a:r>
              <a:rPr lang="en-US" sz="2400" i="1" dirty="0"/>
              <a:t>c</a:t>
            </a:r>
            <a:r>
              <a:rPr lang="en-US" sz="2400" dirty="0"/>
              <a:t> is loop-invariant.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C8E5E-64F8-4202-E947-31541CF7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28800"/>
            <a:ext cx="2334547" cy="3327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C667E-7FB4-A976-3C2C-9B69E0D3849E}"/>
              </a:ext>
            </a:extLst>
          </p:cNvPr>
          <p:cNvSpPr txBox="1"/>
          <p:nvPr/>
        </p:nvSpPr>
        <p:spPr>
          <a:xfrm>
            <a:off x="3200400" y="4644517"/>
            <a:ext cx="259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 is a basic induction variable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A3CF6B-FEEC-6785-8A20-1D32327DAA57}"/>
              </a:ext>
            </a:extLst>
          </p:cNvPr>
          <p:cNvCxnSpPr>
            <a:cxnSpLocks/>
          </p:cNvCxnSpPr>
          <p:nvPr/>
        </p:nvCxnSpPr>
        <p:spPr>
          <a:xfrm flipV="1">
            <a:off x="4953000" y="4343400"/>
            <a:ext cx="198120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352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1730C-0770-5F13-1FAA-B0EE428E5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4AE5-35F6-4939-3690-E8AA986B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20486"/>
            <a:ext cx="7772400" cy="609600"/>
          </a:xfrm>
        </p:spPr>
        <p:txBody>
          <a:bodyPr/>
          <a:lstStyle/>
          <a:p>
            <a:r>
              <a:rPr lang="en-US" sz="3600" dirty="0"/>
              <a:t>Derived Induction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BDD9-97A8-C70D-18E7-B232E99A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5142"/>
            <a:ext cx="5638800" cy="5061857"/>
          </a:xfrm>
        </p:spPr>
        <p:txBody>
          <a:bodyPr/>
          <a:lstStyle/>
          <a:p>
            <a:r>
              <a:rPr lang="en-US" sz="2800" dirty="0"/>
              <a:t>A variable </a:t>
            </a:r>
            <a:r>
              <a:rPr lang="en-US" sz="2800" i="1" dirty="0"/>
              <a:t>k</a:t>
            </a:r>
            <a:r>
              <a:rPr lang="en-US" sz="2800" dirty="0"/>
              <a:t> is a derived induction variable in loop L if:</a:t>
            </a:r>
          </a:p>
          <a:p>
            <a:pPr lvl="1"/>
            <a:r>
              <a:rPr lang="en-US" sz="2400" dirty="0"/>
              <a:t>There is only one deﬁnition of </a:t>
            </a:r>
            <a:r>
              <a:rPr lang="en-US" sz="2400" i="1" dirty="0"/>
              <a:t>k </a:t>
            </a:r>
            <a:r>
              <a:rPr lang="en-US" sz="2400" dirty="0"/>
              <a:t>within L, of the form </a:t>
            </a:r>
            <a:r>
              <a:rPr lang="en-US" sz="2400" i="1" dirty="0"/>
              <a:t>k ← j ·c</a:t>
            </a:r>
            <a:r>
              <a:rPr lang="en-US" sz="2400" dirty="0"/>
              <a:t> or </a:t>
            </a:r>
            <a:r>
              <a:rPr lang="en-US" sz="2400" i="1" dirty="0"/>
              <a:t>k ← j +d</a:t>
            </a:r>
            <a:r>
              <a:rPr lang="en-US" sz="2400" dirty="0"/>
              <a:t>, where </a:t>
            </a:r>
            <a:r>
              <a:rPr lang="en-US" sz="2400" i="1" dirty="0"/>
              <a:t>j</a:t>
            </a:r>
            <a:r>
              <a:rPr lang="en-US" sz="2400" dirty="0"/>
              <a:t> is an induction variable and </a:t>
            </a:r>
            <a:r>
              <a:rPr lang="en-US" sz="2400" i="1" dirty="0"/>
              <a:t>c, d</a:t>
            </a:r>
            <a:r>
              <a:rPr lang="en-US" sz="2400" dirty="0"/>
              <a:t> are loop-invariant;</a:t>
            </a:r>
          </a:p>
          <a:p>
            <a:pPr lvl="1"/>
            <a:r>
              <a:rPr lang="en-US" sz="2400" dirty="0"/>
              <a:t> and if </a:t>
            </a:r>
            <a:r>
              <a:rPr lang="en-US" sz="2400" i="1" dirty="0"/>
              <a:t>j</a:t>
            </a:r>
            <a:r>
              <a:rPr lang="en-US" sz="2400" dirty="0"/>
              <a:t> is a derived induction variable in the family of </a:t>
            </a:r>
            <a:r>
              <a:rPr lang="en-US" sz="2400" i="1" dirty="0" err="1"/>
              <a:t>i</a:t>
            </a:r>
            <a:r>
              <a:rPr lang="en-US" sz="2400" dirty="0"/>
              <a:t>, then:</a:t>
            </a:r>
            <a:endParaRPr lang="en-US" dirty="0"/>
          </a:p>
          <a:p>
            <a:pPr lvl="2"/>
            <a:r>
              <a:rPr lang="en-US" sz="2000" dirty="0"/>
              <a:t>(a) the only deﬁnition of </a:t>
            </a:r>
            <a:r>
              <a:rPr lang="en-US" sz="2000" i="1" dirty="0"/>
              <a:t>j</a:t>
            </a:r>
            <a:r>
              <a:rPr lang="en-US" sz="2000" dirty="0"/>
              <a:t> that reaches </a:t>
            </a:r>
            <a:r>
              <a:rPr lang="en-US" sz="2000" i="1" dirty="0"/>
              <a:t>k</a:t>
            </a:r>
            <a:r>
              <a:rPr lang="en-US" sz="2000" dirty="0"/>
              <a:t> is the one in the loop,</a:t>
            </a:r>
          </a:p>
          <a:p>
            <a:pPr lvl="2"/>
            <a:r>
              <a:rPr lang="en-US" sz="2000" dirty="0"/>
              <a:t>(b) and there is no deﬁnition of </a:t>
            </a:r>
            <a:r>
              <a:rPr lang="en-US" sz="2000" i="1" dirty="0" err="1"/>
              <a:t>i</a:t>
            </a:r>
            <a:r>
              <a:rPr lang="en-US" sz="2000" dirty="0"/>
              <a:t> on any path between the deﬁnition of </a:t>
            </a:r>
            <a:r>
              <a:rPr lang="en-US" sz="2000" i="1" dirty="0"/>
              <a:t>j</a:t>
            </a:r>
            <a:r>
              <a:rPr lang="en-US" sz="2000" dirty="0"/>
              <a:t> and the deﬁnition of </a:t>
            </a:r>
            <a:r>
              <a:rPr lang="en-US" sz="2000" i="1" dirty="0"/>
              <a:t>k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83D1F-6962-81E6-E661-7A42759AE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28800"/>
            <a:ext cx="2334547" cy="3327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F49518-B26F-E4F8-19D4-14B25B66508E}"/>
              </a:ext>
            </a:extLst>
          </p:cNvPr>
          <p:cNvSpPr txBox="1"/>
          <p:nvPr/>
        </p:nvSpPr>
        <p:spPr>
          <a:xfrm>
            <a:off x="6400800" y="5406517"/>
            <a:ext cx="259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j is a derived induction variable.</a:t>
            </a:r>
          </a:p>
          <a:p>
            <a:r>
              <a:rPr lang="en-US" i="1" dirty="0">
                <a:solidFill>
                  <a:srgbClr val="FF0000"/>
                </a:solidFill>
              </a:rPr>
              <a:t>k too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6720B9-B827-1DA7-1AA4-2E34761DF091}"/>
              </a:ext>
            </a:extLst>
          </p:cNvPr>
          <p:cNvCxnSpPr>
            <a:cxnSpLocks/>
          </p:cNvCxnSpPr>
          <p:nvPr/>
        </p:nvCxnSpPr>
        <p:spPr>
          <a:xfrm flipH="1" flipV="1">
            <a:off x="8229600" y="3492500"/>
            <a:ext cx="228600" cy="19140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34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9540-C987-502C-8BE6-581A4064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dirty="0"/>
              <a:t>Optimization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2E8BD-91C5-E896-A53C-7D8B8AF3F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07537"/>
            <a:ext cx="6858000" cy="4042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BAC185-1DE1-1A67-0CC9-88329C9E6571}"/>
              </a:ext>
            </a:extLst>
          </p:cNvPr>
          <p:cNvSpPr txBox="1"/>
          <p:nvPr/>
        </p:nvSpPr>
        <p:spPr>
          <a:xfrm>
            <a:off x="2286000" y="578673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Replace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 ≥ n </a:t>
            </a:r>
            <a:r>
              <a:rPr lang="en-US" dirty="0">
                <a:solidFill>
                  <a:srgbClr val="FF0000"/>
                </a:solidFill>
              </a:rPr>
              <a:t>by </a:t>
            </a:r>
            <a:r>
              <a:rPr lang="en-US" i="1" dirty="0">
                <a:solidFill>
                  <a:srgbClr val="FF0000"/>
                </a:solidFill>
              </a:rPr>
              <a:t>k ≥ 4n +a </a:t>
            </a:r>
            <a:r>
              <a:rPr lang="en-US" dirty="0">
                <a:solidFill>
                  <a:srgbClr val="FF0000"/>
                </a:solidFill>
              </a:rPr>
              <a:t>since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k=4i+a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27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353C26-FCD2-319A-0D6E-D60961E3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Steps Used in the Above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932B3-10FE-A71C-9810-C8996C0A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Induction-variable analysis (</a:t>
            </a:r>
            <a:r>
              <a:rPr lang="en-US" i="1" dirty="0">
                <a:solidFill>
                  <a:srgbClr val="FF0000"/>
                </a:solidFill>
              </a:rPr>
              <a:t>definition</a:t>
            </a:r>
            <a:r>
              <a:rPr lang="en-US" dirty="0"/>
              <a:t>)</a:t>
            </a:r>
          </a:p>
          <a:p>
            <a:r>
              <a:rPr lang="en-US" dirty="0"/>
              <a:t>Strength reduction</a:t>
            </a:r>
          </a:p>
          <a:p>
            <a:r>
              <a:rPr lang="en-US" dirty="0"/>
              <a:t>Induction-variable elimination</a:t>
            </a:r>
          </a:p>
          <a:p>
            <a:r>
              <a:rPr lang="en-US" dirty="0"/>
              <a:t>Copy propagation</a:t>
            </a:r>
          </a:p>
        </p:txBody>
      </p:sp>
    </p:spTree>
    <p:extLst>
      <p:ext uri="{BB962C8B-B14F-4D97-AF65-F5344CB8AC3E}">
        <p14:creationId xmlns:p14="http://schemas.microsoft.com/office/powerpoint/2010/main" val="3986265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6320-AC81-4B6C-7D6C-A4D32B36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</a:t>
            </a:r>
            <a:r>
              <a:rPr lang="zh-CN" altLang="en-US" dirty="0"/>
              <a:t> </a:t>
            </a:r>
            <a:r>
              <a:rPr lang="en-US" altLang="zh-CN" dirty="0"/>
              <a:t>Reduction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6C92-2DE7-E5BD-768E-420429DC7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many machines, multiplication is more expensive than addition. So we would like to take a derived induction variable whose deﬁnition is of the form </a:t>
            </a:r>
            <a:r>
              <a:rPr lang="en-US" i="1" dirty="0"/>
              <a:t>j ← </a:t>
            </a:r>
            <a:r>
              <a:rPr lang="en-US" i="1" dirty="0" err="1"/>
              <a:t>i</a:t>
            </a:r>
            <a:r>
              <a:rPr lang="en-US" i="1" dirty="0"/>
              <a:t> · c </a:t>
            </a:r>
            <a:r>
              <a:rPr lang="en-US" dirty="0"/>
              <a:t>and replace it with an addition.</a:t>
            </a:r>
          </a:p>
          <a:p>
            <a:pPr lvl="1"/>
            <a:r>
              <a:rPr lang="en-US" dirty="0"/>
              <a:t>e.g.</a:t>
            </a:r>
            <a:r>
              <a:rPr lang="zh-CN" altLang="en-US" dirty="0"/>
              <a:t>，</a:t>
            </a:r>
            <a:r>
              <a:rPr lang="en-US" altLang="zh-CN" i="1" dirty="0" err="1"/>
              <a:t>i</a:t>
            </a:r>
            <a:r>
              <a:rPr lang="en-US" i="1" dirty="0"/>
              <a:t> ← </a:t>
            </a:r>
            <a:r>
              <a:rPr lang="en-US" altLang="zh-CN" i="1" dirty="0"/>
              <a:t>i+1; j</a:t>
            </a:r>
            <a:r>
              <a:rPr lang="en-US" i="1" dirty="0"/>
              <a:t> ←</a:t>
            </a:r>
            <a:r>
              <a:rPr lang="en-US" i="1" dirty="0" err="1"/>
              <a:t>j+c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    </a:t>
            </a:r>
            <a:r>
              <a:rPr lang="en-US" dirty="0"/>
              <a:t>instead of  </a:t>
            </a:r>
            <a:r>
              <a:rPr lang="en-US" i="1" dirty="0"/>
              <a:t>j ←(i+1) · c</a:t>
            </a:r>
          </a:p>
        </p:txBody>
      </p:sp>
    </p:spTree>
    <p:extLst>
      <p:ext uri="{BB962C8B-B14F-4D97-AF65-F5344CB8AC3E}">
        <p14:creationId xmlns:p14="http://schemas.microsoft.com/office/powerpoint/2010/main" val="616139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0F9F-4650-EE69-FD91-CE84B78F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sz="3200" dirty="0"/>
              <a:t>Induction-variable Elimination &amp; Copy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17B-B9A6-671F-D832-2B995ECBC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5" y="1610179"/>
            <a:ext cx="4006279" cy="4114800"/>
          </a:xfrm>
        </p:spPr>
        <p:txBody>
          <a:bodyPr/>
          <a:lstStyle/>
          <a:p>
            <a:r>
              <a:rPr lang="en-US" sz="2400" dirty="0"/>
              <a:t>A variable is </a:t>
            </a:r>
            <a:r>
              <a:rPr lang="en-US" sz="2400" i="1" dirty="0">
                <a:solidFill>
                  <a:srgbClr val="FF0000"/>
                </a:solidFill>
              </a:rPr>
              <a:t>useless</a:t>
            </a:r>
            <a:r>
              <a:rPr lang="en-US" sz="2400" dirty="0"/>
              <a:t> in a loop L if it is dead at all exits from L, and its only use is in a deﬁnition of itself. All deﬁnitions of a useless variable may be deleted.</a:t>
            </a:r>
          </a:p>
          <a:p>
            <a:r>
              <a:rPr lang="en-US" sz="2400" dirty="0"/>
              <a:t>Copy propagation: If there is </a:t>
            </a:r>
            <a:r>
              <a:rPr lang="en-US" sz="2400" i="1" dirty="0" err="1"/>
              <a:t>j</a:t>
            </a:r>
            <a:r>
              <a:rPr lang="en-US" sz="2400" i="1" dirty="0" err="1">
                <a:sym typeface="Wingdings" pitchFamily="2" charset="2"/>
              </a:rPr>
              <a:t>j</a:t>
            </a:r>
            <a:r>
              <a:rPr lang="en-US" sz="2400" i="1" dirty="0">
                <a:sym typeface="Wingdings" pitchFamily="2" charset="2"/>
              </a:rPr>
              <a:t>’,</a:t>
            </a:r>
            <a:r>
              <a:rPr lang="en-US" sz="2400" dirty="0"/>
              <a:t> replace uses of j by uses of </a:t>
            </a:r>
            <a:r>
              <a:rPr lang="en-US" sz="2400" i="1" dirty="0"/>
              <a:t>j′</a:t>
            </a:r>
            <a:r>
              <a:rPr lang="en-US" sz="2400" dirty="0"/>
              <a:t> where there is no intervening deﬁnition of </a:t>
            </a:r>
            <a:r>
              <a:rPr lang="en-US" sz="2400" i="1" dirty="0"/>
              <a:t>j′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7DF93-C1BD-69EC-41FC-026F939E0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295400"/>
            <a:ext cx="3102765" cy="51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69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10F71B-78C0-36D5-4E39-7C63EB03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dirty="0"/>
              <a:t>Rewriting Comparisons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A5350-A74B-8844-DE0F-94E9AC4C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49400"/>
            <a:ext cx="4191000" cy="4114800"/>
          </a:xfrm>
        </p:spPr>
        <p:txBody>
          <a:bodyPr/>
          <a:lstStyle/>
          <a:p>
            <a:r>
              <a:rPr lang="en-US" sz="2400" dirty="0"/>
              <a:t>A variable </a:t>
            </a:r>
            <a:r>
              <a:rPr lang="en-US" sz="2400" i="1" dirty="0"/>
              <a:t>k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FF0000"/>
                </a:solidFill>
              </a:rPr>
              <a:t>almost useless </a:t>
            </a:r>
            <a:r>
              <a:rPr lang="en-US" sz="2400" dirty="0"/>
              <a:t>if it is used only in comparisons against loop invariant values and in deﬁnitions of itself, and </a:t>
            </a:r>
            <a:r>
              <a:rPr lang="en-US" sz="2400" dirty="0">
                <a:solidFill>
                  <a:srgbClr val="FF0000"/>
                </a:solidFill>
              </a:rPr>
              <a:t>there is </a:t>
            </a:r>
            <a:r>
              <a:rPr lang="en-US" sz="2400" dirty="0"/>
              <a:t>some other induction variable in the same family that is not useless.</a:t>
            </a:r>
          </a:p>
          <a:p>
            <a:r>
              <a:rPr lang="en-US" sz="2400" dirty="0"/>
              <a:t>An almost-useless variable may be </a:t>
            </a:r>
            <a:r>
              <a:rPr lang="en-US" sz="2400" i="1" dirty="0">
                <a:solidFill>
                  <a:srgbClr val="FF0000"/>
                </a:solidFill>
              </a:rPr>
              <a:t>made useless </a:t>
            </a:r>
            <a:r>
              <a:rPr lang="en-US" sz="2400" dirty="0"/>
              <a:t>by modifying the comparison to use the related induction variable.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E60E2-517C-52B5-4D86-DC987F95C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0" y="1725141"/>
            <a:ext cx="2108200" cy="187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B1BDF-66C5-9F61-6D4D-B77C62C3D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00" y="4038600"/>
            <a:ext cx="2120900" cy="234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DD1E84-F4C5-B860-6B86-C64309268978}"/>
              </a:ext>
            </a:extLst>
          </p:cNvPr>
          <p:cNvSpPr txBox="1"/>
          <p:nvPr/>
        </p:nvSpPr>
        <p:spPr>
          <a:xfrm>
            <a:off x="8191500" y="5017869"/>
            <a:ext cx="876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almost useless </a:t>
            </a:r>
            <a:endParaRPr lang="en-US" sz="1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9F8C54-3A53-DF89-CBCA-34FF0E7E7B1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781800" y="5341035"/>
            <a:ext cx="1409700" cy="1106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CACD7-DD31-644B-EDD6-B33ADC34226F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2967976"/>
            <a:ext cx="1524000" cy="20498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6CC313-681E-9325-E6C8-BAAE6294A107}"/>
              </a:ext>
            </a:extLst>
          </p:cNvPr>
          <p:cNvSpPr txBox="1"/>
          <p:nvPr/>
        </p:nvSpPr>
        <p:spPr>
          <a:xfrm>
            <a:off x="7464879" y="5028684"/>
            <a:ext cx="87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431B5-0958-397C-973D-6A4E960BEAF4}"/>
              </a:ext>
            </a:extLst>
          </p:cNvPr>
          <p:cNvSpPr txBox="1"/>
          <p:nvPr/>
        </p:nvSpPr>
        <p:spPr>
          <a:xfrm>
            <a:off x="7429500" y="3581658"/>
            <a:ext cx="87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8188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5B0AE-B32E-273E-9C26-D4E2EBE6F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88F57E-7B03-8B59-15AD-9D7CEA2A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1682"/>
          </a:xfrm>
        </p:spPr>
        <p:txBody>
          <a:bodyPr/>
          <a:lstStyle/>
          <a:p>
            <a:r>
              <a:rPr lang="en-US" dirty="0"/>
              <a:t>Rewriting Comparisons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548DF2-FD5D-D4EE-CBA0-069AAA95F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2120900" cy="2349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8E8D85-72E5-70F4-44D1-89CD397CE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905000"/>
            <a:ext cx="2133600" cy="2184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C062A3-15CE-BA03-AA4B-AFCE2CB8FA33}"/>
              </a:ext>
            </a:extLst>
          </p:cNvPr>
          <p:cNvCxnSpPr>
            <a:cxnSpLocks/>
          </p:cNvCxnSpPr>
          <p:nvPr/>
        </p:nvCxnSpPr>
        <p:spPr>
          <a:xfrm>
            <a:off x="4114800" y="2930365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5B7006-B6EC-CFC0-0F11-0C03BE7E5287}"/>
              </a:ext>
            </a:extLst>
          </p:cNvPr>
          <p:cNvSpPr txBox="1"/>
          <p:nvPr/>
        </p:nvSpPr>
        <p:spPr>
          <a:xfrm>
            <a:off x="2057400" y="4703118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 &lt;n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=&gt;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*4 &lt; n*4 =&gt; k &lt; n*4</a:t>
            </a:r>
          </a:p>
          <a:p>
            <a:r>
              <a:rPr lang="en-US" i="1" dirty="0">
                <a:solidFill>
                  <a:srgbClr val="FF0000"/>
                </a:solidFill>
              </a:rPr>
              <a:t>We may replace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&lt;n with k&lt;n*4</a:t>
            </a:r>
          </a:p>
          <a:p>
            <a:r>
              <a:rPr lang="en-US" i="1" dirty="0">
                <a:solidFill>
                  <a:srgbClr val="FF0000"/>
                </a:solidFill>
              </a:rPr>
              <a:t>and n*4 may be hoisted out</a:t>
            </a:r>
          </a:p>
          <a:p>
            <a:r>
              <a:rPr lang="en-US" i="1" dirty="0">
                <a:solidFill>
                  <a:srgbClr val="FF0000"/>
                </a:solidFill>
              </a:rPr>
              <a:t>and replace k=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*4 with k=k+4</a:t>
            </a:r>
          </a:p>
        </p:txBody>
      </p:sp>
    </p:spTree>
    <p:extLst>
      <p:ext uri="{BB962C8B-B14F-4D97-AF65-F5344CB8AC3E}">
        <p14:creationId xmlns:p14="http://schemas.microsoft.com/office/powerpoint/2010/main" val="1945059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7814-81D3-1E51-6A67-A01F8044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dirty="0"/>
              <a:t>Array-Bound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9C0C-7CC0-631B-32ED-53F591C97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4495800" cy="4495800"/>
          </a:xfrm>
        </p:spPr>
        <p:txBody>
          <a:bodyPr/>
          <a:lstStyle/>
          <a:p>
            <a:r>
              <a:rPr lang="en-US" sz="2800" dirty="0"/>
              <a:t>When using </a:t>
            </a:r>
            <a:r>
              <a:rPr lang="en-US" sz="2800" i="1" dirty="0"/>
              <a:t>a[</a:t>
            </a:r>
            <a:r>
              <a:rPr lang="en-US" sz="2800" i="1" dirty="0" err="1"/>
              <a:t>i</a:t>
            </a:r>
            <a:r>
              <a:rPr lang="en-US" sz="2800" i="1" dirty="0"/>
              <a:t>], </a:t>
            </a:r>
            <a:r>
              <a:rPr lang="en-US" sz="2800" dirty="0"/>
              <a:t>we need to know if 0&lt;= </a:t>
            </a:r>
            <a:r>
              <a:rPr lang="en-US" sz="2800" i="1" dirty="0" err="1"/>
              <a:t>i</a:t>
            </a:r>
            <a:r>
              <a:rPr lang="en-US" sz="2800" i="1" dirty="0"/>
              <a:t>&lt;length(a)</a:t>
            </a:r>
            <a:r>
              <a:rPr lang="en-US" sz="2800" dirty="0"/>
              <a:t>, where </a:t>
            </a:r>
            <a:r>
              <a:rPr lang="en-US" sz="2800" i="1" dirty="0"/>
              <a:t>length(a) </a:t>
            </a:r>
            <a:r>
              <a:rPr lang="en-US" sz="2800" dirty="0"/>
              <a:t>is loop-invariant (if </a:t>
            </a:r>
            <a:r>
              <a:rPr lang="en-US" sz="2800" i="1" dirty="0" err="1"/>
              <a:t>i</a:t>
            </a:r>
            <a:r>
              <a:rPr lang="en-US" sz="2800" dirty="0"/>
              <a:t>  is unsigned: </a:t>
            </a:r>
            <a:r>
              <a:rPr lang="en-US" sz="2800" i="1" dirty="0" err="1"/>
              <a:t>i</a:t>
            </a:r>
            <a:r>
              <a:rPr lang="en-US" sz="2800" i="1" dirty="0"/>
              <a:t>&lt;length(a)</a:t>
            </a:r>
            <a:r>
              <a:rPr lang="en-US" sz="2800" dirty="0"/>
              <a:t>).</a:t>
            </a:r>
          </a:p>
          <a:p>
            <a:r>
              <a:rPr lang="en-US" sz="2800" dirty="0"/>
              <a:t>If </a:t>
            </a:r>
            <a:r>
              <a:rPr lang="en-US" sz="2800" i="1" dirty="0" err="1"/>
              <a:t>i</a:t>
            </a:r>
            <a:r>
              <a:rPr lang="en-US" sz="2800" dirty="0"/>
              <a:t> is inductive, then bound check </a:t>
            </a:r>
            <a:r>
              <a:rPr lang="en-US" sz="2800" i="1" dirty="0"/>
              <a:t>may be </a:t>
            </a:r>
            <a:r>
              <a:rPr lang="en-US" sz="2800" dirty="0"/>
              <a:t>hoisted out of the loop.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81D69-136C-7669-D7CE-60CDA569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914" y="1733550"/>
            <a:ext cx="3176286" cy="339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76356-6A96-95F0-466C-A2B88E410322}"/>
              </a:ext>
            </a:extLst>
          </p:cNvPr>
          <p:cNvSpPr txBox="1"/>
          <p:nvPr/>
        </p:nvSpPr>
        <p:spPr>
          <a:xfrm>
            <a:off x="4038600" y="541740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We only need to check outside of the loop if: x-1&lt;length(a)</a:t>
            </a:r>
          </a:p>
        </p:txBody>
      </p:sp>
    </p:spTree>
    <p:extLst>
      <p:ext uri="{BB962C8B-B14F-4D97-AF65-F5344CB8AC3E}">
        <p14:creationId xmlns:p14="http://schemas.microsoft.com/office/powerpoint/2010/main" val="4268694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395B4-88A3-1B6B-B88D-8C2E37ACB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BE9F-A0A2-EE0F-9E49-7C879EEE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dirty="0"/>
              <a:t>Array-Bound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6874-0BB2-E707-2B0B-A01EDD82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5486400" cy="5105400"/>
          </a:xfrm>
        </p:spPr>
        <p:txBody>
          <a:bodyPr/>
          <a:lstStyle/>
          <a:p>
            <a:r>
              <a:rPr lang="en-US" sz="2800" dirty="0"/>
              <a:t>Look more closely at the situation:</a:t>
            </a:r>
          </a:p>
          <a:p>
            <a:pPr lvl="1"/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is a basic induction var</a:t>
            </a:r>
          </a:p>
          <a:p>
            <a:pPr lvl="1"/>
            <a:r>
              <a:rPr lang="en-US" sz="2400" i="1" dirty="0"/>
              <a:t>length(a) </a:t>
            </a:r>
            <a:r>
              <a:rPr lang="en-US" sz="2400" dirty="0"/>
              <a:t>is loop invariant</a:t>
            </a:r>
          </a:p>
          <a:p>
            <a:pPr lvl="1"/>
            <a:r>
              <a:rPr lang="en-US" sz="2400" dirty="0"/>
              <a:t>We have exit condition </a:t>
            </a:r>
            <a:br>
              <a:rPr lang="en-US" sz="2400" dirty="0"/>
            </a:br>
            <a:r>
              <a:rPr lang="en-US" sz="2400" i="1" dirty="0" err="1"/>
              <a:t>i</a:t>
            </a:r>
            <a:r>
              <a:rPr lang="en-US" sz="2400" i="1" dirty="0"/>
              <a:t> &gt;= x</a:t>
            </a:r>
            <a:r>
              <a:rPr lang="en-US" sz="2400" dirty="0"/>
              <a:t> for the loop</a:t>
            </a:r>
          </a:p>
          <a:p>
            <a:pPr lvl="1"/>
            <a:r>
              <a:rPr lang="en-US" sz="2400" dirty="0"/>
              <a:t>And inside the loop, there is “bound check”: </a:t>
            </a:r>
            <a:r>
              <a:rPr lang="en-US" sz="2400" i="1" dirty="0"/>
              <a:t>if (</a:t>
            </a:r>
            <a:r>
              <a:rPr lang="en-US" sz="2400" i="1" dirty="0" err="1"/>
              <a:t>i</a:t>
            </a:r>
            <a:r>
              <a:rPr lang="en-US" sz="2400" i="1" dirty="0"/>
              <a:t>&gt;=length(a)) </a:t>
            </a:r>
            <a:r>
              <a:rPr lang="en-US" sz="2400" i="1" dirty="0" err="1"/>
              <a:t>goto</a:t>
            </a:r>
            <a:r>
              <a:rPr lang="en-US" sz="2400" i="1" dirty="0"/>
              <a:t> </a:t>
            </a:r>
            <a:r>
              <a:rPr lang="en-US" sz="2400" i="1" dirty="0" err="1"/>
              <a:t>L</a:t>
            </a:r>
            <a:r>
              <a:rPr lang="en-US" sz="2400" i="1" baseline="-25000" dirty="0" err="1"/>
              <a:t>exit</a:t>
            </a:r>
            <a:r>
              <a:rPr lang="en-US" sz="2400" i="1" dirty="0"/>
              <a:t>.</a:t>
            </a:r>
          </a:p>
          <a:p>
            <a:r>
              <a:rPr lang="en-US" sz="2800" dirty="0"/>
              <a:t>We have: </a:t>
            </a:r>
            <a:r>
              <a:rPr lang="en-US" sz="2800" i="1" dirty="0" err="1"/>
              <a:t>i</a:t>
            </a:r>
            <a:r>
              <a:rPr lang="en-US" sz="2800" dirty="0"/>
              <a:t> starts with 0 and and </a:t>
            </a:r>
            <a:r>
              <a:rPr lang="en-US" sz="2800" i="1" dirty="0" err="1"/>
              <a:t>i</a:t>
            </a:r>
            <a:r>
              <a:rPr lang="en-US" sz="2800" i="1" dirty="0"/>
              <a:t> </a:t>
            </a:r>
            <a:r>
              <a:rPr lang="en-US" sz="2800" dirty="0"/>
              <a:t>increments by 1 each time, but when </a:t>
            </a:r>
            <a:r>
              <a:rPr lang="en-US" sz="2800" i="1" dirty="0" err="1"/>
              <a:t>i</a:t>
            </a:r>
            <a:r>
              <a:rPr lang="en-US" sz="2800" i="1" dirty="0"/>
              <a:t>&gt;=x</a:t>
            </a:r>
            <a:r>
              <a:rPr lang="en-US" sz="2800" dirty="0"/>
              <a:t>, we exit the loop. 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BE373-2CE7-8BEB-7188-DECFEE617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35" y="2209800"/>
            <a:ext cx="3176286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3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BDCA-8FF9-7FF5-C44A-36C8C9D6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Idea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“</a:t>
            </a:r>
            <a:r>
              <a:rPr lang="en-US" sz="4000" dirty="0"/>
              <a:t>Least</a:t>
            </a:r>
            <a:r>
              <a:rPr lang="zh-CN" altLang="en-US" sz="4000" dirty="0"/>
              <a:t> </a:t>
            </a:r>
            <a:r>
              <a:rPr lang="en-US" altLang="zh-CN" sz="4000" dirty="0"/>
              <a:t>Fixed</a:t>
            </a:r>
            <a:r>
              <a:rPr lang="zh-CN" altLang="en-US" sz="4000" dirty="0"/>
              <a:t> </a:t>
            </a:r>
            <a:r>
              <a:rPr lang="en-US" altLang="zh-CN" sz="4000" dirty="0"/>
              <a:t>Point</a:t>
            </a:r>
            <a:r>
              <a:rPr lang="zh-CN" altLang="en-US" sz="4000" dirty="0"/>
              <a:t>”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F82A-3E4D-0375-72BF-89412CD5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905000"/>
            <a:ext cx="3733800" cy="4114800"/>
          </a:xfrm>
        </p:spPr>
        <p:txBody>
          <a:bodyPr/>
          <a:lstStyle/>
          <a:p>
            <a:r>
              <a:rPr lang="en-US" sz="2400" dirty="0"/>
              <a:t>We start to assume that </a:t>
            </a:r>
            <a:r>
              <a:rPr lang="en-US" sz="2400" dirty="0">
                <a:solidFill>
                  <a:srgbClr val="FF0000"/>
                </a:solidFill>
              </a:rPr>
              <a:t>no block can be reached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</a:rPr>
              <a:t>each variable has no def</a:t>
            </a:r>
            <a:r>
              <a:rPr lang="en-US" sz="2400" dirty="0"/>
              <a:t>.</a:t>
            </a:r>
          </a:p>
          <a:p>
            <a:r>
              <a:rPr lang="en-US" sz="2400" dirty="0"/>
              <a:t>Then we iteratively/gradually find evidence that </a:t>
            </a:r>
            <a:r>
              <a:rPr lang="en-US" sz="2400" dirty="0">
                <a:solidFill>
                  <a:srgbClr val="FF0000"/>
                </a:solidFill>
              </a:rPr>
              <a:t>a variable has a </a:t>
            </a:r>
            <a:r>
              <a:rPr lang="en-US" sz="2400" b="1" i="1" dirty="0">
                <a:solidFill>
                  <a:srgbClr val="FF0000"/>
                </a:solidFill>
              </a:rPr>
              <a:t>single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specific</a:t>
            </a:r>
            <a:r>
              <a:rPr lang="en-US" sz="2400" dirty="0">
                <a:solidFill>
                  <a:srgbClr val="FF0000"/>
                </a:solidFill>
              </a:rPr>
              <a:t> value </a:t>
            </a:r>
            <a:r>
              <a:rPr lang="en-US" sz="2400" dirty="0"/>
              <a:t>(i.e., constant)</a:t>
            </a:r>
            <a:r>
              <a:rPr lang="en-US" sz="2400" dirty="0">
                <a:solidFill>
                  <a:srgbClr val="FF0000"/>
                </a:solidFill>
              </a:rPr>
              <a:t>, or </a:t>
            </a:r>
            <a:r>
              <a:rPr lang="en-US" sz="2400" b="1" i="1" dirty="0">
                <a:solidFill>
                  <a:srgbClr val="FF0000"/>
                </a:solidFill>
              </a:rPr>
              <a:t>multiple</a:t>
            </a:r>
            <a:r>
              <a:rPr lang="en-US" sz="2400" dirty="0">
                <a:solidFill>
                  <a:srgbClr val="FF0000"/>
                </a:solidFill>
              </a:rPr>
              <a:t> values</a:t>
            </a:r>
            <a:r>
              <a:rPr lang="en-US" sz="2400" dirty="0"/>
              <a:t>, and a </a:t>
            </a:r>
            <a:r>
              <a:rPr lang="en-US" sz="2400" dirty="0">
                <a:solidFill>
                  <a:srgbClr val="FF0000"/>
                </a:solidFill>
              </a:rPr>
              <a:t>block can indeed </a:t>
            </a:r>
            <a:r>
              <a:rPr lang="en-US" sz="2400" dirty="0"/>
              <a:t>be reached.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1C05F-AFD5-C7C1-9232-99CEC9D7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70" y="1562648"/>
            <a:ext cx="3618230" cy="479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51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7992-541A-EF15-B65F-506653355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B710-5E5F-9634-E895-8FCA4C23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dirty="0"/>
              <a:t>Array-Bound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AF28-3ACD-68FD-944C-2FD4299DC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5486400" cy="5105400"/>
          </a:xfrm>
        </p:spPr>
        <p:txBody>
          <a:bodyPr/>
          <a:lstStyle/>
          <a:p>
            <a:r>
              <a:rPr lang="en-US" sz="2800" dirty="0"/>
              <a:t>Therefore, </a:t>
            </a:r>
          </a:p>
          <a:p>
            <a:pPr lvl="1"/>
            <a:r>
              <a:rPr lang="en-US" sz="2400" i="1" dirty="0" err="1"/>
              <a:t>i</a:t>
            </a:r>
            <a:r>
              <a:rPr lang="en-US" sz="2400" dirty="0"/>
              <a:t> always satisfies </a:t>
            </a:r>
            <a:r>
              <a:rPr lang="en-US" sz="2400" i="1" dirty="0" err="1"/>
              <a:t>i</a:t>
            </a:r>
            <a:r>
              <a:rPr lang="en-US" sz="2400" i="1" dirty="0"/>
              <a:t>&gt;=0</a:t>
            </a:r>
          </a:p>
          <a:p>
            <a:pPr lvl="1"/>
            <a:r>
              <a:rPr lang="en-US" sz="2400" i="1" dirty="0" err="1"/>
              <a:t>i</a:t>
            </a:r>
            <a:r>
              <a:rPr lang="en-US" sz="2400" dirty="0"/>
              <a:t> is at most is </a:t>
            </a:r>
            <a:r>
              <a:rPr lang="en-US" sz="2400" i="1" dirty="0"/>
              <a:t>x-1</a:t>
            </a:r>
          </a:p>
          <a:p>
            <a:r>
              <a:rPr lang="en-US" sz="2800" dirty="0"/>
              <a:t>Hence, if </a:t>
            </a:r>
            <a:r>
              <a:rPr lang="en-US" sz="2800" i="1" dirty="0"/>
              <a:t>x-1 &lt;= length(a), </a:t>
            </a:r>
            <a:r>
              <a:rPr lang="en-US" sz="2800" dirty="0"/>
              <a:t>then we are safe: meaning, we can delete  this statement:</a:t>
            </a:r>
          </a:p>
          <a:p>
            <a:pPr marL="0" indent="0">
              <a:buNone/>
            </a:pPr>
            <a:r>
              <a:rPr lang="en-US" sz="2800" i="1" dirty="0"/>
              <a:t>	if (</a:t>
            </a:r>
            <a:r>
              <a:rPr lang="en-US" sz="2800" i="1" dirty="0" err="1"/>
              <a:t>i</a:t>
            </a:r>
            <a:r>
              <a:rPr lang="en-US" sz="2800" i="1" dirty="0"/>
              <a:t>&gt;=length(a)) </a:t>
            </a:r>
            <a:r>
              <a:rPr lang="en-US" sz="2800" i="1" dirty="0" err="1"/>
              <a:t>goto</a:t>
            </a:r>
            <a:r>
              <a:rPr lang="en-US" sz="2800" i="1" dirty="0"/>
              <a:t> </a:t>
            </a:r>
            <a:r>
              <a:rPr lang="en-US" sz="2800" i="1" dirty="0" err="1"/>
              <a:t>L</a:t>
            </a:r>
            <a:r>
              <a:rPr lang="en-US" sz="2800" i="1" baseline="-25000" dirty="0" err="1"/>
              <a:t>exit</a:t>
            </a:r>
            <a:endParaRPr lang="en-US" sz="2800" dirty="0"/>
          </a:p>
          <a:p>
            <a:r>
              <a:rPr lang="en-US" sz="2800" dirty="0"/>
              <a:t>And we know x and length(a) are loop invariant, therefore we can do the bound </a:t>
            </a:r>
            <a:r>
              <a:rPr lang="en-US" sz="2800"/>
              <a:t>check before the loop.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13B40-0036-A1E9-3FC4-63C5A7E68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35" y="2209800"/>
            <a:ext cx="3176286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017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1B9F7-3305-4C7C-510C-962854B74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42" y="2819400"/>
            <a:ext cx="7393858" cy="3581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E79C05-DCD5-404E-5B7E-0756D3EF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45245"/>
            <a:ext cx="7772400" cy="762000"/>
          </a:xfrm>
        </p:spPr>
        <p:txBody>
          <a:bodyPr/>
          <a:lstStyle/>
          <a:p>
            <a:r>
              <a:rPr lang="en-US" dirty="0"/>
              <a:t>Loop Unrolling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0A289-2FD7-F676-4C21-9B51050D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2438400"/>
          </a:xfrm>
        </p:spPr>
        <p:txBody>
          <a:bodyPr/>
          <a:lstStyle/>
          <a:p>
            <a:r>
              <a:rPr lang="en-US" sz="2800" dirty="0"/>
              <a:t>Small loops body</a:t>
            </a:r>
          </a:p>
          <a:p>
            <a:pPr lvl="1"/>
            <a:r>
              <a:rPr lang="en-US" sz="2400" dirty="0"/>
              <a:t>Can save time maintaining the loop counter and testing the exit condition</a:t>
            </a:r>
          </a:p>
          <a:p>
            <a:r>
              <a:rPr lang="en-US" sz="2800" dirty="0"/>
              <a:t>Idea: </a:t>
            </a:r>
            <a:r>
              <a:rPr lang="en-US" sz="2800" i="1" dirty="0"/>
              <a:t>unrolling</a:t>
            </a:r>
            <a:r>
              <a:rPr lang="en-US" sz="2800" dirty="0"/>
              <a:t>, i.e., putting two or more copies of the loop body in a row.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6CFB2-E75E-A209-0391-D5AF4F8214C4}"/>
              </a:ext>
            </a:extLst>
          </p:cNvPr>
          <p:cNvSpPr txBox="1"/>
          <p:nvPr/>
        </p:nvSpPr>
        <p:spPr>
          <a:xfrm>
            <a:off x="1676400" y="3320143"/>
            <a:ext cx="320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May use induction vars idea to simplify this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7386CF-0F6C-4042-2C37-F9CACA197E8A}"/>
              </a:ext>
            </a:extLst>
          </p:cNvPr>
          <p:cNvCxnSpPr>
            <a:cxnSpLocks/>
          </p:cNvCxnSpPr>
          <p:nvPr/>
        </p:nvCxnSpPr>
        <p:spPr>
          <a:xfrm>
            <a:off x="4419600" y="3962400"/>
            <a:ext cx="762000" cy="1887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667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F3D8B0-7401-20BB-014B-628C1287C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600200"/>
            <a:ext cx="3514023" cy="297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2B5682-0DEC-40FB-CC09-D7B02C0E36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474" b="10663"/>
          <a:stretch>
            <a:fillRect/>
          </a:stretch>
        </p:blipFill>
        <p:spPr>
          <a:xfrm>
            <a:off x="762000" y="1524880"/>
            <a:ext cx="3514024" cy="3199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D1627D-4603-A78E-2CF9-800A469DB4BE}"/>
              </a:ext>
            </a:extLst>
          </p:cNvPr>
          <p:cNvSpPr txBox="1"/>
          <p:nvPr/>
        </p:nvSpPr>
        <p:spPr>
          <a:xfrm>
            <a:off x="1654629" y="5181600"/>
            <a:ext cx="320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works for even number of iterations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6E969F-5F76-006A-ABCB-70211C421F20}"/>
              </a:ext>
            </a:extLst>
          </p:cNvPr>
          <p:cNvCxnSpPr>
            <a:cxnSpLocks/>
          </p:cNvCxnSpPr>
          <p:nvPr/>
        </p:nvCxnSpPr>
        <p:spPr>
          <a:xfrm flipV="1">
            <a:off x="4103914" y="3086100"/>
            <a:ext cx="925288" cy="154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011CEE6-B734-5FF9-B65D-5ADC0FC0C99D}"/>
              </a:ext>
            </a:extLst>
          </p:cNvPr>
          <p:cNvSpPr txBox="1">
            <a:spLocks/>
          </p:cNvSpPr>
          <p:nvPr/>
        </p:nvSpPr>
        <p:spPr>
          <a:xfrm>
            <a:off x="680358" y="534280"/>
            <a:ext cx="7772400" cy="762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Loop Unrolling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80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2E465-D177-9C3A-B2AF-2C154F910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804ABC-10CA-A440-A60A-3AD46646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474" b="10663"/>
          <a:stretch>
            <a:fillRect/>
          </a:stretch>
        </p:blipFill>
        <p:spPr>
          <a:xfrm>
            <a:off x="762000" y="1524880"/>
            <a:ext cx="3514024" cy="3199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2E25C9-4095-D729-AA12-6EB36B38E70B}"/>
              </a:ext>
            </a:extLst>
          </p:cNvPr>
          <p:cNvSpPr txBox="1"/>
          <p:nvPr/>
        </p:nvSpPr>
        <p:spPr>
          <a:xfrm>
            <a:off x="381000" y="5486791"/>
            <a:ext cx="6555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When a loop is unrolled by a factor of K, then the epilogue is a loop (much like the original one) that iterates up to K − 1 times.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776BE9-60CA-A91B-E7BD-ECFA5DC9BE7B}"/>
              </a:ext>
            </a:extLst>
          </p:cNvPr>
          <p:cNvCxnSpPr>
            <a:cxnSpLocks/>
          </p:cNvCxnSpPr>
          <p:nvPr/>
        </p:nvCxnSpPr>
        <p:spPr>
          <a:xfrm flipV="1">
            <a:off x="3886200" y="3086100"/>
            <a:ext cx="1143002" cy="22470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B7C1F54-6E38-F8F8-CCD5-019DC792C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59" y="1130300"/>
            <a:ext cx="3327144" cy="4203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256E0D-5B8D-CC36-F564-A28DABD3A813}"/>
              </a:ext>
            </a:extLst>
          </p:cNvPr>
          <p:cNvSpPr txBox="1"/>
          <p:nvPr/>
        </p:nvSpPr>
        <p:spPr>
          <a:xfrm>
            <a:off x="3907971" y="3439886"/>
            <a:ext cx="847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K=2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CF2CF2B-37AE-9F01-2A89-9467BAA24747}"/>
              </a:ext>
            </a:extLst>
          </p:cNvPr>
          <p:cNvSpPr txBox="1">
            <a:spLocks/>
          </p:cNvSpPr>
          <p:nvPr/>
        </p:nvSpPr>
        <p:spPr>
          <a:xfrm>
            <a:off x="616603" y="381489"/>
            <a:ext cx="7772400" cy="762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Loop Unrolling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88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3455-F432-FAB5-748D-5CE4F4F6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4A80A-1C68-F041-CDDD-964727E0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function</a:t>
            </a:r>
          </a:p>
          <a:p>
            <a:pPr lvl="1"/>
            <a:r>
              <a:rPr lang="en-US" dirty="0"/>
              <a:t>Expand call into the function body</a:t>
            </a:r>
          </a:p>
          <a:p>
            <a:r>
              <a:rPr lang="en-US" dirty="0"/>
              <a:t>Tail recursion optimization</a:t>
            </a:r>
          </a:p>
          <a:p>
            <a:pPr lvl="1"/>
            <a:r>
              <a:rPr lang="en-US" dirty="0"/>
              <a:t>Convert into a loop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1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6DE1-F42A-03DB-AD37-F138A34B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B1BF7-4400-1CD2-0147-A6AB3324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final lecture</a:t>
            </a:r>
          </a:p>
          <a:p>
            <a:r>
              <a:rPr lang="en-US" dirty="0"/>
              <a:t>See you on June 5 (quiz #4)</a:t>
            </a:r>
          </a:p>
          <a:p>
            <a:r>
              <a:rPr lang="en-US" dirty="0" err="1"/>
              <a:t>尽早告知报名参加编译设计赛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9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9ACF-9012-C913-8C98-8E486BC6F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with </a:t>
            </a:r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D47BE-D3A5-CC1F-F9C2-F43C490C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1778000"/>
            <a:ext cx="7772400" cy="1862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888915-5AEF-F9A1-FA59-AEDD25919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5433540"/>
            <a:ext cx="7772400" cy="800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DE543E-2EEB-2BB1-8DCC-979DD66F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675561"/>
            <a:ext cx="2438400" cy="15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00A4-6B56-A91C-CAE1-579928D7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5715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5A3B-0BC2-6974-3CAA-CB1ABB29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562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Any variable </a:t>
            </a:r>
            <a:r>
              <a:rPr lang="en-US" sz="2400" i="1" dirty="0"/>
              <a:t>v</a:t>
            </a:r>
            <a:r>
              <a:rPr lang="en-US" sz="2400" dirty="0"/>
              <a:t> with no deﬁnition, set </a:t>
            </a:r>
            <a:r>
              <a:rPr lang="en-US" sz="2400" i="1" dirty="0"/>
              <a:t>V[v] ← </a:t>
            </a:r>
            <a:r>
              <a:rPr lang="en-US" sz="2400" dirty="0"/>
              <a:t>⊤.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start block B1 is executable, set </a:t>
            </a:r>
            <a:r>
              <a:rPr lang="en-US" sz="2400" i="1" dirty="0"/>
              <a:t>E[B1] ← true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any executable block B with only one successor C, set </a:t>
            </a:r>
            <a:r>
              <a:rPr lang="en-US" sz="2400" i="1" dirty="0"/>
              <a:t>E[C] ← true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any executable assignment v ← x ⊕ y where V[x] = </a:t>
            </a:r>
            <a:r>
              <a:rPr lang="en-US" sz="2400" i="1" dirty="0"/>
              <a:t>c1</a:t>
            </a:r>
            <a:r>
              <a:rPr lang="en-US" sz="2400" dirty="0"/>
              <a:t>and V[y] = </a:t>
            </a:r>
            <a:r>
              <a:rPr lang="en-US" sz="2400" i="1" dirty="0"/>
              <a:t>c2</a:t>
            </a:r>
            <a:r>
              <a:rPr lang="en-US" sz="2400" dirty="0"/>
              <a:t>, set </a:t>
            </a:r>
            <a:r>
              <a:rPr lang="en-US" sz="2400" i="1" dirty="0"/>
              <a:t>V[v] ← c 1 ⊕ c 2 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any executable assignment v ← x ⊕ y where </a:t>
            </a:r>
            <a:r>
              <a:rPr lang="en-US" sz="2400" i="1" dirty="0"/>
              <a:t>V[x] = </a:t>
            </a:r>
            <a:r>
              <a:rPr lang="en-US" sz="2400" dirty="0"/>
              <a:t>⊤ or </a:t>
            </a:r>
            <a:r>
              <a:rPr lang="en-US" sz="2400" i="1" dirty="0"/>
              <a:t>V[y] = </a:t>
            </a:r>
            <a:r>
              <a:rPr lang="en-US" sz="2400" dirty="0"/>
              <a:t>⊤, set </a:t>
            </a:r>
            <a:r>
              <a:rPr lang="en-US" sz="2400" i="1" dirty="0"/>
              <a:t>V[v] ← </a:t>
            </a:r>
            <a:r>
              <a:rPr lang="en-US" sz="2400" dirty="0"/>
              <a:t>⊤.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any executable assignment v ← </a:t>
            </a:r>
            <a:r>
              <a:rPr lang="el-GR" sz="2400" dirty="0"/>
              <a:t>φ(</a:t>
            </a:r>
            <a:r>
              <a:rPr lang="en-US" sz="2400" dirty="0"/>
              <a:t>x1 , . . ., </a:t>
            </a:r>
            <a:r>
              <a:rPr lang="en-US" sz="2400" dirty="0" err="1"/>
              <a:t>xn</a:t>
            </a:r>
            <a:r>
              <a:rPr lang="en-US" sz="2400" dirty="0"/>
              <a:t> ), where V[xi ] = c1, V[</a:t>
            </a:r>
            <a:r>
              <a:rPr lang="en-US" sz="2400" dirty="0" err="1"/>
              <a:t>xj</a:t>
            </a:r>
            <a:r>
              <a:rPr lang="en-US" sz="2400" dirty="0"/>
              <a:t> ] = c2 , c1 &lt;&gt; c2 , the </a:t>
            </a:r>
            <a:r>
              <a:rPr lang="en-US" sz="2400" dirty="0" err="1"/>
              <a:t>ith</a:t>
            </a:r>
            <a:r>
              <a:rPr lang="en-US" sz="2400" dirty="0"/>
              <a:t> predecessor is executable, and the </a:t>
            </a:r>
            <a:r>
              <a:rPr lang="en-US" sz="2400" dirty="0" err="1"/>
              <a:t>jth</a:t>
            </a:r>
            <a:r>
              <a:rPr lang="en-US" sz="2400" dirty="0"/>
              <a:t> predecessor is executable, set </a:t>
            </a:r>
            <a:r>
              <a:rPr lang="en-US" sz="2400" i="1" dirty="0"/>
              <a:t>V[v] ← </a:t>
            </a:r>
            <a:r>
              <a:rPr lang="en-US" sz="2400" dirty="0"/>
              <a:t>⊤.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any executable assignment </a:t>
            </a:r>
            <a:r>
              <a:rPr lang="en-US" sz="2400" i="1" dirty="0"/>
              <a:t>v ← MEM () </a:t>
            </a:r>
            <a:r>
              <a:rPr lang="en-US" sz="2400" dirty="0"/>
              <a:t>or </a:t>
            </a:r>
            <a:r>
              <a:rPr lang="en-US" sz="2400" i="1" dirty="0"/>
              <a:t>v ← CALL()</a:t>
            </a:r>
            <a:r>
              <a:rPr lang="en-US" sz="2400" dirty="0"/>
              <a:t>, set </a:t>
            </a:r>
            <a:r>
              <a:rPr lang="en-US" sz="2400" i="1" dirty="0"/>
              <a:t>V[v] ←</a:t>
            </a:r>
            <a:r>
              <a:rPr lang="en-US" sz="2400" dirty="0"/>
              <a:t> ⊤.</a:t>
            </a:r>
          </a:p>
        </p:txBody>
      </p:sp>
    </p:spTree>
    <p:extLst>
      <p:ext uri="{BB962C8B-B14F-4D97-AF65-F5344CB8AC3E}">
        <p14:creationId xmlns:p14="http://schemas.microsoft.com/office/powerpoint/2010/main" val="50720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06B5-D62E-B1E9-6044-624F3808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381000"/>
            <a:ext cx="7772400" cy="5334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E920-9DC4-B35F-FDD0-5ACB640B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sz="2400" dirty="0"/>
              <a:t>For any executable assignment v ← </a:t>
            </a:r>
            <a:r>
              <a:rPr lang="el-GR" sz="2400" dirty="0"/>
              <a:t>φ(</a:t>
            </a:r>
            <a:r>
              <a:rPr lang="en-US" sz="2400" dirty="0"/>
              <a:t>x 1 , . . ., </a:t>
            </a:r>
            <a:r>
              <a:rPr lang="en-US" sz="2400" dirty="0" err="1"/>
              <a:t>xn</a:t>
            </a:r>
            <a:r>
              <a:rPr lang="en-US" sz="2400" dirty="0"/>
              <a:t> ) where </a:t>
            </a:r>
            <a:r>
              <a:rPr lang="en-US" sz="2400" i="1" dirty="0"/>
              <a:t>V[xi ]</a:t>
            </a:r>
            <a:r>
              <a:rPr lang="en-US" sz="2400" dirty="0"/>
              <a:t> = ⊤ and the </a:t>
            </a:r>
            <a:r>
              <a:rPr lang="en-US" sz="2400" dirty="0" err="1"/>
              <a:t>ith</a:t>
            </a:r>
            <a:r>
              <a:rPr lang="en-US" sz="2400" dirty="0"/>
              <a:t> predecessor is executable, set </a:t>
            </a:r>
            <a:r>
              <a:rPr lang="en-US" sz="2400" i="1" dirty="0"/>
              <a:t>V[v] ← </a:t>
            </a:r>
            <a:r>
              <a:rPr lang="en-US" sz="2400" dirty="0"/>
              <a:t>⊤.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400" dirty="0"/>
              <a:t>For any assignment v ← </a:t>
            </a:r>
            <a:r>
              <a:rPr lang="el-GR" sz="2400" dirty="0"/>
              <a:t>φ(</a:t>
            </a:r>
            <a:r>
              <a:rPr lang="en-US" sz="2400" dirty="0"/>
              <a:t>x1 , . . ., </a:t>
            </a:r>
            <a:r>
              <a:rPr lang="en-US" sz="2400" dirty="0" err="1"/>
              <a:t>xn</a:t>
            </a:r>
            <a:r>
              <a:rPr lang="en-US" sz="2400" dirty="0"/>
              <a:t> ) whose </a:t>
            </a:r>
            <a:r>
              <a:rPr lang="en-US" sz="2400" dirty="0" err="1"/>
              <a:t>ith</a:t>
            </a:r>
            <a:r>
              <a:rPr lang="en-US" sz="2400" dirty="0"/>
              <a:t> predecessor is executable and V[xi ] = c1; and for every j either the </a:t>
            </a:r>
            <a:r>
              <a:rPr lang="en-US" sz="2400" dirty="0" err="1"/>
              <a:t>jth</a:t>
            </a:r>
            <a:r>
              <a:rPr lang="en-US" sz="2400" dirty="0"/>
              <a:t> predecessor is not executable, or </a:t>
            </a:r>
            <a:r>
              <a:rPr lang="en-US" sz="2400" i="1" dirty="0"/>
              <a:t>V[</a:t>
            </a:r>
            <a:r>
              <a:rPr lang="en-US" sz="2400" i="1" dirty="0" err="1"/>
              <a:t>xj</a:t>
            </a:r>
            <a:r>
              <a:rPr lang="en-US" sz="2400" i="1" dirty="0"/>
              <a:t> ] =</a:t>
            </a:r>
            <a:r>
              <a:rPr lang="en-US" sz="2400" dirty="0"/>
              <a:t> ⊥, or </a:t>
            </a:r>
            <a:r>
              <a:rPr lang="en-US" sz="2400" i="1" dirty="0"/>
              <a:t>V[x j ] = c1</a:t>
            </a:r>
            <a:r>
              <a:rPr lang="en-US" sz="2400" dirty="0"/>
              <a:t> , set </a:t>
            </a:r>
            <a:r>
              <a:rPr lang="en-US" sz="2400" i="1" dirty="0"/>
              <a:t>V[v] ←</a:t>
            </a:r>
            <a:r>
              <a:rPr lang="en-US" sz="2400" dirty="0"/>
              <a:t> c1 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400" dirty="0"/>
              <a:t>For any executable branch </a:t>
            </a:r>
            <a:r>
              <a:rPr lang="en-US" sz="2400" i="1" dirty="0"/>
              <a:t>if x &lt; y </a:t>
            </a:r>
            <a:r>
              <a:rPr lang="en-US" sz="2400" i="1" dirty="0" err="1"/>
              <a:t>goto</a:t>
            </a:r>
            <a:r>
              <a:rPr lang="en-US" sz="2400" i="1" dirty="0"/>
              <a:t> L1 else L2 </a:t>
            </a:r>
            <a:r>
              <a:rPr lang="en-US" sz="2400" dirty="0"/>
              <a:t>, where </a:t>
            </a:r>
            <a:r>
              <a:rPr lang="en-US" sz="2400" i="1" dirty="0"/>
              <a:t>V[x]=</a:t>
            </a:r>
            <a:r>
              <a:rPr lang="en-US" sz="2400" dirty="0"/>
              <a:t>⊤ or </a:t>
            </a:r>
            <a:r>
              <a:rPr lang="en-US" sz="2400" i="1" dirty="0"/>
              <a:t>V[y]=</a:t>
            </a:r>
            <a:r>
              <a:rPr lang="en-US" sz="2400" dirty="0"/>
              <a:t>⊤, set </a:t>
            </a:r>
            <a:r>
              <a:rPr lang="en-US" sz="2400" i="1" dirty="0"/>
              <a:t>E[L1] ← true </a:t>
            </a:r>
            <a:r>
              <a:rPr lang="en-US" sz="2400" dirty="0"/>
              <a:t>and </a:t>
            </a:r>
            <a:r>
              <a:rPr lang="en-US" sz="2400" i="1" dirty="0"/>
              <a:t>E[L 2 ] ← true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sz="2400" dirty="0"/>
              <a:t>For any executable branch if x &lt; y </a:t>
            </a:r>
            <a:r>
              <a:rPr lang="en-US" sz="2400" dirty="0" err="1"/>
              <a:t>goto</a:t>
            </a:r>
            <a:r>
              <a:rPr lang="en-US" sz="2400" dirty="0"/>
              <a:t> L1 else L2 , where </a:t>
            </a:r>
            <a:r>
              <a:rPr lang="en-US" sz="2400" i="1" dirty="0"/>
              <a:t>V[x]= c1</a:t>
            </a:r>
            <a:r>
              <a:rPr lang="en-US" sz="2400" dirty="0"/>
              <a:t> and </a:t>
            </a:r>
            <a:r>
              <a:rPr lang="en-US" sz="2400" i="1" dirty="0"/>
              <a:t>V[y] = c2</a:t>
            </a:r>
            <a:r>
              <a:rPr lang="en-US" sz="2400" dirty="0"/>
              <a:t> , set </a:t>
            </a:r>
            <a:r>
              <a:rPr lang="en-US" sz="2400" i="1" dirty="0"/>
              <a:t>E[L1 ] ← true </a:t>
            </a:r>
            <a:r>
              <a:rPr lang="en-US" sz="2400" dirty="0"/>
              <a:t>or </a:t>
            </a:r>
            <a:r>
              <a:rPr lang="en-US" sz="2400" i="1" dirty="0"/>
              <a:t>E[L2] ← true</a:t>
            </a:r>
            <a:r>
              <a:rPr lang="en-US" sz="2400" dirty="0"/>
              <a:t> depending on if</a:t>
            </a:r>
            <a:r>
              <a:rPr lang="en-US" sz="2400" i="1" dirty="0"/>
              <a:t> c1 &lt; c2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374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851B5D-27D6-7796-E0F0-EF3BC75A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4" y="685800"/>
            <a:ext cx="5921386" cy="487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FD61B1-01CB-B55A-ACE7-08E570AD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877193"/>
            <a:ext cx="2435002" cy="280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0D586E-07EF-ADE3-C77A-62AFFEF1A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459" y="4293493"/>
            <a:ext cx="2836881" cy="19716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6325B1-30BB-A2C0-5216-4A591B9CE406}"/>
              </a:ext>
            </a:extLst>
          </p:cNvPr>
          <p:cNvCxnSpPr>
            <a:cxnSpLocks/>
          </p:cNvCxnSpPr>
          <p:nvPr/>
        </p:nvCxnSpPr>
        <p:spPr>
          <a:xfrm>
            <a:off x="7465900" y="3683893"/>
            <a:ext cx="0" cy="609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7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6E82-6397-4648-FE5D-D34C400C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Homework 10 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408C-D263-722F-4D7E-4A776703A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*.4-ssa-xml.quad</a:t>
            </a:r>
          </a:p>
          <a:p>
            <a:pPr lvl="1"/>
            <a:r>
              <a:rPr lang="en-US" dirty="0"/>
              <a:t>i.e., conditional constant propagation after SSA formation</a:t>
            </a:r>
          </a:p>
          <a:p>
            <a:r>
              <a:rPr lang="en-US" dirty="0"/>
              <a:t>Output: *.4-ssa-opt.quad</a:t>
            </a:r>
          </a:p>
        </p:txBody>
      </p:sp>
    </p:spTree>
    <p:extLst>
      <p:ext uri="{BB962C8B-B14F-4D97-AF65-F5344CB8AC3E}">
        <p14:creationId xmlns:p14="http://schemas.microsoft.com/office/powerpoint/2010/main" val="29999043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15067</TotalTime>
  <Words>2629</Words>
  <Application>Microsoft Macintosh PowerPoint</Application>
  <PresentationFormat>On-screen Show (4:3)</PresentationFormat>
  <Paragraphs>209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Microsoft YaHei</vt:lpstr>
      <vt:lpstr>Arial</vt:lpstr>
      <vt:lpstr>Calibri</vt:lpstr>
      <vt:lpstr>Times New Roman</vt:lpstr>
      <vt:lpstr>Wingdings</vt:lpstr>
      <vt:lpstr>Default Design</vt:lpstr>
      <vt:lpstr>编译（H） COMP130014h.01 Week 15</vt:lpstr>
      <vt:lpstr>本周内容: Conditional Constant Propagation &amp; Loop Optimizations</vt:lpstr>
      <vt:lpstr>Conditional Constant Propagation (review)</vt:lpstr>
      <vt:lpstr>The Idea of the “Least Fixed Point”</vt:lpstr>
      <vt:lpstr>Algorithm with V and E</vt:lpstr>
      <vt:lpstr>Algorithm</vt:lpstr>
      <vt:lpstr>Algorithm</vt:lpstr>
      <vt:lpstr>PowerPoint Presentation</vt:lpstr>
      <vt:lpstr>Homework 10 Code Base</vt:lpstr>
      <vt:lpstr>Opt Class</vt:lpstr>
      <vt:lpstr>calculateBT: Basic Idea</vt:lpstr>
      <vt:lpstr>Phi Function: Special Consideration</vt:lpstr>
      <vt:lpstr>Final Comment about RtValues</vt:lpstr>
      <vt:lpstr>About Executability</vt:lpstr>
      <vt:lpstr>About Executability: CJump</vt:lpstr>
      <vt:lpstr>Modify Code: modifyFunc()</vt:lpstr>
      <vt:lpstr>About the Phi Function</vt:lpstr>
      <vt:lpstr>Loop Optimizations</vt:lpstr>
      <vt:lpstr>Loop: Formal Definition with CFG</vt:lpstr>
      <vt:lpstr>Some loops:  in each case, 1 is the header node.</vt:lpstr>
      <vt:lpstr>None of these contains a loop</vt:lpstr>
      <vt:lpstr>Natural Loop</vt:lpstr>
      <vt:lpstr>Example Natural Loops</vt:lpstr>
      <vt:lpstr>Algorithm to Find  loop-nested tree</vt:lpstr>
      <vt:lpstr>Loop-nested Tree Example</vt:lpstr>
      <vt:lpstr>Loop with a preheader</vt:lpstr>
      <vt:lpstr>Loop-Invariant Computation</vt:lpstr>
      <vt:lpstr>Hoisting</vt:lpstr>
      <vt:lpstr>Hoisting Condition</vt:lpstr>
      <vt:lpstr>Basic Induction Variables</vt:lpstr>
      <vt:lpstr>Derived Induction Variables</vt:lpstr>
      <vt:lpstr>Optimization Example</vt:lpstr>
      <vt:lpstr>Steps Used in the Above Example</vt:lpstr>
      <vt:lpstr>Strength Reduction</vt:lpstr>
      <vt:lpstr>Induction-variable Elimination &amp; Copy Propagation</vt:lpstr>
      <vt:lpstr>Rewriting Comparisons</vt:lpstr>
      <vt:lpstr>Rewriting Comparisons</vt:lpstr>
      <vt:lpstr>Array-Bound Checks</vt:lpstr>
      <vt:lpstr>Array-Bound Checks</vt:lpstr>
      <vt:lpstr>Array-Bound Checks</vt:lpstr>
      <vt:lpstr>Loop Unrolling</vt:lpstr>
      <vt:lpstr>PowerPoint Presentation</vt:lpstr>
      <vt:lpstr>PowerPoint Presentation</vt:lpstr>
      <vt:lpstr>Cross Function Optimization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Sean Wang</cp:lastModifiedBy>
  <cp:revision>595</cp:revision>
  <dcterms:created xsi:type="dcterms:W3CDTF">1601-01-01T00:00:00Z</dcterms:created>
  <dcterms:modified xsi:type="dcterms:W3CDTF">2025-05-25T13:27:01Z</dcterms:modified>
</cp:coreProperties>
</file>