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64" r:id="rId2"/>
    <p:sldId id="265" r:id="rId3"/>
    <p:sldId id="267" r:id="rId4"/>
    <p:sldId id="272" r:id="rId5"/>
    <p:sldId id="278" r:id="rId6"/>
    <p:sldId id="279" r:id="rId7"/>
    <p:sldId id="285" r:id="rId8"/>
    <p:sldId id="283" r:id="rId9"/>
    <p:sldId id="284" r:id="rId10"/>
    <p:sldId id="287" r:id="rId11"/>
    <p:sldId id="273" r:id="rId12"/>
    <p:sldId id="275" r:id="rId13"/>
    <p:sldId id="288" r:id="rId14"/>
    <p:sldId id="281" r:id="rId15"/>
    <p:sldId id="282" r:id="rId16"/>
    <p:sldId id="290" r:id="rId17"/>
    <p:sldId id="291" r:id="rId18"/>
    <p:sldId id="293" r:id="rId19"/>
    <p:sldId id="294" r:id="rId20"/>
    <p:sldId id="295" r:id="rId21"/>
    <p:sldId id="280" r:id="rId22"/>
    <p:sldId id="274" r:id="rId23"/>
    <p:sldId id="296" r:id="rId24"/>
    <p:sldId id="276" r:id="rId25"/>
    <p:sldId id="297" r:id="rId26"/>
    <p:sldId id="298" r:id="rId27"/>
    <p:sldId id="301" r:id="rId28"/>
    <p:sldId id="302" r:id="rId29"/>
    <p:sldId id="300" r:id="rId30"/>
    <p:sldId id="299" r:id="rId31"/>
    <p:sldId id="303" r:id="rId32"/>
    <p:sldId id="304" r:id="rId33"/>
    <p:sldId id="305" r:id="rId34"/>
    <p:sldId id="309" r:id="rId35"/>
    <p:sldId id="306" r:id="rId36"/>
    <p:sldId id="307" r:id="rId37"/>
    <p:sldId id="308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Wang" initials="SW" lastIdx="1" clrIdx="0">
    <p:extLst>
      <p:ext uri="{19B8F6BF-5375-455C-9EA6-DF929625EA0E}">
        <p15:presenceInfo xmlns:p15="http://schemas.microsoft.com/office/powerpoint/2012/main" userId="cb11d6ef859702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7"/>
    <p:restoredTop sz="94658"/>
  </p:normalViewPr>
  <p:slideViewPr>
    <p:cSldViewPr>
      <p:cViewPr varScale="1">
        <p:scale>
          <a:sx n="120" d="100"/>
          <a:sy n="120" d="100"/>
        </p:scale>
        <p:origin x="1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3:25:20.2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740 0 24575,'-10'35'0,"-10"7"0,-11 19 0,-21 21 0,20-20 0,-16 20 0,15-26 0,-12 19 0,-6-1 0,6-10 0,10-16 0,7-13 0,6-8 0,5-5 0,3-1 0,2-3 0,3 0 0,-3 2 0,-1 2 0,-1 0 0,0-1 0,-1-1 0,2-1 0,0-2 0,2-2 0,2-1 0,0-3 0,1 1 0,0 0 0,1-1 0,0 3 0,-2-1 0,-4 5 0,3-7 0,-3 6 0,4-1 0,2-5 0,-2 5 0,5-11 0,0-1 0,2 1 0,0 1 0,1-2 0,1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3:25:27.0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24575,'0'46'0,"0"6"0,0-22 0,0 5 0,0-24 0,0 6 0,0-5 0,0 1 0,0-7 0,0 2 0,0 0 0,0 3 0,0 2 0,0 3 0,0 2 0,1-3 0,1-2 0,2-2 0,3-1 0,1 3 0,1 1 0,0 3 0,-1 1 0,-4-2 0,0-4 0,1-2 0,2 2 0,5 3 0,-2 3 0,1 0 0,-4-8 0,-3-2 0,-2-8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3:25:30.7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1 376 24575,'30'0'0,"24"0"0,-19-1 0,27-2 0,-20-8 0,17-4 0,7-5 0,-5-2 0,-8 3 0,-7-1 0,-2-1 0,1 0 0,3-1 0,6-1 0,-1-1 0,-1-1 0,-7 3 0,-10 6 0,-5 3 0,-3 5 0,1-1 0,1 1 0,2 1 0,1 0 0,4 0 0,3 0 0,4-1 0,1 0 0,2 3 0,-2 2 0,-2 3 0,3 0 0,3 0 0,0 0 0,3 0 0,-4 2 0,-3 3 0,0 3 0,-4 2 0,-4 1 0,-6-1 0,-5 0 0,-7-1 0,-2 0 0,0 3 0,0 0 0,1 3 0,-2 1 0,0 4 0,-5-7 0,1 2 0,-6-10 0,-1-1 0,-2-2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3:25:32.7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194 0 24575,'30'10'0,"5"16"0,6 15 0,-3 9 0,-4 2 0,-9-10 0,-4-5 0,-3-6 0,-4-4 0,3 3 0,-1 1 0,-1-1 0,-3-3 0,-5-3 0,-1-2 0,-1 2 0,0 0 0,-1 1 0,1 2 0,-1 3 0,0 3 0,0-3 0,-1-4 0,-1-7 0,-1-6 0,-1-3 0,2-5 0,0-2 0,-15-1 0,-15 3 0,-27 6 0,-3 4 0,-5 6 0,4 3 0,5 0 0,1 3 0,10-3 0,9-4 0,9-2 0,6-1 0,8-7 0,1-2 0,3-3 0,-2 1 0,1 2 0,0 3 0,4-5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0:37:57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546 153 24575,'-3'4'0,"1"0"0,0-1 0,0 2 0,0 1 0,-3 4 0,-1 3 0,-1 2 0,-3 1 0,-3 5 0,-3 3 0,-3 7 0,-5 11 0,-4 10 0,-2 8 0,-1 3 0,1-3 0,3-3 0,0 0 0,1 2 0,-1 5 0,-6 12 0,-2 10 0,3-1 0,5-9 0,11-18 0,8-16 0,2-3 0,0 2 0,-1 8 0,-2 9 0,0 14 0,2 8 0,0 9 0,3 4 0,3 2 0,0-46 0,1 2 0,-1 2 0,2 0 0,-1 0 0,1 0 0,0-1 0,1-1 0,0 0 0,0 0 0,1 0 0,1-1 0,0 3 0,1 0 0,1 0 0,0 1 0,0-3 0,0-1 0,5 44 0,-1-6 0,0-7 0,1-10 0,1-10 0,2-12 0,-2-7 0,-3-4 0,-1-5 0,-4-8 0,1-4 0,2-2 0,6 4 0,5 1 0,5 3 0,3 1 0,1 6 0,0 14 0,-6 20 0,-6 21 0,-10-36 0,-2 1 0,0 3 0,-2 2 0,0 5 0,1 0 0,0 4 0,2 1 0,2 0 0,0 1 0,0-2 0,1-1 0,-1-7 0,0-3 0,-1 35 0,-6-23 0,-2-22 0,0-19 0,0-10 0,2-10 0,0 2 0,1 7 0,-1 18 0,0 23 0,2 22 0,3 17 0,2-3 0,2-12 0,0-13 0,-2-14 0,-1-10 0,-2-12 0,-2-10 0,-1-5 0,0 1 0,0 0 0,0 2 0,0 7 0,0 11 0,0 14 0,0 15 0,2 12 0,0 14 0,-1-44 0,-1 2 0,1-2 0,0 1 0,-1 2 0,2 0 0,2 2 0,1 1 0,2 0 0,1-1 0,1-2 0,1-3 0,7 30 0,-6-28 0,-6-19 0,-3-14 0,-2-6 0,0 0 0,0 5 0,0 9 0,0 7 0,-4 10 0,-8 15 0,-6 17 0,-4 16 0,13-41 0,0 0 0,-1 47 0,5-10 0,4-17 0,3-20 0,0-14 0,3-10 0,5-2 0,10 8 0,16 13 0,11 9 0,3 3 0,-7-11 0,-13-16 0,-8-11 0,1 0 0,8 6 0,11 8 0,6 3 0,-2-5 0,-3-6 0,0-4 0,4-1 0,10 2 0,7 2 0,-1-1 0,-7-3 0,-13-6 0,-15-7 0,-8-3 0,-4-3 0,1-1 0,7-2 0,6-2 0,1-1 0,-3-1 0,-7 2 0,-7 1 0,-2 1 0,2-2 0,5-3 0,6-2 0,5-3 0,4-2 0,-1-3 0,0 1 0,-2-1 0,0-2 0,1-1 0,-2-2 0,-1-1 0,-1 1 0,-5-1 0,0-3 0,1-11 0,1-7 0,2-3 0,0 0 0,-5 6 0,-5 2 0,-5 0 0,-3 1 0,2-3 0,1-3 0,2-2 0,-1-3 0,-2-3 0,-3 0 0,-3-2 0,-2 4 0,-2 2 0,1 2 0,-1-1 0,1-2 0,-3-4 0,-2-6 0,-2-1 0,-3 1 0,-2-1 0,-1-4 0,-1-1 0,2 1 0,2 1 0,2 3 0,2-4 0,0-4 0,2-1 0,0-7 0,1-4 0,1-4 0,0-9 0,1-7 0,-1 49 0,1 0 0,0-1 0,-1 0 0,1 1 0,-1 0 0,-1-4 0,0 1 0,0 1 0,-1 1 0,-1-3 0,-1-1 0,0 3 0,-1 0 0,0 2 0,-1-1 0,0-2 0,-1 1 0,-4-36 0,2 13 0,4 16 0,1 13 0,0-1 0,-3-6 0,-5-7 0,-7-10 0,-7-6 0,-2-1 0,3 5 0,6 11 0,4 11 0,1 3 0,0 0 0,-1-1 0,-1-4 0,1-1 0,3-3 0,2-3 0,3-4 0,1-1 0,-1 1 0,0 2 0,-3 2 0,0 0 0,1 1 0,1-1 0,1-5 0,-1-15 0,-2-7 0,-4-7 0,4 43 0,-1 0 0,-10-42 0,0 1 0,8 5 0,8 10 0,3 4 0,2 7 0,1 6 0,0 1 0,2-3 0,1-5 0,2 0 0,0-2 0,2-1 0,2-3 0,3-10 0,7-6 0,7-1 0,5 1 0,2 7 0,1 7 0,1 4 0,-2 9 0,-1 8 0,-4 5 0,-4 6 0,-1 1 0,2-4 0,3-6 0,2-3 0,-1-2 0,-5 5 0,-8 7 0,-7-1 0,-4 2 0,-2 1 0,-4 1 0,-5 1 0,-9-4 0,-12-10 0,-18-10 0,-17-3 0,-8 5 0,-2 12 0,2 11 0,3 6 0,-2 2 0,-1 0 0,-5 1 0,-2 1 0,6 5 0,12 5 0,19 8 0,17 6 0,11 2 0,5 2 0,-1 0 0,-7-1 0,-10 0 0,-11-2 0,-10-1 0,-4 0 0,3 1 0,7 2 0,7 2 0,9 1 0,6 1 0,6 0 0,6-1 0,1-1 0,0 1 0,-1 1 0,-3 0 0,0 2 0,-1 0 0,-2 1 0,-1 0 0,-3-1 0,-2 1 0,-1-1 0,-1 0 0,1 0 0,3-1 0,4 1 0,2 0 0,0 3 0,4-4 0,1 1 0,3-3 0,-3 2 0,-4 5 0,-3 2 0,-3 2 0,0-1 0,6-5 0,1-2 0,4-3 0,-3 1 0,-2 1 0,3-1 0,1 0 0,2-1 0,1 1 0,-3 0 0,0-1 0,1 0 0,1-1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10:38:1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1597 60 24575,'-15'-1'0,"-27"-5"0,13 3 0,-48-4 0,-2 1 0,23 2 0,-4 0 0,-7-1 0,1-1 0,7 2 0,4-1 0,-28-1 0,37 3 0,25 3 0,8 2 0,0 1 0,-8 6 0,-7 5 0,-5 2 0,-2 0 0,4-4 0,2-1 0,0 2 0,-8 6 0,-11 11 0,-10 8 0,-4 8 0,4 2 0,13-4 0,9-4 0,6 2 0,1 5 0,2 2 0,5 0 0,7-7 0,4-3 0,3-1 0,2-2 0,1 1 0,1 3 0,1 1 0,1 0 0,1-2 0,0-2 0,1 3 0,0 10 0,0 6 0,0 2 0,0-4 0,0-6 0,0 2 0,0 12 0,1 15 0,1 11 0,2 3 0,-1-10 0,2-15 0,0-11 0,5-3 0,3 9 0,5 15 0,4 8 0,-1-1 0,0-6 0,1-4 0,0-4 0,7 2 0,3-2 0,0-8 0,-3-6 0,-7-8 0,-7-8 0,-3-5 0,-2-3 0,-2-3 0,0-3 0,-2-3 0,-1-2 0,-1 1 0,0 3 0,0 1 0,0 1 0,0-1 0,-2 0 0,-1 3 0,-3 10 0,-2 10 0,-4 9 0,-3 6 0,0-3 0,-3 1 0,0 0 0,-1 0 0,-3 0 0,0-1 0,0-5 0,3 2 0,1 2 0,-3 5 0,-5 11 0,-6 12 0,13-39 0,-1 1 0,-1 5 0,-1 0 0,2-1 0,-1 0 0,2-4 0,-1 0 0,-12 43 0,-1 1 0,3 1 0,3 1 0,6-11 0,7-17 0,5-8 0,2-13 0,2-11 0,1-11 0,0-9 0,1 2 0,3 14 0,4 12 0,3 6 0,-1 0 0,-2-8 0,-1-5 0,2 1 0,2 1 0,2 3 0,1-1 0,0-5 0,-1-5 0,0-3 0,1 4 0,8 13 0,-7-12 0,13 31 0,-9-18 0,1 4 0,-3-7 0,-5-16 0,-1-4 0,-2-4 0,-3-5 0,-3-2 0,-1-1 0,-1-1 0,0 3 0,-1 3 0,1 4 0,-1 2 0,1-1 0,-1-5 0,1-4 0,-1-4 0,0-3 0,0-2 0,0-1 0,0 0 0,2 2 0,1 2 0,0 2 0,1 0 0,-1 4 0,-1 9 0,2 9 0,-1 7 0,0 4 0,0 3 0,1 2 0,1 0 0,1-5 0,-2-11 0,-2-9 0,0-7 0,-1 1 0,1 4 0,0 4 0,-1-2 0,0-1 0,0-2 0,0 1 0,0 1 0,-1-1 0,0-1 0,0-1 0,0 1 0,0-2 0,0-2 0,0-2 0,0 1 0,0 3 0,0 0 0,0 1 0,0 0 0,-1 1 0,0-1 0,0-1 0,0-3 0,0-4 0,1-2 0,-1 0 0,0 2 0,1 0 0,-1 3 0,0 0 0,-1 3 0,0 0 0,0 1 0,-1 1 0,0-1 0,1 2 0,-1-2 0,1-3 0,1-4 0,0-2 0,0 0 0,0 1 0,1 0 0,-1-1 0,0-1 0,0-1 0,0-1 0,1 0 0,0 2 0,-1 1 0,-2 3 0,-1 3 0,-2 4 0,-4 6 0,-4 5 0,-2 3 0,2-2 0,4-3 0,4-4 0,1-3 0,2 0 0,-1-2 0,1 1 0,0 0 0,1 1 0,1-2 0,0 0 0,1 0 0,0-2 0,0-1 0,0 0 0,1-1 0,0 0 0,0 0 0,1-1 0,0 1 0,0 1 0,1 1 0,3 3 0,2 2 0,2 2 0,5 0 0,6 2 0,5-1 0,7-1 0,6-2 0,9-1 0,14-3 0,15-3 0,11-6 0,9-3 0,-1-1 0,-13-1 0,-14-1 0,-17 0 0,-13-1 0,-7 0 0,-3-1 0,-2 0 0,2 0 0,1 0 0,4 1 0,3 0 0,-1 1 0,-5 1 0,-7 1 0,-6 0 0,-2 1 0,7 5 0,12 4 0,9 5 0,6 0 0,4-2 0,0-4 0,1-4 0,-1-3 0,-7-3 0,-9-1 0,-9-2 0,-4-3 0,-1-4 0,3-7 0,1-5 0,2-9 0,4-12 0,5-14 0,3-13 0,-6-2 0,-11 5 0,-11 3 0,-8-4 0,-4-13 0,-2-4 0,1-1 0,0 6 0,0-4 0,0-14 0,-1 45 0,0-1 0,0-46 0,0 15 0,0 18 0,0 9 0,0 3 0,0 1 0,0-2 0,0-2 0,0-9 0,1-11 0,0-10 0,0-8 0,-1-2 0,3 3 0,1 7 0,1 4 0,0 0 0,-2 3 0,-1 6 0,-2 11 0,0 10 0,0 9 0,0-5 0,5-11 0,2-12 0,0-26 0,-4 40 0,0-3 0,-1-7 0,-2-3 0,1-4 0,-1-2 0,-1-1 0,-1 1 0,-2 4 0,-3 2 0,-1 4 0,-4 2 0,-4 4 0,-4 2 0,-6 1 0,-6 0 0,-12-5 0,-5 1 0,-5 0 0,-1 3 0,3 6 0,3 2 0,9 8 0,4 2 0,-6-24 0,12 3 0,4 0 0,5 5 0,6 9 0,7 4 0,3 2 0,1-4 0,0-7 0,-1-8 0,0-6 0,3-3 0,2 2 0,3 3 0,3-1 0,2 1 0,1 4 0,2-2 0,-2-5 0,0-6 0,0-10 0,2-3 0,1 5 0,3 9 0,2 12 0,-1 10 0,4-1 0,3-5 0,0 1 0,-2 3 0,-3 9 0,-4 9 0,0 3 0,4 0 0,3-6 0,5-6 0,4-4 0,1 3 0,-2 6 0,-6 8 0,-8 10 0,-6 8 0,-4 3 0,0 1 0,0-4 0,1-1 0,1-2 0,-2 2 0,0 0 0,-1-5 0,0-6 0,2-8 0,0-3 0,0 0 0,-2-1 0,-2-2 0,-1-3 0,-3-5 0,-6-2 0,-5-5 0,-4 0 0,1 7 0,3 13 0,4 12 0,1 8 0,-3 0 0,-7-2 0,-4-3 0,-6-4 0,-4-2 0,1 1 0,-1-1 0,4 1 0,4 2 0,3 0 0,3 5 0,5 4 0,2 3 0,3 2 0,-1 1 0,-3 0 0,-5-1 0,-6-2 0,-5-2 0,3 1 0,5 2 0,4 3 0,1 0 0,0 0 0,2 0 0,2 2 0,4 0 0,1 2 0,1-1 0,1 1 0,-2 0 0,-1-1 0,0 0 0,-1-1 0,1 2 0,0-2 0,-3 0 0,0-2 0,-2 0 0,-1-1 0,2 2 0,1 1 0,-3 0 0,-5-1 0,-4-2 0,-1 0 0,5 2 0,7 3 0,4 1 0,4 1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3:25:22.3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24575,'0'28'0,"0"3"0,0 18 0,0-19 0,0 22 0,0-11 0,0 16 0,0 7 0,0-9 0,0-9 0,0-8 0,0-9 0,0-2 0,0-1 0,0 0 0,2-2 0,0-1 0,2-2 0,3 2 0,1 7 0,4 11 0,4 9 0,1 5 0,-1-1 0,-1-7 0,-2-9 0,0-5 0,1-3 0,-1-3 0,1-2 0,0-4 0,-2-2 0,1 3 0,-6-9 0,6 10 0,-9-16 0,4 8 0,-5-7 0,1 1 0,0 2 0,-1 2 0,-2 5 0,2 4 0,-1-1 0,1 3 0,-1-9 0,-2-1 0,0-9 0,0 1 0,0 0 0,0-1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3:25:24.5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708 1 24575,'-25'14'0,"-1"5"0,-3 12 0,-4 7 0,0-1 0,-1 1 0,0-3 0,-1-2 0,1-2 0,3-1 0,3-3 0,4-5 0,4 0 0,-1-3 0,1 0 0,-2 3 0,-3 0 0,3 0 0,3-1 0,5-3 0,3-2 0,2-5 0,0-2 0,0 1 0,-1 3 0,-1 1 0,-2 2 0,0 1 0,1-1 0,0 1 0,0-1 0,0-2 0,2-1 0,-1 0 0,3-3 0,3-3 0,1-2 0,0-3 0,1-2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3:25:27.0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24575,'0'46'0,"0"6"0,0-22 0,0 5 0,0-24 0,0 6 0,0-5 0,0 1 0,0-7 0,0 2 0,0 0 0,0 3 0,0 2 0,0 3 0,0 2 0,1-3 0,1-2 0,2-2 0,3-1 0,1 3 0,1 1 0,0 3 0,-1 1 0,-4-2 0,0-4 0,1-2 0,2 2 0,5 3 0,-2 3 0,1 0 0,-4-8 0,-3-2 0,-2-8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3:25:30.7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1 376 24575,'30'0'0,"24"0"0,-19-1 0,27-2 0,-20-8 0,17-4 0,7-5 0,-5-2 0,-8 3 0,-7-1 0,-2-1 0,1 0 0,3-1 0,6-1 0,-1-1 0,-1-1 0,-7 3 0,-10 6 0,-5 3 0,-3 5 0,1-1 0,1 1 0,2 1 0,1 0 0,4 0 0,3 0 0,4-1 0,1 0 0,2 3 0,-2 2 0,-2 3 0,3 0 0,3 0 0,0 0 0,3 0 0,-4 2 0,-3 3 0,0 3 0,-4 2 0,-4 1 0,-6-1 0,-5 0 0,-7-1 0,-2 0 0,0 3 0,0 0 0,1 3 0,-2 1 0,0 4 0,-5-7 0,1 2 0,-6-10 0,-1-1 0,-2-2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3:25:32.7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194 0 24575,'30'10'0,"5"16"0,6 15 0,-3 9 0,-4 2 0,-9-10 0,-4-5 0,-3-6 0,-4-4 0,3 3 0,-1 1 0,-1-1 0,-3-3 0,-5-3 0,-1-2 0,-1 2 0,0 0 0,-1 1 0,1 2 0,-1 3 0,0 3 0,0-3 0,-1-4 0,-1-7 0,-1-6 0,-1-3 0,2-5 0,0-2 0,-15-1 0,-15 3 0,-27 6 0,-3 4 0,-5 6 0,4 3 0,5 0 0,1 3 0,10-3 0,9-4 0,9-2 0,6-1 0,8-7 0,1-2 0,3-3 0,-2 1 0,1 2 0,0 3 0,4-5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3:25:20.2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740 0 24575,'-10'35'0,"-10"7"0,-11 19 0,-21 21 0,20-20 0,-16 20 0,15-26 0,-12 19 0,-6-1 0,6-10 0,10-16 0,7-13 0,6-8 0,5-5 0,3-1 0,2-3 0,3 0 0,-3 2 0,-1 2 0,-1 0 0,0-1 0,-1-1 0,2-1 0,0-2 0,2-2 0,2-1 0,0-3 0,1 1 0,0 0 0,1-1 0,0 3 0,-2-1 0,-4 5 0,3-7 0,-3 6 0,4-1 0,2-5 0,-2 5 0,5-11 0,0-1 0,2 1 0,0 1 0,1-2 0,1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3:25:22.3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24575,'0'28'0,"0"3"0,0 18 0,0-19 0,0 22 0,0-11 0,0 16 0,0 7 0,0-9 0,0-9 0,0-8 0,0-9 0,0-2 0,0-1 0,0 0 0,2-2 0,0-1 0,2-2 0,3 2 0,1 7 0,4 11 0,4 9 0,1 5 0,-1-1 0,-1-7 0,-2-9 0,0-5 0,1-3 0,-1-3 0,1-2 0,0-4 0,-2-2 0,1 3 0,-6-9 0,6 10 0,-9-16 0,4 8 0,-5-7 0,1 1 0,0 2 0,-1 2 0,-2 5 0,2 4 0,-1-1 0,1 3 0,-1-9 0,-2-1 0,0-9 0,0 1 0,0 0 0,0-1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7T03:25:24.5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708 1 24575,'-25'14'0,"-1"5"0,-3 12 0,-4 7 0,0-1 0,-1 1 0,0-3 0,-1-2 0,1-2 0,3-1 0,3-3 0,4-5 0,4 0 0,-1-3 0,1 0 0,-2 3 0,-3 0 0,3 0 0,3-1 0,5-3 0,3-2 0,2-5 0,0-2 0,0 1 0,-1 3 0,-1 1 0,-2 2 0,0 1 0,1-1 0,0 1 0,0-1 0,0-2 0,2-1 0,-1 0 0,3-3 0,3-3 0,1-2 0,0-3 0,1-2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59A7B-542B-3441-A2E2-F1B707F7C9B6}" type="datetimeFigureOut">
              <a:rPr lang="en-CN" smtClean="0"/>
              <a:t>2/23/25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ACE76-7AB9-0540-B02B-40885896651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367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ACE76-7AB9-0540-B02B-408858966510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1998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ACE76-7AB9-0540-B02B-408858966510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51506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ACE76-7AB9-0540-B02B-408858966510}" type="slidenum">
              <a:rPr lang="en-CN" smtClean="0"/>
              <a:t>27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7554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ACE76-7AB9-0540-B02B-408858966510}" type="slidenum">
              <a:rPr lang="en-CN" smtClean="0"/>
              <a:t>28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34791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0D5C-768C-7449-93FF-2248B6BD9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20B3E-E56A-0A4A-A9B1-D0B355272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C1DCE-9966-8746-9468-5EE81D87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7A33-7709-C84B-93B3-650A3CA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8F71-530B-494A-9E8F-69B38880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AEF36-E379-0D43-B94C-0D54261789DE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65081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3DC2-FA80-F141-80FB-6993463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7AF91-9237-854F-B3D3-25A5C7AA7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9DC83-C1E4-344A-8EC1-DA8D2E6B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7AE1-25E5-FA42-9179-5E37F000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6E133-CF9B-1640-A6ED-427498B2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E7BD7-1E1D-504E-86B1-36AA99F708F6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45816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215DB-8D55-294F-BB56-9530AA6B4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5701C-D076-444D-9882-FD44BBB8C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B17D5-BF2E-034C-91E2-33A2F91C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6DE0-6D77-1946-A316-E46DCAC1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FF77-54BE-F747-865F-FEFBE54D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D1529-E980-7F4F-A51D-3F88231A1F2D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60800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3245-CF96-6847-AF9A-3BF265CF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E0FD3-9371-A94C-BD77-0F251E1C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D76C-983B-254E-A440-E98971F3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6522C-BBB6-444B-BB2A-E0BF90F8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D33E0-85FE-684C-B2E0-86F14376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94EA7-820D-F149-9011-FE2C025700C3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87889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5FA5-F66C-1945-A17E-F6F95AF6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241C4-5E90-5B48-8FAF-3621310EE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CED58-62D5-AD45-B750-C4601A13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8D3F7-9D52-9543-A034-B01A205F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77C95-47CB-234A-B04F-7E5DE7C7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7B194-588A-8E4B-AA0E-BB451A8A58B6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44363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3479-DD7E-3340-9039-E959253F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E8F3-C76C-1340-B686-C5B70AAE2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3E70B-4331-A84A-ADC5-454243297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E962F-05D1-0D48-B68A-68BCA301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F4A65-E233-9148-8456-CC51F1B4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E7712-7320-6043-A07B-156AF3E1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2054E-24D1-2A47-B6D6-9774C20A97B4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03165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F28F-946D-2841-ACF0-AA97A2DE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4E0F-1603-E14E-ACFD-A90A676A4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89AB-EFFF-074C-893F-C136D1DFE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DA7F6-7B64-0C4D-9FE2-8B84CECD0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71D6F-2EE8-0349-9361-7E5CD1560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F5F0D-83E3-E844-8010-ECD297A1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EE1B7-D41E-3348-A6D2-BC783988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A43C9-56D9-584D-9E17-9814E190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952B8-D78E-B140-AEE6-CDE8327D75AF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2233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8E2B-D349-CB42-80A6-66ACFD88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EEF74-8BB9-1A4D-A91A-A6955073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55F00-CFAC-774B-852A-8478481A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5C60A-A0B9-0041-8624-BDF72C46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88EAE-BAF3-CA4E-B12D-983EEC2F4838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40522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76576-D7D9-3445-A20B-43F89F08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B352D-0BF5-C242-BDA6-147C5388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8BDA8-D49F-6A45-851E-EDCB0807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13BF4-067F-7441-9A02-8D6D6E9379A1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9464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9B90-F90C-D948-A05E-AE8062FF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9E52-F870-2942-872C-2F1F4F2FB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AADD1-5AEA-314C-974F-81BA6607C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B29C7-3890-ED4C-B03B-A9F17C3B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77A4A-1AFB-3344-BE29-F4064B0A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580BA-1F3A-A743-B83C-53251C01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4F5F9-8D3C-AF41-AEBD-58911A1DE897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83906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A9F1-96C6-7E4C-915C-98FC11D9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7AD75-CAC8-3A4C-9B92-514ABBEAD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CBAB3-B3E8-0249-8FDB-BD9D359E6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1C913-2470-CC4C-A280-1199EFF4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60735-EE58-FD4B-A5F1-2FCD392A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6B41B-51CD-E04D-86B4-7E647FBD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2D06C-F23D-EF47-824D-B4D0E0B954F8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4775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E2CC009-65B7-2A4A-AAE2-A5C7C8E18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31AA60-8A97-534B-BE2C-97D44A942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N"/>
              <a:t>Click to edit Master text styles</a:t>
            </a:r>
          </a:p>
          <a:p>
            <a:pPr lvl="1"/>
            <a:r>
              <a:rPr lang="en-US" altLang="en-CN"/>
              <a:t>Second level</a:t>
            </a:r>
          </a:p>
          <a:p>
            <a:pPr lvl="2"/>
            <a:r>
              <a:rPr lang="en-US" altLang="en-CN"/>
              <a:t>Third level</a:t>
            </a:r>
          </a:p>
          <a:p>
            <a:pPr lvl="3"/>
            <a:r>
              <a:rPr lang="en-US" altLang="en-CN"/>
              <a:t>Fourth level</a:t>
            </a:r>
          </a:p>
          <a:p>
            <a:pPr lvl="4"/>
            <a:r>
              <a:rPr lang="en-US" altLang="en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0839935-387D-2341-98F1-0DBEED4E2C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1FD6A1D-E2ED-7C4E-AE35-B6DADC17F5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44B27F-7C2D-FC4F-B7D0-522274DF29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BD8FB91-50CA-B044-9E52-24DA09C7F31D}" type="slidenum">
              <a:rPr lang="en-US" altLang="en-CN"/>
              <a:pPr/>
              <a:t>‹#›</a:t>
            </a:fld>
            <a:endParaRPr lang="en-US" altLang="en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lab.fudan.edu.cn/" TargetMode="External"/><Relationship Id="rId2" Type="http://schemas.openxmlformats.org/officeDocument/2006/relationships/hyperlink" Target="mailto:xywangcs@fudan.edu.c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7.png"/><Relationship Id="rId18" Type="http://schemas.openxmlformats.org/officeDocument/2006/relationships/customXml" Target="../ink/ink14.xml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customXml" Target="../ink/ink11.xml"/><Relationship Id="rId17" Type="http://schemas.openxmlformats.org/officeDocument/2006/relationships/image" Target="../media/image9.png"/><Relationship Id="rId2" Type="http://schemas.openxmlformats.org/officeDocument/2006/relationships/image" Target="../media/image2.png"/><Relationship Id="rId16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6.png"/><Relationship Id="rId5" Type="http://schemas.openxmlformats.org/officeDocument/2006/relationships/image" Target="../media/image35.png"/><Relationship Id="rId15" Type="http://schemas.openxmlformats.org/officeDocument/2006/relationships/image" Target="../media/image8.png"/><Relationship Id="rId10" Type="http://schemas.openxmlformats.org/officeDocument/2006/relationships/customXml" Target="../ink/ink10.xml"/><Relationship Id="rId19" Type="http://schemas.openxmlformats.org/officeDocument/2006/relationships/image" Target="../media/image10.png"/><Relationship Id="rId4" Type="http://schemas.openxmlformats.org/officeDocument/2006/relationships/customXml" Target="../ink/ink7.xml"/><Relationship Id="rId9" Type="http://schemas.openxmlformats.org/officeDocument/2006/relationships/image" Target="../media/image5.png"/><Relationship Id="rId1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ee.umbc.edu/~chang/cs431/Lex_Manual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5.png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356D-6994-6E4B-8C94-DB368237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编译</a:t>
            </a:r>
            <a:r>
              <a:rPr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sz="4000" b="1" dirty="0">
                <a:latin typeface="+mn-lt"/>
                <a:ea typeface="Microsoft YaHei" panose="020B0503020204020204" pitchFamily="34" charset="-122"/>
              </a:rPr>
              <a:t>COMP130014h.01</a:t>
            </a:r>
            <a:br>
              <a:rPr lang="en-US" sz="4000" b="1" dirty="0">
                <a:latin typeface="+mn-lt"/>
                <a:ea typeface="Microsoft YaHei" panose="020B0503020204020204" pitchFamily="34" charset="-122"/>
              </a:rPr>
            </a:br>
            <a:r>
              <a:rPr lang="en-US" sz="4000" b="1" dirty="0">
                <a:latin typeface="+mn-lt"/>
                <a:ea typeface="Microsoft YaHei" panose="020B0503020204020204" pitchFamily="34" charset="-122"/>
              </a:rPr>
              <a:t>Week 2 (Feb. 24)</a:t>
            </a:r>
            <a:endParaRPr lang="en-CN" sz="4000" b="1" dirty="0"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BDA8-A1DD-944D-955A-794B1091D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复旦大学计算机</a:t>
            </a:r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科学技术</a:t>
            </a:r>
            <a:r>
              <a:rPr lang="en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学院</a:t>
            </a: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2024-2025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第二学期（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年春季）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主讲：王晓阳（江湾叉二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A3021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xywangcs@fudan.edu.cn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</a:t>
            </a:r>
            <a:r>
              <a:rPr lang="en-CN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aslab.fudan.edu.cn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助教：林琰钧、王雨晨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课堂：周一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6-8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节（下午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13:30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HGX303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教室）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实验：周四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节（上午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8:00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逸夫楼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41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EAD3-7586-264E-B7D6-966DAAD2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>
                <a:latin typeface="+mn-lt"/>
                <a:ea typeface="Microsoft YaHei" panose="020B0503020204020204" pitchFamily="34" charset="-122"/>
              </a:rPr>
              <a:t>Finite (State) Automata: FA</a:t>
            </a:r>
            <a:endParaRPr kumimoji="1" lang="zh-CN" altLang="en-US" dirty="0"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BFAF5-3733-134E-9B14-1B5D24CBA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2631274" cy="4114800"/>
          </a:xfrm>
        </p:spPr>
        <p:txBody>
          <a:bodyPr/>
          <a:lstStyle/>
          <a:p>
            <a:r>
              <a:rPr kumimoji="1" lang="en-US" altLang="zh-CN" dirty="0">
                <a:ea typeface="Microsoft YaHei" panose="020B0503020204020204" pitchFamily="34" charset="-122"/>
              </a:rPr>
              <a:t>For each NFA there is always an equivalent DFA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93B695-675A-BE4C-8BBE-BF5B09D71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534" y="3429000"/>
            <a:ext cx="3873500" cy="2552700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02AF99-F6D1-CA44-9FFA-9DC2A60D0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534" y="1620899"/>
            <a:ext cx="2882900" cy="16256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8E3C441F-5A9C-EC4D-B6B3-5C0B2D4B65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78068" y="3361913"/>
            <a:ext cx="1815372" cy="14056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518374-43A9-B042-8F2D-776A379ED681}"/>
              </a:ext>
            </a:extLst>
          </p:cNvPr>
          <p:cNvSpPr txBox="1"/>
          <p:nvPr/>
        </p:nvSpPr>
        <p:spPr>
          <a:xfrm>
            <a:off x="5146141" y="2802612"/>
            <a:ext cx="38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ε</a:t>
            </a:r>
            <a:endParaRPr lang="en-C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5EBD27-4489-A243-8B21-09E94C597848}"/>
              </a:ext>
            </a:extLst>
          </p:cNvPr>
          <p:cNvGrpSpPr/>
          <p:nvPr/>
        </p:nvGrpSpPr>
        <p:grpSpPr>
          <a:xfrm>
            <a:off x="4744834" y="4045757"/>
            <a:ext cx="495000" cy="649080"/>
            <a:chOff x="4943393" y="4621954"/>
            <a:chExt cx="495000" cy="64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E919A87-F659-3E4E-BA6A-6295E508BA42}"/>
                    </a:ext>
                  </a:extLst>
                </p14:cNvPr>
                <p14:cNvContentPartPr/>
                <p14:nvPr/>
              </p14:nvContentPartPr>
              <p14:xfrm>
                <a:off x="5171633" y="4621954"/>
                <a:ext cx="266760" cy="426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E919A87-F659-3E4E-BA6A-6295E508BA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35633" y="4585954"/>
                  <a:ext cx="33840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CB554B0-C689-774C-8D15-173CA5C633B2}"/>
                    </a:ext>
                  </a:extLst>
                </p14:cNvPr>
                <p14:cNvContentPartPr/>
                <p14:nvPr/>
              </p14:nvContentPartPr>
              <p14:xfrm>
                <a:off x="5177393" y="4659754"/>
                <a:ext cx="94320" cy="512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CB554B0-C689-774C-8D15-173CA5C633B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41393" y="4624114"/>
                  <a:ext cx="16596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FD1870F-50DF-8144-82F2-A50613A4C23B}"/>
                    </a:ext>
                  </a:extLst>
                </p14:cNvPr>
                <p14:cNvContentPartPr/>
                <p14:nvPr/>
              </p14:nvContentPartPr>
              <p14:xfrm>
                <a:off x="4943393" y="4948114"/>
                <a:ext cx="254880" cy="266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FD1870F-50DF-8144-82F2-A50613A4C23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07753" y="4912474"/>
                  <a:ext cx="3265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1B926CE-25E9-A44D-827B-762C4C724F74}"/>
                    </a:ext>
                  </a:extLst>
                </p14:cNvPr>
                <p14:cNvContentPartPr/>
                <p14:nvPr/>
              </p14:nvContentPartPr>
              <p14:xfrm>
                <a:off x="5244713" y="5081314"/>
                <a:ext cx="41400" cy="18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1B926CE-25E9-A44D-827B-762C4C724F7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08713" y="5045314"/>
                  <a:ext cx="11304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504B47-A673-C648-9780-0957F0C2E9BA}"/>
              </a:ext>
            </a:extLst>
          </p:cNvPr>
          <p:cNvGrpSpPr/>
          <p:nvPr/>
        </p:nvGrpSpPr>
        <p:grpSpPr>
          <a:xfrm>
            <a:off x="4351174" y="1970557"/>
            <a:ext cx="715680" cy="366120"/>
            <a:chOff x="4150673" y="2315794"/>
            <a:chExt cx="715680" cy="36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E341315-82C3-DE41-8C49-E49C937B5700}"/>
                    </a:ext>
                  </a:extLst>
                </p14:cNvPr>
                <p14:cNvContentPartPr/>
                <p14:nvPr/>
              </p14:nvContentPartPr>
              <p14:xfrm>
                <a:off x="4150673" y="2503714"/>
                <a:ext cx="705240" cy="135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E341315-82C3-DE41-8C49-E49C937B570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15033" y="2468074"/>
                  <a:ext cx="7768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DA6A010-EA17-374B-99E8-5A78A0D66540}"/>
                    </a:ext>
                  </a:extLst>
                </p14:cNvPr>
                <p14:cNvContentPartPr/>
                <p14:nvPr/>
              </p14:nvContentPartPr>
              <p14:xfrm>
                <a:off x="4662953" y="2315794"/>
                <a:ext cx="203400" cy="366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DA6A010-EA17-374B-99E8-5A78A0D665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26953" y="2279794"/>
                  <a:ext cx="275040" cy="437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B0E63E0-280D-D748-B2BF-1A2E9AEB9F5B}"/>
              </a:ext>
            </a:extLst>
          </p:cNvPr>
          <p:cNvSpPr txBox="1"/>
          <p:nvPr/>
        </p:nvSpPr>
        <p:spPr>
          <a:xfrm>
            <a:off x="4446284" y="6247025"/>
            <a:ext cx="452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000" dirty="0">
                <a:solidFill>
                  <a:srgbClr val="FF0000"/>
                </a:solidFill>
              </a:rPr>
              <a:t>[0-9]+ | </a:t>
            </a:r>
            <a:r>
              <a:rPr lang="en-CN" sz="2000" dirty="0"/>
              <a:t>([0-9]+"."[0-9]*)|([0-9]*"."[0-9]+)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2BD6D8-D098-A64B-A2F5-CAA61602B4C7}"/>
              </a:ext>
            </a:extLst>
          </p:cNvPr>
          <p:cNvSpPr/>
          <p:nvPr/>
        </p:nvSpPr>
        <p:spPr>
          <a:xfrm>
            <a:off x="4532161" y="1524000"/>
            <a:ext cx="4230839" cy="45720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D4D491-81F9-C14B-8980-0CDDBDAF398B}"/>
                  </a:ext>
                </a:extLst>
              </p14:cNvPr>
              <p14:cNvContentPartPr/>
              <p14:nvPr/>
            </p14:nvContentPartPr>
            <p14:xfrm>
              <a:off x="5037081" y="1945267"/>
              <a:ext cx="790200" cy="3008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D4D491-81F9-C14B-8980-0CDDBDAF39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28081" y="1936627"/>
                <a:ext cx="807840" cy="30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951303-1FD6-2544-B265-F1DF74BA8147}"/>
                  </a:ext>
                </a:extLst>
              </p14:cNvPr>
              <p14:cNvContentPartPr/>
              <p14:nvPr/>
            </p14:nvContentPartPr>
            <p14:xfrm>
              <a:off x="6240201" y="1956427"/>
              <a:ext cx="841320" cy="2880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951303-1FD6-2544-B265-F1DF74BA814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31561" y="1947427"/>
                <a:ext cx="858960" cy="28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216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3890-D936-974E-A2B4-53BDFDC6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400" y="457200"/>
            <a:ext cx="3352800" cy="1828800"/>
          </a:xfrm>
        </p:spPr>
        <p:txBody>
          <a:bodyPr/>
          <a:lstStyle/>
          <a:p>
            <a:pPr algn="l"/>
            <a:r>
              <a:rPr lang="en-CN" dirty="0">
                <a:latin typeface="+mn-lt"/>
                <a:ea typeface="Microsoft YaHei" panose="020B0503020204020204" pitchFamily="34" charset="-122"/>
              </a:rPr>
              <a:t>Regular Expression</a:t>
            </a:r>
            <a:r>
              <a:rPr lang="en-US" dirty="0">
                <a:latin typeface="+mn-lt"/>
                <a:ea typeface="Microsoft YaHei" panose="020B0503020204020204" pitchFamily="34" charset="-122"/>
              </a:rPr>
              <a:t>s</a:t>
            </a:r>
            <a:br>
              <a:rPr lang="en-US" dirty="0">
                <a:latin typeface="+mn-lt"/>
                <a:ea typeface="Microsoft YaHei" panose="020B0503020204020204" pitchFamily="34" charset="-122"/>
              </a:rPr>
            </a:br>
            <a:r>
              <a:rPr lang="en-US" dirty="0">
                <a:latin typeface="+mn-lt"/>
                <a:ea typeface="Microsoft YaHei" panose="020B0503020204020204" pitchFamily="34" charset="-122"/>
              </a:rPr>
              <a:t>in Lex</a:t>
            </a:r>
            <a:endParaRPr lang="en-CN" dirty="0"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FB67D-EFCF-9142-9F36-40E2036A5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2743200"/>
            <a:ext cx="2895600" cy="3115637"/>
          </a:xfrm>
          <a:ln w="38100">
            <a:solidFill>
              <a:srgbClr val="C00000"/>
            </a:solidFill>
          </a:ln>
        </p:spPr>
        <p:txBody>
          <a:bodyPr/>
          <a:lstStyle/>
          <a:p>
            <a:r>
              <a:rPr lang="en-US" sz="2400" dirty="0">
                <a:ea typeface="Microsoft YaHei" panose="020B0503020204020204" pitchFamily="34" charset="-122"/>
              </a:rPr>
              <a:t>Different text books may use different notations (and </a:t>
            </a:r>
            <a:r>
              <a:rPr lang="en-US" sz="2400" dirty="0">
                <a:solidFill>
                  <a:srgbClr val="C00000"/>
                </a:solidFill>
                <a:ea typeface="Microsoft YaHei" panose="020B0503020204020204" pitchFamily="34" charset="-122"/>
              </a:rPr>
              <a:t>short hands</a:t>
            </a:r>
            <a:r>
              <a:rPr lang="en-US" sz="2400" dirty="0">
                <a:ea typeface="Microsoft YaHei" panose="020B0503020204020204" pitchFamily="34" charset="-122"/>
              </a:rPr>
              <a:t>)</a:t>
            </a:r>
          </a:p>
          <a:p>
            <a:r>
              <a:rPr lang="en-US" sz="2400" dirty="0">
                <a:ea typeface="Microsoft YaHei" panose="020B0503020204020204" pitchFamily="34" charset="-122"/>
              </a:rPr>
              <a:t>We use Lex notation (Lex: a program)</a:t>
            </a:r>
            <a:r>
              <a:rPr lang="en-US" sz="2000" dirty="0">
                <a:ea typeface="Microsoft YaHei" panose="020B0503020204020204" pitchFamily="34" charset="-122"/>
              </a:rPr>
              <a:t> </a:t>
            </a:r>
            <a:endParaRPr lang="en-US" sz="2400" dirty="0"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15B7E-F0DC-C54B-9CA2-27EDBC339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28" y="1066800"/>
            <a:ext cx="4276190" cy="2774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7F0A52-F4F3-D545-8BCE-6499680B1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84" y="3810000"/>
            <a:ext cx="3793816" cy="220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44D82E-F405-F946-A31C-D5E6F9F9ED43}"/>
              </a:ext>
            </a:extLst>
          </p:cNvPr>
          <p:cNvSpPr txBox="1"/>
          <p:nvPr/>
        </p:nvSpPr>
        <p:spPr>
          <a:xfrm>
            <a:off x="352318" y="61722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Lex Manual: </a:t>
            </a:r>
            <a:r>
              <a:rPr lang="zh-CN" altLang="en-US" sz="1400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https://www.csee.umbc.edu/~chang/cs431/Lex_Manual.pdf</a:t>
            </a:r>
            <a:r>
              <a:rPr lang="en-US" altLang="zh-CN" sz="1400" dirty="0">
                <a:solidFill>
                  <a:srgbClr val="C00000"/>
                </a:solidFill>
              </a:rPr>
              <a:t> 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949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568D-656A-DD49-BF5C-3E9EC71E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N" dirty="0">
                <a:latin typeface="+mn-lt"/>
                <a:ea typeface="Microsoft YaHei" panose="020B0503020204020204" pitchFamily="34" charset="-122"/>
              </a:rPr>
              <a:t>Lex</a:t>
            </a:r>
            <a:r>
              <a:rPr lang="en-US" dirty="0">
                <a:latin typeface="+mn-lt"/>
                <a:ea typeface="Microsoft YaHei" panose="020B0503020204020204" pitchFamily="34" charset="-122"/>
              </a:rPr>
              <a:t> Program Structure</a:t>
            </a:r>
            <a:endParaRPr lang="en-CN" dirty="0">
              <a:latin typeface="+mn-lt"/>
              <a:ea typeface="Microsoft YaHei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B008B-90B1-D547-99F7-778DB40D5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3276600" cy="19050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488993-93BE-3742-99CB-B6FB44388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4313006"/>
            <a:ext cx="2590800" cy="17907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342820-A15B-D54C-A10D-114A0BD91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71406"/>
            <a:ext cx="3509819" cy="45769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BD1FCB-C90E-6348-A748-3287E9B709B2}"/>
              </a:ext>
            </a:extLst>
          </p:cNvPr>
          <p:cNvSpPr txBox="1"/>
          <p:nvPr/>
        </p:nvSpPr>
        <p:spPr>
          <a:xfrm>
            <a:off x="7086600" y="6248400"/>
            <a:ext cx="1608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25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A4EE-AB6D-CB49-8243-128C6C4A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r>
              <a:rPr lang="en-CN" dirty="0">
                <a:ea typeface="Microsoft YaHei" panose="020B0503020204020204" pitchFamily="34" charset="-122"/>
              </a:rPr>
              <a:t>Lex</a:t>
            </a:r>
            <a:r>
              <a:rPr lang="en-US" dirty="0">
                <a:ea typeface="Microsoft YaHei" panose="020B0503020204020204" pitchFamily="34" charset="-122"/>
              </a:rPr>
              <a:t> Program Rules</a:t>
            </a:r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768D2-9377-ED4F-A2F0-FEEB2319D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07" y="3093027"/>
            <a:ext cx="8001000" cy="24245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28ACE-D8FD-C142-AF6A-9DFA3391F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066800"/>
            <a:ext cx="7239000" cy="2209800"/>
          </a:xfrm>
        </p:spPr>
        <p:txBody>
          <a:bodyPr/>
          <a:lstStyle/>
          <a:p>
            <a:r>
              <a:rPr lang="en-CN" dirty="0"/>
              <a:t>Rule:</a:t>
            </a:r>
          </a:p>
          <a:p>
            <a:pPr lvl="1"/>
            <a:r>
              <a:rPr lang="en-CN" dirty="0"/>
              <a:t>regular express {action in C code}</a:t>
            </a:r>
          </a:p>
          <a:p>
            <a:r>
              <a:rPr lang="en-CN" dirty="0"/>
              <a:t>Rules:</a:t>
            </a:r>
          </a:p>
          <a:p>
            <a:pPr lvl="1"/>
            <a:r>
              <a:rPr lang="en-US" dirty="0"/>
              <a:t>A</a:t>
            </a:r>
            <a:r>
              <a:rPr lang="en-CN" dirty="0"/>
              <a:t> list of rules</a:t>
            </a:r>
          </a:p>
        </p:txBody>
      </p:sp>
    </p:spTree>
    <p:extLst>
      <p:ext uri="{BB962C8B-B14F-4D97-AF65-F5344CB8AC3E}">
        <p14:creationId xmlns:p14="http://schemas.microsoft.com/office/powerpoint/2010/main" val="1534718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568D-656A-DD49-BF5C-3E9EC71E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N" dirty="0">
                <a:latin typeface="+mn-lt"/>
                <a:ea typeface="Microsoft YaHei" panose="020B0503020204020204" pitchFamily="34" charset="-122"/>
              </a:rPr>
              <a:t>Lex</a:t>
            </a:r>
            <a:r>
              <a:rPr lang="en-US" dirty="0">
                <a:latin typeface="+mn-lt"/>
                <a:ea typeface="Microsoft YaHei" panose="020B0503020204020204" pitchFamily="34" charset="-122"/>
              </a:rPr>
              <a:t> Program Structure</a:t>
            </a:r>
            <a:endParaRPr lang="en-CN" dirty="0">
              <a:latin typeface="+mn-lt"/>
              <a:ea typeface="Microsoft YaHei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B008B-90B1-D547-99F7-778DB40D5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3276600" cy="19050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488993-93BE-3742-99CB-B6FB44388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4313006"/>
            <a:ext cx="2590800" cy="17907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D3FF95-30EB-D349-B59E-F9847AD56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647226"/>
            <a:ext cx="2216148" cy="3331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0A177D-294C-D94E-9208-2F8AEA4DB317}"/>
              </a:ext>
            </a:extLst>
          </p:cNvPr>
          <p:cNvSpPr txBox="1"/>
          <p:nvPr/>
        </p:nvSpPr>
        <p:spPr>
          <a:xfrm>
            <a:off x="4724400" y="1969080"/>
            <a:ext cx="2543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j-lt"/>
                <a:ea typeface="Microsoft YaHei" panose="020B0503020204020204" pitchFamily="34" charset="-122"/>
              </a:rPr>
              <a:t>Working</a:t>
            </a:r>
            <a:r>
              <a:rPr kumimoji="1" lang="zh-CN" altLang="en-US" dirty="0">
                <a:latin typeface="+mj-lt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+mj-lt"/>
                <a:ea typeface="Microsoft YaHei" panose="020B0503020204020204" pitchFamily="34" charset="-122"/>
              </a:rPr>
              <a:t>with</a:t>
            </a:r>
            <a:r>
              <a:rPr kumimoji="1" lang="zh-CN" altLang="en-US" dirty="0">
                <a:latin typeface="+mj-lt"/>
                <a:ea typeface="Microsoft YaHei" panose="020B0503020204020204" pitchFamily="34" charset="-122"/>
              </a:rPr>
              <a:t> </a:t>
            </a:r>
            <a:r>
              <a:rPr kumimoji="1" lang="en-US" altLang="zh-CN" dirty="0" err="1">
                <a:latin typeface="+mj-lt"/>
                <a:ea typeface="Microsoft YaHei" panose="020B0503020204020204" pitchFamily="34" charset="-122"/>
              </a:rPr>
              <a:t>Yacc</a:t>
            </a:r>
            <a:endParaRPr kumimoji="1" lang="zh-CN" altLang="en-US" dirty="0">
              <a:latin typeface="+mj-lt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564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D4DC-F363-9742-834E-4F5D5206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>
                <a:latin typeface="+mn-lt"/>
                <a:ea typeface="Microsoft YaHei" panose="020B0503020204020204" pitchFamily="34" charset="-122"/>
              </a:rPr>
              <a:t>Lex: Extra Stuff</a:t>
            </a:r>
            <a:endParaRPr kumimoji="1" lang="zh-CN" altLang="en-US" dirty="0"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CECCB-A3EE-8048-921A-89BD9C67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Lex may be viewed to parse a simple grammar, like this:</a:t>
            </a:r>
          </a:p>
          <a:p>
            <a:pPr lvl="1"/>
            <a:r>
              <a:rPr kumimoji="1" lang="en-US" altLang="zh-CN" dirty="0"/>
              <a:t>S1 </a:t>
            </a:r>
            <a:r>
              <a:rPr kumimoji="1" lang="en-US" altLang="zh-CN" dirty="0">
                <a:sym typeface="Wingdings" pitchFamily="2" charset="2"/>
              </a:rPr>
              <a:t> </a:t>
            </a:r>
            <a:r>
              <a:rPr kumimoji="1" lang="en-US" altLang="zh-CN" dirty="0"/>
              <a:t>Re1 S2 | S2 | Empty</a:t>
            </a:r>
          </a:p>
          <a:p>
            <a:pPr lvl="1"/>
            <a:r>
              <a:rPr kumimoji="1" lang="en-US" altLang="zh-CN" dirty="0"/>
              <a:t>S2 </a:t>
            </a:r>
            <a:r>
              <a:rPr kumimoji="1" lang="en-US" altLang="zh-CN" dirty="0">
                <a:sym typeface="Wingdings" pitchFamily="2" charset="2"/>
              </a:rPr>
              <a:t> Re2</a:t>
            </a:r>
            <a:r>
              <a:rPr kumimoji="1" lang="en-US" altLang="zh-CN" dirty="0"/>
              <a:t> S3 | S3</a:t>
            </a:r>
          </a:p>
          <a:p>
            <a:pPr lvl="1"/>
            <a:r>
              <a:rPr kumimoji="1" lang="en-US" altLang="zh-CN" dirty="0"/>
              <a:t>S3 </a:t>
            </a:r>
            <a:r>
              <a:rPr kumimoji="1" lang="en-US" altLang="zh-CN" dirty="0">
                <a:sym typeface="Wingdings" pitchFamily="2" charset="2"/>
              </a:rPr>
              <a:t> Re</a:t>
            </a:r>
            <a:r>
              <a:rPr kumimoji="1" lang="en-US" altLang="zh-CN" dirty="0"/>
              <a:t>3 S4 | S1 (note this goes back)</a:t>
            </a:r>
          </a:p>
          <a:p>
            <a:pPr lvl="1"/>
            <a:r>
              <a:rPr kumimoji="1" lang="en-US" altLang="zh-CN" dirty="0" err="1"/>
              <a:t>Etc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344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D4DC-F363-9742-834E-4F5D5206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>
                <a:latin typeface="+mn-lt"/>
                <a:ea typeface="Microsoft YaHei" panose="020B0503020204020204" pitchFamily="34" charset="-122"/>
              </a:rPr>
              <a:t>Lex: Extra Stuff</a:t>
            </a:r>
            <a:endParaRPr kumimoji="1" lang="zh-CN" altLang="en-US" dirty="0"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CECCB-A3EE-8048-921A-89BD9C67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1752600"/>
          </a:xfrm>
        </p:spPr>
        <p:txBody>
          <a:bodyPr/>
          <a:lstStyle/>
          <a:p>
            <a:pPr lvl="1"/>
            <a:r>
              <a:rPr kumimoji="1" lang="en-US" altLang="zh-CN" dirty="0"/>
              <a:t>S1 </a:t>
            </a:r>
            <a:r>
              <a:rPr kumimoji="1" lang="en-US" altLang="zh-CN" dirty="0">
                <a:sym typeface="Wingdings" pitchFamily="2" charset="2"/>
              </a:rPr>
              <a:t> </a:t>
            </a:r>
            <a:r>
              <a:rPr kumimoji="1" lang="en-US" altLang="zh-CN" dirty="0"/>
              <a:t>Re1 S2 | S2 | Empty</a:t>
            </a:r>
          </a:p>
          <a:p>
            <a:pPr lvl="1"/>
            <a:r>
              <a:rPr kumimoji="1" lang="en-US" altLang="zh-CN" dirty="0"/>
              <a:t>S2 </a:t>
            </a:r>
            <a:r>
              <a:rPr kumimoji="1" lang="en-US" altLang="zh-CN" dirty="0">
                <a:sym typeface="Wingdings" pitchFamily="2" charset="2"/>
              </a:rPr>
              <a:t> Re2</a:t>
            </a:r>
            <a:r>
              <a:rPr kumimoji="1" lang="en-US" altLang="zh-CN" dirty="0"/>
              <a:t> S3 | S3</a:t>
            </a:r>
          </a:p>
          <a:p>
            <a:pPr lvl="1"/>
            <a:r>
              <a:rPr kumimoji="1" lang="en-US" altLang="zh-CN" dirty="0"/>
              <a:t>S3 </a:t>
            </a:r>
            <a:r>
              <a:rPr kumimoji="1" lang="en-US" altLang="zh-CN" dirty="0">
                <a:sym typeface="Wingdings" pitchFamily="2" charset="2"/>
              </a:rPr>
              <a:t> Re</a:t>
            </a:r>
            <a:r>
              <a:rPr kumimoji="1" lang="en-US" altLang="zh-CN" dirty="0"/>
              <a:t>3 S4 | S1 (note this goes back)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039901-B553-7949-BA81-9933FEF6B608}"/>
              </a:ext>
            </a:extLst>
          </p:cNvPr>
          <p:cNvSpPr txBox="1">
            <a:spLocks/>
          </p:cNvSpPr>
          <p:nvPr/>
        </p:nvSpPr>
        <p:spPr bwMode="auto">
          <a:xfrm>
            <a:off x="533400" y="3247696"/>
            <a:ext cx="7772400" cy="3457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What is a string matches both Re1 and Re2?</a:t>
            </a:r>
          </a:p>
          <a:p>
            <a:pPr lvl="1"/>
            <a:r>
              <a:rPr kumimoji="1" lang="en-US" altLang="zh-CN" b="1" dirty="0">
                <a:solidFill>
                  <a:srgbClr val="FF0000"/>
                </a:solidFill>
              </a:rPr>
              <a:t>First match, and longest match</a:t>
            </a:r>
          </a:p>
          <a:p>
            <a:pPr lvl="1"/>
            <a:r>
              <a:rPr kumimoji="1" lang="en-US" altLang="zh-CN" dirty="0"/>
              <a:t>e.g., Re1 [0-9]+ {</a:t>
            </a:r>
            <a:r>
              <a:rPr kumimoji="1" lang="en-US" altLang="zh-CN" dirty="0" err="1"/>
              <a:t>intger</a:t>
            </a:r>
            <a:r>
              <a:rPr kumimoji="1" lang="en-US" altLang="zh-CN" dirty="0"/>
              <a:t>}  </a:t>
            </a:r>
            <a:br>
              <a:rPr kumimoji="1" lang="en-US" altLang="zh-CN" dirty="0"/>
            </a:br>
            <a:r>
              <a:rPr kumimoji="1" lang="en-US" altLang="zh-CN" dirty="0"/>
              <a:t>        Re2 [0-9]*.[0-9]+ {real}</a:t>
            </a:r>
          </a:p>
          <a:p>
            <a:pPr lvl="1"/>
            <a:r>
              <a:rPr kumimoji="1" lang="en-US" altLang="zh-CN" dirty="0"/>
              <a:t>Is “10.9” an </a:t>
            </a:r>
            <a:r>
              <a:rPr kumimoji="1" lang="en-US" altLang="zh-CN" dirty="0">
                <a:solidFill>
                  <a:srgbClr val="FF0000"/>
                </a:solidFill>
              </a:rPr>
              <a:t>integer 10  AND a real .9</a:t>
            </a:r>
            <a:r>
              <a:rPr kumimoji="1" lang="en-US" altLang="zh-CN" dirty="0"/>
              <a:t>, or </a:t>
            </a:r>
            <a:r>
              <a:rPr kumimoji="1" lang="en-US" altLang="zh-CN" dirty="0">
                <a:solidFill>
                  <a:schemeClr val="accent1"/>
                </a:solidFill>
              </a:rPr>
              <a:t>a real 10.9? </a:t>
            </a:r>
          </a:p>
        </p:txBody>
      </p:sp>
    </p:spTree>
    <p:extLst>
      <p:ext uri="{BB962C8B-B14F-4D97-AF65-F5344CB8AC3E}">
        <p14:creationId xmlns:p14="http://schemas.microsoft.com/office/powerpoint/2010/main" val="315647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38FB-9133-4940-8B16-F26C7B9F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Show Some 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661D4-CC00-CC48-92FD-4CF35FEDD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Use try0.lex under hw2/doc/example/someDemocode</a:t>
            </a:r>
          </a:p>
          <a:p>
            <a:pPr marL="0" indent="0">
              <a:buNone/>
            </a:pPr>
            <a:r>
              <a:rPr lang="en-CN" dirty="0"/>
              <a:t>	make try0</a:t>
            </a:r>
          </a:p>
          <a:p>
            <a:r>
              <a:rPr lang="en-CN" dirty="0"/>
              <a:t>Use t.lex t.yacc </a:t>
            </a:r>
          </a:p>
          <a:p>
            <a:pPr marL="0" indent="0">
              <a:buNone/>
            </a:pPr>
            <a:r>
              <a:rPr lang="en-CN" dirty="0"/>
              <a:t>         make t</a:t>
            </a:r>
          </a:p>
        </p:txBody>
      </p:sp>
    </p:spTree>
    <p:extLst>
      <p:ext uri="{BB962C8B-B14F-4D97-AF65-F5344CB8AC3E}">
        <p14:creationId xmlns:p14="http://schemas.microsoft.com/office/powerpoint/2010/main" val="356557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D4DC-F363-9742-834E-4F5D5206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>
                <a:latin typeface="+mn-lt"/>
                <a:ea typeface="Microsoft YaHei" panose="020B0503020204020204" pitchFamily="34" charset="-122"/>
              </a:rPr>
              <a:t>Lex: Extra Stuff</a:t>
            </a:r>
            <a:endParaRPr kumimoji="1" lang="zh-CN" altLang="en-US" dirty="0"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CDDFF0-4E95-4B48-B1B2-20FE0B157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Lex </a:t>
            </a:r>
            <a:r>
              <a:rPr lang="en-CN" dirty="0">
                <a:solidFill>
                  <a:srgbClr val="FF0000"/>
                </a:solidFill>
              </a:rPr>
              <a:t>State</a:t>
            </a:r>
          </a:p>
          <a:p>
            <a:pPr marL="457200" lvl="1" indent="0">
              <a:buNone/>
            </a:pPr>
            <a:r>
              <a:rPr lang="en-CN" dirty="0">
                <a:solidFill>
                  <a:srgbClr val="FF0000"/>
                </a:solidFill>
              </a:rPr>
              <a:t>            &lt;state&gt; Re {action}</a:t>
            </a:r>
          </a:p>
          <a:p>
            <a:pPr lvl="1"/>
            <a:r>
              <a:rPr lang="en-CN" dirty="0"/>
              <a:t>Meaning: only in &lt;state&gt;, when Re is matched, do the action</a:t>
            </a:r>
          </a:p>
          <a:p>
            <a:r>
              <a:rPr lang="en-US" dirty="0"/>
              <a:t>The a</a:t>
            </a:r>
            <a:r>
              <a:rPr lang="en-CN" dirty="0"/>
              <a:t>ction part may change the Lex state</a:t>
            </a:r>
          </a:p>
          <a:p>
            <a:r>
              <a:rPr lang="en-CN" dirty="0"/>
              <a:t>If a rule is without a state, then the rule works in all states</a:t>
            </a:r>
          </a:p>
        </p:txBody>
      </p:sp>
    </p:spTree>
    <p:extLst>
      <p:ext uri="{BB962C8B-B14F-4D97-AF65-F5344CB8AC3E}">
        <p14:creationId xmlns:p14="http://schemas.microsoft.com/office/powerpoint/2010/main" val="3654227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2529-7FBC-634D-B1D0-98F5C213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Lex State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8D40D-B2BF-6FC6-5F6C-6AFA6FBFD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981200"/>
            <a:ext cx="68580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%START AA BB CC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%%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ˆa 		{ECHO; BEGIN AA;}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ˆb 		{ECHO; BEGIN BB;}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ˆc 		{ECHO; BEGIN CC;}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\n 		{ECHO; BEGIN 0;}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&lt;AA&gt;magic 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("ﬁrst");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&lt;BB&gt;magic 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("second");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&lt;CC&gt;magic 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("third");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%%</a:t>
            </a:r>
          </a:p>
        </p:txBody>
      </p:sp>
    </p:spTree>
    <p:extLst>
      <p:ext uri="{BB962C8B-B14F-4D97-AF65-F5344CB8AC3E}">
        <p14:creationId xmlns:p14="http://schemas.microsoft.com/office/powerpoint/2010/main" val="428558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qr code with two images&#10;&#10;AI-generated content may be incorrect.">
            <a:extLst>
              <a:ext uri="{FF2B5EF4-FFF2-40B4-BE49-F238E27FC236}">
                <a16:creationId xmlns:a16="http://schemas.microsoft.com/office/drawing/2014/main" id="{F9FED57D-C8D3-38F8-188E-30BFB21E0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371" y="0"/>
            <a:ext cx="4563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53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568D-656A-DD49-BF5C-3E9EC71E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N" dirty="0">
                <a:latin typeface="+mn-lt"/>
                <a:ea typeface="Microsoft YaHei" panose="020B0503020204020204" pitchFamily="34" charset="-122"/>
              </a:rPr>
              <a:t>Lex</a:t>
            </a:r>
            <a:r>
              <a:rPr lang="en-US" dirty="0">
                <a:latin typeface="+mn-lt"/>
                <a:ea typeface="Microsoft YaHei" panose="020B0503020204020204" pitchFamily="34" charset="-122"/>
              </a:rPr>
              <a:t> &amp; </a:t>
            </a:r>
            <a:r>
              <a:rPr lang="en-US" dirty="0" err="1">
                <a:latin typeface="+mn-lt"/>
                <a:ea typeface="Microsoft YaHei" panose="020B0503020204020204" pitchFamily="34" charset="-122"/>
              </a:rPr>
              <a:t>Yacc</a:t>
            </a:r>
            <a:endParaRPr lang="en-CN" dirty="0">
              <a:latin typeface="+mn-lt"/>
              <a:ea typeface="Microsoft YaHei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B008B-90B1-D547-99F7-778DB40D5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3276600" cy="19050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488993-93BE-3742-99CB-B6FB44388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4313006"/>
            <a:ext cx="2590800" cy="17907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D3FF95-30EB-D349-B59E-F9847AD56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609600"/>
            <a:ext cx="2216148" cy="3331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F237CF-A045-B14F-959D-C10EE576B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8860"/>
          <a:stretch/>
        </p:blipFill>
        <p:spPr>
          <a:xfrm>
            <a:off x="6178548" y="1824625"/>
            <a:ext cx="292735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63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CE21-321F-1F46-847D-673B25480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32" y="192453"/>
            <a:ext cx="7772400" cy="1143000"/>
          </a:xfrm>
        </p:spPr>
        <p:txBody>
          <a:bodyPr/>
          <a:lstStyle/>
          <a:p>
            <a:pPr algn="l"/>
            <a:r>
              <a:rPr kumimoji="1" lang="en-US" altLang="zh-CN" dirty="0" err="1">
                <a:ea typeface="Microsoft YaHei" panose="020B0503020204020204" pitchFamily="34" charset="-122"/>
              </a:rPr>
              <a:t>Yacc</a:t>
            </a:r>
            <a:r>
              <a:rPr kumimoji="1" lang="en-US" altLang="zh-CN" dirty="0">
                <a:ea typeface="Microsoft YaHei" panose="020B0503020204020204" pitchFamily="34" charset="-122"/>
              </a:rPr>
              <a:t>: Parsing</a:t>
            </a:r>
            <a:r>
              <a:rPr kumimoji="1" lang="zh-CN" altLang="en-US" dirty="0"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ea typeface="Microsoft YaHei" panose="020B0503020204020204" pitchFamily="34" charset="-122"/>
              </a:rPr>
              <a:t>with</a:t>
            </a:r>
            <a:r>
              <a:rPr kumimoji="1" lang="zh-CN" altLang="en-US" dirty="0"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ea typeface="Microsoft YaHei" panose="020B0503020204020204" pitchFamily="34" charset="-122"/>
              </a:rPr>
              <a:t>CFG</a:t>
            </a:r>
            <a:endParaRPr kumimoji="1" lang="zh-CN" altLang="en-US" dirty="0"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4A28A-A643-9441-9574-9777095EA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kumimoji="1" lang="en-US" altLang="zh-CN" dirty="0"/>
              <a:t>Context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Grammar</a:t>
            </a:r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40F01-8D9A-E44A-BDDF-2BE1830B7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9" y="2514600"/>
            <a:ext cx="9008241" cy="129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CD8A48-27B3-3A4E-B9C9-9D60D910F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4114800"/>
            <a:ext cx="8509000" cy="22098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BBCB7F-E8CD-954C-897D-42680F6C6F00}"/>
              </a:ext>
            </a:extLst>
          </p:cNvPr>
          <p:cNvSpPr txBox="1"/>
          <p:nvPr/>
        </p:nvSpPr>
        <p:spPr>
          <a:xfrm>
            <a:off x="6190442" y="996330"/>
            <a:ext cx="245190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A language</a:t>
            </a:r>
            <a:r>
              <a:rPr lang="en-CN" dirty="0"/>
              <a:t> is a set of character strings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DC5501-2F6D-0942-9C8B-EDADC79603BF}"/>
              </a:ext>
            </a:extLst>
          </p:cNvPr>
          <p:cNvCxnSpPr>
            <a:endCxn id="6" idx="1"/>
          </p:cNvCxnSpPr>
          <p:nvPr/>
        </p:nvCxnSpPr>
        <p:spPr>
          <a:xfrm flipV="1">
            <a:off x="5334000" y="1596495"/>
            <a:ext cx="856442" cy="918105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409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5965-4EEF-EE43-B0CC-8D44EA02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Context-Free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CA750-32BA-B14D-B3C4-59F973D4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Derivation</a:t>
            </a:r>
          </a:p>
          <a:p>
            <a:pPr lvl="1"/>
            <a:r>
              <a:rPr lang="en-CN" dirty="0"/>
              <a:t>From the “production rule” perspective: how a string is “generated” by using the grammar rules</a:t>
            </a:r>
          </a:p>
          <a:p>
            <a:pPr lvl="2"/>
            <a:r>
              <a:rPr lang="en-CN" dirty="0"/>
              <a:t>Left-most derivation, right-most derivation</a:t>
            </a:r>
          </a:p>
          <a:p>
            <a:r>
              <a:rPr lang="en-CN" dirty="0"/>
              <a:t>Parse Tree</a:t>
            </a:r>
          </a:p>
          <a:p>
            <a:pPr lvl="1"/>
            <a:r>
              <a:rPr lang="en-CN" dirty="0"/>
              <a:t>Each derivation gives a parse tree</a:t>
            </a:r>
          </a:p>
        </p:txBody>
      </p:sp>
    </p:spTree>
    <p:extLst>
      <p:ext uri="{BB962C8B-B14F-4D97-AF65-F5344CB8AC3E}">
        <p14:creationId xmlns:p14="http://schemas.microsoft.com/office/powerpoint/2010/main" val="3168103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1DE3890-75CD-FC4E-A95B-70E960B81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02"/>
          <a:stretch/>
        </p:blipFill>
        <p:spPr>
          <a:xfrm>
            <a:off x="4558736" y="1650371"/>
            <a:ext cx="4341571" cy="2813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C05965-4EEF-EE43-B0CC-8D44EA02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6633"/>
            <a:ext cx="7772400" cy="533400"/>
          </a:xfrm>
        </p:spPr>
        <p:txBody>
          <a:bodyPr/>
          <a:lstStyle/>
          <a:p>
            <a:r>
              <a:rPr lang="en-CN" dirty="0"/>
              <a:t>Derivation &amp; Parse Tree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99293-8AC0-7B4B-8A88-1596A5ECA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53" y="1121494"/>
            <a:ext cx="419100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6F5251-8175-0E42-9EBE-440DEB016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4953000"/>
            <a:ext cx="6616700" cy="171836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A0A9C-B05F-B94D-A9BE-DC2775718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3721" y="1009470"/>
            <a:ext cx="2997200" cy="50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220701-FCDA-2242-8E88-8C1E239C4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25"/>
          <a:stretch/>
        </p:blipFill>
        <p:spPr>
          <a:xfrm>
            <a:off x="3286008" y="1650371"/>
            <a:ext cx="5616692" cy="132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52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2CC1-DC16-A64C-AF98-218B81370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CN" dirty="0"/>
              <a:t>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D4BFC-4B27-1243-989A-CDF43D023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82144"/>
            <a:ext cx="7772400" cy="4493712"/>
          </a:xfrm>
        </p:spPr>
        <p:txBody>
          <a:bodyPr/>
          <a:lstStyle/>
          <a:p>
            <a:r>
              <a:rPr lang="en-CN" sz="2800" dirty="0">
                <a:solidFill>
                  <a:srgbClr val="FF0000"/>
                </a:solidFill>
              </a:rPr>
              <a:t>The core problem</a:t>
            </a:r>
            <a:r>
              <a:rPr lang="en-CN" sz="2800" dirty="0"/>
              <a:t>:</a:t>
            </a:r>
          </a:p>
          <a:p>
            <a:pPr lvl="1"/>
            <a:r>
              <a:rPr lang="en-CN" sz="2400" dirty="0">
                <a:solidFill>
                  <a:srgbClr val="FF0000"/>
                </a:solidFill>
              </a:rPr>
              <a:t>Often times we don’t know which rule to use when looking at an input symbol</a:t>
            </a:r>
          </a:p>
          <a:p>
            <a:pPr lvl="1"/>
            <a:r>
              <a:rPr lang="en-CN" sz="2400" dirty="0"/>
              <a:t>Example: in the previous example, when looking at input symbol “a” (</a:t>
            </a:r>
            <a:r>
              <a:rPr lang="en-CN" sz="2400" dirty="0">
                <a:solidFill>
                  <a:srgbClr val="FF0000"/>
                </a:solidFill>
              </a:rPr>
              <a:t>at state S</a:t>
            </a:r>
            <a:r>
              <a:rPr lang="en-CN" sz="2400" dirty="0"/>
              <a:t>), it’s not clear which rule (of the three rules </a:t>
            </a:r>
            <a:r>
              <a:rPr lang="en-CN" sz="2400" dirty="0">
                <a:solidFill>
                  <a:srgbClr val="FF0000"/>
                </a:solidFill>
              </a:rPr>
              <a:t>with S at the head</a:t>
            </a:r>
            <a:r>
              <a:rPr lang="en-CN" sz="2400" dirty="0"/>
              <a:t>) we should use?</a:t>
            </a:r>
          </a:p>
          <a:p>
            <a:r>
              <a:rPr lang="en-CN" sz="2800" dirty="0"/>
              <a:t>Some grammars are easier (in terms of this core problem) than the others.</a:t>
            </a:r>
          </a:p>
          <a:p>
            <a:r>
              <a:rPr lang="en-CN" sz="2800" dirty="0"/>
              <a:t>Some grammars are “ambiguos”</a:t>
            </a:r>
          </a:p>
          <a:p>
            <a:pPr lvl="1"/>
            <a:r>
              <a:rPr lang="en-CN" sz="2400" dirty="0"/>
              <a:t>A string in the language has more than one parse tree</a:t>
            </a:r>
          </a:p>
        </p:txBody>
      </p:sp>
    </p:spTree>
    <p:extLst>
      <p:ext uri="{BB962C8B-B14F-4D97-AF65-F5344CB8AC3E}">
        <p14:creationId xmlns:p14="http://schemas.microsoft.com/office/powerpoint/2010/main" val="2462011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5AAB-87AA-0D41-8738-8CECC373A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0500"/>
            <a:ext cx="7772400" cy="1143000"/>
          </a:xfrm>
        </p:spPr>
        <p:txBody>
          <a:bodyPr/>
          <a:lstStyle/>
          <a:p>
            <a:r>
              <a:rPr lang="en-CN" dirty="0"/>
              <a:t>LL(1) Parsing</a:t>
            </a:r>
            <a:br>
              <a:rPr lang="en-CN" dirty="0"/>
            </a:br>
            <a:r>
              <a:rPr lang="en-CN" sz="2400" i="1" dirty="0"/>
              <a:t>Left-to-right, left-most parsing with 1 token look ahead</a:t>
            </a:r>
            <a:endParaRPr lang="en-C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ED99-029B-FE43-BCFA-1910DC85D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CN" dirty="0"/>
              <a:t>First(γ)</a:t>
            </a:r>
          </a:p>
          <a:p>
            <a:pPr lvl="1"/>
            <a:r>
              <a:rPr lang="en-CN" dirty="0"/>
              <a:t>the set of the first terminals that can begin strings derived from γ</a:t>
            </a:r>
          </a:p>
          <a:p>
            <a:r>
              <a:rPr lang="en-CN" dirty="0"/>
              <a:t>Follow(X)</a:t>
            </a:r>
          </a:p>
          <a:p>
            <a:pPr lvl="1"/>
            <a:r>
              <a:rPr lang="en-US" dirty="0"/>
              <a:t>t</a:t>
            </a:r>
            <a:r>
              <a:rPr lang="en-CN" dirty="0"/>
              <a:t>he set of the terminals that can immediately follow X</a:t>
            </a:r>
          </a:p>
          <a:p>
            <a:r>
              <a:rPr lang="en-CN" dirty="0"/>
              <a:t>nullable(X)</a:t>
            </a:r>
          </a:p>
          <a:p>
            <a:pPr lvl="1"/>
            <a:r>
              <a:rPr lang="en-US" dirty="0"/>
              <a:t>X can produce an empty word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85588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B610-EAD5-7A4F-BAA2-27E900E5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CN" dirty="0"/>
              <a:t>Example and Parsing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E3B211-3D01-C447-AF0B-BCBE55047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79" y="1295400"/>
            <a:ext cx="6527800" cy="1206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81B442-D5C6-B249-A939-3B6E94EA6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79" y="2800350"/>
            <a:ext cx="4051300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EE86DA-6914-0C42-B422-E591808C5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3829184"/>
            <a:ext cx="4483100" cy="19620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B73E41-D836-0048-94D5-37BBB2954B87}"/>
              </a:ext>
            </a:extLst>
          </p:cNvPr>
          <p:cNvSpPr txBox="1"/>
          <p:nvPr/>
        </p:nvSpPr>
        <p:spPr>
          <a:xfrm>
            <a:off x="5867400" y="3401824"/>
            <a:ext cx="2152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/>
              <a:t>Parsing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696F8-3B35-4B4F-8BD2-41D27F13A199}"/>
              </a:ext>
            </a:extLst>
          </p:cNvPr>
          <p:cNvSpPr txBox="1"/>
          <p:nvPr/>
        </p:nvSpPr>
        <p:spPr>
          <a:xfrm>
            <a:off x="685800" y="4648200"/>
            <a:ext cx="3370520" cy="1569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tring “d” has infinite possible derivations! (“ad” too.) So not LL(1).</a:t>
            </a:r>
          </a:p>
          <a:p>
            <a:r>
              <a:rPr lang="en-CN" i="1" dirty="0">
                <a:solidFill>
                  <a:srgbClr val="FF0000"/>
                </a:solidFill>
              </a:rPr>
              <a:t>Is it LL(2)?</a:t>
            </a:r>
          </a:p>
        </p:txBody>
      </p:sp>
    </p:spTree>
    <p:extLst>
      <p:ext uri="{BB962C8B-B14F-4D97-AF65-F5344CB8AC3E}">
        <p14:creationId xmlns:p14="http://schemas.microsoft.com/office/powerpoint/2010/main" val="1328344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B610-EAD5-7A4F-BAA2-27E900E5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CN" dirty="0"/>
              <a:t>Interesting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AD27C-84E8-B24D-B664-483D8B90E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90" y="1295400"/>
            <a:ext cx="7772400" cy="4724400"/>
          </a:xfrm>
        </p:spPr>
        <p:txBody>
          <a:bodyPr/>
          <a:lstStyle/>
          <a:p>
            <a:r>
              <a:rPr lang="en-CN" sz="2800" dirty="0"/>
              <a:t>Left recursion:</a:t>
            </a:r>
          </a:p>
          <a:p>
            <a:pPr lvl="1"/>
            <a:r>
              <a:rPr lang="en-CN" sz="2400" dirty="0"/>
              <a:t>E </a:t>
            </a:r>
            <a:r>
              <a:rPr lang="en-CN" sz="2400" dirty="0">
                <a:sym typeface="Wingdings" pitchFamily="2" charset="2"/>
              </a:rPr>
              <a:t> E + T</a:t>
            </a:r>
          </a:p>
          <a:p>
            <a:pPr lvl="1"/>
            <a:r>
              <a:rPr lang="en-CN" sz="2400" dirty="0">
                <a:sym typeface="Wingdings" pitchFamily="2" charset="2"/>
              </a:rPr>
              <a:t>E  T</a:t>
            </a:r>
          </a:p>
          <a:p>
            <a:pPr lvl="1"/>
            <a:r>
              <a:rPr lang="en-CN" sz="2400" dirty="0">
                <a:sym typeface="Wingdings" pitchFamily="2" charset="2"/>
              </a:rPr>
              <a:t>T  a</a:t>
            </a:r>
          </a:p>
          <a:p>
            <a:r>
              <a:rPr lang="en-CN" sz="2800" dirty="0">
                <a:sym typeface="Wingdings" pitchFamily="2" charset="2"/>
              </a:rPr>
              <a:t>This is not LL(1) (</a:t>
            </a:r>
            <a:r>
              <a:rPr lang="en-CN" sz="2800" i="1" dirty="0">
                <a:solidFill>
                  <a:srgbClr val="FF0000"/>
                </a:solidFill>
                <a:sym typeface="Wingdings" pitchFamily="2" charset="2"/>
              </a:rPr>
              <a:t>is it LL(2)?</a:t>
            </a:r>
            <a:r>
              <a:rPr lang="en-CN" sz="2800" dirty="0">
                <a:sym typeface="Wingdings" pitchFamily="2" charset="2"/>
              </a:rPr>
              <a:t>) </a:t>
            </a:r>
          </a:p>
          <a:p>
            <a:r>
              <a:rPr lang="en-CN" sz="2800" dirty="0">
                <a:sym typeface="Wingdings" pitchFamily="2" charset="2"/>
              </a:rPr>
              <a:t>Change to below (</a:t>
            </a:r>
            <a:r>
              <a:rPr lang="en-CN" sz="2800" dirty="0">
                <a:solidFill>
                  <a:srgbClr val="FF0000"/>
                </a:solidFill>
                <a:sym typeface="Wingdings" pitchFamily="2" charset="2"/>
              </a:rPr>
              <a:t>becomes LL(1)</a:t>
            </a:r>
            <a:r>
              <a:rPr lang="en-CN" sz="2800" dirty="0">
                <a:sym typeface="Wingdings" pitchFamily="2" charset="2"/>
              </a:rPr>
              <a:t>):</a:t>
            </a:r>
          </a:p>
          <a:p>
            <a:pPr lvl="1"/>
            <a:r>
              <a:rPr lang="en-CN" sz="2400" dirty="0">
                <a:sym typeface="Wingdings" pitchFamily="2" charset="2"/>
              </a:rPr>
              <a:t>E  T E’ </a:t>
            </a:r>
          </a:p>
          <a:p>
            <a:pPr lvl="1"/>
            <a:r>
              <a:rPr lang="en-CN" sz="2400" dirty="0">
                <a:sym typeface="Wingdings" pitchFamily="2" charset="2"/>
              </a:rPr>
              <a:t>E’  + T E’</a:t>
            </a:r>
          </a:p>
          <a:p>
            <a:pPr lvl="1"/>
            <a:r>
              <a:rPr lang="en-CN" sz="2400" dirty="0">
                <a:sym typeface="Wingdings" pitchFamily="2" charset="2"/>
              </a:rPr>
              <a:t>E’  </a:t>
            </a:r>
          </a:p>
          <a:p>
            <a:pPr lvl="1"/>
            <a:r>
              <a:rPr lang="en-CN" sz="2400" dirty="0">
                <a:sym typeface="Wingdings" pitchFamily="2" charset="2"/>
              </a:rPr>
              <a:t>T 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50CA8B-7F7C-F649-9A21-3FF788CBE3C0}"/>
              </a:ext>
            </a:extLst>
          </p:cNvPr>
          <p:cNvSpPr txBox="1"/>
          <p:nvPr/>
        </p:nvSpPr>
        <p:spPr>
          <a:xfrm>
            <a:off x="6705601" y="1752600"/>
            <a:ext cx="2133600" cy="1938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N" dirty="0"/>
              <a:t>Note: </a:t>
            </a:r>
          </a:p>
          <a:p>
            <a:r>
              <a:rPr lang="en-CN" dirty="0"/>
              <a:t>  S </a:t>
            </a:r>
            <a:r>
              <a:rPr lang="en-CN" dirty="0">
                <a:sym typeface="Wingdings" pitchFamily="2" charset="2"/>
              </a:rPr>
              <a:t> E $</a:t>
            </a:r>
            <a:endParaRPr lang="en-CN" dirty="0"/>
          </a:p>
          <a:p>
            <a:r>
              <a:rPr lang="en-CN" dirty="0"/>
              <a:t>  E </a:t>
            </a:r>
            <a:r>
              <a:rPr lang="en-CN" dirty="0">
                <a:sym typeface="Wingdings" pitchFamily="2" charset="2"/>
              </a:rPr>
              <a:t> E + E</a:t>
            </a:r>
          </a:p>
          <a:p>
            <a:r>
              <a:rPr lang="en-CN" dirty="0">
                <a:sym typeface="Wingdings" pitchFamily="2" charset="2"/>
              </a:rPr>
              <a:t>  E  a</a:t>
            </a:r>
          </a:p>
          <a:p>
            <a:r>
              <a:rPr lang="en-US" dirty="0" err="1">
                <a:sym typeface="Wingdings" pitchFamily="2" charset="2"/>
              </a:rPr>
              <a:t>i</a:t>
            </a:r>
            <a:r>
              <a:rPr lang="en-CN" dirty="0">
                <a:sym typeface="Wingdings" pitchFamily="2" charset="2"/>
              </a:rPr>
              <a:t>s ambigous.</a:t>
            </a:r>
            <a:endParaRPr lang="en-CN" i="1" dirty="0"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24972-4A43-1940-A406-F53B6BA45A78}"/>
              </a:ext>
            </a:extLst>
          </p:cNvPr>
          <p:cNvSpPr txBox="1"/>
          <p:nvPr/>
        </p:nvSpPr>
        <p:spPr>
          <a:xfrm>
            <a:off x="4614206" y="5100935"/>
            <a:ext cx="3658374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N" dirty="0"/>
              <a:t>“End of file $” is important!</a:t>
            </a:r>
          </a:p>
          <a:p>
            <a:r>
              <a:rPr lang="en-US" dirty="0"/>
              <a:t>A</a:t>
            </a:r>
            <a:r>
              <a:rPr lang="en-CN" dirty="0"/>
              <a:t>dd a rule: S </a:t>
            </a:r>
            <a:r>
              <a:rPr lang="en-CN" dirty="0">
                <a:sym typeface="Wingdings" pitchFamily="2" charset="2"/>
              </a:rPr>
              <a:t> E $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84632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B610-EAD5-7A4F-BAA2-27E900E5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CN" dirty="0"/>
              <a:t>Interesting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AD27C-84E8-B24D-B664-483D8B90E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90" y="1295400"/>
            <a:ext cx="7772400" cy="4724400"/>
          </a:xfrm>
        </p:spPr>
        <p:txBody>
          <a:bodyPr/>
          <a:lstStyle/>
          <a:p>
            <a:r>
              <a:rPr lang="en-CN" sz="2800" dirty="0"/>
              <a:t>Left factoring:</a:t>
            </a:r>
          </a:p>
          <a:p>
            <a:pPr lvl="1"/>
            <a:r>
              <a:rPr lang="en-CN" dirty="0"/>
              <a:t>S </a:t>
            </a:r>
            <a:r>
              <a:rPr lang="en-CN" dirty="0">
                <a:sym typeface="Wingdings" pitchFamily="2" charset="2"/>
              </a:rPr>
              <a:t> if E then S else S</a:t>
            </a:r>
          </a:p>
          <a:p>
            <a:pPr lvl="1"/>
            <a:r>
              <a:rPr lang="en-CN" dirty="0">
                <a:sym typeface="Wingdings" pitchFamily="2" charset="2"/>
              </a:rPr>
              <a:t>S  if E then S </a:t>
            </a:r>
          </a:p>
          <a:p>
            <a:r>
              <a:rPr lang="en-CN" dirty="0">
                <a:sym typeface="Wingdings" pitchFamily="2" charset="2"/>
              </a:rPr>
              <a:t>Not LL(1) (and ambigous)</a:t>
            </a:r>
          </a:p>
          <a:p>
            <a:r>
              <a:rPr lang="en-CN" dirty="0">
                <a:sym typeface="Wingdings" pitchFamily="2" charset="2"/>
              </a:rPr>
              <a:t>Change to</a:t>
            </a:r>
          </a:p>
          <a:p>
            <a:pPr lvl="1"/>
            <a:r>
              <a:rPr lang="en-CN" dirty="0">
                <a:sym typeface="Wingdings" pitchFamily="2" charset="2"/>
              </a:rPr>
              <a:t>S  if E then S X</a:t>
            </a:r>
          </a:p>
          <a:p>
            <a:pPr lvl="1"/>
            <a:r>
              <a:rPr lang="en-CN" dirty="0">
                <a:sym typeface="Wingdings" pitchFamily="2" charset="2"/>
              </a:rPr>
              <a:t>X </a:t>
            </a:r>
          </a:p>
          <a:p>
            <a:pPr lvl="1"/>
            <a:r>
              <a:rPr lang="en-CN" dirty="0">
                <a:sym typeface="Wingdings" pitchFamily="2" charset="2"/>
              </a:rPr>
              <a:t>X  else S</a:t>
            </a:r>
          </a:p>
        </p:txBody>
      </p:sp>
    </p:spTree>
    <p:extLst>
      <p:ext uri="{BB962C8B-B14F-4D97-AF65-F5344CB8AC3E}">
        <p14:creationId xmlns:p14="http://schemas.microsoft.com/office/powerpoint/2010/main" val="864572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5AAB-87AA-0D41-8738-8CECC373A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0500"/>
            <a:ext cx="7772400" cy="1143000"/>
          </a:xfrm>
        </p:spPr>
        <p:txBody>
          <a:bodyPr/>
          <a:lstStyle/>
          <a:p>
            <a:r>
              <a:rPr lang="en-CN" dirty="0"/>
              <a:t>LR(1) Parsing</a:t>
            </a:r>
            <a:br>
              <a:rPr lang="en-CN" dirty="0"/>
            </a:br>
            <a:r>
              <a:rPr lang="en-CN" sz="2400" i="1" dirty="0"/>
              <a:t>Left-to-right, right-most parsing with 1 token look ahead</a:t>
            </a:r>
            <a:endParaRPr lang="en-C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ED99-029B-FE43-BCFA-1910DC85D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CN" dirty="0"/>
              <a:t>Yacc does this:</a:t>
            </a:r>
          </a:p>
          <a:p>
            <a:pPr lvl="1"/>
            <a:r>
              <a:rPr lang="en-CN" dirty="0"/>
              <a:t>“when not sure, postpone the decision”</a:t>
            </a:r>
          </a:p>
          <a:p>
            <a:pPr lvl="1"/>
            <a:r>
              <a:rPr lang="en-CN" dirty="0"/>
              <a:t>Use a stack to temporarily hold the input</a:t>
            </a:r>
          </a:p>
          <a:p>
            <a:endParaRPr lang="en-CN" dirty="0"/>
          </a:p>
          <a:p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CEB0D-75DF-9441-B599-B99629BD9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4598498"/>
            <a:ext cx="6616700" cy="171836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79B9EE-1DAB-3D4C-932A-B785E1559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715370"/>
            <a:ext cx="2997200" cy="50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EB727C-6A30-894E-9C84-661276B6DFAA}"/>
              </a:ext>
            </a:extLst>
          </p:cNvPr>
          <p:cNvSpPr txBox="1"/>
          <p:nvPr/>
        </p:nvSpPr>
        <p:spPr>
          <a:xfrm>
            <a:off x="5137150" y="3504934"/>
            <a:ext cx="2743200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N" dirty="0"/>
              <a:t>In state S, looking at “a”, what do we do?</a:t>
            </a:r>
          </a:p>
        </p:txBody>
      </p:sp>
    </p:spTree>
    <p:extLst>
      <p:ext uri="{BB962C8B-B14F-4D97-AF65-F5344CB8AC3E}">
        <p14:creationId xmlns:p14="http://schemas.microsoft.com/office/powerpoint/2010/main" val="221231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2287-0EDF-4D4D-A7A0-F41DF092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本周内容: </a:t>
            </a:r>
            <a:br>
              <a:rPr lang="en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sz="3200" dirty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</a:rPr>
              <a:t>Program source to abstract syntax (1)</a:t>
            </a:r>
            <a:endParaRPr lang="en-CN" sz="3200" b="1" dirty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0AF5-2977-F642-A21C-26A0F9468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23" y="2133600"/>
            <a:ext cx="7772400" cy="44196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ea typeface="Microsoft YaHei" panose="020B0503020204020204" pitchFamily="34" charset="-122"/>
              </a:rPr>
              <a:t>Regular expressions &amp; CF languages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ea typeface="Microsoft YaHei" panose="020B0503020204020204" pitchFamily="34" charset="-122"/>
              </a:rPr>
              <a:t>Lexical analysis &amp; Lex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ea typeface="Microsoft YaHei" panose="020B0503020204020204" pitchFamily="34" charset="-122"/>
              </a:rPr>
              <a:t>Parsing basics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>
                <a:ea typeface="Microsoft YaHei" panose="020B0503020204020204" pitchFamily="34" charset="-122"/>
              </a:rPr>
              <a:t>HW2 (due on March 13, in 2.5 weeks) </a:t>
            </a:r>
          </a:p>
          <a:p>
            <a:pPr marL="400050" lvl="1" indent="0">
              <a:buNone/>
            </a:pPr>
            <a:r>
              <a:rPr lang="en-US" sz="2400" dirty="0">
                <a:ea typeface="Microsoft YaHei" panose="020B0503020204020204" pitchFamily="34" charset="-122"/>
              </a:rPr>
              <a:t>Writing &amp; coding assignments parsing</a:t>
            </a:r>
          </a:p>
          <a:p>
            <a:pPr marL="400050" lvl="1" indent="0">
              <a:buNone/>
            </a:pPr>
            <a:endParaRPr lang="en-US" sz="2400" dirty="0">
              <a:ea typeface="Microsoft YaHei" panose="020B0503020204020204" pitchFamily="34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注意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HW1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周四晚截止（</a:t>
            </a:r>
            <a:r>
              <a:rPr lang="zh-CN" altLang="en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晚交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的将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没有分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38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5698-3CF2-674F-9419-1F6B877C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299441"/>
            <a:ext cx="4953000" cy="685800"/>
          </a:xfrm>
        </p:spPr>
        <p:txBody>
          <a:bodyPr/>
          <a:lstStyle/>
          <a:p>
            <a:r>
              <a:rPr lang="en-CN" sz="3600" dirty="0"/>
              <a:t>LR(1) Parsing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D929C-50E1-F34D-9A51-E18DF906A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23459"/>
            <a:ext cx="6521691" cy="4546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59A372-B890-F74B-B9E3-4FDADC13C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937" y="299441"/>
            <a:ext cx="3395263" cy="57546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71C79C-9166-9342-901F-C5D466E416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45" t="8869" r="2472" b="33483"/>
          <a:stretch/>
        </p:blipFill>
        <p:spPr>
          <a:xfrm>
            <a:off x="202904" y="5638800"/>
            <a:ext cx="6172201" cy="9906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2352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A56C-CFBA-D74B-B2DC-70835B46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842" y="419100"/>
            <a:ext cx="7772400" cy="685800"/>
          </a:xfrm>
        </p:spPr>
        <p:txBody>
          <a:bodyPr/>
          <a:lstStyle/>
          <a:p>
            <a:r>
              <a:rPr lang="en-CN" dirty="0"/>
              <a:t>LR(0) Construction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5275C-C488-A544-80A5-BAF538B30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74750"/>
            <a:ext cx="5067300" cy="161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EC8F96-B762-DA41-8EFF-AD82139F6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63" y="2873449"/>
            <a:ext cx="81661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78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A56C-CFBA-D74B-B2DC-70835B46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842" y="419100"/>
            <a:ext cx="7772400" cy="685800"/>
          </a:xfrm>
        </p:spPr>
        <p:txBody>
          <a:bodyPr/>
          <a:lstStyle/>
          <a:p>
            <a:r>
              <a:rPr lang="en-CN" dirty="0"/>
              <a:t>LR(0) Construction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C8F96-B762-DA41-8EFF-AD82139F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13" y="1430055"/>
            <a:ext cx="6046754" cy="24826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BAD38D-D7CC-3245-8A96-FC0AECB7E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042" y="3886200"/>
            <a:ext cx="409014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10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1A78-4CB7-464E-97EF-A6840A2C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3" y="613199"/>
            <a:ext cx="3886200" cy="533400"/>
          </a:xfrm>
        </p:spPr>
        <p:txBody>
          <a:bodyPr/>
          <a:lstStyle/>
          <a:p>
            <a:r>
              <a:rPr lang="en-CN" dirty="0"/>
              <a:t>LR(1)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B9644-004A-3640-B1BD-35F5090EB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215" b="39891"/>
          <a:stretch/>
        </p:blipFill>
        <p:spPr>
          <a:xfrm>
            <a:off x="4572000" y="731098"/>
            <a:ext cx="3621157" cy="758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D894CE-78C4-8A40-9704-BB319CC16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920" y="1920222"/>
            <a:ext cx="5712080" cy="3239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09DE9-1FCA-8F4E-B521-139D8FBF1441}"/>
              </a:ext>
            </a:extLst>
          </p:cNvPr>
          <p:cNvSpPr txBox="1"/>
          <p:nvPr/>
        </p:nvSpPr>
        <p:spPr>
          <a:xfrm>
            <a:off x="2834747" y="5539272"/>
            <a:ext cx="237956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N" dirty="0"/>
              <a:t>Try this: *a = **b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55415C-97F9-5843-8A43-3773AC54F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09" y="1906035"/>
            <a:ext cx="3375128" cy="343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75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6C10-D23D-264C-AF80-79A5B120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Grammar Classes </a:t>
            </a:r>
            <a:br>
              <a:rPr lang="en-CN" dirty="0"/>
            </a:br>
            <a:r>
              <a:rPr lang="en-CN" sz="3200" dirty="0">
                <a:solidFill>
                  <a:srgbClr val="FF0000"/>
                </a:solidFill>
              </a:rPr>
              <a:t>(NOT language classes)</a:t>
            </a:r>
            <a:endParaRPr lang="en-CN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FF06D-F4C8-7C47-9B8E-3DC5932F2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05000"/>
            <a:ext cx="5537200" cy="53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38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BD9C-B037-EB40-9CBD-1E72E7BC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Parsing &amp; Abstract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DE452-CD69-EC46-96D4-F65A0CEFF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W</a:t>
            </a:r>
            <a:r>
              <a:rPr lang="en-US" dirty="0"/>
              <a:t>h</a:t>
            </a:r>
            <a:r>
              <a:rPr lang="en-CN" dirty="0"/>
              <a:t>ile parsing, whenever there is a “reduce”, it means a node in the abstract syntax tree should be added.</a:t>
            </a:r>
          </a:p>
          <a:p>
            <a:r>
              <a:rPr lang="en-CN" dirty="0"/>
              <a:t>Let’s try the previous two parsing examples</a:t>
            </a:r>
          </a:p>
        </p:txBody>
      </p:sp>
    </p:spTree>
    <p:extLst>
      <p:ext uri="{BB962C8B-B14F-4D97-AF65-F5344CB8AC3E}">
        <p14:creationId xmlns:p14="http://schemas.microsoft.com/office/powerpoint/2010/main" val="3120157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ED55-9B0B-1246-9464-B43E37AA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Yacc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4A2A-E76F-2F4B-8EF1-209AAD25B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Let’s see the calc.yacc example</a:t>
            </a:r>
          </a:p>
          <a:p>
            <a:r>
              <a:rPr lang="en-CN" dirty="0"/>
              <a:t>How do we turn this calc.yacc to produce a syntax tree (</a:t>
            </a:r>
            <a:r>
              <a:rPr lang="en-CN" dirty="0">
                <a:solidFill>
                  <a:srgbClr val="FF0000"/>
                </a:solidFill>
              </a:rPr>
              <a:t>based on SLP abstract syntax</a:t>
            </a:r>
            <a:r>
              <a:rPr lang="en-CN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1477803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20F7-A40E-C94F-9A9F-3618EB58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Homework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E4009-03C6-1F4B-95C4-6A4B91C9B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dirty="0"/>
              <a:t>See assignment text (</a:t>
            </a:r>
            <a:r>
              <a:rPr lang="en-US" i="1" dirty="0"/>
              <a:t>repo/hw2</a:t>
            </a:r>
            <a:r>
              <a:rPr lang="en-US" dirty="0"/>
              <a:t>)</a:t>
            </a:r>
          </a:p>
          <a:p>
            <a:r>
              <a:rPr lang="en-US" dirty="0"/>
              <a:t>HW2 is due on March 13</a:t>
            </a:r>
            <a:r>
              <a:rPr lang="en-US" baseline="30000" dirty="0"/>
              <a:t>th</a:t>
            </a:r>
            <a:r>
              <a:rPr lang="en-US" dirty="0"/>
              <a:t>  (Thursday)</a:t>
            </a:r>
          </a:p>
          <a:p>
            <a:pPr lvl="1"/>
            <a:r>
              <a:rPr lang="en-US" dirty="0"/>
              <a:t>Writing assignment (with some coding)</a:t>
            </a:r>
          </a:p>
        </p:txBody>
      </p:sp>
    </p:spTree>
    <p:extLst>
      <p:ext uri="{BB962C8B-B14F-4D97-AF65-F5344CB8AC3E}">
        <p14:creationId xmlns:p14="http://schemas.microsoft.com/office/powerpoint/2010/main" val="260515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1B20-4919-9042-8CD8-B4C951E9F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13" y="453646"/>
            <a:ext cx="7772400" cy="1143000"/>
          </a:xfrm>
        </p:spPr>
        <p:txBody>
          <a:bodyPr/>
          <a:lstStyle/>
          <a:p>
            <a:pPr algn="l"/>
            <a:r>
              <a:rPr lang="en-CN" sz="3600" dirty="0">
                <a:latin typeface="+mn-lt"/>
                <a:ea typeface="Microsoft YaHei" panose="020B0503020204020204" pitchFamily="34" charset="-122"/>
              </a:rPr>
              <a:t>Lexical Analysis and Parsing</a:t>
            </a:r>
            <a:br>
              <a:rPr lang="en-CN" sz="3600" dirty="0">
                <a:latin typeface="+mn-lt"/>
                <a:ea typeface="Microsoft YaHei" panose="020B0503020204020204" pitchFamily="34" charset="-122"/>
              </a:rPr>
            </a:br>
            <a:r>
              <a:rPr lang="en-CN" sz="3600" dirty="0">
                <a:latin typeface="+mn-lt"/>
                <a:ea typeface="Microsoft YaHei" panose="020B0503020204020204" pitchFamily="34" charset="-122"/>
              </a:rPr>
              <a:t>(Lex &amp; Yacc)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F6FC-6C33-F544-A3B9-E2F0A57BF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76" y="2024284"/>
            <a:ext cx="3657860" cy="4114800"/>
          </a:xfrm>
          <a:ln w="22225">
            <a:solidFill>
              <a:schemeClr val="tx1"/>
            </a:solidFill>
          </a:ln>
        </p:spPr>
        <p:txBody>
          <a:bodyPr/>
          <a:lstStyle/>
          <a:p>
            <a:r>
              <a:rPr lang="en-CN" dirty="0">
                <a:ea typeface="Microsoft YaHei" panose="020B0503020204020204" pitchFamily="34" charset="-122"/>
              </a:rPr>
              <a:t>Lexical Analysis</a:t>
            </a:r>
          </a:p>
          <a:p>
            <a:pPr lvl="1"/>
            <a:r>
              <a:rPr lang="en-CN" dirty="0">
                <a:ea typeface="Microsoft YaHei" panose="020B0503020204020204" pitchFamily="34" charset="-122"/>
              </a:rPr>
              <a:t>Based on Regular Expressions</a:t>
            </a:r>
          </a:p>
          <a:p>
            <a:r>
              <a:rPr lang="en-CN" dirty="0">
                <a:ea typeface="Microsoft YaHei" panose="020B0503020204020204" pitchFamily="34" charset="-122"/>
              </a:rPr>
              <a:t>Parsing</a:t>
            </a:r>
          </a:p>
          <a:p>
            <a:pPr lvl="1"/>
            <a:r>
              <a:rPr lang="en-CN" dirty="0">
                <a:ea typeface="Microsoft YaHei" panose="020B0503020204020204" pitchFamily="34" charset="-122"/>
              </a:rPr>
              <a:t>Based on Context-Free Grammars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3915C-214A-5B48-97D6-9B560989C0F7}"/>
              </a:ext>
            </a:extLst>
          </p:cNvPr>
          <p:cNvSpPr txBox="1"/>
          <p:nvPr/>
        </p:nvSpPr>
        <p:spPr>
          <a:xfrm>
            <a:off x="6554174" y="1596646"/>
            <a:ext cx="1765227" cy="461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CN" dirty="0">
                <a:latin typeface="+mn-lt"/>
                <a:ea typeface="Microsoft YaHei" panose="020B0503020204020204" pitchFamily="34" charset="-122"/>
              </a:rPr>
              <a:t>Source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92042-D334-BC4A-B677-B7E255D81F3C}"/>
              </a:ext>
            </a:extLst>
          </p:cNvPr>
          <p:cNvSpPr txBox="1"/>
          <p:nvPr/>
        </p:nvSpPr>
        <p:spPr>
          <a:xfrm>
            <a:off x="6357805" y="3687219"/>
            <a:ext cx="2157963" cy="461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CN" dirty="0">
                <a:latin typeface="+mn-lt"/>
                <a:ea typeface="Microsoft YaHei" panose="020B0503020204020204" pitchFamily="34" charset="-122"/>
              </a:rPr>
              <a:t>Abstract Syntax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700F6-45E7-AC44-87E9-6DAAAD63B14B}"/>
              </a:ext>
            </a:extLst>
          </p:cNvPr>
          <p:cNvSpPr txBox="1"/>
          <p:nvPr/>
        </p:nvSpPr>
        <p:spPr>
          <a:xfrm>
            <a:off x="6282463" y="4682319"/>
            <a:ext cx="2308645" cy="461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CN" dirty="0">
                <a:latin typeface="+mn-lt"/>
                <a:ea typeface="Microsoft YaHei" panose="020B0503020204020204" pitchFamily="34" charset="-122"/>
              </a:rPr>
              <a:t>Intermediate Rep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AE8BC-C8F1-904B-A738-3A0DEFB89EEB}"/>
              </a:ext>
            </a:extLst>
          </p:cNvPr>
          <p:cNvSpPr txBox="1"/>
          <p:nvPr/>
        </p:nvSpPr>
        <p:spPr>
          <a:xfrm>
            <a:off x="6594152" y="5677419"/>
            <a:ext cx="1685270" cy="461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CN" dirty="0">
                <a:latin typeface="+mn-lt"/>
                <a:ea typeface="Microsoft YaHei" panose="020B0503020204020204" pitchFamily="34" charset="-122"/>
              </a:rPr>
              <a:t>Target Code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88D635-89D9-D74B-9B11-7946EFC4B4B9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5619552" y="2058311"/>
            <a:ext cx="1817236" cy="4595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64F1A1-5440-D948-848A-2970C6ED5268}"/>
              </a:ext>
            </a:extLst>
          </p:cNvPr>
          <p:cNvCxnSpPr/>
          <p:nvPr/>
        </p:nvCxnSpPr>
        <p:spPr>
          <a:xfrm>
            <a:off x="7436788" y="4144402"/>
            <a:ext cx="0" cy="528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A7FEE7-8A2F-A941-9A51-A619F1AF74B2}"/>
              </a:ext>
            </a:extLst>
          </p:cNvPr>
          <p:cNvCxnSpPr/>
          <p:nvPr/>
        </p:nvCxnSpPr>
        <p:spPr>
          <a:xfrm>
            <a:off x="7436788" y="5135002"/>
            <a:ext cx="0" cy="528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DFC93B-3164-9E40-93F5-E7D159F019AF}"/>
              </a:ext>
            </a:extLst>
          </p:cNvPr>
          <p:cNvSpPr txBox="1"/>
          <p:nvPr/>
        </p:nvSpPr>
        <p:spPr>
          <a:xfrm>
            <a:off x="4498572" y="2517874"/>
            <a:ext cx="2241960" cy="461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  <a:ea typeface="Microsoft YaHei" panose="020B0503020204020204" pitchFamily="34" charset="-122"/>
              </a:rPr>
              <a:t>Lexical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7135C8-1F42-EF4B-ABA3-1A5FED59C881}"/>
              </a:ext>
            </a:extLst>
          </p:cNvPr>
          <p:cNvSpPr txBox="1"/>
          <p:nvPr/>
        </p:nvSpPr>
        <p:spPr>
          <a:xfrm>
            <a:off x="5067358" y="3154056"/>
            <a:ext cx="1107996" cy="461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  <a:ea typeface="Microsoft YaHei" panose="020B0503020204020204" pitchFamily="34" charset="-122"/>
              </a:rPr>
              <a:t>Parsing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D2F335-104E-BC47-9C73-42021BCC6F9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619552" y="2979539"/>
            <a:ext cx="1804" cy="1745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7FC6CA-7B3A-C349-92B2-4D255E5F6F0B}"/>
              </a:ext>
            </a:extLst>
          </p:cNvPr>
          <p:cNvCxnSpPr>
            <a:cxnSpLocks/>
            <a:stCxn id="13" idx="2"/>
            <a:endCxn id="6" idx="1"/>
          </p:cNvCxnSpPr>
          <p:nvPr/>
        </p:nvCxnSpPr>
        <p:spPr>
          <a:xfrm>
            <a:off x="5621356" y="3615721"/>
            <a:ext cx="736449" cy="3023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95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5FD1-6C32-A845-805A-EFFB59FF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+mn-lt"/>
                <a:ea typeface="Microsoft YaHei" panose="020B0503020204020204" pitchFamily="34" charset="-122"/>
              </a:rPr>
              <a:t>Two Steps: Lex &amp; Parsing</a:t>
            </a:r>
            <a:endParaRPr lang="zh-CN" altLang="en-US" dirty="0"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3AD6-D9B2-EE4E-9D95-9805688D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Microsoft YaHei" panose="020B0503020204020204" pitchFamily="34" charset="-122"/>
              </a:rPr>
              <a:t>Lex: </a:t>
            </a:r>
            <a:r>
              <a:rPr lang="en-US" altLang="zh-CN" dirty="0">
                <a:ea typeface="Microsoft YaHei" panose="020B0503020204020204" pitchFamily="34" charset="-122"/>
              </a:rPr>
              <a:t>Convert text to a stream of “tokens” that the Parser understands (with</a:t>
            </a:r>
            <a:r>
              <a:rPr lang="zh-CN" altLang="en-US" dirty="0"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ea typeface="Microsoft YaHei" panose="020B0503020204020204" pitchFamily="34" charset="-122"/>
              </a:rPr>
              <a:t>the</a:t>
            </a:r>
            <a:r>
              <a:rPr lang="zh-CN" altLang="en-US" dirty="0"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ea typeface="Microsoft YaHei" panose="020B0503020204020204" pitchFamily="34" charset="-122"/>
              </a:rPr>
              <a:t>help</a:t>
            </a:r>
            <a:r>
              <a:rPr lang="zh-CN" altLang="en-US" dirty="0"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ea typeface="Microsoft YaHei" panose="020B0503020204020204" pitchFamily="34" charset="-122"/>
              </a:rPr>
              <a:t>of</a:t>
            </a:r>
            <a:r>
              <a:rPr lang="zh-CN" altLang="en-US" dirty="0"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ea typeface="Microsoft YaHei" panose="020B0503020204020204" pitchFamily="34" charset="-122"/>
              </a:rPr>
              <a:t>Regular Expressions)</a:t>
            </a:r>
          </a:p>
          <a:p>
            <a:pPr lvl="1"/>
            <a:r>
              <a:rPr lang="en-US" altLang="zh-CN" dirty="0">
                <a:ea typeface="Microsoft YaHei" panose="020B0503020204020204" pitchFamily="34" charset="-122"/>
              </a:rPr>
              <a:t>E.g., the SLP grammar doesn’t deal with </a:t>
            </a:r>
            <a:r>
              <a:rPr lang="en-US" altLang="zh-CN" dirty="0">
                <a:solidFill>
                  <a:srgbClr val="FF0000"/>
                </a:solidFill>
                <a:ea typeface="Microsoft YaHei" panose="020B0503020204020204" pitchFamily="34" charset="-122"/>
              </a:rPr>
              <a:t>instances</a:t>
            </a:r>
            <a:r>
              <a:rPr lang="en-US" altLang="zh-CN" dirty="0">
                <a:ea typeface="Microsoft YaHei" panose="020B0503020204020204" pitchFamily="34" charset="-122"/>
              </a:rPr>
              <a:t> of id and num</a:t>
            </a:r>
          </a:p>
          <a:p>
            <a:r>
              <a:rPr lang="en-US" altLang="zh-CN" dirty="0">
                <a:solidFill>
                  <a:srgbClr val="FF0000"/>
                </a:solidFill>
                <a:ea typeface="Microsoft YaHei" panose="020B0503020204020204" pitchFamily="34" charset="-122"/>
              </a:rPr>
              <a:t>Parsing: </a:t>
            </a:r>
            <a:r>
              <a:rPr lang="en-US" altLang="zh-CN" dirty="0">
                <a:ea typeface="Microsoft YaHei" panose="020B0503020204020204" pitchFamily="34" charset="-122"/>
              </a:rPr>
              <a:t>Convert  the “token” stream to a tree structure (abstract syntax) based on the given grammar</a:t>
            </a:r>
            <a:endParaRPr lang="zh-CN" altLang="en-US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98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0D42-7397-2443-A240-365769F2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>
                <a:latin typeface="+mn-lt"/>
                <a:ea typeface="Microsoft YaHei" panose="020B0503020204020204" pitchFamily="34" charset="-122"/>
              </a:rPr>
              <a:t>Regular Expressions</a:t>
            </a:r>
            <a:endParaRPr kumimoji="1" lang="zh-CN" altLang="en-US" dirty="0"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86EF-EA45-9640-905F-C6DA01025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52600"/>
            <a:ext cx="5943600" cy="4800600"/>
          </a:xfrm>
        </p:spPr>
        <p:txBody>
          <a:bodyPr/>
          <a:lstStyle/>
          <a:p>
            <a:r>
              <a:rPr kumimoji="1" lang="en-US" altLang="zh-CN" sz="2800" dirty="0">
                <a:ea typeface="Microsoft YaHei" panose="020B0503020204020204" pitchFamily="34" charset="-122"/>
              </a:rPr>
              <a:t>Characters + </a:t>
            </a:r>
            <a:r>
              <a:rPr kumimoji="1" lang="en-US" altLang="zh-CN" sz="2800" dirty="0" err="1">
                <a:ea typeface="Microsoft YaHei" panose="020B0503020204020204" pitchFamily="34" charset="-122"/>
              </a:rPr>
              <a:t>ε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 (epsilon)</a:t>
            </a:r>
          </a:p>
          <a:p>
            <a:r>
              <a:rPr kumimoji="1" lang="en-US" altLang="zh-CN" sz="2800" dirty="0">
                <a:ea typeface="Microsoft YaHei" panose="020B0503020204020204" pitchFamily="34" charset="-122"/>
              </a:rPr>
              <a:t>Operators:</a:t>
            </a:r>
          </a:p>
          <a:p>
            <a:pPr lvl="1"/>
            <a:r>
              <a:rPr kumimoji="1" lang="en-US" altLang="zh-CN" sz="2400" dirty="0">
                <a:ea typeface="Microsoft YaHei" panose="020B0503020204020204" pitchFamily="34" charset="-122"/>
              </a:rPr>
              <a:t>Concatenation (﹒, often omitted)</a:t>
            </a:r>
          </a:p>
          <a:p>
            <a:pPr lvl="1"/>
            <a:r>
              <a:rPr kumimoji="1" lang="en-US" altLang="zh-CN" sz="2400" dirty="0">
                <a:ea typeface="Microsoft YaHei" panose="020B0503020204020204" pitchFamily="34" charset="-122"/>
              </a:rPr>
              <a:t>Alternation ( | )</a:t>
            </a:r>
          </a:p>
          <a:p>
            <a:pPr lvl="1"/>
            <a:r>
              <a:rPr kumimoji="1" lang="en-US" altLang="zh-CN" sz="2400" dirty="0">
                <a:ea typeface="Microsoft YaHei" panose="020B0503020204020204" pitchFamily="34" charset="-122"/>
              </a:rPr>
              <a:t>Repetition ( * , 0 or more)</a:t>
            </a:r>
          </a:p>
          <a:p>
            <a:r>
              <a:rPr kumimoji="1" lang="en-US" altLang="zh-CN" sz="2800" dirty="0">
                <a:ea typeface="Microsoft YaHei" panose="020B0503020204020204" pitchFamily="34" charset="-122"/>
              </a:rPr>
              <a:t>Using parentheses for precedence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5F180-6D6F-5343-97EF-CED9808B6BC2}"/>
              </a:ext>
            </a:extLst>
          </p:cNvPr>
          <p:cNvSpPr txBox="1"/>
          <p:nvPr/>
        </p:nvSpPr>
        <p:spPr>
          <a:xfrm>
            <a:off x="6555599" y="2090172"/>
            <a:ext cx="1904689" cy="26776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ab|c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((ab) | 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ε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d)*</a:t>
            </a: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a* | b*</a:t>
            </a: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a|b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)*</a:t>
            </a:r>
          </a:p>
        </p:txBody>
      </p:sp>
    </p:spTree>
    <p:extLst>
      <p:ext uri="{BB962C8B-B14F-4D97-AF65-F5344CB8AC3E}">
        <p14:creationId xmlns:p14="http://schemas.microsoft.com/office/powerpoint/2010/main" val="371115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0D42-7397-2443-A240-365769F2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>
                <a:latin typeface="+mn-lt"/>
                <a:ea typeface="Microsoft YaHei" panose="020B0503020204020204" pitchFamily="34" charset="-122"/>
              </a:rPr>
              <a:t>Regular Expressions (short hands)</a:t>
            </a:r>
            <a:endParaRPr kumimoji="1" lang="zh-CN" altLang="en-US" dirty="0"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86EF-EA45-9640-905F-C6DA01025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52600"/>
            <a:ext cx="5943600" cy="4800600"/>
          </a:xfrm>
        </p:spPr>
        <p:txBody>
          <a:bodyPr/>
          <a:lstStyle/>
          <a:p>
            <a:r>
              <a:rPr kumimoji="1" lang="en-US" altLang="zh-CN" dirty="0">
                <a:ea typeface="Microsoft YaHei" panose="020B0503020204020204" pitchFamily="34" charset="-122"/>
              </a:rPr>
              <a:t>Short hands are usually used, e.g.,</a:t>
            </a:r>
          </a:p>
          <a:p>
            <a:pPr lvl="1"/>
            <a:r>
              <a:rPr kumimoji="1" lang="en-US" altLang="zh-CN" dirty="0">
                <a:ea typeface="Microsoft YaHei" panose="020B0503020204020204" pitchFamily="34" charset="-122"/>
              </a:rPr>
              <a:t>non-empty repetition (+ , 1 or more)</a:t>
            </a:r>
          </a:p>
          <a:p>
            <a:pPr lvl="2"/>
            <a:r>
              <a:rPr kumimoji="1" lang="en-US" altLang="zh-CN" dirty="0">
                <a:ea typeface="Microsoft YaHei" panose="020B0503020204020204" pitchFamily="34" charset="-122"/>
              </a:rPr>
              <a:t>a+ means: aa*</a:t>
            </a:r>
          </a:p>
          <a:p>
            <a:pPr lvl="1"/>
            <a:r>
              <a:rPr kumimoji="1" lang="en-US" altLang="zh-CN" dirty="0">
                <a:ea typeface="Microsoft YaHei" panose="020B0503020204020204" pitchFamily="34" charset="-122"/>
              </a:rPr>
              <a:t>a range of characters [start-end]</a:t>
            </a:r>
          </a:p>
          <a:p>
            <a:pPr lvl="2"/>
            <a:r>
              <a:rPr kumimoji="1" lang="en-US" altLang="zh-CN" dirty="0">
                <a:ea typeface="Microsoft YaHei" panose="020B0503020204020204" pitchFamily="34" charset="-122"/>
              </a:rPr>
              <a:t>[a-z] means: (</a:t>
            </a:r>
            <a:r>
              <a:rPr kumimoji="1" lang="en-US" altLang="zh-CN" dirty="0" err="1">
                <a:ea typeface="Microsoft YaHei" panose="020B0503020204020204" pitchFamily="34" charset="-122"/>
              </a:rPr>
              <a:t>a|b|c</a:t>
            </a:r>
            <a:r>
              <a:rPr kumimoji="1" lang="en-US" altLang="zh-CN" dirty="0">
                <a:ea typeface="Microsoft YaHei" panose="020B0503020204020204" pitchFamily="34" charset="-122"/>
              </a:rPr>
              <a:t>|…|z)</a:t>
            </a:r>
          </a:p>
          <a:p>
            <a:pPr lvl="1"/>
            <a:r>
              <a:rPr kumimoji="1" lang="en-US" altLang="zh-CN" dirty="0">
                <a:ea typeface="Microsoft YaHei" panose="020B0503020204020204" pitchFamily="34" charset="-122"/>
              </a:rPr>
              <a:t>and much more (we will see soon)</a:t>
            </a:r>
          </a:p>
          <a:p>
            <a:pPr lvl="1"/>
            <a:endParaRPr kumimoji="1" lang="en-US" altLang="zh-CN" dirty="0">
              <a:ea typeface="Microsoft YaHei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5F180-6D6F-5343-97EF-CED9808B6BC2}"/>
              </a:ext>
            </a:extLst>
          </p:cNvPr>
          <p:cNvSpPr txBox="1"/>
          <p:nvPr/>
        </p:nvSpPr>
        <p:spPr>
          <a:xfrm>
            <a:off x="6555599" y="2090172"/>
            <a:ext cx="1952779" cy="27392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[a-z]+</a:t>
            </a: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[a-z]+|[a-z]*</a:t>
            </a: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a* | b+</a:t>
            </a: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ε|b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)[a-b]+</a:t>
            </a:r>
          </a:p>
        </p:txBody>
      </p:sp>
    </p:spTree>
    <p:extLst>
      <p:ext uri="{BB962C8B-B14F-4D97-AF65-F5344CB8AC3E}">
        <p14:creationId xmlns:p14="http://schemas.microsoft.com/office/powerpoint/2010/main" val="330504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EAD3-7586-264E-B7D6-966DAAD2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>
                <a:latin typeface="+mn-lt"/>
                <a:ea typeface="Microsoft YaHei" panose="020B0503020204020204" pitchFamily="34" charset="-122"/>
              </a:rPr>
              <a:t>Finite (State) Automata: FA</a:t>
            </a:r>
            <a:endParaRPr kumimoji="1" lang="zh-CN" altLang="en-US" dirty="0"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BFAF5-3733-134E-9B14-1B5D24CBA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3276600" cy="4114800"/>
          </a:xfrm>
        </p:spPr>
        <p:txBody>
          <a:bodyPr/>
          <a:lstStyle/>
          <a:p>
            <a:r>
              <a:rPr kumimoji="1" lang="en-US" altLang="zh-CN" dirty="0">
                <a:ea typeface="Microsoft YaHei" panose="020B0503020204020204" pitchFamily="34" charset="-122"/>
              </a:rPr>
              <a:t>Deterministic: DFA</a:t>
            </a:r>
          </a:p>
          <a:p>
            <a:pPr lvl="1"/>
            <a:r>
              <a:rPr kumimoji="1" lang="en-US" altLang="zh-CN" dirty="0">
                <a:ea typeface="Microsoft YaHei" panose="020B0503020204020204" pitchFamily="34" charset="-122"/>
              </a:rPr>
              <a:t>Every (state, symbol) pair transit to one state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841FBC-3FDD-7F49-9E49-FB1D43D4A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093" y="4005197"/>
            <a:ext cx="3873500" cy="2552700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4E8C0D-543E-124F-9F1A-62A5347B84B1}"/>
              </a:ext>
            </a:extLst>
          </p:cNvPr>
          <p:cNvSpPr txBox="1"/>
          <p:nvPr/>
        </p:nvSpPr>
        <p:spPr>
          <a:xfrm>
            <a:off x="457200" y="560913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/>
              <a:t>([0-9]+"."[0-9]*)|([0-9]*"."[0-9]+)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6CFB7EB-6956-D444-8CFB-01A70BB3E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046" y="1981200"/>
            <a:ext cx="2882900" cy="16256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B9FAC4-2A11-A54E-9DCB-4A93A869C78E}"/>
              </a:ext>
            </a:extLst>
          </p:cNvPr>
          <p:cNvSpPr txBox="1"/>
          <p:nvPr/>
        </p:nvSpPr>
        <p:spPr>
          <a:xfrm>
            <a:off x="7700593" y="2372349"/>
            <a:ext cx="114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/>
              <a:t>[0-9]+</a:t>
            </a:r>
          </a:p>
        </p:txBody>
      </p:sp>
    </p:spTree>
    <p:extLst>
      <p:ext uri="{BB962C8B-B14F-4D97-AF65-F5344CB8AC3E}">
        <p14:creationId xmlns:p14="http://schemas.microsoft.com/office/powerpoint/2010/main" val="68454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EAD3-7586-264E-B7D6-966DAAD2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>
                <a:latin typeface="+mn-lt"/>
                <a:ea typeface="Microsoft YaHei" panose="020B0503020204020204" pitchFamily="34" charset="-122"/>
              </a:rPr>
              <a:t>Finite (State) Automata: FA</a:t>
            </a:r>
            <a:endParaRPr kumimoji="1" lang="zh-CN" altLang="en-US" dirty="0"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BFAF5-3733-134E-9B14-1B5D24CBA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3581400" cy="4114800"/>
          </a:xfrm>
        </p:spPr>
        <p:txBody>
          <a:bodyPr/>
          <a:lstStyle/>
          <a:p>
            <a:r>
              <a:rPr kumimoji="1" lang="en-US" altLang="zh-CN" dirty="0">
                <a:ea typeface="Microsoft YaHei" panose="020B0503020204020204" pitchFamily="34" charset="-122"/>
              </a:rPr>
              <a:t>Non-deterministic: NFA</a:t>
            </a:r>
          </a:p>
          <a:p>
            <a:pPr lvl="1"/>
            <a:r>
              <a:rPr kumimoji="1" lang="en-US" altLang="zh-CN" dirty="0">
                <a:ea typeface="Microsoft YaHei" panose="020B0503020204020204" pitchFamily="34" charset="-122"/>
              </a:rPr>
              <a:t>A (state, symbol) pair may transit to multiple states</a:t>
            </a:r>
          </a:p>
          <a:p>
            <a:pPr lvl="1"/>
            <a:r>
              <a:rPr kumimoji="1" lang="en-US" altLang="zh-CN" dirty="0">
                <a:ea typeface="Microsoft YaHei" panose="020B0503020204020204" pitchFamily="34" charset="-122"/>
              </a:rPr>
              <a:t>The “symbol” in the above pair may be </a:t>
            </a:r>
            <a:r>
              <a:rPr kumimoji="1" lang="el-GR" altLang="zh-CN" sz="3200" dirty="0">
                <a:ea typeface="Microsoft YaHei" panose="020B0503020204020204" pitchFamily="34" charset="-122"/>
              </a:rPr>
              <a:t>ε</a:t>
            </a:r>
            <a:r>
              <a:rPr kumimoji="1" lang="en-US" altLang="zh-CN" dirty="0">
                <a:ea typeface="Microsoft YaHei" panose="020B0503020204020204" pitchFamily="34" charset="-122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93B695-675A-BE4C-8BBE-BF5B09D71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534" y="3429000"/>
            <a:ext cx="3873500" cy="2552700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02AF99-F6D1-CA44-9FFA-9DC2A60D0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534" y="1620899"/>
            <a:ext cx="2882900" cy="16256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8E3C441F-5A9C-EC4D-B6B3-5C0B2D4B65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78068" y="3361913"/>
            <a:ext cx="1815372" cy="14056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518374-43A9-B042-8F2D-776A379ED681}"/>
              </a:ext>
            </a:extLst>
          </p:cNvPr>
          <p:cNvSpPr txBox="1"/>
          <p:nvPr/>
        </p:nvSpPr>
        <p:spPr>
          <a:xfrm>
            <a:off x="5146141" y="2802612"/>
            <a:ext cx="38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ε</a:t>
            </a:r>
            <a:endParaRPr lang="en-C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5EBD27-4489-A243-8B21-09E94C597848}"/>
              </a:ext>
            </a:extLst>
          </p:cNvPr>
          <p:cNvGrpSpPr/>
          <p:nvPr/>
        </p:nvGrpSpPr>
        <p:grpSpPr>
          <a:xfrm>
            <a:off x="4744834" y="4045757"/>
            <a:ext cx="495000" cy="649080"/>
            <a:chOff x="4943393" y="4621954"/>
            <a:chExt cx="495000" cy="64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E919A87-F659-3E4E-BA6A-6295E508BA42}"/>
                    </a:ext>
                  </a:extLst>
                </p14:cNvPr>
                <p14:cNvContentPartPr/>
                <p14:nvPr/>
              </p14:nvContentPartPr>
              <p14:xfrm>
                <a:off x="5171633" y="4621954"/>
                <a:ext cx="266760" cy="426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E919A87-F659-3E4E-BA6A-6295E508BA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35633" y="4585954"/>
                  <a:ext cx="33840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CB554B0-C689-774C-8D15-173CA5C633B2}"/>
                    </a:ext>
                  </a:extLst>
                </p14:cNvPr>
                <p14:cNvContentPartPr/>
                <p14:nvPr/>
              </p14:nvContentPartPr>
              <p14:xfrm>
                <a:off x="5177393" y="4659754"/>
                <a:ext cx="94320" cy="512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CB554B0-C689-774C-8D15-173CA5C633B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41393" y="4624114"/>
                  <a:ext cx="16596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FD1870F-50DF-8144-82F2-A50613A4C23B}"/>
                    </a:ext>
                  </a:extLst>
                </p14:cNvPr>
                <p14:cNvContentPartPr/>
                <p14:nvPr/>
              </p14:nvContentPartPr>
              <p14:xfrm>
                <a:off x="4943393" y="4948114"/>
                <a:ext cx="254880" cy="266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FD1870F-50DF-8144-82F2-A50613A4C23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07753" y="4912474"/>
                  <a:ext cx="3265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1B926CE-25E9-A44D-827B-762C4C724F74}"/>
                    </a:ext>
                  </a:extLst>
                </p14:cNvPr>
                <p14:cNvContentPartPr/>
                <p14:nvPr/>
              </p14:nvContentPartPr>
              <p14:xfrm>
                <a:off x="5244713" y="5081314"/>
                <a:ext cx="41400" cy="18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1B926CE-25E9-A44D-827B-762C4C724F7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08713" y="5045314"/>
                  <a:ext cx="11304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504B47-A673-C648-9780-0957F0C2E9BA}"/>
              </a:ext>
            </a:extLst>
          </p:cNvPr>
          <p:cNvGrpSpPr/>
          <p:nvPr/>
        </p:nvGrpSpPr>
        <p:grpSpPr>
          <a:xfrm>
            <a:off x="4351174" y="1970557"/>
            <a:ext cx="715680" cy="366120"/>
            <a:chOff x="4150673" y="2315794"/>
            <a:chExt cx="715680" cy="36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E341315-82C3-DE41-8C49-E49C937B5700}"/>
                    </a:ext>
                  </a:extLst>
                </p14:cNvPr>
                <p14:cNvContentPartPr/>
                <p14:nvPr/>
              </p14:nvContentPartPr>
              <p14:xfrm>
                <a:off x="4150673" y="2503714"/>
                <a:ext cx="705240" cy="135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E341315-82C3-DE41-8C49-E49C937B570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15033" y="2468074"/>
                  <a:ext cx="7768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DA6A010-EA17-374B-99E8-5A78A0D66540}"/>
                    </a:ext>
                  </a:extLst>
                </p14:cNvPr>
                <p14:cNvContentPartPr/>
                <p14:nvPr/>
              </p14:nvContentPartPr>
              <p14:xfrm>
                <a:off x="4662953" y="2315794"/>
                <a:ext cx="203400" cy="366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DA6A010-EA17-374B-99E8-5A78A0D665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26953" y="2279794"/>
                  <a:ext cx="275040" cy="437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B0E63E0-280D-D748-B2BF-1A2E9AEB9F5B}"/>
              </a:ext>
            </a:extLst>
          </p:cNvPr>
          <p:cNvSpPr txBox="1"/>
          <p:nvPr/>
        </p:nvSpPr>
        <p:spPr>
          <a:xfrm>
            <a:off x="3657600" y="6222105"/>
            <a:ext cx="452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000" dirty="0">
                <a:solidFill>
                  <a:srgbClr val="FF0000"/>
                </a:solidFill>
              </a:rPr>
              <a:t>[0-9]+ | </a:t>
            </a:r>
            <a:r>
              <a:rPr lang="en-CN" sz="2000" dirty="0"/>
              <a:t>([0-9]+"."[0-9]*)|([0-9]*"."[0-9]+)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2BD6D8-D098-A64B-A2F5-CAA61602B4C7}"/>
              </a:ext>
            </a:extLst>
          </p:cNvPr>
          <p:cNvSpPr/>
          <p:nvPr/>
        </p:nvSpPr>
        <p:spPr>
          <a:xfrm>
            <a:off x="4532161" y="1524000"/>
            <a:ext cx="4230839" cy="45720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7134865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1502</TotalTime>
  <Words>1407</Words>
  <Application>Microsoft Macintosh PowerPoint</Application>
  <PresentationFormat>On-screen Show (4:3)</PresentationFormat>
  <Paragraphs>207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Microsoft YaHei</vt:lpstr>
      <vt:lpstr>Arial</vt:lpstr>
      <vt:lpstr>Calibri</vt:lpstr>
      <vt:lpstr>Times New Roman</vt:lpstr>
      <vt:lpstr>Wingdings</vt:lpstr>
      <vt:lpstr>Default Design</vt:lpstr>
      <vt:lpstr>编译（H） COMP130014h.01 Week 2 (Feb. 24)</vt:lpstr>
      <vt:lpstr>PowerPoint Presentation</vt:lpstr>
      <vt:lpstr>本周内容:  Program source to abstract syntax (1)</vt:lpstr>
      <vt:lpstr>Lexical Analysis and Parsing (Lex &amp; Yacc)</vt:lpstr>
      <vt:lpstr>Two Steps: Lex &amp; Parsing</vt:lpstr>
      <vt:lpstr>Regular Expressions</vt:lpstr>
      <vt:lpstr>Regular Expressions (short hands)</vt:lpstr>
      <vt:lpstr>Finite (State) Automata: FA</vt:lpstr>
      <vt:lpstr>Finite (State) Automata: FA</vt:lpstr>
      <vt:lpstr>Finite (State) Automata: FA</vt:lpstr>
      <vt:lpstr>Regular Expressions in Lex</vt:lpstr>
      <vt:lpstr>Lex Program Structure</vt:lpstr>
      <vt:lpstr>Lex Program Rules</vt:lpstr>
      <vt:lpstr>Lex Program Structure</vt:lpstr>
      <vt:lpstr>Lex: Extra Stuff</vt:lpstr>
      <vt:lpstr>Lex: Extra Stuff</vt:lpstr>
      <vt:lpstr>Show Some Action </vt:lpstr>
      <vt:lpstr>Lex: Extra Stuff</vt:lpstr>
      <vt:lpstr>Lex State Example</vt:lpstr>
      <vt:lpstr>Lex &amp; Yacc</vt:lpstr>
      <vt:lpstr>Yacc: Parsing with CFG</vt:lpstr>
      <vt:lpstr>Context-Free Grammar</vt:lpstr>
      <vt:lpstr>Derivation &amp; Parse Tree Example</vt:lpstr>
      <vt:lpstr>Parsing</vt:lpstr>
      <vt:lpstr>LL(1) Parsing Left-to-right, left-most parsing with 1 token look ahead</vt:lpstr>
      <vt:lpstr>Example and Parsing Table</vt:lpstr>
      <vt:lpstr>Interesting Transformations</vt:lpstr>
      <vt:lpstr>Interesting Transformations</vt:lpstr>
      <vt:lpstr>LR(1) Parsing Left-to-right, right-most parsing with 1 token look ahead</vt:lpstr>
      <vt:lpstr>LR(1) Parsing Example</vt:lpstr>
      <vt:lpstr>LR(0) Construction Example</vt:lpstr>
      <vt:lpstr>LR(0) Construction Example</vt:lpstr>
      <vt:lpstr>LR(1) Example</vt:lpstr>
      <vt:lpstr>Grammar Classes  (NOT language classes)</vt:lpstr>
      <vt:lpstr>Parsing &amp; Abstract Syntax</vt:lpstr>
      <vt:lpstr>Yacc Structure</vt:lpstr>
      <vt:lpstr>Homework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Sean Wang</cp:lastModifiedBy>
  <cp:revision>110</cp:revision>
  <dcterms:created xsi:type="dcterms:W3CDTF">1601-01-01T00:00:00Z</dcterms:created>
  <dcterms:modified xsi:type="dcterms:W3CDTF">2025-02-23T02:51:41Z</dcterms:modified>
</cp:coreProperties>
</file>