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345" r:id="rId2"/>
    <p:sldId id="267" r:id="rId3"/>
    <p:sldId id="297" r:id="rId4"/>
    <p:sldId id="336" r:id="rId5"/>
    <p:sldId id="298" r:id="rId6"/>
    <p:sldId id="301" r:id="rId7"/>
    <p:sldId id="302" r:id="rId8"/>
    <p:sldId id="300" r:id="rId9"/>
    <p:sldId id="299" r:id="rId10"/>
    <p:sldId id="338" r:id="rId11"/>
    <p:sldId id="303" r:id="rId12"/>
    <p:sldId id="339" r:id="rId13"/>
    <p:sldId id="304" r:id="rId14"/>
    <p:sldId id="341" r:id="rId15"/>
    <p:sldId id="342" r:id="rId16"/>
    <p:sldId id="340" r:id="rId17"/>
    <p:sldId id="305" r:id="rId18"/>
    <p:sldId id="343" r:id="rId19"/>
    <p:sldId id="344" r:id="rId20"/>
    <p:sldId id="309" r:id="rId21"/>
    <p:sldId id="311" r:id="rId22"/>
    <p:sldId id="313" r:id="rId23"/>
    <p:sldId id="312" r:id="rId24"/>
    <p:sldId id="314" r:id="rId25"/>
    <p:sldId id="315" r:id="rId26"/>
    <p:sldId id="316" r:id="rId27"/>
    <p:sldId id="310" r:id="rId28"/>
    <p:sldId id="317" r:id="rId29"/>
    <p:sldId id="318" r:id="rId30"/>
    <p:sldId id="319" r:id="rId31"/>
    <p:sldId id="320" r:id="rId32"/>
    <p:sldId id="308" r:id="rId3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Wang" initials="SW" lastIdx="1" clrIdx="0">
    <p:extLst>
      <p:ext uri="{19B8F6BF-5375-455C-9EA6-DF929625EA0E}">
        <p15:presenceInfo xmlns:p15="http://schemas.microsoft.com/office/powerpoint/2012/main" userId="cb11d6ef859702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1"/>
    <p:restoredTop sz="94694"/>
  </p:normalViewPr>
  <p:slideViewPr>
    <p:cSldViewPr>
      <p:cViewPr varScale="1">
        <p:scale>
          <a:sx n="121" d="100"/>
          <a:sy n="121" d="100"/>
        </p:scale>
        <p:origin x="178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4T05:24:39.104"/>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7,'69'-2,"-11"0,-21 2,-14-1,-12 1,3 0,2 0,2-1,-1 1,-6-1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4T05:24:41.924"/>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4,'32'-2,"-5"0,-20 3,5-1,7 1,-6-1,0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4T05:24:54.388"/>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5,'53'-1,"-10"0,-23 0,-11 0,-5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4T05:24:55.906"/>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5,'49'1,"-9"-1,-23 1,-1-1,1-1,5-1,-1 1,-7 0,-6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4T05:25:05.917"/>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0,'78'2,"-10"0,-28 0,-19-1,-9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4T05:25:10.572"/>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0,'66'0,"-9"1,-20 1,-14-1,-9 0,1-1,0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59A7B-542B-3441-A2E2-F1B707F7C9B6}" type="datetimeFigureOut">
              <a:rPr lang="en-CN" smtClean="0"/>
              <a:t>2025/3/2</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ACE76-7AB9-0540-B02B-408858966510}" type="slidenum">
              <a:rPr lang="en-CN" smtClean="0"/>
              <a:t>‹#›</a:t>
            </a:fld>
            <a:endParaRPr lang="en-CN"/>
          </a:p>
        </p:txBody>
      </p:sp>
    </p:spTree>
    <p:extLst>
      <p:ext uri="{BB962C8B-B14F-4D97-AF65-F5344CB8AC3E}">
        <p14:creationId xmlns:p14="http://schemas.microsoft.com/office/powerpoint/2010/main" val="603678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05ACE76-7AB9-0540-B02B-408858966510}" type="slidenum">
              <a:rPr lang="en-CN" smtClean="0"/>
              <a:t>4</a:t>
            </a:fld>
            <a:endParaRPr lang="en-CN"/>
          </a:p>
        </p:txBody>
      </p:sp>
    </p:spTree>
    <p:extLst>
      <p:ext uri="{BB962C8B-B14F-4D97-AF65-F5344CB8AC3E}">
        <p14:creationId xmlns:p14="http://schemas.microsoft.com/office/powerpoint/2010/main" val="369300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05ACE76-7AB9-0540-B02B-408858966510}" type="slidenum">
              <a:rPr lang="en-CN" smtClean="0"/>
              <a:t>6</a:t>
            </a:fld>
            <a:endParaRPr lang="en-CN"/>
          </a:p>
        </p:txBody>
      </p:sp>
    </p:spTree>
    <p:extLst>
      <p:ext uri="{BB962C8B-B14F-4D97-AF65-F5344CB8AC3E}">
        <p14:creationId xmlns:p14="http://schemas.microsoft.com/office/powerpoint/2010/main" val="2067554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205ACE76-7AB9-0540-B02B-408858966510}" type="slidenum">
              <a:rPr lang="en-CN" smtClean="0"/>
              <a:t>7</a:t>
            </a:fld>
            <a:endParaRPr lang="en-CN"/>
          </a:p>
        </p:txBody>
      </p:sp>
    </p:spTree>
    <p:extLst>
      <p:ext uri="{BB962C8B-B14F-4D97-AF65-F5344CB8AC3E}">
        <p14:creationId xmlns:p14="http://schemas.microsoft.com/office/powerpoint/2010/main" val="434791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0D5C-768C-7449-93FF-2248B6BD9A3D}"/>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C8220B3E-E56A-0A4A-A9B1-D0B3552722C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E46C1DCE-9966-8746-9468-5EE81D87990F}"/>
              </a:ext>
            </a:extLst>
          </p:cNvPr>
          <p:cNvSpPr>
            <a:spLocks noGrp="1"/>
          </p:cNvSpPr>
          <p:nvPr>
            <p:ph type="dt" sz="half" idx="10"/>
          </p:nvPr>
        </p:nvSpPr>
        <p:spPr/>
        <p:txBody>
          <a:bodyPr/>
          <a:lstStyle>
            <a:lvl1pPr>
              <a:defRPr/>
            </a:lvl1pPr>
          </a:lstStyle>
          <a:p>
            <a:endParaRPr lang="en-US" altLang="en-CN"/>
          </a:p>
        </p:txBody>
      </p:sp>
      <p:sp>
        <p:nvSpPr>
          <p:cNvPr id="5" name="Footer Placeholder 4">
            <a:extLst>
              <a:ext uri="{FF2B5EF4-FFF2-40B4-BE49-F238E27FC236}">
                <a16:creationId xmlns:a16="http://schemas.microsoft.com/office/drawing/2014/main" id="{DC707A33-7709-C84B-93B3-650A3CAC2580}"/>
              </a:ext>
            </a:extLst>
          </p:cNvPr>
          <p:cNvSpPr>
            <a:spLocks noGrp="1"/>
          </p:cNvSpPr>
          <p:nvPr>
            <p:ph type="ftr" sz="quarter" idx="11"/>
          </p:nvPr>
        </p:nvSpPr>
        <p:spPr/>
        <p:txBody>
          <a:bodyPr/>
          <a:lstStyle>
            <a:lvl1pPr>
              <a:defRPr/>
            </a:lvl1pPr>
          </a:lstStyle>
          <a:p>
            <a:endParaRPr lang="en-US" altLang="en-CN"/>
          </a:p>
        </p:txBody>
      </p:sp>
      <p:sp>
        <p:nvSpPr>
          <p:cNvPr id="6" name="Slide Number Placeholder 5">
            <a:extLst>
              <a:ext uri="{FF2B5EF4-FFF2-40B4-BE49-F238E27FC236}">
                <a16:creationId xmlns:a16="http://schemas.microsoft.com/office/drawing/2014/main" id="{F6A48F71-530B-494A-9E8F-69B388803D19}"/>
              </a:ext>
            </a:extLst>
          </p:cNvPr>
          <p:cNvSpPr>
            <a:spLocks noGrp="1"/>
          </p:cNvSpPr>
          <p:nvPr>
            <p:ph type="sldNum" sz="quarter" idx="12"/>
          </p:nvPr>
        </p:nvSpPr>
        <p:spPr/>
        <p:txBody>
          <a:bodyPr/>
          <a:lstStyle>
            <a:lvl1pPr>
              <a:defRPr/>
            </a:lvl1pPr>
          </a:lstStyle>
          <a:p>
            <a:fld id="{D2BAEF36-E379-0D43-B94C-0D54261789DE}" type="slidenum">
              <a:rPr lang="en-US" altLang="en-CN"/>
              <a:pPr/>
              <a:t>‹#›</a:t>
            </a:fld>
            <a:endParaRPr lang="en-US" altLang="en-CN"/>
          </a:p>
        </p:txBody>
      </p:sp>
    </p:spTree>
    <p:extLst>
      <p:ext uri="{BB962C8B-B14F-4D97-AF65-F5344CB8AC3E}">
        <p14:creationId xmlns:p14="http://schemas.microsoft.com/office/powerpoint/2010/main" val="65081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3DC2-FA80-F141-80FB-699346337E49}"/>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C9A7AF91-9237-854F-B3D3-25A5C7AA7E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9AD9DC83-C1E4-344A-8EC1-DA8D2E6BE677}"/>
              </a:ext>
            </a:extLst>
          </p:cNvPr>
          <p:cNvSpPr>
            <a:spLocks noGrp="1"/>
          </p:cNvSpPr>
          <p:nvPr>
            <p:ph type="dt" sz="half" idx="10"/>
          </p:nvPr>
        </p:nvSpPr>
        <p:spPr/>
        <p:txBody>
          <a:bodyPr/>
          <a:lstStyle>
            <a:lvl1pPr>
              <a:defRPr/>
            </a:lvl1pPr>
          </a:lstStyle>
          <a:p>
            <a:endParaRPr lang="en-US" altLang="en-CN"/>
          </a:p>
        </p:txBody>
      </p:sp>
      <p:sp>
        <p:nvSpPr>
          <p:cNvPr id="5" name="Footer Placeholder 4">
            <a:extLst>
              <a:ext uri="{FF2B5EF4-FFF2-40B4-BE49-F238E27FC236}">
                <a16:creationId xmlns:a16="http://schemas.microsoft.com/office/drawing/2014/main" id="{03AC7AE1-25E5-FA42-9179-5E37F000F83B}"/>
              </a:ext>
            </a:extLst>
          </p:cNvPr>
          <p:cNvSpPr>
            <a:spLocks noGrp="1"/>
          </p:cNvSpPr>
          <p:nvPr>
            <p:ph type="ftr" sz="quarter" idx="11"/>
          </p:nvPr>
        </p:nvSpPr>
        <p:spPr/>
        <p:txBody>
          <a:bodyPr/>
          <a:lstStyle>
            <a:lvl1pPr>
              <a:defRPr/>
            </a:lvl1pPr>
          </a:lstStyle>
          <a:p>
            <a:endParaRPr lang="en-US" altLang="en-CN"/>
          </a:p>
        </p:txBody>
      </p:sp>
      <p:sp>
        <p:nvSpPr>
          <p:cNvPr id="6" name="Slide Number Placeholder 5">
            <a:extLst>
              <a:ext uri="{FF2B5EF4-FFF2-40B4-BE49-F238E27FC236}">
                <a16:creationId xmlns:a16="http://schemas.microsoft.com/office/drawing/2014/main" id="{8726E133-CF9B-1640-A6ED-427498B2F5C1}"/>
              </a:ext>
            </a:extLst>
          </p:cNvPr>
          <p:cNvSpPr>
            <a:spLocks noGrp="1"/>
          </p:cNvSpPr>
          <p:nvPr>
            <p:ph type="sldNum" sz="quarter" idx="12"/>
          </p:nvPr>
        </p:nvSpPr>
        <p:spPr/>
        <p:txBody>
          <a:bodyPr/>
          <a:lstStyle>
            <a:lvl1pPr>
              <a:defRPr/>
            </a:lvl1pPr>
          </a:lstStyle>
          <a:p>
            <a:fld id="{82AE7BD7-1E1D-504E-86B1-36AA99F708F6}" type="slidenum">
              <a:rPr lang="en-US" altLang="en-CN"/>
              <a:pPr/>
              <a:t>‹#›</a:t>
            </a:fld>
            <a:endParaRPr lang="en-US" altLang="en-CN"/>
          </a:p>
        </p:txBody>
      </p:sp>
    </p:spTree>
    <p:extLst>
      <p:ext uri="{BB962C8B-B14F-4D97-AF65-F5344CB8AC3E}">
        <p14:creationId xmlns:p14="http://schemas.microsoft.com/office/powerpoint/2010/main" val="3458168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0215DB-8D55-294F-BB56-9530AA6B44E4}"/>
              </a:ext>
            </a:extLst>
          </p:cNvPr>
          <p:cNvSpPr>
            <a:spLocks noGrp="1"/>
          </p:cNvSpPr>
          <p:nvPr>
            <p:ph type="title" orient="vert"/>
          </p:nvPr>
        </p:nvSpPr>
        <p:spPr>
          <a:xfrm>
            <a:off x="6515100" y="609600"/>
            <a:ext cx="1943100" cy="5486400"/>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91F5701C-D076-444D-9882-FD44BBB8CDC9}"/>
              </a:ext>
            </a:extLst>
          </p:cNvPr>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4DCB17D5-BF2E-034C-91E2-33A2F91C902C}"/>
              </a:ext>
            </a:extLst>
          </p:cNvPr>
          <p:cNvSpPr>
            <a:spLocks noGrp="1"/>
          </p:cNvSpPr>
          <p:nvPr>
            <p:ph type="dt" sz="half" idx="10"/>
          </p:nvPr>
        </p:nvSpPr>
        <p:spPr/>
        <p:txBody>
          <a:bodyPr/>
          <a:lstStyle>
            <a:lvl1pPr>
              <a:defRPr/>
            </a:lvl1pPr>
          </a:lstStyle>
          <a:p>
            <a:endParaRPr lang="en-US" altLang="en-CN"/>
          </a:p>
        </p:txBody>
      </p:sp>
      <p:sp>
        <p:nvSpPr>
          <p:cNvPr id="5" name="Footer Placeholder 4">
            <a:extLst>
              <a:ext uri="{FF2B5EF4-FFF2-40B4-BE49-F238E27FC236}">
                <a16:creationId xmlns:a16="http://schemas.microsoft.com/office/drawing/2014/main" id="{B1956DE0-6D77-1946-A316-E46DCAC1BFC8}"/>
              </a:ext>
            </a:extLst>
          </p:cNvPr>
          <p:cNvSpPr>
            <a:spLocks noGrp="1"/>
          </p:cNvSpPr>
          <p:nvPr>
            <p:ph type="ftr" sz="quarter" idx="11"/>
          </p:nvPr>
        </p:nvSpPr>
        <p:spPr/>
        <p:txBody>
          <a:bodyPr/>
          <a:lstStyle>
            <a:lvl1pPr>
              <a:defRPr/>
            </a:lvl1pPr>
          </a:lstStyle>
          <a:p>
            <a:endParaRPr lang="en-US" altLang="en-CN"/>
          </a:p>
        </p:txBody>
      </p:sp>
      <p:sp>
        <p:nvSpPr>
          <p:cNvPr id="6" name="Slide Number Placeholder 5">
            <a:extLst>
              <a:ext uri="{FF2B5EF4-FFF2-40B4-BE49-F238E27FC236}">
                <a16:creationId xmlns:a16="http://schemas.microsoft.com/office/drawing/2014/main" id="{5219FF77-54BE-F747-865F-FEFBE54D6968}"/>
              </a:ext>
            </a:extLst>
          </p:cNvPr>
          <p:cNvSpPr>
            <a:spLocks noGrp="1"/>
          </p:cNvSpPr>
          <p:nvPr>
            <p:ph type="sldNum" sz="quarter" idx="12"/>
          </p:nvPr>
        </p:nvSpPr>
        <p:spPr/>
        <p:txBody>
          <a:bodyPr/>
          <a:lstStyle>
            <a:lvl1pPr>
              <a:defRPr/>
            </a:lvl1pPr>
          </a:lstStyle>
          <a:p>
            <a:fld id="{066D1529-E980-7F4F-A51D-3F88231A1F2D}" type="slidenum">
              <a:rPr lang="en-US" altLang="en-CN"/>
              <a:pPr/>
              <a:t>‹#›</a:t>
            </a:fld>
            <a:endParaRPr lang="en-US" altLang="en-CN"/>
          </a:p>
        </p:txBody>
      </p:sp>
    </p:spTree>
    <p:extLst>
      <p:ext uri="{BB962C8B-B14F-4D97-AF65-F5344CB8AC3E}">
        <p14:creationId xmlns:p14="http://schemas.microsoft.com/office/powerpoint/2010/main" val="60800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3245-CF96-6847-AF9A-3BF265CFE9CA}"/>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AB3E0FD3-9371-A94C-BD77-0F251E1CAE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1EAD76C-983B-254E-A440-E98971F301EA}"/>
              </a:ext>
            </a:extLst>
          </p:cNvPr>
          <p:cNvSpPr>
            <a:spLocks noGrp="1"/>
          </p:cNvSpPr>
          <p:nvPr>
            <p:ph type="dt" sz="half" idx="10"/>
          </p:nvPr>
        </p:nvSpPr>
        <p:spPr/>
        <p:txBody>
          <a:bodyPr/>
          <a:lstStyle>
            <a:lvl1pPr>
              <a:defRPr/>
            </a:lvl1pPr>
          </a:lstStyle>
          <a:p>
            <a:endParaRPr lang="en-US" altLang="en-CN"/>
          </a:p>
        </p:txBody>
      </p:sp>
      <p:sp>
        <p:nvSpPr>
          <p:cNvPr id="5" name="Footer Placeholder 4">
            <a:extLst>
              <a:ext uri="{FF2B5EF4-FFF2-40B4-BE49-F238E27FC236}">
                <a16:creationId xmlns:a16="http://schemas.microsoft.com/office/drawing/2014/main" id="{87E6522C-BBB6-444B-BB2A-E0BF90F8FB22}"/>
              </a:ext>
            </a:extLst>
          </p:cNvPr>
          <p:cNvSpPr>
            <a:spLocks noGrp="1"/>
          </p:cNvSpPr>
          <p:nvPr>
            <p:ph type="ftr" sz="quarter" idx="11"/>
          </p:nvPr>
        </p:nvSpPr>
        <p:spPr/>
        <p:txBody>
          <a:bodyPr/>
          <a:lstStyle>
            <a:lvl1pPr>
              <a:defRPr/>
            </a:lvl1pPr>
          </a:lstStyle>
          <a:p>
            <a:endParaRPr lang="en-US" altLang="en-CN"/>
          </a:p>
        </p:txBody>
      </p:sp>
      <p:sp>
        <p:nvSpPr>
          <p:cNvPr id="6" name="Slide Number Placeholder 5">
            <a:extLst>
              <a:ext uri="{FF2B5EF4-FFF2-40B4-BE49-F238E27FC236}">
                <a16:creationId xmlns:a16="http://schemas.microsoft.com/office/drawing/2014/main" id="{9B5D33E0-85FE-684C-B2E0-86F143769708}"/>
              </a:ext>
            </a:extLst>
          </p:cNvPr>
          <p:cNvSpPr>
            <a:spLocks noGrp="1"/>
          </p:cNvSpPr>
          <p:nvPr>
            <p:ph type="sldNum" sz="quarter" idx="12"/>
          </p:nvPr>
        </p:nvSpPr>
        <p:spPr/>
        <p:txBody>
          <a:bodyPr/>
          <a:lstStyle>
            <a:lvl1pPr>
              <a:defRPr/>
            </a:lvl1pPr>
          </a:lstStyle>
          <a:p>
            <a:fld id="{32694EA7-820D-F149-9011-FE2C025700C3}" type="slidenum">
              <a:rPr lang="en-US" altLang="en-CN"/>
              <a:pPr/>
              <a:t>‹#›</a:t>
            </a:fld>
            <a:endParaRPr lang="en-US" altLang="en-CN"/>
          </a:p>
        </p:txBody>
      </p:sp>
    </p:spTree>
    <p:extLst>
      <p:ext uri="{BB962C8B-B14F-4D97-AF65-F5344CB8AC3E}">
        <p14:creationId xmlns:p14="http://schemas.microsoft.com/office/powerpoint/2010/main" val="287889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5FA5-F66C-1945-A17E-F6F95AF62B3C}"/>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252241C4-5E90-5B48-8FAF-3621310EEC0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13ECED58-62D5-AD45-B750-C4601A13D046}"/>
              </a:ext>
            </a:extLst>
          </p:cNvPr>
          <p:cNvSpPr>
            <a:spLocks noGrp="1"/>
          </p:cNvSpPr>
          <p:nvPr>
            <p:ph type="dt" sz="half" idx="10"/>
          </p:nvPr>
        </p:nvSpPr>
        <p:spPr/>
        <p:txBody>
          <a:bodyPr/>
          <a:lstStyle>
            <a:lvl1pPr>
              <a:defRPr/>
            </a:lvl1pPr>
          </a:lstStyle>
          <a:p>
            <a:endParaRPr lang="en-US" altLang="en-CN"/>
          </a:p>
        </p:txBody>
      </p:sp>
      <p:sp>
        <p:nvSpPr>
          <p:cNvPr id="5" name="Footer Placeholder 4">
            <a:extLst>
              <a:ext uri="{FF2B5EF4-FFF2-40B4-BE49-F238E27FC236}">
                <a16:creationId xmlns:a16="http://schemas.microsoft.com/office/drawing/2014/main" id="{89C8D3F7-9D52-9543-A034-B01A205F5ACD}"/>
              </a:ext>
            </a:extLst>
          </p:cNvPr>
          <p:cNvSpPr>
            <a:spLocks noGrp="1"/>
          </p:cNvSpPr>
          <p:nvPr>
            <p:ph type="ftr" sz="quarter" idx="11"/>
          </p:nvPr>
        </p:nvSpPr>
        <p:spPr/>
        <p:txBody>
          <a:bodyPr/>
          <a:lstStyle>
            <a:lvl1pPr>
              <a:defRPr/>
            </a:lvl1pPr>
          </a:lstStyle>
          <a:p>
            <a:endParaRPr lang="en-US" altLang="en-CN"/>
          </a:p>
        </p:txBody>
      </p:sp>
      <p:sp>
        <p:nvSpPr>
          <p:cNvPr id="6" name="Slide Number Placeholder 5">
            <a:extLst>
              <a:ext uri="{FF2B5EF4-FFF2-40B4-BE49-F238E27FC236}">
                <a16:creationId xmlns:a16="http://schemas.microsoft.com/office/drawing/2014/main" id="{2E377C95-47CB-234A-B04F-7E5DE7C7DA92}"/>
              </a:ext>
            </a:extLst>
          </p:cNvPr>
          <p:cNvSpPr>
            <a:spLocks noGrp="1"/>
          </p:cNvSpPr>
          <p:nvPr>
            <p:ph type="sldNum" sz="quarter" idx="12"/>
          </p:nvPr>
        </p:nvSpPr>
        <p:spPr/>
        <p:txBody>
          <a:bodyPr/>
          <a:lstStyle>
            <a:lvl1pPr>
              <a:defRPr/>
            </a:lvl1pPr>
          </a:lstStyle>
          <a:p>
            <a:fld id="{5357B194-588A-8E4B-AA0E-BB451A8A58B6}" type="slidenum">
              <a:rPr lang="en-US" altLang="en-CN"/>
              <a:pPr/>
              <a:t>‹#›</a:t>
            </a:fld>
            <a:endParaRPr lang="en-US" altLang="en-CN"/>
          </a:p>
        </p:txBody>
      </p:sp>
    </p:spTree>
    <p:extLst>
      <p:ext uri="{BB962C8B-B14F-4D97-AF65-F5344CB8AC3E}">
        <p14:creationId xmlns:p14="http://schemas.microsoft.com/office/powerpoint/2010/main" val="144363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3479-DD7E-3340-9039-E959253F0330}"/>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F460E8F3-C76C-1340-B686-C5B70AAE21A2}"/>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DDC3E70B-4331-A84A-ADC5-4542432972A9}"/>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70BE962F-05D1-0D48-B68A-68BCA301E021}"/>
              </a:ext>
            </a:extLst>
          </p:cNvPr>
          <p:cNvSpPr>
            <a:spLocks noGrp="1"/>
          </p:cNvSpPr>
          <p:nvPr>
            <p:ph type="dt" sz="half" idx="10"/>
          </p:nvPr>
        </p:nvSpPr>
        <p:spPr/>
        <p:txBody>
          <a:bodyPr/>
          <a:lstStyle>
            <a:lvl1pPr>
              <a:defRPr/>
            </a:lvl1pPr>
          </a:lstStyle>
          <a:p>
            <a:endParaRPr lang="en-US" altLang="en-CN"/>
          </a:p>
        </p:txBody>
      </p:sp>
      <p:sp>
        <p:nvSpPr>
          <p:cNvPr id="6" name="Footer Placeholder 5">
            <a:extLst>
              <a:ext uri="{FF2B5EF4-FFF2-40B4-BE49-F238E27FC236}">
                <a16:creationId xmlns:a16="http://schemas.microsoft.com/office/drawing/2014/main" id="{A0DF4A65-E233-9148-8456-CC51F1B44933}"/>
              </a:ext>
            </a:extLst>
          </p:cNvPr>
          <p:cNvSpPr>
            <a:spLocks noGrp="1"/>
          </p:cNvSpPr>
          <p:nvPr>
            <p:ph type="ftr" sz="quarter" idx="11"/>
          </p:nvPr>
        </p:nvSpPr>
        <p:spPr/>
        <p:txBody>
          <a:bodyPr/>
          <a:lstStyle>
            <a:lvl1pPr>
              <a:defRPr/>
            </a:lvl1pPr>
          </a:lstStyle>
          <a:p>
            <a:endParaRPr lang="en-US" altLang="en-CN"/>
          </a:p>
        </p:txBody>
      </p:sp>
      <p:sp>
        <p:nvSpPr>
          <p:cNvPr id="7" name="Slide Number Placeholder 6">
            <a:extLst>
              <a:ext uri="{FF2B5EF4-FFF2-40B4-BE49-F238E27FC236}">
                <a16:creationId xmlns:a16="http://schemas.microsoft.com/office/drawing/2014/main" id="{AF6E7712-7320-6043-A07B-156AF3E121F9}"/>
              </a:ext>
            </a:extLst>
          </p:cNvPr>
          <p:cNvSpPr>
            <a:spLocks noGrp="1"/>
          </p:cNvSpPr>
          <p:nvPr>
            <p:ph type="sldNum" sz="quarter" idx="12"/>
          </p:nvPr>
        </p:nvSpPr>
        <p:spPr/>
        <p:txBody>
          <a:bodyPr/>
          <a:lstStyle>
            <a:lvl1pPr>
              <a:defRPr/>
            </a:lvl1pPr>
          </a:lstStyle>
          <a:p>
            <a:fld id="{C1D2054E-24D1-2A47-B6D6-9774C20A97B4}" type="slidenum">
              <a:rPr lang="en-US" altLang="en-CN"/>
              <a:pPr/>
              <a:t>‹#›</a:t>
            </a:fld>
            <a:endParaRPr lang="en-US" altLang="en-CN"/>
          </a:p>
        </p:txBody>
      </p:sp>
    </p:spTree>
    <p:extLst>
      <p:ext uri="{BB962C8B-B14F-4D97-AF65-F5344CB8AC3E}">
        <p14:creationId xmlns:p14="http://schemas.microsoft.com/office/powerpoint/2010/main" val="3031658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EF28F-946D-2841-ACF0-AA97A2DE5358}"/>
              </a:ext>
            </a:extLst>
          </p:cNvPr>
          <p:cNvSpPr>
            <a:spLocks noGrp="1"/>
          </p:cNvSpPr>
          <p:nvPr>
            <p:ph type="title"/>
          </p:nvPr>
        </p:nvSpPr>
        <p:spPr>
          <a:xfrm>
            <a:off x="630238" y="365125"/>
            <a:ext cx="78867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FE7C4E0F-1603-E14E-ACFD-A90A676A40B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9589AB-EFFF-074C-893F-C136D1DFE146}"/>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2C0DA7F6-7B64-0C4D-9FE2-8B84CECD03B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D71D6F-2EE8-0349-9361-7E5CD156030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88CF5F0D-83E3-E844-8010-ECD297A19F13}"/>
              </a:ext>
            </a:extLst>
          </p:cNvPr>
          <p:cNvSpPr>
            <a:spLocks noGrp="1"/>
          </p:cNvSpPr>
          <p:nvPr>
            <p:ph type="dt" sz="half" idx="10"/>
          </p:nvPr>
        </p:nvSpPr>
        <p:spPr/>
        <p:txBody>
          <a:bodyPr/>
          <a:lstStyle>
            <a:lvl1pPr>
              <a:defRPr/>
            </a:lvl1pPr>
          </a:lstStyle>
          <a:p>
            <a:endParaRPr lang="en-US" altLang="en-CN"/>
          </a:p>
        </p:txBody>
      </p:sp>
      <p:sp>
        <p:nvSpPr>
          <p:cNvPr id="8" name="Footer Placeholder 7">
            <a:extLst>
              <a:ext uri="{FF2B5EF4-FFF2-40B4-BE49-F238E27FC236}">
                <a16:creationId xmlns:a16="http://schemas.microsoft.com/office/drawing/2014/main" id="{570EE1B7-D41E-3348-A6D2-BC783988313A}"/>
              </a:ext>
            </a:extLst>
          </p:cNvPr>
          <p:cNvSpPr>
            <a:spLocks noGrp="1"/>
          </p:cNvSpPr>
          <p:nvPr>
            <p:ph type="ftr" sz="quarter" idx="11"/>
          </p:nvPr>
        </p:nvSpPr>
        <p:spPr/>
        <p:txBody>
          <a:bodyPr/>
          <a:lstStyle>
            <a:lvl1pPr>
              <a:defRPr/>
            </a:lvl1pPr>
          </a:lstStyle>
          <a:p>
            <a:endParaRPr lang="en-US" altLang="en-CN"/>
          </a:p>
        </p:txBody>
      </p:sp>
      <p:sp>
        <p:nvSpPr>
          <p:cNvPr id="9" name="Slide Number Placeholder 8">
            <a:extLst>
              <a:ext uri="{FF2B5EF4-FFF2-40B4-BE49-F238E27FC236}">
                <a16:creationId xmlns:a16="http://schemas.microsoft.com/office/drawing/2014/main" id="{455A43C9-56D9-584D-9E17-9814E190EB9D}"/>
              </a:ext>
            </a:extLst>
          </p:cNvPr>
          <p:cNvSpPr>
            <a:spLocks noGrp="1"/>
          </p:cNvSpPr>
          <p:nvPr>
            <p:ph type="sldNum" sz="quarter" idx="12"/>
          </p:nvPr>
        </p:nvSpPr>
        <p:spPr/>
        <p:txBody>
          <a:bodyPr/>
          <a:lstStyle>
            <a:lvl1pPr>
              <a:defRPr/>
            </a:lvl1pPr>
          </a:lstStyle>
          <a:p>
            <a:fld id="{946952B8-D78E-B140-AEE6-CDE8327D75AF}" type="slidenum">
              <a:rPr lang="en-US" altLang="en-CN"/>
              <a:pPr/>
              <a:t>‹#›</a:t>
            </a:fld>
            <a:endParaRPr lang="en-US" altLang="en-CN"/>
          </a:p>
        </p:txBody>
      </p:sp>
    </p:spTree>
    <p:extLst>
      <p:ext uri="{BB962C8B-B14F-4D97-AF65-F5344CB8AC3E}">
        <p14:creationId xmlns:p14="http://schemas.microsoft.com/office/powerpoint/2010/main" val="252233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8E2B-D349-CB42-80A6-66ACFD8855A4}"/>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C3EEEF74-8BB9-1A4D-A91A-A6955073E3E5}"/>
              </a:ext>
            </a:extLst>
          </p:cNvPr>
          <p:cNvSpPr>
            <a:spLocks noGrp="1"/>
          </p:cNvSpPr>
          <p:nvPr>
            <p:ph type="dt" sz="half" idx="10"/>
          </p:nvPr>
        </p:nvSpPr>
        <p:spPr/>
        <p:txBody>
          <a:bodyPr/>
          <a:lstStyle>
            <a:lvl1pPr>
              <a:defRPr/>
            </a:lvl1pPr>
          </a:lstStyle>
          <a:p>
            <a:endParaRPr lang="en-US" altLang="en-CN"/>
          </a:p>
        </p:txBody>
      </p:sp>
      <p:sp>
        <p:nvSpPr>
          <p:cNvPr id="4" name="Footer Placeholder 3">
            <a:extLst>
              <a:ext uri="{FF2B5EF4-FFF2-40B4-BE49-F238E27FC236}">
                <a16:creationId xmlns:a16="http://schemas.microsoft.com/office/drawing/2014/main" id="{B3A55F00-CFAC-774B-852A-8478481A30C4}"/>
              </a:ext>
            </a:extLst>
          </p:cNvPr>
          <p:cNvSpPr>
            <a:spLocks noGrp="1"/>
          </p:cNvSpPr>
          <p:nvPr>
            <p:ph type="ftr" sz="quarter" idx="11"/>
          </p:nvPr>
        </p:nvSpPr>
        <p:spPr/>
        <p:txBody>
          <a:bodyPr/>
          <a:lstStyle>
            <a:lvl1pPr>
              <a:defRPr/>
            </a:lvl1pPr>
          </a:lstStyle>
          <a:p>
            <a:endParaRPr lang="en-US" altLang="en-CN"/>
          </a:p>
        </p:txBody>
      </p:sp>
      <p:sp>
        <p:nvSpPr>
          <p:cNvPr id="5" name="Slide Number Placeholder 4">
            <a:extLst>
              <a:ext uri="{FF2B5EF4-FFF2-40B4-BE49-F238E27FC236}">
                <a16:creationId xmlns:a16="http://schemas.microsoft.com/office/drawing/2014/main" id="{D525C60A-A0B9-0041-8624-BDF72C462805}"/>
              </a:ext>
            </a:extLst>
          </p:cNvPr>
          <p:cNvSpPr>
            <a:spLocks noGrp="1"/>
          </p:cNvSpPr>
          <p:nvPr>
            <p:ph type="sldNum" sz="quarter" idx="12"/>
          </p:nvPr>
        </p:nvSpPr>
        <p:spPr/>
        <p:txBody>
          <a:bodyPr/>
          <a:lstStyle>
            <a:lvl1pPr>
              <a:defRPr/>
            </a:lvl1pPr>
          </a:lstStyle>
          <a:p>
            <a:fld id="{4CC88EAE-BAF3-CA4E-B12D-983EEC2F4838}" type="slidenum">
              <a:rPr lang="en-US" altLang="en-CN"/>
              <a:pPr/>
              <a:t>‹#›</a:t>
            </a:fld>
            <a:endParaRPr lang="en-US" altLang="en-CN"/>
          </a:p>
        </p:txBody>
      </p:sp>
    </p:spTree>
    <p:extLst>
      <p:ext uri="{BB962C8B-B14F-4D97-AF65-F5344CB8AC3E}">
        <p14:creationId xmlns:p14="http://schemas.microsoft.com/office/powerpoint/2010/main" val="240522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76576-D7D9-3445-A20B-43F89F084611}"/>
              </a:ext>
            </a:extLst>
          </p:cNvPr>
          <p:cNvSpPr>
            <a:spLocks noGrp="1"/>
          </p:cNvSpPr>
          <p:nvPr>
            <p:ph type="dt" sz="half" idx="10"/>
          </p:nvPr>
        </p:nvSpPr>
        <p:spPr/>
        <p:txBody>
          <a:bodyPr/>
          <a:lstStyle>
            <a:lvl1pPr>
              <a:defRPr/>
            </a:lvl1pPr>
          </a:lstStyle>
          <a:p>
            <a:endParaRPr lang="en-US" altLang="en-CN"/>
          </a:p>
        </p:txBody>
      </p:sp>
      <p:sp>
        <p:nvSpPr>
          <p:cNvPr id="3" name="Footer Placeholder 2">
            <a:extLst>
              <a:ext uri="{FF2B5EF4-FFF2-40B4-BE49-F238E27FC236}">
                <a16:creationId xmlns:a16="http://schemas.microsoft.com/office/drawing/2014/main" id="{F79B352D-0BF5-C242-BDA6-147C5388E72D}"/>
              </a:ext>
            </a:extLst>
          </p:cNvPr>
          <p:cNvSpPr>
            <a:spLocks noGrp="1"/>
          </p:cNvSpPr>
          <p:nvPr>
            <p:ph type="ftr" sz="quarter" idx="11"/>
          </p:nvPr>
        </p:nvSpPr>
        <p:spPr/>
        <p:txBody>
          <a:bodyPr/>
          <a:lstStyle>
            <a:lvl1pPr>
              <a:defRPr/>
            </a:lvl1pPr>
          </a:lstStyle>
          <a:p>
            <a:endParaRPr lang="en-US" altLang="en-CN"/>
          </a:p>
        </p:txBody>
      </p:sp>
      <p:sp>
        <p:nvSpPr>
          <p:cNvPr id="4" name="Slide Number Placeholder 3">
            <a:extLst>
              <a:ext uri="{FF2B5EF4-FFF2-40B4-BE49-F238E27FC236}">
                <a16:creationId xmlns:a16="http://schemas.microsoft.com/office/drawing/2014/main" id="{A288BDA8-D49F-6A45-851E-EDCB0807C645}"/>
              </a:ext>
            </a:extLst>
          </p:cNvPr>
          <p:cNvSpPr>
            <a:spLocks noGrp="1"/>
          </p:cNvSpPr>
          <p:nvPr>
            <p:ph type="sldNum" sz="quarter" idx="12"/>
          </p:nvPr>
        </p:nvSpPr>
        <p:spPr/>
        <p:txBody>
          <a:bodyPr/>
          <a:lstStyle>
            <a:lvl1pPr>
              <a:defRPr/>
            </a:lvl1pPr>
          </a:lstStyle>
          <a:p>
            <a:fld id="{A0113BF4-067F-7441-9A02-8D6D6E9379A1}" type="slidenum">
              <a:rPr lang="en-US" altLang="en-CN"/>
              <a:pPr/>
              <a:t>‹#›</a:t>
            </a:fld>
            <a:endParaRPr lang="en-US" altLang="en-CN"/>
          </a:p>
        </p:txBody>
      </p:sp>
    </p:spTree>
    <p:extLst>
      <p:ext uri="{BB962C8B-B14F-4D97-AF65-F5344CB8AC3E}">
        <p14:creationId xmlns:p14="http://schemas.microsoft.com/office/powerpoint/2010/main" val="259464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9B90-F90C-D948-A05E-AE8062FFE55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2AF89E52-F870-2942-872C-2F1F4F2FB8F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4BBAADD1-5AEA-314C-974F-81BA6607CB7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B29C7-3890-ED4C-B03B-A9F17C3B7D1A}"/>
              </a:ext>
            </a:extLst>
          </p:cNvPr>
          <p:cNvSpPr>
            <a:spLocks noGrp="1"/>
          </p:cNvSpPr>
          <p:nvPr>
            <p:ph type="dt" sz="half" idx="10"/>
          </p:nvPr>
        </p:nvSpPr>
        <p:spPr/>
        <p:txBody>
          <a:bodyPr/>
          <a:lstStyle>
            <a:lvl1pPr>
              <a:defRPr/>
            </a:lvl1pPr>
          </a:lstStyle>
          <a:p>
            <a:endParaRPr lang="en-US" altLang="en-CN"/>
          </a:p>
        </p:txBody>
      </p:sp>
      <p:sp>
        <p:nvSpPr>
          <p:cNvPr id="6" name="Footer Placeholder 5">
            <a:extLst>
              <a:ext uri="{FF2B5EF4-FFF2-40B4-BE49-F238E27FC236}">
                <a16:creationId xmlns:a16="http://schemas.microsoft.com/office/drawing/2014/main" id="{19777A4A-1AFB-3344-BE29-F4064B0AE2DB}"/>
              </a:ext>
            </a:extLst>
          </p:cNvPr>
          <p:cNvSpPr>
            <a:spLocks noGrp="1"/>
          </p:cNvSpPr>
          <p:nvPr>
            <p:ph type="ftr" sz="quarter" idx="11"/>
          </p:nvPr>
        </p:nvSpPr>
        <p:spPr/>
        <p:txBody>
          <a:bodyPr/>
          <a:lstStyle>
            <a:lvl1pPr>
              <a:defRPr/>
            </a:lvl1pPr>
          </a:lstStyle>
          <a:p>
            <a:endParaRPr lang="en-US" altLang="en-CN"/>
          </a:p>
        </p:txBody>
      </p:sp>
      <p:sp>
        <p:nvSpPr>
          <p:cNvPr id="7" name="Slide Number Placeholder 6">
            <a:extLst>
              <a:ext uri="{FF2B5EF4-FFF2-40B4-BE49-F238E27FC236}">
                <a16:creationId xmlns:a16="http://schemas.microsoft.com/office/drawing/2014/main" id="{656580BA-1F3A-A743-B83C-53251C01D2AE}"/>
              </a:ext>
            </a:extLst>
          </p:cNvPr>
          <p:cNvSpPr>
            <a:spLocks noGrp="1"/>
          </p:cNvSpPr>
          <p:nvPr>
            <p:ph type="sldNum" sz="quarter" idx="12"/>
          </p:nvPr>
        </p:nvSpPr>
        <p:spPr/>
        <p:txBody>
          <a:bodyPr/>
          <a:lstStyle>
            <a:lvl1pPr>
              <a:defRPr/>
            </a:lvl1pPr>
          </a:lstStyle>
          <a:p>
            <a:fld id="{DAA4F5F9-8D3C-AF41-AEBD-58911A1DE897}" type="slidenum">
              <a:rPr lang="en-US" altLang="en-CN"/>
              <a:pPr/>
              <a:t>‹#›</a:t>
            </a:fld>
            <a:endParaRPr lang="en-US" altLang="en-CN"/>
          </a:p>
        </p:txBody>
      </p:sp>
    </p:spTree>
    <p:extLst>
      <p:ext uri="{BB962C8B-B14F-4D97-AF65-F5344CB8AC3E}">
        <p14:creationId xmlns:p14="http://schemas.microsoft.com/office/powerpoint/2010/main" val="383906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A9F1-96C6-7E4C-915C-98FC11D9AD9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AB07AD75-CAC8-3A4C-9B92-514ABBEADA5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539CBAB3-B3E8-0249-8FDB-BD9D359E653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1C913-2470-CC4C-A280-1199EFF46DCC}"/>
              </a:ext>
            </a:extLst>
          </p:cNvPr>
          <p:cNvSpPr>
            <a:spLocks noGrp="1"/>
          </p:cNvSpPr>
          <p:nvPr>
            <p:ph type="dt" sz="half" idx="10"/>
          </p:nvPr>
        </p:nvSpPr>
        <p:spPr/>
        <p:txBody>
          <a:bodyPr/>
          <a:lstStyle>
            <a:lvl1pPr>
              <a:defRPr/>
            </a:lvl1pPr>
          </a:lstStyle>
          <a:p>
            <a:endParaRPr lang="en-US" altLang="en-CN"/>
          </a:p>
        </p:txBody>
      </p:sp>
      <p:sp>
        <p:nvSpPr>
          <p:cNvPr id="6" name="Footer Placeholder 5">
            <a:extLst>
              <a:ext uri="{FF2B5EF4-FFF2-40B4-BE49-F238E27FC236}">
                <a16:creationId xmlns:a16="http://schemas.microsoft.com/office/drawing/2014/main" id="{99C60735-EE58-FD4B-A5F1-2FCD392A0AA2}"/>
              </a:ext>
            </a:extLst>
          </p:cNvPr>
          <p:cNvSpPr>
            <a:spLocks noGrp="1"/>
          </p:cNvSpPr>
          <p:nvPr>
            <p:ph type="ftr" sz="quarter" idx="11"/>
          </p:nvPr>
        </p:nvSpPr>
        <p:spPr/>
        <p:txBody>
          <a:bodyPr/>
          <a:lstStyle>
            <a:lvl1pPr>
              <a:defRPr/>
            </a:lvl1pPr>
          </a:lstStyle>
          <a:p>
            <a:endParaRPr lang="en-US" altLang="en-CN"/>
          </a:p>
        </p:txBody>
      </p:sp>
      <p:sp>
        <p:nvSpPr>
          <p:cNvPr id="7" name="Slide Number Placeholder 6">
            <a:extLst>
              <a:ext uri="{FF2B5EF4-FFF2-40B4-BE49-F238E27FC236}">
                <a16:creationId xmlns:a16="http://schemas.microsoft.com/office/drawing/2014/main" id="{6436B41B-51CD-E04D-86B4-7E647FBD0464}"/>
              </a:ext>
            </a:extLst>
          </p:cNvPr>
          <p:cNvSpPr>
            <a:spLocks noGrp="1"/>
          </p:cNvSpPr>
          <p:nvPr>
            <p:ph type="sldNum" sz="quarter" idx="12"/>
          </p:nvPr>
        </p:nvSpPr>
        <p:spPr/>
        <p:txBody>
          <a:bodyPr/>
          <a:lstStyle>
            <a:lvl1pPr>
              <a:defRPr/>
            </a:lvl1pPr>
          </a:lstStyle>
          <a:p>
            <a:fld id="{C302D06C-F23D-EF47-824D-B4D0E0B954F8}" type="slidenum">
              <a:rPr lang="en-US" altLang="en-CN"/>
              <a:pPr/>
              <a:t>‹#›</a:t>
            </a:fld>
            <a:endParaRPr lang="en-US" altLang="en-CN"/>
          </a:p>
        </p:txBody>
      </p:sp>
    </p:spTree>
    <p:extLst>
      <p:ext uri="{BB962C8B-B14F-4D97-AF65-F5344CB8AC3E}">
        <p14:creationId xmlns:p14="http://schemas.microsoft.com/office/powerpoint/2010/main" val="2547758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E2CC009-65B7-2A4A-AAE2-A5C7C8E18522}"/>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CN"/>
              <a:t>Click to edit Master title style</a:t>
            </a:r>
          </a:p>
        </p:txBody>
      </p:sp>
      <p:sp>
        <p:nvSpPr>
          <p:cNvPr id="1027" name="Rectangle 3">
            <a:extLst>
              <a:ext uri="{FF2B5EF4-FFF2-40B4-BE49-F238E27FC236}">
                <a16:creationId xmlns:a16="http://schemas.microsoft.com/office/drawing/2014/main" id="{BB31AA60-8A97-534B-BE2C-97D44A942D2D}"/>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CN"/>
              <a:t>Click to edit Master text styles</a:t>
            </a:r>
          </a:p>
          <a:p>
            <a:pPr lvl="1"/>
            <a:r>
              <a:rPr lang="en-US" altLang="en-CN"/>
              <a:t>Second level</a:t>
            </a:r>
          </a:p>
          <a:p>
            <a:pPr lvl="2"/>
            <a:r>
              <a:rPr lang="en-US" altLang="en-CN"/>
              <a:t>Third level</a:t>
            </a:r>
          </a:p>
          <a:p>
            <a:pPr lvl="3"/>
            <a:r>
              <a:rPr lang="en-US" altLang="en-CN"/>
              <a:t>Fourth level</a:t>
            </a:r>
          </a:p>
          <a:p>
            <a:pPr lvl="4"/>
            <a:r>
              <a:rPr lang="en-US" altLang="en-CN"/>
              <a:t>Fifth level</a:t>
            </a:r>
          </a:p>
        </p:txBody>
      </p:sp>
      <p:sp>
        <p:nvSpPr>
          <p:cNvPr id="1028" name="Rectangle 4">
            <a:extLst>
              <a:ext uri="{FF2B5EF4-FFF2-40B4-BE49-F238E27FC236}">
                <a16:creationId xmlns:a16="http://schemas.microsoft.com/office/drawing/2014/main" id="{20839935-387D-2341-98F1-0DBEED4E2CF2}"/>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CN"/>
          </a:p>
        </p:txBody>
      </p:sp>
      <p:sp>
        <p:nvSpPr>
          <p:cNvPr id="1029" name="Rectangle 5">
            <a:extLst>
              <a:ext uri="{FF2B5EF4-FFF2-40B4-BE49-F238E27FC236}">
                <a16:creationId xmlns:a16="http://schemas.microsoft.com/office/drawing/2014/main" id="{51FD6A1D-E2ED-7C4E-AE35-B6DADC17F54B}"/>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CN"/>
          </a:p>
        </p:txBody>
      </p:sp>
      <p:sp>
        <p:nvSpPr>
          <p:cNvPr id="1030" name="Rectangle 6">
            <a:extLst>
              <a:ext uri="{FF2B5EF4-FFF2-40B4-BE49-F238E27FC236}">
                <a16:creationId xmlns:a16="http://schemas.microsoft.com/office/drawing/2014/main" id="{4E44B27F-7C2D-FC4F-B7D0-522274DF29C9}"/>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BD8FB91-50CA-B044-9E52-24DA09C7F31D}" type="slidenum">
              <a:rPr lang="en-US" altLang="en-CN"/>
              <a:pPr/>
              <a:t>‹#›</a:t>
            </a:fld>
            <a:endParaRPr lang="en-US" altLang="en-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slab.fudan.edu.cn/" TargetMode="External"/><Relationship Id="rId2" Type="http://schemas.openxmlformats.org/officeDocument/2006/relationships/hyperlink" Target="mailto:xywangcs@fudan.edu.c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7.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customXml" Target="../ink/ink5.xml"/><Relationship Id="rId2" Type="http://schemas.openxmlformats.org/officeDocument/2006/relationships/image" Target="../media/image22.png"/><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5.png"/><Relationship Id="rId14" Type="http://schemas.openxmlformats.org/officeDocument/2006/relationships/customXml" Target="../ink/ink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356D-6994-6E4B-8C94-DB368237EE2B}"/>
              </a:ext>
            </a:extLst>
          </p:cNvPr>
          <p:cNvSpPr>
            <a:spLocks noGrp="1"/>
          </p:cNvSpPr>
          <p:nvPr>
            <p:ph type="title"/>
          </p:nvPr>
        </p:nvSpPr>
        <p:spPr/>
        <p:txBody>
          <a:bodyPr/>
          <a:lstStyle/>
          <a:p>
            <a:r>
              <a:rPr lang="en-US" sz="4000" b="1" dirty="0">
                <a:latin typeface="Microsoft YaHei" panose="020B0503020204020204" pitchFamily="34" charset="-122"/>
                <a:ea typeface="Microsoft YaHei" panose="020B0503020204020204" pitchFamily="34" charset="-122"/>
              </a:rPr>
              <a:t>编译</a:t>
            </a:r>
            <a:r>
              <a:rPr lang="zh-CN" altLang="en-US" sz="4000" b="1" dirty="0">
                <a:latin typeface="Microsoft YaHei" panose="020B0503020204020204" pitchFamily="34" charset="-122"/>
                <a:ea typeface="Microsoft YaHei" panose="020B0503020204020204" pitchFamily="34" charset="-122"/>
              </a:rPr>
              <a:t>（</a:t>
            </a:r>
            <a:r>
              <a:rPr lang="en-US" altLang="zh-CN" sz="4000" b="1" dirty="0">
                <a:latin typeface="Microsoft YaHei" panose="020B0503020204020204" pitchFamily="34" charset="-122"/>
                <a:ea typeface="Microsoft YaHei" panose="020B0503020204020204" pitchFamily="34" charset="-122"/>
              </a:rPr>
              <a:t>H</a:t>
            </a:r>
            <a:r>
              <a:rPr lang="zh-CN" altLang="en-US" sz="4000" b="1" dirty="0">
                <a:latin typeface="Microsoft YaHei" panose="020B0503020204020204" pitchFamily="34" charset="-122"/>
                <a:ea typeface="Microsoft YaHei" panose="020B0503020204020204" pitchFamily="34" charset="-122"/>
              </a:rPr>
              <a:t>） </a:t>
            </a:r>
            <a:r>
              <a:rPr lang="en-US" sz="4000" b="1" dirty="0">
                <a:latin typeface="+mn-lt"/>
                <a:ea typeface="Microsoft YaHei" panose="020B0503020204020204" pitchFamily="34" charset="-122"/>
              </a:rPr>
              <a:t>COMP130014h.01</a:t>
            </a:r>
            <a:br>
              <a:rPr lang="en-US" sz="4000" b="1" dirty="0">
                <a:latin typeface="+mn-lt"/>
                <a:ea typeface="Microsoft YaHei" panose="020B0503020204020204" pitchFamily="34" charset="-122"/>
              </a:rPr>
            </a:br>
            <a:r>
              <a:rPr lang="en-US" sz="4000" b="1" dirty="0">
                <a:latin typeface="+mn-lt"/>
                <a:ea typeface="Microsoft YaHei" panose="020B0503020204020204" pitchFamily="34" charset="-122"/>
              </a:rPr>
              <a:t>Week 3 (March 3)</a:t>
            </a:r>
            <a:endParaRPr lang="en-CN" sz="4000" b="1" dirty="0">
              <a:latin typeface="+mn-lt"/>
              <a:ea typeface="Microsoft YaHei" panose="020B0503020204020204" pitchFamily="34" charset="-122"/>
            </a:endParaRPr>
          </a:p>
        </p:txBody>
      </p:sp>
      <p:sp>
        <p:nvSpPr>
          <p:cNvPr id="3" name="Content Placeholder 2">
            <a:extLst>
              <a:ext uri="{FF2B5EF4-FFF2-40B4-BE49-F238E27FC236}">
                <a16:creationId xmlns:a16="http://schemas.microsoft.com/office/drawing/2014/main" id="{CACCBDA8-A1DD-944D-955A-794B1091D63D}"/>
              </a:ext>
            </a:extLst>
          </p:cNvPr>
          <p:cNvSpPr>
            <a:spLocks noGrp="1"/>
          </p:cNvSpPr>
          <p:nvPr>
            <p:ph idx="1"/>
          </p:nvPr>
        </p:nvSpPr>
        <p:spPr/>
        <p:txBody>
          <a:bodyPr/>
          <a:lstStyle/>
          <a:p>
            <a:r>
              <a:rPr lang="en-CN" sz="2400" dirty="0">
                <a:latin typeface="Microsoft YaHei" panose="020B0503020204020204" pitchFamily="34" charset="-122"/>
                <a:ea typeface="Microsoft YaHei" panose="020B0503020204020204" pitchFamily="34" charset="-122"/>
              </a:rPr>
              <a:t>复旦大学计算机</a:t>
            </a:r>
            <a:r>
              <a:rPr lang="en-US" sz="2400" dirty="0" err="1">
                <a:latin typeface="Microsoft YaHei" panose="020B0503020204020204" pitchFamily="34" charset="-122"/>
                <a:ea typeface="Microsoft YaHei" panose="020B0503020204020204" pitchFamily="34" charset="-122"/>
              </a:rPr>
              <a:t>科学技术</a:t>
            </a:r>
            <a:r>
              <a:rPr lang="en-CN" sz="2400" dirty="0">
                <a:latin typeface="Microsoft YaHei" panose="020B0503020204020204" pitchFamily="34" charset="-122"/>
                <a:ea typeface="Microsoft YaHei" panose="020B0503020204020204" pitchFamily="34" charset="-122"/>
              </a:rPr>
              <a:t>学院</a:t>
            </a:r>
          </a:p>
          <a:p>
            <a:r>
              <a:rPr lang="en-US" altLang="zh-CN" sz="2400" dirty="0">
                <a:latin typeface="Microsoft YaHei" panose="020B0503020204020204" pitchFamily="34" charset="-122"/>
                <a:ea typeface="Microsoft YaHei" panose="020B0503020204020204" pitchFamily="34" charset="-122"/>
              </a:rPr>
              <a:t>2024-2025</a:t>
            </a:r>
            <a:r>
              <a:rPr lang="zh-CN" altLang="en-US" sz="2400" dirty="0">
                <a:latin typeface="Microsoft YaHei" panose="020B0503020204020204" pitchFamily="34" charset="-122"/>
                <a:ea typeface="Microsoft YaHei" panose="020B0503020204020204" pitchFamily="34" charset="-122"/>
              </a:rPr>
              <a:t>第二学期（</a:t>
            </a:r>
            <a:r>
              <a:rPr lang="en-US" altLang="zh-CN" sz="2400" dirty="0">
                <a:latin typeface="Microsoft YaHei" panose="020B0503020204020204" pitchFamily="34" charset="-122"/>
                <a:ea typeface="Microsoft YaHei" panose="020B0503020204020204" pitchFamily="34" charset="-122"/>
              </a:rPr>
              <a:t>2025</a:t>
            </a:r>
            <a:r>
              <a:rPr lang="zh-CN" altLang="en-US" sz="2400" dirty="0">
                <a:latin typeface="Microsoft YaHei" panose="020B0503020204020204" pitchFamily="34" charset="-122"/>
                <a:ea typeface="Microsoft YaHei" panose="020B0503020204020204" pitchFamily="34" charset="-122"/>
              </a:rPr>
              <a:t>年春季）</a:t>
            </a:r>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主讲：王晓阳（江湾叉二</a:t>
            </a:r>
            <a:r>
              <a:rPr lang="en-US" altLang="zh-CN" sz="2400" dirty="0">
                <a:latin typeface="Microsoft YaHei" panose="020B0503020204020204" pitchFamily="34" charset="-122"/>
                <a:ea typeface="Microsoft YaHei" panose="020B0503020204020204" pitchFamily="34" charset="-122"/>
              </a:rPr>
              <a:t>A3021</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lvl="1"/>
            <a:r>
              <a:rPr lang="en-US" altLang="zh-CN" sz="2000" dirty="0">
                <a:solidFill>
                  <a:srgbClr val="FF0000"/>
                </a:solidFill>
                <a:latin typeface="Microsoft YaHei" panose="020B0503020204020204" pitchFamily="34" charset="-122"/>
                <a:ea typeface="Microsoft YaHei" panose="020B0503020204020204" pitchFamily="34" charset="-122"/>
                <a:hlinkClick r:id="rId2">
                  <a:extLst>
                    <a:ext uri="{A12FA001-AC4F-418D-AE19-62706E023703}">
                      <ahyp:hlinkClr xmlns:ahyp="http://schemas.microsoft.com/office/drawing/2018/hyperlinkcolor" val="tx"/>
                    </a:ext>
                  </a:extLst>
                </a:hlinkClick>
              </a:rPr>
              <a:t>xywangcs@fudan.edu.cn</a:t>
            </a:r>
            <a:endParaRPr lang="en-US" altLang="zh-CN" sz="2000" dirty="0">
              <a:solidFill>
                <a:srgbClr val="FF0000"/>
              </a:solidFill>
              <a:latin typeface="Microsoft YaHei" panose="020B0503020204020204" pitchFamily="34" charset="-122"/>
              <a:ea typeface="Microsoft YaHei" panose="020B0503020204020204" pitchFamily="34" charset="-122"/>
            </a:endParaRPr>
          </a:p>
          <a:p>
            <a:pPr lvl="1"/>
            <a:r>
              <a:rPr lang="en-US" altLang="zh-CN" sz="2000" dirty="0">
                <a:solidFill>
                  <a:srgbClr val="FF0000"/>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https://d</a:t>
            </a:r>
            <a:r>
              <a:rPr lang="en-CN" altLang="zh-CN" sz="2000" dirty="0">
                <a:solidFill>
                  <a:srgbClr val="FF0000"/>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aslab.fudan.edu.cn</a:t>
            </a:r>
            <a:r>
              <a:rPr lang="zh-CN" altLang="en-US" sz="2000" dirty="0">
                <a:solidFill>
                  <a:srgbClr val="FF0000"/>
                </a:solidFill>
                <a:latin typeface="Microsoft YaHei" panose="020B0503020204020204" pitchFamily="34" charset="-122"/>
                <a:ea typeface="Microsoft YaHei" panose="020B0503020204020204" pitchFamily="34" charset="-122"/>
              </a:rPr>
              <a:t> </a:t>
            </a:r>
            <a:endParaRPr lang="en-US" altLang="zh-CN" sz="2000" dirty="0">
              <a:solidFill>
                <a:srgbClr val="FF0000"/>
              </a:solidFill>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助教：林琰钧、王雨晨</a:t>
            </a:r>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课堂：周一</a:t>
            </a:r>
            <a:r>
              <a:rPr lang="en-US" altLang="zh-CN" sz="2400" dirty="0">
                <a:latin typeface="Microsoft YaHei" panose="020B0503020204020204" pitchFamily="34" charset="-122"/>
                <a:ea typeface="Microsoft YaHei" panose="020B0503020204020204" pitchFamily="34" charset="-122"/>
              </a:rPr>
              <a:t>6-8</a:t>
            </a:r>
            <a:r>
              <a:rPr lang="zh-CN" altLang="en-US" sz="2400" dirty="0">
                <a:latin typeface="Microsoft YaHei" panose="020B0503020204020204" pitchFamily="34" charset="-122"/>
                <a:ea typeface="Microsoft YaHei" panose="020B0503020204020204" pitchFamily="34" charset="-122"/>
              </a:rPr>
              <a:t>节（下午</a:t>
            </a:r>
            <a:r>
              <a:rPr lang="en-US" altLang="zh-CN" sz="2400" dirty="0">
                <a:latin typeface="Microsoft YaHei" panose="020B0503020204020204" pitchFamily="34" charset="-122"/>
                <a:ea typeface="Microsoft YaHei" panose="020B0503020204020204" pitchFamily="34" charset="-122"/>
              </a:rPr>
              <a:t>13:30</a:t>
            </a:r>
            <a:r>
              <a:rPr lang="zh-CN" altLang="en-US" sz="2400" dirty="0">
                <a:latin typeface="Microsoft YaHei" panose="020B0503020204020204" pitchFamily="34" charset="-122"/>
                <a:ea typeface="Microsoft YaHei" panose="020B0503020204020204" pitchFamily="34" charset="-122"/>
              </a:rPr>
              <a:t>开始，</a:t>
            </a:r>
            <a:r>
              <a:rPr lang="en-US" altLang="zh-CN" sz="2400" dirty="0">
                <a:latin typeface="Microsoft YaHei" panose="020B0503020204020204" pitchFamily="34" charset="-122"/>
                <a:ea typeface="Microsoft YaHei" panose="020B0503020204020204" pitchFamily="34" charset="-122"/>
              </a:rPr>
              <a:t>HGX303</a:t>
            </a:r>
            <a:r>
              <a:rPr lang="zh-CN" altLang="en-US" sz="2400" dirty="0">
                <a:latin typeface="Microsoft YaHei" panose="020B0503020204020204" pitchFamily="34" charset="-122"/>
                <a:ea typeface="Microsoft YaHei" panose="020B0503020204020204" pitchFamily="34" charset="-122"/>
              </a:rPr>
              <a:t> 教室）</a:t>
            </a:r>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实验：周四</a:t>
            </a:r>
            <a:r>
              <a:rPr lang="en-US" altLang="zh-CN" sz="2400" dirty="0">
                <a:latin typeface="Microsoft YaHei" panose="020B0503020204020204" pitchFamily="34" charset="-122"/>
                <a:ea typeface="Microsoft YaHei" panose="020B0503020204020204" pitchFamily="34" charset="-122"/>
              </a:rPr>
              <a:t>1-2</a:t>
            </a:r>
            <a:r>
              <a:rPr lang="zh-CN" altLang="en-US" sz="2400" dirty="0">
                <a:latin typeface="Microsoft YaHei" panose="020B0503020204020204" pitchFamily="34" charset="-122"/>
                <a:ea typeface="Microsoft YaHei" panose="020B0503020204020204" pitchFamily="34" charset="-122"/>
              </a:rPr>
              <a:t>节（上午</a:t>
            </a:r>
            <a:r>
              <a:rPr lang="en-US" altLang="zh-CN" sz="2400" dirty="0">
                <a:latin typeface="Microsoft YaHei" panose="020B0503020204020204" pitchFamily="34" charset="-122"/>
                <a:ea typeface="Microsoft YaHei" panose="020B0503020204020204" pitchFamily="34" charset="-122"/>
              </a:rPr>
              <a:t>8:00</a:t>
            </a:r>
            <a:r>
              <a:rPr lang="zh-CN" altLang="en-US" sz="2400" dirty="0">
                <a:latin typeface="Microsoft YaHei" panose="020B0503020204020204" pitchFamily="34" charset="-122"/>
                <a:ea typeface="Microsoft YaHei" panose="020B0503020204020204" pitchFamily="34" charset="-122"/>
              </a:rPr>
              <a:t>开始，</a:t>
            </a:r>
            <a:r>
              <a:rPr lang="en-US" altLang="zh-CN" sz="2400" dirty="0">
                <a:latin typeface="Microsoft YaHei" panose="020B0503020204020204" pitchFamily="34" charset="-122"/>
                <a:ea typeface="Microsoft YaHei" panose="020B0503020204020204" pitchFamily="34" charset="-122"/>
              </a:rPr>
              <a:t>H</a:t>
            </a:r>
            <a:r>
              <a:rPr lang="zh-CN" altLang="en-US" sz="2400" dirty="0">
                <a:latin typeface="Microsoft YaHei" panose="020B0503020204020204" pitchFamily="34" charset="-122"/>
                <a:ea typeface="Microsoft YaHei" panose="020B0503020204020204" pitchFamily="34" charset="-122"/>
              </a:rPr>
              <a:t>逸夫楼</a:t>
            </a:r>
            <a:r>
              <a:rPr lang="en-US" altLang="zh-CN" sz="2400" dirty="0">
                <a:latin typeface="Microsoft YaHei" panose="020B0503020204020204" pitchFamily="34" charset="-122"/>
                <a:ea typeface="Microsoft YaHei" panose="020B0503020204020204" pitchFamily="34" charset="-122"/>
              </a:rPr>
              <a:t>305</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endParaRPr lang="en-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39267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AD79-F8D8-77A1-E774-D9C33BD724F3}"/>
              </a:ext>
            </a:extLst>
          </p:cNvPr>
          <p:cNvSpPr>
            <a:spLocks noGrp="1"/>
          </p:cNvSpPr>
          <p:nvPr>
            <p:ph type="title"/>
          </p:nvPr>
        </p:nvSpPr>
        <p:spPr/>
        <p:txBody>
          <a:bodyPr/>
          <a:lstStyle/>
          <a:p>
            <a:r>
              <a:rPr lang="en-US" dirty="0"/>
              <a:t>LR(1) Parsing Algorithm</a:t>
            </a:r>
          </a:p>
        </p:txBody>
      </p:sp>
      <p:pic>
        <p:nvPicPr>
          <p:cNvPr id="4" name="Picture 3">
            <a:extLst>
              <a:ext uri="{FF2B5EF4-FFF2-40B4-BE49-F238E27FC236}">
                <a16:creationId xmlns:a16="http://schemas.microsoft.com/office/drawing/2014/main" id="{72899403-ACEC-620C-5702-C34BEB6AE094}"/>
              </a:ext>
            </a:extLst>
          </p:cNvPr>
          <p:cNvPicPr>
            <a:picLocks noChangeAspect="1"/>
          </p:cNvPicPr>
          <p:nvPr/>
        </p:nvPicPr>
        <p:blipFill>
          <a:blip r:embed="rId2"/>
          <a:stretch>
            <a:fillRect/>
          </a:stretch>
        </p:blipFill>
        <p:spPr>
          <a:xfrm>
            <a:off x="685800" y="2133600"/>
            <a:ext cx="7772400" cy="3431854"/>
          </a:xfrm>
          <a:prstGeom prst="rect">
            <a:avLst/>
          </a:prstGeom>
        </p:spPr>
      </p:pic>
    </p:spTree>
    <p:extLst>
      <p:ext uri="{BB962C8B-B14F-4D97-AF65-F5344CB8AC3E}">
        <p14:creationId xmlns:p14="http://schemas.microsoft.com/office/powerpoint/2010/main" val="262094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A56C-CFBA-D74B-B2DC-70835B46EE32}"/>
              </a:ext>
            </a:extLst>
          </p:cNvPr>
          <p:cNvSpPr>
            <a:spLocks noGrp="1"/>
          </p:cNvSpPr>
          <p:nvPr>
            <p:ph type="title"/>
          </p:nvPr>
        </p:nvSpPr>
        <p:spPr>
          <a:xfrm>
            <a:off x="568842" y="419100"/>
            <a:ext cx="7772400" cy="685800"/>
          </a:xfrm>
        </p:spPr>
        <p:txBody>
          <a:bodyPr/>
          <a:lstStyle/>
          <a:p>
            <a:r>
              <a:rPr lang="en-CN" dirty="0"/>
              <a:t>LR(0) Construction Example</a:t>
            </a:r>
          </a:p>
        </p:txBody>
      </p:sp>
      <p:pic>
        <p:nvPicPr>
          <p:cNvPr id="4" name="Picture 3">
            <a:extLst>
              <a:ext uri="{FF2B5EF4-FFF2-40B4-BE49-F238E27FC236}">
                <a16:creationId xmlns:a16="http://schemas.microsoft.com/office/drawing/2014/main" id="{1C65275C-C488-A544-80A5-BAF538B30F40}"/>
              </a:ext>
            </a:extLst>
          </p:cNvPr>
          <p:cNvPicPr>
            <a:picLocks noChangeAspect="1"/>
          </p:cNvPicPr>
          <p:nvPr/>
        </p:nvPicPr>
        <p:blipFill>
          <a:blip r:embed="rId2"/>
          <a:stretch>
            <a:fillRect/>
          </a:stretch>
        </p:blipFill>
        <p:spPr>
          <a:xfrm>
            <a:off x="304800" y="1174750"/>
            <a:ext cx="5067300" cy="1612900"/>
          </a:xfrm>
          <a:prstGeom prst="rect">
            <a:avLst/>
          </a:prstGeom>
        </p:spPr>
      </p:pic>
      <p:pic>
        <p:nvPicPr>
          <p:cNvPr id="5" name="Picture 4">
            <a:extLst>
              <a:ext uri="{FF2B5EF4-FFF2-40B4-BE49-F238E27FC236}">
                <a16:creationId xmlns:a16="http://schemas.microsoft.com/office/drawing/2014/main" id="{EFEC8F96-B762-DA41-8EFF-AD82139F6A23}"/>
              </a:ext>
            </a:extLst>
          </p:cNvPr>
          <p:cNvPicPr>
            <a:picLocks noChangeAspect="1"/>
          </p:cNvPicPr>
          <p:nvPr/>
        </p:nvPicPr>
        <p:blipFill>
          <a:blip r:embed="rId3"/>
          <a:stretch>
            <a:fillRect/>
          </a:stretch>
        </p:blipFill>
        <p:spPr>
          <a:xfrm>
            <a:off x="586563" y="2873449"/>
            <a:ext cx="8166100" cy="3352800"/>
          </a:xfrm>
          <a:prstGeom prst="rect">
            <a:avLst/>
          </a:prstGeom>
        </p:spPr>
      </p:pic>
    </p:spTree>
    <p:extLst>
      <p:ext uri="{BB962C8B-B14F-4D97-AF65-F5344CB8AC3E}">
        <p14:creationId xmlns:p14="http://schemas.microsoft.com/office/powerpoint/2010/main" val="784578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2C23-AD8D-6467-4061-529698AE5589}"/>
              </a:ext>
            </a:extLst>
          </p:cNvPr>
          <p:cNvSpPr>
            <a:spLocks noGrp="1"/>
          </p:cNvSpPr>
          <p:nvPr>
            <p:ph type="title"/>
          </p:nvPr>
        </p:nvSpPr>
        <p:spPr/>
        <p:txBody>
          <a:bodyPr/>
          <a:lstStyle/>
          <a:p>
            <a:r>
              <a:rPr lang="en-US" dirty="0"/>
              <a:t>LR(0)</a:t>
            </a:r>
            <a:r>
              <a:rPr lang="zh-CN" altLang="en-US" dirty="0"/>
              <a:t> </a:t>
            </a:r>
            <a:r>
              <a:rPr lang="en-US" altLang="zh-CN" dirty="0"/>
              <a:t>Parsing Table Construction</a:t>
            </a:r>
            <a:endParaRPr lang="en-US" dirty="0"/>
          </a:p>
        </p:txBody>
      </p:sp>
      <p:sp>
        <p:nvSpPr>
          <p:cNvPr id="3" name="Content Placeholder 2">
            <a:extLst>
              <a:ext uri="{FF2B5EF4-FFF2-40B4-BE49-F238E27FC236}">
                <a16:creationId xmlns:a16="http://schemas.microsoft.com/office/drawing/2014/main" id="{4007DF87-6750-76F8-B0C0-E0E5DCD83E29}"/>
              </a:ext>
            </a:extLst>
          </p:cNvPr>
          <p:cNvSpPr>
            <a:spLocks noGrp="1"/>
          </p:cNvSpPr>
          <p:nvPr>
            <p:ph idx="1"/>
          </p:nvPr>
        </p:nvSpPr>
        <p:spPr>
          <a:xfrm>
            <a:off x="685800" y="1981200"/>
            <a:ext cx="7772400" cy="1295400"/>
          </a:xfrm>
        </p:spPr>
        <p:txBody>
          <a:bodyPr/>
          <a:lstStyle/>
          <a:p>
            <a:r>
              <a:rPr lang="en-US" sz="2400" dirty="0"/>
              <a:t>A grammar rule, combined with the dot that indicates a position in its right-hand side, is called an item (speciﬁcally, an LR(0) item). A state is just a set of items.</a:t>
            </a:r>
          </a:p>
          <a:p>
            <a:endParaRPr lang="en-US" sz="2400" dirty="0"/>
          </a:p>
        </p:txBody>
      </p:sp>
      <p:pic>
        <p:nvPicPr>
          <p:cNvPr id="5" name="Picture 4">
            <a:extLst>
              <a:ext uri="{FF2B5EF4-FFF2-40B4-BE49-F238E27FC236}">
                <a16:creationId xmlns:a16="http://schemas.microsoft.com/office/drawing/2014/main" id="{C595DCD5-6C79-790A-F869-B867500E0D4D}"/>
              </a:ext>
            </a:extLst>
          </p:cNvPr>
          <p:cNvPicPr>
            <a:picLocks noChangeAspect="1"/>
          </p:cNvPicPr>
          <p:nvPr/>
        </p:nvPicPr>
        <p:blipFill>
          <a:blip r:embed="rId2"/>
          <a:stretch>
            <a:fillRect/>
          </a:stretch>
        </p:blipFill>
        <p:spPr>
          <a:xfrm>
            <a:off x="1104900" y="3581401"/>
            <a:ext cx="6934200" cy="2494733"/>
          </a:xfrm>
          <a:prstGeom prst="rect">
            <a:avLst/>
          </a:prstGeom>
        </p:spPr>
      </p:pic>
    </p:spTree>
    <p:extLst>
      <p:ext uri="{BB962C8B-B14F-4D97-AF65-F5344CB8AC3E}">
        <p14:creationId xmlns:p14="http://schemas.microsoft.com/office/powerpoint/2010/main" val="2813831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A56C-CFBA-D74B-B2DC-70835B46EE32}"/>
              </a:ext>
            </a:extLst>
          </p:cNvPr>
          <p:cNvSpPr>
            <a:spLocks noGrp="1"/>
          </p:cNvSpPr>
          <p:nvPr>
            <p:ph type="title"/>
          </p:nvPr>
        </p:nvSpPr>
        <p:spPr>
          <a:xfrm>
            <a:off x="568842" y="419100"/>
            <a:ext cx="7772400" cy="685800"/>
          </a:xfrm>
        </p:spPr>
        <p:txBody>
          <a:bodyPr/>
          <a:lstStyle/>
          <a:p>
            <a:r>
              <a:rPr lang="en-CN" dirty="0"/>
              <a:t>LR(0) Construction Example</a:t>
            </a:r>
          </a:p>
        </p:txBody>
      </p:sp>
      <p:pic>
        <p:nvPicPr>
          <p:cNvPr id="5" name="Picture 4">
            <a:extLst>
              <a:ext uri="{FF2B5EF4-FFF2-40B4-BE49-F238E27FC236}">
                <a16:creationId xmlns:a16="http://schemas.microsoft.com/office/drawing/2014/main" id="{EFEC8F96-B762-DA41-8EFF-AD82139F6A23}"/>
              </a:ext>
            </a:extLst>
          </p:cNvPr>
          <p:cNvPicPr>
            <a:picLocks noChangeAspect="1"/>
          </p:cNvPicPr>
          <p:nvPr/>
        </p:nvPicPr>
        <p:blipFill>
          <a:blip r:embed="rId2"/>
          <a:stretch>
            <a:fillRect/>
          </a:stretch>
        </p:blipFill>
        <p:spPr>
          <a:xfrm>
            <a:off x="466613" y="1430055"/>
            <a:ext cx="6046754" cy="2482649"/>
          </a:xfrm>
          <a:prstGeom prst="rect">
            <a:avLst/>
          </a:prstGeom>
        </p:spPr>
      </p:pic>
      <p:pic>
        <p:nvPicPr>
          <p:cNvPr id="3" name="Picture 2">
            <a:extLst>
              <a:ext uri="{FF2B5EF4-FFF2-40B4-BE49-F238E27FC236}">
                <a16:creationId xmlns:a16="http://schemas.microsoft.com/office/drawing/2014/main" id="{09BAD38D-D7CC-3245-8A96-FC0AECB7EBF8}"/>
              </a:ext>
            </a:extLst>
          </p:cNvPr>
          <p:cNvPicPr>
            <a:picLocks noChangeAspect="1"/>
          </p:cNvPicPr>
          <p:nvPr/>
        </p:nvPicPr>
        <p:blipFill>
          <a:blip r:embed="rId3"/>
          <a:stretch>
            <a:fillRect/>
          </a:stretch>
        </p:blipFill>
        <p:spPr>
          <a:xfrm>
            <a:off x="4455042" y="3886200"/>
            <a:ext cx="4090147" cy="2286000"/>
          </a:xfrm>
          <a:prstGeom prst="rect">
            <a:avLst/>
          </a:prstGeom>
        </p:spPr>
      </p:pic>
      <p:pic>
        <p:nvPicPr>
          <p:cNvPr id="4" name="Picture 3">
            <a:extLst>
              <a:ext uri="{FF2B5EF4-FFF2-40B4-BE49-F238E27FC236}">
                <a16:creationId xmlns:a16="http://schemas.microsoft.com/office/drawing/2014/main" id="{614722E1-6D7A-CE24-4372-2D22B1838FED}"/>
              </a:ext>
            </a:extLst>
          </p:cNvPr>
          <p:cNvPicPr>
            <a:picLocks noChangeAspect="1"/>
          </p:cNvPicPr>
          <p:nvPr/>
        </p:nvPicPr>
        <p:blipFill>
          <a:blip r:embed="rId4"/>
          <a:stretch>
            <a:fillRect/>
          </a:stretch>
        </p:blipFill>
        <p:spPr>
          <a:xfrm>
            <a:off x="304800" y="4443069"/>
            <a:ext cx="3766200" cy="1198765"/>
          </a:xfrm>
          <a:prstGeom prst="rect">
            <a:avLst/>
          </a:prstGeom>
        </p:spPr>
      </p:pic>
      <p:sp>
        <p:nvSpPr>
          <p:cNvPr id="6" name="TextBox 5">
            <a:extLst>
              <a:ext uri="{FF2B5EF4-FFF2-40B4-BE49-F238E27FC236}">
                <a16:creationId xmlns:a16="http://schemas.microsoft.com/office/drawing/2014/main" id="{178811FD-D2BD-ECFD-888B-FD5C17B39E7F}"/>
              </a:ext>
            </a:extLst>
          </p:cNvPr>
          <p:cNvSpPr txBox="1"/>
          <p:nvPr/>
        </p:nvSpPr>
        <p:spPr>
          <a:xfrm>
            <a:off x="1905000" y="5572034"/>
            <a:ext cx="1789272" cy="1200329"/>
          </a:xfrm>
          <a:prstGeom prst="rect">
            <a:avLst/>
          </a:prstGeom>
          <a:noFill/>
          <a:ln>
            <a:solidFill>
              <a:srgbClr val="FF0000"/>
            </a:solidFill>
          </a:ln>
        </p:spPr>
        <p:txBody>
          <a:bodyPr wrap="none" rtlCol="0">
            <a:spAutoFit/>
          </a:bodyPr>
          <a:lstStyle/>
          <a:p>
            <a:r>
              <a:rPr lang="en-US" i="1" dirty="0"/>
              <a:t>(x)</a:t>
            </a:r>
          </a:p>
          <a:p>
            <a:r>
              <a:rPr lang="en-US" i="1" dirty="0"/>
              <a:t>((</a:t>
            </a:r>
            <a:r>
              <a:rPr lang="en-US" i="1" dirty="0" err="1"/>
              <a:t>x,x</a:t>
            </a:r>
            <a:r>
              <a:rPr lang="en-US" i="1" dirty="0"/>
              <a:t>),x,(x))</a:t>
            </a:r>
          </a:p>
          <a:p>
            <a:r>
              <a:rPr lang="en-US" i="1" dirty="0"/>
              <a:t>(x,(x,(</a:t>
            </a:r>
            <a:r>
              <a:rPr lang="en-US" i="1" dirty="0" err="1"/>
              <a:t>x,x</a:t>
            </a:r>
            <a:r>
              <a:rPr lang="en-US" i="1" dirty="0"/>
              <a:t>)),x)</a:t>
            </a:r>
          </a:p>
        </p:txBody>
      </p:sp>
    </p:spTree>
    <p:extLst>
      <p:ext uri="{BB962C8B-B14F-4D97-AF65-F5344CB8AC3E}">
        <p14:creationId xmlns:p14="http://schemas.microsoft.com/office/powerpoint/2010/main" val="378981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1A29-2ADB-C42E-D52E-A791B361CD20}"/>
              </a:ext>
            </a:extLst>
          </p:cNvPr>
          <p:cNvSpPr>
            <a:spLocks noGrp="1"/>
          </p:cNvSpPr>
          <p:nvPr>
            <p:ph type="title"/>
          </p:nvPr>
        </p:nvSpPr>
        <p:spPr/>
        <p:txBody>
          <a:bodyPr/>
          <a:lstStyle/>
          <a:p>
            <a:r>
              <a:rPr lang="en-US" dirty="0"/>
              <a:t>SLR-Simple LR</a:t>
            </a:r>
          </a:p>
        </p:txBody>
      </p:sp>
      <p:sp>
        <p:nvSpPr>
          <p:cNvPr id="3" name="Content Placeholder 2">
            <a:extLst>
              <a:ext uri="{FF2B5EF4-FFF2-40B4-BE49-F238E27FC236}">
                <a16:creationId xmlns:a16="http://schemas.microsoft.com/office/drawing/2014/main" id="{C34CD0FA-D000-6540-8C57-70ABC54D5D9B}"/>
              </a:ext>
            </a:extLst>
          </p:cNvPr>
          <p:cNvSpPr>
            <a:spLocks noGrp="1"/>
          </p:cNvSpPr>
          <p:nvPr>
            <p:ph idx="1"/>
          </p:nvPr>
        </p:nvSpPr>
        <p:spPr>
          <a:xfrm>
            <a:off x="685800" y="1981200"/>
            <a:ext cx="7772400" cy="1447800"/>
          </a:xfrm>
        </p:spPr>
        <p:txBody>
          <a:bodyPr/>
          <a:lstStyle/>
          <a:p>
            <a:r>
              <a:rPr lang="en-US" sz="2000" dirty="0"/>
              <a:t>A simple way of constructing better-than-LR(0) parsers is called SLR, which stands for Simple LR. Parser construction for SLR is almost identical to that for LR(0), except that we put reduce actions into the table only where indicated by the FOLLOW set.</a:t>
            </a:r>
          </a:p>
        </p:txBody>
      </p:sp>
    </p:spTree>
    <p:extLst>
      <p:ext uri="{BB962C8B-B14F-4D97-AF65-F5344CB8AC3E}">
        <p14:creationId xmlns:p14="http://schemas.microsoft.com/office/powerpoint/2010/main" val="107604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657BDE-0D07-D223-87AC-BEEE45C6EBAB}"/>
              </a:ext>
            </a:extLst>
          </p:cNvPr>
          <p:cNvPicPr>
            <a:picLocks noChangeAspect="1"/>
          </p:cNvPicPr>
          <p:nvPr/>
        </p:nvPicPr>
        <p:blipFill>
          <a:blip r:embed="rId2"/>
          <a:stretch>
            <a:fillRect/>
          </a:stretch>
        </p:blipFill>
        <p:spPr>
          <a:xfrm>
            <a:off x="533400" y="478797"/>
            <a:ext cx="6725808" cy="3255003"/>
          </a:xfrm>
          <a:prstGeom prst="rect">
            <a:avLst/>
          </a:prstGeom>
        </p:spPr>
      </p:pic>
      <p:pic>
        <p:nvPicPr>
          <p:cNvPr id="5" name="Picture 4">
            <a:extLst>
              <a:ext uri="{FF2B5EF4-FFF2-40B4-BE49-F238E27FC236}">
                <a16:creationId xmlns:a16="http://schemas.microsoft.com/office/drawing/2014/main" id="{20F2C192-9F0A-1539-0659-975272DA2593}"/>
              </a:ext>
            </a:extLst>
          </p:cNvPr>
          <p:cNvPicPr>
            <a:picLocks noChangeAspect="1"/>
          </p:cNvPicPr>
          <p:nvPr/>
        </p:nvPicPr>
        <p:blipFill>
          <a:blip r:embed="rId3"/>
          <a:stretch>
            <a:fillRect/>
          </a:stretch>
        </p:blipFill>
        <p:spPr>
          <a:xfrm>
            <a:off x="349469" y="3818090"/>
            <a:ext cx="4046483" cy="1125187"/>
          </a:xfrm>
          <a:prstGeom prst="rect">
            <a:avLst/>
          </a:prstGeom>
        </p:spPr>
      </p:pic>
      <p:pic>
        <p:nvPicPr>
          <p:cNvPr id="6" name="Picture 5">
            <a:extLst>
              <a:ext uri="{FF2B5EF4-FFF2-40B4-BE49-F238E27FC236}">
                <a16:creationId xmlns:a16="http://schemas.microsoft.com/office/drawing/2014/main" id="{86A95130-2B64-5C76-85BB-FFDD967E806B}"/>
              </a:ext>
            </a:extLst>
          </p:cNvPr>
          <p:cNvPicPr>
            <a:picLocks noChangeAspect="1"/>
          </p:cNvPicPr>
          <p:nvPr/>
        </p:nvPicPr>
        <p:blipFill>
          <a:blip r:embed="rId4"/>
          <a:stretch>
            <a:fillRect/>
          </a:stretch>
        </p:blipFill>
        <p:spPr>
          <a:xfrm>
            <a:off x="4319752" y="4401704"/>
            <a:ext cx="4495800" cy="2112741"/>
          </a:xfrm>
          <a:prstGeom prst="rect">
            <a:avLst/>
          </a:prstGeom>
        </p:spPr>
      </p:pic>
      <p:sp>
        <p:nvSpPr>
          <p:cNvPr id="2" name="TextBox 1">
            <a:extLst>
              <a:ext uri="{FF2B5EF4-FFF2-40B4-BE49-F238E27FC236}">
                <a16:creationId xmlns:a16="http://schemas.microsoft.com/office/drawing/2014/main" id="{7B2F50BE-96E6-8443-3F19-6C4C73B459C8}"/>
              </a:ext>
            </a:extLst>
          </p:cNvPr>
          <p:cNvSpPr txBox="1"/>
          <p:nvPr/>
        </p:nvSpPr>
        <p:spPr>
          <a:xfrm>
            <a:off x="979753" y="5246133"/>
            <a:ext cx="1354858" cy="1200329"/>
          </a:xfrm>
          <a:prstGeom prst="rect">
            <a:avLst/>
          </a:prstGeom>
          <a:noFill/>
          <a:ln>
            <a:solidFill>
              <a:srgbClr val="FF0000"/>
            </a:solidFill>
          </a:ln>
        </p:spPr>
        <p:txBody>
          <a:bodyPr wrap="none" rtlCol="0">
            <a:spAutoFit/>
          </a:bodyPr>
          <a:lstStyle/>
          <a:p>
            <a:r>
              <a:rPr lang="en-US" i="1" dirty="0"/>
              <a:t>x</a:t>
            </a:r>
          </a:p>
          <a:p>
            <a:r>
              <a:rPr lang="en-US" i="1" dirty="0" err="1"/>
              <a:t>x+x</a:t>
            </a:r>
            <a:endParaRPr lang="en-US" i="1" dirty="0"/>
          </a:p>
          <a:p>
            <a:r>
              <a:rPr lang="en-US" i="1" dirty="0" err="1"/>
              <a:t>x+x+x+x</a:t>
            </a:r>
            <a:endParaRPr lang="en-US" i="1" dirty="0"/>
          </a:p>
        </p:txBody>
      </p:sp>
    </p:spTree>
    <p:extLst>
      <p:ext uri="{BB962C8B-B14F-4D97-AF65-F5344CB8AC3E}">
        <p14:creationId xmlns:p14="http://schemas.microsoft.com/office/powerpoint/2010/main" val="2774677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37AC0-EC84-4797-C0B7-1746BE34B811}"/>
              </a:ext>
            </a:extLst>
          </p:cNvPr>
          <p:cNvSpPr>
            <a:spLocks noGrp="1"/>
          </p:cNvSpPr>
          <p:nvPr>
            <p:ph type="title"/>
          </p:nvPr>
        </p:nvSpPr>
        <p:spPr/>
        <p:txBody>
          <a:bodyPr/>
          <a:lstStyle/>
          <a:p>
            <a:r>
              <a:rPr lang="en-US" dirty="0"/>
              <a:t>LR(1) Parsing Table Construction</a:t>
            </a:r>
          </a:p>
        </p:txBody>
      </p:sp>
      <p:sp>
        <p:nvSpPr>
          <p:cNvPr id="3" name="Content Placeholder 2">
            <a:extLst>
              <a:ext uri="{FF2B5EF4-FFF2-40B4-BE49-F238E27FC236}">
                <a16:creationId xmlns:a16="http://schemas.microsoft.com/office/drawing/2014/main" id="{39F178B9-FD4F-D81B-81E9-238AFC3E3243}"/>
              </a:ext>
            </a:extLst>
          </p:cNvPr>
          <p:cNvSpPr>
            <a:spLocks noGrp="1"/>
          </p:cNvSpPr>
          <p:nvPr>
            <p:ph idx="1"/>
          </p:nvPr>
        </p:nvSpPr>
        <p:spPr>
          <a:xfrm>
            <a:off x="685800" y="1981200"/>
            <a:ext cx="7772400" cy="1143000"/>
          </a:xfrm>
        </p:spPr>
        <p:txBody>
          <a:bodyPr/>
          <a:lstStyle/>
          <a:p>
            <a:r>
              <a:rPr lang="en-US" sz="2400" dirty="0"/>
              <a:t>An LR(1) item consists of a grammar production, a right-hand-side position (represented by the dot), and a lookahead symbol.</a:t>
            </a:r>
          </a:p>
          <a:p>
            <a:endParaRPr lang="en-US" sz="2400" dirty="0"/>
          </a:p>
        </p:txBody>
      </p:sp>
      <p:pic>
        <p:nvPicPr>
          <p:cNvPr id="4" name="Picture 3">
            <a:extLst>
              <a:ext uri="{FF2B5EF4-FFF2-40B4-BE49-F238E27FC236}">
                <a16:creationId xmlns:a16="http://schemas.microsoft.com/office/drawing/2014/main" id="{589D49B0-F381-50C5-42AD-948540E43D1A}"/>
              </a:ext>
            </a:extLst>
          </p:cNvPr>
          <p:cNvPicPr>
            <a:picLocks noChangeAspect="1"/>
          </p:cNvPicPr>
          <p:nvPr/>
        </p:nvPicPr>
        <p:blipFill>
          <a:blip r:embed="rId2"/>
          <a:stretch>
            <a:fillRect/>
          </a:stretch>
        </p:blipFill>
        <p:spPr>
          <a:xfrm>
            <a:off x="685800" y="3581400"/>
            <a:ext cx="7772400" cy="2570738"/>
          </a:xfrm>
          <a:prstGeom prst="rect">
            <a:avLst/>
          </a:prstGeom>
        </p:spPr>
      </p:pic>
    </p:spTree>
    <p:extLst>
      <p:ext uri="{BB962C8B-B14F-4D97-AF65-F5344CB8AC3E}">
        <p14:creationId xmlns:p14="http://schemas.microsoft.com/office/powerpoint/2010/main" val="1178450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1A78-4CB7-464E-97EF-A6840A2C649C}"/>
              </a:ext>
            </a:extLst>
          </p:cNvPr>
          <p:cNvSpPr>
            <a:spLocks noGrp="1"/>
          </p:cNvSpPr>
          <p:nvPr>
            <p:ph type="title"/>
          </p:nvPr>
        </p:nvSpPr>
        <p:spPr>
          <a:xfrm>
            <a:off x="188843" y="613199"/>
            <a:ext cx="3886200" cy="533400"/>
          </a:xfrm>
        </p:spPr>
        <p:txBody>
          <a:bodyPr/>
          <a:lstStyle/>
          <a:p>
            <a:r>
              <a:rPr lang="en-CN" dirty="0"/>
              <a:t>LR(1) Example</a:t>
            </a:r>
          </a:p>
        </p:txBody>
      </p:sp>
      <p:pic>
        <p:nvPicPr>
          <p:cNvPr id="4" name="Picture 3">
            <a:extLst>
              <a:ext uri="{FF2B5EF4-FFF2-40B4-BE49-F238E27FC236}">
                <a16:creationId xmlns:a16="http://schemas.microsoft.com/office/drawing/2014/main" id="{16AB9644-004A-3640-B1BD-35F5090EB278}"/>
              </a:ext>
            </a:extLst>
          </p:cNvPr>
          <p:cNvPicPr>
            <a:picLocks noChangeAspect="1"/>
          </p:cNvPicPr>
          <p:nvPr/>
        </p:nvPicPr>
        <p:blipFill rotWithShape="1">
          <a:blip r:embed="rId2"/>
          <a:srcRect r="31215" b="39891"/>
          <a:stretch/>
        </p:blipFill>
        <p:spPr>
          <a:xfrm>
            <a:off x="4572000" y="731098"/>
            <a:ext cx="3621157" cy="758401"/>
          </a:xfrm>
          <a:prstGeom prst="rect">
            <a:avLst/>
          </a:prstGeom>
        </p:spPr>
      </p:pic>
      <p:pic>
        <p:nvPicPr>
          <p:cNvPr id="5" name="Picture 4">
            <a:extLst>
              <a:ext uri="{FF2B5EF4-FFF2-40B4-BE49-F238E27FC236}">
                <a16:creationId xmlns:a16="http://schemas.microsoft.com/office/drawing/2014/main" id="{0DD894CE-78C4-8A40-9704-BB319CC1612D}"/>
              </a:ext>
            </a:extLst>
          </p:cNvPr>
          <p:cNvPicPr>
            <a:picLocks noChangeAspect="1"/>
          </p:cNvPicPr>
          <p:nvPr/>
        </p:nvPicPr>
        <p:blipFill>
          <a:blip r:embed="rId3"/>
          <a:stretch>
            <a:fillRect/>
          </a:stretch>
        </p:blipFill>
        <p:spPr>
          <a:xfrm>
            <a:off x="3431920" y="1920222"/>
            <a:ext cx="5712080" cy="3239318"/>
          </a:xfrm>
          <a:prstGeom prst="rect">
            <a:avLst/>
          </a:prstGeom>
        </p:spPr>
      </p:pic>
      <p:sp>
        <p:nvSpPr>
          <p:cNvPr id="6" name="TextBox 5">
            <a:extLst>
              <a:ext uri="{FF2B5EF4-FFF2-40B4-BE49-F238E27FC236}">
                <a16:creationId xmlns:a16="http://schemas.microsoft.com/office/drawing/2014/main" id="{0E609DE9-1FCA-8F4E-B521-139D8FBF1441}"/>
              </a:ext>
            </a:extLst>
          </p:cNvPr>
          <p:cNvSpPr txBox="1"/>
          <p:nvPr/>
        </p:nvSpPr>
        <p:spPr>
          <a:xfrm>
            <a:off x="2834747" y="5539272"/>
            <a:ext cx="2379562" cy="461665"/>
          </a:xfrm>
          <a:prstGeom prst="rect">
            <a:avLst/>
          </a:prstGeom>
          <a:noFill/>
          <a:ln w="38100">
            <a:solidFill>
              <a:srgbClr val="FF0000"/>
            </a:solidFill>
          </a:ln>
        </p:spPr>
        <p:txBody>
          <a:bodyPr wrap="none" rtlCol="0">
            <a:spAutoFit/>
          </a:bodyPr>
          <a:lstStyle/>
          <a:p>
            <a:r>
              <a:rPr lang="en-CN" dirty="0"/>
              <a:t>Try this: *a = **b</a:t>
            </a:r>
          </a:p>
        </p:txBody>
      </p:sp>
      <p:pic>
        <p:nvPicPr>
          <p:cNvPr id="7" name="Picture 6">
            <a:extLst>
              <a:ext uri="{FF2B5EF4-FFF2-40B4-BE49-F238E27FC236}">
                <a16:creationId xmlns:a16="http://schemas.microsoft.com/office/drawing/2014/main" id="{3055415C-97F9-5843-8A43-3773AC54F038}"/>
              </a:ext>
            </a:extLst>
          </p:cNvPr>
          <p:cNvPicPr>
            <a:picLocks noChangeAspect="1"/>
          </p:cNvPicPr>
          <p:nvPr/>
        </p:nvPicPr>
        <p:blipFill>
          <a:blip r:embed="rId4"/>
          <a:stretch>
            <a:fillRect/>
          </a:stretch>
        </p:blipFill>
        <p:spPr>
          <a:xfrm>
            <a:off x="86609" y="1906035"/>
            <a:ext cx="3375128" cy="3435759"/>
          </a:xfrm>
          <a:prstGeom prst="rect">
            <a:avLst/>
          </a:prstGeom>
        </p:spPr>
      </p:pic>
    </p:spTree>
    <p:extLst>
      <p:ext uri="{BB962C8B-B14F-4D97-AF65-F5344CB8AC3E}">
        <p14:creationId xmlns:p14="http://schemas.microsoft.com/office/powerpoint/2010/main" val="2671875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8923-6ABC-E57B-F383-74ACC440C3A0}"/>
              </a:ext>
            </a:extLst>
          </p:cNvPr>
          <p:cNvSpPr>
            <a:spLocks noGrp="1"/>
          </p:cNvSpPr>
          <p:nvPr>
            <p:ph type="title"/>
          </p:nvPr>
        </p:nvSpPr>
        <p:spPr>
          <a:xfrm>
            <a:off x="664779" y="914400"/>
            <a:ext cx="7772400" cy="609600"/>
          </a:xfrm>
        </p:spPr>
        <p:txBody>
          <a:bodyPr/>
          <a:lstStyle/>
          <a:p>
            <a:r>
              <a:rPr lang="en-US" dirty="0"/>
              <a:t>LALR(1)</a:t>
            </a:r>
          </a:p>
        </p:txBody>
      </p:sp>
      <p:sp>
        <p:nvSpPr>
          <p:cNvPr id="3" name="Content Placeholder 2">
            <a:extLst>
              <a:ext uri="{FF2B5EF4-FFF2-40B4-BE49-F238E27FC236}">
                <a16:creationId xmlns:a16="http://schemas.microsoft.com/office/drawing/2014/main" id="{EDF5C75F-01D8-9162-1A79-3CB104FF62AE}"/>
              </a:ext>
            </a:extLst>
          </p:cNvPr>
          <p:cNvSpPr>
            <a:spLocks noGrp="1"/>
          </p:cNvSpPr>
          <p:nvPr>
            <p:ph idx="1"/>
          </p:nvPr>
        </p:nvSpPr>
        <p:spPr>
          <a:xfrm>
            <a:off x="670034" y="1752600"/>
            <a:ext cx="7772400" cy="2286000"/>
          </a:xfrm>
        </p:spPr>
        <p:txBody>
          <a:bodyPr/>
          <a:lstStyle/>
          <a:p>
            <a:r>
              <a:rPr lang="en-US" sz="2400" dirty="0"/>
              <a:t>LR(1) parsing tables can be very large, with many states. A smaller table can be made by merging any two states whose items are identical except for lookahead sets. The result parser is called an LALR(1) parser, for </a:t>
            </a:r>
            <a:r>
              <a:rPr lang="en-US" sz="2400" i="1" dirty="0"/>
              <a:t>Look-Ahead LR(1).</a:t>
            </a:r>
            <a:endParaRPr lang="en-US" sz="2400" dirty="0"/>
          </a:p>
          <a:p>
            <a:r>
              <a:rPr lang="en-US" sz="2400" dirty="0" err="1"/>
              <a:t>Yacc</a:t>
            </a:r>
            <a:r>
              <a:rPr lang="en-US" sz="2400" dirty="0"/>
              <a:t> does LALR(1)</a:t>
            </a:r>
          </a:p>
          <a:p>
            <a:endParaRPr lang="en-US" sz="2400" dirty="0"/>
          </a:p>
        </p:txBody>
      </p:sp>
    </p:spTree>
    <p:extLst>
      <p:ext uri="{BB962C8B-B14F-4D97-AF65-F5344CB8AC3E}">
        <p14:creationId xmlns:p14="http://schemas.microsoft.com/office/powerpoint/2010/main" val="1465031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C7BE1D5-19E4-51B0-F4AB-5012BA6AD3D3}"/>
              </a:ext>
            </a:extLst>
          </p:cNvPr>
          <p:cNvPicPr>
            <a:picLocks noChangeAspect="1"/>
          </p:cNvPicPr>
          <p:nvPr/>
        </p:nvPicPr>
        <p:blipFill>
          <a:blip r:embed="rId2"/>
          <a:stretch>
            <a:fillRect/>
          </a:stretch>
        </p:blipFill>
        <p:spPr>
          <a:xfrm>
            <a:off x="2381058" y="3439510"/>
            <a:ext cx="6336294" cy="3418490"/>
          </a:xfrm>
          <a:prstGeom prst="rect">
            <a:avLst/>
          </a:prstGeom>
        </p:spPr>
      </p:pic>
      <p:grpSp>
        <p:nvGrpSpPr>
          <p:cNvPr id="15" name="Group 14">
            <a:extLst>
              <a:ext uri="{FF2B5EF4-FFF2-40B4-BE49-F238E27FC236}">
                <a16:creationId xmlns:a16="http://schemas.microsoft.com/office/drawing/2014/main" id="{5CA45AC2-6E83-5986-B335-73DEEA61D211}"/>
              </a:ext>
            </a:extLst>
          </p:cNvPr>
          <p:cNvGrpSpPr/>
          <p:nvPr/>
        </p:nvGrpSpPr>
        <p:grpSpPr>
          <a:xfrm>
            <a:off x="457200" y="457200"/>
            <a:ext cx="5299663" cy="2971800"/>
            <a:chOff x="457200" y="457200"/>
            <a:chExt cx="5712080" cy="3239318"/>
          </a:xfrm>
        </p:grpSpPr>
        <p:pic>
          <p:nvPicPr>
            <p:cNvPr id="4" name="Picture 3">
              <a:extLst>
                <a:ext uri="{FF2B5EF4-FFF2-40B4-BE49-F238E27FC236}">
                  <a16:creationId xmlns:a16="http://schemas.microsoft.com/office/drawing/2014/main" id="{8BDD5A11-FA56-B53B-0CFF-3DF3B4C04BE6}"/>
                </a:ext>
              </a:extLst>
            </p:cNvPr>
            <p:cNvPicPr>
              <a:picLocks noChangeAspect="1"/>
            </p:cNvPicPr>
            <p:nvPr/>
          </p:nvPicPr>
          <p:blipFill>
            <a:blip r:embed="rId3"/>
            <a:stretch>
              <a:fillRect/>
            </a:stretch>
          </p:blipFill>
          <p:spPr>
            <a:xfrm>
              <a:off x="457200" y="457200"/>
              <a:ext cx="5712080" cy="3239318"/>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4E9502C8-E40A-FCB7-DB7C-29B5CD09666A}"/>
                    </a:ext>
                  </a:extLst>
                </p14:cNvPr>
                <p14:cNvContentPartPr/>
                <p14:nvPr/>
              </p14:nvContentPartPr>
              <p14:xfrm>
                <a:off x="4047670" y="2680452"/>
                <a:ext cx="106560" cy="3240"/>
              </p14:xfrm>
            </p:contentPart>
          </mc:Choice>
          <mc:Fallback xmlns="">
            <p:pic>
              <p:nvPicPr>
                <p:cNvPr id="8" name="Ink 7">
                  <a:extLst>
                    <a:ext uri="{FF2B5EF4-FFF2-40B4-BE49-F238E27FC236}">
                      <a16:creationId xmlns:a16="http://schemas.microsoft.com/office/drawing/2014/main" id="{4E9502C8-E40A-FCB7-DB7C-29B5CD09666A}"/>
                    </a:ext>
                  </a:extLst>
                </p:cNvPr>
                <p:cNvPicPr/>
                <p:nvPr/>
              </p:nvPicPr>
              <p:blipFill>
                <a:blip r:embed="rId5"/>
                <a:stretch>
                  <a:fillRect/>
                </a:stretch>
              </p:blipFill>
              <p:spPr>
                <a:xfrm>
                  <a:off x="3989934" y="2558952"/>
                  <a:ext cx="222420" cy="24583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2ECE4CAE-A8D8-27BF-D406-981B5E002D01}"/>
                    </a:ext>
                  </a:extLst>
                </p14:cNvPr>
                <p14:cNvContentPartPr/>
                <p14:nvPr/>
              </p14:nvContentPartPr>
              <p14:xfrm>
                <a:off x="3996190" y="1475532"/>
                <a:ext cx="48240" cy="1800"/>
              </p14:xfrm>
            </p:contentPart>
          </mc:Choice>
          <mc:Fallback xmlns="">
            <p:pic>
              <p:nvPicPr>
                <p:cNvPr id="9" name="Ink 8">
                  <a:extLst>
                    <a:ext uri="{FF2B5EF4-FFF2-40B4-BE49-F238E27FC236}">
                      <a16:creationId xmlns:a16="http://schemas.microsoft.com/office/drawing/2014/main" id="{2ECE4CAE-A8D8-27BF-D406-981B5E002D01}"/>
                    </a:ext>
                  </a:extLst>
                </p:cNvPr>
                <p:cNvPicPr/>
                <p:nvPr/>
              </p:nvPicPr>
              <p:blipFill>
                <a:blip r:embed="rId7"/>
                <a:stretch>
                  <a:fillRect/>
                </a:stretch>
              </p:blipFill>
              <p:spPr>
                <a:xfrm>
                  <a:off x="3938224" y="1367532"/>
                  <a:ext cx="164561"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CDA10E0-4357-6B86-73A1-18FADBC8532A}"/>
                    </a:ext>
                  </a:extLst>
                </p14:cNvPr>
                <p14:cNvContentPartPr/>
                <p14:nvPr/>
              </p14:nvContentPartPr>
              <p14:xfrm>
                <a:off x="4054150" y="1965852"/>
                <a:ext cx="50400" cy="2160"/>
              </p14:xfrm>
            </p:contentPart>
          </mc:Choice>
          <mc:Fallback xmlns="">
            <p:pic>
              <p:nvPicPr>
                <p:cNvPr id="10" name="Ink 9">
                  <a:extLst>
                    <a:ext uri="{FF2B5EF4-FFF2-40B4-BE49-F238E27FC236}">
                      <a16:creationId xmlns:a16="http://schemas.microsoft.com/office/drawing/2014/main" id="{4CDA10E0-4357-6B86-73A1-18FADBC8532A}"/>
                    </a:ext>
                  </a:extLst>
                </p:cNvPr>
                <p:cNvPicPr/>
                <p:nvPr/>
              </p:nvPicPr>
              <p:blipFill>
                <a:blip r:embed="rId9"/>
                <a:stretch>
                  <a:fillRect/>
                </a:stretch>
              </p:blipFill>
              <p:spPr>
                <a:xfrm>
                  <a:off x="3995996" y="1858212"/>
                  <a:ext cx="1663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BC1A1326-8B19-8597-3C17-CA97744323B3}"/>
                    </a:ext>
                  </a:extLst>
                </p14:cNvPr>
                <p14:cNvContentPartPr/>
                <p14:nvPr/>
              </p14:nvContentPartPr>
              <p14:xfrm>
                <a:off x="4054870" y="2276172"/>
                <a:ext cx="79920" cy="2880"/>
              </p14:xfrm>
            </p:contentPart>
          </mc:Choice>
          <mc:Fallback xmlns="">
            <p:pic>
              <p:nvPicPr>
                <p:cNvPr id="11" name="Ink 10">
                  <a:extLst>
                    <a:ext uri="{FF2B5EF4-FFF2-40B4-BE49-F238E27FC236}">
                      <a16:creationId xmlns:a16="http://schemas.microsoft.com/office/drawing/2014/main" id="{BC1A1326-8B19-8597-3C17-CA97744323B3}"/>
                    </a:ext>
                  </a:extLst>
                </p:cNvPr>
                <p:cNvPicPr/>
                <p:nvPr/>
              </p:nvPicPr>
              <p:blipFill>
                <a:blip r:embed="rId11"/>
                <a:stretch>
                  <a:fillRect/>
                </a:stretch>
              </p:blipFill>
              <p:spPr>
                <a:xfrm>
                  <a:off x="3997064" y="2153155"/>
                  <a:ext cx="195920" cy="24932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C2C0576F-002F-4CCE-3293-56FC302258A0}"/>
                    </a:ext>
                  </a:extLst>
                </p14:cNvPr>
                <p14:cNvContentPartPr/>
                <p14:nvPr/>
              </p14:nvContentPartPr>
              <p14:xfrm>
                <a:off x="4063150" y="3036492"/>
                <a:ext cx="85320" cy="3600"/>
              </p14:xfrm>
            </p:contentPart>
          </mc:Choice>
          <mc:Fallback xmlns="">
            <p:pic>
              <p:nvPicPr>
                <p:cNvPr id="12" name="Ink 11">
                  <a:extLst>
                    <a:ext uri="{FF2B5EF4-FFF2-40B4-BE49-F238E27FC236}">
                      <a16:creationId xmlns:a16="http://schemas.microsoft.com/office/drawing/2014/main" id="{C2C0576F-002F-4CCE-3293-56FC302258A0}"/>
                    </a:ext>
                  </a:extLst>
                </p:cNvPr>
                <p:cNvPicPr/>
                <p:nvPr/>
              </p:nvPicPr>
              <p:blipFill>
                <a:blip r:embed="rId13"/>
                <a:stretch>
                  <a:fillRect/>
                </a:stretch>
              </p:blipFill>
              <p:spPr>
                <a:xfrm>
                  <a:off x="4004977" y="2916492"/>
                  <a:ext cx="201278" cy="243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3660230E-4885-49F5-781D-90C71BC6935A}"/>
                    </a:ext>
                  </a:extLst>
                </p14:cNvPr>
                <p14:cNvContentPartPr/>
                <p14:nvPr/>
              </p14:nvContentPartPr>
              <p14:xfrm>
                <a:off x="5857030" y="3031452"/>
                <a:ext cx="88560" cy="2160"/>
              </p14:xfrm>
            </p:contentPart>
          </mc:Choice>
          <mc:Fallback xmlns="">
            <p:pic>
              <p:nvPicPr>
                <p:cNvPr id="13" name="Ink 12">
                  <a:extLst>
                    <a:ext uri="{FF2B5EF4-FFF2-40B4-BE49-F238E27FC236}">
                      <a16:creationId xmlns:a16="http://schemas.microsoft.com/office/drawing/2014/main" id="{3660230E-4885-49F5-781D-90C71BC6935A}"/>
                    </a:ext>
                  </a:extLst>
                </p:cNvPr>
                <p:cNvPicPr/>
                <p:nvPr/>
              </p:nvPicPr>
              <p:blipFill>
                <a:blip r:embed="rId15"/>
                <a:stretch>
                  <a:fillRect/>
                </a:stretch>
              </p:blipFill>
              <p:spPr>
                <a:xfrm>
                  <a:off x="5799155" y="2923452"/>
                  <a:ext cx="204698" cy="217800"/>
                </a:xfrm>
                <a:prstGeom prst="rect">
                  <a:avLst/>
                </a:prstGeom>
              </p:spPr>
            </p:pic>
          </mc:Fallback>
        </mc:AlternateContent>
      </p:grpSp>
      <p:pic>
        <p:nvPicPr>
          <p:cNvPr id="16" name="Picture 15">
            <a:extLst>
              <a:ext uri="{FF2B5EF4-FFF2-40B4-BE49-F238E27FC236}">
                <a16:creationId xmlns:a16="http://schemas.microsoft.com/office/drawing/2014/main" id="{3DE8486B-0F26-17C5-711B-0905B17F4CA1}"/>
              </a:ext>
            </a:extLst>
          </p:cNvPr>
          <p:cNvPicPr>
            <a:picLocks noChangeAspect="1"/>
          </p:cNvPicPr>
          <p:nvPr/>
        </p:nvPicPr>
        <p:blipFill rotWithShape="1">
          <a:blip r:embed="rId16"/>
          <a:srcRect r="31215" b="39891"/>
          <a:stretch/>
        </p:blipFill>
        <p:spPr>
          <a:xfrm>
            <a:off x="5989707" y="762000"/>
            <a:ext cx="3048000" cy="829028"/>
          </a:xfrm>
          <a:prstGeom prst="rect">
            <a:avLst/>
          </a:prstGeom>
        </p:spPr>
      </p:pic>
      <p:sp>
        <p:nvSpPr>
          <p:cNvPr id="19" name="Donut 18">
            <a:extLst>
              <a:ext uri="{FF2B5EF4-FFF2-40B4-BE49-F238E27FC236}">
                <a16:creationId xmlns:a16="http://schemas.microsoft.com/office/drawing/2014/main" id="{8885F9A1-CEF7-77FD-7FC4-1F29174D7207}"/>
              </a:ext>
            </a:extLst>
          </p:cNvPr>
          <p:cNvSpPr/>
          <p:nvPr/>
        </p:nvSpPr>
        <p:spPr>
          <a:xfrm>
            <a:off x="6019800" y="4648200"/>
            <a:ext cx="304800" cy="228600"/>
          </a:xfrm>
          <a:prstGeom prst="donut">
            <a:avLst>
              <a:gd name="adj" fmla="val 2922"/>
            </a:avLst>
          </a:prstGeom>
          <a:no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Donut 19">
            <a:extLst>
              <a:ext uri="{FF2B5EF4-FFF2-40B4-BE49-F238E27FC236}">
                <a16:creationId xmlns:a16="http://schemas.microsoft.com/office/drawing/2014/main" id="{A8D26F46-086C-F8B3-4409-D1D2A16AA52F}"/>
              </a:ext>
            </a:extLst>
          </p:cNvPr>
          <p:cNvSpPr/>
          <p:nvPr/>
        </p:nvSpPr>
        <p:spPr>
          <a:xfrm>
            <a:off x="6019800" y="4887310"/>
            <a:ext cx="304800" cy="152400"/>
          </a:xfrm>
          <a:prstGeom prst="donut">
            <a:avLst>
              <a:gd name="adj" fmla="val 2922"/>
            </a:avLst>
          </a:prstGeom>
          <a:noFill/>
          <a:ln w="63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Donut 21">
            <a:extLst>
              <a:ext uri="{FF2B5EF4-FFF2-40B4-BE49-F238E27FC236}">
                <a16:creationId xmlns:a16="http://schemas.microsoft.com/office/drawing/2014/main" id="{9DB2620B-E0BD-4D89-0296-660C89381089}"/>
              </a:ext>
            </a:extLst>
          </p:cNvPr>
          <p:cNvSpPr/>
          <p:nvPr/>
        </p:nvSpPr>
        <p:spPr>
          <a:xfrm>
            <a:off x="6019800" y="5257800"/>
            <a:ext cx="304800" cy="152400"/>
          </a:xfrm>
          <a:prstGeom prst="donut">
            <a:avLst>
              <a:gd name="adj" fmla="val 2922"/>
            </a:avLst>
          </a:prstGeom>
          <a:noFill/>
          <a:ln w="63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DC0EC4A7-01AF-EC53-839B-322EAAB4C200}"/>
              </a:ext>
            </a:extLst>
          </p:cNvPr>
          <p:cNvSpPr txBox="1"/>
          <p:nvPr/>
        </p:nvSpPr>
        <p:spPr>
          <a:xfrm>
            <a:off x="7134525" y="1613998"/>
            <a:ext cx="891591" cy="1477328"/>
          </a:xfrm>
          <a:prstGeom prst="rect">
            <a:avLst/>
          </a:prstGeom>
          <a:noFill/>
          <a:ln>
            <a:solidFill>
              <a:srgbClr val="FF0000"/>
            </a:solidFill>
          </a:ln>
        </p:spPr>
        <p:txBody>
          <a:bodyPr wrap="none" rtlCol="0">
            <a:spAutoFit/>
          </a:bodyPr>
          <a:lstStyle/>
          <a:p>
            <a:r>
              <a:rPr lang="en-US" sz="1800" i="1" dirty="0"/>
              <a:t>x</a:t>
            </a:r>
          </a:p>
          <a:p>
            <a:r>
              <a:rPr lang="en-US" sz="1800" i="1" dirty="0"/>
              <a:t>*x</a:t>
            </a:r>
          </a:p>
          <a:p>
            <a:r>
              <a:rPr lang="en-US" sz="1800" i="1" dirty="0"/>
              <a:t>**x</a:t>
            </a:r>
          </a:p>
          <a:p>
            <a:r>
              <a:rPr lang="en-US" sz="1800" i="1" dirty="0"/>
              <a:t>x=x</a:t>
            </a:r>
          </a:p>
          <a:p>
            <a:r>
              <a:rPr lang="en-US" sz="1800" i="1" dirty="0"/>
              <a:t>**x=*x</a:t>
            </a:r>
          </a:p>
        </p:txBody>
      </p:sp>
    </p:spTree>
    <p:extLst>
      <p:ext uri="{BB962C8B-B14F-4D97-AF65-F5344CB8AC3E}">
        <p14:creationId xmlns:p14="http://schemas.microsoft.com/office/powerpoint/2010/main" val="189147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2287-0EDF-4D4D-A7A0-F41DF0929C6E}"/>
              </a:ext>
            </a:extLst>
          </p:cNvPr>
          <p:cNvSpPr>
            <a:spLocks noGrp="1"/>
          </p:cNvSpPr>
          <p:nvPr>
            <p:ph type="title"/>
          </p:nvPr>
        </p:nvSpPr>
        <p:spPr/>
        <p:txBody>
          <a:bodyPr/>
          <a:lstStyle/>
          <a:p>
            <a:pPr algn="l"/>
            <a:r>
              <a:rPr lang="en-CN" sz="3200" b="1" dirty="0">
                <a:latin typeface="Microsoft YaHei" panose="020B0503020204020204" pitchFamily="34" charset="-122"/>
                <a:ea typeface="Microsoft YaHei" panose="020B0503020204020204" pitchFamily="34" charset="-122"/>
              </a:rPr>
              <a:t>本周内容: </a:t>
            </a:r>
            <a:br>
              <a:rPr lang="en-CN" sz="3200" b="1" dirty="0">
                <a:latin typeface="Microsoft YaHei" panose="020B0503020204020204" pitchFamily="34" charset="-122"/>
                <a:ea typeface="Microsoft YaHei" panose="020B0503020204020204" pitchFamily="34" charset="-122"/>
              </a:rPr>
            </a:br>
            <a:r>
              <a:rPr lang="en-US" sz="3200" dirty="0">
                <a:solidFill>
                  <a:schemeClr val="tx1"/>
                </a:solidFill>
                <a:latin typeface="+mn-lt"/>
                <a:ea typeface="Microsoft YaHei" panose="020B0503020204020204" pitchFamily="34" charset="-122"/>
              </a:rPr>
              <a:t>Program source to abstract syntax (continued )</a:t>
            </a:r>
            <a:endParaRPr lang="en-CN" sz="3200" b="1" dirty="0">
              <a:solidFill>
                <a:schemeClr val="tx1"/>
              </a:solidFill>
              <a:latin typeface="+mn-lt"/>
              <a:ea typeface="Microsoft YaHei" panose="020B0503020204020204" pitchFamily="34" charset="-122"/>
            </a:endParaRPr>
          </a:p>
        </p:txBody>
      </p:sp>
      <p:sp>
        <p:nvSpPr>
          <p:cNvPr id="3" name="Content Placeholder 2">
            <a:extLst>
              <a:ext uri="{FF2B5EF4-FFF2-40B4-BE49-F238E27FC236}">
                <a16:creationId xmlns:a16="http://schemas.microsoft.com/office/drawing/2014/main" id="{71AC0AF5-2977-F642-A21C-26A0F9468ED8}"/>
              </a:ext>
            </a:extLst>
          </p:cNvPr>
          <p:cNvSpPr>
            <a:spLocks noGrp="1"/>
          </p:cNvSpPr>
          <p:nvPr>
            <p:ph idx="1"/>
          </p:nvPr>
        </p:nvSpPr>
        <p:spPr>
          <a:xfrm>
            <a:off x="685800" y="1981200"/>
            <a:ext cx="7772400" cy="4419600"/>
          </a:xfrm>
        </p:spPr>
        <p:txBody>
          <a:bodyPr/>
          <a:lstStyle/>
          <a:p>
            <a:pPr marL="457200" lvl="0" indent="-457200">
              <a:buFont typeface="+mj-lt"/>
              <a:buAutoNum type="arabicPeriod"/>
            </a:pPr>
            <a:r>
              <a:rPr lang="en-US" sz="2400" dirty="0">
                <a:ea typeface="Microsoft YaHei" panose="020B0503020204020204" pitchFamily="34" charset="-122"/>
              </a:rPr>
              <a:t>Parsing with</a:t>
            </a:r>
            <a:r>
              <a:rPr lang="zh-CN" altLang="en-US" sz="2400" dirty="0">
                <a:ea typeface="Microsoft YaHei" panose="020B0503020204020204" pitchFamily="34" charset="-122"/>
              </a:rPr>
              <a:t> </a:t>
            </a:r>
            <a:r>
              <a:rPr lang="en-US" altLang="zh-CN" sz="2400" dirty="0">
                <a:ea typeface="Microsoft YaHei" panose="020B0503020204020204" pitchFamily="34" charset="-122"/>
              </a:rPr>
              <a:t>LL,  LR, SLR, LALR (the theory part)</a:t>
            </a:r>
            <a:endParaRPr lang="en-US" sz="2400" dirty="0">
              <a:ea typeface="Microsoft YaHei" panose="020B0503020204020204" pitchFamily="34" charset="-122"/>
            </a:endParaRPr>
          </a:p>
          <a:p>
            <a:pPr marL="457200" lvl="0" indent="-457200">
              <a:buFont typeface="+mj-lt"/>
              <a:buAutoNum type="arabicPeriod"/>
            </a:pPr>
            <a:r>
              <a:rPr lang="en-US" sz="2400" dirty="0">
                <a:ea typeface="Microsoft YaHei" panose="020B0503020204020204" pitchFamily="34" charset="-122"/>
              </a:rPr>
              <a:t>Lex &amp; Parsing conflict resolution</a:t>
            </a:r>
          </a:p>
          <a:p>
            <a:pPr marL="457200" lvl="0" indent="-457200">
              <a:buFont typeface="+mj-lt"/>
              <a:buAutoNum type="arabicPeriod"/>
            </a:pPr>
            <a:endParaRPr lang="en-US" sz="2400" dirty="0">
              <a:ea typeface="Microsoft YaHei" panose="020B0503020204020204" pitchFamily="34" charset="-122"/>
            </a:endParaRPr>
          </a:p>
          <a:p>
            <a:pPr marL="457200" lvl="0" indent="-457200">
              <a:buFont typeface="+mj-lt"/>
              <a:buAutoNum type="arabicPeriod"/>
            </a:pPr>
            <a:r>
              <a:rPr lang="en-US" sz="2400" dirty="0" err="1">
                <a:latin typeface="Microsoft YaHei" panose="020B0503020204020204" pitchFamily="34" charset="-122"/>
                <a:ea typeface="Microsoft YaHei" panose="020B0503020204020204" pitchFamily="34" charset="-122"/>
              </a:rPr>
              <a:t>注意</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 HW2</a:t>
            </a:r>
            <a:r>
              <a:rPr lang="zh-CN" altLang="en-US" sz="2400" dirty="0">
                <a:latin typeface="Microsoft YaHei" panose="020B0503020204020204" pitchFamily="34" charset="-122"/>
                <a:ea typeface="Microsoft YaHei" panose="020B0503020204020204" pitchFamily="34" charset="-122"/>
              </a:rPr>
              <a:t>下周周四晚截止</a:t>
            </a:r>
            <a:r>
              <a:rPr lang="en-US" sz="2400" dirty="0">
                <a:latin typeface="Microsoft YaHei" panose="020B0503020204020204" pitchFamily="34" charset="-122"/>
                <a:ea typeface="Microsoft YaHei" panose="020B0503020204020204" pitchFamily="34" charset="-122"/>
              </a:rPr>
              <a:t> </a:t>
            </a:r>
            <a:endParaRPr lang="en-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3438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86C10-D23D-264C-AF80-79A5B120DC6B}"/>
              </a:ext>
            </a:extLst>
          </p:cNvPr>
          <p:cNvSpPr>
            <a:spLocks noGrp="1"/>
          </p:cNvSpPr>
          <p:nvPr>
            <p:ph type="title"/>
          </p:nvPr>
        </p:nvSpPr>
        <p:spPr/>
        <p:txBody>
          <a:bodyPr/>
          <a:lstStyle/>
          <a:p>
            <a:r>
              <a:rPr lang="en-CN" dirty="0"/>
              <a:t>Grammar Classes </a:t>
            </a:r>
            <a:br>
              <a:rPr lang="en-CN" dirty="0"/>
            </a:br>
            <a:r>
              <a:rPr lang="en-CN" sz="3200" dirty="0">
                <a:solidFill>
                  <a:srgbClr val="FF0000"/>
                </a:solidFill>
              </a:rPr>
              <a:t>(NOT language classes)</a:t>
            </a:r>
            <a:endParaRPr lang="en-CN" dirty="0">
              <a:solidFill>
                <a:srgbClr val="FF0000"/>
              </a:solidFill>
            </a:endParaRPr>
          </a:p>
        </p:txBody>
      </p:sp>
      <p:pic>
        <p:nvPicPr>
          <p:cNvPr id="4" name="Picture 3">
            <a:extLst>
              <a:ext uri="{FF2B5EF4-FFF2-40B4-BE49-F238E27FC236}">
                <a16:creationId xmlns:a16="http://schemas.microsoft.com/office/drawing/2014/main" id="{08EFF06D-F4C8-7C47-9B8E-3DC5932F23CD}"/>
              </a:ext>
            </a:extLst>
          </p:cNvPr>
          <p:cNvPicPr>
            <a:picLocks noChangeAspect="1"/>
          </p:cNvPicPr>
          <p:nvPr/>
        </p:nvPicPr>
        <p:blipFill>
          <a:blip r:embed="rId2"/>
          <a:stretch>
            <a:fillRect/>
          </a:stretch>
        </p:blipFill>
        <p:spPr>
          <a:xfrm>
            <a:off x="1676400" y="1905000"/>
            <a:ext cx="5537200" cy="5356176"/>
          </a:xfrm>
          <a:prstGeom prst="rect">
            <a:avLst/>
          </a:prstGeom>
        </p:spPr>
      </p:pic>
    </p:spTree>
    <p:extLst>
      <p:ext uri="{BB962C8B-B14F-4D97-AF65-F5344CB8AC3E}">
        <p14:creationId xmlns:p14="http://schemas.microsoft.com/office/powerpoint/2010/main" val="3446938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0E2F5-16D6-3542-867E-9B02D63FF1F4}"/>
              </a:ext>
            </a:extLst>
          </p:cNvPr>
          <p:cNvSpPr>
            <a:spLocks noGrp="1"/>
          </p:cNvSpPr>
          <p:nvPr>
            <p:ph type="title"/>
          </p:nvPr>
        </p:nvSpPr>
        <p:spPr/>
        <p:txBody>
          <a:bodyPr/>
          <a:lstStyle/>
          <a:p>
            <a:r>
              <a:rPr kumimoji="1" lang="en-US" altLang="zh-CN" sz="3600" dirty="0">
                <a:latin typeface="+mn-lt"/>
              </a:rPr>
              <a:t>Lex &amp; </a:t>
            </a:r>
            <a:r>
              <a:rPr kumimoji="1" lang="en-US" altLang="zh-CN" sz="3600" dirty="0" err="1">
                <a:latin typeface="+mn-lt"/>
              </a:rPr>
              <a:t>Yacc</a:t>
            </a:r>
            <a:r>
              <a:rPr kumimoji="1" lang="en-US" altLang="zh-CN" sz="3600" dirty="0">
                <a:latin typeface="+mn-lt"/>
              </a:rPr>
              <a:t> Programs</a:t>
            </a:r>
            <a:br>
              <a:rPr kumimoji="1" lang="en-US" altLang="zh-CN" sz="3600" dirty="0">
                <a:latin typeface="+mn-lt"/>
              </a:rPr>
            </a:br>
            <a:r>
              <a:rPr kumimoji="1" lang="en-US" altLang="zh-CN" sz="3600" dirty="0">
                <a:latin typeface="+mn-lt"/>
              </a:rPr>
              <a:t>&amp; Parsing</a:t>
            </a:r>
            <a:r>
              <a:rPr kumimoji="1" lang="zh-CN" altLang="en-US" sz="3600" dirty="0">
                <a:latin typeface="+mn-lt"/>
              </a:rPr>
              <a:t> </a:t>
            </a:r>
            <a:r>
              <a:rPr kumimoji="1" lang="en-US" altLang="zh-CN" sz="3600" dirty="0">
                <a:latin typeface="+mn-lt"/>
              </a:rPr>
              <a:t>Table</a:t>
            </a:r>
            <a:endParaRPr kumimoji="1" lang="zh-CN" altLang="en-US" sz="3600" dirty="0">
              <a:latin typeface="+mn-lt"/>
            </a:endParaRPr>
          </a:p>
        </p:txBody>
      </p:sp>
      <p:sp>
        <p:nvSpPr>
          <p:cNvPr id="3" name="Content Placeholder 2">
            <a:extLst>
              <a:ext uri="{FF2B5EF4-FFF2-40B4-BE49-F238E27FC236}">
                <a16:creationId xmlns:a16="http://schemas.microsoft.com/office/drawing/2014/main" id="{4EFBB62E-0B24-4741-927C-BF5534C07153}"/>
              </a:ext>
            </a:extLst>
          </p:cNvPr>
          <p:cNvSpPr>
            <a:spLocks noGrp="1"/>
          </p:cNvSpPr>
          <p:nvPr>
            <p:ph idx="1"/>
          </p:nvPr>
        </p:nvSpPr>
        <p:spPr/>
        <p:txBody>
          <a:bodyPr/>
          <a:lstStyle/>
          <a:p>
            <a:r>
              <a:rPr kumimoji="1" lang="en-US" altLang="zh-CN" dirty="0"/>
              <a:t>Parsing table</a:t>
            </a:r>
          </a:p>
          <a:p>
            <a:pPr lvl="1"/>
            <a:r>
              <a:rPr lang="en-US" dirty="0" err="1"/>
              <a:t>Yacc</a:t>
            </a:r>
            <a:r>
              <a:rPr lang="en-US" dirty="0"/>
              <a:t> builds a LALR(1) parsing table</a:t>
            </a:r>
          </a:p>
          <a:p>
            <a:pPr lvl="2"/>
            <a:r>
              <a:rPr lang="en-US" dirty="0"/>
              <a:t>LALR(1) = look ahead LR(1)</a:t>
            </a:r>
          </a:p>
          <a:p>
            <a:pPr lvl="2"/>
            <a:r>
              <a:rPr kumimoji="1" lang="en-US" altLang="zh-CN" dirty="0"/>
              <a:t>LR(1) = left-to-right parse, right-most derivation, 1-token lookahead</a:t>
            </a:r>
          </a:p>
          <a:p>
            <a:pPr lvl="2"/>
            <a:r>
              <a:rPr kumimoji="1" lang="en-US" altLang="zh-CN" dirty="0"/>
              <a:t>LALR(1) is built by combining the states of LR(1)</a:t>
            </a:r>
          </a:p>
          <a:p>
            <a:pPr lvl="1"/>
            <a:r>
              <a:rPr kumimoji="1" lang="en-US" altLang="zh-CN" dirty="0"/>
              <a:t>Use –v option of </a:t>
            </a:r>
            <a:r>
              <a:rPr kumimoji="1" lang="en-US" altLang="zh-CN" dirty="0" err="1"/>
              <a:t>yacc</a:t>
            </a:r>
            <a:r>
              <a:rPr kumimoji="1" lang="en-US" altLang="zh-CN" dirty="0"/>
              <a:t> and look into the </a:t>
            </a:r>
            <a:r>
              <a:rPr kumimoji="1" lang="en-US" altLang="zh-CN" dirty="0" err="1"/>
              <a:t>y.output</a:t>
            </a:r>
            <a:r>
              <a:rPr kumimoji="1" lang="en-US" altLang="zh-CN" dirty="0"/>
              <a:t> file.</a:t>
            </a:r>
            <a:endParaRPr kumimoji="1" lang="zh-CN" altLang="en-US" dirty="0"/>
          </a:p>
        </p:txBody>
      </p:sp>
    </p:spTree>
    <p:extLst>
      <p:ext uri="{BB962C8B-B14F-4D97-AF65-F5344CB8AC3E}">
        <p14:creationId xmlns:p14="http://schemas.microsoft.com/office/powerpoint/2010/main" val="4058703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71B6-38E9-A44D-ADED-DDAED0C3BC37}"/>
              </a:ext>
            </a:extLst>
          </p:cNvPr>
          <p:cNvSpPr>
            <a:spLocks noGrp="1"/>
          </p:cNvSpPr>
          <p:nvPr>
            <p:ph type="title"/>
          </p:nvPr>
        </p:nvSpPr>
        <p:spPr/>
        <p:txBody>
          <a:bodyPr/>
          <a:lstStyle/>
          <a:p>
            <a:r>
              <a:rPr kumimoji="1" lang="en-US" altLang="zh-CN" dirty="0"/>
              <a:t>Example 1 (See hw2 on repo)</a:t>
            </a:r>
            <a:endParaRPr kumimoji="1" lang="zh-CN" altLang="en-US" dirty="0"/>
          </a:p>
        </p:txBody>
      </p:sp>
      <p:sp>
        <p:nvSpPr>
          <p:cNvPr id="3" name="Content Placeholder 2">
            <a:extLst>
              <a:ext uri="{FF2B5EF4-FFF2-40B4-BE49-F238E27FC236}">
                <a16:creationId xmlns:a16="http://schemas.microsoft.com/office/drawing/2014/main" id="{14AA9C3C-71C6-3848-B864-6361E93948A8}"/>
              </a:ext>
            </a:extLst>
          </p:cNvPr>
          <p:cNvSpPr>
            <a:spLocks noGrp="1"/>
          </p:cNvSpPr>
          <p:nvPr>
            <p:ph idx="1"/>
          </p:nvPr>
        </p:nvSpPr>
        <p:spPr>
          <a:xfrm>
            <a:off x="685800" y="1600200"/>
            <a:ext cx="4495800" cy="4876800"/>
          </a:xfrm>
        </p:spPr>
        <p:txBody>
          <a:bodyPr/>
          <a:lstStyle/>
          <a:p>
            <a:r>
              <a:rPr kumimoji="1" lang="en-US" altLang="zh-CN" sz="2800" dirty="0"/>
              <a:t>Grammar below:</a:t>
            </a:r>
          </a:p>
          <a:p>
            <a:pPr marL="457200" lvl="1" indent="0">
              <a:buNone/>
            </a:pPr>
            <a:r>
              <a:rPr kumimoji="1" lang="en-US" altLang="zh-CN" sz="2000" dirty="0">
                <a:solidFill>
                  <a:srgbClr val="FF0000"/>
                </a:solidFill>
                <a:latin typeface="Helvetica" pitchFamily="2" charset="0"/>
                <a:sym typeface="Wingdings" pitchFamily="2" charset="2"/>
              </a:rPr>
              <a:t>expr  expr - expr</a:t>
            </a:r>
            <a:br>
              <a:rPr kumimoji="1" lang="en-US" altLang="zh-CN" sz="2000" dirty="0">
                <a:solidFill>
                  <a:srgbClr val="FF0000"/>
                </a:solidFill>
                <a:latin typeface="Helvetica" pitchFamily="2" charset="0"/>
                <a:sym typeface="Wingdings" pitchFamily="2" charset="2"/>
              </a:rPr>
            </a:br>
            <a:r>
              <a:rPr kumimoji="1" lang="en-US" altLang="zh-CN" sz="2000" dirty="0">
                <a:solidFill>
                  <a:srgbClr val="FF0000"/>
                </a:solidFill>
                <a:latin typeface="Helvetica" pitchFamily="2" charset="0"/>
                <a:sym typeface="Wingdings" pitchFamily="2" charset="2"/>
              </a:rPr>
              <a:t>expr  expr * expr</a:t>
            </a:r>
            <a:br>
              <a:rPr kumimoji="1" lang="en-US" altLang="zh-CN" sz="2000" dirty="0">
                <a:solidFill>
                  <a:srgbClr val="FF0000"/>
                </a:solidFill>
                <a:latin typeface="Helvetica" pitchFamily="2" charset="0"/>
                <a:sym typeface="Wingdings" pitchFamily="2" charset="2"/>
              </a:rPr>
            </a:br>
            <a:r>
              <a:rPr kumimoji="1" lang="en-US" altLang="zh-CN" sz="2000" dirty="0">
                <a:solidFill>
                  <a:srgbClr val="FF0000"/>
                </a:solidFill>
                <a:latin typeface="Helvetica" pitchFamily="2" charset="0"/>
                <a:sym typeface="Wingdings" pitchFamily="2" charset="2"/>
              </a:rPr>
              <a:t>expr  - expr</a:t>
            </a:r>
            <a:br>
              <a:rPr kumimoji="1" lang="en-US" altLang="zh-CN" sz="2000" dirty="0">
                <a:solidFill>
                  <a:srgbClr val="FF0000"/>
                </a:solidFill>
                <a:latin typeface="Helvetica" pitchFamily="2" charset="0"/>
                <a:sym typeface="Wingdings" pitchFamily="2" charset="2"/>
              </a:rPr>
            </a:br>
            <a:r>
              <a:rPr kumimoji="1" lang="en-US" altLang="zh-CN" sz="2000" dirty="0">
                <a:solidFill>
                  <a:srgbClr val="FF0000"/>
                </a:solidFill>
                <a:latin typeface="Helvetica" pitchFamily="2" charset="0"/>
              </a:rPr>
              <a:t>expr </a:t>
            </a:r>
            <a:r>
              <a:rPr kumimoji="1" lang="en-US" altLang="zh-CN" sz="2000" dirty="0">
                <a:solidFill>
                  <a:srgbClr val="FF0000"/>
                </a:solidFill>
                <a:latin typeface="Helvetica" pitchFamily="2" charset="0"/>
                <a:sym typeface="Wingdings" pitchFamily="2" charset="2"/>
              </a:rPr>
              <a:t> DIGIT | number</a:t>
            </a:r>
          </a:p>
          <a:p>
            <a:r>
              <a:rPr kumimoji="1" lang="en-US" altLang="zh-CN" sz="2400" dirty="0">
                <a:sym typeface="Wingdings" pitchFamily="2" charset="2"/>
              </a:rPr>
              <a:t>This is an ambiguous grammar (why?)</a:t>
            </a:r>
          </a:p>
          <a:p>
            <a:r>
              <a:rPr kumimoji="1" lang="en-US" altLang="zh-CN" sz="2400" dirty="0">
                <a:sym typeface="Wingdings" pitchFamily="2" charset="2"/>
              </a:rPr>
              <a:t>Let’s see the conflicts from running </a:t>
            </a:r>
            <a:r>
              <a:rPr kumimoji="1" lang="en-US" altLang="zh-CN" sz="2800" dirty="0" err="1">
                <a:sym typeface="Wingdings" pitchFamily="2" charset="2"/>
              </a:rPr>
              <a:t>yacc</a:t>
            </a:r>
            <a:endParaRPr kumimoji="1" lang="en-US" altLang="zh-CN" sz="2800" dirty="0">
              <a:sym typeface="Wingdings" pitchFamily="2" charset="2"/>
            </a:endParaRPr>
          </a:p>
          <a:p>
            <a:pPr lvl="1"/>
            <a:r>
              <a:rPr kumimoji="1" lang="en-US" altLang="zh-CN" sz="2400" dirty="0">
                <a:sym typeface="Wingdings" pitchFamily="2" charset="2"/>
              </a:rPr>
              <a:t>Use calc1.yacc</a:t>
            </a:r>
          </a:p>
          <a:p>
            <a:pPr lvl="2"/>
            <a:r>
              <a:rPr kumimoji="1" lang="en-US" altLang="zh-CN" sz="1600" dirty="0">
                <a:sym typeface="Wingdings" pitchFamily="2" charset="2"/>
              </a:rPr>
              <a:t>copy calc1.yacc to </a:t>
            </a:r>
            <a:r>
              <a:rPr kumimoji="1" lang="en-US" altLang="zh-CN" sz="1600" dirty="0" err="1">
                <a:sym typeface="Wingdings" pitchFamily="2" charset="2"/>
              </a:rPr>
              <a:t>calc.yacc</a:t>
            </a:r>
            <a:r>
              <a:rPr kumimoji="1" lang="en-US" altLang="zh-CN" sz="1600" dirty="0">
                <a:sym typeface="Wingdings" pitchFamily="2" charset="2"/>
              </a:rPr>
              <a:t> and make</a:t>
            </a:r>
            <a:endParaRPr kumimoji="1" lang="en-US" altLang="zh-CN" sz="2000" dirty="0">
              <a:sym typeface="Wingdings" pitchFamily="2" charset="2"/>
            </a:endParaRPr>
          </a:p>
          <a:p>
            <a:pPr lvl="1"/>
            <a:r>
              <a:rPr kumimoji="1" lang="en-US" altLang="zh-CN" sz="2400" dirty="0">
                <a:sym typeface="Wingdings" pitchFamily="2" charset="2"/>
              </a:rPr>
              <a:t>Look at state 11, 16, 17 in </a:t>
            </a:r>
            <a:r>
              <a:rPr kumimoji="1" lang="en-US" altLang="zh-CN" sz="2400" dirty="0" err="1">
                <a:solidFill>
                  <a:srgbClr val="FF0000"/>
                </a:solidFill>
                <a:sym typeface="Wingdings" pitchFamily="2" charset="2"/>
              </a:rPr>
              <a:t>y.output</a:t>
            </a:r>
            <a:endParaRPr kumimoji="1" lang="en-US" altLang="zh-CN" sz="2400" dirty="0">
              <a:solidFill>
                <a:srgbClr val="FF0000"/>
              </a:solidFill>
              <a:sym typeface="Wingdings" pitchFamily="2" charset="2"/>
            </a:endParaRPr>
          </a:p>
        </p:txBody>
      </p:sp>
      <p:pic>
        <p:nvPicPr>
          <p:cNvPr id="5" name="Picture 4">
            <a:extLst>
              <a:ext uri="{FF2B5EF4-FFF2-40B4-BE49-F238E27FC236}">
                <a16:creationId xmlns:a16="http://schemas.microsoft.com/office/drawing/2014/main" id="{BD51312C-8218-0C4A-B074-E32E19A4DB5F}"/>
              </a:ext>
            </a:extLst>
          </p:cNvPr>
          <p:cNvPicPr>
            <a:picLocks noChangeAspect="1"/>
          </p:cNvPicPr>
          <p:nvPr/>
        </p:nvPicPr>
        <p:blipFill>
          <a:blip r:embed="rId2"/>
          <a:stretch>
            <a:fillRect/>
          </a:stretch>
        </p:blipFill>
        <p:spPr>
          <a:xfrm>
            <a:off x="5152490" y="3200400"/>
            <a:ext cx="3937000" cy="2273300"/>
          </a:xfrm>
          <a:prstGeom prst="rect">
            <a:avLst/>
          </a:prstGeom>
          <a:ln w="38100">
            <a:solidFill>
              <a:schemeClr val="accent6">
                <a:lumMod val="50000"/>
              </a:schemeClr>
            </a:solidFill>
          </a:ln>
        </p:spPr>
      </p:pic>
    </p:spTree>
    <p:extLst>
      <p:ext uri="{BB962C8B-B14F-4D97-AF65-F5344CB8AC3E}">
        <p14:creationId xmlns:p14="http://schemas.microsoft.com/office/powerpoint/2010/main" val="3455754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A4CC-4E25-484B-9CAA-EC3636CCEA90}"/>
              </a:ext>
            </a:extLst>
          </p:cNvPr>
          <p:cNvSpPr>
            <a:spLocks noGrp="1"/>
          </p:cNvSpPr>
          <p:nvPr>
            <p:ph type="title"/>
          </p:nvPr>
        </p:nvSpPr>
        <p:spPr/>
        <p:txBody>
          <a:bodyPr/>
          <a:lstStyle/>
          <a:p>
            <a:r>
              <a:rPr kumimoji="1" lang="en-US" altLang="zh-CN" dirty="0"/>
              <a:t>Conflict Resolution in </a:t>
            </a:r>
            <a:r>
              <a:rPr kumimoji="1" lang="en-US" altLang="zh-CN" dirty="0" err="1"/>
              <a:t>Yacc</a:t>
            </a:r>
            <a:endParaRPr kumimoji="1" lang="zh-CN" altLang="en-US" dirty="0"/>
          </a:p>
        </p:txBody>
      </p:sp>
      <p:sp>
        <p:nvSpPr>
          <p:cNvPr id="3" name="Content Placeholder 2">
            <a:extLst>
              <a:ext uri="{FF2B5EF4-FFF2-40B4-BE49-F238E27FC236}">
                <a16:creationId xmlns:a16="http://schemas.microsoft.com/office/drawing/2014/main" id="{B3E30900-D958-7941-9979-E411100DEB4F}"/>
              </a:ext>
            </a:extLst>
          </p:cNvPr>
          <p:cNvSpPr>
            <a:spLocks noGrp="1"/>
          </p:cNvSpPr>
          <p:nvPr>
            <p:ph idx="1"/>
          </p:nvPr>
        </p:nvSpPr>
        <p:spPr/>
        <p:txBody>
          <a:bodyPr/>
          <a:lstStyle/>
          <a:p>
            <a:r>
              <a:rPr kumimoji="1" lang="en-US" altLang="zh-CN" sz="2800" dirty="0"/>
              <a:t>Two kinds of conflicts</a:t>
            </a:r>
          </a:p>
          <a:p>
            <a:pPr lvl="1"/>
            <a:r>
              <a:rPr kumimoji="1" lang="en-US" altLang="zh-CN" sz="2000" dirty="0"/>
              <a:t>Reduce-reduce/Reduce-shift</a:t>
            </a:r>
          </a:p>
          <a:p>
            <a:pPr lvl="1"/>
            <a:r>
              <a:rPr kumimoji="1" lang="zh-CN" altLang="en-US" sz="2000" dirty="0"/>
              <a:t>（</a:t>
            </a:r>
            <a:r>
              <a:rPr kumimoji="1" lang="en-US" altLang="zh-CN" sz="2000" dirty="0"/>
              <a:t>There is</a:t>
            </a:r>
            <a:r>
              <a:rPr kumimoji="1" lang="zh-CN" altLang="en-US" sz="2000" dirty="0"/>
              <a:t> </a:t>
            </a:r>
            <a:r>
              <a:rPr kumimoji="1" lang="en-US" altLang="zh-CN" sz="2000" dirty="0"/>
              <a:t>no</a:t>
            </a:r>
            <a:r>
              <a:rPr kumimoji="1" lang="zh-CN" altLang="en-US" sz="2000" dirty="0"/>
              <a:t> </a:t>
            </a:r>
            <a:r>
              <a:rPr kumimoji="1" lang="en-US" altLang="zh-CN" sz="2000" dirty="0"/>
              <a:t>shift-shift</a:t>
            </a:r>
            <a:r>
              <a:rPr kumimoji="1" lang="zh-CN" altLang="en-US" sz="2000" dirty="0"/>
              <a:t> </a:t>
            </a:r>
            <a:r>
              <a:rPr kumimoji="1" lang="en-US" altLang="zh-CN" sz="2000" dirty="0"/>
              <a:t>conflict. Why?)</a:t>
            </a:r>
          </a:p>
          <a:p>
            <a:r>
              <a:rPr kumimoji="1" lang="en-US" altLang="zh-CN" sz="2800" dirty="0"/>
              <a:t>Precedence of rules</a:t>
            </a:r>
          </a:p>
          <a:p>
            <a:pPr lvl="1"/>
            <a:r>
              <a:rPr kumimoji="1" lang="en-US" altLang="zh-CN" sz="2000" dirty="0"/>
              <a:t>Decided by the last “terminal” of the rule</a:t>
            </a:r>
          </a:p>
          <a:p>
            <a:pPr lvl="1"/>
            <a:r>
              <a:rPr kumimoji="1" lang="en-US" altLang="zh-CN" sz="2000" dirty="0"/>
              <a:t>Same terminal token may be left/right associative (or </a:t>
            </a:r>
            <a:r>
              <a:rPr kumimoji="1" lang="en-US" altLang="zh-CN" sz="2000" dirty="0" err="1"/>
              <a:t>nonassoc</a:t>
            </a:r>
            <a:r>
              <a:rPr kumimoji="1" lang="en-US" altLang="zh-CN" sz="2000" dirty="0"/>
              <a:t>)</a:t>
            </a:r>
            <a:br>
              <a:rPr kumimoji="1" lang="en-US" altLang="zh-CN" sz="2000" dirty="0"/>
            </a:br>
            <a:r>
              <a:rPr kumimoji="1" lang="en-US" altLang="zh-CN" sz="2000" dirty="0"/>
              <a:t>	%left +</a:t>
            </a:r>
          </a:p>
          <a:p>
            <a:pPr lvl="1"/>
            <a:r>
              <a:rPr kumimoji="1" lang="en-US" altLang="zh-CN" sz="2000" dirty="0"/>
              <a:t>The precedence of two different “terminals” is based on the order they appear in the file (the later ones have higher priority)</a:t>
            </a:r>
          </a:p>
          <a:p>
            <a:r>
              <a:rPr kumimoji="1" lang="en-US" altLang="zh-CN" sz="2400" dirty="0"/>
              <a:t>A “trick” is to use a %</a:t>
            </a:r>
            <a:r>
              <a:rPr kumimoji="1" lang="en-US" altLang="zh-CN" sz="2400" dirty="0" err="1"/>
              <a:t>prec</a:t>
            </a:r>
            <a:r>
              <a:rPr kumimoji="1" lang="en-US" altLang="zh-CN" sz="2400" dirty="0"/>
              <a:t> to “give” a token to the rule</a:t>
            </a:r>
            <a:endParaRPr kumimoji="1" lang="en-US" altLang="zh-CN" sz="2000" dirty="0"/>
          </a:p>
          <a:p>
            <a:pPr lvl="1"/>
            <a:endParaRPr kumimoji="1" lang="en-US" altLang="zh-CN" sz="2400" dirty="0"/>
          </a:p>
        </p:txBody>
      </p:sp>
    </p:spTree>
    <p:extLst>
      <p:ext uri="{BB962C8B-B14F-4D97-AF65-F5344CB8AC3E}">
        <p14:creationId xmlns:p14="http://schemas.microsoft.com/office/powerpoint/2010/main" val="4259050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E7D3-7CBF-CA4F-A53E-9C107BB2EFF8}"/>
              </a:ext>
            </a:extLst>
          </p:cNvPr>
          <p:cNvSpPr>
            <a:spLocks noGrp="1"/>
          </p:cNvSpPr>
          <p:nvPr>
            <p:ph type="title"/>
          </p:nvPr>
        </p:nvSpPr>
        <p:spPr>
          <a:xfrm>
            <a:off x="685800" y="79809"/>
            <a:ext cx="7772400" cy="1143000"/>
          </a:xfrm>
        </p:spPr>
        <p:txBody>
          <a:bodyPr/>
          <a:lstStyle/>
          <a:p>
            <a:r>
              <a:rPr kumimoji="1" lang="en-US" altLang="zh-CN" dirty="0"/>
              <a:t>Example 1 (Continued)</a:t>
            </a:r>
            <a:endParaRPr kumimoji="1" lang="zh-CN" altLang="en-US" dirty="0"/>
          </a:p>
        </p:txBody>
      </p:sp>
      <p:sp>
        <p:nvSpPr>
          <p:cNvPr id="3" name="Content Placeholder 2">
            <a:extLst>
              <a:ext uri="{FF2B5EF4-FFF2-40B4-BE49-F238E27FC236}">
                <a16:creationId xmlns:a16="http://schemas.microsoft.com/office/drawing/2014/main" id="{E71689F0-5EDF-6043-98E9-2B1AB9A502AB}"/>
              </a:ext>
            </a:extLst>
          </p:cNvPr>
          <p:cNvSpPr>
            <a:spLocks noGrp="1"/>
          </p:cNvSpPr>
          <p:nvPr>
            <p:ph idx="1"/>
          </p:nvPr>
        </p:nvSpPr>
        <p:spPr>
          <a:xfrm>
            <a:off x="228600" y="1222809"/>
            <a:ext cx="4572000" cy="3887907"/>
          </a:xfrm>
        </p:spPr>
        <p:txBody>
          <a:bodyPr/>
          <a:lstStyle/>
          <a:p>
            <a:r>
              <a:rPr kumimoji="1" lang="en-US" altLang="zh-CN" sz="2400" dirty="0"/>
              <a:t>Let’s add precedence rules</a:t>
            </a:r>
          </a:p>
          <a:p>
            <a:pPr lvl="1"/>
            <a:r>
              <a:rPr kumimoji="1" lang="en-US" altLang="zh-CN" sz="2000" dirty="0"/>
              <a:t>First: add the rules for tokens</a:t>
            </a:r>
          </a:p>
          <a:p>
            <a:pPr lvl="1"/>
            <a:r>
              <a:rPr kumimoji="1" lang="en-US" altLang="zh-CN" sz="2000" dirty="0"/>
              <a:t>(See: calc2.yacc)</a:t>
            </a:r>
          </a:p>
          <a:p>
            <a:r>
              <a:rPr kumimoji="1" lang="en-US" altLang="zh-CN" sz="2400" dirty="0"/>
              <a:t>Let’s change the precedence by putting “-” ahead of “*”</a:t>
            </a:r>
          </a:p>
          <a:p>
            <a:pPr lvl="1"/>
            <a:r>
              <a:rPr kumimoji="1" lang="en-US" altLang="zh-CN" sz="2000" dirty="0"/>
              <a:t>(See: calc3.yacc)</a:t>
            </a:r>
          </a:p>
          <a:p>
            <a:r>
              <a:rPr kumimoji="1" lang="en-US" altLang="zh-CN" sz="2400" dirty="0"/>
              <a:t>Now let’s exam the rule: </a:t>
            </a:r>
          </a:p>
          <a:p>
            <a:pPr lvl="1"/>
            <a:r>
              <a:rPr kumimoji="1" lang="en-US" altLang="zh-CN" sz="2000" dirty="0"/>
              <a:t>“expr </a:t>
            </a:r>
            <a:r>
              <a:rPr kumimoji="1" lang="en-US" altLang="zh-CN" sz="2000" dirty="0">
                <a:sym typeface="Wingdings" pitchFamily="2" charset="2"/>
              </a:rPr>
              <a:t> </a:t>
            </a:r>
            <a:r>
              <a:rPr kumimoji="1" lang="en-US" altLang="zh-CN" sz="2000" dirty="0"/>
              <a:t>- expr”</a:t>
            </a:r>
          </a:p>
          <a:p>
            <a:pPr lvl="1"/>
            <a:r>
              <a:rPr kumimoji="1" lang="en-US" altLang="zh-CN" sz="2000" dirty="0"/>
              <a:t>Still ambiguous! (why?)</a:t>
            </a:r>
          </a:p>
          <a:p>
            <a:pPr lvl="1"/>
            <a:r>
              <a:rPr kumimoji="1" lang="en-US" altLang="zh-CN" sz="2000" dirty="0" err="1"/>
              <a:t>Yacc</a:t>
            </a:r>
            <a:r>
              <a:rPr kumimoji="1" lang="en-US" altLang="zh-CN" sz="2000" dirty="0"/>
              <a:t> takes a default reduce action</a:t>
            </a:r>
          </a:p>
        </p:txBody>
      </p:sp>
      <p:pic>
        <p:nvPicPr>
          <p:cNvPr id="4" name="Picture 3">
            <a:extLst>
              <a:ext uri="{FF2B5EF4-FFF2-40B4-BE49-F238E27FC236}">
                <a16:creationId xmlns:a16="http://schemas.microsoft.com/office/drawing/2014/main" id="{483E9997-2BD0-594F-BB21-DD946C9209CD}"/>
              </a:ext>
            </a:extLst>
          </p:cNvPr>
          <p:cNvPicPr>
            <a:picLocks noChangeAspect="1"/>
          </p:cNvPicPr>
          <p:nvPr/>
        </p:nvPicPr>
        <p:blipFill>
          <a:blip r:embed="rId2"/>
          <a:stretch>
            <a:fillRect/>
          </a:stretch>
        </p:blipFill>
        <p:spPr>
          <a:xfrm>
            <a:off x="5105400" y="1954619"/>
            <a:ext cx="3670300" cy="1663700"/>
          </a:xfrm>
          <a:prstGeom prst="rect">
            <a:avLst/>
          </a:prstGeom>
          <a:ln w="38100">
            <a:solidFill>
              <a:schemeClr val="accent6">
                <a:lumMod val="50000"/>
              </a:schemeClr>
            </a:solidFill>
          </a:ln>
        </p:spPr>
      </p:pic>
      <p:sp>
        <p:nvSpPr>
          <p:cNvPr id="5" name="TextBox 4">
            <a:extLst>
              <a:ext uri="{FF2B5EF4-FFF2-40B4-BE49-F238E27FC236}">
                <a16:creationId xmlns:a16="http://schemas.microsoft.com/office/drawing/2014/main" id="{8921F315-643C-6B47-9F35-7EC87D2AF4F7}"/>
              </a:ext>
            </a:extLst>
          </p:cNvPr>
          <p:cNvSpPr txBox="1"/>
          <p:nvPr/>
        </p:nvSpPr>
        <p:spPr>
          <a:xfrm>
            <a:off x="7543800" y="1486291"/>
            <a:ext cx="1471878" cy="461665"/>
          </a:xfrm>
          <a:prstGeom prst="rect">
            <a:avLst/>
          </a:prstGeom>
          <a:noFill/>
        </p:spPr>
        <p:txBody>
          <a:bodyPr wrap="none" rtlCol="0">
            <a:spAutoFit/>
          </a:bodyPr>
          <a:lstStyle/>
          <a:p>
            <a:r>
              <a:rPr kumimoji="1" lang="en-US" altLang="zh-CN" dirty="0"/>
              <a:t>calc2.yacc</a:t>
            </a:r>
            <a:endParaRPr kumimoji="1" lang="zh-CN" altLang="en-US" dirty="0"/>
          </a:p>
        </p:txBody>
      </p:sp>
      <p:sp>
        <p:nvSpPr>
          <p:cNvPr id="6" name="TextBox 5">
            <a:extLst>
              <a:ext uri="{FF2B5EF4-FFF2-40B4-BE49-F238E27FC236}">
                <a16:creationId xmlns:a16="http://schemas.microsoft.com/office/drawing/2014/main" id="{3A3A1718-9A9A-6947-B32F-13D437986C43}"/>
              </a:ext>
            </a:extLst>
          </p:cNvPr>
          <p:cNvSpPr txBox="1"/>
          <p:nvPr/>
        </p:nvSpPr>
        <p:spPr>
          <a:xfrm>
            <a:off x="7322063" y="3957935"/>
            <a:ext cx="1471878" cy="461665"/>
          </a:xfrm>
          <a:prstGeom prst="rect">
            <a:avLst/>
          </a:prstGeom>
          <a:noFill/>
        </p:spPr>
        <p:txBody>
          <a:bodyPr wrap="none" rtlCol="0">
            <a:spAutoFit/>
          </a:bodyPr>
          <a:lstStyle/>
          <a:p>
            <a:r>
              <a:rPr kumimoji="1" lang="en-US" altLang="zh-CN" dirty="0"/>
              <a:t>calc3.yacc</a:t>
            </a:r>
            <a:endParaRPr kumimoji="1" lang="zh-CN" altLang="en-US" dirty="0"/>
          </a:p>
        </p:txBody>
      </p:sp>
      <p:pic>
        <p:nvPicPr>
          <p:cNvPr id="9" name="Picture 8">
            <a:extLst>
              <a:ext uri="{FF2B5EF4-FFF2-40B4-BE49-F238E27FC236}">
                <a16:creationId xmlns:a16="http://schemas.microsoft.com/office/drawing/2014/main" id="{1D7B1A60-BEE2-7A44-A582-DA99D3585AF5}"/>
              </a:ext>
            </a:extLst>
          </p:cNvPr>
          <p:cNvPicPr>
            <a:picLocks noChangeAspect="1"/>
          </p:cNvPicPr>
          <p:nvPr/>
        </p:nvPicPr>
        <p:blipFill>
          <a:blip r:embed="rId3"/>
          <a:stretch>
            <a:fillRect/>
          </a:stretch>
        </p:blipFill>
        <p:spPr>
          <a:xfrm>
            <a:off x="5105400" y="4419600"/>
            <a:ext cx="3657600" cy="1663700"/>
          </a:xfrm>
          <a:prstGeom prst="rect">
            <a:avLst/>
          </a:prstGeom>
          <a:ln w="38100">
            <a:solidFill>
              <a:schemeClr val="accent6">
                <a:lumMod val="50000"/>
              </a:schemeClr>
            </a:solidFill>
          </a:ln>
        </p:spPr>
      </p:pic>
      <p:pic>
        <p:nvPicPr>
          <p:cNvPr id="10" name="Picture 9">
            <a:extLst>
              <a:ext uri="{FF2B5EF4-FFF2-40B4-BE49-F238E27FC236}">
                <a16:creationId xmlns:a16="http://schemas.microsoft.com/office/drawing/2014/main" id="{C56532F1-0A6A-C34E-8AC6-A3464BED4DB9}"/>
              </a:ext>
            </a:extLst>
          </p:cNvPr>
          <p:cNvPicPr>
            <a:picLocks noChangeAspect="1"/>
          </p:cNvPicPr>
          <p:nvPr/>
        </p:nvPicPr>
        <p:blipFill>
          <a:blip r:embed="rId4"/>
          <a:stretch>
            <a:fillRect/>
          </a:stretch>
        </p:blipFill>
        <p:spPr>
          <a:xfrm>
            <a:off x="685800" y="5251450"/>
            <a:ext cx="3695700" cy="1333500"/>
          </a:xfrm>
          <a:prstGeom prst="rect">
            <a:avLst/>
          </a:prstGeom>
          <a:ln w="38100">
            <a:solidFill>
              <a:schemeClr val="accent6">
                <a:lumMod val="50000"/>
              </a:schemeClr>
            </a:solidFill>
          </a:ln>
        </p:spPr>
      </p:pic>
      <p:sp>
        <p:nvSpPr>
          <p:cNvPr id="11" name="TextBox 10">
            <a:extLst>
              <a:ext uri="{FF2B5EF4-FFF2-40B4-BE49-F238E27FC236}">
                <a16:creationId xmlns:a16="http://schemas.microsoft.com/office/drawing/2014/main" id="{9C3D3A5B-FE5C-204E-9E68-48527B92F7BC}"/>
              </a:ext>
            </a:extLst>
          </p:cNvPr>
          <p:cNvSpPr txBox="1"/>
          <p:nvPr/>
        </p:nvSpPr>
        <p:spPr>
          <a:xfrm>
            <a:off x="4369461" y="6292343"/>
            <a:ext cx="1471878" cy="461665"/>
          </a:xfrm>
          <a:prstGeom prst="rect">
            <a:avLst/>
          </a:prstGeom>
          <a:noFill/>
        </p:spPr>
        <p:txBody>
          <a:bodyPr wrap="none" rtlCol="0">
            <a:spAutoFit/>
          </a:bodyPr>
          <a:lstStyle/>
          <a:p>
            <a:r>
              <a:rPr kumimoji="1" lang="en-US" altLang="zh-CN" dirty="0"/>
              <a:t>calc3.yacc</a:t>
            </a:r>
            <a:endParaRPr kumimoji="1" lang="zh-CN" altLang="en-US" dirty="0"/>
          </a:p>
        </p:txBody>
      </p:sp>
    </p:spTree>
    <p:extLst>
      <p:ext uri="{BB962C8B-B14F-4D97-AF65-F5344CB8AC3E}">
        <p14:creationId xmlns:p14="http://schemas.microsoft.com/office/powerpoint/2010/main" val="3892080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E7D3-7CBF-CA4F-A53E-9C107BB2EFF8}"/>
              </a:ext>
            </a:extLst>
          </p:cNvPr>
          <p:cNvSpPr>
            <a:spLocks noGrp="1"/>
          </p:cNvSpPr>
          <p:nvPr>
            <p:ph type="title"/>
          </p:nvPr>
        </p:nvSpPr>
        <p:spPr>
          <a:xfrm>
            <a:off x="685800" y="79809"/>
            <a:ext cx="7772400" cy="1143000"/>
          </a:xfrm>
        </p:spPr>
        <p:txBody>
          <a:bodyPr/>
          <a:lstStyle/>
          <a:p>
            <a:r>
              <a:rPr kumimoji="1" lang="en-US" altLang="zh-CN" dirty="0"/>
              <a:t>Example 1 (Continued)</a:t>
            </a:r>
            <a:endParaRPr kumimoji="1" lang="zh-CN" altLang="en-US" dirty="0"/>
          </a:p>
        </p:txBody>
      </p:sp>
      <p:sp>
        <p:nvSpPr>
          <p:cNvPr id="3" name="Content Placeholder 2">
            <a:extLst>
              <a:ext uri="{FF2B5EF4-FFF2-40B4-BE49-F238E27FC236}">
                <a16:creationId xmlns:a16="http://schemas.microsoft.com/office/drawing/2014/main" id="{E71689F0-5EDF-6043-98E9-2B1AB9A502AB}"/>
              </a:ext>
            </a:extLst>
          </p:cNvPr>
          <p:cNvSpPr>
            <a:spLocks noGrp="1"/>
          </p:cNvSpPr>
          <p:nvPr>
            <p:ph idx="1"/>
          </p:nvPr>
        </p:nvSpPr>
        <p:spPr>
          <a:xfrm>
            <a:off x="228600" y="1222809"/>
            <a:ext cx="4572000" cy="5241786"/>
          </a:xfrm>
        </p:spPr>
        <p:txBody>
          <a:bodyPr/>
          <a:lstStyle/>
          <a:p>
            <a:r>
              <a:rPr kumimoji="1" lang="en-US" altLang="zh-CN" sz="2400" dirty="0"/>
              <a:t>This is a “unary operation”</a:t>
            </a:r>
          </a:p>
          <a:p>
            <a:pPr lvl="1"/>
            <a:r>
              <a:rPr kumimoji="1" lang="en-US" altLang="zh-CN" sz="2000" dirty="0"/>
              <a:t>expr </a:t>
            </a:r>
            <a:r>
              <a:rPr kumimoji="1" lang="en-US" altLang="zh-CN" sz="2000" dirty="0">
                <a:sym typeface="Wingdings" pitchFamily="2" charset="2"/>
              </a:rPr>
              <a:t> - expr</a:t>
            </a:r>
            <a:endParaRPr kumimoji="1" lang="en-US" altLang="zh-CN" sz="2000" dirty="0"/>
          </a:p>
          <a:p>
            <a:pPr lvl="1"/>
            <a:r>
              <a:rPr kumimoji="1" lang="en-US" altLang="zh-CN" sz="2000" dirty="0"/>
              <a:t>which should be done before binary ops. </a:t>
            </a:r>
          </a:p>
          <a:p>
            <a:pPr lvl="1"/>
            <a:r>
              <a:rPr kumimoji="1" lang="en-US" altLang="zh-CN" sz="2000" dirty="0"/>
              <a:t>So </a:t>
            </a:r>
            <a:r>
              <a:rPr kumimoji="1" lang="en-US" altLang="zh-CN" sz="2000" dirty="0" err="1"/>
              <a:t>yacc</a:t>
            </a:r>
            <a:r>
              <a:rPr kumimoji="1" lang="en-US" altLang="zh-CN" sz="2000" dirty="0"/>
              <a:t> did the right thing (by default).</a:t>
            </a:r>
          </a:p>
          <a:p>
            <a:r>
              <a:rPr kumimoji="1" lang="en-US" altLang="zh-CN" sz="2400" dirty="0"/>
              <a:t>How to explicitly make this choice? </a:t>
            </a:r>
          </a:p>
          <a:p>
            <a:pPr lvl="1"/>
            <a:r>
              <a:rPr kumimoji="1" lang="en-US" altLang="zh-CN" sz="2000" dirty="0"/>
              <a:t>Add a “dummy” token and specify the precedence.</a:t>
            </a:r>
          </a:p>
          <a:p>
            <a:pPr lvl="2"/>
            <a:r>
              <a:rPr kumimoji="1" lang="en-US" altLang="zh-CN" sz="1600" dirty="0"/>
              <a:t>See calc4.yacc</a:t>
            </a:r>
          </a:p>
          <a:p>
            <a:pPr lvl="1"/>
            <a:r>
              <a:rPr kumimoji="1" lang="en-US" altLang="zh-CN" sz="2000" dirty="0"/>
              <a:t>Now we can “force” unary operation is always done last (strange, but…)!</a:t>
            </a:r>
          </a:p>
          <a:p>
            <a:pPr lvl="2"/>
            <a:r>
              <a:rPr kumimoji="1" lang="en-US" altLang="zh-CN" sz="1600" dirty="0"/>
              <a:t>See calc5.yacc</a:t>
            </a:r>
          </a:p>
        </p:txBody>
      </p:sp>
      <p:pic>
        <p:nvPicPr>
          <p:cNvPr id="7" name="Picture 6">
            <a:extLst>
              <a:ext uri="{FF2B5EF4-FFF2-40B4-BE49-F238E27FC236}">
                <a16:creationId xmlns:a16="http://schemas.microsoft.com/office/drawing/2014/main" id="{531CB995-E67B-684A-BF31-C1A9EF814244}"/>
              </a:ext>
            </a:extLst>
          </p:cNvPr>
          <p:cNvPicPr>
            <a:picLocks noChangeAspect="1"/>
          </p:cNvPicPr>
          <p:nvPr/>
        </p:nvPicPr>
        <p:blipFill>
          <a:blip r:embed="rId2"/>
          <a:stretch>
            <a:fillRect/>
          </a:stretch>
        </p:blipFill>
        <p:spPr>
          <a:xfrm>
            <a:off x="4800600" y="4495800"/>
            <a:ext cx="3733800" cy="1879600"/>
          </a:xfrm>
          <a:prstGeom prst="rect">
            <a:avLst/>
          </a:prstGeom>
          <a:ln w="38100">
            <a:solidFill>
              <a:schemeClr val="accent6">
                <a:lumMod val="50000"/>
              </a:schemeClr>
            </a:solidFill>
          </a:ln>
        </p:spPr>
      </p:pic>
      <p:sp>
        <p:nvSpPr>
          <p:cNvPr id="12" name="TextBox 11">
            <a:extLst>
              <a:ext uri="{FF2B5EF4-FFF2-40B4-BE49-F238E27FC236}">
                <a16:creationId xmlns:a16="http://schemas.microsoft.com/office/drawing/2014/main" id="{B361890E-9D3B-664D-9658-B75EB48F9BE0}"/>
              </a:ext>
            </a:extLst>
          </p:cNvPr>
          <p:cNvSpPr txBox="1"/>
          <p:nvPr/>
        </p:nvSpPr>
        <p:spPr>
          <a:xfrm>
            <a:off x="7322063" y="3957935"/>
            <a:ext cx="1471878" cy="461665"/>
          </a:xfrm>
          <a:prstGeom prst="rect">
            <a:avLst/>
          </a:prstGeom>
          <a:noFill/>
        </p:spPr>
        <p:txBody>
          <a:bodyPr wrap="none" rtlCol="0">
            <a:spAutoFit/>
          </a:bodyPr>
          <a:lstStyle/>
          <a:p>
            <a:r>
              <a:rPr kumimoji="1" lang="en-US" altLang="zh-CN" dirty="0"/>
              <a:t>calc5.yacc</a:t>
            </a:r>
            <a:endParaRPr kumimoji="1" lang="zh-CN" altLang="en-US" dirty="0"/>
          </a:p>
        </p:txBody>
      </p:sp>
      <p:pic>
        <p:nvPicPr>
          <p:cNvPr id="8" name="Picture 7">
            <a:extLst>
              <a:ext uri="{FF2B5EF4-FFF2-40B4-BE49-F238E27FC236}">
                <a16:creationId xmlns:a16="http://schemas.microsoft.com/office/drawing/2014/main" id="{17715513-6F48-CC4D-8DA6-6D7404DFEFCE}"/>
              </a:ext>
            </a:extLst>
          </p:cNvPr>
          <p:cNvPicPr>
            <a:picLocks noChangeAspect="1"/>
          </p:cNvPicPr>
          <p:nvPr/>
        </p:nvPicPr>
        <p:blipFill>
          <a:blip r:embed="rId3"/>
          <a:stretch>
            <a:fillRect/>
          </a:stretch>
        </p:blipFill>
        <p:spPr>
          <a:xfrm>
            <a:off x="4953000" y="1889657"/>
            <a:ext cx="3695700" cy="1358900"/>
          </a:xfrm>
          <a:prstGeom prst="rect">
            <a:avLst/>
          </a:prstGeom>
          <a:ln w="38100">
            <a:solidFill>
              <a:schemeClr val="accent6">
                <a:lumMod val="50000"/>
              </a:schemeClr>
            </a:solidFill>
          </a:ln>
        </p:spPr>
      </p:pic>
      <p:sp>
        <p:nvSpPr>
          <p:cNvPr id="13" name="TextBox 12">
            <a:extLst>
              <a:ext uri="{FF2B5EF4-FFF2-40B4-BE49-F238E27FC236}">
                <a16:creationId xmlns:a16="http://schemas.microsoft.com/office/drawing/2014/main" id="{EA7AD382-50F6-5A40-BA0E-04025EDEEBD1}"/>
              </a:ext>
            </a:extLst>
          </p:cNvPr>
          <p:cNvSpPr txBox="1"/>
          <p:nvPr/>
        </p:nvSpPr>
        <p:spPr>
          <a:xfrm>
            <a:off x="7176822" y="1427992"/>
            <a:ext cx="1471878" cy="461665"/>
          </a:xfrm>
          <a:prstGeom prst="rect">
            <a:avLst/>
          </a:prstGeom>
          <a:noFill/>
        </p:spPr>
        <p:txBody>
          <a:bodyPr wrap="none" rtlCol="0">
            <a:spAutoFit/>
          </a:bodyPr>
          <a:lstStyle/>
          <a:p>
            <a:r>
              <a:rPr kumimoji="1" lang="en-US" altLang="zh-CN" dirty="0"/>
              <a:t>calc4.yacc</a:t>
            </a:r>
            <a:endParaRPr kumimoji="1" lang="zh-CN" altLang="en-US" dirty="0"/>
          </a:p>
        </p:txBody>
      </p:sp>
    </p:spTree>
    <p:extLst>
      <p:ext uri="{BB962C8B-B14F-4D97-AF65-F5344CB8AC3E}">
        <p14:creationId xmlns:p14="http://schemas.microsoft.com/office/powerpoint/2010/main" val="1596159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9462-31DC-2044-AC44-BE3BBED40A1C}"/>
              </a:ext>
            </a:extLst>
          </p:cNvPr>
          <p:cNvSpPr>
            <a:spLocks noGrp="1"/>
          </p:cNvSpPr>
          <p:nvPr>
            <p:ph type="title"/>
          </p:nvPr>
        </p:nvSpPr>
        <p:spPr/>
        <p:txBody>
          <a:bodyPr/>
          <a:lstStyle/>
          <a:p>
            <a:r>
              <a:rPr kumimoji="1" lang="en-US" altLang="zh-CN" dirty="0"/>
              <a:t>Example 1 (Continued)</a:t>
            </a:r>
            <a:endParaRPr kumimoji="1" lang="zh-CN" altLang="en-US" dirty="0"/>
          </a:p>
        </p:txBody>
      </p:sp>
      <p:sp>
        <p:nvSpPr>
          <p:cNvPr id="3" name="Content Placeholder 2">
            <a:extLst>
              <a:ext uri="{FF2B5EF4-FFF2-40B4-BE49-F238E27FC236}">
                <a16:creationId xmlns:a16="http://schemas.microsoft.com/office/drawing/2014/main" id="{F22A88A8-30B3-FC40-BF48-F61169F6ADC1}"/>
              </a:ext>
            </a:extLst>
          </p:cNvPr>
          <p:cNvSpPr>
            <a:spLocks noGrp="1"/>
          </p:cNvSpPr>
          <p:nvPr>
            <p:ph idx="1"/>
          </p:nvPr>
        </p:nvSpPr>
        <p:spPr>
          <a:xfrm>
            <a:off x="685800" y="1752600"/>
            <a:ext cx="4419600" cy="4724400"/>
          </a:xfrm>
        </p:spPr>
        <p:txBody>
          <a:bodyPr/>
          <a:lstStyle/>
          <a:p>
            <a:r>
              <a:rPr kumimoji="1" lang="en-US" altLang="zh-CN" sz="2400" dirty="0"/>
              <a:t>Let’s add “--” (like C syntax) into our expression</a:t>
            </a:r>
          </a:p>
          <a:p>
            <a:pPr lvl="1"/>
            <a:r>
              <a:rPr kumimoji="1" lang="en-US" altLang="zh-CN" sz="2000" dirty="0"/>
              <a:t>expr </a:t>
            </a:r>
            <a:r>
              <a:rPr kumimoji="1" lang="en-US" altLang="zh-CN" sz="2000" dirty="0">
                <a:sym typeface="Wingdings" pitchFamily="2" charset="2"/>
              </a:rPr>
              <a:t> - - expr </a:t>
            </a:r>
          </a:p>
          <a:p>
            <a:pPr lvl="1"/>
            <a:r>
              <a:rPr kumimoji="1" lang="en-US" altLang="zh-CN" sz="2000" dirty="0">
                <a:sym typeface="Wingdings" pitchFamily="2" charset="2"/>
              </a:rPr>
              <a:t>See calc6.yacc</a:t>
            </a:r>
          </a:p>
          <a:p>
            <a:pPr lvl="1"/>
            <a:r>
              <a:rPr kumimoji="1" lang="en-US" altLang="zh-CN" sz="2000" dirty="0">
                <a:sym typeface="Wingdings" pitchFamily="2" charset="2"/>
              </a:rPr>
              <a:t>Very ambiguous (why?)</a:t>
            </a:r>
          </a:p>
          <a:p>
            <a:pPr lvl="1"/>
            <a:endParaRPr kumimoji="1" lang="en-US" altLang="zh-CN" sz="2000" dirty="0">
              <a:sym typeface="Wingdings" pitchFamily="2" charset="2"/>
            </a:endParaRPr>
          </a:p>
          <a:p>
            <a:pPr lvl="1"/>
            <a:endParaRPr kumimoji="1" lang="en-US" altLang="zh-CN" sz="2000" dirty="0">
              <a:sym typeface="Wingdings" pitchFamily="2" charset="2"/>
            </a:endParaRPr>
          </a:p>
          <a:p>
            <a:pPr lvl="1"/>
            <a:r>
              <a:rPr kumimoji="1" lang="en-US" altLang="zh-CN" sz="2000" dirty="0">
                <a:sym typeface="Wingdings" pitchFamily="2" charset="2"/>
              </a:rPr>
              <a:t>How do we force it into</a:t>
            </a:r>
            <a:r>
              <a:rPr kumimoji="1" lang="en-US" altLang="zh-CN" sz="2000" dirty="0">
                <a:solidFill>
                  <a:srgbClr val="FF0000"/>
                </a:solidFill>
                <a:sym typeface="Wingdings" pitchFamily="2" charset="2"/>
              </a:rPr>
              <a:t> “x-(y-1)”</a:t>
            </a:r>
            <a:r>
              <a:rPr kumimoji="1" lang="en-US" altLang="zh-CN" sz="2000" dirty="0">
                <a:sym typeface="Wingdings" pitchFamily="2" charset="2"/>
              </a:rPr>
              <a:t>?</a:t>
            </a:r>
          </a:p>
          <a:p>
            <a:pPr lvl="1"/>
            <a:r>
              <a:rPr kumimoji="1" lang="en-US" altLang="zh-CN" sz="2000" dirty="0">
                <a:sym typeface="Wingdings" pitchFamily="2" charset="2"/>
              </a:rPr>
              <a:t>What about </a:t>
            </a:r>
            <a:r>
              <a:rPr kumimoji="1" lang="en-US" altLang="zh-CN" sz="2000" dirty="0">
                <a:solidFill>
                  <a:srgbClr val="FF0000"/>
                </a:solidFill>
                <a:sym typeface="Wingdings" pitchFamily="2" charset="2"/>
              </a:rPr>
              <a:t>“x--y”</a:t>
            </a:r>
            <a:r>
              <a:rPr kumimoji="1" lang="en-US" altLang="zh-CN" sz="2000" dirty="0">
                <a:sym typeface="Wingdings" pitchFamily="2" charset="2"/>
              </a:rPr>
              <a:t>? How about </a:t>
            </a:r>
            <a:r>
              <a:rPr kumimoji="1" lang="en-US" altLang="zh-CN" sz="2000" dirty="0">
                <a:solidFill>
                  <a:srgbClr val="FF0000"/>
                </a:solidFill>
                <a:sym typeface="Wingdings" pitchFamily="2" charset="2"/>
              </a:rPr>
              <a:t>“x-----y”</a:t>
            </a:r>
            <a:r>
              <a:rPr kumimoji="1" lang="en-US" altLang="zh-CN" sz="2000" dirty="0">
                <a:sym typeface="Wingdings" pitchFamily="2" charset="2"/>
              </a:rPr>
              <a:t>? </a:t>
            </a:r>
          </a:p>
          <a:p>
            <a:pPr lvl="1"/>
            <a:r>
              <a:rPr kumimoji="1" lang="en-US" altLang="zh-CN" sz="2000" dirty="0">
                <a:sym typeface="Wingdings" pitchFamily="2" charset="2"/>
              </a:rPr>
              <a:t>What if we want the unary operation to have the highest precedence? (Possible?)</a:t>
            </a:r>
          </a:p>
          <a:p>
            <a:pPr marL="0" indent="0">
              <a:buNone/>
            </a:pPr>
            <a:endParaRPr kumimoji="1" lang="zh-CN" altLang="en-US" sz="2400" dirty="0"/>
          </a:p>
        </p:txBody>
      </p:sp>
      <p:sp>
        <p:nvSpPr>
          <p:cNvPr id="5" name="TextBox 4">
            <a:extLst>
              <a:ext uri="{FF2B5EF4-FFF2-40B4-BE49-F238E27FC236}">
                <a16:creationId xmlns:a16="http://schemas.microsoft.com/office/drawing/2014/main" id="{8074787A-E00D-B94D-9E54-C4FD59960C13}"/>
              </a:ext>
            </a:extLst>
          </p:cNvPr>
          <p:cNvSpPr txBox="1"/>
          <p:nvPr/>
        </p:nvSpPr>
        <p:spPr>
          <a:xfrm>
            <a:off x="6400800" y="2072982"/>
            <a:ext cx="2220480" cy="707886"/>
          </a:xfrm>
          <a:prstGeom prst="rect">
            <a:avLst/>
          </a:prstGeom>
          <a:noFill/>
        </p:spPr>
        <p:txBody>
          <a:bodyPr wrap="none" rtlCol="0">
            <a:spAutoFit/>
          </a:bodyPr>
          <a:lstStyle/>
          <a:p>
            <a:r>
              <a:rPr kumimoji="1" lang="en-US" altLang="zh-CN" sz="2000" dirty="0" err="1"/>
              <a:t>Yacc</a:t>
            </a:r>
            <a:r>
              <a:rPr kumimoji="1" lang="en-US" altLang="zh-CN" sz="2000" dirty="0"/>
              <a:t> default action:</a:t>
            </a:r>
          </a:p>
          <a:p>
            <a:r>
              <a:rPr kumimoji="1" lang="en-US" altLang="zh-CN" sz="2000" dirty="0"/>
              <a:t>calc6.yacc</a:t>
            </a:r>
            <a:endParaRPr kumimoji="1" lang="zh-CN" altLang="en-US" sz="2000" dirty="0"/>
          </a:p>
        </p:txBody>
      </p:sp>
      <p:sp>
        <p:nvSpPr>
          <p:cNvPr id="6" name="TextBox 5">
            <a:extLst>
              <a:ext uri="{FF2B5EF4-FFF2-40B4-BE49-F238E27FC236}">
                <a16:creationId xmlns:a16="http://schemas.microsoft.com/office/drawing/2014/main" id="{E63D40EF-F8EB-7448-B69D-31AE2B8D04B2}"/>
              </a:ext>
            </a:extLst>
          </p:cNvPr>
          <p:cNvSpPr txBox="1"/>
          <p:nvPr/>
        </p:nvSpPr>
        <p:spPr>
          <a:xfrm>
            <a:off x="687572" y="3809136"/>
            <a:ext cx="2940228" cy="461665"/>
          </a:xfrm>
          <a:prstGeom prst="rect">
            <a:avLst/>
          </a:prstGeom>
          <a:noFill/>
        </p:spPr>
        <p:txBody>
          <a:bodyPr wrap="none" rtlCol="0">
            <a:spAutoFit/>
          </a:bodyPr>
          <a:lstStyle/>
          <a:p>
            <a:r>
              <a:rPr kumimoji="1" lang="en-US" altLang="zh-CN" dirty="0"/>
              <a:t>Think about “x---y”…</a:t>
            </a:r>
            <a:endParaRPr kumimoji="1" lang="zh-CN" altLang="en-US" dirty="0"/>
          </a:p>
        </p:txBody>
      </p:sp>
      <p:pic>
        <p:nvPicPr>
          <p:cNvPr id="8" name="Picture 7">
            <a:extLst>
              <a:ext uri="{FF2B5EF4-FFF2-40B4-BE49-F238E27FC236}">
                <a16:creationId xmlns:a16="http://schemas.microsoft.com/office/drawing/2014/main" id="{79F9D5FA-0B50-3746-9BD1-7AA9A4ACA42E}"/>
              </a:ext>
            </a:extLst>
          </p:cNvPr>
          <p:cNvPicPr>
            <a:picLocks noChangeAspect="1"/>
          </p:cNvPicPr>
          <p:nvPr/>
        </p:nvPicPr>
        <p:blipFill>
          <a:blip r:embed="rId2"/>
          <a:stretch>
            <a:fillRect/>
          </a:stretch>
        </p:blipFill>
        <p:spPr>
          <a:xfrm>
            <a:off x="5257800" y="2921001"/>
            <a:ext cx="3683000" cy="2184400"/>
          </a:xfrm>
          <a:prstGeom prst="rect">
            <a:avLst/>
          </a:prstGeom>
          <a:ln w="38100">
            <a:solidFill>
              <a:schemeClr val="accent6">
                <a:lumMod val="50000"/>
              </a:schemeClr>
            </a:solidFill>
          </a:ln>
        </p:spPr>
      </p:pic>
    </p:spTree>
    <p:extLst>
      <p:ext uri="{BB962C8B-B14F-4D97-AF65-F5344CB8AC3E}">
        <p14:creationId xmlns:p14="http://schemas.microsoft.com/office/powerpoint/2010/main" val="3013290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AA2B3-D780-2C4B-82D3-7C2BCD066D2E}"/>
              </a:ext>
            </a:extLst>
          </p:cNvPr>
          <p:cNvSpPr>
            <a:spLocks noGrp="1"/>
          </p:cNvSpPr>
          <p:nvPr>
            <p:ph type="title"/>
          </p:nvPr>
        </p:nvSpPr>
        <p:spPr>
          <a:xfrm>
            <a:off x="685800" y="339057"/>
            <a:ext cx="7772400" cy="1143000"/>
          </a:xfrm>
        </p:spPr>
        <p:txBody>
          <a:bodyPr/>
          <a:lstStyle/>
          <a:p>
            <a:r>
              <a:rPr kumimoji="1" lang="en-US" altLang="zh-CN" sz="4000" dirty="0"/>
              <a:t>Error Reporting/Correction in Lex</a:t>
            </a:r>
            <a:endParaRPr kumimoji="1" lang="zh-CN" altLang="en-US" sz="4000" dirty="0"/>
          </a:p>
        </p:txBody>
      </p:sp>
      <p:sp>
        <p:nvSpPr>
          <p:cNvPr id="3" name="Content Placeholder 2">
            <a:extLst>
              <a:ext uri="{FF2B5EF4-FFF2-40B4-BE49-F238E27FC236}">
                <a16:creationId xmlns:a16="http://schemas.microsoft.com/office/drawing/2014/main" id="{1EA3B480-7B26-FE4C-BF2F-3C41EB6B1389}"/>
              </a:ext>
            </a:extLst>
          </p:cNvPr>
          <p:cNvSpPr>
            <a:spLocks noGrp="1"/>
          </p:cNvSpPr>
          <p:nvPr>
            <p:ph idx="1"/>
          </p:nvPr>
        </p:nvSpPr>
        <p:spPr>
          <a:xfrm>
            <a:off x="685800" y="1446615"/>
            <a:ext cx="7772400" cy="4572000"/>
          </a:xfrm>
        </p:spPr>
        <p:txBody>
          <a:bodyPr/>
          <a:lstStyle/>
          <a:p>
            <a:r>
              <a:rPr kumimoji="1" lang="en-US" altLang="zh-CN" sz="2400" dirty="0"/>
              <a:t>Lex &amp; </a:t>
            </a:r>
            <a:r>
              <a:rPr kumimoji="1" lang="en-US" altLang="zh-CN" sz="2400" dirty="0" err="1"/>
              <a:t>Yacc</a:t>
            </a:r>
            <a:r>
              <a:rPr kumimoji="1" lang="en-US" altLang="zh-CN" sz="2400" dirty="0"/>
              <a:t> has the (global) variable for reporting errors</a:t>
            </a:r>
          </a:p>
          <a:p>
            <a:pPr lvl="1"/>
            <a:r>
              <a:rPr kumimoji="1" lang="en-US" altLang="zh-CN" sz="2000" dirty="0" err="1"/>
              <a:t>yytext</a:t>
            </a:r>
            <a:r>
              <a:rPr kumimoji="1" lang="en-US" altLang="zh-CN" sz="2000" dirty="0"/>
              <a:t> : the text matched</a:t>
            </a:r>
          </a:p>
          <a:p>
            <a:pPr lvl="2"/>
            <a:r>
              <a:rPr kumimoji="1" lang="en-US" altLang="zh-CN" sz="1600" dirty="0"/>
              <a:t>So: always catch all the text with a rule</a:t>
            </a:r>
          </a:p>
          <a:p>
            <a:pPr lvl="2"/>
            <a:r>
              <a:rPr kumimoji="1" lang="en-US" altLang="zh-CN" sz="1600" dirty="0" err="1"/>
              <a:t>yyleng</a:t>
            </a:r>
            <a:r>
              <a:rPr kumimoji="1" lang="en-US" altLang="zh-CN" sz="1600" dirty="0"/>
              <a:t> gives the length </a:t>
            </a:r>
          </a:p>
          <a:p>
            <a:pPr lvl="2"/>
            <a:r>
              <a:rPr kumimoji="1" lang="en-US" altLang="zh-CN" sz="1600" dirty="0">
                <a:solidFill>
                  <a:srgbClr val="FF0000"/>
                </a:solidFill>
              </a:rPr>
              <a:t>So </a:t>
            </a:r>
            <a:r>
              <a:rPr kumimoji="1" lang="en-US" altLang="zh-CN" sz="1600" dirty="0" err="1">
                <a:solidFill>
                  <a:srgbClr val="FF0000"/>
                </a:solidFill>
              </a:rPr>
              <a:t>yacc</a:t>
            </a:r>
            <a:r>
              <a:rPr kumimoji="1" lang="en-US" altLang="zh-CN" sz="1600" dirty="0">
                <a:solidFill>
                  <a:srgbClr val="FF0000"/>
                </a:solidFill>
              </a:rPr>
              <a:t> can know the position of the token </a:t>
            </a:r>
            <a:r>
              <a:rPr kumimoji="1" lang="en-US" altLang="zh-CN" sz="1600" dirty="0"/>
              <a:t>(by accumulating </a:t>
            </a:r>
            <a:r>
              <a:rPr kumimoji="1" lang="en-US" altLang="zh-CN" sz="1600" dirty="0" err="1"/>
              <a:t>yyleng</a:t>
            </a:r>
            <a:r>
              <a:rPr kumimoji="1" lang="en-US" altLang="zh-CN" sz="1600" dirty="0"/>
              <a:t> value)</a:t>
            </a:r>
          </a:p>
          <a:p>
            <a:pPr lvl="1"/>
            <a:r>
              <a:rPr kumimoji="1" lang="en-US" altLang="zh-CN" sz="2000" dirty="0" err="1"/>
              <a:t>yyless</a:t>
            </a:r>
            <a:r>
              <a:rPr kumimoji="1" lang="en-US" altLang="zh-CN" sz="2000" dirty="0"/>
              <a:t>(k): function that “returns” text (in </a:t>
            </a:r>
            <a:r>
              <a:rPr kumimoji="1" lang="en-US" altLang="zh-CN" sz="2000" dirty="0" err="1"/>
              <a:t>yytext</a:t>
            </a:r>
            <a:r>
              <a:rPr kumimoji="1" lang="en-US" altLang="zh-CN" sz="2000" dirty="0"/>
              <a:t>) to lex analyzer</a:t>
            </a:r>
          </a:p>
          <a:p>
            <a:pPr lvl="2"/>
            <a:r>
              <a:rPr kumimoji="1" lang="en-US" altLang="zh-CN" sz="1600" dirty="0"/>
              <a:t>k: is the number of tokens to consume (i.e., return everything in </a:t>
            </a:r>
            <a:r>
              <a:rPr kumimoji="1" lang="en-US" altLang="zh-CN" sz="1600" dirty="0" err="1"/>
              <a:t>yytext</a:t>
            </a:r>
            <a:r>
              <a:rPr kumimoji="1" lang="en-US" altLang="zh-CN" sz="1600" dirty="0"/>
              <a:t> except for the first k symbols)</a:t>
            </a:r>
          </a:p>
          <a:p>
            <a:pPr lvl="2"/>
            <a:r>
              <a:rPr kumimoji="1" lang="en-US" altLang="zh-CN" sz="1600" dirty="0"/>
              <a:t>So: we can parse the text a few times, and </a:t>
            </a:r>
            <a:r>
              <a:rPr kumimoji="1" lang="en-US" altLang="zh-CN" sz="1600" dirty="0">
                <a:solidFill>
                  <a:srgbClr val="FF0000"/>
                </a:solidFill>
              </a:rPr>
              <a:t>can even change the text in the input (by changing </a:t>
            </a:r>
            <a:r>
              <a:rPr kumimoji="1" lang="en-US" altLang="zh-CN" sz="1600" dirty="0" err="1">
                <a:solidFill>
                  <a:srgbClr val="FF0000"/>
                </a:solidFill>
              </a:rPr>
              <a:t>yytext</a:t>
            </a:r>
            <a:r>
              <a:rPr kumimoji="1" lang="en-US" altLang="zh-CN" sz="1600" dirty="0">
                <a:solidFill>
                  <a:srgbClr val="FF0000"/>
                </a:solidFill>
              </a:rPr>
              <a:t> before calling </a:t>
            </a:r>
            <a:r>
              <a:rPr kumimoji="1" lang="en-US" altLang="zh-CN" sz="1600" dirty="0" err="1">
                <a:solidFill>
                  <a:srgbClr val="FF0000"/>
                </a:solidFill>
              </a:rPr>
              <a:t>yyless</a:t>
            </a:r>
            <a:r>
              <a:rPr kumimoji="1" lang="en-US" altLang="zh-CN" sz="1600" dirty="0">
                <a:solidFill>
                  <a:srgbClr val="FF0000"/>
                </a:solidFill>
              </a:rPr>
              <a:t>).</a:t>
            </a:r>
          </a:p>
          <a:p>
            <a:pPr lvl="2"/>
            <a:r>
              <a:rPr kumimoji="1" lang="en-US" altLang="zh-CN" sz="1600" dirty="0"/>
              <a:t>Example: </a:t>
            </a:r>
            <a:r>
              <a:rPr kumimoji="1" lang="en-US" altLang="zh-CN" sz="1600" dirty="0">
                <a:solidFill>
                  <a:srgbClr val="FF0000"/>
                </a:solidFill>
              </a:rPr>
              <a:t>calc1.lex</a:t>
            </a:r>
          </a:p>
          <a:p>
            <a:pPr lvl="1"/>
            <a:r>
              <a:rPr kumimoji="1" lang="en-US" altLang="zh-CN" sz="2000" dirty="0" err="1"/>
              <a:t>yymore</a:t>
            </a:r>
            <a:r>
              <a:rPr kumimoji="1" lang="en-US" altLang="zh-CN" sz="2000" dirty="0"/>
              <a:t>(): making whatever in the current </a:t>
            </a:r>
            <a:r>
              <a:rPr kumimoji="1" lang="en-US" altLang="zh-CN" sz="2000" dirty="0" err="1"/>
              <a:t>yytext</a:t>
            </a:r>
            <a:r>
              <a:rPr kumimoji="1" lang="en-US" altLang="zh-CN" sz="2000" dirty="0"/>
              <a:t> to attach to the next matched token</a:t>
            </a:r>
          </a:p>
          <a:p>
            <a:pPr lvl="2"/>
            <a:endParaRPr kumimoji="1" lang="en-US" altLang="zh-CN" sz="1600" dirty="0"/>
          </a:p>
          <a:p>
            <a:pPr lvl="1"/>
            <a:endParaRPr kumimoji="1" lang="en-US" altLang="zh-CN" sz="2000" dirty="0"/>
          </a:p>
          <a:p>
            <a:pPr lvl="1"/>
            <a:endParaRPr kumimoji="1" lang="en-US" altLang="zh-CN" sz="2000" dirty="0"/>
          </a:p>
          <a:p>
            <a:pPr lvl="1"/>
            <a:endParaRPr kumimoji="1" lang="en-US" altLang="zh-CN" sz="2400" dirty="0"/>
          </a:p>
          <a:p>
            <a:pPr lvl="1"/>
            <a:endParaRPr kumimoji="1" lang="en-US" altLang="zh-CN" sz="2000" dirty="0"/>
          </a:p>
        </p:txBody>
      </p:sp>
      <p:pic>
        <p:nvPicPr>
          <p:cNvPr id="5" name="Picture 4">
            <a:extLst>
              <a:ext uri="{FF2B5EF4-FFF2-40B4-BE49-F238E27FC236}">
                <a16:creationId xmlns:a16="http://schemas.microsoft.com/office/drawing/2014/main" id="{17CA3A1A-1094-D345-866C-A9AD00E42903}"/>
              </a:ext>
            </a:extLst>
          </p:cNvPr>
          <p:cNvPicPr>
            <a:picLocks noChangeAspect="1"/>
          </p:cNvPicPr>
          <p:nvPr/>
        </p:nvPicPr>
        <p:blipFill>
          <a:blip r:embed="rId2"/>
          <a:stretch>
            <a:fillRect/>
          </a:stretch>
        </p:blipFill>
        <p:spPr>
          <a:xfrm>
            <a:off x="4580562" y="5318404"/>
            <a:ext cx="3219450" cy="1400423"/>
          </a:xfrm>
          <a:prstGeom prst="rect">
            <a:avLst/>
          </a:prstGeom>
          <a:ln w="38100">
            <a:solidFill>
              <a:schemeClr val="accent6">
                <a:lumMod val="50000"/>
              </a:schemeClr>
            </a:solidFill>
          </a:ln>
        </p:spPr>
      </p:pic>
      <p:sp>
        <p:nvSpPr>
          <p:cNvPr id="6" name="TextBox 5">
            <a:extLst>
              <a:ext uri="{FF2B5EF4-FFF2-40B4-BE49-F238E27FC236}">
                <a16:creationId xmlns:a16="http://schemas.microsoft.com/office/drawing/2014/main" id="{33334123-D707-1242-AE18-5A2B667BCD96}"/>
              </a:ext>
            </a:extLst>
          </p:cNvPr>
          <p:cNvSpPr txBox="1"/>
          <p:nvPr/>
        </p:nvSpPr>
        <p:spPr>
          <a:xfrm>
            <a:off x="2904162" y="5832901"/>
            <a:ext cx="1676400" cy="830997"/>
          </a:xfrm>
          <a:prstGeom prst="rect">
            <a:avLst/>
          </a:prstGeom>
          <a:noFill/>
        </p:spPr>
        <p:txBody>
          <a:bodyPr wrap="square" rtlCol="0">
            <a:spAutoFit/>
          </a:bodyPr>
          <a:lstStyle/>
          <a:p>
            <a:r>
              <a:rPr kumimoji="1" lang="en-US" altLang="zh-CN" sz="1600" dirty="0">
                <a:solidFill>
                  <a:srgbClr val="FF0000"/>
                </a:solidFill>
                <a:latin typeface="Helvetica" pitchFamily="2" charset="0"/>
              </a:rPr>
              <a:t>To process the strings like: “</a:t>
            </a:r>
            <a:r>
              <a:rPr kumimoji="1" lang="en-US" altLang="zh-CN" sz="1600" dirty="0" err="1">
                <a:solidFill>
                  <a:srgbClr val="FF0000"/>
                </a:solidFill>
                <a:latin typeface="Helvetica" pitchFamily="2" charset="0"/>
              </a:rPr>
              <a:t>abc</a:t>
            </a:r>
            <a:r>
              <a:rPr kumimoji="1" lang="en-US" altLang="zh-CN" sz="1600" dirty="0">
                <a:solidFill>
                  <a:srgbClr val="FF0000"/>
                </a:solidFill>
                <a:latin typeface="Helvetica" pitchFamily="2" charset="0"/>
              </a:rPr>
              <a:t>\”de”</a:t>
            </a:r>
            <a:endParaRPr kumimoji="1" lang="zh-CN" altLang="en-US" sz="1600" dirty="0">
              <a:solidFill>
                <a:srgbClr val="FF0000"/>
              </a:solidFill>
              <a:latin typeface="Helvetica" pitchFamily="2" charset="0"/>
            </a:endParaRPr>
          </a:p>
        </p:txBody>
      </p:sp>
    </p:spTree>
    <p:extLst>
      <p:ext uri="{BB962C8B-B14F-4D97-AF65-F5344CB8AC3E}">
        <p14:creationId xmlns:p14="http://schemas.microsoft.com/office/powerpoint/2010/main" val="3686023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9E2B-DC90-8048-A7ED-B2AB129629A9}"/>
              </a:ext>
            </a:extLst>
          </p:cNvPr>
          <p:cNvSpPr>
            <a:spLocks noGrp="1"/>
          </p:cNvSpPr>
          <p:nvPr>
            <p:ph type="title"/>
          </p:nvPr>
        </p:nvSpPr>
        <p:spPr/>
        <p:txBody>
          <a:bodyPr/>
          <a:lstStyle/>
          <a:p>
            <a:r>
              <a:rPr kumimoji="1" lang="en-US" altLang="zh-CN" dirty="0"/>
              <a:t>Error Correction in </a:t>
            </a:r>
            <a:r>
              <a:rPr kumimoji="1" lang="en-US" altLang="zh-CN" dirty="0" err="1"/>
              <a:t>Yacc</a:t>
            </a:r>
            <a:endParaRPr kumimoji="1" lang="zh-CN" altLang="en-US" dirty="0"/>
          </a:p>
        </p:txBody>
      </p:sp>
      <p:sp>
        <p:nvSpPr>
          <p:cNvPr id="3" name="Content Placeholder 2">
            <a:extLst>
              <a:ext uri="{FF2B5EF4-FFF2-40B4-BE49-F238E27FC236}">
                <a16:creationId xmlns:a16="http://schemas.microsoft.com/office/drawing/2014/main" id="{090B2FE6-BCF7-4B46-BD42-2004700C38CC}"/>
              </a:ext>
            </a:extLst>
          </p:cNvPr>
          <p:cNvSpPr>
            <a:spLocks noGrp="1"/>
          </p:cNvSpPr>
          <p:nvPr>
            <p:ph idx="1"/>
          </p:nvPr>
        </p:nvSpPr>
        <p:spPr/>
        <p:txBody>
          <a:bodyPr/>
          <a:lstStyle/>
          <a:p>
            <a:r>
              <a:rPr kumimoji="1" lang="en-US" altLang="zh-CN" sz="2800" dirty="0"/>
              <a:t>The “error” token</a:t>
            </a:r>
          </a:p>
          <a:p>
            <a:pPr lvl="1"/>
            <a:r>
              <a:rPr kumimoji="1" lang="en-US" altLang="zh-CN" sz="2400" dirty="0"/>
              <a:t>If there is an error, </a:t>
            </a:r>
            <a:r>
              <a:rPr kumimoji="1" lang="en-US" altLang="zh-CN" sz="2400" dirty="0" err="1"/>
              <a:t>yacc</a:t>
            </a:r>
            <a:r>
              <a:rPr kumimoji="1" lang="en-US" altLang="zh-CN" sz="2400" dirty="0"/>
              <a:t> behaves as if there is a token “error” is returned by lex</a:t>
            </a:r>
          </a:p>
          <a:p>
            <a:pPr lvl="1"/>
            <a:r>
              <a:rPr kumimoji="1" lang="en-US" altLang="zh-CN" sz="2400" dirty="0" err="1"/>
              <a:t>Yacc</a:t>
            </a:r>
            <a:r>
              <a:rPr kumimoji="1" lang="en-US" altLang="zh-CN" sz="2400" dirty="0"/>
              <a:t> grammar may use it to its rules to “catch” errors</a:t>
            </a:r>
          </a:p>
          <a:p>
            <a:pPr lvl="1"/>
            <a:r>
              <a:rPr kumimoji="1" lang="en-US" altLang="zh-CN" sz="2400" dirty="0"/>
              <a:t>In our calculator example:</a:t>
            </a:r>
          </a:p>
          <a:p>
            <a:pPr lvl="1"/>
            <a:r>
              <a:rPr kumimoji="1" lang="en-US" altLang="zh-CN" sz="2400" dirty="0" err="1"/>
              <a:t>yyerrok</a:t>
            </a:r>
            <a:r>
              <a:rPr kumimoji="1" lang="en-US" altLang="zh-CN" sz="2400" dirty="0"/>
              <a:t> is the action to</a:t>
            </a:r>
            <a:br>
              <a:rPr kumimoji="1" lang="en-US" altLang="zh-CN" sz="2400" dirty="0"/>
            </a:br>
            <a:r>
              <a:rPr kumimoji="1" lang="en-US" altLang="zh-CN" sz="2400" dirty="0"/>
              <a:t>go back to “normal”</a:t>
            </a:r>
            <a:br>
              <a:rPr kumimoji="1" lang="en-US" altLang="zh-CN" sz="2400" dirty="0"/>
            </a:br>
            <a:r>
              <a:rPr kumimoji="1" lang="en-US" altLang="zh-CN" sz="2400" dirty="0"/>
              <a:t>parsing</a:t>
            </a:r>
          </a:p>
        </p:txBody>
      </p:sp>
      <p:pic>
        <p:nvPicPr>
          <p:cNvPr id="4" name="Picture 3">
            <a:extLst>
              <a:ext uri="{FF2B5EF4-FFF2-40B4-BE49-F238E27FC236}">
                <a16:creationId xmlns:a16="http://schemas.microsoft.com/office/drawing/2014/main" id="{2F9CD619-5FAA-CE4E-8388-AAF35162D93A}"/>
              </a:ext>
            </a:extLst>
          </p:cNvPr>
          <p:cNvPicPr>
            <a:picLocks noChangeAspect="1"/>
          </p:cNvPicPr>
          <p:nvPr/>
        </p:nvPicPr>
        <p:blipFill>
          <a:blip r:embed="rId2"/>
          <a:stretch>
            <a:fillRect/>
          </a:stretch>
        </p:blipFill>
        <p:spPr>
          <a:xfrm>
            <a:off x="4572000" y="4378187"/>
            <a:ext cx="3810000" cy="1946413"/>
          </a:xfrm>
          <a:prstGeom prst="rect">
            <a:avLst/>
          </a:prstGeom>
          <a:ln w="38100">
            <a:solidFill>
              <a:schemeClr val="accent6">
                <a:lumMod val="50000"/>
              </a:schemeClr>
            </a:solidFill>
          </a:ln>
        </p:spPr>
      </p:pic>
    </p:spTree>
    <p:extLst>
      <p:ext uri="{BB962C8B-B14F-4D97-AF65-F5344CB8AC3E}">
        <p14:creationId xmlns:p14="http://schemas.microsoft.com/office/powerpoint/2010/main" val="1720904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6BC9-62F5-E64D-9F00-BFA335D13FCE}"/>
              </a:ext>
            </a:extLst>
          </p:cNvPr>
          <p:cNvSpPr>
            <a:spLocks noGrp="1"/>
          </p:cNvSpPr>
          <p:nvPr>
            <p:ph type="title"/>
          </p:nvPr>
        </p:nvSpPr>
        <p:spPr/>
        <p:txBody>
          <a:bodyPr/>
          <a:lstStyle/>
          <a:p>
            <a:r>
              <a:rPr kumimoji="1" lang="en-US" altLang="zh-CN" dirty="0"/>
              <a:t>Error Behavior of </a:t>
            </a:r>
            <a:r>
              <a:rPr kumimoji="1" lang="en-US" altLang="zh-CN" dirty="0" err="1"/>
              <a:t>Yacc</a:t>
            </a:r>
            <a:endParaRPr kumimoji="1" lang="zh-CN" altLang="en-US" dirty="0"/>
          </a:p>
        </p:txBody>
      </p:sp>
      <p:sp>
        <p:nvSpPr>
          <p:cNvPr id="3" name="Content Placeholder 2">
            <a:extLst>
              <a:ext uri="{FF2B5EF4-FFF2-40B4-BE49-F238E27FC236}">
                <a16:creationId xmlns:a16="http://schemas.microsoft.com/office/drawing/2014/main" id="{74809588-6A4D-644E-BE41-3B568BF6CCFC}"/>
              </a:ext>
            </a:extLst>
          </p:cNvPr>
          <p:cNvSpPr>
            <a:spLocks noGrp="1"/>
          </p:cNvSpPr>
          <p:nvPr>
            <p:ph idx="1"/>
          </p:nvPr>
        </p:nvSpPr>
        <p:spPr/>
        <p:txBody>
          <a:bodyPr/>
          <a:lstStyle/>
          <a:p>
            <a:r>
              <a:rPr kumimoji="1" lang="en-US" altLang="zh-CN" sz="2400" dirty="0"/>
              <a:t>When the LR parser reaches an error state, it takes the following actions:</a:t>
            </a:r>
          </a:p>
          <a:p>
            <a:pPr lvl="1"/>
            <a:r>
              <a:rPr kumimoji="1" lang="en-US" altLang="zh-CN" sz="2000" dirty="0"/>
              <a:t>Pop the stack (if necessary) until a state is reached in which the action for the “error” token is “shift”</a:t>
            </a:r>
          </a:p>
          <a:p>
            <a:pPr lvl="1"/>
            <a:r>
              <a:rPr kumimoji="1" lang="en-US" altLang="zh-CN" sz="2000" dirty="0"/>
              <a:t>Shift the “error” token</a:t>
            </a:r>
          </a:p>
          <a:p>
            <a:pPr lvl="1"/>
            <a:r>
              <a:rPr kumimoji="1" lang="en-US" altLang="zh-CN" sz="2000" dirty="0"/>
              <a:t>Discard the input symbols (if necessary) until a lookahead is reached that has a non-error action in the current state</a:t>
            </a:r>
          </a:p>
          <a:p>
            <a:pPr lvl="1"/>
            <a:r>
              <a:rPr kumimoji="1" lang="en-US" altLang="zh-CN" sz="2000" dirty="0"/>
              <a:t>Resume the normal parsing</a:t>
            </a:r>
          </a:p>
          <a:p>
            <a:pPr lvl="1"/>
            <a:endParaRPr kumimoji="1" lang="en-US" altLang="zh-CN" sz="2000" dirty="0"/>
          </a:p>
          <a:p>
            <a:pPr lvl="1"/>
            <a:r>
              <a:rPr kumimoji="1" lang="en-US" altLang="zh-CN" sz="2000" dirty="0" err="1"/>
              <a:t>yyerrok</a:t>
            </a:r>
            <a:endParaRPr kumimoji="1" lang="en-US" altLang="zh-CN" sz="2000" dirty="0"/>
          </a:p>
          <a:p>
            <a:pPr lvl="1"/>
            <a:r>
              <a:rPr kumimoji="1" lang="en-US" altLang="zh-CN" sz="2000" dirty="0" err="1"/>
              <a:t>yyclearin</a:t>
            </a:r>
            <a:endParaRPr kumimoji="1" lang="en-US" altLang="zh-CN" sz="2000" dirty="0"/>
          </a:p>
        </p:txBody>
      </p:sp>
      <p:pic>
        <p:nvPicPr>
          <p:cNvPr id="4" name="Picture 3">
            <a:extLst>
              <a:ext uri="{FF2B5EF4-FFF2-40B4-BE49-F238E27FC236}">
                <a16:creationId xmlns:a16="http://schemas.microsoft.com/office/drawing/2014/main" id="{D48F2403-7C81-D948-99BA-84AD8DB0402B}"/>
              </a:ext>
            </a:extLst>
          </p:cNvPr>
          <p:cNvPicPr>
            <a:picLocks noChangeAspect="1"/>
          </p:cNvPicPr>
          <p:nvPr/>
        </p:nvPicPr>
        <p:blipFill>
          <a:blip r:embed="rId2"/>
          <a:stretch>
            <a:fillRect/>
          </a:stretch>
        </p:blipFill>
        <p:spPr>
          <a:xfrm>
            <a:off x="4800600" y="4724400"/>
            <a:ext cx="3810000" cy="1946413"/>
          </a:xfrm>
          <a:prstGeom prst="rect">
            <a:avLst/>
          </a:prstGeom>
          <a:ln w="38100">
            <a:solidFill>
              <a:schemeClr val="accent6">
                <a:lumMod val="50000"/>
              </a:schemeClr>
            </a:solidFill>
          </a:ln>
        </p:spPr>
      </p:pic>
    </p:spTree>
    <p:extLst>
      <p:ext uri="{BB962C8B-B14F-4D97-AF65-F5344CB8AC3E}">
        <p14:creationId xmlns:p14="http://schemas.microsoft.com/office/powerpoint/2010/main" val="112513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5AAB-87AA-0D41-8738-8CECC373A231}"/>
              </a:ext>
            </a:extLst>
          </p:cNvPr>
          <p:cNvSpPr>
            <a:spLocks noGrp="1"/>
          </p:cNvSpPr>
          <p:nvPr>
            <p:ph type="title"/>
          </p:nvPr>
        </p:nvSpPr>
        <p:spPr>
          <a:xfrm>
            <a:off x="685800" y="190500"/>
            <a:ext cx="7772400" cy="1143000"/>
          </a:xfrm>
        </p:spPr>
        <p:txBody>
          <a:bodyPr/>
          <a:lstStyle/>
          <a:p>
            <a:r>
              <a:rPr lang="en-CN" dirty="0"/>
              <a:t>LL(1) Parsing</a:t>
            </a:r>
            <a:br>
              <a:rPr lang="en-CN" dirty="0"/>
            </a:br>
            <a:r>
              <a:rPr lang="en-CN" sz="2400" i="1" dirty="0"/>
              <a:t>Left-to-right, left-most parsing with 1 token look ahead</a:t>
            </a:r>
            <a:endParaRPr lang="en-CN" i="1" dirty="0"/>
          </a:p>
        </p:txBody>
      </p:sp>
      <p:sp>
        <p:nvSpPr>
          <p:cNvPr id="3" name="Content Placeholder 2">
            <a:extLst>
              <a:ext uri="{FF2B5EF4-FFF2-40B4-BE49-F238E27FC236}">
                <a16:creationId xmlns:a16="http://schemas.microsoft.com/office/drawing/2014/main" id="{6460ED99-029B-FE43-BCFA-1910DC85DDEC}"/>
              </a:ext>
            </a:extLst>
          </p:cNvPr>
          <p:cNvSpPr>
            <a:spLocks noGrp="1"/>
          </p:cNvSpPr>
          <p:nvPr>
            <p:ph idx="1"/>
          </p:nvPr>
        </p:nvSpPr>
        <p:spPr>
          <a:xfrm>
            <a:off x="685800" y="1524000"/>
            <a:ext cx="7772400" cy="4114800"/>
          </a:xfrm>
        </p:spPr>
        <p:txBody>
          <a:bodyPr/>
          <a:lstStyle/>
          <a:p>
            <a:r>
              <a:rPr lang="en-CN" dirty="0"/>
              <a:t>First(γ)</a:t>
            </a:r>
          </a:p>
          <a:p>
            <a:pPr lvl="1"/>
            <a:r>
              <a:rPr lang="en-CN" dirty="0"/>
              <a:t>the set of the first terminals that can begin strings derived from γ</a:t>
            </a:r>
          </a:p>
          <a:p>
            <a:r>
              <a:rPr lang="en-CN" dirty="0"/>
              <a:t>Follow(X)</a:t>
            </a:r>
          </a:p>
          <a:p>
            <a:pPr lvl="1"/>
            <a:r>
              <a:rPr lang="en-US" dirty="0"/>
              <a:t>t</a:t>
            </a:r>
            <a:r>
              <a:rPr lang="en-CN" dirty="0"/>
              <a:t>he set of the terminals that can immediately follow X</a:t>
            </a:r>
          </a:p>
          <a:p>
            <a:r>
              <a:rPr lang="en-CN" dirty="0"/>
              <a:t>nullable(X)</a:t>
            </a:r>
          </a:p>
          <a:p>
            <a:pPr lvl="1"/>
            <a:r>
              <a:rPr lang="en-US" dirty="0"/>
              <a:t>X can produce an empty word</a:t>
            </a:r>
            <a:endParaRPr lang="en-CN" dirty="0"/>
          </a:p>
        </p:txBody>
      </p:sp>
    </p:spTree>
    <p:extLst>
      <p:ext uri="{BB962C8B-B14F-4D97-AF65-F5344CB8AC3E}">
        <p14:creationId xmlns:p14="http://schemas.microsoft.com/office/powerpoint/2010/main" val="3985588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7E5F-1D61-4646-8D6D-1F60CC74E0A1}"/>
              </a:ext>
            </a:extLst>
          </p:cNvPr>
          <p:cNvSpPr>
            <a:spLocks noGrp="1"/>
          </p:cNvSpPr>
          <p:nvPr>
            <p:ph type="title"/>
          </p:nvPr>
        </p:nvSpPr>
        <p:spPr/>
        <p:txBody>
          <a:bodyPr/>
          <a:lstStyle/>
          <a:p>
            <a:r>
              <a:rPr kumimoji="1" lang="en-US" altLang="zh-CN" dirty="0"/>
              <a:t>Some More We Can Do</a:t>
            </a:r>
            <a:endParaRPr kumimoji="1" lang="zh-CN" altLang="en-US" dirty="0"/>
          </a:p>
        </p:txBody>
      </p:sp>
      <p:sp>
        <p:nvSpPr>
          <p:cNvPr id="3" name="Content Placeholder 2">
            <a:extLst>
              <a:ext uri="{FF2B5EF4-FFF2-40B4-BE49-F238E27FC236}">
                <a16:creationId xmlns:a16="http://schemas.microsoft.com/office/drawing/2014/main" id="{D784AD61-87FD-7740-A730-3D4C3420AF92}"/>
              </a:ext>
            </a:extLst>
          </p:cNvPr>
          <p:cNvSpPr>
            <a:spLocks noGrp="1"/>
          </p:cNvSpPr>
          <p:nvPr>
            <p:ph idx="1"/>
          </p:nvPr>
        </p:nvSpPr>
        <p:spPr/>
        <p:txBody>
          <a:bodyPr/>
          <a:lstStyle/>
          <a:p>
            <a:r>
              <a:rPr kumimoji="1" lang="en-US" altLang="zh-CN" dirty="0"/>
              <a:t>Partial expression may be matched and error message may be more meaningful</a:t>
            </a:r>
          </a:p>
          <a:p>
            <a:pPr lvl="1"/>
            <a:r>
              <a:rPr kumimoji="1" lang="en-US" altLang="zh-CN" dirty="0"/>
              <a:t>If the syntax tree of expr has </a:t>
            </a:r>
            <a:r>
              <a:rPr kumimoji="1" lang="en-US" altLang="zh-CN" dirty="0">
                <a:solidFill>
                  <a:srgbClr val="FF0000"/>
                </a:solidFill>
              </a:rPr>
              <a:t>position</a:t>
            </a:r>
            <a:r>
              <a:rPr kumimoji="1" lang="en-US" altLang="zh-CN" dirty="0"/>
              <a:t> information</a:t>
            </a:r>
            <a:endParaRPr kumimoji="1" lang="zh-CN" altLang="en-US" dirty="0"/>
          </a:p>
        </p:txBody>
      </p:sp>
      <p:pic>
        <p:nvPicPr>
          <p:cNvPr id="5" name="Picture 4">
            <a:extLst>
              <a:ext uri="{FF2B5EF4-FFF2-40B4-BE49-F238E27FC236}">
                <a16:creationId xmlns:a16="http://schemas.microsoft.com/office/drawing/2014/main" id="{4C47FFC9-DCD0-E14F-8D02-F48C5CECC498}"/>
              </a:ext>
            </a:extLst>
          </p:cNvPr>
          <p:cNvPicPr>
            <a:picLocks noChangeAspect="1"/>
          </p:cNvPicPr>
          <p:nvPr/>
        </p:nvPicPr>
        <p:blipFill>
          <a:blip r:embed="rId2"/>
          <a:stretch>
            <a:fillRect/>
          </a:stretch>
        </p:blipFill>
        <p:spPr>
          <a:xfrm>
            <a:off x="1066800" y="4356100"/>
            <a:ext cx="6388100" cy="1739900"/>
          </a:xfrm>
          <a:prstGeom prst="rect">
            <a:avLst/>
          </a:prstGeom>
        </p:spPr>
      </p:pic>
    </p:spTree>
    <p:extLst>
      <p:ext uri="{BB962C8B-B14F-4D97-AF65-F5344CB8AC3E}">
        <p14:creationId xmlns:p14="http://schemas.microsoft.com/office/powerpoint/2010/main" val="3256616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71F2-73FD-064E-BCA4-3F1A8477D603}"/>
              </a:ext>
            </a:extLst>
          </p:cNvPr>
          <p:cNvSpPr>
            <a:spLocks noGrp="1"/>
          </p:cNvSpPr>
          <p:nvPr>
            <p:ph type="title"/>
          </p:nvPr>
        </p:nvSpPr>
        <p:spPr/>
        <p:txBody>
          <a:bodyPr/>
          <a:lstStyle/>
          <a:p>
            <a:r>
              <a:rPr kumimoji="1" lang="en-US" altLang="zh-CN" dirty="0"/>
              <a:t>Add Position Information to AST</a:t>
            </a:r>
            <a:endParaRPr kumimoji="1" lang="zh-CN" altLang="en-US" dirty="0"/>
          </a:p>
        </p:txBody>
      </p:sp>
      <p:sp>
        <p:nvSpPr>
          <p:cNvPr id="3" name="Content Placeholder 2">
            <a:extLst>
              <a:ext uri="{FF2B5EF4-FFF2-40B4-BE49-F238E27FC236}">
                <a16:creationId xmlns:a16="http://schemas.microsoft.com/office/drawing/2014/main" id="{E8EB9C3C-C436-E24A-B32B-EB233129CDD6}"/>
              </a:ext>
            </a:extLst>
          </p:cNvPr>
          <p:cNvSpPr>
            <a:spLocks noGrp="1"/>
          </p:cNvSpPr>
          <p:nvPr>
            <p:ph idx="1"/>
          </p:nvPr>
        </p:nvSpPr>
        <p:spPr/>
        <p:txBody>
          <a:bodyPr/>
          <a:lstStyle/>
          <a:p>
            <a:r>
              <a:rPr kumimoji="1" lang="en-US" altLang="zh-CN" dirty="0"/>
              <a:t>See HW1 repo</a:t>
            </a:r>
          </a:p>
          <a:p>
            <a:endParaRPr kumimoji="1" lang="en-US" altLang="zh-CN" dirty="0"/>
          </a:p>
        </p:txBody>
      </p:sp>
    </p:spTree>
    <p:extLst>
      <p:ext uri="{BB962C8B-B14F-4D97-AF65-F5344CB8AC3E}">
        <p14:creationId xmlns:p14="http://schemas.microsoft.com/office/powerpoint/2010/main" val="1935074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520F7-A40E-C94F-9A9F-3618EB582990}"/>
              </a:ext>
            </a:extLst>
          </p:cNvPr>
          <p:cNvSpPr>
            <a:spLocks noGrp="1"/>
          </p:cNvSpPr>
          <p:nvPr>
            <p:ph type="title"/>
          </p:nvPr>
        </p:nvSpPr>
        <p:spPr/>
        <p:txBody>
          <a:bodyPr/>
          <a:lstStyle/>
          <a:p>
            <a:r>
              <a:rPr lang="en-CN" dirty="0"/>
              <a:t>Homework 2 </a:t>
            </a:r>
          </a:p>
        </p:txBody>
      </p:sp>
      <p:sp>
        <p:nvSpPr>
          <p:cNvPr id="3" name="Content Placeholder 2">
            <a:extLst>
              <a:ext uri="{FF2B5EF4-FFF2-40B4-BE49-F238E27FC236}">
                <a16:creationId xmlns:a16="http://schemas.microsoft.com/office/drawing/2014/main" id="{0A6E4009-03C6-1F4B-95C4-6A4B91C9BA14}"/>
              </a:ext>
            </a:extLst>
          </p:cNvPr>
          <p:cNvSpPr>
            <a:spLocks noGrp="1"/>
          </p:cNvSpPr>
          <p:nvPr>
            <p:ph idx="1"/>
          </p:nvPr>
        </p:nvSpPr>
        <p:spPr/>
        <p:txBody>
          <a:bodyPr/>
          <a:lstStyle/>
          <a:p>
            <a:r>
              <a:rPr lang="en-US" dirty="0"/>
              <a:t>HW2 due on March 13 (Thursday)</a:t>
            </a:r>
          </a:p>
          <a:p>
            <a:r>
              <a:rPr lang="en-US" dirty="0"/>
              <a:t>Next assignment (HW3): Parsing FDMJ 2024 to AST</a:t>
            </a:r>
            <a:endParaRPr lang="en-CN" dirty="0"/>
          </a:p>
        </p:txBody>
      </p:sp>
    </p:spTree>
    <p:extLst>
      <p:ext uri="{BB962C8B-B14F-4D97-AF65-F5344CB8AC3E}">
        <p14:creationId xmlns:p14="http://schemas.microsoft.com/office/powerpoint/2010/main" val="2605155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6ED662-A556-8190-034F-B7ABDC38FE3C}"/>
              </a:ext>
            </a:extLst>
          </p:cNvPr>
          <p:cNvPicPr>
            <a:picLocks noChangeAspect="1"/>
          </p:cNvPicPr>
          <p:nvPr/>
        </p:nvPicPr>
        <p:blipFill>
          <a:blip r:embed="rId3"/>
          <a:stretch>
            <a:fillRect/>
          </a:stretch>
        </p:blipFill>
        <p:spPr>
          <a:xfrm>
            <a:off x="533400" y="457200"/>
            <a:ext cx="6904242" cy="4880944"/>
          </a:xfrm>
          <a:prstGeom prst="rect">
            <a:avLst/>
          </a:prstGeom>
          <a:noFill/>
          <a:ln>
            <a:solidFill>
              <a:srgbClr val="C00000"/>
            </a:solidFill>
          </a:ln>
        </p:spPr>
      </p:pic>
      <p:sp>
        <p:nvSpPr>
          <p:cNvPr id="6" name="Rectangle 5">
            <a:extLst>
              <a:ext uri="{FF2B5EF4-FFF2-40B4-BE49-F238E27FC236}">
                <a16:creationId xmlns:a16="http://schemas.microsoft.com/office/drawing/2014/main" id="{AF6B53CE-F5E9-A2ED-3B56-A06E927DA495}"/>
              </a:ext>
            </a:extLst>
          </p:cNvPr>
          <p:cNvSpPr/>
          <p:nvPr/>
        </p:nvSpPr>
        <p:spPr>
          <a:xfrm>
            <a:off x="609600" y="533400"/>
            <a:ext cx="5257800" cy="304800"/>
          </a:xfrm>
          <a:prstGeom prst="rect">
            <a:avLst/>
          </a:prstGeom>
          <a:solidFill>
            <a:srgbClr val="FFC000">
              <a:alpha val="2153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5" name="Picture 4">
            <a:extLst>
              <a:ext uri="{FF2B5EF4-FFF2-40B4-BE49-F238E27FC236}">
                <a16:creationId xmlns:a16="http://schemas.microsoft.com/office/drawing/2014/main" id="{28117E5A-ABE3-5A65-00FA-D0E60707B80E}"/>
              </a:ext>
            </a:extLst>
          </p:cNvPr>
          <p:cNvPicPr>
            <a:picLocks noChangeAspect="1"/>
          </p:cNvPicPr>
          <p:nvPr/>
        </p:nvPicPr>
        <p:blipFill>
          <a:blip r:embed="rId4"/>
          <a:stretch>
            <a:fillRect/>
          </a:stretch>
        </p:blipFill>
        <p:spPr>
          <a:xfrm>
            <a:off x="3733800" y="5778944"/>
            <a:ext cx="5080000" cy="938911"/>
          </a:xfrm>
          <a:prstGeom prst="rect">
            <a:avLst/>
          </a:prstGeom>
          <a:ln>
            <a:solidFill>
              <a:srgbClr val="C00000"/>
            </a:solidFill>
          </a:ln>
        </p:spPr>
      </p:pic>
    </p:spTree>
    <p:extLst>
      <p:ext uri="{BB962C8B-B14F-4D97-AF65-F5344CB8AC3E}">
        <p14:creationId xmlns:p14="http://schemas.microsoft.com/office/powerpoint/2010/main" val="329729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B610-EAD5-7A4F-BAA2-27E900E5BB1E}"/>
              </a:ext>
            </a:extLst>
          </p:cNvPr>
          <p:cNvSpPr>
            <a:spLocks noGrp="1"/>
          </p:cNvSpPr>
          <p:nvPr>
            <p:ph type="title"/>
          </p:nvPr>
        </p:nvSpPr>
        <p:spPr>
          <a:xfrm>
            <a:off x="685800" y="147935"/>
            <a:ext cx="7772400" cy="461665"/>
          </a:xfrm>
        </p:spPr>
        <p:txBody>
          <a:bodyPr/>
          <a:lstStyle/>
          <a:p>
            <a:r>
              <a:rPr lang="en-CN" dirty="0"/>
              <a:t>Example and Parsing Table</a:t>
            </a:r>
          </a:p>
        </p:txBody>
      </p:sp>
      <p:pic>
        <p:nvPicPr>
          <p:cNvPr id="7" name="Picture 6">
            <a:extLst>
              <a:ext uri="{FF2B5EF4-FFF2-40B4-BE49-F238E27FC236}">
                <a16:creationId xmlns:a16="http://schemas.microsoft.com/office/drawing/2014/main" id="{4481B442-D5C6-B249-A939-3B6E94EA6CC0}"/>
              </a:ext>
            </a:extLst>
          </p:cNvPr>
          <p:cNvPicPr>
            <a:picLocks noChangeAspect="1"/>
          </p:cNvPicPr>
          <p:nvPr/>
        </p:nvPicPr>
        <p:blipFill>
          <a:blip r:embed="rId2"/>
          <a:stretch>
            <a:fillRect/>
          </a:stretch>
        </p:blipFill>
        <p:spPr>
          <a:xfrm>
            <a:off x="419041" y="2118645"/>
            <a:ext cx="4051300" cy="1257300"/>
          </a:xfrm>
          <a:prstGeom prst="rect">
            <a:avLst/>
          </a:prstGeom>
          <a:ln>
            <a:solidFill>
              <a:srgbClr val="C00000"/>
            </a:solidFill>
          </a:ln>
        </p:spPr>
      </p:pic>
      <p:pic>
        <p:nvPicPr>
          <p:cNvPr id="8" name="Picture 7">
            <a:extLst>
              <a:ext uri="{FF2B5EF4-FFF2-40B4-BE49-F238E27FC236}">
                <a16:creationId xmlns:a16="http://schemas.microsoft.com/office/drawing/2014/main" id="{4BEE86DA-6914-0C42-B422-E591808C50B2}"/>
              </a:ext>
            </a:extLst>
          </p:cNvPr>
          <p:cNvPicPr>
            <a:picLocks noChangeAspect="1"/>
          </p:cNvPicPr>
          <p:nvPr/>
        </p:nvPicPr>
        <p:blipFill>
          <a:blip r:embed="rId3"/>
          <a:stretch>
            <a:fillRect/>
          </a:stretch>
        </p:blipFill>
        <p:spPr>
          <a:xfrm>
            <a:off x="4480501" y="2447992"/>
            <a:ext cx="4483100" cy="1962016"/>
          </a:xfrm>
          <a:prstGeom prst="rect">
            <a:avLst/>
          </a:prstGeom>
        </p:spPr>
      </p:pic>
      <p:sp>
        <p:nvSpPr>
          <p:cNvPr id="10" name="TextBox 9">
            <a:extLst>
              <a:ext uri="{FF2B5EF4-FFF2-40B4-BE49-F238E27FC236}">
                <a16:creationId xmlns:a16="http://schemas.microsoft.com/office/drawing/2014/main" id="{2AB73E41-D836-0048-94D5-37BBB2954B87}"/>
              </a:ext>
            </a:extLst>
          </p:cNvPr>
          <p:cNvSpPr txBox="1"/>
          <p:nvPr/>
        </p:nvSpPr>
        <p:spPr>
          <a:xfrm>
            <a:off x="5257800" y="2012249"/>
            <a:ext cx="3352800" cy="461665"/>
          </a:xfrm>
          <a:prstGeom prst="rect">
            <a:avLst/>
          </a:prstGeom>
          <a:noFill/>
        </p:spPr>
        <p:txBody>
          <a:bodyPr wrap="square">
            <a:spAutoFit/>
          </a:bodyPr>
          <a:lstStyle/>
          <a:p>
            <a:r>
              <a:rPr lang="en-CN" dirty="0"/>
              <a:t>Predictive Parsing Table</a:t>
            </a:r>
          </a:p>
        </p:txBody>
      </p:sp>
      <p:pic>
        <p:nvPicPr>
          <p:cNvPr id="3" name="Picture 2">
            <a:extLst>
              <a:ext uri="{FF2B5EF4-FFF2-40B4-BE49-F238E27FC236}">
                <a16:creationId xmlns:a16="http://schemas.microsoft.com/office/drawing/2014/main" id="{717E7C3E-FE48-CC86-A835-D10FE5D1B363}"/>
              </a:ext>
            </a:extLst>
          </p:cNvPr>
          <p:cNvPicPr>
            <a:picLocks noChangeAspect="1"/>
          </p:cNvPicPr>
          <p:nvPr/>
        </p:nvPicPr>
        <p:blipFill>
          <a:blip r:embed="rId4"/>
          <a:stretch>
            <a:fillRect/>
          </a:stretch>
        </p:blipFill>
        <p:spPr>
          <a:xfrm>
            <a:off x="393641" y="4724400"/>
            <a:ext cx="7772400" cy="989214"/>
          </a:xfrm>
          <a:prstGeom prst="rect">
            <a:avLst/>
          </a:prstGeom>
          <a:ln>
            <a:solidFill>
              <a:srgbClr val="C00000"/>
            </a:solidFill>
          </a:ln>
        </p:spPr>
      </p:pic>
      <p:pic>
        <p:nvPicPr>
          <p:cNvPr id="4" name="Picture 3">
            <a:extLst>
              <a:ext uri="{FF2B5EF4-FFF2-40B4-BE49-F238E27FC236}">
                <a16:creationId xmlns:a16="http://schemas.microsoft.com/office/drawing/2014/main" id="{ACEDF161-6E39-7C26-5218-614BB9781601}"/>
              </a:ext>
            </a:extLst>
          </p:cNvPr>
          <p:cNvPicPr>
            <a:picLocks noChangeAspect="1"/>
          </p:cNvPicPr>
          <p:nvPr/>
        </p:nvPicPr>
        <p:blipFill>
          <a:blip r:embed="rId5"/>
          <a:stretch>
            <a:fillRect/>
          </a:stretch>
        </p:blipFill>
        <p:spPr>
          <a:xfrm>
            <a:off x="393641" y="5869176"/>
            <a:ext cx="5368702" cy="654250"/>
          </a:xfrm>
          <a:prstGeom prst="rect">
            <a:avLst/>
          </a:prstGeom>
          <a:ln>
            <a:solidFill>
              <a:srgbClr val="C00000"/>
            </a:solidFill>
          </a:ln>
        </p:spPr>
      </p:pic>
      <p:pic>
        <p:nvPicPr>
          <p:cNvPr id="5" name="Picture 4">
            <a:extLst>
              <a:ext uri="{FF2B5EF4-FFF2-40B4-BE49-F238E27FC236}">
                <a16:creationId xmlns:a16="http://schemas.microsoft.com/office/drawing/2014/main" id="{DB58CCCF-1ED1-907A-5C99-BA0FA2378E3A}"/>
              </a:ext>
            </a:extLst>
          </p:cNvPr>
          <p:cNvPicPr>
            <a:picLocks noChangeAspect="1"/>
          </p:cNvPicPr>
          <p:nvPr/>
        </p:nvPicPr>
        <p:blipFill>
          <a:blip r:embed="rId6"/>
          <a:stretch>
            <a:fillRect/>
          </a:stretch>
        </p:blipFill>
        <p:spPr>
          <a:xfrm>
            <a:off x="419041" y="988824"/>
            <a:ext cx="5575045" cy="1030407"/>
          </a:xfrm>
          <a:prstGeom prst="rect">
            <a:avLst/>
          </a:prstGeom>
        </p:spPr>
      </p:pic>
    </p:spTree>
    <p:extLst>
      <p:ext uri="{BB962C8B-B14F-4D97-AF65-F5344CB8AC3E}">
        <p14:creationId xmlns:p14="http://schemas.microsoft.com/office/powerpoint/2010/main" val="132834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B610-EAD5-7A4F-BAA2-27E900E5BB1E}"/>
              </a:ext>
            </a:extLst>
          </p:cNvPr>
          <p:cNvSpPr>
            <a:spLocks noGrp="1"/>
          </p:cNvSpPr>
          <p:nvPr>
            <p:ph type="title"/>
          </p:nvPr>
        </p:nvSpPr>
        <p:spPr>
          <a:xfrm>
            <a:off x="685800" y="609600"/>
            <a:ext cx="7772400" cy="533400"/>
          </a:xfrm>
        </p:spPr>
        <p:txBody>
          <a:bodyPr/>
          <a:lstStyle/>
          <a:p>
            <a:r>
              <a:rPr lang="en-CN" dirty="0"/>
              <a:t>Interesting Transformations</a:t>
            </a:r>
          </a:p>
        </p:txBody>
      </p:sp>
      <p:sp>
        <p:nvSpPr>
          <p:cNvPr id="3" name="Content Placeholder 2">
            <a:extLst>
              <a:ext uri="{FF2B5EF4-FFF2-40B4-BE49-F238E27FC236}">
                <a16:creationId xmlns:a16="http://schemas.microsoft.com/office/drawing/2014/main" id="{17DAD27C-84E8-B24D-B664-483D8B90E58F}"/>
              </a:ext>
            </a:extLst>
          </p:cNvPr>
          <p:cNvSpPr>
            <a:spLocks noGrp="1"/>
          </p:cNvSpPr>
          <p:nvPr>
            <p:ph idx="1"/>
          </p:nvPr>
        </p:nvSpPr>
        <p:spPr>
          <a:xfrm>
            <a:off x="722690" y="1295400"/>
            <a:ext cx="7772400" cy="4724400"/>
          </a:xfrm>
        </p:spPr>
        <p:txBody>
          <a:bodyPr/>
          <a:lstStyle/>
          <a:p>
            <a:r>
              <a:rPr lang="en-CN" sz="2800" dirty="0"/>
              <a:t>Left recursion:</a:t>
            </a:r>
          </a:p>
          <a:p>
            <a:pPr lvl="1"/>
            <a:r>
              <a:rPr lang="en-CN" sz="2400" dirty="0"/>
              <a:t>E </a:t>
            </a:r>
            <a:r>
              <a:rPr lang="en-CN" sz="2400" dirty="0">
                <a:sym typeface="Wingdings" pitchFamily="2" charset="2"/>
              </a:rPr>
              <a:t> E + T</a:t>
            </a:r>
          </a:p>
          <a:p>
            <a:pPr lvl="1"/>
            <a:r>
              <a:rPr lang="en-CN" sz="2400" dirty="0">
                <a:sym typeface="Wingdings" pitchFamily="2" charset="2"/>
              </a:rPr>
              <a:t>E  T</a:t>
            </a:r>
          </a:p>
          <a:p>
            <a:pPr lvl="1"/>
            <a:r>
              <a:rPr lang="en-CN" sz="2400" dirty="0">
                <a:sym typeface="Wingdings" pitchFamily="2" charset="2"/>
              </a:rPr>
              <a:t>T  a</a:t>
            </a:r>
          </a:p>
          <a:p>
            <a:r>
              <a:rPr lang="en-CN" sz="2800" dirty="0">
                <a:sym typeface="Wingdings" pitchFamily="2" charset="2"/>
              </a:rPr>
              <a:t>This is not LL(1) (</a:t>
            </a:r>
            <a:r>
              <a:rPr lang="en-CN" sz="2800" i="1" dirty="0">
                <a:solidFill>
                  <a:srgbClr val="FF0000"/>
                </a:solidFill>
                <a:sym typeface="Wingdings" pitchFamily="2" charset="2"/>
              </a:rPr>
              <a:t>is it LL(2)?</a:t>
            </a:r>
            <a:r>
              <a:rPr lang="en-CN" sz="2800" dirty="0">
                <a:sym typeface="Wingdings" pitchFamily="2" charset="2"/>
              </a:rPr>
              <a:t>) </a:t>
            </a:r>
          </a:p>
          <a:p>
            <a:r>
              <a:rPr lang="en-CN" sz="2800" dirty="0">
                <a:sym typeface="Wingdings" pitchFamily="2" charset="2"/>
              </a:rPr>
              <a:t>Change to below (</a:t>
            </a:r>
            <a:r>
              <a:rPr lang="en-CN" sz="2800" dirty="0">
                <a:solidFill>
                  <a:srgbClr val="FF0000"/>
                </a:solidFill>
                <a:sym typeface="Wingdings" pitchFamily="2" charset="2"/>
              </a:rPr>
              <a:t>becomes LL(1)</a:t>
            </a:r>
            <a:r>
              <a:rPr lang="en-CN" sz="2800" dirty="0">
                <a:sym typeface="Wingdings" pitchFamily="2" charset="2"/>
              </a:rPr>
              <a:t>):</a:t>
            </a:r>
          </a:p>
          <a:p>
            <a:pPr lvl="1"/>
            <a:r>
              <a:rPr lang="en-CN" sz="2400" dirty="0">
                <a:sym typeface="Wingdings" pitchFamily="2" charset="2"/>
              </a:rPr>
              <a:t>E  T E’ </a:t>
            </a:r>
          </a:p>
          <a:p>
            <a:pPr lvl="1"/>
            <a:r>
              <a:rPr lang="en-CN" sz="2400" dirty="0">
                <a:sym typeface="Wingdings" pitchFamily="2" charset="2"/>
              </a:rPr>
              <a:t>E’  + T E’</a:t>
            </a:r>
          </a:p>
          <a:p>
            <a:pPr lvl="1"/>
            <a:r>
              <a:rPr lang="en-CN" sz="2400" dirty="0">
                <a:sym typeface="Wingdings" pitchFamily="2" charset="2"/>
              </a:rPr>
              <a:t>E’  </a:t>
            </a:r>
          </a:p>
          <a:p>
            <a:pPr lvl="1"/>
            <a:r>
              <a:rPr lang="en-CN" sz="2400" dirty="0">
                <a:sym typeface="Wingdings" pitchFamily="2" charset="2"/>
              </a:rPr>
              <a:t>T  a</a:t>
            </a:r>
          </a:p>
        </p:txBody>
      </p:sp>
      <p:sp>
        <p:nvSpPr>
          <p:cNvPr id="4" name="TextBox 3">
            <a:extLst>
              <a:ext uri="{FF2B5EF4-FFF2-40B4-BE49-F238E27FC236}">
                <a16:creationId xmlns:a16="http://schemas.microsoft.com/office/drawing/2014/main" id="{F750CA8B-7F7C-F649-9A21-3FF788CBE3C0}"/>
              </a:ext>
            </a:extLst>
          </p:cNvPr>
          <p:cNvSpPr txBox="1"/>
          <p:nvPr/>
        </p:nvSpPr>
        <p:spPr>
          <a:xfrm>
            <a:off x="6705601" y="1752600"/>
            <a:ext cx="2133600" cy="1938992"/>
          </a:xfrm>
          <a:prstGeom prst="rect">
            <a:avLst/>
          </a:prstGeom>
          <a:noFill/>
          <a:ln w="38100">
            <a:solidFill>
              <a:srgbClr val="FF0000"/>
            </a:solidFill>
          </a:ln>
        </p:spPr>
        <p:txBody>
          <a:bodyPr wrap="square" rtlCol="0">
            <a:spAutoFit/>
          </a:bodyPr>
          <a:lstStyle/>
          <a:p>
            <a:r>
              <a:rPr lang="en-CN" dirty="0"/>
              <a:t>Note: </a:t>
            </a:r>
          </a:p>
          <a:p>
            <a:r>
              <a:rPr lang="en-CN" dirty="0"/>
              <a:t>  S </a:t>
            </a:r>
            <a:r>
              <a:rPr lang="en-CN" dirty="0">
                <a:sym typeface="Wingdings" pitchFamily="2" charset="2"/>
              </a:rPr>
              <a:t> E $</a:t>
            </a:r>
            <a:endParaRPr lang="en-CN" dirty="0"/>
          </a:p>
          <a:p>
            <a:r>
              <a:rPr lang="en-CN" dirty="0"/>
              <a:t>  E </a:t>
            </a:r>
            <a:r>
              <a:rPr lang="en-CN" dirty="0">
                <a:sym typeface="Wingdings" pitchFamily="2" charset="2"/>
              </a:rPr>
              <a:t> E + E</a:t>
            </a:r>
          </a:p>
          <a:p>
            <a:r>
              <a:rPr lang="en-CN" dirty="0">
                <a:sym typeface="Wingdings" pitchFamily="2" charset="2"/>
              </a:rPr>
              <a:t>  E  a</a:t>
            </a:r>
          </a:p>
          <a:p>
            <a:r>
              <a:rPr lang="en-US" dirty="0" err="1">
                <a:sym typeface="Wingdings" pitchFamily="2" charset="2"/>
              </a:rPr>
              <a:t>i</a:t>
            </a:r>
            <a:r>
              <a:rPr lang="en-CN" dirty="0">
                <a:sym typeface="Wingdings" pitchFamily="2" charset="2"/>
              </a:rPr>
              <a:t>s ambigous.</a:t>
            </a:r>
            <a:endParaRPr lang="en-CN" i="1" dirty="0">
              <a:sym typeface="Wingdings" pitchFamily="2" charset="2"/>
            </a:endParaRPr>
          </a:p>
        </p:txBody>
      </p:sp>
      <p:sp>
        <p:nvSpPr>
          <p:cNvPr id="5" name="TextBox 4">
            <a:extLst>
              <a:ext uri="{FF2B5EF4-FFF2-40B4-BE49-F238E27FC236}">
                <a16:creationId xmlns:a16="http://schemas.microsoft.com/office/drawing/2014/main" id="{BC624972-4A43-1940-A406-F53B6BA45A78}"/>
              </a:ext>
            </a:extLst>
          </p:cNvPr>
          <p:cNvSpPr txBox="1"/>
          <p:nvPr/>
        </p:nvSpPr>
        <p:spPr>
          <a:xfrm>
            <a:off x="4622028" y="4731603"/>
            <a:ext cx="3658374" cy="830997"/>
          </a:xfrm>
          <a:prstGeom prst="rect">
            <a:avLst/>
          </a:prstGeom>
          <a:noFill/>
          <a:ln w="38100">
            <a:solidFill>
              <a:srgbClr val="FF0000"/>
            </a:solidFill>
          </a:ln>
        </p:spPr>
        <p:txBody>
          <a:bodyPr wrap="none" rtlCol="0">
            <a:spAutoFit/>
          </a:bodyPr>
          <a:lstStyle/>
          <a:p>
            <a:r>
              <a:rPr lang="en-CN" dirty="0"/>
              <a:t>“End of file $” is important!</a:t>
            </a:r>
          </a:p>
          <a:p>
            <a:r>
              <a:rPr lang="en-US" dirty="0"/>
              <a:t>A</a:t>
            </a:r>
            <a:r>
              <a:rPr lang="en-CN" dirty="0"/>
              <a:t>dd a rule: S </a:t>
            </a:r>
            <a:r>
              <a:rPr lang="en-CN" dirty="0">
                <a:sym typeface="Wingdings" pitchFamily="2" charset="2"/>
              </a:rPr>
              <a:t> E $</a:t>
            </a:r>
            <a:endParaRPr lang="en-CN" dirty="0"/>
          </a:p>
        </p:txBody>
      </p:sp>
    </p:spTree>
    <p:extLst>
      <p:ext uri="{BB962C8B-B14F-4D97-AF65-F5344CB8AC3E}">
        <p14:creationId xmlns:p14="http://schemas.microsoft.com/office/powerpoint/2010/main" val="148463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B610-EAD5-7A4F-BAA2-27E900E5BB1E}"/>
              </a:ext>
            </a:extLst>
          </p:cNvPr>
          <p:cNvSpPr>
            <a:spLocks noGrp="1"/>
          </p:cNvSpPr>
          <p:nvPr>
            <p:ph type="title"/>
          </p:nvPr>
        </p:nvSpPr>
        <p:spPr>
          <a:xfrm>
            <a:off x="685800" y="609600"/>
            <a:ext cx="7772400" cy="533400"/>
          </a:xfrm>
        </p:spPr>
        <p:txBody>
          <a:bodyPr/>
          <a:lstStyle/>
          <a:p>
            <a:r>
              <a:rPr lang="en-CN" dirty="0"/>
              <a:t>Interesting Transformations</a:t>
            </a:r>
          </a:p>
        </p:txBody>
      </p:sp>
      <p:sp>
        <p:nvSpPr>
          <p:cNvPr id="3" name="Content Placeholder 2">
            <a:extLst>
              <a:ext uri="{FF2B5EF4-FFF2-40B4-BE49-F238E27FC236}">
                <a16:creationId xmlns:a16="http://schemas.microsoft.com/office/drawing/2014/main" id="{17DAD27C-84E8-B24D-B664-483D8B90E58F}"/>
              </a:ext>
            </a:extLst>
          </p:cNvPr>
          <p:cNvSpPr>
            <a:spLocks noGrp="1"/>
          </p:cNvSpPr>
          <p:nvPr>
            <p:ph idx="1"/>
          </p:nvPr>
        </p:nvSpPr>
        <p:spPr>
          <a:xfrm>
            <a:off x="722690" y="1295400"/>
            <a:ext cx="7772400" cy="4724400"/>
          </a:xfrm>
        </p:spPr>
        <p:txBody>
          <a:bodyPr/>
          <a:lstStyle/>
          <a:p>
            <a:r>
              <a:rPr lang="en-CN" sz="2800" dirty="0"/>
              <a:t>Left factoring:</a:t>
            </a:r>
          </a:p>
          <a:p>
            <a:pPr lvl="1"/>
            <a:r>
              <a:rPr lang="en-CN" dirty="0"/>
              <a:t>S </a:t>
            </a:r>
            <a:r>
              <a:rPr lang="en-CN" dirty="0">
                <a:sym typeface="Wingdings" pitchFamily="2" charset="2"/>
              </a:rPr>
              <a:t> if E then S else S</a:t>
            </a:r>
          </a:p>
          <a:p>
            <a:pPr lvl="1"/>
            <a:r>
              <a:rPr lang="en-CN" dirty="0">
                <a:sym typeface="Wingdings" pitchFamily="2" charset="2"/>
              </a:rPr>
              <a:t>S  if E then S </a:t>
            </a:r>
          </a:p>
          <a:p>
            <a:r>
              <a:rPr lang="en-CN" dirty="0">
                <a:sym typeface="Wingdings" pitchFamily="2" charset="2"/>
              </a:rPr>
              <a:t>Not LL(1) (and ambigous)</a:t>
            </a:r>
          </a:p>
          <a:p>
            <a:r>
              <a:rPr lang="en-CN" dirty="0">
                <a:sym typeface="Wingdings" pitchFamily="2" charset="2"/>
              </a:rPr>
              <a:t>Change to</a:t>
            </a:r>
          </a:p>
          <a:p>
            <a:pPr lvl="1"/>
            <a:r>
              <a:rPr lang="en-CN" dirty="0">
                <a:sym typeface="Wingdings" pitchFamily="2" charset="2"/>
              </a:rPr>
              <a:t>S  if E then S X</a:t>
            </a:r>
          </a:p>
          <a:p>
            <a:pPr lvl="1"/>
            <a:r>
              <a:rPr lang="en-CN" dirty="0">
                <a:sym typeface="Wingdings" pitchFamily="2" charset="2"/>
              </a:rPr>
              <a:t>X </a:t>
            </a:r>
          </a:p>
          <a:p>
            <a:pPr lvl="1"/>
            <a:r>
              <a:rPr lang="en-CN" dirty="0">
                <a:sym typeface="Wingdings" pitchFamily="2" charset="2"/>
              </a:rPr>
              <a:t>X  else S</a:t>
            </a:r>
          </a:p>
        </p:txBody>
      </p:sp>
    </p:spTree>
    <p:extLst>
      <p:ext uri="{BB962C8B-B14F-4D97-AF65-F5344CB8AC3E}">
        <p14:creationId xmlns:p14="http://schemas.microsoft.com/office/powerpoint/2010/main" val="86457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5AAB-87AA-0D41-8738-8CECC373A231}"/>
              </a:ext>
            </a:extLst>
          </p:cNvPr>
          <p:cNvSpPr>
            <a:spLocks noGrp="1"/>
          </p:cNvSpPr>
          <p:nvPr>
            <p:ph type="title"/>
          </p:nvPr>
        </p:nvSpPr>
        <p:spPr>
          <a:xfrm>
            <a:off x="685800" y="190500"/>
            <a:ext cx="7772400" cy="1143000"/>
          </a:xfrm>
        </p:spPr>
        <p:txBody>
          <a:bodyPr/>
          <a:lstStyle/>
          <a:p>
            <a:r>
              <a:rPr lang="en-CN" dirty="0"/>
              <a:t>LR(1) Parsing</a:t>
            </a:r>
            <a:br>
              <a:rPr lang="en-CN" dirty="0"/>
            </a:br>
            <a:r>
              <a:rPr lang="en-CN" sz="2400" i="1" dirty="0"/>
              <a:t>Left-to-right, right-most parsing with 1 token look ahead</a:t>
            </a:r>
            <a:endParaRPr lang="en-CN" i="1" dirty="0"/>
          </a:p>
        </p:txBody>
      </p:sp>
      <p:sp>
        <p:nvSpPr>
          <p:cNvPr id="3" name="Content Placeholder 2">
            <a:extLst>
              <a:ext uri="{FF2B5EF4-FFF2-40B4-BE49-F238E27FC236}">
                <a16:creationId xmlns:a16="http://schemas.microsoft.com/office/drawing/2014/main" id="{6460ED99-029B-FE43-BCFA-1910DC85DDEC}"/>
              </a:ext>
            </a:extLst>
          </p:cNvPr>
          <p:cNvSpPr>
            <a:spLocks noGrp="1"/>
          </p:cNvSpPr>
          <p:nvPr>
            <p:ph idx="1"/>
          </p:nvPr>
        </p:nvSpPr>
        <p:spPr>
          <a:xfrm>
            <a:off x="685800" y="1524000"/>
            <a:ext cx="7772400" cy="4114800"/>
          </a:xfrm>
        </p:spPr>
        <p:txBody>
          <a:bodyPr/>
          <a:lstStyle/>
          <a:p>
            <a:r>
              <a:rPr lang="en-CN" dirty="0"/>
              <a:t>Yacc </a:t>
            </a:r>
            <a:r>
              <a:rPr lang="en-CN"/>
              <a:t>does this</a:t>
            </a:r>
            <a:r>
              <a:rPr lang="en-US" dirty="0"/>
              <a:t> (actually it does LALR(1))</a:t>
            </a:r>
            <a:r>
              <a:rPr lang="en-CN"/>
              <a:t>:</a:t>
            </a:r>
            <a:endParaRPr lang="en-CN" dirty="0"/>
          </a:p>
          <a:p>
            <a:pPr lvl="1"/>
            <a:r>
              <a:rPr lang="en-CN" dirty="0"/>
              <a:t>“when not sure, postpone the decision”</a:t>
            </a:r>
          </a:p>
          <a:p>
            <a:pPr lvl="1"/>
            <a:r>
              <a:rPr lang="en-CN" dirty="0"/>
              <a:t>Use a stack to temporarily hold the input</a:t>
            </a:r>
          </a:p>
          <a:p>
            <a:endParaRPr lang="en-CN" dirty="0"/>
          </a:p>
          <a:p>
            <a:endParaRPr lang="en-CN" dirty="0"/>
          </a:p>
        </p:txBody>
      </p:sp>
      <p:pic>
        <p:nvPicPr>
          <p:cNvPr id="4" name="Picture 3">
            <a:extLst>
              <a:ext uri="{FF2B5EF4-FFF2-40B4-BE49-F238E27FC236}">
                <a16:creationId xmlns:a16="http://schemas.microsoft.com/office/drawing/2014/main" id="{850CEB0D-75DF-9441-B599-B99629BD9354}"/>
              </a:ext>
            </a:extLst>
          </p:cNvPr>
          <p:cNvPicPr>
            <a:picLocks noChangeAspect="1"/>
          </p:cNvPicPr>
          <p:nvPr/>
        </p:nvPicPr>
        <p:blipFill>
          <a:blip r:embed="rId2"/>
          <a:stretch>
            <a:fillRect/>
          </a:stretch>
        </p:blipFill>
        <p:spPr>
          <a:xfrm>
            <a:off x="1263650" y="4598498"/>
            <a:ext cx="6616700" cy="1718367"/>
          </a:xfrm>
          <a:prstGeom prst="rect">
            <a:avLst/>
          </a:prstGeom>
          <a:ln w="38100">
            <a:solidFill>
              <a:schemeClr val="tx1"/>
            </a:solidFill>
          </a:ln>
        </p:spPr>
      </p:pic>
      <p:pic>
        <p:nvPicPr>
          <p:cNvPr id="5" name="Picture 4">
            <a:extLst>
              <a:ext uri="{FF2B5EF4-FFF2-40B4-BE49-F238E27FC236}">
                <a16:creationId xmlns:a16="http://schemas.microsoft.com/office/drawing/2014/main" id="{8679B9EE-1DAB-3D4C-932A-B785E155910B}"/>
              </a:ext>
            </a:extLst>
          </p:cNvPr>
          <p:cNvPicPr>
            <a:picLocks noChangeAspect="1"/>
          </p:cNvPicPr>
          <p:nvPr/>
        </p:nvPicPr>
        <p:blipFill>
          <a:blip r:embed="rId3"/>
          <a:stretch>
            <a:fillRect/>
          </a:stretch>
        </p:blipFill>
        <p:spPr>
          <a:xfrm>
            <a:off x="1143000" y="3715370"/>
            <a:ext cx="2997200" cy="508000"/>
          </a:xfrm>
          <a:prstGeom prst="rect">
            <a:avLst/>
          </a:prstGeom>
        </p:spPr>
      </p:pic>
      <p:sp>
        <p:nvSpPr>
          <p:cNvPr id="6" name="TextBox 5">
            <a:extLst>
              <a:ext uri="{FF2B5EF4-FFF2-40B4-BE49-F238E27FC236}">
                <a16:creationId xmlns:a16="http://schemas.microsoft.com/office/drawing/2014/main" id="{50EB727C-6A30-894E-9C84-661276B6DFAA}"/>
              </a:ext>
            </a:extLst>
          </p:cNvPr>
          <p:cNvSpPr txBox="1"/>
          <p:nvPr/>
        </p:nvSpPr>
        <p:spPr>
          <a:xfrm>
            <a:off x="5137150" y="3504934"/>
            <a:ext cx="2743200" cy="830997"/>
          </a:xfrm>
          <a:prstGeom prst="rect">
            <a:avLst/>
          </a:prstGeom>
          <a:noFill/>
          <a:ln w="38100">
            <a:solidFill>
              <a:srgbClr val="FF0000"/>
            </a:solidFill>
          </a:ln>
        </p:spPr>
        <p:txBody>
          <a:bodyPr wrap="square" rtlCol="0">
            <a:spAutoFit/>
          </a:bodyPr>
          <a:lstStyle/>
          <a:p>
            <a:r>
              <a:rPr lang="en-CN" dirty="0"/>
              <a:t>In state S, looking at “a”, what do we do?</a:t>
            </a:r>
          </a:p>
        </p:txBody>
      </p:sp>
    </p:spTree>
    <p:extLst>
      <p:ext uri="{BB962C8B-B14F-4D97-AF65-F5344CB8AC3E}">
        <p14:creationId xmlns:p14="http://schemas.microsoft.com/office/powerpoint/2010/main" val="2212315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85698-3CF2-674F-9419-1F6B877C53B1}"/>
              </a:ext>
            </a:extLst>
          </p:cNvPr>
          <p:cNvSpPr>
            <a:spLocks noGrp="1"/>
          </p:cNvSpPr>
          <p:nvPr>
            <p:ph type="title"/>
          </p:nvPr>
        </p:nvSpPr>
        <p:spPr>
          <a:xfrm>
            <a:off x="190499" y="299441"/>
            <a:ext cx="4953000" cy="685800"/>
          </a:xfrm>
        </p:spPr>
        <p:txBody>
          <a:bodyPr/>
          <a:lstStyle/>
          <a:p>
            <a:r>
              <a:rPr lang="en-CN" sz="3600" dirty="0"/>
              <a:t>LR(1) Parsing Example</a:t>
            </a:r>
          </a:p>
        </p:txBody>
      </p:sp>
      <p:pic>
        <p:nvPicPr>
          <p:cNvPr id="5" name="Picture 4">
            <a:extLst>
              <a:ext uri="{FF2B5EF4-FFF2-40B4-BE49-F238E27FC236}">
                <a16:creationId xmlns:a16="http://schemas.microsoft.com/office/drawing/2014/main" id="{24AD929C-50E1-F34D-9A51-E18DF906AF44}"/>
              </a:ext>
            </a:extLst>
          </p:cNvPr>
          <p:cNvPicPr>
            <a:picLocks noChangeAspect="1"/>
          </p:cNvPicPr>
          <p:nvPr/>
        </p:nvPicPr>
        <p:blipFill>
          <a:blip r:embed="rId2"/>
          <a:stretch>
            <a:fillRect/>
          </a:stretch>
        </p:blipFill>
        <p:spPr>
          <a:xfrm>
            <a:off x="1143000" y="1023459"/>
            <a:ext cx="6521691" cy="4546003"/>
          </a:xfrm>
          <a:prstGeom prst="rect">
            <a:avLst/>
          </a:prstGeom>
        </p:spPr>
      </p:pic>
      <p:pic>
        <p:nvPicPr>
          <p:cNvPr id="6" name="Picture 5">
            <a:extLst>
              <a:ext uri="{FF2B5EF4-FFF2-40B4-BE49-F238E27FC236}">
                <a16:creationId xmlns:a16="http://schemas.microsoft.com/office/drawing/2014/main" id="{9259A372-B890-F74B-B9E3-4FDADC13CBFC}"/>
              </a:ext>
            </a:extLst>
          </p:cNvPr>
          <p:cNvPicPr>
            <a:picLocks noChangeAspect="1"/>
          </p:cNvPicPr>
          <p:nvPr/>
        </p:nvPicPr>
        <p:blipFill>
          <a:blip r:embed="rId3"/>
          <a:stretch>
            <a:fillRect/>
          </a:stretch>
        </p:blipFill>
        <p:spPr>
          <a:xfrm>
            <a:off x="5443937" y="299441"/>
            <a:ext cx="3395263" cy="575468"/>
          </a:xfrm>
          <a:prstGeom prst="rect">
            <a:avLst/>
          </a:prstGeom>
          <a:ln w="38100">
            <a:solidFill>
              <a:srgbClr val="FF0000"/>
            </a:solidFill>
          </a:ln>
        </p:spPr>
      </p:pic>
      <p:pic>
        <p:nvPicPr>
          <p:cNvPr id="7" name="Picture 6">
            <a:extLst>
              <a:ext uri="{FF2B5EF4-FFF2-40B4-BE49-F238E27FC236}">
                <a16:creationId xmlns:a16="http://schemas.microsoft.com/office/drawing/2014/main" id="{2B71C79C-9166-9342-901F-C5D466E41636}"/>
              </a:ext>
            </a:extLst>
          </p:cNvPr>
          <p:cNvPicPr>
            <a:picLocks noChangeAspect="1"/>
          </p:cNvPicPr>
          <p:nvPr/>
        </p:nvPicPr>
        <p:blipFill rotWithShape="1">
          <a:blip r:embed="rId4"/>
          <a:srcRect l="4245" t="8869" r="2472" b="33483"/>
          <a:stretch/>
        </p:blipFill>
        <p:spPr>
          <a:xfrm>
            <a:off x="202904" y="5638800"/>
            <a:ext cx="6172201" cy="990600"/>
          </a:xfrm>
          <a:prstGeom prst="rect">
            <a:avLst/>
          </a:prstGeom>
          <a:ln w="38100">
            <a:solidFill>
              <a:schemeClr val="tx1"/>
            </a:solidFill>
          </a:ln>
        </p:spPr>
      </p:pic>
    </p:spTree>
    <p:extLst>
      <p:ext uri="{BB962C8B-B14F-4D97-AF65-F5344CB8AC3E}">
        <p14:creationId xmlns:p14="http://schemas.microsoft.com/office/powerpoint/2010/main" val="3372352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2710</TotalTime>
  <Words>1507</Words>
  <Application>Microsoft Macintosh PowerPoint</Application>
  <PresentationFormat>On-screen Show (4:3)</PresentationFormat>
  <Paragraphs>185</Paragraphs>
  <Slides>32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Microsoft YaHei</vt:lpstr>
      <vt:lpstr>Arial</vt:lpstr>
      <vt:lpstr>Calibri</vt:lpstr>
      <vt:lpstr>Helvetica</vt:lpstr>
      <vt:lpstr>Times New Roman</vt:lpstr>
      <vt:lpstr>Wingdings</vt:lpstr>
      <vt:lpstr>Default Design</vt:lpstr>
      <vt:lpstr>编译（H） COMP130014h.01 Week 3 (March 3)</vt:lpstr>
      <vt:lpstr>本周内容:  Program source to abstract syntax (continued )</vt:lpstr>
      <vt:lpstr>LL(1) Parsing Left-to-right, left-most parsing with 1 token look ahead</vt:lpstr>
      <vt:lpstr>PowerPoint Presentation</vt:lpstr>
      <vt:lpstr>Example and Parsing Table</vt:lpstr>
      <vt:lpstr>Interesting Transformations</vt:lpstr>
      <vt:lpstr>Interesting Transformations</vt:lpstr>
      <vt:lpstr>LR(1) Parsing Left-to-right, right-most parsing with 1 token look ahead</vt:lpstr>
      <vt:lpstr>LR(1) Parsing Example</vt:lpstr>
      <vt:lpstr>LR(1) Parsing Algorithm</vt:lpstr>
      <vt:lpstr>LR(0) Construction Example</vt:lpstr>
      <vt:lpstr>LR(0) Parsing Table Construction</vt:lpstr>
      <vt:lpstr>LR(0) Construction Example</vt:lpstr>
      <vt:lpstr>SLR-Simple LR</vt:lpstr>
      <vt:lpstr>PowerPoint Presentation</vt:lpstr>
      <vt:lpstr>LR(1) Parsing Table Construction</vt:lpstr>
      <vt:lpstr>LR(1) Example</vt:lpstr>
      <vt:lpstr>LALR(1)</vt:lpstr>
      <vt:lpstr>PowerPoint Presentation</vt:lpstr>
      <vt:lpstr>Grammar Classes  (NOT language classes)</vt:lpstr>
      <vt:lpstr>Lex &amp; Yacc Programs &amp; Parsing Table</vt:lpstr>
      <vt:lpstr>Example 1 (See hw2 on repo)</vt:lpstr>
      <vt:lpstr>Conflict Resolution in Yacc</vt:lpstr>
      <vt:lpstr>Example 1 (Continued)</vt:lpstr>
      <vt:lpstr>Example 1 (Continued)</vt:lpstr>
      <vt:lpstr>Example 1 (Continued)</vt:lpstr>
      <vt:lpstr>Error Reporting/Correction in Lex</vt:lpstr>
      <vt:lpstr>Error Correction in Yacc</vt:lpstr>
      <vt:lpstr>Error Behavior of Yacc</vt:lpstr>
      <vt:lpstr>Some More We Can Do</vt:lpstr>
      <vt:lpstr>Add Position Information to AST</vt:lpstr>
      <vt:lpstr>Homework 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Xiaoyang Wang</cp:lastModifiedBy>
  <cp:revision>178</cp:revision>
  <dcterms:created xsi:type="dcterms:W3CDTF">1601-01-01T00:00:00Z</dcterms:created>
  <dcterms:modified xsi:type="dcterms:W3CDTF">2025-03-02T15:31:36Z</dcterms:modified>
</cp:coreProperties>
</file>