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64" r:id="rId2"/>
    <p:sldId id="267" r:id="rId3"/>
    <p:sldId id="299" r:id="rId4"/>
    <p:sldId id="304" r:id="rId5"/>
    <p:sldId id="340" r:id="rId6"/>
    <p:sldId id="305" r:id="rId7"/>
    <p:sldId id="395" r:id="rId8"/>
    <p:sldId id="341" r:id="rId9"/>
    <p:sldId id="343" r:id="rId10"/>
    <p:sldId id="309" r:id="rId11"/>
    <p:sldId id="311" r:id="rId12"/>
    <p:sldId id="313" r:id="rId13"/>
    <p:sldId id="312" r:id="rId14"/>
    <p:sldId id="314" r:id="rId15"/>
    <p:sldId id="315" r:id="rId16"/>
    <p:sldId id="316" r:id="rId17"/>
    <p:sldId id="310" r:id="rId18"/>
    <p:sldId id="317" r:id="rId19"/>
    <p:sldId id="318" r:id="rId20"/>
    <p:sldId id="319" r:id="rId21"/>
    <p:sldId id="356" r:id="rId22"/>
    <p:sldId id="357" r:id="rId23"/>
    <p:sldId id="358" r:id="rId24"/>
    <p:sldId id="359" r:id="rId25"/>
    <p:sldId id="360" r:id="rId26"/>
    <p:sldId id="361" r:id="rId27"/>
    <p:sldId id="366" r:id="rId28"/>
    <p:sldId id="367" r:id="rId29"/>
    <p:sldId id="370" r:id="rId30"/>
    <p:sldId id="363" r:id="rId31"/>
    <p:sldId id="378" r:id="rId32"/>
    <p:sldId id="387" r:id="rId33"/>
    <p:sldId id="389" r:id="rId34"/>
    <p:sldId id="355" r:id="rId35"/>
    <p:sldId id="390" r:id="rId36"/>
    <p:sldId id="394"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Wang" initials="SW" lastIdx="1" clrIdx="0">
    <p:extLst>
      <p:ext uri="{19B8F6BF-5375-455C-9EA6-DF929625EA0E}">
        <p15:presenceInfo xmlns:p15="http://schemas.microsoft.com/office/powerpoint/2012/main" userId="cb11d6ef859702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7"/>
    <p:restoredTop sz="93356"/>
  </p:normalViewPr>
  <p:slideViewPr>
    <p:cSldViewPr>
      <p:cViewPr>
        <p:scale>
          <a:sx n="120" d="100"/>
          <a:sy n="120" d="100"/>
        </p:scale>
        <p:origin x="832" y="144"/>
      </p:cViewPr>
      <p:guideLst>
        <p:guide orient="horz" pos="2160"/>
        <p:guide pos="2880"/>
      </p:guideLst>
    </p:cSldViewPr>
  </p:slideViewPr>
  <p:outlineViewPr>
    <p:cViewPr>
      <p:scale>
        <a:sx n="33" d="100"/>
        <a:sy n="33" d="100"/>
      </p:scale>
      <p:origin x="0" y="-17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59A7B-542B-3441-A2E2-F1B707F7C9B6}" type="datetimeFigureOut">
              <a:rPr lang="en-CN" smtClean="0"/>
              <a:t>2025/3/9</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ACE76-7AB9-0540-B02B-408858966510}" type="slidenum">
              <a:rPr lang="en-CN" smtClean="0"/>
              <a:t>‹#›</a:t>
            </a:fld>
            <a:endParaRPr lang="en-CN"/>
          </a:p>
        </p:txBody>
      </p:sp>
    </p:spTree>
    <p:extLst>
      <p:ext uri="{BB962C8B-B14F-4D97-AF65-F5344CB8AC3E}">
        <p14:creationId xmlns:p14="http://schemas.microsoft.com/office/powerpoint/2010/main" val="60367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0D5C-768C-7449-93FF-2248B6BD9A3D}"/>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C8220B3E-E56A-0A4A-A9B1-D0B3552722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E46C1DCE-9966-8746-9468-5EE81D87990F}"/>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DC707A33-7709-C84B-93B3-650A3CAC2580}"/>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F6A48F71-530B-494A-9E8F-69B388803D19}"/>
              </a:ext>
            </a:extLst>
          </p:cNvPr>
          <p:cNvSpPr>
            <a:spLocks noGrp="1"/>
          </p:cNvSpPr>
          <p:nvPr>
            <p:ph type="sldNum" sz="quarter" idx="12"/>
          </p:nvPr>
        </p:nvSpPr>
        <p:spPr/>
        <p:txBody>
          <a:bodyPr/>
          <a:lstStyle>
            <a:lvl1pPr>
              <a:defRPr/>
            </a:lvl1pPr>
          </a:lstStyle>
          <a:p>
            <a:fld id="{D2BAEF36-E379-0D43-B94C-0D54261789DE}" type="slidenum">
              <a:rPr lang="en-US" altLang="en-CN"/>
              <a:pPr/>
              <a:t>‹#›</a:t>
            </a:fld>
            <a:endParaRPr lang="en-US" altLang="en-CN"/>
          </a:p>
        </p:txBody>
      </p:sp>
    </p:spTree>
    <p:extLst>
      <p:ext uri="{BB962C8B-B14F-4D97-AF65-F5344CB8AC3E}">
        <p14:creationId xmlns:p14="http://schemas.microsoft.com/office/powerpoint/2010/main" val="65081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DC2-FA80-F141-80FB-699346337E4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9A7AF91-9237-854F-B3D3-25A5C7AA7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AD9DC83-C1E4-344A-8EC1-DA8D2E6BE677}"/>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03AC7AE1-25E5-FA42-9179-5E37F000F83B}"/>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8726E133-CF9B-1640-A6ED-427498B2F5C1}"/>
              </a:ext>
            </a:extLst>
          </p:cNvPr>
          <p:cNvSpPr>
            <a:spLocks noGrp="1"/>
          </p:cNvSpPr>
          <p:nvPr>
            <p:ph type="sldNum" sz="quarter" idx="12"/>
          </p:nvPr>
        </p:nvSpPr>
        <p:spPr/>
        <p:txBody>
          <a:bodyPr/>
          <a:lstStyle>
            <a:lvl1pPr>
              <a:defRPr/>
            </a:lvl1pPr>
          </a:lstStyle>
          <a:p>
            <a:fld id="{82AE7BD7-1E1D-504E-86B1-36AA99F708F6}" type="slidenum">
              <a:rPr lang="en-US" altLang="en-CN"/>
              <a:pPr/>
              <a:t>‹#›</a:t>
            </a:fld>
            <a:endParaRPr lang="en-US" altLang="en-CN"/>
          </a:p>
        </p:txBody>
      </p:sp>
    </p:spTree>
    <p:extLst>
      <p:ext uri="{BB962C8B-B14F-4D97-AF65-F5344CB8AC3E}">
        <p14:creationId xmlns:p14="http://schemas.microsoft.com/office/powerpoint/2010/main" val="345816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0215DB-8D55-294F-BB56-9530AA6B44E4}"/>
              </a:ext>
            </a:extLst>
          </p:cNvPr>
          <p:cNvSpPr>
            <a:spLocks noGrp="1"/>
          </p:cNvSpPr>
          <p:nvPr>
            <p:ph type="title" orient="vert"/>
          </p:nvPr>
        </p:nvSpPr>
        <p:spPr>
          <a:xfrm>
            <a:off x="6515100" y="609600"/>
            <a:ext cx="1943100" cy="5486400"/>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1F5701C-D076-444D-9882-FD44BBB8CDC9}"/>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DCB17D5-BF2E-034C-91E2-33A2F91C902C}"/>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B1956DE0-6D77-1946-A316-E46DCAC1BFC8}"/>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5219FF77-54BE-F747-865F-FEFBE54D6968}"/>
              </a:ext>
            </a:extLst>
          </p:cNvPr>
          <p:cNvSpPr>
            <a:spLocks noGrp="1"/>
          </p:cNvSpPr>
          <p:nvPr>
            <p:ph type="sldNum" sz="quarter" idx="12"/>
          </p:nvPr>
        </p:nvSpPr>
        <p:spPr/>
        <p:txBody>
          <a:bodyPr/>
          <a:lstStyle>
            <a:lvl1pPr>
              <a:defRPr/>
            </a:lvl1pPr>
          </a:lstStyle>
          <a:p>
            <a:fld id="{066D1529-E980-7F4F-A51D-3F88231A1F2D}" type="slidenum">
              <a:rPr lang="en-US" altLang="en-CN"/>
              <a:pPr/>
              <a:t>‹#›</a:t>
            </a:fld>
            <a:endParaRPr lang="en-US" altLang="en-CN"/>
          </a:p>
        </p:txBody>
      </p:sp>
    </p:spTree>
    <p:extLst>
      <p:ext uri="{BB962C8B-B14F-4D97-AF65-F5344CB8AC3E}">
        <p14:creationId xmlns:p14="http://schemas.microsoft.com/office/powerpoint/2010/main" val="60800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3245-CF96-6847-AF9A-3BF265CFE9C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B3E0FD3-9371-A94C-BD77-0F251E1CAE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1EAD76C-983B-254E-A440-E98971F301EA}"/>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87E6522C-BBB6-444B-BB2A-E0BF90F8FB22}"/>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9B5D33E0-85FE-684C-B2E0-86F143769708}"/>
              </a:ext>
            </a:extLst>
          </p:cNvPr>
          <p:cNvSpPr>
            <a:spLocks noGrp="1"/>
          </p:cNvSpPr>
          <p:nvPr>
            <p:ph type="sldNum" sz="quarter" idx="12"/>
          </p:nvPr>
        </p:nvSpPr>
        <p:spPr/>
        <p:txBody>
          <a:bodyPr/>
          <a:lstStyle>
            <a:lvl1pPr>
              <a:defRPr/>
            </a:lvl1pPr>
          </a:lstStyle>
          <a:p>
            <a:fld id="{32694EA7-820D-F149-9011-FE2C025700C3}" type="slidenum">
              <a:rPr lang="en-US" altLang="en-CN"/>
              <a:pPr/>
              <a:t>‹#›</a:t>
            </a:fld>
            <a:endParaRPr lang="en-US" altLang="en-CN"/>
          </a:p>
        </p:txBody>
      </p:sp>
    </p:spTree>
    <p:extLst>
      <p:ext uri="{BB962C8B-B14F-4D97-AF65-F5344CB8AC3E}">
        <p14:creationId xmlns:p14="http://schemas.microsoft.com/office/powerpoint/2010/main" val="287889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5FA5-F66C-1945-A17E-F6F95AF62B3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52241C4-5E90-5B48-8FAF-3621310EEC0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3ECED58-62D5-AD45-B750-C4601A13D046}"/>
              </a:ext>
            </a:extLst>
          </p:cNvPr>
          <p:cNvSpPr>
            <a:spLocks noGrp="1"/>
          </p:cNvSpPr>
          <p:nvPr>
            <p:ph type="dt" sz="half" idx="10"/>
          </p:nvPr>
        </p:nvSpPr>
        <p:spPr/>
        <p:txBody>
          <a:bodyPr/>
          <a:lstStyle>
            <a:lvl1pPr>
              <a:defRPr/>
            </a:lvl1pPr>
          </a:lstStyle>
          <a:p>
            <a:endParaRPr lang="en-US" altLang="en-CN"/>
          </a:p>
        </p:txBody>
      </p:sp>
      <p:sp>
        <p:nvSpPr>
          <p:cNvPr id="5" name="Footer Placeholder 4">
            <a:extLst>
              <a:ext uri="{FF2B5EF4-FFF2-40B4-BE49-F238E27FC236}">
                <a16:creationId xmlns:a16="http://schemas.microsoft.com/office/drawing/2014/main" id="{89C8D3F7-9D52-9543-A034-B01A205F5ACD}"/>
              </a:ext>
            </a:extLst>
          </p:cNvPr>
          <p:cNvSpPr>
            <a:spLocks noGrp="1"/>
          </p:cNvSpPr>
          <p:nvPr>
            <p:ph type="ftr" sz="quarter" idx="11"/>
          </p:nvPr>
        </p:nvSpPr>
        <p:spPr/>
        <p:txBody>
          <a:bodyPr/>
          <a:lstStyle>
            <a:lvl1pPr>
              <a:defRPr/>
            </a:lvl1pPr>
          </a:lstStyle>
          <a:p>
            <a:endParaRPr lang="en-US" altLang="en-CN"/>
          </a:p>
        </p:txBody>
      </p:sp>
      <p:sp>
        <p:nvSpPr>
          <p:cNvPr id="6" name="Slide Number Placeholder 5">
            <a:extLst>
              <a:ext uri="{FF2B5EF4-FFF2-40B4-BE49-F238E27FC236}">
                <a16:creationId xmlns:a16="http://schemas.microsoft.com/office/drawing/2014/main" id="{2E377C95-47CB-234A-B04F-7E5DE7C7DA92}"/>
              </a:ext>
            </a:extLst>
          </p:cNvPr>
          <p:cNvSpPr>
            <a:spLocks noGrp="1"/>
          </p:cNvSpPr>
          <p:nvPr>
            <p:ph type="sldNum" sz="quarter" idx="12"/>
          </p:nvPr>
        </p:nvSpPr>
        <p:spPr/>
        <p:txBody>
          <a:bodyPr/>
          <a:lstStyle>
            <a:lvl1pPr>
              <a:defRPr/>
            </a:lvl1pPr>
          </a:lstStyle>
          <a:p>
            <a:fld id="{5357B194-588A-8E4B-AA0E-BB451A8A58B6}" type="slidenum">
              <a:rPr lang="en-US" altLang="en-CN"/>
              <a:pPr/>
              <a:t>‹#›</a:t>
            </a:fld>
            <a:endParaRPr lang="en-US" altLang="en-CN"/>
          </a:p>
        </p:txBody>
      </p:sp>
    </p:spTree>
    <p:extLst>
      <p:ext uri="{BB962C8B-B14F-4D97-AF65-F5344CB8AC3E}">
        <p14:creationId xmlns:p14="http://schemas.microsoft.com/office/powerpoint/2010/main" val="144363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3479-DD7E-3340-9039-E959253F033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F460E8F3-C76C-1340-B686-C5B70AAE21A2}"/>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DC3E70B-4331-A84A-ADC5-4542432972A9}"/>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70BE962F-05D1-0D48-B68A-68BCA301E021}"/>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A0DF4A65-E233-9148-8456-CC51F1B44933}"/>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AF6E7712-7320-6043-A07B-156AF3E121F9}"/>
              </a:ext>
            </a:extLst>
          </p:cNvPr>
          <p:cNvSpPr>
            <a:spLocks noGrp="1"/>
          </p:cNvSpPr>
          <p:nvPr>
            <p:ph type="sldNum" sz="quarter" idx="12"/>
          </p:nvPr>
        </p:nvSpPr>
        <p:spPr/>
        <p:txBody>
          <a:bodyPr/>
          <a:lstStyle>
            <a:lvl1pPr>
              <a:defRPr/>
            </a:lvl1pPr>
          </a:lstStyle>
          <a:p>
            <a:fld id="{C1D2054E-24D1-2A47-B6D6-9774C20A97B4}" type="slidenum">
              <a:rPr lang="en-US" altLang="en-CN"/>
              <a:pPr/>
              <a:t>‹#›</a:t>
            </a:fld>
            <a:endParaRPr lang="en-US" altLang="en-CN"/>
          </a:p>
        </p:txBody>
      </p:sp>
    </p:spTree>
    <p:extLst>
      <p:ext uri="{BB962C8B-B14F-4D97-AF65-F5344CB8AC3E}">
        <p14:creationId xmlns:p14="http://schemas.microsoft.com/office/powerpoint/2010/main" val="303165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EF28F-946D-2841-ACF0-AA97A2DE5358}"/>
              </a:ext>
            </a:extLst>
          </p:cNvPr>
          <p:cNvSpPr>
            <a:spLocks noGrp="1"/>
          </p:cNvSpPr>
          <p:nvPr>
            <p:ph type="title"/>
          </p:nvPr>
        </p:nvSpPr>
        <p:spPr>
          <a:xfrm>
            <a:off x="630238" y="365125"/>
            <a:ext cx="78867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E7C4E0F-1603-E14E-ACFD-A90A676A40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9589AB-EFFF-074C-893F-C136D1DFE14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2C0DA7F6-7B64-0C4D-9FE2-8B84CECD03B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71D6F-2EE8-0349-9361-7E5CD156030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8CF5F0D-83E3-E844-8010-ECD297A19F13}"/>
              </a:ext>
            </a:extLst>
          </p:cNvPr>
          <p:cNvSpPr>
            <a:spLocks noGrp="1"/>
          </p:cNvSpPr>
          <p:nvPr>
            <p:ph type="dt" sz="half" idx="10"/>
          </p:nvPr>
        </p:nvSpPr>
        <p:spPr/>
        <p:txBody>
          <a:bodyPr/>
          <a:lstStyle>
            <a:lvl1pPr>
              <a:defRPr/>
            </a:lvl1pPr>
          </a:lstStyle>
          <a:p>
            <a:endParaRPr lang="en-US" altLang="en-CN"/>
          </a:p>
        </p:txBody>
      </p:sp>
      <p:sp>
        <p:nvSpPr>
          <p:cNvPr id="8" name="Footer Placeholder 7">
            <a:extLst>
              <a:ext uri="{FF2B5EF4-FFF2-40B4-BE49-F238E27FC236}">
                <a16:creationId xmlns:a16="http://schemas.microsoft.com/office/drawing/2014/main" id="{570EE1B7-D41E-3348-A6D2-BC783988313A}"/>
              </a:ext>
            </a:extLst>
          </p:cNvPr>
          <p:cNvSpPr>
            <a:spLocks noGrp="1"/>
          </p:cNvSpPr>
          <p:nvPr>
            <p:ph type="ftr" sz="quarter" idx="11"/>
          </p:nvPr>
        </p:nvSpPr>
        <p:spPr/>
        <p:txBody>
          <a:bodyPr/>
          <a:lstStyle>
            <a:lvl1pPr>
              <a:defRPr/>
            </a:lvl1pPr>
          </a:lstStyle>
          <a:p>
            <a:endParaRPr lang="en-US" altLang="en-CN"/>
          </a:p>
        </p:txBody>
      </p:sp>
      <p:sp>
        <p:nvSpPr>
          <p:cNvPr id="9" name="Slide Number Placeholder 8">
            <a:extLst>
              <a:ext uri="{FF2B5EF4-FFF2-40B4-BE49-F238E27FC236}">
                <a16:creationId xmlns:a16="http://schemas.microsoft.com/office/drawing/2014/main" id="{455A43C9-56D9-584D-9E17-9814E190EB9D}"/>
              </a:ext>
            </a:extLst>
          </p:cNvPr>
          <p:cNvSpPr>
            <a:spLocks noGrp="1"/>
          </p:cNvSpPr>
          <p:nvPr>
            <p:ph type="sldNum" sz="quarter" idx="12"/>
          </p:nvPr>
        </p:nvSpPr>
        <p:spPr/>
        <p:txBody>
          <a:bodyPr/>
          <a:lstStyle>
            <a:lvl1pPr>
              <a:defRPr/>
            </a:lvl1pPr>
          </a:lstStyle>
          <a:p>
            <a:fld id="{946952B8-D78E-B140-AEE6-CDE8327D75AF}" type="slidenum">
              <a:rPr lang="en-US" altLang="en-CN"/>
              <a:pPr/>
              <a:t>‹#›</a:t>
            </a:fld>
            <a:endParaRPr lang="en-US" altLang="en-CN"/>
          </a:p>
        </p:txBody>
      </p:sp>
    </p:spTree>
    <p:extLst>
      <p:ext uri="{BB962C8B-B14F-4D97-AF65-F5344CB8AC3E}">
        <p14:creationId xmlns:p14="http://schemas.microsoft.com/office/powerpoint/2010/main" val="252233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8E2B-D349-CB42-80A6-66ACFD8855A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C3EEEF74-8BB9-1A4D-A91A-A6955073E3E5}"/>
              </a:ext>
            </a:extLst>
          </p:cNvPr>
          <p:cNvSpPr>
            <a:spLocks noGrp="1"/>
          </p:cNvSpPr>
          <p:nvPr>
            <p:ph type="dt" sz="half" idx="10"/>
          </p:nvPr>
        </p:nvSpPr>
        <p:spPr/>
        <p:txBody>
          <a:bodyPr/>
          <a:lstStyle>
            <a:lvl1pPr>
              <a:defRPr/>
            </a:lvl1pPr>
          </a:lstStyle>
          <a:p>
            <a:endParaRPr lang="en-US" altLang="en-CN"/>
          </a:p>
        </p:txBody>
      </p:sp>
      <p:sp>
        <p:nvSpPr>
          <p:cNvPr id="4" name="Footer Placeholder 3">
            <a:extLst>
              <a:ext uri="{FF2B5EF4-FFF2-40B4-BE49-F238E27FC236}">
                <a16:creationId xmlns:a16="http://schemas.microsoft.com/office/drawing/2014/main" id="{B3A55F00-CFAC-774B-852A-8478481A30C4}"/>
              </a:ext>
            </a:extLst>
          </p:cNvPr>
          <p:cNvSpPr>
            <a:spLocks noGrp="1"/>
          </p:cNvSpPr>
          <p:nvPr>
            <p:ph type="ftr" sz="quarter" idx="11"/>
          </p:nvPr>
        </p:nvSpPr>
        <p:spPr/>
        <p:txBody>
          <a:bodyPr/>
          <a:lstStyle>
            <a:lvl1pPr>
              <a:defRPr/>
            </a:lvl1pPr>
          </a:lstStyle>
          <a:p>
            <a:endParaRPr lang="en-US" altLang="en-CN"/>
          </a:p>
        </p:txBody>
      </p:sp>
      <p:sp>
        <p:nvSpPr>
          <p:cNvPr id="5" name="Slide Number Placeholder 4">
            <a:extLst>
              <a:ext uri="{FF2B5EF4-FFF2-40B4-BE49-F238E27FC236}">
                <a16:creationId xmlns:a16="http://schemas.microsoft.com/office/drawing/2014/main" id="{D525C60A-A0B9-0041-8624-BDF72C462805}"/>
              </a:ext>
            </a:extLst>
          </p:cNvPr>
          <p:cNvSpPr>
            <a:spLocks noGrp="1"/>
          </p:cNvSpPr>
          <p:nvPr>
            <p:ph type="sldNum" sz="quarter" idx="12"/>
          </p:nvPr>
        </p:nvSpPr>
        <p:spPr/>
        <p:txBody>
          <a:bodyPr/>
          <a:lstStyle>
            <a:lvl1pPr>
              <a:defRPr/>
            </a:lvl1pPr>
          </a:lstStyle>
          <a:p>
            <a:fld id="{4CC88EAE-BAF3-CA4E-B12D-983EEC2F4838}" type="slidenum">
              <a:rPr lang="en-US" altLang="en-CN"/>
              <a:pPr/>
              <a:t>‹#›</a:t>
            </a:fld>
            <a:endParaRPr lang="en-US" altLang="en-CN"/>
          </a:p>
        </p:txBody>
      </p:sp>
    </p:spTree>
    <p:extLst>
      <p:ext uri="{BB962C8B-B14F-4D97-AF65-F5344CB8AC3E}">
        <p14:creationId xmlns:p14="http://schemas.microsoft.com/office/powerpoint/2010/main" val="240522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76576-D7D9-3445-A20B-43F89F084611}"/>
              </a:ext>
            </a:extLst>
          </p:cNvPr>
          <p:cNvSpPr>
            <a:spLocks noGrp="1"/>
          </p:cNvSpPr>
          <p:nvPr>
            <p:ph type="dt" sz="half" idx="10"/>
          </p:nvPr>
        </p:nvSpPr>
        <p:spPr/>
        <p:txBody>
          <a:bodyPr/>
          <a:lstStyle>
            <a:lvl1pPr>
              <a:defRPr/>
            </a:lvl1pPr>
          </a:lstStyle>
          <a:p>
            <a:endParaRPr lang="en-US" altLang="en-CN"/>
          </a:p>
        </p:txBody>
      </p:sp>
      <p:sp>
        <p:nvSpPr>
          <p:cNvPr id="3" name="Footer Placeholder 2">
            <a:extLst>
              <a:ext uri="{FF2B5EF4-FFF2-40B4-BE49-F238E27FC236}">
                <a16:creationId xmlns:a16="http://schemas.microsoft.com/office/drawing/2014/main" id="{F79B352D-0BF5-C242-BDA6-147C5388E72D}"/>
              </a:ext>
            </a:extLst>
          </p:cNvPr>
          <p:cNvSpPr>
            <a:spLocks noGrp="1"/>
          </p:cNvSpPr>
          <p:nvPr>
            <p:ph type="ftr" sz="quarter" idx="11"/>
          </p:nvPr>
        </p:nvSpPr>
        <p:spPr/>
        <p:txBody>
          <a:bodyPr/>
          <a:lstStyle>
            <a:lvl1pPr>
              <a:defRPr/>
            </a:lvl1pPr>
          </a:lstStyle>
          <a:p>
            <a:endParaRPr lang="en-US" altLang="en-CN"/>
          </a:p>
        </p:txBody>
      </p:sp>
      <p:sp>
        <p:nvSpPr>
          <p:cNvPr id="4" name="Slide Number Placeholder 3">
            <a:extLst>
              <a:ext uri="{FF2B5EF4-FFF2-40B4-BE49-F238E27FC236}">
                <a16:creationId xmlns:a16="http://schemas.microsoft.com/office/drawing/2014/main" id="{A288BDA8-D49F-6A45-851E-EDCB0807C645}"/>
              </a:ext>
            </a:extLst>
          </p:cNvPr>
          <p:cNvSpPr>
            <a:spLocks noGrp="1"/>
          </p:cNvSpPr>
          <p:nvPr>
            <p:ph type="sldNum" sz="quarter" idx="12"/>
          </p:nvPr>
        </p:nvSpPr>
        <p:spPr/>
        <p:txBody>
          <a:bodyPr/>
          <a:lstStyle>
            <a:lvl1pPr>
              <a:defRPr/>
            </a:lvl1pPr>
          </a:lstStyle>
          <a:p>
            <a:fld id="{A0113BF4-067F-7441-9A02-8D6D6E9379A1}" type="slidenum">
              <a:rPr lang="en-US" altLang="en-CN"/>
              <a:pPr/>
              <a:t>‹#›</a:t>
            </a:fld>
            <a:endParaRPr lang="en-US" altLang="en-CN"/>
          </a:p>
        </p:txBody>
      </p:sp>
    </p:spTree>
    <p:extLst>
      <p:ext uri="{BB962C8B-B14F-4D97-AF65-F5344CB8AC3E}">
        <p14:creationId xmlns:p14="http://schemas.microsoft.com/office/powerpoint/2010/main" val="259464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B90-F90C-D948-A05E-AE8062FFE55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AF89E52-F870-2942-872C-2F1F4F2FB8F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4BBAADD1-5AEA-314C-974F-81BA6607CB7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B29C7-3890-ED4C-B03B-A9F17C3B7D1A}"/>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19777A4A-1AFB-3344-BE29-F4064B0AE2DB}"/>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656580BA-1F3A-A743-B83C-53251C01D2AE}"/>
              </a:ext>
            </a:extLst>
          </p:cNvPr>
          <p:cNvSpPr>
            <a:spLocks noGrp="1"/>
          </p:cNvSpPr>
          <p:nvPr>
            <p:ph type="sldNum" sz="quarter" idx="12"/>
          </p:nvPr>
        </p:nvSpPr>
        <p:spPr/>
        <p:txBody>
          <a:bodyPr/>
          <a:lstStyle>
            <a:lvl1pPr>
              <a:defRPr/>
            </a:lvl1pPr>
          </a:lstStyle>
          <a:p>
            <a:fld id="{DAA4F5F9-8D3C-AF41-AEBD-58911A1DE897}" type="slidenum">
              <a:rPr lang="en-US" altLang="en-CN"/>
              <a:pPr/>
              <a:t>‹#›</a:t>
            </a:fld>
            <a:endParaRPr lang="en-US" altLang="en-CN"/>
          </a:p>
        </p:txBody>
      </p:sp>
    </p:spTree>
    <p:extLst>
      <p:ext uri="{BB962C8B-B14F-4D97-AF65-F5344CB8AC3E}">
        <p14:creationId xmlns:p14="http://schemas.microsoft.com/office/powerpoint/2010/main" val="383906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A9F1-96C6-7E4C-915C-98FC11D9AD9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AB07AD75-CAC8-3A4C-9B92-514ABBEADA5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39CBAB3-B3E8-0249-8FDB-BD9D359E65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1C913-2470-CC4C-A280-1199EFF46DCC}"/>
              </a:ext>
            </a:extLst>
          </p:cNvPr>
          <p:cNvSpPr>
            <a:spLocks noGrp="1"/>
          </p:cNvSpPr>
          <p:nvPr>
            <p:ph type="dt" sz="half" idx="10"/>
          </p:nvPr>
        </p:nvSpPr>
        <p:spPr/>
        <p:txBody>
          <a:bodyPr/>
          <a:lstStyle>
            <a:lvl1pPr>
              <a:defRPr/>
            </a:lvl1pPr>
          </a:lstStyle>
          <a:p>
            <a:endParaRPr lang="en-US" altLang="en-CN"/>
          </a:p>
        </p:txBody>
      </p:sp>
      <p:sp>
        <p:nvSpPr>
          <p:cNvPr id="6" name="Footer Placeholder 5">
            <a:extLst>
              <a:ext uri="{FF2B5EF4-FFF2-40B4-BE49-F238E27FC236}">
                <a16:creationId xmlns:a16="http://schemas.microsoft.com/office/drawing/2014/main" id="{99C60735-EE58-FD4B-A5F1-2FCD392A0AA2}"/>
              </a:ext>
            </a:extLst>
          </p:cNvPr>
          <p:cNvSpPr>
            <a:spLocks noGrp="1"/>
          </p:cNvSpPr>
          <p:nvPr>
            <p:ph type="ftr" sz="quarter" idx="11"/>
          </p:nvPr>
        </p:nvSpPr>
        <p:spPr/>
        <p:txBody>
          <a:bodyPr/>
          <a:lstStyle>
            <a:lvl1pPr>
              <a:defRPr/>
            </a:lvl1pPr>
          </a:lstStyle>
          <a:p>
            <a:endParaRPr lang="en-US" altLang="en-CN"/>
          </a:p>
        </p:txBody>
      </p:sp>
      <p:sp>
        <p:nvSpPr>
          <p:cNvPr id="7" name="Slide Number Placeholder 6">
            <a:extLst>
              <a:ext uri="{FF2B5EF4-FFF2-40B4-BE49-F238E27FC236}">
                <a16:creationId xmlns:a16="http://schemas.microsoft.com/office/drawing/2014/main" id="{6436B41B-51CD-E04D-86B4-7E647FBD0464}"/>
              </a:ext>
            </a:extLst>
          </p:cNvPr>
          <p:cNvSpPr>
            <a:spLocks noGrp="1"/>
          </p:cNvSpPr>
          <p:nvPr>
            <p:ph type="sldNum" sz="quarter" idx="12"/>
          </p:nvPr>
        </p:nvSpPr>
        <p:spPr/>
        <p:txBody>
          <a:bodyPr/>
          <a:lstStyle>
            <a:lvl1pPr>
              <a:defRPr/>
            </a:lvl1pPr>
          </a:lstStyle>
          <a:p>
            <a:fld id="{C302D06C-F23D-EF47-824D-B4D0E0B954F8}" type="slidenum">
              <a:rPr lang="en-US" altLang="en-CN"/>
              <a:pPr/>
              <a:t>‹#›</a:t>
            </a:fld>
            <a:endParaRPr lang="en-US" altLang="en-CN"/>
          </a:p>
        </p:txBody>
      </p:sp>
    </p:spTree>
    <p:extLst>
      <p:ext uri="{BB962C8B-B14F-4D97-AF65-F5344CB8AC3E}">
        <p14:creationId xmlns:p14="http://schemas.microsoft.com/office/powerpoint/2010/main" val="254775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2CC009-65B7-2A4A-AAE2-A5C7C8E1852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CN"/>
              <a:t>Click to edit Master title style</a:t>
            </a:r>
          </a:p>
        </p:txBody>
      </p:sp>
      <p:sp>
        <p:nvSpPr>
          <p:cNvPr id="1027" name="Rectangle 3">
            <a:extLst>
              <a:ext uri="{FF2B5EF4-FFF2-40B4-BE49-F238E27FC236}">
                <a16:creationId xmlns:a16="http://schemas.microsoft.com/office/drawing/2014/main" id="{BB31AA60-8A97-534B-BE2C-97D44A942D2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CN"/>
              <a:t>Click to edit Master text styles</a:t>
            </a:r>
          </a:p>
          <a:p>
            <a:pPr lvl="1"/>
            <a:r>
              <a:rPr lang="en-US" altLang="en-CN"/>
              <a:t>Second level</a:t>
            </a:r>
          </a:p>
          <a:p>
            <a:pPr lvl="2"/>
            <a:r>
              <a:rPr lang="en-US" altLang="en-CN"/>
              <a:t>Third level</a:t>
            </a:r>
          </a:p>
          <a:p>
            <a:pPr lvl="3"/>
            <a:r>
              <a:rPr lang="en-US" altLang="en-CN"/>
              <a:t>Fourth level</a:t>
            </a:r>
          </a:p>
          <a:p>
            <a:pPr lvl="4"/>
            <a:r>
              <a:rPr lang="en-US" altLang="en-CN"/>
              <a:t>Fifth level</a:t>
            </a:r>
          </a:p>
        </p:txBody>
      </p:sp>
      <p:sp>
        <p:nvSpPr>
          <p:cNvPr id="1028" name="Rectangle 4">
            <a:extLst>
              <a:ext uri="{FF2B5EF4-FFF2-40B4-BE49-F238E27FC236}">
                <a16:creationId xmlns:a16="http://schemas.microsoft.com/office/drawing/2014/main" id="{20839935-387D-2341-98F1-0DBEED4E2CF2}"/>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CN"/>
          </a:p>
        </p:txBody>
      </p:sp>
      <p:sp>
        <p:nvSpPr>
          <p:cNvPr id="1029" name="Rectangle 5">
            <a:extLst>
              <a:ext uri="{FF2B5EF4-FFF2-40B4-BE49-F238E27FC236}">
                <a16:creationId xmlns:a16="http://schemas.microsoft.com/office/drawing/2014/main" id="{51FD6A1D-E2ED-7C4E-AE35-B6DADC17F54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CN"/>
          </a:p>
        </p:txBody>
      </p:sp>
      <p:sp>
        <p:nvSpPr>
          <p:cNvPr id="1030" name="Rectangle 6">
            <a:extLst>
              <a:ext uri="{FF2B5EF4-FFF2-40B4-BE49-F238E27FC236}">
                <a16:creationId xmlns:a16="http://schemas.microsoft.com/office/drawing/2014/main" id="{4E44B27F-7C2D-FC4F-B7D0-522274DF29C9}"/>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BD8FB91-50CA-B044-9E52-24DA09C7F31D}" type="slidenum">
              <a:rPr lang="en-US" altLang="en-CN"/>
              <a:pPr/>
              <a:t>‹#›</a:t>
            </a:fld>
            <a:endParaRPr lang="en-US" altLang="en-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slab.fudan.edu.cn/" TargetMode="External"/><Relationship Id="rId2" Type="http://schemas.openxmlformats.org/officeDocument/2006/relationships/hyperlink" Target="mailto:xywangcs@fudan.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356D-6994-6E4B-8C94-DB368237EE2B}"/>
              </a:ext>
            </a:extLst>
          </p:cNvPr>
          <p:cNvSpPr>
            <a:spLocks noGrp="1"/>
          </p:cNvSpPr>
          <p:nvPr>
            <p:ph type="title"/>
          </p:nvPr>
        </p:nvSpPr>
        <p:spPr/>
        <p:txBody>
          <a:bodyPr/>
          <a:lstStyle/>
          <a:p>
            <a:r>
              <a:rPr lang="en-US" sz="4000" b="1" dirty="0">
                <a:latin typeface="Microsoft YaHei" panose="020B0503020204020204" pitchFamily="34" charset="-122"/>
                <a:ea typeface="Microsoft YaHei" panose="020B0503020204020204" pitchFamily="34" charset="-122"/>
              </a:rPr>
              <a:t>编译</a:t>
            </a:r>
            <a:r>
              <a:rPr lang="zh-CN" altLang="en-US" sz="4000" b="1" dirty="0">
                <a:latin typeface="Microsoft YaHei" panose="020B0503020204020204" pitchFamily="34" charset="-122"/>
                <a:ea typeface="Microsoft YaHei" panose="020B0503020204020204" pitchFamily="34" charset="-122"/>
              </a:rPr>
              <a:t>（</a:t>
            </a:r>
            <a:r>
              <a:rPr lang="en-US" altLang="zh-CN" sz="4000" b="1" dirty="0">
                <a:latin typeface="Microsoft YaHei" panose="020B0503020204020204" pitchFamily="34" charset="-122"/>
                <a:ea typeface="Microsoft YaHei" panose="020B0503020204020204" pitchFamily="34" charset="-122"/>
              </a:rPr>
              <a:t>H</a:t>
            </a:r>
            <a:r>
              <a:rPr lang="zh-CN" altLang="en-US" sz="4000" b="1" dirty="0">
                <a:latin typeface="Microsoft YaHei" panose="020B0503020204020204" pitchFamily="34" charset="-122"/>
                <a:ea typeface="Microsoft YaHei" panose="020B0503020204020204" pitchFamily="34" charset="-122"/>
              </a:rPr>
              <a:t>） </a:t>
            </a:r>
            <a:r>
              <a:rPr lang="en-US" sz="4000" b="1" dirty="0">
                <a:latin typeface="+mn-lt"/>
                <a:ea typeface="Microsoft YaHei" panose="020B0503020204020204" pitchFamily="34" charset="-122"/>
              </a:rPr>
              <a:t>COMP130014h.01</a:t>
            </a:r>
            <a:br>
              <a:rPr lang="en-US" sz="4000" b="1" dirty="0">
                <a:latin typeface="+mn-lt"/>
                <a:ea typeface="Microsoft YaHei" panose="020B0503020204020204" pitchFamily="34" charset="-122"/>
              </a:rPr>
            </a:br>
            <a:r>
              <a:rPr lang="en-US" sz="4000" b="1" dirty="0">
                <a:latin typeface="+mn-lt"/>
                <a:ea typeface="Microsoft YaHei" panose="020B0503020204020204" pitchFamily="34" charset="-122"/>
              </a:rPr>
              <a:t>Week </a:t>
            </a:r>
            <a:r>
              <a:rPr lang="en-US" altLang="zh-CN" sz="4000" b="1" dirty="0">
                <a:latin typeface="+mn-lt"/>
                <a:ea typeface="Microsoft YaHei" panose="020B0503020204020204" pitchFamily="34" charset="-122"/>
              </a:rPr>
              <a:t>4</a:t>
            </a:r>
            <a:endParaRPr lang="en-CN" sz="4000" b="1" dirty="0">
              <a:latin typeface="+mn-lt"/>
              <a:ea typeface="Microsoft YaHei" panose="020B0503020204020204" pitchFamily="34" charset="-122"/>
            </a:endParaRPr>
          </a:p>
        </p:txBody>
      </p:sp>
      <p:sp>
        <p:nvSpPr>
          <p:cNvPr id="3" name="Content Placeholder 2">
            <a:extLst>
              <a:ext uri="{FF2B5EF4-FFF2-40B4-BE49-F238E27FC236}">
                <a16:creationId xmlns:a16="http://schemas.microsoft.com/office/drawing/2014/main" id="{CACCBDA8-A1DD-944D-955A-794B1091D63D}"/>
              </a:ext>
            </a:extLst>
          </p:cNvPr>
          <p:cNvSpPr>
            <a:spLocks noGrp="1"/>
          </p:cNvSpPr>
          <p:nvPr>
            <p:ph idx="1"/>
          </p:nvPr>
        </p:nvSpPr>
        <p:spPr/>
        <p:txBody>
          <a:bodyPr/>
          <a:lstStyle/>
          <a:p>
            <a:r>
              <a:rPr lang="en-CN" sz="2400" dirty="0">
                <a:latin typeface="Microsoft YaHei" panose="020B0503020204020204" pitchFamily="34" charset="-122"/>
                <a:ea typeface="Microsoft YaHei" panose="020B0503020204020204" pitchFamily="34" charset="-122"/>
              </a:rPr>
              <a:t>复旦大学计算机</a:t>
            </a:r>
            <a:r>
              <a:rPr lang="en-US" sz="2400" dirty="0" err="1">
                <a:latin typeface="Microsoft YaHei" panose="020B0503020204020204" pitchFamily="34" charset="-122"/>
                <a:ea typeface="Microsoft YaHei" panose="020B0503020204020204" pitchFamily="34" charset="-122"/>
              </a:rPr>
              <a:t>科学技术</a:t>
            </a:r>
            <a:r>
              <a:rPr lang="en-CN" sz="2400" dirty="0">
                <a:latin typeface="Microsoft YaHei" panose="020B0503020204020204" pitchFamily="34" charset="-122"/>
                <a:ea typeface="Microsoft YaHei" panose="020B0503020204020204" pitchFamily="34" charset="-122"/>
              </a:rPr>
              <a:t>学院</a:t>
            </a:r>
          </a:p>
          <a:p>
            <a:r>
              <a:rPr lang="en-US" altLang="zh-CN" sz="2400" dirty="0">
                <a:latin typeface="Microsoft YaHei" panose="020B0503020204020204" pitchFamily="34" charset="-122"/>
                <a:ea typeface="Microsoft YaHei" panose="020B0503020204020204" pitchFamily="34" charset="-122"/>
              </a:rPr>
              <a:t>2024-2025</a:t>
            </a:r>
            <a:r>
              <a:rPr lang="zh-CN" altLang="en-US" sz="2400" dirty="0">
                <a:latin typeface="Microsoft YaHei" panose="020B0503020204020204" pitchFamily="34" charset="-122"/>
                <a:ea typeface="Microsoft YaHei" panose="020B0503020204020204" pitchFamily="34" charset="-122"/>
              </a:rPr>
              <a:t>第二学期（</a:t>
            </a:r>
            <a:r>
              <a:rPr lang="en-US" altLang="zh-CN" sz="2400" dirty="0">
                <a:latin typeface="Microsoft YaHei" panose="020B0503020204020204" pitchFamily="34" charset="-122"/>
                <a:ea typeface="Microsoft YaHei" panose="020B0503020204020204" pitchFamily="34" charset="-122"/>
              </a:rPr>
              <a:t>2025</a:t>
            </a:r>
            <a:r>
              <a:rPr lang="zh-CN" altLang="en-US" sz="2400" dirty="0">
                <a:latin typeface="Microsoft YaHei" panose="020B0503020204020204" pitchFamily="34" charset="-122"/>
                <a:ea typeface="Microsoft YaHei" panose="020B0503020204020204" pitchFamily="34" charset="-122"/>
              </a:rPr>
              <a:t>年春季）</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主讲：王晓阳（江湾叉二</a:t>
            </a:r>
            <a:r>
              <a:rPr lang="en-US" altLang="zh-CN" sz="2400" dirty="0">
                <a:latin typeface="Microsoft YaHei" panose="020B0503020204020204" pitchFamily="34" charset="-122"/>
                <a:ea typeface="Microsoft YaHei" panose="020B0503020204020204" pitchFamily="34" charset="-122"/>
              </a:rPr>
              <a:t>A3021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lvl="1"/>
            <a:r>
              <a:rPr lang="en-US" altLang="zh-CN" sz="2000" dirty="0">
                <a:solidFill>
                  <a:srgbClr val="FF0000"/>
                </a:solidFill>
                <a:latin typeface="Microsoft YaHei" panose="020B0503020204020204" pitchFamily="34" charset="-122"/>
                <a:ea typeface="Microsoft YaHei" panose="020B0503020204020204" pitchFamily="34" charset="-122"/>
                <a:hlinkClick r:id="rId2">
                  <a:extLst>
                    <a:ext uri="{A12FA001-AC4F-418D-AE19-62706E023703}">
                      <ahyp:hlinkClr xmlns:ahyp="http://schemas.microsoft.com/office/drawing/2018/hyperlinkcolor" val="tx"/>
                    </a:ext>
                  </a:extLst>
                </a:hlinkClick>
              </a:rPr>
              <a:t>xywangcs@fudan.edu.cn</a:t>
            </a:r>
            <a:endParaRPr lang="en-US" altLang="zh-CN" sz="2000" dirty="0">
              <a:solidFill>
                <a:srgbClr val="FF0000"/>
              </a:solidFill>
              <a:latin typeface="Microsoft YaHei" panose="020B0503020204020204" pitchFamily="34" charset="-122"/>
              <a:ea typeface="Microsoft YaHei" panose="020B0503020204020204" pitchFamily="34" charset="-122"/>
            </a:endParaRPr>
          </a:p>
          <a:p>
            <a:pPr lvl="1"/>
            <a:r>
              <a:rPr lang="en-US" altLang="zh-CN" sz="2000" dirty="0">
                <a:solidFill>
                  <a:srgbClr val="FF0000"/>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https://d</a:t>
            </a:r>
            <a:r>
              <a:rPr lang="en-CN" altLang="zh-CN" sz="2000" dirty="0">
                <a:solidFill>
                  <a:srgbClr val="FF0000"/>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aslab.fudan.edu.cn</a:t>
            </a:r>
            <a:r>
              <a:rPr lang="zh-CN" altLang="en-US" sz="2000" dirty="0">
                <a:solidFill>
                  <a:srgbClr val="FF0000"/>
                </a:solidFill>
                <a:latin typeface="Microsoft YaHei" panose="020B0503020204020204" pitchFamily="34" charset="-122"/>
                <a:ea typeface="Microsoft YaHei" panose="020B0503020204020204" pitchFamily="34" charset="-122"/>
              </a:rPr>
              <a:t> </a:t>
            </a:r>
            <a:endParaRPr lang="en-US" altLang="zh-CN" sz="2000" dirty="0">
              <a:solidFill>
                <a:srgbClr val="FF0000"/>
              </a:solidFill>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助教：林琰钧、王雨晨</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课堂：周一</a:t>
            </a:r>
            <a:r>
              <a:rPr lang="en-US" altLang="zh-CN" sz="2400" dirty="0">
                <a:latin typeface="Microsoft YaHei" panose="020B0503020204020204" pitchFamily="34" charset="-122"/>
                <a:ea typeface="Microsoft YaHei" panose="020B0503020204020204" pitchFamily="34" charset="-122"/>
              </a:rPr>
              <a:t>6-8</a:t>
            </a:r>
            <a:r>
              <a:rPr lang="zh-CN" altLang="en-US" sz="2400" dirty="0">
                <a:latin typeface="Microsoft YaHei" panose="020B0503020204020204" pitchFamily="34" charset="-122"/>
                <a:ea typeface="Microsoft YaHei" panose="020B0503020204020204" pitchFamily="34" charset="-122"/>
              </a:rPr>
              <a:t>节（下午</a:t>
            </a:r>
            <a:r>
              <a:rPr lang="en-US" altLang="zh-CN" sz="2400" dirty="0">
                <a:latin typeface="Microsoft YaHei" panose="020B0503020204020204" pitchFamily="34" charset="-122"/>
                <a:ea typeface="Microsoft YaHei" panose="020B0503020204020204" pitchFamily="34" charset="-122"/>
              </a:rPr>
              <a:t>13:30</a:t>
            </a:r>
            <a:r>
              <a:rPr lang="zh-CN" altLang="en-US" sz="2400" dirty="0">
                <a:latin typeface="Microsoft YaHei" panose="020B0503020204020204" pitchFamily="34" charset="-122"/>
                <a:ea typeface="Microsoft YaHei" panose="020B0503020204020204" pitchFamily="34" charset="-122"/>
              </a:rPr>
              <a:t>开始，</a:t>
            </a:r>
            <a:r>
              <a:rPr lang="en-US" altLang="zh-CN" sz="2400" dirty="0">
                <a:latin typeface="Microsoft YaHei" panose="020B0503020204020204" pitchFamily="34" charset="-122"/>
                <a:ea typeface="Microsoft YaHei" panose="020B0503020204020204" pitchFamily="34" charset="-122"/>
              </a:rPr>
              <a:t>HGX303</a:t>
            </a:r>
            <a:r>
              <a:rPr lang="zh-CN" altLang="en-US" sz="2400" dirty="0">
                <a:latin typeface="Microsoft YaHei" panose="020B0503020204020204" pitchFamily="34" charset="-122"/>
                <a:ea typeface="Microsoft YaHei" panose="020B0503020204020204" pitchFamily="34" charset="-122"/>
              </a:rPr>
              <a:t> 教室）</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实验：周四</a:t>
            </a:r>
            <a:r>
              <a:rPr lang="en-US" altLang="zh-CN" sz="2400" dirty="0">
                <a:latin typeface="Microsoft YaHei" panose="020B0503020204020204" pitchFamily="34" charset="-122"/>
                <a:ea typeface="Microsoft YaHei" panose="020B0503020204020204" pitchFamily="34" charset="-122"/>
              </a:rPr>
              <a:t>1-2</a:t>
            </a:r>
            <a:r>
              <a:rPr lang="zh-CN" altLang="en-US" sz="2400" dirty="0">
                <a:latin typeface="Microsoft YaHei" panose="020B0503020204020204" pitchFamily="34" charset="-122"/>
                <a:ea typeface="Microsoft YaHei" panose="020B0503020204020204" pitchFamily="34" charset="-122"/>
              </a:rPr>
              <a:t>节（上午</a:t>
            </a:r>
            <a:r>
              <a:rPr lang="en-US" altLang="zh-CN" sz="2400" dirty="0">
                <a:latin typeface="Microsoft YaHei" panose="020B0503020204020204" pitchFamily="34" charset="-122"/>
                <a:ea typeface="Microsoft YaHei" panose="020B0503020204020204" pitchFamily="34" charset="-122"/>
              </a:rPr>
              <a:t>8:00</a:t>
            </a:r>
            <a:r>
              <a:rPr lang="zh-CN" altLang="en-US" sz="2400" dirty="0">
                <a:latin typeface="Microsoft YaHei" panose="020B0503020204020204" pitchFamily="34" charset="-122"/>
                <a:ea typeface="Microsoft YaHei" panose="020B0503020204020204" pitchFamily="34" charset="-122"/>
              </a:rPr>
              <a:t>开始，</a:t>
            </a:r>
            <a:r>
              <a:rPr lang="en-US" altLang="zh-CN" sz="2400" dirty="0">
                <a:latin typeface="Microsoft YaHei" panose="020B0503020204020204" pitchFamily="34" charset="-122"/>
                <a:ea typeface="Microsoft YaHei" panose="020B0503020204020204" pitchFamily="34" charset="-122"/>
              </a:rPr>
              <a:t>H</a:t>
            </a:r>
            <a:r>
              <a:rPr lang="zh-CN" altLang="en-US" sz="2400" dirty="0">
                <a:latin typeface="Microsoft YaHei" panose="020B0503020204020204" pitchFamily="34" charset="-122"/>
                <a:ea typeface="Microsoft YaHei" panose="020B0503020204020204" pitchFamily="34" charset="-122"/>
              </a:rPr>
              <a:t>逸夫楼</a:t>
            </a:r>
            <a:r>
              <a:rPr lang="en-US" altLang="zh-CN" sz="2400" dirty="0">
                <a:latin typeface="Microsoft YaHei" panose="020B0503020204020204" pitchFamily="34" charset="-122"/>
                <a:ea typeface="Microsoft YaHei" panose="020B0503020204020204" pitchFamily="34" charset="-122"/>
              </a:rPr>
              <a:t>305</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9541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6C10-D23D-264C-AF80-79A5B120DC6B}"/>
              </a:ext>
            </a:extLst>
          </p:cNvPr>
          <p:cNvSpPr>
            <a:spLocks noGrp="1"/>
          </p:cNvSpPr>
          <p:nvPr>
            <p:ph type="title"/>
          </p:nvPr>
        </p:nvSpPr>
        <p:spPr/>
        <p:txBody>
          <a:bodyPr/>
          <a:lstStyle/>
          <a:p>
            <a:r>
              <a:rPr lang="en-CN" dirty="0"/>
              <a:t>Grammar Classes </a:t>
            </a:r>
            <a:br>
              <a:rPr lang="en-CN" dirty="0"/>
            </a:br>
            <a:r>
              <a:rPr lang="en-CN" sz="3200" dirty="0">
                <a:solidFill>
                  <a:srgbClr val="FF0000"/>
                </a:solidFill>
              </a:rPr>
              <a:t>(NOT language classes)</a:t>
            </a:r>
            <a:endParaRPr lang="en-CN" dirty="0">
              <a:solidFill>
                <a:srgbClr val="FF0000"/>
              </a:solidFill>
            </a:endParaRPr>
          </a:p>
        </p:txBody>
      </p:sp>
      <p:pic>
        <p:nvPicPr>
          <p:cNvPr id="4" name="Picture 3">
            <a:extLst>
              <a:ext uri="{FF2B5EF4-FFF2-40B4-BE49-F238E27FC236}">
                <a16:creationId xmlns:a16="http://schemas.microsoft.com/office/drawing/2014/main" id="{08EFF06D-F4C8-7C47-9B8E-3DC5932F23CD}"/>
              </a:ext>
            </a:extLst>
          </p:cNvPr>
          <p:cNvPicPr>
            <a:picLocks noChangeAspect="1"/>
          </p:cNvPicPr>
          <p:nvPr/>
        </p:nvPicPr>
        <p:blipFill>
          <a:blip r:embed="rId2"/>
          <a:stretch>
            <a:fillRect/>
          </a:stretch>
        </p:blipFill>
        <p:spPr>
          <a:xfrm>
            <a:off x="1676400" y="1905000"/>
            <a:ext cx="5537200" cy="5356176"/>
          </a:xfrm>
          <a:prstGeom prst="rect">
            <a:avLst/>
          </a:prstGeom>
        </p:spPr>
      </p:pic>
    </p:spTree>
    <p:extLst>
      <p:ext uri="{BB962C8B-B14F-4D97-AF65-F5344CB8AC3E}">
        <p14:creationId xmlns:p14="http://schemas.microsoft.com/office/powerpoint/2010/main" val="344693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E2F5-16D6-3542-867E-9B02D63FF1F4}"/>
              </a:ext>
            </a:extLst>
          </p:cNvPr>
          <p:cNvSpPr>
            <a:spLocks noGrp="1"/>
          </p:cNvSpPr>
          <p:nvPr>
            <p:ph type="title"/>
          </p:nvPr>
        </p:nvSpPr>
        <p:spPr/>
        <p:txBody>
          <a:bodyPr/>
          <a:lstStyle/>
          <a:p>
            <a:r>
              <a:rPr kumimoji="1" lang="en-US" altLang="zh-CN" sz="3600" dirty="0">
                <a:latin typeface="+mn-lt"/>
              </a:rPr>
              <a:t>Lex &amp; </a:t>
            </a:r>
            <a:r>
              <a:rPr kumimoji="1" lang="en-US" altLang="zh-CN" sz="3600" dirty="0" err="1">
                <a:latin typeface="+mn-lt"/>
              </a:rPr>
              <a:t>Yacc</a:t>
            </a:r>
            <a:r>
              <a:rPr kumimoji="1" lang="en-US" altLang="zh-CN" sz="3600" dirty="0">
                <a:latin typeface="+mn-lt"/>
              </a:rPr>
              <a:t> Programs</a:t>
            </a:r>
            <a:br>
              <a:rPr kumimoji="1" lang="en-US" altLang="zh-CN" sz="3600" dirty="0">
                <a:latin typeface="+mn-lt"/>
              </a:rPr>
            </a:br>
            <a:r>
              <a:rPr kumimoji="1" lang="en-US" altLang="zh-CN" sz="3600" dirty="0">
                <a:latin typeface="+mn-lt"/>
              </a:rPr>
              <a:t>&amp; Parsing</a:t>
            </a:r>
            <a:r>
              <a:rPr kumimoji="1" lang="zh-CN" altLang="en-US" sz="3600" dirty="0">
                <a:latin typeface="+mn-lt"/>
              </a:rPr>
              <a:t> </a:t>
            </a:r>
            <a:r>
              <a:rPr kumimoji="1" lang="en-US" altLang="zh-CN" sz="3600" dirty="0">
                <a:latin typeface="+mn-lt"/>
              </a:rPr>
              <a:t>Table</a:t>
            </a:r>
            <a:endParaRPr kumimoji="1" lang="zh-CN" altLang="en-US" sz="3600" dirty="0">
              <a:latin typeface="+mn-lt"/>
            </a:endParaRPr>
          </a:p>
        </p:txBody>
      </p:sp>
      <p:sp>
        <p:nvSpPr>
          <p:cNvPr id="3" name="Content Placeholder 2">
            <a:extLst>
              <a:ext uri="{FF2B5EF4-FFF2-40B4-BE49-F238E27FC236}">
                <a16:creationId xmlns:a16="http://schemas.microsoft.com/office/drawing/2014/main" id="{4EFBB62E-0B24-4741-927C-BF5534C07153}"/>
              </a:ext>
            </a:extLst>
          </p:cNvPr>
          <p:cNvSpPr>
            <a:spLocks noGrp="1"/>
          </p:cNvSpPr>
          <p:nvPr>
            <p:ph idx="1"/>
          </p:nvPr>
        </p:nvSpPr>
        <p:spPr/>
        <p:txBody>
          <a:bodyPr/>
          <a:lstStyle/>
          <a:p>
            <a:r>
              <a:rPr kumimoji="1" lang="en-US" altLang="zh-CN" dirty="0"/>
              <a:t>Parsing table</a:t>
            </a:r>
          </a:p>
          <a:p>
            <a:pPr lvl="1"/>
            <a:r>
              <a:rPr lang="en-US" dirty="0" err="1"/>
              <a:t>Yacc</a:t>
            </a:r>
            <a:r>
              <a:rPr lang="en-US" dirty="0"/>
              <a:t> builds a LALR(1) parsing table</a:t>
            </a:r>
          </a:p>
          <a:p>
            <a:pPr lvl="2"/>
            <a:r>
              <a:rPr lang="en-US" dirty="0"/>
              <a:t>LALR(1) = look ahead LR(1)</a:t>
            </a:r>
          </a:p>
          <a:p>
            <a:pPr lvl="2"/>
            <a:r>
              <a:rPr kumimoji="1" lang="en-US" altLang="zh-CN" dirty="0"/>
              <a:t>LR(1) = left-to-right parse, right-most derivation, 1-token lookahead</a:t>
            </a:r>
          </a:p>
          <a:p>
            <a:pPr lvl="2"/>
            <a:r>
              <a:rPr kumimoji="1" lang="en-US" altLang="zh-CN" dirty="0"/>
              <a:t>LALR(1) is built by combining the states of LR(1)</a:t>
            </a:r>
          </a:p>
          <a:p>
            <a:pPr lvl="1"/>
            <a:r>
              <a:rPr kumimoji="1" lang="en-US" altLang="zh-CN" dirty="0"/>
              <a:t>Use –v option of </a:t>
            </a:r>
            <a:r>
              <a:rPr kumimoji="1" lang="en-US" altLang="zh-CN" dirty="0" err="1"/>
              <a:t>yacc</a:t>
            </a:r>
            <a:r>
              <a:rPr kumimoji="1" lang="en-US" altLang="zh-CN" dirty="0"/>
              <a:t> and look into the </a:t>
            </a:r>
            <a:r>
              <a:rPr kumimoji="1" lang="en-US" altLang="zh-CN" dirty="0" err="1"/>
              <a:t>y.output</a:t>
            </a:r>
            <a:r>
              <a:rPr kumimoji="1" lang="en-US" altLang="zh-CN" dirty="0"/>
              <a:t> file.</a:t>
            </a:r>
            <a:endParaRPr kumimoji="1" lang="zh-CN" altLang="en-US" dirty="0"/>
          </a:p>
        </p:txBody>
      </p:sp>
    </p:spTree>
    <p:extLst>
      <p:ext uri="{BB962C8B-B14F-4D97-AF65-F5344CB8AC3E}">
        <p14:creationId xmlns:p14="http://schemas.microsoft.com/office/powerpoint/2010/main" val="405870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71B6-38E9-A44D-ADED-DDAED0C3BC37}"/>
              </a:ext>
            </a:extLst>
          </p:cNvPr>
          <p:cNvSpPr>
            <a:spLocks noGrp="1"/>
          </p:cNvSpPr>
          <p:nvPr>
            <p:ph type="title"/>
          </p:nvPr>
        </p:nvSpPr>
        <p:spPr/>
        <p:txBody>
          <a:bodyPr/>
          <a:lstStyle/>
          <a:p>
            <a:r>
              <a:rPr kumimoji="1" lang="en-US" altLang="zh-CN" dirty="0"/>
              <a:t>Example 1 (See hw2 on repo)</a:t>
            </a:r>
            <a:endParaRPr kumimoji="1" lang="zh-CN" altLang="en-US" dirty="0"/>
          </a:p>
        </p:txBody>
      </p:sp>
      <p:sp>
        <p:nvSpPr>
          <p:cNvPr id="3" name="Content Placeholder 2">
            <a:extLst>
              <a:ext uri="{FF2B5EF4-FFF2-40B4-BE49-F238E27FC236}">
                <a16:creationId xmlns:a16="http://schemas.microsoft.com/office/drawing/2014/main" id="{14AA9C3C-71C6-3848-B864-6361E93948A8}"/>
              </a:ext>
            </a:extLst>
          </p:cNvPr>
          <p:cNvSpPr>
            <a:spLocks noGrp="1"/>
          </p:cNvSpPr>
          <p:nvPr>
            <p:ph idx="1"/>
          </p:nvPr>
        </p:nvSpPr>
        <p:spPr>
          <a:xfrm>
            <a:off x="685800" y="1600200"/>
            <a:ext cx="4495800" cy="4876800"/>
          </a:xfrm>
        </p:spPr>
        <p:txBody>
          <a:bodyPr/>
          <a:lstStyle/>
          <a:p>
            <a:r>
              <a:rPr kumimoji="1" lang="en-US" altLang="zh-CN" sz="2800" dirty="0"/>
              <a:t>Grammar below:</a:t>
            </a:r>
          </a:p>
          <a:p>
            <a:pPr marL="457200" lvl="1" indent="0">
              <a:buNone/>
            </a:pPr>
            <a:r>
              <a:rPr kumimoji="1" lang="en-US" altLang="zh-CN" sz="2000" dirty="0">
                <a:solidFill>
                  <a:srgbClr val="FF0000"/>
                </a:solidFill>
                <a:latin typeface="Helvetica" pitchFamily="2" charset="0"/>
                <a:sym typeface="Wingdings" pitchFamily="2" charset="2"/>
              </a:rPr>
              <a:t>expr  expr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sym typeface="Wingdings" pitchFamily="2" charset="2"/>
              </a:rPr>
              <a:t>expr  expr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sym typeface="Wingdings" pitchFamily="2" charset="2"/>
              </a:rPr>
              <a:t>expr  - expr</a:t>
            </a:r>
            <a:br>
              <a:rPr kumimoji="1" lang="en-US" altLang="zh-CN" sz="2000" dirty="0">
                <a:solidFill>
                  <a:srgbClr val="FF0000"/>
                </a:solidFill>
                <a:latin typeface="Helvetica" pitchFamily="2" charset="0"/>
                <a:sym typeface="Wingdings" pitchFamily="2" charset="2"/>
              </a:rPr>
            </a:br>
            <a:r>
              <a:rPr kumimoji="1" lang="en-US" altLang="zh-CN" sz="2000" dirty="0">
                <a:solidFill>
                  <a:srgbClr val="FF0000"/>
                </a:solidFill>
                <a:latin typeface="Helvetica" pitchFamily="2" charset="0"/>
              </a:rPr>
              <a:t>expr </a:t>
            </a:r>
            <a:r>
              <a:rPr kumimoji="1" lang="en-US" altLang="zh-CN" sz="2000" dirty="0">
                <a:solidFill>
                  <a:srgbClr val="FF0000"/>
                </a:solidFill>
                <a:latin typeface="Helvetica" pitchFamily="2" charset="0"/>
                <a:sym typeface="Wingdings" pitchFamily="2" charset="2"/>
              </a:rPr>
              <a:t> DIGIT | number</a:t>
            </a:r>
          </a:p>
          <a:p>
            <a:r>
              <a:rPr kumimoji="1" lang="en-US" altLang="zh-CN" sz="2400" dirty="0">
                <a:sym typeface="Wingdings" pitchFamily="2" charset="2"/>
              </a:rPr>
              <a:t>This is an ambiguous grammar (why?)</a:t>
            </a:r>
          </a:p>
          <a:p>
            <a:r>
              <a:rPr kumimoji="1" lang="en-US" altLang="zh-CN" sz="2400" dirty="0">
                <a:sym typeface="Wingdings" pitchFamily="2" charset="2"/>
              </a:rPr>
              <a:t>Let’s see the conflicts from running </a:t>
            </a:r>
            <a:r>
              <a:rPr kumimoji="1" lang="en-US" altLang="zh-CN" sz="2800" dirty="0" err="1">
                <a:sym typeface="Wingdings" pitchFamily="2" charset="2"/>
              </a:rPr>
              <a:t>yacc</a:t>
            </a:r>
            <a:endParaRPr kumimoji="1" lang="en-US" altLang="zh-CN" sz="2800" dirty="0">
              <a:sym typeface="Wingdings" pitchFamily="2" charset="2"/>
            </a:endParaRPr>
          </a:p>
          <a:p>
            <a:pPr lvl="1"/>
            <a:r>
              <a:rPr kumimoji="1" lang="en-US" altLang="zh-CN" sz="2400" dirty="0">
                <a:sym typeface="Wingdings" pitchFamily="2" charset="2"/>
              </a:rPr>
              <a:t>Use calc1.yacc</a:t>
            </a:r>
          </a:p>
          <a:p>
            <a:pPr lvl="2"/>
            <a:r>
              <a:rPr kumimoji="1" lang="en-US" altLang="zh-CN" sz="1600" dirty="0">
                <a:sym typeface="Wingdings" pitchFamily="2" charset="2"/>
              </a:rPr>
              <a:t>copy calc1.yacc to </a:t>
            </a:r>
            <a:r>
              <a:rPr kumimoji="1" lang="en-US" altLang="zh-CN" sz="1600" dirty="0" err="1">
                <a:sym typeface="Wingdings" pitchFamily="2" charset="2"/>
              </a:rPr>
              <a:t>calc.yacc</a:t>
            </a:r>
            <a:r>
              <a:rPr kumimoji="1" lang="en-US" altLang="zh-CN" sz="1600" dirty="0">
                <a:sym typeface="Wingdings" pitchFamily="2" charset="2"/>
              </a:rPr>
              <a:t> and make</a:t>
            </a:r>
            <a:endParaRPr kumimoji="1" lang="en-US" altLang="zh-CN" sz="2000" dirty="0">
              <a:sym typeface="Wingdings" pitchFamily="2" charset="2"/>
            </a:endParaRPr>
          </a:p>
          <a:p>
            <a:pPr lvl="1"/>
            <a:r>
              <a:rPr kumimoji="1" lang="en-US" altLang="zh-CN" sz="2400" dirty="0">
                <a:sym typeface="Wingdings" pitchFamily="2" charset="2"/>
              </a:rPr>
              <a:t>Look at state 11, 16, 17 in </a:t>
            </a:r>
            <a:r>
              <a:rPr kumimoji="1" lang="en-US" altLang="zh-CN" sz="2400" dirty="0" err="1">
                <a:solidFill>
                  <a:srgbClr val="FF0000"/>
                </a:solidFill>
                <a:sym typeface="Wingdings" pitchFamily="2" charset="2"/>
              </a:rPr>
              <a:t>y.output</a:t>
            </a:r>
            <a:endParaRPr kumimoji="1" lang="en-US" altLang="zh-CN" sz="2400" dirty="0">
              <a:solidFill>
                <a:srgbClr val="FF0000"/>
              </a:solidFill>
              <a:sym typeface="Wingdings" pitchFamily="2" charset="2"/>
            </a:endParaRPr>
          </a:p>
        </p:txBody>
      </p:sp>
      <p:pic>
        <p:nvPicPr>
          <p:cNvPr id="5" name="Picture 4">
            <a:extLst>
              <a:ext uri="{FF2B5EF4-FFF2-40B4-BE49-F238E27FC236}">
                <a16:creationId xmlns:a16="http://schemas.microsoft.com/office/drawing/2014/main" id="{BD51312C-8218-0C4A-B074-E32E19A4DB5F}"/>
              </a:ext>
            </a:extLst>
          </p:cNvPr>
          <p:cNvPicPr>
            <a:picLocks noChangeAspect="1"/>
          </p:cNvPicPr>
          <p:nvPr/>
        </p:nvPicPr>
        <p:blipFill>
          <a:blip r:embed="rId2"/>
          <a:stretch>
            <a:fillRect/>
          </a:stretch>
        </p:blipFill>
        <p:spPr>
          <a:xfrm>
            <a:off x="5152490" y="3200400"/>
            <a:ext cx="3937000" cy="2273300"/>
          </a:xfrm>
          <a:prstGeom prst="rect">
            <a:avLst/>
          </a:prstGeom>
          <a:ln w="38100">
            <a:solidFill>
              <a:schemeClr val="accent6">
                <a:lumMod val="50000"/>
              </a:schemeClr>
            </a:solidFill>
          </a:ln>
        </p:spPr>
      </p:pic>
    </p:spTree>
    <p:extLst>
      <p:ext uri="{BB962C8B-B14F-4D97-AF65-F5344CB8AC3E}">
        <p14:creationId xmlns:p14="http://schemas.microsoft.com/office/powerpoint/2010/main" val="3455754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A4CC-4E25-484B-9CAA-EC3636CCEA90}"/>
              </a:ext>
            </a:extLst>
          </p:cNvPr>
          <p:cNvSpPr>
            <a:spLocks noGrp="1"/>
          </p:cNvSpPr>
          <p:nvPr>
            <p:ph type="title"/>
          </p:nvPr>
        </p:nvSpPr>
        <p:spPr/>
        <p:txBody>
          <a:bodyPr/>
          <a:lstStyle/>
          <a:p>
            <a:r>
              <a:rPr kumimoji="1" lang="en-US" altLang="zh-CN" dirty="0"/>
              <a:t>Conflict Resolution in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B3E30900-D958-7941-9979-E411100DEB4F}"/>
              </a:ext>
            </a:extLst>
          </p:cNvPr>
          <p:cNvSpPr>
            <a:spLocks noGrp="1"/>
          </p:cNvSpPr>
          <p:nvPr>
            <p:ph idx="1"/>
          </p:nvPr>
        </p:nvSpPr>
        <p:spPr/>
        <p:txBody>
          <a:bodyPr/>
          <a:lstStyle/>
          <a:p>
            <a:r>
              <a:rPr kumimoji="1" lang="en-US" altLang="zh-CN" sz="2800" dirty="0"/>
              <a:t>Two kinds of conflicts</a:t>
            </a:r>
          </a:p>
          <a:p>
            <a:pPr lvl="1"/>
            <a:r>
              <a:rPr kumimoji="1" lang="en-US" altLang="zh-CN" sz="2000" dirty="0"/>
              <a:t>Reduce-reduce/Reduce-shift</a:t>
            </a:r>
          </a:p>
          <a:p>
            <a:pPr lvl="1"/>
            <a:r>
              <a:rPr kumimoji="1" lang="zh-CN" altLang="en-US" sz="2000" dirty="0"/>
              <a:t>（</a:t>
            </a:r>
            <a:r>
              <a:rPr kumimoji="1" lang="en-US" altLang="zh-CN" sz="2000" dirty="0"/>
              <a:t>There is</a:t>
            </a:r>
            <a:r>
              <a:rPr kumimoji="1" lang="zh-CN" altLang="en-US" sz="2000" dirty="0"/>
              <a:t> </a:t>
            </a:r>
            <a:r>
              <a:rPr kumimoji="1" lang="en-US" altLang="zh-CN" sz="2000" dirty="0"/>
              <a:t>no</a:t>
            </a:r>
            <a:r>
              <a:rPr kumimoji="1" lang="zh-CN" altLang="en-US" sz="2000" dirty="0"/>
              <a:t> </a:t>
            </a:r>
            <a:r>
              <a:rPr kumimoji="1" lang="en-US" altLang="zh-CN" sz="2000" dirty="0"/>
              <a:t>shift-shift</a:t>
            </a:r>
            <a:r>
              <a:rPr kumimoji="1" lang="zh-CN" altLang="en-US" sz="2000" dirty="0"/>
              <a:t> </a:t>
            </a:r>
            <a:r>
              <a:rPr kumimoji="1" lang="en-US" altLang="zh-CN" sz="2000" dirty="0"/>
              <a:t>conflict. Why?)</a:t>
            </a:r>
          </a:p>
          <a:p>
            <a:r>
              <a:rPr kumimoji="1" lang="en-US" altLang="zh-CN" sz="2800" dirty="0"/>
              <a:t>Precedence of rules</a:t>
            </a:r>
          </a:p>
          <a:p>
            <a:pPr lvl="1"/>
            <a:r>
              <a:rPr kumimoji="1" lang="en-US" altLang="zh-CN" sz="2000" dirty="0"/>
              <a:t>Decided by the last “terminal” of the rule</a:t>
            </a:r>
          </a:p>
          <a:p>
            <a:pPr lvl="1"/>
            <a:r>
              <a:rPr kumimoji="1" lang="en-US" altLang="zh-CN" sz="2000" dirty="0"/>
              <a:t>Same terminal token may be left/right associative (or </a:t>
            </a:r>
            <a:r>
              <a:rPr kumimoji="1" lang="en-US" altLang="zh-CN" sz="2000" dirty="0" err="1"/>
              <a:t>nonassoc</a:t>
            </a:r>
            <a:r>
              <a:rPr kumimoji="1" lang="en-US" altLang="zh-CN" sz="2000" dirty="0"/>
              <a:t>)</a:t>
            </a:r>
            <a:br>
              <a:rPr kumimoji="1" lang="en-US" altLang="zh-CN" sz="2000" dirty="0"/>
            </a:br>
            <a:r>
              <a:rPr kumimoji="1" lang="en-US" altLang="zh-CN" sz="2000" dirty="0"/>
              <a:t>	%left +</a:t>
            </a:r>
          </a:p>
          <a:p>
            <a:pPr lvl="1"/>
            <a:r>
              <a:rPr kumimoji="1" lang="en-US" altLang="zh-CN" sz="2000" dirty="0"/>
              <a:t>The precedence of two different “terminals” is based on the order they appear in the file (the later ones have higher priority)</a:t>
            </a:r>
          </a:p>
          <a:p>
            <a:r>
              <a:rPr kumimoji="1" lang="en-US" altLang="zh-CN" sz="2400" dirty="0"/>
              <a:t>A “trick” is to use a %</a:t>
            </a:r>
            <a:r>
              <a:rPr kumimoji="1" lang="en-US" altLang="zh-CN" sz="2400" dirty="0" err="1"/>
              <a:t>prec</a:t>
            </a:r>
            <a:r>
              <a:rPr kumimoji="1" lang="en-US" altLang="zh-CN" sz="2400" dirty="0"/>
              <a:t> to “give” a token to the rule</a:t>
            </a:r>
            <a:endParaRPr kumimoji="1" lang="en-US" altLang="zh-CN" sz="2000" dirty="0"/>
          </a:p>
          <a:p>
            <a:pPr lvl="1"/>
            <a:endParaRPr kumimoji="1" lang="en-US" altLang="zh-CN" sz="2400" dirty="0"/>
          </a:p>
        </p:txBody>
      </p:sp>
    </p:spTree>
    <p:extLst>
      <p:ext uri="{BB962C8B-B14F-4D97-AF65-F5344CB8AC3E}">
        <p14:creationId xmlns:p14="http://schemas.microsoft.com/office/powerpoint/2010/main" val="425905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E7D3-7CBF-CA4F-A53E-9C107BB2EFF8}"/>
              </a:ext>
            </a:extLst>
          </p:cNvPr>
          <p:cNvSpPr>
            <a:spLocks noGrp="1"/>
          </p:cNvSpPr>
          <p:nvPr>
            <p:ph type="title"/>
          </p:nvPr>
        </p:nvSpPr>
        <p:spPr>
          <a:xfrm>
            <a:off x="685800" y="79809"/>
            <a:ext cx="7772400" cy="1143000"/>
          </a:xfrm>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E71689F0-5EDF-6043-98E9-2B1AB9A502AB}"/>
              </a:ext>
            </a:extLst>
          </p:cNvPr>
          <p:cNvSpPr>
            <a:spLocks noGrp="1"/>
          </p:cNvSpPr>
          <p:nvPr>
            <p:ph idx="1"/>
          </p:nvPr>
        </p:nvSpPr>
        <p:spPr>
          <a:xfrm>
            <a:off x="228600" y="1222809"/>
            <a:ext cx="4572000" cy="3887907"/>
          </a:xfrm>
        </p:spPr>
        <p:txBody>
          <a:bodyPr/>
          <a:lstStyle/>
          <a:p>
            <a:r>
              <a:rPr kumimoji="1" lang="en-US" altLang="zh-CN" sz="2400" dirty="0"/>
              <a:t>Let’s add precedence rules</a:t>
            </a:r>
          </a:p>
          <a:p>
            <a:pPr lvl="1"/>
            <a:r>
              <a:rPr kumimoji="1" lang="en-US" altLang="zh-CN" sz="2000" dirty="0"/>
              <a:t>First: add the rules for tokens</a:t>
            </a:r>
          </a:p>
          <a:p>
            <a:pPr lvl="1"/>
            <a:r>
              <a:rPr kumimoji="1" lang="en-US" altLang="zh-CN" sz="2000" dirty="0"/>
              <a:t>(See: calc2.yacc)</a:t>
            </a:r>
          </a:p>
          <a:p>
            <a:r>
              <a:rPr kumimoji="1" lang="en-US" altLang="zh-CN" sz="2400" dirty="0"/>
              <a:t>Let’s change the precedence by putting “-” ahead of “*”</a:t>
            </a:r>
          </a:p>
          <a:p>
            <a:pPr lvl="1"/>
            <a:r>
              <a:rPr kumimoji="1" lang="en-US" altLang="zh-CN" sz="2000" dirty="0"/>
              <a:t>(See: calc3.yacc)</a:t>
            </a:r>
          </a:p>
          <a:p>
            <a:r>
              <a:rPr kumimoji="1" lang="en-US" altLang="zh-CN" sz="2400" dirty="0"/>
              <a:t>Now let’s exam the rule: </a:t>
            </a:r>
          </a:p>
          <a:p>
            <a:pPr lvl="1"/>
            <a:r>
              <a:rPr kumimoji="1" lang="en-US" altLang="zh-CN" sz="2000" dirty="0"/>
              <a:t>“expr </a:t>
            </a:r>
            <a:r>
              <a:rPr kumimoji="1" lang="en-US" altLang="zh-CN" sz="2000" dirty="0">
                <a:sym typeface="Wingdings" pitchFamily="2" charset="2"/>
              </a:rPr>
              <a:t> </a:t>
            </a:r>
            <a:r>
              <a:rPr kumimoji="1" lang="en-US" altLang="zh-CN" sz="2000" dirty="0"/>
              <a:t>- expr”</a:t>
            </a:r>
          </a:p>
          <a:p>
            <a:pPr lvl="1"/>
            <a:r>
              <a:rPr kumimoji="1" lang="en-US" altLang="zh-CN" sz="2000" dirty="0"/>
              <a:t>Still ambiguous! (why?)</a:t>
            </a:r>
          </a:p>
          <a:p>
            <a:pPr lvl="1"/>
            <a:r>
              <a:rPr kumimoji="1" lang="en-US" altLang="zh-CN" sz="2000" dirty="0" err="1"/>
              <a:t>Yacc</a:t>
            </a:r>
            <a:r>
              <a:rPr kumimoji="1" lang="en-US" altLang="zh-CN" sz="2000" dirty="0"/>
              <a:t> takes a default reduce action</a:t>
            </a:r>
          </a:p>
        </p:txBody>
      </p:sp>
      <p:pic>
        <p:nvPicPr>
          <p:cNvPr id="4" name="Picture 3">
            <a:extLst>
              <a:ext uri="{FF2B5EF4-FFF2-40B4-BE49-F238E27FC236}">
                <a16:creationId xmlns:a16="http://schemas.microsoft.com/office/drawing/2014/main" id="{483E9997-2BD0-594F-BB21-DD946C9209CD}"/>
              </a:ext>
            </a:extLst>
          </p:cNvPr>
          <p:cNvPicPr>
            <a:picLocks noChangeAspect="1"/>
          </p:cNvPicPr>
          <p:nvPr/>
        </p:nvPicPr>
        <p:blipFill>
          <a:blip r:embed="rId2"/>
          <a:stretch>
            <a:fillRect/>
          </a:stretch>
        </p:blipFill>
        <p:spPr>
          <a:xfrm>
            <a:off x="5105400" y="1954619"/>
            <a:ext cx="3670300" cy="1663700"/>
          </a:xfrm>
          <a:prstGeom prst="rect">
            <a:avLst/>
          </a:prstGeom>
          <a:ln w="38100">
            <a:solidFill>
              <a:schemeClr val="accent6">
                <a:lumMod val="50000"/>
              </a:schemeClr>
            </a:solidFill>
          </a:ln>
        </p:spPr>
      </p:pic>
      <p:sp>
        <p:nvSpPr>
          <p:cNvPr id="5" name="TextBox 4">
            <a:extLst>
              <a:ext uri="{FF2B5EF4-FFF2-40B4-BE49-F238E27FC236}">
                <a16:creationId xmlns:a16="http://schemas.microsoft.com/office/drawing/2014/main" id="{8921F315-643C-6B47-9F35-7EC87D2AF4F7}"/>
              </a:ext>
            </a:extLst>
          </p:cNvPr>
          <p:cNvSpPr txBox="1"/>
          <p:nvPr/>
        </p:nvSpPr>
        <p:spPr>
          <a:xfrm>
            <a:off x="7543800" y="1486291"/>
            <a:ext cx="1471878" cy="461665"/>
          </a:xfrm>
          <a:prstGeom prst="rect">
            <a:avLst/>
          </a:prstGeom>
          <a:noFill/>
        </p:spPr>
        <p:txBody>
          <a:bodyPr wrap="none" rtlCol="0">
            <a:spAutoFit/>
          </a:bodyPr>
          <a:lstStyle/>
          <a:p>
            <a:r>
              <a:rPr kumimoji="1" lang="en-US" altLang="zh-CN" dirty="0"/>
              <a:t>calc2.yacc</a:t>
            </a:r>
            <a:endParaRPr kumimoji="1" lang="zh-CN" altLang="en-US" dirty="0"/>
          </a:p>
        </p:txBody>
      </p:sp>
      <p:sp>
        <p:nvSpPr>
          <p:cNvPr id="6" name="TextBox 5">
            <a:extLst>
              <a:ext uri="{FF2B5EF4-FFF2-40B4-BE49-F238E27FC236}">
                <a16:creationId xmlns:a16="http://schemas.microsoft.com/office/drawing/2014/main" id="{3A3A1718-9A9A-6947-B32F-13D437986C43}"/>
              </a:ext>
            </a:extLst>
          </p:cNvPr>
          <p:cNvSpPr txBox="1"/>
          <p:nvPr/>
        </p:nvSpPr>
        <p:spPr>
          <a:xfrm>
            <a:off x="7322063" y="3957935"/>
            <a:ext cx="1471878" cy="461665"/>
          </a:xfrm>
          <a:prstGeom prst="rect">
            <a:avLst/>
          </a:prstGeom>
          <a:noFill/>
        </p:spPr>
        <p:txBody>
          <a:bodyPr wrap="none" rtlCol="0">
            <a:spAutoFit/>
          </a:bodyPr>
          <a:lstStyle/>
          <a:p>
            <a:r>
              <a:rPr kumimoji="1" lang="en-US" altLang="zh-CN" dirty="0"/>
              <a:t>calc3.yacc</a:t>
            </a:r>
            <a:endParaRPr kumimoji="1" lang="zh-CN" altLang="en-US" dirty="0"/>
          </a:p>
        </p:txBody>
      </p:sp>
      <p:pic>
        <p:nvPicPr>
          <p:cNvPr id="9" name="Picture 8">
            <a:extLst>
              <a:ext uri="{FF2B5EF4-FFF2-40B4-BE49-F238E27FC236}">
                <a16:creationId xmlns:a16="http://schemas.microsoft.com/office/drawing/2014/main" id="{1D7B1A60-BEE2-7A44-A582-DA99D3585AF5}"/>
              </a:ext>
            </a:extLst>
          </p:cNvPr>
          <p:cNvPicPr>
            <a:picLocks noChangeAspect="1"/>
          </p:cNvPicPr>
          <p:nvPr/>
        </p:nvPicPr>
        <p:blipFill>
          <a:blip r:embed="rId3"/>
          <a:stretch>
            <a:fillRect/>
          </a:stretch>
        </p:blipFill>
        <p:spPr>
          <a:xfrm>
            <a:off x="5105400" y="4419600"/>
            <a:ext cx="3657600" cy="1663700"/>
          </a:xfrm>
          <a:prstGeom prst="rect">
            <a:avLst/>
          </a:prstGeom>
          <a:ln w="38100">
            <a:solidFill>
              <a:schemeClr val="accent6">
                <a:lumMod val="50000"/>
              </a:schemeClr>
            </a:solidFill>
          </a:ln>
        </p:spPr>
      </p:pic>
      <p:pic>
        <p:nvPicPr>
          <p:cNvPr id="10" name="Picture 9">
            <a:extLst>
              <a:ext uri="{FF2B5EF4-FFF2-40B4-BE49-F238E27FC236}">
                <a16:creationId xmlns:a16="http://schemas.microsoft.com/office/drawing/2014/main" id="{C56532F1-0A6A-C34E-8AC6-A3464BED4DB9}"/>
              </a:ext>
            </a:extLst>
          </p:cNvPr>
          <p:cNvPicPr>
            <a:picLocks noChangeAspect="1"/>
          </p:cNvPicPr>
          <p:nvPr/>
        </p:nvPicPr>
        <p:blipFill>
          <a:blip r:embed="rId4"/>
          <a:stretch>
            <a:fillRect/>
          </a:stretch>
        </p:blipFill>
        <p:spPr>
          <a:xfrm>
            <a:off x="685800" y="5251450"/>
            <a:ext cx="3695700" cy="1333500"/>
          </a:xfrm>
          <a:prstGeom prst="rect">
            <a:avLst/>
          </a:prstGeom>
          <a:ln w="38100">
            <a:solidFill>
              <a:schemeClr val="accent6">
                <a:lumMod val="50000"/>
              </a:schemeClr>
            </a:solidFill>
          </a:ln>
        </p:spPr>
      </p:pic>
      <p:sp>
        <p:nvSpPr>
          <p:cNvPr id="11" name="TextBox 10">
            <a:extLst>
              <a:ext uri="{FF2B5EF4-FFF2-40B4-BE49-F238E27FC236}">
                <a16:creationId xmlns:a16="http://schemas.microsoft.com/office/drawing/2014/main" id="{9C3D3A5B-FE5C-204E-9E68-48527B92F7BC}"/>
              </a:ext>
            </a:extLst>
          </p:cNvPr>
          <p:cNvSpPr txBox="1"/>
          <p:nvPr/>
        </p:nvSpPr>
        <p:spPr>
          <a:xfrm>
            <a:off x="4369461" y="6292343"/>
            <a:ext cx="1471878" cy="461665"/>
          </a:xfrm>
          <a:prstGeom prst="rect">
            <a:avLst/>
          </a:prstGeom>
          <a:noFill/>
        </p:spPr>
        <p:txBody>
          <a:bodyPr wrap="none" rtlCol="0">
            <a:spAutoFit/>
          </a:bodyPr>
          <a:lstStyle/>
          <a:p>
            <a:r>
              <a:rPr kumimoji="1" lang="en-US" altLang="zh-CN" dirty="0"/>
              <a:t>calc3.yacc</a:t>
            </a:r>
            <a:endParaRPr kumimoji="1" lang="zh-CN" altLang="en-US" dirty="0"/>
          </a:p>
        </p:txBody>
      </p:sp>
    </p:spTree>
    <p:extLst>
      <p:ext uri="{BB962C8B-B14F-4D97-AF65-F5344CB8AC3E}">
        <p14:creationId xmlns:p14="http://schemas.microsoft.com/office/powerpoint/2010/main" val="389208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E7D3-7CBF-CA4F-A53E-9C107BB2EFF8}"/>
              </a:ext>
            </a:extLst>
          </p:cNvPr>
          <p:cNvSpPr>
            <a:spLocks noGrp="1"/>
          </p:cNvSpPr>
          <p:nvPr>
            <p:ph type="title"/>
          </p:nvPr>
        </p:nvSpPr>
        <p:spPr>
          <a:xfrm>
            <a:off x="685800" y="79809"/>
            <a:ext cx="7772400" cy="1143000"/>
          </a:xfrm>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E71689F0-5EDF-6043-98E9-2B1AB9A502AB}"/>
              </a:ext>
            </a:extLst>
          </p:cNvPr>
          <p:cNvSpPr>
            <a:spLocks noGrp="1"/>
          </p:cNvSpPr>
          <p:nvPr>
            <p:ph idx="1"/>
          </p:nvPr>
        </p:nvSpPr>
        <p:spPr>
          <a:xfrm>
            <a:off x="228600" y="1222809"/>
            <a:ext cx="4572000" cy="5241786"/>
          </a:xfrm>
        </p:spPr>
        <p:txBody>
          <a:bodyPr/>
          <a:lstStyle/>
          <a:p>
            <a:r>
              <a:rPr kumimoji="1" lang="en-US" altLang="zh-CN" sz="2400" dirty="0"/>
              <a:t>This is a “unary operation”</a:t>
            </a:r>
          </a:p>
          <a:p>
            <a:pPr lvl="1"/>
            <a:r>
              <a:rPr kumimoji="1" lang="en-US" altLang="zh-CN" sz="2000" dirty="0"/>
              <a:t>expr </a:t>
            </a:r>
            <a:r>
              <a:rPr kumimoji="1" lang="en-US" altLang="zh-CN" sz="2000" dirty="0">
                <a:sym typeface="Wingdings" pitchFamily="2" charset="2"/>
              </a:rPr>
              <a:t> - expr</a:t>
            </a:r>
            <a:endParaRPr kumimoji="1" lang="en-US" altLang="zh-CN" sz="2000" dirty="0"/>
          </a:p>
          <a:p>
            <a:pPr lvl="1"/>
            <a:r>
              <a:rPr kumimoji="1" lang="en-US" altLang="zh-CN" sz="2000" dirty="0"/>
              <a:t>which should be done before binary ops. </a:t>
            </a:r>
          </a:p>
          <a:p>
            <a:pPr lvl="1"/>
            <a:r>
              <a:rPr kumimoji="1" lang="en-US" altLang="zh-CN" sz="2000" dirty="0"/>
              <a:t>So </a:t>
            </a:r>
            <a:r>
              <a:rPr kumimoji="1" lang="en-US" altLang="zh-CN" sz="2000" dirty="0" err="1"/>
              <a:t>yacc</a:t>
            </a:r>
            <a:r>
              <a:rPr kumimoji="1" lang="en-US" altLang="zh-CN" sz="2000" dirty="0"/>
              <a:t> did the right thing (by default).</a:t>
            </a:r>
          </a:p>
          <a:p>
            <a:r>
              <a:rPr kumimoji="1" lang="en-US" altLang="zh-CN" sz="2400" dirty="0"/>
              <a:t>How to explicitly make this choice? </a:t>
            </a:r>
          </a:p>
          <a:p>
            <a:pPr lvl="1"/>
            <a:r>
              <a:rPr kumimoji="1" lang="en-US" altLang="zh-CN" sz="2000" dirty="0"/>
              <a:t>Add a “dummy” token and specify the precedence.</a:t>
            </a:r>
          </a:p>
          <a:p>
            <a:pPr lvl="2"/>
            <a:r>
              <a:rPr kumimoji="1" lang="en-US" altLang="zh-CN" sz="1600" dirty="0"/>
              <a:t>See calc4.yacc</a:t>
            </a:r>
          </a:p>
          <a:p>
            <a:pPr lvl="1"/>
            <a:r>
              <a:rPr kumimoji="1" lang="en-US" altLang="zh-CN" sz="2000" dirty="0"/>
              <a:t>Now we can “force” unary operation is always done last (strange, but…)!</a:t>
            </a:r>
          </a:p>
          <a:p>
            <a:pPr lvl="2"/>
            <a:r>
              <a:rPr kumimoji="1" lang="en-US" altLang="zh-CN" sz="1600" dirty="0"/>
              <a:t>See calc5.yacc</a:t>
            </a:r>
          </a:p>
        </p:txBody>
      </p:sp>
      <p:pic>
        <p:nvPicPr>
          <p:cNvPr id="7" name="Picture 6">
            <a:extLst>
              <a:ext uri="{FF2B5EF4-FFF2-40B4-BE49-F238E27FC236}">
                <a16:creationId xmlns:a16="http://schemas.microsoft.com/office/drawing/2014/main" id="{531CB995-E67B-684A-BF31-C1A9EF814244}"/>
              </a:ext>
            </a:extLst>
          </p:cNvPr>
          <p:cNvPicPr>
            <a:picLocks noChangeAspect="1"/>
          </p:cNvPicPr>
          <p:nvPr/>
        </p:nvPicPr>
        <p:blipFill>
          <a:blip r:embed="rId2"/>
          <a:stretch>
            <a:fillRect/>
          </a:stretch>
        </p:blipFill>
        <p:spPr>
          <a:xfrm>
            <a:off x="4800600" y="4495800"/>
            <a:ext cx="3733800" cy="1879600"/>
          </a:xfrm>
          <a:prstGeom prst="rect">
            <a:avLst/>
          </a:prstGeom>
          <a:ln w="38100">
            <a:solidFill>
              <a:schemeClr val="accent6">
                <a:lumMod val="50000"/>
              </a:schemeClr>
            </a:solidFill>
          </a:ln>
        </p:spPr>
      </p:pic>
      <p:sp>
        <p:nvSpPr>
          <p:cNvPr id="12" name="TextBox 11">
            <a:extLst>
              <a:ext uri="{FF2B5EF4-FFF2-40B4-BE49-F238E27FC236}">
                <a16:creationId xmlns:a16="http://schemas.microsoft.com/office/drawing/2014/main" id="{B361890E-9D3B-664D-9658-B75EB48F9BE0}"/>
              </a:ext>
            </a:extLst>
          </p:cNvPr>
          <p:cNvSpPr txBox="1"/>
          <p:nvPr/>
        </p:nvSpPr>
        <p:spPr>
          <a:xfrm>
            <a:off x="7322063" y="3957935"/>
            <a:ext cx="1471878" cy="461665"/>
          </a:xfrm>
          <a:prstGeom prst="rect">
            <a:avLst/>
          </a:prstGeom>
          <a:noFill/>
        </p:spPr>
        <p:txBody>
          <a:bodyPr wrap="none" rtlCol="0">
            <a:spAutoFit/>
          </a:bodyPr>
          <a:lstStyle/>
          <a:p>
            <a:r>
              <a:rPr kumimoji="1" lang="en-US" altLang="zh-CN" dirty="0"/>
              <a:t>calc5.yacc</a:t>
            </a:r>
            <a:endParaRPr kumimoji="1" lang="zh-CN" altLang="en-US" dirty="0"/>
          </a:p>
        </p:txBody>
      </p:sp>
      <p:pic>
        <p:nvPicPr>
          <p:cNvPr id="8" name="Picture 7">
            <a:extLst>
              <a:ext uri="{FF2B5EF4-FFF2-40B4-BE49-F238E27FC236}">
                <a16:creationId xmlns:a16="http://schemas.microsoft.com/office/drawing/2014/main" id="{17715513-6F48-CC4D-8DA6-6D7404DFEFCE}"/>
              </a:ext>
            </a:extLst>
          </p:cNvPr>
          <p:cNvPicPr>
            <a:picLocks noChangeAspect="1"/>
          </p:cNvPicPr>
          <p:nvPr/>
        </p:nvPicPr>
        <p:blipFill>
          <a:blip r:embed="rId3"/>
          <a:stretch>
            <a:fillRect/>
          </a:stretch>
        </p:blipFill>
        <p:spPr>
          <a:xfrm>
            <a:off x="4953000" y="1889657"/>
            <a:ext cx="3695700" cy="1358900"/>
          </a:xfrm>
          <a:prstGeom prst="rect">
            <a:avLst/>
          </a:prstGeom>
          <a:ln w="38100">
            <a:solidFill>
              <a:schemeClr val="accent6">
                <a:lumMod val="50000"/>
              </a:schemeClr>
            </a:solidFill>
          </a:ln>
        </p:spPr>
      </p:pic>
      <p:sp>
        <p:nvSpPr>
          <p:cNvPr id="13" name="TextBox 12">
            <a:extLst>
              <a:ext uri="{FF2B5EF4-FFF2-40B4-BE49-F238E27FC236}">
                <a16:creationId xmlns:a16="http://schemas.microsoft.com/office/drawing/2014/main" id="{EA7AD382-50F6-5A40-BA0E-04025EDEEBD1}"/>
              </a:ext>
            </a:extLst>
          </p:cNvPr>
          <p:cNvSpPr txBox="1"/>
          <p:nvPr/>
        </p:nvSpPr>
        <p:spPr>
          <a:xfrm>
            <a:off x="7176822" y="1427992"/>
            <a:ext cx="1471878" cy="461665"/>
          </a:xfrm>
          <a:prstGeom prst="rect">
            <a:avLst/>
          </a:prstGeom>
          <a:noFill/>
        </p:spPr>
        <p:txBody>
          <a:bodyPr wrap="none" rtlCol="0">
            <a:spAutoFit/>
          </a:bodyPr>
          <a:lstStyle/>
          <a:p>
            <a:r>
              <a:rPr kumimoji="1" lang="en-US" altLang="zh-CN" dirty="0"/>
              <a:t>calc4.yacc</a:t>
            </a:r>
            <a:endParaRPr kumimoji="1" lang="zh-CN" altLang="en-US" dirty="0"/>
          </a:p>
        </p:txBody>
      </p:sp>
    </p:spTree>
    <p:extLst>
      <p:ext uri="{BB962C8B-B14F-4D97-AF65-F5344CB8AC3E}">
        <p14:creationId xmlns:p14="http://schemas.microsoft.com/office/powerpoint/2010/main" val="159615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9462-31DC-2044-AC44-BE3BBED40A1C}"/>
              </a:ext>
            </a:extLst>
          </p:cNvPr>
          <p:cNvSpPr>
            <a:spLocks noGrp="1"/>
          </p:cNvSpPr>
          <p:nvPr>
            <p:ph type="title"/>
          </p:nvPr>
        </p:nvSpPr>
        <p:spPr/>
        <p:txBody>
          <a:bodyPr/>
          <a:lstStyle/>
          <a:p>
            <a:r>
              <a:rPr kumimoji="1" lang="en-US" altLang="zh-CN" dirty="0"/>
              <a:t>Example 1 (Continued)</a:t>
            </a:r>
            <a:endParaRPr kumimoji="1" lang="zh-CN" altLang="en-US" dirty="0"/>
          </a:p>
        </p:txBody>
      </p:sp>
      <p:sp>
        <p:nvSpPr>
          <p:cNvPr id="3" name="Content Placeholder 2">
            <a:extLst>
              <a:ext uri="{FF2B5EF4-FFF2-40B4-BE49-F238E27FC236}">
                <a16:creationId xmlns:a16="http://schemas.microsoft.com/office/drawing/2014/main" id="{F22A88A8-30B3-FC40-BF48-F61169F6ADC1}"/>
              </a:ext>
            </a:extLst>
          </p:cNvPr>
          <p:cNvSpPr>
            <a:spLocks noGrp="1"/>
          </p:cNvSpPr>
          <p:nvPr>
            <p:ph idx="1"/>
          </p:nvPr>
        </p:nvSpPr>
        <p:spPr>
          <a:xfrm>
            <a:off x="685800" y="1752600"/>
            <a:ext cx="4419600" cy="4724400"/>
          </a:xfrm>
        </p:spPr>
        <p:txBody>
          <a:bodyPr/>
          <a:lstStyle/>
          <a:p>
            <a:r>
              <a:rPr kumimoji="1" lang="en-US" altLang="zh-CN" sz="2400" dirty="0"/>
              <a:t>Let’s add “--” (like C syntax) into our expression</a:t>
            </a:r>
          </a:p>
          <a:p>
            <a:pPr lvl="1"/>
            <a:r>
              <a:rPr kumimoji="1" lang="en-US" altLang="zh-CN" sz="2000" dirty="0"/>
              <a:t>expr </a:t>
            </a:r>
            <a:r>
              <a:rPr kumimoji="1" lang="en-US" altLang="zh-CN" sz="2000" dirty="0">
                <a:sym typeface="Wingdings" pitchFamily="2" charset="2"/>
              </a:rPr>
              <a:t> - - expr </a:t>
            </a:r>
          </a:p>
          <a:p>
            <a:pPr lvl="1"/>
            <a:r>
              <a:rPr kumimoji="1" lang="en-US" altLang="zh-CN" sz="2000" dirty="0">
                <a:sym typeface="Wingdings" pitchFamily="2" charset="2"/>
              </a:rPr>
              <a:t>See calc6.yacc</a:t>
            </a:r>
          </a:p>
          <a:p>
            <a:pPr lvl="1"/>
            <a:r>
              <a:rPr kumimoji="1" lang="en-US" altLang="zh-CN" sz="2000" dirty="0">
                <a:sym typeface="Wingdings" pitchFamily="2" charset="2"/>
              </a:rPr>
              <a:t>Very ambiguous (why?)</a:t>
            </a:r>
          </a:p>
          <a:p>
            <a:pPr lvl="1"/>
            <a:endParaRPr kumimoji="1" lang="en-US" altLang="zh-CN" sz="2000" dirty="0">
              <a:sym typeface="Wingdings" pitchFamily="2" charset="2"/>
            </a:endParaRPr>
          </a:p>
          <a:p>
            <a:pPr lvl="1"/>
            <a:endParaRPr kumimoji="1" lang="en-US" altLang="zh-CN" sz="2000" dirty="0">
              <a:sym typeface="Wingdings" pitchFamily="2" charset="2"/>
            </a:endParaRPr>
          </a:p>
          <a:p>
            <a:pPr lvl="1"/>
            <a:r>
              <a:rPr kumimoji="1" lang="en-US" altLang="zh-CN" sz="2000" dirty="0">
                <a:sym typeface="Wingdings" pitchFamily="2" charset="2"/>
              </a:rPr>
              <a:t>How do we force it into</a:t>
            </a:r>
            <a:r>
              <a:rPr kumimoji="1" lang="en-US" altLang="zh-CN" sz="2000" dirty="0">
                <a:solidFill>
                  <a:srgbClr val="FF0000"/>
                </a:solidFill>
                <a:sym typeface="Wingdings" pitchFamily="2" charset="2"/>
              </a:rPr>
              <a:t> “x-(y-1)”</a:t>
            </a:r>
            <a:r>
              <a:rPr kumimoji="1" lang="en-US" altLang="zh-CN" sz="2000" dirty="0">
                <a:sym typeface="Wingdings" pitchFamily="2" charset="2"/>
              </a:rPr>
              <a:t>?</a:t>
            </a:r>
          </a:p>
          <a:p>
            <a:pPr lvl="1"/>
            <a:r>
              <a:rPr kumimoji="1" lang="en-US" altLang="zh-CN" sz="2000" dirty="0">
                <a:sym typeface="Wingdings" pitchFamily="2" charset="2"/>
              </a:rPr>
              <a:t>What about </a:t>
            </a:r>
            <a:r>
              <a:rPr kumimoji="1" lang="en-US" altLang="zh-CN" sz="2000" dirty="0">
                <a:solidFill>
                  <a:srgbClr val="FF0000"/>
                </a:solidFill>
                <a:sym typeface="Wingdings" pitchFamily="2" charset="2"/>
              </a:rPr>
              <a:t>“x--y”</a:t>
            </a:r>
            <a:r>
              <a:rPr kumimoji="1" lang="en-US" altLang="zh-CN" sz="2000" dirty="0">
                <a:sym typeface="Wingdings" pitchFamily="2" charset="2"/>
              </a:rPr>
              <a:t>? How about </a:t>
            </a:r>
            <a:r>
              <a:rPr kumimoji="1" lang="en-US" altLang="zh-CN" sz="2000" dirty="0">
                <a:solidFill>
                  <a:srgbClr val="FF0000"/>
                </a:solidFill>
                <a:sym typeface="Wingdings" pitchFamily="2" charset="2"/>
              </a:rPr>
              <a:t>“x-----y”</a:t>
            </a:r>
            <a:r>
              <a:rPr kumimoji="1" lang="en-US" altLang="zh-CN" sz="2000" dirty="0">
                <a:sym typeface="Wingdings" pitchFamily="2" charset="2"/>
              </a:rPr>
              <a:t>? </a:t>
            </a:r>
          </a:p>
          <a:p>
            <a:pPr lvl="1"/>
            <a:r>
              <a:rPr kumimoji="1" lang="en-US" altLang="zh-CN" sz="2000" dirty="0">
                <a:sym typeface="Wingdings" pitchFamily="2" charset="2"/>
              </a:rPr>
              <a:t>What if we want the unary operation to have the highest precedence? (Possible?)</a:t>
            </a:r>
          </a:p>
          <a:p>
            <a:pPr marL="0" indent="0">
              <a:buNone/>
            </a:pPr>
            <a:endParaRPr kumimoji="1" lang="zh-CN" altLang="en-US" sz="2400" dirty="0"/>
          </a:p>
        </p:txBody>
      </p:sp>
      <p:sp>
        <p:nvSpPr>
          <p:cNvPr id="5" name="TextBox 4">
            <a:extLst>
              <a:ext uri="{FF2B5EF4-FFF2-40B4-BE49-F238E27FC236}">
                <a16:creationId xmlns:a16="http://schemas.microsoft.com/office/drawing/2014/main" id="{8074787A-E00D-B94D-9E54-C4FD59960C13}"/>
              </a:ext>
            </a:extLst>
          </p:cNvPr>
          <p:cNvSpPr txBox="1"/>
          <p:nvPr/>
        </p:nvSpPr>
        <p:spPr>
          <a:xfrm>
            <a:off x="6400800" y="2072982"/>
            <a:ext cx="2220480" cy="707886"/>
          </a:xfrm>
          <a:prstGeom prst="rect">
            <a:avLst/>
          </a:prstGeom>
          <a:noFill/>
        </p:spPr>
        <p:txBody>
          <a:bodyPr wrap="none" rtlCol="0">
            <a:spAutoFit/>
          </a:bodyPr>
          <a:lstStyle/>
          <a:p>
            <a:r>
              <a:rPr kumimoji="1" lang="en-US" altLang="zh-CN" sz="2000" dirty="0" err="1"/>
              <a:t>Yacc</a:t>
            </a:r>
            <a:r>
              <a:rPr kumimoji="1" lang="en-US" altLang="zh-CN" sz="2000" dirty="0"/>
              <a:t> default action:</a:t>
            </a:r>
          </a:p>
          <a:p>
            <a:r>
              <a:rPr kumimoji="1" lang="en-US" altLang="zh-CN" sz="2000" dirty="0"/>
              <a:t>calc6.yacc</a:t>
            </a:r>
            <a:endParaRPr kumimoji="1" lang="zh-CN" altLang="en-US" sz="2000" dirty="0"/>
          </a:p>
        </p:txBody>
      </p:sp>
      <p:sp>
        <p:nvSpPr>
          <p:cNvPr id="6" name="TextBox 5">
            <a:extLst>
              <a:ext uri="{FF2B5EF4-FFF2-40B4-BE49-F238E27FC236}">
                <a16:creationId xmlns:a16="http://schemas.microsoft.com/office/drawing/2014/main" id="{E63D40EF-F8EB-7448-B69D-31AE2B8D04B2}"/>
              </a:ext>
            </a:extLst>
          </p:cNvPr>
          <p:cNvSpPr txBox="1"/>
          <p:nvPr/>
        </p:nvSpPr>
        <p:spPr>
          <a:xfrm>
            <a:off x="687572" y="3809136"/>
            <a:ext cx="2940228" cy="461665"/>
          </a:xfrm>
          <a:prstGeom prst="rect">
            <a:avLst/>
          </a:prstGeom>
          <a:noFill/>
        </p:spPr>
        <p:txBody>
          <a:bodyPr wrap="none" rtlCol="0">
            <a:spAutoFit/>
          </a:bodyPr>
          <a:lstStyle/>
          <a:p>
            <a:r>
              <a:rPr kumimoji="1" lang="en-US" altLang="zh-CN" dirty="0"/>
              <a:t>Think about “x---y”…</a:t>
            </a:r>
            <a:endParaRPr kumimoji="1" lang="zh-CN" altLang="en-US" dirty="0"/>
          </a:p>
        </p:txBody>
      </p:sp>
      <p:pic>
        <p:nvPicPr>
          <p:cNvPr id="8" name="Picture 7">
            <a:extLst>
              <a:ext uri="{FF2B5EF4-FFF2-40B4-BE49-F238E27FC236}">
                <a16:creationId xmlns:a16="http://schemas.microsoft.com/office/drawing/2014/main" id="{79F9D5FA-0B50-3746-9BD1-7AA9A4ACA42E}"/>
              </a:ext>
            </a:extLst>
          </p:cNvPr>
          <p:cNvPicPr>
            <a:picLocks noChangeAspect="1"/>
          </p:cNvPicPr>
          <p:nvPr/>
        </p:nvPicPr>
        <p:blipFill>
          <a:blip r:embed="rId2"/>
          <a:stretch>
            <a:fillRect/>
          </a:stretch>
        </p:blipFill>
        <p:spPr>
          <a:xfrm>
            <a:off x="5257800" y="2921001"/>
            <a:ext cx="3683000" cy="2184400"/>
          </a:xfrm>
          <a:prstGeom prst="rect">
            <a:avLst/>
          </a:prstGeom>
          <a:ln w="38100">
            <a:solidFill>
              <a:schemeClr val="accent6">
                <a:lumMod val="50000"/>
              </a:schemeClr>
            </a:solidFill>
          </a:ln>
        </p:spPr>
      </p:pic>
    </p:spTree>
    <p:extLst>
      <p:ext uri="{BB962C8B-B14F-4D97-AF65-F5344CB8AC3E}">
        <p14:creationId xmlns:p14="http://schemas.microsoft.com/office/powerpoint/2010/main" val="301329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A2B3-D780-2C4B-82D3-7C2BCD066D2E}"/>
              </a:ext>
            </a:extLst>
          </p:cNvPr>
          <p:cNvSpPr>
            <a:spLocks noGrp="1"/>
          </p:cNvSpPr>
          <p:nvPr>
            <p:ph type="title"/>
          </p:nvPr>
        </p:nvSpPr>
        <p:spPr>
          <a:xfrm>
            <a:off x="685800" y="339057"/>
            <a:ext cx="7772400" cy="1143000"/>
          </a:xfrm>
        </p:spPr>
        <p:txBody>
          <a:bodyPr/>
          <a:lstStyle/>
          <a:p>
            <a:r>
              <a:rPr kumimoji="1" lang="en-US" altLang="zh-CN" sz="4000" dirty="0"/>
              <a:t>Error Reporting/Correction in Lex</a:t>
            </a:r>
            <a:endParaRPr kumimoji="1" lang="zh-CN" altLang="en-US" sz="4000" dirty="0"/>
          </a:p>
        </p:txBody>
      </p:sp>
      <p:sp>
        <p:nvSpPr>
          <p:cNvPr id="3" name="Content Placeholder 2">
            <a:extLst>
              <a:ext uri="{FF2B5EF4-FFF2-40B4-BE49-F238E27FC236}">
                <a16:creationId xmlns:a16="http://schemas.microsoft.com/office/drawing/2014/main" id="{1EA3B480-7B26-FE4C-BF2F-3C41EB6B1389}"/>
              </a:ext>
            </a:extLst>
          </p:cNvPr>
          <p:cNvSpPr>
            <a:spLocks noGrp="1"/>
          </p:cNvSpPr>
          <p:nvPr>
            <p:ph idx="1"/>
          </p:nvPr>
        </p:nvSpPr>
        <p:spPr>
          <a:xfrm>
            <a:off x="685800" y="1446615"/>
            <a:ext cx="7772400" cy="4572000"/>
          </a:xfrm>
        </p:spPr>
        <p:txBody>
          <a:bodyPr/>
          <a:lstStyle/>
          <a:p>
            <a:r>
              <a:rPr kumimoji="1" lang="en-US" altLang="zh-CN" sz="2400" dirty="0"/>
              <a:t>Lex &amp; </a:t>
            </a:r>
            <a:r>
              <a:rPr kumimoji="1" lang="en-US" altLang="zh-CN" sz="2400" dirty="0" err="1"/>
              <a:t>Yacc</a:t>
            </a:r>
            <a:r>
              <a:rPr kumimoji="1" lang="en-US" altLang="zh-CN" sz="2400" dirty="0"/>
              <a:t> has the (global) variable for reporting errors</a:t>
            </a:r>
          </a:p>
          <a:p>
            <a:pPr lvl="1"/>
            <a:r>
              <a:rPr kumimoji="1" lang="en-US" altLang="zh-CN" sz="2000" dirty="0" err="1"/>
              <a:t>yytext</a:t>
            </a:r>
            <a:r>
              <a:rPr kumimoji="1" lang="en-US" altLang="zh-CN" sz="2000" dirty="0"/>
              <a:t> : the text matched</a:t>
            </a:r>
          </a:p>
          <a:p>
            <a:pPr lvl="2"/>
            <a:r>
              <a:rPr kumimoji="1" lang="en-US" altLang="zh-CN" sz="1600" dirty="0"/>
              <a:t>So: always catch all the text with a rule</a:t>
            </a:r>
          </a:p>
          <a:p>
            <a:pPr lvl="2"/>
            <a:r>
              <a:rPr kumimoji="1" lang="en-US" altLang="zh-CN" sz="1600" dirty="0" err="1"/>
              <a:t>yyleng</a:t>
            </a:r>
            <a:r>
              <a:rPr kumimoji="1" lang="en-US" altLang="zh-CN" sz="1600" dirty="0"/>
              <a:t> gives the length </a:t>
            </a:r>
          </a:p>
          <a:p>
            <a:pPr lvl="2"/>
            <a:r>
              <a:rPr kumimoji="1" lang="en-US" altLang="zh-CN" sz="1600" dirty="0">
                <a:solidFill>
                  <a:srgbClr val="FF0000"/>
                </a:solidFill>
              </a:rPr>
              <a:t>So </a:t>
            </a:r>
            <a:r>
              <a:rPr kumimoji="1" lang="en-US" altLang="zh-CN" sz="1600" dirty="0" err="1">
                <a:solidFill>
                  <a:srgbClr val="FF0000"/>
                </a:solidFill>
              </a:rPr>
              <a:t>yacc</a:t>
            </a:r>
            <a:r>
              <a:rPr kumimoji="1" lang="en-US" altLang="zh-CN" sz="1600" dirty="0">
                <a:solidFill>
                  <a:srgbClr val="FF0000"/>
                </a:solidFill>
              </a:rPr>
              <a:t> can know the position of the token </a:t>
            </a:r>
            <a:r>
              <a:rPr kumimoji="1" lang="en-US" altLang="zh-CN" sz="1600" dirty="0"/>
              <a:t>(by accumulating </a:t>
            </a:r>
            <a:r>
              <a:rPr kumimoji="1" lang="en-US" altLang="zh-CN" sz="1600" dirty="0" err="1"/>
              <a:t>yyleng</a:t>
            </a:r>
            <a:r>
              <a:rPr kumimoji="1" lang="en-US" altLang="zh-CN" sz="1600" dirty="0"/>
              <a:t> value)</a:t>
            </a:r>
          </a:p>
          <a:p>
            <a:pPr lvl="1"/>
            <a:r>
              <a:rPr kumimoji="1" lang="en-US" altLang="zh-CN" sz="2000" dirty="0" err="1"/>
              <a:t>yyless</a:t>
            </a:r>
            <a:r>
              <a:rPr kumimoji="1" lang="en-US" altLang="zh-CN" sz="2000" dirty="0"/>
              <a:t>(k): function that “returns” text (in </a:t>
            </a:r>
            <a:r>
              <a:rPr kumimoji="1" lang="en-US" altLang="zh-CN" sz="2000" dirty="0" err="1"/>
              <a:t>yytext</a:t>
            </a:r>
            <a:r>
              <a:rPr kumimoji="1" lang="en-US" altLang="zh-CN" sz="2000" dirty="0"/>
              <a:t>) to lex analyzer</a:t>
            </a:r>
          </a:p>
          <a:p>
            <a:pPr lvl="2"/>
            <a:r>
              <a:rPr kumimoji="1" lang="en-US" altLang="zh-CN" sz="1600" dirty="0"/>
              <a:t>k: is the number of tokens to consume (i.e., return everything in </a:t>
            </a:r>
            <a:r>
              <a:rPr kumimoji="1" lang="en-US" altLang="zh-CN" sz="1600" dirty="0" err="1"/>
              <a:t>yytext</a:t>
            </a:r>
            <a:r>
              <a:rPr kumimoji="1" lang="en-US" altLang="zh-CN" sz="1600" dirty="0"/>
              <a:t> except for the first k symbols)</a:t>
            </a:r>
          </a:p>
          <a:p>
            <a:pPr lvl="2"/>
            <a:r>
              <a:rPr kumimoji="1" lang="en-US" altLang="zh-CN" sz="1600" dirty="0"/>
              <a:t>So: we can parse the text a few times, and </a:t>
            </a:r>
            <a:r>
              <a:rPr kumimoji="1" lang="en-US" altLang="zh-CN" sz="1600" dirty="0">
                <a:solidFill>
                  <a:srgbClr val="FF0000"/>
                </a:solidFill>
              </a:rPr>
              <a:t>can even change the text in the input (by changing </a:t>
            </a:r>
            <a:r>
              <a:rPr kumimoji="1" lang="en-US" altLang="zh-CN" sz="1600" dirty="0" err="1">
                <a:solidFill>
                  <a:srgbClr val="FF0000"/>
                </a:solidFill>
              </a:rPr>
              <a:t>yytext</a:t>
            </a:r>
            <a:r>
              <a:rPr kumimoji="1" lang="en-US" altLang="zh-CN" sz="1600" dirty="0">
                <a:solidFill>
                  <a:srgbClr val="FF0000"/>
                </a:solidFill>
              </a:rPr>
              <a:t> before calling </a:t>
            </a:r>
            <a:r>
              <a:rPr kumimoji="1" lang="en-US" altLang="zh-CN" sz="1600" dirty="0" err="1">
                <a:solidFill>
                  <a:srgbClr val="FF0000"/>
                </a:solidFill>
              </a:rPr>
              <a:t>yyless</a:t>
            </a:r>
            <a:r>
              <a:rPr kumimoji="1" lang="en-US" altLang="zh-CN" sz="1600" dirty="0">
                <a:solidFill>
                  <a:srgbClr val="FF0000"/>
                </a:solidFill>
              </a:rPr>
              <a:t>).</a:t>
            </a:r>
          </a:p>
          <a:p>
            <a:pPr lvl="2"/>
            <a:r>
              <a:rPr kumimoji="1" lang="en-US" altLang="zh-CN" sz="1600" dirty="0"/>
              <a:t>Example: </a:t>
            </a:r>
            <a:r>
              <a:rPr kumimoji="1" lang="en-US" altLang="zh-CN" sz="1600" dirty="0">
                <a:solidFill>
                  <a:srgbClr val="FF0000"/>
                </a:solidFill>
              </a:rPr>
              <a:t>calc1.lex</a:t>
            </a:r>
          </a:p>
          <a:p>
            <a:pPr lvl="1"/>
            <a:r>
              <a:rPr kumimoji="1" lang="en-US" altLang="zh-CN" sz="2000" dirty="0" err="1"/>
              <a:t>yymore</a:t>
            </a:r>
            <a:r>
              <a:rPr kumimoji="1" lang="en-US" altLang="zh-CN" sz="2000" dirty="0"/>
              <a:t>(): making whatever in the current </a:t>
            </a:r>
            <a:r>
              <a:rPr kumimoji="1" lang="en-US" altLang="zh-CN" sz="2000" dirty="0" err="1"/>
              <a:t>yytext</a:t>
            </a:r>
            <a:r>
              <a:rPr kumimoji="1" lang="en-US" altLang="zh-CN" sz="2000" dirty="0"/>
              <a:t> to attach to the next matched token</a:t>
            </a:r>
          </a:p>
          <a:p>
            <a:pPr lvl="2"/>
            <a:endParaRPr kumimoji="1" lang="en-US" altLang="zh-CN" sz="1600" dirty="0"/>
          </a:p>
          <a:p>
            <a:pPr lvl="1"/>
            <a:endParaRPr kumimoji="1" lang="en-US" altLang="zh-CN" sz="2000" dirty="0"/>
          </a:p>
          <a:p>
            <a:pPr lvl="1"/>
            <a:endParaRPr kumimoji="1" lang="en-US" altLang="zh-CN" sz="2000" dirty="0"/>
          </a:p>
          <a:p>
            <a:pPr lvl="1"/>
            <a:endParaRPr kumimoji="1" lang="en-US" altLang="zh-CN" sz="2400" dirty="0"/>
          </a:p>
          <a:p>
            <a:pPr lvl="1"/>
            <a:endParaRPr kumimoji="1" lang="en-US" altLang="zh-CN" sz="2000" dirty="0"/>
          </a:p>
        </p:txBody>
      </p:sp>
      <p:pic>
        <p:nvPicPr>
          <p:cNvPr id="5" name="Picture 4">
            <a:extLst>
              <a:ext uri="{FF2B5EF4-FFF2-40B4-BE49-F238E27FC236}">
                <a16:creationId xmlns:a16="http://schemas.microsoft.com/office/drawing/2014/main" id="{17CA3A1A-1094-D345-866C-A9AD00E42903}"/>
              </a:ext>
            </a:extLst>
          </p:cNvPr>
          <p:cNvPicPr>
            <a:picLocks noChangeAspect="1"/>
          </p:cNvPicPr>
          <p:nvPr/>
        </p:nvPicPr>
        <p:blipFill>
          <a:blip r:embed="rId2"/>
          <a:stretch>
            <a:fillRect/>
          </a:stretch>
        </p:blipFill>
        <p:spPr>
          <a:xfrm>
            <a:off x="4580562" y="5318404"/>
            <a:ext cx="3219450" cy="1400423"/>
          </a:xfrm>
          <a:prstGeom prst="rect">
            <a:avLst/>
          </a:prstGeom>
          <a:ln w="38100">
            <a:solidFill>
              <a:schemeClr val="accent6">
                <a:lumMod val="50000"/>
              </a:schemeClr>
            </a:solidFill>
          </a:ln>
        </p:spPr>
      </p:pic>
      <p:sp>
        <p:nvSpPr>
          <p:cNvPr id="6" name="TextBox 5">
            <a:extLst>
              <a:ext uri="{FF2B5EF4-FFF2-40B4-BE49-F238E27FC236}">
                <a16:creationId xmlns:a16="http://schemas.microsoft.com/office/drawing/2014/main" id="{33334123-D707-1242-AE18-5A2B667BCD96}"/>
              </a:ext>
            </a:extLst>
          </p:cNvPr>
          <p:cNvSpPr txBox="1"/>
          <p:nvPr/>
        </p:nvSpPr>
        <p:spPr>
          <a:xfrm>
            <a:off x="2904162" y="5832901"/>
            <a:ext cx="1676400" cy="830997"/>
          </a:xfrm>
          <a:prstGeom prst="rect">
            <a:avLst/>
          </a:prstGeom>
          <a:noFill/>
        </p:spPr>
        <p:txBody>
          <a:bodyPr wrap="square" rtlCol="0">
            <a:spAutoFit/>
          </a:bodyPr>
          <a:lstStyle/>
          <a:p>
            <a:r>
              <a:rPr kumimoji="1" lang="en-US" altLang="zh-CN" sz="1600" dirty="0">
                <a:solidFill>
                  <a:srgbClr val="FF0000"/>
                </a:solidFill>
                <a:latin typeface="Helvetica" pitchFamily="2" charset="0"/>
              </a:rPr>
              <a:t>To process the strings like: “</a:t>
            </a:r>
            <a:r>
              <a:rPr kumimoji="1" lang="en-US" altLang="zh-CN" sz="1600" dirty="0" err="1">
                <a:solidFill>
                  <a:srgbClr val="FF0000"/>
                </a:solidFill>
                <a:latin typeface="Helvetica" pitchFamily="2" charset="0"/>
              </a:rPr>
              <a:t>abc</a:t>
            </a:r>
            <a:r>
              <a:rPr kumimoji="1" lang="en-US" altLang="zh-CN" sz="1600" dirty="0">
                <a:solidFill>
                  <a:srgbClr val="FF0000"/>
                </a:solidFill>
                <a:latin typeface="Helvetica" pitchFamily="2" charset="0"/>
              </a:rPr>
              <a:t>\”de”</a:t>
            </a:r>
            <a:endParaRPr kumimoji="1" lang="zh-CN" altLang="en-US" sz="1600" dirty="0">
              <a:solidFill>
                <a:srgbClr val="FF0000"/>
              </a:solidFill>
              <a:latin typeface="Helvetica" pitchFamily="2" charset="0"/>
            </a:endParaRPr>
          </a:p>
        </p:txBody>
      </p:sp>
    </p:spTree>
    <p:extLst>
      <p:ext uri="{BB962C8B-B14F-4D97-AF65-F5344CB8AC3E}">
        <p14:creationId xmlns:p14="http://schemas.microsoft.com/office/powerpoint/2010/main" val="368602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9E2B-DC90-8048-A7ED-B2AB129629A9}"/>
              </a:ext>
            </a:extLst>
          </p:cNvPr>
          <p:cNvSpPr>
            <a:spLocks noGrp="1"/>
          </p:cNvSpPr>
          <p:nvPr>
            <p:ph type="title"/>
          </p:nvPr>
        </p:nvSpPr>
        <p:spPr/>
        <p:txBody>
          <a:bodyPr/>
          <a:lstStyle/>
          <a:p>
            <a:r>
              <a:rPr kumimoji="1" lang="en-US" altLang="zh-CN" dirty="0"/>
              <a:t>Error Correction in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090B2FE6-BCF7-4B46-BD42-2004700C38CC}"/>
              </a:ext>
            </a:extLst>
          </p:cNvPr>
          <p:cNvSpPr>
            <a:spLocks noGrp="1"/>
          </p:cNvSpPr>
          <p:nvPr>
            <p:ph idx="1"/>
          </p:nvPr>
        </p:nvSpPr>
        <p:spPr/>
        <p:txBody>
          <a:bodyPr/>
          <a:lstStyle/>
          <a:p>
            <a:r>
              <a:rPr kumimoji="1" lang="en-US" altLang="zh-CN" sz="2800" dirty="0"/>
              <a:t>The “error” token</a:t>
            </a:r>
          </a:p>
          <a:p>
            <a:pPr lvl="1"/>
            <a:r>
              <a:rPr kumimoji="1" lang="en-US" altLang="zh-CN" sz="2400" dirty="0"/>
              <a:t>If there is an error, </a:t>
            </a:r>
            <a:r>
              <a:rPr kumimoji="1" lang="en-US" altLang="zh-CN" sz="2400" dirty="0" err="1"/>
              <a:t>yacc</a:t>
            </a:r>
            <a:r>
              <a:rPr kumimoji="1" lang="en-US" altLang="zh-CN" sz="2400" dirty="0"/>
              <a:t> behaves as if there is a token “error” is returned by lex</a:t>
            </a:r>
          </a:p>
          <a:p>
            <a:pPr lvl="1"/>
            <a:r>
              <a:rPr kumimoji="1" lang="en-US" altLang="zh-CN" sz="2400" dirty="0" err="1"/>
              <a:t>Yacc</a:t>
            </a:r>
            <a:r>
              <a:rPr kumimoji="1" lang="en-US" altLang="zh-CN" sz="2400" dirty="0"/>
              <a:t> grammar may use it to its rules to “catch” errors</a:t>
            </a:r>
          </a:p>
          <a:p>
            <a:pPr lvl="1"/>
            <a:r>
              <a:rPr kumimoji="1" lang="en-US" altLang="zh-CN" sz="2400" dirty="0"/>
              <a:t>In our calculator example:</a:t>
            </a:r>
          </a:p>
          <a:p>
            <a:pPr lvl="1"/>
            <a:r>
              <a:rPr kumimoji="1" lang="en-US" altLang="zh-CN" sz="2400" dirty="0" err="1"/>
              <a:t>yyerrok</a:t>
            </a:r>
            <a:r>
              <a:rPr kumimoji="1" lang="en-US" altLang="zh-CN" sz="2400" dirty="0"/>
              <a:t> is the action to</a:t>
            </a:r>
            <a:br>
              <a:rPr kumimoji="1" lang="en-US" altLang="zh-CN" sz="2400" dirty="0"/>
            </a:br>
            <a:r>
              <a:rPr kumimoji="1" lang="en-US" altLang="zh-CN" sz="2400" dirty="0"/>
              <a:t>go back to “normal”</a:t>
            </a:r>
            <a:br>
              <a:rPr kumimoji="1" lang="en-US" altLang="zh-CN" sz="2400" dirty="0"/>
            </a:br>
            <a:r>
              <a:rPr kumimoji="1" lang="en-US" altLang="zh-CN" sz="2400" dirty="0"/>
              <a:t>parsing</a:t>
            </a:r>
          </a:p>
        </p:txBody>
      </p:sp>
      <p:pic>
        <p:nvPicPr>
          <p:cNvPr id="4" name="Picture 3">
            <a:extLst>
              <a:ext uri="{FF2B5EF4-FFF2-40B4-BE49-F238E27FC236}">
                <a16:creationId xmlns:a16="http://schemas.microsoft.com/office/drawing/2014/main" id="{2F9CD619-5FAA-CE4E-8388-AAF35162D93A}"/>
              </a:ext>
            </a:extLst>
          </p:cNvPr>
          <p:cNvPicPr>
            <a:picLocks noChangeAspect="1"/>
          </p:cNvPicPr>
          <p:nvPr/>
        </p:nvPicPr>
        <p:blipFill>
          <a:blip r:embed="rId2"/>
          <a:stretch>
            <a:fillRect/>
          </a:stretch>
        </p:blipFill>
        <p:spPr>
          <a:xfrm>
            <a:off x="4572000" y="4378187"/>
            <a:ext cx="3810000" cy="1946413"/>
          </a:xfrm>
          <a:prstGeom prst="rect">
            <a:avLst/>
          </a:prstGeom>
          <a:ln w="38100">
            <a:solidFill>
              <a:schemeClr val="accent6">
                <a:lumMod val="50000"/>
              </a:schemeClr>
            </a:solidFill>
          </a:ln>
        </p:spPr>
      </p:pic>
    </p:spTree>
    <p:extLst>
      <p:ext uri="{BB962C8B-B14F-4D97-AF65-F5344CB8AC3E}">
        <p14:creationId xmlns:p14="http://schemas.microsoft.com/office/powerpoint/2010/main" val="172090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6BC9-62F5-E64D-9F00-BFA335D13FCE}"/>
              </a:ext>
            </a:extLst>
          </p:cNvPr>
          <p:cNvSpPr>
            <a:spLocks noGrp="1"/>
          </p:cNvSpPr>
          <p:nvPr>
            <p:ph type="title"/>
          </p:nvPr>
        </p:nvSpPr>
        <p:spPr/>
        <p:txBody>
          <a:bodyPr/>
          <a:lstStyle/>
          <a:p>
            <a:r>
              <a:rPr kumimoji="1" lang="en-US" altLang="zh-CN" dirty="0"/>
              <a:t>Error Behavior of </a:t>
            </a:r>
            <a:r>
              <a:rPr kumimoji="1" lang="en-US" altLang="zh-CN" dirty="0" err="1"/>
              <a:t>Yacc</a:t>
            </a:r>
            <a:endParaRPr kumimoji="1" lang="zh-CN" altLang="en-US" dirty="0"/>
          </a:p>
        </p:txBody>
      </p:sp>
      <p:sp>
        <p:nvSpPr>
          <p:cNvPr id="3" name="Content Placeholder 2">
            <a:extLst>
              <a:ext uri="{FF2B5EF4-FFF2-40B4-BE49-F238E27FC236}">
                <a16:creationId xmlns:a16="http://schemas.microsoft.com/office/drawing/2014/main" id="{74809588-6A4D-644E-BE41-3B568BF6CCFC}"/>
              </a:ext>
            </a:extLst>
          </p:cNvPr>
          <p:cNvSpPr>
            <a:spLocks noGrp="1"/>
          </p:cNvSpPr>
          <p:nvPr>
            <p:ph idx="1"/>
          </p:nvPr>
        </p:nvSpPr>
        <p:spPr/>
        <p:txBody>
          <a:bodyPr/>
          <a:lstStyle/>
          <a:p>
            <a:r>
              <a:rPr kumimoji="1" lang="en-US" altLang="zh-CN" sz="2400" dirty="0"/>
              <a:t>When the LR parser reaches an error state, it takes the following actions:</a:t>
            </a:r>
          </a:p>
          <a:p>
            <a:pPr lvl="1"/>
            <a:r>
              <a:rPr kumimoji="1" lang="en-US" altLang="zh-CN" sz="2000" dirty="0"/>
              <a:t>Pop the stack (if necessary) until a state is reached in which the action for the “error” token is “shift”</a:t>
            </a:r>
          </a:p>
          <a:p>
            <a:pPr lvl="1"/>
            <a:r>
              <a:rPr kumimoji="1" lang="en-US" altLang="zh-CN" sz="2000" dirty="0"/>
              <a:t>Shift the “error” token</a:t>
            </a:r>
          </a:p>
          <a:p>
            <a:pPr lvl="1"/>
            <a:r>
              <a:rPr kumimoji="1" lang="en-US" altLang="zh-CN" sz="2000" dirty="0"/>
              <a:t>Discard the input symbols (if necessary) until a lookahead is reached that has a non-error action in the current state</a:t>
            </a:r>
          </a:p>
          <a:p>
            <a:pPr lvl="1"/>
            <a:r>
              <a:rPr kumimoji="1" lang="en-US" altLang="zh-CN" sz="2000" dirty="0"/>
              <a:t>Resume the normal parsing</a:t>
            </a:r>
          </a:p>
          <a:p>
            <a:pPr lvl="1"/>
            <a:endParaRPr kumimoji="1" lang="en-US" altLang="zh-CN" sz="2000" dirty="0"/>
          </a:p>
          <a:p>
            <a:pPr lvl="1"/>
            <a:r>
              <a:rPr kumimoji="1" lang="en-US" altLang="zh-CN" sz="2000" dirty="0" err="1"/>
              <a:t>yyerrok</a:t>
            </a:r>
            <a:endParaRPr kumimoji="1" lang="en-US" altLang="zh-CN" sz="2000" dirty="0"/>
          </a:p>
          <a:p>
            <a:pPr lvl="1"/>
            <a:r>
              <a:rPr kumimoji="1" lang="en-US" altLang="zh-CN" sz="2000" dirty="0" err="1"/>
              <a:t>yyclearin</a:t>
            </a:r>
            <a:endParaRPr kumimoji="1" lang="en-US" altLang="zh-CN" sz="2000" dirty="0"/>
          </a:p>
        </p:txBody>
      </p:sp>
      <p:pic>
        <p:nvPicPr>
          <p:cNvPr id="4" name="Picture 3">
            <a:extLst>
              <a:ext uri="{FF2B5EF4-FFF2-40B4-BE49-F238E27FC236}">
                <a16:creationId xmlns:a16="http://schemas.microsoft.com/office/drawing/2014/main" id="{D48F2403-7C81-D948-99BA-84AD8DB0402B}"/>
              </a:ext>
            </a:extLst>
          </p:cNvPr>
          <p:cNvPicPr>
            <a:picLocks noChangeAspect="1"/>
          </p:cNvPicPr>
          <p:nvPr/>
        </p:nvPicPr>
        <p:blipFill>
          <a:blip r:embed="rId2"/>
          <a:stretch>
            <a:fillRect/>
          </a:stretch>
        </p:blipFill>
        <p:spPr>
          <a:xfrm>
            <a:off x="4800600" y="4724400"/>
            <a:ext cx="3810000" cy="1946413"/>
          </a:xfrm>
          <a:prstGeom prst="rect">
            <a:avLst/>
          </a:prstGeom>
          <a:ln w="38100">
            <a:solidFill>
              <a:schemeClr val="accent6">
                <a:lumMod val="50000"/>
              </a:schemeClr>
            </a:solidFill>
          </a:ln>
        </p:spPr>
      </p:pic>
    </p:spTree>
    <p:extLst>
      <p:ext uri="{BB962C8B-B14F-4D97-AF65-F5344CB8AC3E}">
        <p14:creationId xmlns:p14="http://schemas.microsoft.com/office/powerpoint/2010/main" val="11251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2287-0EDF-4D4D-A7A0-F41DF0929C6E}"/>
              </a:ext>
            </a:extLst>
          </p:cNvPr>
          <p:cNvSpPr>
            <a:spLocks noGrp="1"/>
          </p:cNvSpPr>
          <p:nvPr>
            <p:ph type="title"/>
          </p:nvPr>
        </p:nvSpPr>
        <p:spPr>
          <a:xfrm>
            <a:off x="685800" y="609600"/>
            <a:ext cx="8001000" cy="1143000"/>
          </a:xfrm>
        </p:spPr>
        <p:txBody>
          <a:bodyPr/>
          <a:lstStyle/>
          <a:p>
            <a:pPr algn="l"/>
            <a:r>
              <a:rPr lang="en-CN" sz="2800" b="1" dirty="0">
                <a:latin typeface="Microsoft YaHei" panose="020B0503020204020204" pitchFamily="34" charset="-122"/>
                <a:ea typeface="Microsoft YaHei" panose="020B0503020204020204" pitchFamily="34" charset="-122"/>
              </a:rPr>
              <a:t>本周内容:</a:t>
            </a:r>
            <a:r>
              <a:rPr lang="en-CN" sz="2400" b="1" dirty="0">
                <a:latin typeface="Courier" pitchFamily="2" charset="0"/>
                <a:ea typeface="Microsoft YaHei" panose="020B0503020204020204" pitchFamily="34" charset="-122"/>
              </a:rPr>
              <a:t> </a:t>
            </a:r>
            <a:r>
              <a:rPr lang="en-CN" sz="2800" dirty="0">
                <a:latin typeface="+mn-lt"/>
                <a:ea typeface="Microsoft YaHei" panose="020B0503020204020204" pitchFamily="34" charset="-122"/>
              </a:rPr>
              <a:t>Parsing</a:t>
            </a:r>
            <a:r>
              <a:rPr lang="zh-CN" altLang="en-US" sz="2800" dirty="0">
                <a:latin typeface="+mn-lt"/>
                <a:ea typeface="Microsoft YaHei" panose="020B0503020204020204" pitchFamily="34" charset="-122"/>
              </a:rPr>
              <a:t> </a:t>
            </a:r>
            <a:r>
              <a:rPr lang="en-US" altLang="zh-CN" sz="2800" dirty="0">
                <a:latin typeface="+mn-lt"/>
                <a:ea typeface="Microsoft YaHei" panose="020B0503020204020204" pitchFamily="34" charset="-122"/>
              </a:rPr>
              <a:t>&amp;</a:t>
            </a:r>
            <a:r>
              <a:rPr lang="zh-CN" altLang="en-US" sz="2800" dirty="0">
                <a:latin typeface="+mn-lt"/>
                <a:ea typeface="Microsoft YaHei" panose="020B0503020204020204" pitchFamily="34" charset="-122"/>
              </a:rPr>
              <a:t> </a:t>
            </a:r>
            <a:r>
              <a:rPr lang="en-US" altLang="zh-CN" sz="2800" dirty="0">
                <a:latin typeface="+mn-lt"/>
                <a:ea typeface="Microsoft YaHei" panose="020B0503020204020204" pitchFamily="34" charset="-122"/>
              </a:rPr>
              <a:t>S</a:t>
            </a:r>
            <a:r>
              <a:rPr lang="en-CN" sz="2800" dirty="0">
                <a:latin typeface="+mn-lt"/>
                <a:ea typeface="Microsoft YaHei" panose="020B0503020204020204" pitchFamily="34" charset="-122"/>
              </a:rPr>
              <a:t>emantic Analysis</a:t>
            </a:r>
            <a:endParaRPr lang="en-CN" sz="3200" b="1" dirty="0">
              <a:solidFill>
                <a:schemeClr val="tx1"/>
              </a:solidFill>
              <a:latin typeface="+mn-lt"/>
              <a:ea typeface="Microsoft YaHei" panose="020B0503020204020204" pitchFamily="34" charset="-122"/>
            </a:endParaRPr>
          </a:p>
        </p:txBody>
      </p:sp>
      <p:sp>
        <p:nvSpPr>
          <p:cNvPr id="3" name="Content Placeholder 2">
            <a:extLst>
              <a:ext uri="{FF2B5EF4-FFF2-40B4-BE49-F238E27FC236}">
                <a16:creationId xmlns:a16="http://schemas.microsoft.com/office/drawing/2014/main" id="{71AC0AF5-2977-F642-A21C-26A0F9468ED8}"/>
              </a:ext>
            </a:extLst>
          </p:cNvPr>
          <p:cNvSpPr>
            <a:spLocks noGrp="1"/>
          </p:cNvSpPr>
          <p:nvPr>
            <p:ph idx="1"/>
          </p:nvPr>
        </p:nvSpPr>
        <p:spPr>
          <a:xfrm>
            <a:off x="685800" y="1818362"/>
            <a:ext cx="7772400" cy="4658638"/>
          </a:xfrm>
        </p:spPr>
        <p:txBody>
          <a:bodyPr/>
          <a:lstStyle/>
          <a:p>
            <a:pPr marL="457200" lvl="0" indent="-457200">
              <a:buFont typeface="+mj-lt"/>
              <a:buAutoNum type="arabicPeriod"/>
            </a:pPr>
            <a:r>
              <a:rPr lang="en-US" sz="2400" dirty="0"/>
              <a:t>Parsing</a:t>
            </a:r>
            <a:r>
              <a:rPr lang="zh-CN" altLang="en-US" sz="2400" dirty="0"/>
              <a:t> </a:t>
            </a:r>
            <a:r>
              <a:rPr lang="en-US" altLang="zh-CN" sz="2400" dirty="0"/>
              <a:t>review</a:t>
            </a:r>
            <a:r>
              <a:rPr lang="zh-CN" altLang="en-US" sz="2400" dirty="0"/>
              <a:t> </a:t>
            </a:r>
            <a:r>
              <a:rPr lang="en-US" altLang="zh-CN" sz="2400" dirty="0"/>
              <a:t>&amp;</a:t>
            </a:r>
            <a:r>
              <a:rPr lang="zh-CN" altLang="en-US" sz="2400" dirty="0"/>
              <a:t> </a:t>
            </a:r>
            <a:r>
              <a:rPr lang="en-US" altLang="zh-CN" sz="2400" dirty="0"/>
              <a:t>continue</a:t>
            </a:r>
            <a:endParaRPr lang="en-US" sz="2400" dirty="0"/>
          </a:p>
          <a:p>
            <a:pPr marL="457200" lvl="0" indent="-457200">
              <a:buFont typeface="+mj-lt"/>
              <a:buAutoNum type="arabicPeriod"/>
            </a:pPr>
            <a:r>
              <a:rPr lang="en-US" sz="2400" dirty="0"/>
              <a:t>Data types</a:t>
            </a:r>
          </a:p>
          <a:p>
            <a:pPr marL="457200" lvl="0" indent="-457200">
              <a:buFont typeface="+mj-lt"/>
              <a:buAutoNum type="arabicPeriod"/>
            </a:pPr>
            <a:r>
              <a:rPr lang="en-US" sz="2400" dirty="0"/>
              <a:t>Semantic Analysis</a:t>
            </a:r>
          </a:p>
          <a:p>
            <a:pPr marL="457200" lvl="0" indent="-457200">
              <a:buFont typeface="+mj-lt"/>
              <a:buAutoNum type="arabicPeriod"/>
            </a:pPr>
            <a:r>
              <a:rPr lang="en-US" sz="2400" dirty="0"/>
              <a:t>How to check FDMJ202</a:t>
            </a:r>
            <a:r>
              <a:rPr lang="en-US" altLang="zh-CN" sz="2400" dirty="0"/>
              <a:t>5</a:t>
            </a:r>
            <a:r>
              <a:rPr lang="en-US" sz="2400" dirty="0"/>
              <a:t> </a:t>
            </a:r>
          </a:p>
          <a:p>
            <a:pPr marL="457200" lvl="0" indent="-457200">
              <a:buFont typeface="+mj-lt"/>
              <a:buAutoNum type="arabicPeriod"/>
            </a:pPr>
            <a:r>
              <a:rPr lang="en-US" sz="2400" dirty="0"/>
              <a:t>HW</a:t>
            </a:r>
            <a:r>
              <a:rPr lang="en-US" altLang="zh-CN" sz="2400" dirty="0"/>
              <a:t>3</a:t>
            </a:r>
            <a:r>
              <a:rPr lang="en-US" sz="2400" dirty="0"/>
              <a:t>: Semantic</a:t>
            </a:r>
            <a:r>
              <a:rPr lang="zh-CN" altLang="en-US" sz="2400" dirty="0"/>
              <a:t> </a:t>
            </a:r>
            <a:r>
              <a:rPr lang="en-US" altLang="zh-CN" sz="2400" dirty="0"/>
              <a:t>analysis</a:t>
            </a:r>
            <a:r>
              <a:rPr lang="zh-CN" altLang="en-US" sz="2400" dirty="0"/>
              <a:t> </a:t>
            </a:r>
            <a:r>
              <a:rPr lang="en-US" sz="2400" dirty="0"/>
              <a:t>for FDMJ programs</a:t>
            </a:r>
            <a:endParaRPr lang="en-US" sz="2000" dirty="0"/>
          </a:p>
          <a:p>
            <a:pPr marL="457200" lvl="0" indent="-457200">
              <a:buFont typeface="+mj-lt"/>
              <a:buAutoNum type="arabicPeriod"/>
            </a:pPr>
            <a:r>
              <a:rPr lang="en-US" altLang="zh-CN" sz="2400" b="1" dirty="0"/>
              <a:t>HW2</a:t>
            </a:r>
            <a:r>
              <a:rPr lang="zh-CN" altLang="en-US" sz="2400" b="1" dirty="0"/>
              <a:t>本周四晚截止</a:t>
            </a:r>
            <a:endParaRPr lang="en-CN" sz="2400" b="1" dirty="0"/>
          </a:p>
        </p:txBody>
      </p:sp>
    </p:spTree>
    <p:extLst>
      <p:ext uri="{BB962C8B-B14F-4D97-AF65-F5344CB8AC3E}">
        <p14:creationId xmlns:p14="http://schemas.microsoft.com/office/powerpoint/2010/main" val="423438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7E5F-1D61-4646-8D6D-1F60CC74E0A1}"/>
              </a:ext>
            </a:extLst>
          </p:cNvPr>
          <p:cNvSpPr>
            <a:spLocks noGrp="1"/>
          </p:cNvSpPr>
          <p:nvPr>
            <p:ph type="title"/>
          </p:nvPr>
        </p:nvSpPr>
        <p:spPr/>
        <p:txBody>
          <a:bodyPr/>
          <a:lstStyle/>
          <a:p>
            <a:r>
              <a:rPr kumimoji="1" lang="en-US" altLang="zh-CN" dirty="0"/>
              <a:t>Some More We Can Do</a:t>
            </a:r>
            <a:endParaRPr kumimoji="1" lang="zh-CN" altLang="en-US" dirty="0"/>
          </a:p>
        </p:txBody>
      </p:sp>
      <p:sp>
        <p:nvSpPr>
          <p:cNvPr id="3" name="Content Placeholder 2">
            <a:extLst>
              <a:ext uri="{FF2B5EF4-FFF2-40B4-BE49-F238E27FC236}">
                <a16:creationId xmlns:a16="http://schemas.microsoft.com/office/drawing/2014/main" id="{D784AD61-87FD-7740-A730-3D4C3420AF92}"/>
              </a:ext>
            </a:extLst>
          </p:cNvPr>
          <p:cNvSpPr>
            <a:spLocks noGrp="1"/>
          </p:cNvSpPr>
          <p:nvPr>
            <p:ph idx="1"/>
          </p:nvPr>
        </p:nvSpPr>
        <p:spPr/>
        <p:txBody>
          <a:bodyPr/>
          <a:lstStyle/>
          <a:p>
            <a:r>
              <a:rPr kumimoji="1" lang="en-US" altLang="zh-CN" dirty="0"/>
              <a:t>Partial expression may be matched and error message may be more meaningful</a:t>
            </a:r>
          </a:p>
          <a:p>
            <a:pPr lvl="1"/>
            <a:r>
              <a:rPr kumimoji="1" lang="en-US" altLang="zh-CN" dirty="0"/>
              <a:t>If the syntax tree of expr has </a:t>
            </a:r>
            <a:r>
              <a:rPr kumimoji="1" lang="en-US" altLang="zh-CN" dirty="0">
                <a:solidFill>
                  <a:srgbClr val="FF0000"/>
                </a:solidFill>
              </a:rPr>
              <a:t>position</a:t>
            </a:r>
            <a:r>
              <a:rPr kumimoji="1" lang="en-US" altLang="zh-CN" dirty="0"/>
              <a:t> information</a:t>
            </a:r>
            <a:endParaRPr kumimoji="1" lang="zh-CN" altLang="en-US" dirty="0"/>
          </a:p>
        </p:txBody>
      </p:sp>
      <p:pic>
        <p:nvPicPr>
          <p:cNvPr id="5" name="Picture 4">
            <a:extLst>
              <a:ext uri="{FF2B5EF4-FFF2-40B4-BE49-F238E27FC236}">
                <a16:creationId xmlns:a16="http://schemas.microsoft.com/office/drawing/2014/main" id="{4C47FFC9-DCD0-E14F-8D02-F48C5CECC498}"/>
              </a:ext>
            </a:extLst>
          </p:cNvPr>
          <p:cNvPicPr>
            <a:picLocks noChangeAspect="1"/>
          </p:cNvPicPr>
          <p:nvPr/>
        </p:nvPicPr>
        <p:blipFill>
          <a:blip r:embed="rId2"/>
          <a:stretch>
            <a:fillRect/>
          </a:stretch>
        </p:blipFill>
        <p:spPr>
          <a:xfrm>
            <a:off x="1066800" y="4356100"/>
            <a:ext cx="6388100" cy="1739900"/>
          </a:xfrm>
          <a:prstGeom prst="rect">
            <a:avLst/>
          </a:prstGeom>
        </p:spPr>
      </p:pic>
    </p:spTree>
    <p:extLst>
      <p:ext uri="{BB962C8B-B14F-4D97-AF65-F5344CB8AC3E}">
        <p14:creationId xmlns:p14="http://schemas.microsoft.com/office/powerpoint/2010/main" val="325661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7188-5FB4-BC42-A327-5F67E53D9D4B}"/>
              </a:ext>
            </a:extLst>
          </p:cNvPr>
          <p:cNvSpPr>
            <a:spLocks noGrp="1"/>
          </p:cNvSpPr>
          <p:nvPr>
            <p:ph type="title"/>
          </p:nvPr>
        </p:nvSpPr>
        <p:spPr>
          <a:xfrm>
            <a:off x="685800" y="609600"/>
            <a:ext cx="7772400" cy="685800"/>
          </a:xfrm>
        </p:spPr>
        <p:txBody>
          <a:bodyPr/>
          <a:lstStyle/>
          <a:p>
            <a:r>
              <a:rPr lang="en-CN" dirty="0"/>
              <a:t>Data</a:t>
            </a:r>
            <a:r>
              <a:rPr lang="zh-CN" altLang="en-US" dirty="0"/>
              <a:t> </a:t>
            </a:r>
            <a:r>
              <a:rPr lang="en-US" altLang="zh-CN" dirty="0"/>
              <a:t>Types</a:t>
            </a:r>
            <a:endParaRPr lang="en-CN" dirty="0"/>
          </a:p>
        </p:txBody>
      </p:sp>
      <p:sp>
        <p:nvSpPr>
          <p:cNvPr id="3" name="Content Placeholder 2">
            <a:extLst>
              <a:ext uri="{FF2B5EF4-FFF2-40B4-BE49-F238E27FC236}">
                <a16:creationId xmlns:a16="http://schemas.microsoft.com/office/drawing/2014/main" id="{6B5220B7-556F-04AF-8E8E-F2109943EE55}"/>
              </a:ext>
            </a:extLst>
          </p:cNvPr>
          <p:cNvSpPr>
            <a:spLocks noGrp="1"/>
          </p:cNvSpPr>
          <p:nvPr>
            <p:ph idx="1"/>
          </p:nvPr>
        </p:nvSpPr>
        <p:spPr>
          <a:xfrm>
            <a:off x="685800" y="1447800"/>
            <a:ext cx="7772400" cy="4648200"/>
          </a:xfrm>
        </p:spPr>
        <p:txBody>
          <a:bodyPr/>
          <a:lstStyle/>
          <a:p>
            <a:r>
              <a:rPr lang="en-CN" dirty="0"/>
              <a:t>In a general programming language, we may have various data types:</a:t>
            </a:r>
          </a:p>
          <a:p>
            <a:pPr lvl="1"/>
            <a:r>
              <a:rPr lang="en-CN" dirty="0"/>
              <a:t>Primitive data types: int, char, bool, float, etc.</a:t>
            </a:r>
          </a:p>
          <a:p>
            <a:pPr lvl="1"/>
            <a:r>
              <a:rPr lang="en-CN" dirty="0"/>
              <a:t>Compound data types: array, record, etc.</a:t>
            </a:r>
          </a:p>
          <a:p>
            <a:pPr lvl="1"/>
            <a:r>
              <a:rPr lang="en-CN" i="1" dirty="0"/>
              <a:t>Access methods are “fixed”.</a:t>
            </a:r>
          </a:p>
          <a:p>
            <a:r>
              <a:rPr lang="en-CN" dirty="0"/>
              <a:t>In </a:t>
            </a:r>
            <a:r>
              <a:rPr lang="en-US" dirty="0"/>
              <a:t>object-oriented</a:t>
            </a:r>
            <a:r>
              <a:rPr lang="en-CN" dirty="0"/>
              <a:t> programming languages, we may have classes and objects.</a:t>
            </a:r>
          </a:p>
        </p:txBody>
      </p:sp>
    </p:spTree>
    <p:extLst>
      <p:ext uri="{BB962C8B-B14F-4D97-AF65-F5344CB8AC3E}">
        <p14:creationId xmlns:p14="http://schemas.microsoft.com/office/powerpoint/2010/main" val="938579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3B98-0372-98E6-7D2A-68A5BB033974}"/>
              </a:ext>
            </a:extLst>
          </p:cNvPr>
          <p:cNvSpPr>
            <a:spLocks noGrp="1"/>
          </p:cNvSpPr>
          <p:nvPr>
            <p:ph type="title"/>
          </p:nvPr>
        </p:nvSpPr>
        <p:spPr>
          <a:xfrm>
            <a:off x="673249" y="304800"/>
            <a:ext cx="7772400" cy="685800"/>
          </a:xfrm>
        </p:spPr>
        <p:txBody>
          <a:bodyPr/>
          <a:lstStyle/>
          <a:p>
            <a:r>
              <a:rPr lang="en-US" dirty="0"/>
              <a:t>Data Type</a:t>
            </a:r>
          </a:p>
        </p:txBody>
      </p:sp>
      <p:sp>
        <p:nvSpPr>
          <p:cNvPr id="3" name="Content Placeholder 2">
            <a:extLst>
              <a:ext uri="{FF2B5EF4-FFF2-40B4-BE49-F238E27FC236}">
                <a16:creationId xmlns:a16="http://schemas.microsoft.com/office/drawing/2014/main" id="{DC26B937-34AB-35EE-BC83-F1AA4BA3929C}"/>
              </a:ext>
            </a:extLst>
          </p:cNvPr>
          <p:cNvSpPr>
            <a:spLocks noGrp="1"/>
          </p:cNvSpPr>
          <p:nvPr>
            <p:ph idx="1"/>
          </p:nvPr>
        </p:nvSpPr>
        <p:spPr>
          <a:xfrm>
            <a:off x="597049" y="1257300"/>
            <a:ext cx="7924800" cy="5448300"/>
          </a:xfrm>
        </p:spPr>
        <p:txBody>
          <a:bodyPr/>
          <a:lstStyle/>
          <a:p>
            <a:pPr marL="382588"/>
            <a:r>
              <a:rPr lang="en-US" altLang="en-US" sz="2800" dirty="0"/>
              <a:t>A data type is all of the below:</a:t>
            </a:r>
          </a:p>
          <a:p>
            <a:pPr marL="782638" lvl="1"/>
            <a:r>
              <a:rPr lang="en-US" altLang="en-US" sz="2400" dirty="0"/>
              <a:t>A collection of values from a “</a:t>
            </a:r>
            <a:r>
              <a:rPr lang="en-US" altLang="en-US" sz="2400" b="1" dirty="0"/>
              <a:t>domain</a:t>
            </a:r>
            <a:r>
              <a:rPr lang="en-US" altLang="en-US" sz="2400" dirty="0"/>
              <a:t>”.</a:t>
            </a:r>
          </a:p>
          <a:p>
            <a:pPr marL="782638" lvl="1"/>
            <a:r>
              <a:rPr lang="en-US" altLang="en-US" sz="2400" dirty="0"/>
              <a:t>An internal structure of a bunch of data, described down to the level of a small set of fundamental types.</a:t>
            </a:r>
          </a:p>
          <a:p>
            <a:pPr marL="782638" lvl="1"/>
            <a:r>
              <a:rPr lang="en-US" altLang="en-US" sz="2400" dirty="0"/>
              <a:t>A collection of well-defined operations, that can be applied to objects of that type.</a:t>
            </a:r>
          </a:p>
          <a:p>
            <a:pPr marL="382588"/>
            <a:r>
              <a:rPr lang="en-US" sz="2800" dirty="0"/>
              <a:t>A language has </a:t>
            </a:r>
          </a:p>
          <a:p>
            <a:pPr marL="782638" lvl="1"/>
            <a:r>
              <a:rPr lang="en-US" sz="2400" dirty="0">
                <a:solidFill>
                  <a:srgbClr val="FF0000"/>
                </a:solidFill>
              </a:rPr>
              <a:t>Strong Typing</a:t>
            </a:r>
            <a:r>
              <a:rPr lang="en-US" sz="2400" dirty="0"/>
              <a:t>: means that the language prevents you from applying an operation to data on which it is inappropriate.</a:t>
            </a:r>
          </a:p>
          <a:p>
            <a:pPr marL="782638" lvl="1"/>
            <a:r>
              <a:rPr lang="en-US" sz="2400" dirty="0">
                <a:solidFill>
                  <a:srgbClr val="FF0000"/>
                </a:solidFill>
              </a:rPr>
              <a:t>Static Typing</a:t>
            </a:r>
            <a:r>
              <a:rPr lang="en-US" sz="2400" dirty="0"/>
              <a:t>: means that all variables and methods are statically declared and their use can be typed checked at compile time.</a:t>
            </a:r>
          </a:p>
        </p:txBody>
      </p:sp>
    </p:spTree>
    <p:extLst>
      <p:ext uri="{BB962C8B-B14F-4D97-AF65-F5344CB8AC3E}">
        <p14:creationId xmlns:p14="http://schemas.microsoft.com/office/powerpoint/2010/main" val="194432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6C4-D51F-2CCD-4CFD-35256937C63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1E4DC59-EC8F-ECA8-96A8-784616771A91}"/>
              </a:ext>
            </a:extLst>
          </p:cNvPr>
          <p:cNvSpPr>
            <a:spLocks noGrp="1"/>
          </p:cNvSpPr>
          <p:nvPr>
            <p:ph idx="1"/>
          </p:nvPr>
        </p:nvSpPr>
        <p:spPr/>
        <p:txBody>
          <a:bodyPr/>
          <a:lstStyle/>
          <a:p>
            <a:pPr marL="382588">
              <a:lnSpc>
                <a:spcPct val="90000"/>
              </a:lnSpc>
            </a:pPr>
            <a:r>
              <a:rPr lang="en-US" altLang="en-US" sz="2800" dirty="0"/>
              <a:t>C is not strongly typed, but it is statically typed.</a:t>
            </a:r>
          </a:p>
          <a:p>
            <a:pPr marL="382588">
              <a:lnSpc>
                <a:spcPct val="90000"/>
              </a:lnSpc>
            </a:pPr>
            <a:r>
              <a:rPr lang="en-US" altLang="en-US" sz="2800" dirty="0"/>
              <a:t>Java is strongly typed, </a:t>
            </a:r>
          </a:p>
          <a:p>
            <a:pPr marL="782638" lvl="1">
              <a:lnSpc>
                <a:spcPct val="90000"/>
              </a:lnSpc>
            </a:pPr>
            <a:r>
              <a:rPr lang="en-US" altLang="en-US" sz="2400" dirty="0"/>
              <a:t>with a non-trivial mix of things that can be checked statically and things that have to be checked dynamically</a:t>
            </a:r>
          </a:p>
          <a:p>
            <a:pPr marL="782638" lvl="1">
              <a:lnSpc>
                <a:spcPct val="90000"/>
              </a:lnSpc>
            </a:pPr>
            <a:r>
              <a:rPr lang="en-US" altLang="en-US" sz="2400" dirty="0"/>
              <a:t>FDMJ is strongly typed (more later)</a:t>
            </a:r>
          </a:p>
          <a:p>
            <a:pPr marL="382588">
              <a:lnSpc>
                <a:spcPct val="90000"/>
              </a:lnSpc>
            </a:pPr>
            <a:r>
              <a:rPr lang="en-US" altLang="en-US" sz="2800" dirty="0"/>
              <a:t>Python is strongly typed but is dynamic and not static</a:t>
            </a:r>
          </a:p>
          <a:p>
            <a:endParaRPr lang="en-US" sz="2400" dirty="0"/>
          </a:p>
        </p:txBody>
      </p:sp>
    </p:spTree>
    <p:extLst>
      <p:ext uri="{BB962C8B-B14F-4D97-AF65-F5344CB8AC3E}">
        <p14:creationId xmlns:p14="http://schemas.microsoft.com/office/powerpoint/2010/main" val="93500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10C3-9009-DD9C-8F7E-FDAFC09CF0D6}"/>
              </a:ext>
            </a:extLst>
          </p:cNvPr>
          <p:cNvSpPr>
            <a:spLocks noGrp="1"/>
          </p:cNvSpPr>
          <p:nvPr>
            <p:ph type="title"/>
          </p:nvPr>
        </p:nvSpPr>
        <p:spPr>
          <a:xfrm>
            <a:off x="685800" y="457200"/>
            <a:ext cx="7772400" cy="533400"/>
          </a:xfrm>
        </p:spPr>
        <p:txBody>
          <a:bodyPr/>
          <a:lstStyle/>
          <a:p>
            <a:r>
              <a:rPr lang="en-US" dirty="0">
                <a:sym typeface="Arial Black" charset="0"/>
              </a:rPr>
              <a:t>Type Checking</a:t>
            </a:r>
            <a:endParaRPr lang="en-US" dirty="0"/>
          </a:p>
        </p:txBody>
      </p:sp>
      <p:sp>
        <p:nvSpPr>
          <p:cNvPr id="3" name="Content Placeholder 2">
            <a:extLst>
              <a:ext uri="{FF2B5EF4-FFF2-40B4-BE49-F238E27FC236}">
                <a16:creationId xmlns:a16="http://schemas.microsoft.com/office/drawing/2014/main" id="{5E2B7A49-BC44-32FC-23F7-6865BA93084E}"/>
              </a:ext>
            </a:extLst>
          </p:cNvPr>
          <p:cNvSpPr>
            <a:spLocks noGrp="1"/>
          </p:cNvSpPr>
          <p:nvPr>
            <p:ph idx="1"/>
          </p:nvPr>
        </p:nvSpPr>
        <p:spPr>
          <a:xfrm>
            <a:off x="685800" y="1100866"/>
            <a:ext cx="7772400" cy="5486400"/>
          </a:xfrm>
        </p:spPr>
        <p:txBody>
          <a:bodyPr/>
          <a:lstStyle/>
          <a:p>
            <a:r>
              <a:rPr lang="en-US" sz="2000" dirty="0"/>
              <a:t>Type inference </a:t>
            </a:r>
          </a:p>
          <a:p>
            <a:pPr lvl="1"/>
            <a:r>
              <a:rPr lang="en-US" sz="1800" dirty="0"/>
              <a:t>What is the type of an expression, given the types of the operands?</a:t>
            </a:r>
          </a:p>
          <a:p>
            <a:pPr lvl="1"/>
            <a:r>
              <a:rPr lang="en-US" sz="1800" dirty="0"/>
              <a:t>Example: </a:t>
            </a:r>
            <a:r>
              <a:rPr lang="en-US" sz="1800" dirty="0" err="1"/>
              <a:t>a+b</a:t>
            </a:r>
            <a:endParaRPr lang="en-US" sz="1800" dirty="0"/>
          </a:p>
          <a:p>
            <a:r>
              <a:rPr lang="en-US" sz="2000" dirty="0"/>
              <a:t>Type correctness</a:t>
            </a:r>
          </a:p>
          <a:p>
            <a:pPr lvl="1"/>
            <a:r>
              <a:rPr lang="en-US" sz="1800" dirty="0"/>
              <a:t>What is the expected type(s) to be used in a particular context?</a:t>
            </a:r>
          </a:p>
          <a:p>
            <a:pPr lvl="1"/>
            <a:r>
              <a:rPr lang="en-US" sz="1800" dirty="0"/>
              <a:t>Example: In “x:=a”, if a is integer, then x </a:t>
            </a:r>
            <a:r>
              <a:rPr lang="en-US" sz="1800" b="1" dirty="0"/>
              <a:t>should be a location </a:t>
            </a:r>
            <a:r>
              <a:rPr lang="en-US" sz="1800" dirty="0"/>
              <a:t>for an integer. When the same x is used in an expression (not on the left of an assignment), x is used as </a:t>
            </a:r>
            <a:r>
              <a:rPr lang="en-US" sz="1800" b="1" dirty="0"/>
              <a:t>an integer value</a:t>
            </a:r>
            <a:r>
              <a:rPr lang="en-US" sz="1800" dirty="0"/>
              <a:t>.</a:t>
            </a:r>
          </a:p>
          <a:p>
            <a:r>
              <a:rPr lang="en-US" sz="2000" dirty="0"/>
              <a:t>Type</a:t>
            </a:r>
            <a:r>
              <a:rPr lang="zh-CN" altLang="en-US" sz="2000" dirty="0"/>
              <a:t> </a:t>
            </a:r>
            <a:r>
              <a:rPr lang="en-US" sz="2000" dirty="0"/>
              <a:t>compatibility</a:t>
            </a:r>
          </a:p>
          <a:p>
            <a:pPr lvl="1"/>
            <a:r>
              <a:rPr lang="en-US" sz="1800" dirty="0"/>
              <a:t>When can a value of type A be used in a context that expects type B?</a:t>
            </a:r>
          </a:p>
          <a:p>
            <a:pPr lvl="1"/>
            <a:r>
              <a:rPr lang="en-US" sz="1800" dirty="0"/>
              <a:t>FDMJ Example: In </a:t>
            </a:r>
            <a:r>
              <a:rPr lang="en-US" sz="1800" dirty="0" err="1"/>
              <a:t>o.m</a:t>
            </a:r>
            <a:r>
              <a:rPr lang="en-US" sz="1800" dirty="0"/>
              <a:t>() where m is a method of class C1, then o must be in class C1 or a class that’s subclass of C1 that inherits the method m from C1.</a:t>
            </a:r>
          </a:p>
          <a:p>
            <a:r>
              <a:rPr lang="en-US" sz="2000" dirty="0"/>
              <a:t>Structural equivalence vs name equivalence</a:t>
            </a:r>
          </a:p>
          <a:p>
            <a:pPr lvl="1"/>
            <a:r>
              <a:rPr lang="en-US" sz="1800" b="1" dirty="0"/>
              <a:t>Name equivalence </a:t>
            </a:r>
            <a:r>
              <a:rPr lang="en-US" sz="1800" dirty="0"/>
              <a:t>is based on declarations (FDMJ uses this!)</a:t>
            </a:r>
          </a:p>
          <a:p>
            <a:pPr lvl="1"/>
            <a:r>
              <a:rPr lang="en-US" sz="1800" dirty="0"/>
              <a:t>Structural equivalence is based on some notion of meaning behind those declarations (we don’t use this)</a:t>
            </a:r>
          </a:p>
        </p:txBody>
      </p:sp>
    </p:spTree>
    <p:extLst>
      <p:ext uri="{BB962C8B-B14F-4D97-AF65-F5344CB8AC3E}">
        <p14:creationId xmlns:p14="http://schemas.microsoft.com/office/powerpoint/2010/main" val="113936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0DA5-007C-876D-74B4-1E8AD2835589}"/>
              </a:ext>
            </a:extLst>
          </p:cNvPr>
          <p:cNvSpPr>
            <a:spLocks noGrp="1"/>
          </p:cNvSpPr>
          <p:nvPr>
            <p:ph type="title"/>
          </p:nvPr>
        </p:nvSpPr>
        <p:spPr>
          <a:xfrm>
            <a:off x="670560" y="228600"/>
            <a:ext cx="7772400" cy="609600"/>
          </a:xfrm>
        </p:spPr>
        <p:txBody>
          <a:bodyPr/>
          <a:lstStyle/>
          <a:p>
            <a:r>
              <a:rPr lang="en-US" altLang="en-US" dirty="0"/>
              <a:t>Type Casting</a:t>
            </a:r>
            <a:endParaRPr lang="en-US" dirty="0"/>
          </a:p>
        </p:txBody>
      </p:sp>
      <p:sp>
        <p:nvSpPr>
          <p:cNvPr id="3" name="Content Placeholder 2">
            <a:extLst>
              <a:ext uri="{FF2B5EF4-FFF2-40B4-BE49-F238E27FC236}">
                <a16:creationId xmlns:a16="http://schemas.microsoft.com/office/drawing/2014/main" id="{C4B4CB8B-9463-E0B8-1C1B-EECFD35A25AF}"/>
              </a:ext>
            </a:extLst>
          </p:cNvPr>
          <p:cNvSpPr>
            <a:spLocks noGrp="1"/>
          </p:cNvSpPr>
          <p:nvPr>
            <p:ph idx="1"/>
          </p:nvPr>
        </p:nvSpPr>
        <p:spPr>
          <a:xfrm>
            <a:off x="533400" y="1371600"/>
            <a:ext cx="7772400" cy="5105400"/>
          </a:xfrm>
        </p:spPr>
        <p:txBody>
          <a:bodyPr/>
          <a:lstStyle/>
          <a:p>
            <a:r>
              <a:rPr lang="en-US" sz="2800" dirty="0"/>
              <a:t>FDMJ2025 does have </a:t>
            </a:r>
            <a:r>
              <a:rPr lang="en-US" sz="2800" i="1" dirty="0"/>
              <a:t>casting</a:t>
            </a:r>
          </a:p>
          <a:p>
            <a:pPr lvl="1"/>
            <a:r>
              <a:rPr lang="en-US" sz="2400" dirty="0"/>
              <a:t>We have integer, Boolean</a:t>
            </a:r>
          </a:p>
          <a:p>
            <a:pPr lvl="2"/>
            <a:r>
              <a:rPr lang="en-US" sz="1800" dirty="0"/>
              <a:t>True &amp; false are 1 and 0</a:t>
            </a:r>
          </a:p>
          <a:p>
            <a:pPr lvl="1"/>
            <a:r>
              <a:rPr lang="en-US" sz="2400" dirty="0"/>
              <a:t>But we do allow </a:t>
            </a:r>
            <a:r>
              <a:rPr lang="en-US" sz="2400" i="1" dirty="0"/>
              <a:t>inheritance</a:t>
            </a:r>
            <a:r>
              <a:rPr lang="en-US" sz="2400" dirty="0"/>
              <a:t>!</a:t>
            </a:r>
          </a:p>
          <a:p>
            <a:r>
              <a:rPr lang="en-US" sz="2800" dirty="0"/>
              <a:t>Most programming languages allow some form of type conversion (or casting), where the programmer can change one type of variable to another.</a:t>
            </a:r>
          </a:p>
          <a:p>
            <a:pPr marL="782638" lvl="1">
              <a:lnSpc>
                <a:spcPct val="110000"/>
              </a:lnSpc>
              <a:buFont typeface="Times New Roman" charset="0"/>
              <a:buChar char="–"/>
              <a:defRPr/>
            </a:pPr>
            <a:r>
              <a:rPr lang="en-US" sz="2400" dirty="0">
                <a:sym typeface="Times New Roman" charset="0"/>
              </a:rPr>
              <a:t>type conversions (explicit): x = (float) y;</a:t>
            </a:r>
          </a:p>
          <a:p>
            <a:pPr marL="782638" lvl="1">
              <a:lnSpc>
                <a:spcPct val="110000"/>
              </a:lnSpc>
              <a:buFont typeface="Times New Roman" charset="0"/>
              <a:buChar char="–"/>
              <a:defRPr/>
            </a:pPr>
            <a:r>
              <a:rPr lang="en-US" sz="2400" dirty="0">
                <a:sym typeface="Times New Roman" charset="0"/>
              </a:rPr>
              <a:t>type coercions (implicit): x=y;</a:t>
            </a:r>
          </a:p>
          <a:p>
            <a:pPr marL="782638" lvl="1">
              <a:lnSpc>
                <a:spcPct val="110000"/>
              </a:lnSpc>
              <a:buFont typeface="Times New Roman" charset="0"/>
              <a:buChar char="–"/>
              <a:defRPr/>
            </a:pPr>
            <a:r>
              <a:rPr lang="en-US" sz="2400" dirty="0">
                <a:sym typeface="Times New Roman" charset="0"/>
              </a:rPr>
              <a:t>sometimes the word </a:t>
            </a:r>
            <a:r>
              <a:rPr lang="en-US" sz="2400" i="1" dirty="0">
                <a:sym typeface="Times New Roman" charset="0"/>
              </a:rPr>
              <a:t>'cast' </a:t>
            </a:r>
            <a:r>
              <a:rPr lang="en-US" sz="2400" dirty="0">
                <a:sym typeface="Times New Roman" charset="0"/>
              </a:rPr>
              <a:t>is used for conversions</a:t>
            </a:r>
          </a:p>
          <a:p>
            <a:pPr lvl="1"/>
            <a:endParaRPr lang="en-US" sz="2400" dirty="0"/>
          </a:p>
        </p:txBody>
      </p:sp>
    </p:spTree>
    <p:extLst>
      <p:ext uri="{BB962C8B-B14F-4D97-AF65-F5344CB8AC3E}">
        <p14:creationId xmlns:p14="http://schemas.microsoft.com/office/powerpoint/2010/main" val="1804294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94B-95A6-35AE-D8F7-EFE139FD6008}"/>
              </a:ext>
            </a:extLst>
          </p:cNvPr>
          <p:cNvSpPr>
            <a:spLocks noGrp="1"/>
          </p:cNvSpPr>
          <p:nvPr>
            <p:ph type="title"/>
          </p:nvPr>
        </p:nvSpPr>
        <p:spPr>
          <a:xfrm>
            <a:off x="685800" y="457200"/>
            <a:ext cx="7772400" cy="685800"/>
          </a:xfrm>
        </p:spPr>
        <p:txBody>
          <a:bodyPr/>
          <a:lstStyle/>
          <a:p>
            <a:r>
              <a:rPr lang="en-US" dirty="0"/>
              <a:t>Data Types</a:t>
            </a:r>
            <a:r>
              <a:rPr lang="zh-CN" altLang="en-US" dirty="0"/>
              <a:t> </a:t>
            </a:r>
            <a:r>
              <a:rPr lang="en-US" altLang="zh-CN" dirty="0"/>
              <a:t>in</a:t>
            </a:r>
            <a:r>
              <a:rPr lang="zh-CN" altLang="en-US" dirty="0"/>
              <a:t> </a:t>
            </a:r>
            <a:r>
              <a:rPr lang="en-US" altLang="zh-CN" dirty="0"/>
              <a:t>FDMJ2025</a:t>
            </a:r>
            <a:endParaRPr lang="en-US" dirty="0"/>
          </a:p>
        </p:txBody>
      </p:sp>
      <p:sp>
        <p:nvSpPr>
          <p:cNvPr id="3" name="Content Placeholder 2">
            <a:extLst>
              <a:ext uri="{FF2B5EF4-FFF2-40B4-BE49-F238E27FC236}">
                <a16:creationId xmlns:a16="http://schemas.microsoft.com/office/drawing/2014/main" id="{7FACF1FC-FC2C-CA89-2C3D-CE35A955E858}"/>
              </a:ext>
            </a:extLst>
          </p:cNvPr>
          <p:cNvSpPr>
            <a:spLocks noGrp="1"/>
          </p:cNvSpPr>
          <p:nvPr>
            <p:ph idx="1"/>
          </p:nvPr>
        </p:nvSpPr>
        <p:spPr>
          <a:xfrm>
            <a:off x="1066800" y="1295400"/>
            <a:ext cx="7772400" cy="5257800"/>
          </a:xfrm>
        </p:spPr>
        <p:txBody>
          <a:bodyPr/>
          <a:lstStyle/>
          <a:p>
            <a:r>
              <a:rPr lang="en-US" sz="2000" dirty="0"/>
              <a:t>Three</a:t>
            </a:r>
            <a:r>
              <a:rPr lang="zh-CN" altLang="en-US" sz="2000" dirty="0"/>
              <a:t> </a:t>
            </a:r>
            <a:r>
              <a:rPr lang="en-US" altLang="zh-CN" sz="2000" dirty="0"/>
              <a:t>different</a:t>
            </a:r>
            <a:r>
              <a:rPr lang="zh-CN" altLang="en-US" sz="2000" dirty="0"/>
              <a:t> </a:t>
            </a:r>
            <a:r>
              <a:rPr lang="en-US" altLang="zh-CN" sz="2000" dirty="0"/>
              <a:t>data types:</a:t>
            </a:r>
          </a:p>
          <a:p>
            <a:pPr lvl="1"/>
            <a:r>
              <a:rPr lang="en-US" sz="1800" dirty="0"/>
              <a:t>Integer</a:t>
            </a:r>
          </a:p>
          <a:p>
            <a:pPr lvl="1"/>
            <a:r>
              <a:rPr lang="en-US" sz="1800" dirty="0"/>
              <a:t>Array (of integers)</a:t>
            </a:r>
          </a:p>
          <a:p>
            <a:pPr lvl="1"/>
            <a:r>
              <a:rPr lang="en-US" sz="1800" dirty="0"/>
              <a:t>Class (also called an object type, with a class name)</a:t>
            </a:r>
          </a:p>
          <a:p>
            <a:r>
              <a:rPr lang="en-US" sz="2000" dirty="0"/>
              <a:t>In FDMJ “</a:t>
            </a:r>
            <a:r>
              <a:rPr lang="en-US" sz="2000" b="1" dirty="0"/>
              <a:t>everything represents a value</a:t>
            </a:r>
            <a:r>
              <a:rPr lang="en-US" sz="2000" dirty="0"/>
              <a:t>”. We have </a:t>
            </a:r>
            <a:r>
              <a:rPr lang="en-US" sz="2000" dirty="0">
                <a:solidFill>
                  <a:srgbClr val="FF0000"/>
                </a:solidFill>
              </a:rPr>
              <a:t>four</a:t>
            </a:r>
            <a:r>
              <a:rPr lang="en-US" sz="2000" dirty="0"/>
              <a:t> different kinds of values:</a:t>
            </a:r>
          </a:p>
          <a:p>
            <a:pPr lvl="1"/>
            <a:r>
              <a:rPr lang="en-US" sz="1800" dirty="0"/>
              <a:t>Integer value (abbreviated as “value”)</a:t>
            </a:r>
          </a:p>
          <a:p>
            <a:pPr lvl="1"/>
            <a:r>
              <a:rPr lang="en-US" sz="1800" dirty="0"/>
              <a:t>Pointer value (of two different data types, </a:t>
            </a:r>
            <a:r>
              <a:rPr lang="en-US" sz="1800" b="1" dirty="0"/>
              <a:t>array</a:t>
            </a:r>
            <a:r>
              <a:rPr lang="en-US" sz="1800" dirty="0"/>
              <a:t> or </a:t>
            </a:r>
            <a:r>
              <a:rPr lang="en-US" sz="1800" b="1" dirty="0"/>
              <a:t>object</a:t>
            </a:r>
            <a:r>
              <a:rPr lang="en-US" sz="1800" dirty="0"/>
              <a:t>, abbreviated as “pointer”)</a:t>
            </a:r>
          </a:p>
          <a:p>
            <a:pPr lvl="1"/>
            <a:r>
              <a:rPr lang="en-US" sz="1800" dirty="0"/>
              <a:t>Location value (of four different data types, abbreviated as “location”)</a:t>
            </a:r>
          </a:p>
          <a:p>
            <a:pPr lvl="2"/>
            <a:r>
              <a:rPr lang="en-US" sz="1800" dirty="0"/>
              <a:t>For a memory location (either in the stack or in heap space)</a:t>
            </a:r>
          </a:p>
          <a:p>
            <a:pPr lvl="2"/>
            <a:r>
              <a:rPr lang="en-US" sz="1800" dirty="0"/>
              <a:t>Each location is dedicated to a specific data type.</a:t>
            </a:r>
          </a:p>
          <a:p>
            <a:pPr lvl="1"/>
            <a:r>
              <a:rPr lang="en-US" sz="1800" dirty="0"/>
              <a:t>Method names</a:t>
            </a:r>
          </a:p>
          <a:p>
            <a:pPr lvl="2"/>
            <a:r>
              <a:rPr lang="en-US" sz="1800" dirty="0"/>
              <a:t>Representing function entrance location (instruction space)</a:t>
            </a:r>
          </a:p>
          <a:p>
            <a:pPr lvl="2"/>
            <a:r>
              <a:rPr lang="en-US" sz="1800" i="1" dirty="0"/>
              <a:t>Note we don’t have </a:t>
            </a:r>
            <a:r>
              <a:rPr lang="en-US" sz="1800" i="1" dirty="0" err="1"/>
              <a:t>goto</a:t>
            </a:r>
            <a:r>
              <a:rPr lang="en-US" sz="1800" i="1" dirty="0"/>
              <a:t> statements in FDMJ.</a:t>
            </a:r>
          </a:p>
          <a:p>
            <a:pPr lvl="1"/>
            <a:endParaRPr lang="en-US" sz="2200" dirty="0"/>
          </a:p>
        </p:txBody>
      </p:sp>
      <p:sp>
        <p:nvSpPr>
          <p:cNvPr id="4" name="TextBox 3">
            <a:extLst>
              <a:ext uri="{FF2B5EF4-FFF2-40B4-BE49-F238E27FC236}">
                <a16:creationId xmlns:a16="http://schemas.microsoft.com/office/drawing/2014/main" id="{934630B5-41DD-858C-25AA-C56C8D01A493}"/>
              </a:ext>
            </a:extLst>
          </p:cNvPr>
          <p:cNvSpPr txBox="1"/>
          <p:nvPr/>
        </p:nvSpPr>
        <p:spPr>
          <a:xfrm>
            <a:off x="152400" y="4191000"/>
            <a:ext cx="1263352" cy="2031325"/>
          </a:xfrm>
          <a:prstGeom prst="rect">
            <a:avLst/>
          </a:prstGeom>
          <a:noFill/>
          <a:ln>
            <a:solidFill>
              <a:srgbClr val="FF0000"/>
            </a:solidFill>
          </a:ln>
        </p:spPr>
        <p:txBody>
          <a:bodyPr wrap="square" rtlCol="0">
            <a:spAutoFit/>
          </a:bodyPr>
          <a:lstStyle/>
          <a:p>
            <a:r>
              <a:rPr lang="en-US" sz="1800" dirty="0"/>
              <a:t>Strongly Typed, </a:t>
            </a:r>
            <a:r>
              <a:rPr lang="en-US" sz="1800" b="1" dirty="0"/>
              <a:t>except </a:t>
            </a:r>
            <a:r>
              <a:rPr lang="en-US" sz="1800" dirty="0"/>
              <a:t>that int and bool are “auto-converted”</a:t>
            </a:r>
          </a:p>
        </p:txBody>
      </p:sp>
    </p:spTree>
    <p:extLst>
      <p:ext uri="{BB962C8B-B14F-4D97-AF65-F5344CB8AC3E}">
        <p14:creationId xmlns:p14="http://schemas.microsoft.com/office/powerpoint/2010/main" val="391976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F35BFE1-385D-75DE-A43A-8F6CE439BF95}"/>
              </a:ext>
            </a:extLst>
          </p:cNvPr>
          <p:cNvPicPr>
            <a:picLocks noChangeAspect="1"/>
          </p:cNvPicPr>
          <p:nvPr/>
        </p:nvPicPr>
        <p:blipFill>
          <a:blip r:embed="rId2"/>
          <a:srcRect t="2268"/>
          <a:stretch/>
        </p:blipFill>
        <p:spPr>
          <a:xfrm>
            <a:off x="2247900" y="1524000"/>
            <a:ext cx="3498850" cy="2901950"/>
          </a:xfrm>
          <a:prstGeom prst="rect">
            <a:avLst/>
          </a:prstGeom>
        </p:spPr>
      </p:pic>
      <p:sp>
        <p:nvSpPr>
          <p:cNvPr id="2" name="Title 1">
            <a:extLst>
              <a:ext uri="{FF2B5EF4-FFF2-40B4-BE49-F238E27FC236}">
                <a16:creationId xmlns:a16="http://schemas.microsoft.com/office/drawing/2014/main" id="{E9DDF94B-95A6-35AE-D8F7-EFE139FD6008}"/>
              </a:ext>
            </a:extLst>
          </p:cNvPr>
          <p:cNvSpPr>
            <a:spLocks noGrp="1"/>
          </p:cNvSpPr>
          <p:nvPr>
            <p:ph type="title"/>
          </p:nvPr>
        </p:nvSpPr>
        <p:spPr>
          <a:xfrm>
            <a:off x="685800" y="381000"/>
            <a:ext cx="7772400" cy="685800"/>
          </a:xfrm>
        </p:spPr>
        <p:txBody>
          <a:bodyPr/>
          <a:lstStyle/>
          <a:p>
            <a:r>
              <a:rPr lang="en-US" dirty="0"/>
              <a:t>Types</a:t>
            </a:r>
            <a:r>
              <a:rPr lang="zh-CN" altLang="en-US" dirty="0"/>
              <a:t> </a:t>
            </a:r>
            <a:r>
              <a:rPr lang="en-US" altLang="zh-CN" dirty="0"/>
              <a:t>in</a:t>
            </a:r>
            <a:r>
              <a:rPr lang="zh-CN" altLang="en-US" dirty="0"/>
              <a:t> </a:t>
            </a:r>
            <a:r>
              <a:rPr lang="en-US" altLang="zh-CN" dirty="0"/>
              <a:t>FDMJ: Examples</a:t>
            </a:r>
            <a:endParaRPr lang="en-US" dirty="0"/>
          </a:p>
        </p:txBody>
      </p:sp>
      <p:sp>
        <p:nvSpPr>
          <p:cNvPr id="6" name="Oval 5">
            <a:extLst>
              <a:ext uri="{FF2B5EF4-FFF2-40B4-BE49-F238E27FC236}">
                <a16:creationId xmlns:a16="http://schemas.microsoft.com/office/drawing/2014/main" id="{3FDE316C-4D9C-AFA7-55A6-7DE3E5CEE835}"/>
              </a:ext>
            </a:extLst>
          </p:cNvPr>
          <p:cNvSpPr/>
          <p:nvPr/>
        </p:nvSpPr>
        <p:spPr>
          <a:xfrm>
            <a:off x="3191875" y="1754471"/>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196011E-E914-E364-108A-1BD0AB2EC49B}"/>
              </a:ext>
            </a:extLst>
          </p:cNvPr>
          <p:cNvSpPr/>
          <p:nvPr/>
        </p:nvSpPr>
        <p:spPr>
          <a:xfrm>
            <a:off x="2887075" y="2965582"/>
            <a:ext cx="304800" cy="2400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193839-9F5D-289A-E0EC-19D2B6E8F4A7}"/>
              </a:ext>
            </a:extLst>
          </p:cNvPr>
          <p:cNvSpPr txBox="1"/>
          <p:nvPr/>
        </p:nvSpPr>
        <p:spPr>
          <a:xfrm>
            <a:off x="6629400" y="1403825"/>
            <a:ext cx="1524000" cy="1015663"/>
          </a:xfrm>
          <a:prstGeom prst="rect">
            <a:avLst/>
          </a:prstGeom>
          <a:noFill/>
          <a:ln>
            <a:solidFill>
              <a:schemeClr val="accent2">
                <a:lumMod val="50000"/>
              </a:schemeClr>
            </a:solidFill>
          </a:ln>
        </p:spPr>
        <p:txBody>
          <a:bodyPr wrap="square" rtlCol="0">
            <a:spAutoFit/>
          </a:bodyPr>
          <a:lstStyle/>
          <a:p>
            <a:r>
              <a:rPr lang="en-US" sz="2000" dirty="0"/>
              <a:t>Variable: </a:t>
            </a:r>
            <a:r>
              <a:rPr lang="en-US" sz="2000" dirty="0">
                <a:solidFill>
                  <a:srgbClr val="FF0000"/>
                </a:solidFill>
              </a:rPr>
              <a:t>integer type is declared</a:t>
            </a:r>
          </a:p>
        </p:txBody>
      </p:sp>
      <p:cxnSp>
        <p:nvCxnSpPr>
          <p:cNvPr id="11" name="Straight Arrow Connector 10">
            <a:extLst>
              <a:ext uri="{FF2B5EF4-FFF2-40B4-BE49-F238E27FC236}">
                <a16:creationId xmlns:a16="http://schemas.microsoft.com/office/drawing/2014/main" id="{AAC3D0A6-41A6-7FA6-D1AA-B0BE66E89CD2}"/>
              </a:ext>
            </a:extLst>
          </p:cNvPr>
          <p:cNvCxnSpPr>
            <a:cxnSpLocks/>
            <a:stCxn id="9" idx="1"/>
            <a:endCxn id="6" idx="6"/>
          </p:cNvCxnSpPr>
          <p:nvPr/>
        </p:nvCxnSpPr>
        <p:spPr>
          <a:xfrm flipH="1" flipV="1">
            <a:off x="3496675" y="1868771"/>
            <a:ext cx="3132725" cy="42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F172B0-AE05-3847-28B9-43963ADF686F}"/>
              </a:ext>
            </a:extLst>
          </p:cNvPr>
          <p:cNvSpPr txBox="1"/>
          <p:nvPr/>
        </p:nvSpPr>
        <p:spPr>
          <a:xfrm>
            <a:off x="6936415" y="2647652"/>
            <a:ext cx="1143000" cy="1015663"/>
          </a:xfrm>
          <a:prstGeom prst="rect">
            <a:avLst/>
          </a:prstGeom>
          <a:noFill/>
          <a:ln>
            <a:solidFill>
              <a:schemeClr val="accent2">
                <a:lumMod val="50000"/>
              </a:schemeClr>
            </a:solidFill>
          </a:ln>
        </p:spPr>
        <p:txBody>
          <a:bodyPr wrap="square" rtlCol="0">
            <a:spAutoFit/>
          </a:bodyPr>
          <a:lstStyle/>
          <a:p>
            <a:r>
              <a:rPr lang="en-US" sz="2000" dirty="0"/>
              <a:t>Variable: use its </a:t>
            </a:r>
            <a:r>
              <a:rPr lang="en-US" sz="2000" dirty="0">
                <a:solidFill>
                  <a:srgbClr val="FF0000"/>
                </a:solidFill>
              </a:rPr>
              <a:t>value</a:t>
            </a:r>
          </a:p>
        </p:txBody>
      </p:sp>
      <p:cxnSp>
        <p:nvCxnSpPr>
          <p:cNvPr id="14" name="Straight Arrow Connector 13">
            <a:extLst>
              <a:ext uri="{FF2B5EF4-FFF2-40B4-BE49-F238E27FC236}">
                <a16:creationId xmlns:a16="http://schemas.microsoft.com/office/drawing/2014/main" id="{1A9B0F00-02F1-5C27-FA25-E1EDE4B84F0A}"/>
              </a:ext>
            </a:extLst>
          </p:cNvPr>
          <p:cNvCxnSpPr>
            <a:cxnSpLocks/>
            <a:stCxn id="13" idx="1"/>
          </p:cNvCxnSpPr>
          <p:nvPr/>
        </p:nvCxnSpPr>
        <p:spPr>
          <a:xfrm flipH="1" flipV="1">
            <a:off x="3191875" y="3136322"/>
            <a:ext cx="3744540" cy="19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33A174-FBF1-E75D-88A7-AFF7C031C576}"/>
              </a:ext>
            </a:extLst>
          </p:cNvPr>
          <p:cNvSpPr txBox="1"/>
          <p:nvPr/>
        </p:nvSpPr>
        <p:spPr>
          <a:xfrm>
            <a:off x="685800" y="4465406"/>
            <a:ext cx="1562100" cy="707886"/>
          </a:xfrm>
          <a:prstGeom prst="rect">
            <a:avLst/>
          </a:prstGeom>
          <a:noFill/>
          <a:ln>
            <a:solidFill>
              <a:schemeClr val="accent2">
                <a:lumMod val="50000"/>
              </a:schemeClr>
            </a:solidFill>
          </a:ln>
        </p:spPr>
        <p:txBody>
          <a:bodyPr wrap="square" rtlCol="0">
            <a:spAutoFit/>
          </a:bodyPr>
          <a:lstStyle/>
          <a:p>
            <a:r>
              <a:rPr lang="en-US" sz="2000" dirty="0"/>
              <a:t>Variable: use its </a:t>
            </a:r>
            <a:r>
              <a:rPr lang="en-US" sz="2000" dirty="0">
                <a:solidFill>
                  <a:srgbClr val="FF0000"/>
                </a:solidFill>
              </a:rPr>
              <a:t>location</a:t>
            </a:r>
          </a:p>
        </p:txBody>
      </p:sp>
      <p:sp>
        <p:nvSpPr>
          <p:cNvPr id="26" name="Oval 25">
            <a:extLst>
              <a:ext uri="{FF2B5EF4-FFF2-40B4-BE49-F238E27FC236}">
                <a16:creationId xmlns:a16="http://schemas.microsoft.com/office/drawing/2014/main" id="{BB429487-00FD-CD04-FCB7-B2A591E945A5}"/>
              </a:ext>
            </a:extLst>
          </p:cNvPr>
          <p:cNvSpPr/>
          <p:nvPr/>
        </p:nvSpPr>
        <p:spPr>
          <a:xfrm>
            <a:off x="2667000" y="2712600"/>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D2943D2-DC8C-8CBA-7618-165A6355C39E}"/>
              </a:ext>
            </a:extLst>
          </p:cNvPr>
          <p:cNvCxnSpPr>
            <a:cxnSpLocks/>
            <a:stCxn id="17" idx="0"/>
            <a:endCxn id="26" idx="3"/>
          </p:cNvCxnSpPr>
          <p:nvPr/>
        </p:nvCxnSpPr>
        <p:spPr>
          <a:xfrm flipV="1">
            <a:off x="1466850" y="2907722"/>
            <a:ext cx="1244787" cy="1557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BD150CDF-A24C-9C89-C1D9-69066E165C86}"/>
              </a:ext>
            </a:extLst>
          </p:cNvPr>
          <p:cNvSpPr/>
          <p:nvPr/>
        </p:nvSpPr>
        <p:spPr>
          <a:xfrm>
            <a:off x="2509786" y="3691651"/>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01B46FB-B284-A9EB-651D-50E765CA5F33}"/>
              </a:ext>
            </a:extLst>
          </p:cNvPr>
          <p:cNvSpPr txBox="1"/>
          <p:nvPr/>
        </p:nvSpPr>
        <p:spPr>
          <a:xfrm>
            <a:off x="2762861" y="4819349"/>
            <a:ext cx="1143000" cy="1323439"/>
          </a:xfrm>
          <a:prstGeom prst="rect">
            <a:avLst/>
          </a:prstGeom>
          <a:noFill/>
          <a:ln>
            <a:solidFill>
              <a:schemeClr val="accent2">
                <a:lumMod val="50000"/>
              </a:schemeClr>
            </a:solidFill>
          </a:ln>
        </p:spPr>
        <p:txBody>
          <a:bodyPr wrap="square" rtlCol="0">
            <a:spAutoFit/>
          </a:bodyPr>
          <a:lstStyle/>
          <a:p>
            <a:r>
              <a:rPr lang="en-US" sz="2000" dirty="0"/>
              <a:t>Variable: use its </a:t>
            </a:r>
            <a:r>
              <a:rPr lang="en-US" sz="2000" dirty="0">
                <a:solidFill>
                  <a:srgbClr val="FF0000"/>
                </a:solidFill>
              </a:rPr>
              <a:t>pointer (to array)</a:t>
            </a:r>
          </a:p>
        </p:txBody>
      </p:sp>
      <p:cxnSp>
        <p:nvCxnSpPr>
          <p:cNvPr id="32" name="Straight Arrow Connector 31">
            <a:extLst>
              <a:ext uri="{FF2B5EF4-FFF2-40B4-BE49-F238E27FC236}">
                <a16:creationId xmlns:a16="http://schemas.microsoft.com/office/drawing/2014/main" id="{05A648E4-E0A6-B75C-8C89-69B6E9B6CCBD}"/>
              </a:ext>
            </a:extLst>
          </p:cNvPr>
          <p:cNvCxnSpPr>
            <a:cxnSpLocks/>
            <a:stCxn id="31" idx="0"/>
            <a:endCxn id="30" idx="5"/>
          </p:cNvCxnSpPr>
          <p:nvPr/>
        </p:nvCxnSpPr>
        <p:spPr>
          <a:xfrm flipH="1" flipV="1">
            <a:off x="2769949" y="3886773"/>
            <a:ext cx="564412" cy="932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470D6C7-A959-6472-02D6-CB771DD116B6}"/>
              </a:ext>
            </a:extLst>
          </p:cNvPr>
          <p:cNvSpPr txBox="1"/>
          <p:nvPr/>
        </p:nvSpPr>
        <p:spPr>
          <a:xfrm>
            <a:off x="4876800" y="4776022"/>
            <a:ext cx="3505200" cy="1261884"/>
          </a:xfrm>
          <a:prstGeom prst="rect">
            <a:avLst/>
          </a:prstGeom>
          <a:noFill/>
        </p:spPr>
        <p:txBody>
          <a:bodyPr wrap="square" rtlCol="0">
            <a:spAutoFit/>
          </a:bodyPr>
          <a:lstStyle/>
          <a:p>
            <a:r>
              <a:rPr lang="en-US" sz="2000" dirty="0"/>
              <a:t>Each expression has a value and </a:t>
            </a:r>
            <a:r>
              <a:rPr lang="en-US" sz="2000" dirty="0">
                <a:solidFill>
                  <a:srgbClr val="FF0000"/>
                </a:solidFill>
              </a:rPr>
              <a:t>may</a:t>
            </a:r>
            <a:r>
              <a:rPr lang="en-US" sz="2000" dirty="0"/>
              <a:t> have a location.</a:t>
            </a:r>
          </a:p>
          <a:p>
            <a:r>
              <a:rPr lang="en-US" sz="1800" i="1" dirty="0"/>
              <a:t>e.g. </a:t>
            </a:r>
            <a:r>
              <a:rPr lang="en-US" sz="1800" i="1" dirty="0" err="1"/>
              <a:t>getnum</a:t>
            </a:r>
            <a:r>
              <a:rPr lang="en-US" sz="1800" i="1" dirty="0"/>
              <a:t>() has a value, but doesn’t have a location</a:t>
            </a:r>
            <a:endParaRPr lang="en-US" sz="2000" i="1" dirty="0"/>
          </a:p>
        </p:txBody>
      </p:sp>
    </p:spTree>
    <p:extLst>
      <p:ext uri="{BB962C8B-B14F-4D97-AF65-F5344CB8AC3E}">
        <p14:creationId xmlns:p14="http://schemas.microsoft.com/office/powerpoint/2010/main" val="357532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94B-95A6-35AE-D8F7-EFE139FD6008}"/>
              </a:ext>
            </a:extLst>
          </p:cNvPr>
          <p:cNvSpPr>
            <a:spLocks noGrp="1"/>
          </p:cNvSpPr>
          <p:nvPr>
            <p:ph type="title"/>
          </p:nvPr>
        </p:nvSpPr>
        <p:spPr>
          <a:xfrm>
            <a:off x="699247" y="152400"/>
            <a:ext cx="7772400" cy="685800"/>
          </a:xfrm>
        </p:spPr>
        <p:txBody>
          <a:bodyPr/>
          <a:lstStyle/>
          <a:p>
            <a:r>
              <a:rPr lang="en-US" dirty="0"/>
              <a:t>Names</a:t>
            </a:r>
            <a:r>
              <a:rPr lang="zh-CN" altLang="en-US" dirty="0"/>
              <a:t> </a:t>
            </a:r>
            <a:r>
              <a:rPr lang="en-US" altLang="zh-CN" dirty="0"/>
              <a:t>in</a:t>
            </a:r>
            <a:r>
              <a:rPr lang="zh-CN" altLang="en-US" dirty="0"/>
              <a:t> </a:t>
            </a:r>
            <a:r>
              <a:rPr lang="en-US" altLang="zh-CN" dirty="0"/>
              <a:t>FDMJ2025</a:t>
            </a:r>
            <a:endParaRPr lang="en-US" dirty="0"/>
          </a:p>
        </p:txBody>
      </p:sp>
      <p:sp>
        <p:nvSpPr>
          <p:cNvPr id="3" name="Content Placeholder 2">
            <a:extLst>
              <a:ext uri="{FF2B5EF4-FFF2-40B4-BE49-F238E27FC236}">
                <a16:creationId xmlns:a16="http://schemas.microsoft.com/office/drawing/2014/main" id="{7FACF1FC-FC2C-CA89-2C3D-CE35A955E858}"/>
              </a:ext>
            </a:extLst>
          </p:cNvPr>
          <p:cNvSpPr>
            <a:spLocks noGrp="1"/>
          </p:cNvSpPr>
          <p:nvPr>
            <p:ph idx="1"/>
          </p:nvPr>
        </p:nvSpPr>
        <p:spPr>
          <a:xfrm>
            <a:off x="699247" y="838200"/>
            <a:ext cx="7772400" cy="5791200"/>
          </a:xfrm>
        </p:spPr>
        <p:txBody>
          <a:bodyPr/>
          <a:lstStyle/>
          <a:p>
            <a:r>
              <a:rPr lang="en-US" sz="2000" dirty="0"/>
              <a:t>Three kinds of names:</a:t>
            </a:r>
          </a:p>
          <a:p>
            <a:pPr lvl="1"/>
            <a:r>
              <a:rPr lang="en-US" sz="1800" dirty="0"/>
              <a:t>Variable name: </a:t>
            </a:r>
          </a:p>
          <a:p>
            <a:pPr lvl="2"/>
            <a:r>
              <a:rPr lang="en-US" sz="1800" dirty="0"/>
              <a:t>Associated with one of the three types</a:t>
            </a:r>
          </a:p>
          <a:p>
            <a:pPr lvl="2"/>
            <a:r>
              <a:rPr lang="en-US" sz="1800" dirty="0"/>
              <a:t>Carries two values: a location value and an integer/pointer value (if defined)</a:t>
            </a:r>
          </a:p>
          <a:p>
            <a:pPr lvl="1"/>
            <a:r>
              <a:rPr lang="en-US" sz="1800" dirty="0"/>
              <a:t>Class name</a:t>
            </a:r>
          </a:p>
          <a:p>
            <a:pPr lvl="2"/>
            <a:r>
              <a:rPr lang="en-US" sz="1800" dirty="0"/>
              <a:t>A class name is not associated with any value</a:t>
            </a:r>
          </a:p>
          <a:p>
            <a:pPr lvl="2"/>
            <a:r>
              <a:rPr lang="en-US" sz="1800" dirty="0"/>
              <a:t>Only used for defining a variable of a class type (or an object, like “</a:t>
            </a:r>
            <a:r>
              <a:rPr lang="en-US" sz="1800" i="1" dirty="0"/>
              <a:t>class C o;</a:t>
            </a:r>
            <a:r>
              <a:rPr lang="en-US" sz="1800" dirty="0"/>
              <a:t>”), or just a pointer value (for the object, like in “</a:t>
            </a:r>
            <a:r>
              <a:rPr lang="en-US" sz="1800" i="1" dirty="0"/>
              <a:t>new C()</a:t>
            </a:r>
            <a:r>
              <a:rPr lang="en-US" sz="1800" dirty="0"/>
              <a:t>”)</a:t>
            </a:r>
          </a:p>
          <a:p>
            <a:pPr lvl="1"/>
            <a:r>
              <a:rPr lang="en-US" sz="1800" dirty="0"/>
              <a:t>Method name:</a:t>
            </a:r>
          </a:p>
          <a:p>
            <a:pPr lvl="2"/>
            <a:r>
              <a:rPr lang="en-US" sz="1800" dirty="0"/>
              <a:t>Is a pointer value, which is the “address” of a “function” (or a method). No location value is associated. </a:t>
            </a:r>
          </a:p>
          <a:p>
            <a:pPr lvl="2"/>
            <a:r>
              <a:rPr lang="en-US" sz="1800" dirty="0"/>
              <a:t>The exact “address” of a method depends on the object on which it is called (also based on the inheritance hierarchy). Or it’s determined at link time (if it’s an external function).</a:t>
            </a:r>
          </a:p>
          <a:p>
            <a:r>
              <a:rPr lang="en-US" altLang="zh-CN" sz="2000" dirty="0"/>
              <a:t>A variable is only in the scope where it is declared</a:t>
            </a:r>
          </a:p>
          <a:p>
            <a:pPr lvl="2"/>
            <a:r>
              <a:rPr lang="en-US" altLang="zh-CN" sz="1800" dirty="0"/>
              <a:t>In a method, or</a:t>
            </a:r>
          </a:p>
          <a:p>
            <a:pPr lvl="2"/>
            <a:r>
              <a:rPr lang="en-US" altLang="zh-CN" sz="1800" dirty="0"/>
              <a:t>In a class</a:t>
            </a:r>
          </a:p>
        </p:txBody>
      </p:sp>
    </p:spTree>
    <p:extLst>
      <p:ext uri="{BB962C8B-B14F-4D97-AF65-F5344CB8AC3E}">
        <p14:creationId xmlns:p14="http://schemas.microsoft.com/office/powerpoint/2010/main" val="2453153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39F5C-E167-E229-B1BB-5B7E2DDCFA91}"/>
              </a:ext>
            </a:extLst>
          </p:cNvPr>
          <p:cNvPicPr>
            <a:picLocks noChangeAspect="1"/>
          </p:cNvPicPr>
          <p:nvPr/>
        </p:nvPicPr>
        <p:blipFill>
          <a:blip r:embed="rId2"/>
          <a:srcRect b="8698"/>
          <a:stretch/>
        </p:blipFill>
        <p:spPr>
          <a:xfrm>
            <a:off x="2667000" y="2895600"/>
            <a:ext cx="6037759" cy="2056286"/>
          </a:xfrm>
          <a:prstGeom prst="rect">
            <a:avLst/>
          </a:prstGeom>
        </p:spPr>
      </p:pic>
      <p:sp>
        <p:nvSpPr>
          <p:cNvPr id="2" name="Title 1">
            <a:extLst>
              <a:ext uri="{FF2B5EF4-FFF2-40B4-BE49-F238E27FC236}">
                <a16:creationId xmlns:a16="http://schemas.microsoft.com/office/drawing/2014/main" id="{E9DDF94B-95A6-35AE-D8F7-EFE139FD6008}"/>
              </a:ext>
            </a:extLst>
          </p:cNvPr>
          <p:cNvSpPr>
            <a:spLocks noGrp="1"/>
          </p:cNvSpPr>
          <p:nvPr>
            <p:ph type="title"/>
          </p:nvPr>
        </p:nvSpPr>
        <p:spPr>
          <a:xfrm>
            <a:off x="685800" y="381000"/>
            <a:ext cx="7772400" cy="685800"/>
          </a:xfrm>
        </p:spPr>
        <p:txBody>
          <a:bodyPr/>
          <a:lstStyle/>
          <a:p>
            <a:r>
              <a:rPr lang="en-US" dirty="0"/>
              <a:t>Name</a:t>
            </a:r>
            <a:r>
              <a:rPr lang="zh-CN" altLang="en-US" dirty="0"/>
              <a:t> </a:t>
            </a:r>
            <a:r>
              <a:rPr lang="en-US" altLang="zh-CN" dirty="0"/>
              <a:t>in</a:t>
            </a:r>
            <a:r>
              <a:rPr lang="zh-CN" altLang="en-US" dirty="0"/>
              <a:t> </a:t>
            </a:r>
            <a:r>
              <a:rPr lang="en-US" altLang="zh-CN" dirty="0"/>
              <a:t>FDMJ2025: Examples</a:t>
            </a:r>
            <a:endParaRPr lang="en-US" dirty="0"/>
          </a:p>
        </p:txBody>
      </p:sp>
      <p:sp>
        <p:nvSpPr>
          <p:cNvPr id="6" name="Oval 5">
            <a:extLst>
              <a:ext uri="{FF2B5EF4-FFF2-40B4-BE49-F238E27FC236}">
                <a16:creationId xmlns:a16="http://schemas.microsoft.com/office/drawing/2014/main" id="{3FDE316C-4D9C-AFA7-55A6-7DE3E5CEE835}"/>
              </a:ext>
            </a:extLst>
          </p:cNvPr>
          <p:cNvSpPr/>
          <p:nvPr/>
        </p:nvSpPr>
        <p:spPr>
          <a:xfrm>
            <a:off x="3956124" y="3134948"/>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196011E-E914-E364-108A-1BD0AB2EC49B}"/>
              </a:ext>
            </a:extLst>
          </p:cNvPr>
          <p:cNvSpPr/>
          <p:nvPr/>
        </p:nvSpPr>
        <p:spPr>
          <a:xfrm>
            <a:off x="4448285" y="3348359"/>
            <a:ext cx="61587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7D3544-3309-7A20-EB76-D66967CA34E9}"/>
              </a:ext>
            </a:extLst>
          </p:cNvPr>
          <p:cNvSpPr/>
          <p:nvPr/>
        </p:nvSpPr>
        <p:spPr>
          <a:xfrm>
            <a:off x="3771898" y="3933933"/>
            <a:ext cx="984325"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193839-9F5D-289A-E0EC-19D2B6E8F4A7}"/>
              </a:ext>
            </a:extLst>
          </p:cNvPr>
          <p:cNvSpPr txBox="1"/>
          <p:nvPr/>
        </p:nvSpPr>
        <p:spPr>
          <a:xfrm>
            <a:off x="6629400" y="1717143"/>
            <a:ext cx="1803474" cy="1631216"/>
          </a:xfrm>
          <a:prstGeom prst="rect">
            <a:avLst/>
          </a:prstGeom>
          <a:noFill/>
          <a:ln>
            <a:solidFill>
              <a:schemeClr val="accent2">
                <a:lumMod val="50000"/>
              </a:schemeClr>
            </a:solidFill>
          </a:ln>
        </p:spPr>
        <p:txBody>
          <a:bodyPr wrap="square" rtlCol="0">
            <a:spAutoFit/>
          </a:bodyPr>
          <a:lstStyle/>
          <a:p>
            <a:r>
              <a:rPr lang="en-US" sz="2000" dirty="0"/>
              <a:t>Variable name.</a:t>
            </a:r>
          </a:p>
          <a:p>
            <a:r>
              <a:rPr lang="en-US" sz="2000" dirty="0">
                <a:solidFill>
                  <a:srgbClr val="FF0000"/>
                </a:solidFill>
              </a:rPr>
              <a:t>a refers to both a location, and a pointer (for the array)</a:t>
            </a:r>
          </a:p>
        </p:txBody>
      </p:sp>
      <p:cxnSp>
        <p:nvCxnSpPr>
          <p:cNvPr id="11" name="Straight Arrow Connector 10">
            <a:extLst>
              <a:ext uri="{FF2B5EF4-FFF2-40B4-BE49-F238E27FC236}">
                <a16:creationId xmlns:a16="http://schemas.microsoft.com/office/drawing/2014/main" id="{AAC3D0A6-41A6-7FA6-D1AA-B0BE66E89CD2}"/>
              </a:ext>
            </a:extLst>
          </p:cNvPr>
          <p:cNvCxnSpPr>
            <a:cxnSpLocks/>
            <a:stCxn id="9" idx="1"/>
          </p:cNvCxnSpPr>
          <p:nvPr/>
        </p:nvCxnSpPr>
        <p:spPr>
          <a:xfrm flipH="1">
            <a:off x="4260924" y="2532751"/>
            <a:ext cx="2368476" cy="716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F172B0-AE05-3847-28B9-43963ADF686F}"/>
              </a:ext>
            </a:extLst>
          </p:cNvPr>
          <p:cNvSpPr txBox="1"/>
          <p:nvPr/>
        </p:nvSpPr>
        <p:spPr>
          <a:xfrm>
            <a:off x="5685879" y="3765776"/>
            <a:ext cx="1638300" cy="400110"/>
          </a:xfrm>
          <a:prstGeom prst="rect">
            <a:avLst/>
          </a:prstGeom>
          <a:noFill/>
          <a:ln>
            <a:solidFill>
              <a:schemeClr val="accent2">
                <a:lumMod val="50000"/>
              </a:schemeClr>
            </a:solidFill>
          </a:ln>
        </p:spPr>
        <p:txBody>
          <a:bodyPr wrap="square" rtlCol="0">
            <a:spAutoFit/>
          </a:bodyPr>
          <a:lstStyle/>
          <a:p>
            <a:r>
              <a:rPr lang="en-US" sz="2000" dirty="0"/>
              <a:t>Method name</a:t>
            </a:r>
            <a:endParaRPr lang="en-US" sz="2000" dirty="0">
              <a:solidFill>
                <a:srgbClr val="FF0000"/>
              </a:solidFill>
            </a:endParaRPr>
          </a:p>
        </p:txBody>
      </p:sp>
      <p:cxnSp>
        <p:nvCxnSpPr>
          <p:cNvPr id="14" name="Straight Arrow Connector 13">
            <a:extLst>
              <a:ext uri="{FF2B5EF4-FFF2-40B4-BE49-F238E27FC236}">
                <a16:creationId xmlns:a16="http://schemas.microsoft.com/office/drawing/2014/main" id="{1A9B0F00-02F1-5C27-FA25-E1EDE4B84F0A}"/>
              </a:ext>
            </a:extLst>
          </p:cNvPr>
          <p:cNvCxnSpPr>
            <a:cxnSpLocks/>
            <a:stCxn id="13" idx="1"/>
          </p:cNvCxnSpPr>
          <p:nvPr/>
        </p:nvCxnSpPr>
        <p:spPr>
          <a:xfrm flipH="1" flipV="1">
            <a:off x="5064160" y="3550703"/>
            <a:ext cx="621719" cy="415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33A174-FBF1-E75D-88A7-AFF7C031C576}"/>
              </a:ext>
            </a:extLst>
          </p:cNvPr>
          <p:cNvSpPr txBox="1"/>
          <p:nvPr/>
        </p:nvSpPr>
        <p:spPr>
          <a:xfrm>
            <a:off x="590550" y="4732918"/>
            <a:ext cx="1638300" cy="707886"/>
          </a:xfrm>
          <a:prstGeom prst="rect">
            <a:avLst/>
          </a:prstGeom>
          <a:noFill/>
          <a:ln>
            <a:solidFill>
              <a:schemeClr val="accent2">
                <a:lumMod val="50000"/>
              </a:schemeClr>
            </a:solidFill>
          </a:ln>
        </p:spPr>
        <p:txBody>
          <a:bodyPr wrap="square" rtlCol="0">
            <a:spAutoFit/>
          </a:bodyPr>
          <a:lstStyle/>
          <a:p>
            <a:r>
              <a:rPr lang="en-US" sz="2000" dirty="0"/>
              <a:t>External method name</a:t>
            </a:r>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9BB22817-0E07-EB98-9E9A-4FC350833881}"/>
              </a:ext>
            </a:extLst>
          </p:cNvPr>
          <p:cNvCxnSpPr>
            <a:cxnSpLocks/>
            <a:stCxn id="17" idx="0"/>
            <a:endCxn id="8" idx="3"/>
          </p:cNvCxnSpPr>
          <p:nvPr/>
        </p:nvCxnSpPr>
        <p:spPr>
          <a:xfrm flipV="1">
            <a:off x="1409700" y="4129055"/>
            <a:ext cx="2506349" cy="603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3D98E6E-65FA-7130-A297-83DD0C4974EB}"/>
              </a:ext>
            </a:extLst>
          </p:cNvPr>
          <p:cNvSpPr txBox="1"/>
          <p:nvPr/>
        </p:nvSpPr>
        <p:spPr>
          <a:xfrm>
            <a:off x="1600200" y="1983981"/>
            <a:ext cx="1638300" cy="400110"/>
          </a:xfrm>
          <a:prstGeom prst="rect">
            <a:avLst/>
          </a:prstGeom>
          <a:noFill/>
          <a:ln>
            <a:solidFill>
              <a:schemeClr val="accent2">
                <a:lumMod val="50000"/>
              </a:schemeClr>
            </a:solidFill>
          </a:ln>
        </p:spPr>
        <p:txBody>
          <a:bodyPr wrap="square" rtlCol="0">
            <a:spAutoFit/>
          </a:bodyPr>
          <a:lstStyle/>
          <a:p>
            <a:r>
              <a:rPr lang="en-US" sz="2000" dirty="0"/>
              <a:t>Class name</a:t>
            </a:r>
            <a:endParaRPr lang="en-US" sz="2000" dirty="0">
              <a:solidFill>
                <a:srgbClr val="FF0000"/>
              </a:solidFill>
            </a:endParaRPr>
          </a:p>
        </p:txBody>
      </p:sp>
      <p:cxnSp>
        <p:nvCxnSpPr>
          <p:cNvPr id="23" name="Straight Arrow Connector 22">
            <a:extLst>
              <a:ext uri="{FF2B5EF4-FFF2-40B4-BE49-F238E27FC236}">
                <a16:creationId xmlns:a16="http://schemas.microsoft.com/office/drawing/2014/main" id="{D98D82C3-D302-3047-2917-FCF2F370DD31}"/>
              </a:ext>
            </a:extLst>
          </p:cNvPr>
          <p:cNvCxnSpPr>
            <a:cxnSpLocks/>
          </p:cNvCxnSpPr>
          <p:nvPr/>
        </p:nvCxnSpPr>
        <p:spPr>
          <a:xfrm>
            <a:off x="2673604" y="2384091"/>
            <a:ext cx="1406237" cy="4648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D5ECC95-08E9-CCC8-225C-70B8AC3AEEF1}"/>
              </a:ext>
            </a:extLst>
          </p:cNvPr>
          <p:cNvSpPr/>
          <p:nvPr/>
        </p:nvSpPr>
        <p:spPr>
          <a:xfrm>
            <a:off x="3994893" y="2914666"/>
            <a:ext cx="3048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73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5698-3CF2-674F-9419-1F6B877C53B1}"/>
              </a:ext>
            </a:extLst>
          </p:cNvPr>
          <p:cNvSpPr>
            <a:spLocks noGrp="1"/>
          </p:cNvSpPr>
          <p:nvPr>
            <p:ph type="title"/>
          </p:nvPr>
        </p:nvSpPr>
        <p:spPr>
          <a:xfrm>
            <a:off x="190499" y="299441"/>
            <a:ext cx="4953000" cy="685800"/>
          </a:xfrm>
        </p:spPr>
        <p:txBody>
          <a:bodyPr/>
          <a:lstStyle/>
          <a:p>
            <a:r>
              <a:rPr lang="en-CN" sz="3600" dirty="0"/>
              <a:t>LR(1) Parsing Example</a:t>
            </a:r>
          </a:p>
        </p:txBody>
      </p:sp>
      <p:pic>
        <p:nvPicPr>
          <p:cNvPr id="5" name="Picture 4">
            <a:extLst>
              <a:ext uri="{FF2B5EF4-FFF2-40B4-BE49-F238E27FC236}">
                <a16:creationId xmlns:a16="http://schemas.microsoft.com/office/drawing/2014/main" id="{24AD929C-50E1-F34D-9A51-E18DF906AF44}"/>
              </a:ext>
            </a:extLst>
          </p:cNvPr>
          <p:cNvPicPr>
            <a:picLocks noChangeAspect="1"/>
          </p:cNvPicPr>
          <p:nvPr/>
        </p:nvPicPr>
        <p:blipFill>
          <a:blip r:embed="rId2"/>
          <a:stretch>
            <a:fillRect/>
          </a:stretch>
        </p:blipFill>
        <p:spPr>
          <a:xfrm>
            <a:off x="1143000" y="1023459"/>
            <a:ext cx="6521691" cy="4546003"/>
          </a:xfrm>
          <a:prstGeom prst="rect">
            <a:avLst/>
          </a:prstGeom>
        </p:spPr>
      </p:pic>
      <p:pic>
        <p:nvPicPr>
          <p:cNvPr id="6" name="Picture 5">
            <a:extLst>
              <a:ext uri="{FF2B5EF4-FFF2-40B4-BE49-F238E27FC236}">
                <a16:creationId xmlns:a16="http://schemas.microsoft.com/office/drawing/2014/main" id="{9259A372-B890-F74B-B9E3-4FDADC13CBFC}"/>
              </a:ext>
            </a:extLst>
          </p:cNvPr>
          <p:cNvPicPr>
            <a:picLocks noChangeAspect="1"/>
          </p:cNvPicPr>
          <p:nvPr/>
        </p:nvPicPr>
        <p:blipFill>
          <a:blip r:embed="rId3"/>
          <a:stretch>
            <a:fillRect/>
          </a:stretch>
        </p:blipFill>
        <p:spPr>
          <a:xfrm>
            <a:off x="5443937" y="299441"/>
            <a:ext cx="3395263" cy="575468"/>
          </a:xfrm>
          <a:prstGeom prst="rect">
            <a:avLst/>
          </a:prstGeom>
          <a:ln w="38100">
            <a:solidFill>
              <a:srgbClr val="FF0000"/>
            </a:solidFill>
          </a:ln>
        </p:spPr>
      </p:pic>
      <p:pic>
        <p:nvPicPr>
          <p:cNvPr id="7" name="Picture 6">
            <a:extLst>
              <a:ext uri="{FF2B5EF4-FFF2-40B4-BE49-F238E27FC236}">
                <a16:creationId xmlns:a16="http://schemas.microsoft.com/office/drawing/2014/main" id="{2B71C79C-9166-9342-901F-C5D466E41636}"/>
              </a:ext>
            </a:extLst>
          </p:cNvPr>
          <p:cNvPicPr>
            <a:picLocks noChangeAspect="1"/>
          </p:cNvPicPr>
          <p:nvPr/>
        </p:nvPicPr>
        <p:blipFill rotWithShape="1">
          <a:blip r:embed="rId4"/>
          <a:srcRect l="4245" t="8869" r="2472" b="33483"/>
          <a:stretch/>
        </p:blipFill>
        <p:spPr>
          <a:xfrm>
            <a:off x="202904" y="5638800"/>
            <a:ext cx="6172201" cy="990600"/>
          </a:xfrm>
          <a:prstGeom prst="rect">
            <a:avLst/>
          </a:prstGeom>
          <a:ln w="38100">
            <a:solidFill>
              <a:schemeClr val="tx1"/>
            </a:solidFill>
          </a:ln>
        </p:spPr>
      </p:pic>
    </p:spTree>
    <p:extLst>
      <p:ext uri="{BB962C8B-B14F-4D97-AF65-F5344CB8AC3E}">
        <p14:creationId xmlns:p14="http://schemas.microsoft.com/office/powerpoint/2010/main" val="3372352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3A197-AE9A-7726-3BCA-72BD92AE5260}"/>
              </a:ext>
            </a:extLst>
          </p:cNvPr>
          <p:cNvPicPr>
            <a:picLocks noChangeAspect="1"/>
          </p:cNvPicPr>
          <p:nvPr/>
        </p:nvPicPr>
        <p:blipFill>
          <a:blip r:embed="rId2"/>
          <a:stretch>
            <a:fillRect/>
          </a:stretch>
        </p:blipFill>
        <p:spPr>
          <a:xfrm>
            <a:off x="2607290" y="2883456"/>
            <a:ext cx="5716231" cy="2618175"/>
          </a:xfrm>
          <a:prstGeom prst="rect">
            <a:avLst/>
          </a:prstGeom>
        </p:spPr>
      </p:pic>
      <p:sp>
        <p:nvSpPr>
          <p:cNvPr id="2" name="Title 1">
            <a:extLst>
              <a:ext uri="{FF2B5EF4-FFF2-40B4-BE49-F238E27FC236}">
                <a16:creationId xmlns:a16="http://schemas.microsoft.com/office/drawing/2014/main" id="{F3EE9BCD-7C15-590A-B8BD-B8248E8894A2}"/>
              </a:ext>
            </a:extLst>
          </p:cNvPr>
          <p:cNvSpPr>
            <a:spLocks noGrp="1"/>
          </p:cNvSpPr>
          <p:nvPr>
            <p:ph type="title"/>
          </p:nvPr>
        </p:nvSpPr>
        <p:spPr/>
        <p:txBody>
          <a:bodyPr/>
          <a:lstStyle/>
          <a:p>
            <a:r>
              <a:rPr lang="en-US" sz="4000" dirty="0"/>
              <a:t>Data Types of Expressions in FDMJ </a:t>
            </a:r>
            <a:r>
              <a:rPr lang="en-US" sz="3200" i="1" dirty="0"/>
              <a:t>(not complete annotation)</a:t>
            </a:r>
            <a:endParaRPr lang="en-US" sz="4000" i="1" dirty="0"/>
          </a:p>
        </p:txBody>
      </p:sp>
      <p:sp>
        <p:nvSpPr>
          <p:cNvPr id="7" name="TextBox 6">
            <a:extLst>
              <a:ext uri="{FF2B5EF4-FFF2-40B4-BE49-F238E27FC236}">
                <a16:creationId xmlns:a16="http://schemas.microsoft.com/office/drawing/2014/main" id="{F3F864A1-8A91-3AF4-E1D2-C6C4D83B42CD}"/>
              </a:ext>
            </a:extLst>
          </p:cNvPr>
          <p:cNvSpPr txBox="1"/>
          <p:nvPr/>
        </p:nvSpPr>
        <p:spPr>
          <a:xfrm>
            <a:off x="626090" y="4567382"/>
            <a:ext cx="1143000" cy="1200329"/>
          </a:xfrm>
          <a:prstGeom prst="rect">
            <a:avLst/>
          </a:prstGeom>
          <a:noFill/>
          <a:ln>
            <a:solidFill>
              <a:schemeClr val="accent2">
                <a:lumMod val="50000"/>
              </a:schemeClr>
            </a:solidFill>
          </a:ln>
        </p:spPr>
        <p:txBody>
          <a:bodyPr wrap="square" rtlCol="0">
            <a:spAutoFit/>
          </a:bodyPr>
          <a:lstStyle/>
          <a:p>
            <a:r>
              <a:rPr lang="en-US" sz="1800" dirty="0"/>
              <a:t>value</a:t>
            </a:r>
          </a:p>
          <a:p>
            <a:r>
              <a:rPr lang="en-US" sz="1800" dirty="0">
                <a:solidFill>
                  <a:srgbClr val="FF0000"/>
                </a:solidFill>
              </a:rPr>
              <a:t>(only has value. No location)</a:t>
            </a:r>
          </a:p>
        </p:txBody>
      </p:sp>
      <p:cxnSp>
        <p:nvCxnSpPr>
          <p:cNvPr id="20" name="Straight Arrow Connector 19">
            <a:extLst>
              <a:ext uri="{FF2B5EF4-FFF2-40B4-BE49-F238E27FC236}">
                <a16:creationId xmlns:a16="http://schemas.microsoft.com/office/drawing/2014/main" id="{D9C2787E-A8BB-9820-BC09-EEE3AB472467}"/>
              </a:ext>
            </a:extLst>
          </p:cNvPr>
          <p:cNvCxnSpPr>
            <a:cxnSpLocks/>
            <a:stCxn id="24" idx="3"/>
            <a:endCxn id="22" idx="2"/>
          </p:cNvCxnSpPr>
          <p:nvPr/>
        </p:nvCxnSpPr>
        <p:spPr>
          <a:xfrm flipV="1">
            <a:off x="1845290" y="3277831"/>
            <a:ext cx="840950" cy="10049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9AE27D14-FF3D-DB19-DB86-F623692B4CCB}"/>
              </a:ext>
            </a:extLst>
          </p:cNvPr>
          <p:cNvSpPr/>
          <p:nvPr/>
        </p:nvSpPr>
        <p:spPr>
          <a:xfrm>
            <a:off x="2686240" y="3121397"/>
            <a:ext cx="685800" cy="3128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C0AA900B-1F24-E64B-9968-D55DB8B3A56F}"/>
              </a:ext>
            </a:extLst>
          </p:cNvPr>
          <p:cNvSpPr txBox="1"/>
          <p:nvPr/>
        </p:nvSpPr>
        <p:spPr>
          <a:xfrm>
            <a:off x="549890" y="2778158"/>
            <a:ext cx="1295400" cy="1200329"/>
          </a:xfrm>
          <a:prstGeom prst="rect">
            <a:avLst/>
          </a:prstGeom>
          <a:noFill/>
          <a:ln>
            <a:solidFill>
              <a:schemeClr val="accent2">
                <a:lumMod val="50000"/>
              </a:schemeClr>
            </a:solidFill>
          </a:ln>
        </p:spPr>
        <p:txBody>
          <a:bodyPr wrap="square" rtlCol="0">
            <a:spAutoFit/>
          </a:bodyPr>
          <a:lstStyle/>
          <a:p>
            <a:r>
              <a:rPr lang="en-US" sz="1800" dirty="0"/>
              <a:t>This Exp must have a pointer to array type.</a:t>
            </a:r>
            <a:endParaRPr lang="en-US" sz="1800" dirty="0">
              <a:solidFill>
                <a:srgbClr val="FF0000"/>
              </a:solidFill>
            </a:endParaRPr>
          </a:p>
        </p:txBody>
      </p:sp>
      <p:sp>
        <p:nvSpPr>
          <p:cNvPr id="33" name="Oval 32">
            <a:extLst>
              <a:ext uri="{FF2B5EF4-FFF2-40B4-BE49-F238E27FC236}">
                <a16:creationId xmlns:a16="http://schemas.microsoft.com/office/drawing/2014/main" id="{F6971D1A-665D-9836-8EE9-1F0E3B405744}"/>
              </a:ext>
            </a:extLst>
          </p:cNvPr>
          <p:cNvSpPr/>
          <p:nvPr/>
        </p:nvSpPr>
        <p:spPr>
          <a:xfrm>
            <a:off x="2591341" y="3822053"/>
            <a:ext cx="1006549" cy="3128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47B0782E-B937-123A-2DA0-981346FF362D}"/>
              </a:ext>
            </a:extLst>
          </p:cNvPr>
          <p:cNvCxnSpPr>
            <a:cxnSpLocks/>
            <a:stCxn id="7" idx="0"/>
            <a:endCxn id="33" idx="2"/>
          </p:cNvCxnSpPr>
          <p:nvPr/>
        </p:nvCxnSpPr>
        <p:spPr>
          <a:xfrm flipV="1">
            <a:off x="1197590" y="3978487"/>
            <a:ext cx="1393751" cy="5888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6B0B3FF-1E21-DB04-465B-1ED2F36C908A}"/>
              </a:ext>
            </a:extLst>
          </p:cNvPr>
          <p:cNvSpPr/>
          <p:nvPr/>
        </p:nvSpPr>
        <p:spPr>
          <a:xfrm>
            <a:off x="2686240" y="4410948"/>
            <a:ext cx="2283250" cy="554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323659E6-6385-234F-1A9F-CC602E539743}"/>
              </a:ext>
            </a:extLst>
          </p:cNvPr>
          <p:cNvCxnSpPr>
            <a:cxnSpLocks/>
            <a:stCxn id="7" idx="3"/>
            <a:endCxn id="27" idx="2"/>
          </p:cNvCxnSpPr>
          <p:nvPr/>
        </p:nvCxnSpPr>
        <p:spPr>
          <a:xfrm flipV="1">
            <a:off x="1769090" y="4688001"/>
            <a:ext cx="917150" cy="479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589CF4D-F9B5-C486-ECE8-C1806DAFDCFA}"/>
              </a:ext>
            </a:extLst>
          </p:cNvPr>
          <p:cNvSpPr txBox="1"/>
          <p:nvPr/>
        </p:nvSpPr>
        <p:spPr>
          <a:xfrm>
            <a:off x="6934200" y="1887838"/>
            <a:ext cx="1616770" cy="1200329"/>
          </a:xfrm>
          <a:prstGeom prst="rect">
            <a:avLst/>
          </a:prstGeom>
          <a:noFill/>
          <a:ln>
            <a:solidFill>
              <a:schemeClr val="accent2">
                <a:lumMod val="50000"/>
              </a:schemeClr>
            </a:solidFill>
          </a:ln>
        </p:spPr>
        <p:txBody>
          <a:bodyPr wrap="square" rtlCol="0">
            <a:spAutoFit/>
          </a:bodyPr>
          <a:lstStyle/>
          <a:p>
            <a:r>
              <a:rPr lang="en-US" sz="1800" dirty="0"/>
              <a:t>The type is determined by the type of  Exp</a:t>
            </a:r>
          </a:p>
        </p:txBody>
      </p:sp>
      <p:cxnSp>
        <p:nvCxnSpPr>
          <p:cNvPr id="37" name="Straight Arrow Connector 36">
            <a:extLst>
              <a:ext uri="{FF2B5EF4-FFF2-40B4-BE49-F238E27FC236}">
                <a16:creationId xmlns:a16="http://schemas.microsoft.com/office/drawing/2014/main" id="{7AAE0C6B-10D1-D024-7A0D-061251A1D945}"/>
              </a:ext>
            </a:extLst>
          </p:cNvPr>
          <p:cNvCxnSpPr>
            <a:cxnSpLocks/>
            <a:stCxn id="36" idx="1"/>
          </p:cNvCxnSpPr>
          <p:nvPr/>
        </p:nvCxnSpPr>
        <p:spPr>
          <a:xfrm flipH="1">
            <a:off x="5652001" y="2488003"/>
            <a:ext cx="1282199" cy="13851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6864659-5671-BB47-538E-A6D7D3E2F228}"/>
              </a:ext>
            </a:extLst>
          </p:cNvPr>
          <p:cNvSpPr/>
          <p:nvPr/>
        </p:nvSpPr>
        <p:spPr>
          <a:xfrm>
            <a:off x="2702188" y="3351107"/>
            <a:ext cx="2908801" cy="554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C5CA019-6260-09C5-B2EA-7C25A0636A4F}"/>
              </a:ext>
            </a:extLst>
          </p:cNvPr>
          <p:cNvSpPr/>
          <p:nvPr/>
        </p:nvSpPr>
        <p:spPr>
          <a:xfrm>
            <a:off x="2878420" y="5141420"/>
            <a:ext cx="5399568" cy="5541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58CF5238-4FC3-F298-F4C1-AD4DFF055045}"/>
              </a:ext>
            </a:extLst>
          </p:cNvPr>
          <p:cNvCxnSpPr>
            <a:cxnSpLocks/>
            <a:stCxn id="7" idx="3"/>
          </p:cNvCxnSpPr>
          <p:nvPr/>
        </p:nvCxnSpPr>
        <p:spPr>
          <a:xfrm>
            <a:off x="1769090" y="5167547"/>
            <a:ext cx="1143000" cy="2269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511FFC8-B22E-69D0-4FF0-CDA16CA01410}"/>
              </a:ext>
            </a:extLst>
          </p:cNvPr>
          <p:cNvSpPr/>
          <p:nvPr/>
        </p:nvSpPr>
        <p:spPr>
          <a:xfrm>
            <a:off x="4960540" y="4680917"/>
            <a:ext cx="1143000" cy="55410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5256749-2418-F659-D5B9-D8A48EE99760}"/>
              </a:ext>
            </a:extLst>
          </p:cNvPr>
          <p:cNvSpPr/>
          <p:nvPr/>
        </p:nvSpPr>
        <p:spPr>
          <a:xfrm>
            <a:off x="3256364" y="2778158"/>
            <a:ext cx="1513675" cy="343239"/>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3217A62-A464-5885-DEC8-361004A29495}"/>
              </a:ext>
            </a:extLst>
          </p:cNvPr>
          <p:cNvSpPr txBox="1"/>
          <p:nvPr/>
        </p:nvSpPr>
        <p:spPr>
          <a:xfrm>
            <a:off x="5257800" y="5893861"/>
            <a:ext cx="3555800" cy="830997"/>
          </a:xfrm>
          <a:prstGeom prst="rect">
            <a:avLst/>
          </a:prstGeom>
          <a:noFill/>
          <a:ln>
            <a:noFill/>
          </a:ln>
        </p:spPr>
        <p:txBody>
          <a:bodyPr wrap="square" rtlCol="0">
            <a:spAutoFit/>
          </a:bodyPr>
          <a:lstStyle/>
          <a:p>
            <a:r>
              <a:rPr lang="en-US" i="1" dirty="0">
                <a:solidFill>
                  <a:srgbClr val="FF0000"/>
                </a:solidFill>
              </a:rPr>
              <a:t>Any express that has only a location but no value?</a:t>
            </a:r>
          </a:p>
        </p:txBody>
      </p:sp>
    </p:spTree>
    <p:extLst>
      <p:ext uri="{BB962C8B-B14F-4D97-AF65-F5344CB8AC3E}">
        <p14:creationId xmlns:p14="http://schemas.microsoft.com/office/powerpoint/2010/main" val="2178720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A5C579-0D23-0F80-9DD2-F386B145982B}"/>
              </a:ext>
            </a:extLst>
          </p:cNvPr>
          <p:cNvPicPr>
            <a:picLocks noChangeAspect="1"/>
          </p:cNvPicPr>
          <p:nvPr/>
        </p:nvPicPr>
        <p:blipFill>
          <a:blip r:embed="rId2"/>
          <a:stretch>
            <a:fillRect/>
          </a:stretch>
        </p:blipFill>
        <p:spPr>
          <a:xfrm>
            <a:off x="639131" y="2144383"/>
            <a:ext cx="5631323" cy="3196560"/>
          </a:xfrm>
          <a:prstGeom prst="rect">
            <a:avLst/>
          </a:prstGeom>
        </p:spPr>
      </p:pic>
      <p:pic>
        <p:nvPicPr>
          <p:cNvPr id="5" name="Picture 4">
            <a:extLst>
              <a:ext uri="{FF2B5EF4-FFF2-40B4-BE49-F238E27FC236}">
                <a16:creationId xmlns:a16="http://schemas.microsoft.com/office/drawing/2014/main" id="{07883AC4-C522-9285-AF50-C3A2046BB06B}"/>
              </a:ext>
            </a:extLst>
          </p:cNvPr>
          <p:cNvPicPr>
            <a:picLocks noChangeAspect="1"/>
          </p:cNvPicPr>
          <p:nvPr/>
        </p:nvPicPr>
        <p:blipFill>
          <a:blip r:embed="rId3"/>
          <a:srcRect l="923" t="12985"/>
          <a:stretch/>
        </p:blipFill>
        <p:spPr>
          <a:xfrm>
            <a:off x="639130" y="5340943"/>
            <a:ext cx="5631323" cy="557188"/>
          </a:xfrm>
          <a:prstGeom prst="rect">
            <a:avLst/>
          </a:prstGeom>
        </p:spPr>
      </p:pic>
      <p:sp>
        <p:nvSpPr>
          <p:cNvPr id="2" name="Title 1">
            <a:extLst>
              <a:ext uri="{FF2B5EF4-FFF2-40B4-BE49-F238E27FC236}">
                <a16:creationId xmlns:a16="http://schemas.microsoft.com/office/drawing/2014/main" id="{F3EE9BCD-7C15-590A-B8BD-B8248E8894A2}"/>
              </a:ext>
            </a:extLst>
          </p:cNvPr>
          <p:cNvSpPr>
            <a:spLocks noGrp="1"/>
          </p:cNvSpPr>
          <p:nvPr>
            <p:ph type="title"/>
          </p:nvPr>
        </p:nvSpPr>
        <p:spPr/>
        <p:txBody>
          <a:bodyPr/>
          <a:lstStyle/>
          <a:p>
            <a:r>
              <a:rPr lang="en-US" sz="3600" dirty="0"/>
              <a:t>Type Checking for Statements in FDMJ</a:t>
            </a:r>
          </a:p>
        </p:txBody>
      </p:sp>
      <p:sp>
        <p:nvSpPr>
          <p:cNvPr id="20" name="Oval 19">
            <a:extLst>
              <a:ext uri="{FF2B5EF4-FFF2-40B4-BE49-F238E27FC236}">
                <a16:creationId xmlns:a16="http://schemas.microsoft.com/office/drawing/2014/main" id="{19269964-E70F-66B8-5E18-FBEDB32120C4}"/>
              </a:ext>
            </a:extLst>
          </p:cNvPr>
          <p:cNvSpPr/>
          <p:nvPr/>
        </p:nvSpPr>
        <p:spPr>
          <a:xfrm>
            <a:off x="1990928" y="3124199"/>
            <a:ext cx="676072" cy="6184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5A122E-C0F7-EB5A-3F69-44460B85F8E2}"/>
              </a:ext>
            </a:extLst>
          </p:cNvPr>
          <p:cNvSpPr txBox="1"/>
          <p:nvPr/>
        </p:nvSpPr>
        <p:spPr>
          <a:xfrm>
            <a:off x="7228665" y="1618456"/>
            <a:ext cx="1610535" cy="1200329"/>
          </a:xfrm>
          <a:prstGeom prst="rect">
            <a:avLst/>
          </a:prstGeom>
          <a:noFill/>
          <a:ln>
            <a:solidFill>
              <a:schemeClr val="accent2">
                <a:lumMod val="50000"/>
              </a:schemeClr>
            </a:solidFill>
          </a:ln>
        </p:spPr>
        <p:txBody>
          <a:bodyPr wrap="square" rtlCol="0">
            <a:spAutoFit/>
          </a:bodyPr>
          <a:lstStyle/>
          <a:p>
            <a:r>
              <a:rPr lang="en-US" sz="1800" dirty="0"/>
              <a:t>These exp must have integer (or bool) values.</a:t>
            </a:r>
          </a:p>
        </p:txBody>
      </p:sp>
      <p:cxnSp>
        <p:nvCxnSpPr>
          <p:cNvPr id="11" name="Straight Arrow Connector 10">
            <a:extLst>
              <a:ext uri="{FF2B5EF4-FFF2-40B4-BE49-F238E27FC236}">
                <a16:creationId xmlns:a16="http://schemas.microsoft.com/office/drawing/2014/main" id="{DAA42AF3-9EB7-B4CD-18AC-BE9F35C45C77}"/>
              </a:ext>
            </a:extLst>
          </p:cNvPr>
          <p:cNvCxnSpPr>
            <a:cxnSpLocks/>
            <a:stCxn id="10" idx="1"/>
            <a:endCxn id="20" idx="7"/>
          </p:cNvCxnSpPr>
          <p:nvPr/>
        </p:nvCxnSpPr>
        <p:spPr>
          <a:xfrm flipH="1">
            <a:off x="2567992" y="2218621"/>
            <a:ext cx="4660673" cy="996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54BDCC3-49BC-4E10-CBC5-65B589E16DC4}"/>
              </a:ext>
            </a:extLst>
          </p:cNvPr>
          <p:cNvSpPr/>
          <p:nvPr/>
        </p:nvSpPr>
        <p:spPr>
          <a:xfrm>
            <a:off x="1622369" y="2647446"/>
            <a:ext cx="816031" cy="6184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245A1A2-317D-44B9-C00D-1F719ABAD6FC}"/>
              </a:ext>
            </a:extLst>
          </p:cNvPr>
          <p:cNvCxnSpPr>
            <a:cxnSpLocks/>
            <a:stCxn id="10" idx="1"/>
          </p:cNvCxnSpPr>
          <p:nvPr/>
        </p:nvCxnSpPr>
        <p:spPr>
          <a:xfrm flipH="1">
            <a:off x="2438400" y="2218621"/>
            <a:ext cx="4790265" cy="525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9826A62-9AA9-6BC3-7150-004D7FB238A5}"/>
              </a:ext>
            </a:extLst>
          </p:cNvPr>
          <p:cNvSpPr/>
          <p:nvPr/>
        </p:nvSpPr>
        <p:spPr>
          <a:xfrm>
            <a:off x="917752" y="3726372"/>
            <a:ext cx="152064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AEB465D-7ADC-0E4B-802B-B96BE4EC73E1}"/>
              </a:ext>
            </a:extLst>
          </p:cNvPr>
          <p:cNvSpPr txBox="1"/>
          <p:nvPr/>
        </p:nvSpPr>
        <p:spPr>
          <a:xfrm>
            <a:off x="6549075" y="3098112"/>
            <a:ext cx="2286000" cy="2031325"/>
          </a:xfrm>
          <a:prstGeom prst="rect">
            <a:avLst/>
          </a:prstGeom>
          <a:noFill/>
          <a:ln>
            <a:solidFill>
              <a:srgbClr val="FF0000"/>
            </a:solidFill>
          </a:ln>
        </p:spPr>
        <p:txBody>
          <a:bodyPr wrap="square" rtlCol="0">
            <a:spAutoFit/>
          </a:bodyPr>
          <a:lstStyle/>
          <a:p>
            <a:r>
              <a:rPr lang="en-US" sz="1800" dirty="0"/>
              <a:t>The</a:t>
            </a:r>
            <a:r>
              <a:rPr lang="zh-CN" altLang="en-US" sz="1800" dirty="0"/>
              <a:t> </a:t>
            </a:r>
            <a:r>
              <a:rPr lang="en-US" altLang="zh-CN" sz="1800" dirty="0"/>
              <a:t>right</a:t>
            </a:r>
            <a:r>
              <a:rPr lang="en-US" sz="1800" dirty="0"/>
              <a:t> exp must have int/float value or a pointer value, and the left must have a location value (of the same type as the right).</a:t>
            </a:r>
          </a:p>
        </p:txBody>
      </p:sp>
      <p:cxnSp>
        <p:nvCxnSpPr>
          <p:cNvPr id="15" name="Straight Arrow Connector 14">
            <a:extLst>
              <a:ext uri="{FF2B5EF4-FFF2-40B4-BE49-F238E27FC236}">
                <a16:creationId xmlns:a16="http://schemas.microsoft.com/office/drawing/2014/main" id="{179A8C60-570F-6D2A-D7EA-7D46164B8CEC}"/>
              </a:ext>
            </a:extLst>
          </p:cNvPr>
          <p:cNvCxnSpPr>
            <a:cxnSpLocks/>
            <a:stCxn id="14" idx="1"/>
            <a:endCxn id="13" idx="6"/>
          </p:cNvCxnSpPr>
          <p:nvPr/>
        </p:nvCxnSpPr>
        <p:spPr>
          <a:xfrm flipH="1" flipV="1">
            <a:off x="2438400" y="3878772"/>
            <a:ext cx="4110675" cy="235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DB9056-0A11-C118-B9A2-D132CEEEAB92}"/>
              </a:ext>
            </a:extLst>
          </p:cNvPr>
          <p:cNvSpPr txBox="1"/>
          <p:nvPr/>
        </p:nvSpPr>
        <p:spPr>
          <a:xfrm>
            <a:off x="6705600" y="5486400"/>
            <a:ext cx="1364476" cy="369332"/>
          </a:xfrm>
          <a:prstGeom prst="rect">
            <a:avLst/>
          </a:prstGeom>
          <a:noFill/>
        </p:spPr>
        <p:txBody>
          <a:bodyPr wrap="none" rtlCol="0">
            <a:spAutoFit/>
          </a:bodyPr>
          <a:lstStyle/>
          <a:p>
            <a:r>
              <a:rPr lang="en-US" sz="1800" dirty="0"/>
              <a:t>A</a:t>
            </a:r>
            <a:r>
              <a:rPr lang="en-CN" sz="1800" dirty="0"/>
              <a:t>nd so on…</a:t>
            </a:r>
          </a:p>
        </p:txBody>
      </p:sp>
    </p:spTree>
    <p:extLst>
      <p:ext uri="{BB962C8B-B14F-4D97-AF65-F5344CB8AC3E}">
        <p14:creationId xmlns:p14="http://schemas.microsoft.com/office/powerpoint/2010/main" val="3027886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6BD81D-C5C4-44F5-6D12-4A7501FEBBFC}"/>
              </a:ext>
            </a:extLst>
          </p:cNvPr>
          <p:cNvPicPr>
            <a:picLocks noChangeAspect="1"/>
          </p:cNvPicPr>
          <p:nvPr/>
        </p:nvPicPr>
        <p:blipFill>
          <a:blip r:embed="rId2"/>
          <a:stretch>
            <a:fillRect/>
          </a:stretch>
        </p:blipFill>
        <p:spPr>
          <a:xfrm>
            <a:off x="688121" y="3472987"/>
            <a:ext cx="7772400" cy="342670"/>
          </a:xfrm>
          <a:prstGeom prst="rect">
            <a:avLst/>
          </a:prstGeom>
        </p:spPr>
      </p:pic>
      <p:sp>
        <p:nvSpPr>
          <p:cNvPr id="2" name="Title 1">
            <a:extLst>
              <a:ext uri="{FF2B5EF4-FFF2-40B4-BE49-F238E27FC236}">
                <a16:creationId xmlns:a16="http://schemas.microsoft.com/office/drawing/2014/main" id="{F3EE9BCD-7C15-590A-B8BD-B8248E8894A2}"/>
              </a:ext>
            </a:extLst>
          </p:cNvPr>
          <p:cNvSpPr>
            <a:spLocks noGrp="1"/>
          </p:cNvSpPr>
          <p:nvPr>
            <p:ph type="title"/>
          </p:nvPr>
        </p:nvSpPr>
        <p:spPr>
          <a:xfrm>
            <a:off x="3821654" y="604549"/>
            <a:ext cx="4876800" cy="914400"/>
          </a:xfrm>
        </p:spPr>
        <p:txBody>
          <a:bodyPr/>
          <a:lstStyle/>
          <a:p>
            <a:r>
              <a:rPr lang="en-US" sz="3600" dirty="0"/>
              <a:t>Declarations in FDMJ</a:t>
            </a:r>
          </a:p>
        </p:txBody>
      </p:sp>
      <p:sp>
        <p:nvSpPr>
          <p:cNvPr id="20" name="Oval 19">
            <a:extLst>
              <a:ext uri="{FF2B5EF4-FFF2-40B4-BE49-F238E27FC236}">
                <a16:creationId xmlns:a16="http://schemas.microsoft.com/office/drawing/2014/main" id="{19269964-E70F-66B8-5E18-FBEDB32120C4}"/>
              </a:ext>
            </a:extLst>
          </p:cNvPr>
          <p:cNvSpPr/>
          <p:nvPr/>
        </p:nvSpPr>
        <p:spPr>
          <a:xfrm>
            <a:off x="3202721" y="3491922"/>
            <a:ext cx="22860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35A122E-C0F7-EB5A-3F69-44460B85F8E2}"/>
              </a:ext>
            </a:extLst>
          </p:cNvPr>
          <p:cNvSpPr txBox="1"/>
          <p:nvPr/>
        </p:nvSpPr>
        <p:spPr>
          <a:xfrm>
            <a:off x="838200" y="2133600"/>
            <a:ext cx="2897921" cy="646331"/>
          </a:xfrm>
          <a:prstGeom prst="rect">
            <a:avLst/>
          </a:prstGeom>
          <a:noFill/>
          <a:ln>
            <a:solidFill>
              <a:srgbClr val="FF0000"/>
            </a:solidFill>
          </a:ln>
        </p:spPr>
        <p:txBody>
          <a:bodyPr wrap="square" rtlCol="0">
            <a:spAutoFit/>
          </a:bodyPr>
          <a:lstStyle/>
          <a:p>
            <a:r>
              <a:rPr lang="en-US" sz="1800" dirty="0"/>
              <a:t>Extends</a:t>
            </a:r>
            <a:r>
              <a:rPr lang="zh-CN" altLang="en-US" sz="1800" dirty="0"/>
              <a:t> </a:t>
            </a:r>
            <a:r>
              <a:rPr lang="en-US" altLang="zh-CN" sz="1800" dirty="0"/>
              <a:t>relationship</a:t>
            </a:r>
            <a:r>
              <a:rPr lang="zh-CN" altLang="en-US" sz="1800" dirty="0"/>
              <a:t> </a:t>
            </a:r>
            <a:r>
              <a:rPr lang="en-US" altLang="zh-CN" sz="1800" dirty="0"/>
              <a:t>must</a:t>
            </a:r>
            <a:r>
              <a:rPr lang="zh-CN" altLang="en-US" sz="1800" dirty="0"/>
              <a:t> </a:t>
            </a:r>
            <a:r>
              <a:rPr lang="en-US" altLang="zh-CN" sz="1800" dirty="0"/>
              <a:t>be</a:t>
            </a:r>
            <a:r>
              <a:rPr lang="zh-CN" altLang="en-US" sz="1800" dirty="0"/>
              <a:t> </a:t>
            </a:r>
            <a:r>
              <a:rPr lang="en-US" altLang="zh-CN" sz="1800" dirty="0"/>
              <a:t>acyclic</a:t>
            </a:r>
            <a:r>
              <a:rPr lang="en-US" sz="1800" dirty="0"/>
              <a:t>.</a:t>
            </a:r>
          </a:p>
        </p:txBody>
      </p:sp>
      <p:cxnSp>
        <p:nvCxnSpPr>
          <p:cNvPr id="11" name="Straight Arrow Connector 10">
            <a:extLst>
              <a:ext uri="{FF2B5EF4-FFF2-40B4-BE49-F238E27FC236}">
                <a16:creationId xmlns:a16="http://schemas.microsoft.com/office/drawing/2014/main" id="{DAA42AF3-9EB7-B4CD-18AC-BE9F35C45C77}"/>
              </a:ext>
            </a:extLst>
          </p:cNvPr>
          <p:cNvCxnSpPr>
            <a:cxnSpLocks/>
            <a:stCxn id="10" idx="2"/>
            <a:endCxn id="20" idx="0"/>
          </p:cNvCxnSpPr>
          <p:nvPr/>
        </p:nvCxnSpPr>
        <p:spPr>
          <a:xfrm>
            <a:off x="2287161" y="2779931"/>
            <a:ext cx="2058560" cy="71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142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9BCD-7C15-590A-B8BD-B8248E8894A2}"/>
              </a:ext>
            </a:extLst>
          </p:cNvPr>
          <p:cNvSpPr>
            <a:spLocks noGrp="1"/>
          </p:cNvSpPr>
          <p:nvPr>
            <p:ph type="title"/>
          </p:nvPr>
        </p:nvSpPr>
        <p:spPr/>
        <p:txBody>
          <a:bodyPr/>
          <a:lstStyle/>
          <a:p>
            <a:r>
              <a:rPr lang="en-US" sz="3600" dirty="0"/>
              <a:t>Inheritance in FDMJ</a:t>
            </a:r>
          </a:p>
        </p:txBody>
      </p:sp>
      <p:sp>
        <p:nvSpPr>
          <p:cNvPr id="5" name="Content Placeholder 4">
            <a:extLst>
              <a:ext uri="{FF2B5EF4-FFF2-40B4-BE49-F238E27FC236}">
                <a16:creationId xmlns:a16="http://schemas.microsoft.com/office/drawing/2014/main" id="{8D71645D-C844-4145-7F1A-45C7D12A27A8}"/>
              </a:ext>
            </a:extLst>
          </p:cNvPr>
          <p:cNvSpPr>
            <a:spLocks noGrp="1"/>
          </p:cNvSpPr>
          <p:nvPr>
            <p:ph idx="1"/>
          </p:nvPr>
        </p:nvSpPr>
        <p:spPr>
          <a:xfrm>
            <a:off x="457200" y="1981199"/>
            <a:ext cx="4724400" cy="3447759"/>
          </a:xfrm>
        </p:spPr>
        <p:txBody>
          <a:bodyPr/>
          <a:lstStyle/>
          <a:p>
            <a:r>
              <a:rPr lang="en-US" sz="2800" dirty="0"/>
              <a:t>Inheritance rules:</a:t>
            </a:r>
          </a:p>
          <a:p>
            <a:pPr lvl="1"/>
            <a:r>
              <a:rPr lang="en-US" sz="2400" dirty="0"/>
              <a:t>A subclass inherits all its class variables and methods.</a:t>
            </a:r>
          </a:p>
          <a:p>
            <a:pPr lvl="1"/>
            <a:r>
              <a:rPr lang="en-US" sz="2400" dirty="0"/>
              <a:t>A subclass may declare a variable with the same name as in its superclass, overriding the definition of the variable.</a:t>
            </a:r>
          </a:p>
          <a:p>
            <a:pPr lvl="1"/>
            <a:r>
              <a:rPr lang="en-US" sz="2400" dirty="0"/>
              <a:t>Same goes with the methods.</a:t>
            </a:r>
          </a:p>
        </p:txBody>
      </p:sp>
      <p:sp>
        <p:nvSpPr>
          <p:cNvPr id="7" name="TextBox 6">
            <a:extLst>
              <a:ext uri="{FF2B5EF4-FFF2-40B4-BE49-F238E27FC236}">
                <a16:creationId xmlns:a16="http://schemas.microsoft.com/office/drawing/2014/main" id="{D51AA9A5-0DA3-B3B9-1821-362F058D584F}"/>
              </a:ext>
            </a:extLst>
          </p:cNvPr>
          <p:cNvSpPr txBox="1"/>
          <p:nvPr/>
        </p:nvSpPr>
        <p:spPr>
          <a:xfrm>
            <a:off x="5788879" y="2550916"/>
            <a:ext cx="2897921" cy="2862322"/>
          </a:xfrm>
          <a:prstGeom prst="rect">
            <a:avLst/>
          </a:prstGeom>
          <a:noFill/>
          <a:ln>
            <a:solidFill>
              <a:srgbClr val="FF0000"/>
            </a:solidFill>
          </a:ln>
        </p:spPr>
        <p:txBody>
          <a:bodyPr wrap="square" rtlCol="0">
            <a:spAutoFit/>
          </a:bodyPr>
          <a:lstStyle/>
          <a:p>
            <a:r>
              <a:rPr lang="en-US" sz="1800" dirty="0"/>
              <a:t>public int main () {</a:t>
            </a:r>
          </a:p>
          <a:p>
            <a:r>
              <a:rPr lang="en-US" sz="1800" dirty="0"/>
              <a:t>}</a:t>
            </a:r>
          </a:p>
          <a:p>
            <a:r>
              <a:rPr lang="en-US" sz="1800" dirty="0"/>
              <a:t>public class C1 {</a:t>
            </a:r>
          </a:p>
          <a:p>
            <a:r>
              <a:rPr lang="en-US" sz="1800" dirty="0"/>
              <a:t>    int x;</a:t>
            </a:r>
          </a:p>
          <a:p>
            <a:r>
              <a:rPr lang="en-US" sz="1800" dirty="0"/>
              <a:t>    public int m1() {}</a:t>
            </a:r>
          </a:p>
          <a:p>
            <a:r>
              <a:rPr lang="en-US" sz="1800" dirty="0"/>
              <a:t>}</a:t>
            </a:r>
          </a:p>
          <a:p>
            <a:r>
              <a:rPr lang="en-US" sz="1800" dirty="0"/>
              <a:t>public class C2 extends C1 {</a:t>
            </a:r>
          </a:p>
          <a:p>
            <a:r>
              <a:rPr lang="en-US" sz="1800" dirty="0"/>
              <a:t>    int[] x;</a:t>
            </a:r>
          </a:p>
          <a:p>
            <a:r>
              <a:rPr lang="en-US" sz="1800" dirty="0"/>
              <a:t>    public C1 m1() {}</a:t>
            </a:r>
          </a:p>
          <a:p>
            <a:r>
              <a:rPr lang="en-US" sz="1800" dirty="0"/>
              <a:t>}</a:t>
            </a:r>
          </a:p>
        </p:txBody>
      </p:sp>
    </p:spTree>
    <p:extLst>
      <p:ext uri="{BB962C8B-B14F-4D97-AF65-F5344CB8AC3E}">
        <p14:creationId xmlns:p14="http://schemas.microsoft.com/office/powerpoint/2010/main" val="2532828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3315-66F0-7143-9091-DCF8B9373CB6}"/>
              </a:ext>
            </a:extLst>
          </p:cNvPr>
          <p:cNvSpPr>
            <a:spLocks noGrp="1"/>
          </p:cNvSpPr>
          <p:nvPr>
            <p:ph type="title"/>
          </p:nvPr>
        </p:nvSpPr>
        <p:spPr/>
        <p:txBody>
          <a:bodyPr/>
          <a:lstStyle/>
          <a:p>
            <a:r>
              <a:rPr lang="en-US" sz="3200" dirty="0"/>
              <a:t>Basic Strategy of Type Checking for FDMJ</a:t>
            </a:r>
            <a:endParaRPr lang="en-CN" sz="3200" dirty="0"/>
          </a:p>
        </p:txBody>
      </p:sp>
      <p:sp>
        <p:nvSpPr>
          <p:cNvPr id="3" name="Content Placeholder 2">
            <a:extLst>
              <a:ext uri="{FF2B5EF4-FFF2-40B4-BE49-F238E27FC236}">
                <a16:creationId xmlns:a16="http://schemas.microsoft.com/office/drawing/2014/main" id="{0ED3487A-1227-4449-B0DA-344F3C35BD11}"/>
              </a:ext>
            </a:extLst>
          </p:cNvPr>
          <p:cNvSpPr>
            <a:spLocks noGrp="1"/>
          </p:cNvSpPr>
          <p:nvPr>
            <p:ph idx="1"/>
          </p:nvPr>
        </p:nvSpPr>
        <p:spPr>
          <a:xfrm>
            <a:off x="685800" y="1766104"/>
            <a:ext cx="7772400" cy="4710896"/>
          </a:xfrm>
        </p:spPr>
        <p:txBody>
          <a:bodyPr/>
          <a:lstStyle/>
          <a:p>
            <a:pPr marL="514350" indent="-514350">
              <a:buFont typeface="+mj-lt"/>
              <a:buAutoNum type="arabicPeriod"/>
            </a:pPr>
            <a:r>
              <a:rPr lang="en-US" sz="2400" dirty="0"/>
              <a:t>Build the </a:t>
            </a:r>
            <a:r>
              <a:rPr lang="en-US" sz="2400" dirty="0">
                <a:solidFill>
                  <a:srgbClr val="FF0000"/>
                </a:solidFill>
              </a:rPr>
              <a:t>name</a:t>
            </a:r>
            <a:r>
              <a:rPr lang="en-US" sz="2400" dirty="0"/>
              <a:t> table for all the id’s in the source code</a:t>
            </a:r>
            <a:endParaRPr lang="en-US" sz="1600" dirty="0"/>
          </a:p>
          <a:p>
            <a:pPr lvl="1"/>
            <a:r>
              <a:rPr lang="en-US" sz="2000" dirty="0"/>
              <a:t>See the HW3 Repo for </a:t>
            </a:r>
            <a:r>
              <a:rPr lang="en-US" sz="2000" dirty="0" err="1"/>
              <a:t>namemap</a:t>
            </a:r>
            <a:r>
              <a:rPr lang="en-US" sz="2000" dirty="0"/>
              <a:t> class</a:t>
            </a:r>
          </a:p>
          <a:p>
            <a:pPr lvl="1"/>
            <a:r>
              <a:rPr lang="en-US" sz="2000" dirty="0"/>
              <a:t>Build a semantic object for each node of the AST tree (see </a:t>
            </a:r>
            <a:r>
              <a:rPr lang="en-US" sz="2000" dirty="0" err="1"/>
              <a:t>semant</a:t>
            </a:r>
            <a:r>
              <a:rPr lang="en-US" sz="2000" dirty="0"/>
              <a:t> class)</a:t>
            </a:r>
          </a:p>
          <a:p>
            <a:pPr marL="514350" indent="-514350">
              <a:buFont typeface="+mj-lt"/>
              <a:buAutoNum type="arabicPeriod"/>
            </a:pPr>
            <a:r>
              <a:rPr lang="en-US" sz="2400" dirty="0"/>
              <a:t>Type checking</a:t>
            </a:r>
          </a:p>
          <a:p>
            <a:pPr marL="914400" lvl="1" indent="-514350"/>
            <a:r>
              <a:rPr lang="en-US" sz="2000" dirty="0"/>
              <a:t>Check each statement at a time, build a table for each expression (with value type, pointer type, and location type), from bottom up, recursively (pre-order traversal)</a:t>
            </a:r>
          </a:p>
          <a:p>
            <a:pPr marL="914400" lvl="1" indent="-514350"/>
            <a:r>
              <a:rPr lang="en-US" sz="2000" dirty="0"/>
              <a:t>Then use the rules we have discussed to check the correctness</a:t>
            </a:r>
          </a:p>
          <a:p>
            <a:pPr marL="914400" lvl="1" indent="-514350"/>
            <a:endParaRPr lang="en-US" sz="2000" dirty="0"/>
          </a:p>
          <a:p>
            <a:endParaRPr lang="en-US" sz="2400" dirty="0"/>
          </a:p>
          <a:p>
            <a:endParaRPr lang="en-CN" sz="2400" dirty="0"/>
          </a:p>
        </p:txBody>
      </p:sp>
    </p:spTree>
    <p:extLst>
      <p:ext uri="{BB962C8B-B14F-4D97-AF65-F5344CB8AC3E}">
        <p14:creationId xmlns:p14="http://schemas.microsoft.com/office/powerpoint/2010/main" val="1935589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754750-CA82-61B2-0F89-4FBD04BE44B8}"/>
              </a:ext>
            </a:extLst>
          </p:cNvPr>
          <p:cNvPicPr>
            <a:picLocks noChangeAspect="1"/>
          </p:cNvPicPr>
          <p:nvPr/>
        </p:nvPicPr>
        <p:blipFill>
          <a:blip r:embed="rId2"/>
          <a:srcRect t="14190"/>
          <a:stretch/>
        </p:blipFill>
        <p:spPr>
          <a:xfrm>
            <a:off x="685800" y="1905000"/>
            <a:ext cx="3810000" cy="3193079"/>
          </a:xfrm>
          <a:prstGeom prst="rect">
            <a:avLst/>
          </a:prstGeom>
        </p:spPr>
      </p:pic>
      <p:sp>
        <p:nvSpPr>
          <p:cNvPr id="2" name="Title 1">
            <a:extLst>
              <a:ext uri="{FF2B5EF4-FFF2-40B4-BE49-F238E27FC236}">
                <a16:creationId xmlns:a16="http://schemas.microsoft.com/office/drawing/2014/main" id="{83F13315-66F0-7143-9091-DCF8B9373CB6}"/>
              </a:ext>
            </a:extLst>
          </p:cNvPr>
          <p:cNvSpPr>
            <a:spLocks noGrp="1"/>
          </p:cNvSpPr>
          <p:nvPr>
            <p:ph type="title"/>
          </p:nvPr>
        </p:nvSpPr>
        <p:spPr>
          <a:xfrm>
            <a:off x="685800" y="299421"/>
            <a:ext cx="3124200" cy="457200"/>
          </a:xfrm>
        </p:spPr>
        <p:txBody>
          <a:bodyPr/>
          <a:lstStyle/>
          <a:p>
            <a:r>
              <a:rPr lang="en-US" sz="3200" dirty="0"/>
              <a:t>An Example</a:t>
            </a:r>
            <a:endParaRPr lang="en-CN" sz="3200" dirty="0"/>
          </a:p>
        </p:txBody>
      </p:sp>
      <p:pic>
        <p:nvPicPr>
          <p:cNvPr id="5" name="Picture 4">
            <a:extLst>
              <a:ext uri="{FF2B5EF4-FFF2-40B4-BE49-F238E27FC236}">
                <a16:creationId xmlns:a16="http://schemas.microsoft.com/office/drawing/2014/main" id="{6AC08DB9-EF5B-9235-9435-6E59EC9E7662}"/>
              </a:ext>
            </a:extLst>
          </p:cNvPr>
          <p:cNvPicPr>
            <a:picLocks noChangeAspect="1"/>
          </p:cNvPicPr>
          <p:nvPr/>
        </p:nvPicPr>
        <p:blipFill>
          <a:blip r:embed="rId2"/>
          <a:srcRect b="90104"/>
          <a:stretch/>
        </p:blipFill>
        <p:spPr>
          <a:xfrm>
            <a:off x="685800" y="1568450"/>
            <a:ext cx="3810000" cy="368241"/>
          </a:xfrm>
          <a:prstGeom prst="rect">
            <a:avLst/>
          </a:prstGeom>
        </p:spPr>
      </p:pic>
      <p:graphicFrame>
        <p:nvGraphicFramePr>
          <p:cNvPr id="6" name="Table 6">
            <a:extLst>
              <a:ext uri="{FF2B5EF4-FFF2-40B4-BE49-F238E27FC236}">
                <a16:creationId xmlns:a16="http://schemas.microsoft.com/office/drawing/2014/main" id="{30AE21C7-0358-E9ED-B5AF-F1CF76385A2A}"/>
              </a:ext>
            </a:extLst>
          </p:cNvPr>
          <p:cNvGraphicFramePr>
            <a:graphicFrameLocks noGrp="1"/>
          </p:cNvGraphicFramePr>
          <p:nvPr>
            <p:extLst>
              <p:ext uri="{D42A27DB-BD31-4B8C-83A1-F6EECF244321}">
                <p14:modId xmlns:p14="http://schemas.microsoft.com/office/powerpoint/2010/main" val="4293127634"/>
              </p:ext>
            </p:extLst>
          </p:nvPr>
        </p:nvGraphicFramePr>
        <p:xfrm>
          <a:off x="5181600" y="196850"/>
          <a:ext cx="3276600" cy="2148840"/>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440600906"/>
                    </a:ext>
                  </a:extLst>
                </a:gridCol>
                <a:gridCol w="1092200">
                  <a:extLst>
                    <a:ext uri="{9D8B030D-6E8A-4147-A177-3AD203B41FA5}">
                      <a16:colId xmlns:a16="http://schemas.microsoft.com/office/drawing/2014/main" val="559965831"/>
                    </a:ext>
                  </a:extLst>
                </a:gridCol>
                <a:gridCol w="1092200">
                  <a:extLst>
                    <a:ext uri="{9D8B030D-6E8A-4147-A177-3AD203B41FA5}">
                      <a16:colId xmlns:a16="http://schemas.microsoft.com/office/drawing/2014/main" val="927833105"/>
                    </a:ext>
                  </a:extLst>
                </a:gridCol>
              </a:tblGrid>
              <a:tr h="370840">
                <a:tc>
                  <a:txBody>
                    <a:bodyPr/>
                    <a:lstStyle/>
                    <a:p>
                      <a:r>
                        <a:rPr lang="en-US" sz="1400" b="0" dirty="0">
                          <a:solidFill>
                            <a:schemeClr val="tx1"/>
                          </a:solidFill>
                        </a:rPr>
                        <a:t>Class c1:</a:t>
                      </a:r>
                    </a:p>
                    <a:p>
                      <a:r>
                        <a:rPr lang="en-US" sz="1400" b="0" dirty="0">
                          <a:solidFill>
                            <a:schemeClr val="tx1"/>
                          </a:solidFill>
                        </a:rPr>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1400" b="0" dirty="0">
                          <a:solidFill>
                            <a:schemeClr val="tx1"/>
                          </a:solidFill>
                        </a:rPr>
                        <a:t>Value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1400" b="0" dirty="0" err="1">
                          <a:solidFill>
                            <a:schemeClr val="tx1"/>
                          </a:solidFill>
                        </a:rPr>
                        <a:t>Lvalue</a:t>
                      </a:r>
                      <a:r>
                        <a:rPr lang="en-US" sz="14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748928474"/>
                  </a:ext>
                </a:extLst>
              </a:tr>
              <a:tr h="370840">
                <a:tc>
                  <a:txBody>
                    <a:bodyPr/>
                    <a:lstStyle/>
                    <a:p>
                      <a:r>
                        <a:rPr lang="en-US" sz="1400" b="0" dirty="0">
                          <a:solidFill>
                            <a:schemeClr val="tx1"/>
                          </a:solidFill>
                        </a:rPr>
                        <a:t>c1m1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rPr>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4426593"/>
                  </a:ext>
                </a:extLst>
              </a:tr>
              <a:tr h="370840">
                <a:tc>
                  <a:txBody>
                    <a:bodyPr/>
                    <a:lstStyle/>
                    <a:p>
                      <a:r>
                        <a:rPr lang="en-US" sz="1400" b="0" dirty="0">
                          <a:solidFill>
                            <a:schemeClr val="tx1"/>
                          </a:solidFill>
                        </a:rPr>
                        <a:t>Class c2:</a:t>
                      </a:r>
                    </a:p>
                    <a:p>
                      <a:r>
                        <a:rPr lang="en-US" sz="1400" b="0" dirty="0">
                          <a:solidFill>
                            <a:schemeClr val="tx1"/>
                          </a:solidFill>
                        </a:rPr>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148765035"/>
                  </a:ext>
                </a:extLst>
              </a:tr>
              <a:tr h="370840">
                <a:tc>
                  <a:txBody>
                    <a:bodyPr/>
                    <a:lstStyle/>
                    <a:p>
                      <a:r>
                        <a:rPr lang="en-US" sz="1400" b="0" dirty="0">
                          <a:solidFill>
                            <a:schemeClr val="tx1"/>
                          </a:solidFill>
                        </a:rPr>
                        <a:t>c1m1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3850810"/>
                  </a:ext>
                </a:extLst>
              </a:tr>
              <a:tr h="370840">
                <a:tc>
                  <a:txBody>
                    <a:bodyPr/>
                    <a:lstStyle/>
                    <a:p>
                      <a:r>
                        <a:rPr lang="en-US" sz="1400" b="0" dirty="0">
                          <a:solidFill>
                            <a:schemeClr val="tx1"/>
                          </a:solidFill>
                        </a:rPr>
                        <a:t>i2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8801023"/>
                  </a:ext>
                </a:extLst>
              </a:tr>
            </a:tbl>
          </a:graphicData>
        </a:graphic>
      </p:graphicFrame>
      <p:graphicFrame>
        <p:nvGraphicFramePr>
          <p:cNvPr id="7" name="Table 6">
            <a:extLst>
              <a:ext uri="{FF2B5EF4-FFF2-40B4-BE49-F238E27FC236}">
                <a16:creationId xmlns:a16="http://schemas.microsoft.com/office/drawing/2014/main" id="{E23161B4-136C-ADA6-4985-DB3E9FC681DD}"/>
              </a:ext>
            </a:extLst>
          </p:cNvPr>
          <p:cNvGraphicFramePr>
            <a:graphicFrameLocks noGrp="1"/>
          </p:cNvGraphicFramePr>
          <p:nvPr>
            <p:extLst>
              <p:ext uri="{D42A27DB-BD31-4B8C-83A1-F6EECF244321}">
                <p14:modId xmlns:p14="http://schemas.microsoft.com/office/powerpoint/2010/main" val="358028645"/>
              </p:ext>
            </p:extLst>
          </p:nvPr>
        </p:nvGraphicFramePr>
        <p:xfrm>
          <a:off x="5181600" y="2644785"/>
          <a:ext cx="3632499" cy="3870960"/>
        </p:xfrm>
        <a:graphic>
          <a:graphicData uri="http://schemas.openxmlformats.org/drawingml/2006/table">
            <a:tbl>
              <a:tblPr firstRow="1" bandRow="1">
                <a:tableStyleId>{5C22544A-7EE6-4342-B048-85BDC9FD1C3A}</a:tableStyleId>
              </a:tblPr>
              <a:tblGrid>
                <a:gridCol w="1210833">
                  <a:extLst>
                    <a:ext uri="{9D8B030D-6E8A-4147-A177-3AD203B41FA5}">
                      <a16:colId xmlns:a16="http://schemas.microsoft.com/office/drawing/2014/main" val="440600906"/>
                    </a:ext>
                  </a:extLst>
                </a:gridCol>
                <a:gridCol w="1210833">
                  <a:extLst>
                    <a:ext uri="{9D8B030D-6E8A-4147-A177-3AD203B41FA5}">
                      <a16:colId xmlns:a16="http://schemas.microsoft.com/office/drawing/2014/main" val="559965831"/>
                    </a:ext>
                  </a:extLst>
                </a:gridCol>
                <a:gridCol w="1210833">
                  <a:extLst>
                    <a:ext uri="{9D8B030D-6E8A-4147-A177-3AD203B41FA5}">
                      <a16:colId xmlns:a16="http://schemas.microsoft.com/office/drawing/2014/main" val="927833105"/>
                    </a:ext>
                  </a:extLst>
                </a:gridCol>
              </a:tblGrid>
              <a:tr h="508100">
                <a:tc>
                  <a:txBody>
                    <a:bodyPr/>
                    <a:lstStyle/>
                    <a:p>
                      <a:r>
                        <a:rPr lang="en-US" sz="1400" b="0" dirty="0">
                          <a:solidFill>
                            <a:schemeClr val="tx1"/>
                          </a:solidFill>
                        </a:rPr>
                        <a:t>Class c1:</a:t>
                      </a:r>
                    </a:p>
                    <a:p>
                      <a:r>
                        <a:rPr lang="en-US" sz="1400" b="0" dirty="0">
                          <a:solidFill>
                            <a:schemeClr val="tx1"/>
                          </a:solidFill>
                        </a:rPr>
                        <a:t>(Methods)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1400" b="0" dirty="0">
                          <a:solidFill>
                            <a:schemeClr val="tx1"/>
                          </a:solidFill>
                        </a:rPr>
                        <a:t>Return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r>
                        <a:rPr lang="en-US" sz="1400" b="0" dirty="0">
                          <a:solidFill>
                            <a:schemeClr val="tx1"/>
                          </a:solidFill>
                        </a:rPr>
                        <a:t>Formals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748928474"/>
                  </a:ext>
                </a:extLst>
              </a:tr>
              <a:tr h="944181">
                <a:tc>
                  <a:txBody>
                    <a:bodyPr/>
                    <a:lstStyle/>
                    <a:p>
                      <a:r>
                        <a:rPr lang="en-US" sz="1400" b="0"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rPr>
                        <a:t>x: value type: integer, location type: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4426593"/>
                  </a:ext>
                </a:extLst>
              </a:tr>
              <a:tr h="508100">
                <a:tc>
                  <a:txBody>
                    <a:bodyPr/>
                    <a:lstStyle/>
                    <a:p>
                      <a:r>
                        <a:rPr lang="en-US" sz="1400" b="0" kern="1200" dirty="0">
                          <a:solidFill>
                            <a:schemeClr val="tx1"/>
                          </a:solidFill>
                          <a:latin typeface="+mn-lt"/>
                          <a:ea typeface="+mn-ea"/>
                          <a:cs typeface="+mn-cs"/>
                        </a:rPr>
                        <a:t>Class C2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890312969"/>
                  </a:ext>
                </a:extLst>
              </a:tr>
              <a:tr h="944181">
                <a:tc>
                  <a:txBody>
                    <a:bodyPr/>
                    <a:lstStyle/>
                    <a:p>
                      <a:r>
                        <a:rPr lang="en-US" sz="1400" b="0" dirty="0">
                          <a:solidFill>
                            <a:schemeClr val="tx1"/>
                          </a:solidFill>
                        </a:rPr>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rPr>
                        <a:t>c1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x: value type: integer, location type: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6101170"/>
                  </a:ext>
                </a:extLst>
              </a:tr>
              <a:tr h="944181">
                <a:tc>
                  <a:txBody>
                    <a:bodyPr/>
                    <a:lstStyle/>
                    <a:p>
                      <a:r>
                        <a:rPr lang="en-US" sz="1400" b="0" dirty="0">
                          <a:solidFill>
                            <a:schemeClr val="tx1"/>
                          </a:solidFill>
                        </a:rPr>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rPr>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x: value type: integer, location type integer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444026"/>
                  </a:ext>
                </a:extLst>
              </a:tr>
            </a:tbl>
          </a:graphicData>
        </a:graphic>
      </p:graphicFrame>
      <p:sp>
        <p:nvSpPr>
          <p:cNvPr id="8" name="Oval 7">
            <a:extLst>
              <a:ext uri="{FF2B5EF4-FFF2-40B4-BE49-F238E27FC236}">
                <a16:creationId xmlns:a16="http://schemas.microsoft.com/office/drawing/2014/main" id="{6DB48BF9-DC48-A042-A038-DA0E1D464621}"/>
              </a:ext>
            </a:extLst>
          </p:cNvPr>
          <p:cNvSpPr/>
          <p:nvPr/>
        </p:nvSpPr>
        <p:spPr>
          <a:xfrm>
            <a:off x="3125596" y="1447800"/>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9" name="Oval 8">
            <a:extLst>
              <a:ext uri="{FF2B5EF4-FFF2-40B4-BE49-F238E27FC236}">
                <a16:creationId xmlns:a16="http://schemas.microsoft.com/office/drawing/2014/main" id="{97E224DA-6D15-88BF-67B5-2967AD8F8780}"/>
              </a:ext>
            </a:extLst>
          </p:cNvPr>
          <p:cNvSpPr/>
          <p:nvPr/>
        </p:nvSpPr>
        <p:spPr>
          <a:xfrm>
            <a:off x="3125596" y="2367579"/>
            <a:ext cx="838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cxnSp>
        <p:nvCxnSpPr>
          <p:cNvPr id="11" name="Straight Arrow Connector 10">
            <a:extLst>
              <a:ext uri="{FF2B5EF4-FFF2-40B4-BE49-F238E27FC236}">
                <a16:creationId xmlns:a16="http://schemas.microsoft.com/office/drawing/2014/main" id="{6813DA42-B26B-81F8-48C1-11D1611E9ED9}"/>
              </a:ext>
            </a:extLst>
          </p:cNvPr>
          <p:cNvCxnSpPr/>
          <p:nvPr/>
        </p:nvCxnSpPr>
        <p:spPr>
          <a:xfrm flipV="1">
            <a:off x="3544696" y="1905000"/>
            <a:ext cx="0" cy="44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BE8D21E-EFAC-3E24-4C76-CDA8562BB8A2}"/>
              </a:ext>
            </a:extLst>
          </p:cNvPr>
          <p:cNvSpPr txBox="1"/>
          <p:nvPr/>
        </p:nvSpPr>
        <p:spPr>
          <a:xfrm>
            <a:off x="2875282" y="1007110"/>
            <a:ext cx="1338828" cy="307777"/>
          </a:xfrm>
          <a:prstGeom prst="rect">
            <a:avLst/>
          </a:prstGeom>
          <a:noFill/>
        </p:spPr>
        <p:txBody>
          <a:bodyPr wrap="none" rtlCol="0">
            <a:spAutoFit/>
          </a:bodyPr>
          <a:lstStyle/>
          <a:p>
            <a:r>
              <a:rPr lang="en-US" sz="1400" dirty="0"/>
              <a:t>Class Hierarchy</a:t>
            </a:r>
          </a:p>
        </p:txBody>
      </p:sp>
      <p:sp>
        <p:nvSpPr>
          <p:cNvPr id="13" name="TextBox 12">
            <a:extLst>
              <a:ext uri="{FF2B5EF4-FFF2-40B4-BE49-F238E27FC236}">
                <a16:creationId xmlns:a16="http://schemas.microsoft.com/office/drawing/2014/main" id="{49C7B1BF-30AE-C91B-3DC6-DA04B130BC4E}"/>
              </a:ext>
            </a:extLst>
          </p:cNvPr>
          <p:cNvSpPr txBox="1"/>
          <p:nvPr/>
        </p:nvSpPr>
        <p:spPr>
          <a:xfrm>
            <a:off x="1545714" y="5232176"/>
            <a:ext cx="3200400" cy="1323439"/>
          </a:xfrm>
          <a:prstGeom prst="rect">
            <a:avLst/>
          </a:prstGeom>
          <a:noFill/>
          <a:ln w="22225">
            <a:solidFill>
              <a:schemeClr val="accent1"/>
            </a:solidFill>
          </a:ln>
        </p:spPr>
        <p:txBody>
          <a:bodyPr wrap="square" rtlCol="0">
            <a:spAutoFit/>
          </a:bodyPr>
          <a:lstStyle/>
          <a:p>
            <a:r>
              <a:rPr lang="en-US" sz="1600" dirty="0"/>
              <a:t>After copying down from superclass, then go through the declarations of a class and fill in the table (overriding the variables and methods of the same name)</a:t>
            </a:r>
          </a:p>
        </p:txBody>
      </p:sp>
      <p:sp>
        <p:nvSpPr>
          <p:cNvPr id="4" name="TextBox 3">
            <a:extLst>
              <a:ext uri="{FF2B5EF4-FFF2-40B4-BE49-F238E27FC236}">
                <a16:creationId xmlns:a16="http://schemas.microsoft.com/office/drawing/2014/main" id="{7E994A16-CEAF-09EE-062C-D1E618116D4B}"/>
              </a:ext>
            </a:extLst>
          </p:cNvPr>
          <p:cNvSpPr txBox="1"/>
          <p:nvPr/>
        </p:nvSpPr>
        <p:spPr>
          <a:xfrm>
            <a:off x="2076986" y="3561435"/>
            <a:ext cx="2935419" cy="338554"/>
          </a:xfrm>
          <a:prstGeom prst="rect">
            <a:avLst/>
          </a:prstGeom>
          <a:noFill/>
        </p:spPr>
        <p:txBody>
          <a:bodyPr wrap="none" rtlCol="0">
            <a:spAutoFit/>
          </a:bodyPr>
          <a:lstStyle/>
          <a:p>
            <a:r>
              <a:rPr lang="en-CN" sz="1600" b="1" dirty="0">
                <a:solidFill>
                  <a:srgbClr val="FF0000"/>
                </a:solidFill>
              </a:rPr>
              <a:t>Formals have value and lvalues</a:t>
            </a:r>
          </a:p>
        </p:txBody>
      </p:sp>
      <p:cxnSp>
        <p:nvCxnSpPr>
          <p:cNvPr id="14" name="Straight Arrow Connector 13">
            <a:extLst>
              <a:ext uri="{FF2B5EF4-FFF2-40B4-BE49-F238E27FC236}">
                <a16:creationId xmlns:a16="http://schemas.microsoft.com/office/drawing/2014/main" id="{1CA0E322-243C-E3EC-B1B6-2ED4367B76C3}"/>
              </a:ext>
            </a:extLst>
          </p:cNvPr>
          <p:cNvCxnSpPr>
            <a:cxnSpLocks/>
            <a:stCxn id="4" idx="0"/>
          </p:cNvCxnSpPr>
          <p:nvPr/>
        </p:nvCxnSpPr>
        <p:spPr>
          <a:xfrm flipH="1" flipV="1">
            <a:off x="3200400" y="3161329"/>
            <a:ext cx="344296" cy="400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488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263E-34DD-4433-02C8-B8FAD57D3E81}"/>
              </a:ext>
            </a:extLst>
          </p:cNvPr>
          <p:cNvSpPr>
            <a:spLocks noGrp="1"/>
          </p:cNvSpPr>
          <p:nvPr>
            <p:ph type="title"/>
          </p:nvPr>
        </p:nvSpPr>
        <p:spPr>
          <a:xfrm>
            <a:off x="685800" y="609600"/>
            <a:ext cx="7772400" cy="609600"/>
          </a:xfrm>
        </p:spPr>
        <p:txBody>
          <a:bodyPr/>
          <a:lstStyle/>
          <a:p>
            <a:r>
              <a:rPr lang="en-US" dirty="0"/>
              <a:t>HW 3</a:t>
            </a:r>
          </a:p>
        </p:txBody>
      </p:sp>
      <p:sp>
        <p:nvSpPr>
          <p:cNvPr id="3" name="Content Placeholder 2">
            <a:extLst>
              <a:ext uri="{FF2B5EF4-FFF2-40B4-BE49-F238E27FC236}">
                <a16:creationId xmlns:a16="http://schemas.microsoft.com/office/drawing/2014/main" id="{383B6321-9556-4722-E180-A5C090DE4C9C}"/>
              </a:ext>
            </a:extLst>
          </p:cNvPr>
          <p:cNvSpPr>
            <a:spLocks noGrp="1"/>
          </p:cNvSpPr>
          <p:nvPr>
            <p:ph idx="1"/>
          </p:nvPr>
        </p:nvSpPr>
        <p:spPr>
          <a:xfrm>
            <a:off x="685800" y="1600200"/>
            <a:ext cx="7772400" cy="4495800"/>
          </a:xfrm>
        </p:spPr>
        <p:txBody>
          <a:bodyPr/>
          <a:lstStyle/>
          <a:p>
            <a:r>
              <a:rPr lang="en-US" dirty="0"/>
              <a:t>See HW3 Repo</a:t>
            </a:r>
          </a:p>
          <a:p>
            <a:pPr lvl="1"/>
            <a:r>
              <a:rPr lang="en-US" dirty="0"/>
              <a:t>Parsing for FDMJ</a:t>
            </a:r>
          </a:p>
          <a:p>
            <a:pPr lvl="1"/>
            <a:r>
              <a:rPr lang="en-US" dirty="0"/>
              <a:t>Type checking for FDMJ </a:t>
            </a:r>
          </a:p>
          <a:p>
            <a:r>
              <a:rPr lang="en-US" dirty="0"/>
              <a:t>To simplify your code: Your program may quit once finding the first type error</a:t>
            </a:r>
          </a:p>
        </p:txBody>
      </p:sp>
    </p:spTree>
    <p:extLst>
      <p:ext uri="{BB962C8B-B14F-4D97-AF65-F5344CB8AC3E}">
        <p14:creationId xmlns:p14="http://schemas.microsoft.com/office/powerpoint/2010/main" val="392028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A56C-CFBA-D74B-B2DC-70835B46EE32}"/>
              </a:ext>
            </a:extLst>
          </p:cNvPr>
          <p:cNvSpPr>
            <a:spLocks noGrp="1"/>
          </p:cNvSpPr>
          <p:nvPr>
            <p:ph type="title"/>
          </p:nvPr>
        </p:nvSpPr>
        <p:spPr>
          <a:xfrm>
            <a:off x="568842" y="419100"/>
            <a:ext cx="7772400" cy="685800"/>
          </a:xfrm>
        </p:spPr>
        <p:txBody>
          <a:bodyPr/>
          <a:lstStyle/>
          <a:p>
            <a:r>
              <a:rPr lang="en-CN" dirty="0"/>
              <a:t>LR(0) Construction Example</a:t>
            </a:r>
          </a:p>
        </p:txBody>
      </p:sp>
      <p:pic>
        <p:nvPicPr>
          <p:cNvPr id="5" name="Picture 4">
            <a:extLst>
              <a:ext uri="{FF2B5EF4-FFF2-40B4-BE49-F238E27FC236}">
                <a16:creationId xmlns:a16="http://schemas.microsoft.com/office/drawing/2014/main" id="{EFEC8F96-B762-DA41-8EFF-AD82139F6A23}"/>
              </a:ext>
            </a:extLst>
          </p:cNvPr>
          <p:cNvPicPr>
            <a:picLocks noChangeAspect="1"/>
          </p:cNvPicPr>
          <p:nvPr/>
        </p:nvPicPr>
        <p:blipFill>
          <a:blip r:embed="rId2"/>
          <a:stretch>
            <a:fillRect/>
          </a:stretch>
        </p:blipFill>
        <p:spPr>
          <a:xfrm>
            <a:off x="466613" y="1430055"/>
            <a:ext cx="6046754" cy="2482649"/>
          </a:xfrm>
          <a:prstGeom prst="rect">
            <a:avLst/>
          </a:prstGeom>
        </p:spPr>
      </p:pic>
      <p:pic>
        <p:nvPicPr>
          <p:cNvPr id="3" name="Picture 2">
            <a:extLst>
              <a:ext uri="{FF2B5EF4-FFF2-40B4-BE49-F238E27FC236}">
                <a16:creationId xmlns:a16="http://schemas.microsoft.com/office/drawing/2014/main" id="{09BAD38D-D7CC-3245-8A96-FC0AECB7EBF8}"/>
              </a:ext>
            </a:extLst>
          </p:cNvPr>
          <p:cNvPicPr>
            <a:picLocks noChangeAspect="1"/>
          </p:cNvPicPr>
          <p:nvPr/>
        </p:nvPicPr>
        <p:blipFill>
          <a:blip r:embed="rId3"/>
          <a:stretch>
            <a:fillRect/>
          </a:stretch>
        </p:blipFill>
        <p:spPr>
          <a:xfrm>
            <a:off x="4455042" y="3886200"/>
            <a:ext cx="4090147" cy="2286000"/>
          </a:xfrm>
          <a:prstGeom prst="rect">
            <a:avLst/>
          </a:prstGeom>
        </p:spPr>
      </p:pic>
      <p:pic>
        <p:nvPicPr>
          <p:cNvPr id="4" name="Picture 3">
            <a:extLst>
              <a:ext uri="{FF2B5EF4-FFF2-40B4-BE49-F238E27FC236}">
                <a16:creationId xmlns:a16="http://schemas.microsoft.com/office/drawing/2014/main" id="{614722E1-6D7A-CE24-4372-2D22B1838FED}"/>
              </a:ext>
            </a:extLst>
          </p:cNvPr>
          <p:cNvPicPr>
            <a:picLocks noChangeAspect="1"/>
          </p:cNvPicPr>
          <p:nvPr/>
        </p:nvPicPr>
        <p:blipFill>
          <a:blip r:embed="rId4"/>
          <a:stretch>
            <a:fillRect/>
          </a:stretch>
        </p:blipFill>
        <p:spPr>
          <a:xfrm>
            <a:off x="304800" y="4443069"/>
            <a:ext cx="3766200" cy="1198765"/>
          </a:xfrm>
          <a:prstGeom prst="rect">
            <a:avLst/>
          </a:prstGeom>
        </p:spPr>
      </p:pic>
      <p:sp>
        <p:nvSpPr>
          <p:cNvPr id="6" name="TextBox 5">
            <a:extLst>
              <a:ext uri="{FF2B5EF4-FFF2-40B4-BE49-F238E27FC236}">
                <a16:creationId xmlns:a16="http://schemas.microsoft.com/office/drawing/2014/main" id="{178811FD-D2BD-ECFD-888B-FD5C17B39E7F}"/>
              </a:ext>
            </a:extLst>
          </p:cNvPr>
          <p:cNvSpPr txBox="1"/>
          <p:nvPr/>
        </p:nvSpPr>
        <p:spPr>
          <a:xfrm>
            <a:off x="1905000" y="5572034"/>
            <a:ext cx="1789272" cy="1200329"/>
          </a:xfrm>
          <a:prstGeom prst="rect">
            <a:avLst/>
          </a:prstGeom>
          <a:noFill/>
          <a:ln>
            <a:solidFill>
              <a:srgbClr val="FF0000"/>
            </a:solidFill>
          </a:ln>
        </p:spPr>
        <p:txBody>
          <a:bodyPr wrap="none" rtlCol="0">
            <a:spAutoFit/>
          </a:bodyPr>
          <a:lstStyle/>
          <a:p>
            <a:r>
              <a:rPr lang="en-US" i="1" dirty="0"/>
              <a:t>(x)</a:t>
            </a:r>
          </a:p>
          <a:p>
            <a:r>
              <a:rPr lang="en-US" i="1" dirty="0"/>
              <a:t>((</a:t>
            </a:r>
            <a:r>
              <a:rPr lang="en-US" i="1" dirty="0" err="1"/>
              <a:t>x,x</a:t>
            </a:r>
            <a:r>
              <a:rPr lang="en-US" i="1" dirty="0"/>
              <a:t>),x,(x))</a:t>
            </a:r>
          </a:p>
          <a:p>
            <a:r>
              <a:rPr lang="en-US" i="1" dirty="0"/>
              <a:t>(x,(x,(</a:t>
            </a:r>
            <a:r>
              <a:rPr lang="en-US" i="1" dirty="0" err="1"/>
              <a:t>x,x</a:t>
            </a:r>
            <a:r>
              <a:rPr lang="en-US" i="1" dirty="0"/>
              <a:t>)),x)</a:t>
            </a:r>
          </a:p>
        </p:txBody>
      </p:sp>
    </p:spTree>
    <p:extLst>
      <p:ext uri="{BB962C8B-B14F-4D97-AF65-F5344CB8AC3E}">
        <p14:creationId xmlns:p14="http://schemas.microsoft.com/office/powerpoint/2010/main" val="3789810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7AC0-EC84-4797-C0B7-1746BE34B811}"/>
              </a:ext>
            </a:extLst>
          </p:cNvPr>
          <p:cNvSpPr>
            <a:spLocks noGrp="1"/>
          </p:cNvSpPr>
          <p:nvPr>
            <p:ph type="title"/>
          </p:nvPr>
        </p:nvSpPr>
        <p:spPr/>
        <p:txBody>
          <a:bodyPr/>
          <a:lstStyle/>
          <a:p>
            <a:r>
              <a:rPr lang="en-US" dirty="0"/>
              <a:t>LR(1) Parsing Table Construction</a:t>
            </a:r>
          </a:p>
        </p:txBody>
      </p:sp>
      <p:sp>
        <p:nvSpPr>
          <p:cNvPr id="3" name="Content Placeholder 2">
            <a:extLst>
              <a:ext uri="{FF2B5EF4-FFF2-40B4-BE49-F238E27FC236}">
                <a16:creationId xmlns:a16="http://schemas.microsoft.com/office/drawing/2014/main" id="{39F178B9-FD4F-D81B-81E9-238AFC3E3243}"/>
              </a:ext>
            </a:extLst>
          </p:cNvPr>
          <p:cNvSpPr>
            <a:spLocks noGrp="1"/>
          </p:cNvSpPr>
          <p:nvPr>
            <p:ph idx="1"/>
          </p:nvPr>
        </p:nvSpPr>
        <p:spPr>
          <a:xfrm>
            <a:off x="685800" y="1981200"/>
            <a:ext cx="7772400" cy="1143000"/>
          </a:xfrm>
        </p:spPr>
        <p:txBody>
          <a:bodyPr/>
          <a:lstStyle/>
          <a:p>
            <a:r>
              <a:rPr lang="en-US" sz="2400" dirty="0"/>
              <a:t>An LR(1) item consists of a grammar production, a right-hand-side position (represented by the dot), and a lookahead symbol.</a:t>
            </a:r>
          </a:p>
          <a:p>
            <a:endParaRPr lang="en-US" sz="2400" dirty="0"/>
          </a:p>
        </p:txBody>
      </p:sp>
      <p:pic>
        <p:nvPicPr>
          <p:cNvPr id="4" name="Picture 3">
            <a:extLst>
              <a:ext uri="{FF2B5EF4-FFF2-40B4-BE49-F238E27FC236}">
                <a16:creationId xmlns:a16="http://schemas.microsoft.com/office/drawing/2014/main" id="{589D49B0-F381-50C5-42AD-948540E43D1A}"/>
              </a:ext>
            </a:extLst>
          </p:cNvPr>
          <p:cNvPicPr>
            <a:picLocks noChangeAspect="1"/>
          </p:cNvPicPr>
          <p:nvPr/>
        </p:nvPicPr>
        <p:blipFill>
          <a:blip r:embed="rId2"/>
          <a:stretch>
            <a:fillRect/>
          </a:stretch>
        </p:blipFill>
        <p:spPr>
          <a:xfrm>
            <a:off x="685800" y="3581400"/>
            <a:ext cx="7772400" cy="2570738"/>
          </a:xfrm>
          <a:prstGeom prst="rect">
            <a:avLst/>
          </a:prstGeom>
        </p:spPr>
      </p:pic>
      <p:sp>
        <p:nvSpPr>
          <p:cNvPr id="5" name="TextBox 4">
            <a:extLst>
              <a:ext uri="{FF2B5EF4-FFF2-40B4-BE49-F238E27FC236}">
                <a16:creationId xmlns:a16="http://schemas.microsoft.com/office/drawing/2014/main" id="{33AB3AB7-2952-7779-6F9C-77741259E5C4}"/>
              </a:ext>
            </a:extLst>
          </p:cNvPr>
          <p:cNvSpPr txBox="1"/>
          <p:nvPr/>
        </p:nvSpPr>
        <p:spPr>
          <a:xfrm>
            <a:off x="4114800" y="5181600"/>
            <a:ext cx="304800" cy="461665"/>
          </a:xfrm>
          <a:prstGeom prst="rect">
            <a:avLst/>
          </a:prstGeom>
          <a:noFill/>
          <a:ln w="38100">
            <a:solidFill>
              <a:srgbClr val="FF0000"/>
            </a:solidFill>
          </a:ln>
        </p:spPr>
        <p:txBody>
          <a:bodyPr wrap="square" rtlCol="0">
            <a:spAutoFit/>
          </a:bodyPr>
          <a:lstStyle/>
          <a:p>
            <a:endParaRPr lang="en-CN" dirty="0"/>
          </a:p>
        </p:txBody>
      </p:sp>
    </p:spTree>
    <p:extLst>
      <p:ext uri="{BB962C8B-B14F-4D97-AF65-F5344CB8AC3E}">
        <p14:creationId xmlns:p14="http://schemas.microsoft.com/office/powerpoint/2010/main" val="117845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1A78-4CB7-464E-97EF-A6840A2C649C}"/>
              </a:ext>
            </a:extLst>
          </p:cNvPr>
          <p:cNvSpPr>
            <a:spLocks noGrp="1"/>
          </p:cNvSpPr>
          <p:nvPr>
            <p:ph type="title"/>
          </p:nvPr>
        </p:nvSpPr>
        <p:spPr>
          <a:xfrm>
            <a:off x="188843" y="613199"/>
            <a:ext cx="3886200" cy="533400"/>
          </a:xfrm>
        </p:spPr>
        <p:txBody>
          <a:bodyPr/>
          <a:lstStyle/>
          <a:p>
            <a:r>
              <a:rPr lang="en-CN" dirty="0"/>
              <a:t>LR(1) Example</a:t>
            </a:r>
          </a:p>
        </p:txBody>
      </p:sp>
      <p:pic>
        <p:nvPicPr>
          <p:cNvPr id="4" name="Picture 3">
            <a:extLst>
              <a:ext uri="{FF2B5EF4-FFF2-40B4-BE49-F238E27FC236}">
                <a16:creationId xmlns:a16="http://schemas.microsoft.com/office/drawing/2014/main" id="{16AB9644-004A-3640-B1BD-35F5090EB278}"/>
              </a:ext>
            </a:extLst>
          </p:cNvPr>
          <p:cNvPicPr>
            <a:picLocks noChangeAspect="1"/>
          </p:cNvPicPr>
          <p:nvPr/>
        </p:nvPicPr>
        <p:blipFill rotWithShape="1">
          <a:blip r:embed="rId2"/>
          <a:srcRect r="31215" b="39891"/>
          <a:stretch/>
        </p:blipFill>
        <p:spPr>
          <a:xfrm>
            <a:off x="4572000" y="731098"/>
            <a:ext cx="3621157" cy="758401"/>
          </a:xfrm>
          <a:prstGeom prst="rect">
            <a:avLst/>
          </a:prstGeom>
        </p:spPr>
      </p:pic>
      <p:pic>
        <p:nvPicPr>
          <p:cNvPr id="5" name="Picture 4">
            <a:extLst>
              <a:ext uri="{FF2B5EF4-FFF2-40B4-BE49-F238E27FC236}">
                <a16:creationId xmlns:a16="http://schemas.microsoft.com/office/drawing/2014/main" id="{0DD894CE-78C4-8A40-9704-BB319CC1612D}"/>
              </a:ext>
            </a:extLst>
          </p:cNvPr>
          <p:cNvPicPr>
            <a:picLocks noChangeAspect="1"/>
          </p:cNvPicPr>
          <p:nvPr/>
        </p:nvPicPr>
        <p:blipFill>
          <a:blip r:embed="rId3"/>
          <a:stretch>
            <a:fillRect/>
          </a:stretch>
        </p:blipFill>
        <p:spPr>
          <a:xfrm>
            <a:off x="3431920" y="1920222"/>
            <a:ext cx="5712080" cy="3239318"/>
          </a:xfrm>
          <a:prstGeom prst="rect">
            <a:avLst/>
          </a:prstGeom>
        </p:spPr>
      </p:pic>
      <p:sp>
        <p:nvSpPr>
          <p:cNvPr id="6" name="TextBox 5">
            <a:extLst>
              <a:ext uri="{FF2B5EF4-FFF2-40B4-BE49-F238E27FC236}">
                <a16:creationId xmlns:a16="http://schemas.microsoft.com/office/drawing/2014/main" id="{0E609DE9-1FCA-8F4E-B521-139D8FBF1441}"/>
              </a:ext>
            </a:extLst>
          </p:cNvPr>
          <p:cNvSpPr txBox="1"/>
          <p:nvPr/>
        </p:nvSpPr>
        <p:spPr>
          <a:xfrm>
            <a:off x="2834747" y="5539272"/>
            <a:ext cx="2610395" cy="461665"/>
          </a:xfrm>
          <a:prstGeom prst="rect">
            <a:avLst/>
          </a:prstGeom>
          <a:noFill/>
          <a:ln w="38100">
            <a:solidFill>
              <a:srgbClr val="FF0000"/>
            </a:solidFill>
          </a:ln>
        </p:spPr>
        <p:txBody>
          <a:bodyPr wrap="none" rtlCol="0">
            <a:spAutoFit/>
          </a:bodyPr>
          <a:lstStyle/>
          <a:p>
            <a:r>
              <a:rPr lang="en-CN" dirty="0"/>
              <a:t>Try this: *x = **x</a:t>
            </a:r>
            <a:r>
              <a:rPr lang="zh-CN" altLang="en-US" dirty="0"/>
              <a:t> </a:t>
            </a:r>
            <a:r>
              <a:rPr lang="en-US" altLang="zh-CN" dirty="0"/>
              <a:t>$</a:t>
            </a:r>
            <a:endParaRPr lang="en-CN" dirty="0"/>
          </a:p>
        </p:txBody>
      </p:sp>
      <p:pic>
        <p:nvPicPr>
          <p:cNvPr id="7" name="Picture 6">
            <a:extLst>
              <a:ext uri="{FF2B5EF4-FFF2-40B4-BE49-F238E27FC236}">
                <a16:creationId xmlns:a16="http://schemas.microsoft.com/office/drawing/2014/main" id="{3055415C-97F9-5843-8A43-3773AC54F038}"/>
              </a:ext>
            </a:extLst>
          </p:cNvPr>
          <p:cNvPicPr>
            <a:picLocks noChangeAspect="1"/>
          </p:cNvPicPr>
          <p:nvPr/>
        </p:nvPicPr>
        <p:blipFill>
          <a:blip r:embed="rId4"/>
          <a:stretch>
            <a:fillRect/>
          </a:stretch>
        </p:blipFill>
        <p:spPr>
          <a:xfrm>
            <a:off x="86609" y="1906035"/>
            <a:ext cx="3375128" cy="3435759"/>
          </a:xfrm>
          <a:prstGeom prst="rect">
            <a:avLst/>
          </a:prstGeom>
        </p:spPr>
      </p:pic>
      <p:sp>
        <p:nvSpPr>
          <p:cNvPr id="8" name="TextBox 7">
            <a:extLst>
              <a:ext uri="{FF2B5EF4-FFF2-40B4-BE49-F238E27FC236}">
                <a16:creationId xmlns:a16="http://schemas.microsoft.com/office/drawing/2014/main" id="{4C9D4A2A-6280-F96C-DBA2-C3FA0AB199C7}"/>
              </a:ext>
            </a:extLst>
          </p:cNvPr>
          <p:cNvSpPr txBox="1"/>
          <p:nvPr/>
        </p:nvSpPr>
        <p:spPr>
          <a:xfrm>
            <a:off x="4114800" y="3544961"/>
            <a:ext cx="338554" cy="461665"/>
          </a:xfrm>
          <a:prstGeom prst="rect">
            <a:avLst/>
          </a:prstGeom>
          <a:noFill/>
        </p:spPr>
        <p:txBody>
          <a:bodyPr wrap="none" rtlCol="0">
            <a:spAutoFit/>
          </a:bodyPr>
          <a:lstStyle/>
          <a:p>
            <a:r>
              <a:rPr lang="zh-CN" altLang="en-US" dirty="0">
                <a:solidFill>
                  <a:srgbClr val="FF0000"/>
                </a:solidFill>
              </a:rPr>
              <a:t>*</a:t>
            </a:r>
            <a:endParaRPr lang="en-CN" dirty="0">
              <a:solidFill>
                <a:srgbClr val="FF0000"/>
              </a:solidFill>
            </a:endParaRPr>
          </a:p>
        </p:txBody>
      </p:sp>
      <p:sp>
        <p:nvSpPr>
          <p:cNvPr id="15" name="TextBox 14">
            <a:extLst>
              <a:ext uri="{FF2B5EF4-FFF2-40B4-BE49-F238E27FC236}">
                <a16:creationId xmlns:a16="http://schemas.microsoft.com/office/drawing/2014/main" id="{ABB408CC-0FFB-896A-1100-10C7EEABFD67}"/>
              </a:ext>
            </a:extLst>
          </p:cNvPr>
          <p:cNvSpPr txBox="1"/>
          <p:nvPr/>
        </p:nvSpPr>
        <p:spPr>
          <a:xfrm>
            <a:off x="4326607" y="2263122"/>
            <a:ext cx="312906" cy="369332"/>
          </a:xfrm>
          <a:prstGeom prst="rect">
            <a:avLst/>
          </a:prstGeom>
          <a:noFill/>
        </p:spPr>
        <p:txBody>
          <a:bodyPr wrap="none" rtlCol="0">
            <a:spAutoFit/>
          </a:bodyPr>
          <a:lstStyle/>
          <a:p>
            <a:r>
              <a:rPr lang="en-US" altLang="zh-CN" sz="1800" dirty="0">
                <a:solidFill>
                  <a:srgbClr val="FF0000"/>
                </a:solidFill>
              </a:rPr>
              <a:t>S</a:t>
            </a:r>
            <a:endParaRPr lang="en-CN" dirty="0">
              <a:solidFill>
                <a:srgbClr val="FF0000"/>
              </a:solidFill>
            </a:endParaRPr>
          </a:p>
        </p:txBody>
      </p:sp>
    </p:spTree>
    <p:extLst>
      <p:ext uri="{BB962C8B-B14F-4D97-AF65-F5344CB8AC3E}">
        <p14:creationId xmlns:p14="http://schemas.microsoft.com/office/powerpoint/2010/main" val="267187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EFE4-D123-E4AC-245F-1188D4F28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666C4-2BE4-0115-F5D6-672D11F286D2}"/>
              </a:ext>
            </a:extLst>
          </p:cNvPr>
          <p:cNvSpPr>
            <a:spLocks noGrp="1"/>
          </p:cNvSpPr>
          <p:nvPr>
            <p:ph type="title"/>
          </p:nvPr>
        </p:nvSpPr>
        <p:spPr>
          <a:xfrm>
            <a:off x="568842" y="419100"/>
            <a:ext cx="7772400" cy="1569660"/>
          </a:xfrm>
        </p:spPr>
        <p:txBody>
          <a:bodyPr/>
          <a:lstStyle/>
          <a:p>
            <a:r>
              <a:rPr lang="en-CN" dirty="0"/>
              <a:t>LR(0) and LR(1) Construction Example</a:t>
            </a:r>
          </a:p>
        </p:txBody>
      </p:sp>
      <p:sp>
        <p:nvSpPr>
          <p:cNvPr id="7" name="TextBox 6">
            <a:extLst>
              <a:ext uri="{FF2B5EF4-FFF2-40B4-BE49-F238E27FC236}">
                <a16:creationId xmlns:a16="http://schemas.microsoft.com/office/drawing/2014/main" id="{6E5C10B8-9BF2-600D-D213-21D45558E667}"/>
              </a:ext>
            </a:extLst>
          </p:cNvPr>
          <p:cNvSpPr txBox="1"/>
          <p:nvPr/>
        </p:nvSpPr>
        <p:spPr>
          <a:xfrm>
            <a:off x="2169042" y="3078540"/>
            <a:ext cx="1358705" cy="1569660"/>
          </a:xfrm>
          <a:prstGeom prst="rect">
            <a:avLst/>
          </a:prstGeom>
          <a:noFill/>
          <a:ln>
            <a:noFill/>
          </a:ln>
        </p:spPr>
        <p:txBody>
          <a:bodyPr wrap="none" rtlCol="0">
            <a:spAutoFit/>
          </a:bodyPr>
          <a:lstStyle/>
          <a:p>
            <a:r>
              <a:rPr lang="en-CN" dirty="0"/>
              <a:t>S’ </a:t>
            </a:r>
            <a:r>
              <a:rPr lang="en-CN" dirty="0">
                <a:sym typeface="Wingdings" pitchFamily="2" charset="2"/>
              </a:rPr>
              <a:t> S $</a:t>
            </a:r>
            <a:endParaRPr lang="en-CN" dirty="0"/>
          </a:p>
          <a:p>
            <a:r>
              <a:rPr lang="en-CN" dirty="0"/>
              <a:t>S </a:t>
            </a:r>
            <a:r>
              <a:rPr lang="en-CN" dirty="0">
                <a:sym typeface="Wingdings" pitchFamily="2" charset="2"/>
              </a:rPr>
              <a:t> Aa</a:t>
            </a:r>
          </a:p>
          <a:p>
            <a:r>
              <a:rPr lang="en-CN" dirty="0">
                <a:sym typeface="Wingdings" pitchFamily="2" charset="2"/>
              </a:rPr>
              <a:t>A  aAb</a:t>
            </a:r>
          </a:p>
          <a:p>
            <a:r>
              <a:rPr lang="en-CN" dirty="0">
                <a:sym typeface="Wingdings" pitchFamily="2" charset="2"/>
              </a:rPr>
              <a:t>A  ε</a:t>
            </a:r>
            <a:endParaRPr lang="en-CN" dirty="0"/>
          </a:p>
        </p:txBody>
      </p:sp>
      <p:sp>
        <p:nvSpPr>
          <p:cNvPr id="19" name="TextBox 18">
            <a:extLst>
              <a:ext uri="{FF2B5EF4-FFF2-40B4-BE49-F238E27FC236}">
                <a16:creationId xmlns:a16="http://schemas.microsoft.com/office/drawing/2014/main" id="{34046850-2915-1C47-A827-4ECCF77DF77C}"/>
              </a:ext>
            </a:extLst>
          </p:cNvPr>
          <p:cNvSpPr txBox="1"/>
          <p:nvPr/>
        </p:nvSpPr>
        <p:spPr>
          <a:xfrm>
            <a:off x="4455042" y="3759200"/>
            <a:ext cx="1984839" cy="461665"/>
          </a:xfrm>
          <a:prstGeom prst="rect">
            <a:avLst/>
          </a:prstGeom>
          <a:noFill/>
        </p:spPr>
        <p:txBody>
          <a:bodyPr wrap="none" rtlCol="0">
            <a:spAutoFit/>
          </a:bodyPr>
          <a:lstStyle/>
          <a:p>
            <a:r>
              <a:rPr lang="en-CN" i="1" dirty="0"/>
              <a:t>{a</a:t>
            </a:r>
            <a:r>
              <a:rPr lang="en-CN" i="1" baseline="30000" dirty="0"/>
              <a:t>n</a:t>
            </a:r>
            <a:r>
              <a:rPr lang="en-CN" i="1" dirty="0"/>
              <a:t>b</a:t>
            </a:r>
            <a:r>
              <a:rPr lang="en-CN" i="1" baseline="30000" dirty="0"/>
              <a:t>n</a:t>
            </a:r>
            <a:r>
              <a:rPr lang="en-CN" i="1" dirty="0"/>
              <a:t>a| n&gt;=0}</a:t>
            </a:r>
          </a:p>
        </p:txBody>
      </p:sp>
    </p:spTree>
    <p:extLst>
      <p:ext uri="{BB962C8B-B14F-4D97-AF65-F5344CB8AC3E}">
        <p14:creationId xmlns:p14="http://schemas.microsoft.com/office/powerpoint/2010/main" val="231411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1A29-2ADB-C42E-D52E-A791B361CD20}"/>
              </a:ext>
            </a:extLst>
          </p:cNvPr>
          <p:cNvSpPr>
            <a:spLocks noGrp="1"/>
          </p:cNvSpPr>
          <p:nvPr>
            <p:ph type="title"/>
          </p:nvPr>
        </p:nvSpPr>
        <p:spPr/>
        <p:txBody>
          <a:bodyPr/>
          <a:lstStyle/>
          <a:p>
            <a:r>
              <a:rPr lang="en-US" dirty="0"/>
              <a:t>SLR-Simple LR</a:t>
            </a:r>
          </a:p>
        </p:txBody>
      </p:sp>
      <p:sp>
        <p:nvSpPr>
          <p:cNvPr id="3" name="Content Placeholder 2">
            <a:extLst>
              <a:ext uri="{FF2B5EF4-FFF2-40B4-BE49-F238E27FC236}">
                <a16:creationId xmlns:a16="http://schemas.microsoft.com/office/drawing/2014/main" id="{C34CD0FA-D000-6540-8C57-70ABC54D5D9B}"/>
              </a:ext>
            </a:extLst>
          </p:cNvPr>
          <p:cNvSpPr>
            <a:spLocks noGrp="1"/>
          </p:cNvSpPr>
          <p:nvPr>
            <p:ph idx="1"/>
          </p:nvPr>
        </p:nvSpPr>
        <p:spPr>
          <a:xfrm>
            <a:off x="685800" y="1981200"/>
            <a:ext cx="7772400" cy="1447800"/>
          </a:xfrm>
        </p:spPr>
        <p:txBody>
          <a:bodyPr/>
          <a:lstStyle/>
          <a:p>
            <a:r>
              <a:rPr lang="en-US" sz="2000" dirty="0"/>
              <a:t>A simple way of constructing better-than-LR(0) parsers is called SLR, which stands for Simple LR. Parser construction for SLR is almost identical to that for LR(0), except that we put reduce actions into the table only where indicated by the FOLLOW set.</a:t>
            </a:r>
          </a:p>
        </p:txBody>
      </p:sp>
    </p:spTree>
    <p:extLst>
      <p:ext uri="{BB962C8B-B14F-4D97-AF65-F5344CB8AC3E}">
        <p14:creationId xmlns:p14="http://schemas.microsoft.com/office/powerpoint/2010/main" val="107604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8923-6ABC-E57B-F383-74ACC440C3A0}"/>
              </a:ext>
            </a:extLst>
          </p:cNvPr>
          <p:cNvSpPr>
            <a:spLocks noGrp="1"/>
          </p:cNvSpPr>
          <p:nvPr>
            <p:ph type="title"/>
          </p:nvPr>
        </p:nvSpPr>
        <p:spPr>
          <a:xfrm>
            <a:off x="664779" y="914400"/>
            <a:ext cx="7772400" cy="609600"/>
          </a:xfrm>
        </p:spPr>
        <p:txBody>
          <a:bodyPr/>
          <a:lstStyle/>
          <a:p>
            <a:r>
              <a:rPr lang="en-US" dirty="0"/>
              <a:t>LALR(1)</a:t>
            </a:r>
          </a:p>
        </p:txBody>
      </p:sp>
      <p:sp>
        <p:nvSpPr>
          <p:cNvPr id="3" name="Content Placeholder 2">
            <a:extLst>
              <a:ext uri="{FF2B5EF4-FFF2-40B4-BE49-F238E27FC236}">
                <a16:creationId xmlns:a16="http://schemas.microsoft.com/office/drawing/2014/main" id="{EDF5C75F-01D8-9162-1A79-3CB104FF62AE}"/>
              </a:ext>
            </a:extLst>
          </p:cNvPr>
          <p:cNvSpPr>
            <a:spLocks noGrp="1"/>
          </p:cNvSpPr>
          <p:nvPr>
            <p:ph idx="1"/>
          </p:nvPr>
        </p:nvSpPr>
        <p:spPr>
          <a:xfrm>
            <a:off x="670034" y="1752600"/>
            <a:ext cx="7772400" cy="2286000"/>
          </a:xfrm>
        </p:spPr>
        <p:txBody>
          <a:bodyPr/>
          <a:lstStyle/>
          <a:p>
            <a:r>
              <a:rPr lang="en-US" sz="2400" dirty="0"/>
              <a:t>LR(1) parsing tables can be very large, with many states. A smaller table can be made by merging any two states whose items are identical except for lookahead sets. The result parser is called an LALR(1) parser, for </a:t>
            </a:r>
            <a:r>
              <a:rPr lang="en-US" sz="2400" i="1" dirty="0"/>
              <a:t>Look-Ahead LR(1).</a:t>
            </a:r>
            <a:endParaRPr lang="en-US" sz="2400" dirty="0"/>
          </a:p>
          <a:p>
            <a:r>
              <a:rPr lang="en-US" sz="2400" dirty="0" err="1"/>
              <a:t>Yacc</a:t>
            </a:r>
            <a:r>
              <a:rPr lang="en-US" sz="2400" dirty="0"/>
              <a:t> does LALR(1)</a:t>
            </a:r>
          </a:p>
          <a:p>
            <a:endParaRPr lang="en-US" sz="2400" dirty="0"/>
          </a:p>
        </p:txBody>
      </p:sp>
    </p:spTree>
    <p:extLst>
      <p:ext uri="{BB962C8B-B14F-4D97-AF65-F5344CB8AC3E}">
        <p14:creationId xmlns:p14="http://schemas.microsoft.com/office/powerpoint/2010/main" val="14650319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7874</TotalTime>
  <Words>2462</Words>
  <Application>Microsoft Macintosh PowerPoint</Application>
  <PresentationFormat>On-screen Show (4:3)</PresentationFormat>
  <Paragraphs>293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Microsoft YaHei</vt:lpstr>
      <vt:lpstr>Arial</vt:lpstr>
      <vt:lpstr>Arial Black</vt:lpstr>
      <vt:lpstr>Calibri</vt:lpstr>
      <vt:lpstr>Courier</vt:lpstr>
      <vt:lpstr>Helvetica</vt:lpstr>
      <vt:lpstr>Times New Roman</vt:lpstr>
      <vt:lpstr>Wingdings</vt:lpstr>
      <vt:lpstr>Default Design</vt:lpstr>
      <vt:lpstr>编译（H） COMP130014h.01 Week 4</vt:lpstr>
      <vt:lpstr>本周内容: Parsing &amp; Semantic Analysis</vt:lpstr>
      <vt:lpstr>LR(1) Parsing Example</vt:lpstr>
      <vt:lpstr>LR(0) Construction Example</vt:lpstr>
      <vt:lpstr>LR(1) Parsing Table Construction</vt:lpstr>
      <vt:lpstr>LR(1) Example</vt:lpstr>
      <vt:lpstr>LR(0) and LR(1) Construction Example</vt:lpstr>
      <vt:lpstr>SLR-Simple LR</vt:lpstr>
      <vt:lpstr>LALR(1)</vt:lpstr>
      <vt:lpstr>Grammar Classes  (NOT language classes)</vt:lpstr>
      <vt:lpstr>Lex &amp; Yacc Programs &amp; Parsing Table</vt:lpstr>
      <vt:lpstr>Example 1 (See hw2 on repo)</vt:lpstr>
      <vt:lpstr>Conflict Resolution in Yacc</vt:lpstr>
      <vt:lpstr>Example 1 (Continued)</vt:lpstr>
      <vt:lpstr>Example 1 (Continued)</vt:lpstr>
      <vt:lpstr>Example 1 (Continued)</vt:lpstr>
      <vt:lpstr>Error Reporting/Correction in Lex</vt:lpstr>
      <vt:lpstr>Error Correction in Yacc</vt:lpstr>
      <vt:lpstr>Error Behavior of Yacc</vt:lpstr>
      <vt:lpstr>Some More We Can Do</vt:lpstr>
      <vt:lpstr>Data Types</vt:lpstr>
      <vt:lpstr>Data Type</vt:lpstr>
      <vt:lpstr>Examples</vt:lpstr>
      <vt:lpstr>Type Checking</vt:lpstr>
      <vt:lpstr>Type Casting</vt:lpstr>
      <vt:lpstr>Data Types in FDMJ2025</vt:lpstr>
      <vt:lpstr>Types in FDMJ: Examples</vt:lpstr>
      <vt:lpstr>Names in FDMJ2025</vt:lpstr>
      <vt:lpstr>Name in FDMJ2025: Examples</vt:lpstr>
      <vt:lpstr>Data Types of Expressions in FDMJ (not complete annotation)</vt:lpstr>
      <vt:lpstr>Type Checking for Statements in FDMJ</vt:lpstr>
      <vt:lpstr>Declarations in FDMJ</vt:lpstr>
      <vt:lpstr>Inheritance in FDMJ</vt:lpstr>
      <vt:lpstr>Basic Strategy of Type Checking for FDMJ</vt:lpstr>
      <vt:lpstr>An Example</vt:lpstr>
      <vt:lpstr>HW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Xiaoyang Wang</cp:lastModifiedBy>
  <cp:revision>380</cp:revision>
  <dcterms:created xsi:type="dcterms:W3CDTF">1601-01-01T00:00:00Z</dcterms:created>
  <dcterms:modified xsi:type="dcterms:W3CDTF">2025-03-09T06:28:55Z</dcterms:modified>
</cp:coreProperties>
</file>