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64" r:id="rId2"/>
    <p:sldId id="267" r:id="rId3"/>
    <p:sldId id="416" r:id="rId4"/>
    <p:sldId id="410" r:id="rId5"/>
    <p:sldId id="268" r:id="rId6"/>
    <p:sldId id="269" r:id="rId7"/>
    <p:sldId id="270" r:id="rId8"/>
    <p:sldId id="271" r:id="rId9"/>
    <p:sldId id="409" r:id="rId10"/>
    <p:sldId id="273" r:id="rId11"/>
    <p:sldId id="412" r:id="rId12"/>
    <p:sldId id="323" r:id="rId13"/>
    <p:sldId id="413" r:id="rId14"/>
    <p:sldId id="383" r:id="rId15"/>
    <p:sldId id="274" r:id="rId16"/>
    <p:sldId id="299" r:id="rId17"/>
    <p:sldId id="384" r:id="rId18"/>
    <p:sldId id="301" r:id="rId19"/>
    <p:sldId id="400" r:id="rId20"/>
    <p:sldId id="302" r:id="rId21"/>
    <p:sldId id="401" r:id="rId22"/>
    <p:sldId id="304" r:id="rId23"/>
    <p:sldId id="402" r:id="rId24"/>
    <p:sldId id="398" r:id="rId25"/>
    <p:sldId id="388" r:id="rId26"/>
    <p:sldId id="389" r:id="rId27"/>
    <p:sldId id="390" r:id="rId28"/>
    <p:sldId id="391" r:id="rId29"/>
    <p:sldId id="326" r:id="rId30"/>
    <p:sldId id="392" r:id="rId31"/>
    <p:sldId id="332" r:id="rId32"/>
    <p:sldId id="325" r:id="rId33"/>
    <p:sldId id="415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3"/>
    <p:restoredTop sz="93288"/>
  </p:normalViewPr>
  <p:slideViewPr>
    <p:cSldViewPr>
      <p:cViewPr>
        <p:scale>
          <a:sx n="160" d="100"/>
          <a:sy n="160" d="100"/>
        </p:scale>
        <p:origin x="192" y="-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2025/3/15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9651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29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39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5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CD6-1E97-AE44-9338-6D2D8310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4531"/>
            <a:ext cx="7772400" cy="685800"/>
          </a:xfrm>
        </p:spPr>
        <p:txBody>
          <a:bodyPr/>
          <a:lstStyle/>
          <a:p>
            <a:r>
              <a:rPr kumimoji="1" lang="en-US" altLang="zh-CN" dirty="0"/>
              <a:t>Class Casting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BC103-F878-C248-ADB8-AE1EB730633F}"/>
              </a:ext>
            </a:extLst>
          </p:cNvPr>
          <p:cNvSpPr txBox="1"/>
          <p:nvPr/>
        </p:nvSpPr>
        <p:spPr>
          <a:xfrm>
            <a:off x="304800" y="1020331"/>
            <a:ext cx="4267200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i="1" dirty="0"/>
              <a:t>public c</a:t>
            </a:r>
            <a:r>
              <a:rPr lang="en-CN" i="1" dirty="0"/>
              <a:t>lass A {</a:t>
            </a:r>
          </a:p>
          <a:p>
            <a:pPr marL="0" indent="0">
              <a:buNone/>
            </a:pPr>
            <a:r>
              <a:rPr lang="en-CN" i="1" dirty="0"/>
              <a:t>    int a=0;</a:t>
            </a:r>
          </a:p>
          <a:p>
            <a:pPr marL="0" indent="0">
              <a:buNone/>
            </a:pPr>
            <a:r>
              <a:rPr lang="en-CN" i="1" dirty="0"/>
              <a:t>    public int a() {return(1);}</a:t>
            </a:r>
          </a:p>
          <a:p>
            <a:pPr marL="0" indent="0">
              <a:buNone/>
            </a:pPr>
            <a:r>
              <a:rPr lang="en-CN" i="1" dirty="0"/>
              <a:t>}</a:t>
            </a:r>
          </a:p>
          <a:p>
            <a:pPr marL="0" indent="0">
              <a:buNone/>
            </a:pPr>
            <a:r>
              <a:rPr lang="en-CN" i="1" dirty="0"/>
              <a:t>public class B extends A {</a:t>
            </a:r>
          </a:p>
          <a:p>
            <a:pPr marL="0" indent="0">
              <a:buNone/>
            </a:pPr>
            <a:r>
              <a:rPr lang="en-CN" i="1" dirty="0"/>
              <a:t>   public class B c()</a:t>
            </a:r>
            <a:endParaRPr lang="en-US" i="1" dirty="0"/>
          </a:p>
          <a:p>
            <a:pPr marL="0" indent="0">
              <a:buNone/>
            </a:pPr>
            <a:r>
              <a:rPr lang="zh-CN" altLang="en-US" i="1" dirty="0"/>
              <a:t>       </a:t>
            </a:r>
            <a:r>
              <a:rPr lang="en-CN" i="1" dirty="0"/>
              <a:t>{putint(this.a); return(this);}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public </a:t>
            </a:r>
            <a:r>
              <a:rPr lang="en-US" i="1" strike="sngStrike" dirty="0">
                <a:solidFill>
                  <a:srgbClr val="FF0000"/>
                </a:solidFill>
              </a:rPr>
              <a:t>float</a:t>
            </a:r>
            <a:r>
              <a:rPr lang="en-US" i="1" dirty="0"/>
              <a:t> int a() </a:t>
            </a:r>
          </a:p>
          <a:p>
            <a:pPr marL="0" indent="0">
              <a:buNone/>
            </a:pPr>
            <a:r>
              <a:rPr lang="en-US" i="1" dirty="0"/>
              <a:t>        {return(2);}</a:t>
            </a:r>
          </a:p>
          <a:p>
            <a:pPr marL="0" indent="0">
              <a:buNone/>
            </a:pPr>
            <a:r>
              <a:rPr lang="en-CN" i="1" dirty="0"/>
              <a:t>}</a:t>
            </a:r>
            <a:endParaRPr lang="en-US" i="1" dirty="0"/>
          </a:p>
          <a:p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02958-A528-9747-BDE7-B3ABA9315034}"/>
              </a:ext>
            </a:extLst>
          </p:cNvPr>
          <p:cNvSpPr txBox="1"/>
          <p:nvPr/>
        </p:nvSpPr>
        <p:spPr>
          <a:xfrm>
            <a:off x="4821667" y="1044476"/>
            <a:ext cx="37338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CN" i="1" dirty="0"/>
              <a:t>class A p; class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B c;</a:t>
            </a: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r>
              <a:rPr kumimoji="1" lang="en-US" altLang="zh-CN" i="1" strike="sngStrike" dirty="0"/>
              <a:t>c=p; //not OK</a:t>
            </a:r>
          </a:p>
          <a:p>
            <a:pPr marL="0" indent="0">
              <a:buNone/>
            </a:pPr>
            <a:r>
              <a:rPr kumimoji="1" lang="en-US" altLang="zh-CN" i="1" dirty="0"/>
              <a:t>p=c; //OK</a:t>
            </a:r>
          </a:p>
          <a:p>
            <a:pPr marL="0" indent="0">
              <a:buNone/>
            </a:pPr>
            <a:r>
              <a:rPr kumimoji="1" lang="en-US" altLang="zh-CN" i="1" dirty="0"/>
              <a:t>z=</a:t>
            </a:r>
            <a:r>
              <a:rPr kumimoji="1" lang="en-US" altLang="zh-CN" i="1" dirty="0" err="1"/>
              <a:t>p.a</a:t>
            </a:r>
            <a:r>
              <a:rPr kumimoji="1" lang="en-US" altLang="zh-CN" i="1" dirty="0"/>
              <a:t>(); //</a:t>
            </a:r>
            <a:r>
              <a:rPr kumimoji="1" lang="en-US" altLang="zh-CN" i="1" dirty="0">
                <a:solidFill>
                  <a:srgbClr val="FF0000"/>
                </a:solidFill>
              </a:rPr>
              <a:t>what is x.()’s type?</a:t>
            </a:r>
          </a:p>
          <a:p>
            <a:pPr marL="0" indent="0">
              <a:buNone/>
            </a:pPr>
            <a:r>
              <a:rPr kumimoji="1" lang="en-US" altLang="zh-CN" i="1" dirty="0"/>
              <a:t>w=</a:t>
            </a:r>
            <a:r>
              <a:rPr kumimoji="1" lang="en-US" altLang="zh-CN" i="1" dirty="0" err="1"/>
              <a:t>p.c</a:t>
            </a:r>
            <a:r>
              <a:rPr kumimoji="1" lang="en-US" altLang="zh-CN" i="1" dirty="0"/>
              <a:t>(); //</a:t>
            </a:r>
            <a:r>
              <a:rPr kumimoji="1" lang="en-US" altLang="zh-CN" i="1" dirty="0">
                <a:solidFill>
                  <a:srgbClr val="FF0000"/>
                </a:solidFill>
              </a:rPr>
              <a:t>how about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3C326-90F9-A948-85B3-D26E83BAC741}"/>
              </a:ext>
            </a:extLst>
          </p:cNvPr>
          <p:cNvSpPr txBox="1"/>
          <p:nvPr/>
        </p:nvSpPr>
        <p:spPr>
          <a:xfrm>
            <a:off x="4817635" y="3793437"/>
            <a:ext cx="373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variable, like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, can refer to an object if the object is of the same type as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 or if it is a subtype of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. Therefore, “upcasting” is legal.</a:t>
            </a:r>
          </a:p>
          <a:p>
            <a:endParaRPr kumimoji="1"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CF2F2D-D2A9-4AD5-B32E-6689E6CC3F32}"/>
              </a:ext>
            </a:extLst>
          </p:cNvPr>
          <p:cNvSpPr txBox="1"/>
          <p:nvPr/>
        </p:nvSpPr>
        <p:spPr>
          <a:xfrm>
            <a:off x="685800" y="542217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 FDMJ we DO allow class upcasting!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14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ACD6-1E97-AE44-9338-6D2D8310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4531"/>
            <a:ext cx="7772400" cy="685800"/>
          </a:xfrm>
        </p:spPr>
        <p:txBody>
          <a:bodyPr/>
          <a:lstStyle/>
          <a:p>
            <a:r>
              <a:rPr kumimoji="1" lang="en-US" altLang="zh-CN" dirty="0"/>
              <a:t>Class Casting</a:t>
            </a:r>
            <a:endParaRPr kumimoji="1"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0BC103-F878-C248-ADB8-AE1EB730633F}"/>
              </a:ext>
            </a:extLst>
          </p:cNvPr>
          <p:cNvSpPr txBox="1"/>
          <p:nvPr/>
        </p:nvSpPr>
        <p:spPr>
          <a:xfrm>
            <a:off x="304800" y="1020331"/>
            <a:ext cx="4267200" cy="4154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i="1" dirty="0"/>
              <a:t>public c</a:t>
            </a:r>
            <a:r>
              <a:rPr lang="en-CN" i="1" dirty="0"/>
              <a:t>lass A {</a:t>
            </a:r>
          </a:p>
          <a:p>
            <a:pPr marL="0" indent="0">
              <a:buNone/>
            </a:pPr>
            <a:r>
              <a:rPr lang="en-CN" i="1" dirty="0"/>
              <a:t>    int a=0;</a:t>
            </a:r>
          </a:p>
          <a:p>
            <a:pPr marL="0" indent="0">
              <a:buNone/>
            </a:pPr>
            <a:r>
              <a:rPr lang="en-CN" i="1" dirty="0"/>
              <a:t>    public int a() {return(1);}</a:t>
            </a:r>
          </a:p>
          <a:p>
            <a:pPr marL="0" indent="0">
              <a:buNone/>
            </a:pPr>
            <a:r>
              <a:rPr lang="en-CN" i="1" dirty="0"/>
              <a:t>}</a:t>
            </a:r>
          </a:p>
          <a:p>
            <a:pPr marL="0" indent="0">
              <a:buNone/>
            </a:pPr>
            <a:r>
              <a:rPr lang="en-CN" i="1" dirty="0"/>
              <a:t>public class B extends A {</a:t>
            </a:r>
          </a:p>
          <a:p>
            <a:pPr marL="0" indent="0">
              <a:buNone/>
            </a:pPr>
            <a:r>
              <a:rPr lang="en-CN" i="1" dirty="0"/>
              <a:t>   public class B c()</a:t>
            </a:r>
            <a:endParaRPr lang="en-US" i="1" dirty="0"/>
          </a:p>
          <a:p>
            <a:pPr marL="0" indent="0">
              <a:buNone/>
            </a:pPr>
            <a:r>
              <a:rPr lang="zh-CN" altLang="en-US" i="1" dirty="0"/>
              <a:t>       </a:t>
            </a:r>
            <a:r>
              <a:rPr lang="en-CN" i="1" dirty="0"/>
              <a:t>{putint(this.a); return(this);}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   public </a:t>
            </a:r>
            <a:r>
              <a:rPr lang="en-US" i="1" strike="sngStrike" dirty="0">
                <a:solidFill>
                  <a:srgbClr val="FF0000"/>
                </a:solidFill>
              </a:rPr>
              <a:t>float</a:t>
            </a:r>
            <a:r>
              <a:rPr lang="en-US" i="1" dirty="0"/>
              <a:t> int a() </a:t>
            </a:r>
          </a:p>
          <a:p>
            <a:pPr marL="0" indent="0">
              <a:buNone/>
            </a:pPr>
            <a:r>
              <a:rPr lang="en-US" i="1" dirty="0"/>
              <a:t>        {return(2);}</a:t>
            </a:r>
          </a:p>
          <a:p>
            <a:pPr marL="0" indent="0">
              <a:buNone/>
            </a:pPr>
            <a:r>
              <a:rPr lang="en-CN" i="1" dirty="0"/>
              <a:t>}</a:t>
            </a:r>
            <a:endParaRPr lang="en-US" i="1" dirty="0"/>
          </a:p>
          <a:p>
            <a:endParaRPr kumimoji="1"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02958-A528-9747-BDE7-B3ABA9315034}"/>
              </a:ext>
            </a:extLst>
          </p:cNvPr>
          <p:cNvSpPr txBox="1"/>
          <p:nvPr/>
        </p:nvSpPr>
        <p:spPr>
          <a:xfrm>
            <a:off x="4821667" y="1029443"/>
            <a:ext cx="37338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CN" i="1" dirty="0"/>
              <a:t>Class A p; B c;</a:t>
            </a:r>
          </a:p>
          <a:p>
            <a:pPr marL="0" indent="0">
              <a:buNone/>
            </a:pPr>
            <a:endParaRPr kumimoji="1" lang="en-US" altLang="zh-CN" i="1" dirty="0"/>
          </a:p>
          <a:p>
            <a:pPr marL="0" indent="0">
              <a:buNone/>
            </a:pPr>
            <a:r>
              <a:rPr kumimoji="1" lang="en-US" altLang="zh-CN" i="1" strike="sngStrike" dirty="0"/>
              <a:t>c=p; //not OK</a:t>
            </a:r>
          </a:p>
          <a:p>
            <a:pPr marL="0" indent="0">
              <a:buNone/>
            </a:pPr>
            <a:r>
              <a:rPr kumimoji="1" lang="en-US" altLang="zh-CN" i="1" dirty="0"/>
              <a:t>p=c; //OK</a:t>
            </a:r>
          </a:p>
          <a:p>
            <a:pPr marL="0" indent="0">
              <a:buNone/>
            </a:pPr>
            <a:r>
              <a:rPr kumimoji="1" lang="en-US" altLang="zh-CN" i="1" dirty="0"/>
              <a:t>z=</a:t>
            </a:r>
            <a:r>
              <a:rPr kumimoji="1" lang="en-US" altLang="zh-CN" i="1" dirty="0" err="1"/>
              <a:t>p.a</a:t>
            </a:r>
            <a:r>
              <a:rPr kumimoji="1" lang="en-US" altLang="zh-CN" i="1" dirty="0"/>
              <a:t>(); //</a:t>
            </a:r>
            <a:r>
              <a:rPr kumimoji="1" lang="en-US" altLang="zh-CN" i="1" dirty="0">
                <a:solidFill>
                  <a:srgbClr val="FF0000"/>
                </a:solidFill>
              </a:rPr>
              <a:t>what is x.()’s type?</a:t>
            </a:r>
          </a:p>
          <a:p>
            <a:pPr marL="0" indent="0">
              <a:buNone/>
            </a:pPr>
            <a:r>
              <a:rPr kumimoji="1" lang="en-US" altLang="zh-CN" i="1" dirty="0"/>
              <a:t>w=</a:t>
            </a:r>
            <a:r>
              <a:rPr kumimoji="1" lang="en-US" altLang="zh-CN" i="1" dirty="0" err="1"/>
              <a:t>p.c</a:t>
            </a:r>
            <a:r>
              <a:rPr kumimoji="1" lang="en-US" altLang="zh-CN" i="1" dirty="0"/>
              <a:t>(); //</a:t>
            </a:r>
            <a:r>
              <a:rPr kumimoji="1" lang="en-US" altLang="zh-CN" i="1" dirty="0">
                <a:solidFill>
                  <a:srgbClr val="FF0000"/>
                </a:solidFill>
              </a:rPr>
              <a:t>how about this?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3C326-90F9-A948-85B3-D26E83BAC741}"/>
              </a:ext>
            </a:extLst>
          </p:cNvPr>
          <p:cNvSpPr txBox="1"/>
          <p:nvPr/>
        </p:nvSpPr>
        <p:spPr>
          <a:xfrm>
            <a:off x="5037717" y="4191000"/>
            <a:ext cx="2954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i="1" dirty="0" err="1"/>
              <a:t>p.c</a:t>
            </a:r>
            <a:r>
              <a:rPr kumimoji="1" lang="en-US" altLang="zh-CN" i="1" dirty="0"/>
              <a:t>() </a:t>
            </a:r>
            <a:r>
              <a:rPr kumimoji="1" lang="en-US" altLang="zh-CN" dirty="0"/>
              <a:t>is not available, since we don’t know </a:t>
            </a:r>
            <a:r>
              <a:rPr kumimoji="1" lang="en-US" altLang="zh-CN" i="1" dirty="0"/>
              <a:t>p</a:t>
            </a:r>
            <a:r>
              <a:rPr kumimoji="1" lang="en-US" altLang="zh-CN" dirty="0"/>
              <a:t> has method </a:t>
            </a:r>
            <a:r>
              <a:rPr kumimoji="1" lang="en-US" altLang="zh-CN" i="1" dirty="0"/>
              <a:t>c</a:t>
            </a:r>
            <a:r>
              <a:rPr kumimoji="1" lang="en-US" altLang="zh-CN" dirty="0"/>
              <a:t> (under static checking)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CF2F2D-D2A9-4AD5-B32E-6689E6CC3F32}"/>
              </a:ext>
            </a:extLst>
          </p:cNvPr>
          <p:cNvSpPr txBox="1"/>
          <p:nvPr/>
        </p:nvSpPr>
        <p:spPr>
          <a:xfrm>
            <a:off x="685800" y="5422170"/>
            <a:ext cx="381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In FDMJ we DO allow class upcasting!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95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71F2-95A8-482F-AD51-312808E1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Why should we allow upcast:</a:t>
            </a:r>
            <a:r>
              <a:rPr lang="zh-CN" altLang="en-US" sz="4000" dirty="0"/>
              <a:t> </a:t>
            </a:r>
            <a:r>
              <a:rPr lang="en-US" altLang="zh-CN" sz="4000" dirty="0"/>
              <a:t>Example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E4DB8-D72B-4456-847A-6D8C03FA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r>
              <a:rPr lang="en-US" altLang="zh-CN" sz="2400" dirty="0"/>
              <a:t>public class generic-color {public print() {}}</a:t>
            </a:r>
          </a:p>
          <a:p>
            <a:r>
              <a:rPr lang="en-US" altLang="zh-CN" sz="2400" dirty="0"/>
              <a:t>public class black extends generic-color { public print() {}}</a:t>
            </a:r>
          </a:p>
          <a:p>
            <a:r>
              <a:rPr lang="en-US" altLang="zh-CN" sz="2400" dirty="0"/>
              <a:t>public class red extends generic-color { public print() {} }</a:t>
            </a:r>
          </a:p>
          <a:p>
            <a:endParaRPr lang="en-US" altLang="zh-CN" sz="2400" dirty="0"/>
          </a:p>
          <a:p>
            <a:pPr marL="1714500" lvl="4" indent="0">
              <a:buNone/>
            </a:pPr>
            <a:r>
              <a:rPr lang="en-US" altLang="zh-CN" sz="2400" dirty="0"/>
              <a:t>class generic-color g; </a:t>
            </a:r>
          </a:p>
          <a:p>
            <a:pPr marL="1714500" lvl="4" indent="0">
              <a:buNone/>
            </a:pPr>
            <a:r>
              <a:rPr lang="en-US" altLang="zh-CN" sz="2400" dirty="0"/>
              <a:t>g=new black(); </a:t>
            </a:r>
          </a:p>
          <a:p>
            <a:pPr marL="1714500" lvl="4" indent="0">
              <a:buNone/>
            </a:pPr>
            <a:r>
              <a:rPr lang="en-US" altLang="zh-CN" sz="2400" dirty="0" err="1"/>
              <a:t>g.print</a:t>
            </a:r>
            <a:r>
              <a:rPr lang="en-US" altLang="zh-CN" sz="2400" dirty="0"/>
              <a:t>();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1714500" lvl="4" indent="0">
              <a:buNone/>
            </a:pPr>
            <a:r>
              <a:rPr lang="en-US" altLang="zh-CN" sz="2400" dirty="0"/>
              <a:t>g=new</a:t>
            </a:r>
            <a:r>
              <a:rPr lang="zh-CN" altLang="en-US" sz="2400" dirty="0"/>
              <a:t> </a:t>
            </a:r>
            <a:r>
              <a:rPr lang="en-US" altLang="zh-CN" sz="2400" dirty="0"/>
              <a:t>red();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marL="1714500" lvl="4" indent="0">
              <a:buNone/>
            </a:pPr>
            <a:r>
              <a:rPr lang="en-US" altLang="zh-CN" sz="2400" dirty="0" err="1"/>
              <a:t>g.print</a:t>
            </a:r>
            <a:r>
              <a:rPr lang="en-US" altLang="zh-CN" sz="24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9326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50498A-3B00-0BD9-933F-B8C599F9228E}"/>
              </a:ext>
            </a:extLst>
          </p:cNvPr>
          <p:cNvSpPr txBox="1"/>
          <p:nvPr/>
        </p:nvSpPr>
        <p:spPr>
          <a:xfrm>
            <a:off x="2221036" y="2819400"/>
            <a:ext cx="4701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Go over more examples in HW3/test</a:t>
            </a:r>
          </a:p>
        </p:txBody>
      </p:sp>
    </p:spTree>
    <p:extLst>
      <p:ext uri="{BB962C8B-B14F-4D97-AF65-F5344CB8AC3E}">
        <p14:creationId xmlns:p14="http://schemas.microsoft.com/office/powerpoint/2010/main" val="390282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F1B20-4919-9042-8CD8-B4C951E9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13" y="453646"/>
            <a:ext cx="7772400" cy="1143000"/>
          </a:xfrm>
        </p:spPr>
        <p:txBody>
          <a:bodyPr/>
          <a:lstStyle/>
          <a:p>
            <a:pPr algn="l"/>
            <a:r>
              <a:rPr lang="en-US" sz="3600" dirty="0">
                <a:latin typeface="+mn-lt"/>
                <a:ea typeface="Microsoft YaHei" panose="020B0503020204020204" pitchFamily="34" charset="-122"/>
              </a:rPr>
              <a:t>Intermediate Representation (IR)</a:t>
            </a:r>
            <a:br>
              <a:rPr lang="en-US" sz="3600" dirty="0">
                <a:latin typeface="+mn-lt"/>
                <a:ea typeface="Microsoft YaHei" panose="020B0503020204020204" pitchFamily="34" charset="-122"/>
              </a:rPr>
            </a:br>
            <a:r>
              <a:rPr lang="en-US" sz="3600" dirty="0" err="1">
                <a:latin typeface="+mn-lt"/>
                <a:ea typeface="Microsoft YaHei" panose="020B0503020204020204" pitchFamily="34" charset="-122"/>
              </a:rPr>
              <a:t>中间表达</a:t>
            </a:r>
            <a:endParaRPr lang="en-CN" sz="3600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3915C-214A-5B48-97D6-9B560989C0F7}"/>
              </a:ext>
            </a:extLst>
          </p:cNvPr>
          <p:cNvSpPr txBox="1"/>
          <p:nvPr/>
        </p:nvSpPr>
        <p:spPr>
          <a:xfrm>
            <a:off x="3893525" y="1356972"/>
            <a:ext cx="2055371" cy="76944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CN" dirty="0">
                <a:latin typeface="+mn-lt"/>
                <a:ea typeface="Microsoft YaHei" panose="020B0503020204020204" pitchFamily="34" charset="-122"/>
              </a:rPr>
              <a:t>Source Code</a:t>
            </a:r>
          </a:p>
          <a:p>
            <a:pPr algn="ctr"/>
            <a:r>
              <a:rPr lang="en-CN" sz="2000" dirty="0">
                <a:latin typeface="+mn-lt"/>
                <a:ea typeface="Microsoft YaHei" panose="020B0503020204020204" pitchFamily="34" charset="-122"/>
              </a:rPr>
              <a:t>(</a:t>
            </a:r>
            <a:r>
              <a:rPr lang="en-CN" sz="2000" dirty="0"/>
              <a:t>Concrete Syntax</a:t>
            </a:r>
            <a:r>
              <a:rPr lang="en-CN" sz="2000" dirty="0">
                <a:latin typeface="+mn-lt"/>
                <a:ea typeface="Microsoft YaHei" panose="020B0503020204020204" pitchFamily="34" charset="-122"/>
              </a:rPr>
              <a:t>)</a:t>
            </a:r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92042-D334-BC4A-B677-B7E255D81F3C}"/>
              </a:ext>
            </a:extLst>
          </p:cNvPr>
          <p:cNvSpPr txBox="1"/>
          <p:nvPr/>
        </p:nvSpPr>
        <p:spPr>
          <a:xfrm>
            <a:off x="3842231" y="3687219"/>
            <a:ext cx="2157963" cy="46166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Abstract Syntax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A700F6-45E7-AC44-87E9-6DAAAD63B14B}"/>
              </a:ext>
            </a:extLst>
          </p:cNvPr>
          <p:cNvSpPr txBox="1"/>
          <p:nvPr/>
        </p:nvSpPr>
        <p:spPr>
          <a:xfrm>
            <a:off x="3766889" y="4682319"/>
            <a:ext cx="2308645" cy="4616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Intermediate Rep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AE8BC-C8F1-904B-A738-3A0DEFB89EEB}"/>
              </a:ext>
            </a:extLst>
          </p:cNvPr>
          <p:cNvSpPr txBox="1"/>
          <p:nvPr/>
        </p:nvSpPr>
        <p:spPr>
          <a:xfrm>
            <a:off x="4078578" y="5677419"/>
            <a:ext cx="168527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>
                <a:latin typeface="+mn-lt"/>
                <a:ea typeface="Microsoft YaHei" panose="020B0503020204020204" pitchFamily="34" charset="-122"/>
              </a:rPr>
              <a:t>Target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588D635-89D9-D74B-9B11-7946EFC4B4B9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flipH="1">
            <a:off x="3103978" y="2126413"/>
            <a:ext cx="1817233" cy="39146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64F1A1-5440-D948-848A-2970C6ED5268}"/>
              </a:ext>
            </a:extLst>
          </p:cNvPr>
          <p:cNvCxnSpPr/>
          <p:nvPr/>
        </p:nvCxnSpPr>
        <p:spPr>
          <a:xfrm>
            <a:off x="4921214" y="4144402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A7FEE7-8A2F-A941-9A51-A619F1AF74B2}"/>
              </a:ext>
            </a:extLst>
          </p:cNvPr>
          <p:cNvCxnSpPr/>
          <p:nvPr/>
        </p:nvCxnSpPr>
        <p:spPr>
          <a:xfrm>
            <a:off x="4921214" y="5135002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FC93B-3164-9E40-93F5-E7D159F019AF}"/>
              </a:ext>
            </a:extLst>
          </p:cNvPr>
          <p:cNvSpPr txBox="1"/>
          <p:nvPr/>
        </p:nvSpPr>
        <p:spPr>
          <a:xfrm>
            <a:off x="1982998" y="2517874"/>
            <a:ext cx="224196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Microsoft YaHei" panose="020B0503020204020204" pitchFamily="34" charset="-122"/>
              </a:rPr>
              <a:t>Lexical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7135C8-1F42-EF4B-ABA3-1A5FED59C881}"/>
              </a:ext>
            </a:extLst>
          </p:cNvPr>
          <p:cNvSpPr txBox="1"/>
          <p:nvPr/>
        </p:nvSpPr>
        <p:spPr>
          <a:xfrm>
            <a:off x="2551784" y="3154056"/>
            <a:ext cx="1107996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+mn-lt"/>
                <a:ea typeface="Microsoft YaHei" panose="020B0503020204020204" pitchFamily="34" charset="-122"/>
              </a:rPr>
              <a:t>Parsing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2F335-104E-BC47-9C73-42021BCC6F9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103978" y="2979539"/>
            <a:ext cx="1804" cy="1745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FC6CA-7B3A-C349-92B2-4D255E5F6F0B}"/>
              </a:ext>
            </a:extLst>
          </p:cNvPr>
          <p:cNvCxnSpPr>
            <a:cxnSpLocks/>
            <a:stCxn id="13" idx="2"/>
            <a:endCxn id="6" idx="1"/>
          </p:cNvCxnSpPr>
          <p:nvPr/>
        </p:nvCxnSpPr>
        <p:spPr>
          <a:xfrm>
            <a:off x="3105782" y="3615721"/>
            <a:ext cx="736449" cy="3023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955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0CE3-BAEC-C445-8F0E-59C960D1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1991"/>
            <a:ext cx="7772400" cy="707886"/>
          </a:xfrm>
        </p:spPr>
        <p:txBody>
          <a:bodyPr/>
          <a:lstStyle/>
          <a:p>
            <a:r>
              <a:rPr lang="en-US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Representation (IR)</a:t>
            </a:r>
            <a:endParaRPr lang="en-C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AAC9DDF-279D-0642-8D31-3A2CB6EA04A9}"/>
              </a:ext>
            </a:extLst>
          </p:cNvPr>
          <p:cNvSpPr/>
          <p:nvPr/>
        </p:nvSpPr>
        <p:spPr>
          <a:xfrm>
            <a:off x="1333500" y="39243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4BA1B4-7069-2E45-8485-45671260F62A}"/>
              </a:ext>
            </a:extLst>
          </p:cNvPr>
          <p:cNvSpPr/>
          <p:nvPr/>
        </p:nvSpPr>
        <p:spPr>
          <a:xfrm>
            <a:off x="3771900" y="39243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AF261-B10A-1940-944E-B11780D7E2A2}"/>
              </a:ext>
            </a:extLst>
          </p:cNvPr>
          <p:cNvSpPr/>
          <p:nvPr/>
        </p:nvSpPr>
        <p:spPr>
          <a:xfrm>
            <a:off x="6400800" y="25146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C6B13D-1994-D44C-8F26-0A26440939BE}"/>
              </a:ext>
            </a:extLst>
          </p:cNvPr>
          <p:cNvSpPr/>
          <p:nvPr/>
        </p:nvSpPr>
        <p:spPr>
          <a:xfrm>
            <a:off x="6400800" y="39243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byte-code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6E8561-C89F-4741-8D90-0864555B163F}"/>
              </a:ext>
            </a:extLst>
          </p:cNvPr>
          <p:cNvSpPr/>
          <p:nvPr/>
        </p:nvSpPr>
        <p:spPr>
          <a:xfrm>
            <a:off x="6400800" y="53340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90858-560C-C543-8661-5713655E8021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2476500" y="4457700"/>
            <a:ext cx="1295400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48688-C5B7-8447-84BF-3C6FA27D3D8F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rot="5400000" flipH="1" flipV="1">
            <a:off x="5057892" y="2737621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5E68D0-5F68-2345-8427-307CF5FDF076}"/>
              </a:ext>
            </a:extLst>
          </p:cNvPr>
          <p:cNvCxnSpPr/>
          <p:nvPr/>
        </p:nvCxnSpPr>
        <p:spPr>
          <a:xfrm>
            <a:off x="4914899" y="4459288"/>
            <a:ext cx="1485903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187D4C-1BDE-6041-AD3B-62DAFCCD2C70}"/>
              </a:ext>
            </a:extLst>
          </p:cNvPr>
          <p:cNvCxnSpPr>
            <a:cxnSpLocks/>
            <a:stCxn id="19" idx="5"/>
            <a:endCxn id="22" idx="2"/>
          </p:cNvCxnSpPr>
          <p:nvPr/>
        </p:nvCxnSpPr>
        <p:spPr>
          <a:xfrm rot="16200000" flipH="1">
            <a:off x="5057892" y="4524491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BD201DF-0BA4-1B4A-A12F-FD8DBB79D656}"/>
              </a:ext>
            </a:extLst>
          </p:cNvPr>
          <p:cNvCxnSpPr>
            <a:cxnSpLocks/>
            <a:stCxn id="19" idx="5"/>
            <a:endCxn id="19" idx="3"/>
          </p:cNvCxnSpPr>
          <p:nvPr/>
        </p:nvCxnSpPr>
        <p:spPr>
          <a:xfrm rot="5400000">
            <a:off x="4343400" y="4430759"/>
            <a:ext cx="1588" cy="808224"/>
          </a:xfrm>
          <a:prstGeom prst="curvedConnector3">
            <a:avLst>
              <a:gd name="adj1" fmla="val 55423741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 len="lg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C21AEA-4A23-0741-8946-DF80619BE128}"/>
              </a:ext>
            </a:extLst>
          </p:cNvPr>
          <p:cNvSpPr txBox="1"/>
          <p:nvPr/>
        </p:nvSpPr>
        <p:spPr>
          <a:xfrm>
            <a:off x="3673018" y="5682734"/>
            <a:ext cx="13942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Optimization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8319B-8C37-6145-BA78-21BD5D37B7A0}"/>
              </a:ext>
            </a:extLst>
          </p:cNvPr>
          <p:cNvSpPr txBox="1"/>
          <p:nvPr/>
        </p:nvSpPr>
        <p:spPr>
          <a:xfrm>
            <a:off x="857249" y="1299855"/>
            <a:ext cx="81153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Abstract machine code</a:t>
            </a:r>
            <a:r>
              <a:rPr lang="en-US" sz="2000" dirty="0"/>
              <a:t>: hides details of the target architecture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yet retains “enough” information for optimization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Allows machine </a:t>
            </a:r>
            <a:r>
              <a:rPr lang="en-US" sz="2000" dirty="0">
                <a:solidFill>
                  <a:srgbClr val="FF0000"/>
                </a:solidFill>
              </a:rPr>
              <a:t>independent</a:t>
            </a:r>
            <a:r>
              <a:rPr lang="en-US" sz="2000" dirty="0"/>
              <a:t> code generation and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IR design is </a:t>
            </a:r>
            <a:r>
              <a:rPr lang="en-US" sz="2000" dirty="0">
                <a:solidFill>
                  <a:srgbClr val="FF0000"/>
                </a:solidFill>
              </a:rPr>
              <a:t>an “art” </a:t>
            </a:r>
            <a:r>
              <a:rPr lang="en-US" sz="2000" dirty="0"/>
              <a:t>(as design of AST) </a:t>
            </a:r>
          </a:p>
        </p:txBody>
      </p:sp>
    </p:spTree>
    <p:extLst>
      <p:ext uri="{BB962C8B-B14F-4D97-AF65-F5344CB8AC3E}">
        <p14:creationId xmlns:p14="http://schemas.microsoft.com/office/powerpoint/2010/main" val="3530076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0CE3-BAEC-C445-8F0E-59C960D1B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0976"/>
            <a:ext cx="7772400" cy="495909"/>
          </a:xfrm>
        </p:spPr>
        <p:txBody>
          <a:bodyPr/>
          <a:lstStyle/>
          <a:p>
            <a:r>
              <a:rPr lang="en-US" dirty="0"/>
              <a:t>Intermediate</a:t>
            </a:r>
            <a:r>
              <a:rPr lang="zh-CN" altLang="en-US" dirty="0"/>
              <a:t> </a:t>
            </a:r>
            <a:r>
              <a:rPr lang="en-US" altLang="zh-CN" dirty="0"/>
              <a:t>Representation</a:t>
            </a:r>
            <a:endParaRPr lang="en-C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4BA1B4-7069-2E45-8485-45671260F62A}"/>
              </a:ext>
            </a:extLst>
          </p:cNvPr>
          <p:cNvSpPr/>
          <p:nvPr/>
        </p:nvSpPr>
        <p:spPr>
          <a:xfrm>
            <a:off x="3771900" y="39243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B9AF261-B10A-1940-944E-B11780D7E2A2}"/>
              </a:ext>
            </a:extLst>
          </p:cNvPr>
          <p:cNvSpPr/>
          <p:nvPr/>
        </p:nvSpPr>
        <p:spPr>
          <a:xfrm>
            <a:off x="6400800" y="25146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C6B13D-1994-D44C-8F26-0A26440939BE}"/>
              </a:ext>
            </a:extLst>
          </p:cNvPr>
          <p:cNvSpPr/>
          <p:nvPr/>
        </p:nvSpPr>
        <p:spPr>
          <a:xfrm>
            <a:off x="6400800" y="39243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byte-code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6E8561-C89F-4741-8D90-0864555B163F}"/>
              </a:ext>
            </a:extLst>
          </p:cNvPr>
          <p:cNvSpPr/>
          <p:nvPr/>
        </p:nvSpPr>
        <p:spPr>
          <a:xfrm>
            <a:off x="6400800" y="5334000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690858-560C-C543-8661-5713655E8021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476500" y="4457700"/>
            <a:ext cx="1295400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F48688-C5B7-8447-84BF-3C6FA27D3D8F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rot="5400000" flipH="1" flipV="1">
            <a:off x="5057892" y="2737621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B5E68D0-5F68-2345-8427-307CF5FDF076}"/>
              </a:ext>
            </a:extLst>
          </p:cNvPr>
          <p:cNvCxnSpPr/>
          <p:nvPr/>
        </p:nvCxnSpPr>
        <p:spPr>
          <a:xfrm>
            <a:off x="4914899" y="4459288"/>
            <a:ext cx="1485903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187D4C-1BDE-6041-AD3B-62DAFCCD2C70}"/>
              </a:ext>
            </a:extLst>
          </p:cNvPr>
          <p:cNvCxnSpPr>
            <a:cxnSpLocks/>
            <a:stCxn id="19" idx="5"/>
            <a:endCxn id="22" idx="2"/>
          </p:cNvCxnSpPr>
          <p:nvPr/>
        </p:nvCxnSpPr>
        <p:spPr>
          <a:xfrm rot="16200000" flipH="1">
            <a:off x="5057892" y="4524491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6BD201DF-0BA4-1B4A-A12F-FD8DBB79D656}"/>
              </a:ext>
            </a:extLst>
          </p:cNvPr>
          <p:cNvCxnSpPr>
            <a:cxnSpLocks/>
            <a:stCxn id="19" idx="5"/>
            <a:endCxn id="19" idx="3"/>
          </p:cNvCxnSpPr>
          <p:nvPr/>
        </p:nvCxnSpPr>
        <p:spPr>
          <a:xfrm rot="5400000">
            <a:off x="4343400" y="4430759"/>
            <a:ext cx="1588" cy="808224"/>
          </a:xfrm>
          <a:prstGeom prst="curvedConnector3">
            <a:avLst>
              <a:gd name="adj1" fmla="val 55423741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 len="lg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8C21AEA-4A23-0741-8946-DF80619BE128}"/>
              </a:ext>
            </a:extLst>
          </p:cNvPr>
          <p:cNvSpPr txBox="1"/>
          <p:nvPr/>
        </p:nvSpPr>
        <p:spPr>
          <a:xfrm>
            <a:off x="3673018" y="5682734"/>
            <a:ext cx="13942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Optimization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28319B-8C37-6145-BA78-21BD5D37B7A0}"/>
              </a:ext>
            </a:extLst>
          </p:cNvPr>
          <p:cNvSpPr txBox="1"/>
          <p:nvPr/>
        </p:nvSpPr>
        <p:spPr>
          <a:xfrm>
            <a:off x="514350" y="882786"/>
            <a:ext cx="8115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Also accommodate different high-level languages, even of totally different styles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800" dirty="0"/>
              <a:t>It’s </a:t>
            </a:r>
            <a:r>
              <a:rPr kumimoji="1" lang="en-US" altLang="zh-CN" sz="1800" dirty="0">
                <a:solidFill>
                  <a:srgbClr val="FF0000"/>
                </a:solidFill>
              </a:rPr>
              <a:t>interesting to think </a:t>
            </a:r>
            <a:r>
              <a:rPr kumimoji="1" lang="en-US" altLang="zh-CN" sz="1800" dirty="0"/>
              <a:t>about the difference between C/Java and Assembly Language, yet: all programs writing in C/Java may (must) be possible to translate to Assembly.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EAD27B-B470-CA49-9110-FC060087E57E}"/>
              </a:ext>
            </a:extLst>
          </p:cNvPr>
          <p:cNvSpPr/>
          <p:nvPr/>
        </p:nvSpPr>
        <p:spPr>
          <a:xfrm>
            <a:off x="1280412" y="38862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999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Java AST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BCEAAF-7184-474B-B1DF-8E0D19237456}"/>
              </a:ext>
            </a:extLst>
          </p:cNvPr>
          <p:cNvSpPr/>
          <p:nvPr/>
        </p:nvSpPr>
        <p:spPr>
          <a:xfrm>
            <a:off x="1280412" y="23622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999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C AST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F72089-29D1-CE41-9E02-D4F2BB7C704D}"/>
              </a:ext>
            </a:extLst>
          </p:cNvPr>
          <p:cNvSpPr/>
          <p:nvPr/>
        </p:nvSpPr>
        <p:spPr>
          <a:xfrm>
            <a:off x="1280412" y="52578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99993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Pascal</a:t>
            </a:r>
          </a:p>
          <a:p>
            <a:pPr algn="ctr"/>
            <a:r>
              <a:rPr lang="en-US" sz="1800" dirty="0"/>
              <a:t>AST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1305AC-EE0A-844B-91D8-E1EDC8F680CE}"/>
              </a:ext>
            </a:extLst>
          </p:cNvPr>
          <p:cNvCxnSpPr>
            <a:cxnSpLocks/>
            <a:stCxn id="17" idx="6"/>
            <a:endCxn id="19" idx="1"/>
          </p:cNvCxnSpPr>
          <p:nvPr/>
        </p:nvCxnSpPr>
        <p:spPr>
          <a:xfrm>
            <a:off x="2423412" y="2895600"/>
            <a:ext cx="1515876" cy="11849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1E52AB-8521-1F4B-95DD-50770F6074DD}"/>
              </a:ext>
            </a:extLst>
          </p:cNvPr>
          <p:cNvCxnSpPr>
            <a:cxnSpLocks/>
            <a:stCxn id="31" idx="6"/>
            <a:endCxn id="19" idx="3"/>
          </p:cNvCxnSpPr>
          <p:nvPr/>
        </p:nvCxnSpPr>
        <p:spPr>
          <a:xfrm flipV="1">
            <a:off x="2423412" y="4834871"/>
            <a:ext cx="1515876" cy="956329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15458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FF0E-73C5-1741-9891-C719415A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5438"/>
            <a:ext cx="7772400" cy="841774"/>
          </a:xfrm>
        </p:spPr>
        <p:txBody>
          <a:bodyPr/>
          <a:lstStyle/>
          <a:p>
            <a:r>
              <a:rPr lang="en-US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Multiple IRs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D2EC-FD14-3742-88DE-D85181EB3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9" y="1156029"/>
            <a:ext cx="7772400" cy="1404282"/>
          </a:xfrm>
        </p:spPr>
        <p:txBody>
          <a:bodyPr/>
          <a:lstStyle/>
          <a:p>
            <a:r>
              <a:rPr kumimoji="1" lang="en-US" altLang="zh-CN" sz="2000" dirty="0"/>
              <a:t>Purpose is to get closer to machine code </a:t>
            </a:r>
            <a:r>
              <a:rPr kumimoji="1" lang="en-US" altLang="zh-CN" sz="2000" dirty="0">
                <a:solidFill>
                  <a:srgbClr val="FF0000"/>
                </a:solidFill>
              </a:rPr>
              <a:t>without losing the information </a:t>
            </a:r>
            <a:r>
              <a:rPr kumimoji="1" lang="en-US" altLang="zh-CN" sz="2000" dirty="0"/>
              <a:t>for analysis and optimization</a:t>
            </a:r>
          </a:p>
          <a:p>
            <a:pPr lvl="1"/>
            <a:r>
              <a:rPr kumimoji="1" lang="en-US" altLang="zh-CN" sz="1600" dirty="0"/>
              <a:t>Some information in source code may be lost in assembly (like what?)</a:t>
            </a:r>
          </a:p>
          <a:p>
            <a:r>
              <a:rPr kumimoji="1" lang="en-US" altLang="zh-CN" sz="2000" dirty="0"/>
              <a:t>Multiple intermediate representations may sometimes be used (and preferred).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271218D-F077-A94B-80F3-4FB3B8009F47}"/>
              </a:ext>
            </a:extLst>
          </p:cNvPr>
          <p:cNvSpPr/>
          <p:nvPr/>
        </p:nvSpPr>
        <p:spPr>
          <a:xfrm>
            <a:off x="914400" y="33528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3D4961-C2E3-924C-90E8-51AF8A91AEFA}"/>
              </a:ext>
            </a:extLst>
          </p:cNvPr>
          <p:cNvSpPr/>
          <p:nvPr/>
        </p:nvSpPr>
        <p:spPr>
          <a:xfrm>
            <a:off x="4914900" y="3355976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 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CFE952B-ED1A-1247-9A22-ACDF6A67D713}"/>
              </a:ext>
            </a:extLst>
          </p:cNvPr>
          <p:cNvSpPr/>
          <p:nvPr/>
        </p:nvSpPr>
        <p:spPr>
          <a:xfrm>
            <a:off x="7543800" y="1946276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B51BC9-C43E-CB43-AF34-C44873E6E2AD}"/>
              </a:ext>
            </a:extLst>
          </p:cNvPr>
          <p:cNvSpPr/>
          <p:nvPr/>
        </p:nvSpPr>
        <p:spPr>
          <a:xfrm>
            <a:off x="7543800" y="3355976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 byte-code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7C5A0C1-2134-AA48-9EBB-70E39EB0DDA7}"/>
              </a:ext>
            </a:extLst>
          </p:cNvPr>
          <p:cNvSpPr/>
          <p:nvPr/>
        </p:nvSpPr>
        <p:spPr>
          <a:xfrm>
            <a:off x="7543800" y="4765676"/>
            <a:ext cx="1143000" cy="1066800"/>
          </a:xfrm>
          <a:prstGeom prst="ellipse">
            <a:avLst/>
          </a:prstGeom>
          <a:solidFill>
            <a:srgbClr val="7030A0"/>
          </a:solidFill>
          <a:ln w="25400" cap="flat" cmpd="sng" algn="ctr">
            <a:solidFill>
              <a:srgbClr val="EFCC3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940713-8FA2-B240-999C-DF8200B93DB0}"/>
              </a:ext>
            </a:extLst>
          </p:cNvPr>
          <p:cNvCxnSpPr>
            <a:stCxn id="23" idx="6"/>
            <a:endCxn id="34" idx="2"/>
          </p:cNvCxnSpPr>
          <p:nvPr/>
        </p:nvCxnSpPr>
        <p:spPr>
          <a:xfrm>
            <a:off x="2057400" y="3886200"/>
            <a:ext cx="892082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0A843D-F2F4-9B43-9792-FA6A7272A88C}"/>
              </a:ext>
            </a:extLst>
          </p:cNvPr>
          <p:cNvCxnSpPr>
            <a:stCxn id="24" idx="7"/>
            <a:endCxn id="25" idx="2"/>
          </p:cNvCxnSpPr>
          <p:nvPr/>
        </p:nvCxnSpPr>
        <p:spPr>
          <a:xfrm rot="5400000" flipH="1" flipV="1">
            <a:off x="6200892" y="2169297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E32584-815D-1A4F-90EE-73FAE4FA188B}"/>
              </a:ext>
            </a:extLst>
          </p:cNvPr>
          <p:cNvCxnSpPr/>
          <p:nvPr/>
        </p:nvCxnSpPr>
        <p:spPr>
          <a:xfrm>
            <a:off x="6057899" y="3890964"/>
            <a:ext cx="1485903" cy="15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19B603-683A-0848-8855-1006D8A4C5E9}"/>
              </a:ext>
            </a:extLst>
          </p:cNvPr>
          <p:cNvCxnSpPr>
            <a:stCxn id="24" idx="5"/>
            <a:endCxn id="27" idx="2"/>
          </p:cNvCxnSpPr>
          <p:nvPr/>
        </p:nvCxnSpPr>
        <p:spPr>
          <a:xfrm rot="16200000" flipH="1">
            <a:off x="6200892" y="3956167"/>
            <a:ext cx="1032529" cy="165328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0BFA00F-387A-E14F-9B15-0A9E6C294AAA}"/>
              </a:ext>
            </a:extLst>
          </p:cNvPr>
          <p:cNvCxnSpPr>
            <a:stCxn id="24" idx="5"/>
            <a:endCxn id="24" idx="3"/>
          </p:cNvCxnSpPr>
          <p:nvPr/>
        </p:nvCxnSpPr>
        <p:spPr>
          <a:xfrm rot="5400000">
            <a:off x="5486400" y="3862435"/>
            <a:ext cx="1588" cy="808224"/>
          </a:xfrm>
          <a:prstGeom prst="curvedConnector3">
            <a:avLst>
              <a:gd name="adj1" fmla="val 55423741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 len="lg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E867735-AC94-434A-9938-0EBFF1D85879}"/>
              </a:ext>
            </a:extLst>
          </p:cNvPr>
          <p:cNvSpPr txBox="1"/>
          <p:nvPr/>
        </p:nvSpPr>
        <p:spPr>
          <a:xfrm>
            <a:off x="7444918" y="5832476"/>
            <a:ext cx="13942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Optimization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9C5E249-BDE0-5945-8F7A-FC8F91871E9C}"/>
              </a:ext>
            </a:extLst>
          </p:cNvPr>
          <p:cNvSpPr/>
          <p:nvPr/>
        </p:nvSpPr>
        <p:spPr>
          <a:xfrm>
            <a:off x="2949482" y="3352800"/>
            <a:ext cx="1143000" cy="1066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rgbClr val="999933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IR 1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511DB7B1-634C-7A46-B65D-FAEAABC879C0}"/>
              </a:ext>
            </a:extLst>
          </p:cNvPr>
          <p:cNvCxnSpPr>
            <a:stCxn id="34" idx="5"/>
            <a:endCxn id="34" idx="3"/>
          </p:cNvCxnSpPr>
          <p:nvPr/>
        </p:nvCxnSpPr>
        <p:spPr>
          <a:xfrm rot="5400000">
            <a:off x="3520982" y="3859259"/>
            <a:ext cx="1588" cy="808224"/>
          </a:xfrm>
          <a:prstGeom prst="curvedConnector3">
            <a:avLst>
              <a:gd name="adj1" fmla="val 55423741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triangle" w="lg" len="lg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CB3B82F-31B2-7D41-8A40-ECA4E5213CDE}"/>
              </a:ext>
            </a:extLst>
          </p:cNvPr>
          <p:cNvCxnSpPr>
            <a:endCxn id="24" idx="2"/>
          </p:cNvCxnSpPr>
          <p:nvPr/>
        </p:nvCxnSpPr>
        <p:spPr>
          <a:xfrm>
            <a:off x="4092482" y="3884612"/>
            <a:ext cx="822418" cy="4764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1996CB-23E3-EE40-9D0F-89A5F37E9C28}"/>
              </a:ext>
            </a:extLst>
          </p:cNvPr>
          <p:cNvSpPr txBox="1"/>
          <p:nvPr/>
        </p:nvSpPr>
        <p:spPr>
          <a:xfrm>
            <a:off x="2819400" y="5114410"/>
            <a:ext cx="13942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Optimization</a:t>
            </a:r>
          </a:p>
        </p:txBody>
      </p:sp>
      <p:cxnSp>
        <p:nvCxnSpPr>
          <p:cNvPr id="38" name="Curved Connector 25">
            <a:extLst>
              <a:ext uri="{FF2B5EF4-FFF2-40B4-BE49-F238E27FC236}">
                <a16:creationId xmlns:a16="http://schemas.microsoft.com/office/drawing/2014/main" id="{502B17CA-EFFD-9540-BD80-3F2D7D2E7EE4}"/>
              </a:ext>
            </a:extLst>
          </p:cNvPr>
          <p:cNvCxnSpPr/>
          <p:nvPr/>
        </p:nvCxnSpPr>
        <p:spPr>
          <a:xfrm flipH="1" flipV="1">
            <a:off x="7924800" y="18669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</p:cxnSp>
      <p:cxnSp>
        <p:nvCxnSpPr>
          <p:cNvPr id="39" name="Curved Connector 25">
            <a:extLst>
              <a:ext uri="{FF2B5EF4-FFF2-40B4-BE49-F238E27FC236}">
                <a16:creationId xmlns:a16="http://schemas.microsoft.com/office/drawing/2014/main" id="{82F676DC-2562-A548-A3D4-55333F389608}"/>
              </a:ext>
            </a:extLst>
          </p:cNvPr>
          <p:cNvCxnSpPr/>
          <p:nvPr/>
        </p:nvCxnSpPr>
        <p:spPr>
          <a:xfrm flipH="1" flipV="1">
            <a:off x="79248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</p:cxnSp>
      <p:cxnSp>
        <p:nvCxnSpPr>
          <p:cNvPr id="40" name="Curved Connector 25">
            <a:extLst>
              <a:ext uri="{FF2B5EF4-FFF2-40B4-BE49-F238E27FC236}">
                <a16:creationId xmlns:a16="http://schemas.microsoft.com/office/drawing/2014/main" id="{3135C647-9E83-B54D-9E81-7BA1A6A8AD74}"/>
              </a:ext>
            </a:extLst>
          </p:cNvPr>
          <p:cNvCxnSpPr/>
          <p:nvPr/>
        </p:nvCxnSpPr>
        <p:spPr>
          <a:xfrm flipH="1" flipV="1">
            <a:off x="7924800" y="46863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25400" cap="flat" cmpd="sng" algn="ctr">
            <a:solidFill>
              <a:srgbClr val="4F81BD"/>
            </a:solidFill>
            <a:prstDash val="solid"/>
            <a:tailEnd type="arrow"/>
          </a:ln>
          <a:effectLst/>
          <a:scene3d>
            <a:camera prst="orthographicFront">
              <a:rot lat="0" lon="0" rev="2700000"/>
            </a:camera>
            <a:lightRig rig="threePt" dir="t"/>
          </a:scene3d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D3345AE-13F9-D24B-ABA8-E432A8F642C4}"/>
              </a:ext>
            </a:extLst>
          </p:cNvPr>
          <p:cNvSpPr txBox="1"/>
          <p:nvPr/>
        </p:nvSpPr>
        <p:spPr>
          <a:xfrm>
            <a:off x="4800600" y="5117068"/>
            <a:ext cx="1394282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prstClr val="black"/>
                </a:solidFill>
                <a:latin typeface="Calibri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172294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2DD73-0469-6442-B973-AE63DE639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kumimoji="1" lang="en-US" altLang="zh-CN" dirty="0"/>
              <a:t>Tiger IR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761EB-668D-AB4A-B598-6137BCA2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924800" cy="5181600"/>
          </a:xfrm>
        </p:spPr>
        <p:txBody>
          <a:bodyPr/>
          <a:lstStyle/>
          <a:p>
            <a:r>
              <a:rPr kumimoji="1" lang="en-US" altLang="zh-CN" dirty="0"/>
              <a:t>Tiger IR is in the form of </a:t>
            </a:r>
            <a:r>
              <a:rPr kumimoji="1" lang="en-US" altLang="zh-CN" dirty="0">
                <a:solidFill>
                  <a:srgbClr val="FF0000"/>
                </a:solidFill>
              </a:rPr>
              <a:t>an expression tree</a:t>
            </a:r>
          </a:p>
          <a:p>
            <a:pPr lvl="1"/>
            <a:r>
              <a:rPr kumimoji="1" lang="en-US" altLang="zh-CN" dirty="0"/>
              <a:t>with side effects</a:t>
            </a:r>
          </a:p>
          <a:p>
            <a:pPr lvl="1"/>
            <a:r>
              <a:rPr kumimoji="1" lang="en-US" altLang="zh-CN" dirty="0"/>
              <a:t>(remember the </a:t>
            </a:r>
            <a:r>
              <a:rPr kumimoji="1" lang="en-US" altLang="zh-CN" dirty="0" err="1">
                <a:solidFill>
                  <a:srgbClr val="FF0000"/>
                </a:solidFill>
              </a:rPr>
              <a:t>ESeqExp</a:t>
            </a:r>
            <a:r>
              <a:rPr kumimoji="1" lang="en-US" altLang="zh-CN" dirty="0"/>
              <a:t>?)</a:t>
            </a:r>
          </a:p>
          <a:p>
            <a:r>
              <a:rPr kumimoji="1" lang="en-US" altLang="zh-CN" dirty="0"/>
              <a:t>It’s closer to machine code than to high-level programming languages</a:t>
            </a:r>
          </a:p>
          <a:p>
            <a:r>
              <a:rPr kumimoji="1" lang="en-US" altLang="zh-CN" dirty="0"/>
              <a:t>Tiger IR will be used to express FDMJ </a:t>
            </a:r>
            <a:r>
              <a:rPr kumimoji="1" lang="en-US" altLang="zh-CN" i="1" dirty="0"/>
              <a:t>without classes</a:t>
            </a:r>
          </a:p>
          <a:p>
            <a:pPr lvl="1"/>
            <a:r>
              <a:rPr kumimoji="1" lang="en-US" altLang="zh-CN" dirty="0"/>
              <a:t>We will introduce an extension called Tiger IR+ to deal with classes (and methods), and other features.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01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CA3E-C29D-1443-6030-079F6D50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1371600"/>
          </a:xfrm>
        </p:spPr>
        <p:txBody>
          <a:bodyPr/>
          <a:lstStyle/>
          <a:p>
            <a:pPr algn="l"/>
            <a:r>
              <a:rPr lang="en-CN" sz="3200" dirty="0"/>
              <a:t>Tiger </a:t>
            </a:r>
            <a:r>
              <a:rPr lang="en-CN" sz="3200"/>
              <a:t>IR Example</a:t>
            </a:r>
            <a:endParaRPr lang="en-C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D69F7-9E57-AD98-BDF7-DE4194212C1B}"/>
              </a:ext>
            </a:extLst>
          </p:cNvPr>
          <p:cNvSpPr txBox="1"/>
          <p:nvPr/>
        </p:nvSpPr>
        <p:spPr>
          <a:xfrm>
            <a:off x="304800" y="1752600"/>
            <a:ext cx="228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public int main () {</a:t>
            </a:r>
          </a:p>
          <a:p>
            <a:r>
              <a:rPr lang="en-US" sz="1800" dirty="0"/>
              <a:t>    int a; int b; int c;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starttime</a:t>
            </a:r>
            <a:r>
              <a:rPr lang="en-US" sz="1800" dirty="0"/>
              <a:t>();</a:t>
            </a:r>
          </a:p>
          <a:p>
            <a:r>
              <a:rPr lang="en-US" sz="1800" dirty="0"/>
              <a:t>    b=true;</a:t>
            </a:r>
          </a:p>
          <a:p>
            <a:r>
              <a:rPr lang="en-US" sz="1800" dirty="0"/>
              <a:t>    if (b) a=3; else a=2;</a:t>
            </a:r>
          </a:p>
          <a:p>
            <a:r>
              <a:rPr lang="en-US" sz="1800" dirty="0"/>
              <a:t>    while (a&lt;10) a=a+1;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putint</a:t>
            </a:r>
            <a:r>
              <a:rPr lang="en-US" sz="1800" dirty="0"/>
              <a:t>(a);</a:t>
            </a:r>
          </a:p>
          <a:p>
            <a:r>
              <a:rPr lang="en-US" sz="1800" dirty="0"/>
              <a:t>    </a:t>
            </a:r>
            <a:r>
              <a:rPr lang="en-US" sz="1800" dirty="0" err="1"/>
              <a:t>stoptime</a:t>
            </a:r>
            <a:r>
              <a:rPr lang="en-US" sz="1800" dirty="0"/>
              <a:t>();</a:t>
            </a:r>
          </a:p>
          <a:p>
            <a:r>
              <a:rPr lang="en-US" sz="1800" dirty="0"/>
              <a:t>    return a;</a:t>
            </a:r>
          </a:p>
          <a:p>
            <a:r>
              <a:rPr lang="en-US" sz="1800" dirty="0"/>
              <a:t> 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B90BF-135B-2406-94B8-4917434B3539}"/>
              </a:ext>
            </a:extLst>
          </p:cNvPr>
          <p:cNvSpPr txBox="1"/>
          <p:nvPr/>
        </p:nvSpPr>
        <p:spPr>
          <a:xfrm>
            <a:off x="4235824" y="1950955"/>
            <a:ext cx="4572000" cy="46628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 L4,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MOVE(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TEMP t100,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BINOP(PLUS,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TEMP t100,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CONST 1)),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JUMP(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NAME L3),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  LABEL L5,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EXP(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CALL(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NAME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putint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TEMP t100)),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EXP(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CALL(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NAME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stoptime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EXP(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CALL(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        NAME return,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        TEMP t100)))))))))))))))))))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5EEA2-0EED-94A4-82B5-598D30E28FA8}"/>
              </a:ext>
            </a:extLst>
          </p:cNvPr>
          <p:cNvSpPr txBox="1"/>
          <p:nvPr/>
        </p:nvSpPr>
        <p:spPr>
          <a:xfrm>
            <a:off x="2971800" y="258184"/>
            <a:ext cx="2286000" cy="635558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EXP(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CALL(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NAME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starttime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MOVE(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TEMP t101,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CONST 1),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CJUMP(GT,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TEMP t101,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CONST 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L0,L1),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 L0,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MOVE(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TEMP t100,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CONST 3),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JUMP(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NAME L2),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 L1,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MOVE(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TEMP t100,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CONST 2),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 L2,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LABEL L3,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SEQ(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      CJUMP(LT,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TEMP t100,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CONST 10,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          L4,L5),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1A307-D2E5-7CA6-4EA6-3321798EA302}"/>
              </a:ext>
            </a:extLst>
          </p:cNvPr>
          <p:cNvSpPr txBox="1"/>
          <p:nvPr/>
        </p:nvSpPr>
        <p:spPr>
          <a:xfrm>
            <a:off x="544989" y="5257800"/>
            <a:ext cx="902811" cy="101566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a: t100</a:t>
            </a:r>
          </a:p>
          <a:p>
            <a:r>
              <a:rPr lang="en-US" sz="2000" dirty="0"/>
              <a:t>b: t101</a:t>
            </a:r>
          </a:p>
          <a:p>
            <a:r>
              <a:rPr lang="en-US" sz="2000" dirty="0"/>
              <a:t>c: t102</a:t>
            </a:r>
          </a:p>
        </p:txBody>
      </p:sp>
    </p:spTree>
    <p:extLst>
      <p:ext uri="{BB962C8B-B14F-4D97-AF65-F5344CB8AC3E}">
        <p14:creationId xmlns:p14="http://schemas.microsoft.com/office/powerpoint/2010/main" val="2079361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CN" sz="2400" b="1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ea typeface="Microsoft YaHei" panose="020B0503020204020204" pitchFamily="34" charset="-122"/>
              </a:rPr>
              <a:t>Semantic Analysis &amp; IR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+mn-ea"/>
              </a:rPr>
              <a:t>Review: Semantic analysis</a:t>
            </a:r>
          </a:p>
          <a:p>
            <a:pPr marL="857250" lvl="1" indent="-457200"/>
            <a:r>
              <a:rPr lang="en-US" altLang="zh-CN" sz="2400" dirty="0">
                <a:latin typeface="+mn-ea"/>
              </a:rPr>
              <a:t>FDMJ type checking</a:t>
            </a:r>
          </a:p>
          <a:p>
            <a:pPr marL="857250" lvl="1" indent="-457200"/>
            <a:r>
              <a:rPr lang="en-US" altLang="zh-CN" sz="2400" dirty="0" err="1">
                <a:latin typeface="+mn-ea"/>
              </a:rPr>
              <a:t>Name_Maps</a:t>
            </a:r>
            <a:r>
              <a:rPr lang="en-US" altLang="zh-CN" sz="2400" dirty="0">
                <a:latin typeface="+mn-ea"/>
              </a:rPr>
              <a:t> &amp; </a:t>
            </a:r>
            <a:r>
              <a:rPr lang="en-US" altLang="zh-CN" sz="2400" dirty="0" err="1">
                <a:latin typeface="+mn-ea"/>
              </a:rPr>
              <a:t>AST_Semant_Map</a:t>
            </a:r>
            <a:r>
              <a:rPr lang="en-US" altLang="zh-CN" sz="2400" dirty="0">
                <a:latin typeface="+mn-ea"/>
              </a:rPr>
              <a:t> 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Introducing Tiger IR+</a:t>
            </a:r>
            <a:endParaRPr lang="en-US" altLang="zh-CN" sz="2000" dirty="0"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zh-CN" altLang="en-US" sz="2400" dirty="0">
                <a:latin typeface="+mn-ea"/>
              </a:rPr>
              <a:t>本周四上午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quiz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1</a:t>
            </a:r>
            <a:r>
              <a:rPr lang="zh-CN" altLang="en-US" sz="2400" dirty="0">
                <a:latin typeface="+mn-ea"/>
              </a:rPr>
              <a:t>（长度一小时，不要迟到！）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HW3 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due</a:t>
            </a:r>
            <a:r>
              <a:rPr lang="zh-CN" altLang="en-US" sz="2400" dirty="0">
                <a:latin typeface="+mn-ea"/>
              </a:rPr>
              <a:t> 时间延期至下周一（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日）晚</a:t>
            </a:r>
            <a:endParaRPr lang="en-US" altLang="zh-CN" sz="2400" dirty="0">
              <a:latin typeface="+mn-ea"/>
            </a:endParaRP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35BD4-1309-304D-B2EA-DF90B0C3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69" y="94593"/>
            <a:ext cx="7772400" cy="1143000"/>
          </a:xfrm>
        </p:spPr>
        <p:txBody>
          <a:bodyPr/>
          <a:lstStyle/>
          <a:p>
            <a:r>
              <a:rPr kumimoji="1" lang="en-US" altLang="zh-CN" dirty="0"/>
              <a:t>Tiger IR</a:t>
            </a:r>
            <a:endParaRPr kumimoji="1" lang="zh-CN" alt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2751A3-1558-5241-B761-809B8CA9B05B}"/>
              </a:ext>
            </a:extLst>
          </p:cNvPr>
          <p:cNvSpPr txBox="1">
            <a:spLocks/>
          </p:cNvSpPr>
          <p:nvPr/>
        </p:nvSpPr>
        <p:spPr>
          <a:xfrm>
            <a:off x="152401" y="1447800"/>
            <a:ext cx="2895600" cy="527367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Source Language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A program is a series of statements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Variables must be declared, have types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Arrays, but no pointers – don’t explicitly reference memory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Structured control flow: conditionals, loops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Expressions can be deeply nested and complex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Optima"/>
                <a:ea typeface="+mn-ea"/>
              </a:rPr>
              <a:t>Written by users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Optima"/>
              <a:ea typeface="+mn-ea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27D268-5F64-D947-8EB3-012459DAE1FD}"/>
              </a:ext>
            </a:extLst>
          </p:cNvPr>
          <p:cNvSpPr txBox="1">
            <a:spLocks/>
          </p:cNvSpPr>
          <p:nvPr/>
        </p:nvSpPr>
        <p:spPr>
          <a:xfrm>
            <a:off x="3200400" y="1454799"/>
            <a:ext cx="2895600" cy="52666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Tiger IR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A program is a series of statements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Variables aren’t declared, don’t have types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Pointers, no arrays – calculate offsets in memory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Unstructured control flow: labels, jumps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Expressions can be deeply nested and complex, might even access memory!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Nobody sees it but the compiler!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D99B15-DD8F-7B46-A24D-DBAEE654CB3C}"/>
              </a:ext>
            </a:extLst>
          </p:cNvPr>
          <p:cNvSpPr txBox="1">
            <a:spLocks/>
          </p:cNvSpPr>
          <p:nvPr/>
        </p:nvSpPr>
        <p:spPr>
          <a:xfrm>
            <a:off x="6248398" y="1454798"/>
            <a:ext cx="2743201" cy="526667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Optima"/>
                <a:ea typeface="+mn-ea"/>
                <a:cs typeface="Optim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Target Language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A program is a series of statements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No variables, just a fixed set of registers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Pointers, no arrays – calculate offsets in memory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Unstructured control flow: labels, jumps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One operation (addition, subtraction, comparison, memory access) per expression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tima"/>
              <a:ea typeface="+mn-ea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tima"/>
                <a:ea typeface="+mn-ea"/>
              </a:rPr>
              <a:t>Run by the CPU</a:t>
            </a:r>
          </a:p>
        </p:txBody>
      </p:sp>
    </p:spTree>
    <p:extLst>
      <p:ext uri="{BB962C8B-B14F-4D97-AF65-F5344CB8AC3E}">
        <p14:creationId xmlns:p14="http://schemas.microsoft.com/office/powerpoint/2010/main" val="69005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FF12-AED9-184B-981C-E0C5C001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01600"/>
            <a:ext cx="3352800" cy="381000"/>
          </a:xfrm>
        </p:spPr>
        <p:txBody>
          <a:bodyPr/>
          <a:lstStyle/>
          <a:p>
            <a:r>
              <a:rPr kumimoji="1" lang="en-US" altLang="zh-CN" sz="3200" dirty="0"/>
              <a:t>Tiger IR+ (Tree)</a:t>
            </a:r>
            <a:endParaRPr kumimoji="1" lang="zh-CN" alt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9CEA2-C374-9B73-89FD-D9596AAE8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609600"/>
            <a:ext cx="5524500" cy="6087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CC1A12-9F35-51B1-5315-CE8CEF7B8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073400"/>
            <a:ext cx="2667000" cy="355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EA8DF-7327-50A6-607A-A4B47F8E8329}"/>
              </a:ext>
            </a:extLst>
          </p:cNvPr>
          <p:cNvCxnSpPr>
            <a:stCxn id="6" idx="1"/>
          </p:cNvCxnSpPr>
          <p:nvPr/>
        </p:nvCxnSpPr>
        <p:spPr>
          <a:xfrm flipH="1">
            <a:off x="4572000" y="3251200"/>
            <a:ext cx="1371600" cy="1092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6E6C5-FD91-6689-70C4-14459B8C22F1}"/>
              </a:ext>
            </a:extLst>
          </p:cNvPr>
          <p:cNvSpPr txBox="1"/>
          <p:nvPr/>
        </p:nvSpPr>
        <p:spPr>
          <a:xfrm>
            <a:off x="1371600" y="3657600"/>
            <a:ext cx="1524000" cy="540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6A8A5-08C5-F2A7-87D6-229BAA7612FF}"/>
              </a:ext>
            </a:extLst>
          </p:cNvPr>
          <p:cNvSpPr txBox="1"/>
          <p:nvPr/>
        </p:nvSpPr>
        <p:spPr>
          <a:xfrm>
            <a:off x="1371600" y="1450310"/>
            <a:ext cx="1524000" cy="25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60500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F973-BC58-5443-9C96-1473D9CE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Temporaries &amp; Labels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87112-5980-4E48-8B90-67D4B1DE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Before going further with Tiger IR…</a:t>
            </a:r>
          </a:p>
          <a:p>
            <a:pPr lvl="1"/>
            <a:r>
              <a:rPr kumimoji="1" lang="en-US" altLang="zh-CN" dirty="0"/>
              <a:t>Temporaries: to hold variables	</a:t>
            </a:r>
          </a:p>
          <a:p>
            <a:pPr lvl="2"/>
            <a:r>
              <a:rPr kumimoji="1" lang="en-US" altLang="zh-CN" dirty="0"/>
              <a:t>Can map to registers or memory locations</a:t>
            </a:r>
          </a:p>
          <a:p>
            <a:pPr lvl="2"/>
            <a:r>
              <a:rPr kumimoji="1" lang="en-US" altLang="zh-CN" dirty="0"/>
              <a:t>Job for “Register allocation” (optimization)</a:t>
            </a:r>
          </a:p>
          <a:p>
            <a:pPr lvl="1"/>
            <a:r>
              <a:rPr kumimoji="1" lang="en-US" altLang="zh-CN" dirty="0"/>
              <a:t>Labels: to hold the code locations</a:t>
            </a:r>
          </a:p>
          <a:p>
            <a:pPr lvl="2"/>
            <a:r>
              <a:rPr kumimoji="1" lang="en-US" altLang="zh-CN" dirty="0"/>
              <a:t>For targets of jumps</a:t>
            </a:r>
          </a:p>
          <a:p>
            <a:r>
              <a:rPr kumimoji="1" lang="en-US" altLang="zh-CN" dirty="0"/>
              <a:t>These can be constructed when AST is translated to IR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0883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8D53-B372-7E4F-8D68-70E7BB8F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4800"/>
            <a:ext cx="3733800" cy="533400"/>
          </a:xfrm>
        </p:spPr>
        <p:txBody>
          <a:bodyPr/>
          <a:lstStyle/>
          <a:p>
            <a:r>
              <a:rPr kumimoji="1" lang="en-US" altLang="zh-CN" sz="3600" dirty="0"/>
              <a:t>Temp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&amp;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Label</a:t>
            </a:r>
            <a:endParaRPr kumimoji="1" lang="zh-CN" altLang="en-US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EA6D5-1726-0F90-22E0-45504A9BD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143000"/>
            <a:ext cx="4140200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1FDC0-6D5E-BB8B-3BFA-24A970AE4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3276600"/>
            <a:ext cx="4216400" cy="182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10861B-0BAE-540E-A175-30D95B948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900" y="1143000"/>
            <a:ext cx="40513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1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730AF-E2C4-408F-BF76-A65E9C88A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0" y="762000"/>
            <a:ext cx="7772400" cy="609600"/>
          </a:xfrm>
        </p:spPr>
        <p:txBody>
          <a:bodyPr/>
          <a:lstStyle/>
          <a:p>
            <a:r>
              <a:rPr lang="en-US" altLang="zh-CN" sz="4000" dirty="0"/>
              <a:t>Translate AST to IR (</a:t>
            </a:r>
            <a:r>
              <a:rPr lang="en-US" altLang="zh-CN" sz="4000" dirty="0">
                <a:solidFill>
                  <a:srgbClr val="FF0000"/>
                </a:solidFill>
              </a:rPr>
              <a:t>without classes</a:t>
            </a:r>
            <a:r>
              <a:rPr lang="en-US" altLang="zh-CN" sz="4000" dirty="0"/>
              <a:t>)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901C9-AB8A-4327-B23B-0CDAD32A2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20" y="1676400"/>
            <a:ext cx="7772400" cy="4648200"/>
          </a:xfrm>
        </p:spPr>
        <p:txBody>
          <a:bodyPr/>
          <a:lstStyle/>
          <a:p>
            <a:r>
              <a:rPr lang="en-US" altLang="zh-CN" sz="2400" dirty="0"/>
              <a:t>This is like </a:t>
            </a:r>
            <a:r>
              <a:rPr lang="en-US" altLang="zh-CN" sz="2400" dirty="0">
                <a:solidFill>
                  <a:srgbClr val="FF0000"/>
                </a:solidFill>
              </a:rPr>
              <a:t>parsing</a:t>
            </a:r>
            <a:r>
              <a:rPr lang="en-US" altLang="zh-CN" sz="2400" dirty="0"/>
              <a:t> the AST tree, with </a:t>
            </a:r>
            <a:r>
              <a:rPr lang="en-US" altLang="zh-CN" sz="2400" dirty="0">
                <a:solidFill>
                  <a:srgbClr val="FF0000"/>
                </a:solidFill>
              </a:rPr>
              <a:t>actions</a:t>
            </a:r>
            <a:r>
              <a:rPr lang="en-US" altLang="zh-CN" sz="2400" dirty="0"/>
              <a:t> that generate the IR tree. </a:t>
            </a:r>
            <a:r>
              <a:rPr lang="en-US" altLang="zh-CN" sz="2400" i="1" dirty="0"/>
              <a:t>This parsing is done “top-down” (instead of “</a:t>
            </a:r>
            <a:r>
              <a:rPr lang="en-US" altLang="zh-CN" sz="2400" i="1" dirty="0" err="1"/>
              <a:t>bottome</a:t>
            </a:r>
            <a:r>
              <a:rPr lang="en-US" altLang="zh-CN" sz="2400" i="1" dirty="0"/>
              <a:t>-up” in LR).</a:t>
            </a:r>
            <a:r>
              <a:rPr lang="en-US" altLang="zh-CN" sz="2400" dirty="0"/>
              <a:t> These actions will:</a:t>
            </a:r>
          </a:p>
          <a:p>
            <a:pPr lvl="1"/>
            <a:r>
              <a:rPr lang="en-US" altLang="zh-CN" sz="2000" dirty="0"/>
              <a:t>Make anything with a location value (and the location value is to be used)  associate with a temporary (i.e., a “register”, to hold a value)</a:t>
            </a:r>
          </a:p>
          <a:p>
            <a:pPr lvl="2"/>
            <a:r>
              <a:rPr lang="en-US" altLang="zh-CN" sz="1800" dirty="0"/>
              <a:t>Each variable needs to be associated with a temporary</a:t>
            </a:r>
          </a:p>
          <a:p>
            <a:pPr lvl="1"/>
            <a:r>
              <a:rPr lang="en-US" altLang="zh-CN" sz="2000" dirty="0"/>
              <a:t>Change array access to address calculation</a:t>
            </a:r>
          </a:p>
          <a:p>
            <a:pPr lvl="2"/>
            <a:r>
              <a:rPr lang="en-US" altLang="zh-CN" sz="1800" dirty="0"/>
              <a:t>And explicitly “move” the value from the memory location to a temporary to be used further</a:t>
            </a:r>
          </a:p>
          <a:p>
            <a:pPr lvl="1"/>
            <a:r>
              <a:rPr lang="en-US" altLang="zh-CN" sz="2000" dirty="0"/>
              <a:t>Change if and while (and continue/break) to tests and jumps</a:t>
            </a:r>
          </a:p>
          <a:p>
            <a:pPr lvl="1"/>
            <a:r>
              <a:rPr lang="en-US" altLang="zh-CN" sz="2000" dirty="0"/>
              <a:t>Change comparisons and Boolean operators to tests and jumps</a:t>
            </a:r>
          </a:p>
        </p:txBody>
      </p:sp>
    </p:spTree>
    <p:extLst>
      <p:ext uri="{BB962C8B-B14F-4D97-AF65-F5344CB8AC3E}">
        <p14:creationId xmlns:p14="http://schemas.microsoft.com/office/powerpoint/2010/main" val="88425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B622-2C2F-9949-8071-9E56FA34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Try the following example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B897-EE80-D04D-958F-AAB3238E3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4876800" cy="4114800"/>
          </a:xfrm>
        </p:spPr>
        <p:txBody>
          <a:bodyPr/>
          <a:lstStyle/>
          <a:p>
            <a:r>
              <a:rPr kumimoji="1" lang="en-US" altLang="zh-CN" sz="2000" dirty="0"/>
              <a:t>Think about  a : =  b+3</a:t>
            </a:r>
          </a:p>
          <a:p>
            <a:r>
              <a:rPr kumimoji="1" lang="en-US" altLang="zh-CN" sz="2000" i="1" dirty="0"/>
              <a:t>Move(Temp(a), </a:t>
            </a:r>
          </a:p>
          <a:p>
            <a:pPr marL="0" indent="0">
              <a:buNone/>
            </a:pPr>
            <a:r>
              <a:rPr kumimoji="1" lang="en-US" altLang="zh-CN" sz="2000" i="1" dirty="0"/>
              <a:t>              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(plus, Temp(b), Const(3))</a:t>
            </a:r>
          </a:p>
          <a:p>
            <a:pPr marL="0" indent="0">
              <a:buNone/>
            </a:pPr>
            <a:r>
              <a:rPr kumimoji="1" lang="en-US" altLang="zh-CN" sz="2000" i="1" dirty="0"/>
              <a:t>              )</a:t>
            </a:r>
          </a:p>
          <a:p>
            <a:r>
              <a:rPr kumimoji="1" lang="en-US" altLang="zh-CN" sz="2000" dirty="0"/>
              <a:t>One possible method is to have a new Temp to hold the result of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(plus, Temp(b), Const(3))</a:t>
            </a:r>
          </a:p>
          <a:p>
            <a:r>
              <a:rPr kumimoji="1" lang="en-US" altLang="zh-CN" sz="2000" dirty="0"/>
              <a:t>Then we simply translate into a move  instruction</a:t>
            </a:r>
          </a:p>
          <a:p>
            <a:r>
              <a:rPr kumimoji="1" lang="en-US" altLang="zh-CN" sz="2000" i="1" dirty="0"/>
              <a:t>What if the machine has an instruction that directly put the result into a?</a:t>
            </a:r>
          </a:p>
          <a:p>
            <a:pPr lvl="1"/>
            <a:r>
              <a:rPr kumimoji="1" lang="en-US" altLang="zh-CN" sz="1600" i="1" dirty="0"/>
              <a:t>Better to use one instruction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8CADB6-6DB0-994A-9CBD-732BBD9FE423}"/>
              </a:ext>
            </a:extLst>
          </p:cNvPr>
          <p:cNvSpPr/>
          <p:nvPr/>
        </p:nvSpPr>
        <p:spPr>
          <a:xfrm>
            <a:off x="6324600" y="21336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06BF5-4552-DA43-9931-C58D7063ADAB}"/>
              </a:ext>
            </a:extLst>
          </p:cNvPr>
          <p:cNvSpPr txBox="1"/>
          <p:nvPr/>
        </p:nvSpPr>
        <p:spPr>
          <a:xfrm>
            <a:off x="6324600" y="2133600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move</a:t>
            </a:r>
            <a:endParaRPr kumimoji="1" lang="zh-CN" altLang="en-US" sz="2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F45F20-D415-E047-8ADD-6BEDDDA168B8}"/>
              </a:ext>
            </a:extLst>
          </p:cNvPr>
          <p:cNvSpPr/>
          <p:nvPr/>
        </p:nvSpPr>
        <p:spPr>
          <a:xfrm>
            <a:off x="5791200" y="292108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DFAB9-F163-084D-AEFF-9EDDA75725D3}"/>
              </a:ext>
            </a:extLst>
          </p:cNvPr>
          <p:cNvSpPr txBox="1"/>
          <p:nvPr/>
        </p:nvSpPr>
        <p:spPr>
          <a:xfrm>
            <a:off x="5974775" y="2930806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FB3BB3-363C-C740-9E9C-F055DCB05D9B}"/>
              </a:ext>
            </a:extLst>
          </p:cNvPr>
          <p:cNvSpPr/>
          <p:nvPr/>
        </p:nvSpPr>
        <p:spPr>
          <a:xfrm>
            <a:off x="7192145" y="292108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07884-24B3-8D4C-9D9F-647AC155CF8B}"/>
              </a:ext>
            </a:extLst>
          </p:cNvPr>
          <p:cNvSpPr txBox="1"/>
          <p:nvPr/>
        </p:nvSpPr>
        <p:spPr>
          <a:xfrm>
            <a:off x="7192145" y="2961583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Binop</a:t>
            </a:r>
            <a:endParaRPr kumimoji="1" lang="zh-CN" alt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92BB57-2898-F34B-8EAA-B1581771CBD2}"/>
              </a:ext>
            </a:extLst>
          </p:cNvPr>
          <p:cNvSpPr/>
          <p:nvPr/>
        </p:nvSpPr>
        <p:spPr>
          <a:xfrm>
            <a:off x="6705600" y="3806583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8FCB1-6753-7C4D-866C-A3CFF275CF00}"/>
              </a:ext>
            </a:extLst>
          </p:cNvPr>
          <p:cNvSpPr txBox="1"/>
          <p:nvPr/>
        </p:nvSpPr>
        <p:spPr>
          <a:xfrm>
            <a:off x="6889175" y="38163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CA805C-2905-3043-B97E-956671A423B3}"/>
              </a:ext>
            </a:extLst>
          </p:cNvPr>
          <p:cNvSpPr/>
          <p:nvPr/>
        </p:nvSpPr>
        <p:spPr>
          <a:xfrm>
            <a:off x="7987820" y="3816303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5003EF-E2EA-8A42-A1B9-F2776CD9B64E}"/>
              </a:ext>
            </a:extLst>
          </p:cNvPr>
          <p:cNvSpPr txBox="1"/>
          <p:nvPr/>
        </p:nvSpPr>
        <p:spPr>
          <a:xfrm>
            <a:off x="8171395" y="382602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924D73-50B5-904A-8741-F0E475511D57}"/>
              </a:ext>
            </a:extLst>
          </p:cNvPr>
          <p:cNvCxnSpPr>
            <a:stCxn id="4" idx="3"/>
            <a:endCxn id="8" idx="0"/>
          </p:cNvCxnSpPr>
          <p:nvPr/>
        </p:nvCxnSpPr>
        <p:spPr>
          <a:xfrm flipH="1">
            <a:off x="6172200" y="2588885"/>
            <a:ext cx="263992" cy="332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495649-B190-F74F-98EB-50DC424B5110}"/>
              </a:ext>
            </a:extLst>
          </p:cNvPr>
          <p:cNvCxnSpPr>
            <a:cxnSpLocks/>
            <a:stCxn id="4" idx="5"/>
            <a:endCxn id="11" idx="0"/>
          </p:cNvCxnSpPr>
          <p:nvPr/>
        </p:nvCxnSpPr>
        <p:spPr>
          <a:xfrm>
            <a:off x="6975008" y="2588885"/>
            <a:ext cx="622858" cy="372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AA793C-193D-CD41-BBC2-C71F5063A70F}"/>
              </a:ext>
            </a:extLst>
          </p:cNvPr>
          <p:cNvCxnSpPr>
            <a:cxnSpLocks/>
            <a:stCxn id="10" idx="3"/>
            <a:endCxn id="15" idx="0"/>
          </p:cNvCxnSpPr>
          <p:nvPr/>
        </p:nvCxnSpPr>
        <p:spPr>
          <a:xfrm flipH="1">
            <a:off x="7058452" y="3376371"/>
            <a:ext cx="245285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4525F9-EB7D-EA44-836C-C8B70CDC5FE4}"/>
              </a:ext>
            </a:extLst>
          </p:cNvPr>
          <p:cNvCxnSpPr>
            <a:cxnSpLocks/>
            <a:stCxn id="10" idx="5"/>
            <a:endCxn id="17" idx="0"/>
          </p:cNvCxnSpPr>
          <p:nvPr/>
        </p:nvCxnSpPr>
        <p:spPr>
          <a:xfrm>
            <a:off x="7842553" y="3376371"/>
            <a:ext cx="498119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734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6B25-26D7-0946-926A-66360568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To deal with array</a:t>
            </a:r>
            <a:endParaRPr kumimoji="1"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E21D0E-DF68-F349-8FBC-02D94A893CA6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Think about  a[</a:t>
            </a:r>
            <a:r>
              <a:rPr kumimoji="1" lang="en-US" altLang="zh-CN" sz="2000" dirty="0" err="1"/>
              <a:t>i</a:t>
            </a:r>
            <a:r>
              <a:rPr kumimoji="1" lang="en-US" altLang="zh-CN" sz="2000" dirty="0"/>
              <a:t>] : =  b+3</a:t>
            </a:r>
          </a:p>
          <a:p>
            <a:r>
              <a:rPr kumimoji="1" lang="en-US" altLang="zh-CN" sz="2000" i="1" dirty="0"/>
              <a:t>Move(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(+, location(a),Temp(</a:t>
            </a:r>
            <a:r>
              <a:rPr kumimoji="1" lang="en-US" altLang="zh-CN" sz="2000" i="1" dirty="0" err="1"/>
              <a:t>i</a:t>
            </a:r>
            <a:r>
              <a:rPr kumimoji="1" lang="en-US" altLang="zh-CN" sz="2000" i="1" dirty="0"/>
              <a:t>)),</a:t>
            </a:r>
          </a:p>
          <a:p>
            <a:pPr marL="0" indent="0">
              <a:buFontTx/>
              <a:buNone/>
            </a:pPr>
            <a:r>
              <a:rPr kumimoji="1" lang="en-US" altLang="zh-CN" sz="2000" i="1" dirty="0"/>
              <a:t>               </a:t>
            </a:r>
            <a:r>
              <a:rPr kumimoji="1" lang="en-US" altLang="zh-CN" sz="2000" i="1" dirty="0" err="1"/>
              <a:t>Binop</a:t>
            </a:r>
            <a:r>
              <a:rPr kumimoji="1" lang="en-US" altLang="zh-CN" sz="2000" i="1" dirty="0"/>
              <a:t>(plus, Temp(b), Const(3))</a:t>
            </a:r>
          </a:p>
          <a:p>
            <a:pPr marL="0" indent="0">
              <a:buFontTx/>
              <a:buNone/>
            </a:pPr>
            <a:r>
              <a:rPr kumimoji="1" lang="en-US" altLang="zh-CN" sz="2000" i="1" dirty="0"/>
              <a:t>              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8D2B23-B9FC-104A-AD96-DD71F5BA0F42}"/>
              </a:ext>
            </a:extLst>
          </p:cNvPr>
          <p:cNvSpPr/>
          <p:nvPr/>
        </p:nvSpPr>
        <p:spPr>
          <a:xfrm>
            <a:off x="5105400" y="3228945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A80A0-3B66-1940-954E-C2581F69F0E0}"/>
              </a:ext>
            </a:extLst>
          </p:cNvPr>
          <p:cNvSpPr txBox="1"/>
          <p:nvPr/>
        </p:nvSpPr>
        <p:spPr>
          <a:xfrm>
            <a:off x="5105400" y="3228945"/>
            <a:ext cx="753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move</a:t>
            </a:r>
            <a:endParaRPr kumimoji="1" lang="zh-CN" altLang="en-US" sz="20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2580914-7E7C-4249-BED2-490509178159}"/>
              </a:ext>
            </a:extLst>
          </p:cNvPr>
          <p:cNvSpPr/>
          <p:nvPr/>
        </p:nvSpPr>
        <p:spPr>
          <a:xfrm>
            <a:off x="5972945" y="40164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756D51-8525-2148-A904-89B98FC918CD}"/>
              </a:ext>
            </a:extLst>
          </p:cNvPr>
          <p:cNvSpPr txBox="1"/>
          <p:nvPr/>
        </p:nvSpPr>
        <p:spPr>
          <a:xfrm>
            <a:off x="5972945" y="4056928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Binop</a:t>
            </a:r>
            <a:endParaRPr kumimoji="1" lang="zh-CN" altLang="en-US" sz="2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5BF19A-C34D-2B41-A835-ABBC3F1E15E2}"/>
              </a:ext>
            </a:extLst>
          </p:cNvPr>
          <p:cNvSpPr/>
          <p:nvPr/>
        </p:nvSpPr>
        <p:spPr>
          <a:xfrm>
            <a:off x="5486400" y="4901928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14D2F9-0FF5-2F45-8435-355E3984A956}"/>
              </a:ext>
            </a:extLst>
          </p:cNvPr>
          <p:cNvSpPr txBox="1"/>
          <p:nvPr/>
        </p:nvSpPr>
        <p:spPr>
          <a:xfrm>
            <a:off x="5669975" y="49116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DD2703-F040-7D40-92D5-012E060A7905}"/>
              </a:ext>
            </a:extLst>
          </p:cNvPr>
          <p:cNvSpPr/>
          <p:nvPr/>
        </p:nvSpPr>
        <p:spPr>
          <a:xfrm>
            <a:off x="6768620" y="4911648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BC402-9CFF-4A42-B004-8711972E1E2A}"/>
              </a:ext>
            </a:extLst>
          </p:cNvPr>
          <p:cNvSpPr txBox="1"/>
          <p:nvPr/>
        </p:nvSpPr>
        <p:spPr>
          <a:xfrm>
            <a:off x="6952195" y="49213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D72224-1790-EF41-9722-4C166BEDA966}"/>
              </a:ext>
            </a:extLst>
          </p:cNvPr>
          <p:cNvCxnSpPr>
            <a:cxnSpLocks/>
            <a:stCxn id="5" idx="3"/>
            <a:endCxn id="19" idx="0"/>
          </p:cNvCxnSpPr>
          <p:nvPr/>
        </p:nvCxnSpPr>
        <p:spPr>
          <a:xfrm flipH="1">
            <a:off x="4141559" y="3684230"/>
            <a:ext cx="1075433" cy="36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B44EBC-2A36-5A4E-BD35-A5B57032B30A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>
          <a:xfrm>
            <a:off x="5755808" y="3684230"/>
            <a:ext cx="622858" cy="3726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AB6CA3-9804-7247-802A-75A243463D22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 flipH="1">
            <a:off x="5839252" y="4471716"/>
            <a:ext cx="245285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21ABAC-AF97-5346-8648-5F7BD4FBCE09}"/>
              </a:ext>
            </a:extLst>
          </p:cNvPr>
          <p:cNvCxnSpPr>
            <a:cxnSpLocks/>
            <a:stCxn id="9" idx="5"/>
            <a:endCxn id="14" idx="0"/>
          </p:cNvCxnSpPr>
          <p:nvPr/>
        </p:nvCxnSpPr>
        <p:spPr>
          <a:xfrm>
            <a:off x="6623353" y="4471716"/>
            <a:ext cx="498119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A253D0A-927A-884B-B24F-48F77DA09F8D}"/>
              </a:ext>
            </a:extLst>
          </p:cNvPr>
          <p:cNvSpPr/>
          <p:nvPr/>
        </p:nvSpPr>
        <p:spPr>
          <a:xfrm>
            <a:off x="3760559" y="405394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7EB4B-B4D2-834F-B2D3-3A16F2F32125}"/>
              </a:ext>
            </a:extLst>
          </p:cNvPr>
          <p:cNvSpPr txBox="1"/>
          <p:nvPr/>
        </p:nvSpPr>
        <p:spPr>
          <a:xfrm>
            <a:off x="3760559" y="4094441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Binop</a:t>
            </a:r>
            <a:endParaRPr kumimoji="1" lang="zh-CN" altLang="en-US" sz="20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FACC91-826B-954F-8293-06D4CA930F92}"/>
              </a:ext>
            </a:extLst>
          </p:cNvPr>
          <p:cNvSpPr/>
          <p:nvPr/>
        </p:nvSpPr>
        <p:spPr>
          <a:xfrm>
            <a:off x="3274014" y="493944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65BA15-C157-8142-ABEB-04BE668D9200}"/>
              </a:ext>
            </a:extLst>
          </p:cNvPr>
          <p:cNvSpPr txBox="1"/>
          <p:nvPr/>
        </p:nvSpPr>
        <p:spPr>
          <a:xfrm>
            <a:off x="3490037" y="4949457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17843-3EE7-C24E-92F4-A02AE7297D4E}"/>
              </a:ext>
            </a:extLst>
          </p:cNvPr>
          <p:cNvSpPr/>
          <p:nvPr/>
        </p:nvSpPr>
        <p:spPr>
          <a:xfrm>
            <a:off x="4556234" y="494916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DFB84C-E923-F242-A9E5-DEDADA52262A}"/>
              </a:ext>
            </a:extLst>
          </p:cNvPr>
          <p:cNvSpPr txBox="1"/>
          <p:nvPr/>
        </p:nvSpPr>
        <p:spPr>
          <a:xfrm>
            <a:off x="4739809" y="4958881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</a:t>
            </a:r>
            <a:endParaRPr kumimoji="1" lang="zh-CN" alt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7E9385-5A1B-C447-A199-E8DCC598B783}"/>
              </a:ext>
            </a:extLst>
          </p:cNvPr>
          <p:cNvCxnSpPr>
            <a:cxnSpLocks/>
            <a:stCxn id="19" idx="3"/>
            <a:endCxn id="22" idx="0"/>
          </p:cNvCxnSpPr>
          <p:nvPr/>
        </p:nvCxnSpPr>
        <p:spPr>
          <a:xfrm flipH="1">
            <a:off x="3650498" y="4509229"/>
            <a:ext cx="221653" cy="4402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8856E0-E340-B241-B167-173341710DA1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4410967" y="4509229"/>
            <a:ext cx="463655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447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E119B-1C20-5C4A-BA55-6D8A5CDE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Loops and Conditions are Harder</a:t>
            </a:r>
            <a:endParaRPr kumimoji="1" lang="zh-CN" alt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19B460-E244-B448-81E2-23735368854E}"/>
              </a:ext>
            </a:extLst>
          </p:cNvPr>
          <p:cNvSpPr txBox="1">
            <a:spLocks/>
          </p:cNvSpPr>
          <p:nvPr/>
        </p:nvSpPr>
        <p:spPr bwMode="auto">
          <a:xfrm>
            <a:off x="685800" y="1981200"/>
            <a:ext cx="4876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/>
              <a:t>Think about  </a:t>
            </a:r>
            <a:r>
              <a:rPr kumimoji="1" lang="en-US" altLang="zh-CN" sz="2000" i="1" dirty="0"/>
              <a:t>if ( a || b ) then s1 else s2</a:t>
            </a:r>
          </a:p>
          <a:p>
            <a:r>
              <a:rPr kumimoji="1" lang="en-US" altLang="zh-CN" sz="2000" dirty="0"/>
              <a:t>In this case, </a:t>
            </a:r>
            <a:r>
              <a:rPr kumimoji="1" lang="en-US" altLang="zh-CN" sz="2000" i="1" dirty="0"/>
              <a:t>a||b </a:t>
            </a:r>
            <a:r>
              <a:rPr kumimoji="1" lang="en-US" altLang="zh-CN" sz="2000" dirty="0"/>
              <a:t>is indeed a value, but it’s really to jump to somewhere (depends on true or false)</a:t>
            </a:r>
          </a:p>
          <a:p>
            <a:r>
              <a:rPr kumimoji="1" lang="en-US" altLang="zh-CN" sz="2000" dirty="0"/>
              <a:t>But c = a||b will be a value</a:t>
            </a:r>
          </a:p>
          <a:p>
            <a:r>
              <a:rPr kumimoji="1" lang="en-US" altLang="zh-CN" sz="2000" dirty="0"/>
              <a:t>So each expression may:</a:t>
            </a:r>
          </a:p>
          <a:p>
            <a:pPr lvl="1"/>
            <a:r>
              <a:rPr kumimoji="1" lang="en-US" altLang="zh-CN" sz="1600" dirty="0"/>
              <a:t>Ex: Is used for its value</a:t>
            </a:r>
          </a:p>
          <a:p>
            <a:pPr lvl="1"/>
            <a:r>
              <a:rPr kumimoji="1" lang="en-US" altLang="zh-CN" sz="1600" dirty="0" err="1"/>
              <a:t>Nx</a:t>
            </a:r>
            <a:r>
              <a:rPr kumimoji="1" lang="en-US" altLang="zh-CN" sz="1600" dirty="0"/>
              <a:t>: Its value is not used (thrown away, but retain the side effects), but the expression needs to be executed (as if it’s a statement)</a:t>
            </a:r>
          </a:p>
          <a:p>
            <a:pPr lvl="1"/>
            <a:r>
              <a:rPr kumimoji="1" lang="en-US" altLang="zh-CN" sz="1600" dirty="0" err="1"/>
              <a:t>Cx</a:t>
            </a:r>
            <a:r>
              <a:rPr kumimoji="1" lang="en-US" altLang="zh-CN" sz="1600" dirty="0"/>
              <a:t>: translated into a conditional (jumps)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13040-26CE-0B4C-8A9A-346FBF162264}"/>
              </a:ext>
            </a:extLst>
          </p:cNvPr>
          <p:cNvSpPr txBox="1"/>
          <p:nvPr/>
        </p:nvSpPr>
        <p:spPr>
          <a:xfrm>
            <a:off x="6400800" y="3276600"/>
            <a:ext cx="17526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need to be able to translate between these different types.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16826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0CB3-C91F-A142-B54D-066D988F2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35" y="144192"/>
            <a:ext cx="7772400" cy="704186"/>
          </a:xfrm>
        </p:spPr>
        <p:txBody>
          <a:bodyPr/>
          <a:lstStyle/>
          <a:p>
            <a:r>
              <a:rPr kumimoji="1" lang="en-US" altLang="zh-CN" sz="3600" dirty="0" err="1"/>
              <a:t>Exmple</a:t>
            </a:r>
            <a:r>
              <a:rPr kumimoji="1" lang="en-US" altLang="zh-CN" sz="3600" dirty="0"/>
              <a:t>: If (a&gt;b||c&lt;d) a=1 else a=2;</a:t>
            </a:r>
            <a:endParaRPr kumimoji="1" lang="zh-CN" alt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820C8-CB9B-364C-AD19-60E1A6B22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68" y="5084773"/>
            <a:ext cx="7937500" cy="1549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B4A76322-7A8A-9949-BB6C-B17139F0C0BB}"/>
              </a:ext>
            </a:extLst>
          </p:cNvPr>
          <p:cNvSpPr/>
          <p:nvPr/>
        </p:nvSpPr>
        <p:spPr>
          <a:xfrm>
            <a:off x="2411641" y="130860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DE967-7AC5-D246-A40D-8CC656B39CAA}"/>
              </a:ext>
            </a:extLst>
          </p:cNvPr>
          <p:cNvSpPr txBox="1"/>
          <p:nvPr/>
        </p:nvSpPr>
        <p:spPr>
          <a:xfrm>
            <a:off x="2523233" y="1372058"/>
            <a:ext cx="404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if</a:t>
            </a:r>
            <a:endParaRPr kumimoji="1" lang="zh-CN" altLang="en-US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F4B19D-0545-9D4B-8A31-55B7C15A550C}"/>
              </a:ext>
            </a:extLst>
          </p:cNvPr>
          <p:cNvSpPr/>
          <p:nvPr/>
        </p:nvSpPr>
        <p:spPr>
          <a:xfrm>
            <a:off x="4183706" y="214700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86E536-BC5C-D14A-800C-4872DE4AC7D2}"/>
              </a:ext>
            </a:extLst>
          </p:cNvPr>
          <p:cNvSpPr txBox="1"/>
          <p:nvPr/>
        </p:nvSpPr>
        <p:spPr>
          <a:xfrm>
            <a:off x="4078161" y="2197316"/>
            <a:ext cx="94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Assign</a:t>
            </a:r>
            <a:endParaRPr kumimoji="1" lang="zh-CN" alt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758D744-AC21-7946-8186-62D71194813B}"/>
              </a:ext>
            </a:extLst>
          </p:cNvPr>
          <p:cNvSpPr/>
          <p:nvPr/>
        </p:nvSpPr>
        <p:spPr>
          <a:xfrm>
            <a:off x="3697161" y="3032498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3220EB-B257-E143-9058-525009792073}"/>
              </a:ext>
            </a:extLst>
          </p:cNvPr>
          <p:cNvSpPr txBox="1"/>
          <p:nvPr/>
        </p:nvSpPr>
        <p:spPr>
          <a:xfrm>
            <a:off x="3880736" y="3042218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07F384-8042-514D-ADD8-983D902D8801}"/>
              </a:ext>
            </a:extLst>
          </p:cNvPr>
          <p:cNvSpPr/>
          <p:nvPr/>
        </p:nvSpPr>
        <p:spPr>
          <a:xfrm>
            <a:off x="4979381" y="3042218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4F7D1-CF56-2748-9CC8-659C14E265DB}"/>
              </a:ext>
            </a:extLst>
          </p:cNvPr>
          <p:cNvSpPr txBox="1"/>
          <p:nvPr/>
        </p:nvSpPr>
        <p:spPr>
          <a:xfrm>
            <a:off x="5162956" y="30519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0508B4E-9200-D14D-8505-B6293D4572E5}"/>
              </a:ext>
            </a:extLst>
          </p:cNvPr>
          <p:cNvCxnSpPr>
            <a:cxnSpLocks/>
            <a:stCxn id="10" idx="3"/>
            <a:endCxn id="22" idx="0"/>
          </p:cNvCxnSpPr>
          <p:nvPr/>
        </p:nvCxnSpPr>
        <p:spPr>
          <a:xfrm flipH="1">
            <a:off x="1447800" y="1763886"/>
            <a:ext cx="1075433" cy="3697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27F4676-5AB8-FF49-8715-A898FAFD8D7A}"/>
              </a:ext>
            </a:extLst>
          </p:cNvPr>
          <p:cNvCxnSpPr>
            <a:cxnSpLocks/>
            <a:stCxn id="10" idx="5"/>
            <a:endCxn id="13" idx="0"/>
          </p:cNvCxnSpPr>
          <p:nvPr/>
        </p:nvCxnSpPr>
        <p:spPr>
          <a:xfrm>
            <a:off x="3062049" y="1763886"/>
            <a:ext cx="1489287" cy="433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5F6FF3-D353-4D47-A735-0BB49A9D922F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4041197" y="2602286"/>
            <a:ext cx="254101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2D4088-A0D4-9B47-B4EF-4E1B48BF768F}"/>
              </a:ext>
            </a:extLst>
          </p:cNvPr>
          <p:cNvCxnSpPr>
            <a:cxnSpLocks/>
            <a:stCxn id="12" idx="5"/>
            <a:endCxn id="17" idx="0"/>
          </p:cNvCxnSpPr>
          <p:nvPr/>
        </p:nvCxnSpPr>
        <p:spPr>
          <a:xfrm>
            <a:off x="4834114" y="2602286"/>
            <a:ext cx="498119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A6DA76C-04B7-094E-92A5-AC4AC30BA28B}"/>
              </a:ext>
            </a:extLst>
          </p:cNvPr>
          <p:cNvSpPr/>
          <p:nvPr/>
        </p:nvSpPr>
        <p:spPr>
          <a:xfrm>
            <a:off x="1066800" y="2133600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A9356A-DE4C-F24C-90AF-BF99CC99ED9A}"/>
              </a:ext>
            </a:extLst>
          </p:cNvPr>
          <p:cNvSpPr txBox="1"/>
          <p:nvPr/>
        </p:nvSpPr>
        <p:spPr>
          <a:xfrm>
            <a:off x="1205133" y="2187498"/>
            <a:ext cx="455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Or</a:t>
            </a:r>
            <a:endParaRPr kumimoji="1" lang="zh-CN" altLang="en-US" sz="2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A9DF2E-D1A0-584C-8220-5E7BE411BB53}"/>
              </a:ext>
            </a:extLst>
          </p:cNvPr>
          <p:cNvSpPr/>
          <p:nvPr/>
        </p:nvSpPr>
        <p:spPr>
          <a:xfrm>
            <a:off x="580255" y="3019097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8FD617-2E60-0643-AEA9-01B4B9E0E4F8}"/>
              </a:ext>
            </a:extLst>
          </p:cNvPr>
          <p:cNvSpPr txBox="1"/>
          <p:nvPr/>
        </p:nvSpPr>
        <p:spPr>
          <a:xfrm>
            <a:off x="763830" y="3028817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&gt;</a:t>
            </a:r>
            <a:endParaRPr kumimoji="1" lang="zh-CN" alt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844F930-4952-A54E-B7E5-37CA514B2222}"/>
              </a:ext>
            </a:extLst>
          </p:cNvPr>
          <p:cNvSpPr/>
          <p:nvPr/>
        </p:nvSpPr>
        <p:spPr>
          <a:xfrm>
            <a:off x="2300049" y="2983944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AC19F1-4D5B-8A43-96FE-4B13D28DFCED}"/>
              </a:ext>
            </a:extLst>
          </p:cNvPr>
          <p:cNvSpPr txBox="1"/>
          <p:nvPr/>
        </p:nvSpPr>
        <p:spPr>
          <a:xfrm>
            <a:off x="2518408" y="3059286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&lt;</a:t>
            </a:r>
            <a:endParaRPr kumimoji="1" lang="zh-CN" alt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A0C499-C9D3-154A-9B9A-FF2D8CC3408A}"/>
              </a:ext>
            </a:extLst>
          </p:cNvPr>
          <p:cNvCxnSpPr>
            <a:cxnSpLocks/>
            <a:stCxn id="22" idx="3"/>
            <a:endCxn id="25" idx="0"/>
          </p:cNvCxnSpPr>
          <p:nvPr/>
        </p:nvCxnSpPr>
        <p:spPr>
          <a:xfrm flipH="1">
            <a:off x="942725" y="2588885"/>
            <a:ext cx="235667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BFD9D9-DCDE-3A40-8DA1-3BD42ADD46B7}"/>
              </a:ext>
            </a:extLst>
          </p:cNvPr>
          <p:cNvCxnSpPr>
            <a:cxnSpLocks/>
            <a:stCxn id="22" idx="5"/>
            <a:endCxn id="26" idx="0"/>
          </p:cNvCxnSpPr>
          <p:nvPr/>
        </p:nvCxnSpPr>
        <p:spPr>
          <a:xfrm>
            <a:off x="1717208" y="2588885"/>
            <a:ext cx="963841" cy="3950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501D7C95-E0E0-524D-B5E5-EDE0E3492FEB}"/>
              </a:ext>
            </a:extLst>
          </p:cNvPr>
          <p:cNvSpPr/>
          <p:nvPr/>
        </p:nvSpPr>
        <p:spPr>
          <a:xfrm>
            <a:off x="104760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E5FD7F-01DB-BC4C-9D1A-F9A6FEA82ABA}"/>
              </a:ext>
            </a:extLst>
          </p:cNvPr>
          <p:cNvSpPr txBox="1"/>
          <p:nvPr/>
        </p:nvSpPr>
        <p:spPr>
          <a:xfrm>
            <a:off x="288335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4BDF3F-4274-DC43-9B1F-E5E5A926E050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448796" y="3501719"/>
            <a:ext cx="254101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17BA68B-7332-2E45-BF83-21CFFB59C378}"/>
              </a:ext>
            </a:extLst>
          </p:cNvPr>
          <p:cNvSpPr/>
          <p:nvPr/>
        </p:nvSpPr>
        <p:spPr>
          <a:xfrm>
            <a:off x="955746" y="392221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D16247-9777-A541-B182-AFA8B5EC1B4D}"/>
              </a:ext>
            </a:extLst>
          </p:cNvPr>
          <p:cNvSpPr txBox="1"/>
          <p:nvPr/>
        </p:nvSpPr>
        <p:spPr>
          <a:xfrm>
            <a:off x="1139321" y="393193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6EE0EE-CC3D-FA48-9B88-0DF34E7CA5F1}"/>
              </a:ext>
            </a:extLst>
          </p:cNvPr>
          <p:cNvCxnSpPr>
            <a:cxnSpLocks/>
            <a:stCxn id="24" idx="5"/>
            <a:endCxn id="34" idx="0"/>
          </p:cNvCxnSpPr>
          <p:nvPr/>
        </p:nvCxnSpPr>
        <p:spPr>
          <a:xfrm>
            <a:off x="1230663" y="3474382"/>
            <a:ext cx="77935" cy="457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021BCD-F393-0F45-B192-F7FF92AB47B4}"/>
              </a:ext>
            </a:extLst>
          </p:cNvPr>
          <p:cNvSpPr/>
          <p:nvPr/>
        </p:nvSpPr>
        <p:spPr>
          <a:xfrm>
            <a:off x="1798679" y="3931931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D453CB9-E8E1-FE41-BF59-4EC61F1E8C55}"/>
              </a:ext>
            </a:extLst>
          </p:cNvPr>
          <p:cNvSpPr txBox="1"/>
          <p:nvPr/>
        </p:nvSpPr>
        <p:spPr>
          <a:xfrm>
            <a:off x="1982254" y="3941651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E2464E-8032-7A42-BDEF-5BE4F5220E34}"/>
              </a:ext>
            </a:extLst>
          </p:cNvPr>
          <p:cNvCxnSpPr>
            <a:cxnSpLocks/>
            <a:stCxn id="26" idx="3"/>
            <a:endCxn id="37" idx="0"/>
          </p:cNvCxnSpPr>
          <p:nvPr/>
        </p:nvCxnSpPr>
        <p:spPr>
          <a:xfrm flipH="1">
            <a:off x="2142715" y="3439229"/>
            <a:ext cx="268926" cy="502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161F5CC-BE25-CF4B-8A4A-358AC360C235}"/>
              </a:ext>
            </a:extLst>
          </p:cNvPr>
          <p:cNvSpPr/>
          <p:nvPr/>
        </p:nvSpPr>
        <p:spPr>
          <a:xfrm>
            <a:off x="2988955" y="3907616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6C5383-8FD8-8F43-8453-E8A679C775D2}"/>
              </a:ext>
            </a:extLst>
          </p:cNvPr>
          <p:cNvSpPr txBox="1"/>
          <p:nvPr/>
        </p:nvSpPr>
        <p:spPr>
          <a:xfrm>
            <a:off x="3162123" y="390761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E83773-04B3-7545-A48C-3117A25ECFD7}"/>
              </a:ext>
            </a:extLst>
          </p:cNvPr>
          <p:cNvCxnSpPr>
            <a:cxnSpLocks/>
            <a:stCxn id="26" idx="5"/>
            <a:endCxn id="40" idx="0"/>
          </p:cNvCxnSpPr>
          <p:nvPr/>
        </p:nvCxnSpPr>
        <p:spPr>
          <a:xfrm>
            <a:off x="2950457" y="3439229"/>
            <a:ext cx="380943" cy="4683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391A4D8A-3499-B246-9535-FF781C160815}"/>
              </a:ext>
            </a:extLst>
          </p:cNvPr>
          <p:cNvSpPr/>
          <p:nvPr/>
        </p:nvSpPr>
        <p:spPr>
          <a:xfrm>
            <a:off x="6699232" y="2195808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69C959-C172-DE46-A619-A5BDB35EE827}"/>
              </a:ext>
            </a:extLst>
          </p:cNvPr>
          <p:cNvSpPr txBox="1"/>
          <p:nvPr/>
        </p:nvSpPr>
        <p:spPr>
          <a:xfrm>
            <a:off x="6593687" y="2246123"/>
            <a:ext cx="9463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 Assign</a:t>
            </a:r>
            <a:endParaRPr kumimoji="1" lang="zh-CN" altLang="en-US" sz="2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DCE64B3-4225-AA4A-81CA-A99B182A9AE7}"/>
              </a:ext>
            </a:extLst>
          </p:cNvPr>
          <p:cNvSpPr/>
          <p:nvPr/>
        </p:nvSpPr>
        <p:spPr>
          <a:xfrm>
            <a:off x="6212687" y="3081305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EF2AA4-6260-B34E-BBEF-AE3A8F43EBC3}"/>
              </a:ext>
            </a:extLst>
          </p:cNvPr>
          <p:cNvSpPr txBox="1"/>
          <p:nvPr/>
        </p:nvSpPr>
        <p:spPr>
          <a:xfrm>
            <a:off x="6396262" y="309102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98FED0-8715-1940-B78C-D29B4852C7DD}"/>
              </a:ext>
            </a:extLst>
          </p:cNvPr>
          <p:cNvSpPr/>
          <p:nvPr/>
        </p:nvSpPr>
        <p:spPr>
          <a:xfrm>
            <a:off x="7494907" y="3091025"/>
            <a:ext cx="7620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6B6DCC-5E18-4F48-A0C1-BFC5091EDB59}"/>
              </a:ext>
            </a:extLst>
          </p:cNvPr>
          <p:cNvSpPr txBox="1"/>
          <p:nvPr/>
        </p:nvSpPr>
        <p:spPr>
          <a:xfrm>
            <a:off x="7678482" y="310074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7856F1-E552-2647-9E5A-96F96FCB2FFB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 flipH="1">
            <a:off x="6556723" y="2651093"/>
            <a:ext cx="254101" cy="4399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AD76BE-4C31-B24B-8A87-EFB1518E176A}"/>
              </a:ext>
            </a:extLst>
          </p:cNvPr>
          <p:cNvCxnSpPr>
            <a:cxnSpLocks/>
            <a:stCxn id="52" idx="5"/>
            <a:endCxn id="57" idx="0"/>
          </p:cNvCxnSpPr>
          <p:nvPr/>
        </p:nvCxnSpPr>
        <p:spPr>
          <a:xfrm>
            <a:off x="7349640" y="2651093"/>
            <a:ext cx="498119" cy="4496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C7391FC-B9E1-F34C-B7C8-A1CBFF5D481F}"/>
              </a:ext>
            </a:extLst>
          </p:cNvPr>
          <p:cNvCxnSpPr>
            <a:cxnSpLocks/>
            <a:stCxn id="10" idx="6"/>
            <a:endCxn id="53" idx="0"/>
          </p:cNvCxnSpPr>
          <p:nvPr/>
        </p:nvCxnSpPr>
        <p:spPr>
          <a:xfrm>
            <a:off x="3173641" y="1575301"/>
            <a:ext cx="3893221" cy="6708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07A68BA1-A9DC-DF4F-9D3F-DEC150D0ACB7}"/>
              </a:ext>
            </a:extLst>
          </p:cNvPr>
          <p:cNvSpPr/>
          <p:nvPr/>
        </p:nvSpPr>
        <p:spPr>
          <a:xfrm>
            <a:off x="116119" y="2133599"/>
            <a:ext cx="3631928" cy="26381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126C2B1-4658-1C46-A4B2-DF7DF6EE0DB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32083" y="4771782"/>
            <a:ext cx="479558" cy="362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BE423CA-CAA2-B54B-8910-301E06C7D595}"/>
              </a:ext>
            </a:extLst>
          </p:cNvPr>
          <p:cNvCxnSpPr/>
          <p:nvPr/>
        </p:nvCxnSpPr>
        <p:spPr>
          <a:xfrm flipH="1" flipV="1">
            <a:off x="4572000" y="2729208"/>
            <a:ext cx="1169381" cy="275719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43546B-E7B5-2449-BD11-5331C8B95F92}"/>
              </a:ext>
            </a:extLst>
          </p:cNvPr>
          <p:cNvCxnSpPr>
            <a:cxnSpLocks/>
          </p:cNvCxnSpPr>
          <p:nvPr/>
        </p:nvCxnSpPr>
        <p:spPr>
          <a:xfrm flipH="1" flipV="1">
            <a:off x="4459161" y="2807323"/>
            <a:ext cx="1027239" cy="3212477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655F0CF-E6F3-7249-9122-056B18D66005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7080232" y="2729208"/>
            <a:ext cx="81514" cy="3290592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96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EB697-9005-DC47-9BCB-5F0E01AD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Tr_exp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1007E3-E456-4245-8E39-E8742AFE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6553200" cy="2960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A47D1-9A60-1645-881F-C9077E7C3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33604"/>
            <a:ext cx="7937500" cy="15494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DCEDDB-CA5F-6D48-B9BE-99B3CCCAF8C4}"/>
              </a:ext>
            </a:extLst>
          </p:cNvPr>
          <p:cNvCxnSpPr>
            <a:cxnSpLocks/>
          </p:cNvCxnSpPr>
          <p:nvPr/>
        </p:nvCxnSpPr>
        <p:spPr>
          <a:xfrm flipH="1" flipV="1">
            <a:off x="6705600" y="2209800"/>
            <a:ext cx="838200" cy="3505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4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C9129-0964-33B6-6EC6-7ED4767DC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4E138D-2C9A-D98A-87AC-CEA9AA13207B}"/>
              </a:ext>
            </a:extLst>
          </p:cNvPr>
          <p:cNvSpPr txBox="1"/>
          <p:nvPr/>
        </p:nvSpPr>
        <p:spPr>
          <a:xfrm>
            <a:off x="2221036" y="2819400"/>
            <a:ext cx="471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Go over some examples in HW3/test</a:t>
            </a:r>
          </a:p>
        </p:txBody>
      </p:sp>
    </p:spTree>
    <p:extLst>
      <p:ext uri="{BB962C8B-B14F-4D97-AF65-F5344CB8AC3E}">
        <p14:creationId xmlns:p14="http://schemas.microsoft.com/office/powerpoint/2010/main" val="2204418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8861-82EC-1C47-AD99-5635D764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kumimoji="1" lang="en-US" altLang="zh-CN" sz="3600" dirty="0" err="1">
                <a:solidFill>
                  <a:srgbClr val="000000"/>
                </a:solidFill>
              </a:rPr>
              <a:t>Exmple</a:t>
            </a:r>
            <a:r>
              <a:rPr kumimoji="1" lang="en-US" altLang="zh-CN" sz="3600" dirty="0">
                <a:solidFill>
                  <a:srgbClr val="000000"/>
                </a:solidFill>
              </a:rPr>
              <a:t>: If (a&gt;b||c&lt;d) a=1 else a=2;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954A8-8C3E-CB4B-B09C-B6C10B8AC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23824"/>
            <a:ext cx="8382000" cy="96318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63A056-F91C-0047-821F-BF1AD37042F3}"/>
              </a:ext>
            </a:extLst>
          </p:cNvPr>
          <p:cNvSpPr txBox="1">
            <a:spLocks/>
          </p:cNvSpPr>
          <p:nvPr/>
        </p:nvSpPr>
        <p:spPr bwMode="auto">
          <a:xfrm>
            <a:off x="685800" y="2819400"/>
            <a:ext cx="23622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We need to know the locations of these NULLs</a:t>
            </a:r>
            <a:endParaRPr kumimoji="1" lang="zh-CN" alt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D8C18CD-C649-7640-9C0E-95493D05BE02}"/>
              </a:ext>
            </a:extLst>
          </p:cNvPr>
          <p:cNvSpPr txBox="1">
            <a:spLocks/>
          </p:cNvSpPr>
          <p:nvPr/>
        </p:nvSpPr>
        <p:spPr bwMode="auto">
          <a:xfrm>
            <a:off x="3352800" y="2819400"/>
            <a:ext cx="1905000" cy="914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1800" dirty="0"/>
              <a:t>Using the following </a:t>
            </a:r>
            <a:r>
              <a:rPr kumimoji="1" lang="en-US" altLang="zh-CN" sz="1800" dirty="0" err="1"/>
              <a:t>patchList</a:t>
            </a:r>
            <a:endParaRPr kumimoji="1" lang="zh-CN" alt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6CB59-B9D5-EE40-9474-1710B543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66191"/>
            <a:ext cx="7696200" cy="2040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B5E428-29CF-BE42-AA6A-764640226D33}"/>
              </a:ext>
            </a:extLst>
          </p:cNvPr>
          <p:cNvSpPr txBox="1"/>
          <p:nvPr/>
        </p:nvSpPr>
        <p:spPr>
          <a:xfrm>
            <a:off x="2057400" y="6324600"/>
            <a:ext cx="4899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The expression a&gt;b||c&lt;d is translated this way</a:t>
            </a:r>
            <a:endParaRPr kumimoji="1" lang="zh-CN" altLang="en-US" sz="2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E59F48-B8EA-574A-9ED7-644B1E065F0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752600" y="6019800"/>
            <a:ext cx="304800" cy="504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858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B8380-7228-0540-97F3-B9EE9F9E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000" dirty="0"/>
              <a:t>Patch-list When Processing While</a:t>
            </a:r>
            <a:br>
              <a:rPr kumimoji="1" lang="en-US" altLang="zh-CN" sz="4000" dirty="0"/>
            </a:br>
            <a:r>
              <a:rPr kumimoji="1" lang="en-US" altLang="zh-CN" sz="4000" dirty="0"/>
              <a:t>while (e) statement</a:t>
            </a:r>
            <a:endParaRPr kumimoji="1"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4D27-F6BD-7246-AC8F-E68821DF6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When “hitting” a while node, generate two patch-lists: one for start the loop (b), and one for the end of the loop (e): </a:t>
            </a:r>
          </a:p>
          <a:p>
            <a:pPr marL="457200" lvl="1" indent="0">
              <a:buNone/>
            </a:pPr>
            <a:r>
              <a:rPr kumimoji="1" lang="en-US" altLang="zh-CN" sz="2400" dirty="0"/>
              <a:t>           </a:t>
            </a:r>
            <a:r>
              <a:rPr kumimoji="1" lang="en-US" altLang="zh-CN" sz="2400" dirty="0" err="1"/>
              <a:t>label_t</a:t>
            </a:r>
            <a:r>
              <a:rPr kumimoji="1" lang="en-US" altLang="zh-CN" sz="2400" dirty="0"/>
              <a:t>; e; </a:t>
            </a:r>
            <a:r>
              <a:rPr kumimoji="1" lang="en-US" altLang="zh-CN" sz="2400" dirty="0" err="1"/>
              <a:t>label_b</a:t>
            </a:r>
            <a:r>
              <a:rPr kumimoji="1" lang="en-US" altLang="zh-CN" sz="2400" dirty="0"/>
              <a:t>; s; (jump to </a:t>
            </a:r>
            <a:r>
              <a:rPr kumimoji="1" lang="en-US" altLang="zh-CN" sz="2400" dirty="0" err="1"/>
              <a:t>label_t</a:t>
            </a:r>
            <a:r>
              <a:rPr kumimoji="1" lang="en-US" altLang="zh-CN" sz="2400" dirty="0"/>
              <a:t>); </a:t>
            </a:r>
            <a:r>
              <a:rPr kumimoji="1" lang="en-US" altLang="zh-CN" sz="2400" dirty="0" err="1"/>
              <a:t>label_e</a:t>
            </a:r>
            <a:r>
              <a:rPr kumimoji="1" lang="en-US" altLang="zh-CN" sz="2400" dirty="0"/>
              <a:t>;</a:t>
            </a:r>
          </a:p>
          <a:p>
            <a:pPr lvl="1"/>
            <a:r>
              <a:rPr kumimoji="1" lang="en-US" altLang="zh-CN" sz="2400" dirty="0"/>
              <a:t>When processing e and s, add to the </a:t>
            </a:r>
            <a:r>
              <a:rPr kumimoji="1" lang="en-US" altLang="zh-CN" sz="2400" dirty="0" err="1"/>
              <a:t>b/e</a:t>
            </a:r>
            <a:r>
              <a:rPr kumimoji="1" lang="en-US" altLang="zh-CN" sz="2400" dirty="0"/>
              <a:t> patch list</a:t>
            </a:r>
          </a:p>
          <a:p>
            <a:pPr lvl="1"/>
            <a:r>
              <a:rPr kumimoji="1" lang="en-US" altLang="zh-CN" sz="2400" dirty="0"/>
              <a:t>When processing “continue”, jump to </a:t>
            </a:r>
            <a:r>
              <a:rPr kumimoji="1" lang="en-US" altLang="zh-CN" sz="2400" dirty="0" err="1"/>
              <a:t>lable_t</a:t>
            </a:r>
            <a:endParaRPr kumimoji="1" lang="en-US" altLang="zh-CN" sz="2400" dirty="0"/>
          </a:p>
          <a:p>
            <a:pPr lvl="2"/>
            <a:r>
              <a:rPr kumimoji="1" lang="en-US" altLang="zh-CN" sz="2000" dirty="0"/>
              <a:t>This can be done immediately</a:t>
            </a:r>
          </a:p>
          <a:p>
            <a:pPr lvl="1"/>
            <a:r>
              <a:rPr kumimoji="1" lang="en-US" altLang="zh-CN" sz="2400" dirty="0"/>
              <a:t>When processing “break”, jump to </a:t>
            </a:r>
            <a:r>
              <a:rPr kumimoji="1" lang="en-US" altLang="zh-CN" sz="2400" dirty="0" err="1"/>
              <a:t>label_e</a:t>
            </a:r>
            <a:endParaRPr kumimoji="1" lang="en-US" altLang="zh-CN" sz="2400" dirty="0"/>
          </a:p>
          <a:p>
            <a:pPr lvl="2"/>
            <a:r>
              <a:rPr kumimoji="1" lang="en-US" altLang="zh-CN" sz="2000" dirty="0"/>
              <a:t>This is done when patching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B75A3-1657-F4D5-B07B-DA0CBF886C13}"/>
              </a:ext>
            </a:extLst>
          </p:cNvPr>
          <p:cNvSpPr txBox="1"/>
          <p:nvPr/>
        </p:nvSpPr>
        <p:spPr>
          <a:xfrm>
            <a:off x="457200" y="6324600"/>
            <a:ext cx="669285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If you meet a continue/break node not under a while node, report error</a:t>
            </a:r>
          </a:p>
        </p:txBody>
      </p:sp>
    </p:spTree>
    <p:extLst>
      <p:ext uri="{BB962C8B-B14F-4D97-AF65-F5344CB8AC3E}">
        <p14:creationId xmlns:p14="http://schemas.microsoft.com/office/powerpoint/2010/main" val="144234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E82A-1D4B-1449-8833-461C929E1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457200"/>
          </a:xfrm>
        </p:spPr>
        <p:txBody>
          <a:bodyPr/>
          <a:lstStyle/>
          <a:p>
            <a:r>
              <a:rPr kumimoji="1" lang="en-US" altLang="zh-CN" dirty="0" err="1"/>
              <a:t>NestedStm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C095-B554-1C43-BA77-A1587343E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193" y="1447800"/>
            <a:ext cx="7620000" cy="30480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If (e) { s1; s2;} else {s3; s4;}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/>
              <a:t>e can be translated into an </a:t>
            </a:r>
            <a:r>
              <a:rPr kumimoji="1" lang="en-US" altLang="zh-CN" sz="2400" dirty="0" err="1"/>
              <a:t>Tr_Cx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tlist</a:t>
            </a:r>
            <a:r>
              <a:rPr kumimoji="1" lang="en-US" altLang="zh-CN" sz="2400" dirty="0"/>
              <a:t>, </a:t>
            </a:r>
            <a:r>
              <a:rPr kumimoji="1" lang="en-US" altLang="zh-CN" sz="2400" dirty="0" err="1"/>
              <a:t>flist</a:t>
            </a:r>
            <a:r>
              <a:rPr kumimoji="1" lang="en-US" altLang="zh-CN" sz="2400" dirty="0"/>
              <a:t>, s)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/>
              <a:t>{s1; s2;} </a:t>
            </a:r>
            <a:r>
              <a:rPr kumimoji="1" lang="en-US" altLang="zh-CN" sz="2400" dirty="0">
                <a:sym typeface="Wingdings" pitchFamily="2" charset="2"/>
              </a:rPr>
              <a:t> </a:t>
            </a:r>
            <a:r>
              <a:rPr kumimoji="1" lang="en-US" altLang="zh-CN" sz="2400" dirty="0" err="1">
                <a:sym typeface="Wingdings" pitchFamily="2" charset="2"/>
              </a:rPr>
              <a:t>l_true</a:t>
            </a:r>
            <a:r>
              <a:rPr kumimoji="1" lang="en-US" altLang="zh-CN" sz="2400" dirty="0">
                <a:sym typeface="Wingdings" pitchFamily="2" charset="2"/>
              </a:rPr>
              <a:t>; s1; s2; Jump to </a:t>
            </a:r>
            <a:r>
              <a:rPr kumimoji="1" lang="en-US" altLang="zh-CN" sz="2400" dirty="0" err="1">
                <a:sym typeface="Wingdings" pitchFamily="2" charset="2"/>
              </a:rPr>
              <a:t>l_end</a:t>
            </a:r>
            <a:r>
              <a:rPr kumimoji="1" lang="en-US" altLang="zh-CN" sz="2400" dirty="0">
                <a:sym typeface="Wingdings" pitchFamily="2" charset="2"/>
              </a:rPr>
              <a:t>;</a:t>
            </a:r>
          </a:p>
          <a:p>
            <a:pPr marL="514350" indent="-514350">
              <a:buAutoNum type="arabicParenR"/>
            </a:pPr>
            <a:r>
              <a:rPr kumimoji="1" lang="en-US" altLang="zh-CN" sz="2400" dirty="0">
                <a:sym typeface="Wingdings" pitchFamily="2" charset="2"/>
              </a:rPr>
              <a:t>{s3; s4;}  </a:t>
            </a:r>
            <a:r>
              <a:rPr kumimoji="1" lang="en-US" altLang="zh-CN" sz="2400" dirty="0" err="1">
                <a:sym typeface="Wingdings" pitchFamily="2" charset="2"/>
              </a:rPr>
              <a:t>l_false</a:t>
            </a:r>
            <a:r>
              <a:rPr kumimoji="1" lang="en-US" altLang="zh-CN" sz="2400" dirty="0">
                <a:sym typeface="Wingdings" pitchFamily="2" charset="2"/>
              </a:rPr>
              <a:t>; s3; s4; </a:t>
            </a:r>
            <a:r>
              <a:rPr kumimoji="1" lang="en-US" altLang="zh-CN" sz="2400" dirty="0" err="1">
                <a:sym typeface="Wingdings" pitchFamily="2" charset="2"/>
              </a:rPr>
              <a:t>l_end</a:t>
            </a:r>
            <a:r>
              <a:rPr kumimoji="1" lang="en-US" altLang="zh-CN" sz="2400" dirty="0">
                <a:sym typeface="Wingdings" pitchFamily="2" charset="2"/>
              </a:rPr>
              <a:t>;</a:t>
            </a:r>
          </a:p>
          <a:p>
            <a:pPr marL="914400" lvl="1" indent="-514350"/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Use </a:t>
            </a:r>
            <a:r>
              <a:rPr kumimoji="1" lang="en-US" altLang="zh-CN" sz="2000" dirty="0" err="1">
                <a:solidFill>
                  <a:srgbClr val="FF0000"/>
                </a:solidFill>
                <a:sym typeface="Wingdings" pitchFamily="2" charset="2"/>
              </a:rPr>
              <a:t>l_true</a:t>
            </a:r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 and </a:t>
            </a:r>
            <a:r>
              <a:rPr kumimoji="1" lang="en-US" altLang="zh-CN" sz="2000" dirty="0" err="1">
                <a:solidFill>
                  <a:srgbClr val="FF0000"/>
                </a:solidFill>
                <a:sym typeface="Wingdings" pitchFamily="2" charset="2"/>
              </a:rPr>
              <a:t>l_false</a:t>
            </a:r>
            <a:r>
              <a:rPr kumimoji="1" lang="en-US" altLang="zh-CN" sz="2000" dirty="0">
                <a:solidFill>
                  <a:srgbClr val="FF0000"/>
                </a:solidFill>
                <a:sym typeface="Wingdings" pitchFamily="2" charset="2"/>
              </a:rPr>
              <a:t> to patch s</a:t>
            </a:r>
            <a:r>
              <a:rPr kumimoji="1" lang="en-US" altLang="zh-CN" sz="2000" dirty="0">
                <a:sym typeface="Wingdings" pitchFamily="2" charset="2"/>
              </a:rPr>
              <a:t>,</a:t>
            </a:r>
          </a:p>
          <a:p>
            <a:pPr marL="914400" lvl="1" indent="-514350"/>
            <a:r>
              <a:rPr kumimoji="1" lang="en-US" altLang="zh-CN" sz="2000" dirty="0">
                <a:sym typeface="Wingdings" pitchFamily="2" charset="2"/>
              </a:rPr>
              <a:t>Then translate the above into the following list: </a:t>
            </a:r>
          </a:p>
          <a:p>
            <a:pPr marL="400050" lvl="1" indent="0">
              <a:buNone/>
            </a:pPr>
            <a:r>
              <a:rPr kumimoji="1" lang="en-US" altLang="zh-CN" sz="2000" dirty="0">
                <a:sym typeface="Wingdings" pitchFamily="2" charset="2"/>
              </a:rPr>
              <a:t> (patched s); </a:t>
            </a:r>
            <a:r>
              <a:rPr kumimoji="1" lang="en-US" altLang="zh-CN" sz="2000" dirty="0" err="1">
                <a:sym typeface="Wingdings" pitchFamily="2" charset="2"/>
              </a:rPr>
              <a:t>l_true</a:t>
            </a:r>
            <a:r>
              <a:rPr kumimoji="1" lang="en-US" altLang="zh-CN" sz="2000" dirty="0">
                <a:sym typeface="Wingdings" pitchFamily="2" charset="2"/>
              </a:rPr>
              <a:t>; s1; s2; (Jump to </a:t>
            </a:r>
            <a:r>
              <a:rPr kumimoji="1" lang="en-US" altLang="zh-CN" sz="2000" dirty="0" err="1">
                <a:sym typeface="Wingdings" pitchFamily="2" charset="2"/>
              </a:rPr>
              <a:t>l_end</a:t>
            </a:r>
            <a:r>
              <a:rPr kumimoji="1" lang="en-US" altLang="zh-CN" sz="2000" dirty="0">
                <a:sym typeface="Wingdings" pitchFamily="2" charset="2"/>
              </a:rPr>
              <a:t>); </a:t>
            </a:r>
            <a:r>
              <a:rPr kumimoji="1" lang="en-US" altLang="zh-CN" sz="2000" dirty="0" err="1">
                <a:sym typeface="Wingdings" pitchFamily="2" charset="2"/>
              </a:rPr>
              <a:t>l_false</a:t>
            </a:r>
            <a:r>
              <a:rPr kumimoji="1" lang="en-US" altLang="zh-CN" sz="2000" dirty="0">
                <a:sym typeface="Wingdings" pitchFamily="2" charset="2"/>
              </a:rPr>
              <a:t>; s3; s4; </a:t>
            </a:r>
            <a:r>
              <a:rPr kumimoji="1" lang="en-US" altLang="zh-CN" sz="2000" dirty="0" err="1">
                <a:sym typeface="Wingdings" pitchFamily="2" charset="2"/>
              </a:rPr>
              <a:t>l_end</a:t>
            </a:r>
            <a:r>
              <a:rPr kumimoji="1" lang="en-US" altLang="zh-CN" sz="2000" dirty="0">
                <a:sym typeface="Wingdings" pitchFamily="2" charset="2"/>
              </a:rPr>
              <a:t>;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9EE5E6AF-5561-BA45-BA1B-2AA2BE64B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724400"/>
            <a:ext cx="4159250" cy="177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0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15746-DC7D-62ED-94FC-3E2083F25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851BC-0C00-B04B-90FC-E0078CEBDF9F}"/>
              </a:ext>
            </a:extLst>
          </p:cNvPr>
          <p:cNvSpPr txBox="1"/>
          <p:nvPr/>
        </p:nvSpPr>
        <p:spPr>
          <a:xfrm>
            <a:off x="2221036" y="2819400"/>
            <a:ext cx="2468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CN" altLang="zh-CN" dirty="0"/>
              <a:t>continued…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058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BCD-7C15-590A-B8BD-B8248E88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418"/>
            <a:ext cx="7772400" cy="779382"/>
          </a:xfrm>
        </p:spPr>
        <p:txBody>
          <a:bodyPr/>
          <a:lstStyle/>
          <a:p>
            <a:r>
              <a:rPr lang="en-US" sz="3600" dirty="0"/>
              <a:t>Type Checking Classes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1645D-C844-4145-7F1A-45C7D12A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5257800" cy="5181601"/>
          </a:xfrm>
        </p:spPr>
        <p:txBody>
          <a:bodyPr/>
          <a:lstStyle/>
          <a:p>
            <a:r>
              <a:rPr lang="en-US" sz="2800" dirty="0"/>
              <a:t>Inheritance rules:</a:t>
            </a:r>
          </a:p>
          <a:p>
            <a:pPr lvl="1"/>
            <a:r>
              <a:rPr lang="en-US" sz="2400" dirty="0"/>
              <a:t>A subclass inherits all its class variables and methods.</a:t>
            </a:r>
          </a:p>
          <a:p>
            <a:pPr lvl="1"/>
            <a:r>
              <a:rPr lang="en-US" sz="2400" dirty="0"/>
              <a:t>A subclass may declare a variable with the same name as in its superclass, overriding the definition of the variable.</a:t>
            </a:r>
          </a:p>
          <a:p>
            <a:pPr lvl="1"/>
            <a:r>
              <a:rPr lang="en-US" sz="2400" dirty="0"/>
              <a:t>The same goes for the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AA9A5-0DA3-B3B9-1821-362F058D584F}"/>
              </a:ext>
            </a:extLst>
          </p:cNvPr>
          <p:cNvSpPr txBox="1"/>
          <p:nvPr/>
        </p:nvSpPr>
        <p:spPr>
          <a:xfrm>
            <a:off x="5562600" y="2590800"/>
            <a:ext cx="320272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int main () {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public class C1 {</a:t>
            </a:r>
          </a:p>
          <a:p>
            <a:r>
              <a:rPr lang="en-US" sz="1800" dirty="0"/>
              <a:t>    int x;</a:t>
            </a:r>
          </a:p>
          <a:p>
            <a:r>
              <a:rPr lang="en-US" sz="1800" dirty="0"/>
              <a:t>    public int m1() {}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public class C2 extends C1 {</a:t>
            </a:r>
          </a:p>
          <a:p>
            <a:r>
              <a:rPr lang="en-US" sz="1800" dirty="0"/>
              <a:t>    int[] y;</a:t>
            </a:r>
          </a:p>
          <a:p>
            <a:r>
              <a:rPr lang="en-US" sz="1800" dirty="0"/>
              <a:t>    public C1 m2() {}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ED606-C657-B239-52E5-719F8B63FE10}"/>
              </a:ext>
            </a:extLst>
          </p:cNvPr>
          <p:cNvSpPr txBox="1"/>
          <p:nvPr/>
        </p:nvSpPr>
        <p:spPr>
          <a:xfrm>
            <a:off x="6248401" y="5791200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C2 inherits x and m1 from C1</a:t>
            </a:r>
          </a:p>
        </p:txBody>
      </p:sp>
    </p:spTree>
    <p:extLst>
      <p:ext uri="{BB962C8B-B14F-4D97-AF65-F5344CB8AC3E}">
        <p14:creationId xmlns:p14="http://schemas.microsoft.com/office/powerpoint/2010/main" val="371284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2535-FD17-8745-9156-E0B4BDAD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Type Checking FDMJ with Classes</a:t>
            </a:r>
            <a:endParaRPr lang="en-C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A1959-6BE2-4D44-86D9-C02BECA4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FDMJ</a:t>
            </a:r>
            <a:r>
              <a:rPr lang="zh-CN" altLang="en-US" dirty="0"/>
              <a:t> </a:t>
            </a:r>
            <a:r>
              <a:rPr lang="en-US" altLang="zh-CN" dirty="0"/>
              <a:t>classes</a:t>
            </a:r>
            <a:r>
              <a:rPr lang="zh-CN" altLang="en-US" dirty="0"/>
              <a:t> </a:t>
            </a:r>
            <a:r>
              <a:rPr lang="en-US" altLang="zh-CN" dirty="0"/>
              <a:t>and methods</a:t>
            </a:r>
          </a:p>
          <a:p>
            <a:pPr lvl="1"/>
            <a:r>
              <a:rPr lang="en-US" dirty="0"/>
              <a:t>Variables in a class</a:t>
            </a:r>
          </a:p>
          <a:p>
            <a:pPr lvl="1"/>
            <a:r>
              <a:rPr lang="en-US" dirty="0"/>
              <a:t>Methods in a class</a:t>
            </a:r>
          </a:p>
          <a:p>
            <a:pPr lvl="1"/>
            <a:r>
              <a:rPr lang="zh-CN" altLang="en-US" dirty="0"/>
              <a:t>“</a:t>
            </a:r>
            <a:r>
              <a:rPr lang="en-US" dirty="0"/>
              <a:t>Class casting” (more on this later)</a:t>
            </a:r>
          </a:p>
        </p:txBody>
      </p:sp>
    </p:spTree>
    <p:extLst>
      <p:ext uri="{BB962C8B-B14F-4D97-AF65-F5344CB8AC3E}">
        <p14:creationId xmlns:p14="http://schemas.microsoft.com/office/powerpoint/2010/main" val="204612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85A0-67F4-D74B-A449-8388528D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Class Variables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916C-09C0-9E42-99B6-AA38A1BD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738745"/>
            <a:ext cx="7772400" cy="4724400"/>
          </a:xfrm>
        </p:spPr>
        <p:txBody>
          <a:bodyPr/>
          <a:lstStyle/>
          <a:p>
            <a:r>
              <a:rPr lang="en-CN" dirty="0"/>
              <a:t>Java class variables</a:t>
            </a:r>
          </a:p>
          <a:p>
            <a:pPr lvl="1"/>
            <a:r>
              <a:rPr lang="en-US" dirty="0"/>
              <a:t>C</a:t>
            </a:r>
            <a:r>
              <a:rPr lang="en-CN" dirty="0"/>
              <a:t>lass-wide variables</a:t>
            </a:r>
          </a:p>
          <a:p>
            <a:pPr lvl="2"/>
            <a:r>
              <a:rPr lang="en-CN" dirty="0"/>
              <a:t>Using static keyword</a:t>
            </a:r>
          </a:p>
          <a:p>
            <a:pPr lvl="2"/>
            <a:r>
              <a:rPr lang="en-US" i="1" dirty="0"/>
              <a:t>c</a:t>
            </a:r>
            <a:r>
              <a:rPr lang="en-CN" i="1" dirty="0"/>
              <a:t>lass c {static int a;…}</a:t>
            </a:r>
          </a:p>
          <a:p>
            <a:pPr lvl="2"/>
            <a:r>
              <a:rPr lang="en-CN" dirty="0"/>
              <a:t>We don’t have these in F</a:t>
            </a:r>
            <a:r>
              <a:rPr lang="en-US" dirty="0"/>
              <a:t>D</a:t>
            </a:r>
            <a:r>
              <a:rPr lang="en-CN" dirty="0"/>
              <a:t>MJ</a:t>
            </a:r>
          </a:p>
          <a:p>
            <a:pPr lvl="1"/>
            <a:r>
              <a:rPr lang="en-CN" dirty="0"/>
              <a:t>Object (instance) variables</a:t>
            </a:r>
          </a:p>
          <a:p>
            <a:pPr lvl="2"/>
            <a:r>
              <a:rPr lang="en-CN" dirty="0"/>
              <a:t>What we have in F</a:t>
            </a:r>
            <a:r>
              <a:rPr lang="en-US" dirty="0"/>
              <a:t>D</a:t>
            </a:r>
            <a:r>
              <a:rPr lang="en-CN" dirty="0"/>
              <a:t>MJ are object variables</a:t>
            </a:r>
          </a:p>
          <a:p>
            <a:pPr lvl="2"/>
            <a:r>
              <a:rPr lang="en-CN" dirty="0"/>
              <a:t>Act more like a record</a:t>
            </a:r>
          </a:p>
          <a:p>
            <a:pPr lvl="2"/>
            <a:r>
              <a:rPr lang="en-CN" i="1" dirty="0"/>
              <a:t>class c {int a;} … c x; c y; x=new c(); y=new c();…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68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1180-514A-8548-81FF-9CAF59C2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Class Variables &amp;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167C-EFD8-7A48-AF43-7CDFDD733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Java methods are also of class level or object level</a:t>
            </a:r>
          </a:p>
          <a:p>
            <a:pPr lvl="1"/>
            <a:r>
              <a:rPr lang="en-US" dirty="0"/>
              <a:t>s</a:t>
            </a:r>
            <a:r>
              <a:rPr lang="en-CN" dirty="0"/>
              <a:t>tatic method </a:t>
            </a:r>
          </a:p>
          <a:p>
            <a:pPr lvl="1"/>
            <a:r>
              <a:rPr lang="en-US" dirty="0"/>
              <a:t>N</a:t>
            </a:r>
            <a:r>
              <a:rPr lang="en-CN" dirty="0"/>
              <a:t>on-static method</a:t>
            </a:r>
          </a:p>
          <a:p>
            <a:r>
              <a:rPr lang="en-CN" dirty="0"/>
              <a:t>We only have non-static methods in F</a:t>
            </a:r>
            <a:r>
              <a:rPr lang="en-US" dirty="0"/>
              <a:t>D</a:t>
            </a:r>
            <a:r>
              <a:rPr lang="en-CN" dirty="0"/>
              <a:t>MJ</a:t>
            </a:r>
          </a:p>
        </p:txBody>
      </p:sp>
    </p:spTree>
    <p:extLst>
      <p:ext uri="{BB962C8B-B14F-4D97-AF65-F5344CB8AC3E}">
        <p14:creationId xmlns:p14="http://schemas.microsoft.com/office/powerpoint/2010/main" val="245281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008-09E2-E442-9328-6032799A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381000"/>
          </a:xfrm>
        </p:spPr>
        <p:txBody>
          <a:bodyPr/>
          <a:lstStyle/>
          <a:p>
            <a:r>
              <a:rPr lang="en-C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95DB-28FB-5D4C-B9CA-B8E52ABC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0600"/>
            <a:ext cx="7772400" cy="5486400"/>
          </a:xfrm>
        </p:spPr>
        <p:txBody>
          <a:bodyPr/>
          <a:lstStyle/>
          <a:p>
            <a:r>
              <a:rPr lang="en-CN" sz="2800" dirty="0"/>
              <a:t>A sub-class inherits the variables and the methods of the (super) class. T</a:t>
            </a:r>
            <a:r>
              <a:rPr lang="en-US" sz="2800" dirty="0"/>
              <a:t>h</a:t>
            </a:r>
            <a:r>
              <a:rPr lang="en-CN" sz="2800" dirty="0"/>
              <a:t>is inheritance relationship is transitive.</a:t>
            </a:r>
          </a:p>
          <a:p>
            <a:pPr lvl="1"/>
            <a:r>
              <a:rPr lang="en-US" sz="2400" dirty="0"/>
              <a:t>C</a:t>
            </a:r>
            <a:r>
              <a:rPr lang="en-CN" sz="2400" dirty="0"/>
              <a:t>an override (public) variables and methods </a:t>
            </a:r>
            <a:r>
              <a:rPr lang="en-CN" sz="2000" dirty="0"/>
              <a:t>(variables: overridden by same name. methods: overridden by the same name and </a:t>
            </a:r>
            <a:r>
              <a:rPr lang="en-CN" sz="2000" dirty="0">
                <a:solidFill>
                  <a:srgbClr val="FF0000"/>
                </a:solidFill>
              </a:rPr>
              <a:t>signature</a:t>
            </a:r>
            <a:r>
              <a:rPr lang="en-CN" sz="2000" dirty="0"/>
              <a:t> (poly</a:t>
            </a:r>
            <a:r>
              <a:rPr lang="en-US" sz="2000" dirty="0"/>
              <a:t>m</a:t>
            </a:r>
            <a:r>
              <a:rPr lang="en-CN" sz="2000" dirty="0"/>
              <a:t>orphism))</a:t>
            </a:r>
            <a:endParaRPr lang="en-CN" sz="2400" dirty="0"/>
          </a:p>
          <a:p>
            <a:r>
              <a:rPr lang="en-CN" sz="2800" dirty="0"/>
              <a:t>F</a:t>
            </a:r>
            <a:r>
              <a:rPr lang="en-US" sz="2800" dirty="0"/>
              <a:t>D</a:t>
            </a:r>
            <a:r>
              <a:rPr lang="en-CN" sz="2800" dirty="0"/>
              <a:t>MJ only has public variables and methods</a:t>
            </a:r>
            <a:endParaRPr lang="en-US" sz="2800" dirty="0"/>
          </a:p>
          <a:p>
            <a:r>
              <a:rPr lang="en-US" sz="2400" i="1" dirty="0">
                <a:solidFill>
                  <a:srgbClr val="FF0000"/>
                </a:solidFill>
              </a:rPr>
              <a:t>In FDMJ, </a:t>
            </a:r>
            <a:r>
              <a:rPr lang="en-CN" sz="2400" i="1" dirty="0">
                <a:solidFill>
                  <a:srgbClr val="FF0000"/>
                </a:solidFill>
              </a:rPr>
              <a:t>we </a:t>
            </a:r>
            <a:r>
              <a:rPr lang="en-US" sz="2400" i="1" dirty="0">
                <a:solidFill>
                  <a:srgbClr val="FF0000"/>
                </a:solidFill>
              </a:rPr>
              <a:t>do not allow overriding variables (can add variables),</a:t>
            </a:r>
            <a:r>
              <a:rPr lang="zh-CN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and</a:t>
            </a:r>
            <a:r>
              <a:rPr lang="zh-CN" altLang="en-US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</a:rPr>
              <a:t>the</a:t>
            </a:r>
            <a:r>
              <a:rPr lang="zh-CN" altLang="en-US" sz="2400" i="1" dirty="0">
                <a:solidFill>
                  <a:srgbClr val="FF0000"/>
                </a:solidFill>
              </a:rPr>
              <a:t> </a:t>
            </a:r>
            <a:r>
              <a:rPr lang="en-CN" sz="2400" i="1" dirty="0">
                <a:solidFill>
                  <a:srgbClr val="FF0000"/>
                </a:solidFill>
              </a:rPr>
              <a:t>overrid</a:t>
            </a:r>
            <a:r>
              <a:rPr lang="en-US" sz="2400" i="1" dirty="0">
                <a:solidFill>
                  <a:srgbClr val="FF0000"/>
                </a:solidFill>
              </a:rPr>
              <a:t>d</a:t>
            </a:r>
            <a:r>
              <a:rPr lang="en-CN" sz="2400" i="1" dirty="0">
                <a:solidFill>
                  <a:srgbClr val="FF0000"/>
                </a:solidFill>
              </a:rPr>
              <a:t>e</a:t>
            </a:r>
            <a:r>
              <a:rPr lang="en-US" sz="2400" i="1" dirty="0">
                <a:solidFill>
                  <a:srgbClr val="FF0000"/>
                </a:solidFill>
              </a:rPr>
              <a:t>n</a:t>
            </a:r>
            <a:r>
              <a:rPr lang="en-CN" sz="2400" i="1" dirty="0">
                <a:solidFill>
                  <a:srgbClr val="FF0000"/>
                </a:solidFill>
              </a:rPr>
              <a:t> methods </a:t>
            </a:r>
            <a:r>
              <a:rPr lang="en-US" sz="2400" i="1" dirty="0">
                <a:solidFill>
                  <a:srgbClr val="FF0000"/>
                </a:solidFill>
              </a:rPr>
              <a:t>must have the same signature (so only implementation is different)</a:t>
            </a:r>
            <a:r>
              <a:rPr lang="en-CN" sz="2400" i="1" dirty="0">
                <a:solidFill>
                  <a:srgbClr val="FF0000"/>
                </a:solidFill>
              </a:rPr>
              <a:t>.</a:t>
            </a:r>
            <a:endParaRPr lang="en-CN" sz="2800" i="1" dirty="0">
              <a:solidFill>
                <a:srgbClr val="FF0000"/>
              </a:solidFill>
            </a:endParaRPr>
          </a:p>
          <a:p>
            <a:r>
              <a:rPr lang="en-US" sz="2800" dirty="0"/>
              <a:t>I</a:t>
            </a:r>
            <a:r>
              <a:rPr lang="en-CN" sz="2800" dirty="0"/>
              <a:t>n FMJ, a class can only have at most one </a:t>
            </a:r>
            <a:r>
              <a:rPr lang="en-US" sz="2800" dirty="0"/>
              <a:t>superclass</a:t>
            </a:r>
            <a:r>
              <a:rPr lang="en-CN" sz="2800" dirty="0"/>
              <a:t> (i.e., single inheritance)</a:t>
            </a:r>
          </a:p>
        </p:txBody>
      </p:sp>
    </p:spTree>
    <p:extLst>
      <p:ext uri="{BB962C8B-B14F-4D97-AF65-F5344CB8AC3E}">
        <p14:creationId xmlns:p14="http://schemas.microsoft.com/office/powerpoint/2010/main" val="30382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9BCD-7C15-590A-B8BD-B8248E88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7418"/>
            <a:ext cx="7772400" cy="779382"/>
          </a:xfrm>
        </p:spPr>
        <p:txBody>
          <a:bodyPr/>
          <a:lstStyle/>
          <a:p>
            <a:r>
              <a:rPr lang="en-US" sz="3600" dirty="0"/>
              <a:t>Simplifying Assumption for FDMJ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71645D-C844-4145-7F1A-45C7D12A2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19200"/>
            <a:ext cx="5257800" cy="5181601"/>
          </a:xfrm>
        </p:spPr>
        <p:txBody>
          <a:bodyPr/>
          <a:lstStyle/>
          <a:p>
            <a:r>
              <a:rPr lang="en-US" sz="2800" dirty="0"/>
              <a:t>Inheritance rules:</a:t>
            </a:r>
          </a:p>
          <a:p>
            <a:pPr lvl="1"/>
            <a:r>
              <a:rPr lang="en-US" sz="2400" dirty="0"/>
              <a:t>A subclass inherits all its class variables and methods.</a:t>
            </a:r>
          </a:p>
          <a:p>
            <a:pPr lvl="1"/>
            <a:r>
              <a:rPr lang="en-US" sz="2400" dirty="0"/>
              <a:t>A subclass may declare a variable with the same name as in its superclass, overriding the definition of the variable.</a:t>
            </a:r>
          </a:p>
          <a:p>
            <a:pPr lvl="2"/>
            <a:r>
              <a:rPr lang="en-US" dirty="0"/>
              <a:t>But we simplify in this class: </a:t>
            </a:r>
            <a:r>
              <a:rPr lang="en-US" b="1" i="1" dirty="0">
                <a:solidFill>
                  <a:srgbClr val="FF0000"/>
                </a:solidFill>
              </a:rPr>
              <a:t>No such overriding is allowed!</a:t>
            </a:r>
          </a:p>
          <a:p>
            <a:pPr lvl="1"/>
            <a:r>
              <a:rPr lang="en-US" sz="2400" dirty="0"/>
              <a:t>Same goes with the methods.</a:t>
            </a:r>
          </a:p>
          <a:p>
            <a:pPr lvl="2"/>
            <a:r>
              <a:rPr lang="en-US" dirty="0"/>
              <a:t>But we simplify in this class: </a:t>
            </a:r>
            <a:r>
              <a:rPr lang="en-US" b="1" i="1" dirty="0">
                <a:solidFill>
                  <a:srgbClr val="FF0000"/>
                </a:solidFill>
              </a:rPr>
              <a:t>the overriding method must have the same signature!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AA9A5-0DA3-B3B9-1821-362F058D584F}"/>
              </a:ext>
            </a:extLst>
          </p:cNvPr>
          <p:cNvSpPr txBox="1"/>
          <p:nvPr/>
        </p:nvSpPr>
        <p:spPr>
          <a:xfrm>
            <a:off x="5788879" y="2550916"/>
            <a:ext cx="3202721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public int main () {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public class C1 {</a:t>
            </a:r>
          </a:p>
          <a:p>
            <a:r>
              <a:rPr lang="en-US" sz="1800" dirty="0"/>
              <a:t>    int x;</a:t>
            </a:r>
          </a:p>
          <a:p>
            <a:r>
              <a:rPr lang="en-US" sz="1800" dirty="0"/>
              <a:t>    public int m1() {return true;}</a:t>
            </a:r>
          </a:p>
          <a:p>
            <a:r>
              <a:rPr lang="en-US" sz="1800" dirty="0"/>
              <a:t>}</a:t>
            </a:r>
          </a:p>
          <a:p>
            <a:r>
              <a:rPr lang="en-US" sz="1800" dirty="0"/>
              <a:t>public class C2 extends C1 {</a:t>
            </a:r>
          </a:p>
          <a:p>
            <a:r>
              <a:rPr lang="en-US" sz="1800" strike="sngStrike" dirty="0"/>
              <a:t>    int[] x;</a:t>
            </a:r>
          </a:p>
          <a:p>
            <a:r>
              <a:rPr lang="en-US" sz="1800" dirty="0"/>
              <a:t>    public int m1() {return false;}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F6F72-E906-B00A-AE90-12D8407D1F94}"/>
              </a:ext>
            </a:extLst>
          </p:cNvPr>
          <p:cNvSpPr txBox="1"/>
          <p:nvPr/>
        </p:nvSpPr>
        <p:spPr>
          <a:xfrm>
            <a:off x="5715000" y="6019800"/>
            <a:ext cx="2851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 allow static typing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8BC38C-CE48-0900-7671-9823CEF477C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29200" y="4953000"/>
            <a:ext cx="685800" cy="1297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36FCE-E137-D010-9725-EC4CA1BBECB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876800" y="6248400"/>
            <a:ext cx="838200" cy="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100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8470</TotalTime>
  <Words>2460</Words>
  <Application>Microsoft Macintosh PowerPoint</Application>
  <PresentationFormat>On-screen Show (4:3)</PresentationFormat>
  <Paragraphs>378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Microsoft YaHei</vt:lpstr>
      <vt:lpstr>Arial</vt:lpstr>
      <vt:lpstr>Calibri</vt:lpstr>
      <vt:lpstr>Courier</vt:lpstr>
      <vt:lpstr>Menlo</vt:lpstr>
      <vt:lpstr>Optima</vt:lpstr>
      <vt:lpstr>Times New Roman</vt:lpstr>
      <vt:lpstr>Wingdings</vt:lpstr>
      <vt:lpstr>Default Design</vt:lpstr>
      <vt:lpstr>编译（H） COMP130014h.01 Week 5</vt:lpstr>
      <vt:lpstr>本周内容: Semantic Analysis &amp; IR</vt:lpstr>
      <vt:lpstr>PowerPoint Presentation</vt:lpstr>
      <vt:lpstr>Type Checking Classes</vt:lpstr>
      <vt:lpstr>Type Checking FDMJ with Classes</vt:lpstr>
      <vt:lpstr>Class Variables &amp; Methods</vt:lpstr>
      <vt:lpstr>Class Variables &amp; Methods</vt:lpstr>
      <vt:lpstr>Inheritance</vt:lpstr>
      <vt:lpstr>Simplifying Assumption for FDMJ</vt:lpstr>
      <vt:lpstr>Class Casting</vt:lpstr>
      <vt:lpstr>Class Casting</vt:lpstr>
      <vt:lpstr>Why should we allow upcast: Example</vt:lpstr>
      <vt:lpstr>PowerPoint Presentation</vt:lpstr>
      <vt:lpstr>Intermediate Representation (IR) 中间表达</vt:lpstr>
      <vt:lpstr>Intermediate Representation (IR)</vt:lpstr>
      <vt:lpstr>Intermediate Representation</vt:lpstr>
      <vt:lpstr>Optimization and Multiple IRs</vt:lpstr>
      <vt:lpstr>Tiger IR</vt:lpstr>
      <vt:lpstr>Tiger IR Example</vt:lpstr>
      <vt:lpstr>Tiger IR</vt:lpstr>
      <vt:lpstr>Tiger IR+ (Tree)</vt:lpstr>
      <vt:lpstr>Temporaries &amp; Labels</vt:lpstr>
      <vt:lpstr>Temp &amp; Label</vt:lpstr>
      <vt:lpstr>Translate AST to IR (without classes)</vt:lpstr>
      <vt:lpstr>Try the following example</vt:lpstr>
      <vt:lpstr>To deal with array</vt:lpstr>
      <vt:lpstr>Loops and Conditions are Harder</vt:lpstr>
      <vt:lpstr>Exmple: If (a&gt;b||c&lt;d) a=1 else a=2;</vt:lpstr>
      <vt:lpstr>Tr_exp</vt:lpstr>
      <vt:lpstr>Exmple: If (a&gt;b||c&lt;d) a=1 else a=2;</vt:lpstr>
      <vt:lpstr>Patch-list When Processing While while (e) statement</vt:lpstr>
      <vt:lpstr>NestedStm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377</cp:revision>
  <dcterms:created xsi:type="dcterms:W3CDTF">1601-01-01T00:00:00Z</dcterms:created>
  <dcterms:modified xsi:type="dcterms:W3CDTF">2025-03-15T10:26:24Z</dcterms:modified>
</cp:coreProperties>
</file>