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4" r:id="rId2"/>
    <p:sldId id="267" r:id="rId3"/>
    <p:sldId id="401" r:id="rId4"/>
    <p:sldId id="423" r:id="rId5"/>
    <p:sldId id="416" r:id="rId6"/>
    <p:sldId id="304" r:id="rId7"/>
    <p:sldId id="402" r:id="rId8"/>
    <p:sldId id="398" r:id="rId9"/>
    <p:sldId id="388" r:id="rId10"/>
    <p:sldId id="417" r:id="rId11"/>
    <p:sldId id="390" r:id="rId12"/>
    <p:sldId id="418" r:id="rId13"/>
    <p:sldId id="419" r:id="rId14"/>
    <p:sldId id="391" r:id="rId15"/>
    <p:sldId id="420" r:id="rId16"/>
    <p:sldId id="421" r:id="rId17"/>
    <p:sldId id="332" r:id="rId18"/>
    <p:sldId id="325" r:id="rId19"/>
    <p:sldId id="42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93288"/>
  </p:normalViewPr>
  <p:slideViewPr>
    <p:cSldViewPr>
      <p:cViewPr varScale="1">
        <p:scale>
          <a:sx n="118" d="100"/>
          <a:sy n="118" d="100"/>
        </p:scale>
        <p:origin x="12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738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5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2C74A2-CFA8-C2D9-DE05-3EAC05AA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94" y="1112520"/>
            <a:ext cx="6391709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34947-BDA6-E913-5406-F26408DD12FF}"/>
              </a:ext>
            </a:extLst>
          </p:cNvPr>
          <p:cNvSpPr txBox="1"/>
          <p:nvPr/>
        </p:nvSpPr>
        <p:spPr>
          <a:xfrm>
            <a:off x="304800" y="340668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HW4/</a:t>
            </a:r>
            <a:r>
              <a:rPr lang="en-US" dirty="0" err="1"/>
              <a:t>i</a:t>
            </a:r>
            <a:r>
              <a:rPr lang="en-CN" dirty="0"/>
              <a:t>nclude/ir/ast2tree.hh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24E01-DFBA-9083-3EFA-762C51473E78}"/>
              </a:ext>
            </a:extLst>
          </p:cNvPr>
          <p:cNvSpPr txBox="1"/>
          <p:nvPr/>
        </p:nvSpPr>
        <p:spPr>
          <a:xfrm>
            <a:off x="304800" y="3962400"/>
            <a:ext cx="81152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N" sz="2000" dirty="0"/>
              <a:t>For each method, there is a var table, including formal and local var. (if a method local has a conflict in var name with formal, then local var is used (ignore the formal, or the semantic check has already ruled it out!)</a:t>
            </a:r>
          </a:p>
          <a:p>
            <a:pPr marL="457200" indent="-457200">
              <a:buFont typeface="+mj-lt"/>
              <a:buAutoNum type="arabicPeriod"/>
            </a:pPr>
            <a:r>
              <a:rPr lang="en-CN" sz="2000" dirty="0"/>
              <a:t>Each local var and formal has a type as well (INT or PTR).</a:t>
            </a:r>
          </a:p>
          <a:p>
            <a:pPr marL="457200" indent="-457200">
              <a:buFont typeface="+mj-lt"/>
              <a:buAutoNum type="arabicPeriod"/>
            </a:pPr>
            <a:r>
              <a:rPr lang="en-CN" sz="2000" i="1" dirty="0"/>
              <a:t>(for class methods) </a:t>
            </a:r>
            <a:r>
              <a:rPr lang="en-CN" sz="2000" dirty="0"/>
              <a:t>The return of a method is also taken as the last formal, with a special name </a:t>
            </a:r>
            <a:r>
              <a:rPr lang="en-CN" sz="2000" i="1" dirty="0"/>
              <a:t>_^return^_method_name</a:t>
            </a:r>
            <a:r>
              <a:rPr lang="en-CN" sz="2000" dirty="0"/>
              <a:t>. And the </a:t>
            </a:r>
            <a:r>
              <a:rPr lang="en-CN" sz="2000" i="1" dirty="0"/>
              <a:t>first parameter </a:t>
            </a:r>
            <a:r>
              <a:rPr lang="en-CN" sz="2000" dirty="0"/>
              <a:t>is always the calling object. </a:t>
            </a:r>
            <a:r>
              <a:rPr lang="en-CN" sz="2000" i="1" dirty="0"/>
              <a:t>Note: main() doesn’t need such.</a:t>
            </a:r>
          </a:p>
        </p:txBody>
      </p:sp>
    </p:spTree>
    <p:extLst>
      <p:ext uri="{BB962C8B-B14F-4D97-AF65-F5344CB8AC3E}">
        <p14:creationId xmlns:p14="http://schemas.microsoft.com/office/powerpoint/2010/main" val="241872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119B-1C20-5C4A-BA55-6D8A5CDE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Loops and Conditions</a:t>
            </a:r>
            <a:endParaRPr kumimoji="1"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19B460-E244-B448-81E2-23735368854E}"/>
              </a:ext>
            </a:extLst>
          </p:cNvPr>
          <p:cNvSpPr txBox="1">
            <a:spLocks/>
          </p:cNvSpPr>
          <p:nvPr/>
        </p:nvSpPr>
        <p:spPr bwMode="auto">
          <a:xfrm>
            <a:off x="685800" y="1981200"/>
            <a:ext cx="487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/>
              <a:t>Think about  </a:t>
            </a:r>
            <a:r>
              <a:rPr kumimoji="1" lang="en-US" altLang="zh-CN" sz="2000" i="1" dirty="0"/>
              <a:t>if ( a || b ) then s1 else s2</a:t>
            </a:r>
          </a:p>
          <a:p>
            <a:r>
              <a:rPr kumimoji="1" lang="en-US" altLang="zh-CN" sz="2000" dirty="0"/>
              <a:t>In this case, </a:t>
            </a:r>
            <a:r>
              <a:rPr kumimoji="1" lang="en-US" altLang="zh-CN" sz="2000" i="1" dirty="0"/>
              <a:t>a||b </a:t>
            </a:r>
            <a:r>
              <a:rPr kumimoji="1" lang="en-US" altLang="zh-CN" sz="2000" dirty="0"/>
              <a:t>is indeed a value, but it’s really to jump to somewhere (depends on true or false)</a:t>
            </a:r>
          </a:p>
          <a:p>
            <a:r>
              <a:rPr kumimoji="1" lang="en-US" altLang="zh-CN" sz="2000" dirty="0"/>
              <a:t>But c = a||b will be a value</a:t>
            </a:r>
          </a:p>
          <a:p>
            <a:r>
              <a:rPr kumimoji="1" lang="en-US" altLang="zh-CN" sz="2000" dirty="0"/>
              <a:t>So each expression may:</a:t>
            </a:r>
          </a:p>
          <a:p>
            <a:pPr lvl="1"/>
            <a:r>
              <a:rPr kumimoji="1" lang="en-US" altLang="zh-CN" sz="1600" dirty="0"/>
              <a:t>Ex: Is used for its value</a:t>
            </a:r>
          </a:p>
          <a:p>
            <a:pPr lvl="1"/>
            <a:r>
              <a:rPr kumimoji="1" lang="en-US" altLang="zh-CN" sz="1600" dirty="0" err="1"/>
              <a:t>Nx</a:t>
            </a:r>
            <a:r>
              <a:rPr kumimoji="1" lang="en-US" altLang="zh-CN" sz="1600" dirty="0"/>
              <a:t>: Its value is not used (thrown away, but retain the side effects), but the expression needs to be executed (as if it’s a statement)</a:t>
            </a:r>
          </a:p>
          <a:p>
            <a:pPr lvl="1"/>
            <a:r>
              <a:rPr kumimoji="1" lang="en-US" altLang="zh-CN" sz="1600" dirty="0" err="1"/>
              <a:t>Cx</a:t>
            </a:r>
            <a:r>
              <a:rPr kumimoji="1" lang="en-US" altLang="zh-CN" sz="1600" dirty="0"/>
              <a:t>: translated into a conditional (jumps)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13040-26CE-0B4C-8A9A-346FBF162264}"/>
              </a:ext>
            </a:extLst>
          </p:cNvPr>
          <p:cNvSpPr txBox="1"/>
          <p:nvPr/>
        </p:nvSpPr>
        <p:spPr>
          <a:xfrm>
            <a:off x="6400800" y="3276600"/>
            <a:ext cx="17526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We need to be able to translate between these different types.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682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067369-3EAF-5510-7523-FA51ECAA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8398"/>
            <a:ext cx="4656919" cy="176135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147F8-0169-76E1-C4C2-B6B89A977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91" y="3042922"/>
            <a:ext cx="3657600" cy="19960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37BAC7-75E8-0ED4-647F-611A4436E397}"/>
              </a:ext>
            </a:extLst>
          </p:cNvPr>
          <p:cNvSpPr txBox="1"/>
          <p:nvPr/>
        </p:nvSpPr>
        <p:spPr>
          <a:xfrm>
            <a:off x="4698552" y="253565"/>
            <a:ext cx="44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“Expression in translation” classes</a:t>
            </a:r>
          </a:p>
          <a:p>
            <a:r>
              <a:rPr lang="en-US" dirty="0"/>
              <a:t>       t</a:t>
            </a:r>
            <a:r>
              <a:rPr lang="en-CN" dirty="0"/>
              <a:t>r_exp.hh/cc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DDE075-7781-25EB-0725-2D456C26C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693" y="1554707"/>
            <a:ext cx="3565616" cy="241009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7A55D7-17E3-E7A3-3CC3-674B95542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4122492"/>
            <a:ext cx="3962400" cy="252461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BA88E4-09A7-6A2B-3B20-99F392DC0736}"/>
              </a:ext>
            </a:extLst>
          </p:cNvPr>
          <p:cNvSpPr txBox="1"/>
          <p:nvPr/>
        </p:nvSpPr>
        <p:spPr>
          <a:xfrm>
            <a:off x="304800" y="544410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An IR </a:t>
            </a:r>
            <a:r>
              <a:rPr lang="en-CN" i="1" dirty="0"/>
              <a:t>expression</a:t>
            </a:r>
            <a:r>
              <a:rPr lang="en-CN" dirty="0"/>
              <a:t> may take one of the three forms.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971BE-FFF2-628F-EF4B-7FE1C3F87383}"/>
              </a:ext>
            </a:extLst>
          </p:cNvPr>
          <p:cNvSpPr/>
          <p:nvPr/>
        </p:nvSpPr>
        <p:spPr>
          <a:xfrm>
            <a:off x="4698552" y="4648200"/>
            <a:ext cx="2235648" cy="45720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5413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BDA88B-C192-59EA-BDBD-35229EA0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778689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8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0CB3-C91F-A142-B54D-066D988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35" y="326250"/>
            <a:ext cx="7772400" cy="704186"/>
          </a:xfrm>
        </p:spPr>
        <p:txBody>
          <a:bodyPr/>
          <a:lstStyle/>
          <a:p>
            <a:r>
              <a:rPr kumimoji="1" lang="en-US" altLang="zh-CN" sz="3600" dirty="0"/>
              <a:t>If (a&gt;b||c&lt;d) return 100; else return 200;</a:t>
            </a:r>
            <a:endParaRPr kumimoji="1" lang="zh-CN" alt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A76322-7A8A-9949-BB6C-B17139F0C0BB}"/>
              </a:ext>
            </a:extLst>
          </p:cNvPr>
          <p:cNvSpPr/>
          <p:nvPr/>
        </p:nvSpPr>
        <p:spPr>
          <a:xfrm>
            <a:off x="2411641" y="130860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DE967-7AC5-D246-A40D-8CC656B39CAA}"/>
              </a:ext>
            </a:extLst>
          </p:cNvPr>
          <p:cNvSpPr txBox="1"/>
          <p:nvPr/>
        </p:nvSpPr>
        <p:spPr>
          <a:xfrm>
            <a:off x="2523233" y="1372058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if</a:t>
            </a:r>
            <a:endParaRPr kumimoji="1" lang="zh-CN" alt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F4B19D-0545-9D4B-8A31-55B7C15A550C}"/>
              </a:ext>
            </a:extLst>
          </p:cNvPr>
          <p:cNvSpPr/>
          <p:nvPr/>
        </p:nvSpPr>
        <p:spPr>
          <a:xfrm>
            <a:off x="4610075" y="176045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6E536-BC5C-D14A-800C-4872DE4AC7D2}"/>
              </a:ext>
            </a:extLst>
          </p:cNvPr>
          <p:cNvSpPr txBox="1"/>
          <p:nvPr/>
        </p:nvSpPr>
        <p:spPr>
          <a:xfrm>
            <a:off x="4504530" y="1810765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return</a:t>
            </a:r>
            <a:endParaRPr kumimoji="1" lang="zh-CN" altLang="en-US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07F384-8042-514D-ADD8-983D902D8801}"/>
              </a:ext>
            </a:extLst>
          </p:cNvPr>
          <p:cNvSpPr/>
          <p:nvPr/>
        </p:nvSpPr>
        <p:spPr>
          <a:xfrm>
            <a:off x="5899435" y="2445104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F7D1-CF56-2748-9CC8-659C14E265DB}"/>
              </a:ext>
            </a:extLst>
          </p:cNvPr>
          <p:cNvSpPr txBox="1"/>
          <p:nvPr/>
        </p:nvSpPr>
        <p:spPr>
          <a:xfrm>
            <a:off x="6083010" y="245482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508B4E-9200-D14D-8505-B6293D4572E5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 flipH="1">
            <a:off x="1447800" y="1763886"/>
            <a:ext cx="1075433" cy="369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7F4676-5AB8-FF49-8715-A898FAFD8D7A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3062049" y="1763886"/>
            <a:ext cx="1872247" cy="46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2D4088-A0D4-9B47-B4EF-4E1B48BF768F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5260483" y="2215735"/>
            <a:ext cx="1145693" cy="239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6DA76C-04B7-094E-92A5-AC4AC30BA28B}"/>
              </a:ext>
            </a:extLst>
          </p:cNvPr>
          <p:cNvSpPr/>
          <p:nvPr/>
        </p:nvSpPr>
        <p:spPr>
          <a:xfrm>
            <a:off x="1066800" y="21336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9356A-DE4C-F24C-90AF-BF99CC99ED9A}"/>
              </a:ext>
            </a:extLst>
          </p:cNvPr>
          <p:cNvSpPr txBox="1"/>
          <p:nvPr/>
        </p:nvSpPr>
        <p:spPr>
          <a:xfrm>
            <a:off x="1205133" y="218749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Or</a:t>
            </a:r>
            <a:endParaRPr kumimoji="1" lang="zh-CN" alt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A9DF2E-D1A0-584C-8220-5E7BE411BB53}"/>
              </a:ext>
            </a:extLst>
          </p:cNvPr>
          <p:cNvSpPr/>
          <p:nvPr/>
        </p:nvSpPr>
        <p:spPr>
          <a:xfrm>
            <a:off x="580255" y="3019097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FD617-2E60-0643-AEA9-01B4B9E0E4F8}"/>
              </a:ext>
            </a:extLst>
          </p:cNvPr>
          <p:cNvSpPr txBox="1"/>
          <p:nvPr/>
        </p:nvSpPr>
        <p:spPr>
          <a:xfrm>
            <a:off x="763830" y="302881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44F930-4952-A54E-B7E5-37CA514B2222}"/>
              </a:ext>
            </a:extLst>
          </p:cNvPr>
          <p:cNvSpPr/>
          <p:nvPr/>
        </p:nvSpPr>
        <p:spPr>
          <a:xfrm>
            <a:off x="2300049" y="2983944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AC19F1-4D5B-8A43-96FE-4B13D28DFCED}"/>
              </a:ext>
            </a:extLst>
          </p:cNvPr>
          <p:cNvSpPr txBox="1"/>
          <p:nvPr/>
        </p:nvSpPr>
        <p:spPr>
          <a:xfrm>
            <a:off x="2518408" y="305928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&lt;</a:t>
            </a:r>
            <a:endParaRPr kumimoji="1" lang="zh-CN" alt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A0C499-C9D3-154A-9B9A-FF2D8CC3408A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942725" y="2588885"/>
            <a:ext cx="235667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BFD9D9-DCDE-3A40-8DA1-3BD42ADD46B7}"/>
              </a:ext>
            </a:extLst>
          </p:cNvPr>
          <p:cNvCxnSpPr>
            <a:cxnSpLocks/>
            <a:stCxn id="22" idx="5"/>
            <a:endCxn id="26" idx="0"/>
          </p:cNvCxnSpPr>
          <p:nvPr/>
        </p:nvCxnSpPr>
        <p:spPr>
          <a:xfrm>
            <a:off x="1717208" y="2588885"/>
            <a:ext cx="963841" cy="395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01D7C95-E0E0-524D-B5E5-EDE0E3492FEB}"/>
              </a:ext>
            </a:extLst>
          </p:cNvPr>
          <p:cNvSpPr/>
          <p:nvPr/>
        </p:nvSpPr>
        <p:spPr>
          <a:xfrm>
            <a:off x="104760" y="393193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5FD7F-01DB-BC4C-9D1A-F9A6FEA82ABA}"/>
              </a:ext>
            </a:extLst>
          </p:cNvPr>
          <p:cNvSpPr txBox="1"/>
          <p:nvPr/>
        </p:nvSpPr>
        <p:spPr>
          <a:xfrm>
            <a:off x="288335" y="394165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4BDF3F-4274-DC43-9B1F-E5E5A926E050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8796" y="3501719"/>
            <a:ext cx="254101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17BA68B-7332-2E45-BF83-21CFFB59C378}"/>
              </a:ext>
            </a:extLst>
          </p:cNvPr>
          <p:cNvSpPr/>
          <p:nvPr/>
        </p:nvSpPr>
        <p:spPr>
          <a:xfrm>
            <a:off x="955746" y="392221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16247-9777-A541-B182-AFA8B5EC1B4D}"/>
              </a:ext>
            </a:extLst>
          </p:cNvPr>
          <p:cNvSpPr txBox="1"/>
          <p:nvPr/>
        </p:nvSpPr>
        <p:spPr>
          <a:xfrm>
            <a:off x="1139321" y="39319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6EE0EE-CC3D-FA48-9B88-0DF34E7CA5F1}"/>
              </a:ext>
            </a:extLst>
          </p:cNvPr>
          <p:cNvCxnSpPr>
            <a:cxnSpLocks/>
            <a:stCxn id="24" idx="5"/>
            <a:endCxn id="34" idx="0"/>
          </p:cNvCxnSpPr>
          <p:nvPr/>
        </p:nvCxnSpPr>
        <p:spPr>
          <a:xfrm>
            <a:off x="1230663" y="3474382"/>
            <a:ext cx="77935" cy="457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021BCD-F393-0F45-B192-F7FF92AB47B4}"/>
              </a:ext>
            </a:extLst>
          </p:cNvPr>
          <p:cNvSpPr/>
          <p:nvPr/>
        </p:nvSpPr>
        <p:spPr>
          <a:xfrm>
            <a:off x="1798679" y="393193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453CB9-E8E1-FE41-BF59-4EC61F1E8C55}"/>
              </a:ext>
            </a:extLst>
          </p:cNvPr>
          <p:cNvSpPr txBox="1"/>
          <p:nvPr/>
        </p:nvSpPr>
        <p:spPr>
          <a:xfrm>
            <a:off x="1982254" y="394165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E2464E-8032-7A42-BDEF-5BE4F5220E34}"/>
              </a:ext>
            </a:extLst>
          </p:cNvPr>
          <p:cNvCxnSpPr>
            <a:cxnSpLocks/>
            <a:stCxn id="26" idx="3"/>
            <a:endCxn id="37" idx="0"/>
          </p:cNvCxnSpPr>
          <p:nvPr/>
        </p:nvCxnSpPr>
        <p:spPr>
          <a:xfrm flipH="1">
            <a:off x="2142715" y="3439229"/>
            <a:ext cx="268926" cy="502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61F5CC-BE25-CF4B-8A4A-358AC360C235}"/>
              </a:ext>
            </a:extLst>
          </p:cNvPr>
          <p:cNvSpPr/>
          <p:nvPr/>
        </p:nvSpPr>
        <p:spPr>
          <a:xfrm>
            <a:off x="2988955" y="3907616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6C5383-8FD8-8F43-8453-E8A679C775D2}"/>
              </a:ext>
            </a:extLst>
          </p:cNvPr>
          <p:cNvSpPr txBox="1"/>
          <p:nvPr/>
        </p:nvSpPr>
        <p:spPr>
          <a:xfrm>
            <a:off x="3162123" y="39076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E83773-04B3-7545-A48C-3117A25ECFD7}"/>
              </a:ext>
            </a:extLst>
          </p:cNvPr>
          <p:cNvCxnSpPr>
            <a:cxnSpLocks/>
            <a:stCxn id="26" idx="5"/>
            <a:endCxn id="40" idx="0"/>
          </p:cNvCxnSpPr>
          <p:nvPr/>
        </p:nvCxnSpPr>
        <p:spPr>
          <a:xfrm>
            <a:off x="2950457" y="3439229"/>
            <a:ext cx="380943" cy="468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91A4D8A-3499-B246-9535-FF781C160815}"/>
              </a:ext>
            </a:extLst>
          </p:cNvPr>
          <p:cNvSpPr/>
          <p:nvPr/>
        </p:nvSpPr>
        <p:spPr>
          <a:xfrm>
            <a:off x="7052748" y="116189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69C959-C172-DE46-A619-A5BDB35EE827}"/>
              </a:ext>
            </a:extLst>
          </p:cNvPr>
          <p:cNvSpPr txBox="1"/>
          <p:nvPr/>
        </p:nvSpPr>
        <p:spPr>
          <a:xfrm>
            <a:off x="6947203" y="1212205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return</a:t>
            </a:r>
            <a:endParaRPr kumimoji="1" lang="zh-CN" altLang="en-US" sz="20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98FED0-8715-1940-B78C-D29B4852C7DD}"/>
              </a:ext>
            </a:extLst>
          </p:cNvPr>
          <p:cNvSpPr/>
          <p:nvPr/>
        </p:nvSpPr>
        <p:spPr>
          <a:xfrm>
            <a:off x="7848423" y="2057107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B6DCC-5E18-4F48-A0C1-BFC5091EDB59}"/>
              </a:ext>
            </a:extLst>
          </p:cNvPr>
          <p:cNvSpPr txBox="1"/>
          <p:nvPr/>
        </p:nvSpPr>
        <p:spPr>
          <a:xfrm>
            <a:off x="8031998" y="206682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</a:t>
            </a:r>
            <a:endParaRPr kumimoji="1" lang="zh-CN" alt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AD76BE-4C31-B24B-8A87-EFB1518E176A}"/>
              </a:ext>
            </a:extLst>
          </p:cNvPr>
          <p:cNvCxnSpPr>
            <a:cxnSpLocks/>
            <a:stCxn id="52" idx="5"/>
            <a:endCxn id="57" idx="0"/>
          </p:cNvCxnSpPr>
          <p:nvPr/>
        </p:nvCxnSpPr>
        <p:spPr>
          <a:xfrm>
            <a:off x="7703156" y="1617175"/>
            <a:ext cx="652008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7391FC-B9E1-F34C-B7C8-A1CBFF5D481F}"/>
              </a:ext>
            </a:extLst>
          </p:cNvPr>
          <p:cNvCxnSpPr>
            <a:cxnSpLocks/>
            <a:stCxn id="10" idx="6"/>
            <a:endCxn id="53" idx="0"/>
          </p:cNvCxnSpPr>
          <p:nvPr/>
        </p:nvCxnSpPr>
        <p:spPr>
          <a:xfrm flipV="1">
            <a:off x="3173641" y="1212205"/>
            <a:ext cx="4203328" cy="363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7A68BA1-A9DC-DF4F-9D3F-DEC150D0ACB7}"/>
              </a:ext>
            </a:extLst>
          </p:cNvPr>
          <p:cNvSpPr/>
          <p:nvPr/>
        </p:nvSpPr>
        <p:spPr>
          <a:xfrm>
            <a:off x="116119" y="2133599"/>
            <a:ext cx="3631928" cy="26381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E4A1C29-5F81-E736-2C98-E4A98BC4AE72}"/>
              </a:ext>
            </a:extLst>
          </p:cNvPr>
          <p:cNvSpPr/>
          <p:nvPr/>
        </p:nvSpPr>
        <p:spPr>
          <a:xfrm>
            <a:off x="113212" y="2926069"/>
            <a:ext cx="1587666" cy="16459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68636E-1C9A-C4B7-E5BC-A40239843C71}"/>
              </a:ext>
            </a:extLst>
          </p:cNvPr>
          <p:cNvSpPr/>
          <p:nvPr/>
        </p:nvSpPr>
        <p:spPr>
          <a:xfrm>
            <a:off x="1833818" y="2892917"/>
            <a:ext cx="1769491" cy="16459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6A7173-B995-961A-00A1-3AE671D56925}"/>
              </a:ext>
            </a:extLst>
          </p:cNvPr>
          <p:cNvSpPr txBox="1"/>
          <p:nvPr/>
        </p:nvSpPr>
        <p:spPr>
          <a:xfrm>
            <a:off x="299160" y="5264484"/>
            <a:ext cx="2521844" cy="13234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Tr_cx1:</a:t>
            </a:r>
          </a:p>
          <a:p>
            <a:r>
              <a:rPr lang="en-US" sz="2000" dirty="0"/>
              <a:t>T</a:t>
            </a:r>
            <a:r>
              <a:rPr lang="en-CN" sz="2000" dirty="0"/>
              <a:t>rue_patch_list: *L1</a:t>
            </a:r>
          </a:p>
          <a:p>
            <a:r>
              <a:rPr lang="en-CN" sz="2000" dirty="0"/>
              <a:t>False_path_list: *L2</a:t>
            </a:r>
          </a:p>
          <a:p>
            <a:r>
              <a:rPr lang="en-CN" sz="2000" dirty="0"/>
              <a:t>Cjump(&gt;, a, b, L1, L2)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F4EB08-43F1-8299-D6B7-F0118A1ECF45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907045" y="4572000"/>
            <a:ext cx="323618" cy="6924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EA413B-53BB-9E65-3FBF-95D93CC615D8}"/>
              </a:ext>
            </a:extLst>
          </p:cNvPr>
          <p:cNvSpPr txBox="1"/>
          <p:nvPr/>
        </p:nvSpPr>
        <p:spPr>
          <a:xfrm>
            <a:off x="3562460" y="5342579"/>
            <a:ext cx="2521844" cy="132343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Tr_cx2:</a:t>
            </a:r>
          </a:p>
          <a:p>
            <a:r>
              <a:rPr lang="en-US" sz="2000" dirty="0"/>
              <a:t>T</a:t>
            </a:r>
            <a:r>
              <a:rPr lang="en-CN" sz="2000" dirty="0"/>
              <a:t>rue_patch_list: *L3</a:t>
            </a:r>
          </a:p>
          <a:p>
            <a:r>
              <a:rPr lang="en-CN" sz="2000" dirty="0"/>
              <a:t>False_path_list: *L4</a:t>
            </a:r>
          </a:p>
          <a:p>
            <a:r>
              <a:rPr lang="en-CN" sz="2000" dirty="0"/>
              <a:t>Cjump(&lt;, c, d, L3, L4)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B17F9C0-9D4F-1B79-3597-E4BCA4388FC6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718564" y="4538848"/>
            <a:ext cx="1301313" cy="759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97978-FBC9-30D8-FE69-C2BDE6BC35D7}"/>
              </a:ext>
            </a:extLst>
          </p:cNvPr>
          <p:cNvSpPr txBox="1"/>
          <p:nvPr/>
        </p:nvSpPr>
        <p:spPr>
          <a:xfrm>
            <a:off x="5340106" y="3204221"/>
            <a:ext cx="3425283" cy="19389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Tr_cx3:</a:t>
            </a:r>
          </a:p>
          <a:p>
            <a:r>
              <a:rPr lang="en-US" sz="2000" dirty="0"/>
              <a:t>T</a:t>
            </a:r>
            <a:r>
              <a:rPr lang="en-CN" sz="2000" dirty="0"/>
              <a:t>rue_patch_list: *L1, *L3</a:t>
            </a:r>
          </a:p>
          <a:p>
            <a:r>
              <a:rPr lang="en-CN" sz="2000" dirty="0"/>
              <a:t>False_path_list: *L4</a:t>
            </a:r>
          </a:p>
          <a:p>
            <a:r>
              <a:rPr lang="en-US" sz="2000" dirty="0"/>
              <a:t>Tr_cx1.stm </a:t>
            </a:r>
            <a:r>
              <a:rPr lang="en-US" sz="2000" i="1" dirty="0">
                <a:solidFill>
                  <a:srgbClr val="FF0000"/>
                </a:solidFill>
              </a:rPr>
              <a:t>[L5 patches L2]</a:t>
            </a:r>
          </a:p>
          <a:p>
            <a:r>
              <a:rPr lang="en-US" sz="2000" dirty="0"/>
              <a:t>L</a:t>
            </a:r>
            <a:r>
              <a:rPr lang="en-CN" sz="2000" dirty="0"/>
              <a:t>5:</a:t>
            </a:r>
          </a:p>
          <a:p>
            <a:r>
              <a:rPr lang="en-CN" sz="2000" dirty="0"/>
              <a:t>Tr_cx2.stm</a:t>
            </a:r>
            <a:endParaRPr lang="en-CN" sz="2000" i="1" dirty="0">
              <a:solidFill>
                <a:srgbClr val="FF0000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0D2649-7CD6-1C1B-3216-B0CB0963080B}"/>
              </a:ext>
            </a:extLst>
          </p:cNvPr>
          <p:cNvCxnSpPr>
            <a:cxnSpLocks/>
            <a:stCxn id="63" idx="3"/>
            <a:endCxn id="68" idx="1"/>
          </p:cNvCxnSpPr>
          <p:nvPr/>
        </p:nvCxnSpPr>
        <p:spPr>
          <a:xfrm>
            <a:off x="3748047" y="3452691"/>
            <a:ext cx="1592059" cy="7210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17F51BF-9D40-C583-A6B9-012CE160FEB3}"/>
              </a:ext>
            </a:extLst>
          </p:cNvPr>
          <p:cNvSpPr/>
          <p:nvPr/>
        </p:nvSpPr>
        <p:spPr>
          <a:xfrm>
            <a:off x="5443664" y="4157412"/>
            <a:ext cx="3218168" cy="975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A1D934-75A9-CCDD-5AE9-0DA83841900D}"/>
              </a:ext>
            </a:extLst>
          </p:cNvPr>
          <p:cNvSpPr txBox="1"/>
          <p:nvPr/>
        </p:nvSpPr>
        <p:spPr>
          <a:xfrm>
            <a:off x="8123186" y="4393596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stm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AAF088-B525-3CA4-2B12-B289F56F3354}"/>
              </a:ext>
            </a:extLst>
          </p:cNvPr>
          <p:cNvSpPr/>
          <p:nvPr/>
        </p:nvSpPr>
        <p:spPr>
          <a:xfrm>
            <a:off x="3635354" y="6319669"/>
            <a:ext cx="3218168" cy="2977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605596-36BA-9327-1D8E-DBC662CBBCBB}"/>
              </a:ext>
            </a:extLst>
          </p:cNvPr>
          <p:cNvSpPr txBox="1"/>
          <p:nvPr/>
        </p:nvSpPr>
        <p:spPr>
          <a:xfrm>
            <a:off x="6224824" y="6205318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stm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B53B7D-C974-C217-4849-F1C8520E732A}"/>
              </a:ext>
            </a:extLst>
          </p:cNvPr>
          <p:cNvSpPr/>
          <p:nvPr/>
        </p:nvSpPr>
        <p:spPr>
          <a:xfrm>
            <a:off x="344292" y="6239348"/>
            <a:ext cx="3077648" cy="2977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64C8979-4CA4-4495-7802-44FF57129877}"/>
              </a:ext>
            </a:extLst>
          </p:cNvPr>
          <p:cNvSpPr txBox="1"/>
          <p:nvPr/>
        </p:nvSpPr>
        <p:spPr>
          <a:xfrm>
            <a:off x="2821004" y="6141912"/>
            <a:ext cx="62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stm</a:t>
            </a:r>
          </a:p>
        </p:txBody>
      </p:sp>
    </p:spTree>
    <p:extLst>
      <p:ext uri="{BB962C8B-B14F-4D97-AF65-F5344CB8AC3E}">
        <p14:creationId xmlns:p14="http://schemas.microsoft.com/office/powerpoint/2010/main" val="301899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263154-DA55-3195-AD51-18F9769DAA01}"/>
              </a:ext>
            </a:extLst>
          </p:cNvPr>
          <p:cNvSpPr txBox="1">
            <a:spLocks/>
          </p:cNvSpPr>
          <p:nvPr/>
        </p:nvSpPr>
        <p:spPr>
          <a:xfrm>
            <a:off x="665135" y="326250"/>
            <a:ext cx="7772400" cy="7041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sz="3600"/>
              <a:t>If (a&gt;b||c&lt;d) return 100; else return 200;</a:t>
            </a:r>
            <a:endParaRPr kumimoji="1" lang="zh-CN" altLang="en-US" sz="3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21F918-F522-DF19-6140-B9C4A91835FB}"/>
              </a:ext>
            </a:extLst>
          </p:cNvPr>
          <p:cNvSpPr/>
          <p:nvPr/>
        </p:nvSpPr>
        <p:spPr>
          <a:xfrm>
            <a:off x="2411641" y="130860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0869E-F135-868D-A18F-CA844769FD3E}"/>
              </a:ext>
            </a:extLst>
          </p:cNvPr>
          <p:cNvSpPr txBox="1"/>
          <p:nvPr/>
        </p:nvSpPr>
        <p:spPr>
          <a:xfrm>
            <a:off x="2523233" y="1372058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if</a:t>
            </a:r>
            <a:endParaRPr kumimoji="1" lang="zh-CN" altLang="en-US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11DE20-19DC-CF48-DBBB-46E66B8330EB}"/>
              </a:ext>
            </a:extLst>
          </p:cNvPr>
          <p:cNvSpPr/>
          <p:nvPr/>
        </p:nvSpPr>
        <p:spPr>
          <a:xfrm>
            <a:off x="4610075" y="176045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56654-F041-D86B-93D3-8E8CF395E680}"/>
              </a:ext>
            </a:extLst>
          </p:cNvPr>
          <p:cNvSpPr txBox="1"/>
          <p:nvPr/>
        </p:nvSpPr>
        <p:spPr>
          <a:xfrm>
            <a:off x="4504530" y="1810765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return</a:t>
            </a:r>
            <a:endParaRPr kumimoji="1" lang="zh-CN" altLang="en-US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FEE751-6844-4F74-D0B5-476B671ACD59}"/>
              </a:ext>
            </a:extLst>
          </p:cNvPr>
          <p:cNvSpPr/>
          <p:nvPr/>
        </p:nvSpPr>
        <p:spPr>
          <a:xfrm>
            <a:off x="5899435" y="2445104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1A611-7FD6-C858-0E0B-D6E50714D389}"/>
              </a:ext>
            </a:extLst>
          </p:cNvPr>
          <p:cNvSpPr txBox="1"/>
          <p:nvPr/>
        </p:nvSpPr>
        <p:spPr>
          <a:xfrm>
            <a:off x="6083010" y="245482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100</a:t>
            </a:r>
            <a:endParaRPr kumimoji="1" lang="zh-CN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EAEB77-CFBF-EAFE-CCF3-AD518B2F8CFF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1447800" y="1763886"/>
            <a:ext cx="1075433" cy="369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FF4997-E447-7192-62DF-D6BF8E09F2A0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3062049" y="1763886"/>
            <a:ext cx="1872247" cy="468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65ECD8-6AE3-F6C0-872F-FDD0E464319D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5260483" y="2215735"/>
            <a:ext cx="1145693" cy="239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C42A2DB-D136-E79B-B209-91ABA3878CFD}"/>
              </a:ext>
            </a:extLst>
          </p:cNvPr>
          <p:cNvSpPr/>
          <p:nvPr/>
        </p:nvSpPr>
        <p:spPr>
          <a:xfrm>
            <a:off x="1066800" y="21336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6EA9B-8EBC-37A9-2F8C-77416D621EBB}"/>
              </a:ext>
            </a:extLst>
          </p:cNvPr>
          <p:cNvSpPr txBox="1"/>
          <p:nvPr/>
        </p:nvSpPr>
        <p:spPr>
          <a:xfrm>
            <a:off x="1205133" y="218749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Or</a:t>
            </a:r>
            <a:endParaRPr kumimoji="1" lang="zh-CN" altLang="en-US" sz="2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A74219-8E55-6BE6-6CA5-ABA5EB070245}"/>
              </a:ext>
            </a:extLst>
          </p:cNvPr>
          <p:cNvSpPr/>
          <p:nvPr/>
        </p:nvSpPr>
        <p:spPr>
          <a:xfrm>
            <a:off x="580255" y="3019097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72BCB-EBAB-7487-0711-345EE7AE638D}"/>
              </a:ext>
            </a:extLst>
          </p:cNvPr>
          <p:cNvSpPr txBox="1"/>
          <p:nvPr/>
        </p:nvSpPr>
        <p:spPr>
          <a:xfrm>
            <a:off x="763830" y="302881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88C67C-5BC3-AB92-7748-5D7ABCF38521}"/>
              </a:ext>
            </a:extLst>
          </p:cNvPr>
          <p:cNvSpPr/>
          <p:nvPr/>
        </p:nvSpPr>
        <p:spPr>
          <a:xfrm>
            <a:off x="2300049" y="2983944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F3D8E-86D6-BC32-F721-B1D5F9A69FD0}"/>
              </a:ext>
            </a:extLst>
          </p:cNvPr>
          <p:cNvSpPr txBox="1"/>
          <p:nvPr/>
        </p:nvSpPr>
        <p:spPr>
          <a:xfrm>
            <a:off x="2518408" y="305928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&lt;</a:t>
            </a:r>
            <a:endParaRPr kumimoji="1" lang="zh-CN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503DCB-D0B8-9621-1F9E-D088492C5336}"/>
              </a:ext>
            </a:extLst>
          </p:cNvPr>
          <p:cNvCxnSpPr>
            <a:cxnSpLocks/>
            <a:stCxn id="14" idx="3"/>
            <a:endCxn id="17" idx="0"/>
          </p:cNvCxnSpPr>
          <p:nvPr/>
        </p:nvCxnSpPr>
        <p:spPr>
          <a:xfrm flipH="1">
            <a:off x="942725" y="2588885"/>
            <a:ext cx="235667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7D4EEB-ED52-D08C-857A-6896FACFD442}"/>
              </a:ext>
            </a:extLst>
          </p:cNvPr>
          <p:cNvCxnSpPr>
            <a:cxnSpLocks/>
            <a:stCxn id="14" idx="5"/>
            <a:endCxn id="18" idx="0"/>
          </p:cNvCxnSpPr>
          <p:nvPr/>
        </p:nvCxnSpPr>
        <p:spPr>
          <a:xfrm>
            <a:off x="1717208" y="2588885"/>
            <a:ext cx="963841" cy="395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E9DEED8-44A5-0FB2-8B62-FF7E21BA523B}"/>
              </a:ext>
            </a:extLst>
          </p:cNvPr>
          <p:cNvSpPr/>
          <p:nvPr/>
        </p:nvSpPr>
        <p:spPr>
          <a:xfrm>
            <a:off x="104760" y="393193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E78338-DC8E-1A21-A7B9-2297CF71997D}"/>
              </a:ext>
            </a:extLst>
          </p:cNvPr>
          <p:cNvSpPr txBox="1"/>
          <p:nvPr/>
        </p:nvSpPr>
        <p:spPr>
          <a:xfrm>
            <a:off x="288335" y="394165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982EC4-AFF0-023D-80A7-C7A6495B7B7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448796" y="3501719"/>
            <a:ext cx="254101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C4CC3072-4C82-74CC-6D7D-F1D08637E399}"/>
              </a:ext>
            </a:extLst>
          </p:cNvPr>
          <p:cNvSpPr/>
          <p:nvPr/>
        </p:nvSpPr>
        <p:spPr>
          <a:xfrm>
            <a:off x="955746" y="392221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C539B2-4F28-C542-753B-D93EA721FC40}"/>
              </a:ext>
            </a:extLst>
          </p:cNvPr>
          <p:cNvSpPr txBox="1"/>
          <p:nvPr/>
        </p:nvSpPr>
        <p:spPr>
          <a:xfrm>
            <a:off x="1139321" y="39319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64EF56-7428-673A-7F30-FEA0227A36AF}"/>
              </a:ext>
            </a:extLst>
          </p:cNvPr>
          <p:cNvCxnSpPr>
            <a:cxnSpLocks/>
            <a:stCxn id="16" idx="5"/>
            <a:endCxn id="26" idx="0"/>
          </p:cNvCxnSpPr>
          <p:nvPr/>
        </p:nvCxnSpPr>
        <p:spPr>
          <a:xfrm>
            <a:off x="1230663" y="3474382"/>
            <a:ext cx="77935" cy="457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27AFDE4-2ABC-B884-3AAC-BBC8B84F1B1E}"/>
              </a:ext>
            </a:extLst>
          </p:cNvPr>
          <p:cNvSpPr/>
          <p:nvPr/>
        </p:nvSpPr>
        <p:spPr>
          <a:xfrm>
            <a:off x="1798679" y="393193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E37E21-B7D4-0C44-B28A-66ACCDCBBAE2}"/>
              </a:ext>
            </a:extLst>
          </p:cNvPr>
          <p:cNvSpPr txBox="1"/>
          <p:nvPr/>
        </p:nvSpPr>
        <p:spPr>
          <a:xfrm>
            <a:off x="1982254" y="394165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6E33B4-90DA-8C7C-3C48-69077C212574}"/>
              </a:ext>
            </a:extLst>
          </p:cNvPr>
          <p:cNvCxnSpPr>
            <a:cxnSpLocks/>
            <a:stCxn id="18" idx="3"/>
            <a:endCxn id="29" idx="0"/>
          </p:cNvCxnSpPr>
          <p:nvPr/>
        </p:nvCxnSpPr>
        <p:spPr>
          <a:xfrm flipH="1">
            <a:off x="2142715" y="3439229"/>
            <a:ext cx="268926" cy="502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8508D20-7E55-35EC-F0DE-CA1921F90B98}"/>
              </a:ext>
            </a:extLst>
          </p:cNvPr>
          <p:cNvSpPr/>
          <p:nvPr/>
        </p:nvSpPr>
        <p:spPr>
          <a:xfrm>
            <a:off x="2988955" y="3907616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B48F2-A2DB-0D04-0E70-4AEC084BC3B9}"/>
              </a:ext>
            </a:extLst>
          </p:cNvPr>
          <p:cNvSpPr txBox="1"/>
          <p:nvPr/>
        </p:nvSpPr>
        <p:spPr>
          <a:xfrm>
            <a:off x="3162123" y="39076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E1408E-FC50-4A99-1FD1-5E6530D2969C}"/>
              </a:ext>
            </a:extLst>
          </p:cNvPr>
          <p:cNvCxnSpPr>
            <a:cxnSpLocks/>
            <a:stCxn id="18" idx="5"/>
            <a:endCxn id="32" idx="0"/>
          </p:cNvCxnSpPr>
          <p:nvPr/>
        </p:nvCxnSpPr>
        <p:spPr>
          <a:xfrm>
            <a:off x="2950457" y="3439229"/>
            <a:ext cx="380943" cy="468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BB82414-40BF-B72F-80AB-6A70EFAAB6DD}"/>
              </a:ext>
            </a:extLst>
          </p:cNvPr>
          <p:cNvSpPr/>
          <p:nvPr/>
        </p:nvSpPr>
        <p:spPr>
          <a:xfrm>
            <a:off x="7052748" y="116189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0D22CA-54EE-4256-783F-D265F795623C}"/>
              </a:ext>
            </a:extLst>
          </p:cNvPr>
          <p:cNvSpPr txBox="1"/>
          <p:nvPr/>
        </p:nvSpPr>
        <p:spPr>
          <a:xfrm>
            <a:off x="6947203" y="1212205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return</a:t>
            </a:r>
            <a:endParaRPr kumimoji="1" lang="zh-CN" altLang="en-US" sz="20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8B95DC-B7D8-FF98-4C02-D9684446CECC}"/>
              </a:ext>
            </a:extLst>
          </p:cNvPr>
          <p:cNvSpPr/>
          <p:nvPr/>
        </p:nvSpPr>
        <p:spPr>
          <a:xfrm>
            <a:off x="7848423" y="2057107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55D9FA-E609-CECC-D3F9-99059DF19E57}"/>
              </a:ext>
            </a:extLst>
          </p:cNvPr>
          <p:cNvSpPr txBox="1"/>
          <p:nvPr/>
        </p:nvSpPr>
        <p:spPr>
          <a:xfrm>
            <a:off x="8031998" y="2066827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200</a:t>
            </a:r>
            <a:endParaRPr kumimoji="1" lang="zh-CN" alt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22CAB5-E608-E720-6E5D-E567E3DC1E97}"/>
              </a:ext>
            </a:extLst>
          </p:cNvPr>
          <p:cNvCxnSpPr>
            <a:cxnSpLocks/>
            <a:stCxn id="34" idx="5"/>
            <a:endCxn id="37" idx="0"/>
          </p:cNvCxnSpPr>
          <p:nvPr/>
        </p:nvCxnSpPr>
        <p:spPr>
          <a:xfrm>
            <a:off x="7703156" y="1617175"/>
            <a:ext cx="652008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4C3249B-414D-E388-F46F-0A7EE202B560}"/>
              </a:ext>
            </a:extLst>
          </p:cNvPr>
          <p:cNvCxnSpPr>
            <a:cxnSpLocks/>
            <a:stCxn id="5" idx="6"/>
            <a:endCxn id="35" idx="0"/>
          </p:cNvCxnSpPr>
          <p:nvPr/>
        </p:nvCxnSpPr>
        <p:spPr>
          <a:xfrm flipV="1">
            <a:off x="3173641" y="1212205"/>
            <a:ext cx="4203328" cy="3630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60CCAB0-3732-70B0-ED69-A96ECEE927F6}"/>
              </a:ext>
            </a:extLst>
          </p:cNvPr>
          <p:cNvSpPr/>
          <p:nvPr/>
        </p:nvSpPr>
        <p:spPr>
          <a:xfrm>
            <a:off x="116119" y="2133599"/>
            <a:ext cx="3631928" cy="26381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FBE365F-0530-3B12-C751-78975D153271}"/>
              </a:ext>
            </a:extLst>
          </p:cNvPr>
          <p:cNvSpPr/>
          <p:nvPr/>
        </p:nvSpPr>
        <p:spPr>
          <a:xfrm>
            <a:off x="113212" y="2926069"/>
            <a:ext cx="1587666" cy="16459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BF1941-C3BF-A53A-7F34-4E8E3B3679E2}"/>
              </a:ext>
            </a:extLst>
          </p:cNvPr>
          <p:cNvSpPr/>
          <p:nvPr/>
        </p:nvSpPr>
        <p:spPr>
          <a:xfrm>
            <a:off x="1833818" y="2892917"/>
            <a:ext cx="1769491" cy="16459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9E06469-2DB9-BB4E-8610-27749F3FB9E0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288335" y="4781502"/>
            <a:ext cx="517431" cy="1088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E8D906-F3D7-6466-D047-1F7EF72B57B5}"/>
              </a:ext>
            </a:extLst>
          </p:cNvPr>
          <p:cNvSpPr txBox="1"/>
          <p:nvPr/>
        </p:nvSpPr>
        <p:spPr>
          <a:xfrm>
            <a:off x="4452601" y="3552798"/>
            <a:ext cx="4553479" cy="25545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N" sz="2000" dirty="0"/>
              <a:t>Tr_cx3.stm</a:t>
            </a:r>
          </a:p>
          <a:p>
            <a:r>
              <a:rPr lang="en-CN" sz="2000" i="1" dirty="0"/>
              <a:t>      [L6 patches L1 and L3, L7 patches L4]</a:t>
            </a:r>
          </a:p>
          <a:p>
            <a:r>
              <a:rPr lang="en-CN" sz="2000" i="1" dirty="0"/>
              <a:t>L6:</a:t>
            </a:r>
          </a:p>
          <a:p>
            <a:r>
              <a:rPr lang="en-CN" sz="2000" i="1" dirty="0"/>
              <a:t>Return 100</a:t>
            </a:r>
          </a:p>
          <a:p>
            <a:r>
              <a:rPr lang="en-CN" sz="2000" i="1" dirty="0"/>
              <a:t>Jump L8</a:t>
            </a:r>
          </a:p>
          <a:p>
            <a:r>
              <a:rPr lang="en-CN" sz="2000" i="1" dirty="0"/>
              <a:t>L7: </a:t>
            </a:r>
          </a:p>
          <a:p>
            <a:r>
              <a:rPr lang="en-CN" sz="2000" i="1" dirty="0"/>
              <a:t>Return 200</a:t>
            </a:r>
          </a:p>
          <a:p>
            <a:r>
              <a:rPr lang="en-CN" sz="2000" i="1" dirty="0"/>
              <a:t>L8: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8BB2A2-0595-957F-8E50-655D4B6BC87C}"/>
              </a:ext>
            </a:extLst>
          </p:cNvPr>
          <p:cNvSpPr txBox="1"/>
          <p:nvPr/>
        </p:nvSpPr>
        <p:spPr>
          <a:xfrm>
            <a:off x="805766" y="4900102"/>
            <a:ext cx="3425283" cy="193899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Tr_cx3:</a:t>
            </a:r>
          </a:p>
          <a:p>
            <a:r>
              <a:rPr lang="en-US" sz="2000" dirty="0"/>
              <a:t>T</a:t>
            </a:r>
            <a:r>
              <a:rPr lang="en-CN" sz="2000" dirty="0"/>
              <a:t>rue_patch_list: *L1, *L3</a:t>
            </a:r>
          </a:p>
          <a:p>
            <a:r>
              <a:rPr lang="en-CN" sz="2000" dirty="0"/>
              <a:t>False_path_list: *L4</a:t>
            </a:r>
          </a:p>
          <a:p>
            <a:r>
              <a:rPr lang="en-US" sz="2000" dirty="0" err="1"/>
              <a:t>Cjump</a:t>
            </a:r>
            <a:r>
              <a:rPr lang="en-US" sz="2000" dirty="0"/>
              <a:t>(&gt;, a, b, L1, L5)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L</a:t>
            </a:r>
            <a:r>
              <a:rPr lang="en-CN" sz="2000" dirty="0"/>
              <a:t>5:</a:t>
            </a:r>
          </a:p>
          <a:p>
            <a:r>
              <a:rPr lang="en-CN" sz="2000" dirty="0"/>
              <a:t>Cjump(&lt;, c, d, L3, L4)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369695-0D86-B7B4-4DEE-1FC123A9BE09}"/>
              </a:ext>
            </a:extLst>
          </p:cNvPr>
          <p:cNvSpPr/>
          <p:nvPr/>
        </p:nvSpPr>
        <p:spPr>
          <a:xfrm>
            <a:off x="909324" y="5853293"/>
            <a:ext cx="3218168" cy="97584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2541AE-1A5B-751F-1A31-4373F84C16F7}"/>
              </a:ext>
            </a:extLst>
          </p:cNvPr>
          <p:cNvSpPr txBox="1"/>
          <p:nvPr/>
        </p:nvSpPr>
        <p:spPr>
          <a:xfrm>
            <a:off x="4022964" y="3094208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if (a&gt;b||c&lt;d) return 100; else return 200;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402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1ADDD-FEA4-D0D5-58BB-181B9658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540" y="574675"/>
            <a:ext cx="4914084" cy="570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EE419-57CA-0493-0760-ACAE0C793922}"/>
              </a:ext>
            </a:extLst>
          </p:cNvPr>
          <p:cNvSpPr txBox="1"/>
          <p:nvPr/>
        </p:nvSpPr>
        <p:spPr>
          <a:xfrm>
            <a:off x="304800" y="2362200"/>
            <a:ext cx="3761363" cy="20621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CN" sz="1600" dirty="0"/>
              <a:t>Tr_cx3.stm</a:t>
            </a:r>
          </a:p>
          <a:p>
            <a:r>
              <a:rPr lang="en-CN" sz="1600" i="1" dirty="0"/>
              <a:t>      [L6 patches L1 and L3, L7 patches L4]</a:t>
            </a:r>
          </a:p>
          <a:p>
            <a:r>
              <a:rPr lang="en-CN" sz="1600" i="1" dirty="0"/>
              <a:t>L6:</a:t>
            </a:r>
          </a:p>
          <a:p>
            <a:r>
              <a:rPr lang="en-CN" sz="1600" i="1" dirty="0"/>
              <a:t>Return 100</a:t>
            </a:r>
          </a:p>
          <a:p>
            <a:r>
              <a:rPr lang="en-CN" sz="1600" i="1" dirty="0"/>
              <a:t>Jump L8</a:t>
            </a:r>
          </a:p>
          <a:p>
            <a:r>
              <a:rPr lang="en-CN" sz="1600" i="1" dirty="0"/>
              <a:t>L7: </a:t>
            </a:r>
          </a:p>
          <a:p>
            <a:r>
              <a:rPr lang="en-CN" sz="1600" i="1" dirty="0"/>
              <a:t>Return 200</a:t>
            </a:r>
          </a:p>
          <a:p>
            <a:r>
              <a:rPr lang="en-CN" sz="1600" i="1" dirty="0"/>
              <a:t>L8: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A5652-1B53-D95F-29B4-B6A6C1399650}"/>
              </a:ext>
            </a:extLst>
          </p:cNvPr>
          <p:cNvSpPr txBox="1"/>
          <p:nvPr/>
        </p:nvSpPr>
        <p:spPr>
          <a:xfrm>
            <a:off x="0" y="1905000"/>
            <a:ext cx="4363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if (1&gt;2||2&gt;1) return 100; else return 200;</a:t>
            </a:r>
            <a:endParaRPr kumimoji="1" lang="zh-CN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5A59B-2439-59F0-4987-57EF409CBB0F}"/>
              </a:ext>
            </a:extLst>
          </p:cNvPr>
          <p:cNvSpPr txBox="1"/>
          <p:nvPr/>
        </p:nvSpPr>
        <p:spPr>
          <a:xfrm>
            <a:off x="208305" y="879492"/>
            <a:ext cx="3889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i="1" dirty="0"/>
              <a:t>HW4/tool/</a:t>
            </a:r>
            <a:r>
              <a:rPr kumimoji="1" lang="en-US" altLang="zh-CN" sz="2000" i="1" dirty="0" err="1"/>
              <a:t>patchdemo</a:t>
            </a:r>
            <a:r>
              <a:rPr kumimoji="1" lang="en-US" altLang="zh-CN" sz="2000" i="1" dirty="0"/>
              <a:t>/</a:t>
            </a:r>
            <a:r>
              <a:rPr kumimoji="1" lang="en-US" altLang="zh-CN" sz="2000" i="1" dirty="0" err="1"/>
              <a:t>patchdemo.cc</a:t>
            </a:r>
            <a:endParaRPr kumimoji="1" lang="en-US" altLang="zh-CN" sz="2000" i="1" dirty="0"/>
          </a:p>
          <a:p>
            <a:r>
              <a:rPr kumimoji="1" lang="en-US" altLang="zh-CN" sz="2000" i="1" dirty="0"/>
              <a:t>test/patchdemo.3.irp</a:t>
            </a:r>
            <a:endParaRPr kumimoji="1" lang="zh-CN" altLang="en-US" sz="2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2DCD1-3834-ED94-A28E-244EED454D7E}"/>
              </a:ext>
            </a:extLst>
          </p:cNvPr>
          <p:cNvSpPr/>
          <p:nvPr/>
        </p:nvSpPr>
        <p:spPr>
          <a:xfrm>
            <a:off x="113211" y="2438401"/>
            <a:ext cx="4189151" cy="533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FA1AB1-DEC3-1A33-D35D-C600C6E83FE6}"/>
              </a:ext>
            </a:extLst>
          </p:cNvPr>
          <p:cNvCxnSpPr>
            <a:cxnSpLocks/>
          </p:cNvCxnSpPr>
          <p:nvPr/>
        </p:nvCxnSpPr>
        <p:spPr>
          <a:xfrm flipH="1">
            <a:off x="1676400" y="2979175"/>
            <a:ext cx="838200" cy="1967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3FD8D3-3E94-8455-70C5-3CDF1F4161C7}"/>
              </a:ext>
            </a:extLst>
          </p:cNvPr>
          <p:cNvSpPr txBox="1"/>
          <p:nvPr/>
        </p:nvSpPr>
        <p:spPr>
          <a:xfrm>
            <a:off x="208305" y="4946364"/>
            <a:ext cx="2775635" cy="101566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Cjump</a:t>
            </a:r>
            <a:r>
              <a:rPr lang="en-US" sz="2000" dirty="0"/>
              <a:t>(&gt;, a, b, L6, L5)</a:t>
            </a:r>
            <a:endParaRPr lang="en-US" sz="2000" i="1" dirty="0">
              <a:solidFill>
                <a:srgbClr val="FF0000"/>
              </a:solidFill>
            </a:endParaRPr>
          </a:p>
          <a:p>
            <a:r>
              <a:rPr lang="en-US" sz="2000" dirty="0"/>
              <a:t>L</a:t>
            </a:r>
            <a:r>
              <a:rPr lang="en-CN" sz="2000" dirty="0"/>
              <a:t>5:</a:t>
            </a:r>
          </a:p>
          <a:p>
            <a:r>
              <a:rPr lang="en-CN" sz="2000" dirty="0"/>
              <a:t>Cjump(&lt;, c, d, L6, L7)</a:t>
            </a:r>
          </a:p>
        </p:txBody>
      </p:sp>
    </p:spTree>
    <p:extLst>
      <p:ext uri="{BB962C8B-B14F-4D97-AF65-F5344CB8AC3E}">
        <p14:creationId xmlns:p14="http://schemas.microsoft.com/office/powerpoint/2010/main" val="2671514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8380-7228-0540-97F3-B9EE9F9E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/>
              <a:t>Patch-list When Processing While</a:t>
            </a:r>
            <a:br>
              <a:rPr kumimoji="1" lang="en-US" altLang="zh-CN" sz="4000" dirty="0"/>
            </a:br>
            <a:r>
              <a:rPr kumimoji="1" lang="en-US" altLang="zh-CN" sz="4000" i="1" dirty="0"/>
              <a:t>while (e) </a:t>
            </a:r>
            <a:r>
              <a:rPr kumimoji="1" lang="en-US" altLang="zh-CN" sz="4000" i="1" dirty="0" err="1"/>
              <a:t>stm</a:t>
            </a:r>
            <a:endParaRPr kumimoji="1" lang="zh-CN" altLang="en-US" sz="4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4D27-F6BD-7246-AC8F-E68821DF6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r>
              <a:rPr kumimoji="1" lang="en-US" altLang="zh-CN" sz="2800" dirty="0"/>
              <a:t>While is translated into this:</a:t>
            </a:r>
          </a:p>
          <a:p>
            <a:pPr marL="457200" lvl="1" indent="0">
              <a:buNone/>
            </a:pPr>
            <a:r>
              <a:rPr kumimoji="1" lang="en-US" altLang="zh-CN" sz="2400" i="1" dirty="0"/>
              <a:t>           </a:t>
            </a:r>
            <a:r>
              <a:rPr kumimoji="1" lang="en-US" altLang="zh-CN" sz="2400" i="1" dirty="0" err="1"/>
              <a:t>l_w</a:t>
            </a:r>
            <a:r>
              <a:rPr kumimoji="1" lang="en-US" altLang="zh-CN" sz="2400" i="1" dirty="0"/>
              <a:t>; cx(e); </a:t>
            </a:r>
            <a:r>
              <a:rPr kumimoji="1" lang="en-US" altLang="zh-CN" sz="2400" i="1" dirty="0" err="1"/>
              <a:t>l_t</a:t>
            </a:r>
            <a:r>
              <a:rPr kumimoji="1" lang="en-US" altLang="zh-CN" sz="2400" i="1" dirty="0"/>
              <a:t>; </a:t>
            </a:r>
            <a:r>
              <a:rPr kumimoji="1" lang="en-US" altLang="zh-CN" sz="2400" i="1" dirty="0" err="1"/>
              <a:t>stm</a:t>
            </a:r>
            <a:r>
              <a:rPr kumimoji="1" lang="en-US" altLang="zh-CN" sz="2400" i="1" dirty="0"/>
              <a:t>; (jump to </a:t>
            </a:r>
            <a:r>
              <a:rPr kumimoji="1" lang="en-US" altLang="zh-CN" sz="2400" i="1" dirty="0" err="1"/>
              <a:t>l_w</a:t>
            </a:r>
            <a:r>
              <a:rPr kumimoji="1" lang="en-US" altLang="zh-CN" sz="2400" i="1" dirty="0"/>
              <a:t>); </a:t>
            </a:r>
            <a:r>
              <a:rPr kumimoji="1" lang="en-US" altLang="zh-CN" sz="2400" i="1" dirty="0" err="1"/>
              <a:t>l_e</a:t>
            </a:r>
            <a:r>
              <a:rPr kumimoji="1" lang="en-US" altLang="zh-CN" sz="2400" i="1" dirty="0"/>
              <a:t>;</a:t>
            </a:r>
          </a:p>
          <a:p>
            <a:pPr lvl="1"/>
            <a:r>
              <a:rPr kumimoji="1" lang="en-US" altLang="zh-CN" sz="2400" dirty="0"/>
              <a:t>e is treated as cx, patched with </a:t>
            </a:r>
            <a:r>
              <a:rPr kumimoji="1" lang="en-US" altLang="zh-CN" sz="2400" dirty="0" err="1"/>
              <a:t>l_t</a:t>
            </a:r>
            <a:r>
              <a:rPr kumimoji="1" lang="en-US" altLang="zh-CN" sz="2400" dirty="0"/>
              <a:t> for true, </a:t>
            </a:r>
            <a:r>
              <a:rPr kumimoji="1" lang="en-US" altLang="zh-CN" sz="2400" dirty="0" err="1"/>
              <a:t>l_e</a:t>
            </a:r>
            <a:r>
              <a:rPr kumimoji="1" lang="en-US" altLang="zh-CN" sz="2400" dirty="0"/>
              <a:t> for false</a:t>
            </a:r>
          </a:p>
          <a:p>
            <a:pPr lvl="1"/>
            <a:r>
              <a:rPr kumimoji="1" lang="en-US" altLang="zh-CN" sz="2400" dirty="0" err="1"/>
              <a:t>l_w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l_t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l_e</a:t>
            </a:r>
            <a:r>
              <a:rPr kumimoji="1" lang="en-US" altLang="zh-CN" sz="2400" dirty="0"/>
              <a:t> are generated when the “while” node is encountered.</a:t>
            </a:r>
          </a:p>
          <a:p>
            <a:r>
              <a:rPr kumimoji="1" lang="en-US" altLang="zh-CN" sz="2800" dirty="0"/>
              <a:t>Continue/break:</a:t>
            </a:r>
          </a:p>
          <a:p>
            <a:pPr lvl="1"/>
            <a:r>
              <a:rPr kumimoji="1" lang="en-US" altLang="zh-CN" sz="2400" dirty="0"/>
              <a:t>Translate “continue” to (jump to </a:t>
            </a:r>
            <a:r>
              <a:rPr kumimoji="1" lang="en-US" altLang="zh-CN" sz="2400" dirty="0" err="1"/>
              <a:t>l_w</a:t>
            </a:r>
            <a:r>
              <a:rPr kumimoji="1" lang="en-US" altLang="zh-CN" sz="2400" dirty="0"/>
              <a:t>)</a:t>
            </a:r>
          </a:p>
          <a:p>
            <a:pPr lvl="1"/>
            <a:r>
              <a:rPr kumimoji="1" lang="en-US" altLang="zh-CN" sz="2400" dirty="0"/>
              <a:t>Translate “break” to (jump to </a:t>
            </a:r>
            <a:r>
              <a:rPr kumimoji="1" lang="en-US" altLang="zh-CN" sz="2400" dirty="0" err="1"/>
              <a:t>l_e</a:t>
            </a:r>
            <a:r>
              <a:rPr kumimoji="1" lang="en-US" altLang="zh-CN" sz="2400" dirty="0"/>
              <a:t>)</a:t>
            </a:r>
            <a:endParaRPr kumimoji="1" lang="en-US" altLang="zh-CN" sz="2000" dirty="0"/>
          </a:p>
          <a:p>
            <a:pPr lvl="1"/>
            <a:r>
              <a:rPr kumimoji="1" lang="en-US" altLang="zh-CN" sz="2400" dirty="0"/>
              <a:t>Take care of continue/break in nested while loops</a:t>
            </a:r>
          </a:p>
          <a:p>
            <a:pPr lvl="1"/>
            <a:r>
              <a:rPr kumimoji="1" lang="en-US" altLang="zh-CN" sz="2400" dirty="0"/>
              <a:t>Note: we </a:t>
            </a:r>
            <a:r>
              <a:rPr kumimoji="1" lang="en-US" altLang="zh-CN" sz="2400" dirty="0">
                <a:solidFill>
                  <a:srgbClr val="FF0000"/>
                </a:solidFill>
              </a:rPr>
              <a:t>don’t allow </a:t>
            </a:r>
            <a:r>
              <a:rPr kumimoji="1" lang="en-US" altLang="zh-CN" sz="2400" dirty="0"/>
              <a:t>continue/break in condition </a:t>
            </a:r>
            <a:r>
              <a:rPr kumimoji="1" lang="en-US" altLang="zh-CN" sz="2400" i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423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82A-1D4B-1449-8833-461C929E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kumimoji="1" lang="en-US" altLang="zh-CN" dirty="0" err="1"/>
              <a:t>NestedStm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C095-B554-1C43-BA77-A1587343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3" y="1447800"/>
            <a:ext cx="7620000" cy="3048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If (e) { s1; s2;} else {s3; s4;}</a:t>
            </a:r>
          </a:p>
          <a:p>
            <a:pPr marL="514350" indent="-514350">
              <a:buAutoNum type="arabicParenR"/>
            </a:pPr>
            <a:r>
              <a:rPr kumimoji="1" lang="en-US" altLang="zh-CN" sz="2400" dirty="0"/>
              <a:t>e can be translated into an </a:t>
            </a:r>
            <a:r>
              <a:rPr kumimoji="1" lang="en-US" altLang="zh-CN" sz="2400" dirty="0" err="1"/>
              <a:t>Tr_Cx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tlist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flist</a:t>
            </a:r>
            <a:r>
              <a:rPr kumimoji="1" lang="en-US" altLang="zh-CN" sz="2400" dirty="0"/>
              <a:t>, s)</a:t>
            </a:r>
          </a:p>
          <a:p>
            <a:pPr marL="514350" indent="-514350">
              <a:buAutoNum type="arabicParenR"/>
            </a:pPr>
            <a:r>
              <a:rPr kumimoji="1" lang="en-US" altLang="zh-CN" sz="2400" dirty="0"/>
              <a:t>{s1; s2;} </a:t>
            </a:r>
            <a:r>
              <a:rPr kumimoji="1" lang="en-US" altLang="zh-CN" sz="2400" dirty="0">
                <a:sym typeface="Wingdings" pitchFamily="2" charset="2"/>
              </a:rPr>
              <a:t> </a:t>
            </a:r>
            <a:r>
              <a:rPr kumimoji="1" lang="en-US" altLang="zh-CN" sz="2400" dirty="0" err="1">
                <a:sym typeface="Wingdings" pitchFamily="2" charset="2"/>
              </a:rPr>
              <a:t>l_true</a:t>
            </a:r>
            <a:r>
              <a:rPr kumimoji="1" lang="en-US" altLang="zh-CN" sz="2400" dirty="0">
                <a:sym typeface="Wingdings" pitchFamily="2" charset="2"/>
              </a:rPr>
              <a:t>; s1; s2; Jump to </a:t>
            </a:r>
            <a:r>
              <a:rPr kumimoji="1" lang="en-US" altLang="zh-CN" sz="2400" dirty="0" err="1">
                <a:sym typeface="Wingdings" pitchFamily="2" charset="2"/>
              </a:rPr>
              <a:t>l_end</a:t>
            </a:r>
            <a:r>
              <a:rPr kumimoji="1" lang="en-US" altLang="zh-CN" sz="2400" dirty="0">
                <a:sym typeface="Wingdings" pitchFamily="2" charset="2"/>
              </a:rPr>
              <a:t>;</a:t>
            </a:r>
          </a:p>
          <a:p>
            <a:pPr marL="514350" indent="-514350">
              <a:buAutoNum type="arabicParenR"/>
            </a:pPr>
            <a:r>
              <a:rPr kumimoji="1" lang="en-US" altLang="zh-CN" sz="2400" dirty="0">
                <a:sym typeface="Wingdings" pitchFamily="2" charset="2"/>
              </a:rPr>
              <a:t>{s3; s4;}  </a:t>
            </a:r>
            <a:r>
              <a:rPr kumimoji="1" lang="en-US" altLang="zh-CN" sz="2400" dirty="0" err="1">
                <a:sym typeface="Wingdings" pitchFamily="2" charset="2"/>
              </a:rPr>
              <a:t>l_false</a:t>
            </a:r>
            <a:r>
              <a:rPr kumimoji="1" lang="en-US" altLang="zh-CN" sz="2400" dirty="0">
                <a:sym typeface="Wingdings" pitchFamily="2" charset="2"/>
              </a:rPr>
              <a:t>; s3; s4; </a:t>
            </a:r>
            <a:r>
              <a:rPr kumimoji="1" lang="en-US" altLang="zh-CN" sz="2400" dirty="0" err="1">
                <a:sym typeface="Wingdings" pitchFamily="2" charset="2"/>
              </a:rPr>
              <a:t>l_end</a:t>
            </a:r>
            <a:r>
              <a:rPr kumimoji="1" lang="en-US" altLang="zh-CN" sz="2400" dirty="0">
                <a:sym typeface="Wingdings" pitchFamily="2" charset="2"/>
              </a:rPr>
              <a:t>;</a:t>
            </a:r>
          </a:p>
          <a:p>
            <a:pPr marL="914400" lvl="1" indent="-514350"/>
            <a:r>
              <a:rPr kumimoji="1" lang="en-US" altLang="zh-CN" sz="2000" dirty="0">
                <a:solidFill>
                  <a:srgbClr val="FF0000"/>
                </a:solidFill>
                <a:sym typeface="Wingdings" pitchFamily="2" charset="2"/>
              </a:rPr>
              <a:t>Use </a:t>
            </a:r>
            <a:r>
              <a:rPr kumimoji="1" lang="en-US" altLang="zh-CN" sz="2000" dirty="0" err="1">
                <a:solidFill>
                  <a:srgbClr val="FF0000"/>
                </a:solidFill>
                <a:sym typeface="Wingdings" pitchFamily="2" charset="2"/>
              </a:rPr>
              <a:t>l_true</a:t>
            </a:r>
            <a:r>
              <a:rPr kumimoji="1" lang="en-US" altLang="zh-CN" sz="2000" dirty="0">
                <a:solidFill>
                  <a:srgbClr val="FF0000"/>
                </a:solidFill>
                <a:sym typeface="Wingdings" pitchFamily="2" charset="2"/>
              </a:rPr>
              <a:t> and </a:t>
            </a:r>
            <a:r>
              <a:rPr kumimoji="1" lang="en-US" altLang="zh-CN" sz="2000" dirty="0" err="1">
                <a:solidFill>
                  <a:srgbClr val="FF0000"/>
                </a:solidFill>
                <a:sym typeface="Wingdings" pitchFamily="2" charset="2"/>
              </a:rPr>
              <a:t>l_false</a:t>
            </a:r>
            <a:r>
              <a:rPr kumimoji="1" lang="en-US" altLang="zh-CN" sz="2000" dirty="0">
                <a:solidFill>
                  <a:srgbClr val="FF0000"/>
                </a:solidFill>
                <a:sym typeface="Wingdings" pitchFamily="2" charset="2"/>
              </a:rPr>
              <a:t> to patch s</a:t>
            </a:r>
            <a:r>
              <a:rPr kumimoji="1" lang="en-US" altLang="zh-CN" sz="2000" dirty="0">
                <a:sym typeface="Wingdings" pitchFamily="2" charset="2"/>
              </a:rPr>
              <a:t>,</a:t>
            </a:r>
          </a:p>
          <a:p>
            <a:pPr marL="914400" lvl="1" indent="-514350"/>
            <a:r>
              <a:rPr kumimoji="1" lang="en-US" altLang="zh-CN" sz="2000" dirty="0">
                <a:sym typeface="Wingdings" pitchFamily="2" charset="2"/>
              </a:rPr>
              <a:t>Then translate the above into the following list: </a:t>
            </a:r>
          </a:p>
          <a:p>
            <a:pPr marL="400050" lvl="1" indent="0">
              <a:buNone/>
            </a:pPr>
            <a:r>
              <a:rPr kumimoji="1" lang="en-US" altLang="zh-CN" sz="2000" dirty="0">
                <a:sym typeface="Wingdings" pitchFamily="2" charset="2"/>
              </a:rPr>
              <a:t> (patched s); </a:t>
            </a:r>
            <a:r>
              <a:rPr kumimoji="1" lang="en-US" altLang="zh-CN" sz="2000" dirty="0" err="1">
                <a:sym typeface="Wingdings" pitchFamily="2" charset="2"/>
              </a:rPr>
              <a:t>l_true</a:t>
            </a:r>
            <a:r>
              <a:rPr kumimoji="1" lang="en-US" altLang="zh-CN" sz="2000" dirty="0">
                <a:sym typeface="Wingdings" pitchFamily="2" charset="2"/>
              </a:rPr>
              <a:t>; s1; s2; (Jump to </a:t>
            </a:r>
            <a:r>
              <a:rPr kumimoji="1" lang="en-US" altLang="zh-CN" sz="2000" dirty="0" err="1">
                <a:sym typeface="Wingdings" pitchFamily="2" charset="2"/>
              </a:rPr>
              <a:t>l_end</a:t>
            </a:r>
            <a:r>
              <a:rPr kumimoji="1" lang="en-US" altLang="zh-CN" sz="2000" dirty="0">
                <a:sym typeface="Wingdings" pitchFamily="2" charset="2"/>
              </a:rPr>
              <a:t>); </a:t>
            </a:r>
            <a:r>
              <a:rPr kumimoji="1" lang="en-US" altLang="zh-CN" sz="2000" dirty="0" err="1">
                <a:sym typeface="Wingdings" pitchFamily="2" charset="2"/>
              </a:rPr>
              <a:t>l_false</a:t>
            </a:r>
            <a:r>
              <a:rPr kumimoji="1" lang="en-US" altLang="zh-CN" sz="2000" dirty="0">
                <a:sym typeface="Wingdings" pitchFamily="2" charset="2"/>
              </a:rPr>
              <a:t>; s3; s4; </a:t>
            </a:r>
            <a:r>
              <a:rPr kumimoji="1" lang="en-US" altLang="zh-CN" sz="2000" dirty="0" err="1">
                <a:sym typeface="Wingdings" pitchFamily="2" charset="2"/>
              </a:rPr>
              <a:t>l_end</a:t>
            </a:r>
            <a:r>
              <a:rPr kumimoji="1" lang="en-US" altLang="zh-CN" sz="2000" dirty="0">
                <a:sym typeface="Wingdings" pitchFamily="2" charset="2"/>
              </a:rPr>
              <a:t>;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EE5E6AF-5561-BA45-BA1B-2AA2BE64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724400"/>
            <a:ext cx="4159250" cy="17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06F1-7EB5-C970-BE02-9F9F4A0D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HW4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2C4A-E195-9DEE-E380-F7DDA0D6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CN" dirty="0"/>
              <a:t>ast2tree </a:t>
            </a:r>
            <a:r>
              <a:rPr lang="en-CN" i="1" dirty="0"/>
              <a:t>(no array, no class)</a:t>
            </a:r>
          </a:p>
          <a:p>
            <a:r>
              <a:rPr lang="en-CN" dirty="0"/>
              <a:t>only </a:t>
            </a:r>
            <a:r>
              <a:rPr lang="en-CN" i="1" dirty="0"/>
              <a:t>main()</a:t>
            </a:r>
            <a:r>
              <a:rPr lang="en-CN" dirty="0"/>
              <a:t> method, and </a:t>
            </a:r>
            <a:r>
              <a:rPr lang="en-CN" i="1" dirty="0"/>
              <a:t>int</a:t>
            </a:r>
            <a:r>
              <a:rPr lang="en-CN" dirty="0"/>
              <a:t> variables</a:t>
            </a:r>
          </a:p>
          <a:p>
            <a:r>
              <a:rPr lang="en-CN" dirty="0"/>
              <a:t>Each method should have its only temp_map</a:t>
            </a:r>
          </a:p>
          <a:p>
            <a:pPr lvl="1"/>
            <a:r>
              <a:rPr lang="en-CN" dirty="0"/>
              <a:t>i.e., temps are </a:t>
            </a:r>
            <a:r>
              <a:rPr lang="en-CN" i="1" dirty="0"/>
              <a:t>local</a:t>
            </a:r>
            <a:r>
              <a:rPr lang="en-CN" dirty="0"/>
              <a:t> in a method</a:t>
            </a:r>
          </a:p>
          <a:p>
            <a:r>
              <a:rPr lang="en-CN" i="1" dirty="0"/>
              <a:t>Let’s look at the Repo/HW4</a:t>
            </a:r>
          </a:p>
          <a:p>
            <a:r>
              <a:rPr lang="en-CN" dirty="0"/>
              <a:t>Due on April 3 (Thursday)</a:t>
            </a:r>
          </a:p>
        </p:txBody>
      </p:sp>
    </p:spTree>
    <p:extLst>
      <p:ext uri="{BB962C8B-B14F-4D97-AF65-F5344CB8AC3E}">
        <p14:creationId xmlns:p14="http://schemas.microsoft.com/office/powerpoint/2010/main" val="184881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CN" sz="2400" b="1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ea typeface="Microsoft YaHei" panose="020B0503020204020204" pitchFamily="34" charset="-122"/>
              </a:rPr>
              <a:t>AST</a:t>
            </a:r>
            <a:r>
              <a:rPr lang="zh-CN" altLang="en-US" sz="2800" dirty="0">
                <a:ea typeface="Microsoft YaHei" panose="020B0503020204020204" pitchFamily="34" charset="-122"/>
              </a:rPr>
              <a:t> 到 </a:t>
            </a:r>
            <a:r>
              <a:rPr lang="en-US" altLang="zh-CN" sz="2800" dirty="0">
                <a:ea typeface="Microsoft YaHei" panose="020B0503020204020204" pitchFamily="34" charset="-122"/>
              </a:rPr>
              <a:t>IR</a:t>
            </a:r>
            <a:r>
              <a:rPr lang="zh-CN" altLang="en-US" sz="2800" dirty="0">
                <a:ea typeface="Microsoft YaHei" panose="020B0503020204020204" pitchFamily="34" charset="-122"/>
              </a:rPr>
              <a:t> 转换（</a:t>
            </a:r>
            <a:r>
              <a:rPr lang="en-US" altLang="zh-CN" sz="2800" dirty="0">
                <a:ea typeface="Microsoft YaHei" panose="020B0503020204020204" pitchFamily="34" charset="-122"/>
              </a:rPr>
              <a:t>1</a:t>
            </a:r>
            <a:r>
              <a:rPr lang="zh-CN" altLang="en-US" sz="2800" dirty="0">
                <a:ea typeface="Microsoft YaHei" panose="020B0503020204020204" pitchFamily="34" charset="-122"/>
              </a:rPr>
              <a:t>）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Introducing Tiger IR+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latin typeface="+mn-ea"/>
              </a:rPr>
              <a:t>基础框架 </a:t>
            </a:r>
            <a:r>
              <a:rPr lang="en-US" altLang="zh-CN" sz="2400" dirty="0">
                <a:latin typeface="+mn-ea"/>
              </a:rPr>
              <a:t>&amp;</a:t>
            </a:r>
            <a:r>
              <a:rPr lang="zh-CN" altLang="en-US" sz="2400" dirty="0">
                <a:latin typeface="+mn-ea"/>
              </a:rPr>
              <a:t> 转换方法</a:t>
            </a:r>
            <a:endParaRPr lang="en-US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HW3</a:t>
            </a:r>
            <a:r>
              <a:rPr lang="zh-CN" altLang="en-US" sz="2400" dirty="0">
                <a:latin typeface="+mn-ea"/>
              </a:rPr>
              <a:t>今晚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857250" lvl="1" indent="-457200"/>
            <a:r>
              <a:rPr lang="en-US" altLang="zh-CN" sz="2400" dirty="0">
                <a:latin typeface="+mn-ea"/>
              </a:rPr>
              <a:t>HW4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ast2ir</a:t>
            </a:r>
            <a:r>
              <a:rPr lang="zh-CN" altLang="en-US" sz="2400" dirty="0">
                <a:latin typeface="+mn-ea"/>
              </a:rPr>
              <a:t>，只关注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无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array</a:t>
            </a:r>
            <a:r>
              <a:rPr lang="zh-CN" altLang="en-US" sz="2400" dirty="0">
                <a:latin typeface="+mn-ea"/>
              </a:rPr>
              <a:t>及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无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class</a:t>
            </a:r>
            <a:r>
              <a:rPr lang="zh-CN" altLang="en-US" sz="2400" dirty="0">
                <a:latin typeface="+mn-ea"/>
              </a:rPr>
              <a:t>的场景）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FF12-AED9-184B-981C-E0C5C001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1600"/>
            <a:ext cx="3352800" cy="381000"/>
          </a:xfrm>
        </p:spPr>
        <p:txBody>
          <a:bodyPr/>
          <a:lstStyle/>
          <a:p>
            <a:r>
              <a:rPr kumimoji="1" lang="en-US" altLang="zh-CN" sz="3200" dirty="0"/>
              <a:t>Tiger IR+ (</a:t>
            </a:r>
            <a:r>
              <a:rPr kumimoji="1" lang="en-US" altLang="zh-CN" sz="3200" dirty="0" err="1"/>
              <a:t>treep.hh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9CEA2-C374-9B73-89FD-D9596AAE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5524500" cy="608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C1A12-9F35-51B1-5315-CE8CEF7B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73400"/>
            <a:ext cx="2667000" cy="35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EA8DF-7327-50A6-607A-A4B47F8E8329}"/>
              </a:ext>
            </a:extLst>
          </p:cNvPr>
          <p:cNvCxnSpPr>
            <a:stCxn id="6" idx="1"/>
          </p:cNvCxnSpPr>
          <p:nvPr/>
        </p:nvCxnSpPr>
        <p:spPr>
          <a:xfrm flipH="1">
            <a:off x="4572000" y="3251200"/>
            <a:ext cx="1371600" cy="109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36E6C5-FD91-6689-70C4-14459B8C22F1}"/>
              </a:ext>
            </a:extLst>
          </p:cNvPr>
          <p:cNvSpPr txBox="1"/>
          <p:nvPr/>
        </p:nvSpPr>
        <p:spPr>
          <a:xfrm>
            <a:off x="1371600" y="3657600"/>
            <a:ext cx="1524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6A8A5-08C5-F2A7-87D6-229BAA7612FF}"/>
              </a:ext>
            </a:extLst>
          </p:cNvPr>
          <p:cNvSpPr txBox="1"/>
          <p:nvPr/>
        </p:nvSpPr>
        <p:spPr>
          <a:xfrm>
            <a:off x="1371600" y="1450310"/>
            <a:ext cx="1524000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6050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A766-28A5-678D-AF7C-0180A167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8165"/>
            <a:ext cx="7772400" cy="435568"/>
          </a:xfrm>
        </p:spPr>
        <p:txBody>
          <a:bodyPr/>
          <a:lstStyle/>
          <a:p>
            <a:r>
              <a:rPr lang="en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 Tree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endParaRPr lang="en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2C5C5-F908-9D30-8F5C-27DFA4F5F656}"/>
              </a:ext>
            </a:extLst>
          </p:cNvPr>
          <p:cNvSpPr/>
          <p:nvPr/>
        </p:nvSpPr>
        <p:spPr>
          <a:xfrm>
            <a:off x="2971800" y="685800"/>
            <a:ext cx="5715000" cy="61329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F0697-8AF4-D5AD-B0F5-844FFCCC7492}"/>
              </a:ext>
            </a:extLst>
          </p:cNvPr>
          <p:cNvSpPr txBox="1"/>
          <p:nvPr/>
        </p:nvSpPr>
        <p:spPr>
          <a:xfrm>
            <a:off x="3102428" y="69668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35D3F-7834-3AF2-599E-F38D1131CFFF}"/>
              </a:ext>
            </a:extLst>
          </p:cNvPr>
          <p:cNvSpPr/>
          <p:nvPr/>
        </p:nvSpPr>
        <p:spPr>
          <a:xfrm>
            <a:off x="3135085" y="1147466"/>
            <a:ext cx="5437414" cy="26625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39DC0-924E-D9E2-2AB9-892998A06096}"/>
              </a:ext>
            </a:extLst>
          </p:cNvPr>
          <p:cNvSpPr txBox="1"/>
          <p:nvPr/>
        </p:nvSpPr>
        <p:spPr>
          <a:xfrm>
            <a:off x="3135085" y="114746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funcDecl( classname+methodname)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A8468D-843A-70A7-5791-798C232484FE}"/>
              </a:ext>
            </a:extLst>
          </p:cNvPr>
          <p:cNvSpPr/>
          <p:nvPr/>
        </p:nvSpPr>
        <p:spPr>
          <a:xfrm>
            <a:off x="3347356" y="1613597"/>
            <a:ext cx="4969329" cy="6140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4C9063-907A-6229-01F2-F0D152A76573}"/>
              </a:ext>
            </a:extLst>
          </p:cNvPr>
          <p:cNvSpPr txBox="1"/>
          <p:nvPr/>
        </p:nvSpPr>
        <p:spPr>
          <a:xfrm>
            <a:off x="3347356" y="161359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Block (entry label, exist labels)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E09BF-5C2F-70FB-548A-02D048CCCECF}"/>
              </a:ext>
            </a:extLst>
          </p:cNvPr>
          <p:cNvSpPr/>
          <p:nvPr/>
        </p:nvSpPr>
        <p:spPr>
          <a:xfrm>
            <a:off x="3347356" y="2288234"/>
            <a:ext cx="4969329" cy="6140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64E7D-ED5C-68DE-273D-91B411DFA48B}"/>
              </a:ext>
            </a:extLst>
          </p:cNvPr>
          <p:cNvSpPr txBox="1"/>
          <p:nvPr/>
        </p:nvSpPr>
        <p:spPr>
          <a:xfrm>
            <a:off x="3347356" y="228823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Block (entry label, exist labels)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C9CFFE-1ED5-52FD-2CA5-573E4711E69F}"/>
              </a:ext>
            </a:extLst>
          </p:cNvPr>
          <p:cNvSpPr txBox="1"/>
          <p:nvPr/>
        </p:nvSpPr>
        <p:spPr>
          <a:xfrm>
            <a:off x="5192485" y="2768996"/>
            <a:ext cx="685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N" sz="1400" dirty="0"/>
              <a:t>. . 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28B888-E158-915E-C192-81D9E17B3D4F}"/>
              </a:ext>
            </a:extLst>
          </p:cNvPr>
          <p:cNvSpPr/>
          <p:nvPr/>
        </p:nvSpPr>
        <p:spPr>
          <a:xfrm>
            <a:off x="3347356" y="3087217"/>
            <a:ext cx="4969329" cy="6140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249B1-39B0-39EE-AE26-1BB701702872}"/>
              </a:ext>
            </a:extLst>
          </p:cNvPr>
          <p:cNvSpPr txBox="1"/>
          <p:nvPr/>
        </p:nvSpPr>
        <p:spPr>
          <a:xfrm>
            <a:off x="3347356" y="308721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Block (entry label, exist labels)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1F0740-8FC6-8E53-E412-45AD8143AEB6}"/>
              </a:ext>
            </a:extLst>
          </p:cNvPr>
          <p:cNvSpPr txBox="1"/>
          <p:nvPr/>
        </p:nvSpPr>
        <p:spPr>
          <a:xfrm>
            <a:off x="5192485" y="3700045"/>
            <a:ext cx="685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N" sz="1400" dirty="0"/>
              <a:t>. . 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49045-630F-8216-ADD2-61B5EE6CF784}"/>
              </a:ext>
            </a:extLst>
          </p:cNvPr>
          <p:cNvSpPr/>
          <p:nvPr/>
        </p:nvSpPr>
        <p:spPr>
          <a:xfrm>
            <a:off x="3135085" y="3994919"/>
            <a:ext cx="5437414" cy="266253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AC38E9-9D2F-1308-6787-82D73624B409}"/>
              </a:ext>
            </a:extLst>
          </p:cNvPr>
          <p:cNvSpPr txBox="1"/>
          <p:nvPr/>
        </p:nvSpPr>
        <p:spPr>
          <a:xfrm>
            <a:off x="3135085" y="399491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funcDecl( classname+methodname)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82D94-3C35-55AD-3FC4-CB2C6E0FA3B6}"/>
              </a:ext>
            </a:extLst>
          </p:cNvPr>
          <p:cNvSpPr/>
          <p:nvPr/>
        </p:nvSpPr>
        <p:spPr>
          <a:xfrm>
            <a:off x="3347356" y="4461050"/>
            <a:ext cx="4969329" cy="6140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7F645F-9983-E429-24F6-AE58B7D0388D}"/>
              </a:ext>
            </a:extLst>
          </p:cNvPr>
          <p:cNvSpPr txBox="1"/>
          <p:nvPr/>
        </p:nvSpPr>
        <p:spPr>
          <a:xfrm>
            <a:off x="3347356" y="44610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Block (entry label, exist labels)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8B584-F890-0330-2FFD-F6BBBA894EA8}"/>
              </a:ext>
            </a:extLst>
          </p:cNvPr>
          <p:cNvSpPr/>
          <p:nvPr/>
        </p:nvSpPr>
        <p:spPr>
          <a:xfrm>
            <a:off x="3347356" y="5135687"/>
            <a:ext cx="4969329" cy="6140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4DDE43-EA68-8ADA-862B-A56CEC0F86A3}"/>
              </a:ext>
            </a:extLst>
          </p:cNvPr>
          <p:cNvSpPr txBox="1"/>
          <p:nvPr/>
        </p:nvSpPr>
        <p:spPr>
          <a:xfrm>
            <a:off x="3347356" y="5135687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Block (entry label, exist labels)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392655-3EEB-8CBD-BEA4-6D678CD98048}"/>
              </a:ext>
            </a:extLst>
          </p:cNvPr>
          <p:cNvSpPr txBox="1"/>
          <p:nvPr/>
        </p:nvSpPr>
        <p:spPr>
          <a:xfrm>
            <a:off x="5192485" y="5616449"/>
            <a:ext cx="6858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CN" sz="1400" dirty="0"/>
              <a:t>. . 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7D8CA-3600-60E5-1FC6-774DAA0AB894}"/>
              </a:ext>
            </a:extLst>
          </p:cNvPr>
          <p:cNvSpPr/>
          <p:nvPr/>
        </p:nvSpPr>
        <p:spPr>
          <a:xfrm>
            <a:off x="3347356" y="5934670"/>
            <a:ext cx="4969329" cy="6140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B5A6C-D4D3-DD21-1C05-BF92978BDFA3}"/>
              </a:ext>
            </a:extLst>
          </p:cNvPr>
          <p:cNvSpPr txBox="1"/>
          <p:nvPr/>
        </p:nvSpPr>
        <p:spPr>
          <a:xfrm>
            <a:off x="3347356" y="593467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Block (entry label, exist labels)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8C2689-6212-8030-716C-70940F0DF9E1}"/>
              </a:ext>
            </a:extLst>
          </p:cNvPr>
          <p:cNvSpPr txBox="1"/>
          <p:nvPr/>
        </p:nvSpPr>
        <p:spPr>
          <a:xfrm>
            <a:off x="266693" y="1006346"/>
            <a:ext cx="2449293" cy="156966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/>
              <a:t>The first funcDel  i</a:t>
            </a:r>
            <a:r>
              <a:rPr lang="en-US" dirty="0"/>
              <a:t>s for the  Main(), with a name like:</a:t>
            </a:r>
          </a:p>
          <a:p>
            <a:r>
              <a:rPr lang="en-US" dirty="0"/>
              <a:t>“_^</a:t>
            </a:r>
            <a:r>
              <a:rPr lang="en-US" dirty="0" err="1"/>
              <a:t>main^_main</a:t>
            </a:r>
            <a:r>
              <a:rPr lang="en-US" dirty="0"/>
              <a:t>”</a:t>
            </a:r>
            <a:endParaRPr lang="en-C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A043AB-0B33-F7C4-079D-185D9B22F95C}"/>
              </a:ext>
            </a:extLst>
          </p:cNvPr>
          <p:cNvSpPr txBox="1"/>
          <p:nvPr/>
        </p:nvSpPr>
        <p:spPr>
          <a:xfrm>
            <a:off x="228592" y="2821720"/>
            <a:ext cx="2449293" cy="378565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Each block is a list of </a:t>
            </a:r>
            <a:r>
              <a:rPr lang="en-US" dirty="0" err="1"/>
              <a:t>stm</a:t>
            </a:r>
            <a:r>
              <a:rPr lang="en-US" dirty="0"/>
              <a:t> (vector).</a:t>
            </a:r>
          </a:p>
          <a:p>
            <a:endParaRPr lang="en-CN" dirty="0"/>
          </a:p>
          <a:p>
            <a:r>
              <a:rPr lang="en-CN" i="1" dirty="0"/>
              <a:t>For now, we just put everything into one block.</a:t>
            </a:r>
          </a:p>
          <a:p>
            <a:r>
              <a:rPr lang="en-CN" i="1" dirty="0"/>
              <a:t>(Later we will break into multiple blocks.)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5608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3BE3D7-937C-1D21-A3C4-EC903D0C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8552"/>
            <a:ext cx="7772400" cy="63408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777624-75DC-4B51-E78C-1018B9CD072B}"/>
              </a:ext>
            </a:extLst>
          </p:cNvPr>
          <p:cNvSpPr/>
          <p:nvPr/>
        </p:nvSpPr>
        <p:spPr>
          <a:xfrm>
            <a:off x="2971800" y="2362200"/>
            <a:ext cx="2819400" cy="1905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2B509-12DA-C468-D4DB-3965C9B7CBBA}"/>
              </a:ext>
            </a:extLst>
          </p:cNvPr>
          <p:cNvSpPr/>
          <p:nvPr/>
        </p:nvSpPr>
        <p:spPr>
          <a:xfrm>
            <a:off x="2127586" y="1752600"/>
            <a:ext cx="3968414" cy="32004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28B62-6513-978D-32B0-6262CF1442B2}"/>
              </a:ext>
            </a:extLst>
          </p:cNvPr>
          <p:cNvSpPr txBox="1"/>
          <p:nvPr/>
        </p:nvSpPr>
        <p:spPr>
          <a:xfrm>
            <a:off x="5181600" y="5026886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/>
              <a:t>ExpStm(ExtCall(“putchar”, E</a:t>
            </a:r>
            <a:r>
              <a:rPr lang="en-US" sz="1800" dirty="0"/>
              <a:t>s</a:t>
            </a:r>
            <a:r>
              <a:rPr lang="en-CN" sz="1800" dirty="0"/>
              <a:t>eq)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E9C3F-9472-4063-824B-EF97DC0DCF82}"/>
              </a:ext>
            </a:extLst>
          </p:cNvPr>
          <p:cNvSpPr/>
          <p:nvPr/>
        </p:nvSpPr>
        <p:spPr>
          <a:xfrm>
            <a:off x="2438400" y="1981200"/>
            <a:ext cx="3512693" cy="2743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8D0C5-3D70-3EB8-C1EF-8D01D832A68D}"/>
              </a:ext>
            </a:extLst>
          </p:cNvPr>
          <p:cNvGrpSpPr/>
          <p:nvPr/>
        </p:nvGrpSpPr>
        <p:grpSpPr>
          <a:xfrm>
            <a:off x="6206908" y="1118670"/>
            <a:ext cx="2664949" cy="1424887"/>
            <a:chOff x="6211207" y="1268756"/>
            <a:chExt cx="2664949" cy="14248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03DB18-BF3B-8E9F-685B-E74FB3503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1207" y="1268756"/>
              <a:ext cx="2584450" cy="142488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1AAEE2-1ACE-7580-15DE-24260E89C3BA}"/>
                </a:ext>
              </a:extLst>
            </p:cNvPr>
            <p:cNvSpPr/>
            <p:nvPr/>
          </p:nvSpPr>
          <p:spPr>
            <a:xfrm>
              <a:off x="6406813" y="1752600"/>
              <a:ext cx="2469343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06319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F973-BC58-5443-9C96-1473D9CE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 &amp; Labels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7112-5980-4E48-8B90-67D4B1D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Before going further with Tiger IR…</a:t>
            </a:r>
          </a:p>
          <a:p>
            <a:pPr lvl="1"/>
            <a:r>
              <a:rPr kumimoji="1" lang="en-US" altLang="zh-CN" dirty="0"/>
              <a:t>Temporaries: to hold variables	</a:t>
            </a:r>
          </a:p>
          <a:p>
            <a:pPr lvl="2"/>
            <a:r>
              <a:rPr kumimoji="1" lang="en-US" altLang="zh-CN" dirty="0"/>
              <a:t>Can map to registers or memory locations</a:t>
            </a:r>
          </a:p>
          <a:p>
            <a:pPr lvl="2"/>
            <a:r>
              <a:rPr kumimoji="1" lang="en-US" altLang="zh-CN" dirty="0"/>
              <a:t>Job for “Register allocation” (optimization)</a:t>
            </a:r>
          </a:p>
          <a:p>
            <a:pPr lvl="1"/>
            <a:r>
              <a:rPr kumimoji="1" lang="en-US" altLang="zh-CN" dirty="0"/>
              <a:t>Labels: to hold the code locations</a:t>
            </a:r>
          </a:p>
          <a:p>
            <a:pPr lvl="2"/>
            <a:r>
              <a:rPr kumimoji="1" lang="en-US" altLang="zh-CN" dirty="0"/>
              <a:t>For targets of jumps</a:t>
            </a:r>
          </a:p>
          <a:p>
            <a:r>
              <a:rPr kumimoji="1" lang="en-US" altLang="zh-CN" dirty="0"/>
              <a:t>These can be constructed when AST is translated to 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8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8D53-B372-7E4F-8D68-70E7BB8F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3733800" cy="533400"/>
          </a:xfrm>
        </p:spPr>
        <p:txBody>
          <a:bodyPr/>
          <a:lstStyle/>
          <a:p>
            <a:r>
              <a:rPr kumimoji="1" lang="en-US" altLang="zh-CN" sz="3600" dirty="0"/>
              <a:t>Temp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Label</a:t>
            </a:r>
            <a:endParaRPr kumimoji="1" lang="zh-CN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EA6D5-1726-0F90-22E0-45504A9B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43000"/>
            <a:ext cx="41402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1FDC0-6D5E-BB8B-3BFA-24A970AE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3276600"/>
            <a:ext cx="42164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10861B-0BAE-540E-A175-30D95B94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1143000"/>
            <a:ext cx="4051300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FB5B8-B6A0-9DB3-CDB9-5E26EE1085CB}"/>
              </a:ext>
            </a:extLst>
          </p:cNvPr>
          <p:cNvSpPr txBox="1"/>
          <p:nvPr/>
        </p:nvSpPr>
        <p:spPr>
          <a:xfrm>
            <a:off x="332015" y="5410200"/>
            <a:ext cx="3935185" cy="10156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N" sz="2000" dirty="0"/>
              <a:t>Same temp/label if the same </a:t>
            </a:r>
            <a:r>
              <a:rPr lang="en-CN" sz="2000" i="1" dirty="0"/>
              <a:t>num. </a:t>
            </a:r>
            <a:r>
              <a:rPr lang="en-CN" sz="2000" dirty="0"/>
              <a:t>(There </a:t>
            </a:r>
            <a:r>
              <a:rPr lang="en-US" sz="2000" dirty="0"/>
              <a:t>may be multiple temp/label objects with the same </a:t>
            </a:r>
            <a:r>
              <a:rPr lang="en-US" sz="2000" i="1" dirty="0"/>
              <a:t>num</a:t>
            </a:r>
            <a:r>
              <a:rPr lang="en-CN" sz="2000" i="1" dirty="0"/>
              <a:t>.</a:t>
            </a:r>
            <a:r>
              <a:rPr lang="en-C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961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730AF-E2C4-408F-BF76-A65E9C88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0" y="685800"/>
            <a:ext cx="7772400" cy="990600"/>
          </a:xfrm>
        </p:spPr>
        <p:txBody>
          <a:bodyPr/>
          <a:lstStyle/>
          <a:p>
            <a:r>
              <a:rPr lang="en-US" altLang="zh-CN" sz="4000" dirty="0"/>
              <a:t>Translate AST to IR </a:t>
            </a:r>
            <a:br>
              <a:rPr lang="en-US" altLang="zh-CN" sz="4000" dirty="0"/>
            </a:br>
            <a:r>
              <a:rPr lang="en-US" altLang="zh-CN" sz="4000" dirty="0"/>
              <a:t>(</a:t>
            </a:r>
            <a:r>
              <a:rPr lang="en-US" altLang="zh-CN" sz="4000" dirty="0">
                <a:solidFill>
                  <a:srgbClr val="FF0000"/>
                </a:solidFill>
              </a:rPr>
              <a:t>without classes or array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901C9-AB8A-4327-B23B-0CDAD32A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20" y="1981200"/>
            <a:ext cx="7772400" cy="4343400"/>
          </a:xfrm>
        </p:spPr>
        <p:txBody>
          <a:bodyPr/>
          <a:lstStyle/>
          <a:p>
            <a:r>
              <a:rPr lang="en-US" altLang="zh-CN" sz="2400" dirty="0"/>
              <a:t>This is like </a:t>
            </a:r>
            <a:r>
              <a:rPr lang="en-US" altLang="zh-CN" sz="2400" dirty="0">
                <a:solidFill>
                  <a:srgbClr val="FF0000"/>
                </a:solidFill>
              </a:rPr>
              <a:t>parsing</a:t>
            </a:r>
            <a:r>
              <a:rPr lang="en-US" altLang="zh-CN" sz="2400" dirty="0"/>
              <a:t> the AST tree, with </a:t>
            </a:r>
            <a:r>
              <a:rPr lang="en-US" altLang="zh-CN" sz="2400" dirty="0">
                <a:solidFill>
                  <a:srgbClr val="FF0000"/>
                </a:solidFill>
              </a:rPr>
              <a:t>actions</a:t>
            </a:r>
            <a:r>
              <a:rPr lang="en-US" altLang="zh-CN" sz="2400" dirty="0"/>
              <a:t> that generate the IR tree. These actions will:</a:t>
            </a:r>
          </a:p>
          <a:p>
            <a:pPr lvl="1"/>
            <a:r>
              <a:rPr lang="en-US" altLang="zh-CN" sz="2000" dirty="0"/>
              <a:t>Make anything with a location value (and the location value is to be used)  associate with a </a:t>
            </a:r>
            <a:r>
              <a:rPr lang="en-US" altLang="zh-CN" sz="2000" i="1" dirty="0"/>
              <a:t>temporary</a:t>
            </a:r>
            <a:r>
              <a:rPr lang="en-US" altLang="zh-CN" sz="2000" dirty="0"/>
              <a:t> (i.e., a “register”, to hold a value)</a:t>
            </a:r>
          </a:p>
          <a:p>
            <a:pPr lvl="2"/>
            <a:r>
              <a:rPr lang="en-US" altLang="zh-CN" sz="1800" b="1" i="1" dirty="0"/>
              <a:t>Each variable needs to be associated with a temporary</a:t>
            </a:r>
          </a:p>
          <a:p>
            <a:pPr lvl="1"/>
            <a:r>
              <a:rPr lang="en-US" altLang="zh-CN" sz="2000" dirty="0"/>
              <a:t>Change if and while (and continue/break) to tests and jumps</a:t>
            </a:r>
          </a:p>
          <a:p>
            <a:pPr lvl="1"/>
            <a:r>
              <a:rPr lang="en-US" altLang="zh-CN" sz="2000" dirty="0"/>
              <a:t>Change comparisons and Boolean operators to tests and jumps</a:t>
            </a:r>
          </a:p>
        </p:txBody>
      </p:sp>
    </p:spTree>
    <p:extLst>
      <p:ext uri="{BB962C8B-B14F-4D97-AF65-F5344CB8AC3E}">
        <p14:creationId xmlns:p14="http://schemas.microsoft.com/office/powerpoint/2010/main" val="8842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622-2C2F-9949-8071-9E56FA34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the following example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B897-EE80-D04D-958F-AAB3238E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876800" cy="4114800"/>
          </a:xfrm>
        </p:spPr>
        <p:txBody>
          <a:bodyPr/>
          <a:lstStyle/>
          <a:p>
            <a:r>
              <a:rPr kumimoji="1" lang="en-US" altLang="zh-CN" sz="2000" dirty="0"/>
              <a:t>Think about  a : =  b+3</a:t>
            </a:r>
          </a:p>
          <a:p>
            <a:r>
              <a:rPr kumimoji="1" lang="en-US" altLang="zh-CN" sz="2000" i="1" dirty="0"/>
              <a:t>Move(Temp(a), </a:t>
            </a:r>
          </a:p>
          <a:p>
            <a:pPr marL="0" indent="0">
              <a:buNone/>
            </a:pPr>
            <a:r>
              <a:rPr kumimoji="1" lang="en-US" altLang="zh-CN" sz="2000" i="1" dirty="0"/>
              <a:t>               </a:t>
            </a:r>
            <a:r>
              <a:rPr kumimoji="1" lang="en-US" altLang="zh-CN" sz="2000" i="1" dirty="0" err="1"/>
              <a:t>Binop</a:t>
            </a:r>
            <a:r>
              <a:rPr kumimoji="1" lang="en-US" altLang="zh-CN" sz="2000" i="1" dirty="0"/>
              <a:t>(plus, Temp(b), Const(3))</a:t>
            </a:r>
          </a:p>
          <a:p>
            <a:pPr marL="0" indent="0">
              <a:buNone/>
            </a:pPr>
            <a:r>
              <a:rPr kumimoji="1" lang="en-US" altLang="zh-CN" sz="2000" i="1" dirty="0"/>
              <a:t>              )</a:t>
            </a:r>
          </a:p>
          <a:p>
            <a:r>
              <a:rPr kumimoji="1" lang="en-US" altLang="zh-CN" sz="2000" dirty="0"/>
              <a:t>One possible method is to have a new Temp to hold the result of </a:t>
            </a:r>
            <a:r>
              <a:rPr kumimoji="1" lang="en-US" altLang="zh-CN" sz="2000" i="1" dirty="0" err="1"/>
              <a:t>Binop</a:t>
            </a:r>
            <a:r>
              <a:rPr kumimoji="1" lang="en-US" altLang="zh-CN" sz="2000" i="1" dirty="0"/>
              <a:t>(plus, Temp(b), Const(3))</a:t>
            </a:r>
          </a:p>
          <a:p>
            <a:r>
              <a:rPr kumimoji="1" lang="en-US" altLang="zh-CN" sz="2000" dirty="0"/>
              <a:t>Then we simply translate into a move  instruction</a:t>
            </a:r>
          </a:p>
          <a:p>
            <a:r>
              <a:rPr kumimoji="1" lang="en-US" altLang="zh-CN" sz="2000" i="1" dirty="0"/>
              <a:t>What if the machine has an instruction that directly put the result into a?</a:t>
            </a:r>
          </a:p>
          <a:p>
            <a:pPr lvl="1"/>
            <a:r>
              <a:rPr kumimoji="1" lang="en-US" altLang="zh-CN" sz="1600" i="1" dirty="0"/>
              <a:t>Better to use one instruction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8CADB6-6DB0-994A-9CBD-732BBD9FE423}"/>
              </a:ext>
            </a:extLst>
          </p:cNvPr>
          <p:cNvSpPr/>
          <p:nvPr/>
        </p:nvSpPr>
        <p:spPr>
          <a:xfrm>
            <a:off x="6324600" y="21336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06BF5-4552-DA43-9931-C58D7063ADAB}"/>
              </a:ext>
            </a:extLst>
          </p:cNvPr>
          <p:cNvSpPr txBox="1"/>
          <p:nvPr/>
        </p:nvSpPr>
        <p:spPr>
          <a:xfrm>
            <a:off x="6324600" y="213360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move</a:t>
            </a:r>
            <a:endParaRPr kumimoji="1" lang="zh-CN" alt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45F20-D415-E047-8ADD-6BEDDDA168B8}"/>
              </a:ext>
            </a:extLst>
          </p:cNvPr>
          <p:cNvSpPr/>
          <p:nvPr/>
        </p:nvSpPr>
        <p:spPr>
          <a:xfrm>
            <a:off x="5791200" y="2921086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FAB9-F163-084D-AEFF-9EDDA75725D3}"/>
              </a:ext>
            </a:extLst>
          </p:cNvPr>
          <p:cNvSpPr txBox="1"/>
          <p:nvPr/>
        </p:nvSpPr>
        <p:spPr>
          <a:xfrm>
            <a:off x="5974775" y="293080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FB3BB3-363C-C740-9E9C-F055DCB05D9B}"/>
              </a:ext>
            </a:extLst>
          </p:cNvPr>
          <p:cNvSpPr/>
          <p:nvPr/>
        </p:nvSpPr>
        <p:spPr>
          <a:xfrm>
            <a:off x="7192145" y="2921086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7884-24B3-8D4C-9D9F-647AC155CF8B}"/>
              </a:ext>
            </a:extLst>
          </p:cNvPr>
          <p:cNvSpPr txBox="1"/>
          <p:nvPr/>
        </p:nvSpPr>
        <p:spPr>
          <a:xfrm>
            <a:off x="7192145" y="296158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Binop</a:t>
            </a:r>
            <a:endParaRPr kumimoji="1" lang="zh-CN" alt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92BB57-2898-F34B-8EAA-B1581771CBD2}"/>
              </a:ext>
            </a:extLst>
          </p:cNvPr>
          <p:cNvSpPr/>
          <p:nvPr/>
        </p:nvSpPr>
        <p:spPr>
          <a:xfrm>
            <a:off x="6705600" y="3806583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8FCB1-6753-7C4D-866C-A3CFF275CF00}"/>
              </a:ext>
            </a:extLst>
          </p:cNvPr>
          <p:cNvSpPr txBox="1"/>
          <p:nvPr/>
        </p:nvSpPr>
        <p:spPr>
          <a:xfrm>
            <a:off x="6889175" y="3816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CA805C-2905-3043-B97E-956671A423B3}"/>
              </a:ext>
            </a:extLst>
          </p:cNvPr>
          <p:cNvSpPr/>
          <p:nvPr/>
        </p:nvSpPr>
        <p:spPr>
          <a:xfrm>
            <a:off x="7987820" y="3816303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003EF-E2EA-8A42-A1B9-F2776CD9B64E}"/>
              </a:ext>
            </a:extLst>
          </p:cNvPr>
          <p:cNvSpPr txBox="1"/>
          <p:nvPr/>
        </p:nvSpPr>
        <p:spPr>
          <a:xfrm>
            <a:off x="8171395" y="3826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924D73-50B5-904A-8741-F0E475511D57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H="1">
            <a:off x="6172200" y="2588885"/>
            <a:ext cx="263992" cy="332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495649-B190-F74F-98EB-50DC424B5110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975008" y="2588885"/>
            <a:ext cx="622858" cy="372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AA793C-193D-CD41-BBC2-C71F5063A70F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7058452" y="3376371"/>
            <a:ext cx="245285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525F9-EB7D-EA44-836C-C8B70CDC5FE4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7842553" y="3376371"/>
            <a:ext cx="498119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340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8876</TotalTime>
  <Words>1447</Words>
  <Application>Microsoft Macintosh PowerPoint</Application>
  <PresentationFormat>On-screen Show (4:3)</PresentationFormat>
  <Paragraphs>180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Microsoft YaHei</vt:lpstr>
      <vt:lpstr>Arial</vt:lpstr>
      <vt:lpstr>Calibri</vt:lpstr>
      <vt:lpstr>Courier</vt:lpstr>
      <vt:lpstr>Times New Roman</vt:lpstr>
      <vt:lpstr>Wingdings</vt:lpstr>
      <vt:lpstr>Default Design</vt:lpstr>
      <vt:lpstr>编译（H） COMP130014h.01 Week 5</vt:lpstr>
      <vt:lpstr>本周内容: AST 到 IR 转换（1）</vt:lpstr>
      <vt:lpstr>Tiger IR+ (treep.hh)</vt:lpstr>
      <vt:lpstr>Structure of a Tree Program</vt:lpstr>
      <vt:lpstr>PowerPoint Presentation</vt:lpstr>
      <vt:lpstr>Temporaries &amp; Labels</vt:lpstr>
      <vt:lpstr>Temp &amp; Label</vt:lpstr>
      <vt:lpstr>Translate AST to IR  (without classes or array)</vt:lpstr>
      <vt:lpstr>Try the following example</vt:lpstr>
      <vt:lpstr>PowerPoint Presentation</vt:lpstr>
      <vt:lpstr>Loops and Conditions</vt:lpstr>
      <vt:lpstr>PowerPoint Presentation</vt:lpstr>
      <vt:lpstr>PowerPoint Presentation</vt:lpstr>
      <vt:lpstr>If (a&gt;b||c&lt;d) return 100; else return 200;</vt:lpstr>
      <vt:lpstr>PowerPoint Presentation</vt:lpstr>
      <vt:lpstr>PowerPoint Presentation</vt:lpstr>
      <vt:lpstr>Patch-list When Processing While while (e) stm</vt:lpstr>
      <vt:lpstr>NestedStm</vt:lpstr>
      <vt:lpstr>HW4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Xiaoyang Wang</cp:lastModifiedBy>
  <cp:revision>401</cp:revision>
  <dcterms:created xsi:type="dcterms:W3CDTF">1601-01-01T00:00:00Z</dcterms:created>
  <dcterms:modified xsi:type="dcterms:W3CDTF">2025-03-22T14:53:14Z</dcterms:modified>
</cp:coreProperties>
</file>