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4" r:id="rId2"/>
    <p:sldId id="267" r:id="rId3"/>
    <p:sldId id="300" r:id="rId4"/>
    <p:sldId id="302" r:id="rId5"/>
    <p:sldId id="268" r:id="rId6"/>
    <p:sldId id="296" r:id="rId7"/>
    <p:sldId id="295" r:id="rId8"/>
    <p:sldId id="273" r:id="rId9"/>
    <p:sldId id="299" r:id="rId10"/>
    <p:sldId id="298" r:id="rId11"/>
    <p:sldId id="276" r:id="rId12"/>
    <p:sldId id="275" r:id="rId13"/>
    <p:sldId id="277" r:id="rId14"/>
    <p:sldId id="301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Wang" initials="SW" lastIdx="1" clrIdx="0">
    <p:extLst>
      <p:ext uri="{19B8F6BF-5375-455C-9EA6-DF929625EA0E}">
        <p15:presenceInfo xmlns:p15="http://schemas.microsoft.com/office/powerpoint/2012/main" userId="cb11d6ef85970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14"/>
    <p:restoredTop sz="93356"/>
  </p:normalViewPr>
  <p:slideViewPr>
    <p:cSldViewPr>
      <p:cViewPr varScale="1">
        <p:scale>
          <a:sx n="118" d="100"/>
          <a:sy n="118" d="100"/>
        </p:scale>
        <p:origin x="87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67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9A7B-542B-3441-A2E2-F1B707F7C9B6}" type="datetimeFigureOut">
              <a:rPr lang="en-CN" smtClean="0"/>
              <a:t>2025/3/31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CE76-7AB9-0540-B02B-4088589665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6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046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D5C-768C-7449-93FF-2248B6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0B3E-E56A-0A4A-A9B1-D0B35527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1DCE-9966-8746-9468-5EE81D8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7A33-7709-C84B-93B3-650A3CA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8F71-530B-494A-9E8F-69B388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AEF36-E379-0D43-B94C-0D54261789D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508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3DC2-FA80-F141-80FB-6993463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AF91-9237-854F-B3D3-25A5C7AA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DC83-C1E4-344A-8EC1-DA8D2E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AE1-25E5-FA42-9179-5E37F00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133-CF9B-1640-A6ED-427498B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7BD7-1E1D-504E-86B1-36AA99F708F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581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15DB-8D55-294F-BB56-9530AA6B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701C-D076-444D-9882-FD44BBB8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17D5-BF2E-034C-91E2-33A2F91C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DE0-6D77-1946-A316-E46DCAC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F77-54BE-F747-865F-FEFBE54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1529-E980-7F4F-A51D-3F88231A1F2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80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245-CF96-6847-AF9A-3BF265C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FD3-9371-A94C-BD77-0F251E1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D76C-983B-254E-A440-E98971F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522C-BBB6-444B-BB2A-E0BF90F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33E0-85FE-684C-B2E0-86F14376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94EA7-820D-F149-9011-FE2C025700C3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7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FA5-F66C-1945-A17E-F6F95AF6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41C4-5E90-5B48-8FAF-3621310E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D58-62D5-AD45-B750-C4601A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F7-9D52-9543-A034-B01A205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7C95-47CB-234A-B04F-7E5DE7C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B194-588A-8E4B-AA0E-BB451A8A58B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43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479-DD7E-3340-9039-E959253F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8F3-C76C-1340-B686-C5B70AAE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E70B-4331-A84A-ADC5-4542432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962F-05D1-0D48-B68A-68BCA30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4A65-E233-9148-8456-CC51F1B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7712-7320-6043-A07B-156AF3E1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4E-24D1-2A47-B6D6-9774C20A97B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316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28F-946D-2841-ACF0-AA97A2D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E0F-1603-E14E-ACFD-A90A676A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89AB-EFFF-074C-893F-C136D1D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A7F6-7B64-0C4D-9FE2-8B84CE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1D6F-2EE8-0349-9361-7E5CD15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5F0D-83E3-E844-8010-ECD297A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E1B7-D41E-3348-A6D2-BC78398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43C9-56D9-584D-9E17-9814E19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52B8-D78E-B140-AEE6-CDE8327D75A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223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E2B-D349-CB42-80A6-66ACFD8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EF74-8BB9-1A4D-A91A-A695507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5F00-CFAC-774B-852A-8478481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5C60A-A0B9-0041-8624-BDF72C4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8EAE-BAF3-CA4E-B12D-983EEC2F483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05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6576-D7D9-3445-A20B-43F89F0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352D-0BF5-C242-BDA6-147C538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BDA8-D49F-6A45-851E-EDCB080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3BF4-067F-7441-9A02-8D6D6E9379A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94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B90-F90C-D948-A05E-AE8062F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E52-F870-2942-872C-2F1F4F2F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ADD1-5AEA-314C-974F-81BA6607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29C7-3890-ED4C-B03B-A9F17C3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7A4A-1AFB-3344-BE29-F4064B0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0BA-1F3A-A743-B83C-53251C0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F5F9-8D3C-AF41-AEBD-58911A1DE897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39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9F1-96C6-7E4C-915C-98FC11D9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AD75-CAC8-3A4C-9B92-514ABBEA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BAB3-B3E8-0249-8FDB-BD9D359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913-2470-CC4C-A280-1199EFF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0735-EE58-FD4B-A5F1-2FCD392A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B41B-51CD-E04D-86B4-7E647FB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D06C-F23D-EF47-824D-B4D0E0B954F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4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2CC009-65B7-2A4A-AAE2-A5C7C8E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31AA60-8A97-534B-BE2C-97D44A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839935-387D-2341-98F1-0DBEED4E2C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FD6A1D-E2ED-7C4E-AE35-B6DADC17F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44B27F-7C2D-FC4F-B7D0-522274DF29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8FB91-50CA-B044-9E52-24DA09C7F31D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lab.fudan.edu.cn/" TargetMode="External"/><Relationship Id="rId2" Type="http://schemas.openxmlformats.org/officeDocument/2006/relationships/hyperlink" Target="mailto:xywangcs@fudan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56D-6994-6E4B-8C94-DB3682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COMP130014h.01</a:t>
            </a:r>
            <a:br>
              <a:rPr lang="en-US" sz="4000" b="1" dirty="0">
                <a:latin typeface="+mn-lt"/>
                <a:ea typeface="Microsoft YaHei" panose="020B0503020204020204" pitchFamily="34" charset="-122"/>
              </a:rPr>
            </a:b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Week </a:t>
            </a:r>
            <a:r>
              <a:rPr lang="en-US" altLang="zh-CN" sz="4000" b="1" dirty="0">
                <a:latin typeface="+mn-lt"/>
                <a:ea typeface="Microsoft YaHei" panose="020B0503020204020204" pitchFamily="34" charset="-122"/>
              </a:rPr>
              <a:t>7</a:t>
            </a:r>
            <a:endParaRPr lang="en-CN" sz="40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DA8-A1DD-944D-955A-794B1091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复旦大学计算机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学院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2024-2025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第二学期（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主讲：王晓阳（江湾叉二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xywangcs@fudan.edu.cn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</a:t>
            </a:r>
            <a:r>
              <a:rPr lang="en-C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aslab.fudan.edu.cn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助教：林琰钧、王雨晨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课堂：周一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节（下午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HGX303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教室）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实验：周四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节（上午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8:00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逸夫楼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C0863-C99F-0E8F-4BFE-02F37302E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C581-ED45-B9D3-DAB6-9D4C0E7B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08235"/>
            <a:ext cx="4800600" cy="457200"/>
          </a:xfrm>
        </p:spPr>
        <p:txBody>
          <a:bodyPr/>
          <a:lstStyle/>
          <a:p>
            <a:r>
              <a:rPr lang="en-US" sz="3600" dirty="0"/>
              <a:t>Classes in FDMJ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E86B0-5389-B80E-8E5E-38ACC9312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58565"/>
            <a:ext cx="7772400" cy="5791200"/>
          </a:xfrm>
        </p:spPr>
        <p:txBody>
          <a:bodyPr/>
          <a:lstStyle/>
          <a:p>
            <a:r>
              <a:rPr lang="en-US" dirty="0"/>
              <a:t>Class declarations: </a:t>
            </a:r>
          </a:p>
          <a:p>
            <a:pPr lvl="1"/>
            <a:r>
              <a:rPr lang="en-US" i="1" dirty="0"/>
              <a:t>Class C [extends] PC {}</a:t>
            </a:r>
          </a:p>
          <a:p>
            <a:pPr lvl="1"/>
            <a:r>
              <a:rPr lang="en-US" i="1" dirty="0"/>
              <a:t>Class variables</a:t>
            </a:r>
          </a:p>
          <a:p>
            <a:pPr lvl="1"/>
            <a:r>
              <a:rPr lang="en-US" i="1" dirty="0"/>
              <a:t>Methods </a:t>
            </a:r>
          </a:p>
          <a:p>
            <a:pPr lvl="1"/>
            <a:r>
              <a:rPr lang="en-US" i="1" dirty="0"/>
              <a:t>Inheritance</a:t>
            </a:r>
          </a:p>
          <a:p>
            <a:r>
              <a:rPr lang="en-US" dirty="0"/>
              <a:t>Class usages: </a:t>
            </a:r>
          </a:p>
          <a:p>
            <a:pPr lvl="1"/>
            <a:r>
              <a:rPr lang="en-US" dirty="0"/>
              <a:t>c1 = c2 </a:t>
            </a:r>
          </a:p>
          <a:p>
            <a:pPr lvl="1"/>
            <a:r>
              <a:rPr lang="en-US" dirty="0" err="1"/>
              <a:t>c.x</a:t>
            </a:r>
            <a:endParaRPr lang="en-US" dirty="0"/>
          </a:p>
          <a:p>
            <a:pPr lvl="1"/>
            <a:r>
              <a:rPr lang="en-US" dirty="0" err="1"/>
              <a:t>c.m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return &amp; parameter</a:t>
            </a:r>
          </a:p>
          <a:p>
            <a:pPr lvl="1"/>
            <a:r>
              <a:rPr lang="en-US" dirty="0"/>
              <a:t>this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29D200-12DB-2D71-03D4-C6FF82475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823915"/>
            <a:ext cx="2971800" cy="580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5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D313227-4DA1-8B24-24E6-E86B8836412E}"/>
              </a:ext>
            </a:extLst>
          </p:cNvPr>
          <p:cNvSpPr txBox="1"/>
          <p:nvPr/>
        </p:nvSpPr>
        <p:spPr>
          <a:xfrm>
            <a:off x="122141" y="3928059"/>
            <a:ext cx="5824709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Example: class A </a:t>
            </a:r>
            <a:r>
              <a:rPr lang="en-US" sz="1800" dirty="0" err="1">
                <a:solidFill>
                  <a:srgbClr val="FF0000"/>
                </a:solidFill>
              </a:rPr>
              <a:t>ob</a:t>
            </a:r>
            <a:r>
              <a:rPr lang="en-US" sz="1800" dirty="0">
                <a:solidFill>
                  <a:srgbClr val="FF0000"/>
                </a:solidFill>
              </a:rPr>
              <a:t>; </a:t>
            </a:r>
            <a:r>
              <a:rPr lang="en-US" sz="1800" dirty="0" err="1">
                <a:solidFill>
                  <a:srgbClr val="FF0000"/>
                </a:solidFill>
              </a:rPr>
              <a:t>ob</a:t>
            </a:r>
            <a:r>
              <a:rPr lang="en-US" sz="1800" dirty="0">
                <a:solidFill>
                  <a:srgbClr val="FF0000"/>
                </a:solidFill>
              </a:rPr>
              <a:t>=new D(); </a:t>
            </a:r>
          </a:p>
          <a:p>
            <a:r>
              <a:rPr lang="en-US" sz="1800" dirty="0"/>
              <a:t>Move(</a:t>
            </a:r>
            <a:r>
              <a:rPr lang="en-US" sz="1800" dirty="0" err="1"/>
              <a:t>temp_ob</a:t>
            </a:r>
            <a:r>
              <a:rPr lang="en-US" sz="1800" dirty="0"/>
              <a:t>, </a:t>
            </a:r>
          </a:p>
          <a:p>
            <a:r>
              <a:rPr lang="en-US" sz="1800" dirty="0"/>
              <a:t>         </a:t>
            </a:r>
            <a:r>
              <a:rPr lang="en-US" sz="1800" dirty="0" err="1"/>
              <a:t>Eseq</a:t>
            </a:r>
            <a:r>
              <a:rPr lang="en-US" sz="1800" dirty="0"/>
              <a:t>(Seq(Move(</a:t>
            </a:r>
            <a:r>
              <a:rPr lang="en-US" sz="1800" dirty="0" err="1"/>
              <a:t>temp_obob</a:t>
            </a:r>
            <a:r>
              <a:rPr lang="en-US" sz="1800" dirty="0"/>
              <a:t>, </a:t>
            </a:r>
            <a:r>
              <a:rPr lang="en-US" sz="1800" dirty="0" err="1"/>
              <a:t>extCall</a:t>
            </a:r>
            <a:r>
              <a:rPr lang="en-US" sz="1800" dirty="0"/>
              <a:t>(”malloc”, 4*)),</a:t>
            </a:r>
          </a:p>
          <a:p>
            <a:r>
              <a:rPr lang="en-US" sz="1800" dirty="0"/>
              <a:t> 	 Seq(Move(temp_obob+2*, Name(</a:t>
            </a:r>
            <a:r>
              <a:rPr lang="en-US" sz="1800" dirty="0" err="1"/>
              <a:t>lable_D_f</a:t>
            </a:r>
            <a:r>
              <a:rPr lang="en-US" sz="1800" dirty="0"/>
              <a:t>)),</a:t>
            </a:r>
          </a:p>
          <a:p>
            <a:r>
              <a:rPr lang="en-US" sz="1800" dirty="0"/>
              <a:t>	     Move(temp_obob+3*, Name(</a:t>
            </a:r>
            <a:r>
              <a:rPr lang="en-US" sz="1800" dirty="0" err="1"/>
              <a:t>label_C_g</a:t>
            </a:r>
            <a:r>
              <a:rPr lang="en-US" sz="1800" dirty="0"/>
              <a:t>)))),</a:t>
            </a:r>
          </a:p>
          <a:p>
            <a:r>
              <a:rPr lang="en-US" sz="1800" dirty="0"/>
              <a:t>	    </a:t>
            </a:r>
            <a:r>
              <a:rPr lang="en-US" sz="1800" dirty="0" err="1"/>
              <a:t>temp_obob</a:t>
            </a:r>
            <a:r>
              <a:rPr lang="en-US" sz="1800" dirty="0"/>
              <a:t>))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645A1-EC6D-525F-6013-E800B521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418"/>
            <a:ext cx="5049595" cy="423582"/>
          </a:xfrm>
        </p:spPr>
        <p:txBody>
          <a:bodyPr/>
          <a:lstStyle/>
          <a:p>
            <a:r>
              <a:rPr lang="en-US" sz="4000" dirty="0"/>
              <a:t>Convert Classes to IR+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8EAC-16E0-B196-2FE3-ECEE5DAA5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99" y="911873"/>
            <a:ext cx="5029200" cy="68832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Recall: Class tables</a:t>
            </a:r>
            <a:r>
              <a:rPr lang="zh-CN" altLang="en-US" sz="2000" dirty="0"/>
              <a:t> </a:t>
            </a:r>
            <a:r>
              <a:rPr lang="en-US" altLang="zh-CN" sz="2000" dirty="0"/>
              <a:t>for class variables and class methods.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DF204-B0FD-B094-ADAA-7C35CC78E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89"/>
          <a:stretch/>
        </p:blipFill>
        <p:spPr>
          <a:xfrm>
            <a:off x="691403" y="1602605"/>
            <a:ext cx="5043992" cy="15313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5F811B-DE59-D22E-299A-E658C80EA966}"/>
              </a:ext>
            </a:extLst>
          </p:cNvPr>
          <p:cNvSpPr txBox="1"/>
          <p:nvPr/>
        </p:nvSpPr>
        <p:spPr>
          <a:xfrm>
            <a:off x="1465057" y="3244380"/>
            <a:ext cx="4270338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Function addressed: use </a:t>
            </a:r>
            <a:r>
              <a:rPr lang="en-US" sz="1800" dirty="0" err="1">
                <a:solidFill>
                  <a:srgbClr val="FF0000"/>
                </a:solidFill>
              </a:rPr>
              <a:t>namedlabels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</a:p>
          <a:p>
            <a:r>
              <a:rPr lang="en-US" sz="1800" dirty="0"/>
              <a:t>e.g., </a:t>
            </a:r>
            <a:r>
              <a:rPr lang="en-US" sz="1800" dirty="0" err="1"/>
              <a:t>label_D_f</a:t>
            </a:r>
            <a:r>
              <a:rPr lang="en-US" sz="1800" dirty="0"/>
              <a:t>=</a:t>
            </a:r>
            <a:r>
              <a:rPr lang="en-US" sz="1800" dirty="0" err="1"/>
              <a:t>Temp_namedlabel</a:t>
            </a:r>
            <a:r>
              <a:rPr lang="en-US" sz="1800" dirty="0"/>
              <a:t>(“</a:t>
            </a:r>
            <a:r>
              <a:rPr lang="en-US" sz="1800" dirty="0" err="1"/>
              <a:t>D_f</a:t>
            </a:r>
            <a:r>
              <a:rPr lang="en-US" sz="1800" dirty="0"/>
              <a:t>”));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1B6B4-85BF-D4B4-5F55-2D1E8C912A65}"/>
              </a:ext>
            </a:extLst>
          </p:cNvPr>
          <p:cNvSpPr txBox="1"/>
          <p:nvPr/>
        </p:nvSpPr>
        <p:spPr>
          <a:xfrm>
            <a:off x="6019800" y="305068"/>
            <a:ext cx="2819400" cy="6247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Unified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Object Record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457200" indent="-457200">
              <a:buAutoNum type="arabicPeriod"/>
            </a:pPr>
            <a:r>
              <a:rPr lang="en-US" sz="2000" dirty="0"/>
              <a:t>Leave space for </a:t>
            </a:r>
            <a:r>
              <a:rPr lang="en-US" altLang="zh-CN" sz="2000" dirty="0"/>
              <a:t>all possible variables and methods in all classes.</a:t>
            </a:r>
          </a:p>
          <a:p>
            <a:pPr marL="457200" indent="-457200">
              <a:buAutoNum type="arabicPeriod"/>
            </a:pPr>
            <a:r>
              <a:rPr lang="en-US" sz="2000" dirty="0"/>
              <a:t>So that: each name (variable or method) correspond to one offset in the record.</a:t>
            </a:r>
          </a:p>
          <a:p>
            <a:pPr marL="457200" indent="-457200">
              <a:buAutoNum type="arabicPeriod"/>
            </a:pPr>
            <a:r>
              <a:rPr lang="en-US" sz="2000" dirty="0"/>
              <a:t>The unified object record for the example on the left is </a:t>
            </a:r>
            <a:r>
              <a:rPr lang="en-US" sz="2000" i="1" dirty="0">
                <a:solidFill>
                  <a:srgbClr val="FF0000"/>
                </a:solidFill>
              </a:rPr>
              <a:t>(x, y, f, g)</a:t>
            </a:r>
            <a:r>
              <a:rPr lang="en-US" sz="2000" dirty="0"/>
              <a:t>, 4 </a:t>
            </a:r>
            <a:r>
              <a:rPr lang="en-US" sz="2000" dirty="0" err="1"/>
              <a:t>ints</a:t>
            </a:r>
            <a:r>
              <a:rPr lang="en-US" sz="2000" dirty="0"/>
              <a:t>. </a:t>
            </a:r>
          </a:p>
          <a:p>
            <a:pPr marL="457200" indent="-457200">
              <a:buAutoNum type="arabicPeriod"/>
            </a:pPr>
            <a:r>
              <a:rPr lang="en-US" sz="2000" dirty="0"/>
              <a:t>The locations of f and g are assigned with the “correct” function address: use the class table to find the correct method name.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B75207-6954-00C5-B109-CA8C2CEE2F33}"/>
              </a:ext>
            </a:extLst>
          </p:cNvPr>
          <p:cNvCxnSpPr>
            <a:cxnSpLocks/>
          </p:cNvCxnSpPr>
          <p:nvPr/>
        </p:nvCxnSpPr>
        <p:spPr>
          <a:xfrm>
            <a:off x="5297752" y="3890711"/>
            <a:ext cx="188648" cy="98608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35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645A1-EC6D-525F-6013-E800B5212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8418"/>
            <a:ext cx="7772400" cy="423582"/>
          </a:xfrm>
        </p:spPr>
        <p:txBody>
          <a:bodyPr/>
          <a:lstStyle/>
          <a:p>
            <a:r>
              <a:rPr lang="en-US" dirty="0"/>
              <a:t>Method Call in FDMJ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8EAC-16E0-B196-2FE3-ECEE5DAA5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799" y="911873"/>
            <a:ext cx="5029200" cy="688327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Recall: Class tables</a:t>
            </a:r>
            <a:r>
              <a:rPr lang="zh-CN" altLang="en-US" sz="2000" dirty="0"/>
              <a:t> </a:t>
            </a:r>
            <a:r>
              <a:rPr lang="en-US" altLang="zh-CN" sz="2000" dirty="0"/>
              <a:t>for class variables and class methods.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5DF204-B0FD-B094-ADAA-7C35CC78EB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489"/>
          <a:stretch/>
        </p:blipFill>
        <p:spPr>
          <a:xfrm>
            <a:off x="691403" y="1745265"/>
            <a:ext cx="5043992" cy="153133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1FEAB1-3991-C4F3-B64B-4D128316FBC3}"/>
              </a:ext>
            </a:extLst>
          </p:cNvPr>
          <p:cNvSpPr txBox="1"/>
          <p:nvPr/>
        </p:nvSpPr>
        <p:spPr>
          <a:xfrm>
            <a:off x="6172200" y="1202312"/>
            <a:ext cx="2819400" cy="56323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IR+ for </a:t>
            </a:r>
            <a:r>
              <a:rPr lang="en-US" sz="2000" i="1" dirty="0"/>
              <a:t>method call.</a:t>
            </a:r>
            <a:endParaRPr lang="en-US" sz="2000" i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sz="2000" dirty="0"/>
              <a:t>AST node: </a:t>
            </a:r>
            <a:br>
              <a:rPr lang="en-US" sz="2000" dirty="0"/>
            </a:br>
            <a:r>
              <a:rPr lang="en-US" sz="2000" i="1" dirty="0"/>
              <a:t>Call(string, exp, </a:t>
            </a:r>
            <a:r>
              <a:rPr lang="en-US" sz="2000" i="1" dirty="0" err="1"/>
              <a:t>explist</a:t>
            </a:r>
            <a:r>
              <a:rPr lang="en-US" sz="2000" i="1" dirty="0"/>
              <a:t>)</a:t>
            </a:r>
          </a:p>
          <a:p>
            <a:pPr marL="457200" indent="-457200">
              <a:buFontTx/>
              <a:buAutoNum type="arabicPeriod"/>
            </a:pPr>
            <a:r>
              <a:rPr lang="en-US" sz="2000" dirty="0"/>
              <a:t>Use the </a:t>
            </a:r>
            <a:r>
              <a:rPr lang="en-US" sz="2000" dirty="0">
                <a:solidFill>
                  <a:srgbClr val="FF0000"/>
                </a:solidFill>
              </a:rPr>
              <a:t>unified class record </a:t>
            </a:r>
            <a:r>
              <a:rPr lang="en-US" sz="2000" i="1" dirty="0"/>
              <a:t>(x, y, f, g) </a:t>
            </a:r>
            <a:r>
              <a:rPr lang="en-US" sz="2000" dirty="0"/>
              <a:t>to find the “</a:t>
            </a:r>
            <a:r>
              <a:rPr lang="en-US" sz="2000" dirty="0">
                <a:solidFill>
                  <a:srgbClr val="FF0000"/>
                </a:solidFill>
              </a:rPr>
              <a:t>offset</a:t>
            </a:r>
            <a:r>
              <a:rPr lang="en-US" sz="2000" dirty="0"/>
              <a:t>” of the method label.</a:t>
            </a:r>
          </a:p>
          <a:p>
            <a:pPr marL="457200" indent="-457200">
              <a:buAutoNum type="arabicPeriod"/>
            </a:pPr>
            <a:r>
              <a:rPr lang="en-US" sz="2000" dirty="0">
                <a:solidFill>
                  <a:srgbClr val="FF0000"/>
                </a:solidFill>
              </a:rPr>
              <a:t>No need </a:t>
            </a:r>
            <a:r>
              <a:rPr lang="en-US" sz="2000" dirty="0"/>
              <a:t>to know the type of </a:t>
            </a:r>
            <a:r>
              <a:rPr lang="en-US" sz="2000" i="1" dirty="0" err="1"/>
              <a:t>ob</a:t>
            </a:r>
            <a:r>
              <a:rPr lang="en-US" sz="2000" i="1" dirty="0"/>
              <a:t> </a:t>
            </a:r>
            <a:r>
              <a:rPr lang="en-US" sz="2000" dirty="0"/>
              <a:t>(i.e., which class).</a:t>
            </a:r>
          </a:p>
          <a:p>
            <a:pPr marL="457200" indent="-457200">
              <a:buAutoNum type="arabicPeriod"/>
            </a:pPr>
            <a:r>
              <a:rPr lang="en-US" sz="2000" i="1" dirty="0">
                <a:solidFill>
                  <a:srgbClr val="FF0000"/>
                </a:solidFill>
              </a:rPr>
              <a:t>Important: </a:t>
            </a:r>
            <a:r>
              <a:rPr lang="en-US" sz="2000" i="1" dirty="0"/>
              <a:t>add the </a:t>
            </a:r>
            <a:r>
              <a:rPr lang="en-US" sz="2000" i="1" dirty="0">
                <a:solidFill>
                  <a:srgbClr val="FF0000"/>
                </a:solidFill>
              </a:rPr>
              <a:t>object itself </a:t>
            </a:r>
            <a:r>
              <a:rPr lang="en-US" sz="2000" i="1" dirty="0"/>
              <a:t>(i.e., the pointer value to the object record) as the first parameter of every method call (</a:t>
            </a:r>
            <a:r>
              <a:rPr lang="en-US" altLang="zh-CN" sz="2000" i="1" dirty="0"/>
              <a:t>for</a:t>
            </a:r>
            <a:r>
              <a:rPr lang="zh-CN" altLang="en-US" sz="2000" i="1" dirty="0"/>
              <a:t> “</a:t>
            </a:r>
            <a:r>
              <a:rPr lang="en-US" altLang="zh-CN" sz="2000" i="1" dirty="0">
                <a:solidFill>
                  <a:srgbClr val="FF0000"/>
                </a:solidFill>
              </a:rPr>
              <a:t>this</a:t>
            </a:r>
            <a:r>
              <a:rPr lang="zh-CN" altLang="en-US" sz="2000" i="1" dirty="0"/>
              <a:t>”</a:t>
            </a:r>
            <a:r>
              <a:rPr lang="en-US" altLang="zh-CN" sz="2000" i="1" dirty="0"/>
              <a:t>).</a:t>
            </a:r>
            <a:endParaRPr lang="en-US" sz="20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313227-4DA1-8B24-24E6-E86B8836412E}"/>
              </a:ext>
            </a:extLst>
          </p:cNvPr>
          <p:cNvSpPr txBox="1"/>
          <p:nvPr/>
        </p:nvSpPr>
        <p:spPr>
          <a:xfrm>
            <a:off x="208089" y="3408146"/>
            <a:ext cx="6126036" cy="31393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Assume:</a:t>
            </a:r>
            <a:r>
              <a:rPr lang="en-US" sz="1800" i="1" dirty="0"/>
              <a:t> class A </a:t>
            </a:r>
            <a:r>
              <a:rPr lang="en-US" sz="1800" i="1" dirty="0" err="1"/>
              <a:t>ob</a:t>
            </a:r>
            <a:r>
              <a:rPr lang="en-US" sz="1800" i="1" dirty="0"/>
              <a:t>; </a:t>
            </a:r>
            <a:r>
              <a:rPr lang="en-US" sz="1800" i="1" dirty="0" err="1"/>
              <a:t>ob</a:t>
            </a:r>
            <a:r>
              <a:rPr lang="en-US" sz="1800" i="1" dirty="0"/>
              <a:t>=new D(); </a:t>
            </a:r>
            <a:br>
              <a:rPr lang="en-US" sz="1800" dirty="0">
                <a:solidFill>
                  <a:srgbClr val="FF0000"/>
                </a:solidFill>
              </a:rPr>
            </a:br>
            <a:r>
              <a:rPr lang="en-US" sz="1800" dirty="0">
                <a:solidFill>
                  <a:srgbClr val="FF0000"/>
                </a:solidFill>
              </a:rPr>
              <a:t>The IR+ for </a:t>
            </a:r>
            <a:r>
              <a:rPr lang="en-US" sz="1800" i="1" dirty="0" err="1">
                <a:solidFill>
                  <a:srgbClr val="FF0000"/>
                </a:solidFill>
              </a:rPr>
              <a:t>ob.f</a:t>
            </a:r>
            <a:r>
              <a:rPr lang="en-US" sz="1800" i="1" dirty="0">
                <a:solidFill>
                  <a:srgbClr val="FF0000"/>
                </a:solidFill>
              </a:rPr>
              <a:t>()</a:t>
            </a:r>
            <a:r>
              <a:rPr lang="en-US" sz="1800" dirty="0">
                <a:solidFill>
                  <a:srgbClr val="FF0000"/>
                </a:solidFill>
              </a:rPr>
              <a:t> is:</a:t>
            </a:r>
          </a:p>
          <a:p>
            <a:r>
              <a:rPr lang="en-US" sz="1800" dirty="0"/>
              <a:t>       </a:t>
            </a:r>
            <a:r>
              <a:rPr lang="en-US" sz="1800" i="1" dirty="0"/>
              <a:t>Call(String(“f”), Mem(temp_ob</a:t>
            </a:r>
            <a:r>
              <a:rPr lang="en-US" altLang="zh-CN" sz="1800" i="1" dirty="0"/>
              <a:t>+</a:t>
            </a:r>
            <a:r>
              <a:rPr lang="en-US" sz="1800" i="1" dirty="0">
                <a:solidFill>
                  <a:srgbClr val="FF0000"/>
                </a:solidFill>
              </a:rPr>
              <a:t>2*</a:t>
            </a:r>
            <a:r>
              <a:rPr lang="en-US" sz="1800" i="1" dirty="0"/>
              <a:t>), </a:t>
            </a:r>
          </a:p>
          <a:p>
            <a:r>
              <a:rPr lang="en-US" sz="1800" i="1" dirty="0"/>
              <a:t>			       </a:t>
            </a:r>
            <a:r>
              <a:rPr lang="en-US" sz="1800" i="1" dirty="0" err="1"/>
              <a:t>ExpList</a:t>
            </a:r>
            <a:r>
              <a:rPr lang="en-US" sz="1800" i="1" dirty="0"/>
              <a:t>(</a:t>
            </a:r>
            <a:r>
              <a:rPr lang="en-US" sz="1800" i="1" dirty="0" err="1">
                <a:solidFill>
                  <a:srgbClr val="FF0000"/>
                </a:solidFill>
              </a:rPr>
              <a:t>temp_ob</a:t>
            </a:r>
            <a:r>
              <a:rPr lang="en-US" sz="1800" i="1" dirty="0"/>
              <a:t>, NULL))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The IR+ for </a:t>
            </a:r>
            <a:r>
              <a:rPr lang="en-US" sz="1800" i="1" dirty="0" err="1">
                <a:solidFill>
                  <a:srgbClr val="FF0000"/>
                </a:solidFill>
              </a:rPr>
              <a:t>new.D</a:t>
            </a:r>
            <a:r>
              <a:rPr lang="en-US" sz="1800" i="1" dirty="0">
                <a:solidFill>
                  <a:srgbClr val="FF0000"/>
                </a:solidFill>
              </a:rPr>
              <a:t>().g()</a:t>
            </a:r>
            <a:r>
              <a:rPr lang="en-US" sz="1800" dirty="0">
                <a:solidFill>
                  <a:srgbClr val="FF0000"/>
                </a:solidFill>
              </a:rPr>
              <a:t> is</a:t>
            </a:r>
          </a:p>
          <a:p>
            <a:r>
              <a:rPr lang="en-US" sz="1800" dirty="0"/>
              <a:t>           Call(String(“</a:t>
            </a:r>
            <a:r>
              <a:rPr lang="en-US" sz="1800" i="1" dirty="0"/>
              <a:t>g</a:t>
            </a:r>
            <a:r>
              <a:rPr lang="en-US" sz="1800" dirty="0"/>
              <a:t>”), Mem(</a:t>
            </a:r>
            <a:r>
              <a:rPr lang="en-US" sz="1800" dirty="0" err="1"/>
              <a:t>BinOp</a:t>
            </a:r>
            <a:r>
              <a:rPr lang="en-US" sz="1800" dirty="0"/>
              <a:t>(Plus,</a:t>
            </a:r>
          </a:p>
          <a:p>
            <a:r>
              <a:rPr lang="en-US" sz="1800" dirty="0"/>
              <a:t>  	    </a:t>
            </a:r>
            <a:r>
              <a:rPr lang="en-US" sz="1800" dirty="0" err="1"/>
              <a:t>Eseq</a:t>
            </a:r>
            <a:r>
              <a:rPr lang="en-US" sz="1800" dirty="0"/>
              <a:t>(Move(</a:t>
            </a:r>
            <a:r>
              <a:rPr lang="en-US" sz="1800" dirty="0" err="1"/>
              <a:t>temp_obob</a:t>
            </a:r>
            <a:r>
              <a:rPr lang="en-US" sz="1800" dirty="0"/>
              <a:t>, Call(”malloc”, 4*)),</a:t>
            </a:r>
          </a:p>
          <a:p>
            <a:r>
              <a:rPr lang="en-US" sz="1800" dirty="0"/>
              <a:t> 	    Seq(Move(</a:t>
            </a:r>
            <a:r>
              <a:rPr lang="en-US" sz="1800" dirty="0">
                <a:solidFill>
                  <a:srgbClr val="FF0000"/>
                </a:solidFill>
              </a:rPr>
              <a:t>temp_obob+2*</a:t>
            </a:r>
            <a:r>
              <a:rPr lang="en-US" sz="1800" dirty="0"/>
              <a:t>, </a:t>
            </a:r>
            <a:r>
              <a:rPr lang="en-US" sz="1800" dirty="0" err="1"/>
              <a:t>T_Name</a:t>
            </a:r>
            <a:r>
              <a:rPr lang="en-US" sz="1800" dirty="0"/>
              <a:t>(</a:t>
            </a:r>
            <a:r>
              <a:rPr lang="en-US" sz="1800" dirty="0" err="1"/>
              <a:t>lable_D_f</a:t>
            </a:r>
            <a:r>
              <a:rPr lang="en-US" sz="1800" dirty="0"/>
              <a:t>)),</a:t>
            </a:r>
          </a:p>
          <a:p>
            <a:r>
              <a:rPr lang="en-US" sz="1800" dirty="0"/>
              <a:t>	            Move(</a:t>
            </a:r>
            <a:r>
              <a:rPr lang="en-US" sz="1800" dirty="0">
                <a:solidFill>
                  <a:srgbClr val="FF0000"/>
                </a:solidFill>
              </a:rPr>
              <a:t>temp_obob+3*</a:t>
            </a:r>
            <a:r>
              <a:rPr lang="en-US" sz="1800" dirty="0"/>
              <a:t>, </a:t>
            </a:r>
            <a:r>
              <a:rPr lang="en-US" sz="1800" dirty="0" err="1"/>
              <a:t>T_Name</a:t>
            </a:r>
            <a:r>
              <a:rPr lang="en-US" sz="1800" dirty="0"/>
              <a:t>(</a:t>
            </a:r>
            <a:r>
              <a:rPr lang="en-US" sz="1800" dirty="0" err="1"/>
              <a:t>label_C_g</a:t>
            </a:r>
            <a:r>
              <a:rPr lang="en-US" sz="1800" dirty="0"/>
              <a:t>)))),</a:t>
            </a:r>
          </a:p>
          <a:p>
            <a:r>
              <a:rPr lang="en-US" sz="1800" dirty="0"/>
              <a:t>	    </a:t>
            </a:r>
            <a:r>
              <a:rPr lang="en-US" sz="1800" dirty="0" err="1"/>
              <a:t>temp_obob</a:t>
            </a:r>
            <a:r>
              <a:rPr lang="en-US" sz="1800" dirty="0"/>
              <a:t>), </a:t>
            </a:r>
            <a:r>
              <a:rPr lang="en-US" sz="1800" dirty="0">
                <a:solidFill>
                  <a:srgbClr val="FF0000"/>
                </a:solidFill>
              </a:rPr>
              <a:t>3*</a:t>
            </a:r>
            <a:r>
              <a:rPr lang="en-US" sz="1800" dirty="0"/>
              <a:t>),</a:t>
            </a:r>
          </a:p>
          <a:p>
            <a:r>
              <a:rPr lang="en-US" sz="1800" dirty="0"/>
              <a:t>	   </a:t>
            </a:r>
            <a:r>
              <a:rPr lang="en-US" sz="1800" i="1" dirty="0" err="1"/>
              <a:t>Explist</a:t>
            </a:r>
            <a:r>
              <a:rPr lang="en-US" sz="1800" i="1" dirty="0"/>
              <a:t>(</a:t>
            </a:r>
            <a:r>
              <a:rPr lang="en-US" sz="1800" i="1" dirty="0" err="1"/>
              <a:t>temp_obob</a:t>
            </a:r>
            <a:r>
              <a:rPr lang="en-US" sz="1800" i="1" dirty="0"/>
              <a:t>, NULL))</a:t>
            </a: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0A5DD0-2225-1AB6-3665-0402A04501FB}"/>
              </a:ext>
            </a:extLst>
          </p:cNvPr>
          <p:cNvCxnSpPr>
            <a:cxnSpLocks/>
          </p:cNvCxnSpPr>
          <p:nvPr/>
        </p:nvCxnSpPr>
        <p:spPr>
          <a:xfrm flipH="1">
            <a:off x="3124200" y="5946127"/>
            <a:ext cx="3209925" cy="3022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A2DC71-C3F9-09DE-10A7-681C777BB750}"/>
              </a:ext>
            </a:extLst>
          </p:cNvPr>
          <p:cNvCxnSpPr/>
          <p:nvPr/>
        </p:nvCxnSpPr>
        <p:spPr>
          <a:xfrm flipH="1">
            <a:off x="2590800" y="3124200"/>
            <a:ext cx="2895600" cy="1752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2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5890-628B-9CFE-3E82-AA16E081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381000"/>
            <a:ext cx="7772400" cy="533400"/>
          </a:xfrm>
        </p:spPr>
        <p:txBody>
          <a:bodyPr/>
          <a:lstStyle/>
          <a:p>
            <a:r>
              <a:rPr lang="en-US" dirty="0"/>
              <a:t>Try an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23DFE4-DC8F-33BF-580F-7F6D80F76624}"/>
              </a:ext>
            </a:extLst>
          </p:cNvPr>
          <p:cNvSpPr txBox="1"/>
          <p:nvPr/>
        </p:nvSpPr>
        <p:spPr>
          <a:xfrm>
            <a:off x="5043475" y="4145561"/>
            <a:ext cx="195265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Try on the board…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E79DF1-3451-4104-A405-CD7F2C6F3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656" y="3790265"/>
            <a:ext cx="2363887" cy="12728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6082A1-66EE-BF10-B1E5-C0A33B1EB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75" y="1219200"/>
            <a:ext cx="4470400" cy="466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951D89-CA85-682C-26DD-5BB4D59C8D99}"/>
              </a:ext>
            </a:extLst>
          </p:cNvPr>
          <p:cNvSpPr txBox="1"/>
          <p:nvPr/>
        </p:nvSpPr>
        <p:spPr>
          <a:xfrm>
            <a:off x="4343400" y="1436520"/>
            <a:ext cx="3962400" cy="16312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</a:rPr>
              <a:t>Unified</a:t>
            </a:r>
            <a:r>
              <a:rPr lang="zh-CN" altLang="en-US" sz="2000" i="1" dirty="0">
                <a:solidFill>
                  <a:srgbClr val="FF0000"/>
                </a:solidFill>
              </a:rPr>
              <a:t> </a:t>
            </a:r>
            <a:r>
              <a:rPr lang="en-US" sz="2000" i="1" dirty="0">
                <a:solidFill>
                  <a:srgbClr val="FF0000"/>
                </a:solidFill>
              </a:rPr>
              <a:t>Object Record (4* bytes)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algn="ctr"/>
            <a:r>
              <a:rPr lang="en-US" altLang="zh-CN" sz="2000" dirty="0"/>
              <a:t>(vars: c1m1, i2, methods: m1, m2)</a:t>
            </a:r>
          </a:p>
          <a:p>
            <a:r>
              <a:rPr lang="en-US" altLang="zh-CN" sz="2000" i="1" dirty="0">
                <a:solidFill>
                  <a:srgbClr val="FF0000"/>
                </a:solidFill>
              </a:rPr>
              <a:t>Method Labels:</a:t>
            </a:r>
          </a:p>
          <a:p>
            <a:r>
              <a:rPr lang="en-US" altLang="zh-CN" sz="2000" dirty="0"/>
              <a:t>  For class C1: C1_m1</a:t>
            </a:r>
          </a:p>
          <a:p>
            <a:r>
              <a:rPr lang="en-US" altLang="zh-CN" sz="2000" dirty="0"/>
              <a:t>  For class C2: C1m1, C2_m2</a:t>
            </a:r>
          </a:p>
        </p:txBody>
      </p:sp>
    </p:spTree>
    <p:extLst>
      <p:ext uri="{BB962C8B-B14F-4D97-AF65-F5344CB8AC3E}">
        <p14:creationId xmlns:p14="http://schemas.microsoft.com/office/powerpoint/2010/main" val="1161394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D7D71-8583-FD11-5619-9EFF332AD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HW5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6F920-6CE1-EF04-A4E8-401704B0A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To be assigned…</a:t>
            </a:r>
          </a:p>
        </p:txBody>
      </p:sp>
    </p:spTree>
    <p:extLst>
      <p:ext uri="{BB962C8B-B14F-4D97-AF65-F5344CB8AC3E}">
        <p14:creationId xmlns:p14="http://schemas.microsoft.com/office/powerpoint/2010/main" val="15408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287-0EDF-4D4D-A7A0-F41DF092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algn="l"/>
            <a:r>
              <a:rPr lang="en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本周内容:</a:t>
            </a:r>
            <a:r>
              <a:rPr lang="en-CN" sz="2400" b="1" dirty="0">
                <a:latin typeface="Courier" pitchFamily="2" charset="0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ea typeface="Microsoft YaHei" panose="020B0503020204020204" pitchFamily="34" charset="-122"/>
              </a:rPr>
              <a:t>AST to IR+ </a:t>
            </a:r>
            <a:endParaRPr lang="en-CN" sz="3200" b="1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AF5-2977-F642-A21C-26A0F94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3545"/>
            <a:ext cx="7772400" cy="48872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AST2Tree (no array or class): Review (HW4)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AST2Tree: Arrays, Classes and Methods (HW5)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en-US" altLang="zh-CN" sz="2400" dirty="0">
                <a:latin typeface="+mn-ea"/>
              </a:rPr>
              <a:t>HW4 </a:t>
            </a:r>
            <a:r>
              <a:rPr lang="zh-CN" altLang="en-US" sz="2400" dirty="0">
                <a:latin typeface="+mn-ea"/>
              </a:rPr>
              <a:t>周四（</a:t>
            </a:r>
            <a:r>
              <a:rPr lang="en-US" altLang="zh-CN" sz="2400" dirty="0">
                <a:latin typeface="+mn-ea"/>
              </a:rPr>
              <a:t>4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3</a:t>
            </a:r>
            <a:r>
              <a:rPr lang="zh-CN" altLang="en-US" sz="2400" dirty="0">
                <a:latin typeface="+mn-ea"/>
              </a:rPr>
              <a:t>日）晚</a:t>
            </a:r>
            <a:r>
              <a:rPr lang="en-US" altLang="zh-CN" sz="2400" dirty="0">
                <a:latin typeface="+mn-ea"/>
              </a:rPr>
              <a:t>due</a:t>
            </a:r>
          </a:p>
          <a:p>
            <a:pPr marL="400050" lvl="1" indent="0">
              <a:buNone/>
            </a:pPr>
            <a:endParaRPr lang="en-US" altLang="zh-CN" sz="2400" dirty="0">
              <a:latin typeface="+mn-ea"/>
            </a:endParaRPr>
          </a:p>
          <a:p>
            <a:pPr marL="400050" lvl="1" indent="0">
              <a:buNone/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8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498E-1F60-154C-8F0D-2A3E5C7E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609600"/>
          </a:xfrm>
        </p:spPr>
        <p:txBody>
          <a:bodyPr/>
          <a:lstStyle/>
          <a:p>
            <a:r>
              <a:rPr lang="en-CN" dirty="0"/>
              <a:t>The ast2tree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1C01-A43D-4D9A-231A-766531BE6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r>
              <a:rPr lang="en-CN" sz="2800" dirty="0"/>
              <a:t>Set up a variable table: maps each variable (including the formals) to a temp</a:t>
            </a:r>
          </a:p>
          <a:p>
            <a:r>
              <a:rPr lang="en-CN" sz="2800" dirty="0"/>
              <a:t>Then visit each </a:t>
            </a:r>
            <a:r>
              <a:rPr lang="en-US" sz="2800" dirty="0"/>
              <a:t>AST</a:t>
            </a:r>
            <a:r>
              <a:rPr lang="en-CN" sz="2800" dirty="0"/>
              <a:t> tree in a pre-order manner</a:t>
            </a:r>
          </a:p>
          <a:p>
            <a:r>
              <a:rPr lang="en-CN" sz="2800" dirty="0"/>
              <a:t>But build the IR tree in a post-order manner</a:t>
            </a:r>
          </a:p>
          <a:p>
            <a:pPr lvl="1"/>
            <a:r>
              <a:rPr lang="en-US" sz="2400" dirty="0"/>
              <a:t>E</a:t>
            </a:r>
            <a:r>
              <a:rPr lang="en-CN" sz="2400" dirty="0"/>
              <a:t>ach expression returns a Tr_Exp*</a:t>
            </a:r>
          </a:p>
          <a:p>
            <a:pPr lvl="1"/>
            <a:r>
              <a:rPr lang="en-CN" sz="2400" dirty="0"/>
              <a:t>Each statement returns a Tree::Stm*</a:t>
            </a:r>
          </a:p>
          <a:p>
            <a:pPr lvl="1"/>
            <a:r>
              <a:rPr lang="en-US" sz="2400" dirty="0"/>
              <a:t>A node is responsible to assemble all the returned values into a </a:t>
            </a:r>
            <a:r>
              <a:rPr lang="en-US" sz="2400" dirty="0" err="1"/>
              <a:t>Tr_Exp</a:t>
            </a:r>
            <a:r>
              <a:rPr lang="en-US" sz="2400" dirty="0"/>
              <a:t>* or Tree::</a:t>
            </a:r>
            <a:r>
              <a:rPr lang="en-US" sz="2400" dirty="0" err="1"/>
              <a:t>Stm</a:t>
            </a:r>
            <a:r>
              <a:rPr lang="en-US" sz="2400" dirty="0"/>
              <a:t>*</a:t>
            </a:r>
          </a:p>
          <a:p>
            <a:pPr lvl="2"/>
            <a:r>
              <a:rPr lang="en-US" dirty="0"/>
              <a:t>Including patch a </a:t>
            </a:r>
            <a:r>
              <a:rPr lang="en-US" dirty="0" err="1"/>
              <a:t>Tr_cx</a:t>
            </a:r>
            <a:endParaRPr lang="en-C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DF1A7-016D-2449-84DE-A1F502F20657}"/>
              </a:ext>
            </a:extLst>
          </p:cNvPr>
          <p:cNvSpPr txBox="1"/>
          <p:nvPr/>
        </p:nvSpPr>
        <p:spPr>
          <a:xfrm>
            <a:off x="2362200" y="5802489"/>
            <a:ext cx="64008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Change of the mindset: You are writing code that generates code</a:t>
            </a:r>
          </a:p>
        </p:txBody>
      </p:sp>
    </p:spTree>
    <p:extLst>
      <p:ext uri="{BB962C8B-B14F-4D97-AF65-F5344CB8AC3E}">
        <p14:creationId xmlns:p14="http://schemas.microsoft.com/office/powerpoint/2010/main" val="97919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6B2B4-D208-8017-7B10-3C430900E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CN" dirty="0"/>
              <a:t>Review for HW4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B2D09-A91C-8E78-4F96-7B141EFE2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5562600"/>
          </a:xfrm>
        </p:spPr>
        <p:txBody>
          <a:bodyPr/>
          <a:lstStyle/>
          <a:p>
            <a:r>
              <a:rPr lang="en-CN" dirty="0"/>
              <a:t>Go over some examples in output_example</a:t>
            </a:r>
          </a:p>
          <a:p>
            <a:r>
              <a:rPr lang="en-CN" dirty="0"/>
              <a:t>Note in the tree language:</a:t>
            </a:r>
          </a:p>
          <a:p>
            <a:pPr lvl="1"/>
            <a:r>
              <a:rPr lang="en-CN" dirty="0"/>
              <a:t>Binop only works with arithmetic operations: +, -, *. /</a:t>
            </a:r>
          </a:p>
          <a:p>
            <a:pPr lvl="1"/>
            <a:r>
              <a:rPr lang="en-CN" dirty="0"/>
              <a:t>Cjump can only use the comparisons &lt;, &lt;=, &gt;, &gt;=, !=, ==.</a:t>
            </a:r>
          </a:p>
          <a:p>
            <a:pPr lvl="1"/>
            <a:r>
              <a:rPr lang="en-CN" dirty="0"/>
              <a:t>** this means: you can’t use Binop for comparisons or boolean operations (||, &amp;&amp;, !)</a:t>
            </a:r>
          </a:p>
          <a:p>
            <a:r>
              <a:rPr lang="en-CN" dirty="0"/>
              <a:t>All operations are done with temps (</a:t>
            </a:r>
            <a:r>
              <a:rPr lang="en-CN" i="1" dirty="0"/>
              <a:t>no memory access is necessary when no array or class is </a:t>
            </a:r>
            <a:r>
              <a:rPr lang="en-US" i="1" dirty="0"/>
              <a:t>involved</a:t>
            </a:r>
            <a:r>
              <a:rPr lang="en-US" dirty="0"/>
              <a:t>).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5343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294A-F4A8-5562-D912-869385BA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146752"/>
            <a:ext cx="4800600" cy="457200"/>
          </a:xfrm>
        </p:spPr>
        <p:txBody>
          <a:bodyPr/>
          <a:lstStyle/>
          <a:p>
            <a:r>
              <a:rPr lang="en-US" sz="3600" dirty="0"/>
              <a:t>Arrays in FDMJ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9B08-56AB-9FA0-D592-25C4E76B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457200"/>
            <a:ext cx="7772400" cy="4114800"/>
          </a:xfrm>
        </p:spPr>
        <p:txBody>
          <a:bodyPr/>
          <a:lstStyle/>
          <a:p>
            <a:r>
              <a:rPr lang="en-US" dirty="0"/>
              <a:t>Array declarations: </a:t>
            </a:r>
          </a:p>
          <a:p>
            <a:pPr lvl="1"/>
            <a:r>
              <a:rPr lang="en-US" dirty="0"/>
              <a:t>int[] a; int[5] b; int[] c={1,2,3,4,9};</a:t>
            </a:r>
          </a:p>
          <a:p>
            <a:pPr lvl="1"/>
            <a:r>
              <a:rPr lang="en-US" i="1" dirty="0"/>
              <a:t>Both in methods and in class </a:t>
            </a:r>
          </a:p>
          <a:p>
            <a:r>
              <a:rPr lang="en-US" dirty="0"/>
              <a:t>Array usages: </a:t>
            </a:r>
          </a:p>
          <a:p>
            <a:pPr lvl="1"/>
            <a:r>
              <a:rPr lang="en-US" dirty="0"/>
              <a:t>a[10] = 1;  x= a[1];</a:t>
            </a:r>
          </a:p>
          <a:p>
            <a:pPr lvl="1"/>
            <a:r>
              <a:rPr lang="en-US" dirty="0"/>
              <a:t>length(b), </a:t>
            </a:r>
            <a:r>
              <a:rPr lang="en-US" dirty="0" err="1"/>
              <a:t>getarray</a:t>
            </a:r>
            <a:r>
              <a:rPr lang="en-US" dirty="0"/>
              <a:t>(a)</a:t>
            </a:r>
          </a:p>
          <a:p>
            <a:pPr lvl="1"/>
            <a:r>
              <a:rPr lang="en-US" altLang="zh-CN" dirty="0"/>
              <a:t>Array arithmetic: Element-wise operations</a:t>
            </a:r>
          </a:p>
          <a:p>
            <a:pPr lvl="2"/>
            <a:r>
              <a:rPr lang="en-US" altLang="zh-CN" dirty="0"/>
              <a:t>-a, </a:t>
            </a:r>
            <a:r>
              <a:rPr lang="en-US" altLang="zh-CN" dirty="0" err="1"/>
              <a:t>b+c</a:t>
            </a:r>
            <a:r>
              <a:rPr lang="en-US" altLang="zh-CN" dirty="0"/>
              <a:t>, b-c, b*c, b/c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14761F-9431-5411-54BB-FDBCF3EC5EA9}"/>
              </a:ext>
            </a:extLst>
          </p:cNvPr>
          <p:cNvSpPr txBox="1"/>
          <p:nvPr/>
        </p:nvSpPr>
        <p:spPr>
          <a:xfrm>
            <a:off x="3048000" y="4688919"/>
            <a:ext cx="5736771" cy="20928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Note: to simplify the operations on arrays: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Only +, -, *, / and unary – are allowed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That is, we assume logical and comparison operations will NOT be on arrays (unlike integers)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If two arrays are of different lengths, then call external function exit(-1).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2F4715-EB03-0721-CF44-28F659C80AE4}"/>
              </a:ext>
            </a:extLst>
          </p:cNvPr>
          <p:cNvSpPr txBox="1"/>
          <p:nvPr/>
        </p:nvSpPr>
        <p:spPr>
          <a:xfrm>
            <a:off x="381000" y="5073639"/>
            <a:ext cx="2231571" cy="13234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/>
              <a:t>Note: the Tree language </a:t>
            </a:r>
            <a:r>
              <a:rPr lang="en-US" sz="2000" b="1" dirty="0"/>
              <a:t>doesn’t support arrays</a:t>
            </a:r>
            <a:r>
              <a:rPr lang="en-US" sz="2000" dirty="0"/>
              <a:t> directly</a:t>
            </a:r>
          </a:p>
        </p:txBody>
      </p:sp>
    </p:spTree>
    <p:extLst>
      <p:ext uri="{BB962C8B-B14F-4D97-AF65-F5344CB8AC3E}">
        <p14:creationId xmlns:p14="http://schemas.microsoft.com/office/powerpoint/2010/main" val="64726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1E90E9-8391-66A6-5F36-B30A9191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6023"/>
          <a:stretch/>
        </p:blipFill>
        <p:spPr>
          <a:xfrm>
            <a:off x="751633" y="733833"/>
            <a:ext cx="3581400" cy="53903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BBFA3F6-F4F6-233E-A210-5BED7A4E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885"/>
          <a:stretch/>
        </p:blipFill>
        <p:spPr>
          <a:xfrm>
            <a:off x="4691745" y="3276600"/>
            <a:ext cx="3728844" cy="19812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EE56F54-8B1F-EF5A-2E87-0560058B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0222" y="1295400"/>
            <a:ext cx="3728844" cy="457200"/>
          </a:xfrm>
        </p:spPr>
        <p:txBody>
          <a:bodyPr/>
          <a:lstStyle/>
          <a:p>
            <a:r>
              <a:rPr lang="en-US" sz="3600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93620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294A-F4A8-5562-D912-869385BA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93752"/>
            <a:ext cx="7772400" cy="825447"/>
          </a:xfrm>
        </p:spPr>
        <p:txBody>
          <a:bodyPr/>
          <a:lstStyle/>
          <a:p>
            <a:r>
              <a:rPr lang="en-US" sz="2800" dirty="0"/>
              <a:t>Array length is added (for runtime bound checking)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632489-7FC3-E4FA-F065-9E54028755AC}"/>
              </a:ext>
            </a:extLst>
          </p:cNvPr>
          <p:cNvSpPr txBox="1"/>
          <p:nvPr/>
        </p:nvSpPr>
        <p:spPr>
          <a:xfrm>
            <a:off x="1714500" y="2274838"/>
            <a:ext cx="57150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/>
              <a:t>IR+:</a:t>
            </a:r>
          </a:p>
          <a:p>
            <a:r>
              <a:rPr lang="en-US" sz="1800" dirty="0"/>
              <a:t>MOVE(</a:t>
            </a:r>
            <a:r>
              <a:rPr lang="en-US" sz="1800" dirty="0" err="1"/>
              <a:t>tempa</a:t>
            </a:r>
            <a:r>
              <a:rPr lang="en-US" sz="1800" dirty="0"/>
              <a:t>, </a:t>
            </a:r>
          </a:p>
          <a:p>
            <a:r>
              <a:rPr lang="en-US" sz="1800" dirty="0"/>
              <a:t>          </a:t>
            </a:r>
            <a:r>
              <a:rPr lang="en-US" sz="1800" dirty="0" err="1"/>
              <a:t>Eseq</a:t>
            </a:r>
            <a:r>
              <a:rPr lang="en-US" sz="1800" dirty="0"/>
              <a:t>(Seq(Move(</a:t>
            </a:r>
            <a:r>
              <a:rPr lang="en-US" sz="1800" dirty="0" err="1"/>
              <a:t>tempaa</a:t>
            </a:r>
            <a:r>
              <a:rPr lang="en-US" sz="1800" dirty="0"/>
              <a:t>, </a:t>
            </a:r>
            <a:r>
              <a:rPr lang="en-US" sz="1800" dirty="0" err="1"/>
              <a:t>extCall</a:t>
            </a:r>
            <a:r>
              <a:rPr lang="en-US" sz="1800" dirty="0"/>
              <a:t>(“malloc”, </a:t>
            </a:r>
            <a:r>
              <a:rPr lang="en-US" sz="1800" dirty="0">
                <a:solidFill>
                  <a:srgbClr val="FF0000"/>
                </a:solidFill>
              </a:rPr>
              <a:t>3</a:t>
            </a:r>
            <a:r>
              <a:rPr lang="zh-CN" altLang="en-US" sz="1800" dirty="0"/>
              <a:t>*</a:t>
            </a:r>
            <a:r>
              <a:rPr lang="en-US" altLang="zh-CN" sz="1800" dirty="0"/>
              <a:t>4</a:t>
            </a:r>
            <a:r>
              <a:rPr lang="en-US" sz="1800" dirty="0"/>
              <a:t>)),</a:t>
            </a:r>
          </a:p>
          <a:p>
            <a:r>
              <a:rPr lang="en-US" sz="1800" dirty="0"/>
              <a:t>          Seq(Move(Mem(</a:t>
            </a:r>
            <a:r>
              <a:rPr lang="en-US" sz="1800" dirty="0" err="1"/>
              <a:t>tempaa</a:t>
            </a:r>
            <a:r>
              <a:rPr lang="en-US" sz="1800" dirty="0"/>
              <a:t>), Const(2)),</a:t>
            </a:r>
          </a:p>
          <a:p>
            <a:r>
              <a:rPr lang="en-US" sz="1800" dirty="0"/>
              <a:t>	Seq(Move(Mem(tempaa+1*4), Const(1)),</a:t>
            </a:r>
          </a:p>
          <a:p>
            <a:r>
              <a:rPr lang="en-US" sz="1800" dirty="0"/>
              <a:t> 	        Move(Mem(tempaa+2*4), Const(2)))),</a:t>
            </a:r>
          </a:p>
          <a:p>
            <a:r>
              <a:rPr lang="en-US" sz="1800" dirty="0"/>
              <a:t>          </a:t>
            </a:r>
            <a:r>
              <a:rPr lang="en-US" sz="1800" dirty="0" err="1"/>
              <a:t>tempaa</a:t>
            </a:r>
            <a:r>
              <a:rPr lang="en-US" sz="1800" dirty="0"/>
              <a:t>)</a:t>
            </a:r>
          </a:p>
          <a:p>
            <a:r>
              <a:rPr lang="en-US" sz="1800" dirty="0"/>
              <a:t>          )     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0EE0B5-1753-3420-1AE2-A203B598CCF4}"/>
              </a:ext>
            </a:extLst>
          </p:cNvPr>
          <p:cNvSpPr txBox="1"/>
          <p:nvPr/>
        </p:nvSpPr>
        <p:spPr>
          <a:xfrm>
            <a:off x="647700" y="1601594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int[] a={1,2};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7CB600-37D1-9789-1C95-09EA6D36E7B9}"/>
              </a:ext>
            </a:extLst>
          </p:cNvPr>
          <p:cNvSpPr txBox="1"/>
          <p:nvPr/>
        </p:nvSpPr>
        <p:spPr>
          <a:xfrm>
            <a:off x="1866900" y="4794741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i="1" dirty="0"/>
              <a:t>* </a:t>
            </a:r>
            <a:r>
              <a:rPr lang="en-US" altLang="zh-CN" sz="1800" i="1" dirty="0"/>
              <a:t>Multiply</a:t>
            </a:r>
            <a:r>
              <a:rPr lang="zh-CN" altLang="en-US" sz="1800" i="1" dirty="0"/>
              <a:t> </a:t>
            </a:r>
            <a:r>
              <a:rPr lang="en-US" altLang="zh-CN" sz="1800" i="1" dirty="0"/>
              <a:t>by 4 (32bit, 8 if 64 bits) : see </a:t>
            </a:r>
            <a:r>
              <a:rPr lang="en-US" altLang="zh-CN" sz="1800" i="1" dirty="0" err="1"/>
              <a:t>Compiler_config</a:t>
            </a:r>
            <a:r>
              <a:rPr lang="en-US" altLang="zh-CN" sz="1800" i="1" dirty="0"/>
              <a:t> in util/</a:t>
            </a:r>
            <a:r>
              <a:rPr lang="en-US" altLang="zh-CN" sz="1800" i="1" dirty="0" err="1"/>
              <a:t>config.hh</a:t>
            </a:r>
            <a:endParaRPr lang="en-CN" sz="18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B31DFB-FB6A-3D11-CDE1-06AE3EFF06CD}"/>
              </a:ext>
            </a:extLst>
          </p:cNvPr>
          <p:cNvCxnSpPr/>
          <p:nvPr/>
        </p:nvCxnSpPr>
        <p:spPr>
          <a:xfrm flipH="1">
            <a:off x="6705600" y="1905000"/>
            <a:ext cx="381000" cy="9144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472C0CC-40A2-4EAC-0061-E11DE088715D}"/>
              </a:ext>
            </a:extLst>
          </p:cNvPr>
          <p:cNvSpPr txBox="1"/>
          <p:nvPr/>
        </p:nvSpPr>
        <p:spPr>
          <a:xfrm>
            <a:off x="6553200" y="1415500"/>
            <a:ext cx="23711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dirty="0">
                <a:solidFill>
                  <a:srgbClr val="FF0000"/>
                </a:solidFill>
              </a:rPr>
              <a:t>Three</a:t>
            </a:r>
            <a:r>
              <a:rPr lang="en-CN" sz="1800" dirty="0"/>
              <a:t> integer positions.</a:t>
            </a:r>
          </a:p>
          <a:p>
            <a:r>
              <a:rPr lang="en-CN" sz="1800" dirty="0"/>
              <a:t>Here 4=int_length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28057-6B25-1B6D-3396-6F3C058EFCC9}"/>
              </a:ext>
            </a:extLst>
          </p:cNvPr>
          <p:cNvSpPr txBox="1"/>
          <p:nvPr/>
        </p:nvSpPr>
        <p:spPr>
          <a:xfrm>
            <a:off x="7683877" y="2514600"/>
            <a:ext cx="1348446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</a:t>
            </a:r>
            <a:r>
              <a:rPr lang="en-CN" sz="2000" dirty="0"/>
              <a:t>ee:</a:t>
            </a:r>
          </a:p>
          <a:p>
            <a:r>
              <a:rPr lang="en-US" sz="2000" dirty="0"/>
              <a:t>c</a:t>
            </a:r>
            <a:r>
              <a:rPr lang="en-CN" sz="2000" dirty="0"/>
              <a:t>onfig.hh</a:t>
            </a:r>
          </a:p>
          <a:p>
            <a:r>
              <a:rPr lang="en-US" sz="2000" dirty="0"/>
              <a:t>in</a:t>
            </a:r>
          </a:p>
          <a:p>
            <a:r>
              <a:rPr lang="en-US" sz="2000" dirty="0"/>
              <a:t>i</a:t>
            </a:r>
            <a:r>
              <a:rPr lang="en-CN" sz="2000" dirty="0"/>
              <a:t>nclude/util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60B72BC-A209-C260-DE22-7D940F7DC039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7924800" y="2059616"/>
            <a:ext cx="433300" cy="454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B37E32-26DF-A8A9-E37E-49C19E060244}"/>
              </a:ext>
            </a:extLst>
          </p:cNvPr>
          <p:cNvSpPr txBox="1"/>
          <p:nvPr/>
        </p:nvSpPr>
        <p:spPr>
          <a:xfrm>
            <a:off x="274542" y="3718027"/>
            <a:ext cx="944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800" dirty="0">
                <a:solidFill>
                  <a:srgbClr val="FF0000"/>
                </a:solidFill>
              </a:rPr>
              <a:t>Size=2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39655E-4330-E622-2628-BDABD4A6703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46871" y="3348695"/>
            <a:ext cx="1615329" cy="36933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858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294A-F4A8-5562-D912-869385BA7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90500"/>
            <a:ext cx="7772400" cy="723900"/>
          </a:xfrm>
        </p:spPr>
        <p:txBody>
          <a:bodyPr/>
          <a:lstStyle/>
          <a:p>
            <a:r>
              <a:rPr lang="en-US" dirty="0"/>
              <a:t>Arrays Manipulation in FDMJ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79B08-56AB-9FA0-D592-25C4E76BC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r>
              <a:rPr lang="en-US" dirty="0"/>
              <a:t>Array usage: </a:t>
            </a:r>
          </a:p>
          <a:p>
            <a:pPr lvl="1"/>
            <a:r>
              <a:rPr lang="en-US" dirty="0"/>
              <a:t>exp[exp]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CD2E1C-669F-7D86-B1C9-A1C6D0BCC6A8}"/>
              </a:ext>
            </a:extLst>
          </p:cNvPr>
          <p:cNvSpPr/>
          <p:nvPr/>
        </p:nvSpPr>
        <p:spPr>
          <a:xfrm>
            <a:off x="5562600" y="1878790"/>
            <a:ext cx="1447800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array_pos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31986A-51C6-C1E7-C947-100A07BA0BCA}"/>
              </a:ext>
            </a:extLst>
          </p:cNvPr>
          <p:cNvSpPr/>
          <p:nvPr/>
        </p:nvSpPr>
        <p:spPr>
          <a:xfrm>
            <a:off x="4411713" y="2358648"/>
            <a:ext cx="2063375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A_arrayExp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C839F8-6447-D7CD-451E-ECBE714703ED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5443401" y="2138953"/>
            <a:ext cx="331224" cy="2196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DDFF4B3-F7DB-E3CA-E6CF-E368CA85A40F}"/>
              </a:ext>
            </a:extLst>
          </p:cNvPr>
          <p:cNvSpPr txBox="1"/>
          <p:nvPr/>
        </p:nvSpPr>
        <p:spPr>
          <a:xfrm>
            <a:off x="7046221" y="1318858"/>
            <a:ext cx="766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72AB71-CF19-F12A-1DD3-F78DCCBEC12B}"/>
              </a:ext>
            </a:extLst>
          </p:cNvPr>
          <p:cNvSpPr/>
          <p:nvPr/>
        </p:nvSpPr>
        <p:spPr>
          <a:xfrm>
            <a:off x="6944907" y="2305499"/>
            <a:ext cx="1123737" cy="304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arr_pos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941038-2D09-3CF7-E92B-89E39196EE09}"/>
              </a:ext>
            </a:extLst>
          </p:cNvPr>
          <p:cNvCxnSpPr>
            <a:cxnSpLocks/>
            <a:stCxn id="5" idx="5"/>
            <a:endCxn id="13" idx="1"/>
          </p:cNvCxnSpPr>
          <p:nvPr/>
        </p:nvCxnSpPr>
        <p:spPr>
          <a:xfrm>
            <a:off x="6798375" y="2138953"/>
            <a:ext cx="311099" cy="211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6DD86AE-878A-1C78-8E5A-89348C860962}"/>
              </a:ext>
            </a:extLst>
          </p:cNvPr>
          <p:cNvSpPr txBox="1"/>
          <p:nvPr/>
        </p:nvSpPr>
        <p:spPr>
          <a:xfrm>
            <a:off x="1115048" y="3516855"/>
            <a:ext cx="665567" cy="4616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IR+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7FD966-D765-29CA-D1A5-32229456B0A7}"/>
              </a:ext>
            </a:extLst>
          </p:cNvPr>
          <p:cNvSpPr txBox="1"/>
          <p:nvPr/>
        </p:nvSpPr>
        <p:spPr>
          <a:xfrm>
            <a:off x="1780615" y="3516854"/>
            <a:ext cx="2946400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Assume</a:t>
            </a:r>
            <a:r>
              <a:rPr lang="zh-CN" altLang="en-US" sz="1800" dirty="0"/>
              <a:t> </a:t>
            </a:r>
            <a:r>
              <a:rPr lang="en-US" altLang="zh-CN" sz="1800" dirty="0" err="1"/>
              <a:t>arr</a:t>
            </a:r>
            <a:r>
              <a:rPr lang="zh-CN" altLang="en-US" sz="1800" dirty="0"/>
              <a:t> </a:t>
            </a:r>
            <a:r>
              <a:rPr lang="en-US" altLang="zh-CN" sz="1800" dirty="0"/>
              <a:t>gives</a:t>
            </a:r>
            <a:r>
              <a:rPr lang="zh-CN" altLang="en-US" sz="1800" dirty="0"/>
              <a:t> </a:t>
            </a:r>
            <a:r>
              <a:rPr lang="en-US" altLang="zh-CN" sz="1800" dirty="0"/>
              <a:t>the location of array, then add the </a:t>
            </a:r>
            <a:r>
              <a:rPr lang="en-US" altLang="zh-CN" sz="1800" dirty="0" err="1"/>
              <a:t>arr_pos</a:t>
            </a:r>
            <a:r>
              <a:rPr lang="en-US" altLang="zh-CN" sz="1800" dirty="0"/>
              <a:t> to it.</a:t>
            </a:r>
            <a:endParaRPr lang="en-US" sz="1800" strike="sngStrik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EA1BBE-DCF4-78C8-0893-F6CB8F959109}"/>
              </a:ext>
            </a:extLst>
          </p:cNvPr>
          <p:cNvSpPr txBox="1"/>
          <p:nvPr/>
        </p:nvSpPr>
        <p:spPr>
          <a:xfrm>
            <a:off x="4816846" y="3505200"/>
            <a:ext cx="333655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IR+:</a:t>
            </a:r>
          </a:p>
          <a:p>
            <a:r>
              <a:rPr lang="en-US" sz="1800" dirty="0"/>
              <a:t>   Mem(</a:t>
            </a:r>
            <a:r>
              <a:rPr lang="en-US" sz="1800" dirty="0" err="1"/>
              <a:t>BinOp</a:t>
            </a:r>
            <a:r>
              <a:rPr lang="en-US" sz="1800" dirty="0"/>
              <a:t>(Plus, </a:t>
            </a:r>
            <a:r>
              <a:rPr lang="en-US" sz="1800" dirty="0" err="1"/>
              <a:t>arr</a:t>
            </a:r>
            <a:r>
              <a:rPr lang="en-US" sz="1800" dirty="0"/>
              <a:t>, </a:t>
            </a:r>
            <a:r>
              <a:rPr lang="en-US" sz="1800" dirty="0" err="1"/>
              <a:t>arr_pos</a:t>
            </a:r>
            <a:r>
              <a:rPr lang="en-US" sz="1800" dirty="0"/>
              <a:t>))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348490-9890-910E-A7FF-07EB5F26E732}"/>
              </a:ext>
            </a:extLst>
          </p:cNvPr>
          <p:cNvSpPr txBox="1"/>
          <p:nvPr/>
        </p:nvSpPr>
        <p:spPr>
          <a:xfrm>
            <a:off x="1780615" y="4644227"/>
            <a:ext cx="29464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Example: a[1]=1;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F39AA6-8F66-D916-9257-DD057CF84434}"/>
              </a:ext>
            </a:extLst>
          </p:cNvPr>
          <p:cNvSpPr txBox="1"/>
          <p:nvPr/>
        </p:nvSpPr>
        <p:spPr>
          <a:xfrm>
            <a:off x="4840683" y="4644227"/>
            <a:ext cx="2751074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800" dirty="0"/>
              <a:t>IR+:</a:t>
            </a:r>
          </a:p>
          <a:p>
            <a:r>
              <a:rPr lang="en-US" sz="1800" dirty="0"/>
              <a:t>Move(Mem(tempa+1*), 1))</a:t>
            </a:r>
          </a:p>
        </p:txBody>
      </p:sp>
    </p:spTree>
    <p:extLst>
      <p:ext uri="{BB962C8B-B14F-4D97-AF65-F5344CB8AC3E}">
        <p14:creationId xmlns:p14="http://schemas.microsoft.com/office/powerpoint/2010/main" val="378543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arallelogram 24">
            <a:extLst>
              <a:ext uri="{FF2B5EF4-FFF2-40B4-BE49-F238E27FC236}">
                <a16:creationId xmlns:a16="http://schemas.microsoft.com/office/drawing/2014/main" id="{CA622C35-D88E-2336-D1A1-9A90E1BD5B7F}"/>
              </a:ext>
            </a:extLst>
          </p:cNvPr>
          <p:cNvSpPr/>
          <p:nvPr/>
        </p:nvSpPr>
        <p:spPr>
          <a:xfrm rot="21273121" flipH="1">
            <a:off x="1207887" y="5291917"/>
            <a:ext cx="1853314" cy="1503179"/>
          </a:xfrm>
          <a:prstGeom prst="parallelogram">
            <a:avLst>
              <a:gd name="adj" fmla="val 561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4402AA-24AE-042B-E3EE-9D28DB8C3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CN" dirty="0"/>
              <a:t>Array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12640-5930-99C3-A7D2-F50F662C4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667" y="1371600"/>
            <a:ext cx="3581400" cy="1826569"/>
          </a:xfrm>
          <a:ln>
            <a:solidFill>
              <a:srgbClr val="FF0000"/>
            </a:solidFill>
          </a:ln>
        </p:spPr>
        <p:txBody>
          <a:bodyPr/>
          <a:lstStyle/>
          <a:p>
            <a:r>
              <a:rPr lang="en-CN" dirty="0"/>
              <a:t>How to do like:</a:t>
            </a:r>
          </a:p>
          <a:p>
            <a:r>
              <a:rPr lang="en-CN" dirty="0"/>
              <a:t>c=a+b</a:t>
            </a:r>
          </a:p>
          <a:p>
            <a:r>
              <a:rPr lang="en-CN" dirty="0"/>
              <a:t>(all arrays)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431BC5-41FC-A4AB-C306-16881647DC69}"/>
              </a:ext>
            </a:extLst>
          </p:cNvPr>
          <p:cNvSpPr txBox="1"/>
          <p:nvPr/>
        </p:nvSpPr>
        <p:spPr>
          <a:xfrm>
            <a:off x="4876800" y="1228397"/>
            <a:ext cx="3581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Build the IR tree as follows:</a:t>
            </a:r>
          </a:p>
          <a:p>
            <a:pPr marL="457200" indent="-457200">
              <a:buAutoNum type="arabicPeriod"/>
            </a:pPr>
            <a:r>
              <a:rPr lang="en-CN" sz="2000" dirty="0"/>
              <a:t>Assume there is a tree for a and one for b.</a:t>
            </a:r>
          </a:p>
          <a:p>
            <a:pPr marL="457200" indent="-457200">
              <a:buAutoNum type="arabicPeriod"/>
            </a:pPr>
            <a:r>
              <a:rPr lang="en-CN" sz="2000" dirty="0"/>
              <a:t>Get their sizes (and compare the sizes to decide if continue.</a:t>
            </a:r>
          </a:p>
          <a:p>
            <a:pPr marL="457200" indent="-457200">
              <a:buAutoNum type="arabicPeriod"/>
            </a:pPr>
            <a:r>
              <a:rPr lang="en-CN" sz="2000" dirty="0"/>
              <a:t>Allocate space for results and move the return value from “malloc” to a TEMP</a:t>
            </a:r>
          </a:p>
          <a:p>
            <a:pPr marL="457200" indent="-457200">
              <a:buAutoNum type="arabicPeriod"/>
            </a:pPr>
            <a:r>
              <a:rPr lang="en-CN" sz="2000" dirty="0"/>
              <a:t>Build a tree like a while-loop will do with an index, and the body is to add the corresponding values and write into the corresponding position in the allocated space.</a:t>
            </a:r>
          </a:p>
          <a:p>
            <a:pPr marL="457200" indent="-457200">
              <a:buAutoNum type="arabicPeriod"/>
            </a:pPr>
            <a:r>
              <a:rPr lang="en-US" sz="2000" dirty="0"/>
              <a:t>Build a tree like this</a:t>
            </a:r>
            <a:endParaRPr lang="en-C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AC205-4666-17D9-1D37-656609D75CEB}"/>
              </a:ext>
            </a:extLst>
          </p:cNvPr>
          <p:cNvSpPr txBox="1"/>
          <p:nvPr/>
        </p:nvSpPr>
        <p:spPr>
          <a:xfrm>
            <a:off x="838200" y="3424536"/>
            <a:ext cx="8675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N" dirty="0"/>
              <a:t>move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C9834-EE8C-8C7E-1289-F332DEADCB34}"/>
              </a:ext>
            </a:extLst>
          </p:cNvPr>
          <p:cNvSpPr txBox="1"/>
          <p:nvPr/>
        </p:nvSpPr>
        <p:spPr>
          <a:xfrm>
            <a:off x="253264" y="4267200"/>
            <a:ext cx="11063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CN" dirty="0"/>
              <a:t>emp_c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BF4C04-2541-6BB7-5475-4AFD0C8ED3B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806461" y="3886201"/>
            <a:ext cx="465512" cy="3809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DB86FF-34F0-613F-446F-0D11E8E1AB97}"/>
              </a:ext>
            </a:extLst>
          </p:cNvPr>
          <p:cNvSpPr txBox="1"/>
          <p:nvPr/>
        </p:nvSpPr>
        <p:spPr>
          <a:xfrm>
            <a:off x="1727780" y="4267199"/>
            <a:ext cx="78258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Eseq</a:t>
            </a:r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87B67-1E6E-3CA0-4B4A-56015B383746}"/>
              </a:ext>
            </a:extLst>
          </p:cNvPr>
          <p:cNvSpPr txBox="1"/>
          <p:nvPr/>
        </p:nvSpPr>
        <p:spPr>
          <a:xfrm>
            <a:off x="2362200" y="4953000"/>
            <a:ext cx="10054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TEMP</a:t>
            </a:r>
            <a:endParaRPr lang="en-C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61A487-D689-12F4-79CC-EFE3DED2580F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271973" y="3886201"/>
            <a:ext cx="847101" cy="3809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DE39E83-2A01-87D0-D0EF-277EAC07693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2119074" y="4728864"/>
            <a:ext cx="745828" cy="2241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ED172F7-18D6-B978-04CA-075D40B5058F}"/>
              </a:ext>
            </a:extLst>
          </p:cNvPr>
          <p:cNvSpPr txBox="1"/>
          <p:nvPr/>
        </p:nvSpPr>
        <p:spPr>
          <a:xfrm>
            <a:off x="1104900" y="4893137"/>
            <a:ext cx="64633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Seq</a:t>
            </a:r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DDCCAE-2D05-E771-B52D-EAA930DA5725}"/>
              </a:ext>
            </a:extLst>
          </p:cNvPr>
          <p:cNvCxnSpPr>
            <a:cxnSpLocks/>
            <a:stCxn id="10" idx="2"/>
            <a:endCxn id="18" idx="0"/>
          </p:cNvCxnSpPr>
          <p:nvPr/>
        </p:nvCxnSpPr>
        <p:spPr>
          <a:xfrm flipH="1">
            <a:off x="1428066" y="4728864"/>
            <a:ext cx="691008" cy="1642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8914BC3-E1CE-460A-4543-BF7B2398DF1A}"/>
              </a:ext>
            </a:extLst>
          </p:cNvPr>
          <p:cNvSpPr txBox="1"/>
          <p:nvPr/>
        </p:nvSpPr>
        <p:spPr>
          <a:xfrm>
            <a:off x="1359657" y="5414665"/>
            <a:ext cx="6799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Stm</a:t>
            </a:r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563020-F292-06F9-61F5-EE582DCA7470}"/>
              </a:ext>
            </a:extLst>
          </p:cNvPr>
          <p:cNvSpPr txBox="1"/>
          <p:nvPr/>
        </p:nvSpPr>
        <p:spPr>
          <a:xfrm>
            <a:off x="1715869" y="5936193"/>
            <a:ext cx="6799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Stm</a:t>
            </a:r>
            <a:endParaRPr lang="en-C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F10957-2960-6B4B-57FE-69E20F64F676}"/>
              </a:ext>
            </a:extLst>
          </p:cNvPr>
          <p:cNvSpPr txBox="1"/>
          <p:nvPr/>
        </p:nvSpPr>
        <p:spPr>
          <a:xfrm>
            <a:off x="2365194" y="6322099"/>
            <a:ext cx="6799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Stm</a:t>
            </a:r>
            <a:endParaRPr lang="en-CN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216F17-596C-B440-5DF4-D45A97C1E1AD}"/>
              </a:ext>
            </a:extLst>
          </p:cNvPr>
          <p:cNvCxnSpPr>
            <a:stCxn id="11" idx="3"/>
          </p:cNvCxnSpPr>
          <p:nvPr/>
        </p:nvCxnSpPr>
        <p:spPr>
          <a:xfrm flipV="1">
            <a:off x="3367603" y="3886201"/>
            <a:ext cx="4023797" cy="1297632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35645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11484</TotalTime>
  <Words>1305</Words>
  <Application>Microsoft Macintosh PowerPoint</Application>
  <PresentationFormat>On-screen Show (4:3)</PresentationFormat>
  <Paragraphs>150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Microsoft YaHei</vt:lpstr>
      <vt:lpstr>Arial</vt:lpstr>
      <vt:lpstr>Calibri</vt:lpstr>
      <vt:lpstr>Courier</vt:lpstr>
      <vt:lpstr>Times New Roman</vt:lpstr>
      <vt:lpstr>Default Design</vt:lpstr>
      <vt:lpstr>编译（H） COMP130014h.01 Week 7</vt:lpstr>
      <vt:lpstr>本周内容: AST to IR+ </vt:lpstr>
      <vt:lpstr>The ast2tree process</vt:lpstr>
      <vt:lpstr>Review for HW4</vt:lpstr>
      <vt:lpstr>Arrays in FDMJ 2025</vt:lpstr>
      <vt:lpstr>Example</vt:lpstr>
      <vt:lpstr>Array length is added (for runtime bound checking)</vt:lpstr>
      <vt:lpstr>Arrays Manipulation in FDMJ</vt:lpstr>
      <vt:lpstr>Array Operations</vt:lpstr>
      <vt:lpstr>Classes in FDMJ 2025</vt:lpstr>
      <vt:lpstr>Convert Classes to IR+</vt:lpstr>
      <vt:lpstr>Method Call in FDMJ</vt:lpstr>
      <vt:lpstr>Try an Example</vt:lpstr>
      <vt:lpstr>HW5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Xiaoyang Wang</cp:lastModifiedBy>
  <cp:revision>411</cp:revision>
  <dcterms:created xsi:type="dcterms:W3CDTF">1601-01-01T00:00:00Z</dcterms:created>
  <dcterms:modified xsi:type="dcterms:W3CDTF">2025-03-31T03:44:32Z</dcterms:modified>
</cp:coreProperties>
</file>