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4" r:id="rId2"/>
    <p:sldId id="267" r:id="rId3"/>
    <p:sldId id="268" r:id="rId4"/>
    <p:sldId id="302" r:id="rId5"/>
    <p:sldId id="298" r:id="rId6"/>
    <p:sldId id="276" r:id="rId7"/>
    <p:sldId id="303" r:id="rId8"/>
    <p:sldId id="281" r:id="rId9"/>
    <p:sldId id="327" r:id="rId10"/>
    <p:sldId id="282" r:id="rId11"/>
    <p:sldId id="283" r:id="rId12"/>
    <p:sldId id="284" r:id="rId13"/>
    <p:sldId id="285" r:id="rId14"/>
    <p:sldId id="286" r:id="rId15"/>
    <p:sldId id="287" r:id="rId16"/>
    <p:sldId id="328" r:id="rId17"/>
    <p:sldId id="304" r:id="rId18"/>
    <p:sldId id="305" r:id="rId19"/>
    <p:sldId id="325" r:id="rId20"/>
    <p:sldId id="326" r:id="rId21"/>
    <p:sldId id="299" r:id="rId22"/>
    <p:sldId id="300" r:id="rId23"/>
    <p:sldId id="313" r:id="rId24"/>
    <p:sldId id="329" r:id="rId25"/>
    <p:sldId id="330" r:id="rId26"/>
    <p:sldId id="331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Wang" initials="SW" lastIdx="1" clrIdx="0">
    <p:extLst>
      <p:ext uri="{19B8F6BF-5375-455C-9EA6-DF929625EA0E}">
        <p15:presenceInfo xmlns:p15="http://schemas.microsoft.com/office/powerpoint/2012/main" userId="cb11d6ef859702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28"/>
    <p:restoredTop sz="93356"/>
  </p:normalViewPr>
  <p:slideViewPr>
    <p:cSldViewPr>
      <p:cViewPr varScale="1">
        <p:scale>
          <a:sx n="118" d="100"/>
          <a:sy n="118" d="100"/>
        </p:scale>
        <p:origin x="88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9A7B-542B-3441-A2E2-F1B707F7C9B6}" type="datetimeFigureOut">
              <a:rPr lang="en-CN" smtClean="0"/>
              <a:t>2025/4/6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ACE76-7AB9-0540-B02B-40885896651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367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ACE76-7AB9-0540-B02B-408858966510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04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ACE76-7AB9-0540-B02B-408858966510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0547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0D5C-768C-7449-93FF-2248B6BD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0B3E-E56A-0A4A-A9B1-D0B355272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C1DCE-9966-8746-9468-5EE81D87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7A33-7709-C84B-93B3-650A3CA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8F71-530B-494A-9E8F-69B38880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AEF36-E379-0D43-B94C-0D54261789DE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5081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3DC2-FA80-F141-80FB-6993463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AF91-9237-854F-B3D3-25A5C7AA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DC83-C1E4-344A-8EC1-DA8D2E6B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7AE1-25E5-FA42-9179-5E37F000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E133-CF9B-1640-A6ED-427498B2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E7BD7-1E1D-504E-86B1-36AA99F708F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4581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215DB-8D55-294F-BB56-9530AA6B4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5701C-D076-444D-9882-FD44BBB8C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B17D5-BF2E-034C-91E2-33A2F91C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6DE0-6D77-1946-A316-E46DCAC1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FF77-54BE-F747-865F-FEFBE54D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D1529-E980-7F4F-A51D-3F88231A1F2D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0800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3245-CF96-6847-AF9A-3BF265CF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0FD3-9371-A94C-BD77-0F251E1C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D76C-983B-254E-A440-E98971F3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522C-BBB6-444B-BB2A-E0BF90F8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33E0-85FE-684C-B2E0-86F14376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94EA7-820D-F149-9011-FE2C025700C3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87889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5FA5-F66C-1945-A17E-F6F95AF6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241C4-5E90-5B48-8FAF-3621310E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ED58-62D5-AD45-B750-C4601A13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3F7-9D52-9543-A034-B01A205F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7C95-47CB-234A-B04F-7E5DE7C7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7B194-588A-8E4B-AA0E-BB451A8A58B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4436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3479-DD7E-3340-9039-E959253F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E8F3-C76C-1340-B686-C5B70AAE2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3E70B-4331-A84A-ADC5-454243297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E962F-05D1-0D48-B68A-68BCA301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F4A65-E233-9148-8456-CC51F1B4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E7712-7320-6043-A07B-156AF3E1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2054E-24D1-2A47-B6D6-9774C20A97B4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0316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F28F-946D-2841-ACF0-AA97A2DE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4E0F-1603-E14E-ACFD-A90A676A4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89AB-EFFF-074C-893F-C136D1DFE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DA7F6-7B64-0C4D-9FE2-8B84CECD0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71D6F-2EE8-0349-9361-7E5CD1560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F5F0D-83E3-E844-8010-ECD297A1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EE1B7-D41E-3348-A6D2-BC783988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A43C9-56D9-584D-9E17-9814E190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952B8-D78E-B140-AEE6-CDE8327D75AF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2233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8E2B-D349-CB42-80A6-66ACFD88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EEF74-8BB9-1A4D-A91A-A6955073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55F00-CFAC-774B-852A-8478481A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5C60A-A0B9-0041-8624-BDF72C46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88EAE-BAF3-CA4E-B12D-983EEC2F483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4052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76576-D7D9-3445-A20B-43F89F08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B352D-0BF5-C242-BDA6-147C5388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8BDA8-D49F-6A45-851E-EDCB0807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3BF4-067F-7441-9A02-8D6D6E9379A1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9464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9B90-F90C-D948-A05E-AE8062FF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9E52-F870-2942-872C-2F1F4F2F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ADD1-5AEA-314C-974F-81BA6607C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29C7-3890-ED4C-B03B-A9F17C3B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77A4A-1AFB-3344-BE29-F4064B0A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580BA-1F3A-A743-B83C-53251C01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4F5F9-8D3C-AF41-AEBD-58911A1DE897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83906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A9F1-96C6-7E4C-915C-98FC11D9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7AD75-CAC8-3A4C-9B92-514ABBEAD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CBAB3-B3E8-0249-8FDB-BD9D359E6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1C913-2470-CC4C-A280-1199EFF4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60735-EE58-FD4B-A5F1-2FCD392A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6B41B-51CD-E04D-86B4-7E647FBD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2D06C-F23D-EF47-824D-B4D0E0B954F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477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E2CC009-65B7-2A4A-AAE2-A5C7C8E18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31AA60-8A97-534B-BE2C-97D44A942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text styles</a:t>
            </a:r>
          </a:p>
          <a:p>
            <a:pPr lvl="1"/>
            <a:r>
              <a:rPr lang="en-US" altLang="en-CN"/>
              <a:t>Second level</a:t>
            </a:r>
          </a:p>
          <a:p>
            <a:pPr lvl="2"/>
            <a:r>
              <a:rPr lang="en-US" altLang="en-CN"/>
              <a:t>Third level</a:t>
            </a:r>
          </a:p>
          <a:p>
            <a:pPr lvl="3"/>
            <a:r>
              <a:rPr lang="en-US" altLang="en-CN"/>
              <a:t>Fourth level</a:t>
            </a:r>
          </a:p>
          <a:p>
            <a:pPr lvl="4"/>
            <a:r>
              <a:rPr lang="en-US" altLang="en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839935-387D-2341-98F1-0DBEED4E2C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1FD6A1D-E2ED-7C4E-AE35-B6DADC17F5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44B27F-7C2D-FC4F-B7D0-522274DF29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D8FB91-50CA-B044-9E52-24DA09C7F31D}" type="slidenum">
              <a:rPr lang="en-US" altLang="en-CN"/>
              <a:pPr/>
              <a:t>‹#›</a:t>
            </a:fld>
            <a:endParaRPr lang="en-US" altLang="en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lab.fudan.edu.cn/" TargetMode="External"/><Relationship Id="rId2" Type="http://schemas.openxmlformats.org/officeDocument/2006/relationships/hyperlink" Target="mailto:xywangcs@fudan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356D-6994-6E4B-8C94-DB368237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COMP130014h.01</a:t>
            </a:r>
            <a:br>
              <a:rPr lang="en-US" sz="4000" b="1" dirty="0">
                <a:latin typeface="+mn-lt"/>
                <a:ea typeface="Microsoft YaHei" panose="020B0503020204020204" pitchFamily="34" charset="-122"/>
              </a:rPr>
            </a:b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Week </a:t>
            </a:r>
            <a:r>
              <a:rPr lang="en-US" altLang="zh-CN" sz="4000" b="1" dirty="0">
                <a:latin typeface="+mn-lt"/>
                <a:ea typeface="Microsoft YaHei" panose="020B0503020204020204" pitchFamily="34" charset="-122"/>
              </a:rPr>
              <a:t>8</a:t>
            </a:r>
            <a:endParaRPr lang="en-CN" sz="4000" b="1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BDA8-A1DD-944D-955A-794B1091D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复旦大学计算机</a:t>
            </a:r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科学技术</a:t>
            </a:r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学院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2024-2025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第二学期（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年春季）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主讲：王晓阳（江湾叉二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A3021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xywangcs@fudan.edu.cn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</a:t>
            </a:r>
            <a:r>
              <a:rPr lang="en-CN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aslab.fudan.edu.cn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助教：林琰钧、王雨晨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课堂：周一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6-8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节（下午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13:30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HGX303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教室）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实验：周四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节（上午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8:00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逸夫楼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41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9B4F-92FD-0A41-9CA4-8AE449FE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34" y="490764"/>
            <a:ext cx="7772400" cy="788490"/>
          </a:xfrm>
        </p:spPr>
        <p:txBody>
          <a:bodyPr/>
          <a:lstStyle/>
          <a:p>
            <a:r>
              <a:rPr kumimoji="1" lang="en-US" altLang="zh-CN" dirty="0"/>
              <a:t>Using Rewriting Rules</a:t>
            </a:r>
            <a:endParaRPr kumimoji="1" lang="zh-CN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0923C3-896E-1143-8F03-C5624DEF5827}"/>
              </a:ext>
            </a:extLst>
          </p:cNvPr>
          <p:cNvSpPr txBox="1"/>
          <p:nvPr/>
        </p:nvSpPr>
        <p:spPr>
          <a:xfrm>
            <a:off x="1676400" y="2667000"/>
            <a:ext cx="678391" cy="33855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Move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91FD42-90BC-2D40-9399-5BA221651076}"/>
              </a:ext>
            </a:extLst>
          </p:cNvPr>
          <p:cNvSpPr txBox="1"/>
          <p:nvPr/>
        </p:nvSpPr>
        <p:spPr>
          <a:xfrm>
            <a:off x="1430076" y="3331875"/>
            <a:ext cx="308098" cy="33855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35C6AA-B3E6-9144-9BE1-89C51E20173E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1584125" y="3005554"/>
            <a:ext cx="431471" cy="3263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D7F7CFA-8CBA-DC41-A519-0AA6BA14BB5A}"/>
              </a:ext>
            </a:extLst>
          </p:cNvPr>
          <p:cNvSpPr txBox="1"/>
          <p:nvPr/>
        </p:nvSpPr>
        <p:spPr>
          <a:xfrm>
            <a:off x="1778501" y="3974068"/>
            <a:ext cx="678391" cy="33855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Move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1D3D96-3609-9043-B2AC-ECD4F9D7641E}"/>
              </a:ext>
            </a:extLst>
          </p:cNvPr>
          <p:cNvCxnSpPr>
            <a:cxnSpLocks/>
            <a:stCxn id="44" idx="2"/>
            <a:endCxn id="41" idx="0"/>
          </p:cNvCxnSpPr>
          <p:nvPr/>
        </p:nvCxnSpPr>
        <p:spPr>
          <a:xfrm flipH="1">
            <a:off x="2117697" y="3665954"/>
            <a:ext cx="355099" cy="30811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C45A45-A0B7-0C4F-9B5F-E2B6FE956048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2015596" y="3005554"/>
            <a:ext cx="457200" cy="32184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33FB43D-DEC2-8940-B845-D119BA5753F8}"/>
              </a:ext>
            </a:extLst>
          </p:cNvPr>
          <p:cNvSpPr txBox="1"/>
          <p:nvPr/>
        </p:nvSpPr>
        <p:spPr>
          <a:xfrm>
            <a:off x="2133600" y="3327400"/>
            <a:ext cx="678391" cy="33855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"/>
                <a:cs typeface="Courier"/>
              </a:rPr>
              <a:t>ESeq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D4E73C-3047-634E-9012-890C95BDBF09}"/>
              </a:ext>
            </a:extLst>
          </p:cNvPr>
          <p:cNvSpPr txBox="1"/>
          <p:nvPr/>
        </p:nvSpPr>
        <p:spPr>
          <a:xfrm>
            <a:off x="2733158" y="5344349"/>
            <a:ext cx="314842" cy="33855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AB68CF-8844-5D4E-808A-B4A2D9CEC330}"/>
              </a:ext>
            </a:extLst>
          </p:cNvPr>
          <p:cNvSpPr txBox="1"/>
          <p:nvPr/>
        </p:nvSpPr>
        <p:spPr>
          <a:xfrm>
            <a:off x="1963476" y="5345668"/>
            <a:ext cx="322524" cy="33855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344529-BFC9-4843-AF9B-94935968DD8D}"/>
              </a:ext>
            </a:extLst>
          </p:cNvPr>
          <p:cNvSpPr txBox="1"/>
          <p:nvPr/>
        </p:nvSpPr>
        <p:spPr>
          <a:xfrm>
            <a:off x="2133600" y="4659868"/>
            <a:ext cx="678391" cy="33855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Plus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087ED5-ADE8-6C4C-B3AC-05B59E5DF22D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 flipH="1">
            <a:off x="2124738" y="4998422"/>
            <a:ext cx="348058" cy="34724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69ED78-E935-FD40-88C9-9C0177673E96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2472796" y="4998422"/>
            <a:ext cx="417783" cy="34592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53746C-2EDB-E646-BBC1-19AB6178F492}"/>
              </a:ext>
            </a:extLst>
          </p:cNvPr>
          <p:cNvCxnSpPr>
            <a:cxnSpLocks/>
            <a:stCxn id="41" idx="2"/>
            <a:endCxn id="47" idx="0"/>
          </p:cNvCxnSpPr>
          <p:nvPr/>
        </p:nvCxnSpPr>
        <p:spPr>
          <a:xfrm>
            <a:off x="2117697" y="4312622"/>
            <a:ext cx="355099" cy="34724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DD5FA16-34D2-AF4E-B3B6-02EC693FABD2}"/>
              </a:ext>
            </a:extLst>
          </p:cNvPr>
          <p:cNvSpPr txBox="1"/>
          <p:nvPr/>
        </p:nvSpPr>
        <p:spPr>
          <a:xfrm>
            <a:off x="2733158" y="3974068"/>
            <a:ext cx="314842" cy="33855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x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C19FEA-275A-B746-99F3-D7B6E66703FB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2472796" y="3665954"/>
            <a:ext cx="417783" cy="30811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808C70A-C4DE-A74F-862E-9143F48095CC}"/>
              </a:ext>
            </a:extLst>
          </p:cNvPr>
          <p:cNvSpPr txBox="1"/>
          <p:nvPr/>
        </p:nvSpPr>
        <p:spPr>
          <a:xfrm>
            <a:off x="1582476" y="4659868"/>
            <a:ext cx="322524" cy="33855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x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C05AFF-300D-CA4B-9BC0-A97EA4D1EC6B}"/>
              </a:ext>
            </a:extLst>
          </p:cNvPr>
          <p:cNvCxnSpPr>
            <a:cxnSpLocks/>
            <a:stCxn id="41" idx="2"/>
            <a:endCxn id="53" idx="0"/>
          </p:cNvCxnSpPr>
          <p:nvPr/>
        </p:nvCxnSpPr>
        <p:spPr>
          <a:xfrm flipH="1">
            <a:off x="1743738" y="4312622"/>
            <a:ext cx="373959" cy="34724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Arrow: Down 45">
            <a:extLst>
              <a:ext uri="{FF2B5EF4-FFF2-40B4-BE49-F238E27FC236}">
                <a16:creationId xmlns:a16="http://schemas.microsoft.com/office/drawing/2014/main" id="{DBE16269-9BE5-7D4F-9C50-9405EA753120}"/>
              </a:ext>
            </a:extLst>
          </p:cNvPr>
          <p:cNvSpPr/>
          <p:nvPr/>
        </p:nvSpPr>
        <p:spPr>
          <a:xfrm rot="16200000">
            <a:off x="4214556" y="3567337"/>
            <a:ext cx="460382" cy="634544"/>
          </a:xfrm>
          <a:prstGeom prst="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bIns="228600" rtlCol="0" anchor="ctr">
            <a:spAutoFit/>
          </a:bodyPr>
          <a:lstStyle/>
          <a:p>
            <a:pPr algn="ctr">
              <a:buNone/>
            </a:pPr>
            <a:endParaRPr lang="en-US" sz="1600" dirty="0">
              <a:solidFill>
                <a:srgbClr val="000000"/>
              </a:solidFill>
              <a:latin typeface="Optima"/>
              <a:cs typeface="Optima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54FC57-47F7-F442-9664-3D917E77780E}"/>
              </a:ext>
            </a:extLst>
          </p:cNvPr>
          <p:cNvSpPr txBox="1"/>
          <p:nvPr/>
        </p:nvSpPr>
        <p:spPr>
          <a:xfrm>
            <a:off x="7405010" y="3200400"/>
            <a:ext cx="678391" cy="33855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Move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0E582A-BDEE-0049-8758-17009BCF177F}"/>
              </a:ext>
            </a:extLst>
          </p:cNvPr>
          <p:cNvSpPr txBox="1"/>
          <p:nvPr/>
        </p:nvSpPr>
        <p:spPr>
          <a:xfrm>
            <a:off x="7315200" y="3882488"/>
            <a:ext cx="308098" cy="33855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y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AA40F3-8797-BB48-B926-29AC7A02D8A2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 flipH="1">
            <a:off x="7469249" y="3538954"/>
            <a:ext cx="274957" cy="34353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FF3173B-E199-2347-94B9-6954F692453C}"/>
              </a:ext>
            </a:extLst>
          </p:cNvPr>
          <p:cNvSpPr txBox="1"/>
          <p:nvPr/>
        </p:nvSpPr>
        <p:spPr>
          <a:xfrm>
            <a:off x="5562600" y="3200400"/>
            <a:ext cx="678391" cy="33855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Move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60F47B-EC88-4B4A-BF6E-A16E5179C5F7}"/>
              </a:ext>
            </a:extLst>
          </p:cNvPr>
          <p:cNvSpPr txBox="1"/>
          <p:nvPr/>
        </p:nvSpPr>
        <p:spPr>
          <a:xfrm>
            <a:off x="6637082" y="4560332"/>
            <a:ext cx="314842" cy="33855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174618-F252-1842-9A83-5F5FA1C145FB}"/>
              </a:ext>
            </a:extLst>
          </p:cNvPr>
          <p:cNvSpPr txBox="1"/>
          <p:nvPr/>
        </p:nvSpPr>
        <p:spPr>
          <a:xfrm>
            <a:off x="5867400" y="4561651"/>
            <a:ext cx="322524" cy="33855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B7EBE18-AAC3-644B-BCFA-2ACFAA5CDB6B}"/>
              </a:ext>
            </a:extLst>
          </p:cNvPr>
          <p:cNvSpPr txBox="1"/>
          <p:nvPr/>
        </p:nvSpPr>
        <p:spPr>
          <a:xfrm>
            <a:off x="6019800" y="3874532"/>
            <a:ext cx="678391" cy="33855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Plus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EE61B3F-ADE3-8048-9E27-B5BF0E138C18}"/>
              </a:ext>
            </a:extLst>
          </p:cNvPr>
          <p:cNvCxnSpPr>
            <a:cxnSpLocks/>
            <a:stCxn id="62" idx="2"/>
            <a:endCxn id="61" idx="0"/>
          </p:cNvCxnSpPr>
          <p:nvPr/>
        </p:nvCxnSpPr>
        <p:spPr>
          <a:xfrm flipH="1">
            <a:off x="6028662" y="4213086"/>
            <a:ext cx="330334" cy="3485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08CC794-0AB6-9547-B749-820026C359CE}"/>
              </a:ext>
            </a:extLst>
          </p:cNvPr>
          <p:cNvCxnSpPr>
            <a:cxnSpLocks/>
            <a:stCxn id="62" idx="2"/>
            <a:endCxn id="60" idx="0"/>
          </p:cNvCxnSpPr>
          <p:nvPr/>
        </p:nvCxnSpPr>
        <p:spPr>
          <a:xfrm>
            <a:off x="6358996" y="4213086"/>
            <a:ext cx="435507" cy="34724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4C36244-4B9C-D544-92DD-FBD557AA0217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>
          <a:xfrm>
            <a:off x="5901796" y="3538954"/>
            <a:ext cx="457200" cy="33557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90D7DB4-E83F-3841-AA27-6830B1D0858E}"/>
              </a:ext>
            </a:extLst>
          </p:cNvPr>
          <p:cNvSpPr txBox="1"/>
          <p:nvPr/>
        </p:nvSpPr>
        <p:spPr>
          <a:xfrm>
            <a:off x="7990958" y="3886200"/>
            <a:ext cx="314842" cy="33855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x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D2B88E1-3BC0-3D43-831E-1016FB2D6C16}"/>
              </a:ext>
            </a:extLst>
          </p:cNvPr>
          <p:cNvCxnSpPr>
            <a:cxnSpLocks/>
            <a:stCxn id="56" idx="2"/>
            <a:endCxn id="66" idx="0"/>
          </p:cNvCxnSpPr>
          <p:nvPr/>
        </p:nvCxnSpPr>
        <p:spPr>
          <a:xfrm>
            <a:off x="7744206" y="3538954"/>
            <a:ext cx="404173" cy="34724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E0C5AC1-1CFB-334A-85A3-71F5A5BE02F6}"/>
              </a:ext>
            </a:extLst>
          </p:cNvPr>
          <p:cNvSpPr txBox="1"/>
          <p:nvPr/>
        </p:nvSpPr>
        <p:spPr>
          <a:xfrm>
            <a:off x="5316276" y="3886200"/>
            <a:ext cx="322524" cy="33855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x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230683E-5EB4-C540-90AE-27CDAF7F817F}"/>
              </a:ext>
            </a:extLst>
          </p:cNvPr>
          <p:cNvCxnSpPr>
            <a:cxnSpLocks/>
            <a:stCxn id="59" idx="2"/>
            <a:endCxn id="68" idx="0"/>
          </p:cNvCxnSpPr>
          <p:nvPr/>
        </p:nvCxnSpPr>
        <p:spPr>
          <a:xfrm flipH="1">
            <a:off x="5477538" y="3538954"/>
            <a:ext cx="424258" cy="34724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E020C361-0794-1948-BA2E-94DF92F0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61" y="1473584"/>
            <a:ext cx="4022921" cy="120032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7ACF922-B0AF-174D-9D90-805A2537C459}"/>
              </a:ext>
            </a:extLst>
          </p:cNvPr>
          <p:cNvSpPr txBox="1"/>
          <p:nvPr/>
        </p:nvSpPr>
        <p:spPr>
          <a:xfrm>
            <a:off x="3523820" y="5322332"/>
            <a:ext cx="3850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Move(Mem(e1), </a:t>
            </a:r>
            <a:r>
              <a:rPr kumimoji="1" lang="en-US" altLang="zh-CN" dirty="0" err="1"/>
              <a:t>Eseq</a:t>
            </a:r>
            <a:r>
              <a:rPr kumimoji="1" lang="en-US" altLang="zh-CN" dirty="0"/>
              <a:t>(s, e2)) </a:t>
            </a:r>
          </a:p>
          <a:p>
            <a:r>
              <a:rPr kumimoji="1" lang="en-US" altLang="zh-CN" dirty="0">
                <a:sym typeface="Wingdings" pitchFamily="2" charset="2"/>
              </a:rPr>
              <a:t>          </a:t>
            </a:r>
          </a:p>
          <a:p>
            <a:r>
              <a:rPr kumimoji="1" lang="en-US" altLang="zh-CN" dirty="0">
                <a:sym typeface="Wingdings" pitchFamily="2" charset="2"/>
              </a:rPr>
              <a:t>s, Move(Mem(e1), e2)</a:t>
            </a:r>
            <a:endParaRPr kumimoji="1" lang="zh-CN" altLang="en-US" dirty="0"/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34F8BD9B-1352-934A-8480-313C17D95F48}"/>
              </a:ext>
            </a:extLst>
          </p:cNvPr>
          <p:cNvSpPr/>
          <p:nvPr/>
        </p:nvSpPr>
        <p:spPr>
          <a:xfrm>
            <a:off x="4876800" y="57912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18145B-1120-A347-8B75-707C1CD82E57}"/>
              </a:ext>
            </a:extLst>
          </p:cNvPr>
          <p:cNvSpPr txBox="1"/>
          <p:nvPr/>
        </p:nvSpPr>
        <p:spPr>
          <a:xfrm>
            <a:off x="6824473" y="5811798"/>
            <a:ext cx="18990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800" dirty="0"/>
              <a:t>Not always right!</a:t>
            </a:r>
            <a:endParaRPr kumimoji="1" lang="zh-CN" altLang="en-US" sz="18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814858D-B59A-C244-8947-7AC10EB84968}"/>
              </a:ext>
            </a:extLst>
          </p:cNvPr>
          <p:cNvCxnSpPr/>
          <p:nvPr/>
        </p:nvCxnSpPr>
        <p:spPr>
          <a:xfrm flipH="1" flipV="1">
            <a:off x="5316276" y="5943600"/>
            <a:ext cx="1478227" cy="528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77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  <p:bldP spid="66" grpId="0" animBg="1"/>
      <p:bldP spid="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BD4F-766A-ED43-9FE6-0BF09C2B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66" y="159097"/>
            <a:ext cx="7772400" cy="609600"/>
          </a:xfrm>
        </p:spPr>
        <p:txBody>
          <a:bodyPr/>
          <a:lstStyle/>
          <a:p>
            <a:r>
              <a:rPr kumimoji="1" lang="en-US" altLang="zh-CN" dirty="0"/>
              <a:t>Commutative Case</a:t>
            </a:r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51559-29BD-664F-914A-96E464B68ADB}"/>
              </a:ext>
            </a:extLst>
          </p:cNvPr>
          <p:cNvSpPr txBox="1"/>
          <p:nvPr/>
        </p:nvSpPr>
        <p:spPr>
          <a:xfrm>
            <a:off x="721266" y="990715"/>
            <a:ext cx="3850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Move(Mem(e1), </a:t>
            </a:r>
            <a:r>
              <a:rPr kumimoji="1" lang="en-US" altLang="zh-CN" dirty="0" err="1"/>
              <a:t>Eseq</a:t>
            </a:r>
            <a:r>
              <a:rPr kumimoji="1" lang="en-US" altLang="zh-CN" dirty="0"/>
              <a:t>(s, e2)) </a:t>
            </a:r>
          </a:p>
          <a:p>
            <a:r>
              <a:rPr kumimoji="1" lang="en-US" altLang="zh-CN" dirty="0">
                <a:sym typeface="Wingdings" pitchFamily="2" charset="2"/>
              </a:rPr>
              <a:t>          </a:t>
            </a:r>
          </a:p>
          <a:p>
            <a:r>
              <a:rPr kumimoji="1" lang="en-US" altLang="zh-CN" dirty="0">
                <a:sym typeface="Wingdings" pitchFamily="2" charset="2"/>
              </a:rPr>
              <a:t>s, Move(Mem(e1), e2)</a:t>
            </a:r>
            <a:endParaRPr kumimoji="1" lang="zh-CN" alt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A754A340-C2DD-3746-BCC7-B060D4461E3C}"/>
              </a:ext>
            </a:extLst>
          </p:cNvPr>
          <p:cNvSpPr/>
          <p:nvPr/>
        </p:nvSpPr>
        <p:spPr>
          <a:xfrm>
            <a:off x="2016666" y="1438479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79D85-3AFE-E240-9E53-54AF43F93C57}"/>
              </a:ext>
            </a:extLst>
          </p:cNvPr>
          <p:cNvSpPr txBox="1"/>
          <p:nvPr/>
        </p:nvSpPr>
        <p:spPr>
          <a:xfrm>
            <a:off x="3769266" y="1512446"/>
            <a:ext cx="4792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True when e1 and s are commutative.</a:t>
            </a:r>
            <a:endParaRPr kumimoji="1"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27E17-2B6F-EB4D-AC2B-33B514AF217B}"/>
              </a:ext>
            </a:extLst>
          </p:cNvPr>
          <p:cNvSpPr txBox="1"/>
          <p:nvPr/>
        </p:nvSpPr>
        <p:spPr>
          <a:xfrm>
            <a:off x="659576" y="2407975"/>
            <a:ext cx="158569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Otherwise?</a:t>
            </a:r>
            <a:endParaRPr kumimoji="1"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375A6-27F3-CB4E-960B-15286A4FF5F5}"/>
              </a:ext>
            </a:extLst>
          </p:cNvPr>
          <p:cNvSpPr txBox="1"/>
          <p:nvPr/>
        </p:nvSpPr>
        <p:spPr>
          <a:xfrm>
            <a:off x="2245266" y="3836534"/>
            <a:ext cx="6754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Move(Mem(e1), </a:t>
            </a:r>
            <a:r>
              <a:rPr kumimoji="1" lang="en-US" altLang="zh-CN" sz="2000" dirty="0" err="1"/>
              <a:t>Eseq</a:t>
            </a:r>
            <a:r>
              <a:rPr kumimoji="1" lang="en-US" altLang="zh-CN" sz="2000" dirty="0"/>
              <a:t>(s, e2)) </a:t>
            </a:r>
          </a:p>
          <a:p>
            <a:r>
              <a:rPr kumimoji="1" lang="en-US" altLang="zh-CN" sz="2000" dirty="0">
                <a:sym typeface="Wingdings" pitchFamily="2" charset="2"/>
              </a:rPr>
              <a:t>          </a:t>
            </a:r>
          </a:p>
          <a:p>
            <a:r>
              <a:rPr kumimoji="1" lang="en-US" altLang="zh-CN" sz="2000" dirty="0">
                <a:sym typeface="Wingdings" pitchFamily="2" charset="2"/>
              </a:rPr>
              <a:t>Seq(Move(</a:t>
            </a:r>
            <a:r>
              <a:rPr kumimoji="1" lang="en-US" altLang="zh-CN" sz="2000" dirty="0" err="1">
                <a:sym typeface="Wingdings" pitchFamily="2" charset="2"/>
              </a:rPr>
              <a:t>temp_new</a:t>
            </a:r>
            <a:r>
              <a:rPr kumimoji="1" lang="en-US" altLang="zh-CN" sz="2000" dirty="0">
                <a:sym typeface="Wingdings" pitchFamily="2" charset="2"/>
              </a:rPr>
              <a:t>, e1), Seq(s, Move(Mem(</a:t>
            </a:r>
            <a:r>
              <a:rPr kumimoji="1" lang="en-US" altLang="zh-CN" sz="2000" dirty="0" err="1">
                <a:sym typeface="Wingdings" pitchFamily="2" charset="2"/>
              </a:rPr>
              <a:t>temp_new</a:t>
            </a:r>
            <a:r>
              <a:rPr kumimoji="1" lang="en-US" altLang="zh-CN" sz="2000" dirty="0">
                <a:sym typeface="Wingdings" pitchFamily="2" charset="2"/>
              </a:rPr>
              <a:t>), e2)))</a:t>
            </a:r>
            <a:endParaRPr kumimoji="1" lang="zh-CN" altLang="en-US" sz="2000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5CC9C287-88F8-9C45-B959-6758280CF2AF}"/>
              </a:ext>
            </a:extLst>
          </p:cNvPr>
          <p:cNvSpPr/>
          <p:nvPr/>
        </p:nvSpPr>
        <p:spPr>
          <a:xfrm>
            <a:off x="3540666" y="4205292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141D11-B395-1442-AAA9-860B871E93CD}"/>
              </a:ext>
            </a:extLst>
          </p:cNvPr>
          <p:cNvSpPr txBox="1"/>
          <p:nvPr/>
        </p:nvSpPr>
        <p:spPr>
          <a:xfrm>
            <a:off x="2400616" y="2393774"/>
            <a:ext cx="6316032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For example: Move(Mem(a[x]), </a:t>
            </a:r>
            <a:r>
              <a:rPr lang="en-US" dirty="0" err="1"/>
              <a:t>Eseq</a:t>
            </a:r>
            <a:r>
              <a:rPr lang="en-US" dirty="0"/>
              <a:t>(</a:t>
            </a:r>
            <a:r>
              <a:rPr lang="en-US" sz="2400" dirty="0"/>
              <a:t>x=x+1, x))</a:t>
            </a:r>
          </a:p>
          <a:p>
            <a:pPr marL="0" indent="0">
              <a:buNone/>
            </a:pPr>
            <a:r>
              <a:rPr lang="en-US" dirty="0"/>
              <a:t>Not the same result as</a:t>
            </a:r>
          </a:p>
          <a:p>
            <a:pPr marL="0" indent="0">
              <a:buNone/>
            </a:pPr>
            <a:r>
              <a:rPr lang="en-US" sz="2400" dirty="0"/>
              <a:t>Seq(x=x+1, Move(a[x], x))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B10BB4-19DD-0443-B20C-F2554DF5C3BD}"/>
              </a:ext>
            </a:extLst>
          </p:cNvPr>
          <p:cNvSpPr txBox="1"/>
          <p:nvPr/>
        </p:nvSpPr>
        <p:spPr>
          <a:xfrm>
            <a:off x="659576" y="3757528"/>
            <a:ext cx="142218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 general</a:t>
            </a:r>
            <a:endParaRPr kumimoji="1" lang="zh-CN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F25D20-9500-5646-9664-744E059C8D42}"/>
              </a:ext>
            </a:extLst>
          </p:cNvPr>
          <p:cNvSpPr txBox="1"/>
          <p:nvPr/>
        </p:nvSpPr>
        <p:spPr>
          <a:xfrm>
            <a:off x="632661" y="5311259"/>
            <a:ext cx="7848600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The same example: Move(Mem(a[x], </a:t>
            </a:r>
            <a:r>
              <a:rPr lang="en-US" sz="2000" dirty="0" err="1"/>
              <a:t>Eseq</a:t>
            </a:r>
            <a:r>
              <a:rPr lang="en-US" sz="2000" dirty="0"/>
              <a:t>(x=x+1, x)) 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Seq(Move(</a:t>
            </a:r>
            <a:r>
              <a:rPr lang="en-US" sz="2000" dirty="0" err="1"/>
              <a:t>Temp_a</a:t>
            </a:r>
            <a:r>
              <a:rPr lang="en-US" sz="2000" dirty="0"/>
              <a:t>, Mem(a[x])), Seq(x=x+1, Move(Mem(</a:t>
            </a:r>
            <a:r>
              <a:rPr lang="en-US" sz="2000" dirty="0" err="1"/>
              <a:t>Temp_a</a:t>
            </a:r>
            <a:r>
              <a:rPr lang="en-US" sz="2000" dirty="0"/>
              <a:t>), x)))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463E23BB-DFD4-2A41-904F-A7B13CC1CA1D}"/>
              </a:ext>
            </a:extLst>
          </p:cNvPr>
          <p:cNvSpPr/>
          <p:nvPr/>
        </p:nvSpPr>
        <p:spPr>
          <a:xfrm>
            <a:off x="3200400" y="5714885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40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7588-E14E-3C4D-92CE-12BBC0F9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381000"/>
            <a:ext cx="7772400" cy="609600"/>
          </a:xfrm>
        </p:spPr>
        <p:txBody>
          <a:bodyPr/>
          <a:lstStyle/>
          <a:p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239A6-5B1D-6948-B781-3929CE3C0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29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37D0-F137-E644-9548-AD4F0071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65096-D24C-BC44-A297-F4C9732B4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18753"/>
            <a:ext cx="7933571" cy="603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8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D51C-7DF2-8E48-A4A0-90AF7E3C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Eliminating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ESeq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B0BD-C83A-9741-8704-B3282B41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When the father node of </a:t>
            </a:r>
            <a:r>
              <a:rPr kumimoji="1" lang="en-US" altLang="zh-CN" dirty="0" err="1"/>
              <a:t>Eseq</a:t>
            </a:r>
            <a:r>
              <a:rPr kumimoji="1" lang="en-US" altLang="zh-CN" dirty="0"/>
              <a:t> is Move, then we can get rid of </a:t>
            </a:r>
            <a:r>
              <a:rPr kumimoji="1" lang="en-US" altLang="zh-CN" dirty="0" err="1"/>
              <a:t>Eseq</a:t>
            </a:r>
            <a:endParaRPr kumimoji="1" lang="en-US" altLang="zh-CN" dirty="0"/>
          </a:p>
          <a:p>
            <a:r>
              <a:rPr kumimoji="1" lang="en-US" altLang="zh-CN" dirty="0"/>
              <a:t>As a result, we have a list of statements (linearized)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See hw5/test in Repo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4911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948C-E726-F949-937A-3FD75E06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457200"/>
            <a:ext cx="7772400" cy="1143000"/>
          </a:xfrm>
        </p:spPr>
        <p:txBody>
          <a:bodyPr/>
          <a:lstStyle/>
          <a:p>
            <a:r>
              <a:rPr kumimoji="1" lang="en-US" altLang="zh-CN" dirty="0"/>
              <a:t>The Call IR node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D5114-24CE-524C-9CFC-4726A2772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648200"/>
          </a:xfrm>
        </p:spPr>
        <p:txBody>
          <a:bodyPr/>
          <a:lstStyle/>
          <a:p>
            <a:r>
              <a:rPr kumimoji="1" lang="en-US" altLang="zh-CN" dirty="0"/>
              <a:t>In general, we have: Call(id, e, </a:t>
            </a:r>
            <a:r>
              <a:rPr kumimoji="1" lang="en-US" altLang="zh-CN" dirty="0" err="1"/>
              <a:t>elist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Call(id, e, </a:t>
            </a:r>
            <a:r>
              <a:rPr kumimoji="1" lang="en-US" altLang="zh-CN" dirty="0" err="1"/>
              <a:t>elist</a:t>
            </a:r>
            <a:r>
              <a:rPr kumimoji="1" lang="en-US" altLang="zh-CN" dirty="0"/>
              <a:t>) should be translated to:</a:t>
            </a:r>
          </a:p>
          <a:p>
            <a:pPr marL="914400" lvl="2" indent="0">
              <a:buNone/>
            </a:pPr>
            <a:r>
              <a:rPr kumimoji="1" lang="en-US" altLang="zh-CN" sz="2000" dirty="0" err="1"/>
              <a:t>Eseq</a:t>
            </a:r>
            <a:r>
              <a:rPr kumimoji="1" lang="en-US" altLang="zh-CN" sz="2000" dirty="0"/>
              <a:t>(Seq(Move(</a:t>
            </a:r>
            <a:r>
              <a:rPr kumimoji="1" lang="en-US" altLang="zh-CN" sz="2000" dirty="0" err="1"/>
              <a:t>temp_f</a:t>
            </a:r>
            <a:r>
              <a:rPr kumimoji="1" lang="en-US" altLang="zh-CN" sz="2000" dirty="0"/>
              <a:t>, e), </a:t>
            </a:r>
          </a:p>
          <a:p>
            <a:pPr marL="914400" lvl="2" indent="0">
              <a:buNone/>
            </a:pPr>
            <a:r>
              <a:rPr kumimoji="1" lang="en-US" altLang="zh-CN" sz="2000" dirty="0"/>
              <a:t>         Seq(Move(temp_r0, id), …</a:t>
            </a:r>
          </a:p>
          <a:p>
            <a:pPr marL="914400" lvl="2" indent="0">
              <a:buNone/>
            </a:pPr>
            <a:r>
              <a:rPr kumimoji="1" lang="en-US" altLang="zh-CN" sz="2000" dirty="0"/>
              <a:t>	  Move(temp_r1, </a:t>
            </a:r>
            <a:r>
              <a:rPr kumimoji="1" lang="en-US" altLang="zh-CN" sz="2000" dirty="0" err="1"/>
              <a:t>elist</a:t>
            </a:r>
            <a:r>
              <a:rPr kumimoji="1" lang="en-US" altLang="zh-CN" sz="2000" dirty="0"/>
              <a:t>[1]), …, </a:t>
            </a:r>
          </a:p>
          <a:p>
            <a:pPr marL="914400" lvl="2" indent="0">
              <a:buNone/>
            </a:pPr>
            <a:r>
              <a:rPr kumimoji="1" lang="en-US" altLang="zh-CN" sz="2000" dirty="0"/>
              <a:t>                Move(</a:t>
            </a:r>
            <a:r>
              <a:rPr kumimoji="1" lang="en-US" altLang="zh-CN" sz="2000" dirty="0" err="1"/>
              <a:t>temp_rk</a:t>
            </a:r>
            <a:r>
              <a:rPr kumimoji="1" lang="en-US" altLang="zh-CN" sz="2000" dirty="0"/>
              <a:t>, </a:t>
            </a:r>
            <a:r>
              <a:rPr kumimoji="1" lang="en-US" altLang="zh-CN" sz="2000" dirty="0" err="1"/>
              <a:t>elist</a:t>
            </a:r>
            <a:r>
              <a:rPr kumimoji="1" lang="en-US" altLang="zh-CN" sz="2000" dirty="0"/>
              <a:t>[k])),</a:t>
            </a:r>
          </a:p>
          <a:p>
            <a:pPr marL="914400" lvl="2" indent="0">
              <a:buNone/>
            </a:pPr>
            <a:r>
              <a:rPr kumimoji="1" lang="en-US" altLang="zh-CN" sz="2000" dirty="0"/>
              <a:t>         Call(id, </a:t>
            </a:r>
            <a:r>
              <a:rPr kumimoji="1" lang="en-US" altLang="zh-CN" sz="2000" dirty="0" err="1"/>
              <a:t>temp_f</a:t>
            </a:r>
            <a:r>
              <a:rPr kumimoji="1" lang="en-US" altLang="zh-CN" sz="2000" dirty="0"/>
              <a:t>, </a:t>
            </a:r>
            <a:r>
              <a:rPr kumimoji="1" lang="en-US" altLang="zh-CN" sz="2000" dirty="0" err="1"/>
              <a:t>expLis</a:t>
            </a:r>
            <a:r>
              <a:rPr kumimoji="1" lang="en-US" altLang="zh-CN" sz="2000" dirty="0"/>
              <a:t>(temp_r0, temp_r1, …, </a:t>
            </a:r>
            <a:r>
              <a:rPr kumimoji="1" lang="en-US" altLang="zh-CN" sz="2000" dirty="0" err="1"/>
              <a:t>temp_rk</a:t>
            </a:r>
            <a:r>
              <a:rPr kumimoji="1" lang="en-US" altLang="zh-CN" sz="2000" dirty="0"/>
              <a:t>))	</a:t>
            </a:r>
            <a:endParaRPr kumimoji="1" lang="en-US" altLang="zh-CN" dirty="0"/>
          </a:p>
          <a:p>
            <a:r>
              <a:rPr kumimoji="1" lang="en-US" altLang="zh-CN" dirty="0"/>
              <a:t>If Exp(Call(id, e, </a:t>
            </a:r>
            <a:r>
              <a:rPr kumimoji="1" lang="en-US" altLang="zh-CN" dirty="0" err="1"/>
              <a:t>elist</a:t>
            </a:r>
            <a:r>
              <a:rPr kumimoji="1" lang="en-US" altLang="zh-CN" dirty="0"/>
              <a:t>)) or Move(temp, Call(id, e, </a:t>
            </a:r>
            <a:r>
              <a:rPr kumimoji="1" lang="en-US" altLang="zh-CN" dirty="0" err="1"/>
              <a:t>elist</a:t>
            </a:r>
            <a:r>
              <a:rPr kumimoji="1" lang="en-US" altLang="zh-CN" dirty="0"/>
              <a:t>), then </a:t>
            </a:r>
            <a:r>
              <a:rPr kumimoji="1" lang="en-US" altLang="zh-CN" i="1" dirty="0"/>
              <a:t>basically</a:t>
            </a:r>
            <a:r>
              <a:rPr kumimoji="1" lang="en-US" altLang="zh-CN" dirty="0"/>
              <a:t> just drop </a:t>
            </a:r>
            <a:r>
              <a:rPr kumimoji="1" lang="en-US" altLang="zh-CN" dirty="0" err="1"/>
              <a:t>Eseq</a:t>
            </a:r>
            <a:r>
              <a:rPr kumimoji="1" lang="en-US" altLang="zh-CN" dirty="0"/>
              <a:t> (and Exp()).</a:t>
            </a:r>
          </a:p>
        </p:txBody>
      </p:sp>
    </p:spTree>
    <p:extLst>
      <p:ext uri="{BB962C8B-B14F-4D97-AF65-F5344CB8AC3E}">
        <p14:creationId xmlns:p14="http://schemas.microsoft.com/office/powerpoint/2010/main" val="18880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9232-340A-E88E-8397-F6DD0E1B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7772400" cy="609600"/>
          </a:xfrm>
        </p:spPr>
        <p:txBody>
          <a:bodyPr/>
          <a:lstStyle/>
          <a:p>
            <a:r>
              <a:rPr lang="en-CN" sz="3600" dirty="0"/>
              <a:t>Next Step: Get Rid of N</a:t>
            </a:r>
            <a:r>
              <a:rPr lang="en-US" sz="3600" dirty="0"/>
              <a:t>e</a:t>
            </a:r>
            <a:r>
              <a:rPr lang="en-CN" sz="3600" dirty="0"/>
              <a:t>sted Expressons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004D0-9300-2261-CAA5-B06F235F3B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333"/>
          <a:stretch/>
        </p:blipFill>
        <p:spPr>
          <a:xfrm>
            <a:off x="457200" y="1676400"/>
            <a:ext cx="5874884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F1396A-6BCA-9FC2-2E65-103849F79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627" y="4800600"/>
            <a:ext cx="5132073" cy="155517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95994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34D069-C90E-87F1-C012-5059709D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38" b="72918"/>
          <a:stretch/>
        </p:blipFill>
        <p:spPr>
          <a:xfrm>
            <a:off x="685800" y="1265265"/>
            <a:ext cx="7772400" cy="1524000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EEDD45-951F-D06C-9BC2-848E482518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856" b="1"/>
          <a:stretch/>
        </p:blipFill>
        <p:spPr>
          <a:xfrm>
            <a:off x="685800" y="4953000"/>
            <a:ext cx="77724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D99148-CB7E-905F-7757-F5E87E6615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716" b="37140"/>
          <a:stretch/>
        </p:blipFill>
        <p:spPr>
          <a:xfrm>
            <a:off x="685800" y="3124200"/>
            <a:ext cx="77724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555555-9D85-673F-1EA7-238DE2A0B6FC}"/>
              </a:ext>
            </a:extLst>
          </p:cNvPr>
          <p:cNvSpPr/>
          <p:nvPr/>
        </p:nvSpPr>
        <p:spPr>
          <a:xfrm>
            <a:off x="1714500" y="2514600"/>
            <a:ext cx="2095500" cy="329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A36BB-6E70-FC18-6BAF-4C457815103A}"/>
              </a:ext>
            </a:extLst>
          </p:cNvPr>
          <p:cNvSpPr/>
          <p:nvPr/>
        </p:nvSpPr>
        <p:spPr>
          <a:xfrm>
            <a:off x="2057400" y="4267200"/>
            <a:ext cx="1371600" cy="315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A961D-0D76-1882-8C96-5950588C14C8}"/>
              </a:ext>
            </a:extLst>
          </p:cNvPr>
          <p:cNvSpPr/>
          <p:nvPr/>
        </p:nvSpPr>
        <p:spPr>
          <a:xfrm>
            <a:off x="4419600" y="2514600"/>
            <a:ext cx="1600200" cy="3290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7D44E0-22F9-51BF-0BEB-3D13F9936A40}"/>
              </a:ext>
            </a:extLst>
          </p:cNvPr>
          <p:cNvSpPr/>
          <p:nvPr/>
        </p:nvSpPr>
        <p:spPr>
          <a:xfrm>
            <a:off x="6553200" y="2514600"/>
            <a:ext cx="1143000" cy="3399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647D28-7C77-2070-4AA4-219FC3B71B43}"/>
              </a:ext>
            </a:extLst>
          </p:cNvPr>
          <p:cNvSpPr/>
          <p:nvPr/>
        </p:nvSpPr>
        <p:spPr>
          <a:xfrm>
            <a:off x="4441371" y="4191000"/>
            <a:ext cx="1600200" cy="391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0D72F2-01CA-B89D-2269-A6DD73FD5BDD}"/>
              </a:ext>
            </a:extLst>
          </p:cNvPr>
          <p:cNvSpPr/>
          <p:nvPr/>
        </p:nvSpPr>
        <p:spPr>
          <a:xfrm>
            <a:off x="6449785" y="4191000"/>
            <a:ext cx="1371600" cy="427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1AD363-B1A0-640B-D17F-71CEBDE28C16}"/>
              </a:ext>
            </a:extLst>
          </p:cNvPr>
          <p:cNvSpPr/>
          <p:nvPr/>
        </p:nvSpPr>
        <p:spPr>
          <a:xfrm>
            <a:off x="1143000" y="6019800"/>
            <a:ext cx="32004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DBC14D-C580-FBAF-7098-B359BFD3AACB}"/>
              </a:ext>
            </a:extLst>
          </p:cNvPr>
          <p:cNvSpPr/>
          <p:nvPr/>
        </p:nvSpPr>
        <p:spPr>
          <a:xfrm>
            <a:off x="4572000" y="6019800"/>
            <a:ext cx="1371600" cy="422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235797-F28C-E8F9-C2FE-0178BD540CED}"/>
              </a:ext>
            </a:extLst>
          </p:cNvPr>
          <p:cNvSpPr/>
          <p:nvPr/>
        </p:nvSpPr>
        <p:spPr>
          <a:xfrm>
            <a:off x="6052456" y="6030689"/>
            <a:ext cx="2024743" cy="422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05FE9-DAF7-DBC1-4144-4EAC4341D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794"/>
            <a:ext cx="7772400" cy="1088571"/>
          </a:xfrm>
        </p:spPr>
        <p:txBody>
          <a:bodyPr/>
          <a:lstStyle/>
          <a:p>
            <a:r>
              <a:rPr lang="en-CN" dirty="0"/>
              <a:t>Quadruple Representation </a:t>
            </a:r>
            <a:r>
              <a:rPr lang="en-CN" sz="3600" i="1" dirty="0"/>
              <a:t>(Another IR)</a:t>
            </a:r>
            <a:endParaRPr lang="en-CN" i="1" dirty="0"/>
          </a:p>
        </p:txBody>
      </p:sp>
    </p:spTree>
    <p:extLst>
      <p:ext uri="{BB962C8B-B14F-4D97-AF65-F5344CB8AC3E}">
        <p14:creationId xmlns:p14="http://schemas.microsoft.com/office/powerpoint/2010/main" val="1172100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159D23-7571-1BC7-F618-3B13EC69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87074"/>
            <a:ext cx="2781300" cy="464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79EDBD-BCD2-AB45-181A-0064205FC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873" y="2753069"/>
            <a:ext cx="1803065" cy="36288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E5A7F-35AF-4F99-556D-D2A746FD8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223" y="4992572"/>
            <a:ext cx="766534" cy="3299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A6A2E-B3F0-81BE-92D3-0D4A5A2F5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3247" y="4480265"/>
            <a:ext cx="414066" cy="32317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8FE76D-F62F-3556-5890-184EC151D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3202" y="1008631"/>
            <a:ext cx="888998" cy="332153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FD378A-BE59-1A31-DE49-969DD67185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5059" y="1585575"/>
            <a:ext cx="1155700" cy="401557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104102-E98A-C1AE-1058-B7BC782219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5059" y="2226925"/>
            <a:ext cx="1326856" cy="32627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D876DD-C409-5B01-E696-1E99AB1DE3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3247" y="5530279"/>
            <a:ext cx="3575953" cy="4130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84AFE8-171C-3B7B-F637-FBE5377058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5059" y="3315494"/>
            <a:ext cx="1595158" cy="41517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8CF66C-E25E-3434-9654-266FA9565E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3247" y="3945962"/>
            <a:ext cx="2201118" cy="37419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71C747-2021-864B-F24B-07072DD68F8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124200" y="1174708"/>
            <a:ext cx="2159002" cy="117105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99ADCD-5E1F-5E5C-8215-F846EAAFA6E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106057" y="1786354"/>
            <a:ext cx="2159002" cy="80161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A1E5DB-18EF-0158-1AED-89A79B8D9C0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258457" y="2390063"/>
            <a:ext cx="2006602" cy="35030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94C956-629C-A4B7-C558-C3CA6CBD395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04772" y="2934510"/>
            <a:ext cx="1562101" cy="1306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B938F9-5416-3C77-32CB-F196CBC1FF7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258457" y="3334094"/>
            <a:ext cx="2006602" cy="18898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EAD2088-E509-CE17-E770-DC40CB362B33}"/>
              </a:ext>
            </a:extLst>
          </p:cNvPr>
          <p:cNvCxnSpPr>
            <a:cxnSpLocks/>
          </p:cNvCxnSpPr>
          <p:nvPr/>
        </p:nvCxnSpPr>
        <p:spPr>
          <a:xfrm>
            <a:off x="3467556" y="3636624"/>
            <a:ext cx="1808385" cy="3311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B272DC-4AB7-5FE9-53D0-E483FA6A326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704772" y="3824405"/>
            <a:ext cx="1558475" cy="30865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71B7E3-1FA4-DAD4-C3E5-39DF043EA5B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862614" y="4084757"/>
            <a:ext cx="1400633" cy="4830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763719C-391C-72EE-E06B-4ED9DE9CEB3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58457" y="4375043"/>
            <a:ext cx="2004790" cy="26680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E9C161-D4E1-6D04-09E2-DC4C1A5FD19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258457" y="4948355"/>
            <a:ext cx="2004790" cy="788438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3AD92B3-E860-14D5-834B-47CD79E61E4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124200" y="4616343"/>
            <a:ext cx="2149023" cy="54118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67D09DB-C401-B496-1923-84BF85CA9590}"/>
              </a:ext>
            </a:extLst>
          </p:cNvPr>
          <p:cNvSpPr/>
          <p:nvPr/>
        </p:nvSpPr>
        <p:spPr>
          <a:xfrm>
            <a:off x="1219200" y="4992572"/>
            <a:ext cx="2039257" cy="5377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D6E245-E5DB-1C2E-1E69-93653B403242}"/>
              </a:ext>
            </a:extLst>
          </p:cNvPr>
          <p:cNvSpPr/>
          <p:nvPr/>
        </p:nvSpPr>
        <p:spPr>
          <a:xfrm>
            <a:off x="1219200" y="920299"/>
            <a:ext cx="2362200" cy="12558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FEBC7F-0273-5AD9-9FBF-0559FDA43736}"/>
              </a:ext>
            </a:extLst>
          </p:cNvPr>
          <p:cNvSpPr txBox="1"/>
          <p:nvPr/>
        </p:nvSpPr>
        <p:spPr>
          <a:xfrm>
            <a:off x="791100" y="5689937"/>
            <a:ext cx="6143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1. a, b, c are </a:t>
            </a:r>
            <a:r>
              <a:rPr lang="en-CN" sz="2000" i="1" dirty="0"/>
              <a:t>temp</a:t>
            </a:r>
            <a:r>
              <a:rPr lang="en-CN" sz="2000" dirty="0"/>
              <a:t>, </a:t>
            </a:r>
            <a:r>
              <a:rPr lang="en-CN" sz="2000" i="1" dirty="0"/>
              <a:t>const</a:t>
            </a:r>
            <a:r>
              <a:rPr lang="en-CN" sz="2000" dirty="0"/>
              <a:t>, or </a:t>
            </a:r>
            <a:r>
              <a:rPr lang="en-CN" sz="2000" i="1" dirty="0"/>
              <a:t>name</a:t>
            </a:r>
          </a:p>
          <a:p>
            <a:r>
              <a:rPr lang="en-CN" sz="2000" dirty="0"/>
              <a:t>2. L is a </a:t>
            </a:r>
            <a:r>
              <a:rPr lang="en-CN" sz="2000" i="1" dirty="0"/>
              <a:t>label</a:t>
            </a:r>
          </a:p>
          <a:p>
            <a:r>
              <a:rPr lang="en-CN" sz="2000" dirty="0"/>
              <a:t>3. f is a </a:t>
            </a:r>
            <a:r>
              <a:rPr lang="en-CN" sz="2000" i="1" dirty="0"/>
              <a:t>method_name [ temp ] </a:t>
            </a:r>
            <a:r>
              <a:rPr lang="en-CN" sz="2000" dirty="0"/>
              <a:t>, or </a:t>
            </a:r>
            <a:r>
              <a:rPr lang="en-CN" sz="2000" i="1" dirty="0"/>
              <a:t>external method name 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6612AF36-627F-13DA-99C8-C9F88325789C}"/>
              </a:ext>
            </a:extLst>
          </p:cNvPr>
          <p:cNvSpPr txBox="1">
            <a:spLocks/>
          </p:cNvSpPr>
          <p:nvPr/>
        </p:nvSpPr>
        <p:spPr>
          <a:xfrm>
            <a:off x="685800" y="-22730"/>
            <a:ext cx="7772400" cy="72032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N" dirty="0"/>
              <a:t>Quadruple Classes</a:t>
            </a:r>
          </a:p>
        </p:txBody>
      </p:sp>
    </p:spTree>
    <p:extLst>
      <p:ext uri="{BB962C8B-B14F-4D97-AF65-F5344CB8AC3E}">
        <p14:creationId xmlns:p14="http://schemas.microsoft.com/office/powerpoint/2010/main" val="3651301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EDB2-B9A1-4144-BBBC-11CC5F84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kumimoji="1" lang="en-US" altLang="zh-CN" dirty="0"/>
              <a:t>Instruction Selection (for Quad)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4293-5CEB-8F49-A09F-5D00507BF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5029200"/>
          </a:xfrm>
        </p:spPr>
        <p:txBody>
          <a:bodyPr/>
          <a:lstStyle/>
          <a:p>
            <a:r>
              <a:rPr kumimoji="1" lang="en-US" altLang="zh-CN" sz="2400" dirty="0"/>
              <a:t>To select instructions for an IR tree</a:t>
            </a:r>
          </a:p>
          <a:p>
            <a:pPr lvl="1"/>
            <a:r>
              <a:rPr kumimoji="1" lang="en-US" altLang="zh-CN" sz="2000" dirty="0"/>
              <a:t>We do it on the Tree+ IR after Canon</a:t>
            </a:r>
          </a:p>
          <a:p>
            <a:r>
              <a:rPr kumimoji="1" lang="en-US" altLang="zh-CN" sz="2400" dirty="0"/>
              <a:t>How to do it:</a:t>
            </a:r>
            <a:endParaRPr kumimoji="1" lang="en-US" altLang="zh-CN" sz="2400" i="1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2000" dirty="0"/>
              <a:t>Each instruction corresponds to a set of tree patterns (each is called a </a:t>
            </a:r>
            <a:r>
              <a:rPr kumimoji="1" lang="en-US" altLang="zh-CN" sz="2000" i="1" dirty="0">
                <a:solidFill>
                  <a:srgbClr val="FF0000"/>
                </a:solidFill>
              </a:rPr>
              <a:t>tile</a:t>
            </a:r>
            <a:r>
              <a:rPr kumimoji="1" lang="en-US" altLang="zh-CN" sz="2000" dirty="0"/>
              <a:t>)</a:t>
            </a:r>
          </a:p>
          <a:p>
            <a:pPr lvl="1"/>
            <a:r>
              <a:rPr kumimoji="1" lang="en-US" altLang="zh-CN" sz="2000" dirty="0"/>
              <a:t>We want to </a:t>
            </a:r>
            <a:r>
              <a:rPr kumimoji="1" lang="en-US" altLang="zh-CN" sz="2000" dirty="0">
                <a:solidFill>
                  <a:srgbClr val="FF0000"/>
                </a:solidFill>
              </a:rPr>
              <a:t>cover</a:t>
            </a:r>
            <a:r>
              <a:rPr kumimoji="1" lang="en-US" altLang="zh-CN" sz="2000" dirty="0"/>
              <a:t> an IR-tree with a set of tiles</a:t>
            </a:r>
          </a:p>
          <a:p>
            <a:r>
              <a:rPr kumimoji="1" lang="en-US" altLang="zh-CN" sz="2400" dirty="0"/>
              <a:t>Different machine instruction sets will have different “tiles”</a:t>
            </a:r>
          </a:p>
          <a:p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output will be a </a:t>
            </a:r>
            <a:r>
              <a:rPr kumimoji="1" lang="en-US" altLang="zh-CN" sz="2400" dirty="0" err="1"/>
              <a:t>QuadProgram</a:t>
            </a:r>
            <a:endParaRPr kumimoji="1" lang="en-US" altLang="zh-CN" sz="2400" dirty="0"/>
          </a:p>
          <a:p>
            <a:pPr lvl="1"/>
            <a:r>
              <a:rPr kumimoji="1" lang="en-US" altLang="zh-CN" sz="2000" dirty="0"/>
              <a:t>Very close to an assembly language</a:t>
            </a:r>
          </a:p>
          <a:p>
            <a:pPr lvl="1"/>
            <a:r>
              <a:rPr kumimoji="1" lang="en-US" altLang="zh-CN" sz="2000" dirty="0"/>
              <a:t>But remember which temps are </a:t>
            </a:r>
            <a:r>
              <a:rPr kumimoji="1" lang="en-US" altLang="zh-CN" sz="2000" i="1" dirty="0"/>
              <a:t>defined</a:t>
            </a:r>
            <a:r>
              <a:rPr kumimoji="1" lang="en-US" altLang="zh-CN" sz="2000" dirty="0"/>
              <a:t> and </a:t>
            </a:r>
            <a:r>
              <a:rPr kumimoji="1" lang="en-US" altLang="zh-CN" sz="2000" i="1" dirty="0"/>
              <a:t>used</a:t>
            </a:r>
            <a:r>
              <a:rPr kumimoji="1" lang="en-US" altLang="zh-CN" sz="2000" dirty="0"/>
              <a:t>, and where the next instruction may be (for Control Flow Graph, and Liveness Analysis)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665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2287-0EDF-4D4D-A7A0-F41DF092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algn="l"/>
            <a:r>
              <a:rPr lang="en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本周内容:</a:t>
            </a:r>
            <a:r>
              <a:rPr lang="en-CN" sz="2400" b="1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ea typeface="Microsoft YaHei" panose="020B0503020204020204" pitchFamily="34" charset="-122"/>
              </a:rPr>
              <a:t>AST to IR+, Canonicalization,  Quad, and Instruction Selection</a:t>
            </a:r>
            <a:endParaRPr lang="en-CN" sz="3200" b="1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0AF5-2977-F642-A21C-26A0F9468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3545"/>
            <a:ext cx="7772400" cy="48872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AST2Tree: Review  and HW5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Canonicalization, Quadruple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representation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+mn-ea"/>
              </a:rPr>
              <a:t>(see Tiger book: </a:t>
            </a:r>
            <a:r>
              <a:rPr lang="en-US" altLang="zh-CN" sz="2000" b="1" dirty="0">
                <a:latin typeface="+mn-ea"/>
              </a:rPr>
              <a:t>Chapter 8</a:t>
            </a:r>
            <a:r>
              <a:rPr lang="en-US" altLang="zh-CN" sz="2000" dirty="0">
                <a:latin typeface="+mn-ea"/>
              </a:rPr>
              <a:t>, </a:t>
            </a:r>
            <a:r>
              <a:rPr lang="en-US" altLang="zh-CN" sz="2000" b="1" dirty="0">
                <a:latin typeface="+mn-ea"/>
              </a:rPr>
              <a:t>Chapter 17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Instruction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Selection (for Quad)</a:t>
            </a:r>
          </a:p>
          <a:p>
            <a:pPr marL="400050" lvl="1" indent="0">
              <a:buNone/>
            </a:pPr>
            <a:r>
              <a:rPr lang="en-US" altLang="zh-CN" sz="2000" dirty="0">
                <a:latin typeface="+mn-ea"/>
              </a:rPr>
              <a:t>(see Tiger book: </a:t>
            </a:r>
            <a:r>
              <a:rPr lang="en-US" altLang="zh-CN" sz="2000" b="1" dirty="0">
                <a:latin typeface="+mn-ea"/>
              </a:rPr>
              <a:t>Chapter 9</a:t>
            </a:r>
            <a:r>
              <a:rPr lang="en-US" altLang="zh-CN" sz="2000" dirty="0">
                <a:latin typeface="+mn-ea"/>
              </a:rPr>
              <a:t>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  <a:latin typeface="+mn-ea"/>
              </a:rPr>
              <a:t>注意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：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57250" lvl="1" indent="-457200"/>
            <a:r>
              <a:rPr lang="en-US" altLang="zh-CN" sz="2400" dirty="0">
                <a:latin typeface="+mn-ea"/>
              </a:rPr>
              <a:t>HW4 </a:t>
            </a:r>
            <a:r>
              <a:rPr lang="zh-CN" altLang="en-US" sz="2400" dirty="0">
                <a:latin typeface="+mn-ea"/>
              </a:rPr>
              <a:t>周四（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月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日）晚</a:t>
            </a:r>
            <a:r>
              <a:rPr lang="en-US" altLang="zh-CN" sz="2400" dirty="0">
                <a:latin typeface="+mn-ea"/>
              </a:rPr>
              <a:t>due</a:t>
            </a:r>
          </a:p>
          <a:p>
            <a:pPr marL="857250" lvl="1" indent="-457200"/>
            <a:r>
              <a:rPr lang="en-US" altLang="zh-CN" sz="2400" dirty="0">
                <a:latin typeface="+mn-ea"/>
              </a:rPr>
              <a:t>HW5</a:t>
            </a:r>
            <a:r>
              <a:rPr lang="zh-CN" altLang="en-US" sz="2400" dirty="0">
                <a:latin typeface="+mn-ea"/>
              </a:rPr>
              <a:t> 周四（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月</a:t>
            </a:r>
            <a:r>
              <a:rPr lang="en-US" altLang="zh-CN" sz="2400" dirty="0">
                <a:latin typeface="+mn-ea"/>
              </a:rPr>
              <a:t>17</a:t>
            </a:r>
            <a:r>
              <a:rPr lang="zh-CN" altLang="en-US" sz="2400" dirty="0">
                <a:latin typeface="+mn-ea"/>
              </a:rPr>
              <a:t>日）晚</a:t>
            </a:r>
            <a:r>
              <a:rPr lang="en-US" altLang="zh-CN" sz="2400" dirty="0">
                <a:latin typeface="+mn-ea"/>
              </a:rPr>
              <a:t>due</a:t>
            </a:r>
          </a:p>
          <a:p>
            <a:pPr marL="400050" lvl="1" indent="0">
              <a:buNone/>
            </a:pPr>
            <a:endParaRPr lang="en-US" altLang="zh-CN" sz="2400" dirty="0">
              <a:latin typeface="+mn-ea"/>
            </a:endParaRPr>
          </a:p>
          <a:p>
            <a:pPr marL="400050" lvl="1" indent="0">
              <a:buNone/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38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5E2177-366C-2F4D-477F-D6CD044CD91F}"/>
              </a:ext>
            </a:extLst>
          </p:cNvPr>
          <p:cNvSpPr txBox="1">
            <a:spLocks/>
          </p:cNvSpPr>
          <p:nvPr/>
        </p:nvSpPr>
        <p:spPr>
          <a:xfrm>
            <a:off x="3429000" y="38100"/>
            <a:ext cx="5715000" cy="762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zh-CN" dirty="0"/>
              <a:t>Quad Program Example 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37A27-A38C-3152-4791-BAF991E9E4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26"/>
          <a:stretch/>
        </p:blipFill>
        <p:spPr>
          <a:xfrm>
            <a:off x="259982" y="184150"/>
            <a:ext cx="2476500" cy="1231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7D845B-040B-C732-2CA9-B22124388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676400"/>
            <a:ext cx="5768843" cy="472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0F34FB-E9D3-2F60-4800-F52AE042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9744"/>
          <a:stretch/>
        </p:blipFill>
        <p:spPr>
          <a:xfrm>
            <a:off x="5308600" y="2574774"/>
            <a:ext cx="3733800" cy="170845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73361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DC9C-1BE5-CE4A-9B9A-89B765B0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914400"/>
          </a:xfrm>
        </p:spPr>
        <p:txBody>
          <a:bodyPr/>
          <a:lstStyle/>
          <a:p>
            <a:r>
              <a:rPr kumimoji="1" lang="en-US" altLang="zh-CN" sz="3200" dirty="0"/>
              <a:t>Tile Examples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(Example machine, close to Quad)</a:t>
            </a:r>
            <a:br>
              <a:rPr kumimoji="1" lang="en-US" altLang="zh-CN" sz="3200" dirty="0"/>
            </a:br>
            <a:r>
              <a:rPr kumimoji="1" lang="en-US" altLang="zh-CN" sz="2800" i="1" dirty="0"/>
              <a:t>(r0=0 in this machine)</a:t>
            </a:r>
            <a:endParaRPr kumimoji="1" lang="zh-CN" altLang="en-US" sz="32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5B757D-D975-5E4E-877B-111121C5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143000"/>
            <a:ext cx="6781800" cy="56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60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2B80-CE46-4247-B6EF-06E24648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6771"/>
            <a:ext cx="7772400" cy="533400"/>
          </a:xfrm>
        </p:spPr>
        <p:txBody>
          <a:bodyPr/>
          <a:lstStyle/>
          <a:p>
            <a:r>
              <a:rPr kumimoji="1" lang="en-US" altLang="zh-CN" dirty="0"/>
              <a:t>Tiling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5DE23-B2E4-9442-AA79-EB13CE576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482993"/>
            <a:ext cx="7353300" cy="4957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8DC96-20F1-6541-B615-374AC86BA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00200"/>
            <a:ext cx="1308100" cy="35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5EE8A-8B40-E441-91BD-A45F6AC5EDAA}"/>
              </a:ext>
            </a:extLst>
          </p:cNvPr>
          <p:cNvSpPr txBox="1"/>
          <p:nvPr/>
        </p:nvSpPr>
        <p:spPr>
          <a:xfrm>
            <a:off x="304800" y="587489"/>
            <a:ext cx="1981200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Assume a and x are local vars stored in the Stack Frame (temporaries not in registers)</a:t>
            </a:r>
          </a:p>
        </p:txBody>
      </p:sp>
    </p:spTree>
    <p:extLst>
      <p:ext uri="{BB962C8B-B14F-4D97-AF65-F5344CB8AC3E}">
        <p14:creationId xmlns:p14="http://schemas.microsoft.com/office/powerpoint/2010/main" val="4015193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109B-E3C8-2342-A615-CB683C4F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526"/>
            <a:ext cx="7772400" cy="533400"/>
          </a:xfrm>
        </p:spPr>
        <p:txBody>
          <a:bodyPr/>
          <a:lstStyle/>
          <a:p>
            <a:r>
              <a:rPr kumimoji="1" lang="en-US" altLang="zh-CN" sz="3200" dirty="0"/>
              <a:t>Maximum Munch Tiling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Programs</a:t>
            </a:r>
            <a:r>
              <a:rPr kumimoji="1" lang="zh-CN" altLang="en-US" sz="3200" dirty="0"/>
              <a:t> （放大看）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A1C12F-F323-B44F-BC6A-EBA57E4CE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21436"/>
            <a:ext cx="4876800" cy="5814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6486A-D245-7E4E-8A31-18772A3BF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779" y="1676400"/>
            <a:ext cx="5471701" cy="38862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91A763-92DE-88E7-7D9C-12C8D6648299}"/>
              </a:ext>
            </a:extLst>
          </p:cNvPr>
          <p:cNvSpPr txBox="1"/>
          <p:nvPr/>
        </p:nvSpPr>
        <p:spPr>
          <a:xfrm>
            <a:off x="5260631" y="821436"/>
            <a:ext cx="3682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(Basically pattern matching)</a:t>
            </a:r>
          </a:p>
        </p:txBody>
      </p:sp>
    </p:spTree>
    <p:extLst>
      <p:ext uri="{BB962C8B-B14F-4D97-AF65-F5344CB8AC3E}">
        <p14:creationId xmlns:p14="http://schemas.microsoft.com/office/powerpoint/2010/main" val="1036589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990A-4BFE-F268-7E5B-D6CE87AC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Use, Def, and Jump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0FB07-0449-6EE6-BF0B-C0233B637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Each instruction in the Quad program has:</a:t>
            </a:r>
          </a:p>
          <a:p>
            <a:pPr lvl="1"/>
            <a:r>
              <a:rPr lang="en-CN" dirty="0"/>
              <a:t>List of temp defined (i.e., the left side of move)</a:t>
            </a:r>
          </a:p>
          <a:p>
            <a:pPr lvl="1"/>
            <a:r>
              <a:rPr lang="en-CN" dirty="0"/>
              <a:t>List of temp used (i.e., the value of which used in the instruction)</a:t>
            </a:r>
          </a:p>
          <a:p>
            <a:pPr lvl="1"/>
            <a:r>
              <a:rPr lang="en-CN" dirty="0"/>
              <a:t>List of labels that Jump and Cjump jump to.</a:t>
            </a:r>
          </a:p>
          <a:p>
            <a:r>
              <a:rPr lang="en-CN" dirty="0"/>
              <a:t>Used for code analysis</a:t>
            </a:r>
          </a:p>
        </p:txBody>
      </p:sp>
    </p:spTree>
    <p:extLst>
      <p:ext uri="{BB962C8B-B14F-4D97-AF65-F5344CB8AC3E}">
        <p14:creationId xmlns:p14="http://schemas.microsoft.com/office/powerpoint/2010/main" val="1255404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6F7DAD8-FF0E-69AF-134D-6FC711A98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592682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F57C78-2CCA-D609-EABC-318871F9C9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04857" y="1828800"/>
            <a:ext cx="2590800" cy="533400"/>
          </a:xfrm>
        </p:spPr>
        <p:txBody>
          <a:bodyPr/>
          <a:lstStyle/>
          <a:p>
            <a:r>
              <a:rPr lang="en-CN" dirty="0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C00F4-D619-AEE0-1045-DF968EB2A0F8}"/>
              </a:ext>
            </a:extLst>
          </p:cNvPr>
          <p:cNvSpPr/>
          <p:nvPr/>
        </p:nvSpPr>
        <p:spPr>
          <a:xfrm>
            <a:off x="3962400" y="838200"/>
            <a:ext cx="914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A1C5E-0118-BDB1-D94D-D70E0CCAC8CA}"/>
              </a:ext>
            </a:extLst>
          </p:cNvPr>
          <p:cNvSpPr/>
          <p:nvPr/>
        </p:nvSpPr>
        <p:spPr>
          <a:xfrm>
            <a:off x="1524000" y="838200"/>
            <a:ext cx="533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492B20-9819-E91C-2E73-AC23BDB19373}"/>
              </a:ext>
            </a:extLst>
          </p:cNvPr>
          <p:cNvSpPr/>
          <p:nvPr/>
        </p:nvSpPr>
        <p:spPr>
          <a:xfrm>
            <a:off x="1676400" y="2133600"/>
            <a:ext cx="914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F7A3F6-8653-4F6D-075C-7DC94BB98C15}"/>
              </a:ext>
            </a:extLst>
          </p:cNvPr>
          <p:cNvSpPr/>
          <p:nvPr/>
        </p:nvSpPr>
        <p:spPr>
          <a:xfrm>
            <a:off x="4343400" y="2133600"/>
            <a:ext cx="1295400" cy="206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A8D6B0-A74D-B394-CD3A-E1C042FBAD1F}"/>
              </a:ext>
            </a:extLst>
          </p:cNvPr>
          <p:cNvSpPr/>
          <p:nvPr/>
        </p:nvSpPr>
        <p:spPr>
          <a:xfrm>
            <a:off x="2438400" y="1268186"/>
            <a:ext cx="914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742BD3-BCE8-7E9F-DEE9-90B017D4DC59}"/>
              </a:ext>
            </a:extLst>
          </p:cNvPr>
          <p:cNvSpPr/>
          <p:nvPr/>
        </p:nvSpPr>
        <p:spPr>
          <a:xfrm>
            <a:off x="3915911" y="1273629"/>
            <a:ext cx="914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924B98-B7F9-8FFE-B3D9-287588E4B6E1}"/>
              </a:ext>
            </a:extLst>
          </p:cNvPr>
          <p:cNvSpPr/>
          <p:nvPr/>
        </p:nvSpPr>
        <p:spPr>
          <a:xfrm>
            <a:off x="2590800" y="4724400"/>
            <a:ext cx="1219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5781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C698-876D-040A-7356-225773C8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Next Week… liveness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7D3B7-2B04-41E9-3A1E-EF10F1F7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Note:</a:t>
            </a:r>
          </a:p>
          <a:p>
            <a:pPr lvl="1"/>
            <a:r>
              <a:rPr lang="en-CN" dirty="0"/>
              <a:t>HW4 is due this Thursday (April 10)</a:t>
            </a:r>
          </a:p>
          <a:p>
            <a:pPr lvl="1"/>
            <a:r>
              <a:rPr lang="en-CN" dirty="0"/>
              <a:t>HW5 is due next Thursday (April 17)</a:t>
            </a:r>
          </a:p>
          <a:p>
            <a:r>
              <a:rPr lang="en-CN" dirty="0"/>
              <a:t>Quiz 2 will be on April 17</a:t>
            </a:r>
          </a:p>
          <a:p>
            <a:pPr lvl="1"/>
            <a:r>
              <a:rPr lang="en-CN" dirty="0"/>
              <a:t>On AST to IR conversion (HW4-5)</a:t>
            </a:r>
          </a:p>
          <a:p>
            <a:pPr lvl="1"/>
            <a:r>
              <a:rPr lang="en-CN" i="1" dirty="0"/>
              <a:t>Don’t be late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440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294A-F4A8-5562-D912-869385BA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0" y="76200"/>
            <a:ext cx="4800600" cy="996248"/>
          </a:xfrm>
        </p:spPr>
        <p:txBody>
          <a:bodyPr/>
          <a:lstStyle/>
          <a:p>
            <a:pPr algn="r"/>
            <a:r>
              <a:rPr lang="en-US" sz="3600" dirty="0"/>
              <a:t>Arrays in FDMJ 2025</a:t>
            </a:r>
            <a:br>
              <a:rPr lang="en-US" sz="3600" dirty="0"/>
            </a:br>
            <a:r>
              <a:rPr lang="en-US" sz="3600" dirty="0"/>
              <a:t>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9B08-56AB-9FA0-D592-25C4E76BC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57200"/>
            <a:ext cx="7772400" cy="4114800"/>
          </a:xfrm>
        </p:spPr>
        <p:txBody>
          <a:bodyPr/>
          <a:lstStyle/>
          <a:p>
            <a:r>
              <a:rPr lang="en-US" dirty="0"/>
              <a:t>Array declarations: </a:t>
            </a:r>
          </a:p>
          <a:p>
            <a:pPr lvl="1"/>
            <a:r>
              <a:rPr lang="en-US" dirty="0"/>
              <a:t>int[] a; int[5] b; int[] c={1,2,3,4,9};</a:t>
            </a:r>
          </a:p>
          <a:p>
            <a:pPr lvl="1"/>
            <a:r>
              <a:rPr lang="en-US" i="1" dirty="0"/>
              <a:t>Both in methods and in class </a:t>
            </a:r>
          </a:p>
          <a:p>
            <a:r>
              <a:rPr lang="en-US" dirty="0"/>
              <a:t>Array usages: </a:t>
            </a:r>
          </a:p>
          <a:p>
            <a:pPr lvl="1"/>
            <a:r>
              <a:rPr lang="en-US" dirty="0"/>
              <a:t>a[10] = 1;  x= a[1];</a:t>
            </a:r>
          </a:p>
          <a:p>
            <a:pPr lvl="1"/>
            <a:r>
              <a:rPr lang="en-US" dirty="0"/>
              <a:t>length(b), </a:t>
            </a:r>
            <a:r>
              <a:rPr lang="en-US" dirty="0" err="1"/>
              <a:t>getarray</a:t>
            </a:r>
            <a:r>
              <a:rPr lang="en-US" dirty="0"/>
              <a:t>(a)</a:t>
            </a:r>
          </a:p>
          <a:p>
            <a:pPr lvl="1"/>
            <a:r>
              <a:rPr lang="en-US" altLang="zh-CN" dirty="0"/>
              <a:t>Array arithmetic: Element-wise operations</a:t>
            </a:r>
          </a:p>
          <a:p>
            <a:pPr lvl="2"/>
            <a:r>
              <a:rPr lang="en-US" altLang="zh-CN" dirty="0"/>
              <a:t>-a, </a:t>
            </a:r>
            <a:r>
              <a:rPr lang="en-US" altLang="zh-CN" dirty="0" err="1"/>
              <a:t>b+c</a:t>
            </a:r>
            <a:r>
              <a:rPr lang="en-US" altLang="zh-CN" dirty="0"/>
              <a:t>, b-c, b*c, b/c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4761F-9431-5411-54BB-FDBCF3EC5EA9}"/>
              </a:ext>
            </a:extLst>
          </p:cNvPr>
          <p:cNvSpPr txBox="1"/>
          <p:nvPr/>
        </p:nvSpPr>
        <p:spPr>
          <a:xfrm>
            <a:off x="3048000" y="4688919"/>
            <a:ext cx="5736771" cy="2092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Note: to simplify the operations on arrays: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Only +, -, *, / and unary – are allowed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That is, we assume logical and comparison operations will NOT be on arrays (unlike integers)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If two arrays are of different lengths, then call external function exit(-1).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F4715-EB03-0721-CF44-28F659C80AE4}"/>
              </a:ext>
            </a:extLst>
          </p:cNvPr>
          <p:cNvSpPr txBox="1"/>
          <p:nvPr/>
        </p:nvSpPr>
        <p:spPr>
          <a:xfrm>
            <a:off x="381000" y="5073639"/>
            <a:ext cx="2231571" cy="1323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Note: the Tree language </a:t>
            </a:r>
            <a:r>
              <a:rPr lang="en-US" sz="2000" b="1" dirty="0"/>
              <a:t>doesn’t support arrays</a:t>
            </a:r>
            <a:r>
              <a:rPr lang="en-US" sz="2000" dirty="0"/>
              <a:t> directly</a:t>
            </a:r>
          </a:p>
        </p:txBody>
      </p:sp>
    </p:spTree>
    <p:extLst>
      <p:ext uri="{BB962C8B-B14F-4D97-AF65-F5344CB8AC3E}">
        <p14:creationId xmlns:p14="http://schemas.microsoft.com/office/powerpoint/2010/main" val="6472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5CA4-7329-6EA6-8150-605D39C91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863A8-A15D-2336-133C-F16BD830F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See HW5 Repo</a:t>
            </a:r>
          </a:p>
        </p:txBody>
      </p:sp>
    </p:spTree>
    <p:extLst>
      <p:ext uri="{BB962C8B-B14F-4D97-AF65-F5344CB8AC3E}">
        <p14:creationId xmlns:p14="http://schemas.microsoft.com/office/powerpoint/2010/main" val="242640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C0863-C99F-0E8F-4BFE-02F37302E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C581-ED45-B9D3-DAB6-9D4C0E7B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08235"/>
            <a:ext cx="6553200" cy="457200"/>
          </a:xfrm>
        </p:spPr>
        <p:txBody>
          <a:bodyPr/>
          <a:lstStyle/>
          <a:p>
            <a:r>
              <a:rPr lang="en-US" sz="3600" dirty="0"/>
              <a:t>Classes in FDMJ 2025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86B0-5389-B80E-8E5E-38ACC931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58565"/>
            <a:ext cx="7772400" cy="5791200"/>
          </a:xfrm>
        </p:spPr>
        <p:txBody>
          <a:bodyPr/>
          <a:lstStyle/>
          <a:p>
            <a:r>
              <a:rPr lang="en-US" dirty="0"/>
              <a:t>Class declarations: </a:t>
            </a:r>
          </a:p>
          <a:p>
            <a:pPr lvl="1"/>
            <a:r>
              <a:rPr lang="en-US" i="1" dirty="0"/>
              <a:t>Class C [extends] PC {}</a:t>
            </a:r>
          </a:p>
          <a:p>
            <a:pPr lvl="1"/>
            <a:r>
              <a:rPr lang="en-US" i="1" dirty="0"/>
              <a:t>Class variables</a:t>
            </a:r>
          </a:p>
          <a:p>
            <a:pPr lvl="1"/>
            <a:r>
              <a:rPr lang="en-US" i="1" dirty="0"/>
              <a:t>Methods </a:t>
            </a:r>
          </a:p>
          <a:p>
            <a:pPr lvl="1"/>
            <a:r>
              <a:rPr lang="en-US" i="1" dirty="0"/>
              <a:t>Inheritance</a:t>
            </a:r>
          </a:p>
          <a:p>
            <a:r>
              <a:rPr lang="en-US" dirty="0"/>
              <a:t>Class usages: </a:t>
            </a:r>
          </a:p>
          <a:p>
            <a:pPr lvl="1"/>
            <a:r>
              <a:rPr lang="en-US" dirty="0"/>
              <a:t>c1 = c2 </a:t>
            </a:r>
          </a:p>
          <a:p>
            <a:pPr lvl="1"/>
            <a:r>
              <a:rPr lang="en-US" dirty="0" err="1"/>
              <a:t>c.x</a:t>
            </a:r>
            <a:endParaRPr lang="en-US" dirty="0"/>
          </a:p>
          <a:p>
            <a:pPr lvl="1"/>
            <a:r>
              <a:rPr lang="en-US" dirty="0" err="1"/>
              <a:t>c.m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return &amp; parameter</a:t>
            </a:r>
          </a:p>
          <a:p>
            <a:pPr lvl="1"/>
            <a:r>
              <a:rPr lang="en-US" dirty="0"/>
              <a:t>this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29D200-12DB-2D71-03D4-C6FF82475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823915"/>
            <a:ext cx="2971800" cy="580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5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D313227-4DA1-8B24-24E6-E86B8836412E}"/>
              </a:ext>
            </a:extLst>
          </p:cNvPr>
          <p:cNvSpPr txBox="1"/>
          <p:nvPr/>
        </p:nvSpPr>
        <p:spPr>
          <a:xfrm>
            <a:off x="122141" y="4341674"/>
            <a:ext cx="5824709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Example: class A </a:t>
            </a:r>
            <a:r>
              <a:rPr lang="en-US" sz="1800" dirty="0" err="1">
                <a:solidFill>
                  <a:srgbClr val="FF0000"/>
                </a:solidFill>
              </a:rPr>
              <a:t>ob</a:t>
            </a:r>
            <a:r>
              <a:rPr lang="en-US" sz="1800" dirty="0">
                <a:solidFill>
                  <a:srgbClr val="FF0000"/>
                </a:solidFill>
              </a:rPr>
              <a:t>; </a:t>
            </a:r>
            <a:r>
              <a:rPr lang="en-US" sz="1800" dirty="0" err="1">
                <a:solidFill>
                  <a:srgbClr val="FF0000"/>
                </a:solidFill>
              </a:rPr>
              <a:t>ob</a:t>
            </a:r>
            <a:r>
              <a:rPr lang="en-US" sz="1800" dirty="0">
                <a:solidFill>
                  <a:srgbClr val="FF0000"/>
                </a:solidFill>
              </a:rPr>
              <a:t>=new D(); </a:t>
            </a:r>
          </a:p>
          <a:p>
            <a:r>
              <a:rPr lang="en-US" sz="1800" dirty="0"/>
              <a:t>Move(</a:t>
            </a:r>
            <a:r>
              <a:rPr lang="en-US" sz="1800" dirty="0" err="1"/>
              <a:t>temp_ob</a:t>
            </a:r>
            <a:r>
              <a:rPr lang="en-US" sz="1800" dirty="0"/>
              <a:t>, </a:t>
            </a:r>
          </a:p>
          <a:p>
            <a:r>
              <a:rPr lang="en-US" sz="1800" dirty="0"/>
              <a:t>         </a:t>
            </a:r>
            <a:r>
              <a:rPr lang="en-US" sz="1800" dirty="0" err="1"/>
              <a:t>Eseq</a:t>
            </a:r>
            <a:r>
              <a:rPr lang="en-US" sz="1800" dirty="0"/>
              <a:t>(Seq(Move(</a:t>
            </a:r>
            <a:r>
              <a:rPr lang="en-US" sz="1800" dirty="0" err="1"/>
              <a:t>temp_obob</a:t>
            </a:r>
            <a:r>
              <a:rPr lang="en-US" sz="1800" dirty="0"/>
              <a:t>, </a:t>
            </a:r>
            <a:r>
              <a:rPr lang="en-US" sz="1800" dirty="0" err="1"/>
              <a:t>extCall</a:t>
            </a:r>
            <a:r>
              <a:rPr lang="en-US" sz="1800" dirty="0"/>
              <a:t>(”malloc”, 4*)),</a:t>
            </a:r>
          </a:p>
          <a:p>
            <a:r>
              <a:rPr lang="en-US" sz="1800" dirty="0"/>
              <a:t> 	 Seq(Move(temp_obob+2*, Name(</a:t>
            </a:r>
            <a:r>
              <a:rPr lang="en-US" sz="1800" dirty="0" err="1"/>
              <a:t>lable_D_f</a:t>
            </a:r>
            <a:r>
              <a:rPr lang="en-US" sz="1800" dirty="0"/>
              <a:t>)),</a:t>
            </a:r>
          </a:p>
          <a:p>
            <a:r>
              <a:rPr lang="en-US" sz="1800" dirty="0"/>
              <a:t>	     Move(temp_obob+3*, Name(</a:t>
            </a:r>
            <a:r>
              <a:rPr lang="en-US" sz="1800" dirty="0" err="1"/>
              <a:t>label_C_g</a:t>
            </a:r>
            <a:r>
              <a:rPr lang="en-US" sz="1800" dirty="0"/>
              <a:t>)))),</a:t>
            </a:r>
          </a:p>
          <a:p>
            <a:r>
              <a:rPr lang="en-US" sz="1800" dirty="0"/>
              <a:t>	    </a:t>
            </a:r>
            <a:r>
              <a:rPr lang="en-US" sz="1800" dirty="0" err="1"/>
              <a:t>temp_obob</a:t>
            </a:r>
            <a:r>
              <a:rPr lang="en-US" sz="1800" dirty="0"/>
              <a:t>))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645A1-EC6D-525F-6013-E800B521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38418"/>
            <a:ext cx="5486400" cy="423582"/>
          </a:xfrm>
        </p:spPr>
        <p:txBody>
          <a:bodyPr/>
          <a:lstStyle/>
          <a:p>
            <a:r>
              <a:rPr lang="en-US" sz="4000" dirty="0"/>
              <a:t>Convert Classes to IR+</a:t>
            </a:r>
            <a:br>
              <a:rPr lang="en-US" sz="4000" dirty="0"/>
            </a:br>
            <a:r>
              <a:rPr lang="en-US" sz="3200" dirty="0"/>
              <a:t>(review)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78EAC-16E0-B196-2FE3-ECEE5DAA5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99" y="1325488"/>
            <a:ext cx="5029200" cy="68832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Recall: Class tables</a:t>
            </a:r>
            <a:r>
              <a:rPr lang="zh-CN" altLang="en-US" sz="2000" dirty="0"/>
              <a:t> </a:t>
            </a:r>
            <a:r>
              <a:rPr lang="en-US" altLang="zh-CN" sz="2000" dirty="0"/>
              <a:t>for class variables and class methods.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DF204-B0FD-B094-ADAA-7C35CC78E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89"/>
          <a:stretch/>
        </p:blipFill>
        <p:spPr>
          <a:xfrm>
            <a:off x="691403" y="2016220"/>
            <a:ext cx="5043992" cy="153133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5F811B-DE59-D22E-299A-E658C80EA966}"/>
              </a:ext>
            </a:extLst>
          </p:cNvPr>
          <p:cNvSpPr txBox="1"/>
          <p:nvPr/>
        </p:nvSpPr>
        <p:spPr>
          <a:xfrm>
            <a:off x="1465057" y="3657995"/>
            <a:ext cx="427033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Function addressed: use </a:t>
            </a:r>
            <a:r>
              <a:rPr lang="en-US" sz="1800" dirty="0" err="1">
                <a:solidFill>
                  <a:srgbClr val="FF0000"/>
                </a:solidFill>
              </a:rPr>
              <a:t>namedlabels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</a:p>
          <a:p>
            <a:r>
              <a:rPr lang="en-US" sz="1800" dirty="0"/>
              <a:t>e.g., </a:t>
            </a:r>
            <a:r>
              <a:rPr lang="en-US" sz="1800" dirty="0" err="1"/>
              <a:t>label_D_f</a:t>
            </a:r>
            <a:r>
              <a:rPr lang="en-US" sz="1800" dirty="0"/>
              <a:t>=</a:t>
            </a:r>
            <a:r>
              <a:rPr lang="en-US" sz="1800" dirty="0" err="1"/>
              <a:t>Temp_namedlabel</a:t>
            </a:r>
            <a:r>
              <a:rPr lang="en-US" sz="1800" dirty="0"/>
              <a:t>(“</a:t>
            </a:r>
            <a:r>
              <a:rPr lang="en-US" sz="1800" dirty="0" err="1"/>
              <a:t>D_f</a:t>
            </a:r>
            <a:r>
              <a:rPr lang="en-US" sz="1800" dirty="0"/>
              <a:t>”));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1B6B4-85BF-D4B4-5F55-2D1E8C912A65}"/>
              </a:ext>
            </a:extLst>
          </p:cNvPr>
          <p:cNvSpPr txBox="1"/>
          <p:nvPr/>
        </p:nvSpPr>
        <p:spPr>
          <a:xfrm>
            <a:off x="6019800" y="305068"/>
            <a:ext cx="2819400" cy="6247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Unified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Object Record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sz="2000" dirty="0"/>
              <a:t>Leave space for </a:t>
            </a:r>
            <a:r>
              <a:rPr lang="en-US" altLang="zh-CN" sz="2000" dirty="0"/>
              <a:t>all possible variables and methods in all classes.</a:t>
            </a:r>
          </a:p>
          <a:p>
            <a:pPr marL="457200" indent="-457200">
              <a:buAutoNum type="arabicPeriod"/>
            </a:pPr>
            <a:r>
              <a:rPr lang="en-US" sz="2000" dirty="0"/>
              <a:t>So that: each name (variable or method) correspond to one offset in the record.</a:t>
            </a:r>
          </a:p>
          <a:p>
            <a:pPr marL="457200" indent="-457200">
              <a:buAutoNum type="arabicPeriod"/>
            </a:pPr>
            <a:r>
              <a:rPr lang="en-US" sz="2000" dirty="0"/>
              <a:t>The unified object record for the example on the left is </a:t>
            </a:r>
            <a:r>
              <a:rPr lang="en-US" sz="2000" i="1" dirty="0">
                <a:solidFill>
                  <a:srgbClr val="FF0000"/>
                </a:solidFill>
              </a:rPr>
              <a:t>(x, y, f, g)</a:t>
            </a:r>
            <a:r>
              <a:rPr lang="en-US" sz="2000" dirty="0"/>
              <a:t>, 4 </a:t>
            </a:r>
            <a:r>
              <a:rPr lang="en-US" sz="2000" dirty="0" err="1"/>
              <a:t>ints</a:t>
            </a:r>
            <a:r>
              <a:rPr lang="en-US" sz="2000" dirty="0"/>
              <a:t>. </a:t>
            </a:r>
          </a:p>
          <a:p>
            <a:pPr marL="457200" indent="-457200">
              <a:buAutoNum type="arabicPeriod"/>
            </a:pPr>
            <a:r>
              <a:rPr lang="en-US" sz="2000" dirty="0"/>
              <a:t>The locations of f and g are assigned with the “correct” function address: use the class table to find the correct method name.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B75207-6954-00C5-B109-CA8C2CEE2F33}"/>
              </a:ext>
            </a:extLst>
          </p:cNvPr>
          <p:cNvCxnSpPr>
            <a:cxnSpLocks/>
          </p:cNvCxnSpPr>
          <p:nvPr/>
        </p:nvCxnSpPr>
        <p:spPr>
          <a:xfrm>
            <a:off x="5297752" y="4304326"/>
            <a:ext cx="188648" cy="9860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3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C0456-291A-07F0-CD37-DD916037D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5673-8B66-6BE8-ED4E-A9641BD9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9FC57-B364-5E7E-334E-254EE9BD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See HW5 Repo</a:t>
            </a:r>
          </a:p>
        </p:txBody>
      </p:sp>
    </p:spTree>
    <p:extLst>
      <p:ext uri="{BB962C8B-B14F-4D97-AF65-F5344CB8AC3E}">
        <p14:creationId xmlns:p14="http://schemas.microsoft.com/office/powerpoint/2010/main" val="396557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469B-86EE-A145-91AA-CDCDB69A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r>
              <a:rPr kumimoji="1" lang="en-US" altLang="zh-CN" sz="3200" dirty="0"/>
              <a:t>Canonicalization Process (1)</a:t>
            </a:r>
            <a:br>
              <a:rPr kumimoji="1" lang="en-US" altLang="zh-CN" sz="3200" dirty="0"/>
            </a:br>
            <a:r>
              <a:rPr kumimoji="1" lang="en-US" altLang="zh-CN" sz="3200" dirty="0"/>
              <a:t>Get rid of </a:t>
            </a:r>
            <a:r>
              <a:rPr kumimoji="1" lang="en-US" altLang="zh-CN" sz="3200" dirty="0" err="1"/>
              <a:t>ESeq</a:t>
            </a:r>
            <a:r>
              <a:rPr kumimoji="1" lang="en-US" altLang="zh-CN" sz="3200" dirty="0"/>
              <a:t> nodes</a:t>
            </a:r>
            <a:endParaRPr kumimoji="1" lang="zh-CN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ED023-B9C1-6E46-A402-2E160AC6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Linearize: get rid of </a:t>
            </a:r>
            <a:r>
              <a:rPr lang="en-US" sz="2400" dirty="0" err="1">
                <a:latin typeface="Courier"/>
              </a:rPr>
              <a:t>ESeq</a:t>
            </a:r>
            <a:r>
              <a:rPr lang="en-US" sz="2400" dirty="0"/>
              <a:t> nodes, convert to list of statements</a:t>
            </a:r>
          </a:p>
          <a:p>
            <a:r>
              <a:rPr lang="en-US" sz="2400" dirty="0"/>
              <a:t>Goal: each statement does one simple operation (assignment/arithmetic/function call/etc.)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example:</a:t>
            </a:r>
          </a:p>
          <a:p>
            <a:pPr marL="800100" lvl="2" indent="0">
              <a:buNone/>
            </a:pPr>
            <a:r>
              <a:rPr lang="en-US" dirty="0"/>
              <a:t>In C:  		y = (x = x + 1)</a:t>
            </a:r>
          </a:p>
          <a:p>
            <a:pPr marL="800100" lvl="2" indent="0">
              <a:buNone/>
            </a:pPr>
            <a:r>
              <a:rPr kumimoji="1" lang="en-US" dirty="0"/>
              <a:t>In IR:      Move(y, </a:t>
            </a:r>
            <a:r>
              <a:rPr kumimoji="1" lang="en-US" dirty="0" err="1"/>
              <a:t>Eseq</a:t>
            </a:r>
            <a:r>
              <a:rPr kumimoji="1" lang="en-US" dirty="0"/>
              <a:t>(x=x+1, x))</a:t>
            </a:r>
          </a:p>
          <a:p>
            <a:pPr marL="800100" lvl="2" indent="0">
              <a:buNone/>
            </a:pPr>
            <a:r>
              <a:rPr kumimoji="1" lang="en-US" dirty="0"/>
              <a:t>Linearize:    x=x+1, move(y, 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3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D187FD-A11A-6652-D157-6CD4DE1C5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0"/>
            <a:ext cx="421459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4BB9BE-AABF-1D76-163E-CD11B6EA4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00"/>
            <a:ext cx="513795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786BA1-3EB7-93E2-DB89-6ED6F2544C5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36318" y="-27214"/>
            <a:ext cx="2819399" cy="533400"/>
          </a:xfrm>
        </p:spPr>
        <p:txBody>
          <a:bodyPr/>
          <a:lstStyle/>
          <a:p>
            <a:r>
              <a:rPr lang="en-CN" sz="2000" dirty="0"/>
              <a:t>Example Segment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2669B7-3BE0-9D6F-041D-48F024CBE4AC}"/>
              </a:ext>
            </a:extLst>
          </p:cNvPr>
          <p:cNvCxnSpPr>
            <a:cxnSpLocks/>
          </p:cNvCxnSpPr>
          <p:nvPr/>
        </p:nvCxnSpPr>
        <p:spPr>
          <a:xfrm>
            <a:off x="5137951" y="228600"/>
            <a:ext cx="0" cy="6248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FB4E075-3984-1CF1-3B2B-1FBFF241A22B}"/>
              </a:ext>
            </a:extLst>
          </p:cNvPr>
          <p:cNvSpPr/>
          <p:nvPr/>
        </p:nvSpPr>
        <p:spPr>
          <a:xfrm>
            <a:off x="1905000" y="1371600"/>
            <a:ext cx="3124200" cy="381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9AD390-F472-842E-CB74-95D64D28B44E}"/>
              </a:ext>
            </a:extLst>
          </p:cNvPr>
          <p:cNvCxnSpPr>
            <a:cxnSpLocks/>
          </p:cNvCxnSpPr>
          <p:nvPr/>
        </p:nvCxnSpPr>
        <p:spPr>
          <a:xfrm flipV="1">
            <a:off x="4220777" y="152400"/>
            <a:ext cx="1189423" cy="1339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162651-8AE9-9ADD-1D5B-AB56BC8AE4BA}"/>
              </a:ext>
            </a:extLst>
          </p:cNvPr>
          <p:cNvCxnSpPr>
            <a:cxnSpLocks/>
          </p:cNvCxnSpPr>
          <p:nvPr/>
        </p:nvCxnSpPr>
        <p:spPr>
          <a:xfrm flipV="1">
            <a:off x="3467100" y="4191000"/>
            <a:ext cx="1943099" cy="914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836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11583</TotalTime>
  <Words>1352</Words>
  <Application>Microsoft Macintosh PowerPoint</Application>
  <PresentationFormat>On-screen Show (4:3)</PresentationFormat>
  <Paragraphs>165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Microsoft YaHei</vt:lpstr>
      <vt:lpstr>Arial</vt:lpstr>
      <vt:lpstr>Calibri</vt:lpstr>
      <vt:lpstr>Courier</vt:lpstr>
      <vt:lpstr>Optima</vt:lpstr>
      <vt:lpstr>Times New Roman</vt:lpstr>
      <vt:lpstr>Wingdings</vt:lpstr>
      <vt:lpstr>Default Design</vt:lpstr>
      <vt:lpstr>编译（H） COMP130014h.01 Week 8</vt:lpstr>
      <vt:lpstr>本周内容: AST to IR+, Canonicalization,  Quad, and Instruction Selection</vt:lpstr>
      <vt:lpstr>Arrays in FDMJ 2025 (review)</vt:lpstr>
      <vt:lpstr>Examples</vt:lpstr>
      <vt:lpstr>Classes in FDMJ 2025 (review)</vt:lpstr>
      <vt:lpstr>Convert Classes to IR+ (review)</vt:lpstr>
      <vt:lpstr>Examples</vt:lpstr>
      <vt:lpstr>Canonicalization Process (1) Get rid of ESeq nodes</vt:lpstr>
      <vt:lpstr>Example Segment</vt:lpstr>
      <vt:lpstr>Using Rewriting Rules</vt:lpstr>
      <vt:lpstr>Commutative Case</vt:lpstr>
      <vt:lpstr>Other Examples</vt:lpstr>
      <vt:lpstr>Other Examples</vt:lpstr>
      <vt:lpstr>Eliminating ESeq</vt:lpstr>
      <vt:lpstr>The Call IR node</vt:lpstr>
      <vt:lpstr>Next Step: Get Rid of Nested Expressons</vt:lpstr>
      <vt:lpstr>Quadruple Representation (Another IR)</vt:lpstr>
      <vt:lpstr>PowerPoint Presentation</vt:lpstr>
      <vt:lpstr>Instruction Selection (for Quad)</vt:lpstr>
      <vt:lpstr>PowerPoint Presentation</vt:lpstr>
      <vt:lpstr>Tile Examples (Example machine, close to Quad) (r0=0 in this machine)</vt:lpstr>
      <vt:lpstr>Tiling Example</vt:lpstr>
      <vt:lpstr>Maximum Munch Tiling Programs （放大看）</vt:lpstr>
      <vt:lpstr>Use, Def, and Jump to</vt:lpstr>
      <vt:lpstr>Example</vt:lpstr>
      <vt:lpstr>Next Week… liveness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Xiaoyang Wang</cp:lastModifiedBy>
  <cp:revision>437</cp:revision>
  <dcterms:created xsi:type="dcterms:W3CDTF">1601-01-01T00:00:00Z</dcterms:created>
  <dcterms:modified xsi:type="dcterms:W3CDTF">2025-04-06T14:37:53Z</dcterms:modified>
</cp:coreProperties>
</file>