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64" r:id="rId2"/>
    <p:sldId id="267" r:id="rId3"/>
    <p:sldId id="357" r:id="rId4"/>
    <p:sldId id="358" r:id="rId5"/>
    <p:sldId id="281" r:id="rId6"/>
    <p:sldId id="327" r:id="rId7"/>
    <p:sldId id="304" r:id="rId8"/>
    <p:sldId id="305" r:id="rId9"/>
    <p:sldId id="325" r:id="rId10"/>
    <p:sldId id="326" r:id="rId11"/>
    <p:sldId id="299" r:id="rId12"/>
    <p:sldId id="300" r:id="rId13"/>
    <p:sldId id="329" r:id="rId14"/>
    <p:sldId id="330" r:id="rId15"/>
    <p:sldId id="341" r:id="rId16"/>
    <p:sldId id="360" r:id="rId17"/>
    <p:sldId id="362" r:id="rId18"/>
    <p:sldId id="363" r:id="rId19"/>
    <p:sldId id="364" r:id="rId20"/>
    <p:sldId id="359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53" r:id="rId33"/>
    <p:sldId id="354" r:id="rId34"/>
    <p:sldId id="355" r:id="rId35"/>
    <p:sldId id="356" r:id="rId36"/>
    <p:sldId id="361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an Wang" initials="SW" lastIdx="1" clrIdx="0">
    <p:extLst>
      <p:ext uri="{19B8F6BF-5375-455C-9EA6-DF929625EA0E}">
        <p15:presenceInfo xmlns:p15="http://schemas.microsoft.com/office/powerpoint/2012/main" userId="cb11d6ef8597026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4"/>
    <p:restoredTop sz="93356"/>
  </p:normalViewPr>
  <p:slideViewPr>
    <p:cSldViewPr>
      <p:cViewPr varScale="1">
        <p:scale>
          <a:sx n="118" d="100"/>
          <a:sy n="118" d="100"/>
        </p:scale>
        <p:origin x="43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6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59A7B-542B-3441-A2E2-F1B707F7C9B6}" type="datetimeFigureOut">
              <a:rPr lang="en-CN" smtClean="0"/>
              <a:t>4/13/25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5ACE76-7AB9-0540-B02B-40885896651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03678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ACE76-7AB9-0540-B02B-408858966510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10547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ACE76-7AB9-0540-B02B-408858966510}" type="slidenum">
              <a:rPr lang="en-CN" smtClean="0"/>
              <a:t>17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30892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70D5C-768C-7449-93FF-2248B6BD9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20B3E-E56A-0A4A-A9B1-D0B355272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C1DCE-9966-8746-9468-5EE81D879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07A33-7709-C84B-93B3-650A3CAC2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8F71-530B-494A-9E8F-69B388803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BAEF36-E379-0D43-B94C-0D54261789DE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650813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3DC2-FA80-F141-80FB-699346337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7AF91-9237-854F-B3D3-25A5C7AA7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9DC83-C1E4-344A-8EC1-DA8D2E6BE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C7AE1-25E5-FA42-9179-5E37F000F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6E133-CF9B-1640-A6ED-427498B2F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AE7BD7-1E1D-504E-86B1-36AA99F708F6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345816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0215DB-8D55-294F-BB56-9530AA6B44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5701C-D076-444D-9882-FD44BBB8C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B17D5-BF2E-034C-91E2-33A2F91C9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56DE0-6D77-1946-A316-E46DCAC1B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FF77-54BE-F747-865F-FEFBE54D6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6D1529-E980-7F4F-A51D-3F88231A1F2D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608002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53245-CF96-6847-AF9A-3BF265CFE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E0FD3-9371-A94C-BD77-0F251E1CA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AD76C-983B-254E-A440-E98971F30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6522C-BBB6-444B-BB2A-E0BF90F8F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D33E0-85FE-684C-B2E0-86F143769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694EA7-820D-F149-9011-FE2C025700C3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878898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D5FA5-F66C-1945-A17E-F6F95AF62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241C4-5E90-5B48-8FAF-3621310EE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CED58-62D5-AD45-B750-C4601A13D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8D3F7-9D52-9543-A034-B01A205F5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77C95-47CB-234A-B04F-7E5DE7C7D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7B194-588A-8E4B-AA0E-BB451A8A58B6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1443630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23479-DD7E-3340-9039-E959253F0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0E8F3-C76C-1340-B686-C5B70AAE2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3E70B-4331-A84A-ADC5-454243297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E962F-05D1-0D48-B68A-68BCA301E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F4A65-E233-9148-8456-CC51F1B44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E7712-7320-6043-A07B-156AF3E12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2054E-24D1-2A47-B6D6-9774C20A97B4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3031658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EF28F-946D-2841-ACF0-AA97A2DE5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C4E0F-1603-E14E-ACFD-A90A676A4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589AB-EFFF-074C-893F-C136D1DFE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0DA7F6-7B64-0C4D-9FE2-8B84CECD03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D71D6F-2EE8-0349-9361-7E5CD15603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CF5F0D-83E3-E844-8010-ECD297A1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0EE1B7-D41E-3348-A6D2-BC783988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A43C9-56D9-584D-9E17-9814E190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6952B8-D78E-B140-AEE6-CDE8327D75AF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522334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18E2B-D349-CB42-80A6-66ACFD885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EEEF74-8BB9-1A4D-A91A-A6955073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55F00-CFAC-774B-852A-8478481A3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25C60A-A0B9-0041-8624-BDF72C462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C88EAE-BAF3-CA4E-B12D-983EEC2F4838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405228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C76576-D7D9-3445-A20B-43F89F08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B352D-0BF5-C242-BDA6-147C5388E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8BDA8-D49F-6A45-851E-EDCB0807C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113BF4-067F-7441-9A02-8D6D6E9379A1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59464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79B90-F90C-D948-A05E-AE8062FFE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89E52-F870-2942-872C-2F1F4F2FB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AADD1-5AEA-314C-974F-81BA6607C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B29C7-3890-ED4C-B03B-A9F17C3B7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77A4A-1AFB-3344-BE29-F4064B0AE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580BA-1F3A-A743-B83C-53251C01D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A4F5F9-8D3C-AF41-AEBD-58911A1DE897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3839067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EA9F1-96C6-7E4C-915C-98FC11D9A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07AD75-CAC8-3A4C-9B92-514ABBEADA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CBAB3-B3E8-0249-8FDB-BD9D359E6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1C913-2470-CC4C-A280-1199EFF46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60735-EE58-FD4B-A5F1-2FCD392A0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6B41B-51CD-E04D-86B4-7E647FBD0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02D06C-F23D-EF47-824D-B4D0E0B954F8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54775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E2CC009-65B7-2A4A-AAE2-A5C7C8E185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B31AA60-8A97-534B-BE2C-97D44A942D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CN"/>
              <a:t>Click to edit Master text styles</a:t>
            </a:r>
          </a:p>
          <a:p>
            <a:pPr lvl="1"/>
            <a:r>
              <a:rPr lang="en-US" altLang="en-CN"/>
              <a:t>Second level</a:t>
            </a:r>
          </a:p>
          <a:p>
            <a:pPr lvl="2"/>
            <a:r>
              <a:rPr lang="en-US" altLang="en-CN"/>
              <a:t>Third level</a:t>
            </a:r>
          </a:p>
          <a:p>
            <a:pPr lvl="3"/>
            <a:r>
              <a:rPr lang="en-US" altLang="en-CN"/>
              <a:t>Fourth level</a:t>
            </a:r>
          </a:p>
          <a:p>
            <a:pPr lvl="4"/>
            <a:r>
              <a:rPr lang="en-US" altLang="en-CN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0839935-387D-2341-98F1-0DBEED4E2CF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1FD6A1D-E2ED-7C4E-AE35-B6DADC17F54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E44B27F-7C2D-FC4F-B7D0-522274DF29C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BD8FB91-50CA-B044-9E52-24DA09C7F31D}" type="slidenum">
              <a:rPr lang="en-US" altLang="en-CN"/>
              <a:pPr/>
              <a:t>‹#›</a:t>
            </a:fld>
            <a:endParaRPr lang="en-US" altLang="en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aslab.fudan.edu.cn/" TargetMode="External"/><Relationship Id="rId2" Type="http://schemas.openxmlformats.org/officeDocument/2006/relationships/hyperlink" Target="mailto:xywangcs@fudan.edu.cn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D356D-6994-6E4B-8C94-DB368237E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编译</a:t>
            </a:r>
            <a:r>
              <a:rPr lang="zh-CN" altLang="en-US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</a:t>
            </a:r>
            <a:r>
              <a:rPr lang="zh-CN" altLang="en-US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 </a:t>
            </a:r>
            <a:r>
              <a:rPr lang="en-US" sz="4000" b="1" dirty="0">
                <a:latin typeface="+mn-lt"/>
                <a:ea typeface="Microsoft YaHei" panose="020B0503020204020204" pitchFamily="34" charset="-122"/>
              </a:rPr>
              <a:t>COMP130014h.01</a:t>
            </a:r>
            <a:br>
              <a:rPr lang="en-US" sz="4000" b="1" dirty="0">
                <a:latin typeface="+mn-lt"/>
                <a:ea typeface="Microsoft YaHei" panose="020B0503020204020204" pitchFamily="34" charset="-122"/>
              </a:rPr>
            </a:br>
            <a:r>
              <a:rPr lang="en-US" sz="4000" b="1" dirty="0">
                <a:latin typeface="+mn-lt"/>
                <a:ea typeface="Microsoft YaHei" panose="020B0503020204020204" pitchFamily="34" charset="-122"/>
              </a:rPr>
              <a:t>Week 9</a:t>
            </a:r>
            <a:endParaRPr lang="en-CN" sz="4000" b="1" dirty="0">
              <a:latin typeface="+mn-lt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CBDA8-A1DD-944D-955A-794B1091D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复旦大学计算机</a:t>
            </a:r>
            <a:r>
              <a:rPr lang="en-US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科学技术</a:t>
            </a:r>
            <a:r>
              <a:rPr lang="en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学院</a:t>
            </a: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2024-2025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第二学期（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2025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年春季）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主讲：王晓阳（江湾叉二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A3021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xywangcs@fudan.edu.cn</a:t>
            </a:r>
            <a:endParaRPr lang="en-US" altLang="zh-CN" sz="20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</a:t>
            </a:r>
            <a:r>
              <a:rPr lang="en-CN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aslab.fudan.edu.cn</a:t>
            </a:r>
            <a:r>
              <a:rPr lang="zh-CN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助教：林琰钧、王雨晨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课堂：周一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6-8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节（下午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13:30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开始，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HGX303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教室）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实验：周四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1-2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节（上午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8:00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开始，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逸夫楼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305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5413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D5E2177-366C-2F4D-477F-D6CD044CD91F}"/>
              </a:ext>
            </a:extLst>
          </p:cNvPr>
          <p:cNvSpPr txBox="1">
            <a:spLocks/>
          </p:cNvSpPr>
          <p:nvPr/>
        </p:nvSpPr>
        <p:spPr>
          <a:xfrm>
            <a:off x="3429000" y="38100"/>
            <a:ext cx="5715000" cy="762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kumimoji="1" lang="en-US" altLang="zh-CN" dirty="0"/>
              <a:t>Quad Program Example </a:t>
            </a:r>
            <a:endParaRPr kumimoji="1"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F37A27-A38C-3152-4791-BAF991E9E4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826"/>
          <a:stretch/>
        </p:blipFill>
        <p:spPr>
          <a:xfrm>
            <a:off x="259982" y="184150"/>
            <a:ext cx="2476500" cy="1231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7D845B-040B-C732-2CA9-B22124388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676400"/>
            <a:ext cx="5768843" cy="472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0F34FB-E9D3-2F60-4800-F52AE042057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9744"/>
          <a:stretch/>
        </p:blipFill>
        <p:spPr>
          <a:xfrm>
            <a:off x="5308600" y="2574774"/>
            <a:ext cx="3733800" cy="1708451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573361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DDC9C-1BE5-CE4A-9B9A-89B765B0E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914400"/>
          </a:xfrm>
        </p:spPr>
        <p:txBody>
          <a:bodyPr/>
          <a:lstStyle/>
          <a:p>
            <a:r>
              <a:rPr kumimoji="1" lang="en-US" altLang="zh-CN" sz="3200" dirty="0"/>
              <a:t>Tile Examples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(Example machine, close to Quad)</a:t>
            </a:r>
            <a:br>
              <a:rPr kumimoji="1" lang="en-US" altLang="zh-CN" sz="3200" dirty="0"/>
            </a:br>
            <a:r>
              <a:rPr kumimoji="1" lang="en-US" altLang="zh-CN" sz="2800" i="1" dirty="0"/>
              <a:t>(r0=0 in this machine)</a:t>
            </a:r>
            <a:endParaRPr kumimoji="1" lang="zh-CN" altLang="en-US" sz="32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5B757D-D975-5E4E-877B-111121C58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143000"/>
            <a:ext cx="6781800" cy="56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960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72B80-CE46-4247-B6EF-06E246488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26771"/>
            <a:ext cx="7772400" cy="533400"/>
          </a:xfrm>
        </p:spPr>
        <p:txBody>
          <a:bodyPr/>
          <a:lstStyle/>
          <a:p>
            <a:r>
              <a:rPr kumimoji="1" lang="en-US" altLang="zh-CN" dirty="0"/>
              <a:t>Tiling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C5DE23-B2E4-9442-AA79-EB13CE576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1482993"/>
            <a:ext cx="7353300" cy="49579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58DC96-20F1-6541-B615-374AC86BA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00200"/>
            <a:ext cx="1308100" cy="355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65EE8A-8B40-E441-91BD-A45F6AC5EDAA}"/>
              </a:ext>
            </a:extLst>
          </p:cNvPr>
          <p:cNvSpPr txBox="1"/>
          <p:nvPr/>
        </p:nvSpPr>
        <p:spPr>
          <a:xfrm>
            <a:off x="304800" y="587489"/>
            <a:ext cx="1981200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Assume a and x are local vars stored in the Stack Frame (temporaries not in registers)</a:t>
            </a:r>
          </a:p>
        </p:txBody>
      </p:sp>
    </p:spTree>
    <p:extLst>
      <p:ext uri="{BB962C8B-B14F-4D97-AF65-F5344CB8AC3E}">
        <p14:creationId xmlns:p14="http://schemas.microsoft.com/office/powerpoint/2010/main" val="4015193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2990A-4BFE-F268-7E5B-D6CE87AC2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Use, Def, and Jump 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0FB07-0449-6EE6-BF0B-C0233B637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Each instruction in the Quad program has:</a:t>
            </a:r>
          </a:p>
          <a:p>
            <a:pPr lvl="1"/>
            <a:r>
              <a:rPr lang="en-CN" dirty="0"/>
              <a:t>List of temp defined (i.e., the left side of move)</a:t>
            </a:r>
          </a:p>
          <a:p>
            <a:pPr lvl="1"/>
            <a:r>
              <a:rPr lang="en-CN" dirty="0"/>
              <a:t>List of temp used (i.e., the value of which used in the instruction)</a:t>
            </a:r>
          </a:p>
          <a:p>
            <a:pPr lvl="1"/>
            <a:r>
              <a:rPr lang="en-CN" dirty="0"/>
              <a:t>List of labels that Jump and Cjump jump to.</a:t>
            </a:r>
          </a:p>
          <a:p>
            <a:r>
              <a:rPr lang="en-CN" dirty="0"/>
              <a:t>Used for code analysis</a:t>
            </a:r>
          </a:p>
        </p:txBody>
      </p:sp>
    </p:spTree>
    <p:extLst>
      <p:ext uri="{BB962C8B-B14F-4D97-AF65-F5344CB8AC3E}">
        <p14:creationId xmlns:p14="http://schemas.microsoft.com/office/powerpoint/2010/main" val="1255404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6F7DAD8-FF0E-69AF-134D-6FC711A98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0"/>
            <a:ext cx="592682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F57C78-2CCA-D609-EABC-318871F9C9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04857" y="1828800"/>
            <a:ext cx="2590800" cy="533400"/>
          </a:xfrm>
        </p:spPr>
        <p:txBody>
          <a:bodyPr/>
          <a:lstStyle/>
          <a:p>
            <a:r>
              <a:rPr lang="en-CN" dirty="0"/>
              <a:t>Example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2C00F4-D619-AEE0-1045-DF968EB2A0F8}"/>
              </a:ext>
            </a:extLst>
          </p:cNvPr>
          <p:cNvSpPr/>
          <p:nvPr/>
        </p:nvSpPr>
        <p:spPr>
          <a:xfrm>
            <a:off x="3962400" y="838200"/>
            <a:ext cx="9144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DA1C5E-0118-BDB1-D94D-D70E0CCAC8CA}"/>
              </a:ext>
            </a:extLst>
          </p:cNvPr>
          <p:cNvSpPr/>
          <p:nvPr/>
        </p:nvSpPr>
        <p:spPr>
          <a:xfrm>
            <a:off x="1524000" y="838200"/>
            <a:ext cx="5334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492B20-9819-E91C-2E73-AC23BDB19373}"/>
              </a:ext>
            </a:extLst>
          </p:cNvPr>
          <p:cNvSpPr/>
          <p:nvPr/>
        </p:nvSpPr>
        <p:spPr>
          <a:xfrm>
            <a:off x="1676400" y="2133600"/>
            <a:ext cx="9144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F7A3F6-8653-4F6D-075C-7DC94BB98C15}"/>
              </a:ext>
            </a:extLst>
          </p:cNvPr>
          <p:cNvSpPr/>
          <p:nvPr/>
        </p:nvSpPr>
        <p:spPr>
          <a:xfrm>
            <a:off x="4343400" y="2133600"/>
            <a:ext cx="1295400" cy="2068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A8D6B0-A74D-B394-CD3A-E1C042FBAD1F}"/>
              </a:ext>
            </a:extLst>
          </p:cNvPr>
          <p:cNvSpPr/>
          <p:nvPr/>
        </p:nvSpPr>
        <p:spPr>
          <a:xfrm>
            <a:off x="2438400" y="1268186"/>
            <a:ext cx="9144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742BD3-BCE8-7E9F-DEE9-90B017D4DC59}"/>
              </a:ext>
            </a:extLst>
          </p:cNvPr>
          <p:cNvSpPr/>
          <p:nvPr/>
        </p:nvSpPr>
        <p:spPr>
          <a:xfrm>
            <a:off x="3915911" y="1273629"/>
            <a:ext cx="9144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924B98-B7F9-8FFE-B3D9-287588E4B6E1}"/>
              </a:ext>
            </a:extLst>
          </p:cNvPr>
          <p:cNvSpPr/>
          <p:nvPr/>
        </p:nvSpPr>
        <p:spPr>
          <a:xfrm>
            <a:off x="2590800" y="4724400"/>
            <a:ext cx="1219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05781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96934-6792-34D9-DEFC-423E0208D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 dirty="0"/>
              <a:t>Block Formation</a:t>
            </a:r>
            <a:endParaRPr lang="en-C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F1A81-BECE-082B-3206-B42085BB7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62100"/>
            <a:ext cx="7086600" cy="4000500"/>
          </a:xfrm>
        </p:spPr>
        <p:txBody>
          <a:bodyPr/>
          <a:lstStyle/>
          <a:p>
            <a:r>
              <a:rPr lang="en-US" dirty="0"/>
              <a:t>A block is a straight-line program (no jumps)</a:t>
            </a:r>
          </a:p>
          <a:p>
            <a:r>
              <a:rPr lang="en-US" dirty="0"/>
              <a:t>The first instruction must be a </a:t>
            </a:r>
            <a:r>
              <a:rPr lang="en-US" b="1" i="1" dirty="0"/>
              <a:t>label</a:t>
            </a:r>
          </a:p>
          <a:p>
            <a:r>
              <a:rPr lang="en-US" dirty="0"/>
              <a:t>The last instruction must be:</a:t>
            </a:r>
          </a:p>
          <a:p>
            <a:pPr lvl="1"/>
            <a:r>
              <a:rPr lang="en-US" b="1" i="1" dirty="0"/>
              <a:t>Jump/</a:t>
            </a:r>
            <a:r>
              <a:rPr lang="en-US" b="1" i="1" dirty="0" err="1"/>
              <a:t>CJump</a:t>
            </a:r>
            <a:endParaRPr lang="en-US" b="1" i="1" dirty="0"/>
          </a:p>
          <a:p>
            <a:pPr lvl="1"/>
            <a:r>
              <a:rPr lang="en-US" b="1" i="1" dirty="0"/>
              <a:t>Return</a:t>
            </a:r>
          </a:p>
          <a:p>
            <a:r>
              <a:rPr lang="en-US" dirty="0"/>
              <a:t>Simplified depiction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366778-B1DE-9704-E839-161CBDF89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3426178"/>
            <a:ext cx="2832100" cy="321829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D6FC41-E1BB-286B-FEBD-912C77B7B6AB}"/>
              </a:ext>
            </a:extLst>
          </p:cNvPr>
          <p:cNvCxnSpPr>
            <a:cxnSpLocks/>
          </p:cNvCxnSpPr>
          <p:nvPr/>
        </p:nvCxnSpPr>
        <p:spPr>
          <a:xfrm>
            <a:off x="4876800" y="5105400"/>
            <a:ext cx="6858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586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8033D7-0C62-3FD4-3CCC-F186A383D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674794"/>
            <a:ext cx="7102151" cy="39546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7A4AC9-E883-41D8-0B7D-1D58A5E43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1486" y="581227"/>
            <a:ext cx="4267200" cy="5334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970A50-AD3E-B616-DFDB-6DA65FFDD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900" y="200378"/>
            <a:ext cx="2654300" cy="29337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35E5C1E-7210-B615-0BE2-A199FAAC8886}"/>
              </a:ext>
            </a:extLst>
          </p:cNvPr>
          <p:cNvSpPr/>
          <p:nvPr/>
        </p:nvSpPr>
        <p:spPr>
          <a:xfrm>
            <a:off x="685800" y="3360594"/>
            <a:ext cx="6858000" cy="22020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CFC867-7CEC-2DF5-3D1E-935DEF0BB427}"/>
              </a:ext>
            </a:extLst>
          </p:cNvPr>
          <p:cNvSpPr/>
          <p:nvPr/>
        </p:nvSpPr>
        <p:spPr>
          <a:xfrm>
            <a:off x="685800" y="5579598"/>
            <a:ext cx="2133600" cy="3640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51E5C1-187D-3EC4-935B-3474C21EF572}"/>
              </a:ext>
            </a:extLst>
          </p:cNvPr>
          <p:cNvSpPr/>
          <p:nvPr/>
        </p:nvSpPr>
        <p:spPr>
          <a:xfrm>
            <a:off x="670249" y="5983914"/>
            <a:ext cx="2133600" cy="1882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7D9AE7-6936-1E79-C2F8-262CF432DB0E}"/>
              </a:ext>
            </a:extLst>
          </p:cNvPr>
          <p:cNvSpPr/>
          <p:nvPr/>
        </p:nvSpPr>
        <p:spPr>
          <a:xfrm>
            <a:off x="670248" y="6237111"/>
            <a:ext cx="2453951" cy="3640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8CD822-C6B7-E838-CF07-6606010968A4}"/>
              </a:ext>
            </a:extLst>
          </p:cNvPr>
          <p:cNvSpPr txBox="1"/>
          <p:nvPr/>
        </p:nvSpPr>
        <p:spPr>
          <a:xfrm>
            <a:off x="381000" y="336059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372295-E030-D470-823C-06D8A9CBF8AE}"/>
              </a:ext>
            </a:extLst>
          </p:cNvPr>
          <p:cNvSpPr txBox="1"/>
          <p:nvPr/>
        </p:nvSpPr>
        <p:spPr>
          <a:xfrm>
            <a:off x="372646" y="543819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F4ED28-FFFA-3E52-8CAC-40F92594F1D5}"/>
              </a:ext>
            </a:extLst>
          </p:cNvPr>
          <p:cNvSpPr txBox="1"/>
          <p:nvPr/>
        </p:nvSpPr>
        <p:spPr>
          <a:xfrm>
            <a:off x="347246" y="584722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A83552-58E7-FA11-7DD3-926A17DFE648}"/>
              </a:ext>
            </a:extLst>
          </p:cNvPr>
          <p:cNvSpPr txBox="1"/>
          <p:nvPr/>
        </p:nvSpPr>
        <p:spPr>
          <a:xfrm>
            <a:off x="364122" y="621444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5DCFC2-509F-9AB4-258A-199CB6A97F7E}"/>
              </a:ext>
            </a:extLst>
          </p:cNvPr>
          <p:cNvSpPr txBox="1"/>
          <p:nvPr/>
        </p:nvSpPr>
        <p:spPr>
          <a:xfrm>
            <a:off x="3243441" y="5847223"/>
            <a:ext cx="3982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an instruction “jump 104”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D617AE5-31D3-3375-2F6E-F29E20D1FC69}"/>
              </a:ext>
            </a:extLst>
          </p:cNvPr>
          <p:cNvCxnSpPr>
            <a:stCxn id="14" idx="1"/>
          </p:cNvCxnSpPr>
          <p:nvPr/>
        </p:nvCxnSpPr>
        <p:spPr>
          <a:xfrm flipH="1" flipV="1">
            <a:off x="2895600" y="6078055"/>
            <a:ext cx="347841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56F88AE-AF89-29F7-39B0-032BEA5CA864}"/>
              </a:ext>
            </a:extLst>
          </p:cNvPr>
          <p:cNvSpPr txBox="1"/>
          <p:nvPr/>
        </p:nvSpPr>
        <p:spPr>
          <a:xfrm>
            <a:off x="1521814" y="426919"/>
            <a:ext cx="312906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F3ACFD-D7FB-3A05-31F0-453641B128A2}"/>
              </a:ext>
            </a:extLst>
          </p:cNvPr>
          <p:cNvSpPr txBox="1"/>
          <p:nvPr/>
        </p:nvSpPr>
        <p:spPr>
          <a:xfrm>
            <a:off x="894647" y="1202683"/>
            <a:ext cx="312906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CB15AB-748D-9088-440C-A9ED209418C5}"/>
              </a:ext>
            </a:extLst>
          </p:cNvPr>
          <p:cNvSpPr txBox="1"/>
          <p:nvPr/>
        </p:nvSpPr>
        <p:spPr>
          <a:xfrm>
            <a:off x="2191486" y="1199496"/>
            <a:ext cx="312906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D0CAF5-0CD6-36D0-69DE-041634C8D3EB}"/>
              </a:ext>
            </a:extLst>
          </p:cNvPr>
          <p:cNvSpPr txBox="1"/>
          <p:nvPr/>
        </p:nvSpPr>
        <p:spPr>
          <a:xfrm>
            <a:off x="1521814" y="1990061"/>
            <a:ext cx="312906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47CCBB-2964-D14D-E59F-A33557442694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1051100" y="827029"/>
            <a:ext cx="627167" cy="375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E6B248B-E6F6-F386-913C-A069C5EED16F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1678267" y="827029"/>
            <a:ext cx="669672" cy="372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ECC183F-92B7-B8FB-3C0C-C0D5CBB896E7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1678267" y="1599606"/>
            <a:ext cx="669672" cy="390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1213FBC-8EA0-FA73-12D5-C5C1CF326CE7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1051100" y="1602793"/>
            <a:ext cx="627167" cy="3872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924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0C07AD-6DD2-6E75-2FD0-9E9B61E50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8" y="381000"/>
            <a:ext cx="6118144" cy="5867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2F4BB0-17BD-4433-D07D-D0A494E9D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1382486"/>
            <a:ext cx="5777603" cy="34798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194AD22-B39C-EEC1-D4E6-27E07A4F975D}"/>
              </a:ext>
            </a:extLst>
          </p:cNvPr>
          <p:cNvSpPr txBox="1">
            <a:spLocks/>
          </p:cNvSpPr>
          <p:nvPr/>
        </p:nvSpPr>
        <p:spPr>
          <a:xfrm>
            <a:off x="4833256" y="228600"/>
            <a:ext cx="4267200" cy="9906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Example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E0C48F-5CAF-6D19-CFCF-E01DA82BBEAB}"/>
              </a:ext>
            </a:extLst>
          </p:cNvPr>
          <p:cNvSpPr/>
          <p:nvPr/>
        </p:nvSpPr>
        <p:spPr>
          <a:xfrm>
            <a:off x="3810000" y="1932214"/>
            <a:ext cx="4038600" cy="8109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417030-B3C9-1603-58C5-ED8C9398BA3F}"/>
              </a:ext>
            </a:extLst>
          </p:cNvPr>
          <p:cNvSpPr/>
          <p:nvPr/>
        </p:nvSpPr>
        <p:spPr>
          <a:xfrm>
            <a:off x="3810000" y="2743200"/>
            <a:ext cx="31242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26906-616E-D3D9-3E6F-AEF25E1D2445}"/>
              </a:ext>
            </a:extLst>
          </p:cNvPr>
          <p:cNvSpPr/>
          <p:nvPr/>
        </p:nvSpPr>
        <p:spPr>
          <a:xfrm>
            <a:off x="3820886" y="3124200"/>
            <a:ext cx="527957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CFBB9A-E7F3-02F7-4A49-71228CE6980C}"/>
              </a:ext>
            </a:extLst>
          </p:cNvPr>
          <p:cNvSpPr/>
          <p:nvPr/>
        </p:nvSpPr>
        <p:spPr>
          <a:xfrm>
            <a:off x="3831772" y="3657600"/>
            <a:ext cx="3102428" cy="4680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3AEE85-CB59-2490-6BCF-E521400AE64F}"/>
              </a:ext>
            </a:extLst>
          </p:cNvPr>
          <p:cNvSpPr/>
          <p:nvPr/>
        </p:nvSpPr>
        <p:spPr>
          <a:xfrm>
            <a:off x="3820886" y="4116614"/>
            <a:ext cx="3113314" cy="368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723304-26B8-02E2-9C06-A2D8415110CD}"/>
              </a:ext>
            </a:extLst>
          </p:cNvPr>
          <p:cNvSpPr/>
          <p:nvPr/>
        </p:nvSpPr>
        <p:spPr>
          <a:xfrm>
            <a:off x="3820886" y="4450443"/>
            <a:ext cx="3113314" cy="368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C7AF5B8-21B8-FCDA-83A5-FF51FF5B56E7}"/>
              </a:ext>
            </a:extLst>
          </p:cNvPr>
          <p:cNvCxnSpPr>
            <a:cxnSpLocks/>
          </p:cNvCxnSpPr>
          <p:nvPr/>
        </p:nvCxnSpPr>
        <p:spPr>
          <a:xfrm flipH="1" flipV="1">
            <a:off x="2286000" y="838200"/>
            <a:ext cx="1371600" cy="12954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635672A-8711-F208-A9A8-B196490F9BC2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1905000" y="2108200"/>
            <a:ext cx="1905000" cy="8255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EEFA239-6846-1188-A13D-5AD3B2E0EF22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2286000" y="2960007"/>
            <a:ext cx="1534886" cy="4308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6CB2F36-24D7-1352-2FA4-A5C99CFC68CD}"/>
              </a:ext>
            </a:extLst>
          </p:cNvPr>
          <p:cNvCxnSpPr>
            <a:cxnSpLocks/>
          </p:cNvCxnSpPr>
          <p:nvPr/>
        </p:nvCxnSpPr>
        <p:spPr>
          <a:xfrm flipH="1">
            <a:off x="2209800" y="3881665"/>
            <a:ext cx="1621972" cy="904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1C8B076-A6D0-4844-53EF-18007A07645B}"/>
              </a:ext>
            </a:extLst>
          </p:cNvPr>
          <p:cNvCxnSpPr>
            <a:cxnSpLocks/>
          </p:cNvCxnSpPr>
          <p:nvPr/>
        </p:nvCxnSpPr>
        <p:spPr>
          <a:xfrm flipH="1">
            <a:off x="2286000" y="4347254"/>
            <a:ext cx="1545772" cy="3118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FA9F348-61F0-673C-63F0-CA0845DF4414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2286000" y="4634593"/>
            <a:ext cx="1534886" cy="93390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A8D1DEA-319C-1138-E3CC-852A009DDD2F}"/>
              </a:ext>
            </a:extLst>
          </p:cNvPr>
          <p:cNvSpPr txBox="1"/>
          <p:nvPr/>
        </p:nvSpPr>
        <p:spPr>
          <a:xfrm>
            <a:off x="7831723" y="181201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B28898-C4BE-339B-ECD8-9E612BE5C6C7}"/>
              </a:ext>
            </a:extLst>
          </p:cNvPr>
          <p:cNvSpPr txBox="1"/>
          <p:nvPr/>
        </p:nvSpPr>
        <p:spPr>
          <a:xfrm>
            <a:off x="6949974" y="268305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4C8261-CA0E-F462-8D18-79FC3B458934}"/>
              </a:ext>
            </a:extLst>
          </p:cNvPr>
          <p:cNvSpPr txBox="1"/>
          <p:nvPr/>
        </p:nvSpPr>
        <p:spPr>
          <a:xfrm>
            <a:off x="8537938" y="273663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E24FB3-A16E-438D-ED08-59CF37949594}"/>
              </a:ext>
            </a:extLst>
          </p:cNvPr>
          <p:cNvSpPr txBox="1"/>
          <p:nvPr/>
        </p:nvSpPr>
        <p:spPr>
          <a:xfrm>
            <a:off x="6911332" y="368579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3EE2E8-E9E1-49C5-6E02-648B5D3B9A7D}"/>
              </a:ext>
            </a:extLst>
          </p:cNvPr>
          <p:cNvSpPr txBox="1"/>
          <p:nvPr/>
        </p:nvSpPr>
        <p:spPr>
          <a:xfrm>
            <a:off x="6916340" y="404150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47CC54-8EB1-F4AB-76B0-ED897D095E09}"/>
              </a:ext>
            </a:extLst>
          </p:cNvPr>
          <p:cNvSpPr txBox="1"/>
          <p:nvPr/>
        </p:nvSpPr>
        <p:spPr>
          <a:xfrm>
            <a:off x="6934200" y="451715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FB45119-6706-729C-02D4-498B0BD9B730}"/>
              </a:ext>
            </a:extLst>
          </p:cNvPr>
          <p:cNvSpPr txBox="1"/>
          <p:nvPr/>
        </p:nvSpPr>
        <p:spPr>
          <a:xfrm>
            <a:off x="8065590" y="4225672"/>
            <a:ext cx="338554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F11488-E051-1C58-84A2-EFD97FF86921}"/>
              </a:ext>
            </a:extLst>
          </p:cNvPr>
          <p:cNvSpPr txBox="1"/>
          <p:nvPr/>
        </p:nvSpPr>
        <p:spPr>
          <a:xfrm>
            <a:off x="7456352" y="4751066"/>
            <a:ext cx="338554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20804C2-30AE-9C9B-9287-9E25F8D7CB4C}"/>
              </a:ext>
            </a:extLst>
          </p:cNvPr>
          <p:cNvSpPr txBox="1"/>
          <p:nvPr/>
        </p:nvSpPr>
        <p:spPr>
          <a:xfrm>
            <a:off x="8001000" y="5284938"/>
            <a:ext cx="338554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107F121-D6E1-1453-5FA6-1C948075B5A4}"/>
              </a:ext>
            </a:extLst>
          </p:cNvPr>
          <p:cNvSpPr txBox="1"/>
          <p:nvPr/>
        </p:nvSpPr>
        <p:spPr>
          <a:xfrm>
            <a:off x="7432122" y="5844532"/>
            <a:ext cx="338554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7A60DD3-6F58-BC07-F291-CC7EEE966BCC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 flipH="1">
            <a:off x="7625629" y="4564226"/>
            <a:ext cx="609238" cy="1868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8D5A49A-8440-E6E9-5D86-026EB65E68A5}"/>
              </a:ext>
            </a:extLst>
          </p:cNvPr>
          <p:cNvCxnSpPr>
            <a:cxnSpLocks/>
            <a:stCxn id="38" idx="2"/>
            <a:endCxn id="40" idx="0"/>
          </p:cNvCxnSpPr>
          <p:nvPr/>
        </p:nvCxnSpPr>
        <p:spPr>
          <a:xfrm flipH="1">
            <a:off x="8170277" y="4564226"/>
            <a:ext cx="64590" cy="720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DADFD20-171B-1460-7C7E-83E0590C2D3B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 flipH="1">
            <a:off x="7601399" y="5623492"/>
            <a:ext cx="568878" cy="221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D6DD9AF-3CD2-5CF3-EA97-4FA5C8314D54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>
            <a:off x="7625629" y="5089620"/>
            <a:ext cx="544648" cy="1953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74601BD-7759-A1C3-71C6-B41F0D908A16}"/>
              </a:ext>
            </a:extLst>
          </p:cNvPr>
          <p:cNvSpPr txBox="1"/>
          <p:nvPr/>
        </p:nvSpPr>
        <p:spPr>
          <a:xfrm>
            <a:off x="8523540" y="5844532"/>
            <a:ext cx="338554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8C3933F-1FDB-905F-C3EF-3C786CA7CF50}"/>
              </a:ext>
            </a:extLst>
          </p:cNvPr>
          <p:cNvSpPr txBox="1"/>
          <p:nvPr/>
        </p:nvSpPr>
        <p:spPr>
          <a:xfrm>
            <a:off x="8033295" y="6380862"/>
            <a:ext cx="338554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6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80F8E19-A83B-6540-27ED-AFE67AF63A1A}"/>
              </a:ext>
            </a:extLst>
          </p:cNvPr>
          <p:cNvCxnSpPr>
            <a:cxnSpLocks/>
            <a:stCxn id="40" idx="2"/>
            <a:endCxn id="75" idx="0"/>
          </p:cNvCxnSpPr>
          <p:nvPr/>
        </p:nvCxnSpPr>
        <p:spPr>
          <a:xfrm>
            <a:off x="8170277" y="5623492"/>
            <a:ext cx="522540" cy="221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C50A39F-6056-EF2B-31D4-63B29BB2E560}"/>
              </a:ext>
            </a:extLst>
          </p:cNvPr>
          <p:cNvCxnSpPr>
            <a:cxnSpLocks/>
            <a:stCxn id="75" idx="2"/>
            <a:endCxn id="76" idx="0"/>
          </p:cNvCxnSpPr>
          <p:nvPr/>
        </p:nvCxnSpPr>
        <p:spPr>
          <a:xfrm flipH="1">
            <a:off x="8202572" y="6183086"/>
            <a:ext cx="490245" cy="1977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B5EB1AA-E270-A5C3-6004-92BBE80B3289}"/>
              </a:ext>
            </a:extLst>
          </p:cNvPr>
          <p:cNvCxnSpPr>
            <a:cxnSpLocks/>
            <a:stCxn id="41" idx="2"/>
            <a:endCxn id="76" idx="0"/>
          </p:cNvCxnSpPr>
          <p:nvPr/>
        </p:nvCxnSpPr>
        <p:spPr>
          <a:xfrm>
            <a:off x="7601399" y="6183086"/>
            <a:ext cx="601173" cy="1977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85">
            <a:extLst>
              <a:ext uri="{FF2B5EF4-FFF2-40B4-BE49-F238E27FC236}">
                <a16:creationId xmlns:a16="http://schemas.microsoft.com/office/drawing/2014/main" id="{D9419229-13E1-DA1C-9421-1444D18AED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1772" y="5190868"/>
            <a:ext cx="3350609" cy="114461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551522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E1EDDDB-4E2B-84A0-ACA1-A184C47D8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76200"/>
            <a:ext cx="6673517" cy="4876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E96408E-B3B5-04C1-5C80-F7619ADC2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063" y="5103393"/>
            <a:ext cx="4516691" cy="144534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EF77234-EBB8-D5B9-1490-6CD290C01E1A}"/>
              </a:ext>
            </a:extLst>
          </p:cNvPr>
          <p:cNvSpPr/>
          <p:nvPr/>
        </p:nvSpPr>
        <p:spPr>
          <a:xfrm>
            <a:off x="533400" y="685800"/>
            <a:ext cx="3386554" cy="336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9CF5BE-F486-C664-EDA5-EBC39C81A00B}"/>
              </a:ext>
            </a:extLst>
          </p:cNvPr>
          <p:cNvSpPr/>
          <p:nvPr/>
        </p:nvSpPr>
        <p:spPr>
          <a:xfrm>
            <a:off x="533400" y="1455174"/>
            <a:ext cx="44958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44C426-1344-D83A-C895-021BBB3FD2BE}"/>
              </a:ext>
            </a:extLst>
          </p:cNvPr>
          <p:cNvSpPr/>
          <p:nvPr/>
        </p:nvSpPr>
        <p:spPr>
          <a:xfrm>
            <a:off x="533400" y="2207342"/>
            <a:ext cx="4495800" cy="3072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214E45-3C58-6D9F-4ED5-AA05EE721F35}"/>
              </a:ext>
            </a:extLst>
          </p:cNvPr>
          <p:cNvSpPr/>
          <p:nvPr/>
        </p:nvSpPr>
        <p:spPr>
          <a:xfrm>
            <a:off x="533400" y="2531806"/>
            <a:ext cx="5791200" cy="5161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001F57-5B2F-3BCF-0E2C-ACF65A247C25}"/>
              </a:ext>
            </a:extLst>
          </p:cNvPr>
          <p:cNvSpPr/>
          <p:nvPr/>
        </p:nvSpPr>
        <p:spPr>
          <a:xfrm>
            <a:off x="533400" y="3048000"/>
            <a:ext cx="3048000" cy="2187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877AD8-CD7E-B867-7726-48BCCC2A0043}"/>
              </a:ext>
            </a:extLst>
          </p:cNvPr>
          <p:cNvSpPr/>
          <p:nvPr/>
        </p:nvSpPr>
        <p:spPr>
          <a:xfrm>
            <a:off x="533400" y="3309784"/>
            <a:ext cx="4495800" cy="3478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D3DCDD-F320-E53D-784F-83163B586D75}"/>
              </a:ext>
            </a:extLst>
          </p:cNvPr>
          <p:cNvSpPr/>
          <p:nvPr/>
        </p:nvSpPr>
        <p:spPr>
          <a:xfrm>
            <a:off x="533400" y="3695700"/>
            <a:ext cx="3581400" cy="495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AAEBBF-49B8-58A7-28F2-3F7AB9A4D753}"/>
              </a:ext>
            </a:extLst>
          </p:cNvPr>
          <p:cNvSpPr/>
          <p:nvPr/>
        </p:nvSpPr>
        <p:spPr>
          <a:xfrm>
            <a:off x="533400" y="4165190"/>
            <a:ext cx="3276600" cy="4068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333A5B-5DDA-3D3A-A868-DF513B98E5C1}"/>
              </a:ext>
            </a:extLst>
          </p:cNvPr>
          <p:cNvSpPr/>
          <p:nvPr/>
        </p:nvSpPr>
        <p:spPr>
          <a:xfrm>
            <a:off x="533400" y="4563396"/>
            <a:ext cx="2743200" cy="3896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AEA878-5E04-DE39-6001-BADB56AB41FE}"/>
              </a:ext>
            </a:extLst>
          </p:cNvPr>
          <p:cNvSpPr txBox="1"/>
          <p:nvPr/>
        </p:nvSpPr>
        <p:spPr>
          <a:xfrm>
            <a:off x="3919954" y="5848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4D6DAF-7CE3-310D-C850-3A12776EBB70}"/>
              </a:ext>
            </a:extLst>
          </p:cNvPr>
          <p:cNvSpPr txBox="1"/>
          <p:nvPr/>
        </p:nvSpPr>
        <p:spPr>
          <a:xfrm>
            <a:off x="4997245" y="135752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F69525-0E9E-95F7-76B7-58F55BBACED7}"/>
              </a:ext>
            </a:extLst>
          </p:cNvPr>
          <p:cNvSpPr txBox="1"/>
          <p:nvPr/>
        </p:nvSpPr>
        <p:spPr>
          <a:xfrm>
            <a:off x="4989871" y="211723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B5B205-EB78-4A21-1C49-87747C4D201C}"/>
              </a:ext>
            </a:extLst>
          </p:cNvPr>
          <p:cNvSpPr txBox="1"/>
          <p:nvPr/>
        </p:nvSpPr>
        <p:spPr>
          <a:xfrm>
            <a:off x="5907894" y="214857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C1A349-B138-1B84-5EDF-CF925C2AE60C}"/>
              </a:ext>
            </a:extLst>
          </p:cNvPr>
          <p:cNvSpPr txBox="1"/>
          <p:nvPr/>
        </p:nvSpPr>
        <p:spPr>
          <a:xfrm>
            <a:off x="3581400" y="292655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3F2DE9-FFAD-AAF7-77B1-8E93719B7219}"/>
              </a:ext>
            </a:extLst>
          </p:cNvPr>
          <p:cNvSpPr txBox="1"/>
          <p:nvPr/>
        </p:nvSpPr>
        <p:spPr>
          <a:xfrm>
            <a:off x="4989871" y="322721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10E705-EE3E-B17F-FE9F-F0832D180C1F}"/>
              </a:ext>
            </a:extLst>
          </p:cNvPr>
          <p:cNvSpPr txBox="1"/>
          <p:nvPr/>
        </p:nvSpPr>
        <p:spPr>
          <a:xfrm>
            <a:off x="4081046" y="359961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725657-D65B-38F0-7310-9F56F300C547}"/>
              </a:ext>
            </a:extLst>
          </p:cNvPr>
          <p:cNvSpPr txBox="1"/>
          <p:nvPr/>
        </p:nvSpPr>
        <p:spPr>
          <a:xfrm>
            <a:off x="3790994" y="417094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CB93C8-F974-C9DD-31AA-7C3F89BCCB46}"/>
              </a:ext>
            </a:extLst>
          </p:cNvPr>
          <p:cNvSpPr txBox="1"/>
          <p:nvPr/>
        </p:nvSpPr>
        <p:spPr>
          <a:xfrm>
            <a:off x="3269555" y="452105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354597-FD7A-3676-D50D-88289A9E338E}"/>
              </a:ext>
            </a:extLst>
          </p:cNvPr>
          <p:cNvSpPr txBox="1"/>
          <p:nvPr/>
        </p:nvSpPr>
        <p:spPr>
          <a:xfrm>
            <a:off x="7408502" y="1188252"/>
            <a:ext cx="338554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B3937D-36D0-0B4E-3104-9CC66AF13489}"/>
              </a:ext>
            </a:extLst>
          </p:cNvPr>
          <p:cNvSpPr txBox="1"/>
          <p:nvPr/>
        </p:nvSpPr>
        <p:spPr>
          <a:xfrm>
            <a:off x="7409909" y="1778680"/>
            <a:ext cx="338554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AED48C-A71B-9B1C-E577-C024530DBB10}"/>
              </a:ext>
            </a:extLst>
          </p:cNvPr>
          <p:cNvSpPr txBox="1"/>
          <p:nvPr/>
        </p:nvSpPr>
        <p:spPr>
          <a:xfrm>
            <a:off x="7005368" y="2420383"/>
            <a:ext cx="338554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DC4BC2-ACF7-AA4C-037B-CCEE0EC004B1}"/>
              </a:ext>
            </a:extLst>
          </p:cNvPr>
          <p:cNvSpPr txBox="1"/>
          <p:nvPr/>
        </p:nvSpPr>
        <p:spPr>
          <a:xfrm>
            <a:off x="6761831" y="3028665"/>
            <a:ext cx="338554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CE77899-C2A1-C6C8-4B5B-CB2D338DA8F3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7577779" y="1526806"/>
            <a:ext cx="1407" cy="251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5EF09DC-7D50-681A-3C0F-AC777E19A8FA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flipH="1">
            <a:off x="7174645" y="2117234"/>
            <a:ext cx="404541" cy="3031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BCECECB-5202-3D1B-5F64-102311B42792}"/>
              </a:ext>
            </a:extLst>
          </p:cNvPr>
          <p:cNvSpPr txBox="1"/>
          <p:nvPr/>
        </p:nvSpPr>
        <p:spPr>
          <a:xfrm>
            <a:off x="8272046" y="3852446"/>
            <a:ext cx="338554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39E9D3-362C-0737-DD17-0565D3EDCB46}"/>
              </a:ext>
            </a:extLst>
          </p:cNvPr>
          <p:cNvSpPr txBox="1"/>
          <p:nvPr/>
        </p:nvSpPr>
        <p:spPr>
          <a:xfrm>
            <a:off x="7529556" y="3966280"/>
            <a:ext cx="338554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6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C413491-C880-1087-0922-737D7C6B8C18}"/>
              </a:ext>
            </a:extLst>
          </p:cNvPr>
          <p:cNvCxnSpPr>
            <a:cxnSpLocks/>
            <a:stCxn id="25" idx="2"/>
            <a:endCxn id="37" idx="1"/>
          </p:cNvCxnSpPr>
          <p:nvPr/>
        </p:nvCxnSpPr>
        <p:spPr>
          <a:xfrm>
            <a:off x="6931108" y="3367219"/>
            <a:ext cx="595239" cy="1902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E189E3F-B193-FE7D-6133-DEBBFC768AAF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7864901" y="4191000"/>
            <a:ext cx="576422" cy="4416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5DF3333-7157-1023-22C6-B81EDB922BB3}"/>
              </a:ext>
            </a:extLst>
          </p:cNvPr>
          <p:cNvCxnSpPr>
            <a:cxnSpLocks/>
            <a:stCxn id="23" idx="2"/>
            <a:endCxn id="30" idx="0"/>
          </p:cNvCxnSpPr>
          <p:nvPr/>
        </p:nvCxnSpPr>
        <p:spPr>
          <a:xfrm>
            <a:off x="7579186" y="2117234"/>
            <a:ext cx="862137" cy="17352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BF85B1F-2A9F-A0E4-D7EC-5D6C968A9413}"/>
              </a:ext>
            </a:extLst>
          </p:cNvPr>
          <p:cNvSpPr txBox="1"/>
          <p:nvPr/>
        </p:nvSpPr>
        <p:spPr>
          <a:xfrm>
            <a:off x="7526347" y="3388216"/>
            <a:ext cx="338554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D992D42-E37B-2997-F645-3AFB577920A0}"/>
              </a:ext>
            </a:extLst>
          </p:cNvPr>
          <p:cNvSpPr/>
          <p:nvPr/>
        </p:nvSpPr>
        <p:spPr>
          <a:xfrm>
            <a:off x="545337" y="1055789"/>
            <a:ext cx="4046258" cy="336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91074C1-7E2E-2EB9-2130-BB8EA6932CE6}"/>
              </a:ext>
            </a:extLst>
          </p:cNvPr>
          <p:cNvSpPr txBox="1"/>
          <p:nvPr/>
        </p:nvSpPr>
        <p:spPr>
          <a:xfrm>
            <a:off x="4607988" y="99310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1FCFAC1-4F8E-38E4-4BFB-80742CE672B2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6931108" y="2758937"/>
            <a:ext cx="243537" cy="2697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6A3BE9E-42D6-EF04-4382-16F5D235E7F7}"/>
              </a:ext>
            </a:extLst>
          </p:cNvPr>
          <p:cNvCxnSpPr>
            <a:cxnSpLocks/>
            <a:stCxn id="24" idx="2"/>
            <a:endCxn id="37" idx="0"/>
          </p:cNvCxnSpPr>
          <p:nvPr/>
        </p:nvCxnSpPr>
        <p:spPr>
          <a:xfrm>
            <a:off x="7174645" y="2758937"/>
            <a:ext cx="520979" cy="6292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Arc 104">
            <a:extLst>
              <a:ext uri="{FF2B5EF4-FFF2-40B4-BE49-F238E27FC236}">
                <a16:creationId xmlns:a16="http://schemas.microsoft.com/office/drawing/2014/main" id="{562C114F-A70F-DF74-8D6B-F753EF149243}"/>
              </a:ext>
            </a:extLst>
          </p:cNvPr>
          <p:cNvSpPr/>
          <p:nvPr/>
        </p:nvSpPr>
        <p:spPr>
          <a:xfrm flipH="1">
            <a:off x="6629398" y="1600200"/>
            <a:ext cx="1191885" cy="2920857"/>
          </a:xfrm>
          <a:prstGeom prst="arc">
            <a:avLst>
              <a:gd name="adj1" fmla="val 15461040"/>
              <a:gd name="adj2" fmla="val 6165255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4B864A3-28F5-D4C1-477E-F8E71E19ED65}"/>
              </a:ext>
            </a:extLst>
          </p:cNvPr>
          <p:cNvCxnSpPr>
            <a:cxnSpLocks/>
            <a:stCxn id="37" idx="3"/>
            <a:endCxn id="30" idx="1"/>
          </p:cNvCxnSpPr>
          <p:nvPr/>
        </p:nvCxnSpPr>
        <p:spPr>
          <a:xfrm>
            <a:off x="7864901" y="3557493"/>
            <a:ext cx="407145" cy="4642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4240DB47-B36F-83BE-1EF8-DA6527DD5338}"/>
              </a:ext>
            </a:extLst>
          </p:cNvPr>
          <p:cNvSpPr txBox="1"/>
          <p:nvPr/>
        </p:nvSpPr>
        <p:spPr>
          <a:xfrm>
            <a:off x="8382968" y="4644168"/>
            <a:ext cx="338554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9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DFD4874-A9C7-2DFA-B454-BF6EE93BE14A}"/>
              </a:ext>
            </a:extLst>
          </p:cNvPr>
          <p:cNvSpPr txBox="1"/>
          <p:nvPr/>
        </p:nvSpPr>
        <p:spPr>
          <a:xfrm>
            <a:off x="7643366" y="4632612"/>
            <a:ext cx="338554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8B99CC0-1641-7487-2C82-644E87FE95C4}"/>
              </a:ext>
            </a:extLst>
          </p:cNvPr>
          <p:cNvCxnSpPr>
            <a:cxnSpLocks/>
            <a:stCxn id="30" idx="2"/>
            <a:endCxn id="116" idx="0"/>
          </p:cNvCxnSpPr>
          <p:nvPr/>
        </p:nvCxnSpPr>
        <p:spPr>
          <a:xfrm>
            <a:off x="8441323" y="4191000"/>
            <a:ext cx="110922" cy="4531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0E32C5A8-14E3-F326-2078-B012DA50EB0B}"/>
              </a:ext>
            </a:extLst>
          </p:cNvPr>
          <p:cNvSpPr txBox="1"/>
          <p:nvPr/>
        </p:nvSpPr>
        <p:spPr>
          <a:xfrm>
            <a:off x="7986722" y="5273685"/>
            <a:ext cx="459751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10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B17A86F-0109-3F7C-49F8-686303C787C1}"/>
              </a:ext>
            </a:extLst>
          </p:cNvPr>
          <p:cNvCxnSpPr>
            <a:cxnSpLocks/>
            <a:stCxn id="117" idx="2"/>
            <a:endCxn id="121" idx="0"/>
          </p:cNvCxnSpPr>
          <p:nvPr/>
        </p:nvCxnSpPr>
        <p:spPr>
          <a:xfrm>
            <a:off x="7812643" y="4971166"/>
            <a:ext cx="403955" cy="3025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3370CB4F-271E-647F-8572-E9884B629A90}"/>
              </a:ext>
            </a:extLst>
          </p:cNvPr>
          <p:cNvCxnSpPr>
            <a:cxnSpLocks/>
            <a:stCxn id="116" idx="2"/>
            <a:endCxn id="121" idx="0"/>
          </p:cNvCxnSpPr>
          <p:nvPr/>
        </p:nvCxnSpPr>
        <p:spPr>
          <a:xfrm flipH="1">
            <a:off x="8216598" y="4982722"/>
            <a:ext cx="335647" cy="2909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itle 1">
            <a:extLst>
              <a:ext uri="{FF2B5EF4-FFF2-40B4-BE49-F238E27FC236}">
                <a16:creationId xmlns:a16="http://schemas.microsoft.com/office/drawing/2014/main" id="{83CA1174-C74C-9E60-8B2D-DEDE1EB8D90E}"/>
              </a:ext>
            </a:extLst>
          </p:cNvPr>
          <p:cNvSpPr txBox="1">
            <a:spLocks/>
          </p:cNvSpPr>
          <p:nvPr/>
        </p:nvSpPr>
        <p:spPr>
          <a:xfrm>
            <a:off x="4833256" y="228600"/>
            <a:ext cx="4267200" cy="9906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Example 3</a:t>
            </a:r>
          </a:p>
        </p:txBody>
      </p:sp>
    </p:spTree>
    <p:extLst>
      <p:ext uri="{BB962C8B-B14F-4D97-AF65-F5344CB8AC3E}">
        <p14:creationId xmlns:p14="http://schemas.microsoft.com/office/powerpoint/2010/main" val="379320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2AE41-2C06-9105-DB7B-1756AE8A5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vs Data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93DA9-1003-A5F8-F2FC-69C1544E0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  <a:p>
            <a:pPr lvl="1"/>
            <a:r>
              <a:rPr lang="en-US" i="1" dirty="0"/>
              <a:t>What’s the </a:t>
            </a:r>
            <a:r>
              <a:rPr lang="en-US" i="1" dirty="0">
                <a:solidFill>
                  <a:srgbClr val="FF0000"/>
                </a:solidFill>
              </a:rPr>
              <a:t>next</a:t>
            </a:r>
            <a:r>
              <a:rPr lang="en-US" i="1" dirty="0"/>
              <a:t> instruction</a:t>
            </a:r>
          </a:p>
          <a:p>
            <a:pPr lvl="1"/>
            <a:r>
              <a:rPr lang="en-US" dirty="0"/>
              <a:t>Useful in analyzing data flow</a:t>
            </a:r>
          </a:p>
          <a:p>
            <a:r>
              <a:rPr lang="en-US" dirty="0"/>
              <a:t>Data Flow (or data dependency)</a:t>
            </a:r>
          </a:p>
          <a:p>
            <a:pPr lvl="1"/>
            <a:r>
              <a:rPr lang="en-US" i="1" dirty="0"/>
              <a:t>Where was the value </a:t>
            </a:r>
            <a:r>
              <a:rPr lang="en-US" i="1" dirty="0">
                <a:solidFill>
                  <a:srgbClr val="FF0000"/>
                </a:solidFill>
              </a:rPr>
              <a:t>defined</a:t>
            </a:r>
            <a:r>
              <a:rPr lang="en-US" i="1" dirty="0"/>
              <a:t> when a value is </a:t>
            </a:r>
            <a:r>
              <a:rPr lang="en-US" i="1" dirty="0">
                <a:solidFill>
                  <a:srgbClr val="FF0000"/>
                </a:solidFill>
              </a:rPr>
              <a:t>used</a:t>
            </a:r>
            <a:r>
              <a:rPr lang="en-US" i="1" dirty="0"/>
              <a:t>?</a:t>
            </a:r>
          </a:p>
          <a:p>
            <a:pPr lvl="1"/>
            <a:r>
              <a:rPr lang="en-US" dirty="0"/>
              <a:t>Useful in analyzing/optimizing the code</a:t>
            </a:r>
          </a:p>
          <a:p>
            <a:pPr lvl="2"/>
            <a:r>
              <a:rPr lang="en-US" dirty="0"/>
              <a:t>For example: Constant propagation</a:t>
            </a:r>
          </a:p>
        </p:txBody>
      </p:sp>
    </p:spTree>
    <p:extLst>
      <p:ext uri="{BB962C8B-B14F-4D97-AF65-F5344CB8AC3E}">
        <p14:creationId xmlns:p14="http://schemas.microsoft.com/office/powerpoint/2010/main" val="1980790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62287-0EDF-4D4D-A7A0-F41DF0929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8001000" cy="1143000"/>
          </a:xfrm>
        </p:spPr>
        <p:txBody>
          <a:bodyPr/>
          <a:lstStyle/>
          <a:p>
            <a:pPr algn="l"/>
            <a:r>
              <a:rPr lang="en-CN" sz="28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本周内容:</a:t>
            </a:r>
            <a:r>
              <a:rPr 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Review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&amp;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SSA</a:t>
            </a:r>
            <a:endParaRPr lang="en-CN" sz="3200" b="1" dirty="0">
              <a:solidFill>
                <a:schemeClr val="tx1"/>
              </a:solidFill>
              <a:latin typeface="+mn-lt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C0AF5-2977-F642-A21C-26A0F9468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3545"/>
            <a:ext cx="7772400" cy="488723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latin typeface="+mn-ea"/>
              </a:rPr>
              <a:t>Review: Canonicalization, Quadruple</a:t>
            </a:r>
            <a:r>
              <a:rPr lang="zh-CN" altLang="en-US" sz="2400" dirty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representation</a:t>
            </a:r>
            <a:r>
              <a:rPr lang="zh-CN" altLang="en-US" sz="2400" dirty="0">
                <a:latin typeface="+mn-ea"/>
              </a:rPr>
              <a:t>， </a:t>
            </a:r>
            <a:r>
              <a:rPr lang="en-US" altLang="zh-CN" sz="2400" dirty="0">
                <a:latin typeface="+mn-ea"/>
              </a:rPr>
              <a:t>Instruction</a:t>
            </a:r>
            <a:r>
              <a:rPr lang="zh-CN" altLang="en-US" sz="2400" dirty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Selection (for Quad)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latin typeface="+mn-ea"/>
              </a:rPr>
              <a:t>Static</a:t>
            </a:r>
            <a:r>
              <a:rPr lang="zh-CN" altLang="en-US" sz="2400" dirty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Single-Assignment</a:t>
            </a:r>
          </a:p>
          <a:p>
            <a:pPr marL="457200" lvl="0" indent="-457200">
              <a:buFont typeface="+mj-lt"/>
              <a:buAutoNum type="arabicPeriod"/>
            </a:pPr>
            <a:endParaRPr lang="en-US" sz="2400" dirty="0">
              <a:solidFill>
                <a:srgbClr val="FF0000"/>
              </a:solidFill>
              <a:latin typeface="+mn-ea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err="1">
                <a:solidFill>
                  <a:srgbClr val="FF0000"/>
                </a:solidFill>
                <a:latin typeface="+mn-ea"/>
              </a:rPr>
              <a:t>注意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：</a:t>
            </a:r>
            <a:endParaRPr lang="en-US" altLang="zh-CN" sz="2400" dirty="0">
              <a:solidFill>
                <a:srgbClr val="FF0000"/>
              </a:solidFill>
              <a:latin typeface="+mn-ea"/>
            </a:endParaRPr>
          </a:p>
          <a:p>
            <a:pPr marL="857250" lvl="1" indent="-457200"/>
            <a:r>
              <a:rPr lang="en-US" altLang="zh-CN" sz="2400" dirty="0">
                <a:latin typeface="+mn-ea"/>
              </a:rPr>
              <a:t>HW5</a:t>
            </a:r>
            <a:r>
              <a:rPr lang="zh-CN" altLang="en-US" sz="2400" dirty="0">
                <a:latin typeface="+mn-ea"/>
              </a:rPr>
              <a:t> 周四（</a:t>
            </a:r>
            <a:r>
              <a:rPr lang="en-US" altLang="zh-CN" sz="2400" dirty="0">
                <a:latin typeface="+mn-ea"/>
              </a:rPr>
              <a:t>4</a:t>
            </a:r>
            <a:r>
              <a:rPr lang="zh-CN" altLang="en-US" sz="2400" dirty="0">
                <a:latin typeface="+mn-ea"/>
              </a:rPr>
              <a:t>月</a:t>
            </a:r>
            <a:r>
              <a:rPr lang="en-US" altLang="zh-CN" sz="2400" dirty="0">
                <a:latin typeface="+mn-ea"/>
              </a:rPr>
              <a:t>17</a:t>
            </a:r>
            <a:r>
              <a:rPr lang="zh-CN" altLang="en-US" sz="2400" dirty="0">
                <a:latin typeface="+mn-ea"/>
              </a:rPr>
              <a:t>日）晚</a:t>
            </a:r>
            <a:r>
              <a:rPr lang="en-US" altLang="zh-CN" sz="2400" dirty="0">
                <a:latin typeface="+mn-ea"/>
              </a:rPr>
              <a:t>due</a:t>
            </a:r>
          </a:p>
          <a:p>
            <a:pPr marL="857250" lvl="1" indent="-457200"/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Quiz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2: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 周四（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4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17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日）上午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8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点！</a:t>
            </a:r>
            <a:endParaRPr lang="en-US" altLang="zh-CN" sz="2400" dirty="0">
              <a:solidFill>
                <a:srgbClr val="FF0000"/>
              </a:solidFill>
              <a:latin typeface="+mn-ea"/>
            </a:endParaRPr>
          </a:p>
          <a:p>
            <a:pPr marL="857250" lvl="1" indent="-457200"/>
            <a:r>
              <a:rPr lang="en-US" altLang="zh-CN" sz="2400" dirty="0">
                <a:latin typeface="+mn-ea"/>
              </a:rPr>
              <a:t>HW6 </a:t>
            </a:r>
            <a:r>
              <a:rPr lang="zh-CN" altLang="en-US" sz="2400" dirty="0">
                <a:latin typeface="+mn-ea"/>
              </a:rPr>
              <a:t>周四（</a:t>
            </a:r>
            <a:r>
              <a:rPr lang="en-US" altLang="zh-CN" sz="2400" dirty="0">
                <a:latin typeface="+mn-ea"/>
              </a:rPr>
              <a:t>4</a:t>
            </a:r>
            <a:r>
              <a:rPr lang="zh-CN" altLang="en-US" sz="2400" dirty="0">
                <a:latin typeface="+mn-ea"/>
              </a:rPr>
              <a:t>月</a:t>
            </a:r>
            <a:r>
              <a:rPr lang="en-US" altLang="zh-CN" sz="2400" dirty="0">
                <a:latin typeface="+mn-ea"/>
              </a:rPr>
              <a:t>24</a:t>
            </a:r>
            <a:r>
              <a:rPr lang="zh-CN" altLang="en-US" sz="2400" dirty="0">
                <a:latin typeface="+mn-ea"/>
              </a:rPr>
              <a:t>日）晚</a:t>
            </a:r>
            <a:r>
              <a:rPr lang="en-US" altLang="zh-CN" sz="2400" dirty="0">
                <a:latin typeface="+mn-ea"/>
              </a:rPr>
              <a:t>due</a:t>
            </a:r>
          </a:p>
          <a:p>
            <a:pPr marL="400050" lvl="1" indent="0">
              <a:buNone/>
            </a:pPr>
            <a:endParaRPr lang="en-US" altLang="zh-CN" sz="2400" dirty="0">
              <a:latin typeface="+mn-ea"/>
            </a:endParaRPr>
          </a:p>
          <a:p>
            <a:pPr marL="400050" lvl="1" indent="0">
              <a:buNone/>
            </a:pPr>
            <a:endParaRPr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438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40FBA5-0EB0-0473-26D4-6294B042C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897DB-0B5C-EED8-CB4D-248F327BE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Single Assignment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2CD97-BE3B-6715-ACD2-5F8D66F66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Each variable has only one deﬁnition in the </a:t>
            </a:r>
            <a:r>
              <a:rPr lang="en-US" sz="2400" dirty="0">
                <a:solidFill>
                  <a:srgbClr val="FF0000"/>
                </a:solidFill>
              </a:rPr>
              <a:t>program text </a:t>
            </a:r>
            <a:r>
              <a:rPr lang="en-US" sz="2400" dirty="0"/>
              <a:t>(can use many times)</a:t>
            </a:r>
          </a:p>
          <a:p>
            <a:r>
              <a:rPr lang="en-US" sz="2400" dirty="0"/>
              <a:t>Useful for several reasons:</a:t>
            </a:r>
          </a:p>
          <a:p>
            <a:pPr lvl="1"/>
            <a:r>
              <a:rPr lang="en-US" sz="2000" dirty="0"/>
              <a:t>Dataﬂow analysis and optimization algorithms can be made simpler</a:t>
            </a:r>
          </a:p>
          <a:p>
            <a:pPr lvl="1"/>
            <a:r>
              <a:rPr lang="en-US" sz="2000" dirty="0"/>
              <a:t>Smaller space to store def-use relationships</a:t>
            </a:r>
          </a:p>
          <a:p>
            <a:pPr lvl="1"/>
            <a:r>
              <a:rPr lang="en-US" sz="2000" dirty="0"/>
              <a:t>Simplify many problems, e.g., interference graphs</a:t>
            </a:r>
          </a:p>
          <a:p>
            <a:pPr lvl="1"/>
            <a:r>
              <a:rPr lang="en-US" sz="2000" dirty="0"/>
              <a:t>Unrelated uses of the same variable in the source program become different variables in SSA form, eliminating needless relationships</a:t>
            </a:r>
          </a:p>
        </p:txBody>
      </p:sp>
    </p:spTree>
    <p:extLst>
      <p:ext uri="{BB962C8B-B14F-4D97-AF65-F5344CB8AC3E}">
        <p14:creationId xmlns:p14="http://schemas.microsoft.com/office/powerpoint/2010/main" val="2928790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5A7D5-83C9-6E6A-E54D-9140E011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for Straight Line Programs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545A2-02FF-AA1D-52E4-A077171A2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681" y="2362200"/>
            <a:ext cx="6680638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121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14006-E820-F277-55FA-50792EC7E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Cases: An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BC16DC-BEFE-41FC-8993-0CE5B95C2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286000"/>
            <a:ext cx="2832100" cy="321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380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BFA46-FD26-F994-B24A-F15A8AAB1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phi</a:t>
            </a:r>
            <a:r>
              <a:rPr lang="el-GR" dirty="0"/>
              <a:t>-</a:t>
            </a:r>
            <a:r>
              <a:rPr lang="en-US" dirty="0"/>
              <a:t>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939C2A-CF4E-4BC2-AA5A-1E7E418F5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133600"/>
            <a:ext cx="3200400" cy="36418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9931D6-F744-57D6-BC5C-AD5EE11852E2}"/>
              </a:ext>
            </a:extLst>
          </p:cNvPr>
          <p:cNvSpPr txBox="1"/>
          <p:nvPr/>
        </p:nvSpPr>
        <p:spPr>
          <a:xfrm>
            <a:off x="5099824" y="2359115"/>
            <a:ext cx="3352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phi-function: </a:t>
            </a:r>
            <a:r>
              <a:rPr lang="en-US" i="1" dirty="0"/>
              <a:t>a</a:t>
            </a:r>
            <a:r>
              <a:rPr lang="en-US" i="1" baseline="-25000" dirty="0"/>
              <a:t>3</a:t>
            </a:r>
            <a:r>
              <a:rPr lang="en-US" i="1" dirty="0"/>
              <a:t> </a:t>
            </a:r>
            <a:r>
              <a:rPr lang="en-US" dirty="0"/>
              <a:t>takes the </a:t>
            </a:r>
            <a:r>
              <a:rPr lang="en-US" i="1" dirty="0"/>
              <a:t>a</a:t>
            </a:r>
            <a:r>
              <a:rPr lang="en-US" i="1" baseline="-25000" dirty="0"/>
              <a:t>2</a:t>
            </a:r>
            <a:r>
              <a:rPr lang="en-US" dirty="0"/>
              <a:t> value if the control flow is from block 3, otherwise takes the </a:t>
            </a:r>
            <a:r>
              <a:rPr lang="en-US" i="1" dirty="0"/>
              <a:t>a</a:t>
            </a:r>
            <a:r>
              <a:rPr lang="en-US" i="1" baseline="-25000" dirty="0"/>
              <a:t>1</a:t>
            </a:r>
            <a:r>
              <a:rPr lang="en-US" dirty="0"/>
              <a:t> value.</a:t>
            </a:r>
          </a:p>
          <a:p>
            <a:endParaRPr lang="en-US" dirty="0"/>
          </a:p>
          <a:p>
            <a:r>
              <a:rPr lang="en-US" i="1" dirty="0"/>
              <a:t>The phi-“function” that </a:t>
            </a:r>
          </a:p>
          <a:p>
            <a:r>
              <a:rPr lang="en-US" i="1" dirty="0"/>
              <a:t>“knows” which control path was taken.</a:t>
            </a:r>
          </a:p>
        </p:txBody>
      </p:sp>
    </p:spTree>
    <p:extLst>
      <p:ext uri="{BB962C8B-B14F-4D97-AF65-F5344CB8AC3E}">
        <p14:creationId xmlns:p14="http://schemas.microsoft.com/office/powerpoint/2010/main" val="1457527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842FD-A999-AE37-2DB3-B5CCE3EEA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lang="en-US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C11789DA-48D2-3341-B220-7484D7B5F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209800"/>
            <a:ext cx="2870895" cy="275682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E67CEDFF-A1D8-4B03-066E-5C6744FD8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909" y="2057400"/>
            <a:ext cx="4143989" cy="3167761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15AEE34-0FC2-2CEA-37B7-F2513087FC3F}"/>
              </a:ext>
            </a:extLst>
          </p:cNvPr>
          <p:cNvCxnSpPr/>
          <p:nvPr/>
        </p:nvCxnSpPr>
        <p:spPr>
          <a:xfrm>
            <a:off x="4419600" y="2590800"/>
            <a:ext cx="7620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917DCAF-A78A-F3D3-C13B-8A8321B9EF72}"/>
              </a:ext>
            </a:extLst>
          </p:cNvPr>
          <p:cNvSpPr txBox="1"/>
          <p:nvPr/>
        </p:nvSpPr>
        <p:spPr>
          <a:xfrm>
            <a:off x="3891250" y="2252246"/>
            <a:ext cx="1056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Dead</a:t>
            </a:r>
            <a:r>
              <a:rPr lang="zh-CN" altLang="en-US" sz="1600" dirty="0"/>
              <a:t> </a:t>
            </a:r>
            <a:r>
              <a:rPr lang="en-US" sz="1600" dirty="0"/>
              <a:t>code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1BCB74D-8941-2B87-B9B3-D28588AFE0D3}"/>
              </a:ext>
            </a:extLst>
          </p:cNvPr>
          <p:cNvSpPr txBox="1"/>
          <p:nvPr/>
        </p:nvSpPr>
        <p:spPr>
          <a:xfrm>
            <a:off x="7638790" y="4968479"/>
            <a:ext cx="1334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Edge</a:t>
            </a:r>
            <a:r>
              <a:rPr lang="zh-CN" altLang="en-US" sz="1600" dirty="0"/>
              <a:t> </a:t>
            </a:r>
            <a:r>
              <a:rPr lang="en-US" altLang="zh-CN" sz="1600" dirty="0"/>
              <a:t>splitting</a:t>
            </a:r>
            <a:endParaRPr lang="en-US" sz="16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18722A2-08D4-F671-692B-DE4A9EB58638}"/>
              </a:ext>
            </a:extLst>
          </p:cNvPr>
          <p:cNvCxnSpPr>
            <a:cxnSpLocks/>
          </p:cNvCxnSpPr>
          <p:nvPr/>
        </p:nvCxnSpPr>
        <p:spPr>
          <a:xfrm flipH="1" flipV="1">
            <a:off x="8001000" y="4353976"/>
            <a:ext cx="434898" cy="645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8120F38-43B5-42D1-E7BF-91D0C6087381}"/>
              </a:ext>
            </a:extLst>
          </p:cNvPr>
          <p:cNvSpPr txBox="1"/>
          <p:nvPr/>
        </p:nvSpPr>
        <p:spPr>
          <a:xfrm>
            <a:off x="4795550" y="5925234"/>
            <a:ext cx="366265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b0 and c0 could be undefined (but could also be from input parameters)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3D5C9D-DADC-C87C-B5EA-397335F27983}"/>
              </a:ext>
            </a:extLst>
          </p:cNvPr>
          <p:cNvSpPr txBox="1"/>
          <p:nvPr/>
        </p:nvSpPr>
        <p:spPr>
          <a:xfrm>
            <a:off x="578005" y="5682361"/>
            <a:ext cx="3841595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We </a:t>
            </a:r>
            <a:r>
              <a:rPr lang="en-US" sz="1800" i="1" dirty="0"/>
              <a:t>assume</a:t>
            </a:r>
            <a:r>
              <a:rPr lang="en-US" sz="1800" dirty="0"/>
              <a:t> all variables are defined in the start node (and every program starts with a start node).</a:t>
            </a:r>
          </a:p>
        </p:txBody>
      </p:sp>
    </p:spTree>
    <p:extLst>
      <p:ext uri="{BB962C8B-B14F-4D97-AF65-F5344CB8AC3E}">
        <p14:creationId xmlns:p14="http://schemas.microsoft.com/office/powerpoint/2010/main" val="1438613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A7574-2ECC-FD51-FC81-DEE931C7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phi</a:t>
            </a:r>
            <a:r>
              <a:rPr lang="el-GR" dirty="0"/>
              <a:t>-</a:t>
            </a:r>
            <a:r>
              <a:rPr lang="en-US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32BE4-2B7F-B708-8AFD-4176AB714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implement a phi</a:t>
            </a:r>
            <a:r>
              <a:rPr lang="el-GR" dirty="0"/>
              <a:t>-</a:t>
            </a:r>
            <a:r>
              <a:rPr lang="en-US" dirty="0"/>
              <a:t>function that “knows” which control path was taken?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Answer 1: </a:t>
            </a:r>
            <a:r>
              <a:rPr lang="en-US" dirty="0"/>
              <a:t>we don’t!! The  function is used only to connect use to definitions during optimization, but is never implemented.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Answer 2: </a:t>
            </a:r>
            <a:r>
              <a:rPr lang="en-US" dirty="0"/>
              <a:t>If we must execute the phi-function, we can implement it by inserting MOVE instructions in all control paths.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637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D6586-E87C-AB9C-18C7-68CB6342C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Criteria for Inserting  phi-Functions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09B93-F782-C35D-B4A2-B2DA0B739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r>
              <a:rPr lang="en-US" sz="2800" dirty="0"/>
              <a:t>We </a:t>
            </a:r>
            <a:r>
              <a:rPr lang="en-US" sz="2800" dirty="0">
                <a:solidFill>
                  <a:srgbClr val="FF0000"/>
                </a:solidFill>
              </a:rPr>
              <a:t>could</a:t>
            </a:r>
            <a:r>
              <a:rPr lang="en-US" sz="2800" dirty="0"/>
              <a:t> insert one phi-function for each variable at every join point (a point in the CFG with more than one predecessor). But that would be wasteful.</a:t>
            </a:r>
          </a:p>
          <a:p>
            <a:r>
              <a:rPr lang="en-US" sz="2800" dirty="0"/>
              <a:t>To insert a phi-function for a variable </a:t>
            </a:r>
            <a:r>
              <a:rPr lang="en-US" sz="2800" i="1" dirty="0"/>
              <a:t>a</a:t>
            </a:r>
            <a:r>
              <a:rPr lang="en-US" sz="2800" dirty="0"/>
              <a:t> at node </a:t>
            </a:r>
            <a:r>
              <a:rPr lang="en-US" sz="2800" i="1" dirty="0"/>
              <a:t>z</a:t>
            </a:r>
            <a:r>
              <a:rPr lang="en-US" sz="2800" dirty="0"/>
              <a:t> of the CFG:</a:t>
            </a:r>
          </a:p>
          <a:p>
            <a:pPr lvl="1"/>
            <a:r>
              <a:rPr lang="en-US" sz="2400" dirty="0"/>
              <a:t>Intuitively, we should add a phi-function if there are two definitions of </a:t>
            </a:r>
            <a:r>
              <a:rPr lang="en-US" sz="2400" i="1" dirty="0"/>
              <a:t>a</a:t>
            </a:r>
            <a:r>
              <a:rPr lang="en-US" sz="2400" dirty="0"/>
              <a:t> that can reach the point </a:t>
            </a:r>
            <a:r>
              <a:rPr lang="en-US" sz="2400" i="1" dirty="0"/>
              <a:t>z</a:t>
            </a:r>
            <a:r>
              <a:rPr lang="en-US" sz="2400" dirty="0"/>
              <a:t> through </a:t>
            </a:r>
            <a:r>
              <a:rPr lang="en-US" sz="2400" dirty="0">
                <a:solidFill>
                  <a:srgbClr val="FF0000"/>
                </a:solidFill>
              </a:rPr>
              <a:t>distinct paths</a:t>
            </a:r>
            <a:r>
              <a:rPr lang="en-US" sz="2400" dirty="0"/>
              <a:t>.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984627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3A6D0-0040-3987-50A4-2B9A57507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Convergence Criterion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763AF7-BE51-7226-F138-D837DC0AD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92554"/>
            <a:ext cx="7772400" cy="287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5897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40FA3-BA6A-226E-C4C0-0DDF499BB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0AE33-9D95-848D-308E-FE864B136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1447800"/>
          </a:xfrm>
        </p:spPr>
        <p:txBody>
          <a:bodyPr/>
          <a:lstStyle/>
          <a:p>
            <a:r>
              <a:rPr lang="en-US" sz="2400" dirty="0"/>
              <a:t>The phi-function itself is a definition of </a:t>
            </a:r>
            <a:r>
              <a:rPr lang="en-US" sz="2400" i="1" dirty="0"/>
              <a:t>a</a:t>
            </a:r>
            <a:r>
              <a:rPr lang="en-US" sz="2400" dirty="0"/>
              <a:t>. Therefore, the path-convergence criterion should be repeatedly tested:</a:t>
            </a:r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7B0EEC-1149-C46F-6C45-5296FA297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579" y="3200400"/>
            <a:ext cx="7532914" cy="2286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49296CB-64D1-2B9D-7F20-525A348A89D7}"/>
              </a:ext>
            </a:extLst>
          </p:cNvPr>
          <p:cNvSpPr txBox="1"/>
          <p:nvPr/>
        </p:nvSpPr>
        <p:spPr>
          <a:xfrm>
            <a:off x="3733800" y="5562600"/>
            <a:ext cx="4724400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/>
              <a:t>This algorithm is extremely costly, because it requires the examination of every triple of nodes x, y, z and every path from x to z and from y to z.</a:t>
            </a:r>
          </a:p>
        </p:txBody>
      </p:sp>
    </p:spTree>
    <p:extLst>
      <p:ext uri="{BB962C8B-B14F-4D97-AF65-F5344CB8AC3E}">
        <p14:creationId xmlns:p14="http://schemas.microsoft.com/office/powerpoint/2010/main" val="17170959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2956B-22D8-0310-BC4C-AD6E0193E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SSA Conversion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47756-3732-49E8-8807-DEEB77022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CN" sz="2800" dirty="0"/>
              <a:t>For each variable </a:t>
            </a:r>
            <a:r>
              <a:rPr lang="en-US" altLang="en-CN" sz="2800" i="1" dirty="0"/>
              <a:t>x</a:t>
            </a:r>
            <a:r>
              <a:rPr lang="en-US" altLang="en-CN" sz="2800" dirty="0"/>
              <a:t> defined in a CFG </a:t>
            </a:r>
            <a:r>
              <a:rPr lang="en-US" altLang="en-CN" sz="2800" dirty="0">
                <a:solidFill>
                  <a:srgbClr val="FF0000"/>
                </a:solidFill>
              </a:rPr>
              <a:t>G=(V, E), </a:t>
            </a:r>
            <a:r>
              <a:rPr lang="en-US" altLang="en-CN" sz="2800" dirty="0"/>
              <a:t>find the minimal set J(</a:t>
            </a:r>
            <a:r>
              <a:rPr lang="en-US" altLang="en-CN" sz="2800" i="1" dirty="0"/>
              <a:t>x</a:t>
            </a:r>
            <a:r>
              <a:rPr lang="en-US" altLang="en-CN" sz="2800" dirty="0"/>
              <a:t>) of nodes that requires a </a:t>
            </a:r>
            <a:r>
              <a:rPr lang="en-US" altLang="en-CN" sz="2800" dirty="0">
                <a:sym typeface="Symbol" pitchFamily="2" charset="2"/>
              </a:rPr>
              <a:t>phi-function for </a:t>
            </a:r>
            <a:r>
              <a:rPr lang="en-US" altLang="en-CN" sz="2800" i="1" dirty="0">
                <a:sym typeface="Symbol" pitchFamily="2" charset="2"/>
              </a:rPr>
              <a:t>x</a:t>
            </a:r>
            <a:r>
              <a:rPr lang="en-US" altLang="en-CN" sz="2800" dirty="0">
                <a:sym typeface="Symbol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7258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8F79A3-F862-3EFB-D9F6-BB370685D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18CDC-58C4-12D1-B1B8-FD87CE2BA89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3136" y="359832"/>
            <a:ext cx="3019776" cy="838200"/>
          </a:xfrm>
        </p:spPr>
        <p:txBody>
          <a:bodyPr/>
          <a:lstStyle/>
          <a:p>
            <a:r>
              <a:rPr kumimoji="1" lang="en-US" altLang="zh-CN" dirty="0"/>
              <a:t>Overview </a:t>
            </a:r>
            <a:endParaRPr kumimoji="1"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4C915A-B8D3-678F-1FC8-A7DD92A64AAD}"/>
              </a:ext>
            </a:extLst>
          </p:cNvPr>
          <p:cNvSpPr txBox="1"/>
          <p:nvPr/>
        </p:nvSpPr>
        <p:spPr>
          <a:xfrm>
            <a:off x="3112912" y="1148631"/>
            <a:ext cx="1066800" cy="8309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9B9D7B-C342-DE48-BB4E-E600FAD58E1C}"/>
              </a:ext>
            </a:extLst>
          </p:cNvPr>
          <p:cNvSpPr txBox="1"/>
          <p:nvPr/>
        </p:nvSpPr>
        <p:spPr>
          <a:xfrm>
            <a:off x="3112912" y="3569915"/>
            <a:ext cx="1066800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CB5984-8279-91BD-8991-9CE5AE8CC016}"/>
              </a:ext>
            </a:extLst>
          </p:cNvPr>
          <p:cNvCxnSpPr>
            <a:cxnSpLocks/>
            <a:stCxn id="5" idx="2"/>
            <a:endCxn id="22" idx="0"/>
          </p:cNvCxnSpPr>
          <p:nvPr/>
        </p:nvCxnSpPr>
        <p:spPr>
          <a:xfrm>
            <a:off x="3646312" y="1979628"/>
            <a:ext cx="0" cy="6001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E7D47B4-B5EA-9ABA-1A4C-B81028D317BC}"/>
              </a:ext>
            </a:extLst>
          </p:cNvPr>
          <p:cNvSpPr txBox="1"/>
          <p:nvPr/>
        </p:nvSpPr>
        <p:spPr>
          <a:xfrm>
            <a:off x="4487331" y="1056297"/>
            <a:ext cx="44196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High-level concepts: </a:t>
            </a:r>
          </a:p>
          <a:p>
            <a:r>
              <a:rPr lang="en-US" sz="2000" i="1" dirty="0"/>
              <a:t>objects, arrays… if-then-else, loops….</a:t>
            </a:r>
          </a:p>
          <a:p>
            <a:r>
              <a:rPr lang="en-US" sz="2000" dirty="0"/>
              <a:t> Easier for </a:t>
            </a:r>
            <a:r>
              <a:rPr lang="en-US" sz="2000" b="1" dirty="0"/>
              <a:t>human users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8AC586-5660-AD2F-D5CF-C34B4A1FDB9A}"/>
              </a:ext>
            </a:extLst>
          </p:cNvPr>
          <p:cNvSpPr txBox="1"/>
          <p:nvPr/>
        </p:nvSpPr>
        <p:spPr>
          <a:xfrm>
            <a:off x="4495798" y="3413427"/>
            <a:ext cx="44196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Intermediate Representation:</a:t>
            </a:r>
          </a:p>
          <a:p>
            <a:r>
              <a:rPr lang="en-US" sz="2000" dirty="0"/>
              <a:t>Only low-level </a:t>
            </a:r>
            <a:r>
              <a:rPr lang="en-US" sz="2000" b="1" dirty="0"/>
              <a:t>machine-level instructions</a:t>
            </a:r>
            <a:r>
              <a:rPr lang="en-US" sz="2000" dirty="0"/>
              <a:t>, but with nested expressions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14A5E8-A139-C93E-CAB6-4D4628A0B6CE}"/>
              </a:ext>
            </a:extLst>
          </p:cNvPr>
          <p:cNvSpPr txBox="1"/>
          <p:nvPr/>
        </p:nvSpPr>
        <p:spPr>
          <a:xfrm>
            <a:off x="3112912" y="4677048"/>
            <a:ext cx="1066800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Quad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AEC884C-E9EE-F3F5-6998-0B76805EE068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>
            <a:off x="3646312" y="4031580"/>
            <a:ext cx="0" cy="6454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FD8A783-3CE5-B0F7-1E78-F9A17E6CBE72}"/>
              </a:ext>
            </a:extLst>
          </p:cNvPr>
          <p:cNvSpPr txBox="1"/>
          <p:nvPr/>
        </p:nvSpPr>
        <p:spPr>
          <a:xfrm>
            <a:off x="4495800" y="4648200"/>
            <a:ext cx="44196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Quadruple Representation:</a:t>
            </a:r>
          </a:p>
          <a:p>
            <a:r>
              <a:rPr lang="en-US" sz="2000" dirty="0"/>
              <a:t>Simple </a:t>
            </a:r>
            <a:r>
              <a:rPr lang="en-US" sz="2000" b="1" dirty="0"/>
              <a:t>machine-level instructions</a:t>
            </a:r>
            <a:endParaRPr 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1CED15-D396-7521-05FF-7C22EABF74E8}"/>
              </a:ext>
            </a:extLst>
          </p:cNvPr>
          <p:cNvSpPr txBox="1"/>
          <p:nvPr/>
        </p:nvSpPr>
        <p:spPr>
          <a:xfrm>
            <a:off x="3112912" y="2579792"/>
            <a:ext cx="1066800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4E59697-1B37-7493-CC4B-574A9BF13D56}"/>
              </a:ext>
            </a:extLst>
          </p:cNvPr>
          <p:cNvCxnSpPr>
            <a:cxnSpLocks/>
            <a:stCxn id="22" idx="2"/>
            <a:endCxn id="6" idx="0"/>
          </p:cNvCxnSpPr>
          <p:nvPr/>
        </p:nvCxnSpPr>
        <p:spPr>
          <a:xfrm>
            <a:off x="3646312" y="3041457"/>
            <a:ext cx="0" cy="5284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6EE78B9-0EDA-412C-70AB-97BA66422D64}"/>
              </a:ext>
            </a:extLst>
          </p:cNvPr>
          <p:cNvSpPr txBox="1"/>
          <p:nvPr/>
        </p:nvSpPr>
        <p:spPr>
          <a:xfrm>
            <a:off x="4495798" y="2290022"/>
            <a:ext cx="44196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Computer Representation of source code</a:t>
            </a:r>
          </a:p>
          <a:p>
            <a:r>
              <a:rPr lang="en-US" sz="2000" i="1" dirty="0"/>
              <a:t>With high-level concepts</a:t>
            </a:r>
          </a:p>
          <a:p>
            <a:r>
              <a:rPr lang="en-US" sz="2000" dirty="0"/>
              <a:t> Easier for computer analysis</a:t>
            </a:r>
            <a:endParaRPr lang="en-US" sz="2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66FD06-E47C-8532-42AF-2216B57BABC9}"/>
              </a:ext>
            </a:extLst>
          </p:cNvPr>
          <p:cNvSpPr txBox="1"/>
          <p:nvPr/>
        </p:nvSpPr>
        <p:spPr>
          <a:xfrm>
            <a:off x="314689" y="3370927"/>
            <a:ext cx="22041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Data flow and Control flow analysis.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Static Single-Assignment form.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Code optimization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11E2615-5D4D-CD39-64A6-FCF364C0639C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362200" y="4677048"/>
            <a:ext cx="750712" cy="2308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0250615-9FDB-F916-3A9E-F73CA40E8103}"/>
              </a:ext>
            </a:extLst>
          </p:cNvPr>
          <p:cNvSpPr txBox="1"/>
          <p:nvPr/>
        </p:nvSpPr>
        <p:spPr>
          <a:xfrm>
            <a:off x="3112912" y="5667171"/>
            <a:ext cx="1066800" cy="8309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Target code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60E405A-9C9A-3C66-F044-DFD25D2E078F}"/>
              </a:ext>
            </a:extLst>
          </p:cNvPr>
          <p:cNvCxnSpPr>
            <a:cxnSpLocks/>
            <a:stCxn id="13" idx="2"/>
            <a:endCxn id="33" idx="0"/>
          </p:cNvCxnSpPr>
          <p:nvPr/>
        </p:nvCxnSpPr>
        <p:spPr>
          <a:xfrm>
            <a:off x="3646312" y="5138713"/>
            <a:ext cx="0" cy="5284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7301258-C4C3-A1A0-559A-38959E1E9E87}"/>
              </a:ext>
            </a:extLst>
          </p:cNvPr>
          <p:cNvSpPr txBox="1"/>
          <p:nvPr/>
        </p:nvSpPr>
        <p:spPr>
          <a:xfrm>
            <a:off x="4487330" y="5939363"/>
            <a:ext cx="4419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Machine executable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00925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42C2E-A095-73CF-A089-34E0C7A05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Dominance 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87445-2DEB-00B2-4C1D-BB2C78C28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Dominance relation: A node </a:t>
            </a:r>
            <a:r>
              <a:rPr lang="en-US" sz="2800" i="1" dirty="0"/>
              <a:t>d</a:t>
            </a:r>
            <a:r>
              <a:rPr lang="en-US" sz="2800" dirty="0"/>
              <a:t> dominates a node </a:t>
            </a:r>
            <a:r>
              <a:rPr lang="en-US" sz="2800" i="1" dirty="0"/>
              <a:t>n</a:t>
            </a:r>
            <a:r>
              <a:rPr lang="en-US" sz="2800" dirty="0"/>
              <a:t> if every path from the start node to </a:t>
            </a:r>
            <a:r>
              <a:rPr lang="en-US" sz="2800" i="1" dirty="0"/>
              <a:t>n</a:t>
            </a:r>
            <a:r>
              <a:rPr lang="en-US" sz="2800" dirty="0"/>
              <a:t> goes through </a:t>
            </a:r>
            <a:r>
              <a:rPr lang="en-US" sz="2800" i="1" dirty="0"/>
              <a:t>d</a:t>
            </a:r>
            <a:r>
              <a:rPr lang="en-US" sz="2800" dirty="0"/>
              <a:t>.</a:t>
            </a:r>
          </a:p>
          <a:p>
            <a:r>
              <a:rPr lang="en-US" sz="2800" dirty="0"/>
              <a:t>Example:</a:t>
            </a:r>
          </a:p>
          <a:p>
            <a:pPr lvl="1"/>
            <a:r>
              <a:rPr lang="en-US" sz="2000" dirty="0"/>
              <a:t>Node 1 dominates all nodes.</a:t>
            </a:r>
          </a:p>
          <a:p>
            <a:pPr lvl="1"/>
            <a:r>
              <a:rPr lang="en-US" sz="2000" dirty="0"/>
              <a:t>Node 2 dominates nodes 2, 3 and 4</a:t>
            </a:r>
          </a:p>
          <a:p>
            <a:pPr lvl="1"/>
            <a:r>
              <a:rPr lang="en-US" sz="2000" dirty="0"/>
              <a:t>Node 3 doesn’t dominate any other nodes</a:t>
            </a:r>
          </a:p>
          <a:p>
            <a:pPr lvl="1"/>
            <a:r>
              <a:rPr lang="en-US" sz="2000" dirty="0"/>
              <a:t>Node 4 either</a:t>
            </a:r>
          </a:p>
          <a:p>
            <a:r>
              <a:rPr lang="en-US" sz="2200" i="1" dirty="0">
                <a:solidFill>
                  <a:srgbClr val="FF0000"/>
                </a:solidFill>
              </a:rPr>
              <a:t>Note: a node dominates itself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1E0AE6-5716-4F82-E3E0-187090A78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3124200"/>
            <a:ext cx="3200400" cy="364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860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8969F-B54C-3340-3581-8CE7DF48D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Dominance property of SSA 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4383C1-9306-9DC9-D12F-3FC680503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621" y="2324100"/>
            <a:ext cx="7616758" cy="2057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4D0535-DD5B-CF30-560C-8F71C062E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267200"/>
            <a:ext cx="1981200" cy="225446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E3CE239-6287-8767-A7A8-1BE424BE86C1}"/>
              </a:ext>
            </a:extLst>
          </p:cNvPr>
          <p:cNvSpPr/>
          <p:nvPr/>
        </p:nvSpPr>
        <p:spPr>
          <a:xfrm>
            <a:off x="5486400" y="3733800"/>
            <a:ext cx="304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006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431B3-AF9B-5075-1514-0DE61F48B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r>
              <a:rPr lang="en-US" dirty="0"/>
              <a:t>The Dominance Frontier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9E2630-0728-1853-1524-94ED9C871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020" y="1066984"/>
            <a:ext cx="6537960" cy="3173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67F5D3-55B7-B757-58C2-B5EFE4A44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498661"/>
            <a:ext cx="6736644" cy="533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86C37D-D1E5-2B04-A600-295BA831A7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2044822"/>
            <a:ext cx="8287246" cy="470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5415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0B4CC-901D-A848-6D70-C985BE9CE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72662"/>
          </a:xfrm>
        </p:spPr>
        <p:txBody>
          <a:bodyPr/>
          <a:lstStyle/>
          <a:p>
            <a:r>
              <a:rPr lang="en-US" dirty="0"/>
              <a:t>Dominance frontier criterion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331AD1-DF1A-C532-CC66-A5F3CB0CA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37" y="1434662"/>
            <a:ext cx="7223125" cy="990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086B92-D3C4-0051-837B-B67249FBF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499" y="2353164"/>
            <a:ext cx="2667000" cy="30348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EF7B9B-9D7A-A5C3-08F5-AD1503448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5572452"/>
            <a:ext cx="6711951" cy="88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4119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86FB0-7864-65D3-38E4-719172AFA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dirty="0"/>
              <a:t>Another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2383ED-5F37-5407-6ADF-5A612D7E7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752600"/>
            <a:ext cx="7239000" cy="361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7985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80A6F9-D9A9-C830-A63F-A3DF831CF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950869"/>
            <a:ext cx="6400800" cy="495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6762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26230-E86C-1744-0F25-D24A983FA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68FF8-415F-8C3C-F729-989AE5072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Helvetica" pitchFamily="2" charset="0"/>
              </a:rPr>
              <a:t>周四上午</a:t>
            </a:r>
            <a:r>
              <a:rPr lang="zh-CN" altLang="en-US" dirty="0">
                <a:latin typeface="Helvetica" pitchFamily="2" charset="0"/>
              </a:rPr>
              <a:t> </a:t>
            </a:r>
            <a:r>
              <a:rPr lang="en-US" altLang="zh-CN" dirty="0">
                <a:latin typeface="Helvetica" pitchFamily="2" charset="0"/>
              </a:rPr>
              <a:t>Quiz</a:t>
            </a:r>
            <a:r>
              <a:rPr lang="zh-CN" altLang="en-US" dirty="0">
                <a:latin typeface="Helvetica" pitchFamily="2" charset="0"/>
              </a:rPr>
              <a:t> </a:t>
            </a:r>
            <a:r>
              <a:rPr lang="en-US" altLang="zh-CN" dirty="0">
                <a:latin typeface="Helvetica" pitchFamily="2" charset="0"/>
              </a:rPr>
              <a:t>2</a:t>
            </a:r>
            <a:r>
              <a:rPr lang="zh-CN" altLang="en-US" dirty="0">
                <a:latin typeface="Helvetica" pitchFamily="2" charset="0"/>
              </a:rPr>
              <a:t>（</a:t>
            </a:r>
            <a:r>
              <a:rPr lang="en-US" altLang="zh-CN" dirty="0">
                <a:latin typeface="Helvetica" pitchFamily="2" charset="0"/>
              </a:rPr>
              <a:t>8am</a:t>
            </a:r>
            <a:r>
              <a:rPr lang="zh-CN" altLang="en-US" dirty="0">
                <a:latin typeface="Helvetica" pitchFamily="2" charset="0"/>
              </a:rPr>
              <a:t>，不要迟到）</a:t>
            </a:r>
            <a:endParaRPr lang="en-US" altLang="zh-CN" dirty="0">
              <a:latin typeface="Helvetica" pitchFamily="2" charset="0"/>
            </a:endParaRPr>
          </a:p>
          <a:p>
            <a:r>
              <a:rPr lang="en-US" altLang="zh-CN" dirty="0">
                <a:latin typeface="Helvetica" pitchFamily="2" charset="0"/>
              </a:rPr>
              <a:t>HW5</a:t>
            </a:r>
            <a:r>
              <a:rPr lang="zh-CN" altLang="en-US" dirty="0">
                <a:latin typeface="Helvetica" pitchFamily="2" charset="0"/>
              </a:rPr>
              <a:t> 周四晚 </a:t>
            </a:r>
            <a:r>
              <a:rPr lang="en-US" altLang="zh-CN" dirty="0">
                <a:latin typeface="Helvetica" pitchFamily="2" charset="0"/>
              </a:rPr>
              <a:t>due</a:t>
            </a:r>
          </a:p>
          <a:p>
            <a:r>
              <a:rPr lang="en-US" dirty="0">
                <a:latin typeface="Helvetica" pitchFamily="2" charset="0"/>
              </a:rPr>
              <a:t>HW6</a:t>
            </a:r>
            <a:r>
              <a:rPr lang="zh-CN" alt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下周四</a:t>
            </a:r>
            <a:r>
              <a:rPr lang="zh-CN" altLang="en-US" dirty="0">
                <a:latin typeface="Helvetica" pitchFamily="2" charset="0"/>
              </a:rPr>
              <a:t> </a:t>
            </a:r>
            <a:r>
              <a:rPr lang="en-US" dirty="0">
                <a:latin typeface="Helvetica" pitchFamily="2" charset="0"/>
              </a:rPr>
              <a:t>due</a:t>
            </a:r>
          </a:p>
        </p:txBody>
      </p:sp>
    </p:spTree>
    <p:extLst>
      <p:ext uri="{BB962C8B-B14F-4D97-AF65-F5344CB8AC3E}">
        <p14:creationId xmlns:p14="http://schemas.microsoft.com/office/powerpoint/2010/main" val="3644608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7837B4-AADB-35FF-D432-105DF145F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BB6BEAF-1333-CC97-9B42-C5F3C33303CD}"/>
              </a:ext>
            </a:extLst>
          </p:cNvPr>
          <p:cNvSpPr txBox="1"/>
          <p:nvPr/>
        </p:nvSpPr>
        <p:spPr>
          <a:xfrm>
            <a:off x="2317045" y="1452947"/>
            <a:ext cx="1066800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B8E84D-546E-E1F0-1DB6-B9AD77E7DF37}"/>
              </a:ext>
            </a:extLst>
          </p:cNvPr>
          <p:cNvSpPr txBox="1"/>
          <p:nvPr/>
        </p:nvSpPr>
        <p:spPr>
          <a:xfrm>
            <a:off x="3993444" y="1301063"/>
            <a:ext cx="44196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Intermediate Representation:</a:t>
            </a:r>
          </a:p>
          <a:p>
            <a:r>
              <a:rPr lang="en-US" sz="2000" dirty="0"/>
              <a:t>Only low-level </a:t>
            </a:r>
            <a:r>
              <a:rPr lang="en-US" sz="2000" b="1" dirty="0"/>
              <a:t>machine-level instructions</a:t>
            </a:r>
            <a:r>
              <a:rPr lang="en-US" sz="2000" dirty="0"/>
              <a:t>, but with nested expressions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E6A4CA-0C0D-F9DC-96E3-FEC0B9199DC3}"/>
              </a:ext>
            </a:extLst>
          </p:cNvPr>
          <p:cNvSpPr txBox="1"/>
          <p:nvPr/>
        </p:nvSpPr>
        <p:spPr>
          <a:xfrm>
            <a:off x="2317045" y="3830204"/>
            <a:ext cx="1066800" cy="46166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Quad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CD1088-A75F-99A9-C0EC-67B485AEC8E5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850445" y="1914612"/>
            <a:ext cx="0" cy="5666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DDA4BC3-607A-9B89-5659-3C1336BF4579}"/>
              </a:ext>
            </a:extLst>
          </p:cNvPr>
          <p:cNvSpPr txBox="1"/>
          <p:nvPr/>
        </p:nvSpPr>
        <p:spPr>
          <a:xfrm>
            <a:off x="3993443" y="3744873"/>
            <a:ext cx="44196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Quadruple Representation:</a:t>
            </a:r>
          </a:p>
          <a:p>
            <a:r>
              <a:rPr lang="en-US" sz="2000" dirty="0"/>
              <a:t>Simple </a:t>
            </a:r>
            <a:r>
              <a:rPr lang="en-US" sz="2000" b="1" dirty="0"/>
              <a:t>machine-level instructions</a:t>
            </a:r>
            <a:endParaRPr lang="en-US" sz="20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F1FCA60-90A0-9AAD-B2B5-0E1534C5993E}"/>
              </a:ext>
            </a:extLst>
          </p:cNvPr>
          <p:cNvSpPr/>
          <p:nvPr/>
        </p:nvSpPr>
        <p:spPr>
          <a:xfrm>
            <a:off x="1631245" y="2481306"/>
            <a:ext cx="2438400" cy="508337"/>
          </a:xfrm>
          <a:prstGeom prst="roundRect">
            <a:avLst>
              <a:gd name="adj" fmla="val 3887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Canonicalization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28B0EC84-F8C9-DAD3-0FCD-14A35C91C54F}"/>
              </a:ext>
            </a:extLst>
          </p:cNvPr>
          <p:cNvSpPr/>
          <p:nvPr/>
        </p:nvSpPr>
        <p:spPr>
          <a:xfrm>
            <a:off x="1524000" y="4565736"/>
            <a:ext cx="2667000" cy="508337"/>
          </a:xfrm>
          <a:prstGeom prst="roundRect">
            <a:avLst>
              <a:gd name="adj" fmla="val 3887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Block formation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A14BC9-8D6C-5736-3B5F-8384CFC73EA1}"/>
              </a:ext>
            </a:extLst>
          </p:cNvPr>
          <p:cNvCxnSpPr>
            <a:cxnSpLocks/>
            <a:stCxn id="13" idx="2"/>
            <a:endCxn id="25" idx="0"/>
          </p:cNvCxnSpPr>
          <p:nvPr/>
        </p:nvCxnSpPr>
        <p:spPr>
          <a:xfrm>
            <a:off x="2850445" y="4291869"/>
            <a:ext cx="7055" cy="2738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39C740D4-2AB5-2774-EF18-15553B5DF679}"/>
              </a:ext>
            </a:extLst>
          </p:cNvPr>
          <p:cNvSpPr/>
          <p:nvPr/>
        </p:nvSpPr>
        <p:spPr>
          <a:xfrm>
            <a:off x="1371600" y="3048000"/>
            <a:ext cx="2957689" cy="508337"/>
          </a:xfrm>
          <a:prstGeom prst="roundRect">
            <a:avLst>
              <a:gd name="adj" fmla="val 3887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Instruction Selection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C2290AB-F2F4-D92E-CF80-758E51EE3BC8}"/>
              </a:ext>
            </a:extLst>
          </p:cNvPr>
          <p:cNvCxnSpPr>
            <a:cxnSpLocks/>
            <a:stCxn id="35" idx="2"/>
            <a:endCxn id="13" idx="0"/>
          </p:cNvCxnSpPr>
          <p:nvPr/>
        </p:nvCxnSpPr>
        <p:spPr>
          <a:xfrm>
            <a:off x="2850445" y="3556337"/>
            <a:ext cx="0" cy="2738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931FCEF-DB7A-A468-0499-8841238B02BD}"/>
              </a:ext>
            </a:extLst>
          </p:cNvPr>
          <p:cNvSpPr/>
          <p:nvPr/>
        </p:nvSpPr>
        <p:spPr>
          <a:xfrm>
            <a:off x="1708856" y="5185699"/>
            <a:ext cx="2297288" cy="508337"/>
          </a:xfrm>
          <a:prstGeom prst="roundRect">
            <a:avLst>
              <a:gd name="adj" fmla="val 3887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SSA form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D68AF223-1222-A523-448B-FEAB9C0060B4}"/>
              </a:ext>
            </a:extLst>
          </p:cNvPr>
          <p:cNvSpPr/>
          <p:nvPr/>
        </p:nvSpPr>
        <p:spPr>
          <a:xfrm>
            <a:off x="1701800" y="5829303"/>
            <a:ext cx="2297288" cy="508337"/>
          </a:xfrm>
          <a:prstGeom prst="roundRect">
            <a:avLst>
              <a:gd name="adj" fmla="val 3887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Optimization</a:t>
            </a:r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09558C20-6FA7-D17A-93E6-8B250BBBCCAE}"/>
              </a:ext>
            </a:extLst>
          </p:cNvPr>
          <p:cNvSpPr txBox="1">
            <a:spLocks/>
          </p:cNvSpPr>
          <p:nvPr/>
        </p:nvSpPr>
        <p:spPr bwMode="auto">
          <a:xfrm>
            <a:off x="93136" y="359832"/>
            <a:ext cx="3019776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kumimoji="1" lang="en-US" altLang="zh-CN"/>
              <a:t>Overview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2540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3469B-86EE-A145-91AA-CDCDB69AC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838200"/>
          </a:xfrm>
        </p:spPr>
        <p:txBody>
          <a:bodyPr/>
          <a:lstStyle/>
          <a:p>
            <a:r>
              <a:rPr kumimoji="1" lang="en-US" altLang="zh-CN" sz="3200" dirty="0"/>
              <a:t>Canonicalization Process (1)</a:t>
            </a:r>
            <a:br>
              <a:rPr kumimoji="1" lang="en-US" altLang="zh-CN" sz="3200" dirty="0"/>
            </a:br>
            <a:r>
              <a:rPr kumimoji="1" lang="en-US" altLang="zh-CN" sz="3200" dirty="0"/>
              <a:t>Get rid of </a:t>
            </a:r>
            <a:r>
              <a:rPr kumimoji="1" lang="en-US" altLang="zh-CN" sz="3200" dirty="0" err="1"/>
              <a:t>ESeq</a:t>
            </a:r>
            <a:r>
              <a:rPr kumimoji="1" lang="en-US" altLang="zh-CN" sz="3200" dirty="0"/>
              <a:t> nodes</a:t>
            </a:r>
            <a:endParaRPr kumimoji="1" lang="zh-CN" alt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ED023-B9C1-6E46-A402-2E160AC66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Linearize: get rid of </a:t>
            </a:r>
            <a:r>
              <a:rPr lang="en-US" sz="2400" dirty="0" err="1">
                <a:latin typeface="Courier"/>
              </a:rPr>
              <a:t>ESeq</a:t>
            </a:r>
            <a:r>
              <a:rPr lang="en-US" sz="2400" dirty="0"/>
              <a:t> nodes, convert to list of statements</a:t>
            </a:r>
          </a:p>
          <a:p>
            <a:r>
              <a:rPr lang="en-US" sz="2400" dirty="0"/>
              <a:t>Goal: each statement does one simple operation (assignment/arithmetic/function call/etc.)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For example:</a:t>
            </a:r>
          </a:p>
          <a:p>
            <a:pPr marL="800100" lvl="2" indent="0">
              <a:buNone/>
            </a:pPr>
            <a:r>
              <a:rPr lang="en-US" dirty="0"/>
              <a:t>In C:  		y = (x = x + 1)</a:t>
            </a:r>
          </a:p>
          <a:p>
            <a:pPr marL="800100" lvl="2" indent="0">
              <a:buNone/>
            </a:pPr>
            <a:r>
              <a:rPr kumimoji="1" lang="en-US" dirty="0"/>
              <a:t>In IR:      Move(y, </a:t>
            </a:r>
            <a:r>
              <a:rPr kumimoji="1" lang="en-US" dirty="0" err="1"/>
              <a:t>Eseq</a:t>
            </a:r>
            <a:r>
              <a:rPr kumimoji="1" lang="en-US" dirty="0"/>
              <a:t>(x=x+1, x))</a:t>
            </a:r>
          </a:p>
          <a:p>
            <a:pPr marL="800100" lvl="2" indent="0">
              <a:buNone/>
            </a:pPr>
            <a:r>
              <a:rPr kumimoji="1" lang="en-US" dirty="0"/>
              <a:t>Linearize:    x=x+1, move(y, 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534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5D187FD-A11A-6652-D157-6CD4DE1C5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0"/>
            <a:ext cx="4214591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4BB9BE-AABF-1D76-163E-CD11B6EA42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700"/>
            <a:ext cx="513795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786BA1-3EB7-93E2-DB89-6ED6F2544C5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36318" y="-27214"/>
            <a:ext cx="2819399" cy="533400"/>
          </a:xfrm>
        </p:spPr>
        <p:txBody>
          <a:bodyPr/>
          <a:lstStyle/>
          <a:p>
            <a:r>
              <a:rPr lang="en-CN" sz="2000" dirty="0"/>
              <a:t>Example Segment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2669B7-3BE0-9D6F-041D-48F024CBE4AC}"/>
              </a:ext>
            </a:extLst>
          </p:cNvPr>
          <p:cNvCxnSpPr>
            <a:cxnSpLocks/>
          </p:cNvCxnSpPr>
          <p:nvPr/>
        </p:nvCxnSpPr>
        <p:spPr>
          <a:xfrm>
            <a:off x="5137951" y="228600"/>
            <a:ext cx="0" cy="6248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FB4E075-3984-1CF1-3B2B-1FBFF241A22B}"/>
              </a:ext>
            </a:extLst>
          </p:cNvPr>
          <p:cNvSpPr/>
          <p:nvPr/>
        </p:nvSpPr>
        <p:spPr>
          <a:xfrm>
            <a:off x="1905000" y="1371600"/>
            <a:ext cx="3124200" cy="381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9AD390-F472-842E-CB74-95D64D28B44E}"/>
              </a:ext>
            </a:extLst>
          </p:cNvPr>
          <p:cNvCxnSpPr>
            <a:cxnSpLocks/>
          </p:cNvCxnSpPr>
          <p:nvPr/>
        </p:nvCxnSpPr>
        <p:spPr>
          <a:xfrm flipV="1">
            <a:off x="4220777" y="152400"/>
            <a:ext cx="1189423" cy="13398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162651-8AE9-9ADD-1D5B-AB56BC8AE4BA}"/>
              </a:ext>
            </a:extLst>
          </p:cNvPr>
          <p:cNvCxnSpPr>
            <a:cxnSpLocks/>
          </p:cNvCxnSpPr>
          <p:nvPr/>
        </p:nvCxnSpPr>
        <p:spPr>
          <a:xfrm flipV="1">
            <a:off x="3467100" y="4191000"/>
            <a:ext cx="1943099" cy="914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383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34D069-C90E-87F1-C012-5059709D05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38" b="72918"/>
          <a:stretch/>
        </p:blipFill>
        <p:spPr>
          <a:xfrm>
            <a:off x="685800" y="1265265"/>
            <a:ext cx="7772400" cy="1524000"/>
          </a:xfrm>
          <a:prstGeom prst="rect">
            <a:avLst/>
          </a:prstGeom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EEDD45-951F-D06C-9BC2-848E482518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4856" b="1"/>
          <a:stretch/>
        </p:blipFill>
        <p:spPr>
          <a:xfrm>
            <a:off x="685800" y="4953000"/>
            <a:ext cx="77724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D99148-CB7E-905F-7757-F5E87E6615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7716" b="37140"/>
          <a:stretch/>
        </p:blipFill>
        <p:spPr>
          <a:xfrm>
            <a:off x="685800" y="3124200"/>
            <a:ext cx="7772400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D555555-9D85-673F-1EA7-238DE2A0B6FC}"/>
              </a:ext>
            </a:extLst>
          </p:cNvPr>
          <p:cNvSpPr/>
          <p:nvPr/>
        </p:nvSpPr>
        <p:spPr>
          <a:xfrm>
            <a:off x="1714500" y="2514600"/>
            <a:ext cx="2095500" cy="3290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EA36BB-6E70-FC18-6BAF-4C457815103A}"/>
              </a:ext>
            </a:extLst>
          </p:cNvPr>
          <p:cNvSpPr/>
          <p:nvPr/>
        </p:nvSpPr>
        <p:spPr>
          <a:xfrm>
            <a:off x="2057400" y="4267200"/>
            <a:ext cx="1371600" cy="3156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CA961D-0D76-1882-8C96-5950588C14C8}"/>
              </a:ext>
            </a:extLst>
          </p:cNvPr>
          <p:cNvSpPr/>
          <p:nvPr/>
        </p:nvSpPr>
        <p:spPr>
          <a:xfrm>
            <a:off x="4419600" y="2514600"/>
            <a:ext cx="1600200" cy="3290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7D44E0-22F9-51BF-0BEB-3D13F9936A40}"/>
              </a:ext>
            </a:extLst>
          </p:cNvPr>
          <p:cNvSpPr/>
          <p:nvPr/>
        </p:nvSpPr>
        <p:spPr>
          <a:xfrm>
            <a:off x="6553200" y="2514600"/>
            <a:ext cx="1143000" cy="3399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647D28-7C77-2070-4AA4-219FC3B71B43}"/>
              </a:ext>
            </a:extLst>
          </p:cNvPr>
          <p:cNvSpPr/>
          <p:nvPr/>
        </p:nvSpPr>
        <p:spPr>
          <a:xfrm>
            <a:off x="4441371" y="4191000"/>
            <a:ext cx="1600200" cy="3918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0D72F2-01CA-B89D-2269-A6DD73FD5BDD}"/>
              </a:ext>
            </a:extLst>
          </p:cNvPr>
          <p:cNvSpPr/>
          <p:nvPr/>
        </p:nvSpPr>
        <p:spPr>
          <a:xfrm>
            <a:off x="6449785" y="4191000"/>
            <a:ext cx="1371600" cy="427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1AD363-B1A0-640B-D17F-71CEBDE28C16}"/>
              </a:ext>
            </a:extLst>
          </p:cNvPr>
          <p:cNvSpPr/>
          <p:nvPr/>
        </p:nvSpPr>
        <p:spPr>
          <a:xfrm>
            <a:off x="1143000" y="6019800"/>
            <a:ext cx="32004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DBC14D-C580-FBAF-7098-B359BFD3AACB}"/>
              </a:ext>
            </a:extLst>
          </p:cNvPr>
          <p:cNvSpPr/>
          <p:nvPr/>
        </p:nvSpPr>
        <p:spPr>
          <a:xfrm>
            <a:off x="4572000" y="6019800"/>
            <a:ext cx="1371600" cy="4220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235797-F28C-E8F9-C2FE-0178BD540CED}"/>
              </a:ext>
            </a:extLst>
          </p:cNvPr>
          <p:cNvSpPr/>
          <p:nvPr/>
        </p:nvSpPr>
        <p:spPr>
          <a:xfrm>
            <a:off x="6052456" y="6030689"/>
            <a:ext cx="2024743" cy="4220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B05FE9-DAF7-DBC1-4144-4EAC4341D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14794"/>
            <a:ext cx="7772400" cy="1088571"/>
          </a:xfrm>
        </p:spPr>
        <p:txBody>
          <a:bodyPr/>
          <a:lstStyle/>
          <a:p>
            <a:r>
              <a:rPr lang="en-CN" dirty="0"/>
              <a:t>Quadruple Representation </a:t>
            </a:r>
            <a:r>
              <a:rPr lang="en-CN" sz="3600" i="1" dirty="0"/>
              <a:t>(Another IR)</a:t>
            </a:r>
            <a:endParaRPr lang="en-CN" i="1" dirty="0"/>
          </a:p>
        </p:txBody>
      </p:sp>
    </p:spTree>
    <p:extLst>
      <p:ext uri="{BB962C8B-B14F-4D97-AF65-F5344CB8AC3E}">
        <p14:creationId xmlns:p14="http://schemas.microsoft.com/office/powerpoint/2010/main" val="1172100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159D23-7571-1BC7-F618-3B13EC69A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887074"/>
            <a:ext cx="2781300" cy="4648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79EDBD-BCD2-AB45-181A-0064205FC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873" y="2753069"/>
            <a:ext cx="1803065" cy="36288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AE5A7F-35AF-4F99-556D-D2A746FD8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3223" y="4992572"/>
            <a:ext cx="766534" cy="32990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1A6A2E-B3F0-81BE-92D3-0D4A5A2F52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3247" y="4480265"/>
            <a:ext cx="414066" cy="323173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8FE76D-F62F-3556-5890-184EC151DE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3202" y="1008631"/>
            <a:ext cx="888998" cy="332153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FD378A-BE59-1A31-DE49-969DD67185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65059" y="1585575"/>
            <a:ext cx="1155700" cy="40155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104102-E98A-C1AE-1058-B7BC782219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65059" y="2226925"/>
            <a:ext cx="1326856" cy="32627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D876DD-C409-5B01-E696-1E99AB1DE3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63247" y="5530279"/>
            <a:ext cx="3575953" cy="41302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84AFE8-171C-3B7B-F637-FBE53770584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65059" y="3315494"/>
            <a:ext cx="1595158" cy="41517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8CF66C-E25E-3434-9654-266FA9565EC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63247" y="3945962"/>
            <a:ext cx="2201118" cy="37419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71C747-2021-864B-F24B-07072DD68F8D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124200" y="1174708"/>
            <a:ext cx="2159002" cy="1171052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199ADCD-5E1F-5E5C-8215-F846EAAFA6E5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106057" y="1786354"/>
            <a:ext cx="2159002" cy="801613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A1E5DB-18EF-0158-1AED-89A79B8D9C0C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258457" y="2390063"/>
            <a:ext cx="2006602" cy="35030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694C956-629C-A4B7-C558-C3CA6CBD3956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3704772" y="2934510"/>
            <a:ext cx="1562101" cy="13061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0B938F9-5416-3C77-32CB-F196CBC1FF7C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258457" y="3334094"/>
            <a:ext cx="2006602" cy="188989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AD2088-E509-CE17-E770-DC40CB362B33}"/>
              </a:ext>
            </a:extLst>
          </p:cNvPr>
          <p:cNvCxnSpPr>
            <a:cxnSpLocks/>
          </p:cNvCxnSpPr>
          <p:nvPr/>
        </p:nvCxnSpPr>
        <p:spPr>
          <a:xfrm>
            <a:off x="3467556" y="3636624"/>
            <a:ext cx="1808385" cy="3311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6B272DC-4AB7-5FE9-53D0-E483FA6A3266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704772" y="3824405"/>
            <a:ext cx="1558475" cy="308652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B71B7E3-1FA4-DAD4-C3E5-39DF043EA5B6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862614" y="4084757"/>
            <a:ext cx="1400633" cy="4830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763719C-391C-72EE-E06B-4ED9DE9CEB3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258457" y="4375043"/>
            <a:ext cx="2004790" cy="266809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9E9C161-D4E1-6D04-09E2-DC4C1A5FD199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258457" y="4948355"/>
            <a:ext cx="2004790" cy="78843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3AD92B3-E860-14D5-834B-47CD79E61E41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124200" y="4616343"/>
            <a:ext cx="2149023" cy="54118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B67D09DB-C401-B496-1923-84BF85CA9590}"/>
              </a:ext>
            </a:extLst>
          </p:cNvPr>
          <p:cNvSpPr/>
          <p:nvPr/>
        </p:nvSpPr>
        <p:spPr>
          <a:xfrm>
            <a:off x="1219200" y="4992572"/>
            <a:ext cx="2039257" cy="53770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BD6E245-E5DB-1C2E-1E69-93653B403242}"/>
              </a:ext>
            </a:extLst>
          </p:cNvPr>
          <p:cNvSpPr/>
          <p:nvPr/>
        </p:nvSpPr>
        <p:spPr>
          <a:xfrm>
            <a:off x="1219200" y="920299"/>
            <a:ext cx="2362200" cy="125582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1FEBC7F-0273-5AD9-9FBF-0559FDA43736}"/>
              </a:ext>
            </a:extLst>
          </p:cNvPr>
          <p:cNvSpPr txBox="1"/>
          <p:nvPr/>
        </p:nvSpPr>
        <p:spPr>
          <a:xfrm>
            <a:off x="791100" y="5689937"/>
            <a:ext cx="61430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000" dirty="0"/>
              <a:t>1. a, b, c are </a:t>
            </a:r>
            <a:r>
              <a:rPr lang="en-CN" sz="2000" i="1" dirty="0"/>
              <a:t>temp</a:t>
            </a:r>
            <a:r>
              <a:rPr lang="en-CN" sz="2000" dirty="0"/>
              <a:t>, </a:t>
            </a:r>
            <a:r>
              <a:rPr lang="en-CN" sz="2000" i="1" dirty="0"/>
              <a:t>const</a:t>
            </a:r>
            <a:r>
              <a:rPr lang="en-CN" sz="2000" dirty="0"/>
              <a:t>, or </a:t>
            </a:r>
            <a:r>
              <a:rPr lang="en-CN" sz="2000" i="1" dirty="0"/>
              <a:t>name</a:t>
            </a:r>
          </a:p>
          <a:p>
            <a:r>
              <a:rPr lang="en-CN" sz="2000" dirty="0"/>
              <a:t>2. L is a </a:t>
            </a:r>
            <a:r>
              <a:rPr lang="en-CN" sz="2000" i="1" dirty="0"/>
              <a:t>label</a:t>
            </a:r>
          </a:p>
          <a:p>
            <a:r>
              <a:rPr lang="en-CN" sz="2000" dirty="0"/>
              <a:t>3. f is a </a:t>
            </a:r>
            <a:r>
              <a:rPr lang="en-CN" sz="2000" i="1" dirty="0"/>
              <a:t>method_name [ temp ] </a:t>
            </a:r>
            <a:r>
              <a:rPr lang="en-CN" sz="2000" dirty="0"/>
              <a:t>, or </a:t>
            </a:r>
            <a:r>
              <a:rPr lang="en-CN" sz="2000" i="1" dirty="0"/>
              <a:t>external method name </a:t>
            </a:r>
          </a:p>
        </p:txBody>
      </p:sp>
      <p:sp>
        <p:nvSpPr>
          <p:cNvPr id="55" name="Title 1">
            <a:extLst>
              <a:ext uri="{FF2B5EF4-FFF2-40B4-BE49-F238E27FC236}">
                <a16:creationId xmlns:a16="http://schemas.microsoft.com/office/drawing/2014/main" id="{6612AF36-627F-13DA-99C8-C9F88325789C}"/>
              </a:ext>
            </a:extLst>
          </p:cNvPr>
          <p:cNvSpPr txBox="1">
            <a:spLocks/>
          </p:cNvSpPr>
          <p:nvPr/>
        </p:nvSpPr>
        <p:spPr>
          <a:xfrm>
            <a:off x="685800" y="-22730"/>
            <a:ext cx="7772400" cy="720321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CN" dirty="0"/>
              <a:t>Quadruple Classes</a:t>
            </a:r>
          </a:p>
        </p:txBody>
      </p:sp>
    </p:spTree>
    <p:extLst>
      <p:ext uri="{BB962C8B-B14F-4D97-AF65-F5344CB8AC3E}">
        <p14:creationId xmlns:p14="http://schemas.microsoft.com/office/powerpoint/2010/main" val="3651301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DEDB2-B9A1-4144-BBBC-11CC5F842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kumimoji="1" lang="en-US" altLang="zh-CN" dirty="0"/>
              <a:t>Instruction Selection (for Quad)</a:t>
            </a:r>
            <a:endParaRPr kumimoji="1"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64293-5CEB-8F49-A09F-5D00507BF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5029200"/>
          </a:xfrm>
        </p:spPr>
        <p:txBody>
          <a:bodyPr/>
          <a:lstStyle/>
          <a:p>
            <a:r>
              <a:rPr kumimoji="1" lang="en-US" altLang="zh-CN" sz="2400" dirty="0"/>
              <a:t>To select instructions for an IR tree</a:t>
            </a:r>
          </a:p>
          <a:p>
            <a:pPr lvl="1"/>
            <a:r>
              <a:rPr kumimoji="1" lang="en-US" altLang="zh-CN" sz="2000" dirty="0"/>
              <a:t>We do it on the Tree+ IR after Canon</a:t>
            </a:r>
          </a:p>
          <a:p>
            <a:r>
              <a:rPr kumimoji="1" lang="en-US" altLang="zh-CN" sz="2400" dirty="0"/>
              <a:t>How to do it:</a:t>
            </a:r>
            <a:endParaRPr kumimoji="1" lang="en-US" altLang="zh-CN" sz="2400" i="1" dirty="0">
              <a:solidFill>
                <a:srgbClr val="FF0000"/>
              </a:solidFill>
            </a:endParaRPr>
          </a:p>
          <a:p>
            <a:pPr lvl="1"/>
            <a:r>
              <a:rPr kumimoji="1" lang="en-US" altLang="zh-CN" sz="2000" dirty="0"/>
              <a:t>Each instruction corresponds to a set of tree patterns (each is called a </a:t>
            </a:r>
            <a:r>
              <a:rPr kumimoji="1" lang="en-US" altLang="zh-CN" sz="2000" i="1" dirty="0">
                <a:solidFill>
                  <a:srgbClr val="FF0000"/>
                </a:solidFill>
              </a:rPr>
              <a:t>tile</a:t>
            </a:r>
            <a:r>
              <a:rPr kumimoji="1" lang="en-US" altLang="zh-CN" sz="2000" dirty="0"/>
              <a:t>)</a:t>
            </a:r>
          </a:p>
          <a:p>
            <a:pPr lvl="1"/>
            <a:r>
              <a:rPr kumimoji="1" lang="en-US" altLang="zh-CN" sz="2000" dirty="0"/>
              <a:t>We want to </a:t>
            </a:r>
            <a:r>
              <a:rPr kumimoji="1" lang="en-US" altLang="zh-CN" sz="2000" dirty="0">
                <a:solidFill>
                  <a:srgbClr val="FF0000"/>
                </a:solidFill>
              </a:rPr>
              <a:t>cover</a:t>
            </a:r>
            <a:r>
              <a:rPr kumimoji="1" lang="en-US" altLang="zh-CN" sz="2000" dirty="0"/>
              <a:t> an IR-tree with a set of tiles</a:t>
            </a:r>
          </a:p>
          <a:p>
            <a:r>
              <a:rPr kumimoji="1" lang="en-US" altLang="zh-CN" sz="2400" dirty="0"/>
              <a:t>Different machine instruction sets will have different “tiles”</a:t>
            </a:r>
          </a:p>
          <a:p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output will be a </a:t>
            </a:r>
            <a:r>
              <a:rPr kumimoji="1" lang="en-US" altLang="zh-CN" sz="2400" dirty="0" err="1"/>
              <a:t>QuadProgram</a:t>
            </a:r>
            <a:endParaRPr kumimoji="1" lang="en-US" altLang="zh-CN" sz="2400" dirty="0"/>
          </a:p>
          <a:p>
            <a:pPr lvl="1"/>
            <a:r>
              <a:rPr kumimoji="1" lang="en-US" altLang="zh-CN" sz="2000" dirty="0"/>
              <a:t>Very close to an assembly language</a:t>
            </a:r>
          </a:p>
          <a:p>
            <a:pPr lvl="1"/>
            <a:r>
              <a:rPr kumimoji="1" lang="en-US" altLang="zh-CN" sz="2000" dirty="0"/>
              <a:t>But remember which temps are </a:t>
            </a:r>
            <a:r>
              <a:rPr kumimoji="1" lang="en-US" altLang="zh-CN" sz="2000" i="1" dirty="0"/>
              <a:t>defined</a:t>
            </a:r>
            <a:r>
              <a:rPr kumimoji="1" lang="en-US" altLang="zh-CN" sz="2000" dirty="0"/>
              <a:t> and </a:t>
            </a:r>
            <a:r>
              <a:rPr kumimoji="1" lang="en-US" altLang="zh-CN" sz="2000" i="1" dirty="0"/>
              <a:t>used</a:t>
            </a:r>
            <a:r>
              <a:rPr kumimoji="1" lang="en-US" altLang="zh-CN" sz="2000" dirty="0"/>
              <a:t>, and where the next instruction may be (for Control Flow Graph, and Liveness Analysis)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8665268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13083</TotalTime>
  <Words>1197</Words>
  <Application>Microsoft Macintosh PowerPoint</Application>
  <PresentationFormat>On-screen Show (4:3)</PresentationFormat>
  <Paragraphs>194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Microsoft YaHei</vt:lpstr>
      <vt:lpstr>Arial</vt:lpstr>
      <vt:lpstr>Calibri</vt:lpstr>
      <vt:lpstr>Courier</vt:lpstr>
      <vt:lpstr>Helvetica</vt:lpstr>
      <vt:lpstr>Symbol</vt:lpstr>
      <vt:lpstr>Times New Roman</vt:lpstr>
      <vt:lpstr>Default Design</vt:lpstr>
      <vt:lpstr>编译（H） COMP130014h.01 Week 9</vt:lpstr>
      <vt:lpstr>本周内容: Review &amp; SSA</vt:lpstr>
      <vt:lpstr>Overview </vt:lpstr>
      <vt:lpstr>PowerPoint Presentation</vt:lpstr>
      <vt:lpstr>Canonicalization Process (1) Get rid of ESeq nodes</vt:lpstr>
      <vt:lpstr>Example Segment</vt:lpstr>
      <vt:lpstr>Quadruple Representation (Another IR)</vt:lpstr>
      <vt:lpstr>PowerPoint Presentation</vt:lpstr>
      <vt:lpstr>Instruction Selection (for Quad)</vt:lpstr>
      <vt:lpstr>PowerPoint Presentation</vt:lpstr>
      <vt:lpstr>Tile Examples (Example machine, close to Quad) (r0=0 in this machine)</vt:lpstr>
      <vt:lpstr>Tiling Example</vt:lpstr>
      <vt:lpstr>Use, Def, and Jump to</vt:lpstr>
      <vt:lpstr>Example</vt:lpstr>
      <vt:lpstr>Block Formation</vt:lpstr>
      <vt:lpstr>Example</vt:lpstr>
      <vt:lpstr>PowerPoint Presentation</vt:lpstr>
      <vt:lpstr>PowerPoint Presentation</vt:lpstr>
      <vt:lpstr>Control Flow vs Data Flow</vt:lpstr>
      <vt:lpstr>Static Single Assignment</vt:lpstr>
      <vt:lpstr>Easy for Straight Line Programs</vt:lpstr>
      <vt:lpstr>Other Cases: An example</vt:lpstr>
      <vt:lpstr>The phi-function</vt:lpstr>
      <vt:lpstr>Another Example</vt:lpstr>
      <vt:lpstr>The phi-function</vt:lpstr>
      <vt:lpstr>Criteria for Inserting  phi-Functions</vt:lpstr>
      <vt:lpstr>Path Convergence Criterion</vt:lpstr>
      <vt:lpstr>Naïve Algorithm</vt:lpstr>
      <vt:lpstr>The SSA Conversion Problem</vt:lpstr>
      <vt:lpstr>Dominance Relation</vt:lpstr>
      <vt:lpstr>Dominance property of SSA form</vt:lpstr>
      <vt:lpstr>The Dominance Frontier</vt:lpstr>
      <vt:lpstr>Dominance frontier criterion</vt:lpstr>
      <vt:lpstr>Another Example</vt:lpstr>
      <vt:lpstr>PowerPoint Presentation</vt:lpstr>
      <vt:lpstr>Final Remarks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Xiaoyang Wang</cp:lastModifiedBy>
  <cp:revision>466</cp:revision>
  <dcterms:created xsi:type="dcterms:W3CDTF">1601-01-01T00:00:00Z</dcterms:created>
  <dcterms:modified xsi:type="dcterms:W3CDTF">2025-04-13T07:53:58Z</dcterms:modified>
</cp:coreProperties>
</file>