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3" r:id="rId4"/>
    <p:sldId id="265" r:id="rId5"/>
    <p:sldId id="264" r:id="rId6"/>
    <p:sldId id="276" r:id="rId7"/>
    <p:sldId id="285" r:id="rId8"/>
    <p:sldId id="259" r:id="rId9"/>
    <p:sldId id="277" r:id="rId10"/>
    <p:sldId id="275" r:id="rId11"/>
    <p:sldId id="274" r:id="rId12"/>
    <p:sldId id="260" r:id="rId13"/>
    <p:sldId id="284" r:id="rId14"/>
    <p:sldId id="263" r:id="rId15"/>
    <p:sldId id="28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p:scale>
          <a:sx n="100" d="100"/>
          <a:sy n="100" d="100"/>
        </p:scale>
        <p:origin x="1062" y="31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48550/arXiv.2212.03533"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57200" y="914400"/>
            <a:ext cx="11690350" cy="2570480"/>
          </a:xfrm>
        </p:spPr>
        <p:txBody>
          <a:bodyPr>
            <a:normAutofit fontScale="90000"/>
          </a:bodyPr>
          <a:lstStyle/>
          <a:p>
            <a:r>
              <a:rPr lang="en-US" altLang="zh-CN"/>
              <a:t>SDSERF: Sequential Dual-Stage Embedding Retrieval Framework for Obscure Query Matching</a:t>
            </a:r>
          </a:p>
        </p:txBody>
      </p:sp>
      <p:sp>
        <p:nvSpPr>
          <p:cNvPr id="4" name="文本框 3"/>
          <p:cNvSpPr txBox="1"/>
          <p:nvPr/>
        </p:nvSpPr>
        <p:spPr>
          <a:xfrm>
            <a:off x="1355090" y="4088730"/>
            <a:ext cx="9894570" cy="521970"/>
          </a:xfrm>
          <a:prstGeom prst="rect">
            <a:avLst/>
          </a:prstGeom>
        </p:spPr>
        <p:txBody>
          <a:bodyPr wrap="square">
            <a:spAutoFit/>
          </a:bodyPr>
          <a:lstStyle/>
          <a:p>
            <a:pPr algn="ctr"/>
            <a:r>
              <a:rPr lang="en-US" altLang="zh-CN" sz="2800" dirty="0"/>
              <a:t>Code: </a:t>
            </a:r>
            <a:r>
              <a:rPr lang="en-US" altLang="zh-CN" sz="2800" u="sng" dirty="0"/>
              <a:t>https://github.com/EthanFusion03/SDSERF</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030" y="398145"/>
            <a:ext cx="12294870" cy="705485"/>
          </a:xfrm>
        </p:spPr>
        <p:txBody>
          <a:bodyPr>
            <a:noAutofit/>
          </a:bodyPr>
          <a:lstStyle/>
          <a:p>
            <a:r>
              <a:rPr lang="en-US" altLang="zh-CN" sz="2800" b="1"/>
              <a:t>Stage 2: E5</a:t>
            </a:r>
            <a:br>
              <a:rPr lang="en-US" altLang="zh-CN" sz="2800" b="1"/>
            </a:br>
            <a:r>
              <a:rPr lang="en-US" altLang="zh-CN" sz="2800"/>
              <a:t>(</a:t>
            </a:r>
            <a:r>
              <a:rPr lang="en-US" altLang="zh-CN" sz="2800" b="1"/>
              <a:t>E</a:t>
            </a:r>
            <a:r>
              <a:rPr lang="en-US" altLang="zh-CN" sz="2800"/>
              <a:t>mb</a:t>
            </a:r>
            <a:r>
              <a:rPr lang="en-US" altLang="zh-CN" sz="2800" b="1"/>
              <a:t>E</a:t>
            </a:r>
            <a:r>
              <a:rPr lang="en-US" altLang="zh-CN" sz="2800"/>
              <a:t>ddings from bidir</a:t>
            </a:r>
            <a:r>
              <a:rPr lang="en-US" altLang="zh-CN" sz="2800" b="1"/>
              <a:t>E</a:t>
            </a:r>
            <a:r>
              <a:rPr lang="en-US" altLang="zh-CN" sz="2800"/>
              <a:t>ctional </a:t>
            </a:r>
            <a:r>
              <a:rPr lang="en-US" altLang="zh-CN" sz="2800" b="1"/>
              <a:t>E</a:t>
            </a:r>
            <a:r>
              <a:rPr lang="en-US" altLang="zh-CN" sz="2800"/>
              <a:t>ncoder r</a:t>
            </a:r>
            <a:r>
              <a:rPr lang="en-US" altLang="zh-CN" sz="2800" b="1"/>
              <a:t>E</a:t>
            </a:r>
            <a:r>
              <a:rPr lang="en-US" altLang="zh-CN" sz="2800"/>
              <a:t>presentations)</a:t>
            </a:r>
          </a:p>
        </p:txBody>
      </p:sp>
      <p:pic>
        <p:nvPicPr>
          <p:cNvPr id="4" name="内容占位符 3"/>
          <p:cNvPicPr>
            <a:picLocks noGrp="1" noChangeAspect="1"/>
          </p:cNvPicPr>
          <p:nvPr>
            <p:ph idx="1"/>
          </p:nvPr>
        </p:nvPicPr>
        <p:blipFill>
          <a:blip r:embed="rId2"/>
          <a:stretch>
            <a:fillRect/>
          </a:stretch>
        </p:blipFill>
        <p:spPr>
          <a:xfrm>
            <a:off x="1407160" y="1439545"/>
            <a:ext cx="8300085" cy="3728720"/>
          </a:xfrm>
          <a:prstGeom prst="rect">
            <a:avLst/>
          </a:prstGeom>
        </p:spPr>
      </p:pic>
      <p:sp>
        <p:nvSpPr>
          <p:cNvPr id="6" name="文本框 5"/>
          <p:cNvSpPr txBox="1"/>
          <p:nvPr/>
        </p:nvSpPr>
        <p:spPr>
          <a:xfrm>
            <a:off x="3371215" y="4980305"/>
            <a:ext cx="6335395" cy="1040765"/>
          </a:xfrm>
          <a:prstGeom prst="rect">
            <a:avLst/>
          </a:prstGeom>
          <a:noFill/>
        </p:spPr>
        <p:txBody>
          <a:bodyPr wrap="square" rtlCol="0">
            <a:noAutofit/>
          </a:bodyPr>
          <a:lstStyle/>
          <a:p>
            <a:r>
              <a:rPr lang="en-US" altLang="zh-CN">
                <a:solidFill>
                  <a:srgbClr val="000000"/>
                </a:solidFill>
                <a:latin typeface="Lucida Grande"/>
                <a:ea typeface="Lucida Grande"/>
                <a:sym typeface="+mn-ea"/>
                <a:hlinkClick r:id="rId3"/>
              </a:rPr>
              <a:t>https://doi.org/10.48550/arXiv.2212.03533 </a:t>
            </a:r>
            <a:endParaRPr lang="en-US" altLang="zh-CN" b="0" i="0">
              <a:solidFill>
                <a:srgbClr val="000000"/>
              </a:solidFill>
              <a:latin typeface="Lucida Grande"/>
              <a:ea typeface="Lucida Grande"/>
              <a:hlinkClick r:id="rId3"/>
            </a:endParaRPr>
          </a:p>
          <a:p>
            <a:endParaRPr lang="zh-CN" altLang="en-US"/>
          </a:p>
        </p:txBody>
      </p:sp>
      <p:sp>
        <p:nvSpPr>
          <p:cNvPr id="7" name="文本框 6"/>
          <p:cNvSpPr txBox="1"/>
          <p:nvPr/>
        </p:nvSpPr>
        <p:spPr>
          <a:xfrm>
            <a:off x="2562860" y="5316855"/>
            <a:ext cx="7207250" cy="368300"/>
          </a:xfrm>
          <a:prstGeom prst="rect">
            <a:avLst/>
          </a:prstGeom>
          <a:noFill/>
        </p:spPr>
        <p:txBody>
          <a:bodyPr wrap="square" rtlCol="0">
            <a:spAutoFit/>
          </a:bodyPr>
          <a:lstStyle/>
          <a:p>
            <a:r>
              <a:rPr lang="en-US" altLang="zh-CN"/>
              <a:t>Text Embeddings by Weakly-Supervised Contrastive Pre-training</a:t>
            </a:r>
          </a:p>
        </p:txBody>
      </p:sp>
      <p:pic>
        <p:nvPicPr>
          <p:cNvPr id="3" name="图片 2"/>
          <p:cNvPicPr>
            <a:picLocks noChangeAspect="1"/>
          </p:cNvPicPr>
          <p:nvPr/>
        </p:nvPicPr>
        <p:blipFill>
          <a:blip r:embed="rId4"/>
          <a:stretch>
            <a:fillRect/>
          </a:stretch>
        </p:blipFill>
        <p:spPr>
          <a:xfrm>
            <a:off x="1407160" y="1367155"/>
            <a:ext cx="8820150" cy="3949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Methodology</a:t>
            </a:r>
            <a:r>
              <a:rPr lang="zh-CN" altLang="en-US" dirty="0">
                <a:sym typeface="+mn-ea"/>
              </a:rPr>
              <a:t>（</a:t>
            </a:r>
            <a:r>
              <a:rPr lang="en-US" altLang="zh-CN" dirty="0">
                <a:sym typeface="+mn-ea"/>
              </a:rPr>
              <a:t>stage 2)</a:t>
            </a:r>
            <a:br>
              <a:rPr lang="en-US" altLang="zh-CN" dirty="0">
                <a:sym typeface="+mn-ea"/>
              </a:rPr>
            </a:br>
            <a:r>
              <a:rPr lang="en-US" altLang="zh-CN" dirty="0">
                <a:sym typeface="+mn-ea"/>
              </a:rPr>
              <a:t>using E5</a:t>
            </a:r>
          </a:p>
        </p:txBody>
      </p:sp>
      <p:pic>
        <p:nvPicPr>
          <p:cNvPr id="4" name="内容占位符 3"/>
          <p:cNvPicPr>
            <a:picLocks noGrp="1" noChangeAspect="1"/>
          </p:cNvPicPr>
          <p:nvPr>
            <p:ph idx="1"/>
          </p:nvPr>
        </p:nvPicPr>
        <p:blipFill>
          <a:blip r:embed="rId2"/>
          <a:stretch>
            <a:fillRect/>
          </a:stretch>
        </p:blipFill>
        <p:spPr>
          <a:xfrm>
            <a:off x="7106285" y="-635"/>
            <a:ext cx="4893945" cy="6845935"/>
          </a:xfrm>
          <a:prstGeom prst="rect">
            <a:avLst/>
          </a:prstGeom>
        </p:spPr>
      </p:pic>
      <p:pic>
        <p:nvPicPr>
          <p:cNvPr id="3" name="图片 2" descr="ranking"/>
          <p:cNvPicPr>
            <a:picLocks noChangeAspect="1"/>
          </p:cNvPicPr>
          <p:nvPr/>
        </p:nvPicPr>
        <p:blipFill>
          <a:blip r:embed="rId3"/>
          <a:stretch>
            <a:fillRect/>
          </a:stretch>
        </p:blipFill>
        <p:spPr>
          <a:xfrm>
            <a:off x="219710" y="2197735"/>
            <a:ext cx="6886575" cy="4108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p>
        </p:txBody>
      </p:sp>
      <p:pic>
        <p:nvPicPr>
          <p:cNvPr id="4" name="内容占位符 3"/>
          <p:cNvPicPr>
            <a:picLocks noChangeAspect="1"/>
          </p:cNvPicPr>
          <p:nvPr/>
        </p:nvPicPr>
        <p:blipFill>
          <a:blip r:embed="rId2"/>
          <a:stretch>
            <a:fillRect/>
          </a:stretch>
        </p:blipFill>
        <p:spPr>
          <a:xfrm>
            <a:off x="1257300" y="1671320"/>
            <a:ext cx="9384665" cy="3704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p>
        </p:txBody>
      </p:sp>
      <p:pic>
        <p:nvPicPr>
          <p:cNvPr id="4" name="内容占位符 3"/>
          <p:cNvPicPr>
            <a:picLocks noGrp="1" noChangeAspect="1"/>
          </p:cNvPicPr>
          <p:nvPr>
            <p:ph idx="1"/>
          </p:nvPr>
        </p:nvPicPr>
        <p:blipFill>
          <a:blip r:embed="rId2"/>
          <a:stretch>
            <a:fillRect/>
          </a:stretch>
        </p:blipFill>
        <p:spPr>
          <a:xfrm>
            <a:off x="706755" y="1628775"/>
            <a:ext cx="5126355" cy="5010150"/>
          </a:xfrm>
          <a:prstGeom prst="rect">
            <a:avLst/>
          </a:prstGeom>
        </p:spPr>
      </p:pic>
      <p:pic>
        <p:nvPicPr>
          <p:cNvPr id="5" name="图片 4"/>
          <p:cNvPicPr>
            <a:picLocks noChangeAspect="1"/>
          </p:cNvPicPr>
          <p:nvPr/>
        </p:nvPicPr>
        <p:blipFill>
          <a:blip r:embed="rId3"/>
          <a:stretch>
            <a:fillRect/>
          </a:stretch>
        </p:blipFill>
        <p:spPr>
          <a:xfrm>
            <a:off x="5909310" y="793750"/>
            <a:ext cx="5116830" cy="5629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Future Work</a:t>
            </a:r>
          </a:p>
        </p:txBody>
      </p:sp>
      <p:sp>
        <p:nvSpPr>
          <p:cNvPr id="5" name="内容占位符 4"/>
          <p:cNvSpPr>
            <a:spLocks noGrp="1"/>
          </p:cNvSpPr>
          <p:nvPr>
            <p:ph idx="1"/>
          </p:nvPr>
        </p:nvSpPr>
        <p:spPr>
          <a:xfrm>
            <a:off x="497205" y="1391285"/>
            <a:ext cx="10968990" cy="4227830"/>
          </a:xfrm>
        </p:spPr>
        <p:txBody>
          <a:bodyPr/>
          <a:lstStyle/>
          <a:p>
            <a:pPr marL="0" indent="0">
              <a:buNone/>
            </a:pPr>
            <a:endParaRPr lang="en-US" altLang="zh-CN"/>
          </a:p>
          <a:p>
            <a:r>
              <a:rPr lang="en-US" altLang="zh-CN">
                <a:sym typeface="+mn-ea"/>
              </a:rPr>
              <a:t>building up a prediction task on the whole dataset (1M) with more computation power</a:t>
            </a:r>
            <a:endParaRPr lang="en-US" altLang="zh-CN"/>
          </a:p>
          <a:p>
            <a:r>
              <a:rPr lang="en-US" altLang="zh-CN"/>
              <a:t>Create an interface for the task and design a user-friendly front-end UI to facilitate user queries</a:t>
            </a:r>
          </a:p>
          <a:p>
            <a:endParaRPr lang="en-US" altLang="zh-CN"/>
          </a:p>
          <a:p>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618B-F0EA-2058-62FF-015B3B0E84A0}"/>
              </a:ext>
            </a:extLst>
          </p:cNvPr>
          <p:cNvSpPr>
            <a:spLocks noGrp="1"/>
          </p:cNvSpPr>
          <p:nvPr>
            <p:ph type="title"/>
          </p:nvPr>
        </p:nvSpPr>
        <p:spPr/>
        <p:txBody>
          <a:bodyPr/>
          <a:lstStyle/>
          <a:p>
            <a:r>
              <a:rPr lang="en-US" dirty="0"/>
              <a:t>References</a:t>
            </a:r>
          </a:p>
        </p:txBody>
      </p:sp>
      <p:pic>
        <p:nvPicPr>
          <p:cNvPr id="5" name="Content Placeholder 4" descr="A white text on a black background&#10;&#10;Description automatically generated">
            <a:extLst>
              <a:ext uri="{FF2B5EF4-FFF2-40B4-BE49-F238E27FC236}">
                <a16:creationId xmlns:a16="http://schemas.microsoft.com/office/drawing/2014/main" id="{0DA4DAF3-1261-E5E6-1ED0-665EA746C2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4325" y="1313998"/>
            <a:ext cx="5545562" cy="4276095"/>
          </a:xfrm>
        </p:spPr>
      </p:pic>
      <p:pic>
        <p:nvPicPr>
          <p:cNvPr id="7" name="Picture 6" descr="A close up of a text&#10;&#10;Description automatically generated">
            <a:extLst>
              <a:ext uri="{FF2B5EF4-FFF2-40B4-BE49-F238E27FC236}">
                <a16:creationId xmlns:a16="http://schemas.microsoft.com/office/drawing/2014/main" id="{E3D75B90-7981-4663-7E2F-FF0E521A0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66" y="1313998"/>
            <a:ext cx="5393272" cy="4276095"/>
          </a:xfrm>
          <a:prstGeom prst="rect">
            <a:avLst/>
          </a:prstGeom>
        </p:spPr>
      </p:pic>
    </p:spTree>
    <p:extLst>
      <p:ext uri="{BB962C8B-B14F-4D97-AF65-F5344CB8AC3E}">
        <p14:creationId xmlns:p14="http://schemas.microsoft.com/office/powerpoint/2010/main" val="6267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Motivation</a:t>
            </a:r>
          </a:p>
        </p:txBody>
      </p:sp>
      <p:sp>
        <p:nvSpPr>
          <p:cNvPr id="3" name="内容占位符 2"/>
          <p:cNvSpPr>
            <a:spLocks noGrp="1"/>
          </p:cNvSpPr>
          <p:nvPr>
            <p:ph idx="1"/>
          </p:nvPr>
        </p:nvSpPr>
        <p:spPr/>
        <p:txBody>
          <a:bodyPr/>
          <a:lstStyle/>
          <a:p>
            <a:r>
              <a:rPr lang="en-US" altLang="zh-CN" dirty="0"/>
              <a:t>With the rapid increase in the number and variety of products, existing search methods struggle to match the most suitable products to users' needs amidst an overwhelming array of choices.</a:t>
            </a:r>
          </a:p>
          <a:p>
            <a:r>
              <a:rPr lang="en-US" altLang="zh-CN" dirty="0"/>
              <a:t>With large language models (LLMs) showing emerging abilities to capture rich </a:t>
            </a:r>
            <a:r>
              <a:rPr lang="en-US" altLang="zh-CN" dirty="0" err="1"/>
              <a:t>seman</a:t>
            </a:r>
            <a:r>
              <a:rPr lang="en-US" altLang="zh-CN" dirty="0"/>
              <a:t>-tics</a:t>
            </a:r>
            <a:r>
              <a:rPr lang="zh-CN" altLang="en-US" dirty="0"/>
              <a:t>，</a:t>
            </a:r>
            <a:r>
              <a:rPr lang="en-US" altLang="zh-CN" dirty="0"/>
              <a:t>there is a growing interest in leveraging LLMs to deal with more language-heavy recommendation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Related work</a:t>
            </a:r>
          </a:p>
        </p:txBody>
      </p:sp>
      <p:sp>
        <p:nvSpPr>
          <p:cNvPr id="3" name="内容占位符 2"/>
          <p:cNvSpPr>
            <a:spLocks noGrp="1"/>
          </p:cNvSpPr>
          <p:nvPr>
            <p:ph idx="1"/>
          </p:nvPr>
        </p:nvSpPr>
        <p:spPr/>
        <p:txBody>
          <a:bodyPr/>
          <a:lstStyle/>
          <a:p>
            <a:r>
              <a:rPr lang="en-US" altLang="zh-CN" b="1" dirty="0"/>
              <a:t>Contrastive Learning for Sequential Recommendation </a:t>
            </a:r>
            <a:r>
              <a:rPr lang="en-US" dirty="0"/>
              <a:t>(Liu et al., 2021)</a:t>
            </a:r>
            <a:endParaRPr lang="en-US" altLang="zh-CN" dirty="0"/>
          </a:p>
          <a:p>
            <a:pPr marL="0" indent="457200">
              <a:buNone/>
            </a:pPr>
            <a:r>
              <a:rPr lang="en-US" altLang="zh-CN" dirty="0"/>
              <a:t>The paper introduces the CL4SRec model, which combines next-item prediction with contrastive learning to enhance user representation learning in recommendation systems.</a:t>
            </a:r>
          </a:p>
          <a:p>
            <a:r>
              <a:rPr lang="en-US" altLang="zh-CN" b="1" dirty="0"/>
              <a:t>Bridging Language and Items for Retrieval and Recommendation </a:t>
            </a:r>
            <a:r>
              <a:rPr lang="en-US" dirty="0"/>
              <a:t>(Hou et al., 2024)</a:t>
            </a:r>
            <a:endParaRPr lang="en-US" altLang="zh-CN" b="1" dirty="0"/>
          </a:p>
          <a:p>
            <a:pPr marL="0" indent="457200">
              <a:buNone/>
            </a:pPr>
            <a:r>
              <a:rPr lang="en-US" altLang="zh-CN" dirty="0"/>
              <a:t>The paper introduces BLAIR, a series of pre-trained sentence embedding models specifically designed for retrieval and recommendation scenarios by bridging item metadata with potential natural language contexts. It evaluates BLAIR's generalization capabilities across various fields and tasks, including a new complex product search task, using a large-scale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Datasets</a:t>
            </a:r>
          </a:p>
        </p:txBody>
      </p:sp>
      <p:sp>
        <p:nvSpPr>
          <p:cNvPr id="3" name="内容占位符 2"/>
          <p:cNvSpPr>
            <a:spLocks noGrp="1"/>
          </p:cNvSpPr>
          <p:nvPr>
            <p:ph idx="1"/>
          </p:nvPr>
        </p:nvSpPr>
        <p:spPr>
          <a:xfrm>
            <a:off x="4935220" y="1490345"/>
            <a:ext cx="7160895" cy="4759325"/>
          </a:xfrm>
        </p:spPr>
        <p:txBody>
          <a:bodyPr/>
          <a:lstStyle/>
          <a:p>
            <a:r>
              <a:rPr lang="en-US" altLang="zh-CN" sz="2800">
                <a:sym typeface="+mn-ea"/>
              </a:rPr>
              <a:t> sampled_item_metadata_1M Dataset</a:t>
            </a:r>
            <a:endParaRPr lang="en-US" altLang="zh-CN" sz="2800"/>
          </a:p>
          <a:p>
            <a:pPr marL="0" indent="457200">
              <a:buNone/>
            </a:pPr>
            <a:r>
              <a:rPr lang="en-US" altLang="zh-CN" sz="2400">
                <a:solidFill>
                  <a:schemeClr val="accent1"/>
                </a:solidFill>
                <a:effectLst>
                  <a:outerShdw blurRad="38100" dist="25400" dir="5400000" algn="ctr" rotWithShape="0">
                    <a:srgbClr val="6E747A">
                      <a:alpha val="43000"/>
                    </a:srgbClr>
                  </a:outerShdw>
                </a:effectLst>
              </a:rPr>
              <a:t>- item_id</a:t>
            </a:r>
          </a:p>
          <a:p>
            <a:pPr marL="0" indent="457200">
              <a:buNone/>
            </a:pPr>
            <a:r>
              <a:rPr lang="en-US" altLang="zh-CN" sz="2400">
                <a:solidFill>
                  <a:schemeClr val="accent1"/>
                </a:solidFill>
                <a:effectLst>
                  <a:outerShdw blurRad="38100" dist="25400" dir="5400000" algn="ctr" rotWithShape="0">
                    <a:srgbClr val="6E747A">
                      <a:alpha val="43000"/>
                    </a:srgbClr>
                  </a:outerShdw>
                </a:effectLst>
              </a:rPr>
              <a:t>- category</a:t>
            </a:r>
          </a:p>
          <a:p>
            <a:pPr marL="0" indent="457200">
              <a:buNone/>
            </a:pPr>
            <a:r>
              <a:rPr lang="en-US" altLang="zh-CN" sz="2400">
                <a:solidFill>
                  <a:schemeClr val="accent1"/>
                </a:solidFill>
                <a:effectLst>
                  <a:outerShdw blurRad="38100" dist="25400" dir="5400000" algn="ctr" rotWithShape="0">
                    <a:srgbClr val="6E747A">
                      <a:alpha val="43000"/>
                    </a:srgbClr>
                  </a:outerShdw>
                </a:effectLst>
              </a:rPr>
              <a:t>- metadata</a:t>
            </a:r>
          </a:p>
          <a:p>
            <a:pPr marL="0" indent="457200">
              <a:buNone/>
            </a:pPr>
            <a:endParaRPr lang="en-US" altLang="zh-CN" sz="2400">
              <a:solidFill>
                <a:schemeClr val="accent1"/>
              </a:solidFill>
              <a:effectLst>
                <a:outerShdw blurRad="38100" dist="25400" dir="5400000" algn="ctr" rotWithShape="0">
                  <a:srgbClr val="6E747A">
                    <a:alpha val="43000"/>
                  </a:srgbClr>
                </a:outerShdw>
              </a:effectLst>
            </a:endParaRPr>
          </a:p>
        </p:txBody>
      </p:sp>
      <p:sp>
        <p:nvSpPr>
          <p:cNvPr id="4" name="内容占位符 2"/>
          <p:cNvSpPr>
            <a:spLocks noGrp="1"/>
          </p:cNvSpPr>
          <p:nvPr/>
        </p:nvSpPr>
        <p:spPr>
          <a:xfrm>
            <a:off x="334010" y="1453515"/>
            <a:ext cx="526097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a:t> Amazon-C4 Dataset</a:t>
            </a:r>
          </a:p>
          <a:p>
            <a:pPr marL="0" indent="457200">
              <a:buNone/>
            </a:pPr>
            <a:r>
              <a:rPr lang="en-US" altLang="zh-CN" sz="2400">
                <a:solidFill>
                  <a:schemeClr val="accent1"/>
                </a:solidFill>
                <a:effectLst>
                  <a:outerShdw blurRad="38100" dist="25400" dir="5400000" algn="ctr" rotWithShape="0">
                    <a:srgbClr val="6E747A">
                      <a:alpha val="43000"/>
                    </a:srgbClr>
                  </a:outerShdw>
                </a:effectLst>
              </a:rPr>
              <a:t>- query</a:t>
            </a:r>
          </a:p>
          <a:p>
            <a:pPr marL="0" indent="457200">
              <a:buNone/>
            </a:pPr>
            <a:r>
              <a:rPr lang="en-US" altLang="zh-CN" sz="2400">
                <a:solidFill>
                  <a:schemeClr val="accent1"/>
                </a:solidFill>
                <a:effectLst>
                  <a:outerShdw blurRad="38100" dist="25400" dir="5400000" algn="ctr" rotWithShape="0">
                    <a:srgbClr val="6E747A">
                      <a:alpha val="43000"/>
                    </a:srgbClr>
                  </a:outerShdw>
                </a:effectLst>
              </a:rPr>
              <a:t>- item_id</a:t>
            </a:r>
          </a:p>
          <a:p>
            <a:pPr marL="0" indent="457200">
              <a:buNone/>
            </a:pPr>
            <a:r>
              <a:rPr lang="en-US" altLang="zh-CN" sz="2400">
                <a:solidFill>
                  <a:schemeClr val="accent1"/>
                </a:solidFill>
                <a:effectLst>
                  <a:outerShdw blurRad="38100" dist="25400" dir="5400000" algn="ctr" rotWithShape="0">
                    <a:srgbClr val="6E747A">
                      <a:alpha val="43000"/>
                    </a:srgbClr>
                  </a:outerShdw>
                </a:effectLst>
              </a:rPr>
              <a:t>- user_id</a:t>
            </a:r>
          </a:p>
          <a:p>
            <a:pPr marL="0" indent="457200">
              <a:buNone/>
            </a:pPr>
            <a:r>
              <a:rPr lang="en-US" altLang="zh-CN" sz="2400">
                <a:solidFill>
                  <a:schemeClr val="accent1"/>
                </a:solidFill>
                <a:effectLst>
                  <a:outerShdw blurRad="38100" dist="25400" dir="5400000" algn="ctr" rotWithShape="0">
                    <a:srgbClr val="6E747A">
                      <a:alpha val="43000"/>
                    </a:srgbClr>
                  </a:outerShdw>
                </a:effectLst>
              </a:rPr>
              <a:t>...</a:t>
            </a:r>
          </a:p>
          <a:p>
            <a:pPr marL="0" indent="457200">
              <a:buNone/>
            </a:pPr>
            <a:endParaRPr lang="en-US" altLang="zh-CN" sz="240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679450" y="2321560"/>
            <a:ext cx="1762125" cy="963930"/>
          </a:xfrm>
          <a:prstGeom prst="rect">
            <a:avLst/>
          </a:prstGeom>
          <a:ln w="76200">
            <a:solidFill>
              <a:schemeClr val="accent6"/>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 name="矩形 5"/>
          <p:cNvSpPr/>
          <p:nvPr/>
        </p:nvSpPr>
        <p:spPr>
          <a:xfrm>
            <a:off x="5325745" y="2170430"/>
            <a:ext cx="2016125" cy="1866265"/>
          </a:xfrm>
          <a:prstGeom prst="rect">
            <a:avLst/>
          </a:prstGeom>
          <a:ln w="76200">
            <a:solidFill>
              <a:schemeClr val="accent6"/>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Combined Dataset</a:t>
            </a:r>
          </a:p>
        </p:txBody>
      </p:sp>
      <p:pic>
        <p:nvPicPr>
          <p:cNvPr id="4" name="内容占位符 3"/>
          <p:cNvPicPr>
            <a:picLocks noGrp="1" noChangeAspect="1"/>
          </p:cNvPicPr>
          <p:nvPr>
            <p:ph idx="1"/>
          </p:nvPr>
        </p:nvPicPr>
        <p:blipFill>
          <a:blip r:embed="rId2"/>
          <a:stretch>
            <a:fillRect/>
          </a:stretch>
        </p:blipFill>
        <p:spPr>
          <a:xfrm>
            <a:off x="974090" y="1313815"/>
            <a:ext cx="10375265" cy="5180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Problem Description</a:t>
            </a:r>
          </a:p>
        </p:txBody>
      </p:sp>
      <p:sp>
        <p:nvSpPr>
          <p:cNvPr id="3" name="内容占位符 2"/>
          <p:cNvSpPr>
            <a:spLocks noGrp="1"/>
          </p:cNvSpPr>
          <p:nvPr>
            <p:ph idx="1"/>
          </p:nvPr>
        </p:nvSpPr>
        <p:spPr/>
        <p:txBody>
          <a:bodyPr/>
          <a:lstStyle/>
          <a:p>
            <a:r>
              <a:rPr lang="en-US" altLang="zh-CN"/>
              <a:t>To retrieve </a:t>
            </a:r>
            <a:r>
              <a:rPr lang="en-US" altLang="zh-CN" b="1"/>
              <a:t>the most relevant item metadata</a:t>
            </a:r>
            <a:r>
              <a:rPr lang="en-US" altLang="zh-CN"/>
              <a:t> for obscure</a:t>
            </a:r>
            <a:r>
              <a:rPr lang="en-US" altLang="zh-CN" b="1"/>
              <a:t> user queries</a:t>
            </a:r>
            <a:r>
              <a:rPr lang="en-US" altLang="zh-CN"/>
              <a:t> by maximizing semantic relevance through a robust similarity-based retrieval framework.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Methodology</a:t>
            </a:r>
          </a:p>
        </p:txBody>
      </p:sp>
      <p:sp>
        <p:nvSpPr>
          <p:cNvPr id="3" name="内容占位符 2"/>
          <p:cNvSpPr>
            <a:spLocks noGrp="1"/>
          </p:cNvSpPr>
          <p:nvPr>
            <p:ph idx="1"/>
          </p:nvPr>
        </p:nvSpPr>
        <p:spPr/>
        <p:txBody>
          <a:bodyPr/>
          <a:lstStyle/>
          <a:p>
            <a:r>
              <a:rPr lang="en-US" altLang="zh-CN"/>
              <a:t>Stage 1: to shrink the dataset by first predicting the category of the expected item</a:t>
            </a:r>
          </a:p>
          <a:p>
            <a:r>
              <a:rPr lang="en-US" altLang="zh-CN"/>
              <a:t>Stage 2: to conduct similarity search between query and all the metadata of item in the top-2 category retrieved in stage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r>
              <a:rPr lang="zh-CN" altLang="en-US" dirty="0"/>
              <a:t>（</a:t>
            </a:r>
            <a:r>
              <a:rPr lang="en-US" altLang="zh-CN" dirty="0"/>
              <a:t>stage 1)</a:t>
            </a:r>
          </a:p>
        </p:txBody>
      </p:sp>
      <p:pic>
        <p:nvPicPr>
          <p:cNvPr id="4" name="内容占位符 3"/>
          <p:cNvPicPr>
            <a:picLocks noGrp="1" noChangeAspect="1"/>
          </p:cNvPicPr>
          <p:nvPr>
            <p:ph idx="1"/>
          </p:nvPr>
        </p:nvPicPr>
        <p:blipFill>
          <a:blip r:embed="rId2"/>
          <a:stretch>
            <a:fillRect/>
          </a:stretch>
        </p:blipFill>
        <p:spPr>
          <a:xfrm>
            <a:off x="354965" y="1843405"/>
            <a:ext cx="6158230" cy="4467860"/>
          </a:xfrm>
          <a:prstGeom prst="rect">
            <a:avLst/>
          </a:prstGeom>
        </p:spPr>
      </p:pic>
      <p:pic>
        <p:nvPicPr>
          <p:cNvPr id="5" name="图片 4" descr="trainingloss"/>
          <p:cNvPicPr>
            <a:picLocks noChangeAspect="1"/>
          </p:cNvPicPr>
          <p:nvPr/>
        </p:nvPicPr>
        <p:blipFill>
          <a:blip r:embed="rId3"/>
          <a:stretch>
            <a:fillRect/>
          </a:stretch>
        </p:blipFill>
        <p:spPr>
          <a:xfrm>
            <a:off x="6713855" y="249555"/>
            <a:ext cx="5244465" cy="3917315"/>
          </a:xfrm>
          <a:prstGeom prst="rect">
            <a:avLst/>
          </a:prstGeom>
        </p:spPr>
      </p:pic>
      <p:sp>
        <p:nvSpPr>
          <p:cNvPr id="6" name="文本框 5"/>
          <p:cNvSpPr txBox="1"/>
          <p:nvPr/>
        </p:nvSpPr>
        <p:spPr>
          <a:xfrm>
            <a:off x="7436485" y="4540885"/>
            <a:ext cx="3387725" cy="953135"/>
          </a:xfrm>
          <a:prstGeom prst="rect">
            <a:avLst/>
          </a:prstGeom>
          <a:noFill/>
        </p:spPr>
        <p:txBody>
          <a:bodyPr wrap="square" rtlCol="0">
            <a:spAutoFit/>
          </a:bodyPr>
          <a:lstStyle/>
          <a:p>
            <a:r>
              <a:rPr lang="en-US" altLang="zh-CN" sz="2800"/>
              <a:t>Top-2 accuracy on test data:</a:t>
            </a:r>
            <a:r>
              <a:rPr lang="en-US" altLang="zh-CN" sz="2800">
                <a:solidFill>
                  <a:srgbClr val="FF0000"/>
                </a:solidFill>
              </a:rPr>
              <a:t>93.70%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Stage 2: model choose</a:t>
            </a:r>
          </a:p>
        </p:txBody>
      </p:sp>
      <p:sp>
        <p:nvSpPr>
          <p:cNvPr id="3" name="内容占位符 2"/>
          <p:cNvSpPr>
            <a:spLocks noGrp="1"/>
          </p:cNvSpPr>
          <p:nvPr>
            <p:ph idx="1"/>
          </p:nvPr>
        </p:nvSpPr>
        <p:spPr/>
        <p:txBody>
          <a:bodyPr/>
          <a:lstStyle/>
          <a:p>
            <a:r>
              <a:rPr lang="en-US" altLang="zh-CN"/>
              <a:t>Bi-encoder</a:t>
            </a:r>
          </a:p>
          <a:p>
            <a:r>
              <a:rPr lang="en-US" altLang="zh-CN"/>
              <a:t>ColBERT</a:t>
            </a:r>
          </a:p>
          <a:p>
            <a:r>
              <a:rPr lang="en-US" altLang="zh-CN"/>
              <a:t>E5</a:t>
            </a:r>
            <a:r>
              <a:rPr lang="en-US" altLang="zh-CN">
                <a:sym typeface="+mn-ea"/>
              </a:rPr>
              <a:t>(</a:t>
            </a:r>
            <a:r>
              <a:rPr lang="en-US" altLang="zh-CN" b="1">
                <a:sym typeface="+mn-ea"/>
              </a:rPr>
              <a:t>E</a:t>
            </a:r>
            <a:r>
              <a:rPr lang="en-US" altLang="zh-CN">
                <a:sym typeface="+mn-ea"/>
              </a:rPr>
              <a:t>mb</a:t>
            </a:r>
            <a:r>
              <a:rPr lang="en-US" altLang="zh-CN" b="1">
                <a:sym typeface="+mn-ea"/>
              </a:rPr>
              <a:t>E</a:t>
            </a:r>
            <a:r>
              <a:rPr lang="en-US" altLang="zh-CN">
                <a:sym typeface="+mn-ea"/>
              </a:rPr>
              <a:t>ddings from bidir</a:t>
            </a:r>
            <a:r>
              <a:rPr lang="en-US" altLang="zh-CN" b="1">
                <a:sym typeface="+mn-ea"/>
              </a:rPr>
              <a:t>E</a:t>
            </a:r>
            <a:r>
              <a:rPr lang="en-US" altLang="zh-CN">
                <a:sym typeface="+mn-ea"/>
              </a:rPr>
              <a:t>ctional </a:t>
            </a:r>
            <a:r>
              <a:rPr lang="en-US" altLang="zh-CN" b="1">
                <a:sym typeface="+mn-ea"/>
              </a:rPr>
              <a:t>E</a:t>
            </a:r>
            <a:r>
              <a:rPr lang="en-US" altLang="zh-CN">
                <a:sym typeface="+mn-ea"/>
              </a:rPr>
              <a:t>ncoder r</a:t>
            </a:r>
            <a:r>
              <a:rPr lang="en-US" altLang="zh-CN" b="1">
                <a:sym typeface="+mn-ea"/>
              </a:rPr>
              <a:t>E</a:t>
            </a:r>
            <a:r>
              <a:rPr lang="en-US" altLang="zh-CN">
                <a:sym typeface="+mn-ea"/>
              </a:rPr>
              <a:t>presentations)</a:t>
            </a:r>
            <a:endParaRPr lang="en-US" altLang="zh-CN"/>
          </a:p>
          <a:p>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392</Words>
  <Application>Microsoft Office PowerPoint</Application>
  <PresentationFormat>Widescreen</PresentationFormat>
  <Paragraphs>44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Lucida Grande</vt:lpstr>
      <vt:lpstr>Arial</vt:lpstr>
      <vt:lpstr>Calibri</vt:lpstr>
      <vt:lpstr>Wingdings</vt:lpstr>
      <vt:lpstr>WPS</vt:lpstr>
      <vt:lpstr>SDSERF: Sequential Dual-Stage Embedding Retrieval Framework for Obscure Query Matching</vt:lpstr>
      <vt:lpstr>Motivation</vt:lpstr>
      <vt:lpstr>Related work</vt:lpstr>
      <vt:lpstr>Datasets</vt:lpstr>
      <vt:lpstr>Combined Dataset</vt:lpstr>
      <vt:lpstr>Problem Description</vt:lpstr>
      <vt:lpstr>Methodology</vt:lpstr>
      <vt:lpstr>Methodology（stage 1)</vt:lpstr>
      <vt:lpstr>Stage 2: model choose</vt:lpstr>
      <vt:lpstr>Stage 2: E5 (EmbEddings from bidirEctional Encoder rEpresentations)</vt:lpstr>
      <vt:lpstr>Methodology（stage 2) using E5</vt:lpstr>
      <vt:lpstr>Evaluation</vt:lpstr>
      <vt:lpstr>Evaluation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Ethan Fu</cp:lastModifiedBy>
  <cp:revision>170</cp:revision>
  <dcterms:created xsi:type="dcterms:W3CDTF">2019-06-19T02:08:00Z</dcterms:created>
  <dcterms:modified xsi:type="dcterms:W3CDTF">2024-12-08T20:23:07Z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6ACFBF1EC5854C2E90CA92DD9B9CBF62_11</vt:lpwstr>
  </property>
</Properties>
</file>