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87" r:id="rId7"/>
    <p:sldId id="277" r:id="rId8"/>
    <p:sldId id="279" r:id="rId9"/>
    <p:sldId id="262" r:id="rId10"/>
    <p:sldId id="261" r:id="rId11"/>
    <p:sldId id="264" r:id="rId12"/>
    <p:sldId id="278" r:id="rId13"/>
    <p:sldId id="298" r:id="rId14"/>
    <p:sldId id="266" r:id="rId15"/>
    <p:sldId id="263" r:id="rId16"/>
    <p:sldId id="297" r:id="rId17"/>
    <p:sldId id="303" r:id="rId18"/>
    <p:sldId id="304" r:id="rId19"/>
    <p:sldId id="305" r:id="rId20"/>
    <p:sldId id="267" r:id="rId21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28" autoAdjust="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129-920F-4636-B437-E283E326606C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5024-2FD7-4C0A-82CD-09E897563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129-920F-4636-B437-E283E326606C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5024-2FD7-4C0A-82CD-09E897563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6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129-920F-4636-B437-E283E326606C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5024-2FD7-4C0A-82CD-09E897563F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20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129-920F-4636-B437-E283E326606C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5024-2FD7-4C0A-82CD-09E897563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11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129-920F-4636-B437-E283E326606C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5024-2FD7-4C0A-82CD-09E897563F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700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129-920F-4636-B437-E283E326606C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5024-2FD7-4C0A-82CD-09E897563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3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129-920F-4636-B437-E283E326606C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5024-2FD7-4C0A-82CD-09E897563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04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129-920F-4636-B437-E283E326606C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5024-2FD7-4C0A-82CD-09E897563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129-920F-4636-B437-E283E326606C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5024-2FD7-4C0A-82CD-09E897563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2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129-920F-4636-B437-E283E326606C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5024-2FD7-4C0A-82CD-09E897563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7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129-920F-4636-B437-E283E326606C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5024-2FD7-4C0A-82CD-09E897563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129-920F-4636-B437-E283E326606C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5024-2FD7-4C0A-82CD-09E897563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129-920F-4636-B437-E283E326606C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5024-2FD7-4C0A-82CD-09E897563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3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129-920F-4636-B437-E283E326606C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5024-2FD7-4C0A-82CD-09E897563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8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129-920F-4636-B437-E283E326606C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5024-2FD7-4C0A-82CD-09E897563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07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129-920F-4636-B437-E283E326606C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5024-2FD7-4C0A-82CD-09E897563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9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BD129-920F-4636-B437-E283E326606C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8E5024-2FD7-4C0A-82CD-09E897563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1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8175" y="2894330"/>
            <a:ext cx="3832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文学研究助手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77694" y="5245395"/>
            <a:ext cx="246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20</a:t>
            </a:r>
            <a:r>
              <a:rPr lang="zh-CN" altLang="en-US" dirty="0"/>
              <a:t>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86628" y="999461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二分算法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63749" y="1992570"/>
            <a:ext cx="15877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-apple-system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life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heap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desire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-apple-system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0121" y="1992570"/>
            <a:ext cx="81409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B: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-apple-system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My life has been a trade-off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If I wanted to reach the goals I set for myself, I had to get at it and stay at it everyday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I had to think about it all the time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I had to get up everyday with my mind set on improving something.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I was driven by a desire to always be on the top of the heap.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4567" y="5636410"/>
            <a:ext cx="556437" cy="3314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80180" y="5112385"/>
            <a:ext cx="4818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排序：快速排序</a:t>
            </a:r>
            <a:r>
              <a:rPr lang="en-US" altLang="zh-CN" dirty="0"/>
              <a:t> O(m*n*</a:t>
            </a:r>
            <a:r>
              <a:rPr lang="en-US" altLang="zh-CN" dirty="0" err="1"/>
              <a:t>logn</a:t>
            </a:r>
            <a:r>
              <a:rPr lang="en-US" altLang="zh-CN" dirty="0"/>
              <a:t>)(m</a:t>
            </a:r>
            <a:r>
              <a:rPr lang="zh-CN" altLang="en-US" dirty="0"/>
              <a:t>为字符串最大长度，</a:t>
            </a:r>
            <a:r>
              <a:rPr lang="en-US" altLang="zh-CN" dirty="0"/>
              <a:t>n</a:t>
            </a:r>
            <a:r>
              <a:rPr lang="zh-CN" altLang="en-US" dirty="0"/>
              <a:t>为主串字符串个数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二分查找：</a:t>
            </a:r>
            <a:r>
              <a:rPr lang="en-US" altLang="zh-CN" dirty="0"/>
              <a:t>O(k*m*</a:t>
            </a:r>
            <a:r>
              <a:rPr lang="en-US" altLang="zh-CN" dirty="0" err="1"/>
              <a:t>logn</a:t>
            </a:r>
            <a:r>
              <a:rPr lang="en-US" altLang="zh-CN" dirty="0"/>
              <a:t>)(k</a:t>
            </a:r>
            <a:r>
              <a:rPr lang="zh-CN" altLang="en-US" dirty="0"/>
              <a:t>为查询次数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7433" y="999461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字典树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67293" y="1708298"/>
            <a:ext cx="331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33" y="1980249"/>
            <a:ext cx="5194567" cy="2514729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444" y="528559"/>
            <a:ext cx="1378021" cy="4057859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2970028" y="4766929"/>
            <a:ext cx="238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树形示意图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477302" y="4766929"/>
            <a:ext cx="211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单词的存储结构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45025" y="5685155"/>
            <a:ext cx="3194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核心：空间换时间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3"/>
          <a:srcRect b="8797"/>
          <a:stretch>
            <a:fillRect/>
          </a:stretch>
        </p:blipFill>
        <p:spPr>
          <a:xfrm>
            <a:off x="2744470" y="691515"/>
            <a:ext cx="5013325" cy="3482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179955" y="5228590"/>
            <a:ext cx="3296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构建：</a:t>
            </a:r>
            <a:r>
              <a:rPr lang="en-US" altLang="zh-CN"/>
              <a:t>O(n)(n</a:t>
            </a:r>
            <a:r>
              <a:rPr lang="zh-CN" altLang="en-US"/>
              <a:t>为主串总长度</a:t>
            </a:r>
            <a:r>
              <a:rPr lang="en-US" altLang="zh-CN"/>
              <a:t>)</a:t>
            </a:r>
          </a:p>
          <a:p>
            <a:r>
              <a:rPr lang="zh-CN" altLang="en-US"/>
              <a:t>查找：</a:t>
            </a:r>
            <a:r>
              <a:rPr lang="en-US" altLang="zh-CN"/>
              <a:t>O(m*k)(m</a:t>
            </a:r>
            <a:r>
              <a:rPr lang="zh-CN" altLang="en-US"/>
              <a:t>为查询的字符串最大长度，</a:t>
            </a:r>
            <a:r>
              <a:rPr lang="en-US" altLang="zh-CN"/>
              <a:t>k</a:t>
            </a:r>
            <a:r>
              <a:rPr lang="zh-CN" altLang="en-US"/>
              <a:t>为查询次数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01645" y="4721225"/>
            <a:ext cx="1653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时间复杂度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02270" y="472122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空间复杂度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77150" y="5228590"/>
            <a:ext cx="23736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O(m*n)(n</a:t>
            </a:r>
            <a:r>
              <a:rPr lang="zh-CN" altLang="en-US"/>
              <a:t>为主串总长度，</a:t>
            </a:r>
            <a:r>
              <a:rPr lang="en-US" altLang="zh-CN"/>
              <a:t>m</a:t>
            </a:r>
            <a:r>
              <a:rPr lang="zh-CN" altLang="en-US"/>
              <a:t>为字典集的长度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97280" y="1448435"/>
            <a:ext cx="3580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我们设t r e e [ i ] [ j ]= k ，表示编号为i的结点的第j个孩子是编号为k的结点。</a:t>
            </a:r>
          </a:p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3593" y="725776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字典树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1675" y="2917825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  void insert(char *s, int l){</a:t>
            </a:r>
          </a:p>
          <a:p>
            <a:r>
              <a:rPr lang="zh-CN" altLang="en-US"/>
              <a:t>        int root = 0;</a:t>
            </a:r>
          </a:p>
          <a:p>
            <a:r>
              <a:rPr lang="zh-CN" altLang="en-US"/>
              <a:t>        for(int i = 0; i &lt; l; i++){</a:t>
            </a:r>
          </a:p>
          <a:p>
            <a:r>
              <a:rPr lang="zh-CN" altLang="en-US"/>
              <a:t>            int id = s[i] - 'a';</a:t>
            </a:r>
          </a:p>
          <a:p>
            <a:r>
              <a:rPr lang="zh-CN" altLang="en-US"/>
              <a:t>            if(!tree[root][id]) tree[root][id] = ++cnt;	//如果之前没有从root到id的前缀，那么就插入</a:t>
            </a:r>
          </a:p>
          <a:p>
            <a:r>
              <a:rPr lang="zh-CN" altLang="en-US"/>
              <a:t>            root = tree[root][id];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    exist[root] = 1;</a:t>
            </a:r>
          </a:p>
          <a:p>
            <a:r>
              <a:rPr lang="zh-CN" altLang="en-US"/>
              <a:t>        //sum[root]++; //前缀数记录</a:t>
            </a:r>
          </a:p>
          <a:p>
            <a:r>
              <a:rPr lang="zh-CN" altLang="en-US"/>
              <a:t>    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30465" y="3056255"/>
            <a:ext cx="377444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  bool find(char *s, int l){</a:t>
            </a:r>
          </a:p>
          <a:p>
            <a:r>
              <a:rPr lang="zh-CN" altLang="en-US"/>
              <a:t>        int root = 0;</a:t>
            </a:r>
          </a:p>
          <a:p>
            <a:r>
              <a:rPr lang="zh-CN" altLang="en-US"/>
              <a:t>        for(int i = 0; i &lt; l; i++){</a:t>
            </a:r>
          </a:p>
          <a:p>
            <a:r>
              <a:rPr lang="zh-CN" altLang="en-US"/>
              <a:t>            int id = s[i] - 'a';</a:t>
            </a:r>
          </a:p>
          <a:p>
            <a:r>
              <a:rPr lang="zh-CN" altLang="en-US"/>
              <a:t>            if(!tree[root][id]) return 0;</a:t>
            </a:r>
          </a:p>
          <a:p>
            <a:r>
              <a:rPr lang="zh-CN" altLang="en-US"/>
              <a:t>            root = tree[root][id];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    return exist[root];</a:t>
            </a:r>
          </a:p>
          <a:p>
            <a:r>
              <a:rPr lang="zh-CN" altLang="en-US"/>
              <a:t>    }</a:t>
            </a: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29780" y="1377315"/>
            <a:ext cx="3783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</a:t>
            </a:r>
            <a:r>
              <a:rPr lang="en-US" altLang="zh-CN"/>
              <a:t>n</a:t>
            </a:r>
            <a:r>
              <a:rPr lang="zh-CN" altLang="en-US"/>
              <a:t>很大或字典集很大时，</a:t>
            </a:r>
            <a:r>
              <a:rPr lang="en-US" altLang="zh-CN"/>
              <a:t>tree[][]</a:t>
            </a:r>
            <a:r>
              <a:rPr lang="zh-CN" altLang="en-US"/>
              <a:t>的空间会变得非常大，空间复杂度大大提高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7433" y="999461"/>
            <a:ext cx="23604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哈希算法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94344" y="2029063"/>
            <a:ext cx="99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57823" y="2015093"/>
            <a:ext cx="153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F(key)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208873" y="2015093"/>
            <a:ext cx="263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Index (key1, value)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 flipV="1">
            <a:off x="3593805" y="2199759"/>
            <a:ext cx="963930" cy="1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9" idx="1"/>
          </p:cNvCxnSpPr>
          <p:nvPr/>
        </p:nvCxnSpPr>
        <p:spPr>
          <a:xfrm>
            <a:off x="6096000" y="2199759"/>
            <a:ext cx="1113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68174" y="3881917"/>
            <a:ext cx="345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哈希表通过哈希函数计算出索引位置</a:t>
            </a:r>
            <a:r>
              <a:rPr lang="en-US" altLang="zh-CN" dirty="0"/>
              <a:t>, key</a:t>
            </a:r>
            <a:r>
              <a:rPr lang="zh-CN" altLang="en-US" dirty="0"/>
              <a:t>在表中唯一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68425" y="5097145"/>
            <a:ext cx="2463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时间复杂度：</a:t>
            </a:r>
            <a:r>
              <a:rPr lang="en-US" altLang="zh-CN"/>
              <a:t>O(n) (n</a:t>
            </a:r>
            <a:r>
              <a:rPr lang="zh-CN" altLang="en-US"/>
              <a:t>为字符串总长度</a:t>
            </a:r>
            <a:r>
              <a:rPr lang="en-US" altLang="zh-CN"/>
              <a:t>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79415" y="3702685"/>
            <a:ext cx="6096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  for (int i = 1; i &lt;= n; i ++ )</a:t>
            </a:r>
          </a:p>
          <a:p>
            <a:r>
              <a:rPr lang="zh-CN" altLang="en-US"/>
              <a:t>    {</a:t>
            </a:r>
          </a:p>
          <a:p>
            <a:r>
              <a:rPr lang="zh-CN" altLang="en-US"/>
              <a:t>    	// 预处理字符串前缀和</a:t>
            </a:r>
          </a:p>
          <a:p>
            <a:r>
              <a:rPr lang="zh-CN" altLang="en-US"/>
              <a:t>        h[i] = h[i - 1] * P + str[i];</a:t>
            </a:r>
          </a:p>
          <a:p>
            <a:r>
              <a:rPr lang="zh-CN" altLang="en-US"/>
              <a:t>        // 预处理数组p[]，p[i]数组表示的是p的i次方的值是多少</a:t>
            </a:r>
          </a:p>
          <a:p>
            <a:r>
              <a:rPr lang="zh-CN" altLang="en-US"/>
              <a:t>        p[i] = p[i - 1] * P; // 即 p[1] = P ,p[2] = P*P,p[3] = P^3</a:t>
            </a:r>
          </a:p>
          <a:p>
            <a:r>
              <a:rPr lang="zh-CN" altLang="en-US"/>
              <a:t>    }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7433" y="999461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算法对比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77433" y="2201516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二分算法</a:t>
            </a: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77433" y="5255231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哈希算法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78398" y="4141441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字典树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48050" y="2185670"/>
            <a:ext cx="6359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牺牲时间复杂度来节省空间，适合字符串总长度不大、单个字符串不是很长的情况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53765" y="4141470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用空间换时间，适合字符集不大、前缀重合较多的情况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38855" y="5117465"/>
            <a:ext cx="5872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节省时间，但是如果进制选的不对就容易溢出和冲突，适合单个字符串不是很长、字符集不大的情况</a:t>
            </a: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178398" y="3165446"/>
            <a:ext cx="23604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09975" y="3149600"/>
            <a:ext cx="4889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询问次数</a:t>
            </a:r>
            <a:r>
              <a:rPr lang="en-US" altLang="zh-CN"/>
              <a:t>k</a:t>
            </a:r>
            <a:r>
              <a:rPr lang="zh-CN" altLang="en-US"/>
              <a:t>很大程度影响复杂度，适合单次字符串匹配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6255" y="579120"/>
            <a:ext cx="2454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哈希算法的优化</a:t>
            </a:r>
            <a:r>
              <a:rPr lang="en-US" altLang="zh-CN"/>
              <a:t>unordered map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39720" y="1859915"/>
            <a:ext cx="651256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在 unordered_map 中，每个元素都存储在一个桶中，桶是一个包含一个或多个元素的列表。使用哈希函数将元素映射到其对应的桶中。当多个元素被映射到同一个桶中时，就会发生哈希冲突。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为了解决哈希冲突，unordered_map 采用了开放地址法（open addressing）的方法。开放地址法是一种解决哈希冲突的方法，它尝试在哈希表中找到另一个空桶来存储元素。在 unordered_map 中，有三种开放地址法的实现方式：线性探测（linear probing）、二次探测（quadratic probing）和双重散列（double hashing）。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80410" y="1325880"/>
            <a:ext cx="627761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>
                <a:sym typeface="+mn-ea"/>
              </a:rPr>
              <a:t>当哈希表中的元素数量较少时，unordered_map 会使用线性探测方法。线性探测方法是一种简单的方法，它尝试在哈希表中顺序查找下一个空桶。如果下一个桶不是空的，则查找下一个桶，直到找到一个空桶为止。这种方法的缺点是，如果哈希表中元素的数量较多，线性探测可能会导致长时间的查找时间，因为在查找空桶时会遍历很多非空桶。</a:t>
            </a:r>
            <a:endParaRPr lang="zh-CN" altLang="en-US"/>
          </a:p>
          <a:p>
            <a:endParaRPr lang="zh-CN" altLang="en-US"/>
          </a:p>
          <a:p>
            <a:pPr indent="457200"/>
            <a:r>
              <a:rPr lang="zh-CN" altLang="en-US">
                <a:sym typeface="+mn-ea"/>
              </a:rPr>
              <a:t>当哈希表中的元素数量增加时，unordered_map 会使用二次探测方法。二次探测方法在查找下一个空桶时使用一个二次函数，而不是简单的顺序查找。这个二次函数可以更快地找到下一个空桶，因此二次探测相对于线性探测来说更加高效。</a:t>
            </a:r>
          </a:p>
          <a:p>
            <a:pPr indent="457200"/>
            <a:endParaRPr lang="zh-CN" altLang="en-US"/>
          </a:p>
          <a:p>
            <a:pPr indent="457200"/>
            <a:r>
              <a:rPr lang="zh-CN" altLang="en-US">
                <a:sym typeface="+mn-ea"/>
              </a:rPr>
              <a:t>当哈希表中的元素数量非常大时，unordered_map 会使用双重散列方法。双重散列方法使用两个哈希函数来计算下一个桶的位置。这个方法可以更好地分散元素，因此在哈希表中的查找速度会更快。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16255" y="579120"/>
            <a:ext cx="2454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哈希算法的优化</a:t>
            </a:r>
            <a:r>
              <a:rPr lang="en-US" altLang="zh-CN"/>
              <a:t>unordered map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16255" y="579120"/>
            <a:ext cx="2454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哈希算法的优化</a:t>
            </a:r>
            <a:r>
              <a:rPr lang="en-US" altLang="zh-CN"/>
              <a:t>unordered map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13355" y="1224280"/>
            <a:ext cx="732282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pPr indent="457200"/>
            <a:r>
              <a:rPr lang="zh-CN" altLang="en-US"/>
              <a:t>除了开放地址法，unordered_map 还使用了链表（linked list）的方法来处理哈希冲突。当多个元素被映射到同一个桶中时，它们会被存储在一个链表中。每个桶都包含一个指向链表头的指针。当我们查找某个元素时，首先使用哈希函数找到对应的桶，然后在链表中查找元素。如果元素不在链表中，则说明该元素不存在于哈希表中。</a:t>
            </a:r>
          </a:p>
          <a:p>
            <a:endParaRPr lang="zh-CN" altLang="en-US"/>
          </a:p>
          <a:p>
            <a:pPr indent="457200"/>
            <a:r>
              <a:rPr lang="zh-CN" altLang="en-US"/>
              <a:t>当链表中的元素数量增加时，unordered_map 会将链表转换为红黑树（red-black tree），从而提高查找效率。红黑树是一种自平衡二叉搜索树，可以稳定以O(nlogn)的复杂度查找数据。当链表中的元素数量大于等于某个阈值时，unordered_map 会将链表转换为红黑树，从而提高查找效率。</a:t>
            </a:r>
          </a:p>
          <a:p>
            <a:endParaRPr lang="zh-CN" altLang="en-US"/>
          </a:p>
          <a:p>
            <a:pPr indent="457200"/>
            <a:r>
              <a:rPr lang="zh-CN" altLang="en-US"/>
              <a:t>总的来说，unordered_map 采用了多种方法来处理哈希冲突，包括开放地址法、链表和红黑树。它选择不同的方法取决于元素数量的大小和哈希表的负载因子（load factor）。unordered_map 的实现旨在提高插入、查找和删除元素的效率，并且可以处理哈希冲突以保证元素的正确性。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33215" y="2540635"/>
            <a:ext cx="39052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4000"/>
              <a:t>实际的代码解释与测试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88781" y="2126512"/>
            <a:ext cx="3055088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朴素算法</a:t>
            </a:r>
          </a:p>
          <a:p>
            <a:endParaRPr lang="zh-CN" altLang="en-US" dirty="0"/>
          </a:p>
          <a:p>
            <a:pPr algn="l">
              <a:buClrTx/>
              <a:buSzTx/>
              <a:buNone/>
            </a:pPr>
            <a:r>
              <a:rPr lang="zh-CN" altLang="en-US" dirty="0"/>
              <a:t>KMP算法</a:t>
            </a:r>
          </a:p>
          <a:p>
            <a:endParaRPr lang="en-US" altLang="zh-CN" dirty="0"/>
          </a:p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二分算法</a:t>
            </a:r>
            <a:endParaRPr lang="en-US" altLang="zh-C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zh-CN" dirty="0"/>
          </a:p>
          <a:p>
            <a:r>
              <a:rPr lang="zh-CN" altLang="en-US" dirty="0"/>
              <a:t>字典树</a:t>
            </a:r>
            <a:r>
              <a:rPr lang="en-US" altLang="zh-CN" dirty="0"/>
              <a:t>(</a:t>
            </a:r>
            <a:r>
              <a:rPr lang="en-US" altLang="zh-CN" dirty="0" err="1"/>
              <a:t>Trie</a:t>
            </a:r>
            <a:r>
              <a:rPr lang="en-US" altLang="zh-CN" dirty="0"/>
              <a:t>)/</a:t>
            </a:r>
            <a:r>
              <a:rPr lang="zh-CN" altLang="en-US" dirty="0"/>
              <a:t>哈希</a:t>
            </a:r>
            <a:r>
              <a:rPr lang="en-US" altLang="zh-CN" dirty="0"/>
              <a:t>Hash</a:t>
            </a:r>
          </a:p>
          <a:p>
            <a:endParaRPr lang="en-US" altLang="zh-CN" dirty="0"/>
          </a:p>
          <a:p>
            <a:r>
              <a:rPr lang="zh-CN" altLang="en-US" dirty="0"/>
              <a:t>算法对比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88870" y="4843145"/>
            <a:ext cx="2312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哈希算法的优化：unordered map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82632" y="2726307"/>
            <a:ext cx="3026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Thank you!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8410" y="2228850"/>
            <a:ext cx="644334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英文小说存于一个文本文件中，并假设小说中的单词一律不跨行，每行的长度不超过 </a:t>
            </a:r>
            <a:r>
              <a:rPr lang="en-US" altLang="zh-CN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120 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个字符，待统计的词汇集合要一次输入完毕。要求对英文小说扫描一遍就完成统计工作。​程序的输出结果是每个单词的出现次数和出现位置所在行的行号。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flipH="1">
            <a:off x="4133850" y="2260600"/>
            <a:ext cx="3551555" cy="2951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200000"/>
              </a:lnSpc>
            </a:pPr>
            <a:r>
              <a:rPr lang="zh-CN" altLang="en-US" dirty="0"/>
              <a:t>英文小说抽象为一个单词集合</a:t>
            </a:r>
            <a:r>
              <a:rPr lang="en-US" altLang="zh-CN" dirty="0"/>
              <a:t>B, </a:t>
            </a:r>
            <a:r>
              <a:rPr lang="zh-CN" altLang="en-US" dirty="0"/>
              <a:t>待统计单词抽象为</a:t>
            </a:r>
            <a:r>
              <a:rPr lang="en-US" altLang="zh-CN" dirty="0"/>
              <a:t>A, </a:t>
            </a:r>
            <a:r>
              <a:rPr lang="zh-CN" altLang="en-US" dirty="0"/>
              <a:t>求解过程即为从</a:t>
            </a:r>
            <a:r>
              <a:rPr lang="en-US" altLang="zh-CN" dirty="0"/>
              <a:t>B</a:t>
            </a:r>
            <a:r>
              <a:rPr lang="zh-CN" altLang="en-US" dirty="0"/>
              <a:t>中找出单词并与</a:t>
            </a:r>
            <a:r>
              <a:rPr lang="en-US" altLang="zh-CN" dirty="0"/>
              <a:t>A</a:t>
            </a:r>
            <a:r>
              <a:rPr lang="zh-CN" altLang="en-US" dirty="0"/>
              <a:t>中所有单词进行匹配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77433" y="999461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问题抽象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7433" y="999461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朴素算法</a:t>
            </a:r>
          </a:p>
        </p:txBody>
      </p:sp>
      <p:sp>
        <p:nvSpPr>
          <p:cNvPr id="3" name="文本框 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63749" y="1673594"/>
            <a:ext cx="15877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A:</a:t>
            </a: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life</a:t>
            </a: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get</a:t>
            </a: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heap</a:t>
            </a: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end</a:t>
            </a: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desire</a:t>
            </a:r>
          </a:p>
          <a:p>
            <a:endParaRPr lang="zh-CN" altLang="en-US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4" name="文本框 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51005" y="1673594"/>
            <a:ext cx="81409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B:</a:t>
            </a:r>
          </a:p>
          <a:p>
            <a:pPr algn="l"/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My life has been a trade-off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If I wanted to reach the goals I set for myself, I had to get at it and stay at it everyday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 had to think about it all the time .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 had to get up everyday with my mind set on improving something.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 was driven by a desire to always be on the top of the heap.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92102" y="2214197"/>
            <a:ext cx="556437" cy="3314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51005" y="2214197"/>
            <a:ext cx="435935" cy="3314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92101" y="3174257"/>
            <a:ext cx="556437" cy="3314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92101" y="2852196"/>
            <a:ext cx="556437" cy="3314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95645" y="2536258"/>
            <a:ext cx="556437" cy="3314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92101" y="3363065"/>
            <a:ext cx="556437" cy="3314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86940" y="2214197"/>
            <a:ext cx="340241" cy="3314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57980" y="5041265"/>
            <a:ext cx="3904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时间复杂度</a:t>
            </a:r>
            <a:r>
              <a:rPr lang="en-US" altLang="zh-CN"/>
              <a:t>:O(k*m*n)(k</a:t>
            </a:r>
            <a:r>
              <a:rPr lang="zh-CN" altLang="en-US"/>
              <a:t>为询问次数，</a:t>
            </a:r>
            <a:r>
              <a:rPr lang="en-US" altLang="zh-CN"/>
              <a:t>m</a:t>
            </a:r>
            <a:r>
              <a:rPr lang="zh-CN" altLang="en-US"/>
              <a:t>为子串中字符串的最大长度，</a:t>
            </a:r>
            <a:r>
              <a:rPr lang="en-US" altLang="zh-CN"/>
              <a:t>n</a:t>
            </a:r>
            <a:r>
              <a:rPr lang="zh-CN" altLang="en-US"/>
              <a:t>为主串字符串数量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Grp="1" noRot="1" noMove="1" noResize="1" noEditPoints="1" noAdjustHandles="1" noChangeArrowheads="1" noChangeShapeType="1"/>
          </p:cNvSpPr>
          <p:nvPr>
            <p:custDataLst>
              <p:tags r:id="rId1"/>
            </p:custDataLst>
          </p:nvPr>
        </p:nvSpPr>
        <p:spPr>
          <a:xfrm>
            <a:off x="1077433" y="999461"/>
            <a:ext cx="23604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332865" y="1741805"/>
            <a:ext cx="1850390" cy="2491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-apple-system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life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heap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desire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-apple-system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182686" y="1647765"/>
            <a:ext cx="81409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B: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-apple-system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My life has been a trade-off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If I wanted to reach the goals I set for myself, I had to get at it and stay at it everyday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I had to think about it all the time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I had to get up everyday with my mind set on improving something.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charset="-122"/>
                <a:cs typeface="+mn-cs"/>
              </a:rPr>
              <a:t>I was driven by a desire to always be on the top of the heap.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157980" y="5041265"/>
            <a:ext cx="3904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时间复杂度</a:t>
            </a:r>
            <a:r>
              <a:rPr lang="en-US" altLang="zh-CN"/>
              <a:t>:O(k*(m+n))(k</a:t>
            </a:r>
            <a:r>
              <a:rPr lang="zh-CN" altLang="en-US"/>
              <a:t>为询问次数，</a:t>
            </a:r>
            <a:r>
              <a:rPr lang="en-US" altLang="zh-CN"/>
              <a:t>m</a:t>
            </a:r>
            <a:r>
              <a:rPr lang="zh-CN" altLang="en-US"/>
              <a:t>为子串中字符串的最大长度，</a:t>
            </a:r>
            <a:r>
              <a:rPr lang="en-US"/>
              <a:t>n</a:t>
            </a:r>
            <a:r>
              <a:rPr lang="zh-CN" altLang="en-US"/>
              <a:t>为主串长度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41188" y="705456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二分算法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94280" y="1369060"/>
            <a:ext cx="772858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200000"/>
              </a:lnSpc>
            </a:pPr>
            <a:r>
              <a:rPr lang="zh-CN" altLang="en-US"/>
              <a:t>        1. 设置查找区间：low = 0；high= n；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        2. 若查找区间[low, high]不存在，则查找失败；否则转步骤3</a:t>
            </a:r>
          </a:p>
          <a:p>
            <a:pPr indent="0" fontAlgn="auto">
              <a:lnSpc>
                <a:spcPct val="200000"/>
              </a:lnSpc>
            </a:pPr>
            <a:r>
              <a:rPr lang="zh-CN" altLang="en-US"/>
              <a:t>        3. 取中间位mid = (low + high) / 2；比较 target 与 arr[mid]，有以下三种情况：</a:t>
            </a:r>
          </a:p>
          <a:p>
            <a:pPr indent="0" fontAlgn="auto">
              <a:lnSpc>
                <a:spcPct val="200000"/>
              </a:lnSpc>
            </a:pPr>
            <a:r>
              <a:rPr lang="zh-CN" altLang="en-US"/>
              <a:t>                3.1 若 target &lt; arr[mid]，则high = mid - 1；查找在左半区间进行，转步骤2；</a:t>
            </a:r>
          </a:p>
          <a:p>
            <a:pPr indent="0" fontAlgn="auto">
              <a:lnSpc>
                <a:spcPct val="200000"/>
              </a:lnSpc>
            </a:pPr>
            <a:r>
              <a:rPr lang="zh-CN" altLang="en-US"/>
              <a:t>                3.2 若 target &gt; arr[mid]，则low = mid + 1；查找在右半区间进行，转步骤2；</a:t>
            </a:r>
          </a:p>
          <a:p>
            <a:pPr indent="0" fontAlgn="auto">
              <a:lnSpc>
                <a:spcPct val="200000"/>
              </a:lnSpc>
            </a:pPr>
            <a:r>
              <a:rPr lang="zh-CN" altLang="en-US"/>
              <a:t>                3.3 若 target = arr[mid]，则查找成功，返回 mid 值；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3"/>
          <a:srcRect b="7802"/>
          <a:stretch>
            <a:fillRect/>
          </a:stretch>
        </p:blipFill>
        <p:spPr>
          <a:xfrm>
            <a:off x="2533650" y="833755"/>
            <a:ext cx="6967220" cy="4738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7433" y="999461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二分算法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76994" y="2109736"/>
            <a:ext cx="51674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利用单词之间的有序性</a:t>
            </a:r>
            <a:r>
              <a:rPr lang="en-US" altLang="zh-CN" dirty="0"/>
              <a:t>, </a:t>
            </a:r>
            <a:r>
              <a:rPr lang="zh-CN" altLang="en-US" dirty="0"/>
              <a:t>可将单词从小到大排列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</a:t>
            </a:r>
          </a:p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Bool compare(string&amp; a, string&amp; b){</a:t>
            </a:r>
          </a:p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    int 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=0;</a:t>
            </a:r>
          </a:p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    while(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a.size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()&amp;&amp;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b.size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()){</a:t>
            </a:r>
          </a:p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if(a[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]&lt;b[j])</a:t>
            </a:r>
          </a:p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return true;</a:t>
            </a:r>
          </a:p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a.size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()&lt;=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b.size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();	</a:t>
            </a:r>
          </a:p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58670" y="1161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5d7e806-6de8-4648-bfeb-10cdb1968379"/>
  <p:tag name="COMMONDATA" val="eyJoZGlkIjoiZDYyZjQ4MDRiYzM1ZjAwZWViOTkyZjIzY2MwZDgzND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5484,&quot;width&quot;:789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1962</Words>
  <Application>Microsoft Office PowerPoint</Application>
  <PresentationFormat>宽屏</PresentationFormat>
  <Paragraphs>161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-apple-system</vt:lpstr>
      <vt:lpstr>等线</vt:lpstr>
      <vt:lpstr>方正姚体</vt:lpstr>
      <vt:lpstr>黑体</vt:lpstr>
      <vt:lpstr>华文新魏</vt:lpstr>
      <vt:lpstr>微软雅黑</vt:lpstr>
      <vt:lpstr>Arial</vt:lpstr>
      <vt:lpstr>Cascadia Code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A28049</dc:creator>
  <cp:lastModifiedBy>贺新宇</cp:lastModifiedBy>
  <cp:revision>90</cp:revision>
  <dcterms:created xsi:type="dcterms:W3CDTF">2023-02-19T07:13:00Z</dcterms:created>
  <dcterms:modified xsi:type="dcterms:W3CDTF">2023-03-01T00:06:21Z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C1667D5E2A6E498E9690A4205BD830C5</vt:lpwstr>
  </property>
  <property fmtid="{D5CDD505-2E9C-101B-9397-08002B2CF9AE}" pid="3" name="KSOProductBuildVer">
    <vt:lpwstr>2052-11.1.0.13703</vt:lpwstr>
  </property>
</Properties>
</file>