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75" r:id="rId3"/>
    <p:sldId id="384" r:id="rId4"/>
    <p:sldId id="383" r:id="rId5"/>
    <p:sldId id="3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6A"/>
    <a:srgbClr val="FCB827"/>
    <a:srgbClr val="5AC1C4"/>
    <a:srgbClr val="63ACBB"/>
    <a:srgbClr val="5CC2C2"/>
    <a:srgbClr val="094D93"/>
    <a:srgbClr val="FFFFFF"/>
    <a:srgbClr val="5F91E3"/>
    <a:srgbClr val="084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2" autoAdjust="0"/>
    <p:restoredTop sz="93835" autoAdjust="0"/>
  </p:normalViewPr>
  <p:slideViewPr>
    <p:cSldViewPr snapToGrid="0">
      <p:cViewPr>
        <p:scale>
          <a:sx n="90" d="100"/>
          <a:sy n="90" d="100"/>
        </p:scale>
        <p:origin x="976" y="7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2655-2CA5-45A7-8D96-99033DF8E4A8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020C-D941-4AC1-9EF2-E80CB95EB1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5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020C-D941-4AC1-9EF2-E80CB95EB1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D70D-AA9A-4356-948B-4601B83EFF04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7875-5A51-4444-BC84-D0085E6D9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754986">
            <a:off x="-2654868" y="-732904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-225037" y="1962721"/>
            <a:ext cx="12845143" cy="2071116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40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Scoring and Subclassification Framework </a:t>
            </a:r>
          </a:p>
          <a:p>
            <a:pPr algn="ctr">
              <a:lnSpc>
                <a:spcPct val="110000"/>
              </a:lnSpc>
            </a:pPr>
            <a:r>
              <a:rPr lang="en-US" altLang="zh-CN" sz="40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Predicting Vessel Deficiency Severity</a:t>
            </a:r>
            <a:r>
              <a:rPr lang="zh-CN" altLang="en-US" sz="40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4000" b="1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40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Leveraging Historical Expertise</a:t>
            </a:r>
          </a:p>
        </p:txBody>
      </p:sp>
      <p:sp>
        <p:nvSpPr>
          <p:cNvPr id="13" name="矩形 12"/>
          <p:cNvSpPr/>
          <p:nvPr/>
        </p:nvSpPr>
        <p:spPr>
          <a:xfrm rot="18754986">
            <a:off x="9093529" y="4894922"/>
            <a:ext cx="5538853" cy="2843654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84E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-233919" y="5893153"/>
            <a:ext cx="10684205" cy="45719"/>
          </a:xfrm>
          <a:prstGeom prst="rect">
            <a:avLst/>
          </a:prstGeom>
          <a:solidFill>
            <a:srgbClr val="094D93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1866" y="1083333"/>
            <a:ext cx="11024239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89842" y="3978906"/>
            <a:ext cx="5615387" cy="1500106"/>
            <a:chOff x="4549601" y="4718860"/>
            <a:chExt cx="594442" cy="462676"/>
          </a:xfrm>
        </p:grpSpPr>
        <p:sp>
          <p:nvSpPr>
            <p:cNvPr id="20" name="圆角矩形 2"/>
            <p:cNvSpPr/>
            <p:nvPr/>
          </p:nvSpPr>
          <p:spPr>
            <a:xfrm>
              <a:off x="4654427" y="4718860"/>
              <a:ext cx="276971" cy="276971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</a:ln>
            <a:effectLst>
              <a:outerShdw blurRad="1778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algn="ctr">
                <a:defRPr/>
              </a:pPr>
              <a:endParaRPr lang="zh-CN" altLang="en-US" sz="1400" b="1">
                <a:solidFill>
                  <a:srgbClr val="00546A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文本框 22"/>
            <p:cNvSpPr txBox="1"/>
            <p:nvPr/>
          </p:nvSpPr>
          <p:spPr>
            <a:xfrm>
              <a:off x="4549601" y="4811963"/>
              <a:ext cx="594442" cy="369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3200" b="1" dirty="0">
                  <a:solidFill>
                    <a:srgbClr val="00546A"/>
                  </a:solidFill>
                  <a:ea typeface="微软雅黑" charset="0"/>
                  <a:cs typeface="Arial" panose="020B0604020202020204" pitchFamily="34" charset="0"/>
                </a:rPr>
                <a:t>XIAOPANJI Hotpot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2800" b="1" dirty="0">
                  <a:solidFill>
                    <a:srgbClr val="00546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Jan. 17</a:t>
              </a:r>
              <a:r>
                <a:rPr lang="en-US" altLang="zh-CN" sz="2800" b="1" baseline="30000" dirty="0">
                  <a:solidFill>
                    <a:srgbClr val="00546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th</a:t>
              </a:r>
              <a:r>
                <a:rPr lang="en-US" altLang="zh-CN" sz="2800" b="1" dirty="0">
                  <a:solidFill>
                    <a:srgbClr val="00546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2025</a:t>
              </a:r>
              <a:r>
                <a:rPr lang="zh-CN" altLang="en-US" sz="2800" b="1" dirty="0">
                  <a:solidFill>
                    <a:srgbClr val="00546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lang="en-US" altLang="zh-CN" sz="2800" b="1" dirty="0">
                <a:solidFill>
                  <a:srgbClr val="00546A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6" y="0"/>
            <a:ext cx="1842344" cy="1029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524" y="6558260"/>
            <a:ext cx="5304097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275938"/>
            <a:ext cx="11063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</a:t>
            </a:r>
            <a:r>
              <a:rPr lang="zh-CN" altLang="en-US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Dataset exploration					</a:t>
            </a:r>
            <a:endParaRPr lang="zh-CN" altLang="en-US" sz="40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9CDEE1-BCD4-C73E-94A6-AF503F87E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73" y="3050051"/>
            <a:ext cx="3104911" cy="1673690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1380E7-87F3-E19B-7BE2-3D4CBAB04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28" y="3050050"/>
            <a:ext cx="3135010" cy="1673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397395-278A-2B9C-03D2-3A2933EF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73" y="4814548"/>
            <a:ext cx="3104911" cy="1905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D7E8826-A3E8-DF12-0916-4404AD484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28" y="4819382"/>
            <a:ext cx="3135010" cy="19050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05BE40-C803-B97C-6B2B-49BEA9F2EC2F}"/>
              </a:ext>
            </a:extLst>
          </p:cNvPr>
          <p:cNvSpPr txBox="1"/>
          <p:nvPr/>
        </p:nvSpPr>
        <p:spPr>
          <a:xfrm>
            <a:off x="187524" y="1119084"/>
            <a:ext cx="5036205" cy="5535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are not all aligned, so preprocessing is needed.</a:t>
            </a:r>
          </a:p>
          <a:p>
            <a:pPr>
              <a:lnSpc>
                <a:spcPct val="130000"/>
              </a:lnSpc>
            </a:pPr>
            <a:endParaRPr lang="en-US" altLang="zh-CN" sz="2000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 For ‘annotation_severity’, the numbers of ‘Low, Medium, High’ are basically the same order of magnitude, while ‘Not a deficiency’ can be basically ignored.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rgbClr val="00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In most cases, a ship has more than one 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record, and the text content of deficiency of different 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annotator</a:t>
            </a: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is the same. The same ship number also has the same </a:t>
            </a:r>
            <a:r>
              <a:rPr lang="en-US" altLang="zh-CN" sz="2000" dirty="0" err="1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PscAuthorityId</a:t>
            </a: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PortId</a:t>
            </a: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n-US" altLang="zh-CN" sz="2000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3152323-5F2A-5206-FCBE-C10A9B181B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28" y="1156311"/>
            <a:ext cx="3104911" cy="1806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514A536-3B04-0502-391A-26342FB99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75" y="1165318"/>
            <a:ext cx="3135009" cy="1785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275938"/>
            <a:ext cx="11063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</a:t>
            </a:r>
            <a:r>
              <a:rPr lang="zh-CN" altLang="en-US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					</a:t>
            </a:r>
            <a:endParaRPr lang="zh-CN" altLang="en-US" sz="40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89A180-4E75-427D-63CF-A1880E893FA4}"/>
              </a:ext>
            </a:extLst>
          </p:cNvPr>
          <p:cNvSpPr txBox="1"/>
          <p:nvPr/>
        </p:nvSpPr>
        <p:spPr>
          <a:xfrm>
            <a:off x="264309" y="1187369"/>
            <a:ext cx="7265201" cy="53380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Sub-category Framework: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BERT's [CLS] token embeddings, the preprocessed texts are transformed into semantic vector representations. 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 clustering group similar deficiencies(within the same deficiency_code</a:t>
            </a: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subcategories, with unique IDs generated for traceability.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Historical Expertise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aluates each engineer's experience by analyzing the number of judgments they have made for a specific problem. 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i="0" dirty="0">
                <a:solidFill>
                  <a:srgbClr val="00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alculates weighted severity scores by combining these judgment counts with the normalized probabilities of the engineer's historical annotation patterns (Low, Medium, High, Not a Deficiency).</a:t>
            </a: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i="0" dirty="0">
              <a:solidFill>
                <a:srgbClr val="0054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275683-6DEF-5E3F-199A-4B5BEBBD5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38" y="4182524"/>
            <a:ext cx="4457050" cy="16776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F8E3AD-397D-BA9D-F5DE-8400839B0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0" y="1662656"/>
            <a:ext cx="4457050" cy="1631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D3D2C1E-D220-792F-48C8-05C3B40A905F}"/>
              </a:ext>
            </a:extLst>
          </p:cNvPr>
          <p:cNvCxnSpPr>
            <a:cxnSpLocks/>
          </p:cNvCxnSpPr>
          <p:nvPr/>
        </p:nvCxnSpPr>
        <p:spPr>
          <a:xfrm>
            <a:off x="264309" y="3629025"/>
            <a:ext cx="11722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7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0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313624" y="997795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7524" y="275938"/>
            <a:ext cx="11063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</a:t>
            </a:r>
            <a:r>
              <a:rPr lang="zh-CN" altLang="en-US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					</a:t>
            </a:r>
            <a:endParaRPr lang="zh-CN" altLang="en-US" sz="40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9A180-4E75-427D-63CF-A1880E893FA4}"/>
                  </a:ext>
                </a:extLst>
              </p:cNvPr>
              <p:cNvSpPr txBox="1"/>
              <p:nvPr/>
            </p:nvSpPr>
            <p:spPr>
              <a:xfrm>
                <a:off x="350037" y="1187370"/>
                <a:ext cx="11566192" cy="506828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rgbClr val="00546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Scoring system</a:t>
                </a:r>
              </a:p>
              <a:p>
                <a:pPr marL="342900" lvl="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0" dirty="0">
                    <a:solidFill>
                      <a:srgbClr val="00546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Through all the annotation tendencies of an annotator in the past and all the annotation records of a ship, the comprehensive annotation results of this ship are comprehensively evaluated.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rgbClr val="00546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zh-CN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00546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546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4800"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00546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Where, E is the set of engineers, C(e) is the count of annotations made by engineers e for the problem, P(</a:t>
                </a:r>
                <a:r>
                  <a:rPr lang="en-US" altLang="zh-CN" sz="2000" dirty="0" err="1">
                    <a:solidFill>
                      <a:srgbClr val="00546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e,s</a:t>
                </a:r>
                <a:r>
                  <a:rPr lang="en-US" altLang="zh-CN" sz="2000" dirty="0">
                    <a:solidFill>
                      <a:srgbClr val="00546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is the normalized probability of engineer e assigning severity s, derived from their overall annotation distribution.</a:t>
                </a:r>
              </a:p>
              <a:p>
                <a:pPr marL="334800">
                  <a:lnSpc>
                    <a:spcPct val="130000"/>
                  </a:lnSpc>
                </a:pPr>
                <a:endParaRPr lang="en-US" altLang="zh-CN" sz="2000" dirty="0">
                  <a:solidFill>
                    <a:srgbClr val="00546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546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severity with the highest score is selected as the final decision: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rgbClr val="00546A"/>
                          </a:solidFill>
                        </a:rPr>
                        <m:t>𝐹𝑖𝑛𝑎𝑙</m:t>
                      </m:r>
                      <m:r>
                        <a:rPr lang="en-US" altLang="zh-CN" sz="2000">
                          <a:solidFill>
                            <a:srgbClr val="00546A"/>
                          </a:solidFill>
                        </a:rPr>
                        <m:t> </m:t>
                      </m:r>
                      <m:r>
                        <a:rPr lang="en-US" altLang="zh-CN" sz="2000">
                          <a:solidFill>
                            <a:srgbClr val="00546A"/>
                          </a:solidFill>
                        </a:rPr>
                        <m:t>𝑆𝑒𝑣𝑒𝑟𝑖𝑡𝑦</m:t>
                      </m:r>
                      <m:r>
                        <a:rPr lang="en-US" altLang="zh-CN" sz="2000">
                          <a:solidFill>
                            <a:srgbClr val="00546A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zh-CN" altLang="zh-CN" sz="2000">
                              <a:solidFill>
                                <a:srgbClr val="00546A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>
                                  <a:solidFill>
                                    <a:srgbClr val="00546A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546A"/>
                                  </a:solidFill>
                                </a:rPr>
                                <m:t>arg</m:t>
                              </m:r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546A"/>
                                  </a:solidFill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rgbClr val="00546A"/>
                                  </a:solidFill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</a:rPr>
                            <m:t>𝑆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</a:rPr>
                            <m:t>(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</a:rPr>
                            <m:t>𝑠</m:t>
                          </m:r>
                          <m:r>
                            <a:rPr lang="en-US" altLang="zh-CN" sz="2000">
                              <a:solidFill>
                                <a:srgbClr val="00546A"/>
                              </a:solidFill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rgbClr val="00546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b="1" i="0" dirty="0">
                  <a:solidFill>
                    <a:srgbClr val="00546A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b="1" i="0" dirty="0">
                  <a:solidFill>
                    <a:srgbClr val="00546A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9A180-4E75-427D-63CF-A1880E89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7" y="1187370"/>
                <a:ext cx="11566192" cy="5068288"/>
              </a:xfrm>
              <a:prstGeom prst="rect">
                <a:avLst/>
              </a:prstGeom>
              <a:blipFill>
                <a:blip r:embed="rId4"/>
                <a:stretch>
                  <a:fillRect l="-548" r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3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31" y="-14514"/>
            <a:ext cx="1842344" cy="1029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 rot="10800000" flipV="1">
            <a:off x="299110" y="939739"/>
            <a:ext cx="11167671" cy="45719"/>
          </a:xfrm>
          <a:prstGeom prst="rect">
            <a:avLst/>
          </a:prstGeom>
          <a:solidFill>
            <a:srgbClr val="00546A"/>
          </a:solidFill>
          <a:ln>
            <a:solidFill>
              <a:srgbClr val="00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02038" y="205679"/>
            <a:ext cx="11063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1.3</a:t>
            </a:r>
            <a:r>
              <a:rPr lang="zh-CN" altLang="en-US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solidFill>
                  <a:srgbClr val="00546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Project flow and Experimental results</a:t>
            </a:r>
            <a:endParaRPr lang="zh-CN" altLang="en-US" sz="4000" b="1" kern="100" dirty="0">
              <a:solidFill>
                <a:srgbClr val="00546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4" y="6585154"/>
            <a:ext cx="5226649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©Copyright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National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University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Singapore. All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ights Reserved.</a:t>
            </a:r>
            <a:endParaRPr kumimoji="1" lang="zh-CN" altLang="en-US" sz="14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F3AEDB7-01AF-5A0B-2157-74FBEFEC7CE9}"/>
              </a:ext>
            </a:extLst>
          </p:cNvPr>
          <p:cNvGrpSpPr/>
          <p:nvPr/>
        </p:nvGrpSpPr>
        <p:grpSpPr>
          <a:xfrm>
            <a:off x="940904" y="1213960"/>
            <a:ext cx="5212595" cy="5165981"/>
            <a:chOff x="940904" y="1213960"/>
            <a:chExt cx="5212595" cy="5165981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962DFE0-8419-B9DD-C7B9-5C35D1441778}"/>
                </a:ext>
              </a:extLst>
            </p:cNvPr>
            <p:cNvSpPr/>
            <p:nvPr/>
          </p:nvSpPr>
          <p:spPr>
            <a:xfrm>
              <a:off x="940904" y="3301097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Extract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key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information</a:t>
              </a:r>
              <a:endParaRPr kumimoji="1" lang="zh-CN" altLang="en-US" sz="1600" b="1" dirty="0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282B273D-1A83-C626-15E7-C7C95D80C80C}"/>
                </a:ext>
              </a:extLst>
            </p:cNvPr>
            <p:cNvSpPr/>
            <p:nvPr/>
          </p:nvSpPr>
          <p:spPr>
            <a:xfrm>
              <a:off x="940904" y="1213960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Raw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data</a:t>
              </a:r>
              <a:endParaRPr kumimoji="1" lang="zh-CN" altLang="en-US" b="1" dirty="0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D4C31F4A-55EC-3D4E-FB2C-BB3F51D17F03}"/>
                </a:ext>
              </a:extLst>
            </p:cNvPr>
            <p:cNvSpPr/>
            <p:nvPr/>
          </p:nvSpPr>
          <p:spPr>
            <a:xfrm>
              <a:off x="940904" y="2243586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Raw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data</a:t>
              </a:r>
              <a:endParaRPr kumimoji="1" lang="zh-CN" altLang="en-US" b="1" dirty="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2A86685-D26F-9B0B-69CB-63E6C5E97699}"/>
                </a:ext>
              </a:extLst>
            </p:cNvPr>
            <p:cNvSpPr/>
            <p:nvPr/>
          </p:nvSpPr>
          <p:spPr>
            <a:xfrm>
              <a:off x="940904" y="4317571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Embedding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Texts</a:t>
              </a:r>
              <a:endParaRPr kumimoji="1" lang="zh-CN" altLang="en-US" b="1" dirty="0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B36DA9C7-7416-C912-0CD9-7C7BE555DC16}"/>
                </a:ext>
              </a:extLst>
            </p:cNvPr>
            <p:cNvSpPr/>
            <p:nvPr/>
          </p:nvSpPr>
          <p:spPr>
            <a:xfrm>
              <a:off x="940904" y="5446613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Sub-category</a:t>
              </a:r>
              <a:endParaRPr kumimoji="1" lang="zh-CN" altLang="en-US" b="1" dirty="0"/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40E48098-8065-438F-1393-63FAF32CED7B}"/>
                </a:ext>
              </a:extLst>
            </p:cNvPr>
            <p:cNvSpPr/>
            <p:nvPr/>
          </p:nvSpPr>
          <p:spPr>
            <a:xfrm>
              <a:off x="3641408" y="5215204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Final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severity</a:t>
              </a:r>
              <a:endParaRPr kumimoji="1" lang="zh-CN" altLang="en-US" b="1" dirty="0"/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1DF1AC2-FADF-0414-0F29-9C2B86C7A3B6}"/>
                </a:ext>
              </a:extLst>
            </p:cNvPr>
            <p:cNvSpPr/>
            <p:nvPr/>
          </p:nvSpPr>
          <p:spPr>
            <a:xfrm>
              <a:off x="3641408" y="4034926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Embedding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Texts</a:t>
              </a:r>
              <a:endParaRPr kumimoji="1" lang="zh-CN" altLang="en-US" b="1" dirty="0"/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9359D5F5-480E-4AF8-7A98-776092C885C2}"/>
                </a:ext>
              </a:extLst>
            </p:cNvPr>
            <p:cNvSpPr/>
            <p:nvPr/>
          </p:nvSpPr>
          <p:spPr>
            <a:xfrm>
              <a:off x="3641408" y="2772341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MLP</a:t>
              </a:r>
              <a:endParaRPr kumimoji="1" lang="zh-CN" altLang="en-US" sz="1600" b="1" dirty="0"/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DAA4E84A-9175-5692-3F33-F297E2AC4617}"/>
                </a:ext>
              </a:extLst>
            </p:cNvPr>
            <p:cNvSpPr/>
            <p:nvPr/>
          </p:nvSpPr>
          <p:spPr>
            <a:xfrm>
              <a:off x="3641408" y="1565507"/>
              <a:ext cx="1469986" cy="713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Predict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result</a:t>
              </a:r>
              <a:endParaRPr kumimoji="1" lang="zh-CN" altLang="en-US" b="1" dirty="0"/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70C17C46-3B36-EBB5-4D30-21CBA0070DD2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1675897" y="1927509"/>
              <a:ext cx="0" cy="3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6BF780E-C1A3-98BD-0E9C-4F4026E843B1}"/>
                </a:ext>
              </a:extLst>
            </p:cNvPr>
            <p:cNvSpPr txBox="1"/>
            <p:nvPr/>
          </p:nvSpPr>
          <p:spPr>
            <a:xfrm>
              <a:off x="1675897" y="1936759"/>
              <a:ext cx="1690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Data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exploration</a:t>
              </a:r>
              <a:endParaRPr kumimoji="1" lang="zh-CN" altLang="en-US" sz="1400" dirty="0"/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4EF283C-A042-4BAA-0EB3-625A443A3304}"/>
                </a:ext>
              </a:extLst>
            </p:cNvPr>
            <p:cNvCxnSpPr>
              <a:stCxn id="18" idx="2"/>
              <a:endCxn id="15" idx="0"/>
            </p:cNvCxnSpPr>
            <p:nvPr/>
          </p:nvCxnSpPr>
          <p:spPr>
            <a:xfrm>
              <a:off x="1675897" y="2957135"/>
              <a:ext cx="0" cy="343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000CA12-4E99-9046-9267-92B7593630B4}"/>
                </a:ext>
              </a:extLst>
            </p:cNvPr>
            <p:cNvSpPr txBox="1"/>
            <p:nvPr/>
          </p:nvSpPr>
          <p:spPr>
            <a:xfrm>
              <a:off x="1675896" y="2978091"/>
              <a:ext cx="1690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Data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preprocess</a:t>
              </a:r>
              <a:endParaRPr kumimoji="1" lang="zh-CN" altLang="en-US" sz="1400" dirty="0"/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E4E6D305-FF3E-BAEA-39DB-C1743F24762A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1675897" y="4014646"/>
              <a:ext cx="0" cy="30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4DB31E8-48D5-B07F-AB69-92435F37E5AF}"/>
                </a:ext>
              </a:extLst>
            </p:cNvPr>
            <p:cNvSpPr txBox="1"/>
            <p:nvPr/>
          </p:nvSpPr>
          <p:spPr>
            <a:xfrm>
              <a:off x="1675895" y="4023351"/>
              <a:ext cx="1690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BERT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embedding</a:t>
              </a:r>
              <a:endParaRPr kumimoji="1" lang="zh-CN" altLang="en-US" sz="1400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36F0C489-B02B-15B9-46C5-E31266E798E4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1675897" y="5031120"/>
              <a:ext cx="0" cy="41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8526690-2B16-18EB-A6B1-A394D7DC5D1D}"/>
                </a:ext>
              </a:extLst>
            </p:cNvPr>
            <p:cNvSpPr txBox="1"/>
            <p:nvPr/>
          </p:nvSpPr>
          <p:spPr>
            <a:xfrm>
              <a:off x="1675895" y="5061316"/>
              <a:ext cx="177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4.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Dynamic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K-means</a:t>
              </a:r>
              <a:endParaRPr kumimoji="1" lang="zh-CN" altLang="en-US" sz="1400" dirty="0"/>
            </a:p>
          </p:txBody>
        </p:sp>
        <p:cxnSp>
          <p:nvCxnSpPr>
            <p:cNvPr id="45" name="肘形连接符 44">
              <a:extLst>
                <a:ext uri="{FF2B5EF4-FFF2-40B4-BE49-F238E27FC236}">
                  <a16:creationId xmlns:a16="http://schemas.microsoft.com/office/drawing/2014/main" id="{679E3F32-73F4-FFEA-0E28-D78AD6ACACC1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>
            <a:xfrm rot="5400000" flipH="1" flipV="1">
              <a:off x="2910444" y="4694206"/>
              <a:ext cx="231409" cy="2700504"/>
            </a:xfrm>
            <a:prstGeom prst="bentConnector3">
              <a:avLst>
                <a:gd name="adj1" fmla="val -987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5C1BAE1B-BC70-A8D0-5E4F-F8D2C3F91633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4376401" y="4748475"/>
              <a:ext cx="0" cy="466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5321FAC-39EC-C27D-9307-3B3D17EF89EB}"/>
                </a:ext>
              </a:extLst>
            </p:cNvPr>
            <p:cNvCxnSpPr>
              <a:stCxn id="22" idx="0"/>
              <a:endCxn id="23" idx="2"/>
            </p:cNvCxnSpPr>
            <p:nvPr/>
          </p:nvCxnSpPr>
          <p:spPr>
            <a:xfrm flipV="1">
              <a:off x="4376401" y="3485890"/>
              <a:ext cx="0" cy="549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8A147B6-9E69-3AB4-9AB9-8D46636B83CC}"/>
                </a:ext>
              </a:extLst>
            </p:cNvPr>
            <p:cNvCxnSpPr>
              <a:stCxn id="23" idx="0"/>
              <a:endCxn id="24" idx="2"/>
            </p:cNvCxnSpPr>
            <p:nvPr/>
          </p:nvCxnSpPr>
          <p:spPr>
            <a:xfrm flipV="1">
              <a:off x="4376401" y="2279056"/>
              <a:ext cx="0" cy="49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507B34E-3429-0496-1753-53BA0BE998A9}"/>
                </a:ext>
              </a:extLst>
            </p:cNvPr>
            <p:cNvSpPr txBox="1"/>
            <p:nvPr/>
          </p:nvSpPr>
          <p:spPr>
            <a:xfrm>
              <a:off x="2353015" y="6072164"/>
              <a:ext cx="1825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5.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Historical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expertise</a:t>
              </a:r>
              <a:endParaRPr kumimoji="1" lang="zh-CN" altLang="en-US" sz="14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90D8F79-372F-636E-5A49-8758345A2C30}"/>
                </a:ext>
              </a:extLst>
            </p:cNvPr>
            <p:cNvSpPr txBox="1"/>
            <p:nvPr/>
          </p:nvSpPr>
          <p:spPr>
            <a:xfrm>
              <a:off x="4376401" y="4829808"/>
              <a:ext cx="177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6.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BERT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embedding</a:t>
              </a:r>
              <a:endParaRPr kumimoji="1" lang="zh-CN" altLang="en-US" sz="14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CC9E467-29DF-CC70-842C-44FAD730EC48}"/>
                </a:ext>
              </a:extLst>
            </p:cNvPr>
            <p:cNvSpPr txBox="1"/>
            <p:nvPr/>
          </p:nvSpPr>
          <p:spPr>
            <a:xfrm>
              <a:off x="4376401" y="3601208"/>
              <a:ext cx="177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7.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Network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training</a:t>
              </a:r>
              <a:endParaRPr kumimoji="1" lang="zh-CN" altLang="en-US" sz="1400" dirty="0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7D2474A0-59CD-39D3-449D-2A06A039B240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5111394" y="3129116"/>
              <a:ext cx="790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F1B133F-D03D-9CAE-52FC-A472F0BEFE79}"/>
                </a:ext>
              </a:extLst>
            </p:cNvPr>
            <p:cNvSpPr txBox="1"/>
            <p:nvPr/>
          </p:nvSpPr>
          <p:spPr>
            <a:xfrm>
              <a:off x="5111394" y="2816025"/>
              <a:ext cx="790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Test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set</a:t>
              </a:r>
              <a:endParaRPr kumimoji="1" lang="zh-CN" altLang="en-US" sz="1400" dirty="0"/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2856E512-429B-4D3F-4F0A-E864F301E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04" y="3246704"/>
            <a:ext cx="2767184" cy="19685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D39CF83A-9844-A5C0-FAF8-FC4C56551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04" y="1350664"/>
            <a:ext cx="3881594" cy="1765300"/>
          </a:xfrm>
          <a:prstGeom prst="rect">
            <a:avLst/>
          </a:prstGeom>
        </p:spPr>
      </p:pic>
      <p:sp>
        <p:nvSpPr>
          <p:cNvPr id="76" name="流程 75">
            <a:extLst>
              <a:ext uri="{FF2B5EF4-FFF2-40B4-BE49-F238E27FC236}">
                <a16:creationId xmlns:a16="http://schemas.microsoft.com/office/drawing/2014/main" id="{A5FB3C06-56DB-02E7-3590-C820EF631083}"/>
              </a:ext>
            </a:extLst>
          </p:cNvPr>
          <p:cNvSpPr/>
          <p:nvPr/>
        </p:nvSpPr>
        <p:spPr>
          <a:xfrm>
            <a:off x="6974596" y="4988834"/>
            <a:ext cx="2971800" cy="35696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9938FD-D2FB-0C1A-B534-35DD972C7399}"/>
              </a:ext>
            </a:extLst>
          </p:cNvPr>
          <p:cNvSpPr txBox="1"/>
          <p:nvPr/>
        </p:nvSpPr>
        <p:spPr>
          <a:xfrm>
            <a:off x="6341911" y="5454867"/>
            <a:ext cx="544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The accuracy of our model on validation part of training set is </a:t>
            </a:r>
            <a:r>
              <a:rPr kumimoji="1" lang="en-US" altLang="zh-CN" sz="2400" b="1" i="1" dirty="0">
                <a:solidFill>
                  <a:srgbClr val="FF0000"/>
                </a:solidFill>
                <a:highlight>
                  <a:srgbClr val="FFFF00"/>
                </a:highlight>
              </a:rPr>
              <a:t>61.64%.</a:t>
            </a:r>
            <a:endParaRPr kumimoji="1" lang="zh-CN" altLang="en-US" sz="2400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469</Words>
  <Application>Microsoft Macintosh PowerPoint</Application>
  <PresentationFormat>宽屏</PresentationFormat>
  <Paragraphs>55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 m o 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华乐珍</dc:creator>
  <cp:keywords>51PP T 模板网;51ppt</cp:keywords>
  <dc:description>www.51pptm oban.com</dc:description>
  <cp:lastModifiedBy>Microsoft Office User</cp:lastModifiedBy>
  <cp:revision>6</cp:revision>
  <dcterms:created xsi:type="dcterms:W3CDTF">2024-11-17T10:57:13Z</dcterms:created>
  <dcterms:modified xsi:type="dcterms:W3CDTF">2025-01-17T15:17:30Z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162A77C245A83FFF25AB3967F43C1E22_42</vt:lpwstr>
  </property>
  <property fmtid="{D5CDD505-2E9C-101B-9397-08002B2CF9AE}" pid="3" name="KSOProductBuildVer">
    <vt:lpwstr>2052-12.9.0.18937</vt:lpwstr>
  </property>
</Properties>
</file>