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65" r:id="rId4"/>
    <p:sldId id="368" r:id="rId5"/>
    <p:sldId id="370" r:id="rId6"/>
    <p:sldId id="385" r:id="rId7"/>
    <p:sldId id="386" r:id="rId8"/>
    <p:sldId id="387" r:id="rId9"/>
    <p:sldId id="375" r:id="rId10"/>
    <p:sldId id="380" r:id="rId11"/>
    <p:sldId id="3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6A"/>
    <a:srgbClr val="FCB827"/>
    <a:srgbClr val="5AC1C4"/>
    <a:srgbClr val="63ACBB"/>
    <a:srgbClr val="5CC2C2"/>
    <a:srgbClr val="094D93"/>
    <a:srgbClr val="FFFFFF"/>
    <a:srgbClr val="5F91E3"/>
    <a:srgbClr val="084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2" autoAdjust="0"/>
    <p:restoredTop sz="82719" autoAdjust="0"/>
  </p:normalViewPr>
  <p:slideViewPr>
    <p:cSldViewPr snapToGrid="0">
      <p:cViewPr varScale="1">
        <p:scale>
          <a:sx n="89" d="100"/>
          <a:sy n="89" d="100"/>
        </p:scale>
        <p:origin x="524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D2655-2CA5-45A7-8D96-99033DF8E4A8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020C-D941-4AC1-9EF2-E80CB95EB1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1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BEECD-B05C-2313-6A0C-D69A1709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27E57A-0372-26AD-ACF2-09412F1F4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1EB9A6-A682-19BF-E144-D8325906C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417BD-0913-C633-BEF4-A3EFF42D8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3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7F0F1-261D-DDF9-CAE4-E312F2B9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A72FCF-136C-D3BD-A272-5C2E02A64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6851F8-B300-C3D7-A41A-4D7C05810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The graph compares the original A* path (labeled as "Noisy") with the path after applying the 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inherit"/>
              </a:rPr>
              <a:t>Savitzky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-Golay smoothing technique.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The X-axis represents the coordinate along the path, and the Y-axis represents the corresponding values.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The red dots and line represent the original path, which may contain sharp turns and noise.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The blue line represents the smoothed path, which is more continuous and suitable for robot navigation.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7A6C65-CAAC-2296-868F-710DA2DE9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90632-3DCC-7EF6-52B2-E84F18178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E9CF34-577F-0FFB-0A73-7F77C9642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70C11F-1F65-EEC8-2972-3BDEAEE5B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C49F4-EEB0-1641-61A6-31E6D456B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4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D70D-AA9A-4356-948B-4601B83EFF04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754986">
            <a:off x="-2654868" y="-732904"/>
            <a:ext cx="5538853" cy="2843654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76777" y="1855317"/>
            <a:ext cx="10841448" cy="144652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Robot Navigation with RPP and A*</a:t>
            </a:r>
          </a:p>
        </p:txBody>
      </p:sp>
      <p:sp>
        <p:nvSpPr>
          <p:cNvPr id="13" name="矩形 12"/>
          <p:cNvSpPr/>
          <p:nvPr/>
        </p:nvSpPr>
        <p:spPr>
          <a:xfrm rot="18754986">
            <a:off x="9093529" y="4894922"/>
            <a:ext cx="5538853" cy="2843654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84E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-233919" y="5893153"/>
            <a:ext cx="10684205" cy="45719"/>
          </a:xfrm>
          <a:prstGeom prst="rect">
            <a:avLst/>
          </a:prstGeom>
          <a:solidFill>
            <a:srgbClr val="094D93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21866" y="1083333"/>
            <a:ext cx="11024239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73777" y="3803334"/>
            <a:ext cx="8044446" cy="2112678"/>
            <a:chOff x="4549601" y="4718860"/>
            <a:chExt cx="594442" cy="651611"/>
          </a:xfrm>
        </p:grpSpPr>
        <p:sp>
          <p:nvSpPr>
            <p:cNvPr id="20" name="圆角矩形 2"/>
            <p:cNvSpPr/>
            <p:nvPr/>
          </p:nvSpPr>
          <p:spPr>
            <a:xfrm>
              <a:off x="4654427" y="4718860"/>
              <a:ext cx="276971" cy="276971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  <a:miter lim="800000"/>
            </a:ln>
            <a:effectLst>
              <a:outerShdw blurRad="177800" dist="1016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algn="ctr">
                <a:defRPr/>
              </a:pPr>
              <a:endParaRPr lang="zh-CN" altLang="en-US" sz="1400" b="1">
                <a:solidFill>
                  <a:srgbClr val="00546A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文本框 22"/>
            <p:cNvSpPr txBox="1"/>
            <p:nvPr/>
          </p:nvSpPr>
          <p:spPr>
            <a:xfrm>
              <a:off x="4549601" y="4811963"/>
              <a:ext cx="594442" cy="558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zh-CN" sz="3200" b="1" dirty="0">
                  <a:solidFill>
                    <a:srgbClr val="00546A"/>
                  </a:solidFill>
                  <a:ea typeface="微软雅黑" charset="0"/>
                  <a:cs typeface="Arial" panose="020B0604020202020204" pitchFamily="34" charset="0"/>
                </a:rPr>
                <a:t>EE4308: Autonomous Robot Systems  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sz="3200" b="1" dirty="0">
                  <a:solidFill>
                    <a:srgbClr val="00546A"/>
                  </a:solidFill>
                  <a:ea typeface="微软雅黑" charset="0"/>
                  <a:cs typeface="Arial" panose="020B0604020202020204" pitchFamily="34" charset="0"/>
                </a:rPr>
                <a:t>Group 3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6" y="0"/>
            <a:ext cx="1842344" cy="1029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524" y="6558260"/>
            <a:ext cx="5304097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7524" y="118957"/>
            <a:ext cx="1106357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3624" y="1320074"/>
            <a:ext cx="5003565" cy="504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Achievements: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Successfully integrated Regulated Pure Pursuit (RPP), A* path planning, and </a:t>
            </a:r>
            <a:r>
              <a:rPr lang="en-US" altLang="zh-CN" i="0" dirty="0" err="1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Savitzky</a:t>
            </a:r>
            <a:r>
              <a:rPr lang="en-US" altLang="zh-CN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-Golay smoothing for enhanced navigation.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trajectory tracking and stability, especially in high-curvature scenarios.</a:t>
            </a:r>
            <a:endParaRPr lang="en-US" altLang="zh-CN" b="1" dirty="0">
              <a:solidFill>
                <a:srgbClr val="00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b="1" i="0" dirty="0">
              <a:solidFill>
                <a:srgbClr val="00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lookahead mechanism in RPP for better path tracking.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Heuristic-based speed regulation for obstacle avoidance.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 and feasible paths through A* and smoothing techniques.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pic>
        <p:nvPicPr>
          <p:cNvPr id="8" name="图片 7" descr="图示, 气泡图&#10;&#10;AI 生成的内容可能不正确。">
            <a:extLst>
              <a:ext uri="{FF2B5EF4-FFF2-40B4-BE49-F238E27FC236}">
                <a16:creationId xmlns:a16="http://schemas.microsoft.com/office/drawing/2014/main" id="{ED51022A-26CF-D1D8-ADFE-A361ADBE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4"/>
          <a:stretch/>
        </p:blipFill>
        <p:spPr>
          <a:xfrm>
            <a:off x="4921088" y="1196779"/>
            <a:ext cx="6957288" cy="2589348"/>
          </a:xfrm>
          <a:prstGeom prst="rect">
            <a:avLst/>
          </a:prstGeom>
        </p:spPr>
      </p:pic>
      <p:pic>
        <p:nvPicPr>
          <p:cNvPr id="11" name="图片 10" descr="图示&#10;&#10;AI 生成的内容可能不正确。">
            <a:extLst>
              <a:ext uri="{FF2B5EF4-FFF2-40B4-BE49-F238E27FC236}">
                <a16:creationId xmlns:a16="http://schemas.microsoft.com/office/drawing/2014/main" id="{F30BC3D3-7751-5EA7-E93F-6BB50DFAD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5"/>
          <a:stretch/>
        </p:blipFill>
        <p:spPr>
          <a:xfrm>
            <a:off x="4963396" y="3939392"/>
            <a:ext cx="6914980" cy="26157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754986">
            <a:off x="-2654868" y="-732904"/>
            <a:ext cx="5538853" cy="2843654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18754986">
            <a:off x="9093529" y="4894922"/>
            <a:ext cx="5538853" cy="2843654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84E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-233919" y="5893153"/>
            <a:ext cx="10684205" cy="45719"/>
          </a:xfrm>
          <a:prstGeom prst="rect">
            <a:avLst/>
          </a:prstGeom>
          <a:solidFill>
            <a:srgbClr val="094D93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21866" y="1083333"/>
            <a:ext cx="11024239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6" y="0"/>
            <a:ext cx="1842344" cy="10295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4005" y="2854255"/>
            <a:ext cx="11041203" cy="110553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</a:t>
            </a:r>
            <a:r>
              <a:rPr lang="zh-CN" altLang="en-US" sz="66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66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you</a:t>
            </a:r>
            <a:r>
              <a:rPr lang="zh-CN" altLang="en-US" sz="66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66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66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66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listening</a:t>
            </a:r>
            <a:r>
              <a:rPr lang="zh-CN" altLang="en-US" sz="66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7524" y="6585154"/>
            <a:ext cx="5204521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00" t="8635" r="13304" b="7024"/>
          <a:stretch>
            <a:fillRect/>
          </a:stretch>
        </p:blipFill>
        <p:spPr>
          <a:xfrm>
            <a:off x="7182369" y="1883760"/>
            <a:ext cx="3805517" cy="4343400"/>
          </a:xfrm>
          <a:prstGeom prst="rect">
            <a:avLst/>
          </a:prstGeom>
          <a:effectLst>
            <a:reflection blurRad="6350" stA="54967" endPos="70000" dir="5400000" sy="-100000" algn="bl" rotWithShape="0"/>
          </a:effectLst>
        </p:spPr>
      </p:pic>
      <p:sp>
        <p:nvSpPr>
          <p:cNvPr id="2" name="任意多边形 4"/>
          <p:cNvSpPr/>
          <p:nvPr/>
        </p:nvSpPr>
        <p:spPr>
          <a:xfrm>
            <a:off x="406401" y="0"/>
            <a:ext cx="1783644" cy="1614311"/>
          </a:xfrm>
          <a:custGeom>
            <a:avLst/>
            <a:gdLst>
              <a:gd name="connsiteX0" fmla="*/ 1 w 1808922"/>
              <a:gd name="connsiteY0" fmla="*/ 0 h 3354457"/>
              <a:gd name="connsiteX1" fmla="*/ 1808922 w 1808922"/>
              <a:gd name="connsiteY1" fmla="*/ 0 h 3354457"/>
              <a:gd name="connsiteX2" fmla="*/ 1808922 w 1808922"/>
              <a:gd name="connsiteY2" fmla="*/ 2464904 h 3354457"/>
              <a:gd name="connsiteX3" fmla="*/ 1798482 w 1808922"/>
              <a:gd name="connsiteY3" fmla="*/ 2464904 h 3354457"/>
              <a:gd name="connsiteX4" fmla="*/ 1794340 w 1808922"/>
              <a:gd name="connsiteY4" fmla="*/ 2546933 h 3354457"/>
              <a:gd name="connsiteX5" fmla="*/ 899492 w 1808922"/>
              <a:gd name="connsiteY5" fmla="*/ 3354457 h 3354457"/>
              <a:gd name="connsiteX6" fmla="*/ 4644 w 1808922"/>
              <a:gd name="connsiteY6" fmla="*/ 2546933 h 3354457"/>
              <a:gd name="connsiteX7" fmla="*/ 502 w 1808922"/>
              <a:gd name="connsiteY7" fmla="*/ 2464904 h 3354457"/>
              <a:gd name="connsiteX8" fmla="*/ 1 w 1808922"/>
              <a:gd name="connsiteY8" fmla="*/ 2464904 h 3354457"/>
              <a:gd name="connsiteX9" fmla="*/ 1 w 1808922"/>
              <a:gd name="connsiteY9" fmla="*/ 2454985 h 3354457"/>
              <a:gd name="connsiteX10" fmla="*/ 0 w 1808922"/>
              <a:gd name="connsiteY10" fmla="*/ 2454965 h 3354457"/>
              <a:gd name="connsiteX11" fmla="*/ 1 w 1808922"/>
              <a:gd name="connsiteY11" fmla="*/ 2454945 h 335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8922" h="3354457">
                <a:moveTo>
                  <a:pt x="1" y="0"/>
                </a:moveTo>
                <a:lnTo>
                  <a:pt x="1808922" y="0"/>
                </a:lnTo>
                <a:lnTo>
                  <a:pt x="1808922" y="2464904"/>
                </a:lnTo>
                <a:lnTo>
                  <a:pt x="1798482" y="2464904"/>
                </a:lnTo>
                <a:lnTo>
                  <a:pt x="1794340" y="2546933"/>
                </a:lnTo>
                <a:cubicBezTo>
                  <a:pt x="1748277" y="3000508"/>
                  <a:pt x="1365220" y="3354457"/>
                  <a:pt x="899492" y="3354457"/>
                </a:cubicBezTo>
                <a:cubicBezTo>
                  <a:pt x="433765" y="3354457"/>
                  <a:pt x="50707" y="3000508"/>
                  <a:pt x="4644" y="2546933"/>
                </a:cubicBezTo>
                <a:lnTo>
                  <a:pt x="502" y="2464904"/>
                </a:lnTo>
                <a:lnTo>
                  <a:pt x="1" y="2464904"/>
                </a:lnTo>
                <a:lnTo>
                  <a:pt x="1" y="2454985"/>
                </a:lnTo>
                <a:lnTo>
                  <a:pt x="0" y="2454965"/>
                </a:lnTo>
                <a:lnTo>
                  <a:pt x="1" y="2454945"/>
                </a:lnTo>
                <a:close/>
              </a:path>
            </a:pathLst>
          </a:cu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222" y="476291"/>
            <a:ext cx="201224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20000"/>
              </a:lnSpc>
              <a:defRPr/>
            </a:pPr>
            <a:r>
              <a:rPr lang="en-US" altLang="zh-CN" sz="2400" b="1" u="sng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ko-KR" sz="2400" b="1" u="sng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14224" y="1626754"/>
            <a:ext cx="796713" cy="652941"/>
          </a:xfrm>
          <a:prstGeom prst="ellipse">
            <a:avLst/>
          </a:prstGeom>
          <a:solidFill>
            <a:srgbClr val="00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 4"/>
          <p:cNvSpPr/>
          <p:nvPr/>
        </p:nvSpPr>
        <p:spPr>
          <a:xfrm>
            <a:off x="2320116" y="2662710"/>
            <a:ext cx="796713" cy="652941"/>
          </a:xfrm>
          <a:prstGeom prst="ellipse">
            <a:avLst/>
          </a:prstGeom>
          <a:solidFill>
            <a:srgbClr val="00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17237" y="1614311"/>
            <a:ext cx="5756282" cy="584773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Introduction &amp; Objectives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546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229913" y="2669063"/>
            <a:ext cx="4867762" cy="584773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Algorithm Overview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546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8" name="平行四边形 6"/>
          <p:cNvSpPr/>
          <p:nvPr/>
        </p:nvSpPr>
        <p:spPr>
          <a:xfrm rot="14397072">
            <a:off x="10217732" y="598961"/>
            <a:ext cx="2791471" cy="126395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45235" rtl="0" eaLnBrk="1" latinLnBrk="0" hangingPunct="1">
              <a:defRPr sz="243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2935" algn="l" defTabSz="1245235" rtl="0" eaLnBrk="1" latinLnBrk="0" hangingPunct="1">
              <a:defRPr sz="243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45235" algn="l" defTabSz="1245235" rtl="0" eaLnBrk="1" latinLnBrk="0" hangingPunct="1">
              <a:defRPr sz="243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68170" algn="l" defTabSz="1245235" rtl="0" eaLnBrk="1" latinLnBrk="0" hangingPunct="1">
              <a:defRPr sz="243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90470" algn="l" defTabSz="1245235" rtl="0" eaLnBrk="1" latinLnBrk="0" hangingPunct="1">
              <a:defRPr sz="243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13405" algn="l" defTabSz="1245235" rtl="0" eaLnBrk="1" latinLnBrk="0" hangingPunct="1">
              <a:defRPr sz="243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35705" algn="l" defTabSz="1245235" rtl="0" eaLnBrk="1" latinLnBrk="0" hangingPunct="1">
              <a:defRPr sz="243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58640" algn="l" defTabSz="1245235" rtl="0" eaLnBrk="1" latinLnBrk="0" hangingPunct="1">
              <a:defRPr sz="243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80940" algn="l" defTabSz="1245235" rtl="0" eaLnBrk="1" latinLnBrk="0" hangingPunct="1">
              <a:defRPr sz="243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524" y="6585154"/>
            <a:ext cx="539260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sp>
        <p:nvSpPr>
          <p:cNvPr id="15" name="Oval 4"/>
          <p:cNvSpPr/>
          <p:nvPr/>
        </p:nvSpPr>
        <p:spPr>
          <a:xfrm>
            <a:off x="2338091" y="3666081"/>
            <a:ext cx="796713" cy="652941"/>
          </a:xfrm>
          <a:prstGeom prst="ellipse">
            <a:avLst/>
          </a:prstGeom>
          <a:solidFill>
            <a:srgbClr val="00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229913" y="3723815"/>
            <a:ext cx="5977996" cy="584773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System Implementation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546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611AD9B8-EB2A-C7BC-7EC1-BFA2D71C7AD9}"/>
              </a:ext>
            </a:extLst>
          </p:cNvPr>
          <p:cNvSpPr/>
          <p:nvPr/>
        </p:nvSpPr>
        <p:spPr>
          <a:xfrm>
            <a:off x="2338091" y="4669452"/>
            <a:ext cx="796713" cy="652941"/>
          </a:xfrm>
          <a:prstGeom prst="ellipse">
            <a:avLst/>
          </a:prstGeom>
          <a:solidFill>
            <a:srgbClr val="00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CC4AE8-3849-F9EB-739E-27F47C5F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887" y="4675805"/>
            <a:ext cx="6337981" cy="584773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Conclusion &amp; Future Work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546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7524" y="118957"/>
            <a:ext cx="110635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 &amp; Objectives					</a:t>
            </a:r>
            <a:endParaRPr lang="zh-CN" altLang="en-US" sz="44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3624" y="1544759"/>
            <a:ext cx="6503808" cy="36033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in Autonomous Navigation: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Precise path tracking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 trajectory execution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obstacle avoidance</a:t>
            </a:r>
          </a:p>
          <a:p>
            <a:endParaRPr lang="en-US" altLang="zh-CN" sz="2000" dirty="0">
              <a:solidFill>
                <a:srgbClr val="00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path-tracking accuracy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path smoothness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obstacle avoidance capabilities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pic>
        <p:nvPicPr>
          <p:cNvPr id="7" name="图片 6" descr="图片包含 游戏机, 电脑&#10;&#10;AI 生成的内容可能不正确。">
            <a:extLst>
              <a:ext uri="{FF2B5EF4-FFF2-40B4-BE49-F238E27FC236}">
                <a16:creationId xmlns:a16="http://schemas.microsoft.com/office/drawing/2014/main" id="{0284ED32-72E5-BB98-C4C7-7D352B839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57" y="1565507"/>
            <a:ext cx="6230300" cy="47423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7523" y="118957"/>
            <a:ext cx="121854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Algorithm Overview</a:t>
            </a: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		</a:t>
            </a:r>
            <a:endParaRPr lang="zh-CN" altLang="en-US" sz="44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形 10" descr="停止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664" y="1134462"/>
            <a:ext cx="213769" cy="216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6141" y="1029545"/>
            <a:ext cx="1146362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Pure Pursuit &amp; Its Limitations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1D4D0-9AB5-216E-976F-B91686A4888D}"/>
              </a:ext>
            </a:extLst>
          </p:cNvPr>
          <p:cNvSpPr txBox="1"/>
          <p:nvPr/>
        </p:nvSpPr>
        <p:spPr>
          <a:xfrm>
            <a:off x="303664" y="1441409"/>
            <a:ext cx="6143519" cy="27661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4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Pursuit Algorithm:</a:t>
            </a:r>
          </a:p>
          <a:p>
            <a:pPr marL="0" lvl="1" indent="-285750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geometric path tracking method.</a:t>
            </a:r>
          </a:p>
          <a:p>
            <a:pPr marL="0" lvl="1" indent="-285750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Adjusts robot's heading to align with a dynamically selected lookahead point.</a:t>
            </a:r>
          </a:p>
          <a:p>
            <a:pPr marL="0" lvl="1" indent="-285750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efficient and stable motion control.</a:t>
            </a:r>
          </a:p>
          <a:p>
            <a:pPr marL="0" lvl="1" fontAlgn="base">
              <a:lnSpc>
                <a:spcPts val="1800"/>
              </a:lnSpc>
            </a:pPr>
            <a:endParaRPr lang="en-US" altLang="zh-CN" sz="2000" dirty="0">
              <a:solidFill>
                <a:srgbClr val="00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zh-CN" sz="24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  <a:p>
            <a:pPr marL="0" lvl="1" indent="-285750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Excessive deviation on high-curvature paths.</a:t>
            </a:r>
          </a:p>
          <a:p>
            <a:pPr marL="0" lvl="1" indent="-285750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speed control for dynamic environments.</a:t>
            </a:r>
          </a:p>
          <a:p>
            <a:pPr marL="0" lvl="1" indent="-285750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oscillations during sharp turns.</a:t>
            </a:r>
          </a:p>
        </p:txBody>
      </p:sp>
      <p:pic>
        <p:nvPicPr>
          <p:cNvPr id="7" name="图片 6" descr="图示&#10;&#10;AI 生成的内容可能不正确。">
            <a:extLst>
              <a:ext uri="{FF2B5EF4-FFF2-40B4-BE49-F238E27FC236}">
                <a16:creationId xmlns:a16="http://schemas.microsoft.com/office/drawing/2014/main" id="{D27205B6-BB36-D179-4122-A3EC3BB9C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91" y="3991565"/>
            <a:ext cx="4445638" cy="2759361"/>
          </a:xfrm>
          <a:prstGeom prst="rect">
            <a:avLst/>
          </a:prstGeom>
        </p:spPr>
      </p:pic>
      <p:pic>
        <p:nvPicPr>
          <p:cNvPr id="9" name="图片 8" descr="图示&#10;&#10;AI 生成的内容可能不正确。">
            <a:extLst>
              <a:ext uri="{FF2B5EF4-FFF2-40B4-BE49-F238E27FC236}">
                <a16:creationId xmlns:a16="http://schemas.microsoft.com/office/drawing/2014/main" id="{9C226678-ACB2-F5F3-53F1-0D4BA49A6F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2" y="4246099"/>
            <a:ext cx="2919231" cy="2294451"/>
          </a:xfrm>
          <a:prstGeom prst="rect">
            <a:avLst/>
          </a:prstGeom>
        </p:spPr>
      </p:pic>
      <p:pic>
        <p:nvPicPr>
          <p:cNvPr id="13" name="图片 12" descr="图示&#10;&#10;AI 生成的内容可能不正确。">
            <a:extLst>
              <a:ext uri="{FF2B5EF4-FFF2-40B4-BE49-F238E27FC236}">
                <a16:creationId xmlns:a16="http://schemas.microsoft.com/office/drawing/2014/main" id="{2993DD92-148A-71BA-92E8-BD6AA0BA2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91" y="1134462"/>
            <a:ext cx="5129006" cy="2766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7524" y="118957"/>
            <a:ext cx="118321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Regulated Pure Pursuit (RPP)</a:t>
            </a: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	</a:t>
            </a:r>
            <a:endParaRPr lang="zh-CN" altLang="en-US" sz="44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形 10" descr="停止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664" y="1134462"/>
            <a:ext cx="213769" cy="216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6141" y="1029545"/>
            <a:ext cx="11463625" cy="105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advanced algorithm that enhances the traditional Pure Pursuit by dynamically adjusting speed and lookahead distance. Specifically designed for service and industrial mobile robots operating in constrained environments.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74EA6B-74B9-434F-9ACA-D740587BCBC3}"/>
              </a:ext>
            </a:extLst>
          </p:cNvPr>
          <p:cNvSpPr txBox="1"/>
          <p:nvPr/>
        </p:nvSpPr>
        <p:spPr>
          <a:xfrm>
            <a:off x="303664" y="1987094"/>
            <a:ext cx="11381419" cy="1290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4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of RPP: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Dynamic Lookahead Distance</a:t>
            </a: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Adjusts based on the robot's speed and path curvature.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Curvature Heuristic</a:t>
            </a: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Slows the robot in sharp turns to improve safety.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Proximity Heuristic</a:t>
            </a: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Adjusts speed based on distance to obstacles for enhanced obstacle avoidance.</a:t>
            </a:r>
          </a:p>
        </p:txBody>
      </p:sp>
      <p:pic>
        <p:nvPicPr>
          <p:cNvPr id="17" name="图片 16" descr="图表&#10;&#10;AI 生成的内容可能不正确。">
            <a:extLst>
              <a:ext uri="{FF2B5EF4-FFF2-40B4-BE49-F238E27FC236}">
                <a16:creationId xmlns:a16="http://schemas.microsoft.com/office/drawing/2014/main" id="{EFA5D196-DCA3-C693-E18E-C0A73BD5A2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07" y="3761659"/>
            <a:ext cx="6605539" cy="2730535"/>
          </a:xfrm>
          <a:prstGeom prst="rect">
            <a:avLst/>
          </a:prstGeom>
        </p:spPr>
      </p:pic>
      <p:pic>
        <p:nvPicPr>
          <p:cNvPr id="19" name="图片 18" descr="图表, 雷达图&#10;&#10;AI 生成的内容可能不正确。">
            <a:extLst>
              <a:ext uri="{FF2B5EF4-FFF2-40B4-BE49-F238E27FC236}">
                <a16:creationId xmlns:a16="http://schemas.microsoft.com/office/drawing/2014/main" id="{13B3D977-4424-1606-ED88-6752EE81C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4" y="3730246"/>
            <a:ext cx="2114516" cy="2560137"/>
          </a:xfrm>
          <a:prstGeom prst="rect">
            <a:avLst/>
          </a:prstGeom>
        </p:spPr>
      </p:pic>
      <p:pic>
        <p:nvPicPr>
          <p:cNvPr id="21" name="图片 20" descr="地图上有字&#10;&#10;AI 生成的内容可能不正确。">
            <a:extLst>
              <a:ext uri="{FF2B5EF4-FFF2-40B4-BE49-F238E27FC236}">
                <a16:creationId xmlns:a16="http://schemas.microsoft.com/office/drawing/2014/main" id="{C9404A72-4632-ED69-B783-36C55E4172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13" y="4195707"/>
            <a:ext cx="2141957" cy="20495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CAE0A-41A8-1779-1D75-FFF93CAEC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2F75B3-9A6B-F9B2-543D-EB6ED2E5E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BB560D6F-1348-DFFF-9618-BC747301FE5F}"/>
              </a:ext>
            </a:extLst>
          </p:cNvPr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1893D6-60FA-EDA5-3583-5D5796056BC9}"/>
              </a:ext>
            </a:extLst>
          </p:cNvPr>
          <p:cNvSpPr/>
          <p:nvPr/>
        </p:nvSpPr>
        <p:spPr bwMode="auto">
          <a:xfrm>
            <a:off x="187524" y="118957"/>
            <a:ext cx="118321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A* Path Planning</a:t>
            </a: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		</a:t>
            </a:r>
            <a:endParaRPr lang="zh-CN" altLang="en-US" sz="44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形 10" descr="停止">
            <a:extLst>
              <a:ext uri="{FF2B5EF4-FFF2-40B4-BE49-F238E27FC236}">
                <a16:creationId xmlns:a16="http://schemas.microsoft.com/office/drawing/2014/main" id="{13C961B5-44A1-7B69-19B4-5A8987C55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664" y="1134462"/>
            <a:ext cx="213769" cy="216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2E4C7D-8EC0-63EE-17BF-58675ED11D36}"/>
              </a:ext>
            </a:extLst>
          </p:cNvPr>
          <p:cNvSpPr txBox="1"/>
          <p:nvPr/>
        </p:nvSpPr>
        <p:spPr>
          <a:xfrm>
            <a:off x="556141" y="1029545"/>
            <a:ext cx="11013007" cy="105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mathematical and heuristic methods for optimal path planning.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Evaluates paths using f(n)=g(n)+h(n), where g(n) is the cost from start to current node, and h(n) is the heuristic estimate to the goal.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5C3E72-0B06-183B-D218-05B649E0B979}"/>
              </a:ext>
            </a:extLst>
          </p:cNvPr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3DC543-EB41-7534-65E2-2073A24C2AFF}"/>
              </a:ext>
            </a:extLst>
          </p:cNvPr>
          <p:cNvSpPr txBox="1"/>
          <p:nvPr/>
        </p:nvSpPr>
        <p:spPr>
          <a:xfrm>
            <a:off x="303664" y="1987093"/>
            <a:ext cx="11381419" cy="1915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4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Functions: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Euclidean Distance: 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Manhattan Distance: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Diagonal Distance: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BFB1C6BC-DB89-E741-2C4D-A48214DCF6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788881"/>
                  </p:ext>
                </p:extLst>
              </p:nvPr>
            </p:nvGraphicFramePr>
            <p:xfrm>
              <a:off x="303664" y="3902764"/>
              <a:ext cx="11177632" cy="22910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375252">
                      <a:extLst>
                        <a:ext uri="{9D8B030D-6E8A-4147-A177-3AD203B41FA5}">
                          <a16:colId xmlns:a16="http://schemas.microsoft.com/office/drawing/2014/main" val="1910075240"/>
                        </a:ext>
                      </a:extLst>
                    </a:gridCol>
                    <a:gridCol w="2543705">
                      <a:extLst>
                        <a:ext uri="{9D8B030D-6E8A-4147-A177-3AD203B41FA5}">
                          <a16:colId xmlns:a16="http://schemas.microsoft.com/office/drawing/2014/main" val="4272956625"/>
                        </a:ext>
                      </a:extLst>
                    </a:gridCol>
                    <a:gridCol w="7258675">
                      <a:extLst>
                        <a:ext uri="{9D8B030D-6E8A-4147-A177-3AD203B41FA5}">
                          <a16:colId xmlns:a16="http://schemas.microsoft.com/office/drawing/2014/main" val="10179558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Weight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Search Strategy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Effect</a:t>
                          </a:r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6096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Conservative Search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Explores more nodes, ensures the optimal solution, but increases computation time and may result in a longer path.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84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i="1" dirty="0"/>
                            <a:t>Standard A Search</a:t>
                          </a:r>
                          <a:r>
                            <a:rPr lang="en-US" altLang="zh-CN" sz="2000" dirty="0"/>
                            <a:t>*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Balances computation efficiency and optimality, finds the optimal path with a moderate number of expanded nodes.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374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Greedy Search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Speeds up search but may sacrifice the optimal solution, resulting in a potentially shorter but suboptimal path.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65158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BFB1C6BC-DB89-E741-2C4D-A48214DCF6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788881"/>
                  </p:ext>
                </p:extLst>
              </p:nvPr>
            </p:nvGraphicFramePr>
            <p:xfrm>
              <a:off x="303664" y="3902764"/>
              <a:ext cx="11177632" cy="22910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375252">
                      <a:extLst>
                        <a:ext uri="{9D8B030D-6E8A-4147-A177-3AD203B41FA5}">
                          <a16:colId xmlns:a16="http://schemas.microsoft.com/office/drawing/2014/main" val="1910075240"/>
                        </a:ext>
                      </a:extLst>
                    </a:gridCol>
                    <a:gridCol w="2543705">
                      <a:extLst>
                        <a:ext uri="{9D8B030D-6E8A-4147-A177-3AD203B41FA5}">
                          <a16:colId xmlns:a16="http://schemas.microsoft.com/office/drawing/2014/main" val="4272956625"/>
                        </a:ext>
                      </a:extLst>
                    </a:gridCol>
                    <a:gridCol w="7258675">
                      <a:extLst>
                        <a:ext uri="{9D8B030D-6E8A-4147-A177-3AD203B41FA5}">
                          <a16:colId xmlns:a16="http://schemas.microsoft.com/office/drawing/2014/main" val="10179558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8197" r="-713274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Search Strategy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Effect</a:t>
                          </a:r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60961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62857" r="-713274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Conservative Search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Explores more nodes, ensures the optimal solution, but increases computation time and may result in a longer path.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8477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161321" r="-71327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i="1" dirty="0"/>
                            <a:t>Standard A Search</a:t>
                          </a:r>
                          <a:r>
                            <a:rPr lang="en-US" altLang="zh-CN" sz="2000" dirty="0"/>
                            <a:t>*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Balances computation efficiency and optimality, finds the optimal path with a moderate number of expanded nodes.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3745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263810" r="-71327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Greedy Search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Speeds up search but may sacrifice the optimal solution, resulting in a potentially shorter but suboptimal path.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65158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55F8D9E-258F-CEEE-67DB-FB24590E64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04" y="2519473"/>
            <a:ext cx="4050526" cy="366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C5F3C7-F379-863E-E495-C2C4B29351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8204" y="3000976"/>
            <a:ext cx="3561420" cy="3480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BCBECA-8501-EC9B-47C3-079827C6F9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8204" y="3443137"/>
            <a:ext cx="4449710" cy="3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A6B8A-3690-020C-E31A-0E993215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FA5169-601A-9CA8-4E7A-46069780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6FB3E78E-E179-BBD5-F191-F9C2396224FF}"/>
              </a:ext>
            </a:extLst>
          </p:cNvPr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F1D5CB-0C28-420A-CADE-1AB61F63C41F}"/>
              </a:ext>
            </a:extLst>
          </p:cNvPr>
          <p:cNvSpPr/>
          <p:nvPr/>
        </p:nvSpPr>
        <p:spPr bwMode="auto">
          <a:xfrm>
            <a:off x="187524" y="118957"/>
            <a:ext cx="118321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kern="100" dirty="0" err="1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Savitzky</a:t>
            </a: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-Golay Smoothing</a:t>
            </a: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	</a:t>
            </a:r>
            <a:endParaRPr lang="zh-CN" altLang="en-US" sz="44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形 10" descr="停止">
            <a:extLst>
              <a:ext uri="{FF2B5EF4-FFF2-40B4-BE49-F238E27FC236}">
                <a16:creationId xmlns:a16="http://schemas.microsoft.com/office/drawing/2014/main" id="{480C7435-B0DF-043B-C1C4-4C2F75DAF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664" y="1134462"/>
            <a:ext cx="213769" cy="216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B8580D-C646-A45E-3824-748E0F845C6C}"/>
              </a:ext>
            </a:extLst>
          </p:cNvPr>
          <p:cNvSpPr txBox="1"/>
          <p:nvPr/>
        </p:nvSpPr>
        <p:spPr>
          <a:xfrm>
            <a:off x="556141" y="1029545"/>
            <a:ext cx="11463625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polynomial smoothing algorithm that reduces noise in data while preserving its structure.</a:t>
            </a:r>
          </a:p>
          <a:p>
            <a:pPr>
              <a:lnSpc>
                <a:spcPct val="120000"/>
              </a:lnSpc>
            </a:pPr>
            <a:r>
              <a:rPr lang="en-US" altLang="zh-CN" b="1" i="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for converting discrete, optimal paths into continuous, kinematically feasible trajectories.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9FA0E2-3E13-E2A0-EB3C-7D83987C85D6}"/>
              </a:ext>
            </a:extLst>
          </p:cNvPr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B8222-943D-96CA-A2A8-48F8CA42FDC0}"/>
              </a:ext>
            </a:extLst>
          </p:cNvPr>
          <p:cNvSpPr txBox="1"/>
          <p:nvPr/>
        </p:nvSpPr>
        <p:spPr>
          <a:xfrm>
            <a:off x="303664" y="1847101"/>
            <a:ext cx="7448858" cy="2034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4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in Path Planning :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refine paths generated by the A* algorithm.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Smooths out abrupt changes and enhances trajectory tracking for improved navigation.</a:t>
            </a:r>
          </a:p>
        </p:txBody>
      </p:sp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C46B6A25-082F-2E0C-C29C-F38001FB87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38" y="1847101"/>
            <a:ext cx="3125757" cy="4731848"/>
          </a:xfrm>
          <a:prstGeom prst="rect">
            <a:avLst/>
          </a:prstGeom>
        </p:spPr>
      </p:pic>
      <p:pic>
        <p:nvPicPr>
          <p:cNvPr id="8" name="图片 7" descr="图表, 折线图&#10;&#10;AI 生成的内容可能不正确。">
            <a:extLst>
              <a:ext uri="{FF2B5EF4-FFF2-40B4-BE49-F238E27FC236}">
                <a16:creationId xmlns:a16="http://schemas.microsoft.com/office/drawing/2014/main" id="{2E07B4E6-1FA7-1D41-D04E-BCA143CBAC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69" y="3570488"/>
            <a:ext cx="4638261" cy="30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71B11-D9FC-AA3C-7360-0BB51186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FE1A05-5F92-F245-4220-7977D4162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0B8400D-BFDE-1559-8CDB-7D7E2A1305E8}"/>
              </a:ext>
            </a:extLst>
          </p:cNvPr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F87B2F-8047-086C-5C06-F13DE3154B52}"/>
              </a:ext>
            </a:extLst>
          </p:cNvPr>
          <p:cNvSpPr/>
          <p:nvPr/>
        </p:nvSpPr>
        <p:spPr bwMode="auto">
          <a:xfrm>
            <a:off x="187524" y="118957"/>
            <a:ext cx="110635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System Implementation					</a:t>
            </a:r>
            <a:endParaRPr lang="zh-CN" altLang="en-US" sz="44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D024DD-B6A4-EBE0-718F-D11794229D6D}"/>
              </a:ext>
            </a:extLst>
          </p:cNvPr>
          <p:cNvSpPr txBox="1"/>
          <p:nvPr/>
        </p:nvSpPr>
        <p:spPr>
          <a:xfrm>
            <a:off x="313624" y="1121871"/>
            <a:ext cx="11094958" cy="11641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Implementation &amp; Code Structure:</a:t>
            </a:r>
          </a:p>
          <a:p>
            <a:pPr>
              <a:lnSpc>
                <a:spcPct val="130000"/>
              </a:lnSpc>
            </a:pPr>
            <a:r>
              <a:rPr lang="en-US" altLang="zh-CN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system consists of three major components: the A* path planner, the </a:t>
            </a:r>
            <a:r>
              <a:rPr lang="en-US" altLang="zh-CN" i="0" dirty="0" err="1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Savitzky</a:t>
            </a:r>
            <a:r>
              <a:rPr lang="en-US" altLang="zh-CN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-Golay smoothing module, and the Regulated Pure Pursuit controller. </a:t>
            </a: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DCF576-879B-7D7C-B3F5-1C872B89BB5E}"/>
              </a:ext>
            </a:extLst>
          </p:cNvPr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B2149F70-CE7F-0B80-5864-52230EB02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46" y="4572027"/>
            <a:ext cx="5226649" cy="21670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F88AEE-F552-5C4E-31C1-C7A620285920}"/>
              </a:ext>
            </a:extLst>
          </p:cNvPr>
          <p:cNvSpPr txBox="1"/>
          <p:nvPr/>
        </p:nvSpPr>
        <p:spPr>
          <a:xfrm>
            <a:off x="313624" y="2325513"/>
            <a:ext cx="11381419" cy="1915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4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and Workflow: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Mapping module initializes the environment map and integrates localization data.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SLAM updates the map in real-time and feeds into Active SLAM for path planning.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A* path planner generates a path, which is then smoothed by the </a:t>
            </a:r>
            <a:r>
              <a:rPr lang="en-US" altLang="zh-CN" dirty="0" err="1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Savitzky</a:t>
            </a: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-Golay module.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RPP controller executes the smoothed path, ensuring precise and safe navigation.</a:t>
            </a:r>
          </a:p>
        </p:txBody>
      </p:sp>
    </p:spTree>
    <p:extLst>
      <p:ext uri="{BB962C8B-B14F-4D97-AF65-F5344CB8AC3E}">
        <p14:creationId xmlns:p14="http://schemas.microsoft.com/office/powerpoint/2010/main" val="247406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7524" y="118957"/>
            <a:ext cx="110635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System Implementation					</a:t>
            </a:r>
            <a:endParaRPr lang="zh-CN" altLang="en-US" sz="44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3624" y="1121871"/>
            <a:ext cx="3602242" cy="5625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b="1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Regulated Pure Pursuit (RPP)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pic>
        <p:nvPicPr>
          <p:cNvPr id="10" name="图片 9" descr="文本&#10;&#10;AI 生成的内容可能不正确。">
            <a:extLst>
              <a:ext uri="{FF2B5EF4-FFF2-40B4-BE49-F238E27FC236}">
                <a16:creationId xmlns:a16="http://schemas.microsoft.com/office/drawing/2014/main" id="{7F8E51DC-94EF-924D-8ADB-832DE9B7E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" y="1562713"/>
            <a:ext cx="5654864" cy="38619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FA9C101-71D8-E6D8-FC55-D384B3010C68}"/>
              </a:ext>
            </a:extLst>
          </p:cNvPr>
          <p:cNvSpPr txBox="1"/>
          <p:nvPr/>
        </p:nvSpPr>
        <p:spPr>
          <a:xfrm>
            <a:off x="6349176" y="1121871"/>
            <a:ext cx="3602242" cy="5625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b="1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Path Planning Algorithm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C539D1-91CE-5E5C-9AD8-16C374AF8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810" y="1562713"/>
            <a:ext cx="5433800" cy="38619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3D628AB-92DD-C44D-641A-122E8B6C27D0}"/>
              </a:ext>
            </a:extLst>
          </p:cNvPr>
          <p:cNvSpPr txBox="1"/>
          <p:nvPr/>
        </p:nvSpPr>
        <p:spPr>
          <a:xfrm>
            <a:off x="313624" y="5578909"/>
            <a:ext cx="11167671" cy="9265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pseudocode provided outlines the core algorithms driving our autonomous navigation system, showcasing the integration of path planning and real-time control.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868</Words>
  <Application>Microsoft Office PowerPoint</Application>
  <PresentationFormat>宽屏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inherit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 m o 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华乐珍</dc:creator>
  <cp:keywords>51PP T 模板网;51ppt</cp:keywords>
  <dc:description>www.51pptm oban.com</dc:description>
  <cp:lastModifiedBy>Gu Xun</cp:lastModifiedBy>
  <cp:revision>19</cp:revision>
  <dcterms:created xsi:type="dcterms:W3CDTF">2024-11-17T10:57:13Z</dcterms:created>
  <dcterms:modified xsi:type="dcterms:W3CDTF">2025-03-03T07:29:51Z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162A77C245A83FFF25AB3967F43C1E22_42</vt:lpwstr>
  </property>
  <property fmtid="{D5CDD505-2E9C-101B-9397-08002B2CF9AE}" pid="3" name="KSOProductBuildVer">
    <vt:lpwstr>2052-12.9.0.18937</vt:lpwstr>
  </property>
</Properties>
</file>