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7"/>
  </p:notesMasterIdLst>
  <p:sldIdLst>
    <p:sldId id="256" r:id="rId6"/>
    <p:sldId id="257" r:id="rId7"/>
    <p:sldId id="268" r:id="rId8"/>
    <p:sldId id="267" r:id="rId9"/>
    <p:sldId id="260" r:id="rId10"/>
    <p:sldId id="258" r:id="rId11"/>
    <p:sldId id="259" r:id="rId12"/>
    <p:sldId id="261" r:id="rId13"/>
    <p:sldId id="262" r:id="rId14"/>
    <p:sldId id="263" r:id="rId15"/>
    <p:sldId id="269" r:id="rId1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857B"/>
    <a:srgbClr val="F5E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F1D8FE-6034-4A52-9388-ADA192F24818}" v="7" dt="2024-01-27T20:34:51.655"/>
    <p1510:client id="{31C7FDEA-E991-4B75-9165-0DFCC5A86259}" v="8" dt="2024-01-28T12:42:54.716"/>
    <p1510:client id="{425D7BF3-6F51-4A97-9262-6A7FD2CB7053}" v="2126" vWet="2128" dt="2024-01-28T11:42:02.197"/>
    <p1510:client id="{967898D8-07B9-4F08-83B3-07234135EF9A}" v="2" dt="2024-01-27T20:24:22.635"/>
    <p1510:client id="{BABAD6CC-BBEE-4BF8-A3DD-3C7C9F366479}" v="5" dt="2024-01-28T12:43:17.557"/>
    <p1510:client id="{C7945C06-8FE2-443B-A8BD-2F969720B174}" v="5180" dt="2024-01-28T02:28:00.398"/>
    <p1510:client id="{C99AE44D-2CA7-4C8F-AFA6-CDB1C95DBB37}" v="2" dt="2024-01-28T13:59:51.448"/>
    <p1510:client id="{CB06623B-8F88-42B5-9EA5-AE2BFA7AE848}" v="122" dt="2024-01-28T12:16:05.864"/>
    <p1510:client id="{E58F079C-3A01-40F9-8229-6784C0E10802}" v="302" dt="2024-01-28T11:58:00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6AE27-9487-4C65-9F01-06688242D5E5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A3A3E-E135-4272-9F0C-C297F6A54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23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Comment: In general, we can improve formatting further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A3A3E-E135-4272-9F0C-C297F6A543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16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For discussion: </a:t>
            </a:r>
            <a:endParaRPr lang="en-US"/>
          </a:p>
          <a:p>
            <a:r>
              <a:rPr lang="en-US">
                <a:cs typeface="Calibri"/>
              </a:rPr>
              <a:t>Where did you get these data from – 400m, 49%. 50%? Particularly this 49%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A3A3E-E135-4272-9F0C-C297F6A5434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787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 think before we go into AI capabilities, we need a more general page to answer what is GILO? What is the solution we are addressing the problem we mentioned previous page, what is our vision?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A3A3E-E135-4272-9F0C-C297F6A5434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989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A3A3E-E135-4272-9F0C-C297F6A5434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31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For discussion: </a:t>
            </a:r>
          </a:p>
          <a:p>
            <a:r>
              <a:rPr lang="en-US">
                <a:cs typeface="Calibri"/>
              </a:rPr>
              <a:t>What do we exactly mean by innovator? Shall we replace with Experts for easier understanding</a:t>
            </a:r>
          </a:p>
          <a:p>
            <a:r>
              <a:rPr lang="en-US">
                <a:cs typeface="Calibri"/>
              </a:rPr>
              <a:t>I revised formatting a bit, it is better to spell out each stage of customer journey as it is clearer </a:t>
            </a:r>
          </a:p>
          <a:p>
            <a:r>
              <a:rPr lang="en-US"/>
              <a:t>will need to give some more thinking about if better layout in the morning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A3A3E-E135-4272-9F0C-C297F6A5434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440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Let's discuss this: </a:t>
            </a:r>
          </a:p>
          <a:p>
            <a:pPr marL="228600" indent="-228600">
              <a:buAutoNum type="arabicPeriod"/>
            </a:pPr>
            <a:r>
              <a:rPr lang="en-US">
                <a:cs typeface="Calibri"/>
              </a:rPr>
              <a:t>1000 small businesses for 2024 target?  seems really big push. Isn't from next page, product only launch in 2025?</a:t>
            </a:r>
          </a:p>
          <a:p>
            <a:pPr marL="228600" indent="-228600">
              <a:buAutoNum type="arabicPeriod"/>
            </a:pPr>
            <a:r>
              <a:rPr lang="en-US">
                <a:cs typeface="Calibri"/>
              </a:rPr>
              <a:t>The $11m revenue by when?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A3A3E-E135-4272-9F0C-C297F6A5434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776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Question: </a:t>
            </a:r>
          </a:p>
          <a:p>
            <a:r>
              <a:rPr lang="en-US">
                <a:cs typeface="Calibri"/>
              </a:rPr>
              <a:t>Previous page says $11m revenue, here we say £11m profit, how do they link?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A3A3E-E135-4272-9F0C-C297F6A5434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54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34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63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63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90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73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17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12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9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86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45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7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6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iqsels.com/en/public-domain-photo-jfvtz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s://en.wikipedia.org/wiki/Nile_Breweries_Limited" TargetMode="External"/><Relationship Id="rId7" Type="http://schemas.openxmlformats.org/officeDocument/2006/relationships/image" Target="../media/image35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jpeg"/><Relationship Id="rId5" Type="http://schemas.openxmlformats.org/officeDocument/2006/relationships/hyperlink" Target="https://en.wikipedia.org/wiki/Genpact" TargetMode="External"/><Relationship Id="rId10" Type="http://schemas.openxmlformats.org/officeDocument/2006/relationships/image" Target="../media/image38.jpe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https:/smallbusiness.co.uk/uk-smes-expert-consultants-2538135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ssets.publishing.service.gov.uk/government/uploads/system/uploads/attachment_data/file/1185260/Small_Business_Survey_2022_-_Panel_Report.pdf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ositek.net/smb-internet-presence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hyperlink" Target="https://en.wikipedia.org/wiki/Genpact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akaizen.com/barra-progreso-lectura-sin-plugin/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3.jpeg"/><Relationship Id="rId15" Type="http://schemas.openxmlformats.org/officeDocument/2006/relationships/image" Target="../media/image8.png"/><Relationship Id="rId10" Type="http://schemas.openxmlformats.org/officeDocument/2006/relationships/hyperlink" Target="https://es.wikipedia.org/wiki/PwC" TargetMode="External"/><Relationship Id="rId4" Type="http://schemas.openxmlformats.org/officeDocument/2006/relationships/hyperlink" Target="https://en.wikipedia.org/wiki/McKinsey_&amp;_Company" TargetMode="External"/><Relationship Id="rId9" Type="http://schemas.openxmlformats.org/officeDocument/2006/relationships/image" Target="../media/image5.png"/><Relationship Id="rId14" Type="http://schemas.openxmlformats.org/officeDocument/2006/relationships/hyperlink" Target="https://openclipart.org/detail/168697/little-store-fron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ositek.net/smb-internet-presence/" TargetMode="External"/><Relationship Id="rId13" Type="http://schemas.openxmlformats.org/officeDocument/2006/relationships/hyperlink" Target="https://es.wikipedia.org/wiki/PwC" TargetMode="External"/><Relationship Id="rId18" Type="http://schemas.openxmlformats.org/officeDocument/2006/relationships/image" Target="../media/image18.png"/><Relationship Id="rId26" Type="http://schemas.openxmlformats.org/officeDocument/2006/relationships/image" Target="../media/image22.jpe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4.png"/><Relationship Id="rId12" Type="http://schemas.openxmlformats.org/officeDocument/2006/relationships/image" Target="../media/image5.png"/><Relationship Id="rId17" Type="http://schemas.openxmlformats.org/officeDocument/2006/relationships/hyperlink" Target="https://en.wikipedia.org/wiki/Deloitte" TargetMode="External"/><Relationship Id="rId25" Type="http://schemas.openxmlformats.org/officeDocument/2006/relationships/hyperlink" Target="https://rincondelemprendedor.es/premio-emprendedor-del-ano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hyperlink" Target="https://en.wikipedia.org/wiki/Genpa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akaizen.com/barra-progreso-lectura-sin-plugin/" TargetMode="External"/><Relationship Id="rId11" Type="http://schemas.openxmlformats.org/officeDocument/2006/relationships/image" Target="../media/image15.png"/><Relationship Id="rId24" Type="http://schemas.microsoft.com/office/2007/relationships/hdphoto" Target="../media/hdphoto1.wdp"/><Relationship Id="rId5" Type="http://schemas.openxmlformats.org/officeDocument/2006/relationships/image" Target="../media/image3.jpeg"/><Relationship Id="rId15" Type="http://schemas.openxmlformats.org/officeDocument/2006/relationships/hyperlink" Target="https://en.wikipedia.org/wiki/Boston_Consulting_Group" TargetMode="External"/><Relationship Id="rId23" Type="http://schemas.openxmlformats.org/officeDocument/2006/relationships/image" Target="../media/image21.png"/><Relationship Id="rId10" Type="http://schemas.openxmlformats.org/officeDocument/2006/relationships/hyperlink" Target="https://www.vcbay.news/2021/02/13/top-10-freelancing-platforms-in-the-global-market/" TargetMode="External"/><Relationship Id="rId19" Type="http://schemas.openxmlformats.org/officeDocument/2006/relationships/image" Target="../media/image6.png"/><Relationship Id="rId4" Type="http://schemas.openxmlformats.org/officeDocument/2006/relationships/hyperlink" Target="https://en.wikipedia.org/wiki/McKinsey_&amp;_Company" TargetMode="External"/><Relationship Id="rId9" Type="http://schemas.openxmlformats.org/officeDocument/2006/relationships/image" Target="../media/image14.png"/><Relationship Id="rId14" Type="http://schemas.openxmlformats.org/officeDocument/2006/relationships/image" Target="../media/image16.png"/><Relationship Id="rId2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orestaurants.com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rdorintelligence.com/industry-reports/consulting-service-marke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4123227-8F2A-3AB0-4D07-D87CD7513588}"/>
              </a:ext>
            </a:extLst>
          </p:cNvPr>
          <p:cNvSpPr/>
          <p:nvPr/>
        </p:nvSpPr>
        <p:spPr>
          <a:xfrm>
            <a:off x="0" y="-4885"/>
            <a:ext cx="12191999" cy="6867769"/>
          </a:xfrm>
          <a:prstGeom prst="rect">
            <a:avLst/>
          </a:prstGeom>
          <a:solidFill>
            <a:srgbClr val="94857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5750D-90EC-A469-3849-FA8B93AB2E5C}"/>
              </a:ext>
            </a:extLst>
          </p:cNvPr>
          <p:cNvSpPr txBox="1"/>
          <p:nvPr/>
        </p:nvSpPr>
        <p:spPr>
          <a:xfrm>
            <a:off x="1733725" y="1807642"/>
            <a:ext cx="2691423" cy="15696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650" b="1">
                <a:solidFill>
                  <a:srgbClr val="FFC000"/>
                </a:solidFill>
                <a:latin typeface="Calibri" panose="020F0502020204030204"/>
                <a:ea typeface="Calibri"/>
                <a:cs typeface="Calibri"/>
              </a:rPr>
              <a:t>GI</a:t>
            </a:r>
            <a:r>
              <a:rPr lang="en-GB" sz="9650" b="1">
                <a:solidFill>
                  <a:prstClr val="white"/>
                </a:solidFill>
                <a:latin typeface="Calibri" panose="020F0502020204030204"/>
                <a:ea typeface="Calibri"/>
                <a:cs typeface="Calibri"/>
              </a:rPr>
              <a:t>LO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15918-A425-8B56-1EAD-C0675F1412E1}"/>
              </a:ext>
            </a:extLst>
          </p:cNvPr>
          <p:cNvSpPr txBox="1"/>
          <p:nvPr/>
        </p:nvSpPr>
        <p:spPr>
          <a:xfrm>
            <a:off x="1018130" y="3011700"/>
            <a:ext cx="398340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FFC000"/>
                </a:solidFill>
                <a:latin typeface="Calibri" panose="020F0502020204030204"/>
                <a:ea typeface="Calibri"/>
                <a:cs typeface="Calibri"/>
              </a:rPr>
              <a:t>GLOBAL IDEAS</a:t>
            </a:r>
            <a:r>
              <a:rPr lang="en-GB" sz="2400" b="1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 </a:t>
            </a:r>
            <a:r>
              <a:rPr lang="en-GB" sz="2400" b="1">
                <a:solidFill>
                  <a:prstClr val="white"/>
                </a:solidFill>
                <a:latin typeface="Calibri" panose="020F0502020204030204"/>
                <a:ea typeface="Calibri"/>
                <a:cs typeface="Calibri"/>
              </a:rPr>
              <a:t>LOCAL IMPACT</a:t>
            </a:r>
            <a:endParaRPr lang="en-US" sz="1050">
              <a:solidFill>
                <a:prstClr val="white"/>
              </a:solidFill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B57534-9AA1-8E9E-CFB5-C2B3D7FE7CBB}"/>
              </a:ext>
            </a:extLst>
          </p:cNvPr>
          <p:cNvSpPr txBox="1"/>
          <p:nvPr/>
        </p:nvSpPr>
        <p:spPr>
          <a:xfrm>
            <a:off x="495291" y="3620326"/>
            <a:ext cx="498095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i="1">
                <a:solidFill>
                  <a:schemeClr val="bg1"/>
                </a:solidFill>
                <a:latin typeface="Calibri" panose="020F0502020204030204"/>
                <a:cs typeface="Calibri"/>
              </a:rPr>
              <a:t>THE AI-POWERED FUTURE OF CONSULTING FOR SMALL BUSINESSES &amp; NGOs</a:t>
            </a:r>
          </a:p>
          <a:p>
            <a:pPr algn="ctr"/>
            <a:endParaRPr lang="en-US" sz="2000" b="1" i="1">
              <a:solidFill>
                <a:schemeClr val="bg1"/>
              </a:solidFill>
              <a:latin typeface="Calibri" panose="020F0502020204030204"/>
              <a:cs typeface="Calibri"/>
            </a:endParaRPr>
          </a:p>
          <a:p>
            <a:r>
              <a:rPr lang="en-US" sz="2000" b="1">
                <a:solidFill>
                  <a:schemeClr val="bg1"/>
                </a:solidFill>
                <a:latin typeface="Calibri" panose="020F0502020204030204"/>
                <a:cs typeface="Calibri"/>
              </a:rPr>
              <a:t>Investor presentation | Jan 2024</a:t>
            </a:r>
          </a:p>
        </p:txBody>
      </p:sp>
      <p:pic>
        <p:nvPicPr>
          <p:cNvPr id="18" name="Picture 17" descr="A person in an apron at a food stand&#10;&#10;Description automatically generated">
            <a:extLst>
              <a:ext uri="{FF2B5EF4-FFF2-40B4-BE49-F238E27FC236}">
                <a16:creationId xmlns:a16="http://schemas.microsoft.com/office/drawing/2014/main" id="{D0AD88D9-2196-5B0F-1F49-76AEEC9EAF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9214" r="26388"/>
          <a:stretch/>
        </p:blipFill>
        <p:spPr>
          <a:xfrm>
            <a:off x="5943597" y="-9769"/>
            <a:ext cx="6248402" cy="686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473B34-96DC-F805-EEDC-829C0A0A9957}"/>
              </a:ext>
            </a:extLst>
          </p:cNvPr>
          <p:cNvSpPr txBox="1"/>
          <p:nvPr/>
        </p:nvSpPr>
        <p:spPr>
          <a:xfrm>
            <a:off x="1332" y="407"/>
            <a:ext cx="12113634" cy="104644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800" b="1">
                <a:solidFill>
                  <a:srgbClr val="FFC000"/>
                </a:solidFill>
                <a:latin typeface="Calibri"/>
                <a:cs typeface="Calibri"/>
              </a:rPr>
              <a:t>THE TEAM</a:t>
            </a:r>
          </a:p>
          <a:p>
            <a:r>
              <a:rPr lang="en-US" sz="2400" b="1">
                <a:solidFill>
                  <a:srgbClr val="94857B"/>
                </a:solidFill>
                <a:latin typeface="Calibri"/>
                <a:cs typeface="Calibri"/>
              </a:rPr>
              <a:t>A highly self-motivated team with diverse skillsets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77B755-CA5C-2C28-9BE1-194B59CC6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8625" y="4802214"/>
            <a:ext cx="1616242" cy="3434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1F30F4-DFF6-4052-88F3-F3C3491C79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087937" y="4699113"/>
            <a:ext cx="1399673" cy="5178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BEDFF3-444B-2FB9-D68A-4E9F0F45FA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68" y="5273079"/>
            <a:ext cx="1558288" cy="4352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594CDF-6E8B-8B28-784D-0307BA0071B1}"/>
              </a:ext>
            </a:extLst>
          </p:cNvPr>
          <p:cNvSpPr txBox="1"/>
          <p:nvPr/>
        </p:nvSpPr>
        <p:spPr>
          <a:xfrm>
            <a:off x="584189" y="1968910"/>
            <a:ext cx="2801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SAHIB SINGH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D77FE5-5A0D-B91B-D01D-D1DB919F5388}"/>
              </a:ext>
            </a:extLst>
          </p:cNvPr>
          <p:cNvSpPr txBox="1"/>
          <p:nvPr/>
        </p:nvSpPr>
        <p:spPr>
          <a:xfrm>
            <a:off x="4554611" y="1982495"/>
            <a:ext cx="280135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/>
              <a:t>ECHO ZHAO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EF861-98C0-218A-1AF3-9395A4D7FDAD}"/>
              </a:ext>
            </a:extLst>
          </p:cNvPr>
          <p:cNvSpPr txBox="1"/>
          <p:nvPr/>
        </p:nvSpPr>
        <p:spPr>
          <a:xfrm>
            <a:off x="8525033" y="1910305"/>
            <a:ext cx="280135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/>
              <a:t>ETHAN HOSIER</a:t>
            </a:r>
          </a:p>
        </p:txBody>
      </p:sp>
      <p:pic>
        <p:nvPicPr>
          <p:cNvPr id="2" name="Picture 1" descr="Echo Yue Zhao">
            <a:extLst>
              <a:ext uri="{FF2B5EF4-FFF2-40B4-BE49-F238E27FC236}">
                <a16:creationId xmlns:a16="http://schemas.microsoft.com/office/drawing/2014/main" id="{B1C88195-06DE-9E24-975D-FF127E3AF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1012" y="2563232"/>
            <a:ext cx="1905000" cy="1905000"/>
          </a:xfrm>
          <a:prstGeom prst="rect">
            <a:avLst/>
          </a:prstGeom>
        </p:spPr>
      </p:pic>
      <p:pic>
        <p:nvPicPr>
          <p:cNvPr id="21" name="Picture 20" descr="Moelis &amp; Company Announces the Significant Expansion of Its Technology  Investment Banking Franchise | Business Wire">
            <a:extLst>
              <a:ext uri="{FF2B5EF4-FFF2-40B4-BE49-F238E27FC236}">
                <a16:creationId xmlns:a16="http://schemas.microsoft.com/office/drawing/2014/main" id="{92AEFA2C-E6DC-CC3D-15E1-F98741401B3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9162" b="-876"/>
          <a:stretch/>
        </p:blipFill>
        <p:spPr>
          <a:xfrm>
            <a:off x="5001422" y="4634796"/>
            <a:ext cx="2002033" cy="845788"/>
          </a:xfrm>
          <a:prstGeom prst="rect">
            <a:avLst/>
          </a:prstGeom>
        </p:spPr>
      </p:pic>
      <p:pic>
        <p:nvPicPr>
          <p:cNvPr id="22" name="Picture 21" descr="Imperial College London - data.org">
            <a:extLst>
              <a:ext uri="{FF2B5EF4-FFF2-40B4-BE49-F238E27FC236}">
                <a16:creationId xmlns:a16="http://schemas.microsoft.com/office/drawing/2014/main" id="{40CD5404-CEF8-F422-0C21-E3699A5281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2923" y="5253851"/>
            <a:ext cx="1442225" cy="3815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8B06714-176E-3B6D-125F-1FDF4424A253}"/>
              </a:ext>
            </a:extLst>
          </p:cNvPr>
          <p:cNvSpPr txBox="1"/>
          <p:nvPr/>
        </p:nvSpPr>
        <p:spPr>
          <a:xfrm>
            <a:off x="6143083" y="5213815"/>
            <a:ext cx="213607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inherit"/>
              </a:rPr>
              <a:t>MSc in Artificial Intelligence</a:t>
            </a:r>
          </a:p>
          <a:p>
            <a:endParaRPr lang="en-US" sz="1400">
              <a:solidFill>
                <a:srgbClr val="FFFFFF"/>
              </a:solidFill>
              <a:latin typeface="inherit"/>
            </a:endParaRPr>
          </a:p>
        </p:txBody>
      </p:sp>
      <p:pic>
        <p:nvPicPr>
          <p:cNvPr id="25" name="Picture 24" descr="Imperial College London - data.org">
            <a:extLst>
              <a:ext uri="{FF2B5EF4-FFF2-40B4-BE49-F238E27FC236}">
                <a16:creationId xmlns:a16="http://schemas.microsoft.com/office/drawing/2014/main" id="{414970A8-DFDD-D7BC-D650-FA3E67528A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6338" y="5080387"/>
            <a:ext cx="1442225" cy="381502"/>
          </a:xfrm>
          <a:prstGeom prst="rect">
            <a:avLst/>
          </a:prstGeom>
        </p:spPr>
      </p:pic>
      <p:pic>
        <p:nvPicPr>
          <p:cNvPr id="26" name="Picture 25" descr="Ethan Hosier">
            <a:extLst>
              <a:ext uri="{FF2B5EF4-FFF2-40B4-BE49-F238E27FC236}">
                <a16:creationId xmlns:a16="http://schemas.microsoft.com/office/drawing/2014/main" id="{00D34F81-A788-13B4-C2C5-306F22DE07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8059" y="2515839"/>
            <a:ext cx="1919249" cy="1913054"/>
          </a:xfrm>
          <a:prstGeom prst="rect">
            <a:avLst/>
          </a:prstGeom>
        </p:spPr>
      </p:pic>
      <p:pic>
        <p:nvPicPr>
          <p:cNvPr id="9" name="Picture 8" descr="A person wearing glasses smiling">
            <a:extLst>
              <a:ext uri="{FF2B5EF4-FFF2-40B4-BE49-F238E27FC236}">
                <a16:creationId xmlns:a16="http://schemas.microsoft.com/office/drawing/2014/main" id="{C18FE4B2-6605-5C75-A5B8-736B567352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7724" y="2566737"/>
            <a:ext cx="1905000" cy="19150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700BF2-2A70-7342-5989-E9CBB72DE8A4}"/>
              </a:ext>
            </a:extLst>
          </p:cNvPr>
          <p:cNvSpPr txBox="1"/>
          <p:nvPr/>
        </p:nvSpPr>
        <p:spPr>
          <a:xfrm>
            <a:off x="8765722" y="4694321"/>
            <a:ext cx="246676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Segoe UI"/>
              </a:rPr>
              <a:t>Computing Undergraduate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945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43DF03A-E3C0-7E0B-A26D-F3605C837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0F3D0F-7EA8-BD0C-4A19-13D315BA47DD}"/>
              </a:ext>
            </a:extLst>
          </p:cNvPr>
          <p:cNvSpPr txBox="1"/>
          <p:nvPr/>
        </p:nvSpPr>
        <p:spPr>
          <a:xfrm>
            <a:off x="3680989" y="3429408"/>
            <a:ext cx="3811845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Calibri"/>
                <a:cs typeface="Calibri"/>
              </a:rPr>
              <a:t>APPENDIX</a:t>
            </a:r>
            <a:endParaRPr lang="en-US" sz="2400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66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9BDD8CE-7CB1-45CF-BA47-CDBF5F5DB4CC}"/>
              </a:ext>
            </a:extLst>
          </p:cNvPr>
          <p:cNvSpPr/>
          <p:nvPr/>
        </p:nvSpPr>
        <p:spPr>
          <a:xfrm>
            <a:off x="-2442" y="1363133"/>
            <a:ext cx="12192000" cy="5533941"/>
          </a:xfrm>
          <a:prstGeom prst="rect">
            <a:avLst/>
          </a:prstGeom>
          <a:solidFill>
            <a:srgbClr val="94857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6FFD85-ED18-EA4C-28BF-5070D70020DF}"/>
              </a:ext>
            </a:extLst>
          </p:cNvPr>
          <p:cNvSpPr txBox="1"/>
          <p:nvPr/>
        </p:nvSpPr>
        <p:spPr>
          <a:xfrm>
            <a:off x="4669977" y="1639874"/>
            <a:ext cx="349494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800" b="1">
                <a:solidFill>
                  <a:srgbClr val="FFC000"/>
                </a:solidFill>
                <a:latin typeface="Calibri"/>
                <a:ea typeface="+mn-lt"/>
                <a:cs typeface="Calibri"/>
              </a:rPr>
              <a:t>49%</a:t>
            </a:r>
            <a:endParaRPr lang="en-US" sz="4800" b="1">
              <a:solidFill>
                <a:srgbClr val="FFC000"/>
              </a:solidFill>
              <a:latin typeface="Calibri"/>
              <a:ea typeface="+mn-lt"/>
              <a:cs typeface="Calibri"/>
            </a:endParaRPr>
          </a:p>
          <a:p>
            <a:pPr algn="ctr"/>
            <a:r>
              <a:rPr lang="en-GB" sz="3200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Not hiring experts</a:t>
            </a:r>
            <a:endParaRPr lang="en-GB" sz="320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1D4868-7BED-88CA-B88E-CE97FA201BEB}"/>
              </a:ext>
            </a:extLst>
          </p:cNvPr>
          <p:cNvSpPr txBox="1"/>
          <p:nvPr/>
        </p:nvSpPr>
        <p:spPr>
          <a:xfrm>
            <a:off x="-1560" y="106053"/>
            <a:ext cx="1208663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800" b="1">
                <a:solidFill>
                  <a:srgbClr val="FFC000"/>
                </a:solidFill>
                <a:latin typeface="Calibri" panose="020F0502020204030204"/>
                <a:cs typeface="Calibri"/>
              </a:rPr>
              <a:t>THE PROBLEM</a:t>
            </a:r>
            <a:endParaRPr lang="en-GB" sz="4000" b="1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GB" sz="2800" b="1">
                <a:solidFill>
                  <a:srgbClr val="94857B"/>
                </a:solidFill>
                <a:latin typeface="Calibri" panose="020F0502020204030204"/>
                <a:cs typeface="Calibri"/>
              </a:rPr>
              <a:t>Traditional consulting overlooks small businesses, stifling innovation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0F2EBF2-40DA-4F81-1C4A-B92AA934DDF2}"/>
              </a:ext>
            </a:extLst>
          </p:cNvPr>
          <p:cNvSpPr/>
          <p:nvPr/>
        </p:nvSpPr>
        <p:spPr>
          <a:xfrm>
            <a:off x="495788" y="4198325"/>
            <a:ext cx="2373926" cy="1914770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AA3BAE-71A3-C37E-159E-69E82DF9DBD5}"/>
              </a:ext>
            </a:extLst>
          </p:cNvPr>
          <p:cNvSpPr txBox="1"/>
          <p:nvPr/>
        </p:nvSpPr>
        <p:spPr>
          <a:xfrm>
            <a:off x="1873249" y="3672774"/>
            <a:ext cx="86824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>
                <a:solidFill>
                  <a:srgbClr val="FFFFFF"/>
                </a:solidFill>
                <a:latin typeface="Calibri" panose="020F0502020204030204"/>
                <a:ea typeface="Calibri"/>
                <a:cs typeface="Calibri"/>
              </a:rPr>
              <a:t>Small businesses face an Innovation &amp; Consulting crises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605E2F6-F821-742B-F427-17EAD0C6A38C}"/>
              </a:ext>
            </a:extLst>
          </p:cNvPr>
          <p:cNvSpPr txBox="1"/>
          <p:nvPr/>
        </p:nvSpPr>
        <p:spPr>
          <a:xfrm>
            <a:off x="447973" y="4624151"/>
            <a:ext cx="2425587" cy="88511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500" b="1">
                <a:solidFill>
                  <a:srgbClr val="FFFFFF"/>
                </a:solidFill>
                <a:latin typeface="Calibri" panose="020F0502020204030204"/>
                <a:ea typeface="Calibri"/>
                <a:cs typeface="Calibri"/>
              </a:rPr>
              <a:t>HIGH COST OF TRADITIONAL CONSULTING</a:t>
            </a:r>
          </a:p>
          <a:p>
            <a:pPr algn="ctr">
              <a:spcBef>
                <a:spcPts val="600"/>
              </a:spcBef>
            </a:pPr>
            <a:r>
              <a:rPr lang="en-GB" sz="1600" b="1" i="1">
                <a:latin typeface="Calibri" panose="020F0502020204030204"/>
                <a:ea typeface="Calibri"/>
                <a:cs typeface="Calibri"/>
              </a:rPr>
              <a:t>"I can't afford big names"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D9E5894-BF28-BCE8-5648-992593E4A887}"/>
              </a:ext>
            </a:extLst>
          </p:cNvPr>
          <p:cNvSpPr/>
          <p:nvPr/>
        </p:nvSpPr>
        <p:spPr>
          <a:xfrm>
            <a:off x="3387480" y="4208094"/>
            <a:ext cx="2373926" cy="1914770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41D46E-CD97-E4FB-7DAA-3C1D740E7149}"/>
              </a:ext>
            </a:extLst>
          </p:cNvPr>
          <p:cNvSpPr txBox="1"/>
          <p:nvPr/>
        </p:nvSpPr>
        <p:spPr>
          <a:xfrm>
            <a:off x="3434862" y="4545200"/>
            <a:ext cx="2338119" cy="109260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500" b="1">
                <a:solidFill>
                  <a:srgbClr val="FFFFFF"/>
                </a:solidFill>
                <a:latin typeface="Calibri" panose="020F0502020204030204"/>
                <a:ea typeface="Calibri"/>
                <a:cs typeface="Calibri"/>
              </a:rPr>
              <a:t>LIMITED ACCESS TO EXPERTISE AND SUPPORT</a:t>
            </a:r>
          </a:p>
          <a:p>
            <a:pPr algn="ctr">
              <a:spcBef>
                <a:spcPts val="600"/>
              </a:spcBef>
            </a:pPr>
            <a:r>
              <a:rPr lang="en-GB" sz="1500" b="1" i="1">
                <a:latin typeface="Aptos"/>
                <a:cs typeface="Calibri"/>
              </a:rPr>
              <a:t>"I </a:t>
            </a:r>
            <a:r>
              <a:rPr lang="en-GB" sz="1500" b="1" i="1">
                <a:latin typeface="Calibri" panose="020F0502020204030204"/>
                <a:cs typeface="Calibri"/>
              </a:rPr>
              <a:t>don't</a:t>
            </a:r>
            <a:r>
              <a:rPr lang="en-GB" sz="1500" b="1" i="1">
                <a:latin typeface="Aptos"/>
                <a:cs typeface="Calibri"/>
              </a:rPr>
              <a:t> know how to find them"</a:t>
            </a:r>
            <a:endParaRPr lang="en-GB" sz="1500">
              <a:latin typeface="Aptos"/>
              <a:cs typeface="Calibri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DB7474B-85C7-436F-5109-ABC9B36838BD}"/>
              </a:ext>
            </a:extLst>
          </p:cNvPr>
          <p:cNvSpPr/>
          <p:nvPr/>
        </p:nvSpPr>
        <p:spPr>
          <a:xfrm>
            <a:off x="6328017" y="4237400"/>
            <a:ext cx="2373926" cy="1914770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F7105BE-ADB3-033D-3E17-AE187D18AD6B}"/>
              </a:ext>
            </a:extLst>
          </p:cNvPr>
          <p:cNvSpPr txBox="1"/>
          <p:nvPr/>
        </p:nvSpPr>
        <p:spPr>
          <a:xfrm>
            <a:off x="6464005" y="4543157"/>
            <a:ext cx="2101840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500" b="1">
                <a:solidFill>
                  <a:srgbClr val="FFFFFF"/>
                </a:solidFill>
                <a:latin typeface="Calibri" panose="020F0502020204030204"/>
                <a:ea typeface="Calibri"/>
                <a:cs typeface="Calibri"/>
              </a:rPr>
              <a:t>DIFFICULTY FINDING THE RIGHT EXPERTS</a:t>
            </a:r>
          </a:p>
          <a:p>
            <a:pPr algn="ctr">
              <a:spcBef>
                <a:spcPts val="600"/>
              </a:spcBef>
            </a:pPr>
            <a:r>
              <a:rPr lang="en-GB" sz="1500" b="1" i="1">
                <a:ea typeface="+mn-lt"/>
                <a:cs typeface="+mn-lt"/>
              </a:rPr>
              <a:t>"I don't know which solution is the correct fit for us"</a:t>
            </a:r>
            <a:endParaRPr lang="en-GB" sz="1500">
              <a:ea typeface="+mn-lt"/>
              <a:cs typeface="+mn-lt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3B6115A-F5EA-2CB5-D9CB-7BCA42EBF9B0}"/>
              </a:ext>
            </a:extLst>
          </p:cNvPr>
          <p:cNvSpPr/>
          <p:nvPr/>
        </p:nvSpPr>
        <p:spPr>
          <a:xfrm>
            <a:off x="9209939" y="4237400"/>
            <a:ext cx="2373926" cy="1914770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A03060-47FD-6DC4-003D-2FC7E1030DD1}"/>
              </a:ext>
            </a:extLst>
          </p:cNvPr>
          <p:cNvSpPr txBox="1"/>
          <p:nvPr/>
        </p:nvSpPr>
        <p:spPr>
          <a:xfrm>
            <a:off x="9276179" y="4592279"/>
            <a:ext cx="2304465" cy="109260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500" b="1">
                <a:solidFill>
                  <a:srgbClr val="FFFFFF"/>
                </a:solidFill>
                <a:latin typeface="Calibri" panose="020F0502020204030204"/>
                <a:ea typeface="Calibri"/>
                <a:cs typeface="Calibri"/>
              </a:rPr>
              <a:t>LACK OF TRANSPARENCY AND ACCOUNTABILITY</a:t>
            </a:r>
          </a:p>
          <a:p>
            <a:pPr algn="ctr">
              <a:spcBef>
                <a:spcPts val="600"/>
              </a:spcBef>
            </a:pPr>
            <a:r>
              <a:rPr lang="en-GB" sz="1500" b="1" i="1">
                <a:ea typeface="+mn-lt"/>
                <a:cs typeface="+mn-lt"/>
              </a:rPr>
              <a:t>"I don't know how and if it works"</a:t>
            </a:r>
            <a:endParaRPr lang="en-GB" sz="1500">
              <a:ea typeface="+mn-lt"/>
              <a:cs typeface="+mn-lt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4392444-3B78-D7FD-A7A5-DB8A3EFC1B74}"/>
              </a:ext>
            </a:extLst>
          </p:cNvPr>
          <p:cNvCxnSpPr/>
          <p:nvPr/>
        </p:nvCxnSpPr>
        <p:spPr>
          <a:xfrm flipV="1">
            <a:off x="177801" y="3248093"/>
            <a:ext cx="11855937" cy="3907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F4BCFE-5BBC-819C-098A-0C1E9B64BD4F}"/>
              </a:ext>
            </a:extLst>
          </p:cNvPr>
          <p:cNvSpPr txBox="1"/>
          <p:nvPr/>
        </p:nvSpPr>
        <p:spPr>
          <a:xfrm>
            <a:off x="36862" y="1639875"/>
            <a:ext cx="434736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800" b="1">
                <a:solidFill>
                  <a:srgbClr val="FFC000"/>
                </a:solidFill>
                <a:latin typeface="Calibri" panose="020F0502020204030204"/>
                <a:ea typeface="Calibri"/>
                <a:cs typeface="Calibri"/>
              </a:rPr>
              <a:t>400M</a:t>
            </a:r>
            <a:endParaRPr lang="en-US" sz="4000" b="1">
              <a:solidFill>
                <a:srgbClr val="FFC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GB" sz="3200">
                <a:solidFill>
                  <a:srgbClr val="FFFFFF"/>
                </a:solidFill>
                <a:latin typeface="Calibri" panose="020F0502020204030204"/>
                <a:ea typeface="Calibri"/>
                <a:cs typeface="Calibri"/>
              </a:rPr>
              <a:t>Small businesses globally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E522D32F-CD89-F6A5-6B8F-3EC95D3A1790}"/>
              </a:ext>
            </a:extLst>
          </p:cNvPr>
          <p:cNvSpPr txBox="1"/>
          <p:nvPr/>
        </p:nvSpPr>
        <p:spPr>
          <a:xfrm>
            <a:off x="8383421" y="1622153"/>
            <a:ext cx="3260479" cy="132343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800" b="1">
                <a:solidFill>
                  <a:srgbClr val="FFC000"/>
                </a:solidFill>
                <a:latin typeface="Calibri" panose="020F0502020204030204"/>
                <a:ea typeface="Calibri"/>
                <a:cs typeface="Calibri"/>
              </a:rPr>
              <a:t>50%</a:t>
            </a:r>
            <a:endParaRPr lang="en-US" sz="4000" b="1">
              <a:solidFill>
                <a:srgbClr val="FFC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GB" sz="3200">
                <a:solidFill>
                  <a:srgbClr val="FFFFFF"/>
                </a:solidFill>
                <a:latin typeface="Calibri" panose="020F0502020204030204"/>
                <a:ea typeface="Calibri"/>
                <a:cs typeface="Calibri"/>
              </a:rPr>
              <a:t>Fail Within 5 years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C58624-B302-C9F8-0E3D-F1D9C2CF861E}"/>
              </a:ext>
            </a:extLst>
          </p:cNvPr>
          <p:cNvSpPr txBox="1"/>
          <p:nvPr/>
        </p:nvSpPr>
        <p:spPr>
          <a:xfrm>
            <a:off x="-2442" y="6327418"/>
            <a:ext cx="1007777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err="1">
                <a:solidFill>
                  <a:schemeClr val="bg1"/>
                </a:solidFill>
              </a:rPr>
              <a:t>Refrences</a:t>
            </a:r>
            <a:endParaRPr lang="en-US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000">
                <a:solidFill>
                  <a:schemeClr val="bg1"/>
                </a:solidFill>
              </a:rPr>
              <a:t>https</a:t>
            </a:r>
            <a:r>
              <a:rPr lang="en-US" sz="10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://smallbusiness.co.uk/uk-smes-expert-consultants-2538135/</a:t>
            </a:r>
          </a:p>
          <a:p>
            <a:r>
              <a:rPr lang="en-US" sz="100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https://assets.publishing.service.gov.uk/government/uploads/system/uploads/attachment_data/file/1185260/Small_Business_Survey_2022_-_Panel_Report.pdf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339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5DA7A2A-DE71-3651-D3D6-998ACD633301}"/>
              </a:ext>
            </a:extLst>
          </p:cNvPr>
          <p:cNvSpPr/>
          <p:nvPr/>
        </p:nvSpPr>
        <p:spPr>
          <a:xfrm flipV="1">
            <a:off x="-2442" y="0"/>
            <a:ext cx="12192000" cy="1363133"/>
          </a:xfrm>
          <a:prstGeom prst="rect">
            <a:avLst/>
          </a:prstGeom>
          <a:solidFill>
            <a:srgbClr val="94857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E9D91-270D-9291-9863-6AE5F9F17568}"/>
              </a:ext>
            </a:extLst>
          </p:cNvPr>
          <p:cNvSpPr/>
          <p:nvPr/>
        </p:nvSpPr>
        <p:spPr>
          <a:xfrm>
            <a:off x="4225978" y="4421316"/>
            <a:ext cx="1199101" cy="1197204"/>
          </a:xfrm>
          <a:prstGeom prst="rect">
            <a:avLst/>
          </a:prstGeom>
          <a:solidFill>
            <a:srgbClr val="F5E9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B352C5-E97F-5FBD-66A9-8074C0BD1199}"/>
              </a:ext>
            </a:extLst>
          </p:cNvPr>
          <p:cNvSpPr/>
          <p:nvPr/>
        </p:nvSpPr>
        <p:spPr>
          <a:xfrm>
            <a:off x="4139174" y="2111684"/>
            <a:ext cx="1590106" cy="1197204"/>
          </a:xfrm>
          <a:prstGeom prst="rect">
            <a:avLst/>
          </a:prstGeom>
          <a:solidFill>
            <a:srgbClr val="F5E9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1978E2-2B79-2CC9-C095-3F197319E1AE}"/>
              </a:ext>
            </a:extLst>
          </p:cNvPr>
          <p:cNvSpPr/>
          <p:nvPr/>
        </p:nvSpPr>
        <p:spPr>
          <a:xfrm>
            <a:off x="8321026" y="2983028"/>
            <a:ext cx="2675641" cy="1197204"/>
          </a:xfrm>
          <a:prstGeom prst="rect">
            <a:avLst/>
          </a:prstGeom>
          <a:solidFill>
            <a:srgbClr val="F5E9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842178-C77A-A2FD-D829-5A6689BD6017}"/>
              </a:ext>
            </a:extLst>
          </p:cNvPr>
          <p:cNvSpPr/>
          <p:nvPr/>
        </p:nvSpPr>
        <p:spPr>
          <a:xfrm>
            <a:off x="463671" y="4278450"/>
            <a:ext cx="2675641" cy="1197204"/>
          </a:xfrm>
          <a:prstGeom prst="rect">
            <a:avLst/>
          </a:prstGeom>
          <a:solidFill>
            <a:srgbClr val="F5E9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9B81A8-8762-08BF-C8F9-6A282AECD89A}"/>
              </a:ext>
            </a:extLst>
          </p:cNvPr>
          <p:cNvSpPr/>
          <p:nvPr/>
        </p:nvSpPr>
        <p:spPr>
          <a:xfrm>
            <a:off x="492094" y="2231796"/>
            <a:ext cx="2554663" cy="1197204"/>
          </a:xfrm>
          <a:prstGeom prst="rect">
            <a:avLst/>
          </a:prstGeom>
          <a:solidFill>
            <a:srgbClr val="F5E9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A black and blue text&#10;&#10;Description automatically generated">
            <a:extLst>
              <a:ext uri="{FF2B5EF4-FFF2-40B4-BE49-F238E27FC236}">
                <a16:creationId xmlns:a16="http://schemas.microsoft.com/office/drawing/2014/main" id="{A78B8DA0-2878-24F0-F04B-AA8886706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9108" y="2486255"/>
            <a:ext cx="1309077" cy="399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B74CB7-809C-E3B1-27B2-A1EDD96EE4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55107" y="4703964"/>
            <a:ext cx="1052827" cy="3158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6972DA-D660-C491-9E99-DB21DA9C33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924219" y="4734292"/>
            <a:ext cx="967862" cy="2855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56BDF5-35D9-21F1-AF3B-5B911757CD3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104163" y="2374472"/>
            <a:ext cx="721694" cy="5478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907846-698D-8597-58A5-FC92148141C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222656" y="2993198"/>
            <a:ext cx="853215" cy="315690"/>
          </a:xfrm>
          <a:prstGeom prst="rect">
            <a:avLst/>
          </a:prstGeom>
        </p:spPr>
      </p:pic>
      <p:sp>
        <p:nvSpPr>
          <p:cNvPr id="19" name="Cross 18">
            <a:extLst>
              <a:ext uri="{FF2B5EF4-FFF2-40B4-BE49-F238E27FC236}">
                <a16:creationId xmlns:a16="http://schemas.microsoft.com/office/drawing/2014/main" id="{DDEC473D-6156-1FAD-4EC2-5FFF2135A94C}"/>
              </a:ext>
            </a:extLst>
          </p:cNvPr>
          <p:cNvSpPr/>
          <p:nvPr/>
        </p:nvSpPr>
        <p:spPr>
          <a:xfrm>
            <a:off x="3335523" y="2639760"/>
            <a:ext cx="565196" cy="565196"/>
          </a:xfrm>
          <a:prstGeom prst="plus">
            <a:avLst/>
          </a:prstGeom>
          <a:solidFill>
            <a:srgbClr val="F5E9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178F44-14A6-7A29-ECE8-A4672B438AA7}"/>
              </a:ext>
            </a:extLst>
          </p:cNvPr>
          <p:cNvSpPr txBox="1"/>
          <p:nvPr/>
        </p:nvSpPr>
        <p:spPr>
          <a:xfrm>
            <a:off x="906766" y="3497655"/>
            <a:ext cx="1725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1">
                <a:latin typeface="Aptos"/>
                <a:cs typeface="Calibri"/>
              </a:rPr>
              <a:t>Consulting 1.0</a:t>
            </a:r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087381-6A23-F7DF-0103-D7DE8BE1F89E}"/>
              </a:ext>
            </a:extLst>
          </p:cNvPr>
          <p:cNvSpPr txBox="1"/>
          <p:nvPr/>
        </p:nvSpPr>
        <p:spPr>
          <a:xfrm>
            <a:off x="1061560" y="5540854"/>
            <a:ext cx="1725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1">
                <a:latin typeface="Aptos"/>
                <a:cs typeface="Calibri"/>
              </a:rPr>
              <a:t>Freelance 1.0</a:t>
            </a:r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BD783B-C916-B462-BD3C-D853B6ECBF64}"/>
              </a:ext>
            </a:extLst>
          </p:cNvPr>
          <p:cNvSpPr txBox="1"/>
          <p:nvPr/>
        </p:nvSpPr>
        <p:spPr>
          <a:xfrm>
            <a:off x="8628779" y="2986558"/>
            <a:ext cx="2088077" cy="120032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7200" b="1">
                <a:solidFill>
                  <a:srgbClr val="FFC000"/>
                </a:solidFill>
                <a:latin typeface="Calibri" panose="020F0502020204030204"/>
                <a:ea typeface="Calibri"/>
                <a:cs typeface="Calibri"/>
              </a:rPr>
              <a:t>GI</a:t>
            </a:r>
            <a:r>
              <a:rPr lang="en-GB" sz="7200" b="1">
                <a:solidFill>
                  <a:prstClr val="white"/>
                </a:solidFill>
                <a:latin typeface="Calibri" panose="020F0502020204030204"/>
                <a:ea typeface="Calibri"/>
                <a:cs typeface="Calibri"/>
              </a:rPr>
              <a:t>LO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D4BFD8-C740-7036-68F1-EC7342D1ED6E}"/>
              </a:ext>
            </a:extLst>
          </p:cNvPr>
          <p:cNvSpPr txBox="1"/>
          <p:nvPr/>
        </p:nvSpPr>
        <p:spPr>
          <a:xfrm>
            <a:off x="7705646" y="4180232"/>
            <a:ext cx="39343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i="1">
                <a:latin typeface="Aptos"/>
                <a:cs typeface="Calibri"/>
              </a:rPr>
              <a:t>Freelance Consulting 2.0</a:t>
            </a:r>
          </a:p>
          <a:p>
            <a:pPr algn="ctr"/>
            <a:r>
              <a:rPr lang="en-GB" b="1" i="1">
                <a:latin typeface="Aptos"/>
                <a:cs typeface="Calibri"/>
              </a:rPr>
              <a:t>Focused on small business &amp; NGOs</a:t>
            </a:r>
            <a:endParaRPr lang="en-GB"/>
          </a:p>
        </p:txBody>
      </p:sp>
      <p:pic>
        <p:nvPicPr>
          <p:cNvPr id="29" name="Picture 28" descr="A small store with a red and white awning&#10;&#10;Description automatically generated">
            <a:extLst>
              <a:ext uri="{FF2B5EF4-FFF2-40B4-BE49-F238E27FC236}">
                <a16:creationId xmlns:a16="http://schemas.microsoft.com/office/drawing/2014/main" id="{B680BD98-787C-BEF7-794B-DCEB6C7ADD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388788" y="2269524"/>
            <a:ext cx="1208695" cy="94378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044BEB7-CBB2-568D-80F8-AC0174CDE8CC}"/>
              </a:ext>
            </a:extLst>
          </p:cNvPr>
          <p:cNvSpPr txBox="1"/>
          <p:nvPr/>
        </p:nvSpPr>
        <p:spPr>
          <a:xfrm>
            <a:off x="3869175" y="3337881"/>
            <a:ext cx="2195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1">
                <a:latin typeface="Aptos"/>
                <a:cs typeface="Calibri"/>
              </a:rPr>
              <a:t>Needs of small businesses &amp; NGOs</a:t>
            </a:r>
            <a:endParaRPr lang="en-GB" sz="1600" b="1" i="1">
              <a:latin typeface="Aptos"/>
              <a:cs typeface="Calibri"/>
            </a:endParaRPr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D2C5D44E-596D-22E4-6749-D6889214D99A}"/>
              </a:ext>
            </a:extLst>
          </p:cNvPr>
          <p:cNvSpPr/>
          <p:nvPr/>
        </p:nvSpPr>
        <p:spPr>
          <a:xfrm>
            <a:off x="3458221" y="4826563"/>
            <a:ext cx="565196" cy="565196"/>
          </a:xfrm>
          <a:prstGeom prst="plus">
            <a:avLst/>
          </a:prstGeom>
          <a:solidFill>
            <a:srgbClr val="F5E9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 descr="Artificial Intelligence with solid fill">
            <a:extLst>
              <a:ext uri="{FF2B5EF4-FFF2-40B4-BE49-F238E27FC236}">
                <a16:creationId xmlns:a16="http://schemas.microsoft.com/office/drawing/2014/main" id="{EB631EF6-2912-8459-CEA2-D473121275B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68328" y="4608545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528371-D059-1242-98DE-2B46791EDC4C}"/>
              </a:ext>
            </a:extLst>
          </p:cNvPr>
          <p:cNvSpPr txBox="1"/>
          <p:nvPr/>
        </p:nvSpPr>
        <p:spPr>
          <a:xfrm>
            <a:off x="4519676" y="5647513"/>
            <a:ext cx="6690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>
                <a:latin typeface="Aptos"/>
                <a:cs typeface="Calibri"/>
              </a:rPr>
              <a:t>AI</a:t>
            </a:r>
            <a:endParaRPr lang="en-GB" sz="2800" b="1" i="1">
              <a:latin typeface="Aptos"/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6B1B76-19AE-0C40-A623-43573B12EB5A}"/>
              </a:ext>
            </a:extLst>
          </p:cNvPr>
          <p:cNvSpPr txBox="1"/>
          <p:nvPr/>
        </p:nvSpPr>
        <p:spPr>
          <a:xfrm>
            <a:off x="78147" y="236667"/>
            <a:ext cx="11359652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800" b="1">
                <a:solidFill>
                  <a:srgbClr val="FFC000"/>
                </a:solidFill>
                <a:latin typeface="Calibri" panose="020F0502020204030204"/>
                <a:cs typeface="Calibri"/>
              </a:rPr>
              <a:t>CONSULTING 2.0</a:t>
            </a:r>
            <a:endParaRPr lang="en-US" sz="2600">
              <a:solidFill>
                <a:srgbClr val="FFFFFF"/>
              </a:solidFill>
              <a:latin typeface="Aptos" panose="020B0004020202020204"/>
              <a:cs typeface="Calibri"/>
            </a:endParaRPr>
          </a:p>
          <a:p>
            <a:r>
              <a:rPr lang="en-US" sz="2600" b="1">
                <a:solidFill>
                  <a:schemeClr val="bg1"/>
                </a:solidFill>
                <a:latin typeface="Calibri" panose="020F0502020204030204"/>
                <a:cs typeface="Calibri"/>
              </a:rPr>
              <a:t>The AI-powered future of consulting &amp; freelancing for small businesses &amp; NGOs</a:t>
            </a:r>
            <a:endParaRPr lang="en-US" sz="2600">
              <a:solidFill>
                <a:schemeClr val="bg1"/>
              </a:solidFill>
            </a:endParaRPr>
          </a:p>
        </p:txBody>
      </p:sp>
      <p:sp>
        <p:nvSpPr>
          <p:cNvPr id="39" name="Equals 38">
            <a:extLst>
              <a:ext uri="{FF2B5EF4-FFF2-40B4-BE49-F238E27FC236}">
                <a16:creationId xmlns:a16="http://schemas.microsoft.com/office/drawing/2014/main" id="{F8E02031-1146-7EBB-5A16-526453461461}"/>
              </a:ext>
            </a:extLst>
          </p:cNvPr>
          <p:cNvSpPr/>
          <p:nvPr/>
        </p:nvSpPr>
        <p:spPr>
          <a:xfrm>
            <a:off x="6348210" y="3462800"/>
            <a:ext cx="928185" cy="928185"/>
          </a:xfrm>
          <a:prstGeom prst="mathEqual">
            <a:avLst/>
          </a:prstGeom>
          <a:solidFill>
            <a:srgbClr val="F5E9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10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BA6773-BB92-2767-8FFB-4998C9928117}"/>
              </a:ext>
            </a:extLst>
          </p:cNvPr>
          <p:cNvSpPr txBox="1"/>
          <p:nvPr/>
        </p:nvSpPr>
        <p:spPr>
          <a:xfrm>
            <a:off x="70642" y="211611"/>
            <a:ext cx="4732602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HOW GILO WORKS?</a:t>
            </a:r>
            <a:endParaRPr lang="en-US" sz="3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6DE664-7849-BD34-44CC-1653D8187979}"/>
              </a:ext>
            </a:extLst>
          </p:cNvPr>
          <p:cNvSpPr/>
          <p:nvPr/>
        </p:nvSpPr>
        <p:spPr>
          <a:xfrm>
            <a:off x="0" y="1114462"/>
            <a:ext cx="12192000" cy="4981073"/>
          </a:xfrm>
          <a:prstGeom prst="rect">
            <a:avLst/>
          </a:prstGeom>
          <a:solidFill>
            <a:srgbClr val="9485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85C91CB7-C42C-A025-AA4E-F59269C29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849" y="2549839"/>
            <a:ext cx="1413629" cy="1151353"/>
          </a:xfrm>
          <a:prstGeom prst="rect">
            <a:avLst/>
          </a:prstGeom>
        </p:spPr>
      </p:pic>
      <p:pic>
        <p:nvPicPr>
          <p:cNvPr id="6" name="Graphic 5" descr="Group brainstorm with solid fill">
            <a:extLst>
              <a:ext uri="{FF2B5EF4-FFF2-40B4-BE49-F238E27FC236}">
                <a16:creationId xmlns:a16="http://schemas.microsoft.com/office/drawing/2014/main" id="{EFCCFC4F-7E57-DAFE-7450-28034941D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9799" y="2314682"/>
            <a:ext cx="1339862" cy="1339862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789B7986-C8C9-C3E2-A623-9C8E73E887BA}"/>
              </a:ext>
            </a:extLst>
          </p:cNvPr>
          <p:cNvSpPr/>
          <p:nvPr/>
        </p:nvSpPr>
        <p:spPr>
          <a:xfrm>
            <a:off x="2069433" y="3125615"/>
            <a:ext cx="2378560" cy="268448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784DF02D-850E-EE21-963A-148C3C623BA0}"/>
              </a:ext>
            </a:extLst>
          </p:cNvPr>
          <p:cNvSpPr/>
          <p:nvPr/>
        </p:nvSpPr>
        <p:spPr>
          <a:xfrm rot="10800000">
            <a:off x="7707146" y="3138523"/>
            <a:ext cx="2492410" cy="255540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F3E865-C0B3-157C-9903-E5784AAE3594}"/>
              </a:ext>
            </a:extLst>
          </p:cNvPr>
          <p:cNvSpPr txBox="1"/>
          <p:nvPr/>
        </p:nvSpPr>
        <p:spPr>
          <a:xfrm>
            <a:off x="2402293" y="2780856"/>
            <a:ext cx="2110236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GAINSHARE MODEL</a:t>
            </a:r>
            <a:endParaRPr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45B50-80DD-C24D-1B52-006B07357C63}"/>
              </a:ext>
            </a:extLst>
          </p:cNvPr>
          <p:cNvSpPr txBox="1"/>
          <p:nvPr/>
        </p:nvSpPr>
        <p:spPr>
          <a:xfrm>
            <a:off x="7698698" y="3394063"/>
            <a:ext cx="2508168" cy="94791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Upload </a:t>
            </a:r>
            <a:r>
              <a:rPr lang="en-US" sz="1400" b="1">
                <a:solidFill>
                  <a:srgbClr val="FFC000"/>
                </a:solidFill>
                <a:latin typeface="Calibri" panose="020F0502020204030204"/>
              </a:rPr>
              <a:t>existing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Ideas/portfolio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(or)</a:t>
            </a:r>
            <a:endParaRPr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Explore more problems to help solve</a:t>
            </a:r>
            <a:endParaRPr lang="en-US" sz="14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DD60C1-8132-9C37-1F21-FEF769097E22}"/>
              </a:ext>
            </a:extLst>
          </p:cNvPr>
          <p:cNvSpPr txBox="1"/>
          <p:nvPr/>
        </p:nvSpPr>
        <p:spPr>
          <a:xfrm>
            <a:off x="336361" y="3885376"/>
            <a:ext cx="20619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SMALL BUSINESSES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(0-100 Employees)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&lt;$5M Turnover</a:t>
            </a: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5DCD26-F4C8-B7D0-F341-171EBD31B574}"/>
              </a:ext>
            </a:extLst>
          </p:cNvPr>
          <p:cNvSpPr txBox="1"/>
          <p:nvPr/>
        </p:nvSpPr>
        <p:spPr>
          <a:xfrm>
            <a:off x="4440521" y="3677524"/>
            <a:ext cx="3245787" cy="13234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white"/>
                </a:solidFill>
                <a:latin typeface="Calibri"/>
                <a:cs typeface="Calibri"/>
              </a:rPr>
              <a:t>AI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Calibri"/>
              </a:rPr>
              <a:t> Handles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Calibri"/>
              </a:rPr>
              <a:t>business problem identification</a:t>
            </a:r>
            <a:endParaRPr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  <a:buChar char="•"/>
              <a:defRPr/>
            </a:pPr>
            <a:r>
              <a:rPr lang="en-US" sz="1600">
                <a:solidFill>
                  <a:prstClr val="white"/>
                </a:solidFill>
                <a:latin typeface="Calibri"/>
                <a:cs typeface="Calibri"/>
              </a:rPr>
              <a:t>matching to right experts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Calibri"/>
              </a:rPr>
              <a:t>KPI governance</a:t>
            </a:r>
            <a:endParaRPr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>
                <a:solidFill>
                  <a:prstClr val="white"/>
                </a:solidFill>
                <a:latin typeface="Calibri"/>
                <a:cs typeface="Calibri"/>
              </a:rPr>
              <a:t>Legal documentation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16298B-4389-5FFD-CC22-5CB93D908D2F}"/>
              </a:ext>
            </a:extLst>
          </p:cNvPr>
          <p:cNvSpPr txBox="1"/>
          <p:nvPr/>
        </p:nvSpPr>
        <p:spPr>
          <a:xfrm>
            <a:off x="10367371" y="3651488"/>
            <a:ext cx="164872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INNOVATORS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Influencers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Fundraising experts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Financial experts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Analytics experts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experts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1A908F-B5B7-8D4A-7659-AF969B22C7B0}"/>
              </a:ext>
            </a:extLst>
          </p:cNvPr>
          <p:cNvSpPr txBox="1"/>
          <p:nvPr/>
        </p:nvSpPr>
        <p:spPr>
          <a:xfrm>
            <a:off x="4732392" y="2312884"/>
            <a:ext cx="2691423" cy="15696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65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GI</a:t>
            </a:r>
            <a:r>
              <a:rPr kumimoji="0" lang="en-GB" sz="96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LO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FE6A58-B0FC-F911-48CF-F859E33CD071}"/>
              </a:ext>
            </a:extLst>
          </p:cNvPr>
          <p:cNvSpPr txBox="1"/>
          <p:nvPr/>
        </p:nvSpPr>
        <p:spPr>
          <a:xfrm>
            <a:off x="2113621" y="3341824"/>
            <a:ext cx="25267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Pay based on tangible results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E47C63-FFC7-3224-2175-BE176FE27751}"/>
              </a:ext>
            </a:extLst>
          </p:cNvPr>
          <p:cNvSpPr txBox="1"/>
          <p:nvPr/>
        </p:nvSpPr>
        <p:spPr>
          <a:xfrm>
            <a:off x="7565097" y="2756050"/>
            <a:ext cx="3276731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Bigger earnings based on impact</a:t>
            </a:r>
            <a:endParaRPr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136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7E101DF-71F0-C0FD-DEF2-A207CAA6CF25}"/>
              </a:ext>
            </a:extLst>
          </p:cNvPr>
          <p:cNvSpPr/>
          <p:nvPr/>
        </p:nvSpPr>
        <p:spPr>
          <a:xfrm>
            <a:off x="-37585" y="0"/>
            <a:ext cx="7164906" cy="6897074"/>
          </a:xfrm>
          <a:prstGeom prst="rect">
            <a:avLst/>
          </a:prstGeom>
          <a:solidFill>
            <a:srgbClr val="F5E9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A735FD0-9F4B-79EB-C6E6-2CDCEB37F1AA}"/>
              </a:ext>
            </a:extLst>
          </p:cNvPr>
          <p:cNvSpPr/>
          <p:nvPr/>
        </p:nvSpPr>
        <p:spPr>
          <a:xfrm>
            <a:off x="277868" y="3159720"/>
            <a:ext cx="3722079" cy="3585307"/>
          </a:xfrm>
          <a:prstGeom prst="ellipse">
            <a:avLst/>
          </a:prstGeom>
          <a:solidFill>
            <a:srgbClr val="FFC0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BB87C87-18C7-3BF1-E270-E88B7D56FE1E}"/>
              </a:ext>
            </a:extLst>
          </p:cNvPr>
          <p:cNvSpPr/>
          <p:nvPr/>
        </p:nvSpPr>
        <p:spPr>
          <a:xfrm>
            <a:off x="2905791" y="3218335"/>
            <a:ext cx="3722079" cy="3585307"/>
          </a:xfrm>
          <a:prstGeom prst="ellipse">
            <a:avLst/>
          </a:prstGeom>
          <a:solidFill>
            <a:srgbClr val="FFC0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6522C6A-14BC-7A99-994E-CE5DF17D272D}"/>
              </a:ext>
            </a:extLst>
          </p:cNvPr>
          <p:cNvSpPr/>
          <p:nvPr/>
        </p:nvSpPr>
        <p:spPr>
          <a:xfrm>
            <a:off x="238791" y="1088642"/>
            <a:ext cx="3722079" cy="3585307"/>
          </a:xfrm>
          <a:prstGeom prst="ellipse">
            <a:avLst/>
          </a:prstGeom>
          <a:solidFill>
            <a:srgbClr val="FFC0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E6E420-B96E-C54B-6CE3-60E19D87185C}"/>
              </a:ext>
            </a:extLst>
          </p:cNvPr>
          <p:cNvSpPr txBox="1"/>
          <p:nvPr/>
        </p:nvSpPr>
        <p:spPr>
          <a:xfrm rot="18960000">
            <a:off x="4780018" y="5773968"/>
            <a:ext cx="1961662" cy="4616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solidFill>
                  <a:srgbClr val="FFFFFF"/>
                </a:solidFill>
                <a:latin typeface="Calibri" panose="020F0502020204030204"/>
                <a:cs typeface="Calibri"/>
              </a:rPr>
              <a:t>QUALITY</a:t>
            </a:r>
            <a:endParaRPr lang="en-US" sz="2800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F64ADD-964A-5B79-6B71-BC4327838C27}"/>
              </a:ext>
            </a:extLst>
          </p:cNvPr>
          <p:cNvSpPr txBox="1"/>
          <p:nvPr/>
        </p:nvSpPr>
        <p:spPr>
          <a:xfrm rot="2520000">
            <a:off x="139634" y="5472071"/>
            <a:ext cx="1961662" cy="83099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solidFill>
                  <a:srgbClr val="FFFFFF"/>
                </a:solidFill>
                <a:latin typeface="Calibri" panose="020F0502020204030204"/>
                <a:cs typeface="Calibri"/>
              </a:rPr>
              <a:t>EASE OF ACCESS</a:t>
            </a:r>
            <a:endParaRPr lang="en-US" sz="2800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6106D5-1C13-7CC9-E86A-9C75419657D8}"/>
              </a:ext>
            </a:extLst>
          </p:cNvPr>
          <p:cNvSpPr txBox="1"/>
          <p:nvPr/>
        </p:nvSpPr>
        <p:spPr>
          <a:xfrm rot="20100000">
            <a:off x="256866" y="1495044"/>
            <a:ext cx="2450123" cy="4616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solidFill>
                  <a:srgbClr val="FFFFFF"/>
                </a:solidFill>
                <a:latin typeface="Calibri" panose="020F0502020204030204"/>
                <a:cs typeface="Calibri"/>
              </a:rPr>
              <a:t>AFFORDABILITY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738737-F3C1-692A-5B91-DDEDC88A1CDD}"/>
              </a:ext>
            </a:extLst>
          </p:cNvPr>
          <p:cNvSpPr/>
          <p:nvPr/>
        </p:nvSpPr>
        <p:spPr>
          <a:xfrm>
            <a:off x="2935098" y="1088642"/>
            <a:ext cx="3722079" cy="3585307"/>
          </a:xfrm>
          <a:prstGeom prst="ellipse">
            <a:avLst/>
          </a:prstGeom>
          <a:solidFill>
            <a:srgbClr val="FFC0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E18229-61C4-AE66-A32A-778AD11253FA}"/>
              </a:ext>
            </a:extLst>
          </p:cNvPr>
          <p:cNvSpPr txBox="1"/>
          <p:nvPr/>
        </p:nvSpPr>
        <p:spPr>
          <a:xfrm rot="1860000">
            <a:off x="4203634" y="1602506"/>
            <a:ext cx="2450123" cy="4616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solidFill>
                  <a:srgbClr val="FFFFFF"/>
                </a:solidFill>
                <a:latin typeface="Calibri" panose="020F0502020204030204"/>
                <a:cs typeface="Calibri"/>
              </a:rPr>
              <a:t>ACCOUNTABILITY</a:t>
            </a:r>
          </a:p>
        </p:txBody>
      </p:sp>
      <p:pic>
        <p:nvPicPr>
          <p:cNvPr id="33" name="Picture 32" descr="A black and blue text&#10;&#10;Description automatically generated">
            <a:extLst>
              <a:ext uri="{FF2B5EF4-FFF2-40B4-BE49-F238E27FC236}">
                <a16:creationId xmlns:a16="http://schemas.microsoft.com/office/drawing/2014/main" id="{3A327F9A-47A3-AC09-B699-B25D3A02A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71567" y="4567886"/>
            <a:ext cx="1309077" cy="39980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BE29B20-DA07-6016-9433-196A8B4B20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92830" y="3784960"/>
            <a:ext cx="1052827" cy="31584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3F59FAA-2ED2-743F-FB28-B9653C6A0EA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548728" y="4503628"/>
            <a:ext cx="967862" cy="2855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9D22D10-AB66-D844-5DB1-03DE368628E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667152" y="5236849"/>
            <a:ext cx="1267946" cy="50083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67FE5D7-B919-DCA6-D91B-EB20E996737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70990" y="5380853"/>
            <a:ext cx="880355" cy="30289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42832F2-61FA-8DFE-3512-057D1535774F}"/>
              </a:ext>
            </a:extLst>
          </p:cNvPr>
          <p:cNvSpPr txBox="1"/>
          <p:nvPr/>
        </p:nvSpPr>
        <p:spPr>
          <a:xfrm>
            <a:off x="2874844" y="3676295"/>
            <a:ext cx="1115333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>
                <a:solidFill>
                  <a:srgbClr val="FFC000"/>
                </a:solidFill>
                <a:highlight>
                  <a:srgbClr val="000000"/>
                </a:highlight>
                <a:latin typeface="Calibri" panose="020F0502020204030204"/>
                <a:ea typeface="Calibri"/>
                <a:cs typeface="Calibri"/>
              </a:rPr>
              <a:t>GI</a:t>
            </a:r>
            <a:r>
              <a:rPr lang="en-GB" sz="3600" b="1">
                <a:solidFill>
                  <a:prstClr val="white"/>
                </a:solidFill>
                <a:highlight>
                  <a:srgbClr val="000000"/>
                </a:highlight>
                <a:latin typeface="Calibri" panose="020F0502020204030204"/>
                <a:ea typeface="Calibri"/>
                <a:cs typeface="Calibri"/>
              </a:rPr>
              <a:t>LO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2913522-52DA-CC3F-01F9-C922023B420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587329" y="3071282"/>
            <a:ext cx="721694" cy="54788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E82049A-CD64-1348-1E90-0A48C98CAEA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15734E"/>
              </a:clrFrom>
              <a:clrTo>
                <a:srgbClr val="15734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878778" y="3896465"/>
            <a:ext cx="784058" cy="78405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AFB1C20-EBDE-3EC9-A601-76DEF0B58BF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4998141" y="3675196"/>
            <a:ext cx="961879" cy="20986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A4609D5-26E1-0A7F-3402-574F072667C2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483" y="4848309"/>
            <a:ext cx="822616" cy="4627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A241CFE-E4F6-9366-8A5A-C4022F32938E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5428695" y="3289737"/>
            <a:ext cx="853215" cy="31569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3C88260-8009-E115-7F85-26A6986C9BCF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48" y="3024417"/>
            <a:ext cx="786629" cy="43940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3DBBD28-FC35-6355-9E85-371FACAF001A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454" y="4260925"/>
            <a:ext cx="746993" cy="46687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E30CAA0-BC7F-B139-8705-61C206C08D8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clrChange>
              <a:clrFrom>
                <a:srgbClr val="FFFEF6"/>
              </a:clrFrom>
              <a:clrTo>
                <a:srgbClr val="FFFEF6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colorTemperature colorTemp="7200"/>
                    </a14:imgEffect>
                    <a14:imgEffect>
                      <a14:saturation sat="14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4328953" y="2895544"/>
            <a:ext cx="619223" cy="33653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8107ABB-1CE6-E68F-F34E-0F5978808568}"/>
              </a:ext>
            </a:extLst>
          </p:cNvPr>
          <p:cNvSpPr txBox="1"/>
          <p:nvPr/>
        </p:nvSpPr>
        <p:spPr>
          <a:xfrm>
            <a:off x="6038" y="5351"/>
            <a:ext cx="1195410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800" b="1">
                <a:solidFill>
                  <a:srgbClr val="FFC000"/>
                </a:solidFill>
                <a:latin typeface="Calibri" panose="020F0502020204030204"/>
                <a:cs typeface="Calibri"/>
              </a:rPr>
              <a:t>THE UNIQUE VALUE PROPOSITION</a:t>
            </a:r>
            <a:endParaRPr lang="en-US" sz="3800">
              <a:solidFill>
                <a:srgbClr val="FFC000"/>
              </a:solidFill>
              <a:latin typeface="Aptos" panose="020B0004020202020204"/>
              <a:cs typeface="Calibri"/>
            </a:endParaRPr>
          </a:p>
          <a:p>
            <a:r>
              <a:rPr lang="en-US" sz="2800" b="1">
                <a:solidFill>
                  <a:srgbClr val="94857B"/>
                </a:solidFill>
                <a:latin typeface="Calibri" panose="020F0502020204030204"/>
                <a:cs typeface="Calibri"/>
              </a:rPr>
              <a:t>Gilo disrupting the incumbents,</a:t>
            </a:r>
            <a:r>
              <a:rPr lang="en-US" sz="2800" b="1">
                <a:solidFill>
                  <a:srgbClr val="94857B"/>
                </a:solidFill>
                <a:latin typeface="Calibri"/>
                <a:ea typeface="+mn-lt"/>
                <a:cs typeface="Calibri"/>
              </a:rPr>
              <a:t> </a:t>
            </a:r>
            <a:r>
              <a:rPr lang="en-US" sz="2800" b="1">
                <a:solidFill>
                  <a:srgbClr val="94857B"/>
                </a:solidFill>
                <a:latin typeface="Calibri"/>
                <a:ea typeface="+mn-lt"/>
                <a:cs typeface="+mn-lt"/>
              </a:rPr>
              <a:t>so what sets us apart?</a:t>
            </a:r>
            <a:endParaRPr lang="en-US" sz="2800">
              <a:solidFill>
                <a:srgbClr val="94857B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113E461E-4354-8E0B-2EFA-723CC761D42A}"/>
              </a:ext>
            </a:extLst>
          </p:cNvPr>
          <p:cNvSpPr txBox="1"/>
          <p:nvPr/>
        </p:nvSpPr>
        <p:spPr>
          <a:xfrm>
            <a:off x="7489008" y="1331107"/>
            <a:ext cx="4330155" cy="526297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20B0604020202020204" pitchFamily="34" charset="0"/>
              <a:buChar char="ü"/>
            </a:pPr>
            <a:r>
              <a:rPr lang="en-GB" sz="2200" b="1">
                <a:solidFill>
                  <a:srgbClr val="94857B"/>
                </a:solidFill>
                <a:latin typeface="Calibri"/>
                <a:ea typeface="+mn-lt"/>
                <a:cs typeface="Calibri"/>
              </a:rPr>
              <a:t>ADDRESSES HUGE UNMET </a:t>
            </a:r>
            <a:r>
              <a:rPr lang="en-GB" sz="2600" b="1">
                <a:solidFill>
                  <a:srgbClr val="FFC000"/>
                </a:solidFill>
                <a:latin typeface="Calibri"/>
                <a:ea typeface="+mn-lt"/>
                <a:cs typeface="Calibri"/>
              </a:rPr>
              <a:t>SME MARKET </a:t>
            </a:r>
            <a:r>
              <a:rPr lang="en-GB" sz="2200" b="1">
                <a:solidFill>
                  <a:srgbClr val="94857B"/>
                </a:solidFill>
                <a:latin typeface="Calibri"/>
                <a:ea typeface="+mn-lt"/>
                <a:cs typeface="Calibri"/>
              </a:rPr>
              <a:t>NEEDS</a:t>
            </a:r>
            <a:endParaRPr lang="en-GB" sz="2200">
              <a:solidFill>
                <a:srgbClr val="94857B"/>
              </a:solidFill>
              <a:latin typeface="Calibri"/>
              <a:ea typeface="+mn-lt"/>
              <a:cs typeface="Calibri"/>
            </a:endParaRPr>
          </a:p>
          <a:p>
            <a:pPr marL="457200" indent="-457200">
              <a:buFont typeface="Wingdings" panose="020B0604020202020204" pitchFamily="34" charset="0"/>
              <a:buChar char="ü"/>
            </a:pPr>
            <a:endParaRPr lang="en-GB" sz="2200" b="1">
              <a:solidFill>
                <a:srgbClr val="94857B"/>
              </a:solidFill>
              <a:latin typeface="Calibri"/>
              <a:ea typeface="+mn-lt"/>
              <a:cs typeface="Calibri"/>
            </a:endParaRPr>
          </a:p>
          <a:p>
            <a:pPr marL="457200" indent="-457200">
              <a:buFont typeface="Wingdings" panose="020B0604020202020204" pitchFamily="34" charset="0"/>
              <a:buChar char="ü"/>
            </a:pPr>
            <a:r>
              <a:rPr lang="en-GB" sz="2600" b="1">
                <a:solidFill>
                  <a:srgbClr val="FFC000"/>
                </a:solidFill>
                <a:latin typeface="Calibri"/>
                <a:ea typeface="+mn-lt"/>
                <a:cs typeface="Calibri"/>
              </a:rPr>
              <a:t>AI-POWERED, END-TO-END CUSTOMER JOURNEY </a:t>
            </a:r>
            <a:endParaRPr lang="en-US" sz="2600">
              <a:solidFill>
                <a:srgbClr val="FFC000"/>
              </a:solidFill>
              <a:latin typeface="Calibri"/>
              <a:ea typeface="+mn-lt"/>
              <a:cs typeface="Calibri"/>
            </a:endParaRPr>
          </a:p>
          <a:p>
            <a:pPr marL="457200" indent="-457200">
              <a:buFont typeface="Wingdings" panose="020B0604020202020204" pitchFamily="34" charset="0"/>
              <a:buChar char="ü"/>
            </a:pPr>
            <a:endParaRPr lang="en-GB" sz="2200" b="1">
              <a:solidFill>
                <a:srgbClr val="FFC000"/>
              </a:solidFill>
              <a:latin typeface="Calibri"/>
              <a:cs typeface="Calibri"/>
            </a:endParaRPr>
          </a:p>
          <a:p>
            <a:pPr marL="457200" indent="-457200">
              <a:buFont typeface="Wingdings" panose="020B0604020202020204" pitchFamily="34" charset="0"/>
              <a:buChar char="ü"/>
            </a:pPr>
            <a:r>
              <a:rPr lang="en-GB" sz="2600" b="1">
                <a:solidFill>
                  <a:srgbClr val="FFC000"/>
                </a:solidFill>
                <a:latin typeface="Calibri"/>
                <a:ea typeface="Calibri"/>
                <a:cs typeface="Calibri"/>
              </a:rPr>
              <a:t>PERFORMANCE-BASED</a:t>
            </a:r>
            <a:r>
              <a:rPr lang="en-GB" sz="2200" b="1">
                <a:solidFill>
                  <a:srgbClr val="FFC000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GB" sz="2600" b="1">
                <a:solidFill>
                  <a:srgbClr val="FFC000"/>
                </a:solidFill>
                <a:latin typeface="Calibri"/>
                <a:ea typeface="Calibri"/>
                <a:cs typeface="Calibri"/>
              </a:rPr>
              <a:t>PRICING MODEL</a:t>
            </a:r>
            <a:r>
              <a:rPr lang="en-GB" sz="2200" b="1">
                <a:solidFill>
                  <a:srgbClr val="FFC000"/>
                </a:solidFill>
                <a:latin typeface="Calibri"/>
                <a:ea typeface="Calibri"/>
                <a:cs typeface="Calibri"/>
              </a:rPr>
              <a:t> </a:t>
            </a:r>
          </a:p>
          <a:p>
            <a:pPr marL="457200" indent="-457200">
              <a:buFont typeface="Wingdings" panose="020B0604020202020204" pitchFamily="34" charset="0"/>
              <a:buChar char="ü"/>
            </a:pPr>
            <a:endParaRPr lang="en-GB" sz="2200" b="1">
              <a:solidFill>
                <a:srgbClr val="94857B"/>
              </a:solidFill>
              <a:latin typeface="Calibri"/>
              <a:ea typeface="Calibri"/>
              <a:cs typeface="Calibri"/>
            </a:endParaRPr>
          </a:p>
          <a:p>
            <a:pPr marL="457200" indent="-457200">
              <a:buFont typeface="Wingdings" panose="020B0604020202020204" pitchFamily="34" charset="0"/>
              <a:buChar char="ü"/>
            </a:pPr>
            <a:r>
              <a:rPr lang="en-GB" sz="2600" b="1">
                <a:solidFill>
                  <a:srgbClr val="FFC000"/>
                </a:solidFill>
                <a:latin typeface="Calibri"/>
                <a:ea typeface="Calibri"/>
                <a:cs typeface="Calibri"/>
              </a:rPr>
              <a:t>ANALYTICS DASHBOARD</a:t>
            </a:r>
            <a:r>
              <a:rPr lang="en-GB" sz="2200" b="1">
                <a:solidFill>
                  <a:srgbClr val="94857B"/>
                </a:solidFill>
                <a:latin typeface="Calibri"/>
                <a:ea typeface="Calibri"/>
                <a:cs typeface="Calibri"/>
              </a:rPr>
              <a:t> TO MONITOR SUCCESS</a:t>
            </a:r>
          </a:p>
          <a:p>
            <a:pPr marL="457200" indent="-457200">
              <a:buFont typeface="Wingdings" panose="020B0604020202020204" pitchFamily="34" charset="0"/>
              <a:buChar char="ü"/>
            </a:pPr>
            <a:endParaRPr lang="en-GB" sz="2200" b="1">
              <a:solidFill>
                <a:srgbClr val="94857B"/>
              </a:solidFill>
              <a:latin typeface="Calibri"/>
              <a:cs typeface="Calibri"/>
            </a:endParaRPr>
          </a:p>
          <a:p>
            <a:pPr marL="457200" indent="-457200">
              <a:buFont typeface="Wingdings" panose="020B0604020202020204" pitchFamily="34" charset="0"/>
              <a:buChar char="ü"/>
            </a:pPr>
            <a:r>
              <a:rPr lang="en-GB" sz="2600" b="1">
                <a:solidFill>
                  <a:srgbClr val="FFC000"/>
                </a:solidFill>
                <a:latin typeface="Calibri"/>
                <a:cs typeface="Calibri"/>
              </a:rPr>
              <a:t>FEEDBACK LOOP</a:t>
            </a:r>
            <a:r>
              <a:rPr lang="en-GB" sz="2200" b="1">
                <a:solidFill>
                  <a:srgbClr val="94857B"/>
                </a:solidFill>
                <a:latin typeface="Calibri"/>
                <a:cs typeface="Calibri"/>
              </a:rPr>
              <a:t> TO MAKE AI EVEN SMARTER</a:t>
            </a:r>
          </a:p>
        </p:txBody>
      </p:sp>
      <p:pic>
        <p:nvPicPr>
          <p:cNvPr id="9" name="Picture 8" descr="Flat round check mark green icon, button. Tick symbol isolated on white  backgrou , #sponsored, #green, … | Mark green, Youtube banner design, App  design inspiration">
            <a:extLst>
              <a:ext uri="{FF2B5EF4-FFF2-40B4-BE49-F238E27FC236}">
                <a16:creationId xmlns:a16="http://schemas.microsoft.com/office/drawing/2014/main" id="{F1757F28-AFE3-276E-BC09-A5C4B118FC9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420157" y="1259771"/>
            <a:ext cx="560056" cy="554150"/>
          </a:xfrm>
          <a:prstGeom prst="rect">
            <a:avLst/>
          </a:prstGeom>
        </p:spPr>
      </p:pic>
      <p:pic>
        <p:nvPicPr>
          <p:cNvPr id="10" name="Picture 9" descr="Flat round check mark green icon, button. Tick symbol isolated on white  backgrou , #sponsored, #green, … | Mark green, Youtube banner design, App  design inspiration">
            <a:extLst>
              <a:ext uri="{FF2B5EF4-FFF2-40B4-BE49-F238E27FC236}">
                <a16:creationId xmlns:a16="http://schemas.microsoft.com/office/drawing/2014/main" id="{580C2E97-E644-74D3-5BCC-F15EDE23EE8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420157" y="2393910"/>
            <a:ext cx="560056" cy="554150"/>
          </a:xfrm>
          <a:prstGeom prst="rect">
            <a:avLst/>
          </a:prstGeom>
        </p:spPr>
      </p:pic>
      <p:pic>
        <p:nvPicPr>
          <p:cNvPr id="11" name="Picture 10" descr="Flat round check mark green icon, button. Tick symbol isolated on white  backgrou , #sponsored, #green, … | Mark green, Youtube banner design, App  design inspiration">
            <a:extLst>
              <a:ext uri="{FF2B5EF4-FFF2-40B4-BE49-F238E27FC236}">
                <a16:creationId xmlns:a16="http://schemas.microsoft.com/office/drawing/2014/main" id="{E848F698-0FA3-BFFD-DC36-9A8288B9162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420156" y="3492607"/>
            <a:ext cx="560056" cy="554150"/>
          </a:xfrm>
          <a:prstGeom prst="rect">
            <a:avLst/>
          </a:prstGeom>
        </p:spPr>
      </p:pic>
      <p:pic>
        <p:nvPicPr>
          <p:cNvPr id="12" name="Picture 11" descr="Flat round check mark green icon, button. Tick symbol isolated on white  backgrou , #sponsored, #green, … | Mark green, Youtube banner design, App  design inspiration">
            <a:extLst>
              <a:ext uri="{FF2B5EF4-FFF2-40B4-BE49-F238E27FC236}">
                <a16:creationId xmlns:a16="http://schemas.microsoft.com/office/drawing/2014/main" id="{635C24E2-5E74-454E-582D-30E1C1E4665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420157" y="4656282"/>
            <a:ext cx="560056" cy="554150"/>
          </a:xfrm>
          <a:prstGeom prst="rect">
            <a:avLst/>
          </a:prstGeom>
        </p:spPr>
      </p:pic>
      <p:pic>
        <p:nvPicPr>
          <p:cNvPr id="13" name="Picture 12" descr="Flat round check mark green icon, button. Tick symbol isolated on white  backgrou , #sponsored, #green, … | Mark green, Youtube banner design, App  design inspiration">
            <a:extLst>
              <a:ext uri="{FF2B5EF4-FFF2-40B4-BE49-F238E27FC236}">
                <a16:creationId xmlns:a16="http://schemas.microsoft.com/office/drawing/2014/main" id="{B3F3A116-4A59-E8C3-2B77-1890DD9AF99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384714" y="5784514"/>
            <a:ext cx="560056" cy="55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2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D6F0AA2-B3C3-488D-4E11-3DA250D1B903}"/>
              </a:ext>
            </a:extLst>
          </p:cNvPr>
          <p:cNvSpPr/>
          <p:nvPr/>
        </p:nvSpPr>
        <p:spPr>
          <a:xfrm>
            <a:off x="2485625" y="1463925"/>
            <a:ext cx="6910206" cy="54168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32C4EB-F4DE-0130-3C36-D1239A093351}"/>
              </a:ext>
            </a:extLst>
          </p:cNvPr>
          <p:cNvSpPr txBox="1"/>
          <p:nvPr/>
        </p:nvSpPr>
        <p:spPr>
          <a:xfrm>
            <a:off x="2383023" y="1796943"/>
            <a:ext cx="21521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rgbClr val="E97132"/>
                </a:solidFill>
                <a:latin typeface="Calibri" panose="020F0502020204030204"/>
                <a:ea typeface="Calibri"/>
                <a:cs typeface="Calibri"/>
              </a:rPr>
              <a:t>AI UNDERSTANDS REQUIREMENT</a:t>
            </a:r>
            <a:endParaRPr lang="en-GB" sz="2000">
              <a:solidFill>
                <a:srgbClr val="E9713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116A86-257C-262B-F53B-56BC27B847EB}"/>
              </a:ext>
            </a:extLst>
          </p:cNvPr>
          <p:cNvSpPr txBox="1"/>
          <p:nvPr/>
        </p:nvSpPr>
        <p:spPr>
          <a:xfrm>
            <a:off x="7443107" y="1771257"/>
            <a:ext cx="21521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rgbClr val="E97132"/>
                </a:solidFill>
                <a:latin typeface="Calibri" panose="020F0502020204030204"/>
                <a:ea typeface="Calibri"/>
                <a:cs typeface="Calibri"/>
              </a:rPr>
              <a:t>AI UNDERSTANDS SKILLS</a:t>
            </a:r>
            <a:endParaRPr lang="en-GB" sz="2000">
              <a:solidFill>
                <a:srgbClr val="E9713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B6726A-BD10-7D24-45C0-6640BE5D9E62}"/>
              </a:ext>
            </a:extLst>
          </p:cNvPr>
          <p:cNvSpPr txBox="1"/>
          <p:nvPr/>
        </p:nvSpPr>
        <p:spPr>
          <a:xfrm>
            <a:off x="4420290" y="4016613"/>
            <a:ext cx="5100993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>
                <a:solidFill>
                  <a:srgbClr val="94857B"/>
                </a:solidFill>
                <a:latin typeface="Calibri" panose="020F0502020204030204"/>
                <a:ea typeface="+mn-lt"/>
                <a:cs typeface="Calibri"/>
              </a:rPr>
              <a:t>AI-generated</a:t>
            </a:r>
            <a:r>
              <a:rPr lang="en-US" sz="2000">
                <a:solidFill>
                  <a:srgbClr val="94857B"/>
                </a:solidFill>
                <a:latin typeface="Calibri" panose="020F0502020204030204"/>
                <a:ea typeface="Calibri"/>
                <a:cs typeface="Calibri"/>
              </a:rPr>
              <a:t> gainshare contract, and recommendation on KPI framework</a:t>
            </a:r>
            <a:endParaRPr lang="en-GB" sz="2000">
              <a:solidFill>
                <a:srgbClr val="94857B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C2A74F-E90B-EF4D-48BD-EBFFE97CD57E}"/>
              </a:ext>
            </a:extLst>
          </p:cNvPr>
          <p:cNvSpPr txBox="1"/>
          <p:nvPr/>
        </p:nvSpPr>
        <p:spPr>
          <a:xfrm>
            <a:off x="312576" y="1579402"/>
            <a:ext cx="192104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b="1">
                <a:latin typeface="Calibri" panose="020F0502020204030204"/>
                <a:ea typeface="Calibri"/>
                <a:cs typeface="Calibri"/>
              </a:rPr>
              <a:t>SMALL BUSINESS</a:t>
            </a:r>
            <a:endParaRPr lang="en-GB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AD93E9-2992-126A-57AF-56EFF283A589}"/>
              </a:ext>
            </a:extLst>
          </p:cNvPr>
          <p:cNvSpPr txBox="1"/>
          <p:nvPr/>
        </p:nvSpPr>
        <p:spPr>
          <a:xfrm>
            <a:off x="10084592" y="1701458"/>
            <a:ext cx="192104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b="1">
                <a:latin typeface="Calibri" panose="020F0502020204030204"/>
                <a:ea typeface="Calibri"/>
                <a:cs typeface="Calibri"/>
              </a:rPr>
              <a:t>I</a:t>
            </a:r>
            <a:r>
              <a:rPr lang="en-GB" b="1">
                <a:latin typeface="Calibri" panose="020F0502020204030204"/>
                <a:ea typeface="Calibri"/>
                <a:cs typeface="Calibri"/>
              </a:rPr>
              <a:t>NNOVATOR</a:t>
            </a:r>
            <a:endParaRPr lang="en-GB" b="1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987087D-A85C-4557-40FC-1A1DB0DBD5E5}"/>
              </a:ext>
            </a:extLst>
          </p:cNvPr>
          <p:cNvCxnSpPr>
            <a:cxnSpLocks/>
          </p:cNvCxnSpPr>
          <p:nvPr/>
        </p:nvCxnSpPr>
        <p:spPr>
          <a:xfrm>
            <a:off x="4353641" y="2149896"/>
            <a:ext cx="646135" cy="1137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389841-8525-877F-21E2-4B8B81D581C4}"/>
              </a:ext>
            </a:extLst>
          </p:cNvPr>
          <p:cNvSpPr txBox="1"/>
          <p:nvPr/>
        </p:nvSpPr>
        <p:spPr>
          <a:xfrm>
            <a:off x="4535208" y="4845684"/>
            <a:ext cx="5060084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>
                <a:solidFill>
                  <a:srgbClr val="94857B"/>
                </a:solidFill>
                <a:latin typeface="Aptos"/>
                <a:ea typeface="+mn-lt"/>
                <a:cs typeface="Calibri"/>
              </a:rPr>
              <a:t>A</a:t>
            </a:r>
            <a:r>
              <a:rPr lang="en-US" sz="2000">
                <a:solidFill>
                  <a:srgbClr val="94857B"/>
                </a:solidFill>
                <a:latin typeface="Calibri"/>
                <a:ea typeface="+mn-lt"/>
                <a:cs typeface="Calibri"/>
              </a:rPr>
              <a:t>nalytics</a:t>
            </a:r>
            <a:r>
              <a:rPr lang="en-US" sz="2000">
                <a:solidFill>
                  <a:srgbClr val="94857B"/>
                </a:solidFill>
                <a:latin typeface="Calibri" panose="020F0502020204030204"/>
                <a:ea typeface="Calibri"/>
                <a:cs typeface="Calibri"/>
              </a:rPr>
              <a:t> dashboard for KPI governance</a:t>
            </a:r>
            <a:endParaRPr lang="en-GB" sz="2000">
              <a:solidFill>
                <a:srgbClr val="94857B"/>
              </a:solidFill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7046F0CC-893C-E363-470E-FB03608F3145}"/>
              </a:ext>
            </a:extLst>
          </p:cNvPr>
          <p:cNvCxnSpPr>
            <a:cxnSpLocks/>
          </p:cNvCxnSpPr>
          <p:nvPr/>
        </p:nvCxnSpPr>
        <p:spPr>
          <a:xfrm flipH="1">
            <a:off x="7092676" y="2126475"/>
            <a:ext cx="516644" cy="156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2516D17-1D0C-035A-B7D3-DA4407B2F0B9}"/>
              </a:ext>
            </a:extLst>
          </p:cNvPr>
          <p:cNvCxnSpPr>
            <a:cxnSpLocks/>
          </p:cNvCxnSpPr>
          <p:nvPr/>
        </p:nvCxnSpPr>
        <p:spPr>
          <a:xfrm>
            <a:off x="5836497" y="3748562"/>
            <a:ext cx="0" cy="2680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AD1AEE2-5CFD-EF99-ACE7-E9F126F5830C}"/>
              </a:ext>
            </a:extLst>
          </p:cNvPr>
          <p:cNvSpPr txBox="1"/>
          <p:nvPr/>
        </p:nvSpPr>
        <p:spPr>
          <a:xfrm>
            <a:off x="515944" y="5328928"/>
            <a:ext cx="20508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rgbClr val="E97132"/>
                </a:solidFill>
                <a:latin typeface="Calibri" panose="020F0502020204030204"/>
                <a:ea typeface="Calibri"/>
                <a:cs typeface="Calibri"/>
              </a:rPr>
              <a:t>GAINSHARE PAID on results</a:t>
            </a:r>
            <a:endParaRPr lang="en-GB" sz="2000">
              <a:solidFill>
                <a:srgbClr val="E9713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2823EC-CF73-664F-A2C2-0699A8D2C72D}"/>
              </a:ext>
            </a:extLst>
          </p:cNvPr>
          <p:cNvSpPr txBox="1"/>
          <p:nvPr/>
        </p:nvSpPr>
        <p:spPr>
          <a:xfrm>
            <a:off x="9339702" y="5452603"/>
            <a:ext cx="27193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rgbClr val="E97132"/>
                </a:solidFill>
                <a:latin typeface="Calibri" panose="020F0502020204030204"/>
                <a:ea typeface="Calibri"/>
                <a:cs typeface="Calibri"/>
              </a:rPr>
              <a:t>GAINSHARE RECEIVED</a:t>
            </a:r>
          </a:p>
          <a:p>
            <a:pPr algn="ctr"/>
            <a:r>
              <a:rPr lang="en-US" sz="2000">
                <a:solidFill>
                  <a:srgbClr val="E97132"/>
                </a:solidFill>
                <a:latin typeface="Calibri" panose="020F0502020204030204"/>
                <a:ea typeface="Calibri"/>
                <a:cs typeface="Calibri"/>
              </a:rPr>
              <a:t>On results</a:t>
            </a:r>
            <a:endParaRPr lang="en-GB" sz="2000">
              <a:solidFill>
                <a:srgbClr val="E97132"/>
              </a:solidFill>
            </a:endParaRP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A5CBC540-7DDA-71D3-0FC9-D83782E390C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96868" y="4159723"/>
            <a:ext cx="149385" cy="3851366"/>
          </a:xfrm>
          <a:prstGeom prst="curvedConnector3">
            <a:avLst>
              <a:gd name="adj1" fmla="val 2530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55CB3685-C3D8-7CAA-037A-76EC141B3EC3}"/>
              </a:ext>
            </a:extLst>
          </p:cNvPr>
          <p:cNvCxnSpPr>
            <a:cxnSpLocks/>
          </p:cNvCxnSpPr>
          <p:nvPr/>
        </p:nvCxnSpPr>
        <p:spPr>
          <a:xfrm flipV="1">
            <a:off x="10470776" y="4012099"/>
            <a:ext cx="347397" cy="1393091"/>
          </a:xfrm>
          <a:prstGeom prst="curvedConnector3">
            <a:avLst>
              <a:gd name="adj1" fmla="val 514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290D2AC-38DF-4F02-A79A-255BFB450622}"/>
              </a:ext>
            </a:extLst>
          </p:cNvPr>
          <p:cNvSpPr txBox="1"/>
          <p:nvPr/>
        </p:nvSpPr>
        <p:spPr>
          <a:xfrm>
            <a:off x="131204" y="107071"/>
            <a:ext cx="11747732" cy="113877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800" b="1">
                <a:solidFill>
                  <a:srgbClr val="FFC000"/>
                </a:solidFill>
                <a:latin typeface="Calibri"/>
                <a:ea typeface="Calibri"/>
                <a:cs typeface="Calibri"/>
              </a:rPr>
              <a:t>THE GI</a:t>
            </a:r>
            <a:r>
              <a:rPr lang="en-US" sz="3800" b="1">
                <a:solidFill>
                  <a:srgbClr val="94857B"/>
                </a:solidFill>
                <a:latin typeface="Calibri"/>
                <a:ea typeface="Calibri"/>
                <a:cs typeface="Calibri"/>
              </a:rPr>
              <a:t>LO</a:t>
            </a:r>
            <a:r>
              <a:rPr lang="en-US" sz="3800" b="1">
                <a:solidFill>
                  <a:srgbClr val="FFC000"/>
                </a:solidFill>
                <a:latin typeface="Calibri"/>
                <a:ea typeface="Calibri"/>
                <a:cs typeface="Calibri"/>
              </a:rPr>
              <a:t> AI ENGINE</a:t>
            </a:r>
            <a:br>
              <a:rPr lang="en-US" sz="3800" b="1">
                <a:solidFill>
                  <a:srgbClr val="FFC000"/>
                </a:solidFill>
                <a:latin typeface="Calibri"/>
                <a:ea typeface="Calibri"/>
                <a:cs typeface="Calibri"/>
              </a:rPr>
            </a:br>
            <a:r>
              <a:rPr lang="en-US" sz="2800" b="1">
                <a:solidFill>
                  <a:srgbClr val="94857B"/>
                </a:solidFill>
                <a:latin typeface="Calibri"/>
                <a:ea typeface="Calibri"/>
                <a:cs typeface="Calibri"/>
              </a:rPr>
              <a:t>An end-to-end customer journey, powered by AI</a:t>
            </a:r>
            <a:endParaRPr lang="en-US" sz="2800" b="1">
              <a:solidFill>
                <a:srgbClr val="94857B"/>
              </a:solidFill>
              <a:latin typeface="Aptos"/>
              <a:cs typeface="Calibri"/>
            </a:endParaRPr>
          </a:p>
        </p:txBody>
      </p: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D253E244-E028-750B-B178-C435BC84740A}"/>
              </a:ext>
            </a:extLst>
          </p:cNvPr>
          <p:cNvCxnSpPr>
            <a:cxnSpLocks/>
          </p:cNvCxnSpPr>
          <p:nvPr/>
        </p:nvCxnSpPr>
        <p:spPr>
          <a:xfrm flipV="1">
            <a:off x="1877499" y="2336274"/>
            <a:ext cx="591142" cy="185381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1E94B2B-5664-89DB-AC9F-016C7BE5DA6D}"/>
              </a:ext>
            </a:extLst>
          </p:cNvPr>
          <p:cNvCxnSpPr>
            <a:cxnSpLocks/>
          </p:cNvCxnSpPr>
          <p:nvPr/>
        </p:nvCxnSpPr>
        <p:spPr>
          <a:xfrm rot="10800000">
            <a:off x="9338368" y="2336274"/>
            <a:ext cx="532109" cy="530860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Man carrying folder">
            <a:extLst>
              <a:ext uri="{FF2B5EF4-FFF2-40B4-BE49-F238E27FC236}">
                <a16:creationId xmlns:a16="http://schemas.microsoft.com/office/drawing/2014/main" id="{5B7CA73C-370B-D2C0-3B70-B59346DB1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046" y="2019597"/>
            <a:ext cx="2152185" cy="1857365"/>
          </a:xfrm>
          <a:prstGeom prst="rect">
            <a:avLst/>
          </a:prstGeom>
        </p:spPr>
      </p:pic>
      <p:pic>
        <p:nvPicPr>
          <p:cNvPr id="30" name="Graphic 29" descr="A man carrying a laptop">
            <a:extLst>
              <a:ext uri="{FF2B5EF4-FFF2-40B4-BE49-F238E27FC236}">
                <a16:creationId xmlns:a16="http://schemas.microsoft.com/office/drawing/2014/main" id="{1C1B9D73-B893-D6B0-1ACA-2DE4555B22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524671" y="2171061"/>
            <a:ext cx="2511580" cy="18455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96E720-9EB3-3E04-23EB-99D17C7CF548}"/>
              </a:ext>
            </a:extLst>
          </p:cNvPr>
          <p:cNvSpPr txBox="1"/>
          <p:nvPr/>
        </p:nvSpPr>
        <p:spPr>
          <a:xfrm>
            <a:off x="4420291" y="3408431"/>
            <a:ext cx="575019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94857B"/>
                </a:solidFill>
                <a:latin typeface="Aptos"/>
              </a:rPr>
              <a:t>Advanced AI</a:t>
            </a:r>
            <a:r>
              <a:rPr lang="en-US" sz="2000">
                <a:solidFill>
                  <a:srgbClr val="94857B"/>
                </a:solidFill>
                <a:ea typeface="+mn-lt"/>
                <a:cs typeface="+mn-lt"/>
              </a:rPr>
              <a:t> algorithm for optimized matching         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09D08D-E97D-38CD-DA07-C07F1093C444}"/>
              </a:ext>
            </a:extLst>
          </p:cNvPr>
          <p:cNvSpPr txBox="1"/>
          <p:nvPr/>
        </p:nvSpPr>
        <p:spPr>
          <a:xfrm>
            <a:off x="4353641" y="2652727"/>
            <a:ext cx="517103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94857B"/>
                </a:solidFill>
                <a:latin typeface="Aptos"/>
                <a:ea typeface="+mn-lt"/>
                <a:cs typeface="Calibri"/>
              </a:rPr>
              <a:t>Conversational</a:t>
            </a:r>
            <a:r>
              <a:rPr lang="en-US" sz="2000">
                <a:solidFill>
                  <a:srgbClr val="94857B"/>
                </a:solidFill>
                <a:ea typeface="+mn-lt"/>
                <a:cs typeface="+mn-lt"/>
              </a:rPr>
              <a:t> AI for better customer engagement and formulation of requirements</a:t>
            </a:r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C485F24-345D-267D-42E8-A6DAB2D73B83}"/>
              </a:ext>
            </a:extLst>
          </p:cNvPr>
          <p:cNvSpPr/>
          <p:nvPr/>
        </p:nvSpPr>
        <p:spPr>
          <a:xfrm>
            <a:off x="3400661" y="3085996"/>
            <a:ext cx="289685" cy="327471"/>
          </a:xfrm>
          <a:prstGeom prst="downArrow">
            <a:avLst/>
          </a:prstGeom>
          <a:solidFill>
            <a:srgbClr val="9485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C000"/>
              </a:solidFill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3DA05943-645D-B675-6BC4-B24990BB761E}"/>
              </a:ext>
            </a:extLst>
          </p:cNvPr>
          <p:cNvCxnSpPr>
            <a:cxnSpLocks/>
          </p:cNvCxnSpPr>
          <p:nvPr/>
        </p:nvCxnSpPr>
        <p:spPr>
          <a:xfrm flipH="1" flipV="1">
            <a:off x="1198197" y="3949123"/>
            <a:ext cx="512776" cy="1349401"/>
          </a:xfrm>
          <a:prstGeom prst="curvedConnector3">
            <a:avLst>
              <a:gd name="adj1" fmla="val 514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576DD7-46A2-BF20-085E-84D1FBB027B3}"/>
              </a:ext>
            </a:extLst>
          </p:cNvPr>
          <p:cNvSpPr txBox="1"/>
          <p:nvPr/>
        </p:nvSpPr>
        <p:spPr>
          <a:xfrm>
            <a:off x="4535208" y="5403588"/>
            <a:ext cx="4986076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>
                <a:solidFill>
                  <a:srgbClr val="94857B"/>
                </a:solidFill>
                <a:latin typeface="Aptos"/>
                <a:ea typeface="+mn-lt"/>
                <a:cs typeface="Calibri"/>
              </a:rPr>
              <a:t>Real-time feedback enhances AI performance</a:t>
            </a:r>
            <a:endParaRPr lang="en-US" sz="2000">
              <a:solidFill>
                <a:srgbClr val="94857B"/>
              </a:solidFill>
              <a:latin typeface="Aptos"/>
              <a:cs typeface="Calibri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E850CA2-F6C6-BF8E-FBA0-8639BB8C8173}"/>
              </a:ext>
            </a:extLst>
          </p:cNvPr>
          <p:cNvSpPr/>
          <p:nvPr/>
        </p:nvSpPr>
        <p:spPr>
          <a:xfrm>
            <a:off x="3399612" y="4471119"/>
            <a:ext cx="289685" cy="327471"/>
          </a:xfrm>
          <a:prstGeom prst="downArrow">
            <a:avLst/>
          </a:prstGeom>
          <a:solidFill>
            <a:srgbClr val="9485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C000"/>
              </a:solidFill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47C3A11-960C-448B-659E-C1730F950079}"/>
              </a:ext>
            </a:extLst>
          </p:cNvPr>
          <p:cNvCxnSpPr>
            <a:cxnSpLocks/>
          </p:cNvCxnSpPr>
          <p:nvPr/>
        </p:nvCxnSpPr>
        <p:spPr>
          <a:xfrm flipH="1" flipV="1">
            <a:off x="9470503" y="2129138"/>
            <a:ext cx="1151412" cy="196564"/>
          </a:xfrm>
          <a:prstGeom prst="curvedConnector3">
            <a:avLst>
              <a:gd name="adj1" fmla="val 514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8313B44-3188-7F0E-7F3F-16CA4FB8FB8C}"/>
              </a:ext>
            </a:extLst>
          </p:cNvPr>
          <p:cNvCxnSpPr>
            <a:cxnSpLocks/>
          </p:cNvCxnSpPr>
          <p:nvPr/>
        </p:nvCxnSpPr>
        <p:spPr>
          <a:xfrm flipV="1">
            <a:off x="1899850" y="2229899"/>
            <a:ext cx="681164" cy="165075"/>
          </a:xfrm>
          <a:prstGeom prst="curvedConnector3">
            <a:avLst>
              <a:gd name="adj1" fmla="val 514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0C8D840-C51A-E974-6048-B08EE9FB16F9}"/>
              </a:ext>
            </a:extLst>
          </p:cNvPr>
          <p:cNvSpPr/>
          <p:nvPr/>
        </p:nvSpPr>
        <p:spPr>
          <a:xfrm>
            <a:off x="3393176" y="3816931"/>
            <a:ext cx="289685" cy="327471"/>
          </a:xfrm>
          <a:prstGeom prst="downArrow">
            <a:avLst/>
          </a:prstGeom>
          <a:solidFill>
            <a:srgbClr val="9485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C000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5DF2E93-AAC0-6C69-9167-7E776EDAA0BA}"/>
              </a:ext>
            </a:extLst>
          </p:cNvPr>
          <p:cNvSpPr/>
          <p:nvPr/>
        </p:nvSpPr>
        <p:spPr>
          <a:xfrm>
            <a:off x="3400661" y="5204133"/>
            <a:ext cx="289685" cy="327471"/>
          </a:xfrm>
          <a:prstGeom prst="downArrow">
            <a:avLst/>
          </a:prstGeom>
          <a:solidFill>
            <a:srgbClr val="9485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C000"/>
              </a:solidFill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8DB3AE95-92C2-605F-B165-4CF696C352E8}"/>
              </a:ext>
            </a:extLst>
          </p:cNvPr>
          <p:cNvSpPr txBox="1"/>
          <p:nvPr/>
        </p:nvSpPr>
        <p:spPr>
          <a:xfrm>
            <a:off x="3694207" y="1553456"/>
            <a:ext cx="4628553" cy="1091389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GB" sz="5000" b="1">
                <a:solidFill>
                  <a:srgbClr val="FFC000"/>
                </a:solidFill>
                <a:latin typeface="Calibri" panose="020F0502020204030204"/>
                <a:ea typeface="Calibri"/>
                <a:cs typeface="Calibri"/>
              </a:rPr>
              <a:t>GI</a:t>
            </a:r>
            <a:r>
              <a:rPr lang="en-GB" sz="5000" b="1">
                <a:solidFill>
                  <a:srgbClr val="94857B"/>
                </a:solidFill>
                <a:latin typeface="Calibri" panose="020F0502020204030204"/>
                <a:ea typeface="Calibri"/>
                <a:cs typeface="Calibri"/>
              </a:rPr>
              <a:t>LO</a:t>
            </a:r>
            <a:r>
              <a:rPr lang="en-GB" sz="5000" b="1">
                <a:solidFill>
                  <a:prstClr val="white"/>
                </a:solidFill>
                <a:latin typeface="Calibri" panose="020F0502020204030204"/>
                <a:ea typeface="Calibri"/>
                <a:cs typeface="Calibri"/>
              </a:rPr>
              <a:t> </a:t>
            </a:r>
            <a:r>
              <a:rPr lang="en-GB" sz="5000" b="1">
                <a:solidFill>
                  <a:srgbClr val="FFC000"/>
                </a:solidFill>
                <a:ea typeface="+mn-lt"/>
                <a:cs typeface="+mn-lt"/>
              </a:rPr>
              <a:t>AI</a:t>
            </a:r>
            <a:endParaRPr lang="en-US"/>
          </a:p>
          <a:p>
            <a:pPr algn="ctr">
              <a:lnSpc>
                <a:spcPct val="80000"/>
              </a:lnSpc>
            </a:pPr>
            <a:r>
              <a:rPr lang="en-GB" sz="30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"the brain"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D2E16C-B917-1EFC-C04B-3BEF336C3A8C}"/>
              </a:ext>
            </a:extLst>
          </p:cNvPr>
          <p:cNvSpPr txBox="1"/>
          <p:nvPr/>
        </p:nvSpPr>
        <p:spPr>
          <a:xfrm>
            <a:off x="2817513" y="2675425"/>
            <a:ext cx="1527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FFC000"/>
                </a:solidFill>
                <a:latin typeface="Calibri"/>
              </a:rPr>
              <a:t>Onboarding  | </a:t>
            </a:r>
            <a:r>
              <a:rPr lang="en-US" sz="1800" b="1">
                <a:solidFill>
                  <a:srgbClr val="FFC000"/>
                </a:solidFill>
                <a:latin typeface="Calibri"/>
                <a:ea typeface="+mn-lt"/>
                <a:cs typeface="Calibri"/>
              </a:rPr>
              <a:t> </a:t>
            </a:r>
            <a:endParaRPr lang="en-GB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00640-37B6-B95B-3BE2-0C5B0C669B67}"/>
              </a:ext>
            </a:extLst>
          </p:cNvPr>
          <p:cNvSpPr txBox="1"/>
          <p:nvPr/>
        </p:nvSpPr>
        <p:spPr>
          <a:xfrm>
            <a:off x="3074606" y="3428874"/>
            <a:ext cx="1313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FFC000"/>
                </a:solidFill>
                <a:latin typeface="Calibri"/>
              </a:rPr>
              <a:t>Matching  |</a:t>
            </a:r>
            <a:endParaRPr lang="en-GB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CCF153-6D40-0CA2-D9F0-EEAAED95BF4A}"/>
              </a:ext>
            </a:extLst>
          </p:cNvPr>
          <p:cNvSpPr txBox="1"/>
          <p:nvPr/>
        </p:nvSpPr>
        <p:spPr>
          <a:xfrm>
            <a:off x="2772698" y="4087365"/>
            <a:ext cx="1739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FFC000"/>
                </a:solidFill>
                <a:ea typeface="+mn-lt"/>
                <a:cs typeface="+mn-lt"/>
              </a:rPr>
              <a:t>Contracting  |</a:t>
            </a:r>
            <a:r>
              <a:rPr lang="en-US" sz="1800" b="1">
                <a:solidFill>
                  <a:srgbClr val="94857B"/>
                </a:solidFill>
                <a:latin typeface="Aptos"/>
                <a:ea typeface="+mn-lt"/>
                <a:cs typeface="Calibri"/>
              </a:rPr>
              <a:t>  </a:t>
            </a:r>
            <a:endParaRPr lang="en-GB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3F9775-7F75-7893-8E04-FE8B9E966AC1}"/>
              </a:ext>
            </a:extLst>
          </p:cNvPr>
          <p:cNvSpPr txBox="1"/>
          <p:nvPr/>
        </p:nvSpPr>
        <p:spPr>
          <a:xfrm>
            <a:off x="2864146" y="4803133"/>
            <a:ext cx="155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FFC000"/>
                </a:solidFill>
                <a:ea typeface="+mn-lt"/>
                <a:cs typeface="+mn-lt"/>
              </a:rPr>
              <a:t>Monitoring  |</a:t>
            </a:r>
            <a:r>
              <a:rPr lang="en-US" sz="1800" b="1">
                <a:solidFill>
                  <a:srgbClr val="94857B"/>
                </a:solidFill>
                <a:ea typeface="+mn-lt"/>
                <a:cs typeface="+mn-lt"/>
              </a:rPr>
              <a:t>  </a:t>
            </a:r>
            <a:endParaRPr lang="en-GB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0811AC-DDB3-B9C0-0166-0B7FC077497F}"/>
              </a:ext>
            </a:extLst>
          </p:cNvPr>
          <p:cNvSpPr txBox="1"/>
          <p:nvPr/>
        </p:nvSpPr>
        <p:spPr>
          <a:xfrm>
            <a:off x="2956135" y="5581196"/>
            <a:ext cx="1515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FFC000"/>
                </a:solidFill>
                <a:ea typeface="+mn-lt"/>
                <a:cs typeface="+mn-lt"/>
              </a:rPr>
              <a:t>Feedback  |</a:t>
            </a:r>
            <a:r>
              <a:rPr lang="en-US" sz="1800" b="1">
                <a:solidFill>
                  <a:srgbClr val="94857B"/>
                </a:solidFill>
                <a:ea typeface="+mn-lt"/>
                <a:cs typeface="+mn-lt"/>
              </a:rPr>
              <a:t>  </a:t>
            </a:r>
            <a:endParaRPr lang="en-GB" b="1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D9D7AF23-F318-0F4A-F20E-7EC7AEA1D037}"/>
              </a:ext>
            </a:extLst>
          </p:cNvPr>
          <p:cNvCxnSpPr>
            <a:cxnSpLocks/>
            <a:endCxn id="49" idx="2"/>
          </p:cNvCxnSpPr>
          <p:nvPr/>
        </p:nvCxnSpPr>
        <p:spPr>
          <a:xfrm rot="10800000" flipV="1">
            <a:off x="1541350" y="6010712"/>
            <a:ext cx="4554653" cy="26101"/>
          </a:xfrm>
          <a:prstGeom prst="curvedConnector4">
            <a:avLst>
              <a:gd name="adj1" fmla="val 21837"/>
              <a:gd name="adj2" fmla="val 23587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14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0569EE-B369-3D1A-9764-968AD117A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607" y="906422"/>
            <a:ext cx="11566450" cy="5759052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3B8DA1AC-2D32-D133-3CAD-43F7B4CC65F9}"/>
              </a:ext>
            </a:extLst>
          </p:cNvPr>
          <p:cNvSpPr txBox="1"/>
          <p:nvPr/>
        </p:nvSpPr>
        <p:spPr>
          <a:xfrm>
            <a:off x="129091" y="136043"/>
            <a:ext cx="11931712" cy="67710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b="1">
                <a:solidFill>
                  <a:srgbClr val="FFC000"/>
                </a:solidFill>
                <a:latin typeface="Calibri"/>
                <a:cs typeface="Calibri"/>
              </a:rPr>
              <a:t>THE PRODUCT DEMO </a:t>
            </a:r>
            <a:r>
              <a:rPr lang="en-US" sz="3800" b="1">
                <a:solidFill>
                  <a:srgbClr val="FFC000"/>
                </a:solidFill>
                <a:latin typeface="Calibri"/>
                <a:ea typeface="+mn-lt"/>
                <a:cs typeface="+mn-lt"/>
              </a:rPr>
              <a:t>(BETA)</a:t>
            </a:r>
            <a:endParaRPr lang="en-US" sz="2800" b="1">
              <a:solidFill>
                <a:srgbClr val="000000"/>
              </a:solidFill>
              <a:latin typeface="Aptos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57AAF-93FD-6B83-240D-3A68A4BE6BF8}"/>
              </a:ext>
            </a:extLst>
          </p:cNvPr>
          <p:cNvSpPr txBox="1"/>
          <p:nvPr/>
        </p:nvSpPr>
        <p:spPr>
          <a:xfrm>
            <a:off x="5928709" y="443819"/>
            <a:ext cx="6132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94857B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Let the fun begin!</a:t>
            </a:r>
            <a:endParaRPr lang="en-US" sz="1800" b="1">
              <a:solidFill>
                <a:srgbClr val="94857B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7D38AF-BAD6-8EC1-787E-436234D2A0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272"/>
          <a:stretch/>
        </p:blipFill>
        <p:spPr>
          <a:xfrm>
            <a:off x="8153482" y="4309660"/>
            <a:ext cx="3242232" cy="71955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A3BAE0-B047-586B-C900-3EE207863241}"/>
              </a:ext>
            </a:extLst>
          </p:cNvPr>
          <p:cNvCxnSpPr/>
          <p:nvPr/>
        </p:nvCxnSpPr>
        <p:spPr>
          <a:xfrm>
            <a:off x="7916779" y="3785948"/>
            <a:ext cx="7539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C6017E-931D-191F-B0E6-E4981A9160D9}"/>
              </a:ext>
            </a:extLst>
          </p:cNvPr>
          <p:cNvCxnSpPr/>
          <p:nvPr/>
        </p:nvCxnSpPr>
        <p:spPr>
          <a:xfrm>
            <a:off x="7892715" y="5502453"/>
            <a:ext cx="7539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6BCE4-01D1-915B-CFEC-C88FA51B06B5}"/>
              </a:ext>
            </a:extLst>
          </p:cNvPr>
          <p:cNvCxnSpPr>
            <a:cxnSpLocks/>
          </p:cNvCxnSpPr>
          <p:nvPr/>
        </p:nvCxnSpPr>
        <p:spPr>
          <a:xfrm flipV="1">
            <a:off x="8670758" y="3785948"/>
            <a:ext cx="0" cy="17165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59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F6F350-1DBE-590E-973D-AEE4220C5A85}"/>
              </a:ext>
            </a:extLst>
          </p:cNvPr>
          <p:cNvSpPr/>
          <p:nvPr/>
        </p:nvSpPr>
        <p:spPr>
          <a:xfrm>
            <a:off x="-2442" y="0"/>
            <a:ext cx="5594513" cy="6858000"/>
          </a:xfrm>
          <a:prstGeom prst="rect">
            <a:avLst/>
          </a:prstGeom>
          <a:solidFill>
            <a:srgbClr val="94857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8DAD59-88CE-7198-9A84-6E84231F00C9}"/>
              </a:ext>
            </a:extLst>
          </p:cNvPr>
          <p:cNvSpPr/>
          <p:nvPr/>
        </p:nvSpPr>
        <p:spPr>
          <a:xfrm flipH="1">
            <a:off x="-2442" y="0"/>
            <a:ext cx="5587999" cy="6858000"/>
          </a:xfrm>
          <a:prstGeom prst="rect">
            <a:avLst/>
          </a:prstGeom>
          <a:solidFill>
            <a:srgbClr val="F5E9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B1D3215-0ABD-A1FD-D956-87920733537D}"/>
              </a:ext>
            </a:extLst>
          </p:cNvPr>
          <p:cNvSpPr/>
          <p:nvPr/>
        </p:nvSpPr>
        <p:spPr>
          <a:xfrm>
            <a:off x="310172" y="1370947"/>
            <a:ext cx="4913925" cy="4728307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28ECC9-F648-C528-7FFA-23B3CB54D392}"/>
              </a:ext>
            </a:extLst>
          </p:cNvPr>
          <p:cNvSpPr/>
          <p:nvPr/>
        </p:nvSpPr>
        <p:spPr>
          <a:xfrm>
            <a:off x="1482479" y="3735101"/>
            <a:ext cx="2481388" cy="2266461"/>
          </a:xfrm>
          <a:prstGeom prst="ellipse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548F30-0C1E-2968-628C-9FB5D31A29A8}"/>
              </a:ext>
            </a:extLst>
          </p:cNvPr>
          <p:cNvSpPr txBox="1"/>
          <p:nvPr/>
        </p:nvSpPr>
        <p:spPr>
          <a:xfrm>
            <a:off x="1363785" y="2099733"/>
            <a:ext cx="2977661" cy="70788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solidFill>
                  <a:srgbClr val="FFFFFF"/>
                </a:solidFill>
                <a:latin typeface="Calibri" panose="020F0502020204030204"/>
                <a:ea typeface="Calibri"/>
                <a:cs typeface="Calibri"/>
              </a:rPr>
              <a:t>$308B</a:t>
            </a:r>
          </a:p>
          <a:p>
            <a:pPr algn="ctr"/>
            <a:r>
              <a:rPr lang="en-GB" sz="1600" b="1">
                <a:solidFill>
                  <a:srgbClr val="FFFFFF"/>
                </a:solidFill>
                <a:latin typeface="Calibri" panose="020F0502020204030204"/>
                <a:ea typeface="Calibri"/>
                <a:cs typeface="Calibri"/>
              </a:rPr>
              <a:t>Global Consulting market </a:t>
            </a:r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98CAE5-CC06-FB0F-656D-BD9F5A22F17E}"/>
              </a:ext>
            </a:extLst>
          </p:cNvPr>
          <p:cNvSpPr txBox="1"/>
          <p:nvPr/>
        </p:nvSpPr>
        <p:spPr>
          <a:xfrm>
            <a:off x="1490784" y="4502964"/>
            <a:ext cx="2479431" cy="95410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solidFill>
                  <a:srgbClr val="FFFFFF"/>
                </a:solidFill>
                <a:latin typeface="Calibri" panose="020F0502020204030204"/>
                <a:ea typeface="Calibri"/>
                <a:cs typeface="Calibri"/>
              </a:rPr>
              <a:t>$60B</a:t>
            </a:r>
          </a:p>
          <a:p>
            <a:pPr algn="ctr"/>
            <a:r>
              <a:rPr lang="en-GB" sz="1600" b="1">
                <a:solidFill>
                  <a:srgbClr val="FFFFFF"/>
                </a:solidFill>
                <a:latin typeface="Calibri" panose="020F0502020204030204"/>
                <a:ea typeface="Calibri"/>
                <a:cs typeface="Calibri"/>
              </a:rPr>
              <a:t>Small Businesses Consulting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4B73657-87BB-DDF9-02CC-84CF3BB938EA}"/>
              </a:ext>
            </a:extLst>
          </p:cNvPr>
          <p:cNvSpPr/>
          <p:nvPr/>
        </p:nvSpPr>
        <p:spPr>
          <a:xfrm>
            <a:off x="9334191" y="1487455"/>
            <a:ext cx="2481388" cy="2266461"/>
          </a:xfrm>
          <a:prstGeom prst="ellipse">
            <a:avLst/>
          </a:prstGeom>
          <a:solidFill>
            <a:srgbClr val="94857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0A388A-33A6-E59D-1AAF-F7F4C7727D0B}"/>
              </a:ext>
            </a:extLst>
          </p:cNvPr>
          <p:cNvSpPr txBox="1"/>
          <p:nvPr/>
        </p:nvSpPr>
        <p:spPr>
          <a:xfrm>
            <a:off x="9336148" y="2091286"/>
            <a:ext cx="2479431" cy="138499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Calibri" panose="020F0502020204030204"/>
                <a:cs typeface="Calibri"/>
              </a:rPr>
              <a:t>$2B</a:t>
            </a:r>
            <a:endParaRPr lang="en-US" sz="360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pPr algn="ctr"/>
            <a:r>
              <a:rPr lang="en-GB" sz="1600" b="1">
                <a:solidFill>
                  <a:srgbClr val="FFFFFF"/>
                </a:solidFill>
                <a:latin typeface="Calibri" panose="020F0502020204030204"/>
                <a:cs typeface="Calibri"/>
              </a:rPr>
              <a:t>10% of Untapped Market</a:t>
            </a:r>
            <a:endParaRPr lang="en-US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pPr algn="ctr"/>
            <a:r>
              <a:rPr lang="en-GB" sz="1600" b="1">
                <a:solidFill>
                  <a:srgbClr val="FFFFFF"/>
                </a:solidFill>
                <a:latin typeface="Calibri" panose="020F0502020204030204"/>
                <a:cs typeface="Calibri"/>
              </a:rPr>
              <a:t>49% of SB don’t hire experts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ACAF605-CF15-0575-B0C9-62D3ACFD5EBD}"/>
              </a:ext>
            </a:extLst>
          </p:cNvPr>
          <p:cNvSpPr/>
          <p:nvPr/>
        </p:nvSpPr>
        <p:spPr>
          <a:xfrm>
            <a:off x="6061498" y="1546070"/>
            <a:ext cx="2481388" cy="2266461"/>
          </a:xfrm>
          <a:prstGeom prst="ellipse">
            <a:avLst/>
          </a:prstGeom>
          <a:solidFill>
            <a:srgbClr val="94857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10DD49-D30C-DD89-BC4B-309DAB29840B}"/>
              </a:ext>
            </a:extLst>
          </p:cNvPr>
          <p:cNvSpPr txBox="1"/>
          <p:nvPr/>
        </p:nvSpPr>
        <p:spPr>
          <a:xfrm>
            <a:off x="6022422" y="2160592"/>
            <a:ext cx="2479431" cy="113877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Calibri" panose="020F0502020204030204"/>
                <a:cs typeface="Calibri"/>
              </a:rPr>
              <a:t>$6B</a:t>
            </a:r>
            <a:endParaRPr lang="en-US" sz="360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pPr algn="ctr"/>
            <a:r>
              <a:rPr lang="en-GB" sz="1600" b="1">
                <a:solidFill>
                  <a:srgbClr val="FFFFFF"/>
                </a:solidFill>
                <a:ea typeface="+mn-lt"/>
                <a:cs typeface="+mn-lt"/>
              </a:rPr>
              <a:t>10% penetration in existing market</a:t>
            </a:r>
            <a:endParaRPr lang="en-GB" sz="1600" b="1">
              <a:solidFill>
                <a:srgbClr val="FFFFFF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8D0295-1ACC-F12D-47AD-57AB27E02F30}"/>
              </a:ext>
            </a:extLst>
          </p:cNvPr>
          <p:cNvSpPr txBox="1"/>
          <p:nvPr/>
        </p:nvSpPr>
        <p:spPr>
          <a:xfrm>
            <a:off x="5545789" y="698705"/>
            <a:ext cx="670014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b="1">
                <a:latin typeface="Calibri" panose="020F0502020204030204"/>
                <a:ea typeface="Calibri"/>
                <a:cs typeface="Calibri"/>
              </a:rPr>
              <a:t>POTENTIAL ADDRESSABLE MARKET SIZE</a:t>
            </a:r>
          </a:p>
          <a:p>
            <a:pPr algn="ctr"/>
            <a:r>
              <a:rPr lang="en-GB" sz="2000" b="1">
                <a:latin typeface="Calibri" panose="020F0502020204030204"/>
                <a:ea typeface="Calibri"/>
                <a:cs typeface="Calibri"/>
              </a:rPr>
              <a:t>5 Years OF LAUNCH</a:t>
            </a:r>
          </a:p>
        </p:txBody>
      </p:sp>
      <p:sp>
        <p:nvSpPr>
          <p:cNvPr id="29" name="Plus Sign 28">
            <a:extLst>
              <a:ext uri="{FF2B5EF4-FFF2-40B4-BE49-F238E27FC236}">
                <a16:creationId xmlns:a16="http://schemas.microsoft.com/office/drawing/2014/main" id="{01684781-272D-9BE0-DB8F-D809791B8D9E}"/>
              </a:ext>
            </a:extLst>
          </p:cNvPr>
          <p:cNvSpPr/>
          <p:nvPr/>
        </p:nvSpPr>
        <p:spPr>
          <a:xfrm>
            <a:off x="8694308" y="2395994"/>
            <a:ext cx="537307" cy="488461"/>
          </a:xfrm>
          <a:prstGeom prst="mathPlus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B4BD5C-1F58-3B6B-3213-CF35BC14F224}"/>
              </a:ext>
            </a:extLst>
          </p:cNvPr>
          <p:cNvSpPr txBox="1"/>
          <p:nvPr/>
        </p:nvSpPr>
        <p:spPr>
          <a:xfrm>
            <a:off x="-58112" y="6611779"/>
            <a:ext cx="48924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u="sng">
                <a:latin typeface="Calibri" panose="020F0502020204030204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https://www.mordorintelligence.com/industry-reports/consulting-service-market</a:t>
            </a:r>
            <a:endParaRPr lang="en-GB">
              <a:latin typeface="Calibri" panose="020F0502020204030204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78D188E-8EF6-3DE5-F22B-867D5469407E}"/>
              </a:ext>
            </a:extLst>
          </p:cNvPr>
          <p:cNvSpPr/>
          <p:nvPr/>
        </p:nvSpPr>
        <p:spPr>
          <a:xfrm>
            <a:off x="6606446" y="4297377"/>
            <a:ext cx="1422880" cy="1299635"/>
          </a:xfrm>
          <a:prstGeom prst="ellipse">
            <a:avLst/>
          </a:prstGeom>
          <a:solidFill>
            <a:srgbClr val="94857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>
                <a:solidFill>
                  <a:prstClr val="white"/>
                </a:solidFill>
                <a:latin typeface="Calibri" panose="020F0502020204030204"/>
              </a:rPr>
              <a:t>$8B</a:t>
            </a:r>
            <a:endParaRPr kumimoji="0" lang="en-GB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34EF7A2-B74B-3F4B-03BD-807729AB58B9}"/>
              </a:ext>
            </a:extLst>
          </p:cNvPr>
          <p:cNvSpPr/>
          <p:nvPr/>
        </p:nvSpPr>
        <p:spPr>
          <a:xfrm>
            <a:off x="10080733" y="4493911"/>
            <a:ext cx="972278" cy="866883"/>
          </a:xfrm>
          <a:prstGeom prst="ellipse">
            <a:avLst/>
          </a:prstGeom>
          <a:solidFill>
            <a:srgbClr val="94857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>
                <a:solidFill>
                  <a:prstClr val="white"/>
                </a:solidFill>
                <a:latin typeface="Calibri" panose="020F0502020204030204"/>
              </a:rPr>
              <a:t>$80M</a:t>
            </a:r>
            <a:endParaRPr kumimoji="0" lang="en-GB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E6CC34-7D25-83AB-91CE-D24DEB899249}"/>
              </a:ext>
            </a:extLst>
          </p:cNvPr>
          <p:cNvCxnSpPr>
            <a:cxnSpLocks/>
          </p:cNvCxnSpPr>
          <p:nvPr/>
        </p:nvCxnSpPr>
        <p:spPr>
          <a:xfrm>
            <a:off x="8029325" y="4975197"/>
            <a:ext cx="2051409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7285BDD-0425-40DE-1646-3DC4D4F4A048}"/>
              </a:ext>
            </a:extLst>
          </p:cNvPr>
          <p:cNvSpPr txBox="1"/>
          <p:nvPr/>
        </p:nvSpPr>
        <p:spPr>
          <a:xfrm>
            <a:off x="7875802" y="4652974"/>
            <a:ext cx="21760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>
                <a:solidFill>
                  <a:srgbClr val="44546A"/>
                </a:solidFill>
                <a:latin typeface="Calibri" panose="020F0502020204030204"/>
                <a:cs typeface="Calibri"/>
              </a:rPr>
              <a:t>1% Service charge</a:t>
            </a:r>
          </a:p>
          <a:p>
            <a:pPr algn="ctr"/>
            <a:r>
              <a:rPr lang="en-GB">
                <a:solidFill>
                  <a:srgbClr val="44546A"/>
                </a:solidFill>
                <a:latin typeface="Calibri" panose="020F0502020204030204"/>
                <a:cs typeface="Calibri"/>
              </a:rPr>
              <a:t>To GILO</a:t>
            </a:r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26925C-BD34-0FFE-2B48-CF47E1594683}"/>
              </a:ext>
            </a:extLst>
          </p:cNvPr>
          <p:cNvSpPr txBox="1"/>
          <p:nvPr/>
        </p:nvSpPr>
        <p:spPr>
          <a:xfrm>
            <a:off x="9775837" y="5327814"/>
            <a:ext cx="144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44546A"/>
                </a:solidFill>
                <a:latin typeface="Calibri" panose="020F0502020204030204"/>
                <a:cs typeface="Calibri"/>
              </a:rPr>
              <a:t>Y5 Revenue</a:t>
            </a:r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D6313-3AE2-5EDF-99BD-74F2C535B56A}"/>
              </a:ext>
            </a:extLst>
          </p:cNvPr>
          <p:cNvSpPr txBox="1"/>
          <p:nvPr/>
        </p:nvSpPr>
        <p:spPr>
          <a:xfrm>
            <a:off x="103406" y="-946"/>
            <a:ext cx="548215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FFC000"/>
                </a:solidFill>
                <a:latin typeface="Calibri"/>
                <a:cs typeface="Calibri"/>
              </a:rPr>
              <a:t>THE MARKET OPPORTUNITY</a:t>
            </a:r>
            <a:endParaRPr lang="en-US" sz="320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B10CB-A253-FBBD-251F-05D1B3A870E8}"/>
              </a:ext>
            </a:extLst>
          </p:cNvPr>
          <p:cNvSpPr txBox="1"/>
          <p:nvPr/>
        </p:nvSpPr>
        <p:spPr>
          <a:xfrm>
            <a:off x="106557" y="509607"/>
            <a:ext cx="55457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94857B"/>
                </a:solidFill>
                <a:latin typeface="Calibri"/>
                <a:cs typeface="Calibri"/>
              </a:rPr>
              <a:t>Large TAM and further white space bring significant revenue potential</a:t>
            </a:r>
            <a:endParaRPr lang="en-US" sz="2400">
              <a:solidFill>
                <a:srgbClr val="94857B"/>
              </a:solidFill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B0F06A-9E91-3E08-CD4C-F67707B989B0}"/>
              </a:ext>
            </a:extLst>
          </p:cNvPr>
          <p:cNvSpPr txBox="1"/>
          <p:nvPr/>
        </p:nvSpPr>
        <p:spPr>
          <a:xfrm>
            <a:off x="6606445" y="6045872"/>
            <a:ext cx="4944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>
                <a:solidFill>
                  <a:srgbClr val="44546A"/>
                </a:solidFill>
                <a:latin typeface="Calibri" panose="020F0502020204030204"/>
                <a:cs typeface="Calibri"/>
              </a:rPr>
              <a:t>*Additional revenue from gainshare not calculated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69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7106CF9B-46B6-2019-C4FB-BB6661AE362D}"/>
              </a:ext>
            </a:extLst>
          </p:cNvPr>
          <p:cNvSpPr/>
          <p:nvPr/>
        </p:nvSpPr>
        <p:spPr>
          <a:xfrm>
            <a:off x="560521" y="3171408"/>
            <a:ext cx="3192688" cy="3502871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D81A6AF-EB6D-6F77-506A-7F4FF5223967}"/>
              </a:ext>
            </a:extLst>
          </p:cNvPr>
          <p:cNvSpPr txBox="1"/>
          <p:nvPr/>
        </p:nvSpPr>
        <p:spPr>
          <a:xfrm>
            <a:off x="693224" y="3570846"/>
            <a:ext cx="33555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DM Sans" pitchFamily="2" charset="0"/>
              </a:rPr>
              <a:t>Investment opportunity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F8246B4-8CED-68D7-051C-F1755D46A709}"/>
              </a:ext>
            </a:extLst>
          </p:cNvPr>
          <p:cNvSpPr txBox="1"/>
          <p:nvPr/>
        </p:nvSpPr>
        <p:spPr>
          <a:xfrm>
            <a:off x="1332" y="407"/>
            <a:ext cx="12113634" cy="16312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800" b="1">
                <a:solidFill>
                  <a:srgbClr val="FFC000"/>
                </a:solidFill>
                <a:latin typeface="Calibri"/>
                <a:cs typeface="Calibri"/>
              </a:rPr>
              <a:t>THE ROADMAP</a:t>
            </a:r>
          </a:p>
          <a:p>
            <a:r>
              <a:rPr lang="en-US" sz="2400" b="1">
                <a:solidFill>
                  <a:srgbClr val="94857B"/>
                </a:solidFill>
                <a:latin typeface="Calibri"/>
                <a:ea typeface="+mn-lt"/>
                <a:cs typeface="+mn-lt"/>
              </a:rPr>
              <a:t>Clear path to launch and commercialize products in 24M, with limited upfront investments</a:t>
            </a:r>
            <a:endParaRPr lang="en-US" sz="2400">
              <a:solidFill>
                <a:srgbClr val="94857B"/>
              </a:solidFill>
              <a:latin typeface="Calibri"/>
              <a:cs typeface="Calibri"/>
            </a:endParaRPr>
          </a:p>
          <a:p>
            <a:endParaRPr lang="en-US" sz="3800" b="1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100" name="Rectangle: Rounded Corners 10">
            <a:extLst>
              <a:ext uri="{FF2B5EF4-FFF2-40B4-BE49-F238E27FC236}">
                <a16:creationId xmlns:a16="http://schemas.microsoft.com/office/drawing/2014/main" id="{1EE511AA-4B99-BD99-9866-6092C260CDE6}"/>
              </a:ext>
            </a:extLst>
          </p:cNvPr>
          <p:cNvSpPr/>
          <p:nvPr/>
        </p:nvSpPr>
        <p:spPr>
          <a:xfrm>
            <a:off x="535426" y="1506521"/>
            <a:ext cx="11283708" cy="1490124"/>
          </a:xfrm>
          <a:prstGeom prst="roundRect">
            <a:avLst>
              <a:gd name="adj" fmla="val 7124"/>
            </a:avLst>
          </a:prstGeom>
          <a:solidFill>
            <a:srgbClr val="F5E9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FA1CEA2-1824-F8DE-9730-D4A53BB938BB}"/>
              </a:ext>
            </a:extLst>
          </p:cNvPr>
          <p:cNvCxnSpPr>
            <a:cxnSpLocks/>
          </p:cNvCxnSpPr>
          <p:nvPr/>
        </p:nvCxnSpPr>
        <p:spPr>
          <a:xfrm>
            <a:off x="886812" y="2209298"/>
            <a:ext cx="10734108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headEnd type="oval"/>
            <a:tailEnd type="arrow"/>
          </a:ln>
          <a:effectLst/>
        </p:spPr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E90F978-C73A-A1D8-ED2E-5717A0EF06C3}"/>
              </a:ext>
            </a:extLst>
          </p:cNvPr>
          <p:cNvSpPr txBox="1"/>
          <p:nvPr/>
        </p:nvSpPr>
        <p:spPr>
          <a:xfrm>
            <a:off x="5396994" y="1140953"/>
            <a:ext cx="856872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000" b="1">
                <a:solidFill>
                  <a:prstClr val="black"/>
                </a:solidFill>
                <a:latin typeface="DM Sans" pitchFamily="2" charset="0"/>
              </a:rPr>
              <a:t>2025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227C3EB-F6B5-1223-B123-1BEB0392D42C}"/>
              </a:ext>
            </a:extLst>
          </p:cNvPr>
          <p:cNvGrpSpPr/>
          <p:nvPr/>
        </p:nvGrpSpPr>
        <p:grpSpPr>
          <a:xfrm>
            <a:off x="3026752" y="2090818"/>
            <a:ext cx="213807" cy="213807"/>
            <a:chOff x="4294759" y="3324225"/>
            <a:chExt cx="219748" cy="219748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CF14AB3-6ADB-ED4B-05FC-6B2745464AE9}"/>
                </a:ext>
              </a:extLst>
            </p:cNvPr>
            <p:cNvSpPr/>
            <p:nvPr/>
          </p:nvSpPr>
          <p:spPr>
            <a:xfrm>
              <a:off x="4294759" y="3324225"/>
              <a:ext cx="219748" cy="21974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: Shape 14">
              <a:extLst>
                <a:ext uri="{FF2B5EF4-FFF2-40B4-BE49-F238E27FC236}">
                  <a16:creationId xmlns:a16="http://schemas.microsoft.com/office/drawing/2014/main" id="{F2A06F36-12B4-E0C2-AE04-07E8B4977FDD}"/>
                </a:ext>
              </a:extLst>
            </p:cNvPr>
            <p:cNvSpPr/>
            <p:nvPr/>
          </p:nvSpPr>
          <p:spPr>
            <a:xfrm rot="5400000">
              <a:off x="4343912" y="3400502"/>
              <a:ext cx="130968" cy="65484"/>
            </a:xfrm>
            <a:custGeom>
              <a:avLst/>
              <a:gdLst>
                <a:gd name="connsiteX0" fmla="*/ 0 w 504826"/>
                <a:gd name="connsiteY0" fmla="*/ 252413 h 252413"/>
                <a:gd name="connsiteX1" fmla="*/ 252413 w 504826"/>
                <a:gd name="connsiteY1" fmla="*/ 0 h 252413"/>
                <a:gd name="connsiteX2" fmla="*/ 504826 w 504826"/>
                <a:gd name="connsiteY2" fmla="*/ 252413 h 25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826" h="252413">
                  <a:moveTo>
                    <a:pt x="0" y="252413"/>
                  </a:moveTo>
                  <a:lnTo>
                    <a:pt x="252413" y="0"/>
                  </a:lnTo>
                  <a:lnTo>
                    <a:pt x="504826" y="252413"/>
                  </a:lnTo>
                </a:path>
              </a:pathLst>
            </a:custGeom>
            <a:noFill/>
            <a:ln w="2222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5116FA1-235E-1A4D-D206-6F792537616D}"/>
              </a:ext>
            </a:extLst>
          </p:cNvPr>
          <p:cNvGrpSpPr/>
          <p:nvPr/>
        </p:nvGrpSpPr>
        <p:grpSpPr>
          <a:xfrm>
            <a:off x="5831063" y="2078705"/>
            <a:ext cx="213807" cy="213807"/>
            <a:chOff x="4294759" y="3324225"/>
            <a:chExt cx="219748" cy="219748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6188C05-CF2F-9E3E-2972-FF4C49E2186F}"/>
                </a:ext>
              </a:extLst>
            </p:cNvPr>
            <p:cNvSpPr/>
            <p:nvPr/>
          </p:nvSpPr>
          <p:spPr>
            <a:xfrm>
              <a:off x="4294759" y="3324225"/>
              <a:ext cx="219748" cy="21974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: Shape 14">
              <a:extLst>
                <a:ext uri="{FF2B5EF4-FFF2-40B4-BE49-F238E27FC236}">
                  <a16:creationId xmlns:a16="http://schemas.microsoft.com/office/drawing/2014/main" id="{352FD27A-6D9E-4707-F46F-B7D2E9DC95A8}"/>
                </a:ext>
              </a:extLst>
            </p:cNvPr>
            <p:cNvSpPr/>
            <p:nvPr/>
          </p:nvSpPr>
          <p:spPr>
            <a:xfrm rot="5400000">
              <a:off x="4343912" y="3400502"/>
              <a:ext cx="130968" cy="65484"/>
            </a:xfrm>
            <a:custGeom>
              <a:avLst/>
              <a:gdLst>
                <a:gd name="connsiteX0" fmla="*/ 0 w 504826"/>
                <a:gd name="connsiteY0" fmla="*/ 252413 h 252413"/>
                <a:gd name="connsiteX1" fmla="*/ 252413 w 504826"/>
                <a:gd name="connsiteY1" fmla="*/ 0 h 252413"/>
                <a:gd name="connsiteX2" fmla="*/ 504826 w 504826"/>
                <a:gd name="connsiteY2" fmla="*/ 252413 h 25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826" h="252413">
                  <a:moveTo>
                    <a:pt x="0" y="252413"/>
                  </a:moveTo>
                  <a:lnTo>
                    <a:pt x="252413" y="0"/>
                  </a:lnTo>
                  <a:lnTo>
                    <a:pt x="504826" y="252413"/>
                  </a:lnTo>
                </a:path>
              </a:pathLst>
            </a:custGeom>
            <a:noFill/>
            <a:ln w="2222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109962D-D1AE-C4B3-5CAC-7E9B63596ED6}"/>
              </a:ext>
            </a:extLst>
          </p:cNvPr>
          <p:cNvGrpSpPr/>
          <p:nvPr/>
        </p:nvGrpSpPr>
        <p:grpSpPr>
          <a:xfrm>
            <a:off x="11082809" y="2096461"/>
            <a:ext cx="213807" cy="213807"/>
            <a:chOff x="4294759" y="3324227"/>
            <a:chExt cx="219748" cy="219748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70A3D7A-8336-4798-2D20-67EFE2A566BB}"/>
                </a:ext>
              </a:extLst>
            </p:cNvPr>
            <p:cNvSpPr/>
            <p:nvPr/>
          </p:nvSpPr>
          <p:spPr>
            <a:xfrm>
              <a:off x="4294759" y="3324227"/>
              <a:ext cx="219748" cy="21974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: Shape 14">
              <a:extLst>
                <a:ext uri="{FF2B5EF4-FFF2-40B4-BE49-F238E27FC236}">
                  <a16:creationId xmlns:a16="http://schemas.microsoft.com/office/drawing/2014/main" id="{31681D7F-EA28-9D70-C72E-9399CBD19F53}"/>
                </a:ext>
              </a:extLst>
            </p:cNvPr>
            <p:cNvSpPr/>
            <p:nvPr/>
          </p:nvSpPr>
          <p:spPr>
            <a:xfrm rot="5400000">
              <a:off x="4343912" y="3400502"/>
              <a:ext cx="130968" cy="65484"/>
            </a:xfrm>
            <a:custGeom>
              <a:avLst/>
              <a:gdLst>
                <a:gd name="connsiteX0" fmla="*/ 0 w 504826"/>
                <a:gd name="connsiteY0" fmla="*/ 252413 h 252413"/>
                <a:gd name="connsiteX1" fmla="*/ 252413 w 504826"/>
                <a:gd name="connsiteY1" fmla="*/ 0 h 252413"/>
                <a:gd name="connsiteX2" fmla="*/ 504826 w 504826"/>
                <a:gd name="connsiteY2" fmla="*/ 252413 h 25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826" h="252413">
                  <a:moveTo>
                    <a:pt x="0" y="252413"/>
                  </a:moveTo>
                  <a:lnTo>
                    <a:pt x="252413" y="0"/>
                  </a:lnTo>
                  <a:lnTo>
                    <a:pt x="504826" y="252413"/>
                  </a:lnTo>
                </a:path>
              </a:pathLst>
            </a:custGeom>
            <a:noFill/>
            <a:ln w="2222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CBADDC40-8ECB-31ED-604A-1C72168978DA}"/>
              </a:ext>
            </a:extLst>
          </p:cNvPr>
          <p:cNvSpPr txBox="1"/>
          <p:nvPr/>
        </p:nvSpPr>
        <p:spPr>
          <a:xfrm>
            <a:off x="755742" y="2546573"/>
            <a:ext cx="2212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>
                <a:solidFill>
                  <a:prstClr val="black"/>
                </a:solidFill>
                <a:latin typeface="DM Sans" pitchFamily="2" charset="0"/>
                <a:cs typeface="MV Boli" panose="02000500030200090000" pitchFamily="2" charset="0"/>
              </a:rPr>
              <a:t>Concept validation</a:t>
            </a:r>
          </a:p>
        </p:txBody>
      </p:sp>
      <p:pic>
        <p:nvPicPr>
          <p:cNvPr id="115" name="Graphic 18">
            <a:extLst>
              <a:ext uri="{FF2B5EF4-FFF2-40B4-BE49-F238E27FC236}">
                <a16:creationId xmlns:a16="http://schemas.microsoft.com/office/drawing/2014/main" id="{57182E30-5554-924D-C929-9E6C076D9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115211" flipH="1">
            <a:off x="1432957" y="2284527"/>
            <a:ext cx="84071" cy="297729"/>
          </a:xfrm>
          <a:prstGeom prst="rect">
            <a:avLst/>
          </a:prstGeom>
        </p:spPr>
      </p:pic>
      <p:sp>
        <p:nvSpPr>
          <p:cNvPr id="119" name="Oval 118">
            <a:extLst>
              <a:ext uri="{FF2B5EF4-FFF2-40B4-BE49-F238E27FC236}">
                <a16:creationId xmlns:a16="http://schemas.microsoft.com/office/drawing/2014/main" id="{4B0F1A93-7D4F-B58E-3BCB-4AA9B63530E2}"/>
              </a:ext>
            </a:extLst>
          </p:cNvPr>
          <p:cNvSpPr/>
          <p:nvPr/>
        </p:nvSpPr>
        <p:spPr>
          <a:xfrm>
            <a:off x="4509509" y="2152865"/>
            <a:ext cx="117972" cy="117972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13D4CE6-1328-648D-0227-B911CF530E9A}"/>
              </a:ext>
            </a:extLst>
          </p:cNvPr>
          <p:cNvSpPr txBox="1"/>
          <p:nvPr/>
        </p:nvSpPr>
        <p:spPr>
          <a:xfrm>
            <a:off x="4196413" y="2580846"/>
            <a:ext cx="2050991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400">
                <a:solidFill>
                  <a:prstClr val="black"/>
                </a:solidFill>
                <a:latin typeface="DM Sans"/>
                <a:cs typeface="MV Boli"/>
              </a:rPr>
              <a:t>GTM + Legal Expert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B9614C33-E665-91BC-7C9F-1B62433ABC82}"/>
              </a:ext>
            </a:extLst>
          </p:cNvPr>
          <p:cNvSpPr/>
          <p:nvPr/>
        </p:nvSpPr>
        <p:spPr>
          <a:xfrm>
            <a:off x="1378324" y="2154751"/>
            <a:ext cx="117972" cy="117972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D6C638A-427C-3F9F-2F25-EDECF816E9EA}"/>
              </a:ext>
            </a:extLst>
          </p:cNvPr>
          <p:cNvSpPr/>
          <p:nvPr/>
        </p:nvSpPr>
        <p:spPr>
          <a:xfrm>
            <a:off x="3278182" y="2133805"/>
            <a:ext cx="117972" cy="117972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A7BE45A-E405-4361-F37C-78497AD9B003}"/>
              </a:ext>
            </a:extLst>
          </p:cNvPr>
          <p:cNvSpPr/>
          <p:nvPr/>
        </p:nvSpPr>
        <p:spPr>
          <a:xfrm>
            <a:off x="3691506" y="2154562"/>
            <a:ext cx="117972" cy="117972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749C32A-68F2-DE2C-ACB7-23A6E03B0C5B}"/>
              </a:ext>
            </a:extLst>
          </p:cNvPr>
          <p:cNvSpPr txBox="1"/>
          <p:nvPr/>
        </p:nvSpPr>
        <p:spPr>
          <a:xfrm>
            <a:off x="3605334" y="1498051"/>
            <a:ext cx="14619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>
                <a:solidFill>
                  <a:prstClr val="black"/>
                </a:solidFill>
                <a:latin typeface="DM Sans" pitchFamily="2" charset="0"/>
                <a:cs typeface="MV Boli" panose="02000500030200090000" pitchFamily="2" charset="0"/>
              </a:rPr>
              <a:t>Full Stack Developer</a:t>
            </a:r>
          </a:p>
        </p:txBody>
      </p:sp>
      <p:pic>
        <p:nvPicPr>
          <p:cNvPr id="130" name="Graphic 18">
            <a:extLst>
              <a:ext uri="{FF2B5EF4-FFF2-40B4-BE49-F238E27FC236}">
                <a16:creationId xmlns:a16="http://schemas.microsoft.com/office/drawing/2014/main" id="{54FB38B2-3CA4-11B8-B264-95EA98E10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605112">
            <a:off x="3186674" y="1718701"/>
            <a:ext cx="126967" cy="376729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75000CE1-B3D0-F36F-A311-46B039D3151F}"/>
              </a:ext>
            </a:extLst>
          </p:cNvPr>
          <p:cNvSpPr txBox="1"/>
          <p:nvPr/>
        </p:nvSpPr>
        <p:spPr>
          <a:xfrm>
            <a:off x="2202593" y="1511315"/>
            <a:ext cx="1167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>
                <a:solidFill>
                  <a:prstClr val="black"/>
                </a:solidFill>
                <a:latin typeface="DM Sans" pitchFamily="2" charset="0"/>
                <a:cs typeface="MV Boli" panose="02000500030200090000" pitchFamily="2" charset="0"/>
              </a:rPr>
              <a:t>AI developer</a:t>
            </a:r>
          </a:p>
        </p:txBody>
      </p:sp>
      <p:pic>
        <p:nvPicPr>
          <p:cNvPr id="133" name="Graphic 18">
            <a:extLst>
              <a:ext uri="{FF2B5EF4-FFF2-40B4-BE49-F238E27FC236}">
                <a16:creationId xmlns:a16="http://schemas.microsoft.com/office/drawing/2014/main" id="{919D7DBC-48B8-002E-9A9C-42CD67C5C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733613">
            <a:off x="3948477" y="1920416"/>
            <a:ext cx="79275" cy="343297"/>
          </a:xfrm>
          <a:prstGeom prst="rect">
            <a:avLst/>
          </a:prstGeom>
        </p:spPr>
      </p:pic>
      <p:sp>
        <p:nvSpPr>
          <p:cNvPr id="134" name="Oval 133">
            <a:extLst>
              <a:ext uri="{FF2B5EF4-FFF2-40B4-BE49-F238E27FC236}">
                <a16:creationId xmlns:a16="http://schemas.microsoft.com/office/drawing/2014/main" id="{54A69F86-7E68-70C0-85AF-EEA5CE0D25EE}"/>
              </a:ext>
            </a:extLst>
          </p:cNvPr>
          <p:cNvSpPr/>
          <p:nvPr/>
        </p:nvSpPr>
        <p:spPr>
          <a:xfrm>
            <a:off x="6872736" y="2129351"/>
            <a:ext cx="117972" cy="117972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ounded Rectangle 1297">
            <a:extLst>
              <a:ext uri="{FF2B5EF4-FFF2-40B4-BE49-F238E27FC236}">
                <a16:creationId xmlns:a16="http://schemas.microsoft.com/office/drawing/2014/main" id="{4AB955F3-9C54-3C00-F48E-F4CE09A5BFE5}"/>
              </a:ext>
            </a:extLst>
          </p:cNvPr>
          <p:cNvSpPr/>
          <p:nvPr/>
        </p:nvSpPr>
        <p:spPr>
          <a:xfrm>
            <a:off x="2047579" y="2070421"/>
            <a:ext cx="958055" cy="254603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Alpha</a:t>
            </a:r>
          </a:p>
        </p:txBody>
      </p:sp>
      <p:sp>
        <p:nvSpPr>
          <p:cNvPr id="136" name="Rounded Rectangle 1298">
            <a:extLst>
              <a:ext uri="{FF2B5EF4-FFF2-40B4-BE49-F238E27FC236}">
                <a16:creationId xmlns:a16="http://schemas.microsoft.com/office/drawing/2014/main" id="{24CABCAB-D777-43C0-62ED-C1F62BA67E23}"/>
              </a:ext>
            </a:extLst>
          </p:cNvPr>
          <p:cNvSpPr/>
          <p:nvPr/>
        </p:nvSpPr>
        <p:spPr>
          <a:xfrm>
            <a:off x="4678322" y="2079848"/>
            <a:ext cx="676704" cy="254603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Pilot</a:t>
            </a:r>
          </a:p>
        </p:txBody>
      </p:sp>
      <p:sp>
        <p:nvSpPr>
          <p:cNvPr id="137" name="Rounded Rectangle 1299">
            <a:extLst>
              <a:ext uri="{FF2B5EF4-FFF2-40B4-BE49-F238E27FC236}">
                <a16:creationId xmlns:a16="http://schemas.microsoft.com/office/drawing/2014/main" id="{D1AC29C9-E8E3-DA66-76F4-780F77ED29EF}"/>
              </a:ext>
            </a:extLst>
          </p:cNvPr>
          <p:cNvSpPr/>
          <p:nvPr/>
        </p:nvSpPr>
        <p:spPr>
          <a:xfrm>
            <a:off x="6054138" y="2062014"/>
            <a:ext cx="1346322" cy="254603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UK Launch</a:t>
            </a:r>
          </a:p>
        </p:txBody>
      </p:sp>
      <p:sp>
        <p:nvSpPr>
          <p:cNvPr id="138" name="Rounded Rectangle 1305">
            <a:extLst>
              <a:ext uri="{FF2B5EF4-FFF2-40B4-BE49-F238E27FC236}">
                <a16:creationId xmlns:a16="http://schemas.microsoft.com/office/drawing/2014/main" id="{2983F30A-AE42-20F4-49FF-C911D22D7CD2}"/>
              </a:ext>
            </a:extLst>
          </p:cNvPr>
          <p:cNvSpPr/>
          <p:nvPr/>
        </p:nvSpPr>
        <p:spPr>
          <a:xfrm>
            <a:off x="8154633" y="2047674"/>
            <a:ext cx="1834989" cy="319781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Global Launch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1D0711F-5D72-4C07-EBFA-6EF4D062AB46}"/>
              </a:ext>
            </a:extLst>
          </p:cNvPr>
          <p:cNvSpPr txBox="1"/>
          <p:nvPr/>
        </p:nvSpPr>
        <p:spPr>
          <a:xfrm>
            <a:off x="10053349" y="1096457"/>
            <a:ext cx="856872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000" b="1">
                <a:solidFill>
                  <a:prstClr val="black"/>
                </a:solidFill>
                <a:latin typeface="DM Sans" pitchFamily="2" charset="0"/>
              </a:rPr>
              <a:t>2026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D32C82E-6845-1AF9-4E1F-09D7D3494DC3}"/>
              </a:ext>
            </a:extLst>
          </p:cNvPr>
          <p:cNvSpPr txBox="1"/>
          <p:nvPr/>
        </p:nvSpPr>
        <p:spPr>
          <a:xfrm>
            <a:off x="1004978" y="1142337"/>
            <a:ext cx="856872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000" b="1">
                <a:solidFill>
                  <a:prstClr val="black"/>
                </a:solidFill>
                <a:latin typeface="DM Sans" pitchFamily="2" charset="0"/>
              </a:rPr>
              <a:t>2024</a:t>
            </a:r>
          </a:p>
        </p:txBody>
      </p:sp>
      <p:pic>
        <p:nvPicPr>
          <p:cNvPr id="145" name="Graphic 18">
            <a:extLst>
              <a:ext uri="{FF2B5EF4-FFF2-40B4-BE49-F238E27FC236}">
                <a16:creationId xmlns:a16="http://schemas.microsoft.com/office/drawing/2014/main" id="{03396F4D-63A9-2521-2D38-A0C91AD09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410406">
            <a:off x="4550951" y="2329519"/>
            <a:ext cx="88976" cy="309749"/>
          </a:xfrm>
          <a:prstGeom prst="rect">
            <a:avLst/>
          </a:prstGeom>
        </p:spPr>
      </p:pic>
      <p:grpSp>
        <p:nvGrpSpPr>
          <p:cNvPr id="198" name="Group 197">
            <a:extLst>
              <a:ext uri="{FF2B5EF4-FFF2-40B4-BE49-F238E27FC236}">
                <a16:creationId xmlns:a16="http://schemas.microsoft.com/office/drawing/2014/main" id="{D7F4A680-B7A2-EF56-11AF-6F1EABC490D4}"/>
              </a:ext>
            </a:extLst>
          </p:cNvPr>
          <p:cNvGrpSpPr/>
          <p:nvPr/>
        </p:nvGrpSpPr>
        <p:grpSpPr>
          <a:xfrm>
            <a:off x="484304" y="4541263"/>
            <a:ext cx="11289815" cy="2139766"/>
            <a:chOff x="460908" y="4027156"/>
            <a:chExt cx="11289815" cy="2215336"/>
          </a:xfrm>
        </p:grpSpPr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CA97551A-87AB-7429-2109-DD6140361A93}"/>
                </a:ext>
              </a:extLst>
            </p:cNvPr>
            <p:cNvSpPr/>
            <p:nvPr/>
          </p:nvSpPr>
          <p:spPr>
            <a:xfrm>
              <a:off x="460908" y="4027156"/>
              <a:ext cx="11289815" cy="2215336"/>
            </a:xfrm>
            <a:prstGeom prst="roundRect">
              <a:avLst>
                <a:gd name="adj" fmla="val 712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3DF48630-483D-D33A-7C91-F5BB939588A0}"/>
                </a:ext>
              </a:extLst>
            </p:cNvPr>
            <p:cNvSpPr txBox="1"/>
            <p:nvPr/>
          </p:nvSpPr>
          <p:spPr>
            <a:xfrm>
              <a:off x="1019804" y="5703761"/>
              <a:ext cx="226953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GB" b="1">
                  <a:latin typeface="DM Sans" pitchFamily="2" charset="0"/>
                  <a:ea typeface="Roboto Light" panose="02000000000000000000" pitchFamily="2" charset="0"/>
                </a:rPr>
                <a:t>PILOT RUN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E855A04-D92B-5900-92C0-0D45E9756BEE}"/>
                </a:ext>
              </a:extLst>
            </p:cNvPr>
            <p:cNvSpPr txBox="1"/>
            <p:nvPr/>
          </p:nvSpPr>
          <p:spPr>
            <a:xfrm>
              <a:off x="4820327" y="5703761"/>
              <a:ext cx="25094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GB" b="1">
                  <a:latin typeface="DM Sans" pitchFamily="2" charset="0"/>
                  <a:ea typeface="Roboto Light" panose="02000000000000000000" pitchFamily="2" charset="0"/>
                </a:rPr>
                <a:t>Product Launch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84D0717-C36B-0622-DDFC-30D9D6136F27}"/>
                </a:ext>
              </a:extLst>
            </p:cNvPr>
            <p:cNvSpPr txBox="1"/>
            <p:nvPr/>
          </p:nvSpPr>
          <p:spPr>
            <a:xfrm>
              <a:off x="8578705" y="5703761"/>
              <a:ext cx="2958209" cy="3823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GB" b="1">
                  <a:latin typeface="DM Sans" pitchFamily="2" charset="0"/>
                  <a:ea typeface="Roboto Light" panose="02000000000000000000" pitchFamily="2" charset="0"/>
                </a:rPr>
                <a:t>Revenue $80million+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464DF19B-BE81-3108-13F1-2FBFCD4A2648}"/>
                </a:ext>
              </a:extLst>
            </p:cNvPr>
            <p:cNvGrpSpPr/>
            <p:nvPr/>
          </p:nvGrpSpPr>
          <p:grpSpPr>
            <a:xfrm>
              <a:off x="1625797" y="4316858"/>
              <a:ext cx="8939670" cy="1246692"/>
              <a:chOff x="953481" y="4066424"/>
              <a:chExt cx="10307550" cy="1246692"/>
            </a:xfrm>
          </p:grpSpPr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5ECF8F28-AC58-E0D8-800D-473BAF686F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9720" y="4689770"/>
                <a:ext cx="7541277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E2FD9BDD-7ECA-A191-87CE-2B6A8E221C84}"/>
                  </a:ext>
                </a:extLst>
              </p:cNvPr>
              <p:cNvGrpSpPr/>
              <p:nvPr/>
            </p:nvGrpSpPr>
            <p:grpSpPr>
              <a:xfrm>
                <a:off x="4120895" y="4566509"/>
                <a:ext cx="246522" cy="246522"/>
                <a:chOff x="4294759" y="3324225"/>
                <a:chExt cx="219748" cy="219748"/>
              </a:xfrm>
            </p:grpSpPr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41D6EE1D-E35C-C965-0388-D1FDDFA0ACEF}"/>
                    </a:ext>
                  </a:extLst>
                </p:cNvPr>
                <p:cNvSpPr/>
                <p:nvPr/>
              </p:nvSpPr>
              <p:spPr>
                <a:xfrm>
                  <a:off x="4294759" y="3324225"/>
                  <a:ext cx="219748" cy="2197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D2F2B378-6973-84AA-0EB2-8E60AEBC1097}"/>
                    </a:ext>
                  </a:extLst>
                </p:cNvPr>
                <p:cNvSpPr/>
                <p:nvPr/>
              </p:nvSpPr>
              <p:spPr>
                <a:xfrm rot="5400000">
                  <a:off x="4343912" y="3400502"/>
                  <a:ext cx="130968" cy="65484"/>
                </a:xfrm>
                <a:custGeom>
                  <a:avLst/>
                  <a:gdLst>
                    <a:gd name="connsiteX0" fmla="*/ 0 w 504826"/>
                    <a:gd name="connsiteY0" fmla="*/ 252413 h 252413"/>
                    <a:gd name="connsiteX1" fmla="*/ 252413 w 504826"/>
                    <a:gd name="connsiteY1" fmla="*/ 0 h 252413"/>
                    <a:gd name="connsiteX2" fmla="*/ 504826 w 504826"/>
                    <a:gd name="connsiteY2" fmla="*/ 252413 h 252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4826" h="252413">
                      <a:moveTo>
                        <a:pt x="0" y="252413"/>
                      </a:moveTo>
                      <a:lnTo>
                        <a:pt x="252413" y="0"/>
                      </a:lnTo>
                      <a:lnTo>
                        <a:pt x="504826" y="252413"/>
                      </a:lnTo>
                    </a:path>
                  </a:pathLst>
                </a:custGeom>
                <a:noFill/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B4F06EC1-7F8E-A80C-4BD5-823F2852FC97}"/>
                  </a:ext>
                </a:extLst>
              </p:cNvPr>
              <p:cNvGrpSpPr/>
              <p:nvPr/>
            </p:nvGrpSpPr>
            <p:grpSpPr>
              <a:xfrm>
                <a:off x="7915783" y="4566509"/>
                <a:ext cx="246522" cy="246522"/>
                <a:chOff x="4294759" y="3324225"/>
                <a:chExt cx="219748" cy="219748"/>
              </a:xfrm>
            </p:grpSpPr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B63531C7-474A-29AF-5A49-51CAD7ECC9E5}"/>
                    </a:ext>
                  </a:extLst>
                </p:cNvPr>
                <p:cNvSpPr/>
                <p:nvPr/>
              </p:nvSpPr>
              <p:spPr>
                <a:xfrm>
                  <a:off x="4294759" y="3324225"/>
                  <a:ext cx="219748" cy="2197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4FE714E1-4B7D-8471-296F-38F52D00C3F2}"/>
                    </a:ext>
                  </a:extLst>
                </p:cNvPr>
                <p:cNvSpPr/>
                <p:nvPr/>
              </p:nvSpPr>
              <p:spPr>
                <a:xfrm rot="5400000">
                  <a:off x="4343912" y="3400502"/>
                  <a:ext cx="130968" cy="65484"/>
                </a:xfrm>
                <a:custGeom>
                  <a:avLst/>
                  <a:gdLst>
                    <a:gd name="connsiteX0" fmla="*/ 0 w 504826"/>
                    <a:gd name="connsiteY0" fmla="*/ 252413 h 252413"/>
                    <a:gd name="connsiteX1" fmla="*/ 252413 w 504826"/>
                    <a:gd name="connsiteY1" fmla="*/ 0 h 252413"/>
                    <a:gd name="connsiteX2" fmla="*/ 504826 w 504826"/>
                    <a:gd name="connsiteY2" fmla="*/ 252413 h 252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4826" h="252413">
                      <a:moveTo>
                        <a:pt x="0" y="252413"/>
                      </a:moveTo>
                      <a:lnTo>
                        <a:pt x="252413" y="0"/>
                      </a:lnTo>
                      <a:lnTo>
                        <a:pt x="504826" y="252413"/>
                      </a:lnTo>
                    </a:path>
                  </a:pathLst>
                </a:custGeom>
                <a:noFill/>
                <a:ln w="222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E411BC66-FFAD-0692-8BAB-D85FF0E1DC5A}"/>
                  </a:ext>
                </a:extLst>
              </p:cNvPr>
              <p:cNvSpPr/>
              <p:nvPr/>
            </p:nvSpPr>
            <p:spPr>
              <a:xfrm>
                <a:off x="953481" y="4066424"/>
                <a:ext cx="1246693" cy="124669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51F8D546-D99B-4194-1987-03DAACB5267D}"/>
                  </a:ext>
                </a:extLst>
              </p:cNvPr>
              <p:cNvSpPr/>
              <p:nvPr/>
            </p:nvSpPr>
            <p:spPr>
              <a:xfrm>
                <a:off x="1063157" y="4176100"/>
                <a:ext cx="1027343" cy="1027341"/>
              </a:xfrm>
              <a:prstGeom prst="ellipse">
                <a:avLst/>
              </a:prstGeom>
              <a:solidFill>
                <a:srgbClr val="F5E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A2D0CD8-DE13-BD6B-2013-57B4D67584EA}"/>
                  </a:ext>
                </a:extLst>
              </p:cNvPr>
              <p:cNvSpPr txBox="1"/>
              <p:nvPr/>
            </p:nvSpPr>
            <p:spPr>
              <a:xfrm>
                <a:off x="1107676" y="4463811"/>
                <a:ext cx="987984" cy="46133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2000" b="1">
                    <a:latin typeface="DM Sans" pitchFamily="2" charset="0"/>
                  </a:rPr>
                  <a:t>2024</a:t>
                </a: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B580525A-1615-AF8C-C4B3-A9EF52B98CD6}"/>
                  </a:ext>
                </a:extLst>
              </p:cNvPr>
              <p:cNvSpPr/>
              <p:nvPr/>
            </p:nvSpPr>
            <p:spPr>
              <a:xfrm>
                <a:off x="10014336" y="4066424"/>
                <a:ext cx="1246695" cy="124669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22C9E959-4FB6-E746-0AA7-1BF852151E87}"/>
                  </a:ext>
                </a:extLst>
              </p:cNvPr>
              <p:cNvSpPr/>
              <p:nvPr/>
            </p:nvSpPr>
            <p:spPr>
              <a:xfrm>
                <a:off x="10124013" y="4176100"/>
                <a:ext cx="1027343" cy="102734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88B3C970-523C-9DA7-5EA7-5B708E6C3B75}"/>
                  </a:ext>
                </a:extLst>
              </p:cNvPr>
              <p:cNvSpPr txBox="1"/>
              <p:nvPr/>
            </p:nvSpPr>
            <p:spPr>
              <a:xfrm>
                <a:off x="10124013" y="4487356"/>
                <a:ext cx="1028588" cy="414241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2000" b="1">
                    <a:latin typeface="DM Sans" pitchFamily="2" charset="0"/>
                  </a:rPr>
                  <a:t>2029</a:t>
                </a:r>
              </a:p>
            </p:txBody>
          </p: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457D5CB7-0E46-9BD6-093C-38B696643879}"/>
                  </a:ext>
                </a:extLst>
              </p:cNvPr>
              <p:cNvGrpSpPr/>
              <p:nvPr/>
            </p:nvGrpSpPr>
            <p:grpSpPr>
              <a:xfrm>
                <a:off x="5440403" y="4066424"/>
                <a:ext cx="1246694" cy="1246692"/>
                <a:chOff x="5510309" y="2369017"/>
                <a:chExt cx="1246694" cy="1246692"/>
              </a:xfrm>
            </p:grpSpPr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D875F44C-F4EA-FA9E-519B-F929F617BA48}"/>
                    </a:ext>
                  </a:extLst>
                </p:cNvPr>
                <p:cNvGrpSpPr/>
                <p:nvPr/>
              </p:nvGrpSpPr>
              <p:grpSpPr>
                <a:xfrm>
                  <a:off x="5510309" y="2369017"/>
                  <a:ext cx="1246694" cy="1246692"/>
                  <a:chOff x="5540353" y="2878453"/>
                  <a:chExt cx="1111294" cy="1111292"/>
                </a:xfrm>
              </p:grpSpPr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1D6B4DFC-80F1-5339-5A39-42DDA44FC07E}"/>
                      </a:ext>
                    </a:extLst>
                  </p:cNvPr>
                  <p:cNvSpPr/>
                  <p:nvPr/>
                </p:nvSpPr>
                <p:spPr>
                  <a:xfrm>
                    <a:off x="5540353" y="2878453"/>
                    <a:ext cx="1111294" cy="11112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A67B3896-5DDF-0076-1A5F-E86D2EC558D7}"/>
                      </a:ext>
                    </a:extLst>
                  </p:cNvPr>
                  <p:cNvSpPr/>
                  <p:nvPr/>
                </p:nvSpPr>
                <p:spPr>
                  <a:xfrm>
                    <a:off x="5638117" y="2976217"/>
                    <a:ext cx="915766" cy="915764"/>
                  </a:xfrm>
                  <a:prstGeom prst="ellipse">
                    <a:avLst/>
                  </a:prstGeom>
                  <a:solidFill>
                    <a:srgbClr val="94857B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15D34678-028A-CD0F-82C3-1DAD5D393463}"/>
                    </a:ext>
                  </a:extLst>
                </p:cNvPr>
                <p:cNvSpPr txBox="1"/>
                <p:nvPr/>
              </p:nvSpPr>
              <p:spPr>
                <a:xfrm>
                  <a:off x="5685971" y="2766404"/>
                  <a:ext cx="941678" cy="461332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sz="2000" b="1">
                      <a:latin typeface="DM Sans" pitchFamily="2" charset="0"/>
                    </a:rPr>
                    <a:t>2025</a:t>
                  </a:r>
                </a:p>
              </p:txBody>
            </p:sp>
          </p:grp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55E586E1-600B-32FE-0F7A-2546E2CF5FD8}"/>
              </a:ext>
            </a:extLst>
          </p:cNvPr>
          <p:cNvSpPr txBox="1"/>
          <p:nvPr/>
        </p:nvSpPr>
        <p:spPr>
          <a:xfrm>
            <a:off x="3804473" y="3546141"/>
            <a:ext cx="72272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>
                <a:latin typeface="DM Sans" pitchFamily="2" charset="0"/>
                <a:ea typeface="Roboto Light" panose="02000000000000000000" pitchFamily="2" charset="0"/>
              </a:rPr>
              <a:t>We </a:t>
            </a:r>
            <a:r>
              <a:rPr lang="en-GB">
                <a:latin typeface="DM Sans" pitchFamily="2" charset="0"/>
                <a:ea typeface="Roboto Light" panose="02000000000000000000" pitchFamily="2" charset="0"/>
              </a:rPr>
              <a:t>need a £3000 investment to support the development of the AI tools and platform further for a pilot run</a:t>
            </a:r>
            <a:endParaRPr lang="en-US">
              <a:latin typeface="DM Sans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8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068475CF0BB44B95654B88E74D7AB8" ma:contentTypeVersion="4" ma:contentTypeDescription="Create a new document." ma:contentTypeScope="" ma:versionID="e2bfe544426d89ae2e606867a9490ef7">
  <xsd:schema xmlns:xsd="http://www.w3.org/2001/XMLSchema" xmlns:xs="http://www.w3.org/2001/XMLSchema" xmlns:p="http://schemas.microsoft.com/office/2006/metadata/properties" xmlns:ns2="982a4d0d-68b8-4c61-9dc6-f419421463f4" targetNamespace="http://schemas.microsoft.com/office/2006/metadata/properties" ma:root="true" ma:fieldsID="12e5f9a1650636c83509f662e5585e8b" ns2:_="">
    <xsd:import namespace="982a4d0d-68b8-4c61-9dc6-f419421463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2a4d0d-68b8-4c61-9dc6-f41942146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121387-1F0A-492B-B841-BC3738DDCFF8}">
  <ds:schemaRefs>
    <ds:schemaRef ds:uri="982a4d0d-68b8-4c61-9dc6-f419421463f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E107116-70B1-4885-B9ED-50CE09D210B9}">
  <ds:schemaRefs>
    <ds:schemaRef ds:uri="982a4d0d-68b8-4c61-9dc6-f419421463f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830F16F-D338-47E6-AF6D-92B860660F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7</Notes>
  <HiddenSlides>1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2024-01-27T20:24:16Z</dcterms:created>
  <dcterms:modified xsi:type="dcterms:W3CDTF">2024-01-28T14:59:36Z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0x0101006E068475CF0BB44B95654B88E74D7AB8</vt:lpwstr>
  </property>
</Properties>
</file>