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5"/>
  </p:notesMasterIdLst>
  <p:sldIdLst>
    <p:sldId id="264" r:id="rId2"/>
    <p:sldId id="265" r:id="rId3"/>
    <p:sldId id="270" r:id="rId4"/>
    <p:sldId id="273" r:id="rId5"/>
    <p:sldId id="274" r:id="rId6"/>
    <p:sldId id="276" r:id="rId7"/>
    <p:sldId id="282" r:id="rId8"/>
    <p:sldId id="283" r:id="rId9"/>
    <p:sldId id="284" r:id="rId10"/>
    <p:sldId id="285" r:id="rId11"/>
    <p:sldId id="286" r:id="rId12"/>
    <p:sldId id="287" r:id="rId13"/>
    <p:sldId id="271" r:id="rId14"/>
    <p:sldId id="288" r:id="rId15"/>
    <p:sldId id="275" r:id="rId16"/>
    <p:sldId id="272" r:id="rId17"/>
    <p:sldId id="281" r:id="rId18"/>
    <p:sldId id="289" r:id="rId19"/>
    <p:sldId id="290" r:id="rId20"/>
    <p:sldId id="291" r:id="rId21"/>
    <p:sldId id="266" r:id="rId22"/>
    <p:sldId id="293" r:id="rId23"/>
    <p:sldId id="277" r:id="rId24"/>
    <p:sldId id="292" r:id="rId25"/>
    <p:sldId id="295" r:id="rId26"/>
    <p:sldId id="294" r:id="rId27"/>
    <p:sldId id="297" r:id="rId28"/>
    <p:sldId id="296" r:id="rId29"/>
    <p:sldId id="267" r:id="rId30"/>
    <p:sldId id="299" r:id="rId31"/>
    <p:sldId id="304" r:id="rId32"/>
    <p:sldId id="305" r:id="rId33"/>
    <p:sldId id="306" r:id="rId34"/>
    <p:sldId id="307" r:id="rId35"/>
    <p:sldId id="308" r:id="rId36"/>
    <p:sldId id="300" r:id="rId37"/>
    <p:sldId id="317" r:id="rId38"/>
    <p:sldId id="303" r:id="rId39"/>
    <p:sldId id="309" r:id="rId40"/>
    <p:sldId id="310" r:id="rId41"/>
    <p:sldId id="301" r:id="rId42"/>
    <p:sldId id="318" r:id="rId43"/>
    <p:sldId id="319" r:id="rId44"/>
    <p:sldId id="320" r:id="rId45"/>
    <p:sldId id="321" r:id="rId46"/>
    <p:sldId id="322" r:id="rId47"/>
    <p:sldId id="323" r:id="rId48"/>
    <p:sldId id="302" r:id="rId49"/>
    <p:sldId id="324" r:id="rId50"/>
    <p:sldId id="325" r:id="rId51"/>
    <p:sldId id="298" r:id="rId52"/>
    <p:sldId id="278" r:id="rId53"/>
    <p:sldId id="326" r:id="rId54"/>
    <p:sldId id="327" r:id="rId55"/>
    <p:sldId id="328" r:id="rId56"/>
    <p:sldId id="329" r:id="rId57"/>
    <p:sldId id="330" r:id="rId58"/>
    <p:sldId id="331" r:id="rId59"/>
    <p:sldId id="332" r:id="rId60"/>
    <p:sldId id="335" r:id="rId61"/>
    <p:sldId id="336" r:id="rId62"/>
    <p:sldId id="340" r:id="rId63"/>
    <p:sldId id="343" r:id="rId64"/>
    <p:sldId id="346" r:id="rId65"/>
    <p:sldId id="268" r:id="rId66"/>
    <p:sldId id="362" r:id="rId67"/>
    <p:sldId id="348" r:id="rId68"/>
    <p:sldId id="355" r:id="rId69"/>
    <p:sldId id="356" r:id="rId70"/>
    <p:sldId id="363" r:id="rId71"/>
    <p:sldId id="364" r:id="rId72"/>
    <p:sldId id="349" r:id="rId73"/>
    <p:sldId id="353" r:id="rId74"/>
    <p:sldId id="350" r:id="rId75"/>
    <p:sldId id="354" r:id="rId76"/>
    <p:sldId id="347" r:id="rId77"/>
    <p:sldId id="357" r:id="rId78"/>
    <p:sldId id="269" r:id="rId79"/>
    <p:sldId id="366" r:id="rId80"/>
    <p:sldId id="369" r:id="rId81"/>
    <p:sldId id="370" r:id="rId82"/>
    <p:sldId id="371" r:id="rId83"/>
    <p:sldId id="372" r:id="rId84"/>
    <p:sldId id="377" r:id="rId85"/>
    <p:sldId id="378" r:id="rId86"/>
    <p:sldId id="380" r:id="rId87"/>
    <p:sldId id="379" r:id="rId88"/>
    <p:sldId id="368" r:id="rId89"/>
    <p:sldId id="280" r:id="rId90"/>
    <p:sldId id="373" r:id="rId91"/>
    <p:sldId id="384" r:id="rId92"/>
    <p:sldId id="381" r:id="rId93"/>
    <p:sldId id="382" r:id="rId94"/>
    <p:sldId id="367" r:id="rId95"/>
    <p:sldId id="383" r:id="rId96"/>
    <p:sldId id="385" r:id="rId97"/>
    <p:sldId id="386" r:id="rId98"/>
    <p:sldId id="359" r:id="rId99"/>
    <p:sldId id="360" r:id="rId100"/>
    <p:sldId id="387" r:id="rId101"/>
    <p:sldId id="388" r:id="rId102"/>
    <p:sldId id="389" r:id="rId103"/>
    <p:sldId id="361" r:id="rId104"/>
    <p:sldId id="390" r:id="rId105"/>
    <p:sldId id="391" r:id="rId106"/>
    <p:sldId id="365" r:id="rId107"/>
    <p:sldId id="374" r:id="rId108"/>
    <p:sldId id="375" r:id="rId109"/>
    <p:sldId id="376" r:id="rId110"/>
    <p:sldId id="392" r:id="rId111"/>
    <p:sldId id="393" r:id="rId112"/>
    <p:sldId id="408" r:id="rId113"/>
    <p:sldId id="409" r:id="rId114"/>
  </p:sldIdLst>
  <p:sldSz cx="9906000" cy="6858000" type="A4"/>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90" autoAdjust="0"/>
  </p:normalViewPr>
  <p:slideViewPr>
    <p:cSldViewPr>
      <p:cViewPr varScale="1">
        <p:scale>
          <a:sx n="76" d="100"/>
          <a:sy n="76" d="100"/>
        </p:scale>
        <p:origin x="-1459" y="-8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803BF38-5AFC-4048-8CDF-9B9E9DADFD6D}" type="datetimeFigureOut">
              <a:rPr lang="zh-CN" altLang="en-US" smtClean="0"/>
              <a:t>2016/10/12</a:t>
            </a:fld>
            <a:endParaRPr lang="zh-CN" altLang="en-US"/>
          </a:p>
        </p:txBody>
      </p:sp>
      <p:sp>
        <p:nvSpPr>
          <p:cNvPr id="4" name="幻灯片图像占位符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3244BC9-786F-4B0F-B1E9-6A2F60FA6545}" type="slidenum">
              <a:rPr lang="zh-CN" altLang="en-US" smtClean="0"/>
              <a:t>‹#›</a:t>
            </a:fld>
            <a:endParaRPr lang="zh-CN" altLang="en-US"/>
          </a:p>
        </p:txBody>
      </p:sp>
    </p:spTree>
    <p:extLst>
      <p:ext uri="{BB962C8B-B14F-4D97-AF65-F5344CB8AC3E}">
        <p14:creationId xmlns:p14="http://schemas.microsoft.com/office/powerpoint/2010/main" val="252900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1200" y="744538"/>
            <a:ext cx="5375275" cy="3722687"/>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必须指出，任意一个形式一阶谓词逻辑系统都是基于某个一阶语言</a:t>
            </a:r>
            <a:r>
              <a:rPr lang="en-US" altLang="zh-CN" dirty="0" smtClean="0"/>
              <a:t>L </a:t>
            </a:r>
            <a:r>
              <a:rPr lang="zh-CN" altLang="zh-CN" dirty="0" smtClean="0"/>
              <a:t>建立的。但在理论研究中，我们常常并不指明一阶语言</a:t>
            </a:r>
            <a:r>
              <a:rPr lang="en-US" altLang="zh-CN" dirty="0" smtClean="0"/>
              <a:t>L </a:t>
            </a:r>
            <a:r>
              <a:rPr lang="zh-CN" altLang="zh-CN" dirty="0" smtClean="0"/>
              <a:t>的具体符号表，这意味着我们所得到的结果可以适用于任何一个一阶语言的符号表。当我们不特别指明</a:t>
            </a:r>
            <a:r>
              <a:rPr lang="en-US" altLang="zh-CN" dirty="0" smtClean="0"/>
              <a:t>L </a:t>
            </a:r>
            <a:r>
              <a:rPr lang="zh-CN" altLang="zh-CN" dirty="0" smtClean="0"/>
              <a:t>的符号表时，我们将</a:t>
            </a:r>
            <a:r>
              <a:rPr lang="en-US" altLang="zh-CN" b="1" dirty="0" smtClean="0"/>
              <a:t> Kc</a:t>
            </a:r>
            <a:r>
              <a:rPr lang="zh-CN" altLang="zh-CN" dirty="0" smtClean="0"/>
              <a:t>简记为</a:t>
            </a:r>
            <a:r>
              <a:rPr lang="en-US" altLang="zh-CN" dirty="0" smtClean="0"/>
              <a:t> K</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20</a:t>
            </a:fld>
            <a:endParaRPr lang="zh-CN" altLang="en-US"/>
          </a:p>
        </p:txBody>
      </p:sp>
    </p:spTree>
    <p:extLst>
      <p:ext uri="{BB962C8B-B14F-4D97-AF65-F5344CB8AC3E}">
        <p14:creationId xmlns:p14="http://schemas.microsoft.com/office/powerpoint/2010/main" val="69896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1200" y="744538"/>
            <a:ext cx="5375275" cy="3722687"/>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从上述例子不难看出，归结原理的效率是很低的。实际上，在上述归结所产生的子句序列中，只需要</a:t>
            </a:r>
            <a:r>
              <a:rPr lang="en-US" altLang="zh-CN" sz="1200" kern="1200" dirty="0" smtClean="0">
                <a:solidFill>
                  <a:schemeClr val="tx1"/>
                </a:solidFill>
                <a:effectLst/>
                <a:latin typeface="+mn-lt"/>
                <a:ea typeface="+mn-ea"/>
                <a:cs typeface="+mn-cs"/>
              </a:rPr>
              <a:t>(5),(12)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(39)</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58</a:t>
            </a:fld>
            <a:endParaRPr lang="zh-CN" altLang="en-US"/>
          </a:p>
        </p:txBody>
      </p:sp>
    </p:spTree>
    <p:extLst>
      <p:ext uri="{BB962C8B-B14F-4D97-AF65-F5344CB8AC3E}">
        <p14:creationId xmlns:p14="http://schemas.microsoft.com/office/powerpoint/2010/main" val="397829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1"/>
            <a:ext cx="222885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95300" y="914401"/>
            <a:ext cx="652145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lvl1pPr>
              <a:defRPr sz="2800"/>
            </a:lvl1pPr>
            <a:lvl2pPr>
              <a:defRPr sz="2800"/>
            </a:lvl2pPr>
            <a:lvl3pPr>
              <a:defRPr sz="2400"/>
            </a:lvl3pPr>
            <a:lvl4pPr>
              <a:defRPr sz="2400"/>
            </a:lvl4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 Box 113"/>
          <p:cNvSpPr txBox="1">
            <a:spLocks noChangeArrowheads="1"/>
          </p:cNvSpPr>
          <p:nvPr userDrawn="1"/>
        </p:nvSpPr>
        <p:spPr bwMode="gray">
          <a:xfrm>
            <a:off x="5967113" y="6237313"/>
            <a:ext cx="311970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750300" y="6356351"/>
            <a:ext cx="6604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3"/>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dirty="0"/>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113"/>
          <p:cNvSpPr txBox="1">
            <a:spLocks noChangeArrowheads="1"/>
          </p:cNvSpPr>
          <p:nvPr userDrawn="1"/>
        </p:nvSpPr>
        <p:spPr bwMode="gray">
          <a:xfrm>
            <a:off x="5967113" y="6237313"/>
            <a:ext cx="311970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101.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0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emf"/><Relationship Id="rId5" Type="http://schemas.openxmlformats.org/officeDocument/2006/relationships/image" Target="../media/image108.png"/><Relationship Id="rId4" Type="http://schemas.openxmlformats.org/officeDocument/2006/relationships/image" Target="../media/image107.png"/></Relationships>
</file>

<file path=ppt/slides/_rels/slide11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6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7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92.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第四章计算机推理</a:t>
            </a:r>
            <a:endParaRPr lang="zh-CN" altLang="en-US" dirty="0"/>
          </a:p>
        </p:txBody>
      </p:sp>
      <p:sp>
        <p:nvSpPr>
          <p:cNvPr id="3" name="内容占位符 2"/>
          <p:cNvSpPr>
            <a:spLocks noGrp="1"/>
          </p:cNvSpPr>
          <p:nvPr>
            <p:ph idx="1"/>
          </p:nvPr>
        </p:nvSpPr>
        <p:spPr/>
        <p:txBody>
          <a:bodyPr/>
          <a:lstStyle/>
          <a:p>
            <a:r>
              <a:rPr lang="zh-CN" altLang="zh-CN" b="1" dirty="0"/>
              <a:t>第</a:t>
            </a:r>
            <a:r>
              <a:rPr lang="en-US" altLang="zh-CN" b="1" dirty="0"/>
              <a:t>4.1</a:t>
            </a:r>
            <a:r>
              <a:rPr lang="zh-CN" altLang="zh-CN" b="1" dirty="0"/>
              <a:t>节</a:t>
            </a:r>
            <a:r>
              <a:rPr lang="en-US" altLang="zh-CN" b="1" dirty="0"/>
              <a:t> </a:t>
            </a:r>
            <a:r>
              <a:rPr lang="zh-CN" altLang="zh-CN" dirty="0"/>
              <a:t>经典逻辑演绎系统</a:t>
            </a:r>
          </a:p>
          <a:p>
            <a:r>
              <a:rPr lang="zh-CN" altLang="zh-CN" b="1" dirty="0"/>
              <a:t>第</a:t>
            </a:r>
            <a:r>
              <a:rPr lang="en-US" altLang="zh-CN" b="1" dirty="0"/>
              <a:t>4.2</a:t>
            </a:r>
            <a:r>
              <a:rPr lang="zh-CN" altLang="zh-CN" b="1" dirty="0"/>
              <a:t>节</a:t>
            </a:r>
            <a:r>
              <a:rPr lang="en-US" altLang="zh-CN" b="1" dirty="0"/>
              <a:t> </a:t>
            </a:r>
            <a:r>
              <a:rPr lang="zh-CN" altLang="zh-CN" dirty="0"/>
              <a:t>王浩算法</a:t>
            </a:r>
          </a:p>
          <a:p>
            <a:r>
              <a:rPr lang="zh-CN" altLang="zh-CN" b="1" dirty="0"/>
              <a:t>第</a:t>
            </a:r>
            <a:r>
              <a:rPr lang="en-US" altLang="zh-CN" b="1" dirty="0"/>
              <a:t>4.3</a:t>
            </a:r>
            <a:r>
              <a:rPr lang="zh-CN" altLang="zh-CN" b="1" dirty="0"/>
              <a:t>节</a:t>
            </a:r>
            <a:r>
              <a:rPr lang="en-US" altLang="zh-CN" b="1" dirty="0"/>
              <a:t> </a:t>
            </a:r>
            <a:r>
              <a:rPr lang="zh-CN" altLang="zh-CN" dirty="0"/>
              <a:t>归结原理</a:t>
            </a:r>
          </a:p>
          <a:p>
            <a:r>
              <a:rPr lang="zh-CN" altLang="zh-CN" b="1" dirty="0"/>
              <a:t>第</a:t>
            </a:r>
            <a:r>
              <a:rPr lang="en-US" altLang="zh-CN" b="1" dirty="0"/>
              <a:t>4.4</a:t>
            </a:r>
            <a:r>
              <a:rPr lang="zh-CN" altLang="zh-CN" b="1" dirty="0"/>
              <a:t>节</a:t>
            </a:r>
            <a:r>
              <a:rPr lang="en-US" altLang="zh-CN" b="1" dirty="0"/>
              <a:t> </a:t>
            </a:r>
            <a:r>
              <a:rPr lang="zh-CN" altLang="zh-CN" dirty="0"/>
              <a:t>基于规则的演绎</a:t>
            </a:r>
          </a:p>
          <a:p>
            <a:r>
              <a:rPr lang="zh-CN" altLang="zh-CN" b="1" dirty="0"/>
              <a:t>第</a:t>
            </a:r>
            <a:r>
              <a:rPr lang="en-US" altLang="zh-CN" b="1" dirty="0"/>
              <a:t>4.5</a:t>
            </a:r>
            <a:r>
              <a:rPr lang="zh-CN" altLang="zh-CN" b="1" dirty="0"/>
              <a:t>节</a:t>
            </a:r>
            <a:r>
              <a:rPr lang="en-US" altLang="zh-CN" b="1" dirty="0"/>
              <a:t> </a:t>
            </a:r>
            <a:r>
              <a:rPr lang="zh-CN" altLang="zh-CN" dirty="0"/>
              <a:t>不确定性推理</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692388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620688"/>
            <a:ext cx="9283031" cy="5832648"/>
          </a:xfrm>
        </p:spPr>
        <p:txBody>
          <a:bodyPr>
            <a:noAutofit/>
          </a:bodyPr>
          <a:lstStyle/>
          <a:p>
            <a:pPr indent="0" algn="just">
              <a:lnSpc>
                <a:spcPts val="3500"/>
              </a:lnSpc>
              <a:spcAft>
                <a:spcPts val="0"/>
              </a:spcAft>
              <a:buNone/>
            </a:pPr>
            <a:r>
              <a:rPr lang="zh-CN" altLang="zh-CN" sz="2000" b="1" kern="100" dirty="0">
                <a:solidFill>
                  <a:srgbClr val="FF0000"/>
                </a:solidFill>
                <a:latin typeface="Times New Roman"/>
              </a:rPr>
              <a:t>定义</a:t>
            </a:r>
            <a:r>
              <a:rPr lang="en-US" altLang="zh-CN" sz="2000" b="1" kern="100" dirty="0">
                <a:solidFill>
                  <a:srgbClr val="0000FF"/>
                </a:solidFill>
                <a:latin typeface="Times New Roman"/>
              </a:rPr>
              <a:t> </a:t>
            </a:r>
            <a:r>
              <a:rPr lang="zh-CN" altLang="zh-CN" sz="2000" kern="100" dirty="0">
                <a:latin typeface="Times New Roman"/>
              </a:rPr>
              <a:t>一个</a:t>
            </a:r>
            <a:r>
              <a:rPr lang="zh-CN" altLang="zh-CN" sz="2000" b="1" kern="100" dirty="0">
                <a:solidFill>
                  <a:srgbClr val="FF0000"/>
                </a:solidFill>
                <a:latin typeface="Times New Roman"/>
              </a:rPr>
              <a:t>形式系统</a:t>
            </a:r>
            <a:r>
              <a:rPr lang="zh-CN" altLang="zh-CN" sz="2000" kern="100" dirty="0">
                <a:latin typeface="Times New Roman"/>
              </a:rPr>
              <a:t>由如下</a:t>
            </a:r>
            <a:r>
              <a:rPr lang="en-US" altLang="zh-CN" sz="2000" kern="100" dirty="0">
                <a:latin typeface="Times New Roman"/>
              </a:rPr>
              <a:t>4</a:t>
            </a:r>
            <a:r>
              <a:rPr lang="zh-CN" altLang="zh-CN" sz="2000" kern="100" dirty="0">
                <a:latin typeface="Times New Roman"/>
              </a:rPr>
              <a:t>个部分组成：</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smtClean="0">
                <a:latin typeface="宋体"/>
              </a:rPr>
              <a:t>⑴</a:t>
            </a:r>
            <a:r>
              <a:rPr lang="en-US" altLang="zh-CN" sz="2000" kern="100" dirty="0" smtClean="0">
                <a:latin typeface="Times New Roman"/>
              </a:rPr>
              <a:t> </a:t>
            </a:r>
            <a:r>
              <a:rPr lang="zh-CN" altLang="zh-CN" sz="2000" kern="100" dirty="0">
                <a:latin typeface="Times New Roman"/>
              </a:rPr>
              <a:t>一个非空的</a:t>
            </a:r>
            <a:r>
              <a:rPr lang="zh-CN" altLang="zh-CN" sz="2000" b="1" kern="100" dirty="0">
                <a:solidFill>
                  <a:srgbClr val="FF0000"/>
                </a:solidFill>
                <a:latin typeface="Times New Roman"/>
              </a:rPr>
              <a:t>符号</a:t>
            </a:r>
            <a:r>
              <a:rPr lang="zh-CN" altLang="zh-CN" sz="2000" kern="100" dirty="0">
                <a:latin typeface="Times New Roman"/>
              </a:rPr>
              <a:t>表；</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⑵</a:t>
            </a:r>
            <a:r>
              <a:rPr lang="en-US" altLang="zh-CN" sz="2000" kern="100" dirty="0">
                <a:latin typeface="Times New Roman"/>
              </a:rPr>
              <a:t> </a:t>
            </a:r>
            <a:r>
              <a:rPr lang="zh-CN" altLang="zh-CN" sz="2000" kern="100" dirty="0">
                <a:latin typeface="Times New Roman"/>
              </a:rPr>
              <a:t>一个由符号表中的符号按既定的规则形成的有限符号序列所构成的</a:t>
            </a:r>
            <a:r>
              <a:rPr lang="zh-CN" altLang="zh-CN" sz="2000" b="1" kern="100" dirty="0">
                <a:solidFill>
                  <a:srgbClr val="FF0000"/>
                </a:solidFill>
                <a:latin typeface="Times New Roman"/>
              </a:rPr>
              <a:t>公式</a:t>
            </a:r>
            <a:r>
              <a:rPr lang="zh-CN" altLang="zh-CN" sz="2000" kern="100" dirty="0">
                <a:latin typeface="Times New Roman"/>
              </a:rPr>
              <a:t>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⑶</a:t>
            </a:r>
            <a:r>
              <a:rPr lang="en-US" altLang="zh-CN" sz="2000" kern="100" dirty="0">
                <a:latin typeface="Times New Roman"/>
              </a:rPr>
              <a:t> </a:t>
            </a:r>
            <a:r>
              <a:rPr lang="zh-CN" altLang="zh-CN" sz="2000" kern="100" dirty="0">
                <a:latin typeface="Times New Roman"/>
              </a:rPr>
              <a:t>一些公式所构成的</a:t>
            </a:r>
            <a:r>
              <a:rPr lang="zh-CN" altLang="zh-CN" sz="2000" b="1" kern="100" dirty="0">
                <a:solidFill>
                  <a:srgbClr val="FF0000"/>
                </a:solidFill>
                <a:latin typeface="Times New Roman"/>
              </a:rPr>
              <a:t>公理</a:t>
            </a:r>
            <a:r>
              <a:rPr lang="zh-CN" altLang="zh-CN" sz="2000" kern="100" dirty="0">
                <a:latin typeface="Times New Roman"/>
              </a:rPr>
              <a:t>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⑷</a:t>
            </a:r>
            <a:r>
              <a:rPr lang="en-US" altLang="zh-CN" sz="2000" kern="100" dirty="0">
                <a:latin typeface="Times New Roman"/>
              </a:rPr>
              <a:t> </a:t>
            </a:r>
            <a:r>
              <a:rPr lang="zh-CN" altLang="zh-CN" sz="2000" kern="100" dirty="0">
                <a:latin typeface="Times New Roman"/>
              </a:rPr>
              <a:t>一个由</a:t>
            </a:r>
            <a:r>
              <a:rPr lang="zh-CN" altLang="zh-CN" sz="2000" b="1" kern="100" dirty="0">
                <a:solidFill>
                  <a:srgbClr val="FF0000"/>
                </a:solidFill>
                <a:latin typeface="Times New Roman"/>
              </a:rPr>
              <a:t>推理规则</a:t>
            </a:r>
            <a:r>
              <a:rPr lang="zh-CN" altLang="zh-CN" sz="2000" kern="100" dirty="0">
                <a:latin typeface="Times New Roman"/>
              </a:rPr>
              <a:t>所构成的有穷集，这些推理规则是演绎规则，根据这些规则可以从一个有穷的公式集合推出一个公式作为其逻辑结果。</a:t>
            </a:r>
            <a:endParaRPr lang="zh-CN" altLang="zh-CN" sz="800" kern="100" dirty="0">
              <a:latin typeface="Times New Roman"/>
            </a:endParaRPr>
          </a:p>
          <a:p>
            <a:pPr indent="0" algn="just">
              <a:lnSpc>
                <a:spcPts val="3500"/>
              </a:lnSpc>
              <a:spcBef>
                <a:spcPts val="1200"/>
              </a:spcBef>
              <a:spcAft>
                <a:spcPts val="0"/>
              </a:spcAft>
              <a:buNone/>
            </a:pPr>
            <a:r>
              <a:rPr lang="zh-CN" altLang="zh-CN" sz="2000" b="1" kern="100" dirty="0">
                <a:solidFill>
                  <a:srgbClr val="FF0000"/>
                </a:solidFill>
                <a:latin typeface="Times New Roman"/>
              </a:rPr>
              <a:t>定义</a:t>
            </a:r>
            <a:r>
              <a:rPr lang="en-US" altLang="zh-CN" sz="2000" b="1" kern="100" dirty="0">
                <a:solidFill>
                  <a:srgbClr val="0000FF"/>
                </a:solidFill>
                <a:latin typeface="Times New Roman"/>
              </a:rPr>
              <a:t> </a:t>
            </a:r>
            <a:r>
              <a:rPr lang="zh-CN" altLang="zh-CN" sz="2000" kern="100" dirty="0">
                <a:latin typeface="Times New Roman"/>
              </a:rPr>
              <a:t>一个形式系统的</a:t>
            </a:r>
            <a:r>
              <a:rPr lang="zh-CN" altLang="zh-CN" sz="2000" b="1" kern="100" dirty="0">
                <a:solidFill>
                  <a:srgbClr val="FF0000"/>
                </a:solidFill>
                <a:latin typeface="Times New Roman"/>
              </a:rPr>
              <a:t>定理</a:t>
            </a:r>
            <a:r>
              <a:rPr lang="zh-CN" altLang="zh-CN" sz="2000" kern="100" dirty="0">
                <a:latin typeface="Times New Roman"/>
              </a:rPr>
              <a:t>如下定义：</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⑴</a:t>
            </a:r>
            <a:r>
              <a:rPr lang="en-US" altLang="zh-CN" sz="2000" kern="100" dirty="0">
                <a:latin typeface="Times New Roman"/>
              </a:rPr>
              <a:t> </a:t>
            </a:r>
            <a:r>
              <a:rPr lang="zh-CN" altLang="zh-CN" sz="2000" kern="100" dirty="0">
                <a:latin typeface="Times New Roman"/>
              </a:rPr>
              <a:t>公理是定理；</a:t>
            </a:r>
            <a:endParaRPr lang="zh-CN" altLang="zh-CN" sz="800" kern="100" dirty="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a:latin typeface="宋体"/>
              </a:rPr>
              <a:t>⑵</a:t>
            </a:r>
            <a:r>
              <a:rPr lang="en-US" altLang="zh-CN" sz="2000" kern="100" dirty="0">
                <a:latin typeface="Times New Roman"/>
              </a:rPr>
              <a:t> </a:t>
            </a:r>
            <a:r>
              <a:rPr lang="zh-CN" altLang="zh-CN" sz="2000" kern="100" dirty="0">
                <a:latin typeface="Times New Roman"/>
              </a:rPr>
              <a:t>由定理根据推理规则推出的公式是定理</a:t>
            </a:r>
            <a:r>
              <a:rPr lang="zh-CN" altLang="zh-CN" sz="2000" kern="100" dirty="0" smtClean="0">
                <a:latin typeface="Times New Roman"/>
              </a:rPr>
              <a:t>；</a:t>
            </a:r>
            <a:endParaRPr lang="en-US" altLang="zh-CN" sz="2000" kern="100" dirty="0" smtClean="0">
              <a:latin typeface="Times New Roman"/>
            </a:endParaRPr>
          </a:p>
          <a:p>
            <a:pPr marL="617220" indent="-342900" algn="just">
              <a:lnSpc>
                <a:spcPts val="3500"/>
              </a:lnSpc>
              <a:spcAft>
                <a:spcPts val="0"/>
              </a:spcAft>
              <a:buFont typeface="Wingdings" panose="05000000000000000000" pitchFamily="2" charset="2"/>
              <a:buChar char="Ø"/>
            </a:pPr>
            <a:r>
              <a:rPr lang="en-US" altLang="zh-CN" sz="2000" kern="100" dirty="0" smtClean="0">
                <a:latin typeface="宋体"/>
                <a:cs typeface="Times New Roman"/>
              </a:rPr>
              <a:t>⑶</a:t>
            </a:r>
            <a:r>
              <a:rPr lang="en-US" altLang="zh-CN" sz="2000" kern="100" dirty="0" smtClean="0">
                <a:latin typeface="Times New Roman"/>
              </a:rPr>
              <a:t> </a:t>
            </a:r>
            <a:r>
              <a:rPr lang="zh-CN" altLang="zh-CN" sz="2000" kern="100" dirty="0">
                <a:latin typeface="Times New Roman"/>
                <a:cs typeface="Times New Roman"/>
              </a:rPr>
              <a:t>所有定理都是由有限次地使用</a:t>
            </a:r>
            <a:r>
              <a:rPr lang="en-US" altLang="zh-CN" sz="2000" kern="100" dirty="0">
                <a:latin typeface="宋体"/>
                <a:cs typeface="Times New Roman"/>
              </a:rPr>
              <a:t>⑴</a:t>
            </a:r>
            <a:r>
              <a:rPr lang="zh-CN" altLang="zh-CN" sz="2000" kern="100" dirty="0">
                <a:latin typeface="Times New Roman"/>
                <a:cs typeface="Times New Roman"/>
              </a:rPr>
              <a:t>和</a:t>
            </a:r>
            <a:r>
              <a:rPr lang="en-US" altLang="zh-CN" sz="2000" kern="100" dirty="0">
                <a:latin typeface="宋体"/>
                <a:cs typeface="Times New Roman"/>
              </a:rPr>
              <a:t>⑵</a:t>
            </a:r>
            <a:r>
              <a:rPr lang="zh-CN" altLang="zh-CN" sz="2000" kern="100" dirty="0">
                <a:latin typeface="Times New Roman"/>
                <a:cs typeface="Times New Roman"/>
              </a:rPr>
              <a:t>定义的。</a:t>
            </a: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lstStyle/>
          <a:p>
            <a:pPr>
              <a:buFont typeface="Wingdings" panose="05000000000000000000" pitchFamily="2" charset="2"/>
              <a:buChar char="p"/>
            </a:pPr>
            <a:r>
              <a:rPr lang="en-US" altLang="zh-CN" b="1" dirty="0">
                <a:solidFill>
                  <a:srgbClr val="FF0000"/>
                </a:solidFill>
              </a:rPr>
              <a:t>⑵ </a:t>
            </a:r>
            <a:r>
              <a:rPr lang="zh-CN" altLang="zh-CN" b="1" dirty="0">
                <a:solidFill>
                  <a:srgbClr val="FF0000"/>
                </a:solidFill>
              </a:rPr>
              <a:t>当假设为复合假设时因子的计算</a:t>
            </a:r>
          </a:p>
          <a:p>
            <a:pPr marL="571500" indent="-571500">
              <a:buFont typeface="+mj-lt"/>
              <a:buAutoNum type="romanUcPeriod"/>
            </a:pPr>
            <a:r>
              <a:rPr lang="en-US" altLang="zh-CN" dirty="0"/>
              <a:t> </a:t>
            </a:r>
            <a:r>
              <a:rPr lang="zh-CN" altLang="zh-CN" dirty="0"/>
              <a:t>在</a:t>
            </a:r>
            <a:r>
              <a:rPr lang="en-US" altLang="zh-CN" dirty="0"/>
              <a:t>MYCIN</a:t>
            </a:r>
            <a:r>
              <a:rPr lang="zh-CN" altLang="zh-CN" dirty="0"/>
              <a:t>系统中，规定</a:t>
            </a:r>
          </a:p>
          <a:p>
            <a:pPr marL="571500" indent="-571500">
              <a:buFont typeface="+mj-lt"/>
              <a:buAutoNum type="romanUcPeriod"/>
            </a:pPr>
            <a:endParaRPr lang="zh-CN" altLang="zh-CN" dirty="0"/>
          </a:p>
          <a:p>
            <a:pPr marL="571500" indent="-571500">
              <a:buFont typeface="+mj-lt"/>
              <a:buAutoNum type="romanUcPeriod"/>
            </a:pPr>
            <a:endParaRPr lang="zh-CN" altLang="zh-CN" dirty="0"/>
          </a:p>
          <a:p>
            <a:pPr marL="571500" indent="-571500">
              <a:buFont typeface="+mj-lt"/>
              <a:buAutoNum type="romanUcPeriod"/>
            </a:pPr>
            <a:r>
              <a:rPr lang="zh-CN" altLang="zh-CN" dirty="0" smtClean="0"/>
              <a:t>在</a:t>
            </a:r>
            <a:r>
              <a:rPr lang="en-US" altLang="zh-CN" dirty="0"/>
              <a:t>MYCIN</a:t>
            </a:r>
            <a:r>
              <a:rPr lang="zh-CN" altLang="zh-CN" dirty="0"/>
              <a:t>系统中，</a:t>
            </a:r>
            <a:r>
              <a:rPr lang="zh-CN" altLang="zh-CN" dirty="0" smtClean="0"/>
              <a:t>规定</a:t>
            </a:r>
            <a:endParaRPr lang="en-US" altLang="zh-CN" dirty="0" smtClean="0"/>
          </a:p>
          <a:p>
            <a:pPr marL="571500" indent="-571500">
              <a:buFont typeface="+mj-lt"/>
              <a:buAutoNum type="romanUcPeriod"/>
            </a:pPr>
            <a:endParaRPr lang="en-US" altLang="zh-CN" dirty="0" smtClean="0"/>
          </a:p>
          <a:p>
            <a:pPr marL="571500" indent="-571500">
              <a:buFont typeface="+mj-lt"/>
              <a:buAutoNum type="romanUcPeriod"/>
            </a:pPr>
            <a:endParaRPr lang="en-US" altLang="zh-CN" dirty="0" smtClean="0"/>
          </a:p>
          <a:p>
            <a:pPr marL="571500" indent="-571500">
              <a:buFont typeface="+mj-lt"/>
              <a:buAutoNum type="romanUcPeriod"/>
            </a:pPr>
            <a:r>
              <a:rPr lang="zh-CN" altLang="zh-CN" dirty="0" smtClean="0"/>
              <a:t>在</a:t>
            </a:r>
            <a:r>
              <a:rPr lang="en-US" altLang="zh-CN" dirty="0"/>
              <a:t>MYCIN</a:t>
            </a:r>
            <a:r>
              <a:rPr lang="zh-CN" altLang="zh-CN" dirty="0"/>
              <a:t>系统中，规定</a:t>
            </a:r>
          </a:p>
          <a:p>
            <a:endParaRPr lang="zh-CN" altLang="en-US"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419" y="1844825"/>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5" y="3284985"/>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38" y="5013177"/>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100</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en-US" altLang="zh-CN" b="1" dirty="0">
                <a:solidFill>
                  <a:srgbClr val="FF0000"/>
                </a:solidFill>
              </a:rPr>
              <a:t>⑶ </a:t>
            </a:r>
            <a:r>
              <a:rPr lang="zh-CN" altLang="zh-CN" b="1" dirty="0">
                <a:solidFill>
                  <a:srgbClr val="FF0000"/>
                </a:solidFill>
              </a:rPr>
              <a:t>可信度传播（</a:t>
            </a:r>
            <a:r>
              <a:rPr lang="en-US" altLang="zh-CN" b="1" dirty="0">
                <a:solidFill>
                  <a:srgbClr val="FF0000"/>
                </a:solidFill>
              </a:rPr>
              <a:t>Propagation of Factors</a:t>
            </a:r>
            <a:r>
              <a:rPr lang="zh-CN" altLang="zh-CN" b="1" dirty="0">
                <a:solidFill>
                  <a:srgbClr val="FF0000"/>
                </a:solidFill>
              </a:rPr>
              <a:t>）</a:t>
            </a:r>
          </a:p>
          <a:p>
            <a:r>
              <a:rPr lang="zh-CN" altLang="zh-CN" dirty="0"/>
              <a:t>若</a:t>
            </a:r>
            <a:r>
              <a:rPr lang="zh-CN" altLang="zh-CN" dirty="0" smtClean="0"/>
              <a:t>规则</a:t>
            </a:r>
            <a:r>
              <a:rPr lang="en-US" altLang="zh-CN" dirty="0">
                <a:latin typeface="黑体" pitchFamily="2" charset="-122"/>
              </a:rPr>
              <a:t>E→H</a:t>
            </a:r>
            <a:r>
              <a:rPr lang="zh-CN" altLang="zh-CN" dirty="0"/>
              <a:t>的</a:t>
            </a:r>
            <a:r>
              <a:rPr lang="zh-CN" altLang="zh-CN" dirty="0" smtClean="0"/>
              <a:t>强度</a:t>
            </a:r>
            <a:r>
              <a:rPr lang="zh-CN" altLang="zh-CN" dirty="0"/>
              <a:t>为</a:t>
            </a:r>
            <a:r>
              <a:rPr lang="en-US" altLang="zh-CN" dirty="0"/>
              <a:t> </a:t>
            </a:r>
            <a:r>
              <a:rPr lang="en-US" altLang="zh-CN" dirty="0" smtClean="0">
                <a:latin typeface="黑体" pitchFamily="2" charset="-122"/>
              </a:rPr>
              <a:t>MB(H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smtClean="0"/>
              <a:t>、</a:t>
            </a:r>
            <a:r>
              <a:rPr lang="en-US" altLang="zh-CN" dirty="0">
                <a:latin typeface="黑体" pitchFamily="2" charset="-122"/>
              </a:rPr>
              <a:t> </a:t>
            </a:r>
            <a:r>
              <a:rPr lang="en-US" altLang="zh-CN" dirty="0" smtClean="0">
                <a:latin typeface="黑体" pitchFamily="2" charset="-122"/>
              </a:rPr>
              <a:t>MD(H</a:t>
            </a:r>
            <a:r>
              <a:rPr lang="zh-CN" altLang="en-US" dirty="0">
                <a:latin typeface="黑体" pitchFamily="2" charset="-122"/>
              </a:rPr>
              <a:t>，</a:t>
            </a:r>
            <a:r>
              <a:rPr lang="en-US" altLang="zh-CN" dirty="0">
                <a:latin typeface="黑体" pitchFamily="2" charset="-122"/>
              </a:rPr>
              <a:t>E) </a:t>
            </a:r>
            <a:r>
              <a:rPr lang="zh-CN" altLang="zh-CN" dirty="0" smtClean="0"/>
              <a:t>，证据</a:t>
            </a:r>
            <a:r>
              <a:rPr lang="en-US" altLang="zh-CN" dirty="0" smtClean="0"/>
              <a:t>E</a:t>
            </a:r>
            <a:r>
              <a:rPr lang="zh-CN" altLang="zh-CN" dirty="0" smtClean="0"/>
              <a:t>的</a:t>
            </a:r>
            <a:r>
              <a:rPr lang="zh-CN" altLang="zh-CN" dirty="0"/>
              <a:t>不确定性</a:t>
            </a:r>
            <a:r>
              <a:rPr lang="zh-CN" altLang="zh-CN" dirty="0" smtClean="0"/>
              <a:t>为</a:t>
            </a:r>
            <a:r>
              <a:rPr lang="en-US" altLang="zh-CN" dirty="0" smtClean="0"/>
              <a:t>CF(E,E’) </a:t>
            </a:r>
            <a:r>
              <a:rPr lang="zh-CN" altLang="zh-CN" dirty="0"/>
              <a:t>，</a:t>
            </a:r>
            <a:r>
              <a:rPr lang="zh-CN" altLang="zh-CN" dirty="0" smtClean="0"/>
              <a:t>其中</a:t>
            </a:r>
            <a:r>
              <a:rPr lang="en-US" altLang="zh-CN" dirty="0" smtClean="0"/>
              <a:t>E’</a:t>
            </a:r>
            <a:r>
              <a:rPr lang="zh-CN" altLang="zh-CN" dirty="0" smtClean="0"/>
              <a:t>为</a:t>
            </a:r>
            <a:r>
              <a:rPr lang="zh-CN" altLang="zh-CN" dirty="0"/>
              <a:t>虚设变量，表示到目前为止</a:t>
            </a:r>
            <a:r>
              <a:rPr lang="zh-CN" altLang="zh-CN" dirty="0" smtClean="0"/>
              <a:t>与</a:t>
            </a:r>
            <a:r>
              <a:rPr lang="en-US" altLang="zh-CN" dirty="0" smtClean="0"/>
              <a:t>E</a:t>
            </a:r>
            <a:r>
              <a:rPr lang="zh-CN" altLang="zh-CN" dirty="0" smtClean="0"/>
              <a:t>有关</a:t>
            </a:r>
            <a:r>
              <a:rPr lang="zh-CN" altLang="zh-CN" dirty="0"/>
              <a:t>的所有证据，</a:t>
            </a:r>
            <a:r>
              <a:rPr lang="zh-CN" altLang="zh-CN" dirty="0" smtClean="0"/>
              <a:t>则</a:t>
            </a:r>
            <a:r>
              <a:rPr lang="en-US" altLang="zh-CN" dirty="0" smtClean="0"/>
              <a:t>MYCIN</a:t>
            </a:r>
            <a:r>
              <a:rPr lang="zh-CN" altLang="zh-CN" dirty="0" smtClean="0"/>
              <a:t>规定</a:t>
            </a:r>
            <a:r>
              <a:rPr lang="zh-CN" altLang="zh-CN" dirty="0"/>
              <a:t>：</a:t>
            </a:r>
          </a:p>
          <a:p>
            <a:endParaRPr lang="zh-CN" altLang="en-US"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45025"/>
            <a:ext cx="909597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101</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858" y="757434"/>
            <a:ext cx="9558358" cy="5885500"/>
          </a:xfrm>
        </p:spPr>
        <p:txBody>
          <a:bodyPr>
            <a:normAutofit fontScale="92500" lnSpcReduction="10000"/>
          </a:bodyPr>
          <a:lstStyle/>
          <a:p>
            <a:pPr>
              <a:lnSpc>
                <a:spcPct val="120000"/>
              </a:lnSpc>
            </a:pPr>
            <a:r>
              <a:rPr lang="zh-CN" altLang="zh-CN" dirty="0" smtClean="0"/>
              <a:t>⑴ 尽管</a:t>
            </a:r>
            <a:r>
              <a:rPr lang="en-US" altLang="zh-CN" dirty="0" smtClean="0"/>
              <a:t>CF</a:t>
            </a:r>
            <a:r>
              <a:rPr lang="zh-CN" altLang="zh-CN" dirty="0" smtClean="0"/>
              <a:t>的</a:t>
            </a:r>
            <a:r>
              <a:rPr lang="zh-CN" altLang="zh-CN" dirty="0"/>
              <a:t>理论基础可以认为是概率，但</a:t>
            </a:r>
            <a:r>
              <a:rPr lang="zh-CN" altLang="zh-CN" dirty="0" smtClean="0"/>
              <a:t>由于</a:t>
            </a:r>
            <a:r>
              <a:rPr lang="en-US" altLang="zh-CN" dirty="0" smtClean="0"/>
              <a:t>CF</a:t>
            </a:r>
            <a:r>
              <a:rPr lang="zh-CN" altLang="zh-CN" dirty="0" smtClean="0"/>
              <a:t>的</a:t>
            </a:r>
            <a:r>
              <a:rPr lang="zh-CN" altLang="zh-CN" dirty="0"/>
              <a:t>计算需要大量的先验概率和后验概率信息，而这些信息常常是不易得到的，因而实际上，在系统初始时</a:t>
            </a:r>
            <a:r>
              <a:rPr lang="zh-CN" altLang="zh-CN" dirty="0" smtClean="0"/>
              <a:t>，</a:t>
            </a:r>
            <a:r>
              <a:rPr lang="en-US" altLang="zh-CN" dirty="0" smtClean="0">
                <a:solidFill>
                  <a:srgbClr val="FF0000"/>
                </a:solidFill>
              </a:rPr>
              <a:t>CF</a:t>
            </a:r>
            <a:r>
              <a:rPr lang="zh-CN" altLang="zh-CN" dirty="0" smtClean="0">
                <a:solidFill>
                  <a:srgbClr val="FF0000"/>
                </a:solidFill>
              </a:rPr>
              <a:t>是</a:t>
            </a:r>
            <a:r>
              <a:rPr lang="zh-CN" altLang="zh-CN" dirty="0">
                <a:solidFill>
                  <a:srgbClr val="FF0000"/>
                </a:solidFill>
              </a:rPr>
              <a:t>由领域专家主观给出的</a:t>
            </a:r>
            <a:r>
              <a:rPr lang="zh-CN" altLang="zh-CN" dirty="0"/>
              <a:t>。</a:t>
            </a:r>
          </a:p>
          <a:p>
            <a:pPr>
              <a:lnSpc>
                <a:spcPct val="120000"/>
              </a:lnSpc>
            </a:pPr>
            <a:r>
              <a:rPr lang="zh-CN" altLang="zh-CN" dirty="0"/>
              <a:t>⑵ 在</a:t>
            </a:r>
            <a:r>
              <a:rPr lang="en-US" altLang="zh-CN" dirty="0"/>
              <a:t>MYCIN</a:t>
            </a:r>
            <a:r>
              <a:rPr lang="zh-CN" altLang="zh-CN" dirty="0"/>
              <a:t>系统中</a:t>
            </a:r>
            <a:r>
              <a:rPr lang="zh-CN" altLang="zh-CN" dirty="0" smtClean="0"/>
              <a:t>，</a:t>
            </a:r>
            <a:r>
              <a:rPr lang="en-US" altLang="zh-CN" dirty="0" smtClean="0"/>
              <a:t>CF(H,E)</a:t>
            </a:r>
            <a:r>
              <a:rPr lang="zh-CN" altLang="zh-CN" dirty="0" smtClean="0"/>
              <a:t>表示规则</a:t>
            </a:r>
            <a:r>
              <a:rPr lang="en-US" altLang="zh-CN" dirty="0">
                <a:latin typeface="黑体" pitchFamily="2" charset="-122"/>
              </a:rPr>
              <a:t>E→H</a:t>
            </a:r>
            <a:r>
              <a:rPr lang="zh-CN" altLang="zh-CN" dirty="0" smtClean="0"/>
              <a:t>的</a:t>
            </a:r>
            <a:r>
              <a:rPr lang="zh-CN" altLang="zh-CN" dirty="0"/>
              <a:t>静态强度。在实质上是对</a:t>
            </a:r>
            <a:r>
              <a:rPr lang="zh-CN" altLang="zh-CN" dirty="0" smtClean="0"/>
              <a:t>条件概率</a:t>
            </a:r>
            <a:r>
              <a:rPr lang="en-US" altLang="zh-CN" dirty="0" smtClean="0"/>
              <a:t>P(H|E</a:t>
            </a:r>
            <a:r>
              <a:rPr lang="en-US" altLang="zh-CN" dirty="0"/>
              <a:t>)</a:t>
            </a:r>
            <a:r>
              <a:rPr lang="zh-CN" altLang="zh-CN" dirty="0" smtClean="0"/>
              <a:t>进行</a:t>
            </a:r>
            <a:r>
              <a:rPr lang="zh-CN" altLang="zh-CN" dirty="0">
                <a:solidFill>
                  <a:srgbClr val="FF0000"/>
                </a:solidFill>
              </a:rPr>
              <a:t>线性插值</a:t>
            </a:r>
            <a:r>
              <a:rPr lang="zh-CN" altLang="zh-CN" dirty="0"/>
              <a:t>所得到的近似。在推理中，如果</a:t>
            </a:r>
            <a:r>
              <a:rPr lang="zh-CN" altLang="zh-CN" dirty="0" smtClean="0"/>
              <a:t>定义</a:t>
            </a:r>
            <a:r>
              <a:rPr lang="en-US" altLang="zh-CN" dirty="0" smtClean="0"/>
              <a:t>                                   </a:t>
            </a:r>
            <a:r>
              <a:rPr lang="zh-CN" altLang="zh-CN" dirty="0"/>
              <a:t>，则易</a:t>
            </a:r>
            <a:r>
              <a:rPr lang="zh-CN" altLang="zh-CN" dirty="0" smtClean="0"/>
              <a:t>得</a:t>
            </a:r>
            <a:endParaRPr lang="zh-CN" altLang="zh-CN" dirty="0"/>
          </a:p>
          <a:p>
            <a:pPr>
              <a:lnSpc>
                <a:spcPct val="120000"/>
              </a:lnSpc>
            </a:pPr>
            <a:endParaRPr lang="en-US" altLang="zh-CN" dirty="0" smtClean="0"/>
          </a:p>
          <a:p>
            <a:pPr marL="0" indent="0">
              <a:lnSpc>
                <a:spcPct val="120000"/>
              </a:lnSpc>
              <a:buNone/>
            </a:pPr>
            <a:r>
              <a:rPr lang="zh-CN" altLang="zh-CN" dirty="0" smtClean="0"/>
              <a:t>于是根据</a:t>
            </a:r>
            <a:r>
              <a:rPr lang="en-US" altLang="zh-CN" dirty="0" smtClean="0"/>
              <a:t>                                      </a:t>
            </a:r>
            <a:r>
              <a:rPr lang="zh-CN" altLang="zh-CN" dirty="0"/>
              <a:t>，可得下述两个不等式成立：</a:t>
            </a:r>
          </a:p>
          <a:p>
            <a:pPr marL="0" indent="0">
              <a:lnSpc>
                <a:spcPct val="120000"/>
              </a:lnSpc>
              <a:buNone/>
            </a:pPr>
            <a:endParaRPr lang="en-US" altLang="zh-CN" dirty="0" smtClean="0"/>
          </a:p>
          <a:p>
            <a:pPr marL="0" indent="0">
              <a:lnSpc>
                <a:spcPct val="120000"/>
              </a:lnSpc>
              <a:buNone/>
            </a:pPr>
            <a:endParaRPr lang="en-US" altLang="zh-CN" dirty="0" smtClean="0"/>
          </a:p>
          <a:p>
            <a:pPr marL="0" indent="0">
              <a:lnSpc>
                <a:spcPct val="120000"/>
              </a:lnSpc>
              <a:buNone/>
            </a:pPr>
            <a:r>
              <a:rPr lang="zh-CN" altLang="zh-CN" dirty="0" smtClean="0"/>
              <a:t>由此</a:t>
            </a:r>
            <a:r>
              <a:rPr lang="zh-CN" altLang="zh-CN" dirty="0"/>
              <a:t>，</a:t>
            </a:r>
            <a:r>
              <a:rPr lang="en-US" altLang="zh-CN" dirty="0">
                <a:solidFill>
                  <a:srgbClr val="FF0000"/>
                </a:solidFill>
              </a:rPr>
              <a:t>MYCIN</a:t>
            </a:r>
            <a:r>
              <a:rPr lang="zh-CN" altLang="zh-CN" dirty="0">
                <a:solidFill>
                  <a:srgbClr val="FF0000"/>
                </a:solidFill>
              </a:rPr>
              <a:t>系统中可信度传播的计算也可以认为是对</a:t>
            </a:r>
            <a:r>
              <a:rPr lang="en-US" altLang="zh-CN" dirty="0">
                <a:solidFill>
                  <a:srgbClr val="FF0000"/>
                </a:solidFill>
              </a:rPr>
              <a:t> P(H|E)</a:t>
            </a:r>
            <a:r>
              <a:rPr lang="zh-CN" altLang="zh-CN" dirty="0" smtClean="0">
                <a:solidFill>
                  <a:srgbClr val="FF0000"/>
                </a:solidFill>
              </a:rPr>
              <a:t>的</a:t>
            </a:r>
            <a:r>
              <a:rPr lang="zh-CN" altLang="zh-CN" dirty="0">
                <a:solidFill>
                  <a:srgbClr val="FF0000"/>
                </a:solidFill>
              </a:rPr>
              <a:t>近似</a:t>
            </a:r>
            <a:r>
              <a:rPr lang="zh-CN" altLang="zh-CN" dirty="0"/>
              <a:t>。</a:t>
            </a:r>
          </a:p>
          <a:p>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35" y="3093129"/>
            <a:ext cx="30440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679" y="3645310"/>
            <a:ext cx="4096544"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662" y="4205450"/>
            <a:ext cx="3291681"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347" y="4742363"/>
            <a:ext cx="4096544"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347" y="5278831"/>
            <a:ext cx="510778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102</a:t>
            </a:fld>
            <a:endParaRPr lang="zh-CN" altLang="en-US"/>
          </a:p>
        </p:txBody>
      </p:sp>
    </p:spTree>
    <p:extLst>
      <p:ext uri="{BB962C8B-B14F-4D97-AF65-F5344CB8AC3E}">
        <p14:creationId xmlns:p14="http://schemas.microsoft.com/office/powerpoint/2010/main" val="22389367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r>
              <a:rPr lang="zh-CN" altLang="zh-CN" dirty="0"/>
              <a:t>⑶ 在</a:t>
            </a:r>
            <a:r>
              <a:rPr lang="en-US" altLang="zh-CN" dirty="0"/>
              <a:t>MYCIN</a:t>
            </a:r>
            <a:r>
              <a:rPr lang="zh-CN" altLang="zh-CN" dirty="0"/>
              <a:t>系统中进行证据综合时，如果按照</a:t>
            </a:r>
            <a:r>
              <a:rPr lang="zh-CN" altLang="zh-CN" dirty="0" smtClean="0"/>
              <a:t>公式</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zh-CN" dirty="0"/>
          </a:p>
          <a:p>
            <a:r>
              <a:rPr lang="zh-CN" altLang="zh-CN" dirty="0" smtClean="0"/>
              <a:t>计算</a:t>
            </a:r>
            <a:r>
              <a:rPr lang="en-US" altLang="zh-CN" dirty="0" smtClean="0"/>
              <a:t>                       </a:t>
            </a:r>
            <a:r>
              <a:rPr lang="zh-CN" altLang="zh-CN" dirty="0" smtClean="0"/>
              <a:t>，</a:t>
            </a:r>
            <a:r>
              <a:rPr lang="zh-CN" altLang="zh-CN" dirty="0"/>
              <a:t>那么这种方法会使得</a:t>
            </a:r>
            <a:r>
              <a:rPr lang="zh-CN" altLang="zh-CN" dirty="0">
                <a:solidFill>
                  <a:srgbClr val="FF0000"/>
                </a:solidFill>
              </a:rPr>
              <a:t>证据的综合不满足结合律</a:t>
            </a:r>
            <a:r>
              <a:rPr lang="zh-CN" altLang="zh-CN" dirty="0"/>
              <a:t>。</a:t>
            </a:r>
          </a:p>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85" y="1628801"/>
            <a:ext cx="791276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185" y="3228706"/>
            <a:ext cx="78302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977" y="4725145"/>
            <a:ext cx="6242844"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637" y="5321970"/>
            <a:ext cx="18883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103</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ppt_x"/>
                                          </p:val>
                                        </p:tav>
                                        <p:tav tm="100000">
                                          <p:val>
                                            <p:strVal val="#ppt_x"/>
                                          </p:val>
                                        </p:tav>
                                      </p:tavLst>
                                    </p:anim>
                                    <p:anim calcmode="lin" valueType="num">
                                      <p:cBhvr additive="base">
                                        <p:cTn id="14"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 calcmode="lin" valueType="num">
                                      <p:cBhvr additive="base">
                                        <p:cTn id="19" dur="500" fill="hold"/>
                                        <p:tgtEl>
                                          <p:spTgt spid="22532"/>
                                        </p:tgtEl>
                                        <p:attrNameLst>
                                          <p:attrName>ppt_x</p:attrName>
                                        </p:attrNameLst>
                                      </p:cBhvr>
                                      <p:tavLst>
                                        <p:tav tm="0">
                                          <p:val>
                                            <p:strVal val="#ppt_x"/>
                                          </p:val>
                                        </p:tav>
                                        <p:tav tm="100000">
                                          <p:val>
                                            <p:strVal val="#ppt_x"/>
                                          </p:val>
                                        </p:tav>
                                      </p:tavLst>
                                    </p:anim>
                                    <p:anim calcmode="lin" valueType="num">
                                      <p:cBhvr additive="base">
                                        <p:cTn id="20"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arn(inVertic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normAutofit lnSpcReduction="10000"/>
          </a:bodyPr>
          <a:lstStyle/>
          <a:p>
            <a:r>
              <a:rPr lang="zh-CN" altLang="zh-CN" dirty="0"/>
              <a:t>针对上述问题，</a:t>
            </a:r>
            <a:r>
              <a:rPr lang="en-US" altLang="zh-CN" dirty="0"/>
              <a:t>EMYCIN</a:t>
            </a:r>
            <a:r>
              <a:rPr lang="zh-CN" altLang="zh-CN" dirty="0"/>
              <a:t>系统的版本进行了改进，只保留</a:t>
            </a:r>
            <a:r>
              <a:rPr lang="zh-CN" altLang="zh-CN" dirty="0" smtClean="0"/>
              <a:t>了</a:t>
            </a:r>
            <a:r>
              <a:rPr lang="en-US" altLang="zh-CN" dirty="0" smtClean="0"/>
              <a:t>CF </a:t>
            </a:r>
            <a:r>
              <a:rPr lang="zh-CN" altLang="zh-CN" dirty="0" smtClean="0"/>
              <a:t>。</a:t>
            </a:r>
            <a:endParaRPr lang="zh-CN" altLang="zh-CN" dirty="0"/>
          </a:p>
          <a:p>
            <a:pPr lvl="0">
              <a:buFont typeface="Wingdings" panose="05000000000000000000" pitchFamily="2" charset="2"/>
              <a:buChar char="p"/>
            </a:pPr>
            <a:r>
              <a:rPr lang="en-US" altLang="zh-CN" dirty="0" smtClean="0"/>
              <a:t>(1) </a:t>
            </a:r>
            <a:r>
              <a:rPr lang="zh-CN" altLang="zh-CN" dirty="0" smtClean="0"/>
              <a:t>对于</a:t>
            </a:r>
            <a:r>
              <a:rPr lang="zh-CN" altLang="zh-CN" b="1" dirty="0">
                <a:solidFill>
                  <a:srgbClr val="FF0000"/>
                </a:solidFill>
              </a:rPr>
              <a:t>复合假设</a:t>
            </a:r>
            <a:r>
              <a:rPr lang="zh-CN" altLang="zh-CN" dirty="0"/>
              <a:t>，</a:t>
            </a:r>
            <a:r>
              <a:rPr lang="en-US" altLang="zh-CN" dirty="0"/>
              <a:t> EMYCIN</a:t>
            </a:r>
            <a:r>
              <a:rPr lang="zh-CN" altLang="zh-CN" dirty="0" smtClean="0"/>
              <a:t>规定</a:t>
            </a:r>
            <a:r>
              <a:rPr lang="zh-CN" altLang="zh-CN" dirty="0"/>
              <a:t>可信度的计算方法是</a:t>
            </a:r>
            <a:r>
              <a:rPr lang="zh-CN" altLang="zh-CN" dirty="0" smtClean="0"/>
              <a:t>：</a:t>
            </a:r>
            <a:endParaRPr lang="en-US" altLang="zh-CN" dirty="0" smtClean="0"/>
          </a:p>
          <a:p>
            <a:pPr lvl="0">
              <a:buFont typeface="Wingdings" panose="05000000000000000000" pitchFamily="2" charset="2"/>
              <a:buChar char="p"/>
            </a:pPr>
            <a:endParaRPr lang="en-US" altLang="zh-CN" dirty="0"/>
          </a:p>
          <a:p>
            <a:pPr lvl="0">
              <a:buFont typeface="Wingdings" panose="05000000000000000000" pitchFamily="2" charset="2"/>
              <a:buChar char="p"/>
            </a:pPr>
            <a:endParaRPr lang="zh-CN" altLang="zh-CN" dirty="0"/>
          </a:p>
          <a:p>
            <a:pPr lvl="0">
              <a:buFont typeface="Wingdings" panose="05000000000000000000" pitchFamily="2" charset="2"/>
              <a:buChar char="p"/>
            </a:pPr>
            <a:endParaRPr lang="en-US" altLang="zh-CN" dirty="0" smtClean="0"/>
          </a:p>
          <a:p>
            <a:pPr lvl="0">
              <a:buFont typeface="Wingdings" panose="05000000000000000000" pitchFamily="2" charset="2"/>
              <a:buChar char="p"/>
            </a:pPr>
            <a:endParaRPr lang="en-US" altLang="zh-CN" dirty="0"/>
          </a:p>
          <a:p>
            <a:pPr lvl="0">
              <a:buFont typeface="Wingdings" panose="05000000000000000000" pitchFamily="2" charset="2"/>
              <a:buChar char="p"/>
            </a:pPr>
            <a:r>
              <a:rPr lang="en-US" altLang="zh-CN" dirty="0" smtClean="0"/>
              <a:t>(2)</a:t>
            </a:r>
            <a:r>
              <a:rPr lang="zh-CN" altLang="zh-CN" dirty="0" smtClean="0"/>
              <a:t>对于</a:t>
            </a:r>
            <a:r>
              <a:rPr lang="zh-CN" altLang="zh-CN" b="1" dirty="0">
                <a:solidFill>
                  <a:srgbClr val="FF0000"/>
                </a:solidFill>
              </a:rPr>
              <a:t>可信度的传播</a:t>
            </a:r>
            <a:r>
              <a:rPr lang="zh-CN" altLang="zh-CN" dirty="0"/>
              <a:t>，</a:t>
            </a:r>
            <a:r>
              <a:rPr lang="en-US" altLang="zh-CN" dirty="0"/>
              <a:t> EMYCIN</a:t>
            </a:r>
            <a:r>
              <a:rPr lang="zh-CN" altLang="zh-CN" dirty="0" smtClean="0"/>
              <a:t>规定</a:t>
            </a:r>
            <a:r>
              <a:rPr lang="zh-CN" altLang="zh-CN" dirty="0"/>
              <a:t>：</a:t>
            </a:r>
          </a:p>
          <a:p>
            <a:endParaRPr lang="en-US" altLang="zh-CN" dirty="0" smtClean="0"/>
          </a:p>
          <a:p>
            <a:endParaRPr lang="en-US" altLang="zh-CN" dirty="0"/>
          </a:p>
          <a:p>
            <a:pPr marL="0" indent="0">
              <a:buNone/>
            </a:pPr>
            <a:r>
              <a:rPr lang="zh-CN" altLang="zh-CN" dirty="0" smtClean="0"/>
              <a:t>其中</a:t>
            </a:r>
            <a:r>
              <a:rPr lang="en-US" altLang="zh-CN" dirty="0" smtClean="0"/>
              <a:t> CF(H,E)</a:t>
            </a:r>
            <a:r>
              <a:rPr lang="zh-CN" altLang="zh-CN" dirty="0" smtClean="0"/>
              <a:t>表示</a:t>
            </a:r>
            <a:r>
              <a:rPr lang="zh-CN" altLang="zh-CN" dirty="0"/>
              <a:t>规则强度。</a:t>
            </a:r>
          </a:p>
          <a:p>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22" y="2276872"/>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05" y="4908308"/>
            <a:ext cx="4468019"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104</a:t>
            </a:fld>
            <a:endParaRPr lang="zh-CN" altLang="en-US"/>
          </a:p>
        </p:txBody>
      </p:sp>
    </p:spTree>
    <p:extLst>
      <p:ext uri="{BB962C8B-B14F-4D97-AF65-F5344CB8AC3E}">
        <p14:creationId xmlns:p14="http://schemas.microsoft.com/office/powerpoint/2010/main" val="17896870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pPr>
              <a:buFont typeface="Wingdings" panose="05000000000000000000" pitchFamily="2" charset="2"/>
              <a:buChar char="p"/>
            </a:pPr>
            <a:r>
              <a:rPr lang="en-US" altLang="zh-CN" dirty="0" smtClean="0"/>
              <a:t>(3)</a:t>
            </a:r>
            <a:r>
              <a:rPr lang="zh-CN" altLang="zh-CN" b="1" dirty="0" smtClean="0">
                <a:solidFill>
                  <a:srgbClr val="FF0000"/>
                </a:solidFill>
              </a:rPr>
              <a:t>证据</a:t>
            </a:r>
            <a:r>
              <a:rPr lang="zh-CN" altLang="zh-CN" b="1" dirty="0">
                <a:solidFill>
                  <a:srgbClr val="FF0000"/>
                </a:solidFill>
              </a:rPr>
              <a:t>综合</a:t>
            </a:r>
            <a:r>
              <a:rPr lang="zh-CN" altLang="zh-CN" dirty="0"/>
              <a:t>，当有多个证据支持同一假设时，</a:t>
            </a:r>
            <a:r>
              <a:rPr lang="en-US" altLang="zh-CN" dirty="0"/>
              <a:t> </a:t>
            </a:r>
            <a:r>
              <a:rPr lang="zh-CN" altLang="zh-CN" dirty="0"/>
              <a:t>规定</a:t>
            </a:r>
            <a:r>
              <a:rPr lang="zh-CN" altLang="zh-CN" dirty="0" smtClean="0"/>
              <a:t>：</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smtClean="0"/>
          </a:p>
          <a:p>
            <a:pPr marL="0" indent="0">
              <a:buNone/>
            </a:pPr>
            <a:endParaRPr lang="en-US" altLang="zh-CN" dirty="0" smtClean="0"/>
          </a:p>
          <a:p>
            <a:pPr marL="0" indent="0">
              <a:buNone/>
            </a:pPr>
            <a:r>
              <a:rPr lang="zh-CN" altLang="zh-CN" dirty="0" smtClean="0"/>
              <a:t>可以</a:t>
            </a:r>
            <a:r>
              <a:rPr lang="zh-CN" altLang="zh-CN" dirty="0"/>
              <a:t>证明，这样进行证据综合在</a:t>
            </a:r>
            <a:r>
              <a:rPr lang="zh-CN" altLang="zh-CN" dirty="0" smtClean="0"/>
              <a:t>域</a:t>
            </a:r>
            <a:r>
              <a:rPr lang="en-US" altLang="zh-CN" dirty="0" smtClean="0"/>
              <a:t>(-1,1)</a:t>
            </a:r>
            <a:r>
              <a:rPr lang="zh-CN" altLang="zh-CN" dirty="0" smtClean="0"/>
              <a:t>上</a:t>
            </a:r>
            <a:r>
              <a:rPr lang="zh-CN" altLang="zh-CN" dirty="0"/>
              <a:t>构成</a:t>
            </a:r>
            <a:r>
              <a:rPr lang="en-US" altLang="zh-CN" dirty="0"/>
              <a:t>Abel</a:t>
            </a:r>
            <a:r>
              <a:rPr lang="zh-CN" altLang="zh-CN" dirty="0"/>
              <a:t>群。</a:t>
            </a:r>
          </a:p>
          <a:p>
            <a:pPr marL="0" indent="0">
              <a:buNone/>
            </a:pPr>
            <a:endParaRPr lang="zh-CN" altLang="en-US" dirty="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28" y="1988840"/>
            <a:ext cx="6552406"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105</a:t>
            </a:fld>
            <a:endParaRPr lang="zh-CN" altLang="en-US"/>
          </a:p>
        </p:txBody>
      </p:sp>
    </p:spTree>
    <p:extLst>
      <p:ext uri="{BB962C8B-B14F-4D97-AF65-F5344CB8AC3E}">
        <p14:creationId xmlns:p14="http://schemas.microsoft.com/office/powerpoint/2010/main" val="17896870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515" y="188640"/>
            <a:ext cx="8915400" cy="1143000"/>
          </a:xfrm>
        </p:spPr>
        <p:txBody>
          <a:bodyPr>
            <a:normAutofit/>
          </a:bodyPr>
          <a:lstStyle/>
          <a:p>
            <a:r>
              <a:rPr lang="en-US" altLang="zh-CN" b="1" dirty="0"/>
              <a:t>4.5.4 </a:t>
            </a:r>
            <a:r>
              <a:rPr lang="zh-CN" altLang="zh-CN" dirty="0" smtClean="0"/>
              <a:t>证据理论</a:t>
            </a:r>
            <a:endParaRPr lang="zh-CN" altLang="en-US" dirty="0"/>
          </a:p>
        </p:txBody>
      </p:sp>
      <p:sp>
        <p:nvSpPr>
          <p:cNvPr id="3" name="内容占位符 2"/>
          <p:cNvSpPr>
            <a:spLocks noGrp="1"/>
          </p:cNvSpPr>
          <p:nvPr>
            <p:ph idx="1"/>
          </p:nvPr>
        </p:nvSpPr>
        <p:spPr>
          <a:xfrm>
            <a:off x="350489" y="1412776"/>
            <a:ext cx="9205023" cy="5112568"/>
          </a:xfrm>
        </p:spPr>
        <p:txBody>
          <a:bodyPr>
            <a:normAutofit fontScale="85000" lnSpcReduction="20000"/>
          </a:bodyPr>
          <a:lstStyle/>
          <a:p>
            <a:pPr>
              <a:lnSpc>
                <a:spcPct val="120000"/>
              </a:lnSpc>
            </a:pPr>
            <a:r>
              <a:rPr lang="zh-CN" altLang="zh-CN" b="1" dirty="0">
                <a:solidFill>
                  <a:srgbClr val="FF0000"/>
                </a:solidFill>
              </a:rPr>
              <a:t>证据理论</a:t>
            </a:r>
            <a:r>
              <a:rPr lang="zh-CN" altLang="zh-CN" dirty="0" smtClean="0"/>
              <a:t>（</a:t>
            </a:r>
            <a:r>
              <a:rPr lang="en-US" altLang="zh-CN" dirty="0" smtClean="0"/>
              <a:t>Theory of Evidence </a:t>
            </a:r>
            <a:r>
              <a:rPr lang="zh-CN" altLang="zh-CN" dirty="0"/>
              <a:t>）也称为</a:t>
            </a:r>
            <a:r>
              <a:rPr lang="en-US" altLang="zh-CN" dirty="0"/>
              <a:t> </a:t>
            </a:r>
            <a:r>
              <a:rPr lang="en-US" altLang="zh-CN" dirty="0" smtClean="0">
                <a:solidFill>
                  <a:srgbClr val="FF0000"/>
                </a:solidFill>
              </a:rPr>
              <a:t>D-S</a:t>
            </a:r>
            <a:r>
              <a:rPr lang="zh-CN" altLang="zh-CN" dirty="0" smtClean="0">
                <a:solidFill>
                  <a:srgbClr val="FF0000"/>
                </a:solidFill>
              </a:rPr>
              <a:t>（</a:t>
            </a:r>
            <a:r>
              <a:rPr lang="en-US" altLang="zh-CN" dirty="0" smtClean="0">
                <a:solidFill>
                  <a:srgbClr val="FF0000"/>
                </a:solidFill>
              </a:rPr>
              <a:t> </a:t>
            </a:r>
            <a:r>
              <a:rPr lang="en-US" altLang="zh-CN" dirty="0" err="1" smtClean="0">
                <a:solidFill>
                  <a:srgbClr val="FF0000"/>
                </a:solidFill>
              </a:rPr>
              <a:t>Dempster</a:t>
            </a:r>
            <a:r>
              <a:rPr lang="en-US" altLang="zh-CN" dirty="0" smtClean="0">
                <a:solidFill>
                  <a:srgbClr val="FF0000"/>
                </a:solidFill>
              </a:rPr>
              <a:t>-Shafer</a:t>
            </a:r>
            <a:r>
              <a:rPr lang="zh-CN" altLang="zh-CN" dirty="0" smtClean="0">
                <a:solidFill>
                  <a:srgbClr val="FF0000"/>
                </a:solidFill>
              </a:rPr>
              <a:t>）</a:t>
            </a:r>
            <a:r>
              <a:rPr lang="zh-CN" altLang="zh-CN" b="1" dirty="0">
                <a:solidFill>
                  <a:srgbClr val="FF0000"/>
                </a:solidFill>
              </a:rPr>
              <a:t>理论</a:t>
            </a:r>
            <a:r>
              <a:rPr lang="zh-CN" altLang="zh-CN" dirty="0"/>
              <a:t>。最早是</a:t>
            </a:r>
            <a:r>
              <a:rPr lang="zh-CN" altLang="zh-CN" dirty="0" smtClean="0"/>
              <a:t>基于</a:t>
            </a:r>
            <a:r>
              <a:rPr lang="en-US" altLang="zh-CN" dirty="0" smtClean="0"/>
              <a:t>A.P. </a:t>
            </a:r>
            <a:r>
              <a:rPr lang="en-US" altLang="zh-CN" dirty="0" err="1" smtClean="0"/>
              <a:t>Dempster</a:t>
            </a:r>
            <a:r>
              <a:rPr lang="zh-CN" altLang="zh-CN" dirty="0" smtClean="0"/>
              <a:t>所</a:t>
            </a:r>
            <a:r>
              <a:rPr lang="zh-CN" altLang="zh-CN" dirty="0"/>
              <a:t>做的工作，他试图用一个概率范围而不是单个的概率值去模拟不确定性，</a:t>
            </a:r>
            <a:r>
              <a:rPr lang="en-US" altLang="zh-CN" dirty="0"/>
              <a:t> </a:t>
            </a:r>
            <a:r>
              <a:rPr lang="en-US" altLang="zh-CN" dirty="0" smtClean="0"/>
              <a:t>G. Shafer</a:t>
            </a:r>
            <a:r>
              <a:rPr lang="zh-CN" altLang="zh-CN" dirty="0" smtClean="0"/>
              <a:t>进一步</a:t>
            </a:r>
            <a:r>
              <a:rPr lang="zh-CN" altLang="zh-CN" dirty="0"/>
              <a:t>拓展</a:t>
            </a:r>
            <a:r>
              <a:rPr lang="zh-CN" altLang="zh-CN" dirty="0" smtClean="0"/>
              <a:t>了</a:t>
            </a:r>
            <a:r>
              <a:rPr lang="en-US" altLang="zh-CN" dirty="0" err="1"/>
              <a:t>Dempster</a:t>
            </a:r>
            <a:r>
              <a:rPr lang="zh-CN" altLang="zh-CN" dirty="0" smtClean="0"/>
              <a:t>的</a:t>
            </a:r>
            <a:r>
              <a:rPr lang="zh-CN" altLang="zh-CN" dirty="0"/>
              <a:t>工作，这一拓展称为证据</a:t>
            </a:r>
            <a:r>
              <a:rPr lang="zh-CN" altLang="zh-CN" dirty="0" smtClean="0"/>
              <a:t>推理</a:t>
            </a:r>
            <a:r>
              <a:rPr lang="en-US" altLang="zh-CN" dirty="0" smtClean="0"/>
              <a:t>(Evidential Reasoning)</a:t>
            </a:r>
            <a:r>
              <a:rPr lang="zh-CN" altLang="zh-CN" dirty="0" smtClean="0"/>
              <a:t>，</a:t>
            </a:r>
            <a:r>
              <a:rPr lang="zh-CN" altLang="zh-CN" dirty="0"/>
              <a:t>用于处理不确定性、不精确以及间或不准确的信息。</a:t>
            </a:r>
          </a:p>
          <a:p>
            <a:pPr>
              <a:lnSpc>
                <a:spcPct val="120000"/>
              </a:lnSpc>
            </a:pPr>
            <a:r>
              <a:rPr lang="zh-CN" altLang="zh-CN" dirty="0"/>
              <a:t>由于证据理论将概率论中的单点赋值扩展为集合赋值，弱化了相应的公理系统，满足了比概率更弱的要求，因此也称为</a:t>
            </a:r>
            <a:r>
              <a:rPr lang="zh-CN" altLang="zh-CN" b="1" dirty="0">
                <a:solidFill>
                  <a:srgbClr val="FF0000"/>
                </a:solidFill>
              </a:rPr>
              <a:t>广义概率论</a:t>
            </a:r>
            <a:r>
              <a:rPr lang="zh-CN" altLang="zh-CN" dirty="0" smtClean="0"/>
              <a:t>。</a:t>
            </a:r>
            <a:endParaRPr lang="en-US" altLang="zh-CN" dirty="0" smtClean="0"/>
          </a:p>
          <a:p>
            <a:pPr>
              <a:lnSpc>
                <a:spcPct val="120000"/>
              </a:lnSpc>
            </a:pPr>
            <a:r>
              <a:rPr lang="zh-CN" altLang="zh-CN" dirty="0" smtClean="0"/>
              <a:t>在</a:t>
            </a:r>
            <a:r>
              <a:rPr lang="zh-CN" altLang="zh-CN" dirty="0"/>
              <a:t>证据理论中，引入了</a:t>
            </a:r>
            <a:r>
              <a:rPr lang="zh-CN" altLang="zh-CN" dirty="0">
                <a:solidFill>
                  <a:srgbClr val="FF0000"/>
                </a:solidFill>
              </a:rPr>
              <a:t>信任函数</a:t>
            </a:r>
            <a:r>
              <a:rPr lang="zh-CN" altLang="zh-CN" dirty="0"/>
              <a:t>来度量不确定性，并引用</a:t>
            </a:r>
            <a:r>
              <a:rPr lang="zh-CN" altLang="zh-CN" dirty="0">
                <a:solidFill>
                  <a:srgbClr val="FF0000"/>
                </a:solidFill>
              </a:rPr>
              <a:t>似然函数</a:t>
            </a:r>
            <a:r>
              <a:rPr lang="zh-CN" altLang="zh-CN" dirty="0"/>
              <a:t>来处理由于“不知道”引起的不确定性，并且不必事先给出知识的先验概率，与</a:t>
            </a:r>
            <a:r>
              <a:rPr lang="zh-CN" altLang="zh-CN" dirty="0" smtClean="0"/>
              <a:t>主观</a:t>
            </a:r>
            <a:r>
              <a:rPr lang="en-US" altLang="zh-CN" dirty="0" smtClean="0"/>
              <a:t>Bayes</a:t>
            </a:r>
            <a:r>
              <a:rPr lang="zh-CN" altLang="zh-CN" dirty="0" smtClean="0"/>
              <a:t>方法</a:t>
            </a:r>
            <a:r>
              <a:rPr lang="zh-CN" altLang="zh-CN" dirty="0"/>
              <a:t>相比，具有较大的灵活性，得到了广泛的应用</a:t>
            </a:r>
            <a:r>
              <a:rPr lang="zh-CN" altLang="zh-CN" dirty="0" smtClean="0"/>
              <a:t>。</a:t>
            </a:r>
            <a:endParaRPr lang="en-US" altLang="zh-CN" dirty="0" smtClean="0"/>
          </a:p>
          <a:p>
            <a:pPr>
              <a:lnSpc>
                <a:spcPct val="120000"/>
              </a:lnSpc>
            </a:pPr>
            <a:r>
              <a:rPr lang="zh-CN" altLang="zh-CN" dirty="0" smtClean="0"/>
              <a:t>可信度</a:t>
            </a:r>
            <a:r>
              <a:rPr lang="zh-CN" altLang="zh-CN" dirty="0"/>
              <a:t>方法可以看作是证据理论的一个特例。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106</a:t>
            </a:fld>
            <a:endParaRPr lang="zh-CN" altLang="en-US"/>
          </a:p>
        </p:txBody>
      </p:sp>
    </p:spTree>
    <p:extLst>
      <p:ext uri="{BB962C8B-B14F-4D97-AF65-F5344CB8AC3E}">
        <p14:creationId xmlns:p14="http://schemas.microsoft.com/office/powerpoint/2010/main" val="363426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endParaRPr lang="en-US" altLang="zh-CN" dirty="0" smtClean="0"/>
          </a:p>
          <a:p>
            <a:endParaRPr lang="en-US" altLang="zh-CN" dirty="0"/>
          </a:p>
          <a:p>
            <a:endParaRPr lang="en-US" altLang="zh-CN" dirty="0" smtClean="0"/>
          </a:p>
          <a:p>
            <a:endParaRPr lang="en-US" altLang="zh-CN" dirty="0"/>
          </a:p>
          <a:p>
            <a:pPr marL="274320" lvl="1" indent="-274320">
              <a:buClr>
                <a:schemeClr val="accent3"/>
              </a:buClr>
              <a:buSzPct val="95000"/>
            </a:pPr>
            <a:r>
              <a:rPr lang="en-US" altLang="zh-CN" dirty="0" smtClean="0"/>
              <a:t>(1) </a:t>
            </a:r>
            <a:r>
              <a:rPr lang="en-US" altLang="zh-CN" dirty="0">
                <a:solidFill>
                  <a:srgbClr val="3333FF"/>
                </a:solidFill>
              </a:rPr>
              <a:t>m </a:t>
            </a:r>
            <a:r>
              <a:rPr lang="zh-CN" altLang="en-US" dirty="0">
                <a:solidFill>
                  <a:srgbClr val="3333FF"/>
                </a:solidFill>
              </a:rPr>
              <a:t>是 </a:t>
            </a:r>
            <a:r>
              <a:rPr lang="en-US" altLang="zh-CN" dirty="0">
                <a:solidFill>
                  <a:srgbClr val="3333FF"/>
                </a:solidFill>
              </a:rPr>
              <a:t>2</a:t>
            </a:r>
            <a:r>
              <a:rPr lang="en-US" altLang="zh-CN" baseline="30000" dirty="0">
                <a:solidFill>
                  <a:srgbClr val="3333FF"/>
                </a:solidFill>
              </a:rPr>
              <a:t>Ω</a:t>
            </a:r>
            <a:r>
              <a:rPr lang="zh-CN" altLang="en-US" dirty="0">
                <a:solidFill>
                  <a:srgbClr val="3333FF"/>
                </a:solidFill>
              </a:rPr>
              <a:t>上而非</a:t>
            </a:r>
            <a:r>
              <a:rPr lang="en-US" altLang="zh-CN" dirty="0">
                <a:solidFill>
                  <a:srgbClr val="3333FF"/>
                </a:solidFill>
              </a:rPr>
              <a:t>Ω</a:t>
            </a:r>
            <a:r>
              <a:rPr lang="zh-CN" altLang="en-US" dirty="0">
                <a:solidFill>
                  <a:srgbClr val="3333FF"/>
                </a:solidFill>
              </a:rPr>
              <a:t>上的概率分布，</a:t>
            </a:r>
            <a:r>
              <a:rPr lang="zh-CN" altLang="en-US" dirty="0">
                <a:solidFill>
                  <a:srgbClr val="FF0000"/>
                </a:solidFill>
              </a:rPr>
              <a:t>所以基本概率分配函数不是概率</a:t>
            </a:r>
            <a:r>
              <a:rPr lang="zh-CN" altLang="en-US" dirty="0" smtClean="0">
                <a:solidFill>
                  <a:srgbClr val="3333FF"/>
                </a:solidFill>
              </a:rPr>
              <a:t>，</a:t>
            </a:r>
            <a:r>
              <a:rPr lang="zh-CN" altLang="en-US" dirty="0">
                <a:solidFill>
                  <a:srgbClr val="3333FF"/>
                </a:solidFill>
              </a:rPr>
              <a:t>一般地</a:t>
            </a:r>
            <a:r>
              <a:rPr lang="en-US" altLang="zh-CN" dirty="0" smtClean="0">
                <a:solidFill>
                  <a:srgbClr val="3333FF"/>
                </a:solidFill>
              </a:rPr>
              <a:t>m(A</a:t>
            </a:r>
            <a:r>
              <a:rPr lang="en-US" altLang="zh-CN" dirty="0">
                <a:solidFill>
                  <a:srgbClr val="3333FF"/>
                </a:solidFill>
              </a:rPr>
              <a:t>)≠l-m(┐A)</a:t>
            </a:r>
            <a:r>
              <a:rPr lang="zh-CN" altLang="en-US" dirty="0" smtClean="0">
                <a:solidFill>
                  <a:srgbClr val="3333FF"/>
                </a:solidFill>
              </a:rPr>
              <a:t>。</a:t>
            </a:r>
            <a:endParaRPr lang="en-US" altLang="zh-CN" dirty="0">
              <a:solidFill>
                <a:srgbClr val="3333FF"/>
              </a:solidFill>
            </a:endParaRPr>
          </a:p>
          <a:p>
            <a:pPr marL="274320" lvl="1" indent="-274320">
              <a:buClr>
                <a:schemeClr val="accent3"/>
              </a:buClr>
              <a:buSzPct val="95000"/>
            </a:pPr>
            <a:r>
              <a:rPr lang="en-US" altLang="zh-CN" dirty="0" smtClean="0"/>
              <a:t>(2)</a:t>
            </a:r>
            <a:r>
              <a:rPr lang="zh-CN" altLang="en-US" dirty="0">
                <a:solidFill>
                  <a:srgbClr val="FF0000"/>
                </a:solidFill>
              </a:rPr>
              <a:t>概率分配函数的作用是把</a:t>
            </a:r>
            <a:r>
              <a:rPr lang="en-US" altLang="zh-CN" dirty="0">
                <a:solidFill>
                  <a:srgbClr val="FF0000"/>
                </a:solidFill>
              </a:rPr>
              <a:t>Ω</a:t>
            </a:r>
            <a:r>
              <a:rPr lang="zh-CN" altLang="en-US" dirty="0">
                <a:solidFill>
                  <a:srgbClr val="FF0000"/>
                </a:solidFill>
              </a:rPr>
              <a:t>的任意一个子集都映射为</a:t>
            </a:r>
            <a:r>
              <a:rPr lang="en-US" altLang="zh-CN" dirty="0">
                <a:solidFill>
                  <a:srgbClr val="FF0000"/>
                </a:solidFill>
              </a:rPr>
              <a:t>[0,1]</a:t>
            </a:r>
            <a:r>
              <a:rPr lang="zh-CN" altLang="en-US" dirty="0">
                <a:solidFill>
                  <a:srgbClr val="FF0000"/>
                </a:solidFill>
              </a:rPr>
              <a:t>上的一个数</a:t>
            </a:r>
            <a:r>
              <a:rPr lang="en-US" altLang="zh-CN" dirty="0">
                <a:solidFill>
                  <a:srgbClr val="FF0000"/>
                </a:solidFill>
              </a:rPr>
              <a:t>m(A)</a:t>
            </a:r>
            <a:r>
              <a:rPr lang="zh-CN" altLang="en-US" dirty="0" smtClean="0">
                <a:solidFill>
                  <a:srgbClr val="FF0000"/>
                </a:solidFill>
              </a:rPr>
              <a:t>。</a:t>
            </a:r>
            <a:r>
              <a:rPr lang="en-US" altLang="zh-CN" dirty="0" smtClean="0"/>
              <a:t>m(A</a:t>
            </a:r>
            <a:r>
              <a:rPr lang="en-US" altLang="zh-CN" dirty="0"/>
              <a:t>)</a:t>
            </a:r>
            <a:r>
              <a:rPr lang="zh-CN" altLang="en-US" dirty="0"/>
              <a:t>表示</a:t>
            </a:r>
            <a:r>
              <a:rPr lang="zh-CN" altLang="en-US" dirty="0" smtClean="0"/>
              <a:t>对假设集</a:t>
            </a:r>
            <a:r>
              <a:rPr lang="en-US" altLang="zh-CN" dirty="0" smtClean="0"/>
              <a:t>A</a:t>
            </a:r>
            <a:r>
              <a:rPr lang="zh-CN" altLang="en-US" dirty="0" smtClean="0"/>
              <a:t>中元素的</a:t>
            </a:r>
            <a:r>
              <a:rPr lang="zh-CN" altLang="en-US" dirty="0">
                <a:solidFill>
                  <a:srgbClr val="0000FF"/>
                </a:solidFill>
              </a:rPr>
              <a:t>精确信任</a:t>
            </a:r>
            <a:r>
              <a:rPr lang="zh-CN" altLang="en-US" dirty="0" smtClean="0">
                <a:solidFill>
                  <a:srgbClr val="0000FF"/>
                </a:solidFill>
              </a:rPr>
              <a:t>度</a:t>
            </a:r>
            <a:r>
              <a:rPr lang="zh-CN" altLang="en-US" dirty="0" smtClean="0"/>
              <a:t>，</a:t>
            </a:r>
            <a:r>
              <a:rPr lang="zh-CN" altLang="en-US" dirty="0"/>
              <a:t>但却不知道这部分信任度</a:t>
            </a:r>
            <a:r>
              <a:rPr lang="zh-CN" altLang="en-US" dirty="0" smtClean="0"/>
              <a:t>该如何分</a:t>
            </a:r>
            <a:r>
              <a:rPr lang="zh-CN" altLang="en-US" dirty="0"/>
              <a:t>给</a:t>
            </a:r>
            <a:r>
              <a:rPr lang="en-US" altLang="zh-CN" dirty="0"/>
              <a:t>A</a:t>
            </a:r>
            <a:r>
              <a:rPr lang="zh-CN" altLang="en-US" dirty="0" smtClean="0"/>
              <a:t>中的元素</a:t>
            </a:r>
            <a:r>
              <a:rPr lang="zh-CN" altLang="en-US" dirty="0"/>
              <a:t>；</a:t>
            </a:r>
          </a:p>
          <a:p>
            <a:pPr marL="274320" lvl="1" indent="-274320">
              <a:buClr>
                <a:schemeClr val="accent3"/>
              </a:buClr>
              <a:buSzPct val="95000"/>
            </a:pPr>
            <a:endParaRPr lang="zh-CN" altLang="en-US" dirty="0">
              <a:solidFill>
                <a:srgbClr val="3333FF"/>
              </a:solidFill>
            </a:endParaRPr>
          </a:p>
          <a:p>
            <a:endParaRPr lang="zh-CN" altLang="en-US" dirty="0"/>
          </a:p>
        </p:txBody>
      </p:sp>
      <p:pic>
        <p:nvPicPr>
          <p:cNvPr id="256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8" y="692697"/>
            <a:ext cx="9095978"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107</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2" y="980728"/>
            <a:ext cx="9517057" cy="5616624"/>
          </a:xfrm>
        </p:spPr>
        <p:txBody>
          <a:bodyPr>
            <a:normAutofit/>
          </a:bodyPr>
          <a:lstStyle/>
          <a:p>
            <a:endParaRPr lang="en-US" altLang="zh-CN" dirty="0" smtClean="0"/>
          </a:p>
          <a:p>
            <a:endParaRPr lang="en-US" altLang="zh-CN" dirty="0"/>
          </a:p>
          <a:p>
            <a:r>
              <a:rPr lang="zh-CN" altLang="zh-CN" sz="2600" dirty="0" smtClean="0"/>
              <a:t>信任函数</a:t>
            </a:r>
            <a:r>
              <a:rPr lang="en-US" altLang="zh-CN" sz="2600" dirty="0" smtClean="0"/>
              <a:t>Bel(A)</a:t>
            </a:r>
            <a:r>
              <a:rPr lang="zh-CN" altLang="zh-CN" sz="2600" dirty="0" smtClean="0"/>
              <a:t>又</a:t>
            </a:r>
            <a:r>
              <a:rPr lang="zh-CN" altLang="zh-CN" sz="2600" dirty="0"/>
              <a:t>称为</a:t>
            </a:r>
            <a:r>
              <a:rPr lang="zh-CN" altLang="zh-CN" sz="2600" b="1" dirty="0">
                <a:solidFill>
                  <a:srgbClr val="FF0000"/>
                </a:solidFill>
              </a:rPr>
              <a:t>下限函数</a:t>
            </a:r>
            <a:r>
              <a:rPr lang="zh-CN" altLang="zh-CN" sz="2600" dirty="0"/>
              <a:t>，它表示当前环境下，对假设</a:t>
            </a:r>
            <a:r>
              <a:rPr lang="zh-CN" altLang="zh-CN" sz="2600" dirty="0" smtClean="0"/>
              <a:t>集</a:t>
            </a:r>
            <a:r>
              <a:rPr lang="en-US" altLang="zh-CN" sz="2600" dirty="0" smtClean="0"/>
              <a:t>A</a:t>
            </a:r>
            <a:r>
              <a:rPr lang="zh-CN" altLang="zh-CN" sz="2600" dirty="0" smtClean="0"/>
              <a:t>的</a:t>
            </a:r>
            <a:r>
              <a:rPr lang="zh-CN" altLang="zh-CN" sz="2600" dirty="0"/>
              <a:t>综合信任程度，其值</a:t>
            </a:r>
            <a:r>
              <a:rPr lang="zh-CN" altLang="zh-CN" sz="2600" dirty="0" smtClean="0"/>
              <a:t>为</a:t>
            </a:r>
            <a:r>
              <a:rPr lang="en-US" altLang="zh-CN" sz="2600" dirty="0" smtClean="0"/>
              <a:t>A</a:t>
            </a:r>
            <a:r>
              <a:rPr lang="zh-CN" altLang="zh-CN" sz="2600" dirty="0" smtClean="0"/>
              <a:t>的</a:t>
            </a:r>
            <a:r>
              <a:rPr lang="zh-CN" altLang="zh-CN" sz="2600" dirty="0"/>
              <a:t>所有子集的基本概率之和</a:t>
            </a:r>
            <a:r>
              <a:rPr lang="zh-CN" altLang="zh-CN" sz="2600" dirty="0" smtClean="0"/>
              <a:t>。</a:t>
            </a:r>
            <a:endParaRPr lang="en-US" altLang="zh-CN" sz="2600" dirty="0" smtClean="0"/>
          </a:p>
          <a:p>
            <a:endParaRPr lang="en-US" altLang="zh-CN" sz="2600" dirty="0" smtClean="0"/>
          </a:p>
          <a:p>
            <a:endParaRPr lang="en-US" altLang="zh-CN" sz="2600" dirty="0"/>
          </a:p>
          <a:p>
            <a:endParaRPr lang="en-US" altLang="zh-CN" sz="2600" dirty="0" smtClean="0"/>
          </a:p>
          <a:p>
            <a:endParaRPr lang="en-US" altLang="zh-CN" sz="2600" dirty="0"/>
          </a:p>
          <a:p>
            <a:r>
              <a:rPr lang="zh-CN" altLang="zh-CN" sz="2600" dirty="0" smtClean="0"/>
              <a:t>似然函数</a:t>
            </a:r>
            <a:r>
              <a:rPr lang="en-US" altLang="zh-CN" sz="2600" dirty="0" smtClean="0"/>
              <a:t>Pl(A)</a:t>
            </a:r>
            <a:r>
              <a:rPr lang="zh-CN" altLang="zh-CN" sz="2600" dirty="0" smtClean="0"/>
              <a:t>又</a:t>
            </a:r>
            <a:r>
              <a:rPr lang="zh-CN" altLang="zh-CN" sz="2600" dirty="0"/>
              <a:t>称为</a:t>
            </a:r>
            <a:r>
              <a:rPr lang="zh-CN" altLang="zh-CN" sz="2600" b="1" dirty="0">
                <a:solidFill>
                  <a:srgbClr val="FF0000"/>
                </a:solidFill>
              </a:rPr>
              <a:t>不可驳斥函数</a:t>
            </a:r>
            <a:r>
              <a:rPr lang="zh-CN" altLang="zh-CN" sz="2600" dirty="0"/>
              <a:t>或</a:t>
            </a:r>
            <a:r>
              <a:rPr lang="zh-CN" altLang="zh-CN" sz="2600" b="1" dirty="0">
                <a:solidFill>
                  <a:srgbClr val="FF0000"/>
                </a:solidFill>
              </a:rPr>
              <a:t>上限函数</a:t>
            </a:r>
            <a:r>
              <a:rPr lang="zh-CN" altLang="zh-CN" sz="2600" dirty="0"/>
              <a:t>。</a:t>
            </a:r>
            <a:r>
              <a:rPr lang="zh-CN" altLang="zh-CN" sz="2600" dirty="0" smtClean="0"/>
              <a:t>由于</a:t>
            </a:r>
            <a:r>
              <a:rPr lang="en-US" altLang="zh-CN" sz="2600" dirty="0"/>
              <a:t>Bel(A)</a:t>
            </a:r>
            <a:r>
              <a:rPr lang="zh-CN" altLang="zh-CN" sz="2600" dirty="0" smtClean="0"/>
              <a:t>表示对</a:t>
            </a:r>
            <a:r>
              <a:rPr lang="en-US" altLang="zh-CN" sz="2600" dirty="0" smtClean="0"/>
              <a:t>A</a:t>
            </a:r>
            <a:r>
              <a:rPr lang="zh-CN" altLang="zh-CN" sz="2600" dirty="0" smtClean="0"/>
              <a:t>为</a:t>
            </a:r>
            <a:r>
              <a:rPr lang="zh-CN" altLang="zh-CN" sz="2600" dirty="0"/>
              <a:t>真的信任度</a:t>
            </a:r>
            <a:r>
              <a:rPr lang="zh-CN" altLang="zh-CN" sz="2600" dirty="0" smtClean="0"/>
              <a:t>，</a:t>
            </a:r>
            <a:r>
              <a:rPr lang="en-US" altLang="zh-CN" sz="2600" dirty="0" smtClean="0"/>
              <a:t>Bel(</a:t>
            </a:r>
            <a:r>
              <a:rPr kumimoji="1" lang="en-US" altLang="zh-CN" sz="2400" b="1" dirty="0" smtClean="0">
                <a:latin typeface="Tahoma" pitchFamily="34" charset="0"/>
              </a:rPr>
              <a:t>﹁</a:t>
            </a:r>
            <a:r>
              <a:rPr kumimoji="1" lang="en-US" altLang="zh-CN" sz="2400" dirty="0" smtClean="0">
                <a:latin typeface="Tahoma" pitchFamily="34" charset="0"/>
              </a:rPr>
              <a:t>A)</a:t>
            </a:r>
            <a:r>
              <a:rPr lang="en-US" altLang="zh-CN" sz="2600" dirty="0" smtClean="0"/>
              <a:t> </a:t>
            </a:r>
            <a:r>
              <a:rPr lang="zh-CN" altLang="zh-CN" sz="2600" dirty="0"/>
              <a:t>表示</a:t>
            </a:r>
            <a:r>
              <a:rPr lang="zh-CN" altLang="zh-CN" sz="2600" dirty="0" smtClean="0"/>
              <a:t>对</a:t>
            </a:r>
            <a:r>
              <a:rPr lang="en-US" altLang="zh-CN" sz="2600" dirty="0" smtClean="0"/>
              <a:t>A</a:t>
            </a:r>
            <a:r>
              <a:rPr lang="zh-CN" altLang="zh-CN" sz="2600" dirty="0" smtClean="0"/>
              <a:t>为</a:t>
            </a:r>
            <a:r>
              <a:rPr lang="zh-CN" altLang="zh-CN" sz="2600" dirty="0"/>
              <a:t>假的信任度，因此</a:t>
            </a:r>
            <a:r>
              <a:rPr lang="zh-CN" altLang="zh-CN" sz="2600" dirty="0" smtClean="0"/>
              <a:t>，</a:t>
            </a:r>
            <a:r>
              <a:rPr lang="en-US" altLang="zh-CN" sz="2600" dirty="0"/>
              <a:t> Pl(A)</a:t>
            </a:r>
            <a:r>
              <a:rPr lang="zh-CN" altLang="zh-CN" sz="2600" dirty="0" smtClean="0"/>
              <a:t>表示对</a:t>
            </a:r>
            <a:r>
              <a:rPr lang="en-US" altLang="zh-CN" sz="2600" dirty="0" smtClean="0"/>
              <a:t>A</a:t>
            </a:r>
            <a:r>
              <a:rPr lang="zh-CN" altLang="zh-CN" sz="2600" dirty="0" smtClean="0"/>
              <a:t>为</a:t>
            </a:r>
            <a:r>
              <a:rPr lang="zh-CN" altLang="zh-CN" sz="2600" dirty="0"/>
              <a:t>非假的信任度或者</a:t>
            </a:r>
            <a:r>
              <a:rPr lang="zh-CN" altLang="zh-CN" sz="2600" dirty="0" smtClean="0"/>
              <a:t>说</a:t>
            </a:r>
            <a:r>
              <a:rPr lang="en-US" altLang="zh-CN" sz="2600" dirty="0" smtClean="0"/>
              <a:t>A</a:t>
            </a:r>
            <a:r>
              <a:rPr lang="zh-CN" altLang="zh-CN" sz="2600" dirty="0" smtClean="0"/>
              <a:t>为</a:t>
            </a:r>
            <a:r>
              <a:rPr lang="zh-CN" altLang="zh-CN" sz="2600" dirty="0"/>
              <a:t>真的合情度。</a:t>
            </a:r>
          </a:p>
          <a:p>
            <a:endParaRPr lang="zh-CN" alt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75" y="332656"/>
            <a:ext cx="9095978"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75" y="2780929"/>
            <a:ext cx="9095978"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108</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7"/>
                                        </p:tgtEl>
                                        <p:attrNameLst>
                                          <p:attrName>style.visibility</p:attrName>
                                        </p:attrNameLst>
                                      </p:cBhvr>
                                      <p:to>
                                        <p:strVal val="visible"/>
                                      </p:to>
                                    </p:set>
                                    <p:anim calcmode="lin" valueType="num">
                                      <p:cBhvr additive="base">
                                        <p:cTn id="12" dur="500" fill="hold"/>
                                        <p:tgtEl>
                                          <p:spTgt spid="26627"/>
                                        </p:tgtEl>
                                        <p:attrNameLst>
                                          <p:attrName>ppt_x</p:attrName>
                                        </p:attrNameLst>
                                      </p:cBhvr>
                                      <p:tavLst>
                                        <p:tav tm="0">
                                          <p:val>
                                            <p:strVal val="#ppt_x"/>
                                          </p:val>
                                        </p:tav>
                                        <p:tav tm="100000">
                                          <p:val>
                                            <p:strVal val="#ppt_x"/>
                                          </p:val>
                                        </p:tav>
                                      </p:tavLst>
                                    </p:anim>
                                    <p:anim calcmode="lin" valueType="num">
                                      <p:cBhvr additive="base">
                                        <p:cTn id="13"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normAutofit/>
          </a:bodyPr>
          <a:lstStyle/>
          <a:p>
            <a:r>
              <a:rPr lang="zh-CN" altLang="zh-CN" dirty="0"/>
              <a:t>信任函数和似然函数有如下的性质：</a:t>
            </a:r>
          </a:p>
          <a:p>
            <a:pPr>
              <a:buFont typeface="Wingdings" panose="05000000000000000000" pitchFamily="2" charset="2"/>
              <a:buChar char="ü"/>
            </a:pPr>
            <a:r>
              <a:rPr lang="zh-CN" altLang="zh-CN" dirty="0" smtClean="0"/>
              <a:t>⑴</a:t>
            </a:r>
            <a:endParaRPr lang="zh-CN" altLang="zh-CN" dirty="0"/>
          </a:p>
          <a:p>
            <a:pPr>
              <a:buFont typeface="Wingdings" panose="05000000000000000000" pitchFamily="2" charset="2"/>
              <a:buChar char="ü"/>
            </a:pPr>
            <a:r>
              <a:rPr lang="zh-CN" altLang="zh-CN" dirty="0"/>
              <a:t>⑵ </a:t>
            </a:r>
            <a:endParaRPr lang="en-US" altLang="zh-CN" dirty="0" smtClean="0"/>
          </a:p>
          <a:p>
            <a:pPr>
              <a:buFont typeface="Wingdings" panose="05000000000000000000" pitchFamily="2" charset="2"/>
              <a:buChar char="ü"/>
            </a:pPr>
            <a:r>
              <a:rPr lang="zh-CN" altLang="zh-CN" dirty="0" smtClean="0"/>
              <a:t>⑶ </a:t>
            </a:r>
            <a:r>
              <a:rPr lang="zh-CN" altLang="zh-CN" dirty="0"/>
              <a:t>若</a:t>
            </a:r>
            <a:r>
              <a:rPr lang="en-US" altLang="zh-CN" dirty="0"/>
              <a:t> </a:t>
            </a:r>
            <a:r>
              <a:rPr lang="en-US" altLang="zh-CN" dirty="0" smtClean="0"/>
              <a:t>         </a:t>
            </a:r>
            <a:r>
              <a:rPr lang="zh-CN" altLang="zh-CN" dirty="0" smtClean="0"/>
              <a:t>，则</a:t>
            </a:r>
            <a:endParaRPr lang="zh-CN" altLang="zh-CN" dirty="0"/>
          </a:p>
          <a:p>
            <a:pPr>
              <a:buFont typeface="Wingdings" panose="05000000000000000000" pitchFamily="2" charset="2"/>
              <a:buChar char="ü"/>
            </a:pPr>
            <a:r>
              <a:rPr lang="zh-CN" altLang="zh-CN" dirty="0"/>
              <a:t>⑷ </a:t>
            </a:r>
            <a:endParaRPr lang="en-US" altLang="zh-CN" dirty="0" smtClean="0"/>
          </a:p>
          <a:p>
            <a:r>
              <a:rPr lang="zh-CN" altLang="zh-CN" dirty="0" smtClean="0"/>
              <a:t>由于</a:t>
            </a:r>
            <a:r>
              <a:rPr lang="en-US" altLang="zh-CN" dirty="0" smtClean="0"/>
              <a:t>Bel(A)</a:t>
            </a:r>
            <a:r>
              <a:rPr lang="zh-CN" altLang="zh-CN" dirty="0" smtClean="0"/>
              <a:t>和</a:t>
            </a:r>
            <a:r>
              <a:rPr lang="en-US" altLang="zh-CN" dirty="0" smtClean="0"/>
              <a:t> Pl(A)</a:t>
            </a:r>
            <a:r>
              <a:rPr lang="zh-CN" altLang="zh-CN" dirty="0" smtClean="0"/>
              <a:t>分别表示</a:t>
            </a:r>
            <a:r>
              <a:rPr lang="en-US" altLang="zh-CN" dirty="0" smtClean="0"/>
              <a:t>A</a:t>
            </a:r>
            <a:r>
              <a:rPr lang="zh-CN" altLang="zh-CN" dirty="0" smtClean="0"/>
              <a:t>为</a:t>
            </a:r>
            <a:r>
              <a:rPr lang="zh-CN" altLang="zh-CN" dirty="0"/>
              <a:t>真的信任度</a:t>
            </a:r>
            <a:r>
              <a:rPr lang="zh-CN" altLang="zh-CN" dirty="0" smtClean="0"/>
              <a:t>和</a:t>
            </a:r>
            <a:r>
              <a:rPr lang="en-US" altLang="zh-CN" dirty="0" smtClean="0"/>
              <a:t>A</a:t>
            </a:r>
            <a:r>
              <a:rPr lang="zh-CN" altLang="zh-CN" dirty="0" smtClean="0"/>
              <a:t>为</a:t>
            </a:r>
            <a:r>
              <a:rPr lang="zh-CN" altLang="zh-CN" dirty="0"/>
              <a:t>非假的信任度，因此，可分</a:t>
            </a:r>
            <a:r>
              <a:rPr lang="zh-CN" altLang="zh-CN" dirty="0" smtClean="0"/>
              <a:t>别称</a:t>
            </a:r>
            <a:r>
              <a:rPr lang="en-US" altLang="zh-CN" dirty="0"/>
              <a:t>Bel(A)</a:t>
            </a:r>
            <a:r>
              <a:rPr lang="zh-CN" altLang="zh-CN" dirty="0"/>
              <a:t>和</a:t>
            </a:r>
            <a:r>
              <a:rPr lang="en-US" altLang="zh-CN" dirty="0"/>
              <a:t> Pl(A)</a:t>
            </a:r>
            <a:r>
              <a:rPr lang="zh-CN" altLang="zh-CN" dirty="0" smtClean="0"/>
              <a:t>为对</a:t>
            </a:r>
            <a:r>
              <a:rPr lang="en-US" altLang="zh-CN" dirty="0" smtClean="0"/>
              <a:t>A</a:t>
            </a:r>
            <a:r>
              <a:rPr lang="zh-CN" altLang="zh-CN" dirty="0" smtClean="0"/>
              <a:t>信任</a:t>
            </a:r>
            <a:r>
              <a:rPr lang="zh-CN" altLang="zh-CN" dirty="0"/>
              <a:t>程度的下限和上限，记</a:t>
            </a:r>
            <a:r>
              <a:rPr lang="zh-CN" altLang="zh-CN" dirty="0" smtClean="0"/>
              <a:t>为</a:t>
            </a:r>
            <a:endParaRPr lang="en-US" altLang="zh-CN" dirty="0"/>
          </a:p>
          <a:p>
            <a:pPr marL="0" indent="0">
              <a:buNone/>
            </a:pPr>
            <a:r>
              <a:rPr lang="en-US" altLang="zh-CN" b="1" dirty="0" smtClean="0">
                <a:solidFill>
                  <a:srgbClr val="FF0000"/>
                </a:solidFill>
              </a:rPr>
              <a:t>			A(Bel(A)</a:t>
            </a:r>
            <a:r>
              <a:rPr lang="zh-CN" altLang="en-US" b="1" dirty="0" smtClean="0">
                <a:solidFill>
                  <a:srgbClr val="FF0000"/>
                </a:solidFill>
              </a:rPr>
              <a:t>，</a:t>
            </a:r>
            <a:r>
              <a:rPr lang="en-US" altLang="zh-CN" b="1" dirty="0" smtClean="0">
                <a:solidFill>
                  <a:srgbClr val="FF0000"/>
                </a:solidFill>
              </a:rPr>
              <a:t>Pl(A</a:t>
            </a:r>
            <a:r>
              <a:rPr lang="en-US" altLang="zh-CN" b="1" dirty="0">
                <a:solidFill>
                  <a:srgbClr val="FF0000"/>
                </a:solidFill>
              </a:rPr>
              <a:t>)</a:t>
            </a:r>
            <a:r>
              <a:rPr lang="en-US" altLang="zh-CN" b="1" dirty="0" smtClean="0">
                <a:solidFill>
                  <a:srgbClr val="FF0000"/>
                </a:solidFill>
              </a:rPr>
              <a:t>)</a:t>
            </a:r>
            <a:endParaRPr lang="zh-CN" altLang="zh-CN" b="1" dirty="0">
              <a:solidFill>
                <a:srgbClr val="FF0000"/>
              </a:solidFill>
            </a:endParaRPr>
          </a:p>
          <a:p>
            <a:r>
              <a:rPr lang="en-US" altLang="zh-CN" b="1" dirty="0">
                <a:solidFill>
                  <a:srgbClr val="FF0000"/>
                </a:solidFill>
              </a:rPr>
              <a:t>Pl(A</a:t>
            </a:r>
            <a:r>
              <a:rPr lang="en-US" altLang="zh-CN" b="1" dirty="0" smtClean="0">
                <a:solidFill>
                  <a:srgbClr val="FF0000"/>
                </a:solidFill>
              </a:rPr>
              <a:t>)-Bel(A) </a:t>
            </a:r>
            <a:r>
              <a:rPr lang="zh-CN" altLang="zh-CN" dirty="0" smtClean="0"/>
              <a:t>表示</a:t>
            </a:r>
            <a:r>
              <a:rPr lang="zh-CN" altLang="zh-CN" dirty="0"/>
              <a:t>既不</a:t>
            </a:r>
            <a:r>
              <a:rPr lang="zh-CN" altLang="zh-CN" dirty="0" smtClean="0"/>
              <a:t>信任</a:t>
            </a:r>
            <a:r>
              <a:rPr lang="en-US" altLang="zh-CN" dirty="0" smtClean="0"/>
              <a:t>A </a:t>
            </a:r>
            <a:r>
              <a:rPr lang="zh-CN" altLang="zh-CN" dirty="0"/>
              <a:t>，也不</a:t>
            </a:r>
            <a:r>
              <a:rPr lang="zh-CN" altLang="zh-CN" dirty="0" smtClean="0"/>
              <a:t>信任</a:t>
            </a:r>
            <a:r>
              <a:rPr kumimoji="1" lang="en-US" altLang="zh-CN" b="1" dirty="0">
                <a:latin typeface="Tahoma" pitchFamily="34" charset="0"/>
              </a:rPr>
              <a:t>﹁</a:t>
            </a:r>
            <a:r>
              <a:rPr kumimoji="1" lang="en-US" altLang="zh-CN" dirty="0">
                <a:latin typeface="Tahoma" pitchFamily="34" charset="0"/>
              </a:rPr>
              <a:t>A</a:t>
            </a:r>
            <a:r>
              <a:rPr lang="zh-CN" altLang="zh-CN" dirty="0" smtClean="0"/>
              <a:t>的</a:t>
            </a:r>
            <a:r>
              <a:rPr lang="zh-CN" altLang="zh-CN" dirty="0"/>
              <a:t>程度，即</a:t>
            </a:r>
            <a:r>
              <a:rPr lang="zh-CN" altLang="zh-CN" dirty="0" smtClean="0"/>
              <a:t>对于</a:t>
            </a:r>
            <a:r>
              <a:rPr lang="en-US" altLang="zh-CN" dirty="0" smtClean="0"/>
              <a:t>A</a:t>
            </a:r>
            <a:r>
              <a:rPr lang="zh-CN" altLang="zh-CN" dirty="0" smtClean="0"/>
              <a:t>是</a:t>
            </a:r>
            <a:r>
              <a:rPr lang="zh-CN" altLang="zh-CN" dirty="0"/>
              <a:t>真是假不知道的程度。</a:t>
            </a:r>
          </a:p>
          <a:p>
            <a:endParaRPr lang="zh-CN"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610" y="1418752"/>
            <a:ext cx="2713831"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933" y="1826328"/>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644" y="2489274"/>
            <a:ext cx="773906"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9419" y="2366242"/>
            <a:ext cx="909597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933" y="287383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109</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arn(inVertic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如上所述，形式系统有以下两个最基本的特征：</a:t>
            </a:r>
          </a:p>
          <a:p>
            <a:pPr>
              <a:buFont typeface="Wingdings" panose="05000000000000000000" pitchFamily="2" charset="2"/>
              <a:buChar char="Ø"/>
            </a:pPr>
            <a:r>
              <a:rPr lang="en-US" altLang="zh-CN" dirty="0"/>
              <a:t>⑴ </a:t>
            </a:r>
            <a:r>
              <a:rPr lang="zh-CN" altLang="zh-CN" dirty="0"/>
              <a:t>形式化是一个</a:t>
            </a:r>
            <a:r>
              <a:rPr lang="zh-CN" altLang="zh-CN" dirty="0">
                <a:solidFill>
                  <a:srgbClr val="FF0000"/>
                </a:solidFill>
              </a:rPr>
              <a:t>可以机械实现的过程</a:t>
            </a:r>
            <a:r>
              <a:rPr lang="zh-CN" altLang="zh-CN" dirty="0"/>
              <a:t>。在形式系统中，只能使用其符号表中的符号，只承认其公式的合法性，只能将其公理和推理规则作为推理的最初的出发点，推出定理的过程必须符合推理规则的要求。</a:t>
            </a:r>
          </a:p>
          <a:p>
            <a:pPr>
              <a:buFont typeface="Wingdings" panose="05000000000000000000" pitchFamily="2" charset="2"/>
              <a:buChar char="Ø"/>
            </a:pPr>
            <a:r>
              <a:rPr lang="en-US" altLang="zh-CN" dirty="0"/>
              <a:t>⑵ </a:t>
            </a:r>
            <a:r>
              <a:rPr lang="zh-CN" altLang="zh-CN" dirty="0"/>
              <a:t>形式系统是一个</a:t>
            </a:r>
            <a:r>
              <a:rPr lang="zh-CN" altLang="zh-CN" dirty="0">
                <a:solidFill>
                  <a:srgbClr val="FF0000"/>
                </a:solidFill>
              </a:rPr>
              <a:t>符号演算系统</a:t>
            </a:r>
            <a:r>
              <a:rPr lang="zh-CN" altLang="zh-CN" dirty="0"/>
              <a:t>，它本身不具有任何实际的意义。在形式系统内，我们仅能认识符号串及其改写，而要赋予形式系统以实际的含义，则必须在形式系统外部进行。</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如果定义</a:t>
            </a:r>
          </a:p>
          <a:p>
            <a:endParaRPr lang="en-US" altLang="zh-CN" dirty="0" smtClean="0"/>
          </a:p>
          <a:p>
            <a:endParaRPr lang="en-US" altLang="zh-CN" dirty="0"/>
          </a:p>
          <a:p>
            <a:r>
              <a:rPr lang="zh-CN" altLang="zh-CN" dirty="0" smtClean="0"/>
              <a:t>则</a:t>
            </a:r>
            <a:r>
              <a:rPr lang="zh-CN" altLang="zh-CN" dirty="0"/>
              <a:t>显然有</a:t>
            </a:r>
          </a:p>
          <a:p>
            <a:endParaRPr lang="en-US" altLang="zh-CN" dirty="0" smtClean="0"/>
          </a:p>
          <a:p>
            <a:endParaRPr lang="en-US" altLang="zh-CN" dirty="0"/>
          </a:p>
          <a:p>
            <a:endParaRPr lang="en-US" altLang="zh-CN" dirty="0" smtClean="0"/>
          </a:p>
          <a:p>
            <a:r>
              <a:rPr lang="zh-CN" altLang="zh-CN" dirty="0" smtClean="0"/>
              <a:t>称</a:t>
            </a:r>
            <a:r>
              <a:rPr lang="en-US" altLang="zh-CN" dirty="0" smtClean="0"/>
              <a:t>f(A)</a:t>
            </a:r>
            <a:r>
              <a:rPr lang="zh-CN" altLang="zh-CN" dirty="0" smtClean="0"/>
              <a:t>为</a:t>
            </a:r>
            <a:r>
              <a:rPr lang="zh-CN" altLang="zh-CN" b="1" dirty="0">
                <a:solidFill>
                  <a:srgbClr val="FF0000"/>
                </a:solidFill>
              </a:rPr>
              <a:t>类概率函数</a:t>
            </a:r>
            <a:r>
              <a:rPr lang="zh-CN" altLang="zh-CN" dirty="0"/>
              <a:t>。</a:t>
            </a:r>
          </a:p>
          <a:p>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671" y="1556792"/>
            <a:ext cx="4591844"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1059" y="3042965"/>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110</a:t>
            </a:fld>
            <a:endParaRPr lang="zh-CN" altLang="en-US"/>
          </a:p>
        </p:txBody>
      </p:sp>
    </p:spTree>
    <p:extLst>
      <p:ext uri="{BB962C8B-B14F-4D97-AF65-F5344CB8AC3E}">
        <p14:creationId xmlns:p14="http://schemas.microsoft.com/office/powerpoint/2010/main" val="26027115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lstStyle/>
          <a:p>
            <a:r>
              <a:rPr lang="zh-CN" altLang="zh-CN" sz="2600" b="1" dirty="0">
                <a:solidFill>
                  <a:srgbClr val="FF0000"/>
                </a:solidFill>
              </a:rPr>
              <a:t>证据推理的基本方法</a:t>
            </a:r>
            <a:r>
              <a:rPr lang="zh-CN" altLang="zh-CN" sz="2600" dirty="0"/>
              <a:t>如下：</a:t>
            </a:r>
          </a:p>
          <a:p>
            <a:pPr>
              <a:buFont typeface="Wingdings" panose="05000000000000000000" pitchFamily="2" charset="2"/>
              <a:buChar char="p"/>
            </a:pPr>
            <a:r>
              <a:rPr lang="zh-CN" altLang="zh-CN" sz="2600" dirty="0"/>
              <a:t>⑴ </a:t>
            </a:r>
            <a:r>
              <a:rPr lang="zh-CN" altLang="zh-CN" sz="2600" dirty="0" smtClean="0"/>
              <a:t>证据</a:t>
            </a:r>
            <a:r>
              <a:rPr lang="en-US" altLang="zh-CN" sz="2600" dirty="0" smtClean="0"/>
              <a:t>E</a:t>
            </a:r>
            <a:r>
              <a:rPr lang="zh-CN" altLang="zh-CN" sz="2600" dirty="0" smtClean="0"/>
              <a:t>的</a:t>
            </a:r>
            <a:r>
              <a:rPr lang="zh-CN" altLang="zh-CN" sz="2600" dirty="0"/>
              <a:t>不确定性由类</a:t>
            </a:r>
            <a:r>
              <a:rPr lang="zh-CN" altLang="zh-CN" sz="2600" dirty="0" smtClean="0"/>
              <a:t>概率函数</a:t>
            </a:r>
            <a:r>
              <a:rPr lang="en-US" altLang="zh-CN" sz="2600" dirty="0" smtClean="0"/>
              <a:t>f(E)</a:t>
            </a:r>
            <a:r>
              <a:rPr lang="zh-CN" altLang="zh-CN" sz="2600" dirty="0" smtClean="0"/>
              <a:t>进行</a:t>
            </a:r>
            <a:r>
              <a:rPr lang="zh-CN" altLang="zh-CN" sz="2600" dirty="0"/>
              <a:t>描述，</a:t>
            </a:r>
            <a:r>
              <a:rPr lang="zh-CN" altLang="zh-CN" sz="2600" dirty="0" smtClean="0"/>
              <a:t>当</a:t>
            </a:r>
            <a:r>
              <a:rPr lang="en-US" altLang="zh-CN" sz="2600" dirty="0" smtClean="0"/>
              <a:t>E</a:t>
            </a:r>
            <a:r>
              <a:rPr lang="zh-CN" altLang="zh-CN" sz="2600" dirty="0" smtClean="0"/>
              <a:t>为</a:t>
            </a:r>
            <a:r>
              <a:rPr lang="zh-CN" altLang="zh-CN" sz="2600" dirty="0"/>
              <a:t>原始证据时，</a:t>
            </a:r>
            <a:r>
              <a:rPr lang="en-US" altLang="zh-CN" sz="2600" dirty="0"/>
              <a:t> f(E)</a:t>
            </a:r>
            <a:r>
              <a:rPr lang="zh-CN" altLang="zh-CN" sz="2600" dirty="0" smtClean="0"/>
              <a:t>由</a:t>
            </a:r>
            <a:r>
              <a:rPr lang="zh-CN" altLang="zh-CN" sz="2600" dirty="0"/>
              <a:t>用户给定。</a:t>
            </a:r>
          </a:p>
          <a:p>
            <a:pPr>
              <a:buFont typeface="Wingdings" panose="05000000000000000000" pitchFamily="2" charset="2"/>
              <a:buChar char="p"/>
            </a:pPr>
            <a:r>
              <a:rPr lang="zh-CN" altLang="zh-CN" sz="2600" dirty="0"/>
              <a:t>⑵ 在证据推理中，规则形</a:t>
            </a:r>
            <a:r>
              <a:rPr lang="zh-CN" altLang="zh-CN" sz="2600" dirty="0" smtClean="0"/>
              <a:t>如</a:t>
            </a:r>
            <a:endParaRPr lang="en-US" altLang="zh-CN" sz="2600" dirty="0" smtClean="0"/>
          </a:p>
          <a:p>
            <a:pPr marL="0" indent="0">
              <a:buNone/>
            </a:pPr>
            <a:r>
              <a:rPr lang="en-US" altLang="zh-CN" sz="2600" b="1" dirty="0" smtClean="0">
                <a:solidFill>
                  <a:srgbClr val="7030A0"/>
                </a:solidFill>
              </a:rPr>
              <a:t>     If    E      Then  H={H</a:t>
            </a:r>
            <a:r>
              <a:rPr lang="en-US" altLang="zh-CN" sz="2600" b="1" baseline="-25000" dirty="0" smtClean="0">
                <a:solidFill>
                  <a:srgbClr val="7030A0"/>
                </a:solidFill>
              </a:rPr>
              <a:t>1</a:t>
            </a:r>
            <a:r>
              <a:rPr lang="en-US" altLang="zh-CN" sz="2600" b="1" dirty="0" smtClean="0">
                <a:solidFill>
                  <a:srgbClr val="7030A0"/>
                </a:solidFill>
              </a:rPr>
              <a:t>,…, </a:t>
            </a:r>
            <a:r>
              <a:rPr lang="en-US" altLang="zh-CN" sz="2600" b="1" dirty="0" err="1" smtClean="0">
                <a:solidFill>
                  <a:srgbClr val="7030A0"/>
                </a:solidFill>
              </a:rPr>
              <a:t>H</a:t>
            </a:r>
            <a:r>
              <a:rPr lang="en-US" altLang="zh-CN" sz="2600" b="1" baseline="-25000" dirty="0" err="1" smtClean="0">
                <a:solidFill>
                  <a:srgbClr val="7030A0"/>
                </a:solidFill>
              </a:rPr>
              <a:t>m</a:t>
            </a:r>
            <a:r>
              <a:rPr lang="en-US" altLang="zh-CN" sz="2600" b="1" dirty="0" smtClean="0">
                <a:solidFill>
                  <a:srgbClr val="7030A0"/>
                </a:solidFill>
              </a:rPr>
              <a:t>}        CF={C</a:t>
            </a:r>
            <a:r>
              <a:rPr lang="en-US" altLang="zh-CN" sz="2600" b="1" baseline="-25000" dirty="0" smtClean="0">
                <a:solidFill>
                  <a:srgbClr val="7030A0"/>
                </a:solidFill>
              </a:rPr>
              <a:t>1</a:t>
            </a:r>
            <a:r>
              <a:rPr lang="en-US" altLang="zh-CN" sz="2600" b="1" dirty="0" smtClean="0">
                <a:solidFill>
                  <a:srgbClr val="7030A0"/>
                </a:solidFill>
              </a:rPr>
              <a:t>, …, C</a:t>
            </a:r>
            <a:r>
              <a:rPr lang="en-US" altLang="zh-CN" sz="2600" b="1" baseline="-25000" dirty="0" smtClean="0">
                <a:solidFill>
                  <a:srgbClr val="7030A0"/>
                </a:solidFill>
              </a:rPr>
              <a:t>m</a:t>
            </a:r>
            <a:r>
              <a:rPr lang="en-US" altLang="zh-CN" sz="2600" b="1" dirty="0" smtClean="0">
                <a:solidFill>
                  <a:srgbClr val="7030A0"/>
                </a:solidFill>
              </a:rPr>
              <a:t>}</a:t>
            </a:r>
          </a:p>
          <a:p>
            <a:pPr marL="0" indent="0">
              <a:buNone/>
            </a:pPr>
            <a:r>
              <a:rPr lang="zh-CN" altLang="en-US" sz="2600" dirty="0" smtClean="0"/>
              <a:t>或           </a:t>
            </a:r>
            <a:r>
              <a:rPr lang="en-US" altLang="zh-CN" sz="2600" b="1" dirty="0" smtClean="0">
                <a:solidFill>
                  <a:srgbClr val="7030A0"/>
                </a:solidFill>
              </a:rPr>
              <a:t>E   →  {</a:t>
            </a:r>
            <a:r>
              <a:rPr lang="en-US" altLang="zh-CN" sz="2600" b="1" dirty="0">
                <a:solidFill>
                  <a:srgbClr val="7030A0"/>
                </a:solidFill>
              </a:rPr>
              <a:t>H</a:t>
            </a:r>
            <a:r>
              <a:rPr lang="en-US" altLang="zh-CN" sz="2600" b="1" baseline="-25000" dirty="0">
                <a:solidFill>
                  <a:srgbClr val="7030A0"/>
                </a:solidFill>
              </a:rPr>
              <a:t>1</a:t>
            </a:r>
            <a:r>
              <a:rPr lang="en-US" altLang="zh-CN" sz="2600" b="1" dirty="0">
                <a:solidFill>
                  <a:srgbClr val="7030A0"/>
                </a:solidFill>
              </a:rPr>
              <a:t>,…, </a:t>
            </a:r>
            <a:r>
              <a:rPr lang="en-US" altLang="zh-CN" sz="2600" b="1" dirty="0" err="1">
                <a:solidFill>
                  <a:srgbClr val="7030A0"/>
                </a:solidFill>
              </a:rPr>
              <a:t>H</a:t>
            </a:r>
            <a:r>
              <a:rPr lang="en-US" altLang="zh-CN" sz="2600" b="1" baseline="-25000" dirty="0" err="1">
                <a:solidFill>
                  <a:srgbClr val="7030A0"/>
                </a:solidFill>
              </a:rPr>
              <a:t>m</a:t>
            </a:r>
            <a:r>
              <a:rPr lang="en-US" altLang="zh-CN" sz="2600" b="1" dirty="0">
                <a:solidFill>
                  <a:srgbClr val="7030A0"/>
                </a:solidFill>
              </a:rPr>
              <a:t>} </a:t>
            </a:r>
            <a:r>
              <a:rPr lang="en-US" altLang="zh-CN" sz="2600" b="1" dirty="0" smtClean="0">
                <a:solidFill>
                  <a:srgbClr val="7030A0"/>
                </a:solidFill>
              </a:rPr>
              <a:t>     {</a:t>
            </a:r>
            <a:r>
              <a:rPr lang="en-US" altLang="zh-CN" sz="2600" b="1" dirty="0">
                <a:solidFill>
                  <a:srgbClr val="7030A0"/>
                </a:solidFill>
              </a:rPr>
              <a:t>C</a:t>
            </a:r>
            <a:r>
              <a:rPr lang="en-US" altLang="zh-CN" sz="2600" b="1" baseline="-25000" dirty="0">
                <a:solidFill>
                  <a:srgbClr val="7030A0"/>
                </a:solidFill>
              </a:rPr>
              <a:t>1</a:t>
            </a:r>
            <a:r>
              <a:rPr lang="en-US" altLang="zh-CN" sz="2600" b="1" dirty="0">
                <a:solidFill>
                  <a:srgbClr val="7030A0"/>
                </a:solidFill>
              </a:rPr>
              <a:t>, …, C</a:t>
            </a:r>
            <a:r>
              <a:rPr lang="en-US" altLang="zh-CN" sz="2600" b="1" baseline="-25000" dirty="0">
                <a:solidFill>
                  <a:srgbClr val="7030A0"/>
                </a:solidFill>
              </a:rPr>
              <a:t>m</a:t>
            </a:r>
            <a:r>
              <a:rPr lang="en-US" altLang="zh-CN" sz="2600" b="1" dirty="0">
                <a:solidFill>
                  <a:srgbClr val="7030A0"/>
                </a:solidFill>
              </a:rPr>
              <a:t>}</a:t>
            </a:r>
          </a:p>
          <a:p>
            <a:pPr marL="0" indent="0">
              <a:buNone/>
            </a:pPr>
            <a:r>
              <a:rPr lang="zh-CN" altLang="zh-CN" sz="2600" dirty="0" smtClean="0"/>
              <a:t>的</a:t>
            </a:r>
            <a:r>
              <a:rPr lang="zh-CN" altLang="zh-CN" sz="2600" dirty="0"/>
              <a:t>形式，</a:t>
            </a:r>
            <a:r>
              <a:rPr lang="zh-CN" altLang="zh-CN" sz="2600" dirty="0" smtClean="0"/>
              <a:t>其中</a:t>
            </a:r>
            <a:r>
              <a:rPr lang="en-US" altLang="zh-CN" sz="2600" dirty="0" smtClean="0"/>
              <a:t>H</a:t>
            </a:r>
            <a:r>
              <a:rPr lang="en-US" altLang="zh-CN" sz="2600" baseline="-25000" dirty="0" smtClean="0"/>
              <a:t>i</a:t>
            </a:r>
            <a:r>
              <a:rPr lang="zh-CN" altLang="zh-CN" sz="2600" dirty="0" smtClean="0"/>
              <a:t>是</a:t>
            </a:r>
            <a:r>
              <a:rPr lang="zh-CN" altLang="zh-CN" sz="2600" dirty="0"/>
              <a:t>假设；</a:t>
            </a:r>
            <a:r>
              <a:rPr lang="en-US" altLang="zh-CN" sz="2600" dirty="0"/>
              <a:t> </a:t>
            </a:r>
            <a:r>
              <a:rPr lang="en-US" altLang="zh-CN" sz="2600" dirty="0" smtClean="0"/>
              <a:t>C</a:t>
            </a:r>
            <a:r>
              <a:rPr lang="en-US" altLang="zh-CN" sz="2600" baseline="-25000" dirty="0" smtClean="0"/>
              <a:t>i</a:t>
            </a:r>
            <a:r>
              <a:rPr lang="zh-CN" altLang="zh-CN" sz="2600" dirty="0" smtClean="0"/>
              <a:t>表示证据</a:t>
            </a:r>
            <a:r>
              <a:rPr lang="en-US" altLang="zh-CN" sz="2600" dirty="0" smtClean="0"/>
              <a:t>E</a:t>
            </a:r>
            <a:r>
              <a:rPr lang="zh-CN" altLang="zh-CN" sz="2600" dirty="0" smtClean="0"/>
              <a:t>出现</a:t>
            </a:r>
            <a:r>
              <a:rPr lang="zh-CN" altLang="zh-CN" sz="2600" dirty="0"/>
              <a:t>时支持</a:t>
            </a:r>
            <a:r>
              <a:rPr lang="zh-CN" altLang="zh-CN" sz="2600" dirty="0" smtClean="0"/>
              <a:t>假设</a:t>
            </a:r>
            <a:r>
              <a:rPr lang="en-US" altLang="zh-CN" sz="2600" dirty="0" smtClean="0"/>
              <a:t>H</a:t>
            </a:r>
            <a:r>
              <a:rPr lang="en-US" altLang="zh-CN" sz="2600" baseline="-25000" dirty="0" smtClean="0"/>
              <a:t>i</a:t>
            </a:r>
            <a:r>
              <a:rPr lang="en-US" altLang="zh-CN" sz="2600" dirty="0" smtClean="0"/>
              <a:t> </a:t>
            </a:r>
            <a:r>
              <a:rPr lang="zh-CN" altLang="zh-CN" sz="2600" dirty="0"/>
              <a:t>的可信度。</a:t>
            </a:r>
          </a:p>
          <a:p>
            <a:pPr>
              <a:buFont typeface="Wingdings" panose="05000000000000000000" pitchFamily="2" charset="2"/>
              <a:buChar char="p"/>
            </a:pPr>
            <a:r>
              <a:rPr lang="zh-CN" altLang="zh-CN" sz="2600" dirty="0"/>
              <a:t>⑶ 当假设为复合假设时，规定</a:t>
            </a:r>
          </a:p>
          <a:p>
            <a:endParaRPr lang="zh-CN" altLang="zh-CN" dirty="0"/>
          </a:p>
          <a:p>
            <a:pPr marL="0" indent="0">
              <a:buNone/>
            </a:pPr>
            <a:endParaRPr lang="zh-CN" altLang="zh-CN" dirty="0"/>
          </a:p>
          <a:p>
            <a:endParaRPr lang="zh-CN" altLang="en-US" dirty="0"/>
          </a:p>
        </p:txBody>
      </p:sp>
      <p:pic>
        <p:nvPicPr>
          <p:cNvPr id="378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72" y="4941169"/>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111</a:t>
            </a:fld>
            <a:endParaRPr lang="zh-CN" altLang="en-US"/>
          </a:p>
        </p:txBody>
      </p:sp>
    </p:spTree>
    <p:extLst>
      <p:ext uri="{BB962C8B-B14F-4D97-AF65-F5344CB8AC3E}">
        <p14:creationId xmlns:p14="http://schemas.microsoft.com/office/powerpoint/2010/main" val="26027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3"/>
                                        </p:tgtEl>
                                        <p:attrNameLst>
                                          <p:attrName>style.visibility</p:attrName>
                                        </p:attrNameLst>
                                      </p:cBhvr>
                                      <p:to>
                                        <p:strVal val="visible"/>
                                      </p:to>
                                    </p:set>
                                    <p:anim calcmode="lin" valueType="num">
                                      <p:cBhvr additive="base">
                                        <p:cTn id="31" dur="500" fill="hold"/>
                                        <p:tgtEl>
                                          <p:spTgt spid="37893"/>
                                        </p:tgtEl>
                                        <p:attrNameLst>
                                          <p:attrName>ppt_x</p:attrName>
                                        </p:attrNameLst>
                                      </p:cBhvr>
                                      <p:tavLst>
                                        <p:tav tm="0">
                                          <p:val>
                                            <p:strVal val="#ppt_x"/>
                                          </p:val>
                                        </p:tav>
                                        <p:tav tm="100000">
                                          <p:val>
                                            <p:strVal val="#ppt_x"/>
                                          </p:val>
                                        </p:tav>
                                      </p:tavLst>
                                    </p:anim>
                                    <p:anim calcmode="lin" valueType="num">
                                      <p:cBhvr additive="base">
                                        <p:cTn id="32"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zh-CN" altLang="zh-CN" dirty="0"/>
              <a:t>⑷ 对于</a:t>
            </a:r>
            <a:r>
              <a:rPr lang="zh-CN" altLang="zh-CN" dirty="0" smtClean="0"/>
              <a:t>证据</a:t>
            </a:r>
            <a:r>
              <a:rPr lang="en-US" altLang="zh-CN" dirty="0" smtClean="0"/>
              <a:t>E</a:t>
            </a:r>
            <a:r>
              <a:rPr lang="zh-CN" altLang="zh-CN" dirty="0" smtClean="0"/>
              <a:t>和规则</a:t>
            </a:r>
            <a:r>
              <a:rPr lang="en-US" altLang="zh-CN" dirty="0"/>
              <a:t>E </a:t>
            </a:r>
            <a:r>
              <a:rPr lang="en-US" altLang="zh-CN" dirty="0" smtClean="0"/>
              <a:t>→  </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a:t>
            </a:r>
            <a:r>
              <a:rPr lang="en-US" altLang="zh-CN" dirty="0"/>
              <a:t>C</a:t>
            </a:r>
            <a:r>
              <a:rPr lang="en-US" altLang="zh-CN" baseline="-25000" dirty="0"/>
              <a:t>1</a:t>
            </a:r>
            <a:r>
              <a:rPr lang="en-US" altLang="zh-CN" dirty="0"/>
              <a:t>, …, C</a:t>
            </a:r>
            <a:r>
              <a:rPr lang="en-US" altLang="zh-CN" baseline="-25000" dirty="0"/>
              <a:t>m</a:t>
            </a:r>
            <a:r>
              <a:rPr lang="en-US" altLang="zh-CN" dirty="0" smtClean="0"/>
              <a:t>}</a:t>
            </a:r>
            <a:r>
              <a:rPr lang="zh-CN" altLang="zh-CN" dirty="0" smtClean="0"/>
              <a:t>，</a:t>
            </a:r>
            <a:r>
              <a:rPr lang="zh-CN" altLang="zh-CN" dirty="0"/>
              <a:t>规定</a:t>
            </a:r>
          </a:p>
          <a:p>
            <a:endParaRPr lang="en-US" altLang="zh-CN" dirty="0" smtClean="0"/>
          </a:p>
          <a:p>
            <a:pPr marL="0" indent="0">
              <a:buNone/>
            </a:pPr>
            <a:r>
              <a:rPr lang="zh-CN" altLang="zh-CN" dirty="0" smtClean="0"/>
              <a:t>由此</a:t>
            </a:r>
            <a:r>
              <a:rPr lang="zh-CN" altLang="zh-CN" dirty="0"/>
              <a:t>可以计算</a:t>
            </a:r>
            <a:r>
              <a:rPr lang="zh-CN" altLang="zh-CN" dirty="0" smtClean="0"/>
              <a:t>假设</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smtClean="0"/>
              <a:t>的</a:t>
            </a:r>
            <a:r>
              <a:rPr lang="en-US" altLang="zh-CN" dirty="0" smtClean="0">
                <a:solidFill>
                  <a:srgbClr val="7030A0"/>
                </a:solidFill>
              </a:rPr>
              <a:t>Bel</a:t>
            </a:r>
            <a:r>
              <a:rPr lang="zh-CN" altLang="zh-CN" dirty="0" smtClean="0">
                <a:solidFill>
                  <a:srgbClr val="7030A0"/>
                </a:solidFill>
              </a:rPr>
              <a:t>、</a:t>
            </a:r>
            <a:r>
              <a:rPr lang="en-US" altLang="zh-CN" dirty="0" smtClean="0">
                <a:solidFill>
                  <a:srgbClr val="7030A0"/>
                </a:solidFill>
              </a:rPr>
              <a:t>Pl</a:t>
            </a:r>
            <a:r>
              <a:rPr lang="zh-CN" altLang="zh-CN" dirty="0" smtClean="0">
                <a:solidFill>
                  <a:srgbClr val="7030A0"/>
                </a:solidFill>
              </a:rPr>
              <a:t>和</a:t>
            </a:r>
            <a:r>
              <a:rPr lang="en-US" altLang="zh-CN" dirty="0">
                <a:solidFill>
                  <a:srgbClr val="7030A0"/>
                </a:solidFill>
              </a:rPr>
              <a:t>f</a:t>
            </a:r>
            <a:r>
              <a:rPr lang="zh-CN" altLang="zh-CN" dirty="0" smtClean="0"/>
              <a:t>函数</a:t>
            </a:r>
            <a:r>
              <a:rPr lang="zh-CN" altLang="zh-CN" dirty="0"/>
              <a:t>值。</a:t>
            </a:r>
          </a:p>
          <a:p>
            <a:endParaRPr lang="zh-CN" alt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068" y="1494750"/>
            <a:ext cx="2280444"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163" y="1347954"/>
            <a:ext cx="27654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127" y="3730939"/>
            <a:ext cx="3234327" cy="47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392" y="5085184"/>
            <a:ext cx="816869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127" y="2582473"/>
            <a:ext cx="37398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112</a:t>
            </a:fld>
            <a:endParaRPr lang="zh-CN" altLang="en-US"/>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0592" y="4441901"/>
            <a:ext cx="3960862" cy="56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03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Effect transition="in" filter="fade">
                                      <p:cBhvr>
                                        <p:cTn id="13" dur="1000"/>
                                        <p:tgtEl>
                                          <p:spTgt spid="38915"/>
                                        </p:tgtEl>
                                      </p:cBhvr>
                                    </p:animEffect>
                                    <p:anim calcmode="lin" valueType="num">
                                      <p:cBhvr>
                                        <p:cTn id="14" dur="1000" fill="hold"/>
                                        <p:tgtEl>
                                          <p:spTgt spid="38915"/>
                                        </p:tgtEl>
                                        <p:attrNameLst>
                                          <p:attrName>ppt_x</p:attrName>
                                        </p:attrNameLst>
                                      </p:cBhvr>
                                      <p:tavLst>
                                        <p:tav tm="0">
                                          <p:val>
                                            <p:strVal val="#ppt_x"/>
                                          </p:val>
                                        </p:tav>
                                        <p:tav tm="100000">
                                          <p:val>
                                            <p:strVal val="#ppt_x"/>
                                          </p:val>
                                        </p:tav>
                                      </p:tavLst>
                                    </p:anim>
                                    <p:anim calcmode="lin" valueType="num">
                                      <p:cBhvr>
                                        <p:cTn id="15" dur="1000" fill="hold"/>
                                        <p:tgtEl>
                                          <p:spTgt spid="389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7"/>
                                        </p:tgtEl>
                                        <p:attrNameLst>
                                          <p:attrName>style.visibility</p:attrName>
                                        </p:attrNameLst>
                                      </p:cBhvr>
                                      <p:to>
                                        <p:strVal val="visible"/>
                                      </p:to>
                                    </p:set>
                                    <p:anim calcmode="lin" valueType="num">
                                      <p:cBhvr additive="base">
                                        <p:cTn id="31" dur="500" fill="hold"/>
                                        <p:tgtEl>
                                          <p:spTgt spid="38917"/>
                                        </p:tgtEl>
                                        <p:attrNameLst>
                                          <p:attrName>ppt_x</p:attrName>
                                        </p:attrNameLst>
                                      </p:cBhvr>
                                      <p:tavLst>
                                        <p:tav tm="0">
                                          <p:val>
                                            <p:strVal val="#ppt_x"/>
                                          </p:val>
                                        </p:tav>
                                        <p:tav tm="100000">
                                          <p:val>
                                            <p:strVal val="#ppt_x"/>
                                          </p:val>
                                        </p:tav>
                                      </p:tavLst>
                                    </p:anim>
                                    <p:anim calcmode="lin" valueType="num">
                                      <p:cBhvr additive="base">
                                        <p:cTn id="32"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920"/>
                                        </p:tgtEl>
                                        <p:attrNameLst>
                                          <p:attrName>style.visibility</p:attrName>
                                        </p:attrNameLst>
                                      </p:cBhvr>
                                      <p:to>
                                        <p:strVal val="visible"/>
                                      </p:to>
                                    </p:set>
                                    <p:anim calcmode="lin" valueType="num">
                                      <p:cBhvr additive="base">
                                        <p:cTn id="37" dur="500" fill="hold"/>
                                        <p:tgtEl>
                                          <p:spTgt spid="38920"/>
                                        </p:tgtEl>
                                        <p:attrNameLst>
                                          <p:attrName>ppt_x</p:attrName>
                                        </p:attrNameLst>
                                      </p:cBhvr>
                                      <p:tavLst>
                                        <p:tav tm="0">
                                          <p:val>
                                            <p:strVal val="#ppt_x"/>
                                          </p:val>
                                        </p:tav>
                                        <p:tav tm="100000">
                                          <p:val>
                                            <p:strVal val="#ppt_x"/>
                                          </p:val>
                                        </p:tav>
                                      </p:tavLst>
                                    </p:anim>
                                    <p:anim calcmode="lin" valueType="num">
                                      <p:cBhvr additive="base">
                                        <p:cTn id="3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zh-CN" altLang="zh-CN" dirty="0"/>
              <a:t>⑸ 当有多个证据支持同一假设时：</a:t>
            </a:r>
          </a:p>
          <a:p>
            <a:pPr marL="0" indent="0">
              <a:buNone/>
            </a:pPr>
            <a:r>
              <a:rPr lang="en-US" altLang="zh-CN" dirty="0" smtClean="0"/>
              <a:t>         		E</a:t>
            </a:r>
            <a:r>
              <a:rPr lang="en-US" altLang="zh-CN" baseline="-25000" dirty="0" smtClean="0"/>
              <a:t>1</a:t>
            </a:r>
            <a:r>
              <a:rPr lang="en-US" altLang="zh-CN" dirty="0" smtClean="0"/>
              <a:t> </a:t>
            </a:r>
            <a:r>
              <a:rPr lang="en-US" altLang="zh-CN" dirty="0"/>
              <a:t>→  {H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  CF</a:t>
            </a:r>
            <a:r>
              <a:rPr lang="en-US" altLang="zh-CN" baseline="-25000" dirty="0" smtClean="0"/>
              <a:t>1</a:t>
            </a:r>
            <a:endParaRPr lang="en-US" altLang="zh-CN" dirty="0" smtClean="0"/>
          </a:p>
          <a:p>
            <a:pPr marL="0" indent="0">
              <a:buNone/>
            </a:pPr>
            <a:r>
              <a:rPr lang="en-US" altLang="zh-CN" dirty="0" smtClean="0"/>
              <a:t>           	E</a:t>
            </a:r>
            <a:r>
              <a:rPr lang="en-US" altLang="zh-CN" baseline="-25000" dirty="0" smtClean="0"/>
              <a:t>2</a:t>
            </a:r>
            <a:r>
              <a:rPr lang="en-US" altLang="zh-CN" dirty="0" smtClean="0"/>
              <a:t> </a:t>
            </a:r>
            <a:r>
              <a:rPr lang="en-US" altLang="zh-CN" dirty="0"/>
              <a:t>→  {H</a:t>
            </a:r>
            <a:r>
              <a:rPr lang="en-US" altLang="zh-CN" baseline="-25000" dirty="0"/>
              <a:t>1</a:t>
            </a:r>
            <a:r>
              <a:rPr lang="en-US" altLang="zh-CN" dirty="0"/>
              <a:t>,…, </a:t>
            </a:r>
            <a:r>
              <a:rPr lang="en-US" altLang="zh-CN" dirty="0" err="1"/>
              <a:t>H</a:t>
            </a:r>
            <a:r>
              <a:rPr lang="en-US" altLang="zh-CN" baseline="-25000" dirty="0" err="1"/>
              <a:t>m</a:t>
            </a:r>
            <a:r>
              <a:rPr lang="en-US" altLang="zh-CN" dirty="0"/>
              <a:t>} </a:t>
            </a:r>
            <a:r>
              <a:rPr lang="en-US" altLang="zh-CN" dirty="0" smtClean="0"/>
              <a:t>  CF</a:t>
            </a:r>
            <a:r>
              <a:rPr lang="en-US" altLang="zh-CN" baseline="-25000" dirty="0" smtClean="0"/>
              <a:t>2</a:t>
            </a:r>
            <a:endParaRPr lang="en-US" altLang="zh-CN" dirty="0"/>
          </a:p>
          <a:p>
            <a:pPr marL="0" indent="0">
              <a:buNone/>
            </a:pPr>
            <a:r>
              <a:rPr lang="zh-CN" altLang="zh-CN" dirty="0" smtClean="0"/>
              <a:t>假定</a:t>
            </a:r>
            <a:r>
              <a:rPr lang="en-US" altLang="zh-CN" dirty="0" smtClean="0"/>
              <a:t>m</a:t>
            </a:r>
            <a:r>
              <a:rPr lang="en-US" altLang="zh-CN" baseline="-25000" dirty="0" smtClean="0"/>
              <a:t>1</a:t>
            </a:r>
            <a:r>
              <a:rPr lang="zh-CN" altLang="zh-CN" dirty="0" smtClean="0"/>
              <a:t>和</a:t>
            </a:r>
            <a:r>
              <a:rPr lang="en-US" altLang="zh-CN" dirty="0" smtClean="0"/>
              <a:t>m</a:t>
            </a:r>
            <a:r>
              <a:rPr lang="en-US" altLang="zh-CN" baseline="-25000" dirty="0" smtClean="0"/>
              <a:t>2</a:t>
            </a:r>
            <a:r>
              <a:rPr lang="zh-CN" altLang="zh-CN" dirty="0" smtClean="0"/>
              <a:t>分别</a:t>
            </a:r>
            <a:r>
              <a:rPr lang="zh-CN" altLang="zh-CN" dirty="0"/>
              <a:t>是用这两条规则计算得到的</a:t>
            </a:r>
            <a:r>
              <a:rPr lang="zh-CN" altLang="zh-CN" dirty="0" smtClean="0"/>
              <a:t>假设</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smtClean="0"/>
              <a:t>的</a:t>
            </a:r>
            <a:r>
              <a:rPr lang="zh-CN" altLang="zh-CN" dirty="0"/>
              <a:t>概率分布函数，则规定</a:t>
            </a:r>
            <a:r>
              <a:rPr lang="zh-CN" altLang="zh-CN" dirty="0" smtClean="0"/>
              <a:t>证据</a:t>
            </a:r>
            <a:r>
              <a:rPr lang="en-US" altLang="zh-CN" dirty="0"/>
              <a:t>E</a:t>
            </a:r>
            <a:r>
              <a:rPr lang="en-US" altLang="zh-CN" baseline="-25000" dirty="0"/>
              <a:t>1</a:t>
            </a:r>
            <a:r>
              <a:rPr lang="zh-CN" altLang="zh-CN" dirty="0" smtClean="0"/>
              <a:t>和</a:t>
            </a:r>
            <a:r>
              <a:rPr lang="en-US" altLang="zh-CN" dirty="0"/>
              <a:t>E</a:t>
            </a:r>
            <a:r>
              <a:rPr lang="en-US" altLang="zh-CN" baseline="-25000" dirty="0"/>
              <a:t>2</a:t>
            </a:r>
            <a:r>
              <a:rPr lang="zh-CN" altLang="zh-CN" dirty="0" smtClean="0"/>
              <a:t>积累</a:t>
            </a:r>
            <a:r>
              <a:rPr lang="zh-CN" altLang="zh-CN" dirty="0"/>
              <a:t>后的概率分布</a:t>
            </a:r>
            <a:r>
              <a:rPr lang="zh-CN" altLang="zh-CN" dirty="0" smtClean="0"/>
              <a:t>函数</a:t>
            </a:r>
            <a:r>
              <a:rPr lang="en-US" altLang="zh-CN" dirty="0" smtClean="0"/>
              <a:t>m</a:t>
            </a:r>
            <a:r>
              <a:rPr lang="zh-CN" altLang="zh-CN" dirty="0" smtClean="0"/>
              <a:t>为</a:t>
            </a:r>
            <a:r>
              <a:rPr lang="en-US" altLang="zh-CN" dirty="0"/>
              <a:t>m</a:t>
            </a:r>
            <a:r>
              <a:rPr lang="en-US" altLang="zh-CN" baseline="-25000" dirty="0"/>
              <a:t>1</a:t>
            </a:r>
            <a:r>
              <a:rPr lang="zh-CN" altLang="zh-CN" dirty="0"/>
              <a:t>和</a:t>
            </a:r>
            <a:r>
              <a:rPr lang="en-US" altLang="zh-CN" dirty="0"/>
              <a:t>m</a:t>
            </a:r>
            <a:r>
              <a:rPr lang="en-US" altLang="zh-CN" baseline="-25000" dirty="0"/>
              <a:t>2</a:t>
            </a:r>
            <a:r>
              <a:rPr lang="zh-CN" altLang="zh-CN" dirty="0" smtClean="0"/>
              <a:t>的正交和</a:t>
            </a:r>
            <a:r>
              <a:rPr lang="en-US" altLang="zh-CN" dirty="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r>
              <a:rPr lang="zh-CN" altLang="zh-CN" dirty="0" smtClean="0"/>
              <a:t>由此</a:t>
            </a:r>
            <a:r>
              <a:rPr lang="zh-CN" altLang="zh-CN" dirty="0"/>
              <a:t>可以</a:t>
            </a:r>
            <a:r>
              <a:rPr lang="zh-CN" altLang="zh-CN" dirty="0" smtClean="0"/>
              <a:t>计算</a:t>
            </a:r>
            <a:r>
              <a:rPr lang="en-US" altLang="zh-CN" dirty="0"/>
              <a:t>{H</a:t>
            </a:r>
            <a:r>
              <a:rPr lang="en-US" altLang="zh-CN" baseline="-25000" dirty="0"/>
              <a:t>1</a:t>
            </a:r>
            <a:r>
              <a:rPr lang="en-US" altLang="zh-CN" dirty="0"/>
              <a:t>,…, </a:t>
            </a:r>
            <a:r>
              <a:rPr lang="en-US" altLang="zh-CN" dirty="0" err="1"/>
              <a:t>H</a:t>
            </a:r>
            <a:r>
              <a:rPr lang="en-US" altLang="zh-CN" baseline="-25000" dirty="0" err="1"/>
              <a:t>m</a:t>
            </a:r>
            <a:r>
              <a:rPr lang="en-US" altLang="zh-CN" dirty="0"/>
              <a:t>}</a:t>
            </a:r>
            <a:r>
              <a:rPr lang="zh-CN" altLang="zh-CN" dirty="0"/>
              <a:t>的</a:t>
            </a:r>
            <a:r>
              <a:rPr lang="en-US" altLang="zh-CN" dirty="0">
                <a:solidFill>
                  <a:srgbClr val="7030A0"/>
                </a:solidFill>
              </a:rPr>
              <a:t>Bel</a:t>
            </a:r>
            <a:r>
              <a:rPr lang="zh-CN" altLang="zh-CN" dirty="0">
                <a:solidFill>
                  <a:srgbClr val="7030A0"/>
                </a:solidFill>
              </a:rPr>
              <a:t>、</a:t>
            </a:r>
            <a:r>
              <a:rPr lang="en-US" altLang="zh-CN" dirty="0">
                <a:solidFill>
                  <a:srgbClr val="7030A0"/>
                </a:solidFill>
              </a:rPr>
              <a:t>Pl</a:t>
            </a:r>
            <a:r>
              <a:rPr lang="zh-CN" altLang="zh-CN" dirty="0">
                <a:solidFill>
                  <a:srgbClr val="7030A0"/>
                </a:solidFill>
              </a:rPr>
              <a:t>和</a:t>
            </a:r>
            <a:r>
              <a:rPr lang="en-US" altLang="zh-CN" dirty="0">
                <a:solidFill>
                  <a:srgbClr val="7030A0"/>
                </a:solidFill>
              </a:rPr>
              <a:t>f</a:t>
            </a:r>
            <a:r>
              <a:rPr lang="zh-CN" altLang="zh-CN" dirty="0"/>
              <a:t>函数值</a:t>
            </a:r>
            <a:r>
              <a:rPr lang="zh-CN" altLang="zh-CN" dirty="0" smtClean="0"/>
              <a:t>。</a:t>
            </a:r>
            <a:endParaRPr lang="zh-CN" altLang="zh-CN" dirty="0"/>
          </a:p>
          <a:p>
            <a:endParaRPr lang="zh-CN" altLang="en-US" dirty="0"/>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33" y="3826613"/>
            <a:ext cx="7015031"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113</a:t>
            </a:fld>
            <a:endParaRPr lang="zh-CN" altLang="en-US"/>
          </a:p>
        </p:txBody>
      </p:sp>
    </p:spTree>
    <p:extLst>
      <p:ext uri="{BB962C8B-B14F-4D97-AF65-F5344CB8AC3E}">
        <p14:creationId xmlns:p14="http://schemas.microsoft.com/office/powerpoint/2010/main" val="88272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 calcmode="lin" valueType="num">
                                      <p:cBhvr additive="base">
                                        <p:cTn id="12" dur="500" fill="hold"/>
                                        <p:tgtEl>
                                          <p:spTgt spid="39939"/>
                                        </p:tgtEl>
                                        <p:attrNameLst>
                                          <p:attrName>ppt_x</p:attrName>
                                        </p:attrNameLst>
                                      </p:cBhvr>
                                      <p:tavLst>
                                        <p:tav tm="0">
                                          <p:val>
                                            <p:strVal val="#ppt_x"/>
                                          </p:val>
                                        </p:tav>
                                        <p:tav tm="100000">
                                          <p:val>
                                            <p:strVal val="#ppt_x"/>
                                          </p:val>
                                        </p:tav>
                                      </p:tavLst>
                                    </p:anim>
                                    <p:anim calcmode="lin" valueType="num">
                                      <p:cBhvr additive="base">
                                        <p:cTn id="13"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arn(inVertical)">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normAutofit/>
          </a:bodyPr>
          <a:lstStyle/>
          <a:p>
            <a:r>
              <a:rPr lang="zh-CN" altLang="zh-CN" dirty="0"/>
              <a:t>在逻辑学中可以认为，形式系统实际上就是</a:t>
            </a:r>
            <a:r>
              <a:rPr lang="zh-CN" altLang="zh-CN" dirty="0">
                <a:solidFill>
                  <a:srgbClr val="FF0000"/>
                </a:solidFill>
              </a:rPr>
              <a:t>描述思维推理的符号串的构成方式和对这些符号串的演算方式</a:t>
            </a:r>
            <a:r>
              <a:rPr lang="zh-CN" altLang="zh-CN" dirty="0"/>
              <a:t>，数理逻辑就是研究形式系统的性质的学问。</a:t>
            </a:r>
          </a:p>
          <a:p>
            <a:r>
              <a:rPr lang="zh-CN" altLang="zh-CN" dirty="0"/>
              <a:t>形式系统的性质分成三个方面</a:t>
            </a:r>
            <a:r>
              <a:rPr lang="zh-CN" altLang="zh-CN" dirty="0" smtClean="0"/>
              <a:t>：</a:t>
            </a:r>
            <a:endParaRPr lang="en-US" altLang="zh-CN" dirty="0"/>
          </a:p>
          <a:p>
            <a:pPr>
              <a:buFont typeface="Wingdings" panose="05000000000000000000" pitchFamily="2" charset="2"/>
              <a:buChar char="Ø"/>
            </a:pPr>
            <a:r>
              <a:rPr lang="zh-CN" altLang="zh-CN" dirty="0" smtClean="0"/>
              <a:t>一</a:t>
            </a:r>
            <a:r>
              <a:rPr lang="zh-CN" altLang="zh-CN" dirty="0"/>
              <a:t>是形式系统的</a:t>
            </a:r>
            <a:r>
              <a:rPr lang="zh-CN" altLang="zh-CN" dirty="0">
                <a:solidFill>
                  <a:srgbClr val="FF0000"/>
                </a:solidFill>
              </a:rPr>
              <a:t>语法性质</a:t>
            </a:r>
            <a:r>
              <a:rPr lang="zh-CN" altLang="zh-CN" dirty="0"/>
              <a:t>，所谓语法就是关于形式系统的构成法则</a:t>
            </a:r>
            <a:r>
              <a:rPr lang="zh-CN" altLang="zh-CN" dirty="0" smtClean="0"/>
              <a:t>；</a:t>
            </a:r>
            <a:endParaRPr lang="en-US" altLang="zh-CN" dirty="0" smtClean="0"/>
          </a:p>
          <a:p>
            <a:pPr>
              <a:buFont typeface="Wingdings" panose="05000000000000000000" pitchFamily="2" charset="2"/>
              <a:buChar char="Ø"/>
            </a:pPr>
            <a:r>
              <a:rPr lang="zh-CN" altLang="zh-CN" dirty="0" smtClean="0"/>
              <a:t>二</a:t>
            </a:r>
            <a:r>
              <a:rPr lang="zh-CN" altLang="zh-CN" dirty="0"/>
              <a:t>是形式系统的</a:t>
            </a:r>
            <a:r>
              <a:rPr lang="zh-CN" altLang="zh-CN" dirty="0">
                <a:solidFill>
                  <a:srgbClr val="FF0000"/>
                </a:solidFill>
              </a:rPr>
              <a:t>语义性质</a:t>
            </a:r>
            <a:r>
              <a:rPr lang="zh-CN" altLang="zh-CN" dirty="0"/>
              <a:t>，所谓语义就是形式系统的解释与含义</a:t>
            </a:r>
            <a:r>
              <a:rPr lang="zh-CN" altLang="zh-CN" dirty="0" smtClean="0"/>
              <a:t>；</a:t>
            </a:r>
            <a:endParaRPr lang="en-US" altLang="zh-CN" dirty="0" smtClean="0"/>
          </a:p>
          <a:p>
            <a:pPr>
              <a:buFont typeface="Wingdings" panose="05000000000000000000" pitchFamily="2" charset="2"/>
              <a:buChar char="Ø"/>
            </a:pPr>
            <a:r>
              <a:rPr lang="zh-CN" altLang="zh-CN" dirty="0" smtClean="0"/>
              <a:t>三</a:t>
            </a:r>
            <a:r>
              <a:rPr lang="zh-CN" altLang="zh-CN" dirty="0"/>
              <a:t>是形式系统的</a:t>
            </a:r>
            <a:r>
              <a:rPr lang="zh-CN" altLang="zh-CN" dirty="0">
                <a:solidFill>
                  <a:srgbClr val="FF0000"/>
                </a:solidFill>
              </a:rPr>
              <a:t>语法和语义之间的关系</a:t>
            </a:r>
            <a:r>
              <a:rPr lang="zh-CN" altLang="zh-CN" dirty="0"/>
              <a:t>，尽管形式语言本身没有含义，但它的构造是有实际背景的，也就是说，事实上我们假想它能够代表某种意义。</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4.1.2 </a:t>
            </a:r>
            <a:r>
              <a:rPr lang="zh-CN" altLang="zh-CN" dirty="0"/>
              <a:t>命题逻辑的推演系统</a:t>
            </a:r>
            <a:r>
              <a:rPr lang="en-US" altLang="zh-CN" dirty="0"/>
              <a:t> </a:t>
            </a:r>
            <a:r>
              <a:rPr lang="zh-CN" altLang="zh-CN" dirty="0"/>
              <a:t>及其基本</a:t>
            </a:r>
            <a:r>
              <a:rPr lang="zh-CN" altLang="zh-CN" dirty="0" smtClean="0"/>
              <a:t>性质</a:t>
            </a:r>
            <a:endParaRPr lang="zh-CN" altLang="en-US"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2132856"/>
            <a:ext cx="8915400" cy="383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292827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1772816"/>
            <a:ext cx="8915400" cy="367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66172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9138220" cy="5400600"/>
          </a:xfrm>
        </p:spPr>
        <p:txBody>
          <a:bodyPr>
            <a:normAutofit fontScale="92500"/>
          </a:bodyPr>
          <a:lstStyle/>
          <a:p>
            <a:pPr indent="533400" algn="just">
              <a:lnSpc>
                <a:spcPts val="3500"/>
              </a:lnSpc>
              <a:spcAft>
                <a:spcPts val="0"/>
              </a:spcAft>
              <a:tabLst>
                <a:tab pos="5743575" algn="l"/>
              </a:tabLst>
            </a:pPr>
            <a:endParaRPr lang="en-US" altLang="zh-CN" kern="100" dirty="0" smtClean="0">
              <a:latin typeface="Times New Roman"/>
            </a:endParaRPr>
          </a:p>
          <a:p>
            <a:pPr indent="533400" algn="just">
              <a:lnSpc>
                <a:spcPts val="3500"/>
              </a:lnSpc>
              <a:spcAft>
                <a:spcPts val="0"/>
              </a:spcAft>
              <a:tabLst>
                <a:tab pos="5743575" algn="l"/>
              </a:tabLst>
            </a:pPr>
            <a:endParaRPr lang="en-US" altLang="zh-CN" kern="100" dirty="0">
              <a:latin typeface="Times New Roman"/>
            </a:endParaRPr>
          </a:p>
          <a:p>
            <a:pPr indent="533400" algn="just">
              <a:lnSpc>
                <a:spcPts val="3500"/>
              </a:lnSpc>
              <a:spcAft>
                <a:spcPts val="0"/>
              </a:spcAft>
              <a:tabLst>
                <a:tab pos="5743575" algn="l"/>
              </a:tabLst>
            </a:pPr>
            <a:endParaRPr lang="en-US" altLang="zh-CN" kern="100" dirty="0" smtClean="0">
              <a:latin typeface="Times New Roman"/>
            </a:endParaRPr>
          </a:p>
          <a:p>
            <a:pPr indent="533400" algn="just">
              <a:lnSpc>
                <a:spcPts val="3500"/>
              </a:lnSpc>
              <a:spcAft>
                <a:spcPts val="0"/>
              </a:spcAft>
              <a:tabLst>
                <a:tab pos="5743575" algn="l"/>
              </a:tabLst>
            </a:pPr>
            <a:endParaRPr lang="en-US" altLang="zh-CN" kern="100" dirty="0">
              <a:latin typeface="Times New Roman"/>
            </a:endParaRPr>
          </a:p>
          <a:p>
            <a:pPr indent="533400" algn="just">
              <a:lnSpc>
                <a:spcPts val="3500"/>
              </a:lnSpc>
              <a:spcAft>
                <a:spcPts val="0"/>
              </a:spcAft>
              <a:tabLst>
                <a:tab pos="5743575" algn="l"/>
              </a:tabLst>
            </a:pPr>
            <a:endParaRPr lang="en-US" altLang="zh-CN" kern="100" dirty="0" smtClean="0">
              <a:latin typeface="Times New Roman"/>
            </a:endParaRPr>
          </a:p>
          <a:p>
            <a:pPr indent="0" algn="just">
              <a:lnSpc>
                <a:spcPts val="3500"/>
              </a:lnSpc>
              <a:spcBef>
                <a:spcPts val="1200"/>
              </a:spcBef>
              <a:spcAft>
                <a:spcPts val="0"/>
              </a:spcAft>
              <a:buNone/>
              <a:tabLst>
                <a:tab pos="5743575" algn="l"/>
              </a:tabLst>
            </a:pPr>
            <a:endParaRPr lang="en-US" altLang="zh-CN" sz="2400" b="1" kern="100" dirty="0">
              <a:solidFill>
                <a:srgbClr val="FF0000"/>
              </a:solidFill>
              <a:latin typeface="Times New Roman"/>
            </a:endParaRPr>
          </a:p>
          <a:p>
            <a:pPr indent="0" algn="just">
              <a:lnSpc>
                <a:spcPts val="3500"/>
              </a:lnSpc>
              <a:spcBef>
                <a:spcPts val="1200"/>
              </a:spcBef>
              <a:spcAft>
                <a:spcPts val="0"/>
              </a:spcAft>
              <a:buNone/>
              <a:tabLst>
                <a:tab pos="5743575" algn="l"/>
              </a:tabLst>
            </a:pPr>
            <a:r>
              <a:rPr lang="zh-CN" altLang="zh-CN" sz="2600" b="1" kern="100" dirty="0" smtClean="0">
                <a:solidFill>
                  <a:srgbClr val="FF0000"/>
                </a:solidFill>
                <a:latin typeface="Times New Roman"/>
              </a:rPr>
              <a:t>定理</a:t>
            </a:r>
            <a:r>
              <a:rPr lang="en-US" altLang="zh-CN" sz="2600" b="1" kern="100" dirty="0" smtClean="0">
                <a:solidFill>
                  <a:srgbClr val="0000FF"/>
                </a:solidFill>
                <a:latin typeface="Times New Roman"/>
              </a:rPr>
              <a:t> </a:t>
            </a:r>
            <a:r>
              <a:rPr lang="zh-CN" altLang="zh-CN" sz="2600" kern="100" dirty="0">
                <a:latin typeface="Times New Roman"/>
              </a:rPr>
              <a:t>对</a:t>
            </a:r>
            <a:r>
              <a:rPr lang="zh-CN" altLang="zh-CN" sz="2600" kern="100" dirty="0" smtClean="0">
                <a:latin typeface="Times New Roman"/>
              </a:rPr>
              <a:t>形式系统</a:t>
            </a:r>
            <a:r>
              <a:rPr lang="en-US" altLang="zh-CN" sz="2600" kern="100" dirty="0" smtClean="0">
                <a:latin typeface="Times New Roman"/>
              </a:rPr>
              <a:t>L </a:t>
            </a:r>
            <a:r>
              <a:rPr lang="zh-CN" altLang="zh-CN" sz="2600" kern="100" dirty="0">
                <a:latin typeface="Times New Roman"/>
              </a:rPr>
              <a:t>，有</a:t>
            </a: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smtClean="0">
                <a:latin typeface="Times New Roman"/>
              </a:rPr>
              <a:t>⑴</a:t>
            </a:r>
            <a:r>
              <a:rPr lang="en-US" altLang="zh-CN" sz="2600" kern="100" dirty="0" smtClean="0">
                <a:latin typeface="Times New Roman"/>
              </a:rPr>
              <a:t> </a:t>
            </a:r>
            <a:r>
              <a:rPr lang="en-US" altLang="zh-CN" sz="2600" kern="100" dirty="0" smtClean="0">
                <a:solidFill>
                  <a:srgbClr val="FF0000"/>
                </a:solidFill>
                <a:latin typeface="Times New Roman"/>
              </a:rPr>
              <a:t>L</a:t>
            </a:r>
            <a:r>
              <a:rPr lang="zh-CN" altLang="zh-CN" sz="2600" kern="100" dirty="0" smtClean="0">
                <a:solidFill>
                  <a:srgbClr val="FF0000"/>
                </a:solidFill>
                <a:latin typeface="Times New Roman"/>
              </a:rPr>
              <a:t> </a:t>
            </a:r>
            <a:r>
              <a:rPr lang="zh-CN" altLang="zh-CN" sz="2600" b="1" kern="100" dirty="0">
                <a:solidFill>
                  <a:srgbClr val="FF0000"/>
                </a:solidFill>
                <a:latin typeface="Times New Roman"/>
              </a:rPr>
              <a:t>的一致性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en-US" altLang="zh-CN" sz="2600" kern="100" dirty="0" smtClean="0">
                <a:latin typeface="Times New Roman"/>
              </a:rPr>
              <a:t>L</a:t>
            </a:r>
            <a:r>
              <a:rPr lang="zh-CN" altLang="zh-CN" sz="2600" kern="100" dirty="0" smtClean="0">
                <a:latin typeface="Times New Roman"/>
              </a:rPr>
              <a:t>的</a:t>
            </a:r>
            <a:r>
              <a:rPr lang="zh-CN" altLang="zh-CN" sz="2600" kern="100" dirty="0">
                <a:latin typeface="Times New Roman"/>
              </a:rPr>
              <a:t>公理都是重言式。</a:t>
            </a: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a:latin typeface="Times New Roman"/>
              </a:rPr>
              <a:t>⑵ </a:t>
            </a:r>
            <a:r>
              <a:rPr lang="en-US" altLang="zh-CN" sz="2600" kern="100" dirty="0">
                <a:solidFill>
                  <a:srgbClr val="FF0000"/>
                </a:solidFill>
                <a:latin typeface="Times New Roman"/>
              </a:rPr>
              <a:t>L</a:t>
            </a:r>
            <a:r>
              <a:rPr lang="zh-CN" altLang="zh-CN" sz="2600" b="1" kern="100" dirty="0" smtClean="0">
                <a:solidFill>
                  <a:srgbClr val="FF0000"/>
                </a:solidFill>
                <a:latin typeface="Times New Roman"/>
              </a:rPr>
              <a:t>的</a:t>
            </a:r>
            <a:r>
              <a:rPr lang="zh-CN" altLang="zh-CN" sz="2600" b="1" kern="100" dirty="0">
                <a:solidFill>
                  <a:srgbClr val="FF0000"/>
                </a:solidFill>
                <a:latin typeface="Times New Roman"/>
              </a:rPr>
              <a:t>可靠性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en-US" altLang="zh-CN" sz="2600" kern="100" dirty="0" smtClean="0">
                <a:latin typeface="Times New Roman"/>
              </a:rPr>
              <a:t>L</a:t>
            </a:r>
            <a:r>
              <a:rPr lang="zh-CN" altLang="zh-CN" sz="2600" kern="100" dirty="0" smtClean="0">
                <a:latin typeface="Times New Roman"/>
              </a:rPr>
              <a:t>的</a:t>
            </a:r>
            <a:r>
              <a:rPr lang="zh-CN" altLang="zh-CN" sz="2600" kern="100" dirty="0">
                <a:latin typeface="Times New Roman"/>
              </a:rPr>
              <a:t>定理都是重言式</a:t>
            </a:r>
            <a:r>
              <a:rPr lang="zh-CN" altLang="zh-CN" sz="2600" kern="100" dirty="0" smtClean="0">
                <a:latin typeface="Times New Roman"/>
              </a:rPr>
              <a:t>。</a:t>
            </a:r>
            <a:endParaRPr lang="en-US" altLang="zh-CN" sz="2600" kern="100" dirty="0" smtClean="0">
              <a:latin typeface="Times New Roman"/>
            </a:endParaRPr>
          </a:p>
          <a:p>
            <a:pPr marL="617220" indent="-342900" algn="just">
              <a:lnSpc>
                <a:spcPts val="3500"/>
              </a:lnSpc>
              <a:spcAft>
                <a:spcPts val="0"/>
              </a:spcAft>
              <a:buFont typeface="Wingdings" panose="05000000000000000000" pitchFamily="2" charset="2"/>
              <a:buChar char="Ø"/>
              <a:tabLst>
                <a:tab pos="5743575" algn="l"/>
              </a:tabLst>
            </a:pPr>
            <a:r>
              <a:rPr lang="zh-CN" altLang="zh-CN" sz="2600" kern="100" dirty="0" smtClean="0">
                <a:cs typeface="Times New Roman"/>
              </a:rPr>
              <a:t>⑶</a:t>
            </a:r>
            <a:r>
              <a:rPr lang="en-US" altLang="zh-CN" sz="2600" kern="100" dirty="0">
                <a:latin typeface="Times New Roman"/>
              </a:rPr>
              <a:t> </a:t>
            </a:r>
            <a:r>
              <a:rPr lang="en-US" altLang="zh-CN" sz="2600" kern="100" dirty="0">
                <a:solidFill>
                  <a:srgbClr val="FF0000"/>
                </a:solidFill>
                <a:latin typeface="Times New Roman"/>
              </a:rPr>
              <a:t>L</a:t>
            </a:r>
            <a:r>
              <a:rPr lang="zh-CN" altLang="zh-CN" sz="2600" kern="100" dirty="0" smtClean="0">
                <a:solidFill>
                  <a:srgbClr val="FF0000"/>
                </a:solidFill>
                <a:ea typeface="Times New Roman"/>
              </a:rPr>
              <a:t> </a:t>
            </a:r>
            <a:r>
              <a:rPr lang="zh-CN" altLang="zh-CN" sz="2600" b="1" kern="100" dirty="0">
                <a:solidFill>
                  <a:srgbClr val="FF0000"/>
                </a:solidFill>
                <a:latin typeface="Times New Roman"/>
                <a:cs typeface="Times New Roman"/>
              </a:rPr>
              <a:t>的完备性</a:t>
            </a:r>
            <a:r>
              <a:rPr lang="en-US" altLang="zh-CN" sz="2600" b="1" kern="100" dirty="0">
                <a:solidFill>
                  <a:srgbClr val="0000FF"/>
                </a:solidFill>
                <a:latin typeface="Times New Roman"/>
              </a:rPr>
              <a:t> </a:t>
            </a:r>
            <a:r>
              <a:rPr lang="en-US" altLang="zh-CN" sz="2600" b="1" kern="100" dirty="0" smtClean="0">
                <a:solidFill>
                  <a:srgbClr val="0000FF"/>
                </a:solidFill>
                <a:latin typeface="Times New Roman"/>
              </a:rPr>
              <a:t>    </a:t>
            </a:r>
            <a:r>
              <a:rPr lang="zh-CN" altLang="zh-CN" sz="2600" kern="100" dirty="0" smtClean="0">
                <a:latin typeface="Times New Roman"/>
                <a:cs typeface="Times New Roman"/>
              </a:rPr>
              <a:t>重言式都是</a:t>
            </a:r>
            <a:r>
              <a:rPr lang="en-US" altLang="zh-CN" sz="2600" kern="100" dirty="0" smtClean="0">
                <a:latin typeface="Times New Roman"/>
              </a:rPr>
              <a:t>L</a:t>
            </a:r>
            <a:r>
              <a:rPr lang="zh-CN" altLang="zh-CN" sz="2600" kern="100" dirty="0" smtClean="0">
                <a:latin typeface="Times New Roman"/>
                <a:cs typeface="Times New Roman"/>
              </a:rPr>
              <a:t>的</a:t>
            </a:r>
            <a:r>
              <a:rPr lang="zh-CN" altLang="zh-CN" sz="2600" kern="100" dirty="0">
                <a:latin typeface="Times New Roman"/>
                <a:cs typeface="Times New Roman"/>
              </a:rPr>
              <a:t>定理。</a:t>
            </a:r>
            <a:endParaRPr lang="zh-CN" altLang="en-US" sz="2600" dirty="0"/>
          </a:p>
        </p:txBody>
      </p:sp>
      <p:pic>
        <p:nvPicPr>
          <p:cNvPr id="3100"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46" y="764705"/>
            <a:ext cx="909597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4.1.3 </a:t>
            </a:r>
            <a:r>
              <a:rPr lang="zh-CN" altLang="zh-CN" dirty="0"/>
              <a:t>一阶逻辑的推演系统</a:t>
            </a:r>
            <a:r>
              <a:rPr lang="en-US" altLang="zh-CN" dirty="0"/>
              <a:t> </a:t>
            </a:r>
            <a:r>
              <a:rPr lang="zh-CN" altLang="zh-CN" dirty="0"/>
              <a:t>及其基本性质</a:t>
            </a:r>
          </a:p>
        </p:txBody>
      </p:sp>
      <p:pic>
        <p:nvPicPr>
          <p:cNvPr id="409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988840"/>
            <a:ext cx="8915400" cy="434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81249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1268760"/>
            <a:ext cx="8915400" cy="348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471" y="908720"/>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8"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552" y="2924945"/>
            <a:ext cx="909597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78"/>
                                        </p:tgtEl>
                                        <p:attrNameLst>
                                          <p:attrName>style.visibility</p:attrName>
                                        </p:attrNameLst>
                                      </p:cBhvr>
                                      <p:to>
                                        <p:strVal val="visible"/>
                                      </p:to>
                                    </p:set>
                                    <p:anim calcmode="lin" valueType="num">
                                      <p:cBhvr additive="base">
                                        <p:cTn id="7" dur="500" fill="hold"/>
                                        <p:tgtEl>
                                          <p:spTgt spid="6178"/>
                                        </p:tgtEl>
                                        <p:attrNameLst>
                                          <p:attrName>ppt_x</p:attrName>
                                        </p:attrNameLst>
                                      </p:cBhvr>
                                      <p:tavLst>
                                        <p:tav tm="0">
                                          <p:val>
                                            <p:strVal val="#ppt_x"/>
                                          </p:val>
                                        </p:tav>
                                        <p:tav tm="100000">
                                          <p:val>
                                            <p:strVal val="#ppt_x"/>
                                          </p:val>
                                        </p:tav>
                                      </p:tavLst>
                                    </p:anim>
                                    <p:anim calcmode="lin" valueType="num">
                                      <p:cBhvr additive="base">
                                        <p:cTn id="8" dur="500" fill="hold"/>
                                        <p:tgtEl>
                                          <p:spTgt spid="6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471" y="-18280"/>
            <a:ext cx="8112902" cy="475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779" y="4746814"/>
            <a:ext cx="8771663" cy="213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4.1</a:t>
            </a:r>
            <a:r>
              <a:rPr lang="zh-CN" altLang="zh-CN" b="1" dirty="0"/>
              <a:t>节</a:t>
            </a:r>
            <a:r>
              <a:rPr lang="en-US" altLang="zh-CN" b="1" dirty="0"/>
              <a:t> </a:t>
            </a:r>
            <a:r>
              <a:rPr lang="zh-CN" altLang="zh-CN" dirty="0"/>
              <a:t>经典逻辑演绎</a:t>
            </a:r>
            <a:r>
              <a:rPr lang="zh-CN" altLang="zh-CN" dirty="0" smtClean="0"/>
              <a:t>系统</a:t>
            </a:r>
            <a:endParaRPr lang="zh-CN" altLang="en-US" dirty="0"/>
          </a:p>
        </p:txBody>
      </p:sp>
      <p:sp>
        <p:nvSpPr>
          <p:cNvPr id="3" name="内容占位符 2"/>
          <p:cNvSpPr>
            <a:spLocks noGrp="1"/>
          </p:cNvSpPr>
          <p:nvPr>
            <p:ph idx="1"/>
          </p:nvPr>
        </p:nvSpPr>
        <p:spPr/>
        <p:txBody>
          <a:bodyPr/>
          <a:lstStyle/>
          <a:p>
            <a:r>
              <a:rPr lang="en-US" altLang="zh-CN" b="1" dirty="0"/>
              <a:t>4.1.1 </a:t>
            </a:r>
            <a:r>
              <a:rPr lang="zh-CN" altLang="zh-CN" dirty="0"/>
              <a:t>形式系统</a:t>
            </a:r>
          </a:p>
          <a:p>
            <a:r>
              <a:rPr lang="en-US" altLang="zh-CN" b="1" dirty="0"/>
              <a:t>4.1.2 </a:t>
            </a:r>
            <a:r>
              <a:rPr lang="zh-CN" altLang="zh-CN" dirty="0"/>
              <a:t>命题逻辑的推演系统</a:t>
            </a:r>
            <a:r>
              <a:rPr lang="en-US" altLang="zh-CN" dirty="0"/>
              <a:t> </a:t>
            </a:r>
            <a:r>
              <a:rPr lang="zh-CN" altLang="zh-CN" dirty="0"/>
              <a:t>及其基本性质</a:t>
            </a:r>
          </a:p>
          <a:p>
            <a:r>
              <a:rPr lang="en-US" altLang="zh-CN" b="1" dirty="0"/>
              <a:t>4.1.3 </a:t>
            </a:r>
            <a:r>
              <a:rPr lang="zh-CN" altLang="zh-CN" dirty="0"/>
              <a:t>一阶逻辑的推演系统</a:t>
            </a:r>
            <a:r>
              <a:rPr lang="en-US" altLang="zh-CN" dirty="0"/>
              <a:t> </a:t>
            </a:r>
            <a:r>
              <a:rPr lang="zh-CN" altLang="zh-CN" dirty="0"/>
              <a:t>及其基本性质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01985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28497" y="504256"/>
            <a:ext cx="8915400" cy="410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212" y="4509120"/>
            <a:ext cx="10033417" cy="2164695"/>
          </a:xfrm>
          <a:prstGeom prst="rect">
            <a:avLst/>
          </a:prstGeom>
          <a:noFill/>
        </p:spPr>
        <p:txBody>
          <a:bodyPr wrap="square" rtlCol="0">
            <a:spAutoFit/>
          </a:bodyPr>
          <a:lstStyle/>
          <a:p>
            <a:pPr indent="535305" algn="just">
              <a:lnSpc>
                <a:spcPts val="3500"/>
              </a:lnSpc>
              <a:spcBef>
                <a:spcPts val="1200"/>
              </a:spcBef>
              <a:spcAft>
                <a:spcPts val="0"/>
              </a:spcAft>
              <a:tabLst>
                <a:tab pos="5743575" algn="l"/>
              </a:tabLst>
            </a:pPr>
            <a:r>
              <a:rPr lang="zh-CN" altLang="zh-CN" sz="2000" b="1" kern="100" dirty="0">
                <a:solidFill>
                  <a:srgbClr val="FF0000"/>
                </a:solidFill>
                <a:latin typeface="Times New Roman"/>
              </a:rPr>
              <a:t>定理</a:t>
            </a:r>
            <a:r>
              <a:rPr lang="en-US" altLang="zh-CN" sz="2000" kern="100" dirty="0">
                <a:latin typeface="Times New Roman"/>
              </a:rPr>
              <a:t> </a:t>
            </a:r>
            <a:r>
              <a:rPr lang="zh-CN" altLang="zh-CN" sz="2000" kern="100" dirty="0">
                <a:latin typeface="Times New Roman"/>
              </a:rPr>
              <a:t>对形式系统</a:t>
            </a:r>
            <a:r>
              <a:rPr lang="en-US" altLang="zh-CN" sz="2000" kern="100" dirty="0">
                <a:latin typeface="Times New Roman"/>
              </a:rPr>
              <a:t> </a:t>
            </a:r>
            <a:r>
              <a:rPr lang="en-US" altLang="zh-CN" sz="2000" kern="100" dirty="0" smtClean="0">
                <a:latin typeface="Times New Roman"/>
              </a:rPr>
              <a:t>K</a:t>
            </a:r>
            <a:r>
              <a:rPr lang="zh-CN" altLang="zh-CN" sz="2000" kern="100" dirty="0" smtClean="0">
                <a:latin typeface="Times New Roman"/>
              </a:rPr>
              <a:t>，</a:t>
            </a:r>
            <a:r>
              <a:rPr lang="zh-CN" altLang="zh-CN" sz="2000" kern="100" dirty="0">
                <a:latin typeface="Times New Roman"/>
              </a:rPr>
              <a:t>有</a:t>
            </a:r>
            <a:endParaRPr lang="zh-CN" altLang="zh-CN" sz="1000" kern="100" dirty="0">
              <a:latin typeface="Times New Roman"/>
            </a:endParaRPr>
          </a:p>
          <a:p>
            <a:pPr indent="533400" algn="just">
              <a:lnSpc>
                <a:spcPts val="3500"/>
              </a:lnSpc>
              <a:spcAft>
                <a:spcPts val="0"/>
              </a:spcAft>
              <a:tabLst>
                <a:tab pos="5743575" algn="l"/>
              </a:tabLst>
            </a:pPr>
            <a:r>
              <a:rPr lang="zh-CN" altLang="zh-CN" sz="2000" kern="100" dirty="0">
                <a:latin typeface="Times New Roman"/>
              </a:rPr>
              <a:t>⑴ </a:t>
            </a:r>
            <a:r>
              <a:rPr lang="en-US" altLang="zh-CN" sz="2000" kern="100" dirty="0" smtClean="0">
                <a:solidFill>
                  <a:srgbClr val="FF0000"/>
                </a:solidFill>
                <a:latin typeface="Times New Roman"/>
              </a:rPr>
              <a:t>K</a:t>
            </a:r>
            <a:r>
              <a:rPr lang="zh-CN" altLang="zh-CN" sz="2000" b="1" kern="100" dirty="0" smtClean="0">
                <a:solidFill>
                  <a:srgbClr val="FF0000"/>
                </a:solidFill>
                <a:latin typeface="Times New Roman"/>
              </a:rPr>
              <a:t>的一致性</a:t>
            </a:r>
            <a:r>
              <a:rPr lang="en-US" altLang="zh-CN" sz="2000" b="1" kern="100" dirty="0" smtClean="0">
                <a:solidFill>
                  <a:srgbClr val="FF0000"/>
                </a:solidFill>
                <a:latin typeface="Times New Roman"/>
              </a:rPr>
              <a:t>   </a:t>
            </a:r>
            <a:r>
              <a:rPr lang="en-US" altLang="zh-CN" sz="2000" kern="100" dirty="0" smtClean="0">
                <a:latin typeface="Times New Roman"/>
              </a:rPr>
              <a:t> </a:t>
            </a:r>
            <a:r>
              <a:rPr lang="en-US" altLang="zh-CN" sz="2000" kern="100" dirty="0">
                <a:latin typeface="Times New Roman"/>
              </a:rPr>
              <a:t>K</a:t>
            </a:r>
            <a:r>
              <a:rPr lang="zh-CN" altLang="zh-CN" sz="2000" kern="100" dirty="0" smtClean="0">
                <a:latin typeface="Times New Roman"/>
              </a:rPr>
              <a:t>的</a:t>
            </a:r>
            <a:r>
              <a:rPr lang="zh-CN" altLang="zh-CN" sz="2000" kern="100" dirty="0">
                <a:latin typeface="Times New Roman"/>
              </a:rPr>
              <a:t>所有公理都是恒真的。</a:t>
            </a:r>
            <a:endParaRPr lang="zh-CN" altLang="zh-CN" sz="1000" kern="100" dirty="0">
              <a:latin typeface="Times New Roman"/>
            </a:endParaRPr>
          </a:p>
          <a:p>
            <a:pPr indent="533400" algn="just">
              <a:lnSpc>
                <a:spcPts val="3500"/>
              </a:lnSpc>
              <a:spcAft>
                <a:spcPts val="0"/>
              </a:spcAft>
            </a:pPr>
            <a:r>
              <a:rPr lang="zh-CN" altLang="zh-CN" sz="2000" kern="100" dirty="0">
                <a:latin typeface="华文楷体"/>
                <a:cs typeface="Times New Roman"/>
              </a:rPr>
              <a:t>⑵</a:t>
            </a:r>
            <a:r>
              <a:rPr lang="zh-CN" altLang="zh-CN" sz="2000" kern="100" dirty="0">
                <a:solidFill>
                  <a:srgbClr val="FF0000"/>
                </a:solidFill>
                <a:latin typeface="华文楷体"/>
                <a:cs typeface="Times New Roman"/>
              </a:rPr>
              <a:t> </a:t>
            </a:r>
            <a:r>
              <a:rPr lang="en-US" altLang="zh-CN" sz="2000" kern="100" dirty="0">
                <a:solidFill>
                  <a:srgbClr val="FF0000"/>
                </a:solidFill>
                <a:latin typeface="Times New Roman"/>
              </a:rPr>
              <a:t>K</a:t>
            </a:r>
            <a:r>
              <a:rPr lang="zh-CN" altLang="zh-CN" sz="2000" b="1" kern="100" dirty="0" smtClean="0">
                <a:solidFill>
                  <a:srgbClr val="FF0000"/>
                </a:solidFill>
                <a:latin typeface="Times New Roman"/>
                <a:cs typeface="Times New Roman"/>
              </a:rPr>
              <a:t>的</a:t>
            </a:r>
            <a:r>
              <a:rPr lang="zh-CN" altLang="zh-CN" sz="2000" b="1" kern="100" dirty="0">
                <a:solidFill>
                  <a:srgbClr val="FF0000"/>
                </a:solidFill>
                <a:latin typeface="Times New Roman"/>
                <a:cs typeface="Times New Roman"/>
              </a:rPr>
              <a:t>可靠性</a:t>
            </a:r>
            <a:r>
              <a:rPr lang="en-US" altLang="zh-CN" sz="2000" kern="100" dirty="0">
                <a:solidFill>
                  <a:srgbClr val="0000FF"/>
                </a:solidFill>
                <a:latin typeface="Times New Roman"/>
                <a:cs typeface="Times New Roman"/>
              </a:rPr>
              <a:t> </a:t>
            </a:r>
            <a:r>
              <a:rPr lang="en-US" altLang="zh-CN" sz="2000" kern="100" dirty="0" smtClean="0">
                <a:solidFill>
                  <a:srgbClr val="0000FF"/>
                </a:solidFill>
                <a:latin typeface="Times New Roman"/>
                <a:cs typeface="Times New Roman"/>
              </a:rPr>
              <a:t>   </a:t>
            </a:r>
            <a:r>
              <a:rPr lang="en-US" altLang="zh-CN" sz="2000" kern="100" dirty="0" smtClean="0">
                <a:latin typeface="Times New Roman"/>
              </a:rPr>
              <a:t>K</a:t>
            </a:r>
            <a:r>
              <a:rPr lang="zh-CN" altLang="zh-CN" sz="2000" kern="100" dirty="0" smtClean="0">
                <a:latin typeface="Times New Roman"/>
                <a:cs typeface="Times New Roman"/>
              </a:rPr>
              <a:t>的</a:t>
            </a:r>
            <a:r>
              <a:rPr lang="zh-CN" altLang="zh-CN" sz="2000" kern="100" dirty="0">
                <a:latin typeface="Times New Roman"/>
                <a:cs typeface="Times New Roman"/>
              </a:rPr>
              <a:t>所有定理都是恒真的。</a:t>
            </a:r>
            <a:r>
              <a:rPr lang="en-US" altLang="zh-CN" sz="2000" kern="100" dirty="0">
                <a:solidFill>
                  <a:srgbClr val="FF0000"/>
                </a:solidFill>
                <a:latin typeface="Times New Roman"/>
                <a:cs typeface="Times New Roman"/>
              </a:rPr>
              <a:t>▎</a:t>
            </a:r>
            <a:endParaRPr lang="zh-CN" altLang="zh-CN" sz="2000" kern="100" dirty="0">
              <a:latin typeface="华文楷体"/>
              <a:cs typeface="Times New Roman"/>
            </a:endParaRPr>
          </a:p>
          <a:p>
            <a:pPr indent="533400" algn="just">
              <a:lnSpc>
                <a:spcPts val="3500"/>
              </a:lnSpc>
              <a:spcAft>
                <a:spcPts val="0"/>
              </a:spcAft>
            </a:pPr>
            <a:r>
              <a:rPr lang="zh-CN" altLang="zh-CN" sz="2000" kern="100" dirty="0">
                <a:latin typeface="华文楷体"/>
                <a:cs typeface="Times New Roman"/>
              </a:rPr>
              <a:t>⑶</a:t>
            </a:r>
            <a:r>
              <a:rPr lang="zh-CN" altLang="zh-CN" sz="2000" b="1" kern="100" dirty="0">
                <a:solidFill>
                  <a:srgbClr val="FF0000"/>
                </a:solidFill>
                <a:latin typeface="华文楷体"/>
                <a:ea typeface="Times New Roman"/>
                <a:cs typeface="Times New Roman"/>
              </a:rPr>
              <a:t> </a:t>
            </a:r>
            <a:r>
              <a:rPr lang="en-US" altLang="zh-CN" sz="2000" kern="100" dirty="0">
                <a:solidFill>
                  <a:srgbClr val="FF0000"/>
                </a:solidFill>
                <a:latin typeface="Times New Roman"/>
              </a:rPr>
              <a:t>K</a:t>
            </a:r>
            <a:r>
              <a:rPr lang="zh-CN" altLang="zh-CN" sz="2000" b="1" kern="100" dirty="0" smtClean="0">
                <a:solidFill>
                  <a:srgbClr val="FF0000"/>
                </a:solidFill>
                <a:latin typeface="Times New Roman"/>
                <a:cs typeface="Times New Roman"/>
              </a:rPr>
              <a:t>的</a:t>
            </a:r>
            <a:r>
              <a:rPr lang="zh-CN" altLang="zh-CN" sz="2000" b="1" kern="100" dirty="0">
                <a:solidFill>
                  <a:srgbClr val="FF0000"/>
                </a:solidFill>
                <a:latin typeface="Times New Roman"/>
                <a:cs typeface="Times New Roman"/>
              </a:rPr>
              <a:t>完备性</a:t>
            </a:r>
            <a:r>
              <a:rPr lang="zh-CN" altLang="zh-CN" sz="2000" kern="100" dirty="0">
                <a:latin typeface="Times New Roman"/>
                <a:cs typeface="Times New Roman"/>
              </a:rPr>
              <a:t>（</a:t>
            </a:r>
            <a:r>
              <a:rPr lang="en-US" altLang="zh-CN" sz="2000" kern="100" dirty="0">
                <a:solidFill>
                  <a:srgbClr val="FF0000"/>
                </a:solidFill>
                <a:latin typeface="Times New Roman"/>
                <a:cs typeface="Times New Roman"/>
              </a:rPr>
              <a:t>G</a:t>
            </a:r>
            <a:r>
              <a:rPr lang="en-US" altLang="zh-CN" sz="2000" kern="100" dirty="0">
                <a:solidFill>
                  <a:srgbClr val="FF0000"/>
                </a:solidFill>
                <a:latin typeface="宋体"/>
                <a:cs typeface="Times New Roman"/>
              </a:rPr>
              <a:t>ö</a:t>
            </a:r>
            <a:r>
              <a:rPr lang="en-US" altLang="zh-CN" sz="2000" kern="100" dirty="0">
                <a:solidFill>
                  <a:srgbClr val="FF0000"/>
                </a:solidFill>
                <a:latin typeface="Times New Roman"/>
                <a:cs typeface="Times New Roman"/>
              </a:rPr>
              <a:t>del</a:t>
            </a:r>
            <a:r>
              <a:rPr lang="zh-CN" altLang="zh-CN" sz="2000" kern="100" dirty="0">
                <a:latin typeface="Times New Roman"/>
                <a:cs typeface="Times New Roman"/>
              </a:rPr>
              <a:t>）</a:t>
            </a:r>
            <a:r>
              <a:rPr lang="en-US" altLang="zh-CN" sz="2000" b="1" kern="100" dirty="0">
                <a:solidFill>
                  <a:srgbClr val="0000FF"/>
                </a:solidFill>
                <a:latin typeface="Times New Roman"/>
                <a:cs typeface="Times New Roman"/>
              </a:rPr>
              <a:t> </a:t>
            </a:r>
            <a:r>
              <a:rPr lang="zh-CN" altLang="zh-CN" sz="2000" kern="100" dirty="0">
                <a:latin typeface="Times New Roman"/>
                <a:cs typeface="Times New Roman"/>
              </a:rPr>
              <a:t>设</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en-US" altLang="zh-CN" sz="2000" kern="100" dirty="0" smtClean="0">
                <a:latin typeface="Times New Roman"/>
                <a:cs typeface="Times New Roman"/>
              </a:rPr>
              <a:t>L</a:t>
            </a:r>
            <a:r>
              <a:rPr lang="en-US" altLang="zh-CN" sz="2000" kern="100" dirty="0" smtClean="0">
                <a:latin typeface="华文楷体"/>
                <a:cs typeface="Times New Roman"/>
              </a:rPr>
              <a:t> </a:t>
            </a:r>
            <a:r>
              <a:rPr lang="zh-CN" altLang="zh-CN" sz="2000" kern="100" dirty="0">
                <a:latin typeface="Times New Roman"/>
                <a:cs typeface="Times New Roman"/>
              </a:rPr>
              <a:t>的公式，若</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zh-CN" altLang="zh-CN" sz="2000" kern="100" dirty="0">
                <a:latin typeface="Times New Roman"/>
                <a:cs typeface="Times New Roman"/>
              </a:rPr>
              <a:t>恒真的，则</a:t>
            </a:r>
            <a:r>
              <a:rPr lang="en-US" altLang="zh-CN" sz="2000" kern="100" dirty="0">
                <a:latin typeface="Times New Roman"/>
                <a:cs typeface="Times New Roman"/>
              </a:rPr>
              <a:t> </a:t>
            </a:r>
            <a:r>
              <a:rPr lang="en-US" altLang="zh-CN" sz="2000" kern="100" dirty="0" smtClean="0">
                <a:latin typeface="Times New Roman"/>
                <a:cs typeface="Times New Roman"/>
              </a:rPr>
              <a:t>A</a:t>
            </a:r>
            <a:r>
              <a:rPr lang="zh-CN" altLang="zh-CN" sz="2000" kern="100" dirty="0" smtClean="0">
                <a:latin typeface="Times New Roman"/>
                <a:cs typeface="Times New Roman"/>
              </a:rPr>
              <a:t>是</a:t>
            </a:r>
            <a:r>
              <a:rPr lang="en-US" altLang="zh-CN" sz="2000" kern="100" dirty="0">
                <a:latin typeface="Times New Roman"/>
              </a:rPr>
              <a:t>K</a:t>
            </a:r>
            <a:r>
              <a:rPr lang="en-US" altLang="zh-CN" sz="2000" kern="100" dirty="0" smtClean="0">
                <a:latin typeface="Times New Roman"/>
                <a:cs typeface="Times New Roman"/>
              </a:rPr>
              <a:t> </a:t>
            </a:r>
            <a:r>
              <a:rPr lang="zh-CN" altLang="zh-CN" sz="2000" kern="100" dirty="0">
                <a:latin typeface="Times New Roman"/>
                <a:cs typeface="Times New Roman"/>
              </a:rPr>
              <a:t>的定理。</a:t>
            </a:r>
            <a:r>
              <a:rPr lang="en-US" altLang="zh-CN" sz="2000" kern="100" dirty="0">
                <a:solidFill>
                  <a:srgbClr val="FF0000"/>
                </a:solidFill>
                <a:latin typeface="Times New Roman"/>
                <a:cs typeface="Times New Roman"/>
              </a:rPr>
              <a:t>▎</a:t>
            </a:r>
            <a:endParaRPr lang="zh-CN" altLang="zh-CN" sz="2000" kern="100" dirty="0">
              <a:latin typeface="华文楷体"/>
              <a:cs typeface="Times New Roman"/>
            </a:endParaRPr>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3146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4.2</a:t>
            </a:r>
            <a:r>
              <a:rPr lang="zh-CN" altLang="zh-CN" b="1" dirty="0"/>
              <a:t>节</a:t>
            </a:r>
            <a:r>
              <a:rPr lang="en-US" altLang="zh-CN" b="1" dirty="0"/>
              <a:t> </a:t>
            </a:r>
            <a:r>
              <a:rPr lang="zh-CN" altLang="zh-CN" dirty="0"/>
              <a:t>王浩</a:t>
            </a:r>
            <a:r>
              <a:rPr lang="zh-CN" altLang="zh-CN" dirty="0" smtClean="0"/>
              <a:t>算法</a:t>
            </a:r>
            <a:endParaRPr lang="zh-CN" altLang="en-US" dirty="0"/>
          </a:p>
        </p:txBody>
      </p:sp>
      <p:sp>
        <p:nvSpPr>
          <p:cNvPr id="3" name="内容占位符 2"/>
          <p:cNvSpPr>
            <a:spLocks noGrp="1"/>
          </p:cNvSpPr>
          <p:nvPr>
            <p:ph idx="1"/>
          </p:nvPr>
        </p:nvSpPr>
        <p:spPr/>
        <p:txBody>
          <a:bodyPr/>
          <a:lstStyle/>
          <a:p>
            <a:r>
              <a:rPr lang="en-US" altLang="zh-CN" b="1" dirty="0"/>
              <a:t>4.2.1 </a:t>
            </a:r>
            <a:r>
              <a:rPr lang="zh-CN" altLang="zh-CN" dirty="0"/>
              <a:t>王浩算法</a:t>
            </a:r>
          </a:p>
          <a:p>
            <a:r>
              <a:rPr lang="en-US" altLang="zh-CN" b="1" dirty="0"/>
              <a:t>4.2.2</a:t>
            </a:r>
            <a:r>
              <a:rPr lang="en-US" altLang="zh-CN" dirty="0"/>
              <a:t> </a:t>
            </a:r>
            <a:r>
              <a:rPr lang="zh-CN" altLang="zh-CN" dirty="0"/>
              <a:t>王浩算法的性质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66420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 </a:t>
            </a:r>
            <a:r>
              <a:rPr lang="zh-CN" altLang="zh-CN" dirty="0"/>
              <a:t>王浩</a:t>
            </a:r>
            <a:r>
              <a:rPr lang="zh-CN" altLang="zh-CN" dirty="0" smtClean="0"/>
              <a:t>算法</a:t>
            </a:r>
            <a:endParaRPr lang="zh-CN" altLang="en-US" dirty="0"/>
          </a:p>
        </p:txBody>
      </p:sp>
      <p:sp>
        <p:nvSpPr>
          <p:cNvPr id="3" name="内容占位符 2"/>
          <p:cNvSpPr>
            <a:spLocks noGrp="1"/>
          </p:cNvSpPr>
          <p:nvPr>
            <p:ph idx="1"/>
          </p:nvPr>
        </p:nvSpPr>
        <p:spPr/>
        <p:txBody>
          <a:bodyPr/>
          <a:lstStyle/>
          <a:p>
            <a:r>
              <a:rPr lang="zh-CN" altLang="zh-CN" kern="100" dirty="0">
                <a:latin typeface="Times New Roman"/>
                <a:cs typeface="Times New Roman"/>
              </a:rPr>
              <a:t>命题逻辑是可判定的。下面给出的是命题逻辑中判定任意给定的公式</a:t>
            </a:r>
            <a:r>
              <a:rPr lang="zh-CN" altLang="zh-CN" kern="100" dirty="0" smtClean="0">
                <a:latin typeface="Times New Roman"/>
                <a:cs typeface="Times New Roman"/>
              </a:rPr>
              <a:t>是否</a:t>
            </a:r>
            <a:r>
              <a:rPr lang="zh-CN" altLang="zh-CN" kern="100" dirty="0">
                <a:latin typeface="Times New Roman"/>
                <a:cs typeface="Times New Roman"/>
              </a:rPr>
              <a:t>恒真的</a:t>
            </a:r>
            <a:r>
              <a:rPr lang="zh-CN" altLang="zh-CN" b="1" kern="100" dirty="0">
                <a:solidFill>
                  <a:srgbClr val="FF0000"/>
                </a:solidFill>
                <a:latin typeface="Times New Roman"/>
                <a:cs typeface="Times New Roman"/>
              </a:rPr>
              <a:t>王浩算法</a:t>
            </a:r>
            <a:r>
              <a:rPr lang="zh-CN" altLang="zh-CN" kern="100" dirty="0" smtClean="0">
                <a:latin typeface="Times New Roman"/>
                <a:cs typeface="Times New Roman"/>
              </a:rPr>
              <a:t>。</a:t>
            </a:r>
            <a:endParaRPr lang="en-US" altLang="zh-CN" kern="100" dirty="0" smtClean="0">
              <a:latin typeface="Times New Roman"/>
              <a:cs typeface="Times New Roman"/>
            </a:endParaRP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891" y="2852936"/>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096" y="4608242"/>
            <a:ext cx="909597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42" name="Picture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011" y="5335393"/>
            <a:ext cx="909597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7419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8"/>
                                        </p:tgtEl>
                                        <p:attrNameLst>
                                          <p:attrName>style.visibility</p:attrName>
                                        </p:attrNameLst>
                                      </p:cBhvr>
                                      <p:to>
                                        <p:strVal val="visible"/>
                                      </p:to>
                                    </p:set>
                                    <p:anim calcmode="lin" valueType="num">
                                      <p:cBhvr additive="base">
                                        <p:cTn id="13" dur="500" fill="hold"/>
                                        <p:tgtEl>
                                          <p:spTgt spid="9228"/>
                                        </p:tgtEl>
                                        <p:attrNameLst>
                                          <p:attrName>ppt_x</p:attrName>
                                        </p:attrNameLst>
                                      </p:cBhvr>
                                      <p:tavLst>
                                        <p:tav tm="0">
                                          <p:val>
                                            <p:strVal val="#ppt_x"/>
                                          </p:val>
                                        </p:tav>
                                        <p:tav tm="100000">
                                          <p:val>
                                            <p:strVal val="#ppt_x"/>
                                          </p:val>
                                        </p:tav>
                                      </p:tavLst>
                                    </p:anim>
                                    <p:anim calcmode="lin" valueType="num">
                                      <p:cBhvr additive="base">
                                        <p:cTn id="14" dur="500" fill="hold"/>
                                        <p:tgtEl>
                                          <p:spTgt spid="92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42"/>
                                        </p:tgtEl>
                                        <p:attrNameLst>
                                          <p:attrName>style.visibility</p:attrName>
                                        </p:attrNameLst>
                                      </p:cBhvr>
                                      <p:to>
                                        <p:strVal val="visible"/>
                                      </p:to>
                                    </p:set>
                                    <p:anim calcmode="lin" valueType="num">
                                      <p:cBhvr additive="base">
                                        <p:cTn id="19" dur="500" fill="hold"/>
                                        <p:tgtEl>
                                          <p:spTgt spid="9242"/>
                                        </p:tgtEl>
                                        <p:attrNameLst>
                                          <p:attrName>ppt_x</p:attrName>
                                        </p:attrNameLst>
                                      </p:cBhvr>
                                      <p:tavLst>
                                        <p:tav tm="0">
                                          <p:val>
                                            <p:strVal val="#ppt_x"/>
                                          </p:val>
                                        </p:tav>
                                        <p:tav tm="100000">
                                          <p:val>
                                            <p:strVal val="#ppt_x"/>
                                          </p:val>
                                        </p:tav>
                                      </p:tavLst>
                                    </p:anim>
                                    <p:anim calcmode="lin" valueType="num">
                                      <p:cBhvr additive="base">
                                        <p:cTn id="20" dur="500" fill="hold"/>
                                        <p:tgtEl>
                                          <p:spTgt spid="9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768" y="764705"/>
            <a:ext cx="8915400" cy="278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80" y="3861049"/>
            <a:ext cx="9095978"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1000"/>
                                        <p:tgtEl>
                                          <p:spTgt spid="10246"/>
                                        </p:tgtEl>
                                      </p:cBhvr>
                                    </p:animEffect>
                                    <p:anim calcmode="lin" valueType="num">
                                      <p:cBhvr>
                                        <p:cTn id="8" dur="1000" fill="hold"/>
                                        <p:tgtEl>
                                          <p:spTgt spid="10246"/>
                                        </p:tgtEl>
                                        <p:attrNameLst>
                                          <p:attrName>ppt_x</p:attrName>
                                        </p:attrNameLst>
                                      </p:cBhvr>
                                      <p:tavLst>
                                        <p:tav tm="0">
                                          <p:val>
                                            <p:strVal val="#ppt_x"/>
                                          </p:val>
                                        </p:tav>
                                        <p:tav tm="100000">
                                          <p:val>
                                            <p:strVal val="#ppt_x"/>
                                          </p:val>
                                        </p:tav>
                                      </p:tavLst>
                                    </p:anim>
                                    <p:anim calcmode="lin" valueType="num">
                                      <p:cBhvr>
                                        <p:cTn id="9"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4.2.2</a:t>
            </a:r>
            <a:r>
              <a:rPr lang="en-US" altLang="zh-CN" dirty="0"/>
              <a:t> </a:t>
            </a:r>
            <a:r>
              <a:rPr lang="zh-CN" altLang="zh-CN" dirty="0"/>
              <a:t>王浩算法的</a:t>
            </a:r>
            <a:r>
              <a:rPr lang="zh-CN" altLang="zh-CN" dirty="0" smtClean="0"/>
              <a:t>性质</a:t>
            </a:r>
            <a:endParaRPr lang="zh-CN" altLang="en-US" dirty="0"/>
          </a:p>
        </p:txBody>
      </p:sp>
      <p:sp>
        <p:nvSpPr>
          <p:cNvPr id="3" name="内容占位符 2"/>
          <p:cNvSpPr>
            <a:spLocks noGrp="1"/>
          </p:cNvSpPr>
          <p:nvPr>
            <p:ph idx="1"/>
          </p:nvPr>
        </p:nvSpPr>
        <p:spPr/>
        <p:txBody>
          <a:bodyPr/>
          <a:lstStyle/>
          <a:p>
            <a:r>
              <a:rPr lang="zh-CN" altLang="zh-CN" dirty="0"/>
              <a:t>王浩算法实质上是一个反向推理的过程，它把给定的公式化成</a:t>
            </a:r>
            <a:r>
              <a:rPr lang="zh-CN" altLang="zh-CN" dirty="0">
                <a:solidFill>
                  <a:srgbClr val="FF0000"/>
                </a:solidFill>
              </a:rPr>
              <a:t>合取范式</a:t>
            </a:r>
            <a:r>
              <a:rPr lang="zh-CN" altLang="zh-CN" dirty="0"/>
              <a:t>，然后通过判断每个子句是否是恒真的来判定给定的公式的是否是恒真的。</a:t>
            </a:r>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3356993"/>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6" y="5373217"/>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7214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8"/>
                                        </p:tgtEl>
                                        <p:attrNameLst>
                                          <p:attrName>style.visibility</p:attrName>
                                        </p:attrNameLst>
                                      </p:cBhvr>
                                      <p:to>
                                        <p:strVal val="visible"/>
                                      </p:to>
                                    </p:set>
                                    <p:anim calcmode="lin" valueType="num">
                                      <p:cBhvr additive="base">
                                        <p:cTn id="13" dur="500" fill="hold"/>
                                        <p:tgtEl>
                                          <p:spTgt spid="11278"/>
                                        </p:tgtEl>
                                        <p:attrNameLst>
                                          <p:attrName>ppt_x</p:attrName>
                                        </p:attrNameLst>
                                      </p:cBhvr>
                                      <p:tavLst>
                                        <p:tav tm="0">
                                          <p:val>
                                            <p:strVal val="#ppt_x"/>
                                          </p:val>
                                        </p:tav>
                                        <p:tav tm="100000">
                                          <p:val>
                                            <p:strVal val="#ppt_x"/>
                                          </p:val>
                                        </p:tav>
                                      </p:tavLst>
                                    </p:anim>
                                    <p:anim calcmode="lin" valueType="num">
                                      <p:cBhvr additive="base">
                                        <p:cTn id="14"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620689"/>
            <a:ext cx="8915400" cy="130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1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942" y="1988840"/>
            <a:ext cx="9095978"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4136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12"/>
                                        </p:tgtEl>
                                        <p:attrNameLst>
                                          <p:attrName>style.visibility</p:attrName>
                                        </p:attrNameLst>
                                      </p:cBhvr>
                                      <p:to>
                                        <p:strVal val="visible"/>
                                      </p:to>
                                    </p:set>
                                    <p:anim calcmode="lin" valueType="num">
                                      <p:cBhvr additive="base">
                                        <p:cTn id="7" dur="500" fill="hold"/>
                                        <p:tgtEl>
                                          <p:spTgt spid="12312"/>
                                        </p:tgtEl>
                                        <p:attrNameLst>
                                          <p:attrName>ppt_x</p:attrName>
                                        </p:attrNameLst>
                                      </p:cBhvr>
                                      <p:tavLst>
                                        <p:tav tm="0">
                                          <p:val>
                                            <p:strVal val="#ppt_x"/>
                                          </p:val>
                                        </p:tav>
                                        <p:tav tm="100000">
                                          <p:val>
                                            <p:strVal val="#ppt_x"/>
                                          </p:val>
                                        </p:tav>
                                      </p:tavLst>
                                    </p:anim>
                                    <p:anim calcmode="lin" valueType="num">
                                      <p:cBhvr additive="base">
                                        <p:cTn id="8" dur="500" fill="hold"/>
                                        <p:tgtEl>
                                          <p:spTgt spid="12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908721"/>
            <a:ext cx="8915400" cy="521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413669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124745"/>
            <a:ext cx="8915400" cy="478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842031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1484784"/>
            <a:ext cx="8915400" cy="304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842031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4.3</a:t>
            </a:r>
            <a:r>
              <a:rPr lang="zh-CN" altLang="zh-CN" b="1" dirty="0"/>
              <a:t>节</a:t>
            </a:r>
            <a:r>
              <a:rPr lang="en-US" altLang="zh-CN" b="1" dirty="0"/>
              <a:t> </a:t>
            </a:r>
            <a:r>
              <a:rPr lang="zh-CN" altLang="zh-CN" dirty="0" smtClean="0"/>
              <a:t>归结原理</a:t>
            </a:r>
            <a:endParaRPr lang="zh-CN" altLang="en-US" dirty="0"/>
          </a:p>
        </p:txBody>
      </p:sp>
      <p:sp>
        <p:nvSpPr>
          <p:cNvPr id="3" name="内容占位符 2"/>
          <p:cNvSpPr>
            <a:spLocks noGrp="1"/>
          </p:cNvSpPr>
          <p:nvPr>
            <p:ph idx="1"/>
          </p:nvPr>
        </p:nvSpPr>
        <p:spPr/>
        <p:txBody>
          <a:bodyPr/>
          <a:lstStyle/>
          <a:p>
            <a:r>
              <a:rPr lang="en-US" altLang="zh-CN" b="1" dirty="0"/>
              <a:t>4.3.1 </a:t>
            </a:r>
            <a:r>
              <a:rPr lang="zh-CN" altLang="zh-CN" dirty="0"/>
              <a:t>子句集及其</a:t>
            </a:r>
            <a:r>
              <a:rPr lang="en-US" altLang="zh-CN" dirty="0" err="1"/>
              <a:t>Herbrand</a:t>
            </a:r>
            <a:r>
              <a:rPr lang="zh-CN" altLang="zh-CN" dirty="0"/>
              <a:t>域</a:t>
            </a:r>
          </a:p>
          <a:p>
            <a:r>
              <a:rPr lang="en-US" altLang="zh-CN" b="1" dirty="0"/>
              <a:t>4.3.2 </a:t>
            </a:r>
            <a:r>
              <a:rPr lang="en-US" altLang="zh-CN" dirty="0" err="1"/>
              <a:t>Herbrand</a:t>
            </a:r>
            <a:r>
              <a:rPr lang="zh-CN" altLang="zh-CN" dirty="0"/>
              <a:t>定理</a:t>
            </a:r>
          </a:p>
          <a:p>
            <a:r>
              <a:rPr lang="en-US" altLang="zh-CN" b="1" dirty="0"/>
              <a:t>4.3.3 </a:t>
            </a:r>
            <a:r>
              <a:rPr lang="zh-CN" altLang="zh-CN" dirty="0"/>
              <a:t>合一算法</a:t>
            </a:r>
          </a:p>
          <a:p>
            <a:r>
              <a:rPr lang="en-US" altLang="zh-CN" b="1" dirty="0"/>
              <a:t>4.3.4 </a:t>
            </a:r>
            <a:r>
              <a:rPr lang="zh-CN" altLang="zh-CN" dirty="0"/>
              <a:t>归结原理及其完备性</a:t>
            </a:r>
          </a:p>
          <a:p>
            <a:r>
              <a:rPr lang="en-US" altLang="zh-CN"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600226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4.1.1 </a:t>
            </a:r>
            <a:r>
              <a:rPr lang="zh-CN" altLang="zh-CN" dirty="0" smtClean="0"/>
              <a:t>形式系统</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数理逻辑的根本特征是用数学的方法研究人的思维推理，具体地说，就是将数理逻辑所研究的对象进行</a:t>
            </a:r>
            <a:r>
              <a:rPr lang="en-US" altLang="zh-CN" dirty="0"/>
              <a:t>“</a:t>
            </a:r>
            <a:r>
              <a:rPr lang="zh-CN" altLang="zh-CN" dirty="0"/>
              <a:t>形式化</a:t>
            </a:r>
            <a:r>
              <a:rPr lang="en-US" altLang="zh-CN" dirty="0"/>
              <a:t>”</a:t>
            </a:r>
            <a:r>
              <a:rPr lang="zh-CN" altLang="zh-CN" dirty="0"/>
              <a:t>。用</a:t>
            </a:r>
            <a:r>
              <a:rPr lang="zh-CN" altLang="zh-CN" dirty="0">
                <a:solidFill>
                  <a:srgbClr val="FF0000"/>
                </a:solidFill>
              </a:rPr>
              <a:t>形式化的方法研究推理</a:t>
            </a:r>
            <a:r>
              <a:rPr lang="zh-CN" altLang="zh-CN" dirty="0"/>
              <a:t>。</a:t>
            </a:r>
          </a:p>
          <a:p>
            <a:r>
              <a:rPr lang="zh-CN" altLang="zh-CN" dirty="0"/>
              <a:t>形式化之所以必要，原因在于</a:t>
            </a:r>
            <a:r>
              <a:rPr lang="zh-CN" altLang="zh-CN" dirty="0">
                <a:solidFill>
                  <a:srgbClr val="FF0000"/>
                </a:solidFill>
              </a:rPr>
              <a:t>数理逻辑研究推理，同时所使用的方法也是推理</a:t>
            </a:r>
            <a:r>
              <a:rPr lang="zh-CN" altLang="zh-CN" dirty="0"/>
              <a:t>，这样就需要区分这两个层次的</a:t>
            </a:r>
            <a:r>
              <a:rPr lang="en-US" altLang="zh-CN" dirty="0"/>
              <a:t>“</a:t>
            </a:r>
            <a:r>
              <a:rPr lang="zh-CN" altLang="zh-CN" dirty="0"/>
              <a:t>推理</a:t>
            </a:r>
            <a:r>
              <a:rPr lang="en-US" altLang="zh-CN" dirty="0"/>
              <a:t>”</a:t>
            </a:r>
            <a:r>
              <a:rPr lang="zh-CN" altLang="zh-CN" dirty="0"/>
              <a:t>。因此必须使用严格清晰的形式语言将作为研究对象的推理进行形式化，将其封装在形式系统的内部。</a:t>
            </a:r>
          </a:p>
          <a:p>
            <a:r>
              <a:rPr lang="zh-CN" altLang="zh-CN" dirty="0"/>
              <a:t>特别需要指出的是，并不是不能在自然语言中把这个问题弄精确，而是形式语言能够更好地用于这个目的。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8138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440" y="332656"/>
            <a:ext cx="8915400" cy="1143000"/>
          </a:xfrm>
        </p:spPr>
        <p:txBody>
          <a:bodyPr>
            <a:normAutofit/>
          </a:bodyPr>
          <a:lstStyle/>
          <a:p>
            <a:r>
              <a:rPr lang="en-US" altLang="zh-CN" b="1" dirty="0"/>
              <a:t>4.3.1 </a:t>
            </a:r>
            <a:r>
              <a:rPr lang="zh-CN" altLang="zh-CN" dirty="0"/>
              <a:t>子句集及其</a:t>
            </a:r>
            <a:r>
              <a:rPr lang="en-US" altLang="zh-CN" dirty="0" err="1"/>
              <a:t>Herbrand</a:t>
            </a:r>
            <a:r>
              <a:rPr lang="zh-CN" altLang="zh-CN" dirty="0" smtClean="0"/>
              <a:t>域</a:t>
            </a:r>
            <a:endParaRPr lang="zh-CN" altLang="en-US" dirty="0"/>
          </a:p>
        </p:txBody>
      </p:sp>
      <p:sp>
        <p:nvSpPr>
          <p:cNvPr id="3" name="内容占位符 2"/>
          <p:cNvSpPr>
            <a:spLocks noGrp="1"/>
          </p:cNvSpPr>
          <p:nvPr>
            <p:ph idx="1"/>
          </p:nvPr>
        </p:nvSpPr>
        <p:spPr>
          <a:xfrm>
            <a:off x="272480" y="1935480"/>
            <a:ext cx="9517057" cy="4589864"/>
          </a:xfrm>
        </p:spPr>
        <p:txBody>
          <a:bodyPr>
            <a:normAutofit/>
          </a:bodyPr>
          <a:lstStyle/>
          <a:p>
            <a:pPr indent="532765" algn="just">
              <a:lnSpc>
                <a:spcPts val="3500"/>
              </a:lnSpc>
              <a:spcBef>
                <a:spcPts val="1200"/>
              </a:spcBef>
              <a:spcAft>
                <a:spcPts val="0"/>
              </a:spcAft>
            </a:pPr>
            <a:endParaRPr lang="en-US" altLang="zh-CN" sz="2400" b="1" kern="100" dirty="0" smtClean="0">
              <a:solidFill>
                <a:srgbClr val="FF0000"/>
              </a:solidFill>
              <a:latin typeface="Times New Roman"/>
              <a:cs typeface="Times New Roman"/>
            </a:endParaRPr>
          </a:p>
          <a:p>
            <a:pPr indent="532765" algn="just">
              <a:lnSpc>
                <a:spcPts val="3500"/>
              </a:lnSpc>
              <a:spcBef>
                <a:spcPts val="1200"/>
              </a:spcBef>
              <a:spcAft>
                <a:spcPts val="0"/>
              </a:spcAft>
            </a:pPr>
            <a:endParaRPr lang="en-US" altLang="zh-CN" sz="2400" b="1" kern="100" dirty="0">
              <a:solidFill>
                <a:srgbClr val="FF0000"/>
              </a:solidFill>
              <a:latin typeface="Times New Roman"/>
              <a:cs typeface="Times New Roman"/>
            </a:endParaRPr>
          </a:p>
          <a:p>
            <a:pPr indent="532765" algn="just">
              <a:lnSpc>
                <a:spcPts val="3500"/>
              </a:lnSpc>
              <a:spcBef>
                <a:spcPts val="1200"/>
              </a:spcBef>
              <a:spcAft>
                <a:spcPts val="0"/>
              </a:spcAft>
            </a:pPr>
            <a:endParaRPr lang="en-US" altLang="zh-CN" sz="2400" b="1" kern="100" dirty="0" smtClean="0">
              <a:solidFill>
                <a:srgbClr val="FF0000"/>
              </a:solidFill>
              <a:latin typeface="Times New Roman"/>
              <a:cs typeface="Times New Roman"/>
            </a:endParaRPr>
          </a:p>
          <a:p>
            <a:pPr indent="0" algn="just">
              <a:lnSpc>
                <a:spcPts val="3500"/>
              </a:lnSpc>
              <a:spcBef>
                <a:spcPts val="1200"/>
              </a:spcBef>
              <a:spcAft>
                <a:spcPts val="0"/>
              </a:spcAft>
              <a:buNone/>
            </a:pPr>
            <a:r>
              <a:rPr lang="zh-CN" altLang="zh-CN" sz="2400" b="1" kern="100" dirty="0" smtClean="0">
                <a:solidFill>
                  <a:srgbClr val="FF0000"/>
                </a:solidFill>
                <a:latin typeface="Times New Roman"/>
                <a:cs typeface="Times New Roman"/>
              </a:rPr>
              <a:t>注意</a:t>
            </a:r>
            <a:r>
              <a:rPr lang="zh-CN" altLang="zh-CN" sz="2400" kern="100" dirty="0">
                <a:latin typeface="Times New Roman"/>
                <a:cs typeface="Times New Roman"/>
              </a:rPr>
              <a:t>，以后谈论子句集时，我们总是假定子句集中的子句之间的关系是合取，子句集中的所有变量都是受全称量词约束的。</a:t>
            </a:r>
            <a:endParaRPr lang="zh-CN" altLang="zh-CN" sz="2400" kern="100" dirty="0">
              <a:latin typeface="华文楷体"/>
              <a:cs typeface="Times New Roman"/>
            </a:endParaRPr>
          </a:p>
          <a:p>
            <a:pPr indent="0" algn="just">
              <a:lnSpc>
                <a:spcPts val="3500"/>
              </a:lnSpc>
              <a:spcBef>
                <a:spcPts val="1200"/>
              </a:spcBef>
              <a:spcAft>
                <a:spcPts val="0"/>
              </a:spcAft>
              <a:buNone/>
            </a:pPr>
            <a:r>
              <a:rPr lang="zh-CN" altLang="zh-CN" sz="2400" b="1" kern="100" dirty="0">
                <a:solidFill>
                  <a:srgbClr val="FF0000"/>
                </a:solidFill>
                <a:latin typeface="Times New Roman"/>
              </a:rPr>
              <a:t>定理</a:t>
            </a:r>
            <a:r>
              <a:rPr lang="zh-CN" altLang="zh-CN" sz="2400" kern="100" dirty="0">
                <a:latin typeface="Times New Roman"/>
              </a:rPr>
              <a:t>（</a:t>
            </a:r>
            <a:r>
              <a:rPr lang="zh-CN" altLang="zh-CN" sz="2400" b="1" kern="100" dirty="0">
                <a:solidFill>
                  <a:srgbClr val="FF0000"/>
                </a:solidFill>
                <a:latin typeface="Times New Roman"/>
              </a:rPr>
              <a:t>可满足性定理</a:t>
            </a:r>
            <a:r>
              <a:rPr lang="zh-CN" altLang="zh-CN" sz="2400" kern="100" dirty="0">
                <a:latin typeface="Times New Roman"/>
              </a:rPr>
              <a:t>）</a:t>
            </a:r>
            <a:r>
              <a:rPr lang="en-US" altLang="zh-CN" sz="2400" b="1" kern="100" dirty="0">
                <a:solidFill>
                  <a:srgbClr val="0000FF"/>
                </a:solidFill>
                <a:latin typeface="Times New Roman"/>
              </a:rPr>
              <a:t> </a:t>
            </a:r>
            <a:r>
              <a:rPr lang="zh-CN" altLang="zh-CN" sz="2400" kern="100" dirty="0">
                <a:latin typeface="Times New Roman"/>
              </a:rPr>
              <a:t>设</a:t>
            </a:r>
            <a:r>
              <a:rPr lang="en-US" altLang="zh-CN" sz="2400" kern="100" dirty="0">
                <a:latin typeface="Times New Roman"/>
              </a:rPr>
              <a:t> </a:t>
            </a:r>
            <a:r>
              <a:rPr lang="en-US" altLang="zh-CN" sz="2400" kern="100" dirty="0" smtClean="0">
                <a:latin typeface="Times New Roman"/>
              </a:rPr>
              <a:t>S</a:t>
            </a:r>
            <a:r>
              <a:rPr lang="zh-CN" altLang="zh-CN" sz="2400" kern="100" dirty="0" smtClean="0">
                <a:latin typeface="Times New Roman"/>
              </a:rPr>
              <a:t>是</a:t>
            </a:r>
            <a:r>
              <a:rPr lang="zh-CN" altLang="zh-CN" sz="2400" kern="100" dirty="0">
                <a:latin typeface="Times New Roman"/>
              </a:rPr>
              <a:t>一阶</a:t>
            </a:r>
            <a:r>
              <a:rPr lang="zh-CN" altLang="zh-CN" sz="2400" kern="100" dirty="0" smtClean="0">
                <a:latin typeface="Times New Roman"/>
              </a:rPr>
              <a:t>公式</a:t>
            </a:r>
            <a:r>
              <a:rPr lang="en-US" altLang="zh-CN" sz="2400" kern="100" dirty="0" smtClean="0">
                <a:latin typeface="Times New Roman"/>
              </a:rPr>
              <a:t>A</a:t>
            </a:r>
            <a:r>
              <a:rPr lang="zh-CN" altLang="zh-CN" sz="2400" kern="100" dirty="0" smtClean="0">
                <a:latin typeface="Times New Roman"/>
              </a:rPr>
              <a:t>的</a:t>
            </a:r>
            <a:r>
              <a:rPr lang="en-US" altLang="zh-CN" sz="2400" kern="100" dirty="0" err="1">
                <a:latin typeface="Times New Roman"/>
              </a:rPr>
              <a:t>Skolem</a:t>
            </a:r>
            <a:r>
              <a:rPr lang="zh-CN" altLang="zh-CN" sz="2400" kern="100" dirty="0">
                <a:latin typeface="Times New Roman"/>
              </a:rPr>
              <a:t>标准型所对应的子句集。于是</a:t>
            </a:r>
            <a:r>
              <a:rPr lang="en-US" altLang="zh-CN" sz="2400" kern="100" dirty="0">
                <a:latin typeface="Times New Roman"/>
              </a:rPr>
              <a:t> </a:t>
            </a:r>
            <a:r>
              <a:rPr lang="en-US" altLang="zh-CN" sz="2400" kern="100" dirty="0" smtClean="0">
                <a:latin typeface="Times New Roman"/>
              </a:rPr>
              <a:t>A</a:t>
            </a:r>
            <a:r>
              <a:rPr lang="zh-CN" altLang="zh-CN" sz="2400" kern="100" dirty="0" smtClean="0">
                <a:latin typeface="Times New Roman"/>
              </a:rPr>
              <a:t>是</a:t>
            </a:r>
            <a:r>
              <a:rPr lang="zh-CN" altLang="zh-CN" sz="2400" kern="100" dirty="0">
                <a:latin typeface="Times New Roman"/>
              </a:rPr>
              <a:t>恒假的当且仅当</a:t>
            </a:r>
            <a:r>
              <a:rPr lang="en-US" altLang="zh-CN" sz="2400" kern="100" dirty="0">
                <a:latin typeface="Times New Roman"/>
              </a:rPr>
              <a:t> </a:t>
            </a:r>
            <a:r>
              <a:rPr lang="en-US" altLang="zh-CN" sz="2400" kern="100" dirty="0" smtClean="0">
                <a:latin typeface="Times New Roman"/>
              </a:rPr>
              <a:t>S</a:t>
            </a:r>
            <a:r>
              <a:rPr lang="zh-CN" altLang="zh-CN" sz="2400" kern="100" dirty="0" smtClean="0">
                <a:latin typeface="Times New Roman"/>
              </a:rPr>
              <a:t>是</a:t>
            </a:r>
            <a:r>
              <a:rPr lang="zh-CN" altLang="zh-CN" sz="2400" kern="100" dirty="0">
                <a:latin typeface="Times New Roman"/>
              </a:rPr>
              <a:t>恒假的。</a:t>
            </a:r>
            <a:endParaRPr lang="zh-CN" altLang="zh-CN" sz="1050" kern="100" dirty="0">
              <a:latin typeface="Times New Roman"/>
            </a:endParaRPr>
          </a:p>
          <a:p>
            <a:endParaRPr lang="zh-CN" altLang="en-US" dirty="0"/>
          </a:p>
        </p:txBody>
      </p:sp>
      <p:pic>
        <p:nvPicPr>
          <p:cNvPr id="1639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571" y="1412776"/>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5580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9" y="692696"/>
            <a:ext cx="9283031" cy="5760640"/>
          </a:xfrm>
        </p:spPr>
        <p:txBody>
          <a:bodyPr>
            <a:normAutofit lnSpcReduction="10000"/>
          </a:bodyPr>
          <a:lstStyle/>
          <a:p>
            <a:pPr algn="just">
              <a:lnSpc>
                <a:spcPct val="110000"/>
              </a:lnSpc>
              <a:spcBef>
                <a:spcPct val="0"/>
              </a:spcBef>
              <a:buClr>
                <a:schemeClr val="tx2">
                  <a:lumMod val="40000"/>
                  <a:lumOff val="60000"/>
                </a:schemeClr>
              </a:buClr>
              <a:buSzTx/>
              <a:buFont typeface="Wingdings" panose="05000000000000000000" pitchFamily="2" charset="2"/>
              <a:buChar char="p"/>
            </a:pPr>
            <a:r>
              <a:rPr lang="zh-CN" altLang="en-US" sz="2400" b="1" dirty="0">
                <a:solidFill>
                  <a:srgbClr val="FF0000"/>
                </a:solidFill>
                <a:latin typeface="Times New Roman" pitchFamily="18" charset="0"/>
                <a:cs typeface="Times New Roman" pitchFamily="18" charset="0"/>
              </a:rPr>
              <a:t>定义（</a:t>
            </a:r>
            <a:r>
              <a:rPr lang="en-US" altLang="zh-CN" sz="2400" b="1" dirty="0" err="1">
                <a:solidFill>
                  <a:srgbClr val="FF0000"/>
                </a:solidFill>
                <a:latin typeface="Times New Roman" pitchFamily="18" charset="0"/>
                <a:cs typeface="Times New Roman" pitchFamily="18" charset="0"/>
              </a:rPr>
              <a:t>Herbrand</a:t>
            </a:r>
            <a:r>
              <a:rPr lang="zh-CN" altLang="en-US" sz="2400" b="1" dirty="0">
                <a:solidFill>
                  <a:srgbClr val="FF0000"/>
                </a:solidFill>
                <a:latin typeface="Times New Roman" pitchFamily="18" charset="0"/>
                <a:cs typeface="Times New Roman" pitchFamily="18" charset="0"/>
              </a:rPr>
              <a:t>域）</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为子句集，令</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是出现于子句集</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的常量符号集。如果</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中无常量符号出现，则</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由一个常量符号</a:t>
            </a:r>
            <a:r>
              <a:rPr lang="en-US" altLang="zh-CN" sz="2400"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组成</a:t>
            </a:r>
            <a:r>
              <a:rPr lang="zh-CN" altLang="en-US" sz="2400" dirty="0" smtClean="0">
                <a:latin typeface="Times New Roman" pitchFamily="18" charset="0"/>
                <a:cs typeface="Times New Roman" pitchFamily="18" charset="0"/>
              </a:rPr>
              <a:t>。  </a:t>
            </a:r>
            <a:r>
              <a:rPr lang="zh-CN" altLang="en-US" sz="2400" dirty="0">
                <a:latin typeface="Times New Roman" pitchFamily="18" charset="0"/>
                <a:cs typeface="Times New Roman" pitchFamily="18" charset="0"/>
              </a:rPr>
              <a:t>对于</a:t>
            </a:r>
            <a:r>
              <a:rPr lang="en-US" altLang="zh-CN" sz="2400" dirty="0" err="1">
                <a:latin typeface="Times New Roman" pitchFamily="18" charset="0"/>
                <a:cs typeface="Times New Roman" pitchFamily="18" charset="0"/>
              </a:rPr>
              <a:t>i</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，令</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i </a:t>
            </a:r>
            <a:r>
              <a:rPr lang="en-US" altLang="zh-CN" sz="2400" dirty="0">
                <a:latin typeface="Times New Roman" pitchFamily="18" charset="0"/>
                <a:cs typeface="Times New Roman" pitchFamily="18" charset="0"/>
              </a:rPr>
              <a:t>= H</a:t>
            </a:r>
            <a:r>
              <a:rPr lang="en-US" altLang="zh-CN" sz="2400" baseline="-30000" dirty="0">
                <a:latin typeface="Times New Roman" pitchFamily="18" charset="0"/>
                <a:cs typeface="Times New Roman" pitchFamily="18" charset="0"/>
              </a:rPr>
              <a:t>i-1</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｛所有形如</a:t>
            </a:r>
            <a:r>
              <a:rPr lang="en-US" altLang="zh-CN" sz="2400" dirty="0">
                <a:latin typeface="Times New Roman" pitchFamily="18" charset="0"/>
                <a:cs typeface="Times New Roman" pitchFamily="18" charset="0"/>
              </a:rPr>
              <a:t>f(t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的项｝</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latin typeface="Times New Roman" pitchFamily="18" charset="0"/>
                <a:cs typeface="Times New Roman" pitchFamily="18" charset="0"/>
              </a:rPr>
              <a:t>f(t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是出现在</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中的所有</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元函数符号</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t</a:t>
            </a:r>
            <a:r>
              <a:rPr lang="en-US" altLang="zh-CN" sz="2400" baseline="-30000" dirty="0" err="1" smtClean="0">
                <a:latin typeface="Times New Roman" pitchFamily="18" charset="0"/>
                <a:cs typeface="Times New Roman" pitchFamily="18" charset="0"/>
              </a:rPr>
              <a:t>j</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H</a:t>
            </a:r>
            <a:r>
              <a:rPr lang="en-US" altLang="zh-CN" sz="2400" baseline="-30000" dirty="0">
                <a:latin typeface="Times New Roman" pitchFamily="18" charset="0"/>
                <a:cs typeface="Times New Roman" pitchFamily="18" charset="0"/>
              </a:rPr>
              <a:t>i-1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j</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p>
          <a:p>
            <a:pPr marL="0" indent="0" algn="just">
              <a:lnSpc>
                <a:spcPct val="110000"/>
              </a:lnSpc>
              <a:spcBef>
                <a:spcPct val="0"/>
              </a:spcBef>
              <a:buClrTx/>
              <a:buSzTx/>
              <a:buNone/>
            </a:pPr>
            <a:r>
              <a:rPr lang="zh-CN" altLang="en-US" sz="2400"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称</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rPr>
              <a:t>i</a:t>
            </a:r>
            <a:r>
              <a:rPr lang="zh-CN" altLang="en-US" sz="2400" dirty="0">
                <a:latin typeface="Times New Roman" pitchFamily="18" charset="0"/>
                <a:cs typeface="Times New Roman" pitchFamily="18" charset="0"/>
              </a:rPr>
              <a:t>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i</a:t>
            </a:r>
            <a:r>
              <a:rPr lang="zh-CN" altLang="en-US" sz="2400" dirty="0">
                <a:latin typeface="Times New Roman" pitchFamily="18" charset="0"/>
                <a:cs typeface="Times New Roman" pitchFamily="18" charset="0"/>
              </a:rPr>
              <a:t>级常量集，</a:t>
            </a:r>
            <a:r>
              <a:rPr lang="en-US" altLang="zh-CN" sz="2400" dirty="0">
                <a:latin typeface="Times New Roman" pitchFamily="18" charset="0"/>
                <a:cs typeface="Times New Roman" pitchFamily="18" charset="0"/>
              </a:rPr>
              <a:t>H</a:t>
            </a:r>
            <a:r>
              <a:rPr lang="en-US" altLang="zh-CN" sz="2400" baseline="-300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称为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a:latin typeface="Times New Roman" pitchFamily="18" charset="0"/>
                <a:cs typeface="Times New Roman" pitchFamily="18" charset="0"/>
              </a:rPr>
              <a:t>域</a:t>
            </a:r>
            <a:r>
              <a:rPr lang="zh-CN" altLang="en-US" sz="2400" dirty="0" smtClean="0">
                <a:latin typeface="Times New Roman" pitchFamily="18" charset="0"/>
                <a:cs typeface="Times New Roman" pitchFamily="18" charset="0"/>
              </a:rPr>
              <a:t>，简称</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H</a:t>
            </a:r>
            <a:r>
              <a:rPr lang="zh-CN" altLang="en-US" sz="2400" dirty="0">
                <a:latin typeface="Times New Roman" pitchFamily="18" charset="0"/>
                <a:cs typeface="Times New Roman" pitchFamily="18" charset="0"/>
              </a:rPr>
              <a:t>域</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algn="just">
              <a:lnSpc>
                <a:spcPct val="110000"/>
              </a:lnSpc>
              <a:spcBef>
                <a:spcPct val="0"/>
              </a:spcBef>
              <a:buClrTx/>
              <a:buSzTx/>
              <a:buNone/>
            </a:pPr>
            <a:endParaRPr lang="en-US" altLang="zh-CN" sz="2400" dirty="0" smtClean="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r>
              <a:rPr lang="zh-CN" altLang="en-US" sz="2400" b="1" dirty="0" smtClean="0">
                <a:solidFill>
                  <a:srgbClr val="FF0000"/>
                </a:solidFill>
                <a:latin typeface="Times New Roman" pitchFamily="18" charset="0"/>
                <a:cs typeface="Times New Roman" pitchFamily="18" charset="0"/>
              </a:rPr>
              <a:t>定义 </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原子集、</a:t>
            </a:r>
            <a:r>
              <a:rPr lang="en-US" altLang="zh-CN" sz="2400" b="1" dirty="0" err="1">
                <a:solidFill>
                  <a:srgbClr val="FF0000"/>
                </a:solidFill>
                <a:latin typeface="Times New Roman" pitchFamily="18" charset="0"/>
                <a:cs typeface="Times New Roman" pitchFamily="18" charset="0"/>
              </a:rPr>
              <a:t>Herbrand</a:t>
            </a:r>
            <a:r>
              <a:rPr lang="zh-CN" altLang="en-US" sz="2400" b="1" dirty="0">
                <a:solidFill>
                  <a:srgbClr val="FF0000"/>
                </a:solidFill>
                <a:latin typeface="Times New Roman" pitchFamily="18" charset="0"/>
                <a:cs typeface="Times New Roman" pitchFamily="18" charset="0"/>
              </a:rPr>
              <a:t>底</a:t>
            </a:r>
            <a:r>
              <a:rPr lang="en-US" altLang="zh-CN" sz="2400" b="1" dirty="0">
                <a:solidFill>
                  <a:srgbClr val="FF0000"/>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是子句集，形如</a:t>
            </a:r>
            <a:r>
              <a:rPr lang="en-US" altLang="zh-CN" sz="2400" dirty="0">
                <a:latin typeface="Times New Roman" pitchFamily="18" charset="0"/>
                <a:cs typeface="Times New Roman" pitchFamily="18" charset="0"/>
              </a:rPr>
              <a:t>P(t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的基原子集合，称为</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a:latin typeface="Times New Roman" pitchFamily="18" charset="0"/>
                <a:cs typeface="Times New Roman" pitchFamily="18" charset="0"/>
              </a:rPr>
              <a:t>底或</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的原子集</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a:lnSpc>
                <a:spcPct val="110000"/>
              </a:lnSpc>
              <a:spcBef>
                <a:spcPct val="0"/>
              </a:spcBef>
              <a:buNone/>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latin typeface="Times New Roman" pitchFamily="18" charset="0"/>
                <a:cs typeface="Times New Roman" pitchFamily="18" charset="0"/>
              </a:rPr>
              <a:t>P(x</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x</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是出现于</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的所有</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元谓词符号，</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t</a:t>
            </a:r>
            <a:r>
              <a:rPr lang="en-US" altLang="zh-CN" sz="2400" baseline="-30000" dirty="0" err="1">
                <a:latin typeface="Times New Roman" pitchFamily="18" charset="0"/>
                <a:cs typeface="Times New Roman" pitchFamily="18" charset="0"/>
              </a:rPr>
              <a:t>n</a:t>
            </a:r>
            <a:r>
              <a:rPr lang="zh-CN" altLang="en-US" sz="2400" dirty="0">
                <a:latin typeface="Times New Roman" pitchFamily="18" charset="0"/>
                <a:cs typeface="Times New Roman" pitchFamily="18" charset="0"/>
              </a:rPr>
              <a:t>是</a:t>
            </a:r>
            <a:r>
              <a:rPr lang="en-US" altLang="zh-CN" sz="2400" dirty="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400" dirty="0" smtClean="0">
                <a:latin typeface="Times New Roman" pitchFamily="18" charset="0"/>
                <a:cs typeface="Times New Roman" pitchFamily="18" charset="0"/>
              </a:rPr>
              <a:t>域中</a:t>
            </a:r>
            <a:r>
              <a:rPr lang="zh-CN" altLang="en-US" sz="2400" dirty="0">
                <a:latin typeface="Times New Roman" pitchFamily="18" charset="0"/>
                <a:cs typeface="Times New Roman" pitchFamily="18" charset="0"/>
              </a:rPr>
              <a:t>的元素</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endParaRPr lang="zh-CN" altLang="en-US" sz="2400" dirty="0">
              <a:latin typeface="Times New Roman" pitchFamily="18" charset="0"/>
              <a:cs typeface="Times New Roman" pitchFamily="18" charset="0"/>
            </a:endParaRPr>
          </a:p>
          <a:p>
            <a:pPr>
              <a:lnSpc>
                <a:spcPct val="110000"/>
              </a:lnSpc>
              <a:spcBef>
                <a:spcPct val="0"/>
              </a:spcBef>
              <a:buFont typeface="Wingdings" panose="05000000000000000000" pitchFamily="2" charset="2"/>
              <a:buChar char="p"/>
            </a:pPr>
            <a:r>
              <a:rPr lang="zh-CN" altLang="en-US" sz="2400" b="1" dirty="0">
                <a:solidFill>
                  <a:srgbClr val="FF0000"/>
                </a:solidFill>
                <a:latin typeface="Times New Roman" pitchFamily="18" charset="0"/>
                <a:cs typeface="Times New Roman" pitchFamily="18" charset="0"/>
              </a:rPr>
              <a:t>定义（基例）</a:t>
            </a:r>
            <a:r>
              <a:rPr lang="zh-CN" altLang="en-US" sz="1800" b="1" dirty="0">
                <a:solidFill>
                  <a:srgbClr val="FF0000"/>
                </a:solidFill>
              </a:rPr>
              <a:t>  </a:t>
            </a:r>
            <a:r>
              <a:rPr lang="zh-CN" altLang="en-US" sz="2400" dirty="0">
                <a:latin typeface="Times New Roman" pitchFamily="18" charset="0"/>
                <a:cs typeface="Times New Roman" pitchFamily="18" charset="0"/>
              </a:rPr>
              <a:t>设</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是子句集，</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是</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中的一个子句．用</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H</a:t>
            </a:r>
            <a:r>
              <a:rPr lang="zh-CN" altLang="en-US" sz="2400" dirty="0">
                <a:latin typeface="Times New Roman" pitchFamily="18" charset="0"/>
                <a:cs typeface="Times New Roman" pitchFamily="18" charset="0"/>
              </a:rPr>
              <a:t>域中元素代替</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中所有变量所得到的基子句称为子句</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的基例。</a:t>
            </a:r>
          </a:p>
          <a:p>
            <a:pPr algn="just">
              <a:spcBef>
                <a:spcPct val="0"/>
              </a:spcBef>
              <a:buClrTx/>
              <a:buSzTx/>
              <a:buFont typeface="Wingdings" pitchFamily="2" charset="2"/>
              <a:buNone/>
            </a:pPr>
            <a:endParaRPr lang="zh-CN" altLang="en-US" sz="2400" dirty="0">
              <a:latin typeface="Times New Roman" pitchFamily="18" charset="0"/>
              <a:cs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arn(inVertical)">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a:bodyPr>
          <a:lstStyle/>
          <a:p>
            <a:pPr>
              <a:buFont typeface="Wingdings" panose="05000000000000000000" pitchFamily="2" charset="2"/>
              <a:buChar char="p"/>
            </a:pPr>
            <a:r>
              <a:rPr lang="zh-CN" altLang="en-US" sz="2400" b="1" dirty="0">
                <a:solidFill>
                  <a:srgbClr val="FF0000"/>
                </a:solidFill>
              </a:rPr>
              <a:t>定义（子句集的</a:t>
            </a:r>
            <a:r>
              <a:rPr lang="en-US" altLang="zh-CN" sz="2400" b="1" dirty="0">
                <a:solidFill>
                  <a:srgbClr val="FF0000"/>
                </a:solidFill>
              </a:rPr>
              <a:t>H</a:t>
            </a:r>
            <a:r>
              <a:rPr lang="zh-CN" altLang="en-US" sz="2400" b="1" dirty="0">
                <a:solidFill>
                  <a:srgbClr val="FF0000"/>
                </a:solidFill>
              </a:rPr>
              <a:t>解释）  </a:t>
            </a:r>
            <a:r>
              <a:rPr lang="zh-CN" altLang="en-US" sz="2400" dirty="0"/>
              <a:t>设</a:t>
            </a:r>
            <a:r>
              <a:rPr lang="en-US" altLang="zh-CN" sz="2400" dirty="0"/>
              <a:t>S</a:t>
            </a:r>
            <a:r>
              <a:rPr lang="zh-CN" altLang="en-US" sz="2400" dirty="0"/>
              <a:t>是子句集，</a:t>
            </a:r>
            <a:r>
              <a:rPr lang="en-US" altLang="zh-CN" sz="2400" dirty="0"/>
              <a:t>H</a:t>
            </a:r>
            <a:r>
              <a:rPr lang="zh-CN" altLang="en-US" sz="2400" dirty="0"/>
              <a:t>是</a:t>
            </a:r>
            <a:r>
              <a:rPr lang="en-US" altLang="zh-CN" sz="2400" dirty="0"/>
              <a:t>S</a:t>
            </a:r>
            <a:r>
              <a:rPr lang="zh-CN" altLang="en-US" sz="2400" dirty="0" smtClean="0"/>
              <a:t>的</a:t>
            </a:r>
            <a:r>
              <a:rPr lang="en-US" altLang="zh-CN" sz="2400" dirty="0" err="1">
                <a:latin typeface="Times New Roman" pitchFamily="18" charset="0"/>
                <a:cs typeface="Times New Roman" pitchFamily="18" charset="0"/>
              </a:rPr>
              <a:t>Herbrand</a:t>
            </a:r>
            <a:r>
              <a:rPr lang="zh-CN" altLang="en-US" sz="2400" dirty="0" smtClean="0"/>
              <a:t>域，</a:t>
            </a:r>
            <a:r>
              <a:rPr lang="en-US" altLang="zh-CN" sz="2400" dirty="0"/>
              <a:t>I*</a:t>
            </a:r>
            <a:r>
              <a:rPr lang="zh-CN" altLang="en-US" sz="2400" dirty="0" smtClean="0"/>
              <a:t>是</a:t>
            </a:r>
            <a:r>
              <a:rPr lang="en-US" altLang="zh-CN" sz="2400" dirty="0"/>
              <a:t>S</a:t>
            </a:r>
            <a:r>
              <a:rPr lang="zh-CN" altLang="en-US" sz="2400" dirty="0" smtClean="0"/>
              <a:t>在</a:t>
            </a:r>
            <a:r>
              <a:rPr lang="en-US" altLang="zh-CN" sz="2400" dirty="0" err="1" smtClean="0">
                <a:latin typeface="Times New Roman" pitchFamily="18" charset="0"/>
                <a:cs typeface="Times New Roman" pitchFamily="18" charset="0"/>
              </a:rPr>
              <a:t>Herbrand</a:t>
            </a:r>
            <a:r>
              <a:rPr lang="zh-CN" altLang="en-US" sz="2400" dirty="0"/>
              <a:t>域</a:t>
            </a:r>
            <a:r>
              <a:rPr lang="zh-CN" altLang="en-US" sz="2400" dirty="0" smtClean="0"/>
              <a:t>上</a:t>
            </a:r>
            <a:r>
              <a:rPr lang="zh-CN" altLang="en-US" sz="2400" dirty="0"/>
              <a:t>的一个</a:t>
            </a:r>
            <a:r>
              <a:rPr lang="zh-CN" altLang="en-US" sz="2400" dirty="0" smtClean="0"/>
              <a:t>解释。则称</a:t>
            </a:r>
            <a:r>
              <a:rPr lang="en-US" altLang="zh-CN" sz="2400" dirty="0"/>
              <a:t>I*</a:t>
            </a:r>
            <a:r>
              <a:rPr lang="zh-CN" altLang="en-US" sz="2400" dirty="0" smtClean="0"/>
              <a:t>为</a:t>
            </a:r>
            <a:r>
              <a:rPr lang="en-US" altLang="zh-CN" sz="2400" dirty="0"/>
              <a:t>S</a:t>
            </a:r>
            <a:r>
              <a:rPr lang="zh-CN" altLang="en-US" sz="2400" dirty="0"/>
              <a:t>的一</a:t>
            </a:r>
            <a:r>
              <a:rPr lang="zh-CN" altLang="en-US" sz="2400" dirty="0" smtClean="0"/>
              <a:t>个</a:t>
            </a:r>
            <a:r>
              <a:rPr lang="en-US" altLang="zh-CN" sz="2400" dirty="0" err="1">
                <a:latin typeface="Times New Roman" pitchFamily="18" charset="0"/>
                <a:cs typeface="Times New Roman" pitchFamily="18" charset="0"/>
              </a:rPr>
              <a:t>Herbrand</a:t>
            </a:r>
            <a:r>
              <a:rPr lang="zh-CN" altLang="en-US" sz="2400" dirty="0" smtClean="0"/>
              <a:t>解释</a:t>
            </a:r>
            <a:r>
              <a:rPr lang="zh-CN" altLang="en-US" sz="2400" dirty="0"/>
              <a:t>，</a:t>
            </a:r>
            <a:r>
              <a:rPr lang="zh-CN" altLang="en-US" sz="2400" dirty="0" smtClean="0"/>
              <a:t>如果</a:t>
            </a:r>
            <a:r>
              <a:rPr lang="en-US" altLang="zh-CN" sz="2400" dirty="0"/>
              <a:t>I*</a:t>
            </a:r>
            <a:r>
              <a:rPr lang="zh-CN" altLang="en-US" sz="2400" dirty="0" smtClean="0"/>
              <a:t>满足</a:t>
            </a:r>
            <a:r>
              <a:rPr lang="zh-CN" altLang="en-US" sz="2400" dirty="0"/>
              <a:t>如下条件：</a:t>
            </a:r>
          </a:p>
          <a:p>
            <a:pPr>
              <a:buFont typeface="Wingdings" panose="05000000000000000000" pitchFamily="2" charset="2"/>
              <a:buChar char="Ø"/>
            </a:pPr>
            <a:r>
              <a:rPr lang="zh-CN" altLang="en-US" sz="2400" dirty="0"/>
              <a:t>    </a:t>
            </a:r>
            <a:r>
              <a:rPr lang="en-US" altLang="zh-CN" sz="2400" dirty="0"/>
              <a:t>1</a:t>
            </a:r>
            <a:r>
              <a:rPr lang="zh-CN" altLang="en-US" sz="2400" dirty="0"/>
              <a:t>） </a:t>
            </a:r>
            <a:r>
              <a:rPr lang="en-US" altLang="zh-CN" sz="2400" dirty="0"/>
              <a:t>I*</a:t>
            </a:r>
            <a:r>
              <a:rPr lang="zh-CN" altLang="en-US" sz="2400" dirty="0" smtClean="0"/>
              <a:t>映射</a:t>
            </a:r>
            <a:r>
              <a:rPr lang="en-US" altLang="zh-CN" sz="2400" dirty="0"/>
              <a:t>S</a:t>
            </a:r>
            <a:r>
              <a:rPr lang="zh-CN" altLang="en-US" sz="2400" dirty="0"/>
              <a:t>中的所有常量符号到自身。</a:t>
            </a:r>
          </a:p>
          <a:p>
            <a:pPr>
              <a:buFont typeface="Wingdings" panose="05000000000000000000" pitchFamily="2" charset="2"/>
              <a:buChar char="Ø"/>
            </a:pPr>
            <a:r>
              <a:rPr lang="zh-CN" altLang="en-US" sz="2400" dirty="0"/>
              <a:t>    </a:t>
            </a:r>
            <a:r>
              <a:rPr lang="en-US" altLang="zh-CN" sz="2400" dirty="0"/>
              <a:t>2</a:t>
            </a:r>
            <a:r>
              <a:rPr lang="zh-CN" altLang="en-US" sz="2400" dirty="0"/>
              <a:t>）</a:t>
            </a:r>
            <a:r>
              <a:rPr lang="zh-CN" altLang="en-US" sz="2400" dirty="0" smtClean="0"/>
              <a:t>若</a:t>
            </a:r>
            <a:r>
              <a:rPr lang="en-US" altLang="zh-CN" sz="2400" dirty="0" smtClean="0"/>
              <a:t>f</a:t>
            </a:r>
            <a:r>
              <a:rPr lang="zh-CN" altLang="en-US" sz="2400" dirty="0" smtClean="0"/>
              <a:t>是</a:t>
            </a:r>
            <a:r>
              <a:rPr lang="en-US" altLang="zh-CN" sz="2400" dirty="0"/>
              <a:t>S</a:t>
            </a:r>
            <a:r>
              <a:rPr lang="zh-CN" altLang="en-US" sz="2400" dirty="0"/>
              <a:t>中</a:t>
            </a:r>
            <a:r>
              <a:rPr lang="en-US" altLang="zh-CN" sz="2400" dirty="0"/>
              <a:t>n</a:t>
            </a:r>
            <a:r>
              <a:rPr lang="zh-CN" altLang="en-US" sz="2400" dirty="0"/>
              <a:t>元函数符号，</a:t>
            </a:r>
            <a:r>
              <a:rPr lang="en-US" altLang="zh-CN" sz="2400" dirty="0"/>
              <a:t>h1</a:t>
            </a:r>
            <a:r>
              <a:rPr lang="zh-CN" altLang="en-US" sz="2400" dirty="0"/>
              <a:t>，</a:t>
            </a:r>
            <a:r>
              <a:rPr lang="en-US" altLang="zh-CN" sz="2400" dirty="0"/>
              <a:t>…</a:t>
            </a:r>
            <a:r>
              <a:rPr lang="zh-CN" altLang="en-US" sz="2400" dirty="0"/>
              <a:t>，</a:t>
            </a:r>
            <a:r>
              <a:rPr lang="en-US" altLang="zh-CN" sz="2400" dirty="0" err="1"/>
              <a:t>hn</a:t>
            </a:r>
            <a:r>
              <a:rPr lang="zh-CN" altLang="en-US" sz="2400" dirty="0"/>
              <a:t>是</a:t>
            </a:r>
            <a:r>
              <a:rPr lang="en-US" altLang="zh-CN" sz="2400" dirty="0"/>
              <a:t>H</a:t>
            </a:r>
            <a:r>
              <a:rPr lang="zh-CN" altLang="en-US" sz="2400" dirty="0"/>
              <a:t>中元素，</a:t>
            </a:r>
            <a:r>
              <a:rPr lang="zh-CN" altLang="en-US" sz="2400" dirty="0" smtClean="0"/>
              <a:t>则</a:t>
            </a:r>
            <a:r>
              <a:rPr lang="en-US" altLang="zh-CN" sz="2400" dirty="0"/>
              <a:t>I*</a:t>
            </a:r>
            <a:r>
              <a:rPr lang="zh-CN" altLang="en-US" sz="2400" dirty="0" smtClean="0"/>
              <a:t>指定</a:t>
            </a:r>
            <a:r>
              <a:rPr lang="zh-CN" altLang="en-US" sz="2400" dirty="0"/>
              <a:t>映射：</a:t>
            </a:r>
          </a:p>
          <a:p>
            <a:pPr algn="just">
              <a:lnSpc>
                <a:spcPct val="90000"/>
              </a:lnSpc>
              <a:buFont typeface="Times New Roman" pitchFamily="18" charset="0"/>
              <a:buNone/>
            </a:pPr>
            <a:r>
              <a:rPr lang="zh-CN" altLang="en-US"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(h</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h</a:t>
            </a:r>
            <a:r>
              <a:rPr lang="en-US" altLang="zh-CN" sz="2400" b="1" baseline="-30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rPr>
              <a:t>f (h</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h</a:t>
            </a:r>
            <a:r>
              <a:rPr lang="en-US" altLang="zh-CN" sz="2400" b="1" baseline="-30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    </a:t>
            </a:r>
            <a:endParaRPr lang="en-US" altLang="zh-CN" sz="2400" dirty="0"/>
          </a:p>
          <a:p>
            <a:pPr>
              <a:buFont typeface="Wingdings" panose="05000000000000000000" pitchFamily="2" charset="2"/>
              <a:buChar char="p"/>
            </a:pPr>
            <a:r>
              <a:rPr lang="en-US" altLang="zh-CN" sz="2400" dirty="0"/>
              <a:t>    </a:t>
            </a:r>
            <a:r>
              <a:rPr lang="zh-CN" altLang="en-US" sz="2400" dirty="0"/>
              <a:t>设</a:t>
            </a:r>
            <a:r>
              <a:rPr lang="en-US" altLang="zh-CN" sz="2400" dirty="0"/>
              <a:t>A={A1</a:t>
            </a:r>
            <a:r>
              <a:rPr lang="zh-CN" altLang="en-US" sz="2400" dirty="0"/>
              <a:t>，</a:t>
            </a:r>
            <a:r>
              <a:rPr lang="en-US" altLang="zh-CN" sz="2400" dirty="0"/>
              <a:t>A2</a:t>
            </a:r>
            <a:r>
              <a:rPr lang="zh-CN" altLang="en-US" sz="2400" dirty="0"/>
              <a:t>，</a:t>
            </a:r>
            <a:r>
              <a:rPr lang="en-US" altLang="zh-CN" sz="2400" dirty="0"/>
              <a:t>…</a:t>
            </a:r>
            <a:r>
              <a:rPr lang="zh-CN" altLang="en-US" sz="2400" dirty="0"/>
              <a:t>，</a:t>
            </a:r>
            <a:r>
              <a:rPr lang="en-US" altLang="zh-CN" sz="2400" dirty="0"/>
              <a:t>An</a:t>
            </a:r>
            <a:r>
              <a:rPr lang="zh-CN" altLang="en-US" sz="2400" dirty="0"/>
              <a:t>， </a:t>
            </a:r>
            <a:r>
              <a:rPr lang="en-US" altLang="zh-CN" sz="2400" dirty="0"/>
              <a:t>… } </a:t>
            </a:r>
            <a:r>
              <a:rPr lang="zh-CN" altLang="en-US" sz="2400" dirty="0"/>
              <a:t>是</a:t>
            </a:r>
            <a:r>
              <a:rPr lang="en-US" altLang="zh-CN" sz="2400" dirty="0"/>
              <a:t>S</a:t>
            </a:r>
            <a:r>
              <a:rPr lang="zh-CN" altLang="en-US" sz="2400" dirty="0"/>
              <a:t>的原子集。于是</a:t>
            </a:r>
            <a:r>
              <a:rPr lang="en-US" altLang="zh-CN" sz="2400" dirty="0"/>
              <a:t>S</a:t>
            </a:r>
            <a:r>
              <a:rPr lang="zh-CN" altLang="en-US" sz="2400" dirty="0"/>
              <a:t>的一</a:t>
            </a:r>
            <a:r>
              <a:rPr lang="zh-CN" altLang="en-US" sz="2400" dirty="0" smtClean="0"/>
              <a:t>个</a:t>
            </a:r>
            <a:r>
              <a:rPr lang="en-US" altLang="zh-CN" sz="2400" dirty="0" err="1">
                <a:latin typeface="Times New Roman" pitchFamily="18" charset="0"/>
                <a:cs typeface="Times New Roman" pitchFamily="18" charset="0"/>
              </a:rPr>
              <a:t>Herbrand</a:t>
            </a:r>
            <a:r>
              <a:rPr lang="zh-CN" altLang="en-US" sz="2400" dirty="0" smtClean="0"/>
              <a:t>解释</a:t>
            </a:r>
            <a:r>
              <a:rPr lang="en-US" altLang="zh-CN" sz="2400" dirty="0"/>
              <a:t>I*</a:t>
            </a:r>
            <a:r>
              <a:rPr lang="zh-CN" altLang="en-US" sz="2400" dirty="0" smtClean="0"/>
              <a:t>可</a:t>
            </a:r>
            <a:r>
              <a:rPr lang="zh-CN" altLang="en-US" sz="2400" dirty="0"/>
              <a:t>方便地表示为如下一个集合：</a:t>
            </a:r>
          </a:p>
          <a:p>
            <a:pPr marL="0" indent="0">
              <a:buNone/>
            </a:pP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m</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m</a:t>
            </a:r>
            <a:r>
              <a:rPr lang="en-US" altLang="zh-CN" sz="2400" b="1" baseline="-30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m</a:t>
            </a:r>
            <a:r>
              <a:rPr lang="en-US" altLang="zh-CN" sz="2400" b="1" baseline="-30000" dirty="0" err="1">
                <a:latin typeface="Times New Roman" pitchFamily="18" charset="0"/>
                <a:cs typeface="Times New Roman" pitchFamily="18" charset="0"/>
              </a:rPr>
              <a:t>n</a:t>
            </a:r>
            <a:r>
              <a:rPr lang="zh-CN" altLang="en-US" sz="2400" b="1" dirty="0">
                <a:latin typeface="Times New Roman" pitchFamily="18" charset="0"/>
                <a:cs typeface="Times New Roman" pitchFamily="18" charset="0"/>
              </a:rPr>
              <a:t>，</a:t>
            </a:r>
            <a:r>
              <a:rPr lang="en-US" altLang="zh-CN" sz="2400" b="1" dirty="0">
                <a:latin typeface="Arial"/>
                <a:cs typeface="Times New Roman" pitchFamily="18" charset="0"/>
              </a:rPr>
              <a:t>…</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0" indent="0">
              <a:buNone/>
            </a:pPr>
            <a:r>
              <a:rPr lang="zh-CN" altLang="en-US" sz="2400" dirty="0" smtClean="0"/>
              <a:t>其中</a:t>
            </a:r>
            <a:r>
              <a:rPr lang="en-US" altLang="zh-CN" sz="2400" dirty="0" smtClean="0"/>
              <a:t>,</a:t>
            </a:r>
          </a:p>
          <a:p>
            <a:pPr marL="0" indent="0">
              <a:buNone/>
            </a:pPr>
            <a:r>
              <a:rPr lang="en-US" altLang="zh-CN" sz="2400" dirty="0"/>
              <a:t> </a:t>
            </a:r>
            <a:r>
              <a:rPr lang="en-US" altLang="zh-CN" sz="2400" dirty="0" smtClean="0"/>
              <a:t>      </a:t>
            </a:r>
            <a:r>
              <a:rPr lang="en-US" altLang="zh-CN" sz="2400" b="1"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i </a:t>
            </a:r>
            <a:r>
              <a:rPr lang="en-US" altLang="zh-CN" sz="2400" dirty="0" smtClean="0"/>
              <a:t>=</a:t>
            </a:r>
            <a:endParaRPr lang="zh-CN" altLang="en-US" sz="2400" dirty="0"/>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53" y="5218880"/>
            <a:ext cx="3120347" cy="94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414"/>
                                        </p:tgtEl>
                                        <p:attrNameLst>
                                          <p:attrName>style.visibility</p:attrName>
                                        </p:attrNameLst>
                                      </p:cBhvr>
                                      <p:to>
                                        <p:strVal val="visible"/>
                                      </p:to>
                                    </p:set>
                                    <p:anim calcmode="lin" valueType="num">
                                      <p:cBhvr additive="base">
                                        <p:cTn id="23" dur="500" fill="hold"/>
                                        <p:tgtEl>
                                          <p:spTgt spid="17414"/>
                                        </p:tgtEl>
                                        <p:attrNameLst>
                                          <p:attrName>ppt_x</p:attrName>
                                        </p:attrNameLst>
                                      </p:cBhvr>
                                      <p:tavLst>
                                        <p:tav tm="0">
                                          <p:val>
                                            <p:strVal val="#ppt_x"/>
                                          </p:val>
                                        </p:tav>
                                        <p:tav tm="100000">
                                          <p:val>
                                            <p:strVal val="#ppt_x"/>
                                          </p:val>
                                        </p:tav>
                                      </p:tavLst>
                                    </p:anim>
                                    <p:anim calcmode="lin" valueType="num">
                                      <p:cBhvr additive="base">
                                        <p:cTn id="2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497" y="548680"/>
            <a:ext cx="8970997" cy="5832648"/>
          </a:xfrm>
        </p:spPr>
        <p:txBody>
          <a:bodyPr>
            <a:normAutofit/>
          </a:bodyPr>
          <a:lstStyle/>
          <a:p>
            <a:pPr algn="just">
              <a:lnSpc>
                <a:spcPct val="110000"/>
              </a:lnSpc>
              <a:spcBef>
                <a:spcPct val="0"/>
              </a:spcBef>
              <a:buFont typeface="Wingdings" pitchFamily="2" charset="2"/>
              <a:buNone/>
            </a:pPr>
            <a:r>
              <a:rPr lang="zh-CN" altLang="en-US" sz="2600" b="1" dirty="0">
                <a:solidFill>
                  <a:srgbClr val="FF0000"/>
                </a:solidFill>
                <a:latin typeface="Times New Roman" pitchFamily="18" charset="0"/>
                <a:cs typeface="Times New Roman" pitchFamily="18" charset="0"/>
              </a:rPr>
              <a:t>定义（对应于</a:t>
            </a:r>
            <a:r>
              <a:rPr lang="en-US" altLang="zh-CN" sz="2600" b="1" dirty="0">
                <a:solidFill>
                  <a:srgbClr val="FF0000"/>
                </a:solidFill>
                <a:latin typeface="Times New Roman" pitchFamily="18" charset="0"/>
                <a:cs typeface="Times New Roman" pitchFamily="18" charset="0"/>
              </a:rPr>
              <a:t>I</a:t>
            </a:r>
            <a:r>
              <a:rPr lang="zh-CN" altLang="en-US" sz="2600" b="1" dirty="0" smtClean="0">
                <a:solidFill>
                  <a:srgbClr val="FF0000"/>
                </a:solidFill>
                <a:latin typeface="Times New Roman" pitchFamily="18" charset="0"/>
                <a:cs typeface="Times New Roman" pitchFamily="18" charset="0"/>
              </a:rPr>
              <a:t>的</a:t>
            </a:r>
            <a:r>
              <a:rPr lang="en-US" altLang="zh-CN" sz="2600" b="1" dirty="0" err="1">
                <a:solidFill>
                  <a:srgbClr val="FF0000"/>
                </a:solidFill>
                <a:latin typeface="Times New Roman" pitchFamily="18" charset="0"/>
                <a:cs typeface="Times New Roman" pitchFamily="18" charset="0"/>
              </a:rPr>
              <a:t>Herbrand</a:t>
            </a:r>
            <a:r>
              <a:rPr lang="zh-CN" altLang="en-US" sz="2600" b="1" dirty="0" smtClean="0">
                <a:solidFill>
                  <a:srgbClr val="FF0000"/>
                </a:solidFill>
                <a:latin typeface="Times New Roman" pitchFamily="18" charset="0"/>
                <a:cs typeface="Times New Roman" pitchFamily="18" charset="0"/>
              </a:rPr>
              <a:t>解释</a:t>
            </a:r>
            <a:r>
              <a:rPr lang="en-US" altLang="zh-CN" sz="2600" b="1" dirty="0">
                <a:solidFill>
                  <a:srgbClr val="FF0000"/>
                </a:solidFill>
                <a:latin typeface="Times New Roman" pitchFamily="18" charset="0"/>
                <a:cs typeface="Times New Roman" pitchFamily="18" charset="0"/>
              </a:rPr>
              <a:t>I*</a:t>
            </a:r>
            <a:r>
              <a:rPr lang="zh-CN" altLang="en-US" sz="2600" b="1" dirty="0">
                <a:solidFill>
                  <a:srgbClr val="FF0000"/>
                </a:solidFill>
                <a:latin typeface="Times New Roman" pitchFamily="18" charset="0"/>
                <a:cs typeface="Times New Roman" pitchFamily="18" charset="0"/>
              </a:rPr>
              <a:t>） </a:t>
            </a:r>
          </a:p>
          <a:p>
            <a:pPr algn="just">
              <a:lnSpc>
                <a:spcPct val="110000"/>
              </a:lnSpc>
              <a:spcBef>
                <a:spcPct val="0"/>
              </a:spcBef>
              <a:buFont typeface="Wingdings" panose="05000000000000000000" pitchFamily="2" charset="2"/>
              <a:buChar char="l"/>
            </a:pPr>
            <a:r>
              <a:rPr lang="zh-CN" altLang="en-US" sz="2600" dirty="0">
                <a:latin typeface="Times New Roman" pitchFamily="18" charset="0"/>
                <a:cs typeface="Times New Roman" pitchFamily="18" charset="0"/>
              </a:rPr>
              <a:t>设</a:t>
            </a:r>
            <a:r>
              <a:rPr lang="en-US" altLang="zh-CN" sz="26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是子句集</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在区域</a:t>
            </a:r>
            <a:r>
              <a:rPr lang="en-US" altLang="zh-CN" sz="2600" dirty="0">
                <a:latin typeface="Times New Roman" pitchFamily="18" charset="0"/>
                <a:cs typeface="Times New Roman" pitchFamily="18" charset="0"/>
              </a:rPr>
              <a:t>D</a:t>
            </a:r>
            <a:r>
              <a:rPr lang="zh-CN" altLang="en-US" sz="2600" dirty="0">
                <a:latin typeface="Times New Roman" pitchFamily="18" charset="0"/>
                <a:cs typeface="Times New Roman" pitchFamily="18" charset="0"/>
              </a:rPr>
              <a:t>上的解释。</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是</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的</a:t>
            </a:r>
            <a:r>
              <a:rPr lang="en-US" altLang="zh-CN" sz="2600" dirty="0">
                <a:latin typeface="Times New Roman" pitchFamily="18" charset="0"/>
                <a:cs typeface="Times New Roman" pitchFamily="18" charset="0"/>
              </a:rPr>
              <a:t>H</a:t>
            </a:r>
            <a:r>
              <a:rPr lang="zh-CN" altLang="en-US" sz="2600" dirty="0" smtClean="0">
                <a:latin typeface="Times New Roman" pitchFamily="18" charset="0"/>
                <a:cs typeface="Times New Roman" pitchFamily="18" charset="0"/>
              </a:rPr>
              <a:t>域</a:t>
            </a:r>
            <a:r>
              <a:rPr lang="zh-CN" altLang="en-US"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是如下递归定义的</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到</a:t>
            </a:r>
            <a:r>
              <a:rPr lang="en-US" altLang="zh-CN" sz="2600" dirty="0">
                <a:latin typeface="Times New Roman" pitchFamily="18" charset="0"/>
                <a:cs typeface="Times New Roman" pitchFamily="18" charset="0"/>
              </a:rPr>
              <a:t>D</a:t>
            </a:r>
            <a:r>
              <a:rPr lang="zh-CN" altLang="en-US" sz="2600" dirty="0">
                <a:latin typeface="Times New Roman" pitchFamily="18" charset="0"/>
                <a:cs typeface="Times New Roman" pitchFamily="18" charset="0"/>
              </a:rPr>
              <a:t>的映射： </a:t>
            </a:r>
          </a:p>
          <a:p>
            <a:pPr algn="just">
              <a:lnSpc>
                <a:spcPct val="110000"/>
              </a:lnSpc>
              <a:spcBef>
                <a:spcPct val="0"/>
              </a:spcBef>
              <a:buFont typeface="Wingdings" pitchFamily="2" charset="2"/>
              <a:buNone/>
            </a:pPr>
            <a:r>
              <a:rPr lang="en-US" altLang="zh-CN" sz="2600" dirty="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）若</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中有常量符号</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0</a:t>
            </a:r>
            <a:r>
              <a:rPr lang="zh-CN" altLang="en-US" sz="2600" dirty="0">
                <a:latin typeface="Times New Roman" pitchFamily="18" charset="0"/>
                <a:cs typeface="Times New Roman" pitchFamily="18" charset="0"/>
              </a:rPr>
              <a:t>是出现在</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中所有常量符号的集合。 </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对任意</a:t>
            </a:r>
            <a:r>
              <a:rPr lang="en-US" altLang="zh-CN" sz="2600" dirty="0">
                <a:latin typeface="Times New Roman" pitchFamily="18" charset="0"/>
                <a:cs typeface="Times New Roman" pitchFamily="18" charset="0"/>
              </a:rPr>
              <a:t>a</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0</a:t>
            </a:r>
            <a:r>
              <a:rPr lang="zh-CN" altLang="en-US" sz="2600" dirty="0">
                <a:latin typeface="Times New Roman" pitchFamily="18" charset="0"/>
                <a:cs typeface="Times New Roman" pitchFamily="18" charset="0"/>
              </a:rPr>
              <a:t>，规定</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(a)=I(a)</a:t>
            </a:r>
            <a:r>
              <a:rPr lang="zh-CN" altLang="en-US" sz="2600" dirty="0" smtClean="0">
                <a:latin typeface="Times New Roman" pitchFamily="18" charset="0"/>
                <a:cs typeface="Times New Roman" pitchFamily="18" charset="0"/>
              </a:rPr>
              <a:t>．</a:t>
            </a:r>
            <a:r>
              <a:rPr lang="zh-CN" altLang="en-US" sz="2600" dirty="0" smtClean="0"/>
              <a:t> </a:t>
            </a:r>
            <a:r>
              <a:rPr lang="zh-CN" altLang="en-US" sz="2600" dirty="0" smtClean="0">
                <a:latin typeface="Times New Roman" pitchFamily="18" charset="0"/>
                <a:cs typeface="Times New Roman" pitchFamily="18" charset="0"/>
              </a:rPr>
              <a:t>若</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中无常量</a:t>
            </a:r>
            <a:r>
              <a:rPr lang="zh-CN" altLang="en-US" sz="2600" dirty="0" smtClean="0">
                <a:latin typeface="Times New Roman" pitchFamily="18" charset="0"/>
                <a:cs typeface="Times New Roman" pitchFamily="18" charset="0"/>
              </a:rPr>
              <a:t>符号，</a:t>
            </a:r>
            <a:r>
              <a:rPr lang="en-US" altLang="zh-CN" sz="2600" dirty="0" smtClean="0">
                <a:latin typeface="Times New Roman" pitchFamily="18" charset="0"/>
                <a:cs typeface="Times New Roman" pitchFamily="18" charset="0"/>
              </a:rPr>
              <a:t>H</a:t>
            </a:r>
            <a:r>
              <a:rPr lang="en-US" altLang="zh-CN" sz="2600" baseline="-30000" dirty="0" smtClean="0">
                <a:latin typeface="Times New Roman" pitchFamily="18" charset="0"/>
                <a:cs typeface="Times New Roman" pitchFamily="18" charset="0"/>
              </a:rPr>
              <a:t>0</a:t>
            </a:r>
            <a:r>
              <a:rPr lang="en-US" altLang="zh-CN" sz="2600" dirty="0">
                <a:latin typeface="Times New Roman" pitchFamily="18" charset="0"/>
                <a:cs typeface="Times New Roman" pitchFamily="18" charset="0"/>
              </a:rPr>
              <a:t>={a}</a:t>
            </a:r>
            <a:r>
              <a:rPr lang="zh-CN" altLang="en-US" sz="2600" dirty="0" smtClean="0">
                <a:latin typeface="Times New Roman" pitchFamily="18" charset="0"/>
                <a:cs typeface="Times New Roman" pitchFamily="18" charset="0"/>
              </a:rPr>
              <a:t>。规定</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a:t>
            </a:r>
            <a:r>
              <a:rPr lang="en-US" altLang="zh-CN" sz="2600" dirty="0" smtClean="0">
                <a:latin typeface="Times New Roman" pitchFamily="18" charset="0"/>
                <a:cs typeface="Times New Roman" pitchFamily="18" charset="0"/>
              </a:rPr>
              <a:t>d</a:t>
            </a:r>
            <a:r>
              <a:rPr lang="zh-CN" altLang="en-US"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d</a:t>
            </a:r>
            <a:r>
              <a:rPr lang="en-US" altLang="zh-CN" sz="2600" dirty="0" err="1"/>
              <a:t>∈</a:t>
            </a:r>
            <a:r>
              <a:rPr lang="en-US" altLang="zh-CN" sz="2600" dirty="0" err="1">
                <a:latin typeface="Times New Roman" pitchFamily="18" charset="0"/>
                <a:cs typeface="Times New Roman" pitchFamily="18" charset="0"/>
              </a:rPr>
              <a:t>D</a:t>
            </a:r>
            <a:r>
              <a:rPr lang="zh-CN" altLang="en-US" sz="26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en-US" altLang="zh-CN" sz="26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）对任意</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sym typeface="Symbol" pitchFamily="18" charset="2"/>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i</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及</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中任意</a:t>
            </a:r>
            <a:r>
              <a:rPr lang="en-US" altLang="zh-CN" sz="2600"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元函数符号</a:t>
            </a:r>
            <a:r>
              <a:rPr lang="en-US" altLang="zh-CN" sz="2600" dirty="0">
                <a:latin typeface="Times New Roman" pitchFamily="18" charset="0"/>
                <a:cs typeface="Times New Roman" pitchFamily="18" charset="0"/>
              </a:rPr>
              <a:t>f(x</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x</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规定</a:t>
            </a:r>
            <a:endParaRPr lang="en-US" altLang="zh-CN" sz="2600" dirty="0" smtClean="0">
              <a:latin typeface="Times New Roman" pitchFamily="18" charset="0"/>
              <a:cs typeface="Times New Roman" pitchFamily="18" charset="0"/>
            </a:endParaRPr>
          </a:p>
          <a:p>
            <a:pPr algn="just">
              <a:lnSpc>
                <a:spcPct val="110000"/>
              </a:lnSpc>
              <a:spcBef>
                <a:spcPts val="1200"/>
              </a:spcBef>
              <a:spcAft>
                <a:spcPts val="1200"/>
              </a:spcAft>
              <a:buFont typeface="Wingdings" pitchFamily="2" charset="2"/>
              <a:buNone/>
            </a:pPr>
            <a:r>
              <a:rPr lang="en-US" altLang="zh-CN" sz="2600" dirty="0">
                <a:latin typeface="Times New Roman" pitchFamily="18" charset="0"/>
                <a:cs typeface="Times New Roman" pitchFamily="18" charset="0"/>
                <a:sym typeface="Symbol" pitchFamily="18" charset="2"/>
              </a:rPr>
              <a:t> </a:t>
            </a:r>
            <a:r>
              <a:rPr lang="en-US" altLang="zh-CN" sz="2600" dirty="0" smtClean="0">
                <a:latin typeface="Times New Roman" pitchFamily="18" charset="0"/>
                <a:cs typeface="Times New Roman" pitchFamily="18" charset="0"/>
                <a:sym typeface="Symbol" pitchFamily="18" charset="2"/>
              </a:rPr>
              <a:t>           </a:t>
            </a:r>
            <a:r>
              <a:rPr lang="zh-CN" altLang="en-US" sz="2600" dirty="0" smtClean="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(f(h</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baseline="300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I(f(</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smtClean="0">
                <a:latin typeface="Times New Roman" pitchFamily="18" charset="0"/>
                <a:cs typeface="Times New Roman" pitchFamily="18" charset="0"/>
              </a:rPr>
              <a:t>，</a:t>
            </a:r>
            <a:r>
              <a:rPr lang="zh-CN" altLang="en-US" sz="2600" dirty="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a:t>
            </a:r>
            <a:endParaRPr lang="en-US" altLang="zh-CN" sz="2600" dirty="0" smtClean="0">
              <a:latin typeface="Times New Roman" pitchFamily="18" charset="0"/>
              <a:cs typeface="Times New Roman" pitchFamily="18" charset="0"/>
            </a:endParaRPr>
          </a:p>
          <a:p>
            <a:pPr algn="just">
              <a:lnSpc>
                <a:spcPct val="110000"/>
              </a:lnSpc>
              <a:spcBef>
                <a:spcPct val="0"/>
              </a:spcBef>
              <a:buFont typeface="Wingdings" panose="05000000000000000000" pitchFamily="2" charset="2"/>
              <a:buChar char="l"/>
            </a:pPr>
            <a:r>
              <a:rPr lang="zh-CN" altLang="en-US" sz="2600" dirty="0" smtClean="0">
                <a:latin typeface="Times New Roman" pitchFamily="18" charset="0"/>
                <a:cs typeface="Times New Roman" pitchFamily="18" charset="0"/>
              </a:rPr>
              <a:t>则对应</a:t>
            </a:r>
            <a:r>
              <a:rPr lang="zh-CN" altLang="en-US" sz="2600" dirty="0">
                <a:latin typeface="Times New Roman" pitchFamily="18" charset="0"/>
                <a:cs typeface="Times New Roman" pitchFamily="18" charset="0"/>
              </a:rPr>
              <a:t>于</a:t>
            </a:r>
            <a:r>
              <a:rPr lang="en-US" altLang="zh-CN" sz="2600" dirty="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的</a:t>
            </a:r>
            <a:r>
              <a:rPr lang="en-US" altLang="zh-CN" sz="2400" dirty="0" err="1">
                <a:latin typeface="Times New Roman" pitchFamily="18" charset="0"/>
                <a:cs typeface="Times New Roman" pitchFamily="18" charset="0"/>
              </a:rPr>
              <a:t>Herbrand</a:t>
            </a:r>
            <a:r>
              <a:rPr lang="zh-CN" altLang="en-US" sz="2600" dirty="0" smtClean="0">
                <a:latin typeface="Times New Roman" pitchFamily="18" charset="0"/>
                <a:cs typeface="Times New Roman" pitchFamily="18" charset="0"/>
              </a:rPr>
              <a:t>解释</a:t>
            </a:r>
            <a:r>
              <a:rPr lang="en-US" altLang="zh-CN" sz="26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是如下的一个</a:t>
            </a:r>
            <a:r>
              <a:rPr lang="en-US" altLang="zh-CN" sz="2600" dirty="0">
                <a:latin typeface="Times New Roman" pitchFamily="18" charset="0"/>
                <a:cs typeface="Times New Roman" pitchFamily="18" charset="0"/>
              </a:rPr>
              <a:t>H</a:t>
            </a:r>
            <a:r>
              <a:rPr lang="zh-CN" altLang="en-US" sz="2600" dirty="0">
                <a:latin typeface="Times New Roman" pitchFamily="18" charset="0"/>
                <a:cs typeface="Times New Roman" pitchFamily="18" charset="0"/>
              </a:rPr>
              <a:t>解释：</a:t>
            </a:r>
          </a:p>
          <a:p>
            <a:pPr algn="just">
              <a:lnSpc>
                <a:spcPct val="110000"/>
              </a:lnSpc>
              <a:spcBef>
                <a:spcPct val="0"/>
              </a:spcBef>
              <a:buFont typeface="Wingdings" pitchFamily="2" charset="2"/>
              <a:buNone/>
            </a:pPr>
            <a:r>
              <a:rPr lang="zh-CN" altLang="en-US" sz="2600" dirty="0">
                <a:latin typeface="Times New Roman" pitchFamily="18" charset="0"/>
                <a:cs typeface="Times New Roman" pitchFamily="18" charset="0"/>
              </a:rPr>
              <a:t>    任取</a:t>
            </a:r>
            <a:r>
              <a:rPr lang="en-US" altLang="zh-CN" sz="2600" dirty="0">
                <a:latin typeface="Times New Roman" pitchFamily="18" charset="0"/>
                <a:cs typeface="Times New Roman" pitchFamily="18" charset="0"/>
              </a:rPr>
              <a:t>S</a:t>
            </a:r>
            <a:r>
              <a:rPr lang="zh-CN" altLang="en-US" sz="2600" dirty="0">
                <a:latin typeface="Times New Roman" pitchFamily="18" charset="0"/>
                <a:cs typeface="Times New Roman" pitchFamily="18" charset="0"/>
              </a:rPr>
              <a:t>中</a:t>
            </a:r>
            <a:r>
              <a:rPr lang="en-US" altLang="zh-CN" sz="2600"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元谓词符号</a:t>
            </a:r>
            <a:r>
              <a:rPr lang="en-US" altLang="zh-CN" sz="2600" dirty="0">
                <a:latin typeface="Times New Roman" pitchFamily="18" charset="0"/>
                <a:cs typeface="Times New Roman" pitchFamily="18" charset="0"/>
              </a:rPr>
              <a:t>P(x</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x</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，任</a:t>
            </a:r>
            <a:r>
              <a:rPr lang="zh-CN" altLang="en-US" sz="2600" dirty="0">
                <a:latin typeface="Times New Roman" pitchFamily="18" charset="0"/>
                <a:cs typeface="Times New Roman" pitchFamily="18" charset="0"/>
              </a:rPr>
              <a:t>取</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sym typeface="Symbol" pitchFamily="18" charset="2"/>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zh-CN" altLang="en-US" sz="2600" dirty="0">
                <a:latin typeface="Times New Roman" pitchFamily="18" charset="0"/>
                <a:cs typeface="Times New Roman" pitchFamily="18" charset="0"/>
              </a:rPr>
              <a:t>，规定</a:t>
            </a:r>
          </a:p>
          <a:p>
            <a:pPr algn="just">
              <a:lnSpc>
                <a:spcPct val="110000"/>
              </a:lnSpc>
              <a:spcBef>
                <a:spcPct val="0"/>
              </a:spcBef>
              <a:buFont typeface="Wingdings" pitchFamily="2" charset="2"/>
              <a:buNone/>
            </a:pPr>
            <a:r>
              <a:rPr lang="zh-CN" altLang="en-US" sz="2600" dirty="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     </a:t>
            </a:r>
            <a:r>
              <a:rPr lang="en-US" altLang="zh-CN" sz="2600" dirty="0">
                <a:latin typeface="Times New Roman" pitchFamily="18" charset="0"/>
                <a:cs typeface="Times New Roman" pitchFamily="18" charset="0"/>
              </a:rPr>
              <a:t>T</a:t>
            </a:r>
            <a:r>
              <a:rPr lang="en-US" altLang="zh-CN" sz="2600" baseline="-30000" dirty="0">
                <a:latin typeface="Times New Roman" pitchFamily="18" charset="0"/>
                <a:cs typeface="Times New Roman" pitchFamily="18" charset="0"/>
              </a:rPr>
              <a:t>I*</a:t>
            </a:r>
            <a:r>
              <a:rPr lang="en-US" altLang="zh-CN" sz="2600" dirty="0">
                <a:latin typeface="Times New Roman" pitchFamily="18" charset="0"/>
                <a:cs typeface="Times New Roman" pitchFamily="18" charset="0"/>
              </a:rPr>
              <a:t>(P(h</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I</a:t>
            </a:r>
            <a:r>
              <a:rPr lang="en-US" altLang="zh-CN" sz="2600" dirty="0" smtClean="0">
                <a:latin typeface="Times New Roman" pitchFamily="18" charset="0"/>
                <a:cs typeface="Times New Roman" pitchFamily="18" charset="0"/>
              </a:rPr>
              <a:t>(P(</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(h</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a:t>
            </a:r>
            <a:r>
              <a:rPr lang="en-US" altLang="zh-CN" sz="2600" dirty="0">
                <a:latin typeface="Arial"/>
                <a:cs typeface="Times New Roman" pitchFamily="18" charset="0"/>
              </a:rPr>
              <a:t>…</a:t>
            </a:r>
            <a:r>
              <a:rPr lang="zh-CN" altLang="en-US"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sym typeface="Symbol" pitchFamily="18" charset="2"/>
              </a:rPr>
              <a:t> </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h</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          </a:t>
            </a:r>
            <a:endParaRPr lang="en-US" altLang="zh-CN" sz="2600" dirty="0">
              <a:latin typeface="Times New Roman" pitchFamily="18" charset="0"/>
              <a:cs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731520" indent="-457200" algn="just">
              <a:lnSpc>
                <a:spcPts val="3500"/>
              </a:lnSpc>
              <a:spcAft>
                <a:spcPts val="0"/>
              </a:spcAft>
              <a:buFont typeface="Wingdings" panose="05000000000000000000" pitchFamily="2" charset="2"/>
              <a:buChar char="p"/>
            </a:pPr>
            <a:r>
              <a:rPr lang="zh-CN" altLang="zh-CN" sz="3200" b="1" kern="100" dirty="0">
                <a:solidFill>
                  <a:srgbClr val="FF0000"/>
                </a:solidFill>
                <a:latin typeface="Times New Roman"/>
              </a:rPr>
              <a:t>引理</a:t>
            </a:r>
            <a:r>
              <a:rPr lang="en-US" altLang="zh-CN" sz="3200" b="1" kern="100" dirty="0">
                <a:solidFill>
                  <a:srgbClr val="0000FF"/>
                </a:solidFill>
                <a:latin typeface="Times New Roman"/>
              </a:rPr>
              <a:t> </a:t>
            </a:r>
            <a:r>
              <a:rPr lang="zh-CN" altLang="zh-CN" sz="3200" kern="100" dirty="0" smtClean="0">
                <a:latin typeface="Times New Roman"/>
              </a:rPr>
              <a:t>设</a:t>
            </a:r>
            <a:r>
              <a:rPr lang="en-US" altLang="zh-CN" sz="3200" kern="100" dirty="0" smtClean="0">
                <a:latin typeface="Times New Roman"/>
              </a:rPr>
              <a:t>S</a:t>
            </a:r>
            <a:r>
              <a:rPr lang="zh-CN" altLang="zh-CN" sz="3200" kern="100" dirty="0" smtClean="0">
                <a:latin typeface="Times New Roman"/>
              </a:rPr>
              <a:t>是</a:t>
            </a:r>
            <a:r>
              <a:rPr lang="zh-CN" altLang="zh-CN" sz="3200" kern="100" dirty="0">
                <a:latin typeface="Times New Roman"/>
              </a:rPr>
              <a:t>子句集。如果某</a:t>
            </a:r>
            <a:r>
              <a:rPr lang="zh-CN" altLang="zh-CN" sz="3200" kern="100" dirty="0" smtClean="0">
                <a:latin typeface="Times New Roman"/>
              </a:rPr>
              <a:t>区域</a:t>
            </a:r>
            <a:r>
              <a:rPr lang="en-US" altLang="zh-CN" sz="3200" kern="100" dirty="0" smtClean="0">
                <a:latin typeface="Times New Roman"/>
              </a:rPr>
              <a:t>D</a:t>
            </a:r>
            <a:r>
              <a:rPr lang="zh-CN" altLang="zh-CN" sz="3200" kern="100" dirty="0" smtClean="0">
                <a:latin typeface="Times New Roman"/>
              </a:rPr>
              <a:t>上</a:t>
            </a:r>
            <a:r>
              <a:rPr lang="zh-CN" altLang="zh-CN" sz="3200" kern="100" dirty="0">
                <a:latin typeface="Times New Roman"/>
              </a:rPr>
              <a:t>的</a:t>
            </a:r>
            <a:r>
              <a:rPr lang="zh-CN" altLang="zh-CN" sz="3200" kern="100" dirty="0" smtClean="0">
                <a:latin typeface="Times New Roman"/>
              </a:rPr>
              <a:t>解释</a:t>
            </a:r>
            <a:r>
              <a:rPr lang="en-US" altLang="zh-CN" sz="3200" kern="100" dirty="0" smtClean="0">
                <a:latin typeface="Times New Roman"/>
              </a:rPr>
              <a:t>I</a:t>
            </a:r>
            <a:r>
              <a:rPr lang="zh-CN" altLang="zh-CN" sz="3200" kern="100" dirty="0" smtClean="0">
                <a:latin typeface="Times New Roman"/>
              </a:rPr>
              <a:t>满足</a:t>
            </a:r>
            <a:r>
              <a:rPr lang="en-US" altLang="zh-CN" sz="3200" kern="100" dirty="0" smtClean="0">
                <a:latin typeface="Times New Roman"/>
              </a:rPr>
              <a:t>S</a:t>
            </a:r>
            <a:r>
              <a:rPr lang="zh-CN" altLang="en-US" sz="3200" kern="100" dirty="0" smtClean="0">
                <a:latin typeface="Times New Roman"/>
              </a:rPr>
              <a:t>，</a:t>
            </a:r>
            <a:r>
              <a:rPr lang="zh-CN" altLang="zh-CN" sz="3200" kern="100" dirty="0" smtClean="0">
                <a:latin typeface="Times New Roman"/>
              </a:rPr>
              <a:t>则</a:t>
            </a:r>
            <a:r>
              <a:rPr lang="zh-CN" altLang="zh-CN" sz="3200" kern="100" dirty="0">
                <a:latin typeface="Times New Roman"/>
              </a:rPr>
              <a:t>对应</a:t>
            </a:r>
            <a:r>
              <a:rPr lang="zh-CN" altLang="zh-CN" sz="3200" kern="100" dirty="0" smtClean="0">
                <a:latin typeface="Times New Roman"/>
              </a:rPr>
              <a:t>于</a:t>
            </a:r>
            <a:r>
              <a:rPr lang="en-US" altLang="zh-CN" sz="3200" kern="100" dirty="0" smtClean="0">
                <a:latin typeface="Times New Roman"/>
              </a:rPr>
              <a:t>I </a:t>
            </a:r>
            <a:r>
              <a:rPr lang="zh-CN" altLang="zh-CN" sz="3200" kern="100" dirty="0">
                <a:latin typeface="Times New Roman"/>
              </a:rPr>
              <a:t>的任意一个</a:t>
            </a:r>
            <a:r>
              <a:rPr lang="en-US" altLang="zh-CN" sz="3200" kern="100" dirty="0">
                <a:latin typeface="Times New Roman"/>
              </a:rPr>
              <a:t> </a:t>
            </a:r>
            <a:r>
              <a:rPr lang="en-US" altLang="zh-CN" sz="3200" dirty="0" err="1">
                <a:latin typeface="Times New Roman" pitchFamily="18" charset="0"/>
                <a:cs typeface="Times New Roman" pitchFamily="18" charset="0"/>
              </a:rPr>
              <a:t>Herbrand</a:t>
            </a:r>
            <a:r>
              <a:rPr lang="zh-CN" altLang="en-US" sz="3600" dirty="0">
                <a:latin typeface="Times New Roman" pitchFamily="18" charset="0"/>
                <a:cs typeface="Times New Roman" pitchFamily="18" charset="0"/>
              </a:rPr>
              <a:t>解释</a:t>
            </a:r>
            <a:r>
              <a:rPr lang="en-US" altLang="zh-CN" sz="3600" dirty="0">
                <a:latin typeface="Times New Roman" pitchFamily="18" charset="0"/>
                <a:cs typeface="Times New Roman" pitchFamily="18" charset="0"/>
              </a:rPr>
              <a:t>I*</a:t>
            </a:r>
            <a:r>
              <a:rPr lang="zh-CN" altLang="zh-CN" sz="3200" kern="100" dirty="0" smtClean="0">
                <a:latin typeface="Times New Roman"/>
              </a:rPr>
              <a:t>也满足</a:t>
            </a:r>
            <a:r>
              <a:rPr lang="en-US" altLang="zh-CN" sz="3200" kern="100" dirty="0" smtClean="0">
                <a:latin typeface="Times New Roman"/>
              </a:rPr>
              <a:t>S</a:t>
            </a:r>
            <a:r>
              <a:rPr lang="zh-CN" altLang="zh-CN" sz="3200" kern="100" dirty="0" smtClean="0">
                <a:latin typeface="Times New Roman"/>
              </a:rPr>
              <a:t>。</a:t>
            </a:r>
            <a:endParaRPr lang="en-US" altLang="zh-CN" sz="3200" kern="100" dirty="0" smtClean="0">
              <a:latin typeface="Times New Roman"/>
            </a:endParaRPr>
          </a:p>
          <a:p>
            <a:pPr marL="731520" indent="-457200" algn="just">
              <a:lnSpc>
                <a:spcPts val="3500"/>
              </a:lnSpc>
              <a:spcAft>
                <a:spcPts val="0"/>
              </a:spcAft>
              <a:buFont typeface="Wingdings" panose="05000000000000000000" pitchFamily="2" charset="2"/>
              <a:buChar char="p"/>
            </a:pPr>
            <a:endParaRPr lang="zh-CN" altLang="zh-CN" sz="1200" kern="100" dirty="0">
              <a:latin typeface="Times New Roman"/>
            </a:endParaRPr>
          </a:p>
          <a:p>
            <a:pPr marL="731520" indent="-457200" algn="just">
              <a:lnSpc>
                <a:spcPts val="3500"/>
              </a:lnSpc>
              <a:spcBef>
                <a:spcPts val="1200"/>
              </a:spcBef>
              <a:spcAft>
                <a:spcPts val="0"/>
              </a:spcAft>
              <a:buFont typeface="Wingdings" panose="05000000000000000000" pitchFamily="2" charset="2"/>
              <a:buChar char="p"/>
            </a:pPr>
            <a:r>
              <a:rPr lang="zh-CN" altLang="zh-CN" sz="3200" b="1" kern="100" dirty="0">
                <a:solidFill>
                  <a:srgbClr val="FF0000"/>
                </a:solidFill>
                <a:latin typeface="Times New Roman"/>
              </a:rPr>
              <a:t>定理</a:t>
            </a:r>
            <a:r>
              <a:rPr lang="en-US" altLang="zh-CN" sz="3200" b="1" kern="100" dirty="0">
                <a:solidFill>
                  <a:srgbClr val="0000FF"/>
                </a:solidFill>
                <a:latin typeface="Times New Roman"/>
              </a:rPr>
              <a:t> </a:t>
            </a:r>
            <a:r>
              <a:rPr lang="zh-CN" altLang="zh-CN" sz="3200" kern="100" dirty="0">
                <a:latin typeface="Times New Roman"/>
              </a:rPr>
              <a:t>子句</a:t>
            </a:r>
            <a:r>
              <a:rPr lang="zh-CN" altLang="zh-CN" sz="3200" kern="100" dirty="0" smtClean="0">
                <a:latin typeface="Times New Roman"/>
              </a:rPr>
              <a:t>集</a:t>
            </a:r>
            <a:r>
              <a:rPr lang="en-US" altLang="zh-CN" sz="3200" kern="100" dirty="0" smtClean="0">
                <a:latin typeface="Times New Roman"/>
              </a:rPr>
              <a:t>S</a:t>
            </a:r>
            <a:r>
              <a:rPr lang="zh-CN" altLang="zh-CN" sz="3200" kern="100" dirty="0" smtClean="0">
                <a:latin typeface="Times New Roman"/>
              </a:rPr>
              <a:t>是</a:t>
            </a:r>
            <a:r>
              <a:rPr lang="zh-CN" altLang="zh-CN" sz="3200" kern="100" dirty="0">
                <a:latin typeface="Times New Roman"/>
              </a:rPr>
              <a:t>恒假的</a:t>
            </a:r>
            <a:r>
              <a:rPr lang="zh-CN" altLang="zh-CN" sz="3200" kern="100" dirty="0" smtClean="0">
                <a:latin typeface="Times New Roman"/>
              </a:rPr>
              <a:t>当且仅当</a:t>
            </a:r>
            <a:r>
              <a:rPr lang="en-US" altLang="zh-CN" sz="3200" kern="100" dirty="0" smtClean="0">
                <a:latin typeface="Times New Roman"/>
              </a:rPr>
              <a:t>S</a:t>
            </a:r>
            <a:r>
              <a:rPr lang="zh-CN" altLang="zh-CN" sz="3200" kern="100" dirty="0" smtClean="0">
                <a:latin typeface="Times New Roman"/>
              </a:rPr>
              <a:t>被</a:t>
            </a:r>
            <a:r>
              <a:rPr lang="zh-CN" altLang="zh-CN" sz="3200" kern="100" dirty="0">
                <a:latin typeface="Times New Roman"/>
              </a:rPr>
              <a:t>其所有的</a:t>
            </a:r>
            <a:r>
              <a:rPr lang="en-US" altLang="zh-CN" sz="3200" kern="100" dirty="0" err="1">
                <a:latin typeface="Times New Roman"/>
              </a:rPr>
              <a:t>Herbrand</a:t>
            </a:r>
            <a:r>
              <a:rPr lang="zh-CN" altLang="zh-CN" sz="3200" kern="100" dirty="0">
                <a:latin typeface="Times New Roman"/>
              </a:rPr>
              <a:t>解释弄假</a:t>
            </a:r>
            <a:r>
              <a:rPr lang="zh-CN" altLang="zh-CN" sz="3200" kern="100" dirty="0" smtClean="0">
                <a:latin typeface="Times New Roman"/>
              </a:rPr>
              <a:t>。</a:t>
            </a:r>
            <a:endParaRPr lang="en-US" altLang="zh-CN" sz="3200" kern="100" dirty="0" smtClean="0">
              <a:latin typeface="Times New Roman"/>
            </a:endParaRPr>
          </a:p>
          <a:p>
            <a:pPr marL="731520" indent="-457200" algn="just">
              <a:lnSpc>
                <a:spcPts val="3500"/>
              </a:lnSpc>
              <a:spcBef>
                <a:spcPts val="1200"/>
              </a:spcBef>
              <a:spcAft>
                <a:spcPts val="0"/>
              </a:spcAft>
              <a:buFont typeface="Wingdings" panose="05000000000000000000" pitchFamily="2" charset="2"/>
              <a:buChar char="p"/>
            </a:pPr>
            <a:endParaRPr lang="zh-CN" altLang="zh-CN" sz="1200" kern="100" dirty="0">
              <a:latin typeface="Times New Roman"/>
            </a:endParaRPr>
          </a:p>
          <a:p>
            <a:pPr marL="731520" indent="-457200" algn="just">
              <a:lnSpc>
                <a:spcPts val="3500"/>
              </a:lnSpc>
              <a:spcBef>
                <a:spcPts val="1200"/>
              </a:spcBef>
              <a:spcAft>
                <a:spcPts val="0"/>
              </a:spcAft>
              <a:buFont typeface="Wingdings" panose="05000000000000000000" pitchFamily="2" charset="2"/>
              <a:buChar char="p"/>
            </a:pPr>
            <a:r>
              <a:rPr lang="zh-CN" altLang="zh-CN" sz="3200" kern="100" dirty="0">
                <a:latin typeface="Times New Roman"/>
              </a:rPr>
              <a:t>由上述结论，在本章中，如果不特别说明，假定所提及的解释都是</a:t>
            </a:r>
            <a:r>
              <a:rPr lang="en-US" altLang="zh-CN" sz="3200" kern="100" dirty="0" err="1">
                <a:latin typeface="Times New Roman"/>
              </a:rPr>
              <a:t>Herbrand</a:t>
            </a:r>
            <a:r>
              <a:rPr lang="zh-CN" altLang="zh-CN" sz="3200" kern="100" dirty="0">
                <a:latin typeface="Times New Roman"/>
              </a:rPr>
              <a:t>解释。</a:t>
            </a:r>
            <a:endParaRPr lang="zh-CN" altLang="zh-CN" sz="1200" kern="100" dirty="0">
              <a:latin typeface="Times New Roman"/>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33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lnSpc>
                <a:spcPct val="150000"/>
              </a:lnSpc>
              <a:buFont typeface="Wingdings" panose="05000000000000000000" pitchFamily="2" charset="2"/>
              <a:buChar char="Ø"/>
            </a:pPr>
            <a:r>
              <a:rPr lang="en-US" altLang="zh-CN" dirty="0">
                <a:latin typeface="Times New Roman" pitchFamily="18" charset="0"/>
              </a:rPr>
              <a:t>l</a:t>
            </a:r>
            <a:r>
              <a:rPr lang="zh-CN" altLang="en-US" dirty="0">
                <a:latin typeface="Times New Roman" pitchFamily="18" charset="0"/>
              </a:rPr>
              <a:t>）子句 </a:t>
            </a:r>
            <a:r>
              <a:rPr lang="en-US" altLang="zh-CN" dirty="0">
                <a:latin typeface="Times New Roman" pitchFamily="18" charset="0"/>
              </a:rPr>
              <a:t>C</a:t>
            </a:r>
            <a:r>
              <a:rPr lang="zh-CN" altLang="en-US" dirty="0">
                <a:latin typeface="Times New Roman" pitchFamily="18" charset="0"/>
              </a:rPr>
              <a:t>的基例 </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满足，当且仅当  </a:t>
            </a:r>
            <a:r>
              <a:rPr lang="en-US" altLang="zh-CN" dirty="0" smtClean="0">
                <a:latin typeface="Times New Roman" pitchFamily="18" charset="0"/>
              </a:rPr>
              <a:t>C</a:t>
            </a:r>
            <a:r>
              <a:rPr lang="en-US" altLang="zh-CN" dirty="0">
                <a:latin typeface="Times New Roman" pitchFamily="18" charset="0"/>
              </a:rPr>
              <a:t>’</a:t>
            </a:r>
            <a:r>
              <a:rPr lang="zh-CN" altLang="en-US" dirty="0">
                <a:latin typeface="Times New Roman" pitchFamily="18" charset="0"/>
              </a:rPr>
              <a:t>中的一个基文字</a:t>
            </a:r>
            <a:r>
              <a:rPr lang="en-US" altLang="zh-CN" dirty="0">
                <a:latin typeface="Times New Roman" pitchFamily="18" charset="0"/>
              </a:rPr>
              <a:t>L’</a:t>
            </a:r>
            <a:r>
              <a:rPr lang="zh-CN" altLang="en-US" dirty="0">
                <a:latin typeface="Times New Roman" pitchFamily="18" charset="0"/>
              </a:rPr>
              <a:t>出现在 </a:t>
            </a:r>
            <a:r>
              <a:rPr lang="en-US" altLang="zh-CN" dirty="0">
                <a:latin typeface="Times New Roman" pitchFamily="18" charset="0"/>
              </a:rPr>
              <a:t>I</a:t>
            </a:r>
            <a:r>
              <a:rPr lang="zh-CN" altLang="en-US" dirty="0">
                <a:latin typeface="Times New Roman" pitchFamily="18" charset="0"/>
              </a:rPr>
              <a:t>中</a:t>
            </a:r>
            <a:r>
              <a:rPr lang="zh-CN" altLang="en-US" dirty="0" smtClean="0">
                <a:latin typeface="Times New Roman" pitchFamily="18" charset="0"/>
              </a:rPr>
              <a:t>．</a:t>
            </a:r>
            <a:endParaRPr lang="zh-CN" altLang="en-US" dirty="0">
              <a:latin typeface="Times New Roman" pitchFamily="18" charset="0"/>
            </a:endParaRPr>
          </a:p>
          <a:p>
            <a:pPr>
              <a:lnSpc>
                <a:spcPct val="150000"/>
              </a:lnSpc>
              <a:buFont typeface="Wingdings" panose="05000000000000000000" pitchFamily="2" charset="2"/>
              <a:buChar char="Ø"/>
            </a:pPr>
            <a:r>
              <a:rPr lang="en-US" altLang="zh-CN" dirty="0">
                <a:latin typeface="Times New Roman" pitchFamily="18" charset="0"/>
              </a:rPr>
              <a:t>2</a:t>
            </a:r>
            <a:r>
              <a:rPr lang="zh-CN" altLang="en-US" dirty="0">
                <a:latin typeface="Times New Roman" pitchFamily="18" charset="0"/>
              </a:rPr>
              <a:t>）子句</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满足，</a:t>
            </a:r>
            <a:r>
              <a:rPr lang="zh-CN" altLang="en-US" dirty="0" smtClean="0">
                <a:latin typeface="Times New Roman" pitchFamily="18" charset="0"/>
              </a:rPr>
              <a:t>当且仅当</a:t>
            </a:r>
            <a:r>
              <a:rPr lang="en-US" altLang="zh-CN" dirty="0" smtClean="0">
                <a:latin typeface="Times New Roman" pitchFamily="18" charset="0"/>
              </a:rPr>
              <a:t>C</a:t>
            </a:r>
            <a:r>
              <a:rPr lang="zh-CN" altLang="en-US" dirty="0">
                <a:latin typeface="Times New Roman" pitchFamily="18" charset="0"/>
              </a:rPr>
              <a:t>的每一个基例都</a:t>
            </a:r>
            <a:r>
              <a:rPr lang="zh-CN" altLang="en-US" dirty="0" smtClean="0">
                <a:latin typeface="Times New Roman" pitchFamily="18" charset="0"/>
              </a:rPr>
              <a:t>被</a:t>
            </a:r>
            <a:r>
              <a:rPr lang="zh-CN" altLang="en-US" dirty="0">
                <a:latin typeface="Times New Roman" pitchFamily="18" charset="0"/>
              </a:rPr>
              <a:t>解释 </a:t>
            </a:r>
            <a:r>
              <a:rPr lang="en-US" altLang="zh-CN" dirty="0" smtClean="0">
                <a:latin typeface="Times New Roman" pitchFamily="18" charset="0"/>
              </a:rPr>
              <a:t>I</a:t>
            </a:r>
            <a:r>
              <a:rPr lang="zh-CN" altLang="en-US" dirty="0">
                <a:latin typeface="Times New Roman" pitchFamily="18" charset="0"/>
              </a:rPr>
              <a:t>满足．</a:t>
            </a:r>
          </a:p>
          <a:p>
            <a:pPr>
              <a:lnSpc>
                <a:spcPct val="150000"/>
              </a:lnSpc>
              <a:buFont typeface="Wingdings" panose="05000000000000000000" pitchFamily="2" charset="2"/>
              <a:buChar char="Ø"/>
            </a:pPr>
            <a:r>
              <a:rPr lang="en-US" altLang="zh-CN" dirty="0">
                <a:latin typeface="Times New Roman" pitchFamily="18" charset="0"/>
              </a:rPr>
              <a:t>3</a:t>
            </a:r>
            <a:r>
              <a:rPr lang="zh-CN" altLang="en-US" dirty="0">
                <a:latin typeface="Times New Roman" pitchFamily="18" charset="0"/>
              </a:rPr>
              <a:t>）子句 </a:t>
            </a:r>
            <a:r>
              <a:rPr lang="en-US" altLang="zh-CN" dirty="0">
                <a:latin typeface="Times New Roman" pitchFamily="18" charset="0"/>
              </a:rPr>
              <a:t>C</a:t>
            </a:r>
            <a:r>
              <a:rPr lang="zh-CN" altLang="en-US" dirty="0">
                <a:latin typeface="Times New Roman" pitchFamily="18" charset="0"/>
              </a:rPr>
              <a:t>被解释 </a:t>
            </a:r>
            <a:r>
              <a:rPr lang="en-US" altLang="zh-CN" dirty="0">
                <a:latin typeface="Times New Roman" pitchFamily="18" charset="0"/>
              </a:rPr>
              <a:t>I </a:t>
            </a:r>
            <a:r>
              <a:rPr lang="zh-CN" altLang="en-US" dirty="0">
                <a:latin typeface="Times New Roman" pitchFamily="18" charset="0"/>
              </a:rPr>
              <a:t>弄假，</a:t>
            </a:r>
            <a:r>
              <a:rPr lang="zh-CN" altLang="en-US" dirty="0" smtClean="0">
                <a:latin typeface="Times New Roman" pitchFamily="18" charset="0"/>
              </a:rPr>
              <a:t>当且仅当至少</a:t>
            </a:r>
            <a:r>
              <a:rPr lang="zh-CN" altLang="en-US" dirty="0">
                <a:latin typeface="Times New Roman" pitchFamily="18" charset="0"/>
              </a:rPr>
              <a:t>有一个</a:t>
            </a:r>
            <a:r>
              <a:rPr lang="en-US" altLang="zh-CN" dirty="0">
                <a:latin typeface="Times New Roman" pitchFamily="18" charset="0"/>
              </a:rPr>
              <a:t>C</a:t>
            </a:r>
            <a:r>
              <a:rPr lang="zh-CN" altLang="en-US" dirty="0">
                <a:latin typeface="Times New Roman" pitchFamily="18" charset="0"/>
              </a:rPr>
              <a:t>的基例</a:t>
            </a:r>
            <a:r>
              <a:rPr lang="en-US" altLang="zh-CN" dirty="0">
                <a:latin typeface="Times New Roman" pitchFamily="18" charset="0"/>
              </a:rPr>
              <a:t>C’</a:t>
            </a:r>
            <a:r>
              <a:rPr lang="zh-CN" altLang="en-US" dirty="0" smtClean="0">
                <a:latin typeface="Times New Roman" pitchFamily="18" charset="0"/>
              </a:rPr>
              <a:t>被</a:t>
            </a:r>
            <a:r>
              <a:rPr lang="zh-CN" altLang="en-US" dirty="0">
                <a:latin typeface="Times New Roman" pitchFamily="18" charset="0"/>
              </a:rPr>
              <a:t>解释 </a:t>
            </a:r>
            <a:r>
              <a:rPr lang="en-US" altLang="zh-CN" dirty="0" smtClean="0">
                <a:latin typeface="Times New Roman" pitchFamily="18" charset="0"/>
              </a:rPr>
              <a:t>I </a:t>
            </a:r>
            <a:r>
              <a:rPr lang="zh-CN" altLang="en-US" dirty="0">
                <a:latin typeface="Times New Roman" pitchFamily="18" charset="0"/>
              </a:rPr>
              <a:t>弄假</a:t>
            </a:r>
            <a:r>
              <a:rPr lang="zh-CN" altLang="en-US" dirty="0" smtClean="0">
                <a:latin typeface="Times New Roman" pitchFamily="18" charset="0"/>
              </a:rPr>
              <a:t>。</a:t>
            </a:r>
            <a:endParaRPr lang="en-US" altLang="zh-CN" dirty="0" smtClean="0">
              <a:latin typeface="Times New Roman" pitchFamily="18" charset="0"/>
            </a:endParaRPr>
          </a:p>
          <a:p>
            <a:pPr>
              <a:lnSpc>
                <a:spcPct val="150000"/>
              </a:lnSpc>
              <a:buFont typeface="Wingdings" panose="05000000000000000000" pitchFamily="2" charset="2"/>
              <a:buChar char="Ø"/>
            </a:pPr>
            <a:r>
              <a:rPr lang="en-US" altLang="zh-CN" dirty="0">
                <a:latin typeface="Times New Roman" pitchFamily="18" charset="0"/>
              </a:rPr>
              <a:t>4</a:t>
            </a:r>
            <a:r>
              <a:rPr lang="zh-CN" altLang="en-US" dirty="0">
                <a:latin typeface="Times New Roman" pitchFamily="18" charset="0"/>
              </a:rPr>
              <a:t>）子句集</a:t>
            </a:r>
            <a:r>
              <a:rPr lang="en-US" altLang="zh-CN" dirty="0" smtClean="0">
                <a:latin typeface="Times New Roman" pitchFamily="18" charset="0"/>
              </a:rPr>
              <a:t>S</a:t>
            </a:r>
            <a:r>
              <a:rPr lang="zh-CN" altLang="en-US" dirty="0" smtClean="0">
                <a:latin typeface="Times New Roman" pitchFamily="18" charset="0"/>
              </a:rPr>
              <a:t>是恒假的，当且仅当 对</a:t>
            </a:r>
            <a:r>
              <a:rPr lang="zh-CN" altLang="en-US" dirty="0">
                <a:latin typeface="Times New Roman" pitchFamily="18" charset="0"/>
              </a:rPr>
              <a:t>每个解释</a:t>
            </a:r>
            <a:r>
              <a:rPr lang="en-US" altLang="zh-CN" dirty="0">
                <a:latin typeface="Times New Roman" pitchFamily="18" charset="0"/>
              </a:rPr>
              <a:t>I</a:t>
            </a:r>
            <a:r>
              <a:rPr lang="zh-CN" altLang="en-US" dirty="0">
                <a:latin typeface="Times New Roman" pitchFamily="18" charset="0"/>
              </a:rPr>
              <a:t>，至少有一个</a:t>
            </a:r>
            <a:r>
              <a:rPr lang="en-US" altLang="zh-CN" dirty="0">
                <a:latin typeface="Times New Roman" pitchFamily="18" charset="0"/>
              </a:rPr>
              <a:t>S</a:t>
            </a:r>
            <a:r>
              <a:rPr lang="zh-CN" altLang="en-US" dirty="0">
                <a:latin typeface="Times New Roman" pitchFamily="18" charset="0"/>
              </a:rPr>
              <a:t>中某个子句</a:t>
            </a:r>
            <a:r>
              <a:rPr lang="en-US" altLang="zh-CN" dirty="0">
                <a:latin typeface="Times New Roman" pitchFamily="18" charset="0"/>
              </a:rPr>
              <a:t>C</a:t>
            </a:r>
            <a:r>
              <a:rPr lang="zh-CN" altLang="en-US" dirty="0">
                <a:latin typeface="Times New Roman" pitchFamily="18" charset="0"/>
              </a:rPr>
              <a:t>的基例</a:t>
            </a:r>
            <a:r>
              <a:rPr lang="en-US" altLang="zh-CN" dirty="0">
                <a:latin typeface="Times New Roman" pitchFamily="18" charset="0"/>
              </a:rPr>
              <a:t>C’</a:t>
            </a:r>
            <a:r>
              <a:rPr lang="zh-CN" altLang="en-US" dirty="0" smtClean="0">
                <a:latin typeface="Times New Roman" pitchFamily="18" charset="0"/>
              </a:rPr>
              <a:t>被解释</a:t>
            </a:r>
            <a:r>
              <a:rPr lang="en-US" altLang="zh-CN" dirty="0" smtClean="0">
                <a:latin typeface="Times New Roman" pitchFamily="18" charset="0"/>
              </a:rPr>
              <a:t>I</a:t>
            </a:r>
            <a:r>
              <a:rPr lang="zh-CN" altLang="en-US" dirty="0">
                <a:latin typeface="Times New Roman" pitchFamily="18" charset="0"/>
              </a:rPr>
              <a:t>弄假。</a:t>
            </a:r>
          </a:p>
          <a:p>
            <a:pPr>
              <a:buFont typeface="Wingdings" pitchFamily="2" charset="2"/>
              <a:buNone/>
            </a:pPr>
            <a:endParaRPr lang="zh-CN" altLang="en-US" b="1" dirty="0">
              <a:latin typeface="Times New Roman" pitchFamily="18" charset="0"/>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5152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188640"/>
            <a:ext cx="8915400" cy="1143000"/>
          </a:xfrm>
        </p:spPr>
        <p:txBody>
          <a:bodyPr>
            <a:normAutofit/>
          </a:bodyPr>
          <a:lstStyle/>
          <a:p>
            <a:r>
              <a:rPr lang="en-US" altLang="zh-CN" b="1" dirty="0"/>
              <a:t>4.3.2 </a:t>
            </a:r>
            <a:r>
              <a:rPr lang="en-US" altLang="zh-CN" dirty="0" err="1"/>
              <a:t>Herbrand</a:t>
            </a:r>
            <a:r>
              <a:rPr lang="zh-CN" altLang="zh-CN" dirty="0" smtClean="0"/>
              <a:t>定理</a:t>
            </a:r>
            <a:endParaRPr lang="zh-CN" altLang="en-US" dirty="0"/>
          </a:p>
        </p:txBody>
      </p:sp>
      <p:sp>
        <p:nvSpPr>
          <p:cNvPr id="3" name="内容占位符 2"/>
          <p:cNvSpPr>
            <a:spLocks noGrp="1"/>
          </p:cNvSpPr>
          <p:nvPr>
            <p:ph idx="1"/>
          </p:nvPr>
        </p:nvSpPr>
        <p:spPr>
          <a:xfrm>
            <a:off x="272480" y="1340768"/>
            <a:ext cx="9283031" cy="5184576"/>
          </a:xfrm>
        </p:spPr>
        <p:txBody>
          <a:bodyPr>
            <a:noAutofit/>
          </a:bodyPr>
          <a:lstStyle/>
          <a:p>
            <a:pPr algn="just">
              <a:lnSpc>
                <a:spcPct val="130000"/>
              </a:lnSpc>
              <a:spcBef>
                <a:spcPct val="0"/>
              </a:spcBef>
              <a:buFont typeface="Wingdings" panose="05000000000000000000" pitchFamily="2" charset="2"/>
              <a:buChar char="p"/>
            </a:pPr>
            <a:r>
              <a:rPr lang="zh-CN" altLang="en-US" sz="2400" b="1" dirty="0">
                <a:solidFill>
                  <a:schemeClr val="tx2"/>
                </a:solidFill>
                <a:latin typeface="Times New Roman" pitchFamily="18" charset="0"/>
                <a:cs typeface="Times New Roman" pitchFamily="18" charset="0"/>
              </a:rPr>
              <a:t>定义（完全语义树）</a:t>
            </a:r>
            <a:r>
              <a:rPr lang="zh-CN" altLang="en-US" sz="2400" b="1" dirty="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设</a:t>
            </a:r>
            <a:r>
              <a:rPr lang="en-US" altLang="zh-CN" sz="2400" dirty="0">
                <a:latin typeface="Times New Roman" pitchFamily="18" charset="0"/>
                <a:cs typeface="Times New Roman" pitchFamily="18" charset="0"/>
              </a:rPr>
              <a:t>A={A</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en-US" altLang="zh-CN" sz="2400" dirty="0">
                <a:latin typeface="Times New Roman" pitchFamily="18" charset="0"/>
                <a:cs typeface="Times New Roman" pitchFamily="18" charset="0"/>
              </a:rPr>
              <a:t>,A</a:t>
            </a:r>
            <a:r>
              <a:rPr lang="en-US" altLang="zh-CN" sz="2400" baseline="-30000"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a:t>
            </a:r>
            <a:r>
              <a:rPr lang="zh-CN" altLang="en-US" sz="2400" dirty="0">
                <a:latin typeface="Times New Roman" pitchFamily="18" charset="0"/>
                <a:cs typeface="Times New Roman" pitchFamily="18" charset="0"/>
              </a:rPr>
              <a:t>｝是子句集</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的原</a:t>
            </a:r>
            <a:r>
              <a:rPr lang="zh-CN" altLang="en-US" sz="2400" dirty="0" smtClean="0">
                <a:latin typeface="Times New Roman" pitchFamily="18" charset="0"/>
                <a:cs typeface="Times New Roman" pitchFamily="18" charset="0"/>
              </a:rPr>
              <a:t>子集</a:t>
            </a:r>
            <a:r>
              <a:rPr lang="zh-CN" altLang="en-US" sz="2400" dirty="0">
                <a:latin typeface="Times New Roman" pitchFamily="18" charset="0"/>
                <a:cs typeface="Times New Roman" pitchFamily="18" charset="0"/>
              </a:rPr>
              <a:t>。</a:t>
            </a:r>
            <a:r>
              <a:rPr lang="zh-CN" altLang="zh-CN" sz="2400" kern="100" dirty="0" smtClean="0">
                <a:latin typeface="Times New Roman"/>
                <a:cs typeface="Times New Roman"/>
              </a:rPr>
              <a:t>关于</a:t>
            </a:r>
            <a:r>
              <a:rPr lang="en-US" altLang="zh-CN" sz="2400" kern="100" dirty="0" smtClean="0">
                <a:latin typeface="Times New Roman"/>
                <a:cs typeface="Times New Roman"/>
              </a:rPr>
              <a:t>S</a:t>
            </a:r>
            <a:r>
              <a:rPr lang="zh-CN" altLang="zh-CN" sz="2400" kern="100" dirty="0" smtClean="0">
                <a:latin typeface="Times New Roman"/>
                <a:cs typeface="Times New Roman"/>
              </a:rPr>
              <a:t>的</a:t>
            </a:r>
            <a:r>
              <a:rPr lang="zh-CN" altLang="zh-CN" sz="2400" b="1" kern="100" dirty="0">
                <a:solidFill>
                  <a:srgbClr val="FF0000"/>
                </a:solidFill>
                <a:latin typeface="Times New Roman"/>
                <a:cs typeface="Times New Roman"/>
              </a:rPr>
              <a:t>正则完全语义树</a:t>
            </a:r>
            <a:r>
              <a:rPr lang="zh-CN" altLang="zh-CN" sz="2400" kern="100" dirty="0">
                <a:latin typeface="Times New Roman"/>
                <a:cs typeface="Times New Roman"/>
              </a:rPr>
              <a:t>是一个</a:t>
            </a:r>
            <a:r>
              <a:rPr lang="zh-CN" altLang="zh-CN" sz="2400" kern="100" dirty="0" smtClean="0">
                <a:latin typeface="Times New Roman"/>
                <a:cs typeface="Times New Roman"/>
              </a:rPr>
              <a:t>二叉树</a:t>
            </a:r>
            <a:r>
              <a:rPr lang="en-US" altLang="zh-CN" sz="2400" kern="100" dirty="0" smtClean="0">
                <a:latin typeface="Times New Roman"/>
                <a:cs typeface="Times New Roman"/>
              </a:rPr>
              <a:t>T</a:t>
            </a:r>
            <a:r>
              <a:rPr lang="en-US" altLang="zh-CN" sz="2400" kern="100" dirty="0" smtClean="0">
                <a:latin typeface="Times New Roman"/>
              </a:rPr>
              <a:t> </a:t>
            </a:r>
            <a:r>
              <a:rPr lang="zh-CN" altLang="zh-CN" sz="2400" kern="100" dirty="0">
                <a:latin typeface="Times New Roman"/>
                <a:cs typeface="Times New Roman"/>
              </a:rPr>
              <a:t>，</a:t>
            </a:r>
            <a:r>
              <a:rPr lang="zh-CN" altLang="zh-CN" sz="2400" kern="100" dirty="0" smtClean="0">
                <a:latin typeface="Times New Roman"/>
                <a:cs typeface="Times New Roman"/>
              </a:rPr>
              <a:t>在</a:t>
            </a:r>
            <a:r>
              <a:rPr lang="en-US" altLang="zh-CN" sz="2400" kern="100" dirty="0" smtClean="0">
                <a:latin typeface="Times New Roman"/>
                <a:cs typeface="Times New Roman"/>
              </a:rPr>
              <a:t>T</a:t>
            </a:r>
            <a:r>
              <a:rPr lang="zh-CN" altLang="zh-CN" sz="2400" kern="100" dirty="0" smtClean="0">
                <a:latin typeface="Times New Roman"/>
                <a:cs typeface="Times New Roman"/>
              </a:rPr>
              <a:t>的第</a:t>
            </a:r>
            <a:r>
              <a:rPr lang="en-US" altLang="zh-CN" sz="2400" kern="100" dirty="0" err="1">
                <a:latin typeface="Times New Roman"/>
              </a:rPr>
              <a:t>i</a:t>
            </a:r>
            <a:r>
              <a:rPr lang="zh-CN" altLang="zh-CN" sz="2400" kern="100" dirty="0" smtClean="0">
                <a:latin typeface="Times New Roman"/>
                <a:cs typeface="Times New Roman"/>
              </a:rPr>
              <a:t>层</a:t>
            </a:r>
            <a:r>
              <a:rPr lang="zh-CN" altLang="zh-CN" sz="2400" kern="100" dirty="0">
                <a:latin typeface="Times New Roman"/>
                <a:cs typeface="Times New Roman"/>
              </a:rPr>
              <a:t>节点的左节上附着着原子</a:t>
            </a:r>
            <a:r>
              <a:rPr lang="en-US" altLang="zh-CN" sz="2400" kern="100" dirty="0">
                <a:latin typeface="Times New Roman"/>
              </a:rPr>
              <a:t> </a:t>
            </a:r>
            <a:r>
              <a:rPr lang="en-US" altLang="zh-CN" sz="2400" b="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i</a:t>
            </a:r>
            <a:r>
              <a:rPr lang="zh-CN" altLang="zh-CN" sz="2400" kern="100" dirty="0" smtClean="0">
                <a:latin typeface="Times New Roman"/>
                <a:cs typeface="Times New Roman"/>
              </a:rPr>
              <a:t>；在</a:t>
            </a:r>
            <a:r>
              <a:rPr lang="en-US" altLang="zh-CN" sz="2400" kern="100" dirty="0" smtClean="0">
                <a:latin typeface="Times New Roman"/>
              </a:rPr>
              <a:t>T</a:t>
            </a:r>
            <a:r>
              <a:rPr lang="zh-CN" altLang="zh-CN" sz="2400" kern="100" dirty="0" smtClean="0">
                <a:latin typeface="Times New Roman"/>
                <a:cs typeface="Times New Roman"/>
              </a:rPr>
              <a:t>的第</a:t>
            </a:r>
            <a:r>
              <a:rPr lang="en-US" altLang="zh-CN" sz="2400" kern="100" dirty="0" err="1" smtClean="0">
                <a:latin typeface="Times New Roman"/>
              </a:rPr>
              <a:t>i</a:t>
            </a:r>
            <a:r>
              <a:rPr lang="zh-CN" altLang="zh-CN" sz="2400" kern="100" dirty="0" smtClean="0">
                <a:latin typeface="Times New Roman"/>
                <a:cs typeface="Times New Roman"/>
              </a:rPr>
              <a:t>层</a:t>
            </a:r>
            <a:r>
              <a:rPr lang="zh-CN" altLang="zh-CN" sz="2400" kern="100" dirty="0">
                <a:latin typeface="Times New Roman"/>
                <a:cs typeface="Times New Roman"/>
              </a:rPr>
              <a:t>节点的右节上附着着原子的</a:t>
            </a:r>
            <a:r>
              <a:rPr lang="zh-CN" altLang="zh-CN" sz="2400" kern="100" dirty="0" smtClean="0">
                <a:latin typeface="Times New Roman"/>
                <a:cs typeface="Times New Roman"/>
              </a:rPr>
              <a:t>否定</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i</a:t>
            </a:r>
            <a:r>
              <a:rPr lang="en-US" altLang="zh-CN" sz="2400" kern="100" dirty="0" smtClean="0">
                <a:latin typeface="Times New Roman"/>
              </a:rPr>
              <a:t> </a:t>
            </a:r>
            <a:r>
              <a:rPr lang="zh-CN" altLang="zh-CN" sz="2400" kern="100" dirty="0" smtClean="0">
                <a:latin typeface="Times New Roman"/>
                <a:cs typeface="Times New Roman"/>
              </a:rPr>
              <a:t>。</a:t>
            </a:r>
            <a:endParaRPr lang="en-US" altLang="zh-CN" sz="2400" kern="100" dirty="0" smtClean="0">
              <a:latin typeface="Times New Roman"/>
              <a:cs typeface="Times New Roman"/>
            </a:endParaRPr>
          </a:p>
          <a:p>
            <a:pPr algn="just">
              <a:lnSpc>
                <a:spcPct val="130000"/>
              </a:lnSpc>
              <a:spcBef>
                <a:spcPct val="0"/>
              </a:spcBef>
              <a:buFont typeface="Wingdings" panose="05000000000000000000" pitchFamily="2" charset="2"/>
              <a:buChar char="p"/>
            </a:pPr>
            <a:r>
              <a:rPr lang="zh-CN" altLang="zh-CN" sz="2400" kern="100" dirty="0" smtClean="0">
                <a:latin typeface="Times New Roman"/>
              </a:rPr>
              <a:t>显然</a:t>
            </a:r>
            <a:r>
              <a:rPr lang="zh-CN" altLang="zh-CN" sz="2400" kern="100" dirty="0">
                <a:latin typeface="Times New Roman"/>
              </a:rPr>
              <a:t>，在子句集</a:t>
            </a:r>
            <a:r>
              <a:rPr lang="en-US" altLang="zh-CN" sz="2400" kern="100" dirty="0">
                <a:latin typeface="Times New Roman"/>
              </a:rPr>
              <a:t>S</a:t>
            </a:r>
            <a:r>
              <a:rPr lang="zh-CN" altLang="zh-CN" sz="2400" kern="100" dirty="0" smtClean="0">
                <a:latin typeface="Times New Roman"/>
              </a:rPr>
              <a:t>的</a:t>
            </a:r>
            <a:r>
              <a:rPr lang="zh-CN" altLang="en-US" sz="2400" kern="100" dirty="0">
                <a:latin typeface="Times New Roman"/>
              </a:rPr>
              <a:t>正则</a:t>
            </a:r>
            <a:r>
              <a:rPr lang="zh-CN" altLang="zh-CN" sz="2400" kern="100" dirty="0" smtClean="0">
                <a:latin typeface="Times New Roman"/>
              </a:rPr>
              <a:t>完全</a:t>
            </a:r>
            <a:r>
              <a:rPr lang="zh-CN" altLang="zh-CN" sz="2400" kern="100" dirty="0">
                <a:latin typeface="Times New Roman"/>
              </a:rPr>
              <a:t>语义树</a:t>
            </a:r>
            <a:r>
              <a:rPr lang="en-US" altLang="zh-CN" sz="2400" kern="100" dirty="0">
                <a:latin typeface="Times New Roman"/>
              </a:rPr>
              <a:t>T</a:t>
            </a:r>
            <a:r>
              <a:rPr lang="zh-CN" altLang="zh-CN" sz="2400" kern="100" dirty="0">
                <a:latin typeface="Times New Roman"/>
              </a:rPr>
              <a:t>中，从根向下的一个分支的所有节上所附着着的文字的集合构成了</a:t>
            </a:r>
            <a:r>
              <a:rPr lang="en-US" altLang="zh-CN" sz="2400" kern="100" dirty="0">
                <a:latin typeface="Times New Roman"/>
              </a:rPr>
              <a:t>S</a:t>
            </a:r>
            <a:r>
              <a:rPr lang="zh-CN" altLang="zh-CN" sz="2400" kern="100" dirty="0">
                <a:latin typeface="Times New Roman"/>
              </a:rPr>
              <a:t>的一个解释，反之亦然。也就是说，</a:t>
            </a:r>
            <a:r>
              <a:rPr lang="en-US" altLang="zh-CN" sz="2400" kern="100" dirty="0">
                <a:latin typeface="Times New Roman"/>
              </a:rPr>
              <a:t>S</a:t>
            </a:r>
            <a:r>
              <a:rPr lang="zh-CN" altLang="zh-CN" sz="2400" kern="100" dirty="0">
                <a:latin typeface="Times New Roman"/>
              </a:rPr>
              <a:t>的解释与</a:t>
            </a:r>
            <a:r>
              <a:rPr lang="en-US" altLang="zh-CN" sz="2400" kern="100" dirty="0">
                <a:latin typeface="Times New Roman"/>
              </a:rPr>
              <a:t>T</a:t>
            </a:r>
            <a:r>
              <a:rPr lang="zh-CN" altLang="zh-CN" sz="2400" kern="100" dirty="0">
                <a:latin typeface="Times New Roman"/>
              </a:rPr>
              <a:t>的分支一一对应</a:t>
            </a:r>
            <a:r>
              <a:rPr lang="zh-CN" altLang="zh-CN" sz="2400" kern="100" dirty="0" smtClean="0">
                <a:latin typeface="Times New Roman"/>
              </a:rPr>
              <a:t>。</a:t>
            </a:r>
            <a:endParaRPr lang="en-US" altLang="zh-CN" sz="2400" kern="100" dirty="0" smtClean="0">
              <a:latin typeface="Times New Roman"/>
            </a:endParaRPr>
          </a:p>
          <a:p>
            <a:pPr algn="just">
              <a:lnSpc>
                <a:spcPct val="130000"/>
              </a:lnSpc>
              <a:spcBef>
                <a:spcPct val="0"/>
              </a:spcBef>
              <a:buFont typeface="Wingdings" panose="05000000000000000000" pitchFamily="2" charset="2"/>
              <a:buChar char="p"/>
            </a:pPr>
            <a:r>
              <a:rPr lang="zh-CN" altLang="zh-CN" sz="2400" kern="100" dirty="0" smtClean="0">
                <a:latin typeface="Times New Roman"/>
              </a:rPr>
              <a:t>设</a:t>
            </a:r>
            <a:r>
              <a:rPr lang="en-US" altLang="zh-CN" sz="2400" kern="100" dirty="0">
                <a:latin typeface="Times New Roman"/>
              </a:rPr>
              <a:t>T</a:t>
            </a:r>
            <a:r>
              <a:rPr lang="zh-CN" altLang="zh-CN" sz="2400" kern="100" dirty="0">
                <a:latin typeface="Times New Roman"/>
              </a:rPr>
              <a:t>是子句集</a:t>
            </a:r>
            <a:r>
              <a:rPr lang="en-US" altLang="zh-CN" sz="2400" kern="100" dirty="0">
                <a:latin typeface="Times New Roman"/>
              </a:rPr>
              <a:t>S</a:t>
            </a:r>
            <a:r>
              <a:rPr lang="zh-CN" altLang="zh-CN" sz="2400" kern="100" dirty="0" smtClean="0">
                <a:latin typeface="Times New Roman"/>
              </a:rPr>
              <a:t>的</a:t>
            </a:r>
            <a:r>
              <a:rPr lang="zh-CN" altLang="en-US" sz="2400" kern="100" dirty="0">
                <a:latin typeface="Times New Roman"/>
              </a:rPr>
              <a:t>正则</a:t>
            </a:r>
            <a:r>
              <a:rPr lang="zh-CN" altLang="zh-CN" sz="2400" kern="100" dirty="0" smtClean="0">
                <a:latin typeface="Times New Roman"/>
              </a:rPr>
              <a:t>完全</a:t>
            </a:r>
            <a:r>
              <a:rPr lang="zh-CN" altLang="zh-CN" sz="2400" kern="100" dirty="0">
                <a:latin typeface="Times New Roman"/>
              </a:rPr>
              <a:t>语义树。我们用</a:t>
            </a:r>
            <a:r>
              <a:rPr lang="en-US" altLang="zh-CN" sz="2400" kern="100" dirty="0">
                <a:latin typeface="Times New Roman"/>
              </a:rPr>
              <a:t>I(N)</a:t>
            </a:r>
            <a:r>
              <a:rPr lang="zh-CN" altLang="zh-CN" sz="2400" kern="100" dirty="0">
                <a:latin typeface="Times New Roman"/>
              </a:rPr>
              <a:t>表示从根到节点</a:t>
            </a:r>
            <a:r>
              <a:rPr lang="en-US" altLang="zh-CN" sz="2400" kern="100" dirty="0">
                <a:latin typeface="Times New Roman"/>
              </a:rPr>
              <a:t>N </a:t>
            </a:r>
            <a:r>
              <a:rPr lang="zh-CN" altLang="zh-CN" sz="2400" kern="100" dirty="0">
                <a:latin typeface="Times New Roman"/>
              </a:rPr>
              <a:t>的所有节上所附着着的文字的集合，于是</a:t>
            </a:r>
            <a:r>
              <a:rPr lang="en-US" altLang="zh-CN" sz="2400" kern="100" dirty="0">
                <a:latin typeface="Times New Roman"/>
              </a:rPr>
              <a:t>I(N)</a:t>
            </a:r>
            <a:r>
              <a:rPr lang="zh-CN" altLang="zh-CN" sz="2400" kern="100" dirty="0">
                <a:latin typeface="Times New Roman"/>
              </a:rPr>
              <a:t>构成了</a:t>
            </a:r>
            <a:r>
              <a:rPr lang="en-US" altLang="zh-CN" sz="2400" kern="100" dirty="0">
                <a:latin typeface="Times New Roman"/>
              </a:rPr>
              <a:t>S</a:t>
            </a:r>
            <a:r>
              <a:rPr lang="zh-CN" altLang="zh-CN" sz="2400" kern="100" dirty="0">
                <a:latin typeface="Times New Roman"/>
              </a:rPr>
              <a:t>的一个部分解释。</a:t>
            </a:r>
          </a:p>
          <a:p>
            <a:pPr algn="just">
              <a:spcBef>
                <a:spcPct val="0"/>
              </a:spcBef>
              <a:buFont typeface="Wingdings" pitchFamily="2" charset="2"/>
              <a:buNone/>
            </a:pPr>
            <a:endParaRPr lang="zh-CN" altLang="en-US" sz="2400" b="1" dirty="0">
              <a:latin typeface="Times New Roman" pitchFamily="18" charset="0"/>
              <a:cs typeface="Times New Roman" pitchFamily="18" charset="0"/>
            </a:endParaRPr>
          </a:p>
          <a:p>
            <a:pPr algn="just">
              <a:spcBef>
                <a:spcPct val="0"/>
              </a:spcBef>
              <a:buFont typeface="Wingdings" pitchFamily="2" charset="2"/>
              <a:buNone/>
            </a:pPr>
            <a:r>
              <a:rPr lang="zh-CN" altLang="en-US" sz="2400" b="1" dirty="0">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51438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4"/>
          <p:cNvGrpSpPr>
            <a:grpSpLocks/>
          </p:cNvGrpSpPr>
          <p:nvPr/>
        </p:nvGrpSpPr>
        <p:grpSpPr bwMode="auto">
          <a:xfrm>
            <a:off x="3999073" y="2493866"/>
            <a:ext cx="5671370" cy="3624088"/>
            <a:chOff x="0" y="0"/>
            <a:chExt cx="5545" cy="4769"/>
          </a:xfrm>
        </p:grpSpPr>
        <p:grpSp>
          <p:nvGrpSpPr>
            <p:cNvPr id="32773" name="Group 5"/>
            <p:cNvGrpSpPr>
              <a:grpSpLocks/>
            </p:cNvGrpSpPr>
            <p:nvPr/>
          </p:nvGrpSpPr>
          <p:grpSpPr bwMode="auto">
            <a:xfrm>
              <a:off x="273" y="0"/>
              <a:ext cx="5175" cy="4769"/>
              <a:chOff x="0" y="0"/>
              <a:chExt cx="5175" cy="4769"/>
            </a:xfrm>
          </p:grpSpPr>
          <p:cxnSp>
            <p:nvCxnSpPr>
              <p:cNvPr id="32774" name="AutoShape 6"/>
              <p:cNvCxnSpPr>
                <a:cxnSpLocks noChangeShapeType="1"/>
              </p:cNvCxnSpPr>
              <p:nvPr/>
            </p:nvCxnSpPr>
            <p:spPr bwMode="auto">
              <a:xfrm flipH="1">
                <a:off x="0" y="4162"/>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5" name="AutoShape 7"/>
              <p:cNvCxnSpPr>
                <a:cxnSpLocks noChangeShapeType="1"/>
              </p:cNvCxnSpPr>
              <p:nvPr/>
            </p:nvCxnSpPr>
            <p:spPr bwMode="auto">
              <a:xfrm>
                <a:off x="392" y="4177"/>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6" name="AutoShape 8"/>
              <p:cNvCxnSpPr>
                <a:cxnSpLocks noChangeShapeType="1"/>
              </p:cNvCxnSpPr>
              <p:nvPr/>
            </p:nvCxnSpPr>
            <p:spPr bwMode="auto">
              <a:xfrm flipH="1">
                <a:off x="795" y="4177"/>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7" name="AutoShape 9"/>
              <p:cNvCxnSpPr>
                <a:cxnSpLocks noChangeShapeType="1"/>
              </p:cNvCxnSpPr>
              <p:nvPr/>
            </p:nvCxnSpPr>
            <p:spPr bwMode="auto">
              <a:xfrm>
                <a:off x="1187" y="4192"/>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8" name="AutoShape 10"/>
              <p:cNvCxnSpPr>
                <a:cxnSpLocks noChangeShapeType="1"/>
              </p:cNvCxnSpPr>
              <p:nvPr/>
            </p:nvCxnSpPr>
            <p:spPr bwMode="auto">
              <a:xfrm flipH="1">
                <a:off x="1403" y="3175"/>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79" name="AutoShape 11"/>
              <p:cNvCxnSpPr>
                <a:cxnSpLocks noChangeShapeType="1"/>
              </p:cNvCxnSpPr>
              <p:nvPr/>
            </p:nvCxnSpPr>
            <p:spPr bwMode="auto">
              <a:xfrm>
                <a:off x="1795" y="3190"/>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0" name="AutoShape 12"/>
              <p:cNvCxnSpPr>
                <a:cxnSpLocks noChangeShapeType="1"/>
              </p:cNvCxnSpPr>
              <p:nvPr/>
            </p:nvCxnSpPr>
            <p:spPr bwMode="auto">
              <a:xfrm flipH="1">
                <a:off x="2240" y="2188"/>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1" name="AutoShape 13"/>
              <p:cNvCxnSpPr>
                <a:cxnSpLocks noChangeShapeType="1"/>
              </p:cNvCxnSpPr>
              <p:nvPr/>
            </p:nvCxnSpPr>
            <p:spPr bwMode="auto">
              <a:xfrm>
                <a:off x="2632" y="2203"/>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2" name="AutoShape 14"/>
              <p:cNvCxnSpPr>
                <a:cxnSpLocks noChangeShapeType="1"/>
              </p:cNvCxnSpPr>
              <p:nvPr/>
            </p:nvCxnSpPr>
            <p:spPr bwMode="auto">
              <a:xfrm flipH="1">
                <a:off x="3269" y="2203"/>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783" name="AutoShape 15"/>
              <p:cNvCxnSpPr>
                <a:cxnSpLocks noChangeShapeType="1"/>
              </p:cNvCxnSpPr>
              <p:nvPr/>
            </p:nvCxnSpPr>
            <p:spPr bwMode="auto">
              <a:xfrm>
                <a:off x="3661" y="2218"/>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32784" name="Group 16"/>
              <p:cNvGrpSpPr>
                <a:grpSpLocks/>
              </p:cNvGrpSpPr>
              <p:nvPr/>
            </p:nvGrpSpPr>
            <p:grpSpPr bwMode="auto">
              <a:xfrm>
                <a:off x="268" y="0"/>
                <a:ext cx="4796" cy="4177"/>
                <a:chOff x="0" y="0"/>
                <a:chExt cx="4796" cy="4177"/>
              </a:xfrm>
            </p:grpSpPr>
            <p:cxnSp>
              <p:nvCxnSpPr>
                <p:cNvPr id="32785" name="AutoShape 17"/>
                <p:cNvCxnSpPr>
                  <a:cxnSpLocks noChangeShapeType="1"/>
                </p:cNvCxnSpPr>
                <p:nvPr/>
              </p:nvCxnSpPr>
              <p:spPr bwMode="auto">
                <a:xfrm>
                  <a:off x="1007" y="2203"/>
                  <a:ext cx="438"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786" name="AutoShape 18"/>
                <p:cNvCxnSpPr>
                  <a:cxnSpLocks noChangeShapeType="1"/>
                </p:cNvCxnSpPr>
                <p:nvPr/>
              </p:nvCxnSpPr>
              <p:spPr bwMode="auto">
                <a:xfrm flipH="1">
                  <a:off x="616" y="2203"/>
                  <a:ext cx="391"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787" name="Group 19"/>
                <p:cNvGrpSpPr>
                  <a:grpSpLocks noChangeAspect="1"/>
                </p:cNvGrpSpPr>
                <p:nvPr/>
              </p:nvGrpSpPr>
              <p:grpSpPr bwMode="auto">
                <a:xfrm>
                  <a:off x="0" y="0"/>
                  <a:ext cx="4796" cy="4177"/>
                  <a:chOff x="0" y="0"/>
                  <a:chExt cx="4796" cy="4177"/>
                </a:xfrm>
              </p:grpSpPr>
              <p:sp>
                <p:nvSpPr>
                  <p:cNvPr id="32788" name="Oval 20"/>
                  <p:cNvSpPr>
                    <a:spLocks noChangeAspect="1" noChangeArrowheads="1"/>
                  </p:cNvSpPr>
                  <p:nvPr/>
                </p:nvSpPr>
                <p:spPr bwMode="auto">
                  <a:xfrm>
                    <a:off x="505" y="3011"/>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89" name="Oval 21"/>
                  <p:cNvSpPr>
                    <a:spLocks noChangeAspect="1" noChangeArrowheads="1"/>
                  </p:cNvSpPr>
                  <p:nvPr/>
                </p:nvSpPr>
                <p:spPr bwMode="auto">
                  <a:xfrm>
                    <a:off x="0" y="3998"/>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0" name="Oval 22"/>
                  <p:cNvSpPr>
                    <a:spLocks noChangeAspect="1" noChangeArrowheads="1"/>
                  </p:cNvSpPr>
                  <p:nvPr/>
                </p:nvSpPr>
                <p:spPr bwMode="auto">
                  <a:xfrm>
                    <a:off x="1386" y="3011"/>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1" name="Oval 23"/>
                  <p:cNvSpPr>
                    <a:spLocks noChangeAspect="1" noChangeArrowheads="1"/>
                  </p:cNvSpPr>
                  <p:nvPr/>
                </p:nvSpPr>
                <p:spPr bwMode="auto">
                  <a:xfrm>
                    <a:off x="784" y="3998"/>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792" name="AutoShape 24"/>
                  <p:cNvCxnSpPr>
                    <a:cxnSpLocks noChangeAspect="1" noChangeShapeType="1"/>
                  </p:cNvCxnSpPr>
                  <p:nvPr/>
                </p:nvCxnSpPr>
                <p:spPr bwMode="auto">
                  <a:xfrm flipH="1">
                    <a:off x="124" y="3190"/>
                    <a:ext cx="460"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793" name="AutoShape 25"/>
                  <p:cNvCxnSpPr>
                    <a:cxnSpLocks noChangeAspect="1" noChangeShapeType="1"/>
                  </p:cNvCxnSpPr>
                  <p:nvPr/>
                </p:nvCxnSpPr>
                <p:spPr bwMode="auto">
                  <a:xfrm>
                    <a:off x="584" y="3190"/>
                    <a:ext cx="269" cy="8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794" name="Group 26"/>
                  <p:cNvGrpSpPr>
                    <a:grpSpLocks noChangeAspect="1"/>
                  </p:cNvGrpSpPr>
                  <p:nvPr/>
                </p:nvGrpSpPr>
                <p:grpSpPr bwMode="auto">
                  <a:xfrm>
                    <a:off x="915" y="0"/>
                    <a:ext cx="3881" cy="2203"/>
                    <a:chOff x="0" y="0"/>
                    <a:chExt cx="3881" cy="2203"/>
                  </a:xfrm>
                </p:grpSpPr>
                <p:sp>
                  <p:nvSpPr>
                    <p:cNvPr id="32795" name="Oval 27"/>
                    <p:cNvSpPr>
                      <a:spLocks noChangeAspect="1" noChangeArrowheads="1"/>
                    </p:cNvSpPr>
                    <p:nvPr/>
                  </p:nvSpPr>
                  <p:spPr bwMode="auto">
                    <a:xfrm>
                      <a:off x="830" y="1012"/>
                      <a:ext cx="178"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6" name="Oval 28"/>
                    <p:cNvSpPr>
                      <a:spLocks noChangeAspect="1" noChangeArrowheads="1"/>
                    </p:cNvSpPr>
                    <p:nvPr/>
                  </p:nvSpPr>
                  <p:spPr bwMode="auto">
                    <a:xfrm>
                      <a:off x="2873" y="1012"/>
                      <a:ext cx="178"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7" name="Oval 29"/>
                    <p:cNvSpPr>
                      <a:spLocks noChangeAspect="1" noChangeArrowheads="1"/>
                    </p:cNvSpPr>
                    <p:nvPr/>
                  </p:nvSpPr>
                  <p:spPr bwMode="auto">
                    <a:xfrm>
                      <a:off x="3702"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8" name="Oval 30"/>
                    <p:cNvSpPr>
                      <a:spLocks noChangeAspect="1" noChangeArrowheads="1"/>
                    </p:cNvSpPr>
                    <p:nvPr/>
                  </p:nvSpPr>
                  <p:spPr bwMode="auto">
                    <a:xfrm>
                      <a:off x="0"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799" name="Oval 31"/>
                    <p:cNvSpPr>
                      <a:spLocks noChangeAspect="1" noChangeArrowheads="1"/>
                    </p:cNvSpPr>
                    <p:nvPr/>
                  </p:nvSpPr>
                  <p:spPr bwMode="auto">
                    <a:xfrm>
                      <a:off x="1308" y="2024"/>
                      <a:ext cx="179" cy="179"/>
                    </a:xfrm>
                    <a:prstGeom prst="ellipse">
                      <a:avLst/>
                    </a:prstGeom>
                    <a:solidFill>
                      <a:srgbClr val="FFFFFF"/>
                    </a:solidFill>
                    <a:ln w="9525">
                      <a:solidFill>
                        <a:srgbClr val="000000"/>
                      </a:solidFill>
                      <a:round/>
                      <a:headEnd/>
                      <a:tailEnd/>
                    </a:ln>
                  </p:spPr>
                  <p:txBody>
                    <a:bodyPr/>
                    <a:lstStyle/>
                    <a:p>
                      <a:endParaRPr lang="zh-CN" altLang="en-US"/>
                    </a:p>
                  </p:txBody>
                </p:sp>
                <p:sp>
                  <p:nvSpPr>
                    <p:cNvPr id="32800" name="Oval 32"/>
                    <p:cNvSpPr>
                      <a:spLocks noChangeAspect="1" noChangeArrowheads="1"/>
                    </p:cNvSpPr>
                    <p:nvPr/>
                  </p:nvSpPr>
                  <p:spPr bwMode="auto">
                    <a:xfrm>
                      <a:off x="2342" y="2024"/>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801" name="AutoShape 33"/>
                    <p:cNvCxnSpPr>
                      <a:cxnSpLocks noChangeAspect="1" noChangeShapeType="1"/>
                    </p:cNvCxnSpPr>
                    <p:nvPr/>
                  </p:nvCxnSpPr>
                  <p:spPr bwMode="auto">
                    <a:xfrm flipH="1">
                      <a:off x="122" y="1191"/>
                      <a:ext cx="779"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2" name="AutoShape 34"/>
                    <p:cNvCxnSpPr>
                      <a:cxnSpLocks noChangeAspect="1" noChangeShapeType="1"/>
                    </p:cNvCxnSpPr>
                    <p:nvPr/>
                  </p:nvCxnSpPr>
                  <p:spPr bwMode="auto">
                    <a:xfrm>
                      <a:off x="901" y="1191"/>
                      <a:ext cx="451"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3" name="AutoShape 35"/>
                    <p:cNvCxnSpPr>
                      <a:cxnSpLocks noChangeAspect="1" noChangeShapeType="1"/>
                    </p:cNvCxnSpPr>
                    <p:nvPr/>
                  </p:nvCxnSpPr>
                  <p:spPr bwMode="auto">
                    <a:xfrm flipH="1">
                      <a:off x="2461" y="1191"/>
                      <a:ext cx="511"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4" name="AutoShape 36"/>
                    <p:cNvCxnSpPr>
                      <a:cxnSpLocks noChangeAspect="1" noChangeShapeType="1"/>
                    </p:cNvCxnSpPr>
                    <p:nvPr/>
                  </p:nvCxnSpPr>
                  <p:spPr bwMode="auto">
                    <a:xfrm>
                      <a:off x="2972" y="1191"/>
                      <a:ext cx="789"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2805" name="Group 37"/>
                    <p:cNvGrpSpPr>
                      <a:grpSpLocks noChangeAspect="1"/>
                    </p:cNvGrpSpPr>
                    <p:nvPr/>
                  </p:nvGrpSpPr>
                  <p:grpSpPr bwMode="auto">
                    <a:xfrm>
                      <a:off x="953" y="0"/>
                      <a:ext cx="1920" cy="1012"/>
                      <a:chOff x="0" y="0"/>
                      <a:chExt cx="1920" cy="1012"/>
                    </a:xfrm>
                  </p:grpSpPr>
                  <p:sp>
                    <p:nvSpPr>
                      <p:cNvPr id="32806" name="Oval 38"/>
                      <p:cNvSpPr>
                        <a:spLocks noChangeAspect="1" noChangeArrowheads="1"/>
                      </p:cNvSpPr>
                      <p:nvPr/>
                    </p:nvSpPr>
                    <p:spPr bwMode="auto">
                      <a:xfrm>
                        <a:off x="912" y="0"/>
                        <a:ext cx="178" cy="179"/>
                      </a:xfrm>
                      <a:prstGeom prst="ellipse">
                        <a:avLst/>
                      </a:prstGeom>
                      <a:solidFill>
                        <a:srgbClr val="FFFFFF"/>
                      </a:solidFill>
                      <a:ln w="9525">
                        <a:solidFill>
                          <a:srgbClr val="000000"/>
                        </a:solidFill>
                        <a:round/>
                        <a:headEnd/>
                        <a:tailEnd/>
                      </a:ln>
                    </p:spPr>
                    <p:txBody>
                      <a:bodyPr/>
                      <a:lstStyle/>
                      <a:p>
                        <a:endParaRPr lang="zh-CN" altLang="en-US"/>
                      </a:p>
                    </p:txBody>
                  </p:sp>
                  <p:cxnSp>
                    <p:nvCxnSpPr>
                      <p:cNvPr id="32807" name="AutoShape 39"/>
                      <p:cNvCxnSpPr>
                        <a:cxnSpLocks noChangeAspect="1" noChangeShapeType="1"/>
                      </p:cNvCxnSpPr>
                      <p:nvPr/>
                    </p:nvCxnSpPr>
                    <p:spPr bwMode="auto">
                      <a:xfrm flipH="1">
                        <a:off x="0" y="179"/>
                        <a:ext cx="996"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808" name="AutoShape 40"/>
                      <p:cNvCxnSpPr>
                        <a:cxnSpLocks noChangeAspect="1" noChangeShapeType="1"/>
                      </p:cNvCxnSpPr>
                      <p:nvPr/>
                    </p:nvCxnSpPr>
                    <p:spPr bwMode="auto">
                      <a:xfrm>
                        <a:off x="996" y="179"/>
                        <a:ext cx="924" cy="83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grpSp>
          <p:cxnSp>
            <p:nvCxnSpPr>
              <p:cNvPr id="32809" name="AutoShape 41"/>
              <p:cNvCxnSpPr>
                <a:cxnSpLocks noChangeShapeType="1"/>
              </p:cNvCxnSpPr>
              <p:nvPr/>
            </p:nvCxnSpPr>
            <p:spPr bwMode="auto">
              <a:xfrm flipH="1">
                <a:off x="4635" y="2203"/>
                <a:ext cx="29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810" name="AutoShape 42"/>
              <p:cNvCxnSpPr>
                <a:cxnSpLocks noChangeShapeType="1"/>
              </p:cNvCxnSpPr>
              <p:nvPr/>
            </p:nvCxnSpPr>
            <p:spPr bwMode="auto">
              <a:xfrm>
                <a:off x="5012" y="2203"/>
                <a:ext cx="163"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811" name="Rectangle 43"/>
            <p:cNvSpPr>
              <a:spLocks noChangeArrowheads="1"/>
            </p:cNvSpPr>
            <p:nvPr/>
          </p:nvSpPr>
          <p:spPr bwMode="auto">
            <a:xfrm>
              <a:off x="2496" y="209"/>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P(a)</a:t>
              </a:r>
              <a:endParaRPr lang="en-US" altLang="zh-CN" sz="2000">
                <a:solidFill>
                  <a:srgbClr val="003399"/>
                </a:solidFill>
                <a:latin typeface="Arial" charset="0"/>
              </a:endParaRPr>
            </a:p>
          </p:txBody>
        </p:sp>
        <p:sp>
          <p:nvSpPr>
            <p:cNvPr id="32812" name="Rectangle 44"/>
            <p:cNvSpPr>
              <a:spLocks noChangeArrowheads="1"/>
            </p:cNvSpPr>
            <p:nvPr/>
          </p:nvSpPr>
          <p:spPr bwMode="auto">
            <a:xfrm>
              <a:off x="3863" y="22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~P(a)</a:t>
              </a:r>
              <a:endParaRPr lang="en-US" altLang="zh-CN" sz="2000">
                <a:solidFill>
                  <a:srgbClr val="003399"/>
                </a:solidFill>
                <a:latin typeface="Arial" charset="0"/>
              </a:endParaRPr>
            </a:p>
          </p:txBody>
        </p:sp>
        <p:sp>
          <p:nvSpPr>
            <p:cNvPr id="32813" name="Rectangle 45"/>
            <p:cNvSpPr>
              <a:spLocks noChangeArrowheads="1"/>
            </p:cNvSpPr>
            <p:nvPr/>
          </p:nvSpPr>
          <p:spPr bwMode="auto">
            <a:xfrm>
              <a:off x="2663" y="127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4" name="Rectangle 46"/>
            <p:cNvSpPr>
              <a:spLocks noChangeArrowheads="1"/>
            </p:cNvSpPr>
            <p:nvPr/>
          </p:nvSpPr>
          <p:spPr bwMode="auto">
            <a:xfrm>
              <a:off x="4908" y="1274"/>
              <a:ext cx="637"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5" name="Rectangle 47"/>
            <p:cNvSpPr>
              <a:spLocks noChangeArrowheads="1"/>
            </p:cNvSpPr>
            <p:nvPr/>
          </p:nvSpPr>
          <p:spPr bwMode="auto">
            <a:xfrm>
              <a:off x="571" y="2324"/>
              <a:ext cx="720"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P(f(a))</a:t>
              </a:r>
              <a:endParaRPr lang="en-US" altLang="zh-CN" sz="2000">
                <a:solidFill>
                  <a:srgbClr val="003399"/>
                </a:solidFill>
                <a:latin typeface="Arial" charset="0"/>
              </a:endParaRPr>
            </a:p>
          </p:txBody>
        </p:sp>
        <p:sp>
          <p:nvSpPr>
            <p:cNvPr id="32816" name="Rectangle 48"/>
            <p:cNvSpPr>
              <a:spLocks noChangeArrowheads="1"/>
            </p:cNvSpPr>
            <p:nvPr/>
          </p:nvSpPr>
          <p:spPr bwMode="auto">
            <a:xfrm>
              <a:off x="1502" y="1274"/>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7" name="Rectangle 49"/>
            <p:cNvSpPr>
              <a:spLocks noChangeArrowheads="1"/>
            </p:cNvSpPr>
            <p:nvPr/>
          </p:nvSpPr>
          <p:spPr bwMode="auto">
            <a:xfrm>
              <a:off x="3703" y="1274"/>
              <a:ext cx="425"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Q(a)</a:t>
              </a:r>
              <a:endParaRPr lang="en-US" altLang="zh-CN" sz="2000">
                <a:solidFill>
                  <a:srgbClr val="003399"/>
                </a:solidFill>
                <a:latin typeface="Arial" charset="0"/>
              </a:endParaRPr>
            </a:p>
          </p:txBody>
        </p:sp>
        <p:sp>
          <p:nvSpPr>
            <p:cNvPr id="32818" name="Rectangle 50"/>
            <p:cNvSpPr>
              <a:spLocks noChangeArrowheads="1"/>
            </p:cNvSpPr>
            <p:nvPr/>
          </p:nvSpPr>
          <p:spPr bwMode="auto">
            <a:xfrm>
              <a:off x="1728" y="2024"/>
              <a:ext cx="881"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dirty="0">
                  <a:solidFill>
                    <a:srgbClr val="003399"/>
                  </a:solidFill>
                </a:rPr>
                <a:t>~P(f(a))</a:t>
              </a:r>
              <a:endParaRPr lang="en-US" altLang="zh-CN" sz="2000" dirty="0">
                <a:solidFill>
                  <a:srgbClr val="003399"/>
                </a:solidFill>
                <a:latin typeface="Arial" charset="0"/>
              </a:endParaRPr>
            </a:p>
          </p:txBody>
        </p:sp>
        <p:sp>
          <p:nvSpPr>
            <p:cNvPr id="32819" name="Rectangle 51"/>
            <p:cNvSpPr>
              <a:spLocks noChangeArrowheads="1"/>
            </p:cNvSpPr>
            <p:nvPr/>
          </p:nvSpPr>
          <p:spPr bwMode="auto">
            <a:xfrm>
              <a:off x="0" y="3422"/>
              <a:ext cx="720"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Q(f(a))</a:t>
              </a:r>
              <a:endParaRPr lang="en-US" altLang="zh-CN" sz="2000">
                <a:solidFill>
                  <a:srgbClr val="003399"/>
                </a:solidFill>
                <a:latin typeface="Arial" charset="0"/>
              </a:endParaRPr>
            </a:p>
          </p:txBody>
        </p:sp>
        <p:sp>
          <p:nvSpPr>
            <p:cNvPr id="32820" name="Rectangle 52"/>
            <p:cNvSpPr>
              <a:spLocks noChangeArrowheads="1"/>
            </p:cNvSpPr>
            <p:nvPr/>
          </p:nvSpPr>
          <p:spPr bwMode="auto">
            <a:xfrm>
              <a:off x="1583" y="3767"/>
              <a:ext cx="881" cy="33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just">
                <a:spcBef>
                  <a:spcPct val="50000"/>
                </a:spcBef>
                <a:buFont typeface="Wingdings" pitchFamily="2" charset="2"/>
                <a:buNone/>
              </a:pPr>
              <a:r>
                <a:rPr lang="en-US" altLang="zh-CN" sz="2000">
                  <a:solidFill>
                    <a:srgbClr val="003399"/>
                  </a:solidFill>
                </a:rPr>
                <a:t>~Q(f(a))</a:t>
              </a:r>
              <a:endParaRPr lang="en-US" altLang="zh-CN" sz="2000">
                <a:solidFill>
                  <a:srgbClr val="003399"/>
                </a:solidFill>
                <a:latin typeface="Arial" charset="0"/>
              </a:endParaRPr>
            </a:p>
          </p:txBody>
        </p:sp>
      </p:grpSp>
      <p:grpSp>
        <p:nvGrpSpPr>
          <p:cNvPr id="56" name="Group 4"/>
          <p:cNvGrpSpPr>
            <a:grpSpLocks noChangeAspect="1"/>
          </p:cNvGrpSpPr>
          <p:nvPr/>
        </p:nvGrpSpPr>
        <p:grpSpPr bwMode="auto">
          <a:xfrm>
            <a:off x="141201" y="345157"/>
            <a:ext cx="5535207" cy="2829328"/>
            <a:chOff x="0" y="0"/>
            <a:chExt cx="4807" cy="3014"/>
          </a:xfrm>
        </p:grpSpPr>
        <p:sp>
          <p:nvSpPr>
            <p:cNvPr id="57" name="Rectangle 5"/>
            <p:cNvSpPr>
              <a:spLocks noChangeAspect="1" noChangeArrowheads="1"/>
            </p:cNvSpPr>
            <p:nvPr/>
          </p:nvSpPr>
          <p:spPr bwMode="auto">
            <a:xfrm>
              <a:off x="853" y="2082"/>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58" name="Rectangle 6"/>
            <p:cNvSpPr>
              <a:spLocks noChangeAspect="1" noChangeArrowheads="1"/>
            </p:cNvSpPr>
            <p:nvPr/>
          </p:nvSpPr>
          <p:spPr bwMode="auto">
            <a:xfrm>
              <a:off x="2068" y="2028"/>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59" name="Rectangle 7"/>
            <p:cNvSpPr>
              <a:spLocks noChangeAspect="1" noChangeArrowheads="1"/>
            </p:cNvSpPr>
            <p:nvPr/>
          </p:nvSpPr>
          <p:spPr bwMode="auto">
            <a:xfrm>
              <a:off x="3114" y="2028"/>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0" name="Rectangle 8"/>
            <p:cNvSpPr>
              <a:spLocks noChangeAspect="1" noChangeArrowheads="1"/>
            </p:cNvSpPr>
            <p:nvPr/>
          </p:nvSpPr>
          <p:spPr bwMode="auto">
            <a:xfrm>
              <a:off x="4421" y="2082"/>
              <a:ext cx="386"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1" name="Rectangle 9"/>
            <p:cNvSpPr>
              <a:spLocks noChangeAspect="1" noChangeArrowheads="1"/>
            </p:cNvSpPr>
            <p:nvPr/>
          </p:nvSpPr>
          <p:spPr bwMode="auto">
            <a:xfrm>
              <a:off x="0"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2" name="Rectangle 10"/>
            <p:cNvSpPr>
              <a:spLocks noChangeAspect="1" noChangeArrowheads="1"/>
            </p:cNvSpPr>
            <p:nvPr/>
          </p:nvSpPr>
          <p:spPr bwMode="auto">
            <a:xfrm>
              <a:off x="1275"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3" name="Rectangle 11"/>
            <p:cNvSpPr>
              <a:spLocks noChangeAspect="1" noChangeArrowheads="1"/>
            </p:cNvSpPr>
            <p:nvPr/>
          </p:nvSpPr>
          <p:spPr bwMode="auto">
            <a:xfrm>
              <a:off x="3534"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64" name="Rectangle 12"/>
            <p:cNvSpPr>
              <a:spLocks noChangeAspect="1" noChangeArrowheads="1"/>
            </p:cNvSpPr>
            <p:nvPr/>
          </p:nvSpPr>
          <p:spPr bwMode="auto">
            <a:xfrm>
              <a:off x="2333" y="2329"/>
              <a:ext cx="319" cy="30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nvGrpSpPr>
            <p:cNvPr id="65" name="Group 13"/>
            <p:cNvGrpSpPr>
              <a:grpSpLocks noChangeAspect="1"/>
            </p:cNvGrpSpPr>
            <p:nvPr/>
          </p:nvGrpSpPr>
          <p:grpSpPr bwMode="auto">
            <a:xfrm>
              <a:off x="217" y="0"/>
              <a:ext cx="4590" cy="3014"/>
              <a:chOff x="0" y="0"/>
              <a:chExt cx="2304" cy="1513"/>
            </a:xfrm>
          </p:grpSpPr>
          <p:sp>
            <p:nvSpPr>
              <p:cNvPr id="66" name="Oval 14"/>
              <p:cNvSpPr>
                <a:spLocks noChangeAspect="1" noChangeArrowheads="1"/>
              </p:cNvSpPr>
              <p:nvPr/>
            </p:nvSpPr>
            <p:spPr bwMode="auto">
              <a:xfrm>
                <a:off x="0"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7" name="Oval 15"/>
              <p:cNvSpPr>
                <a:spLocks noChangeAspect="1" noChangeArrowheads="1"/>
              </p:cNvSpPr>
              <p:nvPr/>
            </p:nvSpPr>
            <p:spPr bwMode="auto">
              <a:xfrm>
                <a:off x="590"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8" name="Oval 16"/>
              <p:cNvSpPr>
                <a:spLocks noChangeAspect="1" noChangeArrowheads="1"/>
              </p:cNvSpPr>
              <p:nvPr/>
            </p:nvSpPr>
            <p:spPr bwMode="auto">
              <a:xfrm>
                <a:off x="341"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69" name="Oval 17"/>
              <p:cNvSpPr>
                <a:spLocks noChangeAspect="1" noChangeArrowheads="1"/>
              </p:cNvSpPr>
              <p:nvPr/>
            </p:nvSpPr>
            <p:spPr bwMode="auto">
              <a:xfrm>
                <a:off x="1525"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0" name="Oval 18"/>
              <p:cNvSpPr>
                <a:spLocks noChangeAspect="1" noChangeArrowheads="1"/>
              </p:cNvSpPr>
              <p:nvPr/>
            </p:nvSpPr>
            <p:spPr bwMode="auto">
              <a:xfrm>
                <a:off x="1168"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1" name="Oval 19"/>
              <p:cNvSpPr>
                <a:spLocks noChangeAspect="1" noChangeArrowheads="1"/>
              </p:cNvSpPr>
              <p:nvPr/>
            </p:nvSpPr>
            <p:spPr bwMode="auto">
              <a:xfrm>
                <a:off x="2219"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2" name="Oval 20"/>
              <p:cNvSpPr>
                <a:spLocks noChangeAspect="1" noChangeArrowheads="1"/>
              </p:cNvSpPr>
              <p:nvPr/>
            </p:nvSpPr>
            <p:spPr bwMode="auto">
              <a:xfrm>
                <a:off x="1772" y="1428"/>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 name="Oval 21"/>
              <p:cNvSpPr>
                <a:spLocks noChangeAspect="1" noChangeArrowheads="1"/>
              </p:cNvSpPr>
              <p:nvPr/>
            </p:nvSpPr>
            <p:spPr bwMode="auto">
              <a:xfrm>
                <a:off x="963" y="1428"/>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74" name="AutoShape 22"/>
              <p:cNvCxnSpPr>
                <a:cxnSpLocks noChangeAspect="1" noChangeShapeType="1"/>
              </p:cNvCxnSpPr>
              <p:nvPr/>
            </p:nvCxnSpPr>
            <p:spPr bwMode="auto">
              <a:xfrm flipH="1">
                <a:off x="51" y="1045"/>
                <a:ext cx="202"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23"/>
              <p:cNvCxnSpPr>
                <a:cxnSpLocks noChangeAspect="1" noChangeShapeType="1"/>
              </p:cNvCxnSpPr>
              <p:nvPr/>
            </p:nvCxnSpPr>
            <p:spPr bwMode="auto">
              <a:xfrm>
                <a:off x="253" y="1045"/>
                <a:ext cx="119"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24"/>
              <p:cNvCxnSpPr>
                <a:cxnSpLocks noChangeAspect="1" noChangeShapeType="1"/>
              </p:cNvCxnSpPr>
              <p:nvPr/>
            </p:nvCxnSpPr>
            <p:spPr bwMode="auto">
              <a:xfrm flipH="1">
                <a:off x="649" y="1045"/>
                <a:ext cx="219"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25"/>
              <p:cNvCxnSpPr>
                <a:cxnSpLocks noChangeAspect="1" noChangeShapeType="1"/>
              </p:cNvCxnSpPr>
              <p:nvPr/>
            </p:nvCxnSpPr>
            <p:spPr bwMode="auto">
              <a:xfrm>
                <a:off x="868" y="1045"/>
                <a:ext cx="128"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26"/>
              <p:cNvCxnSpPr>
                <a:cxnSpLocks noChangeAspect="1" noChangeShapeType="1"/>
              </p:cNvCxnSpPr>
              <p:nvPr/>
            </p:nvCxnSpPr>
            <p:spPr bwMode="auto">
              <a:xfrm flipH="1">
                <a:off x="1222" y="1045"/>
                <a:ext cx="124"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9" name="AutoShape 27"/>
              <p:cNvCxnSpPr>
                <a:cxnSpLocks noChangeAspect="1" noChangeShapeType="1"/>
              </p:cNvCxnSpPr>
              <p:nvPr/>
            </p:nvCxnSpPr>
            <p:spPr bwMode="auto">
              <a:xfrm>
                <a:off x="1346" y="1045"/>
                <a:ext cx="217"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0" name="AutoShape 28"/>
              <p:cNvCxnSpPr>
                <a:cxnSpLocks noChangeAspect="1" noChangeShapeType="1"/>
              </p:cNvCxnSpPr>
              <p:nvPr/>
            </p:nvCxnSpPr>
            <p:spPr bwMode="auto">
              <a:xfrm flipH="1">
                <a:off x="1825" y="1045"/>
                <a:ext cx="161"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1" name="AutoShape 29"/>
              <p:cNvCxnSpPr>
                <a:cxnSpLocks noChangeAspect="1" noChangeShapeType="1"/>
              </p:cNvCxnSpPr>
              <p:nvPr/>
            </p:nvCxnSpPr>
            <p:spPr bwMode="auto">
              <a:xfrm>
                <a:off x="1986" y="1045"/>
                <a:ext cx="272" cy="3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82" name="Group 30"/>
              <p:cNvGrpSpPr>
                <a:grpSpLocks noChangeAspect="1"/>
              </p:cNvGrpSpPr>
              <p:nvPr/>
            </p:nvGrpSpPr>
            <p:grpSpPr bwMode="auto">
              <a:xfrm>
                <a:off x="195" y="0"/>
                <a:ext cx="1848" cy="1045"/>
                <a:chOff x="0" y="0"/>
                <a:chExt cx="1848" cy="1045"/>
              </a:xfrm>
            </p:grpSpPr>
            <p:sp>
              <p:nvSpPr>
                <p:cNvPr id="83" name="Oval 31"/>
                <p:cNvSpPr>
                  <a:spLocks noChangeAspect="1" noChangeArrowheads="1"/>
                </p:cNvSpPr>
                <p:nvPr/>
              </p:nvSpPr>
              <p:spPr bwMode="auto">
                <a:xfrm>
                  <a:off x="395" y="48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4" name="Oval 32"/>
                <p:cNvSpPr>
                  <a:spLocks noChangeAspect="1" noChangeArrowheads="1"/>
                </p:cNvSpPr>
                <p:nvPr/>
              </p:nvSpPr>
              <p:spPr bwMode="auto">
                <a:xfrm>
                  <a:off x="1368" y="48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5" name="Oval 33"/>
                <p:cNvSpPr>
                  <a:spLocks noChangeAspect="1" noChangeArrowheads="1"/>
                </p:cNvSpPr>
                <p:nvPr/>
              </p:nvSpPr>
              <p:spPr bwMode="auto">
                <a:xfrm>
                  <a:off x="1763"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6" name="Oval 34"/>
                <p:cNvSpPr>
                  <a:spLocks noChangeAspect="1" noChangeArrowheads="1"/>
                </p:cNvSpPr>
                <p:nvPr/>
              </p:nvSpPr>
              <p:spPr bwMode="auto">
                <a:xfrm>
                  <a:off x="0"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7" name="Oval 35"/>
                <p:cNvSpPr>
                  <a:spLocks noChangeAspect="1" noChangeArrowheads="1"/>
                </p:cNvSpPr>
                <p:nvPr/>
              </p:nvSpPr>
              <p:spPr bwMode="auto">
                <a:xfrm>
                  <a:off x="623" y="96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88" name="Oval 36"/>
                <p:cNvSpPr>
                  <a:spLocks noChangeAspect="1" noChangeArrowheads="1"/>
                </p:cNvSpPr>
                <p:nvPr/>
              </p:nvSpPr>
              <p:spPr bwMode="auto">
                <a:xfrm>
                  <a:off x="1115" y="960"/>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89" name="AutoShape 37"/>
                <p:cNvCxnSpPr>
                  <a:cxnSpLocks noChangeAspect="1" noChangeShapeType="1"/>
                </p:cNvCxnSpPr>
                <p:nvPr/>
              </p:nvCxnSpPr>
              <p:spPr bwMode="auto">
                <a:xfrm flipH="1">
                  <a:off x="58" y="565"/>
                  <a:ext cx="371"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38"/>
                <p:cNvCxnSpPr>
                  <a:cxnSpLocks noChangeAspect="1" noChangeShapeType="1"/>
                </p:cNvCxnSpPr>
                <p:nvPr/>
              </p:nvCxnSpPr>
              <p:spPr bwMode="auto">
                <a:xfrm>
                  <a:off x="429" y="565"/>
                  <a:ext cx="215"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39"/>
                <p:cNvCxnSpPr>
                  <a:cxnSpLocks noChangeAspect="1" noChangeShapeType="1"/>
                </p:cNvCxnSpPr>
                <p:nvPr/>
              </p:nvCxnSpPr>
              <p:spPr bwMode="auto">
                <a:xfrm flipH="1">
                  <a:off x="1172" y="565"/>
                  <a:ext cx="243"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2" name="AutoShape 40"/>
                <p:cNvCxnSpPr>
                  <a:cxnSpLocks noChangeAspect="1" noChangeShapeType="1"/>
                </p:cNvCxnSpPr>
                <p:nvPr/>
              </p:nvCxnSpPr>
              <p:spPr bwMode="auto">
                <a:xfrm>
                  <a:off x="1415" y="565"/>
                  <a:ext cx="376"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3" name="Rectangle 41"/>
                <p:cNvSpPr>
                  <a:spLocks noChangeAspect="1" noChangeArrowheads="1"/>
                </p:cNvSpPr>
                <p:nvPr/>
              </p:nvSpPr>
              <p:spPr bwMode="auto">
                <a:xfrm>
                  <a:off x="58" y="565"/>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4" name="Rectangle 42"/>
                <p:cNvSpPr>
                  <a:spLocks noChangeAspect="1" noChangeArrowheads="1"/>
                </p:cNvSpPr>
                <p:nvPr/>
              </p:nvSpPr>
              <p:spPr bwMode="auto">
                <a:xfrm>
                  <a:off x="574" y="654"/>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5" name="Rectangle 43"/>
                <p:cNvSpPr>
                  <a:spLocks noChangeAspect="1" noChangeArrowheads="1"/>
                </p:cNvSpPr>
                <p:nvPr/>
              </p:nvSpPr>
              <p:spPr bwMode="auto">
                <a:xfrm>
                  <a:off x="1058" y="654"/>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96" name="Rectangle 44"/>
                <p:cNvSpPr>
                  <a:spLocks noChangeAspect="1" noChangeArrowheads="1"/>
                </p:cNvSpPr>
                <p:nvPr/>
              </p:nvSpPr>
              <p:spPr bwMode="auto">
                <a:xfrm>
                  <a:off x="1654" y="654"/>
                  <a:ext cx="194"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grpSp>
              <p:nvGrpSpPr>
                <p:cNvPr id="97" name="Group 45"/>
                <p:cNvGrpSpPr>
                  <a:grpSpLocks noChangeAspect="1"/>
                </p:cNvGrpSpPr>
                <p:nvPr/>
              </p:nvGrpSpPr>
              <p:grpSpPr bwMode="auto">
                <a:xfrm>
                  <a:off x="454" y="0"/>
                  <a:ext cx="940" cy="480"/>
                  <a:chOff x="0" y="0"/>
                  <a:chExt cx="940" cy="480"/>
                </a:xfrm>
              </p:grpSpPr>
              <p:sp>
                <p:nvSpPr>
                  <p:cNvPr id="98" name="Oval 46"/>
                  <p:cNvSpPr>
                    <a:spLocks noChangeAspect="1" noChangeArrowheads="1"/>
                  </p:cNvSpPr>
                  <p:nvPr/>
                </p:nvSpPr>
                <p:spPr bwMode="auto">
                  <a:xfrm>
                    <a:off x="434" y="0"/>
                    <a:ext cx="85" cy="85"/>
                  </a:xfrm>
                  <a:prstGeom prst="ellipse">
                    <a:avLst/>
                  </a:prstGeom>
                  <a:solidFill>
                    <a:srgbClr val="FFFFFF"/>
                  </a:solidFill>
                  <a:ln w="9525">
                    <a:solidFill>
                      <a:srgbClr val="000000"/>
                    </a:solidFill>
                    <a:round/>
                    <a:headEnd/>
                    <a:tailEnd/>
                  </a:ln>
                </p:spPr>
                <p:txBody>
                  <a:bodyPr/>
                  <a:lstStyle/>
                  <a:p>
                    <a:endParaRPr lang="zh-CN" altLang="en-US"/>
                  </a:p>
                </p:txBody>
              </p:sp>
              <p:cxnSp>
                <p:nvCxnSpPr>
                  <p:cNvPr id="99" name="AutoShape 47"/>
                  <p:cNvCxnSpPr>
                    <a:cxnSpLocks noChangeAspect="1" noChangeShapeType="1"/>
                  </p:cNvCxnSpPr>
                  <p:nvPr/>
                </p:nvCxnSpPr>
                <p:spPr bwMode="auto">
                  <a:xfrm flipH="1">
                    <a:off x="0" y="85"/>
                    <a:ext cx="474"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0" name="AutoShape 48"/>
                  <p:cNvCxnSpPr>
                    <a:cxnSpLocks noChangeAspect="1" noChangeShapeType="1"/>
                  </p:cNvCxnSpPr>
                  <p:nvPr/>
                </p:nvCxnSpPr>
                <p:spPr bwMode="auto">
                  <a:xfrm>
                    <a:off x="474" y="85"/>
                    <a:ext cx="440"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1" name="Rectangle 49"/>
                  <p:cNvSpPr>
                    <a:spLocks noChangeAspect="1" noChangeArrowheads="1"/>
                  </p:cNvSpPr>
                  <p:nvPr/>
                </p:nvSpPr>
                <p:spPr bwMode="auto">
                  <a:xfrm>
                    <a:off x="26" y="151"/>
                    <a:ext cx="160"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102" name="Rectangle 50"/>
                  <p:cNvSpPr>
                    <a:spLocks noChangeAspect="1" noChangeArrowheads="1"/>
                  </p:cNvSpPr>
                  <p:nvPr/>
                </p:nvSpPr>
                <p:spPr bwMode="auto">
                  <a:xfrm>
                    <a:off x="746" y="151"/>
                    <a:ext cx="194" cy="15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grpSp>
          </p:grpSp>
        </p:grpSp>
      </p:grpSp>
      <p:sp>
        <p:nvSpPr>
          <p:cNvPr id="3" name="TextBox 2"/>
          <p:cNvSpPr txBox="1"/>
          <p:nvPr/>
        </p:nvSpPr>
        <p:spPr>
          <a:xfrm>
            <a:off x="514881" y="3300206"/>
            <a:ext cx="3374515" cy="984885"/>
          </a:xfrm>
          <a:prstGeom prst="rect">
            <a:avLst/>
          </a:prstGeom>
          <a:noFill/>
        </p:spPr>
        <p:txBody>
          <a:bodyPr wrap="square" rtlCol="0">
            <a:spAutoFit/>
          </a:bodyPr>
          <a:lstStyle/>
          <a:p>
            <a:r>
              <a:rPr lang="zh-CN" altLang="en-US" sz="2000" dirty="0" smtClean="0">
                <a:latin typeface="Times New Roman" pitchFamily="18" charset="0"/>
                <a:cs typeface="Times New Roman" pitchFamily="18" charset="0"/>
              </a:rPr>
              <a:t>例：当原子集为｛</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Q</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｝时的完全语义树</a:t>
            </a:r>
            <a:endParaRPr lang="zh-CN" altLang="en-US" sz="2000" dirty="0"/>
          </a:p>
          <a:p>
            <a:endParaRPr lang="zh-CN" altLang="en-US" dirty="0"/>
          </a:p>
        </p:txBody>
      </p:sp>
      <p:sp>
        <p:nvSpPr>
          <p:cNvPr id="4" name="TextBox 3"/>
          <p:cNvSpPr txBox="1"/>
          <p:nvPr/>
        </p:nvSpPr>
        <p:spPr>
          <a:xfrm>
            <a:off x="6280916" y="1155484"/>
            <a:ext cx="3239754" cy="984885"/>
          </a:xfrm>
          <a:prstGeom prst="rect">
            <a:avLst/>
          </a:prstGeom>
          <a:noFill/>
        </p:spPr>
        <p:txBody>
          <a:bodyPr wrap="square" rtlCol="0">
            <a:spAutoFit/>
          </a:bodyPr>
          <a:lstStyle/>
          <a:p>
            <a:r>
              <a:rPr lang="zh-CN" altLang="en-US" sz="2000" dirty="0"/>
              <a:t>例： 子句集</a:t>
            </a:r>
            <a:r>
              <a:rPr lang="en-US" altLang="zh-CN" sz="2000" dirty="0"/>
              <a:t>{P(x), Q(f(x))}</a:t>
            </a:r>
            <a:r>
              <a:rPr lang="zh-CN" altLang="en-US" sz="2000" dirty="0">
                <a:latin typeface="Times New Roman" pitchFamily="18" charset="0"/>
                <a:cs typeface="Times New Roman" pitchFamily="18" charset="0"/>
              </a:rPr>
              <a:t>的完全语义树</a:t>
            </a:r>
            <a:r>
              <a:rPr lang="zh-CN" altLang="en-US" sz="1400" dirty="0"/>
              <a:t/>
            </a:r>
            <a:br>
              <a:rPr lang="zh-CN" altLang="en-US" sz="1400" dirty="0"/>
            </a:b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custDataLst>
      <p:tags r:id="rId1"/>
    </p:custDataLst>
    <p:extLst>
      <p:ext uri="{BB962C8B-B14F-4D97-AF65-F5344CB8AC3E}">
        <p14:creationId xmlns:p14="http://schemas.microsoft.com/office/powerpoint/2010/main" val="1755712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 calcmode="lin" valueType="num">
                                      <p:cBhvr additive="base">
                                        <p:cTn id="17" dur="500" fill="hold"/>
                                        <p:tgtEl>
                                          <p:spTgt spid="32772"/>
                                        </p:tgtEl>
                                        <p:attrNameLst>
                                          <p:attrName>ppt_x</p:attrName>
                                        </p:attrNameLst>
                                      </p:cBhvr>
                                      <p:tavLst>
                                        <p:tav tm="0">
                                          <p:val>
                                            <p:strVal val="#ppt_x"/>
                                          </p:val>
                                        </p:tav>
                                        <p:tav tm="100000">
                                          <p:val>
                                            <p:strVal val="#ppt_x"/>
                                          </p:val>
                                        </p:tav>
                                      </p:tavLst>
                                    </p:anim>
                                    <p:anim calcmode="lin" valueType="num">
                                      <p:cBhvr additive="base">
                                        <p:cTn id="18" dur="500" fill="hold"/>
                                        <p:tgtEl>
                                          <p:spTgt spid="3277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Autofit/>
          </a:bodyPr>
          <a:lstStyle/>
          <a:p>
            <a:r>
              <a:rPr lang="zh-CN" altLang="en-US" sz="2600" b="1" dirty="0" smtClean="0">
                <a:solidFill>
                  <a:srgbClr val="FF0000"/>
                </a:solidFill>
                <a:latin typeface="Times New Roman" pitchFamily="18" charset="0"/>
              </a:rPr>
              <a:t>定义</a:t>
            </a:r>
            <a:r>
              <a:rPr lang="zh-CN" altLang="en-US" sz="2600" b="1" dirty="0">
                <a:solidFill>
                  <a:srgbClr val="FF0000"/>
                </a:solidFill>
                <a:latin typeface="Times New Roman" pitchFamily="18" charset="0"/>
              </a:rPr>
              <a:t>（失效点）  </a:t>
            </a:r>
            <a:r>
              <a:rPr lang="zh-CN" altLang="en-US" sz="2600" dirty="0">
                <a:latin typeface="Times New Roman" pitchFamily="18" charset="0"/>
              </a:rPr>
              <a:t>称语义树</a:t>
            </a:r>
            <a:r>
              <a:rPr lang="en-US" altLang="zh-CN" sz="2600" dirty="0">
                <a:latin typeface="Times New Roman" pitchFamily="18" charset="0"/>
              </a:rPr>
              <a:t>T</a:t>
            </a:r>
            <a:r>
              <a:rPr lang="zh-CN" altLang="en-US" sz="2600" dirty="0">
                <a:latin typeface="Times New Roman" pitchFamily="18" charset="0"/>
              </a:rPr>
              <a:t>中的节点</a:t>
            </a:r>
            <a:r>
              <a:rPr lang="en-US" altLang="zh-CN" sz="2600" dirty="0">
                <a:latin typeface="Times New Roman" pitchFamily="18" charset="0"/>
              </a:rPr>
              <a:t>N</a:t>
            </a:r>
            <a:r>
              <a:rPr lang="zh-CN" altLang="en-US" sz="2600" dirty="0">
                <a:latin typeface="Times New Roman" pitchFamily="18" charset="0"/>
              </a:rPr>
              <a:t>为失效点，</a:t>
            </a:r>
            <a:r>
              <a:rPr lang="zh-CN" altLang="en-US" sz="2600" dirty="0" smtClean="0">
                <a:latin typeface="Times New Roman" pitchFamily="18" charset="0"/>
              </a:rPr>
              <a:t>如果 </a:t>
            </a:r>
            <a:r>
              <a:rPr lang="en-US" altLang="zh-CN" sz="2600" dirty="0" smtClean="0">
                <a:latin typeface="Times New Roman" pitchFamily="18" charset="0"/>
              </a:rPr>
              <a:t>(</a:t>
            </a:r>
            <a:r>
              <a:rPr lang="en-US" altLang="zh-CN" sz="2600" dirty="0">
                <a:latin typeface="Times New Roman" pitchFamily="18" charset="0"/>
              </a:rPr>
              <a:t>1)I(N)</a:t>
            </a:r>
            <a:r>
              <a:rPr lang="zh-CN" altLang="en-US" sz="2600" dirty="0">
                <a:latin typeface="Times New Roman" pitchFamily="18" charset="0"/>
              </a:rPr>
              <a:t>弄假</a:t>
            </a:r>
            <a:r>
              <a:rPr lang="en-US" altLang="zh-CN" sz="2600" dirty="0">
                <a:latin typeface="Times New Roman" pitchFamily="18" charset="0"/>
              </a:rPr>
              <a:t>S</a:t>
            </a:r>
            <a:r>
              <a:rPr lang="zh-CN" altLang="en-US" sz="2600" dirty="0">
                <a:latin typeface="Times New Roman" pitchFamily="18" charset="0"/>
              </a:rPr>
              <a:t>中某个子句的某个基例</a:t>
            </a:r>
            <a:r>
              <a:rPr lang="zh-CN" altLang="en-US" sz="2600" dirty="0" smtClean="0">
                <a:latin typeface="Times New Roman" pitchFamily="18" charset="0"/>
              </a:rPr>
              <a:t>；</a:t>
            </a:r>
            <a:r>
              <a:rPr lang="en-US" altLang="zh-CN" sz="2600" dirty="0" smtClean="0">
                <a:latin typeface="Times New Roman" pitchFamily="18" charset="0"/>
              </a:rPr>
              <a:t>(</a:t>
            </a:r>
            <a:r>
              <a:rPr lang="en-US" altLang="zh-CN" sz="2600" dirty="0">
                <a:latin typeface="Times New Roman" pitchFamily="18" charset="0"/>
              </a:rPr>
              <a:t>2)I(N’)</a:t>
            </a:r>
            <a:r>
              <a:rPr lang="zh-CN" altLang="en-US" sz="2600" dirty="0">
                <a:latin typeface="Times New Roman" pitchFamily="18" charset="0"/>
              </a:rPr>
              <a:t>不弄假</a:t>
            </a:r>
            <a:r>
              <a:rPr lang="en-US" altLang="zh-CN" sz="2600" dirty="0">
                <a:latin typeface="Times New Roman" pitchFamily="18" charset="0"/>
              </a:rPr>
              <a:t>S</a:t>
            </a:r>
            <a:r>
              <a:rPr lang="zh-CN" altLang="en-US" sz="2600" dirty="0">
                <a:latin typeface="Times New Roman" pitchFamily="18" charset="0"/>
              </a:rPr>
              <a:t>中任意子句的任意基例，其中</a:t>
            </a:r>
            <a:r>
              <a:rPr lang="en-US" altLang="zh-CN" sz="2600" dirty="0">
                <a:latin typeface="Times New Roman" pitchFamily="18" charset="0"/>
              </a:rPr>
              <a:t>N’</a:t>
            </a:r>
            <a:r>
              <a:rPr lang="zh-CN" altLang="en-US" sz="2600" dirty="0">
                <a:latin typeface="Times New Roman" pitchFamily="18" charset="0"/>
              </a:rPr>
              <a:t>是 </a:t>
            </a:r>
            <a:r>
              <a:rPr lang="en-US" altLang="zh-CN" sz="2600" dirty="0">
                <a:latin typeface="Times New Roman" pitchFamily="18" charset="0"/>
              </a:rPr>
              <a:t>N</a:t>
            </a:r>
            <a:r>
              <a:rPr lang="zh-CN" altLang="en-US" sz="2600" dirty="0">
                <a:latin typeface="Times New Roman" pitchFamily="18" charset="0"/>
              </a:rPr>
              <a:t>的任意祖先节点。</a:t>
            </a:r>
          </a:p>
          <a:p>
            <a:r>
              <a:rPr lang="zh-CN" altLang="en-US" sz="2600" b="1" dirty="0">
                <a:solidFill>
                  <a:srgbClr val="FF0000"/>
                </a:solidFill>
                <a:latin typeface="Times New Roman" pitchFamily="18" charset="0"/>
              </a:rPr>
              <a:t>定义（封闭语义树）  </a:t>
            </a:r>
            <a:r>
              <a:rPr lang="zh-CN" altLang="en-US" sz="2600" dirty="0">
                <a:latin typeface="Times New Roman" pitchFamily="18" charset="0"/>
              </a:rPr>
              <a:t>语义树</a:t>
            </a:r>
            <a:r>
              <a:rPr lang="en-US" altLang="zh-CN" sz="2600" dirty="0">
                <a:latin typeface="Times New Roman" pitchFamily="18" charset="0"/>
              </a:rPr>
              <a:t>T</a:t>
            </a:r>
            <a:r>
              <a:rPr lang="zh-CN" altLang="en-US" sz="2600" dirty="0">
                <a:latin typeface="Times New Roman" pitchFamily="18" charset="0"/>
              </a:rPr>
              <a:t>是封闭的，当且仅当</a:t>
            </a:r>
            <a:r>
              <a:rPr lang="en-US" altLang="zh-CN" sz="2600" dirty="0">
                <a:latin typeface="Times New Roman" pitchFamily="18" charset="0"/>
              </a:rPr>
              <a:t>T</a:t>
            </a:r>
            <a:r>
              <a:rPr lang="zh-CN" altLang="en-US" sz="2600" dirty="0">
                <a:latin typeface="Times New Roman" pitchFamily="18" charset="0"/>
              </a:rPr>
              <a:t>的每</a:t>
            </a:r>
            <a:r>
              <a:rPr lang="en-US" altLang="zh-CN" sz="2600" dirty="0">
                <a:latin typeface="Times New Roman" pitchFamily="18" charset="0"/>
              </a:rPr>
              <a:t>—</a:t>
            </a:r>
            <a:r>
              <a:rPr lang="zh-CN" altLang="en-US" sz="2600" dirty="0">
                <a:latin typeface="Times New Roman" pitchFamily="18" charset="0"/>
              </a:rPr>
              <a:t>个分枝的终点都是失效点</a:t>
            </a:r>
            <a:r>
              <a:rPr lang="zh-CN" altLang="en-US" sz="2600" dirty="0" smtClean="0">
                <a:latin typeface="Times New Roman" pitchFamily="18" charset="0"/>
              </a:rPr>
              <a:t>。</a:t>
            </a:r>
            <a:endParaRPr lang="en-US" altLang="zh-CN" sz="2600" dirty="0" smtClean="0">
              <a:latin typeface="Times New Roman" pitchFamily="18" charset="0"/>
            </a:endParaRPr>
          </a:p>
          <a:p>
            <a:r>
              <a:rPr lang="zh-CN" altLang="en-US" sz="2600" dirty="0" smtClean="0">
                <a:latin typeface="Times New Roman" pitchFamily="18" charset="0"/>
              </a:rPr>
              <a:t>例：子句集</a:t>
            </a:r>
            <a:r>
              <a:rPr lang="en-US" altLang="zh-CN" sz="2400" dirty="0" smtClean="0"/>
              <a:t>{P, </a:t>
            </a:r>
            <a:r>
              <a:rPr lang="zh-CN" altLang="en-US" sz="2400" dirty="0" smtClean="0"/>
              <a:t>～</a:t>
            </a:r>
            <a:r>
              <a:rPr lang="en-US" altLang="zh-CN" sz="2400" dirty="0" smtClean="0"/>
              <a:t>P</a:t>
            </a:r>
            <a:r>
              <a:rPr lang="en-US" altLang="zh-CN" sz="2400" dirty="0" smtClean="0">
                <a:sym typeface="Symbol" pitchFamily="18" charset="2"/>
              </a:rPr>
              <a:t></a:t>
            </a:r>
            <a:r>
              <a:rPr lang="en-US" altLang="zh-CN" sz="2400" dirty="0" smtClean="0"/>
              <a:t>R, </a:t>
            </a:r>
            <a:r>
              <a:rPr lang="zh-CN" altLang="en-US" sz="2400" dirty="0" smtClean="0"/>
              <a:t>～</a:t>
            </a:r>
            <a:r>
              <a:rPr lang="en-US" altLang="zh-CN" sz="2400" dirty="0" smtClean="0"/>
              <a:t>P</a:t>
            </a:r>
            <a:r>
              <a:rPr lang="en-US" altLang="zh-CN" sz="2400" dirty="0" smtClean="0">
                <a:sym typeface="Symbol" pitchFamily="18" charset="2"/>
              </a:rPr>
              <a:t></a:t>
            </a:r>
            <a:r>
              <a:rPr lang="zh-CN" altLang="en-US" sz="2400" dirty="0" smtClean="0"/>
              <a:t>～</a:t>
            </a:r>
            <a:r>
              <a:rPr lang="en-US" altLang="zh-CN" sz="2400" dirty="0" smtClean="0"/>
              <a:t>Q, </a:t>
            </a:r>
            <a:r>
              <a:rPr lang="zh-CN" altLang="en-US" sz="2400" dirty="0" smtClean="0"/>
              <a:t>～</a:t>
            </a:r>
            <a:r>
              <a:rPr lang="en-US" altLang="zh-CN" sz="2400" dirty="0" smtClean="0"/>
              <a:t>P</a:t>
            </a:r>
            <a:r>
              <a:rPr lang="en-US" altLang="zh-CN" sz="2400" dirty="0" smtClean="0">
                <a:sym typeface="Symbol" pitchFamily="18" charset="2"/>
              </a:rPr>
              <a:t></a:t>
            </a:r>
            <a:r>
              <a:rPr lang="zh-CN" altLang="en-US" sz="2400" dirty="0" smtClean="0"/>
              <a:t>～</a:t>
            </a:r>
            <a:r>
              <a:rPr lang="en-US" altLang="zh-CN" sz="2400" dirty="0" smtClean="0"/>
              <a:t>R}</a:t>
            </a:r>
            <a:r>
              <a:rPr lang="zh-CN" altLang="en-US" sz="2400" dirty="0" smtClean="0"/>
              <a:t>的封闭语义树</a:t>
            </a:r>
            <a:endParaRPr lang="en-US" altLang="zh-CN" sz="2600" dirty="0" smtClean="0">
              <a:latin typeface="Times New Roman" pitchFamily="18" charset="0"/>
            </a:endParaRPr>
          </a:p>
          <a:p>
            <a:endParaRPr lang="zh-CN" altLang="en-US" sz="2600" dirty="0">
              <a:latin typeface="Times New Roman" pitchFamily="18" charset="0"/>
            </a:endParaRPr>
          </a:p>
          <a:p>
            <a:endParaRPr lang="zh-CN" altLang="en-US" dirty="0"/>
          </a:p>
        </p:txBody>
      </p:sp>
      <p:grpSp>
        <p:nvGrpSpPr>
          <p:cNvPr id="4" name="Group 47"/>
          <p:cNvGrpSpPr>
            <a:grpSpLocks/>
          </p:cNvGrpSpPr>
          <p:nvPr/>
        </p:nvGrpSpPr>
        <p:grpSpPr bwMode="auto">
          <a:xfrm>
            <a:off x="5599959" y="3784759"/>
            <a:ext cx="3050891" cy="2396367"/>
            <a:chOff x="0" y="0"/>
            <a:chExt cx="1359" cy="1997"/>
          </a:xfrm>
        </p:grpSpPr>
        <p:sp>
          <p:nvSpPr>
            <p:cNvPr id="5" name="Oval 48"/>
            <p:cNvSpPr>
              <a:spLocks noChangeArrowheads="1"/>
            </p:cNvSpPr>
            <p:nvPr/>
          </p:nvSpPr>
          <p:spPr bwMode="auto">
            <a:xfrm>
              <a:off x="739" y="1141"/>
              <a:ext cx="143" cy="150"/>
            </a:xfrm>
            <a:prstGeom prst="ellipse">
              <a:avLst/>
            </a:prstGeom>
            <a:solidFill>
              <a:srgbClr val="FFFFFF"/>
            </a:solidFill>
            <a:ln w="9525">
              <a:solidFill>
                <a:srgbClr val="000000"/>
              </a:solidFill>
              <a:round/>
              <a:headEnd/>
              <a:tailEnd/>
            </a:ln>
          </p:spPr>
          <p:txBody>
            <a:bodyPr/>
            <a:lstStyle/>
            <a:p>
              <a:endParaRPr lang="zh-CN" altLang="en-US"/>
            </a:p>
          </p:txBody>
        </p:sp>
        <p:grpSp>
          <p:nvGrpSpPr>
            <p:cNvPr id="6" name="Group 49"/>
            <p:cNvGrpSpPr>
              <a:grpSpLocks noChangeAspect="1"/>
            </p:cNvGrpSpPr>
            <p:nvPr/>
          </p:nvGrpSpPr>
          <p:grpSpPr bwMode="auto">
            <a:xfrm rot="2700000">
              <a:off x="163" y="1144"/>
              <a:ext cx="143" cy="142"/>
              <a:chOff x="0" y="0"/>
              <a:chExt cx="143" cy="142"/>
            </a:xfrm>
          </p:grpSpPr>
          <p:cxnSp>
            <p:nvCxnSpPr>
              <p:cNvPr id="31" name="AutoShape 50"/>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51"/>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 name="Group 52"/>
            <p:cNvGrpSpPr>
              <a:grpSpLocks noChangeAspect="1"/>
            </p:cNvGrpSpPr>
            <p:nvPr/>
          </p:nvGrpSpPr>
          <p:grpSpPr bwMode="auto">
            <a:xfrm rot="2700000">
              <a:off x="483" y="1850"/>
              <a:ext cx="143" cy="142"/>
              <a:chOff x="0" y="0"/>
              <a:chExt cx="143" cy="142"/>
            </a:xfrm>
          </p:grpSpPr>
          <p:cxnSp>
            <p:nvCxnSpPr>
              <p:cNvPr id="29" name="AutoShape 53"/>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54"/>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8" name="Group 55"/>
            <p:cNvGrpSpPr>
              <a:grpSpLocks noChangeAspect="1"/>
            </p:cNvGrpSpPr>
            <p:nvPr/>
          </p:nvGrpSpPr>
          <p:grpSpPr bwMode="auto">
            <a:xfrm rot="2700000">
              <a:off x="1056" y="1850"/>
              <a:ext cx="143" cy="142"/>
              <a:chOff x="0" y="0"/>
              <a:chExt cx="143" cy="142"/>
            </a:xfrm>
          </p:grpSpPr>
          <p:cxnSp>
            <p:nvCxnSpPr>
              <p:cNvPr id="27" name="AutoShape 56"/>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57"/>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9" name="AutoShape 58"/>
            <p:cNvCxnSpPr>
              <a:cxnSpLocks noChangeShapeType="1"/>
            </p:cNvCxnSpPr>
            <p:nvPr/>
          </p:nvCxnSpPr>
          <p:spPr bwMode="auto">
            <a:xfrm flipH="1">
              <a:off x="242" y="728"/>
              <a:ext cx="247"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59"/>
            <p:cNvCxnSpPr>
              <a:cxnSpLocks noChangeShapeType="1"/>
            </p:cNvCxnSpPr>
            <p:nvPr/>
          </p:nvCxnSpPr>
          <p:spPr bwMode="auto">
            <a:xfrm>
              <a:off x="489" y="728"/>
              <a:ext cx="310"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60"/>
            <p:cNvCxnSpPr>
              <a:cxnSpLocks noChangeShapeType="1"/>
            </p:cNvCxnSpPr>
            <p:nvPr/>
          </p:nvCxnSpPr>
          <p:spPr bwMode="auto">
            <a:xfrm flipH="1">
              <a:off x="560" y="1291"/>
              <a:ext cx="241" cy="5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61"/>
            <p:cNvCxnSpPr>
              <a:cxnSpLocks noChangeShapeType="1"/>
            </p:cNvCxnSpPr>
            <p:nvPr/>
          </p:nvCxnSpPr>
          <p:spPr bwMode="auto">
            <a:xfrm>
              <a:off x="801" y="1291"/>
              <a:ext cx="332" cy="5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3" name="Group 62"/>
            <p:cNvGrpSpPr>
              <a:grpSpLocks/>
            </p:cNvGrpSpPr>
            <p:nvPr/>
          </p:nvGrpSpPr>
          <p:grpSpPr bwMode="auto">
            <a:xfrm>
              <a:off x="357" y="0"/>
              <a:ext cx="1002" cy="728"/>
              <a:chOff x="0" y="0"/>
              <a:chExt cx="1002" cy="728"/>
            </a:xfrm>
          </p:grpSpPr>
          <p:sp>
            <p:nvSpPr>
              <p:cNvPr id="18" name="Oval 63"/>
              <p:cNvSpPr>
                <a:spLocks noChangeArrowheads="1"/>
              </p:cNvSpPr>
              <p:nvPr/>
            </p:nvSpPr>
            <p:spPr bwMode="auto">
              <a:xfrm>
                <a:off x="478" y="0"/>
                <a:ext cx="143" cy="150"/>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64"/>
              <p:cNvSpPr>
                <a:spLocks noChangeArrowheads="1"/>
              </p:cNvSpPr>
              <p:nvPr/>
            </p:nvSpPr>
            <p:spPr bwMode="auto">
              <a:xfrm>
                <a:off x="59" y="578"/>
                <a:ext cx="143" cy="150"/>
              </a:xfrm>
              <a:prstGeom prst="ellipse">
                <a:avLst/>
              </a:prstGeom>
              <a:solidFill>
                <a:srgbClr val="FFFFFF"/>
              </a:solidFill>
              <a:ln w="9525">
                <a:solidFill>
                  <a:srgbClr val="000000"/>
                </a:solidFill>
                <a:round/>
                <a:headEnd/>
                <a:tailEnd/>
              </a:ln>
            </p:spPr>
            <p:txBody>
              <a:bodyPr/>
              <a:lstStyle/>
              <a:p>
                <a:endParaRPr lang="zh-CN" altLang="en-US"/>
              </a:p>
            </p:txBody>
          </p:sp>
          <p:grpSp>
            <p:nvGrpSpPr>
              <p:cNvPr id="20" name="Group 65"/>
              <p:cNvGrpSpPr>
                <a:grpSpLocks noChangeAspect="1"/>
              </p:cNvGrpSpPr>
              <p:nvPr/>
            </p:nvGrpSpPr>
            <p:grpSpPr bwMode="auto">
              <a:xfrm rot="2700000">
                <a:off x="790" y="581"/>
                <a:ext cx="143" cy="142"/>
                <a:chOff x="0" y="0"/>
                <a:chExt cx="143" cy="142"/>
              </a:xfrm>
            </p:grpSpPr>
            <p:cxnSp>
              <p:nvCxnSpPr>
                <p:cNvPr id="25" name="AutoShape 66"/>
                <p:cNvCxnSpPr>
                  <a:cxnSpLocks noChangeAspect="1" noChangeShapeType="1"/>
                </p:cNvCxnSpPr>
                <p:nvPr/>
              </p:nvCxnSpPr>
              <p:spPr bwMode="auto">
                <a:xfrm>
                  <a:off x="72" y="0"/>
                  <a:ext cx="0" cy="1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67"/>
                <p:cNvCxnSpPr>
                  <a:cxnSpLocks noChangeAspect="1" noChangeShapeType="1"/>
                </p:cNvCxnSpPr>
                <p:nvPr/>
              </p:nvCxnSpPr>
              <p:spPr bwMode="auto">
                <a:xfrm>
                  <a:off x="0" y="71"/>
                  <a:ext cx="14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1" name="AutoShape 68"/>
              <p:cNvCxnSpPr>
                <a:cxnSpLocks noChangeShapeType="1"/>
              </p:cNvCxnSpPr>
              <p:nvPr/>
            </p:nvCxnSpPr>
            <p:spPr bwMode="auto">
              <a:xfrm flipH="1">
                <a:off x="143" y="150"/>
                <a:ext cx="397" cy="42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69"/>
              <p:cNvCxnSpPr>
                <a:cxnSpLocks noChangeShapeType="1"/>
              </p:cNvCxnSpPr>
              <p:nvPr/>
            </p:nvCxnSpPr>
            <p:spPr bwMode="auto">
              <a:xfrm>
                <a:off x="540" y="150"/>
                <a:ext cx="316" cy="4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Rectangle 70"/>
              <p:cNvSpPr>
                <a:spLocks noChangeArrowheads="1"/>
              </p:cNvSpPr>
              <p:nvPr/>
            </p:nvSpPr>
            <p:spPr bwMode="auto">
              <a:xfrm>
                <a:off x="0" y="150"/>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24" name="Rectangle 71"/>
              <p:cNvSpPr>
                <a:spLocks noChangeArrowheads="1"/>
              </p:cNvSpPr>
              <p:nvPr/>
            </p:nvSpPr>
            <p:spPr bwMode="auto">
              <a:xfrm>
                <a:off x="713" y="144"/>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grpSp>
        <p:sp>
          <p:nvSpPr>
            <p:cNvPr id="14" name="Rectangle 72"/>
            <p:cNvSpPr>
              <a:spLocks noChangeArrowheads="1"/>
            </p:cNvSpPr>
            <p:nvPr/>
          </p:nvSpPr>
          <p:spPr bwMode="auto">
            <a:xfrm>
              <a:off x="0" y="734"/>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15" name="Rectangle 73"/>
            <p:cNvSpPr>
              <a:spLocks noChangeArrowheads="1"/>
            </p:cNvSpPr>
            <p:nvPr/>
          </p:nvSpPr>
          <p:spPr bwMode="auto">
            <a:xfrm>
              <a:off x="713" y="728"/>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16" name="Rectangle 74"/>
            <p:cNvSpPr>
              <a:spLocks noChangeArrowheads="1"/>
            </p:cNvSpPr>
            <p:nvPr/>
          </p:nvSpPr>
          <p:spPr bwMode="auto">
            <a:xfrm>
              <a:off x="311" y="1339"/>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17" name="Rectangle 75"/>
            <p:cNvSpPr>
              <a:spLocks noChangeArrowheads="1"/>
            </p:cNvSpPr>
            <p:nvPr/>
          </p:nvSpPr>
          <p:spPr bwMode="auto">
            <a:xfrm>
              <a:off x="1024" y="1333"/>
              <a:ext cx="289" cy="221"/>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grpSp>
        <p:nvGrpSpPr>
          <p:cNvPr id="33" name="组合 32"/>
          <p:cNvGrpSpPr/>
          <p:nvPr/>
        </p:nvGrpSpPr>
        <p:grpSpPr>
          <a:xfrm>
            <a:off x="776318" y="3811520"/>
            <a:ext cx="4216069" cy="2484437"/>
            <a:chOff x="2379663" y="3284538"/>
            <a:chExt cx="4064000" cy="2592387"/>
          </a:xfrm>
        </p:grpSpPr>
        <p:sp>
          <p:nvSpPr>
            <p:cNvPr id="34" name="Oval 4"/>
            <p:cNvSpPr>
              <a:spLocks noChangeArrowheads="1"/>
            </p:cNvSpPr>
            <p:nvPr/>
          </p:nvSpPr>
          <p:spPr bwMode="auto">
            <a:xfrm>
              <a:off x="2874963" y="4822825"/>
              <a:ext cx="169862"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5" name="Oval 5"/>
            <p:cNvSpPr>
              <a:spLocks noChangeArrowheads="1"/>
            </p:cNvSpPr>
            <p:nvPr/>
          </p:nvSpPr>
          <p:spPr bwMode="auto">
            <a:xfrm>
              <a:off x="3868738"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6" name="Oval 6"/>
            <p:cNvSpPr>
              <a:spLocks noChangeArrowheads="1"/>
            </p:cNvSpPr>
            <p:nvPr/>
          </p:nvSpPr>
          <p:spPr bwMode="auto">
            <a:xfrm>
              <a:off x="4833938"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7" name="Oval 7"/>
            <p:cNvSpPr>
              <a:spLocks noChangeArrowheads="1"/>
            </p:cNvSpPr>
            <p:nvPr/>
          </p:nvSpPr>
          <p:spPr bwMode="auto">
            <a:xfrm>
              <a:off x="5827713" y="4822825"/>
              <a:ext cx="171450" cy="214313"/>
            </a:xfrm>
            <a:prstGeom prst="ellipse">
              <a:avLst/>
            </a:prstGeom>
            <a:solidFill>
              <a:srgbClr val="FFFFFF"/>
            </a:solidFill>
            <a:ln w="9525">
              <a:solidFill>
                <a:srgbClr val="000000"/>
              </a:solidFill>
              <a:round/>
              <a:headEnd/>
              <a:tailEnd/>
            </a:ln>
          </p:spPr>
          <p:txBody>
            <a:bodyPr/>
            <a:lstStyle/>
            <a:p>
              <a:endParaRPr lang="zh-CN" altLang="en-US"/>
            </a:p>
          </p:txBody>
        </p:sp>
        <p:sp>
          <p:nvSpPr>
            <p:cNvPr id="38" name="Oval 8"/>
            <p:cNvSpPr>
              <a:spLocks noChangeArrowheads="1"/>
            </p:cNvSpPr>
            <p:nvPr/>
          </p:nvSpPr>
          <p:spPr bwMode="auto">
            <a:xfrm>
              <a:off x="2562225"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39" name="Oval 9"/>
            <p:cNvSpPr>
              <a:spLocks noChangeArrowheads="1"/>
            </p:cNvSpPr>
            <p:nvPr/>
          </p:nvSpPr>
          <p:spPr bwMode="auto">
            <a:xfrm>
              <a:off x="3098800"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0" name="Oval 10"/>
            <p:cNvSpPr>
              <a:spLocks noChangeArrowheads="1"/>
            </p:cNvSpPr>
            <p:nvPr/>
          </p:nvSpPr>
          <p:spPr bwMode="auto">
            <a:xfrm>
              <a:off x="3556000"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1" name="Oval 11"/>
            <p:cNvSpPr>
              <a:spLocks noChangeArrowheads="1"/>
            </p:cNvSpPr>
            <p:nvPr/>
          </p:nvSpPr>
          <p:spPr bwMode="auto">
            <a:xfrm>
              <a:off x="4092575"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2" name="Oval 12"/>
            <p:cNvSpPr>
              <a:spLocks noChangeArrowheads="1"/>
            </p:cNvSpPr>
            <p:nvPr/>
          </p:nvSpPr>
          <p:spPr bwMode="auto">
            <a:xfrm>
              <a:off x="4505325"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3" name="Oval 13"/>
            <p:cNvSpPr>
              <a:spLocks noChangeArrowheads="1"/>
            </p:cNvSpPr>
            <p:nvPr/>
          </p:nvSpPr>
          <p:spPr bwMode="auto">
            <a:xfrm>
              <a:off x="5041900" y="5661025"/>
              <a:ext cx="169863"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4" name="Oval 14"/>
            <p:cNvSpPr>
              <a:spLocks noChangeArrowheads="1"/>
            </p:cNvSpPr>
            <p:nvPr/>
          </p:nvSpPr>
          <p:spPr bwMode="auto">
            <a:xfrm>
              <a:off x="5534025" y="5661025"/>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45" name="Oval 15"/>
            <p:cNvSpPr>
              <a:spLocks noChangeArrowheads="1"/>
            </p:cNvSpPr>
            <p:nvPr/>
          </p:nvSpPr>
          <p:spPr bwMode="auto">
            <a:xfrm>
              <a:off x="6072188" y="5661025"/>
              <a:ext cx="169862" cy="215900"/>
            </a:xfrm>
            <a:prstGeom prst="ellipse">
              <a:avLst/>
            </a:prstGeom>
            <a:solidFill>
              <a:srgbClr val="FFFFFF"/>
            </a:solidFill>
            <a:ln w="9525">
              <a:solidFill>
                <a:srgbClr val="000000"/>
              </a:solidFill>
              <a:round/>
              <a:headEnd/>
              <a:tailEnd/>
            </a:ln>
          </p:spPr>
          <p:txBody>
            <a:bodyPr/>
            <a:lstStyle/>
            <a:p>
              <a:endParaRPr lang="zh-CN" altLang="en-US"/>
            </a:p>
          </p:txBody>
        </p:sp>
        <p:cxnSp>
          <p:nvCxnSpPr>
            <p:cNvPr id="46" name="AutoShape 16"/>
            <p:cNvCxnSpPr>
              <a:cxnSpLocks noChangeShapeType="1"/>
            </p:cNvCxnSpPr>
            <p:nvPr/>
          </p:nvCxnSpPr>
          <p:spPr bwMode="auto">
            <a:xfrm flipH="1">
              <a:off x="2668588" y="5048250"/>
              <a:ext cx="288925" cy="6238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7"/>
            <p:cNvCxnSpPr>
              <a:cxnSpLocks noChangeShapeType="1"/>
            </p:cNvCxnSpPr>
            <p:nvPr/>
          </p:nvCxnSpPr>
          <p:spPr bwMode="auto">
            <a:xfrm>
              <a:off x="2957513" y="5048250"/>
              <a:ext cx="203200" cy="612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8"/>
            <p:cNvCxnSpPr>
              <a:cxnSpLocks noChangeShapeType="1"/>
            </p:cNvCxnSpPr>
            <p:nvPr/>
          </p:nvCxnSpPr>
          <p:spPr bwMode="auto">
            <a:xfrm flipH="1">
              <a:off x="3667125" y="5037138"/>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19"/>
            <p:cNvCxnSpPr>
              <a:cxnSpLocks noChangeShapeType="1"/>
            </p:cNvCxnSpPr>
            <p:nvPr/>
          </p:nvCxnSpPr>
          <p:spPr bwMode="auto">
            <a:xfrm>
              <a:off x="3956050" y="5037138"/>
              <a:ext cx="203200" cy="6143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20"/>
            <p:cNvCxnSpPr>
              <a:cxnSpLocks noChangeShapeType="1"/>
            </p:cNvCxnSpPr>
            <p:nvPr/>
          </p:nvCxnSpPr>
          <p:spPr bwMode="auto">
            <a:xfrm flipH="1">
              <a:off x="4622800" y="5027613"/>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21"/>
            <p:cNvCxnSpPr>
              <a:cxnSpLocks noChangeShapeType="1"/>
            </p:cNvCxnSpPr>
            <p:nvPr/>
          </p:nvCxnSpPr>
          <p:spPr bwMode="auto">
            <a:xfrm>
              <a:off x="4911725" y="5027613"/>
              <a:ext cx="203200" cy="6143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22"/>
            <p:cNvCxnSpPr>
              <a:cxnSpLocks noChangeShapeType="1"/>
            </p:cNvCxnSpPr>
            <p:nvPr/>
          </p:nvCxnSpPr>
          <p:spPr bwMode="auto">
            <a:xfrm flipH="1">
              <a:off x="5645150" y="5018088"/>
              <a:ext cx="288925"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23"/>
            <p:cNvCxnSpPr>
              <a:cxnSpLocks noChangeShapeType="1"/>
            </p:cNvCxnSpPr>
            <p:nvPr/>
          </p:nvCxnSpPr>
          <p:spPr bwMode="auto">
            <a:xfrm>
              <a:off x="5934075" y="5018088"/>
              <a:ext cx="203200" cy="612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4" name="Oval 24"/>
            <p:cNvSpPr>
              <a:spLocks noChangeArrowheads="1"/>
            </p:cNvSpPr>
            <p:nvPr/>
          </p:nvSpPr>
          <p:spPr bwMode="auto">
            <a:xfrm>
              <a:off x="4333875" y="3284538"/>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55" name="Oval 25"/>
            <p:cNvSpPr>
              <a:spLocks noChangeArrowheads="1"/>
            </p:cNvSpPr>
            <p:nvPr/>
          </p:nvSpPr>
          <p:spPr bwMode="auto">
            <a:xfrm>
              <a:off x="3403600" y="3973513"/>
              <a:ext cx="171450" cy="215900"/>
            </a:xfrm>
            <a:prstGeom prst="ellipse">
              <a:avLst/>
            </a:prstGeom>
            <a:solidFill>
              <a:srgbClr val="FFFFFF"/>
            </a:solidFill>
            <a:ln w="9525">
              <a:solidFill>
                <a:srgbClr val="000000"/>
              </a:solidFill>
              <a:round/>
              <a:headEnd/>
              <a:tailEnd/>
            </a:ln>
          </p:spPr>
          <p:txBody>
            <a:bodyPr/>
            <a:lstStyle/>
            <a:p>
              <a:endParaRPr lang="zh-CN" altLang="en-US"/>
            </a:p>
          </p:txBody>
        </p:sp>
        <p:sp>
          <p:nvSpPr>
            <p:cNvPr id="56" name="Oval 26"/>
            <p:cNvSpPr>
              <a:spLocks noChangeArrowheads="1"/>
            </p:cNvSpPr>
            <p:nvPr/>
          </p:nvSpPr>
          <p:spPr bwMode="auto">
            <a:xfrm>
              <a:off x="5364163" y="3973513"/>
              <a:ext cx="171450" cy="215900"/>
            </a:xfrm>
            <a:prstGeom prst="ellipse">
              <a:avLst/>
            </a:prstGeom>
            <a:solidFill>
              <a:srgbClr val="FFFFFF"/>
            </a:solidFill>
            <a:ln w="9525">
              <a:solidFill>
                <a:srgbClr val="000000"/>
              </a:solidFill>
              <a:round/>
              <a:headEnd/>
              <a:tailEnd/>
            </a:ln>
          </p:spPr>
          <p:txBody>
            <a:bodyPr/>
            <a:lstStyle/>
            <a:p>
              <a:endParaRPr lang="zh-CN" altLang="en-US"/>
            </a:p>
          </p:txBody>
        </p:sp>
        <p:cxnSp>
          <p:nvCxnSpPr>
            <p:cNvPr id="57" name="AutoShape 27"/>
            <p:cNvCxnSpPr>
              <a:cxnSpLocks noChangeShapeType="1"/>
            </p:cNvCxnSpPr>
            <p:nvPr/>
          </p:nvCxnSpPr>
          <p:spPr bwMode="auto">
            <a:xfrm flipH="1">
              <a:off x="3556000" y="3500438"/>
              <a:ext cx="866775" cy="47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28"/>
            <p:cNvCxnSpPr>
              <a:cxnSpLocks noChangeShapeType="1"/>
            </p:cNvCxnSpPr>
            <p:nvPr/>
          </p:nvCxnSpPr>
          <p:spPr bwMode="auto">
            <a:xfrm>
              <a:off x="4422775" y="3500438"/>
              <a:ext cx="941388" cy="47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29"/>
            <p:cNvCxnSpPr>
              <a:cxnSpLocks noChangeShapeType="1"/>
            </p:cNvCxnSpPr>
            <p:nvPr/>
          </p:nvCxnSpPr>
          <p:spPr bwMode="auto">
            <a:xfrm flipH="1">
              <a:off x="2984500" y="4189413"/>
              <a:ext cx="500063"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30"/>
            <p:cNvCxnSpPr>
              <a:cxnSpLocks noChangeShapeType="1"/>
            </p:cNvCxnSpPr>
            <p:nvPr/>
          </p:nvCxnSpPr>
          <p:spPr bwMode="auto">
            <a:xfrm>
              <a:off x="3484563" y="4189413"/>
              <a:ext cx="438150"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31"/>
            <p:cNvCxnSpPr>
              <a:cxnSpLocks noChangeShapeType="1"/>
            </p:cNvCxnSpPr>
            <p:nvPr/>
          </p:nvCxnSpPr>
          <p:spPr bwMode="auto">
            <a:xfrm flipH="1">
              <a:off x="4937125" y="4189413"/>
              <a:ext cx="500063"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32"/>
            <p:cNvCxnSpPr>
              <a:cxnSpLocks noChangeShapeType="1"/>
            </p:cNvCxnSpPr>
            <p:nvPr/>
          </p:nvCxnSpPr>
          <p:spPr bwMode="auto">
            <a:xfrm>
              <a:off x="5437188" y="4189413"/>
              <a:ext cx="438150" cy="6238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3" name="Rectangle 33"/>
            <p:cNvSpPr>
              <a:spLocks noChangeArrowheads="1"/>
            </p:cNvSpPr>
            <p:nvPr/>
          </p:nvSpPr>
          <p:spPr bwMode="auto">
            <a:xfrm>
              <a:off x="3578225" y="3397250"/>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64" name="Rectangle 34"/>
            <p:cNvSpPr>
              <a:spLocks noChangeArrowheads="1"/>
            </p:cNvSpPr>
            <p:nvPr/>
          </p:nvSpPr>
          <p:spPr bwMode="auto">
            <a:xfrm>
              <a:off x="4833938" y="3341688"/>
              <a:ext cx="346075"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~P</a:t>
              </a:r>
              <a:endParaRPr lang="en-US" altLang="zh-CN">
                <a:solidFill>
                  <a:srgbClr val="003399"/>
                </a:solidFill>
                <a:latin typeface="Arial" charset="0"/>
              </a:endParaRPr>
            </a:p>
          </p:txBody>
        </p:sp>
        <p:sp>
          <p:nvSpPr>
            <p:cNvPr id="65" name="Rectangle 35"/>
            <p:cNvSpPr>
              <a:spLocks noChangeArrowheads="1"/>
            </p:cNvSpPr>
            <p:nvPr/>
          </p:nvSpPr>
          <p:spPr bwMode="auto">
            <a:xfrm>
              <a:off x="2771775" y="4265613"/>
              <a:ext cx="344488" cy="315912"/>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6" name="Rectangle 36"/>
            <p:cNvSpPr>
              <a:spLocks noChangeArrowheads="1"/>
            </p:cNvSpPr>
            <p:nvPr/>
          </p:nvSpPr>
          <p:spPr bwMode="auto">
            <a:xfrm>
              <a:off x="3748088" y="4337050"/>
              <a:ext cx="346075" cy="315913"/>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7" name="Rectangle 37"/>
            <p:cNvSpPr>
              <a:spLocks noChangeArrowheads="1"/>
            </p:cNvSpPr>
            <p:nvPr/>
          </p:nvSpPr>
          <p:spPr bwMode="auto">
            <a:xfrm>
              <a:off x="4716463" y="4264025"/>
              <a:ext cx="346075"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8" name="Rectangle 38"/>
            <p:cNvSpPr>
              <a:spLocks noChangeArrowheads="1"/>
            </p:cNvSpPr>
            <p:nvPr/>
          </p:nvSpPr>
          <p:spPr bwMode="auto">
            <a:xfrm>
              <a:off x="5811838" y="433546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~Q</a:t>
              </a:r>
              <a:endParaRPr lang="en-US" altLang="zh-CN">
                <a:solidFill>
                  <a:srgbClr val="003399"/>
                </a:solidFill>
                <a:latin typeface="Arial" charset="0"/>
              </a:endParaRPr>
            </a:p>
          </p:txBody>
        </p:sp>
        <p:sp>
          <p:nvSpPr>
            <p:cNvPr id="69" name="Rectangle 39"/>
            <p:cNvSpPr>
              <a:spLocks noChangeArrowheads="1"/>
            </p:cNvSpPr>
            <p:nvPr/>
          </p:nvSpPr>
          <p:spPr bwMode="auto">
            <a:xfrm>
              <a:off x="5437188" y="5200650"/>
              <a:ext cx="344487" cy="315913"/>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0" name="Rectangle 40"/>
            <p:cNvSpPr>
              <a:spLocks noChangeArrowheads="1"/>
            </p:cNvSpPr>
            <p:nvPr/>
          </p:nvSpPr>
          <p:spPr bwMode="auto">
            <a:xfrm>
              <a:off x="6099175" y="5129213"/>
              <a:ext cx="344488" cy="315912"/>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1" name="Rectangle 41"/>
            <p:cNvSpPr>
              <a:spLocks noChangeArrowheads="1"/>
            </p:cNvSpPr>
            <p:nvPr/>
          </p:nvSpPr>
          <p:spPr bwMode="auto">
            <a:xfrm>
              <a:off x="3419475" y="5127625"/>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2" name="Rectangle 42"/>
            <p:cNvSpPr>
              <a:spLocks noChangeArrowheads="1"/>
            </p:cNvSpPr>
            <p:nvPr/>
          </p:nvSpPr>
          <p:spPr bwMode="auto">
            <a:xfrm>
              <a:off x="4083050" y="5127625"/>
              <a:ext cx="273050"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3" name="Rectangle 43"/>
            <p:cNvSpPr>
              <a:spLocks noChangeArrowheads="1"/>
            </p:cNvSpPr>
            <p:nvPr/>
          </p:nvSpPr>
          <p:spPr bwMode="auto">
            <a:xfrm>
              <a:off x="2379663" y="519271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4" name="Rectangle 44"/>
            <p:cNvSpPr>
              <a:spLocks noChangeArrowheads="1"/>
            </p:cNvSpPr>
            <p:nvPr/>
          </p:nvSpPr>
          <p:spPr bwMode="auto">
            <a:xfrm>
              <a:off x="3160713" y="5211763"/>
              <a:ext cx="344487"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5" name="Rectangle 45"/>
            <p:cNvSpPr>
              <a:spLocks noChangeArrowheads="1"/>
            </p:cNvSpPr>
            <p:nvPr/>
          </p:nvSpPr>
          <p:spPr bwMode="auto">
            <a:xfrm>
              <a:off x="4371975" y="5157788"/>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sp>
          <p:nvSpPr>
            <p:cNvPr id="76" name="Rectangle 46"/>
            <p:cNvSpPr>
              <a:spLocks noChangeArrowheads="1"/>
            </p:cNvSpPr>
            <p:nvPr/>
          </p:nvSpPr>
          <p:spPr bwMode="auto">
            <a:xfrm>
              <a:off x="5003800" y="5219700"/>
              <a:ext cx="344488" cy="317500"/>
            </a:xfrm>
            <a:prstGeom prst="rect">
              <a:avLst/>
            </a:prstGeom>
            <a:solidFill>
              <a:srgbClr val="FFFFFF"/>
            </a:solidFill>
            <a:ln w="9525">
              <a:solidFill>
                <a:srgbClr val="FFFFFF"/>
              </a:solidFill>
              <a:miter lim="800000"/>
              <a:headEnd/>
              <a:tailEnd/>
            </a:ln>
          </p:spPr>
          <p:txBody>
            <a:bodyPr lIns="0" tIns="0" rIns="0" bIns="0"/>
            <a:lstStyle>
              <a:lvl1pPr marL="342900" indent="-342900">
                <a:defRPr sz="2400">
                  <a:solidFill>
                    <a:schemeClr val="tx1"/>
                  </a:solidFill>
                  <a:latin typeface="Times New Roman" pitchFamily="18" charset="0"/>
                  <a:ea typeface="宋体" charset="-122"/>
                </a:defRPr>
              </a:lvl1pPr>
              <a:lvl2pPr>
                <a:defRPr sz="2400">
                  <a:solidFill>
                    <a:schemeClr val="tx1"/>
                  </a:solidFill>
                  <a:latin typeface="Times New Roman" pitchFamily="18" charset="0"/>
                  <a:ea typeface="宋体" charset="-122"/>
                </a:defRPr>
              </a:lvl2pPr>
              <a:lvl3pPr>
                <a:defRPr sz="2400">
                  <a:solidFill>
                    <a:schemeClr val="tx1"/>
                  </a:solidFill>
                  <a:latin typeface="Times New Roman" pitchFamily="18" charset="0"/>
                  <a:ea typeface="宋体" charset="-122"/>
                </a:defRPr>
              </a:lvl3pPr>
              <a:lvl4pPr>
                <a:defRPr sz="2400">
                  <a:solidFill>
                    <a:schemeClr val="tx1"/>
                  </a:solidFill>
                  <a:latin typeface="Times New Roman" pitchFamily="18" charset="0"/>
                  <a:ea typeface="宋体" charset="-122"/>
                </a:defRPr>
              </a:lvl4pPr>
              <a:lvl5pPr>
                <a:defRPr sz="2400">
                  <a:solidFill>
                    <a:schemeClr val="tx1"/>
                  </a:solidFill>
                  <a:latin typeface="Times New Roman" pitchFamily="18" charset="0"/>
                  <a:ea typeface="宋体" charset="-122"/>
                </a:defRPr>
              </a:lvl5pPr>
              <a:lvl6pPr fontAlgn="base">
                <a:spcBef>
                  <a:spcPct val="0"/>
                </a:spcBef>
                <a:spcAft>
                  <a:spcPct val="0"/>
                </a:spcAft>
                <a:defRPr sz="2400">
                  <a:solidFill>
                    <a:schemeClr val="tx1"/>
                  </a:solidFill>
                  <a:latin typeface="Times New Roman" pitchFamily="18" charset="0"/>
                  <a:ea typeface="宋体" charset="-122"/>
                </a:defRPr>
              </a:lvl6pPr>
              <a:lvl7pPr fontAlgn="base">
                <a:spcBef>
                  <a:spcPct val="0"/>
                </a:spcBef>
                <a:spcAft>
                  <a:spcPct val="0"/>
                </a:spcAft>
                <a:defRPr sz="2400">
                  <a:solidFill>
                    <a:schemeClr val="tx1"/>
                  </a:solidFill>
                  <a:latin typeface="Times New Roman" pitchFamily="18" charset="0"/>
                  <a:ea typeface="宋体" charset="-122"/>
                </a:defRPr>
              </a:lvl7pPr>
              <a:lvl8pPr fontAlgn="base">
                <a:spcBef>
                  <a:spcPct val="0"/>
                </a:spcBef>
                <a:spcAft>
                  <a:spcPct val="0"/>
                </a:spcAft>
                <a:defRPr sz="2400">
                  <a:solidFill>
                    <a:schemeClr val="tx1"/>
                  </a:solidFill>
                  <a:latin typeface="Times New Roman" pitchFamily="18" charset="0"/>
                  <a:ea typeface="宋体" charset="-122"/>
                </a:defRPr>
              </a:lvl8pPr>
              <a:lvl9pPr fontAlgn="base">
                <a:spcBef>
                  <a:spcPct val="0"/>
                </a:spcBef>
                <a:spcAft>
                  <a:spcPct val="0"/>
                </a:spcAft>
                <a:defRPr sz="2400">
                  <a:solidFill>
                    <a:schemeClr val="tx1"/>
                  </a:solidFill>
                  <a:latin typeface="Times New Roman" pitchFamily="18" charset="0"/>
                  <a:ea typeface="宋体" charset="-122"/>
                </a:defRPr>
              </a:lvl9pPr>
            </a:lstStyle>
            <a:p>
              <a:pPr algn="r">
                <a:lnSpc>
                  <a:spcPct val="72000"/>
                </a:lnSpc>
                <a:spcBef>
                  <a:spcPct val="50000"/>
                </a:spcBef>
                <a:buFont typeface="Wingdings" pitchFamily="2" charset="2"/>
                <a:buNone/>
              </a:pPr>
              <a:r>
                <a:rPr lang="en-US" altLang="zh-CN" sz="1000">
                  <a:solidFill>
                    <a:srgbClr val="003399"/>
                  </a:solidFill>
                </a:rPr>
                <a:t>~R</a:t>
              </a:r>
              <a:endParaRPr lang="en-US" altLang="zh-CN">
                <a:solidFill>
                  <a:srgbClr val="003399"/>
                </a:solidFill>
                <a:latin typeface="Arial"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9" y="692696"/>
            <a:ext cx="9205023" cy="5688632"/>
          </a:xfrm>
        </p:spPr>
        <p:txBody>
          <a:bodyPr>
            <a:normAutofit/>
          </a:bodyPr>
          <a:lstStyle/>
          <a:p>
            <a:pPr marL="731520" indent="-457200" algn="just">
              <a:lnSpc>
                <a:spcPts val="3500"/>
              </a:lnSpc>
              <a:buFont typeface="Wingdings" panose="05000000000000000000" pitchFamily="2" charset="2"/>
              <a:buChar char="p"/>
            </a:pPr>
            <a:r>
              <a:rPr lang="zh-CN" altLang="zh-CN" sz="2600" b="1" kern="100" dirty="0">
                <a:solidFill>
                  <a:srgbClr val="FF0000"/>
                </a:solidFill>
                <a:latin typeface="Times New Roman"/>
              </a:rPr>
              <a:t>定理（</a:t>
            </a:r>
            <a:r>
              <a:rPr lang="en-US" altLang="zh-CN" sz="2600" kern="100" dirty="0" err="1">
                <a:solidFill>
                  <a:srgbClr val="FF0000"/>
                </a:solidFill>
                <a:latin typeface="Times New Roman"/>
              </a:rPr>
              <a:t>Herbrand</a:t>
            </a:r>
            <a:r>
              <a:rPr lang="zh-CN" altLang="zh-CN" sz="2600" b="1" kern="100" dirty="0">
                <a:solidFill>
                  <a:srgbClr val="FF0000"/>
                </a:solidFill>
                <a:latin typeface="Times New Roman"/>
              </a:rPr>
              <a:t>定理</a:t>
            </a:r>
            <a:r>
              <a:rPr lang="en-US" altLang="zh-CN" sz="2600" b="1" kern="100" dirty="0">
                <a:solidFill>
                  <a:srgbClr val="FF0000"/>
                </a:solidFill>
                <a:latin typeface="宋体"/>
              </a:rPr>
              <a:t>Ⅰ</a:t>
            </a:r>
            <a:r>
              <a:rPr lang="zh-CN" altLang="zh-CN" sz="2600" b="1" kern="100" dirty="0">
                <a:solidFill>
                  <a:srgbClr val="FF0000"/>
                </a:solidFill>
                <a:latin typeface="Times New Roman"/>
              </a:rPr>
              <a:t>）</a:t>
            </a:r>
            <a:r>
              <a:rPr lang="en-US" altLang="zh-CN" sz="2600" b="1" kern="100" dirty="0">
                <a:solidFill>
                  <a:srgbClr val="0000FF"/>
                </a:solidFill>
                <a:latin typeface="Times New Roman"/>
              </a:rPr>
              <a:t> </a:t>
            </a:r>
            <a:r>
              <a:rPr lang="zh-CN" altLang="zh-CN" sz="2600" kern="100" dirty="0">
                <a:latin typeface="Times New Roman"/>
              </a:rPr>
              <a:t>子句</a:t>
            </a:r>
            <a:r>
              <a:rPr lang="zh-CN" altLang="zh-CN" sz="2600" kern="100" dirty="0" smtClean="0">
                <a:latin typeface="Times New Roman"/>
              </a:rPr>
              <a:t>集</a:t>
            </a:r>
            <a:r>
              <a:rPr lang="en-US" altLang="zh-CN" sz="2600" kern="100" dirty="0" smtClean="0">
                <a:latin typeface="Times New Roman"/>
              </a:rPr>
              <a:t>S</a:t>
            </a:r>
            <a:r>
              <a:rPr lang="zh-CN" altLang="zh-CN" sz="2600" kern="100" dirty="0" smtClean="0">
                <a:latin typeface="Times New Roman"/>
              </a:rPr>
              <a:t>是</a:t>
            </a:r>
            <a:r>
              <a:rPr lang="zh-CN" altLang="zh-CN" sz="2600" kern="100" dirty="0">
                <a:latin typeface="Times New Roman"/>
              </a:rPr>
              <a:t>不可满足的</a:t>
            </a:r>
            <a:r>
              <a:rPr lang="zh-CN" altLang="zh-CN" sz="2600" kern="100" dirty="0" smtClean="0">
                <a:latin typeface="Times New Roman"/>
              </a:rPr>
              <a:t>当且仅当</a:t>
            </a:r>
            <a:r>
              <a:rPr lang="en-US" altLang="zh-CN" sz="2600" kern="100" dirty="0" smtClean="0">
                <a:latin typeface="Times New Roman"/>
              </a:rPr>
              <a:t>S</a:t>
            </a:r>
            <a:r>
              <a:rPr lang="zh-CN" altLang="zh-CN" sz="2600" kern="100" dirty="0" smtClean="0">
                <a:latin typeface="Times New Roman"/>
              </a:rPr>
              <a:t>的</a:t>
            </a:r>
            <a:r>
              <a:rPr lang="zh-CN" altLang="zh-CN" sz="2600" kern="100" dirty="0">
                <a:latin typeface="Times New Roman"/>
              </a:rPr>
              <a:t>正则完全</a:t>
            </a:r>
            <a:r>
              <a:rPr lang="zh-CN" altLang="zh-CN" sz="2600" kern="100" dirty="0" smtClean="0">
                <a:latin typeface="Times New Roman"/>
              </a:rPr>
              <a:t>语义树</a:t>
            </a:r>
            <a:r>
              <a:rPr lang="en-US" altLang="zh-CN" sz="2600" kern="100" dirty="0" smtClean="0">
                <a:latin typeface="Times New Roman"/>
              </a:rPr>
              <a:t>T</a:t>
            </a:r>
            <a:r>
              <a:rPr lang="zh-CN" altLang="zh-CN" sz="2600" kern="100" dirty="0" smtClean="0">
                <a:latin typeface="Times New Roman"/>
              </a:rPr>
              <a:t>是</a:t>
            </a:r>
            <a:r>
              <a:rPr lang="zh-CN" altLang="zh-CN" sz="2600" kern="100" dirty="0">
                <a:latin typeface="Times New Roman"/>
              </a:rPr>
              <a:t>有限的封闭语义树。</a:t>
            </a:r>
            <a:r>
              <a:rPr lang="en-US" altLang="zh-CN" sz="2600" kern="100" dirty="0">
                <a:latin typeface="Times New Roman"/>
              </a:rPr>
              <a:t>	</a:t>
            </a:r>
            <a:endParaRPr lang="zh-CN" altLang="zh-CN" sz="2600" kern="100" dirty="0">
              <a:latin typeface="Times New Roman"/>
            </a:endParaRPr>
          </a:p>
          <a:p>
            <a:pPr marL="731520" indent="-457200" algn="just">
              <a:lnSpc>
                <a:spcPts val="3500"/>
              </a:lnSpc>
              <a:spcBef>
                <a:spcPts val="1200"/>
              </a:spcBef>
              <a:buFont typeface="Wingdings" panose="05000000000000000000" pitchFamily="2" charset="2"/>
              <a:buChar char="p"/>
            </a:pPr>
            <a:r>
              <a:rPr lang="zh-CN" altLang="zh-CN" sz="2600" b="1" kern="100" dirty="0">
                <a:solidFill>
                  <a:srgbClr val="FF0000"/>
                </a:solidFill>
                <a:latin typeface="Times New Roman"/>
              </a:rPr>
              <a:t>定理（</a:t>
            </a:r>
            <a:r>
              <a:rPr lang="en-US" altLang="zh-CN" sz="2600" kern="100" dirty="0" err="1">
                <a:solidFill>
                  <a:srgbClr val="FF0000"/>
                </a:solidFill>
                <a:latin typeface="Times New Roman"/>
              </a:rPr>
              <a:t>Herbrand</a:t>
            </a:r>
            <a:r>
              <a:rPr lang="zh-CN" altLang="zh-CN" sz="2600" b="1" kern="100" dirty="0">
                <a:solidFill>
                  <a:srgbClr val="FF0000"/>
                </a:solidFill>
                <a:latin typeface="Times New Roman"/>
              </a:rPr>
              <a:t>定理</a:t>
            </a:r>
            <a:r>
              <a:rPr lang="en-US" altLang="zh-CN" sz="2600" b="1" kern="100" dirty="0">
                <a:solidFill>
                  <a:srgbClr val="FF0000"/>
                </a:solidFill>
                <a:latin typeface="宋体"/>
              </a:rPr>
              <a:t>Ⅱ</a:t>
            </a:r>
            <a:r>
              <a:rPr lang="zh-CN" altLang="zh-CN" sz="2600" b="1" kern="100" dirty="0">
                <a:solidFill>
                  <a:srgbClr val="FF0000"/>
                </a:solidFill>
                <a:latin typeface="Times New Roman"/>
              </a:rPr>
              <a:t>）</a:t>
            </a:r>
            <a:r>
              <a:rPr lang="en-US" altLang="zh-CN" sz="2600" b="1" kern="100" dirty="0">
                <a:solidFill>
                  <a:srgbClr val="0000FF"/>
                </a:solidFill>
                <a:latin typeface="Times New Roman"/>
              </a:rPr>
              <a:t> </a:t>
            </a:r>
            <a:r>
              <a:rPr lang="zh-CN" altLang="zh-CN" sz="2600" kern="100" dirty="0">
                <a:latin typeface="Times New Roman"/>
              </a:rPr>
              <a:t>子句</a:t>
            </a:r>
            <a:r>
              <a:rPr lang="zh-CN" altLang="zh-CN" sz="2600" kern="100" dirty="0" smtClean="0">
                <a:latin typeface="Times New Roman"/>
              </a:rPr>
              <a:t>集</a:t>
            </a:r>
            <a:r>
              <a:rPr lang="en-US" altLang="zh-CN" sz="2600" kern="100" dirty="0" smtClean="0">
                <a:latin typeface="Times New Roman"/>
              </a:rPr>
              <a:t>S</a:t>
            </a:r>
            <a:r>
              <a:rPr lang="zh-CN" altLang="zh-CN" sz="2600" kern="100" dirty="0" smtClean="0">
                <a:latin typeface="Times New Roman"/>
              </a:rPr>
              <a:t>是</a:t>
            </a:r>
            <a:r>
              <a:rPr lang="zh-CN" altLang="zh-CN" sz="2600" kern="100" dirty="0">
                <a:latin typeface="Times New Roman"/>
              </a:rPr>
              <a:t>不可满足的当且仅当</a:t>
            </a:r>
            <a:r>
              <a:rPr lang="zh-CN" altLang="zh-CN" sz="2600" kern="100" dirty="0" smtClean="0">
                <a:latin typeface="Times New Roman"/>
              </a:rPr>
              <a:t>存在</a:t>
            </a:r>
            <a:r>
              <a:rPr lang="en-US" altLang="zh-CN" sz="2600" kern="100" dirty="0" smtClean="0">
                <a:latin typeface="Times New Roman"/>
              </a:rPr>
              <a:t>S</a:t>
            </a:r>
            <a:r>
              <a:rPr lang="zh-CN" altLang="zh-CN" sz="2600" kern="100" dirty="0" smtClean="0">
                <a:latin typeface="Times New Roman"/>
              </a:rPr>
              <a:t>的</a:t>
            </a:r>
            <a:r>
              <a:rPr lang="zh-CN" altLang="zh-CN" sz="2600" kern="100" dirty="0">
                <a:latin typeface="Times New Roman"/>
              </a:rPr>
              <a:t>一个有限的不可满足的基例</a:t>
            </a:r>
            <a:r>
              <a:rPr lang="zh-CN" altLang="zh-CN" sz="2600" kern="100" dirty="0" smtClean="0">
                <a:latin typeface="Times New Roman"/>
              </a:rPr>
              <a:t>集</a:t>
            </a:r>
            <a:r>
              <a:rPr lang="en-US" altLang="zh-CN" sz="2600" kern="100" dirty="0" smtClean="0">
                <a:latin typeface="Times New Roman"/>
              </a:rPr>
              <a:t>S</a:t>
            </a:r>
            <a:r>
              <a:rPr lang="en-US" altLang="zh-CN" sz="2600" dirty="0" smtClean="0">
                <a:latin typeface="Arial"/>
              </a:rPr>
              <a:t>’</a:t>
            </a:r>
            <a:r>
              <a:rPr lang="en-US" altLang="zh-CN" sz="2600" kern="100" dirty="0" smtClean="0">
                <a:latin typeface="Times New Roman"/>
              </a:rPr>
              <a:t> </a:t>
            </a:r>
            <a:r>
              <a:rPr lang="zh-CN" altLang="zh-CN" sz="2600" kern="100" dirty="0" smtClean="0">
                <a:latin typeface="Times New Roman"/>
              </a:rPr>
              <a:t>。</a:t>
            </a:r>
            <a:endParaRPr lang="zh-CN" altLang="zh-CN" sz="2600" kern="100" dirty="0">
              <a:latin typeface="Times New Roman"/>
            </a:endParaRPr>
          </a:p>
          <a:p>
            <a:pPr>
              <a:buFont typeface="Wingdings" panose="05000000000000000000" pitchFamily="2" charset="2"/>
              <a:buChar char="p"/>
            </a:pPr>
            <a:r>
              <a:rPr lang="zh-CN" altLang="en-US" sz="2600" dirty="0"/>
              <a:t> </a:t>
            </a:r>
            <a:r>
              <a:rPr lang="en-US" altLang="zh-CN" sz="2600" dirty="0" err="1"/>
              <a:t>Herbrand</a:t>
            </a:r>
            <a:r>
              <a:rPr lang="zh-CN" altLang="en-US" sz="2600" dirty="0"/>
              <a:t>定理</a:t>
            </a:r>
            <a:r>
              <a:rPr lang="en-US" altLang="zh-CN" sz="2600" dirty="0"/>
              <a:t>II</a:t>
            </a:r>
            <a:r>
              <a:rPr lang="zh-CN" altLang="en-US" sz="2600" dirty="0"/>
              <a:t>提出了一种证明子句集</a:t>
            </a:r>
            <a:r>
              <a:rPr lang="en-US" altLang="zh-CN" sz="2600" dirty="0"/>
              <a:t>S</a:t>
            </a:r>
            <a:r>
              <a:rPr lang="zh-CN" altLang="en-US" sz="2600" dirty="0"/>
              <a:t>的不可满足性的方法：如果存在这样一个机械程序，它可以逐次生成</a:t>
            </a:r>
            <a:r>
              <a:rPr lang="en-US" altLang="zh-CN" sz="2600" dirty="0"/>
              <a:t>S</a:t>
            </a:r>
            <a:r>
              <a:rPr lang="zh-CN" altLang="en-US" sz="2600" dirty="0"/>
              <a:t>中子句的基例集 </a:t>
            </a:r>
            <a:r>
              <a:rPr lang="en-US" altLang="zh-CN" sz="2600" dirty="0"/>
              <a:t>S0’</a:t>
            </a:r>
            <a:r>
              <a:rPr lang="zh-CN" altLang="en-US" sz="2600" dirty="0"/>
              <a:t>，</a:t>
            </a:r>
            <a:r>
              <a:rPr lang="en-US" altLang="zh-CN" sz="2600" dirty="0"/>
              <a:t>…</a:t>
            </a:r>
            <a:r>
              <a:rPr lang="zh-CN" altLang="en-US" sz="2600" dirty="0"/>
              <a:t>，</a:t>
            </a:r>
            <a:r>
              <a:rPr lang="en-US" altLang="zh-CN" sz="2600" dirty="0"/>
              <a:t>Sn’</a:t>
            </a:r>
            <a:r>
              <a:rPr lang="zh-CN" altLang="en-US" sz="2600" dirty="0"/>
              <a:t>，并逐次地检查</a:t>
            </a:r>
            <a:r>
              <a:rPr lang="en-US" altLang="zh-CN" sz="2600" dirty="0"/>
              <a:t>S0’</a:t>
            </a:r>
            <a:r>
              <a:rPr lang="zh-CN" altLang="en-US" sz="2600" dirty="0"/>
              <a:t>，</a:t>
            </a:r>
            <a:r>
              <a:rPr lang="en-US" altLang="zh-CN" sz="2600" dirty="0"/>
              <a:t>…</a:t>
            </a:r>
            <a:r>
              <a:rPr lang="zh-CN" altLang="en-US" sz="2600" dirty="0"/>
              <a:t>，</a:t>
            </a:r>
            <a:r>
              <a:rPr lang="en-US" altLang="zh-CN" sz="2600" dirty="0"/>
              <a:t>Sn’</a:t>
            </a:r>
            <a:r>
              <a:rPr lang="zh-CN" altLang="en-US" sz="2600" dirty="0"/>
              <a:t>，</a:t>
            </a:r>
            <a:r>
              <a:rPr lang="en-US" altLang="zh-CN" sz="2600" dirty="0"/>
              <a:t>…</a:t>
            </a:r>
            <a:r>
              <a:rPr lang="zh-CN" altLang="en-US" sz="2600" dirty="0"/>
              <a:t>的不可满足性，那么根据 </a:t>
            </a:r>
            <a:r>
              <a:rPr lang="en-US" altLang="zh-CN" sz="2600" dirty="0" err="1"/>
              <a:t>Herbrand</a:t>
            </a:r>
            <a:r>
              <a:rPr lang="zh-CN" altLang="en-US" sz="2600" dirty="0"/>
              <a:t>定理</a:t>
            </a:r>
            <a:r>
              <a:rPr lang="en-US" altLang="zh-CN" sz="2600" dirty="0"/>
              <a:t>II</a:t>
            </a:r>
            <a:r>
              <a:rPr lang="zh-CN" altLang="en-US" sz="2600" dirty="0"/>
              <a:t>，如果 </a:t>
            </a:r>
            <a:r>
              <a:rPr lang="en-US" altLang="zh-CN" sz="2600" dirty="0"/>
              <a:t>S</a:t>
            </a:r>
            <a:r>
              <a:rPr lang="zh-CN" altLang="en-US" sz="2600" dirty="0"/>
              <a:t>是不可满足的，则这个程序一定可以找到一个有限</a:t>
            </a:r>
            <a:r>
              <a:rPr lang="zh-CN" altLang="en-US" sz="2600" dirty="0" smtClean="0"/>
              <a:t>数</a:t>
            </a:r>
            <a:r>
              <a:rPr lang="en-US" altLang="zh-CN" sz="2600" dirty="0" smtClean="0"/>
              <a:t>n</a:t>
            </a:r>
            <a:r>
              <a:rPr lang="zh-CN" altLang="en-US" sz="2600" dirty="0" smtClean="0"/>
              <a:t>，</a:t>
            </a:r>
            <a:r>
              <a:rPr lang="zh-CN" altLang="en-US" sz="2600" dirty="0"/>
              <a:t>使</a:t>
            </a:r>
            <a:r>
              <a:rPr lang="en-US" altLang="zh-CN" sz="2600" dirty="0" smtClean="0"/>
              <a:t>Sn’</a:t>
            </a:r>
            <a:r>
              <a:rPr lang="zh-CN" altLang="en-US" sz="2600" dirty="0"/>
              <a:t>是不可满足的。 </a:t>
            </a:r>
            <a:endParaRPr lang="en-US" altLang="zh-CN" sz="2600" dirty="0" smtClean="0"/>
          </a:p>
          <a:p>
            <a:pPr>
              <a:buFont typeface="Wingdings" panose="05000000000000000000" pitchFamily="2" charset="2"/>
              <a:buChar char="p"/>
            </a:pPr>
            <a:r>
              <a:rPr lang="en-US" altLang="zh-CN" sz="2400" dirty="0"/>
              <a:t>Gilmore</a:t>
            </a:r>
            <a:r>
              <a:rPr lang="zh-CN" altLang="zh-CN" sz="2400" dirty="0" smtClean="0"/>
              <a:t>在</a:t>
            </a:r>
            <a:r>
              <a:rPr lang="en-US" altLang="zh-CN" sz="2400" dirty="0" smtClean="0"/>
              <a:t>1960</a:t>
            </a:r>
            <a:r>
              <a:rPr lang="zh-CN" altLang="zh-CN" sz="2400" dirty="0" smtClean="0"/>
              <a:t>年</a:t>
            </a:r>
            <a:r>
              <a:rPr lang="zh-CN" altLang="zh-CN" sz="2400" dirty="0"/>
              <a:t>实现</a:t>
            </a:r>
            <a:r>
              <a:rPr lang="zh-CN" altLang="zh-CN" sz="2400" dirty="0" smtClean="0"/>
              <a:t>了</a:t>
            </a:r>
            <a:r>
              <a:rPr lang="zh-CN" altLang="en-US" sz="2400" dirty="0"/>
              <a:t>该</a:t>
            </a:r>
            <a:r>
              <a:rPr lang="zh-CN" altLang="zh-CN" sz="2400" dirty="0" smtClean="0"/>
              <a:t>方法</a:t>
            </a:r>
            <a:endParaRPr lang="zh-CN" altLang="en-US" sz="2600" dirty="0"/>
          </a:p>
          <a:p>
            <a:endParaRPr lang="zh-CN" altLang="en-US" sz="2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17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normAutofit/>
          </a:bodyPr>
          <a:lstStyle/>
          <a:p>
            <a:pPr indent="533400" algn="just">
              <a:lnSpc>
                <a:spcPts val="3500"/>
              </a:lnSpc>
              <a:spcBef>
                <a:spcPts val="1200"/>
              </a:spcBef>
              <a:spcAft>
                <a:spcPts val="1200"/>
              </a:spcAft>
            </a:pPr>
            <a:r>
              <a:rPr lang="zh-CN" altLang="zh-CN" kern="100" dirty="0">
                <a:latin typeface="Times New Roman"/>
                <a:cs typeface="Times New Roman"/>
              </a:rPr>
              <a:t>逻辑学是一门形式科学，它研究在一定范围内形式之间的关系及其规律。</a:t>
            </a:r>
            <a:r>
              <a:rPr lang="zh-CN" altLang="zh-CN" b="1" kern="100" dirty="0">
                <a:solidFill>
                  <a:srgbClr val="FF0000"/>
                </a:solidFill>
                <a:latin typeface="Times New Roman"/>
                <a:cs typeface="Times New Roman"/>
              </a:rPr>
              <a:t>一定范围下的全体有效式就是</a:t>
            </a:r>
            <a:r>
              <a:rPr lang="zh-CN" altLang="zh-CN" kern="100" dirty="0">
                <a:latin typeface="Times New Roman"/>
                <a:cs typeface="Times New Roman"/>
              </a:rPr>
              <a:t>（</a:t>
            </a:r>
            <a:r>
              <a:rPr lang="zh-CN" altLang="zh-CN" b="1" kern="100" dirty="0">
                <a:solidFill>
                  <a:srgbClr val="FF0000"/>
                </a:solidFill>
                <a:latin typeface="Times New Roman"/>
                <a:cs typeface="Times New Roman"/>
              </a:rPr>
              <a:t>关于该范围的</a:t>
            </a:r>
            <a:r>
              <a:rPr lang="zh-CN" altLang="zh-CN" kern="100" dirty="0">
                <a:latin typeface="Times New Roman"/>
                <a:cs typeface="Times New Roman"/>
              </a:rPr>
              <a:t>）</a:t>
            </a:r>
            <a:r>
              <a:rPr lang="zh-CN" altLang="zh-CN" b="1" kern="100" dirty="0">
                <a:solidFill>
                  <a:srgbClr val="FF0000"/>
                </a:solidFill>
                <a:latin typeface="Times New Roman"/>
                <a:cs typeface="Times New Roman"/>
              </a:rPr>
              <a:t>一个逻辑。</a:t>
            </a:r>
            <a:endParaRPr lang="zh-CN" altLang="zh-CN" kern="100" dirty="0">
              <a:latin typeface="华文楷体"/>
              <a:cs typeface="Times New Roman"/>
            </a:endParaRPr>
          </a:p>
          <a:p>
            <a:pPr indent="533400" algn="just">
              <a:lnSpc>
                <a:spcPts val="3500"/>
              </a:lnSpc>
              <a:spcBef>
                <a:spcPts val="1200"/>
              </a:spcBef>
              <a:spcAft>
                <a:spcPts val="0"/>
              </a:spcAft>
            </a:pPr>
            <a:r>
              <a:rPr lang="zh-CN" altLang="zh-CN" kern="100" dirty="0">
                <a:latin typeface="Times New Roman"/>
                <a:cs typeface="Times New Roman"/>
              </a:rPr>
              <a:t>对</a:t>
            </a:r>
            <a:r>
              <a:rPr lang="zh-CN" altLang="zh-CN" b="1" kern="100" dirty="0">
                <a:solidFill>
                  <a:srgbClr val="FF0000"/>
                </a:solidFill>
                <a:latin typeface="Times New Roman"/>
                <a:cs typeface="Times New Roman"/>
              </a:rPr>
              <a:t>逻辑</a:t>
            </a:r>
            <a:r>
              <a:rPr lang="zh-CN" altLang="zh-CN" kern="100" dirty="0">
                <a:latin typeface="Times New Roman"/>
                <a:cs typeface="Times New Roman"/>
              </a:rPr>
              <a:t>的研究通常分几个步骤：</a:t>
            </a:r>
            <a:endParaRPr lang="zh-CN" altLang="zh-CN"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a:latin typeface="宋体"/>
                <a:cs typeface="Times New Roman"/>
              </a:rPr>
              <a:t>⑴</a:t>
            </a:r>
            <a:r>
              <a:rPr lang="en-US" altLang="zh-CN" kern="100" dirty="0">
                <a:latin typeface="Times New Roman"/>
                <a:cs typeface="Times New Roman"/>
              </a:rPr>
              <a:t> </a:t>
            </a:r>
            <a:r>
              <a:rPr lang="zh-CN" altLang="zh-CN" kern="100" dirty="0">
                <a:latin typeface="Times New Roman"/>
                <a:cs typeface="Times New Roman"/>
              </a:rPr>
              <a:t>确定一个范围，这个范围决定了相应的逻辑的描述能力；</a:t>
            </a:r>
            <a:endParaRPr lang="zh-CN" altLang="zh-CN"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a:latin typeface="宋体"/>
                <a:cs typeface="Times New Roman"/>
              </a:rPr>
              <a:t>⑵</a:t>
            </a:r>
            <a:r>
              <a:rPr lang="en-US" altLang="zh-CN" kern="100" dirty="0">
                <a:latin typeface="Times New Roman"/>
                <a:cs typeface="Times New Roman"/>
              </a:rPr>
              <a:t> </a:t>
            </a:r>
            <a:r>
              <a:rPr lang="zh-CN" altLang="zh-CN" kern="100" dirty="0">
                <a:latin typeface="Times New Roman"/>
                <a:cs typeface="Times New Roman"/>
              </a:rPr>
              <a:t>设立足以表达相应的逻辑中有关形式的语言，称为这个逻辑的</a:t>
            </a:r>
            <a:r>
              <a:rPr lang="zh-CN" altLang="zh-CN" b="1" kern="100" dirty="0">
                <a:solidFill>
                  <a:srgbClr val="FF0000"/>
                </a:solidFill>
                <a:latin typeface="Times New Roman"/>
                <a:cs typeface="Times New Roman"/>
              </a:rPr>
              <a:t>形式语言</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kern="100" dirty="0" smtClean="0">
                <a:latin typeface="宋体"/>
                <a:cs typeface="Times New Roman"/>
              </a:rPr>
              <a:t>⑶</a:t>
            </a:r>
            <a:r>
              <a:rPr lang="en-US" altLang="zh-CN" kern="100" dirty="0" smtClean="0">
                <a:latin typeface="Times New Roman"/>
              </a:rPr>
              <a:t> </a:t>
            </a:r>
            <a:r>
              <a:rPr lang="zh-CN" altLang="zh-CN" kern="100" dirty="0">
                <a:latin typeface="Times New Roman"/>
                <a:cs typeface="Times New Roman"/>
              </a:rPr>
              <a:t>找出该范围下的全体</a:t>
            </a:r>
            <a:r>
              <a:rPr lang="zh-CN" altLang="zh-CN" b="1" kern="100" dirty="0">
                <a:solidFill>
                  <a:srgbClr val="FF0000"/>
                </a:solidFill>
                <a:latin typeface="Times New Roman"/>
                <a:cs typeface="Times New Roman"/>
              </a:rPr>
              <a:t>有效式</a:t>
            </a:r>
            <a:r>
              <a:rPr lang="zh-CN" altLang="zh-CN" kern="100" dirty="0">
                <a:latin typeface="Times New Roman"/>
                <a:cs typeface="Times New Roman"/>
              </a:rPr>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8381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463" y="548680"/>
            <a:ext cx="9595066" cy="5976664"/>
          </a:xfrm>
        </p:spPr>
        <p:txBody>
          <a:bodyPr>
            <a:normAutofit/>
          </a:bodyPr>
          <a:lstStyle/>
          <a:p>
            <a:r>
              <a:rPr lang="en-US" altLang="zh-CN" sz="2400" dirty="0"/>
              <a:t>Davis-Putnam</a:t>
            </a:r>
            <a:r>
              <a:rPr lang="zh-CN" altLang="zh-CN" sz="2400" dirty="0"/>
              <a:t>改进了</a:t>
            </a:r>
            <a:r>
              <a:rPr lang="en-US" altLang="zh-CN" sz="2400" dirty="0"/>
              <a:t>Gilmore</a:t>
            </a:r>
            <a:r>
              <a:rPr lang="zh-CN" altLang="zh-CN" sz="2400" dirty="0"/>
              <a:t>的方法，应用了下述</a:t>
            </a:r>
            <a:r>
              <a:rPr lang="zh-CN" altLang="zh-CN" sz="2400" dirty="0" smtClean="0"/>
              <a:t>规则：</a:t>
            </a:r>
            <a:endParaRPr lang="en-US" altLang="zh-CN" sz="2400" dirty="0" smtClean="0"/>
          </a:p>
          <a:p>
            <a:pPr>
              <a:buFont typeface="Wingdings" panose="05000000000000000000" pitchFamily="2" charset="2"/>
              <a:buChar char="Ø"/>
            </a:pPr>
            <a:r>
              <a:rPr lang="en-US" altLang="zh-CN" sz="2400" dirty="0"/>
              <a:t>⑴</a:t>
            </a:r>
            <a:r>
              <a:rPr lang="en-US" altLang="zh-CN" sz="2400" dirty="0">
                <a:solidFill>
                  <a:srgbClr val="FF0000"/>
                </a:solidFill>
              </a:rPr>
              <a:t> </a:t>
            </a:r>
            <a:r>
              <a:rPr lang="zh-CN" altLang="zh-CN" sz="2400" b="1" dirty="0">
                <a:solidFill>
                  <a:srgbClr val="FF0000"/>
                </a:solidFill>
              </a:rPr>
              <a:t>重言式规则</a:t>
            </a:r>
            <a:r>
              <a:rPr lang="en-US" altLang="zh-CN" sz="2400" b="1" dirty="0">
                <a:solidFill>
                  <a:srgbClr val="FF0000"/>
                </a:solidFill>
              </a:rPr>
              <a:t> </a:t>
            </a:r>
            <a:r>
              <a:rPr lang="zh-CN" altLang="zh-CN" sz="2400" dirty="0"/>
              <a:t>在子句</a:t>
            </a:r>
            <a:r>
              <a:rPr lang="zh-CN" altLang="zh-CN" sz="2400" dirty="0" smtClean="0"/>
              <a:t>集</a:t>
            </a:r>
            <a:r>
              <a:rPr lang="en-US" altLang="zh-CN" sz="2400" dirty="0" smtClean="0"/>
              <a:t>S</a:t>
            </a:r>
            <a:r>
              <a:rPr lang="zh-CN" altLang="zh-CN" sz="2400" dirty="0" smtClean="0"/>
              <a:t>中</a:t>
            </a:r>
            <a:r>
              <a:rPr lang="zh-CN" altLang="zh-CN" sz="2400" dirty="0"/>
              <a:t>删除所有的重言式得子句</a:t>
            </a:r>
            <a:r>
              <a:rPr lang="zh-CN" altLang="zh-CN" sz="2400" dirty="0" smtClean="0"/>
              <a:t>集</a:t>
            </a:r>
            <a:r>
              <a:rPr lang="en-US" altLang="zh-CN" sz="2400" dirty="0"/>
              <a:t>S’</a:t>
            </a:r>
            <a:r>
              <a:rPr lang="en-US" altLang="zh-CN" sz="2400" dirty="0" smtClean="0"/>
              <a:t> </a:t>
            </a:r>
            <a:r>
              <a:rPr lang="zh-CN" altLang="zh-CN" sz="2400" dirty="0"/>
              <a:t>，</a:t>
            </a:r>
            <a:r>
              <a:rPr lang="zh-CN" altLang="zh-CN" sz="2400" dirty="0" smtClean="0"/>
              <a:t>则</a:t>
            </a:r>
            <a:r>
              <a:rPr lang="en-US" altLang="zh-CN" sz="2400" dirty="0" smtClean="0"/>
              <a:t>S</a:t>
            </a:r>
            <a:r>
              <a:rPr lang="zh-CN" altLang="zh-CN" sz="2400" dirty="0" smtClean="0"/>
              <a:t>不可</a:t>
            </a:r>
            <a:r>
              <a:rPr lang="zh-CN" altLang="zh-CN" sz="2400" dirty="0"/>
              <a:t>满足当且仅当</a:t>
            </a:r>
            <a:r>
              <a:rPr lang="en-US" altLang="zh-CN" sz="2400" dirty="0"/>
              <a:t> </a:t>
            </a:r>
            <a:r>
              <a:rPr lang="en-US" altLang="zh-CN" sz="2400" dirty="0" smtClean="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⑵ </a:t>
            </a:r>
            <a:r>
              <a:rPr lang="zh-CN" altLang="zh-CN" sz="2400" b="1" dirty="0">
                <a:solidFill>
                  <a:srgbClr val="FF0000"/>
                </a:solidFill>
              </a:rPr>
              <a:t>单文字规则</a:t>
            </a:r>
            <a:r>
              <a:rPr lang="en-US" altLang="zh-CN" sz="2400" b="1" dirty="0">
                <a:solidFill>
                  <a:srgbClr val="FF0000"/>
                </a:solidFill>
              </a:rPr>
              <a:t> </a:t>
            </a:r>
            <a:r>
              <a:rPr lang="zh-CN" altLang="zh-CN" sz="2400" dirty="0" smtClean="0"/>
              <a:t>若</a:t>
            </a:r>
            <a:r>
              <a:rPr lang="en-US" altLang="zh-CN" sz="2400" dirty="0" smtClean="0"/>
              <a:t>S</a:t>
            </a:r>
            <a:r>
              <a:rPr lang="zh-CN" altLang="zh-CN" sz="2400" dirty="0" smtClean="0"/>
              <a:t>中</a:t>
            </a:r>
            <a:r>
              <a:rPr lang="zh-CN" altLang="zh-CN" sz="2400" dirty="0"/>
              <a:t>有一个单元</a:t>
            </a:r>
            <a:r>
              <a:rPr lang="zh-CN" altLang="zh-CN" sz="2400" dirty="0" smtClean="0"/>
              <a:t>基子句</a:t>
            </a:r>
            <a:r>
              <a:rPr lang="en-US" altLang="zh-CN" sz="2400" dirty="0" smtClean="0"/>
              <a:t>L </a:t>
            </a:r>
            <a:r>
              <a:rPr lang="zh-CN" altLang="zh-CN" sz="2400" dirty="0"/>
              <a:t>，删除</a:t>
            </a:r>
            <a:r>
              <a:rPr lang="en-US" altLang="zh-CN" sz="2400" dirty="0"/>
              <a:t> </a:t>
            </a:r>
            <a:r>
              <a:rPr lang="en-US" altLang="zh-CN" sz="2400" dirty="0" smtClean="0"/>
              <a:t>S</a:t>
            </a:r>
            <a:r>
              <a:rPr lang="zh-CN" altLang="zh-CN" sz="2400" dirty="0" smtClean="0"/>
              <a:t>中</a:t>
            </a:r>
            <a:r>
              <a:rPr lang="zh-CN" altLang="zh-CN" sz="2400" dirty="0"/>
              <a:t>含有</a:t>
            </a:r>
            <a:r>
              <a:rPr lang="en-US" altLang="zh-CN" sz="2400" dirty="0"/>
              <a:t> L</a:t>
            </a:r>
            <a:r>
              <a:rPr lang="zh-CN" altLang="zh-CN" sz="2400" dirty="0" smtClean="0"/>
              <a:t>的</a:t>
            </a:r>
            <a:r>
              <a:rPr lang="zh-CN" altLang="zh-CN" sz="2400" dirty="0"/>
              <a:t>子句得子句</a:t>
            </a:r>
            <a:r>
              <a:rPr lang="zh-CN" altLang="zh-CN" sz="2400" dirty="0" smtClean="0"/>
              <a:t>集</a:t>
            </a:r>
            <a:r>
              <a:rPr lang="en-US" altLang="zh-CN" sz="2400" dirty="0"/>
              <a:t>S’</a:t>
            </a:r>
            <a:r>
              <a:rPr lang="en-US" altLang="zh-CN" sz="2400" dirty="0" smtClean="0"/>
              <a:t> </a:t>
            </a:r>
            <a:r>
              <a:rPr lang="zh-CN" altLang="zh-CN" sz="2400" dirty="0"/>
              <a:t>，</a:t>
            </a:r>
            <a:r>
              <a:rPr lang="zh-CN" altLang="zh-CN" sz="2400" dirty="0" smtClean="0"/>
              <a:t>若</a:t>
            </a:r>
            <a:r>
              <a:rPr lang="en-US" altLang="zh-CN" sz="2400" dirty="0"/>
              <a:t>S’</a:t>
            </a:r>
            <a:r>
              <a:rPr lang="en-US" altLang="zh-CN" sz="2400" dirty="0" smtClean="0"/>
              <a:t> </a:t>
            </a:r>
            <a:r>
              <a:rPr lang="zh-CN" altLang="zh-CN" sz="2400" dirty="0"/>
              <a:t>为空，</a:t>
            </a:r>
            <a:r>
              <a:rPr lang="zh-CN" altLang="zh-CN" sz="2400" dirty="0" smtClean="0"/>
              <a:t>则</a:t>
            </a:r>
            <a:r>
              <a:rPr lang="en-US" altLang="zh-CN" sz="2400" dirty="0" smtClean="0"/>
              <a:t>S</a:t>
            </a:r>
            <a:r>
              <a:rPr lang="zh-CN" altLang="zh-CN" sz="2400" dirty="0" smtClean="0"/>
              <a:t>是</a:t>
            </a:r>
            <a:r>
              <a:rPr lang="zh-CN" altLang="zh-CN" sz="2400" dirty="0"/>
              <a:t>可满足的；</a:t>
            </a:r>
            <a:r>
              <a:rPr lang="zh-CN" altLang="zh-CN" sz="2400" dirty="0" smtClean="0"/>
              <a:t>若</a:t>
            </a:r>
            <a:r>
              <a:rPr lang="en-US" altLang="zh-CN" sz="2400" dirty="0"/>
              <a:t>S’</a:t>
            </a:r>
            <a:r>
              <a:rPr lang="zh-CN" altLang="zh-CN" sz="2400" dirty="0" smtClean="0"/>
              <a:t>非</a:t>
            </a:r>
            <a:r>
              <a:rPr lang="zh-CN" altLang="zh-CN" sz="2400" dirty="0"/>
              <a:t>空，则</a:t>
            </a:r>
            <a:r>
              <a:rPr lang="zh-CN" altLang="zh-CN" sz="2400" dirty="0" smtClean="0"/>
              <a:t>在</a:t>
            </a:r>
            <a:r>
              <a:rPr lang="en-US" altLang="zh-CN" sz="2400" dirty="0" smtClean="0"/>
              <a:t>S</a:t>
            </a:r>
            <a:r>
              <a:rPr lang="zh-CN" altLang="zh-CN" sz="2400" dirty="0" smtClean="0"/>
              <a:t>中</a:t>
            </a:r>
            <a:r>
              <a:rPr lang="zh-CN" altLang="zh-CN" sz="2400" dirty="0"/>
              <a:t>删除</a:t>
            </a:r>
            <a:r>
              <a:rPr lang="zh-CN" altLang="zh-CN" sz="2400" dirty="0" smtClean="0"/>
              <a:t>文字</a:t>
            </a:r>
            <a:r>
              <a:rPr lang="zh-CN" altLang="en-US" sz="2400" b="1" dirty="0">
                <a:latin typeface="Times New Roman" pitchFamily="18" charset="0"/>
                <a:cs typeface="Times New Roman" pitchFamily="18" charset="0"/>
              </a:rPr>
              <a:t>～</a:t>
            </a:r>
            <a:r>
              <a:rPr lang="en-US" altLang="zh-CN" sz="2400" b="1" dirty="0"/>
              <a:t>L</a:t>
            </a:r>
            <a:r>
              <a:rPr lang="zh-CN" altLang="zh-CN" sz="2400" dirty="0" smtClean="0"/>
              <a:t>的</a:t>
            </a:r>
            <a:r>
              <a:rPr lang="zh-CN" altLang="zh-CN" sz="2400" dirty="0"/>
              <a:t>子句</a:t>
            </a:r>
            <a:r>
              <a:rPr lang="zh-CN" altLang="zh-CN" sz="2400" dirty="0" smtClean="0"/>
              <a:t>集</a:t>
            </a:r>
            <a:r>
              <a:rPr lang="en-US" altLang="zh-CN" sz="2400" dirty="0" smtClean="0"/>
              <a:t>S” </a:t>
            </a:r>
            <a:r>
              <a:rPr lang="zh-CN" altLang="zh-CN" sz="2400" dirty="0"/>
              <a:t>，则</a:t>
            </a:r>
            <a:r>
              <a:rPr lang="en-US" altLang="zh-CN" sz="2400" dirty="0"/>
              <a:t> </a:t>
            </a:r>
            <a:r>
              <a:rPr lang="en-US" altLang="zh-CN" sz="2400" dirty="0" smtClean="0"/>
              <a:t>S</a:t>
            </a:r>
            <a:r>
              <a:rPr lang="zh-CN" altLang="zh-CN" sz="2400" dirty="0" smtClean="0"/>
              <a:t>不可</a:t>
            </a:r>
            <a:r>
              <a:rPr lang="zh-CN" altLang="zh-CN" sz="2400" dirty="0"/>
              <a:t>满足</a:t>
            </a:r>
            <a:r>
              <a:rPr lang="zh-CN" altLang="zh-CN" sz="2400" dirty="0" smtClean="0"/>
              <a:t>当且仅当</a:t>
            </a:r>
            <a:r>
              <a:rPr lang="en-US" altLang="zh-CN" sz="2400" dirty="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⑶ </a:t>
            </a:r>
            <a:r>
              <a:rPr lang="zh-CN" altLang="zh-CN" sz="2400" b="1" dirty="0">
                <a:solidFill>
                  <a:srgbClr val="FF0000"/>
                </a:solidFill>
              </a:rPr>
              <a:t>纯文字规则</a:t>
            </a:r>
            <a:r>
              <a:rPr lang="en-US" altLang="zh-CN" sz="2400" b="1" dirty="0">
                <a:solidFill>
                  <a:srgbClr val="FF0000"/>
                </a:solidFill>
              </a:rPr>
              <a:t> </a:t>
            </a:r>
            <a:r>
              <a:rPr lang="zh-CN" altLang="zh-CN" sz="2400" dirty="0" smtClean="0"/>
              <a:t>若</a:t>
            </a:r>
            <a:r>
              <a:rPr lang="en-US" altLang="zh-CN" sz="2400" dirty="0" smtClean="0"/>
              <a:t>S</a:t>
            </a:r>
            <a:r>
              <a:rPr lang="zh-CN" altLang="zh-CN" sz="2400" dirty="0" smtClean="0"/>
              <a:t>中</a:t>
            </a:r>
            <a:r>
              <a:rPr lang="zh-CN" altLang="zh-CN" sz="2400" dirty="0"/>
              <a:t>有一个纯</a:t>
            </a:r>
            <a:r>
              <a:rPr lang="zh-CN" altLang="zh-CN" sz="2400" dirty="0" smtClean="0"/>
              <a:t>文字</a:t>
            </a:r>
            <a:r>
              <a:rPr lang="en-US" altLang="zh-CN" sz="2400" dirty="0" smtClean="0"/>
              <a:t>L</a:t>
            </a:r>
            <a:r>
              <a:rPr lang="zh-CN" altLang="zh-CN" sz="2400" dirty="0" smtClean="0"/>
              <a:t>（即</a:t>
            </a:r>
            <a:r>
              <a:rPr lang="zh-CN" altLang="en-US" sz="2400" b="1" dirty="0">
                <a:latin typeface="Times New Roman" pitchFamily="18" charset="0"/>
                <a:cs typeface="Times New Roman" pitchFamily="18" charset="0"/>
              </a:rPr>
              <a:t>～</a:t>
            </a:r>
            <a:r>
              <a:rPr lang="en-US" altLang="zh-CN" sz="2400" b="1" dirty="0"/>
              <a:t>L</a:t>
            </a:r>
            <a:r>
              <a:rPr lang="zh-CN" altLang="zh-CN" sz="2400" dirty="0" smtClean="0"/>
              <a:t>不在</a:t>
            </a:r>
            <a:r>
              <a:rPr lang="en-US" altLang="zh-CN" sz="2400" dirty="0" smtClean="0"/>
              <a:t> </a:t>
            </a:r>
            <a:r>
              <a:rPr lang="zh-CN" altLang="zh-CN" sz="2400" dirty="0"/>
              <a:t>中出现），则删除</a:t>
            </a:r>
            <a:r>
              <a:rPr lang="en-US" altLang="zh-CN" sz="2400" dirty="0"/>
              <a:t> </a:t>
            </a:r>
            <a:r>
              <a:rPr lang="en-US" altLang="zh-CN" sz="2400" dirty="0" smtClean="0"/>
              <a:t>S</a:t>
            </a:r>
            <a:r>
              <a:rPr lang="zh-CN" altLang="zh-CN" sz="2400" dirty="0" smtClean="0"/>
              <a:t>中含有</a:t>
            </a:r>
            <a:r>
              <a:rPr lang="en-US" altLang="zh-CN" sz="2400" dirty="0" smtClean="0"/>
              <a:t>L</a:t>
            </a:r>
            <a:r>
              <a:rPr lang="zh-CN" altLang="zh-CN" sz="2400" dirty="0" smtClean="0"/>
              <a:t>的</a:t>
            </a:r>
            <a:r>
              <a:rPr lang="zh-CN" altLang="zh-CN" sz="2400" dirty="0"/>
              <a:t>子句得子句</a:t>
            </a:r>
            <a:r>
              <a:rPr lang="zh-CN" altLang="zh-CN" sz="2400" dirty="0" smtClean="0"/>
              <a:t>集</a:t>
            </a:r>
            <a:r>
              <a:rPr lang="en-US" altLang="zh-CN" sz="2400" dirty="0"/>
              <a:t>S’</a:t>
            </a:r>
            <a:r>
              <a:rPr lang="en-US" altLang="zh-CN" sz="2400" dirty="0" smtClean="0"/>
              <a:t> </a:t>
            </a:r>
            <a:r>
              <a:rPr lang="zh-CN" altLang="zh-CN" sz="2400" dirty="0"/>
              <a:t>，若</a:t>
            </a:r>
            <a:r>
              <a:rPr lang="en-US" altLang="zh-CN" sz="2400" dirty="0"/>
              <a:t> S’</a:t>
            </a:r>
            <a:r>
              <a:rPr lang="zh-CN" altLang="zh-CN" sz="2400" dirty="0" smtClean="0"/>
              <a:t>为</a:t>
            </a:r>
            <a:r>
              <a:rPr lang="zh-CN" altLang="zh-CN" sz="2400" dirty="0"/>
              <a:t>空，</a:t>
            </a:r>
            <a:r>
              <a:rPr lang="zh-CN" altLang="zh-CN" sz="2400" dirty="0" smtClean="0"/>
              <a:t>则</a:t>
            </a:r>
            <a:r>
              <a:rPr lang="en-US" altLang="zh-CN" sz="2400" dirty="0" smtClean="0"/>
              <a:t>S</a:t>
            </a:r>
            <a:r>
              <a:rPr lang="zh-CN" altLang="zh-CN" sz="2400" dirty="0" smtClean="0"/>
              <a:t>是</a:t>
            </a:r>
            <a:r>
              <a:rPr lang="zh-CN" altLang="zh-CN" sz="2400" dirty="0"/>
              <a:t>可满足的；</a:t>
            </a:r>
            <a:r>
              <a:rPr lang="zh-CN" altLang="zh-CN" sz="2400" dirty="0" smtClean="0"/>
              <a:t>若</a:t>
            </a:r>
            <a:r>
              <a:rPr lang="en-US" altLang="zh-CN" sz="2400" dirty="0"/>
              <a:t>S’</a:t>
            </a:r>
            <a:r>
              <a:rPr lang="zh-CN" altLang="zh-CN" sz="2400" dirty="0" smtClean="0"/>
              <a:t>非</a:t>
            </a:r>
            <a:r>
              <a:rPr lang="zh-CN" altLang="zh-CN" sz="2400" dirty="0"/>
              <a:t>空，</a:t>
            </a:r>
            <a:r>
              <a:rPr lang="zh-CN" altLang="zh-CN" sz="2400" dirty="0" smtClean="0"/>
              <a:t>则</a:t>
            </a:r>
            <a:r>
              <a:rPr lang="en-US" altLang="zh-CN" sz="2400" dirty="0" smtClean="0"/>
              <a:t>S</a:t>
            </a:r>
            <a:r>
              <a:rPr lang="zh-CN" altLang="zh-CN" sz="2400" dirty="0" smtClean="0"/>
              <a:t>不可</a:t>
            </a:r>
            <a:r>
              <a:rPr lang="zh-CN" altLang="zh-CN" sz="2400" dirty="0"/>
              <a:t>满足</a:t>
            </a:r>
            <a:r>
              <a:rPr lang="zh-CN" altLang="zh-CN" sz="2400" dirty="0" smtClean="0"/>
              <a:t>当且仅当</a:t>
            </a:r>
            <a:r>
              <a:rPr lang="en-US" altLang="zh-CN" sz="2400" dirty="0"/>
              <a:t>S’</a:t>
            </a:r>
            <a:r>
              <a:rPr lang="zh-CN" altLang="zh-CN" sz="2400" dirty="0" smtClean="0"/>
              <a:t>不可</a:t>
            </a:r>
            <a:r>
              <a:rPr lang="zh-CN" altLang="zh-CN" sz="2400" dirty="0"/>
              <a:t>满足。</a:t>
            </a:r>
          </a:p>
          <a:p>
            <a:pPr>
              <a:buFont typeface="Wingdings" panose="05000000000000000000" pitchFamily="2" charset="2"/>
              <a:buChar char="Ø"/>
            </a:pPr>
            <a:r>
              <a:rPr lang="en-US" altLang="zh-CN" sz="2400" dirty="0"/>
              <a:t>⑷ </a:t>
            </a:r>
            <a:r>
              <a:rPr lang="zh-CN" altLang="zh-CN" sz="2400" b="1" dirty="0">
                <a:solidFill>
                  <a:srgbClr val="FF0000"/>
                </a:solidFill>
              </a:rPr>
              <a:t>分裂规则</a:t>
            </a:r>
            <a:r>
              <a:rPr lang="en-US" altLang="zh-CN" sz="2400" b="1" dirty="0">
                <a:solidFill>
                  <a:srgbClr val="FF0000"/>
                </a:solidFill>
              </a:rPr>
              <a:t> </a:t>
            </a:r>
            <a:endParaRPr lang="en-US" altLang="zh-CN" sz="2400" b="1" dirty="0" smtClean="0">
              <a:solidFill>
                <a:srgbClr val="FF0000"/>
              </a:solidFill>
            </a:endParaRPr>
          </a:p>
          <a:p>
            <a:pPr marL="0" indent="0">
              <a:lnSpc>
                <a:spcPct val="130000"/>
              </a:lnSpc>
              <a:buNone/>
            </a:pPr>
            <a:r>
              <a:rPr lang="zh-CN" altLang="zh-CN" sz="2400" dirty="0" smtClean="0"/>
              <a:t>如果</a:t>
            </a:r>
            <a:r>
              <a:rPr lang="en-US" altLang="zh-CN" sz="2400" dirty="0" smtClean="0"/>
              <a:t>S={A</a:t>
            </a:r>
            <a:r>
              <a:rPr lang="en-US" altLang="zh-CN" sz="2400" baseline="-25000" dirty="0" smtClean="0"/>
              <a:t>1</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L</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A</a:t>
            </a:r>
            <a:r>
              <a:rPr lang="en-US" altLang="zh-CN" sz="2400" baseline="-25000" dirty="0" smtClean="0"/>
              <a:t>m</a:t>
            </a:r>
            <a:r>
              <a:rPr lang="en-US" altLang="zh-CN" sz="2400" dirty="0" smtClean="0"/>
              <a:t>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L, B</a:t>
            </a:r>
            <a:r>
              <a:rPr lang="en-US" altLang="zh-CN" sz="2400" baseline="-25000" dirty="0" smtClean="0">
                <a:cs typeface="Times New Roman" pitchFamily="18" charset="0"/>
                <a:sym typeface="Symbol" pitchFamily="18" charset="2"/>
              </a:rPr>
              <a:t>1</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L</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latin typeface="Times New Roman" pitchFamily="18" charset="0"/>
                <a:cs typeface="Times New Roman" pitchFamily="18" charset="0"/>
                <a:sym typeface="Symbol" pitchFamily="18" charset="2"/>
              </a:rPr>
              <a:t>,</a:t>
            </a:r>
            <a:r>
              <a:rPr lang="en-US" altLang="zh-CN" sz="2400" dirty="0" err="1" smtClean="0">
                <a:latin typeface="Times New Roman" pitchFamily="18" charset="0"/>
                <a:cs typeface="Times New Roman" pitchFamily="18" charset="0"/>
                <a:sym typeface="Symbol" pitchFamily="18" charset="2"/>
              </a:rPr>
              <a:t>B</a:t>
            </a:r>
            <a:r>
              <a:rPr lang="en-US" altLang="zh-CN" sz="2400" baseline="-25000" dirty="0" err="1" smtClean="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L}</a:t>
            </a:r>
            <a:r>
              <a:rPr lang="en-US" altLang="zh-CN" sz="2400" dirty="0" smtClean="0">
                <a:latin typeface="Lucida Sans Unicode"/>
                <a:cs typeface="Lucida Sans Unicode"/>
              </a:rPr>
              <a:t>∪</a:t>
            </a:r>
            <a:r>
              <a:rPr lang="en-US" altLang="zh-CN" sz="2400" dirty="0" smtClean="0">
                <a:latin typeface="Times New Roman" pitchFamily="18" charset="0"/>
                <a:cs typeface="Times New Roman" pitchFamily="18" charset="0"/>
                <a:sym typeface="Symbol" pitchFamily="18" charset="2"/>
              </a:rPr>
              <a:t> </a:t>
            </a:r>
            <a:r>
              <a:rPr lang="en-US" altLang="zh-CN" sz="2400" dirty="0" smtClean="0">
                <a:latin typeface="Times New Roman" pitchFamily="18" charset="0"/>
                <a:sym typeface="Symbol" pitchFamily="18" charset="2"/>
              </a:rPr>
              <a:t> </a:t>
            </a:r>
            <a:r>
              <a:rPr lang="en-US" altLang="zh-CN" sz="2400" dirty="0">
                <a:latin typeface="Times New Roman" pitchFamily="18" charset="0"/>
                <a:cs typeface="Times New Roman" pitchFamily="18" charset="0"/>
                <a:sym typeface="Symbol" pitchFamily="18" charset="2"/>
              </a:rPr>
              <a:t>R</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其中</a:t>
            </a:r>
            <a:r>
              <a:rPr lang="en-US" altLang="zh-CN" sz="2400" dirty="0"/>
              <a:t>A</a:t>
            </a:r>
            <a:r>
              <a:rPr lang="en-US" altLang="zh-CN" sz="2400" baseline="-25000" dirty="0"/>
              <a:t>i</a:t>
            </a:r>
            <a:r>
              <a:rPr lang="en-US" altLang="zh-CN" sz="2400" dirty="0"/>
              <a:t> </a:t>
            </a:r>
            <a:r>
              <a:rPr lang="en-US" altLang="zh-CN" sz="2400" dirty="0">
                <a:latin typeface="Times New Roman" pitchFamily="18" charset="0"/>
                <a:cs typeface="Times New Roman" pitchFamily="18" charset="0"/>
                <a:sym typeface="Symbol" pitchFamily="18" charset="2"/>
              </a:rPr>
              <a:t>, B</a:t>
            </a:r>
            <a:r>
              <a:rPr lang="en-US" altLang="zh-CN" sz="2400" baseline="-25000" dirty="0">
                <a:cs typeface="Times New Roman" pitchFamily="18" charset="0"/>
                <a:sym typeface="Symbol" pitchFamily="18" charset="2"/>
              </a:rPr>
              <a:t>i</a:t>
            </a:r>
            <a:r>
              <a:rPr lang="en-US" altLang="zh-CN" sz="2400" dirty="0">
                <a:latin typeface="Times New Roman" pitchFamily="18" charset="0"/>
                <a:cs typeface="Times New Roman" pitchFamily="18" charset="0"/>
                <a:sym typeface="Symbol" pitchFamily="18" charset="2"/>
              </a:rPr>
              <a:t> ,R</a:t>
            </a:r>
            <a:r>
              <a:rPr lang="zh-CN" altLang="en-US" sz="2400" dirty="0">
                <a:latin typeface="Times New Roman" pitchFamily="18" charset="0"/>
                <a:cs typeface="Times New Roman" pitchFamily="18" charset="0"/>
                <a:sym typeface="Symbol" pitchFamily="18" charset="2"/>
              </a:rPr>
              <a:t>都不含</a:t>
            </a:r>
            <a:r>
              <a:rPr lang="en-US" altLang="zh-CN" sz="2400" dirty="0">
                <a:latin typeface="Times New Roman" pitchFamily="18" charset="0"/>
                <a:cs typeface="Times New Roman" pitchFamily="18" charset="0"/>
                <a:sym typeface="Symbol" pitchFamily="18" charset="2"/>
              </a:rPr>
              <a:t>L</a:t>
            </a:r>
            <a:r>
              <a:rPr lang="zh-CN" altLang="en-US" sz="2400" dirty="0">
                <a:latin typeface="Times New Roman" pitchFamily="18" charset="0"/>
                <a:cs typeface="Times New Roman" pitchFamily="18" charset="0"/>
                <a:sym typeface="Symbol" pitchFamily="18" charset="2"/>
              </a:rPr>
              <a:t>或</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L</a:t>
            </a:r>
            <a:r>
              <a:rPr lang="zh-CN" altLang="en-US" sz="2400" dirty="0">
                <a:latin typeface="Times New Roman" pitchFamily="18" charset="0"/>
                <a:cs typeface="Times New Roman" pitchFamily="18" charset="0"/>
              </a:rPr>
              <a:t>，令</a:t>
            </a:r>
            <a:r>
              <a:rPr lang="zh-CN" altLang="en-US" sz="2400" dirty="0">
                <a:latin typeface="Times New Roman" pitchFamily="18" charset="0"/>
                <a:cs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S</a:t>
            </a:r>
            <a:r>
              <a:rPr lang="en-US" altLang="zh-CN" sz="2400" baseline="-25000" dirty="0" smtClean="0">
                <a:latin typeface="Times New Roman" pitchFamily="18" charset="0"/>
                <a:cs typeface="Times New Roman" pitchFamily="18" charset="0"/>
                <a:sym typeface="Symbol" pitchFamily="18" charset="2"/>
              </a:rPr>
              <a:t>1</a:t>
            </a:r>
            <a:r>
              <a:rPr lang="en-US" altLang="zh-CN" sz="2400" baseline="-25000" dirty="0" smtClean="0">
                <a:latin typeface="Times New Roman" pitchFamily="18" charset="0"/>
                <a:sym typeface="Symbol" pitchFamily="18" charset="2"/>
              </a:rPr>
              <a:t> </a:t>
            </a:r>
            <a:r>
              <a:rPr lang="en-US" altLang="zh-CN" sz="2400" dirty="0" smtClean="0"/>
              <a:t>={A</a:t>
            </a:r>
            <a:r>
              <a:rPr lang="en-US" altLang="zh-CN" sz="2400" baseline="-25000" dirty="0" smtClean="0"/>
              <a:t>1</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sym typeface="Symbol" pitchFamily="18" charset="2"/>
              </a:rPr>
              <a:t> </a:t>
            </a:r>
            <a:r>
              <a:rPr lang="en-US" altLang="zh-CN" sz="2400" dirty="0"/>
              <a:t>A</a:t>
            </a:r>
            <a:r>
              <a:rPr lang="en-US" altLang="zh-CN" sz="2400" baseline="-25000" dirty="0"/>
              <a:t>m</a:t>
            </a:r>
            <a:r>
              <a:rPr lang="en-US" altLang="zh-CN" sz="2400" dirty="0"/>
              <a:t> </a:t>
            </a:r>
            <a:r>
              <a:rPr lang="en-US" altLang="zh-CN" sz="2400" dirty="0" smtClean="0">
                <a:latin typeface="Times New Roman" pitchFamily="18" charset="0"/>
                <a:cs typeface="Times New Roman" pitchFamily="18" charset="0"/>
                <a:sym typeface="Symbol" pitchFamily="18" charset="2"/>
              </a:rPr>
              <a:t>}</a:t>
            </a:r>
            <a:r>
              <a:rPr lang="en-US" altLang="zh-CN" sz="2400" dirty="0">
                <a:latin typeface="Lucida Sans Unicode"/>
                <a:cs typeface="Lucida Sans Unicode"/>
              </a:rPr>
              <a:t> ∪</a:t>
            </a:r>
            <a:r>
              <a:rPr lang="en-US" altLang="zh-CN" sz="2400" dirty="0" smtClean="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R, S</a:t>
            </a:r>
            <a:r>
              <a:rPr lang="en-US" altLang="zh-CN" sz="2400" baseline="-25000" dirty="0" smtClean="0">
                <a:latin typeface="Times New Roman" pitchFamily="18" charset="0"/>
                <a:cs typeface="Times New Roman" pitchFamily="18" charset="0"/>
                <a:sym typeface="Symbol" pitchFamily="18" charset="2"/>
              </a:rPr>
              <a:t>2</a:t>
            </a:r>
            <a:r>
              <a:rPr lang="en-US" altLang="zh-CN" sz="2400" baseline="-25000" dirty="0" smtClean="0">
                <a:latin typeface="Times New Roman" pitchFamily="18" charset="0"/>
                <a:sym typeface="Symbol" pitchFamily="18" charset="2"/>
              </a:rPr>
              <a:t> </a:t>
            </a:r>
            <a:r>
              <a:rPr lang="en-US" altLang="zh-CN" sz="2400" dirty="0" smtClean="0"/>
              <a:t>={</a:t>
            </a:r>
            <a:r>
              <a:rPr lang="en-US" altLang="zh-CN" sz="2400" dirty="0" smtClean="0">
                <a:latin typeface="Times New Roman" pitchFamily="18" charset="0"/>
                <a:cs typeface="Times New Roman" pitchFamily="18" charset="0"/>
                <a:sym typeface="Symbol" pitchFamily="18" charset="2"/>
              </a:rPr>
              <a:t>B</a:t>
            </a:r>
            <a:r>
              <a:rPr lang="en-US" altLang="zh-CN" sz="2400" baseline="-25000" dirty="0" smtClean="0">
                <a:cs typeface="Times New Roman" pitchFamily="18" charset="0"/>
                <a:sym typeface="Symbol" pitchFamily="18" charset="2"/>
              </a:rPr>
              <a:t>1</a:t>
            </a:r>
            <a:r>
              <a:rPr lang="en-US" altLang="zh-CN" sz="2400" dirty="0" smtClean="0">
                <a:latin typeface="Times New Roman" pitchFamily="18" charset="0"/>
                <a:cs typeface="Times New Roman" pitchFamily="18" charset="0"/>
                <a:sym typeface="Symbol" pitchFamily="18" charset="2"/>
              </a:rPr>
              <a:t> ,</a:t>
            </a:r>
            <a:r>
              <a:rPr lang="en-US" altLang="zh-CN" sz="2400" dirty="0" smtClean="0">
                <a:sym typeface="Symbol" pitchFamily="18" charset="2"/>
              </a:rPr>
              <a:t>… </a:t>
            </a:r>
            <a:r>
              <a:rPr lang="en-US" altLang="zh-CN" sz="2400" dirty="0" smtClean="0"/>
              <a:t> </a:t>
            </a:r>
            <a:r>
              <a:rPr lang="en-US" altLang="zh-CN" sz="2400" dirty="0" smtClean="0">
                <a:latin typeface="Times New Roman" pitchFamily="18" charset="0"/>
                <a:cs typeface="Times New Roman" pitchFamily="18" charset="0"/>
                <a:sym typeface="Symbol" pitchFamily="18" charset="2"/>
              </a:rPr>
              <a:t>,</a:t>
            </a:r>
            <a:r>
              <a:rPr lang="en-US" altLang="zh-CN" sz="2400" dirty="0" smtClean="0">
                <a:latin typeface="Times New Roman" pitchFamily="18" charset="0"/>
                <a:cs typeface="Times New Roman" pitchFamily="18" charset="0"/>
              </a:rPr>
              <a:t> </a:t>
            </a:r>
            <a:r>
              <a:rPr lang="en-US" altLang="zh-CN" sz="2400" dirty="0" err="1">
                <a:latin typeface="Times New Roman" pitchFamily="18" charset="0"/>
                <a:cs typeface="Times New Roman" pitchFamily="18" charset="0"/>
                <a:sym typeface="Symbol" pitchFamily="18" charset="2"/>
              </a:rPr>
              <a:t>B</a:t>
            </a:r>
            <a:r>
              <a:rPr lang="en-US" altLang="zh-CN" sz="2400" baseline="-25000" dirty="0" err="1">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a:t>
            </a:r>
            <a:r>
              <a:rPr lang="en-US" altLang="zh-CN" sz="2400" dirty="0">
                <a:latin typeface="Lucida Sans Unicode"/>
                <a:cs typeface="Lucida Sans Unicode"/>
              </a:rPr>
              <a:t> ∪</a:t>
            </a:r>
            <a:r>
              <a:rPr lang="en-US" altLang="zh-CN" sz="2400" dirty="0" smtClean="0">
                <a:latin typeface="Times New Roman" pitchFamily="18" charset="0"/>
                <a:sym typeface="Symbol" pitchFamily="18" charset="2"/>
              </a:rPr>
              <a:t> </a:t>
            </a:r>
            <a:r>
              <a:rPr lang="en-US" altLang="zh-CN" sz="2400" dirty="0" smtClean="0">
                <a:latin typeface="Times New Roman" pitchFamily="18" charset="0"/>
                <a:cs typeface="Times New Roman" pitchFamily="18" charset="0"/>
                <a:sym typeface="Symbol" pitchFamily="18" charset="2"/>
              </a:rPr>
              <a:t>R, </a:t>
            </a:r>
          </a:p>
          <a:p>
            <a:pPr marL="0" indent="0">
              <a:lnSpc>
                <a:spcPct val="130000"/>
              </a:lnSpc>
              <a:buNone/>
            </a:pPr>
            <a:r>
              <a:rPr lang="zh-CN" altLang="zh-CN" sz="2400" dirty="0" smtClean="0"/>
              <a:t>则</a:t>
            </a:r>
            <a:r>
              <a:rPr lang="en-US" altLang="zh-CN" sz="2400" dirty="0" smtClean="0"/>
              <a:t>S</a:t>
            </a:r>
            <a:r>
              <a:rPr lang="zh-CN" altLang="zh-CN" sz="2400" dirty="0" smtClean="0"/>
              <a:t>是</a:t>
            </a:r>
            <a:r>
              <a:rPr lang="zh-CN" altLang="zh-CN" sz="2400" dirty="0"/>
              <a:t>不可满足的</a:t>
            </a:r>
            <a:r>
              <a:rPr lang="zh-CN" altLang="zh-CN" sz="2400" dirty="0" smtClean="0"/>
              <a:t>当且仅当</a:t>
            </a:r>
            <a:r>
              <a:rPr lang="en-US" altLang="zh-CN" sz="2400" dirty="0">
                <a:latin typeface="Times New Roman" pitchFamily="18" charset="0"/>
                <a:cs typeface="Times New Roman" pitchFamily="18" charset="0"/>
                <a:sym typeface="Symbol" pitchFamily="18" charset="2"/>
              </a:rPr>
              <a:t>S</a:t>
            </a:r>
            <a:r>
              <a:rPr lang="en-US" altLang="zh-CN" sz="2400" baseline="-25000" dirty="0">
                <a:latin typeface="Times New Roman" pitchFamily="18" charset="0"/>
                <a:cs typeface="Times New Roman" pitchFamily="18" charset="0"/>
                <a:sym typeface="Symbol" pitchFamily="18" charset="2"/>
              </a:rPr>
              <a:t>1</a:t>
            </a:r>
            <a:r>
              <a:rPr lang="zh-CN" altLang="zh-CN" sz="2400" dirty="0" smtClean="0"/>
              <a:t>和</a:t>
            </a:r>
            <a:r>
              <a:rPr lang="en-US" altLang="zh-CN" sz="2400" dirty="0">
                <a:latin typeface="Times New Roman" pitchFamily="18" charset="0"/>
                <a:cs typeface="Times New Roman" pitchFamily="18" charset="0"/>
                <a:sym typeface="Symbol" pitchFamily="18" charset="2"/>
              </a:rPr>
              <a:t>S</a:t>
            </a:r>
            <a:r>
              <a:rPr lang="en-US" altLang="zh-CN" sz="2400" baseline="-25000" dirty="0">
                <a:latin typeface="Times New Roman" pitchFamily="18" charset="0"/>
                <a:cs typeface="Times New Roman" pitchFamily="18" charset="0"/>
                <a:sym typeface="Symbol" pitchFamily="18" charset="2"/>
              </a:rPr>
              <a:t>2</a:t>
            </a:r>
            <a:r>
              <a:rPr lang="zh-CN" altLang="zh-CN" sz="2400" dirty="0" smtClean="0"/>
              <a:t>同时</a:t>
            </a:r>
            <a:r>
              <a:rPr lang="zh-CN" altLang="zh-CN" sz="2400" dirty="0"/>
              <a:t>不可满足。</a:t>
            </a:r>
            <a:endParaRPr lang="en-US" altLang="zh-CN" sz="24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117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4.3.3 </a:t>
            </a:r>
            <a:r>
              <a:rPr lang="zh-CN" altLang="zh-CN" dirty="0"/>
              <a:t>合一</a:t>
            </a:r>
            <a:r>
              <a:rPr lang="zh-CN" altLang="zh-CN"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sz="2600" b="1" dirty="0">
                <a:solidFill>
                  <a:srgbClr val="FF0000"/>
                </a:solidFill>
                <a:latin typeface="Times New Roman" pitchFamily="18" charset="0"/>
                <a:cs typeface="Times New Roman" pitchFamily="18" charset="0"/>
              </a:rPr>
              <a:t>定义</a:t>
            </a:r>
            <a:r>
              <a:rPr lang="en-US" altLang="zh-CN" sz="2600" b="1" dirty="0">
                <a:solidFill>
                  <a:srgbClr val="FF0000"/>
                </a:solidFill>
                <a:latin typeface="Times New Roman" pitchFamily="18" charset="0"/>
                <a:cs typeface="Times New Roman" pitchFamily="18" charset="0"/>
              </a:rPr>
              <a:t>(</a:t>
            </a:r>
            <a:r>
              <a:rPr lang="zh-CN" altLang="en-US" sz="2600" b="1" dirty="0">
                <a:solidFill>
                  <a:srgbClr val="FF0000"/>
                </a:solidFill>
                <a:latin typeface="Times New Roman" pitchFamily="18" charset="0"/>
                <a:cs typeface="Times New Roman" pitchFamily="18" charset="0"/>
              </a:rPr>
              <a:t>替换</a:t>
            </a:r>
            <a:r>
              <a:rPr lang="en-US" altLang="zh-CN" sz="2600" b="1" dirty="0">
                <a:solidFill>
                  <a:srgbClr val="FF0000"/>
                </a:solidFill>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一个替换是形如</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/v</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 </a:t>
            </a:r>
            <a:r>
              <a:rPr lang="en-US" altLang="zh-CN" sz="2600" dirty="0" smtClean="0">
                <a:latin typeface="Arial"/>
                <a:cs typeface="Times New Roman" pitchFamily="18" charset="0"/>
              </a:rPr>
              <a:t>…</a:t>
            </a:r>
            <a:r>
              <a:rPr lang="en-US" altLang="zh-CN" sz="2600" dirty="0" smtClean="0">
                <a:latin typeface="Times New Roman" pitchFamily="18" charset="0"/>
                <a:cs typeface="Times New Roman" pitchFamily="18" charset="0"/>
              </a:rPr>
              <a:t> , </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v</a:t>
            </a:r>
            <a:r>
              <a:rPr lang="en-US" altLang="zh-CN" sz="2600" baseline="-30000" dirty="0" err="1" smtClean="0">
                <a:latin typeface="Times New Roman" pitchFamily="18" charset="0"/>
                <a:cs typeface="Times New Roman" pitchFamily="18" charset="0"/>
              </a:rPr>
              <a:t>n</a:t>
            </a:r>
            <a:r>
              <a:rPr lang="en-US" altLang="zh-CN" sz="2600" dirty="0" smtClean="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的一个有限集合，其中，</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是</a:t>
            </a:r>
            <a:r>
              <a:rPr lang="zh-CN" altLang="en-US" sz="2600" dirty="0">
                <a:latin typeface="Times New Roman" pitchFamily="18" charset="0"/>
                <a:cs typeface="Times New Roman" pitchFamily="18" charset="0"/>
              </a:rPr>
              <a:t>不同于</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i</a:t>
            </a:r>
            <a:r>
              <a:rPr lang="zh-CN" altLang="en-US" sz="2600" dirty="0">
                <a:latin typeface="Times New Roman" pitchFamily="18" charset="0"/>
                <a:cs typeface="Times New Roman" pitchFamily="18" charset="0"/>
              </a:rPr>
              <a:t>的</a:t>
            </a:r>
            <a:r>
              <a:rPr lang="zh-CN" altLang="en-US" sz="2600" dirty="0" smtClean="0">
                <a:latin typeface="Times New Roman" pitchFamily="18" charset="0"/>
                <a:cs typeface="Times New Roman" pitchFamily="18" charset="0"/>
              </a:rPr>
              <a:t>项</a:t>
            </a:r>
            <a:r>
              <a:rPr lang="zh-CN" altLang="en-US" sz="2600" dirty="0">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称为</a:t>
            </a:r>
            <a:r>
              <a:rPr lang="zh-CN" altLang="en-US" sz="2600" dirty="0">
                <a:latin typeface="Times New Roman" pitchFamily="18" charset="0"/>
                <a:cs typeface="Times New Roman" pitchFamily="18" charset="0"/>
              </a:rPr>
              <a:t>替换的</a:t>
            </a:r>
            <a:r>
              <a:rPr lang="zh-CN" altLang="en-US" sz="2600" dirty="0" smtClean="0">
                <a:latin typeface="Times New Roman" pitchFamily="18" charset="0"/>
                <a:cs typeface="Times New Roman" pitchFamily="18" charset="0"/>
              </a:rPr>
              <a:t>分子</a:t>
            </a:r>
            <a:r>
              <a:rPr lang="en-US" altLang="zh-CN" sz="2600" dirty="0" smtClean="0">
                <a:latin typeface="Times New Roman" pitchFamily="18" charset="0"/>
                <a:cs typeface="Times New Roman" pitchFamily="18" charset="0"/>
              </a:rPr>
              <a:t>; v</a:t>
            </a:r>
            <a:r>
              <a:rPr lang="en-US" altLang="zh-CN" sz="2600" baseline="-30000" dirty="0" smtClean="0">
                <a:latin typeface="Times New Roman" pitchFamily="18" charset="0"/>
                <a:cs typeface="Times New Roman" pitchFamily="18" charset="0"/>
              </a:rPr>
              <a:t>i</a:t>
            </a:r>
            <a:r>
              <a:rPr lang="zh-CN" altLang="en-US" sz="2600" dirty="0">
                <a:latin typeface="Times New Roman" pitchFamily="18" charset="0"/>
                <a:cs typeface="Times New Roman" pitchFamily="18" charset="0"/>
              </a:rPr>
              <a:t>是变量</a:t>
            </a:r>
            <a:r>
              <a:rPr lang="zh-CN" altLang="en-US" sz="2600" dirty="0" smtClean="0">
                <a:latin typeface="Times New Roman" pitchFamily="18" charset="0"/>
                <a:cs typeface="Times New Roman" pitchFamily="18" charset="0"/>
              </a:rPr>
              <a:t>符号</a:t>
            </a:r>
            <a:r>
              <a:rPr lang="en-US" altLang="zh-CN" sz="2600" dirty="0" smtClean="0">
                <a:latin typeface="Times New Roman" pitchFamily="18" charset="0"/>
                <a:cs typeface="Times New Roman" pitchFamily="18" charset="0"/>
              </a:rPr>
              <a:t>,</a:t>
            </a:r>
            <a:r>
              <a:rPr lang="zh-CN" altLang="en-US" sz="2600" dirty="0">
                <a:latin typeface="Times New Roman" pitchFamily="18" charset="0"/>
                <a:cs typeface="Times New Roman" pitchFamily="18" charset="0"/>
              </a:rPr>
              <a:t>称</a:t>
            </a:r>
            <a:r>
              <a:rPr lang="zh-CN" altLang="en-US" sz="2600" dirty="0" smtClean="0">
                <a:latin typeface="Times New Roman" pitchFamily="18" charset="0"/>
                <a:cs typeface="Times New Roman" pitchFamily="18" charset="0"/>
              </a:rPr>
              <a:t>为</a:t>
            </a:r>
            <a:r>
              <a:rPr lang="zh-CN" altLang="en-US" sz="2600" dirty="0">
                <a:latin typeface="Times New Roman" pitchFamily="18" charset="0"/>
                <a:cs typeface="Times New Roman" pitchFamily="18" charset="0"/>
              </a:rPr>
              <a:t>替换的分母</a:t>
            </a:r>
            <a:r>
              <a:rPr lang="zh-CN" altLang="en-US" sz="2600" dirty="0" smtClean="0">
                <a:latin typeface="Times New Roman" pitchFamily="18" charset="0"/>
                <a:cs typeface="Times New Roman" pitchFamily="18" charset="0"/>
              </a:rPr>
              <a:t>。满足：</a:t>
            </a:r>
            <a:endParaRPr lang="en-US" altLang="zh-CN" sz="2600" dirty="0" smtClean="0">
              <a:latin typeface="Times New Roman" pitchFamily="18" charset="0"/>
              <a:cs typeface="Times New Roman" pitchFamily="18" charset="0"/>
            </a:endParaRPr>
          </a:p>
          <a:p>
            <a:pPr>
              <a:buFont typeface="Wingdings" panose="05000000000000000000" pitchFamily="2" charset="2"/>
              <a:buChar char="Ø"/>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i</a:t>
            </a:r>
            <a:r>
              <a:rPr lang="en-US" altLang="zh-CN" sz="2600" baseline="-30000" dirty="0">
                <a:latin typeface="Times New Roman" pitchFamily="18" charset="0"/>
                <a:cs typeface="Times New Roman" pitchFamily="18" charset="0"/>
              </a:rPr>
              <a:t> </a:t>
            </a:r>
            <a:r>
              <a:rPr lang="zh-CN" altLang="en-US" sz="2600" dirty="0">
                <a:latin typeface="Lucida Sans Unicode"/>
                <a:cs typeface="Lucida Sans Unicode"/>
              </a:rPr>
              <a:t>≠</a:t>
            </a: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v</a:t>
            </a:r>
            <a:r>
              <a:rPr lang="en-US" altLang="zh-CN" sz="2600" baseline="-30000" dirty="0" smtClean="0">
                <a:latin typeface="Times New Roman" pitchFamily="18" charset="0"/>
                <a:cs typeface="Times New Roman" pitchFamily="18" charset="0"/>
              </a:rPr>
              <a:t>i</a:t>
            </a: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 </a:t>
            </a:r>
          </a:p>
          <a:p>
            <a:pPr>
              <a:buFont typeface="Wingdings" panose="05000000000000000000" pitchFamily="2" charset="2"/>
              <a:buChar char="Ø"/>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）当</a:t>
            </a:r>
            <a:r>
              <a:rPr lang="en-US" altLang="zh-CN" sz="2600" dirty="0" err="1" smtClean="0">
                <a:latin typeface="Times New Roman" pitchFamily="18" charset="0"/>
                <a:cs typeface="Times New Roman" pitchFamily="18" charset="0"/>
              </a:rPr>
              <a:t>i</a:t>
            </a:r>
            <a:r>
              <a:rPr lang="zh-CN" altLang="en-US" sz="2600" dirty="0">
                <a:latin typeface="Lucida Sans Unicode"/>
                <a:cs typeface="Lucida Sans Unicode"/>
              </a:rPr>
              <a:t> ≠ </a:t>
            </a:r>
            <a:r>
              <a:rPr lang="en-US" altLang="zh-CN" sz="2600" dirty="0" smtClean="0">
                <a:latin typeface="Times New Roman" pitchFamily="18" charset="0"/>
                <a:cs typeface="Times New Roman" pitchFamily="18" charset="0"/>
              </a:rPr>
              <a:t>j</a:t>
            </a:r>
            <a:r>
              <a:rPr lang="zh-CN" altLang="en-US" sz="2600" dirty="0" smtClean="0">
                <a:latin typeface="Times New Roman" pitchFamily="18" charset="0"/>
                <a:cs typeface="Times New Roman" pitchFamily="18" charset="0"/>
              </a:rPr>
              <a:t> 时，</a:t>
            </a:r>
            <a:r>
              <a:rPr lang="en-US" altLang="zh-CN" sz="2600" dirty="0">
                <a:latin typeface="Times New Roman" pitchFamily="18" charset="0"/>
                <a:cs typeface="Times New Roman" pitchFamily="18" charset="0"/>
              </a:rPr>
              <a:t> v</a:t>
            </a:r>
            <a:r>
              <a:rPr lang="en-US" altLang="zh-CN" sz="2600" baseline="-30000" dirty="0">
                <a:latin typeface="Times New Roman" pitchFamily="18" charset="0"/>
                <a:cs typeface="Times New Roman" pitchFamily="18" charset="0"/>
              </a:rPr>
              <a:t>i</a:t>
            </a:r>
            <a:r>
              <a:rPr lang="zh-CN" altLang="en-US" sz="2600" dirty="0" smtClean="0">
                <a:latin typeface="Lucida Sans Unicode"/>
                <a:cs typeface="Lucida Sans Unicode"/>
              </a:rPr>
              <a:t> </a:t>
            </a:r>
            <a:r>
              <a:rPr lang="zh-CN" altLang="en-US" sz="2600" dirty="0">
                <a:latin typeface="Lucida Sans Unicode"/>
                <a:cs typeface="Lucida Sans Unicode"/>
              </a:rPr>
              <a:t>≠</a:t>
            </a:r>
            <a:r>
              <a:rPr lang="zh-CN" altLang="en-US" sz="2600" dirty="0" smtClean="0">
                <a:latin typeface="Times New Roman" pitchFamily="18" charset="0"/>
                <a:cs typeface="Times New Roman" pitchFamily="18" charset="0"/>
              </a:rPr>
              <a:t> </a:t>
            </a:r>
            <a:r>
              <a:rPr lang="en-US" altLang="zh-CN" sz="2600" dirty="0" err="1" smtClean="0">
                <a:latin typeface="Times New Roman" pitchFamily="18" charset="0"/>
                <a:cs typeface="Times New Roman" pitchFamily="18" charset="0"/>
              </a:rPr>
              <a:t>v</a:t>
            </a:r>
            <a:r>
              <a:rPr lang="en-US" altLang="zh-CN" sz="2600" baseline="-30000" dirty="0" err="1" smtClean="0">
                <a:latin typeface="Times New Roman" pitchFamily="18" charset="0"/>
                <a:cs typeface="Times New Roman" pitchFamily="18" charset="0"/>
              </a:rPr>
              <a:t>j</a:t>
            </a:r>
            <a:r>
              <a:rPr lang="en-US" altLang="zh-CN" sz="2600" baseline="-300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a:t>
            </a:r>
            <a:endParaRPr lang="en-US" altLang="zh-CN" sz="2600" dirty="0" smtClean="0">
              <a:latin typeface="Times New Roman" pitchFamily="18" charset="0"/>
              <a:cs typeface="Times New Roman" pitchFamily="18" charset="0"/>
            </a:endParaRPr>
          </a:p>
          <a:p>
            <a:r>
              <a:rPr lang="zh-CN" altLang="en-US" sz="2600" dirty="0" smtClean="0">
                <a:latin typeface="Times New Roman" pitchFamily="18" charset="0"/>
                <a:cs typeface="Times New Roman" pitchFamily="18" charset="0"/>
              </a:rPr>
              <a:t>当</a:t>
            </a:r>
            <a:r>
              <a:rPr lang="en-US" altLang="zh-CN" sz="2600" dirty="0" smtClean="0">
                <a:latin typeface="Times New Roman" pitchFamily="18" charset="0"/>
                <a:cs typeface="Times New Roman" pitchFamily="18" charset="0"/>
              </a:rPr>
              <a:t>t</a:t>
            </a:r>
            <a:r>
              <a:rPr lang="en-US" altLang="zh-CN" sz="2600" baseline="-30000" dirty="0" smtClean="0">
                <a:latin typeface="Times New Roman" pitchFamily="18" charset="0"/>
                <a:cs typeface="Times New Roman" pitchFamily="18" charset="0"/>
              </a:rPr>
              <a:t>1</a:t>
            </a:r>
            <a:r>
              <a:rPr lang="en-US" altLang="zh-CN" sz="2600" dirty="0" smtClean="0">
                <a:latin typeface="Times New Roman" pitchFamily="18" charset="0"/>
                <a:cs typeface="Times New Roman" pitchFamily="18" charset="0"/>
              </a:rPr>
              <a:t>, </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 , </a:t>
            </a:r>
            <a:r>
              <a:rPr lang="en-US" altLang="zh-CN" sz="2600" dirty="0" err="1" smtClean="0">
                <a:latin typeface="Times New Roman" pitchFamily="18" charset="0"/>
                <a:cs typeface="Times New Roman" pitchFamily="18" charset="0"/>
              </a:rPr>
              <a:t>t</a:t>
            </a:r>
            <a:r>
              <a:rPr lang="en-US" altLang="zh-CN" sz="2600" baseline="-30000" dirty="0" err="1" smtClean="0">
                <a:latin typeface="Times New Roman" pitchFamily="18" charset="0"/>
                <a:cs typeface="Times New Roman" pitchFamily="18" charset="0"/>
              </a:rPr>
              <a:t>n</a:t>
            </a:r>
            <a:r>
              <a:rPr lang="zh-CN" altLang="en-US" sz="2600" dirty="0" smtClean="0">
                <a:latin typeface="Times New Roman" pitchFamily="18" charset="0"/>
                <a:cs typeface="Times New Roman" pitchFamily="18" charset="0"/>
              </a:rPr>
              <a:t>是基项时，称这个替换为基替换。</a:t>
            </a:r>
            <a:endParaRPr lang="en-US" altLang="zh-CN" sz="2600" dirty="0" smtClean="0">
              <a:latin typeface="Times New Roman" pitchFamily="18" charset="0"/>
              <a:cs typeface="Times New Roman" pitchFamily="18" charset="0"/>
            </a:endParaRPr>
          </a:p>
          <a:p>
            <a:r>
              <a:rPr lang="zh-CN" altLang="en-US" sz="2600" b="1" dirty="0">
                <a:solidFill>
                  <a:srgbClr val="FF0000"/>
                </a:solidFill>
                <a:latin typeface="Times New Roman" pitchFamily="18" charset="0"/>
                <a:cs typeface="Times New Roman" pitchFamily="18" charset="0"/>
              </a:rPr>
              <a:t>定义（</a:t>
            </a:r>
            <a:r>
              <a:rPr lang="en-US" altLang="zh-CN" sz="2600" b="1" dirty="0">
                <a:solidFill>
                  <a:srgbClr val="FF0000"/>
                </a:solidFill>
                <a:latin typeface="Times New Roman" pitchFamily="18" charset="0"/>
                <a:cs typeface="Times New Roman" pitchFamily="18" charset="0"/>
              </a:rPr>
              <a:t>E</a:t>
            </a:r>
            <a:r>
              <a:rPr lang="zh-CN" altLang="en-US" sz="2600" b="1" dirty="0">
                <a:solidFill>
                  <a:srgbClr val="FF0000"/>
                </a:solidFill>
                <a:latin typeface="Times New Roman" pitchFamily="18" charset="0"/>
                <a:cs typeface="Times New Roman" pitchFamily="18" charset="0"/>
              </a:rPr>
              <a:t>的例）  </a:t>
            </a:r>
            <a:r>
              <a:rPr lang="zh-CN" altLang="en-US" sz="2600" dirty="0">
                <a:latin typeface="Times New Roman" pitchFamily="18" charset="0"/>
                <a:cs typeface="Times New Roman" pitchFamily="18" charset="0"/>
              </a:rPr>
              <a:t>设 </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 t</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a:t>
            </a:r>
            <a:r>
              <a:rPr lang="en-US" altLang="zh-CN" sz="2600" dirty="0">
                <a:latin typeface="Arial"/>
                <a:cs typeface="Times New Roman" pitchFamily="18" charset="0"/>
              </a:rPr>
              <a:t>…</a:t>
            </a:r>
            <a:r>
              <a:rPr lang="en-US" altLang="zh-CN" sz="2600" dirty="0">
                <a:latin typeface="Times New Roman" pitchFamily="18" charset="0"/>
                <a:cs typeface="Times New Roman" pitchFamily="18" charset="0"/>
              </a:rPr>
              <a:t> , </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v</a:t>
            </a:r>
            <a:r>
              <a:rPr lang="en-US" altLang="zh-CN" sz="2600" baseline="-30000" dirty="0" err="1">
                <a:latin typeface="Times New Roman" pitchFamily="18" charset="0"/>
                <a:cs typeface="Times New Roman" pitchFamily="18" charset="0"/>
              </a:rPr>
              <a:t>n</a:t>
            </a: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是一个替换，</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是一个表达式。将</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中出现的每一个变量符号，</a:t>
            </a:r>
            <a:r>
              <a:rPr lang="en-US" altLang="zh-CN" sz="2600" dirty="0">
                <a:latin typeface="Times New Roman" pitchFamily="18" charset="0"/>
                <a:cs typeface="Times New Roman" pitchFamily="18" charset="0"/>
              </a:rPr>
              <a:t>v</a:t>
            </a:r>
            <a:r>
              <a:rPr lang="en-US" altLang="zh-CN" sz="2600" baseline="-30000" dirty="0">
                <a:latin typeface="Times New Roman" pitchFamily="18" charset="0"/>
                <a:cs typeface="Times New Roman" pitchFamily="18" charset="0"/>
              </a:rPr>
              <a:t>i</a:t>
            </a:r>
            <a:r>
              <a:rPr lang="en-US" altLang="zh-CN" sz="2600" dirty="0">
                <a:latin typeface="Times New Roman" pitchFamily="18" charset="0"/>
                <a:cs typeface="Times New Roman" pitchFamily="18" charset="0"/>
              </a:rPr>
              <a:t> (1</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err="1">
                <a:latin typeface="Times New Roman" pitchFamily="18" charset="0"/>
                <a:cs typeface="Times New Roman" pitchFamily="18" charset="0"/>
              </a:rPr>
              <a:t>i</a:t>
            </a:r>
            <a:r>
              <a:rPr lang="en-US" altLang="zh-CN"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n) </a:t>
            </a:r>
            <a:r>
              <a:rPr lang="zh-CN" altLang="en-US" sz="2600" dirty="0">
                <a:latin typeface="Times New Roman" pitchFamily="18" charset="0"/>
                <a:cs typeface="Times New Roman" pitchFamily="18" charset="0"/>
              </a:rPr>
              <a:t>，都用项</a:t>
            </a:r>
            <a:r>
              <a:rPr lang="en-US" altLang="zh-CN" sz="2600" dirty="0" err="1">
                <a:latin typeface="Times New Roman" pitchFamily="18" charset="0"/>
                <a:cs typeface="Times New Roman" pitchFamily="18" charset="0"/>
              </a:rPr>
              <a:t>t</a:t>
            </a:r>
            <a:r>
              <a:rPr lang="en-US" altLang="zh-CN" sz="2600" baseline="-30000" dirty="0" err="1">
                <a:latin typeface="Times New Roman" pitchFamily="18" charset="0"/>
                <a:cs typeface="Times New Roman" pitchFamily="18" charset="0"/>
              </a:rPr>
              <a:t>i</a:t>
            </a:r>
            <a:r>
              <a:rPr lang="zh-CN" altLang="en-US" sz="2600" dirty="0">
                <a:latin typeface="Times New Roman" pitchFamily="18" charset="0"/>
                <a:cs typeface="Times New Roman" pitchFamily="18" charset="0"/>
              </a:rPr>
              <a:t>替换，这样得到的表达式记为</a:t>
            </a:r>
            <a:r>
              <a:rPr lang="en-US" altLang="zh-CN" sz="2600" dirty="0">
                <a:latin typeface="Times New Roman" pitchFamily="18" charset="0"/>
                <a:cs typeface="Times New Roman" pitchFamily="18" charset="0"/>
              </a:rPr>
              <a:t>E</a:t>
            </a:r>
            <a:r>
              <a:rPr lang="en-US" altLang="zh-CN" sz="2600" baseline="300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。称</a:t>
            </a:r>
            <a:r>
              <a:rPr lang="en-US" altLang="zh-CN" sz="2600" dirty="0">
                <a:latin typeface="Times New Roman" pitchFamily="18" charset="0"/>
                <a:cs typeface="Times New Roman" pitchFamily="18" charset="0"/>
              </a:rPr>
              <a:t>E</a:t>
            </a:r>
            <a:r>
              <a:rPr lang="en-US" altLang="zh-CN" sz="2600" baseline="30000" dirty="0">
                <a:latin typeface="Times New Roman" pitchFamily="18" charset="0"/>
                <a:cs typeface="Times New Roman" pitchFamily="18" charset="0"/>
                <a:sym typeface="Symbol" pitchFamily="18" charset="2"/>
              </a:rPr>
              <a:t></a:t>
            </a:r>
            <a:r>
              <a:rPr lang="en-US" altLang="zh-CN" sz="2600" baseline="300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为</a:t>
            </a:r>
            <a:r>
              <a:rPr lang="en-US" altLang="zh-CN" sz="2600" dirty="0">
                <a:latin typeface="Times New Roman" pitchFamily="18" charset="0"/>
                <a:cs typeface="Times New Roman" pitchFamily="18" charset="0"/>
              </a:rPr>
              <a:t>E</a:t>
            </a:r>
            <a:r>
              <a:rPr lang="zh-CN" altLang="en-US" sz="2600" dirty="0">
                <a:latin typeface="Times New Roman" pitchFamily="18" charset="0"/>
                <a:cs typeface="Times New Roman" pitchFamily="18" charset="0"/>
              </a:rPr>
              <a:t>的例。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42796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pPr algn="just"/>
            <a:r>
              <a:rPr lang="zh-CN" altLang="en-US" b="1" dirty="0">
                <a:solidFill>
                  <a:srgbClr val="FF0000"/>
                </a:solidFill>
                <a:latin typeface="Times New Roman" pitchFamily="18" charset="0"/>
                <a:cs typeface="Times New Roman" pitchFamily="18" charset="0"/>
              </a:rPr>
              <a:t>定义（替换的乘积）</a:t>
            </a:r>
            <a:r>
              <a:rPr lang="zh-CN" altLang="en-US" dirty="0">
                <a:latin typeface="Times New Roman" pitchFamily="18" charset="0"/>
                <a:cs typeface="Times New Roman" pitchFamily="18" charset="0"/>
              </a:rPr>
              <a:t>设</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t</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/y</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m</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是两个替换。将下面集合</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 t</a:t>
            </a:r>
            <a:r>
              <a:rPr lang="en-US" altLang="zh-CN" baseline="-30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n</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/y</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u</a:t>
            </a:r>
            <a:r>
              <a:rPr lang="en-US" altLang="zh-CN" baseline="-30000" dirty="0">
                <a:latin typeface="Times New Roman" pitchFamily="18" charset="0"/>
                <a:cs typeface="Times New Roman" pitchFamily="18" charset="0"/>
              </a:rPr>
              <a:t>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m</a:t>
            </a:r>
            <a:r>
              <a:rPr lang="en-US" altLang="zh-CN" dirty="0">
                <a:latin typeface="Times New Roman" pitchFamily="18" charset="0"/>
                <a:cs typeface="Times New Roman" pitchFamily="18" charset="0"/>
              </a:rPr>
              <a:t> }</a:t>
            </a:r>
          </a:p>
          <a:p>
            <a:pPr algn="just">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中任意符合下面条件的元素删除：</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u</a:t>
            </a:r>
            <a:r>
              <a:rPr lang="en-US" altLang="zh-CN" baseline="-30000"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，当</a:t>
            </a:r>
            <a:r>
              <a:rPr lang="en-US" altLang="zh-CN" dirty="0" err="1">
                <a:latin typeface="Times New Roman" pitchFamily="18" charset="0"/>
                <a:cs typeface="Times New Roman" pitchFamily="18" charset="0"/>
              </a:rPr>
              <a:t>y</a:t>
            </a:r>
            <a:r>
              <a:rPr lang="en-US" altLang="zh-CN" baseline="-30000" dirty="0" err="1">
                <a:latin typeface="Times New Roman" pitchFamily="18" charset="0"/>
                <a:cs typeface="Times New Roman" pitchFamily="18" charset="0"/>
              </a:rPr>
              <a:t>i</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a:latin typeface="Arial"/>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x</a:t>
            </a:r>
            <a:r>
              <a:rPr lang="en-US" altLang="zh-CN" baseline="-30000"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时；</a:t>
            </a:r>
          </a:p>
          <a:p>
            <a:pPr algn="just">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i</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i</a:t>
            </a:r>
            <a:r>
              <a:rPr lang="zh-CN" altLang="en-US" dirty="0">
                <a:latin typeface="Times New Roman" pitchFamily="18" charset="0"/>
                <a:cs typeface="Times New Roman" pitchFamily="18" charset="0"/>
              </a:rPr>
              <a:t>，当</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i</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 = x</a:t>
            </a:r>
            <a:r>
              <a:rPr lang="en-US" altLang="zh-CN" baseline="-30000" dirty="0">
                <a:latin typeface="Times New Roman" pitchFamily="18" charset="0"/>
                <a:cs typeface="Times New Roman" pitchFamily="18" charset="0"/>
              </a:rPr>
              <a:t>i </a:t>
            </a:r>
            <a:r>
              <a:rPr lang="zh-CN" altLang="en-US" dirty="0">
                <a:latin typeface="Times New Roman" pitchFamily="18" charset="0"/>
                <a:cs typeface="Times New Roman" pitchFamily="18" charset="0"/>
              </a:rPr>
              <a:t>时。</a:t>
            </a:r>
          </a:p>
          <a:p>
            <a:pPr algn="just">
              <a:buFont typeface="Wingdings" pitchFamily="2" charset="2"/>
              <a:buNone/>
            </a:pPr>
            <a:r>
              <a:rPr lang="zh-CN" altLang="en-US" dirty="0">
                <a:latin typeface="Times New Roman" pitchFamily="18" charset="0"/>
                <a:cs typeface="Times New Roman" pitchFamily="18" charset="0"/>
              </a:rPr>
              <a:t>如此得到一个替换，称为</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与</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的乘积，记为</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a:t>
            </a:r>
            <a:r>
              <a:rPr lang="zh-CN" altLang="en-US" dirty="0">
                <a:latin typeface="Times New Roman" pitchFamily="18" charset="0"/>
                <a:cs typeface="Times New Roman" pitchFamily="18" charset="0"/>
                <a:sym typeface="Symbol" pitchFamily="18" charset="2"/>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buFont typeface="Wingdings" panose="05000000000000000000" pitchFamily="2" charset="2"/>
              <a:buChar char="l"/>
            </a:pPr>
            <a:r>
              <a:rPr lang="zh-CN" altLang="en-US" b="1" dirty="0">
                <a:solidFill>
                  <a:srgbClr val="FF0000"/>
                </a:solidFill>
                <a:latin typeface="Times New Roman" pitchFamily="18" charset="0"/>
                <a:cs typeface="Times New Roman" pitchFamily="18" charset="0"/>
              </a:rPr>
              <a:t>引理</a:t>
            </a:r>
            <a:r>
              <a:rPr lang="zh-CN" altLang="en-US" dirty="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若</a:t>
            </a:r>
            <a:r>
              <a:rPr lang="en-US" altLang="zh-CN" dirty="0">
                <a:latin typeface="Times New Roman" pitchFamily="18" charset="0"/>
                <a:cs typeface="Times New Roman" pitchFamily="18" charset="0"/>
              </a:rPr>
              <a:t>E</a:t>
            </a:r>
            <a:r>
              <a:rPr lang="zh-CN" altLang="en-US" dirty="0">
                <a:latin typeface="Times New Roman" pitchFamily="18" charset="0"/>
                <a:cs typeface="Times New Roman" pitchFamily="18" charset="0"/>
              </a:rPr>
              <a:t>是表达式，</a:t>
            </a:r>
            <a:r>
              <a:rPr lang="zh-CN" altLang="en-US" dirty="0" smtClean="0">
                <a:latin typeface="Times New Roman" pitchFamily="18" charset="0"/>
                <a:cs typeface="Times New Roman" pitchFamily="18" charset="0"/>
                <a:sym typeface="Symbol" pitchFamily="18" charset="2"/>
              </a:rPr>
              <a:t>和</a:t>
            </a:r>
            <a:r>
              <a:rPr lang="zh-CN" altLang="en-US" dirty="0">
                <a:latin typeface="Times New Roman" pitchFamily="18" charset="0"/>
                <a:cs typeface="Times New Roman" pitchFamily="18" charset="0"/>
              </a:rPr>
              <a:t>是两个替换，</a:t>
            </a:r>
            <a:br>
              <a:rPr lang="zh-CN" altLang="en-US" dirty="0">
                <a:latin typeface="Times New Roman" pitchFamily="18" charset="0"/>
                <a:cs typeface="Times New Roman" pitchFamily="18" charset="0"/>
              </a:rPr>
            </a:br>
            <a:r>
              <a:rPr lang="zh-CN" altLang="en-US" dirty="0">
                <a:latin typeface="Times New Roman" pitchFamily="18" charset="0"/>
                <a:cs typeface="Times New Roman" pitchFamily="18" charset="0"/>
              </a:rPr>
              <a:t>          则</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 (</a:t>
            </a:r>
            <a:r>
              <a:rPr lang="en-US" altLang="zh-CN" baseline="30000"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 </a:t>
            </a:r>
            <a:r>
              <a:rPr lang="en-US" altLang="zh-CN" baseline="30000"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rPr>
              <a:t>= (E</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baseline="30000" dirty="0" smtClean="0">
                <a:latin typeface="Times New Roman" pitchFamily="18" charset="0"/>
                <a:cs typeface="Times New Roman" pitchFamily="18" charset="0"/>
                <a:sym typeface="Symbol" pitchFamily="18" charset="2"/>
              </a:rPr>
              <a:t></a:t>
            </a:r>
            <a:r>
              <a:rPr lang="zh-CN" altLang="en-US" baseline="30000" dirty="0" smtClean="0">
                <a:latin typeface="Times New Roman" pitchFamily="18" charset="0"/>
                <a:cs typeface="Times New Roman" pitchFamily="18" charset="0"/>
                <a:sym typeface="Symbol" pitchFamily="18" charset="2"/>
              </a:rPr>
              <a:t>。</a:t>
            </a:r>
            <a:endParaRPr lang="en-US" altLang="zh-CN" baseline="30000" dirty="0" smtClean="0">
              <a:latin typeface="Times New Roman" pitchFamily="18" charset="0"/>
              <a:cs typeface="Times New Roman" pitchFamily="18" charset="0"/>
              <a:sym typeface="Symbol" pitchFamily="18" charset="2"/>
            </a:endParaRPr>
          </a:p>
          <a:p>
            <a:pPr algn="just">
              <a:buFont typeface="Wingdings" panose="05000000000000000000" pitchFamily="2" charset="2"/>
              <a:buChar char="l"/>
            </a:pPr>
            <a:r>
              <a:rPr lang="zh-CN" altLang="en-US" b="1" dirty="0" smtClean="0">
                <a:solidFill>
                  <a:srgbClr val="FF0000"/>
                </a:solidFill>
                <a:latin typeface="Times New Roman" pitchFamily="18" charset="0"/>
                <a:cs typeface="Times New Roman" pitchFamily="18" charset="0"/>
              </a:rPr>
              <a:t>引理   </a:t>
            </a:r>
            <a:r>
              <a:rPr lang="zh-CN" altLang="en-US" dirty="0" smtClean="0">
                <a:latin typeface="Times New Roman" pitchFamily="18" charset="0"/>
                <a:cs typeface="Times New Roman" pitchFamily="18" charset="0"/>
              </a:rPr>
              <a:t>设</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pitchFamily="18" charset="2"/>
              </a:rPr>
              <a:t>和</a:t>
            </a:r>
            <a:r>
              <a:rPr lang="zh-CN" altLang="en-US" dirty="0" smtClean="0">
                <a:latin typeface="Times New Roman" pitchFamily="18" charset="0"/>
                <a:cs typeface="Times New Roman" pitchFamily="18" charset="0"/>
              </a:rPr>
              <a:t> </a:t>
            </a:r>
            <a:r>
              <a:rPr lang="zh-CN" altLang="en-US" dirty="0">
                <a:latin typeface="Times New Roman" pitchFamily="18" charset="0"/>
                <a:cs typeface="Times New Roman" pitchFamily="18" charset="0"/>
              </a:rPr>
              <a:t>是三个替换</a:t>
            </a:r>
            <a:r>
              <a:rPr lang="zh-CN" altLang="en-US" dirty="0" smtClean="0">
                <a:latin typeface="Times New Roman" pitchFamily="18" charset="0"/>
                <a:cs typeface="Times New Roman" pitchFamily="18" charset="0"/>
              </a:rPr>
              <a:t>，则</a:t>
            </a:r>
            <a:r>
              <a:rPr lang="en-US" altLang="zh-CN" dirty="0" smtClean="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pPr>
              <a:buFont typeface="Wingdings" panose="05000000000000000000" pitchFamily="2" charset="2"/>
              <a:buChar char="l"/>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96607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533400" indent="-533400" algn="just">
              <a:lnSpc>
                <a:spcPct val="90000"/>
              </a:lnSpc>
              <a:spcBef>
                <a:spcPct val="50000"/>
              </a:spcBef>
            </a:pPr>
            <a:r>
              <a:rPr lang="zh-CN" altLang="en-US" b="1" dirty="0">
                <a:solidFill>
                  <a:srgbClr val="FF0000"/>
                </a:solidFill>
                <a:latin typeface="Times New Roman" pitchFamily="18" charset="0"/>
                <a:cs typeface="Times New Roman" pitchFamily="18" charset="0"/>
              </a:rPr>
              <a:t>定义</a:t>
            </a: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合一</a:t>
            </a:r>
            <a:r>
              <a:rPr lang="en-US" altLang="zh-CN" b="1"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称替换</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是表达式集合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的合一</a:t>
            </a:r>
            <a:r>
              <a:rPr lang="zh-CN" altLang="en-US" dirty="0">
                <a:latin typeface="Times New Roman" pitchFamily="18" charset="0"/>
                <a:cs typeface="Times New Roman" pitchFamily="18" charset="0"/>
              </a:rPr>
              <a:t>，当且仅当</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2</a:t>
            </a:r>
            <a:r>
              <a:rPr lang="en-US" altLang="zh-CN" baseline="30000"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en-US" altLang="zh-CN" baseline="30000" dirty="0" smtClean="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p>
          <a:p>
            <a:pPr marL="533400" indent="-533400" algn="just">
              <a:lnSpc>
                <a:spcPct val="90000"/>
              </a:lnSpc>
              <a:spcBef>
                <a:spcPct val="50000"/>
              </a:spcBef>
              <a:buFont typeface="Wingdings" pitchFamily="2" charset="2"/>
              <a:buNone/>
            </a:pPr>
            <a:r>
              <a:rPr lang="zh-CN" altLang="en-US" dirty="0">
                <a:latin typeface="Times New Roman" pitchFamily="18" charset="0"/>
                <a:cs typeface="Times New Roman" pitchFamily="18" charset="0"/>
              </a:rPr>
              <a:t>      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称为可合一的，如果存在关于此集合的一个合一。</a:t>
            </a:r>
          </a:p>
          <a:p>
            <a:pPr marL="533400" indent="-533400" algn="just">
              <a:lnSpc>
                <a:spcPct val="90000"/>
              </a:lnSpc>
              <a:spcBef>
                <a:spcPct val="50000"/>
              </a:spcBef>
            </a:pPr>
            <a:r>
              <a:rPr lang="zh-CN" altLang="en-US" b="1" dirty="0">
                <a:solidFill>
                  <a:srgbClr val="FF0000"/>
                </a:solidFill>
                <a:latin typeface="Times New Roman" pitchFamily="18" charset="0"/>
                <a:cs typeface="Times New Roman" pitchFamily="18" charset="0"/>
              </a:rPr>
              <a:t>定义</a:t>
            </a: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最一般合一</a:t>
            </a:r>
            <a:r>
              <a:rPr lang="en-US" altLang="zh-CN" b="1" dirty="0">
                <a:solidFill>
                  <a:srgbClr val="FF0000"/>
                </a:solidFill>
                <a:latin typeface="Times New Roman" pitchFamily="18" charset="0"/>
                <a:cs typeface="Times New Roman" pitchFamily="18" charset="0"/>
              </a:rPr>
              <a:t>)  </a:t>
            </a:r>
            <a:r>
              <a:rPr lang="zh-CN" altLang="en-US" dirty="0">
                <a:latin typeface="Times New Roman" pitchFamily="18" charset="0"/>
                <a:cs typeface="Times New Roman" pitchFamily="18" charset="0"/>
              </a:rPr>
              <a:t>表达式集合｛</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smtClean="0">
                <a:latin typeface="Times New Roman" pitchFamily="18" charset="0"/>
                <a:cs typeface="Times New Roman" pitchFamily="18" charset="0"/>
              </a:rPr>
              <a:t>E</a:t>
            </a:r>
            <a:r>
              <a:rPr lang="en-US" altLang="zh-CN" baseline="-30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的合一</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sym typeface="Symbol" pitchFamily="18" charset="2"/>
              </a:rPr>
              <a:t> </a:t>
            </a:r>
            <a:r>
              <a:rPr lang="zh-CN" altLang="en-US" dirty="0">
                <a:latin typeface="Times New Roman" pitchFamily="18" charset="0"/>
                <a:cs typeface="Times New Roman" pitchFamily="18" charset="0"/>
              </a:rPr>
              <a:t>称为是最一般合一</a:t>
            </a:r>
            <a:r>
              <a:rPr lang="en-US" altLang="zh-CN" dirty="0">
                <a:latin typeface="Times New Roman" pitchFamily="18" charset="0"/>
                <a:cs typeface="Times New Roman" pitchFamily="18" charset="0"/>
              </a:rPr>
              <a:t>(most general unifier, </a:t>
            </a:r>
            <a:r>
              <a:rPr lang="zh-CN" altLang="en-US" dirty="0">
                <a:latin typeface="Times New Roman" pitchFamily="18" charset="0"/>
                <a:cs typeface="Times New Roman" pitchFamily="18" charset="0"/>
              </a:rPr>
              <a:t>简写为</a:t>
            </a:r>
            <a:r>
              <a:rPr lang="en-US" altLang="zh-CN" dirty="0" err="1">
                <a:latin typeface="Times New Roman" pitchFamily="18" charset="0"/>
                <a:cs typeface="Times New Roman" pitchFamily="18" charset="0"/>
              </a:rPr>
              <a:t>mgu</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，当且仅当对此集合的每一个合一</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，都存在替换</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，使得</a:t>
            </a:r>
            <a:endParaRPr lang="zh-CN" altLang="en-US" dirty="0">
              <a:latin typeface="Times New Roman" pitchFamily="18" charset="0"/>
              <a:cs typeface="Times New Roman" pitchFamily="18" charset="0"/>
              <a:sym typeface="Symbol" pitchFamily="18" charset="2"/>
            </a:endParaRPr>
          </a:p>
          <a:p>
            <a:pPr marL="533400" indent="-533400" algn="ctr">
              <a:lnSpc>
                <a:spcPct val="90000"/>
              </a:lnSpc>
              <a:spcBef>
                <a:spcPct val="50000"/>
              </a:spcBef>
              <a:buFont typeface="Wingdings" pitchFamily="2" charset="2"/>
              <a:buNone/>
            </a:pP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Symbol" pitchFamily="18" charset="2"/>
              </a:rPr>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01582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r>
              <a:rPr lang="zh-CN" altLang="en-US" b="1" dirty="0">
                <a:solidFill>
                  <a:srgbClr val="FF0000"/>
                </a:solidFill>
              </a:rPr>
              <a:t>定义（差异集合） </a:t>
            </a:r>
            <a:r>
              <a:rPr lang="zh-CN" altLang="en-US" dirty="0"/>
              <a:t>设</a:t>
            </a:r>
            <a:r>
              <a:rPr lang="en-US" altLang="zh-CN" dirty="0"/>
              <a:t>W</a:t>
            </a:r>
            <a:r>
              <a:rPr lang="zh-CN" altLang="en-US" dirty="0"/>
              <a:t>是非空表达式集合，</a:t>
            </a:r>
            <a:r>
              <a:rPr lang="en-US" altLang="zh-CN" dirty="0"/>
              <a:t>W</a:t>
            </a:r>
            <a:r>
              <a:rPr lang="zh-CN" altLang="en-US" dirty="0"/>
              <a:t>的差异集合是如下一个集合：首先找出</a:t>
            </a:r>
            <a:r>
              <a:rPr lang="en-US" altLang="zh-CN" dirty="0"/>
              <a:t>W</a:t>
            </a:r>
            <a:r>
              <a:rPr lang="zh-CN" altLang="en-US" dirty="0"/>
              <a:t>的所有表达式中不是都相同的第一个符号，然后从</a:t>
            </a:r>
            <a:r>
              <a:rPr lang="en-US" altLang="zh-CN" dirty="0"/>
              <a:t>W</a:t>
            </a:r>
            <a:r>
              <a:rPr lang="zh-CN" altLang="en-US" dirty="0"/>
              <a:t>的每一个表达式中抽出占有这个符号位置的子表达式。所有这些子表达式组成的集合称为这步找到的</a:t>
            </a:r>
            <a:r>
              <a:rPr lang="en-US" altLang="zh-CN" dirty="0"/>
              <a:t>W</a:t>
            </a:r>
            <a:r>
              <a:rPr lang="zh-CN" altLang="en-US" dirty="0"/>
              <a:t>的差异集合</a:t>
            </a:r>
            <a:r>
              <a:rPr lang="en-US" altLang="zh-CN" dirty="0"/>
              <a:t>D</a:t>
            </a:r>
            <a:r>
              <a:rPr lang="zh-CN" altLang="en-US" dirty="0" smtClean="0"/>
              <a:t>。</a:t>
            </a:r>
            <a:endParaRPr lang="en-US" altLang="zh-CN" dirty="0" smtClean="0"/>
          </a:p>
          <a:p>
            <a:r>
              <a:rPr lang="zh-CN" altLang="zh-CN" dirty="0" smtClean="0"/>
              <a:t>设</a:t>
            </a:r>
            <a:r>
              <a:rPr lang="en-US" altLang="zh-CN" dirty="0"/>
              <a:t>W</a:t>
            </a:r>
            <a:r>
              <a:rPr lang="zh-CN" altLang="zh-CN" dirty="0" smtClean="0"/>
              <a:t>是非</a:t>
            </a:r>
            <a:r>
              <a:rPr lang="zh-CN" altLang="zh-CN" dirty="0"/>
              <a:t>空表达式集合，</a:t>
            </a:r>
            <a:r>
              <a:rPr lang="en-US" altLang="zh-CN" dirty="0"/>
              <a:t> D</a:t>
            </a:r>
            <a:r>
              <a:rPr lang="zh-CN" altLang="zh-CN" dirty="0" smtClean="0"/>
              <a:t>是</a:t>
            </a:r>
            <a:r>
              <a:rPr lang="en-US" altLang="zh-CN" dirty="0"/>
              <a:t>W</a:t>
            </a:r>
            <a:r>
              <a:rPr lang="zh-CN" altLang="zh-CN" dirty="0" smtClean="0"/>
              <a:t>的</a:t>
            </a:r>
            <a:r>
              <a:rPr lang="zh-CN" altLang="zh-CN" dirty="0"/>
              <a:t>差异集合。下述结论是显然成立：</a:t>
            </a:r>
          </a:p>
          <a:p>
            <a:pPr>
              <a:buFont typeface="Wingdings" panose="05000000000000000000" pitchFamily="2" charset="2"/>
              <a:buChar char="Ø"/>
            </a:pPr>
            <a:r>
              <a:rPr lang="en-US" altLang="zh-CN" dirty="0"/>
              <a:t>⑴ </a:t>
            </a:r>
            <a:r>
              <a:rPr lang="zh-CN" altLang="zh-CN" dirty="0"/>
              <a:t>若</a:t>
            </a:r>
            <a:r>
              <a:rPr lang="en-US" altLang="zh-CN" dirty="0"/>
              <a:t> D</a:t>
            </a:r>
            <a:r>
              <a:rPr lang="zh-CN" altLang="zh-CN" dirty="0" smtClean="0"/>
              <a:t>中</a:t>
            </a:r>
            <a:r>
              <a:rPr lang="zh-CN" altLang="zh-CN" dirty="0"/>
              <a:t>无变量符号，则</a:t>
            </a:r>
            <a:r>
              <a:rPr lang="en-US" altLang="zh-CN" dirty="0"/>
              <a:t> W</a:t>
            </a:r>
            <a:r>
              <a:rPr lang="zh-CN" altLang="zh-CN" dirty="0" smtClean="0"/>
              <a:t>是</a:t>
            </a:r>
            <a:r>
              <a:rPr lang="zh-CN" altLang="zh-CN" dirty="0"/>
              <a:t>不可合一的。</a:t>
            </a:r>
          </a:p>
          <a:p>
            <a:pPr>
              <a:buFont typeface="Wingdings" panose="05000000000000000000" pitchFamily="2" charset="2"/>
              <a:buChar char="Ø"/>
            </a:pPr>
            <a:r>
              <a:rPr lang="en-US" altLang="zh-CN" dirty="0"/>
              <a:t>⑵ </a:t>
            </a:r>
            <a:r>
              <a:rPr lang="zh-CN" altLang="zh-CN" dirty="0"/>
              <a:t>若</a:t>
            </a:r>
            <a:r>
              <a:rPr lang="en-US" altLang="zh-CN" dirty="0"/>
              <a:t> D</a:t>
            </a:r>
            <a:r>
              <a:rPr lang="zh-CN" altLang="zh-CN" dirty="0" smtClean="0"/>
              <a:t>中</a:t>
            </a:r>
            <a:r>
              <a:rPr lang="zh-CN" altLang="zh-CN" dirty="0"/>
              <a:t>只有一个元素，</a:t>
            </a:r>
            <a:r>
              <a:rPr lang="zh-CN" altLang="zh-CN" dirty="0" smtClean="0"/>
              <a:t>则</a:t>
            </a:r>
            <a:r>
              <a:rPr lang="en-US" altLang="zh-CN" dirty="0"/>
              <a:t>W</a:t>
            </a:r>
            <a:r>
              <a:rPr lang="en-US" altLang="zh-CN" dirty="0" smtClean="0"/>
              <a:t> </a:t>
            </a:r>
            <a:r>
              <a:rPr lang="zh-CN" altLang="zh-CN" dirty="0"/>
              <a:t>是不可合一的。</a:t>
            </a:r>
          </a:p>
          <a:p>
            <a:pPr>
              <a:buFont typeface="Wingdings" panose="05000000000000000000" pitchFamily="2" charset="2"/>
              <a:buChar char="Ø"/>
            </a:pPr>
            <a:r>
              <a:rPr lang="en-US" altLang="zh-CN" dirty="0"/>
              <a:t>⑶ </a:t>
            </a:r>
            <a:r>
              <a:rPr lang="zh-CN" altLang="zh-CN" dirty="0"/>
              <a:t>若</a:t>
            </a:r>
            <a:r>
              <a:rPr lang="en-US" altLang="zh-CN" dirty="0"/>
              <a:t> D</a:t>
            </a:r>
            <a:r>
              <a:rPr lang="zh-CN" altLang="zh-CN" dirty="0" smtClean="0"/>
              <a:t>中</a:t>
            </a:r>
            <a:r>
              <a:rPr lang="zh-CN" altLang="zh-CN" dirty="0"/>
              <a:t>有变量符号</a:t>
            </a:r>
            <a:r>
              <a:rPr lang="en-US" altLang="zh-CN" dirty="0"/>
              <a:t> </a:t>
            </a:r>
            <a:r>
              <a:rPr lang="en-US" altLang="zh-CN" dirty="0" smtClean="0"/>
              <a:t>x</a:t>
            </a:r>
            <a:r>
              <a:rPr lang="zh-CN" altLang="zh-CN" dirty="0" smtClean="0"/>
              <a:t>和项</a:t>
            </a:r>
            <a:r>
              <a:rPr lang="en-US" altLang="zh-CN" dirty="0"/>
              <a:t>t</a:t>
            </a:r>
            <a:r>
              <a:rPr lang="en-US" altLang="zh-CN" dirty="0" smtClean="0"/>
              <a:t> </a:t>
            </a:r>
            <a:r>
              <a:rPr lang="zh-CN" altLang="zh-CN" dirty="0"/>
              <a:t>，且</a:t>
            </a:r>
            <a:r>
              <a:rPr lang="en-US" altLang="zh-CN" dirty="0"/>
              <a:t> </a:t>
            </a:r>
            <a:r>
              <a:rPr lang="en-US" altLang="zh-CN" dirty="0" smtClean="0"/>
              <a:t>x</a:t>
            </a:r>
            <a:r>
              <a:rPr lang="zh-CN" altLang="zh-CN" dirty="0" smtClean="0"/>
              <a:t>出现在</a:t>
            </a:r>
            <a:r>
              <a:rPr lang="en-US" altLang="zh-CN" dirty="0" smtClean="0"/>
              <a:t>t </a:t>
            </a:r>
            <a:r>
              <a:rPr lang="zh-CN" altLang="zh-CN" dirty="0"/>
              <a:t>中，</a:t>
            </a:r>
            <a:r>
              <a:rPr lang="zh-CN" altLang="zh-CN" dirty="0" smtClean="0"/>
              <a:t>则</a:t>
            </a:r>
            <a:r>
              <a:rPr lang="en-US" altLang="zh-CN" dirty="0"/>
              <a:t>W</a:t>
            </a:r>
            <a:r>
              <a:rPr lang="en-US" altLang="zh-CN" dirty="0" smtClean="0"/>
              <a:t> </a:t>
            </a:r>
            <a:r>
              <a:rPr lang="zh-CN" altLang="zh-CN" dirty="0"/>
              <a:t>是不可合一的</a:t>
            </a:r>
            <a:r>
              <a:rPr lang="zh-CN" altLang="zh-CN" dirty="0" smtClean="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07741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rmAutofit lnSpcReduction="10000"/>
          </a:bodyPr>
          <a:lstStyle/>
          <a:p>
            <a:r>
              <a:rPr lang="zh-CN" altLang="en-US" sz="3300" b="1" dirty="0">
                <a:solidFill>
                  <a:srgbClr val="FF0000"/>
                </a:solidFill>
              </a:rPr>
              <a:t>合一算法（</a:t>
            </a:r>
            <a:r>
              <a:rPr lang="en-US" altLang="zh-CN" sz="3300" b="1" dirty="0">
                <a:solidFill>
                  <a:srgbClr val="FF0000"/>
                </a:solidFill>
              </a:rPr>
              <a:t>Unification algorithm</a:t>
            </a:r>
            <a:r>
              <a:rPr lang="zh-CN" altLang="en-US" sz="3300" b="1" dirty="0">
                <a:solidFill>
                  <a:srgbClr val="FF0000"/>
                </a:solidFill>
              </a:rPr>
              <a:t>） </a:t>
            </a:r>
          </a:p>
          <a:p>
            <a:pPr algn="just">
              <a:lnSpc>
                <a:spcPct val="120000"/>
              </a:lnSpc>
              <a:buFont typeface="Wingdings" panose="05000000000000000000" pitchFamily="2" charset="2"/>
              <a:buChar char="Ø"/>
            </a:pPr>
            <a:r>
              <a:rPr lang="zh-CN" altLang="en-US" dirty="0" smtClean="0">
                <a:latin typeface="Times New Roman" pitchFamily="18" charset="0"/>
                <a:cs typeface="Times New Roman" pitchFamily="18" charset="0"/>
              </a:rPr>
              <a:t>步骤</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：置 </a:t>
            </a:r>
            <a:r>
              <a:rPr lang="en-US" altLang="zh-CN" dirty="0">
                <a:latin typeface="Times New Roman" pitchFamily="18" charset="0"/>
                <a:cs typeface="Times New Roman" pitchFamily="18" charset="0"/>
              </a:rPr>
              <a:t>k=0, </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=W, </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endParaRPr lang="en-US" altLang="zh-CN" dirty="0">
              <a:latin typeface="Times New Roman" pitchFamily="18" charset="0"/>
              <a:cs typeface="Times New Roman" pitchFamily="18" charset="0"/>
            </a:endParaRP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：若</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只有一个元素，则停止，</a:t>
            </a:r>
            <a:r>
              <a:rPr lang="zh-CN" altLang="en-US"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的最一般合一</a:t>
            </a:r>
            <a:r>
              <a:rPr lang="zh-CN" altLang="en-US" dirty="0" smtClean="0">
                <a:latin typeface="Times New Roman" pitchFamily="18" charset="0"/>
                <a:cs typeface="Times New Roman" pitchFamily="18" charset="0"/>
              </a:rPr>
              <a:t>；否则</a:t>
            </a:r>
            <a:r>
              <a:rPr lang="zh-CN" altLang="en-US" dirty="0">
                <a:latin typeface="Times New Roman" pitchFamily="18" charset="0"/>
                <a:cs typeface="Times New Roman" pitchFamily="18" charset="0"/>
              </a:rPr>
              <a:t>，找出</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的差异集合</a:t>
            </a:r>
            <a:r>
              <a:rPr lang="en-US" altLang="zh-CN" dirty="0" err="1">
                <a:latin typeface="Times New Roman" pitchFamily="18" charset="0"/>
                <a:cs typeface="Times New Roman" pitchFamily="18" charset="0"/>
              </a:rPr>
              <a:t>D</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若</a:t>
            </a:r>
            <a:r>
              <a:rPr lang="en-US" altLang="zh-CN" dirty="0" err="1" smtClean="0">
                <a:latin typeface="Times New Roman" pitchFamily="18" charset="0"/>
                <a:cs typeface="Times New Roman" pitchFamily="18" charset="0"/>
              </a:rPr>
              <a:t>D</a:t>
            </a:r>
            <a:r>
              <a:rPr lang="en-US" altLang="zh-CN" baseline="-30000" dirty="0" err="1" smtClean="0">
                <a:latin typeface="Times New Roman" pitchFamily="18" charset="0"/>
                <a:cs typeface="Times New Roman" pitchFamily="18" charset="0"/>
              </a:rPr>
              <a:t>k</a:t>
            </a:r>
            <a:r>
              <a:rPr lang="zh-CN" altLang="en-US" dirty="0">
                <a:latin typeface="Times New Roman" pitchFamily="18" charset="0"/>
                <a:cs typeface="Times New Roman" pitchFamily="18" charset="0"/>
              </a:rPr>
              <a:t>中存在元素</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和</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，其中</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是变量符号，并且   不出现在</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中，则转步骤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a:t>
            </a:r>
          </a:p>
          <a:p>
            <a:pPr marL="0" indent="0" algn="just">
              <a:lnSpc>
                <a:spcPct val="120000"/>
              </a:lnSpc>
              <a:buNone/>
            </a:pPr>
            <a:r>
              <a:rPr lang="zh-CN" altLang="en-US" dirty="0" smtClean="0">
                <a:latin typeface="Times New Roman" pitchFamily="18" charset="0"/>
                <a:cs typeface="Times New Roman" pitchFamily="18" charset="0"/>
              </a:rPr>
              <a:t>     否则</a:t>
            </a:r>
            <a:r>
              <a:rPr lang="zh-CN" altLang="en-US" dirty="0">
                <a:latin typeface="Times New Roman" pitchFamily="18" charset="0"/>
                <a:cs typeface="Times New Roman" pitchFamily="18" charset="0"/>
              </a:rPr>
              <a:t>，算法停止，</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是不可合一的。</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：令 </a:t>
            </a:r>
            <a:r>
              <a:rPr lang="zh-CN" altLang="en-US"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k+1</a:t>
            </a:r>
            <a:r>
              <a:rPr lang="en-US"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v</a:t>
            </a:r>
            <a:r>
              <a:rPr lang="en-US" altLang="zh-CN" baseline="-3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W</a:t>
            </a:r>
            <a:r>
              <a:rPr lang="en-US" altLang="zh-CN" baseline="-30000" dirty="0">
                <a:latin typeface="Times New Roman" pitchFamily="18" charset="0"/>
                <a:cs typeface="Times New Roman" pitchFamily="18" charset="0"/>
              </a:rPr>
              <a:t>k+1</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a:t>
            </a:r>
            <a:r>
              <a:rPr lang="en-US" altLang="zh-CN" baseline="-30000" dirty="0" err="1">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                  </a:t>
            </a:r>
            <a:endParaRPr lang="en-US" altLang="zh-CN" baseline="-30000" dirty="0" smtClean="0">
              <a:latin typeface="Times New Roman" pitchFamily="18" charset="0"/>
              <a:cs typeface="Times New Roman" pitchFamily="18" charset="0"/>
            </a:endParaRPr>
          </a:p>
          <a:p>
            <a:pPr marL="0" indent="0" algn="just">
              <a:lnSpc>
                <a:spcPct val="120000"/>
              </a:lnSpc>
              <a:buNone/>
            </a:pPr>
            <a:r>
              <a:rPr lang="en-US" altLang="zh-CN" baseline="-30000" dirty="0">
                <a:latin typeface="Times New Roman" pitchFamily="18" charset="0"/>
                <a:cs typeface="Times New Roman" pitchFamily="18" charset="0"/>
              </a:rPr>
              <a:t> </a:t>
            </a:r>
            <a:r>
              <a:rPr lang="en-US" altLang="zh-CN" baseline="-30000"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注：</a:t>
            </a:r>
            <a:r>
              <a:rPr lang="en-US" altLang="zh-CN" dirty="0">
                <a:latin typeface="Times New Roman" pitchFamily="18" charset="0"/>
                <a:cs typeface="Times New Roman" pitchFamily="18" charset="0"/>
              </a:rPr>
              <a:t>W</a:t>
            </a:r>
            <a:r>
              <a:rPr lang="en-US" altLang="zh-CN" baseline="-30000" dirty="0">
                <a:latin typeface="Times New Roman" pitchFamily="18" charset="0"/>
                <a:cs typeface="Times New Roman" pitchFamily="18" charset="0"/>
              </a:rPr>
              <a:t>k+1</a:t>
            </a:r>
            <a:r>
              <a:rPr lang="en-US" altLang="zh-CN" dirty="0">
                <a:latin typeface="Times New Roman" pitchFamily="18" charset="0"/>
                <a:cs typeface="Times New Roman" pitchFamily="18" charset="0"/>
              </a:rPr>
              <a:t>=W </a:t>
            </a:r>
            <a:r>
              <a:rPr lang="en-US" altLang="zh-CN" dirty="0" smtClean="0">
                <a:latin typeface="Times New Roman" pitchFamily="18" charset="0"/>
                <a:cs typeface="Times New Roman" pitchFamily="18" charset="0"/>
              </a:rPr>
              <a:t> </a:t>
            </a:r>
            <a:r>
              <a:rPr lang="zh-CN" altLang="en-US" dirty="0">
                <a:latin typeface="Times New Roman" pitchFamily="18" charset="0"/>
                <a:cs typeface="Times New Roman" pitchFamily="18" charset="0"/>
              </a:rPr>
              <a:t>）</a:t>
            </a:r>
          </a:p>
          <a:p>
            <a:pPr algn="just">
              <a:lnSpc>
                <a:spcPct val="120000"/>
              </a:lnSpc>
              <a:buFont typeface="Wingdings" panose="05000000000000000000" pitchFamily="2" charset="2"/>
              <a:buChar char="Ø"/>
            </a:pPr>
            <a:r>
              <a:rPr lang="zh-CN" altLang="en-US" dirty="0">
                <a:latin typeface="Times New Roman" pitchFamily="18" charset="0"/>
                <a:cs typeface="Times New Roman" pitchFamily="18" charset="0"/>
              </a:rPr>
              <a:t>步骤</a:t>
            </a:r>
            <a:r>
              <a:rPr lang="en-US" altLang="zh-CN" dirty="0">
                <a:latin typeface="Times New Roman" pitchFamily="18" charset="0"/>
                <a:cs typeface="Times New Roman" pitchFamily="18" charset="0"/>
              </a:rPr>
              <a:t>5</a:t>
            </a:r>
            <a:r>
              <a:rPr lang="zh-CN" altLang="en-US" dirty="0">
                <a:latin typeface="Times New Roman" pitchFamily="18" charset="0"/>
                <a:cs typeface="Times New Roman" pitchFamily="18" charset="0"/>
              </a:rPr>
              <a:t>：置 </a:t>
            </a:r>
            <a:r>
              <a:rPr lang="en-US" altLang="zh-CN" dirty="0">
                <a:latin typeface="Times New Roman" pitchFamily="18" charset="0"/>
                <a:cs typeface="Times New Roman" pitchFamily="18" charset="0"/>
              </a:rPr>
              <a:t>k=k+1</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7911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1581D61-A52A-41AE-8E4A-139A177AD994}" type="slidenum">
              <a:rPr lang="zh-CN" altLang="en-US"/>
              <a:pPr/>
              <a:t>46</a:t>
            </a:fld>
            <a:endParaRPr lang="en-US" altLang="zh-CN"/>
          </a:p>
        </p:txBody>
      </p:sp>
      <p:sp>
        <p:nvSpPr>
          <p:cNvPr id="88067" name="Rectangle 3"/>
          <p:cNvSpPr>
            <a:spLocks noChangeArrowheads="1"/>
          </p:cNvSpPr>
          <p:nvPr/>
        </p:nvSpPr>
        <p:spPr bwMode="auto">
          <a:xfrm>
            <a:off x="0" y="3149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068" name="Rectangle 4"/>
          <p:cNvSpPr>
            <a:spLocks noChangeArrowheads="1"/>
          </p:cNvSpPr>
          <p:nvPr/>
        </p:nvSpPr>
        <p:spPr bwMode="auto">
          <a:xfrm>
            <a:off x="116463" y="980728"/>
            <a:ext cx="967307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tx1"/>
              </a:buClr>
              <a:buSzPct val="75000"/>
              <a:buFont typeface="Wingdings" pitchFamily="2" charset="2"/>
              <a:buChar char="l"/>
              <a:defRPr sz="2800">
                <a:solidFill>
                  <a:schemeClr val="tx1"/>
                </a:solidFill>
                <a:latin typeface="Arial" charset="0"/>
                <a:ea typeface="宋体" charset="-122"/>
              </a:defRPr>
            </a:lvl1pPr>
            <a:lvl2pPr marL="914400" indent="-457200">
              <a:spcBef>
                <a:spcPct val="20000"/>
              </a:spcBef>
              <a:buClr>
                <a:schemeClr val="tx1"/>
              </a:buClr>
              <a:buSzPct val="75000"/>
              <a:buChar char="–"/>
              <a:defRPr sz="2400">
                <a:solidFill>
                  <a:schemeClr val="tx1"/>
                </a:solidFill>
                <a:latin typeface="Arial" charset="0"/>
                <a:ea typeface="宋体" charset="-122"/>
              </a:defRPr>
            </a:lvl2pPr>
            <a:lvl3pPr marL="1295400" indent="-381000">
              <a:spcBef>
                <a:spcPct val="20000"/>
              </a:spcBef>
              <a:buClr>
                <a:schemeClr val="tx1"/>
              </a:buClr>
              <a:buSzPct val="75000"/>
              <a:buFont typeface="Wingdings" pitchFamily="2" charset="2"/>
              <a:buChar char="l"/>
              <a:defRPr sz="2000">
                <a:solidFill>
                  <a:schemeClr val="tx1"/>
                </a:solidFill>
                <a:latin typeface="Arial" charset="0"/>
                <a:ea typeface="宋体" charset="-122"/>
              </a:defRPr>
            </a:lvl3pPr>
            <a:lvl4pPr marL="1714500" indent="-342900">
              <a:spcBef>
                <a:spcPct val="20000"/>
              </a:spcBef>
              <a:buClr>
                <a:schemeClr val="tx1"/>
              </a:buClr>
              <a:buSzPct val="80000"/>
              <a:buChar char="–"/>
              <a:defRPr>
                <a:solidFill>
                  <a:schemeClr val="tx1"/>
                </a:solidFill>
                <a:latin typeface="Arial" charset="0"/>
                <a:ea typeface="宋体" charset="-122"/>
              </a:defRPr>
            </a:lvl4pPr>
            <a:lvl5pPr marL="2171700" indent="-342900">
              <a:spcBef>
                <a:spcPct val="20000"/>
              </a:spcBef>
              <a:buClr>
                <a:schemeClr val="tx1"/>
              </a:buClr>
              <a:buSzPct val="65000"/>
              <a:buFont typeface="Wingdings" pitchFamily="2" charset="2"/>
              <a:buChar char="l"/>
              <a:defRPr>
                <a:solidFill>
                  <a:schemeClr val="tx1"/>
                </a:solidFill>
                <a:latin typeface="Arial" charset="0"/>
                <a:ea typeface="宋体" charset="-122"/>
              </a:defRPr>
            </a:lvl5pPr>
            <a:lvl6pPr marL="26289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6pPr>
            <a:lvl7pPr marL="30861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7pPr>
            <a:lvl8pPr marL="35433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8pPr>
            <a:lvl9pPr marL="4000500" indent="-342900" fontAlgn="base">
              <a:spcBef>
                <a:spcPct val="20000"/>
              </a:spcBef>
              <a:spcAft>
                <a:spcPct val="0"/>
              </a:spcAft>
              <a:buClr>
                <a:schemeClr val="tx1"/>
              </a:buClr>
              <a:buSzPct val="65000"/>
              <a:buFont typeface="Wingdings" pitchFamily="2" charset="2"/>
              <a:buChar char="l"/>
              <a:defRPr>
                <a:solidFill>
                  <a:schemeClr val="tx1"/>
                </a:solidFill>
                <a:latin typeface="Arial" charset="0"/>
                <a:ea typeface="宋体" charset="-122"/>
              </a:defRPr>
            </a:lvl9pPr>
          </a:lstStyle>
          <a:p>
            <a:pPr algn="just">
              <a:lnSpc>
                <a:spcPct val="120000"/>
              </a:lnSpc>
              <a:buNone/>
            </a:pPr>
            <a:r>
              <a:rPr lang="zh-CN" altLang="en-US" sz="2400" b="1" dirty="0" smtClean="0">
                <a:solidFill>
                  <a:srgbClr val="FF0000"/>
                </a:solidFill>
                <a:latin typeface="Times New Roman" pitchFamily="18" charset="0"/>
                <a:cs typeface="Times New Roman" pitchFamily="18" charset="0"/>
              </a:rPr>
              <a:t>例： 令</a:t>
            </a:r>
            <a:r>
              <a:rPr lang="en-US" altLang="zh-CN" sz="2400" b="1" dirty="0" smtClean="0">
                <a:solidFill>
                  <a:srgbClr val="FF0000"/>
                </a:solidFill>
                <a:latin typeface="Times New Roman" pitchFamily="18" charset="0"/>
                <a:cs typeface="Times New Roman" pitchFamily="18" charset="0"/>
              </a:rPr>
              <a:t>W</a:t>
            </a:r>
            <a:r>
              <a:rPr lang="en-US" altLang="zh-CN" sz="2400" b="1" dirty="0">
                <a:solidFill>
                  <a:srgbClr val="FF0000"/>
                </a:solidFill>
                <a:latin typeface="Times New Roman" pitchFamily="18" charset="0"/>
                <a:cs typeface="Times New Roman" pitchFamily="18" charset="0"/>
              </a:rPr>
              <a:t>= {P(a, x, f(g(y))), P(z, f(z), f(u))}</a:t>
            </a:r>
            <a:r>
              <a:rPr lang="zh-CN" altLang="en-US" sz="2400" b="1" dirty="0" smtClean="0">
                <a:solidFill>
                  <a:srgbClr val="FF0000"/>
                </a:solidFill>
                <a:latin typeface="Times New Roman" pitchFamily="18" charset="0"/>
                <a:cs typeface="Times New Roman" pitchFamily="18" charset="0"/>
              </a:rPr>
              <a:t>，求</a:t>
            </a:r>
            <a:r>
              <a:rPr lang="zh-CN" altLang="en-US" sz="2400" b="1" dirty="0">
                <a:solidFill>
                  <a:srgbClr val="FF0000"/>
                </a:solidFill>
                <a:latin typeface="Times New Roman" pitchFamily="18" charset="0"/>
                <a:cs typeface="Times New Roman" pitchFamily="18" charset="0"/>
              </a:rPr>
              <a:t>出</a:t>
            </a:r>
            <a:r>
              <a:rPr lang="en-US" altLang="zh-CN" sz="2400" b="1" dirty="0">
                <a:solidFill>
                  <a:srgbClr val="FF0000"/>
                </a:solidFill>
                <a:latin typeface="Times New Roman" pitchFamily="18" charset="0"/>
                <a:cs typeface="Times New Roman" pitchFamily="18" charset="0"/>
              </a:rPr>
              <a:t>W</a:t>
            </a:r>
            <a:r>
              <a:rPr lang="zh-CN" altLang="en-US" sz="2400" b="1" dirty="0">
                <a:solidFill>
                  <a:srgbClr val="FF0000"/>
                </a:solidFill>
                <a:latin typeface="Times New Roman" pitchFamily="18" charset="0"/>
                <a:cs typeface="Times New Roman" pitchFamily="18" charset="0"/>
              </a:rPr>
              <a:t>的</a:t>
            </a:r>
            <a:r>
              <a:rPr lang="en-US" altLang="zh-CN" sz="2400" b="1" dirty="0" err="1">
                <a:solidFill>
                  <a:srgbClr val="FF0000"/>
                </a:solidFill>
                <a:latin typeface="Times New Roman" pitchFamily="18" charset="0"/>
                <a:cs typeface="Times New Roman" pitchFamily="18" charset="0"/>
              </a:rPr>
              <a:t>mgu</a:t>
            </a:r>
            <a:r>
              <a:rPr lang="zh-CN" altLang="en-US" sz="2400" b="1" dirty="0">
                <a:solidFill>
                  <a:srgbClr val="FF0000"/>
                </a:solidFill>
                <a:latin typeface="Times New Roman" pitchFamily="18" charset="0"/>
                <a:cs typeface="Times New Roman" pitchFamily="18" charset="0"/>
              </a:rPr>
              <a:t>。</a:t>
            </a:r>
            <a:endParaRPr lang="en-US" altLang="zh-CN" sz="2400" b="1" dirty="0" smtClean="0">
              <a:solidFill>
                <a:srgbClr val="FF0000"/>
              </a:solidFill>
              <a:latin typeface="Times New Roman" pitchFamily="18" charset="0"/>
              <a:cs typeface="Times New Roman" pitchFamily="18" charset="0"/>
            </a:endParaRPr>
          </a:p>
          <a:p>
            <a:pPr algn="just">
              <a:lnSpc>
                <a:spcPct val="120000"/>
              </a:lnSpc>
              <a:buFont typeface="Wingdings" pitchFamily="2" charset="2"/>
              <a:buNone/>
            </a:pPr>
            <a:r>
              <a:rPr lang="zh-CN" altLang="en-US" sz="2400" dirty="0" smtClean="0">
                <a:latin typeface="Times New Roman" pitchFamily="18" charset="0"/>
                <a:cs typeface="Times New Roman" pitchFamily="18" charset="0"/>
              </a:rPr>
              <a:t>解：根据合一算法，有</a:t>
            </a:r>
            <a:endParaRPr lang="en-US" altLang="zh-CN" sz="2400" dirty="0" smtClean="0">
              <a:latin typeface="Times New Roman" pitchFamily="18" charset="0"/>
              <a:cs typeface="Times New Roman" pitchFamily="18" charset="0"/>
            </a:endParaRPr>
          </a:p>
          <a:p>
            <a:pPr algn="just">
              <a:lnSpc>
                <a:spcPct val="120000"/>
              </a:lnSpc>
              <a:buFont typeface="Wingdings" pitchFamily="2" charset="2"/>
              <a:buNone/>
            </a:pPr>
            <a:r>
              <a:rPr lang="zh-CN" altLang="en-US" sz="2400" dirty="0" smtClean="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k=0,W</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=W, </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 </a:t>
            </a:r>
            <a:r>
              <a:rPr lang="zh-CN" altLang="en-US"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sym typeface="Symbol" pitchFamily="18" charset="2"/>
            </a:endParaRP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 ={a, z}</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 z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中。</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{a/z}={a/z}</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0</a:t>
            </a:r>
            <a:r>
              <a:rPr lang="en-US" altLang="zh-CN" sz="2400" baseline="30000" dirty="0">
                <a:latin typeface="Times New Roman" pitchFamily="18" charset="0"/>
                <a:cs typeface="Times New Roman" pitchFamily="18" charset="0"/>
              </a:rPr>
              <a:t>{t0/v0}</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z,f</a:t>
            </a:r>
            <a:r>
              <a:rPr lang="en-US" altLang="zh-CN" sz="2400" dirty="0">
                <a:latin typeface="Times New Roman" pitchFamily="18" charset="0"/>
                <a:cs typeface="Times New Roman" pitchFamily="18" charset="0"/>
              </a:rPr>
              <a:t>(z),f(u))}</a:t>
            </a:r>
            <a:r>
              <a:rPr lang="en-US" altLang="zh-CN" sz="2400" baseline="30000" dirty="0">
                <a:latin typeface="Times New Roman" pitchFamily="18" charset="0"/>
                <a:cs typeface="Times New Roman" pitchFamily="18" charset="0"/>
              </a:rPr>
              <a:t>{a/z</a:t>
            </a:r>
            <a:r>
              <a:rPr lang="en-US" altLang="zh-CN" sz="2400" baseline="30000" dirty="0" smtClean="0">
                <a:latin typeface="Times New Roman" pitchFamily="18" charset="0"/>
                <a:cs typeface="Times New Roman" pitchFamily="18" charset="0"/>
              </a:rPr>
              <a:t>}</a:t>
            </a:r>
          </a:p>
          <a:p>
            <a:pPr algn="just">
              <a:lnSpc>
                <a:spcPct val="120000"/>
              </a:lnSpc>
              <a:buFont typeface="Wingdings" pitchFamily="2" charset="2"/>
              <a:buNone/>
            </a:pPr>
            <a:r>
              <a:rPr lang="en-US" altLang="zh-CN" sz="2400" baseline="30000" dirty="0">
                <a:latin typeface="Times New Roman" pitchFamily="18" charset="0"/>
                <a:cs typeface="Times New Roman" pitchFamily="18" charset="0"/>
              </a:rPr>
              <a:t> </a:t>
            </a:r>
            <a:r>
              <a:rPr lang="en-US" altLang="zh-CN" sz="2400" baseline="300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a:t>
            </a:r>
            <a:r>
              <a:rPr lang="zh-CN" altLang="en-US"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k=k+1=1</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309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80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154934" y="476672"/>
            <a:ext cx="9751083" cy="6048672"/>
          </a:xfrm>
        </p:spPr>
        <p:txBody>
          <a:bodyPr>
            <a:noAutofit/>
          </a:bodyPr>
          <a:lstStyle/>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={x, f(a) }</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x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，且</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f(a)</a:t>
            </a:r>
            <a:r>
              <a:rPr lang="zh-CN" altLang="en-US" sz="2400" dirty="0">
                <a:latin typeface="Times New Roman" pitchFamily="18" charset="0"/>
                <a:cs typeface="Times New Roman" pitchFamily="18" charset="0"/>
              </a:rPr>
              <a:t>中。</a:t>
            </a:r>
          </a:p>
          <a:p>
            <a:pPr algn="just">
              <a:lnSpc>
                <a:spcPct val="120000"/>
              </a:lnSpc>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}={a/z}</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 f(a)/x }={a/z, f(a)/x }</a:t>
            </a:r>
            <a:r>
              <a:rPr lang="zh-CN" altLang="en-US" sz="2400" dirty="0">
                <a:latin typeface="Times New Roman" pitchFamily="18" charset="0"/>
                <a:cs typeface="Times New Roman" pitchFamily="18" charset="0"/>
              </a:rPr>
              <a:t>，</a:t>
            </a:r>
          </a:p>
          <a:p>
            <a:pPr algn="just">
              <a:lnSpc>
                <a:spcPct val="120000"/>
              </a:lnSpc>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1</a:t>
            </a:r>
            <a:r>
              <a:rPr lang="en-US" altLang="zh-CN" sz="2400" baseline="30000" dirty="0">
                <a:latin typeface="Times New Roman" pitchFamily="18" charset="0"/>
                <a:cs typeface="Times New Roman" pitchFamily="18" charset="0"/>
              </a:rPr>
              <a:t>{t1/v1}</a:t>
            </a:r>
            <a:r>
              <a:rPr lang="en-US" altLang="zh-CN" sz="2400" dirty="0">
                <a:latin typeface="Times New Roman" pitchFamily="18" charset="0"/>
                <a:cs typeface="Times New Roman" pitchFamily="18" charset="0"/>
              </a:rPr>
              <a:t>={P(</a:t>
            </a:r>
            <a:r>
              <a:rPr lang="en-US" altLang="zh-CN" sz="2400" dirty="0" err="1">
                <a:latin typeface="Times New Roman" pitchFamily="18" charset="0"/>
                <a:cs typeface="Times New Roman" pitchFamily="18" charset="0"/>
              </a:rPr>
              <a:t>a,x,f</a:t>
            </a:r>
            <a:r>
              <a:rPr lang="en-US" altLang="zh-CN" sz="2400" dirty="0">
                <a:latin typeface="Times New Roman" pitchFamily="18" charset="0"/>
                <a:cs typeface="Times New Roman" pitchFamily="18" charset="0"/>
              </a:rPr>
              <a:t>(g(y))),P(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r>
              <a:rPr lang="en-US" altLang="zh-CN" sz="2400" baseline="30000" dirty="0">
                <a:latin typeface="Times New Roman" pitchFamily="18" charset="0"/>
                <a:cs typeface="Times New Roman" pitchFamily="18" charset="0"/>
              </a:rPr>
              <a:t>{f(a)/x}</a:t>
            </a:r>
            <a:r>
              <a:rPr lang="en-US" altLang="zh-CN" sz="2400" dirty="0">
                <a:latin typeface="Times New Roman" pitchFamily="18" charset="0"/>
                <a:cs typeface="Times New Roman" pitchFamily="18" charset="0"/>
              </a:rPr>
              <a:t> ={P(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(a),f(g(y))),P(</a:t>
            </a:r>
            <a:r>
              <a:rPr lang="en-US" altLang="zh-CN" sz="2400" dirty="0" err="1">
                <a:latin typeface="Times New Roman" pitchFamily="18" charset="0"/>
                <a:cs typeface="Times New Roman" pitchFamily="18" charset="0"/>
              </a:rPr>
              <a:t>a,f</a:t>
            </a:r>
            <a:r>
              <a:rPr lang="en-US" altLang="zh-CN" sz="2400" dirty="0">
                <a:latin typeface="Times New Roman" pitchFamily="18" charset="0"/>
                <a:cs typeface="Times New Roman" pitchFamily="18" charset="0"/>
              </a:rPr>
              <a:t>(a),f(u</a:t>
            </a:r>
            <a:r>
              <a:rPr lang="en-US" altLang="zh-CN" sz="2400" dirty="0" smtClean="0">
                <a:latin typeface="Times New Roman" pitchFamily="18" charset="0"/>
                <a:cs typeface="Times New Roman" pitchFamily="18" charset="0"/>
              </a:rPr>
              <a:t>))}</a:t>
            </a:r>
          </a:p>
          <a:p>
            <a:pPr algn="just">
              <a:lnSpc>
                <a:spcPct val="110000"/>
              </a:lnSpc>
              <a:spcBef>
                <a:spcPct val="0"/>
              </a:spcBef>
              <a:buFont typeface="Wingdings" pitchFamily="2" charset="2"/>
              <a:buNone/>
            </a:pPr>
            <a:r>
              <a:rPr lang="zh-CN" altLang="en-US" sz="2400" dirty="0" smtClean="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k=k+1=2</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 ={g(y), u}</a:t>
            </a:r>
            <a:r>
              <a:rPr lang="zh-CN" altLang="en-US" sz="24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：有</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r>
              <a:rPr lang="en-US" altLang="zh-CN" sz="2400" dirty="0">
                <a:latin typeface="Arial"/>
                <a:cs typeface="Times New Roman" pitchFamily="18" charset="0"/>
              </a:rPr>
              <a:t> </a:t>
            </a:r>
            <a:r>
              <a:rPr lang="en-US" altLang="zh-CN" sz="2400" dirty="0">
                <a:latin typeface="Times New Roman" pitchFamily="18" charset="0"/>
                <a:cs typeface="Times New Roman" pitchFamily="18" charset="0"/>
              </a:rPr>
              <a:t>u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D</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，且</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不出现在</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g(y)</a:t>
            </a:r>
            <a:r>
              <a:rPr lang="zh-CN" altLang="en-US" sz="2400" dirty="0">
                <a:latin typeface="Times New Roman" pitchFamily="18" charset="0"/>
                <a:cs typeface="Times New Roman" pitchFamily="18" charset="0"/>
              </a:rPr>
              <a:t>中。</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：令 </a:t>
            </a:r>
            <a:r>
              <a:rPr lang="zh-CN" altLang="en-US"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pitchFamily="18" charset="2"/>
              </a:rPr>
              <a: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{t</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/v</a:t>
            </a:r>
            <a:r>
              <a:rPr lang="en-US" altLang="zh-CN" sz="2400" baseline="-30000" dirty="0">
                <a:latin typeface="Times New Roman" pitchFamily="18" charset="0"/>
                <a:cs typeface="Times New Roman" pitchFamily="18" charset="0"/>
              </a:rPr>
              <a:t>2</a:t>
            </a:r>
            <a:r>
              <a:rPr lang="en-US"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a/z, f(a)/x, g(y)/u }</a:t>
            </a:r>
            <a:r>
              <a:rPr lang="zh-CN" altLang="en-US" sz="2400" dirty="0">
                <a:latin typeface="Times New Roman" pitchFamily="18" charset="0"/>
                <a:cs typeface="Times New Roman" pitchFamily="18" charset="0"/>
              </a:rPr>
              <a:t>，</a:t>
            </a:r>
          </a:p>
          <a:p>
            <a:pPr algn="just">
              <a:lnSpc>
                <a:spcPct val="110000"/>
              </a:lnSpc>
              <a:spcBef>
                <a:spcPct val="0"/>
              </a:spcBef>
              <a:buFont typeface="Wingdings" pitchFamily="2" charset="2"/>
              <a:buNone/>
            </a:pP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2</a:t>
            </a:r>
            <a:r>
              <a:rPr lang="en-US" altLang="zh-CN" sz="2400" baseline="30000" dirty="0">
                <a:latin typeface="Times New Roman" pitchFamily="18" charset="0"/>
                <a:cs typeface="Times New Roman" pitchFamily="18" charset="0"/>
              </a:rPr>
              <a:t>{t2/v2}</a:t>
            </a:r>
            <a:r>
              <a:rPr lang="en-US" altLang="zh-CN" sz="2400" dirty="0">
                <a:latin typeface="Times New Roman" pitchFamily="18" charset="0"/>
                <a:cs typeface="Times New Roman" pitchFamily="18" charset="0"/>
              </a:rPr>
              <a:t>={P(a, f(a), f(g(y))), P(a, f(a), f(u))}</a:t>
            </a:r>
            <a:r>
              <a:rPr lang="en-US" altLang="zh-CN" sz="2400" baseline="30000" dirty="0">
                <a:latin typeface="Times New Roman" pitchFamily="18" charset="0"/>
                <a:cs typeface="Times New Roman" pitchFamily="18" charset="0"/>
              </a:rPr>
              <a:t>{ g(y)/u }</a:t>
            </a:r>
          </a:p>
          <a:p>
            <a:pPr algn="just">
              <a:lnSpc>
                <a:spcPct val="110000"/>
              </a:lnSpc>
              <a:spcBef>
                <a:spcPct val="0"/>
              </a:spcBef>
              <a:buFont typeface="Wingdings" pitchFamily="2" charset="2"/>
              <a:buNone/>
            </a:pPr>
            <a:r>
              <a:rPr lang="en-US" altLang="zh-CN" sz="2400" dirty="0">
                <a:latin typeface="Times New Roman" pitchFamily="18" charset="0"/>
                <a:cs typeface="Times New Roman" pitchFamily="18" charset="0"/>
              </a:rPr>
              <a:t>                     ={P(a, f(a), f(g(y)))}</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5:k=k+1=3</a:t>
            </a:r>
          </a:p>
          <a:p>
            <a:pPr algn="just">
              <a:lnSpc>
                <a:spcPct val="110000"/>
              </a:lnSpc>
              <a:spcBef>
                <a:spcPct val="0"/>
              </a:spcBef>
              <a:buFont typeface="Wingdings" pitchFamily="2" charset="2"/>
              <a:buNone/>
            </a:pPr>
            <a:r>
              <a:rPr lang="zh-CN" altLang="en-US" sz="2400" dirty="0">
                <a:latin typeface="Times New Roman" pitchFamily="18" charset="0"/>
                <a:cs typeface="Times New Roman" pitchFamily="18" charset="0"/>
              </a:rPr>
              <a:t>步骤</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W</a:t>
            </a:r>
            <a:r>
              <a:rPr lang="en-US" altLang="zh-CN" sz="2400" baseline="-300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只有一个元素。算法停止</a:t>
            </a:r>
            <a:r>
              <a:rPr lang="zh-CN" altLang="en-US" sz="2400" dirty="0" smtClean="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algn="just">
              <a:lnSpc>
                <a:spcPct val="110000"/>
              </a:lnSpc>
              <a:spcBef>
                <a:spcPct val="0"/>
              </a:spcBef>
              <a:buFont typeface="Wingdings" pitchFamily="2" charset="2"/>
              <a:buNone/>
            </a:pPr>
            <a:r>
              <a:rPr lang="zh-CN" altLang="en-US" sz="2400" dirty="0" smtClean="0">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sym typeface="Symbol" pitchFamily="18" charset="2"/>
              </a:rPr>
              <a:t></a:t>
            </a:r>
            <a:r>
              <a:rPr lang="en-US" altLang="zh-CN" sz="2400" baseline="-30000" dirty="0">
                <a:solidFill>
                  <a:srgbClr val="FF0000"/>
                </a:solidFill>
                <a:latin typeface="Times New Roman" pitchFamily="18" charset="0"/>
                <a:cs typeface="Times New Roman" pitchFamily="18" charset="0"/>
              </a:rPr>
              <a:t>3</a:t>
            </a:r>
            <a:r>
              <a:rPr lang="en-US" altLang="zh-CN" sz="2400" dirty="0">
                <a:solidFill>
                  <a:srgbClr val="FF0000"/>
                </a:solidFill>
                <a:latin typeface="Times New Roman" pitchFamily="18" charset="0"/>
                <a:cs typeface="Times New Roman" pitchFamily="18" charset="0"/>
              </a:rPr>
              <a:t>={a/z, f(a)/x, g(y)/u </a:t>
            </a:r>
            <a:r>
              <a:rPr lang="en-US" altLang="zh-CN" sz="2400" dirty="0" smtClean="0">
                <a:solidFill>
                  <a:srgbClr val="FF0000"/>
                </a:solidFill>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是</a:t>
            </a:r>
            <a:r>
              <a:rPr lang="en-US" altLang="zh-CN" sz="2400" dirty="0">
                <a:latin typeface="Times New Roman" pitchFamily="18" charset="0"/>
                <a:cs typeface="Times New Roman" pitchFamily="18" charset="0"/>
              </a:rPr>
              <a:t>W</a:t>
            </a:r>
            <a:r>
              <a:rPr lang="zh-CN" altLang="en-US" sz="2400" dirty="0">
                <a:latin typeface="Times New Roman" pitchFamily="18" charset="0"/>
                <a:cs typeface="Times New Roman" pitchFamily="18" charset="0"/>
              </a:rPr>
              <a:t>的最一般合一。</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98401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9091">
                                            <p:txEl>
                                              <p:pRg st="6" end="6"/>
                                            </p:txEl>
                                          </p:spTgt>
                                        </p:tgtEl>
                                        <p:attrNameLst>
                                          <p:attrName>style.visibility</p:attrName>
                                        </p:attrNameLst>
                                      </p:cBhvr>
                                      <p:to>
                                        <p:strVal val="visible"/>
                                      </p:to>
                                    </p:set>
                                    <p:anim calcmode="lin" valueType="num">
                                      <p:cBhvr additive="base">
                                        <p:cTn id="43"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9091">
                                            <p:txEl>
                                              <p:pRg st="7" end="7"/>
                                            </p:txEl>
                                          </p:spTgt>
                                        </p:tgtEl>
                                        <p:attrNameLst>
                                          <p:attrName>style.visibility</p:attrName>
                                        </p:attrNameLst>
                                      </p:cBhvr>
                                      <p:to>
                                        <p:strVal val="visible"/>
                                      </p:to>
                                    </p:set>
                                    <p:anim calcmode="lin" valueType="num">
                                      <p:cBhvr additive="base">
                                        <p:cTn id="4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9091">
                                            <p:txEl>
                                              <p:pRg st="8" end="8"/>
                                            </p:txEl>
                                          </p:spTgt>
                                        </p:tgtEl>
                                        <p:attrNameLst>
                                          <p:attrName>style.visibility</p:attrName>
                                        </p:attrNameLst>
                                      </p:cBhvr>
                                      <p:to>
                                        <p:strVal val="visible"/>
                                      </p:to>
                                    </p:set>
                                    <p:anim calcmode="lin" valueType="num">
                                      <p:cBhvr additive="base">
                                        <p:cTn id="55"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9091">
                                            <p:txEl>
                                              <p:pRg st="9" end="9"/>
                                            </p:txEl>
                                          </p:spTgt>
                                        </p:tgtEl>
                                        <p:attrNameLst>
                                          <p:attrName>style.visibility</p:attrName>
                                        </p:attrNameLst>
                                      </p:cBhvr>
                                      <p:to>
                                        <p:strVal val="visible"/>
                                      </p:to>
                                    </p:set>
                                    <p:anim calcmode="lin" valueType="num">
                                      <p:cBhvr additive="base">
                                        <p:cTn id="59"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89091">
                                            <p:txEl>
                                              <p:pRg st="10" end="10"/>
                                            </p:txEl>
                                          </p:spTgt>
                                        </p:tgtEl>
                                        <p:attrNameLst>
                                          <p:attrName>style.visibility</p:attrName>
                                        </p:attrNameLst>
                                      </p:cBhvr>
                                      <p:to>
                                        <p:strVal val="visible"/>
                                      </p:to>
                                    </p:set>
                                    <p:anim calcmode="lin" valueType="num">
                                      <p:cBhvr additive="base">
                                        <p:cTn id="65" dur="500" fill="hold"/>
                                        <p:tgtEl>
                                          <p:spTgt spid="89091">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90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89091">
                                            <p:txEl>
                                              <p:pRg st="11" end="11"/>
                                            </p:txEl>
                                          </p:spTgt>
                                        </p:tgtEl>
                                        <p:attrNameLst>
                                          <p:attrName>style.visibility</p:attrName>
                                        </p:attrNameLst>
                                      </p:cBhvr>
                                      <p:to>
                                        <p:strVal val="visible"/>
                                      </p:to>
                                    </p:set>
                                    <p:animEffect transition="in" filter="checkerboard(across)">
                                      <p:cBhvr>
                                        <p:cTn id="71" dur="500"/>
                                        <p:tgtEl>
                                          <p:spTgt spid="89091">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89091">
                                            <p:txEl>
                                              <p:pRg st="12" end="12"/>
                                            </p:txEl>
                                          </p:spTgt>
                                        </p:tgtEl>
                                        <p:attrNameLst>
                                          <p:attrName>style.visibility</p:attrName>
                                        </p:attrNameLst>
                                      </p:cBhvr>
                                      <p:to>
                                        <p:strVal val="visible"/>
                                      </p:to>
                                    </p:set>
                                    <p:animEffect transition="in" filter="checkerboard(across)">
                                      <p:cBhvr>
                                        <p:cTn id="76" dur="500"/>
                                        <p:tgtEl>
                                          <p:spTgt spid="89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b="1" dirty="0">
                <a:solidFill>
                  <a:srgbClr val="FF0000"/>
                </a:solidFill>
              </a:rPr>
              <a:t>定理</a:t>
            </a:r>
            <a:r>
              <a:rPr lang="en-US" altLang="zh-CN" b="1" dirty="0"/>
              <a:t> </a:t>
            </a:r>
            <a:r>
              <a:rPr lang="zh-CN" altLang="zh-CN" dirty="0" smtClean="0"/>
              <a:t>若</a:t>
            </a:r>
            <a:r>
              <a:rPr lang="en-US" altLang="zh-CN" dirty="0" smtClean="0"/>
              <a:t>W</a:t>
            </a:r>
            <a:r>
              <a:rPr lang="zh-CN" altLang="zh-CN" dirty="0" smtClean="0"/>
              <a:t>是非</a:t>
            </a:r>
            <a:r>
              <a:rPr lang="zh-CN" altLang="zh-CN" dirty="0"/>
              <a:t>空表达式集合，</a:t>
            </a:r>
            <a:r>
              <a:rPr lang="zh-CN" altLang="zh-CN" dirty="0" smtClean="0"/>
              <a:t>若</a:t>
            </a:r>
            <a:r>
              <a:rPr lang="en-US" altLang="zh-CN" dirty="0" smtClean="0"/>
              <a:t>W</a:t>
            </a:r>
            <a:r>
              <a:rPr lang="zh-CN" altLang="zh-CN" dirty="0" smtClean="0"/>
              <a:t>是</a:t>
            </a:r>
            <a:r>
              <a:rPr lang="zh-CN" altLang="zh-CN" dirty="0"/>
              <a:t>可合一的，则合一算法结束在第</a:t>
            </a:r>
            <a:r>
              <a:rPr lang="en-US" altLang="zh-CN" dirty="0"/>
              <a:t>⑵</a:t>
            </a:r>
            <a:r>
              <a:rPr lang="zh-CN" altLang="zh-CN" dirty="0"/>
              <a:t>步，并且最后</a:t>
            </a:r>
            <a:r>
              <a:rPr lang="zh-CN" altLang="zh-CN" dirty="0" smtClean="0"/>
              <a:t>的</a:t>
            </a:r>
            <a:r>
              <a:rPr lang="en-US" altLang="zh-CN" dirty="0">
                <a:latin typeface="Times New Roman" pitchFamily="18" charset="0"/>
                <a:cs typeface="Times New Roman" pitchFamily="18" charset="0"/>
                <a:sym typeface="Symbol" pitchFamily="18" charset="2"/>
              </a:rPr>
              <a:t></a:t>
            </a:r>
            <a:r>
              <a:rPr lang="en-US" altLang="zh-CN" baseline="-30000" dirty="0">
                <a:latin typeface="Times New Roman" pitchFamily="18" charset="0"/>
                <a:cs typeface="Times New Roman" pitchFamily="18" charset="0"/>
              </a:rPr>
              <a:t>k</a:t>
            </a:r>
            <a:r>
              <a:rPr lang="zh-CN" altLang="zh-CN" dirty="0" smtClean="0"/>
              <a:t>是</a:t>
            </a:r>
            <a:r>
              <a:rPr lang="en-US" altLang="zh-CN" dirty="0" smtClean="0"/>
              <a:t> W</a:t>
            </a:r>
            <a:r>
              <a:rPr lang="zh-CN" altLang="zh-CN" dirty="0" smtClean="0"/>
              <a:t>的</a:t>
            </a:r>
            <a:r>
              <a:rPr lang="zh-CN" altLang="zh-CN" dirty="0"/>
              <a:t>最一般合一</a:t>
            </a:r>
            <a:r>
              <a:rPr lang="zh-CN" altLang="zh-CN" dirty="0" smtClean="0"/>
              <a:t>。</a:t>
            </a:r>
            <a:endParaRPr lang="en-US" altLang="zh-CN" dirty="0" smtClean="0"/>
          </a:p>
          <a:p>
            <a:r>
              <a:rPr lang="zh-CN" altLang="zh-CN" dirty="0" smtClean="0"/>
              <a:t>设</a:t>
            </a:r>
            <a:r>
              <a:rPr lang="en-US" altLang="zh-CN" dirty="0">
                <a:latin typeface="Times New Roman" pitchFamily="18" charset="0"/>
                <a:cs typeface="Times New Roman" pitchFamily="18" charset="0"/>
                <a:sym typeface="Symbol" pitchFamily="18" charset="2"/>
              </a:rPr>
              <a:t></a:t>
            </a:r>
            <a:r>
              <a:rPr lang="zh-CN" altLang="zh-CN" dirty="0" smtClean="0"/>
              <a:t>是</a:t>
            </a:r>
            <a:r>
              <a:rPr lang="en-US" altLang="zh-CN" dirty="0" smtClean="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的</a:t>
            </a:r>
            <a:r>
              <a:rPr lang="en-US" altLang="zh-CN" dirty="0" err="1"/>
              <a:t>mgu</a:t>
            </a:r>
            <a:r>
              <a:rPr lang="zh-CN" altLang="zh-CN" dirty="0"/>
              <a:t>，如果</a:t>
            </a:r>
            <a:r>
              <a:rPr lang="zh-CN" altLang="zh-CN" dirty="0" smtClean="0"/>
              <a:t>在</a:t>
            </a:r>
            <a:r>
              <a:rPr lang="en-US" altLang="zh-CN" dirty="0">
                <a:latin typeface="Times New Roman" pitchFamily="18" charset="0"/>
                <a:cs typeface="Times New Roman" pitchFamily="18" charset="0"/>
                <a:sym typeface="Symbol" pitchFamily="18" charset="2"/>
              </a:rPr>
              <a:t></a:t>
            </a:r>
            <a:r>
              <a:rPr lang="zh-CN" altLang="zh-CN" dirty="0" smtClean="0"/>
              <a:t>的</a:t>
            </a:r>
            <a:r>
              <a:rPr lang="zh-CN" altLang="zh-CN" dirty="0"/>
              <a:t>分母中没有不出现在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中</a:t>
            </a:r>
            <a:r>
              <a:rPr lang="zh-CN" altLang="zh-CN" dirty="0"/>
              <a:t>的变量符号，则</a:t>
            </a:r>
            <a:r>
              <a:rPr lang="zh-CN" altLang="zh-CN" dirty="0" smtClean="0"/>
              <a:t>称</a:t>
            </a:r>
            <a:r>
              <a:rPr lang="en-US" altLang="zh-CN" dirty="0">
                <a:latin typeface="Times New Roman" pitchFamily="18" charset="0"/>
                <a:cs typeface="Times New Roman" pitchFamily="18" charset="0"/>
                <a:sym typeface="Symbol" pitchFamily="18" charset="2"/>
              </a:rPr>
              <a:t></a:t>
            </a:r>
            <a:r>
              <a:rPr lang="zh-CN" altLang="zh-CN" dirty="0" smtClean="0"/>
              <a:t>是</a:t>
            </a:r>
            <a:r>
              <a:rPr lang="zh-CN" altLang="zh-CN" b="1" dirty="0">
                <a:solidFill>
                  <a:srgbClr val="FF0000"/>
                </a:solidFill>
              </a:rPr>
              <a:t>正规</a:t>
            </a:r>
            <a:r>
              <a:rPr lang="en-US" altLang="zh-CN" dirty="0" err="1">
                <a:solidFill>
                  <a:srgbClr val="FF0000"/>
                </a:solidFill>
              </a:rPr>
              <a:t>mgu</a:t>
            </a:r>
            <a:r>
              <a:rPr lang="zh-CN" altLang="zh-CN" dirty="0"/>
              <a:t>。</a:t>
            </a:r>
          </a:p>
          <a:p>
            <a:r>
              <a:rPr lang="zh-CN" altLang="zh-CN" dirty="0"/>
              <a:t>容易证明，如果</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是可合一的，则存在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的正规</a:t>
            </a:r>
            <a:r>
              <a:rPr lang="en-US" altLang="zh-CN" dirty="0" err="1"/>
              <a:t>mgu</a:t>
            </a:r>
            <a:r>
              <a:rPr lang="zh-CN" altLang="zh-CN" dirty="0"/>
              <a:t>。进一步地，</a:t>
            </a:r>
            <a:r>
              <a:rPr lang="zh-CN" altLang="zh-CN" dirty="0" smtClean="0"/>
              <a:t>若</a:t>
            </a:r>
            <a:r>
              <a:rPr lang="en-US" altLang="zh-CN" dirty="0">
                <a:latin typeface="Times New Roman" pitchFamily="18" charset="0"/>
                <a:cs typeface="Times New Roman" pitchFamily="18" charset="0"/>
                <a:sym typeface="Symbol" pitchFamily="18" charset="2"/>
              </a:rPr>
              <a:t></a:t>
            </a:r>
            <a:r>
              <a:rPr lang="zh-CN" altLang="zh-CN" dirty="0" smtClean="0"/>
              <a:t>是</a:t>
            </a:r>
            <a:r>
              <a:rPr lang="en-US" altLang="zh-CN" dirty="0" smtClean="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zh-CN" altLang="zh-CN" dirty="0" smtClean="0"/>
              <a:t>的</a:t>
            </a:r>
            <a:r>
              <a:rPr lang="zh-CN" altLang="zh-CN" dirty="0"/>
              <a:t>正规</a:t>
            </a:r>
            <a:r>
              <a:rPr lang="en-US" altLang="zh-CN" dirty="0" err="1"/>
              <a:t>mgu</a:t>
            </a:r>
            <a:r>
              <a:rPr lang="zh-CN" altLang="zh-CN" dirty="0"/>
              <a:t>，则</a:t>
            </a:r>
            <a:r>
              <a:rPr lang="zh-CN" altLang="zh-CN" dirty="0" smtClean="0"/>
              <a:t>在</a:t>
            </a:r>
            <a:r>
              <a:rPr lang="en-US" altLang="zh-CN" dirty="0">
                <a:latin typeface="Times New Roman" pitchFamily="18" charset="0"/>
                <a:cs typeface="Times New Roman" pitchFamily="18" charset="0"/>
                <a:sym typeface="Symbol" pitchFamily="18" charset="2"/>
              </a:rPr>
              <a:t></a:t>
            </a:r>
            <a:r>
              <a:rPr lang="zh-CN" altLang="zh-CN" dirty="0" smtClean="0"/>
              <a:t>的</a:t>
            </a:r>
            <a:r>
              <a:rPr lang="zh-CN" altLang="zh-CN" dirty="0"/>
              <a:t>分子中也没有不出现在</a:t>
            </a:r>
            <a:r>
              <a:rPr lang="en-US" altLang="zh-CN" dirty="0"/>
              <a:t> </a:t>
            </a:r>
            <a:r>
              <a:rPr lang="en-US" altLang="zh-CN" dirty="0">
                <a:latin typeface="Times New Roman" pitchFamily="18" charset="0"/>
                <a:cs typeface="Times New Roman" pitchFamily="18" charset="0"/>
              </a:rPr>
              <a:t>E</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 , </a:t>
            </a:r>
            <a:r>
              <a:rPr lang="en-US" altLang="zh-CN" dirty="0" err="1">
                <a:latin typeface="Times New Roman" pitchFamily="18" charset="0"/>
                <a:cs typeface="Times New Roman" pitchFamily="18" charset="0"/>
              </a:rPr>
              <a:t>E</a:t>
            </a:r>
            <a:r>
              <a:rPr lang="en-US" altLang="zh-CN" baseline="-30000" dirty="0" err="1">
                <a:latin typeface="Times New Roman" pitchFamily="18" charset="0"/>
                <a:cs typeface="Times New Roman" pitchFamily="18" charset="0"/>
              </a:rPr>
              <a:t>n</a:t>
            </a:r>
            <a:r>
              <a:rPr lang="en-US" altLang="zh-CN" dirty="0" smtClean="0"/>
              <a:t> </a:t>
            </a:r>
            <a:r>
              <a:rPr lang="zh-CN" altLang="zh-CN" dirty="0"/>
              <a:t>中的变量</a:t>
            </a:r>
            <a:r>
              <a:rPr lang="zh-CN" altLang="zh-CN" dirty="0" smtClean="0"/>
              <a:t>符号</a:t>
            </a:r>
            <a:r>
              <a:rPr lang="zh-CN" altLang="en-US" dirty="0" smtClean="0"/>
              <a:t>。</a:t>
            </a:r>
            <a:endParaRPr lang="zh-CN" altLang="zh-CN"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38387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6" name="Picture 2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7942" y="764704"/>
            <a:ext cx="8915400" cy="217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28" y="2852936"/>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498" y="4437113"/>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2821022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692696"/>
            <a:ext cx="9439049" cy="5688632"/>
          </a:xfrm>
        </p:spPr>
        <p:txBody>
          <a:bodyPr>
            <a:noAutofit/>
          </a:bodyPr>
          <a:lstStyle/>
          <a:p>
            <a:pPr indent="533400" algn="just">
              <a:lnSpc>
                <a:spcPts val="3500"/>
              </a:lnSpc>
              <a:spcAft>
                <a:spcPts val="0"/>
              </a:spcAft>
            </a:pPr>
            <a:r>
              <a:rPr lang="zh-CN" altLang="zh-CN" sz="2400" kern="100" dirty="0">
                <a:latin typeface="Times New Roman"/>
                <a:cs typeface="Times New Roman"/>
              </a:rPr>
              <a:t>逻辑的</a:t>
            </a:r>
            <a:r>
              <a:rPr lang="zh-CN" altLang="zh-CN" sz="2400" kern="100" dirty="0">
                <a:solidFill>
                  <a:srgbClr val="FF0000"/>
                </a:solidFill>
                <a:latin typeface="Times New Roman"/>
                <a:cs typeface="Times New Roman"/>
              </a:rPr>
              <a:t>范围</a:t>
            </a:r>
            <a:r>
              <a:rPr lang="zh-CN" altLang="zh-CN" sz="2400" kern="100" dirty="0">
                <a:latin typeface="Times New Roman"/>
                <a:cs typeface="Times New Roman"/>
              </a:rPr>
              <a:t>就是这个逻辑的适用范围；逻辑的</a:t>
            </a:r>
            <a:r>
              <a:rPr lang="zh-CN" altLang="zh-CN" sz="2400" kern="100" dirty="0">
                <a:solidFill>
                  <a:srgbClr val="FF0000"/>
                </a:solidFill>
                <a:latin typeface="Times New Roman"/>
                <a:cs typeface="Times New Roman"/>
              </a:rPr>
              <a:t>形式语言</a:t>
            </a:r>
            <a:r>
              <a:rPr lang="zh-CN" altLang="zh-CN" sz="2400" kern="100" dirty="0">
                <a:latin typeface="Times New Roman"/>
                <a:cs typeface="Times New Roman"/>
              </a:rPr>
              <a:t>是表达逻辑中的形式所使用的语言，这个语言一般是预先建立的严格的人工语言；逻辑的</a:t>
            </a:r>
            <a:r>
              <a:rPr lang="zh-CN" altLang="zh-CN" sz="2400" kern="100" dirty="0">
                <a:solidFill>
                  <a:srgbClr val="FF0000"/>
                </a:solidFill>
                <a:latin typeface="Times New Roman"/>
                <a:cs typeface="Times New Roman"/>
              </a:rPr>
              <a:t>有效</a:t>
            </a:r>
            <a:r>
              <a:rPr lang="zh-CN" altLang="zh-CN" sz="2400" kern="100" dirty="0">
                <a:latin typeface="Times New Roman"/>
                <a:cs typeface="Times New Roman"/>
              </a:rPr>
              <a:t>式一般可以通过两个途径进行定义：</a:t>
            </a:r>
            <a:endParaRPr lang="zh-CN" altLang="zh-CN" sz="2400"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sz="2400" kern="100" dirty="0">
                <a:latin typeface="宋体"/>
                <a:cs typeface="Times New Roman"/>
              </a:rPr>
              <a:t>⑴</a:t>
            </a:r>
            <a:r>
              <a:rPr lang="en-US" altLang="zh-CN" sz="2400" kern="100" dirty="0">
                <a:latin typeface="Times New Roman"/>
                <a:cs typeface="Times New Roman"/>
              </a:rPr>
              <a:t> </a:t>
            </a:r>
            <a:r>
              <a:rPr lang="zh-CN" altLang="zh-CN" sz="2400" kern="100" dirty="0">
                <a:latin typeface="Times New Roman"/>
                <a:cs typeface="Times New Roman"/>
              </a:rPr>
              <a:t>语法（语形）途径。即首先给出一些直观的有效式作为初始公式（称为</a:t>
            </a:r>
            <a:r>
              <a:rPr lang="zh-CN" altLang="zh-CN" sz="2400" b="1" kern="100" dirty="0">
                <a:solidFill>
                  <a:srgbClr val="FF0000"/>
                </a:solidFill>
                <a:latin typeface="Times New Roman"/>
                <a:cs typeface="Times New Roman"/>
              </a:rPr>
              <a:t>公理</a:t>
            </a:r>
            <a:r>
              <a:rPr lang="zh-CN" altLang="zh-CN" sz="2400" kern="100" dirty="0">
                <a:latin typeface="Times New Roman"/>
                <a:cs typeface="Times New Roman"/>
              </a:rPr>
              <a:t>）和一些根据一些形式能够推导出其它形式的有效规则（称为</a:t>
            </a:r>
            <a:r>
              <a:rPr lang="zh-CN" altLang="zh-CN" sz="2400" b="1" kern="100" dirty="0">
                <a:solidFill>
                  <a:srgbClr val="FF0000"/>
                </a:solidFill>
                <a:latin typeface="Times New Roman"/>
                <a:cs typeface="Times New Roman"/>
              </a:rPr>
              <a:t>推理规则</a:t>
            </a:r>
            <a:r>
              <a:rPr lang="zh-CN" altLang="zh-CN" sz="2400" kern="100" dirty="0">
                <a:latin typeface="Times New Roman"/>
                <a:cs typeface="Times New Roman"/>
              </a:rPr>
              <a:t>），将公理和利用公理及推理规则推导出的所有形式（称为</a:t>
            </a:r>
            <a:r>
              <a:rPr lang="zh-CN" altLang="zh-CN" sz="2400" b="1" kern="100" dirty="0">
                <a:solidFill>
                  <a:srgbClr val="FF0000"/>
                </a:solidFill>
                <a:latin typeface="Times New Roman"/>
                <a:cs typeface="Times New Roman"/>
              </a:rPr>
              <a:t>内定理</a:t>
            </a:r>
            <a:r>
              <a:rPr lang="zh-CN" altLang="zh-CN" sz="2400" kern="100" dirty="0">
                <a:latin typeface="Times New Roman"/>
                <a:cs typeface="Times New Roman"/>
              </a:rPr>
              <a:t>，或者简称为</a:t>
            </a:r>
            <a:r>
              <a:rPr lang="zh-CN" altLang="zh-CN" sz="2400" b="1" kern="100" dirty="0">
                <a:solidFill>
                  <a:srgbClr val="FF0000"/>
                </a:solidFill>
                <a:latin typeface="Times New Roman"/>
                <a:cs typeface="Times New Roman"/>
              </a:rPr>
              <a:t>定理</a:t>
            </a:r>
            <a:r>
              <a:rPr lang="zh-CN" altLang="zh-CN" sz="2400" kern="100" dirty="0">
                <a:latin typeface="Times New Roman"/>
                <a:cs typeface="Times New Roman"/>
              </a:rPr>
              <a:t>）作为全体有效式</a:t>
            </a:r>
            <a:r>
              <a:rPr lang="zh-CN" altLang="zh-CN" sz="2400" kern="100" dirty="0" smtClean="0">
                <a:latin typeface="Times New Roman"/>
                <a:cs typeface="Times New Roman"/>
              </a:rPr>
              <a:t>；</a:t>
            </a:r>
            <a:endParaRPr lang="en-US" altLang="zh-CN" sz="2400"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sz="2400" kern="100" dirty="0" smtClean="0">
                <a:latin typeface="宋体"/>
                <a:cs typeface="Times New Roman"/>
              </a:rPr>
              <a:t>⑵</a:t>
            </a:r>
            <a:r>
              <a:rPr lang="en-US" altLang="zh-CN" sz="2400" kern="100" dirty="0" smtClean="0">
                <a:latin typeface="Times New Roman"/>
              </a:rPr>
              <a:t> </a:t>
            </a:r>
            <a:r>
              <a:rPr lang="zh-CN" altLang="zh-CN" sz="2400" kern="100" dirty="0">
                <a:latin typeface="Times New Roman"/>
                <a:cs typeface="Times New Roman"/>
              </a:rPr>
              <a:t>语义途径。给出对逻辑系统的</a:t>
            </a:r>
            <a:r>
              <a:rPr lang="zh-CN" altLang="zh-CN" sz="2400" b="1" kern="100" dirty="0">
                <a:solidFill>
                  <a:srgbClr val="FF0000"/>
                </a:solidFill>
                <a:latin typeface="Times New Roman"/>
                <a:cs typeface="Times New Roman"/>
              </a:rPr>
              <a:t>解释</a:t>
            </a:r>
            <a:r>
              <a:rPr lang="zh-CN" altLang="zh-CN" sz="2400" kern="100" dirty="0">
                <a:latin typeface="Times New Roman"/>
                <a:cs typeface="Times New Roman"/>
              </a:rPr>
              <a:t>，包括由形式语言的符号构成的形式的涵义以及有效式的严格定义，建立这个系统的</a:t>
            </a:r>
            <a:r>
              <a:rPr lang="zh-CN" altLang="zh-CN" sz="2400" b="1" kern="100" dirty="0">
                <a:solidFill>
                  <a:srgbClr val="FF0000"/>
                </a:solidFill>
                <a:latin typeface="Times New Roman"/>
                <a:cs typeface="Times New Roman"/>
              </a:rPr>
              <a:t>模型</a:t>
            </a:r>
            <a:r>
              <a:rPr lang="zh-CN" altLang="zh-CN" sz="2400" kern="100" dirty="0">
                <a:latin typeface="Times New Roman"/>
                <a:cs typeface="Times New Roman"/>
              </a:rPr>
              <a:t>，从而确定该解释下的全体有效式。</a:t>
            </a: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8443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6506" y="1268761"/>
            <a:ext cx="8915400" cy="175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951" y="3573016"/>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92810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4.3.4 </a:t>
            </a:r>
            <a:r>
              <a:rPr lang="zh-CN" altLang="zh-CN" dirty="0"/>
              <a:t>归结原理及其</a:t>
            </a:r>
            <a:r>
              <a:rPr lang="zh-CN" altLang="zh-CN" dirty="0" smtClean="0"/>
              <a:t>完备性</a:t>
            </a:r>
            <a:endParaRPr lang="zh-CN" altLang="en-US" dirty="0"/>
          </a:p>
        </p:txBody>
      </p:sp>
      <p:sp>
        <p:nvSpPr>
          <p:cNvPr id="3" name="内容占位符 2"/>
          <p:cNvSpPr>
            <a:spLocks noGrp="1"/>
          </p:cNvSpPr>
          <p:nvPr>
            <p:ph idx="1"/>
          </p:nvPr>
        </p:nvSpPr>
        <p:spPr/>
        <p:txBody>
          <a:bodyPr/>
          <a:lstStyle/>
          <a:p>
            <a:r>
              <a:rPr lang="zh-CN" altLang="zh-CN" b="1" dirty="0">
                <a:solidFill>
                  <a:srgbClr val="FF0000"/>
                </a:solidFill>
              </a:rPr>
              <a:t>归结</a:t>
            </a:r>
            <a:r>
              <a:rPr lang="zh-CN" altLang="zh-CN" dirty="0">
                <a:solidFill>
                  <a:srgbClr val="FF0000"/>
                </a:solidFill>
              </a:rPr>
              <a:t>（</a:t>
            </a:r>
            <a:r>
              <a:rPr lang="en-US" altLang="zh-CN" dirty="0">
                <a:solidFill>
                  <a:srgbClr val="FF0000"/>
                </a:solidFill>
              </a:rPr>
              <a:t>Resolution</a:t>
            </a:r>
            <a:r>
              <a:rPr lang="zh-CN" altLang="zh-CN" dirty="0">
                <a:solidFill>
                  <a:srgbClr val="FF0000"/>
                </a:solidFill>
              </a:rPr>
              <a:t>）</a:t>
            </a:r>
            <a:r>
              <a:rPr lang="zh-CN" altLang="zh-CN" dirty="0"/>
              <a:t>方法是</a:t>
            </a:r>
            <a:r>
              <a:rPr lang="en-US" altLang="zh-CN" dirty="0"/>
              <a:t>J. A. Robinson</a:t>
            </a:r>
            <a:r>
              <a:rPr lang="zh-CN" altLang="zh-CN" dirty="0"/>
              <a:t>在</a:t>
            </a:r>
            <a:r>
              <a:rPr lang="en-US" altLang="zh-CN" dirty="0"/>
              <a:t>1965</a:t>
            </a:r>
            <a:r>
              <a:rPr lang="zh-CN" altLang="zh-CN" dirty="0"/>
              <a:t>年提出来的。</a:t>
            </a:r>
          </a:p>
          <a:p>
            <a:r>
              <a:rPr lang="zh-CN" altLang="zh-CN" dirty="0"/>
              <a:t>归结的基本思想是，为了证明</a:t>
            </a:r>
          </a:p>
          <a:p>
            <a:endParaRPr lang="en-US" altLang="zh-CN" dirty="0" smtClean="0"/>
          </a:p>
          <a:p>
            <a:pPr marL="0" indent="0">
              <a:buNone/>
            </a:pPr>
            <a:r>
              <a:rPr lang="zh-CN" altLang="zh-CN" dirty="0" smtClean="0"/>
              <a:t>将</a:t>
            </a:r>
            <a:r>
              <a:rPr lang="en-US" altLang="zh-CN" dirty="0" smtClean="0"/>
              <a:t>                           </a:t>
            </a:r>
            <a:r>
              <a:rPr lang="zh-CN" altLang="zh-CN" dirty="0" smtClean="0"/>
              <a:t>化</a:t>
            </a:r>
            <a:r>
              <a:rPr lang="zh-CN" altLang="zh-CN" dirty="0"/>
              <a:t>成子句集</a:t>
            </a:r>
            <a:r>
              <a:rPr lang="en-US" altLang="zh-CN" dirty="0"/>
              <a:t> </a:t>
            </a:r>
            <a:r>
              <a:rPr lang="en-US" altLang="zh-CN" dirty="0" smtClean="0"/>
              <a:t>S</a:t>
            </a:r>
            <a:r>
              <a:rPr lang="zh-CN" altLang="zh-CN" dirty="0" smtClean="0"/>
              <a:t>，</a:t>
            </a:r>
            <a:r>
              <a:rPr lang="zh-CN" altLang="zh-CN" dirty="0"/>
              <a:t>通过</a:t>
            </a:r>
            <a:r>
              <a:rPr lang="zh-CN" altLang="zh-CN" dirty="0" smtClean="0"/>
              <a:t>对</a:t>
            </a:r>
            <a:r>
              <a:rPr lang="en-US" altLang="zh-CN" dirty="0" smtClean="0"/>
              <a:t>S</a:t>
            </a:r>
            <a:r>
              <a:rPr lang="zh-CN" altLang="zh-CN" dirty="0" smtClean="0"/>
              <a:t>反复</a:t>
            </a:r>
            <a:r>
              <a:rPr lang="zh-CN" altLang="zh-CN" dirty="0"/>
              <a:t>使用归结方法以期望推出空子句</a:t>
            </a:r>
            <a:r>
              <a:rPr lang="en-US" altLang="zh-CN" dirty="0"/>
              <a:t> </a:t>
            </a:r>
            <a:r>
              <a:rPr lang="en-US" altLang="zh-CN" b="1" dirty="0">
                <a:latin typeface="Times New Roman" pitchFamily="18" charset="0"/>
                <a:sym typeface="Arial" pitchFamily="34" charset="0"/>
              </a:rPr>
              <a:t>□</a:t>
            </a:r>
            <a:r>
              <a:rPr lang="en-US" altLang="zh-CN" sz="1800" dirty="0">
                <a:latin typeface="Times New Roman" pitchFamily="18" charset="0"/>
                <a:cs typeface="Times New Roman" pitchFamily="18" charset="0"/>
                <a:sym typeface="Symbol" pitchFamily="18" charset="2"/>
              </a:rPr>
              <a:t> </a:t>
            </a:r>
            <a:r>
              <a:rPr lang="zh-CN" altLang="zh-CN" dirty="0" smtClean="0"/>
              <a:t>。</a:t>
            </a:r>
            <a:endParaRPr lang="zh-CN" altLang="zh-CN" dirty="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776" y="3456783"/>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593" y="4005064"/>
            <a:ext cx="21875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099323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506" y="836712"/>
            <a:ext cx="9138220" cy="5832648"/>
          </a:xfrm>
        </p:spPr>
        <p:txBody>
          <a:bodyPr>
            <a:normAutofit/>
          </a:bodyPr>
          <a:lstStyle/>
          <a:p>
            <a:pPr lvl="0"/>
            <a:r>
              <a:rPr lang="zh-CN" altLang="en-US" sz="2600" b="1" kern="0" dirty="0">
                <a:solidFill>
                  <a:srgbClr val="FF0000"/>
                </a:solidFill>
                <a:latin typeface="Times New Roman" pitchFamily="18" charset="0"/>
                <a:cs typeface="Times New Roman" pitchFamily="18" charset="0"/>
              </a:rPr>
              <a:t>定义（因子） </a:t>
            </a:r>
            <a:r>
              <a:rPr lang="zh-CN" altLang="en-US" sz="2600" kern="0" dirty="0">
                <a:latin typeface="Times New Roman" pitchFamily="18" charset="0"/>
                <a:cs typeface="Times New Roman" pitchFamily="18" charset="0"/>
              </a:rPr>
              <a:t>如果子句</a:t>
            </a:r>
            <a:r>
              <a:rPr lang="en-US" altLang="zh-CN" sz="2600" kern="0" dirty="0">
                <a:latin typeface="Times New Roman" pitchFamily="18" charset="0"/>
                <a:cs typeface="Times New Roman" pitchFamily="18" charset="0"/>
              </a:rPr>
              <a:t>C</a:t>
            </a:r>
            <a:r>
              <a:rPr lang="zh-CN" altLang="en-US" sz="2600" kern="0" dirty="0">
                <a:latin typeface="Times New Roman" pitchFamily="18" charset="0"/>
                <a:cs typeface="Times New Roman" pitchFamily="18" charset="0"/>
              </a:rPr>
              <a:t>中，两个或两个以上的文字有一个最一般合一</a:t>
            </a:r>
            <a:r>
              <a:rPr lang="zh-CN" altLang="en-US" sz="2600" kern="0" dirty="0">
                <a:latin typeface="Times New Roman" pitchFamily="18" charset="0"/>
                <a:cs typeface="Times New Roman" pitchFamily="18" charset="0"/>
                <a:sym typeface="Symbol" pitchFamily="18" charset="2"/>
              </a:rPr>
              <a:t></a:t>
            </a:r>
            <a:r>
              <a:rPr lang="zh-CN" altLang="en-US" sz="2600" kern="0" dirty="0">
                <a:latin typeface="Times New Roman" pitchFamily="18" charset="0"/>
                <a:cs typeface="Times New Roman" pitchFamily="18" charset="0"/>
              </a:rPr>
              <a:t>，则</a:t>
            </a:r>
            <a:r>
              <a:rPr lang="en-US" altLang="zh-CN" sz="2600" kern="0" dirty="0">
                <a:latin typeface="Times New Roman" pitchFamily="18" charset="0"/>
                <a:cs typeface="Times New Roman" pitchFamily="18" charset="0"/>
              </a:rPr>
              <a:t>C</a:t>
            </a:r>
            <a:r>
              <a:rPr lang="en-US" altLang="zh-CN" sz="2600" kern="0" baseline="30000" dirty="0">
                <a:latin typeface="Times New Roman" pitchFamily="18" charset="0"/>
                <a:cs typeface="Times New Roman" pitchFamily="18" charset="0"/>
                <a:sym typeface="Symbol" pitchFamily="18" charset="2"/>
              </a:rPr>
              <a:t></a:t>
            </a:r>
            <a:r>
              <a:rPr lang="zh-CN" altLang="en-US" sz="2600" kern="0" dirty="0">
                <a:latin typeface="Times New Roman" pitchFamily="18" charset="0"/>
                <a:cs typeface="Times New Roman" pitchFamily="18" charset="0"/>
              </a:rPr>
              <a:t>称为</a:t>
            </a:r>
            <a:r>
              <a:rPr lang="en-US" altLang="zh-CN" sz="2600" kern="0" dirty="0">
                <a:latin typeface="Times New Roman" pitchFamily="18" charset="0"/>
                <a:cs typeface="Times New Roman" pitchFamily="18" charset="0"/>
              </a:rPr>
              <a:t>C</a:t>
            </a:r>
            <a:r>
              <a:rPr lang="zh-CN" altLang="en-US" sz="2600" kern="0" dirty="0">
                <a:latin typeface="Times New Roman" pitchFamily="18" charset="0"/>
                <a:cs typeface="Times New Roman" pitchFamily="18" charset="0"/>
              </a:rPr>
              <a:t>的因子</a:t>
            </a:r>
            <a:r>
              <a:rPr lang="zh-CN" altLang="en-US" sz="2600" kern="0" dirty="0" smtClean="0">
                <a:latin typeface="Times New Roman" pitchFamily="18" charset="0"/>
                <a:cs typeface="Times New Roman" pitchFamily="18" charset="0"/>
              </a:rPr>
              <a:t>；</a:t>
            </a:r>
            <a:endParaRPr lang="en-US" altLang="zh-CN" sz="2600" kern="0" dirty="0" smtClean="0">
              <a:latin typeface="Times New Roman" pitchFamily="18" charset="0"/>
              <a:cs typeface="Times New Roman" pitchFamily="18" charset="0"/>
            </a:endParaRPr>
          </a:p>
          <a:p>
            <a:pPr lvl="0"/>
            <a:r>
              <a:rPr lang="zh-CN" altLang="en-US" sz="2600" b="1" dirty="0" smtClean="0">
                <a:solidFill>
                  <a:srgbClr val="FF0000"/>
                </a:solidFill>
                <a:latin typeface="Times New Roman" pitchFamily="18" charset="0"/>
                <a:cs typeface="Times New Roman" pitchFamily="18" charset="0"/>
              </a:rPr>
              <a:t>定义</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设</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是两个无公共变量的子句</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称为亲本子句</a:t>
            </a:r>
            <a:r>
              <a:rPr lang="en-US" altLang="zh-CN" sz="2600" dirty="0" smtClean="0">
                <a:latin typeface="Times New Roman" pitchFamily="18" charset="0"/>
                <a:cs typeface="Times New Roman" pitchFamily="18" charset="0"/>
              </a:rPr>
              <a:t>), L</a:t>
            </a:r>
            <a:r>
              <a:rPr lang="en-US" altLang="zh-CN" sz="2600" baseline="-30000" dirty="0" smtClean="0">
                <a:latin typeface="Times New Roman" pitchFamily="18" charset="0"/>
                <a:cs typeface="Times New Roman" pitchFamily="18" charset="0"/>
              </a:rPr>
              <a:t>1</a:t>
            </a:r>
            <a:r>
              <a:rPr lang="en-US" altLang="zh-CN" sz="2600" dirty="0">
                <a:latin typeface="Times New Roman" pitchFamily="18" charset="0"/>
                <a:cs typeface="Times New Roman" pitchFamily="18" charset="0"/>
              </a:rPr>
              <a:t>, L</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分别是</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中的两个文字</a:t>
            </a:r>
            <a:r>
              <a:rPr lang="zh-CN" altLang="en-US" sz="2600" dirty="0" smtClean="0">
                <a:latin typeface="Times New Roman" pitchFamily="18" charset="0"/>
                <a:cs typeface="Times New Roman" pitchFamily="18" charset="0"/>
              </a:rPr>
              <a:t>。 </a:t>
            </a:r>
            <a:r>
              <a:rPr lang="zh-CN" altLang="en-US" sz="2600" dirty="0">
                <a:latin typeface="Times New Roman" pitchFamily="18" charset="0"/>
                <a:cs typeface="Times New Roman" pitchFamily="18" charset="0"/>
              </a:rPr>
              <a:t>如果</a:t>
            </a:r>
            <a:r>
              <a:rPr lang="en-US" altLang="zh-CN" sz="2600" dirty="0">
                <a:latin typeface="Times New Roman" pitchFamily="18" charset="0"/>
                <a:cs typeface="Times New Roman" pitchFamily="18" charset="0"/>
              </a:rPr>
              <a:t>L</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L</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有最一般合一</a:t>
            </a:r>
            <a:r>
              <a:rPr lang="zh-CN" altLang="en-US" sz="2600" dirty="0">
                <a:latin typeface="Times New Roman" pitchFamily="18" charset="0"/>
                <a:cs typeface="Times New Roman" pitchFamily="18" charset="0"/>
                <a:sym typeface="Symbol" pitchFamily="18" charset="2"/>
              </a:rPr>
              <a:t></a:t>
            </a:r>
            <a:r>
              <a:rPr lang="zh-CN" altLang="en-US" sz="2600" dirty="0">
                <a:latin typeface="Times New Roman" pitchFamily="18" charset="0"/>
                <a:cs typeface="Times New Roman" pitchFamily="18" charset="0"/>
              </a:rPr>
              <a:t> ，则</a:t>
            </a:r>
            <a:r>
              <a:rPr lang="zh-CN" altLang="en-US" sz="2600" dirty="0" smtClean="0">
                <a:latin typeface="Times New Roman" pitchFamily="18" charset="0"/>
                <a:cs typeface="Times New Roman" pitchFamily="18" charset="0"/>
              </a:rPr>
              <a:t>子句</a:t>
            </a:r>
            <a:endParaRPr lang="en-US" altLang="zh-CN" sz="2600" dirty="0" smtClean="0">
              <a:latin typeface="Times New Roman" pitchFamily="18" charset="0"/>
              <a:cs typeface="Times New Roman" pitchFamily="18" charset="0"/>
            </a:endParaRPr>
          </a:p>
          <a:p>
            <a:pPr marL="0" lvl="0" indent="0">
              <a:buNone/>
            </a:pP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	</a:t>
            </a:r>
            <a:r>
              <a:rPr lang="zh-CN" altLang="en-US" sz="2600" dirty="0" smtClean="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{L</a:t>
            </a:r>
            <a:r>
              <a:rPr lang="en-US" altLang="zh-CN" sz="2600" baseline="-30000" dirty="0">
                <a:latin typeface="Times New Roman" pitchFamily="18" charset="0"/>
                <a:cs typeface="Times New Roman" pitchFamily="18" charset="0"/>
              </a:rPr>
              <a:t>1</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 C</a:t>
            </a:r>
            <a:r>
              <a:rPr lang="en-US" altLang="zh-CN" sz="2600" baseline="-30000" dirty="0">
                <a:latin typeface="Times New Roman" pitchFamily="18" charset="0"/>
                <a:cs typeface="Times New Roman" pitchFamily="18" charset="0"/>
              </a:rPr>
              <a:t>2</a:t>
            </a:r>
            <a:r>
              <a:rPr lang="en-US" altLang="zh-CN" sz="2600" baseline="30000" dirty="0">
                <a:latin typeface="Times New Roman" pitchFamily="18" charset="0"/>
                <a:cs typeface="Times New Roman" pitchFamily="18" charset="0"/>
                <a:sym typeface="Symbol" pitchFamily="18" charset="2"/>
              </a:rPr>
              <a:t></a:t>
            </a:r>
            <a:r>
              <a:rPr lang="en-US" altLang="zh-CN" sz="2600" dirty="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2</a:t>
            </a:r>
            <a:r>
              <a:rPr lang="en-US" altLang="zh-CN" sz="2600" baseline="30000" dirty="0" smtClean="0">
                <a:latin typeface="Times New Roman" pitchFamily="18" charset="0"/>
                <a:cs typeface="Times New Roman" pitchFamily="18" charset="0"/>
                <a:sym typeface="Symbol" pitchFamily="18" charset="2"/>
              </a:rPr>
              <a:t></a:t>
            </a:r>
            <a:r>
              <a:rPr lang="en-US" altLang="zh-CN" sz="2600" dirty="0" smtClean="0">
                <a:latin typeface="Times New Roman" pitchFamily="18" charset="0"/>
                <a:cs typeface="Times New Roman" pitchFamily="18" charset="0"/>
              </a:rPr>
              <a:t>})</a:t>
            </a:r>
          </a:p>
          <a:p>
            <a:pPr marL="0" lvl="0" indent="0">
              <a:buNone/>
            </a:pPr>
            <a:r>
              <a:rPr lang="zh-CN" altLang="en-US" sz="2600" dirty="0" smtClean="0">
                <a:latin typeface="Times New Roman" pitchFamily="18" charset="0"/>
                <a:cs typeface="Times New Roman" pitchFamily="18" charset="0"/>
              </a:rPr>
              <a:t>称为</a:t>
            </a:r>
            <a:r>
              <a:rPr lang="en-US" altLang="zh-CN" sz="2600" dirty="0" smtClean="0">
                <a:latin typeface="Times New Roman" pitchFamily="18" charset="0"/>
                <a:cs typeface="Times New Roman" pitchFamily="18" charset="0"/>
              </a:rPr>
              <a:t>C</a:t>
            </a:r>
            <a:r>
              <a:rPr lang="en-US" altLang="zh-CN" sz="2600" baseline="-300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和</a:t>
            </a:r>
            <a:r>
              <a:rPr lang="en-US" altLang="zh-CN" sz="2600" dirty="0" smtClean="0">
                <a:latin typeface="Times New Roman" pitchFamily="18" charset="0"/>
                <a:cs typeface="Times New Roman" pitchFamily="18" charset="0"/>
              </a:rPr>
              <a:t>C</a:t>
            </a:r>
            <a:r>
              <a:rPr lang="en-US" altLang="zh-CN" sz="2600" baseline="-300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的二元归结式，</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和</a:t>
            </a:r>
            <a:r>
              <a:rPr lang="en-US" altLang="zh-CN" sz="2600" dirty="0" smtClean="0">
                <a:latin typeface="Times New Roman" pitchFamily="18" charset="0"/>
                <a:cs typeface="Times New Roman" pitchFamily="18" charset="0"/>
              </a:rPr>
              <a:t>L</a:t>
            </a:r>
            <a:r>
              <a:rPr lang="en-US" altLang="zh-CN" sz="2600" baseline="-300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称为归结文字。</a:t>
            </a:r>
          </a:p>
          <a:p>
            <a:pPr algn="just">
              <a:lnSpc>
                <a:spcPct val="90000"/>
              </a:lnSpc>
              <a:buFont typeface="Wingdings" panose="05000000000000000000" pitchFamily="2" charset="2"/>
              <a:buChar char="l"/>
            </a:pPr>
            <a:r>
              <a:rPr lang="zh-CN" altLang="en-US" sz="2600" b="1" dirty="0">
                <a:solidFill>
                  <a:srgbClr val="FF0000"/>
                </a:solidFill>
                <a:latin typeface="Times New Roman" pitchFamily="18" charset="0"/>
                <a:cs typeface="Times New Roman" pitchFamily="18" charset="0"/>
              </a:rPr>
              <a:t>定义 </a:t>
            </a:r>
            <a:r>
              <a:rPr lang="zh-CN" altLang="en-US" sz="2600" dirty="0">
                <a:latin typeface="Times New Roman" pitchFamily="18" charset="0"/>
                <a:cs typeface="Times New Roman" pitchFamily="18" charset="0"/>
              </a:rPr>
              <a:t>子句</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 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的一个归结式是下列二元归结式之一：</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的因子的二元归结式。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的因子和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的二元归结式。</a:t>
            </a:r>
          </a:p>
          <a:p>
            <a:pPr marL="514350" indent="-514350" algn="just">
              <a:lnSpc>
                <a:spcPct val="90000"/>
              </a:lnSpc>
              <a:buFont typeface="+mj-ea"/>
              <a:buAutoNum type="circleNumDbPlain"/>
            </a:pP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的因子和</a:t>
            </a:r>
            <a:r>
              <a:rPr lang="en-US" altLang="zh-CN" sz="2600" dirty="0">
                <a:latin typeface="Times New Roman" pitchFamily="18" charset="0"/>
                <a:cs typeface="Times New Roman" pitchFamily="18" charset="0"/>
              </a:rPr>
              <a:t>C</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的因子的二元归结式。</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endParaRPr lang="en-US" altLang="zh-CN" dirty="0" smtClean="0"/>
          </a:p>
          <a:p>
            <a:endParaRPr lang="en-US" altLang="zh-CN" dirty="0"/>
          </a:p>
          <a:p>
            <a:endParaRPr lang="en-US" altLang="zh-CN" dirty="0" smtClean="0"/>
          </a:p>
          <a:p>
            <a:r>
              <a:rPr lang="zh-CN" altLang="zh-CN" sz="2400" dirty="0" smtClean="0"/>
              <a:t>容易</a:t>
            </a:r>
            <a:r>
              <a:rPr lang="zh-CN" altLang="zh-CN" sz="2400" dirty="0"/>
              <a:t>证明归结方法是可靠的。也就是说，对于子句</a:t>
            </a:r>
            <a:r>
              <a:rPr lang="zh-CN" altLang="zh-CN" sz="2400" dirty="0" smtClean="0"/>
              <a:t>集</a:t>
            </a:r>
            <a:r>
              <a:rPr lang="en-US" altLang="zh-CN" sz="2400" dirty="0" smtClean="0"/>
              <a:t>S</a:t>
            </a:r>
            <a:r>
              <a:rPr lang="zh-CN" altLang="zh-CN" sz="2400" dirty="0" smtClean="0"/>
              <a:t>来说</a:t>
            </a:r>
            <a:r>
              <a:rPr lang="zh-CN" altLang="zh-CN" sz="2400" dirty="0"/>
              <a:t>，如果存在</a:t>
            </a:r>
            <a:r>
              <a:rPr lang="zh-CN" altLang="zh-CN" sz="2400" dirty="0" smtClean="0"/>
              <a:t>从</a:t>
            </a:r>
            <a:r>
              <a:rPr lang="en-US" altLang="zh-CN" sz="2400" dirty="0"/>
              <a:t>S</a:t>
            </a:r>
            <a:r>
              <a:rPr lang="zh-CN" altLang="zh-CN" sz="2400" dirty="0" smtClean="0"/>
              <a:t>推出</a:t>
            </a:r>
            <a:r>
              <a:rPr lang="zh-CN" altLang="zh-CN" sz="2400" dirty="0"/>
              <a:t>空子</a:t>
            </a:r>
            <a:r>
              <a:rPr lang="zh-CN" altLang="zh-CN" sz="2400" dirty="0" smtClean="0"/>
              <a:t>句</a:t>
            </a:r>
            <a:r>
              <a:rPr lang="en-US" altLang="zh-CN" sz="2400" b="1" dirty="0">
                <a:latin typeface="Times New Roman" pitchFamily="18" charset="0"/>
                <a:sym typeface="Arial" pitchFamily="34" charset="0"/>
              </a:rPr>
              <a:t>□</a:t>
            </a:r>
            <a:r>
              <a:rPr lang="zh-CN" altLang="zh-CN" sz="2400" dirty="0" smtClean="0"/>
              <a:t>的</a:t>
            </a:r>
            <a:r>
              <a:rPr lang="zh-CN" altLang="zh-CN" sz="2400" dirty="0"/>
              <a:t>归结演绎，</a:t>
            </a:r>
            <a:r>
              <a:rPr lang="zh-CN" altLang="zh-CN" sz="2400" dirty="0" smtClean="0"/>
              <a:t>则</a:t>
            </a:r>
            <a:r>
              <a:rPr lang="en-US" altLang="zh-CN" sz="2400" dirty="0" smtClean="0"/>
              <a:t>S</a:t>
            </a:r>
            <a:r>
              <a:rPr lang="zh-CN" altLang="zh-CN" sz="2400" dirty="0" smtClean="0"/>
              <a:t>是</a:t>
            </a:r>
            <a:r>
              <a:rPr lang="zh-CN" altLang="zh-CN" sz="2400" dirty="0"/>
              <a:t>恒假的</a:t>
            </a:r>
            <a:r>
              <a:rPr lang="zh-CN" altLang="zh-CN" sz="2400" dirty="0" smtClean="0"/>
              <a:t>。</a:t>
            </a:r>
            <a:endParaRPr lang="en-US" altLang="zh-CN" sz="2400" dirty="0" smtClean="0"/>
          </a:p>
          <a:p>
            <a:endParaRPr lang="en-US" altLang="zh-CN" dirty="0"/>
          </a:p>
          <a:p>
            <a:endParaRPr lang="en-US" altLang="zh-CN" dirty="0"/>
          </a:p>
          <a:p>
            <a:endParaRPr lang="en-US" altLang="zh-CN" sz="2400" b="1" dirty="0" smtClean="0">
              <a:solidFill>
                <a:srgbClr val="FF0000"/>
              </a:solidFill>
            </a:endParaRPr>
          </a:p>
          <a:p>
            <a:r>
              <a:rPr lang="zh-CN" altLang="zh-CN" sz="2400" b="1" dirty="0" smtClean="0">
                <a:solidFill>
                  <a:srgbClr val="FF0000"/>
                </a:solidFill>
              </a:rPr>
              <a:t>定理</a:t>
            </a:r>
            <a:r>
              <a:rPr lang="en-US" altLang="zh-CN" sz="2400" b="1" dirty="0" smtClean="0"/>
              <a:t> </a:t>
            </a:r>
            <a:r>
              <a:rPr lang="zh-CN" altLang="zh-CN" sz="2400" dirty="0" smtClean="0"/>
              <a:t>设</a:t>
            </a:r>
            <a:r>
              <a:rPr lang="en-US" altLang="zh-CN" sz="2400" dirty="0" smtClean="0"/>
              <a:t>S</a:t>
            </a:r>
            <a:r>
              <a:rPr lang="zh-CN" altLang="zh-CN" sz="2400" dirty="0" smtClean="0"/>
              <a:t>是</a:t>
            </a:r>
            <a:r>
              <a:rPr lang="zh-CN" altLang="zh-CN" sz="2400" dirty="0"/>
              <a:t>子句集，如果存在</a:t>
            </a:r>
            <a:r>
              <a:rPr lang="zh-CN" altLang="zh-CN" sz="2400" dirty="0" smtClean="0"/>
              <a:t>从</a:t>
            </a:r>
            <a:r>
              <a:rPr lang="en-US" altLang="zh-CN" sz="2400" dirty="0" smtClean="0"/>
              <a:t>S</a:t>
            </a:r>
            <a:r>
              <a:rPr lang="zh-CN" altLang="zh-CN" sz="2400" dirty="0" smtClean="0"/>
              <a:t>推出</a:t>
            </a:r>
            <a:r>
              <a:rPr lang="zh-CN" altLang="zh-CN" sz="2400" dirty="0"/>
              <a:t>空子</a:t>
            </a:r>
            <a:r>
              <a:rPr lang="zh-CN" altLang="zh-CN" sz="2400" dirty="0" smtClean="0"/>
              <a:t>句</a:t>
            </a:r>
            <a:r>
              <a:rPr lang="en-US" altLang="zh-CN" sz="2400" b="1" dirty="0" smtClean="0">
                <a:latin typeface="Times New Roman" pitchFamily="18" charset="0"/>
                <a:sym typeface="Arial" pitchFamily="34" charset="0"/>
              </a:rPr>
              <a:t>□</a:t>
            </a:r>
            <a:r>
              <a:rPr lang="zh-CN" altLang="zh-CN" sz="2400" dirty="0" smtClean="0"/>
              <a:t>的</a:t>
            </a:r>
            <a:r>
              <a:rPr lang="zh-CN" altLang="zh-CN" sz="2400" dirty="0"/>
              <a:t>归结演绎，</a:t>
            </a:r>
            <a:r>
              <a:rPr lang="zh-CN" altLang="zh-CN" sz="2400" dirty="0" smtClean="0"/>
              <a:t>则</a:t>
            </a:r>
            <a:r>
              <a:rPr lang="en-US" altLang="zh-CN" sz="2400" dirty="0" smtClean="0"/>
              <a:t>S</a:t>
            </a:r>
            <a:r>
              <a:rPr lang="zh-CN" altLang="zh-CN" sz="2400" dirty="0" smtClean="0"/>
              <a:t>是</a:t>
            </a:r>
            <a:r>
              <a:rPr lang="zh-CN" altLang="zh-CN" sz="2400" dirty="0"/>
              <a:t>恒假的。</a:t>
            </a:r>
          </a:p>
          <a:p>
            <a:endParaRPr lang="zh-CN" altLang="en-US" dirty="0"/>
          </a:p>
        </p:txBody>
      </p:sp>
      <p:pic>
        <p:nvPicPr>
          <p:cNvPr id="206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16" y="764704"/>
            <a:ext cx="909597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16" y="3284984"/>
            <a:ext cx="909597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1"/>
                                        </p:tgtEl>
                                        <p:attrNameLst>
                                          <p:attrName>style.visibility</p:attrName>
                                        </p:attrNameLst>
                                      </p:cBhvr>
                                      <p:to>
                                        <p:strVal val="visible"/>
                                      </p:to>
                                    </p:set>
                                    <p:anim calcmode="lin" valueType="num">
                                      <p:cBhvr additive="base">
                                        <p:cTn id="12" dur="500" fill="hold"/>
                                        <p:tgtEl>
                                          <p:spTgt spid="2061"/>
                                        </p:tgtEl>
                                        <p:attrNameLst>
                                          <p:attrName>ppt_x</p:attrName>
                                        </p:attrNameLst>
                                      </p:cBhvr>
                                      <p:tavLst>
                                        <p:tav tm="0">
                                          <p:val>
                                            <p:strVal val="#ppt_x"/>
                                          </p:val>
                                        </p:tav>
                                        <p:tav tm="100000">
                                          <p:val>
                                            <p:strVal val="#ppt_x"/>
                                          </p:val>
                                        </p:tav>
                                      </p:tavLst>
                                    </p:anim>
                                    <p:anim calcmode="lin" valueType="num">
                                      <p:cBhvr additive="base">
                                        <p:cTn id="13" dur="50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b="1" dirty="0">
                <a:solidFill>
                  <a:srgbClr val="FF0000"/>
                </a:solidFill>
              </a:rPr>
              <a:t>定理 </a:t>
            </a:r>
            <a:r>
              <a:rPr lang="zh-CN" altLang="en-US" dirty="0">
                <a:solidFill>
                  <a:srgbClr val="FF0000"/>
                </a:solidFill>
              </a:rPr>
              <a:t> </a:t>
            </a:r>
            <a:r>
              <a:rPr lang="zh-CN" altLang="en-US" dirty="0"/>
              <a:t>若子句集</a:t>
            </a:r>
            <a:r>
              <a:rPr lang="en-US" altLang="zh-CN" dirty="0"/>
              <a:t>S</a:t>
            </a:r>
            <a:r>
              <a:rPr lang="zh-CN" altLang="en-US" dirty="0"/>
              <a:t>是不可满足的，则存在从</a:t>
            </a:r>
            <a:r>
              <a:rPr lang="en-US" altLang="zh-CN" dirty="0"/>
              <a:t>S</a:t>
            </a:r>
            <a:r>
              <a:rPr lang="zh-CN" altLang="en-US" dirty="0"/>
              <a:t>推出空子句的归结演绎</a:t>
            </a:r>
            <a:r>
              <a:rPr lang="zh-CN" altLang="en-US" dirty="0" smtClean="0"/>
              <a:t>。</a:t>
            </a:r>
            <a:endParaRPr lang="en-US" altLang="zh-CN" dirty="0" smtClean="0"/>
          </a:p>
          <a:p>
            <a:endParaRPr lang="en-US" altLang="zh-CN" b="1" dirty="0" smtClean="0">
              <a:solidFill>
                <a:srgbClr val="CC0066"/>
              </a:solidFill>
              <a:latin typeface="Times New Roman" pitchFamily="18" charset="0"/>
              <a:cs typeface="Times New Roman" pitchFamily="18" charset="0"/>
            </a:endParaRPr>
          </a:p>
          <a:p>
            <a:r>
              <a:rPr lang="zh-CN" altLang="en-US" b="1" dirty="0" smtClean="0">
                <a:solidFill>
                  <a:srgbClr val="FF0000"/>
                </a:solidFill>
                <a:latin typeface="Times New Roman" pitchFamily="18" charset="0"/>
                <a:cs typeface="Times New Roman" pitchFamily="18" charset="0"/>
              </a:rPr>
              <a:t>提升</a:t>
            </a:r>
            <a:r>
              <a:rPr lang="zh-CN" altLang="en-US" b="1" dirty="0">
                <a:solidFill>
                  <a:srgbClr val="FF0000"/>
                </a:solidFill>
                <a:latin typeface="Times New Roman" pitchFamily="18" charset="0"/>
                <a:cs typeface="Times New Roman" pitchFamily="18" charset="0"/>
              </a:rPr>
              <a:t>引理  </a:t>
            </a:r>
            <a:r>
              <a:rPr lang="zh-CN" altLang="en-US" dirty="0">
                <a:latin typeface="Times New Roman" pitchFamily="18" charset="0"/>
                <a:cs typeface="Times New Roman" pitchFamily="18" charset="0"/>
              </a:rPr>
              <a:t>如果</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en-US" altLang="zh-CN" dirty="0">
                <a:latin typeface="Arial"/>
                <a:cs typeface="Times New Roman" pitchFamily="18" charset="0"/>
              </a:rPr>
              <a:t>’</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en-US" altLang="zh-CN" dirty="0">
                <a:latin typeface="Arial"/>
                <a:cs typeface="Times New Roman" pitchFamily="18" charset="0"/>
              </a:rPr>
              <a:t>’</a:t>
            </a:r>
            <a:r>
              <a:rPr lang="zh-CN" altLang="en-US" dirty="0">
                <a:latin typeface="Times New Roman" pitchFamily="18" charset="0"/>
                <a:cs typeface="Times New Roman" pitchFamily="18" charset="0"/>
              </a:rPr>
              <a:t>分别是子句</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的例，</a:t>
            </a:r>
            <a:r>
              <a:rPr lang="en-US" altLang="zh-CN" dirty="0">
                <a:latin typeface="Times New Roman" pitchFamily="18" charset="0"/>
                <a:cs typeface="Times New Roman" pitchFamily="18" charset="0"/>
              </a:rPr>
              <a:t>C</a:t>
            </a:r>
            <a:r>
              <a:rPr lang="en-US" altLang="zh-CN" dirty="0">
                <a:latin typeface="Arial"/>
                <a:cs typeface="Times New Roman" pitchFamily="18" charset="0"/>
              </a:rPr>
              <a:t>’</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en-US" altLang="zh-CN" dirty="0">
                <a:latin typeface="Arial"/>
                <a:cs typeface="Times New Roman" pitchFamily="18" charset="0"/>
              </a:rPr>
              <a:t>’</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en-US" altLang="zh-CN" dirty="0">
                <a:latin typeface="Arial"/>
                <a:cs typeface="Times New Roman" pitchFamily="18" charset="0"/>
              </a:rPr>
              <a:t>’</a:t>
            </a:r>
            <a:r>
              <a:rPr lang="zh-CN" altLang="en-US" dirty="0">
                <a:latin typeface="Times New Roman" pitchFamily="18" charset="0"/>
                <a:cs typeface="Times New Roman" pitchFamily="18" charset="0"/>
              </a:rPr>
              <a:t>的归结式，则存在</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的一个归结式</a:t>
            </a:r>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，使</a:t>
            </a:r>
            <a:r>
              <a:rPr lang="en-US" altLang="zh-CN" dirty="0">
                <a:latin typeface="Times New Roman" pitchFamily="18" charset="0"/>
                <a:cs typeface="Times New Roman" pitchFamily="18" charset="0"/>
              </a:rPr>
              <a:t>C</a:t>
            </a:r>
            <a:r>
              <a:rPr lang="en-US" altLang="zh-CN" dirty="0">
                <a:latin typeface="Arial"/>
                <a:cs typeface="Times New Roman" pitchFamily="18" charset="0"/>
              </a:rPr>
              <a:t>’</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的例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a:p>
            <a:r>
              <a:rPr lang="zh-CN" altLang="zh-CN" b="1" dirty="0">
                <a:solidFill>
                  <a:srgbClr val="FF0000"/>
                </a:solidFill>
              </a:rPr>
              <a:t>定理</a:t>
            </a:r>
            <a:r>
              <a:rPr lang="en-US" altLang="zh-CN" b="1" dirty="0"/>
              <a:t> </a:t>
            </a:r>
            <a:r>
              <a:rPr lang="zh-CN" altLang="zh-CN" dirty="0"/>
              <a:t>若子句</a:t>
            </a:r>
            <a:r>
              <a:rPr lang="zh-CN" altLang="zh-CN" dirty="0" smtClean="0"/>
              <a:t>集</a:t>
            </a:r>
            <a:r>
              <a:rPr lang="en-US" altLang="zh-CN" dirty="0" smtClean="0"/>
              <a:t>S</a:t>
            </a:r>
            <a:r>
              <a:rPr lang="zh-CN" altLang="zh-CN" dirty="0" smtClean="0"/>
              <a:t>是</a:t>
            </a:r>
            <a:r>
              <a:rPr lang="zh-CN" altLang="zh-CN" dirty="0"/>
              <a:t>不可满足的，则存在一个</a:t>
            </a:r>
            <a:r>
              <a:rPr lang="zh-CN" altLang="zh-CN" dirty="0" smtClean="0"/>
              <a:t>从</a:t>
            </a:r>
            <a:r>
              <a:rPr lang="en-US" altLang="zh-CN" dirty="0" smtClean="0"/>
              <a:t>S</a:t>
            </a:r>
            <a:r>
              <a:rPr lang="zh-CN" altLang="zh-CN" dirty="0" smtClean="0"/>
              <a:t>推出</a:t>
            </a:r>
            <a:r>
              <a:rPr lang="zh-CN" altLang="zh-CN" dirty="0"/>
              <a:t>空子</a:t>
            </a:r>
            <a:r>
              <a:rPr lang="zh-CN" altLang="zh-CN" dirty="0" smtClean="0"/>
              <a:t>句</a:t>
            </a:r>
            <a:r>
              <a:rPr lang="en-US" altLang="zh-CN" b="1" dirty="0">
                <a:latin typeface="Times New Roman" pitchFamily="18" charset="0"/>
                <a:sym typeface="Arial" pitchFamily="34" charset="0"/>
              </a:rPr>
              <a:t>□</a:t>
            </a:r>
            <a:r>
              <a:rPr lang="zh-CN" altLang="zh-CN" dirty="0" smtClean="0"/>
              <a:t>的</a:t>
            </a:r>
            <a:r>
              <a:rPr lang="zh-CN" altLang="zh-CN" dirty="0"/>
              <a:t>归结演绎。</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b="1" dirty="0">
                <a:solidFill>
                  <a:srgbClr val="FF0000"/>
                </a:solidFill>
              </a:rPr>
              <a:t>水平浸透法（</a:t>
            </a:r>
            <a:r>
              <a:rPr lang="en-US" altLang="zh-CN" b="1" dirty="0">
                <a:solidFill>
                  <a:srgbClr val="FF0000"/>
                </a:solidFill>
              </a:rPr>
              <a:t>Level Saturation Method</a:t>
            </a:r>
            <a:r>
              <a:rPr lang="zh-CN" altLang="en-US" b="1" dirty="0">
                <a:solidFill>
                  <a:srgbClr val="FF0000"/>
                </a:solidFill>
              </a:rPr>
              <a:t>）</a:t>
            </a:r>
          </a:p>
          <a:p>
            <a:pPr>
              <a:buFont typeface="Wingdings" pitchFamily="2" charset="2"/>
              <a:buNone/>
            </a:pPr>
            <a:r>
              <a:rPr lang="zh-CN" altLang="zh-CN" dirty="0" smtClean="0"/>
              <a:t>设</a:t>
            </a:r>
            <a:r>
              <a:rPr lang="en-US" altLang="zh-CN" dirty="0" smtClean="0"/>
              <a:t>S</a:t>
            </a:r>
            <a:r>
              <a:rPr lang="zh-CN" altLang="zh-CN" dirty="0" smtClean="0"/>
              <a:t>是</a:t>
            </a:r>
            <a:r>
              <a:rPr lang="zh-CN" altLang="zh-CN" dirty="0"/>
              <a:t>子句集。令</a:t>
            </a:r>
            <a:endParaRPr lang="en-US" altLang="zh-CN" dirty="0" smtClean="0"/>
          </a:p>
          <a:p>
            <a:pPr>
              <a:buFont typeface="Wingdings" pitchFamily="2" charset="2"/>
              <a:buNone/>
            </a:pPr>
            <a:r>
              <a:rPr lang="en-US" altLang="zh-CN" dirty="0" smtClean="0"/>
              <a:t>S</a:t>
            </a:r>
            <a:r>
              <a:rPr lang="en-US" altLang="zh-CN" baseline="30000" dirty="0" smtClean="0"/>
              <a:t>0</a:t>
            </a:r>
            <a:r>
              <a:rPr lang="en-US" altLang="zh-CN" dirty="0"/>
              <a:t>= </a:t>
            </a:r>
            <a:r>
              <a:rPr lang="en-US" altLang="zh-CN" dirty="0" smtClean="0"/>
              <a:t>S;</a:t>
            </a:r>
            <a:endParaRPr lang="en-US" altLang="zh-CN" dirty="0"/>
          </a:p>
          <a:p>
            <a:pPr>
              <a:buFont typeface="Wingdings" pitchFamily="2" charset="2"/>
              <a:buNone/>
            </a:pPr>
            <a:r>
              <a:rPr lang="en-US" altLang="zh-CN" dirty="0"/>
              <a:t>S</a:t>
            </a:r>
            <a:r>
              <a:rPr lang="en-US" altLang="zh-CN" baseline="30000" dirty="0"/>
              <a:t>n</a:t>
            </a:r>
            <a:r>
              <a:rPr lang="en-US" altLang="zh-CN" dirty="0"/>
              <a:t>= {C</a:t>
            </a:r>
            <a:r>
              <a:rPr lang="en-US" altLang="zh-CN" baseline="-25000" dirty="0"/>
              <a:t>1</a:t>
            </a:r>
            <a:r>
              <a:rPr lang="zh-CN" altLang="en-US" dirty="0"/>
              <a:t>和</a:t>
            </a:r>
            <a:r>
              <a:rPr lang="en-US" altLang="zh-CN" dirty="0"/>
              <a:t>C</a:t>
            </a:r>
            <a:r>
              <a:rPr lang="en-US" altLang="zh-CN" baseline="-25000" dirty="0"/>
              <a:t>2</a:t>
            </a:r>
            <a:r>
              <a:rPr lang="zh-CN" altLang="en-US" dirty="0"/>
              <a:t>的归结式</a:t>
            </a:r>
            <a:r>
              <a:rPr lang="en-US" altLang="zh-CN" dirty="0"/>
              <a:t>| C</a:t>
            </a:r>
            <a:r>
              <a:rPr lang="en-US" altLang="zh-CN" baseline="-25000" dirty="0"/>
              <a:t>1</a:t>
            </a:r>
            <a:r>
              <a:rPr lang="en-US" altLang="zh-CN" dirty="0">
                <a:latin typeface="宋体" pitchFamily="2" charset="-122"/>
              </a:rPr>
              <a:t>∈</a:t>
            </a:r>
            <a:r>
              <a:rPr lang="en-US" altLang="zh-CN" dirty="0"/>
              <a:t>S</a:t>
            </a:r>
            <a:r>
              <a:rPr lang="en-US" altLang="zh-CN" baseline="30000" dirty="0"/>
              <a:t>0</a:t>
            </a:r>
            <a:r>
              <a:rPr lang="en-US" altLang="zh-CN" dirty="0">
                <a:latin typeface="宋体" pitchFamily="2" charset="-122"/>
              </a:rPr>
              <a:t>∪…∪</a:t>
            </a:r>
            <a:r>
              <a:rPr lang="en-US" altLang="zh-CN" dirty="0"/>
              <a:t>S</a:t>
            </a:r>
            <a:r>
              <a:rPr lang="en-US" altLang="zh-CN" baseline="30000" dirty="0"/>
              <a:t>n-1</a:t>
            </a:r>
            <a:r>
              <a:rPr lang="zh-CN" altLang="en-US" dirty="0"/>
              <a:t>，</a:t>
            </a:r>
            <a:r>
              <a:rPr lang="en-US" altLang="zh-CN" dirty="0"/>
              <a:t>C</a:t>
            </a:r>
            <a:r>
              <a:rPr lang="en-US" altLang="zh-CN" baseline="-25000" dirty="0"/>
              <a:t>2 </a:t>
            </a:r>
            <a:r>
              <a:rPr lang="en-US" altLang="zh-CN" dirty="0">
                <a:latin typeface="宋体" pitchFamily="2" charset="-122"/>
              </a:rPr>
              <a:t>∈</a:t>
            </a:r>
            <a:r>
              <a:rPr lang="en-US" altLang="zh-CN" dirty="0"/>
              <a:t>S</a:t>
            </a:r>
            <a:r>
              <a:rPr lang="en-US" altLang="zh-CN" baseline="30000" dirty="0"/>
              <a:t>n-1</a:t>
            </a:r>
            <a:r>
              <a:rPr lang="en-US" altLang="zh-CN" dirty="0" smtClean="0"/>
              <a:t>},</a:t>
            </a:r>
          </a:p>
          <a:p>
            <a:pPr marL="0" indent="0">
              <a:buNone/>
            </a:pPr>
            <a:r>
              <a:rPr lang="zh-CN" altLang="zh-CN" dirty="0" smtClean="0"/>
              <a:t>其中</a:t>
            </a:r>
            <a:r>
              <a:rPr lang="en-US" altLang="zh-CN" dirty="0" smtClean="0"/>
              <a:t>n=1,2,…</a:t>
            </a:r>
            <a:r>
              <a:rPr lang="zh-CN" altLang="zh-CN" dirty="0" smtClean="0"/>
              <a:t>。</a:t>
            </a:r>
            <a:endParaRPr lang="zh-CN" altLang="zh-CN" dirty="0"/>
          </a:p>
          <a:p>
            <a:r>
              <a:rPr lang="en-US" altLang="zh-CN" dirty="0" smtClean="0"/>
              <a:t>S</a:t>
            </a:r>
            <a:r>
              <a:rPr lang="zh-CN" altLang="zh-CN" dirty="0" smtClean="0"/>
              <a:t>是</a:t>
            </a:r>
            <a:r>
              <a:rPr lang="zh-CN" altLang="zh-CN" dirty="0"/>
              <a:t>恒假的，当且仅当存在</a:t>
            </a:r>
            <a:r>
              <a:rPr lang="en-US" altLang="zh-CN" dirty="0"/>
              <a:t> S</a:t>
            </a:r>
            <a:r>
              <a:rPr lang="en-US" altLang="zh-CN" baseline="30000" dirty="0"/>
              <a:t>n </a:t>
            </a:r>
            <a:r>
              <a:rPr lang="zh-CN" altLang="zh-CN" dirty="0" smtClean="0"/>
              <a:t>，</a:t>
            </a:r>
            <a:r>
              <a:rPr lang="zh-CN" altLang="zh-CN" dirty="0"/>
              <a:t>使得空</a:t>
            </a:r>
            <a:r>
              <a:rPr lang="zh-CN" altLang="zh-CN" dirty="0" smtClean="0"/>
              <a:t>子句</a:t>
            </a:r>
            <a:r>
              <a:rPr lang="en-US" altLang="zh-CN" b="1" dirty="0">
                <a:latin typeface="Times New Roman" pitchFamily="18" charset="0"/>
                <a:sym typeface="Arial" pitchFamily="34" charset="0"/>
              </a:rPr>
              <a:t>□</a:t>
            </a:r>
            <a:r>
              <a:rPr lang="zh-CN" altLang="en-US" dirty="0" smtClean="0"/>
              <a:t>属于</a:t>
            </a:r>
            <a:r>
              <a:rPr lang="en-US" altLang="zh-CN" dirty="0"/>
              <a:t>S</a:t>
            </a:r>
            <a:r>
              <a:rPr lang="en-US" altLang="zh-CN" baseline="30000" dirty="0"/>
              <a:t>n</a:t>
            </a:r>
            <a:r>
              <a:rPr lang="en-US" altLang="zh-CN" dirty="0" smtClean="0"/>
              <a:t> </a:t>
            </a:r>
            <a:r>
              <a:rPr lang="zh-CN" altLang="zh-CN" dirty="0"/>
              <a:t>。这个方法称为</a:t>
            </a:r>
            <a:r>
              <a:rPr lang="zh-CN" altLang="zh-CN" b="1" dirty="0"/>
              <a:t>水平浸透法</a:t>
            </a:r>
            <a:r>
              <a:rPr lang="zh-CN" altLang="zh-CN" dirty="0"/>
              <a:t>。</a:t>
            </a:r>
          </a:p>
          <a:p>
            <a:pPr>
              <a:buFont typeface="Wingdings" pitchFamily="2" charset="2"/>
              <a:buNone/>
            </a:pPr>
            <a:endParaRPr lang="en-US" altLang="zh-CN" dirty="0"/>
          </a:p>
          <a:p>
            <a:pPr>
              <a:buFont typeface="Wingdings" pitchFamily="2" charset="2"/>
              <a:buNone/>
            </a:pPr>
            <a:endParaRPr lang="en-US" altLang="zh-CN" b="1"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776230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6897" y="476672"/>
            <a:ext cx="8915400" cy="87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7" y="1268761"/>
            <a:ext cx="909597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27" y="2924944"/>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3" y="5085185"/>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arn(inVertical)">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arn(inVertical)">
                                      <p:cBhvr>
                                        <p:cTn id="1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5" y="404665"/>
            <a:ext cx="8915400" cy="391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7" y="4235600"/>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042" y="548680"/>
            <a:ext cx="8915400" cy="304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01008"/>
            <a:ext cx="9095978"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fontScale="92500" lnSpcReduction="10000"/>
          </a:bodyPr>
          <a:lstStyle/>
          <a:p>
            <a:r>
              <a:rPr lang="zh-CN" altLang="zh-CN" dirty="0"/>
              <a:t>为了提高归结方法的效率，人们提出了许多对于归结的各种改进方案，这些方案大致地可以分成以下几类：</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归结的控制</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类方法的基本思想是在水平浸透方法中控制归结的方向，使得归结尽可能朝着有利于空子句产生的方向进行。例如</a:t>
            </a:r>
            <a:r>
              <a:rPr lang="zh-CN" altLang="zh-CN" b="1" dirty="0">
                <a:solidFill>
                  <a:srgbClr val="FF0000"/>
                </a:solidFill>
              </a:rPr>
              <a:t>线性归结</a:t>
            </a:r>
            <a:r>
              <a:rPr lang="zh-CN" altLang="zh-CN" dirty="0">
                <a:solidFill>
                  <a:srgbClr val="FF0000"/>
                </a:solidFill>
              </a:rPr>
              <a:t>、</a:t>
            </a:r>
            <a:r>
              <a:rPr lang="zh-CN" altLang="zh-CN" b="1" dirty="0">
                <a:solidFill>
                  <a:srgbClr val="FF0000"/>
                </a:solidFill>
              </a:rPr>
              <a:t>单元归结</a:t>
            </a:r>
            <a:r>
              <a:rPr lang="zh-CN" altLang="zh-CN" dirty="0"/>
              <a:t>等。</a:t>
            </a:r>
          </a:p>
          <a:p>
            <a:pPr>
              <a:buFont typeface="Wingdings" panose="05000000000000000000" pitchFamily="2" charset="2"/>
              <a:buChar char="Ø"/>
            </a:pPr>
            <a:r>
              <a:rPr lang="en-US" altLang="zh-CN" dirty="0"/>
              <a:t>⑵ </a:t>
            </a:r>
            <a:r>
              <a:rPr lang="zh-CN" altLang="zh-CN" b="1" dirty="0">
                <a:solidFill>
                  <a:srgbClr val="FF0000"/>
                </a:solidFill>
              </a:rPr>
              <a:t>归结的限制</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类方法的基本思想是在水平浸透方法中限制某些子句间的归结，从而避免某些无用子句的产生。例如</a:t>
            </a:r>
            <a:r>
              <a:rPr lang="zh-CN" altLang="zh-CN" b="1" dirty="0">
                <a:solidFill>
                  <a:srgbClr val="FF0000"/>
                </a:solidFill>
              </a:rPr>
              <a:t>锁归结</a:t>
            </a:r>
            <a:r>
              <a:rPr lang="zh-CN" altLang="zh-CN" dirty="0">
                <a:solidFill>
                  <a:srgbClr val="FF0000"/>
                </a:solidFill>
              </a:rPr>
              <a:t>、</a:t>
            </a:r>
            <a:r>
              <a:rPr lang="zh-CN" altLang="zh-CN" b="1" dirty="0">
                <a:solidFill>
                  <a:srgbClr val="FF0000"/>
                </a:solidFill>
              </a:rPr>
              <a:t>语义归结</a:t>
            </a:r>
            <a:r>
              <a:rPr lang="zh-CN" altLang="zh-CN" dirty="0">
                <a:solidFill>
                  <a:srgbClr val="FF0000"/>
                </a:solidFill>
              </a:rPr>
              <a:t>、</a:t>
            </a:r>
            <a:r>
              <a:rPr lang="zh-CN" altLang="zh-CN" b="1" dirty="0">
                <a:solidFill>
                  <a:srgbClr val="FF0000"/>
                </a:solidFill>
              </a:rPr>
              <a:t>删除策略</a:t>
            </a:r>
            <a:r>
              <a:rPr lang="zh-CN" altLang="zh-CN" dirty="0"/>
              <a:t>等。</a:t>
            </a:r>
          </a:p>
          <a:p>
            <a:pPr>
              <a:buFont typeface="Wingdings" panose="05000000000000000000" pitchFamily="2" charset="2"/>
              <a:buChar char="Ø"/>
            </a:pPr>
            <a:r>
              <a:rPr lang="en-US" altLang="zh-CN" dirty="0"/>
              <a:t>⑶ </a:t>
            </a:r>
            <a:r>
              <a:rPr lang="zh-CN" altLang="zh-CN" b="1" dirty="0">
                <a:solidFill>
                  <a:srgbClr val="FF0000"/>
                </a:solidFill>
              </a:rPr>
              <a:t>归结的推广</a:t>
            </a:r>
            <a:endParaRPr lang="zh-CN" altLang="zh-CN" dirty="0">
              <a:solidFill>
                <a:srgbClr val="FF0000"/>
              </a:solidFill>
            </a:endParaRPr>
          </a:p>
          <a:p>
            <a:pPr marL="0" indent="0">
              <a:buNone/>
            </a:pPr>
            <a:r>
              <a:rPr lang="en-US" altLang="zh-CN" dirty="0" smtClean="0"/>
              <a:t>   </a:t>
            </a:r>
            <a:r>
              <a:rPr lang="zh-CN" altLang="zh-CN" dirty="0" smtClean="0"/>
              <a:t>这</a:t>
            </a:r>
            <a:r>
              <a:rPr lang="zh-CN" altLang="zh-CN" dirty="0"/>
              <a:t>类方法的基本思想是将归结原理进行推广，或者将其与其它自动推理方法结合起来使用。例如</a:t>
            </a:r>
            <a:r>
              <a:rPr lang="zh-CN" altLang="zh-CN" b="1" dirty="0">
                <a:solidFill>
                  <a:srgbClr val="FF0000"/>
                </a:solidFill>
              </a:rPr>
              <a:t>广义归结</a:t>
            </a:r>
            <a:r>
              <a:rPr lang="zh-CN" altLang="zh-CN" dirty="0">
                <a:solidFill>
                  <a:srgbClr val="FF0000"/>
                </a:solidFill>
              </a:rPr>
              <a:t>、</a:t>
            </a:r>
            <a:r>
              <a:rPr lang="en-US" altLang="zh-CN" dirty="0">
                <a:solidFill>
                  <a:srgbClr val="FF0000"/>
                </a:solidFill>
              </a:rPr>
              <a:t> </a:t>
            </a:r>
            <a:r>
              <a:rPr lang="zh-CN" altLang="zh-CN" b="1" dirty="0">
                <a:solidFill>
                  <a:srgbClr val="FF0000"/>
                </a:solidFill>
              </a:rPr>
              <a:t>归结</a:t>
            </a:r>
            <a:r>
              <a:rPr lang="zh-CN" altLang="zh-CN" dirty="0">
                <a:solidFill>
                  <a:srgbClr val="FF0000"/>
                </a:solidFill>
              </a:rPr>
              <a:t>、</a:t>
            </a:r>
            <a:r>
              <a:rPr lang="zh-CN" altLang="zh-CN" b="1" dirty="0">
                <a:solidFill>
                  <a:srgbClr val="FF0000"/>
                </a:solidFill>
              </a:rPr>
              <a:t>调解</a:t>
            </a:r>
            <a:r>
              <a:rPr lang="zh-CN" altLang="zh-CN" dirty="0"/>
              <a:t>等。</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2113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764704"/>
            <a:ext cx="9205023" cy="5544616"/>
          </a:xfrm>
        </p:spPr>
        <p:txBody>
          <a:bodyPr>
            <a:noAutofit/>
          </a:bodyPr>
          <a:lstStyle/>
          <a:p>
            <a:pPr indent="506730" algn="just">
              <a:lnSpc>
                <a:spcPts val="3500"/>
              </a:lnSpc>
              <a:spcAft>
                <a:spcPts val="0"/>
              </a:spcAft>
            </a:pPr>
            <a:r>
              <a:rPr lang="zh-CN" altLang="zh-CN" sz="2600" kern="100" dirty="0">
                <a:latin typeface="Times New Roman"/>
                <a:cs typeface="Times New Roman"/>
              </a:rPr>
              <a:t>显然，这里有一个很明显的问题，就是从语法途径和从语义途径对“有效式”的理解未必是相同的。但我们不难看出，这两种理解方式在直观上都具有其内在的</a:t>
            </a:r>
            <a:r>
              <a:rPr lang="zh-CN" altLang="zh-CN" sz="2600" kern="100" dirty="0">
                <a:solidFill>
                  <a:srgbClr val="FF0000"/>
                </a:solidFill>
                <a:latin typeface="Times New Roman"/>
                <a:cs typeface="Times New Roman"/>
              </a:rPr>
              <a:t>合理性</a:t>
            </a:r>
            <a:r>
              <a:rPr lang="zh-CN" altLang="zh-CN" sz="2600" kern="100" dirty="0">
                <a:latin typeface="Times New Roman"/>
                <a:cs typeface="Times New Roman"/>
              </a:rPr>
              <a:t>。</a:t>
            </a:r>
            <a:endParaRPr lang="zh-CN" altLang="zh-CN" sz="2600" kern="100" dirty="0">
              <a:latin typeface="华文楷体"/>
              <a:cs typeface="Times New Roman"/>
            </a:endParaRPr>
          </a:p>
          <a:p>
            <a:pPr indent="506730" algn="just">
              <a:lnSpc>
                <a:spcPts val="3500"/>
              </a:lnSpc>
              <a:spcBef>
                <a:spcPts val="1200"/>
              </a:spcBef>
              <a:spcAft>
                <a:spcPts val="0"/>
              </a:spcAft>
            </a:pPr>
            <a:r>
              <a:rPr lang="zh-CN" altLang="zh-CN" sz="2600" kern="100" dirty="0">
                <a:latin typeface="Times New Roman"/>
                <a:cs typeface="Times New Roman"/>
              </a:rPr>
              <a:t>在语法上讲，从有效式经过有效的规则推导出来的形式是有效的；在语义上讲，形式在模型中有效才算是真的有效。这样就很自然地产生了以下的两个重要问题：</a:t>
            </a:r>
            <a:endParaRPr lang="zh-CN" altLang="zh-CN" sz="2600" kern="100" dirty="0">
              <a:latin typeface="华文楷体"/>
              <a:cs typeface="Times New Roman"/>
            </a:endParaRPr>
          </a:p>
          <a:p>
            <a:pPr marL="731520" indent="-457200" algn="just">
              <a:lnSpc>
                <a:spcPts val="3500"/>
              </a:lnSpc>
              <a:spcAft>
                <a:spcPts val="0"/>
              </a:spcAft>
              <a:buFont typeface="Wingdings" panose="05000000000000000000" pitchFamily="2" charset="2"/>
              <a:buChar char="Ø"/>
            </a:pPr>
            <a:r>
              <a:rPr lang="en-US" altLang="zh-CN" sz="2600" kern="100" dirty="0">
                <a:latin typeface="宋体"/>
                <a:cs typeface="Times New Roman"/>
              </a:rPr>
              <a:t>⑴</a:t>
            </a:r>
            <a:r>
              <a:rPr lang="en-US" altLang="zh-CN" sz="2600" kern="100" dirty="0">
                <a:latin typeface="Times New Roman"/>
                <a:cs typeface="Times New Roman"/>
              </a:rPr>
              <a:t> </a:t>
            </a:r>
            <a:r>
              <a:rPr lang="zh-CN" altLang="zh-CN" sz="2600" kern="100" dirty="0">
                <a:latin typeface="Times New Roman"/>
                <a:cs typeface="Times New Roman"/>
              </a:rPr>
              <a:t>在语法上有效的形式是否一定在语义上是有效的？这个问题称为逻辑的</a:t>
            </a:r>
            <a:r>
              <a:rPr lang="zh-CN" altLang="zh-CN" sz="2600" b="1" kern="100" dirty="0">
                <a:solidFill>
                  <a:srgbClr val="FF0000"/>
                </a:solidFill>
                <a:latin typeface="Times New Roman"/>
                <a:cs typeface="Times New Roman"/>
              </a:rPr>
              <a:t>可靠性（有效性）</a:t>
            </a:r>
            <a:r>
              <a:rPr lang="zh-CN" altLang="zh-CN" sz="2600" kern="100" dirty="0">
                <a:latin typeface="Times New Roman"/>
                <a:cs typeface="Times New Roman"/>
              </a:rPr>
              <a:t>问题</a:t>
            </a:r>
            <a:r>
              <a:rPr lang="zh-CN" altLang="zh-CN" sz="2600" kern="100" dirty="0" smtClean="0">
                <a:latin typeface="Times New Roman"/>
                <a:cs typeface="Times New Roman"/>
              </a:rPr>
              <a:t>。</a:t>
            </a:r>
            <a:endParaRPr lang="en-US" altLang="zh-CN" sz="2600"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Ø"/>
            </a:pPr>
            <a:r>
              <a:rPr lang="en-US" altLang="zh-CN" sz="2600" kern="100" dirty="0" smtClean="0">
                <a:latin typeface="宋体"/>
                <a:cs typeface="Times New Roman"/>
              </a:rPr>
              <a:t>⑵</a:t>
            </a:r>
            <a:r>
              <a:rPr lang="en-US" altLang="zh-CN" sz="2600" kern="100" dirty="0" smtClean="0">
                <a:latin typeface="Times New Roman"/>
              </a:rPr>
              <a:t> </a:t>
            </a:r>
            <a:r>
              <a:rPr lang="zh-CN" altLang="zh-CN" sz="2600" kern="100" dirty="0">
                <a:latin typeface="Times New Roman"/>
                <a:cs typeface="Times New Roman"/>
              </a:rPr>
              <a:t>在语义上有效的形式是否一定在语法上是有效的？这个问题称为逻辑的</a:t>
            </a:r>
            <a:r>
              <a:rPr lang="zh-CN" altLang="zh-CN" sz="2600" b="1" kern="100" dirty="0">
                <a:solidFill>
                  <a:srgbClr val="FF0000"/>
                </a:solidFill>
                <a:latin typeface="Times New Roman"/>
                <a:cs typeface="Times New Roman"/>
              </a:rPr>
              <a:t>完全性（完备性）</a:t>
            </a:r>
            <a:r>
              <a:rPr lang="zh-CN" altLang="zh-CN" sz="2600" kern="100" dirty="0">
                <a:latin typeface="Times New Roman"/>
                <a:cs typeface="Times New Roman"/>
              </a:rPr>
              <a:t>问题。</a:t>
            </a:r>
            <a:endParaRPr lang="zh-CN" altLang="en-US" sz="2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497" y="620689"/>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437" y="2204864"/>
            <a:ext cx="909597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472" y="3725231"/>
            <a:ext cx="9095978"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86617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2480" y="764705"/>
            <a:ext cx="8915400" cy="174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06" y="2812493"/>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32" y="3501009"/>
            <a:ext cx="9095978"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51804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spcBef>
                <a:spcPts val="2800"/>
              </a:spcBef>
              <a:spcAft>
                <a:spcPts val="1200"/>
              </a:spcAft>
            </a:pPr>
            <a:r>
              <a:rPr lang="zh-CN" altLang="en-US" b="1"/>
              <a:t>归结反演</a:t>
            </a:r>
          </a:p>
        </p:txBody>
      </p:sp>
      <p:sp>
        <p:nvSpPr>
          <p:cNvPr id="22531" name="Rectangle 3"/>
          <p:cNvSpPr>
            <a:spLocks noGrp="1" noChangeArrowheads="1"/>
          </p:cNvSpPr>
          <p:nvPr>
            <p:ph idx="1"/>
          </p:nvPr>
        </p:nvSpPr>
        <p:spPr>
          <a:xfrm>
            <a:off x="412750" y="1905000"/>
            <a:ext cx="9163050" cy="4724400"/>
          </a:xfrm>
        </p:spPr>
        <p:txBody>
          <a:bodyPr>
            <a:normAutofit/>
          </a:bodyPr>
          <a:lstStyle/>
          <a:p>
            <a:r>
              <a:rPr lang="zh-CN" altLang="en-US" sz="2800" b="1" dirty="0"/>
              <a:t>应用归结原理证明结论为真的过程称为</a:t>
            </a:r>
            <a:r>
              <a:rPr lang="zh-CN" altLang="en-US" sz="2800" b="1" dirty="0">
                <a:solidFill>
                  <a:srgbClr val="FF0000"/>
                </a:solidFill>
                <a:ea typeface="黑体" pitchFamily="2" charset="-122"/>
              </a:rPr>
              <a:t>归结反演</a:t>
            </a:r>
            <a:r>
              <a:rPr lang="zh-CN" altLang="en-US" sz="2800" b="1" dirty="0">
                <a:solidFill>
                  <a:srgbClr val="FF0000"/>
                </a:solidFill>
              </a:rPr>
              <a:t>。</a:t>
            </a:r>
          </a:p>
          <a:p>
            <a:r>
              <a:rPr lang="zh-CN" altLang="en-US" sz="2800" b="1" dirty="0"/>
              <a:t>设</a:t>
            </a:r>
            <a:r>
              <a:rPr lang="en-US" altLang="zh-CN" sz="2800" b="1" dirty="0"/>
              <a:t>F</a:t>
            </a:r>
            <a:r>
              <a:rPr lang="zh-CN" altLang="en-US" sz="2800" b="1" dirty="0"/>
              <a:t>为已知前提的公式集，</a:t>
            </a:r>
            <a:r>
              <a:rPr lang="en-US" altLang="zh-CN" sz="2800" b="1" dirty="0"/>
              <a:t>Q</a:t>
            </a:r>
            <a:r>
              <a:rPr lang="zh-CN" altLang="en-US" sz="2800" b="1" dirty="0"/>
              <a:t>为目标公式（结论），用</a:t>
            </a:r>
            <a:r>
              <a:rPr lang="zh-CN" altLang="en-US" sz="2800" b="1" dirty="0">
                <a:solidFill>
                  <a:srgbClr val="FF0000"/>
                </a:solidFill>
                <a:latin typeface="黑体" pitchFamily="2" charset="-122"/>
                <a:ea typeface="黑体" pitchFamily="2" charset="-122"/>
              </a:rPr>
              <a:t>归结反演证明</a:t>
            </a:r>
            <a:r>
              <a:rPr lang="en-US" altLang="zh-CN" sz="2800" b="1" dirty="0">
                <a:solidFill>
                  <a:srgbClr val="FF0000"/>
                </a:solidFill>
                <a:latin typeface="黑体" pitchFamily="2" charset="-122"/>
                <a:ea typeface="黑体" pitchFamily="2" charset="-122"/>
              </a:rPr>
              <a:t>Q</a:t>
            </a:r>
            <a:r>
              <a:rPr lang="zh-CN" altLang="en-US" sz="2800" b="1" dirty="0">
                <a:solidFill>
                  <a:srgbClr val="FF0000"/>
                </a:solidFill>
                <a:latin typeface="黑体" pitchFamily="2" charset="-122"/>
                <a:ea typeface="黑体" pitchFamily="2" charset="-122"/>
              </a:rPr>
              <a:t>为真的步骤</a:t>
            </a:r>
            <a:r>
              <a:rPr lang="zh-CN" altLang="en-US" sz="2800" b="1" dirty="0"/>
              <a:t>：</a:t>
            </a:r>
          </a:p>
          <a:p>
            <a:pPr>
              <a:buFont typeface="Wingdings" pitchFamily="2" charset="2"/>
              <a:buChar char="Ø"/>
            </a:pPr>
            <a:r>
              <a:rPr lang="zh-CN" altLang="en-US" sz="2800" b="1" dirty="0"/>
              <a:t> ①否定</a:t>
            </a:r>
            <a:r>
              <a:rPr lang="en-US" altLang="zh-CN" sz="2800" b="1" dirty="0"/>
              <a:t>Q</a:t>
            </a:r>
            <a:r>
              <a:rPr lang="zh-CN" altLang="en-US" sz="2800" b="1" dirty="0"/>
              <a:t>，得到</a:t>
            </a:r>
            <a:r>
              <a:rPr lang="en-US" altLang="zh-CN" sz="2800" b="1" dirty="0"/>
              <a:t>﹁ Q</a:t>
            </a:r>
            <a:r>
              <a:rPr lang="zh-CN" altLang="en-US" sz="2800" b="1" dirty="0"/>
              <a:t>；</a:t>
            </a:r>
          </a:p>
          <a:p>
            <a:pPr>
              <a:buFont typeface="Wingdings" pitchFamily="2" charset="2"/>
              <a:buChar char="Ø"/>
            </a:pPr>
            <a:r>
              <a:rPr lang="zh-CN" altLang="en-US" sz="2800" b="1" dirty="0"/>
              <a:t> ②把</a:t>
            </a:r>
            <a:r>
              <a:rPr lang="en-US" altLang="zh-CN" sz="2800" b="1" dirty="0"/>
              <a:t>﹁ Q</a:t>
            </a:r>
            <a:r>
              <a:rPr lang="zh-CN" altLang="en-US" sz="2800" b="1" dirty="0"/>
              <a:t>并入到公式集</a:t>
            </a:r>
            <a:r>
              <a:rPr lang="en-US" altLang="zh-CN" sz="2800" b="1" dirty="0"/>
              <a:t>F</a:t>
            </a:r>
            <a:r>
              <a:rPr lang="zh-CN" altLang="en-US" sz="2800" b="1" dirty="0"/>
              <a:t>中，得到</a:t>
            </a:r>
            <a:r>
              <a:rPr lang="en-US" altLang="zh-CN" sz="2800" b="1" dirty="0"/>
              <a:t>{F</a:t>
            </a:r>
            <a:r>
              <a:rPr lang="zh-CN" altLang="en-US" sz="2800" b="1" dirty="0"/>
              <a:t>， </a:t>
            </a:r>
            <a:r>
              <a:rPr lang="en-US" altLang="zh-CN" sz="2800" b="1" dirty="0"/>
              <a:t>﹁ Q}</a:t>
            </a:r>
            <a:r>
              <a:rPr lang="zh-CN" altLang="en-US" sz="2800" b="1" dirty="0"/>
              <a:t>；</a:t>
            </a:r>
          </a:p>
          <a:p>
            <a:pPr>
              <a:buFont typeface="Wingdings" pitchFamily="2" charset="2"/>
              <a:buChar char="Ø"/>
            </a:pPr>
            <a:r>
              <a:rPr lang="zh-CN" altLang="en-US" sz="2800" b="1" dirty="0"/>
              <a:t> ③把公式集</a:t>
            </a:r>
            <a:r>
              <a:rPr lang="en-US" altLang="zh-CN" sz="2800" b="1" dirty="0"/>
              <a:t>{F</a:t>
            </a:r>
            <a:r>
              <a:rPr lang="zh-CN" altLang="en-US" sz="2800" b="1" dirty="0"/>
              <a:t>， </a:t>
            </a:r>
            <a:r>
              <a:rPr lang="en-US" altLang="zh-CN" sz="2800" b="1" dirty="0"/>
              <a:t>﹁ Q}</a:t>
            </a:r>
            <a:r>
              <a:rPr lang="zh-CN" altLang="en-US" sz="2800" b="1" dirty="0"/>
              <a:t>化为子句集</a:t>
            </a:r>
            <a:r>
              <a:rPr lang="en-US" altLang="zh-CN" sz="2800" b="1" dirty="0"/>
              <a:t>S</a:t>
            </a:r>
            <a:r>
              <a:rPr lang="zh-CN" altLang="en-US" sz="2800" b="1" dirty="0"/>
              <a:t>；</a:t>
            </a:r>
          </a:p>
          <a:p>
            <a:pPr>
              <a:buFont typeface="Wingdings" pitchFamily="2" charset="2"/>
              <a:buChar char="Ø"/>
            </a:pPr>
            <a:r>
              <a:rPr lang="zh-CN" altLang="en-US" sz="2800" b="1" dirty="0"/>
              <a:t> ④应用归结原理对子句集</a:t>
            </a:r>
            <a:r>
              <a:rPr lang="en-US" altLang="zh-CN" sz="2800" b="1" dirty="0"/>
              <a:t>S</a:t>
            </a:r>
            <a:r>
              <a:rPr lang="zh-CN" altLang="en-US" sz="2800" b="1" dirty="0"/>
              <a:t>中的子句进行归结，并把每次归结得到的归结式都并入</a:t>
            </a:r>
            <a:r>
              <a:rPr lang="en-US" altLang="zh-CN" sz="2800" b="1" dirty="0"/>
              <a:t>S</a:t>
            </a:r>
            <a:r>
              <a:rPr lang="zh-CN" altLang="en-US" sz="2800" b="1" dirty="0"/>
              <a:t>中。如此反复进行，若出现了空子句，则停止归结，此时就证明了</a:t>
            </a:r>
            <a:r>
              <a:rPr lang="en-US" altLang="zh-CN" sz="2800" b="1" dirty="0"/>
              <a:t>Q</a:t>
            </a:r>
            <a:r>
              <a:rPr lang="zh-CN" altLang="en-US" sz="2800" b="1" dirty="0"/>
              <a:t>为真。</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23252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5" dur="500"/>
                                        <p:tgtEl>
                                          <p:spTgt spid="2253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18" dur="500"/>
                                        <p:tgtEl>
                                          <p:spTgt spid="2253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1"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2521" y="188640"/>
            <a:ext cx="8185150" cy="547687"/>
          </a:xfrm>
        </p:spPr>
        <p:txBody>
          <a:bodyPr>
            <a:normAutofit fontScale="90000"/>
          </a:bodyPr>
          <a:lstStyle/>
          <a:p>
            <a:pPr>
              <a:spcBef>
                <a:spcPts val="2800"/>
              </a:spcBef>
              <a:spcAft>
                <a:spcPts val="1200"/>
              </a:spcAft>
            </a:pPr>
            <a:r>
              <a:rPr lang="zh-CN" altLang="en-US" sz="4000" b="1" dirty="0"/>
              <a:t>基于归结反演的问题求解</a:t>
            </a:r>
          </a:p>
        </p:txBody>
      </p:sp>
      <p:sp>
        <p:nvSpPr>
          <p:cNvPr id="25603" name="Rectangle 3"/>
          <p:cNvSpPr>
            <a:spLocks noGrp="1" noChangeArrowheads="1"/>
          </p:cNvSpPr>
          <p:nvPr>
            <p:ph idx="1"/>
          </p:nvPr>
        </p:nvSpPr>
        <p:spPr>
          <a:xfrm>
            <a:off x="584515" y="836712"/>
            <a:ext cx="8892988" cy="5688632"/>
          </a:xfrm>
        </p:spPr>
        <p:txBody>
          <a:bodyPr>
            <a:normAutofit/>
          </a:bodyPr>
          <a:lstStyle/>
          <a:p>
            <a:r>
              <a:rPr lang="zh-CN" altLang="en-US" sz="2800" b="1" dirty="0">
                <a:solidFill>
                  <a:srgbClr val="FF0000"/>
                </a:solidFill>
                <a:ea typeface="黑体" pitchFamily="2" charset="-122"/>
              </a:rPr>
              <a:t>问题求解的步骤</a:t>
            </a:r>
            <a:r>
              <a:rPr lang="zh-CN" altLang="en-US" sz="2800" b="1" dirty="0">
                <a:solidFill>
                  <a:srgbClr val="FF0000"/>
                </a:solidFill>
              </a:rPr>
              <a:t>： </a:t>
            </a:r>
          </a:p>
          <a:p>
            <a:pPr>
              <a:buFont typeface="Wingdings" pitchFamily="2" charset="2"/>
              <a:buChar char="Ø"/>
            </a:pPr>
            <a:r>
              <a:rPr lang="zh-CN" altLang="en-US" sz="2800" b="1" dirty="0"/>
              <a:t> ①把已知前提用谓词公式表示，并且化为相应的子句集</a:t>
            </a:r>
            <a:r>
              <a:rPr lang="en-US" altLang="zh-CN" sz="2800" b="1" dirty="0"/>
              <a:t>S</a:t>
            </a:r>
            <a:r>
              <a:rPr lang="zh-CN" altLang="en-US" sz="2800" b="1" dirty="0"/>
              <a:t>。</a:t>
            </a:r>
          </a:p>
          <a:p>
            <a:pPr>
              <a:buFont typeface="Wingdings" pitchFamily="2" charset="2"/>
              <a:buChar char="Ø"/>
            </a:pPr>
            <a:r>
              <a:rPr lang="zh-CN" altLang="en-US" sz="2800" b="1" dirty="0"/>
              <a:t> ②把待求解的问题也用谓词公式表示，把它的否定式与谓词</a:t>
            </a:r>
            <a:r>
              <a:rPr lang="en-US" altLang="zh-CN" sz="2800" b="1" dirty="0">
                <a:solidFill>
                  <a:srgbClr val="FF0000"/>
                </a:solidFill>
              </a:rPr>
              <a:t>ANSWER</a:t>
            </a:r>
            <a:r>
              <a:rPr lang="zh-CN" altLang="en-US" sz="2800" b="1" dirty="0"/>
              <a:t>构成一个析取式，</a:t>
            </a:r>
            <a:r>
              <a:rPr lang="en-US" altLang="zh-CN" sz="2800" b="1" dirty="0">
                <a:solidFill>
                  <a:srgbClr val="FF0000"/>
                </a:solidFill>
              </a:rPr>
              <a:t>ANSWER</a:t>
            </a:r>
            <a:r>
              <a:rPr lang="zh-CN" altLang="en-US" sz="2800" b="1" dirty="0"/>
              <a:t>的变元数量和变元名必须与问题公式的变元一致。</a:t>
            </a:r>
          </a:p>
          <a:p>
            <a:pPr>
              <a:buFont typeface="Wingdings" pitchFamily="2" charset="2"/>
              <a:buChar char="Ø"/>
            </a:pPr>
            <a:r>
              <a:rPr lang="zh-CN" altLang="en-US" b="1" dirty="0"/>
              <a:t> </a:t>
            </a:r>
            <a:r>
              <a:rPr lang="zh-CN" altLang="en-US" sz="2800" b="1" dirty="0"/>
              <a:t>③把此析取式化为子句集，并且把该子句集加入到子句集</a:t>
            </a:r>
            <a:r>
              <a:rPr lang="en-US" altLang="zh-CN" sz="2800" b="1" dirty="0"/>
              <a:t>S</a:t>
            </a:r>
            <a:r>
              <a:rPr lang="zh-CN" altLang="en-US" sz="2800" b="1" dirty="0"/>
              <a:t>中，得到子句集</a:t>
            </a:r>
            <a:r>
              <a:rPr lang="en-US" altLang="zh-CN" sz="2800" b="1" dirty="0"/>
              <a:t>S</a:t>
            </a:r>
            <a:r>
              <a:rPr lang="en-US" altLang="zh-CN" sz="2800" b="1" dirty="0">
                <a:sym typeface="Symbol" pitchFamily="18" charset="2"/>
              </a:rPr>
              <a:t></a:t>
            </a:r>
            <a:r>
              <a:rPr lang="zh-CN" altLang="en-US" sz="2800" b="1" dirty="0"/>
              <a:t>。</a:t>
            </a:r>
          </a:p>
          <a:p>
            <a:pPr>
              <a:buFont typeface="Wingdings" pitchFamily="2" charset="2"/>
              <a:buChar char="Ø"/>
            </a:pPr>
            <a:r>
              <a:rPr lang="zh-CN" altLang="en-US" sz="2800" b="1" dirty="0"/>
              <a:t> ④对</a:t>
            </a:r>
            <a:r>
              <a:rPr lang="en-US" altLang="zh-CN" sz="2800" b="1" dirty="0"/>
              <a:t>S</a:t>
            </a:r>
            <a:r>
              <a:rPr lang="en-US" altLang="zh-CN" sz="2800" b="1" dirty="0">
                <a:sym typeface="Symbol" pitchFamily="18" charset="2"/>
              </a:rPr>
              <a:t></a:t>
            </a:r>
            <a:r>
              <a:rPr lang="zh-CN" altLang="en-US" sz="2800" b="1" dirty="0"/>
              <a:t>应用归结原理进行归结。</a:t>
            </a:r>
          </a:p>
          <a:p>
            <a:pPr>
              <a:buFont typeface="Wingdings" pitchFamily="2" charset="2"/>
              <a:buChar char="Ø"/>
            </a:pPr>
            <a:r>
              <a:rPr lang="zh-CN" altLang="en-US" sz="2800" b="1" dirty="0"/>
              <a:t> ⑤若在归结树的根节点中仅得到归</a:t>
            </a:r>
            <a:r>
              <a:rPr lang="en-US" altLang="zh-CN" sz="2800" b="1" dirty="0"/>
              <a:t>ANSWER</a:t>
            </a:r>
            <a:r>
              <a:rPr lang="zh-CN" altLang="en-US" sz="2800" b="1" dirty="0"/>
              <a:t>，则答案就在</a:t>
            </a:r>
            <a:r>
              <a:rPr lang="en-US" altLang="zh-CN" sz="2800" b="1" dirty="0"/>
              <a:t>ANSWER</a:t>
            </a:r>
            <a:r>
              <a:rPr lang="zh-CN" altLang="en-US" sz="2800" b="1" dirty="0"/>
              <a:t>中。</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58166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arn(inVertic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arn(inVertical)">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arn(inVertical)">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barn(inVertical)">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barn(inVertical)">
                                      <p:cBhvr>
                                        <p:cTn id="27"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对归结方法还有许多其它的改进方案，例如将不同的对归结的改进方法结合在一起使用从而进一步提高归结的效率。</a:t>
            </a:r>
          </a:p>
          <a:p>
            <a:r>
              <a:rPr lang="zh-CN" altLang="zh-CN" dirty="0"/>
              <a:t>但值得说明的是，将对归结的不同改进方案结合在一起使用未必一定能够保证归结的完备性。在对归结的各种改进方案中，有些方法能够对于任意的子句集保证完备性，也有一些方法仅对于某些特殊的子句集（例如</a:t>
            </a:r>
            <a:r>
              <a:rPr lang="en-US" altLang="zh-CN" dirty="0"/>
              <a:t>Horn</a:t>
            </a:r>
            <a:r>
              <a:rPr lang="zh-CN" altLang="zh-CN" dirty="0"/>
              <a:t>子句集）能够保证完备性。</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7197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4.4</a:t>
            </a:r>
            <a:r>
              <a:rPr lang="zh-CN" altLang="zh-CN" b="1" dirty="0"/>
              <a:t>节</a:t>
            </a:r>
            <a:r>
              <a:rPr lang="en-US" altLang="zh-CN" b="1" dirty="0"/>
              <a:t> </a:t>
            </a:r>
            <a:r>
              <a:rPr lang="zh-CN" altLang="zh-CN" dirty="0"/>
              <a:t>基于规则的</a:t>
            </a:r>
            <a:r>
              <a:rPr lang="zh-CN" altLang="zh-CN" dirty="0" smtClean="0"/>
              <a:t>演绎</a:t>
            </a:r>
            <a:endParaRPr lang="zh-CN" altLang="en-US" dirty="0"/>
          </a:p>
        </p:txBody>
      </p:sp>
      <p:sp>
        <p:nvSpPr>
          <p:cNvPr id="3" name="内容占位符 2"/>
          <p:cNvSpPr>
            <a:spLocks noGrp="1"/>
          </p:cNvSpPr>
          <p:nvPr>
            <p:ph idx="1"/>
          </p:nvPr>
        </p:nvSpPr>
        <p:spPr/>
        <p:txBody>
          <a:bodyPr/>
          <a:lstStyle/>
          <a:p>
            <a:r>
              <a:rPr lang="en-US" altLang="zh-CN" b="1" dirty="0"/>
              <a:t>4.4.1 </a:t>
            </a:r>
            <a:r>
              <a:rPr lang="zh-CN" altLang="zh-CN" dirty="0"/>
              <a:t>规则正向演绎系统</a:t>
            </a:r>
          </a:p>
          <a:p>
            <a:r>
              <a:rPr lang="en-US" altLang="zh-CN" b="1" dirty="0"/>
              <a:t>4.4.2 </a:t>
            </a:r>
            <a:r>
              <a:rPr lang="zh-CN" altLang="zh-CN" dirty="0"/>
              <a:t>规则逆向演绎系统</a:t>
            </a:r>
          </a:p>
          <a:p>
            <a:r>
              <a:rPr lang="en-US" altLang="zh-CN" b="1" dirty="0"/>
              <a:t>4.4.3 </a:t>
            </a:r>
            <a:r>
              <a:rPr lang="zh-CN" altLang="zh-CN" dirty="0"/>
              <a:t>规则双向演绎系统</a:t>
            </a:r>
          </a:p>
          <a:p>
            <a:r>
              <a:rPr lang="en-US" altLang="zh-CN" b="1" dirty="0"/>
              <a:t>4.4.4 </a:t>
            </a:r>
            <a:r>
              <a:rPr lang="zh-CN" altLang="zh-CN" dirty="0"/>
              <a:t>演绎推理的应用讨论和剪枝策略</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6447113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506" y="764704"/>
            <a:ext cx="8915400" cy="5703912"/>
          </a:xfrm>
        </p:spPr>
        <p:txBody>
          <a:bodyPr>
            <a:normAutofit lnSpcReduction="10000"/>
          </a:bodyPr>
          <a:lstStyle/>
          <a:p>
            <a:r>
              <a:rPr lang="zh-CN" altLang="zh-CN" dirty="0"/>
              <a:t>使用子句形归结方法的主要</a:t>
            </a:r>
            <a:r>
              <a:rPr lang="zh-CN" altLang="zh-CN" dirty="0">
                <a:solidFill>
                  <a:srgbClr val="FF0000"/>
                </a:solidFill>
              </a:rPr>
              <a:t>缺点</a:t>
            </a:r>
            <a:r>
              <a:rPr lang="zh-CN" altLang="zh-CN" dirty="0"/>
              <a:t>是效率较低，并且容易丢失蕴涵式中额外的控制信息</a:t>
            </a:r>
            <a:r>
              <a:rPr lang="zh-CN" altLang="zh-CN" dirty="0" smtClean="0"/>
              <a:t>。</a:t>
            </a:r>
            <a:endParaRPr lang="en-US" altLang="zh-CN" dirty="0" smtClean="0"/>
          </a:p>
          <a:p>
            <a:r>
              <a:rPr lang="zh-CN" altLang="zh-CN" dirty="0" smtClean="0"/>
              <a:t>规则演绎系统</a:t>
            </a:r>
            <a:r>
              <a:rPr lang="zh-CN" altLang="zh-CN" dirty="0"/>
              <a:t>将事实与规则分开，其中事实是与或形公式；规则是蕴涵形公式。</a:t>
            </a:r>
          </a:p>
          <a:p>
            <a:r>
              <a:rPr lang="zh-CN" altLang="zh-CN" dirty="0"/>
              <a:t>基于规则的问题求解系统运用下述形式的规则来建立</a:t>
            </a:r>
            <a:r>
              <a:rPr lang="zh-CN" altLang="zh-CN" dirty="0" smtClean="0"/>
              <a:t>：</a:t>
            </a:r>
            <a:r>
              <a:rPr lang="en-US" altLang="zh-CN" dirty="0" smtClean="0"/>
              <a:t>   </a:t>
            </a:r>
            <a:r>
              <a:rPr lang="en-US" altLang="zh-CN" b="1" dirty="0" smtClean="0">
                <a:solidFill>
                  <a:srgbClr val="FF0000"/>
                </a:solidFill>
              </a:rPr>
              <a:t>If … Then …   </a:t>
            </a:r>
            <a:r>
              <a:rPr lang="en-US" altLang="zh-CN" dirty="0" smtClean="0"/>
              <a:t>,   </a:t>
            </a:r>
            <a:r>
              <a:rPr lang="en-US" altLang="zh-CN" b="1" dirty="0" smtClean="0">
                <a:solidFill>
                  <a:srgbClr val="FF0000"/>
                </a:solidFill>
              </a:rPr>
              <a:t> </a:t>
            </a:r>
            <a:r>
              <a:rPr lang="en-US" altLang="zh-CN" dirty="0" smtClean="0"/>
              <a:t> </a:t>
            </a:r>
            <a:r>
              <a:rPr lang="zh-CN" altLang="zh-CN" dirty="0" smtClean="0"/>
              <a:t>其中，</a:t>
            </a:r>
            <a:r>
              <a:rPr lang="en-US" altLang="zh-CN" dirty="0"/>
              <a:t> If</a:t>
            </a:r>
            <a:r>
              <a:rPr lang="zh-CN" altLang="zh-CN" dirty="0" smtClean="0"/>
              <a:t>部分</a:t>
            </a:r>
            <a:r>
              <a:rPr lang="zh-CN" altLang="zh-CN" dirty="0"/>
              <a:t>可能由几</a:t>
            </a:r>
            <a:r>
              <a:rPr lang="zh-CN" altLang="zh-CN" dirty="0" smtClean="0"/>
              <a:t>个</a:t>
            </a:r>
            <a:r>
              <a:rPr lang="en-US" altLang="zh-CN" dirty="0"/>
              <a:t>If</a:t>
            </a:r>
            <a:r>
              <a:rPr lang="zh-CN" altLang="zh-CN" dirty="0" smtClean="0"/>
              <a:t>组成</a:t>
            </a:r>
            <a:r>
              <a:rPr lang="zh-CN" altLang="zh-CN" dirty="0"/>
              <a:t>，</a:t>
            </a:r>
            <a:r>
              <a:rPr lang="zh-CN" altLang="zh-CN" dirty="0" smtClean="0"/>
              <a:t>而</a:t>
            </a:r>
            <a:r>
              <a:rPr lang="en-US" altLang="zh-CN" dirty="0"/>
              <a:t>Then</a:t>
            </a:r>
            <a:r>
              <a:rPr lang="zh-CN" altLang="zh-CN" dirty="0" smtClean="0"/>
              <a:t>部分</a:t>
            </a:r>
            <a:r>
              <a:rPr lang="zh-CN" altLang="zh-CN" dirty="0"/>
              <a:t>可能由一个或一个以上</a:t>
            </a:r>
            <a:r>
              <a:rPr lang="zh-CN" altLang="zh-CN" dirty="0" smtClean="0"/>
              <a:t>的</a:t>
            </a:r>
            <a:r>
              <a:rPr lang="en-US" altLang="zh-CN" dirty="0" smtClean="0"/>
              <a:t>then</a:t>
            </a:r>
            <a:r>
              <a:rPr lang="zh-CN" altLang="zh-CN" dirty="0" smtClean="0"/>
              <a:t>组成</a:t>
            </a:r>
            <a:r>
              <a:rPr lang="zh-CN" altLang="zh-CN" dirty="0"/>
              <a:t>。</a:t>
            </a:r>
          </a:p>
          <a:p>
            <a:r>
              <a:rPr lang="zh-CN" altLang="zh-CN" dirty="0"/>
              <a:t>在所有基于规则系统中，</a:t>
            </a:r>
            <a:r>
              <a:rPr lang="zh-CN" altLang="zh-CN" dirty="0" smtClean="0"/>
              <a:t>每个</a:t>
            </a:r>
            <a:r>
              <a:rPr lang="en-US" altLang="zh-CN" dirty="0" smtClean="0"/>
              <a:t>if </a:t>
            </a:r>
            <a:r>
              <a:rPr lang="zh-CN" altLang="zh-CN" dirty="0"/>
              <a:t>可能与某断言</a:t>
            </a:r>
            <a:r>
              <a:rPr lang="zh-CN" altLang="zh-CN" dirty="0" smtClean="0"/>
              <a:t>（</a:t>
            </a:r>
            <a:r>
              <a:rPr lang="en-US" altLang="zh-CN" dirty="0" smtClean="0"/>
              <a:t>assertion </a:t>
            </a:r>
            <a:r>
              <a:rPr lang="zh-CN" altLang="zh-CN" dirty="0"/>
              <a:t>）集中的一个或多个断言匹配。有时把该断言集称为工作内存。在许多基于规则的系统中</a:t>
            </a:r>
            <a:r>
              <a:rPr lang="zh-CN" altLang="zh-CN" dirty="0" smtClean="0"/>
              <a:t>，</a:t>
            </a:r>
            <a:r>
              <a:rPr lang="en-US" altLang="zh-CN" dirty="0" smtClean="0"/>
              <a:t>then </a:t>
            </a:r>
            <a:r>
              <a:rPr lang="zh-CN" altLang="zh-CN" dirty="0"/>
              <a:t>部分用于规定放入工作内存的新断言。这种基于规则的系统称为</a:t>
            </a:r>
            <a:r>
              <a:rPr lang="zh-CN" altLang="zh-CN" b="1" dirty="0">
                <a:solidFill>
                  <a:srgbClr val="FF0000"/>
                </a:solidFill>
              </a:rPr>
              <a:t>规则演绎系统</a:t>
            </a:r>
            <a:r>
              <a:rPr lang="zh-CN" altLang="zh-CN" dirty="0">
                <a:solidFill>
                  <a:srgbClr val="FF0000"/>
                </a:solidFill>
              </a:rPr>
              <a:t>（</a:t>
            </a:r>
            <a:r>
              <a:rPr lang="en-US" altLang="zh-CN" dirty="0">
                <a:solidFill>
                  <a:srgbClr val="FF0000"/>
                </a:solidFill>
              </a:rPr>
              <a:t>rule based deduction system</a:t>
            </a:r>
            <a:r>
              <a:rPr lang="zh-CN" altLang="zh-CN" dirty="0">
                <a:solidFill>
                  <a:srgbClr val="FF0000"/>
                </a:solidFill>
              </a:rPr>
              <a:t>）</a:t>
            </a:r>
            <a:r>
              <a:rPr lang="zh-CN" altLang="zh-CN" dirty="0"/>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497" y="404664"/>
            <a:ext cx="8915400" cy="1143000"/>
          </a:xfrm>
        </p:spPr>
        <p:txBody>
          <a:bodyPr>
            <a:normAutofit/>
          </a:bodyPr>
          <a:lstStyle/>
          <a:p>
            <a:r>
              <a:rPr lang="en-US" altLang="zh-CN" b="1" dirty="0"/>
              <a:t>4.4.1 </a:t>
            </a:r>
            <a:r>
              <a:rPr lang="zh-CN" altLang="zh-CN" dirty="0"/>
              <a:t>规则正向演绎</a:t>
            </a:r>
            <a:r>
              <a:rPr lang="zh-CN" altLang="zh-CN" dirty="0" smtClean="0"/>
              <a:t>系统</a:t>
            </a:r>
            <a:endParaRPr lang="zh-CN" altLang="en-US" dirty="0"/>
          </a:p>
        </p:txBody>
      </p:sp>
      <p:sp>
        <p:nvSpPr>
          <p:cNvPr id="3" name="内容占位符 2"/>
          <p:cNvSpPr>
            <a:spLocks noGrp="1"/>
          </p:cNvSpPr>
          <p:nvPr>
            <p:ph idx="1"/>
          </p:nvPr>
        </p:nvSpPr>
        <p:spPr>
          <a:xfrm>
            <a:off x="428497" y="1628800"/>
            <a:ext cx="9283031" cy="4896544"/>
          </a:xfrm>
        </p:spPr>
        <p:txBody>
          <a:bodyPr>
            <a:normAutofit fontScale="92500" lnSpcReduction="20000"/>
          </a:bodyPr>
          <a:lstStyle/>
          <a:p>
            <a:pPr>
              <a:lnSpc>
                <a:spcPct val="120000"/>
              </a:lnSpc>
            </a:pPr>
            <a:r>
              <a:rPr lang="zh-CN" altLang="zh-CN" b="1" dirty="0">
                <a:solidFill>
                  <a:srgbClr val="FF0000"/>
                </a:solidFill>
              </a:rPr>
              <a:t>规则正向演绎系统</a:t>
            </a:r>
            <a:r>
              <a:rPr lang="zh-CN" altLang="zh-CN" dirty="0"/>
              <a:t>是从事实到目标进行操作的，即从状况条件到动作进行推理的，也就是</a:t>
            </a:r>
            <a:r>
              <a:rPr lang="zh-CN" altLang="zh-CN" dirty="0" smtClean="0"/>
              <a:t>从</a:t>
            </a:r>
            <a:r>
              <a:rPr lang="en-US" altLang="zh-CN" dirty="0" smtClean="0"/>
              <a:t>if</a:t>
            </a:r>
            <a:r>
              <a:rPr lang="zh-CN" altLang="zh-CN" dirty="0" smtClean="0"/>
              <a:t>到</a:t>
            </a:r>
            <a:r>
              <a:rPr lang="en-US" altLang="zh-CN" dirty="0" smtClean="0"/>
              <a:t> then</a:t>
            </a:r>
            <a:r>
              <a:rPr lang="zh-CN" altLang="zh-CN" dirty="0" smtClean="0"/>
              <a:t>的</a:t>
            </a:r>
            <a:r>
              <a:rPr lang="zh-CN" altLang="zh-CN" dirty="0"/>
              <a:t>方向进行推理的。</a:t>
            </a:r>
            <a:r>
              <a:rPr lang="zh-CN" altLang="zh-CN" b="1" dirty="0"/>
              <a:t> </a:t>
            </a:r>
            <a:endParaRPr lang="zh-CN" altLang="zh-CN" dirty="0"/>
          </a:p>
          <a:p>
            <a:pPr>
              <a:lnSpc>
                <a:spcPct val="120000"/>
              </a:lnSpc>
            </a:pPr>
            <a:r>
              <a:rPr lang="zh-CN" altLang="zh-CN" dirty="0"/>
              <a:t>正向推理过程如下：</a:t>
            </a:r>
          </a:p>
          <a:p>
            <a:pPr>
              <a:lnSpc>
                <a:spcPct val="120000"/>
              </a:lnSpc>
              <a:buFont typeface="Wingdings" panose="05000000000000000000" pitchFamily="2" charset="2"/>
              <a:buChar char="p"/>
            </a:pPr>
            <a:r>
              <a:rPr lang="zh-CN" altLang="zh-CN" dirty="0"/>
              <a:t>⑴ </a:t>
            </a:r>
            <a:r>
              <a:rPr lang="zh-CN" altLang="zh-CN" b="1" dirty="0">
                <a:solidFill>
                  <a:schemeClr val="accent1"/>
                </a:solidFill>
              </a:rPr>
              <a:t>将事实表达式中的被存在量词约束的变量用</a:t>
            </a:r>
            <a:r>
              <a:rPr lang="en-US" altLang="zh-CN" b="1" dirty="0">
                <a:solidFill>
                  <a:schemeClr val="accent1"/>
                </a:solidFill>
              </a:rPr>
              <a:t> </a:t>
            </a:r>
            <a:r>
              <a:rPr lang="en-US" altLang="zh-CN" b="1" dirty="0" err="1" smtClean="0">
                <a:solidFill>
                  <a:schemeClr val="accent1"/>
                </a:solidFill>
              </a:rPr>
              <a:t>Skolem</a:t>
            </a:r>
            <a:r>
              <a:rPr lang="zh-CN" altLang="zh-CN" b="1" dirty="0" smtClean="0">
                <a:solidFill>
                  <a:schemeClr val="accent1"/>
                </a:solidFill>
              </a:rPr>
              <a:t>函数</a:t>
            </a:r>
            <a:r>
              <a:rPr lang="zh-CN" altLang="zh-CN" b="1" dirty="0">
                <a:solidFill>
                  <a:schemeClr val="accent1"/>
                </a:solidFill>
              </a:rPr>
              <a:t>替换，表示成与或句</a:t>
            </a:r>
            <a:r>
              <a:rPr lang="zh-CN" altLang="zh-CN" b="1" dirty="0" smtClean="0">
                <a:solidFill>
                  <a:schemeClr val="accent1"/>
                </a:solidFill>
              </a:rPr>
              <a:t>，作为</a:t>
            </a:r>
            <a:r>
              <a:rPr lang="zh-CN" altLang="zh-CN" b="1" dirty="0">
                <a:solidFill>
                  <a:schemeClr val="accent1"/>
                </a:solidFill>
              </a:rPr>
              <a:t>系统的总数据库</a:t>
            </a:r>
            <a:r>
              <a:rPr lang="zh-CN" altLang="zh-CN" b="1" dirty="0" smtClean="0">
                <a:solidFill>
                  <a:schemeClr val="accent1"/>
                </a:solidFill>
              </a:rPr>
              <a:t>。</a:t>
            </a:r>
            <a:endParaRPr lang="en-US" altLang="zh-CN" b="1" dirty="0" smtClean="0">
              <a:solidFill>
                <a:schemeClr val="accent1"/>
              </a:solidFill>
            </a:endParaRPr>
          </a:p>
          <a:p>
            <a:pPr marL="0" indent="0">
              <a:lnSpc>
                <a:spcPct val="120000"/>
              </a:lnSpc>
              <a:buNone/>
            </a:pPr>
            <a:r>
              <a:rPr lang="en-US" altLang="zh-CN" dirty="0"/>
              <a:t> </a:t>
            </a:r>
            <a:r>
              <a:rPr lang="en-US" altLang="zh-CN" dirty="0" smtClean="0"/>
              <a:t>  </a:t>
            </a:r>
            <a:r>
              <a:rPr lang="zh-CN" altLang="zh-CN" dirty="0" smtClean="0"/>
              <a:t>特别</a:t>
            </a:r>
            <a:r>
              <a:rPr lang="zh-CN" altLang="zh-CN" b="1" dirty="0">
                <a:solidFill>
                  <a:srgbClr val="FF0000"/>
                </a:solidFill>
              </a:rPr>
              <a:t>注意</a:t>
            </a:r>
            <a:r>
              <a:rPr lang="zh-CN" altLang="zh-CN" dirty="0"/>
              <a:t>，在规则正向演绎系统中，当把事实表达式用与或图结构进行表示时，</a:t>
            </a:r>
          </a:p>
          <a:p>
            <a:pPr>
              <a:lnSpc>
                <a:spcPct val="120000"/>
              </a:lnSpc>
              <a:buFont typeface="Wingdings" panose="05000000000000000000" pitchFamily="2" charset="2"/>
              <a:buChar char="Ø"/>
            </a:pPr>
            <a:r>
              <a:rPr lang="zh-CN" altLang="zh-CN" dirty="0"/>
              <a:t>ⅰ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smtClean="0"/>
              <a:t>的</a:t>
            </a:r>
            <a:r>
              <a:rPr lang="zh-CN" altLang="zh-CN" dirty="0"/>
              <a:t>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a:t>
            </a:r>
            <a:r>
              <a:rPr lang="zh-CN" altLang="zh-CN" dirty="0" smtClean="0"/>
              <a:t>用</a:t>
            </a:r>
            <a:r>
              <a:rPr lang="en-US" altLang="zh-CN" dirty="0" smtClean="0">
                <a:solidFill>
                  <a:srgbClr val="FF0000"/>
                </a:solidFill>
              </a:rPr>
              <a:t>k </a:t>
            </a:r>
            <a:r>
              <a:rPr lang="zh-CN" altLang="zh-CN" dirty="0">
                <a:solidFill>
                  <a:srgbClr val="FF0000"/>
                </a:solidFill>
              </a:rPr>
              <a:t>个单一的</a:t>
            </a:r>
            <a:r>
              <a:rPr lang="zh-CN" altLang="zh-CN" dirty="0"/>
              <a:t>连接弧连接到其父</a:t>
            </a:r>
            <a:r>
              <a:rPr lang="zh-CN" altLang="zh-CN" dirty="0" smtClean="0"/>
              <a:t>结点</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a:lnSpc>
                <a:spcPct val="120000"/>
              </a:lnSpc>
              <a:buFont typeface="Wingdings" panose="05000000000000000000" pitchFamily="2" charset="2"/>
              <a:buChar char="Ø"/>
            </a:pPr>
            <a:r>
              <a:rPr lang="zh-CN" altLang="zh-CN" dirty="0"/>
              <a:t>ⅱ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smtClean="0"/>
              <a:t>的</a:t>
            </a:r>
            <a:r>
              <a:rPr lang="zh-CN" altLang="zh-CN" dirty="0"/>
              <a:t>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则用一个</a:t>
            </a:r>
            <a:r>
              <a:rPr lang="en-US" altLang="zh-CN" dirty="0"/>
              <a:t> </a:t>
            </a:r>
            <a:r>
              <a:rPr lang="en-US" altLang="zh-CN" dirty="0" smtClean="0">
                <a:solidFill>
                  <a:srgbClr val="FF0000"/>
                </a:solidFill>
              </a:rPr>
              <a:t>k‑</a:t>
            </a:r>
            <a:r>
              <a:rPr lang="zh-CN" altLang="zh-CN" dirty="0">
                <a:solidFill>
                  <a:srgbClr val="FF0000"/>
                </a:solidFill>
              </a:rPr>
              <a:t>连接弧</a:t>
            </a:r>
            <a:r>
              <a:rPr lang="zh-CN" altLang="zh-CN" dirty="0"/>
              <a:t>连接到其父结点</a:t>
            </a:r>
            <a:r>
              <a:rPr lang="en-US" altLang="zh-CN" dirty="0"/>
              <a:t> </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30466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8" y="692696"/>
            <a:ext cx="9216229" cy="5760640"/>
          </a:xfrm>
        </p:spPr>
        <p:txBody>
          <a:bodyPr>
            <a:normAutofit fontScale="92500" lnSpcReduction="20000"/>
          </a:bodyPr>
          <a:lstStyle/>
          <a:p>
            <a:pPr>
              <a:lnSpc>
                <a:spcPct val="120000"/>
              </a:lnSpc>
              <a:buFont typeface="Wingdings" panose="05000000000000000000" pitchFamily="2" charset="2"/>
              <a:buChar char="p"/>
            </a:pPr>
            <a:r>
              <a:rPr lang="zh-CN" altLang="zh-CN" b="1" dirty="0">
                <a:solidFill>
                  <a:schemeClr val="accent1"/>
                </a:solidFill>
              </a:rPr>
              <a:t>⑵ 与或图</a:t>
            </a:r>
            <a:r>
              <a:rPr lang="zh-CN" altLang="zh-CN" b="1" dirty="0" smtClean="0">
                <a:solidFill>
                  <a:schemeClr val="accent1"/>
                </a:solidFill>
              </a:rPr>
              <a:t>的</a:t>
            </a:r>
            <a:r>
              <a:rPr lang="en-US" altLang="zh-CN" b="1" dirty="0" smtClean="0">
                <a:solidFill>
                  <a:schemeClr val="accent1"/>
                </a:solidFill>
              </a:rPr>
              <a:t>F</a:t>
            </a:r>
            <a:r>
              <a:rPr lang="zh-CN" altLang="zh-CN" b="1" dirty="0" smtClean="0">
                <a:solidFill>
                  <a:schemeClr val="accent1"/>
                </a:solidFill>
              </a:rPr>
              <a:t>规则</a:t>
            </a:r>
            <a:r>
              <a:rPr lang="zh-CN" altLang="zh-CN" b="1" dirty="0">
                <a:solidFill>
                  <a:schemeClr val="accent1"/>
                </a:solidFill>
              </a:rPr>
              <a:t>变换</a:t>
            </a:r>
          </a:p>
          <a:p>
            <a:pPr>
              <a:lnSpc>
                <a:spcPct val="120000"/>
              </a:lnSpc>
              <a:buFont typeface="Wingdings" panose="05000000000000000000" pitchFamily="2" charset="2"/>
              <a:buChar char="Ø"/>
            </a:pPr>
            <a:r>
              <a:rPr lang="zh-CN" altLang="zh-CN" dirty="0"/>
              <a:t>这些规则是建立在某个问题辖域中普通陈述性知识的蕴涵公式基础上的。把允许用作规则的公式类型限制为下列形式</a:t>
            </a:r>
            <a:r>
              <a:rPr lang="zh-CN" altLang="zh-CN" dirty="0" smtClean="0"/>
              <a:t>：</a:t>
            </a:r>
            <a:r>
              <a:rPr lang="en-US" altLang="zh-CN" b="1" dirty="0">
                <a:solidFill>
                  <a:srgbClr val="FF0000"/>
                </a:solidFill>
              </a:rPr>
              <a:t> </a:t>
            </a:r>
            <a:r>
              <a:rPr lang="en-US" altLang="zh-CN" b="1" dirty="0" smtClean="0">
                <a:solidFill>
                  <a:srgbClr val="FF0000"/>
                </a:solidFill>
                <a:latin typeface="Times New Roman" pitchFamily="18" charset="0"/>
                <a:ea typeface="华文新魏" pitchFamily="2" charset="-122"/>
              </a:rPr>
              <a:t>L</a:t>
            </a:r>
            <a:r>
              <a:rPr lang="en-US" altLang="zh-CN" b="1" dirty="0">
                <a:solidFill>
                  <a:srgbClr val="FF0000"/>
                </a:solidFill>
                <a:latin typeface="Times New Roman" pitchFamily="18" charset="0"/>
                <a:ea typeface="华文新魏" pitchFamily="2" charset="-122"/>
              </a:rPr>
              <a:t>=&gt;W</a:t>
            </a:r>
            <a:r>
              <a:rPr lang="en-US" altLang="zh-CN" sz="3300" b="1" dirty="0" smtClean="0">
                <a:solidFill>
                  <a:srgbClr val="FF0000"/>
                </a:solidFill>
              </a:rPr>
              <a:t> </a:t>
            </a:r>
            <a:r>
              <a:rPr lang="zh-CN" altLang="zh-CN" dirty="0" smtClean="0"/>
              <a:t>，其中</a:t>
            </a:r>
            <a:r>
              <a:rPr lang="en-US" altLang="zh-CN" dirty="0" smtClean="0"/>
              <a:t>L</a:t>
            </a:r>
            <a:r>
              <a:rPr lang="zh-CN" altLang="zh-CN" dirty="0" smtClean="0"/>
              <a:t>是</a:t>
            </a:r>
            <a:r>
              <a:rPr lang="zh-CN" altLang="zh-CN" dirty="0"/>
              <a:t>单文字</a:t>
            </a:r>
            <a:r>
              <a:rPr lang="zh-CN" altLang="zh-CN" dirty="0" smtClean="0"/>
              <a:t>；</a:t>
            </a:r>
            <a:r>
              <a:rPr lang="en-US" altLang="zh-CN" dirty="0" smtClean="0"/>
              <a:t>W</a:t>
            </a:r>
            <a:r>
              <a:rPr lang="zh-CN" altLang="zh-CN" dirty="0" smtClean="0"/>
              <a:t>为</a:t>
            </a:r>
            <a:r>
              <a:rPr lang="zh-CN" altLang="zh-CN" dirty="0"/>
              <a:t>与或形的任意公式。</a:t>
            </a:r>
          </a:p>
          <a:p>
            <a:pPr>
              <a:lnSpc>
                <a:spcPct val="120000"/>
              </a:lnSpc>
              <a:buFont typeface="Wingdings" panose="05000000000000000000" pitchFamily="2" charset="2"/>
              <a:buChar char="Ø"/>
            </a:pPr>
            <a:r>
              <a:rPr lang="zh-CN" altLang="zh-CN" dirty="0"/>
              <a:t>将这类规则应用于与或图进行推演。假设有一条规</a:t>
            </a:r>
            <a:r>
              <a:rPr lang="zh-CN" altLang="zh-CN" dirty="0" smtClean="0"/>
              <a:t>则</a:t>
            </a:r>
            <a:r>
              <a:rPr lang="en-US" altLang="zh-CN" b="1" dirty="0">
                <a:solidFill>
                  <a:srgbClr val="FF0000"/>
                </a:solidFill>
                <a:latin typeface="Times New Roman" pitchFamily="18" charset="0"/>
                <a:ea typeface="华文新魏" pitchFamily="2" charset="-122"/>
              </a:rPr>
              <a:t>L=&gt;W </a:t>
            </a:r>
            <a:r>
              <a:rPr lang="zh-CN" altLang="zh-CN" dirty="0" smtClean="0"/>
              <a:t>，</a:t>
            </a:r>
            <a:r>
              <a:rPr lang="zh-CN" altLang="zh-CN" dirty="0"/>
              <a:t>根据该规则及事实</a:t>
            </a:r>
            <a:r>
              <a:rPr lang="zh-CN" altLang="zh-CN" dirty="0" smtClean="0"/>
              <a:t>表达式</a:t>
            </a:r>
            <a:r>
              <a:rPr lang="en-US" altLang="zh-CN" dirty="0" smtClean="0"/>
              <a:t>F(L) </a:t>
            </a:r>
            <a:r>
              <a:rPr lang="zh-CN" altLang="zh-CN" dirty="0"/>
              <a:t>，可以推出表达式</a:t>
            </a:r>
            <a:r>
              <a:rPr lang="en-US" altLang="zh-CN" dirty="0"/>
              <a:t> </a:t>
            </a:r>
            <a:r>
              <a:rPr lang="en-US" altLang="zh-CN" dirty="0" smtClean="0"/>
              <a:t>F(W)</a:t>
            </a:r>
            <a:r>
              <a:rPr lang="zh-CN" altLang="zh-CN" dirty="0" smtClean="0"/>
              <a:t>。</a:t>
            </a:r>
            <a:r>
              <a:rPr lang="en-US" altLang="zh-CN" dirty="0"/>
              <a:t> F(W)</a:t>
            </a:r>
            <a:r>
              <a:rPr lang="zh-CN" altLang="zh-CN" dirty="0" smtClean="0"/>
              <a:t>是</a:t>
            </a:r>
            <a:r>
              <a:rPr lang="zh-CN" altLang="zh-CN" dirty="0"/>
              <a:t>用</a:t>
            </a:r>
            <a:r>
              <a:rPr lang="en-US" altLang="zh-CN" dirty="0"/>
              <a:t> </a:t>
            </a:r>
            <a:r>
              <a:rPr lang="en-US" altLang="zh-CN" dirty="0" smtClean="0"/>
              <a:t>W</a:t>
            </a:r>
            <a:r>
              <a:rPr lang="zh-CN" altLang="zh-CN" dirty="0" smtClean="0"/>
              <a:t>代替</a:t>
            </a:r>
            <a:r>
              <a:rPr lang="en-US" altLang="zh-CN" dirty="0" smtClean="0"/>
              <a:t>F</a:t>
            </a:r>
            <a:r>
              <a:rPr lang="zh-CN" altLang="zh-CN" dirty="0" smtClean="0"/>
              <a:t>中</a:t>
            </a:r>
            <a:r>
              <a:rPr lang="zh-CN" altLang="zh-CN" dirty="0"/>
              <a:t>的</a:t>
            </a:r>
            <a:r>
              <a:rPr lang="zh-CN" altLang="zh-CN" dirty="0" smtClean="0"/>
              <a:t>所有</a:t>
            </a:r>
            <a:r>
              <a:rPr lang="en-US" altLang="zh-CN" dirty="0" smtClean="0"/>
              <a:t>L</a:t>
            </a:r>
            <a:r>
              <a:rPr lang="zh-CN" altLang="zh-CN" dirty="0" smtClean="0"/>
              <a:t>而</a:t>
            </a:r>
            <a:r>
              <a:rPr lang="zh-CN" altLang="zh-CN" dirty="0"/>
              <a:t>得到的</a:t>
            </a:r>
            <a:r>
              <a:rPr lang="zh-CN" altLang="zh-CN" dirty="0" smtClean="0"/>
              <a:t>。</a:t>
            </a:r>
            <a:endParaRPr lang="en-US" altLang="zh-CN" dirty="0" smtClean="0"/>
          </a:p>
          <a:p>
            <a:pPr>
              <a:lnSpc>
                <a:spcPct val="120000"/>
              </a:lnSpc>
              <a:buFont typeface="Wingdings" panose="05000000000000000000" pitchFamily="2" charset="2"/>
              <a:buChar char="Ø"/>
            </a:pPr>
            <a:r>
              <a:rPr lang="zh-CN" altLang="zh-CN" dirty="0" smtClean="0"/>
              <a:t>当</a:t>
            </a:r>
            <a:r>
              <a:rPr lang="zh-CN" altLang="zh-CN" dirty="0"/>
              <a:t>用</a:t>
            </a:r>
            <a:r>
              <a:rPr lang="zh-CN" altLang="zh-CN" dirty="0" smtClean="0"/>
              <a:t>规则</a:t>
            </a:r>
            <a:r>
              <a:rPr lang="en-US" altLang="zh-CN" b="1" dirty="0">
                <a:solidFill>
                  <a:srgbClr val="FF0000"/>
                </a:solidFill>
                <a:latin typeface="Times New Roman" pitchFamily="18" charset="0"/>
                <a:ea typeface="华文新魏" pitchFamily="2" charset="-122"/>
              </a:rPr>
              <a:t>L=&gt;W</a:t>
            </a:r>
            <a:r>
              <a:rPr lang="zh-CN" altLang="zh-CN" dirty="0" smtClean="0"/>
              <a:t>来</a:t>
            </a:r>
            <a:r>
              <a:rPr lang="zh-CN" altLang="zh-CN" dirty="0"/>
              <a:t>变换以上述方式描述</a:t>
            </a:r>
            <a:r>
              <a:rPr lang="zh-CN" altLang="zh-CN" dirty="0" smtClean="0"/>
              <a:t>的</a:t>
            </a:r>
            <a:r>
              <a:rPr lang="en-US" altLang="zh-CN"/>
              <a:t>F(L)</a:t>
            </a:r>
            <a:r>
              <a:rPr lang="zh-CN" altLang="zh-CN" smtClean="0"/>
              <a:t>的</a:t>
            </a:r>
            <a:r>
              <a:rPr lang="zh-CN" altLang="zh-CN" dirty="0"/>
              <a:t>与或图表示时，就产生一个</a:t>
            </a:r>
            <a:r>
              <a:rPr lang="zh-CN" altLang="zh-CN" dirty="0" smtClean="0"/>
              <a:t>含有</a:t>
            </a:r>
            <a:r>
              <a:rPr lang="en-US" altLang="zh-CN" dirty="0"/>
              <a:t>F(W)</a:t>
            </a:r>
            <a:r>
              <a:rPr lang="zh-CN" altLang="zh-CN" dirty="0" smtClean="0"/>
              <a:t>表示</a:t>
            </a:r>
            <a:r>
              <a:rPr lang="zh-CN" altLang="zh-CN" dirty="0"/>
              <a:t>的新图；也就是说，它的以叶节点终止的解图集</a:t>
            </a:r>
            <a:r>
              <a:rPr lang="zh-CN" altLang="zh-CN" dirty="0" smtClean="0"/>
              <a:t>以</a:t>
            </a:r>
            <a:r>
              <a:rPr lang="en-US" altLang="zh-CN" dirty="0"/>
              <a:t>F(W)</a:t>
            </a:r>
            <a:r>
              <a:rPr lang="en-US" altLang="zh-CN" dirty="0" smtClean="0"/>
              <a:t> </a:t>
            </a:r>
            <a:r>
              <a:rPr lang="zh-CN" altLang="zh-CN" dirty="0"/>
              <a:t>子句形式代表该子句集。这个子句集包括</a:t>
            </a:r>
            <a:r>
              <a:rPr lang="zh-CN" altLang="zh-CN" dirty="0" smtClean="0"/>
              <a:t>在</a:t>
            </a:r>
            <a:r>
              <a:rPr lang="en-US" altLang="zh-CN" dirty="0" smtClean="0"/>
              <a:t>F(L)</a:t>
            </a:r>
            <a:r>
              <a:rPr lang="zh-CN" altLang="zh-CN" dirty="0" smtClean="0"/>
              <a:t>的</a:t>
            </a:r>
            <a:r>
              <a:rPr lang="zh-CN" altLang="zh-CN" dirty="0"/>
              <a:t>子句形</a:t>
            </a:r>
            <a:r>
              <a:rPr lang="zh-CN" altLang="zh-CN" dirty="0" smtClean="0"/>
              <a:t>和</a:t>
            </a:r>
            <a:r>
              <a:rPr lang="en-US" altLang="zh-CN" b="1" dirty="0">
                <a:solidFill>
                  <a:srgbClr val="FF0000"/>
                </a:solidFill>
                <a:latin typeface="Times New Roman" pitchFamily="18" charset="0"/>
                <a:ea typeface="华文新魏" pitchFamily="2" charset="-122"/>
              </a:rPr>
              <a:t>L=&gt;W</a:t>
            </a:r>
            <a:r>
              <a:rPr lang="zh-CN" altLang="zh-CN" dirty="0" smtClean="0"/>
              <a:t>的</a:t>
            </a:r>
            <a:r>
              <a:rPr lang="zh-CN" altLang="zh-CN" dirty="0"/>
              <a:t>子句形间</a:t>
            </a:r>
            <a:r>
              <a:rPr lang="zh-CN" altLang="zh-CN" dirty="0" smtClean="0"/>
              <a:t>对</a:t>
            </a:r>
            <a:r>
              <a:rPr lang="en-US" altLang="zh-CN" dirty="0" smtClean="0"/>
              <a:t>L</a:t>
            </a:r>
            <a:r>
              <a:rPr lang="zh-CN" altLang="zh-CN" dirty="0" smtClean="0"/>
              <a:t>进行</a:t>
            </a:r>
            <a:r>
              <a:rPr lang="zh-CN" altLang="zh-CN" dirty="0"/>
              <a:t>所有可能的归结而得到的子句集。该过程以极其有效的方式达到了用其它方法要进行多次归结才能达到的目的</a:t>
            </a:r>
            <a:r>
              <a:rPr lang="zh-CN" altLang="zh-CN" dirty="0" smtClean="0"/>
              <a:t>。</a:t>
            </a:r>
            <a:r>
              <a:rPr lang="en-US" altLang="zh-CN" dirty="0" smtClean="0"/>
              <a:t> </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lnSpc>
                <a:spcPct val="105000"/>
              </a:lnSpc>
              <a:spcBef>
                <a:spcPct val="30000"/>
              </a:spcBef>
              <a:buFont typeface="Wingdings" panose="05000000000000000000" pitchFamily="2" charset="2"/>
              <a:buChar char="p"/>
            </a:pPr>
            <a:r>
              <a:rPr lang="en-US" altLang="zh-CN" b="1" dirty="0">
                <a:solidFill>
                  <a:schemeClr val="accent1"/>
                </a:solidFill>
              </a:rPr>
              <a:t>(3)</a:t>
            </a:r>
            <a:r>
              <a:rPr lang="zh-CN" altLang="en-US" b="1" dirty="0">
                <a:solidFill>
                  <a:schemeClr val="accent1"/>
                </a:solidFill>
              </a:rPr>
              <a:t>作为终止条件的目标公式</a:t>
            </a:r>
          </a:p>
          <a:p>
            <a:pPr>
              <a:lnSpc>
                <a:spcPct val="105000"/>
              </a:lnSpc>
              <a:spcBef>
                <a:spcPct val="30000"/>
              </a:spcBef>
              <a:buFont typeface="Wingdings" pitchFamily="2" charset="2"/>
              <a:buNone/>
            </a:pPr>
            <a:r>
              <a:rPr lang="zh-CN" altLang="en-US" dirty="0"/>
              <a:t>　　应用</a:t>
            </a:r>
            <a:r>
              <a:rPr lang="en-US" altLang="zh-CN" dirty="0"/>
              <a:t>F</a:t>
            </a:r>
            <a:r>
              <a:rPr lang="zh-CN" altLang="en-US" dirty="0"/>
              <a:t>规则的目的在于从某个事实公式和某个规则集出发来证明某个目标公式。在正向推理系统中，这种目标表达式只限于可证明的表达式，尤其是可证明的</a:t>
            </a:r>
            <a:r>
              <a:rPr lang="zh-CN" altLang="en-US" dirty="0">
                <a:solidFill>
                  <a:srgbClr val="FF0000"/>
                </a:solidFill>
              </a:rPr>
              <a:t>文字析取形</a:t>
            </a:r>
            <a:r>
              <a:rPr lang="zh-CN" altLang="en-US" dirty="0"/>
              <a:t>的目标公式表达式。用文字集表示此目标公式，并设该集各元都为析取关系。</a:t>
            </a:r>
          </a:p>
          <a:p>
            <a:pPr>
              <a:lnSpc>
                <a:spcPct val="105000"/>
              </a:lnSpc>
              <a:spcBef>
                <a:spcPct val="30000"/>
              </a:spcBef>
              <a:buFont typeface="Wingdings" panose="05000000000000000000" pitchFamily="2" charset="2"/>
              <a:buChar char="p"/>
            </a:pPr>
            <a:r>
              <a:rPr lang="zh-CN" altLang="en-US" b="1" dirty="0" smtClean="0">
                <a:solidFill>
                  <a:schemeClr val="accent1"/>
                </a:solidFill>
              </a:rPr>
              <a:t>结论</a:t>
            </a:r>
            <a:r>
              <a:rPr lang="zh-CN" altLang="en-US" b="1" dirty="0">
                <a:solidFill>
                  <a:schemeClr val="accent1"/>
                </a:solidFill>
              </a:rPr>
              <a:t>：</a:t>
            </a:r>
          </a:p>
          <a:p>
            <a:pPr>
              <a:lnSpc>
                <a:spcPct val="105000"/>
              </a:lnSpc>
              <a:spcBef>
                <a:spcPct val="30000"/>
              </a:spcBef>
              <a:buFont typeface="Wingdings" pitchFamily="2" charset="2"/>
              <a:buNone/>
            </a:pPr>
            <a:r>
              <a:rPr lang="zh-CN" altLang="en-US" dirty="0"/>
              <a:t>　　当正向演绎系统产生一个含有以目标节点作为终止的解图时，此系统就成功地终止。</a:t>
            </a:r>
            <a:endParaRPr lang="fr-FR" altLang="zh-CN"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fontScale="92500" lnSpcReduction="10000"/>
          </a:bodyPr>
          <a:lstStyle/>
          <a:p>
            <a:pPr indent="533400" algn="just">
              <a:lnSpc>
                <a:spcPts val="3500"/>
              </a:lnSpc>
              <a:spcAft>
                <a:spcPts val="0"/>
              </a:spcAft>
            </a:pPr>
            <a:r>
              <a:rPr lang="zh-CN" altLang="zh-CN" kern="100" dirty="0">
                <a:latin typeface="Times New Roman"/>
                <a:cs typeface="Times New Roman"/>
              </a:rPr>
              <a:t>一般来说，逻辑的范围和它的形式语言有着密切的关系。逻辑的范围决定了其形式语言的定义方式，当形式语言确定以后，范围也就随之固定了。</a:t>
            </a:r>
            <a:endParaRPr lang="zh-CN" altLang="zh-CN" kern="100" dirty="0">
              <a:latin typeface="华文楷体"/>
              <a:cs typeface="Times New Roman"/>
            </a:endParaRPr>
          </a:p>
          <a:p>
            <a:pPr indent="535305" algn="just">
              <a:lnSpc>
                <a:spcPts val="3500"/>
              </a:lnSpc>
              <a:spcBef>
                <a:spcPts val="1200"/>
              </a:spcBef>
              <a:spcAft>
                <a:spcPts val="0"/>
              </a:spcAft>
            </a:pPr>
            <a:r>
              <a:rPr lang="zh-CN" altLang="zh-CN" b="1" kern="100" dirty="0">
                <a:solidFill>
                  <a:srgbClr val="FF0000"/>
                </a:solidFill>
                <a:latin typeface="Times New Roman"/>
                <a:cs typeface="Times New Roman"/>
              </a:rPr>
              <a:t>形式语言</a:t>
            </a:r>
            <a:r>
              <a:rPr lang="zh-CN" altLang="zh-CN" kern="100" dirty="0">
                <a:latin typeface="Times New Roman"/>
                <a:cs typeface="Times New Roman"/>
              </a:rPr>
              <a:t>是一个抽象的符号系统。它规定了允许使用的所有符号以及这些符号在形成符号串时的构成方式，而不事先使这些符号和符串有任何具体的意义，即不考虑这些符号和符号串所代表的对象是什么，将来根据需要可以使它们与一定的对象相联系，这被称为语义解释或解释。</a:t>
            </a:r>
            <a:endParaRPr lang="zh-CN" altLang="zh-CN" kern="100" dirty="0">
              <a:latin typeface="华文楷体"/>
              <a:cs typeface="Times New Roman"/>
            </a:endParaRPr>
          </a:p>
          <a:p>
            <a:r>
              <a:rPr lang="zh-CN" altLang="zh-CN" kern="100" dirty="0">
                <a:latin typeface="Times New Roman"/>
                <a:cs typeface="Times New Roman"/>
              </a:rPr>
              <a:t>在不同的解释下，同一个形式语言可以用于表达不同的对象。</a:t>
            </a:r>
            <a:r>
              <a:rPr lang="zh-CN" altLang="zh-CN" b="1" kern="100" dirty="0">
                <a:solidFill>
                  <a:srgbClr val="FF0000"/>
                </a:solidFill>
                <a:latin typeface="Times New Roman"/>
                <a:cs typeface="Times New Roman"/>
              </a:rPr>
              <a:t>形式语言通常由初始符号以及词项、公式或语句等语言表达式的形成规则组成，由它们可以得到该语言中所有符合规定的表达式，如词项、公式、语句等。</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314266"/>
            <a:ext cx="8915400" cy="261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463" y="2884736"/>
            <a:ext cx="9095978"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63" y="392219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27" y="4365105"/>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63" y="4858296"/>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563" y="5362352"/>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527" y="5794400"/>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13887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ppt_x"/>
                                          </p:val>
                                        </p:tav>
                                        <p:tav tm="100000">
                                          <p:val>
                                            <p:strVal val="#ppt_x"/>
                                          </p:val>
                                        </p:tav>
                                      </p:tavLst>
                                    </p:anim>
                                    <p:anim calcmode="lin" valueType="num">
                                      <p:cBhvr additive="base">
                                        <p:cTn id="20"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 calcmode="lin" valueType="num">
                                      <p:cBhvr additive="base">
                                        <p:cTn id="25" dur="500" fill="hold"/>
                                        <p:tgtEl>
                                          <p:spTgt spid="9222"/>
                                        </p:tgtEl>
                                        <p:attrNameLst>
                                          <p:attrName>ppt_x</p:attrName>
                                        </p:attrNameLst>
                                      </p:cBhvr>
                                      <p:tavLst>
                                        <p:tav tm="0">
                                          <p:val>
                                            <p:strVal val="#ppt_x"/>
                                          </p:val>
                                        </p:tav>
                                        <p:tav tm="100000">
                                          <p:val>
                                            <p:strVal val="#ppt_x"/>
                                          </p:val>
                                        </p:tav>
                                      </p:tavLst>
                                    </p:anim>
                                    <p:anim calcmode="lin" valueType="num">
                                      <p:cBhvr additive="base">
                                        <p:cTn id="26"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23"/>
                                        </p:tgtEl>
                                        <p:attrNameLst>
                                          <p:attrName>style.visibility</p:attrName>
                                        </p:attrNameLst>
                                      </p:cBhvr>
                                      <p:to>
                                        <p:strVal val="visible"/>
                                      </p:to>
                                    </p:set>
                                    <p:anim calcmode="lin" valueType="num">
                                      <p:cBhvr additive="base">
                                        <p:cTn id="31" dur="500" fill="hold"/>
                                        <p:tgtEl>
                                          <p:spTgt spid="9223"/>
                                        </p:tgtEl>
                                        <p:attrNameLst>
                                          <p:attrName>ppt_x</p:attrName>
                                        </p:attrNameLst>
                                      </p:cBhvr>
                                      <p:tavLst>
                                        <p:tav tm="0">
                                          <p:val>
                                            <p:strVal val="#ppt_x"/>
                                          </p:val>
                                        </p:tav>
                                        <p:tav tm="100000">
                                          <p:val>
                                            <p:strVal val="#ppt_x"/>
                                          </p:val>
                                        </p:tav>
                                      </p:tavLst>
                                    </p:anim>
                                    <p:anim calcmode="lin" valueType="num">
                                      <p:cBhvr additive="base">
                                        <p:cTn id="32"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24"/>
                                        </p:tgtEl>
                                        <p:attrNameLst>
                                          <p:attrName>style.visibility</p:attrName>
                                        </p:attrNameLst>
                                      </p:cBhvr>
                                      <p:to>
                                        <p:strVal val="visible"/>
                                      </p:to>
                                    </p:set>
                                    <p:anim calcmode="lin" valueType="num">
                                      <p:cBhvr additive="base">
                                        <p:cTn id="37" dur="500" fill="hold"/>
                                        <p:tgtEl>
                                          <p:spTgt spid="9224"/>
                                        </p:tgtEl>
                                        <p:attrNameLst>
                                          <p:attrName>ppt_x</p:attrName>
                                        </p:attrNameLst>
                                      </p:cBhvr>
                                      <p:tavLst>
                                        <p:tav tm="0">
                                          <p:val>
                                            <p:strVal val="#ppt_x"/>
                                          </p:val>
                                        </p:tav>
                                        <p:tav tm="100000">
                                          <p:val>
                                            <p:strVal val="#ppt_x"/>
                                          </p:val>
                                        </p:tav>
                                      </p:tavLst>
                                    </p:anim>
                                    <p:anim calcmode="lin" valueType="num">
                                      <p:cBhvr additive="base">
                                        <p:cTn id="3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116632"/>
            <a:ext cx="8915400" cy="5343872"/>
          </a:xfrm>
        </p:spPr>
        <p:txBody>
          <a:bodyPr/>
          <a:lstStyle/>
          <a:p>
            <a:r>
              <a:rPr lang="zh-CN" altLang="zh-CN" dirty="0"/>
              <a:t>上述求解过程</a:t>
            </a:r>
            <a:r>
              <a:rPr lang="zh-CN" altLang="zh-CN" dirty="0" smtClean="0"/>
              <a:t>的</a:t>
            </a:r>
            <a:r>
              <a:rPr lang="en-US" altLang="zh-CN" dirty="0" smtClean="0"/>
              <a:t>AND-OR</a:t>
            </a:r>
            <a:r>
              <a:rPr lang="zh-CN" altLang="zh-CN" dirty="0" smtClean="0"/>
              <a:t>图</a:t>
            </a:r>
            <a:r>
              <a:rPr lang="zh-CN" altLang="zh-CN" dirty="0"/>
              <a:t>为：</a:t>
            </a:r>
            <a:endParaRPr lang="zh-CN" altLang="en-US" dirty="0"/>
          </a:p>
        </p:txBody>
      </p:sp>
      <p:pic>
        <p:nvPicPr>
          <p:cNvPr id="10241" name="Picture 1" descr="C:\Users\zoutt\AppData\Roaming\Tencent\Users\173913062\QQ\WinTemp\RichOle\[S5$1C`I_QT~{NXBHY1OD1F.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56" y="764704"/>
            <a:ext cx="10088145" cy="554542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63" y="6150025"/>
            <a:ext cx="909597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13887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 calcmode="lin" valueType="num">
                                      <p:cBhvr additive="base">
                                        <p:cTn id="7" dur="500" fill="hold"/>
                                        <p:tgtEl>
                                          <p:spTgt spid="10241"/>
                                        </p:tgtEl>
                                        <p:attrNameLst>
                                          <p:attrName>ppt_x</p:attrName>
                                        </p:attrNameLst>
                                      </p:cBhvr>
                                      <p:tavLst>
                                        <p:tav tm="0">
                                          <p:val>
                                            <p:strVal val="#ppt_x"/>
                                          </p:val>
                                        </p:tav>
                                        <p:tav tm="100000">
                                          <p:val>
                                            <p:strVal val="#ppt_x"/>
                                          </p:val>
                                        </p:tav>
                                      </p:tavLst>
                                    </p:anim>
                                    <p:anim calcmode="lin" valueType="num">
                                      <p:cBhvr additive="base">
                                        <p:cTn id="8" dur="500" fill="hold"/>
                                        <p:tgtEl>
                                          <p:spTgt spid="102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515" y="116632"/>
            <a:ext cx="8915400" cy="1143000"/>
          </a:xfrm>
        </p:spPr>
        <p:txBody>
          <a:bodyPr>
            <a:normAutofit/>
          </a:bodyPr>
          <a:lstStyle/>
          <a:p>
            <a:r>
              <a:rPr lang="en-US" altLang="zh-CN" b="1" dirty="0"/>
              <a:t>4.4.2 </a:t>
            </a:r>
            <a:r>
              <a:rPr lang="zh-CN" altLang="zh-CN" dirty="0"/>
              <a:t>规则逆向演绎</a:t>
            </a:r>
            <a:r>
              <a:rPr lang="zh-CN" altLang="zh-CN" dirty="0" smtClean="0"/>
              <a:t>系统</a:t>
            </a:r>
            <a:endParaRPr lang="zh-CN" altLang="en-US" dirty="0"/>
          </a:p>
        </p:txBody>
      </p:sp>
      <p:sp>
        <p:nvSpPr>
          <p:cNvPr id="3" name="内容占位符 2"/>
          <p:cNvSpPr>
            <a:spLocks noGrp="1"/>
          </p:cNvSpPr>
          <p:nvPr>
            <p:ph idx="1"/>
          </p:nvPr>
        </p:nvSpPr>
        <p:spPr>
          <a:xfrm>
            <a:off x="272480" y="1268760"/>
            <a:ext cx="9439049" cy="5112568"/>
          </a:xfrm>
        </p:spPr>
        <p:txBody>
          <a:bodyPr>
            <a:normAutofit fontScale="92500" lnSpcReduction="10000"/>
          </a:bodyPr>
          <a:lstStyle/>
          <a:p>
            <a:r>
              <a:rPr lang="zh-CN" altLang="zh-CN" b="1" dirty="0">
                <a:solidFill>
                  <a:srgbClr val="FF0000"/>
                </a:solidFill>
              </a:rPr>
              <a:t>规则逆向演绎系统</a:t>
            </a:r>
            <a:r>
              <a:rPr lang="zh-CN" altLang="zh-CN" dirty="0">
                <a:solidFill>
                  <a:srgbClr val="FF0000"/>
                </a:solidFill>
              </a:rPr>
              <a:t>，</a:t>
            </a:r>
            <a:r>
              <a:rPr lang="zh-CN" altLang="zh-CN" dirty="0"/>
              <a:t>其操作过程与正向演绎系统相反，即为从目标到事实的操作过程，</a:t>
            </a:r>
            <a:r>
              <a:rPr lang="zh-CN" altLang="zh-CN" dirty="0" smtClean="0"/>
              <a:t>从</a:t>
            </a:r>
            <a:r>
              <a:rPr lang="en-US" altLang="zh-CN" dirty="0" smtClean="0"/>
              <a:t>then</a:t>
            </a:r>
            <a:r>
              <a:rPr lang="zh-CN" altLang="zh-CN" dirty="0" smtClean="0"/>
              <a:t>到</a:t>
            </a:r>
            <a:r>
              <a:rPr lang="en-US" altLang="zh-CN" dirty="0" smtClean="0"/>
              <a:t> if</a:t>
            </a:r>
            <a:r>
              <a:rPr lang="zh-CN" altLang="zh-CN" dirty="0" smtClean="0"/>
              <a:t>的</a:t>
            </a:r>
            <a:r>
              <a:rPr lang="zh-CN" altLang="zh-CN" dirty="0"/>
              <a:t>推理过程。</a:t>
            </a:r>
          </a:p>
          <a:p>
            <a:r>
              <a:rPr lang="zh-CN" altLang="zh-CN" dirty="0"/>
              <a:t>逆向推理过程如下：</a:t>
            </a:r>
          </a:p>
          <a:p>
            <a:pPr>
              <a:buFont typeface="Wingdings" panose="05000000000000000000" pitchFamily="2" charset="2"/>
              <a:buChar char="p"/>
            </a:pPr>
            <a:r>
              <a:rPr lang="zh-CN" altLang="zh-CN" b="1" dirty="0">
                <a:solidFill>
                  <a:srgbClr val="0070C0"/>
                </a:solidFill>
              </a:rPr>
              <a:t>⑴ 目标表达式的与或形式</a:t>
            </a:r>
            <a:r>
              <a:rPr lang="en-US" altLang="zh-CN" b="1" dirty="0">
                <a:solidFill>
                  <a:srgbClr val="0070C0"/>
                </a:solidFill>
              </a:rPr>
              <a:t> </a:t>
            </a:r>
            <a:r>
              <a:rPr lang="en-US" altLang="zh-CN" b="1" dirty="0" smtClean="0">
                <a:solidFill>
                  <a:srgbClr val="0070C0"/>
                </a:solidFill>
              </a:rPr>
              <a:t>:  </a:t>
            </a:r>
            <a:r>
              <a:rPr lang="zh-CN" altLang="zh-CN" b="1" dirty="0" smtClean="0">
                <a:solidFill>
                  <a:srgbClr val="0070C0"/>
                </a:solidFill>
              </a:rPr>
              <a:t>逆向</a:t>
            </a:r>
            <a:r>
              <a:rPr lang="zh-CN" altLang="zh-CN" b="1" dirty="0">
                <a:solidFill>
                  <a:srgbClr val="0070C0"/>
                </a:solidFill>
              </a:rPr>
              <a:t>演绎系统能够处理任意形式的目标表达式。通过对被全称量词约束的变量</a:t>
            </a:r>
            <a:r>
              <a:rPr lang="zh-CN" altLang="zh-CN" b="1" dirty="0" smtClean="0">
                <a:solidFill>
                  <a:srgbClr val="0070C0"/>
                </a:solidFill>
              </a:rPr>
              <a:t>用</a:t>
            </a:r>
            <a:r>
              <a:rPr lang="en-US" altLang="zh-CN" b="1" dirty="0" err="1" smtClean="0">
                <a:solidFill>
                  <a:srgbClr val="0070C0"/>
                </a:solidFill>
              </a:rPr>
              <a:t>Skolem</a:t>
            </a:r>
            <a:r>
              <a:rPr lang="zh-CN" altLang="zh-CN" b="1" dirty="0" smtClean="0">
                <a:solidFill>
                  <a:srgbClr val="0070C0"/>
                </a:solidFill>
              </a:rPr>
              <a:t>函数</a:t>
            </a:r>
            <a:r>
              <a:rPr lang="zh-CN" altLang="zh-CN" b="1" dirty="0">
                <a:solidFill>
                  <a:srgbClr val="0070C0"/>
                </a:solidFill>
              </a:rPr>
              <a:t>替换，可以把目标公式化成与或形</a:t>
            </a:r>
            <a:r>
              <a:rPr lang="zh-CN" altLang="zh-CN" dirty="0"/>
              <a:t>。</a:t>
            </a:r>
          </a:p>
          <a:p>
            <a:pPr marL="0" indent="0">
              <a:buNone/>
            </a:pPr>
            <a:r>
              <a:rPr lang="en-US" altLang="zh-CN" dirty="0"/>
              <a:t> </a:t>
            </a:r>
            <a:r>
              <a:rPr lang="en-US" altLang="zh-CN" dirty="0" smtClean="0"/>
              <a:t>  </a:t>
            </a:r>
            <a:r>
              <a:rPr lang="zh-CN" altLang="zh-CN" dirty="0" smtClean="0"/>
              <a:t>特别</a:t>
            </a:r>
            <a:r>
              <a:rPr lang="zh-CN" altLang="zh-CN" b="1" dirty="0">
                <a:solidFill>
                  <a:srgbClr val="FF0000"/>
                </a:solidFill>
              </a:rPr>
              <a:t>注意</a:t>
            </a:r>
            <a:r>
              <a:rPr lang="zh-CN" altLang="zh-CN" dirty="0"/>
              <a:t>，在规则逆向演绎系统中，当把目标表达式用与或图结构进行表示时</a:t>
            </a:r>
            <a:r>
              <a:rPr lang="zh-CN" altLang="zh-CN" dirty="0" smtClean="0"/>
              <a:t>，</a:t>
            </a:r>
            <a:endParaRPr lang="en-US" altLang="zh-CN" dirty="0" smtClean="0"/>
          </a:p>
          <a:p>
            <a:pPr>
              <a:lnSpc>
                <a:spcPct val="120000"/>
              </a:lnSpc>
              <a:buFont typeface="Wingdings" panose="05000000000000000000" pitchFamily="2" charset="2"/>
              <a:buChar char="Ø"/>
            </a:pPr>
            <a:r>
              <a:rPr lang="zh-CN" altLang="zh-CN" dirty="0"/>
              <a:t>ⅰ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a:t>的父结点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a:t>
            </a:r>
            <a:r>
              <a:rPr lang="en-US" altLang="zh-CN" dirty="0">
                <a:solidFill>
                  <a:srgbClr val="FF0000"/>
                </a:solidFill>
              </a:rPr>
              <a:t>k </a:t>
            </a:r>
            <a:r>
              <a:rPr lang="zh-CN" altLang="zh-CN" dirty="0">
                <a:solidFill>
                  <a:srgbClr val="FF0000"/>
                </a:solidFill>
              </a:rPr>
              <a:t>个单一的</a:t>
            </a:r>
            <a:r>
              <a:rPr lang="zh-CN" altLang="zh-CN" dirty="0"/>
              <a:t>连接弧连接到其父</a:t>
            </a:r>
            <a:r>
              <a:rPr lang="zh-CN" altLang="zh-CN" dirty="0" smtClean="0"/>
              <a:t>结点</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a:lnSpc>
                <a:spcPct val="120000"/>
              </a:lnSpc>
              <a:buFont typeface="Wingdings" panose="05000000000000000000" pitchFamily="2" charset="2"/>
              <a:buChar char="Ø"/>
            </a:pPr>
            <a:r>
              <a:rPr lang="zh-CN" altLang="zh-CN" dirty="0"/>
              <a:t>ⅱ 如果</a:t>
            </a:r>
            <a:r>
              <a:rPr lang="en-US" altLang="zh-CN" dirty="0"/>
              <a:t> </a:t>
            </a:r>
            <a:r>
              <a:rPr lang="en-US" altLang="zh-CN" kern="0" dirty="0">
                <a:solidFill>
                  <a:srgbClr val="003366"/>
                </a:solidFill>
                <a:latin typeface="Arial"/>
              </a:rPr>
              <a:t>E</a:t>
            </a:r>
            <a:r>
              <a:rPr lang="en-US" altLang="zh-CN" kern="0" baseline="-25000" dirty="0">
                <a:solidFill>
                  <a:srgbClr val="003366"/>
                </a:solidFill>
                <a:latin typeface="Arial"/>
              </a:rPr>
              <a:t>1</a:t>
            </a:r>
            <a:r>
              <a:rPr lang="en-US" altLang="zh-CN" kern="0" dirty="0">
                <a:solidFill>
                  <a:srgbClr val="003366"/>
                </a:solidFill>
                <a:latin typeface="Arial"/>
              </a:rPr>
              <a:t>,…,</a:t>
            </a:r>
            <a:r>
              <a:rPr lang="en-US" altLang="zh-CN" kern="0" dirty="0" err="1">
                <a:solidFill>
                  <a:srgbClr val="003366"/>
                </a:solidFill>
                <a:latin typeface="Arial"/>
              </a:rPr>
              <a:t>E</a:t>
            </a:r>
            <a:r>
              <a:rPr lang="en-US" altLang="zh-CN" kern="0" baseline="-25000" dirty="0" err="1">
                <a:solidFill>
                  <a:srgbClr val="003366"/>
                </a:solidFill>
                <a:latin typeface="Arial"/>
              </a:rPr>
              <a:t>k</a:t>
            </a:r>
            <a:r>
              <a:rPr lang="zh-CN" altLang="zh-CN" dirty="0"/>
              <a:t>的父结点</a:t>
            </a:r>
            <a:r>
              <a:rPr lang="zh-CN" altLang="zh-CN" dirty="0" smtClean="0"/>
              <a:t>是</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r>
              <a:rPr lang="zh-CN" altLang="zh-CN" dirty="0"/>
              <a:t>则用一个</a:t>
            </a:r>
            <a:r>
              <a:rPr lang="en-US" altLang="zh-CN" dirty="0"/>
              <a:t> </a:t>
            </a:r>
            <a:r>
              <a:rPr lang="en-US" altLang="zh-CN" dirty="0">
                <a:solidFill>
                  <a:srgbClr val="FF0000"/>
                </a:solidFill>
              </a:rPr>
              <a:t>k‑</a:t>
            </a:r>
            <a:r>
              <a:rPr lang="zh-CN" altLang="zh-CN" dirty="0">
                <a:solidFill>
                  <a:srgbClr val="FF0000"/>
                </a:solidFill>
              </a:rPr>
              <a:t>连接弧</a:t>
            </a:r>
            <a:r>
              <a:rPr lang="zh-CN" altLang="zh-CN" dirty="0"/>
              <a:t>连接到其父结点</a:t>
            </a:r>
            <a:r>
              <a:rPr lang="en-US" altLang="zh-CN" dirty="0"/>
              <a:t> </a:t>
            </a:r>
            <a:r>
              <a:rPr lang="en-US" altLang="zh-CN" b="1" kern="0" dirty="0">
                <a:solidFill>
                  <a:srgbClr val="003366"/>
                </a:solidFill>
                <a:latin typeface="Arial"/>
              </a:rPr>
              <a:t>E</a:t>
            </a:r>
            <a:r>
              <a:rPr lang="en-US" altLang="zh-CN" b="1" kern="0" baseline="-25000" dirty="0">
                <a:solidFill>
                  <a:srgbClr val="003366"/>
                </a:solidFill>
                <a:latin typeface="Arial"/>
              </a:rPr>
              <a:t>1</a:t>
            </a:r>
            <a:r>
              <a:rPr lang="en-US" altLang="zh-CN" b="1" kern="0" dirty="0">
                <a:solidFill>
                  <a:srgbClr val="003366"/>
                </a:solidFill>
                <a:latin typeface="Arial"/>
              </a:rPr>
              <a:t>∧…∧</a:t>
            </a:r>
            <a:r>
              <a:rPr lang="en-US" altLang="zh-CN" b="1" kern="0" dirty="0" err="1">
                <a:solidFill>
                  <a:srgbClr val="003366"/>
                </a:solidFill>
                <a:latin typeface="Arial"/>
              </a:rPr>
              <a:t>E</a:t>
            </a:r>
            <a:r>
              <a:rPr lang="en-US" altLang="zh-CN" b="1" kern="0" baseline="-25000" dirty="0" err="1">
                <a:solidFill>
                  <a:srgbClr val="003366"/>
                </a:solidFill>
                <a:latin typeface="Arial"/>
              </a:rPr>
              <a:t>k</a:t>
            </a:r>
            <a:r>
              <a:rPr lang="en-US" altLang="zh-CN" b="1" kern="0" baseline="-25000" dirty="0">
                <a:solidFill>
                  <a:srgbClr val="003366"/>
                </a:solidFill>
                <a:latin typeface="Arial"/>
              </a:rPr>
              <a:t> </a:t>
            </a:r>
            <a:r>
              <a:rPr lang="zh-CN" altLang="zh-CN" dirty="0" smtClean="0"/>
              <a:t>。</a:t>
            </a:r>
            <a:endParaRPr lang="zh-CN" altLang="zh-CN" dirty="0"/>
          </a:p>
          <a:p>
            <a:pPr marL="0" indent="0">
              <a:buNone/>
            </a:pP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158939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buFont typeface="Wingdings" panose="05000000000000000000" pitchFamily="2" charset="2"/>
              <a:buChar char="p"/>
            </a:pPr>
            <a:r>
              <a:rPr lang="zh-CN" altLang="zh-CN" sz="2600" b="1" dirty="0">
                <a:solidFill>
                  <a:srgbClr val="0070C0"/>
                </a:solidFill>
              </a:rPr>
              <a:t>⑵ 与或图</a:t>
            </a:r>
            <a:r>
              <a:rPr lang="zh-CN" altLang="zh-CN" sz="2600" b="1" dirty="0" smtClean="0">
                <a:solidFill>
                  <a:srgbClr val="0070C0"/>
                </a:solidFill>
              </a:rPr>
              <a:t>的</a:t>
            </a:r>
            <a:r>
              <a:rPr lang="en-US" altLang="zh-CN" sz="2600" b="1" dirty="0" smtClean="0">
                <a:solidFill>
                  <a:srgbClr val="0070C0"/>
                </a:solidFill>
              </a:rPr>
              <a:t>B</a:t>
            </a:r>
            <a:r>
              <a:rPr lang="zh-CN" altLang="zh-CN" sz="2600" b="1" dirty="0" smtClean="0">
                <a:solidFill>
                  <a:srgbClr val="0070C0"/>
                </a:solidFill>
              </a:rPr>
              <a:t>规则</a:t>
            </a:r>
            <a:r>
              <a:rPr lang="zh-CN" altLang="zh-CN" sz="2600" b="1" dirty="0">
                <a:solidFill>
                  <a:srgbClr val="0070C0"/>
                </a:solidFill>
              </a:rPr>
              <a:t>变换</a:t>
            </a:r>
          </a:p>
          <a:p>
            <a:r>
              <a:rPr lang="en-US" altLang="zh-CN" dirty="0" smtClean="0"/>
              <a:t>B</a:t>
            </a:r>
            <a:r>
              <a:rPr lang="zh-CN" altLang="zh-CN" dirty="0" smtClean="0"/>
              <a:t>规则</a:t>
            </a:r>
            <a:r>
              <a:rPr lang="zh-CN" altLang="zh-CN" dirty="0"/>
              <a:t>是建立在确定的蕴涵式基础上的，正如正向系统</a:t>
            </a:r>
            <a:r>
              <a:rPr lang="zh-CN" altLang="zh-CN" dirty="0" smtClean="0"/>
              <a:t>的</a:t>
            </a:r>
            <a:r>
              <a:rPr lang="en-US" altLang="zh-CN" dirty="0" smtClean="0"/>
              <a:t>F</a:t>
            </a:r>
            <a:r>
              <a:rPr lang="zh-CN" altLang="zh-CN" dirty="0" smtClean="0"/>
              <a:t>规则</a:t>
            </a:r>
            <a:r>
              <a:rPr lang="zh-CN" altLang="zh-CN" dirty="0"/>
              <a:t>一样</a:t>
            </a:r>
            <a:r>
              <a:rPr lang="zh-CN" altLang="zh-CN" dirty="0" smtClean="0"/>
              <a:t>。</a:t>
            </a:r>
            <a:endParaRPr lang="en-US" altLang="zh-CN" dirty="0" smtClean="0"/>
          </a:p>
          <a:p>
            <a:r>
              <a:rPr lang="en-US" altLang="zh-CN" dirty="0" smtClean="0"/>
              <a:t>B</a:t>
            </a:r>
            <a:r>
              <a:rPr lang="zh-CN" altLang="zh-CN" dirty="0" smtClean="0"/>
              <a:t>规则</a:t>
            </a:r>
            <a:r>
              <a:rPr lang="zh-CN" altLang="zh-CN" dirty="0"/>
              <a:t>限制</a:t>
            </a:r>
            <a:r>
              <a:rPr lang="zh-CN" altLang="zh-CN" dirty="0" smtClean="0"/>
              <a:t>为</a:t>
            </a:r>
            <a:r>
              <a:rPr lang="en-US" altLang="zh-CN" b="1" dirty="0" smtClean="0">
                <a:solidFill>
                  <a:srgbClr val="FF0000"/>
                </a:solidFill>
                <a:latin typeface="Times New Roman" pitchFamily="18" charset="0"/>
                <a:ea typeface="华文新魏" pitchFamily="2" charset="-122"/>
              </a:rPr>
              <a:t>W=&gt;L</a:t>
            </a:r>
            <a:r>
              <a:rPr lang="en-US" altLang="zh-CN" dirty="0" smtClean="0"/>
              <a:t> </a:t>
            </a:r>
            <a:r>
              <a:rPr lang="zh-CN" altLang="zh-CN" dirty="0"/>
              <a:t>形式的表达式。其中，</a:t>
            </a:r>
            <a:r>
              <a:rPr lang="en-US" altLang="zh-CN" dirty="0"/>
              <a:t> </a:t>
            </a:r>
            <a:r>
              <a:rPr lang="en-US" altLang="zh-CN" dirty="0" smtClean="0"/>
              <a:t>W</a:t>
            </a:r>
            <a:r>
              <a:rPr lang="zh-CN" altLang="zh-CN" dirty="0" smtClean="0"/>
              <a:t>为</a:t>
            </a:r>
            <a:r>
              <a:rPr lang="zh-CN" altLang="zh-CN" dirty="0"/>
              <a:t>任一与或形公式，</a:t>
            </a:r>
            <a:r>
              <a:rPr lang="en-US" altLang="zh-CN" dirty="0"/>
              <a:t> </a:t>
            </a:r>
            <a:r>
              <a:rPr lang="en-US" altLang="zh-CN" dirty="0" smtClean="0"/>
              <a:t>L</a:t>
            </a:r>
            <a:r>
              <a:rPr lang="zh-CN" altLang="zh-CN" dirty="0" smtClean="0"/>
              <a:t>为</a:t>
            </a:r>
            <a:r>
              <a:rPr lang="zh-CN" altLang="zh-CN" dirty="0"/>
              <a:t>文字，而且蕴涵式中任何变量的量词辖域为整个蕴涵式。</a:t>
            </a:r>
          </a:p>
          <a:p>
            <a:pPr>
              <a:buFont typeface="Wingdings" panose="05000000000000000000" pitchFamily="2" charset="2"/>
              <a:buChar char="p"/>
            </a:pPr>
            <a:r>
              <a:rPr lang="zh-CN" altLang="zh-CN" sz="2600" b="1" dirty="0">
                <a:solidFill>
                  <a:srgbClr val="0070C0"/>
                </a:solidFill>
              </a:rPr>
              <a:t>⑶ 作为终止条件的事实节点的一致解图</a:t>
            </a:r>
          </a:p>
          <a:p>
            <a:r>
              <a:rPr lang="zh-CN" altLang="zh-CN" dirty="0"/>
              <a:t>逆向系统成功的终止条件是与或图包含有某个终止在事实节点上的一致解图。</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404664"/>
            <a:ext cx="8915400" cy="1143000"/>
          </a:xfrm>
        </p:spPr>
        <p:txBody>
          <a:bodyPr>
            <a:normAutofit/>
          </a:bodyPr>
          <a:lstStyle/>
          <a:p>
            <a:r>
              <a:rPr lang="en-US" altLang="zh-CN" b="1" dirty="0"/>
              <a:t>4.4.3 </a:t>
            </a:r>
            <a:r>
              <a:rPr lang="zh-CN" altLang="zh-CN" dirty="0"/>
              <a:t>规则双向演绎</a:t>
            </a:r>
            <a:r>
              <a:rPr lang="zh-CN" altLang="zh-CN" dirty="0" smtClean="0"/>
              <a:t>系统</a:t>
            </a:r>
            <a:endParaRPr lang="zh-CN" altLang="en-US" dirty="0"/>
          </a:p>
        </p:txBody>
      </p:sp>
      <p:sp>
        <p:nvSpPr>
          <p:cNvPr id="3" name="内容占位符 2"/>
          <p:cNvSpPr>
            <a:spLocks noGrp="1"/>
          </p:cNvSpPr>
          <p:nvPr>
            <p:ph idx="1"/>
          </p:nvPr>
        </p:nvSpPr>
        <p:spPr>
          <a:xfrm>
            <a:off x="272480" y="1556792"/>
            <a:ext cx="9294237" cy="4896544"/>
          </a:xfrm>
        </p:spPr>
        <p:txBody>
          <a:bodyPr>
            <a:normAutofit fontScale="92500"/>
          </a:bodyPr>
          <a:lstStyle/>
          <a:p>
            <a:r>
              <a:rPr lang="zh-CN" altLang="zh-CN" dirty="0">
                <a:solidFill>
                  <a:srgbClr val="FF0000"/>
                </a:solidFill>
              </a:rPr>
              <a:t>⑴ </a:t>
            </a:r>
            <a:r>
              <a:rPr lang="zh-CN" altLang="zh-CN" b="1" dirty="0">
                <a:solidFill>
                  <a:srgbClr val="FF0000"/>
                </a:solidFill>
              </a:rPr>
              <a:t>基于规则的正向演绎系统和逆向演绎系统的特点和局限性</a:t>
            </a:r>
            <a:endParaRPr lang="zh-CN" altLang="zh-CN" dirty="0">
              <a:solidFill>
                <a:srgbClr val="FF0000"/>
              </a:solidFill>
            </a:endParaRPr>
          </a:p>
          <a:p>
            <a:pPr>
              <a:buFont typeface="Wingdings" panose="05000000000000000000" pitchFamily="2" charset="2"/>
              <a:buChar char="Ø"/>
            </a:pPr>
            <a:r>
              <a:rPr lang="zh-CN" altLang="zh-CN" dirty="0"/>
              <a:t>正向演绎系统能够处理任意形式的</a:t>
            </a:r>
            <a:r>
              <a:rPr lang="en-US" altLang="zh-CN" dirty="0"/>
              <a:t> </a:t>
            </a:r>
            <a:r>
              <a:rPr lang="en-US" altLang="zh-CN" dirty="0" smtClean="0"/>
              <a:t>if</a:t>
            </a:r>
            <a:r>
              <a:rPr lang="zh-CN" altLang="zh-CN" dirty="0" smtClean="0"/>
              <a:t>表达式</a:t>
            </a:r>
            <a:r>
              <a:rPr lang="zh-CN" altLang="zh-CN" dirty="0"/>
              <a:t>，但被限制在</a:t>
            </a:r>
            <a:r>
              <a:rPr lang="en-US" altLang="zh-CN" dirty="0"/>
              <a:t> </a:t>
            </a:r>
            <a:r>
              <a:rPr lang="en-US" altLang="zh-CN" dirty="0" smtClean="0"/>
              <a:t>then</a:t>
            </a:r>
            <a:r>
              <a:rPr lang="zh-CN" altLang="zh-CN" dirty="0" smtClean="0"/>
              <a:t>表达式</a:t>
            </a:r>
            <a:r>
              <a:rPr lang="zh-CN" altLang="zh-CN" dirty="0"/>
              <a:t>为由</a:t>
            </a:r>
            <a:r>
              <a:rPr lang="zh-CN" altLang="zh-CN" b="1" dirty="0">
                <a:solidFill>
                  <a:srgbClr val="FF0000"/>
                </a:solidFill>
              </a:rPr>
              <a:t>文字析取</a:t>
            </a:r>
            <a:r>
              <a:rPr lang="zh-CN" altLang="zh-CN" dirty="0"/>
              <a:t>组成的一些表达式</a:t>
            </a:r>
            <a:r>
              <a:rPr lang="zh-CN" altLang="zh-CN" dirty="0" smtClean="0"/>
              <a:t>。</a:t>
            </a:r>
            <a:endParaRPr lang="en-US" altLang="zh-CN" dirty="0" smtClean="0"/>
          </a:p>
          <a:p>
            <a:pPr>
              <a:buFont typeface="Wingdings" panose="05000000000000000000" pitchFamily="2" charset="2"/>
              <a:buChar char="Ø"/>
            </a:pPr>
            <a:r>
              <a:rPr lang="zh-CN" altLang="zh-CN" dirty="0" smtClean="0"/>
              <a:t>逆向</a:t>
            </a:r>
            <a:r>
              <a:rPr lang="zh-CN" altLang="zh-CN" dirty="0"/>
              <a:t>演绎系统能够处理任意形式</a:t>
            </a:r>
            <a:r>
              <a:rPr lang="zh-CN" altLang="zh-CN" dirty="0" smtClean="0"/>
              <a:t>的</a:t>
            </a:r>
            <a:r>
              <a:rPr lang="en-US" altLang="zh-CN" dirty="0"/>
              <a:t>then</a:t>
            </a:r>
            <a:r>
              <a:rPr lang="zh-CN" altLang="zh-CN" dirty="0" smtClean="0"/>
              <a:t>表达式</a:t>
            </a:r>
            <a:r>
              <a:rPr lang="zh-CN" altLang="zh-CN" dirty="0"/>
              <a:t>，但被限制</a:t>
            </a:r>
            <a:r>
              <a:rPr lang="zh-CN" altLang="zh-CN" dirty="0" smtClean="0"/>
              <a:t>在</a:t>
            </a:r>
            <a:r>
              <a:rPr lang="en-US" altLang="zh-CN" dirty="0"/>
              <a:t>if</a:t>
            </a:r>
            <a:r>
              <a:rPr lang="zh-CN" altLang="zh-CN" dirty="0" smtClean="0"/>
              <a:t>表达式</a:t>
            </a:r>
            <a:r>
              <a:rPr lang="zh-CN" altLang="zh-CN" dirty="0"/>
              <a:t>为</a:t>
            </a:r>
            <a:r>
              <a:rPr lang="zh-CN" altLang="zh-CN" b="1" dirty="0">
                <a:solidFill>
                  <a:srgbClr val="FF0000"/>
                </a:solidFill>
              </a:rPr>
              <a:t>文字合取</a:t>
            </a:r>
            <a:r>
              <a:rPr lang="zh-CN" altLang="zh-CN" dirty="0"/>
              <a:t>组成的一些表达式</a:t>
            </a:r>
            <a:r>
              <a:rPr lang="zh-CN" altLang="zh-CN" dirty="0" smtClean="0"/>
              <a:t>。</a:t>
            </a:r>
            <a:endParaRPr lang="en-US" altLang="zh-CN" dirty="0" smtClean="0"/>
          </a:p>
          <a:p>
            <a:pPr>
              <a:buFont typeface="Wingdings" panose="05000000000000000000" pitchFamily="2" charset="2"/>
              <a:buChar char="Ø"/>
            </a:pPr>
            <a:r>
              <a:rPr lang="zh-CN" altLang="zh-CN" dirty="0" smtClean="0"/>
              <a:t>双向</a:t>
            </a:r>
            <a:r>
              <a:rPr lang="zh-CN" altLang="zh-CN" dirty="0"/>
              <a:t>（正向和逆向）组合演绎系统具有正向和逆向两系统的优点，克服各自的缺点。</a:t>
            </a:r>
          </a:p>
          <a:p>
            <a:r>
              <a:rPr lang="zh-CN" altLang="zh-CN" dirty="0">
                <a:solidFill>
                  <a:srgbClr val="FF0000"/>
                </a:solidFill>
              </a:rPr>
              <a:t>⑵ </a:t>
            </a:r>
            <a:r>
              <a:rPr lang="zh-CN" altLang="zh-CN" b="1" dirty="0">
                <a:solidFill>
                  <a:srgbClr val="FF0000"/>
                </a:solidFill>
              </a:rPr>
              <a:t>双向（正向和逆向）组合演绎系统的构成</a:t>
            </a:r>
            <a:endParaRPr lang="zh-CN" altLang="zh-CN" dirty="0">
              <a:solidFill>
                <a:srgbClr val="FF0000"/>
              </a:solidFill>
            </a:endParaRPr>
          </a:p>
          <a:p>
            <a:r>
              <a:rPr lang="zh-CN" altLang="zh-CN" dirty="0"/>
              <a:t>正向和逆向组合系统是建立在两个系统相结合的基础上的。此组合系统的总数据库由表示目标和表示事实的两个与或图结构组成，并分别</a:t>
            </a:r>
            <a:r>
              <a:rPr lang="zh-CN" altLang="zh-CN" dirty="0" smtClean="0"/>
              <a:t>用</a:t>
            </a:r>
            <a:r>
              <a:rPr lang="en-US" altLang="zh-CN" dirty="0" smtClean="0">
                <a:solidFill>
                  <a:srgbClr val="FF0000"/>
                </a:solidFill>
              </a:rPr>
              <a:t>F </a:t>
            </a:r>
            <a:r>
              <a:rPr lang="zh-CN" altLang="zh-CN" dirty="0">
                <a:solidFill>
                  <a:srgbClr val="FF0000"/>
                </a:solidFill>
              </a:rPr>
              <a:t>规则</a:t>
            </a:r>
            <a:r>
              <a:rPr lang="zh-CN" altLang="zh-CN" dirty="0" smtClean="0">
                <a:solidFill>
                  <a:srgbClr val="FF0000"/>
                </a:solidFill>
              </a:rPr>
              <a:t>和</a:t>
            </a:r>
            <a:r>
              <a:rPr lang="en-US" altLang="zh-CN" dirty="0" smtClean="0">
                <a:solidFill>
                  <a:srgbClr val="FF0000"/>
                </a:solidFill>
              </a:rPr>
              <a:t>B</a:t>
            </a:r>
            <a:r>
              <a:rPr lang="zh-CN" altLang="zh-CN" dirty="0" smtClean="0">
                <a:solidFill>
                  <a:srgbClr val="FF0000"/>
                </a:solidFill>
              </a:rPr>
              <a:t>规则</a:t>
            </a:r>
            <a:r>
              <a:rPr lang="zh-CN" altLang="zh-CN" dirty="0"/>
              <a:t>来修正。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42493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9138220" cy="5472608"/>
          </a:xfrm>
        </p:spPr>
        <p:txBody>
          <a:bodyPr>
            <a:normAutofit fontScale="92500"/>
          </a:bodyPr>
          <a:lstStyle/>
          <a:p>
            <a:r>
              <a:rPr lang="zh-CN" altLang="zh-CN" dirty="0">
                <a:solidFill>
                  <a:srgbClr val="FF0000"/>
                </a:solidFill>
              </a:rPr>
              <a:t>⑶ </a:t>
            </a:r>
            <a:r>
              <a:rPr lang="zh-CN" altLang="zh-CN" b="1" dirty="0">
                <a:solidFill>
                  <a:srgbClr val="FF0000"/>
                </a:solidFill>
              </a:rPr>
              <a:t>终止条件</a:t>
            </a:r>
            <a:endParaRPr lang="zh-CN" altLang="zh-CN" dirty="0">
              <a:solidFill>
                <a:srgbClr val="FF0000"/>
              </a:solidFill>
            </a:endParaRPr>
          </a:p>
          <a:p>
            <a:pPr>
              <a:buFont typeface="Wingdings" panose="05000000000000000000" pitchFamily="2" charset="2"/>
              <a:buChar char="Ø"/>
            </a:pPr>
            <a:r>
              <a:rPr lang="zh-CN" altLang="zh-CN" dirty="0"/>
              <a:t>组合演绎系统的主要复杂之处在于其终止条件，终止涉及两个图结构之间的适当交接处</a:t>
            </a:r>
            <a:r>
              <a:rPr lang="zh-CN" altLang="zh-CN" dirty="0" smtClean="0"/>
              <a:t>。</a:t>
            </a:r>
            <a:endParaRPr lang="en-US" altLang="zh-CN" dirty="0" smtClean="0"/>
          </a:p>
          <a:p>
            <a:pPr>
              <a:buFont typeface="Wingdings" panose="05000000000000000000" pitchFamily="2" charset="2"/>
              <a:buChar char="Ø"/>
            </a:pPr>
            <a:r>
              <a:rPr lang="zh-CN" altLang="zh-CN" dirty="0" smtClean="0"/>
              <a:t>当用</a:t>
            </a:r>
            <a:r>
              <a:rPr lang="en-US" altLang="zh-CN" dirty="0" smtClean="0"/>
              <a:t>F</a:t>
            </a:r>
            <a:r>
              <a:rPr lang="zh-CN" altLang="zh-CN" dirty="0" smtClean="0"/>
              <a:t>规则和</a:t>
            </a:r>
            <a:r>
              <a:rPr lang="en-US" altLang="zh-CN" dirty="0" smtClean="0"/>
              <a:t>B</a:t>
            </a:r>
            <a:r>
              <a:rPr lang="zh-CN" altLang="zh-CN" dirty="0" smtClean="0"/>
              <a:t>规则</a:t>
            </a:r>
            <a:r>
              <a:rPr lang="zh-CN" altLang="zh-CN" dirty="0"/>
              <a:t>对图进行扩展之后，</a:t>
            </a:r>
            <a:r>
              <a:rPr lang="zh-CN" altLang="zh-CN" dirty="0">
                <a:solidFill>
                  <a:srgbClr val="FF0000"/>
                </a:solidFill>
              </a:rPr>
              <a:t>匹配</a:t>
            </a:r>
            <a:r>
              <a:rPr lang="zh-CN" altLang="zh-CN" dirty="0"/>
              <a:t>就可以出现在任何文字节点上。</a:t>
            </a:r>
          </a:p>
          <a:p>
            <a:pPr>
              <a:buFont typeface="Wingdings" panose="05000000000000000000" pitchFamily="2" charset="2"/>
              <a:buChar char="Ø"/>
            </a:pPr>
            <a:r>
              <a:rPr lang="zh-CN" altLang="zh-CN" dirty="0"/>
              <a:t>在完成两个图间的所有可能匹配之后，目标图中根节点上的表达式是否已经根据事实图中根节点上的表达式和规则得到证明的问题仍然需要</a:t>
            </a:r>
            <a:r>
              <a:rPr lang="zh-CN" altLang="zh-CN" dirty="0">
                <a:solidFill>
                  <a:srgbClr val="FF0000"/>
                </a:solidFill>
              </a:rPr>
              <a:t>判定</a:t>
            </a:r>
            <a:r>
              <a:rPr lang="zh-CN" altLang="zh-CN" dirty="0" smtClean="0"/>
              <a:t>。</a:t>
            </a:r>
            <a:endParaRPr lang="en-US" altLang="zh-CN" dirty="0" smtClean="0"/>
          </a:p>
          <a:p>
            <a:pPr>
              <a:buFont typeface="Wingdings" panose="05000000000000000000" pitchFamily="2" charset="2"/>
              <a:buChar char="Ø"/>
            </a:pPr>
            <a:r>
              <a:rPr lang="zh-CN" altLang="zh-CN" dirty="0" smtClean="0"/>
              <a:t>只有</a:t>
            </a:r>
            <a:r>
              <a:rPr lang="zh-CN" altLang="zh-CN" dirty="0"/>
              <a:t>当求得这样的一个证明时，证明过程才算</a:t>
            </a:r>
            <a:r>
              <a:rPr lang="zh-CN" altLang="zh-CN" dirty="0">
                <a:solidFill>
                  <a:srgbClr val="FF0000"/>
                </a:solidFill>
              </a:rPr>
              <a:t>成功</a:t>
            </a:r>
            <a:r>
              <a:rPr lang="zh-CN" altLang="zh-CN" dirty="0"/>
              <a:t>地终止</a:t>
            </a:r>
            <a:r>
              <a:rPr lang="zh-CN" altLang="zh-CN" dirty="0" smtClean="0"/>
              <a:t>。</a:t>
            </a:r>
            <a:endParaRPr lang="en-US" altLang="zh-CN" dirty="0" smtClean="0"/>
          </a:p>
          <a:p>
            <a:pPr>
              <a:buFont typeface="Wingdings" panose="05000000000000000000" pitchFamily="2" charset="2"/>
              <a:buChar char="Ø"/>
            </a:pPr>
            <a:r>
              <a:rPr lang="zh-CN" altLang="zh-CN" dirty="0" smtClean="0"/>
              <a:t>若</a:t>
            </a:r>
            <a:r>
              <a:rPr lang="zh-CN" altLang="zh-CN" dirty="0"/>
              <a:t>能够断定在给定方法限度内找不到证明时过程则以</a:t>
            </a:r>
            <a:r>
              <a:rPr lang="zh-CN" altLang="zh-CN" dirty="0">
                <a:solidFill>
                  <a:srgbClr val="FF0000"/>
                </a:solidFill>
              </a:rPr>
              <a:t>失败</a:t>
            </a:r>
            <a:r>
              <a:rPr lang="zh-CN" altLang="zh-CN" dirty="0"/>
              <a:t>告终</a:t>
            </a:r>
            <a:r>
              <a:rPr lang="zh-CN" altLang="zh-CN" dirty="0" smtClean="0"/>
              <a:t>。</a:t>
            </a:r>
            <a:r>
              <a:rPr lang="en-US" altLang="zh-CN" b="1" dirty="0"/>
              <a:t/>
            </a:r>
            <a:br>
              <a:rPr lang="en-US" altLang="zh-CN" b="1" dirty="0"/>
            </a:b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4.4.4 </a:t>
            </a:r>
            <a:r>
              <a:rPr lang="zh-CN" altLang="zh-CN" dirty="0"/>
              <a:t>演绎推理的应用讨论和剪枝</a:t>
            </a:r>
            <a:r>
              <a:rPr lang="zh-CN" altLang="zh-CN" dirty="0" smtClean="0"/>
              <a:t>策略</a:t>
            </a:r>
            <a:endParaRPr lang="zh-CN" altLang="en-US" dirty="0"/>
          </a:p>
        </p:txBody>
      </p:sp>
      <p:sp>
        <p:nvSpPr>
          <p:cNvPr id="3" name="内容占位符 2"/>
          <p:cNvSpPr>
            <a:spLocks noGrp="1"/>
          </p:cNvSpPr>
          <p:nvPr>
            <p:ph idx="1"/>
          </p:nvPr>
        </p:nvSpPr>
        <p:spPr/>
        <p:txBody>
          <a:bodyPr/>
          <a:lstStyle/>
          <a:p>
            <a:r>
              <a:rPr lang="zh-CN" altLang="zh-CN" dirty="0"/>
              <a:t>在与或推理中，一致解图指的是解图上所用的替换是一致的。</a:t>
            </a:r>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2852936"/>
            <a:ext cx="909597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29554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在解决与或推理的一致解图问题时，在推理的过程中常用到剪枝策略</a:t>
            </a:r>
            <a:r>
              <a:rPr lang="zh-CN" altLang="zh-CN" dirty="0" smtClean="0"/>
              <a:t>。</a:t>
            </a:r>
            <a:endParaRPr lang="en-US" altLang="zh-CN" dirty="0" smtClean="0"/>
          </a:p>
          <a:p>
            <a:r>
              <a:rPr lang="zh-CN" altLang="zh-CN" dirty="0" smtClean="0">
                <a:solidFill>
                  <a:srgbClr val="FF0000"/>
                </a:solidFill>
              </a:rPr>
              <a:t>剪枝</a:t>
            </a:r>
            <a:r>
              <a:rPr lang="zh-CN" altLang="zh-CN" dirty="0">
                <a:solidFill>
                  <a:srgbClr val="FF0000"/>
                </a:solidFill>
              </a:rPr>
              <a:t>策略的基本思想</a:t>
            </a:r>
            <a:r>
              <a:rPr lang="zh-CN" altLang="zh-CN" dirty="0"/>
              <a:t>是：每当选用一条规则时，就进行一致性检查。如果当前的解图是一致的，则继续向下扩展，否则就放弃该规则而选用其它可匹配的规则。每一次选用规则都进行一致性检查，从而保证了最终解图的一致性。</a:t>
            </a:r>
          </a:p>
          <a:p>
            <a:r>
              <a:rPr lang="zh-CN" altLang="zh-CN" dirty="0"/>
              <a:t>与或形推理在推理的过程中保留了规则的因果关系，所以推理过程自然、直观，但是其主要缺点是限制过多。</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a:t>
            </a:r>
            <a:r>
              <a:rPr lang="en-US" altLang="zh-CN" b="1" dirty="0"/>
              <a:t>4.5</a:t>
            </a:r>
            <a:r>
              <a:rPr lang="zh-CN" altLang="zh-CN" b="1" dirty="0"/>
              <a:t>节</a:t>
            </a:r>
            <a:r>
              <a:rPr lang="en-US" altLang="zh-CN" b="1" dirty="0"/>
              <a:t> </a:t>
            </a:r>
            <a:r>
              <a:rPr lang="zh-CN" altLang="zh-CN" dirty="0"/>
              <a:t>不确定性</a:t>
            </a:r>
            <a:r>
              <a:rPr lang="zh-CN" altLang="zh-CN" dirty="0" smtClean="0"/>
              <a:t>推理</a:t>
            </a:r>
            <a:endParaRPr lang="zh-CN" altLang="en-US" dirty="0"/>
          </a:p>
        </p:txBody>
      </p:sp>
      <p:sp>
        <p:nvSpPr>
          <p:cNvPr id="3" name="内容占位符 2"/>
          <p:cNvSpPr>
            <a:spLocks noGrp="1"/>
          </p:cNvSpPr>
          <p:nvPr>
            <p:ph idx="1"/>
          </p:nvPr>
        </p:nvSpPr>
        <p:spPr/>
        <p:txBody>
          <a:bodyPr/>
          <a:lstStyle/>
          <a:p>
            <a:r>
              <a:rPr lang="en-US" altLang="zh-CN" b="1" dirty="0"/>
              <a:t>4.5.1 </a:t>
            </a:r>
            <a:r>
              <a:rPr lang="zh-CN" altLang="zh-CN" dirty="0"/>
              <a:t>不确定推理概述</a:t>
            </a:r>
          </a:p>
          <a:p>
            <a:r>
              <a:rPr lang="en-US" altLang="zh-CN" b="1" dirty="0"/>
              <a:t>4.5.2 </a:t>
            </a:r>
            <a:r>
              <a:rPr lang="zh-CN" altLang="zh-CN" dirty="0"/>
              <a:t>主观</a:t>
            </a:r>
            <a:r>
              <a:rPr lang="en-US" altLang="zh-CN" dirty="0"/>
              <a:t>Bayes</a:t>
            </a:r>
            <a:r>
              <a:rPr lang="zh-CN" altLang="zh-CN" dirty="0"/>
              <a:t>方法</a:t>
            </a:r>
          </a:p>
          <a:p>
            <a:r>
              <a:rPr lang="en-US" altLang="zh-CN" b="1" dirty="0"/>
              <a:t>4.5.3 </a:t>
            </a:r>
            <a:r>
              <a:rPr lang="zh-CN" altLang="zh-CN" dirty="0"/>
              <a:t>可信度方法</a:t>
            </a:r>
          </a:p>
          <a:p>
            <a:r>
              <a:rPr lang="en-US" altLang="zh-CN" b="1" dirty="0"/>
              <a:t>4.5.4 </a:t>
            </a:r>
            <a:r>
              <a:rPr lang="zh-CN" altLang="zh-CN" dirty="0"/>
              <a:t>证据理论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18888981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506" y="404664"/>
            <a:ext cx="8915400" cy="1143000"/>
          </a:xfrm>
        </p:spPr>
        <p:txBody>
          <a:bodyPr>
            <a:normAutofit/>
          </a:bodyPr>
          <a:lstStyle/>
          <a:p>
            <a:r>
              <a:rPr lang="en-US" altLang="zh-CN" b="1" dirty="0"/>
              <a:t>4.5.1 </a:t>
            </a:r>
            <a:r>
              <a:rPr lang="zh-CN" altLang="zh-CN" dirty="0"/>
              <a:t>不确定推理</a:t>
            </a:r>
            <a:r>
              <a:rPr lang="zh-CN" altLang="zh-CN" dirty="0" smtClean="0"/>
              <a:t>概述</a:t>
            </a:r>
            <a:endParaRPr lang="zh-CN" altLang="en-US" dirty="0"/>
          </a:p>
        </p:txBody>
      </p:sp>
      <p:sp>
        <p:nvSpPr>
          <p:cNvPr id="3" name="内容占位符 2"/>
          <p:cNvSpPr>
            <a:spLocks noGrp="1"/>
          </p:cNvSpPr>
          <p:nvPr>
            <p:ph idx="1"/>
          </p:nvPr>
        </p:nvSpPr>
        <p:spPr>
          <a:xfrm>
            <a:off x="495300" y="1772816"/>
            <a:ext cx="9138220" cy="4752528"/>
          </a:xfrm>
        </p:spPr>
        <p:txBody>
          <a:bodyPr>
            <a:normAutofit fontScale="85000" lnSpcReduction="10000"/>
          </a:bodyPr>
          <a:lstStyle/>
          <a:p>
            <a:r>
              <a:rPr lang="zh-CN" altLang="zh-CN" sz="3100" dirty="0">
                <a:solidFill>
                  <a:srgbClr val="FF0000"/>
                </a:solidFill>
              </a:rPr>
              <a:t>前提与规则</a:t>
            </a:r>
            <a:r>
              <a:rPr lang="zh-CN" altLang="zh-CN" sz="3100" dirty="0"/>
              <a:t>是构成推理的两个基本要素。在基于知识的推理中，推理所依据的前提和规则常常具有不确定性，产生这种不确定的因素可能是多方面的。</a:t>
            </a:r>
          </a:p>
          <a:p>
            <a:r>
              <a:rPr lang="zh-CN" altLang="zh-CN" sz="3100" dirty="0"/>
              <a:t>大多数要求智能行为的任务都具有某种程度的不确定。</a:t>
            </a:r>
            <a:r>
              <a:rPr lang="zh-CN" altLang="zh-CN" sz="3100" dirty="0">
                <a:solidFill>
                  <a:srgbClr val="FF0000"/>
                </a:solidFill>
              </a:rPr>
              <a:t>不确定性</a:t>
            </a:r>
            <a:r>
              <a:rPr lang="zh-CN" altLang="zh-CN" sz="3100" dirty="0"/>
              <a:t>可以理解为在缺少足够信息的情况下做出的判断。</a:t>
            </a:r>
          </a:p>
          <a:p>
            <a:r>
              <a:rPr lang="zh-CN" altLang="zh-CN" sz="3100" dirty="0"/>
              <a:t>不确定推理是建立在非经典逻辑基础上的一种推理方法，它是对不确定性知识的运用与处理</a:t>
            </a:r>
            <a:r>
              <a:rPr lang="zh-CN" altLang="zh-CN" sz="3100" dirty="0" smtClean="0"/>
              <a:t>。</a:t>
            </a:r>
            <a:endParaRPr lang="en-US" altLang="zh-CN" sz="3100" dirty="0" smtClean="0"/>
          </a:p>
          <a:p>
            <a:r>
              <a:rPr lang="zh-CN" altLang="zh-CN" sz="3100" b="1" dirty="0" smtClean="0">
                <a:solidFill>
                  <a:srgbClr val="FF0000"/>
                </a:solidFill>
              </a:rPr>
              <a:t>不确定性</a:t>
            </a:r>
            <a:r>
              <a:rPr lang="zh-CN" altLang="zh-CN" sz="3100" b="1" dirty="0">
                <a:solidFill>
                  <a:srgbClr val="FF0000"/>
                </a:solidFill>
              </a:rPr>
              <a:t>推理</a:t>
            </a:r>
            <a:r>
              <a:rPr lang="zh-CN" altLang="zh-CN" sz="3100" dirty="0"/>
              <a:t>是从不确定性初始证据出发，通过运用不确定性的知识，最终推出具有一定程度的不确定性但往往却是合理或者近乎合理的结论的思维过程</a:t>
            </a:r>
            <a:r>
              <a:rPr lang="zh-CN" altLang="zh-CN" sz="3100" dirty="0" smtClean="0"/>
              <a:t>。</a:t>
            </a:r>
            <a:endParaRPr lang="en-US" altLang="zh-CN" sz="3100" dirty="0" smtClean="0"/>
          </a:p>
          <a:p>
            <a:r>
              <a:rPr lang="zh-CN" altLang="zh-CN" sz="3100" dirty="0"/>
              <a:t>在不确定性推理中，由于证据和规则的不确定性，导致了所产生的</a:t>
            </a:r>
            <a:r>
              <a:rPr lang="zh-CN" altLang="zh-CN" sz="3100" dirty="0">
                <a:solidFill>
                  <a:srgbClr val="FF0000"/>
                </a:solidFill>
              </a:rPr>
              <a:t>结论的不确定性</a:t>
            </a:r>
            <a:r>
              <a:rPr lang="zh-CN" altLang="zh-CN" sz="3100" dirty="0"/>
              <a:t>。</a:t>
            </a:r>
          </a:p>
          <a:p>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183047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indent="533400" algn="just">
              <a:lnSpc>
                <a:spcPts val="3500"/>
              </a:lnSpc>
              <a:spcAft>
                <a:spcPts val="0"/>
              </a:spcAft>
            </a:pPr>
            <a:r>
              <a:rPr lang="zh-CN" altLang="zh-CN" kern="100" dirty="0">
                <a:latin typeface="Times New Roman"/>
                <a:cs typeface="Times New Roman"/>
              </a:rPr>
              <a:t>由于</a:t>
            </a:r>
            <a:r>
              <a:rPr lang="zh-CN" altLang="zh-CN" b="1" kern="100" dirty="0">
                <a:solidFill>
                  <a:srgbClr val="FF0000"/>
                </a:solidFill>
                <a:latin typeface="Times New Roman"/>
                <a:cs typeface="Times New Roman"/>
              </a:rPr>
              <a:t>形式语言</a:t>
            </a:r>
            <a:r>
              <a:rPr lang="zh-CN" altLang="zh-CN" kern="100" dirty="0">
                <a:latin typeface="Times New Roman"/>
                <a:cs typeface="Times New Roman"/>
              </a:rPr>
              <a:t>是描述逻辑的研究对象的，因此称为</a:t>
            </a:r>
            <a:r>
              <a:rPr lang="zh-CN" altLang="zh-CN" b="1" kern="100" dirty="0">
                <a:solidFill>
                  <a:srgbClr val="FF0000"/>
                </a:solidFill>
                <a:latin typeface="Times New Roman"/>
                <a:cs typeface="Times New Roman"/>
              </a:rPr>
              <a:t>对象语言</a:t>
            </a:r>
            <a:r>
              <a:rPr lang="zh-CN" altLang="zh-CN" kern="100" dirty="0">
                <a:latin typeface="Times New Roman"/>
                <a:cs typeface="Times New Roman"/>
              </a:rPr>
              <a:t>，其符号称为</a:t>
            </a:r>
            <a:r>
              <a:rPr lang="zh-CN" altLang="zh-CN" b="1" kern="100" dirty="0">
                <a:solidFill>
                  <a:srgbClr val="FF0000"/>
                </a:solidFill>
                <a:latin typeface="Times New Roman"/>
                <a:cs typeface="Times New Roman"/>
              </a:rPr>
              <a:t>对象语言符号</a:t>
            </a:r>
            <a:r>
              <a:rPr lang="zh-CN" altLang="zh-CN" kern="100" dirty="0">
                <a:latin typeface="Times New Roman"/>
                <a:cs typeface="Times New Roman"/>
              </a:rPr>
              <a:t>。</a:t>
            </a:r>
            <a:endParaRPr lang="zh-CN" altLang="zh-CN" kern="100" dirty="0">
              <a:latin typeface="华文楷体"/>
              <a:cs typeface="Times New Roman"/>
            </a:endParaRPr>
          </a:p>
          <a:p>
            <a:r>
              <a:rPr lang="zh-CN" altLang="zh-CN" kern="100" dirty="0">
                <a:latin typeface="Times New Roman"/>
                <a:cs typeface="Times New Roman"/>
              </a:rPr>
              <a:t>与</a:t>
            </a:r>
            <a:r>
              <a:rPr lang="en-US" altLang="zh-CN" kern="100" dirty="0">
                <a:latin typeface="Times New Roman"/>
              </a:rPr>
              <a:t>“</a:t>
            </a:r>
            <a:r>
              <a:rPr lang="zh-CN" altLang="zh-CN" kern="100" dirty="0">
                <a:latin typeface="Times New Roman"/>
                <a:cs typeface="Times New Roman"/>
              </a:rPr>
              <a:t>对象语言</a:t>
            </a:r>
            <a:r>
              <a:rPr lang="en-US" altLang="zh-CN" kern="100" dirty="0">
                <a:latin typeface="Times New Roman"/>
              </a:rPr>
              <a:t>”</a:t>
            </a:r>
            <a:r>
              <a:rPr lang="zh-CN" altLang="zh-CN" kern="100" dirty="0">
                <a:latin typeface="Times New Roman"/>
                <a:cs typeface="Times New Roman"/>
              </a:rPr>
              <a:t>相对应，在逻辑研究中，我们需要描述逻辑本身的性质和规律性，这样又需要一种语言，由于这种语言是用于讨论对象语言的，因而一般称为</a:t>
            </a:r>
            <a:r>
              <a:rPr lang="zh-CN" altLang="zh-CN" b="1" kern="100" dirty="0">
                <a:solidFill>
                  <a:srgbClr val="FF0000"/>
                </a:solidFill>
                <a:latin typeface="Times New Roman"/>
                <a:cs typeface="Times New Roman"/>
              </a:rPr>
              <a:t>元语言</a:t>
            </a:r>
            <a:r>
              <a:rPr lang="zh-CN" altLang="zh-CN" kern="100" dirty="0">
                <a:latin typeface="Times New Roman"/>
                <a:cs typeface="Times New Roman"/>
              </a:rPr>
              <a:t>，它是一种描述语言的语言。元语言符号是为了使用上的方便而对形式语言通过定义引入的一些符号，也称为</a:t>
            </a:r>
            <a:r>
              <a:rPr lang="zh-CN" altLang="zh-CN" b="1" kern="100" dirty="0">
                <a:solidFill>
                  <a:srgbClr val="FF0000"/>
                </a:solidFill>
                <a:latin typeface="Times New Roman"/>
                <a:cs typeface="Times New Roman"/>
              </a:rPr>
              <a:t>被定义符号</a:t>
            </a:r>
            <a:r>
              <a:rPr lang="zh-CN" altLang="zh-CN" kern="100" dirty="0">
                <a:latin typeface="Times New Roman"/>
                <a:cs typeface="Times New Roman"/>
              </a:rPr>
              <a:t>，但需要说明的是，这些元语言符号仅仅是为了方便而引入的，原则上可以不需要它们。对象语言是形式化的语言，而元语言是半形式化的语言（即含有自然语言的成分）。</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641" y="764704"/>
            <a:ext cx="9522888" cy="5544616"/>
          </a:xfrm>
        </p:spPr>
        <p:txBody>
          <a:bodyPr>
            <a:normAutofit/>
          </a:bodyPr>
          <a:lstStyle/>
          <a:p>
            <a:r>
              <a:rPr lang="zh-CN" altLang="zh-CN" sz="2600" dirty="0" smtClean="0"/>
              <a:t>不确定性</a:t>
            </a:r>
            <a:r>
              <a:rPr lang="zh-CN" altLang="zh-CN" sz="2600" dirty="0"/>
              <a:t>推理反映了知识不确定性的</a:t>
            </a:r>
            <a:r>
              <a:rPr lang="zh-CN" altLang="zh-CN" sz="2600" dirty="0">
                <a:solidFill>
                  <a:srgbClr val="FF0000"/>
                </a:solidFill>
              </a:rPr>
              <a:t>复合</a:t>
            </a:r>
            <a:r>
              <a:rPr lang="zh-CN" altLang="zh-CN" sz="2600" dirty="0"/>
              <a:t>、</a:t>
            </a:r>
            <a:r>
              <a:rPr lang="zh-CN" altLang="zh-CN" sz="2600" dirty="0">
                <a:solidFill>
                  <a:srgbClr val="FF0000"/>
                </a:solidFill>
              </a:rPr>
              <a:t>传播和积累</a:t>
            </a:r>
            <a:r>
              <a:rPr lang="zh-CN" altLang="zh-CN" sz="2600" dirty="0"/>
              <a:t>过程，推理的每一步都需要综合证据和规则的不确定因素，通过某种不确定性测度，寻找尽可能符合客观实际的计算模式，通过不确定测度的传递计算，最终得到结果的不确定测度。</a:t>
            </a:r>
          </a:p>
          <a:p>
            <a:r>
              <a:rPr lang="zh-CN" altLang="zh-CN" sz="2600" dirty="0"/>
              <a:t>在专家系统中，不确定性表现在</a:t>
            </a:r>
            <a:r>
              <a:rPr lang="zh-CN" altLang="zh-CN" sz="2600" dirty="0">
                <a:solidFill>
                  <a:srgbClr val="FF0000"/>
                </a:solidFill>
              </a:rPr>
              <a:t>证据</a:t>
            </a:r>
            <a:r>
              <a:rPr lang="zh-CN" altLang="zh-CN" sz="2600" dirty="0"/>
              <a:t>、</a:t>
            </a:r>
            <a:r>
              <a:rPr lang="zh-CN" altLang="zh-CN" sz="2600" dirty="0">
                <a:solidFill>
                  <a:srgbClr val="FF0000"/>
                </a:solidFill>
              </a:rPr>
              <a:t>规则</a:t>
            </a:r>
            <a:r>
              <a:rPr lang="zh-CN" altLang="zh-CN" sz="2600" dirty="0"/>
              <a:t>和推理所得到的</a:t>
            </a:r>
            <a:r>
              <a:rPr lang="zh-CN" altLang="zh-CN" sz="2600" dirty="0">
                <a:solidFill>
                  <a:srgbClr val="FF0000"/>
                </a:solidFill>
              </a:rPr>
              <a:t>结论</a:t>
            </a:r>
            <a:r>
              <a:rPr lang="zh-CN" altLang="zh-CN" sz="2600" dirty="0"/>
              <a:t>三个方面，需要对专家系统中的事实与规则给出不确定性描述，并在此基础上建立不确定性的传递计算方法</a:t>
            </a:r>
            <a:r>
              <a:rPr lang="zh-CN" altLang="zh-CN" sz="2600" dirty="0" smtClean="0"/>
              <a:t>。</a:t>
            </a:r>
            <a:endParaRPr lang="en-US" altLang="zh-CN" sz="2600" dirty="0" smtClean="0"/>
          </a:p>
          <a:p>
            <a:r>
              <a:rPr lang="zh-CN" altLang="zh-CN" sz="2600" dirty="0"/>
              <a:t>要实现对不确定性知识的处理，要解决以下三个问题：</a:t>
            </a:r>
          </a:p>
          <a:p>
            <a:pPr>
              <a:buFont typeface="Wingdings" panose="05000000000000000000" pitchFamily="2" charset="2"/>
              <a:buChar char="Ø"/>
            </a:pPr>
            <a:r>
              <a:rPr lang="zh-CN" altLang="zh-CN" sz="2600" dirty="0">
                <a:solidFill>
                  <a:srgbClr val="7030A0"/>
                </a:solidFill>
              </a:rPr>
              <a:t>⑴ 不确定知识的表示问题；</a:t>
            </a:r>
          </a:p>
          <a:p>
            <a:pPr>
              <a:buFont typeface="Wingdings" panose="05000000000000000000" pitchFamily="2" charset="2"/>
              <a:buChar char="Ø"/>
            </a:pPr>
            <a:r>
              <a:rPr lang="zh-CN" altLang="zh-CN" sz="2600" dirty="0">
                <a:solidFill>
                  <a:srgbClr val="7030A0"/>
                </a:solidFill>
              </a:rPr>
              <a:t>⑵ 不确定信息的计算问题；</a:t>
            </a:r>
          </a:p>
          <a:p>
            <a:pPr>
              <a:buFont typeface="Wingdings" panose="05000000000000000000" pitchFamily="2" charset="2"/>
              <a:buChar char="Ø"/>
            </a:pPr>
            <a:r>
              <a:rPr lang="zh-CN" altLang="zh-CN" sz="2600" dirty="0">
                <a:solidFill>
                  <a:srgbClr val="7030A0"/>
                </a:solidFill>
              </a:rPr>
              <a:t>⑶ 计算的语义解释问题。</a:t>
            </a:r>
          </a:p>
          <a:p>
            <a:endParaRPr lang="zh-CN" altLang="zh-CN" sz="2600"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一</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的表示问题</a:t>
            </a:r>
            <a:r>
              <a:rPr lang="zh-CN" altLang="zh-CN" dirty="0"/>
              <a:t>指的是采用什么方法描述不确定性。通常有数值表示和非数值的语义表示方法。数值表示便于计算、比较；非数值表示是一种定性的描述。</a:t>
            </a:r>
          </a:p>
          <a:p>
            <a:r>
              <a:rPr lang="zh-CN" altLang="zh-CN" dirty="0"/>
              <a:t>在专家系统中的，不确定性表示分为以下两个方面：</a:t>
            </a:r>
          </a:p>
          <a:p>
            <a:pPr>
              <a:buFont typeface="Wingdings" panose="05000000000000000000" pitchFamily="2" charset="2"/>
              <a:buChar char="Ø"/>
            </a:pPr>
            <a:r>
              <a:rPr lang="zh-CN" altLang="zh-CN" dirty="0"/>
              <a:t>⑴ 证据的不确定性</a:t>
            </a:r>
            <a:r>
              <a:rPr lang="zh-CN" altLang="zh-CN" dirty="0" smtClean="0"/>
              <a:t>：</a:t>
            </a:r>
            <a:r>
              <a:rPr lang="en-US" altLang="zh-CN" dirty="0">
                <a:latin typeface="黑体" pitchFamily="2" charset="-122"/>
              </a:rPr>
              <a:t> (E</a:t>
            </a:r>
            <a:r>
              <a:rPr lang="zh-CN" altLang="en-US" dirty="0">
                <a:latin typeface="黑体" pitchFamily="2" charset="-122"/>
              </a:rPr>
              <a:t>，</a:t>
            </a:r>
            <a:r>
              <a:rPr lang="en-US" altLang="zh-CN" dirty="0">
                <a:latin typeface="黑体" pitchFamily="2" charset="-122"/>
              </a:rPr>
              <a:t>C(E))</a:t>
            </a:r>
            <a:r>
              <a:rPr lang="en-US" altLang="zh-CN" dirty="0" smtClean="0"/>
              <a:t> </a:t>
            </a:r>
            <a:r>
              <a:rPr lang="zh-CN" altLang="zh-CN" dirty="0"/>
              <a:t>；</a:t>
            </a:r>
          </a:p>
          <a:p>
            <a:pPr>
              <a:buFont typeface="Wingdings" panose="05000000000000000000" pitchFamily="2" charset="2"/>
              <a:buChar char="Ø"/>
            </a:pPr>
            <a:r>
              <a:rPr lang="zh-CN" altLang="zh-CN" dirty="0"/>
              <a:t>⑵ 规则的不确定性</a:t>
            </a:r>
            <a:r>
              <a:rPr lang="zh-CN" altLang="zh-CN" dirty="0" smtClean="0"/>
              <a:t>：</a:t>
            </a:r>
            <a:r>
              <a:rPr lang="en-US" altLang="zh-CN" dirty="0">
                <a:latin typeface="黑体" pitchFamily="2" charset="-122"/>
              </a:rPr>
              <a:t> (E→H</a:t>
            </a:r>
            <a:r>
              <a:rPr lang="zh-CN" altLang="en-US" dirty="0">
                <a:latin typeface="黑体" pitchFamily="2" charset="-122"/>
              </a:rPr>
              <a:t>，</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a:t>。</a:t>
            </a:r>
          </a:p>
          <a:p>
            <a:r>
              <a:rPr lang="zh-CN" altLang="zh-CN" dirty="0"/>
              <a:t>证据不确定性的表示方法一般应与规则不确定性的表示方法保持一致，它们通常是一个数值表示，代表相应证据或者规则的不确定性程度或者强度。</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zh-CN" altLang="zh-CN" b="1" dirty="0">
                <a:solidFill>
                  <a:srgbClr val="FF0000"/>
                </a:solidFill>
              </a:rPr>
              <a:t>证据的不确定性</a:t>
            </a:r>
            <a:r>
              <a:rPr lang="zh-CN" altLang="zh-CN" dirty="0"/>
              <a:t>在表示上一般通过对证据赋于一个</a:t>
            </a:r>
            <a:r>
              <a:rPr lang="zh-CN" altLang="zh-CN" dirty="0" smtClean="0"/>
              <a:t>介于</a:t>
            </a:r>
            <a:r>
              <a:rPr lang="en-US" altLang="zh-CN" dirty="0" smtClean="0"/>
              <a:t>0</a:t>
            </a:r>
            <a:r>
              <a:rPr lang="zh-CN" altLang="zh-CN" dirty="0" smtClean="0"/>
              <a:t>和</a:t>
            </a:r>
            <a:r>
              <a:rPr lang="en-US" altLang="zh-CN" dirty="0" smtClean="0"/>
              <a:t>1</a:t>
            </a:r>
            <a:r>
              <a:rPr lang="zh-CN" altLang="zh-CN" dirty="0" smtClean="0"/>
              <a:t>之间</a:t>
            </a:r>
            <a:r>
              <a:rPr lang="zh-CN" altLang="zh-CN" dirty="0"/>
              <a:t>的系数来表示事实的不确定性。</a:t>
            </a:r>
            <a:r>
              <a:rPr lang="en-US" altLang="zh-CN" dirty="0"/>
              <a:t> </a:t>
            </a:r>
            <a:r>
              <a:rPr lang="en-US" altLang="zh-CN" dirty="0" smtClean="0"/>
              <a:t>1</a:t>
            </a:r>
            <a:r>
              <a:rPr lang="zh-CN" altLang="zh-CN" dirty="0" smtClean="0"/>
              <a:t>代表</a:t>
            </a:r>
            <a:r>
              <a:rPr lang="zh-CN" altLang="zh-CN" dirty="0"/>
              <a:t>完全确定，</a:t>
            </a:r>
            <a:r>
              <a:rPr lang="en-US" altLang="zh-CN" dirty="0"/>
              <a:t> </a:t>
            </a:r>
            <a:r>
              <a:rPr lang="en-US" altLang="zh-CN" dirty="0" smtClean="0"/>
              <a:t>0</a:t>
            </a:r>
            <a:r>
              <a:rPr lang="zh-CN" altLang="zh-CN" dirty="0" smtClean="0"/>
              <a:t>代表</a:t>
            </a:r>
            <a:r>
              <a:rPr lang="zh-CN" altLang="zh-CN" dirty="0"/>
              <a:t>完全不确定。根据</a:t>
            </a:r>
            <a:r>
              <a:rPr lang="en-US" altLang="zh-CN" dirty="0"/>
              <a:t> </a:t>
            </a:r>
            <a:r>
              <a:rPr lang="en-US" altLang="zh-CN" dirty="0" smtClean="0"/>
              <a:t>MYCIN</a:t>
            </a:r>
            <a:r>
              <a:rPr lang="zh-CN" altLang="zh-CN" dirty="0" smtClean="0"/>
              <a:t>系统</a:t>
            </a:r>
            <a:r>
              <a:rPr lang="zh-CN" altLang="zh-CN" dirty="0"/>
              <a:t>中的称谓，这个系数一般被称为</a:t>
            </a:r>
            <a:r>
              <a:rPr lang="zh-CN" altLang="zh-CN" b="1" dirty="0">
                <a:solidFill>
                  <a:srgbClr val="FF0000"/>
                </a:solidFill>
              </a:rPr>
              <a:t>可信度</a:t>
            </a:r>
            <a:r>
              <a:rPr lang="zh-CN" altLang="zh-CN" dirty="0">
                <a:solidFill>
                  <a:srgbClr val="FF0000"/>
                </a:solidFill>
              </a:rPr>
              <a:t>（</a:t>
            </a:r>
            <a:r>
              <a:rPr lang="en-US" altLang="zh-CN" dirty="0">
                <a:solidFill>
                  <a:srgbClr val="FF0000"/>
                </a:solidFill>
              </a:rPr>
              <a:t>Certainty Factor</a:t>
            </a:r>
            <a:r>
              <a:rPr lang="zh-CN" altLang="zh-CN" dirty="0">
                <a:solidFill>
                  <a:srgbClr val="FF0000"/>
                </a:solidFill>
              </a:rPr>
              <a:t>）</a:t>
            </a:r>
            <a:r>
              <a:rPr lang="zh-CN" altLang="zh-CN" dirty="0"/>
              <a:t>。</a:t>
            </a:r>
          </a:p>
          <a:p>
            <a:pPr>
              <a:buFont typeface="Wingdings" panose="05000000000000000000" pitchFamily="2" charset="2"/>
              <a:buChar char="p"/>
            </a:pPr>
            <a:r>
              <a:rPr lang="zh-CN" altLang="zh-CN" b="1" dirty="0">
                <a:solidFill>
                  <a:srgbClr val="FF0000"/>
                </a:solidFill>
              </a:rPr>
              <a:t>规则的不确定性</a:t>
            </a:r>
            <a:r>
              <a:rPr lang="zh-CN" altLang="zh-CN" dirty="0"/>
              <a:t>是指推理规则的不确定性，规则的不确定性也许可以大致地理解为当规则的条件被完全满足时，产生结论的不确定程度。因而有时规则的不确定性也称为结论的不确定性。规则的不确定性一般也是以赋予规则</a:t>
            </a:r>
            <a:r>
              <a:rPr lang="zh-CN" altLang="zh-CN" dirty="0" smtClean="0"/>
              <a:t>在</a:t>
            </a:r>
            <a:r>
              <a:rPr lang="en-US" altLang="zh-CN" dirty="0" smtClean="0"/>
              <a:t>0</a:t>
            </a:r>
            <a:r>
              <a:rPr lang="zh-CN" altLang="zh-CN" dirty="0" smtClean="0"/>
              <a:t>和</a:t>
            </a:r>
            <a:r>
              <a:rPr lang="en-US" altLang="zh-CN" dirty="0" smtClean="0"/>
              <a:t>1</a:t>
            </a:r>
            <a:r>
              <a:rPr lang="zh-CN" altLang="zh-CN" dirty="0" smtClean="0"/>
              <a:t>之间</a:t>
            </a:r>
            <a:r>
              <a:rPr lang="zh-CN" altLang="zh-CN" dirty="0"/>
              <a:t>的系数的方法来表示的。</a:t>
            </a:r>
          </a:p>
          <a:p>
            <a:pPr>
              <a:buFont typeface="Wingdings" panose="05000000000000000000" pitchFamily="2" charset="2"/>
              <a:buChar char="p"/>
            </a:pPr>
            <a:r>
              <a:rPr lang="zh-CN" altLang="zh-CN" b="1" dirty="0">
                <a:solidFill>
                  <a:srgbClr val="FF0000"/>
                </a:solidFill>
              </a:rPr>
              <a:t>结论的不确定性</a:t>
            </a:r>
            <a:r>
              <a:rPr lang="zh-CN" altLang="zh-CN" dirty="0"/>
              <a:t>通常是指根据已有的证据和规则进行推理所获得的结论的不确定性。结论的不确定性的描述方法一般与证据不确定性的描述方法相同。</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二</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的计算问题</a:t>
            </a:r>
            <a:r>
              <a:rPr lang="zh-CN" altLang="zh-CN" dirty="0"/>
              <a:t>是指在领域专家给出的规则强度和用户给出的原始证据的不确定性的基础上，定义一组函数，求出结论的不确定性度量。主要包括不确定性的复合、传播与积累三个方面：</a:t>
            </a:r>
          </a:p>
          <a:p>
            <a:pPr>
              <a:buFont typeface="Wingdings" panose="05000000000000000000" pitchFamily="2" charset="2"/>
              <a:buChar char="p"/>
            </a:pPr>
            <a:r>
              <a:rPr lang="zh-CN" altLang="zh-CN" dirty="0">
                <a:solidFill>
                  <a:srgbClr val="0070C0"/>
                </a:solidFill>
              </a:rPr>
              <a:t>⑴ </a:t>
            </a:r>
            <a:r>
              <a:rPr lang="zh-CN" altLang="zh-CN" b="1" dirty="0">
                <a:solidFill>
                  <a:srgbClr val="0070C0"/>
                </a:solidFill>
              </a:rPr>
              <a:t>不确定性的复合</a:t>
            </a:r>
            <a:r>
              <a:rPr lang="zh-CN" altLang="zh-CN" dirty="0"/>
              <a:t>是指如何根据已有的证据及其不确定性求出复合证据的不确定性。在常见的情形之下，往往是已知</a:t>
            </a:r>
            <a:r>
              <a:rPr lang="zh-CN" altLang="zh-CN" dirty="0" smtClean="0"/>
              <a:t>证据</a:t>
            </a:r>
            <a:r>
              <a:rPr lang="en-US" altLang="zh-CN" dirty="0" smtClean="0"/>
              <a:t>E1</a:t>
            </a:r>
            <a:r>
              <a:rPr lang="zh-CN" altLang="en-US" dirty="0"/>
              <a:t>和</a:t>
            </a:r>
            <a:r>
              <a:rPr lang="en-US" altLang="zh-CN" dirty="0" smtClean="0"/>
              <a:t>E2</a:t>
            </a:r>
            <a:r>
              <a:rPr lang="zh-CN" altLang="zh-CN" dirty="0" smtClean="0"/>
              <a:t>的</a:t>
            </a:r>
            <a:r>
              <a:rPr lang="zh-CN" altLang="zh-CN" dirty="0"/>
              <a:t>不确定性度量</a:t>
            </a:r>
            <a:r>
              <a:rPr lang="en-US" altLang="zh-CN" dirty="0"/>
              <a:t> C(E1)</a:t>
            </a:r>
            <a:r>
              <a:rPr lang="zh-CN" altLang="en-US" dirty="0"/>
              <a:t>和</a:t>
            </a:r>
            <a:r>
              <a:rPr lang="en-US" altLang="zh-CN" dirty="0"/>
              <a:t>C(E2) </a:t>
            </a:r>
            <a:r>
              <a:rPr lang="zh-CN" altLang="zh-CN" dirty="0"/>
              <a:t>，求</a:t>
            </a:r>
            <a:r>
              <a:rPr lang="zh-CN" altLang="zh-CN" dirty="0" smtClean="0"/>
              <a:t>证据</a:t>
            </a:r>
            <a:r>
              <a:rPr lang="en-US" altLang="zh-CN" dirty="0"/>
              <a:t>E1</a:t>
            </a:r>
            <a:r>
              <a:rPr lang="zh-CN" altLang="en-US" dirty="0"/>
              <a:t>和</a:t>
            </a:r>
            <a:r>
              <a:rPr lang="en-US" altLang="zh-CN" dirty="0"/>
              <a:t>E2</a:t>
            </a:r>
            <a:r>
              <a:rPr lang="zh-CN" altLang="zh-CN" dirty="0" smtClean="0"/>
              <a:t>的</a:t>
            </a:r>
            <a:r>
              <a:rPr lang="zh-CN" altLang="zh-CN" dirty="0">
                <a:solidFill>
                  <a:srgbClr val="FF0000"/>
                </a:solidFill>
              </a:rPr>
              <a:t>析取和合取</a:t>
            </a:r>
            <a:r>
              <a:rPr lang="zh-CN" altLang="zh-CN" dirty="0"/>
              <a:t>的不确定性，即定义</a:t>
            </a:r>
            <a:r>
              <a:rPr lang="zh-CN" altLang="zh-CN" dirty="0" smtClean="0"/>
              <a:t>函数</a:t>
            </a:r>
            <a:r>
              <a:rPr lang="en-US" altLang="zh-CN" dirty="0" smtClean="0"/>
              <a:t>f1</a:t>
            </a:r>
            <a:r>
              <a:rPr lang="zh-CN" altLang="en-US" dirty="0" smtClean="0"/>
              <a:t>和</a:t>
            </a:r>
            <a:r>
              <a:rPr lang="en-US" altLang="zh-CN" dirty="0" smtClean="0"/>
              <a:t>f2</a:t>
            </a:r>
            <a:r>
              <a:rPr lang="zh-CN" altLang="zh-CN" dirty="0" smtClean="0"/>
              <a:t>使得：</a:t>
            </a:r>
            <a:endParaRPr lang="en-US" altLang="zh-CN" dirty="0" smtClean="0"/>
          </a:p>
          <a:p>
            <a:pPr>
              <a:buFont typeface="Wingdings" panose="05000000000000000000" pitchFamily="2" charset="2"/>
              <a:buChar char="Ø"/>
            </a:pPr>
            <a:r>
              <a:rPr lang="en-US" altLang="zh-CN" b="1" dirty="0" smtClean="0"/>
              <a:t>              </a:t>
            </a:r>
            <a:r>
              <a:rPr lang="en-US" altLang="zh-CN" b="1" dirty="0">
                <a:solidFill>
                  <a:srgbClr val="7030A0"/>
                </a:solidFill>
              </a:rPr>
              <a:t>C(E1∧E2)=</a:t>
            </a:r>
            <a:r>
              <a:rPr lang="en-US" altLang="zh-CN" b="1" dirty="0" smtClean="0">
                <a:solidFill>
                  <a:srgbClr val="7030A0"/>
                </a:solidFill>
              </a:rPr>
              <a:t>f1(C(E1</a:t>
            </a:r>
            <a:r>
              <a:rPr lang="en-US" altLang="zh-CN" b="1" dirty="0">
                <a:solidFill>
                  <a:srgbClr val="7030A0"/>
                </a:solidFill>
              </a:rPr>
              <a:t>),C(E2))</a:t>
            </a:r>
          </a:p>
          <a:p>
            <a:pPr>
              <a:buFont typeface="Wingdings" panose="05000000000000000000" pitchFamily="2" charset="2"/>
              <a:buChar char="Ø"/>
            </a:pPr>
            <a:r>
              <a:rPr lang="en-US" altLang="zh-CN" b="1" dirty="0">
                <a:solidFill>
                  <a:srgbClr val="7030A0"/>
                </a:solidFill>
              </a:rPr>
              <a:t> </a:t>
            </a:r>
            <a:r>
              <a:rPr lang="en-US" altLang="zh-CN" b="1" dirty="0" smtClean="0">
                <a:solidFill>
                  <a:srgbClr val="7030A0"/>
                </a:solidFill>
              </a:rPr>
              <a:t>             C(E1</a:t>
            </a:r>
            <a:r>
              <a:rPr lang="en-US" altLang="zh-CN" b="1" dirty="0">
                <a:solidFill>
                  <a:srgbClr val="7030A0"/>
                </a:solidFill>
              </a:rPr>
              <a:t>∨E2)=</a:t>
            </a:r>
            <a:r>
              <a:rPr lang="en-US" altLang="zh-CN" b="1" dirty="0" smtClean="0">
                <a:solidFill>
                  <a:srgbClr val="7030A0"/>
                </a:solidFill>
              </a:rPr>
              <a:t>f2(C(E1</a:t>
            </a:r>
            <a:r>
              <a:rPr lang="en-US" altLang="zh-CN" b="1" dirty="0">
                <a:solidFill>
                  <a:srgbClr val="7030A0"/>
                </a:solidFill>
              </a:rPr>
              <a:t>),C(E2))</a:t>
            </a:r>
            <a:endParaRPr lang="zh-CN" altLang="zh-CN" b="1" dirty="0">
              <a:solidFill>
                <a:srgbClr val="7030A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9060211" cy="5688632"/>
          </a:xfrm>
        </p:spPr>
        <p:txBody>
          <a:bodyPr>
            <a:normAutofit/>
          </a:bodyPr>
          <a:lstStyle/>
          <a:p>
            <a:pPr>
              <a:buFont typeface="Wingdings" panose="05000000000000000000" pitchFamily="2" charset="2"/>
              <a:buChar char="p"/>
            </a:pPr>
            <a:r>
              <a:rPr lang="zh-CN" altLang="zh-CN" dirty="0">
                <a:solidFill>
                  <a:srgbClr val="0070C0"/>
                </a:solidFill>
              </a:rPr>
              <a:t>⑵ </a:t>
            </a:r>
            <a:r>
              <a:rPr lang="zh-CN" altLang="zh-CN" b="1" dirty="0">
                <a:solidFill>
                  <a:srgbClr val="0070C0"/>
                </a:solidFill>
              </a:rPr>
              <a:t>不确定性的传播</a:t>
            </a:r>
            <a:r>
              <a:rPr lang="zh-CN" altLang="zh-CN" dirty="0"/>
              <a:t>是指如何根据证据的不确定性和规则的不确定性得到结论的不确定性。在常见的情形之下，往往是已知规则的</a:t>
            </a:r>
            <a:r>
              <a:rPr lang="zh-CN" altLang="zh-CN" dirty="0" smtClean="0"/>
              <a:t>前提</a:t>
            </a:r>
            <a:r>
              <a:rPr lang="en-US" altLang="zh-CN" dirty="0" smtClean="0"/>
              <a:t>E</a:t>
            </a:r>
            <a:r>
              <a:rPr lang="zh-CN" altLang="zh-CN" dirty="0" smtClean="0"/>
              <a:t>的不确定性</a:t>
            </a:r>
            <a:r>
              <a:rPr lang="en-US" altLang="zh-CN" dirty="0" smtClean="0"/>
              <a:t>C(E) </a:t>
            </a:r>
            <a:r>
              <a:rPr lang="zh-CN" altLang="zh-CN" dirty="0"/>
              <a:t>和</a:t>
            </a:r>
            <a:r>
              <a:rPr lang="zh-CN" altLang="zh-CN" dirty="0" smtClean="0"/>
              <a:t>规则</a:t>
            </a:r>
            <a:r>
              <a:rPr lang="en-US" altLang="zh-CN" dirty="0">
                <a:latin typeface="黑体" pitchFamily="2" charset="-122"/>
              </a:rPr>
              <a:t>E→</a:t>
            </a:r>
            <a:r>
              <a:rPr lang="en-US" altLang="zh-CN" dirty="0" smtClean="0">
                <a:latin typeface="黑体" pitchFamily="2" charset="-122"/>
              </a:rPr>
              <a:t>H</a:t>
            </a:r>
            <a:r>
              <a:rPr lang="en-US" altLang="zh-CN" dirty="0" smtClean="0"/>
              <a:t> </a:t>
            </a:r>
            <a:r>
              <a:rPr lang="zh-CN" altLang="zh-CN" dirty="0"/>
              <a:t>的</a:t>
            </a:r>
            <a:r>
              <a:rPr lang="zh-CN" altLang="zh-CN" dirty="0" smtClean="0"/>
              <a:t>强度</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en-US" altLang="zh-CN" dirty="0" smtClean="0"/>
              <a:t> </a:t>
            </a:r>
            <a:r>
              <a:rPr lang="zh-CN" altLang="zh-CN" dirty="0"/>
              <a:t>，求</a:t>
            </a:r>
            <a:r>
              <a:rPr lang="zh-CN" altLang="zh-CN" dirty="0" smtClean="0"/>
              <a:t>假设</a:t>
            </a:r>
            <a:r>
              <a:rPr lang="en-US" altLang="zh-CN" dirty="0" smtClean="0"/>
              <a:t>H</a:t>
            </a:r>
            <a:r>
              <a:rPr lang="zh-CN" altLang="zh-CN" dirty="0" smtClean="0"/>
              <a:t>的不确定性</a:t>
            </a:r>
            <a:r>
              <a:rPr lang="en-US" altLang="zh-CN" dirty="0" smtClean="0"/>
              <a:t>C(H) </a:t>
            </a:r>
            <a:r>
              <a:rPr lang="zh-CN" altLang="zh-CN" dirty="0"/>
              <a:t>，即定义</a:t>
            </a:r>
            <a:r>
              <a:rPr lang="zh-CN" altLang="zh-CN" dirty="0" smtClean="0"/>
              <a:t>函数</a:t>
            </a:r>
            <a:r>
              <a:rPr lang="en-US" altLang="zh-CN" dirty="0" smtClean="0"/>
              <a:t>f3 </a:t>
            </a:r>
            <a:r>
              <a:rPr lang="zh-CN" altLang="zh-CN" dirty="0" smtClean="0"/>
              <a:t>，</a:t>
            </a:r>
            <a:r>
              <a:rPr lang="zh-CN" altLang="zh-CN" dirty="0"/>
              <a:t>使得：</a:t>
            </a:r>
          </a:p>
          <a:p>
            <a:pPr>
              <a:buFont typeface="Wingdings" panose="05000000000000000000" pitchFamily="2" charset="2"/>
              <a:buChar char="Ø"/>
            </a:pPr>
            <a:r>
              <a:rPr lang="en-US" altLang="zh-CN" b="1" dirty="0">
                <a:solidFill>
                  <a:srgbClr val="7030A0"/>
                </a:solidFill>
              </a:rPr>
              <a:t>      </a:t>
            </a:r>
            <a:r>
              <a:rPr lang="en-US" altLang="zh-CN" b="1" dirty="0" smtClean="0">
                <a:solidFill>
                  <a:srgbClr val="7030A0"/>
                </a:solidFill>
              </a:rPr>
              <a:t>       </a:t>
            </a:r>
            <a:r>
              <a:rPr lang="en-US" altLang="zh-CN" b="1" dirty="0">
                <a:solidFill>
                  <a:srgbClr val="7030A0"/>
                </a:solidFill>
              </a:rPr>
              <a:t>C(H)= f3 (C(E),f(H</a:t>
            </a:r>
            <a:r>
              <a:rPr lang="zh-CN" altLang="en-US" b="1" dirty="0">
                <a:solidFill>
                  <a:srgbClr val="7030A0"/>
                </a:solidFill>
              </a:rPr>
              <a:t>，</a:t>
            </a:r>
            <a:r>
              <a:rPr lang="en-US" altLang="zh-CN" b="1" dirty="0">
                <a:solidFill>
                  <a:srgbClr val="7030A0"/>
                </a:solidFill>
              </a:rPr>
              <a:t>E))</a:t>
            </a:r>
          </a:p>
          <a:p>
            <a:pPr>
              <a:buFont typeface="Wingdings" panose="05000000000000000000" pitchFamily="2" charset="2"/>
              <a:buChar char="p"/>
            </a:pPr>
            <a:r>
              <a:rPr lang="zh-CN" altLang="zh-CN" dirty="0" smtClean="0">
                <a:solidFill>
                  <a:srgbClr val="0070C0"/>
                </a:solidFill>
              </a:rPr>
              <a:t>⑶ </a:t>
            </a:r>
            <a:r>
              <a:rPr lang="zh-CN" altLang="zh-CN" b="1" dirty="0">
                <a:solidFill>
                  <a:srgbClr val="0070C0"/>
                </a:solidFill>
              </a:rPr>
              <a:t>不确定性的积累</a:t>
            </a:r>
            <a:r>
              <a:rPr lang="zh-CN" altLang="zh-CN" dirty="0"/>
              <a:t>也称为不确定性的综合。在常见的情形之下，是指如何从两个独立的</a:t>
            </a:r>
            <a:r>
              <a:rPr lang="zh-CN" altLang="zh-CN" dirty="0" smtClean="0"/>
              <a:t>证据</a:t>
            </a:r>
            <a:r>
              <a:rPr lang="en-US" altLang="zh-CN" dirty="0"/>
              <a:t>E1</a:t>
            </a:r>
            <a:r>
              <a:rPr lang="zh-CN" altLang="en-US" dirty="0"/>
              <a:t>和</a:t>
            </a:r>
            <a:r>
              <a:rPr lang="en-US" altLang="zh-CN" dirty="0"/>
              <a:t>E2</a:t>
            </a:r>
            <a:r>
              <a:rPr lang="zh-CN" altLang="zh-CN" dirty="0" smtClean="0"/>
              <a:t>求得</a:t>
            </a:r>
            <a:r>
              <a:rPr lang="zh-CN" altLang="zh-CN" dirty="0"/>
              <a:t>的</a:t>
            </a:r>
            <a:r>
              <a:rPr lang="zh-CN" altLang="zh-CN" dirty="0" smtClean="0"/>
              <a:t>假设</a:t>
            </a:r>
            <a:r>
              <a:rPr lang="en-US" altLang="zh-CN" dirty="0" smtClean="0"/>
              <a:t>H</a:t>
            </a:r>
            <a:r>
              <a:rPr lang="zh-CN" altLang="zh-CN" dirty="0" smtClean="0"/>
              <a:t>的</a:t>
            </a:r>
            <a:r>
              <a:rPr lang="zh-CN" altLang="zh-CN" dirty="0"/>
              <a:t>不确定性</a:t>
            </a:r>
            <a:r>
              <a:rPr lang="zh-CN" altLang="zh-CN" dirty="0" smtClean="0"/>
              <a:t>度量</a:t>
            </a:r>
            <a:r>
              <a:rPr lang="en-US" altLang="zh-CN" dirty="0" smtClean="0"/>
              <a:t>C1(H)</a:t>
            </a:r>
            <a:r>
              <a:rPr lang="zh-CN" altLang="en-US" dirty="0"/>
              <a:t>和</a:t>
            </a:r>
            <a:r>
              <a:rPr lang="en-US" altLang="zh-CN" dirty="0" smtClean="0"/>
              <a:t>C2(H) </a:t>
            </a:r>
            <a:r>
              <a:rPr lang="zh-CN" altLang="zh-CN" dirty="0" smtClean="0"/>
              <a:t>，</a:t>
            </a:r>
            <a:r>
              <a:rPr lang="zh-CN" altLang="zh-CN" dirty="0"/>
              <a:t>求出</a:t>
            </a:r>
            <a:r>
              <a:rPr lang="zh-CN" altLang="zh-CN" dirty="0" smtClean="0"/>
              <a:t>证据</a:t>
            </a:r>
            <a:r>
              <a:rPr lang="en-US" altLang="zh-CN" dirty="0"/>
              <a:t>E1</a:t>
            </a:r>
            <a:r>
              <a:rPr lang="zh-CN" altLang="en-US" dirty="0"/>
              <a:t>和</a:t>
            </a:r>
            <a:r>
              <a:rPr lang="en-US" altLang="zh-CN" dirty="0"/>
              <a:t>E2</a:t>
            </a:r>
            <a:r>
              <a:rPr lang="zh-CN" altLang="zh-CN" dirty="0" smtClean="0"/>
              <a:t>都</a:t>
            </a:r>
            <a:r>
              <a:rPr lang="zh-CN" altLang="zh-CN" dirty="0"/>
              <a:t>存在时所导致的</a:t>
            </a:r>
            <a:r>
              <a:rPr lang="zh-CN" altLang="zh-CN" dirty="0" smtClean="0"/>
              <a:t>假设</a:t>
            </a:r>
            <a:r>
              <a:rPr lang="en-US" altLang="zh-CN" dirty="0" smtClean="0"/>
              <a:t>H</a:t>
            </a:r>
            <a:r>
              <a:rPr lang="zh-CN" altLang="zh-CN" dirty="0" smtClean="0"/>
              <a:t>的</a:t>
            </a:r>
            <a:r>
              <a:rPr lang="zh-CN" altLang="zh-CN" dirty="0"/>
              <a:t>不确定性</a:t>
            </a:r>
            <a:r>
              <a:rPr lang="en-US" altLang="zh-CN" dirty="0"/>
              <a:t> </a:t>
            </a:r>
            <a:r>
              <a:rPr lang="zh-CN" altLang="zh-CN" dirty="0"/>
              <a:t>，即定义</a:t>
            </a:r>
            <a:r>
              <a:rPr lang="zh-CN" altLang="zh-CN" dirty="0" smtClean="0"/>
              <a:t>函数</a:t>
            </a:r>
            <a:r>
              <a:rPr lang="en-US" altLang="zh-CN" dirty="0" smtClean="0"/>
              <a:t>f4 </a:t>
            </a:r>
            <a:r>
              <a:rPr lang="zh-CN" altLang="zh-CN" dirty="0" smtClean="0"/>
              <a:t>，</a:t>
            </a:r>
            <a:r>
              <a:rPr lang="zh-CN" altLang="zh-CN" dirty="0"/>
              <a:t>使得：</a:t>
            </a:r>
          </a:p>
          <a:p>
            <a:pPr>
              <a:buFont typeface="Wingdings" panose="05000000000000000000" pitchFamily="2" charset="2"/>
              <a:buChar char="Ø"/>
            </a:pPr>
            <a:r>
              <a:rPr lang="en-US" altLang="zh-CN" b="1" dirty="0" smtClean="0">
                <a:solidFill>
                  <a:srgbClr val="7030A0"/>
                </a:solidFill>
              </a:rPr>
              <a:t>              C(H)=</a:t>
            </a:r>
            <a:r>
              <a:rPr lang="en-US" altLang="zh-CN" b="1" dirty="0">
                <a:solidFill>
                  <a:srgbClr val="7030A0"/>
                </a:solidFill>
              </a:rPr>
              <a:t> f4 </a:t>
            </a:r>
            <a:r>
              <a:rPr lang="en-US" altLang="zh-CN" b="1" dirty="0" smtClean="0">
                <a:solidFill>
                  <a:srgbClr val="7030A0"/>
                </a:solidFill>
              </a:rPr>
              <a:t>(C1(H</a:t>
            </a:r>
            <a:r>
              <a:rPr lang="en-US" altLang="zh-CN" b="1" dirty="0">
                <a:solidFill>
                  <a:srgbClr val="7030A0"/>
                </a:solidFill>
              </a:rPr>
              <a:t>),C2(H)) </a:t>
            </a:r>
            <a:endParaRPr lang="zh-CN" altLang="en-US" b="1" dirty="0">
              <a:solidFill>
                <a:srgbClr val="7030A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a:t>
            </a:r>
            <a:r>
              <a:rPr lang="zh-CN" altLang="en-US" b="1" dirty="0" smtClean="0">
                <a:solidFill>
                  <a:srgbClr val="FF0000"/>
                </a:solidFill>
              </a:rPr>
              <a:t>三</a:t>
            </a:r>
            <a:r>
              <a:rPr lang="en-US" altLang="zh-CN" b="1" dirty="0" smtClean="0">
                <a:solidFill>
                  <a:srgbClr val="FF0000"/>
                </a:solidFill>
              </a:rPr>
              <a:t>)</a:t>
            </a:r>
            <a:r>
              <a:rPr lang="zh-CN" altLang="zh-CN" b="1" dirty="0" smtClean="0">
                <a:solidFill>
                  <a:srgbClr val="FF0000"/>
                </a:solidFill>
              </a:rPr>
              <a:t>不确定性</a:t>
            </a:r>
            <a:r>
              <a:rPr lang="zh-CN" altLang="zh-CN" b="1" dirty="0">
                <a:solidFill>
                  <a:srgbClr val="FF0000"/>
                </a:solidFill>
              </a:rPr>
              <a:t>推理的语义问题</a:t>
            </a:r>
            <a:r>
              <a:rPr lang="zh-CN" altLang="zh-CN" dirty="0"/>
              <a:t>是指上述对不确定性的表示和计算方法的的含义的解释是什么</a:t>
            </a:r>
            <a:r>
              <a:rPr lang="zh-CN" altLang="zh-CN" dirty="0" smtClean="0"/>
              <a:t>。</a:t>
            </a:r>
            <a:endParaRPr lang="en-US" altLang="zh-CN" dirty="0" smtClean="0"/>
          </a:p>
          <a:p>
            <a:r>
              <a:rPr lang="zh-CN" altLang="zh-CN" dirty="0" smtClean="0"/>
              <a:t>例如</a:t>
            </a:r>
            <a:r>
              <a:rPr lang="zh-CN" altLang="zh-CN" dirty="0"/>
              <a:t>，</a:t>
            </a:r>
            <a:r>
              <a:rPr lang="zh-CN" altLang="zh-CN" dirty="0" smtClean="0"/>
              <a:t>证据</a:t>
            </a:r>
            <a:r>
              <a:rPr lang="en-US" altLang="zh-CN" dirty="0" smtClean="0"/>
              <a:t>E</a:t>
            </a:r>
            <a:r>
              <a:rPr lang="zh-CN" altLang="zh-CN" dirty="0" smtClean="0"/>
              <a:t>的不确定性</a:t>
            </a:r>
            <a:r>
              <a:rPr lang="en-US" altLang="zh-CN" dirty="0"/>
              <a:t>C(H,E)</a:t>
            </a:r>
            <a:r>
              <a:rPr lang="zh-CN" altLang="zh-CN" dirty="0" smtClean="0"/>
              <a:t>可</a:t>
            </a:r>
            <a:r>
              <a:rPr lang="zh-CN" altLang="zh-CN" dirty="0"/>
              <a:t>理解</a:t>
            </a:r>
            <a:r>
              <a:rPr lang="zh-CN" altLang="zh-CN" dirty="0" smtClean="0"/>
              <a:t>为</a:t>
            </a:r>
            <a:r>
              <a:rPr lang="en-US" altLang="zh-CN" dirty="0" smtClean="0"/>
              <a:t>E</a:t>
            </a:r>
            <a:r>
              <a:rPr lang="zh-CN" altLang="zh-CN" dirty="0" smtClean="0"/>
              <a:t>为</a:t>
            </a:r>
            <a:r>
              <a:rPr lang="zh-CN" altLang="zh-CN" dirty="0"/>
              <a:t>真的程度；</a:t>
            </a:r>
            <a:r>
              <a:rPr lang="zh-CN" altLang="zh-CN" dirty="0" smtClean="0"/>
              <a:t>规则</a:t>
            </a:r>
            <a:r>
              <a:rPr lang="en-US" altLang="zh-CN" dirty="0">
                <a:latin typeface="黑体" pitchFamily="2" charset="-122"/>
              </a:rPr>
              <a:t>E→H</a:t>
            </a:r>
            <a:r>
              <a:rPr lang="zh-CN" altLang="zh-CN" dirty="0" smtClean="0"/>
              <a:t>的强度</a:t>
            </a:r>
            <a:r>
              <a:rPr lang="en-US" altLang="zh-CN" dirty="0">
                <a:latin typeface="黑体" pitchFamily="2" charset="-122"/>
              </a:rPr>
              <a:t>f(H</a:t>
            </a:r>
            <a:r>
              <a:rPr lang="zh-CN" altLang="en-US" dirty="0">
                <a:latin typeface="黑体" pitchFamily="2" charset="-122"/>
              </a:rPr>
              <a:t>，</a:t>
            </a:r>
            <a:r>
              <a:rPr lang="en-US" altLang="zh-CN" dirty="0">
                <a:latin typeface="黑体" pitchFamily="2" charset="-122"/>
              </a:rPr>
              <a:t>E)</a:t>
            </a:r>
            <a:r>
              <a:rPr lang="zh-CN" altLang="zh-CN" dirty="0" smtClean="0"/>
              <a:t>可</a:t>
            </a:r>
            <a:r>
              <a:rPr lang="zh-CN" altLang="zh-CN" dirty="0"/>
              <a:t>理解为当</a:t>
            </a:r>
            <a:r>
              <a:rPr lang="zh-CN" altLang="zh-CN" dirty="0" smtClean="0"/>
              <a:t>前提</a:t>
            </a:r>
            <a:r>
              <a:rPr lang="en-US" altLang="zh-CN" dirty="0" smtClean="0"/>
              <a:t>E</a:t>
            </a:r>
            <a:r>
              <a:rPr lang="zh-CN" altLang="zh-CN" dirty="0" smtClean="0"/>
              <a:t>为</a:t>
            </a:r>
            <a:r>
              <a:rPr lang="zh-CN" altLang="zh-CN" dirty="0"/>
              <a:t>真时，对</a:t>
            </a:r>
            <a:r>
              <a:rPr lang="zh-CN" altLang="zh-CN" dirty="0" smtClean="0"/>
              <a:t>结论</a:t>
            </a:r>
            <a:r>
              <a:rPr lang="en-US" altLang="zh-CN" dirty="0" smtClean="0"/>
              <a:t>H</a:t>
            </a:r>
            <a:r>
              <a:rPr lang="zh-CN" altLang="zh-CN" dirty="0" smtClean="0"/>
              <a:t>为</a:t>
            </a:r>
            <a:r>
              <a:rPr lang="zh-CN" altLang="zh-CN" dirty="0"/>
              <a:t>真的一种影响程度等等。</a:t>
            </a:r>
          </a:p>
          <a:p>
            <a:r>
              <a:rPr lang="zh-CN" altLang="zh-CN" dirty="0"/>
              <a:t>解释不确定性推理的语义首先需要在定义不确定性表示方法上符合人们通常的直观理解。</a:t>
            </a:r>
          </a:p>
          <a:p>
            <a:r>
              <a:rPr lang="zh-CN" altLang="en-US" dirty="0" smtClean="0"/>
              <a:t>处理不确定性问题的主要数学工具</a:t>
            </a:r>
            <a:r>
              <a:rPr lang="en-US" altLang="zh-CN" dirty="0" smtClean="0"/>
              <a:t>:</a:t>
            </a:r>
          </a:p>
          <a:p>
            <a:pPr>
              <a:buFont typeface="Wingdings" panose="05000000000000000000" pitchFamily="2" charset="2"/>
              <a:buChar char="Ø"/>
            </a:pPr>
            <a:r>
              <a:rPr lang="zh-CN" altLang="en-US" dirty="0" smtClean="0"/>
              <a:t>概率论</a:t>
            </a:r>
          </a:p>
          <a:p>
            <a:pPr>
              <a:buFont typeface="Wingdings" panose="05000000000000000000" pitchFamily="2" charset="2"/>
              <a:buChar char="Ø"/>
            </a:pPr>
            <a:r>
              <a:rPr lang="zh-CN" altLang="en-US" dirty="0" smtClean="0"/>
              <a:t>模糊数学</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body" idx="1"/>
          </p:nvPr>
        </p:nvSpPr>
        <p:spPr>
          <a:xfrm>
            <a:off x="194338" y="981075"/>
            <a:ext cx="9439936" cy="5472113"/>
          </a:xfrm>
        </p:spPr>
        <p:txBody>
          <a:bodyPr/>
          <a:lstStyle/>
          <a:p>
            <a:pPr eaLnBrk="1" hangingPunct="1">
              <a:lnSpc>
                <a:spcPct val="90000"/>
              </a:lnSpc>
            </a:pPr>
            <a:r>
              <a:rPr lang="zh-CN" altLang="en-US" dirty="0" smtClean="0">
                <a:latin typeface="黑体" pitchFamily="2" charset="-122"/>
              </a:rPr>
              <a:t>规则的不确定性度量</a:t>
            </a:r>
            <a:r>
              <a:rPr lang="en-US" altLang="zh-CN" dirty="0" smtClean="0">
                <a:latin typeface="黑体" pitchFamily="2" charset="-122"/>
              </a:rPr>
              <a:t>f(H</a:t>
            </a:r>
            <a:r>
              <a:rPr lang="zh-CN" altLang="en-US" dirty="0" smtClean="0">
                <a:latin typeface="黑体" pitchFamily="2" charset="-122"/>
              </a:rPr>
              <a:t>，</a:t>
            </a:r>
            <a:r>
              <a:rPr lang="en-US" altLang="zh-CN" dirty="0" smtClean="0">
                <a:latin typeface="黑体" pitchFamily="2" charset="-122"/>
              </a:rPr>
              <a:t>E)</a:t>
            </a:r>
            <a:r>
              <a:rPr lang="zh-CN" altLang="en-US" dirty="0" smtClean="0">
                <a:latin typeface="黑体" pitchFamily="2" charset="-122"/>
              </a:rPr>
              <a:t>，需要定义在下述</a:t>
            </a:r>
            <a:r>
              <a:rPr lang="en-US" altLang="zh-CN" dirty="0" smtClean="0">
                <a:latin typeface="黑体" pitchFamily="2" charset="-122"/>
              </a:rPr>
              <a:t>3</a:t>
            </a:r>
            <a:r>
              <a:rPr lang="zh-CN" altLang="en-US" dirty="0" smtClean="0">
                <a:latin typeface="黑体" pitchFamily="2" charset="-122"/>
              </a:rPr>
              <a:t>个典型情况下的取值：</a:t>
            </a:r>
          </a:p>
          <a:p>
            <a:pPr eaLnBrk="1" hangingPunct="1">
              <a:lnSpc>
                <a:spcPct val="90000"/>
              </a:lnSpc>
              <a:buFont typeface="Wingdings" panose="05000000000000000000" pitchFamily="2" charset="2"/>
              <a:buChar char="Ø"/>
            </a:pPr>
            <a:r>
              <a:rPr lang="zh-CN" altLang="en-US" dirty="0" smtClean="0">
                <a:solidFill>
                  <a:srgbClr val="0000FF"/>
                </a:solidFill>
                <a:latin typeface="黑体" pitchFamily="2" charset="-122"/>
              </a:rPr>
              <a:t>     若</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为真，则</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为真，这时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a:t>
            </a:r>
            <a:r>
              <a:rPr lang="zh-CN" altLang="en-US" dirty="0" smtClean="0">
                <a:solidFill>
                  <a:srgbClr val="0000FF"/>
                </a:solidFill>
                <a:latin typeface="黑体" pitchFamily="2" charset="-122"/>
              </a:rPr>
              <a:t>若</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为真，则</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为假，这时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E</a:t>
            </a:r>
            <a:r>
              <a:rPr lang="zh-CN" altLang="en-US" dirty="0" smtClean="0">
                <a:solidFill>
                  <a:srgbClr val="0000FF"/>
                </a:solidFill>
                <a:latin typeface="黑体" pitchFamily="2" charset="-122"/>
              </a:rPr>
              <a:t>对</a:t>
            </a:r>
            <a:r>
              <a:rPr lang="en-US" altLang="zh-CN" dirty="0" smtClean="0">
                <a:solidFill>
                  <a:srgbClr val="0000FF"/>
                </a:solidFill>
                <a:latin typeface="黑体" pitchFamily="2" charset="-122"/>
              </a:rPr>
              <a:t>H</a:t>
            </a:r>
            <a:r>
              <a:rPr lang="zh-CN" altLang="en-US" dirty="0" smtClean="0">
                <a:solidFill>
                  <a:srgbClr val="0000FF"/>
                </a:solidFill>
                <a:latin typeface="黑体" pitchFamily="2" charset="-122"/>
              </a:rPr>
              <a:t>没有影响，这时</a:t>
            </a:r>
            <a:r>
              <a:rPr lang="en-US" altLang="zh-CN" dirty="0" smtClean="0">
                <a:solidFill>
                  <a:srgbClr val="0000FF"/>
                </a:solidFill>
                <a:latin typeface="黑体" pitchFamily="2" charset="-122"/>
              </a:rPr>
              <a:t>f(H</a:t>
            </a:r>
            <a:r>
              <a:rPr lang="zh-CN" altLang="en-US" dirty="0" smtClean="0">
                <a:solidFill>
                  <a:srgbClr val="0000FF"/>
                </a:solidFill>
                <a:latin typeface="黑体" pitchFamily="2" charset="-122"/>
              </a:rPr>
              <a:t>，</a:t>
            </a:r>
            <a:r>
              <a:rPr lang="en-US" altLang="zh-CN" dirty="0" smtClean="0">
                <a:solidFill>
                  <a:srgbClr val="0000FF"/>
                </a:solidFill>
                <a:latin typeface="黑体" pitchFamily="2" charset="-122"/>
              </a:rPr>
              <a:t>E)=?</a:t>
            </a:r>
          </a:p>
          <a:p>
            <a:pPr eaLnBrk="1" hangingPunct="1">
              <a:lnSpc>
                <a:spcPct val="90000"/>
              </a:lnSpc>
            </a:pPr>
            <a:r>
              <a:rPr lang="zh-CN" altLang="en-US" dirty="0" smtClean="0">
                <a:latin typeface="黑体" pitchFamily="2" charset="-122"/>
              </a:rPr>
              <a:t>对于证据的不确定性度量</a:t>
            </a:r>
            <a:r>
              <a:rPr lang="en-US" altLang="zh-CN" dirty="0" smtClean="0">
                <a:latin typeface="黑体" pitchFamily="2" charset="-122"/>
              </a:rPr>
              <a:t>C(E)</a:t>
            </a:r>
            <a:r>
              <a:rPr lang="zh-CN" altLang="en-US" dirty="0" smtClean="0">
                <a:latin typeface="黑体" pitchFamily="2" charset="-122"/>
              </a:rPr>
              <a:t>，需要定义在下述</a:t>
            </a:r>
            <a:r>
              <a:rPr lang="en-US" altLang="zh-CN" dirty="0" smtClean="0">
                <a:latin typeface="黑体" pitchFamily="2" charset="-122"/>
              </a:rPr>
              <a:t>3</a:t>
            </a:r>
            <a:r>
              <a:rPr lang="zh-CN" altLang="en-US" dirty="0" smtClean="0">
                <a:latin typeface="黑体" pitchFamily="2" charset="-122"/>
              </a:rPr>
              <a:t>个典型情况下的取值：</a:t>
            </a:r>
          </a:p>
          <a:p>
            <a:pPr eaLnBrk="1" hangingPunct="1">
              <a:lnSpc>
                <a:spcPct val="90000"/>
              </a:lnSpc>
              <a:buFont typeface="Wingdings" panose="05000000000000000000" pitchFamily="2" charset="2"/>
              <a:buChar char="Ø"/>
            </a:pPr>
            <a:r>
              <a:rPr lang="zh-CN" altLang="en-US" dirty="0" smtClean="0">
                <a:solidFill>
                  <a:srgbClr val="0000FF"/>
                </a:solidFill>
                <a:latin typeface="黑体" pitchFamily="2" charset="-122"/>
              </a:rPr>
              <a:t>     </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为真，</a:t>
            </a:r>
            <a:r>
              <a:rPr lang="en-US" altLang="zh-CN" dirty="0" smtClean="0">
                <a:solidFill>
                  <a:srgbClr val="0000FF"/>
                </a:solidFill>
                <a:latin typeface="黑体" pitchFamily="2" charset="-122"/>
              </a:rPr>
              <a:t>C(E)=?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E</a:t>
            </a:r>
            <a:r>
              <a:rPr lang="zh-CN" altLang="en-US" dirty="0" smtClean="0">
                <a:solidFill>
                  <a:srgbClr val="0000FF"/>
                </a:solidFill>
                <a:latin typeface="黑体" pitchFamily="2" charset="-122"/>
              </a:rPr>
              <a:t>为假，</a:t>
            </a:r>
            <a:r>
              <a:rPr lang="en-US" altLang="zh-CN" dirty="0" smtClean="0">
                <a:solidFill>
                  <a:srgbClr val="0000FF"/>
                </a:solidFill>
                <a:latin typeface="黑体" pitchFamily="2" charset="-122"/>
              </a:rPr>
              <a:t>C(E)=?</a:t>
            </a:r>
          </a:p>
          <a:p>
            <a:pPr eaLnBrk="1" hangingPunct="1">
              <a:lnSpc>
                <a:spcPct val="90000"/>
              </a:lnSpc>
              <a:buFont typeface="Wingdings" panose="05000000000000000000" pitchFamily="2" charset="2"/>
              <a:buChar char="Ø"/>
            </a:pPr>
            <a:r>
              <a:rPr lang="en-US" altLang="zh-CN" dirty="0" smtClean="0">
                <a:solidFill>
                  <a:srgbClr val="0000FF"/>
                </a:solidFill>
                <a:latin typeface="黑体" pitchFamily="2" charset="-122"/>
              </a:rPr>
              <a:t>     </a:t>
            </a:r>
            <a:r>
              <a:rPr lang="zh-CN" altLang="en-US" dirty="0" smtClean="0">
                <a:solidFill>
                  <a:srgbClr val="0000FF"/>
                </a:solidFill>
                <a:latin typeface="黑体" pitchFamily="2" charset="-122"/>
              </a:rPr>
              <a:t>对</a:t>
            </a:r>
            <a:r>
              <a:rPr lang="en-US" altLang="zh-CN" dirty="0" smtClean="0">
                <a:solidFill>
                  <a:srgbClr val="0000FF"/>
                </a:solidFill>
                <a:latin typeface="黑体" pitchFamily="2" charset="-122"/>
              </a:rPr>
              <a:t>E</a:t>
            </a:r>
            <a:r>
              <a:rPr lang="zh-CN" altLang="en-US" dirty="0" smtClean="0">
                <a:solidFill>
                  <a:srgbClr val="0000FF"/>
                </a:solidFill>
                <a:latin typeface="黑体" pitchFamily="2" charset="-122"/>
              </a:rPr>
              <a:t>一无所知，</a:t>
            </a:r>
            <a:r>
              <a:rPr lang="en-US" altLang="zh-CN" dirty="0" smtClean="0">
                <a:solidFill>
                  <a:srgbClr val="0000FF"/>
                </a:solidFill>
                <a:latin typeface="黑体" pitchFamily="2" charset="-122"/>
              </a:rPr>
              <a:t>C(E)=?</a:t>
            </a:r>
            <a:r>
              <a:rPr lang="en-US" altLang="zh-CN" dirty="0" smtClean="0">
                <a:solidFill>
                  <a:schemeClr val="folHlink"/>
                </a:solidFill>
                <a:latin typeface="黑体" pitchFamily="2"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30289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826">
                                            <p:txEl>
                                              <p:pRg st="1" end="1"/>
                                            </p:txEl>
                                          </p:spTgt>
                                        </p:tgtEl>
                                        <p:attrNameLst>
                                          <p:attrName>style.visibility</p:attrName>
                                        </p:attrNameLst>
                                      </p:cBhvr>
                                      <p:to>
                                        <p:strVal val="visible"/>
                                      </p:to>
                                    </p:set>
                                    <p:anim calcmode="lin" valueType="num">
                                      <p:cBhvr additive="base">
                                        <p:cTn id="7" dur="500" fill="hold"/>
                                        <p:tgtEl>
                                          <p:spTgt spid="4618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18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1826">
                                            <p:txEl>
                                              <p:pRg st="2" end="2"/>
                                            </p:txEl>
                                          </p:spTgt>
                                        </p:tgtEl>
                                        <p:attrNameLst>
                                          <p:attrName>style.visibility</p:attrName>
                                        </p:attrNameLst>
                                      </p:cBhvr>
                                      <p:to>
                                        <p:strVal val="visible"/>
                                      </p:to>
                                    </p:set>
                                    <p:anim calcmode="lin" valueType="num">
                                      <p:cBhvr additive="base">
                                        <p:cTn id="11" dur="500" fill="hold"/>
                                        <p:tgtEl>
                                          <p:spTgt spid="4618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18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1826">
                                            <p:txEl>
                                              <p:pRg st="3" end="3"/>
                                            </p:txEl>
                                          </p:spTgt>
                                        </p:tgtEl>
                                        <p:attrNameLst>
                                          <p:attrName>style.visibility</p:attrName>
                                        </p:attrNameLst>
                                      </p:cBhvr>
                                      <p:to>
                                        <p:strVal val="visible"/>
                                      </p:to>
                                    </p:set>
                                    <p:anim calcmode="lin" valueType="num">
                                      <p:cBhvr additive="base">
                                        <p:cTn id="15" dur="500" fill="hold"/>
                                        <p:tgtEl>
                                          <p:spTgt spid="4618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18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61826">
                                            <p:txEl>
                                              <p:pRg st="4" end="4"/>
                                            </p:txEl>
                                          </p:spTgt>
                                        </p:tgtEl>
                                        <p:attrNameLst>
                                          <p:attrName>style.visibility</p:attrName>
                                        </p:attrNameLst>
                                      </p:cBhvr>
                                      <p:to>
                                        <p:strVal val="visible"/>
                                      </p:to>
                                    </p:set>
                                    <p:animEffect transition="in" filter="barn(inVertical)">
                                      <p:cBhvr>
                                        <p:cTn id="21" dur="500"/>
                                        <p:tgtEl>
                                          <p:spTgt spid="461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1826">
                                            <p:txEl>
                                              <p:pRg st="5" end="5"/>
                                            </p:txEl>
                                          </p:spTgt>
                                        </p:tgtEl>
                                        <p:attrNameLst>
                                          <p:attrName>style.visibility</p:attrName>
                                        </p:attrNameLst>
                                      </p:cBhvr>
                                      <p:to>
                                        <p:strVal val="visible"/>
                                      </p:to>
                                    </p:set>
                                    <p:anim calcmode="lin" valueType="num">
                                      <p:cBhvr additive="base">
                                        <p:cTn id="26" dur="500" fill="hold"/>
                                        <p:tgtEl>
                                          <p:spTgt spid="461826">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61826">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61826">
                                            <p:txEl>
                                              <p:pRg st="6" end="6"/>
                                            </p:txEl>
                                          </p:spTgt>
                                        </p:tgtEl>
                                        <p:attrNameLst>
                                          <p:attrName>style.visibility</p:attrName>
                                        </p:attrNameLst>
                                      </p:cBhvr>
                                      <p:to>
                                        <p:strVal val="visible"/>
                                      </p:to>
                                    </p:set>
                                    <p:anim calcmode="lin" valueType="num">
                                      <p:cBhvr additive="base">
                                        <p:cTn id="30" dur="500" fill="hold"/>
                                        <p:tgtEl>
                                          <p:spTgt spid="46182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61826">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61826">
                                            <p:txEl>
                                              <p:pRg st="7" end="7"/>
                                            </p:txEl>
                                          </p:spTgt>
                                        </p:tgtEl>
                                        <p:attrNameLst>
                                          <p:attrName>style.visibility</p:attrName>
                                        </p:attrNameLst>
                                      </p:cBhvr>
                                      <p:to>
                                        <p:strVal val="visible"/>
                                      </p:to>
                                    </p:set>
                                    <p:anim calcmode="lin" valueType="num">
                                      <p:cBhvr additive="base">
                                        <p:cTn id="34" dur="500" fill="hold"/>
                                        <p:tgtEl>
                                          <p:spTgt spid="461826">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618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dirty="0">
                <a:latin typeface="黑体" pitchFamily="2" charset="-122"/>
              </a:rPr>
              <a:t>对于一个专家系统，一旦给定了上述不确定性的表示、计算及其相关的解释，就可以从最初的观察证据出发，得出相应结论的不确定性程度。</a:t>
            </a:r>
          </a:p>
          <a:p>
            <a:r>
              <a:rPr lang="zh-CN" altLang="en-US" dirty="0">
                <a:latin typeface="黑体" pitchFamily="2" charset="-122"/>
              </a:rPr>
              <a:t>专家系统的不确定性推理模型指的就是</a:t>
            </a:r>
            <a:r>
              <a:rPr lang="zh-CN" altLang="en-US" dirty="0">
                <a:solidFill>
                  <a:srgbClr val="FF0000"/>
                </a:solidFill>
                <a:latin typeface="黑体" pitchFamily="2" charset="-122"/>
              </a:rPr>
              <a:t>证据和规则的不确定性的测度方法</a:t>
            </a:r>
            <a:r>
              <a:rPr lang="zh-CN" altLang="en-US" dirty="0">
                <a:latin typeface="黑体" pitchFamily="2" charset="-122"/>
              </a:rPr>
              <a:t>以及</a:t>
            </a:r>
            <a:r>
              <a:rPr lang="zh-CN" altLang="en-US" dirty="0">
                <a:solidFill>
                  <a:srgbClr val="FF0000"/>
                </a:solidFill>
                <a:latin typeface="黑体" pitchFamily="2" charset="-122"/>
              </a:rPr>
              <a:t>不确定性的组合计算模式</a:t>
            </a:r>
            <a:r>
              <a:rPr lang="zh-CN" altLang="en-US" dirty="0" smtClean="0">
                <a:latin typeface="黑体" pitchFamily="2" charset="-122"/>
              </a:rPr>
              <a:t>。</a:t>
            </a:r>
            <a:endParaRPr lang="en-US" altLang="zh-CN" dirty="0" smtClean="0">
              <a:latin typeface="黑体" pitchFamily="2" charset="-122"/>
            </a:endParaRPr>
          </a:p>
          <a:p>
            <a:r>
              <a:rPr lang="zh-CN" altLang="zh-CN" dirty="0"/>
              <a:t>不确定性推理方法一般分成两类：</a:t>
            </a:r>
          </a:p>
          <a:p>
            <a:pPr>
              <a:buFont typeface="Wingdings" panose="05000000000000000000" pitchFamily="2" charset="2"/>
              <a:buChar char="Ø"/>
            </a:pPr>
            <a:r>
              <a:rPr lang="zh-CN" altLang="zh-CN" dirty="0">
                <a:solidFill>
                  <a:srgbClr val="FF0000"/>
                </a:solidFill>
              </a:rPr>
              <a:t>⑴ 模型方法</a:t>
            </a:r>
            <a:r>
              <a:rPr lang="zh-CN" altLang="zh-CN" dirty="0"/>
              <a:t>，在推理一级上扩展不确定性推理的方法，一般分为数值方法和非数值方法。常见的方法是数值方法。</a:t>
            </a:r>
          </a:p>
          <a:p>
            <a:pPr>
              <a:buFont typeface="Wingdings" panose="05000000000000000000" pitchFamily="2" charset="2"/>
              <a:buChar char="Ø"/>
            </a:pPr>
            <a:r>
              <a:rPr lang="zh-CN" altLang="zh-CN" dirty="0">
                <a:solidFill>
                  <a:srgbClr val="FF0000"/>
                </a:solidFill>
              </a:rPr>
              <a:t>⑵ 控制方法</a:t>
            </a:r>
            <a:r>
              <a:rPr lang="zh-CN" altLang="zh-CN" dirty="0"/>
              <a:t>，在控制策略级处理不确定性的方法</a:t>
            </a:r>
          </a:p>
          <a:p>
            <a:endParaRPr lang="zh-CN" altLang="en-US" dirty="0">
              <a:latin typeface="黑体" pitchFamily="2" charset="-122"/>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87</a:t>
            </a:fld>
            <a:endParaRPr lang="zh-CN" altLang="en-US"/>
          </a:p>
        </p:txBody>
      </p:sp>
    </p:spTree>
    <p:extLst>
      <p:ext uri="{BB962C8B-B14F-4D97-AF65-F5344CB8AC3E}">
        <p14:creationId xmlns:p14="http://schemas.microsoft.com/office/powerpoint/2010/main" val="20860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794" y="-99392"/>
            <a:ext cx="8915400" cy="1143000"/>
          </a:xfrm>
        </p:spPr>
        <p:txBody>
          <a:bodyPr>
            <a:normAutofit/>
          </a:bodyPr>
          <a:lstStyle/>
          <a:p>
            <a:r>
              <a:rPr lang="en-US" altLang="zh-CN" b="1" dirty="0"/>
              <a:t>4.5.2 </a:t>
            </a:r>
            <a:r>
              <a:rPr lang="zh-CN" altLang="zh-CN" dirty="0"/>
              <a:t>主观</a:t>
            </a:r>
            <a:r>
              <a:rPr lang="en-US" altLang="zh-CN" dirty="0"/>
              <a:t>Bayes</a:t>
            </a:r>
            <a:r>
              <a:rPr lang="zh-CN" altLang="zh-CN" dirty="0" smtClean="0"/>
              <a:t>方法</a:t>
            </a:r>
            <a:endParaRPr lang="zh-CN" altLang="en-US" dirty="0"/>
          </a:p>
        </p:txBody>
      </p:sp>
      <p:sp>
        <p:nvSpPr>
          <p:cNvPr id="3" name="内容占位符 2"/>
          <p:cNvSpPr>
            <a:spLocks noGrp="1"/>
          </p:cNvSpPr>
          <p:nvPr>
            <p:ph idx="1"/>
          </p:nvPr>
        </p:nvSpPr>
        <p:spPr>
          <a:xfrm>
            <a:off x="171828" y="980728"/>
            <a:ext cx="9632203" cy="5040560"/>
          </a:xfrm>
        </p:spPr>
        <p:txBody>
          <a:bodyPr/>
          <a:lstStyle/>
          <a:p>
            <a:r>
              <a:rPr lang="zh-CN" altLang="zh-CN" sz="2400" b="1" dirty="0">
                <a:solidFill>
                  <a:srgbClr val="FF0000"/>
                </a:solidFill>
              </a:rPr>
              <a:t>主观</a:t>
            </a:r>
            <a:r>
              <a:rPr lang="en-US" altLang="zh-CN" sz="2400" b="1" dirty="0">
                <a:solidFill>
                  <a:srgbClr val="FF0000"/>
                </a:solidFill>
              </a:rPr>
              <a:t>Bayes</a:t>
            </a:r>
            <a:r>
              <a:rPr lang="zh-CN" altLang="zh-CN" sz="2400" b="1" dirty="0">
                <a:solidFill>
                  <a:srgbClr val="FF0000"/>
                </a:solidFill>
              </a:rPr>
              <a:t>方法</a:t>
            </a:r>
            <a:r>
              <a:rPr lang="zh-CN" altLang="zh-CN" sz="2400" dirty="0"/>
              <a:t>在概率论的基础上，通过对</a:t>
            </a:r>
            <a:r>
              <a:rPr lang="en-US" altLang="zh-CN" sz="2400" dirty="0"/>
              <a:t>Bayes</a:t>
            </a:r>
            <a:r>
              <a:rPr lang="zh-CN" altLang="zh-CN" sz="2400" dirty="0"/>
              <a:t>公式的修正而形成的一种不确定性推理模型，并成功地应用在地矿勘探专家系统</a:t>
            </a:r>
            <a:r>
              <a:rPr lang="en-US" altLang="zh-CN" sz="2400" dirty="0"/>
              <a:t>PROSPECTOR</a:t>
            </a:r>
            <a:r>
              <a:rPr lang="zh-CN" altLang="zh-CN" sz="2400" dirty="0"/>
              <a:t>中。</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600" y="1828559"/>
            <a:ext cx="8236194" cy="282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80" y="4538397"/>
            <a:ext cx="8326898" cy="231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88</a:t>
            </a:fld>
            <a:endParaRPr lang="zh-CN" altLang="en-US"/>
          </a:p>
        </p:txBody>
      </p:sp>
    </p:spTree>
    <p:extLst>
      <p:ext uri="{BB962C8B-B14F-4D97-AF65-F5344CB8AC3E}">
        <p14:creationId xmlns:p14="http://schemas.microsoft.com/office/powerpoint/2010/main" val="262718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ppt_x"/>
                                          </p:val>
                                        </p:tav>
                                        <p:tav tm="100000">
                                          <p:val>
                                            <p:strVal val="#ppt_x"/>
                                          </p:val>
                                        </p:tav>
                                      </p:tavLst>
                                    </p:anim>
                                    <p:anim calcmode="lin" valueType="num">
                                      <p:cBhvr additive="base">
                                        <p:cTn id="13"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19"/>
                                        </p:tgtEl>
                                        <p:attrNameLst>
                                          <p:attrName>style.visibility</p:attrName>
                                        </p:attrNameLst>
                                      </p:cBhvr>
                                      <p:to>
                                        <p:strVal val="visible"/>
                                      </p:to>
                                    </p:set>
                                    <p:anim calcmode="lin" valueType="num">
                                      <p:cBhvr additive="base">
                                        <p:cTn id="18" dur="500" fill="hold"/>
                                        <p:tgtEl>
                                          <p:spTgt spid="9219"/>
                                        </p:tgtEl>
                                        <p:attrNameLst>
                                          <p:attrName>ppt_x</p:attrName>
                                        </p:attrNameLst>
                                      </p:cBhvr>
                                      <p:tavLst>
                                        <p:tav tm="0">
                                          <p:val>
                                            <p:strVal val="#ppt_x"/>
                                          </p:val>
                                        </p:tav>
                                        <p:tav tm="100000">
                                          <p:val>
                                            <p:strVal val="#ppt_x"/>
                                          </p:val>
                                        </p:tav>
                                      </p:tavLst>
                                    </p:anim>
                                    <p:anim calcmode="lin" valueType="num">
                                      <p:cBhvr additive="base">
                                        <p:cTn id="19"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lstStyle/>
          <a:p>
            <a:r>
              <a:rPr lang="zh-CN" altLang="zh-CN" b="1" dirty="0" smtClean="0">
                <a:solidFill>
                  <a:srgbClr val="FF0000"/>
                </a:solidFill>
              </a:rPr>
              <a:t>主观</a:t>
            </a:r>
            <a:r>
              <a:rPr lang="en-US" altLang="zh-CN" b="1" dirty="0">
                <a:solidFill>
                  <a:srgbClr val="FF0000"/>
                </a:solidFill>
              </a:rPr>
              <a:t>Bayes</a:t>
            </a:r>
            <a:r>
              <a:rPr lang="zh-CN" altLang="zh-CN" b="1" dirty="0" smtClean="0">
                <a:solidFill>
                  <a:srgbClr val="FF0000"/>
                </a:solidFill>
              </a:rPr>
              <a:t>方法处理</a:t>
            </a:r>
            <a:r>
              <a:rPr lang="zh-CN" altLang="zh-CN" b="1" dirty="0">
                <a:solidFill>
                  <a:srgbClr val="FF0000"/>
                </a:solidFill>
              </a:rPr>
              <a:t>不确定性推理的基本思想</a:t>
            </a:r>
            <a:r>
              <a:rPr lang="zh-CN" altLang="zh-CN" dirty="0"/>
              <a:t>如下：</a:t>
            </a:r>
          </a:p>
          <a:p>
            <a:pPr>
              <a:buFont typeface="Wingdings" panose="05000000000000000000" pitchFamily="2" charset="2"/>
              <a:buChar char="p"/>
            </a:pPr>
            <a:r>
              <a:rPr lang="zh-CN" altLang="zh-CN" dirty="0"/>
              <a:t>⑴ </a:t>
            </a:r>
            <a:r>
              <a:rPr lang="zh-CN" altLang="zh-CN" b="1" dirty="0" smtClean="0">
                <a:solidFill>
                  <a:srgbClr val="7030A0"/>
                </a:solidFill>
              </a:rPr>
              <a:t>证据</a:t>
            </a:r>
            <a:r>
              <a:rPr lang="en-US" altLang="zh-CN" b="1" dirty="0" smtClean="0">
                <a:solidFill>
                  <a:srgbClr val="7030A0"/>
                </a:solidFill>
              </a:rPr>
              <a:t>E</a:t>
            </a:r>
            <a:r>
              <a:rPr lang="zh-CN" altLang="zh-CN" b="1" dirty="0" smtClean="0">
                <a:solidFill>
                  <a:srgbClr val="7030A0"/>
                </a:solidFill>
              </a:rPr>
              <a:t>的</a:t>
            </a:r>
            <a:r>
              <a:rPr lang="zh-CN" altLang="zh-CN" b="1" dirty="0">
                <a:solidFill>
                  <a:srgbClr val="7030A0"/>
                </a:solidFill>
              </a:rPr>
              <a:t>不确定性用</a:t>
            </a:r>
            <a:r>
              <a:rPr lang="zh-CN" altLang="zh-CN" b="1" dirty="0" smtClean="0">
                <a:solidFill>
                  <a:srgbClr val="7030A0"/>
                </a:solidFill>
              </a:rPr>
              <a:t>主观概率</a:t>
            </a:r>
            <a:r>
              <a:rPr lang="en-US" altLang="zh-CN" b="1" dirty="0">
                <a:solidFill>
                  <a:srgbClr val="7030A0"/>
                </a:solidFill>
              </a:rPr>
              <a:t>P(E/S</a:t>
            </a:r>
            <a:r>
              <a:rPr lang="en-US" altLang="zh-CN" b="1" dirty="0" smtClean="0">
                <a:solidFill>
                  <a:srgbClr val="7030A0"/>
                </a:solidFill>
              </a:rPr>
              <a:t>)</a:t>
            </a:r>
            <a:r>
              <a:rPr lang="zh-CN" altLang="zh-CN" b="1" dirty="0" smtClean="0">
                <a:solidFill>
                  <a:srgbClr val="7030A0"/>
                </a:solidFill>
              </a:rPr>
              <a:t>进行</a:t>
            </a:r>
            <a:r>
              <a:rPr lang="zh-CN" altLang="zh-CN" b="1" dirty="0">
                <a:solidFill>
                  <a:srgbClr val="7030A0"/>
                </a:solidFill>
              </a:rPr>
              <a:t>描述</a:t>
            </a:r>
            <a:r>
              <a:rPr lang="zh-CN" altLang="zh-CN" dirty="0"/>
              <a:t>。</a:t>
            </a:r>
            <a:r>
              <a:rPr lang="zh-CN" altLang="zh-CN" dirty="0" smtClean="0"/>
              <a:t>其中</a:t>
            </a:r>
            <a:r>
              <a:rPr lang="en-US" altLang="zh-CN" dirty="0" smtClean="0"/>
              <a:t>S</a:t>
            </a:r>
            <a:r>
              <a:rPr lang="zh-CN" altLang="zh-CN" dirty="0" smtClean="0"/>
              <a:t>表示</a:t>
            </a:r>
            <a:r>
              <a:rPr lang="zh-CN" altLang="zh-CN" dirty="0"/>
              <a:t>用户所能用到的观察。由于领域专家不习惯使用概率，</a:t>
            </a:r>
            <a:r>
              <a:rPr lang="zh-CN" altLang="zh-CN" dirty="0" smtClean="0"/>
              <a:t>因此</a:t>
            </a:r>
            <a:r>
              <a:rPr lang="en-US" altLang="zh-CN" dirty="0"/>
              <a:t>PROSPECTOR</a:t>
            </a:r>
            <a:r>
              <a:rPr lang="zh-CN" altLang="zh-CN" dirty="0" smtClean="0"/>
              <a:t>使用</a:t>
            </a:r>
            <a:r>
              <a:rPr lang="zh-CN" altLang="zh-CN" dirty="0"/>
              <a:t>了一种变通的方法，定义了</a:t>
            </a:r>
            <a:r>
              <a:rPr lang="zh-CN" altLang="zh-CN" dirty="0" smtClean="0"/>
              <a:t>可信度</a:t>
            </a:r>
            <a:r>
              <a:rPr lang="en-US" altLang="zh-CN" dirty="0"/>
              <a:t>C(E/S) ,</a:t>
            </a:r>
            <a:r>
              <a:rPr lang="zh-CN" altLang="zh-CN" dirty="0"/>
              <a:t>其值域</a:t>
            </a:r>
            <a:r>
              <a:rPr lang="zh-CN" altLang="zh-CN" dirty="0" smtClean="0"/>
              <a:t>为</a:t>
            </a:r>
            <a:r>
              <a:rPr lang="en-US" altLang="zh-CN" dirty="0" smtClean="0"/>
              <a:t>[-5,5] </a:t>
            </a:r>
            <a:r>
              <a:rPr lang="zh-CN" altLang="zh-CN" dirty="0"/>
              <a:t>，对于初始证据，先由领域专家给</a:t>
            </a:r>
            <a:r>
              <a:rPr lang="zh-CN" altLang="zh-CN" dirty="0" smtClean="0"/>
              <a:t>出</a:t>
            </a:r>
            <a:r>
              <a:rPr lang="en-US" altLang="zh-CN" dirty="0"/>
              <a:t>C(E/S) </a:t>
            </a:r>
            <a:r>
              <a:rPr lang="zh-CN" altLang="zh-CN" dirty="0" smtClean="0"/>
              <a:t>，</a:t>
            </a:r>
            <a:r>
              <a:rPr lang="zh-CN" altLang="zh-CN" dirty="0"/>
              <a:t>再通过下述公式转换</a:t>
            </a:r>
            <a:r>
              <a:rPr lang="zh-CN" altLang="zh-CN" dirty="0" smtClean="0"/>
              <a:t>成</a:t>
            </a:r>
            <a:r>
              <a:rPr lang="en-US" altLang="zh-CN" dirty="0" smtClean="0"/>
              <a:t>P(E/S</a:t>
            </a:r>
            <a:r>
              <a:rPr lang="en-US" altLang="zh-CN" dirty="0"/>
              <a:t>)</a:t>
            </a:r>
            <a:r>
              <a:rPr lang="en-US" altLang="zh-CN" dirty="0" smtClean="0"/>
              <a:t> </a:t>
            </a:r>
            <a:r>
              <a:rPr lang="zh-CN" altLang="zh-CN" dirty="0"/>
              <a:t>。</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576" y="4221089"/>
            <a:ext cx="7159493"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89</a:t>
            </a:fld>
            <a:endParaRPr lang="zh-CN" altLang="en-US"/>
          </a:p>
        </p:txBody>
      </p:sp>
    </p:spTree>
    <p:extLst>
      <p:ext uri="{BB962C8B-B14F-4D97-AF65-F5344CB8AC3E}">
        <p14:creationId xmlns:p14="http://schemas.microsoft.com/office/powerpoint/2010/main" val="39991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ppt_x"/>
                                          </p:val>
                                        </p:tav>
                                        <p:tav tm="100000">
                                          <p:val>
                                            <p:strVal val="#ppt_x"/>
                                          </p:val>
                                        </p:tav>
                                      </p:tavLst>
                                    </p:anim>
                                    <p:anim calcmode="lin" valueType="num">
                                      <p:cBhvr additive="base">
                                        <p:cTn id="1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marL="731520" indent="-457200" algn="just">
              <a:lnSpc>
                <a:spcPts val="3500"/>
              </a:lnSpc>
              <a:spcAft>
                <a:spcPts val="0"/>
              </a:spcAft>
              <a:buFont typeface="Wingdings" panose="05000000000000000000" pitchFamily="2" charset="2"/>
              <a:buChar char="p"/>
            </a:pPr>
            <a:r>
              <a:rPr lang="zh-CN" altLang="zh-CN" kern="100" dirty="0">
                <a:latin typeface="Times New Roman"/>
                <a:cs typeface="Times New Roman"/>
              </a:rPr>
              <a:t>一个形式系统主要由</a:t>
            </a:r>
            <a:r>
              <a:rPr lang="zh-CN" altLang="zh-CN" b="1" kern="100" dirty="0">
                <a:solidFill>
                  <a:srgbClr val="FF0000"/>
                </a:solidFill>
                <a:latin typeface="Times New Roman"/>
                <a:cs typeface="Times New Roman"/>
              </a:rPr>
              <a:t>形式语言、初始形式、初始规则以及由它们推导出的形式</a:t>
            </a:r>
            <a:r>
              <a:rPr lang="zh-CN" altLang="zh-CN" kern="100" dirty="0">
                <a:latin typeface="Times New Roman"/>
                <a:cs typeface="Times New Roman"/>
              </a:rPr>
              <a:t>这四个部分组成</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p"/>
            </a:pPr>
            <a:r>
              <a:rPr lang="zh-CN" altLang="zh-CN" kern="100" dirty="0" smtClean="0">
                <a:latin typeface="Times New Roman"/>
                <a:cs typeface="Times New Roman"/>
              </a:rPr>
              <a:t>在</a:t>
            </a:r>
            <a:r>
              <a:rPr lang="zh-CN" altLang="zh-CN" kern="100" dirty="0">
                <a:latin typeface="Times New Roman"/>
                <a:cs typeface="Times New Roman"/>
              </a:rPr>
              <a:t>形式语言确定以后，形式系统通常有两个出发点：一个是初始形式，即公理；另一个是初始规则，即推理规则</a:t>
            </a:r>
            <a:r>
              <a:rPr lang="zh-CN" altLang="zh-CN" kern="100" dirty="0" smtClean="0">
                <a:latin typeface="Times New Roman"/>
                <a:cs typeface="Times New Roman"/>
              </a:rPr>
              <a:t>。</a:t>
            </a:r>
            <a:endParaRPr lang="en-US" altLang="zh-CN" kern="100" dirty="0" smtClean="0">
              <a:latin typeface="Times New Roman"/>
              <a:cs typeface="Times New Roman"/>
            </a:endParaRPr>
          </a:p>
          <a:p>
            <a:pPr marL="731520" indent="-457200" algn="just">
              <a:lnSpc>
                <a:spcPts val="3500"/>
              </a:lnSpc>
              <a:spcAft>
                <a:spcPts val="0"/>
              </a:spcAft>
              <a:buFont typeface="Wingdings" panose="05000000000000000000" pitchFamily="2" charset="2"/>
              <a:buChar char="p"/>
            </a:pPr>
            <a:r>
              <a:rPr lang="zh-CN" altLang="zh-CN" kern="100" dirty="0" smtClean="0">
                <a:latin typeface="Times New Roman"/>
                <a:cs typeface="Times New Roman"/>
              </a:rPr>
              <a:t>一</a:t>
            </a:r>
            <a:r>
              <a:rPr lang="zh-CN" altLang="zh-CN" kern="100" dirty="0">
                <a:latin typeface="Times New Roman"/>
                <a:cs typeface="Times New Roman"/>
              </a:rPr>
              <a:t>个形式系统可以没有初始形式，但是一般不能没有初始规则。初始形式和初始规则一旦给定，也就决定了那些可由它们推导出来的形式，即定理，定理也称为是</a:t>
            </a:r>
            <a:r>
              <a:rPr lang="zh-CN" altLang="zh-CN" b="1" kern="100" dirty="0">
                <a:solidFill>
                  <a:srgbClr val="FF0000"/>
                </a:solidFill>
                <a:latin typeface="Times New Roman"/>
                <a:cs typeface="Times New Roman"/>
              </a:rPr>
              <a:t>可证的</a:t>
            </a:r>
            <a:r>
              <a:rPr lang="zh-CN" altLang="zh-CN" kern="100" dirty="0">
                <a:latin typeface="Times New Roman"/>
                <a:cs typeface="Times New Roman"/>
              </a:rPr>
              <a:t>形式。</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8388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15400" cy="5631904"/>
          </a:xfrm>
        </p:spPr>
        <p:txBody>
          <a:bodyPr>
            <a:normAutofit/>
          </a:bodyPr>
          <a:lstStyle/>
          <a:p>
            <a:pPr>
              <a:buFont typeface="Wingdings" panose="05000000000000000000" pitchFamily="2" charset="2"/>
              <a:buChar char="p"/>
            </a:pPr>
            <a:r>
              <a:rPr lang="zh-CN" altLang="zh-CN" sz="2600" b="1" dirty="0">
                <a:solidFill>
                  <a:srgbClr val="7030A0"/>
                </a:solidFill>
              </a:rPr>
              <a:t>⑵ 规则具有</a:t>
            </a:r>
          </a:p>
          <a:p>
            <a:pPr marL="0" indent="0">
              <a:buNone/>
            </a:pPr>
            <a:r>
              <a:rPr lang="en-US" altLang="zh-CN" sz="2600" dirty="0">
                <a:solidFill>
                  <a:srgbClr val="FF0000"/>
                </a:solidFill>
              </a:rPr>
              <a:t> </a:t>
            </a:r>
            <a:r>
              <a:rPr lang="en-US" altLang="zh-CN" sz="2600" dirty="0" smtClean="0">
                <a:solidFill>
                  <a:srgbClr val="FF0000"/>
                </a:solidFill>
              </a:rPr>
              <a:t>             If    </a:t>
            </a:r>
            <a:r>
              <a:rPr lang="en-US" altLang="zh-CN" sz="2600" dirty="0">
                <a:solidFill>
                  <a:srgbClr val="FF0000"/>
                </a:solidFill>
              </a:rPr>
              <a:t>E     then    (LS, LN)    H     </a:t>
            </a:r>
            <a:r>
              <a:rPr lang="en-US" altLang="zh-CN" sz="2600" dirty="0" smtClean="0">
                <a:solidFill>
                  <a:srgbClr val="FF0000"/>
                </a:solidFill>
              </a:rPr>
              <a:t> </a:t>
            </a:r>
            <a:r>
              <a:rPr lang="en-US" altLang="zh-CN" sz="2600" dirty="0">
                <a:solidFill>
                  <a:srgbClr val="FF0000"/>
                </a:solidFill>
              </a:rPr>
              <a:t>P(H) </a:t>
            </a:r>
            <a:endParaRPr lang="en-US" altLang="zh-CN" sz="2600" dirty="0" smtClean="0">
              <a:solidFill>
                <a:srgbClr val="FF0000"/>
              </a:solidFill>
            </a:endParaRPr>
          </a:p>
          <a:p>
            <a:pPr marL="0" indent="0">
              <a:buNone/>
            </a:pPr>
            <a:r>
              <a:rPr lang="zh-CN" altLang="zh-CN" sz="2600" dirty="0" smtClean="0"/>
              <a:t>的</a:t>
            </a:r>
            <a:r>
              <a:rPr lang="zh-CN" altLang="zh-CN" sz="2600" dirty="0"/>
              <a:t>形式，其中，</a:t>
            </a:r>
            <a:r>
              <a:rPr lang="en-US" altLang="zh-CN" sz="2600" dirty="0"/>
              <a:t> P(H)</a:t>
            </a:r>
            <a:r>
              <a:rPr lang="zh-CN" altLang="zh-CN" sz="2600" dirty="0" smtClean="0"/>
              <a:t>是</a:t>
            </a:r>
            <a:r>
              <a:rPr lang="zh-CN" altLang="zh-CN" sz="2600" dirty="0"/>
              <a:t>假设</a:t>
            </a:r>
            <a:r>
              <a:rPr lang="en-US" altLang="zh-CN" sz="2600" dirty="0"/>
              <a:t> </a:t>
            </a:r>
            <a:r>
              <a:rPr lang="zh-CN" altLang="zh-CN" sz="2600" dirty="0"/>
              <a:t>的先验概率，</a:t>
            </a:r>
            <a:r>
              <a:rPr lang="zh-CN" altLang="zh-CN" sz="2600" dirty="0" smtClean="0"/>
              <a:t>而</a:t>
            </a:r>
            <a:r>
              <a:rPr lang="en-US" altLang="zh-CN" sz="2600" dirty="0"/>
              <a:t>LS</a:t>
            </a:r>
            <a:r>
              <a:rPr lang="zh-CN" altLang="zh-CN" sz="2600" dirty="0" smtClean="0"/>
              <a:t>和</a:t>
            </a:r>
            <a:r>
              <a:rPr lang="en-US" altLang="zh-CN" sz="2600" dirty="0"/>
              <a:t>LN</a:t>
            </a:r>
            <a:r>
              <a:rPr lang="zh-CN" altLang="zh-CN" sz="2600" dirty="0" smtClean="0"/>
              <a:t>的</a:t>
            </a:r>
            <a:r>
              <a:rPr lang="zh-CN" altLang="zh-CN" sz="2600" dirty="0"/>
              <a:t>定义如下</a:t>
            </a:r>
            <a:r>
              <a:rPr lang="zh-CN" altLang="zh-CN" sz="2600" dirty="0" smtClean="0"/>
              <a:t>：</a:t>
            </a:r>
            <a:endParaRPr lang="en-US" altLang="zh-CN" sz="2600" dirty="0" smtClean="0"/>
          </a:p>
          <a:p>
            <a:pPr marL="0" indent="0">
              <a:buNone/>
            </a:pPr>
            <a:endParaRPr lang="zh-CN" altLang="zh-CN" sz="2600" dirty="0"/>
          </a:p>
          <a:p>
            <a:pPr marL="0" indent="0">
              <a:buNone/>
            </a:pPr>
            <a:endParaRPr lang="zh-CN" altLang="zh-CN" sz="2600" dirty="0"/>
          </a:p>
          <a:p>
            <a:pPr marL="0" indent="0">
              <a:buNone/>
            </a:pPr>
            <a:r>
              <a:rPr lang="en-US" altLang="zh-CN" sz="2600" dirty="0"/>
              <a:t>LS</a:t>
            </a:r>
            <a:r>
              <a:rPr lang="zh-CN" altLang="zh-CN" sz="2600" dirty="0" smtClean="0"/>
              <a:t>称为</a:t>
            </a:r>
            <a:r>
              <a:rPr lang="zh-CN" altLang="zh-CN" sz="2600" dirty="0"/>
              <a:t>充分性因子，用以指示规则强度的似然率；</a:t>
            </a:r>
            <a:r>
              <a:rPr lang="en-US" altLang="zh-CN" sz="2600" dirty="0"/>
              <a:t> LN</a:t>
            </a:r>
            <a:r>
              <a:rPr lang="zh-CN" altLang="zh-CN" sz="2600" dirty="0" smtClean="0"/>
              <a:t>称为</a:t>
            </a:r>
            <a:r>
              <a:rPr lang="zh-CN" altLang="zh-CN" sz="2600" dirty="0"/>
              <a:t>必要性因子，用以指示</a:t>
            </a:r>
            <a:r>
              <a:rPr lang="zh-CN" altLang="zh-CN" sz="2600" dirty="0" smtClean="0"/>
              <a:t>证据</a:t>
            </a:r>
            <a:r>
              <a:rPr lang="en-US" altLang="zh-CN" sz="2600" dirty="0" smtClean="0"/>
              <a:t>E</a:t>
            </a:r>
            <a:r>
              <a:rPr lang="zh-CN" altLang="zh-CN" sz="2600" dirty="0" smtClean="0"/>
              <a:t>不成</a:t>
            </a:r>
            <a:r>
              <a:rPr lang="zh-CN" altLang="zh-CN" sz="2600" dirty="0"/>
              <a:t>立时对</a:t>
            </a:r>
            <a:r>
              <a:rPr lang="zh-CN" altLang="zh-CN" sz="2600" dirty="0" smtClean="0"/>
              <a:t>假设</a:t>
            </a:r>
            <a:r>
              <a:rPr lang="en-US" altLang="zh-CN" sz="2600" dirty="0" smtClean="0"/>
              <a:t>H</a:t>
            </a:r>
            <a:r>
              <a:rPr lang="zh-CN" altLang="zh-CN" sz="2600" dirty="0" smtClean="0"/>
              <a:t>的</a:t>
            </a:r>
            <a:r>
              <a:rPr lang="zh-CN" altLang="zh-CN" sz="2600" dirty="0"/>
              <a:t>影响程度。</a:t>
            </a:r>
          </a:p>
          <a:p>
            <a:pPr>
              <a:buFont typeface="Wingdings" panose="05000000000000000000" pitchFamily="2" charset="2"/>
              <a:buChar char="p"/>
            </a:pPr>
            <a:r>
              <a:rPr lang="zh-CN" altLang="zh-CN" sz="2600" b="1" dirty="0">
                <a:solidFill>
                  <a:srgbClr val="7030A0"/>
                </a:solidFill>
              </a:rPr>
              <a:t>⑶ 当证据为复合证据时</a:t>
            </a:r>
            <a:r>
              <a:rPr lang="zh-CN" altLang="zh-CN" sz="2600" dirty="0"/>
              <a:t>，主观概率的计算方法是</a:t>
            </a:r>
          </a:p>
          <a:p>
            <a:endParaRPr lang="zh-CN" altLang="en-US" sz="260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51" y="2492897"/>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37" y="4869160"/>
            <a:ext cx="909597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29957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 calcmode="lin" valueType="num">
                                      <p:cBhvr additive="base">
                                        <p:cTn id="23" dur="500" fill="hold"/>
                                        <p:tgtEl>
                                          <p:spTgt spid="11267"/>
                                        </p:tgtEl>
                                        <p:attrNameLst>
                                          <p:attrName>ppt_x</p:attrName>
                                        </p:attrNameLst>
                                      </p:cBhvr>
                                      <p:tavLst>
                                        <p:tav tm="0">
                                          <p:val>
                                            <p:strVal val="#ppt_x"/>
                                          </p:val>
                                        </p:tav>
                                        <p:tav tm="100000">
                                          <p:val>
                                            <p:strVal val="#ppt_x"/>
                                          </p:val>
                                        </p:tav>
                                      </p:tavLst>
                                    </p:anim>
                                    <p:anim calcmode="lin" valueType="num">
                                      <p:cBhvr additive="base">
                                        <p:cTn id="24"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548680"/>
            <a:ext cx="9595066" cy="5976664"/>
          </a:xfrm>
        </p:spPr>
        <p:txBody>
          <a:bodyPr/>
          <a:lstStyle/>
          <a:p>
            <a:pPr>
              <a:buFont typeface="Wingdings" panose="05000000000000000000" pitchFamily="2" charset="2"/>
              <a:buChar char="p"/>
            </a:pPr>
            <a:r>
              <a:rPr lang="en-US" altLang="zh-CN" sz="2600" b="1" dirty="0" smtClean="0">
                <a:solidFill>
                  <a:srgbClr val="7030A0"/>
                </a:solidFill>
              </a:rPr>
              <a:t>(4)</a:t>
            </a:r>
            <a:r>
              <a:rPr lang="zh-CN" altLang="zh-CN" sz="2600" b="1" dirty="0" smtClean="0">
                <a:solidFill>
                  <a:srgbClr val="7030A0"/>
                </a:solidFill>
              </a:rPr>
              <a:t> </a:t>
            </a:r>
            <a:r>
              <a:rPr lang="zh-CN" altLang="zh-CN" sz="2600" b="1" dirty="0">
                <a:solidFill>
                  <a:srgbClr val="7030A0"/>
                </a:solidFill>
              </a:rPr>
              <a:t>对于</a:t>
            </a:r>
            <a:r>
              <a:rPr lang="zh-CN" altLang="zh-CN" sz="2600" b="1" dirty="0" smtClean="0">
                <a:solidFill>
                  <a:srgbClr val="7030A0"/>
                </a:solidFill>
              </a:rPr>
              <a:t>证据</a:t>
            </a:r>
            <a:r>
              <a:rPr lang="en-US" altLang="zh-CN" sz="2600" b="1" dirty="0" smtClean="0">
                <a:solidFill>
                  <a:srgbClr val="7030A0"/>
                </a:solidFill>
              </a:rPr>
              <a:t>E</a:t>
            </a:r>
            <a:r>
              <a:rPr lang="zh-CN" altLang="zh-CN" sz="2600" b="1" dirty="0" smtClean="0">
                <a:solidFill>
                  <a:srgbClr val="7030A0"/>
                </a:solidFill>
              </a:rPr>
              <a:t>和规则</a:t>
            </a:r>
            <a:r>
              <a:rPr lang="en-US" altLang="zh-CN" sz="2600" b="1" dirty="0">
                <a:solidFill>
                  <a:srgbClr val="7030A0"/>
                </a:solidFill>
              </a:rPr>
              <a:t>If   </a:t>
            </a:r>
            <a:r>
              <a:rPr lang="en-US" altLang="zh-CN" sz="2600" b="1" dirty="0" smtClean="0">
                <a:solidFill>
                  <a:srgbClr val="7030A0"/>
                </a:solidFill>
              </a:rPr>
              <a:t>E   then   </a:t>
            </a:r>
            <a:r>
              <a:rPr lang="en-US" altLang="zh-CN" sz="2600" b="1" dirty="0">
                <a:solidFill>
                  <a:srgbClr val="7030A0"/>
                </a:solidFill>
              </a:rPr>
              <a:t>(LS, LN)   </a:t>
            </a:r>
            <a:r>
              <a:rPr lang="en-US" altLang="zh-CN" sz="2600" b="1" dirty="0" smtClean="0">
                <a:solidFill>
                  <a:srgbClr val="7030A0"/>
                </a:solidFill>
              </a:rPr>
              <a:t>H    </a:t>
            </a:r>
            <a:r>
              <a:rPr lang="en-US" altLang="zh-CN" sz="2600" b="1" dirty="0">
                <a:solidFill>
                  <a:srgbClr val="7030A0"/>
                </a:solidFill>
              </a:rPr>
              <a:t>P(H)  </a:t>
            </a:r>
            <a:r>
              <a:rPr lang="zh-CN" altLang="zh-CN" sz="2600" b="1" dirty="0">
                <a:solidFill>
                  <a:srgbClr val="7030A0"/>
                </a:solidFill>
              </a:rPr>
              <a:t>，计算</a:t>
            </a:r>
            <a:r>
              <a:rPr lang="zh-CN" altLang="zh-CN" sz="2600" b="1" dirty="0" smtClean="0">
                <a:solidFill>
                  <a:srgbClr val="7030A0"/>
                </a:solidFill>
              </a:rPr>
              <a:t>假设</a:t>
            </a:r>
            <a:r>
              <a:rPr lang="en-US" altLang="zh-CN" sz="2600" b="1" dirty="0" smtClean="0">
                <a:solidFill>
                  <a:srgbClr val="7030A0"/>
                </a:solidFill>
              </a:rPr>
              <a:t>H</a:t>
            </a:r>
            <a:r>
              <a:rPr lang="zh-CN" altLang="zh-CN" sz="2600" b="1" dirty="0" smtClean="0">
                <a:solidFill>
                  <a:srgbClr val="7030A0"/>
                </a:solidFill>
              </a:rPr>
              <a:t>的</a:t>
            </a:r>
            <a:r>
              <a:rPr lang="zh-CN" altLang="zh-CN" sz="2600" b="1" dirty="0">
                <a:solidFill>
                  <a:srgbClr val="7030A0"/>
                </a:solidFill>
              </a:rPr>
              <a:t>后验主观概率的</a:t>
            </a:r>
            <a:r>
              <a:rPr lang="zh-CN" altLang="zh-CN" sz="2600" b="1" dirty="0" smtClean="0">
                <a:solidFill>
                  <a:srgbClr val="7030A0"/>
                </a:solidFill>
              </a:rPr>
              <a:t>方法</a:t>
            </a:r>
            <a:r>
              <a:rPr lang="en-US" altLang="zh-CN" sz="2600" b="1" dirty="0" smtClean="0">
                <a:solidFill>
                  <a:srgbClr val="7030A0"/>
                </a:solidFill>
              </a:rPr>
              <a:t>:</a:t>
            </a:r>
          </a:p>
          <a:p>
            <a:pPr>
              <a:buFont typeface="Wingdings" panose="05000000000000000000" pitchFamily="2" charset="2"/>
              <a:buChar char="Ø"/>
            </a:pPr>
            <a:r>
              <a:rPr lang="en-US" altLang="zh-CN" sz="2600" b="1" dirty="0" smtClean="0">
                <a:solidFill>
                  <a:srgbClr val="FF0000"/>
                </a:solidFill>
              </a:rPr>
              <a:t>1</a:t>
            </a:r>
            <a:r>
              <a:rPr lang="zh-CN" altLang="zh-CN" sz="2600" b="1" dirty="0">
                <a:solidFill>
                  <a:srgbClr val="FF0000"/>
                </a:solidFill>
              </a:rPr>
              <a:t>）确定性证据：</a:t>
            </a:r>
            <a:endParaRPr lang="zh-CN" altLang="zh-CN" sz="2600" dirty="0">
              <a:solidFill>
                <a:srgbClr val="FF0000"/>
              </a:solidFill>
            </a:endParaRPr>
          </a:p>
          <a:p>
            <a:r>
              <a:rPr lang="zh-CN" altLang="zh-CN" sz="2600" dirty="0"/>
              <a:t>如果 </a:t>
            </a:r>
            <a:r>
              <a:rPr lang="en-US" altLang="zh-CN" sz="2600" dirty="0"/>
              <a:t>P(E)=P(E| S) = 1</a:t>
            </a:r>
            <a:r>
              <a:rPr lang="zh-CN" altLang="zh-CN" sz="2600" dirty="0"/>
              <a:t>， 则</a:t>
            </a:r>
          </a:p>
          <a:p>
            <a:pPr marL="0" indent="0">
              <a:buNone/>
            </a:pPr>
            <a:endParaRPr lang="en-US" altLang="zh-CN" sz="2600" dirty="0" smtClean="0"/>
          </a:p>
          <a:p>
            <a:r>
              <a:rPr lang="zh-CN" altLang="zh-CN" sz="2600" dirty="0" smtClean="0"/>
              <a:t>如果 </a:t>
            </a:r>
            <a:r>
              <a:rPr lang="en-US" altLang="zh-CN" sz="2600" dirty="0"/>
              <a:t>P(E)=P(E| S) = 0</a:t>
            </a:r>
            <a:r>
              <a:rPr lang="zh-CN" altLang="zh-CN" sz="2600" dirty="0"/>
              <a:t>， 则</a:t>
            </a:r>
          </a:p>
          <a:p>
            <a:endParaRPr lang="zh-CN" altLang="zh-CN" sz="2600" dirty="0"/>
          </a:p>
          <a:p>
            <a:pPr>
              <a:buFont typeface="Wingdings" panose="05000000000000000000" pitchFamily="2" charset="2"/>
              <a:buChar char="Ø"/>
            </a:pPr>
            <a:endParaRPr lang="en-US" altLang="zh-CN" sz="2600" b="1" dirty="0" smtClean="0">
              <a:solidFill>
                <a:srgbClr val="FF0000"/>
              </a:solidFill>
            </a:endParaRPr>
          </a:p>
          <a:p>
            <a:pPr>
              <a:buFont typeface="Wingdings" panose="05000000000000000000" pitchFamily="2" charset="2"/>
              <a:buChar char="Ø"/>
            </a:pPr>
            <a:r>
              <a:rPr lang="en-US" altLang="zh-CN" sz="2600" b="1" dirty="0" smtClean="0">
                <a:solidFill>
                  <a:srgbClr val="FF0000"/>
                </a:solidFill>
              </a:rPr>
              <a:t>2</a:t>
            </a:r>
            <a:r>
              <a:rPr lang="zh-CN" altLang="zh-CN" sz="2600" b="1" dirty="0">
                <a:solidFill>
                  <a:srgbClr val="FF0000"/>
                </a:solidFill>
              </a:rPr>
              <a:t>）不确定性证据：</a:t>
            </a:r>
            <a:endParaRPr lang="zh-CN" altLang="zh-CN" sz="2600" dirty="0">
              <a:solidFill>
                <a:srgbClr val="FF0000"/>
              </a:solidFill>
            </a:endParaRPr>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00" y="2556723"/>
            <a:ext cx="2847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590" y="2385273"/>
            <a:ext cx="359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426" y="3563028"/>
            <a:ext cx="2672556"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403" y="3447367"/>
            <a:ext cx="3694113" cy="695325"/>
          </a:xfrm>
          <a:prstGeom prst="rect">
            <a:avLst/>
          </a:prstGeom>
          <a:noFill/>
          <a:extLst>
            <a:ext uri="{909E8E84-426E-40DD-AFC4-6F175D3DCCD1}">
              <a14:hiddenFill xmlns:a14="http://schemas.microsoft.com/office/drawing/2010/main">
                <a:solidFill>
                  <a:srgbClr val="FFFFFF"/>
                </a:solidFill>
              </a14:hiddenFill>
            </a:ext>
          </a:extLst>
        </p:spPr>
      </p:pic>
      <p:pic>
        <p:nvPicPr>
          <p:cNvPr id="13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541" y="4653137"/>
            <a:ext cx="8201686" cy="174307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91</a:t>
            </a:fld>
            <a:endParaRPr lang="zh-CN" altLang="en-US"/>
          </a:p>
        </p:txBody>
      </p:sp>
    </p:spTree>
    <p:extLst>
      <p:ext uri="{BB962C8B-B14F-4D97-AF65-F5344CB8AC3E}">
        <p14:creationId xmlns:p14="http://schemas.microsoft.com/office/powerpoint/2010/main" val="98921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additive="base">
                                        <p:cTn id="22" dur="500" fill="hold"/>
                                        <p:tgtEl>
                                          <p:spTgt spid="13314"/>
                                        </p:tgtEl>
                                        <p:attrNameLst>
                                          <p:attrName>ppt_x</p:attrName>
                                        </p:attrNameLst>
                                      </p:cBhvr>
                                      <p:tavLst>
                                        <p:tav tm="0">
                                          <p:val>
                                            <p:strVal val="#ppt_x"/>
                                          </p:val>
                                        </p:tav>
                                        <p:tav tm="100000">
                                          <p:val>
                                            <p:strVal val="#ppt_x"/>
                                          </p:val>
                                        </p:tav>
                                      </p:tavLst>
                                    </p:anim>
                                    <p:anim calcmode="lin" valueType="num">
                                      <p:cBhvr additive="base">
                                        <p:cTn id="23"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315"/>
                                        </p:tgtEl>
                                        <p:attrNameLst>
                                          <p:attrName>style.visibility</p:attrName>
                                        </p:attrNameLst>
                                      </p:cBhvr>
                                      <p:to>
                                        <p:strVal val="visible"/>
                                      </p:to>
                                    </p:set>
                                    <p:anim calcmode="lin" valueType="num">
                                      <p:cBhvr additive="base">
                                        <p:cTn id="28" dur="500" fill="hold"/>
                                        <p:tgtEl>
                                          <p:spTgt spid="13315"/>
                                        </p:tgtEl>
                                        <p:attrNameLst>
                                          <p:attrName>ppt_x</p:attrName>
                                        </p:attrNameLst>
                                      </p:cBhvr>
                                      <p:tavLst>
                                        <p:tav tm="0">
                                          <p:val>
                                            <p:strVal val="#ppt_x"/>
                                          </p:val>
                                        </p:tav>
                                        <p:tav tm="100000">
                                          <p:val>
                                            <p:strVal val="#ppt_x"/>
                                          </p:val>
                                        </p:tav>
                                      </p:tavLst>
                                    </p:anim>
                                    <p:anim calcmode="lin" valueType="num">
                                      <p:cBhvr additive="base">
                                        <p:cTn id="29"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316"/>
                                        </p:tgtEl>
                                        <p:attrNameLst>
                                          <p:attrName>style.visibility</p:attrName>
                                        </p:attrNameLst>
                                      </p:cBhvr>
                                      <p:to>
                                        <p:strVal val="visible"/>
                                      </p:to>
                                    </p:set>
                                    <p:anim calcmode="lin" valueType="num">
                                      <p:cBhvr additive="base">
                                        <p:cTn id="39" dur="500" fill="hold"/>
                                        <p:tgtEl>
                                          <p:spTgt spid="13316"/>
                                        </p:tgtEl>
                                        <p:attrNameLst>
                                          <p:attrName>ppt_x</p:attrName>
                                        </p:attrNameLst>
                                      </p:cBhvr>
                                      <p:tavLst>
                                        <p:tav tm="0">
                                          <p:val>
                                            <p:strVal val="#ppt_x"/>
                                          </p:val>
                                        </p:tav>
                                        <p:tav tm="100000">
                                          <p:val>
                                            <p:strVal val="#ppt_x"/>
                                          </p:val>
                                        </p:tav>
                                      </p:tavLst>
                                    </p:anim>
                                    <p:anim calcmode="lin" valueType="num">
                                      <p:cBhvr additive="base">
                                        <p:cTn id="4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318"/>
                                        </p:tgtEl>
                                        <p:attrNameLst>
                                          <p:attrName>style.visibility</p:attrName>
                                        </p:attrNameLst>
                                      </p:cBhvr>
                                      <p:to>
                                        <p:strVal val="visible"/>
                                      </p:to>
                                    </p:set>
                                    <p:anim calcmode="lin" valueType="num">
                                      <p:cBhvr additive="base">
                                        <p:cTn id="45" dur="500" fill="hold"/>
                                        <p:tgtEl>
                                          <p:spTgt spid="13318"/>
                                        </p:tgtEl>
                                        <p:attrNameLst>
                                          <p:attrName>ppt_x</p:attrName>
                                        </p:attrNameLst>
                                      </p:cBhvr>
                                      <p:tavLst>
                                        <p:tav tm="0">
                                          <p:val>
                                            <p:strVal val="#ppt_x"/>
                                          </p:val>
                                        </p:tav>
                                        <p:tav tm="100000">
                                          <p:val>
                                            <p:strVal val="#ppt_x"/>
                                          </p:val>
                                        </p:tav>
                                      </p:tavLst>
                                    </p:anim>
                                    <p:anim calcmode="lin" valueType="num">
                                      <p:cBhvr additive="base">
                                        <p:cTn id="46"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319"/>
                                        </p:tgtEl>
                                        <p:attrNameLst>
                                          <p:attrName>style.visibility</p:attrName>
                                        </p:attrNameLst>
                                      </p:cBhvr>
                                      <p:to>
                                        <p:strVal val="visible"/>
                                      </p:to>
                                    </p:set>
                                    <p:anim calcmode="lin" valueType="num">
                                      <p:cBhvr additive="base">
                                        <p:cTn id="51" dur="500" fill="hold"/>
                                        <p:tgtEl>
                                          <p:spTgt spid="13319"/>
                                        </p:tgtEl>
                                        <p:attrNameLst>
                                          <p:attrName>ppt_x</p:attrName>
                                        </p:attrNameLst>
                                      </p:cBhvr>
                                      <p:tavLst>
                                        <p:tav tm="0">
                                          <p:val>
                                            <p:strVal val="#ppt_x"/>
                                          </p:val>
                                        </p:tav>
                                        <p:tav tm="100000">
                                          <p:val>
                                            <p:strVal val="#ppt_x"/>
                                          </p:val>
                                        </p:tav>
                                      </p:tavLst>
                                    </p:anim>
                                    <p:anim calcmode="lin" valueType="num">
                                      <p:cBhvr additive="base">
                                        <p:cTn id="52"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lstStyle/>
          <a:p>
            <a:pPr>
              <a:buFont typeface="Wingdings" panose="05000000000000000000" pitchFamily="2" charset="2"/>
              <a:buChar char="p"/>
            </a:pPr>
            <a:r>
              <a:rPr lang="en-US" altLang="zh-CN" b="1" dirty="0" smtClean="0">
                <a:solidFill>
                  <a:srgbClr val="7030A0"/>
                </a:solidFill>
              </a:rPr>
              <a:t>(5)</a:t>
            </a:r>
            <a:r>
              <a:rPr lang="zh-CN" altLang="zh-CN" b="1" dirty="0" smtClean="0">
                <a:solidFill>
                  <a:srgbClr val="7030A0"/>
                </a:solidFill>
              </a:rPr>
              <a:t> </a:t>
            </a:r>
            <a:r>
              <a:rPr lang="zh-CN" altLang="zh-CN" b="1" dirty="0">
                <a:solidFill>
                  <a:srgbClr val="7030A0"/>
                </a:solidFill>
              </a:rPr>
              <a:t>当有多个</a:t>
            </a:r>
            <a:r>
              <a:rPr lang="zh-CN" altLang="zh-CN" b="1" dirty="0" smtClean="0">
                <a:solidFill>
                  <a:srgbClr val="7030A0"/>
                </a:solidFill>
              </a:rPr>
              <a:t>证据</a:t>
            </a:r>
            <a:r>
              <a:rPr lang="en-US" altLang="zh-CN" b="1" dirty="0">
                <a:solidFill>
                  <a:srgbClr val="7030A0"/>
                </a:solidFill>
                <a:sym typeface="Symbol" pitchFamily="18" charset="2"/>
              </a:rPr>
              <a:t>E1,E2,…,</a:t>
            </a:r>
            <a:r>
              <a:rPr lang="en-US" altLang="zh-CN" b="1" dirty="0" err="1">
                <a:solidFill>
                  <a:srgbClr val="7030A0"/>
                </a:solidFill>
                <a:sym typeface="Symbol" pitchFamily="18" charset="2"/>
              </a:rPr>
              <a:t>En</a:t>
            </a:r>
            <a:r>
              <a:rPr lang="zh-CN" altLang="zh-CN" b="1" dirty="0" smtClean="0">
                <a:solidFill>
                  <a:srgbClr val="7030A0"/>
                </a:solidFill>
              </a:rPr>
              <a:t>支持</a:t>
            </a:r>
            <a:r>
              <a:rPr lang="zh-CN" altLang="zh-CN" b="1" dirty="0">
                <a:solidFill>
                  <a:srgbClr val="7030A0"/>
                </a:solidFill>
              </a:rPr>
              <a:t>同一</a:t>
            </a:r>
            <a:r>
              <a:rPr lang="zh-CN" altLang="zh-CN" b="1" dirty="0" smtClean="0">
                <a:solidFill>
                  <a:srgbClr val="7030A0"/>
                </a:solidFill>
              </a:rPr>
              <a:t>假设</a:t>
            </a:r>
            <a:r>
              <a:rPr lang="en-US" altLang="zh-CN" b="1" dirty="0" smtClean="0">
                <a:solidFill>
                  <a:srgbClr val="7030A0"/>
                </a:solidFill>
              </a:rPr>
              <a:t>H</a:t>
            </a:r>
            <a:r>
              <a:rPr lang="zh-CN" altLang="zh-CN" b="1" dirty="0" smtClean="0">
                <a:solidFill>
                  <a:srgbClr val="7030A0"/>
                </a:solidFill>
              </a:rPr>
              <a:t>时，</a:t>
            </a:r>
            <a:endParaRPr lang="en-US" altLang="zh-CN" b="1" dirty="0" smtClean="0">
              <a:solidFill>
                <a:srgbClr val="7030A0"/>
              </a:solidFill>
            </a:endParaRPr>
          </a:p>
          <a:p>
            <a:pPr marL="0" indent="0">
              <a:buNone/>
            </a:pPr>
            <a:r>
              <a:rPr lang="zh-CN" altLang="zh-CN" dirty="0" smtClean="0"/>
              <a:t>设证据</a:t>
            </a:r>
            <a:r>
              <a:rPr lang="en-US" altLang="zh-CN" dirty="0" err="1">
                <a:solidFill>
                  <a:srgbClr val="0033CC"/>
                </a:solidFill>
                <a:latin typeface="Arial" charset="0"/>
                <a:sym typeface="Symbol" pitchFamily="18" charset="2"/>
              </a:rPr>
              <a:t>E</a:t>
            </a:r>
            <a:r>
              <a:rPr lang="en-US" altLang="zh-CN" baseline="-25000" dirty="0" err="1">
                <a:solidFill>
                  <a:srgbClr val="0033CC"/>
                </a:solidFill>
                <a:latin typeface="Arial" charset="0"/>
                <a:sym typeface="Symbol" pitchFamily="18" charset="2"/>
              </a:rPr>
              <a:t>i</a:t>
            </a:r>
            <a:r>
              <a:rPr lang="zh-CN" altLang="zh-CN" dirty="0" smtClean="0"/>
              <a:t>所</a:t>
            </a:r>
            <a:r>
              <a:rPr lang="zh-CN" altLang="zh-CN" dirty="0"/>
              <a:t>对应的观察</a:t>
            </a:r>
            <a:r>
              <a:rPr lang="zh-CN" altLang="zh-CN" dirty="0" smtClean="0"/>
              <a:t>为</a:t>
            </a:r>
            <a:r>
              <a:rPr lang="en-US" altLang="zh-CN" dirty="0" smtClean="0">
                <a:solidFill>
                  <a:srgbClr val="0033CC"/>
                </a:solidFill>
                <a:latin typeface="Arial" charset="0"/>
                <a:sym typeface="Symbol" pitchFamily="18" charset="2"/>
              </a:rPr>
              <a:t>S</a:t>
            </a:r>
            <a:r>
              <a:rPr lang="en-US" altLang="zh-CN" baseline="-25000" dirty="0" smtClean="0">
                <a:solidFill>
                  <a:srgbClr val="0033CC"/>
                </a:solidFill>
                <a:latin typeface="Arial" charset="0"/>
                <a:sym typeface="Symbol" pitchFamily="18" charset="2"/>
              </a:rPr>
              <a:t>i</a:t>
            </a:r>
            <a:r>
              <a:rPr lang="en-US" altLang="zh-CN" dirty="0" smtClean="0"/>
              <a:t> </a:t>
            </a:r>
            <a:r>
              <a:rPr lang="zh-CN" altLang="zh-CN" dirty="0"/>
              <a:t>，则</a:t>
            </a:r>
            <a:r>
              <a:rPr lang="zh-CN" altLang="zh-CN" dirty="0" smtClean="0"/>
              <a:t>计算</a:t>
            </a:r>
            <a:r>
              <a:rPr lang="en-US" altLang="zh-CN" dirty="0" smtClean="0">
                <a:solidFill>
                  <a:srgbClr val="0033CC"/>
                </a:solidFill>
                <a:latin typeface="Arial" charset="0"/>
                <a:sym typeface="Symbol" pitchFamily="18" charset="2"/>
              </a:rPr>
              <a:t>P(H/S</a:t>
            </a:r>
            <a:r>
              <a:rPr lang="en-US" altLang="zh-CN" baseline="-25000" dirty="0" smtClean="0">
                <a:solidFill>
                  <a:srgbClr val="0033CC"/>
                </a:solidFill>
                <a:latin typeface="Arial" charset="0"/>
                <a:sym typeface="Symbol" pitchFamily="18" charset="2"/>
              </a:rPr>
              <a:t>1</a:t>
            </a:r>
            <a:r>
              <a:rPr lang="en-US" altLang="zh-CN" dirty="0" smtClean="0">
                <a:solidFill>
                  <a:srgbClr val="0033CC"/>
                </a:solidFill>
                <a:latin typeface="宋体"/>
                <a:sym typeface="Symbol" pitchFamily="18" charset="2"/>
              </a:rPr>
              <a:t>…</a:t>
            </a:r>
            <a:r>
              <a:rPr lang="en-US" altLang="zh-CN" dirty="0" smtClean="0">
                <a:solidFill>
                  <a:srgbClr val="0033CC"/>
                </a:solidFill>
                <a:latin typeface="Arial" charset="0"/>
                <a:sym typeface="Symbol" pitchFamily="18" charset="2"/>
              </a:rPr>
              <a:t>S</a:t>
            </a:r>
            <a:r>
              <a:rPr lang="en-US" altLang="zh-CN" baseline="-25000" dirty="0" smtClean="0">
                <a:solidFill>
                  <a:srgbClr val="0033CC"/>
                </a:solidFill>
                <a:latin typeface="Arial" charset="0"/>
                <a:sym typeface="Symbol" pitchFamily="18" charset="2"/>
              </a:rPr>
              <a:t>n</a:t>
            </a:r>
            <a:r>
              <a:rPr lang="en-US" altLang="zh-CN" dirty="0">
                <a:solidFill>
                  <a:srgbClr val="0033CC"/>
                </a:solidFill>
                <a:latin typeface="Arial" charset="0"/>
                <a:sym typeface="Symbol" pitchFamily="18" charset="2"/>
              </a:rPr>
              <a:t>)</a:t>
            </a:r>
            <a:r>
              <a:rPr lang="zh-CN" altLang="zh-CN" dirty="0" smtClean="0"/>
              <a:t>的</a:t>
            </a:r>
            <a:r>
              <a:rPr lang="zh-CN" altLang="zh-CN" dirty="0"/>
              <a:t>方法</a:t>
            </a:r>
            <a:r>
              <a:rPr lang="zh-CN" altLang="zh-CN" dirty="0" smtClean="0"/>
              <a:t>是</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zh-CN" dirty="0"/>
              <a:t>其中，</a:t>
            </a:r>
          </a:p>
          <a:p>
            <a:pPr marL="0" indent="0">
              <a:buNone/>
            </a:pPr>
            <a:endParaRPr lang="en-US" altLang="zh-CN" dirty="0"/>
          </a:p>
          <a:p>
            <a:pPr marL="0" indent="0">
              <a:buNone/>
            </a:pPr>
            <a:r>
              <a:rPr lang="zh-CN" altLang="zh-CN" dirty="0" smtClean="0"/>
              <a:t>这里</a:t>
            </a:r>
            <a:r>
              <a:rPr lang="zh-CN" altLang="zh-CN" dirty="0"/>
              <a:t>，</a:t>
            </a:r>
            <a:r>
              <a:rPr lang="zh-CN" altLang="zh-CN" dirty="0" smtClean="0"/>
              <a:t>函数</a:t>
            </a:r>
            <a:r>
              <a:rPr lang="en-US" altLang="zh-CN" dirty="0" smtClean="0"/>
              <a:t>O</a:t>
            </a:r>
            <a:r>
              <a:rPr lang="zh-CN" altLang="zh-CN" dirty="0" smtClean="0"/>
              <a:t>称为</a:t>
            </a:r>
            <a:r>
              <a:rPr lang="zh-CN" altLang="zh-CN" b="1" dirty="0">
                <a:solidFill>
                  <a:srgbClr val="FF0000"/>
                </a:solidFill>
              </a:rPr>
              <a:t>几率</a:t>
            </a:r>
            <a:r>
              <a:rPr lang="zh-CN" altLang="zh-CN" dirty="0"/>
              <a:t>，其定义是</a:t>
            </a:r>
          </a:p>
          <a:p>
            <a:pPr marL="0" indent="0">
              <a:buNone/>
            </a:pPr>
            <a:endParaRPr lang="en-US" altLang="zh-CN" dirty="0"/>
          </a:p>
          <a:p>
            <a:pPr marL="0" indent="0">
              <a:buNone/>
            </a:pPr>
            <a:endParaRPr lang="zh-CN" altLang="zh-CN" dirty="0"/>
          </a:p>
          <a:p>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51" y="2204865"/>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23" y="3501009"/>
            <a:ext cx="909597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480" y="5137597"/>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92</a:t>
            </a:fld>
            <a:endParaRPr lang="zh-CN" altLang="en-US"/>
          </a:p>
        </p:txBody>
      </p:sp>
    </p:spTree>
    <p:extLst>
      <p:ext uri="{BB962C8B-B14F-4D97-AF65-F5344CB8AC3E}">
        <p14:creationId xmlns:p14="http://schemas.microsoft.com/office/powerpoint/2010/main" val="2069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91"/>
                                        </p:tgtEl>
                                        <p:attrNameLst>
                                          <p:attrName>style.visibility</p:attrName>
                                        </p:attrNameLst>
                                      </p:cBhvr>
                                      <p:to>
                                        <p:strVal val="visible"/>
                                      </p:to>
                                    </p:set>
                                    <p:anim calcmode="lin" valueType="num">
                                      <p:cBhvr additive="base">
                                        <p:cTn id="18" dur="500" fill="hold"/>
                                        <p:tgtEl>
                                          <p:spTgt spid="12291"/>
                                        </p:tgtEl>
                                        <p:attrNameLst>
                                          <p:attrName>ppt_x</p:attrName>
                                        </p:attrNameLst>
                                      </p:cBhvr>
                                      <p:tavLst>
                                        <p:tav tm="0">
                                          <p:val>
                                            <p:strVal val="#ppt_x"/>
                                          </p:val>
                                        </p:tav>
                                        <p:tav tm="100000">
                                          <p:val>
                                            <p:strVal val="#ppt_x"/>
                                          </p:val>
                                        </p:tav>
                                      </p:tavLst>
                                    </p:anim>
                                    <p:anim calcmode="lin" valueType="num">
                                      <p:cBhvr additive="base">
                                        <p:cTn id="19"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2"/>
                                        </p:tgtEl>
                                        <p:attrNameLst>
                                          <p:attrName>style.visibility</p:attrName>
                                        </p:attrNameLst>
                                      </p:cBhvr>
                                      <p:to>
                                        <p:strVal val="visible"/>
                                      </p:to>
                                    </p:set>
                                    <p:anim calcmode="lin" valueType="num">
                                      <p:cBhvr additive="base">
                                        <p:cTn id="29" dur="500" fill="hold"/>
                                        <p:tgtEl>
                                          <p:spTgt spid="12292"/>
                                        </p:tgtEl>
                                        <p:attrNameLst>
                                          <p:attrName>ppt_x</p:attrName>
                                        </p:attrNameLst>
                                      </p:cBhvr>
                                      <p:tavLst>
                                        <p:tav tm="0">
                                          <p:val>
                                            <p:strVal val="#ppt_x"/>
                                          </p:val>
                                        </p:tav>
                                        <p:tav tm="100000">
                                          <p:val>
                                            <p:strVal val="#ppt_x"/>
                                          </p:val>
                                        </p:tav>
                                      </p:tavLst>
                                    </p:anim>
                                    <p:anim calcmode="lin" valueType="num">
                                      <p:cBhvr additive="base">
                                        <p:cTn id="3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b="1" dirty="0">
                <a:solidFill>
                  <a:srgbClr val="FF0000"/>
                </a:solidFill>
              </a:rPr>
              <a:t>主观</a:t>
            </a:r>
            <a:r>
              <a:rPr lang="en-US" altLang="zh-CN" b="1" dirty="0">
                <a:solidFill>
                  <a:srgbClr val="FF0000"/>
                </a:solidFill>
              </a:rPr>
              <a:t>Bayes</a:t>
            </a:r>
            <a:r>
              <a:rPr lang="zh-CN" altLang="zh-CN" b="1" dirty="0">
                <a:solidFill>
                  <a:srgbClr val="FF0000"/>
                </a:solidFill>
              </a:rPr>
              <a:t>方法的主要优点</a:t>
            </a:r>
            <a:r>
              <a:rPr lang="zh-CN" altLang="zh-CN" dirty="0"/>
              <a:t>如下：</a:t>
            </a:r>
          </a:p>
          <a:p>
            <a:pPr>
              <a:buFont typeface="Wingdings" panose="05000000000000000000" pitchFamily="2" charset="2"/>
              <a:buChar char="Ø"/>
            </a:pPr>
            <a:r>
              <a:rPr lang="zh-CN" altLang="zh-CN" dirty="0"/>
              <a:t>⑴ 该方法基于概率理论，具有坚实的理论基础，是目前不确定推理中最成熟的方法之一；</a:t>
            </a:r>
          </a:p>
          <a:p>
            <a:pPr>
              <a:buFont typeface="Wingdings" panose="05000000000000000000" pitchFamily="2" charset="2"/>
              <a:buChar char="Ø"/>
            </a:pPr>
            <a:r>
              <a:rPr lang="zh-CN" altLang="zh-CN" dirty="0"/>
              <a:t>⑵ 计算量适中。</a:t>
            </a:r>
          </a:p>
          <a:p>
            <a:r>
              <a:rPr lang="zh-CN" altLang="zh-CN" b="1" dirty="0">
                <a:solidFill>
                  <a:srgbClr val="FF0000"/>
                </a:solidFill>
              </a:rPr>
              <a:t>主观</a:t>
            </a:r>
            <a:r>
              <a:rPr lang="en-US" altLang="zh-CN" b="1" dirty="0">
                <a:solidFill>
                  <a:srgbClr val="FF0000"/>
                </a:solidFill>
              </a:rPr>
              <a:t>Bayes</a:t>
            </a:r>
            <a:r>
              <a:rPr lang="zh-CN" altLang="zh-CN" b="1" dirty="0">
                <a:solidFill>
                  <a:srgbClr val="FF0000"/>
                </a:solidFill>
              </a:rPr>
              <a:t>方法的主要缺点</a:t>
            </a:r>
            <a:r>
              <a:rPr lang="zh-CN" altLang="zh-CN" dirty="0"/>
              <a:t>如下：</a:t>
            </a:r>
          </a:p>
          <a:p>
            <a:pPr>
              <a:buFont typeface="Wingdings" panose="05000000000000000000" pitchFamily="2" charset="2"/>
              <a:buChar char="Ø"/>
            </a:pPr>
            <a:r>
              <a:rPr lang="zh-CN" altLang="zh-CN" dirty="0"/>
              <a:t>⑴ 要求有大量的概率数据来构造知识库，并且难于对这些数据进行解释；</a:t>
            </a:r>
          </a:p>
          <a:p>
            <a:pPr>
              <a:buFont typeface="Wingdings" panose="05000000000000000000" pitchFamily="2" charset="2"/>
              <a:buChar char="Ø"/>
            </a:pPr>
            <a:r>
              <a:rPr lang="zh-CN" altLang="zh-CN" dirty="0"/>
              <a:t>⑵ 在原始证据具有相互独立性，并能提供精确且一致的主观概率数据的情况下，该方法可以令人满意地处理不确定推理。但在实际当中，这些概率值很难保证一致性。</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93</a:t>
            </a:fld>
            <a:endParaRPr lang="zh-CN" altLang="en-US"/>
          </a:p>
        </p:txBody>
      </p:sp>
    </p:spTree>
    <p:extLst>
      <p:ext uri="{BB962C8B-B14F-4D97-AF65-F5344CB8AC3E}">
        <p14:creationId xmlns:p14="http://schemas.microsoft.com/office/powerpoint/2010/main" val="2069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4.5.3 </a:t>
            </a:r>
            <a:r>
              <a:rPr lang="zh-CN" altLang="zh-CN" dirty="0"/>
              <a:t>可信度</a:t>
            </a:r>
            <a:r>
              <a:rPr lang="zh-CN" altLang="zh-CN" dirty="0" smtClean="0"/>
              <a:t>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b="1" dirty="0">
                <a:solidFill>
                  <a:srgbClr val="FF0000"/>
                </a:solidFill>
              </a:rPr>
              <a:t>可信度方法</a:t>
            </a:r>
            <a:r>
              <a:rPr lang="zh-CN" altLang="zh-CN" dirty="0"/>
              <a:t>也称为</a:t>
            </a:r>
            <a:r>
              <a:rPr lang="zh-CN" altLang="zh-CN" b="1" dirty="0">
                <a:solidFill>
                  <a:srgbClr val="FF0000"/>
                </a:solidFill>
              </a:rPr>
              <a:t>确定性因子</a:t>
            </a:r>
            <a:r>
              <a:rPr lang="zh-CN" altLang="zh-CN" dirty="0" smtClean="0">
                <a:solidFill>
                  <a:srgbClr val="FF0000"/>
                </a:solidFill>
              </a:rPr>
              <a:t>（</a:t>
            </a:r>
            <a:r>
              <a:rPr lang="en-US" altLang="zh-CN" dirty="0" smtClean="0">
                <a:solidFill>
                  <a:srgbClr val="FF0000"/>
                </a:solidFill>
              </a:rPr>
              <a:t>C -F</a:t>
            </a:r>
            <a:r>
              <a:rPr lang="zh-CN" altLang="zh-CN" dirty="0" smtClean="0">
                <a:solidFill>
                  <a:srgbClr val="FF0000"/>
                </a:solidFill>
              </a:rPr>
              <a:t>）</a:t>
            </a:r>
            <a:r>
              <a:rPr lang="zh-CN" altLang="zh-CN" b="1" dirty="0">
                <a:solidFill>
                  <a:srgbClr val="FF0000"/>
                </a:solidFill>
              </a:rPr>
              <a:t>模型</a:t>
            </a:r>
            <a:r>
              <a:rPr lang="zh-CN" altLang="zh-CN" dirty="0"/>
              <a:t>，是</a:t>
            </a:r>
            <a:r>
              <a:rPr lang="zh-CN" altLang="zh-CN" dirty="0" smtClean="0"/>
              <a:t>由</a:t>
            </a:r>
            <a:r>
              <a:rPr lang="en-US" altLang="zh-CN" dirty="0" err="1" smtClean="0"/>
              <a:t>Shortliffe</a:t>
            </a:r>
            <a:r>
              <a:rPr lang="en-US" altLang="zh-CN" dirty="0" smtClean="0"/>
              <a:t> </a:t>
            </a:r>
            <a:r>
              <a:rPr lang="zh-CN" altLang="zh-CN" dirty="0"/>
              <a:t>提出的一种不确定性推理模型，并在血液细菌感染疾病诊断</a:t>
            </a:r>
            <a:r>
              <a:rPr lang="zh-CN" altLang="zh-CN" dirty="0" smtClean="0"/>
              <a:t>专家系统</a:t>
            </a:r>
            <a:r>
              <a:rPr lang="en-US" altLang="zh-CN" dirty="0" smtClean="0"/>
              <a:t>MYCIN</a:t>
            </a:r>
            <a:r>
              <a:rPr lang="zh-CN" altLang="zh-CN" dirty="0" smtClean="0"/>
              <a:t>中</a:t>
            </a:r>
            <a:r>
              <a:rPr lang="zh-CN" altLang="zh-CN" dirty="0"/>
              <a:t>得到了成功应用。</a:t>
            </a:r>
          </a:p>
          <a:p>
            <a:r>
              <a:rPr lang="zh-CN" altLang="zh-CN" dirty="0"/>
              <a:t>可信度方法是基于确定性理论，结合概率论和模糊集合论等方法提出的一种推理方法，它采用确定性因子</a:t>
            </a:r>
            <a:r>
              <a:rPr lang="en-US" altLang="zh-CN" dirty="0"/>
              <a:t> </a:t>
            </a:r>
            <a:r>
              <a:rPr lang="en-US" altLang="zh-CN" dirty="0" smtClean="0">
                <a:solidFill>
                  <a:srgbClr val="FF0000"/>
                </a:solidFill>
              </a:rPr>
              <a:t>CF</a:t>
            </a:r>
            <a:r>
              <a:rPr lang="zh-CN" altLang="zh-CN" dirty="0" smtClean="0">
                <a:solidFill>
                  <a:srgbClr val="FF0000"/>
                </a:solidFill>
              </a:rPr>
              <a:t>（</a:t>
            </a:r>
            <a:r>
              <a:rPr lang="en-US" altLang="zh-CN" dirty="0" smtClean="0">
                <a:solidFill>
                  <a:srgbClr val="FF0000"/>
                </a:solidFill>
              </a:rPr>
              <a:t>Certainty Factor</a:t>
            </a:r>
            <a:r>
              <a:rPr lang="zh-CN" altLang="zh-CN" dirty="0" smtClean="0">
                <a:solidFill>
                  <a:srgbClr val="FF0000"/>
                </a:solidFill>
              </a:rPr>
              <a:t>）</a:t>
            </a:r>
            <a:r>
              <a:rPr lang="zh-CN" altLang="zh-CN" dirty="0"/>
              <a:t>作为不确定性的测度，通过对</a:t>
            </a:r>
            <a:r>
              <a:rPr lang="en-US" altLang="zh-CN" dirty="0"/>
              <a:t> </a:t>
            </a:r>
            <a:r>
              <a:rPr lang="en-US" altLang="zh-CN" dirty="0" smtClean="0"/>
              <a:t>CF(H,E)</a:t>
            </a:r>
            <a:r>
              <a:rPr lang="zh-CN" altLang="zh-CN" dirty="0" smtClean="0"/>
              <a:t>的</a:t>
            </a:r>
            <a:r>
              <a:rPr lang="zh-CN" altLang="zh-CN" dirty="0"/>
              <a:t>计算，探讨</a:t>
            </a:r>
            <a:r>
              <a:rPr lang="zh-CN" altLang="zh-CN" dirty="0" smtClean="0"/>
              <a:t>证据</a:t>
            </a:r>
            <a:r>
              <a:rPr lang="en-US" altLang="zh-CN" dirty="0" smtClean="0"/>
              <a:t>E</a:t>
            </a:r>
            <a:r>
              <a:rPr lang="zh-CN" altLang="zh-CN" dirty="0" smtClean="0"/>
              <a:t>对假设</a:t>
            </a:r>
            <a:r>
              <a:rPr lang="en-US" altLang="zh-CN" dirty="0" smtClean="0"/>
              <a:t>H</a:t>
            </a:r>
            <a:r>
              <a:rPr lang="zh-CN" altLang="zh-CN" dirty="0" smtClean="0"/>
              <a:t>的</a:t>
            </a:r>
            <a:r>
              <a:rPr lang="zh-CN" altLang="zh-CN" dirty="0"/>
              <a:t>定量支持程度</a:t>
            </a:r>
          </a:p>
          <a:p>
            <a:r>
              <a:rPr lang="zh-CN" altLang="zh-CN" dirty="0"/>
              <a:t>可信度方法是不确定性推理中非常简单且又十分有效的一种推理方法，有许多成功的专家系统都是基于这一方法建立起来的。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94</a:t>
            </a:fld>
            <a:endParaRPr lang="zh-CN" altLang="en-US"/>
          </a:p>
        </p:txBody>
      </p:sp>
    </p:spTree>
    <p:extLst>
      <p:ext uri="{BB962C8B-B14F-4D97-AF65-F5344CB8AC3E}">
        <p14:creationId xmlns:p14="http://schemas.microsoft.com/office/powerpoint/2010/main" val="185524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lnSpcReduction="10000"/>
          </a:bodyPr>
          <a:lstStyle/>
          <a:p>
            <a:pPr>
              <a:buFont typeface="Wingdings" panose="05000000000000000000" pitchFamily="2" charset="2"/>
              <a:buChar char="p"/>
            </a:pPr>
            <a:r>
              <a:rPr lang="en-US" altLang="zh-CN" dirty="0"/>
              <a:t>MYCIN</a:t>
            </a:r>
            <a:r>
              <a:rPr lang="zh-CN" altLang="zh-CN" dirty="0"/>
              <a:t>系统的知识是用产生式规则进行表示的，其不精确推理模型采用反向穷举的方法进行推理。</a:t>
            </a:r>
          </a:p>
          <a:p>
            <a:pPr>
              <a:lnSpc>
                <a:spcPct val="90000"/>
              </a:lnSpc>
              <a:buFont typeface="Wingdings" panose="05000000000000000000" pitchFamily="2" charset="2"/>
              <a:buChar char="p"/>
            </a:pPr>
            <a:r>
              <a:rPr lang="zh-CN" altLang="en-US" b="1" dirty="0">
                <a:solidFill>
                  <a:srgbClr val="FF0000"/>
                </a:solidFill>
              </a:rPr>
              <a:t>知识不确定性的表示</a:t>
            </a:r>
            <a:r>
              <a:rPr lang="en-US" altLang="zh-CN" b="1" dirty="0">
                <a:solidFill>
                  <a:srgbClr val="FF0000"/>
                </a:solidFill>
              </a:rPr>
              <a:t>:</a:t>
            </a:r>
          </a:p>
          <a:p>
            <a:pPr marL="609600" indent="-609600">
              <a:lnSpc>
                <a:spcPct val="90000"/>
              </a:lnSpc>
              <a:buFont typeface="Wingdings" pitchFamily="2" charset="2"/>
              <a:buNone/>
            </a:pPr>
            <a:r>
              <a:rPr lang="zh-CN" altLang="en-US" dirty="0"/>
              <a:t>在</a:t>
            </a:r>
            <a:r>
              <a:rPr lang="en-US" altLang="zh-CN" dirty="0"/>
              <a:t>C-F</a:t>
            </a:r>
            <a:r>
              <a:rPr lang="zh-CN" altLang="en-US" dirty="0"/>
              <a:t>模型中，知识是用</a:t>
            </a:r>
            <a:r>
              <a:rPr lang="zh-CN" altLang="en-US" dirty="0">
                <a:solidFill>
                  <a:srgbClr val="D31128"/>
                </a:solidFill>
              </a:rPr>
              <a:t>产生式规则表示</a:t>
            </a:r>
            <a:r>
              <a:rPr lang="zh-CN" altLang="en-US" dirty="0"/>
              <a:t>的，其一</a:t>
            </a:r>
          </a:p>
          <a:p>
            <a:pPr marL="609600" indent="-609600">
              <a:lnSpc>
                <a:spcPct val="90000"/>
              </a:lnSpc>
              <a:buFont typeface="Wingdings" pitchFamily="2" charset="2"/>
              <a:buNone/>
            </a:pPr>
            <a:r>
              <a:rPr lang="zh-CN" altLang="en-US" dirty="0"/>
              <a:t>般形式为：</a:t>
            </a:r>
          </a:p>
          <a:p>
            <a:pPr marL="609600" indent="-609600" algn="ctr">
              <a:lnSpc>
                <a:spcPct val="90000"/>
              </a:lnSpc>
              <a:buFont typeface="Wingdings" pitchFamily="2" charset="2"/>
              <a:buNone/>
            </a:pPr>
            <a:r>
              <a:rPr lang="en-US" altLang="zh-CN" dirty="0"/>
              <a:t>IF		E	THEN	</a:t>
            </a:r>
            <a:r>
              <a:rPr lang="en-US" altLang="zh-CN" dirty="0" smtClean="0"/>
              <a:t>H</a:t>
            </a:r>
            <a:r>
              <a:rPr lang="en-US" altLang="zh-CN" dirty="0"/>
              <a:t>	(CF(H,E))</a:t>
            </a:r>
          </a:p>
          <a:p>
            <a:pPr marL="609600" indent="-609600">
              <a:lnSpc>
                <a:spcPct val="90000"/>
              </a:lnSpc>
              <a:buFont typeface="Wingdings" pitchFamily="2" charset="2"/>
              <a:buNone/>
            </a:pPr>
            <a:r>
              <a:rPr lang="zh-CN" altLang="en-US" dirty="0"/>
              <a:t>其中：</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）前提</a:t>
            </a:r>
            <a:r>
              <a:rPr lang="en-US" altLang="zh-CN" dirty="0">
                <a:latin typeface="Times New Roman" pitchFamily="18" charset="0"/>
              </a:rPr>
              <a:t>E</a:t>
            </a:r>
            <a:r>
              <a:rPr lang="zh-CN" altLang="en-US" dirty="0">
                <a:latin typeface="宋体" pitchFamily="2" charset="-122"/>
              </a:rPr>
              <a:t>可以是命题的合取和析取组合 </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2</a:t>
            </a:r>
            <a:r>
              <a:rPr lang="zh-CN" altLang="en-US" dirty="0">
                <a:latin typeface="宋体" pitchFamily="2" charset="-122"/>
              </a:rPr>
              <a:t>）结论</a:t>
            </a:r>
            <a:r>
              <a:rPr lang="en-US" altLang="zh-CN" dirty="0">
                <a:latin typeface="Times New Roman" pitchFamily="18" charset="0"/>
              </a:rPr>
              <a:t>H</a:t>
            </a:r>
            <a:r>
              <a:rPr lang="zh-CN" altLang="en-US" dirty="0">
                <a:latin typeface="宋体" pitchFamily="2" charset="-122"/>
              </a:rPr>
              <a:t>可为单一命题，也可以是复合命题</a:t>
            </a:r>
          </a:p>
          <a:p>
            <a:pPr marL="609600" indent="-609600">
              <a:lnSpc>
                <a:spcPct val="90000"/>
              </a:lnSpc>
              <a:buFont typeface="Wingdings" pitchFamily="2" charset="2"/>
              <a:buNone/>
            </a:pPr>
            <a:r>
              <a:rPr lang="zh-CN" altLang="en-US" dirty="0">
                <a:latin typeface="宋体" pitchFamily="2" charset="-122"/>
              </a:rPr>
              <a:t>（</a:t>
            </a:r>
            <a:r>
              <a:rPr lang="en-US" altLang="zh-CN" dirty="0">
                <a:latin typeface="宋体" pitchFamily="2" charset="-122"/>
              </a:rPr>
              <a:t>3</a:t>
            </a:r>
            <a:r>
              <a:rPr lang="zh-CN" altLang="en-US" dirty="0">
                <a:latin typeface="宋体" pitchFamily="2" charset="-122"/>
              </a:rPr>
              <a:t>）</a:t>
            </a:r>
            <a:r>
              <a:rPr lang="en-US" altLang="zh-CN" dirty="0">
                <a:latin typeface="Times New Roman" pitchFamily="18" charset="0"/>
              </a:rPr>
              <a:t>CF(H, E)</a:t>
            </a:r>
            <a:r>
              <a:rPr lang="zh-CN" altLang="en-US" dirty="0">
                <a:latin typeface="宋体" pitchFamily="2" charset="-122"/>
              </a:rPr>
              <a:t>为可信度因子，简称</a:t>
            </a:r>
            <a:r>
              <a:rPr lang="zh-CN" altLang="en-US" dirty="0">
                <a:solidFill>
                  <a:srgbClr val="FF0000"/>
                </a:solidFill>
                <a:latin typeface="宋体" pitchFamily="2" charset="-122"/>
              </a:rPr>
              <a:t>可信度</a:t>
            </a:r>
            <a:r>
              <a:rPr lang="zh-CN" altLang="en-US" dirty="0">
                <a:latin typeface="宋体" pitchFamily="2" charset="-122"/>
              </a:rPr>
              <a:t>，用以量度规则的确定性（可信）程度。取值于</a:t>
            </a:r>
            <a:r>
              <a:rPr lang="en-US" altLang="zh-CN" dirty="0">
                <a:latin typeface="宋体" pitchFamily="2" charset="-122"/>
              </a:rPr>
              <a:t>[-1</a:t>
            </a: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，表示</a:t>
            </a:r>
            <a:r>
              <a:rPr lang="en-US" altLang="zh-CN" dirty="0">
                <a:latin typeface="Times New Roman" pitchFamily="18" charset="0"/>
              </a:rPr>
              <a:t>E</a:t>
            </a:r>
            <a:r>
              <a:rPr lang="zh-CN" altLang="en-US" dirty="0">
                <a:latin typeface="宋体" pitchFamily="2" charset="-122"/>
              </a:rPr>
              <a:t>为真时，对</a:t>
            </a:r>
            <a:r>
              <a:rPr lang="en-US" altLang="zh-CN" dirty="0">
                <a:latin typeface="Times New Roman" pitchFamily="18" charset="0"/>
              </a:rPr>
              <a:t>H</a:t>
            </a:r>
            <a:r>
              <a:rPr lang="zh-CN" altLang="en-US" dirty="0">
                <a:latin typeface="宋体" pitchFamily="2" charset="-122"/>
              </a:rPr>
              <a:t>的支持程度。</a:t>
            </a:r>
            <a:r>
              <a:rPr lang="en-US" altLang="zh-CN" dirty="0">
                <a:latin typeface="Times New Roman" pitchFamily="18" charset="0"/>
              </a:rPr>
              <a:t>CF(H, E)</a:t>
            </a:r>
            <a:r>
              <a:rPr lang="zh-CN" altLang="en-US" dirty="0">
                <a:latin typeface="宋体" pitchFamily="2" charset="-122"/>
              </a:rPr>
              <a:t>值越大，</a:t>
            </a:r>
            <a:r>
              <a:rPr lang="en-US" altLang="zh-CN" dirty="0">
                <a:latin typeface="Times New Roman" pitchFamily="18" charset="0"/>
              </a:rPr>
              <a:t>E</a:t>
            </a:r>
            <a:r>
              <a:rPr lang="zh-CN" altLang="en-US" dirty="0">
                <a:latin typeface="宋体" pitchFamily="2" charset="-122"/>
              </a:rPr>
              <a:t>就越支持</a:t>
            </a:r>
            <a:r>
              <a:rPr lang="en-US" altLang="zh-CN" dirty="0">
                <a:latin typeface="Times New Roman" pitchFamily="18" charset="0"/>
              </a:rPr>
              <a:t>H</a:t>
            </a:r>
            <a:r>
              <a:rPr lang="zh-CN" altLang="en-US" dirty="0">
                <a:latin typeface="宋体" pitchFamily="2" charset="-122"/>
              </a:rPr>
              <a:t>为真。</a:t>
            </a:r>
            <a:endParaRPr lang="zh-CN" altLang="en-US"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95</a:t>
            </a:fld>
            <a:endParaRPr lang="zh-CN" altLang="en-US"/>
          </a:p>
        </p:txBody>
      </p:sp>
    </p:spTree>
    <p:extLst>
      <p:ext uri="{BB962C8B-B14F-4D97-AF65-F5344CB8AC3E}">
        <p14:creationId xmlns:p14="http://schemas.microsoft.com/office/powerpoint/2010/main" val="98921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200472" y="260648"/>
            <a:ext cx="9361040" cy="3384376"/>
          </a:xfrm>
        </p:spPr>
        <p:txBody>
          <a:bodyPr>
            <a:normAutofit fontScale="85000" lnSpcReduction="20000"/>
          </a:bodyPr>
          <a:lstStyle/>
          <a:p>
            <a:pPr>
              <a:lnSpc>
                <a:spcPct val="90000"/>
              </a:lnSpc>
              <a:buFont typeface="Wingdings" pitchFamily="2" charset="2"/>
              <a:buNone/>
            </a:pPr>
            <a:endParaRPr lang="en-US" altLang="zh-CN" sz="3200" dirty="0"/>
          </a:p>
          <a:p>
            <a:pPr>
              <a:lnSpc>
                <a:spcPct val="90000"/>
              </a:lnSpc>
              <a:buFont typeface="Wingdings" pitchFamily="2" charset="2"/>
              <a:buNone/>
            </a:pPr>
            <a:r>
              <a:rPr lang="en-US" altLang="zh-CN" sz="3200" dirty="0"/>
              <a:t>CF(H,E)</a:t>
            </a:r>
            <a:r>
              <a:rPr lang="zh-CN" altLang="en-US" sz="3200" dirty="0"/>
              <a:t>定义为：</a:t>
            </a:r>
          </a:p>
          <a:p>
            <a:pPr algn="ctr">
              <a:lnSpc>
                <a:spcPct val="90000"/>
              </a:lnSpc>
              <a:buFont typeface="Wingdings" pitchFamily="2" charset="2"/>
              <a:buNone/>
            </a:pPr>
            <a:r>
              <a:rPr lang="en-US" altLang="zh-CN" sz="3200" dirty="0">
                <a:solidFill>
                  <a:srgbClr val="FF0000"/>
                </a:solidFill>
              </a:rPr>
              <a:t>CF(H,E)=MB(H,E)-MD(H,E)</a:t>
            </a:r>
          </a:p>
          <a:p>
            <a:pPr>
              <a:lnSpc>
                <a:spcPct val="90000"/>
              </a:lnSpc>
              <a:buFont typeface="Wingdings" panose="05000000000000000000" pitchFamily="2" charset="2"/>
              <a:buChar char="Ø"/>
            </a:pPr>
            <a:r>
              <a:rPr lang="en-US" altLang="zh-CN" dirty="0" smtClean="0"/>
              <a:t>MB</a:t>
            </a:r>
            <a:r>
              <a:rPr lang="zh-CN" altLang="en-US" dirty="0"/>
              <a:t>反映了证据对结论有利的一面，</a:t>
            </a:r>
            <a:r>
              <a:rPr lang="en-US" altLang="zh-CN" dirty="0"/>
              <a:t>MD</a:t>
            </a:r>
            <a:r>
              <a:rPr lang="zh-CN" altLang="en-US" dirty="0"/>
              <a:t>反映了证据对结论不利的一面</a:t>
            </a:r>
            <a:r>
              <a:rPr lang="zh-CN" altLang="en-US" dirty="0" smtClean="0"/>
              <a:t>。</a:t>
            </a:r>
            <a:endParaRPr lang="en-US" altLang="zh-CN" dirty="0" smtClean="0"/>
          </a:p>
          <a:p>
            <a:pPr algn="just">
              <a:lnSpc>
                <a:spcPct val="90000"/>
              </a:lnSpc>
              <a:buFont typeface="Wingdings" panose="05000000000000000000" pitchFamily="2" charset="2"/>
              <a:buChar char="Ø"/>
            </a:pPr>
            <a:r>
              <a:rPr lang="en-US" altLang="zh-CN" dirty="0" smtClean="0"/>
              <a:t>MB(Measure </a:t>
            </a:r>
            <a:r>
              <a:rPr lang="en-US" altLang="zh-CN" dirty="0"/>
              <a:t>Belief) </a:t>
            </a:r>
            <a:r>
              <a:rPr lang="zh-CN" altLang="en-US" dirty="0">
                <a:latin typeface="宋体" pitchFamily="2" charset="-122"/>
              </a:rPr>
              <a:t>表示因与</a:t>
            </a:r>
            <a:r>
              <a:rPr lang="en-US" altLang="zh-CN" dirty="0">
                <a:latin typeface="宋体" pitchFamily="2" charset="-122"/>
              </a:rPr>
              <a:t>E</a:t>
            </a:r>
            <a:r>
              <a:rPr lang="zh-CN" altLang="en-US" dirty="0">
                <a:latin typeface="宋体" pitchFamily="2" charset="-122"/>
              </a:rPr>
              <a:t>匹配的证据出现，使</a:t>
            </a:r>
            <a:r>
              <a:rPr lang="en-US" altLang="zh-CN" dirty="0">
                <a:latin typeface="宋体" pitchFamily="2" charset="-122"/>
              </a:rPr>
              <a:t>H</a:t>
            </a:r>
            <a:r>
              <a:rPr lang="zh-CN" altLang="en-US" dirty="0">
                <a:latin typeface="宋体" pitchFamily="2" charset="-122"/>
              </a:rPr>
              <a:t>为真的信任增长度</a:t>
            </a:r>
            <a:r>
              <a:rPr lang="zh-CN" altLang="en-US" dirty="0" smtClean="0"/>
              <a:t>。</a:t>
            </a:r>
            <a:endParaRPr lang="en-US" altLang="zh-CN" dirty="0" smtClean="0"/>
          </a:p>
          <a:p>
            <a:pPr algn="just">
              <a:lnSpc>
                <a:spcPct val="90000"/>
              </a:lnSpc>
              <a:buFont typeface="Wingdings" panose="05000000000000000000" pitchFamily="2" charset="2"/>
              <a:buChar char="Ø"/>
            </a:pPr>
            <a:r>
              <a:rPr lang="en-US" altLang="zh-CN" dirty="0" smtClean="0"/>
              <a:t>MD(Measure </a:t>
            </a:r>
            <a:r>
              <a:rPr lang="en-US" altLang="zh-CN" dirty="0"/>
              <a:t>Disbelief)</a:t>
            </a:r>
            <a:r>
              <a:rPr kumimoji="1" lang="zh-CN" altLang="en-US" dirty="0">
                <a:solidFill>
                  <a:srgbClr val="000000"/>
                </a:solidFill>
              </a:rPr>
              <a:t>指不</a:t>
            </a:r>
            <a:r>
              <a:rPr kumimoji="1" lang="zh-CN" altLang="en-US" dirty="0" smtClean="0">
                <a:solidFill>
                  <a:srgbClr val="000000"/>
                </a:solidFill>
              </a:rPr>
              <a:t>信</a:t>
            </a:r>
            <a:r>
              <a:rPr kumimoji="1" lang="zh-CN" altLang="en-US" dirty="0">
                <a:solidFill>
                  <a:srgbClr val="000000"/>
                </a:solidFill>
              </a:rPr>
              <a:t>认</a:t>
            </a:r>
            <a:r>
              <a:rPr kumimoji="1" lang="zh-CN" altLang="en-US" dirty="0" smtClean="0">
                <a:solidFill>
                  <a:srgbClr val="000000"/>
                </a:solidFill>
              </a:rPr>
              <a:t>增长</a:t>
            </a:r>
            <a:r>
              <a:rPr kumimoji="1" lang="zh-CN" altLang="en-US" dirty="0">
                <a:solidFill>
                  <a:srgbClr val="000000"/>
                </a:solidFill>
              </a:rPr>
              <a:t>度，表示因与</a:t>
            </a:r>
            <a:r>
              <a:rPr kumimoji="1" lang="en-US" altLang="zh-CN" dirty="0">
                <a:solidFill>
                  <a:srgbClr val="000000"/>
                </a:solidFill>
              </a:rPr>
              <a:t>E</a:t>
            </a:r>
            <a:r>
              <a:rPr kumimoji="1" lang="zh-CN" altLang="en-US" dirty="0">
                <a:solidFill>
                  <a:srgbClr val="000000"/>
                </a:solidFill>
              </a:rPr>
              <a:t>匹配的证据出现，使</a:t>
            </a:r>
            <a:r>
              <a:rPr kumimoji="1" lang="en-US" altLang="zh-CN" dirty="0">
                <a:solidFill>
                  <a:srgbClr val="000000"/>
                </a:solidFill>
              </a:rPr>
              <a:t>H</a:t>
            </a:r>
            <a:r>
              <a:rPr kumimoji="1" lang="zh-CN" altLang="en-US" dirty="0">
                <a:solidFill>
                  <a:srgbClr val="000000"/>
                </a:solidFill>
              </a:rPr>
              <a:t>为真的不信任增长度</a:t>
            </a:r>
            <a:r>
              <a:rPr lang="zh-CN" altLang="en-US" dirty="0"/>
              <a:t>。 </a:t>
            </a:r>
            <a:endParaRPr lang="en-US" altLang="zh-CN" dirty="0" smtClean="0"/>
          </a:p>
          <a:p>
            <a:pPr>
              <a:lnSpc>
                <a:spcPct val="90000"/>
              </a:lnSpc>
              <a:buFont typeface="Wingdings" panose="05000000000000000000" pitchFamily="2" charset="2"/>
              <a:buChar char="Ø"/>
            </a:pPr>
            <a:r>
              <a:rPr lang="en-US" altLang="zh-CN" dirty="0" smtClean="0"/>
              <a:t>MB</a:t>
            </a:r>
            <a:r>
              <a:rPr lang="zh-CN" altLang="en-US" dirty="0"/>
              <a:t>和</a:t>
            </a:r>
            <a:r>
              <a:rPr lang="en-US" altLang="zh-CN" dirty="0"/>
              <a:t>MD</a:t>
            </a:r>
            <a:r>
              <a:rPr lang="zh-CN" altLang="en-US" dirty="0"/>
              <a:t>的定义为：</a:t>
            </a:r>
          </a:p>
          <a:p>
            <a:pPr>
              <a:lnSpc>
                <a:spcPct val="90000"/>
              </a:lnSpc>
              <a:buFont typeface="Wingdings" pitchFamily="2" charset="2"/>
              <a:buNone/>
            </a:pPr>
            <a:endParaRPr lang="zh-CN" altLang="en-US" sz="2000"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zh-CN" altLang="en-US" dirty="0"/>
          </a:p>
          <a:p>
            <a:pPr>
              <a:lnSpc>
                <a:spcPct val="90000"/>
              </a:lnSpc>
              <a:buFont typeface="Wingdings" pitchFamily="2" charset="2"/>
              <a:buNone/>
            </a:pPr>
            <a:endParaRPr lang="en-US" altLang="zh-CN" sz="24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593" y="3645024"/>
            <a:ext cx="704598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956" y="5026182"/>
            <a:ext cx="7066623"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2124282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7" dur="500"/>
                                        <p:tgtEl>
                                          <p:spTgt spid="3789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2" dur="500"/>
                                        <p:tgtEl>
                                          <p:spTgt spid="378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17" dur="500"/>
                                        <p:tgtEl>
                                          <p:spTgt spid="378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2" dur="500"/>
                                        <p:tgtEl>
                                          <p:spTgt spid="378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39"/>
                                        </p:tgtEl>
                                        <p:attrNameLst>
                                          <p:attrName>style.visibility</p:attrName>
                                        </p:attrNameLst>
                                      </p:cBhvr>
                                      <p:to>
                                        <p:strVal val="visible"/>
                                      </p:to>
                                    </p:set>
                                    <p:anim calcmode="lin" valueType="num">
                                      <p:cBhvr additive="base">
                                        <p:cTn id="27" dur="500" fill="hold"/>
                                        <p:tgtEl>
                                          <p:spTgt spid="14339"/>
                                        </p:tgtEl>
                                        <p:attrNameLst>
                                          <p:attrName>ppt_x</p:attrName>
                                        </p:attrNameLst>
                                      </p:cBhvr>
                                      <p:tavLst>
                                        <p:tav tm="0">
                                          <p:val>
                                            <p:strVal val="#ppt_x"/>
                                          </p:val>
                                        </p:tav>
                                        <p:tav tm="100000">
                                          <p:val>
                                            <p:strVal val="#ppt_x"/>
                                          </p:val>
                                        </p:tav>
                                      </p:tavLst>
                                    </p:anim>
                                    <p:anim calcmode="lin" valueType="num">
                                      <p:cBhvr additive="base">
                                        <p:cTn id="2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40"/>
                                        </p:tgtEl>
                                        <p:attrNameLst>
                                          <p:attrName>style.visibility</p:attrName>
                                        </p:attrNameLst>
                                      </p:cBhvr>
                                      <p:to>
                                        <p:strVal val="visible"/>
                                      </p:to>
                                    </p:set>
                                    <p:anim calcmode="lin" valueType="num">
                                      <p:cBhvr additive="base">
                                        <p:cTn id="33" dur="500" fill="hold"/>
                                        <p:tgtEl>
                                          <p:spTgt spid="14340"/>
                                        </p:tgtEl>
                                        <p:attrNameLst>
                                          <p:attrName>ppt_x</p:attrName>
                                        </p:attrNameLst>
                                      </p:cBhvr>
                                      <p:tavLst>
                                        <p:tav tm="0">
                                          <p:val>
                                            <p:strVal val="#ppt_x"/>
                                          </p:val>
                                        </p:tav>
                                        <p:tav tm="100000">
                                          <p:val>
                                            <p:strVal val="#ppt_x"/>
                                          </p:val>
                                        </p:tav>
                                      </p:tavLst>
                                    </p:anim>
                                    <p:anim calcmode="lin" valueType="num">
                                      <p:cBhvr additive="base">
                                        <p:cTn id="34"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28497" y="1052736"/>
            <a:ext cx="8970997" cy="5184576"/>
          </a:xfrm>
        </p:spPr>
        <p:txBody>
          <a:bodyPr/>
          <a:lstStyle/>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P(H|E)&gt;P(H)</a:t>
            </a:r>
            <a:r>
              <a:rPr lang="zh-CN" altLang="en-US" sz="2600" b="1" dirty="0">
                <a:solidFill>
                  <a:srgbClr val="FF0000"/>
                </a:solidFill>
              </a:rPr>
              <a:t>时：</a:t>
            </a:r>
            <a:r>
              <a:rPr lang="zh-CN" altLang="en-US" sz="2600" b="1" dirty="0">
                <a:solidFill>
                  <a:srgbClr val="FF0000"/>
                </a:solidFill>
                <a:latin typeface="宋体" pitchFamily="2" charset="-122"/>
              </a:rPr>
              <a:t>表示证据</a:t>
            </a:r>
            <a:r>
              <a:rPr lang="en-US" altLang="zh-CN" sz="2600" b="1" dirty="0">
                <a:solidFill>
                  <a:srgbClr val="FF0000"/>
                </a:solidFill>
                <a:latin typeface="宋体" pitchFamily="2" charset="-122"/>
              </a:rPr>
              <a:t>E</a:t>
            </a:r>
            <a:r>
              <a:rPr lang="zh-CN" altLang="en-US" sz="2600" b="1" dirty="0">
                <a:solidFill>
                  <a:srgbClr val="FF0000"/>
                </a:solidFill>
                <a:latin typeface="宋体" pitchFamily="2" charset="-122"/>
              </a:rPr>
              <a:t>支持结论</a:t>
            </a:r>
            <a:r>
              <a:rPr lang="en-US" altLang="zh-CN" sz="2600" b="1" dirty="0">
                <a:solidFill>
                  <a:srgbClr val="FF0000"/>
                </a:solidFill>
                <a:latin typeface="宋体" pitchFamily="2" charset="-122"/>
              </a:rPr>
              <a:t>H</a:t>
            </a:r>
            <a:r>
              <a:rPr lang="en-US" altLang="zh-CN" sz="2600" b="1" dirty="0">
                <a:solidFill>
                  <a:srgbClr val="FF0000"/>
                </a:solidFill>
              </a:rPr>
              <a:t> </a:t>
            </a:r>
          </a:p>
          <a:p>
            <a:pPr marL="0" indent="0">
              <a:buNone/>
            </a:pPr>
            <a:r>
              <a:rPr lang="en-US" altLang="zh-CN" sz="2600" b="1" dirty="0" smtClean="0"/>
              <a:t>MB(H,E</a:t>
            </a:r>
            <a:r>
              <a:rPr lang="en-US" altLang="zh-CN" sz="2600" b="1" dirty="0"/>
              <a:t>)&gt;0</a:t>
            </a:r>
            <a:r>
              <a:rPr lang="zh-CN" altLang="en-US" sz="2600" b="1" dirty="0"/>
              <a:t>，</a:t>
            </a:r>
            <a:r>
              <a:rPr lang="en-US" altLang="zh-CN" sz="2600" b="1" dirty="0"/>
              <a:t>MD(H,E)=0 </a:t>
            </a:r>
            <a:r>
              <a:rPr lang="zh-CN" altLang="en-US" sz="2600" b="1" dirty="0" smtClean="0"/>
              <a:t>。</a:t>
            </a:r>
            <a:r>
              <a:rPr lang="zh-CN" altLang="zh-CN" sz="2600" dirty="0"/>
              <a:t>说明由于前提</a:t>
            </a:r>
            <a:r>
              <a:rPr lang="zh-CN" altLang="zh-CN" sz="2600" dirty="0" smtClean="0"/>
              <a:t>条件</a:t>
            </a:r>
            <a:r>
              <a:rPr lang="en-US" altLang="zh-CN" sz="2600" dirty="0" smtClean="0"/>
              <a:t>E</a:t>
            </a:r>
            <a:r>
              <a:rPr lang="zh-CN" altLang="zh-CN" sz="2600" dirty="0" smtClean="0"/>
              <a:t>所</a:t>
            </a:r>
            <a:r>
              <a:rPr lang="zh-CN" altLang="zh-CN" sz="2600" dirty="0"/>
              <a:t>对应证据的出现</a:t>
            </a:r>
            <a:r>
              <a:rPr lang="zh-CN" altLang="zh-CN" sz="2600" dirty="0" smtClean="0"/>
              <a:t>增加了</a:t>
            </a:r>
            <a:r>
              <a:rPr lang="en-US" altLang="zh-CN" sz="2600" dirty="0" smtClean="0"/>
              <a:t>H</a:t>
            </a:r>
            <a:r>
              <a:rPr lang="zh-CN" altLang="zh-CN" sz="2600" dirty="0" smtClean="0"/>
              <a:t>所对应的假设</a:t>
            </a:r>
            <a:r>
              <a:rPr lang="zh-CN" altLang="zh-CN" sz="2600" dirty="0"/>
              <a:t>成立的可信程度</a:t>
            </a:r>
            <a:r>
              <a:rPr lang="zh-CN" altLang="zh-CN" sz="2600" dirty="0" smtClean="0"/>
              <a:t>。</a:t>
            </a:r>
            <a:endParaRPr lang="zh-CN" altLang="en-US" sz="2600" b="1" dirty="0"/>
          </a:p>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P(H|E)&lt;P(H)</a:t>
            </a:r>
            <a:r>
              <a:rPr lang="zh-CN" altLang="en-US" sz="2600" b="1" dirty="0">
                <a:solidFill>
                  <a:srgbClr val="FF0000"/>
                </a:solidFill>
              </a:rPr>
              <a:t>时，</a:t>
            </a:r>
            <a:r>
              <a:rPr lang="zh-CN" altLang="en-US" sz="2600" b="1" dirty="0">
                <a:solidFill>
                  <a:srgbClr val="FF0000"/>
                </a:solidFill>
                <a:latin typeface="宋体" pitchFamily="2" charset="-122"/>
              </a:rPr>
              <a:t>表示</a:t>
            </a:r>
            <a:r>
              <a:rPr lang="en-US" altLang="zh-CN" sz="2600" b="1" dirty="0">
                <a:solidFill>
                  <a:srgbClr val="FF0000"/>
                </a:solidFill>
                <a:latin typeface="宋体" pitchFamily="2" charset="-122"/>
              </a:rPr>
              <a:t>E</a:t>
            </a:r>
            <a:r>
              <a:rPr lang="zh-CN" altLang="en-US" sz="2600" b="1" dirty="0">
                <a:solidFill>
                  <a:srgbClr val="FF0000"/>
                </a:solidFill>
                <a:latin typeface="宋体" pitchFamily="2" charset="-122"/>
              </a:rPr>
              <a:t>不支持</a:t>
            </a:r>
            <a:r>
              <a:rPr lang="en-US" altLang="zh-CN" sz="2600" b="1" dirty="0">
                <a:solidFill>
                  <a:srgbClr val="FF0000"/>
                </a:solidFill>
                <a:latin typeface="宋体" pitchFamily="2" charset="-122"/>
              </a:rPr>
              <a:t>H</a:t>
            </a:r>
            <a:endParaRPr lang="en-US" altLang="zh-CN" sz="2600" b="1" dirty="0">
              <a:solidFill>
                <a:srgbClr val="FF0000"/>
              </a:solidFill>
            </a:endParaRPr>
          </a:p>
          <a:p>
            <a:pPr marL="0" indent="0">
              <a:buNone/>
            </a:pPr>
            <a:r>
              <a:rPr lang="en-US" altLang="zh-CN" sz="2600" b="1" dirty="0" smtClean="0"/>
              <a:t> </a:t>
            </a:r>
            <a:r>
              <a:rPr lang="en-US" altLang="zh-CN" sz="2600" b="1" dirty="0"/>
              <a:t>MD(H,E)&gt;0</a:t>
            </a:r>
            <a:r>
              <a:rPr lang="zh-CN" altLang="en-US" sz="2600" b="1" dirty="0"/>
              <a:t>， </a:t>
            </a:r>
            <a:r>
              <a:rPr lang="en-US" altLang="zh-CN" sz="2600" b="1" dirty="0"/>
              <a:t>MB(H,E) =0</a:t>
            </a:r>
            <a:r>
              <a:rPr lang="zh-CN" altLang="en-US" sz="2600" b="1" dirty="0"/>
              <a:t>。</a:t>
            </a:r>
            <a:r>
              <a:rPr lang="zh-CN" altLang="en-US" sz="2600" dirty="0"/>
              <a:t>说明由于前提</a:t>
            </a:r>
            <a:r>
              <a:rPr lang="zh-CN" altLang="en-US" sz="2600" dirty="0" smtClean="0"/>
              <a:t>条件</a:t>
            </a:r>
            <a:r>
              <a:rPr lang="en-US" altLang="zh-CN" sz="2600" dirty="0" smtClean="0"/>
              <a:t>E</a:t>
            </a:r>
            <a:r>
              <a:rPr lang="zh-CN" altLang="en-US" sz="2600" dirty="0" smtClean="0"/>
              <a:t>所</a:t>
            </a:r>
            <a:r>
              <a:rPr lang="zh-CN" altLang="en-US" sz="2600" dirty="0"/>
              <a:t>对应证据的出现增加</a:t>
            </a:r>
            <a:r>
              <a:rPr lang="zh-CN" altLang="en-US" sz="2600" dirty="0" smtClean="0"/>
              <a:t>了</a:t>
            </a:r>
            <a:r>
              <a:rPr lang="en-US" altLang="zh-CN" sz="2600" dirty="0" smtClean="0"/>
              <a:t>H</a:t>
            </a:r>
            <a:r>
              <a:rPr lang="zh-CN" altLang="en-US" sz="2600" dirty="0" smtClean="0"/>
              <a:t>所</a:t>
            </a:r>
            <a:r>
              <a:rPr lang="zh-CN" altLang="en-US" sz="2600" dirty="0"/>
              <a:t>对应的假设成立的不可信程度。</a:t>
            </a:r>
          </a:p>
          <a:p>
            <a:pPr>
              <a:buFont typeface="Wingdings" panose="05000000000000000000" pitchFamily="2" charset="2"/>
              <a:buChar char="p"/>
            </a:pPr>
            <a:r>
              <a:rPr lang="zh-CN" altLang="en-US" sz="2600" b="1" dirty="0">
                <a:solidFill>
                  <a:srgbClr val="FF0000"/>
                </a:solidFill>
              </a:rPr>
              <a:t>当</a:t>
            </a:r>
            <a:r>
              <a:rPr lang="en-US" altLang="zh-CN" sz="2600" b="1" dirty="0">
                <a:solidFill>
                  <a:srgbClr val="FF0000"/>
                </a:solidFill>
              </a:rPr>
              <a:t>p(H/E)</a:t>
            </a:r>
            <a:r>
              <a:rPr lang="zh-CN" altLang="en-US" sz="2600" b="1" dirty="0">
                <a:solidFill>
                  <a:srgbClr val="FF0000"/>
                </a:solidFill>
              </a:rPr>
              <a:t>＝</a:t>
            </a:r>
            <a:r>
              <a:rPr lang="en-US" altLang="zh-CN" sz="2600" b="1" dirty="0">
                <a:solidFill>
                  <a:srgbClr val="FF0000"/>
                </a:solidFill>
              </a:rPr>
              <a:t>p(H)</a:t>
            </a:r>
            <a:r>
              <a:rPr lang="zh-CN" altLang="en-US" sz="2600" b="1" dirty="0">
                <a:solidFill>
                  <a:srgbClr val="FF0000"/>
                </a:solidFill>
              </a:rPr>
              <a:t>时，表示</a:t>
            </a:r>
            <a:r>
              <a:rPr lang="en-US" altLang="zh-CN" sz="2600" b="1" dirty="0">
                <a:solidFill>
                  <a:srgbClr val="FF0000"/>
                </a:solidFill>
              </a:rPr>
              <a:t>E</a:t>
            </a:r>
            <a:r>
              <a:rPr lang="zh-CN" altLang="en-US" sz="2600" b="1" dirty="0">
                <a:solidFill>
                  <a:srgbClr val="FF0000"/>
                </a:solidFill>
              </a:rPr>
              <a:t>对</a:t>
            </a:r>
            <a:r>
              <a:rPr lang="en-US" altLang="zh-CN" sz="2600" b="1" dirty="0">
                <a:solidFill>
                  <a:srgbClr val="FF0000"/>
                </a:solidFill>
              </a:rPr>
              <a:t>H</a:t>
            </a:r>
            <a:r>
              <a:rPr lang="zh-CN" altLang="en-US" sz="2600" b="1" dirty="0">
                <a:solidFill>
                  <a:srgbClr val="FF0000"/>
                </a:solidFill>
              </a:rPr>
              <a:t>无影响</a:t>
            </a:r>
            <a:r>
              <a:rPr lang="zh-CN" altLang="en-US" sz="2600" b="1" dirty="0" smtClean="0">
                <a:solidFill>
                  <a:srgbClr val="FF0000"/>
                </a:solidFill>
              </a:rPr>
              <a:t>，</a:t>
            </a:r>
            <a:endParaRPr lang="en-US" altLang="zh-CN" sz="2600" b="1" dirty="0" smtClean="0">
              <a:solidFill>
                <a:srgbClr val="FF0000"/>
              </a:solidFill>
            </a:endParaRPr>
          </a:p>
          <a:p>
            <a:pPr marL="0" indent="0">
              <a:buNone/>
            </a:pPr>
            <a:r>
              <a:rPr lang="zh-CN" altLang="en-US" sz="2600" b="1" dirty="0" smtClean="0"/>
              <a:t>则</a:t>
            </a:r>
            <a:r>
              <a:rPr lang="zh-CN" altLang="en-US" sz="2600" b="1" dirty="0"/>
              <a:t>有</a:t>
            </a:r>
            <a:r>
              <a:rPr lang="en-US" altLang="zh-CN" sz="2600" b="1" dirty="0"/>
              <a:t>MB</a:t>
            </a:r>
            <a:r>
              <a:rPr lang="zh-CN" altLang="en-US" sz="2600" b="1" dirty="0"/>
              <a:t>＝</a:t>
            </a:r>
            <a:r>
              <a:rPr lang="en-US" altLang="zh-CN" sz="2600" b="1" dirty="0"/>
              <a:t>MD</a:t>
            </a:r>
            <a:r>
              <a:rPr lang="zh-CN" altLang="en-US" sz="2600" b="1" dirty="0"/>
              <a:t>＝</a:t>
            </a:r>
            <a:r>
              <a:rPr lang="en-US" altLang="zh-CN" sz="2600" b="1" dirty="0" smtClean="0"/>
              <a:t>0</a:t>
            </a:r>
            <a:r>
              <a:rPr lang="zh-CN" altLang="en-US" sz="2600" b="1" dirty="0" smtClean="0"/>
              <a:t>。</a:t>
            </a:r>
            <a:r>
              <a:rPr lang="zh-CN" altLang="en-US" sz="2600" dirty="0" smtClean="0"/>
              <a:t>说明</a:t>
            </a:r>
            <a:r>
              <a:rPr lang="zh-CN" altLang="en-US" sz="2600" dirty="0"/>
              <a:t>由于前提</a:t>
            </a:r>
            <a:r>
              <a:rPr lang="zh-CN" altLang="en-US" sz="2600" dirty="0" smtClean="0"/>
              <a:t>条件</a:t>
            </a:r>
            <a:r>
              <a:rPr lang="en-US" altLang="zh-CN" sz="2600" dirty="0" smtClean="0"/>
              <a:t>E</a:t>
            </a:r>
            <a:r>
              <a:rPr lang="zh-CN" altLang="en-US" sz="2600" dirty="0" smtClean="0"/>
              <a:t>所</a:t>
            </a:r>
            <a:r>
              <a:rPr lang="zh-CN" altLang="en-US" sz="2600" dirty="0"/>
              <a:t>对应证据的出现对 所对应的</a:t>
            </a:r>
            <a:r>
              <a:rPr lang="zh-CN" altLang="en-US" sz="2600" dirty="0" smtClean="0"/>
              <a:t>假设</a:t>
            </a:r>
            <a:r>
              <a:rPr lang="en-US" altLang="zh-CN" sz="2600" dirty="0" smtClean="0"/>
              <a:t>H</a:t>
            </a:r>
            <a:r>
              <a:rPr lang="zh-CN" altLang="en-US" sz="2600" dirty="0" smtClean="0"/>
              <a:t>是否</a:t>
            </a:r>
            <a:r>
              <a:rPr lang="zh-CN" altLang="en-US" sz="2600" dirty="0"/>
              <a:t>成立不产生影响</a:t>
            </a:r>
            <a:r>
              <a:rPr lang="zh-CN" altLang="en-US" sz="2600" dirty="0" smtClean="0"/>
              <a:t>。</a:t>
            </a:r>
            <a:endParaRPr lang="en-US" altLang="zh-CN" sz="2600" dirty="0" smtClean="0"/>
          </a:p>
          <a:p>
            <a:pPr marL="0" indent="0">
              <a:buNone/>
            </a:pPr>
            <a:endParaRPr lang="en-US" altLang="zh-CN" sz="2400" dirty="0"/>
          </a:p>
        </p:txBody>
      </p:sp>
      <p:sp>
        <p:nvSpPr>
          <p:cNvPr id="38918" name="Rectangle 6"/>
          <p:cNvSpPr>
            <a:spLocks noChangeArrowheads="1"/>
          </p:cNvSpPr>
          <p:nvPr/>
        </p:nvSpPr>
        <p:spPr bwMode="auto">
          <a:xfrm>
            <a:off x="990600" y="0"/>
            <a:ext cx="8255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97</a:t>
            </a:fld>
            <a:endParaRPr lang="zh-CN" altLang="en-US"/>
          </a:p>
        </p:txBody>
      </p:sp>
    </p:spTree>
    <p:extLst>
      <p:ext uri="{BB962C8B-B14F-4D97-AF65-F5344CB8AC3E}">
        <p14:creationId xmlns:p14="http://schemas.microsoft.com/office/powerpoint/2010/main" val="55561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arn(inVertic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arn(inVertic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arn(inVertic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arn(inVertical)">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arn(inVertical)">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barn(inVertical)">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pPr>
              <a:lnSpc>
                <a:spcPct val="80000"/>
              </a:lnSpc>
              <a:buFont typeface="Wingdings" panose="05000000000000000000" pitchFamily="2" charset="2"/>
              <a:buChar char="l"/>
            </a:pPr>
            <a:r>
              <a:rPr lang="zh-CN" altLang="zh-CN" sz="2600" dirty="0"/>
              <a:t>由此不难看出，</a:t>
            </a:r>
            <a:r>
              <a:rPr lang="en-US" altLang="zh-CN" sz="2600" dirty="0"/>
              <a:t> CF(H,E)</a:t>
            </a:r>
            <a:r>
              <a:rPr lang="zh-CN" altLang="zh-CN" sz="2600" dirty="0"/>
              <a:t>实质上</a:t>
            </a:r>
            <a:endParaRPr lang="en-US" altLang="zh-CN" sz="2600" dirty="0"/>
          </a:p>
          <a:p>
            <a:pPr marL="0" indent="0">
              <a:lnSpc>
                <a:spcPct val="80000"/>
              </a:lnSpc>
              <a:buNone/>
            </a:pPr>
            <a:r>
              <a:rPr lang="zh-CN" altLang="zh-CN" sz="2600" dirty="0"/>
              <a:t>是对条件概率</a:t>
            </a:r>
            <a:r>
              <a:rPr lang="en-US" altLang="zh-CN" sz="2600" dirty="0"/>
              <a:t>P(H|E)</a:t>
            </a:r>
            <a:r>
              <a:rPr lang="zh-CN" altLang="zh-CN" sz="2600" dirty="0"/>
              <a:t>进行线性插</a:t>
            </a:r>
            <a:endParaRPr lang="en-US" altLang="zh-CN" sz="2600" dirty="0"/>
          </a:p>
          <a:p>
            <a:pPr marL="0" indent="0">
              <a:lnSpc>
                <a:spcPct val="80000"/>
              </a:lnSpc>
              <a:buNone/>
            </a:pPr>
            <a:r>
              <a:rPr lang="zh-CN" altLang="zh-CN" sz="2600" dirty="0"/>
              <a:t>值所得到的近似。</a:t>
            </a:r>
          </a:p>
          <a:p>
            <a:r>
              <a:rPr lang="en-US" altLang="zh-CN" dirty="0"/>
              <a:t>MYCIN</a:t>
            </a:r>
            <a:r>
              <a:rPr lang="zh-CN" altLang="zh-CN" dirty="0"/>
              <a:t>系统忽略证据不</a:t>
            </a:r>
            <a:r>
              <a:rPr lang="zh-CN" altLang="zh-CN" dirty="0" smtClean="0"/>
              <a:t>存在</a:t>
            </a:r>
            <a:endParaRPr lang="en-US" altLang="zh-CN" dirty="0" smtClean="0"/>
          </a:p>
          <a:p>
            <a:pPr marL="0" indent="0">
              <a:buNone/>
            </a:pPr>
            <a:r>
              <a:rPr lang="zh-CN" altLang="zh-CN" dirty="0" smtClean="0"/>
              <a:t>时</a:t>
            </a:r>
            <a:r>
              <a:rPr lang="zh-CN" altLang="zh-CN" dirty="0"/>
              <a:t>对假设的影响，当由</a:t>
            </a:r>
            <a:r>
              <a:rPr lang="en-US" altLang="zh-CN" dirty="0"/>
              <a:t> </a:t>
            </a:r>
            <a:r>
              <a:rPr lang="en-US" altLang="zh-CN" dirty="0" smtClean="0"/>
              <a:t>CF</a:t>
            </a:r>
            <a:r>
              <a:rPr lang="zh-CN" altLang="zh-CN" dirty="0" smtClean="0"/>
              <a:t>求</a:t>
            </a:r>
            <a:endParaRPr lang="en-US" altLang="zh-CN" dirty="0" smtClean="0"/>
          </a:p>
          <a:p>
            <a:pPr marL="0" indent="0">
              <a:buNone/>
            </a:pPr>
            <a:r>
              <a:rPr lang="en-US" altLang="zh-CN" dirty="0" smtClean="0"/>
              <a:t>MB </a:t>
            </a:r>
            <a:r>
              <a:rPr lang="zh-CN" altLang="zh-CN" dirty="0"/>
              <a:t>和</a:t>
            </a:r>
            <a:r>
              <a:rPr lang="en-US" altLang="zh-CN" dirty="0"/>
              <a:t> </a:t>
            </a:r>
            <a:r>
              <a:rPr lang="en-US" altLang="zh-CN" dirty="0" smtClean="0"/>
              <a:t>MD</a:t>
            </a:r>
            <a:r>
              <a:rPr lang="zh-CN" altLang="zh-CN" dirty="0" smtClean="0"/>
              <a:t>时</a:t>
            </a:r>
            <a:r>
              <a:rPr lang="zh-CN" altLang="zh-CN" dirty="0"/>
              <a:t>规定：</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165" y="692696"/>
            <a:ext cx="316957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67" y="4079492"/>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558" y="5263341"/>
            <a:ext cx="909597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390"/>
                                        </p:tgtEl>
                                        <p:attrNameLst>
                                          <p:attrName>style.visibility</p:attrName>
                                        </p:attrNameLst>
                                      </p:cBhvr>
                                      <p:to>
                                        <p:strVal val="visible"/>
                                      </p:to>
                                    </p:set>
                                    <p:anim calcmode="lin" valueType="num">
                                      <p:cBhvr additive="base">
                                        <p:cTn id="24" dur="500" fill="hold"/>
                                        <p:tgtEl>
                                          <p:spTgt spid="16390"/>
                                        </p:tgtEl>
                                        <p:attrNameLst>
                                          <p:attrName>ppt_x</p:attrName>
                                        </p:attrNameLst>
                                      </p:cBhvr>
                                      <p:tavLst>
                                        <p:tav tm="0">
                                          <p:val>
                                            <p:strVal val="#ppt_x"/>
                                          </p:val>
                                        </p:tav>
                                        <p:tav tm="100000">
                                          <p:val>
                                            <p:strVal val="#ppt_x"/>
                                          </p:val>
                                        </p:tav>
                                      </p:tavLst>
                                    </p:anim>
                                    <p:anim calcmode="lin" valueType="num">
                                      <p:cBhvr additive="base">
                                        <p:cTn id="25"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391"/>
                                        </p:tgtEl>
                                        <p:attrNameLst>
                                          <p:attrName>style.visibility</p:attrName>
                                        </p:attrNameLst>
                                      </p:cBhvr>
                                      <p:to>
                                        <p:strVal val="visible"/>
                                      </p:to>
                                    </p:set>
                                    <p:anim calcmode="lin" valueType="num">
                                      <p:cBhvr additive="base">
                                        <p:cTn id="30" dur="500" fill="hold"/>
                                        <p:tgtEl>
                                          <p:spTgt spid="16391"/>
                                        </p:tgtEl>
                                        <p:attrNameLst>
                                          <p:attrName>ppt_x</p:attrName>
                                        </p:attrNameLst>
                                      </p:cBhvr>
                                      <p:tavLst>
                                        <p:tav tm="0">
                                          <p:val>
                                            <p:strVal val="#ppt_x"/>
                                          </p:val>
                                        </p:tav>
                                        <p:tav tm="100000">
                                          <p:val>
                                            <p:strVal val="#ppt_x"/>
                                          </p:val>
                                        </p:tav>
                                      </p:tavLst>
                                    </p:anim>
                                    <p:anim calcmode="lin" valueType="num">
                                      <p:cBhvr additive="base">
                                        <p:cTn id="31"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1" y="764704"/>
            <a:ext cx="9294237" cy="5544616"/>
          </a:xfrm>
        </p:spPr>
        <p:txBody>
          <a:bodyPr/>
          <a:lstStyle/>
          <a:p>
            <a:r>
              <a:rPr lang="zh-CN" altLang="zh-CN" dirty="0"/>
              <a:t>在</a:t>
            </a:r>
            <a:r>
              <a:rPr lang="en-US" altLang="zh-CN" dirty="0"/>
              <a:t>MYCIN</a:t>
            </a:r>
            <a:r>
              <a:rPr lang="zh-CN" altLang="zh-CN" dirty="0"/>
              <a:t>系统中，确定性因子的更新方法如下：</a:t>
            </a:r>
          </a:p>
          <a:p>
            <a:pPr>
              <a:buFont typeface="Wingdings" panose="05000000000000000000" pitchFamily="2" charset="2"/>
              <a:buChar char="p"/>
            </a:pPr>
            <a:r>
              <a:rPr lang="en-US" altLang="zh-CN" b="1" dirty="0">
                <a:solidFill>
                  <a:srgbClr val="FF0000"/>
                </a:solidFill>
              </a:rPr>
              <a:t>⑴ </a:t>
            </a:r>
            <a:r>
              <a:rPr lang="zh-CN" altLang="zh-CN" b="1" dirty="0">
                <a:solidFill>
                  <a:srgbClr val="FF0000"/>
                </a:solidFill>
              </a:rPr>
              <a:t>证据综合（</a:t>
            </a:r>
            <a:r>
              <a:rPr lang="en-US" altLang="zh-CN" b="1" dirty="0">
                <a:solidFill>
                  <a:srgbClr val="FF0000"/>
                </a:solidFill>
              </a:rPr>
              <a:t> </a:t>
            </a:r>
            <a:r>
              <a:rPr lang="en-US" altLang="zh-CN" b="1" dirty="0" smtClean="0">
                <a:solidFill>
                  <a:srgbClr val="FF0000"/>
                </a:solidFill>
              </a:rPr>
              <a:t>Combination of Factors</a:t>
            </a:r>
            <a:r>
              <a:rPr lang="zh-CN" altLang="zh-CN" b="1" dirty="0" smtClean="0">
                <a:solidFill>
                  <a:srgbClr val="FF0000"/>
                </a:solidFill>
              </a:rPr>
              <a:t>）</a:t>
            </a:r>
            <a:endParaRPr lang="zh-CN" altLang="zh-CN" b="1" dirty="0">
              <a:solidFill>
                <a:srgbClr val="FF0000"/>
              </a:solidFill>
            </a:endParaRPr>
          </a:p>
          <a:p>
            <a:pPr marL="0" indent="0">
              <a:buNone/>
            </a:pPr>
            <a:r>
              <a:rPr lang="en-US" altLang="zh-CN" dirty="0" smtClean="0"/>
              <a:t>   </a:t>
            </a:r>
            <a:r>
              <a:rPr lang="zh-CN" altLang="zh-CN" dirty="0" smtClean="0"/>
              <a:t>当</a:t>
            </a:r>
            <a:r>
              <a:rPr lang="zh-CN" altLang="zh-CN" dirty="0"/>
              <a:t>有多个证据支持同一假设时，</a:t>
            </a:r>
            <a:r>
              <a:rPr lang="en-US" altLang="zh-CN" dirty="0"/>
              <a:t> MYCIN</a:t>
            </a:r>
            <a:r>
              <a:rPr lang="zh-CN" altLang="zh-CN" dirty="0" smtClean="0"/>
              <a:t>按</a:t>
            </a:r>
            <a:r>
              <a:rPr lang="zh-CN" altLang="zh-CN" dirty="0"/>
              <a:t>如下公式进行证据综合：</a:t>
            </a:r>
            <a:r>
              <a:rPr lang="en-US" altLang="zh-CN" dirty="0"/>
              <a:t> </a:t>
            </a:r>
            <a:endParaRPr lang="zh-CN" altLang="zh-CN" dirty="0"/>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2" y="2924945"/>
            <a:ext cx="791276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24" y="4791130"/>
            <a:ext cx="78302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99</a:t>
            </a:fld>
            <a:endParaRPr lang="zh-CN" altLang="en-US"/>
          </a:p>
        </p:txBody>
      </p:sp>
    </p:spTree>
    <p:extLst>
      <p:ext uri="{BB962C8B-B14F-4D97-AF65-F5344CB8AC3E}">
        <p14:creationId xmlns:p14="http://schemas.microsoft.com/office/powerpoint/2010/main" val="1659747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1084</TotalTime>
  <Words>9290</Words>
  <Application>Microsoft Office PowerPoint</Application>
  <PresentationFormat>A4 纸张(210x297 毫米)</PresentationFormat>
  <Paragraphs>699</Paragraphs>
  <Slides>113</Slides>
  <Notes>2</Notes>
  <HiddenSlides>0</HiddenSlides>
  <MMClips>0</MMClips>
  <ScaleCrop>false</ScaleCrop>
  <HeadingPairs>
    <vt:vector size="4" baseType="variant">
      <vt:variant>
        <vt:lpstr>主题</vt:lpstr>
      </vt:variant>
      <vt:variant>
        <vt:i4>1</vt:i4>
      </vt:variant>
      <vt:variant>
        <vt:lpstr>幻灯片标题</vt:lpstr>
      </vt:variant>
      <vt:variant>
        <vt:i4>113</vt:i4>
      </vt:variant>
    </vt:vector>
  </HeadingPairs>
  <TitlesOfParts>
    <vt:vector size="114" baseType="lpstr">
      <vt:lpstr>流畅</vt:lpstr>
      <vt:lpstr>第四章计算机推理</vt:lpstr>
      <vt:lpstr>第4.1节 经典逻辑演绎系统</vt:lpstr>
      <vt:lpstr>4.1.1 形式系统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4.1.2 命题逻辑的推演系统 及其基本性质</vt:lpstr>
      <vt:lpstr>PowerPoint 演示文稿</vt:lpstr>
      <vt:lpstr>PowerPoint 演示文稿</vt:lpstr>
      <vt:lpstr>4.1.3 一阶逻辑的推演系统 及其基本性质</vt:lpstr>
      <vt:lpstr>PowerPoint 演示文稿</vt:lpstr>
      <vt:lpstr>PowerPoint 演示文稿</vt:lpstr>
      <vt:lpstr>PowerPoint 演示文稿</vt:lpstr>
      <vt:lpstr>PowerPoint 演示文稿</vt:lpstr>
      <vt:lpstr>第4.2节 王浩算法</vt:lpstr>
      <vt:lpstr>4.2.1 王浩算法</vt:lpstr>
      <vt:lpstr>PowerPoint 演示文稿</vt:lpstr>
      <vt:lpstr>4.2.2 王浩算法的性质</vt:lpstr>
      <vt:lpstr>PowerPoint 演示文稿</vt:lpstr>
      <vt:lpstr>PowerPoint 演示文稿</vt:lpstr>
      <vt:lpstr>PowerPoint 演示文稿</vt:lpstr>
      <vt:lpstr>PowerPoint 演示文稿</vt:lpstr>
      <vt:lpstr>第4.3节 归结原理</vt:lpstr>
      <vt:lpstr>4.3.1 子句集及其Herbrand域</vt:lpstr>
      <vt:lpstr>PowerPoint 演示文稿</vt:lpstr>
      <vt:lpstr>PowerPoint 演示文稿</vt:lpstr>
      <vt:lpstr>PowerPoint 演示文稿</vt:lpstr>
      <vt:lpstr>PowerPoint 演示文稿</vt:lpstr>
      <vt:lpstr>PowerPoint 演示文稿</vt:lpstr>
      <vt:lpstr>4.3.2 Herbrand定理</vt:lpstr>
      <vt:lpstr>PowerPoint 演示文稿</vt:lpstr>
      <vt:lpstr>PowerPoint 演示文稿</vt:lpstr>
      <vt:lpstr>PowerPoint 演示文稿</vt:lpstr>
      <vt:lpstr>PowerPoint 演示文稿</vt:lpstr>
      <vt:lpstr>4.3.3 合一算法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归结原理及其完备性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归结反演</vt:lpstr>
      <vt:lpstr>基于归结反演的问题求解</vt:lpstr>
      <vt:lpstr>PowerPoint 演示文稿</vt:lpstr>
      <vt:lpstr>第4.4节 基于规则的演绎</vt:lpstr>
      <vt:lpstr>PowerPoint 演示文稿</vt:lpstr>
      <vt:lpstr>4.4.1 规则正向演绎系统</vt:lpstr>
      <vt:lpstr>PowerPoint 演示文稿</vt:lpstr>
      <vt:lpstr>PowerPoint 演示文稿</vt:lpstr>
      <vt:lpstr>PowerPoint 演示文稿</vt:lpstr>
      <vt:lpstr>PowerPoint 演示文稿</vt:lpstr>
      <vt:lpstr>4.4.2 规则逆向演绎系统</vt:lpstr>
      <vt:lpstr>PowerPoint 演示文稿</vt:lpstr>
      <vt:lpstr>4.4.3 规则双向演绎系统</vt:lpstr>
      <vt:lpstr>PowerPoint 演示文稿</vt:lpstr>
      <vt:lpstr>4.4.4 演绎推理的应用讨论和剪枝策略</vt:lpstr>
      <vt:lpstr>PowerPoint 演示文稿</vt:lpstr>
      <vt:lpstr>第4.5节 不确定性推理</vt:lpstr>
      <vt:lpstr>4.5.1 不确定推理概述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4.5.2 主观Bayes方法</vt:lpstr>
      <vt:lpstr>PowerPoint 演示文稿</vt:lpstr>
      <vt:lpstr>PowerPoint 演示文稿</vt:lpstr>
      <vt:lpstr>PowerPoint 演示文稿</vt:lpstr>
      <vt:lpstr>PowerPoint 演示文稿</vt:lpstr>
      <vt:lpstr>PowerPoint 演示文稿</vt:lpstr>
      <vt:lpstr>4.5.3 可信度方法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4.5.4 证据理论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zoutt</dc:creator>
  <cp:lastModifiedBy>zoutt</cp:lastModifiedBy>
  <cp:revision>146</cp:revision>
  <cp:lastPrinted>2016-10-09T01:08:44Z</cp:lastPrinted>
  <dcterms:created xsi:type="dcterms:W3CDTF">2016-09-22T01:44:13Z</dcterms:created>
  <dcterms:modified xsi:type="dcterms:W3CDTF">2016-10-12T02:48:09Z</dcterms:modified>
</cp:coreProperties>
</file>