
<file path=[Content_Types].xml><?xml version="1.0" encoding="utf-8"?>
<Types xmlns="http://schemas.openxmlformats.org/package/2006/content-types">
  <Default Extension="jpeg" ContentType="image/jpeg"/>
  <Default Extension="vml" ContentType="application/vnd.openxmlformats-officedocument.vmlDrawing"/>
  <Default Extension="png" ContentType="image/png"/>
  <Default Extension="gif" ContentType="image/gif"/>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9"/>
  </p:notesMasterIdLst>
  <p:sldIdLst>
    <p:sldId id="616" r:id="rId4"/>
    <p:sldId id="521" r:id="rId5"/>
    <p:sldId id="522" r:id="rId6"/>
    <p:sldId id="523" r:id="rId7"/>
    <p:sldId id="524" r:id="rId8"/>
    <p:sldId id="617"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79" r:id="rId31"/>
    <p:sldId id="546" r:id="rId32"/>
    <p:sldId id="547" r:id="rId33"/>
    <p:sldId id="548" r:id="rId34"/>
    <p:sldId id="549" r:id="rId35"/>
    <p:sldId id="550" r:id="rId36"/>
    <p:sldId id="581" r:id="rId37"/>
    <p:sldId id="551" r:id="rId38"/>
    <p:sldId id="552" r:id="rId39"/>
    <p:sldId id="580" r:id="rId40"/>
    <p:sldId id="553" r:id="rId41"/>
    <p:sldId id="578" r:id="rId42"/>
    <p:sldId id="554" r:id="rId43"/>
    <p:sldId id="555" r:id="rId44"/>
    <p:sldId id="556" r:id="rId45"/>
    <p:sldId id="582" r:id="rId46"/>
    <p:sldId id="557" r:id="rId47"/>
    <p:sldId id="558" r:id="rId48"/>
    <p:sldId id="559" r:id="rId49"/>
    <p:sldId id="560" r:id="rId50"/>
    <p:sldId id="561" r:id="rId51"/>
    <p:sldId id="562" r:id="rId52"/>
    <p:sldId id="563" r:id="rId53"/>
    <p:sldId id="564" r:id="rId54"/>
    <p:sldId id="565" r:id="rId55"/>
    <p:sldId id="566" r:id="rId56"/>
    <p:sldId id="567" r:id="rId57"/>
    <p:sldId id="568" r:id="rId58"/>
    <p:sldId id="569" r:id="rId59"/>
    <p:sldId id="570" r:id="rId60"/>
    <p:sldId id="577" r:id="rId61"/>
    <p:sldId id="571" r:id="rId62"/>
    <p:sldId id="572" r:id="rId63"/>
    <p:sldId id="573" r:id="rId64"/>
    <p:sldId id="574" r:id="rId65"/>
    <p:sldId id="575" r:id="rId66"/>
    <p:sldId id="576" r:id="rId67"/>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99"/>
    <a:srgbClr val="0000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1278" y="-186"/>
      </p:cViewPr>
      <p:guideLst>
        <p:guide orient="horz" pos="618"/>
        <p:guide pos="5479"/>
        <p:guide pos="295"/>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a:latin typeface="Arial" panose="020B0604020202020204" pitchFamily="34" charset="0"/>
              </a:defRPr>
            </a:lvl1pPr>
          </a:lstStyle>
          <a:p>
            <a:pPr>
              <a:defRPr/>
            </a:pPr>
            <a:fld id="{0EA783F1-A944-417B-9531-CD493527974C}" type="datetime1">
              <a:rPr lang="zh-CN" altLang="en-US"/>
            </a:fld>
            <a:endParaRPr lang="en-US" altLang="zh-CN" sz="1200"/>
          </a:p>
        </p:txBody>
      </p:sp>
      <p:sp>
        <p:nvSpPr>
          <p:cNvPr id="6554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65541"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p>
            <a:pPr defTabSz="0">
              <a:spcBef>
                <a:spcPct val="30000"/>
              </a:spcBef>
              <a:buFontTx/>
              <a:buNone/>
            </a:pPr>
            <a:r>
              <a:rPr lang="zh-CN" altLang="en-US" sz="1200"/>
              <a:t>单击此处编辑母版文本样式</a:t>
            </a:r>
            <a:endParaRPr lang="zh-CN" altLang="en-US" sz="1200"/>
          </a:p>
          <a:p>
            <a:pPr defTabSz="0">
              <a:spcBef>
                <a:spcPct val="30000"/>
              </a:spcBef>
              <a:buFontTx/>
              <a:buNone/>
            </a:pPr>
            <a:r>
              <a:rPr lang="zh-CN" altLang="en-US" sz="1200"/>
              <a:t>第二级</a:t>
            </a:r>
            <a:endParaRPr lang="zh-CN" altLang="en-US" sz="1200"/>
          </a:p>
          <a:p>
            <a:pPr defTabSz="0">
              <a:spcBef>
                <a:spcPct val="30000"/>
              </a:spcBef>
              <a:buFontTx/>
              <a:buNone/>
            </a:pPr>
            <a:r>
              <a:rPr lang="zh-CN" altLang="en-US" sz="1200"/>
              <a:t>第三级</a:t>
            </a:r>
            <a:endParaRPr lang="zh-CN" altLang="en-US" sz="1200"/>
          </a:p>
          <a:p>
            <a:pPr defTabSz="0">
              <a:spcBef>
                <a:spcPct val="30000"/>
              </a:spcBef>
              <a:buFontTx/>
              <a:buNone/>
            </a:pPr>
            <a:r>
              <a:rPr lang="zh-CN" altLang="en-US" sz="1200"/>
              <a:t>第四级</a:t>
            </a:r>
            <a:endParaRPr lang="zh-CN" altLang="en-US" sz="1200"/>
          </a:p>
          <a:p>
            <a:pPr defTabSz="0">
              <a:spcBef>
                <a:spcPct val="30000"/>
              </a:spcBef>
              <a:buFontTx/>
              <a:buNone/>
            </a:pPr>
            <a:r>
              <a:rPr lang="zh-CN" altLang="en-US" sz="1200"/>
              <a:t>第五级</a:t>
            </a:r>
            <a:endParaRPr lang="zh-CN" altLang="en-US" sz="1200"/>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a:latin typeface="Arial" panose="020B0604020202020204" pitchFamily="34" charset="0"/>
              </a:defRPr>
            </a:lvl1pPr>
          </a:lstStyle>
          <a:p>
            <a:pPr>
              <a:defRPr/>
            </a:pPr>
            <a:fld id="{BCEC57B2-B2E4-4F78-98BF-01A6B94899BC}" type="slidenum">
              <a:rPr lang="zh-CN" altLang="en-US"/>
            </a:fld>
            <a:endParaRPr lang="en-US" altLang="zh-CN"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idx="4294967295"/>
          </p:nvPr>
        </p:nvSpPr>
        <p:spPr>
          <a:xfrm>
            <a:off x="-3870325" y="0"/>
            <a:ext cx="8218488" cy="6165850"/>
          </a:xfrm>
          <a:extLst>
            <a:ext uri="{91240B29-F687-4F45-9708-019B960494DF}">
              <a14:hiddenLine xmlns:a14="http://schemas.microsoft.com/office/drawing/2010/main" w="12700">
                <a:solidFill>
                  <a:srgbClr val="000000"/>
                </a:solidFill>
                <a:bevel/>
              </a14:hiddenLine>
            </a:ext>
          </a:extLst>
        </p:spPr>
      </p:sp>
      <p:sp>
        <p:nvSpPr>
          <p:cNvPr id="66563" name="Rectangle 3"/>
          <p:cNvSpPr>
            <a:spLocks noGrp="1" noRot="1" noChangeAspect="1" noChangeArrowheads="1" noTextEdit="1"/>
          </p:cNvSpPr>
          <p:nvPr>
            <p:ph type="body" idx="1"/>
          </p:nvPr>
        </p:nvSpPr>
        <p:spPr bwMode="auto">
          <a:xfrm>
            <a:off x="468313" y="981075"/>
            <a:ext cx="8229600" cy="5184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idx="4294967295"/>
          </p:nvPr>
        </p:nvSpPr>
        <p:spPr>
          <a:xfrm>
            <a:off x="1102807675" y="0"/>
            <a:ext cx="1588" cy="0"/>
          </a:xfrm>
          <a:extLst>
            <a:ext uri="{91240B29-F687-4F45-9708-019B960494DF}">
              <a14:hiddenLine xmlns:a14="http://schemas.microsoft.com/office/drawing/2010/main" w="12700">
                <a:solidFill>
                  <a:srgbClr val="000000"/>
                </a:solidFill>
                <a:bevel/>
              </a14:hiddenLine>
            </a:ext>
          </a:extLst>
        </p:spPr>
      </p:sp>
      <p:sp>
        <p:nvSpPr>
          <p:cNvPr id="67587" name="Rectangle 3"/>
          <p:cNvSpPr>
            <a:spLocks noGrp="1" noRot="1" noChangeAspect="1" noChangeArrowheads="1" noTextEdit="1"/>
          </p:cNvSpPr>
          <p:nvPr>
            <p:ph type="body" idx="1"/>
          </p:nvPr>
        </p:nvSpPr>
        <p:spPr bwMode="auto">
          <a:xfrm>
            <a:off x="468313" y="981075"/>
            <a:ext cx="8229600" cy="5184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4294967295"/>
          </p:nvPr>
        </p:nvSpPr>
        <p:spPr>
          <a:xfrm>
            <a:off x="-4211638" y="0"/>
            <a:ext cx="8432801" cy="6326188"/>
          </a:xfrm>
          <a:extLst>
            <a:ext uri="{91240B29-F687-4F45-9708-019B960494DF}">
              <a14:hiddenLine xmlns:a14="http://schemas.microsoft.com/office/drawing/2010/main" w="12700">
                <a:solidFill>
                  <a:srgbClr val="000000"/>
                </a:solidFill>
                <a:bevel/>
              </a14:hiddenLine>
            </a:ext>
          </a:extLst>
        </p:spPr>
      </p:sp>
      <p:sp>
        <p:nvSpPr>
          <p:cNvPr id="68611" name="Rectangle 3"/>
          <p:cNvSpPr>
            <a:spLocks noGrp="1" noRot="1" noChangeAspect="1" noChangeArrowheads="1" noTextEdit="1"/>
          </p:cNvSpPr>
          <p:nvPr>
            <p:ph type="body" idx="1"/>
          </p:nvPr>
        </p:nvSpPr>
        <p:spPr bwMode="auto">
          <a:xfrm>
            <a:off x="468313" y="981075"/>
            <a:ext cx="8229600" cy="5184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2.wmf"/><Relationship Id="rId3" Type="http://schemas.openxmlformats.org/officeDocument/2006/relationships/control" Target="../activeX/activeX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6" descr="LINE0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73025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pic>
        <p:nvPicPr>
          <p:cNvPr id="5" name="Picture 7" descr="LINE0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61991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ontrols>
      <mc:AlternateContent xmlns:mc="http://schemas.openxmlformats.org/markup-compatibility/2006">
        <mc:Choice xmlns:v="urn:schemas-microsoft-com:vml" Requires="v">
          <p:control spid="69639" name="" r:id="rId3" imgW="1219200" imgH="533400"/>
        </mc:Choice>
        <mc:Fallback>
          <p:control name="" r:id="rId3" imgW="1219200" imgH="533400">
            <p:pic>
              <p:nvPicPr>
                <p:cNvPr id="0" name="ShockwaveFlash1"/>
                <p:cNvPicPr preferRelativeResize="0">
                  <a:picLocks noChangeArrowheads="1" noChangeShapeType="1"/>
                </p:cNvPicPr>
                <p:nvPr/>
              </p:nvPicPr>
              <p:blipFill>
                <a:blip r:embed="rId4"/>
                <a:srcRect/>
                <a:stretch>
                  <a:fillRect/>
                </a:stretch>
              </p:blipFill>
              <p:spPr bwMode="auto">
                <a:xfrm>
                  <a:off x="7924800" y="0"/>
                  <a:ext cx="1219200" cy="533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29600" cy="504825"/>
          </a:xfr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2.wmf"/><Relationship Id="rId7" Type="http://schemas.openxmlformats.org/officeDocument/2006/relationships/control" Target="../activeX/activeX2.xml"/><Relationship Id="rId6" Type="http://schemas.openxmlformats.org/officeDocument/2006/relationships/image" Target="../media/image1.jpeg"/><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vmlDrawing" Target="../drawings/vmlDrawing2.vml"/><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1.jpe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tile tx="0" ty="0" sx="100000" sy="100000" flip="none" algn="tl"/>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468313" y="981075"/>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t" anchorCtr="0" compatLnSpc="1"/>
          <a:lstStyle/>
          <a:p>
            <a:pPr lvl="0"/>
            <a:r>
              <a:rPr lang="zh-CN" altLang="en-US" smtClean="0">
                <a:sym typeface="Arial" panose="020B0604020202020204" pitchFamily="34" charset="0"/>
              </a:rPr>
              <a:t>微机原理及接口技术</a:t>
            </a:r>
            <a:endParaRPr lang="zh-CN" altLang="en-US" smtClean="0">
              <a:sym typeface="Arial" panose="020B0604020202020204" pitchFamily="34" charset="0"/>
            </a:endParaRPr>
          </a:p>
          <a:p>
            <a:pPr lvl="1"/>
            <a:r>
              <a:rPr lang="zh-CN" altLang="en-US" smtClean="0">
                <a:sym typeface="Arial" panose="020B0604020202020204" pitchFamily="34" charset="0"/>
              </a:rPr>
              <a:t>第二级</a:t>
            </a:r>
            <a:endParaRPr lang="zh-CN" altLang="en-US" smtClean="0">
              <a:sym typeface="Arial" panose="020B0604020202020204" pitchFamily="34" charset="0"/>
            </a:endParaRPr>
          </a:p>
        </p:txBody>
      </p:sp>
      <p:sp>
        <p:nvSpPr>
          <p:cNvPr id="1029" name="Rectangle 5"/>
          <p:cNvSpPr>
            <a:spLocks noGrp="1" noChangeArrowheads="1"/>
          </p:cNvSpPr>
          <p:nvPr>
            <p:ph type="title" idx="4294967295"/>
          </p:nvPr>
        </p:nvSpPr>
        <p:spPr bwMode="auto">
          <a:xfrm>
            <a:off x="468313" y="188913"/>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ctr" anchorCtr="0" compatLnSpc="1"/>
          <a:lstStyle/>
          <a:p>
            <a:pPr lvl="0"/>
            <a:r>
              <a:rPr lang="zh-CN" altLang="en-US" smtClean="0">
                <a:sym typeface="Arial" panose="020B0604020202020204" pitchFamily="34" charset="0"/>
              </a:rPr>
              <a:t>微机原理及接口技术</a:t>
            </a:r>
            <a:endParaRPr lang="zh-CN" altLang="en-US" smtClean="0">
              <a:sym typeface="Arial" panose="020B0604020202020204" pitchFamily="34" charset="0"/>
            </a:endParaRPr>
          </a:p>
        </p:txBody>
      </p:sp>
      <p:pic>
        <p:nvPicPr>
          <p:cNvPr id="1030" name="Picture 6" descr="LINE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 y="73025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pic>
        <p:nvPicPr>
          <p:cNvPr id="1031" name="Picture 7" descr="LINE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61991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ontrols>
      <mc:AlternateContent xmlns:mc="http://schemas.openxmlformats.org/markup-compatibility/2006">
        <mc:Choice xmlns:v="urn:schemas-microsoft-com:vml" Requires="v">
          <p:control spid="2" name="" r:id="rId7" imgW="1219200" imgH="533400"/>
        </mc:Choice>
        <mc:Fallback>
          <p:control name="" r:id="rId7" imgW="1219200" imgH="533400">
            <p:pic>
              <p:nvPicPr>
                <p:cNvPr id="0" name="ShockwaveFlash1"/>
                <p:cNvPicPr preferRelativeResize="0">
                  <a:picLocks noChangeArrowheads="1" noChangeShapeType="1"/>
                </p:cNvPicPr>
                <p:nvPr/>
              </p:nvPicPr>
              <p:blipFill>
                <a:blip r:embed="rId8"/>
                <a:srcRect/>
                <a:stretch>
                  <a:fillRect/>
                </a:stretch>
              </p:blipFill>
              <p:spPr bwMode="auto">
                <a:xfrm>
                  <a:off x="7924800" y="0"/>
                  <a:ext cx="1219200" cy="533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accent2"/>
          </a:solidFill>
          <a:latin typeface="+mj-lt"/>
          <a:ea typeface="+mj-ea"/>
          <a:cs typeface="+mj-cs"/>
          <a:sym typeface="Arial" panose="020B0604020202020204" pitchFamily="34" charset="0"/>
        </a:defRPr>
      </a:lvl1pPr>
      <a:lvl2pPr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just" defTabSz="0" rtl="0" eaLnBrk="0" fontAlgn="base" hangingPunct="0">
        <a:spcBef>
          <a:spcPct val="20000"/>
        </a:spcBef>
        <a:spcAft>
          <a:spcPct val="0"/>
        </a:spcAft>
        <a:buBlip>
          <a:blip r:embed="rId9"/>
        </a:buBlip>
        <a:defRPr sz="3200" b="1">
          <a:solidFill>
            <a:schemeClr val="accent2"/>
          </a:solidFill>
          <a:latin typeface="+mn-lt"/>
          <a:ea typeface="+mn-ea"/>
          <a:cs typeface="+mn-cs"/>
          <a:sym typeface="Arial" panose="020B0604020202020204" pitchFamily="34" charset="0"/>
        </a:defRPr>
      </a:lvl1pPr>
      <a:lvl2pPr marL="742950" indent="-285750" algn="just" defTabSz="0" rtl="0" eaLnBrk="0" fontAlgn="base" hangingPunct="0">
        <a:spcBef>
          <a:spcPct val="20000"/>
        </a:spcBef>
        <a:spcAft>
          <a:spcPct val="0"/>
        </a:spcAft>
        <a:buBlip>
          <a:blip r:embed="rId10"/>
        </a:buBlip>
        <a:defRPr sz="2800" b="1">
          <a:solidFill>
            <a:schemeClr val="tx1"/>
          </a:solidFill>
          <a:latin typeface="+mn-lt"/>
          <a:ea typeface="+mj-ea"/>
          <a:sym typeface="Arial" panose="020B0604020202020204" pitchFamily="34" charset="0"/>
        </a:defRPr>
      </a:lvl2pPr>
      <a:lvl3pPr marL="1143000" indent="-228600" algn="just" defTabSz="0" rtl="0" eaLnBrk="0" fontAlgn="base" hangingPunct="0">
        <a:spcBef>
          <a:spcPct val="20000"/>
        </a:spcBef>
        <a:spcAft>
          <a:spcPct val="0"/>
        </a:spcAft>
        <a:buChar char="•"/>
        <a:defRPr sz="2400" b="1">
          <a:solidFill>
            <a:schemeClr val="tx1"/>
          </a:solidFill>
          <a:latin typeface="+mn-lt"/>
          <a:ea typeface="+mj-ea"/>
          <a:sym typeface="Arial" panose="020B0604020202020204" pitchFamily="34" charset="0"/>
        </a:defRPr>
      </a:lvl3pPr>
      <a:lvl4pPr marL="1600200" indent="-228600" algn="just" defTabSz="0" rtl="0" eaLnBrk="0" fontAlgn="base" hangingPunct="0">
        <a:spcBef>
          <a:spcPct val="20000"/>
        </a:spcBef>
        <a:spcAft>
          <a:spcPct val="0"/>
        </a:spcAft>
        <a:buChar char="–"/>
        <a:defRPr sz="2000" b="1">
          <a:solidFill>
            <a:schemeClr val="tx1"/>
          </a:solidFill>
          <a:latin typeface="+mn-lt"/>
          <a:ea typeface="+mj-ea"/>
          <a:sym typeface="Arial" panose="020B0604020202020204" pitchFamily="34" charset="0"/>
        </a:defRPr>
      </a:lvl4pPr>
      <a:lvl5pPr marL="2057400" indent="-228600" algn="just" defTabSz="0" rtl="0" eaLnBrk="0" fontAlgn="base" hangingPunct="0">
        <a:spcBef>
          <a:spcPct val="20000"/>
        </a:spcBef>
        <a:spcAft>
          <a:spcPct val="0"/>
        </a:spcAft>
        <a:buChar char="»"/>
        <a:defRPr sz="2000" b="1">
          <a:solidFill>
            <a:schemeClr val="tx1"/>
          </a:solidFill>
          <a:latin typeface="+mn-lt"/>
          <a:ea typeface="+mj-ea"/>
          <a:sym typeface="Arial" panose="020B0604020202020204" pitchFamily="34" charset="0"/>
        </a:defRPr>
      </a:lvl5pPr>
      <a:lvl6pPr marL="2514600" indent="-228600" algn="just" defTabSz="0" rtl="0" eaLnBrk="0" fontAlgn="base" hangingPunct="0">
        <a:spcBef>
          <a:spcPct val="20000"/>
        </a:spcBef>
        <a:spcAft>
          <a:spcPct val="0"/>
        </a:spcAft>
        <a:buChar char="»"/>
        <a:defRPr sz="2000" b="1">
          <a:solidFill>
            <a:schemeClr val="tx1"/>
          </a:solidFill>
          <a:latin typeface="+mn-lt"/>
          <a:ea typeface="+mj-ea"/>
          <a:sym typeface="Arial" panose="020B0604020202020204" pitchFamily="34" charset="0"/>
        </a:defRPr>
      </a:lvl6pPr>
      <a:lvl7pPr marL="2971800" indent="-228600" algn="just" defTabSz="0" rtl="0" eaLnBrk="0" fontAlgn="base" hangingPunct="0">
        <a:spcBef>
          <a:spcPct val="20000"/>
        </a:spcBef>
        <a:spcAft>
          <a:spcPct val="0"/>
        </a:spcAft>
        <a:buChar char="»"/>
        <a:defRPr sz="2000" b="1">
          <a:solidFill>
            <a:schemeClr val="tx1"/>
          </a:solidFill>
          <a:latin typeface="+mn-lt"/>
          <a:ea typeface="+mj-ea"/>
          <a:sym typeface="Arial" panose="020B0604020202020204" pitchFamily="34" charset="0"/>
        </a:defRPr>
      </a:lvl7pPr>
      <a:lvl8pPr marL="3429000" indent="-228600" algn="just" defTabSz="0" rtl="0" eaLnBrk="0" fontAlgn="base" hangingPunct="0">
        <a:spcBef>
          <a:spcPct val="20000"/>
        </a:spcBef>
        <a:spcAft>
          <a:spcPct val="0"/>
        </a:spcAft>
        <a:buChar char="»"/>
        <a:defRPr sz="2000" b="1">
          <a:solidFill>
            <a:schemeClr val="tx1"/>
          </a:solidFill>
          <a:latin typeface="+mn-lt"/>
          <a:ea typeface="+mj-ea"/>
          <a:sym typeface="Arial" panose="020B0604020202020204" pitchFamily="34" charset="0"/>
        </a:defRPr>
      </a:lvl8pPr>
      <a:lvl9pPr marL="3886200" indent="-228600" algn="just" defTabSz="0" rtl="0" eaLnBrk="0" fontAlgn="base" hangingPunct="0">
        <a:spcBef>
          <a:spcPct val="20000"/>
        </a:spcBef>
        <a:spcAft>
          <a:spcPct val="0"/>
        </a:spcAft>
        <a:buChar char="»"/>
        <a:defRPr sz="2000" b="1">
          <a:solidFill>
            <a:schemeClr val="tx1"/>
          </a:solidFill>
          <a:latin typeface="+mn-lt"/>
          <a:ea typeface="+mj-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extLst>
              <a:ext uri="{BEBA8EAE-BF5A-486C-A8C5-ECC9F3942E4B}">
                <a14:imgProps xmlns:a14="http://schemas.microsoft.com/office/drawing/2010/main">
                  <a14:imgLayer r:embed="rId3">
                    <a14:imgEffect>
                      <a14:artisticPencilSketc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bwMode="auto">
          <a:xfrm>
            <a:off x="1116013" y="2708275"/>
            <a:ext cx="673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微机原理及接口技术</a:t>
            </a:r>
            <a:endParaRPr lang="zh-CN" altLang="en-US" smtClean="0"/>
          </a:p>
        </p:txBody>
      </p:sp>
      <p:pic>
        <p:nvPicPr>
          <p:cNvPr id="9219" name="Picture 6" descr="LINE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4790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7" descr="LINE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7226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Lst>
  <p:transition/>
  <p:timing>
    <p:tnLst>
      <p:par>
        <p:cTn id="1" dur="indefinite" restart="never" nodeType="tmRoot"/>
      </p:par>
    </p:tnLst>
  </p:timing>
  <p:txStyles>
    <p:titleStyle>
      <a:lvl1pPr algn="ctr" rtl="0" eaLnBrk="0" fontAlgn="base" hangingPunct="0">
        <a:spcBef>
          <a:spcPct val="0"/>
        </a:spcBef>
        <a:spcAft>
          <a:spcPct val="0"/>
        </a:spcAft>
        <a:defRPr sz="480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defRPr>
      </a:lvl1pPr>
      <a:lvl2pPr algn="ctr" rtl="0" eaLnBrk="0" fontAlgn="base" hangingPunct="0">
        <a:spcBef>
          <a:spcPct val="0"/>
        </a:spcBef>
        <a:spcAft>
          <a:spcPct val="0"/>
        </a:spcAft>
        <a:defRPr sz="480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defRPr>
      </a:lvl2pPr>
      <a:lvl3pPr algn="ctr" rtl="0" eaLnBrk="0" fontAlgn="base" hangingPunct="0">
        <a:spcBef>
          <a:spcPct val="0"/>
        </a:spcBef>
        <a:spcAft>
          <a:spcPct val="0"/>
        </a:spcAft>
        <a:defRPr sz="480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defRPr>
      </a:lvl3pPr>
      <a:lvl4pPr algn="ctr" rtl="0" eaLnBrk="0" fontAlgn="base" hangingPunct="0">
        <a:spcBef>
          <a:spcPct val="0"/>
        </a:spcBef>
        <a:spcAft>
          <a:spcPct val="0"/>
        </a:spcAft>
        <a:defRPr sz="480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defRPr>
      </a:lvl4pPr>
      <a:lvl5pPr algn="ctr" rtl="0" eaLnBrk="0" fontAlgn="base" hangingPunct="0">
        <a:spcBef>
          <a:spcPct val="0"/>
        </a:spcBef>
        <a:spcAft>
          <a:spcPct val="0"/>
        </a:spcAft>
        <a:defRPr sz="480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defRPr>
      </a:lvl5pPr>
      <a:lvl6pPr marL="457200" algn="l" rtl="0" fontAlgn="base">
        <a:spcBef>
          <a:spcPct val="0"/>
        </a:spcBef>
        <a:spcAft>
          <a:spcPct val="0"/>
        </a:spcAft>
        <a:defRPr sz="2800" b="1">
          <a:solidFill>
            <a:schemeClr val="accent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800" b="1">
          <a:solidFill>
            <a:schemeClr val="accent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800" b="1">
          <a:solidFill>
            <a:schemeClr val="accent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800" b="1">
          <a:solidFill>
            <a:schemeClr val="accent2"/>
          </a:solidFill>
          <a:latin typeface="Arial" panose="020B0604020202020204" pitchFamily="34" charset="0"/>
          <a:ea typeface="宋体" panose="02010600030101010101" pitchFamily="2" charset="-122"/>
        </a:defRPr>
      </a:lvl9pPr>
    </p:titleStyle>
    <p:bodyStyle>
      <a:lvl1pPr marL="342900" indent="-342900" algn="just" rtl="0" eaLnBrk="0" fontAlgn="base" hangingPunct="0">
        <a:spcBef>
          <a:spcPct val="20000"/>
        </a:spcBef>
        <a:spcAft>
          <a:spcPct val="0"/>
        </a:spcAft>
        <a:buBlip>
          <a:blip r:embed="rId5"/>
        </a:buBlip>
        <a:defRPr sz="320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6"/>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5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58.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61.xml"/><Relationship Id="rId1" Type="http://schemas.openxmlformats.org/officeDocument/2006/relationships/slide" Target="slide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61.xml"/><Relationship Id="rId1" Type="http://schemas.openxmlformats.org/officeDocument/2006/relationships/slide" Target="slide38.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43.xml"/><Relationship Id="rId1" Type="http://schemas.openxmlformats.org/officeDocument/2006/relationships/slide" Target="slide4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21.GI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4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58.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47.xml"/><Relationship Id="rId3" Type="http://schemas.openxmlformats.org/officeDocument/2006/relationships/slide" Target="slide46.xml"/><Relationship Id="rId2" Type="http://schemas.openxmlformats.org/officeDocument/2006/relationships/slide" Target="slide40.xml"/><Relationship Id="rId1" Type="http://schemas.openxmlformats.org/officeDocument/2006/relationships/slide" Target="slide5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slide" Target="slide45.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jpeg"/><Relationship Id="rId2" Type="http://schemas.openxmlformats.org/officeDocument/2006/relationships/slide" Target="slide45.xml"/><Relationship Id="rId1" Type="http://schemas.openxmlformats.org/officeDocument/2006/relationships/slide" Target="slide48.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jpeg"/><Relationship Id="rId2" Type="http://schemas.openxmlformats.org/officeDocument/2006/relationships/slide" Target="slide47.xml"/><Relationship Id="rId1"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slide" Target="slide63.xml"/><Relationship Id="rId2" Type="http://schemas.openxmlformats.org/officeDocument/2006/relationships/slide" Target="slide59.xml"/><Relationship Id="rId1" Type="http://schemas.openxmlformats.org/officeDocument/2006/relationships/slide" Target="slide58.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jpeg"/><Relationship Id="rId2" Type="http://schemas.openxmlformats.org/officeDocument/2006/relationships/slide" Target="slide45.xml"/><Relationship Id="rId1" Type="http://schemas.openxmlformats.org/officeDocument/2006/relationships/slide" Target="slide4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slide" Target="slide4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6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23.wmf"/><Relationship Id="rId1" Type="http://schemas.openxmlformats.org/officeDocument/2006/relationships/control" Target="../activeX/activeX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24.wmf"/><Relationship Id="rId1" Type="http://schemas.openxmlformats.org/officeDocument/2006/relationships/control" Target="../activeX/activeX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slide" Target="slide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02030" y="2708275"/>
            <a:ext cx="6929755" cy="792480"/>
          </a:xfrm>
        </p:spPr>
        <p:txBody>
          <a:bodyPr/>
          <a:p>
            <a:r>
              <a:rPr lang="zh-CN" altLang="en-US" dirty="0" smtClean="0">
                <a:solidFill>
                  <a:schemeClr val="folHlink"/>
                </a:solidFill>
                <a:latin typeface="楷体_GB2312" panose="02010609030101010101" pitchFamily="49" charset="-122"/>
                <a:sym typeface="华文彩云" panose="02010800040101010101" pitchFamily="2" charset="-122"/>
              </a:rPr>
              <a:t>第</a:t>
            </a:r>
            <a:r>
              <a:rPr lang="en-US" dirty="0" smtClean="0">
                <a:solidFill>
                  <a:schemeClr val="folHlink"/>
                </a:solidFill>
                <a:latin typeface="+mj-ea"/>
                <a:sym typeface="华文彩云" panose="02010800040101010101" pitchFamily="2" charset="-122"/>
              </a:rPr>
              <a:t>2</a:t>
            </a:r>
            <a:r>
              <a:rPr lang="zh-CN" altLang="en-US" dirty="0" smtClean="0">
                <a:solidFill>
                  <a:schemeClr val="folHlink"/>
                </a:solidFill>
                <a:latin typeface="楷体_GB2312" panose="02010609030101010101" pitchFamily="49" charset="-122"/>
                <a:sym typeface="华文彩云" panose="02010800040101010101" pitchFamily="2" charset="-122"/>
              </a:rPr>
              <a:t>章 </a:t>
            </a:r>
            <a:r>
              <a:rPr lang="zh-CN" altLang="en-US">
                <a:solidFill>
                  <a:schemeClr val="folHlink"/>
                </a:solidFill>
                <a:latin typeface="楷体_GB2312" panose="02010609030101010101" pitchFamily="49" charset="-122"/>
                <a:sym typeface="华文彩云" panose="02010800040101010101" pitchFamily="2" charset="-122"/>
              </a:rPr>
              <a:t>微处理器指令系统</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a:t>
            </a:r>
            <a:r>
              <a:rPr lang="en-US" altLang="zh-CN" smtClean="0"/>
              <a:t>2</a:t>
            </a:r>
            <a:r>
              <a:rPr lang="zh-CN" altLang="en-US" smtClean="0"/>
              <a:t>）变址寄存器</a:t>
            </a:r>
            <a:endParaRPr lang="zh-CN" altLang="en-US" smtClean="0"/>
          </a:p>
        </p:txBody>
      </p:sp>
      <p:sp>
        <p:nvSpPr>
          <p:cNvPr id="13315" name="Rectangle 3"/>
          <p:cNvSpPr>
            <a:spLocks noGrp="1" noChangeArrowheads="1"/>
          </p:cNvSpPr>
          <p:nvPr>
            <p:ph type="body" idx="4294967295"/>
          </p:nvPr>
        </p:nvSpPr>
        <p:spPr>
          <a:xfrm>
            <a:off x="468313" y="981075"/>
            <a:ext cx="8229600" cy="3624263"/>
          </a:xfrm>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en-US" altLang="zh-CN" sz="2800" b="0" dirty="0" smtClean="0"/>
              <a:t>16</a:t>
            </a:r>
            <a:r>
              <a:rPr lang="zh-CN" altLang="en-US" sz="2800" b="0" dirty="0" smtClean="0"/>
              <a:t>位</a:t>
            </a:r>
            <a:r>
              <a:rPr lang="zh-CN" altLang="en-US" sz="2800" b="0" dirty="0" smtClean="0">
                <a:hlinkClick r:id="rId1" action="ppaction://hlinksldjump"/>
              </a:rPr>
              <a:t>变址寄存器</a:t>
            </a:r>
            <a:r>
              <a:rPr lang="en-US" altLang="zh-CN" sz="2800" b="0" dirty="0" smtClean="0"/>
              <a:t>SI</a:t>
            </a:r>
            <a:r>
              <a:rPr lang="zh-CN" altLang="en-US" sz="2800" b="0" dirty="0" smtClean="0"/>
              <a:t>和</a:t>
            </a:r>
            <a:r>
              <a:rPr lang="en-US" altLang="zh-CN" sz="2800" b="0" dirty="0" smtClean="0"/>
              <a:t>DI</a:t>
            </a:r>
            <a:endParaRPr lang="zh-CN" altLang="en-US" sz="2800" b="0" dirty="0" smtClean="0"/>
          </a:p>
          <a:p>
            <a:pPr eaLnBrk="1" hangingPunct="1">
              <a:defRPr/>
            </a:pPr>
            <a:r>
              <a:rPr lang="zh-CN" altLang="en-US" sz="2800" b="0" dirty="0" smtClean="0"/>
              <a:t>常用于存储器变址寻址方式时提供地址</a:t>
            </a:r>
            <a:endParaRPr lang="zh-CN" altLang="en-US" sz="2800" b="0" dirty="0" smtClean="0"/>
          </a:p>
          <a:p>
            <a:pPr lvl="1" eaLnBrk="1" hangingPunct="1">
              <a:defRPr/>
            </a:pPr>
            <a:r>
              <a:rPr lang="en-US" altLang="zh-CN" b="0" dirty="0" smtClean="0">
                <a:solidFill>
                  <a:srgbClr val="FF0000"/>
                </a:solidFill>
                <a:ea typeface="+mn-ea"/>
              </a:rPr>
              <a:t>SI</a:t>
            </a:r>
            <a:r>
              <a:rPr lang="zh-CN" altLang="en-US" b="0" dirty="0" smtClean="0">
                <a:solidFill>
                  <a:srgbClr val="000099"/>
                </a:solidFill>
                <a:ea typeface="+mn-ea"/>
              </a:rPr>
              <a:t>是源地址寄存器（</a:t>
            </a:r>
            <a:r>
              <a:rPr lang="en-US" altLang="zh-CN" b="0" dirty="0" smtClean="0">
                <a:solidFill>
                  <a:srgbClr val="FF0000"/>
                </a:solidFill>
                <a:ea typeface="+mn-ea"/>
              </a:rPr>
              <a:t>S</a:t>
            </a:r>
            <a:r>
              <a:rPr lang="en-US" altLang="zh-CN" b="0" dirty="0" smtClean="0">
                <a:solidFill>
                  <a:srgbClr val="000099"/>
                </a:solidFill>
                <a:ea typeface="+mn-ea"/>
              </a:rPr>
              <a:t>ource</a:t>
            </a:r>
            <a:r>
              <a:rPr lang="en-US" altLang="zh-CN" b="0" dirty="0" smtClean="0">
                <a:ea typeface="+mn-ea"/>
              </a:rPr>
              <a:t> </a:t>
            </a:r>
            <a:r>
              <a:rPr lang="en-US" altLang="zh-CN" b="0" dirty="0" smtClean="0">
                <a:solidFill>
                  <a:srgbClr val="FF0000"/>
                </a:solidFill>
                <a:ea typeface="+mn-ea"/>
              </a:rPr>
              <a:t>I</a:t>
            </a:r>
            <a:r>
              <a:rPr lang="en-US" altLang="zh-CN" b="0" dirty="0" smtClean="0">
                <a:solidFill>
                  <a:srgbClr val="000099"/>
                </a:solidFill>
                <a:ea typeface="+mn-ea"/>
              </a:rPr>
              <a:t>ndex</a:t>
            </a:r>
            <a:r>
              <a:rPr lang="zh-CN" altLang="en-US" b="0" dirty="0" smtClean="0">
                <a:solidFill>
                  <a:srgbClr val="000099"/>
                </a:solidFill>
                <a:ea typeface="+mn-ea"/>
              </a:rPr>
              <a:t>）</a:t>
            </a:r>
            <a:endParaRPr lang="zh-CN" altLang="en-US" b="0" dirty="0" smtClean="0">
              <a:solidFill>
                <a:srgbClr val="000099"/>
              </a:solidFill>
              <a:ea typeface="+mn-ea"/>
            </a:endParaRPr>
          </a:p>
          <a:p>
            <a:pPr lvl="1" eaLnBrk="1" hangingPunct="1">
              <a:defRPr/>
            </a:pPr>
            <a:r>
              <a:rPr lang="en-US" altLang="zh-CN" b="0" dirty="0" smtClean="0">
                <a:solidFill>
                  <a:srgbClr val="FF0000"/>
                </a:solidFill>
                <a:ea typeface="+mn-ea"/>
              </a:rPr>
              <a:t>DI</a:t>
            </a:r>
            <a:r>
              <a:rPr lang="zh-CN" altLang="en-US" b="0" dirty="0" smtClean="0">
                <a:solidFill>
                  <a:srgbClr val="000099"/>
                </a:solidFill>
                <a:ea typeface="+mn-ea"/>
              </a:rPr>
              <a:t>是目的地址寄存器（</a:t>
            </a:r>
            <a:r>
              <a:rPr lang="en-US" altLang="zh-CN" b="0" dirty="0" smtClean="0">
                <a:solidFill>
                  <a:srgbClr val="FF0000"/>
                </a:solidFill>
                <a:ea typeface="+mn-ea"/>
              </a:rPr>
              <a:t>D</a:t>
            </a:r>
            <a:r>
              <a:rPr lang="en-US" altLang="zh-CN" b="0" dirty="0" smtClean="0">
                <a:solidFill>
                  <a:srgbClr val="000099"/>
                </a:solidFill>
                <a:ea typeface="+mn-ea"/>
              </a:rPr>
              <a:t>estination</a:t>
            </a:r>
            <a:r>
              <a:rPr lang="en-US" altLang="zh-CN" b="0" dirty="0" smtClean="0">
                <a:ea typeface="+mn-ea"/>
              </a:rPr>
              <a:t> </a:t>
            </a:r>
            <a:r>
              <a:rPr lang="en-US" altLang="zh-CN" b="0" dirty="0" smtClean="0">
                <a:solidFill>
                  <a:srgbClr val="FF0000"/>
                </a:solidFill>
                <a:ea typeface="+mn-ea"/>
              </a:rPr>
              <a:t>I</a:t>
            </a:r>
            <a:r>
              <a:rPr lang="en-US" altLang="zh-CN" b="0" dirty="0" smtClean="0">
                <a:solidFill>
                  <a:srgbClr val="000099"/>
                </a:solidFill>
                <a:ea typeface="+mn-ea"/>
              </a:rPr>
              <a:t>ndex</a:t>
            </a:r>
            <a:r>
              <a:rPr lang="zh-CN" altLang="en-US" b="0" dirty="0" smtClean="0">
                <a:solidFill>
                  <a:srgbClr val="000099"/>
                </a:solidFill>
                <a:ea typeface="+mn-ea"/>
              </a:rPr>
              <a:t>）</a:t>
            </a:r>
            <a:endParaRPr lang="zh-CN" altLang="en-US" b="0" dirty="0" smtClean="0">
              <a:solidFill>
                <a:srgbClr val="000099"/>
              </a:solidFill>
              <a:ea typeface="+mn-ea"/>
            </a:endParaRPr>
          </a:p>
          <a:p>
            <a:pPr eaLnBrk="1" hangingPunct="1">
              <a:defRPr/>
            </a:pPr>
            <a:r>
              <a:rPr lang="zh-CN" altLang="en-US" sz="2800" b="0" dirty="0" smtClean="0"/>
              <a:t>在串操作类指令中，</a:t>
            </a:r>
            <a:r>
              <a:rPr lang="en-US" altLang="zh-CN" sz="2800" b="0" dirty="0" smtClean="0"/>
              <a:t>SI</a:t>
            </a:r>
            <a:r>
              <a:rPr lang="zh-CN" altLang="en-US" sz="2800" b="0" dirty="0" smtClean="0"/>
              <a:t>、</a:t>
            </a:r>
            <a:r>
              <a:rPr lang="en-US" altLang="zh-CN" sz="2800" b="0" dirty="0" smtClean="0"/>
              <a:t>DI</a:t>
            </a:r>
            <a:r>
              <a:rPr lang="zh-CN" altLang="en-US" sz="2800" b="0" dirty="0" smtClean="0"/>
              <a:t>还有较特殊的用法</a:t>
            </a:r>
            <a:endParaRPr lang="zh-CN" altLang="en-US" sz="2800" b="0" dirty="0" smtClean="0">
              <a:solidFill>
                <a:srgbClr val="6600CC"/>
              </a:solidFill>
              <a:ea typeface="宋体" panose="02010600030101010101" pitchFamily="2" charset="-122"/>
            </a:endParaRPr>
          </a:p>
        </p:txBody>
      </p:sp>
      <p:sp>
        <p:nvSpPr>
          <p:cNvPr id="13316" name="AutoShape 4" descr="画布"/>
          <p:cNvSpPr>
            <a:spLocks noChangeArrowheads="1"/>
          </p:cNvSpPr>
          <p:nvPr/>
        </p:nvSpPr>
        <p:spPr bwMode="auto">
          <a:xfrm>
            <a:off x="900113" y="4293072"/>
            <a:ext cx="7234237" cy="842962"/>
          </a:xfrm>
          <a:prstGeom prst="roundRect">
            <a:avLst>
              <a:gd name="adj" fmla="val 16667"/>
            </a:avLst>
          </a:prstGeom>
          <a:noFill/>
          <a:ln w="19050">
            <a:solidFill>
              <a:schemeClr val="accent1"/>
            </a:solidFill>
            <a:bevel/>
          </a:ln>
          <a:effectLst>
            <a:innerShdw blurRad="63500" dist="50800" dir="2700000">
              <a:prstClr val="black">
                <a:alpha val="50000"/>
              </a:prstClr>
            </a:innerShdw>
          </a:effectLst>
        </p:spPr>
        <p:txBody>
          <a:bodyPr wrap="none" anchor="ctr"/>
          <a:lstStyle/>
          <a:p>
            <a:pPr algn="ctr"/>
            <a:r>
              <a:rPr lang="zh-CN" altLang="en-US" sz="3200" dirty="0" smtClean="0">
                <a:solidFill>
                  <a:srgbClr val="0000FF"/>
                </a:solidFill>
                <a:sym typeface="Arial" panose="020B0604020202020204" pitchFamily="34" charset="0"/>
              </a:rPr>
              <a:t>现在</a:t>
            </a:r>
            <a:r>
              <a:rPr lang="zh-CN" altLang="en-US" sz="3200" dirty="0">
                <a:solidFill>
                  <a:srgbClr val="0000FF"/>
                </a:solidFill>
                <a:sym typeface="Arial" panose="020B0604020202020204" pitchFamily="34" charset="0"/>
              </a:rPr>
              <a:t>不必完全理解，以后会详细展开</a:t>
            </a:r>
            <a:endParaRPr lang="zh-CN" altLang="en-US" dirty="0">
              <a:solidFill>
                <a:srgbClr val="0000FF"/>
              </a:solidFill>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13316"/>
                                        </p:tgtEl>
                                        <p:attrNameLst>
                                          <p:attrName>style.visibility</p:attrName>
                                        </p:attrNameLst>
                                      </p:cBhvr>
                                      <p:to>
                                        <p:strVal val="visible"/>
                                      </p:to>
                                    </p:set>
                                    <p:anim calcmode="lin" valueType="num">
                                      <p:cBhvr>
                                        <p:cTn id="7" dur="300" fill="hold"/>
                                        <p:tgtEl>
                                          <p:spTgt spid="13316"/>
                                        </p:tgtEl>
                                        <p:attrNameLst>
                                          <p:attrName>ppt_x</p:attrName>
                                        </p:attrNameLst>
                                      </p:cBhvr>
                                      <p:tavLst>
                                        <p:tav tm="0">
                                          <p:val>
                                            <p:strVal val="#ppt_x-#ppt_w/2"/>
                                          </p:val>
                                        </p:tav>
                                        <p:tav tm="100000">
                                          <p:val>
                                            <p:strVal val="#ppt_x"/>
                                          </p:val>
                                        </p:tav>
                                      </p:tavLst>
                                    </p:anim>
                                    <p:anim calcmode="lin" valueType="num">
                                      <p:cBhvr>
                                        <p:cTn id="8" dur="300" fill="hold"/>
                                        <p:tgtEl>
                                          <p:spTgt spid="13316"/>
                                        </p:tgtEl>
                                        <p:attrNameLst>
                                          <p:attrName>ppt_y</p:attrName>
                                        </p:attrNameLst>
                                      </p:cBhvr>
                                      <p:tavLst>
                                        <p:tav tm="0">
                                          <p:val>
                                            <p:strVal val="#ppt_y"/>
                                          </p:val>
                                        </p:tav>
                                        <p:tav tm="100000">
                                          <p:val>
                                            <p:strVal val="#ppt_y"/>
                                          </p:val>
                                        </p:tav>
                                      </p:tavLst>
                                    </p:anim>
                                    <p:anim calcmode="lin" valueType="num">
                                      <p:cBhvr>
                                        <p:cTn id="9" dur="300" fill="hold"/>
                                        <p:tgtEl>
                                          <p:spTgt spid="13316"/>
                                        </p:tgtEl>
                                        <p:attrNameLst>
                                          <p:attrName>ppt_w</p:attrName>
                                        </p:attrNameLst>
                                      </p:cBhvr>
                                      <p:tavLst>
                                        <p:tav tm="0">
                                          <p:val>
                                            <p:fltVal val="0"/>
                                          </p:val>
                                        </p:tav>
                                        <p:tav tm="100000">
                                          <p:val>
                                            <p:strVal val="#ppt_w"/>
                                          </p:val>
                                        </p:tav>
                                      </p:tavLst>
                                    </p:anim>
                                    <p:anim calcmode="lin" valueType="num">
                                      <p:cBhvr>
                                        <p:cTn id="10" dur="300" fill="hold"/>
                                        <p:tgtEl>
                                          <p:spTgt spid="133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5179" y="4144576"/>
            <a:ext cx="2389187"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3</a:t>
            </a:r>
            <a:r>
              <a:rPr lang="zh-CN" altLang="en-US" dirty="0" smtClean="0"/>
              <a:t>）指针寄存器</a:t>
            </a:r>
            <a:endParaRPr lang="zh-CN" altLang="en-US" dirty="0" smtClean="0"/>
          </a:p>
        </p:txBody>
      </p:sp>
      <p:sp>
        <p:nvSpPr>
          <p:cNvPr id="2"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zh-CN" altLang="en-US" sz="2800" b="0" dirty="0" smtClean="0">
                <a:latin typeface="宋体" panose="02010600030101010101" pitchFamily="2" charset="-122"/>
                <a:sym typeface="宋体" panose="02010600030101010101" pitchFamily="2" charset="-122"/>
                <a:hlinkClick r:id="rId2" action="ppaction://hlinksldjump"/>
              </a:rPr>
              <a:t>指针寄存器</a:t>
            </a:r>
            <a:r>
              <a:rPr lang="zh-CN" altLang="en-US" sz="2800" b="0" dirty="0" smtClean="0">
                <a:latin typeface="宋体" panose="02010600030101010101" pitchFamily="2" charset="-122"/>
                <a:sym typeface="宋体" panose="02010600030101010101" pitchFamily="2" charset="-122"/>
              </a:rPr>
              <a:t>用于寻址内存</a:t>
            </a:r>
            <a:r>
              <a:rPr lang="zh-CN" altLang="en-US" sz="2800" b="0" dirty="0" smtClean="0">
                <a:solidFill>
                  <a:schemeClr val="accent1"/>
                </a:solidFill>
                <a:latin typeface="宋体" panose="02010600030101010101" pitchFamily="2" charset="-122"/>
                <a:sym typeface="宋体" panose="02010600030101010101" pitchFamily="2" charset="-122"/>
              </a:rPr>
              <a:t>堆栈</a:t>
            </a:r>
            <a:r>
              <a:rPr lang="zh-CN" altLang="en-US" sz="2800" b="0" dirty="0" smtClean="0">
                <a:latin typeface="宋体" panose="02010600030101010101" pitchFamily="2" charset="-122"/>
                <a:sym typeface="宋体" panose="02010600030101010101" pitchFamily="2" charset="-122"/>
              </a:rPr>
              <a:t>内的数据</a:t>
            </a:r>
            <a:endParaRPr lang="zh-CN" altLang="en-US" sz="2800" b="0" dirty="0" smtClean="0">
              <a:latin typeface="宋体" panose="02010600030101010101" pitchFamily="2" charset="-122"/>
              <a:sym typeface="宋体" panose="02010600030101010101" pitchFamily="2" charset="-122"/>
            </a:endParaRPr>
          </a:p>
          <a:p>
            <a:pPr lvl="1" eaLnBrk="1" hangingPunct="1">
              <a:defRPr/>
            </a:pPr>
            <a:r>
              <a:rPr lang="en-US" altLang="zh-CN" b="0" dirty="0" smtClean="0">
                <a:solidFill>
                  <a:srgbClr val="FF0000"/>
                </a:solidFill>
                <a:ea typeface="+mn-ea"/>
                <a:sym typeface="宋体" panose="02010600030101010101" pitchFamily="2" charset="-122"/>
              </a:rPr>
              <a:t>SP</a:t>
            </a:r>
            <a:r>
              <a:rPr lang="zh-CN" altLang="en-US" b="0" dirty="0" smtClean="0">
                <a:solidFill>
                  <a:srgbClr val="000099"/>
                </a:solidFill>
                <a:ea typeface="+mn-ea"/>
                <a:sym typeface="宋体" panose="02010600030101010101" pitchFamily="2" charset="-122"/>
              </a:rPr>
              <a:t>为堆栈指针寄存器（</a:t>
            </a:r>
            <a:r>
              <a:rPr lang="en-US" altLang="zh-CN" b="0" dirty="0" smtClean="0">
                <a:solidFill>
                  <a:srgbClr val="FF0000"/>
                </a:solidFill>
                <a:ea typeface="+mn-ea"/>
              </a:rPr>
              <a:t>S</a:t>
            </a:r>
            <a:r>
              <a:rPr lang="en-US" altLang="zh-CN" b="0" dirty="0" smtClean="0">
                <a:solidFill>
                  <a:srgbClr val="000099"/>
                </a:solidFill>
                <a:ea typeface="+mn-ea"/>
              </a:rPr>
              <a:t>tack </a:t>
            </a:r>
            <a:r>
              <a:rPr lang="en-US" altLang="zh-CN" b="0" dirty="0" smtClean="0">
                <a:solidFill>
                  <a:srgbClr val="FF0000"/>
                </a:solidFill>
                <a:ea typeface="+mn-ea"/>
              </a:rPr>
              <a:t>P</a:t>
            </a:r>
            <a:r>
              <a:rPr lang="en-US" altLang="zh-CN" b="0" dirty="0" smtClean="0">
                <a:solidFill>
                  <a:srgbClr val="000099"/>
                </a:solidFill>
                <a:ea typeface="+mn-ea"/>
              </a:rPr>
              <a:t>ointer</a:t>
            </a:r>
            <a:r>
              <a:rPr lang="zh-CN" altLang="en-US" b="0" dirty="0" smtClean="0">
                <a:solidFill>
                  <a:srgbClr val="000099"/>
                </a:solidFill>
                <a:ea typeface="+mn-ea"/>
                <a:sym typeface="宋体" panose="02010600030101010101" pitchFamily="2" charset="-122"/>
              </a:rPr>
              <a:t>），指示</a:t>
            </a:r>
            <a:r>
              <a:rPr lang="zh-CN" altLang="en-US" b="0" dirty="0" smtClean="0">
                <a:solidFill>
                  <a:srgbClr val="000099"/>
                </a:solidFill>
                <a:ea typeface="+mn-ea"/>
                <a:sym typeface="宋体" panose="02010600030101010101" pitchFamily="2" charset="-122"/>
              </a:rPr>
              <a:t>堆栈栈</a:t>
            </a:r>
            <a:r>
              <a:rPr lang="zh-CN" altLang="en-US" b="0" dirty="0" smtClean="0">
                <a:solidFill>
                  <a:srgbClr val="000099"/>
                </a:solidFill>
                <a:ea typeface="+mn-ea"/>
                <a:sym typeface="宋体" panose="02010600030101010101" pitchFamily="2" charset="-122"/>
              </a:rPr>
              <a:t>顶的位置（偏移地址）</a:t>
            </a:r>
            <a:endParaRPr lang="zh-CN" altLang="en-US" b="0" dirty="0" smtClean="0">
              <a:solidFill>
                <a:srgbClr val="000099"/>
              </a:solidFill>
              <a:ea typeface="+mn-ea"/>
              <a:sym typeface="宋体" panose="02010600030101010101" pitchFamily="2" charset="-122"/>
            </a:endParaRPr>
          </a:p>
          <a:p>
            <a:pPr lvl="1" eaLnBrk="1" hangingPunct="1">
              <a:defRPr/>
            </a:pPr>
            <a:r>
              <a:rPr lang="en-US" altLang="zh-CN" b="0" dirty="0" smtClean="0">
                <a:solidFill>
                  <a:srgbClr val="FF0000"/>
                </a:solidFill>
                <a:ea typeface="+mn-ea"/>
                <a:sym typeface="宋体" panose="02010600030101010101" pitchFamily="2" charset="-122"/>
              </a:rPr>
              <a:t>BP</a:t>
            </a:r>
            <a:r>
              <a:rPr lang="zh-CN" altLang="en-US" b="0" dirty="0" smtClean="0">
                <a:solidFill>
                  <a:srgbClr val="000099"/>
                </a:solidFill>
                <a:ea typeface="+mn-ea"/>
                <a:sym typeface="宋体" panose="02010600030101010101" pitchFamily="2" charset="-122"/>
              </a:rPr>
              <a:t>为基址指针寄存器（</a:t>
            </a:r>
            <a:r>
              <a:rPr lang="en-US" altLang="zh-CN" b="0" dirty="0" smtClean="0">
                <a:solidFill>
                  <a:srgbClr val="FF0000"/>
                </a:solidFill>
                <a:ea typeface="+mn-ea"/>
              </a:rPr>
              <a:t>B</a:t>
            </a:r>
            <a:r>
              <a:rPr lang="en-US" altLang="zh-CN" b="0" dirty="0" smtClean="0">
                <a:solidFill>
                  <a:srgbClr val="000099"/>
                </a:solidFill>
                <a:ea typeface="+mn-ea"/>
              </a:rPr>
              <a:t>ase </a:t>
            </a:r>
            <a:r>
              <a:rPr lang="en-US" altLang="zh-CN" b="0" dirty="0" smtClean="0">
                <a:solidFill>
                  <a:srgbClr val="FF0000"/>
                </a:solidFill>
                <a:ea typeface="+mn-ea"/>
              </a:rPr>
              <a:t>P</a:t>
            </a:r>
            <a:r>
              <a:rPr lang="en-US" altLang="zh-CN" b="0" dirty="0" smtClean="0">
                <a:solidFill>
                  <a:srgbClr val="000099"/>
                </a:solidFill>
                <a:ea typeface="+mn-ea"/>
              </a:rPr>
              <a:t>ointer</a:t>
            </a:r>
            <a:r>
              <a:rPr lang="zh-CN" altLang="en-US" b="0" dirty="0" smtClean="0">
                <a:solidFill>
                  <a:srgbClr val="000099"/>
                </a:solidFill>
                <a:ea typeface="+mn-ea"/>
                <a:sym typeface="宋体" panose="02010600030101010101" pitchFamily="2" charset="-122"/>
              </a:rPr>
              <a:t>），表示数据在堆栈段中的基地址</a:t>
            </a:r>
            <a:endParaRPr lang="zh-CN" altLang="en-US" b="0" dirty="0" smtClean="0">
              <a:solidFill>
                <a:srgbClr val="000099"/>
              </a:solidFill>
              <a:ea typeface="+mn-ea"/>
              <a:sym typeface="宋体" panose="02010600030101010101" pitchFamily="2" charset="-122"/>
            </a:endParaRPr>
          </a:p>
          <a:p>
            <a:pPr eaLnBrk="1" hangingPunct="1">
              <a:defRPr/>
            </a:pPr>
            <a:r>
              <a:rPr lang="en-US" altLang="zh-CN" sz="2800" b="0" dirty="0" smtClean="0">
                <a:sym typeface="宋体" panose="02010600030101010101" pitchFamily="2" charset="-122"/>
              </a:rPr>
              <a:t>SP</a:t>
            </a:r>
            <a:r>
              <a:rPr lang="zh-CN" altLang="en-US" sz="2800" b="0" dirty="0" smtClean="0">
                <a:sym typeface="宋体" panose="02010600030101010101" pitchFamily="2" charset="-122"/>
              </a:rPr>
              <a:t>和</a:t>
            </a:r>
            <a:r>
              <a:rPr lang="en-US" altLang="zh-CN" sz="2800" b="0" dirty="0" smtClean="0">
                <a:sym typeface="宋体" panose="02010600030101010101" pitchFamily="2" charset="-122"/>
              </a:rPr>
              <a:t>BP</a:t>
            </a:r>
            <a:r>
              <a:rPr lang="zh-CN" altLang="en-US" sz="2800" b="0" dirty="0" smtClean="0">
                <a:sym typeface="宋体" panose="02010600030101010101" pitchFamily="2" charset="-122"/>
              </a:rPr>
              <a:t>寄存器与</a:t>
            </a:r>
            <a:r>
              <a:rPr lang="en-US" altLang="zh-CN" sz="2800" b="0" dirty="0" smtClean="0">
                <a:sym typeface="宋体" panose="02010600030101010101" pitchFamily="2" charset="-122"/>
              </a:rPr>
              <a:t>SS</a:t>
            </a:r>
            <a:r>
              <a:rPr lang="zh-CN" altLang="en-US" sz="2800" b="0" dirty="0" smtClean="0">
                <a:sym typeface="宋体" panose="02010600030101010101" pitchFamily="2" charset="-122"/>
              </a:rPr>
              <a:t>段寄存器联合使用以确定堆栈段中的存储单元地址</a:t>
            </a:r>
            <a:endParaRPr lang="zh-CN" altLang="en-US" sz="2800" b="0" dirty="0" smtClean="0"/>
          </a:p>
        </p:txBody>
      </p:sp>
      <p:sp>
        <p:nvSpPr>
          <p:cNvPr id="15365" name="TextBox 1"/>
          <p:cNvSpPr txBox="1">
            <a:spLocks noChangeArrowheads="1"/>
          </p:cNvSpPr>
          <p:nvPr/>
        </p:nvSpPr>
        <p:spPr bwMode="auto">
          <a:xfrm>
            <a:off x="8407154" y="4782751"/>
            <a:ext cx="503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solidFill>
                  <a:srgbClr val="FF0000"/>
                </a:solidFill>
              </a:rPr>
              <a:t>SP</a:t>
            </a:r>
            <a:endParaRPr lang="zh-CN" altLang="en-US">
              <a:solidFill>
                <a:srgbClr val="FF0000"/>
              </a:solidFill>
            </a:endParaRPr>
          </a:p>
        </p:txBody>
      </p:sp>
      <p:sp>
        <p:nvSpPr>
          <p:cNvPr id="15366" name="TextBox 2"/>
          <p:cNvSpPr txBox="1">
            <a:spLocks noChangeArrowheads="1"/>
          </p:cNvSpPr>
          <p:nvPr/>
        </p:nvSpPr>
        <p:spPr bwMode="auto">
          <a:xfrm>
            <a:off x="4085979" y="5214551"/>
            <a:ext cx="2254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000099"/>
                </a:solidFill>
              </a:rPr>
              <a:t>Stack Segment</a:t>
            </a:r>
            <a:endParaRPr lang="zh-CN" altLang="en-US" sz="2400">
              <a:solidFill>
                <a:srgbClr val="000099"/>
              </a:solidFill>
            </a:endParaRPr>
          </a:p>
        </p:txBody>
      </p:sp>
      <p:sp>
        <p:nvSpPr>
          <p:cNvPr id="4" name="左大括号 3"/>
          <p:cNvSpPr/>
          <p:nvPr/>
        </p:nvSpPr>
        <p:spPr bwMode="auto">
          <a:xfrm>
            <a:off x="6265616" y="4287451"/>
            <a:ext cx="287338" cy="2160588"/>
          </a:xfrm>
          <a:prstGeom prst="leftBrace">
            <a:avLst>
              <a:gd name="adj1" fmla="val 39750"/>
              <a:gd name="adj2" fmla="val 51318"/>
            </a:avLst>
          </a:prstGeom>
          <a:noFill/>
          <a:ln w="19050"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zh-CN" altLang="en-US">
              <a:ln w="38100">
                <a:solidFill>
                  <a:schemeClr val="tx1"/>
                </a:solidFill>
              </a:ln>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2">
                                            <p:txEl>
                                              <p:pRg st="0" end="0"/>
                                            </p:txEl>
                                          </p:spTgt>
                                        </p:tgtEl>
                                        <p:attrNameLst>
                                          <p:attrName>ppt_y</p:attrName>
                                        </p:attrNameLst>
                                      </p:cBhvr>
                                      <p:tavLst>
                                        <p:tav tm="0">
                                          <p:val>
                                            <p:strVal val="#ppt_y"/>
                                          </p:val>
                                        </p:tav>
                                        <p:tav tm="100000">
                                          <p:val>
                                            <p:strVal val="#ppt_y"/>
                                          </p:val>
                                        </p:tav>
                                      </p:tavLst>
                                    </p:anim>
                                    <p:animEffect>
                                      <p:cBhvr>
                                        <p:cTn id="11" dur="500"/>
                                        <p:tgtEl>
                                          <p:spTgt spid="2">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2">
                                            <p:txEl>
                                              <p:pRg st="1" end="1"/>
                                            </p:txEl>
                                          </p:spTgt>
                                        </p:tgtEl>
                                        <p:attrNameLst>
                                          <p:attrName>ppt_y</p:attrName>
                                        </p:attrNameLst>
                                      </p:cBhvr>
                                      <p:tavLst>
                                        <p:tav tm="0">
                                          <p:val>
                                            <p:strVal val="#ppt_y"/>
                                          </p:val>
                                        </p:tav>
                                        <p:tav tm="100000">
                                          <p:val>
                                            <p:strVal val="#ppt_y"/>
                                          </p:val>
                                        </p:tav>
                                      </p:tavLst>
                                    </p:anim>
                                    <p:animEffect>
                                      <p:cBhvr>
                                        <p:cTn id="18" dur="500"/>
                                        <p:tgtEl>
                                          <p:spTgt spid="2">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2">
                                            <p:txEl>
                                              <p:pRg st="2" end="2"/>
                                            </p:txEl>
                                          </p:spTgt>
                                        </p:tgtEl>
                                        <p:attrNameLst>
                                          <p:attrName>ppt_y</p:attrName>
                                        </p:attrNameLst>
                                      </p:cBhvr>
                                      <p:tavLst>
                                        <p:tav tm="0">
                                          <p:val>
                                            <p:strVal val="#ppt_y"/>
                                          </p:val>
                                        </p:tav>
                                        <p:tav tm="100000">
                                          <p:val>
                                            <p:strVal val="#ppt_y"/>
                                          </p:val>
                                        </p:tav>
                                      </p:tavLst>
                                    </p:anim>
                                    <p:animEffect>
                                      <p:cBhvr>
                                        <p:cTn id="25" dur="500"/>
                                        <p:tgtEl>
                                          <p:spTgt spid="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p:cTn id="30" dur="500" fill="hold"/>
                                        <p:tgtEl>
                                          <p:spTgt spid="2">
                                            <p:txEl>
                                              <p:pRg st="3" end="3"/>
                                            </p:txEl>
                                          </p:spTgt>
                                        </p:tgtEl>
                                        <p:attrNameLst>
                                          <p:attrName>ppt_w</p:attrName>
                                        </p:attrNameLst>
                                      </p:cBhvr>
                                      <p:tavLst>
                                        <p:tav tm="0">
                                          <p:val>
                                            <p:strVal val="#ppt_w*0.05"/>
                                          </p:val>
                                        </p:tav>
                                        <p:tav tm="100000">
                                          <p:val>
                                            <p:strVal val="#ppt_w"/>
                                          </p:val>
                                        </p:tav>
                                      </p:tavLst>
                                    </p:anim>
                                    <p:anim calcmode="lin" valueType="num">
                                      <p:cBhvr>
                                        <p:cTn id="31" dur="5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32" dur="5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33" dur="500" fill="hold"/>
                                        <p:tgtEl>
                                          <p:spTgt spid="2">
                                            <p:txEl>
                                              <p:pRg st="3" end="3"/>
                                            </p:txEl>
                                          </p:spTgt>
                                        </p:tgtEl>
                                        <p:attrNameLst>
                                          <p:attrName>ppt_y</p:attrName>
                                        </p:attrNameLst>
                                      </p:cBhvr>
                                      <p:tavLst>
                                        <p:tav tm="0">
                                          <p:val>
                                            <p:strVal val="#ppt_y"/>
                                          </p:val>
                                        </p:tav>
                                        <p:tav tm="100000">
                                          <p:val>
                                            <p:strVal val="#ppt_y"/>
                                          </p:val>
                                        </p:tav>
                                      </p:tavLst>
                                    </p:anim>
                                    <p:animEffect>
                                      <p:cBhvr>
                                        <p:cTn id="34"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2.  </a:t>
            </a:r>
            <a:r>
              <a:rPr lang="zh-CN" altLang="en-US" dirty="0" smtClean="0"/>
              <a:t>指令指针寄存器</a:t>
            </a:r>
            <a:endParaRPr lang="zh-CN" altLang="en-US" dirty="0" smtClean="0"/>
          </a:p>
        </p:txBody>
      </p:sp>
      <p:sp>
        <p:nvSpPr>
          <p:cNvPr id="16387"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sz="2800" b="0" dirty="0" smtClean="0">
                <a:solidFill>
                  <a:srgbClr val="FF0000"/>
                </a:solidFill>
              </a:rPr>
              <a:t>IP</a:t>
            </a:r>
            <a:r>
              <a:rPr lang="zh-CN" altLang="en-US" sz="2800" b="0" dirty="0" smtClean="0"/>
              <a:t>（</a:t>
            </a:r>
            <a:r>
              <a:rPr lang="en-US" altLang="zh-CN" sz="2800" b="0" dirty="0" smtClean="0">
                <a:solidFill>
                  <a:srgbClr val="FF0000"/>
                </a:solidFill>
              </a:rPr>
              <a:t>I</a:t>
            </a:r>
            <a:r>
              <a:rPr lang="en-US" altLang="zh-CN" sz="2800" b="0" dirty="0" smtClean="0"/>
              <a:t>nstruction </a:t>
            </a:r>
            <a:r>
              <a:rPr lang="en-US" altLang="zh-CN" sz="2800" b="0" dirty="0" smtClean="0">
                <a:solidFill>
                  <a:srgbClr val="FF0000"/>
                </a:solidFill>
              </a:rPr>
              <a:t>P</a:t>
            </a:r>
            <a:r>
              <a:rPr lang="en-US" altLang="zh-CN" sz="2800" b="0" dirty="0" smtClean="0"/>
              <a:t>ointer</a:t>
            </a:r>
            <a:r>
              <a:rPr lang="zh-CN" altLang="en-US" sz="2800" b="0" dirty="0" smtClean="0"/>
              <a:t>）为指令指针寄存器，指示指令在主存储器中的位置</a:t>
            </a:r>
            <a:endParaRPr lang="zh-CN" altLang="en-US" sz="2800" b="0" dirty="0" smtClean="0"/>
          </a:p>
          <a:p>
            <a:pPr eaLnBrk="1" hangingPunct="1"/>
            <a:r>
              <a:rPr lang="zh-CN" altLang="en-US" sz="2800" b="0" dirty="0" smtClean="0"/>
              <a:t>随着指令的执行，</a:t>
            </a:r>
            <a:r>
              <a:rPr lang="en-US" altLang="zh-CN" sz="2800" b="0" dirty="0" smtClean="0"/>
              <a:t>IP</a:t>
            </a:r>
            <a:r>
              <a:rPr lang="zh-CN" altLang="en-US" sz="2800" b="0" dirty="0" smtClean="0"/>
              <a:t>将自动修改以指示下一条指令所在的存储器位置</a:t>
            </a:r>
            <a:endParaRPr lang="zh-CN" altLang="en-US" sz="2800" b="0" dirty="0" smtClean="0">
              <a:solidFill>
                <a:srgbClr val="CC0099"/>
              </a:solidFill>
            </a:endParaRPr>
          </a:p>
          <a:p>
            <a:pPr eaLnBrk="1" hangingPunct="1"/>
            <a:r>
              <a:rPr lang="en-US" altLang="zh-CN" sz="2800" b="0" dirty="0" smtClean="0"/>
              <a:t>IP</a:t>
            </a:r>
            <a:r>
              <a:rPr lang="zh-CN" altLang="en-US" sz="2800" b="0" dirty="0" smtClean="0"/>
              <a:t>寄存器是一个</a:t>
            </a:r>
            <a:r>
              <a:rPr lang="zh-CN" altLang="en-US" sz="2800" b="0" dirty="0" smtClean="0">
                <a:solidFill>
                  <a:srgbClr val="0000FF"/>
                </a:solidFill>
              </a:rPr>
              <a:t>专用</a:t>
            </a:r>
            <a:r>
              <a:rPr lang="zh-CN" altLang="en-US" sz="2800" b="0" dirty="0" smtClean="0"/>
              <a:t>寄存器</a:t>
            </a:r>
            <a:endParaRPr lang="zh-CN" altLang="en-US" sz="2800" b="0" dirty="0" smtClean="0"/>
          </a:p>
          <a:p>
            <a:pPr eaLnBrk="1" hangingPunct="1"/>
            <a:r>
              <a:rPr lang="en-US" altLang="zh-CN" sz="2800" b="0" dirty="0" smtClean="0">
                <a:solidFill>
                  <a:srgbClr val="FF0000"/>
                </a:solidFill>
              </a:rPr>
              <a:t>IP</a:t>
            </a:r>
            <a:r>
              <a:rPr lang="zh-CN" altLang="en-US" sz="2800" b="0" dirty="0" smtClean="0">
                <a:latin typeface="宋体" panose="02010600030101010101" pitchFamily="2" charset="-122"/>
                <a:sym typeface="宋体" panose="02010600030101010101" pitchFamily="2" charset="-122"/>
              </a:rPr>
              <a:t>寄存器与</a:t>
            </a:r>
            <a:r>
              <a:rPr lang="en-US" altLang="zh-CN" sz="2800" b="0" dirty="0" smtClean="0">
                <a:solidFill>
                  <a:srgbClr val="FF0000"/>
                </a:solidFill>
              </a:rPr>
              <a:t>CS</a:t>
            </a:r>
            <a:r>
              <a:rPr lang="zh-CN" altLang="en-US" sz="2800" b="0" dirty="0" smtClean="0">
                <a:latin typeface="宋体" panose="02010600030101010101" pitchFamily="2" charset="-122"/>
                <a:sym typeface="宋体" panose="02010600030101010101" pitchFamily="2" charset="-122"/>
              </a:rPr>
              <a:t>段寄存器联合使用以确定下一条指令所在的存储单元地址（</a:t>
            </a:r>
            <a:r>
              <a:rPr lang="en-US" altLang="zh-CN" sz="2800" b="0" dirty="0">
                <a:sym typeface="宋体" panose="02010600030101010101" pitchFamily="2" charset="-122"/>
              </a:rPr>
              <a:t>CS:IP</a:t>
            </a:r>
            <a:r>
              <a:rPr lang="zh-CN" altLang="en-US" sz="2800" b="0" dirty="0" smtClean="0">
                <a:sym typeface="宋体" panose="02010600030101010101" pitchFamily="2" charset="-122"/>
              </a:rPr>
              <a:t>即</a:t>
            </a:r>
            <a:r>
              <a:rPr lang="en-US" altLang="zh-CN" sz="2800" b="0" dirty="0" smtClean="0">
                <a:sym typeface="宋体" panose="02010600030101010101" pitchFamily="2" charset="-122"/>
              </a:rPr>
              <a:t>CPU</a:t>
            </a:r>
            <a:r>
              <a:rPr lang="zh-CN" altLang="en-US" sz="2800" b="0" dirty="0" smtClean="0">
                <a:sym typeface="宋体" panose="02010600030101010101" pitchFamily="2" charset="-122"/>
              </a:rPr>
              <a:t>中的</a:t>
            </a:r>
            <a:r>
              <a:rPr lang="en-US" altLang="zh-CN" sz="2800" b="0" dirty="0" smtClean="0">
                <a:sym typeface="宋体" panose="02010600030101010101" pitchFamily="2" charset="-122"/>
              </a:rPr>
              <a:t>PC</a:t>
            </a:r>
            <a:r>
              <a:rPr lang="zh-CN" altLang="en-US" sz="2800" b="0" dirty="0" smtClean="0">
                <a:latin typeface="宋体" panose="02010600030101010101" pitchFamily="2" charset="-122"/>
                <a:sym typeface="宋体" panose="02010600030101010101" pitchFamily="2" charset="-122"/>
              </a:rPr>
              <a:t>）</a:t>
            </a:r>
            <a:endParaRPr lang="zh-CN" altLang="en-US" sz="2800" b="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randombar(horizontal)">
                                      <p:cBhvr>
                                        <p:cTn id="7" dur="500"/>
                                        <p:tgtEl>
                                          <p:spTgt spid="1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randombar(horizontal)">
                                      <p:cBhvr>
                                        <p:cTn id="12" dur="5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randombar(horizontal)">
                                      <p:cBhvr>
                                        <p:cTn id="17"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3.  </a:t>
            </a:r>
            <a:r>
              <a:rPr lang="zh-CN" altLang="en-US" dirty="0" smtClean="0"/>
              <a:t>标志寄存器</a:t>
            </a:r>
            <a:endParaRPr lang="zh-CN" altLang="en-US" dirty="0" smtClean="0"/>
          </a:p>
        </p:txBody>
      </p:sp>
      <p:sp>
        <p:nvSpPr>
          <p:cNvPr id="17411" name="Rectangle 4"/>
          <p:cNvSpPr>
            <a:spLocks noGrp="1" noChangeArrowheads="1"/>
          </p:cNvSpPr>
          <p:nvPr>
            <p:ph type="body" idx="4294967295"/>
          </p:nvPr>
        </p:nvSpPr>
        <p:spPr>
          <a:xfrm>
            <a:off x="468312" y="980796"/>
            <a:ext cx="8207375" cy="2664222"/>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solidFill>
                  <a:srgbClr val="FF0000"/>
                </a:solidFill>
              </a:rPr>
              <a:t>标志</a:t>
            </a:r>
            <a:r>
              <a:rPr lang="zh-CN" altLang="en-US" sz="2800" b="0" dirty="0" smtClean="0"/>
              <a:t>（</a:t>
            </a:r>
            <a:r>
              <a:rPr lang="en-US" altLang="zh-CN" sz="2800" b="0" dirty="0" smtClean="0"/>
              <a:t>Flag</a:t>
            </a:r>
            <a:r>
              <a:rPr lang="zh-CN" altLang="en-US" sz="2800" b="0" dirty="0" smtClean="0"/>
              <a:t>）用于反映指令执行的结果或控制指令的执行方式。</a:t>
            </a:r>
            <a:endParaRPr lang="zh-CN" altLang="en-US" sz="2800" b="0" dirty="0" smtClean="0"/>
          </a:p>
          <a:p>
            <a:pPr eaLnBrk="1" hangingPunct="1"/>
            <a:r>
              <a:rPr lang="en-US" altLang="zh-CN" sz="2800" b="0" dirty="0" smtClean="0"/>
              <a:t>8088</a:t>
            </a:r>
            <a:r>
              <a:rPr lang="zh-CN" altLang="en-US" sz="2800" b="0" dirty="0" smtClean="0"/>
              <a:t>处理器用一个</a:t>
            </a:r>
            <a:r>
              <a:rPr lang="en-US" altLang="zh-CN" sz="2800" b="0" dirty="0" smtClean="0"/>
              <a:t>16</a:t>
            </a:r>
            <a:r>
              <a:rPr lang="zh-CN" altLang="en-US" sz="2800" b="0" dirty="0" smtClean="0"/>
              <a:t>位的寄存器存放各种标志，称为</a:t>
            </a:r>
            <a:r>
              <a:rPr lang="zh-CN" altLang="en-US" sz="2800" b="0" dirty="0" smtClean="0">
                <a:solidFill>
                  <a:srgbClr val="FF0000"/>
                </a:solidFill>
                <a:hlinkClick r:id="rId1" action="ppaction://hlinksldjump"/>
              </a:rPr>
              <a:t>标志寄存器</a:t>
            </a:r>
            <a:r>
              <a:rPr lang="zh-CN" altLang="en-US" sz="2800" b="0" dirty="0" smtClean="0"/>
              <a:t>（</a:t>
            </a:r>
            <a:r>
              <a:rPr lang="en-US" altLang="zh-CN" sz="2800" b="0" dirty="0" smtClean="0"/>
              <a:t>FLAGS Register</a:t>
            </a:r>
            <a:r>
              <a:rPr lang="zh-CN" altLang="en-US" sz="2800" b="0" dirty="0" smtClean="0"/>
              <a:t>），一些机器中也称作</a:t>
            </a:r>
            <a:r>
              <a:rPr lang="zh-CN" altLang="en-US" sz="2800" b="0" dirty="0" smtClean="0">
                <a:solidFill>
                  <a:srgbClr val="FF0000"/>
                </a:solidFill>
              </a:rPr>
              <a:t>程序状态字寄存器</a:t>
            </a:r>
            <a:r>
              <a:rPr lang="zh-CN" altLang="en-US" sz="2800" b="0" dirty="0" smtClean="0"/>
              <a:t>（</a:t>
            </a:r>
            <a:r>
              <a:rPr lang="en-US" altLang="zh-CN" sz="2800" b="0" dirty="0" smtClean="0"/>
              <a:t>PSW</a:t>
            </a:r>
            <a:r>
              <a:rPr lang="zh-CN" altLang="en-US" sz="2800" b="0" dirty="0" smtClean="0"/>
              <a:t>）。</a:t>
            </a:r>
            <a:endParaRPr lang="zh-CN" altLang="en-US" sz="2800" b="0" dirty="0" smtClean="0"/>
          </a:p>
        </p:txBody>
      </p:sp>
      <p:sp>
        <p:nvSpPr>
          <p:cNvPr id="16388" name="AutoShape 32" descr="画布"/>
          <p:cNvSpPr>
            <a:spLocks noChangeArrowheads="1"/>
          </p:cNvSpPr>
          <p:nvPr/>
        </p:nvSpPr>
        <p:spPr bwMode="auto">
          <a:xfrm>
            <a:off x="1022736" y="3789030"/>
            <a:ext cx="6553200" cy="914400"/>
          </a:xfrm>
          <a:prstGeom prst="roundRect">
            <a:avLst>
              <a:gd name="adj" fmla="val 16667"/>
            </a:avLst>
          </a:prstGeom>
          <a:noFill/>
          <a:ln w="28575">
            <a:solidFill>
              <a:schemeClr val="accent1"/>
            </a:solidFill>
            <a:bevel/>
          </a:ln>
          <a:effectLst>
            <a:outerShdw blurRad="76200" dir="18900000" sy="23000" kx="-1200000" algn="bl" rotWithShape="0">
              <a:prstClr val="black">
                <a:alpha val="20000"/>
              </a:prstClr>
            </a:outerShdw>
          </a:effectLst>
        </p:spPr>
        <p:txBody>
          <a:bodyPr wrap="none" anchor="ctr"/>
          <a:lstStyle/>
          <a:p>
            <a:pPr algn="ctr" fontAlgn="ctr"/>
            <a:r>
              <a:rPr lang="zh-CN" altLang="en-US" sz="3200" dirty="0" smtClean="0">
                <a:solidFill>
                  <a:srgbClr val="0000FF"/>
                </a:solidFill>
                <a:latin typeface="+mn-ea"/>
                <a:ea typeface="+mn-ea"/>
                <a:sym typeface="Times New Roman" panose="02020603050405020304" pitchFamily="18" charset="0"/>
              </a:rPr>
              <a:t>程序设计</a:t>
            </a:r>
            <a:r>
              <a:rPr lang="zh-CN" altLang="en-US" sz="3200" dirty="0">
                <a:solidFill>
                  <a:srgbClr val="0000FF"/>
                </a:solidFill>
                <a:latin typeface="+mn-ea"/>
                <a:ea typeface="+mn-ea"/>
                <a:sym typeface="Times New Roman" panose="02020603050405020304" pitchFamily="18" charset="0"/>
              </a:rPr>
              <a:t>需要利用标志的状态</a:t>
            </a:r>
            <a:endParaRPr lang="zh-CN" altLang="en-US" dirty="0">
              <a:solidFill>
                <a:srgbClr val="0000FF"/>
              </a:solidFill>
              <a:latin typeface="+mn-ea"/>
              <a:ea typeface="+mn-ea"/>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16388"/>
                                        </p:tgtEl>
                                        <p:attrNameLst>
                                          <p:attrName>style.visibility</p:attrName>
                                        </p:attrNameLst>
                                      </p:cBhvr>
                                      <p:to>
                                        <p:strVal val="visible"/>
                                      </p:to>
                                    </p:set>
                                    <p:anim calcmode="lin" valueType="num">
                                      <p:cBhvr>
                                        <p:cTn id="7" dur="300" fill="hold"/>
                                        <p:tgtEl>
                                          <p:spTgt spid="16388"/>
                                        </p:tgtEl>
                                        <p:attrNameLst>
                                          <p:attrName>ppt_x</p:attrName>
                                        </p:attrNameLst>
                                      </p:cBhvr>
                                      <p:tavLst>
                                        <p:tav tm="0">
                                          <p:val>
                                            <p:strVal val="#ppt_x-#ppt_w/2"/>
                                          </p:val>
                                        </p:tav>
                                        <p:tav tm="100000">
                                          <p:val>
                                            <p:strVal val="#ppt_x"/>
                                          </p:val>
                                        </p:tav>
                                      </p:tavLst>
                                    </p:anim>
                                    <p:anim calcmode="lin" valueType="num">
                                      <p:cBhvr>
                                        <p:cTn id="8" dur="300" fill="hold"/>
                                        <p:tgtEl>
                                          <p:spTgt spid="16388"/>
                                        </p:tgtEl>
                                        <p:attrNameLst>
                                          <p:attrName>ppt_y</p:attrName>
                                        </p:attrNameLst>
                                      </p:cBhvr>
                                      <p:tavLst>
                                        <p:tav tm="0">
                                          <p:val>
                                            <p:strVal val="#ppt_y"/>
                                          </p:val>
                                        </p:tav>
                                        <p:tav tm="100000">
                                          <p:val>
                                            <p:strVal val="#ppt_y"/>
                                          </p:val>
                                        </p:tav>
                                      </p:tavLst>
                                    </p:anim>
                                    <p:anim calcmode="lin" valueType="num">
                                      <p:cBhvr>
                                        <p:cTn id="9" dur="300" fill="hold"/>
                                        <p:tgtEl>
                                          <p:spTgt spid="16388"/>
                                        </p:tgtEl>
                                        <p:attrNameLst>
                                          <p:attrName>ppt_w</p:attrName>
                                        </p:attrNameLst>
                                      </p:cBhvr>
                                      <p:tavLst>
                                        <p:tav tm="0">
                                          <p:val>
                                            <p:fltVal val="0"/>
                                          </p:val>
                                        </p:tav>
                                        <p:tav tm="100000">
                                          <p:val>
                                            <p:strVal val="#ppt_w"/>
                                          </p:val>
                                        </p:tav>
                                      </p:tavLst>
                                    </p:anim>
                                    <p:anim calcmode="lin" valueType="num">
                                      <p:cBhvr>
                                        <p:cTn id="10" dur="300" fill="hold"/>
                                        <p:tgtEl>
                                          <p:spTgt spid="16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3. </a:t>
            </a:r>
            <a:r>
              <a:rPr lang="zh-CN" altLang="en-US" dirty="0" smtClean="0"/>
              <a:t>标志寄存器 </a:t>
            </a:r>
            <a:r>
              <a:rPr lang="en-US" altLang="zh-CN" dirty="0" smtClean="0"/>
              <a:t>—— </a:t>
            </a:r>
            <a:r>
              <a:rPr lang="zh-CN" altLang="en-US" dirty="0" smtClean="0"/>
              <a:t>标志分类</a:t>
            </a:r>
            <a:endParaRPr lang="zh-CN" altLang="en-US" dirty="0" smtClean="0"/>
          </a:p>
        </p:txBody>
      </p:sp>
      <p:sp>
        <p:nvSpPr>
          <p:cNvPr id="18435" name="Rectangle 3"/>
          <p:cNvSpPr>
            <a:spLocks noGrp="1" noChangeArrowheads="1"/>
          </p:cNvSpPr>
          <p:nvPr>
            <p:ph type="body" idx="4294967295"/>
          </p:nvPr>
        </p:nvSpPr>
        <p:spPr>
          <a:xfrm>
            <a:off x="344488" y="981075"/>
            <a:ext cx="8353425" cy="3511550"/>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solidFill>
                  <a:srgbClr val="FF0000"/>
                </a:solidFill>
              </a:rPr>
              <a:t>状态标志</a:t>
            </a:r>
            <a:r>
              <a:rPr lang="en-US" altLang="zh-CN" sz="2800" b="0" dirty="0" smtClean="0"/>
              <a:t>:</a:t>
            </a:r>
            <a:r>
              <a:rPr lang="zh-CN" altLang="en-US" sz="2800" b="0" dirty="0" smtClean="0"/>
              <a:t>用来记录程序运行结果的状态信息，许多指令的执行都将相应地设置它们</a:t>
            </a:r>
            <a:endParaRPr lang="zh-CN" altLang="en-US" sz="2800" b="0" dirty="0" smtClean="0"/>
          </a:p>
          <a:p>
            <a:pPr lvl="1" eaLnBrk="1" hangingPunct="1">
              <a:buFontTx/>
              <a:buNone/>
            </a:pPr>
            <a:r>
              <a:rPr lang="en-US" altLang="zh-CN" b="0" dirty="0" smtClean="0">
                <a:solidFill>
                  <a:schemeClr val="accent1"/>
                </a:solidFill>
              </a:rPr>
              <a:t>CF  ZF  SF  PF  OF  AF</a:t>
            </a:r>
            <a:endParaRPr lang="zh-CN" altLang="en-US" b="0" dirty="0" smtClean="0">
              <a:solidFill>
                <a:schemeClr val="accent1"/>
              </a:solidFill>
            </a:endParaRPr>
          </a:p>
          <a:p>
            <a:pPr eaLnBrk="1" hangingPunct="1"/>
            <a:r>
              <a:rPr lang="zh-CN" altLang="en-US" sz="2800" b="0" dirty="0" smtClean="0">
                <a:solidFill>
                  <a:srgbClr val="FF0000"/>
                </a:solidFill>
              </a:rPr>
              <a:t>控制标志</a:t>
            </a:r>
            <a:r>
              <a:rPr lang="en-US" altLang="zh-CN" sz="2800" b="0" dirty="0" smtClean="0"/>
              <a:t>:</a:t>
            </a:r>
            <a:r>
              <a:rPr lang="zh-CN" altLang="en-US" sz="2800" b="0" dirty="0" smtClean="0"/>
              <a:t>可由程序根据需要用指令设置，用于控制处理器执行指令的方式</a:t>
            </a:r>
            <a:endParaRPr lang="zh-CN" altLang="en-US" sz="2800" b="0" dirty="0" smtClean="0"/>
          </a:p>
          <a:p>
            <a:pPr lvl="1" eaLnBrk="1" hangingPunct="1">
              <a:buFontTx/>
              <a:buNone/>
            </a:pPr>
            <a:r>
              <a:rPr lang="en-US" altLang="zh-CN" b="0" dirty="0" smtClean="0">
                <a:solidFill>
                  <a:srgbClr val="FF0000"/>
                </a:solidFill>
              </a:rPr>
              <a:t>DF   IF   TF</a:t>
            </a:r>
            <a:endParaRPr lang="zh-CN" altLang="en-US" b="0" dirty="0" smtClean="0">
              <a:solidFill>
                <a:srgbClr val="FF0000"/>
              </a:solidFill>
            </a:endParaRPr>
          </a:p>
        </p:txBody>
      </p:sp>
      <p:grpSp>
        <p:nvGrpSpPr>
          <p:cNvPr id="18436" name="Group 4"/>
          <p:cNvGrpSpPr/>
          <p:nvPr/>
        </p:nvGrpSpPr>
        <p:grpSpPr bwMode="auto">
          <a:xfrm>
            <a:off x="76200" y="4724400"/>
            <a:ext cx="8991600" cy="882650"/>
            <a:chOff x="0" y="0"/>
            <a:chExt cx="5664" cy="556"/>
          </a:xfrm>
        </p:grpSpPr>
        <p:sp>
          <p:nvSpPr>
            <p:cNvPr id="18438"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chemeClr val="accent1"/>
                  </a:solidFill>
                  <a:latin typeface="Times New Roman" panose="02020603050405020304" pitchFamily="18" charset="0"/>
                  <a:sym typeface="Times New Roman" panose="02020603050405020304" pitchFamily="18" charset="0"/>
                </a:rPr>
                <a:t>OF</a:t>
              </a:r>
              <a:endParaRPr lang="zh-CN" altLang="en-US">
                <a:solidFill>
                  <a:schemeClr val="accent1"/>
                </a:solidFill>
                <a:sym typeface="Arial" panose="020B0604020202020204" pitchFamily="34" charset="0"/>
              </a:endParaRPr>
            </a:p>
          </p:txBody>
        </p:sp>
        <p:sp>
          <p:nvSpPr>
            <p:cNvPr id="18439"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40"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41"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18442"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DF</a:t>
              </a:r>
              <a:endParaRPr lang="zh-CN" altLang="en-US">
                <a:solidFill>
                  <a:srgbClr val="FF0000"/>
                </a:solidFill>
                <a:sym typeface="Arial" panose="020B0604020202020204" pitchFamily="34" charset="0"/>
              </a:endParaRPr>
            </a:p>
          </p:txBody>
        </p:sp>
        <p:sp>
          <p:nvSpPr>
            <p:cNvPr id="18443"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44"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IF</a:t>
              </a:r>
              <a:endParaRPr lang="zh-CN" altLang="en-US">
                <a:solidFill>
                  <a:srgbClr val="FF0000"/>
                </a:solidFill>
                <a:sym typeface="Arial" panose="020B0604020202020204" pitchFamily="34" charset="0"/>
              </a:endParaRPr>
            </a:p>
          </p:txBody>
        </p:sp>
        <p:sp>
          <p:nvSpPr>
            <p:cNvPr id="18445"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46"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TF</a:t>
              </a:r>
              <a:endParaRPr lang="zh-CN" altLang="en-US">
                <a:solidFill>
                  <a:srgbClr val="FF0000"/>
                </a:solidFill>
                <a:sym typeface="Arial" panose="020B0604020202020204" pitchFamily="34" charset="0"/>
              </a:endParaRPr>
            </a:p>
          </p:txBody>
        </p:sp>
        <p:sp>
          <p:nvSpPr>
            <p:cNvPr id="18447"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48"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chemeClr val="accent1"/>
                  </a:solidFill>
                  <a:latin typeface="Times New Roman" panose="02020603050405020304" pitchFamily="18" charset="0"/>
                  <a:sym typeface="Times New Roman" panose="02020603050405020304" pitchFamily="18" charset="0"/>
                </a:rPr>
                <a:t>SF</a:t>
              </a:r>
              <a:endParaRPr lang="zh-CN" altLang="en-US">
                <a:solidFill>
                  <a:schemeClr val="accent1"/>
                </a:solidFill>
                <a:sym typeface="Arial" panose="020B0604020202020204" pitchFamily="34" charset="0"/>
              </a:endParaRPr>
            </a:p>
          </p:txBody>
        </p:sp>
        <p:sp>
          <p:nvSpPr>
            <p:cNvPr id="18449"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50"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chemeClr val="accent1"/>
                  </a:solidFill>
                  <a:latin typeface="Times New Roman" panose="02020603050405020304" pitchFamily="18" charset="0"/>
                  <a:sym typeface="Times New Roman" panose="02020603050405020304" pitchFamily="18" charset="0"/>
                </a:rPr>
                <a:t>ZF</a:t>
              </a:r>
              <a:endParaRPr lang="zh-CN" altLang="en-US">
                <a:solidFill>
                  <a:schemeClr val="accent1"/>
                </a:solidFill>
                <a:sym typeface="Arial" panose="020B0604020202020204" pitchFamily="34" charset="0"/>
              </a:endParaRPr>
            </a:p>
          </p:txBody>
        </p:sp>
        <p:sp>
          <p:nvSpPr>
            <p:cNvPr id="18451"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52"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53"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54"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chemeClr val="accent1"/>
                  </a:solidFill>
                  <a:latin typeface="Times New Roman" panose="02020603050405020304" pitchFamily="18" charset="0"/>
                  <a:sym typeface="Times New Roman" panose="02020603050405020304" pitchFamily="18" charset="0"/>
                </a:rPr>
                <a:t>AF</a:t>
              </a:r>
              <a:endParaRPr lang="zh-CN" altLang="en-US">
                <a:solidFill>
                  <a:schemeClr val="accent1"/>
                </a:solidFill>
                <a:sym typeface="Arial" panose="020B0604020202020204" pitchFamily="34" charset="0"/>
              </a:endParaRPr>
            </a:p>
          </p:txBody>
        </p:sp>
        <p:sp>
          <p:nvSpPr>
            <p:cNvPr id="18455"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56"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57"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58"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chemeClr val="accent1"/>
                  </a:solidFill>
                  <a:latin typeface="Times New Roman" panose="02020603050405020304" pitchFamily="18" charset="0"/>
                  <a:sym typeface="Times New Roman" panose="02020603050405020304" pitchFamily="18" charset="0"/>
                </a:rPr>
                <a:t>PF</a:t>
              </a:r>
              <a:endParaRPr lang="zh-CN" altLang="en-US">
                <a:solidFill>
                  <a:schemeClr val="accent1"/>
                </a:solidFill>
                <a:sym typeface="Arial" panose="020B0604020202020204" pitchFamily="34" charset="0"/>
              </a:endParaRPr>
            </a:p>
          </p:txBody>
        </p:sp>
        <p:sp>
          <p:nvSpPr>
            <p:cNvPr id="18459"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60"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61"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8462"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chemeClr val="accent1"/>
                  </a:solidFill>
                  <a:latin typeface="Times New Roman" panose="02020603050405020304" pitchFamily="18" charset="0"/>
                  <a:sym typeface="Times New Roman" panose="02020603050405020304" pitchFamily="18" charset="0"/>
                </a:rPr>
                <a:t>CF</a:t>
              </a:r>
              <a:endParaRPr lang="zh-CN" altLang="en-US">
                <a:solidFill>
                  <a:schemeClr val="accent1"/>
                </a:solidFill>
                <a:sym typeface="Arial" panose="020B0604020202020204" pitchFamily="34" charset="0"/>
              </a:endParaRPr>
            </a:p>
          </p:txBody>
        </p:sp>
        <p:sp>
          <p:nvSpPr>
            <p:cNvPr id="18463"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
        <p:nvSpPr>
          <p:cNvPr id="18437" name="AutoShape 31"/>
          <p:cNvSpPr>
            <a:spLocks noChangeArrowheads="1"/>
          </p:cNvSpPr>
          <p:nvPr/>
        </p:nvSpPr>
        <p:spPr bwMode="auto">
          <a:xfrm>
            <a:off x="5551488" y="4154488"/>
            <a:ext cx="3316287" cy="463550"/>
          </a:xfrm>
          <a:prstGeom prst="wedgeRoundRectCallout">
            <a:avLst>
              <a:gd name="adj1" fmla="val -43208"/>
              <a:gd name="adj2" fmla="val 83218"/>
              <a:gd name="adj3" fmla="val 16667"/>
            </a:avLst>
          </a:prstGeom>
          <a:noFill/>
          <a:ln w="9525">
            <a:solidFill>
              <a:srgbClr val="002060"/>
            </a:solidFill>
            <a:miter lim="800000"/>
          </a:ln>
          <a:extLst>
            <a:ext uri="{909E8E84-426E-40DD-AFC4-6F175D3DCCD1}">
              <a14:hiddenFill xmlns:a14="http://schemas.microsoft.com/office/drawing/2010/main">
                <a:solidFill>
                  <a:srgbClr val="FFFFFF"/>
                </a:solidFill>
              </a14:hiddenFill>
            </a:ext>
          </a:extLst>
        </p:spPr>
        <p:txBody>
          <a:bodyPr/>
          <a:lstStyle/>
          <a:p>
            <a:pPr algn="ctr"/>
            <a:r>
              <a:rPr lang="zh-CN" altLang="en-US" sz="2400">
                <a:solidFill>
                  <a:srgbClr val="000099"/>
                </a:solidFill>
                <a:latin typeface="幼圆" panose="02010509060101010101" pitchFamily="49" charset="-122"/>
                <a:ea typeface="幼圆" panose="02010509060101010101" pitchFamily="49" charset="-122"/>
                <a:sym typeface="Arial" panose="020B0604020202020204" pitchFamily="34" charset="0"/>
              </a:rPr>
              <a:t>标志寄存器</a:t>
            </a:r>
            <a:r>
              <a:rPr lang="en-US" altLang="zh-CN" sz="2400">
                <a:solidFill>
                  <a:srgbClr val="000099"/>
                </a:solidFill>
                <a:sym typeface="Arial" panose="020B0604020202020204" pitchFamily="34" charset="0"/>
              </a:rPr>
              <a:t>FLAGS</a:t>
            </a:r>
            <a:endParaRPr lang="zh-CN" altLang="en-US">
              <a:solidFill>
                <a:srgbClr val="000099"/>
              </a:solidFill>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randombar(horizontal)">
                                      <p:cBhvr>
                                        <p:cTn id="7" dur="500"/>
                                        <p:tgtEl>
                                          <p:spTgt spid="1843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10" dur="500"/>
                                        <p:tgtEl>
                                          <p:spTgt spid="184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randombar(horizontal)">
                                      <p:cBhvr>
                                        <p:cTn id="15" dur="500"/>
                                        <p:tgtEl>
                                          <p:spTgt spid="1843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51640" y="187947"/>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1</a:t>
            </a:r>
            <a:r>
              <a:rPr lang="zh-CN" altLang="en-US" dirty="0" smtClean="0"/>
              <a:t>）进位标志</a:t>
            </a:r>
            <a:r>
              <a:rPr lang="en-US" altLang="zh-CN" dirty="0" smtClean="0"/>
              <a:t>CF</a:t>
            </a:r>
            <a:r>
              <a:rPr lang="zh-CN" altLang="en-US" dirty="0" smtClean="0"/>
              <a:t>（</a:t>
            </a:r>
            <a:r>
              <a:rPr lang="en-US" altLang="zh-CN" dirty="0" smtClean="0"/>
              <a:t>Carry Flag</a:t>
            </a:r>
            <a:r>
              <a:rPr lang="zh-CN" altLang="en-US" dirty="0" smtClean="0"/>
              <a:t>）</a:t>
            </a:r>
            <a:endParaRPr lang="zh-CN" altLang="en-US" dirty="0" smtClean="0"/>
          </a:p>
        </p:txBody>
      </p:sp>
      <p:sp>
        <p:nvSpPr>
          <p:cNvPr id="19459" name="Rectangle 4"/>
          <p:cNvSpPr>
            <a:spLocks noGrp="1" noChangeArrowheads="1"/>
          </p:cNvSpPr>
          <p:nvPr>
            <p:ph sz="half" idx="4294967295"/>
          </p:nvPr>
        </p:nvSpPr>
        <p:spPr>
          <a:xfrm>
            <a:off x="543343" y="984915"/>
            <a:ext cx="8132345" cy="1676400"/>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当运算结果的</a:t>
            </a:r>
            <a:r>
              <a:rPr lang="zh-CN" altLang="en-US" sz="2800" b="0" dirty="0" smtClean="0">
                <a:solidFill>
                  <a:srgbClr val="FF0000"/>
                </a:solidFill>
              </a:rPr>
              <a:t>最高有效位</a:t>
            </a:r>
            <a:r>
              <a:rPr lang="zh-CN" altLang="en-US" sz="2800" b="0" dirty="0" smtClean="0"/>
              <a:t>有进位（加法）或借位（减法）时，进位标志置</a:t>
            </a:r>
            <a:r>
              <a:rPr lang="en-US" altLang="zh-CN" sz="2800" b="0" dirty="0" smtClean="0"/>
              <a:t>1</a:t>
            </a:r>
            <a:r>
              <a:rPr lang="zh-CN" altLang="en-US" sz="2800" b="0" dirty="0" smtClean="0"/>
              <a:t>，即</a:t>
            </a:r>
            <a:r>
              <a:rPr lang="en-US" altLang="zh-CN" sz="2800" b="0" dirty="0" smtClean="0"/>
              <a:t>CF</a:t>
            </a:r>
            <a:r>
              <a:rPr lang="zh-CN" altLang="en-US" sz="2800" b="0" dirty="0" smtClean="0"/>
              <a:t>＝</a:t>
            </a:r>
            <a:r>
              <a:rPr lang="en-US" altLang="zh-CN" sz="2800" b="0" dirty="0" smtClean="0"/>
              <a:t>1</a:t>
            </a:r>
            <a:r>
              <a:rPr lang="zh-CN" altLang="en-US" sz="2800" b="0" dirty="0" smtClean="0"/>
              <a:t>；</a:t>
            </a:r>
            <a:endParaRPr lang="zh-CN" altLang="en-US" sz="2800" b="0" dirty="0" smtClean="0"/>
          </a:p>
          <a:p>
            <a:pPr eaLnBrk="1" hangingPunct="1">
              <a:buFontTx/>
              <a:buNone/>
            </a:pPr>
            <a:r>
              <a:rPr lang="zh-CN" altLang="en-US" sz="2800" b="0" dirty="0" smtClean="0"/>
              <a:t>    否则</a:t>
            </a:r>
            <a:r>
              <a:rPr lang="en-US" altLang="zh-CN" sz="2800" b="0" dirty="0" smtClean="0"/>
              <a:t>CF</a:t>
            </a:r>
            <a:r>
              <a:rPr lang="zh-CN" altLang="en-US" sz="2800" b="0" dirty="0" smtClean="0"/>
              <a:t>＝</a:t>
            </a:r>
            <a:r>
              <a:rPr lang="en-US" altLang="zh-CN" sz="2800" b="0" dirty="0" smtClean="0"/>
              <a:t>0</a:t>
            </a:r>
            <a:endParaRPr lang="zh-CN" altLang="en-US" b="0" dirty="0" smtClean="0"/>
          </a:p>
        </p:txBody>
      </p:sp>
      <p:sp>
        <p:nvSpPr>
          <p:cNvPr id="18436" name="Rectangle 5"/>
          <p:cNvSpPr>
            <a:spLocks noChangeArrowheads="1"/>
          </p:cNvSpPr>
          <p:nvPr/>
        </p:nvSpPr>
        <p:spPr bwMode="auto">
          <a:xfrm>
            <a:off x="955675" y="3140075"/>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342900" indent="-342900" algn="just">
              <a:lnSpc>
                <a:spcPct val="130000"/>
              </a:lnSpc>
              <a:spcBef>
                <a:spcPct val="20000"/>
              </a:spcBef>
            </a:pPr>
            <a:r>
              <a:rPr lang="en-US" altLang="zh-CN" sz="2800">
                <a:solidFill>
                  <a:srgbClr val="0000CC"/>
                </a:solidFill>
                <a:ea typeface="幼圆" panose="02010509060101010101" pitchFamily="49" charset="-122"/>
              </a:rPr>
              <a:t>3AH + 7CH</a:t>
            </a:r>
            <a:r>
              <a:rPr lang="zh-CN" altLang="en-US" sz="2800">
                <a:solidFill>
                  <a:srgbClr val="0000CC"/>
                </a:solidFill>
                <a:ea typeface="幼圆" panose="02010509060101010101" pitchFamily="49" charset="-122"/>
              </a:rPr>
              <a:t>＝</a:t>
            </a:r>
            <a:r>
              <a:rPr lang="en-US" altLang="zh-CN" sz="2800">
                <a:solidFill>
                  <a:srgbClr val="0000CC"/>
                </a:solidFill>
                <a:ea typeface="幼圆" panose="02010509060101010101" pitchFamily="49" charset="-122"/>
              </a:rPr>
              <a:t>B6H</a:t>
            </a:r>
            <a:r>
              <a:rPr lang="zh-CN" altLang="en-US" sz="2800">
                <a:solidFill>
                  <a:srgbClr val="0000CC"/>
                </a:solidFill>
                <a:ea typeface="幼圆" panose="02010509060101010101" pitchFamily="49" charset="-122"/>
              </a:rPr>
              <a:t>，没有进位：</a:t>
            </a:r>
            <a:r>
              <a:rPr lang="en-US" altLang="zh-CN" sz="2800">
                <a:solidFill>
                  <a:srgbClr val="0000CC"/>
                </a:solidFill>
                <a:ea typeface="幼圆" panose="02010509060101010101" pitchFamily="49" charset="-122"/>
              </a:rPr>
              <a:t>CF = 0</a:t>
            </a:r>
            <a:endParaRPr lang="zh-CN" altLang="en-US" sz="2800">
              <a:solidFill>
                <a:srgbClr val="0000CC"/>
              </a:solidFill>
              <a:ea typeface="幼圆" panose="02010509060101010101" pitchFamily="49" charset="-122"/>
            </a:endParaRPr>
          </a:p>
          <a:p>
            <a:pPr marL="342900" indent="-342900" algn="just">
              <a:lnSpc>
                <a:spcPct val="130000"/>
              </a:lnSpc>
              <a:spcBef>
                <a:spcPct val="20000"/>
              </a:spcBef>
            </a:pPr>
            <a:r>
              <a:rPr lang="en-US" altLang="zh-CN" sz="2800">
                <a:solidFill>
                  <a:srgbClr val="0000CC"/>
                </a:solidFill>
                <a:ea typeface="幼圆" panose="02010509060101010101" pitchFamily="49" charset="-122"/>
              </a:rPr>
              <a:t>AAH + 7CH</a:t>
            </a:r>
            <a:r>
              <a:rPr lang="zh-CN" altLang="en-US" sz="2800">
                <a:solidFill>
                  <a:srgbClr val="0000CC"/>
                </a:solidFill>
                <a:ea typeface="幼圆" panose="02010509060101010101" pitchFamily="49" charset="-122"/>
              </a:rPr>
              <a:t>＝（</a:t>
            </a:r>
            <a:r>
              <a:rPr lang="en-US" altLang="zh-CN" sz="2800">
                <a:solidFill>
                  <a:srgbClr val="0000CC"/>
                </a:solidFill>
                <a:ea typeface="幼圆" panose="02010509060101010101" pitchFamily="49" charset="-122"/>
              </a:rPr>
              <a:t>1</a:t>
            </a:r>
            <a:r>
              <a:rPr lang="zh-CN" altLang="en-US" sz="2800">
                <a:solidFill>
                  <a:srgbClr val="0000CC"/>
                </a:solidFill>
                <a:ea typeface="幼圆" panose="02010509060101010101" pitchFamily="49" charset="-122"/>
              </a:rPr>
              <a:t>）</a:t>
            </a:r>
            <a:r>
              <a:rPr lang="en-US" altLang="zh-CN" sz="2800">
                <a:solidFill>
                  <a:srgbClr val="0000CC"/>
                </a:solidFill>
                <a:ea typeface="幼圆" panose="02010509060101010101" pitchFamily="49" charset="-122"/>
              </a:rPr>
              <a:t>26H</a:t>
            </a:r>
            <a:r>
              <a:rPr lang="zh-CN" altLang="en-US" sz="2800">
                <a:solidFill>
                  <a:srgbClr val="0000CC"/>
                </a:solidFill>
                <a:ea typeface="幼圆" panose="02010509060101010101" pitchFamily="49" charset="-122"/>
              </a:rPr>
              <a:t>，有进位：</a:t>
            </a:r>
            <a:r>
              <a:rPr lang="en-US" altLang="zh-CN" sz="2800">
                <a:solidFill>
                  <a:srgbClr val="0000CC"/>
                </a:solidFill>
                <a:ea typeface="幼圆" panose="02010509060101010101" pitchFamily="49" charset="-122"/>
              </a:rPr>
              <a:t>CF = 1</a:t>
            </a:r>
            <a:endParaRPr lang="en-US" altLang="zh-CN" sz="3200">
              <a:solidFill>
                <a:schemeClr val="accent2"/>
              </a:solidFill>
              <a:ea typeface="幼圆" panose="02010509060101010101" pitchFamily="49" charset="-122"/>
            </a:endParaRPr>
          </a:p>
        </p:txBody>
      </p:sp>
      <p:grpSp>
        <p:nvGrpSpPr>
          <p:cNvPr id="19461" name="Group 4"/>
          <p:cNvGrpSpPr/>
          <p:nvPr/>
        </p:nvGrpSpPr>
        <p:grpSpPr bwMode="auto">
          <a:xfrm>
            <a:off x="76200" y="4868863"/>
            <a:ext cx="8991600" cy="885825"/>
            <a:chOff x="0" y="0"/>
            <a:chExt cx="5664" cy="558"/>
          </a:xfrm>
        </p:grpSpPr>
        <p:sp>
          <p:nvSpPr>
            <p:cNvPr id="19463"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19464"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65"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66"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19467"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19468"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69"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19470"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71"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19472"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73"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19474"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75"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ZF</a:t>
              </a:r>
              <a:endParaRPr lang="zh-CN" altLang="en-US">
                <a:solidFill>
                  <a:srgbClr val="000000"/>
                </a:solidFill>
                <a:sym typeface="Arial" panose="020B0604020202020204" pitchFamily="34" charset="0"/>
              </a:endParaRPr>
            </a:p>
          </p:txBody>
        </p:sp>
        <p:sp>
          <p:nvSpPr>
            <p:cNvPr id="19476"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77"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78"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79"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19480"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81"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82"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83"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19484"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85"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86"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19487" name="Text Box 29"/>
            <p:cNvSpPr>
              <a:spLocks noChangeArrowheads="1"/>
            </p:cNvSpPr>
            <p:nvPr/>
          </p:nvSpPr>
          <p:spPr bwMode="auto">
            <a:xfrm>
              <a:off x="5259" y="250"/>
              <a:ext cx="405" cy="308"/>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tIns="72000">
              <a:spAutoFit/>
            </a:bodyPr>
            <a:lstStyle/>
            <a:p>
              <a:pPr algn="ctr" eaLnBrk="1" hangingPunct="1">
                <a:spcBef>
                  <a:spcPct val="50000"/>
                </a:spcBef>
              </a:pPr>
              <a:r>
                <a:rPr lang="en-US" altLang="zh-CN" sz="2400" b="1" dirty="0">
                  <a:solidFill>
                    <a:srgbClr val="FF0000"/>
                  </a:solidFill>
                  <a:latin typeface="Times New Roman" panose="02020603050405020304" pitchFamily="18" charset="0"/>
                  <a:sym typeface="Times New Roman" panose="02020603050405020304" pitchFamily="18" charset="0"/>
                </a:rPr>
                <a:t>CF</a:t>
              </a:r>
              <a:endParaRPr lang="zh-CN" altLang="en-US" sz="2400" b="1" dirty="0">
                <a:solidFill>
                  <a:srgbClr val="FF0000"/>
                </a:solidFill>
                <a:latin typeface="Times New Roman" panose="02020603050405020304" pitchFamily="18" charset="0"/>
                <a:sym typeface="Times New Roman" panose="02020603050405020304" pitchFamily="18" charset="0"/>
              </a:endParaRPr>
            </a:p>
          </p:txBody>
        </p:sp>
        <p:sp>
          <p:nvSpPr>
            <p:cNvPr id="19488"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
        <p:nvSpPr>
          <p:cNvPr id="33" name="Rectangle 5"/>
          <p:cNvSpPr>
            <a:spLocks noChangeArrowheads="1"/>
          </p:cNvSpPr>
          <p:nvPr/>
        </p:nvSpPr>
        <p:spPr bwMode="auto">
          <a:xfrm>
            <a:off x="928688" y="2425700"/>
            <a:ext cx="110331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342900" indent="-342900" algn="just">
              <a:lnSpc>
                <a:spcPct val="130000"/>
              </a:lnSpc>
              <a:spcBef>
                <a:spcPct val="20000"/>
              </a:spcBef>
            </a:pPr>
            <a:r>
              <a:rPr lang="zh-CN" altLang="en-US" sz="2800" dirty="0">
                <a:solidFill>
                  <a:schemeClr val="accent2"/>
                </a:solidFill>
                <a:ea typeface="幼圆" panose="02010509060101010101" pitchFamily="49" charset="-122"/>
              </a:rPr>
              <a:t>例：</a:t>
            </a:r>
            <a:endParaRPr lang="en-US" altLang="zh-CN" sz="2800" dirty="0">
              <a:solidFill>
                <a:schemeClr val="accent2"/>
              </a:solidFill>
              <a:ea typeface="幼圆"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36">
                                            <p:txEl>
                                              <p:pRg st="0" end="0"/>
                                            </p:txEl>
                                          </p:spTgt>
                                        </p:tgtEl>
                                        <p:attrNameLst>
                                          <p:attrName>style.visibility</p:attrName>
                                        </p:attrNameLst>
                                      </p:cBhvr>
                                      <p:to>
                                        <p:strVal val="visible"/>
                                      </p:to>
                                    </p:set>
                                    <p:animEffect>
                                      <p:cBhvr>
                                        <p:cTn id="11" dur="500"/>
                                        <p:tgtEl>
                                          <p:spTgt spid="1843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436">
                                            <p:txEl>
                                              <p:pRg st="1" end="1"/>
                                            </p:txEl>
                                          </p:spTgt>
                                        </p:tgtEl>
                                        <p:attrNameLst>
                                          <p:attrName>style.visibility</p:attrName>
                                        </p:attrNameLst>
                                      </p:cBhvr>
                                      <p:to>
                                        <p:strVal val="visible"/>
                                      </p:to>
                                    </p:set>
                                    <p:animEffect>
                                      <p:cBhvr>
                                        <p:cTn id="16" dur="500"/>
                                        <p:tgtEl>
                                          <p:spTgt spid="184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utoUpdateAnimBg="0" build="p"/>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51640"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2</a:t>
            </a:r>
            <a:r>
              <a:rPr lang="zh-CN" altLang="en-US" dirty="0" smtClean="0"/>
              <a:t>）零标志</a:t>
            </a:r>
            <a:r>
              <a:rPr lang="en-US" altLang="zh-CN" dirty="0" smtClean="0"/>
              <a:t>ZF</a:t>
            </a:r>
            <a:r>
              <a:rPr lang="zh-CN" altLang="en-US" dirty="0" smtClean="0"/>
              <a:t>（</a:t>
            </a:r>
            <a:r>
              <a:rPr lang="en-US" altLang="zh-CN" dirty="0" smtClean="0"/>
              <a:t>Zero Flag</a:t>
            </a:r>
            <a:r>
              <a:rPr lang="zh-CN" altLang="en-US" dirty="0" smtClean="0"/>
              <a:t>）</a:t>
            </a:r>
            <a:endParaRPr lang="zh-CN" altLang="en-US" dirty="0" smtClean="0"/>
          </a:p>
        </p:txBody>
      </p:sp>
      <p:sp>
        <p:nvSpPr>
          <p:cNvPr id="20483" name="Rectangle 4"/>
          <p:cNvSpPr>
            <a:spLocks noGrp="1" noChangeArrowheads="1"/>
          </p:cNvSpPr>
          <p:nvPr>
            <p:ph type="body" idx="4294967295"/>
          </p:nvPr>
        </p:nvSpPr>
        <p:spPr>
          <a:xfrm>
            <a:off x="467658" y="980796"/>
            <a:ext cx="7993063" cy="719137"/>
          </a:xfrm>
          <a:extLst>
            <a:ext uri="{91240B29-F687-4F45-9708-019B960494DF}">
              <a14:hiddenLine xmlns:a14="http://schemas.microsoft.com/office/drawing/2010/main" w="9525">
                <a:solidFill>
                  <a:srgbClr val="000000"/>
                </a:solidFill>
                <a:bevel/>
              </a14:hiddenLine>
            </a:ext>
          </a:extLst>
        </p:spPr>
        <p:txBody>
          <a:bodyPr/>
          <a:lstStyle/>
          <a:p>
            <a:pPr marL="0" indent="390525" eaLnBrk="1" hangingPunct="1"/>
            <a:r>
              <a:rPr lang="zh-CN" altLang="en-US" sz="2800" b="0" dirty="0" smtClean="0"/>
              <a:t>若运算结果为</a:t>
            </a:r>
            <a:r>
              <a:rPr lang="en-US" altLang="zh-CN" sz="2800" b="0" dirty="0" smtClean="0"/>
              <a:t>0</a:t>
            </a:r>
            <a:r>
              <a:rPr lang="zh-CN" altLang="en-US" sz="2800" b="0" dirty="0" smtClean="0"/>
              <a:t>，则</a:t>
            </a:r>
            <a:r>
              <a:rPr lang="en-US" altLang="zh-CN" sz="2800" b="0" dirty="0" smtClean="0"/>
              <a:t>ZF</a:t>
            </a:r>
            <a:r>
              <a:rPr lang="zh-CN" altLang="en-US" sz="2800" b="0" dirty="0" smtClean="0"/>
              <a:t>＝</a:t>
            </a:r>
            <a:r>
              <a:rPr lang="en-US" altLang="zh-CN" sz="2800" b="0" dirty="0" smtClean="0"/>
              <a:t>1</a:t>
            </a:r>
            <a:r>
              <a:rPr lang="zh-CN" altLang="en-US" sz="2800" b="0" dirty="0" smtClean="0"/>
              <a:t>；否则</a:t>
            </a:r>
            <a:r>
              <a:rPr lang="en-US" altLang="zh-CN" sz="2800" b="0" dirty="0" smtClean="0"/>
              <a:t>ZF</a:t>
            </a:r>
            <a:r>
              <a:rPr lang="zh-CN" altLang="en-US" sz="2800" b="0" dirty="0" smtClean="0"/>
              <a:t>＝</a:t>
            </a:r>
            <a:r>
              <a:rPr lang="en-US" altLang="zh-CN" sz="2800" b="0" dirty="0" smtClean="0"/>
              <a:t>0</a:t>
            </a:r>
            <a:r>
              <a:rPr lang="zh-CN" altLang="en-US" sz="2800" b="0" dirty="0" smtClean="0"/>
              <a:t>。</a:t>
            </a:r>
            <a:endParaRPr lang="zh-CN" altLang="en-US" sz="2800" b="0" dirty="0" smtClean="0"/>
          </a:p>
        </p:txBody>
      </p:sp>
      <p:sp>
        <p:nvSpPr>
          <p:cNvPr id="19461" name="Rectangle 6"/>
          <p:cNvSpPr>
            <a:spLocks noChangeArrowheads="1"/>
          </p:cNvSpPr>
          <p:nvPr/>
        </p:nvSpPr>
        <p:spPr bwMode="auto">
          <a:xfrm>
            <a:off x="467658" y="1700781"/>
            <a:ext cx="868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indent="390525" algn="just">
              <a:lnSpc>
                <a:spcPct val="90000"/>
              </a:lnSpc>
              <a:spcBef>
                <a:spcPct val="20000"/>
              </a:spcBef>
              <a:buClr>
                <a:schemeClr val="accent2"/>
              </a:buClr>
              <a:buSzPct val="90000"/>
              <a:buFont typeface="Wingdings" panose="05000000000000000000" pitchFamily="2" charset="2"/>
              <a:buNone/>
              <a:defRPr/>
            </a:pPr>
            <a:r>
              <a:rPr lang="zh-CN" altLang="en-US" sz="2800" dirty="0">
                <a:solidFill>
                  <a:srgbClr val="0000CC"/>
                </a:solidFill>
                <a:latin typeface="+mn-lt"/>
                <a:ea typeface="+mn-ea"/>
                <a:sym typeface="Arial" panose="020B0604020202020204" pitchFamily="34" charset="0"/>
              </a:rPr>
              <a:t>例：</a:t>
            </a:r>
            <a:endParaRPr lang="en-US" altLang="zh-CN" sz="2800" dirty="0">
              <a:solidFill>
                <a:srgbClr val="0000CC"/>
              </a:solidFill>
              <a:latin typeface="+mn-lt"/>
              <a:ea typeface="+mn-ea"/>
              <a:sym typeface="Arial" panose="020B0604020202020204" pitchFamily="34" charset="0"/>
            </a:endParaRPr>
          </a:p>
          <a:p>
            <a:pPr indent="390525" algn="just">
              <a:lnSpc>
                <a:spcPct val="90000"/>
              </a:lnSpc>
              <a:spcBef>
                <a:spcPct val="20000"/>
              </a:spcBef>
              <a:buClr>
                <a:schemeClr val="accent2"/>
              </a:buClr>
              <a:buSzPct val="90000"/>
              <a:buFont typeface="Wingdings" panose="05000000000000000000" pitchFamily="2" charset="2"/>
              <a:buNone/>
              <a:defRPr/>
            </a:pPr>
            <a:r>
              <a:rPr lang="en-US" altLang="zh-CN" sz="2800" dirty="0">
                <a:solidFill>
                  <a:srgbClr val="0000CC"/>
                </a:solidFill>
                <a:latin typeface="+mn-lt"/>
                <a:ea typeface="+mn-ea"/>
                <a:sym typeface="Arial" panose="020B0604020202020204" pitchFamily="34" charset="0"/>
              </a:rPr>
              <a:t>3AH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7CH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B6H</a:t>
            </a:r>
            <a:r>
              <a:rPr lang="zh-CN" altLang="en-US" sz="2800" dirty="0">
                <a:solidFill>
                  <a:srgbClr val="0000CC"/>
                </a:solidFill>
                <a:latin typeface="+mn-lt"/>
                <a:ea typeface="+mn-ea"/>
                <a:sym typeface="Arial" panose="020B0604020202020204" pitchFamily="34" charset="0"/>
              </a:rPr>
              <a:t>，结果不是零：</a:t>
            </a:r>
            <a:r>
              <a:rPr lang="en-US" altLang="zh-CN" sz="2800" dirty="0">
                <a:solidFill>
                  <a:srgbClr val="0000CC"/>
                </a:solidFill>
                <a:latin typeface="+mn-lt"/>
                <a:ea typeface="+mn-ea"/>
                <a:sym typeface="Arial" panose="020B0604020202020204" pitchFamily="34" charset="0"/>
              </a:rPr>
              <a:t>ZF</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0</a:t>
            </a:r>
            <a:endParaRPr lang="zh-CN" altLang="en-US" sz="2800" dirty="0">
              <a:solidFill>
                <a:srgbClr val="0000CC"/>
              </a:solidFill>
              <a:latin typeface="+mn-lt"/>
              <a:ea typeface="+mn-ea"/>
              <a:sym typeface="Arial" panose="020B0604020202020204" pitchFamily="34" charset="0"/>
            </a:endParaRPr>
          </a:p>
          <a:p>
            <a:pPr indent="390525" algn="just">
              <a:lnSpc>
                <a:spcPct val="130000"/>
              </a:lnSpc>
              <a:spcBef>
                <a:spcPct val="20000"/>
              </a:spcBef>
              <a:buClr>
                <a:schemeClr val="accent2"/>
              </a:buClr>
              <a:buSzPct val="90000"/>
              <a:buFont typeface="Wingdings" panose="05000000000000000000" pitchFamily="2" charset="2"/>
              <a:buNone/>
              <a:defRPr/>
            </a:pPr>
            <a:r>
              <a:rPr lang="en-US" altLang="zh-CN" sz="2800" dirty="0">
                <a:solidFill>
                  <a:srgbClr val="0000CC"/>
                </a:solidFill>
                <a:latin typeface="+mn-lt"/>
                <a:ea typeface="+mn-ea"/>
                <a:sym typeface="Arial" panose="020B0604020202020204" pitchFamily="34" charset="0"/>
              </a:rPr>
              <a:t>84H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7CH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00H</a:t>
            </a:r>
            <a:r>
              <a:rPr lang="zh-CN" altLang="en-US" sz="2800" dirty="0">
                <a:solidFill>
                  <a:srgbClr val="0000CC"/>
                </a:solidFill>
                <a:latin typeface="+mn-lt"/>
                <a:ea typeface="+mn-ea"/>
                <a:sym typeface="Arial" panose="020B0604020202020204" pitchFamily="34" charset="0"/>
              </a:rPr>
              <a:t>，结果是零：</a:t>
            </a:r>
            <a:r>
              <a:rPr lang="en-US" altLang="zh-CN" sz="2800" dirty="0">
                <a:solidFill>
                  <a:srgbClr val="0000CC"/>
                </a:solidFill>
                <a:latin typeface="+mn-lt"/>
                <a:ea typeface="+mn-ea"/>
                <a:sym typeface="Arial" panose="020B0604020202020204" pitchFamily="34" charset="0"/>
              </a:rPr>
              <a:t>ZF</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a:t>
            </a:r>
            <a:endParaRPr lang="zh-CN" altLang="en-US" sz="2800" dirty="0">
              <a:solidFill>
                <a:srgbClr val="000000"/>
              </a:solidFill>
              <a:latin typeface="+mn-lt"/>
              <a:ea typeface="+mn-ea"/>
              <a:sym typeface="Arial" panose="020B0604020202020204" pitchFamily="34" charset="0"/>
            </a:endParaRPr>
          </a:p>
        </p:txBody>
      </p:sp>
      <p:sp>
        <p:nvSpPr>
          <p:cNvPr id="19462" name="AutoShape 7" descr="画布"/>
          <p:cNvSpPr>
            <a:spLocks noChangeArrowheads="1"/>
          </p:cNvSpPr>
          <p:nvPr/>
        </p:nvSpPr>
        <p:spPr bwMode="auto">
          <a:xfrm>
            <a:off x="950913" y="3501006"/>
            <a:ext cx="6599237" cy="91440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defRPr/>
            </a:pPr>
            <a:r>
              <a:rPr lang="zh-CN" altLang="en-US" sz="2800" dirty="0">
                <a:solidFill>
                  <a:srgbClr val="0000CC"/>
                </a:solidFill>
                <a:sym typeface="Arial" panose="020B0604020202020204" pitchFamily="34" charset="0"/>
              </a:rPr>
              <a:t>注意：</a:t>
            </a:r>
            <a:r>
              <a:rPr lang="en-US" altLang="zh-CN" sz="2800" dirty="0">
                <a:solidFill>
                  <a:srgbClr val="0000CC"/>
                </a:solidFill>
                <a:sym typeface="Arial" panose="020B0604020202020204" pitchFamily="34" charset="0"/>
              </a:rPr>
              <a:t>ZF</a:t>
            </a:r>
            <a:r>
              <a:rPr lang="zh-CN" altLang="en-US" sz="2800" dirty="0">
                <a:solidFill>
                  <a:srgbClr val="0000CC"/>
                </a:solidFill>
                <a:sym typeface="Arial" panose="020B0604020202020204" pitchFamily="34" charset="0"/>
              </a:rPr>
              <a:t>为</a:t>
            </a:r>
            <a:r>
              <a:rPr lang="en-US" altLang="zh-CN" sz="2800" dirty="0">
                <a:solidFill>
                  <a:srgbClr val="0000CC"/>
                </a:solidFill>
                <a:sym typeface="Arial" panose="020B0604020202020204" pitchFamily="34" charset="0"/>
              </a:rPr>
              <a:t>1</a:t>
            </a:r>
            <a:r>
              <a:rPr lang="zh-CN" altLang="en-US" sz="2800" dirty="0">
                <a:solidFill>
                  <a:srgbClr val="0000CC"/>
                </a:solidFill>
                <a:sym typeface="Arial" panose="020B0604020202020204" pitchFamily="34" charset="0"/>
              </a:rPr>
              <a:t>表示结果是</a:t>
            </a:r>
            <a:r>
              <a:rPr lang="en-US" altLang="zh-CN" sz="2800" dirty="0">
                <a:solidFill>
                  <a:srgbClr val="0000CC"/>
                </a:solidFill>
                <a:sym typeface="Arial" panose="020B0604020202020204" pitchFamily="34" charset="0"/>
              </a:rPr>
              <a:t>0</a:t>
            </a:r>
            <a:endParaRPr lang="zh-CN" altLang="en-US" sz="2800" dirty="0">
              <a:solidFill>
                <a:srgbClr val="0000CC"/>
              </a:solidFill>
              <a:sym typeface="Arial" panose="020B0604020202020204" pitchFamily="34" charset="0"/>
            </a:endParaRPr>
          </a:p>
        </p:txBody>
      </p:sp>
      <p:grpSp>
        <p:nvGrpSpPr>
          <p:cNvPr id="20486" name="Group 4"/>
          <p:cNvGrpSpPr/>
          <p:nvPr/>
        </p:nvGrpSpPr>
        <p:grpSpPr bwMode="auto">
          <a:xfrm>
            <a:off x="76200" y="5243513"/>
            <a:ext cx="8991600" cy="882650"/>
            <a:chOff x="0" y="0"/>
            <a:chExt cx="5664" cy="556"/>
          </a:xfrm>
        </p:grpSpPr>
        <p:sp>
          <p:nvSpPr>
            <p:cNvPr id="20487"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20488"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489"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490"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20491"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20492"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493"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20494"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495"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20496"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497"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20498"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499"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dirty="0">
                  <a:solidFill>
                    <a:srgbClr val="FF0066"/>
                  </a:solidFill>
                  <a:latin typeface="Times New Roman" panose="02020603050405020304" pitchFamily="18" charset="0"/>
                  <a:sym typeface="Times New Roman" panose="02020603050405020304" pitchFamily="18" charset="0"/>
                </a:rPr>
                <a:t>ZF</a:t>
              </a:r>
              <a:endParaRPr lang="zh-CN" altLang="en-US" dirty="0">
                <a:solidFill>
                  <a:srgbClr val="000000"/>
                </a:solidFill>
                <a:sym typeface="Arial" panose="020B0604020202020204" pitchFamily="34" charset="0"/>
              </a:endParaRPr>
            </a:p>
          </p:txBody>
        </p:sp>
        <p:sp>
          <p:nvSpPr>
            <p:cNvPr id="20500"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01"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02"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03"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20504"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05"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06"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07"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20508"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09"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10"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0511"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CF</a:t>
              </a:r>
              <a:endParaRPr lang="zh-CN" altLang="en-US">
                <a:solidFill>
                  <a:srgbClr val="000000"/>
                </a:solidFill>
                <a:sym typeface="Arial" panose="020B0604020202020204" pitchFamily="34" charset="0"/>
              </a:endParaRPr>
            </a:p>
          </p:txBody>
        </p:sp>
        <p:sp>
          <p:nvSpPr>
            <p:cNvPr id="20512"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p:cBhvr>
                                        <p:cTn id="7" dur="500"/>
                                        <p:tgtEl>
                                          <p:spTgt spid="1946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461">
                                            <p:txEl>
                                              <p:pRg st="1" end="1"/>
                                            </p:txEl>
                                          </p:spTgt>
                                        </p:tgtEl>
                                        <p:attrNameLst>
                                          <p:attrName>style.visibility</p:attrName>
                                        </p:attrNameLst>
                                      </p:cBhvr>
                                      <p:to>
                                        <p:strVal val="visible"/>
                                      </p:to>
                                    </p:set>
                                    <p:animEffect>
                                      <p:cBhvr>
                                        <p:cTn id="10" dur="500"/>
                                        <p:tgtEl>
                                          <p:spTgt spid="194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animEffect>
                                      <p:cBhvr>
                                        <p:cTn id="15" dur="500"/>
                                        <p:tgtEl>
                                          <p:spTgt spid="1946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iterate type="wd">
                                    <p:tmPct val="100000"/>
                                  </p:iterate>
                                  <p:childTnLst>
                                    <p:set>
                                      <p:cBhvr>
                                        <p:cTn id="19" dur="1" fill="hold">
                                          <p:stCondLst>
                                            <p:cond delay="0"/>
                                          </p:stCondLst>
                                        </p:cTn>
                                        <p:tgtEl>
                                          <p:spTgt spid="19462"/>
                                        </p:tgtEl>
                                        <p:attrNameLst>
                                          <p:attrName>style.visibility</p:attrName>
                                        </p:attrNameLst>
                                      </p:cBhvr>
                                      <p:to>
                                        <p:strVal val="visible"/>
                                      </p:to>
                                    </p:set>
                                    <p:anim calcmode="lin" valueType="num">
                                      <p:cBhvr>
                                        <p:cTn id="20" dur="300" fill="hold"/>
                                        <p:tgtEl>
                                          <p:spTgt spid="19462"/>
                                        </p:tgtEl>
                                        <p:attrNameLst>
                                          <p:attrName>ppt_x</p:attrName>
                                        </p:attrNameLst>
                                      </p:cBhvr>
                                      <p:tavLst>
                                        <p:tav tm="0">
                                          <p:val>
                                            <p:strVal val="#ppt_x-#ppt_w/2"/>
                                          </p:val>
                                        </p:tav>
                                        <p:tav tm="100000">
                                          <p:val>
                                            <p:strVal val="#ppt_x"/>
                                          </p:val>
                                        </p:tav>
                                      </p:tavLst>
                                    </p:anim>
                                    <p:anim calcmode="lin" valueType="num">
                                      <p:cBhvr>
                                        <p:cTn id="21" dur="300" fill="hold"/>
                                        <p:tgtEl>
                                          <p:spTgt spid="19462"/>
                                        </p:tgtEl>
                                        <p:attrNameLst>
                                          <p:attrName>ppt_y</p:attrName>
                                        </p:attrNameLst>
                                      </p:cBhvr>
                                      <p:tavLst>
                                        <p:tav tm="0">
                                          <p:val>
                                            <p:strVal val="#ppt_y"/>
                                          </p:val>
                                        </p:tav>
                                        <p:tav tm="100000">
                                          <p:val>
                                            <p:strVal val="#ppt_y"/>
                                          </p:val>
                                        </p:tav>
                                      </p:tavLst>
                                    </p:anim>
                                    <p:anim calcmode="lin" valueType="num">
                                      <p:cBhvr>
                                        <p:cTn id="22" dur="300" fill="hold"/>
                                        <p:tgtEl>
                                          <p:spTgt spid="19462"/>
                                        </p:tgtEl>
                                        <p:attrNameLst>
                                          <p:attrName>ppt_w</p:attrName>
                                        </p:attrNameLst>
                                      </p:cBhvr>
                                      <p:tavLst>
                                        <p:tav tm="0">
                                          <p:val>
                                            <p:fltVal val="0"/>
                                          </p:val>
                                        </p:tav>
                                        <p:tav tm="100000">
                                          <p:val>
                                            <p:strVal val="#ppt_w"/>
                                          </p:val>
                                        </p:tav>
                                      </p:tavLst>
                                    </p:anim>
                                    <p:anim calcmode="lin" valueType="num">
                                      <p:cBhvr>
                                        <p:cTn id="23" dur="300" fill="hold"/>
                                        <p:tgtEl>
                                          <p:spTgt spid="194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0" autoUpdateAnimBg="0" build="p"/>
      <p:bldP spid="19462"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7963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3</a:t>
            </a:r>
            <a:r>
              <a:rPr lang="zh-CN" altLang="en-US" dirty="0" smtClean="0"/>
              <a:t>）符号标志</a:t>
            </a:r>
            <a:r>
              <a:rPr lang="en-US" altLang="zh-CN" dirty="0" smtClean="0"/>
              <a:t>SF</a:t>
            </a:r>
            <a:r>
              <a:rPr lang="zh-CN" altLang="en-US" dirty="0" smtClean="0"/>
              <a:t>（</a:t>
            </a:r>
            <a:r>
              <a:rPr lang="en-US" altLang="zh-CN" dirty="0" smtClean="0"/>
              <a:t>Sign Flag</a:t>
            </a:r>
            <a:r>
              <a:rPr lang="zh-CN" altLang="en-US" dirty="0" smtClean="0"/>
              <a:t>）</a:t>
            </a:r>
            <a:endParaRPr lang="zh-CN" altLang="en-US" dirty="0" smtClean="0"/>
          </a:p>
        </p:txBody>
      </p:sp>
      <p:sp>
        <p:nvSpPr>
          <p:cNvPr id="21507" name="Rectangle 4"/>
          <p:cNvSpPr>
            <a:spLocks noGrp="1" noChangeArrowheads="1"/>
          </p:cNvSpPr>
          <p:nvPr>
            <p:ph type="body" idx="4294967295"/>
          </p:nvPr>
        </p:nvSpPr>
        <p:spPr>
          <a:xfrm>
            <a:off x="382588" y="980796"/>
            <a:ext cx="8150225" cy="7207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运算结果最高位为</a:t>
            </a:r>
            <a:r>
              <a:rPr lang="en-US" altLang="zh-CN" sz="2800" b="0" dirty="0" smtClean="0"/>
              <a:t>1</a:t>
            </a:r>
            <a:r>
              <a:rPr lang="zh-CN" altLang="en-US" sz="2800" b="0" dirty="0" smtClean="0"/>
              <a:t>，则</a:t>
            </a:r>
            <a:r>
              <a:rPr lang="en-US" altLang="zh-CN" sz="2800" b="0" dirty="0" smtClean="0"/>
              <a:t>SF</a:t>
            </a:r>
            <a:r>
              <a:rPr lang="zh-CN" altLang="en-US" sz="2800" b="0" dirty="0" smtClean="0"/>
              <a:t>＝</a:t>
            </a:r>
            <a:r>
              <a:rPr lang="en-US" altLang="zh-CN" sz="2800" b="0" dirty="0" smtClean="0"/>
              <a:t>1</a:t>
            </a:r>
            <a:r>
              <a:rPr lang="zh-CN" altLang="en-US" sz="2800" b="0" dirty="0" smtClean="0"/>
              <a:t>；   否则</a:t>
            </a:r>
            <a:r>
              <a:rPr lang="en-US" altLang="zh-CN" sz="2800" b="0" dirty="0" smtClean="0"/>
              <a:t>SF</a:t>
            </a:r>
            <a:r>
              <a:rPr lang="zh-CN" altLang="en-US" sz="2800" b="0" dirty="0" smtClean="0"/>
              <a:t>＝</a:t>
            </a:r>
            <a:r>
              <a:rPr lang="en-US" altLang="zh-CN" sz="2800" b="0" dirty="0" smtClean="0"/>
              <a:t>0</a:t>
            </a:r>
            <a:r>
              <a:rPr lang="zh-CN" altLang="en-US" sz="2800" b="0" dirty="0" smtClean="0"/>
              <a:t>。</a:t>
            </a:r>
            <a:endParaRPr lang="zh-CN" altLang="en-US" sz="2800" b="0" dirty="0" smtClean="0"/>
          </a:p>
        </p:txBody>
      </p:sp>
      <p:sp>
        <p:nvSpPr>
          <p:cNvPr id="20485" name="Rectangle 6"/>
          <p:cNvSpPr>
            <a:spLocks noChangeArrowheads="1"/>
          </p:cNvSpPr>
          <p:nvPr/>
        </p:nvSpPr>
        <p:spPr bwMode="auto">
          <a:xfrm>
            <a:off x="708025" y="1990231"/>
            <a:ext cx="79676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342900" indent="-342900" algn="just">
              <a:lnSpc>
                <a:spcPct val="130000"/>
              </a:lnSpc>
              <a:spcBef>
                <a:spcPct val="20000"/>
              </a:spcBef>
              <a:buClr>
                <a:schemeClr val="accent2"/>
              </a:buClr>
              <a:buSzPct val="90000"/>
              <a:buFont typeface="Wingdings" panose="05000000000000000000" pitchFamily="2" charset="2"/>
              <a:buNone/>
              <a:defRPr/>
            </a:pPr>
            <a:r>
              <a:rPr lang="en-US" altLang="zh-CN" sz="2800" dirty="0">
                <a:solidFill>
                  <a:srgbClr val="0000CC"/>
                </a:solidFill>
                <a:latin typeface="+mn-lt"/>
                <a:ea typeface="+mn-ea"/>
                <a:sym typeface="Arial" panose="020B0604020202020204" pitchFamily="34" charset="0"/>
              </a:rPr>
              <a:t>3AH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7CH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B6H</a:t>
            </a:r>
            <a:r>
              <a:rPr lang="zh-CN" altLang="en-US" sz="2800" dirty="0">
                <a:solidFill>
                  <a:srgbClr val="0000CC"/>
                </a:solidFill>
                <a:latin typeface="+mn-lt"/>
                <a:ea typeface="+mn-ea"/>
                <a:sym typeface="Arial" panose="020B0604020202020204" pitchFamily="34" charset="0"/>
              </a:rPr>
              <a:t>，最高位</a:t>
            </a:r>
            <a:r>
              <a:rPr lang="en-US" altLang="zh-CN" sz="2800" dirty="0">
                <a:solidFill>
                  <a:srgbClr val="0000CC"/>
                </a:solidFill>
                <a:latin typeface="+mn-lt"/>
                <a:ea typeface="+mn-ea"/>
                <a:sym typeface="Arial" panose="020B0604020202020204" pitchFamily="34" charset="0"/>
              </a:rPr>
              <a:t>D</a:t>
            </a:r>
            <a:r>
              <a:rPr lang="en-US" altLang="zh-CN" sz="2800" baseline="-25000" dirty="0">
                <a:solidFill>
                  <a:srgbClr val="0000CC"/>
                </a:solidFill>
                <a:latin typeface="+mn-lt"/>
                <a:ea typeface="+mn-ea"/>
                <a:sym typeface="Arial" panose="020B0604020202020204" pitchFamily="34" charset="0"/>
              </a:rPr>
              <a:t>7</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a:t>
            </a:r>
            <a:r>
              <a:rPr lang="zh-CN" altLang="en-US" sz="2800" dirty="0">
                <a:solidFill>
                  <a:srgbClr val="0000CC"/>
                </a:solidFill>
                <a:latin typeface="+mn-lt"/>
                <a:ea typeface="+mn-ea"/>
                <a:sym typeface="Arial" panose="020B0604020202020204" pitchFamily="34" charset="0"/>
              </a:rPr>
              <a:t>，则</a:t>
            </a:r>
            <a:r>
              <a:rPr lang="en-US" altLang="zh-CN" sz="2800" dirty="0">
                <a:solidFill>
                  <a:srgbClr val="0000CC"/>
                </a:solidFill>
                <a:latin typeface="+mn-lt"/>
                <a:ea typeface="+mn-ea"/>
                <a:sym typeface="Arial" panose="020B0604020202020204" pitchFamily="34" charset="0"/>
              </a:rPr>
              <a:t>SF</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a:t>
            </a:r>
            <a:endParaRPr lang="zh-CN" altLang="en-US" sz="2800" dirty="0">
              <a:solidFill>
                <a:srgbClr val="0000CC"/>
              </a:solidFill>
              <a:latin typeface="+mn-lt"/>
              <a:ea typeface="+mn-ea"/>
              <a:sym typeface="Arial" panose="020B0604020202020204" pitchFamily="34" charset="0"/>
            </a:endParaRPr>
          </a:p>
          <a:p>
            <a:pPr marL="342900" indent="-342900" algn="just">
              <a:lnSpc>
                <a:spcPct val="130000"/>
              </a:lnSpc>
              <a:spcBef>
                <a:spcPct val="20000"/>
              </a:spcBef>
              <a:buClr>
                <a:schemeClr val="accent2"/>
              </a:buClr>
              <a:buSzPct val="90000"/>
              <a:buFont typeface="Wingdings" panose="05000000000000000000" pitchFamily="2" charset="2"/>
              <a:buNone/>
              <a:defRPr/>
            </a:pPr>
            <a:r>
              <a:rPr lang="en-US" altLang="zh-CN" sz="2800" dirty="0">
                <a:solidFill>
                  <a:srgbClr val="0000CC"/>
                </a:solidFill>
                <a:latin typeface="+mn-lt"/>
                <a:ea typeface="+mn-ea"/>
                <a:sym typeface="Arial" panose="020B0604020202020204" pitchFamily="34" charset="0"/>
              </a:rPr>
              <a:t>84H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7CH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00H</a:t>
            </a:r>
            <a:r>
              <a:rPr lang="zh-CN" altLang="en-US" sz="2800" dirty="0">
                <a:solidFill>
                  <a:srgbClr val="0000CC"/>
                </a:solidFill>
                <a:latin typeface="+mn-lt"/>
                <a:ea typeface="+mn-ea"/>
                <a:sym typeface="Arial" panose="020B0604020202020204" pitchFamily="34" charset="0"/>
              </a:rPr>
              <a:t>，最高位</a:t>
            </a:r>
            <a:r>
              <a:rPr lang="en-US" altLang="zh-CN" sz="2800" dirty="0">
                <a:solidFill>
                  <a:srgbClr val="0000CC"/>
                </a:solidFill>
                <a:latin typeface="+mn-lt"/>
                <a:ea typeface="+mn-ea"/>
                <a:sym typeface="Arial" panose="020B0604020202020204" pitchFamily="34" charset="0"/>
              </a:rPr>
              <a:t>D</a:t>
            </a:r>
            <a:r>
              <a:rPr lang="en-US" altLang="zh-CN" sz="2800" baseline="-25000" dirty="0">
                <a:solidFill>
                  <a:srgbClr val="0000CC"/>
                </a:solidFill>
                <a:latin typeface="+mn-lt"/>
                <a:ea typeface="+mn-ea"/>
                <a:sym typeface="Arial" panose="020B0604020202020204" pitchFamily="34" charset="0"/>
              </a:rPr>
              <a:t>7</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0</a:t>
            </a:r>
            <a:r>
              <a:rPr lang="zh-CN" altLang="en-US" sz="2800" dirty="0">
                <a:solidFill>
                  <a:srgbClr val="0000CC"/>
                </a:solidFill>
                <a:latin typeface="+mn-lt"/>
                <a:ea typeface="+mn-ea"/>
                <a:sym typeface="Arial" panose="020B0604020202020204" pitchFamily="34" charset="0"/>
              </a:rPr>
              <a:t>，则</a:t>
            </a:r>
            <a:r>
              <a:rPr lang="en-US" altLang="zh-CN" sz="2800" dirty="0">
                <a:solidFill>
                  <a:srgbClr val="0000CC"/>
                </a:solidFill>
                <a:latin typeface="+mn-lt"/>
                <a:ea typeface="+mn-ea"/>
                <a:sym typeface="Arial" panose="020B0604020202020204" pitchFamily="34" charset="0"/>
              </a:rPr>
              <a:t>SF</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0</a:t>
            </a:r>
            <a:endParaRPr lang="en-US" altLang="zh-CN" sz="2800" dirty="0">
              <a:solidFill>
                <a:srgbClr val="000000"/>
              </a:solidFill>
              <a:latin typeface="+mn-lt"/>
              <a:ea typeface="+mn-ea"/>
              <a:sym typeface="Arial" panose="020B0604020202020204" pitchFamily="34" charset="0"/>
            </a:endParaRPr>
          </a:p>
        </p:txBody>
      </p:sp>
      <p:sp>
        <p:nvSpPr>
          <p:cNvPr id="20486" name="AutoShape 7" descr="画布"/>
          <p:cNvSpPr>
            <a:spLocks noChangeArrowheads="1"/>
          </p:cNvSpPr>
          <p:nvPr/>
        </p:nvSpPr>
        <p:spPr bwMode="auto">
          <a:xfrm>
            <a:off x="684213" y="3573463"/>
            <a:ext cx="7980362" cy="1368425"/>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just">
              <a:lnSpc>
                <a:spcPct val="150000"/>
              </a:lnSpc>
              <a:defRPr/>
            </a:pPr>
            <a:r>
              <a:rPr lang="zh-CN" altLang="en-US" sz="2800" dirty="0">
                <a:solidFill>
                  <a:srgbClr val="0000CC"/>
                </a:solidFill>
                <a:latin typeface="Times New Roman" panose="02020603050405020304" pitchFamily="18" charset="0"/>
                <a:sym typeface="Times New Roman" panose="02020603050405020304" pitchFamily="18" charset="0"/>
              </a:rPr>
              <a:t>有符号数据用最高有效位表示数据的符号，所以，</a:t>
            </a:r>
            <a:endParaRPr lang="en-US" altLang="zh-CN" sz="2800" dirty="0">
              <a:solidFill>
                <a:srgbClr val="0000CC"/>
              </a:solidFill>
              <a:latin typeface="Times New Roman" panose="02020603050405020304" pitchFamily="18" charset="0"/>
              <a:sym typeface="Times New Roman" panose="02020603050405020304" pitchFamily="18" charset="0"/>
            </a:endParaRPr>
          </a:p>
          <a:p>
            <a:pPr algn="just">
              <a:lnSpc>
                <a:spcPct val="150000"/>
              </a:lnSpc>
              <a:defRPr/>
            </a:pPr>
            <a:r>
              <a:rPr lang="zh-CN" altLang="en-US" sz="2800" dirty="0">
                <a:solidFill>
                  <a:srgbClr val="0000CC"/>
                </a:solidFill>
                <a:latin typeface="Times New Roman" panose="02020603050405020304" pitchFamily="18" charset="0"/>
                <a:sym typeface="Times New Roman" panose="02020603050405020304" pitchFamily="18" charset="0"/>
              </a:rPr>
              <a:t>最高有效位就是符号标志的状态</a:t>
            </a:r>
            <a:endParaRPr lang="zh-CN" altLang="en-US" sz="2800" dirty="0">
              <a:solidFill>
                <a:srgbClr val="0000CC"/>
              </a:solidFill>
              <a:sym typeface="Arial" panose="020B0604020202020204" pitchFamily="34" charset="0"/>
            </a:endParaRPr>
          </a:p>
        </p:txBody>
      </p:sp>
      <p:grpSp>
        <p:nvGrpSpPr>
          <p:cNvPr id="21510" name="Group 4"/>
          <p:cNvGrpSpPr/>
          <p:nvPr/>
        </p:nvGrpSpPr>
        <p:grpSpPr bwMode="auto">
          <a:xfrm>
            <a:off x="76200" y="5199063"/>
            <a:ext cx="8991600" cy="882650"/>
            <a:chOff x="0" y="0"/>
            <a:chExt cx="5664" cy="556"/>
          </a:xfrm>
        </p:grpSpPr>
        <p:sp>
          <p:nvSpPr>
            <p:cNvPr id="21512"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21513"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14"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15"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21516"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21517"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18"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21519"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20"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21521"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22"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21523"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24"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ZF</a:t>
              </a:r>
              <a:endParaRPr lang="zh-CN" altLang="en-US">
                <a:solidFill>
                  <a:srgbClr val="000000"/>
                </a:solidFill>
                <a:sym typeface="Arial" panose="020B0604020202020204" pitchFamily="34" charset="0"/>
              </a:endParaRPr>
            </a:p>
          </p:txBody>
        </p:sp>
        <p:sp>
          <p:nvSpPr>
            <p:cNvPr id="21525"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26"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27"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28"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21529"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30"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31"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32"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21533"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34"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35"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1536"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CF</a:t>
              </a:r>
              <a:endParaRPr lang="zh-CN" altLang="en-US">
                <a:solidFill>
                  <a:srgbClr val="000000"/>
                </a:solidFill>
                <a:sym typeface="Arial" panose="020B0604020202020204" pitchFamily="34" charset="0"/>
              </a:endParaRPr>
            </a:p>
          </p:txBody>
        </p:sp>
        <p:sp>
          <p:nvSpPr>
            <p:cNvPr id="21537"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
        <p:nvSpPr>
          <p:cNvPr id="2" name="TextBox 1"/>
          <p:cNvSpPr txBox="1"/>
          <p:nvPr/>
        </p:nvSpPr>
        <p:spPr>
          <a:xfrm>
            <a:off x="727075" y="1556844"/>
            <a:ext cx="936625" cy="523875"/>
          </a:xfrm>
          <a:prstGeom prst="rect">
            <a:avLst/>
          </a:prstGeom>
          <a:noFill/>
        </p:spPr>
        <p:txBody>
          <a:bodyPr>
            <a:spAutoFit/>
          </a:bodyPr>
          <a:lstStyle/>
          <a:p>
            <a:pPr>
              <a:defRPr/>
            </a:pPr>
            <a:r>
              <a:rPr lang="zh-CN" altLang="en-US" sz="2800" dirty="0">
                <a:solidFill>
                  <a:srgbClr val="0000CC"/>
                </a:solidFill>
                <a:latin typeface="+mn-lt"/>
                <a:ea typeface="+mn-ea"/>
              </a:rPr>
              <a:t>例：</a:t>
            </a:r>
            <a:endParaRPr lang="zh-CN" altLang="en-US" sz="2800" dirty="0">
              <a:solidFill>
                <a:srgbClr val="0000CC"/>
              </a:solidFill>
              <a:latin typeface="+mn-lt"/>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485">
                                            <p:txEl>
                                              <p:pRg st="0" end="0"/>
                                            </p:txEl>
                                          </p:spTgt>
                                        </p:tgtEl>
                                        <p:attrNameLst>
                                          <p:attrName>style.visibility</p:attrName>
                                        </p:attrNameLst>
                                      </p:cBhvr>
                                      <p:to>
                                        <p:strVal val="visible"/>
                                      </p:to>
                                    </p:set>
                                    <p:animEffect>
                                      <p:cBhvr>
                                        <p:cTn id="11" dur="500"/>
                                        <p:tgtEl>
                                          <p:spTgt spid="2048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85">
                                            <p:txEl>
                                              <p:pRg st="1" end="1"/>
                                            </p:txEl>
                                          </p:spTgt>
                                        </p:tgtEl>
                                        <p:attrNameLst>
                                          <p:attrName>style.visibility</p:attrName>
                                        </p:attrNameLst>
                                      </p:cBhvr>
                                      <p:to>
                                        <p:strVal val="visible"/>
                                      </p:to>
                                    </p:set>
                                    <p:animEffect>
                                      <p:cBhvr>
                                        <p:cTn id="16" dur="500"/>
                                        <p:tgtEl>
                                          <p:spTgt spid="2048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iterate type="wd">
                                    <p:tmAbs val="0"/>
                                  </p:iterate>
                                  <p:childTnLst>
                                    <p:set>
                                      <p:cBhvr>
                                        <p:cTn id="20" dur="1" fill="hold">
                                          <p:stCondLst>
                                            <p:cond delay="0"/>
                                          </p:stCondLst>
                                        </p:cTn>
                                        <p:tgtEl>
                                          <p:spTgt spid="20486"/>
                                        </p:tgtEl>
                                        <p:attrNameLst>
                                          <p:attrName>style.visibility</p:attrName>
                                        </p:attrNameLst>
                                      </p:cBhvr>
                                      <p:to>
                                        <p:strVal val="visible"/>
                                      </p:to>
                                    </p:set>
                                    <p:animEffect>
                                      <p:cBhvr>
                                        <p:cTn id="21" dur="20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ldLvl="0" autoUpdateAnimBg="0" build="p"/>
      <p:bldP spid="20486" grpId="0" bldLvl="0" animBg="1" autoUpdateAnimBg="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79634" y="187947"/>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4</a:t>
            </a:r>
            <a:r>
              <a:rPr lang="zh-CN" altLang="en-US" dirty="0" smtClean="0"/>
              <a:t>）奇偶标志</a:t>
            </a:r>
            <a:r>
              <a:rPr lang="en-US" altLang="zh-CN" dirty="0" smtClean="0"/>
              <a:t>PF</a:t>
            </a:r>
            <a:r>
              <a:rPr lang="zh-CN" altLang="en-US" dirty="0" smtClean="0"/>
              <a:t>（</a:t>
            </a:r>
            <a:r>
              <a:rPr lang="en-US" altLang="zh-CN" dirty="0" smtClean="0"/>
              <a:t>Parity Flag</a:t>
            </a:r>
            <a:r>
              <a:rPr lang="zh-CN" altLang="en-US" dirty="0" smtClean="0"/>
              <a:t>）</a:t>
            </a:r>
            <a:endParaRPr lang="zh-CN" altLang="en-US" dirty="0" smtClean="0"/>
          </a:p>
        </p:txBody>
      </p:sp>
      <p:sp>
        <p:nvSpPr>
          <p:cNvPr id="22531" name="Rectangle 4"/>
          <p:cNvSpPr>
            <a:spLocks noGrp="1" noChangeArrowheads="1"/>
          </p:cNvSpPr>
          <p:nvPr>
            <p:ph type="body" idx="4294967295"/>
          </p:nvPr>
        </p:nvSpPr>
        <p:spPr>
          <a:xfrm>
            <a:off x="468313" y="980796"/>
            <a:ext cx="8207375" cy="1008084"/>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当运算结果最低字节中“</a:t>
            </a:r>
            <a:r>
              <a:rPr lang="en-US" altLang="zh-CN" sz="2800" b="0" dirty="0" smtClean="0"/>
              <a:t>1</a:t>
            </a:r>
            <a:r>
              <a:rPr lang="zh-CN" altLang="en-US" sz="2800" b="0" dirty="0" smtClean="0"/>
              <a:t>”的个数为零或偶数时，</a:t>
            </a:r>
            <a:r>
              <a:rPr lang="en-US" altLang="zh-CN" sz="2800" b="0" dirty="0" smtClean="0"/>
              <a:t>PF</a:t>
            </a:r>
            <a:r>
              <a:rPr lang="zh-CN" altLang="en-US" sz="2800" b="0" dirty="0" smtClean="0"/>
              <a:t>＝</a:t>
            </a:r>
            <a:r>
              <a:rPr lang="en-US" altLang="zh-CN" sz="2800" b="0" dirty="0" smtClean="0"/>
              <a:t>1</a:t>
            </a:r>
            <a:r>
              <a:rPr lang="zh-CN" altLang="en-US" sz="2800" b="0" dirty="0" smtClean="0"/>
              <a:t>；否则</a:t>
            </a:r>
            <a:r>
              <a:rPr lang="en-US" altLang="zh-CN" sz="2800" b="0" dirty="0" smtClean="0"/>
              <a:t>PF</a:t>
            </a:r>
            <a:r>
              <a:rPr lang="zh-CN" altLang="en-US" sz="2800" b="0" dirty="0" smtClean="0"/>
              <a:t>＝</a:t>
            </a:r>
            <a:r>
              <a:rPr lang="en-US" altLang="zh-CN" sz="2800" b="0" dirty="0" smtClean="0"/>
              <a:t>0</a:t>
            </a:r>
            <a:r>
              <a:rPr lang="zh-CN" altLang="en-US" sz="2800" b="0" dirty="0" smtClean="0"/>
              <a:t>。</a:t>
            </a:r>
            <a:endParaRPr lang="zh-CN" altLang="en-US" sz="2800" b="0" dirty="0" smtClean="0"/>
          </a:p>
        </p:txBody>
      </p:sp>
      <p:sp>
        <p:nvSpPr>
          <p:cNvPr id="21509" name="Rectangle 6"/>
          <p:cNvSpPr>
            <a:spLocks noChangeArrowheads="1"/>
          </p:cNvSpPr>
          <p:nvPr/>
        </p:nvSpPr>
        <p:spPr bwMode="auto">
          <a:xfrm>
            <a:off x="827688" y="1981200"/>
            <a:ext cx="75051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342900" indent="-342900" algn="just">
              <a:lnSpc>
                <a:spcPct val="130000"/>
              </a:lnSpc>
              <a:spcBef>
                <a:spcPct val="20000"/>
              </a:spcBef>
              <a:buClr>
                <a:schemeClr val="accent2"/>
              </a:buClr>
              <a:buSzPct val="90000"/>
              <a:buFont typeface="Wingdings" panose="05000000000000000000" pitchFamily="2" charset="2"/>
              <a:buNone/>
              <a:defRPr/>
            </a:pPr>
            <a:r>
              <a:rPr lang="zh-CN" altLang="en-US" sz="2800" dirty="0">
                <a:solidFill>
                  <a:srgbClr val="0000CC"/>
                </a:solidFill>
                <a:latin typeface="+mn-lt"/>
                <a:ea typeface="+mn-ea"/>
                <a:sym typeface="Arial" panose="020B0604020202020204" pitchFamily="34" charset="0"/>
              </a:rPr>
              <a:t>例：</a:t>
            </a:r>
            <a:r>
              <a:rPr lang="en-US" altLang="zh-CN" sz="2800" dirty="0">
                <a:solidFill>
                  <a:srgbClr val="0000CC"/>
                </a:solidFill>
                <a:sym typeface="Arial" panose="020B0604020202020204" pitchFamily="34" charset="0"/>
              </a:rPr>
              <a:t>3AH</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7CH</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B6H</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10110110B</a:t>
            </a:r>
            <a:endParaRPr lang="zh-CN" altLang="en-US" sz="2800" dirty="0">
              <a:solidFill>
                <a:srgbClr val="0000CC"/>
              </a:solidFill>
              <a:sym typeface="Arial" panose="020B0604020202020204" pitchFamily="34" charset="0"/>
            </a:endParaRPr>
          </a:p>
          <a:p>
            <a:pPr marL="342900" indent="-342900" algn="just">
              <a:lnSpc>
                <a:spcPct val="130000"/>
              </a:lnSpc>
              <a:spcBef>
                <a:spcPct val="20000"/>
              </a:spcBef>
              <a:buClr>
                <a:schemeClr val="accent2"/>
              </a:buClr>
              <a:buSzPct val="90000"/>
              <a:buFont typeface="Wingdings" panose="05000000000000000000" pitchFamily="2" charset="2"/>
              <a:buNone/>
              <a:defRPr/>
            </a:pPr>
            <a:r>
              <a:rPr lang="zh-CN" altLang="en-US" sz="2800" dirty="0">
                <a:solidFill>
                  <a:srgbClr val="0000CC"/>
                </a:solidFill>
                <a:latin typeface="+mn-lt"/>
                <a:ea typeface="+mn-ea"/>
                <a:sym typeface="Arial" panose="020B0604020202020204" pitchFamily="34" charset="0"/>
              </a:rPr>
              <a:t>结果中有</a:t>
            </a:r>
            <a:r>
              <a:rPr lang="en-US" altLang="zh-CN" sz="2800" dirty="0">
                <a:solidFill>
                  <a:srgbClr val="0000CC"/>
                </a:solidFill>
                <a:latin typeface="+mn-lt"/>
                <a:ea typeface="+mn-ea"/>
                <a:sym typeface="Arial" panose="020B0604020202020204" pitchFamily="34" charset="0"/>
              </a:rPr>
              <a:t>5</a:t>
            </a:r>
            <a:r>
              <a:rPr lang="zh-CN" altLang="en-US" sz="2800" dirty="0">
                <a:solidFill>
                  <a:srgbClr val="0000CC"/>
                </a:solidFill>
                <a:latin typeface="+mn-lt"/>
                <a:ea typeface="+mn-ea"/>
                <a:sym typeface="Arial" panose="020B0604020202020204" pitchFamily="34" charset="0"/>
              </a:rPr>
              <a:t>个“1”，是奇数，则</a:t>
            </a:r>
            <a:r>
              <a:rPr lang="en-US" altLang="zh-CN" sz="2800" dirty="0">
                <a:solidFill>
                  <a:srgbClr val="0000CC"/>
                </a:solidFill>
                <a:latin typeface="+mn-lt"/>
                <a:ea typeface="+mn-ea"/>
                <a:sym typeface="Arial" panose="020B0604020202020204" pitchFamily="34" charset="0"/>
              </a:rPr>
              <a:t>PF</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0</a:t>
            </a:r>
            <a:endParaRPr lang="en-US" altLang="zh-CN" sz="2800" dirty="0">
              <a:solidFill>
                <a:srgbClr val="000000"/>
              </a:solidFill>
              <a:latin typeface="+mn-lt"/>
              <a:ea typeface="+mn-ea"/>
              <a:sym typeface="Arial" panose="020B0604020202020204" pitchFamily="34" charset="0"/>
            </a:endParaRPr>
          </a:p>
        </p:txBody>
      </p:sp>
      <p:sp>
        <p:nvSpPr>
          <p:cNvPr id="21510" name="AutoShape 7" descr="画布"/>
          <p:cNvSpPr>
            <a:spLocks noChangeArrowheads="1"/>
          </p:cNvSpPr>
          <p:nvPr/>
        </p:nvSpPr>
        <p:spPr bwMode="auto">
          <a:xfrm>
            <a:off x="827688" y="3433902"/>
            <a:ext cx="7704138" cy="121920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just">
              <a:defRPr/>
            </a:pPr>
            <a:r>
              <a:rPr lang="en-US" altLang="zh-CN" sz="2800" dirty="0">
                <a:solidFill>
                  <a:srgbClr val="0000CC"/>
                </a:solidFill>
                <a:sym typeface="Arial" panose="020B0604020202020204" pitchFamily="34" charset="0"/>
              </a:rPr>
              <a:t>PF</a:t>
            </a:r>
            <a:r>
              <a:rPr lang="zh-CN" altLang="en-US" sz="2800" dirty="0">
                <a:solidFill>
                  <a:srgbClr val="0000CC"/>
                </a:solidFill>
                <a:sym typeface="Arial" panose="020B0604020202020204" pitchFamily="34" charset="0"/>
              </a:rPr>
              <a:t>标志仅反映最低</a:t>
            </a:r>
            <a:r>
              <a:rPr lang="en-US" altLang="zh-CN" sz="2800" dirty="0">
                <a:solidFill>
                  <a:srgbClr val="0000CC"/>
                </a:solidFill>
                <a:sym typeface="Arial" panose="020B0604020202020204" pitchFamily="34" charset="0"/>
              </a:rPr>
              <a:t>8</a:t>
            </a:r>
            <a:r>
              <a:rPr lang="zh-CN" altLang="en-US" sz="2800" dirty="0">
                <a:solidFill>
                  <a:srgbClr val="0000CC"/>
                </a:solidFill>
                <a:sym typeface="Arial" panose="020B0604020202020204" pitchFamily="34" charset="0"/>
              </a:rPr>
              <a:t>位中“</a:t>
            </a:r>
            <a:r>
              <a:rPr lang="en-US" altLang="zh-CN" sz="2800" dirty="0">
                <a:solidFill>
                  <a:srgbClr val="0000CC"/>
                </a:solidFill>
                <a:sym typeface="Arial" panose="020B0604020202020204" pitchFamily="34" charset="0"/>
              </a:rPr>
              <a:t>1</a:t>
            </a:r>
            <a:r>
              <a:rPr lang="zh-CN" altLang="en-US" sz="2800" dirty="0">
                <a:solidFill>
                  <a:srgbClr val="0000CC"/>
                </a:solidFill>
                <a:sym typeface="Arial" panose="020B0604020202020204" pitchFamily="34" charset="0"/>
              </a:rPr>
              <a:t>”的个数</a:t>
            </a:r>
            <a:r>
              <a:rPr lang="zh-CN" altLang="en-US" sz="2800" dirty="0" smtClean="0">
                <a:solidFill>
                  <a:srgbClr val="0000CC"/>
                </a:solidFill>
                <a:sym typeface="Arial" panose="020B0604020202020204" pitchFamily="34" charset="0"/>
              </a:rPr>
              <a:t>是偶或</a:t>
            </a:r>
            <a:r>
              <a:rPr lang="zh-CN" altLang="en-US" sz="2800" dirty="0">
                <a:solidFill>
                  <a:srgbClr val="0000CC"/>
                </a:solidFill>
                <a:sym typeface="Arial" panose="020B0604020202020204" pitchFamily="34" charset="0"/>
              </a:rPr>
              <a:t>奇</a:t>
            </a:r>
            <a:r>
              <a:rPr lang="zh-CN" altLang="en-US" sz="2800" dirty="0" smtClean="0">
                <a:solidFill>
                  <a:srgbClr val="0000CC"/>
                </a:solidFill>
                <a:sym typeface="Arial" panose="020B0604020202020204" pitchFamily="34" charset="0"/>
              </a:rPr>
              <a:t>，</a:t>
            </a:r>
            <a:br>
              <a:rPr lang="en-US" altLang="zh-CN" sz="2800" dirty="0" smtClean="0">
                <a:solidFill>
                  <a:srgbClr val="0000CC"/>
                </a:solidFill>
                <a:sym typeface="Arial" panose="020B0604020202020204" pitchFamily="34" charset="0"/>
              </a:rPr>
            </a:br>
            <a:r>
              <a:rPr lang="zh-CN" altLang="en-US" sz="2800" dirty="0" smtClean="0">
                <a:solidFill>
                  <a:srgbClr val="0000CC"/>
                </a:solidFill>
                <a:sym typeface="Arial" panose="020B0604020202020204" pitchFamily="34" charset="0"/>
              </a:rPr>
              <a:t>即使</a:t>
            </a:r>
            <a:r>
              <a:rPr lang="zh-CN" altLang="en-US" sz="2800" dirty="0">
                <a:solidFill>
                  <a:srgbClr val="0000CC"/>
                </a:solidFill>
                <a:sym typeface="Arial" panose="020B0604020202020204" pitchFamily="34" charset="0"/>
              </a:rPr>
              <a:t>是进行</a:t>
            </a:r>
            <a:r>
              <a:rPr lang="en-US" altLang="zh-CN" sz="2800" dirty="0">
                <a:solidFill>
                  <a:srgbClr val="0000CC"/>
                </a:solidFill>
                <a:sym typeface="Arial" panose="020B0604020202020204" pitchFamily="34" charset="0"/>
              </a:rPr>
              <a:t>16</a:t>
            </a:r>
            <a:r>
              <a:rPr lang="zh-CN" altLang="en-US" sz="2800" dirty="0">
                <a:solidFill>
                  <a:srgbClr val="0000CC"/>
                </a:solidFill>
                <a:sym typeface="Arial" panose="020B0604020202020204" pitchFamily="34" charset="0"/>
              </a:rPr>
              <a:t>位字</a:t>
            </a:r>
            <a:r>
              <a:rPr lang="zh-CN" altLang="en-US" sz="2800" dirty="0" smtClean="0">
                <a:solidFill>
                  <a:srgbClr val="0000CC"/>
                </a:solidFill>
                <a:sym typeface="Arial" panose="020B0604020202020204" pitchFamily="34" charset="0"/>
              </a:rPr>
              <a:t>操作也是如此</a:t>
            </a:r>
            <a:endParaRPr lang="zh-CN" altLang="en-US" sz="2800" dirty="0">
              <a:solidFill>
                <a:srgbClr val="0000CC"/>
              </a:solidFill>
              <a:sym typeface="Arial" panose="020B0604020202020204" pitchFamily="34" charset="0"/>
            </a:endParaRPr>
          </a:p>
        </p:txBody>
      </p:sp>
      <p:grpSp>
        <p:nvGrpSpPr>
          <p:cNvPr id="22534" name="Group 4"/>
          <p:cNvGrpSpPr/>
          <p:nvPr/>
        </p:nvGrpSpPr>
        <p:grpSpPr bwMode="auto">
          <a:xfrm>
            <a:off x="76200" y="5260975"/>
            <a:ext cx="8991600" cy="882650"/>
            <a:chOff x="0" y="0"/>
            <a:chExt cx="5664" cy="556"/>
          </a:xfrm>
        </p:grpSpPr>
        <p:sp>
          <p:nvSpPr>
            <p:cNvPr id="22535"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22536"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37"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38"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22539"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22540"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41"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22542"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43"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22544"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45"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22546"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47"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ZF</a:t>
              </a:r>
              <a:endParaRPr lang="zh-CN" altLang="en-US">
                <a:solidFill>
                  <a:srgbClr val="000000"/>
                </a:solidFill>
                <a:sym typeface="Arial" panose="020B0604020202020204" pitchFamily="34" charset="0"/>
              </a:endParaRPr>
            </a:p>
          </p:txBody>
        </p:sp>
        <p:sp>
          <p:nvSpPr>
            <p:cNvPr id="22548"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49"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0"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1"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22552"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3"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4"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5"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22556"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7"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8"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2559"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CF</a:t>
              </a:r>
              <a:endParaRPr lang="zh-CN" altLang="en-US">
                <a:solidFill>
                  <a:srgbClr val="000000"/>
                </a:solidFill>
                <a:sym typeface="Arial" panose="020B0604020202020204" pitchFamily="34" charset="0"/>
              </a:endParaRPr>
            </a:p>
          </p:txBody>
        </p:sp>
        <p:sp>
          <p:nvSpPr>
            <p:cNvPr id="22560"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iterate type="wd">
                                    <p:tmPct val="100000"/>
                                  </p:iterate>
                                  <p:childTnLst>
                                    <p:set>
                                      <p:cBhvr>
                                        <p:cTn id="11" dur="1" fill="hold">
                                          <p:stCondLst>
                                            <p:cond delay="0"/>
                                          </p:stCondLst>
                                        </p:cTn>
                                        <p:tgtEl>
                                          <p:spTgt spid="21510"/>
                                        </p:tgtEl>
                                        <p:attrNameLst>
                                          <p:attrName>style.visibility</p:attrName>
                                        </p:attrNameLst>
                                      </p:cBhvr>
                                      <p:to>
                                        <p:strVal val="visible"/>
                                      </p:to>
                                    </p:set>
                                    <p:anim calcmode="lin" valueType="num">
                                      <p:cBhvr>
                                        <p:cTn id="12" dur="300" fill="hold"/>
                                        <p:tgtEl>
                                          <p:spTgt spid="21510"/>
                                        </p:tgtEl>
                                        <p:attrNameLst>
                                          <p:attrName>ppt_x</p:attrName>
                                        </p:attrNameLst>
                                      </p:cBhvr>
                                      <p:tavLst>
                                        <p:tav tm="0">
                                          <p:val>
                                            <p:strVal val="#ppt_x-#ppt_w/2"/>
                                          </p:val>
                                        </p:tav>
                                        <p:tav tm="100000">
                                          <p:val>
                                            <p:strVal val="#ppt_x"/>
                                          </p:val>
                                        </p:tav>
                                      </p:tavLst>
                                    </p:anim>
                                    <p:anim calcmode="lin" valueType="num">
                                      <p:cBhvr>
                                        <p:cTn id="13" dur="300" fill="hold"/>
                                        <p:tgtEl>
                                          <p:spTgt spid="21510"/>
                                        </p:tgtEl>
                                        <p:attrNameLst>
                                          <p:attrName>ppt_y</p:attrName>
                                        </p:attrNameLst>
                                      </p:cBhvr>
                                      <p:tavLst>
                                        <p:tav tm="0">
                                          <p:val>
                                            <p:strVal val="#ppt_y"/>
                                          </p:val>
                                        </p:tav>
                                        <p:tav tm="100000">
                                          <p:val>
                                            <p:strVal val="#ppt_y"/>
                                          </p:val>
                                        </p:tav>
                                      </p:tavLst>
                                    </p:anim>
                                    <p:anim calcmode="lin" valueType="num">
                                      <p:cBhvr>
                                        <p:cTn id="14" dur="300" fill="hold"/>
                                        <p:tgtEl>
                                          <p:spTgt spid="21510"/>
                                        </p:tgtEl>
                                        <p:attrNameLst>
                                          <p:attrName>ppt_w</p:attrName>
                                        </p:attrNameLst>
                                      </p:cBhvr>
                                      <p:tavLst>
                                        <p:tav tm="0">
                                          <p:val>
                                            <p:fltVal val="0"/>
                                          </p:val>
                                        </p:tav>
                                        <p:tav tm="100000">
                                          <p:val>
                                            <p:strVal val="#ppt_w"/>
                                          </p:val>
                                        </p:tav>
                                      </p:tavLst>
                                    </p:anim>
                                    <p:anim calcmode="lin" valueType="num">
                                      <p:cBhvr>
                                        <p:cTn id="15" dur="300" fill="hold"/>
                                        <p:tgtEl>
                                          <p:spTgt spid="215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ldLvl="0" autoUpdateAnimBg="0"/>
      <p:bldP spid="21510"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79634" y="187947"/>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5</a:t>
            </a:r>
            <a:r>
              <a:rPr lang="zh-CN" altLang="en-US" dirty="0" smtClean="0"/>
              <a:t>）溢出标志</a:t>
            </a:r>
            <a:r>
              <a:rPr lang="en-US" altLang="zh-CN" dirty="0" smtClean="0"/>
              <a:t>OF</a:t>
            </a:r>
            <a:r>
              <a:rPr lang="zh-CN" altLang="en-US" dirty="0" smtClean="0"/>
              <a:t>（</a:t>
            </a:r>
            <a:r>
              <a:rPr lang="en-US" altLang="zh-CN" dirty="0" smtClean="0">
                <a:solidFill>
                  <a:srgbClr val="FF0000"/>
                </a:solidFill>
              </a:rPr>
              <a:t>O</a:t>
            </a:r>
            <a:r>
              <a:rPr lang="en-US" altLang="zh-CN" dirty="0" smtClean="0"/>
              <a:t>verflow </a:t>
            </a:r>
            <a:r>
              <a:rPr lang="en-US" altLang="zh-CN" dirty="0" smtClean="0">
                <a:solidFill>
                  <a:srgbClr val="FF0000"/>
                </a:solidFill>
              </a:rPr>
              <a:t>F</a:t>
            </a:r>
            <a:r>
              <a:rPr lang="en-US" altLang="zh-CN" dirty="0" smtClean="0"/>
              <a:t>lag</a:t>
            </a:r>
            <a:r>
              <a:rPr lang="zh-CN" altLang="en-US" dirty="0" smtClean="0"/>
              <a:t>）</a:t>
            </a:r>
            <a:endParaRPr lang="zh-CN" altLang="en-US" dirty="0" smtClean="0"/>
          </a:p>
        </p:txBody>
      </p:sp>
      <p:sp>
        <p:nvSpPr>
          <p:cNvPr id="23555" name="Rectangle 4"/>
          <p:cNvSpPr>
            <a:spLocks noGrp="1" noChangeArrowheads="1"/>
          </p:cNvSpPr>
          <p:nvPr>
            <p:ph type="body" idx="4294967295"/>
          </p:nvPr>
        </p:nvSpPr>
        <p:spPr>
          <a:xfrm>
            <a:off x="468313" y="981075"/>
            <a:ext cx="8207375" cy="935799"/>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若有符号数运算发生溢出，则</a:t>
            </a:r>
            <a:r>
              <a:rPr lang="en-US" altLang="zh-CN" sz="2800" b="0" dirty="0" smtClean="0"/>
              <a:t>OF</a:t>
            </a:r>
            <a:r>
              <a:rPr lang="zh-CN" altLang="en-US" sz="2800" b="0" dirty="0" smtClean="0"/>
              <a:t>＝</a:t>
            </a:r>
            <a:r>
              <a:rPr lang="en-US" altLang="zh-CN" sz="2800" b="0" dirty="0" smtClean="0"/>
              <a:t>1</a:t>
            </a:r>
            <a:r>
              <a:rPr lang="zh-CN" altLang="en-US" sz="2800" b="0" dirty="0" smtClean="0"/>
              <a:t>；</a:t>
            </a:r>
            <a:br>
              <a:rPr lang="en-US" altLang="zh-CN" sz="2800" b="0" dirty="0" smtClean="0"/>
            </a:br>
            <a:r>
              <a:rPr lang="zh-CN" altLang="en-US" sz="2800" b="0" dirty="0" smtClean="0"/>
              <a:t>否则 </a:t>
            </a:r>
            <a:r>
              <a:rPr lang="en-US" altLang="zh-CN" sz="2800" b="0" dirty="0" smtClean="0"/>
              <a:t>OF</a:t>
            </a:r>
            <a:r>
              <a:rPr lang="zh-CN" altLang="en-US" sz="2800" b="0" dirty="0" smtClean="0"/>
              <a:t>＝</a:t>
            </a:r>
            <a:r>
              <a:rPr lang="en-US" altLang="zh-CN" sz="2800" b="0" dirty="0" smtClean="0"/>
              <a:t>0</a:t>
            </a:r>
            <a:r>
              <a:rPr lang="zh-CN" altLang="en-US" sz="2800" b="0" dirty="0" smtClean="0"/>
              <a:t>。</a:t>
            </a:r>
            <a:endParaRPr lang="zh-CN" altLang="en-US" sz="2800" b="0" dirty="0" smtClean="0"/>
          </a:p>
        </p:txBody>
      </p:sp>
      <p:sp>
        <p:nvSpPr>
          <p:cNvPr id="22533" name="Rectangle 6"/>
          <p:cNvSpPr>
            <a:spLocks noChangeArrowheads="1"/>
          </p:cNvSpPr>
          <p:nvPr/>
        </p:nvSpPr>
        <p:spPr bwMode="auto">
          <a:xfrm>
            <a:off x="833439" y="2204898"/>
            <a:ext cx="76184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342900" indent="-342900" algn="just">
              <a:spcBef>
                <a:spcPct val="20000"/>
              </a:spcBef>
              <a:buClr>
                <a:schemeClr val="accent2"/>
              </a:buClr>
              <a:buSzPct val="90000"/>
              <a:buFont typeface="Wingdings" panose="05000000000000000000" pitchFamily="2" charset="2"/>
              <a:buNone/>
              <a:defRPr/>
            </a:pPr>
            <a:r>
              <a:rPr lang="zh-CN" altLang="en-US" sz="2800" dirty="0">
                <a:solidFill>
                  <a:srgbClr val="0000CC"/>
                </a:solidFill>
                <a:latin typeface="+mn-ea"/>
                <a:ea typeface="+mn-ea"/>
                <a:sym typeface="Arial" panose="020B0604020202020204" pitchFamily="34" charset="0"/>
              </a:rPr>
              <a:t>例：</a:t>
            </a:r>
            <a:endParaRPr lang="en-US" altLang="zh-CN" sz="2800" dirty="0">
              <a:solidFill>
                <a:srgbClr val="0000CC"/>
              </a:solidFill>
              <a:latin typeface="+mn-ea"/>
              <a:ea typeface="+mn-ea"/>
              <a:sym typeface="Arial" panose="020B0604020202020204" pitchFamily="34" charset="0"/>
            </a:endParaRPr>
          </a:p>
          <a:p>
            <a:pPr marL="342900" indent="-342900" algn="just">
              <a:spcBef>
                <a:spcPct val="20000"/>
              </a:spcBef>
              <a:buClr>
                <a:schemeClr val="accent2"/>
              </a:buClr>
              <a:buSzPct val="90000"/>
              <a:buFont typeface="Wingdings" panose="05000000000000000000" pitchFamily="2" charset="2"/>
              <a:buNone/>
              <a:defRPr/>
            </a:pPr>
            <a:r>
              <a:rPr lang="en-US" altLang="zh-CN" sz="2800" dirty="0">
                <a:solidFill>
                  <a:srgbClr val="0000CC"/>
                </a:solidFill>
                <a:sym typeface="Arial" panose="020B0604020202020204" pitchFamily="34" charset="0"/>
              </a:rPr>
              <a:t>3AH + 7CH</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B6H</a:t>
            </a:r>
            <a:r>
              <a:rPr lang="zh-CN" altLang="en-US" sz="2800" dirty="0">
                <a:solidFill>
                  <a:srgbClr val="0000CC"/>
                </a:solidFill>
                <a:sym typeface="Arial" panose="020B0604020202020204" pitchFamily="34" charset="0"/>
              </a:rPr>
              <a:t>，产生溢出，则</a:t>
            </a:r>
            <a:r>
              <a:rPr lang="en-US" altLang="zh-CN" sz="2800" dirty="0">
                <a:solidFill>
                  <a:srgbClr val="0000CC"/>
                </a:solidFill>
                <a:sym typeface="Arial" panose="020B0604020202020204" pitchFamily="34" charset="0"/>
              </a:rPr>
              <a:t>OF</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1</a:t>
            </a:r>
            <a:endParaRPr lang="zh-CN" altLang="en-US" sz="2800" dirty="0">
              <a:solidFill>
                <a:srgbClr val="0000CC"/>
              </a:solidFill>
              <a:sym typeface="Arial" panose="020B0604020202020204" pitchFamily="34" charset="0"/>
            </a:endParaRPr>
          </a:p>
          <a:p>
            <a:pPr marL="342900" indent="-342900" algn="just">
              <a:spcBef>
                <a:spcPct val="20000"/>
              </a:spcBef>
              <a:buClr>
                <a:schemeClr val="accent2"/>
              </a:buClr>
              <a:buSzPct val="90000"/>
              <a:buFont typeface="Wingdings" panose="05000000000000000000" pitchFamily="2" charset="2"/>
              <a:buNone/>
              <a:defRPr/>
            </a:pPr>
            <a:r>
              <a:rPr lang="en-US" altLang="zh-CN" sz="2800" dirty="0">
                <a:solidFill>
                  <a:srgbClr val="0000CC"/>
                </a:solidFill>
                <a:sym typeface="Arial" panose="020B0604020202020204" pitchFamily="34" charset="0"/>
              </a:rPr>
              <a:t>AAH + 7CH</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1</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26H</a:t>
            </a:r>
            <a:r>
              <a:rPr lang="zh-CN" altLang="en-US" sz="2800" dirty="0">
                <a:solidFill>
                  <a:srgbClr val="0000CC"/>
                </a:solidFill>
                <a:sym typeface="Arial" panose="020B0604020202020204" pitchFamily="34" charset="0"/>
              </a:rPr>
              <a:t>，没有溢出，则</a:t>
            </a:r>
            <a:r>
              <a:rPr lang="en-US" altLang="zh-CN" sz="2800" dirty="0">
                <a:solidFill>
                  <a:srgbClr val="0000CC"/>
                </a:solidFill>
                <a:sym typeface="Arial" panose="020B0604020202020204" pitchFamily="34" charset="0"/>
              </a:rPr>
              <a:t>OF</a:t>
            </a:r>
            <a:r>
              <a:rPr lang="zh-CN" altLang="en-US" sz="2800" dirty="0">
                <a:solidFill>
                  <a:srgbClr val="0000CC"/>
                </a:solidFill>
                <a:sym typeface="Arial" panose="020B0604020202020204" pitchFamily="34" charset="0"/>
              </a:rPr>
              <a:t>＝</a:t>
            </a:r>
            <a:r>
              <a:rPr lang="en-US" altLang="zh-CN" sz="2800" dirty="0">
                <a:solidFill>
                  <a:srgbClr val="0000CC"/>
                </a:solidFill>
                <a:sym typeface="Arial" panose="020B0604020202020204" pitchFamily="34" charset="0"/>
              </a:rPr>
              <a:t>0</a:t>
            </a:r>
            <a:endParaRPr lang="zh-CN" altLang="en-US" dirty="0">
              <a:solidFill>
                <a:srgbClr val="000000"/>
              </a:solidFill>
              <a:sym typeface="Arial" panose="020B0604020202020204" pitchFamily="34" charset="0"/>
            </a:endParaRPr>
          </a:p>
        </p:txBody>
      </p:sp>
      <p:grpSp>
        <p:nvGrpSpPr>
          <p:cNvPr id="23557" name="Group 4"/>
          <p:cNvGrpSpPr/>
          <p:nvPr/>
        </p:nvGrpSpPr>
        <p:grpSpPr bwMode="auto">
          <a:xfrm>
            <a:off x="76200" y="5172075"/>
            <a:ext cx="8991600" cy="882650"/>
            <a:chOff x="0" y="0"/>
            <a:chExt cx="5664" cy="556"/>
          </a:xfrm>
        </p:grpSpPr>
        <p:sp>
          <p:nvSpPr>
            <p:cNvPr id="23558"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23559"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60"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61"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23562"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23563"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64"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23565"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66"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23567"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68"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23569"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70"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ZF</a:t>
              </a:r>
              <a:endParaRPr lang="zh-CN" altLang="en-US">
                <a:solidFill>
                  <a:srgbClr val="000000"/>
                </a:solidFill>
                <a:sym typeface="Arial" panose="020B0604020202020204" pitchFamily="34" charset="0"/>
              </a:endParaRPr>
            </a:p>
          </p:txBody>
        </p:sp>
        <p:sp>
          <p:nvSpPr>
            <p:cNvPr id="23571"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72"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73"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74"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23575"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76"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77"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78"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23579"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80"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81"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3582"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CF</a:t>
              </a:r>
              <a:endParaRPr lang="zh-CN" altLang="en-US">
                <a:solidFill>
                  <a:srgbClr val="000000"/>
                </a:solidFill>
                <a:sym typeface="Arial" panose="020B0604020202020204" pitchFamily="34" charset="0"/>
              </a:endParaRPr>
            </a:p>
          </p:txBody>
        </p:sp>
        <p:sp>
          <p:nvSpPr>
            <p:cNvPr id="23583"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3"/>
                                        </p:tgtEl>
                                        <p:attrNameLst>
                                          <p:attrName>style.visibility</p:attrName>
                                        </p:attrNameLst>
                                      </p:cBhvr>
                                      <p:to>
                                        <p:strVal val="visible"/>
                                      </p:to>
                                    </p:set>
                                    <p:animEffect>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b="0" smtClean="0"/>
              <a:t>第</a:t>
            </a:r>
            <a:r>
              <a:rPr lang="en-US" altLang="zh-CN" b="0" smtClean="0"/>
              <a:t>2</a:t>
            </a:r>
            <a:r>
              <a:rPr lang="zh-CN" altLang="en-US" b="0" smtClean="0"/>
              <a:t>章 微处理器指令系统</a:t>
            </a:r>
            <a:endParaRPr lang="zh-CN" altLang="en-US" b="0" smtClean="0"/>
          </a:p>
        </p:txBody>
      </p:sp>
      <p:sp>
        <p:nvSpPr>
          <p:cNvPr id="5123" name="Rectangle 3"/>
          <p:cNvSpPr>
            <a:spLocks noGrp="1" noChangeArrowheads="1"/>
          </p:cNvSpPr>
          <p:nvPr>
            <p:ph type="body" idx="4294967295"/>
          </p:nvPr>
        </p:nvSpPr>
        <p:spPr>
          <a:xfrm>
            <a:off x="1258888" y="1196975"/>
            <a:ext cx="5688012" cy="4176713"/>
          </a:xfrm>
          <a:extLst>
            <a:ext uri="{91240B29-F687-4F45-9708-019B960494DF}">
              <a14:hiddenLine xmlns:a14="http://schemas.microsoft.com/office/drawing/2010/main" w="9525">
                <a:solidFill>
                  <a:srgbClr val="000000"/>
                </a:solidFill>
                <a:bevel/>
              </a14:hiddenLine>
            </a:ext>
          </a:extLst>
        </p:spPr>
        <p:txBody>
          <a:bodyPr/>
          <a:lstStyle/>
          <a:p>
            <a:pPr eaLnBrk="1" hangingPunct="1">
              <a:lnSpc>
                <a:spcPct val="90000"/>
              </a:lnSpc>
              <a:defRPr/>
            </a:pPr>
            <a:r>
              <a:rPr lang="en-US" altLang="zh-CN" sz="2800" b="0" dirty="0" smtClean="0"/>
              <a:t>8088/8086</a:t>
            </a:r>
            <a:r>
              <a:rPr lang="zh-CN" altLang="en-US" sz="2800" b="0" dirty="0" smtClean="0"/>
              <a:t>的编程结构</a:t>
            </a:r>
            <a:endParaRPr lang="zh-CN" altLang="en-US" sz="2800" b="0" dirty="0" smtClean="0"/>
          </a:p>
          <a:p>
            <a:pPr eaLnBrk="1" hangingPunct="1">
              <a:lnSpc>
                <a:spcPct val="90000"/>
              </a:lnSpc>
              <a:defRPr/>
            </a:pPr>
            <a:r>
              <a:rPr lang="en-US" altLang="zh-CN" sz="2800" b="0" dirty="0" smtClean="0"/>
              <a:t>8088/8086</a:t>
            </a:r>
            <a:r>
              <a:rPr lang="zh-CN" altLang="en-US" sz="2800" b="0" dirty="0" smtClean="0"/>
              <a:t>的存储器组织</a:t>
            </a:r>
            <a:endParaRPr lang="zh-CN" altLang="en-US" sz="2800" b="0" dirty="0" smtClean="0"/>
          </a:p>
          <a:p>
            <a:pPr eaLnBrk="1" hangingPunct="1">
              <a:lnSpc>
                <a:spcPct val="90000"/>
              </a:lnSpc>
              <a:defRPr/>
            </a:pPr>
            <a:r>
              <a:rPr lang="en-US" altLang="zh-CN" sz="2800" b="0" dirty="0" smtClean="0"/>
              <a:t>8088/8086</a:t>
            </a:r>
            <a:r>
              <a:rPr lang="zh-CN" altLang="en-US" sz="2800" b="0" dirty="0" smtClean="0"/>
              <a:t>的寻址方式</a:t>
            </a:r>
            <a:endParaRPr lang="zh-CN" altLang="en-US" sz="2800" b="0" dirty="0" smtClean="0"/>
          </a:p>
          <a:p>
            <a:pPr eaLnBrk="1" hangingPunct="1">
              <a:lnSpc>
                <a:spcPct val="90000"/>
              </a:lnSpc>
              <a:defRPr/>
            </a:pPr>
            <a:r>
              <a:rPr lang="en-US" altLang="zh-CN" sz="2800" b="0" dirty="0" smtClean="0"/>
              <a:t>8088/8086</a:t>
            </a:r>
            <a:r>
              <a:rPr lang="zh-CN" altLang="en-US" sz="2800" b="0" dirty="0" smtClean="0"/>
              <a:t>的基本指令</a:t>
            </a:r>
            <a:endParaRPr lang="zh-CN" altLang="en-US" sz="2800" b="0" dirty="0" smtClean="0"/>
          </a:p>
          <a:p>
            <a:pPr lvl="1" eaLnBrk="1" hangingPunct="1">
              <a:lnSpc>
                <a:spcPct val="90000"/>
              </a:lnSpc>
              <a:defRPr/>
            </a:pPr>
            <a:r>
              <a:rPr lang="zh-CN" altLang="en-US" sz="2400" b="0" dirty="0" smtClean="0">
                <a:solidFill>
                  <a:srgbClr val="002060"/>
                </a:solidFill>
                <a:latin typeface="+mn-ea"/>
                <a:ea typeface="+mn-ea"/>
              </a:rPr>
              <a:t>数据传送</a:t>
            </a:r>
            <a:endParaRPr lang="zh-CN" altLang="en-US" sz="2400" b="0" dirty="0" smtClean="0">
              <a:solidFill>
                <a:srgbClr val="002060"/>
              </a:solidFill>
              <a:latin typeface="+mn-ea"/>
              <a:ea typeface="+mn-ea"/>
            </a:endParaRPr>
          </a:p>
          <a:p>
            <a:pPr lvl="1" eaLnBrk="1" hangingPunct="1">
              <a:lnSpc>
                <a:spcPct val="90000"/>
              </a:lnSpc>
              <a:defRPr/>
            </a:pPr>
            <a:r>
              <a:rPr lang="zh-CN" altLang="en-US" sz="2400" b="0" dirty="0">
                <a:solidFill>
                  <a:srgbClr val="002060"/>
                </a:solidFill>
                <a:latin typeface="+mn-ea"/>
                <a:ea typeface="+mn-ea"/>
              </a:rPr>
              <a:t>算术</a:t>
            </a:r>
            <a:r>
              <a:rPr lang="zh-CN" altLang="en-US" sz="2400" b="0" dirty="0" smtClean="0">
                <a:solidFill>
                  <a:srgbClr val="002060"/>
                </a:solidFill>
                <a:latin typeface="+mn-ea"/>
                <a:ea typeface="+mn-ea"/>
              </a:rPr>
              <a:t>运算</a:t>
            </a:r>
            <a:endParaRPr lang="zh-CN" altLang="en-US" sz="2400" b="0" dirty="0" smtClean="0">
              <a:solidFill>
                <a:srgbClr val="002060"/>
              </a:solidFill>
              <a:latin typeface="+mn-ea"/>
              <a:ea typeface="+mn-ea"/>
            </a:endParaRPr>
          </a:p>
          <a:p>
            <a:pPr lvl="1" eaLnBrk="1" hangingPunct="1">
              <a:lnSpc>
                <a:spcPct val="90000"/>
              </a:lnSpc>
              <a:defRPr/>
            </a:pPr>
            <a:r>
              <a:rPr lang="zh-CN" altLang="en-US" sz="2400" b="0" dirty="0" smtClean="0">
                <a:solidFill>
                  <a:srgbClr val="002060"/>
                </a:solidFill>
                <a:latin typeface="+mn-ea"/>
                <a:ea typeface="+mn-ea"/>
              </a:rPr>
              <a:t>逻辑运算、移位</a:t>
            </a:r>
            <a:endParaRPr lang="zh-CN" altLang="en-US" sz="2400" b="0" dirty="0" smtClean="0">
              <a:solidFill>
                <a:srgbClr val="002060"/>
              </a:solidFill>
              <a:latin typeface="+mn-ea"/>
              <a:ea typeface="+mn-ea"/>
            </a:endParaRPr>
          </a:p>
          <a:p>
            <a:pPr lvl="1" eaLnBrk="1" hangingPunct="1">
              <a:lnSpc>
                <a:spcPct val="90000"/>
              </a:lnSpc>
              <a:defRPr/>
            </a:pPr>
            <a:r>
              <a:rPr lang="zh-CN" altLang="en-US" sz="2400" b="0" dirty="0" smtClean="0">
                <a:solidFill>
                  <a:srgbClr val="002060"/>
                </a:solidFill>
                <a:latin typeface="+mn-ea"/>
                <a:ea typeface="+mn-ea"/>
              </a:rPr>
              <a:t>控制转移、功能调用</a:t>
            </a:r>
            <a:endParaRPr lang="zh-CN" altLang="en-US" sz="2400" b="0" dirty="0" smtClean="0">
              <a:solidFill>
                <a:srgbClr val="002060"/>
              </a:solidFill>
              <a:latin typeface="+mn-ea"/>
              <a:ea typeface="+mn-ea"/>
            </a:endParaRPr>
          </a:p>
          <a:p>
            <a:pPr eaLnBrk="1" hangingPunct="1">
              <a:lnSpc>
                <a:spcPct val="90000"/>
              </a:lnSpc>
              <a:defRPr/>
            </a:pPr>
            <a:r>
              <a:rPr lang="zh-CN" altLang="en-US" sz="2800" b="0" dirty="0" smtClean="0"/>
              <a:t>汇编语言程序段</a:t>
            </a:r>
            <a:endParaRPr lang="zh-CN" altLang="en-US" b="0" dirty="0" smtClean="0"/>
          </a:p>
        </p:txBody>
      </p:sp>
      <p:pic>
        <p:nvPicPr>
          <p:cNvPr id="6148" name="Picture 2" descr="c:\users\administrator\appdata\roaming\360se6\User Data\temp\u=2767444923,490414957&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4763" y="3913188"/>
            <a:ext cx="2478087"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738" y="2563813"/>
            <a:ext cx="2678112"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0" name="AutoShape 7" descr="http://img4.imgtn.bdimg.com/it/u=482762167,2890872813&amp;fm=26&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1" name="AutoShape 9" descr="http://img4.imgtn.bdimg.com/it/u=482762167,2890872813&amp;fm=26&amp;gp=0.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2" name="AutoShape 11" descr="http://img4.imgtn.bdimg.com/it/u=482762167,2890872813&amp;fm=26&amp;gp=0.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章：什么是溢出</a:t>
            </a:r>
            <a:endParaRPr lang="zh-CN" altLang="en-US" smtClean="0"/>
          </a:p>
        </p:txBody>
      </p:sp>
      <p:sp>
        <p:nvSpPr>
          <p:cNvPr id="24579" name="Rectangle 4"/>
          <p:cNvSpPr>
            <a:spLocks noGrp="1" noChangeArrowheads="1"/>
          </p:cNvSpPr>
          <p:nvPr>
            <p:ph type="body" idx="4294967295"/>
          </p:nvPr>
        </p:nvSpPr>
        <p:spPr>
          <a:xfrm>
            <a:off x="990600" y="1196975"/>
            <a:ext cx="7391400" cy="2451100"/>
          </a:xfrm>
          <a:extLst>
            <a:ext uri="{91240B29-F687-4F45-9708-019B960494DF}">
              <a14:hiddenLine xmlns:a14="http://schemas.microsoft.com/office/drawing/2010/main" w="9525">
                <a:solidFill>
                  <a:srgbClr val="000000"/>
                </a:solidFill>
                <a:bevel/>
              </a14:hiddenLine>
            </a:ext>
          </a:extLst>
        </p:spPr>
        <p:txBody>
          <a:bodyPr/>
          <a:lstStyle/>
          <a:p>
            <a:pPr marL="0" indent="390525" eaLnBrk="1" hangingPunct="1">
              <a:lnSpc>
                <a:spcPct val="80000"/>
              </a:lnSpc>
            </a:pPr>
            <a:r>
              <a:rPr lang="zh-CN" altLang="en-US" sz="2800" b="0" smtClean="0"/>
              <a:t>处理器内部以补码表示有符号数</a:t>
            </a:r>
            <a:endParaRPr lang="zh-CN" altLang="en-US" sz="2800" b="0" smtClean="0"/>
          </a:p>
          <a:p>
            <a:pPr marL="0" indent="390525" eaLnBrk="1" hangingPunct="1">
              <a:lnSpc>
                <a:spcPct val="80000"/>
              </a:lnSpc>
            </a:pPr>
            <a:r>
              <a:rPr lang="en-US" altLang="zh-CN" sz="2800" b="0" smtClean="0"/>
              <a:t>8</a:t>
            </a:r>
            <a:r>
              <a:rPr lang="zh-CN" altLang="en-US" sz="2800" b="0" smtClean="0"/>
              <a:t>位表达的整数范围是：＋</a:t>
            </a:r>
            <a:r>
              <a:rPr lang="en-US" altLang="zh-CN" sz="2800" b="0" smtClean="0"/>
              <a:t>127 ~ </a:t>
            </a:r>
            <a:r>
              <a:rPr lang="zh-CN" altLang="en-US" sz="2800" b="0" smtClean="0"/>
              <a:t>－</a:t>
            </a:r>
            <a:r>
              <a:rPr lang="en-US" altLang="zh-CN" sz="2800" b="0" smtClean="0"/>
              <a:t>128</a:t>
            </a:r>
            <a:endParaRPr lang="zh-CN" altLang="en-US" sz="2800" b="0" smtClean="0"/>
          </a:p>
          <a:p>
            <a:pPr marL="0" indent="390525" eaLnBrk="1" hangingPunct="1">
              <a:lnSpc>
                <a:spcPct val="80000"/>
              </a:lnSpc>
            </a:pPr>
            <a:r>
              <a:rPr lang="en-US" altLang="zh-CN" sz="2800" b="0" smtClean="0"/>
              <a:t>16</a:t>
            </a:r>
            <a:r>
              <a:rPr lang="zh-CN" altLang="en-US" sz="2800" b="0" smtClean="0"/>
              <a:t>位表达的范围是：＋</a:t>
            </a:r>
            <a:r>
              <a:rPr lang="en-US" altLang="zh-CN" sz="2800" b="0" smtClean="0"/>
              <a:t>32767 ~ </a:t>
            </a:r>
            <a:r>
              <a:rPr lang="zh-CN" altLang="en-US" sz="2800" b="0" smtClean="0"/>
              <a:t>－</a:t>
            </a:r>
            <a:r>
              <a:rPr lang="en-US" altLang="zh-CN" sz="2800" b="0" smtClean="0"/>
              <a:t>32768</a:t>
            </a:r>
            <a:endParaRPr lang="zh-CN" altLang="en-US" sz="2800" b="0" smtClean="0"/>
          </a:p>
          <a:p>
            <a:pPr marL="0" indent="390525" eaLnBrk="1" hangingPunct="1">
              <a:lnSpc>
                <a:spcPct val="80000"/>
              </a:lnSpc>
            </a:pPr>
            <a:r>
              <a:rPr lang="zh-CN" altLang="en-US" sz="2800" b="0" smtClean="0"/>
              <a:t>如果运算结果超出这个范围，就产生了溢出</a:t>
            </a:r>
            <a:endParaRPr lang="zh-CN" altLang="en-US" sz="2800" b="0" smtClean="0"/>
          </a:p>
          <a:p>
            <a:pPr marL="0" indent="390525" eaLnBrk="1" hangingPunct="1">
              <a:lnSpc>
                <a:spcPct val="80000"/>
              </a:lnSpc>
            </a:pPr>
            <a:r>
              <a:rPr lang="zh-CN" altLang="en-US" sz="2800" b="0" smtClean="0"/>
              <a:t>有溢出，说明有符号数的运算结果不正确</a:t>
            </a:r>
            <a:endParaRPr lang="zh-CN" altLang="en-US" b="0" smtClean="0"/>
          </a:p>
        </p:txBody>
      </p:sp>
      <p:pic>
        <p:nvPicPr>
          <p:cNvPr id="23556" name="Picture 5" descr="1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363" y="3708400"/>
            <a:ext cx="867568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23557" name="Text Box 6"/>
          <p:cNvSpPr>
            <a:spLocks noChangeArrowheads="1"/>
          </p:cNvSpPr>
          <p:nvPr/>
        </p:nvSpPr>
        <p:spPr bwMode="auto">
          <a:xfrm>
            <a:off x="349250" y="4073525"/>
            <a:ext cx="86328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eaLnBrk="1" hangingPunct="1">
              <a:defRPr/>
            </a:pPr>
            <a:r>
              <a:rPr lang="en-US" altLang="zh-CN" sz="2800" dirty="0">
                <a:solidFill>
                  <a:srgbClr val="0000CC"/>
                </a:solidFill>
                <a:latin typeface="+mn-lt"/>
                <a:ea typeface="+mn-ea"/>
                <a:sym typeface="Arial" panose="020B0604020202020204" pitchFamily="34" charset="0"/>
              </a:rPr>
              <a:t>3AH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7CH</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B6H</a:t>
            </a:r>
            <a:r>
              <a:rPr lang="zh-CN" altLang="en-US" sz="2800" dirty="0">
                <a:solidFill>
                  <a:srgbClr val="0000CC"/>
                </a:solidFill>
                <a:latin typeface="+mn-lt"/>
                <a:ea typeface="+mn-ea"/>
                <a:sym typeface="Arial" panose="020B0604020202020204" pitchFamily="34" charset="0"/>
              </a:rPr>
              <a:t>，就是</a:t>
            </a:r>
            <a:r>
              <a:rPr lang="en-US" altLang="zh-CN" sz="2800" dirty="0">
                <a:solidFill>
                  <a:srgbClr val="0000CC"/>
                </a:solidFill>
                <a:latin typeface="+mn-lt"/>
                <a:ea typeface="+mn-ea"/>
                <a:sym typeface="Arial" panose="020B0604020202020204" pitchFamily="34" charset="0"/>
              </a:rPr>
              <a:t>58</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124</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182</a:t>
            </a:r>
            <a:r>
              <a:rPr lang="zh-CN" altLang="en-US" sz="2800" dirty="0">
                <a:solidFill>
                  <a:srgbClr val="0000CC"/>
                </a:solidFill>
                <a:latin typeface="+mn-lt"/>
                <a:ea typeface="+mn-ea"/>
                <a:sym typeface="Arial" panose="020B0604020202020204" pitchFamily="34" charset="0"/>
              </a:rPr>
              <a:t>，</a:t>
            </a:r>
            <a:endParaRPr lang="zh-CN" altLang="en-US" sz="2800" dirty="0">
              <a:solidFill>
                <a:srgbClr val="0000CC"/>
              </a:solidFill>
              <a:latin typeface="+mn-lt"/>
              <a:ea typeface="+mn-ea"/>
              <a:sym typeface="Arial" panose="020B0604020202020204" pitchFamily="34" charset="0"/>
            </a:endParaRPr>
          </a:p>
          <a:p>
            <a:pPr eaLnBrk="1" hangingPunct="1">
              <a:defRPr/>
            </a:pPr>
            <a:r>
              <a:rPr lang="zh-CN" altLang="en-US" sz="2800" dirty="0">
                <a:solidFill>
                  <a:srgbClr val="0000CC"/>
                </a:solidFill>
                <a:latin typeface="+mn-lt"/>
                <a:ea typeface="+mn-ea"/>
                <a:sym typeface="Arial" panose="020B0604020202020204" pitchFamily="34" charset="0"/>
              </a:rPr>
              <a:t>已经超出－</a:t>
            </a:r>
            <a:r>
              <a:rPr lang="en-US" altLang="zh-CN" sz="2800" dirty="0">
                <a:solidFill>
                  <a:srgbClr val="0000CC"/>
                </a:solidFill>
                <a:latin typeface="+mn-lt"/>
                <a:ea typeface="+mn-ea"/>
                <a:sym typeface="Arial" panose="020B0604020202020204" pitchFamily="34" charset="0"/>
              </a:rPr>
              <a:t>128</a:t>
            </a:r>
            <a:r>
              <a:rPr lang="zh-CN" altLang="en-US" sz="2800" dirty="0">
                <a:solidFill>
                  <a:srgbClr val="0000CC"/>
                </a:solidFill>
                <a:latin typeface="+mj-ea"/>
                <a:ea typeface="+mj-ea"/>
                <a:sym typeface="Arial" panose="020B0604020202020204" pitchFamily="34" charset="0"/>
              </a:rPr>
              <a:t>～</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127</a:t>
            </a:r>
            <a:r>
              <a:rPr lang="zh-CN" altLang="en-US" sz="2800" dirty="0">
                <a:solidFill>
                  <a:srgbClr val="0000CC"/>
                </a:solidFill>
                <a:latin typeface="+mn-lt"/>
                <a:ea typeface="+mn-ea"/>
                <a:sym typeface="Arial" panose="020B0604020202020204" pitchFamily="34" charset="0"/>
              </a:rPr>
              <a:t>范围，产生溢出，故</a:t>
            </a:r>
            <a:r>
              <a:rPr lang="en-US" altLang="zh-CN" sz="2800" dirty="0">
                <a:solidFill>
                  <a:srgbClr val="0000CC"/>
                </a:solidFill>
                <a:latin typeface="+mn-lt"/>
                <a:ea typeface="+mn-ea"/>
                <a:sym typeface="Arial" panose="020B0604020202020204" pitchFamily="34" charset="0"/>
              </a:rPr>
              <a:t>OF</a:t>
            </a:r>
            <a:r>
              <a:rPr lang="zh-CN" altLang="en-US" sz="2800" dirty="0">
                <a:solidFill>
                  <a:srgbClr val="0000CC"/>
                </a:solidFill>
                <a:latin typeface="+mn-lt"/>
                <a:ea typeface="+mn-ea"/>
                <a:sym typeface="Arial" panose="020B0604020202020204" pitchFamily="34" charset="0"/>
              </a:rPr>
              <a:t>＝</a:t>
            </a:r>
            <a:r>
              <a:rPr lang="en-US" altLang="zh-CN" sz="2800" dirty="0">
                <a:solidFill>
                  <a:srgbClr val="0000CC"/>
                </a:solidFill>
                <a:latin typeface="+mn-lt"/>
                <a:ea typeface="+mn-ea"/>
                <a:sym typeface="Arial" panose="020B0604020202020204" pitchFamily="34" charset="0"/>
              </a:rPr>
              <a:t>1</a:t>
            </a:r>
            <a:r>
              <a:rPr lang="zh-CN" altLang="en-US" sz="2800" dirty="0">
                <a:solidFill>
                  <a:srgbClr val="0000CC"/>
                </a:solidFill>
                <a:latin typeface="+mn-lt"/>
                <a:ea typeface="+mn-ea"/>
                <a:sym typeface="Arial" panose="020B0604020202020204" pitchFamily="34" charset="0"/>
              </a:rPr>
              <a:t>；补码</a:t>
            </a:r>
            <a:r>
              <a:rPr lang="en-US" altLang="zh-CN" sz="2800" dirty="0">
                <a:solidFill>
                  <a:srgbClr val="0000CC"/>
                </a:solidFill>
                <a:latin typeface="+mn-lt"/>
                <a:ea typeface="+mn-ea"/>
                <a:sym typeface="Arial" panose="020B0604020202020204" pitchFamily="34" charset="0"/>
              </a:rPr>
              <a:t>B6H</a:t>
            </a:r>
            <a:r>
              <a:rPr lang="zh-CN" altLang="en-US" sz="2800" dirty="0">
                <a:solidFill>
                  <a:srgbClr val="0000CC"/>
                </a:solidFill>
                <a:latin typeface="+mn-lt"/>
                <a:ea typeface="+mn-ea"/>
                <a:sym typeface="Arial" panose="020B0604020202020204" pitchFamily="34" charset="0"/>
              </a:rPr>
              <a:t>表达真值是－</a:t>
            </a:r>
            <a:r>
              <a:rPr lang="en-US" altLang="zh-CN" sz="2800" dirty="0">
                <a:solidFill>
                  <a:srgbClr val="0000CC"/>
                </a:solidFill>
                <a:latin typeface="+mn-lt"/>
                <a:ea typeface="+mn-ea"/>
                <a:sym typeface="Arial" panose="020B0604020202020204" pitchFamily="34" charset="0"/>
              </a:rPr>
              <a:t>74</a:t>
            </a:r>
            <a:r>
              <a:rPr lang="zh-CN" altLang="en-US" sz="2800" dirty="0">
                <a:solidFill>
                  <a:srgbClr val="0000CC"/>
                </a:solidFill>
                <a:latin typeface="+mn-lt"/>
                <a:ea typeface="+mn-ea"/>
                <a:sym typeface="Arial" panose="020B0604020202020204" pitchFamily="34" charset="0"/>
              </a:rPr>
              <a:t>，显然运算结果也不正确</a:t>
            </a:r>
            <a:endParaRPr lang="zh-CN" altLang="en-US" dirty="0">
              <a:solidFill>
                <a:srgbClr val="000000"/>
              </a:solidFill>
              <a:latin typeface="+mn-lt"/>
              <a:ea typeface="+mn-ea"/>
              <a:sym typeface="Arial" panose="020B0604020202020204" pitchFamily="34" charset="0"/>
            </a:endParaRPr>
          </a:p>
        </p:txBody>
      </p:sp>
      <p:sp>
        <p:nvSpPr>
          <p:cNvPr id="23558" name="AutoShape 7"/>
          <p:cNvSpPr>
            <a:spLocks noChangeArrowheads="1"/>
          </p:cNvSpPr>
          <p:nvPr/>
        </p:nvSpPr>
        <p:spPr bwMode="auto">
          <a:xfrm>
            <a:off x="560388" y="1663700"/>
            <a:ext cx="8043862" cy="2989263"/>
          </a:xfrm>
          <a:prstGeom prst="flowChartAlternateProcess">
            <a:avLst/>
          </a:prstGeom>
          <a:solidFill>
            <a:srgbClr val="FFFFCC"/>
          </a:solidFill>
          <a:ln w="9525">
            <a:solidFill>
              <a:schemeClr val="tx1"/>
            </a:solidFill>
            <a:miter lim="800000"/>
          </a:ln>
        </p:spPr>
        <p:txBody>
          <a:bodyPr/>
          <a:lstStyle/>
          <a:p>
            <a:pPr algn="just">
              <a:buFont typeface="Arial" panose="020B0604020202020204" pitchFamily="34" charset="0"/>
              <a:buChar char="•"/>
              <a:defRPr/>
            </a:pPr>
            <a:r>
              <a:rPr lang="en-US" altLang="zh-CN" sz="3200" dirty="0">
                <a:solidFill>
                  <a:srgbClr val="000000"/>
                </a:solidFill>
                <a:sym typeface="Arial" panose="020B0604020202020204" pitchFamily="34" charset="0"/>
              </a:rPr>
              <a:t> </a:t>
            </a:r>
            <a:r>
              <a:rPr lang="en-US" altLang="zh-CN" sz="3200" dirty="0">
                <a:solidFill>
                  <a:srgbClr val="000099"/>
                </a:solidFill>
                <a:latin typeface="+mn-lt"/>
                <a:ea typeface="+mn-ea"/>
                <a:sym typeface="Arial" panose="020B0604020202020204" pitchFamily="34" charset="0"/>
              </a:rPr>
              <a:t>B6H</a:t>
            </a:r>
            <a:r>
              <a:rPr lang="zh-CN" altLang="en-US" sz="3200" dirty="0">
                <a:solidFill>
                  <a:srgbClr val="000099"/>
                </a:solidFill>
                <a:latin typeface="+mn-lt"/>
                <a:ea typeface="+mn-ea"/>
                <a:sym typeface="Arial" panose="020B0604020202020204" pitchFamily="34" charset="0"/>
              </a:rPr>
              <a:t>＝</a:t>
            </a:r>
            <a:r>
              <a:rPr lang="en-US" altLang="zh-CN" sz="3200" dirty="0">
                <a:solidFill>
                  <a:srgbClr val="000099"/>
                </a:solidFill>
                <a:latin typeface="+mn-lt"/>
                <a:ea typeface="+mn-ea"/>
                <a:sym typeface="Arial" panose="020B0604020202020204" pitchFamily="34" charset="0"/>
              </a:rPr>
              <a:t>10110110B</a:t>
            </a:r>
            <a:r>
              <a:rPr lang="zh-CN" altLang="en-US" sz="3200" dirty="0">
                <a:solidFill>
                  <a:srgbClr val="000099"/>
                </a:solidFill>
                <a:latin typeface="+mn-lt"/>
                <a:ea typeface="+mn-ea"/>
                <a:sym typeface="Arial" panose="020B0604020202020204" pitchFamily="34" charset="0"/>
              </a:rPr>
              <a:t>，最高位为</a:t>
            </a:r>
            <a:r>
              <a:rPr lang="en-US" altLang="zh-CN" sz="3200" dirty="0">
                <a:solidFill>
                  <a:srgbClr val="000099"/>
                </a:solidFill>
                <a:latin typeface="+mn-lt"/>
                <a:ea typeface="+mn-ea"/>
                <a:sym typeface="Arial" panose="020B0604020202020204" pitchFamily="34" charset="0"/>
              </a:rPr>
              <a:t>1</a:t>
            </a:r>
            <a:r>
              <a:rPr lang="zh-CN" altLang="en-US" sz="3200" dirty="0">
                <a:solidFill>
                  <a:srgbClr val="000099"/>
                </a:solidFill>
                <a:latin typeface="+mn-lt"/>
                <a:ea typeface="+mn-ea"/>
                <a:sym typeface="Arial" panose="020B0604020202020204" pitchFamily="34" charset="0"/>
              </a:rPr>
              <a:t>，</a:t>
            </a:r>
            <a:endParaRPr lang="zh-CN" altLang="en-US" sz="3200" dirty="0">
              <a:solidFill>
                <a:srgbClr val="000099"/>
              </a:solidFill>
              <a:latin typeface="+mn-lt"/>
              <a:ea typeface="+mn-ea"/>
              <a:sym typeface="Arial" panose="020B0604020202020204" pitchFamily="34" charset="0"/>
            </a:endParaRPr>
          </a:p>
          <a:p>
            <a:pPr algn="just">
              <a:defRPr/>
            </a:pPr>
            <a:r>
              <a:rPr lang="zh-CN" altLang="en-US" sz="3200" dirty="0">
                <a:solidFill>
                  <a:srgbClr val="000099"/>
                </a:solidFill>
                <a:latin typeface="+mn-lt"/>
                <a:ea typeface="+mn-ea"/>
                <a:sym typeface="Arial" panose="020B0604020202020204" pitchFamily="34" charset="0"/>
              </a:rPr>
              <a:t>作为有符号数是负数</a:t>
            </a:r>
            <a:endParaRPr lang="zh-CN" altLang="en-US" sz="3200" dirty="0">
              <a:solidFill>
                <a:srgbClr val="000099"/>
              </a:solidFill>
              <a:latin typeface="+mn-lt"/>
              <a:ea typeface="+mn-ea"/>
              <a:sym typeface="Arial" panose="020B0604020202020204" pitchFamily="34" charset="0"/>
            </a:endParaRPr>
          </a:p>
          <a:p>
            <a:pPr algn="just">
              <a:spcBef>
                <a:spcPct val="20000"/>
              </a:spcBef>
              <a:buFont typeface="Arial" panose="020B0604020202020204" pitchFamily="34" charset="0"/>
              <a:buChar char="•"/>
              <a:defRPr/>
            </a:pPr>
            <a:r>
              <a:rPr lang="zh-CN" altLang="en-US" sz="3200" dirty="0">
                <a:solidFill>
                  <a:srgbClr val="000099"/>
                </a:solidFill>
                <a:latin typeface="+mn-lt"/>
                <a:ea typeface="+mn-ea"/>
                <a:sym typeface="Arial" panose="020B0604020202020204" pitchFamily="34" charset="0"/>
              </a:rPr>
              <a:t> 对</a:t>
            </a:r>
            <a:r>
              <a:rPr lang="en-US" altLang="zh-CN" sz="3200" dirty="0">
                <a:solidFill>
                  <a:srgbClr val="000099"/>
                </a:solidFill>
                <a:latin typeface="+mn-lt"/>
                <a:ea typeface="+mn-ea"/>
                <a:sym typeface="Arial" panose="020B0604020202020204" pitchFamily="34" charset="0"/>
              </a:rPr>
              <a:t>B6H</a:t>
            </a:r>
            <a:r>
              <a:rPr lang="zh-CN" altLang="en-US" sz="3200" dirty="0">
                <a:solidFill>
                  <a:srgbClr val="000099"/>
                </a:solidFill>
                <a:latin typeface="+mn-lt"/>
                <a:ea typeface="+mn-ea"/>
                <a:sym typeface="Arial" panose="020B0604020202020204" pitchFamily="34" charset="0"/>
              </a:rPr>
              <a:t>求反加</a:t>
            </a:r>
            <a:r>
              <a:rPr lang="en-US" altLang="zh-CN" sz="3200" dirty="0">
                <a:solidFill>
                  <a:srgbClr val="000099"/>
                </a:solidFill>
                <a:latin typeface="+mn-lt"/>
                <a:ea typeface="+mn-ea"/>
                <a:sym typeface="Arial" panose="020B0604020202020204" pitchFamily="34" charset="0"/>
              </a:rPr>
              <a:t>1</a:t>
            </a:r>
            <a:r>
              <a:rPr lang="zh-CN" altLang="en-US" sz="3200" dirty="0">
                <a:solidFill>
                  <a:srgbClr val="000099"/>
                </a:solidFill>
                <a:latin typeface="+mn-lt"/>
                <a:ea typeface="+mn-ea"/>
                <a:sym typeface="Arial" panose="020B0604020202020204" pitchFamily="34" charset="0"/>
              </a:rPr>
              <a:t>等于：</a:t>
            </a:r>
            <a:endParaRPr lang="zh-CN" altLang="en-US" sz="3200" dirty="0">
              <a:solidFill>
                <a:srgbClr val="000099"/>
              </a:solidFill>
              <a:latin typeface="+mn-lt"/>
              <a:ea typeface="+mn-ea"/>
              <a:sym typeface="Arial" panose="020B0604020202020204" pitchFamily="34" charset="0"/>
            </a:endParaRPr>
          </a:p>
          <a:p>
            <a:pPr algn="just">
              <a:defRPr/>
            </a:pPr>
            <a:r>
              <a:rPr lang="en-US" altLang="zh-CN" sz="3200" dirty="0">
                <a:solidFill>
                  <a:srgbClr val="000099"/>
                </a:solidFill>
                <a:latin typeface="+mn-lt"/>
                <a:ea typeface="+mn-ea"/>
                <a:sym typeface="Arial" panose="020B0604020202020204" pitchFamily="34" charset="0"/>
              </a:rPr>
              <a:t>01001001B</a:t>
            </a:r>
            <a:r>
              <a:rPr lang="zh-CN" altLang="en-US" sz="3200" dirty="0">
                <a:solidFill>
                  <a:srgbClr val="000099"/>
                </a:solidFill>
                <a:latin typeface="+mn-lt"/>
                <a:ea typeface="+mn-ea"/>
                <a:sym typeface="Arial" panose="020B0604020202020204" pitchFamily="34" charset="0"/>
              </a:rPr>
              <a:t>＋</a:t>
            </a:r>
            <a:r>
              <a:rPr lang="en-US" altLang="zh-CN" sz="3200" dirty="0">
                <a:solidFill>
                  <a:srgbClr val="000099"/>
                </a:solidFill>
                <a:latin typeface="+mn-lt"/>
                <a:ea typeface="+mn-ea"/>
                <a:sym typeface="Arial" panose="020B0604020202020204" pitchFamily="34" charset="0"/>
              </a:rPr>
              <a:t>1</a:t>
            </a:r>
            <a:r>
              <a:rPr lang="zh-CN" altLang="en-US" sz="3200" dirty="0">
                <a:solidFill>
                  <a:srgbClr val="000099"/>
                </a:solidFill>
                <a:latin typeface="+mn-lt"/>
                <a:ea typeface="+mn-ea"/>
                <a:sym typeface="Arial" panose="020B0604020202020204" pitchFamily="34" charset="0"/>
              </a:rPr>
              <a:t>＝</a:t>
            </a:r>
            <a:r>
              <a:rPr lang="en-US" altLang="zh-CN" sz="3200" dirty="0">
                <a:solidFill>
                  <a:srgbClr val="000099"/>
                </a:solidFill>
                <a:latin typeface="+mn-lt"/>
                <a:ea typeface="+mn-ea"/>
                <a:sym typeface="Arial" panose="020B0604020202020204" pitchFamily="34" charset="0"/>
              </a:rPr>
              <a:t>01001010B</a:t>
            </a:r>
            <a:r>
              <a:rPr lang="zh-CN" altLang="en-US" sz="3200" dirty="0">
                <a:solidFill>
                  <a:srgbClr val="000099"/>
                </a:solidFill>
                <a:latin typeface="+mn-lt"/>
                <a:ea typeface="+mn-ea"/>
                <a:sym typeface="Arial" panose="020B0604020202020204" pitchFamily="34" charset="0"/>
              </a:rPr>
              <a:t>＝</a:t>
            </a:r>
            <a:r>
              <a:rPr lang="en-US" altLang="zh-CN" sz="3200" dirty="0">
                <a:solidFill>
                  <a:srgbClr val="000099"/>
                </a:solidFill>
                <a:latin typeface="+mn-lt"/>
                <a:ea typeface="+mn-ea"/>
                <a:sym typeface="Arial" panose="020B0604020202020204" pitchFamily="34" charset="0"/>
              </a:rPr>
              <a:t>4AH</a:t>
            </a:r>
            <a:r>
              <a:rPr lang="zh-CN" altLang="en-US" sz="3200" dirty="0">
                <a:solidFill>
                  <a:srgbClr val="000099"/>
                </a:solidFill>
                <a:latin typeface="+mn-lt"/>
                <a:ea typeface="+mn-ea"/>
                <a:sym typeface="Arial" panose="020B0604020202020204" pitchFamily="34" charset="0"/>
              </a:rPr>
              <a:t>＝</a:t>
            </a:r>
            <a:r>
              <a:rPr lang="en-US" altLang="zh-CN" sz="3200" dirty="0">
                <a:solidFill>
                  <a:srgbClr val="000099"/>
                </a:solidFill>
                <a:latin typeface="+mn-lt"/>
                <a:ea typeface="+mn-ea"/>
                <a:sym typeface="Arial" panose="020B0604020202020204" pitchFamily="34" charset="0"/>
              </a:rPr>
              <a:t>74</a:t>
            </a:r>
            <a:endParaRPr lang="zh-CN" altLang="en-US" sz="3200" dirty="0">
              <a:solidFill>
                <a:srgbClr val="000099"/>
              </a:solidFill>
              <a:latin typeface="+mn-lt"/>
              <a:ea typeface="+mn-ea"/>
              <a:sym typeface="Arial" panose="020B0604020202020204" pitchFamily="34" charset="0"/>
            </a:endParaRPr>
          </a:p>
          <a:p>
            <a:pPr algn="just">
              <a:spcBef>
                <a:spcPct val="20000"/>
              </a:spcBef>
              <a:buFont typeface="Arial" panose="020B0604020202020204" pitchFamily="34" charset="0"/>
              <a:buChar char="•"/>
              <a:defRPr/>
            </a:pPr>
            <a:r>
              <a:rPr lang="en-US" altLang="zh-CN" sz="3200" dirty="0">
                <a:solidFill>
                  <a:srgbClr val="000099"/>
                </a:solidFill>
                <a:latin typeface="+mn-lt"/>
                <a:ea typeface="+mn-ea"/>
                <a:sym typeface="Arial" panose="020B0604020202020204" pitchFamily="34" charset="0"/>
              </a:rPr>
              <a:t> </a:t>
            </a:r>
            <a:r>
              <a:rPr lang="zh-CN" altLang="en-US" sz="3200" dirty="0">
                <a:solidFill>
                  <a:srgbClr val="000099"/>
                </a:solidFill>
                <a:latin typeface="+mn-lt"/>
                <a:ea typeface="+mn-ea"/>
                <a:sym typeface="Arial" panose="020B0604020202020204" pitchFamily="34" charset="0"/>
              </a:rPr>
              <a:t>所以，</a:t>
            </a:r>
            <a:r>
              <a:rPr lang="en-US" altLang="zh-CN" sz="3200" dirty="0">
                <a:solidFill>
                  <a:srgbClr val="0000FF"/>
                </a:solidFill>
                <a:latin typeface="+mn-lt"/>
                <a:ea typeface="+mn-ea"/>
                <a:sym typeface="Arial" panose="020B0604020202020204" pitchFamily="34" charset="0"/>
              </a:rPr>
              <a:t>B6H</a:t>
            </a:r>
            <a:r>
              <a:rPr lang="zh-CN" altLang="en-US" sz="3200" dirty="0">
                <a:solidFill>
                  <a:srgbClr val="0000FF"/>
                </a:solidFill>
                <a:latin typeface="+mn-lt"/>
                <a:ea typeface="+mn-ea"/>
                <a:sym typeface="Arial" panose="020B0604020202020204" pitchFamily="34" charset="0"/>
              </a:rPr>
              <a:t>表达有符号数的真值为－</a:t>
            </a:r>
            <a:r>
              <a:rPr lang="en-US" altLang="zh-CN" sz="3200" dirty="0">
                <a:solidFill>
                  <a:srgbClr val="0000FF"/>
                </a:solidFill>
                <a:latin typeface="+mn-lt"/>
                <a:ea typeface="+mn-ea"/>
                <a:sym typeface="Arial" panose="020B0604020202020204" pitchFamily="34" charset="0"/>
              </a:rPr>
              <a:t>74</a:t>
            </a:r>
            <a:endParaRPr lang="zh-CN" altLang="en-US" dirty="0">
              <a:solidFill>
                <a:srgbClr val="000000"/>
              </a:solidFill>
              <a:latin typeface="+mn-lt"/>
              <a:ea typeface="+mn-ea"/>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p:cBhvr>
                                        <p:cTn id="7" dur="500"/>
                                        <p:tgtEl>
                                          <p:spTgt spid="23556"/>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23557"/>
                                        </p:tgtEl>
                                        <p:attrNameLst>
                                          <p:attrName>style.visibility</p:attrName>
                                        </p:attrNameLst>
                                      </p:cBhvr>
                                      <p:to>
                                        <p:strVal val="visible"/>
                                      </p:to>
                                    </p:set>
                                    <p:anim calcmode="lin" valueType="num">
                                      <p:cBhvr>
                                        <p:cTn id="11" dur="500" fill="hold"/>
                                        <p:tgtEl>
                                          <p:spTgt spid="23557"/>
                                        </p:tgtEl>
                                        <p:attrNameLst>
                                          <p:attrName>ppt_w</p:attrName>
                                        </p:attrNameLst>
                                      </p:cBhvr>
                                      <p:tavLst>
                                        <p:tav tm="0">
                                          <p:val>
                                            <p:fltVal val="0"/>
                                          </p:val>
                                        </p:tav>
                                        <p:tav tm="100000">
                                          <p:val>
                                            <p:strVal val="#ppt_w"/>
                                          </p:val>
                                        </p:tav>
                                      </p:tavLst>
                                    </p:anim>
                                    <p:anim calcmode="lin" valueType="num">
                                      <p:cBhvr>
                                        <p:cTn id="12" dur="500" fill="hold"/>
                                        <p:tgtEl>
                                          <p:spTgt spid="2355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 calcmode="lin" valueType="num">
                                      <p:cBhvr>
                                        <p:cTn id="17" dur="3000" fill="hold"/>
                                        <p:tgtEl>
                                          <p:spTgt spid="23558"/>
                                        </p:tgtEl>
                                        <p:attrNameLst>
                                          <p:attrName>ppt_x</p:attrName>
                                        </p:attrNameLst>
                                      </p:cBhvr>
                                      <p:tavLst>
                                        <p:tav tm="0">
                                          <p:val>
                                            <p:strVal val="#ppt_x-.2"/>
                                          </p:val>
                                        </p:tav>
                                        <p:tav tm="100000">
                                          <p:val>
                                            <p:strVal val="#ppt_x"/>
                                          </p:val>
                                        </p:tav>
                                      </p:tavLst>
                                    </p:anim>
                                    <p:anim calcmode="lin" valueType="num">
                                      <p:cBhvr>
                                        <p:cTn id="18" dur="3000" fill="hold"/>
                                        <p:tgtEl>
                                          <p:spTgt spid="23558"/>
                                        </p:tgtEl>
                                        <p:attrNameLst>
                                          <p:attrName>ppt_y</p:attrName>
                                        </p:attrNameLst>
                                      </p:cBhvr>
                                      <p:tavLst>
                                        <p:tav tm="0">
                                          <p:val>
                                            <p:strVal val="#ppt_y"/>
                                          </p:val>
                                        </p:tav>
                                        <p:tav tm="100000">
                                          <p:val>
                                            <p:strVal val="#ppt_y"/>
                                          </p:val>
                                        </p:tav>
                                      </p:tavLst>
                                    </p:anim>
                                    <p:animEffect prLst="gradientSize: 0.1">
                                      <p:cBhvr>
                                        <p:cTn id="19" dur="30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ldLvl="0" autoUpdateAnimBg="0"/>
      <p:bldP spid="23558"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章：溢出和进位的区别</a:t>
            </a:r>
            <a:endParaRPr lang="zh-CN" altLang="en-US" smtClean="0"/>
          </a:p>
        </p:txBody>
      </p:sp>
      <p:sp>
        <p:nvSpPr>
          <p:cNvPr id="25603" name="Rectangle 4"/>
          <p:cNvSpPr>
            <a:spLocks noGrp="1" noChangeArrowheads="1"/>
          </p:cNvSpPr>
          <p:nvPr>
            <p:ph type="body" idx="4294967295"/>
          </p:nvPr>
        </p:nvSpPr>
        <p:spPr>
          <a:xfrm>
            <a:off x="471220" y="981075"/>
            <a:ext cx="8199705" cy="3359150"/>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溢出标志</a:t>
            </a:r>
            <a:r>
              <a:rPr lang="en-US" altLang="zh-CN" sz="2800" b="0" dirty="0" smtClean="0"/>
              <a:t>OF</a:t>
            </a:r>
            <a:r>
              <a:rPr lang="zh-CN" altLang="en-US" sz="2800" b="0" dirty="0" smtClean="0"/>
              <a:t>和进位标志</a:t>
            </a:r>
            <a:r>
              <a:rPr lang="en-US" altLang="zh-CN" sz="2800" b="0" dirty="0" smtClean="0"/>
              <a:t>CF</a:t>
            </a:r>
            <a:r>
              <a:rPr lang="zh-CN" altLang="en-US" sz="2800" b="0" dirty="0" smtClean="0"/>
              <a:t>是两个意义不同的标志</a:t>
            </a:r>
            <a:endParaRPr lang="zh-CN" altLang="en-US" sz="2800" b="0" dirty="0" smtClean="0"/>
          </a:p>
          <a:p>
            <a:pPr eaLnBrk="1" hangingPunct="1"/>
            <a:r>
              <a:rPr lang="zh-CN" altLang="en-US" sz="2800" b="0" dirty="0" smtClean="0"/>
              <a:t>进位标志表示无符号数运算结果是否超出范围，运算结果仍然正确</a:t>
            </a:r>
            <a:endParaRPr lang="zh-CN" altLang="en-US" sz="2800" b="0" dirty="0" smtClean="0"/>
          </a:p>
          <a:p>
            <a:pPr eaLnBrk="1" hangingPunct="1"/>
            <a:r>
              <a:rPr lang="zh-CN" altLang="en-US" sz="2800" b="0" dirty="0" smtClean="0"/>
              <a:t>溢出标志表示有符号数运算结果是否超出范围，运算结果已经不正确</a:t>
            </a:r>
            <a:endParaRPr lang="zh-CN" altLang="en-US" sz="2800" b="0" dirty="0" smtClean="0"/>
          </a:p>
        </p:txBody>
      </p:sp>
      <p:sp>
        <p:nvSpPr>
          <p:cNvPr id="24580" name="WordArt 7"/>
          <p:cNvSpPr>
            <a:spLocks noChangeArrowheads="1" noChangeShapeType="1" noTextEdit="1"/>
          </p:cNvSpPr>
          <p:nvPr/>
        </p:nvSpPr>
        <p:spPr bwMode="auto">
          <a:xfrm>
            <a:off x="7908925" y="4797425"/>
            <a:ext cx="762000" cy="790575"/>
          </a:xfrm>
          <a:prstGeom prst="rect">
            <a:avLst/>
          </a:prstGeom>
        </p:spPr>
        <p:txBody>
          <a:bodyPr wrap="none" fromWordArt="1">
            <a:prstTxWarp prst="textPlain">
              <a:avLst>
                <a:gd name="adj" fmla="val 50000"/>
              </a:avLst>
            </a:prstTxWarp>
          </a:bodyPr>
          <a:lstStyle/>
          <a:p>
            <a:pPr algn="ctr"/>
            <a:r>
              <a:rPr lang="zh-CN" altLang="en-US" sz="6000" kern="10">
                <a:ln w="12700">
                  <a:solidFill>
                    <a:schemeClr val="tx1"/>
                  </a:solidFill>
                  <a:bevel/>
                </a:ln>
                <a:gradFill rotWithShape="1">
                  <a:gsLst>
                    <a:gs pos="0">
                      <a:srgbClr val="A603AB"/>
                    </a:gs>
                    <a:gs pos="12000">
                      <a:srgbClr val="E81766"/>
                    </a:gs>
                    <a:gs pos="26999">
                      <a:srgbClr val="EE3F17"/>
                    </a:gs>
                    <a:gs pos="48000">
                      <a:srgbClr val="FFFF00"/>
                    </a:gs>
                    <a:gs pos="64998">
                      <a:srgbClr val="1A8D48"/>
                    </a:gs>
                    <a:gs pos="78998">
                      <a:srgbClr val="0819FB"/>
                    </a:gs>
                    <a:gs pos="100000">
                      <a:srgbClr val="A603AB"/>
                    </a:gs>
                  </a:gsLst>
                  <a:lin ang="0" scaled="1"/>
                </a:gradFill>
                <a:latin typeface="华文彩云" panose="02010800040101010101" pitchFamily="2" charset="-122"/>
                <a:ea typeface="华文彩云" panose="02010800040101010101" pitchFamily="2" charset="-122"/>
              </a:rPr>
              <a:t>？</a:t>
            </a:r>
            <a:endParaRPr lang="zh-CN" altLang="en-US" sz="6000" kern="10">
              <a:ln w="12700">
                <a:solidFill>
                  <a:schemeClr val="tx1"/>
                </a:solidFill>
                <a:bevel/>
              </a:ln>
              <a:gradFill rotWithShape="1">
                <a:gsLst>
                  <a:gs pos="0">
                    <a:srgbClr val="A603AB"/>
                  </a:gs>
                  <a:gs pos="12000">
                    <a:srgbClr val="E81766"/>
                  </a:gs>
                  <a:gs pos="26999">
                    <a:srgbClr val="EE3F17"/>
                  </a:gs>
                  <a:gs pos="48000">
                    <a:srgbClr val="FFFF00"/>
                  </a:gs>
                  <a:gs pos="64998">
                    <a:srgbClr val="1A8D48"/>
                  </a:gs>
                  <a:gs pos="78998">
                    <a:srgbClr val="0819FB"/>
                  </a:gs>
                  <a:gs pos="100000">
                    <a:srgbClr val="A603AB"/>
                  </a:gs>
                </a:gsLst>
                <a:lin ang="0" scaled="1"/>
              </a:gradFill>
              <a:latin typeface="华文彩云" panose="02010800040101010101" pitchFamily="2" charset="-122"/>
              <a:ea typeface="华文彩云"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p:cBhvr>
                                        <p:cTn id="7" dur="580">
                                          <p:stCondLst>
                                            <p:cond delay="0"/>
                                          </p:stCondLst>
                                        </p:cTn>
                                        <p:tgtEl>
                                          <p:spTgt spid="24580"/>
                                        </p:tgtEl>
                                      </p:cBhvr>
                                    </p:animEffect>
                                    <p:anim calcmode="lin" valueType="num">
                                      <p:cBhvr>
                                        <p:cTn id="8" dur="1822" tmFilter="0,0; 0.14,0.36; 0.43,0.73; 0.71,0.91; 1.0,1.0">
                                          <p:stCondLst>
                                            <p:cond delay="0"/>
                                          </p:stCondLst>
                                        </p:cTn>
                                        <p:tgtEl>
                                          <p:spTgt spid="2458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58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58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58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580"/>
                                        </p:tgtEl>
                                        <p:attrNameLst>
                                          <p:attrName>ppt_y</p:attrName>
                                        </p:attrNameLst>
                                      </p:cBhvr>
                                      <p:tavLst>
                                        <p:tav tm="0" fmla="#ppt_y-sin(pi*$)/81">
                                          <p:val>
                                            <p:fltVal val="0"/>
                                          </p:val>
                                        </p:tav>
                                        <p:tav tm="100000">
                                          <p:val>
                                            <p:fltVal val="1"/>
                                          </p:val>
                                        </p:tav>
                                      </p:tavLst>
                                    </p:anim>
                                    <p:animScale>
                                      <p:cBhvr>
                                        <p:cTn id="13" dur="26">
                                          <p:stCondLst>
                                            <p:cond delay="650"/>
                                          </p:stCondLst>
                                        </p:cTn>
                                        <p:tgtEl>
                                          <p:spTgt spid="24580"/>
                                        </p:tgtEl>
                                      </p:cBhvr>
                                      <p:to x="100000" y="60000"/>
                                    </p:animScale>
                                    <p:animScale>
                                      <p:cBhvr>
                                        <p:cTn id="14" dur="166" decel="50000">
                                          <p:stCondLst>
                                            <p:cond delay="676"/>
                                          </p:stCondLst>
                                        </p:cTn>
                                        <p:tgtEl>
                                          <p:spTgt spid="24580"/>
                                        </p:tgtEl>
                                      </p:cBhvr>
                                      <p:to x="100000" y="100000"/>
                                    </p:animScale>
                                    <p:animScale>
                                      <p:cBhvr>
                                        <p:cTn id="15" dur="26">
                                          <p:stCondLst>
                                            <p:cond delay="1312"/>
                                          </p:stCondLst>
                                        </p:cTn>
                                        <p:tgtEl>
                                          <p:spTgt spid="24580"/>
                                        </p:tgtEl>
                                      </p:cBhvr>
                                      <p:to x="100000" y="80000"/>
                                    </p:animScale>
                                    <p:animScale>
                                      <p:cBhvr>
                                        <p:cTn id="16" dur="166" decel="50000">
                                          <p:stCondLst>
                                            <p:cond delay="1338"/>
                                          </p:stCondLst>
                                        </p:cTn>
                                        <p:tgtEl>
                                          <p:spTgt spid="24580"/>
                                        </p:tgtEl>
                                      </p:cBhvr>
                                      <p:to x="100000" y="100000"/>
                                    </p:animScale>
                                    <p:animScale>
                                      <p:cBhvr>
                                        <p:cTn id="17" dur="26">
                                          <p:stCondLst>
                                            <p:cond delay="1642"/>
                                          </p:stCondLst>
                                        </p:cTn>
                                        <p:tgtEl>
                                          <p:spTgt spid="24580"/>
                                        </p:tgtEl>
                                      </p:cBhvr>
                                      <p:to x="100000" y="90000"/>
                                    </p:animScale>
                                    <p:animScale>
                                      <p:cBhvr>
                                        <p:cTn id="18" dur="166" decel="50000">
                                          <p:stCondLst>
                                            <p:cond delay="1668"/>
                                          </p:stCondLst>
                                        </p:cTn>
                                        <p:tgtEl>
                                          <p:spTgt spid="24580"/>
                                        </p:tgtEl>
                                      </p:cBhvr>
                                      <p:to x="100000" y="100000"/>
                                    </p:animScale>
                                    <p:animScale>
                                      <p:cBhvr>
                                        <p:cTn id="19" dur="26">
                                          <p:stCondLst>
                                            <p:cond delay="1808"/>
                                          </p:stCondLst>
                                        </p:cTn>
                                        <p:tgtEl>
                                          <p:spTgt spid="24580"/>
                                        </p:tgtEl>
                                      </p:cBhvr>
                                      <p:to x="100000" y="95000"/>
                                    </p:animScale>
                                    <p:animScale>
                                      <p:cBhvr>
                                        <p:cTn id="20" dur="166" decel="50000">
                                          <p:stCondLst>
                                            <p:cond delay="1834"/>
                                          </p:stCondLst>
                                        </p:cTn>
                                        <p:tgtEl>
                                          <p:spTgt spid="2458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 溢出和进位的对比</a:t>
            </a:r>
            <a:endParaRPr lang="zh-CN" altLang="en-US" smtClean="0"/>
          </a:p>
        </p:txBody>
      </p:sp>
      <p:sp>
        <p:nvSpPr>
          <p:cNvPr id="26627" name="Rectangle 4"/>
          <p:cNvSpPr>
            <a:spLocks noChangeArrowheads="1"/>
          </p:cNvSpPr>
          <p:nvPr/>
        </p:nvSpPr>
        <p:spPr bwMode="auto">
          <a:xfrm>
            <a:off x="379413" y="1052513"/>
            <a:ext cx="69850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indent="390525" algn="just">
              <a:lnSpc>
                <a:spcPct val="90000"/>
              </a:lnSpc>
              <a:spcBef>
                <a:spcPct val="20000"/>
              </a:spcBef>
            </a:pPr>
            <a:r>
              <a:rPr lang="zh-CN" altLang="en-US" sz="3200">
                <a:solidFill>
                  <a:srgbClr val="000000"/>
                </a:solidFill>
                <a:ea typeface="幼圆" panose="02010509060101010101" pitchFamily="49" charset="-122"/>
              </a:rPr>
              <a:t>例</a:t>
            </a:r>
            <a:r>
              <a:rPr lang="en-US" altLang="zh-CN" sz="3200">
                <a:solidFill>
                  <a:srgbClr val="000000"/>
                </a:solidFill>
                <a:ea typeface="幼圆" panose="02010509060101010101" pitchFamily="49" charset="-122"/>
              </a:rPr>
              <a:t>1</a:t>
            </a:r>
            <a:r>
              <a:rPr lang="zh-CN" altLang="en-US" sz="3200">
                <a:solidFill>
                  <a:srgbClr val="000000"/>
                </a:solidFill>
                <a:ea typeface="幼圆" panose="02010509060101010101" pitchFamily="49" charset="-122"/>
              </a:rPr>
              <a:t>：</a:t>
            </a:r>
            <a:r>
              <a:rPr lang="en-US" altLang="zh-CN" sz="3200">
                <a:solidFill>
                  <a:srgbClr val="000000"/>
                </a:solidFill>
                <a:ea typeface="幼圆" panose="02010509060101010101" pitchFamily="49" charset="-122"/>
              </a:rPr>
              <a:t>3AH</a:t>
            </a:r>
            <a:r>
              <a:rPr lang="zh-CN" altLang="en-US" sz="3200">
                <a:solidFill>
                  <a:srgbClr val="000000"/>
                </a:solidFill>
                <a:ea typeface="幼圆" panose="02010509060101010101" pitchFamily="49" charset="-122"/>
              </a:rPr>
              <a:t>＋</a:t>
            </a:r>
            <a:r>
              <a:rPr lang="en-US" altLang="zh-CN" sz="3200">
                <a:solidFill>
                  <a:srgbClr val="000000"/>
                </a:solidFill>
                <a:ea typeface="幼圆" panose="02010509060101010101" pitchFamily="49" charset="-122"/>
              </a:rPr>
              <a:t>7CH</a:t>
            </a:r>
            <a:r>
              <a:rPr lang="zh-CN" altLang="en-US" sz="3200">
                <a:solidFill>
                  <a:srgbClr val="000000"/>
                </a:solidFill>
                <a:ea typeface="幼圆" panose="02010509060101010101" pitchFamily="49" charset="-122"/>
              </a:rPr>
              <a:t>＝</a:t>
            </a:r>
            <a:r>
              <a:rPr lang="en-US" altLang="zh-CN" sz="3200">
                <a:solidFill>
                  <a:srgbClr val="000000"/>
                </a:solidFill>
                <a:ea typeface="幼圆" panose="02010509060101010101" pitchFamily="49" charset="-122"/>
              </a:rPr>
              <a:t>B6H</a:t>
            </a:r>
            <a:endParaRPr lang="zh-CN" altLang="en-US" sz="3200">
              <a:solidFill>
                <a:srgbClr val="000000"/>
              </a:solidFill>
              <a:ea typeface="幼圆" panose="02010509060101010101" pitchFamily="49" charset="-122"/>
            </a:endParaRPr>
          </a:p>
          <a:p>
            <a:pPr indent="390525" algn="just">
              <a:lnSpc>
                <a:spcPct val="90000"/>
              </a:lnSpc>
              <a:spcBef>
                <a:spcPct val="20000"/>
              </a:spcBef>
            </a:pPr>
            <a:r>
              <a:rPr lang="zh-CN" altLang="en-US" sz="2800">
                <a:solidFill>
                  <a:srgbClr val="0000CC"/>
                </a:solidFill>
                <a:ea typeface="幼圆" panose="02010509060101010101" pitchFamily="49" charset="-122"/>
              </a:rPr>
              <a:t>无符号数运算：	</a:t>
            </a:r>
            <a:r>
              <a:rPr lang="en-US" altLang="zh-CN" sz="2800">
                <a:solidFill>
                  <a:srgbClr val="0000CC"/>
                </a:solidFill>
                <a:ea typeface="幼圆" panose="02010509060101010101" pitchFamily="49" charset="-122"/>
              </a:rPr>
              <a:t>58</a:t>
            </a:r>
            <a:r>
              <a:rPr lang="zh-CN" altLang="en-US" sz="2800">
                <a:solidFill>
                  <a:srgbClr val="0000CC"/>
                </a:solidFill>
                <a:ea typeface="幼圆" panose="02010509060101010101" pitchFamily="49" charset="-122"/>
              </a:rPr>
              <a:t>＋</a:t>
            </a:r>
            <a:r>
              <a:rPr lang="en-US" altLang="zh-CN" sz="2800">
                <a:solidFill>
                  <a:srgbClr val="0000CC"/>
                </a:solidFill>
                <a:ea typeface="幼圆" panose="02010509060101010101" pitchFamily="49" charset="-122"/>
              </a:rPr>
              <a:t>124</a:t>
            </a:r>
            <a:r>
              <a:rPr lang="zh-CN" altLang="en-US" sz="2800">
                <a:solidFill>
                  <a:srgbClr val="0000CC"/>
                </a:solidFill>
                <a:ea typeface="幼圆" panose="02010509060101010101" pitchFamily="49" charset="-122"/>
              </a:rPr>
              <a:t>＝</a:t>
            </a:r>
            <a:r>
              <a:rPr lang="en-US" altLang="zh-CN" sz="2800">
                <a:solidFill>
                  <a:srgbClr val="0000CC"/>
                </a:solidFill>
                <a:ea typeface="幼圆" panose="02010509060101010101" pitchFamily="49" charset="-122"/>
              </a:rPr>
              <a:t>182</a:t>
            </a:r>
            <a:endParaRPr lang="zh-CN" altLang="en-US" sz="2800">
              <a:solidFill>
                <a:srgbClr val="0000CC"/>
              </a:solidFill>
              <a:ea typeface="幼圆" panose="02010509060101010101" pitchFamily="49" charset="-122"/>
            </a:endParaRPr>
          </a:p>
          <a:p>
            <a:pPr indent="390525" algn="just">
              <a:lnSpc>
                <a:spcPct val="90000"/>
              </a:lnSpc>
              <a:spcBef>
                <a:spcPct val="20000"/>
              </a:spcBef>
            </a:pPr>
            <a:r>
              <a:rPr lang="en-US" altLang="zh-CN" sz="2800">
                <a:solidFill>
                  <a:srgbClr val="0000CC"/>
                </a:solidFill>
                <a:ea typeface="幼圆" panose="02010509060101010101" pitchFamily="49" charset="-122"/>
              </a:rPr>
              <a:t>	</a:t>
            </a:r>
            <a:r>
              <a:rPr lang="zh-CN" altLang="en-US" sz="2800">
                <a:solidFill>
                  <a:srgbClr val="0000CC"/>
                </a:solidFill>
                <a:ea typeface="幼圆" panose="02010509060101010101" pitchFamily="49" charset="-122"/>
              </a:rPr>
              <a:t>范围内，无进位</a:t>
            </a:r>
            <a:endParaRPr lang="zh-CN" altLang="en-US" sz="2800">
              <a:solidFill>
                <a:srgbClr val="0000CC"/>
              </a:solidFill>
              <a:ea typeface="幼圆" panose="02010509060101010101" pitchFamily="49" charset="-122"/>
            </a:endParaRPr>
          </a:p>
          <a:p>
            <a:pPr indent="390525" algn="just">
              <a:lnSpc>
                <a:spcPct val="90000"/>
              </a:lnSpc>
              <a:spcBef>
                <a:spcPct val="20000"/>
              </a:spcBef>
            </a:pPr>
            <a:r>
              <a:rPr lang="zh-CN" altLang="en-US" sz="2800">
                <a:solidFill>
                  <a:srgbClr val="0000CC"/>
                </a:solidFill>
                <a:ea typeface="幼圆" panose="02010509060101010101" pitchFamily="49" charset="-122"/>
              </a:rPr>
              <a:t>有符号数运算： 	</a:t>
            </a:r>
            <a:r>
              <a:rPr lang="en-US" altLang="zh-CN" sz="2800">
                <a:solidFill>
                  <a:srgbClr val="0000CC"/>
                </a:solidFill>
                <a:ea typeface="幼圆" panose="02010509060101010101" pitchFamily="49" charset="-122"/>
              </a:rPr>
              <a:t>58</a:t>
            </a:r>
            <a:r>
              <a:rPr lang="zh-CN" altLang="en-US" sz="2800">
                <a:solidFill>
                  <a:srgbClr val="0000CC"/>
                </a:solidFill>
                <a:ea typeface="幼圆" panose="02010509060101010101" pitchFamily="49" charset="-122"/>
              </a:rPr>
              <a:t>＋</a:t>
            </a:r>
            <a:r>
              <a:rPr lang="en-US" altLang="zh-CN" sz="2800">
                <a:solidFill>
                  <a:srgbClr val="0000CC"/>
                </a:solidFill>
                <a:ea typeface="幼圆" panose="02010509060101010101" pitchFamily="49" charset="-122"/>
              </a:rPr>
              <a:t>124</a:t>
            </a:r>
            <a:r>
              <a:rPr lang="zh-CN" altLang="en-US" sz="2800">
                <a:solidFill>
                  <a:srgbClr val="0000CC"/>
                </a:solidFill>
                <a:ea typeface="幼圆" panose="02010509060101010101" pitchFamily="49" charset="-122"/>
              </a:rPr>
              <a:t>＝</a:t>
            </a:r>
            <a:r>
              <a:rPr lang="en-US" altLang="zh-CN" sz="2800">
                <a:solidFill>
                  <a:srgbClr val="0000CC"/>
                </a:solidFill>
                <a:ea typeface="幼圆" panose="02010509060101010101" pitchFamily="49" charset="-122"/>
              </a:rPr>
              <a:t>182</a:t>
            </a:r>
            <a:endParaRPr lang="zh-CN" altLang="en-US" sz="2800">
              <a:solidFill>
                <a:srgbClr val="0000CC"/>
              </a:solidFill>
              <a:ea typeface="幼圆" panose="02010509060101010101" pitchFamily="49" charset="-122"/>
            </a:endParaRPr>
          </a:p>
          <a:p>
            <a:pPr indent="390525" algn="just">
              <a:lnSpc>
                <a:spcPct val="90000"/>
              </a:lnSpc>
              <a:spcBef>
                <a:spcPct val="20000"/>
              </a:spcBef>
            </a:pPr>
            <a:r>
              <a:rPr lang="en-US" altLang="zh-CN" sz="2800">
                <a:solidFill>
                  <a:srgbClr val="0000CC"/>
                </a:solidFill>
                <a:ea typeface="幼圆" panose="02010509060101010101" pitchFamily="49" charset="-122"/>
              </a:rPr>
              <a:t>	</a:t>
            </a:r>
            <a:r>
              <a:rPr lang="zh-CN" altLang="en-US" sz="2800">
                <a:solidFill>
                  <a:srgbClr val="0000CC"/>
                </a:solidFill>
                <a:ea typeface="幼圆" panose="02010509060101010101" pitchFamily="49" charset="-122"/>
              </a:rPr>
              <a:t>范围外，有溢出</a:t>
            </a:r>
            <a:endParaRPr lang="zh-CN" altLang="en-US">
              <a:solidFill>
                <a:srgbClr val="000000"/>
              </a:solidFill>
              <a:sym typeface="Arial" panose="020B0604020202020204" pitchFamily="34" charset="0"/>
            </a:endParaRPr>
          </a:p>
        </p:txBody>
      </p:sp>
      <p:sp>
        <p:nvSpPr>
          <p:cNvPr id="25604" name="Rectangle 5"/>
          <p:cNvSpPr>
            <a:spLocks noChangeArrowheads="1"/>
          </p:cNvSpPr>
          <p:nvPr/>
        </p:nvSpPr>
        <p:spPr bwMode="auto">
          <a:xfrm>
            <a:off x="468313" y="3722688"/>
            <a:ext cx="8135937"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indent="390525" algn="just">
              <a:spcBef>
                <a:spcPct val="20000"/>
              </a:spcBef>
              <a:buClr>
                <a:schemeClr val="accent2"/>
              </a:buClr>
              <a:buSzPct val="90000"/>
              <a:buFont typeface="Wingdings" panose="05000000000000000000" pitchFamily="2" charset="2"/>
              <a:buNone/>
              <a:defRPr/>
            </a:pPr>
            <a:r>
              <a:rPr lang="zh-CN" altLang="en-US" sz="3200" dirty="0">
                <a:solidFill>
                  <a:srgbClr val="000000"/>
                </a:solidFill>
                <a:latin typeface="+mn-lt"/>
                <a:ea typeface="+mn-ea"/>
                <a:sym typeface="Arial" panose="020B0604020202020204" pitchFamily="34" charset="0"/>
              </a:rPr>
              <a:t>例</a:t>
            </a:r>
            <a:r>
              <a:rPr lang="en-US" sz="3200" dirty="0">
                <a:solidFill>
                  <a:srgbClr val="000000"/>
                </a:solidFill>
                <a:latin typeface="+mn-lt"/>
                <a:ea typeface="+mn-ea"/>
                <a:sym typeface="Arial" panose="020B0604020202020204" pitchFamily="34" charset="0"/>
              </a:rPr>
              <a:t>2</a:t>
            </a:r>
            <a:r>
              <a:rPr lang="zh-CN" altLang="en-US" sz="3200" dirty="0">
                <a:solidFill>
                  <a:srgbClr val="000000"/>
                </a:solidFill>
                <a:latin typeface="+mn-lt"/>
                <a:ea typeface="+mn-ea"/>
                <a:sym typeface="Arial" panose="020B0604020202020204" pitchFamily="34" charset="0"/>
              </a:rPr>
              <a:t>：</a:t>
            </a:r>
            <a:r>
              <a:rPr lang="en-US" sz="3200" dirty="0">
                <a:solidFill>
                  <a:srgbClr val="000000"/>
                </a:solidFill>
                <a:latin typeface="+mn-lt"/>
                <a:ea typeface="+mn-ea"/>
                <a:sym typeface="Arial" panose="020B0604020202020204" pitchFamily="34" charset="0"/>
              </a:rPr>
              <a:t>AAH</a:t>
            </a:r>
            <a:r>
              <a:rPr lang="zh-CN" altLang="en-US" sz="3200" dirty="0">
                <a:solidFill>
                  <a:srgbClr val="000000"/>
                </a:solidFill>
                <a:latin typeface="+mn-lt"/>
                <a:ea typeface="+mn-ea"/>
                <a:sym typeface="Arial" panose="020B0604020202020204" pitchFamily="34" charset="0"/>
              </a:rPr>
              <a:t>＋</a:t>
            </a:r>
            <a:r>
              <a:rPr lang="en-US" sz="3200" dirty="0">
                <a:solidFill>
                  <a:srgbClr val="000000"/>
                </a:solidFill>
                <a:latin typeface="+mn-lt"/>
                <a:ea typeface="+mn-ea"/>
                <a:sym typeface="Arial" panose="020B0604020202020204" pitchFamily="34" charset="0"/>
              </a:rPr>
              <a:t>7CH</a:t>
            </a:r>
            <a:r>
              <a:rPr lang="zh-CN" altLang="en-US" sz="3200" dirty="0">
                <a:solidFill>
                  <a:srgbClr val="000000"/>
                </a:solidFill>
                <a:latin typeface="+mn-lt"/>
                <a:ea typeface="+mn-ea"/>
                <a:sym typeface="Arial" panose="020B0604020202020204" pitchFamily="34" charset="0"/>
              </a:rPr>
              <a:t>＝（</a:t>
            </a:r>
            <a:r>
              <a:rPr lang="en-US" sz="3200" dirty="0">
                <a:solidFill>
                  <a:srgbClr val="000000"/>
                </a:solidFill>
                <a:latin typeface="+mn-lt"/>
                <a:ea typeface="+mn-ea"/>
                <a:sym typeface="Arial" panose="020B0604020202020204" pitchFamily="34" charset="0"/>
              </a:rPr>
              <a:t>1</a:t>
            </a:r>
            <a:r>
              <a:rPr lang="zh-CN" altLang="en-US" sz="3200" dirty="0">
                <a:solidFill>
                  <a:srgbClr val="000000"/>
                </a:solidFill>
                <a:latin typeface="+mn-lt"/>
                <a:ea typeface="+mn-ea"/>
                <a:sym typeface="Arial" panose="020B0604020202020204" pitchFamily="34" charset="0"/>
              </a:rPr>
              <a:t>）</a:t>
            </a:r>
            <a:r>
              <a:rPr lang="en-US" sz="3200" dirty="0">
                <a:solidFill>
                  <a:srgbClr val="000000"/>
                </a:solidFill>
                <a:latin typeface="+mn-lt"/>
                <a:ea typeface="+mn-ea"/>
                <a:sym typeface="Arial" panose="020B0604020202020204" pitchFamily="34" charset="0"/>
              </a:rPr>
              <a:t>26H</a:t>
            </a:r>
            <a:endParaRPr lang="zh-CN" altLang="en-US" sz="3200" dirty="0">
              <a:solidFill>
                <a:srgbClr val="000000"/>
              </a:solidFill>
              <a:latin typeface="+mn-lt"/>
              <a:ea typeface="+mn-ea"/>
              <a:sym typeface="Arial" panose="020B0604020202020204" pitchFamily="34" charset="0"/>
            </a:endParaRPr>
          </a:p>
          <a:p>
            <a:pPr indent="390525" algn="just">
              <a:lnSpc>
                <a:spcPct val="90000"/>
              </a:lnSpc>
              <a:spcBef>
                <a:spcPct val="20000"/>
              </a:spcBef>
              <a:buClr>
                <a:schemeClr val="accent2"/>
              </a:buClr>
              <a:buSzPct val="90000"/>
              <a:buFont typeface="Wingdings" panose="05000000000000000000" pitchFamily="2" charset="2"/>
              <a:buNone/>
              <a:defRPr/>
            </a:pPr>
            <a:r>
              <a:rPr lang="zh-CN" altLang="en-US" sz="2800" dirty="0">
                <a:solidFill>
                  <a:srgbClr val="0000CC"/>
                </a:solidFill>
                <a:latin typeface="+mn-lt"/>
                <a:ea typeface="+mn-ea"/>
                <a:sym typeface="Arial" panose="020B0604020202020204" pitchFamily="34" charset="0"/>
              </a:rPr>
              <a:t>无符号数运算：	</a:t>
            </a:r>
            <a:r>
              <a:rPr lang="en-US" sz="2800" dirty="0">
                <a:solidFill>
                  <a:srgbClr val="0000CC"/>
                </a:solidFill>
                <a:latin typeface="+mn-lt"/>
                <a:ea typeface="+mn-ea"/>
                <a:sym typeface="Arial" panose="020B0604020202020204" pitchFamily="34" charset="0"/>
              </a:rPr>
              <a:t>170</a:t>
            </a:r>
            <a:r>
              <a:rPr lang="zh-CN" altLang="en-US" sz="2800" dirty="0">
                <a:solidFill>
                  <a:srgbClr val="0000CC"/>
                </a:solidFill>
                <a:latin typeface="+mn-lt"/>
                <a:ea typeface="+mn-ea"/>
                <a:sym typeface="Arial" panose="020B0604020202020204" pitchFamily="34" charset="0"/>
              </a:rPr>
              <a:t>＋</a:t>
            </a:r>
            <a:r>
              <a:rPr lang="en-US" sz="2800" dirty="0">
                <a:solidFill>
                  <a:srgbClr val="0000CC"/>
                </a:solidFill>
                <a:latin typeface="+mn-lt"/>
                <a:ea typeface="+mn-ea"/>
                <a:sym typeface="Arial" panose="020B0604020202020204" pitchFamily="34" charset="0"/>
              </a:rPr>
              <a:t>124</a:t>
            </a:r>
            <a:r>
              <a:rPr lang="zh-CN" altLang="en-US" sz="2800" dirty="0">
                <a:solidFill>
                  <a:srgbClr val="0000CC"/>
                </a:solidFill>
                <a:latin typeface="+mn-lt"/>
                <a:ea typeface="+mn-ea"/>
                <a:sym typeface="Arial" panose="020B0604020202020204" pitchFamily="34" charset="0"/>
              </a:rPr>
              <a:t>＝</a:t>
            </a:r>
            <a:r>
              <a:rPr lang="en-US" sz="2800" dirty="0">
                <a:solidFill>
                  <a:srgbClr val="0000CC"/>
                </a:solidFill>
                <a:latin typeface="+mn-lt"/>
                <a:ea typeface="+mn-ea"/>
                <a:sym typeface="Arial" panose="020B0604020202020204" pitchFamily="34" charset="0"/>
              </a:rPr>
              <a:t>294</a:t>
            </a:r>
            <a:endParaRPr lang="zh-CN" altLang="en-US" sz="2800" dirty="0">
              <a:solidFill>
                <a:srgbClr val="0000CC"/>
              </a:solidFill>
              <a:latin typeface="+mn-lt"/>
              <a:ea typeface="+mn-ea"/>
              <a:sym typeface="Arial" panose="020B0604020202020204" pitchFamily="34" charset="0"/>
            </a:endParaRPr>
          </a:p>
          <a:p>
            <a:pPr indent="390525" algn="just">
              <a:lnSpc>
                <a:spcPct val="90000"/>
              </a:lnSpc>
              <a:spcBef>
                <a:spcPct val="20000"/>
              </a:spcBef>
              <a:buClr>
                <a:schemeClr val="accent2"/>
              </a:buClr>
              <a:buSzPct val="90000"/>
              <a:buFont typeface="Wingdings" panose="05000000000000000000" pitchFamily="2" charset="2"/>
              <a:buNone/>
              <a:defRPr/>
            </a:pPr>
            <a:r>
              <a:rPr lang="en-US" sz="2800" dirty="0">
                <a:solidFill>
                  <a:srgbClr val="0000CC"/>
                </a:solidFill>
                <a:latin typeface="+mn-lt"/>
                <a:ea typeface="+mn-ea"/>
                <a:sym typeface="Arial" panose="020B0604020202020204" pitchFamily="34" charset="0"/>
              </a:rPr>
              <a:t>	</a:t>
            </a:r>
            <a:r>
              <a:rPr lang="zh-CN" altLang="en-US" sz="2800" dirty="0">
                <a:solidFill>
                  <a:srgbClr val="0000CC"/>
                </a:solidFill>
                <a:latin typeface="+mn-lt"/>
                <a:ea typeface="+mn-ea"/>
                <a:sym typeface="Arial" panose="020B0604020202020204" pitchFamily="34" charset="0"/>
              </a:rPr>
              <a:t>范围外，有进位</a:t>
            </a:r>
            <a:endParaRPr lang="zh-CN" altLang="en-US" sz="2800" dirty="0">
              <a:solidFill>
                <a:srgbClr val="0000CC"/>
              </a:solidFill>
              <a:latin typeface="+mn-lt"/>
              <a:ea typeface="+mn-ea"/>
              <a:sym typeface="Arial" panose="020B0604020202020204" pitchFamily="34" charset="0"/>
            </a:endParaRPr>
          </a:p>
          <a:p>
            <a:pPr indent="390525" algn="just">
              <a:lnSpc>
                <a:spcPct val="90000"/>
              </a:lnSpc>
              <a:spcBef>
                <a:spcPct val="20000"/>
              </a:spcBef>
              <a:buClr>
                <a:schemeClr val="accent2"/>
              </a:buClr>
              <a:buSzPct val="90000"/>
              <a:buFont typeface="Wingdings" panose="05000000000000000000" pitchFamily="2" charset="2"/>
              <a:buNone/>
              <a:defRPr/>
            </a:pPr>
            <a:r>
              <a:rPr lang="zh-CN" altLang="en-US" sz="2800" dirty="0">
                <a:solidFill>
                  <a:srgbClr val="0000CC"/>
                </a:solidFill>
                <a:latin typeface="+mn-lt"/>
                <a:ea typeface="+mn-ea"/>
                <a:sym typeface="Arial" panose="020B0604020202020204" pitchFamily="34" charset="0"/>
              </a:rPr>
              <a:t>有符号数运算：	－</a:t>
            </a:r>
            <a:r>
              <a:rPr lang="en-US" sz="2800" dirty="0">
                <a:solidFill>
                  <a:srgbClr val="0000CC"/>
                </a:solidFill>
                <a:latin typeface="+mn-lt"/>
                <a:ea typeface="+mn-ea"/>
                <a:sym typeface="Arial" panose="020B0604020202020204" pitchFamily="34" charset="0"/>
              </a:rPr>
              <a:t>86</a:t>
            </a:r>
            <a:r>
              <a:rPr lang="zh-CN" altLang="en-US" sz="2800" dirty="0">
                <a:solidFill>
                  <a:srgbClr val="0000CC"/>
                </a:solidFill>
                <a:latin typeface="+mn-lt"/>
                <a:ea typeface="+mn-ea"/>
                <a:sym typeface="Arial" panose="020B0604020202020204" pitchFamily="34" charset="0"/>
              </a:rPr>
              <a:t>＋</a:t>
            </a:r>
            <a:r>
              <a:rPr lang="en-US" sz="2800" dirty="0">
                <a:solidFill>
                  <a:srgbClr val="0000CC"/>
                </a:solidFill>
                <a:latin typeface="+mn-lt"/>
                <a:ea typeface="+mn-ea"/>
                <a:sym typeface="Arial" panose="020B0604020202020204" pitchFamily="34" charset="0"/>
              </a:rPr>
              <a:t>124</a:t>
            </a:r>
            <a:r>
              <a:rPr lang="zh-CN" altLang="en-US" sz="2800" dirty="0">
                <a:solidFill>
                  <a:srgbClr val="0000CC"/>
                </a:solidFill>
                <a:latin typeface="+mn-lt"/>
                <a:ea typeface="+mn-ea"/>
                <a:sym typeface="Arial" panose="020B0604020202020204" pitchFamily="34" charset="0"/>
              </a:rPr>
              <a:t>＝</a:t>
            </a:r>
            <a:r>
              <a:rPr lang="en-US" sz="2800" dirty="0">
                <a:solidFill>
                  <a:srgbClr val="0000CC"/>
                </a:solidFill>
                <a:latin typeface="+mn-lt"/>
                <a:ea typeface="+mn-ea"/>
                <a:sym typeface="Arial" panose="020B0604020202020204" pitchFamily="34" charset="0"/>
              </a:rPr>
              <a:t>28</a:t>
            </a:r>
            <a:endParaRPr lang="zh-CN" altLang="en-US" sz="2800" dirty="0">
              <a:solidFill>
                <a:srgbClr val="0000CC"/>
              </a:solidFill>
              <a:latin typeface="+mn-lt"/>
              <a:ea typeface="+mn-ea"/>
              <a:sym typeface="Arial" panose="020B0604020202020204" pitchFamily="34" charset="0"/>
            </a:endParaRPr>
          </a:p>
          <a:p>
            <a:pPr indent="390525" algn="just">
              <a:lnSpc>
                <a:spcPct val="90000"/>
              </a:lnSpc>
              <a:spcBef>
                <a:spcPct val="20000"/>
              </a:spcBef>
              <a:buClr>
                <a:schemeClr val="accent2"/>
              </a:buClr>
              <a:buSzPct val="90000"/>
              <a:buFont typeface="Wingdings" panose="05000000000000000000" pitchFamily="2" charset="2"/>
              <a:buNone/>
              <a:defRPr/>
            </a:pPr>
            <a:r>
              <a:rPr lang="en-US" sz="2800" dirty="0">
                <a:solidFill>
                  <a:srgbClr val="0000CC"/>
                </a:solidFill>
                <a:latin typeface="+mn-lt"/>
                <a:ea typeface="+mn-ea"/>
                <a:sym typeface="Arial" panose="020B0604020202020204" pitchFamily="34" charset="0"/>
              </a:rPr>
              <a:t>	</a:t>
            </a:r>
            <a:r>
              <a:rPr lang="zh-CN" altLang="en-US" sz="2800" dirty="0">
                <a:solidFill>
                  <a:srgbClr val="0000CC"/>
                </a:solidFill>
                <a:latin typeface="+mn-lt"/>
                <a:ea typeface="+mn-ea"/>
                <a:sym typeface="Arial" panose="020B0604020202020204" pitchFamily="34" charset="0"/>
              </a:rPr>
              <a:t>范围内，无溢出</a:t>
            </a:r>
            <a:endParaRPr lang="zh-CN" altLang="en-US" dirty="0">
              <a:solidFill>
                <a:srgbClr val="000000"/>
              </a:solidFill>
              <a:latin typeface="+mn-lt"/>
              <a:ea typeface="+mn-ea"/>
              <a:sym typeface="Arial" panose="020B0604020202020204" pitchFamily="34" charset="0"/>
            </a:endParaRPr>
          </a:p>
        </p:txBody>
      </p:sp>
      <p:pic>
        <p:nvPicPr>
          <p:cNvPr id="25605" name="Picture 6" descr="1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3573463"/>
            <a:ext cx="867568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p:cTn id="7" dur="1000" fill="hold"/>
                                        <p:tgtEl>
                                          <p:spTgt spid="25604"/>
                                        </p:tgtEl>
                                        <p:attrNameLst>
                                          <p:attrName>ppt_x</p:attrName>
                                        </p:attrNameLst>
                                      </p:cBhvr>
                                      <p:tavLst>
                                        <p:tav tm="0">
                                          <p:val>
                                            <p:strVal val="#ppt_x-.2"/>
                                          </p:val>
                                        </p:tav>
                                        <p:tav tm="100000">
                                          <p:val>
                                            <p:strVal val="#ppt_x"/>
                                          </p:val>
                                        </p:tav>
                                      </p:tavLst>
                                    </p:anim>
                                    <p:anim calcmode="lin" valueType="num">
                                      <p:cBhvr>
                                        <p:cTn id="8" dur="1000" fill="hold"/>
                                        <p:tgtEl>
                                          <p:spTgt spid="25604"/>
                                        </p:tgtEl>
                                        <p:attrNameLst>
                                          <p:attrName>ppt_y</p:attrName>
                                        </p:attrNameLst>
                                      </p:cBhvr>
                                      <p:tavLst>
                                        <p:tav tm="0">
                                          <p:val>
                                            <p:strVal val="#ppt_y"/>
                                          </p:val>
                                        </p:tav>
                                        <p:tav tm="100000">
                                          <p:val>
                                            <p:strVal val="#ppt_y"/>
                                          </p:val>
                                        </p:tav>
                                      </p:tavLst>
                                    </p:anim>
                                    <p:animEffect prLst="gradientSize: 0.1">
                                      <p:cBhvr>
                                        <p:cTn id="9" dur="1000"/>
                                        <p:tgtEl>
                                          <p:spTgt spid="25604"/>
                                        </p:tgtEl>
                                      </p:cBhvr>
                                    </p:animEffect>
                                  </p:childTnLst>
                                </p:cTn>
                              </p:par>
                              <p:par>
                                <p:cTn id="10" presetID="29" presetClass="entr" presetSubtype="0" fill="hold" nodeType="withEffect">
                                  <p:stCondLst>
                                    <p:cond delay="0"/>
                                  </p:stCondLst>
                                  <p:childTnLst>
                                    <p:set>
                                      <p:cBhvr>
                                        <p:cTn id="11" dur="1" fill="hold">
                                          <p:stCondLst>
                                            <p:cond delay="0"/>
                                          </p:stCondLst>
                                        </p:cTn>
                                        <p:tgtEl>
                                          <p:spTgt spid="25605"/>
                                        </p:tgtEl>
                                        <p:attrNameLst>
                                          <p:attrName>style.visibility</p:attrName>
                                        </p:attrNameLst>
                                      </p:cBhvr>
                                      <p:to>
                                        <p:strVal val="visible"/>
                                      </p:to>
                                    </p:set>
                                    <p:anim calcmode="lin" valueType="num">
                                      <p:cBhvr>
                                        <p:cTn id="12" dur="1000" fill="hold"/>
                                        <p:tgtEl>
                                          <p:spTgt spid="25605"/>
                                        </p:tgtEl>
                                        <p:attrNameLst>
                                          <p:attrName>ppt_x</p:attrName>
                                        </p:attrNameLst>
                                      </p:cBhvr>
                                      <p:tavLst>
                                        <p:tav tm="0">
                                          <p:val>
                                            <p:strVal val="#ppt_x-.2"/>
                                          </p:val>
                                        </p:tav>
                                        <p:tav tm="100000">
                                          <p:val>
                                            <p:strVal val="#ppt_x"/>
                                          </p:val>
                                        </p:tav>
                                      </p:tavLst>
                                    </p:anim>
                                    <p:anim calcmode="lin" valueType="num">
                                      <p:cBhvr>
                                        <p:cTn id="13" dur="1000" fill="hold"/>
                                        <p:tgtEl>
                                          <p:spTgt spid="25605"/>
                                        </p:tgtEl>
                                        <p:attrNameLst>
                                          <p:attrName>ppt_y</p:attrName>
                                        </p:attrNameLst>
                                      </p:cBhvr>
                                      <p:tavLst>
                                        <p:tav tm="0">
                                          <p:val>
                                            <p:strVal val="#ppt_y"/>
                                          </p:val>
                                        </p:tav>
                                        <p:tav tm="100000">
                                          <p:val>
                                            <p:strVal val="#ppt_y"/>
                                          </p:val>
                                        </p:tav>
                                      </p:tavLst>
                                    </p:anim>
                                    <p:animEffect prLst="gradientSize: 0.1">
                                      <p:cBhvr>
                                        <p:cTn id="14" dur="1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章：溢出和进位的应用场合</a:t>
            </a:r>
            <a:endParaRPr lang="zh-CN" altLang="en-US" smtClean="0"/>
          </a:p>
        </p:txBody>
      </p:sp>
      <p:sp>
        <p:nvSpPr>
          <p:cNvPr id="27651" name="Rectangle 3"/>
          <p:cNvSpPr>
            <a:spLocks noGrp="1" noChangeArrowheads="1"/>
          </p:cNvSpPr>
          <p:nvPr>
            <p:ph type="body" idx="4294967295"/>
          </p:nvPr>
        </p:nvSpPr>
        <p:spPr>
          <a:xfrm>
            <a:off x="468313" y="1052513"/>
            <a:ext cx="8229600" cy="5113337"/>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b="0" smtClean="0"/>
              <a:t>处理器对两个操作数进行运算时，按照无符号数求得结果，并相应设置进位标志</a:t>
            </a:r>
            <a:r>
              <a:rPr lang="en-US" altLang="zh-CN" b="0" smtClean="0"/>
              <a:t>CF</a:t>
            </a:r>
            <a:r>
              <a:rPr lang="zh-CN" altLang="en-US" b="0" smtClean="0"/>
              <a:t>；同时，根据是否超出有符号数的范围设置溢出标志</a:t>
            </a:r>
            <a:r>
              <a:rPr lang="en-US" altLang="zh-CN" b="0" smtClean="0"/>
              <a:t>OF</a:t>
            </a:r>
            <a:endParaRPr lang="zh-CN" altLang="en-US" b="0" smtClean="0"/>
          </a:p>
          <a:p>
            <a:pPr eaLnBrk="1" hangingPunct="1"/>
            <a:r>
              <a:rPr lang="zh-CN" altLang="en-US" b="0" smtClean="0"/>
              <a:t>应该利用哪个标志，则由程序员来决定。也就是说，如果将参加运算的操作数认为是无符号数，就应该关心进位；认为是有符号数，则要注意是否溢出</a:t>
            </a:r>
            <a:endParaRPr lang="zh-CN" altLang="en-US" b="0" smtClean="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章：溢出的判断</a:t>
            </a:r>
            <a:endParaRPr lang="zh-CN" altLang="en-US" smtClean="0"/>
          </a:p>
        </p:txBody>
      </p:sp>
      <p:sp>
        <p:nvSpPr>
          <p:cNvPr id="28675" name="Rectangle 3"/>
          <p:cNvSpPr>
            <a:spLocks noGrp="1" noChangeArrowheads="1"/>
          </p:cNvSpPr>
          <p:nvPr>
            <p:ph type="body" idx="4294967295"/>
          </p:nvPr>
        </p:nvSpPr>
        <p:spPr>
          <a:xfrm>
            <a:off x="468313" y="981075"/>
            <a:ext cx="8229600" cy="3201988"/>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smtClean="0"/>
              <a:t>判断运算结果是否溢出有一个简单的规则：</a:t>
            </a:r>
            <a:endParaRPr lang="zh-CN" altLang="en-US" sz="2800" b="0" smtClean="0"/>
          </a:p>
          <a:p>
            <a:pPr eaLnBrk="1" hangingPunct="1"/>
            <a:r>
              <a:rPr lang="zh-CN" altLang="en-US" sz="2800" b="0" smtClean="0"/>
              <a:t>只有当两个相同符号数相加（包括不同符号数相减），而运算结果的符号与原数据符号相反时，产生溢出；因为，此时的运算结果显然不正确</a:t>
            </a:r>
            <a:endParaRPr lang="zh-CN" altLang="en-US" sz="2800" b="0" smtClean="0"/>
          </a:p>
          <a:p>
            <a:pPr eaLnBrk="1" hangingPunct="1"/>
            <a:r>
              <a:rPr lang="zh-CN" altLang="en-US" sz="2800" b="0" smtClean="0"/>
              <a:t>其他情况下，则不会产生溢出</a:t>
            </a:r>
            <a:endParaRPr lang="zh-CN" altLang="en-US" b="0" smtClean="0"/>
          </a:p>
        </p:txBody>
      </p:sp>
      <p:sp>
        <p:nvSpPr>
          <p:cNvPr id="28676" name="Rectangle 4"/>
          <p:cNvSpPr>
            <a:spLocks noChangeArrowheads="1"/>
          </p:cNvSpPr>
          <p:nvPr/>
        </p:nvSpPr>
        <p:spPr bwMode="auto">
          <a:xfrm>
            <a:off x="468313" y="3860800"/>
            <a:ext cx="7910512"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indent="390525" algn="just">
              <a:lnSpc>
                <a:spcPct val="90000"/>
              </a:lnSpc>
              <a:spcBef>
                <a:spcPct val="20000"/>
              </a:spcBef>
            </a:pPr>
            <a:r>
              <a:rPr lang="zh-CN" altLang="en-US" sz="2800">
                <a:solidFill>
                  <a:srgbClr val="000000"/>
                </a:solidFill>
                <a:ea typeface="幼圆" panose="02010509060101010101" pitchFamily="49" charset="-122"/>
              </a:rPr>
              <a:t>例</a:t>
            </a:r>
            <a:r>
              <a:rPr lang="en-US" altLang="zh-CN" sz="2800">
                <a:solidFill>
                  <a:srgbClr val="000000"/>
                </a:solidFill>
                <a:ea typeface="幼圆" panose="02010509060101010101" pitchFamily="49" charset="-122"/>
              </a:rPr>
              <a:t>1</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3AH</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7CH</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B6H	</a:t>
            </a:r>
            <a:r>
              <a:rPr lang="zh-CN" altLang="en-US" sz="2800">
                <a:solidFill>
                  <a:srgbClr val="0000CC"/>
                </a:solidFill>
                <a:ea typeface="幼圆" panose="02010509060101010101" pitchFamily="49" charset="-122"/>
              </a:rPr>
              <a:t>溢出</a:t>
            </a:r>
            <a:endParaRPr lang="zh-CN" altLang="en-US" sz="2800">
              <a:solidFill>
                <a:srgbClr val="0000CC"/>
              </a:solidFill>
              <a:ea typeface="幼圆" panose="02010509060101010101" pitchFamily="49" charset="-122"/>
            </a:endParaRPr>
          </a:p>
          <a:p>
            <a:pPr indent="390525" algn="just">
              <a:lnSpc>
                <a:spcPct val="90000"/>
              </a:lnSpc>
              <a:spcBef>
                <a:spcPct val="20000"/>
              </a:spcBef>
            </a:pPr>
            <a:r>
              <a:rPr lang="zh-CN" altLang="en-US" sz="2800">
                <a:solidFill>
                  <a:srgbClr val="000000"/>
                </a:solidFill>
                <a:ea typeface="幼圆" panose="02010509060101010101" pitchFamily="49" charset="-122"/>
              </a:rPr>
              <a:t>例</a:t>
            </a:r>
            <a:r>
              <a:rPr lang="en-US" altLang="zh-CN" sz="2800">
                <a:solidFill>
                  <a:srgbClr val="000000"/>
                </a:solidFill>
                <a:ea typeface="幼圆" panose="02010509060101010101" pitchFamily="49" charset="-122"/>
              </a:rPr>
              <a:t>2</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AAH</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7CH	</a:t>
            </a:r>
            <a:r>
              <a:rPr lang="zh-CN" altLang="en-US" sz="2800">
                <a:solidFill>
                  <a:srgbClr val="0000CC"/>
                </a:solidFill>
                <a:ea typeface="幼圆" panose="02010509060101010101" pitchFamily="49" charset="-122"/>
              </a:rPr>
              <a:t>无溢出</a:t>
            </a:r>
            <a:endParaRPr lang="zh-CN" altLang="en-US" sz="2800">
              <a:solidFill>
                <a:srgbClr val="0000CC"/>
              </a:solidFill>
              <a:ea typeface="幼圆" panose="02010509060101010101" pitchFamily="49" charset="-122"/>
            </a:endParaRPr>
          </a:p>
          <a:p>
            <a:pPr indent="390525" algn="just">
              <a:lnSpc>
                <a:spcPct val="90000"/>
              </a:lnSpc>
              <a:spcBef>
                <a:spcPct val="20000"/>
              </a:spcBef>
            </a:pPr>
            <a:r>
              <a:rPr lang="zh-CN" altLang="en-US" sz="2800">
                <a:solidFill>
                  <a:srgbClr val="000000"/>
                </a:solidFill>
                <a:ea typeface="幼圆" panose="02010509060101010101" pitchFamily="49" charset="-122"/>
              </a:rPr>
              <a:t>例</a:t>
            </a:r>
            <a:r>
              <a:rPr lang="en-US" altLang="zh-CN" sz="2800">
                <a:solidFill>
                  <a:srgbClr val="000000"/>
                </a:solidFill>
                <a:ea typeface="幼圆" panose="02010509060101010101" pitchFamily="49" charset="-122"/>
              </a:rPr>
              <a:t>3</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3AH</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7CH	</a:t>
            </a:r>
            <a:r>
              <a:rPr lang="zh-CN" altLang="en-US" sz="2800">
                <a:solidFill>
                  <a:srgbClr val="0000CC"/>
                </a:solidFill>
                <a:ea typeface="幼圆" panose="02010509060101010101" pitchFamily="49" charset="-122"/>
              </a:rPr>
              <a:t>无溢出</a:t>
            </a:r>
            <a:endParaRPr lang="zh-CN" altLang="en-US" sz="2800">
              <a:solidFill>
                <a:srgbClr val="0000CC"/>
              </a:solidFill>
              <a:ea typeface="幼圆" panose="02010509060101010101" pitchFamily="49" charset="-122"/>
            </a:endParaRPr>
          </a:p>
          <a:p>
            <a:pPr indent="390525" algn="just">
              <a:lnSpc>
                <a:spcPct val="90000"/>
              </a:lnSpc>
              <a:spcBef>
                <a:spcPct val="20000"/>
              </a:spcBef>
            </a:pPr>
            <a:r>
              <a:rPr lang="zh-CN" altLang="en-US" sz="2800">
                <a:solidFill>
                  <a:srgbClr val="000000"/>
                </a:solidFill>
                <a:ea typeface="幼圆" panose="02010509060101010101" pitchFamily="49" charset="-122"/>
              </a:rPr>
              <a:t>例</a:t>
            </a:r>
            <a:r>
              <a:rPr lang="en-US" altLang="zh-CN" sz="2800">
                <a:solidFill>
                  <a:srgbClr val="000000"/>
                </a:solidFill>
                <a:ea typeface="幼圆" panose="02010509060101010101" pitchFamily="49" charset="-122"/>
              </a:rPr>
              <a:t>4</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AAH</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7CH</a:t>
            </a:r>
            <a:r>
              <a:rPr lang="zh-CN" altLang="en-US" sz="2800">
                <a:solidFill>
                  <a:srgbClr val="000000"/>
                </a:solidFill>
                <a:ea typeface="幼圆" panose="02010509060101010101" pitchFamily="49" charset="-122"/>
              </a:rPr>
              <a:t>＝</a:t>
            </a:r>
            <a:r>
              <a:rPr lang="en-US" altLang="zh-CN" sz="2800">
                <a:solidFill>
                  <a:srgbClr val="000000"/>
                </a:solidFill>
                <a:ea typeface="幼圆" panose="02010509060101010101" pitchFamily="49" charset="-122"/>
              </a:rPr>
              <a:t>2DH	</a:t>
            </a:r>
            <a:r>
              <a:rPr lang="zh-CN" altLang="en-US" sz="2800">
                <a:solidFill>
                  <a:srgbClr val="0000CC"/>
                </a:solidFill>
                <a:ea typeface="幼圆" panose="02010509060101010101" pitchFamily="49" charset="-122"/>
              </a:rPr>
              <a:t>溢出</a:t>
            </a:r>
            <a:endParaRPr lang="zh-CN" altLang="en-US">
              <a:solidFill>
                <a:srgbClr val="000000"/>
              </a:solidFill>
              <a:sym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3072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6</a:t>
            </a:r>
            <a:r>
              <a:rPr lang="zh-CN" altLang="en-US" dirty="0" smtClean="0"/>
              <a:t>）辅助进位标志</a:t>
            </a:r>
            <a:r>
              <a:rPr lang="en-US" altLang="zh-CN" dirty="0" smtClean="0"/>
              <a:t>AF</a:t>
            </a:r>
            <a:r>
              <a:rPr lang="zh-CN" altLang="en-US" dirty="0" smtClean="0"/>
              <a:t>（</a:t>
            </a:r>
            <a:r>
              <a:rPr lang="en-US" altLang="zh-CN" dirty="0" smtClean="0">
                <a:solidFill>
                  <a:srgbClr val="FF0000"/>
                </a:solidFill>
              </a:rPr>
              <a:t>A</a:t>
            </a:r>
            <a:r>
              <a:rPr lang="en-US" altLang="zh-CN" dirty="0" smtClean="0"/>
              <a:t>uxiliary Carry </a:t>
            </a:r>
            <a:r>
              <a:rPr lang="en-US" altLang="zh-CN" dirty="0" smtClean="0">
                <a:solidFill>
                  <a:srgbClr val="FF0000"/>
                </a:solidFill>
              </a:rPr>
              <a:t>F</a:t>
            </a:r>
            <a:r>
              <a:rPr lang="en-US" altLang="zh-CN" dirty="0" smtClean="0"/>
              <a:t>lag</a:t>
            </a:r>
            <a:r>
              <a:rPr lang="zh-CN" altLang="en-US" dirty="0" smtClean="0"/>
              <a:t>）</a:t>
            </a:r>
            <a:endParaRPr lang="zh-CN" altLang="en-US" dirty="0" smtClean="0"/>
          </a:p>
        </p:txBody>
      </p:sp>
      <p:sp>
        <p:nvSpPr>
          <p:cNvPr id="28676" name="Rectangle 4"/>
          <p:cNvSpPr>
            <a:spLocks noGrp="1" noChangeArrowheads="1"/>
          </p:cNvSpPr>
          <p:nvPr>
            <p:ph type="body" idx="4294967295"/>
          </p:nvPr>
        </p:nvSpPr>
        <p:spPr>
          <a:xfrm>
            <a:off x="539750" y="2205038"/>
            <a:ext cx="8135938" cy="719137"/>
          </a:xfrm>
          <a:extLst>
            <a:ext uri="{91240B29-F687-4F45-9708-019B960494DF}">
              <a14:hiddenLine xmlns:a14="http://schemas.microsoft.com/office/drawing/2010/main" w="9525">
                <a:solidFill>
                  <a:srgbClr val="000000"/>
                </a:solidFill>
                <a:bevel/>
              </a14:hiddenLine>
            </a:ext>
          </a:extLst>
        </p:spPr>
        <p:txBody>
          <a:bodyPr/>
          <a:lstStyle/>
          <a:p>
            <a:pPr eaLnBrk="1" hangingPunct="1">
              <a:spcBef>
                <a:spcPct val="0"/>
              </a:spcBef>
              <a:buFontTx/>
              <a:buNone/>
            </a:pPr>
            <a:r>
              <a:rPr lang="zh-CN" altLang="en-US" sz="2800" b="0" dirty="0" smtClean="0">
                <a:solidFill>
                  <a:srgbClr val="0000CC"/>
                </a:solidFill>
              </a:rPr>
              <a:t>例：</a:t>
            </a:r>
            <a:r>
              <a:rPr lang="en-US" altLang="zh-CN" sz="2800" b="0" dirty="0" smtClean="0">
                <a:solidFill>
                  <a:srgbClr val="0000CC"/>
                </a:solidFill>
              </a:rPr>
              <a:t>3AH</a:t>
            </a:r>
            <a:r>
              <a:rPr lang="zh-CN" altLang="en-US" sz="2800" b="0" dirty="0" smtClean="0">
                <a:solidFill>
                  <a:srgbClr val="0000CC"/>
                </a:solidFill>
              </a:rPr>
              <a:t>＋</a:t>
            </a:r>
            <a:r>
              <a:rPr lang="en-US" altLang="zh-CN" sz="2800" b="0" dirty="0" smtClean="0">
                <a:solidFill>
                  <a:srgbClr val="0000CC"/>
                </a:solidFill>
              </a:rPr>
              <a:t>7CH</a:t>
            </a:r>
            <a:r>
              <a:rPr lang="zh-CN" altLang="en-US" sz="2800" b="0" dirty="0" smtClean="0">
                <a:solidFill>
                  <a:srgbClr val="0000CC"/>
                </a:solidFill>
              </a:rPr>
              <a:t>＝</a:t>
            </a:r>
            <a:r>
              <a:rPr lang="en-US" altLang="zh-CN" sz="2800" b="0" dirty="0" smtClean="0">
                <a:solidFill>
                  <a:srgbClr val="0000CC"/>
                </a:solidFill>
              </a:rPr>
              <a:t>B6H</a:t>
            </a:r>
            <a:r>
              <a:rPr lang="zh-CN" altLang="en-US" sz="2800" b="0" dirty="0" smtClean="0">
                <a:solidFill>
                  <a:srgbClr val="0000CC"/>
                </a:solidFill>
              </a:rPr>
              <a:t>，</a:t>
            </a:r>
            <a:r>
              <a:rPr lang="en-US" altLang="zh-CN" sz="2800" b="0" dirty="0" smtClean="0">
                <a:solidFill>
                  <a:srgbClr val="0000CC"/>
                </a:solidFill>
              </a:rPr>
              <a:t>D3</a:t>
            </a:r>
            <a:r>
              <a:rPr lang="zh-CN" altLang="en-US" sz="2800" b="0" dirty="0" smtClean="0">
                <a:solidFill>
                  <a:srgbClr val="0000CC"/>
                </a:solidFill>
              </a:rPr>
              <a:t>有进位：</a:t>
            </a:r>
            <a:r>
              <a:rPr lang="en-US" altLang="zh-CN" sz="2800" b="0" dirty="0" smtClean="0">
                <a:solidFill>
                  <a:srgbClr val="0000CC"/>
                </a:solidFill>
              </a:rPr>
              <a:t>AF</a:t>
            </a:r>
            <a:r>
              <a:rPr lang="zh-CN" altLang="en-US" sz="2800" b="0" dirty="0" smtClean="0">
                <a:solidFill>
                  <a:srgbClr val="0000CC"/>
                </a:solidFill>
              </a:rPr>
              <a:t>＝</a:t>
            </a:r>
            <a:r>
              <a:rPr lang="en-US" altLang="zh-CN" sz="2800" b="0" dirty="0" smtClean="0">
                <a:solidFill>
                  <a:srgbClr val="0000CC"/>
                </a:solidFill>
              </a:rPr>
              <a:t>1</a:t>
            </a:r>
            <a:endParaRPr lang="zh-CN" altLang="en-US" sz="2800" b="0" dirty="0" smtClean="0">
              <a:solidFill>
                <a:srgbClr val="0000CC"/>
              </a:solidFill>
            </a:endParaRPr>
          </a:p>
        </p:txBody>
      </p:sp>
      <p:sp>
        <p:nvSpPr>
          <p:cNvPr id="29700" name="Rectangle 5"/>
          <p:cNvSpPr>
            <a:spLocks noChangeArrowheads="1"/>
          </p:cNvSpPr>
          <p:nvPr/>
        </p:nvSpPr>
        <p:spPr bwMode="auto">
          <a:xfrm>
            <a:off x="468313" y="980796"/>
            <a:ext cx="82073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algn="just">
              <a:lnSpc>
                <a:spcPct val="110000"/>
              </a:lnSpc>
              <a:spcBef>
                <a:spcPct val="20000"/>
              </a:spcBef>
              <a:buClr>
                <a:schemeClr val="accent2"/>
              </a:buClr>
              <a:buSzPct val="90000"/>
            </a:pPr>
            <a:r>
              <a:rPr lang="zh-CN" altLang="en-US" sz="2800" dirty="0">
                <a:solidFill>
                  <a:schemeClr val="accent2"/>
                </a:solidFill>
                <a:ea typeface="幼圆" panose="02010509060101010101" pitchFamily="49" charset="-122"/>
                <a:sym typeface="Arial" panose="020B0604020202020204" pitchFamily="34" charset="0"/>
              </a:rPr>
              <a:t>运算中</a:t>
            </a:r>
            <a:r>
              <a:rPr lang="en-US" altLang="zh-CN" sz="2800" dirty="0">
                <a:solidFill>
                  <a:schemeClr val="accent2"/>
                </a:solidFill>
                <a:ea typeface="幼圆" panose="02010509060101010101" pitchFamily="49" charset="-122"/>
                <a:sym typeface="Arial" panose="020B0604020202020204" pitchFamily="34" charset="0"/>
              </a:rPr>
              <a:t>D3</a:t>
            </a:r>
            <a:r>
              <a:rPr lang="zh-CN" altLang="en-US" sz="2800" dirty="0">
                <a:solidFill>
                  <a:schemeClr val="accent2"/>
                </a:solidFill>
                <a:ea typeface="幼圆" panose="02010509060101010101" pitchFamily="49" charset="-122"/>
                <a:sym typeface="Arial" panose="020B0604020202020204" pitchFamily="34" charset="0"/>
              </a:rPr>
              <a:t>位向高位有进位或借位时，</a:t>
            </a:r>
            <a:r>
              <a:rPr lang="en-US" altLang="zh-CN" sz="2800" dirty="0">
                <a:solidFill>
                  <a:schemeClr val="accent2"/>
                </a:solidFill>
                <a:ea typeface="幼圆" panose="02010509060101010101" pitchFamily="49" charset="-122"/>
                <a:sym typeface="Arial" panose="020B0604020202020204" pitchFamily="34" charset="0"/>
              </a:rPr>
              <a:t>AF</a:t>
            </a:r>
            <a:r>
              <a:rPr lang="zh-CN" altLang="en-US" sz="2800" dirty="0">
                <a:solidFill>
                  <a:schemeClr val="accent2"/>
                </a:solidFill>
                <a:ea typeface="幼圆" panose="02010509060101010101" pitchFamily="49" charset="-122"/>
                <a:sym typeface="Arial" panose="020B0604020202020204" pitchFamily="34" charset="0"/>
              </a:rPr>
              <a:t>＝</a:t>
            </a:r>
            <a:r>
              <a:rPr lang="en-US" altLang="zh-CN" sz="2800" dirty="0">
                <a:solidFill>
                  <a:schemeClr val="accent2"/>
                </a:solidFill>
                <a:ea typeface="幼圆" panose="02010509060101010101" pitchFamily="49" charset="-122"/>
                <a:sym typeface="Arial" panose="020B0604020202020204" pitchFamily="34" charset="0"/>
              </a:rPr>
              <a:t>1</a:t>
            </a:r>
            <a:r>
              <a:rPr lang="zh-CN" altLang="en-US" sz="2800" dirty="0">
                <a:solidFill>
                  <a:schemeClr val="accent2"/>
                </a:solidFill>
                <a:ea typeface="幼圆" panose="02010509060101010101" pitchFamily="49" charset="-122"/>
                <a:sym typeface="Arial" panose="020B0604020202020204" pitchFamily="34" charset="0"/>
              </a:rPr>
              <a:t>；否则</a:t>
            </a:r>
            <a:r>
              <a:rPr lang="en-US" altLang="zh-CN" sz="2800" dirty="0">
                <a:solidFill>
                  <a:schemeClr val="accent2"/>
                </a:solidFill>
                <a:ea typeface="幼圆" panose="02010509060101010101" pitchFamily="49" charset="-122"/>
                <a:sym typeface="Arial" panose="020B0604020202020204" pitchFamily="34" charset="0"/>
              </a:rPr>
              <a:t>AF</a:t>
            </a:r>
            <a:r>
              <a:rPr lang="zh-CN" altLang="en-US" sz="2800" dirty="0">
                <a:solidFill>
                  <a:schemeClr val="accent2"/>
                </a:solidFill>
                <a:ea typeface="幼圆" panose="02010509060101010101" pitchFamily="49" charset="-122"/>
                <a:sym typeface="Arial" panose="020B0604020202020204" pitchFamily="34" charset="0"/>
              </a:rPr>
              <a:t>＝</a:t>
            </a:r>
            <a:r>
              <a:rPr lang="en-US" altLang="zh-CN" sz="2800" dirty="0">
                <a:solidFill>
                  <a:schemeClr val="accent2"/>
                </a:solidFill>
                <a:ea typeface="幼圆" panose="02010509060101010101" pitchFamily="49" charset="-122"/>
                <a:sym typeface="Arial" panose="020B0604020202020204" pitchFamily="34" charset="0"/>
              </a:rPr>
              <a:t>0</a:t>
            </a:r>
            <a:r>
              <a:rPr lang="zh-CN" altLang="en-US" sz="2800" dirty="0">
                <a:solidFill>
                  <a:schemeClr val="accent2"/>
                </a:solidFill>
                <a:ea typeface="幼圆" panose="02010509060101010101" pitchFamily="49" charset="-122"/>
                <a:sym typeface="Arial" panose="020B0604020202020204" pitchFamily="34" charset="0"/>
              </a:rPr>
              <a:t>。</a:t>
            </a:r>
            <a:endParaRPr lang="zh-CN" altLang="en-US" sz="2800" dirty="0">
              <a:solidFill>
                <a:srgbClr val="000000"/>
              </a:solidFill>
              <a:sym typeface="Arial" panose="020B0604020202020204" pitchFamily="34" charset="0"/>
            </a:endParaRPr>
          </a:p>
        </p:txBody>
      </p:sp>
      <p:sp>
        <p:nvSpPr>
          <p:cNvPr id="28678" name="AutoShape 6" descr="画布"/>
          <p:cNvSpPr>
            <a:spLocks noChangeArrowheads="1"/>
          </p:cNvSpPr>
          <p:nvPr/>
        </p:nvSpPr>
        <p:spPr bwMode="auto">
          <a:xfrm>
            <a:off x="539750" y="3213100"/>
            <a:ext cx="7993063" cy="129540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anchor="ctr"/>
          <a:lstStyle/>
          <a:p>
            <a:pPr algn="just">
              <a:defRPr/>
            </a:pPr>
            <a:r>
              <a:rPr lang="zh-CN" altLang="en-US" sz="2800" dirty="0">
                <a:solidFill>
                  <a:srgbClr val="0000FF"/>
                </a:solidFill>
                <a:sym typeface="Arial" panose="020B0604020202020204" pitchFamily="34" charset="0"/>
              </a:rPr>
              <a:t>这个标志主要由处理器内部使用，用于十进制算术运算调整指令中，用户一般不必关心。</a:t>
            </a:r>
            <a:endParaRPr lang="zh-CN" altLang="en-US" sz="2800" dirty="0">
              <a:solidFill>
                <a:srgbClr val="0000FF"/>
              </a:solidFill>
              <a:sym typeface="Arial" panose="020B0604020202020204" pitchFamily="34" charset="0"/>
            </a:endParaRPr>
          </a:p>
        </p:txBody>
      </p:sp>
      <p:grpSp>
        <p:nvGrpSpPr>
          <p:cNvPr id="29702" name="Group 4"/>
          <p:cNvGrpSpPr/>
          <p:nvPr/>
        </p:nvGrpSpPr>
        <p:grpSpPr bwMode="auto">
          <a:xfrm>
            <a:off x="76200" y="5216525"/>
            <a:ext cx="8991600" cy="882650"/>
            <a:chOff x="0" y="0"/>
            <a:chExt cx="5664" cy="556"/>
          </a:xfrm>
        </p:grpSpPr>
        <p:sp>
          <p:nvSpPr>
            <p:cNvPr id="29703"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29704"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05"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06"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29707"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29708"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09"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29710"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11"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29712"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13"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29714"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15"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ZF</a:t>
              </a:r>
              <a:endParaRPr lang="zh-CN" altLang="en-US">
                <a:solidFill>
                  <a:srgbClr val="000000"/>
                </a:solidFill>
                <a:sym typeface="Arial" panose="020B0604020202020204" pitchFamily="34" charset="0"/>
              </a:endParaRPr>
            </a:p>
          </p:txBody>
        </p:sp>
        <p:sp>
          <p:nvSpPr>
            <p:cNvPr id="29716"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17"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18"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19"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29720"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21"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22"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23"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29724"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25"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26"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29727"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CF</a:t>
              </a:r>
              <a:endParaRPr lang="zh-CN" altLang="en-US">
                <a:solidFill>
                  <a:srgbClr val="000000"/>
                </a:solidFill>
                <a:sym typeface="Arial" panose="020B0604020202020204" pitchFamily="34" charset="0"/>
              </a:endParaRPr>
            </a:p>
          </p:txBody>
        </p:sp>
        <p:sp>
          <p:nvSpPr>
            <p:cNvPr id="29728"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iterate type="wd">
                                    <p:tmPct val="100000"/>
                                  </p:iterate>
                                  <p:childTnLst>
                                    <p:set>
                                      <p:cBhvr>
                                        <p:cTn id="11" dur="1" fill="hold">
                                          <p:stCondLst>
                                            <p:cond delay="0"/>
                                          </p:stCondLst>
                                        </p:cTn>
                                        <p:tgtEl>
                                          <p:spTgt spid="28678"/>
                                        </p:tgtEl>
                                        <p:attrNameLst>
                                          <p:attrName>style.visibility</p:attrName>
                                        </p:attrNameLst>
                                      </p:cBhvr>
                                      <p:to>
                                        <p:strVal val="visible"/>
                                      </p:to>
                                    </p:set>
                                    <p:anim calcmode="lin" valueType="num">
                                      <p:cBhvr>
                                        <p:cTn id="12" dur="300" fill="hold"/>
                                        <p:tgtEl>
                                          <p:spTgt spid="28678"/>
                                        </p:tgtEl>
                                        <p:attrNameLst>
                                          <p:attrName>ppt_x</p:attrName>
                                        </p:attrNameLst>
                                      </p:cBhvr>
                                      <p:tavLst>
                                        <p:tav tm="0">
                                          <p:val>
                                            <p:strVal val="#ppt_x-#ppt_w/2"/>
                                          </p:val>
                                        </p:tav>
                                        <p:tav tm="100000">
                                          <p:val>
                                            <p:strVal val="#ppt_x"/>
                                          </p:val>
                                        </p:tav>
                                      </p:tavLst>
                                    </p:anim>
                                    <p:anim calcmode="lin" valueType="num">
                                      <p:cBhvr>
                                        <p:cTn id="13" dur="300" fill="hold"/>
                                        <p:tgtEl>
                                          <p:spTgt spid="28678"/>
                                        </p:tgtEl>
                                        <p:attrNameLst>
                                          <p:attrName>ppt_y</p:attrName>
                                        </p:attrNameLst>
                                      </p:cBhvr>
                                      <p:tavLst>
                                        <p:tav tm="0">
                                          <p:val>
                                            <p:strVal val="#ppt_y"/>
                                          </p:val>
                                        </p:tav>
                                        <p:tav tm="100000">
                                          <p:val>
                                            <p:strVal val="#ppt_y"/>
                                          </p:val>
                                        </p:tav>
                                      </p:tavLst>
                                    </p:anim>
                                    <p:anim calcmode="lin" valueType="num">
                                      <p:cBhvr>
                                        <p:cTn id="14" dur="300" fill="hold"/>
                                        <p:tgtEl>
                                          <p:spTgt spid="28678"/>
                                        </p:tgtEl>
                                        <p:attrNameLst>
                                          <p:attrName>ppt_w</p:attrName>
                                        </p:attrNameLst>
                                      </p:cBhvr>
                                      <p:tavLst>
                                        <p:tav tm="0">
                                          <p:val>
                                            <p:fltVal val="0"/>
                                          </p:val>
                                        </p:tav>
                                        <p:tav tm="100000">
                                          <p:val>
                                            <p:strVal val="#ppt_w"/>
                                          </p:val>
                                        </p:tav>
                                      </p:tavLst>
                                    </p:anim>
                                    <p:anim calcmode="lin" valueType="num">
                                      <p:cBhvr>
                                        <p:cTn id="15" dur="300" fill="hold"/>
                                        <p:tgtEl>
                                          <p:spTgt spid="286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utoUpdateAnimBg="0" build="p"/>
      <p:bldP spid="28678"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51640"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7</a:t>
            </a:r>
            <a:r>
              <a:rPr lang="zh-CN" altLang="en-US" dirty="0" smtClean="0"/>
              <a:t>）方向标志</a:t>
            </a:r>
            <a:r>
              <a:rPr lang="en-US" altLang="zh-CN" dirty="0" smtClean="0"/>
              <a:t>DF</a:t>
            </a:r>
            <a:r>
              <a:rPr lang="zh-CN" altLang="en-US" dirty="0" smtClean="0"/>
              <a:t>（</a:t>
            </a:r>
            <a:r>
              <a:rPr lang="en-US" altLang="zh-CN" dirty="0" smtClean="0">
                <a:solidFill>
                  <a:srgbClr val="FF0000"/>
                </a:solidFill>
              </a:rPr>
              <a:t>D</a:t>
            </a:r>
            <a:r>
              <a:rPr lang="en-US" altLang="zh-CN" dirty="0" smtClean="0"/>
              <a:t>irection </a:t>
            </a:r>
            <a:r>
              <a:rPr lang="en-US" altLang="zh-CN" dirty="0" smtClean="0">
                <a:solidFill>
                  <a:srgbClr val="FF0000"/>
                </a:solidFill>
              </a:rPr>
              <a:t>F</a:t>
            </a:r>
            <a:r>
              <a:rPr lang="en-US" altLang="zh-CN" dirty="0" smtClean="0"/>
              <a:t>lag</a:t>
            </a:r>
            <a:r>
              <a:rPr lang="zh-CN" altLang="en-US" dirty="0" smtClean="0"/>
              <a:t>）</a:t>
            </a:r>
            <a:endParaRPr lang="zh-CN" altLang="en-US" dirty="0" smtClean="0"/>
          </a:p>
        </p:txBody>
      </p:sp>
      <p:sp>
        <p:nvSpPr>
          <p:cNvPr id="30723" name="Rectangle 4"/>
          <p:cNvSpPr>
            <a:spLocks noGrp="1" noChangeArrowheads="1"/>
          </p:cNvSpPr>
          <p:nvPr>
            <p:ph type="body" idx="4294967295"/>
          </p:nvPr>
        </p:nvSpPr>
        <p:spPr>
          <a:xfrm>
            <a:off x="468313" y="981075"/>
            <a:ext cx="8207375" cy="1655763"/>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用于串操作指令中，控制地址的变化方向</a:t>
            </a:r>
            <a:endParaRPr lang="zh-CN" altLang="en-US" sz="2800" b="0" dirty="0" smtClean="0"/>
          </a:p>
          <a:p>
            <a:pPr lvl="1" eaLnBrk="1" hangingPunct="1"/>
            <a:r>
              <a:rPr lang="zh-CN" altLang="en-US" b="0" dirty="0" smtClean="0">
                <a:solidFill>
                  <a:schemeClr val="accent1"/>
                </a:solidFill>
              </a:rPr>
              <a:t>设置</a:t>
            </a:r>
            <a:r>
              <a:rPr lang="en-US" altLang="zh-CN" b="0" dirty="0" smtClean="0">
                <a:solidFill>
                  <a:schemeClr val="accent1"/>
                </a:solidFill>
              </a:rPr>
              <a:t>DF</a:t>
            </a:r>
            <a:r>
              <a:rPr lang="zh-CN" altLang="en-US" b="0" dirty="0" smtClean="0">
                <a:solidFill>
                  <a:schemeClr val="accent1"/>
                </a:solidFill>
              </a:rPr>
              <a:t>＝</a:t>
            </a:r>
            <a:r>
              <a:rPr lang="en-US" altLang="zh-CN" b="0" dirty="0" smtClean="0">
                <a:solidFill>
                  <a:schemeClr val="accent1"/>
                </a:solidFill>
              </a:rPr>
              <a:t>0</a:t>
            </a:r>
            <a:r>
              <a:rPr lang="zh-CN" altLang="en-US" b="0" dirty="0" smtClean="0">
                <a:solidFill>
                  <a:schemeClr val="accent1"/>
                </a:solidFill>
              </a:rPr>
              <a:t>，存储器地址自动增加；</a:t>
            </a:r>
            <a:endParaRPr lang="zh-CN" altLang="en-US" b="0" dirty="0" smtClean="0">
              <a:solidFill>
                <a:schemeClr val="accent1"/>
              </a:solidFill>
            </a:endParaRPr>
          </a:p>
          <a:p>
            <a:pPr lvl="1" eaLnBrk="1" hangingPunct="1"/>
            <a:r>
              <a:rPr lang="zh-CN" altLang="en-US" b="0" dirty="0" smtClean="0">
                <a:solidFill>
                  <a:schemeClr val="accent1"/>
                </a:solidFill>
              </a:rPr>
              <a:t>设置</a:t>
            </a:r>
            <a:r>
              <a:rPr lang="en-US" altLang="zh-CN" b="0" dirty="0" smtClean="0">
                <a:solidFill>
                  <a:schemeClr val="accent1"/>
                </a:solidFill>
              </a:rPr>
              <a:t>DF</a:t>
            </a:r>
            <a:r>
              <a:rPr lang="zh-CN" altLang="en-US" b="0" dirty="0" smtClean="0">
                <a:solidFill>
                  <a:schemeClr val="accent1"/>
                </a:solidFill>
              </a:rPr>
              <a:t>＝</a:t>
            </a:r>
            <a:r>
              <a:rPr lang="en-US" altLang="zh-CN" b="0" dirty="0" smtClean="0">
                <a:solidFill>
                  <a:schemeClr val="accent1"/>
                </a:solidFill>
              </a:rPr>
              <a:t>1</a:t>
            </a:r>
            <a:r>
              <a:rPr lang="zh-CN" altLang="en-US" b="0" dirty="0" smtClean="0">
                <a:solidFill>
                  <a:schemeClr val="accent1"/>
                </a:solidFill>
              </a:rPr>
              <a:t>，存储器地址自动减少</a:t>
            </a:r>
            <a:endParaRPr lang="zh-CN" altLang="en-US" b="0" dirty="0" smtClean="0">
              <a:solidFill>
                <a:schemeClr val="accent1"/>
              </a:solidFill>
            </a:endParaRPr>
          </a:p>
        </p:txBody>
      </p:sp>
      <p:sp>
        <p:nvSpPr>
          <p:cNvPr id="29700" name="Rectangle 5"/>
          <p:cNvSpPr>
            <a:spLocks noChangeArrowheads="1"/>
          </p:cNvSpPr>
          <p:nvPr/>
        </p:nvSpPr>
        <p:spPr bwMode="auto">
          <a:xfrm>
            <a:off x="971550" y="2636838"/>
            <a:ext cx="75612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algn="just">
              <a:lnSpc>
                <a:spcPct val="150000"/>
              </a:lnSpc>
              <a:spcBef>
                <a:spcPct val="20000"/>
              </a:spcBef>
              <a:buClr>
                <a:schemeClr val="accent2"/>
              </a:buClr>
              <a:buSzPct val="80000"/>
              <a:defRPr/>
            </a:pPr>
            <a:r>
              <a:rPr lang="en-US" altLang="zh-CN" sz="2800" dirty="0">
                <a:solidFill>
                  <a:schemeClr val="accent1"/>
                </a:solidFill>
                <a:latin typeface="+mn-lt"/>
                <a:ea typeface="+mn-ea"/>
                <a:cs typeface="Times New Roman" panose="02020603050405020304" pitchFamily="18" charset="0"/>
                <a:sym typeface="宋体" panose="02010600030101010101" pitchFamily="2" charset="-122"/>
              </a:rPr>
              <a:t>DF</a:t>
            </a:r>
            <a:r>
              <a:rPr lang="zh-CN" altLang="en-US" sz="2800" dirty="0">
                <a:solidFill>
                  <a:schemeClr val="accent1"/>
                </a:solidFill>
                <a:latin typeface="+mn-lt"/>
                <a:ea typeface="+mn-ea"/>
                <a:cs typeface="Times New Roman" panose="02020603050405020304" pitchFamily="18" charset="0"/>
                <a:sym typeface="宋体" panose="02010600030101010101" pitchFamily="2" charset="-122"/>
              </a:rPr>
              <a:t>标志设置指令</a:t>
            </a:r>
            <a:endParaRPr lang="en-US" altLang="zh-CN" sz="2800" dirty="0">
              <a:solidFill>
                <a:schemeClr val="accent1"/>
              </a:solidFill>
              <a:latin typeface="+mn-lt"/>
              <a:ea typeface="+mn-ea"/>
              <a:cs typeface="Times New Roman" panose="02020603050405020304" pitchFamily="18" charset="0"/>
              <a:sym typeface="宋体" panose="02010600030101010101" pitchFamily="2" charset="-122"/>
            </a:endParaRPr>
          </a:p>
          <a:p>
            <a:pPr marL="457200" indent="-457200" algn="just">
              <a:lnSpc>
                <a:spcPct val="150000"/>
              </a:lnSpc>
              <a:spcBef>
                <a:spcPct val="20000"/>
              </a:spcBef>
              <a:buClr>
                <a:schemeClr val="accent2"/>
              </a:buClr>
              <a:buSzPct val="80000"/>
              <a:buFont typeface="Wingdings" panose="05000000000000000000" pitchFamily="2" charset="2"/>
              <a:buChar char="u"/>
              <a:defRPr/>
            </a:pPr>
            <a:r>
              <a:rPr lang="en-US" altLang="zh-CN" sz="2800" dirty="0">
                <a:solidFill>
                  <a:schemeClr val="accent1"/>
                </a:solidFill>
                <a:latin typeface="+mn-lt"/>
                <a:ea typeface="+mn-ea"/>
                <a:cs typeface="Times New Roman" panose="02020603050405020304" pitchFamily="18" charset="0"/>
                <a:sym typeface="宋体" panose="02010600030101010101" pitchFamily="2" charset="-122"/>
              </a:rPr>
              <a:t>CLD</a:t>
            </a:r>
            <a:r>
              <a:rPr lang="zh-CN" altLang="en-US"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指令复位方向标志：</a:t>
            </a:r>
            <a:r>
              <a:rPr lang="en-US" altLang="zh-CN"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DF</a:t>
            </a:r>
            <a:r>
              <a:rPr lang="zh-CN" altLang="en-US"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a:t>
            </a:r>
            <a:r>
              <a:rPr lang="en-US" altLang="zh-CN"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0</a:t>
            </a:r>
            <a:endParaRPr lang="zh-CN" altLang="en-US" sz="2800" dirty="0">
              <a:solidFill>
                <a:schemeClr val="accent1">
                  <a:lumMod val="50000"/>
                </a:schemeClr>
              </a:solidFill>
              <a:latin typeface="+mn-lt"/>
              <a:ea typeface="+mn-ea"/>
              <a:cs typeface="Times New Roman" panose="02020603050405020304" pitchFamily="18" charset="0"/>
              <a:sym typeface="宋体" panose="02010600030101010101" pitchFamily="2" charset="-122"/>
            </a:endParaRPr>
          </a:p>
          <a:p>
            <a:pPr marL="457200" indent="-457200" algn="just">
              <a:spcBef>
                <a:spcPct val="20000"/>
              </a:spcBef>
              <a:buClr>
                <a:schemeClr val="accent2"/>
              </a:buClr>
              <a:buSzPct val="80000"/>
              <a:buFont typeface="Wingdings" panose="05000000000000000000" pitchFamily="2" charset="2"/>
              <a:buChar char="u"/>
              <a:defRPr/>
            </a:pPr>
            <a:r>
              <a:rPr lang="en-US" altLang="zh-CN" sz="2800" dirty="0">
                <a:solidFill>
                  <a:schemeClr val="accent1"/>
                </a:solidFill>
                <a:latin typeface="+mn-lt"/>
                <a:ea typeface="+mn-ea"/>
                <a:cs typeface="Times New Roman" panose="02020603050405020304" pitchFamily="18" charset="0"/>
                <a:sym typeface="宋体" panose="02010600030101010101" pitchFamily="2" charset="-122"/>
              </a:rPr>
              <a:t>STD</a:t>
            </a:r>
            <a:r>
              <a:rPr lang="zh-CN" altLang="en-US"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指令置位方向标志：</a:t>
            </a:r>
            <a:r>
              <a:rPr lang="en-US" altLang="zh-CN"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DF</a:t>
            </a:r>
            <a:r>
              <a:rPr lang="zh-CN" altLang="en-US"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a:t>
            </a:r>
            <a:r>
              <a:rPr lang="en-US" altLang="zh-CN" sz="2800" dirty="0">
                <a:solidFill>
                  <a:schemeClr val="accent1">
                    <a:lumMod val="50000"/>
                  </a:schemeClr>
                </a:solidFill>
                <a:latin typeface="+mn-lt"/>
                <a:ea typeface="+mn-ea"/>
                <a:cs typeface="Times New Roman" panose="02020603050405020304" pitchFamily="18" charset="0"/>
                <a:sym typeface="宋体" panose="02010600030101010101" pitchFamily="2" charset="-122"/>
              </a:rPr>
              <a:t>1</a:t>
            </a:r>
            <a:endParaRPr lang="zh-CN" altLang="en-US" sz="2800" dirty="0">
              <a:solidFill>
                <a:schemeClr val="accent1">
                  <a:lumMod val="50000"/>
                </a:schemeClr>
              </a:solidFill>
              <a:latin typeface="+mn-lt"/>
              <a:ea typeface="+mn-ea"/>
              <a:cs typeface="Times New Roman" panose="02020603050405020304" pitchFamily="18" charset="0"/>
              <a:sym typeface="Arial" panose="020B0604020202020204" pitchFamily="34" charset="0"/>
            </a:endParaRPr>
          </a:p>
        </p:txBody>
      </p:sp>
      <p:grpSp>
        <p:nvGrpSpPr>
          <p:cNvPr id="30725" name="Group 4"/>
          <p:cNvGrpSpPr/>
          <p:nvPr/>
        </p:nvGrpSpPr>
        <p:grpSpPr bwMode="auto">
          <a:xfrm>
            <a:off x="76200" y="5216525"/>
            <a:ext cx="8991600" cy="882650"/>
            <a:chOff x="0" y="0"/>
            <a:chExt cx="5664" cy="556"/>
          </a:xfrm>
        </p:grpSpPr>
        <p:sp>
          <p:nvSpPr>
            <p:cNvPr id="30726"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30727"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28"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29"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30730"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30731"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32"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30733"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34"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30735"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36"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30737"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38"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ZF</a:t>
              </a:r>
              <a:endParaRPr lang="zh-CN" altLang="en-US">
                <a:solidFill>
                  <a:srgbClr val="000000"/>
                </a:solidFill>
                <a:sym typeface="Arial" panose="020B0604020202020204" pitchFamily="34" charset="0"/>
              </a:endParaRPr>
            </a:p>
          </p:txBody>
        </p:sp>
        <p:sp>
          <p:nvSpPr>
            <p:cNvPr id="30739"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0"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1"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2"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30743"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4"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5"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6"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30747"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8"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49"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0750"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CF</a:t>
              </a:r>
              <a:endParaRPr lang="zh-CN" altLang="en-US">
                <a:solidFill>
                  <a:srgbClr val="000000"/>
                </a:solidFill>
                <a:sym typeface="Arial" panose="020B0604020202020204" pitchFamily="34" charset="0"/>
              </a:endParaRPr>
            </a:p>
          </p:txBody>
        </p:sp>
        <p:sp>
          <p:nvSpPr>
            <p:cNvPr id="30751"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30724" y="188730"/>
            <a:ext cx="8229600" cy="504825"/>
          </a:xfrm>
        </p:spPr>
        <p:txBody>
          <a:bodyPr/>
          <a:lstStyle/>
          <a:p>
            <a:r>
              <a:rPr lang="zh-CN" altLang="en-US" dirty="0" smtClean="0"/>
              <a:t>（</a:t>
            </a:r>
            <a:r>
              <a:rPr lang="en-US" altLang="zh-CN" dirty="0" smtClean="0"/>
              <a:t>7</a:t>
            </a:r>
            <a:r>
              <a:rPr lang="zh-CN" altLang="en-US" dirty="0" smtClean="0"/>
              <a:t>）方向标志</a:t>
            </a:r>
            <a:r>
              <a:rPr lang="en-US" altLang="zh-CN" dirty="0" smtClean="0"/>
              <a:t>DF</a:t>
            </a:r>
            <a:r>
              <a:rPr lang="zh-CN" altLang="en-US" dirty="0" smtClean="0"/>
              <a:t>（</a:t>
            </a:r>
            <a:r>
              <a:rPr lang="en-US" altLang="zh-CN" dirty="0" smtClean="0">
                <a:solidFill>
                  <a:srgbClr val="FF0000"/>
                </a:solidFill>
              </a:rPr>
              <a:t>D</a:t>
            </a:r>
            <a:r>
              <a:rPr lang="en-US" altLang="zh-CN" dirty="0" smtClean="0"/>
              <a:t>irection </a:t>
            </a:r>
            <a:r>
              <a:rPr lang="en-US" altLang="zh-CN" dirty="0" smtClean="0">
                <a:solidFill>
                  <a:srgbClr val="FF0000"/>
                </a:solidFill>
              </a:rPr>
              <a:t>F</a:t>
            </a:r>
            <a:r>
              <a:rPr lang="en-US" altLang="zh-CN" dirty="0" smtClean="0"/>
              <a:t>lag</a:t>
            </a:r>
            <a:r>
              <a:rPr lang="zh-CN" altLang="en-US" dirty="0" smtClean="0"/>
              <a:t>）</a:t>
            </a:r>
            <a:endParaRPr lang="zh-CN" altLang="en-US" dirty="0" smtClean="0"/>
          </a:p>
        </p:txBody>
      </p:sp>
      <p:grpSp>
        <p:nvGrpSpPr>
          <p:cNvPr id="31747" name="组合 60"/>
          <p:cNvGrpSpPr/>
          <p:nvPr/>
        </p:nvGrpSpPr>
        <p:grpSpPr bwMode="auto">
          <a:xfrm>
            <a:off x="-23813" y="1041400"/>
            <a:ext cx="2840038" cy="4908550"/>
            <a:chOff x="1043706" y="1268672"/>
            <a:chExt cx="2839259" cy="4907062"/>
          </a:xfrm>
        </p:grpSpPr>
        <p:grpSp>
          <p:nvGrpSpPr>
            <p:cNvPr id="31808" name="组合 26"/>
            <p:cNvGrpSpPr/>
            <p:nvPr/>
          </p:nvGrpSpPr>
          <p:grpSpPr bwMode="auto">
            <a:xfrm>
              <a:off x="1043706" y="1268672"/>
              <a:ext cx="2839258" cy="4907062"/>
              <a:chOff x="2026097" y="1268672"/>
              <a:chExt cx="2839258" cy="4907062"/>
            </a:xfrm>
          </p:grpSpPr>
          <p:cxnSp>
            <p:nvCxnSpPr>
              <p:cNvPr id="31813" name="直接连接符 3"/>
              <p:cNvCxnSpPr>
                <a:cxnSpLocks noChangeShapeType="1"/>
              </p:cNvCxnSpPr>
              <p:nvPr/>
            </p:nvCxnSpPr>
            <p:spPr bwMode="auto">
              <a:xfrm>
                <a:off x="2771850" y="1268820"/>
                <a:ext cx="0" cy="4824402"/>
              </a:xfrm>
              <a:prstGeom prst="line">
                <a:avLst/>
              </a:prstGeom>
              <a:noFill/>
              <a:ln w="1905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4" name="直接连接符 4"/>
              <p:cNvCxnSpPr>
                <a:cxnSpLocks noChangeShapeType="1"/>
              </p:cNvCxnSpPr>
              <p:nvPr/>
            </p:nvCxnSpPr>
            <p:spPr bwMode="auto">
              <a:xfrm>
                <a:off x="3923946" y="1268820"/>
                <a:ext cx="0" cy="4824402"/>
              </a:xfrm>
              <a:prstGeom prst="line">
                <a:avLst/>
              </a:prstGeom>
              <a:noFill/>
              <a:ln w="1905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5" name="直接连接符 6"/>
              <p:cNvCxnSpPr>
                <a:cxnSpLocks noChangeShapeType="1"/>
              </p:cNvCxnSpPr>
              <p:nvPr/>
            </p:nvCxnSpPr>
            <p:spPr bwMode="auto">
              <a:xfrm>
                <a:off x="2771850" y="170085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6" name="直接连接符 7"/>
              <p:cNvCxnSpPr>
                <a:cxnSpLocks noChangeShapeType="1"/>
              </p:cNvCxnSpPr>
              <p:nvPr/>
            </p:nvCxnSpPr>
            <p:spPr bwMode="auto">
              <a:xfrm>
                <a:off x="2771850" y="201055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7" name="直接连接符 8"/>
              <p:cNvCxnSpPr>
                <a:cxnSpLocks noChangeShapeType="1"/>
              </p:cNvCxnSpPr>
              <p:nvPr/>
            </p:nvCxnSpPr>
            <p:spPr bwMode="auto">
              <a:xfrm>
                <a:off x="2771850" y="230697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8" name="直接连接符 9"/>
              <p:cNvCxnSpPr>
                <a:cxnSpLocks noChangeShapeType="1"/>
              </p:cNvCxnSpPr>
              <p:nvPr/>
            </p:nvCxnSpPr>
            <p:spPr bwMode="auto">
              <a:xfrm>
                <a:off x="2771850" y="2636934"/>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9" name="直接连接符 10"/>
              <p:cNvCxnSpPr>
                <a:cxnSpLocks noChangeShapeType="1"/>
              </p:cNvCxnSpPr>
              <p:nvPr/>
            </p:nvCxnSpPr>
            <p:spPr bwMode="auto">
              <a:xfrm>
                <a:off x="2771850" y="297180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0" name="直接连接符 11"/>
              <p:cNvCxnSpPr>
                <a:cxnSpLocks noChangeShapeType="1"/>
              </p:cNvCxnSpPr>
              <p:nvPr/>
            </p:nvCxnSpPr>
            <p:spPr bwMode="auto">
              <a:xfrm>
                <a:off x="2771850" y="328498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1" name="直接连接符 12"/>
              <p:cNvCxnSpPr>
                <a:cxnSpLocks noChangeShapeType="1"/>
              </p:cNvCxnSpPr>
              <p:nvPr/>
            </p:nvCxnSpPr>
            <p:spPr bwMode="auto">
              <a:xfrm>
                <a:off x="2771850" y="3573012"/>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2" name="直接连接符 13"/>
              <p:cNvCxnSpPr>
                <a:cxnSpLocks noChangeShapeType="1"/>
              </p:cNvCxnSpPr>
              <p:nvPr/>
            </p:nvCxnSpPr>
            <p:spPr bwMode="auto">
              <a:xfrm>
                <a:off x="2771850" y="386103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3" name="直接连接符 14"/>
              <p:cNvCxnSpPr>
                <a:cxnSpLocks noChangeShapeType="1"/>
              </p:cNvCxnSpPr>
              <p:nvPr/>
            </p:nvCxnSpPr>
            <p:spPr bwMode="auto">
              <a:xfrm>
                <a:off x="2771850" y="422106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4" name="直接连接符 15"/>
              <p:cNvCxnSpPr>
                <a:cxnSpLocks noChangeShapeType="1"/>
              </p:cNvCxnSpPr>
              <p:nvPr/>
            </p:nvCxnSpPr>
            <p:spPr bwMode="auto">
              <a:xfrm>
                <a:off x="2771850" y="455103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5" name="直接连接符 16"/>
              <p:cNvCxnSpPr>
                <a:cxnSpLocks noChangeShapeType="1"/>
              </p:cNvCxnSpPr>
              <p:nvPr/>
            </p:nvCxnSpPr>
            <p:spPr bwMode="auto">
              <a:xfrm>
                <a:off x="2771850" y="488589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6" name="直接连接符 17"/>
              <p:cNvCxnSpPr>
                <a:cxnSpLocks noChangeShapeType="1"/>
              </p:cNvCxnSpPr>
              <p:nvPr/>
            </p:nvCxnSpPr>
            <p:spPr bwMode="auto">
              <a:xfrm>
                <a:off x="2771850" y="5199084"/>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7" name="直接连接符 18"/>
              <p:cNvCxnSpPr>
                <a:cxnSpLocks noChangeShapeType="1"/>
              </p:cNvCxnSpPr>
              <p:nvPr/>
            </p:nvCxnSpPr>
            <p:spPr bwMode="auto">
              <a:xfrm>
                <a:off x="2771850" y="548710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8" name="直接连接符 19"/>
              <p:cNvCxnSpPr>
                <a:cxnSpLocks noChangeShapeType="1"/>
              </p:cNvCxnSpPr>
              <p:nvPr/>
            </p:nvCxnSpPr>
            <p:spPr bwMode="auto">
              <a:xfrm>
                <a:off x="2771850" y="5775132"/>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29" name="左大括号 20"/>
              <p:cNvSpPr/>
              <p:nvPr/>
            </p:nvSpPr>
            <p:spPr bwMode="auto">
              <a:xfrm>
                <a:off x="2411820" y="1734762"/>
                <a:ext cx="288024" cy="1512126"/>
              </a:xfrm>
              <a:prstGeom prst="leftBrace">
                <a:avLst>
                  <a:gd name="adj1" fmla="val 38087"/>
                  <a:gd name="adj2" fmla="val 51148"/>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0" name="左大括号 21"/>
              <p:cNvSpPr/>
              <p:nvPr/>
            </p:nvSpPr>
            <p:spPr bwMode="auto">
              <a:xfrm rot="10800000">
                <a:off x="3976902" y="4236903"/>
                <a:ext cx="288024" cy="1512126"/>
              </a:xfrm>
              <a:prstGeom prst="leftBrace">
                <a:avLst>
                  <a:gd name="adj1" fmla="val 38087"/>
                  <a:gd name="adj2" fmla="val 51778"/>
                </a:avLst>
              </a:prstGeom>
              <a:noFill/>
              <a:ln w="19050" algn="ctr">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1" name="TextBox 22"/>
              <p:cNvSpPr txBox="1">
                <a:spLocks noChangeArrowheads="1"/>
              </p:cNvSpPr>
              <p:nvPr/>
            </p:nvSpPr>
            <p:spPr bwMode="auto">
              <a:xfrm>
                <a:off x="3995951" y="1268672"/>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L</a:t>
                </a:r>
                <a:endParaRPr lang="zh-CN" altLang="en-US" sz="2400">
                  <a:solidFill>
                    <a:srgbClr val="FF0000"/>
                  </a:solidFill>
                </a:endParaRPr>
              </a:p>
            </p:txBody>
          </p:sp>
          <p:sp>
            <p:nvSpPr>
              <p:cNvPr id="31832" name="TextBox 23"/>
              <p:cNvSpPr txBox="1">
                <a:spLocks noChangeArrowheads="1"/>
              </p:cNvSpPr>
              <p:nvPr/>
            </p:nvSpPr>
            <p:spPr bwMode="auto">
              <a:xfrm>
                <a:off x="3995951" y="5714069"/>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H</a:t>
                </a:r>
                <a:endParaRPr lang="zh-CN" altLang="en-US" sz="2400">
                  <a:solidFill>
                    <a:srgbClr val="FF0000"/>
                  </a:solidFill>
                </a:endParaRPr>
              </a:p>
            </p:txBody>
          </p:sp>
          <p:sp>
            <p:nvSpPr>
              <p:cNvPr id="31833" name="TextBox 24"/>
              <p:cNvSpPr txBox="1">
                <a:spLocks noChangeArrowheads="1"/>
              </p:cNvSpPr>
              <p:nvPr/>
            </p:nvSpPr>
            <p:spPr bwMode="auto">
              <a:xfrm>
                <a:off x="4217301" y="4735614"/>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accent1"/>
                    </a:solidFill>
                  </a:rPr>
                  <a:t>S</a:t>
                </a:r>
                <a:endParaRPr lang="zh-CN" altLang="en-US" sz="2400">
                  <a:solidFill>
                    <a:schemeClr val="accent1"/>
                  </a:solidFill>
                </a:endParaRPr>
              </a:p>
            </p:txBody>
          </p:sp>
          <p:sp>
            <p:nvSpPr>
              <p:cNvPr id="31834" name="TextBox 25"/>
              <p:cNvSpPr txBox="1">
                <a:spLocks noChangeArrowheads="1"/>
              </p:cNvSpPr>
              <p:nvPr/>
            </p:nvSpPr>
            <p:spPr bwMode="auto">
              <a:xfrm>
                <a:off x="2026097" y="2276904"/>
                <a:ext cx="457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D</a:t>
                </a:r>
                <a:endParaRPr lang="zh-CN" altLang="en-US" sz="2400">
                  <a:solidFill>
                    <a:srgbClr val="FF0000"/>
                  </a:solidFill>
                </a:endParaRPr>
              </a:p>
            </p:txBody>
          </p:sp>
        </p:grpSp>
        <p:sp>
          <p:nvSpPr>
            <p:cNvPr id="31809" name="TextBox 50"/>
            <p:cNvSpPr txBox="1">
              <a:spLocks noChangeArrowheads="1"/>
            </p:cNvSpPr>
            <p:nvPr/>
          </p:nvSpPr>
          <p:spPr bwMode="auto">
            <a:xfrm>
              <a:off x="3311895" y="1599221"/>
              <a:ext cx="571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DI</a:t>
              </a:r>
              <a:endParaRPr lang="zh-CN" altLang="en-US" sz="2400">
                <a:solidFill>
                  <a:srgbClr val="FF0000"/>
                </a:solidFill>
              </a:endParaRPr>
            </a:p>
          </p:txBody>
        </p:sp>
        <p:cxnSp>
          <p:nvCxnSpPr>
            <p:cNvPr id="31810" name="直接箭头连接符 52"/>
            <p:cNvCxnSpPr>
              <a:cxnSpLocks noChangeShapeType="1"/>
              <a:stCxn id="31809" idx="1"/>
            </p:cNvCxnSpPr>
            <p:nvPr/>
          </p:nvCxnSpPr>
          <p:spPr bwMode="auto">
            <a:xfrm flipH="1">
              <a:off x="3000715" y="1830054"/>
              <a:ext cx="311180" cy="0"/>
            </a:xfrm>
            <a:prstGeom prst="straightConnector1">
              <a:avLst/>
            </a:prstGeom>
            <a:noFill/>
            <a:ln w="1905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11" name="TextBox 53"/>
            <p:cNvSpPr txBox="1">
              <a:spLocks noChangeArrowheads="1"/>
            </p:cNvSpPr>
            <p:nvPr/>
          </p:nvSpPr>
          <p:spPr bwMode="auto">
            <a:xfrm>
              <a:off x="1112305" y="4134735"/>
              <a:ext cx="4946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accent1"/>
                  </a:solidFill>
                </a:rPr>
                <a:t>SI</a:t>
              </a:r>
              <a:endParaRPr lang="zh-CN" altLang="en-US" sz="2400">
                <a:solidFill>
                  <a:schemeClr val="accent1"/>
                </a:solidFill>
              </a:endParaRPr>
            </a:p>
          </p:txBody>
        </p:sp>
        <p:cxnSp>
          <p:nvCxnSpPr>
            <p:cNvPr id="31812" name="直接箭头连接符 55"/>
            <p:cNvCxnSpPr>
              <a:cxnSpLocks noChangeShapeType="1"/>
            </p:cNvCxnSpPr>
            <p:nvPr/>
          </p:nvCxnSpPr>
          <p:spPr bwMode="auto">
            <a:xfrm>
              <a:off x="1483868" y="4365567"/>
              <a:ext cx="233585" cy="1"/>
            </a:xfrm>
            <a:prstGeom prst="straightConnector1">
              <a:avLst/>
            </a:prstGeom>
            <a:noFill/>
            <a:ln w="19050" algn="ctr">
              <a:solidFill>
                <a:schemeClr val="accent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748" name="组合 61"/>
          <p:cNvGrpSpPr/>
          <p:nvPr/>
        </p:nvGrpSpPr>
        <p:grpSpPr bwMode="auto">
          <a:xfrm>
            <a:off x="3276600" y="1031875"/>
            <a:ext cx="3076575" cy="4906963"/>
            <a:chOff x="5010069" y="1258166"/>
            <a:chExt cx="3077378" cy="4907062"/>
          </a:xfrm>
        </p:grpSpPr>
        <p:grpSp>
          <p:nvGrpSpPr>
            <p:cNvPr id="31781" name="组合 27"/>
            <p:cNvGrpSpPr/>
            <p:nvPr/>
          </p:nvGrpSpPr>
          <p:grpSpPr bwMode="auto">
            <a:xfrm>
              <a:off x="5050349" y="1258166"/>
              <a:ext cx="2820995" cy="4907062"/>
              <a:chOff x="2026097" y="1268672"/>
              <a:chExt cx="2820995" cy="4907062"/>
            </a:xfrm>
          </p:grpSpPr>
          <p:cxnSp>
            <p:nvCxnSpPr>
              <p:cNvPr id="31786" name="直接连接符 28"/>
              <p:cNvCxnSpPr>
                <a:cxnSpLocks noChangeShapeType="1"/>
              </p:cNvCxnSpPr>
              <p:nvPr/>
            </p:nvCxnSpPr>
            <p:spPr bwMode="auto">
              <a:xfrm>
                <a:off x="2771850" y="1268820"/>
                <a:ext cx="0" cy="4824402"/>
              </a:xfrm>
              <a:prstGeom prst="line">
                <a:avLst/>
              </a:prstGeom>
              <a:noFill/>
              <a:ln w="1905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7" name="直接连接符 29"/>
              <p:cNvCxnSpPr>
                <a:cxnSpLocks noChangeShapeType="1"/>
              </p:cNvCxnSpPr>
              <p:nvPr/>
            </p:nvCxnSpPr>
            <p:spPr bwMode="auto">
              <a:xfrm>
                <a:off x="3923946" y="1268820"/>
                <a:ext cx="0" cy="4824402"/>
              </a:xfrm>
              <a:prstGeom prst="line">
                <a:avLst/>
              </a:prstGeom>
              <a:noFill/>
              <a:ln w="1905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8" name="直接连接符 30"/>
              <p:cNvCxnSpPr>
                <a:cxnSpLocks noChangeShapeType="1"/>
              </p:cNvCxnSpPr>
              <p:nvPr/>
            </p:nvCxnSpPr>
            <p:spPr bwMode="auto">
              <a:xfrm>
                <a:off x="2771850" y="170085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9" name="直接连接符 31"/>
              <p:cNvCxnSpPr>
                <a:cxnSpLocks noChangeShapeType="1"/>
              </p:cNvCxnSpPr>
              <p:nvPr/>
            </p:nvCxnSpPr>
            <p:spPr bwMode="auto">
              <a:xfrm>
                <a:off x="2762325" y="201055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0" name="直接连接符 32"/>
              <p:cNvCxnSpPr>
                <a:cxnSpLocks noChangeShapeType="1"/>
              </p:cNvCxnSpPr>
              <p:nvPr/>
            </p:nvCxnSpPr>
            <p:spPr bwMode="auto">
              <a:xfrm>
                <a:off x="2762325" y="230697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1" name="直接连接符 33"/>
              <p:cNvCxnSpPr>
                <a:cxnSpLocks noChangeShapeType="1"/>
              </p:cNvCxnSpPr>
              <p:nvPr/>
            </p:nvCxnSpPr>
            <p:spPr bwMode="auto">
              <a:xfrm>
                <a:off x="2762325" y="2636934"/>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2" name="直接连接符 34"/>
              <p:cNvCxnSpPr>
                <a:cxnSpLocks noChangeShapeType="1"/>
              </p:cNvCxnSpPr>
              <p:nvPr/>
            </p:nvCxnSpPr>
            <p:spPr bwMode="auto">
              <a:xfrm>
                <a:off x="2762325" y="297180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3" name="直接连接符 35"/>
              <p:cNvCxnSpPr>
                <a:cxnSpLocks noChangeShapeType="1"/>
              </p:cNvCxnSpPr>
              <p:nvPr/>
            </p:nvCxnSpPr>
            <p:spPr bwMode="auto">
              <a:xfrm>
                <a:off x="2762325" y="328498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4" name="直接连接符 36"/>
              <p:cNvCxnSpPr>
                <a:cxnSpLocks noChangeShapeType="1"/>
              </p:cNvCxnSpPr>
              <p:nvPr/>
            </p:nvCxnSpPr>
            <p:spPr bwMode="auto">
              <a:xfrm>
                <a:off x="2762325" y="3573012"/>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5" name="直接连接符 37"/>
              <p:cNvCxnSpPr>
                <a:cxnSpLocks noChangeShapeType="1"/>
              </p:cNvCxnSpPr>
              <p:nvPr/>
            </p:nvCxnSpPr>
            <p:spPr bwMode="auto">
              <a:xfrm>
                <a:off x="2762325" y="386103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6" name="直接连接符 38"/>
              <p:cNvCxnSpPr>
                <a:cxnSpLocks noChangeShapeType="1"/>
              </p:cNvCxnSpPr>
              <p:nvPr/>
            </p:nvCxnSpPr>
            <p:spPr bwMode="auto">
              <a:xfrm>
                <a:off x="2762325" y="422106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7" name="直接连接符 39"/>
              <p:cNvCxnSpPr>
                <a:cxnSpLocks noChangeShapeType="1"/>
              </p:cNvCxnSpPr>
              <p:nvPr/>
            </p:nvCxnSpPr>
            <p:spPr bwMode="auto">
              <a:xfrm>
                <a:off x="2762325" y="455103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8" name="直接连接符 40"/>
              <p:cNvCxnSpPr>
                <a:cxnSpLocks noChangeShapeType="1"/>
              </p:cNvCxnSpPr>
              <p:nvPr/>
            </p:nvCxnSpPr>
            <p:spPr bwMode="auto">
              <a:xfrm>
                <a:off x="2762325" y="488589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9" name="直接连接符 41"/>
              <p:cNvCxnSpPr>
                <a:cxnSpLocks noChangeShapeType="1"/>
              </p:cNvCxnSpPr>
              <p:nvPr/>
            </p:nvCxnSpPr>
            <p:spPr bwMode="auto">
              <a:xfrm>
                <a:off x="2762325" y="5199084"/>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0" name="直接连接符 42"/>
              <p:cNvCxnSpPr>
                <a:cxnSpLocks noChangeShapeType="1"/>
              </p:cNvCxnSpPr>
              <p:nvPr/>
            </p:nvCxnSpPr>
            <p:spPr bwMode="auto">
              <a:xfrm>
                <a:off x="2762325" y="548710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1" name="直接连接符 43"/>
              <p:cNvCxnSpPr>
                <a:cxnSpLocks noChangeShapeType="1"/>
              </p:cNvCxnSpPr>
              <p:nvPr/>
            </p:nvCxnSpPr>
            <p:spPr bwMode="auto">
              <a:xfrm>
                <a:off x="2762325" y="5775132"/>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02" name="左大括号 44"/>
              <p:cNvSpPr/>
              <p:nvPr/>
            </p:nvSpPr>
            <p:spPr bwMode="auto">
              <a:xfrm>
                <a:off x="2411820" y="1734762"/>
                <a:ext cx="288024" cy="1512126"/>
              </a:xfrm>
              <a:prstGeom prst="leftBrace">
                <a:avLst>
                  <a:gd name="adj1" fmla="val 38087"/>
                  <a:gd name="adj2" fmla="val 51148"/>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3" name="左大括号 45"/>
              <p:cNvSpPr/>
              <p:nvPr/>
            </p:nvSpPr>
            <p:spPr bwMode="auto">
              <a:xfrm rot="10800000">
                <a:off x="3958640" y="4242077"/>
                <a:ext cx="288024" cy="1512126"/>
              </a:xfrm>
              <a:prstGeom prst="leftBrace">
                <a:avLst>
                  <a:gd name="adj1" fmla="val 38087"/>
                  <a:gd name="adj2" fmla="val 51778"/>
                </a:avLst>
              </a:prstGeom>
              <a:noFill/>
              <a:ln w="19050" algn="ctr">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4" name="TextBox 46"/>
              <p:cNvSpPr txBox="1">
                <a:spLocks noChangeArrowheads="1"/>
              </p:cNvSpPr>
              <p:nvPr/>
            </p:nvSpPr>
            <p:spPr bwMode="auto">
              <a:xfrm>
                <a:off x="3995951" y="1268672"/>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L</a:t>
                </a:r>
                <a:endParaRPr lang="zh-CN" altLang="en-US" sz="2400">
                  <a:solidFill>
                    <a:srgbClr val="FF0000"/>
                  </a:solidFill>
                </a:endParaRPr>
              </a:p>
            </p:txBody>
          </p:sp>
          <p:sp>
            <p:nvSpPr>
              <p:cNvPr id="31805" name="TextBox 47"/>
              <p:cNvSpPr txBox="1">
                <a:spLocks noChangeArrowheads="1"/>
              </p:cNvSpPr>
              <p:nvPr/>
            </p:nvSpPr>
            <p:spPr bwMode="auto">
              <a:xfrm>
                <a:off x="3995951" y="5714069"/>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H</a:t>
                </a:r>
                <a:endParaRPr lang="zh-CN" altLang="en-US" sz="2400">
                  <a:solidFill>
                    <a:srgbClr val="FF0000"/>
                  </a:solidFill>
                </a:endParaRPr>
              </a:p>
            </p:txBody>
          </p:sp>
          <p:sp>
            <p:nvSpPr>
              <p:cNvPr id="31806" name="TextBox 48"/>
              <p:cNvSpPr txBox="1">
                <a:spLocks noChangeArrowheads="1"/>
              </p:cNvSpPr>
              <p:nvPr/>
            </p:nvSpPr>
            <p:spPr bwMode="auto">
              <a:xfrm>
                <a:off x="4199038" y="4746120"/>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accent1"/>
                    </a:solidFill>
                  </a:rPr>
                  <a:t>S</a:t>
                </a:r>
                <a:endParaRPr lang="zh-CN" altLang="en-US" sz="2400">
                  <a:solidFill>
                    <a:schemeClr val="accent1"/>
                  </a:solidFill>
                </a:endParaRPr>
              </a:p>
            </p:txBody>
          </p:sp>
          <p:sp>
            <p:nvSpPr>
              <p:cNvPr id="31807" name="TextBox 49"/>
              <p:cNvSpPr txBox="1">
                <a:spLocks noChangeArrowheads="1"/>
              </p:cNvSpPr>
              <p:nvPr/>
            </p:nvSpPr>
            <p:spPr bwMode="auto">
              <a:xfrm>
                <a:off x="2026097" y="2276904"/>
                <a:ext cx="457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D</a:t>
                </a:r>
                <a:endParaRPr lang="zh-CN" altLang="en-US" sz="2400">
                  <a:solidFill>
                    <a:srgbClr val="FF0000"/>
                  </a:solidFill>
                </a:endParaRPr>
              </a:p>
            </p:txBody>
          </p:sp>
        </p:grpSp>
        <p:sp>
          <p:nvSpPr>
            <p:cNvPr id="31782" name="TextBox 56"/>
            <p:cNvSpPr txBox="1">
              <a:spLocks noChangeArrowheads="1"/>
            </p:cNvSpPr>
            <p:nvPr/>
          </p:nvSpPr>
          <p:spPr bwMode="auto">
            <a:xfrm>
              <a:off x="7344230" y="2874434"/>
              <a:ext cx="743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DI</a:t>
              </a:r>
              <a:endParaRPr lang="zh-CN" altLang="en-US" sz="2400">
                <a:solidFill>
                  <a:srgbClr val="FF0000"/>
                </a:solidFill>
              </a:endParaRPr>
            </a:p>
          </p:txBody>
        </p:sp>
        <p:cxnSp>
          <p:nvCxnSpPr>
            <p:cNvPr id="31783" name="直接箭头连接符 57"/>
            <p:cNvCxnSpPr>
              <a:cxnSpLocks noChangeShapeType="1"/>
              <a:stCxn id="31782" idx="1"/>
            </p:cNvCxnSpPr>
            <p:nvPr/>
          </p:nvCxnSpPr>
          <p:spPr bwMode="auto">
            <a:xfrm flipH="1" flipV="1">
              <a:off x="7033049" y="3105266"/>
              <a:ext cx="311181" cy="1"/>
            </a:xfrm>
            <a:prstGeom prst="straightConnector1">
              <a:avLst/>
            </a:prstGeom>
            <a:noFill/>
            <a:ln w="1905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84" name="TextBox 58"/>
            <p:cNvSpPr txBox="1">
              <a:spLocks noChangeArrowheads="1"/>
            </p:cNvSpPr>
            <p:nvPr/>
          </p:nvSpPr>
          <p:spPr bwMode="auto">
            <a:xfrm>
              <a:off x="5010069" y="5411126"/>
              <a:ext cx="4946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accent1"/>
                  </a:solidFill>
                </a:rPr>
                <a:t>SI</a:t>
              </a:r>
              <a:endParaRPr lang="zh-CN" altLang="en-US" sz="2400">
                <a:solidFill>
                  <a:schemeClr val="accent1"/>
                </a:solidFill>
              </a:endParaRPr>
            </a:p>
          </p:txBody>
        </p:sp>
        <p:cxnSp>
          <p:nvCxnSpPr>
            <p:cNvPr id="31785" name="直接箭头连接符 59"/>
            <p:cNvCxnSpPr>
              <a:cxnSpLocks noChangeShapeType="1"/>
            </p:cNvCxnSpPr>
            <p:nvPr/>
          </p:nvCxnSpPr>
          <p:spPr bwMode="auto">
            <a:xfrm>
              <a:off x="5436072" y="5641958"/>
              <a:ext cx="310310" cy="1"/>
            </a:xfrm>
            <a:prstGeom prst="straightConnector1">
              <a:avLst/>
            </a:prstGeom>
            <a:noFill/>
            <a:ln w="19050" algn="ctr">
              <a:solidFill>
                <a:schemeClr val="accent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749" name="矩形 62"/>
          <p:cNvSpPr>
            <a:spLocks noChangeArrowheads="1"/>
          </p:cNvSpPr>
          <p:nvPr/>
        </p:nvSpPr>
        <p:spPr bwMode="auto">
          <a:xfrm>
            <a:off x="49213" y="5949950"/>
            <a:ext cx="2613025"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chemeClr val="accent1"/>
                </a:solidFill>
              </a:rPr>
              <a:t>DF</a:t>
            </a:r>
            <a:r>
              <a:rPr lang="zh-CN" altLang="en-US" sz="2400">
                <a:solidFill>
                  <a:schemeClr val="accent1"/>
                </a:solidFill>
              </a:rPr>
              <a:t>＝</a:t>
            </a:r>
            <a:r>
              <a:rPr lang="en-US" altLang="zh-CN" sz="2400">
                <a:solidFill>
                  <a:schemeClr val="accent1"/>
                </a:solidFill>
              </a:rPr>
              <a:t>0</a:t>
            </a:r>
            <a:r>
              <a:rPr lang="zh-CN" altLang="en-US" sz="2400">
                <a:solidFill>
                  <a:schemeClr val="accent1"/>
                </a:solidFill>
              </a:rPr>
              <a:t>，地址增加</a:t>
            </a:r>
            <a:endParaRPr lang="zh-CN" altLang="en-US" sz="2400"/>
          </a:p>
        </p:txBody>
      </p:sp>
      <p:sp>
        <p:nvSpPr>
          <p:cNvPr id="31750" name="矩形 63"/>
          <p:cNvSpPr>
            <a:spLocks noChangeArrowheads="1"/>
          </p:cNvSpPr>
          <p:nvPr/>
        </p:nvSpPr>
        <p:spPr bwMode="auto">
          <a:xfrm>
            <a:off x="3482975" y="5919788"/>
            <a:ext cx="261302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chemeClr val="accent1"/>
                </a:solidFill>
              </a:rPr>
              <a:t>DF</a:t>
            </a:r>
            <a:r>
              <a:rPr lang="zh-CN" altLang="en-US" sz="2400">
                <a:solidFill>
                  <a:schemeClr val="accent1"/>
                </a:solidFill>
              </a:rPr>
              <a:t>＝</a:t>
            </a:r>
            <a:r>
              <a:rPr lang="en-US" altLang="zh-CN" sz="2400">
                <a:solidFill>
                  <a:schemeClr val="accent1"/>
                </a:solidFill>
              </a:rPr>
              <a:t>1</a:t>
            </a:r>
            <a:r>
              <a:rPr lang="zh-CN" altLang="en-US" sz="2400">
                <a:solidFill>
                  <a:schemeClr val="accent1"/>
                </a:solidFill>
              </a:rPr>
              <a:t>，地址减小</a:t>
            </a:r>
            <a:endParaRPr lang="zh-CN" altLang="en-US" sz="2400"/>
          </a:p>
        </p:txBody>
      </p:sp>
      <p:grpSp>
        <p:nvGrpSpPr>
          <p:cNvPr id="31751" name="组合 64"/>
          <p:cNvGrpSpPr/>
          <p:nvPr/>
        </p:nvGrpSpPr>
        <p:grpSpPr bwMode="auto">
          <a:xfrm>
            <a:off x="6419850" y="1031875"/>
            <a:ext cx="2857500" cy="4908550"/>
            <a:chOff x="5038814" y="1258166"/>
            <a:chExt cx="2856996" cy="4907062"/>
          </a:xfrm>
        </p:grpSpPr>
        <p:grpSp>
          <p:nvGrpSpPr>
            <p:cNvPr id="31754" name="组合 65"/>
            <p:cNvGrpSpPr/>
            <p:nvPr/>
          </p:nvGrpSpPr>
          <p:grpSpPr bwMode="auto">
            <a:xfrm>
              <a:off x="5107499" y="1258166"/>
              <a:ext cx="2788311" cy="4907062"/>
              <a:chOff x="2083247" y="1268672"/>
              <a:chExt cx="2788311" cy="4907062"/>
            </a:xfrm>
          </p:grpSpPr>
          <p:cxnSp>
            <p:nvCxnSpPr>
              <p:cNvPr id="31759" name="直接连接符 70"/>
              <p:cNvCxnSpPr>
                <a:cxnSpLocks noChangeShapeType="1"/>
              </p:cNvCxnSpPr>
              <p:nvPr/>
            </p:nvCxnSpPr>
            <p:spPr bwMode="auto">
              <a:xfrm>
                <a:off x="2771850" y="1268820"/>
                <a:ext cx="0" cy="4824402"/>
              </a:xfrm>
              <a:prstGeom prst="line">
                <a:avLst/>
              </a:prstGeom>
              <a:noFill/>
              <a:ln w="1905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直接连接符 71"/>
              <p:cNvCxnSpPr>
                <a:cxnSpLocks noChangeShapeType="1"/>
              </p:cNvCxnSpPr>
              <p:nvPr/>
            </p:nvCxnSpPr>
            <p:spPr bwMode="auto">
              <a:xfrm>
                <a:off x="3923946" y="1268820"/>
                <a:ext cx="0" cy="4824402"/>
              </a:xfrm>
              <a:prstGeom prst="line">
                <a:avLst/>
              </a:prstGeom>
              <a:noFill/>
              <a:ln w="1905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1" name="直接连接符 72"/>
              <p:cNvCxnSpPr>
                <a:cxnSpLocks noChangeShapeType="1"/>
              </p:cNvCxnSpPr>
              <p:nvPr/>
            </p:nvCxnSpPr>
            <p:spPr bwMode="auto">
              <a:xfrm>
                <a:off x="2771850" y="170085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直接连接符 73"/>
              <p:cNvCxnSpPr>
                <a:cxnSpLocks noChangeShapeType="1"/>
              </p:cNvCxnSpPr>
              <p:nvPr/>
            </p:nvCxnSpPr>
            <p:spPr bwMode="auto">
              <a:xfrm>
                <a:off x="2762325" y="201055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3" name="直接连接符 74"/>
              <p:cNvCxnSpPr>
                <a:cxnSpLocks noChangeShapeType="1"/>
              </p:cNvCxnSpPr>
              <p:nvPr/>
            </p:nvCxnSpPr>
            <p:spPr bwMode="auto">
              <a:xfrm>
                <a:off x="2762325" y="230697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4" name="直接连接符 75"/>
              <p:cNvCxnSpPr>
                <a:cxnSpLocks noChangeShapeType="1"/>
              </p:cNvCxnSpPr>
              <p:nvPr/>
            </p:nvCxnSpPr>
            <p:spPr bwMode="auto">
              <a:xfrm>
                <a:off x="2762325" y="2636934"/>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5" name="直接连接符 76"/>
              <p:cNvCxnSpPr>
                <a:cxnSpLocks noChangeShapeType="1"/>
              </p:cNvCxnSpPr>
              <p:nvPr/>
            </p:nvCxnSpPr>
            <p:spPr bwMode="auto">
              <a:xfrm>
                <a:off x="2762325" y="297180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6" name="直接连接符 77"/>
              <p:cNvCxnSpPr>
                <a:cxnSpLocks noChangeShapeType="1"/>
              </p:cNvCxnSpPr>
              <p:nvPr/>
            </p:nvCxnSpPr>
            <p:spPr bwMode="auto">
              <a:xfrm>
                <a:off x="2762325" y="328498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7" name="直接连接符 78"/>
              <p:cNvCxnSpPr>
                <a:cxnSpLocks noChangeShapeType="1"/>
              </p:cNvCxnSpPr>
              <p:nvPr/>
            </p:nvCxnSpPr>
            <p:spPr bwMode="auto">
              <a:xfrm>
                <a:off x="2762325" y="3573012"/>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直接连接符 79"/>
              <p:cNvCxnSpPr>
                <a:cxnSpLocks noChangeShapeType="1"/>
              </p:cNvCxnSpPr>
              <p:nvPr/>
            </p:nvCxnSpPr>
            <p:spPr bwMode="auto">
              <a:xfrm>
                <a:off x="2762325" y="386103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直接连接符 80"/>
              <p:cNvCxnSpPr>
                <a:cxnSpLocks noChangeShapeType="1"/>
              </p:cNvCxnSpPr>
              <p:nvPr/>
            </p:nvCxnSpPr>
            <p:spPr bwMode="auto">
              <a:xfrm>
                <a:off x="2762325" y="422106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0" name="直接连接符 81"/>
              <p:cNvCxnSpPr>
                <a:cxnSpLocks noChangeShapeType="1"/>
              </p:cNvCxnSpPr>
              <p:nvPr/>
            </p:nvCxnSpPr>
            <p:spPr bwMode="auto">
              <a:xfrm>
                <a:off x="2762325" y="4551030"/>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1" name="直接连接符 82"/>
              <p:cNvCxnSpPr>
                <a:cxnSpLocks noChangeShapeType="1"/>
              </p:cNvCxnSpPr>
              <p:nvPr/>
            </p:nvCxnSpPr>
            <p:spPr bwMode="auto">
              <a:xfrm>
                <a:off x="2762325" y="4885896"/>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2" name="直接连接符 83"/>
              <p:cNvCxnSpPr>
                <a:cxnSpLocks noChangeShapeType="1"/>
              </p:cNvCxnSpPr>
              <p:nvPr/>
            </p:nvCxnSpPr>
            <p:spPr bwMode="auto">
              <a:xfrm>
                <a:off x="2762325" y="5199084"/>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3" name="直接连接符 84"/>
              <p:cNvCxnSpPr>
                <a:cxnSpLocks noChangeShapeType="1"/>
              </p:cNvCxnSpPr>
              <p:nvPr/>
            </p:nvCxnSpPr>
            <p:spPr bwMode="auto">
              <a:xfrm>
                <a:off x="2762325" y="5487108"/>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4" name="直接连接符 85"/>
              <p:cNvCxnSpPr>
                <a:cxnSpLocks noChangeShapeType="1"/>
              </p:cNvCxnSpPr>
              <p:nvPr/>
            </p:nvCxnSpPr>
            <p:spPr bwMode="auto">
              <a:xfrm>
                <a:off x="2762325" y="5775132"/>
                <a:ext cx="1152096" cy="0"/>
              </a:xfrm>
              <a:prstGeom prst="line">
                <a:avLst/>
              </a:prstGeom>
              <a:noFill/>
              <a:ln w="12700"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5" name="左大括号 86"/>
              <p:cNvSpPr/>
              <p:nvPr/>
            </p:nvSpPr>
            <p:spPr bwMode="auto">
              <a:xfrm>
                <a:off x="2411820" y="2349891"/>
                <a:ext cx="288024" cy="1512126"/>
              </a:xfrm>
              <a:prstGeom prst="leftBrace">
                <a:avLst>
                  <a:gd name="adj1" fmla="val 38087"/>
                  <a:gd name="adj2" fmla="val 51148"/>
                </a:avLst>
              </a:prstGeom>
              <a:noFill/>
              <a:ln w="19050" algn="ctr">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6" name="左大括号 87"/>
              <p:cNvSpPr/>
              <p:nvPr/>
            </p:nvSpPr>
            <p:spPr bwMode="auto">
              <a:xfrm rot="10800000">
                <a:off x="3995952" y="3319875"/>
                <a:ext cx="288024" cy="1512126"/>
              </a:xfrm>
              <a:prstGeom prst="leftBrace">
                <a:avLst>
                  <a:gd name="adj1" fmla="val 38087"/>
                  <a:gd name="adj2" fmla="val 51778"/>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7" name="TextBox 88"/>
              <p:cNvSpPr txBox="1">
                <a:spLocks noChangeArrowheads="1"/>
              </p:cNvSpPr>
              <p:nvPr/>
            </p:nvSpPr>
            <p:spPr bwMode="auto">
              <a:xfrm>
                <a:off x="3995951" y="1268672"/>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L</a:t>
                </a:r>
                <a:endParaRPr lang="zh-CN" altLang="en-US" sz="2400">
                  <a:solidFill>
                    <a:srgbClr val="FF0000"/>
                  </a:solidFill>
                </a:endParaRPr>
              </a:p>
            </p:txBody>
          </p:sp>
          <p:sp>
            <p:nvSpPr>
              <p:cNvPr id="31778" name="TextBox 89"/>
              <p:cNvSpPr txBox="1">
                <a:spLocks noChangeArrowheads="1"/>
              </p:cNvSpPr>
              <p:nvPr/>
            </p:nvSpPr>
            <p:spPr bwMode="auto">
              <a:xfrm>
                <a:off x="3995951" y="5714069"/>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H</a:t>
                </a:r>
                <a:endParaRPr lang="zh-CN" altLang="en-US" sz="2400">
                  <a:solidFill>
                    <a:srgbClr val="FF0000"/>
                  </a:solidFill>
                </a:endParaRPr>
              </a:p>
            </p:txBody>
          </p:sp>
          <p:sp>
            <p:nvSpPr>
              <p:cNvPr id="31779" name="TextBox 90"/>
              <p:cNvSpPr txBox="1">
                <a:spLocks noChangeArrowheads="1"/>
              </p:cNvSpPr>
              <p:nvPr/>
            </p:nvSpPr>
            <p:spPr bwMode="auto">
              <a:xfrm>
                <a:off x="4223504" y="3832388"/>
                <a:ext cx="648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D</a:t>
                </a:r>
                <a:endParaRPr lang="zh-CN" altLang="en-US" sz="2400">
                  <a:solidFill>
                    <a:srgbClr val="FF0000"/>
                  </a:solidFill>
                </a:endParaRPr>
              </a:p>
            </p:txBody>
          </p:sp>
          <p:sp>
            <p:nvSpPr>
              <p:cNvPr id="31780" name="TextBox 91"/>
              <p:cNvSpPr txBox="1">
                <a:spLocks noChangeArrowheads="1"/>
              </p:cNvSpPr>
              <p:nvPr/>
            </p:nvSpPr>
            <p:spPr bwMode="auto">
              <a:xfrm>
                <a:off x="2083247" y="2896310"/>
                <a:ext cx="457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accent1"/>
                    </a:solidFill>
                  </a:rPr>
                  <a:t>S</a:t>
                </a:r>
                <a:endParaRPr lang="zh-CN" altLang="en-US" sz="2400">
                  <a:solidFill>
                    <a:schemeClr val="accent1"/>
                  </a:solidFill>
                </a:endParaRPr>
              </a:p>
            </p:txBody>
          </p:sp>
        </p:grpSp>
        <p:sp>
          <p:nvSpPr>
            <p:cNvPr id="31755" name="TextBox 66"/>
            <p:cNvSpPr txBox="1">
              <a:spLocks noChangeArrowheads="1"/>
            </p:cNvSpPr>
            <p:nvPr/>
          </p:nvSpPr>
          <p:spPr bwMode="auto">
            <a:xfrm>
              <a:off x="7295382" y="3480836"/>
              <a:ext cx="600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accent1"/>
                  </a:solidFill>
                </a:rPr>
                <a:t>SI</a:t>
              </a:r>
              <a:endParaRPr lang="zh-CN" altLang="en-US" sz="2400">
                <a:solidFill>
                  <a:schemeClr val="accent1"/>
                </a:solidFill>
              </a:endParaRPr>
            </a:p>
          </p:txBody>
        </p:sp>
        <p:cxnSp>
          <p:nvCxnSpPr>
            <p:cNvPr id="31756" name="直接箭头连接符 67"/>
            <p:cNvCxnSpPr>
              <a:cxnSpLocks noChangeShapeType="1"/>
              <a:stCxn id="31755" idx="1"/>
            </p:cNvCxnSpPr>
            <p:nvPr/>
          </p:nvCxnSpPr>
          <p:spPr bwMode="auto">
            <a:xfrm flipH="1">
              <a:off x="6984202" y="3711669"/>
              <a:ext cx="311180" cy="0"/>
            </a:xfrm>
            <a:prstGeom prst="straightConnector1">
              <a:avLst/>
            </a:prstGeom>
            <a:noFill/>
            <a:ln w="19050" algn="ctr">
              <a:solidFill>
                <a:schemeClr val="accent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7" name="TextBox 68"/>
            <p:cNvSpPr txBox="1">
              <a:spLocks noChangeArrowheads="1"/>
            </p:cNvSpPr>
            <p:nvPr/>
          </p:nvSpPr>
          <p:spPr bwMode="auto">
            <a:xfrm>
              <a:off x="5038814" y="4488986"/>
              <a:ext cx="4946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DI</a:t>
              </a:r>
              <a:endParaRPr lang="zh-CN" altLang="en-US" sz="2400">
                <a:solidFill>
                  <a:srgbClr val="FF0000"/>
                </a:solidFill>
              </a:endParaRPr>
            </a:p>
          </p:txBody>
        </p:sp>
        <p:cxnSp>
          <p:nvCxnSpPr>
            <p:cNvPr id="31758" name="直接箭头连接符 69"/>
            <p:cNvCxnSpPr>
              <a:cxnSpLocks noChangeShapeType="1"/>
            </p:cNvCxnSpPr>
            <p:nvPr/>
          </p:nvCxnSpPr>
          <p:spPr bwMode="auto">
            <a:xfrm>
              <a:off x="5436072" y="4719818"/>
              <a:ext cx="310406" cy="1"/>
            </a:xfrm>
            <a:prstGeom prst="straightConnector1">
              <a:avLst/>
            </a:prstGeom>
            <a:noFill/>
            <a:ln w="1905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752" name="矩形 92"/>
          <p:cNvSpPr>
            <a:spLocks noChangeArrowheads="1"/>
          </p:cNvSpPr>
          <p:nvPr/>
        </p:nvSpPr>
        <p:spPr bwMode="auto">
          <a:xfrm>
            <a:off x="7177088" y="3059113"/>
            <a:ext cx="1143000" cy="276225"/>
          </a:xfrm>
          <a:prstGeom prst="rect">
            <a:avLst/>
          </a:prstGeom>
          <a:solidFill>
            <a:srgbClr val="92D050"/>
          </a:solidFill>
          <a:ln w="9525" algn="ctr">
            <a:solidFill>
              <a:schemeClr val="tx1"/>
            </a:solidFill>
            <a:round/>
          </a:ln>
        </p:spPr>
        <p:txBody>
          <a:bodyPr/>
          <a:lstStyle/>
          <a:p>
            <a:endParaRPr lang="zh-CN" altLang="en-US"/>
          </a:p>
        </p:txBody>
      </p:sp>
      <p:sp>
        <p:nvSpPr>
          <p:cNvPr id="31753" name="矩形 93"/>
          <p:cNvSpPr>
            <a:spLocks noChangeArrowheads="1"/>
          </p:cNvSpPr>
          <p:nvPr/>
        </p:nvSpPr>
        <p:spPr bwMode="auto">
          <a:xfrm>
            <a:off x="7177088" y="3346450"/>
            <a:ext cx="1143000" cy="277813"/>
          </a:xfrm>
          <a:prstGeom prst="rect">
            <a:avLst/>
          </a:prstGeom>
          <a:solidFill>
            <a:srgbClr val="92D050"/>
          </a:solidFill>
          <a:ln w="9525" algn="ctr">
            <a:solidFill>
              <a:schemeClr val="tx1"/>
            </a:solidFill>
            <a:rou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7963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8</a:t>
            </a:r>
            <a:r>
              <a:rPr lang="zh-CN" altLang="en-US" dirty="0" smtClean="0"/>
              <a:t>）中断允许标志</a:t>
            </a:r>
            <a:r>
              <a:rPr lang="en-US" altLang="zh-CN" dirty="0" smtClean="0"/>
              <a:t>IF</a:t>
            </a:r>
            <a:r>
              <a:rPr lang="zh-CN" altLang="en-US" dirty="0" smtClean="0"/>
              <a:t>（</a:t>
            </a:r>
            <a:r>
              <a:rPr lang="en-US" altLang="zh-CN" dirty="0" smtClean="0">
                <a:solidFill>
                  <a:srgbClr val="FF0000"/>
                </a:solidFill>
              </a:rPr>
              <a:t>I</a:t>
            </a:r>
            <a:r>
              <a:rPr lang="en-US" altLang="zh-CN" dirty="0" smtClean="0"/>
              <a:t>nterrupt-enable </a:t>
            </a:r>
            <a:r>
              <a:rPr lang="en-US" altLang="zh-CN" dirty="0" smtClean="0">
                <a:solidFill>
                  <a:srgbClr val="FF0000"/>
                </a:solidFill>
              </a:rPr>
              <a:t>F</a:t>
            </a:r>
            <a:r>
              <a:rPr lang="en-US" altLang="zh-CN" dirty="0" smtClean="0"/>
              <a:t>lag</a:t>
            </a:r>
            <a:r>
              <a:rPr lang="zh-CN" altLang="en-US" dirty="0" smtClean="0"/>
              <a:t>）</a:t>
            </a:r>
            <a:endParaRPr lang="zh-CN" altLang="en-US" dirty="0" smtClean="0"/>
          </a:p>
        </p:txBody>
      </p:sp>
      <p:sp>
        <p:nvSpPr>
          <p:cNvPr id="31747" name="Rectangle 4"/>
          <p:cNvSpPr>
            <a:spLocks noGrp="1" noChangeArrowheads="1"/>
          </p:cNvSpPr>
          <p:nvPr>
            <p:ph type="body" idx="4294967295"/>
          </p:nvPr>
        </p:nvSpPr>
        <p:spPr>
          <a:xfrm>
            <a:off x="468313" y="980796"/>
            <a:ext cx="8207375" cy="1776412"/>
          </a:xfrm>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zh-CN" altLang="en-US" sz="2800" b="0" dirty="0" smtClean="0"/>
              <a:t>控制可屏蔽中断是否可以被处理器响应</a:t>
            </a:r>
            <a:endParaRPr lang="zh-CN" altLang="en-US" sz="2800" b="0" dirty="0" smtClean="0"/>
          </a:p>
          <a:p>
            <a:pPr lvl="1" eaLnBrk="1" hangingPunct="1">
              <a:defRPr/>
            </a:pPr>
            <a:r>
              <a:rPr lang="zh-CN" altLang="en-US" b="0" dirty="0" smtClean="0">
                <a:solidFill>
                  <a:srgbClr val="000099"/>
                </a:solidFill>
                <a:ea typeface="+mn-ea"/>
              </a:rPr>
              <a:t>设置</a:t>
            </a:r>
            <a:r>
              <a:rPr lang="en-US" altLang="zh-CN" b="0" dirty="0" smtClean="0">
                <a:solidFill>
                  <a:srgbClr val="000099"/>
                </a:solidFill>
                <a:ea typeface="+mn-ea"/>
              </a:rPr>
              <a:t>IF</a:t>
            </a:r>
            <a:r>
              <a:rPr lang="zh-CN" altLang="en-US" b="0" dirty="0" smtClean="0">
                <a:solidFill>
                  <a:srgbClr val="000099"/>
                </a:solidFill>
                <a:ea typeface="+mn-ea"/>
              </a:rPr>
              <a:t>＝</a:t>
            </a:r>
            <a:r>
              <a:rPr lang="en-US" altLang="zh-CN" b="0" dirty="0" smtClean="0">
                <a:solidFill>
                  <a:srgbClr val="000099"/>
                </a:solidFill>
                <a:ea typeface="+mn-ea"/>
              </a:rPr>
              <a:t>1</a:t>
            </a:r>
            <a:r>
              <a:rPr lang="zh-CN" altLang="en-US" b="0" dirty="0" smtClean="0">
                <a:solidFill>
                  <a:srgbClr val="000099"/>
                </a:solidFill>
                <a:ea typeface="+mn-ea"/>
              </a:rPr>
              <a:t>，则允许中断</a:t>
            </a:r>
            <a:endParaRPr lang="zh-CN" altLang="en-US" b="0" dirty="0" smtClean="0">
              <a:solidFill>
                <a:srgbClr val="000099"/>
              </a:solidFill>
              <a:ea typeface="+mn-ea"/>
            </a:endParaRPr>
          </a:p>
          <a:p>
            <a:pPr lvl="1" eaLnBrk="1" hangingPunct="1">
              <a:defRPr/>
            </a:pPr>
            <a:r>
              <a:rPr lang="zh-CN" altLang="en-US" b="0" dirty="0" smtClean="0">
                <a:solidFill>
                  <a:srgbClr val="000099"/>
                </a:solidFill>
                <a:ea typeface="+mn-ea"/>
              </a:rPr>
              <a:t>设置</a:t>
            </a:r>
            <a:r>
              <a:rPr lang="en-US" altLang="zh-CN" b="0" dirty="0" smtClean="0">
                <a:solidFill>
                  <a:srgbClr val="000099"/>
                </a:solidFill>
                <a:ea typeface="+mn-ea"/>
              </a:rPr>
              <a:t>IF</a:t>
            </a:r>
            <a:r>
              <a:rPr lang="zh-CN" altLang="en-US" b="0" dirty="0" smtClean="0">
                <a:solidFill>
                  <a:srgbClr val="000099"/>
                </a:solidFill>
                <a:ea typeface="+mn-ea"/>
              </a:rPr>
              <a:t>＝</a:t>
            </a:r>
            <a:r>
              <a:rPr lang="en-US" altLang="zh-CN" b="0" dirty="0" smtClean="0">
                <a:solidFill>
                  <a:srgbClr val="000099"/>
                </a:solidFill>
                <a:ea typeface="+mn-ea"/>
              </a:rPr>
              <a:t>0</a:t>
            </a:r>
            <a:r>
              <a:rPr lang="zh-CN" altLang="en-US" b="0" dirty="0" smtClean="0">
                <a:solidFill>
                  <a:srgbClr val="000099"/>
                </a:solidFill>
                <a:ea typeface="+mn-ea"/>
              </a:rPr>
              <a:t>，则禁止中断</a:t>
            </a:r>
            <a:endParaRPr lang="zh-CN" altLang="en-US" b="0" dirty="0" smtClean="0">
              <a:solidFill>
                <a:srgbClr val="000099"/>
              </a:solidFill>
              <a:ea typeface="+mn-ea"/>
            </a:endParaRPr>
          </a:p>
        </p:txBody>
      </p:sp>
      <p:sp>
        <p:nvSpPr>
          <p:cNvPr id="30725" name="Rectangle 6"/>
          <p:cNvSpPr>
            <a:spLocks noChangeArrowheads="1"/>
          </p:cNvSpPr>
          <p:nvPr/>
        </p:nvSpPr>
        <p:spPr bwMode="auto">
          <a:xfrm>
            <a:off x="944563" y="2852738"/>
            <a:ext cx="75152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algn="just">
              <a:spcBef>
                <a:spcPct val="20000"/>
              </a:spcBef>
              <a:buClr>
                <a:schemeClr val="accent2"/>
              </a:buClr>
              <a:buSzPct val="90000"/>
              <a:defRPr/>
            </a:pPr>
            <a:r>
              <a:rPr lang="en-US" altLang="zh-CN" sz="2800" dirty="0">
                <a:solidFill>
                  <a:srgbClr val="0000CC"/>
                </a:solidFill>
                <a:latin typeface="+mn-lt"/>
                <a:ea typeface="+mn-ea"/>
                <a:cs typeface="Times New Roman" panose="02020603050405020304" pitchFamily="18" charset="0"/>
                <a:sym typeface="宋体" panose="02010600030101010101" pitchFamily="2" charset="-122"/>
              </a:rPr>
              <a:t>IF</a:t>
            </a:r>
            <a:r>
              <a:rPr lang="zh-CN" altLang="en-US" sz="2800" dirty="0">
                <a:solidFill>
                  <a:srgbClr val="0000CC"/>
                </a:solidFill>
                <a:latin typeface="+mn-lt"/>
                <a:ea typeface="+mn-ea"/>
                <a:cs typeface="Times New Roman" panose="02020603050405020304" pitchFamily="18" charset="0"/>
                <a:sym typeface="宋体" panose="02010600030101010101" pitchFamily="2" charset="-122"/>
              </a:rPr>
              <a:t>标志位控制指令</a:t>
            </a:r>
            <a:endParaRPr lang="en-US" altLang="zh-CN" sz="2800" dirty="0">
              <a:solidFill>
                <a:srgbClr val="0000CC"/>
              </a:solidFill>
              <a:latin typeface="+mn-lt"/>
              <a:ea typeface="+mn-ea"/>
              <a:cs typeface="Times New Roman" panose="02020603050405020304" pitchFamily="18" charset="0"/>
              <a:sym typeface="宋体" panose="02010600030101010101" pitchFamily="2" charset="-122"/>
            </a:endParaRPr>
          </a:p>
          <a:p>
            <a:pPr marL="266700" indent="-266700" algn="just">
              <a:spcBef>
                <a:spcPct val="20000"/>
              </a:spcBef>
              <a:buClr>
                <a:schemeClr val="accent2"/>
              </a:buClr>
              <a:buSzPct val="60000"/>
              <a:buFont typeface="Wingdings" panose="05000000000000000000" pitchFamily="2" charset="2"/>
              <a:buChar char="u"/>
              <a:defRPr/>
            </a:pPr>
            <a:r>
              <a:rPr lang="en-US" altLang="zh-CN" sz="2800" dirty="0">
                <a:solidFill>
                  <a:srgbClr val="0000CC"/>
                </a:solidFill>
                <a:latin typeface="+mn-lt"/>
                <a:ea typeface="+mn-ea"/>
                <a:cs typeface="Times New Roman" panose="02020603050405020304" pitchFamily="18" charset="0"/>
                <a:sym typeface="宋体" panose="02010600030101010101" pitchFamily="2" charset="-122"/>
              </a:rPr>
              <a:t>CLI</a:t>
            </a:r>
            <a:r>
              <a:rPr lang="zh-CN" altLang="en-US" sz="2800" dirty="0">
                <a:solidFill>
                  <a:srgbClr val="0000CC"/>
                </a:solidFill>
                <a:latin typeface="+mn-lt"/>
                <a:ea typeface="+mn-ea"/>
                <a:cs typeface="Times New Roman" panose="02020603050405020304" pitchFamily="18" charset="0"/>
                <a:sym typeface="宋体" panose="02010600030101010101" pitchFamily="2" charset="-122"/>
              </a:rPr>
              <a:t>指令复位中断标志：</a:t>
            </a:r>
            <a:r>
              <a:rPr lang="en-US" altLang="zh-CN" sz="2800" dirty="0">
                <a:solidFill>
                  <a:srgbClr val="0000CC"/>
                </a:solidFill>
                <a:latin typeface="+mn-lt"/>
                <a:ea typeface="+mn-ea"/>
                <a:cs typeface="Times New Roman" panose="02020603050405020304" pitchFamily="18" charset="0"/>
                <a:sym typeface="宋体" panose="02010600030101010101" pitchFamily="2" charset="-122"/>
              </a:rPr>
              <a:t>IF</a:t>
            </a:r>
            <a:r>
              <a:rPr lang="zh-CN" altLang="en-US" sz="2800" dirty="0">
                <a:solidFill>
                  <a:srgbClr val="0000CC"/>
                </a:solidFill>
                <a:latin typeface="+mn-lt"/>
                <a:ea typeface="+mn-ea"/>
                <a:cs typeface="Times New Roman" panose="02020603050405020304" pitchFamily="18" charset="0"/>
                <a:sym typeface="宋体" panose="02010600030101010101" pitchFamily="2" charset="-122"/>
              </a:rPr>
              <a:t>＝</a:t>
            </a:r>
            <a:r>
              <a:rPr lang="en-US" altLang="zh-CN" sz="2800" dirty="0">
                <a:solidFill>
                  <a:srgbClr val="0000CC"/>
                </a:solidFill>
                <a:latin typeface="+mn-lt"/>
                <a:ea typeface="+mn-ea"/>
                <a:cs typeface="Times New Roman" panose="02020603050405020304" pitchFamily="18" charset="0"/>
                <a:sym typeface="宋体" panose="02010600030101010101" pitchFamily="2" charset="-122"/>
              </a:rPr>
              <a:t>0</a:t>
            </a:r>
            <a:endParaRPr lang="zh-CN" altLang="en-US" sz="2800" dirty="0">
              <a:solidFill>
                <a:srgbClr val="0000CC"/>
              </a:solidFill>
              <a:latin typeface="+mn-lt"/>
              <a:ea typeface="+mn-ea"/>
              <a:cs typeface="Times New Roman" panose="02020603050405020304" pitchFamily="18" charset="0"/>
              <a:sym typeface="宋体" panose="02010600030101010101" pitchFamily="2" charset="-122"/>
            </a:endParaRPr>
          </a:p>
          <a:p>
            <a:pPr marL="266700" indent="-266700" algn="just">
              <a:spcBef>
                <a:spcPct val="20000"/>
              </a:spcBef>
              <a:buClr>
                <a:schemeClr val="accent2"/>
              </a:buClr>
              <a:buSzPct val="60000"/>
              <a:buFont typeface="Wingdings" panose="05000000000000000000" pitchFamily="2" charset="2"/>
              <a:buChar char="u"/>
              <a:defRPr/>
            </a:pPr>
            <a:r>
              <a:rPr lang="en-US" altLang="zh-CN" sz="2800" dirty="0">
                <a:solidFill>
                  <a:srgbClr val="0000CC"/>
                </a:solidFill>
                <a:latin typeface="+mn-lt"/>
                <a:ea typeface="+mn-ea"/>
                <a:cs typeface="Times New Roman" panose="02020603050405020304" pitchFamily="18" charset="0"/>
                <a:sym typeface="宋体" panose="02010600030101010101" pitchFamily="2" charset="-122"/>
              </a:rPr>
              <a:t>STI</a:t>
            </a:r>
            <a:r>
              <a:rPr lang="zh-CN" altLang="en-US" sz="2800" dirty="0">
                <a:solidFill>
                  <a:srgbClr val="0000CC"/>
                </a:solidFill>
                <a:latin typeface="+mn-lt"/>
                <a:ea typeface="+mn-ea"/>
                <a:cs typeface="Times New Roman" panose="02020603050405020304" pitchFamily="18" charset="0"/>
                <a:sym typeface="宋体" panose="02010600030101010101" pitchFamily="2" charset="-122"/>
              </a:rPr>
              <a:t>指令置位中断标志：</a:t>
            </a:r>
            <a:r>
              <a:rPr lang="en-US" altLang="zh-CN" sz="2800" dirty="0">
                <a:solidFill>
                  <a:srgbClr val="0000CC"/>
                </a:solidFill>
                <a:latin typeface="+mn-lt"/>
                <a:ea typeface="+mn-ea"/>
                <a:cs typeface="Times New Roman" panose="02020603050405020304" pitchFamily="18" charset="0"/>
                <a:sym typeface="宋体" panose="02010600030101010101" pitchFamily="2" charset="-122"/>
              </a:rPr>
              <a:t>IF</a:t>
            </a:r>
            <a:r>
              <a:rPr lang="zh-CN" altLang="en-US" sz="2800" dirty="0">
                <a:solidFill>
                  <a:srgbClr val="0000CC"/>
                </a:solidFill>
                <a:latin typeface="+mn-lt"/>
                <a:ea typeface="+mn-ea"/>
                <a:cs typeface="Times New Roman" panose="02020603050405020304" pitchFamily="18" charset="0"/>
                <a:sym typeface="宋体" panose="02010600030101010101" pitchFamily="2" charset="-122"/>
              </a:rPr>
              <a:t>＝</a:t>
            </a:r>
            <a:r>
              <a:rPr lang="en-US" altLang="zh-CN" sz="2800" dirty="0">
                <a:solidFill>
                  <a:srgbClr val="0000CC"/>
                </a:solidFill>
                <a:latin typeface="+mn-lt"/>
                <a:ea typeface="+mn-ea"/>
                <a:cs typeface="Times New Roman" panose="02020603050405020304" pitchFamily="18" charset="0"/>
                <a:sym typeface="宋体" panose="02010600030101010101" pitchFamily="2" charset="-122"/>
              </a:rPr>
              <a:t>1</a:t>
            </a:r>
            <a:endParaRPr lang="en-US" altLang="zh-CN" sz="2800" dirty="0">
              <a:solidFill>
                <a:srgbClr val="000000"/>
              </a:solidFill>
              <a:latin typeface="+mn-lt"/>
              <a:ea typeface="+mn-ea"/>
              <a:cs typeface="Times New Roman" panose="02020603050405020304" pitchFamily="18" charset="0"/>
              <a:sym typeface="宋体" panose="02010600030101010101" pitchFamily="2" charset="-122"/>
            </a:endParaRPr>
          </a:p>
        </p:txBody>
      </p:sp>
      <p:grpSp>
        <p:nvGrpSpPr>
          <p:cNvPr id="32773" name="Group 4"/>
          <p:cNvGrpSpPr/>
          <p:nvPr/>
        </p:nvGrpSpPr>
        <p:grpSpPr bwMode="auto">
          <a:xfrm>
            <a:off x="76200" y="5111750"/>
            <a:ext cx="8991600" cy="882650"/>
            <a:chOff x="0" y="0"/>
            <a:chExt cx="5664" cy="556"/>
          </a:xfrm>
        </p:grpSpPr>
        <p:sp>
          <p:nvSpPr>
            <p:cNvPr id="32774" name="Text Box 5"/>
            <p:cNvSpPr>
              <a:spLocks noChangeArrowheads="1"/>
            </p:cNvSpPr>
            <p:nvPr/>
          </p:nvSpPr>
          <p:spPr bwMode="auto">
            <a:xfrm>
              <a:off x="80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OF</a:t>
              </a:r>
              <a:endParaRPr lang="zh-CN" altLang="en-US">
                <a:solidFill>
                  <a:srgbClr val="000000"/>
                </a:solidFill>
                <a:sym typeface="Arial" panose="020B0604020202020204" pitchFamily="34" charset="0"/>
              </a:endParaRPr>
            </a:p>
          </p:txBody>
        </p:sp>
        <p:sp>
          <p:nvSpPr>
            <p:cNvPr id="32775" name="Text Box 6"/>
            <p:cNvSpPr>
              <a:spLocks noChangeArrowheads="1"/>
            </p:cNvSpPr>
            <p:nvPr/>
          </p:nvSpPr>
          <p:spPr bwMode="auto">
            <a:xfrm>
              <a:off x="80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76" name="Text Box 7"/>
            <p:cNvSpPr>
              <a:spLocks noChangeArrowheads="1"/>
            </p:cNvSpPr>
            <p:nvPr/>
          </p:nvSpPr>
          <p:spPr bwMode="auto">
            <a:xfrm>
              <a:off x="0" y="250"/>
              <a:ext cx="809"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77" name="Text Box 8"/>
            <p:cNvSpPr>
              <a:spLocks noChangeArrowheads="1"/>
            </p:cNvSpPr>
            <p:nvPr/>
          </p:nvSpPr>
          <p:spPr bwMode="auto">
            <a:xfrm>
              <a:off x="0" y="0"/>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15      12</a:t>
              </a:r>
              <a:endParaRPr lang="en-US" altLang="zh-CN" sz="2400" b="1">
                <a:solidFill>
                  <a:srgbClr val="CC3300"/>
                </a:solidFill>
                <a:latin typeface="Times New Roman" panose="02020603050405020304" pitchFamily="18" charset="0"/>
                <a:sym typeface="Times New Roman" panose="02020603050405020304" pitchFamily="18" charset="0"/>
              </a:endParaRPr>
            </a:p>
          </p:txBody>
        </p:sp>
        <p:sp>
          <p:nvSpPr>
            <p:cNvPr id="32778" name="Text Box 9"/>
            <p:cNvSpPr>
              <a:spLocks noChangeArrowheads="1"/>
            </p:cNvSpPr>
            <p:nvPr/>
          </p:nvSpPr>
          <p:spPr bwMode="auto">
            <a:xfrm>
              <a:off x="1214"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DF</a:t>
              </a:r>
              <a:endParaRPr lang="zh-CN" altLang="en-US">
                <a:solidFill>
                  <a:srgbClr val="000000"/>
                </a:solidFill>
                <a:sym typeface="Arial" panose="020B0604020202020204" pitchFamily="34" charset="0"/>
              </a:endParaRPr>
            </a:p>
          </p:txBody>
        </p:sp>
        <p:sp>
          <p:nvSpPr>
            <p:cNvPr id="32779" name="Text Box 10"/>
            <p:cNvSpPr>
              <a:spLocks noChangeArrowheads="1"/>
            </p:cNvSpPr>
            <p:nvPr/>
          </p:nvSpPr>
          <p:spPr bwMode="auto">
            <a:xfrm>
              <a:off x="1214"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10</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80" name="Text Box 11"/>
            <p:cNvSpPr>
              <a:spLocks noChangeArrowheads="1"/>
            </p:cNvSpPr>
            <p:nvPr/>
          </p:nvSpPr>
          <p:spPr bwMode="auto">
            <a:xfrm>
              <a:off x="1618"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FF0000"/>
                  </a:solidFill>
                  <a:latin typeface="Times New Roman" panose="02020603050405020304" pitchFamily="18" charset="0"/>
                  <a:sym typeface="Times New Roman" panose="02020603050405020304" pitchFamily="18" charset="0"/>
                </a:rPr>
                <a:t>IF</a:t>
              </a:r>
              <a:endParaRPr lang="zh-CN" altLang="en-US">
                <a:solidFill>
                  <a:srgbClr val="000000"/>
                </a:solidFill>
                <a:sym typeface="Arial" panose="020B0604020202020204" pitchFamily="34" charset="0"/>
              </a:endParaRPr>
            </a:p>
          </p:txBody>
        </p:sp>
        <p:sp>
          <p:nvSpPr>
            <p:cNvPr id="32781" name="Text Box 12"/>
            <p:cNvSpPr>
              <a:spLocks noChangeArrowheads="1"/>
            </p:cNvSpPr>
            <p:nvPr/>
          </p:nvSpPr>
          <p:spPr bwMode="auto">
            <a:xfrm>
              <a:off x="1618"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9</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82" name="Text Box 13"/>
            <p:cNvSpPr>
              <a:spLocks noChangeArrowheads="1"/>
            </p:cNvSpPr>
            <p:nvPr/>
          </p:nvSpPr>
          <p:spPr bwMode="auto">
            <a:xfrm>
              <a:off x="2023"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000000"/>
                  </a:solidFill>
                  <a:latin typeface="Times New Roman" panose="02020603050405020304" pitchFamily="18" charset="0"/>
                  <a:sym typeface="Times New Roman" panose="02020603050405020304" pitchFamily="18" charset="0"/>
                </a:rPr>
                <a:t>TF</a:t>
              </a:r>
              <a:endParaRPr lang="zh-CN" altLang="en-US">
                <a:solidFill>
                  <a:srgbClr val="000000"/>
                </a:solidFill>
                <a:sym typeface="Arial" panose="020B0604020202020204" pitchFamily="34" charset="0"/>
              </a:endParaRPr>
            </a:p>
          </p:txBody>
        </p:sp>
        <p:sp>
          <p:nvSpPr>
            <p:cNvPr id="32783" name="Text Box 14"/>
            <p:cNvSpPr>
              <a:spLocks noChangeArrowheads="1"/>
            </p:cNvSpPr>
            <p:nvPr/>
          </p:nvSpPr>
          <p:spPr bwMode="auto">
            <a:xfrm>
              <a:off x="2023"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8</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84" name="Text Box 15"/>
            <p:cNvSpPr>
              <a:spLocks noChangeArrowheads="1"/>
            </p:cNvSpPr>
            <p:nvPr/>
          </p:nvSpPr>
          <p:spPr bwMode="auto">
            <a:xfrm>
              <a:off x="2427"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SF</a:t>
              </a:r>
              <a:endParaRPr lang="zh-CN" altLang="en-US">
                <a:solidFill>
                  <a:srgbClr val="000000"/>
                </a:solidFill>
                <a:sym typeface="Arial" panose="020B0604020202020204" pitchFamily="34" charset="0"/>
              </a:endParaRPr>
            </a:p>
          </p:txBody>
        </p:sp>
        <p:sp>
          <p:nvSpPr>
            <p:cNvPr id="32785" name="Text Box 16"/>
            <p:cNvSpPr>
              <a:spLocks noChangeArrowheads="1"/>
            </p:cNvSpPr>
            <p:nvPr/>
          </p:nvSpPr>
          <p:spPr bwMode="auto">
            <a:xfrm>
              <a:off x="2427"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7</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86" name="Text Box 17"/>
            <p:cNvSpPr>
              <a:spLocks noChangeArrowheads="1"/>
            </p:cNvSpPr>
            <p:nvPr/>
          </p:nvSpPr>
          <p:spPr bwMode="auto">
            <a:xfrm>
              <a:off x="2832"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ZF</a:t>
              </a:r>
              <a:endParaRPr lang="zh-CN" altLang="en-US">
                <a:solidFill>
                  <a:srgbClr val="000000"/>
                </a:solidFill>
                <a:sym typeface="Arial" panose="020B0604020202020204" pitchFamily="34" charset="0"/>
              </a:endParaRPr>
            </a:p>
          </p:txBody>
        </p:sp>
        <p:sp>
          <p:nvSpPr>
            <p:cNvPr id="32787" name="Text Box 18"/>
            <p:cNvSpPr>
              <a:spLocks noChangeArrowheads="1"/>
            </p:cNvSpPr>
            <p:nvPr/>
          </p:nvSpPr>
          <p:spPr bwMode="auto">
            <a:xfrm>
              <a:off x="2832"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6</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88" name="Text Box 19"/>
            <p:cNvSpPr>
              <a:spLocks noChangeArrowheads="1"/>
            </p:cNvSpPr>
            <p:nvPr/>
          </p:nvSpPr>
          <p:spPr bwMode="auto">
            <a:xfrm>
              <a:off x="3237"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89" name="Text Box 20"/>
            <p:cNvSpPr>
              <a:spLocks noChangeArrowheads="1"/>
            </p:cNvSpPr>
            <p:nvPr/>
          </p:nvSpPr>
          <p:spPr bwMode="auto">
            <a:xfrm>
              <a:off x="3237"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5</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90" name="Text Box 21"/>
            <p:cNvSpPr>
              <a:spLocks noChangeArrowheads="1"/>
            </p:cNvSpPr>
            <p:nvPr/>
          </p:nvSpPr>
          <p:spPr bwMode="auto">
            <a:xfrm>
              <a:off x="3641"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AF</a:t>
              </a:r>
              <a:endParaRPr lang="zh-CN" altLang="en-US">
                <a:solidFill>
                  <a:srgbClr val="000000"/>
                </a:solidFill>
                <a:sym typeface="Arial" panose="020B0604020202020204" pitchFamily="34" charset="0"/>
              </a:endParaRPr>
            </a:p>
          </p:txBody>
        </p:sp>
        <p:sp>
          <p:nvSpPr>
            <p:cNvPr id="32791" name="Text Box 22"/>
            <p:cNvSpPr>
              <a:spLocks noChangeArrowheads="1"/>
            </p:cNvSpPr>
            <p:nvPr/>
          </p:nvSpPr>
          <p:spPr bwMode="auto">
            <a:xfrm>
              <a:off x="3641"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4</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92" name="Text Box 23"/>
            <p:cNvSpPr>
              <a:spLocks noChangeArrowheads="1"/>
            </p:cNvSpPr>
            <p:nvPr/>
          </p:nvSpPr>
          <p:spPr bwMode="auto">
            <a:xfrm>
              <a:off x="4046"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93" name="Text Box 24"/>
            <p:cNvSpPr>
              <a:spLocks noChangeArrowheads="1"/>
            </p:cNvSpPr>
            <p:nvPr/>
          </p:nvSpPr>
          <p:spPr bwMode="auto">
            <a:xfrm>
              <a:off x="4046"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3</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94" name="Text Box 25"/>
            <p:cNvSpPr>
              <a:spLocks noChangeArrowheads="1"/>
            </p:cNvSpPr>
            <p:nvPr/>
          </p:nvSpPr>
          <p:spPr bwMode="auto">
            <a:xfrm>
              <a:off x="4450"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PF</a:t>
              </a:r>
              <a:endParaRPr lang="zh-CN" altLang="en-US">
                <a:solidFill>
                  <a:srgbClr val="000000"/>
                </a:solidFill>
                <a:sym typeface="Arial" panose="020B0604020202020204" pitchFamily="34" charset="0"/>
              </a:endParaRPr>
            </a:p>
          </p:txBody>
        </p:sp>
        <p:sp>
          <p:nvSpPr>
            <p:cNvPr id="32795" name="Text Box 26"/>
            <p:cNvSpPr>
              <a:spLocks noChangeArrowheads="1"/>
            </p:cNvSpPr>
            <p:nvPr/>
          </p:nvSpPr>
          <p:spPr bwMode="auto">
            <a:xfrm>
              <a:off x="4450"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2</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96" name="Text Box 27"/>
            <p:cNvSpPr>
              <a:spLocks noChangeArrowheads="1"/>
            </p:cNvSpPr>
            <p:nvPr/>
          </p:nvSpPr>
          <p:spPr bwMode="auto">
            <a:xfrm>
              <a:off x="4855" y="250"/>
              <a:ext cx="404"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97" name="Text Box 28"/>
            <p:cNvSpPr>
              <a:spLocks noChangeArrowheads="1"/>
            </p:cNvSpPr>
            <p:nvPr/>
          </p:nvSpPr>
          <p:spPr bwMode="auto">
            <a:xfrm>
              <a:off x="4855" y="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1</a:t>
              </a:r>
              <a:endParaRPr lang="zh-CN" altLang="en-US" sz="2400" b="1">
                <a:solidFill>
                  <a:srgbClr val="CC3300"/>
                </a:solidFill>
                <a:latin typeface="Times New Roman" panose="02020603050405020304" pitchFamily="18" charset="0"/>
                <a:sym typeface="Times New Roman" panose="02020603050405020304" pitchFamily="18" charset="0"/>
              </a:endParaRPr>
            </a:p>
          </p:txBody>
        </p:sp>
        <p:sp>
          <p:nvSpPr>
            <p:cNvPr id="32798" name="Text Box 29"/>
            <p:cNvSpPr>
              <a:spLocks noChangeArrowheads="1"/>
            </p:cNvSpPr>
            <p:nvPr/>
          </p:nvSpPr>
          <p:spPr bwMode="auto">
            <a:xfrm>
              <a:off x="5259" y="250"/>
              <a:ext cx="405" cy="306"/>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r>
                <a:rPr lang="en-US" altLang="zh-CN" sz="2400" b="1">
                  <a:solidFill>
                    <a:srgbClr val="339933"/>
                  </a:solidFill>
                  <a:latin typeface="Times New Roman" panose="02020603050405020304" pitchFamily="18" charset="0"/>
                  <a:sym typeface="Times New Roman" panose="02020603050405020304" pitchFamily="18" charset="0"/>
                </a:rPr>
                <a:t>CF</a:t>
              </a:r>
              <a:endParaRPr lang="zh-CN" altLang="en-US">
                <a:solidFill>
                  <a:srgbClr val="000000"/>
                </a:solidFill>
                <a:sym typeface="Arial" panose="020B0604020202020204" pitchFamily="34" charset="0"/>
              </a:endParaRPr>
            </a:p>
          </p:txBody>
        </p:sp>
        <p:sp>
          <p:nvSpPr>
            <p:cNvPr id="32799" name="Text Box 30"/>
            <p:cNvSpPr>
              <a:spLocks noChangeArrowheads="1"/>
            </p:cNvSpPr>
            <p:nvPr/>
          </p:nvSpPr>
          <p:spPr bwMode="auto">
            <a:xfrm>
              <a:off x="5259" y="0"/>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0</a:t>
              </a:r>
              <a:endParaRPr lang="zh-CN" altLang="en-US" sz="2400" b="1">
                <a:solidFill>
                  <a:srgbClr val="CC3300"/>
                </a:solidFill>
                <a:latin typeface="Times New Roman" panose="02020603050405020304" pitchFamily="18" charset="0"/>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p:cBhvr>
                                        <p:cTn id="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3072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9</a:t>
            </a:r>
            <a:r>
              <a:rPr lang="zh-CN" altLang="en-US" dirty="0" smtClean="0"/>
              <a:t>）陷阱标志</a:t>
            </a:r>
            <a:r>
              <a:rPr lang="en-US" altLang="zh-CN" dirty="0" smtClean="0"/>
              <a:t>TF</a:t>
            </a:r>
            <a:r>
              <a:rPr lang="zh-CN" altLang="en-US" dirty="0" smtClean="0"/>
              <a:t>（</a:t>
            </a:r>
            <a:r>
              <a:rPr lang="en-US" altLang="zh-CN" dirty="0" smtClean="0"/>
              <a:t>Trap Flag</a:t>
            </a:r>
            <a:r>
              <a:rPr lang="zh-CN" altLang="en-US" dirty="0" smtClean="0"/>
              <a:t>）</a:t>
            </a:r>
            <a:endParaRPr lang="zh-CN" altLang="en-US" dirty="0" smtClean="0"/>
          </a:p>
        </p:txBody>
      </p:sp>
      <p:sp>
        <p:nvSpPr>
          <p:cNvPr id="31747" name="Rectangle 4"/>
          <p:cNvSpPr>
            <a:spLocks noGrp="1" noChangeArrowheads="1"/>
          </p:cNvSpPr>
          <p:nvPr>
            <p:ph type="body" idx="4294967295"/>
          </p:nvPr>
        </p:nvSpPr>
        <p:spPr>
          <a:xfrm>
            <a:off x="468313" y="981075"/>
            <a:ext cx="8207375" cy="1655859"/>
          </a:xfrm>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zh-CN" altLang="en-US" sz="2800" b="0" dirty="0" smtClean="0"/>
              <a:t>用于控制处理器进入单步操作方式</a:t>
            </a:r>
            <a:endParaRPr lang="zh-CN" altLang="en-US" sz="2800" b="0" dirty="0" smtClean="0"/>
          </a:p>
          <a:p>
            <a:pPr lvl="1" eaLnBrk="1" hangingPunct="1">
              <a:defRPr/>
            </a:pPr>
            <a:r>
              <a:rPr lang="zh-CN" altLang="en-US" b="0" dirty="0" smtClean="0">
                <a:solidFill>
                  <a:srgbClr val="000099"/>
                </a:solidFill>
                <a:ea typeface="+mn-ea"/>
              </a:rPr>
              <a:t>设置</a:t>
            </a:r>
            <a:r>
              <a:rPr lang="en-US" altLang="zh-CN" b="0" dirty="0" smtClean="0">
                <a:solidFill>
                  <a:srgbClr val="000099"/>
                </a:solidFill>
                <a:ea typeface="+mn-ea"/>
              </a:rPr>
              <a:t>TF</a:t>
            </a:r>
            <a:r>
              <a:rPr lang="zh-CN" altLang="en-US" b="0" dirty="0" smtClean="0">
                <a:solidFill>
                  <a:srgbClr val="000099"/>
                </a:solidFill>
                <a:ea typeface="+mn-ea"/>
              </a:rPr>
              <a:t>＝</a:t>
            </a:r>
            <a:r>
              <a:rPr lang="en-US" altLang="zh-CN" b="0" dirty="0" smtClean="0">
                <a:solidFill>
                  <a:srgbClr val="000099"/>
                </a:solidFill>
                <a:ea typeface="+mn-ea"/>
              </a:rPr>
              <a:t>0</a:t>
            </a:r>
            <a:r>
              <a:rPr lang="zh-CN" altLang="en-US" b="0" dirty="0" smtClean="0">
                <a:solidFill>
                  <a:srgbClr val="000099"/>
                </a:solidFill>
                <a:ea typeface="+mn-ea"/>
              </a:rPr>
              <a:t>，处理器正常工作</a:t>
            </a:r>
            <a:endParaRPr lang="zh-CN" altLang="en-US" b="0" dirty="0" smtClean="0">
              <a:solidFill>
                <a:srgbClr val="000099"/>
              </a:solidFill>
              <a:ea typeface="+mn-ea"/>
            </a:endParaRPr>
          </a:p>
          <a:p>
            <a:pPr lvl="1" eaLnBrk="1" hangingPunct="1">
              <a:defRPr/>
            </a:pPr>
            <a:r>
              <a:rPr lang="zh-CN" altLang="en-US" b="0" dirty="0" smtClean="0">
                <a:solidFill>
                  <a:srgbClr val="000099"/>
                </a:solidFill>
                <a:ea typeface="+mn-ea"/>
              </a:rPr>
              <a:t>设置</a:t>
            </a:r>
            <a:r>
              <a:rPr lang="en-US" altLang="zh-CN" b="0" dirty="0" smtClean="0">
                <a:solidFill>
                  <a:srgbClr val="000099"/>
                </a:solidFill>
                <a:ea typeface="+mn-ea"/>
              </a:rPr>
              <a:t>TF</a:t>
            </a:r>
            <a:r>
              <a:rPr lang="zh-CN" altLang="en-US" b="0" dirty="0" smtClean="0">
                <a:solidFill>
                  <a:srgbClr val="000099"/>
                </a:solidFill>
                <a:ea typeface="+mn-ea"/>
              </a:rPr>
              <a:t>＝</a:t>
            </a:r>
            <a:r>
              <a:rPr lang="en-US" altLang="zh-CN" b="0" dirty="0" smtClean="0">
                <a:solidFill>
                  <a:srgbClr val="000099"/>
                </a:solidFill>
                <a:ea typeface="+mn-ea"/>
              </a:rPr>
              <a:t>1</a:t>
            </a:r>
            <a:r>
              <a:rPr lang="zh-CN" altLang="en-US" b="0" dirty="0" smtClean="0">
                <a:solidFill>
                  <a:srgbClr val="000099"/>
                </a:solidFill>
                <a:ea typeface="+mn-ea"/>
              </a:rPr>
              <a:t>，处理器单步执行指令</a:t>
            </a:r>
            <a:endParaRPr lang="zh-CN" altLang="en-US" b="0" dirty="0" smtClean="0">
              <a:solidFill>
                <a:srgbClr val="000099"/>
              </a:solidFill>
              <a:ea typeface="+mn-ea"/>
            </a:endParaRPr>
          </a:p>
        </p:txBody>
      </p:sp>
      <p:sp>
        <p:nvSpPr>
          <p:cNvPr id="31748" name="Rectangle 5"/>
          <p:cNvSpPr>
            <a:spLocks noChangeArrowheads="1"/>
          </p:cNvSpPr>
          <p:nvPr/>
        </p:nvSpPr>
        <p:spPr bwMode="auto">
          <a:xfrm>
            <a:off x="928688" y="2708940"/>
            <a:ext cx="76136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276225" indent="-276225" algn="just">
              <a:lnSpc>
                <a:spcPct val="90000"/>
              </a:lnSpc>
              <a:spcBef>
                <a:spcPct val="20000"/>
              </a:spcBef>
              <a:buClr>
                <a:srgbClr val="002060"/>
              </a:buClr>
              <a:buSzPct val="70000"/>
              <a:buFont typeface="Wingdings" panose="05000000000000000000" pitchFamily="2" charset="2"/>
              <a:buChar char="u"/>
              <a:defRPr/>
            </a:pPr>
            <a:r>
              <a:rPr lang="zh-CN" altLang="en-US" sz="2800" dirty="0">
                <a:solidFill>
                  <a:srgbClr val="000099"/>
                </a:solidFill>
                <a:latin typeface="+mn-lt"/>
                <a:ea typeface="+mn-ea"/>
                <a:sym typeface="宋体" panose="02010600030101010101" pitchFamily="2" charset="-122"/>
              </a:rPr>
              <a:t>所谓</a:t>
            </a:r>
            <a:r>
              <a:rPr lang="zh-CN" altLang="en-US" sz="2800" dirty="0" smtClean="0">
                <a:solidFill>
                  <a:srgbClr val="000099"/>
                </a:solidFill>
                <a:latin typeface="+mn-lt"/>
                <a:ea typeface="+mn-ea"/>
                <a:sym typeface="宋体" panose="02010600030101010101" pitchFamily="2" charset="-122"/>
              </a:rPr>
              <a:t>单</a:t>
            </a:r>
            <a:r>
              <a:rPr lang="zh-CN" altLang="en-US" sz="2800" dirty="0">
                <a:solidFill>
                  <a:srgbClr val="000099"/>
                </a:solidFill>
                <a:latin typeface="+mn-lt"/>
                <a:ea typeface="+mn-ea"/>
                <a:sym typeface="宋体" panose="02010600030101010101" pitchFamily="2" charset="-122"/>
              </a:rPr>
              <a:t>步</a:t>
            </a:r>
            <a:r>
              <a:rPr lang="zh-CN" altLang="en-US" sz="2800" dirty="0" smtClean="0">
                <a:solidFill>
                  <a:srgbClr val="000099"/>
                </a:solidFill>
                <a:latin typeface="+mn-lt"/>
                <a:ea typeface="+mn-ea"/>
                <a:sym typeface="宋体" panose="02010600030101010101" pitchFamily="2" charset="-122"/>
              </a:rPr>
              <a:t>执行指令，即处理器</a:t>
            </a:r>
            <a:r>
              <a:rPr lang="zh-CN" altLang="en-US" sz="2800" dirty="0">
                <a:solidFill>
                  <a:srgbClr val="000099"/>
                </a:solidFill>
                <a:latin typeface="+mn-lt"/>
                <a:ea typeface="+mn-ea"/>
                <a:sym typeface="宋体" panose="02010600030101010101" pitchFamily="2" charset="-122"/>
              </a:rPr>
              <a:t>在每条指令执行结束时产生一个编号为</a:t>
            </a:r>
            <a:r>
              <a:rPr lang="en-US" altLang="zh-CN" sz="2800" dirty="0">
                <a:solidFill>
                  <a:srgbClr val="000099"/>
                </a:solidFill>
                <a:latin typeface="+mn-lt"/>
                <a:ea typeface="+mn-ea"/>
                <a:sym typeface="宋体" panose="02010600030101010101" pitchFamily="2" charset="-122"/>
              </a:rPr>
              <a:t>1</a:t>
            </a:r>
            <a:r>
              <a:rPr lang="zh-CN" altLang="en-US" sz="2800" dirty="0">
                <a:solidFill>
                  <a:srgbClr val="000099"/>
                </a:solidFill>
                <a:latin typeface="+mn-lt"/>
                <a:ea typeface="+mn-ea"/>
                <a:sym typeface="宋体" panose="02010600030101010101" pitchFamily="2" charset="-122"/>
              </a:rPr>
              <a:t>的</a:t>
            </a:r>
            <a:r>
              <a:rPr lang="zh-CN" altLang="en-US" sz="2800" dirty="0" smtClean="0">
                <a:solidFill>
                  <a:srgbClr val="000099"/>
                </a:solidFill>
                <a:latin typeface="+mn-lt"/>
                <a:ea typeface="+mn-ea"/>
                <a:sym typeface="宋体" panose="02010600030101010101" pitchFamily="2" charset="-122"/>
              </a:rPr>
              <a:t>内部中断，称为</a:t>
            </a:r>
            <a:r>
              <a:rPr lang="zh-CN" altLang="en-US" sz="2800" dirty="0">
                <a:solidFill>
                  <a:schemeClr val="accent1"/>
                </a:solidFill>
                <a:latin typeface="+mn-lt"/>
                <a:ea typeface="+mn-ea"/>
                <a:sym typeface="宋体" panose="02010600030101010101" pitchFamily="2" charset="-122"/>
              </a:rPr>
              <a:t>单步中断</a:t>
            </a:r>
            <a:endParaRPr lang="zh-CN" altLang="en-US" sz="2800" dirty="0">
              <a:solidFill>
                <a:schemeClr val="accent1"/>
              </a:solidFill>
              <a:latin typeface="+mn-lt"/>
              <a:ea typeface="+mn-ea"/>
              <a:sym typeface="宋体" panose="02010600030101010101" pitchFamily="2" charset="-122"/>
            </a:endParaRPr>
          </a:p>
          <a:p>
            <a:pPr marL="304800" indent="-304800" algn="just">
              <a:lnSpc>
                <a:spcPct val="90000"/>
              </a:lnSpc>
              <a:spcBef>
                <a:spcPct val="20000"/>
              </a:spcBef>
              <a:buClr>
                <a:srgbClr val="002060"/>
              </a:buClr>
              <a:buSzPct val="70000"/>
              <a:buFont typeface="Wingdings" panose="05000000000000000000" pitchFamily="2" charset="2"/>
              <a:buChar char="u"/>
              <a:defRPr/>
            </a:pPr>
            <a:r>
              <a:rPr lang="zh-CN" altLang="en-US" sz="2800" dirty="0">
                <a:solidFill>
                  <a:srgbClr val="000099"/>
                </a:solidFill>
                <a:latin typeface="+mn-lt"/>
                <a:ea typeface="+mn-ea"/>
                <a:sym typeface="宋体" panose="02010600030101010101" pitchFamily="2" charset="-122"/>
              </a:rPr>
              <a:t>因此</a:t>
            </a:r>
            <a:r>
              <a:rPr lang="en-US" altLang="zh-CN" sz="2800" dirty="0" smtClean="0">
                <a:solidFill>
                  <a:srgbClr val="000099"/>
                </a:solidFill>
                <a:latin typeface="+mn-lt"/>
                <a:ea typeface="+mn-ea"/>
                <a:cs typeface="Times New Roman" panose="02020603050405020304" pitchFamily="18" charset="0"/>
                <a:sym typeface="宋体" panose="02010600030101010101" pitchFamily="2" charset="-122"/>
              </a:rPr>
              <a:t>TF</a:t>
            </a:r>
            <a:r>
              <a:rPr lang="zh-CN" altLang="en-US" sz="2800" dirty="0">
                <a:solidFill>
                  <a:srgbClr val="000099"/>
                </a:solidFill>
                <a:latin typeface="+mn-lt"/>
                <a:ea typeface="+mn-ea"/>
                <a:sym typeface="宋体" panose="02010600030101010101" pitchFamily="2" charset="-122"/>
              </a:rPr>
              <a:t>也称为单步标志</a:t>
            </a:r>
            <a:endParaRPr lang="zh-CN" altLang="en-US" sz="3200" dirty="0">
              <a:solidFill>
                <a:srgbClr val="000099"/>
              </a:solidFill>
              <a:latin typeface="+mn-lt"/>
              <a:ea typeface="+mn-ea"/>
              <a:sym typeface="宋体" panose="02010600030101010101" pitchFamily="2" charset="-122"/>
            </a:endParaRPr>
          </a:p>
          <a:p>
            <a:pPr marL="304800" indent="-304800" algn="just">
              <a:lnSpc>
                <a:spcPct val="90000"/>
              </a:lnSpc>
              <a:spcBef>
                <a:spcPct val="20000"/>
              </a:spcBef>
              <a:buClr>
                <a:srgbClr val="002060"/>
              </a:buClr>
              <a:buSzPct val="70000"/>
              <a:buFont typeface="Wingdings" panose="05000000000000000000" pitchFamily="2" charset="2"/>
              <a:buChar char="u"/>
              <a:defRPr/>
            </a:pPr>
            <a:r>
              <a:rPr lang="zh-CN" altLang="en-US" sz="2800" dirty="0">
                <a:solidFill>
                  <a:srgbClr val="000099"/>
                </a:solidFill>
                <a:latin typeface="+mn-lt"/>
                <a:ea typeface="+mn-ea"/>
                <a:sym typeface="宋体" panose="02010600030101010101" pitchFamily="2" charset="-122"/>
              </a:rPr>
              <a:t>利用单步中断可对程序进行逐条指令的</a:t>
            </a:r>
            <a:r>
              <a:rPr lang="zh-CN" altLang="en-US" sz="2800" dirty="0" smtClean="0">
                <a:solidFill>
                  <a:srgbClr val="000099"/>
                </a:solidFill>
                <a:latin typeface="+mn-lt"/>
                <a:ea typeface="+mn-ea"/>
                <a:sym typeface="宋体" panose="02010600030101010101" pitchFamily="2" charset="-122"/>
              </a:rPr>
              <a:t>调试，称为</a:t>
            </a:r>
            <a:r>
              <a:rPr lang="zh-CN" altLang="en-US" sz="2800" dirty="0" smtClean="0">
                <a:solidFill>
                  <a:schemeClr val="accent1"/>
                </a:solidFill>
                <a:latin typeface="+mn-lt"/>
                <a:ea typeface="+mn-ea"/>
                <a:sym typeface="宋体" panose="02010600030101010101" pitchFamily="2" charset="-122"/>
              </a:rPr>
              <a:t>单</a:t>
            </a:r>
            <a:r>
              <a:rPr lang="zh-CN" altLang="en-US" sz="2800" dirty="0">
                <a:solidFill>
                  <a:schemeClr val="accent1"/>
                </a:solidFill>
                <a:latin typeface="+mn-lt"/>
                <a:ea typeface="+mn-ea"/>
                <a:sym typeface="宋体" panose="02010600030101010101" pitchFamily="2" charset="-122"/>
              </a:rPr>
              <a:t>步调试</a:t>
            </a:r>
            <a:endParaRPr lang="zh-CN" altLang="en-US" sz="3200" dirty="0">
              <a:solidFill>
                <a:schemeClr val="accent1"/>
              </a:solidFill>
              <a:latin typeface="+mn-lt"/>
              <a:ea typeface="+mn-ea"/>
              <a:sym typeface="宋体" panose="02010600030101010101" pitchFamily="2" charset="-122"/>
            </a:endParaRPr>
          </a:p>
        </p:txBody>
      </p:sp>
      <p:pic>
        <p:nvPicPr>
          <p:cNvPr id="706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97" y="5730039"/>
            <a:ext cx="9066213"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p:cBhvr>
                                        <p:cTn id="7" dur="5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p:cBhvr>
                                        <p:cTn id="12" dur="500"/>
                                        <p:tgtEl>
                                          <p:spTgt spid="317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xEl>
                                              <p:pRg st="2" end="2"/>
                                            </p:txEl>
                                          </p:spTgt>
                                        </p:tgtEl>
                                        <p:attrNameLst>
                                          <p:attrName>style.visibility</p:attrName>
                                        </p:attrNameLst>
                                      </p:cBhvr>
                                      <p:to>
                                        <p:strVal val="visible"/>
                                      </p:to>
                                    </p:set>
                                    <p:animEffect>
                                      <p:cBhvr>
                                        <p:cTn id="17" dur="500"/>
                                        <p:tgtEl>
                                          <p:spTgt spid="31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r>
              <a:rPr lang="en-US" altLang="zh-CN" b="0" smtClean="0"/>
              <a:t>8086</a:t>
            </a:r>
            <a:r>
              <a:rPr lang="zh-CN" altLang="en-US" b="0" smtClean="0"/>
              <a:t>与</a:t>
            </a:r>
            <a:r>
              <a:rPr lang="en-US" altLang="zh-CN" b="0" smtClean="0"/>
              <a:t>8088</a:t>
            </a:r>
            <a:r>
              <a:rPr lang="zh-CN" altLang="en-US" b="0" smtClean="0"/>
              <a:t>简介</a:t>
            </a:r>
            <a:endParaRPr lang="zh-CN" altLang="en-US" b="0" smtClean="0"/>
          </a:p>
        </p:txBody>
      </p:sp>
      <p:sp>
        <p:nvSpPr>
          <p:cNvPr id="7171" name="内容占位符 2"/>
          <p:cNvSpPr>
            <a:spLocks noGrp="1" noChangeArrowheads="1"/>
          </p:cNvSpPr>
          <p:nvPr>
            <p:ph idx="4294967295"/>
          </p:nvPr>
        </p:nvSpPr>
        <p:spPr>
          <a:xfrm>
            <a:off x="323850" y="981075"/>
            <a:ext cx="8424863" cy="5111750"/>
          </a:xfrm>
          <a:extLst>
            <a:ext uri="{91240B29-F687-4F45-9708-019B960494DF}">
              <a14:hiddenLine xmlns:a14="http://schemas.microsoft.com/office/drawing/2010/main" w="9525">
                <a:solidFill>
                  <a:srgbClr val="000000"/>
                </a:solidFill>
                <a:bevel/>
              </a14:hiddenLine>
            </a:ext>
          </a:extLst>
        </p:spPr>
        <p:txBody>
          <a:bodyPr/>
          <a:lstStyle/>
          <a:p>
            <a:r>
              <a:rPr lang="en-US" altLang="zh-CN" sz="2800" b="0" dirty="0">
                <a:sym typeface="Times New Roman" panose="02020603050405020304" pitchFamily="18" charset="0"/>
              </a:rPr>
              <a:t>Intel 8086 </a:t>
            </a:r>
            <a:r>
              <a:rPr lang="zh-CN" altLang="en-US" sz="2800" b="0" dirty="0">
                <a:sym typeface="Times New Roman" panose="02020603050405020304" pitchFamily="18" charset="0"/>
              </a:rPr>
              <a:t>是美国</a:t>
            </a:r>
            <a:r>
              <a:rPr lang="en-US" altLang="zh-CN" sz="2800" b="0" dirty="0">
                <a:sym typeface="Times New Roman" panose="02020603050405020304" pitchFamily="18" charset="0"/>
              </a:rPr>
              <a:t>Intel</a:t>
            </a:r>
            <a:r>
              <a:rPr lang="zh-CN" altLang="en-US" sz="2800" b="0" dirty="0">
                <a:sym typeface="Times New Roman" panose="02020603050405020304" pitchFamily="18" charset="0"/>
              </a:rPr>
              <a:t>公司于</a:t>
            </a:r>
            <a:r>
              <a:rPr lang="en-US" altLang="zh-CN" sz="2800" b="0" dirty="0">
                <a:sym typeface="Times New Roman" panose="02020603050405020304" pitchFamily="18" charset="0"/>
              </a:rPr>
              <a:t>1978</a:t>
            </a:r>
            <a:r>
              <a:rPr lang="zh-CN" altLang="en-US" sz="2800" b="0" dirty="0">
                <a:sym typeface="Times New Roman" panose="02020603050405020304" pitchFamily="18" charset="0"/>
              </a:rPr>
              <a:t>年发布的一款</a:t>
            </a:r>
            <a:r>
              <a:rPr lang="en-US" altLang="zh-CN" sz="2800" b="0" dirty="0">
                <a:sym typeface="Times New Roman" panose="02020603050405020304" pitchFamily="18" charset="0"/>
              </a:rPr>
              <a:t> 16-bit </a:t>
            </a:r>
            <a:r>
              <a:rPr lang="zh-CN" altLang="en-US" sz="2800" b="0" dirty="0">
                <a:sym typeface="Times New Roman" panose="02020603050405020304" pitchFamily="18" charset="0"/>
              </a:rPr>
              <a:t>的微处理器</a:t>
            </a:r>
            <a:r>
              <a:rPr lang="en-US" altLang="zh-CN" sz="2800" b="0" dirty="0">
                <a:sym typeface="Times New Roman" panose="02020603050405020304" pitchFamily="18" charset="0"/>
              </a:rPr>
              <a:t>(microprocessor) </a:t>
            </a:r>
            <a:r>
              <a:rPr lang="zh-CN" altLang="en-US" sz="2800" b="0" dirty="0">
                <a:sym typeface="Times New Roman" panose="02020603050405020304" pitchFamily="18" charset="0"/>
              </a:rPr>
              <a:t>芯片。</a:t>
            </a:r>
            <a:r>
              <a:rPr lang="en-US" altLang="zh-CN" sz="2800" b="0" dirty="0">
                <a:sym typeface="Times New Roman" panose="02020603050405020304" pitchFamily="18" charset="0"/>
              </a:rPr>
              <a:t> </a:t>
            </a:r>
            <a:endParaRPr lang="zh-CN" altLang="en-US" sz="2800" b="0" dirty="0">
              <a:sym typeface="Times New Roman" panose="02020603050405020304" pitchFamily="18" charset="0"/>
            </a:endParaRPr>
          </a:p>
          <a:p>
            <a:r>
              <a:rPr lang="en-US" altLang="zh-CN" sz="2800" b="0" dirty="0">
                <a:sym typeface="Times New Roman" panose="02020603050405020304" pitchFamily="18" charset="0"/>
              </a:rPr>
              <a:t>Intel 8088 </a:t>
            </a:r>
            <a:r>
              <a:rPr lang="zh-CN" altLang="en-US" sz="2800" b="0" dirty="0">
                <a:sym typeface="Times New Roman" panose="02020603050405020304" pitchFamily="18" charset="0"/>
              </a:rPr>
              <a:t>发布于</a:t>
            </a:r>
            <a:r>
              <a:rPr lang="en-US" altLang="zh-CN" sz="2800" b="0" dirty="0">
                <a:sym typeface="Times New Roman" panose="02020603050405020304" pitchFamily="18" charset="0"/>
              </a:rPr>
              <a:t>1979</a:t>
            </a:r>
            <a:r>
              <a:rPr lang="zh-CN" altLang="en-US" sz="2800" b="0" dirty="0">
                <a:sym typeface="Times New Roman" panose="02020603050405020304" pitchFamily="18" charset="0"/>
              </a:rPr>
              <a:t>年</a:t>
            </a:r>
            <a:r>
              <a:rPr lang="en-US" altLang="zh-CN" sz="2800" b="0" dirty="0">
                <a:sym typeface="Times New Roman" panose="02020603050405020304" pitchFamily="18" charset="0"/>
              </a:rPr>
              <a:t>, </a:t>
            </a:r>
            <a:r>
              <a:rPr lang="zh-CN" altLang="en-US" sz="2800" b="0" dirty="0">
                <a:sym typeface="Times New Roman" panose="02020603050405020304" pitchFamily="18" charset="0"/>
              </a:rPr>
              <a:t>它</a:t>
            </a:r>
            <a:r>
              <a:rPr lang="zh-CN" altLang="en-US" sz="2800" b="0" dirty="0" smtClean="0">
                <a:sym typeface="Times New Roman" panose="02020603050405020304" pitchFamily="18" charset="0"/>
              </a:rPr>
              <a:t>采用</a:t>
            </a:r>
            <a:r>
              <a:rPr lang="en-US" altLang="zh-CN" sz="2800" b="0" dirty="0" smtClean="0">
                <a:sym typeface="Times New Roman" panose="02020603050405020304" pitchFamily="18" charset="0"/>
              </a:rPr>
              <a:t>16-bit</a:t>
            </a:r>
            <a:r>
              <a:rPr lang="zh-CN" altLang="en-US" sz="2800" b="0" dirty="0" smtClean="0">
                <a:sym typeface="Times New Roman" panose="02020603050405020304" pitchFamily="18" charset="0"/>
              </a:rPr>
              <a:t>的内部数据总线和</a:t>
            </a:r>
            <a:r>
              <a:rPr lang="en-US" altLang="zh-CN" sz="2800" b="0" dirty="0" smtClean="0">
                <a:sym typeface="Times New Roman" panose="02020603050405020304" pitchFamily="18" charset="0"/>
              </a:rPr>
              <a:t>8-bit</a:t>
            </a:r>
            <a:r>
              <a:rPr lang="zh-CN" altLang="en-US" sz="2800" b="0" dirty="0">
                <a:sym typeface="Times New Roman" panose="02020603050405020304" pitchFamily="18" charset="0"/>
              </a:rPr>
              <a:t>的外部数据总线</a:t>
            </a:r>
            <a:r>
              <a:rPr lang="en-US" altLang="zh-CN" sz="2800" b="0" dirty="0">
                <a:sym typeface="Times New Roman" panose="02020603050405020304" pitchFamily="18" charset="0"/>
              </a:rPr>
              <a:t>, </a:t>
            </a:r>
            <a:r>
              <a:rPr lang="zh-CN" altLang="en-US" sz="2800" b="0" dirty="0" smtClean="0">
                <a:sym typeface="Times New Roman" panose="02020603050405020304" pitchFamily="18" charset="0"/>
              </a:rPr>
              <a:t>被称为准</a:t>
            </a:r>
            <a:r>
              <a:rPr lang="en-US" altLang="zh-CN" sz="2800" b="0" dirty="0" smtClean="0">
                <a:sym typeface="Times New Roman" panose="02020603050405020304" pitchFamily="18" charset="0"/>
              </a:rPr>
              <a:t>16-bit</a:t>
            </a:r>
            <a:r>
              <a:rPr lang="zh-CN" altLang="en-US" sz="2800" b="0" dirty="0" smtClean="0">
                <a:sym typeface="Times New Roman" panose="02020603050405020304" pitchFamily="18" charset="0"/>
              </a:rPr>
              <a:t>的微处理器。该处理器被</a:t>
            </a:r>
            <a:r>
              <a:rPr lang="zh-CN" altLang="en-US" sz="2800" b="0" dirty="0">
                <a:sym typeface="Times New Roman" panose="02020603050405020304" pitchFamily="18" charset="0"/>
              </a:rPr>
              <a:t>应用于最早</a:t>
            </a:r>
            <a:r>
              <a:rPr lang="zh-CN" altLang="en-US" sz="2800" b="0" dirty="0" smtClean="0">
                <a:sym typeface="Times New Roman" panose="02020603050405020304" pitchFamily="18" charset="0"/>
              </a:rPr>
              <a:t>的</a:t>
            </a:r>
            <a:r>
              <a:rPr lang="en-US" altLang="zh-CN" sz="2800" b="0" dirty="0" smtClean="0">
                <a:sym typeface="Times New Roman" panose="02020603050405020304" pitchFamily="18" charset="0"/>
              </a:rPr>
              <a:t>IBM PC</a:t>
            </a:r>
            <a:r>
              <a:rPr lang="zh-CN" altLang="en-US" sz="2800" b="0" dirty="0" smtClean="0">
                <a:sym typeface="Times New Roman" panose="02020603050405020304" pitchFamily="18" charset="0"/>
              </a:rPr>
              <a:t>的设计中</a:t>
            </a:r>
            <a:r>
              <a:rPr lang="en-US" altLang="zh-CN" sz="2800" b="0" dirty="0" smtClean="0">
                <a:sym typeface="Times New Roman" panose="02020603050405020304" pitchFamily="18" charset="0"/>
              </a:rPr>
              <a:t>, </a:t>
            </a:r>
            <a:r>
              <a:rPr lang="zh-CN" altLang="en-US" sz="2800" b="0" dirty="0" smtClean="0">
                <a:sym typeface="Times New Roman" panose="02020603050405020304" pitchFamily="18" charset="0"/>
              </a:rPr>
              <a:t>在</a:t>
            </a:r>
            <a:r>
              <a:rPr lang="en-US" altLang="zh-CN" sz="2800" b="0" dirty="0" smtClean="0">
                <a:sym typeface="Times New Roman" panose="02020603050405020304" pitchFamily="18" charset="0"/>
              </a:rPr>
              <a:t>IBM PC XT</a:t>
            </a:r>
            <a:r>
              <a:rPr lang="zh-CN" altLang="en-US" sz="2800" b="0" dirty="0" smtClean="0">
                <a:sym typeface="Times New Roman" panose="02020603050405020304" pitchFamily="18" charset="0"/>
              </a:rPr>
              <a:t>中也被采用。</a:t>
            </a:r>
            <a:endParaRPr lang="zh-CN" altLang="en-US" sz="2800" b="0" dirty="0" smtClean="0">
              <a:sym typeface="Times New Roman" panose="02020603050405020304" pitchFamily="18" charset="0"/>
            </a:endParaRPr>
          </a:p>
          <a:p>
            <a:r>
              <a:rPr lang="en-US" altLang="zh-CN" sz="2800" b="0" dirty="0" smtClean="0">
                <a:sym typeface="Times New Roman" panose="02020603050405020304" pitchFamily="18" charset="0"/>
              </a:rPr>
              <a:t>8086</a:t>
            </a:r>
            <a:r>
              <a:rPr lang="zh-CN" altLang="en-US" sz="2800" b="0" dirty="0" smtClean="0">
                <a:sym typeface="Times New Roman" panose="02020603050405020304" pitchFamily="18" charset="0"/>
              </a:rPr>
              <a:t>导致了</a:t>
            </a:r>
            <a:r>
              <a:rPr lang="en-US" altLang="zh-CN" sz="2800" b="0" dirty="0" smtClean="0">
                <a:sym typeface="Times New Roman" panose="02020603050405020304" pitchFamily="18" charset="0"/>
              </a:rPr>
              <a:t>x86</a:t>
            </a:r>
            <a:r>
              <a:rPr lang="zh-CN" altLang="en-US" sz="2800" b="0" dirty="0" smtClean="0">
                <a:sym typeface="Times New Roman" panose="02020603050405020304" pitchFamily="18" charset="0"/>
              </a:rPr>
              <a:t>架构的产生，并最终</a:t>
            </a:r>
            <a:r>
              <a:rPr lang="zh-CN" altLang="en-US" sz="2800" b="0" dirty="0">
                <a:sym typeface="Times New Roman" panose="02020603050405020304" pitchFamily="18" charset="0"/>
              </a:rPr>
              <a:t>成为英特尔最成功的处理器系列。</a:t>
            </a:r>
            <a:endParaRPr lang="zh-CN" altLang="en-US" sz="2800" b="0" dirty="0" smtClean="0">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randombar(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randombar(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randombar(horizontal)">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idx="4294967295"/>
          </p:nvPr>
        </p:nvSpPr>
        <p:spPr>
          <a:xfrm>
            <a:off x="617538" y="2339975"/>
            <a:ext cx="7772400" cy="1098550"/>
          </a:xfrm>
          <a:extLst>
            <a:ext uri="{91240B29-F687-4F45-9708-019B960494DF}">
              <a14:hiddenLine xmlns:a14="http://schemas.microsoft.com/office/drawing/2010/main" w="9525">
                <a:solidFill>
                  <a:srgbClr val="000000"/>
                </a:solidFill>
                <a:bevel/>
              </a14:hiddenLine>
            </a:ext>
          </a:extLst>
        </p:spPr>
        <p:txBody>
          <a:bodyPr/>
          <a:lstStyle/>
          <a:p>
            <a:pPr algn="ctr"/>
            <a:r>
              <a:rPr lang="en-US" altLang="zh-CN" sz="3600" b="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sym typeface="Times New Roman" panose="02020603050405020304" pitchFamily="18" charset="0"/>
              </a:rPr>
              <a:t>2.1.4  8088/8086</a:t>
            </a:r>
            <a:r>
              <a:rPr lang="zh-CN" altLang="en-US" sz="3600" b="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sym typeface="Times New Roman" panose="02020603050405020304" pitchFamily="18" charset="0"/>
              </a:rPr>
              <a:t>的存储器结构</a:t>
            </a:r>
            <a:endPar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sym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smtClean="0"/>
              <a:t>2.1.4  8088/8086</a:t>
            </a:r>
            <a:r>
              <a:rPr lang="zh-CN" altLang="en-US" smtClean="0"/>
              <a:t>的存储器结构</a:t>
            </a:r>
            <a:endParaRPr lang="zh-CN" altLang="en-US" smtClean="0"/>
          </a:p>
        </p:txBody>
      </p:sp>
      <p:sp>
        <p:nvSpPr>
          <p:cNvPr id="33795" name="Rectangle 3"/>
          <p:cNvSpPr>
            <a:spLocks noGrp="1" noChangeArrowheads="1"/>
          </p:cNvSpPr>
          <p:nvPr>
            <p:ph type="body" idx="4294967295"/>
          </p:nvPr>
        </p:nvSpPr>
        <p:spPr>
          <a:xfrm>
            <a:off x="468313" y="981075"/>
            <a:ext cx="8181975" cy="5143500"/>
          </a:xfrm>
          <a:extLst>
            <a:ext uri="{91240B29-F687-4F45-9708-019B960494DF}">
              <a14:hiddenLine xmlns:a14="http://schemas.microsoft.com/office/drawing/2010/main" w="9525">
                <a:solidFill>
                  <a:srgbClr val="000000"/>
                </a:solidFill>
                <a:bevel/>
              </a14:hiddenLine>
            </a:ext>
          </a:extLst>
        </p:spPr>
        <p:txBody>
          <a:bodyPr/>
          <a:lstStyle/>
          <a:p>
            <a:pPr marL="0" indent="0" eaLnBrk="1" hangingPunct="1">
              <a:buNone/>
            </a:pPr>
            <a:r>
              <a:rPr lang="zh-CN" altLang="en-US" sz="2800" b="0" dirty="0" smtClean="0"/>
              <a:t>主存储器是计算机中存储程序和数据的地方。掌握数据的</a:t>
            </a:r>
            <a:r>
              <a:rPr lang="zh-CN" altLang="en-US" sz="2800" b="0" dirty="0" smtClean="0">
                <a:solidFill>
                  <a:schemeClr val="folHlink"/>
                </a:solidFill>
              </a:rPr>
              <a:t>存储格式</a:t>
            </a:r>
            <a:r>
              <a:rPr lang="zh-CN" altLang="en-US" sz="2800" b="0" dirty="0" smtClean="0"/>
              <a:t>及存储器的</a:t>
            </a:r>
            <a:r>
              <a:rPr lang="zh-CN" altLang="en-US" sz="2800" b="0" dirty="0" smtClean="0">
                <a:solidFill>
                  <a:schemeClr val="folHlink"/>
                </a:solidFill>
              </a:rPr>
              <a:t>分段管理是</a:t>
            </a:r>
            <a:r>
              <a:rPr lang="zh-CN" altLang="en-US" sz="2800" b="0" dirty="0" smtClean="0"/>
              <a:t>对</a:t>
            </a:r>
            <a:r>
              <a:rPr lang="en-US" altLang="zh-CN" sz="2800" b="0" dirty="0" smtClean="0"/>
              <a:t>8086</a:t>
            </a:r>
            <a:r>
              <a:rPr lang="zh-CN" altLang="en-US" sz="2800" b="0" dirty="0" smtClean="0"/>
              <a:t>汇编语言程序员的基本要求。</a:t>
            </a:r>
            <a:endParaRPr lang="zh-CN" altLang="en-US" sz="2800" b="0" dirty="0" smtClean="0"/>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1. </a:t>
            </a:r>
            <a:r>
              <a:rPr lang="zh-CN" altLang="en-US" dirty="0" smtClean="0"/>
              <a:t>数据的存储格式</a:t>
            </a:r>
            <a:endParaRPr lang="zh-CN" altLang="en-US" dirty="0" smtClean="0"/>
          </a:p>
        </p:txBody>
      </p:sp>
      <p:sp>
        <p:nvSpPr>
          <p:cNvPr id="34819"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zh-CN" altLang="en-US" sz="2800" b="0" dirty="0" smtClean="0"/>
              <a:t>计算机中信息的单位</a:t>
            </a:r>
            <a:endParaRPr lang="zh-CN" altLang="en-US" sz="2800" b="0" dirty="0" smtClean="0"/>
          </a:p>
          <a:p>
            <a:pPr lvl="1" eaLnBrk="1" hangingPunct="1">
              <a:defRPr/>
            </a:pPr>
            <a:r>
              <a:rPr lang="zh-CN" altLang="en-US" b="0" dirty="0" smtClean="0">
                <a:solidFill>
                  <a:schemeClr val="accent1"/>
                </a:solidFill>
                <a:ea typeface="+mn-ea"/>
                <a:cs typeface="Times New Roman" panose="02020603050405020304" pitchFamily="18" charset="0"/>
                <a:sym typeface="宋体" panose="02010600030101010101" pitchFamily="2" charset="-122"/>
              </a:rPr>
              <a:t>二进制位</a:t>
            </a:r>
            <a:r>
              <a:rPr lang="en-US" altLang="zh-CN" b="0" dirty="0" smtClean="0">
                <a:solidFill>
                  <a:schemeClr val="accent1"/>
                </a:solidFill>
                <a:ea typeface="+mn-ea"/>
                <a:cs typeface="Times New Roman" panose="02020603050405020304" pitchFamily="18" charset="0"/>
                <a:sym typeface="宋体" panose="02010600030101010101" pitchFamily="2" charset="-122"/>
              </a:rPr>
              <a:t>Bit</a:t>
            </a:r>
            <a:r>
              <a:rPr lang="zh-CN" altLang="en-US" b="0" dirty="0" smtClean="0">
                <a:solidFill>
                  <a:schemeClr val="accent1"/>
                </a:solidFill>
                <a:ea typeface="+mn-ea"/>
                <a:cs typeface="Times New Roman" panose="02020603050405020304" pitchFamily="18" charset="0"/>
                <a:sym typeface="宋体" panose="02010600030101010101" pitchFamily="2" charset="-122"/>
              </a:rPr>
              <a:t>：存储一位二进制数，</a:t>
            </a:r>
            <a:r>
              <a:rPr lang="en-US" altLang="zh-CN" b="0" dirty="0" smtClean="0">
                <a:solidFill>
                  <a:schemeClr val="accent1"/>
                </a:solidFill>
                <a:ea typeface="+mn-ea"/>
                <a:cs typeface="Times New Roman" panose="02020603050405020304" pitchFamily="18" charset="0"/>
                <a:sym typeface="宋体" panose="02010600030101010101" pitchFamily="2" charset="-122"/>
              </a:rPr>
              <a:t>0</a:t>
            </a:r>
            <a:r>
              <a:rPr lang="zh-CN" altLang="en-US" b="0" dirty="0" smtClean="0">
                <a:solidFill>
                  <a:schemeClr val="accent1"/>
                </a:solidFill>
                <a:ea typeface="+mn-ea"/>
                <a:cs typeface="Times New Roman" panose="02020603050405020304" pitchFamily="18" charset="0"/>
                <a:sym typeface="宋体" panose="02010600030101010101" pitchFamily="2" charset="-122"/>
              </a:rPr>
              <a:t>或</a:t>
            </a:r>
            <a:r>
              <a:rPr lang="en-US" altLang="zh-CN" b="0" dirty="0" smtClean="0">
                <a:solidFill>
                  <a:schemeClr val="accent1"/>
                </a:solidFill>
                <a:ea typeface="+mn-ea"/>
                <a:cs typeface="Times New Roman" panose="02020603050405020304" pitchFamily="18" charset="0"/>
                <a:sym typeface="宋体" panose="02010600030101010101" pitchFamily="2" charset="-122"/>
              </a:rPr>
              <a:t>1</a:t>
            </a:r>
            <a:endParaRPr lang="zh-CN" altLang="en-US" b="0" dirty="0" smtClean="0">
              <a:solidFill>
                <a:schemeClr val="accent1"/>
              </a:solidFill>
              <a:ea typeface="+mn-ea"/>
              <a:cs typeface="Times New Roman" panose="02020603050405020304" pitchFamily="18" charset="0"/>
              <a:sym typeface="宋体" panose="02010600030101010101" pitchFamily="2" charset="-122"/>
            </a:endParaRPr>
          </a:p>
          <a:p>
            <a:pPr lvl="1" eaLnBrk="1" hangingPunct="1">
              <a:defRPr/>
            </a:pPr>
            <a:r>
              <a:rPr lang="zh-CN" altLang="en-US" b="0" dirty="0" smtClean="0">
                <a:solidFill>
                  <a:schemeClr val="accent1"/>
                </a:solidFill>
                <a:ea typeface="+mn-ea"/>
                <a:cs typeface="Times New Roman" panose="02020603050405020304" pitchFamily="18" charset="0"/>
                <a:sym typeface="宋体" panose="02010600030101010101" pitchFamily="2" charset="-122"/>
              </a:rPr>
              <a:t>字节</a:t>
            </a:r>
            <a:r>
              <a:rPr lang="en-US" altLang="zh-CN" b="0" dirty="0" smtClean="0">
                <a:solidFill>
                  <a:schemeClr val="accent1"/>
                </a:solidFill>
                <a:ea typeface="+mn-ea"/>
                <a:cs typeface="Times New Roman" panose="02020603050405020304" pitchFamily="18" charset="0"/>
                <a:sym typeface="宋体" panose="02010600030101010101" pitchFamily="2" charset="-122"/>
              </a:rPr>
              <a:t>Byte</a:t>
            </a:r>
            <a:r>
              <a:rPr lang="zh-CN" altLang="en-US" b="0" dirty="0" smtClean="0">
                <a:solidFill>
                  <a:schemeClr val="accent1"/>
                </a:solidFill>
                <a:ea typeface="+mn-ea"/>
                <a:cs typeface="Times New Roman" panose="02020603050405020304" pitchFamily="18" charset="0"/>
                <a:sym typeface="宋体" panose="02010600030101010101" pitchFamily="2" charset="-122"/>
              </a:rPr>
              <a:t>：</a:t>
            </a:r>
            <a:r>
              <a:rPr lang="en-US" altLang="zh-CN" b="0" dirty="0" smtClean="0">
                <a:solidFill>
                  <a:schemeClr val="accent1"/>
                </a:solidFill>
                <a:ea typeface="+mn-ea"/>
                <a:cs typeface="Times New Roman" panose="02020603050405020304" pitchFamily="18" charset="0"/>
                <a:sym typeface="宋体" panose="02010600030101010101" pitchFamily="2" charset="-122"/>
              </a:rPr>
              <a:t>8</a:t>
            </a:r>
            <a:r>
              <a:rPr lang="zh-CN" altLang="en-US" b="0" dirty="0" smtClean="0">
                <a:solidFill>
                  <a:schemeClr val="accent1"/>
                </a:solidFill>
                <a:ea typeface="+mn-ea"/>
                <a:cs typeface="Times New Roman" panose="02020603050405020304" pitchFamily="18" charset="0"/>
                <a:sym typeface="宋体" panose="02010600030101010101" pitchFamily="2" charset="-122"/>
              </a:rPr>
              <a:t>个二进制位，</a:t>
            </a:r>
            <a:r>
              <a:rPr lang="en-US" altLang="zh-CN" b="0" dirty="0" smtClean="0">
                <a:solidFill>
                  <a:schemeClr val="accent1"/>
                </a:solidFill>
                <a:ea typeface="+mn-ea"/>
                <a:cs typeface="Times New Roman" panose="02020603050405020304" pitchFamily="18" charset="0"/>
                <a:sym typeface="宋体" panose="02010600030101010101" pitchFamily="2" charset="-122"/>
              </a:rPr>
              <a:t>D</a:t>
            </a:r>
            <a:r>
              <a:rPr lang="en-US" altLang="zh-CN" b="0" baseline="-25000" dirty="0" smtClean="0">
                <a:solidFill>
                  <a:schemeClr val="accent1"/>
                </a:solidFill>
                <a:ea typeface="+mn-ea"/>
                <a:cs typeface="Times New Roman" panose="02020603050405020304" pitchFamily="18" charset="0"/>
                <a:sym typeface="宋体" panose="02010600030101010101" pitchFamily="2" charset="-122"/>
              </a:rPr>
              <a:t>7</a:t>
            </a:r>
            <a:r>
              <a:rPr lang="zh-CN" altLang="en-US" b="0" dirty="0" smtClean="0">
                <a:solidFill>
                  <a:schemeClr val="accent1"/>
                </a:solidFill>
                <a:latin typeface="+mj-ea"/>
                <a:cs typeface="Times New Roman" panose="02020603050405020304" pitchFamily="18" charset="0"/>
                <a:sym typeface="宋体" panose="02010600030101010101" pitchFamily="2" charset="-122"/>
              </a:rPr>
              <a:t>～</a:t>
            </a:r>
            <a:r>
              <a:rPr lang="en-US" altLang="zh-CN" b="0" dirty="0" smtClean="0">
                <a:solidFill>
                  <a:schemeClr val="accent1"/>
                </a:solidFill>
                <a:ea typeface="+mn-ea"/>
                <a:cs typeface="Times New Roman" panose="02020603050405020304" pitchFamily="18" charset="0"/>
                <a:sym typeface="宋体" panose="02010600030101010101" pitchFamily="2" charset="-122"/>
              </a:rPr>
              <a:t>D</a:t>
            </a:r>
            <a:r>
              <a:rPr lang="en-US" altLang="zh-CN" b="0" baseline="-25000" dirty="0" smtClean="0">
                <a:solidFill>
                  <a:schemeClr val="accent1"/>
                </a:solidFill>
                <a:ea typeface="+mn-ea"/>
                <a:cs typeface="Times New Roman" panose="02020603050405020304" pitchFamily="18" charset="0"/>
                <a:sym typeface="宋体" panose="02010600030101010101" pitchFamily="2" charset="-122"/>
              </a:rPr>
              <a:t>0</a:t>
            </a:r>
            <a:endParaRPr lang="en-US" altLang="zh-CN" b="0" dirty="0" smtClean="0">
              <a:solidFill>
                <a:schemeClr val="accent1"/>
              </a:solidFill>
              <a:ea typeface="+mn-ea"/>
              <a:cs typeface="Times New Roman" panose="02020603050405020304" pitchFamily="18" charset="0"/>
              <a:sym typeface="宋体" panose="02010600030101010101" pitchFamily="2" charset="-122"/>
            </a:endParaRPr>
          </a:p>
          <a:p>
            <a:pPr lvl="1" eaLnBrk="1" hangingPunct="1">
              <a:defRPr/>
            </a:pPr>
            <a:r>
              <a:rPr lang="zh-CN" altLang="en-US" b="0" dirty="0" smtClean="0">
                <a:solidFill>
                  <a:schemeClr val="accent1"/>
                </a:solidFill>
                <a:ea typeface="+mn-ea"/>
                <a:cs typeface="Times New Roman" panose="02020603050405020304" pitchFamily="18" charset="0"/>
                <a:sym typeface="宋体" panose="02010600030101010101" pitchFamily="2" charset="-122"/>
              </a:rPr>
              <a:t>字</a:t>
            </a:r>
            <a:r>
              <a:rPr lang="en-US" altLang="zh-CN" b="0" dirty="0" smtClean="0">
                <a:solidFill>
                  <a:schemeClr val="accent1"/>
                </a:solidFill>
                <a:ea typeface="+mn-ea"/>
                <a:cs typeface="Times New Roman" panose="02020603050405020304" pitchFamily="18" charset="0"/>
                <a:sym typeface="宋体" panose="02010600030101010101" pitchFamily="2" charset="-122"/>
              </a:rPr>
              <a:t>Word</a:t>
            </a:r>
            <a:r>
              <a:rPr lang="zh-CN" altLang="en-US" b="0" dirty="0" smtClean="0">
                <a:solidFill>
                  <a:schemeClr val="accent1"/>
                </a:solidFill>
                <a:ea typeface="+mn-ea"/>
                <a:cs typeface="Times New Roman" panose="02020603050405020304" pitchFamily="18" charset="0"/>
                <a:sym typeface="宋体" panose="02010600030101010101" pitchFamily="2" charset="-122"/>
              </a:rPr>
              <a:t>：</a:t>
            </a:r>
            <a:r>
              <a:rPr lang="en-US" altLang="zh-CN" b="0" dirty="0" smtClean="0">
                <a:solidFill>
                  <a:schemeClr val="accent1"/>
                </a:solidFill>
                <a:ea typeface="+mn-ea"/>
                <a:cs typeface="Times New Roman" panose="02020603050405020304" pitchFamily="18" charset="0"/>
                <a:sym typeface="宋体" panose="02010600030101010101" pitchFamily="2" charset="-122"/>
              </a:rPr>
              <a:t>16</a:t>
            </a:r>
            <a:r>
              <a:rPr lang="zh-CN" altLang="en-US" b="0" dirty="0" smtClean="0">
                <a:solidFill>
                  <a:schemeClr val="accent1"/>
                </a:solidFill>
                <a:ea typeface="+mn-ea"/>
                <a:cs typeface="Times New Roman" panose="02020603050405020304" pitchFamily="18" charset="0"/>
                <a:sym typeface="宋体" panose="02010600030101010101" pitchFamily="2" charset="-122"/>
              </a:rPr>
              <a:t>位，</a:t>
            </a:r>
            <a:r>
              <a:rPr lang="en-US" altLang="zh-CN" b="0" dirty="0" smtClean="0">
                <a:solidFill>
                  <a:schemeClr val="accent1"/>
                </a:solidFill>
                <a:ea typeface="+mn-ea"/>
                <a:cs typeface="Times New Roman" panose="02020603050405020304" pitchFamily="18" charset="0"/>
                <a:sym typeface="宋体" panose="02010600030101010101" pitchFamily="2" charset="-122"/>
              </a:rPr>
              <a:t>2</a:t>
            </a:r>
            <a:r>
              <a:rPr lang="zh-CN" altLang="en-US" b="0" dirty="0" smtClean="0">
                <a:solidFill>
                  <a:schemeClr val="accent1"/>
                </a:solidFill>
                <a:ea typeface="+mn-ea"/>
                <a:cs typeface="Times New Roman" panose="02020603050405020304" pitchFamily="18" charset="0"/>
                <a:sym typeface="宋体" panose="02010600030101010101" pitchFamily="2" charset="-122"/>
              </a:rPr>
              <a:t>个字节，</a:t>
            </a:r>
            <a:r>
              <a:rPr lang="en-US" altLang="zh-CN" b="0" dirty="0" smtClean="0">
                <a:solidFill>
                  <a:schemeClr val="accent1"/>
                </a:solidFill>
                <a:ea typeface="+mn-ea"/>
                <a:cs typeface="Times New Roman" panose="02020603050405020304" pitchFamily="18" charset="0"/>
                <a:sym typeface="宋体" panose="02010600030101010101" pitchFamily="2" charset="-122"/>
              </a:rPr>
              <a:t>D</a:t>
            </a:r>
            <a:r>
              <a:rPr lang="en-US" altLang="zh-CN" b="0" baseline="-25000" dirty="0" smtClean="0">
                <a:solidFill>
                  <a:schemeClr val="accent1"/>
                </a:solidFill>
                <a:ea typeface="+mn-ea"/>
                <a:cs typeface="Times New Roman" panose="02020603050405020304" pitchFamily="18" charset="0"/>
                <a:sym typeface="宋体" panose="02010600030101010101" pitchFamily="2" charset="-122"/>
              </a:rPr>
              <a:t>15</a:t>
            </a:r>
            <a:r>
              <a:rPr lang="zh-CN" altLang="en-US" b="0" dirty="0">
                <a:solidFill>
                  <a:schemeClr val="accent1"/>
                </a:solidFill>
                <a:latin typeface="+mj-ea"/>
                <a:cs typeface="Times New Roman" panose="02020603050405020304" pitchFamily="18" charset="0"/>
                <a:sym typeface="宋体" panose="02010600030101010101" pitchFamily="2" charset="-122"/>
              </a:rPr>
              <a:t>～</a:t>
            </a:r>
            <a:r>
              <a:rPr lang="en-US" altLang="zh-CN" b="0" dirty="0" smtClean="0">
                <a:solidFill>
                  <a:schemeClr val="accent1"/>
                </a:solidFill>
                <a:ea typeface="+mn-ea"/>
                <a:cs typeface="Times New Roman" panose="02020603050405020304" pitchFamily="18" charset="0"/>
                <a:sym typeface="宋体" panose="02010600030101010101" pitchFamily="2" charset="-122"/>
              </a:rPr>
              <a:t>D</a:t>
            </a:r>
            <a:r>
              <a:rPr lang="en-US" altLang="zh-CN" b="0" baseline="-25000" dirty="0" smtClean="0">
                <a:solidFill>
                  <a:schemeClr val="accent1"/>
                </a:solidFill>
                <a:ea typeface="+mn-ea"/>
                <a:cs typeface="Times New Roman" panose="02020603050405020304" pitchFamily="18" charset="0"/>
                <a:sym typeface="宋体" panose="02010600030101010101" pitchFamily="2" charset="-122"/>
              </a:rPr>
              <a:t>0</a:t>
            </a:r>
            <a:endParaRPr lang="zh-CN" altLang="en-US" b="0" baseline="-25000" dirty="0" smtClean="0">
              <a:solidFill>
                <a:schemeClr val="accent1"/>
              </a:solidFill>
              <a:ea typeface="+mn-ea"/>
              <a:cs typeface="Times New Roman" panose="02020603050405020304" pitchFamily="18" charset="0"/>
              <a:sym typeface="宋体" panose="02010600030101010101" pitchFamily="2" charset="-122"/>
            </a:endParaRPr>
          </a:p>
          <a:p>
            <a:pPr lvl="1" eaLnBrk="1" hangingPunct="1">
              <a:defRPr/>
            </a:pPr>
            <a:r>
              <a:rPr lang="zh-CN" altLang="en-US" b="0" dirty="0" smtClean="0">
                <a:solidFill>
                  <a:schemeClr val="accent1"/>
                </a:solidFill>
                <a:ea typeface="+mn-ea"/>
                <a:cs typeface="Times New Roman" panose="02020603050405020304" pitchFamily="18" charset="0"/>
                <a:sym typeface="宋体" panose="02010600030101010101" pitchFamily="2" charset="-122"/>
              </a:rPr>
              <a:t>双字</a:t>
            </a:r>
            <a:r>
              <a:rPr lang="en-US" altLang="zh-CN" b="0" dirty="0" err="1" smtClean="0">
                <a:solidFill>
                  <a:schemeClr val="accent1"/>
                </a:solidFill>
                <a:ea typeface="+mn-ea"/>
                <a:cs typeface="Times New Roman" panose="02020603050405020304" pitchFamily="18" charset="0"/>
                <a:sym typeface="宋体" panose="02010600030101010101" pitchFamily="2" charset="-122"/>
              </a:rPr>
              <a:t>DWord</a:t>
            </a:r>
            <a:r>
              <a:rPr lang="zh-CN" altLang="en-US" b="0" dirty="0" smtClean="0">
                <a:solidFill>
                  <a:schemeClr val="accent1"/>
                </a:solidFill>
                <a:ea typeface="+mn-ea"/>
                <a:cs typeface="Times New Roman" panose="02020603050405020304" pitchFamily="18" charset="0"/>
                <a:sym typeface="宋体" panose="02010600030101010101" pitchFamily="2" charset="-122"/>
              </a:rPr>
              <a:t>：</a:t>
            </a:r>
            <a:r>
              <a:rPr lang="en-US" altLang="zh-CN" b="0" dirty="0" smtClean="0">
                <a:solidFill>
                  <a:schemeClr val="accent1"/>
                </a:solidFill>
                <a:ea typeface="+mn-ea"/>
                <a:cs typeface="Times New Roman" panose="02020603050405020304" pitchFamily="18" charset="0"/>
                <a:sym typeface="宋体" panose="02010600030101010101" pitchFamily="2" charset="-122"/>
              </a:rPr>
              <a:t>32</a:t>
            </a:r>
            <a:r>
              <a:rPr lang="zh-CN" altLang="en-US" b="0" dirty="0" smtClean="0">
                <a:solidFill>
                  <a:schemeClr val="accent1"/>
                </a:solidFill>
                <a:ea typeface="+mn-ea"/>
                <a:cs typeface="Times New Roman" panose="02020603050405020304" pitchFamily="18" charset="0"/>
                <a:sym typeface="宋体" panose="02010600030101010101" pitchFamily="2" charset="-122"/>
              </a:rPr>
              <a:t>位，</a:t>
            </a:r>
            <a:r>
              <a:rPr lang="en-US" altLang="zh-CN" b="0" dirty="0" smtClean="0">
                <a:solidFill>
                  <a:schemeClr val="accent1"/>
                </a:solidFill>
                <a:ea typeface="+mn-ea"/>
                <a:cs typeface="Times New Roman" panose="02020603050405020304" pitchFamily="18" charset="0"/>
                <a:sym typeface="宋体" panose="02010600030101010101" pitchFamily="2" charset="-122"/>
              </a:rPr>
              <a:t>4</a:t>
            </a:r>
            <a:r>
              <a:rPr lang="zh-CN" altLang="en-US" b="0" dirty="0" smtClean="0">
                <a:solidFill>
                  <a:schemeClr val="accent1"/>
                </a:solidFill>
                <a:ea typeface="+mn-ea"/>
                <a:cs typeface="Times New Roman" panose="02020603050405020304" pitchFamily="18" charset="0"/>
                <a:sym typeface="宋体" panose="02010600030101010101" pitchFamily="2" charset="-122"/>
              </a:rPr>
              <a:t>个字节，</a:t>
            </a:r>
            <a:r>
              <a:rPr lang="en-US" altLang="zh-CN" b="0" dirty="0" smtClean="0">
                <a:solidFill>
                  <a:schemeClr val="accent1"/>
                </a:solidFill>
                <a:ea typeface="+mn-ea"/>
                <a:cs typeface="Times New Roman" panose="02020603050405020304" pitchFamily="18" charset="0"/>
                <a:sym typeface="宋体" panose="02010600030101010101" pitchFamily="2" charset="-122"/>
              </a:rPr>
              <a:t>D</a:t>
            </a:r>
            <a:r>
              <a:rPr lang="en-US" altLang="zh-CN" b="0" baseline="-25000" dirty="0" smtClean="0">
                <a:solidFill>
                  <a:schemeClr val="accent1"/>
                </a:solidFill>
                <a:ea typeface="+mn-ea"/>
                <a:cs typeface="Times New Roman" panose="02020603050405020304" pitchFamily="18" charset="0"/>
                <a:sym typeface="宋体" panose="02010600030101010101" pitchFamily="2" charset="-122"/>
              </a:rPr>
              <a:t>31</a:t>
            </a:r>
            <a:r>
              <a:rPr lang="zh-CN" altLang="en-US" b="0" dirty="0">
                <a:solidFill>
                  <a:schemeClr val="accent1"/>
                </a:solidFill>
                <a:latin typeface="+mj-ea"/>
                <a:cs typeface="Times New Roman" panose="02020603050405020304" pitchFamily="18" charset="0"/>
                <a:sym typeface="宋体" panose="02010600030101010101" pitchFamily="2" charset="-122"/>
              </a:rPr>
              <a:t>～</a:t>
            </a:r>
            <a:r>
              <a:rPr lang="en-US" altLang="zh-CN" b="0" dirty="0" smtClean="0">
                <a:solidFill>
                  <a:schemeClr val="accent1"/>
                </a:solidFill>
                <a:ea typeface="+mn-ea"/>
                <a:cs typeface="Times New Roman" panose="02020603050405020304" pitchFamily="18" charset="0"/>
                <a:sym typeface="宋体" panose="02010600030101010101" pitchFamily="2" charset="-122"/>
              </a:rPr>
              <a:t>D</a:t>
            </a:r>
            <a:r>
              <a:rPr lang="en-US" altLang="zh-CN" b="0" baseline="-25000" dirty="0" smtClean="0">
                <a:solidFill>
                  <a:schemeClr val="accent1"/>
                </a:solidFill>
                <a:ea typeface="+mn-ea"/>
                <a:cs typeface="Times New Roman" panose="02020603050405020304" pitchFamily="18" charset="0"/>
                <a:sym typeface="宋体" panose="02010600030101010101" pitchFamily="2" charset="-122"/>
              </a:rPr>
              <a:t>0</a:t>
            </a:r>
            <a:endParaRPr lang="en-US" altLang="zh-CN" b="0" dirty="0" smtClean="0">
              <a:solidFill>
                <a:schemeClr val="accent1"/>
              </a:solidFill>
              <a:ea typeface="+mn-ea"/>
              <a:cs typeface="Times New Roman" panose="02020603050405020304" pitchFamily="18" charset="0"/>
              <a:sym typeface="宋体" panose="02010600030101010101" pitchFamily="2" charset="-122"/>
            </a:endParaRPr>
          </a:p>
          <a:p>
            <a:pPr eaLnBrk="1" hangingPunct="1">
              <a:lnSpc>
                <a:spcPct val="140000"/>
              </a:lnSpc>
              <a:defRPr/>
            </a:pP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最低有效位</a:t>
            </a:r>
            <a:r>
              <a:rPr lang="en-US" altLang="zh-CN" sz="2800" b="0" dirty="0" smtClean="0">
                <a:latin typeface="Times New Roman" panose="02020603050405020304" pitchFamily="18" charset="0"/>
                <a:cs typeface="Times New Roman" panose="02020603050405020304" pitchFamily="18" charset="0"/>
                <a:sym typeface="宋体" panose="02010600030101010101" pitchFamily="2" charset="-122"/>
                <a:hlinkClick r:id="rId1" action="ppaction://hlinksldjump"/>
              </a:rPr>
              <a:t>LSB</a:t>
            </a: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：数据的最低位，</a:t>
            </a:r>
            <a:r>
              <a:rPr lang="en-US" altLang="zh-CN" sz="2800" b="0" dirty="0" smtClean="0">
                <a:latin typeface="Times New Roman" panose="02020603050405020304" pitchFamily="18" charset="0"/>
                <a:cs typeface="Times New Roman" panose="02020603050405020304" pitchFamily="18" charset="0"/>
                <a:sym typeface="宋体" panose="02010600030101010101" pitchFamily="2" charset="-122"/>
              </a:rPr>
              <a:t>D</a:t>
            </a:r>
            <a:r>
              <a:rPr lang="en-US" altLang="zh-CN" sz="2800" b="0" baseline="-25000" dirty="0" smtClean="0">
                <a:latin typeface="Times New Roman" panose="02020603050405020304" pitchFamily="18" charset="0"/>
                <a:cs typeface="Times New Roman" panose="02020603050405020304" pitchFamily="18" charset="0"/>
                <a:sym typeface="宋体" panose="02010600030101010101" pitchFamily="2" charset="-122"/>
              </a:rPr>
              <a:t>0</a:t>
            </a: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位</a:t>
            </a:r>
            <a:endPar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endParaRPr>
          </a:p>
          <a:p>
            <a:pPr eaLnBrk="1" hangingPunct="1">
              <a:defRPr/>
            </a:pP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最高有效位</a:t>
            </a:r>
            <a:r>
              <a:rPr lang="en-US" altLang="zh-CN" sz="2800" b="0" dirty="0" smtClean="0">
                <a:latin typeface="Times New Roman" panose="02020603050405020304" pitchFamily="18" charset="0"/>
                <a:cs typeface="Times New Roman" panose="02020603050405020304" pitchFamily="18" charset="0"/>
                <a:sym typeface="宋体" panose="02010600030101010101" pitchFamily="2" charset="-122"/>
                <a:hlinkClick r:id="rId1" action="ppaction://hlinksldjump"/>
              </a:rPr>
              <a:t>MSB</a:t>
            </a: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：数据的最高位，对应字节、字、双字分别指</a:t>
            </a:r>
            <a:r>
              <a:rPr lang="en-US" altLang="zh-CN" sz="2800" b="0" dirty="0" smtClean="0">
                <a:latin typeface="Times New Roman" panose="02020603050405020304" pitchFamily="18" charset="0"/>
                <a:cs typeface="Times New Roman" panose="02020603050405020304" pitchFamily="18" charset="0"/>
                <a:sym typeface="宋体" panose="02010600030101010101" pitchFamily="2" charset="-122"/>
              </a:rPr>
              <a:t>D</a:t>
            </a:r>
            <a:r>
              <a:rPr lang="en-US" altLang="zh-CN" sz="2800" b="0" baseline="-25000" dirty="0" smtClean="0">
                <a:latin typeface="Times New Roman" panose="02020603050405020304" pitchFamily="18" charset="0"/>
                <a:cs typeface="Times New Roman" panose="02020603050405020304" pitchFamily="18" charset="0"/>
                <a:sym typeface="宋体" panose="02010600030101010101" pitchFamily="2" charset="-122"/>
              </a:rPr>
              <a:t>7</a:t>
            </a: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a:t>
            </a:r>
            <a:r>
              <a:rPr lang="en-US" altLang="zh-CN" sz="2800" b="0" dirty="0" smtClean="0">
                <a:latin typeface="Times New Roman" panose="02020603050405020304" pitchFamily="18" charset="0"/>
                <a:cs typeface="Times New Roman" panose="02020603050405020304" pitchFamily="18" charset="0"/>
                <a:sym typeface="宋体" panose="02010600030101010101" pitchFamily="2" charset="-122"/>
              </a:rPr>
              <a:t>D</a:t>
            </a:r>
            <a:r>
              <a:rPr lang="en-US" altLang="zh-CN" sz="2800" b="0" baseline="-25000" dirty="0" smtClean="0">
                <a:latin typeface="Times New Roman" panose="02020603050405020304" pitchFamily="18" charset="0"/>
                <a:cs typeface="Times New Roman" panose="02020603050405020304" pitchFamily="18" charset="0"/>
                <a:sym typeface="宋体" panose="02010600030101010101" pitchFamily="2" charset="-122"/>
              </a:rPr>
              <a:t>15</a:t>
            </a: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a:t>
            </a:r>
            <a:r>
              <a:rPr lang="en-US" altLang="zh-CN" sz="2800" b="0" dirty="0" smtClean="0">
                <a:latin typeface="Times New Roman" panose="02020603050405020304" pitchFamily="18" charset="0"/>
                <a:cs typeface="Times New Roman" panose="02020603050405020304" pitchFamily="18" charset="0"/>
                <a:sym typeface="宋体" panose="02010600030101010101" pitchFamily="2" charset="-122"/>
              </a:rPr>
              <a:t>D</a:t>
            </a:r>
            <a:r>
              <a:rPr lang="en-US" altLang="zh-CN" sz="2800" b="0" baseline="-25000" dirty="0" smtClean="0">
                <a:latin typeface="Times New Roman" panose="02020603050405020304" pitchFamily="18" charset="0"/>
                <a:cs typeface="Times New Roman" panose="02020603050405020304" pitchFamily="18" charset="0"/>
                <a:sym typeface="宋体" panose="02010600030101010101" pitchFamily="2" charset="-122"/>
              </a:rPr>
              <a:t>31</a:t>
            </a:r>
            <a:r>
              <a:rPr lang="zh-CN" altLang="en-US" sz="2800" b="0" dirty="0" smtClean="0">
                <a:latin typeface="Times New Roman" panose="02020603050405020304" pitchFamily="18" charset="0"/>
                <a:cs typeface="Times New Roman" panose="02020603050405020304" pitchFamily="18" charset="0"/>
                <a:sym typeface="宋体" panose="02010600030101010101" pitchFamily="2" charset="-122"/>
              </a:rPr>
              <a:t>位</a:t>
            </a:r>
            <a:endParaRPr lang="zh-CN" altLang="en-US" sz="2800" b="0" dirty="0" smtClean="0">
              <a:latin typeface="Times New Roman" panose="02020603050405020304" pitchFamily="18" charset="0"/>
              <a:cs typeface="Times New Roman" panose="02020603050405020304" pitchFamily="18" charset="0"/>
            </a:endParaRPr>
          </a:p>
        </p:txBody>
      </p:sp>
      <p:sp>
        <p:nvSpPr>
          <p:cNvPr id="5" name="AutoShape 5">
            <a:hlinkClick r:id="rId2" action="ppaction://hlinksldjump"/>
          </p:cNvPr>
          <p:cNvSpPr>
            <a:spLocks noChangeArrowheads="1"/>
          </p:cNvSpPr>
          <p:nvPr/>
        </p:nvSpPr>
        <p:spPr bwMode="auto">
          <a:xfrm>
            <a:off x="8027988" y="5445125"/>
            <a:ext cx="792162"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4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图示</a:t>
            </a:r>
            <a:endParaRPr lang="zh-CN" altLang="en-US" sz="24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Effect transition="in" filter="randombar(horizontal)">
                                      <p:cBhvr>
                                        <p:cTn id="12" dur="500"/>
                                        <p:tgtEl>
                                          <p:spTgt spid="348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4819">
                                            <p:txEl>
                                              <p:pRg st="1" end="1"/>
                                            </p:txEl>
                                          </p:spTgt>
                                        </p:tgtEl>
                                        <p:attrNameLst>
                                          <p:attrName>style.visibility</p:attrName>
                                        </p:attrNameLst>
                                      </p:cBhvr>
                                      <p:to>
                                        <p:strVal val="visible"/>
                                      </p:to>
                                    </p:set>
                                    <p:animEffect transition="in" filter="randombar(horizontal)">
                                      <p:cBhvr>
                                        <p:cTn id="17" dur="500"/>
                                        <p:tgtEl>
                                          <p:spTgt spid="348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4819">
                                            <p:txEl>
                                              <p:pRg st="2" end="2"/>
                                            </p:txEl>
                                          </p:spTgt>
                                        </p:tgtEl>
                                        <p:attrNameLst>
                                          <p:attrName>style.visibility</p:attrName>
                                        </p:attrNameLst>
                                      </p:cBhvr>
                                      <p:to>
                                        <p:strVal val="visible"/>
                                      </p:to>
                                    </p:set>
                                    <p:animEffect transition="in" filter="randombar(horizontal)">
                                      <p:cBhvr>
                                        <p:cTn id="22" dur="500"/>
                                        <p:tgtEl>
                                          <p:spTgt spid="348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4819">
                                            <p:txEl>
                                              <p:pRg st="3" end="3"/>
                                            </p:txEl>
                                          </p:spTgt>
                                        </p:tgtEl>
                                        <p:attrNameLst>
                                          <p:attrName>style.visibility</p:attrName>
                                        </p:attrNameLst>
                                      </p:cBhvr>
                                      <p:to>
                                        <p:strVal val="visible"/>
                                      </p:to>
                                    </p:set>
                                    <p:animEffect transition="in" filter="randombar(horizontal)">
                                      <p:cBhvr>
                                        <p:cTn id="27" dur="500"/>
                                        <p:tgtEl>
                                          <p:spTgt spid="348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4819">
                                            <p:txEl>
                                              <p:pRg st="4" end="4"/>
                                            </p:txEl>
                                          </p:spTgt>
                                        </p:tgtEl>
                                        <p:attrNameLst>
                                          <p:attrName>style.visibility</p:attrName>
                                        </p:attrNameLst>
                                      </p:cBhvr>
                                      <p:to>
                                        <p:strVal val="visible"/>
                                      </p:to>
                                    </p:set>
                                    <p:animEffect transition="in" filter="randombar(horizontal)">
                                      <p:cBhvr>
                                        <p:cTn id="32" dur="500"/>
                                        <p:tgtEl>
                                          <p:spTgt spid="348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Effect transition="in" filter="randombar(horizontal)">
                                      <p:cBhvr>
                                        <p:cTn id="37" dur="500"/>
                                        <p:tgtEl>
                                          <p:spTgt spid="348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4819">
                                            <p:txEl>
                                              <p:pRg st="6" end="6"/>
                                            </p:txEl>
                                          </p:spTgt>
                                        </p:tgtEl>
                                        <p:attrNameLst>
                                          <p:attrName>style.visibility</p:attrName>
                                        </p:attrNameLst>
                                      </p:cBhvr>
                                      <p:to>
                                        <p:strVal val="visible"/>
                                      </p:to>
                                    </p:set>
                                    <p:animEffect transition="in" filter="randombar(horizontal)">
                                      <p:cBhvr>
                                        <p:cTn id="42"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0" dirty="0" smtClean="0"/>
              <a:t>LSB</a:t>
            </a:r>
            <a:r>
              <a:rPr lang="zh-CN" altLang="en-US" b="0" dirty="0" smtClean="0"/>
              <a:t>：</a:t>
            </a:r>
            <a:r>
              <a:rPr lang="en-US" altLang="zh-CN" b="0" dirty="0">
                <a:solidFill>
                  <a:srgbClr val="FF0000"/>
                </a:solidFill>
              </a:rPr>
              <a:t>L</a:t>
            </a:r>
            <a:r>
              <a:rPr lang="en-US" altLang="zh-CN" b="0" dirty="0"/>
              <a:t>east </a:t>
            </a:r>
            <a:r>
              <a:rPr lang="en-US" altLang="zh-CN" b="0" dirty="0">
                <a:solidFill>
                  <a:srgbClr val="FF0000"/>
                </a:solidFill>
              </a:rPr>
              <a:t>S</a:t>
            </a:r>
            <a:r>
              <a:rPr lang="en-US" altLang="zh-CN" b="0" dirty="0"/>
              <a:t>ignificant </a:t>
            </a:r>
            <a:r>
              <a:rPr lang="en-US" altLang="zh-CN" b="0" dirty="0">
                <a:solidFill>
                  <a:srgbClr val="FF0000"/>
                </a:solidFill>
              </a:rPr>
              <a:t>B</a:t>
            </a:r>
            <a:r>
              <a:rPr lang="en-US" altLang="zh-CN" b="0" dirty="0"/>
              <a:t>it</a:t>
            </a:r>
            <a:endParaRPr lang="en-US" altLang="zh-CN" b="0" dirty="0" smtClean="0"/>
          </a:p>
          <a:p>
            <a:r>
              <a:rPr lang="en-US" altLang="zh-CN" b="0" dirty="0" smtClean="0"/>
              <a:t>MSB</a:t>
            </a:r>
            <a:r>
              <a:rPr lang="zh-CN" altLang="en-US" b="0" dirty="0" smtClean="0"/>
              <a:t>：</a:t>
            </a:r>
            <a:r>
              <a:rPr lang="en-US" altLang="zh-CN" b="0" dirty="0" smtClean="0">
                <a:solidFill>
                  <a:srgbClr val="FF0000"/>
                </a:solidFill>
              </a:rPr>
              <a:t>M</a:t>
            </a:r>
            <a:r>
              <a:rPr lang="en-US" altLang="zh-CN" b="0" dirty="0" smtClean="0"/>
              <a:t>ost </a:t>
            </a:r>
            <a:r>
              <a:rPr lang="en-US" altLang="zh-CN" b="0" dirty="0">
                <a:solidFill>
                  <a:srgbClr val="FF0000"/>
                </a:solidFill>
              </a:rPr>
              <a:t>S</a:t>
            </a:r>
            <a:r>
              <a:rPr lang="en-US" altLang="zh-CN" b="0" dirty="0"/>
              <a:t>ignificant </a:t>
            </a:r>
            <a:r>
              <a:rPr lang="en-US" altLang="zh-CN" b="0" dirty="0">
                <a:solidFill>
                  <a:srgbClr val="FF0000"/>
                </a:solidFill>
              </a:rPr>
              <a:t>B</a:t>
            </a:r>
            <a:r>
              <a:rPr lang="en-US" altLang="zh-CN" b="0" dirty="0"/>
              <a:t>it</a:t>
            </a:r>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
          <p:cNvSpPr>
            <a:spLocks noChangeArrowheads="1"/>
          </p:cNvSpPr>
          <p:nvPr/>
        </p:nvSpPr>
        <p:spPr bwMode="auto">
          <a:xfrm>
            <a:off x="2339975" y="6165850"/>
            <a:ext cx="936625" cy="358775"/>
          </a:xfrm>
          <a:prstGeom prst="rect">
            <a:avLst/>
          </a:prstGeom>
          <a:solidFill>
            <a:schemeClr val="bg1"/>
          </a:solidFill>
          <a:ln w="9525" algn="ctr">
            <a:solidFill>
              <a:schemeClr val="bg1"/>
            </a:solidFill>
            <a:round/>
          </a:ln>
        </p:spPr>
        <p:txBody>
          <a:bodyPr/>
          <a:lstStyle/>
          <a:p>
            <a:endParaRPr lang="zh-CN" altLang="en-US"/>
          </a:p>
        </p:txBody>
      </p:sp>
      <p:sp>
        <p:nvSpPr>
          <p:cNvPr id="37891"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1</a:t>
            </a:r>
            <a:r>
              <a:rPr lang="zh-CN" altLang="en-US" dirty="0" smtClean="0"/>
              <a:t>）存储单元及其存储内容</a:t>
            </a:r>
            <a:endParaRPr lang="zh-CN" altLang="en-US" dirty="0" smtClean="0"/>
          </a:p>
        </p:txBody>
      </p:sp>
      <p:sp>
        <p:nvSpPr>
          <p:cNvPr id="37892" name="Rectangle 4"/>
          <p:cNvSpPr>
            <a:spLocks noGrp="1" noChangeArrowheads="1"/>
          </p:cNvSpPr>
          <p:nvPr>
            <p:ph type="body" idx="4294967295"/>
          </p:nvPr>
        </p:nvSpPr>
        <p:spPr>
          <a:xfrm>
            <a:off x="468313" y="981075"/>
            <a:ext cx="8207375" cy="1079811"/>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每个存储单元存放一个</a:t>
            </a:r>
            <a:r>
              <a:rPr lang="zh-CN" altLang="en-US" sz="2800" b="0" dirty="0" smtClean="0">
                <a:solidFill>
                  <a:schemeClr val="accent1"/>
                </a:solidFill>
              </a:rPr>
              <a:t>字节</a:t>
            </a:r>
            <a:r>
              <a:rPr lang="zh-CN" altLang="en-US" sz="2800" b="0" dirty="0" smtClean="0"/>
              <a:t>的内容。</a:t>
            </a:r>
            <a:endParaRPr lang="en-US" altLang="zh-CN" sz="2800" b="0" dirty="0" smtClean="0"/>
          </a:p>
          <a:p>
            <a:pPr eaLnBrk="1" hangingPunct="1"/>
            <a:r>
              <a:rPr lang="zh-CN" altLang="en-US" sz="2800" b="0" dirty="0" smtClean="0"/>
              <a:t>每个存储单元都有一个编号，称为</a:t>
            </a:r>
            <a:r>
              <a:rPr lang="zh-CN" altLang="en-US" sz="2800" b="0" dirty="0" smtClean="0">
                <a:solidFill>
                  <a:schemeClr val="folHlink"/>
                </a:solidFill>
              </a:rPr>
              <a:t>存储器地址。</a:t>
            </a:r>
            <a:endParaRPr lang="zh-CN" altLang="en-US" sz="2800" b="0" dirty="0" smtClean="0">
              <a:solidFill>
                <a:schemeClr val="folHlink"/>
              </a:solidFill>
            </a:endParaRPr>
          </a:p>
        </p:txBody>
      </p:sp>
      <p:sp>
        <p:nvSpPr>
          <p:cNvPr id="35846" name="Rectangle 7"/>
          <p:cNvSpPr>
            <a:spLocks noChangeArrowheads="1"/>
          </p:cNvSpPr>
          <p:nvPr/>
        </p:nvSpPr>
        <p:spPr bwMode="auto">
          <a:xfrm>
            <a:off x="3924300" y="2492374"/>
            <a:ext cx="4608513" cy="216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algn="just">
              <a:spcBef>
                <a:spcPts val="1800"/>
              </a:spcBef>
              <a:buClr>
                <a:schemeClr val="accent2"/>
              </a:buClr>
              <a:buSzPct val="90000"/>
              <a:buFont typeface="Wingdings" panose="05000000000000000000" pitchFamily="2" charset="2"/>
              <a:buNone/>
              <a:defRPr/>
            </a:pPr>
            <a:r>
              <a:rPr lang="zh-CN" altLang="en-US" sz="2800" dirty="0">
                <a:solidFill>
                  <a:schemeClr val="accent2"/>
                </a:solidFill>
                <a:latin typeface="+mn-lt"/>
                <a:ea typeface="+mn-ea"/>
                <a:sym typeface="宋体" panose="02010600030101010101" pitchFamily="2" charset="-122"/>
              </a:rPr>
              <a:t>左</a:t>
            </a:r>
            <a:r>
              <a:rPr lang="zh-CN" altLang="en-US" sz="2800" dirty="0" smtClean="0">
                <a:solidFill>
                  <a:schemeClr val="accent2"/>
                </a:solidFill>
                <a:latin typeface="+mn-lt"/>
                <a:ea typeface="+mn-ea"/>
                <a:sym typeface="宋体" panose="02010600030101010101" pitchFamily="2" charset="-122"/>
              </a:rPr>
              <a:t>图中地址为</a:t>
            </a:r>
            <a:r>
              <a:rPr lang="en-US" altLang="zh-CN" sz="2800" dirty="0" smtClean="0">
                <a:solidFill>
                  <a:schemeClr val="accent2"/>
                </a:solidFill>
                <a:latin typeface="+mn-lt"/>
                <a:ea typeface="+mn-ea"/>
                <a:sym typeface="宋体" panose="02010600030101010101" pitchFamily="2" charset="-122"/>
              </a:rPr>
              <a:t>0002H</a:t>
            </a:r>
            <a:r>
              <a:rPr lang="zh-CN" altLang="en-US" sz="2800" dirty="0" smtClean="0">
                <a:solidFill>
                  <a:schemeClr val="accent2"/>
                </a:solidFill>
                <a:latin typeface="+mn-lt"/>
                <a:ea typeface="+mn-ea"/>
                <a:sym typeface="宋体" panose="02010600030101010101" pitchFamily="2" charset="-122"/>
              </a:rPr>
              <a:t>的单元中存放了数据</a:t>
            </a:r>
            <a:r>
              <a:rPr lang="en-US" altLang="zh-CN" sz="2800" dirty="0">
                <a:solidFill>
                  <a:schemeClr val="accent2"/>
                </a:solidFill>
                <a:latin typeface="+mn-lt"/>
                <a:ea typeface="+mn-ea"/>
                <a:sym typeface="宋体" panose="02010600030101010101" pitchFamily="2" charset="-122"/>
              </a:rPr>
              <a:t>34H</a:t>
            </a:r>
            <a:r>
              <a:rPr lang="zh-CN" altLang="en-US" sz="2800" dirty="0" smtClean="0">
                <a:solidFill>
                  <a:schemeClr val="accent2"/>
                </a:solidFill>
                <a:latin typeface="+mn-lt"/>
                <a:ea typeface="+mn-ea"/>
                <a:sym typeface="宋体" panose="02010600030101010101" pitchFamily="2" charset="-122"/>
              </a:rPr>
              <a:t>，描述方式如下：</a:t>
            </a:r>
            <a:endParaRPr lang="en-US" altLang="zh-CN" sz="2800" dirty="0">
              <a:solidFill>
                <a:schemeClr val="accent2"/>
              </a:solidFill>
              <a:latin typeface="+mn-lt"/>
              <a:ea typeface="+mn-ea"/>
              <a:sym typeface="宋体" panose="02010600030101010101" pitchFamily="2" charset="-122"/>
            </a:endParaRPr>
          </a:p>
          <a:p>
            <a:pPr marL="342900" indent="-342900" algn="just">
              <a:spcBef>
                <a:spcPts val="1800"/>
              </a:spcBef>
              <a:buClr>
                <a:schemeClr val="accent2"/>
              </a:buClr>
              <a:buSzPct val="90000"/>
              <a:buFont typeface="Wingdings" panose="05000000000000000000" pitchFamily="2" charset="2"/>
              <a:buNone/>
              <a:defRPr/>
            </a:pPr>
            <a:r>
              <a:rPr lang="en-US" altLang="zh-CN" sz="2800" dirty="0" smtClean="0">
                <a:solidFill>
                  <a:srgbClr val="FF0000"/>
                </a:solidFill>
                <a:latin typeface="+mn-lt"/>
                <a:ea typeface="+mn-ea"/>
                <a:sym typeface="宋体" panose="02010600030101010101" pitchFamily="2" charset="-122"/>
              </a:rPr>
              <a:t>[</a:t>
            </a:r>
            <a:r>
              <a:rPr lang="en-US" altLang="zh-CN" sz="2800" dirty="0">
                <a:solidFill>
                  <a:srgbClr val="FF0000"/>
                </a:solidFill>
                <a:latin typeface="+mn-lt"/>
                <a:ea typeface="+mn-ea"/>
                <a:sym typeface="宋体" panose="02010600030101010101" pitchFamily="2" charset="-122"/>
              </a:rPr>
              <a:t>0002H]</a:t>
            </a:r>
            <a:r>
              <a:rPr lang="zh-CN" altLang="en-US" sz="2800" dirty="0">
                <a:solidFill>
                  <a:srgbClr val="FF0000"/>
                </a:solidFill>
                <a:latin typeface="+mn-lt"/>
                <a:ea typeface="+mn-ea"/>
                <a:sym typeface="宋体" panose="02010600030101010101" pitchFamily="2" charset="-122"/>
              </a:rPr>
              <a:t>＝</a:t>
            </a:r>
            <a:r>
              <a:rPr lang="en-US" altLang="zh-CN" sz="2800" dirty="0">
                <a:solidFill>
                  <a:srgbClr val="FF0000"/>
                </a:solidFill>
                <a:latin typeface="+mn-lt"/>
                <a:ea typeface="+mn-ea"/>
                <a:sym typeface="宋体" panose="02010600030101010101" pitchFamily="2" charset="-122"/>
              </a:rPr>
              <a:t>34H</a:t>
            </a:r>
            <a:endParaRPr lang="zh-CN" altLang="en-US" sz="2800" dirty="0">
              <a:solidFill>
                <a:srgbClr val="FF0000"/>
              </a:solidFill>
              <a:latin typeface="+mn-lt"/>
              <a:ea typeface="+mn-ea"/>
              <a:sym typeface="Arial" panose="020B0604020202020204" pitchFamily="34" charset="0"/>
            </a:endParaRPr>
          </a:p>
        </p:txBody>
      </p:sp>
      <p:graphicFrame>
        <p:nvGraphicFramePr>
          <p:cNvPr id="6" name="Group 40"/>
          <p:cNvGraphicFramePr>
            <a:graphicFrameLocks noGrp="1"/>
          </p:cNvGraphicFramePr>
          <p:nvPr/>
        </p:nvGraphicFramePr>
        <p:xfrm>
          <a:off x="523875" y="2133600"/>
          <a:ext cx="2895600" cy="4583113"/>
        </p:xfrm>
        <a:graphic>
          <a:graphicData uri="http://schemas.openxmlformats.org/drawingml/2006/table">
            <a:tbl>
              <a:tblPr/>
              <a:tblGrid>
                <a:gridCol w="1371600"/>
                <a:gridCol w="1524000"/>
              </a:tblGrid>
              <a:tr h="538163">
                <a:tc>
                  <a:txBody>
                    <a:bodyPr/>
                    <a:lstStyle/>
                    <a:p>
                      <a:pPr marL="0" marR="0" lvl="0" indent="0" algn="just"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7</a:t>
                      </a:r>
                      <a:r>
                        <a:rPr kumimoji="0" 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   D</a:t>
                      </a:r>
                      <a:r>
                        <a:rPr kumimoji="0" 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cap="flat">
                      <a:noFill/>
                    </a:lnL>
                    <a:lnR cap="flat">
                      <a:noFill/>
                    </a:lnR>
                    <a:lnT cap="flat">
                      <a:noFill/>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00006H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78H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00005H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56H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00004H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12H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00003H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34H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00002H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00001H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00000H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6"/>
                                        </p:tgtEl>
                                        <p:attrNameLst>
                                          <p:attrName>style.visibility</p:attrName>
                                        </p:attrNameLst>
                                      </p:cBhvr>
                                      <p:to>
                                        <p:strVal val="visible"/>
                                      </p:to>
                                    </p:set>
                                    <p:animEffect>
                                      <p:cBhvr>
                                        <p:cTn id="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2</a:t>
            </a:r>
            <a:r>
              <a:rPr lang="zh-CN" altLang="en-US" dirty="0" smtClean="0"/>
              <a:t>）多字节数据存放方式</a:t>
            </a:r>
            <a:endParaRPr lang="zh-CN" altLang="en-US" dirty="0" smtClean="0"/>
          </a:p>
        </p:txBody>
      </p:sp>
      <p:sp>
        <p:nvSpPr>
          <p:cNvPr id="36867" name="Rectangle 4"/>
          <p:cNvSpPr>
            <a:spLocks noGrp="1" noChangeArrowheads="1"/>
          </p:cNvSpPr>
          <p:nvPr>
            <p:ph type="body" idx="4294967295"/>
          </p:nvPr>
        </p:nvSpPr>
        <p:spPr>
          <a:xfrm>
            <a:off x="468313" y="981075"/>
            <a:ext cx="5183187" cy="2952750"/>
          </a:xfrm>
          <a:extLst>
            <a:ext uri="{91240B29-F687-4F45-9708-019B960494DF}">
              <a14:hiddenLine xmlns:a14="http://schemas.microsoft.com/office/drawing/2010/main" w="9525">
                <a:solidFill>
                  <a:srgbClr val="000000"/>
                </a:solidFill>
                <a:bevel/>
              </a14:hiddenLine>
            </a:ext>
          </a:extLst>
        </p:spPr>
        <p:txBody>
          <a:bodyPr/>
          <a:lstStyle/>
          <a:p>
            <a:pPr marL="358775" indent="-271780" eaLnBrk="1" hangingPunct="1">
              <a:lnSpc>
                <a:spcPct val="90000"/>
              </a:lnSpc>
              <a:defRPr/>
            </a:pPr>
            <a:r>
              <a:rPr lang="zh-CN" altLang="en-US" sz="2400" b="0" dirty="0" smtClean="0"/>
              <a:t>多字节数据在存储器中</a:t>
            </a:r>
            <a:r>
              <a:rPr lang="zh-CN" altLang="en-US" sz="2400" b="0" dirty="0"/>
              <a:t>需</a:t>
            </a:r>
            <a:r>
              <a:rPr lang="zh-CN" altLang="en-US" sz="2400" b="0" dirty="0" smtClean="0"/>
              <a:t>占用连续的多个存储单元</a:t>
            </a:r>
            <a:endParaRPr lang="zh-CN" altLang="en-US" sz="2400" b="0" dirty="0" smtClean="0"/>
          </a:p>
          <a:p>
            <a:pPr marL="892175" lvl="1" indent="-260350" eaLnBrk="1" hangingPunct="1">
              <a:lnSpc>
                <a:spcPct val="90000"/>
              </a:lnSpc>
              <a:defRPr/>
            </a:pPr>
            <a:r>
              <a:rPr lang="zh-CN" altLang="en-US" sz="2400" b="0" dirty="0" smtClean="0">
                <a:solidFill>
                  <a:schemeClr val="accent1"/>
                </a:solidFill>
                <a:latin typeface="+mn-ea"/>
                <a:ea typeface="+mn-ea"/>
              </a:rPr>
              <a:t>存放时，数据的低位存入较低地址的单元，数据的高位存入较高地址的单元；</a:t>
            </a:r>
            <a:endParaRPr lang="zh-CN" altLang="en-US" sz="2400" b="0" dirty="0" smtClean="0">
              <a:solidFill>
                <a:schemeClr val="accent1"/>
              </a:solidFill>
              <a:latin typeface="+mn-ea"/>
              <a:ea typeface="+mn-ea"/>
            </a:endParaRPr>
          </a:p>
          <a:p>
            <a:pPr marL="892175" lvl="1" indent="-260350" eaLnBrk="1" hangingPunct="1">
              <a:lnSpc>
                <a:spcPct val="90000"/>
              </a:lnSpc>
              <a:defRPr/>
            </a:pPr>
            <a:r>
              <a:rPr lang="zh-CN" altLang="en-US" sz="2400" b="0" dirty="0" smtClean="0">
                <a:solidFill>
                  <a:schemeClr val="accent1"/>
                </a:solidFill>
                <a:latin typeface="+mn-ea"/>
                <a:ea typeface="+mn-ea"/>
              </a:rPr>
              <a:t>访问时，用该数据占用的多个存储单元的最低地址值来表示该多字节数据的内存地址。</a:t>
            </a:r>
            <a:endParaRPr lang="zh-CN" altLang="en-US" sz="2400" b="0" dirty="0" smtClean="0">
              <a:solidFill>
                <a:schemeClr val="accent1"/>
              </a:solidFill>
              <a:latin typeface="+mn-ea"/>
              <a:ea typeface="+mn-ea"/>
            </a:endParaRPr>
          </a:p>
        </p:txBody>
      </p:sp>
      <p:sp>
        <p:nvSpPr>
          <p:cNvPr id="36868" name="Rectangle 6"/>
          <p:cNvSpPr>
            <a:spLocks noChangeArrowheads="1"/>
          </p:cNvSpPr>
          <p:nvPr/>
        </p:nvSpPr>
        <p:spPr bwMode="auto">
          <a:xfrm>
            <a:off x="611188" y="3933825"/>
            <a:ext cx="52562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algn="just">
              <a:spcBef>
                <a:spcPts val="1200"/>
              </a:spcBef>
              <a:buClr>
                <a:schemeClr val="accent2"/>
              </a:buClr>
              <a:buSzPct val="90000"/>
              <a:buFont typeface="Wingdings" panose="05000000000000000000" pitchFamily="2" charset="2"/>
              <a:buNone/>
              <a:defRPr/>
            </a:pPr>
            <a:r>
              <a:rPr lang="zh-CN" altLang="en-US" sz="2400" dirty="0">
                <a:solidFill>
                  <a:srgbClr val="000099"/>
                </a:solidFill>
                <a:latin typeface="+mn-lt"/>
                <a:ea typeface="+mn-ea"/>
                <a:cs typeface="Times New Roman" panose="02020603050405020304" pitchFamily="18" charset="0"/>
                <a:sym typeface="宋体" panose="02010600030101010101" pitchFamily="2" charset="-122"/>
              </a:rPr>
              <a:t>例：图</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中地址为</a:t>
            </a:r>
            <a:r>
              <a:rPr lang="en-US" altLang="zh-CN" sz="2400" dirty="0" smtClean="0">
                <a:solidFill>
                  <a:srgbClr val="000099"/>
                </a:solidFill>
                <a:latin typeface="+mn-lt"/>
                <a:ea typeface="+mn-ea"/>
                <a:cs typeface="Times New Roman" panose="02020603050405020304" pitchFamily="18" charset="0"/>
                <a:sym typeface="宋体" panose="02010600030101010101" pitchFamily="2" charset="-122"/>
              </a:rPr>
              <a:t>0002H</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的</a:t>
            </a:r>
            <a:r>
              <a:rPr lang="zh-CN" altLang="en-US" sz="2400" dirty="0" smtClean="0">
                <a:solidFill>
                  <a:srgbClr val="000099"/>
                </a:solidFill>
                <a:latin typeface="+mn-lt"/>
                <a:ea typeface="+mn-ea"/>
                <a:cs typeface="Times New Roman" panose="02020603050405020304" pitchFamily="18" charset="0"/>
                <a:sym typeface="Arial" panose="020B0604020202020204" pitchFamily="34" charset="0"/>
              </a:rPr>
              <a:t>“</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字</a:t>
            </a:r>
            <a:r>
              <a:rPr lang="zh-CN" altLang="en-US" sz="2400" dirty="0" smtClean="0">
                <a:solidFill>
                  <a:srgbClr val="000099"/>
                </a:solidFill>
                <a:latin typeface="+mn-lt"/>
                <a:ea typeface="+mn-ea"/>
                <a:cs typeface="Times New Roman" panose="02020603050405020304" pitchFamily="18" charset="0"/>
                <a:sym typeface="Arial" panose="020B0604020202020204" pitchFamily="34" charset="0"/>
              </a:rPr>
              <a:t>”</a:t>
            </a:r>
            <a:r>
              <a:rPr lang="zh-CN" altLang="en-US" sz="2400" dirty="0">
                <a:solidFill>
                  <a:srgbClr val="000099"/>
                </a:solidFill>
                <a:latin typeface="+mn-lt"/>
                <a:ea typeface="+mn-ea"/>
                <a:cs typeface="Times New Roman" panose="02020603050405020304" pitchFamily="18" charset="0"/>
                <a:sym typeface="宋体" panose="02010600030101010101" pitchFamily="2" charset="-122"/>
              </a:rPr>
              <a:t>单元的内容</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为 </a:t>
            </a:r>
            <a:r>
              <a:rPr lang="en-US" altLang="zh-CN" sz="2400" dirty="0" smtClean="0">
                <a:solidFill>
                  <a:srgbClr val="FF0000"/>
                </a:solidFill>
                <a:latin typeface="+mn-lt"/>
                <a:ea typeface="+mn-ea"/>
                <a:cs typeface="Times New Roman" panose="02020603050405020304" pitchFamily="18" charset="0"/>
                <a:sym typeface="宋体" panose="02010600030101010101" pitchFamily="2" charset="-122"/>
              </a:rPr>
              <a:t>[</a:t>
            </a:r>
            <a:r>
              <a:rPr lang="en-US" altLang="zh-CN" sz="2400" dirty="0">
                <a:solidFill>
                  <a:srgbClr val="FF0000"/>
                </a:solidFill>
                <a:latin typeface="+mn-lt"/>
                <a:ea typeface="+mn-ea"/>
                <a:cs typeface="Times New Roman" panose="02020603050405020304" pitchFamily="18" charset="0"/>
                <a:sym typeface="宋体" panose="02010600030101010101" pitchFamily="2" charset="-122"/>
              </a:rPr>
              <a:t>0002H] = 1234H</a:t>
            </a:r>
            <a:endParaRPr lang="zh-CN" altLang="en-US" sz="2400" dirty="0">
              <a:solidFill>
                <a:srgbClr val="FF0000"/>
              </a:solidFill>
              <a:latin typeface="+mn-lt"/>
              <a:ea typeface="+mn-ea"/>
              <a:cs typeface="Times New Roman" panose="02020603050405020304" pitchFamily="18" charset="0"/>
              <a:sym typeface="宋体" panose="02010600030101010101" pitchFamily="2" charset="-122"/>
            </a:endParaRPr>
          </a:p>
          <a:p>
            <a:pPr indent="390525" algn="just">
              <a:spcBef>
                <a:spcPts val="1200"/>
              </a:spcBef>
              <a:buClr>
                <a:schemeClr val="accent2"/>
              </a:buClr>
              <a:buSzPct val="90000"/>
              <a:buFont typeface="Wingdings" panose="05000000000000000000" pitchFamily="2" charset="2"/>
              <a:buNone/>
              <a:defRPr/>
            </a:pPr>
            <a:r>
              <a:rPr lang="en-US" altLang="zh-CN" sz="2400" dirty="0">
                <a:solidFill>
                  <a:srgbClr val="000099"/>
                </a:solidFill>
                <a:latin typeface="+mn-lt"/>
                <a:ea typeface="+mn-ea"/>
                <a:cs typeface="Times New Roman" panose="02020603050405020304" pitchFamily="18" charset="0"/>
                <a:sym typeface="宋体" panose="02010600030101010101" pitchFamily="2" charset="-122"/>
              </a:rPr>
              <a:t>  </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地址为</a:t>
            </a:r>
            <a:r>
              <a:rPr lang="en-US" altLang="zh-CN" sz="2400" dirty="0" smtClean="0">
                <a:solidFill>
                  <a:srgbClr val="000099"/>
                </a:solidFill>
                <a:latin typeface="+mn-lt"/>
                <a:ea typeface="+mn-ea"/>
                <a:cs typeface="Times New Roman" panose="02020603050405020304" pitchFamily="18" charset="0"/>
                <a:sym typeface="宋体" panose="02010600030101010101" pitchFamily="2" charset="-122"/>
              </a:rPr>
              <a:t>0002H</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的</a:t>
            </a:r>
            <a:r>
              <a:rPr lang="zh-CN" altLang="en-US" sz="2400" dirty="0" smtClean="0">
                <a:solidFill>
                  <a:srgbClr val="000099"/>
                </a:solidFill>
                <a:latin typeface="+mn-lt"/>
                <a:ea typeface="+mn-ea"/>
                <a:cs typeface="Times New Roman" panose="02020603050405020304" pitchFamily="18" charset="0"/>
                <a:sym typeface="Arial" panose="020B0604020202020204" pitchFamily="34" charset="0"/>
              </a:rPr>
              <a:t>“</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双字</a:t>
            </a:r>
            <a:r>
              <a:rPr lang="zh-CN" altLang="en-US" sz="2400" dirty="0" smtClean="0">
                <a:solidFill>
                  <a:srgbClr val="000099"/>
                </a:solidFill>
                <a:latin typeface="+mn-lt"/>
                <a:ea typeface="+mn-ea"/>
                <a:cs typeface="Times New Roman" panose="02020603050405020304" pitchFamily="18" charset="0"/>
                <a:sym typeface="Arial" panose="020B0604020202020204" pitchFamily="34" charset="0"/>
              </a:rPr>
              <a:t>”</a:t>
            </a:r>
            <a:r>
              <a:rPr lang="zh-CN" altLang="en-US" sz="2400" dirty="0">
                <a:solidFill>
                  <a:srgbClr val="000099"/>
                </a:solidFill>
                <a:latin typeface="+mn-lt"/>
                <a:ea typeface="+mn-ea"/>
                <a:cs typeface="Times New Roman" panose="02020603050405020304" pitchFamily="18" charset="0"/>
                <a:sym typeface="宋体" panose="02010600030101010101" pitchFamily="2" charset="-122"/>
              </a:rPr>
              <a:t>单元的内容</a:t>
            </a:r>
            <a:r>
              <a:rPr lang="zh-CN" altLang="en-US" sz="2400" dirty="0" smtClean="0">
                <a:solidFill>
                  <a:srgbClr val="000099"/>
                </a:solidFill>
                <a:latin typeface="+mn-lt"/>
                <a:ea typeface="+mn-ea"/>
                <a:cs typeface="Times New Roman" panose="02020603050405020304" pitchFamily="18" charset="0"/>
                <a:sym typeface="宋体" panose="02010600030101010101" pitchFamily="2" charset="-122"/>
              </a:rPr>
              <a:t>为</a:t>
            </a:r>
            <a:r>
              <a:rPr lang="en-US" altLang="zh-CN" sz="2400" dirty="0" smtClean="0">
                <a:solidFill>
                  <a:srgbClr val="000099"/>
                </a:solidFill>
                <a:latin typeface="+mn-lt"/>
                <a:ea typeface="+mn-ea"/>
                <a:cs typeface="Times New Roman" panose="02020603050405020304" pitchFamily="18" charset="0"/>
                <a:sym typeface="宋体" panose="02010600030101010101" pitchFamily="2" charset="-122"/>
              </a:rPr>
              <a:t>    </a:t>
            </a:r>
            <a:r>
              <a:rPr lang="en-US" altLang="zh-CN" sz="2400" dirty="0" smtClean="0">
                <a:solidFill>
                  <a:srgbClr val="FF0000"/>
                </a:solidFill>
                <a:latin typeface="+mn-lt"/>
                <a:ea typeface="+mn-ea"/>
                <a:cs typeface="Times New Roman" panose="02020603050405020304" pitchFamily="18" charset="0"/>
                <a:sym typeface="宋体" panose="02010600030101010101" pitchFamily="2" charset="-122"/>
              </a:rPr>
              <a:t>[</a:t>
            </a:r>
            <a:r>
              <a:rPr lang="en-US" altLang="zh-CN" sz="2400" dirty="0">
                <a:solidFill>
                  <a:srgbClr val="FF0000"/>
                </a:solidFill>
                <a:latin typeface="+mn-lt"/>
                <a:ea typeface="+mn-ea"/>
                <a:cs typeface="Times New Roman" panose="02020603050405020304" pitchFamily="18" charset="0"/>
                <a:sym typeface="宋体" panose="02010600030101010101" pitchFamily="2" charset="-122"/>
              </a:rPr>
              <a:t>0002H] = 78561234H</a:t>
            </a:r>
            <a:endParaRPr lang="zh-CN" altLang="en-US" sz="2400" dirty="0">
              <a:solidFill>
                <a:srgbClr val="FF0000"/>
              </a:solidFill>
              <a:latin typeface="+mn-lt"/>
              <a:ea typeface="+mn-ea"/>
              <a:cs typeface="Times New Roman" panose="02020603050405020304" pitchFamily="18" charset="0"/>
              <a:sym typeface="Arial" panose="020B0604020202020204" pitchFamily="34" charset="0"/>
            </a:endParaRPr>
          </a:p>
        </p:txBody>
      </p:sp>
      <p:graphicFrame>
        <p:nvGraphicFramePr>
          <p:cNvPr id="9" name="Group 40"/>
          <p:cNvGraphicFramePr>
            <a:graphicFrameLocks noGrp="1"/>
          </p:cNvGraphicFramePr>
          <p:nvPr/>
        </p:nvGraphicFramePr>
        <p:xfrm>
          <a:off x="6284913" y="1268413"/>
          <a:ext cx="2895600" cy="4583113"/>
        </p:xfrm>
        <a:graphic>
          <a:graphicData uri="http://schemas.openxmlformats.org/drawingml/2006/table">
            <a:tbl>
              <a:tblPr/>
              <a:tblGrid>
                <a:gridCol w="1371600"/>
                <a:gridCol w="1524000"/>
              </a:tblGrid>
              <a:tr h="538163">
                <a:tc>
                  <a:txBody>
                    <a:bodyPr/>
                    <a:lstStyle/>
                    <a:p>
                      <a:pPr marL="0" marR="0" lvl="0" indent="0" algn="just"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7</a:t>
                      </a:r>
                      <a:r>
                        <a:rPr kumimoji="0" 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   D</a:t>
                      </a:r>
                      <a:r>
                        <a:rPr kumimoji="0" 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cap="flat">
                      <a:noFill/>
                    </a:lnL>
                    <a:lnR cap="flat">
                      <a:noFill/>
                    </a:lnR>
                    <a:lnT cap="flat">
                      <a:noFill/>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00006H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78H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00005H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56H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00004H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12H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00003H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34H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00002H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00001H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00000H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randombar(horizont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randombar(horizontal)">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randombar(horizontal)">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6868">
                                            <p:txEl>
                                              <p:pRg st="0" end="0"/>
                                            </p:txEl>
                                          </p:spTgt>
                                        </p:tgtEl>
                                        <p:attrNameLst>
                                          <p:attrName>style.visibility</p:attrName>
                                        </p:attrNameLst>
                                      </p:cBhvr>
                                      <p:to>
                                        <p:strVal val="visible"/>
                                      </p:to>
                                    </p:set>
                                    <p:animEffect transition="in" filter="randombar(horizontal)">
                                      <p:cBhvr>
                                        <p:cTn id="22" dur="500"/>
                                        <p:tgtEl>
                                          <p:spTgt spid="3686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6868">
                                            <p:txEl>
                                              <p:pRg st="1" end="1"/>
                                            </p:txEl>
                                          </p:spTgt>
                                        </p:tgtEl>
                                        <p:attrNameLst>
                                          <p:attrName>style.visibility</p:attrName>
                                        </p:attrNameLst>
                                      </p:cBhvr>
                                      <p:to>
                                        <p:strVal val="visible"/>
                                      </p:to>
                                    </p:set>
                                    <p:animEffect transition="in" filter="randombar(horizontal)">
                                      <p:cBhvr>
                                        <p:cTn id="27" dur="500"/>
                                        <p:tgtEl>
                                          <p:spTgt spid="368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79634" y="188913"/>
            <a:ext cx="8229600" cy="504825"/>
          </a:xfrm>
        </p:spPr>
        <p:txBody>
          <a:bodyPr/>
          <a:lstStyle/>
          <a:p>
            <a:r>
              <a:rPr lang="zh-CN" altLang="en-US" dirty="0" smtClean="0"/>
              <a:t>（</a:t>
            </a:r>
            <a:r>
              <a:rPr lang="en-US" altLang="zh-CN" dirty="0" smtClean="0"/>
              <a:t>2</a:t>
            </a:r>
            <a:r>
              <a:rPr lang="zh-CN" altLang="en-US" dirty="0" smtClean="0"/>
              <a:t>）多字节数据存放方式</a:t>
            </a:r>
            <a:endParaRPr lang="zh-CN" altLang="en-US" dirty="0" smtClean="0"/>
          </a:p>
        </p:txBody>
      </p:sp>
      <p:sp>
        <p:nvSpPr>
          <p:cNvPr id="39939" name="内容占位符 2"/>
          <p:cNvSpPr>
            <a:spLocks noGrp="1"/>
          </p:cNvSpPr>
          <p:nvPr>
            <p:ph idx="1"/>
          </p:nvPr>
        </p:nvSpPr>
        <p:spPr/>
        <p:txBody>
          <a:bodyPr/>
          <a:lstStyle/>
          <a:p>
            <a:pPr>
              <a:buSzPct val="70000"/>
              <a:buFont typeface="Wingdings" panose="05000000000000000000" pitchFamily="2" charset="2"/>
              <a:buChar char="u"/>
            </a:pPr>
            <a:r>
              <a:rPr lang="en-US" altLang="zh-CN" sz="2800" b="0" dirty="0" smtClean="0">
                <a:solidFill>
                  <a:schemeClr val="accent1">
                    <a:lumMod val="75000"/>
                  </a:schemeClr>
                </a:solidFill>
              </a:rPr>
              <a:t>80x86</a:t>
            </a:r>
            <a:r>
              <a:rPr lang="zh-CN" altLang="en-US" sz="2800" b="0" dirty="0" smtClean="0">
                <a:solidFill>
                  <a:schemeClr val="accent1">
                    <a:lumMod val="75000"/>
                  </a:schemeClr>
                </a:solidFill>
              </a:rPr>
              <a:t>处理器采用“低对低、高对高”的存储形式，被称为“小端方式</a:t>
            </a:r>
            <a:r>
              <a:rPr lang="en-US" altLang="zh-CN" sz="2800" b="0" dirty="0" smtClean="0">
                <a:solidFill>
                  <a:schemeClr val="accent1"/>
                </a:solidFill>
              </a:rPr>
              <a:t>Little Endian</a:t>
            </a:r>
            <a:r>
              <a:rPr lang="en-US" altLang="zh-CN" sz="2800" b="0" dirty="0" smtClean="0"/>
              <a:t>”</a:t>
            </a:r>
            <a:r>
              <a:rPr lang="zh-CN" altLang="en-US" sz="2800" b="0" dirty="0" smtClean="0"/>
              <a:t>。</a:t>
            </a:r>
            <a:endParaRPr lang="zh-CN" altLang="en-US" sz="2800" b="0" dirty="0" smtClean="0"/>
          </a:p>
          <a:p>
            <a:pPr>
              <a:spcBef>
                <a:spcPts val="1800"/>
              </a:spcBef>
              <a:buSzPct val="70000"/>
              <a:buFont typeface="Wingdings" panose="05000000000000000000" pitchFamily="2" charset="2"/>
              <a:buChar char="u"/>
            </a:pPr>
            <a:r>
              <a:rPr lang="zh-CN" altLang="en-US" sz="2800" b="0" dirty="0" smtClean="0">
                <a:solidFill>
                  <a:schemeClr val="accent1">
                    <a:lumMod val="75000"/>
                  </a:schemeClr>
                </a:solidFill>
              </a:rPr>
              <a:t>与此规则相反的存储形式称为“大端方式</a:t>
            </a:r>
            <a:r>
              <a:rPr lang="en-US" altLang="zh-CN" sz="2800" b="0" dirty="0" smtClean="0">
                <a:solidFill>
                  <a:schemeClr val="accent1"/>
                </a:solidFill>
              </a:rPr>
              <a:t>Big Endian</a:t>
            </a:r>
            <a:r>
              <a:rPr lang="en-US" altLang="zh-CN" sz="2800" b="0" dirty="0" smtClean="0"/>
              <a:t>”</a:t>
            </a:r>
            <a:r>
              <a:rPr lang="zh-CN" altLang="en-US" sz="2800" b="0" dirty="0" smtClean="0"/>
              <a:t>。</a:t>
            </a:r>
            <a:endParaRPr lang="en-US" altLang="zh-CN" sz="2800" b="0" dirty="0" smtClean="0"/>
          </a:p>
          <a:p>
            <a:pPr>
              <a:spcBef>
                <a:spcPts val="1800"/>
              </a:spcBef>
              <a:buSzPct val="70000"/>
              <a:buFont typeface="Wingdings" panose="05000000000000000000" pitchFamily="2" charset="2"/>
              <a:buChar char="u"/>
            </a:pPr>
            <a:r>
              <a:rPr lang="en-US" altLang="zh-CN" sz="2800" b="0" dirty="0" smtClean="0">
                <a:solidFill>
                  <a:schemeClr val="accent1">
                    <a:lumMod val="75000"/>
                  </a:schemeClr>
                </a:solidFill>
              </a:rPr>
              <a:t>X86</a:t>
            </a:r>
            <a:r>
              <a:rPr lang="zh-CN" altLang="en-US" sz="2800" b="0" dirty="0" smtClean="0">
                <a:solidFill>
                  <a:schemeClr val="accent1">
                    <a:lumMod val="75000"/>
                  </a:schemeClr>
                </a:solidFill>
              </a:rPr>
              <a:t>系列采用</a:t>
            </a:r>
            <a:r>
              <a:rPr lang="en-US" altLang="zh-CN" sz="2800" b="0" dirty="0" smtClean="0">
                <a:solidFill>
                  <a:schemeClr val="accent1">
                    <a:lumMod val="75000"/>
                  </a:schemeClr>
                </a:solidFill>
              </a:rPr>
              <a:t>Little Endian</a:t>
            </a:r>
            <a:r>
              <a:rPr lang="zh-CN" altLang="en-US" sz="2800" b="0" dirty="0" smtClean="0">
                <a:solidFill>
                  <a:schemeClr val="accent1">
                    <a:lumMod val="75000"/>
                  </a:schemeClr>
                </a:solidFill>
              </a:rPr>
              <a:t>方式，</a:t>
            </a:r>
            <a:r>
              <a:rPr lang="en-US" altLang="zh-CN" sz="2800" b="0" dirty="0" smtClean="0">
                <a:solidFill>
                  <a:schemeClr val="accent1">
                    <a:lumMod val="75000"/>
                  </a:schemeClr>
                </a:solidFill>
              </a:rPr>
              <a:t>PowerPC </a:t>
            </a:r>
            <a:r>
              <a:rPr lang="zh-CN" altLang="en-US" sz="2800" b="0" dirty="0" smtClean="0">
                <a:solidFill>
                  <a:schemeClr val="accent1">
                    <a:lumMod val="75000"/>
                  </a:schemeClr>
                </a:solidFill>
              </a:rPr>
              <a:t>采用</a:t>
            </a:r>
            <a:r>
              <a:rPr lang="en-US" altLang="zh-CN" sz="2800" b="0" dirty="0" smtClean="0">
                <a:solidFill>
                  <a:schemeClr val="accent1">
                    <a:lumMod val="75000"/>
                  </a:schemeClr>
                </a:solidFill>
              </a:rPr>
              <a:t>Big Endian</a:t>
            </a:r>
            <a:r>
              <a:rPr lang="zh-CN" altLang="en-US" sz="2800" b="0" dirty="0" smtClean="0">
                <a:solidFill>
                  <a:schemeClr val="accent1">
                    <a:lumMod val="75000"/>
                  </a:schemeClr>
                </a:solidFill>
              </a:rPr>
              <a:t>方式，</a:t>
            </a:r>
            <a:r>
              <a:rPr lang="en-US" altLang="zh-CN" sz="2800" b="0" dirty="0" smtClean="0">
                <a:solidFill>
                  <a:schemeClr val="accent1">
                    <a:lumMod val="75000"/>
                  </a:schemeClr>
                </a:solidFill>
              </a:rPr>
              <a:t>ARM</a:t>
            </a:r>
            <a:r>
              <a:rPr lang="zh-CN" altLang="en-US" sz="2800" b="0" dirty="0" smtClean="0">
                <a:solidFill>
                  <a:schemeClr val="accent1">
                    <a:lumMod val="75000"/>
                  </a:schemeClr>
                </a:solidFill>
              </a:rPr>
              <a:t>处理器则可根据需要选择上述两种方式中的一种。</a:t>
            </a:r>
            <a:endParaRPr lang="zh-CN" altLang="en-US" sz="2800" b="0" dirty="0" smtClean="0">
              <a:solidFill>
                <a:schemeClr val="accent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randombar(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randombar(horizont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randombar(horizontal)">
                                      <p:cBhvr>
                                        <p:cTn id="17" dur="5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7963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3</a:t>
            </a:r>
            <a:r>
              <a:rPr lang="zh-CN" altLang="en-US" dirty="0" smtClean="0"/>
              <a:t>）数据的地址对齐</a:t>
            </a:r>
            <a:endParaRPr lang="zh-CN" altLang="en-US" dirty="0" smtClean="0"/>
          </a:p>
        </p:txBody>
      </p:sp>
      <p:sp>
        <p:nvSpPr>
          <p:cNvPr id="37891" name="Rectangle 4"/>
          <p:cNvSpPr>
            <a:spLocks noGrp="1" noChangeArrowheads="1"/>
          </p:cNvSpPr>
          <p:nvPr>
            <p:ph type="body" idx="4294967295"/>
          </p:nvPr>
        </p:nvSpPr>
        <p:spPr>
          <a:xfrm>
            <a:off x="466725" y="981075"/>
            <a:ext cx="8208963" cy="3960051"/>
          </a:xfrm>
          <a:extLst>
            <a:ext uri="{91240B29-F687-4F45-9708-019B960494DF}">
              <a14:hiddenLine xmlns:a14="http://schemas.microsoft.com/office/drawing/2010/main" w="9525">
                <a:solidFill>
                  <a:srgbClr val="000000"/>
                </a:solidFill>
                <a:bevel/>
              </a14:hiddenLine>
            </a:ext>
          </a:extLst>
        </p:spPr>
        <p:txBody>
          <a:bodyPr/>
          <a:lstStyle/>
          <a:p>
            <a:pPr marL="446405" indent="-357505" eaLnBrk="1" hangingPunct="1">
              <a:lnSpc>
                <a:spcPct val="90000"/>
              </a:lnSpc>
            </a:pPr>
            <a:r>
              <a:rPr lang="zh-CN" altLang="en-US" sz="2800" b="0" dirty="0" smtClean="0"/>
              <a:t>同一个存储器地址可以是一个字节单元地址，也可以是一个字单元地址，或者是一个双字单元地址（视具体情况来确定）</a:t>
            </a:r>
            <a:endParaRPr lang="zh-CN" altLang="en-US" sz="2800" b="0" dirty="0" smtClean="0"/>
          </a:p>
          <a:p>
            <a:pPr marL="446405" indent="-357505" eaLnBrk="1" hangingPunct="1">
              <a:lnSpc>
                <a:spcPct val="90000"/>
              </a:lnSpc>
              <a:spcBef>
                <a:spcPts val="1200"/>
              </a:spcBef>
            </a:pPr>
            <a:r>
              <a:rPr lang="zh-CN" altLang="en-US" sz="2800" b="0" dirty="0" smtClean="0"/>
              <a:t>字单元安排在</a:t>
            </a:r>
            <a:r>
              <a:rPr lang="zh-CN" altLang="en-US" sz="2800" b="0" dirty="0" smtClean="0">
                <a:solidFill>
                  <a:schemeClr val="accent1"/>
                </a:solidFill>
              </a:rPr>
              <a:t>偶地址</a:t>
            </a:r>
            <a:r>
              <a:rPr lang="zh-CN" altLang="en-US" sz="2800" b="0" dirty="0" smtClean="0"/>
              <a:t>（</a:t>
            </a:r>
            <a:r>
              <a:rPr lang="en-US" altLang="zh-CN" sz="2800" b="0" dirty="0" smtClean="0"/>
              <a:t>xxx0B</a:t>
            </a:r>
            <a:r>
              <a:rPr lang="zh-CN" altLang="en-US" sz="2800" b="0" dirty="0" smtClean="0"/>
              <a:t>）、双字单元安排在</a:t>
            </a:r>
            <a:r>
              <a:rPr lang="zh-CN" altLang="en-US" sz="2800" b="0" dirty="0" smtClean="0">
                <a:solidFill>
                  <a:schemeClr val="accent1"/>
                </a:solidFill>
              </a:rPr>
              <a:t>模</a:t>
            </a:r>
            <a:r>
              <a:rPr lang="en-US" altLang="zh-CN" sz="2800" b="0" dirty="0" smtClean="0">
                <a:solidFill>
                  <a:schemeClr val="accent1"/>
                </a:solidFill>
              </a:rPr>
              <a:t>4</a:t>
            </a:r>
            <a:r>
              <a:rPr lang="zh-CN" altLang="en-US" sz="2800" b="0" dirty="0" smtClean="0">
                <a:solidFill>
                  <a:schemeClr val="accent1"/>
                </a:solidFill>
              </a:rPr>
              <a:t>地址</a:t>
            </a:r>
            <a:r>
              <a:rPr lang="zh-CN" altLang="en-US" sz="2800" b="0" dirty="0" smtClean="0"/>
              <a:t>（</a:t>
            </a:r>
            <a:r>
              <a:rPr lang="en-US" altLang="zh-CN" sz="2800" b="0" dirty="0" smtClean="0"/>
              <a:t>xx00B</a:t>
            </a:r>
            <a:r>
              <a:rPr lang="zh-CN" altLang="en-US" sz="2800" b="0" dirty="0" smtClean="0"/>
              <a:t>）等，被称为“</a:t>
            </a:r>
            <a:r>
              <a:rPr lang="zh-CN" altLang="en-US" sz="2800" b="0" dirty="0" smtClean="0">
                <a:solidFill>
                  <a:srgbClr val="FF0000"/>
                </a:solidFill>
              </a:rPr>
              <a:t>地址对齐（</a:t>
            </a:r>
            <a:r>
              <a:rPr lang="en-US" altLang="zh-CN" sz="2800" b="0" dirty="0" smtClean="0">
                <a:solidFill>
                  <a:srgbClr val="FF0000"/>
                </a:solidFill>
              </a:rPr>
              <a:t>Align</a:t>
            </a:r>
            <a:r>
              <a:rPr lang="zh-CN" altLang="en-US" sz="2800" b="0" dirty="0" smtClean="0">
                <a:solidFill>
                  <a:srgbClr val="FF0000"/>
                </a:solidFill>
              </a:rPr>
              <a:t>）</a:t>
            </a:r>
            <a:r>
              <a:rPr lang="zh-CN" altLang="en-US" sz="2800" b="0" dirty="0" smtClean="0"/>
              <a:t>”</a:t>
            </a:r>
            <a:endParaRPr lang="zh-CN" altLang="en-US" sz="2800" b="0" dirty="0" smtClean="0"/>
          </a:p>
          <a:p>
            <a:pPr marL="446405" indent="-357505" eaLnBrk="1" hangingPunct="1">
              <a:lnSpc>
                <a:spcPct val="90000"/>
              </a:lnSpc>
              <a:spcBef>
                <a:spcPts val="1200"/>
              </a:spcBef>
            </a:pPr>
            <a:r>
              <a:rPr lang="zh-CN" altLang="en-US" sz="2800" b="0" dirty="0" smtClean="0"/>
              <a:t>对于不对齐地址的数据，处理器访问时，需要额外的访问</a:t>
            </a:r>
            <a:r>
              <a:rPr lang="zh-CN" altLang="en-US" sz="2800" b="0" dirty="0" smtClean="0">
                <a:hlinkClick r:id="rId1" action="ppaction://hlinksldjump"/>
              </a:rPr>
              <a:t>存储器</a:t>
            </a:r>
            <a:r>
              <a:rPr lang="zh-CN" altLang="en-US" sz="2800" b="0" dirty="0" smtClean="0"/>
              <a:t>时间，</a:t>
            </a:r>
            <a:r>
              <a:rPr lang="zh-CN" altLang="en-US" sz="2800" b="0" dirty="0" smtClean="0"/>
              <a:t>因此数据存放时应该</a:t>
            </a:r>
            <a:r>
              <a:rPr lang="zh-CN" altLang="en-US" sz="2800" b="0" dirty="0" smtClean="0"/>
              <a:t>将数据的地址对齐，以取得较高的存取速度</a:t>
            </a:r>
            <a:endParaRPr lang="zh-CN" altLang="en-US" sz="2800" dirty="0" smtClean="0"/>
          </a:p>
        </p:txBody>
      </p:sp>
      <p:sp>
        <p:nvSpPr>
          <p:cNvPr id="5" name="AutoShape 5">
            <a:hlinkClick r:id="rId2" action="ppaction://hlinksldjump"/>
          </p:cNvPr>
          <p:cNvSpPr>
            <a:spLocks noChangeArrowheads="1"/>
          </p:cNvSpPr>
          <p:nvPr/>
        </p:nvSpPr>
        <p:spPr bwMode="auto">
          <a:xfrm>
            <a:off x="8027988" y="5445125"/>
            <a:ext cx="730250"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图示</a:t>
            </a:r>
            <a:endPar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p:cBhvr>
                                        <p:cTn id="12" dur="5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endParaRPr lang="zh-CN" altLang="en-US" smtClean="0"/>
          </a:p>
        </p:txBody>
      </p:sp>
      <p:pic>
        <p:nvPicPr>
          <p:cNvPr id="4198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0238" y="952500"/>
            <a:ext cx="4229100"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362200"/>
            <a:ext cx="13811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2362200"/>
            <a:ext cx="13811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TextBox 3"/>
          <p:cNvSpPr txBox="1">
            <a:spLocks noChangeArrowheads="1"/>
          </p:cNvSpPr>
          <p:nvPr/>
        </p:nvSpPr>
        <p:spPr bwMode="auto">
          <a:xfrm>
            <a:off x="5076825" y="2997200"/>
            <a:ext cx="2159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0</a:t>
            </a:r>
            <a:endParaRPr lang="en-US" altLang="zh-CN"/>
          </a:p>
          <a:p>
            <a:r>
              <a:rPr lang="en-US" altLang="zh-CN"/>
              <a:t>2</a:t>
            </a:r>
            <a:endParaRPr lang="en-US" altLang="zh-CN"/>
          </a:p>
          <a:p>
            <a:r>
              <a:rPr lang="en-US" altLang="zh-CN"/>
              <a:t>4</a:t>
            </a:r>
            <a:endParaRPr lang="en-US" altLang="zh-CN"/>
          </a:p>
          <a:p>
            <a:r>
              <a:rPr lang="en-US" altLang="zh-CN"/>
              <a:t>6…</a:t>
            </a:r>
            <a:endParaRPr lang="en-US" altLang="zh-CN"/>
          </a:p>
        </p:txBody>
      </p:sp>
      <p:sp>
        <p:nvSpPr>
          <p:cNvPr id="41991" name="TextBox 8"/>
          <p:cNvSpPr txBox="1">
            <a:spLocks noChangeArrowheads="1"/>
          </p:cNvSpPr>
          <p:nvPr/>
        </p:nvSpPr>
        <p:spPr bwMode="auto">
          <a:xfrm>
            <a:off x="8401050" y="2994025"/>
            <a:ext cx="2159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1</a:t>
            </a:r>
            <a:endParaRPr lang="en-US" altLang="zh-CN"/>
          </a:p>
          <a:p>
            <a:r>
              <a:rPr lang="en-US" altLang="zh-CN"/>
              <a:t>3</a:t>
            </a:r>
            <a:endParaRPr lang="en-US" altLang="zh-CN"/>
          </a:p>
          <a:p>
            <a:r>
              <a:rPr lang="en-US" altLang="zh-CN"/>
              <a:t>5</a:t>
            </a:r>
            <a:endParaRPr lang="en-US" altLang="zh-CN"/>
          </a:p>
          <a:p>
            <a:r>
              <a:rPr lang="en-US" altLang="zh-CN"/>
              <a:t>7…</a:t>
            </a:r>
            <a:endParaRPr lang="en-US" altLang="zh-CN"/>
          </a:p>
        </p:txBody>
      </p:sp>
      <p:cxnSp>
        <p:nvCxnSpPr>
          <p:cNvPr id="41992" name="直接连接符 7"/>
          <p:cNvCxnSpPr>
            <a:cxnSpLocks noChangeShapeType="1"/>
          </p:cNvCxnSpPr>
          <p:nvPr/>
        </p:nvCxnSpPr>
        <p:spPr bwMode="auto">
          <a:xfrm flipV="1">
            <a:off x="5788025" y="1944688"/>
            <a:ext cx="0" cy="908050"/>
          </a:xfrm>
          <a:prstGeom prst="line">
            <a:avLst/>
          </a:prstGeom>
          <a:noFill/>
          <a:ln w="381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3" name="直接连接符 14"/>
          <p:cNvCxnSpPr>
            <a:cxnSpLocks noChangeShapeType="1"/>
          </p:cNvCxnSpPr>
          <p:nvPr/>
        </p:nvCxnSpPr>
        <p:spPr bwMode="auto">
          <a:xfrm flipV="1">
            <a:off x="7342188" y="1944688"/>
            <a:ext cx="0" cy="908050"/>
          </a:xfrm>
          <a:prstGeom prst="line">
            <a:avLst/>
          </a:prstGeom>
          <a:noFill/>
          <a:ln w="38100"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94" name="TextBox 10"/>
          <p:cNvSpPr txBox="1">
            <a:spLocks noChangeArrowheads="1"/>
          </p:cNvSpPr>
          <p:nvPr/>
        </p:nvSpPr>
        <p:spPr bwMode="auto">
          <a:xfrm>
            <a:off x="5580063" y="1628775"/>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A0</a:t>
            </a:r>
            <a:endParaRPr lang="zh-CN" altLang="en-US"/>
          </a:p>
        </p:txBody>
      </p:sp>
      <p:sp>
        <p:nvSpPr>
          <p:cNvPr id="41995" name="TextBox 18"/>
          <p:cNvSpPr txBox="1">
            <a:spLocks noChangeArrowheads="1"/>
          </p:cNvSpPr>
          <p:nvPr/>
        </p:nvSpPr>
        <p:spPr bwMode="auto">
          <a:xfrm>
            <a:off x="5702300" y="5122863"/>
            <a:ext cx="1001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D7~D0</a:t>
            </a:r>
            <a:endParaRPr lang="zh-CN" altLang="en-US"/>
          </a:p>
        </p:txBody>
      </p:sp>
      <p:sp>
        <p:nvSpPr>
          <p:cNvPr id="41996" name="TextBox 19"/>
          <p:cNvSpPr txBox="1">
            <a:spLocks noChangeArrowheads="1"/>
          </p:cNvSpPr>
          <p:nvPr/>
        </p:nvSpPr>
        <p:spPr bwMode="auto">
          <a:xfrm>
            <a:off x="7283450" y="5129213"/>
            <a:ext cx="1117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D15~D8</a:t>
            </a:r>
            <a:endParaRPr lang="zh-CN" altLang="en-US"/>
          </a:p>
        </p:txBody>
      </p:sp>
      <p:pic>
        <p:nvPicPr>
          <p:cNvPr id="41997" name="Picture 4" descr="返回002">
            <a:hlinkClick r:id="" action="ppaction://hlinkshowjump?jump=lastslideviewed"/>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050" y="5554663"/>
            <a:ext cx="471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2" name="TextBox 1"/>
          <p:cNvSpPr txBox="1">
            <a:spLocks noRot="1" noChangeAspect="1" noMove="1" noResize="1" noEditPoints="1" noAdjustHandles="1" noChangeArrowheads="1" noChangeShapeType="1" noTextEdit="1"/>
          </p:cNvSpPr>
          <p:nvPr/>
        </p:nvSpPr>
        <p:spPr>
          <a:xfrm>
            <a:off x="6986661" y="1588770"/>
            <a:ext cx="681597" cy="400110"/>
          </a:xfrm>
          <a:prstGeom prst="rect">
            <a:avLst/>
          </a:prstGeom>
          <a:blipFill rotWithShape="1">
            <a:blip r:embed="rId4"/>
            <a:stretch>
              <a:fillRect/>
            </a:stretch>
          </a:blipFill>
        </p:spPr>
        <p:txBody>
          <a:bodyPr/>
          <a:lstStyle/>
          <a:p>
            <a:pPr>
              <a:defRPr/>
            </a:pPr>
            <a:r>
              <a:rPr lang="zh-CN" altLang="en-US">
                <a:noFill/>
              </a:rPr>
              <a:t> </a:t>
            </a:r>
            <a:endParaRPr lang="zh-CN" altLang="en-US">
              <a:no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2. </a:t>
            </a:r>
            <a:r>
              <a:rPr lang="zh-CN" altLang="en-US" dirty="0" smtClean="0"/>
              <a:t>存储器的分段管理</a:t>
            </a:r>
            <a:endParaRPr lang="zh-CN" altLang="en-US" dirty="0" smtClean="0"/>
          </a:p>
        </p:txBody>
      </p:sp>
      <p:sp>
        <p:nvSpPr>
          <p:cNvPr id="38915"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en-US" altLang="zh-CN" sz="2800" b="0" dirty="0" smtClean="0">
                <a:cs typeface="Times New Roman" panose="02020603050405020304" pitchFamily="18" charset="0"/>
                <a:sym typeface="宋体" panose="02010600030101010101" pitchFamily="2" charset="-122"/>
              </a:rPr>
              <a:t>8088CPU</a:t>
            </a:r>
            <a:r>
              <a:rPr lang="zh-CN" altLang="en-US" sz="2800" b="0" dirty="0" smtClean="0">
                <a:cs typeface="Times New Roman" panose="02020603050405020304" pitchFamily="18" charset="0"/>
                <a:sym typeface="宋体" panose="02010600030101010101" pitchFamily="2" charset="-122"/>
              </a:rPr>
              <a:t>有</a:t>
            </a:r>
            <a:r>
              <a:rPr lang="en-US" altLang="zh-CN" sz="2800" b="0" dirty="0" smtClean="0">
                <a:cs typeface="Times New Roman" panose="02020603050405020304" pitchFamily="18" charset="0"/>
                <a:sym typeface="宋体" panose="02010600030101010101" pitchFamily="2" charset="-122"/>
              </a:rPr>
              <a:t>20</a:t>
            </a:r>
            <a:r>
              <a:rPr lang="zh-CN" altLang="en-US" sz="2800" b="0" dirty="0" smtClean="0">
                <a:cs typeface="Times New Roman" panose="02020603050405020304" pitchFamily="18" charset="0"/>
                <a:sym typeface="宋体" panose="02010600030101010101" pitchFamily="2" charset="-122"/>
              </a:rPr>
              <a:t>条地址线</a:t>
            </a:r>
            <a:endParaRPr lang="zh-CN" altLang="en-US" sz="2800" b="0" dirty="0" smtClean="0">
              <a:cs typeface="Times New Roman" panose="02020603050405020304" pitchFamily="18" charset="0"/>
              <a:sym typeface="宋体" panose="02010600030101010101" pitchFamily="2" charset="-122"/>
            </a:endParaRPr>
          </a:p>
          <a:p>
            <a:pPr lvl="1" eaLnBrk="1" hangingPunct="1">
              <a:defRPr/>
            </a:pPr>
            <a:r>
              <a:rPr lang="zh-CN" altLang="en-US" b="0" dirty="0" smtClean="0">
                <a:solidFill>
                  <a:srgbClr val="000099"/>
                </a:solidFill>
                <a:ea typeface="+mn-ea"/>
                <a:cs typeface="Times New Roman" panose="02020603050405020304" pitchFamily="18" charset="0"/>
                <a:sym typeface="宋体" panose="02010600030101010101" pitchFamily="2" charset="-122"/>
              </a:rPr>
              <a:t>最大可寻址的内存空间为</a:t>
            </a:r>
            <a:r>
              <a:rPr lang="en-US" altLang="zh-CN" b="0" dirty="0" smtClean="0">
                <a:solidFill>
                  <a:srgbClr val="000099"/>
                </a:solidFill>
                <a:ea typeface="+mn-ea"/>
                <a:cs typeface="Times New Roman" panose="02020603050405020304" pitchFamily="18" charset="0"/>
                <a:sym typeface="宋体" panose="02010600030101010101" pitchFamily="2" charset="-122"/>
              </a:rPr>
              <a:t>2</a:t>
            </a:r>
            <a:r>
              <a:rPr lang="en-US" altLang="zh-CN" b="0" baseline="30000" dirty="0" smtClean="0">
                <a:solidFill>
                  <a:srgbClr val="000099"/>
                </a:solidFill>
                <a:ea typeface="+mn-ea"/>
                <a:cs typeface="Times New Roman" panose="02020603050405020304" pitchFamily="18" charset="0"/>
                <a:sym typeface="宋体" panose="02010600030101010101" pitchFamily="2" charset="-122"/>
              </a:rPr>
              <a:t>20</a:t>
            </a:r>
            <a:r>
              <a:rPr lang="zh-CN" altLang="en-US" b="0" dirty="0" smtClean="0">
                <a:solidFill>
                  <a:srgbClr val="000099"/>
                </a:solidFill>
                <a:ea typeface="+mn-ea"/>
                <a:cs typeface="Times New Roman" panose="02020603050405020304" pitchFamily="18" charset="0"/>
                <a:sym typeface="宋体" panose="02010600030101010101" pitchFamily="2" charset="-122"/>
              </a:rPr>
              <a:t>＝</a:t>
            </a:r>
            <a:r>
              <a:rPr lang="en-US" altLang="zh-CN" b="0" dirty="0" smtClean="0">
                <a:solidFill>
                  <a:srgbClr val="000099"/>
                </a:solidFill>
                <a:ea typeface="+mn-ea"/>
                <a:cs typeface="Times New Roman" panose="02020603050405020304" pitchFamily="18" charset="0"/>
                <a:sym typeface="宋体" panose="02010600030101010101" pitchFamily="2" charset="-122"/>
              </a:rPr>
              <a:t>1MB</a:t>
            </a:r>
            <a:endParaRPr lang="zh-CN" altLang="en-US" b="0" dirty="0" smtClean="0">
              <a:solidFill>
                <a:srgbClr val="000099"/>
              </a:solidFill>
              <a:ea typeface="+mn-ea"/>
              <a:cs typeface="Times New Roman" panose="02020603050405020304" pitchFamily="18" charset="0"/>
              <a:sym typeface="宋体" panose="02010600030101010101" pitchFamily="2" charset="-122"/>
            </a:endParaRPr>
          </a:p>
          <a:p>
            <a:pPr lvl="1" eaLnBrk="1" hangingPunct="1">
              <a:defRPr/>
            </a:pPr>
            <a:r>
              <a:rPr lang="zh-CN" altLang="en-US" b="0" dirty="0" smtClean="0">
                <a:solidFill>
                  <a:srgbClr val="000099"/>
                </a:solidFill>
                <a:ea typeface="+mn-ea"/>
                <a:cs typeface="Times New Roman" panose="02020603050405020304" pitchFamily="18" charset="0"/>
                <a:sym typeface="宋体" panose="02010600030101010101" pitchFamily="2" charset="-122"/>
              </a:rPr>
              <a:t>物理地址范围从</a:t>
            </a:r>
            <a:r>
              <a:rPr lang="en-US" altLang="zh-CN" b="0" dirty="0" smtClean="0">
                <a:solidFill>
                  <a:srgbClr val="FF0000"/>
                </a:solidFill>
                <a:ea typeface="+mn-ea"/>
                <a:cs typeface="Times New Roman" panose="02020603050405020304" pitchFamily="18" charset="0"/>
                <a:sym typeface="宋体" panose="02010600030101010101" pitchFamily="2" charset="-122"/>
              </a:rPr>
              <a:t>00000H</a:t>
            </a:r>
            <a:r>
              <a:rPr lang="zh-CN" altLang="en-US" b="0" dirty="0" smtClean="0">
                <a:solidFill>
                  <a:srgbClr val="FF0000"/>
                </a:solidFill>
                <a:latin typeface="+mj-ea"/>
                <a:cs typeface="Times New Roman" panose="02020603050405020304" pitchFamily="18" charset="0"/>
                <a:sym typeface="宋体" panose="02010600030101010101" pitchFamily="2" charset="-122"/>
              </a:rPr>
              <a:t>～</a:t>
            </a:r>
            <a:r>
              <a:rPr lang="en-US" altLang="zh-CN" b="0" dirty="0" smtClean="0">
                <a:solidFill>
                  <a:srgbClr val="FF0000"/>
                </a:solidFill>
                <a:ea typeface="+mn-ea"/>
                <a:cs typeface="Times New Roman" panose="02020603050405020304" pitchFamily="18" charset="0"/>
                <a:sym typeface="宋体" panose="02010600030101010101" pitchFamily="2" charset="-122"/>
              </a:rPr>
              <a:t>FFFFFH</a:t>
            </a:r>
            <a:endParaRPr lang="zh-CN" altLang="en-US" b="0" dirty="0" smtClean="0">
              <a:solidFill>
                <a:srgbClr val="FF0000"/>
              </a:solidFill>
              <a:ea typeface="+mn-ea"/>
              <a:cs typeface="Times New Roman" panose="02020603050405020304" pitchFamily="18" charset="0"/>
              <a:sym typeface="宋体" panose="02010600030101010101" pitchFamily="2" charset="-122"/>
            </a:endParaRPr>
          </a:p>
          <a:p>
            <a:pPr eaLnBrk="1" hangingPunct="1">
              <a:defRPr/>
            </a:pPr>
            <a:r>
              <a:rPr lang="en-US" altLang="zh-CN" sz="2800" b="0" dirty="0" smtClean="0">
                <a:cs typeface="Times New Roman" panose="02020603050405020304" pitchFamily="18" charset="0"/>
                <a:sym typeface="宋体" panose="02010600030101010101" pitchFamily="2" charset="-122"/>
              </a:rPr>
              <a:t>8088CPU</a:t>
            </a:r>
            <a:r>
              <a:rPr lang="zh-CN" altLang="en-US" sz="2800" b="0" dirty="0" smtClean="0">
                <a:cs typeface="Times New Roman" panose="02020603050405020304" pitchFamily="18" charset="0"/>
                <a:sym typeface="宋体" panose="02010600030101010101" pitchFamily="2" charset="-122"/>
              </a:rPr>
              <a:t>将</a:t>
            </a:r>
            <a:r>
              <a:rPr lang="en-US" altLang="zh-CN" sz="2800" b="0" dirty="0" smtClean="0">
                <a:cs typeface="Times New Roman" panose="02020603050405020304" pitchFamily="18" charset="0"/>
                <a:sym typeface="宋体" panose="02010600030101010101" pitchFamily="2" charset="-122"/>
              </a:rPr>
              <a:t>1MB</a:t>
            </a:r>
            <a:r>
              <a:rPr lang="zh-CN" altLang="en-US" sz="2800" b="0" dirty="0" smtClean="0">
                <a:cs typeface="Times New Roman" panose="02020603050405020304" pitchFamily="18" charset="0"/>
                <a:sym typeface="宋体" panose="02010600030101010101" pitchFamily="2" charset="-122"/>
              </a:rPr>
              <a:t>空间分成许多</a:t>
            </a:r>
            <a:r>
              <a:rPr lang="zh-CN" altLang="en-US" sz="2800" b="0" dirty="0" smtClean="0">
                <a:solidFill>
                  <a:srgbClr val="339933"/>
                </a:solidFill>
                <a:cs typeface="Times New Roman" panose="02020603050405020304" pitchFamily="18" charset="0"/>
                <a:sym typeface="宋体" panose="02010600030101010101" pitchFamily="2" charset="-122"/>
                <a:hlinkClick r:id="rId1" action="ppaction://hlinksldjump"/>
              </a:rPr>
              <a:t>逻辑段</a:t>
            </a:r>
            <a:r>
              <a:rPr lang="zh-CN" altLang="en-US" sz="2800" b="0" dirty="0" smtClean="0">
                <a:solidFill>
                  <a:srgbClr val="000099"/>
                </a:solidFill>
                <a:cs typeface="Times New Roman" panose="02020603050405020304" pitchFamily="18" charset="0"/>
                <a:sym typeface="宋体" panose="02010600030101010101" pitchFamily="2" charset="-122"/>
              </a:rPr>
              <a:t>（</a:t>
            </a:r>
            <a:r>
              <a:rPr lang="en-US" altLang="zh-CN" sz="2800" b="0" dirty="0" smtClean="0">
                <a:solidFill>
                  <a:srgbClr val="000099"/>
                </a:solidFill>
                <a:cs typeface="Times New Roman" panose="02020603050405020304" pitchFamily="18" charset="0"/>
                <a:sym typeface="宋体" panose="02010600030101010101" pitchFamily="2" charset="-122"/>
              </a:rPr>
              <a:t>Segment</a:t>
            </a:r>
            <a:r>
              <a:rPr lang="zh-CN" altLang="en-US" sz="2800" b="0" dirty="0" smtClean="0">
                <a:solidFill>
                  <a:srgbClr val="000099"/>
                </a:solidFill>
                <a:cs typeface="Times New Roman" panose="02020603050405020304" pitchFamily="18" charset="0"/>
                <a:sym typeface="宋体" panose="02010600030101010101" pitchFamily="2" charset="-122"/>
              </a:rPr>
              <a:t>）</a:t>
            </a:r>
            <a:endParaRPr lang="zh-CN" altLang="en-US" sz="2800" b="0" dirty="0" smtClean="0">
              <a:solidFill>
                <a:srgbClr val="000099"/>
              </a:solidFill>
              <a:cs typeface="Times New Roman" panose="02020603050405020304" pitchFamily="18" charset="0"/>
              <a:sym typeface="宋体" panose="02010600030101010101" pitchFamily="2" charset="-122"/>
            </a:endParaRPr>
          </a:p>
          <a:p>
            <a:pPr lvl="1" eaLnBrk="1" hangingPunct="1">
              <a:defRPr/>
            </a:pPr>
            <a:r>
              <a:rPr lang="zh-CN" altLang="en-US" b="0" dirty="0" smtClean="0">
                <a:solidFill>
                  <a:srgbClr val="000099"/>
                </a:solidFill>
                <a:ea typeface="+mn-ea"/>
                <a:cs typeface="Times New Roman" panose="02020603050405020304" pitchFamily="18" charset="0"/>
                <a:sym typeface="宋体" panose="02010600030101010101" pitchFamily="2" charset="-122"/>
              </a:rPr>
              <a:t>每个段最大限制为</a:t>
            </a:r>
            <a:r>
              <a:rPr lang="en-US" altLang="zh-CN" b="0" dirty="0" smtClean="0">
                <a:solidFill>
                  <a:srgbClr val="000099"/>
                </a:solidFill>
                <a:ea typeface="+mn-ea"/>
                <a:cs typeface="Times New Roman" panose="02020603050405020304" pitchFamily="18" charset="0"/>
                <a:sym typeface="宋体" panose="02010600030101010101" pitchFamily="2" charset="-122"/>
              </a:rPr>
              <a:t>64KB</a:t>
            </a:r>
            <a:endParaRPr lang="zh-CN" altLang="en-US" b="0" dirty="0" smtClean="0">
              <a:solidFill>
                <a:srgbClr val="000099"/>
              </a:solidFill>
              <a:ea typeface="+mn-ea"/>
              <a:cs typeface="Times New Roman" panose="02020603050405020304" pitchFamily="18" charset="0"/>
              <a:sym typeface="宋体" panose="02010600030101010101" pitchFamily="2" charset="-122"/>
            </a:endParaRPr>
          </a:p>
          <a:p>
            <a:pPr lvl="1" eaLnBrk="1" hangingPunct="1">
              <a:defRPr/>
            </a:pPr>
            <a:r>
              <a:rPr lang="zh-CN" altLang="en-US" b="0" dirty="0" smtClean="0">
                <a:solidFill>
                  <a:srgbClr val="000099"/>
                </a:solidFill>
                <a:ea typeface="+mn-ea"/>
                <a:cs typeface="Times New Roman" panose="02020603050405020304" pitchFamily="18" charset="0"/>
                <a:sym typeface="宋体" panose="02010600030101010101" pitchFamily="2" charset="-122"/>
              </a:rPr>
              <a:t>段地址的低</a:t>
            </a:r>
            <a:r>
              <a:rPr lang="en-US" altLang="zh-CN" b="0" dirty="0" smtClean="0">
                <a:solidFill>
                  <a:srgbClr val="000099"/>
                </a:solidFill>
                <a:ea typeface="+mn-ea"/>
                <a:cs typeface="Times New Roman" panose="02020603050405020304" pitchFamily="18" charset="0"/>
                <a:sym typeface="宋体" panose="02010600030101010101" pitchFamily="2" charset="-122"/>
              </a:rPr>
              <a:t>4</a:t>
            </a:r>
            <a:r>
              <a:rPr lang="zh-CN" altLang="en-US" b="0" dirty="0" smtClean="0">
                <a:solidFill>
                  <a:srgbClr val="000099"/>
                </a:solidFill>
                <a:ea typeface="+mn-ea"/>
                <a:cs typeface="Times New Roman" panose="02020603050405020304" pitchFamily="18" charset="0"/>
                <a:sym typeface="宋体" panose="02010600030101010101" pitchFamily="2" charset="-122"/>
              </a:rPr>
              <a:t>位为</a:t>
            </a:r>
            <a:r>
              <a:rPr lang="en-US" altLang="zh-CN" b="0" dirty="0" smtClean="0">
                <a:solidFill>
                  <a:srgbClr val="000099"/>
                </a:solidFill>
                <a:ea typeface="+mn-ea"/>
                <a:cs typeface="Times New Roman" panose="02020603050405020304" pitchFamily="18" charset="0"/>
                <a:sym typeface="宋体" panose="02010600030101010101" pitchFamily="2" charset="-122"/>
              </a:rPr>
              <a:t>0000B</a:t>
            </a:r>
            <a:endParaRPr lang="zh-CN" altLang="en-US" b="0" dirty="0" smtClean="0">
              <a:solidFill>
                <a:srgbClr val="000099"/>
              </a:solidFill>
              <a:ea typeface="+mn-ea"/>
              <a:cs typeface="Times New Roman" panose="02020603050405020304" pitchFamily="18" charset="0"/>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anim calcmode="lin" valueType="num">
                                      <p:cBhvr>
                                        <p:cTn id="7" dur="500" fill="hold"/>
                                        <p:tgtEl>
                                          <p:spTgt spid="38915">
                                            <p:txEl>
                                              <p:pRg st="3" end="3"/>
                                            </p:txEl>
                                          </p:spTgt>
                                        </p:tgtEl>
                                        <p:attrNameLst>
                                          <p:attrName>ppt_x</p:attrName>
                                        </p:attrNameLst>
                                      </p:cBhvr>
                                      <p:tavLst>
                                        <p:tav tm="0">
                                          <p:val>
                                            <p:strVal val="#ppt_x-#ppt_w/2"/>
                                          </p:val>
                                        </p:tav>
                                        <p:tav tm="100000">
                                          <p:val>
                                            <p:strVal val="#ppt_x"/>
                                          </p:val>
                                        </p:tav>
                                      </p:tavLst>
                                    </p:anim>
                                    <p:anim calcmode="lin" valueType="num">
                                      <p:cBhvr>
                                        <p:cTn id="8" dur="500" fill="hold"/>
                                        <p:tgtEl>
                                          <p:spTgt spid="38915">
                                            <p:txEl>
                                              <p:pRg st="3" end="3"/>
                                            </p:txEl>
                                          </p:spTgt>
                                        </p:tgtEl>
                                        <p:attrNameLst>
                                          <p:attrName>ppt_y</p:attrName>
                                        </p:attrNameLst>
                                      </p:cBhvr>
                                      <p:tavLst>
                                        <p:tav tm="0">
                                          <p:val>
                                            <p:strVal val="#ppt_y"/>
                                          </p:val>
                                        </p:tav>
                                        <p:tav tm="100000">
                                          <p:val>
                                            <p:strVal val="#ppt_y"/>
                                          </p:val>
                                        </p:tav>
                                      </p:tavLst>
                                    </p:anim>
                                    <p:anim calcmode="lin" valueType="num">
                                      <p:cBhvr>
                                        <p:cTn id="9" dur="500" fill="hold"/>
                                        <p:tgtEl>
                                          <p:spTgt spid="38915">
                                            <p:txEl>
                                              <p:pRg st="3" end="3"/>
                                            </p:txEl>
                                          </p:spTgt>
                                        </p:tgtEl>
                                        <p:attrNameLst>
                                          <p:attrName>ppt_w</p:attrName>
                                        </p:attrNameLst>
                                      </p:cBhvr>
                                      <p:tavLst>
                                        <p:tav tm="0">
                                          <p:val>
                                            <p:fltVal val="0"/>
                                          </p:val>
                                        </p:tav>
                                        <p:tav tm="100000">
                                          <p:val>
                                            <p:strVal val="#ppt_w"/>
                                          </p:val>
                                        </p:tav>
                                      </p:tavLst>
                                    </p:anim>
                                    <p:anim calcmode="lin" valueType="num">
                                      <p:cBhvr>
                                        <p:cTn id="10" dur="500" fill="hold"/>
                                        <p:tgtEl>
                                          <p:spTgt spid="3891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anim calcmode="lin" valueType="num">
                                      <p:cBhvr>
                                        <p:cTn id="15" dur="500" fill="hold"/>
                                        <p:tgtEl>
                                          <p:spTgt spid="38915">
                                            <p:txEl>
                                              <p:pRg st="4" end="4"/>
                                            </p:txEl>
                                          </p:spTgt>
                                        </p:tgtEl>
                                        <p:attrNameLst>
                                          <p:attrName>ppt_x</p:attrName>
                                        </p:attrNameLst>
                                      </p:cBhvr>
                                      <p:tavLst>
                                        <p:tav tm="0">
                                          <p:val>
                                            <p:strVal val="#ppt_x-#ppt_w/2"/>
                                          </p:val>
                                        </p:tav>
                                        <p:tav tm="100000">
                                          <p:val>
                                            <p:strVal val="#ppt_x"/>
                                          </p:val>
                                        </p:tav>
                                      </p:tavLst>
                                    </p:anim>
                                    <p:anim calcmode="lin" valueType="num">
                                      <p:cBhvr>
                                        <p:cTn id="16" dur="500" fill="hold"/>
                                        <p:tgtEl>
                                          <p:spTgt spid="38915">
                                            <p:txEl>
                                              <p:pRg st="4" end="4"/>
                                            </p:txEl>
                                          </p:spTgt>
                                        </p:tgtEl>
                                        <p:attrNameLst>
                                          <p:attrName>ppt_y</p:attrName>
                                        </p:attrNameLst>
                                      </p:cBhvr>
                                      <p:tavLst>
                                        <p:tav tm="0">
                                          <p:val>
                                            <p:strVal val="#ppt_y"/>
                                          </p:val>
                                        </p:tav>
                                        <p:tav tm="100000">
                                          <p:val>
                                            <p:strVal val="#ppt_y"/>
                                          </p:val>
                                        </p:tav>
                                      </p:tavLst>
                                    </p:anim>
                                    <p:anim calcmode="lin" valueType="num">
                                      <p:cBhvr>
                                        <p:cTn id="17" dur="500" fill="hold"/>
                                        <p:tgtEl>
                                          <p:spTgt spid="38915">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891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anim calcmode="lin" valueType="num">
                                      <p:cBhvr>
                                        <p:cTn id="23" dur="500" fill="hold"/>
                                        <p:tgtEl>
                                          <p:spTgt spid="38915">
                                            <p:txEl>
                                              <p:pRg st="5" end="5"/>
                                            </p:txEl>
                                          </p:spTgt>
                                        </p:tgtEl>
                                        <p:attrNameLst>
                                          <p:attrName>ppt_x</p:attrName>
                                        </p:attrNameLst>
                                      </p:cBhvr>
                                      <p:tavLst>
                                        <p:tav tm="0">
                                          <p:val>
                                            <p:strVal val="#ppt_x-#ppt_w/2"/>
                                          </p:val>
                                        </p:tav>
                                        <p:tav tm="100000">
                                          <p:val>
                                            <p:strVal val="#ppt_x"/>
                                          </p:val>
                                        </p:tav>
                                      </p:tavLst>
                                    </p:anim>
                                    <p:anim calcmode="lin" valueType="num">
                                      <p:cBhvr>
                                        <p:cTn id="24" dur="500" fill="hold"/>
                                        <p:tgtEl>
                                          <p:spTgt spid="38915">
                                            <p:txEl>
                                              <p:pRg st="5" end="5"/>
                                            </p:txEl>
                                          </p:spTgt>
                                        </p:tgtEl>
                                        <p:attrNameLst>
                                          <p:attrName>ppt_y</p:attrName>
                                        </p:attrNameLst>
                                      </p:cBhvr>
                                      <p:tavLst>
                                        <p:tav tm="0">
                                          <p:val>
                                            <p:strVal val="#ppt_y"/>
                                          </p:val>
                                        </p:tav>
                                        <p:tav tm="100000">
                                          <p:val>
                                            <p:strVal val="#ppt_y"/>
                                          </p:val>
                                        </p:tav>
                                      </p:tavLst>
                                    </p:anim>
                                    <p:anim calcmode="lin" valueType="num">
                                      <p:cBhvr>
                                        <p:cTn id="25" dur="500" fill="hold"/>
                                        <p:tgtEl>
                                          <p:spTgt spid="38915">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891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r>
              <a:rPr lang="zh-CN" altLang="en-US" b="0" smtClean="0"/>
              <a:t>为什么从</a:t>
            </a:r>
            <a:r>
              <a:rPr lang="en-US" altLang="zh-CN" b="0" smtClean="0"/>
              <a:t>8086</a:t>
            </a:r>
            <a:r>
              <a:rPr lang="zh-CN" altLang="en-US" b="0" smtClean="0"/>
              <a:t>学起</a:t>
            </a:r>
            <a:endParaRPr lang="zh-CN" altLang="en-US" b="0" smtClean="0"/>
          </a:p>
        </p:txBody>
      </p:sp>
      <p:sp>
        <p:nvSpPr>
          <p:cNvPr id="8195" name="内容占位符 2"/>
          <p:cNvSpPr>
            <a:spLocks noGrp="1" noChangeArrowheads="1"/>
          </p:cNvSpPr>
          <p:nvPr>
            <p:ph idx="4294967295"/>
          </p:nvPr>
        </p:nvSpPr>
        <p:spPr>
          <a:xfrm>
            <a:off x="323850" y="982663"/>
            <a:ext cx="8497888" cy="5040312"/>
          </a:xfrm>
          <a:extLst>
            <a:ext uri="{91240B29-F687-4F45-9708-019B960494DF}">
              <a14:hiddenLine xmlns:a14="http://schemas.microsoft.com/office/drawing/2010/main" w="9525">
                <a:solidFill>
                  <a:srgbClr val="000000"/>
                </a:solidFill>
                <a:bevel/>
              </a14:hiddenLine>
            </a:ext>
          </a:extLst>
        </p:spPr>
        <p:txBody>
          <a:bodyPr/>
          <a:lstStyle/>
          <a:p>
            <a:pPr>
              <a:lnSpc>
                <a:spcPct val="125000"/>
              </a:lnSpc>
              <a:spcBef>
                <a:spcPts val="600"/>
              </a:spcBef>
            </a:pPr>
            <a:r>
              <a:rPr lang="zh-CN" altLang="en-US" sz="2800" b="0" dirty="0" smtClean="0"/>
              <a:t>微处理器是嵌入式系统硬件的核心</a:t>
            </a:r>
            <a:endParaRPr lang="en-US" sz="2800" b="0" dirty="0" smtClean="0"/>
          </a:p>
          <a:p>
            <a:pPr>
              <a:lnSpc>
                <a:spcPct val="125000"/>
              </a:lnSpc>
              <a:spcBef>
                <a:spcPts val="600"/>
              </a:spcBef>
            </a:pPr>
            <a:r>
              <a:rPr lang="zh-CN" altLang="en-US" sz="2800" b="0" dirty="0"/>
              <a:t>汇编语言直接与特定的微处理器系列相联系</a:t>
            </a:r>
            <a:endParaRPr lang="en-US" altLang="zh-CN" sz="2800" b="0" dirty="0"/>
          </a:p>
          <a:p>
            <a:pPr>
              <a:lnSpc>
                <a:spcPct val="125000"/>
              </a:lnSpc>
              <a:spcBef>
                <a:spcPts val="600"/>
              </a:spcBef>
            </a:pPr>
            <a:r>
              <a:rPr lang="zh-CN" altLang="en-US" sz="2800" b="0" dirty="0" smtClean="0"/>
              <a:t>接口</a:t>
            </a:r>
            <a:r>
              <a:rPr lang="zh-CN" altLang="en-US" sz="2800" b="0" dirty="0" smtClean="0"/>
              <a:t>技术需结合一款微处理器来学习</a:t>
            </a:r>
            <a:endParaRPr lang="en-US" sz="2800" b="0" dirty="0" smtClean="0"/>
          </a:p>
          <a:p>
            <a:pPr>
              <a:lnSpc>
                <a:spcPct val="125000"/>
              </a:lnSpc>
              <a:spcBef>
                <a:spcPts val="600"/>
              </a:spcBef>
            </a:pPr>
            <a:r>
              <a:rPr lang="zh-CN" altLang="en-US" sz="2800" b="0" dirty="0" smtClean="0"/>
              <a:t>实验</a:t>
            </a:r>
            <a:r>
              <a:rPr lang="zh-CN" altLang="en-US" sz="2800" b="0" dirty="0" smtClean="0"/>
              <a:t>条件成熟</a:t>
            </a:r>
            <a:endParaRPr lang="zh-CN" altLang="en-US" sz="2800" dirty="0" smtClean="0"/>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administrator\appdata\roaming\360se6\User Data\temp\9d6e9f00fab70fa2e950cda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175" y="1468438"/>
            <a:ext cx="633730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aphicFrame>
        <p:nvGraphicFramePr>
          <p:cNvPr id="39939" name="Group 3"/>
          <p:cNvGraphicFramePr>
            <a:graphicFrameLocks noGrp="1"/>
          </p:cNvGraphicFramePr>
          <p:nvPr/>
        </p:nvGraphicFramePr>
        <p:xfrm>
          <a:off x="6286500" y="2155825"/>
          <a:ext cx="1841500" cy="2965451"/>
        </p:xfrm>
        <a:graphic>
          <a:graphicData uri="http://schemas.openxmlformats.org/drawingml/2006/table">
            <a:tbl>
              <a:tblPr/>
              <a:tblGrid>
                <a:gridCol w="920750"/>
                <a:gridCol w="920750"/>
              </a:tblGrid>
              <a:tr h="368300">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BBE0E3"/>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r>
                        <a:rPr kumimoji="0" 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0</a:t>
                      </a:r>
                      <a:endParaRPr kumimoji="0" lang="zh-CN" alt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BBE0E3"/>
                    </a:solidFill>
                  </a:tcPr>
                </a:tc>
              </a:tr>
              <a:tr h="369888">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E7F3F4"/>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r>
                        <a:rPr kumimoji="0" 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3F4"/>
                    </a:solidFill>
                  </a:tcPr>
                </a:tc>
              </a:tr>
              <a:tr h="371475">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3F9FA"/>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r>
                        <a:rPr kumimoji="0" 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3F9FA"/>
                    </a:solidFill>
                  </a:tcPr>
                </a:tc>
              </a:tr>
              <a:tr h="369888">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E7F3F4"/>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r>
                        <a:rPr kumimoji="0" 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3</a:t>
                      </a:r>
                      <a:endParaRPr kumimoji="0" lang="zh-CN" alt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3F4"/>
                    </a:solidFill>
                  </a:tcPr>
                </a:tc>
              </a:tr>
              <a:tr h="371475">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3F9FA"/>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r>
                        <a:rPr kumimoji="0" 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4</a:t>
                      </a:r>
                      <a:endParaRPr kumimoji="0" lang="zh-CN" alt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3F9FA"/>
                    </a:solidFill>
                  </a:tcPr>
                </a:tc>
              </a:tr>
              <a:tr h="371475">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E7F3F4"/>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r>
                        <a:rPr kumimoji="0" 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5</a:t>
                      </a:r>
                      <a:endParaRPr kumimoji="0" lang="zh-CN" alt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3F4"/>
                    </a:solidFill>
                  </a:tcPr>
                </a:tc>
              </a:tr>
              <a:tr h="371475">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3F9FA"/>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r>
                        <a:rPr kumimoji="0" 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6</a:t>
                      </a:r>
                      <a:endParaRPr kumimoji="0" lang="zh-CN" altLang="en-US" sz="1800" b="0" i="1" u="none" strike="noStrike" cap="none" normalizeH="0" baseline="0" smtClean="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3F9FA"/>
                    </a:solidFill>
                  </a:tcPr>
                </a:tc>
              </a:tr>
              <a:tr h="371475">
                <a:tc>
                  <a:txBody>
                    <a:bodyPr/>
                    <a:lstStyle/>
                    <a:p>
                      <a:pPr marL="0" marR="0" lvl="0" indent="0" algn="l"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E7F3F4"/>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3F4"/>
                    </a:solidFill>
                  </a:tcPr>
                </a:tc>
              </a:tr>
            </a:tbl>
          </a:graphicData>
        </a:graphic>
      </p:graphicFrame>
      <p:sp>
        <p:nvSpPr>
          <p:cNvPr id="44073" name="右箭头 2"/>
          <p:cNvSpPr>
            <a:spLocks noChangeArrowheads="1"/>
          </p:cNvSpPr>
          <p:nvPr/>
        </p:nvSpPr>
        <p:spPr bwMode="auto">
          <a:xfrm>
            <a:off x="5848350" y="2205038"/>
            <a:ext cx="390525" cy="238125"/>
          </a:xfrm>
          <a:prstGeom prst="rightArrow">
            <a:avLst>
              <a:gd name="adj1" fmla="val 50000"/>
              <a:gd name="adj2" fmla="val 49990"/>
            </a:avLst>
          </a:prstGeom>
          <a:solidFill>
            <a:schemeClr val="accent1"/>
          </a:solidFill>
          <a:ln w="9525">
            <a:solidFill>
              <a:schemeClr val="tx1"/>
            </a:solidFill>
            <a:miter lim="800000"/>
          </a:ln>
        </p:spPr>
        <p:txBody>
          <a:bodyPr/>
          <a:lstStyle/>
          <a:p>
            <a:pPr eaLnBrk="1" hangingPunct="1"/>
            <a:endParaRPr lang="zh-CN" altLang="en-US" b="1" i="1">
              <a:solidFill>
                <a:srgbClr val="000000"/>
              </a:solidFill>
              <a:sym typeface="Arial" panose="020B0604020202020204" pitchFamily="34" charset="0"/>
            </a:endParaRPr>
          </a:p>
        </p:txBody>
      </p:sp>
      <p:sp>
        <p:nvSpPr>
          <p:cNvPr id="44074" name="Rectangle 2"/>
          <p:cNvSpPr>
            <a:spLocks noChangeArrowheads="1"/>
          </p:cNvSpPr>
          <p:nvPr/>
        </p:nvSpPr>
        <p:spPr bwMode="auto">
          <a:xfrm>
            <a:off x="468313" y="260350"/>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ctr" anchorCtr="0" compatLnSpc="1"/>
          <a:lstStyle/>
          <a:p>
            <a:pPr eaLnBrk="1" hangingPunct="1"/>
            <a:r>
              <a:rPr lang="en-US" altLang="zh-CN" sz="2800" b="1" dirty="0">
                <a:solidFill>
                  <a:schemeClr val="accent2"/>
                </a:solidFill>
                <a:latin typeface="+mj-lt"/>
                <a:ea typeface="+mj-ea"/>
                <a:cs typeface="+mj-cs"/>
                <a:sym typeface="Arial" panose="020B0604020202020204" pitchFamily="34" charset="0"/>
              </a:rPr>
              <a:t>2. </a:t>
            </a:r>
            <a:r>
              <a:rPr lang="zh-CN" altLang="en-US" sz="2800" b="1" dirty="0">
                <a:solidFill>
                  <a:schemeClr val="accent2"/>
                </a:solidFill>
                <a:latin typeface="+mj-lt"/>
                <a:ea typeface="+mj-ea"/>
                <a:cs typeface="+mj-cs"/>
                <a:sym typeface="Arial" panose="020B0604020202020204" pitchFamily="34" charset="0"/>
              </a:rPr>
              <a:t>存储器的分段管理</a:t>
            </a:r>
            <a:endParaRPr lang="zh-CN" altLang="en-US" sz="2800" b="1" dirty="0">
              <a:solidFill>
                <a:schemeClr val="accent2"/>
              </a:solidFill>
              <a:latin typeface="+mj-lt"/>
              <a:ea typeface="+mj-ea"/>
              <a:cs typeface="+mj-cs"/>
              <a:sym typeface="Arial" panose="020B0604020202020204" pitchFamily="34" charset="0"/>
            </a:endParaRPr>
          </a:p>
        </p:txBody>
      </p:sp>
      <p:sp>
        <p:nvSpPr>
          <p:cNvPr id="44075" name="Text Box 43"/>
          <p:cNvSpPr>
            <a:spLocks noChangeArrowheads="1"/>
          </p:cNvSpPr>
          <p:nvPr/>
        </p:nvSpPr>
        <p:spPr bwMode="auto">
          <a:xfrm>
            <a:off x="7635875" y="2168525"/>
            <a:ext cx="16637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chemeClr val="folHlink"/>
                </a:solidFill>
                <a:sym typeface="Arial" panose="020B0604020202020204" pitchFamily="34" charset="0"/>
              </a:rPr>
              <a:t>（10550H）</a:t>
            </a:r>
            <a:endParaRPr lang="zh-CN" altLang="en-US"/>
          </a:p>
        </p:txBody>
      </p:sp>
      <p:pic>
        <p:nvPicPr>
          <p:cNvPr id="44076" name="Picture 44" descr="返回002">
            <a:hlinkClick r:id="" action="ppaction://hlinkshowjump?jump=lastslideviewed"/>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7513" y="5492750"/>
            <a:ext cx="5889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7963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1</a:t>
            </a:r>
            <a:r>
              <a:rPr lang="zh-CN" altLang="en-US" dirty="0" smtClean="0"/>
              <a:t>）物理地址和逻辑地址</a:t>
            </a:r>
            <a:endParaRPr lang="zh-CN" altLang="en-US" dirty="0" smtClean="0"/>
          </a:p>
        </p:txBody>
      </p:sp>
      <p:sp>
        <p:nvSpPr>
          <p:cNvPr id="45059" name="Rectangle 6"/>
          <p:cNvSpPr>
            <a:spLocks noGrp="1" noChangeArrowheads="1"/>
          </p:cNvSpPr>
          <p:nvPr>
            <p:ph type="body" idx="4294967295"/>
          </p:nvPr>
        </p:nvSpPr>
        <p:spPr>
          <a:xfrm>
            <a:off x="468312" y="981075"/>
            <a:ext cx="8207375" cy="3352800"/>
          </a:xfrm>
          <a:extLst>
            <a:ext uri="{91240B29-F687-4F45-9708-019B960494DF}">
              <a14:hiddenLine xmlns:a14="http://schemas.microsoft.com/office/drawing/2010/main" w="9525">
                <a:solidFill>
                  <a:srgbClr val="000000"/>
                </a:solidFill>
                <a:bevel/>
              </a14:hiddenLine>
            </a:ext>
          </a:extLst>
        </p:spPr>
        <p:txBody>
          <a:bodyPr/>
          <a:lstStyle/>
          <a:p>
            <a:pPr marL="358775" indent="-271780" eaLnBrk="1" hangingPunct="1">
              <a:lnSpc>
                <a:spcPct val="125000"/>
              </a:lnSpc>
              <a:spcBef>
                <a:spcPts val="1200"/>
              </a:spcBef>
            </a:pPr>
            <a:r>
              <a:rPr lang="en-US" altLang="zh-CN" sz="2800" b="0" dirty="0" smtClean="0"/>
              <a:t>8088CPU</a:t>
            </a:r>
            <a:r>
              <a:rPr lang="zh-CN" altLang="en-US" sz="2800" b="0" dirty="0" smtClean="0"/>
              <a:t>的存储系统中，每个物理存储单元有一个唯一的</a:t>
            </a:r>
            <a:r>
              <a:rPr lang="en-US" altLang="zh-CN" sz="2800" b="0" dirty="0" smtClean="0"/>
              <a:t>20</a:t>
            </a:r>
            <a:r>
              <a:rPr lang="zh-CN" altLang="en-US" sz="2800" b="0" dirty="0" smtClean="0"/>
              <a:t>位编号，称为该单元的</a:t>
            </a:r>
            <a:r>
              <a:rPr lang="zh-CN" altLang="en-US" sz="2800" b="0" dirty="0" smtClean="0">
                <a:solidFill>
                  <a:srgbClr val="0000FF"/>
                </a:solidFill>
                <a:hlinkClick r:id="rId1" action="ppaction://hlinksldjump"/>
              </a:rPr>
              <a:t>物理地址</a:t>
            </a:r>
            <a:r>
              <a:rPr lang="zh-CN" altLang="en-US" sz="2800" b="0" dirty="0" smtClean="0"/>
              <a:t>，范围从</a:t>
            </a:r>
            <a:r>
              <a:rPr lang="en-US" altLang="zh-CN" sz="2800" b="0" dirty="0" smtClean="0"/>
              <a:t>00000H ~ FFFFFH</a:t>
            </a:r>
            <a:endParaRPr lang="zh-CN" altLang="en-US" sz="2800" b="0" dirty="0" smtClean="0"/>
          </a:p>
          <a:p>
            <a:pPr marL="358775" indent="-271780" eaLnBrk="1" hangingPunct="1">
              <a:lnSpc>
                <a:spcPct val="125000"/>
              </a:lnSpc>
              <a:spcBef>
                <a:spcPts val="1200"/>
              </a:spcBef>
            </a:pPr>
            <a:r>
              <a:rPr lang="zh-CN" altLang="en-US" sz="2800" b="0" dirty="0" smtClean="0">
                <a:latin typeface="宋体" panose="02010600030101010101" pitchFamily="2" charset="-122"/>
                <a:sym typeface="宋体" panose="02010600030101010101" pitchFamily="2" charset="-122"/>
              </a:rPr>
              <a:t>在用户编程时，采用</a:t>
            </a:r>
            <a:r>
              <a:rPr lang="zh-CN" altLang="en-US" sz="2800" b="0" dirty="0" smtClean="0">
                <a:solidFill>
                  <a:srgbClr val="FF0000"/>
                </a:solidFill>
                <a:latin typeface="宋体" panose="02010600030101010101" pitchFamily="2" charset="-122"/>
                <a:sym typeface="宋体" panose="02010600030101010101" pitchFamily="2" charset="-122"/>
              </a:rPr>
              <a:t>段基地址:段内偏移地址</a:t>
            </a:r>
            <a:r>
              <a:rPr lang="zh-CN" altLang="en-US" sz="2800" b="0" dirty="0" smtClean="0">
                <a:latin typeface="宋体" panose="02010600030101010101" pitchFamily="2" charset="-122"/>
                <a:sym typeface="宋体" panose="02010600030101010101" pitchFamily="2" charset="-122"/>
              </a:rPr>
              <a:t>的形式描述指定的内存单元，称为单元的</a:t>
            </a:r>
            <a:r>
              <a:rPr lang="zh-CN" altLang="en-US" sz="2800" b="0" dirty="0" smtClean="0">
                <a:solidFill>
                  <a:schemeClr val="folHlink"/>
                </a:solidFill>
                <a:latin typeface="宋体" panose="02010600030101010101" pitchFamily="2" charset="-122"/>
                <a:sym typeface="宋体" panose="02010600030101010101" pitchFamily="2" charset="-122"/>
                <a:hlinkClick r:id="rId2" action="ppaction://hlinksldjump"/>
              </a:rPr>
              <a:t>逻辑地址</a:t>
            </a:r>
            <a:r>
              <a:rPr lang="zh-CN" altLang="en-US" sz="2800" b="0" dirty="0" smtClean="0">
                <a:solidFill>
                  <a:schemeClr val="folHlink"/>
                </a:solidFill>
                <a:latin typeface="宋体" panose="02010600030101010101" pitchFamily="2" charset="-122"/>
                <a:sym typeface="宋体" panose="02010600030101010101" pitchFamily="2" charset="-122"/>
              </a:rPr>
              <a:t>。</a:t>
            </a:r>
            <a:endParaRPr lang="zh-CN" altLang="en-US" sz="2800" b="0" dirty="0" smtClean="0">
              <a:solidFill>
                <a:schemeClr val="folHlink"/>
              </a:solidFill>
              <a:latin typeface="宋体" panose="02010600030101010101" pitchFamily="2" charset="-122"/>
              <a:sym typeface="宋体" panose="02010600030101010101" pitchFamily="2" charset="-122"/>
            </a:endParaRPr>
          </a:p>
          <a:p>
            <a:pPr marL="358775" indent="-271780" eaLnBrk="1" hangingPunct="1">
              <a:lnSpc>
                <a:spcPct val="80000"/>
              </a:lnSpc>
              <a:buFontTx/>
              <a:buNone/>
            </a:pPr>
            <a:r>
              <a:rPr lang="zh-CN" altLang="en-US" b="0" dirty="0" smtClean="0">
                <a:solidFill>
                  <a:srgbClr val="CC0066"/>
                </a:solidFill>
                <a:latin typeface="宋体" panose="02010600030101010101" pitchFamily="2" charset="-122"/>
                <a:sym typeface="宋体" panose="02010600030101010101" pitchFamily="2" charset="-122"/>
              </a:rPr>
              <a:t>  </a:t>
            </a:r>
            <a:endParaRPr lang="zh-CN" altLang="en-US" b="0" dirty="0" smtClean="0"/>
          </a:p>
        </p:txBody>
      </p:sp>
      <p:sp>
        <p:nvSpPr>
          <p:cNvPr id="45060" name="AutoShape 8"/>
          <p:cNvSpPr>
            <a:spLocks noChangeArrowheads="1"/>
          </p:cNvSpPr>
          <p:nvPr/>
        </p:nvSpPr>
        <p:spPr bwMode="auto">
          <a:xfrm>
            <a:off x="4403725" y="4568825"/>
            <a:ext cx="3697288" cy="1163638"/>
          </a:xfrm>
          <a:prstGeom prst="flowChartDocument">
            <a:avLst/>
          </a:prstGeom>
          <a:solidFill>
            <a:srgbClr val="FFFF99"/>
          </a:solidFill>
          <a:ln w="9525">
            <a:solidFill>
              <a:schemeClr val="tx1"/>
            </a:solidFill>
            <a:miter lim="800000"/>
          </a:ln>
        </p:spPr>
        <p:txBody>
          <a:bodyPr wrap="none" anchor="ctr"/>
          <a:lstStyle/>
          <a:p>
            <a:pPr algn="just"/>
            <a:r>
              <a:rPr lang="zh-CN" altLang="en-US" sz="2400" b="1">
                <a:solidFill>
                  <a:srgbClr val="000000"/>
                </a:solidFill>
                <a:sym typeface="Arial" panose="020B0604020202020204" pitchFamily="34" charset="0"/>
              </a:rPr>
              <a:t>物理地址    </a:t>
            </a:r>
            <a:r>
              <a:rPr lang="en-US" altLang="zh-CN" sz="2400" b="1">
                <a:solidFill>
                  <a:srgbClr val="0000FF"/>
                </a:solidFill>
                <a:sym typeface="Arial" panose="020B0604020202020204" pitchFamily="34" charset="0"/>
              </a:rPr>
              <a:t>14700H</a:t>
            </a:r>
            <a:endParaRPr lang="zh-CN" altLang="en-US" sz="2400" b="1">
              <a:solidFill>
                <a:srgbClr val="0000FF"/>
              </a:solidFill>
              <a:sym typeface="Arial" panose="020B0604020202020204" pitchFamily="34" charset="0"/>
            </a:endParaRPr>
          </a:p>
          <a:p>
            <a:pPr algn="just"/>
            <a:r>
              <a:rPr lang="zh-CN" altLang="en-US" sz="2400" b="1">
                <a:solidFill>
                  <a:srgbClr val="000000"/>
                </a:solidFill>
                <a:sym typeface="Arial" panose="020B0604020202020204" pitchFamily="34" charset="0"/>
              </a:rPr>
              <a:t>逻辑地址    </a:t>
            </a:r>
            <a:r>
              <a:rPr lang="en-US" altLang="zh-CN" sz="2400" b="1">
                <a:solidFill>
                  <a:srgbClr val="0000FF"/>
                </a:solidFill>
                <a:sym typeface="Arial" panose="020B0604020202020204" pitchFamily="34" charset="0"/>
              </a:rPr>
              <a:t>1460H</a:t>
            </a:r>
            <a:r>
              <a:rPr lang="en-US" altLang="zh-CN" sz="2400" b="1">
                <a:solidFill>
                  <a:srgbClr val="FF0066"/>
                </a:solidFill>
                <a:sym typeface="Arial" panose="020B0604020202020204" pitchFamily="34" charset="0"/>
              </a:rPr>
              <a:t>:</a:t>
            </a:r>
            <a:r>
              <a:rPr lang="en-US" altLang="zh-CN" sz="2400" b="1">
                <a:solidFill>
                  <a:srgbClr val="0000FF"/>
                </a:solidFill>
                <a:sym typeface="Arial" panose="020B0604020202020204" pitchFamily="34" charset="0"/>
              </a:rPr>
              <a:t>100H</a:t>
            </a:r>
            <a:endParaRPr lang="zh-CN" altLang="en-US">
              <a:solidFill>
                <a:srgbClr val="000000"/>
              </a:solidFill>
              <a:sym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物理地址</a:t>
            </a:r>
            <a:endParaRPr lang="zh-CN" altLang="en-US" dirty="0"/>
          </a:p>
        </p:txBody>
      </p:sp>
      <p:pic>
        <p:nvPicPr>
          <p:cNvPr id="71682" name="Picture 2" descr="https://timgsa.baidu.com/timg?image&amp;quality=80&amp;size=b9999_10000&amp;sec=1537259642292&amp;di=f7ab24750da508d27f6de53ac40f83a1&amp;imgtype=0&amp;src=http%3A%2F%2Fgss0.baidu.com%2F-4o3dSag_xI4khGko9WTAnF6hhy%2Fzhidao%2Fpic%2Fitem%2Fb2de9c82d158ccbfb06448f31cd8bc3eb035411b.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9157" y="1531680"/>
            <a:ext cx="4471906" cy="41207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4" descr="返回002">
            <a:hlinkClick r:id="" action="ppaction://hlinkshowjump?jump=lastslideviewed"/>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7513" y="5492750"/>
            <a:ext cx="5889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逻辑地址</a:t>
            </a:r>
            <a:endParaRPr lang="zh-CN" altLang="en-US" dirty="0" smtClean="0"/>
          </a:p>
        </p:txBody>
      </p:sp>
      <p:sp>
        <p:nvSpPr>
          <p:cNvPr id="41987"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solidFill>
                  <a:srgbClr val="FF0000"/>
                </a:solidFill>
              </a:rPr>
              <a:t>段地址</a:t>
            </a:r>
            <a:r>
              <a:rPr lang="zh-CN" altLang="en-US" sz="2800" b="0" dirty="0" smtClean="0"/>
              <a:t>说明</a:t>
            </a:r>
            <a:r>
              <a:rPr lang="zh-CN" altLang="en-US" sz="2800" b="0" dirty="0" smtClean="0">
                <a:hlinkClick r:id="rId1" action="ppaction://hlinksldjump"/>
              </a:rPr>
              <a:t>逻辑段</a:t>
            </a:r>
            <a:r>
              <a:rPr lang="zh-CN" altLang="en-US" sz="2800" b="0" dirty="0" smtClean="0"/>
              <a:t>在主存中的起始位置。</a:t>
            </a:r>
            <a:endParaRPr lang="zh-CN" altLang="en-US" sz="2800" b="0" dirty="0" smtClean="0"/>
          </a:p>
          <a:p>
            <a:pPr eaLnBrk="1" hangingPunct="1"/>
            <a:r>
              <a:rPr lang="en-US" altLang="zh-CN" sz="2800" b="0" dirty="0" smtClean="0"/>
              <a:t>8088</a:t>
            </a:r>
            <a:r>
              <a:rPr lang="zh-CN" altLang="en-US" sz="2800" b="0" dirty="0" smtClean="0"/>
              <a:t>规定段地址必须是模</a:t>
            </a:r>
            <a:r>
              <a:rPr lang="en-US" altLang="zh-CN" sz="2800" b="0" dirty="0" smtClean="0"/>
              <a:t>16</a:t>
            </a:r>
            <a:r>
              <a:rPr lang="zh-CN" altLang="en-US" sz="2800" b="0" dirty="0" smtClean="0"/>
              <a:t>地址：</a:t>
            </a:r>
            <a:r>
              <a:rPr lang="en-US" altLang="zh-CN" sz="2800" b="0" dirty="0" smtClean="0"/>
              <a:t>xxxx0H</a:t>
            </a:r>
            <a:endParaRPr lang="zh-CN" altLang="en-US" sz="2800" b="0" dirty="0" smtClean="0"/>
          </a:p>
          <a:p>
            <a:pPr eaLnBrk="1" hangingPunct="1"/>
            <a:r>
              <a:rPr lang="zh-CN" altLang="en-US" sz="2800" b="0" dirty="0" smtClean="0"/>
              <a:t>省略低</a:t>
            </a:r>
            <a:r>
              <a:rPr lang="en-US" altLang="zh-CN" sz="2800" b="0" dirty="0" smtClean="0"/>
              <a:t>4</a:t>
            </a:r>
            <a:r>
              <a:rPr lang="zh-CN" altLang="en-US" sz="2800" b="0" dirty="0" smtClean="0"/>
              <a:t>位默认的</a:t>
            </a:r>
            <a:r>
              <a:rPr lang="en-US" altLang="zh-CN" sz="2800" b="0" dirty="0" smtClean="0"/>
              <a:t>0000B</a:t>
            </a:r>
            <a:r>
              <a:rPr lang="zh-CN" altLang="en-US" sz="2800" b="0" dirty="0" smtClean="0"/>
              <a:t>，段地址就可以用</a:t>
            </a:r>
            <a:r>
              <a:rPr lang="en-US" altLang="zh-CN" sz="2800" b="0" dirty="0" smtClean="0"/>
              <a:t>16</a:t>
            </a:r>
            <a:r>
              <a:rPr lang="zh-CN" altLang="en-US" sz="2800" b="0" dirty="0" smtClean="0"/>
              <a:t>位二进制数表示，也就能用</a:t>
            </a:r>
            <a:r>
              <a:rPr lang="en-US" altLang="zh-CN" sz="2800" b="0" dirty="0" smtClean="0">
                <a:solidFill>
                  <a:schemeClr val="hlink"/>
                </a:solidFill>
              </a:rPr>
              <a:t>16</a:t>
            </a:r>
            <a:r>
              <a:rPr lang="zh-CN" altLang="en-US" sz="2800" b="0" dirty="0" smtClean="0">
                <a:solidFill>
                  <a:schemeClr val="hlink"/>
                </a:solidFill>
              </a:rPr>
              <a:t>位</a:t>
            </a:r>
            <a:r>
              <a:rPr lang="zh-CN" altLang="en-US" sz="2800" b="0" dirty="0" smtClean="0"/>
              <a:t>段寄存器存储段地址。</a:t>
            </a:r>
            <a:endParaRPr lang="zh-CN" altLang="en-US" sz="2800" b="0" dirty="0" smtClean="0"/>
          </a:p>
          <a:p>
            <a:pPr eaLnBrk="1" hangingPunct="1"/>
            <a:r>
              <a:rPr lang="zh-CN" altLang="en-US" sz="2800" b="0" dirty="0" smtClean="0">
                <a:solidFill>
                  <a:srgbClr val="FF0000"/>
                </a:solidFill>
              </a:rPr>
              <a:t>偏移地址</a:t>
            </a:r>
            <a:r>
              <a:rPr lang="zh-CN" altLang="en-US" sz="2800" b="0" dirty="0" smtClean="0"/>
              <a:t>说明主存单元距离段起始位置的偏移量。</a:t>
            </a:r>
            <a:endParaRPr lang="zh-CN" altLang="en-US" sz="2800" b="0" dirty="0" smtClean="0"/>
          </a:p>
          <a:p>
            <a:pPr eaLnBrk="1" hangingPunct="1"/>
            <a:r>
              <a:rPr lang="zh-CN" altLang="en-US" sz="2800" b="0" dirty="0" smtClean="0"/>
              <a:t>每段不超过</a:t>
            </a:r>
            <a:r>
              <a:rPr lang="en-US" altLang="zh-CN" sz="2800" b="0" dirty="0" smtClean="0"/>
              <a:t>64KB</a:t>
            </a:r>
            <a:r>
              <a:rPr lang="zh-CN" altLang="en-US" sz="2800" b="0" dirty="0" smtClean="0"/>
              <a:t>，偏移地址也可用</a:t>
            </a:r>
            <a:r>
              <a:rPr lang="en-US" altLang="zh-CN" sz="2800" b="0" dirty="0" smtClean="0">
                <a:solidFill>
                  <a:schemeClr val="hlink"/>
                </a:solidFill>
              </a:rPr>
              <a:t>16</a:t>
            </a:r>
            <a:r>
              <a:rPr lang="zh-CN" altLang="en-US" sz="2800" b="0" dirty="0" smtClean="0">
                <a:solidFill>
                  <a:schemeClr val="hlink"/>
                </a:solidFill>
              </a:rPr>
              <a:t>位二进制</a:t>
            </a:r>
            <a:r>
              <a:rPr lang="zh-CN" altLang="en-US" sz="2800" b="0" dirty="0" smtClean="0"/>
              <a:t>数表示。</a:t>
            </a:r>
            <a:endParaRPr lang="zh-CN" altLang="en-US" sz="28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animEffect>
                                      <p:cBhvr>
                                        <p:cTn id="7" dur="500"/>
                                        <p:tgtEl>
                                          <p:spTgt spid="41987">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1987">
                                            <p:txEl>
                                              <p:pRg st="4" end="4"/>
                                            </p:txEl>
                                          </p:spTgt>
                                        </p:tgtEl>
                                        <p:attrNameLst>
                                          <p:attrName>style.visibility</p:attrName>
                                        </p:attrNameLst>
                                      </p:cBhvr>
                                      <p:to>
                                        <p:strVal val="visible"/>
                                      </p:to>
                                    </p:set>
                                    <p:animEffect>
                                      <p:cBhvr>
                                        <p:cTn id="10"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2</a:t>
            </a:r>
            <a:r>
              <a:rPr lang="zh-CN" altLang="en-US" dirty="0" smtClean="0"/>
              <a:t>）物理地址和逻辑地址的转换</a:t>
            </a:r>
            <a:endParaRPr lang="zh-CN" altLang="en-US" dirty="0" smtClean="0"/>
          </a:p>
        </p:txBody>
      </p:sp>
      <p:sp>
        <p:nvSpPr>
          <p:cNvPr id="47107" name="Rectangle 4"/>
          <p:cNvSpPr>
            <a:spLocks noGrp="1" noChangeArrowheads="1"/>
          </p:cNvSpPr>
          <p:nvPr>
            <p:ph type="body" idx="4294967295"/>
          </p:nvPr>
        </p:nvSpPr>
        <p:spPr>
          <a:xfrm>
            <a:off x="477838" y="1000125"/>
            <a:ext cx="8054975" cy="2413000"/>
          </a:xfrm>
          <a:extLst>
            <a:ext uri="{91240B29-F687-4F45-9708-019B960494DF}">
              <a14:hiddenLine xmlns:a14="http://schemas.microsoft.com/office/drawing/2010/main" w="9525">
                <a:solidFill>
                  <a:srgbClr val="000000"/>
                </a:solidFill>
                <a:bevel/>
              </a14:hiddenLine>
            </a:ext>
          </a:extLst>
        </p:spPr>
        <p:txBody>
          <a:bodyPr/>
          <a:lstStyle/>
          <a:p>
            <a:pPr marL="358775" indent="-271780" eaLnBrk="1" hangingPunct="1"/>
            <a:r>
              <a:rPr lang="zh-CN" altLang="en-US" sz="2800" b="0" dirty="0" smtClean="0">
                <a:solidFill>
                  <a:schemeClr val="accent1">
                    <a:lumMod val="75000"/>
                  </a:schemeClr>
                </a:solidFill>
              </a:rPr>
              <a:t>将逻辑地址中的段地址左移</a:t>
            </a:r>
            <a:r>
              <a:rPr lang="en-US" altLang="zh-CN" sz="2800" b="0" dirty="0" smtClean="0">
                <a:solidFill>
                  <a:schemeClr val="accent1">
                    <a:lumMod val="75000"/>
                  </a:schemeClr>
                </a:solidFill>
              </a:rPr>
              <a:t>4</a:t>
            </a:r>
            <a:r>
              <a:rPr lang="zh-CN" altLang="en-US" sz="2800" b="0" dirty="0" smtClean="0">
                <a:solidFill>
                  <a:schemeClr val="accent1">
                    <a:lumMod val="75000"/>
                  </a:schemeClr>
                </a:solidFill>
              </a:rPr>
              <a:t>位，</a:t>
            </a:r>
            <a:r>
              <a:rPr lang="zh-CN" altLang="en-US" sz="2800" b="0" dirty="0" smtClean="0">
                <a:solidFill>
                  <a:schemeClr val="accent1">
                    <a:lumMod val="75000"/>
                  </a:schemeClr>
                </a:solidFill>
                <a:hlinkClick r:id="rId1" action="ppaction://hlinksldjump"/>
              </a:rPr>
              <a:t>加上</a:t>
            </a:r>
            <a:r>
              <a:rPr lang="zh-CN" altLang="en-US" sz="2800" b="0" dirty="0" smtClean="0">
                <a:solidFill>
                  <a:schemeClr val="accent1">
                    <a:lumMod val="75000"/>
                  </a:schemeClr>
                </a:solidFill>
              </a:rPr>
              <a:t>偏移地址就得到</a:t>
            </a:r>
            <a:r>
              <a:rPr lang="en-US" altLang="zh-CN" sz="2800" b="0" dirty="0" smtClean="0">
                <a:solidFill>
                  <a:schemeClr val="accent1">
                    <a:lumMod val="75000"/>
                  </a:schemeClr>
                </a:solidFill>
              </a:rPr>
              <a:t>20</a:t>
            </a:r>
            <a:r>
              <a:rPr lang="zh-CN" altLang="en-US" sz="2800" b="0" dirty="0" smtClean="0">
                <a:solidFill>
                  <a:schemeClr val="accent1">
                    <a:lumMod val="75000"/>
                  </a:schemeClr>
                </a:solidFill>
              </a:rPr>
              <a:t>位物理地址。</a:t>
            </a:r>
            <a:endParaRPr lang="zh-CN" altLang="en-US" sz="2800" b="0" dirty="0" smtClean="0">
              <a:solidFill>
                <a:schemeClr val="accent1">
                  <a:lumMod val="75000"/>
                </a:schemeClr>
              </a:solidFill>
            </a:endParaRPr>
          </a:p>
          <a:p>
            <a:pPr marL="358775" indent="-271780" eaLnBrk="1" hangingPunct="1"/>
            <a:r>
              <a:rPr lang="zh-CN" altLang="en-US" sz="2800" b="0" dirty="0" smtClean="0">
                <a:solidFill>
                  <a:schemeClr val="accent1">
                    <a:lumMod val="75000"/>
                  </a:schemeClr>
                </a:solidFill>
              </a:rPr>
              <a:t>一个物理地址可以对应多个逻辑地址。</a:t>
            </a:r>
            <a:endParaRPr lang="zh-CN" altLang="en-US" sz="2800" dirty="0" smtClean="0">
              <a:solidFill>
                <a:schemeClr val="accent1">
                  <a:lumMod val="75000"/>
                </a:schemeClr>
              </a:solidFill>
            </a:endParaRPr>
          </a:p>
        </p:txBody>
      </p:sp>
      <p:sp>
        <p:nvSpPr>
          <p:cNvPr id="43012" name="AutoShape 5"/>
          <p:cNvSpPr>
            <a:spLocks noChangeArrowheads="1"/>
          </p:cNvSpPr>
          <p:nvPr/>
        </p:nvSpPr>
        <p:spPr bwMode="auto">
          <a:xfrm>
            <a:off x="1751013" y="2835275"/>
            <a:ext cx="6019800" cy="1066800"/>
          </a:xfrm>
          <a:prstGeom prst="roundRect">
            <a:avLst>
              <a:gd name="adj" fmla="val 16667"/>
            </a:avLst>
          </a:prstGeom>
          <a:solidFill>
            <a:srgbClr val="FFFF99"/>
          </a:solidFill>
          <a:ln w="9525">
            <a:solidFill>
              <a:schemeClr val="accent2"/>
            </a:solidFill>
            <a:bevel/>
          </a:ln>
        </p:spPr>
        <p:txBody>
          <a:bodyPr wrap="none" anchor="ctr"/>
          <a:lstStyle/>
          <a:p>
            <a:pPr algn="just">
              <a:lnSpc>
                <a:spcPct val="90000"/>
              </a:lnSpc>
              <a:spcBef>
                <a:spcPct val="20000"/>
              </a:spcBef>
              <a:buClr>
                <a:schemeClr val="accent2"/>
              </a:buClr>
              <a:buSzPct val="90000"/>
              <a:buFont typeface="Wingdings" panose="05000000000000000000" pitchFamily="2" charset="2"/>
              <a:buNone/>
            </a:pPr>
            <a:r>
              <a:rPr lang="zh-CN" altLang="en-US" sz="3200" b="1">
                <a:solidFill>
                  <a:srgbClr val="000000"/>
                </a:solidFill>
                <a:latin typeface="宋体" panose="02010600030101010101" pitchFamily="2" charset="-122"/>
                <a:sym typeface="宋体" panose="02010600030101010101" pitchFamily="2" charset="-122"/>
              </a:rPr>
              <a:t>逻辑地址	</a:t>
            </a:r>
            <a:r>
              <a:rPr lang="en-US" altLang="zh-CN" sz="3200" b="1">
                <a:solidFill>
                  <a:schemeClr val="accent2"/>
                </a:solidFill>
                <a:latin typeface="宋体" panose="02010600030101010101" pitchFamily="2" charset="-122"/>
                <a:sym typeface="宋体" panose="02010600030101010101" pitchFamily="2" charset="-122"/>
              </a:rPr>
              <a:t>1460:100</a:t>
            </a:r>
            <a:r>
              <a:rPr lang="zh-CN" altLang="en-US" sz="3200" b="1">
                <a:solidFill>
                  <a:schemeClr val="accent2"/>
                </a:solidFill>
                <a:latin typeface="宋体" panose="02010600030101010101" pitchFamily="2" charset="-122"/>
                <a:sym typeface="宋体" panose="02010600030101010101" pitchFamily="2" charset="-122"/>
              </a:rPr>
              <a:t>、</a:t>
            </a:r>
            <a:r>
              <a:rPr lang="en-US" altLang="zh-CN" sz="3200" b="1">
                <a:solidFill>
                  <a:schemeClr val="accent2"/>
                </a:solidFill>
                <a:latin typeface="宋体" panose="02010600030101010101" pitchFamily="2" charset="-122"/>
                <a:sym typeface="宋体" panose="02010600030101010101" pitchFamily="2" charset="-122"/>
              </a:rPr>
              <a:t>1380:F00</a:t>
            </a:r>
            <a:endParaRPr lang="zh-CN" altLang="en-US" sz="3200" b="1">
              <a:solidFill>
                <a:schemeClr val="accent2"/>
              </a:solidFill>
              <a:latin typeface="宋体" panose="02010600030101010101" pitchFamily="2" charset="-122"/>
              <a:sym typeface="宋体" panose="02010600030101010101" pitchFamily="2" charset="-122"/>
            </a:endParaRPr>
          </a:p>
          <a:p>
            <a:pPr algn="just">
              <a:lnSpc>
                <a:spcPct val="80000"/>
              </a:lnSpc>
              <a:spcBef>
                <a:spcPct val="20000"/>
              </a:spcBef>
              <a:buClr>
                <a:schemeClr val="accent2"/>
              </a:buClr>
              <a:buSzPct val="90000"/>
              <a:buFont typeface="Wingdings" panose="05000000000000000000" pitchFamily="2" charset="2"/>
              <a:buNone/>
            </a:pPr>
            <a:r>
              <a:rPr lang="zh-CN" altLang="en-US" sz="3200" b="1">
                <a:solidFill>
                  <a:srgbClr val="000000"/>
                </a:solidFill>
                <a:latin typeface="宋体" panose="02010600030101010101" pitchFamily="2" charset="-122"/>
                <a:sym typeface="宋体" panose="02010600030101010101" pitchFamily="2" charset="-122"/>
              </a:rPr>
              <a:t>物理地址	</a:t>
            </a:r>
            <a:r>
              <a:rPr lang="en-US" altLang="zh-CN" sz="3200" b="1">
                <a:solidFill>
                  <a:schemeClr val="accent2"/>
                </a:solidFill>
                <a:latin typeface="宋体" panose="02010600030101010101" pitchFamily="2" charset="-122"/>
                <a:sym typeface="宋体" panose="02010600030101010101" pitchFamily="2" charset="-122"/>
              </a:rPr>
              <a:t>14700H    14700H</a:t>
            </a:r>
            <a:endParaRPr lang="en-US" altLang="zh-CN" sz="2800" i="1">
              <a:solidFill>
                <a:srgbClr val="000000"/>
              </a:solidFill>
              <a:sym typeface="Arial" panose="020B0604020202020204" pitchFamily="34" charset="0"/>
            </a:endParaRPr>
          </a:p>
        </p:txBody>
      </p:sp>
      <p:grpSp>
        <p:nvGrpSpPr>
          <p:cNvPr id="43013" name="Group 6"/>
          <p:cNvGrpSpPr/>
          <p:nvPr/>
        </p:nvGrpSpPr>
        <p:grpSpPr bwMode="auto">
          <a:xfrm>
            <a:off x="4173538" y="4197350"/>
            <a:ext cx="1981200" cy="1752600"/>
            <a:chOff x="0" y="0"/>
            <a:chExt cx="1248" cy="1104"/>
          </a:xfrm>
        </p:grpSpPr>
        <p:sp>
          <p:nvSpPr>
            <p:cNvPr id="47125" name="Text Box 7"/>
            <p:cNvSpPr>
              <a:spLocks noChangeArrowheads="1"/>
            </p:cNvSpPr>
            <p:nvPr/>
          </p:nvSpPr>
          <p:spPr bwMode="auto">
            <a:xfrm>
              <a:off x="322" y="0"/>
              <a:ext cx="8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spcBef>
                  <a:spcPct val="20000"/>
                </a:spcBef>
                <a:buClr>
                  <a:schemeClr val="accent2"/>
                </a:buClr>
                <a:buSzPct val="90000"/>
                <a:buFont typeface="Wingdings" panose="05000000000000000000" pitchFamily="2" charset="2"/>
                <a:buNone/>
              </a:pPr>
              <a:r>
                <a:rPr lang="en-US" altLang="zh-CN" sz="3200" b="1">
                  <a:solidFill>
                    <a:schemeClr val="accent2"/>
                  </a:solidFill>
                  <a:latin typeface="宋体" panose="02010600030101010101" pitchFamily="2" charset="-122"/>
                  <a:sym typeface="宋体" panose="02010600030101010101" pitchFamily="2" charset="-122"/>
                </a:rPr>
                <a:t>1460</a:t>
              </a:r>
              <a:r>
                <a:rPr lang="en-US" altLang="zh-CN" sz="3200" b="1">
                  <a:solidFill>
                    <a:srgbClr val="FF0000"/>
                  </a:solidFill>
                  <a:latin typeface="宋体" panose="02010600030101010101" pitchFamily="2" charset="-122"/>
                  <a:sym typeface="宋体" panose="02010600030101010101" pitchFamily="2" charset="-122"/>
                </a:rPr>
                <a:t>0</a:t>
              </a:r>
              <a:r>
                <a:rPr lang="en-US" altLang="zh-CN" sz="3200" b="1">
                  <a:solidFill>
                    <a:schemeClr val="accent2"/>
                  </a:solidFill>
                  <a:latin typeface="宋体" panose="02010600030101010101" pitchFamily="2" charset="-122"/>
                  <a:sym typeface="宋体" panose="02010600030101010101" pitchFamily="2" charset="-122"/>
                </a:rPr>
                <a:t>H</a:t>
              </a:r>
              <a:endParaRPr lang="en-US" altLang="zh-CN" sz="2800" i="1">
                <a:solidFill>
                  <a:srgbClr val="000000"/>
                </a:solidFill>
                <a:sym typeface="Arial" panose="020B0604020202020204" pitchFamily="34" charset="0"/>
              </a:endParaRPr>
            </a:p>
          </p:txBody>
        </p:sp>
        <p:sp>
          <p:nvSpPr>
            <p:cNvPr id="47126" name="Text Box 8"/>
            <p:cNvSpPr>
              <a:spLocks noChangeArrowheads="1"/>
            </p:cNvSpPr>
            <p:nvPr/>
          </p:nvSpPr>
          <p:spPr bwMode="auto">
            <a:xfrm>
              <a:off x="192" y="288"/>
              <a:ext cx="10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zh-CN" altLang="en-US" sz="3200" b="1">
                  <a:solidFill>
                    <a:schemeClr val="accent2"/>
                  </a:solidFill>
                  <a:latin typeface="宋体" panose="02010600030101010101" pitchFamily="2" charset="-122"/>
                  <a:sym typeface="宋体" panose="02010600030101010101" pitchFamily="2" charset="-122"/>
                </a:rPr>
                <a:t>＋ </a:t>
              </a:r>
              <a:r>
                <a:rPr lang="en-US" altLang="zh-CN" sz="3200" b="1">
                  <a:solidFill>
                    <a:schemeClr val="accent2"/>
                  </a:solidFill>
                  <a:latin typeface="宋体" panose="02010600030101010101" pitchFamily="2" charset="-122"/>
                  <a:sym typeface="宋体" panose="02010600030101010101" pitchFamily="2" charset="-122"/>
                </a:rPr>
                <a:t>100H</a:t>
              </a:r>
              <a:endParaRPr lang="zh-CN" altLang="en-US">
                <a:solidFill>
                  <a:srgbClr val="000000"/>
                </a:solidFill>
                <a:sym typeface="Arial" panose="020B0604020202020204" pitchFamily="34" charset="0"/>
              </a:endParaRPr>
            </a:p>
          </p:txBody>
        </p:sp>
        <p:sp>
          <p:nvSpPr>
            <p:cNvPr id="47127" name="Line 9"/>
            <p:cNvSpPr>
              <a:spLocks noChangeShapeType="1"/>
            </p:cNvSpPr>
            <p:nvPr/>
          </p:nvSpPr>
          <p:spPr bwMode="auto">
            <a:xfrm>
              <a:off x="0" y="720"/>
              <a:ext cx="1248" cy="1"/>
            </a:xfrm>
            <a:prstGeom prst="line">
              <a:avLst/>
            </a:prstGeom>
            <a:noFill/>
            <a:ln w="28575">
              <a:solidFill>
                <a:schemeClr val="accent2"/>
              </a:solidFill>
              <a:bevel/>
            </a:ln>
            <a:extLst>
              <a:ext uri="{909E8E84-426E-40DD-AFC4-6F175D3DCCD1}">
                <a14:hiddenFill xmlns:a14="http://schemas.microsoft.com/office/drawing/2010/main">
                  <a:noFill/>
                </a14:hiddenFill>
              </a:ext>
            </a:extLst>
          </p:spPr>
          <p:txBody>
            <a:bodyPr/>
            <a:lstStyle/>
            <a:p>
              <a:endParaRPr lang="zh-CN" altLang="en-US"/>
            </a:p>
          </p:txBody>
        </p:sp>
        <p:sp>
          <p:nvSpPr>
            <p:cNvPr id="47128" name="Text Box 10"/>
            <p:cNvSpPr>
              <a:spLocks noChangeArrowheads="1"/>
            </p:cNvSpPr>
            <p:nvPr/>
          </p:nvSpPr>
          <p:spPr bwMode="auto">
            <a:xfrm>
              <a:off x="334" y="739"/>
              <a:ext cx="8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en-US" altLang="zh-CN" sz="3200" b="1">
                  <a:solidFill>
                    <a:schemeClr val="accent2"/>
                  </a:solidFill>
                  <a:latin typeface="宋体" panose="02010600030101010101" pitchFamily="2" charset="-122"/>
                  <a:sym typeface="宋体" panose="02010600030101010101" pitchFamily="2" charset="-122"/>
                </a:rPr>
                <a:t>14700H</a:t>
              </a:r>
              <a:endParaRPr lang="zh-CN" altLang="en-US">
                <a:solidFill>
                  <a:srgbClr val="000000"/>
                </a:solidFill>
                <a:sym typeface="Arial" panose="020B0604020202020204" pitchFamily="34" charset="0"/>
              </a:endParaRPr>
            </a:p>
          </p:txBody>
        </p:sp>
      </p:grpSp>
      <p:grpSp>
        <p:nvGrpSpPr>
          <p:cNvPr id="43018" name="Group 11"/>
          <p:cNvGrpSpPr/>
          <p:nvPr/>
        </p:nvGrpSpPr>
        <p:grpSpPr bwMode="auto">
          <a:xfrm>
            <a:off x="6316663" y="4197350"/>
            <a:ext cx="1981200" cy="1752600"/>
            <a:chOff x="0" y="0"/>
            <a:chExt cx="1248" cy="1104"/>
          </a:xfrm>
        </p:grpSpPr>
        <p:sp>
          <p:nvSpPr>
            <p:cNvPr id="47121" name="Text Box 12"/>
            <p:cNvSpPr>
              <a:spLocks noChangeArrowheads="1"/>
            </p:cNvSpPr>
            <p:nvPr/>
          </p:nvSpPr>
          <p:spPr bwMode="auto">
            <a:xfrm>
              <a:off x="322" y="0"/>
              <a:ext cx="8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spcBef>
                  <a:spcPct val="20000"/>
                </a:spcBef>
                <a:buClr>
                  <a:schemeClr val="accent2"/>
                </a:buClr>
                <a:buSzPct val="90000"/>
                <a:buFont typeface="Wingdings" panose="05000000000000000000" pitchFamily="2" charset="2"/>
                <a:buNone/>
              </a:pPr>
              <a:r>
                <a:rPr lang="en-US" altLang="zh-CN" sz="3200" b="1">
                  <a:solidFill>
                    <a:schemeClr val="accent2"/>
                  </a:solidFill>
                  <a:latin typeface="宋体" panose="02010600030101010101" pitchFamily="2" charset="-122"/>
                  <a:sym typeface="宋体" panose="02010600030101010101" pitchFamily="2" charset="-122"/>
                </a:rPr>
                <a:t>1380</a:t>
              </a:r>
              <a:r>
                <a:rPr lang="en-US" altLang="zh-CN" sz="3200" b="1">
                  <a:solidFill>
                    <a:srgbClr val="FF0000"/>
                  </a:solidFill>
                  <a:latin typeface="宋体" panose="02010600030101010101" pitchFamily="2" charset="-122"/>
                  <a:sym typeface="宋体" panose="02010600030101010101" pitchFamily="2" charset="-122"/>
                </a:rPr>
                <a:t>0</a:t>
              </a:r>
              <a:r>
                <a:rPr lang="en-US" altLang="zh-CN" sz="3200" b="1">
                  <a:solidFill>
                    <a:schemeClr val="accent2"/>
                  </a:solidFill>
                  <a:latin typeface="宋体" panose="02010600030101010101" pitchFamily="2" charset="-122"/>
                  <a:sym typeface="宋体" panose="02010600030101010101" pitchFamily="2" charset="-122"/>
                </a:rPr>
                <a:t>H</a:t>
              </a:r>
              <a:endParaRPr lang="en-US" altLang="zh-CN" sz="2800" i="1">
                <a:solidFill>
                  <a:srgbClr val="000000"/>
                </a:solidFill>
                <a:sym typeface="Arial" panose="020B0604020202020204" pitchFamily="34" charset="0"/>
              </a:endParaRPr>
            </a:p>
          </p:txBody>
        </p:sp>
        <p:sp>
          <p:nvSpPr>
            <p:cNvPr id="47122" name="Text Box 13"/>
            <p:cNvSpPr>
              <a:spLocks noChangeArrowheads="1"/>
            </p:cNvSpPr>
            <p:nvPr/>
          </p:nvSpPr>
          <p:spPr bwMode="auto">
            <a:xfrm>
              <a:off x="192" y="288"/>
              <a:ext cx="10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zh-CN" altLang="en-US" sz="3200" b="1">
                  <a:solidFill>
                    <a:schemeClr val="accent2"/>
                  </a:solidFill>
                  <a:latin typeface="宋体" panose="02010600030101010101" pitchFamily="2" charset="-122"/>
                  <a:sym typeface="宋体" panose="02010600030101010101" pitchFamily="2" charset="-122"/>
                </a:rPr>
                <a:t>＋ </a:t>
              </a:r>
              <a:r>
                <a:rPr lang="en-US" altLang="zh-CN" sz="3200" b="1">
                  <a:solidFill>
                    <a:schemeClr val="accent2"/>
                  </a:solidFill>
                  <a:latin typeface="宋体" panose="02010600030101010101" pitchFamily="2" charset="-122"/>
                  <a:sym typeface="宋体" panose="02010600030101010101" pitchFamily="2" charset="-122"/>
                </a:rPr>
                <a:t>F00H</a:t>
              </a:r>
              <a:endParaRPr lang="zh-CN" altLang="en-US">
                <a:solidFill>
                  <a:srgbClr val="000000"/>
                </a:solidFill>
                <a:sym typeface="Arial" panose="020B0604020202020204" pitchFamily="34" charset="0"/>
              </a:endParaRPr>
            </a:p>
          </p:txBody>
        </p:sp>
        <p:sp>
          <p:nvSpPr>
            <p:cNvPr id="47123" name="Line 14"/>
            <p:cNvSpPr>
              <a:spLocks noChangeShapeType="1"/>
            </p:cNvSpPr>
            <p:nvPr/>
          </p:nvSpPr>
          <p:spPr bwMode="auto">
            <a:xfrm>
              <a:off x="0" y="720"/>
              <a:ext cx="1248" cy="1"/>
            </a:xfrm>
            <a:prstGeom prst="line">
              <a:avLst/>
            </a:prstGeom>
            <a:noFill/>
            <a:ln w="28575">
              <a:solidFill>
                <a:schemeClr val="accent2"/>
              </a:solidFill>
              <a:bevel/>
            </a:ln>
            <a:extLst>
              <a:ext uri="{909E8E84-426E-40DD-AFC4-6F175D3DCCD1}">
                <a14:hiddenFill xmlns:a14="http://schemas.microsoft.com/office/drawing/2010/main">
                  <a:noFill/>
                </a14:hiddenFill>
              </a:ext>
            </a:extLst>
          </p:spPr>
          <p:txBody>
            <a:bodyPr/>
            <a:lstStyle/>
            <a:p>
              <a:endParaRPr lang="zh-CN" altLang="en-US"/>
            </a:p>
          </p:txBody>
        </p:sp>
        <p:sp>
          <p:nvSpPr>
            <p:cNvPr id="47124" name="Text Box 15"/>
            <p:cNvSpPr>
              <a:spLocks noChangeArrowheads="1"/>
            </p:cNvSpPr>
            <p:nvPr/>
          </p:nvSpPr>
          <p:spPr bwMode="auto">
            <a:xfrm>
              <a:off x="334" y="739"/>
              <a:ext cx="8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en-US" altLang="zh-CN" sz="3200" b="1">
                  <a:solidFill>
                    <a:schemeClr val="accent2"/>
                  </a:solidFill>
                  <a:latin typeface="宋体" panose="02010600030101010101" pitchFamily="2" charset="-122"/>
                  <a:sym typeface="宋体" panose="02010600030101010101" pitchFamily="2" charset="-122"/>
                </a:rPr>
                <a:t>14700H</a:t>
              </a:r>
              <a:endParaRPr lang="zh-CN" altLang="en-US">
                <a:solidFill>
                  <a:srgbClr val="000000"/>
                </a:solidFill>
                <a:sym typeface="Arial" panose="020B0604020202020204" pitchFamily="34" charset="0"/>
              </a:endParaRPr>
            </a:p>
          </p:txBody>
        </p:sp>
      </p:grpSp>
      <p:grpSp>
        <p:nvGrpSpPr>
          <p:cNvPr id="43023" name="Group 16"/>
          <p:cNvGrpSpPr/>
          <p:nvPr/>
        </p:nvGrpSpPr>
        <p:grpSpPr bwMode="auto">
          <a:xfrm>
            <a:off x="769938" y="4213225"/>
            <a:ext cx="3657600" cy="1736725"/>
            <a:chOff x="0" y="0"/>
            <a:chExt cx="2304" cy="1094"/>
          </a:xfrm>
        </p:grpSpPr>
        <p:grpSp>
          <p:nvGrpSpPr>
            <p:cNvPr id="47112" name="Group 17"/>
            <p:cNvGrpSpPr/>
            <p:nvPr/>
          </p:nvGrpSpPr>
          <p:grpSpPr bwMode="auto">
            <a:xfrm>
              <a:off x="0" y="0"/>
              <a:ext cx="2304" cy="336"/>
              <a:chOff x="0" y="0"/>
              <a:chExt cx="2304" cy="336"/>
            </a:xfrm>
          </p:grpSpPr>
          <p:sp>
            <p:nvSpPr>
              <p:cNvPr id="47119" name="Line 18"/>
              <p:cNvSpPr>
                <a:spLocks noChangeShapeType="1"/>
              </p:cNvSpPr>
              <p:nvPr/>
            </p:nvSpPr>
            <p:spPr bwMode="auto">
              <a:xfrm>
                <a:off x="1680" y="192"/>
                <a:ext cx="624" cy="1"/>
              </a:xfrm>
              <a:prstGeom prst="line">
                <a:avLst/>
              </a:prstGeom>
              <a:noFill/>
              <a:ln w="28575">
                <a:solidFill>
                  <a:srgbClr val="7AA3DA"/>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0" name="Oval 19"/>
              <p:cNvSpPr>
                <a:spLocks noChangeArrowheads="1"/>
              </p:cNvSpPr>
              <p:nvPr/>
            </p:nvSpPr>
            <p:spPr bwMode="auto">
              <a:xfrm>
                <a:off x="0" y="0"/>
                <a:ext cx="1776" cy="336"/>
              </a:xfrm>
              <a:prstGeom prst="ellipse">
                <a:avLst/>
              </a:prstGeom>
              <a:gradFill rotWithShape="0">
                <a:gsLst>
                  <a:gs pos="0">
                    <a:srgbClr val="384B65"/>
                  </a:gs>
                  <a:gs pos="50000">
                    <a:srgbClr val="7AA3DA"/>
                  </a:gs>
                  <a:gs pos="100000">
                    <a:srgbClr val="384B65"/>
                  </a:gs>
                </a:gsLst>
                <a:lin ang="27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ctr"/>
                <a:r>
                  <a:rPr lang="zh-CN" altLang="en-US" sz="2400" b="1">
                    <a:solidFill>
                      <a:srgbClr val="FFFF00"/>
                    </a:solidFill>
                    <a:latin typeface="宋体" panose="02010600030101010101" pitchFamily="2" charset="-122"/>
                    <a:sym typeface="宋体" panose="02010600030101010101" pitchFamily="2" charset="-122"/>
                  </a:rPr>
                  <a:t>段地址左移</a:t>
                </a:r>
                <a:r>
                  <a:rPr lang="en-US" altLang="zh-CN" sz="2400" b="1">
                    <a:solidFill>
                      <a:srgbClr val="FFFF00"/>
                    </a:solidFill>
                    <a:latin typeface="宋体" panose="02010600030101010101" pitchFamily="2" charset="-122"/>
                    <a:sym typeface="宋体" panose="02010600030101010101" pitchFamily="2" charset="-122"/>
                  </a:rPr>
                  <a:t>4</a:t>
                </a:r>
                <a:r>
                  <a:rPr lang="zh-CN" altLang="en-US" sz="2400" b="1">
                    <a:solidFill>
                      <a:srgbClr val="FFFF00"/>
                    </a:solidFill>
                    <a:latin typeface="宋体" panose="02010600030101010101" pitchFamily="2" charset="-122"/>
                    <a:sym typeface="宋体" panose="02010600030101010101" pitchFamily="2" charset="-122"/>
                  </a:rPr>
                  <a:t>位</a:t>
                </a:r>
                <a:endParaRPr lang="zh-CN" altLang="en-US">
                  <a:solidFill>
                    <a:srgbClr val="000000"/>
                  </a:solidFill>
                  <a:sym typeface="Arial" panose="020B0604020202020204" pitchFamily="34" charset="0"/>
                </a:endParaRPr>
              </a:p>
            </p:txBody>
          </p:sp>
        </p:grpSp>
        <p:grpSp>
          <p:nvGrpSpPr>
            <p:cNvPr id="47113" name="Group 20"/>
            <p:cNvGrpSpPr/>
            <p:nvPr/>
          </p:nvGrpSpPr>
          <p:grpSpPr bwMode="auto">
            <a:xfrm>
              <a:off x="0" y="308"/>
              <a:ext cx="2304" cy="336"/>
              <a:chOff x="0" y="0"/>
              <a:chExt cx="2304" cy="336"/>
            </a:xfrm>
          </p:grpSpPr>
          <p:sp>
            <p:nvSpPr>
              <p:cNvPr id="47117" name="Line 21"/>
              <p:cNvSpPr>
                <a:spLocks noChangeShapeType="1"/>
              </p:cNvSpPr>
              <p:nvPr/>
            </p:nvSpPr>
            <p:spPr bwMode="auto">
              <a:xfrm>
                <a:off x="1680" y="192"/>
                <a:ext cx="624" cy="1"/>
              </a:xfrm>
              <a:prstGeom prst="line">
                <a:avLst/>
              </a:prstGeom>
              <a:noFill/>
              <a:ln w="28575">
                <a:solidFill>
                  <a:srgbClr val="7AA3DA"/>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8" name="Oval 22"/>
              <p:cNvSpPr>
                <a:spLocks noChangeArrowheads="1"/>
              </p:cNvSpPr>
              <p:nvPr/>
            </p:nvSpPr>
            <p:spPr bwMode="auto">
              <a:xfrm>
                <a:off x="0" y="0"/>
                <a:ext cx="1776" cy="336"/>
              </a:xfrm>
              <a:prstGeom prst="ellipse">
                <a:avLst/>
              </a:prstGeom>
              <a:gradFill rotWithShape="0">
                <a:gsLst>
                  <a:gs pos="0">
                    <a:srgbClr val="384B65"/>
                  </a:gs>
                  <a:gs pos="50000">
                    <a:srgbClr val="7AA3DA"/>
                  </a:gs>
                  <a:gs pos="100000">
                    <a:srgbClr val="384B65"/>
                  </a:gs>
                </a:gsLst>
                <a:lin ang="27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ctr"/>
                <a:r>
                  <a:rPr lang="zh-CN" altLang="en-US" sz="2400" b="1">
                    <a:solidFill>
                      <a:srgbClr val="FFFF00"/>
                    </a:solidFill>
                    <a:latin typeface="宋体" panose="02010600030101010101" pitchFamily="2" charset="-122"/>
                    <a:sym typeface="宋体" panose="02010600030101010101" pitchFamily="2" charset="-122"/>
                  </a:rPr>
                  <a:t>加上偏移地址</a:t>
                </a:r>
                <a:endParaRPr lang="zh-CN" altLang="en-US">
                  <a:solidFill>
                    <a:srgbClr val="000000"/>
                  </a:solidFill>
                  <a:sym typeface="Arial" panose="020B0604020202020204" pitchFamily="34" charset="0"/>
                </a:endParaRPr>
              </a:p>
            </p:txBody>
          </p:sp>
        </p:grpSp>
        <p:grpSp>
          <p:nvGrpSpPr>
            <p:cNvPr id="47114" name="Group 23"/>
            <p:cNvGrpSpPr/>
            <p:nvPr/>
          </p:nvGrpSpPr>
          <p:grpSpPr bwMode="auto">
            <a:xfrm>
              <a:off x="0" y="758"/>
              <a:ext cx="2304" cy="336"/>
              <a:chOff x="0" y="0"/>
              <a:chExt cx="2304" cy="336"/>
            </a:xfrm>
          </p:grpSpPr>
          <p:sp>
            <p:nvSpPr>
              <p:cNvPr id="47115" name="Line 24"/>
              <p:cNvSpPr>
                <a:spLocks noChangeShapeType="1"/>
              </p:cNvSpPr>
              <p:nvPr/>
            </p:nvSpPr>
            <p:spPr bwMode="auto">
              <a:xfrm>
                <a:off x="1680" y="192"/>
                <a:ext cx="624" cy="1"/>
              </a:xfrm>
              <a:prstGeom prst="line">
                <a:avLst/>
              </a:prstGeom>
              <a:noFill/>
              <a:ln w="28575">
                <a:solidFill>
                  <a:srgbClr val="7AA3DA"/>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6" name="Oval 25"/>
              <p:cNvSpPr>
                <a:spLocks noChangeArrowheads="1"/>
              </p:cNvSpPr>
              <p:nvPr/>
            </p:nvSpPr>
            <p:spPr bwMode="auto">
              <a:xfrm>
                <a:off x="0" y="0"/>
                <a:ext cx="1776" cy="336"/>
              </a:xfrm>
              <a:prstGeom prst="ellipse">
                <a:avLst/>
              </a:prstGeom>
              <a:gradFill rotWithShape="0">
                <a:gsLst>
                  <a:gs pos="0">
                    <a:srgbClr val="384B65"/>
                  </a:gs>
                  <a:gs pos="50000">
                    <a:srgbClr val="7AA3DA"/>
                  </a:gs>
                  <a:gs pos="100000">
                    <a:srgbClr val="384B65"/>
                  </a:gs>
                </a:gsLst>
                <a:lin ang="27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ctr"/>
                <a:r>
                  <a:rPr lang="zh-CN" altLang="en-US" sz="2400" b="1">
                    <a:solidFill>
                      <a:srgbClr val="FFFF00"/>
                    </a:solidFill>
                    <a:latin typeface="宋体" panose="02010600030101010101" pitchFamily="2" charset="-122"/>
                    <a:sym typeface="宋体" panose="02010600030101010101" pitchFamily="2" charset="-122"/>
                  </a:rPr>
                  <a:t>得到物理地址</a:t>
                </a:r>
                <a:endParaRPr lang="zh-CN" altLang="en-US">
                  <a:solidFill>
                    <a:srgbClr val="000000"/>
                  </a:solidFill>
                  <a:sym typeface="Arial" panose="020B0604020202020204" pitchFamily="34" charset="0"/>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p:cBhvr>
                                        <p:cTn id="12" dur="500"/>
                                        <p:tgtEl>
                                          <p:spTgt spid="430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3023"/>
                                        </p:tgtEl>
                                        <p:attrNameLst>
                                          <p:attrName>style.visibility</p:attrName>
                                        </p:attrNameLst>
                                      </p:cBhvr>
                                      <p:to>
                                        <p:strVal val="visible"/>
                                      </p:to>
                                    </p:set>
                                    <p:animEffect transition="in" filter="randombar(horizontal)">
                                      <p:cBhvr>
                                        <p:cTn id="17" dur="500"/>
                                        <p:tgtEl>
                                          <p:spTgt spid="430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43018"/>
                                        </p:tgtEl>
                                        <p:attrNameLst>
                                          <p:attrName>style.visibility</p:attrName>
                                        </p:attrNameLst>
                                      </p:cBhvr>
                                      <p:to>
                                        <p:strVal val="visible"/>
                                      </p:to>
                                    </p:set>
                                    <p:animEffect>
                                      <p:cBhvr>
                                        <p:cTn id="22"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3. </a:t>
            </a:r>
            <a:r>
              <a:rPr lang="zh-CN" altLang="en-US" dirty="0" smtClean="0"/>
              <a:t>段寄存器</a:t>
            </a:r>
            <a:endParaRPr lang="zh-CN" altLang="en-US" dirty="0" smtClean="0"/>
          </a:p>
        </p:txBody>
      </p:sp>
      <p:sp>
        <p:nvSpPr>
          <p:cNvPr id="45059" name="Rectangle 5"/>
          <p:cNvSpPr>
            <a:spLocks noGrp="1" noChangeArrowheads="1"/>
          </p:cNvSpPr>
          <p:nvPr>
            <p:ph type="body" idx="4294967295"/>
          </p:nvPr>
        </p:nvSpPr>
        <p:spPr>
          <a:xfrm>
            <a:off x="468313" y="977900"/>
            <a:ext cx="8181975" cy="4784725"/>
          </a:xfrm>
          <a:extLst>
            <a:ext uri="{91240B29-F687-4F45-9708-019B960494DF}">
              <a14:hiddenLine xmlns:a14="http://schemas.microsoft.com/office/drawing/2010/main" w="9525">
                <a:solidFill>
                  <a:srgbClr val="000000"/>
                </a:solidFill>
                <a:bevel/>
              </a14:hiddenLine>
            </a:ext>
          </a:extLst>
        </p:spPr>
        <p:txBody>
          <a:bodyPr/>
          <a:lstStyle/>
          <a:p>
            <a:pPr eaLnBrk="1" hangingPunct="1">
              <a:lnSpc>
                <a:spcPct val="125000"/>
              </a:lnSpc>
              <a:spcBef>
                <a:spcPct val="30000"/>
              </a:spcBef>
              <a:defRPr/>
            </a:pPr>
            <a:r>
              <a:rPr lang="en-US" altLang="zh-CN" sz="2800" b="0" dirty="0" smtClean="0">
                <a:solidFill>
                  <a:srgbClr val="3333CC"/>
                </a:solidFill>
              </a:rPr>
              <a:t>8088</a:t>
            </a:r>
            <a:r>
              <a:rPr lang="zh-CN" altLang="en-US" sz="2800" b="0" dirty="0" smtClean="0">
                <a:solidFill>
                  <a:srgbClr val="3333CC"/>
                </a:solidFill>
              </a:rPr>
              <a:t>有</a:t>
            </a:r>
            <a:r>
              <a:rPr lang="en-US" altLang="zh-CN" sz="2800" b="0" dirty="0" smtClean="0">
                <a:solidFill>
                  <a:srgbClr val="3333CC"/>
                </a:solidFill>
              </a:rPr>
              <a:t>4</a:t>
            </a:r>
            <a:r>
              <a:rPr lang="zh-CN" altLang="en-US" sz="2800" b="0" dirty="0" smtClean="0">
                <a:solidFill>
                  <a:srgbClr val="3333CC"/>
                </a:solidFill>
              </a:rPr>
              <a:t>个</a:t>
            </a:r>
            <a:r>
              <a:rPr lang="en-US" altLang="zh-CN" sz="2800" b="0" dirty="0" smtClean="0">
                <a:solidFill>
                  <a:srgbClr val="3333CC"/>
                </a:solidFill>
              </a:rPr>
              <a:t>16</a:t>
            </a:r>
            <a:r>
              <a:rPr lang="zh-CN" altLang="en-US" sz="2800" b="0" dirty="0" smtClean="0">
                <a:solidFill>
                  <a:srgbClr val="3333CC"/>
                </a:solidFill>
              </a:rPr>
              <a:t>位的</a:t>
            </a:r>
            <a:r>
              <a:rPr lang="zh-CN" altLang="en-US" sz="2800" b="0" dirty="0" smtClean="0">
                <a:solidFill>
                  <a:srgbClr val="3333CC"/>
                </a:solidFill>
                <a:hlinkClick r:id="rId1" action="ppaction://hlinksldjump"/>
              </a:rPr>
              <a:t>段寄存器</a:t>
            </a:r>
            <a:r>
              <a:rPr lang="zh-CN" altLang="en-US" sz="2800" b="0" dirty="0" smtClean="0">
                <a:solidFill>
                  <a:srgbClr val="3333CC"/>
                </a:solidFill>
              </a:rPr>
              <a:t>，每个段寄存器用来确定一个</a:t>
            </a:r>
            <a:r>
              <a:rPr lang="zh-CN" altLang="en-US" sz="2800" b="0" dirty="0" smtClean="0">
                <a:solidFill>
                  <a:srgbClr val="3333CC"/>
                </a:solidFill>
                <a:hlinkClick r:id="rId2" action="ppaction://hlinksldjump"/>
              </a:rPr>
              <a:t>逻辑段</a:t>
            </a:r>
            <a:r>
              <a:rPr lang="zh-CN" altLang="en-US" sz="2800" b="0" dirty="0" smtClean="0">
                <a:solidFill>
                  <a:srgbClr val="3333CC"/>
                </a:solidFill>
              </a:rPr>
              <a:t>的起始地址</a:t>
            </a:r>
            <a:endParaRPr lang="zh-CN" altLang="en-US" sz="2800" b="0" dirty="0" smtClean="0">
              <a:solidFill>
                <a:srgbClr val="3333CC"/>
              </a:solidFill>
            </a:endParaRPr>
          </a:p>
          <a:p>
            <a:pPr lvl="1" eaLnBrk="1" hangingPunct="1">
              <a:lnSpc>
                <a:spcPct val="125000"/>
              </a:lnSpc>
              <a:defRPr/>
            </a:pPr>
            <a:r>
              <a:rPr lang="en-US" altLang="zh-CN" b="0" dirty="0" smtClean="0">
                <a:solidFill>
                  <a:srgbClr val="CC0000"/>
                </a:solidFill>
                <a:ea typeface="+mn-ea"/>
                <a:hlinkClick r:id="rId3" action="ppaction://hlinksldjump"/>
              </a:rPr>
              <a:t>CS</a:t>
            </a:r>
            <a:r>
              <a:rPr lang="en-US" altLang="zh-CN" b="0" dirty="0" smtClean="0">
                <a:solidFill>
                  <a:srgbClr val="CC0000"/>
                </a:solidFill>
                <a:ea typeface="+mn-ea"/>
              </a:rPr>
              <a:t> </a:t>
            </a:r>
            <a:r>
              <a:rPr lang="en-US" altLang="zh-CN" b="0" dirty="0" smtClean="0">
                <a:solidFill>
                  <a:srgbClr val="000099"/>
                </a:solidFill>
                <a:ea typeface="+mn-ea"/>
              </a:rPr>
              <a:t>(</a:t>
            </a:r>
            <a:r>
              <a:rPr lang="en-US" altLang="zh-CN" b="0" dirty="0" smtClean="0">
                <a:solidFill>
                  <a:schemeClr val="accent1"/>
                </a:solidFill>
                <a:ea typeface="+mn-ea"/>
              </a:rPr>
              <a:t>C</a:t>
            </a:r>
            <a:r>
              <a:rPr lang="en-US" altLang="zh-CN" b="0" dirty="0" smtClean="0">
                <a:solidFill>
                  <a:srgbClr val="000099"/>
                </a:solidFill>
                <a:ea typeface="+mn-ea"/>
              </a:rPr>
              <a:t>ode </a:t>
            </a:r>
            <a:r>
              <a:rPr lang="en-US" altLang="zh-CN" b="0" dirty="0">
                <a:solidFill>
                  <a:schemeClr val="accent1"/>
                </a:solidFill>
                <a:ea typeface="+mn-ea"/>
              </a:rPr>
              <a:t>S</a:t>
            </a:r>
            <a:r>
              <a:rPr lang="en-US" altLang="zh-CN" b="0" dirty="0" smtClean="0">
                <a:solidFill>
                  <a:srgbClr val="000099"/>
                </a:solidFill>
                <a:ea typeface="+mn-ea"/>
              </a:rPr>
              <a:t>egment)</a:t>
            </a:r>
            <a:r>
              <a:rPr lang="zh-CN" altLang="en-US" b="0" dirty="0" smtClean="0">
                <a:solidFill>
                  <a:srgbClr val="000099"/>
                </a:solidFill>
                <a:ea typeface="+mn-ea"/>
              </a:rPr>
              <a:t>指明</a:t>
            </a:r>
            <a:r>
              <a:rPr lang="zh-CN" altLang="en-US" b="0" dirty="0" smtClean="0">
                <a:solidFill>
                  <a:schemeClr val="hlink"/>
                </a:solidFill>
                <a:ea typeface="+mn-ea"/>
              </a:rPr>
              <a:t>代码段</a:t>
            </a:r>
            <a:r>
              <a:rPr lang="zh-CN" altLang="en-US" b="0" dirty="0">
                <a:solidFill>
                  <a:srgbClr val="000099"/>
                </a:solidFill>
                <a:ea typeface="+mn-ea"/>
              </a:rPr>
              <a:t>的起始地址</a:t>
            </a:r>
            <a:endParaRPr lang="zh-CN" altLang="en-US" b="0" dirty="0">
              <a:solidFill>
                <a:srgbClr val="000099"/>
              </a:solidFill>
              <a:ea typeface="+mn-ea"/>
            </a:endParaRPr>
          </a:p>
          <a:p>
            <a:pPr lvl="1" eaLnBrk="1" hangingPunct="1">
              <a:lnSpc>
                <a:spcPct val="125000"/>
              </a:lnSpc>
              <a:defRPr/>
            </a:pPr>
            <a:r>
              <a:rPr lang="en-US" altLang="zh-CN" b="0" dirty="0" smtClean="0">
                <a:solidFill>
                  <a:srgbClr val="CC0000"/>
                </a:solidFill>
                <a:ea typeface="+mn-ea"/>
                <a:hlinkClick r:id="rId4" action="ppaction://hlinksldjump"/>
              </a:rPr>
              <a:t>SS</a:t>
            </a:r>
            <a:r>
              <a:rPr lang="en-US" altLang="zh-CN" b="0" dirty="0" smtClean="0">
                <a:solidFill>
                  <a:srgbClr val="CC0000"/>
                </a:solidFill>
                <a:ea typeface="+mn-ea"/>
              </a:rPr>
              <a:t> </a:t>
            </a:r>
            <a:r>
              <a:rPr lang="en-US" altLang="zh-CN" b="0" dirty="0">
                <a:solidFill>
                  <a:srgbClr val="000099"/>
                </a:solidFill>
                <a:ea typeface="+mn-ea"/>
              </a:rPr>
              <a:t>(</a:t>
            </a:r>
            <a:r>
              <a:rPr lang="en-US" altLang="zh-CN" b="0" dirty="0">
                <a:solidFill>
                  <a:schemeClr val="accent1"/>
                </a:solidFill>
                <a:ea typeface="+mn-ea"/>
              </a:rPr>
              <a:t>S</a:t>
            </a:r>
            <a:r>
              <a:rPr lang="en-US" altLang="zh-CN" b="0" dirty="0">
                <a:solidFill>
                  <a:srgbClr val="000099"/>
                </a:solidFill>
                <a:ea typeface="+mn-ea"/>
              </a:rPr>
              <a:t>tack </a:t>
            </a:r>
            <a:r>
              <a:rPr lang="en-US" altLang="zh-CN" b="0" dirty="0">
                <a:solidFill>
                  <a:schemeClr val="accent1"/>
                </a:solidFill>
                <a:ea typeface="+mn-ea"/>
              </a:rPr>
              <a:t>S</a:t>
            </a:r>
            <a:r>
              <a:rPr lang="en-US" altLang="zh-CN" b="0" dirty="0">
                <a:solidFill>
                  <a:srgbClr val="000099"/>
                </a:solidFill>
                <a:ea typeface="+mn-ea"/>
              </a:rPr>
              <a:t>egment)</a:t>
            </a:r>
            <a:r>
              <a:rPr lang="zh-CN" altLang="en-US" b="0" dirty="0" smtClean="0">
                <a:solidFill>
                  <a:srgbClr val="000099"/>
                </a:solidFill>
                <a:ea typeface="+mn-ea"/>
              </a:rPr>
              <a:t>指明</a:t>
            </a:r>
            <a:r>
              <a:rPr lang="zh-CN" altLang="en-US" b="0" dirty="0" smtClean="0">
                <a:solidFill>
                  <a:schemeClr val="hlink"/>
                </a:solidFill>
                <a:ea typeface="+mn-ea"/>
              </a:rPr>
              <a:t>堆栈段</a:t>
            </a:r>
            <a:r>
              <a:rPr lang="zh-CN" altLang="en-US" b="0" dirty="0">
                <a:solidFill>
                  <a:srgbClr val="000099"/>
                </a:solidFill>
                <a:ea typeface="+mn-ea"/>
              </a:rPr>
              <a:t>的起始地址</a:t>
            </a:r>
            <a:endParaRPr lang="zh-CN" altLang="en-US" b="0" dirty="0">
              <a:solidFill>
                <a:srgbClr val="000099"/>
              </a:solidFill>
              <a:ea typeface="+mn-ea"/>
            </a:endParaRPr>
          </a:p>
          <a:p>
            <a:pPr lvl="1" eaLnBrk="1" hangingPunct="1">
              <a:lnSpc>
                <a:spcPct val="125000"/>
              </a:lnSpc>
              <a:defRPr/>
            </a:pPr>
            <a:r>
              <a:rPr lang="en-US" altLang="zh-CN" b="0" dirty="0" smtClean="0">
                <a:solidFill>
                  <a:srgbClr val="CC0000"/>
                </a:solidFill>
                <a:ea typeface="+mn-ea"/>
                <a:hlinkClick r:id="rId5" action="ppaction://hlinksldjump"/>
              </a:rPr>
              <a:t>DS</a:t>
            </a:r>
            <a:r>
              <a:rPr lang="en-US" altLang="zh-CN" b="0" dirty="0" smtClean="0">
                <a:solidFill>
                  <a:srgbClr val="CC0000"/>
                </a:solidFill>
                <a:ea typeface="+mn-ea"/>
              </a:rPr>
              <a:t> </a:t>
            </a:r>
            <a:r>
              <a:rPr lang="en-US" altLang="zh-CN" b="0" dirty="0">
                <a:solidFill>
                  <a:srgbClr val="000099"/>
                </a:solidFill>
                <a:ea typeface="+mn-ea"/>
              </a:rPr>
              <a:t>(</a:t>
            </a:r>
            <a:r>
              <a:rPr lang="en-US" altLang="zh-CN" b="0" dirty="0">
                <a:solidFill>
                  <a:schemeClr val="accent1"/>
                </a:solidFill>
                <a:ea typeface="+mn-ea"/>
              </a:rPr>
              <a:t>D</a:t>
            </a:r>
            <a:r>
              <a:rPr lang="en-US" altLang="zh-CN" b="0" dirty="0">
                <a:solidFill>
                  <a:srgbClr val="000099"/>
                </a:solidFill>
                <a:ea typeface="+mn-ea"/>
              </a:rPr>
              <a:t>ata </a:t>
            </a:r>
            <a:r>
              <a:rPr lang="en-US" altLang="zh-CN" b="0" dirty="0">
                <a:solidFill>
                  <a:schemeClr val="accent1"/>
                </a:solidFill>
                <a:ea typeface="+mn-ea"/>
              </a:rPr>
              <a:t>S</a:t>
            </a:r>
            <a:r>
              <a:rPr lang="en-US" altLang="zh-CN" b="0" dirty="0">
                <a:solidFill>
                  <a:srgbClr val="000099"/>
                </a:solidFill>
                <a:ea typeface="+mn-ea"/>
              </a:rPr>
              <a:t>egment)</a:t>
            </a:r>
            <a:r>
              <a:rPr lang="zh-CN" altLang="en-US" b="0" dirty="0" smtClean="0">
                <a:solidFill>
                  <a:srgbClr val="000099"/>
                </a:solidFill>
                <a:ea typeface="+mn-ea"/>
              </a:rPr>
              <a:t>指明</a:t>
            </a:r>
            <a:r>
              <a:rPr lang="zh-CN" altLang="en-US" b="0" dirty="0" smtClean="0">
                <a:solidFill>
                  <a:schemeClr val="hlink"/>
                </a:solidFill>
                <a:ea typeface="+mn-ea"/>
              </a:rPr>
              <a:t>数据段</a:t>
            </a:r>
            <a:r>
              <a:rPr lang="zh-CN" altLang="en-US" b="0" dirty="0">
                <a:solidFill>
                  <a:srgbClr val="000099"/>
                </a:solidFill>
                <a:ea typeface="+mn-ea"/>
              </a:rPr>
              <a:t>的起始地址</a:t>
            </a:r>
            <a:endParaRPr lang="zh-CN" altLang="en-US" b="0" dirty="0">
              <a:solidFill>
                <a:srgbClr val="000099"/>
              </a:solidFill>
              <a:ea typeface="+mn-ea"/>
            </a:endParaRPr>
          </a:p>
          <a:p>
            <a:pPr lvl="1" eaLnBrk="1" hangingPunct="1">
              <a:lnSpc>
                <a:spcPct val="125000"/>
              </a:lnSpc>
              <a:defRPr/>
            </a:pPr>
            <a:r>
              <a:rPr lang="en-US" altLang="zh-CN" b="0" dirty="0" smtClean="0">
                <a:solidFill>
                  <a:srgbClr val="CC0000"/>
                </a:solidFill>
                <a:ea typeface="+mn-ea"/>
                <a:hlinkClick r:id="rId6" action="ppaction://hlinksldjump"/>
              </a:rPr>
              <a:t>ES</a:t>
            </a:r>
            <a:r>
              <a:rPr lang="en-US" altLang="zh-CN" b="0" dirty="0" smtClean="0">
                <a:solidFill>
                  <a:srgbClr val="CC0000"/>
                </a:solidFill>
                <a:ea typeface="+mn-ea"/>
              </a:rPr>
              <a:t> </a:t>
            </a:r>
            <a:r>
              <a:rPr lang="en-US" altLang="zh-CN" b="0" dirty="0">
                <a:solidFill>
                  <a:srgbClr val="000099"/>
                </a:solidFill>
                <a:ea typeface="+mn-ea"/>
              </a:rPr>
              <a:t>(</a:t>
            </a:r>
            <a:r>
              <a:rPr lang="en-US" altLang="zh-CN" b="0" dirty="0">
                <a:solidFill>
                  <a:schemeClr val="accent1"/>
                </a:solidFill>
                <a:ea typeface="+mn-ea"/>
              </a:rPr>
              <a:t>E</a:t>
            </a:r>
            <a:r>
              <a:rPr lang="en-US" altLang="zh-CN" b="0" dirty="0">
                <a:solidFill>
                  <a:srgbClr val="000099"/>
                </a:solidFill>
                <a:ea typeface="+mn-ea"/>
              </a:rPr>
              <a:t>xtra </a:t>
            </a:r>
            <a:r>
              <a:rPr lang="en-US" altLang="zh-CN" b="0" dirty="0">
                <a:solidFill>
                  <a:schemeClr val="accent1"/>
                </a:solidFill>
                <a:ea typeface="+mn-ea"/>
              </a:rPr>
              <a:t>S</a:t>
            </a:r>
            <a:r>
              <a:rPr lang="en-US" altLang="zh-CN" b="0" dirty="0">
                <a:solidFill>
                  <a:srgbClr val="000099"/>
                </a:solidFill>
                <a:ea typeface="+mn-ea"/>
              </a:rPr>
              <a:t>egment)</a:t>
            </a:r>
            <a:r>
              <a:rPr lang="zh-CN" altLang="en-US" b="0" dirty="0" smtClean="0">
                <a:solidFill>
                  <a:srgbClr val="000099"/>
                </a:solidFill>
                <a:ea typeface="+mn-ea"/>
              </a:rPr>
              <a:t>指明</a:t>
            </a:r>
            <a:r>
              <a:rPr lang="zh-CN" altLang="en-US" b="0" dirty="0" smtClean="0">
                <a:solidFill>
                  <a:schemeClr val="hlink"/>
                </a:solidFill>
                <a:ea typeface="+mn-ea"/>
              </a:rPr>
              <a:t>附加段</a:t>
            </a:r>
            <a:r>
              <a:rPr lang="zh-CN" altLang="en-US" b="0" dirty="0">
                <a:solidFill>
                  <a:srgbClr val="000099"/>
                </a:solidFill>
                <a:ea typeface="+mn-ea"/>
              </a:rPr>
              <a:t>的起始地址</a:t>
            </a:r>
            <a:endParaRPr lang="zh-CN" altLang="en-US" b="0" dirty="0">
              <a:solidFill>
                <a:srgbClr val="000099"/>
              </a:solidFill>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randombar(horizontal)">
                                      <p:cBhvr>
                                        <p:cTn id="7" dur="5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randombar(horizontal)">
                                      <p:cBhvr>
                                        <p:cTn id="12" dur="500"/>
                                        <p:tgtEl>
                                          <p:spTgt spid="4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animEffect transition="in" filter="randombar(horizontal)">
                                      <p:cBhvr>
                                        <p:cTn id="17" dur="500"/>
                                        <p:tgtEl>
                                          <p:spTgt spid="450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5059">
                                            <p:txEl>
                                              <p:pRg st="4" end="4"/>
                                            </p:txEl>
                                          </p:spTgt>
                                        </p:tgtEl>
                                        <p:attrNameLst>
                                          <p:attrName>style.visibility</p:attrName>
                                        </p:attrNameLst>
                                      </p:cBhvr>
                                      <p:to>
                                        <p:strVal val="visible"/>
                                      </p:to>
                                    </p:set>
                                    <p:animEffect transition="in" filter="randombar(horizontal)">
                                      <p:cBhvr>
                                        <p:cTn id="22"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7963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1</a:t>
            </a:r>
            <a:r>
              <a:rPr lang="zh-CN" altLang="en-US" dirty="0" smtClean="0"/>
              <a:t>）代码段寄存器</a:t>
            </a:r>
            <a:r>
              <a:rPr lang="en-US" altLang="zh-CN" dirty="0" smtClean="0"/>
              <a:t>CS</a:t>
            </a:r>
            <a:r>
              <a:rPr lang="zh-CN" altLang="en-US" dirty="0" smtClean="0"/>
              <a:t>（</a:t>
            </a:r>
            <a:r>
              <a:rPr lang="en-US" altLang="zh-CN" dirty="0" smtClean="0"/>
              <a:t>Code Segment</a:t>
            </a:r>
            <a:r>
              <a:rPr lang="zh-CN" altLang="en-US" dirty="0" smtClean="0"/>
              <a:t>）</a:t>
            </a:r>
            <a:endParaRPr lang="zh-CN" altLang="en-US" dirty="0" smtClean="0"/>
          </a:p>
        </p:txBody>
      </p:sp>
      <p:sp>
        <p:nvSpPr>
          <p:cNvPr id="46083" name="Rectangle 3"/>
          <p:cNvSpPr>
            <a:spLocks noGrp="1" noChangeArrowheads="1"/>
          </p:cNvSpPr>
          <p:nvPr>
            <p:ph type="body" idx="4294967295"/>
          </p:nvPr>
        </p:nvSpPr>
        <p:spPr>
          <a:xfrm>
            <a:off x="468313" y="977900"/>
            <a:ext cx="8181975" cy="5141913"/>
          </a:xfrm>
          <a:extLst>
            <a:ext uri="{91240B29-F687-4F45-9708-019B960494DF}">
              <a14:hiddenLine xmlns:a14="http://schemas.microsoft.com/office/drawing/2010/main" w="9525">
                <a:solidFill>
                  <a:srgbClr val="000000"/>
                </a:solidFill>
                <a:bevel/>
              </a14:hiddenLine>
            </a:ext>
          </a:extLst>
        </p:spPr>
        <p:txBody>
          <a:bodyPr/>
          <a:lstStyle/>
          <a:p>
            <a:pPr eaLnBrk="1" hangingPunct="1">
              <a:lnSpc>
                <a:spcPct val="125000"/>
              </a:lnSpc>
              <a:defRPr/>
            </a:pPr>
            <a:r>
              <a:rPr lang="zh-CN" altLang="en-US" sz="2800" b="0" dirty="0" smtClean="0"/>
              <a:t>代码段用来存放程序的指令序列</a:t>
            </a:r>
            <a:endParaRPr lang="zh-CN" altLang="en-US" sz="2800" b="0" dirty="0" smtClean="0"/>
          </a:p>
          <a:p>
            <a:pPr lvl="1" eaLnBrk="1" hangingPunct="1">
              <a:lnSpc>
                <a:spcPct val="125000"/>
              </a:lnSpc>
              <a:defRPr/>
            </a:pPr>
            <a:r>
              <a:rPr lang="zh-CN" altLang="en-US" b="0" dirty="0" smtClean="0">
                <a:solidFill>
                  <a:srgbClr val="000099"/>
                </a:solidFill>
                <a:ea typeface="+mn-ea"/>
              </a:rPr>
              <a:t>代码段寄存器</a:t>
            </a:r>
            <a:r>
              <a:rPr lang="en-US" altLang="zh-CN" b="0" dirty="0" smtClean="0">
                <a:solidFill>
                  <a:srgbClr val="000099"/>
                </a:solidFill>
                <a:ea typeface="+mn-ea"/>
              </a:rPr>
              <a:t>CS</a:t>
            </a:r>
            <a:r>
              <a:rPr lang="zh-CN" altLang="en-US" b="0" dirty="0" smtClean="0">
                <a:solidFill>
                  <a:srgbClr val="000099"/>
                </a:solidFill>
                <a:ea typeface="+mn-ea"/>
              </a:rPr>
              <a:t>存放代码段的段地址</a:t>
            </a:r>
            <a:endParaRPr lang="zh-CN" altLang="en-US" b="0" dirty="0" smtClean="0">
              <a:solidFill>
                <a:srgbClr val="000099"/>
              </a:solidFill>
              <a:ea typeface="+mn-ea"/>
            </a:endParaRPr>
          </a:p>
          <a:p>
            <a:pPr lvl="1" eaLnBrk="1" hangingPunct="1">
              <a:lnSpc>
                <a:spcPct val="125000"/>
              </a:lnSpc>
              <a:defRPr/>
            </a:pPr>
            <a:r>
              <a:rPr lang="zh-CN" altLang="en-US" b="0" dirty="0" smtClean="0">
                <a:solidFill>
                  <a:srgbClr val="000099"/>
                </a:solidFill>
                <a:ea typeface="+mn-ea"/>
              </a:rPr>
              <a:t>指令指针寄存器</a:t>
            </a:r>
            <a:r>
              <a:rPr lang="en-US" altLang="zh-CN" b="0" dirty="0" smtClean="0">
                <a:solidFill>
                  <a:srgbClr val="000099"/>
                </a:solidFill>
                <a:ea typeface="+mn-ea"/>
              </a:rPr>
              <a:t>IP</a:t>
            </a:r>
            <a:r>
              <a:rPr lang="zh-CN" altLang="en-US" b="0" dirty="0" smtClean="0">
                <a:solidFill>
                  <a:srgbClr val="000099"/>
                </a:solidFill>
                <a:ea typeface="+mn-ea"/>
              </a:rPr>
              <a:t>指示下条指令的偏移地址</a:t>
            </a:r>
            <a:endParaRPr lang="zh-CN" altLang="en-US" b="0" dirty="0" smtClean="0">
              <a:solidFill>
                <a:srgbClr val="000099"/>
              </a:solidFill>
              <a:ea typeface="+mn-ea"/>
            </a:endParaRPr>
          </a:p>
          <a:p>
            <a:pPr eaLnBrk="1" hangingPunct="1">
              <a:lnSpc>
                <a:spcPct val="125000"/>
              </a:lnSpc>
              <a:defRPr/>
            </a:pPr>
            <a:r>
              <a:rPr lang="zh-CN" altLang="en-US" sz="2800" b="0" dirty="0" smtClean="0">
                <a:latin typeface="幼圆" panose="02010509060101010101" pitchFamily="49" charset="-122"/>
                <a:sym typeface="幼圆" panose="02010509060101010101" pitchFamily="49" charset="-122"/>
              </a:rPr>
              <a:t>处理器利用</a:t>
            </a:r>
            <a:r>
              <a:rPr lang="en-US" altLang="zh-CN" sz="2800" b="0" dirty="0" smtClean="0">
                <a:sym typeface="幼圆" panose="02010509060101010101" pitchFamily="49" charset="-122"/>
              </a:rPr>
              <a:t>CS:IP</a:t>
            </a:r>
            <a:r>
              <a:rPr lang="zh-CN" altLang="en-US" sz="2800" b="0" dirty="0" smtClean="0">
                <a:latin typeface="幼圆" panose="02010509060101010101" pitchFamily="49" charset="-122"/>
                <a:sym typeface="幼圆" panose="02010509060101010101" pitchFamily="49" charset="-122"/>
              </a:rPr>
              <a:t>取得下一条要执行的指令的地址</a:t>
            </a:r>
            <a:endParaRPr lang="zh-CN" altLang="en-US" sz="2800" dirty="0" smtClean="0"/>
          </a:p>
        </p:txBody>
      </p:sp>
      <p:pic>
        <p:nvPicPr>
          <p:cNvPr id="49156" name="Picture 4" descr="返回002">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3213" y="5319713"/>
            <a:ext cx="7254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79634"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2</a:t>
            </a:r>
            <a:r>
              <a:rPr lang="zh-CN" altLang="en-US" dirty="0" smtClean="0"/>
              <a:t>）堆栈段寄存器</a:t>
            </a:r>
            <a:r>
              <a:rPr lang="en-US" altLang="zh-CN" dirty="0" smtClean="0"/>
              <a:t>SS</a:t>
            </a:r>
            <a:r>
              <a:rPr lang="zh-CN" altLang="en-US" dirty="0" smtClean="0"/>
              <a:t>（</a:t>
            </a:r>
            <a:r>
              <a:rPr lang="en-US" altLang="zh-CN" dirty="0" smtClean="0"/>
              <a:t>Stack Segment</a:t>
            </a:r>
            <a:r>
              <a:rPr lang="zh-CN" altLang="en-US" dirty="0" smtClean="0"/>
              <a:t>）</a:t>
            </a:r>
            <a:endParaRPr lang="zh-CN" altLang="en-US" dirty="0" smtClean="0"/>
          </a:p>
        </p:txBody>
      </p:sp>
      <p:sp>
        <p:nvSpPr>
          <p:cNvPr id="47107" name="Rectangle 3"/>
          <p:cNvSpPr>
            <a:spLocks noGrp="1" noChangeArrowheads="1"/>
          </p:cNvSpPr>
          <p:nvPr>
            <p:ph type="body" idx="4294967295"/>
          </p:nvPr>
        </p:nvSpPr>
        <p:spPr>
          <a:xfrm>
            <a:off x="468313" y="977900"/>
            <a:ext cx="8181975" cy="5141913"/>
          </a:xfrm>
          <a:extLst>
            <a:ext uri="{91240B29-F687-4F45-9708-019B960494DF}">
              <a14:hiddenLine xmlns:a14="http://schemas.microsoft.com/office/drawing/2010/main" w="9525">
                <a:solidFill>
                  <a:srgbClr val="000000"/>
                </a:solidFill>
                <a:bevel/>
              </a14:hiddenLine>
            </a:ext>
          </a:extLst>
        </p:spPr>
        <p:txBody>
          <a:bodyPr/>
          <a:lstStyle/>
          <a:p>
            <a:pPr eaLnBrk="1" hangingPunct="1">
              <a:lnSpc>
                <a:spcPct val="125000"/>
              </a:lnSpc>
              <a:defRPr/>
            </a:pPr>
            <a:r>
              <a:rPr lang="zh-CN" altLang="en-US" sz="2800" b="0" dirty="0" smtClean="0"/>
              <a:t>堆栈段是</a:t>
            </a:r>
            <a:r>
              <a:rPr lang="zh-CN" altLang="en-US" sz="2800" b="0" dirty="0" smtClean="0">
                <a:hlinkClick r:id="rId1" action="ppaction://hlinksldjump"/>
              </a:rPr>
              <a:t>堆栈</a:t>
            </a:r>
            <a:r>
              <a:rPr lang="zh-CN" altLang="en-US" sz="2800" b="0" dirty="0" smtClean="0"/>
              <a:t>所在的主存区域</a:t>
            </a:r>
            <a:endParaRPr lang="zh-CN" altLang="en-US" sz="2800" b="0" dirty="0" smtClean="0"/>
          </a:p>
          <a:p>
            <a:pPr lvl="1" eaLnBrk="1" hangingPunct="1">
              <a:lnSpc>
                <a:spcPct val="125000"/>
              </a:lnSpc>
              <a:defRPr/>
            </a:pPr>
            <a:r>
              <a:rPr lang="zh-CN" altLang="en-US" b="0" dirty="0" smtClean="0">
                <a:solidFill>
                  <a:srgbClr val="000099"/>
                </a:solidFill>
                <a:ea typeface="+mn-ea"/>
              </a:rPr>
              <a:t>堆栈段寄存器</a:t>
            </a:r>
            <a:r>
              <a:rPr lang="en-US" altLang="zh-CN" b="0" dirty="0" smtClean="0">
                <a:solidFill>
                  <a:srgbClr val="000099"/>
                </a:solidFill>
                <a:ea typeface="+mn-ea"/>
              </a:rPr>
              <a:t>SS</a:t>
            </a:r>
            <a:r>
              <a:rPr lang="zh-CN" altLang="en-US" b="0" dirty="0" smtClean="0">
                <a:solidFill>
                  <a:srgbClr val="000099"/>
                </a:solidFill>
                <a:ea typeface="+mn-ea"/>
              </a:rPr>
              <a:t>存放堆栈段的段地址</a:t>
            </a:r>
            <a:endParaRPr lang="zh-CN" altLang="en-US" b="0" dirty="0" smtClean="0">
              <a:solidFill>
                <a:srgbClr val="000099"/>
              </a:solidFill>
              <a:ea typeface="+mn-ea"/>
            </a:endParaRPr>
          </a:p>
          <a:p>
            <a:pPr lvl="1" eaLnBrk="1" hangingPunct="1">
              <a:lnSpc>
                <a:spcPct val="125000"/>
              </a:lnSpc>
              <a:defRPr/>
            </a:pPr>
            <a:r>
              <a:rPr lang="zh-CN" altLang="en-US" b="0" dirty="0" smtClean="0">
                <a:solidFill>
                  <a:srgbClr val="000099"/>
                </a:solidFill>
                <a:ea typeface="+mn-ea"/>
              </a:rPr>
              <a:t>堆栈指针寄存器</a:t>
            </a:r>
            <a:r>
              <a:rPr lang="en-US" altLang="zh-CN" b="0" dirty="0" smtClean="0">
                <a:solidFill>
                  <a:srgbClr val="000099"/>
                </a:solidFill>
                <a:ea typeface="+mn-ea"/>
              </a:rPr>
              <a:t>SP</a:t>
            </a:r>
            <a:r>
              <a:rPr lang="zh-CN" altLang="en-US" b="0" dirty="0" smtClean="0">
                <a:solidFill>
                  <a:srgbClr val="000099"/>
                </a:solidFill>
                <a:ea typeface="+mn-ea"/>
              </a:rPr>
              <a:t>指示堆栈栈顶的偏移地址</a:t>
            </a:r>
            <a:endParaRPr lang="zh-CN" altLang="en-US" b="0" dirty="0" smtClean="0">
              <a:solidFill>
                <a:srgbClr val="000099"/>
              </a:solidFill>
              <a:ea typeface="+mn-ea"/>
            </a:endParaRPr>
          </a:p>
          <a:p>
            <a:pPr eaLnBrk="1" hangingPunct="1">
              <a:lnSpc>
                <a:spcPct val="125000"/>
              </a:lnSpc>
              <a:defRPr/>
            </a:pPr>
            <a:r>
              <a:rPr lang="zh-CN" altLang="en-US" sz="2800" b="0" dirty="0" smtClean="0"/>
              <a:t>处理器利用</a:t>
            </a:r>
            <a:r>
              <a:rPr lang="en-US" altLang="zh-CN" sz="2800" b="0" dirty="0" smtClean="0"/>
              <a:t>SS:SP</a:t>
            </a:r>
            <a:r>
              <a:rPr lang="zh-CN" altLang="en-US" sz="2800" b="0" dirty="0" smtClean="0"/>
              <a:t>操作栈顶的数据</a:t>
            </a:r>
            <a:endParaRPr lang="zh-CN" altLang="en-US" sz="2800" dirty="0" smtClean="0"/>
          </a:p>
        </p:txBody>
      </p:sp>
      <p:pic>
        <p:nvPicPr>
          <p:cNvPr id="50180" name="Picture 4" descr="返回00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3" y="5319713"/>
            <a:ext cx="7254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r>
              <a:rPr lang="en-US" altLang="zh-CN" smtClean="0"/>
              <a:t>8086</a:t>
            </a:r>
            <a:r>
              <a:rPr lang="zh-CN" altLang="en-US" smtClean="0"/>
              <a:t>堆栈操作</a:t>
            </a:r>
            <a:endParaRPr lang="zh-CN" altLang="en-US" smtClean="0"/>
          </a:p>
        </p:txBody>
      </p:sp>
      <p:pic>
        <p:nvPicPr>
          <p:cNvPr id="512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5113" y="1319213"/>
            <a:ext cx="522922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pic>
        <p:nvPicPr>
          <p:cNvPr id="51204" name="Picture 4" descr="返回00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25" y="536575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51205" name="AutoShape 5"/>
          <p:cNvSpPr>
            <a:spLocks noChangeArrowheads="1"/>
          </p:cNvSpPr>
          <p:nvPr/>
        </p:nvSpPr>
        <p:spPr bwMode="auto">
          <a:xfrm>
            <a:off x="3763963" y="5141913"/>
            <a:ext cx="2203450" cy="762000"/>
          </a:xfrm>
          <a:prstGeom prst="flowChartDocument">
            <a:avLst/>
          </a:prstGeom>
          <a:solidFill>
            <a:schemeClr val="accent1"/>
          </a:solidFill>
          <a:ln w="9525">
            <a:solidFill>
              <a:schemeClr val="tx1"/>
            </a:solidFill>
            <a:miter lim="800000"/>
          </a:ln>
        </p:spPr>
        <p:txBody>
          <a:bodyPr anchor="ctr"/>
          <a:lstStyle/>
          <a:p>
            <a:endParaRPr lang="zh-CN" altLang="en-US">
              <a:solidFill>
                <a:srgbClr val="000000"/>
              </a:solidFill>
              <a:sym typeface="Arial" panose="020B0604020202020204" pitchFamily="34" charset="0"/>
            </a:endParaRPr>
          </a:p>
        </p:txBody>
      </p:sp>
      <p:sp>
        <p:nvSpPr>
          <p:cNvPr id="51206" name="AutoShape 6"/>
          <p:cNvSpPr>
            <a:spLocks noChangeArrowheads="1"/>
          </p:cNvSpPr>
          <p:nvPr/>
        </p:nvSpPr>
        <p:spPr bwMode="auto">
          <a:xfrm rot="10800000">
            <a:off x="3762375" y="1089025"/>
            <a:ext cx="2203450" cy="762000"/>
          </a:xfrm>
          <a:prstGeom prst="flowChartDocument">
            <a:avLst/>
          </a:prstGeom>
          <a:solidFill>
            <a:schemeClr val="accent1"/>
          </a:solidFill>
          <a:ln w="9525">
            <a:solidFill>
              <a:schemeClr val="tx1"/>
            </a:solidFill>
            <a:miter lim="800000"/>
          </a:ln>
        </p:spPr>
        <p:txBody>
          <a:bodyPr anchor="ctr"/>
          <a:lstStyle/>
          <a:p>
            <a:endParaRPr lang="zh-CN" altLang="en-US">
              <a:solidFill>
                <a:srgbClr val="000000"/>
              </a:solidFill>
              <a:sym typeface="Arial" panose="020B0604020202020204" pitchFamily="34" charset="0"/>
            </a:endParaRPr>
          </a:p>
        </p:txBody>
      </p:sp>
      <p:sp>
        <p:nvSpPr>
          <p:cNvPr id="51207" name="Text Box 7"/>
          <p:cNvSpPr>
            <a:spLocks noChangeArrowheads="1"/>
          </p:cNvSpPr>
          <p:nvPr/>
        </p:nvSpPr>
        <p:spPr bwMode="auto">
          <a:xfrm>
            <a:off x="6061075" y="5524500"/>
            <a:ext cx="1347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chemeClr val="folHlink"/>
                </a:solidFill>
                <a:sym typeface="Arial" panose="020B0604020202020204" pitchFamily="34" charset="0"/>
              </a:rPr>
              <a:t>低地址端</a:t>
            </a:r>
            <a:endParaRPr lang="zh-CN" altLang="en-US"/>
          </a:p>
        </p:txBody>
      </p:sp>
      <p:sp>
        <p:nvSpPr>
          <p:cNvPr id="51208" name="Text Box 8"/>
          <p:cNvSpPr>
            <a:spLocks noChangeArrowheads="1"/>
          </p:cNvSpPr>
          <p:nvPr/>
        </p:nvSpPr>
        <p:spPr bwMode="auto">
          <a:xfrm>
            <a:off x="6102350" y="1133475"/>
            <a:ext cx="134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chemeClr val="folHlink"/>
                </a:solidFill>
                <a:sym typeface="Arial" panose="020B0604020202020204" pitchFamily="34" charset="0"/>
              </a:rPr>
              <a:t>高地址端</a:t>
            </a:r>
            <a:endParaRPr lang="zh-CN" altLang="en-US"/>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endParaRPr lang="zh-CN" altLang="en-US" smtClean="0"/>
          </a:p>
        </p:txBody>
      </p:sp>
      <p:grpSp>
        <p:nvGrpSpPr>
          <p:cNvPr id="52227" name="Group 3"/>
          <p:cNvGrpSpPr/>
          <p:nvPr/>
        </p:nvGrpSpPr>
        <p:grpSpPr bwMode="auto">
          <a:xfrm>
            <a:off x="469900" y="1209675"/>
            <a:ext cx="4645025" cy="4740275"/>
            <a:chOff x="0" y="0"/>
            <a:chExt cx="7315" cy="7464"/>
          </a:xfrm>
        </p:grpSpPr>
        <p:sp>
          <p:nvSpPr>
            <p:cNvPr id="52229" name="AutoShape 4"/>
            <p:cNvSpPr>
              <a:spLocks noChangeArrowheads="1"/>
            </p:cNvSpPr>
            <p:nvPr/>
          </p:nvSpPr>
          <p:spPr bwMode="auto">
            <a:xfrm>
              <a:off x="2200" y="0"/>
              <a:ext cx="2355" cy="7462"/>
            </a:xfrm>
            <a:prstGeom prst="roundRect">
              <a:avLst>
                <a:gd name="adj" fmla="val 16667"/>
              </a:avLst>
            </a:prstGeom>
            <a:solidFill>
              <a:schemeClr val="folHlink"/>
            </a:solidFill>
            <a:ln w="9525">
              <a:solidFill>
                <a:schemeClr val="tx1"/>
              </a:solidFill>
              <a:round/>
            </a:ln>
          </p:spPr>
          <p:txBody>
            <a:bodyPr anchor="ctr"/>
            <a:lstStyle/>
            <a:p>
              <a:endParaRPr lang="zh-CN" altLang="en-US">
                <a:solidFill>
                  <a:srgbClr val="000000"/>
                </a:solidFill>
                <a:sym typeface="Arial" panose="020B0604020202020204" pitchFamily="34" charset="0"/>
              </a:endParaRPr>
            </a:p>
          </p:txBody>
        </p:sp>
        <p:sp>
          <p:nvSpPr>
            <p:cNvPr id="52230" name="Line 5"/>
            <p:cNvSpPr>
              <a:spLocks noChangeShapeType="1"/>
            </p:cNvSpPr>
            <p:nvPr/>
          </p:nvSpPr>
          <p:spPr bwMode="auto">
            <a:xfrm>
              <a:off x="475" y="6150"/>
              <a:ext cx="1710"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31" name="Line 6"/>
            <p:cNvSpPr>
              <a:spLocks noChangeShapeType="1"/>
            </p:cNvSpPr>
            <p:nvPr/>
          </p:nvSpPr>
          <p:spPr bwMode="auto">
            <a:xfrm>
              <a:off x="465" y="2330"/>
              <a:ext cx="1710" cy="1"/>
            </a:xfrm>
            <a:prstGeom prst="line">
              <a:avLst/>
            </a:prstGeom>
            <a:noFill/>
            <a:ln w="2857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2232" name="箭头 702"/>
            <p:cNvSpPr>
              <a:spLocks noChangeShapeType="1"/>
            </p:cNvSpPr>
            <p:nvPr/>
          </p:nvSpPr>
          <p:spPr bwMode="auto">
            <a:xfrm flipV="1">
              <a:off x="1270" y="2340"/>
              <a:ext cx="1" cy="379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3" name="Text Box 8"/>
            <p:cNvSpPr>
              <a:spLocks noChangeArrowheads="1"/>
            </p:cNvSpPr>
            <p:nvPr/>
          </p:nvSpPr>
          <p:spPr bwMode="auto">
            <a:xfrm>
              <a:off x="175" y="6840"/>
              <a:ext cx="183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rgbClr val="000000"/>
                  </a:solidFill>
                  <a:sym typeface="Arial" panose="020B0604020202020204" pitchFamily="34" charset="0"/>
                </a:rPr>
                <a:t>00000H</a:t>
              </a:r>
              <a:endParaRPr lang="zh-CN" altLang="en-US">
                <a:solidFill>
                  <a:srgbClr val="000000"/>
                </a:solidFill>
                <a:sym typeface="Arial" panose="020B0604020202020204" pitchFamily="34" charset="0"/>
              </a:endParaRPr>
            </a:p>
          </p:txBody>
        </p:sp>
        <p:sp>
          <p:nvSpPr>
            <p:cNvPr id="52234" name="Text Box 9"/>
            <p:cNvSpPr>
              <a:spLocks noChangeArrowheads="1"/>
            </p:cNvSpPr>
            <p:nvPr/>
          </p:nvSpPr>
          <p:spPr bwMode="auto">
            <a:xfrm>
              <a:off x="0" y="65"/>
              <a:ext cx="183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rgbClr val="000000"/>
                  </a:solidFill>
                  <a:sym typeface="Arial" panose="020B0604020202020204" pitchFamily="34" charset="0"/>
                </a:rPr>
                <a:t>FFFFFH</a:t>
              </a:r>
              <a:endParaRPr lang="zh-CN" altLang="en-US">
                <a:solidFill>
                  <a:srgbClr val="000000"/>
                </a:solidFill>
                <a:sym typeface="Arial" panose="020B0604020202020204" pitchFamily="34" charset="0"/>
              </a:endParaRPr>
            </a:p>
          </p:txBody>
        </p:sp>
        <p:sp>
          <p:nvSpPr>
            <p:cNvPr id="52235" name="Text Box 10"/>
            <p:cNvSpPr>
              <a:spLocks noChangeArrowheads="1"/>
            </p:cNvSpPr>
            <p:nvPr/>
          </p:nvSpPr>
          <p:spPr bwMode="auto">
            <a:xfrm>
              <a:off x="5695" y="5805"/>
              <a:ext cx="16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rgbClr val="000000"/>
                  </a:solidFill>
                  <a:sym typeface="Arial" panose="020B0604020202020204" pitchFamily="34" charset="0"/>
                </a:rPr>
                <a:t>SS</a:t>
              </a:r>
              <a:endParaRPr lang="zh-CN" altLang="en-US">
                <a:solidFill>
                  <a:srgbClr val="000000"/>
                </a:solidFill>
                <a:sym typeface="Arial" panose="020B0604020202020204" pitchFamily="34" charset="0"/>
              </a:endParaRPr>
            </a:p>
          </p:txBody>
        </p:sp>
        <p:sp>
          <p:nvSpPr>
            <p:cNvPr id="52236" name="Text Box 11"/>
            <p:cNvSpPr>
              <a:spLocks noChangeArrowheads="1"/>
            </p:cNvSpPr>
            <p:nvPr/>
          </p:nvSpPr>
          <p:spPr bwMode="auto">
            <a:xfrm>
              <a:off x="5670" y="1805"/>
              <a:ext cx="16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rgbClr val="000000"/>
                  </a:solidFill>
                  <a:sym typeface="Arial" panose="020B0604020202020204" pitchFamily="34" charset="0"/>
                </a:rPr>
                <a:t>SP</a:t>
              </a:r>
              <a:endParaRPr lang="zh-CN" altLang="en-US">
                <a:solidFill>
                  <a:srgbClr val="000000"/>
                </a:solidFill>
                <a:sym typeface="Arial" panose="020B0604020202020204" pitchFamily="34" charset="0"/>
              </a:endParaRPr>
            </a:p>
          </p:txBody>
        </p:sp>
        <p:sp>
          <p:nvSpPr>
            <p:cNvPr id="52237" name="箭头 708"/>
            <p:cNvSpPr>
              <a:spLocks noChangeShapeType="1"/>
            </p:cNvSpPr>
            <p:nvPr/>
          </p:nvSpPr>
          <p:spPr bwMode="auto">
            <a:xfrm flipH="1">
              <a:off x="4585" y="2100"/>
              <a:ext cx="1215" cy="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8" name="箭头 708"/>
            <p:cNvSpPr>
              <a:spLocks noChangeShapeType="1"/>
            </p:cNvSpPr>
            <p:nvPr/>
          </p:nvSpPr>
          <p:spPr bwMode="auto">
            <a:xfrm flipH="1">
              <a:off x="4545" y="6125"/>
              <a:ext cx="1215" cy="1"/>
            </a:xfrm>
            <a:prstGeom prst="line">
              <a:avLst/>
            </a:prstGeom>
            <a:noFill/>
            <a:ln w="28575">
              <a:solidFill>
                <a:schemeClr val="tx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9" name="Text Box 14"/>
            <p:cNvSpPr>
              <a:spLocks noChangeArrowheads="1"/>
            </p:cNvSpPr>
            <p:nvPr/>
          </p:nvSpPr>
          <p:spPr bwMode="auto">
            <a:xfrm>
              <a:off x="2725" y="3795"/>
              <a:ext cx="14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a:solidFill>
                    <a:schemeClr val="bg1"/>
                  </a:solidFill>
                  <a:sym typeface="Arial" panose="020B0604020202020204" pitchFamily="34" charset="0"/>
                </a:rPr>
                <a:t>stack</a:t>
              </a:r>
              <a:endParaRPr lang="zh-CN" altLang="en-US">
                <a:solidFill>
                  <a:srgbClr val="000000"/>
                </a:solidFill>
                <a:sym typeface="Arial" panose="020B0604020202020204" pitchFamily="34" charset="0"/>
              </a:endParaRPr>
            </a:p>
          </p:txBody>
        </p:sp>
      </p:grpSp>
      <p:sp>
        <p:nvSpPr>
          <p:cNvPr id="52228" name="Text Box 15"/>
          <p:cNvSpPr>
            <a:spLocks noChangeArrowheads="1"/>
          </p:cNvSpPr>
          <p:nvPr/>
        </p:nvSpPr>
        <p:spPr bwMode="auto">
          <a:xfrm>
            <a:off x="4953000" y="977900"/>
            <a:ext cx="369887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just"/>
            <a:r>
              <a:rPr lang="zh-CN" altLang="en-US">
                <a:solidFill>
                  <a:srgbClr val="000000"/>
                </a:solidFill>
                <a:sym typeface="Arial" panose="020B0604020202020204" pitchFamily="34" charset="0"/>
              </a:rPr>
              <a:t>SS定位到堆栈段的起始地址（基地址，低地址），栈底位于堆栈段的有效地址的最末端（高地址）。SP初始化为堆栈段的大小，SS:SP永远指向堆栈的栈顶。在初始化时，SS:SP指向堆栈段的最高地址（此时，栈底和栈顶都指向这一内存地址）。随着压入元素，SP不断变小，进而SS:SP代表的栈顶地址变小，不再等于栈底地址，而是逐渐靠近堆栈段的起始地址，当SP为0时，SS:SP代表的栈顶地址与SS:0000代表的堆栈段的起始地址相等，进而确定栈满。</a:t>
            </a:r>
            <a:endParaRPr lang="zh-CN" altLang="en-US">
              <a:solidFill>
                <a:srgbClr val="000000"/>
              </a:solidFill>
              <a:sym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b="0" smtClean="0"/>
              <a:t>2.1.2  8088/8086</a:t>
            </a:r>
            <a:r>
              <a:rPr lang="zh-CN" altLang="en-US" b="0" smtClean="0"/>
              <a:t>的功能结构</a:t>
            </a:r>
            <a:endParaRPr lang="zh-CN" altLang="en-US" b="0" smtClean="0"/>
          </a:p>
        </p:txBody>
      </p:sp>
      <p:sp>
        <p:nvSpPr>
          <p:cNvPr id="8195"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en-US" altLang="zh-CN" sz="2800" b="0" dirty="0" smtClean="0"/>
              <a:t>8088</a:t>
            </a:r>
            <a:r>
              <a:rPr lang="zh-CN" altLang="en-US" sz="2800" b="0" dirty="0" smtClean="0"/>
              <a:t>的</a:t>
            </a:r>
            <a:r>
              <a:rPr lang="zh-CN" altLang="en-US" sz="2800" b="0" dirty="0" smtClean="0">
                <a:hlinkClick r:id="rId1" action="ppaction://hlinksldjump"/>
              </a:rPr>
              <a:t>内部结构</a:t>
            </a:r>
            <a:r>
              <a:rPr lang="zh-CN" altLang="en-US" sz="2800" b="0" dirty="0" smtClean="0"/>
              <a:t>从功能上分成两个单元</a:t>
            </a:r>
            <a:endParaRPr lang="zh-CN" altLang="en-US" sz="2800" b="0" dirty="0" smtClean="0"/>
          </a:p>
          <a:p>
            <a:pPr marL="309880" indent="0" eaLnBrk="1" hangingPunct="1">
              <a:buFontTx/>
              <a:buNone/>
              <a:defRPr/>
            </a:pPr>
            <a:r>
              <a:rPr lang="en-US" altLang="zh-CN" sz="2800" b="0" dirty="0" smtClean="0">
                <a:solidFill>
                  <a:schemeClr val="accent1"/>
                </a:solidFill>
              </a:rPr>
              <a:t>1.</a:t>
            </a:r>
            <a:r>
              <a:rPr lang="zh-CN" altLang="en-US" sz="2800" b="0" dirty="0" smtClean="0">
                <a:solidFill>
                  <a:schemeClr val="accent1"/>
                </a:solidFill>
              </a:rPr>
              <a:t>总线接口单元</a:t>
            </a:r>
            <a:r>
              <a:rPr lang="en-US" altLang="zh-CN" sz="2800" b="0" dirty="0" smtClean="0">
                <a:solidFill>
                  <a:schemeClr val="accent1"/>
                </a:solidFill>
              </a:rPr>
              <a:t>BIU</a:t>
            </a:r>
            <a:endParaRPr lang="zh-CN" altLang="en-US" sz="2800" b="0" dirty="0" smtClean="0">
              <a:solidFill>
                <a:schemeClr val="accent1"/>
              </a:solidFill>
            </a:endParaRPr>
          </a:p>
          <a:p>
            <a:pPr marL="309880" indent="0" eaLnBrk="1" hangingPunct="1">
              <a:buFontTx/>
              <a:buNone/>
              <a:defRPr/>
            </a:pPr>
            <a:r>
              <a:rPr lang="zh-CN" altLang="en-US" sz="2800" b="0" dirty="0" smtClean="0">
                <a:solidFill>
                  <a:srgbClr val="000099"/>
                </a:solidFill>
              </a:rPr>
              <a:t>   管理</a:t>
            </a:r>
            <a:r>
              <a:rPr lang="en-US" altLang="zh-CN" sz="2800" b="0" dirty="0" smtClean="0">
                <a:solidFill>
                  <a:srgbClr val="000099"/>
                </a:solidFill>
              </a:rPr>
              <a:t>8088</a:t>
            </a:r>
            <a:r>
              <a:rPr lang="zh-CN" altLang="en-US" sz="2800" b="0" dirty="0" smtClean="0">
                <a:solidFill>
                  <a:srgbClr val="000099"/>
                </a:solidFill>
              </a:rPr>
              <a:t>与系统总线的接口</a:t>
            </a:r>
            <a:endParaRPr lang="zh-CN" altLang="en-US" sz="2800" b="0" dirty="0" smtClean="0">
              <a:solidFill>
                <a:srgbClr val="000099"/>
              </a:solidFill>
            </a:endParaRPr>
          </a:p>
          <a:p>
            <a:pPr marL="309880" indent="0" eaLnBrk="1" hangingPunct="1">
              <a:lnSpc>
                <a:spcPct val="80000"/>
              </a:lnSpc>
              <a:buFontTx/>
              <a:buNone/>
              <a:defRPr/>
            </a:pPr>
            <a:r>
              <a:rPr lang="zh-CN" altLang="en-US" sz="2800" b="0" dirty="0" smtClean="0">
                <a:solidFill>
                  <a:srgbClr val="000099"/>
                </a:solidFill>
              </a:rPr>
              <a:t>   负责</a:t>
            </a:r>
            <a:r>
              <a:rPr lang="en-US" altLang="zh-CN" sz="2800" b="0" dirty="0" smtClean="0">
                <a:solidFill>
                  <a:srgbClr val="000099"/>
                </a:solidFill>
              </a:rPr>
              <a:t>CPU</a:t>
            </a:r>
            <a:r>
              <a:rPr lang="zh-CN" altLang="en-US" sz="2800" b="0" dirty="0" smtClean="0">
                <a:solidFill>
                  <a:srgbClr val="000099"/>
                </a:solidFill>
              </a:rPr>
              <a:t>对存储器和外设进行访问</a:t>
            </a:r>
            <a:endParaRPr lang="zh-CN" altLang="en-US" sz="2800" b="0" dirty="0" smtClean="0">
              <a:solidFill>
                <a:srgbClr val="000099"/>
              </a:solidFill>
            </a:endParaRPr>
          </a:p>
          <a:p>
            <a:pPr marL="309880" indent="0" eaLnBrk="1" hangingPunct="1">
              <a:buFontTx/>
              <a:buNone/>
              <a:defRPr/>
            </a:pPr>
            <a:r>
              <a:rPr lang="en-US" altLang="zh-CN" sz="2800" b="0" dirty="0" smtClean="0">
                <a:solidFill>
                  <a:schemeClr val="accent1"/>
                </a:solidFill>
              </a:rPr>
              <a:t>2.</a:t>
            </a:r>
            <a:r>
              <a:rPr lang="zh-CN" altLang="en-US" sz="2800" b="0" dirty="0" smtClean="0">
                <a:solidFill>
                  <a:schemeClr val="accent1"/>
                </a:solidFill>
              </a:rPr>
              <a:t>执行单元</a:t>
            </a:r>
            <a:r>
              <a:rPr lang="en-US" altLang="zh-CN" sz="2800" b="0" dirty="0" smtClean="0">
                <a:solidFill>
                  <a:schemeClr val="accent1"/>
                </a:solidFill>
              </a:rPr>
              <a:t>EU</a:t>
            </a:r>
            <a:endParaRPr lang="zh-CN" altLang="en-US" sz="2800" b="0" dirty="0" smtClean="0">
              <a:solidFill>
                <a:schemeClr val="accent1"/>
              </a:solidFill>
            </a:endParaRPr>
          </a:p>
          <a:p>
            <a:pPr marL="309880" indent="0" eaLnBrk="1" hangingPunct="1">
              <a:buFontTx/>
              <a:buNone/>
              <a:defRPr/>
            </a:pPr>
            <a:r>
              <a:rPr lang="zh-CN" altLang="en-US" sz="2800" b="0" dirty="0" smtClean="0">
                <a:solidFill>
                  <a:srgbClr val="000099"/>
                </a:solidFill>
              </a:rPr>
              <a:t>   负责指令的译码、执行和数据的运算</a:t>
            </a:r>
            <a:endParaRPr lang="zh-CN" altLang="en-US" sz="2800" b="0" dirty="0" smtClean="0">
              <a:solidFill>
                <a:srgbClr val="000099"/>
              </a:solidFill>
            </a:endParaRPr>
          </a:p>
          <a:p>
            <a:pPr eaLnBrk="1" hangingPunct="1">
              <a:defRPr/>
            </a:pPr>
            <a:r>
              <a:rPr lang="en-US" altLang="zh-CN" sz="2800" b="0" dirty="0" smtClean="0"/>
              <a:t>BIU</a:t>
            </a:r>
            <a:r>
              <a:rPr lang="zh-CN" altLang="en-US" sz="2800" b="0" dirty="0" smtClean="0"/>
              <a:t>和</a:t>
            </a:r>
            <a:r>
              <a:rPr lang="en-US" altLang="zh-CN" sz="2800" b="0" dirty="0" smtClean="0"/>
              <a:t>EU</a:t>
            </a:r>
            <a:r>
              <a:rPr lang="zh-CN" altLang="en-US" sz="2800" b="0" dirty="0" smtClean="0"/>
              <a:t>这两</a:t>
            </a:r>
            <a:r>
              <a:rPr lang="zh-CN" altLang="en-US" sz="2800" b="0" dirty="0" smtClean="0"/>
              <a:t>个单元相互独立，分别完成</a:t>
            </a:r>
            <a:r>
              <a:rPr lang="zh-CN" altLang="en-US" sz="2800" b="0" dirty="0" smtClean="0"/>
              <a:t>各自</a:t>
            </a:r>
            <a:r>
              <a:rPr lang="zh-CN" altLang="en-US" sz="2800" b="0" dirty="0"/>
              <a:t>的</a:t>
            </a:r>
            <a:r>
              <a:rPr lang="zh-CN" altLang="en-US" sz="2800" b="0" dirty="0" smtClean="0"/>
              <a:t>操作</a:t>
            </a:r>
            <a:r>
              <a:rPr lang="zh-CN" altLang="en-US" sz="2800" b="0" dirty="0" smtClean="0"/>
              <a:t>，还可以</a:t>
            </a:r>
            <a:r>
              <a:rPr lang="zh-CN" altLang="en-US" sz="2800" b="0" dirty="0" smtClean="0">
                <a:hlinkClick r:id="rId2" action="ppaction://hlinksldjump"/>
              </a:rPr>
              <a:t>并行执行</a:t>
            </a:r>
            <a:r>
              <a:rPr lang="zh-CN" altLang="en-US" sz="2800" b="0" dirty="0" smtClean="0"/>
              <a:t>，</a:t>
            </a:r>
            <a:r>
              <a:rPr lang="zh-CN" altLang="en-US" sz="2800" b="0" dirty="0" smtClean="0"/>
              <a:t>实现</a:t>
            </a:r>
            <a:r>
              <a:rPr lang="zh-CN" altLang="en-US" sz="2800" b="0" dirty="0" smtClean="0">
                <a:solidFill>
                  <a:srgbClr val="000099"/>
                </a:solidFill>
              </a:rPr>
              <a:t>指令</a:t>
            </a:r>
            <a:r>
              <a:rPr lang="zh-CN" altLang="en-US" sz="2800" b="0" dirty="0" smtClean="0">
                <a:solidFill>
                  <a:srgbClr val="000099"/>
                </a:solidFill>
              </a:rPr>
              <a:t>读取和执行的</a:t>
            </a:r>
            <a:r>
              <a:rPr lang="zh-CN" altLang="en-US" sz="2800" b="0" dirty="0" smtClean="0">
                <a:solidFill>
                  <a:srgbClr val="000099"/>
                </a:solidFill>
                <a:hlinkClick r:id="rId3" action="ppaction://hlinksldjump"/>
              </a:rPr>
              <a:t>流水线</a:t>
            </a:r>
            <a:r>
              <a:rPr lang="zh-CN" altLang="en-US" sz="2800" b="0" dirty="0" smtClean="0">
                <a:solidFill>
                  <a:srgbClr val="000099"/>
                </a:solidFill>
              </a:rPr>
              <a:t>操作。</a:t>
            </a:r>
            <a:endParaRPr lang="zh-CN" altLang="en-US" sz="2800" b="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2" dur="500"/>
                                        <p:tgtEl>
                                          <p:spTgt spid="819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7" dur="500"/>
                                        <p:tgtEl>
                                          <p:spTgt spid="8195">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20" dur="500"/>
                                        <p:tgtEl>
                                          <p:spTgt spid="81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25" dur="500"/>
                                        <p:tgtEl>
                                          <p:spTgt spid="819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30"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51640" y="188913"/>
            <a:ext cx="8229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3</a:t>
            </a:r>
            <a:r>
              <a:rPr lang="zh-CN" altLang="en-US" dirty="0" smtClean="0"/>
              <a:t>）数据段寄存器</a:t>
            </a:r>
            <a:r>
              <a:rPr lang="en-US" altLang="zh-CN" dirty="0" smtClean="0"/>
              <a:t>DS</a:t>
            </a:r>
            <a:r>
              <a:rPr lang="zh-CN" altLang="en-US" dirty="0" smtClean="0"/>
              <a:t>（</a:t>
            </a:r>
            <a:r>
              <a:rPr lang="en-US" altLang="zh-CN" dirty="0" smtClean="0"/>
              <a:t>Data Segment</a:t>
            </a:r>
            <a:r>
              <a:rPr lang="zh-CN" altLang="en-US" dirty="0" smtClean="0"/>
              <a:t>）</a:t>
            </a:r>
            <a:endParaRPr lang="zh-CN" altLang="en-US" dirty="0" smtClean="0"/>
          </a:p>
        </p:txBody>
      </p:sp>
      <p:sp>
        <p:nvSpPr>
          <p:cNvPr id="50179" name="Rectangle 3"/>
          <p:cNvSpPr>
            <a:spLocks noGrp="1" noChangeArrowheads="1"/>
          </p:cNvSpPr>
          <p:nvPr>
            <p:ph type="body" idx="4294967295"/>
          </p:nvPr>
        </p:nvSpPr>
        <p:spPr>
          <a:xfrm>
            <a:off x="468313" y="980903"/>
            <a:ext cx="8181975" cy="5030788"/>
          </a:xfrm>
          <a:extLst>
            <a:ext uri="{91240B29-F687-4F45-9708-019B960494DF}">
              <a14:hiddenLine xmlns:a14="http://schemas.microsoft.com/office/drawing/2010/main" w="9525">
                <a:solidFill>
                  <a:srgbClr val="000000"/>
                </a:solidFill>
                <a:bevel/>
              </a14:hiddenLine>
            </a:ext>
          </a:extLst>
        </p:spPr>
        <p:txBody>
          <a:bodyPr/>
          <a:lstStyle/>
          <a:p>
            <a:pPr eaLnBrk="1" hangingPunct="1">
              <a:lnSpc>
                <a:spcPct val="125000"/>
              </a:lnSpc>
              <a:defRPr/>
            </a:pPr>
            <a:r>
              <a:rPr lang="zh-CN" altLang="en-US" sz="2800" b="0" dirty="0" smtClean="0">
                <a:solidFill>
                  <a:schemeClr val="accent1">
                    <a:lumMod val="75000"/>
                  </a:schemeClr>
                </a:solidFill>
              </a:rPr>
              <a:t>数据段存放运行程序所用的数据</a:t>
            </a:r>
            <a:endParaRPr lang="zh-CN" altLang="en-US" sz="2800" b="0" dirty="0" smtClean="0">
              <a:solidFill>
                <a:schemeClr val="accent1">
                  <a:lumMod val="75000"/>
                </a:schemeClr>
              </a:solidFill>
            </a:endParaRPr>
          </a:p>
          <a:p>
            <a:pPr lvl="1" eaLnBrk="1" hangingPunct="1">
              <a:lnSpc>
                <a:spcPct val="125000"/>
              </a:lnSpc>
              <a:defRPr/>
            </a:pPr>
            <a:r>
              <a:rPr lang="zh-CN" altLang="en-US" b="0" dirty="0" smtClean="0">
                <a:solidFill>
                  <a:srgbClr val="000099"/>
                </a:solidFill>
                <a:ea typeface="+mn-ea"/>
              </a:rPr>
              <a:t>数据段寄存器</a:t>
            </a:r>
            <a:r>
              <a:rPr lang="en-US" altLang="zh-CN" b="0" dirty="0" smtClean="0">
                <a:solidFill>
                  <a:srgbClr val="000099"/>
                </a:solidFill>
                <a:ea typeface="+mn-ea"/>
              </a:rPr>
              <a:t>DS</a:t>
            </a:r>
            <a:r>
              <a:rPr lang="zh-CN" altLang="en-US" b="0" dirty="0" smtClean="0">
                <a:solidFill>
                  <a:srgbClr val="000099"/>
                </a:solidFill>
                <a:ea typeface="+mn-ea"/>
              </a:rPr>
              <a:t>存放</a:t>
            </a:r>
            <a:r>
              <a:rPr lang="zh-CN" altLang="en-US" b="0" dirty="0" smtClean="0">
                <a:solidFill>
                  <a:srgbClr val="000099"/>
                </a:solidFill>
                <a:ea typeface="+mn-ea"/>
                <a:hlinkClick r:id="rId1" action="ppaction://hlinksldjump"/>
              </a:rPr>
              <a:t>数据段</a:t>
            </a:r>
            <a:r>
              <a:rPr lang="zh-CN" altLang="en-US" b="0" dirty="0" smtClean="0">
                <a:solidFill>
                  <a:srgbClr val="000099"/>
                </a:solidFill>
                <a:ea typeface="+mn-ea"/>
              </a:rPr>
              <a:t>的段地址</a:t>
            </a:r>
            <a:endParaRPr lang="zh-CN" altLang="en-US" b="0" dirty="0" smtClean="0">
              <a:solidFill>
                <a:srgbClr val="000099"/>
              </a:solidFill>
              <a:ea typeface="+mn-ea"/>
            </a:endParaRPr>
          </a:p>
          <a:p>
            <a:pPr lvl="1" eaLnBrk="1" hangingPunct="1">
              <a:lnSpc>
                <a:spcPct val="125000"/>
              </a:lnSpc>
              <a:defRPr/>
            </a:pPr>
            <a:r>
              <a:rPr lang="zh-CN" altLang="en-US" b="0" dirty="0" smtClean="0">
                <a:solidFill>
                  <a:srgbClr val="000099"/>
                </a:solidFill>
                <a:ea typeface="+mn-ea"/>
              </a:rPr>
              <a:t>操作数的偏移地址（有效地址</a:t>
            </a:r>
            <a:r>
              <a:rPr lang="en-US" altLang="zh-CN" b="0" dirty="0" smtClean="0">
                <a:solidFill>
                  <a:srgbClr val="000099"/>
                </a:solidFill>
                <a:ea typeface="+mn-ea"/>
              </a:rPr>
              <a:t>EA</a:t>
            </a:r>
            <a:r>
              <a:rPr lang="zh-CN" altLang="en-US" b="0" dirty="0" smtClean="0">
                <a:solidFill>
                  <a:srgbClr val="000099"/>
                </a:solidFill>
                <a:ea typeface="+mn-ea"/>
              </a:rPr>
              <a:t>）依采用的寻址方式得到</a:t>
            </a:r>
            <a:endParaRPr lang="zh-CN" altLang="en-US" b="0" dirty="0" smtClean="0">
              <a:solidFill>
                <a:srgbClr val="000099"/>
              </a:solidFill>
              <a:ea typeface="+mn-ea"/>
            </a:endParaRPr>
          </a:p>
          <a:p>
            <a:pPr eaLnBrk="1" hangingPunct="1">
              <a:lnSpc>
                <a:spcPct val="125000"/>
              </a:lnSpc>
              <a:defRPr/>
            </a:pPr>
            <a:r>
              <a:rPr lang="zh-CN" altLang="en-US" sz="2800" b="0" dirty="0" smtClean="0">
                <a:solidFill>
                  <a:schemeClr val="accent1">
                    <a:lumMod val="75000"/>
                  </a:schemeClr>
                </a:solidFill>
              </a:rPr>
              <a:t>程序中利用</a:t>
            </a:r>
            <a:r>
              <a:rPr lang="en-US" altLang="zh-CN" sz="2800" b="0" dirty="0" smtClean="0">
                <a:solidFill>
                  <a:schemeClr val="accent1">
                    <a:lumMod val="75000"/>
                  </a:schemeClr>
                </a:solidFill>
              </a:rPr>
              <a:t>DS:EA</a:t>
            </a:r>
            <a:r>
              <a:rPr lang="zh-CN" altLang="en-US" sz="2800" b="0" dirty="0" smtClean="0">
                <a:solidFill>
                  <a:schemeClr val="accent1">
                    <a:lumMod val="75000"/>
                  </a:schemeClr>
                </a:solidFill>
              </a:rPr>
              <a:t>形式的逻辑地址存取数据段中的数据</a:t>
            </a:r>
            <a:endParaRPr lang="zh-CN" altLang="en-US" sz="2800" dirty="0" smtClean="0">
              <a:solidFill>
                <a:schemeClr val="accent1">
                  <a:lumMod val="75000"/>
                </a:schemeClr>
              </a:solidFill>
            </a:endParaRPr>
          </a:p>
        </p:txBody>
      </p:sp>
      <p:pic>
        <p:nvPicPr>
          <p:cNvPr id="53252" name="Picture 4" descr="返回00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3" y="5319713"/>
            <a:ext cx="7254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a:t>
            </a:r>
            <a:r>
              <a:rPr lang="en-US" altLang="zh-CN" dirty="0" smtClean="0"/>
              <a:t>4</a:t>
            </a:r>
            <a:r>
              <a:rPr lang="zh-CN" altLang="en-US" dirty="0" smtClean="0"/>
              <a:t>）附加段寄存器</a:t>
            </a:r>
            <a:r>
              <a:rPr lang="en-US" altLang="zh-CN" dirty="0" smtClean="0"/>
              <a:t>ES</a:t>
            </a:r>
            <a:r>
              <a:rPr lang="zh-CN" altLang="en-US" dirty="0" smtClean="0"/>
              <a:t>（</a:t>
            </a:r>
            <a:r>
              <a:rPr lang="en-US" altLang="zh-CN" dirty="0" smtClean="0"/>
              <a:t>Extra Segment</a:t>
            </a:r>
            <a:r>
              <a:rPr lang="zh-CN" altLang="en-US" dirty="0" smtClean="0"/>
              <a:t>）</a:t>
            </a:r>
            <a:endParaRPr lang="zh-CN" altLang="en-US" dirty="0" smtClean="0"/>
          </a:p>
        </p:txBody>
      </p:sp>
      <p:sp>
        <p:nvSpPr>
          <p:cNvPr id="51203" name="Rectangle 3"/>
          <p:cNvSpPr>
            <a:spLocks noGrp="1" noChangeArrowheads="1"/>
          </p:cNvSpPr>
          <p:nvPr>
            <p:ph type="body" idx="4294967295"/>
          </p:nvPr>
        </p:nvSpPr>
        <p:spPr>
          <a:xfrm>
            <a:off x="468313" y="977900"/>
            <a:ext cx="8181975" cy="5141913"/>
          </a:xfrm>
          <a:extLst>
            <a:ext uri="{91240B29-F687-4F45-9708-019B960494DF}">
              <a14:hiddenLine xmlns:a14="http://schemas.microsoft.com/office/drawing/2010/main" w="9525">
                <a:solidFill>
                  <a:srgbClr val="000000"/>
                </a:solidFill>
                <a:bevel/>
              </a14:hiddenLine>
            </a:ext>
          </a:extLst>
        </p:spPr>
        <p:txBody>
          <a:bodyPr/>
          <a:lstStyle/>
          <a:p>
            <a:pPr eaLnBrk="1" hangingPunct="1">
              <a:lnSpc>
                <a:spcPct val="125000"/>
              </a:lnSpc>
              <a:defRPr/>
            </a:pPr>
            <a:r>
              <a:rPr lang="zh-CN" altLang="en-US" sz="2800" b="0" dirty="0" smtClean="0">
                <a:solidFill>
                  <a:schemeClr val="accent1">
                    <a:lumMod val="75000"/>
                  </a:schemeClr>
                </a:solidFill>
              </a:rPr>
              <a:t>附加段是附加的数据段，也保存数据</a:t>
            </a:r>
            <a:endParaRPr lang="zh-CN" altLang="en-US" sz="2800" b="0" dirty="0" smtClean="0">
              <a:solidFill>
                <a:schemeClr val="accent1">
                  <a:lumMod val="75000"/>
                </a:schemeClr>
              </a:solidFill>
            </a:endParaRPr>
          </a:p>
          <a:p>
            <a:pPr lvl="1" eaLnBrk="1" hangingPunct="1">
              <a:lnSpc>
                <a:spcPct val="125000"/>
              </a:lnSpc>
              <a:defRPr/>
            </a:pPr>
            <a:r>
              <a:rPr lang="zh-CN" altLang="en-US" b="0" dirty="0" smtClean="0">
                <a:solidFill>
                  <a:schemeClr val="accent1">
                    <a:lumMod val="75000"/>
                  </a:schemeClr>
                </a:solidFill>
                <a:ea typeface="+mn-ea"/>
              </a:rPr>
              <a:t>附加段寄存器</a:t>
            </a:r>
            <a:r>
              <a:rPr lang="en-US" altLang="zh-CN" b="0" dirty="0" smtClean="0">
                <a:solidFill>
                  <a:schemeClr val="accent1">
                    <a:lumMod val="75000"/>
                  </a:schemeClr>
                </a:solidFill>
                <a:ea typeface="+mn-ea"/>
              </a:rPr>
              <a:t>ES</a:t>
            </a:r>
            <a:r>
              <a:rPr lang="zh-CN" altLang="en-US" b="0" dirty="0" smtClean="0">
                <a:solidFill>
                  <a:schemeClr val="accent1">
                    <a:lumMod val="75000"/>
                  </a:schemeClr>
                </a:solidFill>
                <a:ea typeface="+mn-ea"/>
              </a:rPr>
              <a:t>存放附加段的段地址</a:t>
            </a:r>
            <a:endParaRPr lang="zh-CN" altLang="en-US" b="0" dirty="0" smtClean="0">
              <a:solidFill>
                <a:schemeClr val="accent1">
                  <a:lumMod val="75000"/>
                </a:schemeClr>
              </a:solidFill>
              <a:ea typeface="+mn-ea"/>
            </a:endParaRPr>
          </a:p>
          <a:p>
            <a:pPr lvl="1" eaLnBrk="1" hangingPunct="1">
              <a:lnSpc>
                <a:spcPct val="125000"/>
              </a:lnSpc>
              <a:defRPr/>
            </a:pPr>
            <a:r>
              <a:rPr lang="zh-CN" altLang="en-US" b="0" dirty="0" smtClean="0">
                <a:solidFill>
                  <a:schemeClr val="accent1">
                    <a:lumMod val="75000"/>
                  </a:schemeClr>
                </a:solidFill>
                <a:ea typeface="+mn-ea"/>
              </a:rPr>
              <a:t>操作数的偏移地址（有效地址</a:t>
            </a:r>
            <a:r>
              <a:rPr lang="en-US" altLang="zh-CN" b="0" dirty="0" smtClean="0">
                <a:solidFill>
                  <a:schemeClr val="accent1">
                    <a:lumMod val="75000"/>
                  </a:schemeClr>
                </a:solidFill>
                <a:ea typeface="+mn-ea"/>
              </a:rPr>
              <a:t>EA</a:t>
            </a:r>
            <a:r>
              <a:rPr lang="zh-CN" altLang="en-US" b="0" dirty="0" smtClean="0">
                <a:solidFill>
                  <a:schemeClr val="accent1">
                    <a:lumMod val="75000"/>
                  </a:schemeClr>
                </a:solidFill>
                <a:ea typeface="+mn-ea"/>
              </a:rPr>
              <a:t>）根据采用的寻址方式得到</a:t>
            </a:r>
            <a:endParaRPr lang="zh-CN" altLang="en-US" b="0" dirty="0" smtClean="0">
              <a:solidFill>
                <a:schemeClr val="accent1">
                  <a:lumMod val="75000"/>
                </a:schemeClr>
              </a:solidFill>
              <a:ea typeface="+mn-ea"/>
            </a:endParaRPr>
          </a:p>
          <a:p>
            <a:pPr eaLnBrk="1" hangingPunct="1">
              <a:lnSpc>
                <a:spcPct val="125000"/>
              </a:lnSpc>
              <a:defRPr/>
            </a:pPr>
            <a:r>
              <a:rPr lang="zh-CN" altLang="en-US" sz="2800" b="0" dirty="0" smtClean="0">
                <a:solidFill>
                  <a:schemeClr val="accent1">
                    <a:lumMod val="75000"/>
                  </a:schemeClr>
                </a:solidFill>
              </a:rPr>
              <a:t>处理器利用</a:t>
            </a:r>
            <a:r>
              <a:rPr lang="en-US" altLang="zh-CN" sz="2800" b="0" dirty="0" smtClean="0">
                <a:solidFill>
                  <a:schemeClr val="accent1">
                    <a:lumMod val="75000"/>
                  </a:schemeClr>
                </a:solidFill>
              </a:rPr>
              <a:t>ES:EA</a:t>
            </a:r>
            <a:r>
              <a:rPr lang="zh-CN" altLang="en-US" sz="2800" b="0" dirty="0" smtClean="0">
                <a:solidFill>
                  <a:schemeClr val="accent1">
                    <a:lumMod val="75000"/>
                  </a:schemeClr>
                </a:solidFill>
              </a:rPr>
              <a:t>存取附加段中的数据</a:t>
            </a:r>
            <a:endParaRPr lang="zh-CN" altLang="en-US" sz="2800" b="0" dirty="0" smtClean="0">
              <a:solidFill>
                <a:schemeClr val="accent1">
                  <a:lumMod val="75000"/>
                </a:schemeClr>
              </a:solidFill>
            </a:endParaRPr>
          </a:p>
          <a:p>
            <a:pPr eaLnBrk="1" hangingPunct="1">
              <a:lnSpc>
                <a:spcPct val="125000"/>
              </a:lnSpc>
              <a:defRPr/>
            </a:pPr>
            <a:r>
              <a:rPr lang="zh-CN" altLang="en-US" sz="2800" b="0" dirty="0" smtClean="0">
                <a:solidFill>
                  <a:schemeClr val="accent1">
                    <a:lumMod val="75000"/>
                  </a:schemeClr>
                </a:solidFill>
              </a:rPr>
              <a:t>串操作指令将附加段作为其目的操作数的存放区域</a:t>
            </a:r>
            <a:endParaRPr lang="zh-CN" altLang="en-US" sz="2800" dirty="0" smtClean="0">
              <a:solidFill>
                <a:schemeClr val="accent1">
                  <a:lumMod val="75000"/>
                </a:schemeClr>
              </a:solidFill>
            </a:endParaRPr>
          </a:p>
        </p:txBody>
      </p:sp>
      <p:pic>
        <p:nvPicPr>
          <p:cNvPr id="54276" name="Picture 4" descr="返回002">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3213" y="5319713"/>
            <a:ext cx="7254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4. </a:t>
            </a:r>
            <a:r>
              <a:rPr lang="zh-CN" altLang="en-US" dirty="0" smtClean="0"/>
              <a:t>如何分配各个逻辑段</a:t>
            </a:r>
            <a:endParaRPr lang="zh-CN" altLang="en-US" dirty="0" smtClean="0"/>
          </a:p>
        </p:txBody>
      </p:sp>
      <p:sp>
        <p:nvSpPr>
          <p:cNvPr id="51203" name="Rectangle 4"/>
          <p:cNvSpPr>
            <a:spLocks noGrp="1" noChangeArrowheads="1"/>
          </p:cNvSpPr>
          <p:nvPr>
            <p:ph type="body" idx="4294967295"/>
          </p:nvPr>
        </p:nvSpPr>
        <p:spPr>
          <a:xfrm>
            <a:off x="468313" y="976313"/>
            <a:ext cx="8181975" cy="4310062"/>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dirty="0" smtClean="0"/>
              <a:t>程序的</a:t>
            </a:r>
            <a:r>
              <a:rPr lang="zh-CN" altLang="en-US" sz="2800" b="0" dirty="0" smtClean="0">
                <a:solidFill>
                  <a:schemeClr val="folHlink"/>
                </a:solidFill>
              </a:rPr>
              <a:t>指令</a:t>
            </a:r>
            <a:r>
              <a:rPr lang="zh-CN" altLang="en-US" sz="2800" b="0" dirty="0" smtClean="0"/>
              <a:t>序列必须安排在代码段</a:t>
            </a:r>
            <a:endParaRPr lang="zh-CN" altLang="en-US" sz="2800" b="0" dirty="0" smtClean="0"/>
          </a:p>
          <a:p>
            <a:pPr eaLnBrk="1" hangingPunct="1"/>
            <a:r>
              <a:rPr lang="zh-CN" altLang="en-US" sz="2800" b="0" dirty="0" smtClean="0"/>
              <a:t>程序使用的</a:t>
            </a:r>
            <a:r>
              <a:rPr lang="zh-CN" altLang="en-US" sz="2800" b="0" dirty="0" smtClean="0">
                <a:solidFill>
                  <a:schemeClr val="folHlink"/>
                </a:solidFill>
              </a:rPr>
              <a:t>堆栈</a:t>
            </a:r>
            <a:r>
              <a:rPr lang="zh-CN" altLang="en-US" sz="2800" b="0" dirty="0" smtClean="0"/>
              <a:t>一定在堆栈段</a:t>
            </a:r>
            <a:endParaRPr lang="zh-CN" altLang="en-US" sz="2800" b="0" dirty="0" smtClean="0"/>
          </a:p>
          <a:p>
            <a:pPr eaLnBrk="1" hangingPunct="1"/>
            <a:r>
              <a:rPr lang="zh-CN" altLang="en-US" sz="2800" b="0" dirty="0" smtClean="0"/>
              <a:t>程序中的</a:t>
            </a:r>
            <a:r>
              <a:rPr lang="zh-CN" altLang="en-US" sz="2800" b="0" dirty="0" smtClean="0">
                <a:solidFill>
                  <a:schemeClr val="folHlink"/>
                </a:solidFill>
              </a:rPr>
              <a:t>数据</a:t>
            </a:r>
            <a:r>
              <a:rPr lang="zh-CN" altLang="en-US" sz="2800" b="0" dirty="0" smtClean="0"/>
              <a:t>默认是安排在数据段，也经常安排在附加段，尤其是串操作的目的区必须是附加段</a:t>
            </a:r>
            <a:endParaRPr lang="zh-CN" altLang="en-US" sz="2800" b="0" dirty="0" smtClean="0"/>
          </a:p>
          <a:p>
            <a:pPr eaLnBrk="1" hangingPunct="1"/>
            <a:r>
              <a:rPr lang="zh-CN" altLang="en-US" sz="2800" b="0" dirty="0" smtClean="0"/>
              <a:t>数据的存放比较灵活，实际上可以存放在任何一种逻辑段中</a:t>
            </a:r>
            <a:endParaRPr lang="zh-CN" altLang="en-US" sz="2800" dirty="0" smtClean="0"/>
          </a:p>
        </p:txBody>
      </p:sp>
      <p:sp>
        <p:nvSpPr>
          <p:cNvPr id="51204" name="AutoShape 5">
            <a:hlinkClick r:id="rId1" action="ppaction://hlinksldjump"/>
          </p:cNvPr>
          <p:cNvSpPr>
            <a:spLocks noChangeArrowheads="1"/>
          </p:cNvSpPr>
          <p:nvPr/>
        </p:nvSpPr>
        <p:spPr bwMode="auto">
          <a:xfrm>
            <a:off x="7553325" y="5516563"/>
            <a:ext cx="911225" cy="433387"/>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70000"/>
              </a:lnSpc>
              <a:defRPr/>
            </a:pPr>
            <a:r>
              <a:rPr lang="zh-CN" altLang="en-US" sz="2400">
                <a:solidFill>
                  <a:srgbClr val="000000"/>
                </a:solidFill>
                <a:latin typeface="楷体_GB2312" panose="02010609030101010101" pitchFamily="49" charset="-122"/>
                <a:ea typeface="楷体_GB2312" panose="02010609030101010101" pitchFamily="49" charset="-122"/>
                <a:sym typeface="Arial" panose="020B0604020202020204" pitchFamily="34" charset="0"/>
              </a:rPr>
              <a:t>演示</a:t>
            </a:r>
            <a:endParaRPr lang="zh-CN" altLang="en-US" sz="2400">
              <a:solidFill>
                <a:srgbClr val="000000"/>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p:cBhvr>
                                        <p:cTn id="22" dur="500"/>
                                        <p:tgtEl>
                                          <p:spTgt spid="51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51204"/>
                                        </p:tgtEl>
                                        <p:attrNameLst>
                                          <p:attrName>style.visibility</p:attrName>
                                        </p:attrNameLst>
                                      </p:cBhvr>
                                      <p:to>
                                        <p:strVal val="visible"/>
                                      </p:to>
                                    </p:set>
                                    <p:animEffect transition="in" filter="fade">
                                      <p:cBhvr>
                                        <p:cTn id="27" dur="2000"/>
                                        <p:tgtEl>
                                          <p:spTgt spid="51204"/>
                                        </p:tgtEl>
                                      </p:cBhvr>
                                    </p:animEffect>
                                    <p:anim calcmode="lin" valueType="num">
                                      <p:cBhvr>
                                        <p:cTn id="28" dur="2000" fill="hold"/>
                                        <p:tgtEl>
                                          <p:spTgt spid="51204"/>
                                        </p:tgtEl>
                                        <p:attrNameLst>
                                          <p:attrName>ppt_w</p:attrName>
                                        </p:attrNameLst>
                                      </p:cBhvr>
                                      <p:tavLst>
                                        <p:tav tm="0" fmla="#ppt_w*sin(2.5*pi*$)">
                                          <p:val>
                                            <p:fltVal val="0"/>
                                          </p:val>
                                        </p:tav>
                                        <p:tav tm="100000">
                                          <p:val>
                                            <p:fltVal val="1"/>
                                          </p:val>
                                        </p:tav>
                                      </p:tavLst>
                                    </p:anim>
                                    <p:anim calcmode="lin" valueType="num">
                                      <p:cBhvr>
                                        <p:cTn id="29" dur="2000" fill="hold"/>
                                        <p:tgtEl>
                                          <p:spTgt spid="512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dirty="0" smtClean="0"/>
              <a:t>5. </a:t>
            </a:r>
            <a:r>
              <a:rPr lang="zh-CN" altLang="en-US" dirty="0" smtClean="0"/>
              <a:t>段超越前缀指令</a:t>
            </a:r>
            <a:endParaRPr lang="zh-CN" altLang="en-US" dirty="0" smtClean="0"/>
          </a:p>
        </p:txBody>
      </p:sp>
      <p:sp>
        <p:nvSpPr>
          <p:cNvPr id="52227" name="Rectangle 8"/>
          <p:cNvSpPr>
            <a:spLocks noGrp="1" noChangeArrowheads="1"/>
          </p:cNvSpPr>
          <p:nvPr>
            <p:ph type="body" idx="4294967295"/>
          </p:nvPr>
        </p:nvSpPr>
        <p:spPr>
          <a:xfrm>
            <a:off x="454025" y="981075"/>
            <a:ext cx="8181975" cy="5143500"/>
          </a:xfrm>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zh-CN" altLang="en-US" sz="2800" b="0" dirty="0" smtClean="0"/>
              <a:t>指令中没有指明时，默认的数据访问在</a:t>
            </a:r>
            <a:r>
              <a:rPr lang="en-US" altLang="zh-CN" sz="2800" b="0" dirty="0" smtClean="0"/>
              <a:t>DS</a:t>
            </a:r>
            <a:r>
              <a:rPr lang="zh-CN" altLang="en-US" sz="2800" b="0" dirty="0" smtClean="0"/>
              <a:t>段；当使用</a:t>
            </a:r>
            <a:r>
              <a:rPr lang="en-US" altLang="zh-CN" sz="2800" b="0" dirty="0" smtClean="0"/>
              <a:t>BP</a:t>
            </a:r>
            <a:r>
              <a:rPr lang="zh-CN" altLang="en-US" sz="2800" b="0" dirty="0" smtClean="0"/>
              <a:t>访问主存时，则默认访问</a:t>
            </a:r>
            <a:r>
              <a:rPr lang="en-US" altLang="zh-CN" sz="2800" b="0" dirty="0" smtClean="0"/>
              <a:t>SS</a:t>
            </a:r>
            <a:r>
              <a:rPr lang="zh-CN" altLang="en-US" sz="2800" b="0" dirty="0" smtClean="0"/>
              <a:t>段</a:t>
            </a:r>
            <a:endParaRPr lang="zh-CN" altLang="en-US" sz="2800" b="0" dirty="0" smtClean="0"/>
          </a:p>
          <a:p>
            <a:pPr eaLnBrk="1" hangingPunct="1">
              <a:defRPr/>
            </a:pPr>
            <a:r>
              <a:rPr lang="zh-CN" altLang="en-US" sz="2800" b="0" dirty="0" smtClean="0"/>
              <a:t>当要访问的数据不在默认的段中时，需要使用段超越前缀指明。</a:t>
            </a:r>
            <a:r>
              <a:rPr lang="en-US" altLang="zh-CN" sz="2800" b="0" dirty="0" smtClean="0"/>
              <a:t>8088</a:t>
            </a:r>
            <a:r>
              <a:rPr lang="zh-CN" altLang="en-US" sz="2800" b="0" dirty="0" smtClean="0"/>
              <a:t>指令系统中有</a:t>
            </a:r>
            <a:r>
              <a:rPr lang="en-US" altLang="zh-CN" sz="2800" b="0" dirty="0" smtClean="0"/>
              <a:t>4</a:t>
            </a:r>
            <a:r>
              <a:rPr lang="zh-CN" altLang="en-US" sz="2800" b="0" dirty="0" smtClean="0"/>
              <a:t>个段超越前缀：</a:t>
            </a:r>
            <a:endParaRPr lang="zh-CN" altLang="en-US" sz="2800" b="0" dirty="0" smtClean="0"/>
          </a:p>
          <a:p>
            <a:pPr lvl="1" eaLnBrk="1" hangingPunct="1">
              <a:defRPr/>
            </a:pPr>
            <a:r>
              <a:rPr lang="en-US" altLang="zh-CN" b="0" dirty="0" smtClean="0">
                <a:solidFill>
                  <a:srgbClr val="FF0000"/>
                </a:solidFill>
              </a:rPr>
              <a:t>CS:	</a:t>
            </a:r>
            <a:r>
              <a:rPr lang="en-US" altLang="zh-CN" b="0" dirty="0" smtClean="0"/>
              <a:t> </a:t>
            </a:r>
            <a:r>
              <a:rPr lang="zh-CN" altLang="en-US" b="0" dirty="0" smtClean="0">
                <a:solidFill>
                  <a:srgbClr val="000099"/>
                </a:solidFill>
                <a:ea typeface="+mn-ea"/>
              </a:rPr>
              <a:t>代码段超越，使用代码段的数据</a:t>
            </a:r>
            <a:endParaRPr lang="zh-CN" altLang="en-US" b="0" dirty="0" smtClean="0">
              <a:solidFill>
                <a:srgbClr val="000099"/>
              </a:solidFill>
              <a:ea typeface="+mn-ea"/>
            </a:endParaRPr>
          </a:p>
          <a:p>
            <a:pPr lvl="1" eaLnBrk="1" hangingPunct="1">
              <a:defRPr/>
            </a:pPr>
            <a:r>
              <a:rPr lang="en-US" altLang="zh-CN" b="0" dirty="0" smtClean="0">
                <a:solidFill>
                  <a:srgbClr val="FF0000"/>
                </a:solidFill>
              </a:rPr>
              <a:t>SS:</a:t>
            </a:r>
            <a:r>
              <a:rPr lang="en-US" altLang="zh-CN" b="0" dirty="0" smtClean="0"/>
              <a:t> 	</a:t>
            </a:r>
            <a:r>
              <a:rPr lang="zh-CN" altLang="en-US" b="0" dirty="0" smtClean="0">
                <a:solidFill>
                  <a:srgbClr val="000099"/>
                </a:solidFill>
                <a:ea typeface="+mn-ea"/>
              </a:rPr>
              <a:t>堆栈</a:t>
            </a:r>
            <a:r>
              <a:rPr lang="zh-CN" altLang="en-US" b="0" dirty="0">
                <a:solidFill>
                  <a:srgbClr val="000099"/>
                </a:solidFill>
                <a:ea typeface="+mn-ea"/>
              </a:rPr>
              <a:t>段超越，使用堆栈段的数据</a:t>
            </a:r>
            <a:endParaRPr lang="zh-CN" altLang="en-US" b="0" dirty="0">
              <a:solidFill>
                <a:srgbClr val="000099"/>
              </a:solidFill>
              <a:ea typeface="+mn-ea"/>
            </a:endParaRPr>
          </a:p>
          <a:p>
            <a:pPr lvl="1" eaLnBrk="1" hangingPunct="1">
              <a:defRPr/>
            </a:pPr>
            <a:r>
              <a:rPr lang="en-US" altLang="zh-CN" b="0" dirty="0" smtClean="0">
                <a:solidFill>
                  <a:srgbClr val="FF0000"/>
                </a:solidFill>
              </a:rPr>
              <a:t>DS:</a:t>
            </a:r>
            <a:r>
              <a:rPr lang="en-US" altLang="zh-CN" b="0" dirty="0" smtClean="0"/>
              <a:t> </a:t>
            </a:r>
            <a:r>
              <a:rPr lang="en-US" altLang="zh-CN" b="0" dirty="0">
                <a:solidFill>
                  <a:srgbClr val="000099"/>
                </a:solidFill>
                <a:ea typeface="+mn-ea"/>
              </a:rPr>
              <a:t>	</a:t>
            </a:r>
            <a:r>
              <a:rPr lang="zh-CN" altLang="en-US" b="0" dirty="0" smtClean="0">
                <a:solidFill>
                  <a:srgbClr val="000099"/>
                </a:solidFill>
                <a:ea typeface="+mn-ea"/>
              </a:rPr>
              <a:t>数据段</a:t>
            </a:r>
            <a:r>
              <a:rPr lang="zh-CN" altLang="en-US" b="0" dirty="0">
                <a:solidFill>
                  <a:srgbClr val="000099"/>
                </a:solidFill>
                <a:ea typeface="+mn-ea"/>
              </a:rPr>
              <a:t>超越，使用数据段的数据</a:t>
            </a:r>
            <a:endParaRPr lang="zh-CN" altLang="en-US" b="0" dirty="0">
              <a:solidFill>
                <a:srgbClr val="000099"/>
              </a:solidFill>
              <a:ea typeface="+mn-ea"/>
            </a:endParaRPr>
          </a:p>
          <a:p>
            <a:pPr lvl="1" eaLnBrk="1" hangingPunct="1">
              <a:defRPr/>
            </a:pPr>
            <a:r>
              <a:rPr lang="en-US" altLang="zh-CN" b="0" dirty="0" smtClean="0">
                <a:solidFill>
                  <a:srgbClr val="FF0000"/>
                </a:solidFill>
              </a:rPr>
              <a:t>ES:</a:t>
            </a:r>
            <a:r>
              <a:rPr lang="en-US" altLang="zh-CN" b="0" dirty="0" smtClean="0"/>
              <a:t> </a:t>
            </a:r>
            <a:r>
              <a:rPr lang="zh-CN" altLang="en-US" b="0" dirty="0" smtClean="0">
                <a:solidFill>
                  <a:srgbClr val="000099"/>
                </a:solidFill>
                <a:ea typeface="+mn-ea"/>
              </a:rPr>
              <a:t>附加</a:t>
            </a:r>
            <a:r>
              <a:rPr lang="zh-CN" altLang="en-US" b="0" dirty="0">
                <a:solidFill>
                  <a:srgbClr val="000099"/>
                </a:solidFill>
                <a:ea typeface="+mn-ea"/>
              </a:rPr>
              <a:t>段超越，使用附加段的数据</a:t>
            </a:r>
            <a:endParaRPr lang="zh-CN" altLang="en-US" b="0" dirty="0">
              <a:solidFill>
                <a:srgbClr val="000099"/>
              </a:solidFill>
              <a:ea typeface="+mn-ea"/>
            </a:endParaRPr>
          </a:p>
        </p:txBody>
      </p:sp>
      <p:sp>
        <p:nvSpPr>
          <p:cNvPr id="52228" name="AutoShape 9">
            <a:hlinkClick r:id="rId1" action="ppaction://hlinksldjump"/>
          </p:cNvPr>
          <p:cNvSpPr>
            <a:spLocks noChangeArrowheads="1"/>
          </p:cNvSpPr>
          <p:nvPr/>
        </p:nvSpPr>
        <p:spPr bwMode="auto">
          <a:xfrm>
            <a:off x="7740650" y="5661025"/>
            <a:ext cx="825500" cy="412750"/>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70000"/>
              </a:lnSpc>
              <a:defRPr/>
            </a:pPr>
            <a:r>
              <a:rPr lang="zh-CN" altLang="en-US" sz="2400" dirty="0">
                <a:solidFill>
                  <a:srgbClr val="000000"/>
                </a:solidFill>
                <a:latin typeface="楷体_GB2312" panose="02010609030101010101" pitchFamily="49" charset="-122"/>
                <a:ea typeface="楷体_GB2312" panose="02010609030101010101" pitchFamily="49" charset="-122"/>
                <a:sym typeface="Arial" panose="020B0604020202020204" pitchFamily="34" charset="0"/>
              </a:rPr>
              <a:t>示例</a:t>
            </a:r>
            <a:endParaRPr lang="zh-CN" altLang="en-US" sz="2400" dirty="0">
              <a:solidFill>
                <a:srgbClr val="000000"/>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p:cBhvr>
                                        <p:cTn id="12" dur="5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p:cBhvr>
                                        <p:cTn id="17" dur="500"/>
                                        <p:tgtEl>
                                          <p:spTgt spid="5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p:cBhvr>
                                        <p:cTn id="22" dur="500"/>
                                        <p:tgtEl>
                                          <p:spTgt spid="52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p:cBhvr>
                                        <p:cTn id="27" dur="500"/>
                                        <p:tgtEl>
                                          <p:spTgt spid="52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p:cBhvr>
                                        <p:cTn id="32"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章：段超越的示例</a:t>
            </a:r>
            <a:endParaRPr lang="zh-CN" altLang="en-US" smtClean="0"/>
          </a:p>
        </p:txBody>
      </p:sp>
      <p:sp>
        <p:nvSpPr>
          <p:cNvPr id="54275" name="Rectangle 4"/>
          <p:cNvSpPr>
            <a:spLocks noGrp="1" noChangeArrowheads="1"/>
          </p:cNvSpPr>
          <p:nvPr>
            <p:ph type="body" idx="4294967295"/>
          </p:nvPr>
        </p:nvSpPr>
        <p:spPr>
          <a:xfrm>
            <a:off x="468313" y="977900"/>
            <a:ext cx="8181975" cy="5141913"/>
          </a:xfrm>
          <a:extLst>
            <a:ext uri="{91240B29-F687-4F45-9708-019B960494DF}">
              <a14:hiddenLine xmlns:a14="http://schemas.microsoft.com/office/drawing/2010/main" w="9525">
                <a:solidFill>
                  <a:srgbClr val="000000"/>
                </a:solidFill>
                <a:bevel/>
              </a14:hiddenLine>
            </a:ext>
          </a:extLst>
        </p:spPr>
        <p:txBody>
          <a:bodyPr/>
          <a:lstStyle/>
          <a:p>
            <a:pPr eaLnBrk="1" hangingPunct="1">
              <a:lnSpc>
                <a:spcPct val="125000"/>
              </a:lnSpc>
              <a:defRPr/>
            </a:pPr>
            <a:r>
              <a:rPr lang="zh-CN" altLang="en-US" sz="2800" b="0" dirty="0" smtClean="0"/>
              <a:t>没有段超越的指令实例：</a:t>
            </a:r>
            <a:endParaRPr lang="zh-CN" altLang="en-US" sz="2800" b="0" dirty="0" smtClean="0"/>
          </a:p>
          <a:p>
            <a:pPr eaLnBrk="1" hangingPunct="1">
              <a:lnSpc>
                <a:spcPct val="125000"/>
              </a:lnSpc>
              <a:buFontTx/>
              <a:buNone/>
              <a:defRPr/>
            </a:pPr>
            <a:r>
              <a:rPr lang="zh-CN" altLang="en-US" sz="2800" b="0" dirty="0" smtClean="0">
                <a:solidFill>
                  <a:srgbClr val="CC0066"/>
                </a:solidFill>
              </a:rPr>
              <a:t>    </a:t>
            </a:r>
            <a:r>
              <a:rPr lang="en-US" altLang="zh-CN" sz="2800" b="0" dirty="0" smtClean="0">
                <a:solidFill>
                  <a:srgbClr val="FF0000"/>
                </a:solidFill>
              </a:rPr>
              <a:t>MOV AX,[2000H]	</a:t>
            </a:r>
            <a:r>
              <a:rPr lang="zh-CN" altLang="en-US" sz="2800" b="0" dirty="0" smtClean="0">
                <a:solidFill>
                  <a:srgbClr val="FF0000"/>
                </a:solidFill>
              </a:rPr>
              <a:t> </a:t>
            </a:r>
            <a:r>
              <a:rPr lang="zh-CN" altLang="en-US" sz="2800" b="0" dirty="0" smtClean="0"/>
              <a:t>  </a:t>
            </a:r>
            <a:r>
              <a:rPr lang="en-US" altLang="zh-CN" sz="2800" b="0" dirty="0" smtClean="0">
                <a:solidFill>
                  <a:srgbClr val="339933"/>
                </a:solidFill>
              </a:rPr>
              <a:t>;</a:t>
            </a:r>
            <a:r>
              <a:rPr lang="en-US" altLang="zh-CN" sz="2800" b="0" dirty="0" smtClean="0"/>
              <a:t>AX←DS:[2000H]</a:t>
            </a:r>
            <a:endParaRPr lang="zh-CN" altLang="en-US" sz="2800" b="0" dirty="0" smtClean="0"/>
          </a:p>
          <a:p>
            <a:pPr lvl="1" eaLnBrk="1" hangingPunct="1">
              <a:lnSpc>
                <a:spcPct val="125000"/>
              </a:lnSpc>
              <a:buFontTx/>
              <a:buNone/>
              <a:defRPr/>
            </a:pPr>
            <a:r>
              <a:rPr lang="zh-CN" altLang="en-US" b="0" dirty="0" smtClean="0">
                <a:solidFill>
                  <a:srgbClr val="000099"/>
                </a:solidFill>
                <a:ea typeface="+mn-ea"/>
              </a:rPr>
              <a:t>；从默认的</a:t>
            </a:r>
            <a:r>
              <a:rPr lang="en-US" altLang="zh-CN" b="0" dirty="0" smtClean="0">
                <a:solidFill>
                  <a:srgbClr val="000099"/>
                </a:solidFill>
                <a:ea typeface="+mn-ea"/>
              </a:rPr>
              <a:t>DS</a:t>
            </a:r>
            <a:r>
              <a:rPr lang="zh-CN" altLang="en-US" b="0" dirty="0" smtClean="0">
                <a:solidFill>
                  <a:srgbClr val="000099"/>
                </a:solidFill>
                <a:ea typeface="+mn-ea"/>
              </a:rPr>
              <a:t>数据段取出数据</a:t>
            </a:r>
            <a:endParaRPr lang="zh-CN" altLang="en-US" b="0" dirty="0" smtClean="0">
              <a:solidFill>
                <a:srgbClr val="000099"/>
              </a:solidFill>
              <a:ea typeface="+mn-ea"/>
            </a:endParaRPr>
          </a:p>
          <a:p>
            <a:pPr lvl="1" eaLnBrk="1" hangingPunct="1">
              <a:buFontTx/>
              <a:buNone/>
              <a:defRPr/>
            </a:pPr>
            <a:endParaRPr lang="zh-CN" altLang="en-US" b="0" dirty="0" smtClean="0"/>
          </a:p>
          <a:p>
            <a:pPr eaLnBrk="1" hangingPunct="1">
              <a:lnSpc>
                <a:spcPct val="125000"/>
              </a:lnSpc>
              <a:defRPr/>
            </a:pPr>
            <a:r>
              <a:rPr lang="zh-CN" altLang="en-US" sz="2800" b="0" dirty="0" smtClean="0"/>
              <a:t>采用段超越前缀的指令实例：</a:t>
            </a:r>
            <a:endParaRPr lang="zh-CN" altLang="en-US" sz="2800" b="0" dirty="0" smtClean="0"/>
          </a:p>
          <a:p>
            <a:pPr eaLnBrk="1" hangingPunct="1">
              <a:lnSpc>
                <a:spcPct val="125000"/>
              </a:lnSpc>
              <a:buFontTx/>
              <a:buNone/>
              <a:defRPr/>
            </a:pPr>
            <a:r>
              <a:rPr lang="zh-CN" altLang="en-US" sz="2800" b="0" dirty="0" smtClean="0">
                <a:solidFill>
                  <a:srgbClr val="CC0066"/>
                </a:solidFill>
              </a:rPr>
              <a:t>    </a:t>
            </a:r>
            <a:r>
              <a:rPr lang="en-US" altLang="zh-CN" sz="2800" b="0" dirty="0" smtClean="0">
                <a:solidFill>
                  <a:srgbClr val="FF0000"/>
                </a:solidFill>
              </a:rPr>
              <a:t>MOV AX,ES:[2000H]</a:t>
            </a:r>
            <a:r>
              <a:rPr lang="zh-CN" altLang="en-US" sz="2800" b="0" dirty="0" smtClean="0">
                <a:solidFill>
                  <a:srgbClr val="FF0000"/>
                </a:solidFill>
              </a:rPr>
              <a:t>  </a:t>
            </a:r>
            <a:r>
              <a:rPr lang="en-US" altLang="zh-CN" sz="2800" b="0" dirty="0" smtClean="0">
                <a:solidFill>
                  <a:srgbClr val="339933"/>
                </a:solidFill>
              </a:rPr>
              <a:t>;</a:t>
            </a:r>
            <a:r>
              <a:rPr lang="en-US" altLang="zh-CN" sz="2800" b="0" dirty="0" smtClean="0"/>
              <a:t>AX←ES:[2000H]</a:t>
            </a:r>
            <a:endParaRPr lang="zh-CN" altLang="en-US" sz="2800" b="0" dirty="0" smtClean="0"/>
          </a:p>
          <a:p>
            <a:pPr lvl="1" eaLnBrk="1" hangingPunct="1">
              <a:lnSpc>
                <a:spcPct val="125000"/>
              </a:lnSpc>
              <a:buFontTx/>
              <a:buNone/>
              <a:defRPr/>
            </a:pPr>
            <a:r>
              <a:rPr lang="zh-CN" altLang="en-US" b="0" dirty="0">
                <a:solidFill>
                  <a:srgbClr val="000099"/>
                </a:solidFill>
                <a:ea typeface="+mn-ea"/>
              </a:rPr>
              <a:t>；从指定的</a:t>
            </a:r>
            <a:r>
              <a:rPr lang="en-US" altLang="zh-CN" b="0" dirty="0">
                <a:solidFill>
                  <a:srgbClr val="000099"/>
                </a:solidFill>
                <a:ea typeface="+mn-ea"/>
              </a:rPr>
              <a:t>ES</a:t>
            </a:r>
            <a:r>
              <a:rPr lang="zh-CN" altLang="en-US" b="0" dirty="0">
                <a:solidFill>
                  <a:srgbClr val="000099"/>
                </a:solidFill>
                <a:ea typeface="+mn-ea"/>
              </a:rPr>
              <a:t>附加段取出数据</a:t>
            </a:r>
            <a:endParaRPr lang="zh-CN" altLang="en-US" b="0" dirty="0">
              <a:solidFill>
                <a:srgbClr val="000099"/>
              </a:solidFill>
              <a:ea typeface="+mn-ea"/>
            </a:endParaRPr>
          </a:p>
        </p:txBody>
      </p:sp>
      <p:sp>
        <p:nvSpPr>
          <p:cNvPr id="54276" name="AutoShape 5"/>
          <p:cNvSpPr>
            <a:spLocks noChangeArrowheads="1"/>
          </p:cNvSpPr>
          <p:nvPr/>
        </p:nvSpPr>
        <p:spPr bwMode="auto">
          <a:xfrm>
            <a:off x="7727950" y="5661025"/>
            <a:ext cx="785813" cy="430213"/>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a:lnSpc>
                <a:spcPct val="70000"/>
              </a:lnSpc>
              <a:defRPr/>
            </a:pPr>
            <a:r>
              <a:rPr lang="zh-CN" altLang="en-US" sz="2400" dirty="0">
                <a:solidFill>
                  <a:schemeClr val="accent1"/>
                </a:solidFill>
                <a:sym typeface="Arial" panose="020B0604020202020204" pitchFamily="34" charset="0"/>
              </a:rPr>
              <a:t>总结</a:t>
            </a:r>
            <a:endParaRPr lang="zh-CN" altLang="en-US" sz="2400" dirty="0">
              <a:solidFill>
                <a:schemeClr val="accent1"/>
              </a:solidFill>
              <a:sym typeface="Arial" panose="020B0604020202020204" pitchFamily="34" charset="0"/>
            </a:endParaRPr>
          </a:p>
        </p:txBody>
      </p:sp>
      <p:pic>
        <p:nvPicPr>
          <p:cNvPr id="57349" name="Picture 6" descr="1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363" y="3094938"/>
            <a:ext cx="867568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dirty="0" smtClean="0"/>
              <a:t>第</a:t>
            </a:r>
            <a:r>
              <a:rPr lang="en-US" altLang="zh-CN" dirty="0" smtClean="0"/>
              <a:t>2</a:t>
            </a:r>
            <a:r>
              <a:rPr lang="zh-CN" altLang="en-US" dirty="0" smtClean="0"/>
              <a:t>章 段寄存器的使用规定</a:t>
            </a:r>
            <a:endParaRPr lang="zh-CN" altLang="en-US" dirty="0" smtClean="0"/>
          </a:p>
        </p:txBody>
      </p:sp>
      <p:graphicFrame>
        <p:nvGraphicFramePr>
          <p:cNvPr id="54275" name="Group 3"/>
          <p:cNvGraphicFramePr>
            <a:graphicFrameLocks noGrp="1"/>
          </p:cNvGraphicFramePr>
          <p:nvPr/>
        </p:nvGraphicFramePr>
        <p:xfrm>
          <a:off x="725488" y="1349375"/>
          <a:ext cx="7496175" cy="4187868"/>
        </p:xfrm>
        <a:graphic>
          <a:graphicData uri="http://schemas.openxmlformats.org/drawingml/2006/table">
            <a:tbl>
              <a:tblPr/>
              <a:tblGrid>
                <a:gridCol w="3041650"/>
                <a:gridCol w="800100"/>
                <a:gridCol w="1781175"/>
                <a:gridCol w="1873250"/>
              </a:tblGrid>
              <a:tr h="566910">
                <a:tc>
                  <a:txBody>
                    <a:bodyPr/>
                    <a:lstStyle/>
                    <a:p>
                      <a:pPr marL="0" marR="0" lvl="0" indent="0" algn="ctr" defTabSz="0" rtl="0" eaLnBrk="1" fontAlgn="base" latinLnBrk="0" hangingPunct="1">
                        <a:lnSpc>
                          <a:spcPct val="13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访问存储器的方式</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2857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CCFF"/>
                    </a:solidFill>
                  </a:tcPr>
                </a:tc>
                <a:tc>
                  <a:txBody>
                    <a:bodyPr/>
                    <a:lstStyle/>
                    <a:p>
                      <a:pPr marL="0" marR="0" lvl="0" indent="0" algn="ctr" defTabSz="0" rtl="0" eaLnBrk="1" fontAlgn="base" latinLnBrk="0" hangingPunct="1">
                        <a:lnSpc>
                          <a:spcPct val="13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默认</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CCFF"/>
                    </a:solidFill>
                  </a:tcPr>
                </a:tc>
                <a:tc>
                  <a:txBody>
                    <a:bodyPr/>
                    <a:lstStyle/>
                    <a:p>
                      <a:pPr marL="0" marR="0" lvl="0" indent="0" algn="ctr" defTabSz="0" rtl="0" eaLnBrk="1" fontAlgn="base" latinLnBrk="0" hangingPunct="1">
                        <a:lnSpc>
                          <a:spcPct val="13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是否可超越</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CCFF"/>
                    </a:solidFill>
                  </a:tcPr>
                </a:tc>
                <a:tc>
                  <a:txBody>
                    <a:bodyPr/>
                    <a:lstStyle/>
                    <a:p>
                      <a:pPr marL="0" marR="0" lvl="0" indent="0" algn="ctr" defTabSz="0" rtl="0" eaLnBrk="1" fontAlgn="base" latinLnBrk="0" hangingPunct="1">
                        <a:lnSpc>
                          <a:spcPct val="13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偏移地址</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28575"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CCFF"/>
                    </a:solidFill>
                  </a:tcPr>
                </a:tc>
              </a:tr>
              <a:tr h="603486">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取指令</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2857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CS</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否</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IP</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28575" cap="flat" cmpd="sng" algn="ctr">
                      <a:solidFill>
                        <a:srgbClr val="000000"/>
                      </a:solidFill>
                      <a:prstDash val="solid"/>
                      <a:bevel/>
                      <a:headEnd type="none" w="med" len="med"/>
                      <a:tailEnd type="none" w="med" len="med"/>
                    </a:lnR>
                    <a:lnT w="28575"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r>
              <a:tr h="603486">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堆栈操作</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2857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SS</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kern="1200" cap="none" normalizeH="0" baseline="0" dirty="0" smtClean="0">
                          <a:ln>
                            <a:noFill/>
                          </a:ln>
                          <a:solidFill>
                            <a:schemeClr val="tx1"/>
                          </a:solidFill>
                          <a:effectLst/>
                          <a:latin typeface="Arial" panose="020B0604020202020204" pitchFamily="34" charset="0"/>
                          <a:ea typeface="幼圆" panose="02010509060101010101" pitchFamily="49" charset="-122"/>
                          <a:cs typeface="+mn-cs"/>
                          <a:sym typeface="Arial" panose="020B0604020202020204" pitchFamily="34" charset="0"/>
                        </a:rPr>
                        <a:t>否</a:t>
                      </a:r>
                      <a:endParaRPr kumimoji="0" lang="zh-CN" altLang="en-US" sz="2400" b="0" i="0" u="none" strike="noStrike" kern="1200" cap="none" normalizeH="0" baseline="0" dirty="0" smtClean="0">
                        <a:ln>
                          <a:noFill/>
                        </a:ln>
                        <a:solidFill>
                          <a:schemeClr val="tx1"/>
                        </a:solidFill>
                        <a:effectLst/>
                        <a:latin typeface="Arial" panose="020B0604020202020204" pitchFamily="34" charset="0"/>
                        <a:ea typeface="幼圆" panose="02010509060101010101" pitchFamily="49" charset="-122"/>
                        <a:cs typeface="+mn-cs"/>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SP</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2857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r>
              <a:tr h="603486">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一般数据访问</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2857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DS</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CS ES SS</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有效地址</a:t>
                      </a: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EA</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2857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r>
              <a:tr h="603486">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BP</a:t>
                      </a:r>
                      <a:r>
                        <a:rPr kumimoji="0" lang="zh-CN" alt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基址的寻址方式</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2857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SS</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CS ES DS</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有效地址</a:t>
                      </a: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EA</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2857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CCFFFF"/>
                    </a:solidFill>
                  </a:tcPr>
                </a:tc>
              </a:tr>
              <a:tr h="603486">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串操作的源操作数</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2857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DS</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CS ES SS</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SI</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2857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CC"/>
                    </a:solidFill>
                  </a:tcPr>
                </a:tc>
              </a:tr>
              <a:tr h="603486">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串操作的目的操作数</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2857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ES</a:t>
                      </a:r>
                      <a:endParaRPr kumimoji="0" lang="zh-CN" altLang="en-US" sz="2800" b="0" i="0"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zh-CN" altLang="en-US" sz="2400" b="0" i="0" u="none" strike="noStrike" kern="1200" cap="none" normalizeH="0" baseline="0" dirty="0" smtClean="0">
                          <a:ln>
                            <a:noFill/>
                          </a:ln>
                          <a:solidFill>
                            <a:schemeClr val="tx1"/>
                          </a:solidFill>
                          <a:effectLst/>
                          <a:latin typeface="Arial" panose="020B0604020202020204" pitchFamily="34" charset="0"/>
                          <a:ea typeface="幼圆" panose="02010509060101010101" pitchFamily="49" charset="-122"/>
                          <a:cs typeface="+mn-cs"/>
                          <a:sym typeface="Arial" panose="020B0604020202020204" pitchFamily="34" charset="0"/>
                        </a:rPr>
                        <a:t>否</a:t>
                      </a:r>
                      <a:endParaRPr kumimoji="0" lang="zh-CN" altLang="en-US" sz="2400" b="0" i="0" u="none" strike="noStrike" kern="1200" cap="none" normalizeH="0" baseline="0" dirty="0" smtClean="0">
                        <a:ln>
                          <a:noFill/>
                        </a:ln>
                        <a:solidFill>
                          <a:schemeClr val="tx1"/>
                        </a:solidFill>
                        <a:effectLst/>
                        <a:latin typeface="Arial" panose="020B0604020202020204" pitchFamily="34" charset="0"/>
                        <a:ea typeface="幼圆" panose="02010509060101010101" pitchFamily="49" charset="-122"/>
                        <a:cs typeface="+mn-cs"/>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FFCC"/>
                    </a:solidFill>
                  </a:tcPr>
                </a:tc>
                <a:tc>
                  <a:txBody>
                    <a:bodyPr/>
                    <a:lstStyle/>
                    <a:p>
                      <a:pPr marL="0" marR="0" lvl="0" indent="0" algn="ctr" defTabSz="0" rtl="0" eaLnBrk="1" fontAlgn="base" latinLnBrk="0" hangingPunct="1">
                        <a:lnSpc>
                          <a:spcPct val="140000"/>
                        </a:lnSpc>
                        <a:spcBef>
                          <a:spcPct val="20000"/>
                        </a:spcBef>
                        <a:spcAft>
                          <a:spcPct val="0"/>
                        </a:spcAft>
                        <a:buClrTx/>
                        <a:buSzTx/>
                        <a:buFontTx/>
                        <a:buNone/>
                      </a:pPr>
                      <a:r>
                        <a:rPr kumimoji="0" lang="en-US" sz="2400" b="0" i="0" u="none" strike="noStrike" cap="none" normalizeH="0" baseline="0" dirty="0" smtClean="0">
                          <a:ln>
                            <a:noFill/>
                          </a:ln>
                          <a:solidFill>
                            <a:schemeClr val="tx1"/>
                          </a:solidFill>
                          <a:effectLst/>
                          <a:latin typeface="Arial" panose="020B0604020202020204" pitchFamily="34" charset="0"/>
                          <a:ea typeface="幼圆" panose="02010509060101010101" pitchFamily="49" charset="-122"/>
                          <a:sym typeface="Arial" panose="020B0604020202020204" pitchFamily="34" charset="0"/>
                        </a:rPr>
                        <a:t>DI</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714" marB="45714" anchor="ctr" horzOverflow="overflow">
                    <a:lnL w="12700" cap="flat" cmpd="sng" algn="ctr">
                      <a:solidFill>
                        <a:srgbClr val="000000"/>
                      </a:solidFill>
                      <a:prstDash val="solid"/>
                      <a:bevel/>
                      <a:headEnd type="none" w="med" len="med"/>
                      <a:tailEnd type="none" w="med" len="med"/>
                    </a:lnL>
                    <a:lnR w="2857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28575" cap="flat" cmpd="sng" algn="ctr">
                      <a:solidFill>
                        <a:srgbClr val="000000"/>
                      </a:solidFill>
                      <a:prstDash val="solid"/>
                      <a:bevel/>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章小结</a:t>
            </a:r>
            <a:endParaRPr lang="zh-CN" altLang="en-US" smtClean="0"/>
          </a:p>
        </p:txBody>
      </p:sp>
      <p:sp>
        <p:nvSpPr>
          <p:cNvPr id="59395"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sz="2800" b="0" smtClean="0"/>
              <a:t>8088</a:t>
            </a:r>
            <a:r>
              <a:rPr lang="zh-CN" altLang="en-US" sz="2800" b="0" smtClean="0"/>
              <a:t>有</a:t>
            </a:r>
            <a:r>
              <a:rPr lang="en-US" altLang="zh-CN" sz="2800" b="0" smtClean="0"/>
              <a:t>8</a:t>
            </a:r>
            <a:r>
              <a:rPr lang="zh-CN" altLang="en-US" sz="2800" b="0" smtClean="0"/>
              <a:t>个</a:t>
            </a:r>
            <a:r>
              <a:rPr lang="en-US" altLang="zh-CN" sz="2800" b="0" smtClean="0"/>
              <a:t>8</a:t>
            </a:r>
            <a:r>
              <a:rPr lang="zh-CN" altLang="en-US" sz="2800" b="0" smtClean="0"/>
              <a:t>位通用寄存器、</a:t>
            </a:r>
            <a:r>
              <a:rPr lang="en-US" altLang="zh-CN" sz="2800" b="0" smtClean="0"/>
              <a:t>8</a:t>
            </a:r>
            <a:r>
              <a:rPr lang="zh-CN" altLang="en-US" sz="2800" b="0" smtClean="0"/>
              <a:t>个</a:t>
            </a:r>
            <a:r>
              <a:rPr lang="en-US" altLang="zh-CN" sz="2800" b="0" smtClean="0"/>
              <a:t>16</a:t>
            </a:r>
            <a:r>
              <a:rPr lang="zh-CN" altLang="en-US" sz="2800" b="0" smtClean="0"/>
              <a:t>位通用寄存器</a:t>
            </a:r>
            <a:endParaRPr lang="zh-CN" altLang="en-US" sz="2800" b="0" smtClean="0"/>
          </a:p>
          <a:p>
            <a:pPr eaLnBrk="1" hangingPunct="1"/>
            <a:r>
              <a:rPr lang="en-US" altLang="zh-CN" sz="2800" b="0" smtClean="0"/>
              <a:t>8088</a:t>
            </a:r>
            <a:r>
              <a:rPr lang="zh-CN" altLang="en-US" sz="2800" b="0" smtClean="0"/>
              <a:t>有</a:t>
            </a:r>
            <a:r>
              <a:rPr lang="en-US" altLang="zh-CN" sz="2800" b="0" smtClean="0"/>
              <a:t>6</a:t>
            </a:r>
            <a:r>
              <a:rPr lang="zh-CN" altLang="en-US" sz="2800" b="0" smtClean="0"/>
              <a:t>个状态标志和</a:t>
            </a:r>
            <a:r>
              <a:rPr lang="en-US" altLang="zh-CN" sz="2800" b="0" smtClean="0"/>
              <a:t>3</a:t>
            </a:r>
            <a:r>
              <a:rPr lang="zh-CN" altLang="en-US" sz="2800" b="0" smtClean="0"/>
              <a:t>个控制标志</a:t>
            </a:r>
            <a:endParaRPr lang="zh-CN" altLang="en-US" sz="2800" b="0" smtClean="0"/>
          </a:p>
          <a:p>
            <a:pPr eaLnBrk="1" hangingPunct="1"/>
            <a:r>
              <a:rPr lang="en-US" altLang="zh-CN" sz="2800" b="0" smtClean="0"/>
              <a:t>8088</a:t>
            </a:r>
            <a:r>
              <a:rPr lang="zh-CN" altLang="en-US" sz="2800" b="0" smtClean="0"/>
              <a:t>将</a:t>
            </a:r>
            <a:r>
              <a:rPr lang="en-US" altLang="zh-CN" sz="2800" b="0" smtClean="0"/>
              <a:t>1MB</a:t>
            </a:r>
            <a:r>
              <a:rPr lang="zh-CN" altLang="en-US" sz="2800" b="0" smtClean="0"/>
              <a:t>存储空间分段管理，有</a:t>
            </a:r>
            <a:r>
              <a:rPr lang="en-US" altLang="zh-CN" sz="2800" b="0" smtClean="0"/>
              <a:t>4</a:t>
            </a:r>
            <a:r>
              <a:rPr lang="zh-CN" altLang="en-US" sz="2800" b="0" smtClean="0"/>
              <a:t>个段寄存器，对应</a:t>
            </a:r>
            <a:r>
              <a:rPr lang="en-US" altLang="zh-CN" sz="2800" b="0" smtClean="0"/>
              <a:t>4</a:t>
            </a:r>
            <a:r>
              <a:rPr lang="zh-CN" altLang="en-US" sz="2800" b="0" smtClean="0"/>
              <a:t>种逻辑段</a:t>
            </a:r>
            <a:endParaRPr lang="zh-CN" altLang="en-US" sz="2800" b="0" smtClean="0"/>
          </a:p>
          <a:p>
            <a:pPr eaLnBrk="1" hangingPunct="1"/>
            <a:r>
              <a:rPr lang="en-US" altLang="zh-CN" sz="2800" b="0" smtClean="0"/>
              <a:t>8088</a:t>
            </a:r>
            <a:r>
              <a:rPr lang="zh-CN" altLang="en-US" sz="2800" b="0" smtClean="0"/>
              <a:t>有</a:t>
            </a:r>
            <a:r>
              <a:rPr lang="en-US" altLang="zh-CN" sz="2800" b="0" smtClean="0"/>
              <a:t>4</a:t>
            </a:r>
            <a:r>
              <a:rPr lang="zh-CN" altLang="en-US" sz="2800" b="0" smtClean="0"/>
              <a:t>个段超越前缀指令，用于明确指定数据所在的逻辑段</a:t>
            </a:r>
            <a:endParaRPr lang="zh-CN" altLang="en-US" sz="2800" b="0" smtClean="0"/>
          </a:p>
          <a:p>
            <a:pPr eaLnBrk="1" hangingPunct="1">
              <a:buFontTx/>
              <a:buNone/>
            </a:pPr>
            <a:endParaRPr lang="zh-CN" altLang="en-US" sz="2800" b="0" smtClean="0"/>
          </a:p>
        </p:txBody>
      </p:sp>
      <p:sp>
        <p:nvSpPr>
          <p:cNvPr id="55300" name="AutoShape 4" descr="画布"/>
          <p:cNvSpPr>
            <a:spLocks noChangeArrowheads="1"/>
          </p:cNvSpPr>
          <p:nvPr/>
        </p:nvSpPr>
        <p:spPr bwMode="auto">
          <a:xfrm>
            <a:off x="3203575" y="5133492"/>
            <a:ext cx="5340350" cy="59970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2400" dirty="0" smtClean="0">
                <a:solidFill>
                  <a:srgbClr val="0000FF"/>
                </a:solidFill>
                <a:sym typeface="Arial" panose="020B0604020202020204" pitchFamily="34" charset="0"/>
              </a:rPr>
              <a:t>熟悉</a:t>
            </a:r>
            <a:r>
              <a:rPr lang="zh-CN" altLang="en-US" sz="2400" dirty="0">
                <a:solidFill>
                  <a:srgbClr val="0000FF"/>
                </a:solidFill>
                <a:sym typeface="Arial" panose="020B0604020202020204" pitchFamily="34" charset="0"/>
              </a:rPr>
              <a:t>上述内容后，就可以进入下节</a:t>
            </a:r>
            <a:endParaRPr lang="zh-CN" altLang="en-US" sz="2400" dirty="0">
              <a:solidFill>
                <a:srgbClr val="0000FF"/>
              </a:solidFill>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55300"/>
                                        </p:tgtEl>
                                        <p:attrNameLst>
                                          <p:attrName>style.visibility</p:attrName>
                                        </p:attrNameLst>
                                      </p:cBhvr>
                                      <p:to>
                                        <p:strVal val="visible"/>
                                      </p:to>
                                    </p:set>
                                    <p:anim calcmode="lin" valueType="num">
                                      <p:cBhvr>
                                        <p:cTn id="7" dur="300" fill="hold"/>
                                        <p:tgtEl>
                                          <p:spTgt spid="55300"/>
                                        </p:tgtEl>
                                        <p:attrNameLst>
                                          <p:attrName>ppt_x</p:attrName>
                                        </p:attrNameLst>
                                      </p:cBhvr>
                                      <p:tavLst>
                                        <p:tav tm="0">
                                          <p:val>
                                            <p:strVal val="#ppt_x-#ppt_w/2"/>
                                          </p:val>
                                        </p:tav>
                                        <p:tav tm="100000">
                                          <p:val>
                                            <p:strVal val="#ppt_x"/>
                                          </p:val>
                                        </p:tav>
                                      </p:tavLst>
                                    </p:anim>
                                    <p:anim calcmode="lin" valueType="num">
                                      <p:cBhvr>
                                        <p:cTn id="8" dur="300" fill="hold"/>
                                        <p:tgtEl>
                                          <p:spTgt spid="55300"/>
                                        </p:tgtEl>
                                        <p:attrNameLst>
                                          <p:attrName>ppt_y</p:attrName>
                                        </p:attrNameLst>
                                      </p:cBhvr>
                                      <p:tavLst>
                                        <p:tav tm="0">
                                          <p:val>
                                            <p:strVal val="#ppt_y"/>
                                          </p:val>
                                        </p:tav>
                                        <p:tav tm="100000">
                                          <p:val>
                                            <p:strVal val="#ppt_y"/>
                                          </p:val>
                                        </p:tav>
                                      </p:tavLst>
                                    </p:anim>
                                    <p:anim calcmode="lin" valueType="num">
                                      <p:cBhvr>
                                        <p:cTn id="9" dur="300" fill="hold"/>
                                        <p:tgtEl>
                                          <p:spTgt spid="55300"/>
                                        </p:tgtEl>
                                        <p:attrNameLst>
                                          <p:attrName>ppt_w</p:attrName>
                                        </p:attrNameLst>
                                      </p:cBhvr>
                                      <p:tavLst>
                                        <p:tav tm="0">
                                          <p:val>
                                            <p:fltVal val="0"/>
                                          </p:val>
                                        </p:tav>
                                        <p:tav tm="100000">
                                          <p:val>
                                            <p:strVal val="#ppt_w"/>
                                          </p:val>
                                        </p:tav>
                                      </p:tavLst>
                                    </p:anim>
                                    <p:anim calcmode="lin" valueType="num">
                                      <p:cBhvr>
                                        <p:cTn id="10" dur="300" fill="hold"/>
                                        <p:tgtEl>
                                          <p:spTgt spid="553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ldLvl="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6000" b="0" smtClean="0">
                <a:solidFill>
                  <a:srgbClr val="0000FF"/>
                </a:solidFill>
                <a:latin typeface="楷体_GB2312" panose="02010609030101010101" pitchFamily="49" charset="-122"/>
                <a:ea typeface="楷体_GB2312" panose="02010609030101010101" pitchFamily="49" charset="-122"/>
                <a:sym typeface="楷体_GB2312" panose="02010609030101010101" pitchFamily="49" charset="-122"/>
              </a:rPr>
              <a:t>参考资料</a:t>
            </a:r>
            <a:endParaRPr lang="zh-CN" altLang="en-US" sz="6000" b="0" smtClean="0">
              <a:solidFill>
                <a:srgbClr val="0000FF"/>
              </a:solidFill>
              <a:latin typeface="楷体_GB2312" panose="02010609030101010101" pitchFamily="49" charset="-122"/>
              <a:ea typeface="楷体_GB2312" panose="02010609030101010101" pitchFamily="49" charset="-122"/>
              <a:sym typeface="楷体_GB2312" panose="02010609030101010101" pitchFamily="49" charset="-122"/>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89"/>
          <p:cNvSpPr>
            <a:spLocks noGrp="1" noChangeArrowheads="1"/>
          </p:cNvSpPr>
          <p:nvPr>
            <p:ph type="title" idx="4294967295"/>
          </p:nvPr>
        </p:nvSpPr>
        <p:spPr>
          <a:xfrm>
            <a:off x="354013" y="88900"/>
            <a:ext cx="3022600" cy="504825"/>
          </a:xfrm>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smtClean="0"/>
              <a:t>8088</a:t>
            </a:r>
            <a:r>
              <a:rPr lang="zh-CN" altLang="en-US" smtClean="0"/>
              <a:t>的内部结构</a:t>
            </a:r>
            <a:endParaRPr lang="zh-CN" altLang="en-US" smtClean="0"/>
          </a:p>
        </p:txBody>
      </p:sp>
      <p:grpSp>
        <p:nvGrpSpPr>
          <p:cNvPr id="61443" name="Group 190"/>
          <p:cNvGrpSpPr/>
          <p:nvPr/>
        </p:nvGrpSpPr>
        <p:grpSpPr bwMode="auto">
          <a:xfrm>
            <a:off x="114300" y="49213"/>
            <a:ext cx="8991600" cy="6691312"/>
            <a:chOff x="0" y="0"/>
            <a:chExt cx="5664" cy="4139"/>
          </a:xfrm>
        </p:grpSpPr>
        <p:sp>
          <p:nvSpPr>
            <p:cNvPr id="61445" name="Rectangle 99"/>
            <p:cNvSpPr>
              <a:spLocks noChangeArrowheads="1"/>
            </p:cNvSpPr>
            <p:nvPr/>
          </p:nvSpPr>
          <p:spPr bwMode="auto">
            <a:xfrm>
              <a:off x="3264" y="2784"/>
              <a:ext cx="864" cy="288"/>
            </a:xfrm>
            <a:prstGeom prst="rect">
              <a:avLst/>
            </a:prstGeom>
            <a:solidFill>
              <a:srgbClr val="CCFFFF"/>
            </a:solidFill>
            <a:ln w="12700">
              <a:solidFill>
                <a:srgbClr val="993300"/>
              </a:solidFill>
              <a:miter lim="800000"/>
            </a:ln>
          </p:spPr>
          <p:txBody>
            <a:bodyPr wrap="none" anchor="ctr"/>
            <a:lstStyle/>
            <a:p>
              <a:endParaRPr lang="zh-CN" altLang="en-US">
                <a:solidFill>
                  <a:srgbClr val="000000"/>
                </a:solidFill>
                <a:sym typeface="Arial" panose="020B0604020202020204" pitchFamily="34" charset="0"/>
              </a:endParaRPr>
            </a:p>
          </p:txBody>
        </p:sp>
        <p:sp>
          <p:nvSpPr>
            <p:cNvPr id="61446" name="Text Box 100"/>
            <p:cNvSpPr>
              <a:spLocks noChangeArrowheads="1"/>
            </p:cNvSpPr>
            <p:nvPr/>
          </p:nvSpPr>
          <p:spPr bwMode="auto">
            <a:xfrm>
              <a:off x="3264" y="2831"/>
              <a:ext cx="91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1    2     3    4  </a:t>
              </a:r>
              <a:endParaRPr lang="zh-CN" altLang="en-US">
                <a:solidFill>
                  <a:srgbClr val="000000"/>
                </a:solidFill>
                <a:sym typeface="Arial" panose="020B0604020202020204" pitchFamily="34" charset="0"/>
              </a:endParaRPr>
            </a:p>
          </p:txBody>
        </p:sp>
        <p:sp>
          <p:nvSpPr>
            <p:cNvPr id="61447" name="Rectangle 101"/>
            <p:cNvSpPr>
              <a:spLocks noChangeArrowheads="1"/>
            </p:cNvSpPr>
            <p:nvPr/>
          </p:nvSpPr>
          <p:spPr bwMode="auto">
            <a:xfrm>
              <a:off x="816" y="480"/>
              <a:ext cx="864" cy="1536"/>
            </a:xfrm>
            <a:prstGeom prst="rect">
              <a:avLst/>
            </a:prstGeom>
            <a:solidFill>
              <a:srgbClr val="CCFFCC"/>
            </a:solidFill>
            <a:ln w="12700">
              <a:solidFill>
                <a:srgbClr val="993300"/>
              </a:solidFill>
              <a:miter lim="800000"/>
            </a:ln>
          </p:spPr>
          <p:txBody>
            <a:bodyPr wrap="none" anchor="ctr"/>
            <a:lstStyle/>
            <a:p>
              <a:endParaRPr lang="zh-CN" altLang="en-US">
                <a:solidFill>
                  <a:srgbClr val="000000"/>
                </a:solidFill>
                <a:sym typeface="Arial" panose="020B0604020202020204" pitchFamily="34" charset="0"/>
              </a:endParaRPr>
            </a:p>
          </p:txBody>
        </p:sp>
        <p:sp>
          <p:nvSpPr>
            <p:cNvPr id="61448" name="Line 102"/>
            <p:cNvSpPr>
              <a:spLocks noChangeShapeType="1"/>
            </p:cNvSpPr>
            <p:nvPr/>
          </p:nvSpPr>
          <p:spPr bwMode="auto">
            <a:xfrm>
              <a:off x="816" y="1632"/>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9" name="Line 103"/>
            <p:cNvSpPr>
              <a:spLocks noChangeShapeType="1"/>
            </p:cNvSpPr>
            <p:nvPr/>
          </p:nvSpPr>
          <p:spPr bwMode="auto">
            <a:xfrm>
              <a:off x="816" y="1824"/>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104"/>
            <p:cNvSpPr>
              <a:spLocks noChangeShapeType="1"/>
            </p:cNvSpPr>
            <p:nvPr/>
          </p:nvSpPr>
          <p:spPr bwMode="auto">
            <a:xfrm>
              <a:off x="816" y="672"/>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105"/>
            <p:cNvSpPr>
              <a:spLocks noChangeShapeType="1"/>
            </p:cNvSpPr>
            <p:nvPr/>
          </p:nvSpPr>
          <p:spPr bwMode="auto">
            <a:xfrm>
              <a:off x="816" y="864"/>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106"/>
            <p:cNvSpPr>
              <a:spLocks noChangeShapeType="1"/>
            </p:cNvSpPr>
            <p:nvPr/>
          </p:nvSpPr>
          <p:spPr bwMode="auto">
            <a:xfrm>
              <a:off x="816" y="1056"/>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107"/>
            <p:cNvSpPr>
              <a:spLocks noChangeShapeType="1"/>
            </p:cNvSpPr>
            <p:nvPr/>
          </p:nvSpPr>
          <p:spPr bwMode="auto">
            <a:xfrm>
              <a:off x="816" y="1248"/>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108"/>
            <p:cNvSpPr>
              <a:spLocks noChangeShapeType="1"/>
            </p:cNvSpPr>
            <p:nvPr/>
          </p:nvSpPr>
          <p:spPr bwMode="auto">
            <a:xfrm>
              <a:off x="816" y="1440"/>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09"/>
            <p:cNvSpPr>
              <a:spLocks noChangeShapeType="1"/>
            </p:cNvSpPr>
            <p:nvPr/>
          </p:nvSpPr>
          <p:spPr bwMode="auto">
            <a:xfrm>
              <a:off x="1248" y="480"/>
              <a:ext cx="1" cy="768"/>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Freeform 110"/>
            <p:cNvSpPr>
              <a:spLocks noChangeArrowheads="1"/>
            </p:cNvSpPr>
            <p:nvPr/>
          </p:nvSpPr>
          <p:spPr bwMode="auto">
            <a:xfrm>
              <a:off x="672" y="2688"/>
              <a:ext cx="1200" cy="480"/>
            </a:xfrm>
            <a:custGeom>
              <a:avLst/>
              <a:gdLst>
                <a:gd name="T0" fmla="*/ 0 w 1200"/>
                <a:gd name="T1" fmla="*/ 0 h 480"/>
                <a:gd name="T2" fmla="*/ 384 w 1200"/>
                <a:gd name="T3" fmla="*/ 0 h 480"/>
                <a:gd name="T4" fmla="*/ 480 w 1200"/>
                <a:gd name="T5" fmla="*/ 192 h 480"/>
                <a:gd name="T6" fmla="*/ 720 w 1200"/>
                <a:gd name="T7" fmla="*/ 192 h 480"/>
                <a:gd name="T8" fmla="*/ 816 w 1200"/>
                <a:gd name="T9" fmla="*/ 0 h 480"/>
                <a:gd name="T10" fmla="*/ 1200 w 1200"/>
                <a:gd name="T11" fmla="*/ 0 h 480"/>
                <a:gd name="T12" fmla="*/ 912 w 1200"/>
                <a:gd name="T13" fmla="*/ 480 h 480"/>
                <a:gd name="T14" fmla="*/ 240 w 1200"/>
                <a:gd name="T15" fmla="*/ 480 h 480"/>
                <a:gd name="T16" fmla="*/ 0 w 1200"/>
                <a:gd name="T17" fmla="*/ 0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
                <a:gd name="T28" fmla="*/ 0 h 480"/>
                <a:gd name="T29" fmla="*/ 1200 w 1200"/>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 h="480">
                  <a:moveTo>
                    <a:pt x="0" y="0"/>
                  </a:moveTo>
                  <a:lnTo>
                    <a:pt x="384" y="0"/>
                  </a:lnTo>
                  <a:lnTo>
                    <a:pt x="480" y="192"/>
                  </a:lnTo>
                  <a:lnTo>
                    <a:pt x="720" y="192"/>
                  </a:lnTo>
                  <a:lnTo>
                    <a:pt x="816" y="0"/>
                  </a:lnTo>
                  <a:lnTo>
                    <a:pt x="1200" y="0"/>
                  </a:lnTo>
                  <a:lnTo>
                    <a:pt x="912" y="480"/>
                  </a:lnTo>
                  <a:lnTo>
                    <a:pt x="240" y="480"/>
                  </a:lnTo>
                  <a:lnTo>
                    <a:pt x="0" y="0"/>
                  </a:lnTo>
                  <a:close/>
                </a:path>
              </a:pathLst>
            </a:custGeom>
            <a:solidFill>
              <a:srgbClr val="FFCC99"/>
            </a:solidFill>
            <a:ln w="12700">
              <a:solidFill>
                <a:srgbClr val="993300"/>
              </a:solidFill>
              <a:miter lim="800000"/>
            </a:ln>
          </p:spPr>
          <p:txBody>
            <a:bodyPr wrap="none" anchor="ctr"/>
            <a:lstStyle/>
            <a:p>
              <a:endParaRPr lang="zh-CN" altLang="en-US"/>
            </a:p>
          </p:txBody>
        </p:sp>
        <p:sp>
          <p:nvSpPr>
            <p:cNvPr id="61457" name="Line 111"/>
            <p:cNvSpPr>
              <a:spLocks noChangeShapeType="1"/>
            </p:cNvSpPr>
            <p:nvPr/>
          </p:nvSpPr>
          <p:spPr bwMode="auto">
            <a:xfrm>
              <a:off x="1248" y="2016"/>
              <a:ext cx="1" cy="336"/>
            </a:xfrm>
            <a:prstGeom prst="line">
              <a:avLst/>
            </a:prstGeom>
            <a:noFill/>
            <a:ln w="76200">
              <a:solidFill>
                <a:srgbClr val="996600"/>
              </a:solidFill>
              <a:bevel/>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112"/>
            <p:cNvSpPr>
              <a:spLocks noChangeShapeType="1"/>
            </p:cNvSpPr>
            <p:nvPr/>
          </p:nvSpPr>
          <p:spPr bwMode="auto">
            <a:xfrm>
              <a:off x="912" y="2352"/>
              <a:ext cx="1" cy="336"/>
            </a:xfrm>
            <a:prstGeom prst="line">
              <a:avLst/>
            </a:prstGeom>
            <a:noFill/>
            <a:ln w="76200">
              <a:solidFill>
                <a:srgbClr val="996600"/>
              </a:solidFill>
              <a:bevel/>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Line 113"/>
            <p:cNvSpPr>
              <a:spLocks noChangeShapeType="1"/>
            </p:cNvSpPr>
            <p:nvPr/>
          </p:nvSpPr>
          <p:spPr bwMode="auto">
            <a:xfrm>
              <a:off x="1680" y="2352"/>
              <a:ext cx="1" cy="336"/>
            </a:xfrm>
            <a:prstGeom prst="line">
              <a:avLst/>
            </a:prstGeom>
            <a:noFill/>
            <a:ln w="76200">
              <a:solidFill>
                <a:srgbClr val="996600"/>
              </a:solidFill>
              <a:bevel/>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Rectangle 114"/>
            <p:cNvSpPr>
              <a:spLocks noChangeArrowheads="1"/>
            </p:cNvSpPr>
            <p:nvPr/>
          </p:nvSpPr>
          <p:spPr bwMode="auto">
            <a:xfrm>
              <a:off x="768" y="3552"/>
              <a:ext cx="1056" cy="244"/>
            </a:xfrm>
            <a:prstGeom prst="rect">
              <a:avLst/>
            </a:prstGeom>
            <a:solidFill>
              <a:srgbClr val="CCFFCC"/>
            </a:solidFill>
            <a:ln w="12700">
              <a:solidFill>
                <a:srgbClr val="993300"/>
              </a:solidFill>
              <a:miter lim="800000"/>
            </a:ln>
          </p:spPr>
          <p:txBody>
            <a:bodyPr wrap="none" anchor="ctr"/>
            <a:lstStyle/>
            <a:p>
              <a:endParaRPr lang="zh-CN" altLang="en-US">
                <a:solidFill>
                  <a:srgbClr val="000000"/>
                </a:solidFill>
                <a:sym typeface="Arial" panose="020B0604020202020204" pitchFamily="34" charset="0"/>
              </a:endParaRPr>
            </a:p>
          </p:txBody>
        </p:sp>
        <p:sp>
          <p:nvSpPr>
            <p:cNvPr id="61461" name="Line 115"/>
            <p:cNvSpPr>
              <a:spLocks noChangeShapeType="1"/>
            </p:cNvSpPr>
            <p:nvPr/>
          </p:nvSpPr>
          <p:spPr bwMode="auto">
            <a:xfrm>
              <a:off x="1440" y="3168"/>
              <a:ext cx="1" cy="384"/>
            </a:xfrm>
            <a:prstGeom prst="line">
              <a:avLst/>
            </a:prstGeom>
            <a:noFill/>
            <a:ln w="28575">
              <a:solidFill>
                <a:srgbClr val="996600"/>
              </a:solidFill>
              <a:bevel/>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116"/>
            <p:cNvSpPr>
              <a:spLocks noChangeShapeType="1"/>
            </p:cNvSpPr>
            <p:nvPr/>
          </p:nvSpPr>
          <p:spPr bwMode="auto">
            <a:xfrm>
              <a:off x="528" y="2352"/>
              <a:ext cx="1" cy="1008"/>
            </a:xfrm>
            <a:prstGeom prst="line">
              <a:avLst/>
            </a:prstGeom>
            <a:noFill/>
            <a:ln w="76200">
              <a:solidFill>
                <a:srgbClr val="996600"/>
              </a:solidFill>
              <a:bevel/>
              <a:head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Line 117"/>
            <p:cNvSpPr>
              <a:spLocks noChangeShapeType="1"/>
            </p:cNvSpPr>
            <p:nvPr/>
          </p:nvSpPr>
          <p:spPr bwMode="auto">
            <a:xfrm>
              <a:off x="528" y="3336"/>
              <a:ext cx="590" cy="1"/>
            </a:xfrm>
            <a:prstGeom prst="line">
              <a:avLst/>
            </a:prstGeom>
            <a:noFill/>
            <a:ln w="762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4" name="Line 118"/>
            <p:cNvSpPr>
              <a:spLocks noChangeShapeType="1"/>
            </p:cNvSpPr>
            <p:nvPr/>
          </p:nvSpPr>
          <p:spPr bwMode="auto">
            <a:xfrm>
              <a:off x="1104" y="3168"/>
              <a:ext cx="1" cy="192"/>
            </a:xfrm>
            <a:prstGeom prst="line">
              <a:avLst/>
            </a:prstGeom>
            <a:noFill/>
            <a:ln w="762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5" name="Line 119"/>
            <p:cNvSpPr>
              <a:spLocks noChangeShapeType="1"/>
            </p:cNvSpPr>
            <p:nvPr/>
          </p:nvSpPr>
          <p:spPr bwMode="auto">
            <a:xfrm>
              <a:off x="0" y="2352"/>
              <a:ext cx="3264" cy="1"/>
            </a:xfrm>
            <a:prstGeom prst="line">
              <a:avLst/>
            </a:prstGeom>
            <a:noFill/>
            <a:ln w="117475">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120"/>
            <p:cNvSpPr>
              <a:spLocks noChangeShapeType="1"/>
            </p:cNvSpPr>
            <p:nvPr/>
          </p:nvSpPr>
          <p:spPr bwMode="auto">
            <a:xfrm>
              <a:off x="192" y="2352"/>
              <a:ext cx="1" cy="1680"/>
            </a:xfrm>
            <a:prstGeom prst="line">
              <a:avLst/>
            </a:prstGeom>
            <a:noFill/>
            <a:ln w="76200">
              <a:solidFill>
                <a:srgbClr val="996600"/>
              </a:solidFill>
              <a:bevel/>
              <a:head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Line 121"/>
            <p:cNvSpPr>
              <a:spLocks noChangeShapeType="1"/>
            </p:cNvSpPr>
            <p:nvPr/>
          </p:nvSpPr>
          <p:spPr bwMode="auto">
            <a:xfrm>
              <a:off x="192" y="4008"/>
              <a:ext cx="1152" cy="1"/>
            </a:xfrm>
            <a:prstGeom prst="line">
              <a:avLst/>
            </a:prstGeom>
            <a:noFill/>
            <a:ln w="762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122"/>
            <p:cNvSpPr>
              <a:spLocks noChangeShapeType="1"/>
            </p:cNvSpPr>
            <p:nvPr/>
          </p:nvSpPr>
          <p:spPr bwMode="auto">
            <a:xfrm>
              <a:off x="1344" y="3792"/>
              <a:ext cx="1" cy="240"/>
            </a:xfrm>
            <a:prstGeom prst="line">
              <a:avLst/>
            </a:prstGeom>
            <a:noFill/>
            <a:ln w="762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Freeform 123">
              <a:hlinkClick r:id="" action="ppaction://hlinkfile"/>
            </p:cNvPr>
            <p:cNvSpPr>
              <a:spLocks noChangeArrowheads="1"/>
            </p:cNvSpPr>
            <p:nvPr/>
          </p:nvSpPr>
          <p:spPr bwMode="auto">
            <a:xfrm>
              <a:off x="3264" y="288"/>
              <a:ext cx="1008" cy="384"/>
            </a:xfrm>
            <a:custGeom>
              <a:avLst/>
              <a:gdLst>
                <a:gd name="T0" fmla="*/ 0 w 1008"/>
                <a:gd name="T1" fmla="*/ 384 h 384"/>
                <a:gd name="T2" fmla="*/ 288 w 1008"/>
                <a:gd name="T3" fmla="*/ 384 h 384"/>
                <a:gd name="T4" fmla="*/ 384 w 1008"/>
                <a:gd name="T5" fmla="*/ 192 h 384"/>
                <a:gd name="T6" fmla="*/ 624 w 1008"/>
                <a:gd name="T7" fmla="*/ 192 h 384"/>
                <a:gd name="T8" fmla="*/ 720 w 1008"/>
                <a:gd name="T9" fmla="*/ 384 h 384"/>
                <a:gd name="T10" fmla="*/ 1008 w 1008"/>
                <a:gd name="T11" fmla="*/ 384 h 384"/>
                <a:gd name="T12" fmla="*/ 816 w 1008"/>
                <a:gd name="T13" fmla="*/ 0 h 384"/>
                <a:gd name="T14" fmla="*/ 144 w 1008"/>
                <a:gd name="T15" fmla="*/ 0 h 384"/>
                <a:gd name="T16" fmla="*/ 0 w 100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384"/>
                <a:gd name="T29" fmla="*/ 1008 w 100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384">
                  <a:moveTo>
                    <a:pt x="0" y="384"/>
                  </a:moveTo>
                  <a:lnTo>
                    <a:pt x="288" y="384"/>
                  </a:lnTo>
                  <a:lnTo>
                    <a:pt x="384" y="192"/>
                  </a:lnTo>
                  <a:lnTo>
                    <a:pt x="624" y="192"/>
                  </a:lnTo>
                  <a:lnTo>
                    <a:pt x="720" y="384"/>
                  </a:lnTo>
                  <a:lnTo>
                    <a:pt x="1008" y="384"/>
                  </a:lnTo>
                  <a:lnTo>
                    <a:pt x="816" y="0"/>
                  </a:lnTo>
                  <a:lnTo>
                    <a:pt x="144" y="0"/>
                  </a:lnTo>
                  <a:lnTo>
                    <a:pt x="0" y="384"/>
                  </a:lnTo>
                  <a:close/>
                </a:path>
              </a:pathLst>
            </a:custGeom>
            <a:solidFill>
              <a:srgbClr val="B2B2B2"/>
            </a:solidFill>
            <a:ln w="12700">
              <a:solidFill>
                <a:srgbClr val="993300"/>
              </a:solidFill>
              <a:miter lim="800000"/>
            </a:ln>
          </p:spPr>
          <p:txBody>
            <a:bodyPr wrap="none" anchor="ctr"/>
            <a:lstStyle/>
            <a:p>
              <a:endParaRPr lang="zh-CN" altLang="en-US"/>
            </a:p>
          </p:txBody>
        </p:sp>
        <p:sp>
          <p:nvSpPr>
            <p:cNvPr id="61470" name="Rectangle 124"/>
            <p:cNvSpPr>
              <a:spLocks noChangeArrowheads="1"/>
            </p:cNvSpPr>
            <p:nvPr/>
          </p:nvSpPr>
          <p:spPr bwMode="auto">
            <a:xfrm>
              <a:off x="3360" y="960"/>
              <a:ext cx="864" cy="1200"/>
            </a:xfrm>
            <a:prstGeom prst="rect">
              <a:avLst/>
            </a:prstGeom>
            <a:solidFill>
              <a:srgbClr val="CCFFCC"/>
            </a:solidFill>
            <a:ln w="12700">
              <a:solidFill>
                <a:srgbClr val="993300"/>
              </a:solidFill>
              <a:miter lim="800000"/>
            </a:ln>
          </p:spPr>
          <p:txBody>
            <a:bodyPr wrap="none" anchor="ctr"/>
            <a:lstStyle/>
            <a:p>
              <a:pPr algn="ctr"/>
              <a:endParaRPr lang="zh-CN" altLang="en-US" b="1">
                <a:solidFill>
                  <a:schemeClr val="hlink"/>
                </a:solidFill>
                <a:latin typeface="Times New Roman" panose="02020603050405020304" pitchFamily="18" charset="0"/>
                <a:sym typeface="Times New Roman" panose="02020603050405020304" pitchFamily="18" charset="0"/>
              </a:endParaRPr>
            </a:p>
          </p:txBody>
        </p:sp>
        <p:sp>
          <p:nvSpPr>
            <p:cNvPr id="61471" name="Line 125"/>
            <p:cNvSpPr>
              <a:spLocks noChangeShapeType="1"/>
            </p:cNvSpPr>
            <p:nvPr/>
          </p:nvSpPr>
          <p:spPr bwMode="auto">
            <a:xfrm>
              <a:off x="3360" y="1728"/>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126"/>
            <p:cNvSpPr>
              <a:spLocks noChangeShapeType="1"/>
            </p:cNvSpPr>
            <p:nvPr/>
          </p:nvSpPr>
          <p:spPr bwMode="auto">
            <a:xfrm>
              <a:off x="3360" y="1536"/>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127"/>
            <p:cNvSpPr>
              <a:spLocks noChangeShapeType="1"/>
            </p:cNvSpPr>
            <p:nvPr/>
          </p:nvSpPr>
          <p:spPr bwMode="auto">
            <a:xfrm>
              <a:off x="3360" y="1152"/>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128"/>
            <p:cNvSpPr>
              <a:spLocks noChangeShapeType="1"/>
            </p:cNvSpPr>
            <p:nvPr/>
          </p:nvSpPr>
          <p:spPr bwMode="auto">
            <a:xfrm>
              <a:off x="3360" y="1344"/>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Line 129"/>
            <p:cNvSpPr>
              <a:spLocks noChangeShapeType="1"/>
            </p:cNvSpPr>
            <p:nvPr/>
          </p:nvSpPr>
          <p:spPr bwMode="auto">
            <a:xfrm>
              <a:off x="3360" y="1920"/>
              <a:ext cx="864" cy="1"/>
            </a:xfrm>
            <a:prstGeom prst="line">
              <a:avLst/>
            </a:prstGeom>
            <a:noFill/>
            <a:ln w="127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Rectangle 130"/>
            <p:cNvSpPr>
              <a:spLocks noChangeArrowheads="1"/>
            </p:cNvSpPr>
            <p:nvPr/>
          </p:nvSpPr>
          <p:spPr bwMode="auto">
            <a:xfrm>
              <a:off x="2112" y="2688"/>
              <a:ext cx="720" cy="480"/>
            </a:xfrm>
            <a:prstGeom prst="rect">
              <a:avLst/>
            </a:prstGeom>
            <a:solidFill>
              <a:srgbClr val="FF9900"/>
            </a:solidFill>
            <a:ln w="12700">
              <a:solidFill>
                <a:srgbClr val="993300"/>
              </a:solidFill>
              <a:miter lim="800000"/>
            </a:ln>
          </p:spPr>
          <p:txBody>
            <a:bodyPr wrap="none" anchor="ctr"/>
            <a:lstStyle/>
            <a:p>
              <a:endParaRPr lang="zh-CN" altLang="en-US">
                <a:solidFill>
                  <a:srgbClr val="000000"/>
                </a:solidFill>
                <a:sym typeface="Arial" panose="020B0604020202020204" pitchFamily="34" charset="0"/>
              </a:endParaRPr>
            </a:p>
          </p:txBody>
        </p:sp>
        <p:sp>
          <p:nvSpPr>
            <p:cNvPr id="61477" name="Rectangle 131"/>
            <p:cNvSpPr>
              <a:spLocks noChangeArrowheads="1"/>
            </p:cNvSpPr>
            <p:nvPr/>
          </p:nvSpPr>
          <p:spPr bwMode="auto">
            <a:xfrm>
              <a:off x="4464" y="1296"/>
              <a:ext cx="720" cy="528"/>
            </a:xfrm>
            <a:prstGeom prst="rect">
              <a:avLst/>
            </a:prstGeom>
            <a:solidFill>
              <a:srgbClr val="FF9900"/>
            </a:solidFill>
            <a:ln w="12700">
              <a:solidFill>
                <a:srgbClr val="993300"/>
              </a:solidFill>
              <a:miter lim="800000"/>
            </a:ln>
          </p:spPr>
          <p:txBody>
            <a:bodyPr wrap="none" anchor="ctr"/>
            <a:lstStyle/>
            <a:p>
              <a:endParaRPr lang="zh-CN" altLang="en-US">
                <a:solidFill>
                  <a:srgbClr val="000000"/>
                </a:solidFill>
                <a:sym typeface="Arial" panose="020B0604020202020204" pitchFamily="34" charset="0"/>
              </a:endParaRPr>
            </a:p>
          </p:txBody>
        </p:sp>
        <p:sp>
          <p:nvSpPr>
            <p:cNvPr id="61478" name="Line 132"/>
            <p:cNvSpPr>
              <a:spLocks noChangeShapeType="1"/>
            </p:cNvSpPr>
            <p:nvPr/>
          </p:nvSpPr>
          <p:spPr bwMode="auto">
            <a:xfrm>
              <a:off x="5184" y="1584"/>
              <a:ext cx="480" cy="1"/>
            </a:xfrm>
            <a:prstGeom prst="line">
              <a:avLst/>
            </a:prstGeom>
            <a:noFill/>
            <a:ln w="117475">
              <a:solidFill>
                <a:srgbClr val="996600"/>
              </a:solidFill>
              <a:bevel/>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33"/>
            <p:cNvSpPr>
              <a:spLocks noChangeShapeType="1"/>
            </p:cNvSpPr>
            <p:nvPr/>
          </p:nvSpPr>
          <p:spPr bwMode="auto">
            <a:xfrm>
              <a:off x="4944" y="0"/>
              <a:ext cx="1" cy="1296"/>
            </a:xfrm>
            <a:prstGeom prst="line">
              <a:avLst/>
            </a:prstGeom>
            <a:noFill/>
            <a:ln w="117475">
              <a:solidFill>
                <a:srgbClr val="996600"/>
              </a:solidFill>
              <a:bevel/>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34"/>
            <p:cNvSpPr>
              <a:spLocks noChangeShapeType="1"/>
            </p:cNvSpPr>
            <p:nvPr/>
          </p:nvSpPr>
          <p:spPr bwMode="auto">
            <a:xfrm>
              <a:off x="3744" y="150"/>
              <a:ext cx="1152" cy="1"/>
            </a:xfrm>
            <a:prstGeom prst="line">
              <a:avLst/>
            </a:prstGeom>
            <a:noFill/>
            <a:ln w="76200">
              <a:solidFill>
                <a:srgbClr val="996600"/>
              </a:solidFill>
              <a:bevel/>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35"/>
            <p:cNvSpPr>
              <a:spLocks noChangeShapeType="1"/>
            </p:cNvSpPr>
            <p:nvPr/>
          </p:nvSpPr>
          <p:spPr bwMode="auto">
            <a:xfrm>
              <a:off x="3745" y="131"/>
              <a:ext cx="0" cy="156"/>
            </a:xfrm>
            <a:prstGeom prst="line">
              <a:avLst/>
            </a:prstGeom>
            <a:noFill/>
            <a:ln w="76200">
              <a:solidFill>
                <a:srgbClr val="9933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36"/>
            <p:cNvSpPr>
              <a:spLocks noChangeShapeType="1"/>
            </p:cNvSpPr>
            <p:nvPr/>
          </p:nvSpPr>
          <p:spPr bwMode="auto">
            <a:xfrm>
              <a:off x="3456" y="672"/>
              <a:ext cx="1" cy="292"/>
            </a:xfrm>
            <a:prstGeom prst="line">
              <a:avLst/>
            </a:prstGeom>
            <a:noFill/>
            <a:ln w="76200">
              <a:solidFill>
                <a:srgbClr val="996600"/>
              </a:solidFill>
              <a:bevel/>
              <a:head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37"/>
            <p:cNvSpPr>
              <a:spLocks noChangeShapeType="1"/>
            </p:cNvSpPr>
            <p:nvPr/>
          </p:nvSpPr>
          <p:spPr bwMode="auto">
            <a:xfrm>
              <a:off x="4080" y="672"/>
              <a:ext cx="1" cy="292"/>
            </a:xfrm>
            <a:prstGeom prst="line">
              <a:avLst/>
            </a:prstGeom>
            <a:noFill/>
            <a:ln w="76200">
              <a:solidFill>
                <a:srgbClr val="996600"/>
              </a:solidFill>
              <a:bevel/>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Line 138"/>
            <p:cNvSpPr>
              <a:spLocks noChangeShapeType="1"/>
            </p:cNvSpPr>
            <p:nvPr/>
          </p:nvSpPr>
          <p:spPr bwMode="auto">
            <a:xfrm>
              <a:off x="4080" y="816"/>
              <a:ext cx="864" cy="1"/>
            </a:xfrm>
            <a:prstGeom prst="line">
              <a:avLst/>
            </a:prstGeom>
            <a:noFill/>
            <a:ln w="76200">
              <a:solidFill>
                <a:srgbClr val="996600"/>
              </a:solidFill>
              <a:bevel/>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5" name="Text Box 139"/>
            <p:cNvSpPr>
              <a:spLocks noChangeArrowheads="1"/>
            </p:cNvSpPr>
            <p:nvPr/>
          </p:nvSpPr>
          <p:spPr bwMode="auto">
            <a:xfrm>
              <a:off x="3388" y="1929"/>
              <a:ext cx="83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zh-CN" altLang="en-US" b="1">
                  <a:solidFill>
                    <a:srgbClr val="000000"/>
                  </a:solidFill>
                  <a:latin typeface="Times New Roman" panose="02020603050405020304" pitchFamily="18" charset="0"/>
                  <a:sym typeface="Times New Roman" panose="02020603050405020304" pitchFamily="18" charset="0"/>
                </a:rPr>
                <a:t>内部暂存器</a:t>
              </a:r>
              <a:endParaRPr lang="zh-CN" altLang="en-US" b="1">
                <a:solidFill>
                  <a:schemeClr val="hlink"/>
                </a:solidFill>
                <a:latin typeface="Times New Roman" panose="02020603050405020304" pitchFamily="18" charset="0"/>
                <a:sym typeface="Times New Roman" panose="02020603050405020304" pitchFamily="18" charset="0"/>
              </a:endParaRPr>
            </a:p>
          </p:txBody>
        </p:sp>
        <p:sp>
          <p:nvSpPr>
            <p:cNvPr id="61486" name="Text Box 140"/>
            <p:cNvSpPr>
              <a:spLocks noChangeArrowheads="1"/>
            </p:cNvSpPr>
            <p:nvPr/>
          </p:nvSpPr>
          <p:spPr bwMode="auto">
            <a:xfrm>
              <a:off x="3451" y="1727"/>
              <a:ext cx="6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chemeClr val="hlink"/>
                  </a:solidFill>
                  <a:latin typeface="Times New Roman" panose="02020603050405020304" pitchFamily="18" charset="0"/>
                  <a:sym typeface="Times New Roman" panose="02020603050405020304" pitchFamily="18" charset="0"/>
                </a:rPr>
                <a:t>      </a:t>
              </a:r>
              <a:r>
                <a:rPr lang="en-US" altLang="zh-CN" b="1">
                  <a:solidFill>
                    <a:srgbClr val="000000"/>
                  </a:solidFill>
                  <a:latin typeface="Times New Roman" panose="02020603050405020304" pitchFamily="18" charset="0"/>
                  <a:sym typeface="Times New Roman" panose="02020603050405020304" pitchFamily="18" charset="0"/>
                </a:rPr>
                <a:t>IP</a:t>
              </a:r>
              <a:endParaRPr lang="zh-CN" altLang="en-US">
                <a:solidFill>
                  <a:srgbClr val="000000"/>
                </a:solidFill>
                <a:sym typeface="Arial" panose="020B0604020202020204" pitchFamily="34" charset="0"/>
              </a:endParaRPr>
            </a:p>
          </p:txBody>
        </p:sp>
        <p:sp>
          <p:nvSpPr>
            <p:cNvPr id="61487" name="Text Box 141"/>
            <p:cNvSpPr>
              <a:spLocks noChangeArrowheads="1"/>
            </p:cNvSpPr>
            <p:nvPr/>
          </p:nvSpPr>
          <p:spPr bwMode="auto">
            <a:xfrm>
              <a:off x="3499" y="1536"/>
              <a:ext cx="62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chemeClr val="hlink"/>
                  </a:solidFill>
                  <a:latin typeface="Times New Roman" panose="02020603050405020304" pitchFamily="18" charset="0"/>
                  <a:sym typeface="Times New Roman" panose="02020603050405020304" pitchFamily="18" charset="0"/>
                </a:rPr>
                <a:t>    </a:t>
              </a:r>
              <a:r>
                <a:rPr lang="en-US" altLang="zh-CN" b="1">
                  <a:solidFill>
                    <a:srgbClr val="000000"/>
                  </a:solidFill>
                  <a:latin typeface="Times New Roman" panose="02020603050405020304" pitchFamily="18" charset="0"/>
                  <a:sym typeface="Times New Roman" panose="02020603050405020304" pitchFamily="18" charset="0"/>
                </a:rPr>
                <a:t>ES</a:t>
              </a:r>
              <a:endParaRPr lang="en-US" altLang="zh-CN" i="1">
                <a:solidFill>
                  <a:schemeClr val="hlink"/>
                </a:solidFill>
                <a:latin typeface="Times New Roman" panose="02020603050405020304" pitchFamily="18" charset="0"/>
                <a:sym typeface="Times New Roman" panose="02020603050405020304" pitchFamily="18" charset="0"/>
              </a:endParaRPr>
            </a:p>
          </p:txBody>
        </p:sp>
        <p:sp>
          <p:nvSpPr>
            <p:cNvPr id="61488" name="Text Box 142"/>
            <p:cNvSpPr>
              <a:spLocks noChangeArrowheads="1"/>
            </p:cNvSpPr>
            <p:nvPr/>
          </p:nvSpPr>
          <p:spPr bwMode="auto">
            <a:xfrm>
              <a:off x="3624" y="1344"/>
              <a:ext cx="3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chemeClr val="hlink"/>
                  </a:solidFill>
                  <a:latin typeface="Times New Roman" panose="02020603050405020304" pitchFamily="18" charset="0"/>
                  <a:sym typeface="Times New Roman" panose="02020603050405020304" pitchFamily="18" charset="0"/>
                </a:rPr>
                <a:t> </a:t>
              </a:r>
              <a:r>
                <a:rPr lang="en-US" altLang="zh-CN" b="1">
                  <a:solidFill>
                    <a:srgbClr val="000000"/>
                  </a:solidFill>
                  <a:latin typeface="Times New Roman" panose="02020603050405020304" pitchFamily="18" charset="0"/>
                  <a:sym typeface="Times New Roman" panose="02020603050405020304" pitchFamily="18" charset="0"/>
                </a:rPr>
                <a:t>SS</a:t>
              </a:r>
              <a:endParaRPr lang="zh-CN" altLang="en-US">
                <a:solidFill>
                  <a:srgbClr val="000000"/>
                </a:solidFill>
                <a:sym typeface="Arial" panose="020B0604020202020204" pitchFamily="34" charset="0"/>
              </a:endParaRPr>
            </a:p>
          </p:txBody>
        </p:sp>
        <p:sp>
          <p:nvSpPr>
            <p:cNvPr id="61489" name="Text Box 143"/>
            <p:cNvSpPr>
              <a:spLocks noChangeArrowheads="1"/>
            </p:cNvSpPr>
            <p:nvPr/>
          </p:nvSpPr>
          <p:spPr bwMode="auto">
            <a:xfrm>
              <a:off x="3624" y="1152"/>
              <a:ext cx="43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DS</a:t>
              </a:r>
              <a:endParaRPr lang="zh-CN" altLang="en-US">
                <a:solidFill>
                  <a:srgbClr val="000000"/>
                </a:solidFill>
                <a:sym typeface="Arial" panose="020B0604020202020204" pitchFamily="34" charset="0"/>
              </a:endParaRPr>
            </a:p>
          </p:txBody>
        </p:sp>
        <p:sp>
          <p:nvSpPr>
            <p:cNvPr id="61490" name="Text Box 144"/>
            <p:cNvSpPr>
              <a:spLocks noChangeArrowheads="1"/>
            </p:cNvSpPr>
            <p:nvPr/>
          </p:nvSpPr>
          <p:spPr bwMode="auto">
            <a:xfrm>
              <a:off x="3624" y="960"/>
              <a:ext cx="5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CS</a:t>
              </a:r>
              <a:endParaRPr lang="zh-CN" altLang="en-US">
                <a:solidFill>
                  <a:srgbClr val="000000"/>
                </a:solidFill>
                <a:sym typeface="Arial" panose="020B0604020202020204" pitchFamily="34" charset="0"/>
              </a:endParaRPr>
            </a:p>
          </p:txBody>
        </p:sp>
        <p:sp>
          <p:nvSpPr>
            <p:cNvPr id="61491" name="Text Box 145"/>
            <p:cNvSpPr>
              <a:spLocks noChangeArrowheads="1"/>
            </p:cNvSpPr>
            <p:nvPr/>
          </p:nvSpPr>
          <p:spPr bwMode="auto">
            <a:xfrm>
              <a:off x="4464" y="1344"/>
              <a:ext cx="816"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输入</a:t>
              </a:r>
              <a:r>
                <a:rPr lang="en-US" altLang="zh-CN" b="1">
                  <a:solidFill>
                    <a:srgbClr val="000000"/>
                  </a:solidFill>
                  <a:latin typeface="Times New Roman" panose="02020603050405020304" pitchFamily="18" charset="0"/>
                  <a:sym typeface="Times New Roman" panose="02020603050405020304" pitchFamily="18" charset="0"/>
                </a:rPr>
                <a:t>/</a:t>
              </a:r>
              <a:r>
                <a:rPr lang="zh-CN" altLang="en-US" b="1">
                  <a:solidFill>
                    <a:srgbClr val="000000"/>
                  </a:solidFill>
                  <a:latin typeface="Times New Roman" panose="02020603050405020304" pitchFamily="18" charset="0"/>
                  <a:sym typeface="Times New Roman" panose="02020603050405020304" pitchFamily="18" charset="0"/>
                </a:rPr>
                <a:t>输出控制电路</a:t>
              </a:r>
              <a:endParaRPr lang="zh-CN" altLang="en-US">
                <a:solidFill>
                  <a:srgbClr val="000000"/>
                </a:solidFill>
                <a:sym typeface="Arial" panose="020B0604020202020204" pitchFamily="34" charset="0"/>
              </a:endParaRPr>
            </a:p>
          </p:txBody>
        </p:sp>
        <p:sp>
          <p:nvSpPr>
            <p:cNvPr id="61492" name="Text Box 146"/>
            <p:cNvSpPr>
              <a:spLocks noChangeArrowheads="1"/>
            </p:cNvSpPr>
            <p:nvPr/>
          </p:nvSpPr>
          <p:spPr bwMode="auto">
            <a:xfrm>
              <a:off x="5286" y="1645"/>
              <a:ext cx="28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总线</a:t>
              </a:r>
              <a:endParaRPr lang="zh-CN" altLang="en-US">
                <a:solidFill>
                  <a:srgbClr val="000000"/>
                </a:solidFill>
                <a:sym typeface="Arial" panose="020B0604020202020204" pitchFamily="34" charset="0"/>
              </a:endParaRPr>
            </a:p>
          </p:txBody>
        </p:sp>
        <p:sp>
          <p:nvSpPr>
            <p:cNvPr id="61493" name="Line 147"/>
            <p:cNvSpPr>
              <a:spLocks noChangeShapeType="1"/>
            </p:cNvSpPr>
            <p:nvPr/>
          </p:nvSpPr>
          <p:spPr bwMode="auto">
            <a:xfrm>
              <a:off x="2832" y="2928"/>
              <a:ext cx="432" cy="1"/>
            </a:xfrm>
            <a:prstGeom prst="line">
              <a:avLst/>
            </a:prstGeom>
            <a:noFill/>
            <a:ln w="95250">
              <a:solidFill>
                <a:srgbClr val="996600"/>
              </a:solidFill>
              <a:bevel/>
              <a:head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4" name="Line 148"/>
            <p:cNvSpPr>
              <a:spLocks noChangeShapeType="1"/>
            </p:cNvSpPr>
            <p:nvPr/>
          </p:nvSpPr>
          <p:spPr bwMode="auto">
            <a:xfrm>
              <a:off x="4944" y="1818"/>
              <a:ext cx="1" cy="1136"/>
            </a:xfrm>
            <a:prstGeom prst="line">
              <a:avLst/>
            </a:prstGeom>
            <a:noFill/>
            <a:ln w="1016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5" name="Line 149"/>
            <p:cNvSpPr>
              <a:spLocks noChangeShapeType="1"/>
            </p:cNvSpPr>
            <p:nvPr/>
          </p:nvSpPr>
          <p:spPr bwMode="auto">
            <a:xfrm>
              <a:off x="4128" y="2930"/>
              <a:ext cx="816" cy="1"/>
            </a:xfrm>
            <a:prstGeom prst="line">
              <a:avLst/>
            </a:prstGeom>
            <a:noFill/>
            <a:ln w="95250">
              <a:solidFill>
                <a:srgbClr val="996600"/>
              </a:solidFill>
              <a:bevel/>
              <a:head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6" name="Line 150"/>
            <p:cNvSpPr>
              <a:spLocks noChangeShapeType="1"/>
            </p:cNvSpPr>
            <p:nvPr/>
          </p:nvSpPr>
          <p:spPr bwMode="auto">
            <a:xfrm>
              <a:off x="3120" y="2352"/>
              <a:ext cx="1" cy="576"/>
            </a:xfrm>
            <a:prstGeom prst="line">
              <a:avLst/>
            </a:prstGeom>
            <a:noFill/>
            <a:ln w="88900">
              <a:solidFill>
                <a:srgbClr val="996600"/>
              </a:solidFill>
              <a:bevel/>
              <a:head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7" name="Line 151"/>
            <p:cNvSpPr>
              <a:spLocks noChangeShapeType="1"/>
            </p:cNvSpPr>
            <p:nvPr/>
          </p:nvSpPr>
          <p:spPr bwMode="auto">
            <a:xfrm>
              <a:off x="3090" y="2035"/>
              <a:ext cx="283" cy="11"/>
            </a:xfrm>
            <a:prstGeom prst="line">
              <a:avLst/>
            </a:prstGeom>
            <a:noFill/>
            <a:ln w="88900">
              <a:solidFill>
                <a:srgbClr val="996600"/>
              </a:solidFill>
              <a:bevel/>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8" name="Line 152"/>
            <p:cNvSpPr>
              <a:spLocks noChangeShapeType="1"/>
            </p:cNvSpPr>
            <p:nvPr/>
          </p:nvSpPr>
          <p:spPr bwMode="auto">
            <a:xfrm>
              <a:off x="3120" y="2051"/>
              <a:ext cx="1" cy="290"/>
            </a:xfrm>
            <a:prstGeom prst="line">
              <a:avLst/>
            </a:prstGeom>
            <a:noFill/>
            <a:ln w="88900">
              <a:solidFill>
                <a:srgbClr val="996600"/>
              </a:solidFill>
              <a:bevel/>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9" name="Text Box 153"/>
            <p:cNvSpPr>
              <a:spLocks noChangeArrowheads="1"/>
            </p:cNvSpPr>
            <p:nvPr/>
          </p:nvSpPr>
          <p:spPr bwMode="auto">
            <a:xfrm>
              <a:off x="2128" y="2714"/>
              <a:ext cx="72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执行部分控制电路</a:t>
              </a:r>
              <a:endParaRPr lang="zh-CN" altLang="en-US">
                <a:solidFill>
                  <a:srgbClr val="000000"/>
                </a:solidFill>
                <a:sym typeface="Arial" panose="020B0604020202020204" pitchFamily="34" charset="0"/>
              </a:endParaRPr>
            </a:p>
          </p:txBody>
        </p:sp>
        <p:sp>
          <p:nvSpPr>
            <p:cNvPr id="61500" name="Line 154"/>
            <p:cNvSpPr>
              <a:spLocks noChangeShapeType="1"/>
            </p:cNvSpPr>
            <p:nvPr/>
          </p:nvSpPr>
          <p:spPr bwMode="auto">
            <a:xfrm>
              <a:off x="2016" y="2160"/>
              <a:ext cx="1" cy="1488"/>
            </a:xfrm>
            <a:prstGeom prst="line">
              <a:avLst/>
            </a:prstGeom>
            <a:noFill/>
            <a:ln w="25400">
              <a:solidFill>
                <a:srgbClr val="FF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1" name="Line 155"/>
            <p:cNvSpPr>
              <a:spLocks noChangeShapeType="1"/>
            </p:cNvSpPr>
            <p:nvPr/>
          </p:nvSpPr>
          <p:spPr bwMode="auto">
            <a:xfrm>
              <a:off x="1584" y="2160"/>
              <a:ext cx="432" cy="1"/>
            </a:xfrm>
            <a:prstGeom prst="line">
              <a:avLst/>
            </a:prstGeom>
            <a:noFill/>
            <a:ln w="25400">
              <a:solidFill>
                <a:srgbClr val="FF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2" name="Line 156"/>
            <p:cNvSpPr>
              <a:spLocks noChangeShapeType="1"/>
            </p:cNvSpPr>
            <p:nvPr/>
          </p:nvSpPr>
          <p:spPr bwMode="auto">
            <a:xfrm>
              <a:off x="1584" y="2016"/>
              <a:ext cx="1" cy="144"/>
            </a:xfrm>
            <a:prstGeom prst="line">
              <a:avLst/>
            </a:prstGeom>
            <a:noFill/>
            <a:ln w="25400">
              <a:solidFill>
                <a:srgbClr val="FF6600"/>
              </a:solidFill>
              <a:bevel/>
              <a:head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3" name="Line 157"/>
            <p:cNvSpPr>
              <a:spLocks noChangeShapeType="1"/>
            </p:cNvSpPr>
            <p:nvPr/>
          </p:nvSpPr>
          <p:spPr bwMode="auto">
            <a:xfrm>
              <a:off x="1728" y="2928"/>
              <a:ext cx="384" cy="1"/>
            </a:xfrm>
            <a:prstGeom prst="line">
              <a:avLst/>
            </a:prstGeom>
            <a:noFill/>
            <a:ln w="25400">
              <a:solidFill>
                <a:srgbClr val="FF6600"/>
              </a:solidFill>
              <a:bevel/>
              <a:head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4" name="Line 158"/>
            <p:cNvSpPr>
              <a:spLocks noChangeShapeType="1"/>
            </p:cNvSpPr>
            <p:nvPr/>
          </p:nvSpPr>
          <p:spPr bwMode="auto">
            <a:xfrm>
              <a:off x="1824" y="3648"/>
              <a:ext cx="192" cy="1"/>
            </a:xfrm>
            <a:prstGeom prst="line">
              <a:avLst/>
            </a:prstGeom>
            <a:noFill/>
            <a:ln w="25400">
              <a:solidFill>
                <a:srgbClr val="FF6600"/>
              </a:solidFill>
              <a:bevel/>
              <a:head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5" name="Line 159"/>
            <p:cNvSpPr>
              <a:spLocks noChangeShapeType="1"/>
            </p:cNvSpPr>
            <p:nvPr/>
          </p:nvSpPr>
          <p:spPr bwMode="auto">
            <a:xfrm>
              <a:off x="3490" y="2784"/>
              <a:ext cx="1" cy="288"/>
            </a:xfrm>
            <a:prstGeom prst="line">
              <a:avLst/>
            </a:prstGeom>
            <a:noFill/>
            <a:ln w="127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6" name="Line 160"/>
            <p:cNvSpPr>
              <a:spLocks noChangeShapeType="1"/>
            </p:cNvSpPr>
            <p:nvPr/>
          </p:nvSpPr>
          <p:spPr bwMode="auto">
            <a:xfrm>
              <a:off x="3702" y="2784"/>
              <a:ext cx="1" cy="288"/>
            </a:xfrm>
            <a:prstGeom prst="line">
              <a:avLst/>
            </a:prstGeom>
            <a:noFill/>
            <a:ln w="127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7" name="Line 161"/>
            <p:cNvSpPr>
              <a:spLocks noChangeShapeType="1"/>
            </p:cNvSpPr>
            <p:nvPr/>
          </p:nvSpPr>
          <p:spPr bwMode="auto">
            <a:xfrm>
              <a:off x="3922" y="2784"/>
              <a:ext cx="1" cy="288"/>
            </a:xfrm>
            <a:prstGeom prst="line">
              <a:avLst/>
            </a:prstGeom>
            <a:noFill/>
            <a:ln w="12700">
              <a:solidFill>
                <a:srgbClr val="996600"/>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8" name="Line 162"/>
            <p:cNvSpPr>
              <a:spLocks noChangeShapeType="1"/>
            </p:cNvSpPr>
            <p:nvPr/>
          </p:nvSpPr>
          <p:spPr bwMode="auto">
            <a:xfrm>
              <a:off x="2928" y="96"/>
              <a:ext cx="1" cy="3984"/>
            </a:xfrm>
            <a:prstGeom prst="line">
              <a:avLst/>
            </a:prstGeom>
            <a:noFill/>
            <a:ln w="12700">
              <a:solidFill>
                <a:srgbClr val="996600"/>
              </a:solidFill>
              <a:prstDash val="lgDashDot"/>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9" name="Text Box 164"/>
            <p:cNvSpPr>
              <a:spLocks noChangeArrowheads="1"/>
            </p:cNvSpPr>
            <p:nvPr/>
          </p:nvSpPr>
          <p:spPr bwMode="auto">
            <a:xfrm>
              <a:off x="3633" y="273"/>
              <a:ext cx="33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ahoma" panose="020B0604030504040204" pitchFamily="34" charset="0"/>
                  <a:sym typeface="Tahoma" panose="020B0604030504040204" pitchFamily="34" charset="0"/>
                </a:rPr>
                <a:t>∑</a:t>
              </a:r>
              <a:endParaRPr lang="zh-CN" altLang="en-US">
                <a:solidFill>
                  <a:srgbClr val="000000"/>
                </a:solidFill>
                <a:sym typeface="Arial" panose="020B0604020202020204" pitchFamily="34" charset="0"/>
              </a:endParaRPr>
            </a:p>
          </p:txBody>
        </p:sp>
        <p:sp>
          <p:nvSpPr>
            <p:cNvPr id="61510" name="Text Box 165"/>
            <p:cNvSpPr>
              <a:spLocks noChangeArrowheads="1"/>
            </p:cNvSpPr>
            <p:nvPr/>
          </p:nvSpPr>
          <p:spPr bwMode="auto">
            <a:xfrm>
              <a:off x="1083" y="2892"/>
              <a:ext cx="5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ALU</a:t>
              </a:r>
              <a:endParaRPr lang="zh-CN" altLang="en-US">
                <a:solidFill>
                  <a:srgbClr val="000000"/>
                </a:solidFill>
                <a:sym typeface="Arial" panose="020B0604020202020204" pitchFamily="34" charset="0"/>
              </a:endParaRPr>
            </a:p>
          </p:txBody>
        </p:sp>
        <p:sp>
          <p:nvSpPr>
            <p:cNvPr id="61511" name="Text Box 166"/>
            <p:cNvSpPr>
              <a:spLocks noChangeArrowheads="1"/>
            </p:cNvSpPr>
            <p:nvPr/>
          </p:nvSpPr>
          <p:spPr bwMode="auto">
            <a:xfrm>
              <a:off x="816" y="3552"/>
              <a:ext cx="9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标志寄存器</a:t>
              </a:r>
              <a:endParaRPr lang="zh-CN" altLang="en-US">
                <a:solidFill>
                  <a:srgbClr val="000000"/>
                </a:solidFill>
                <a:sym typeface="Arial" panose="020B0604020202020204" pitchFamily="34" charset="0"/>
              </a:endParaRPr>
            </a:p>
          </p:txBody>
        </p:sp>
        <p:sp>
          <p:nvSpPr>
            <p:cNvPr id="61512" name="Text Box 167"/>
            <p:cNvSpPr>
              <a:spLocks noChangeArrowheads="1"/>
            </p:cNvSpPr>
            <p:nvPr/>
          </p:nvSpPr>
          <p:spPr bwMode="auto">
            <a:xfrm>
              <a:off x="780" y="480"/>
              <a:ext cx="9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AH      AL   </a:t>
              </a:r>
              <a:endParaRPr lang="zh-CN" altLang="en-US">
                <a:solidFill>
                  <a:srgbClr val="000000"/>
                </a:solidFill>
                <a:sym typeface="Arial" panose="020B0604020202020204" pitchFamily="34" charset="0"/>
              </a:endParaRPr>
            </a:p>
          </p:txBody>
        </p:sp>
        <p:sp>
          <p:nvSpPr>
            <p:cNvPr id="61513" name="Text Box 168"/>
            <p:cNvSpPr>
              <a:spLocks noChangeArrowheads="1"/>
            </p:cNvSpPr>
            <p:nvPr/>
          </p:nvSpPr>
          <p:spPr bwMode="auto">
            <a:xfrm>
              <a:off x="816" y="672"/>
              <a:ext cx="86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BH      BL</a:t>
              </a:r>
              <a:endParaRPr lang="zh-CN" altLang="en-US">
                <a:solidFill>
                  <a:srgbClr val="000000"/>
                </a:solidFill>
                <a:sym typeface="Arial" panose="020B0604020202020204" pitchFamily="34" charset="0"/>
              </a:endParaRPr>
            </a:p>
          </p:txBody>
        </p:sp>
        <p:sp>
          <p:nvSpPr>
            <p:cNvPr id="61514" name="Text Box 169"/>
            <p:cNvSpPr>
              <a:spLocks noChangeArrowheads="1"/>
            </p:cNvSpPr>
            <p:nvPr/>
          </p:nvSpPr>
          <p:spPr bwMode="auto">
            <a:xfrm>
              <a:off x="846" y="852"/>
              <a:ext cx="81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CH      CL</a:t>
              </a:r>
              <a:endParaRPr lang="zh-CN" altLang="en-US">
                <a:solidFill>
                  <a:srgbClr val="000000"/>
                </a:solidFill>
                <a:sym typeface="Arial" panose="020B0604020202020204" pitchFamily="34" charset="0"/>
              </a:endParaRPr>
            </a:p>
          </p:txBody>
        </p:sp>
        <p:sp>
          <p:nvSpPr>
            <p:cNvPr id="61515" name="Text Box 170"/>
            <p:cNvSpPr>
              <a:spLocks noChangeArrowheads="1"/>
            </p:cNvSpPr>
            <p:nvPr/>
          </p:nvSpPr>
          <p:spPr bwMode="auto">
            <a:xfrm>
              <a:off x="816" y="1044"/>
              <a:ext cx="86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DH      DL</a:t>
              </a:r>
              <a:endParaRPr lang="zh-CN" altLang="en-US">
                <a:solidFill>
                  <a:srgbClr val="000000"/>
                </a:solidFill>
                <a:sym typeface="Arial" panose="020B0604020202020204" pitchFamily="34" charset="0"/>
              </a:endParaRPr>
            </a:p>
          </p:txBody>
        </p:sp>
        <p:sp>
          <p:nvSpPr>
            <p:cNvPr id="61516" name="Text Box 171"/>
            <p:cNvSpPr>
              <a:spLocks noChangeArrowheads="1"/>
            </p:cNvSpPr>
            <p:nvPr/>
          </p:nvSpPr>
          <p:spPr bwMode="auto">
            <a:xfrm>
              <a:off x="960" y="1249"/>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SP</a:t>
              </a:r>
              <a:endParaRPr lang="zh-CN" altLang="en-US">
                <a:solidFill>
                  <a:srgbClr val="000000"/>
                </a:solidFill>
                <a:sym typeface="Arial" panose="020B0604020202020204" pitchFamily="34" charset="0"/>
              </a:endParaRPr>
            </a:p>
          </p:txBody>
        </p:sp>
        <p:sp>
          <p:nvSpPr>
            <p:cNvPr id="61517" name="Text Box 172"/>
            <p:cNvSpPr>
              <a:spLocks noChangeArrowheads="1"/>
            </p:cNvSpPr>
            <p:nvPr/>
          </p:nvSpPr>
          <p:spPr bwMode="auto">
            <a:xfrm>
              <a:off x="960" y="144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BP</a:t>
              </a:r>
              <a:endParaRPr lang="zh-CN" altLang="en-US">
                <a:solidFill>
                  <a:srgbClr val="000000"/>
                </a:solidFill>
                <a:sym typeface="Arial" panose="020B0604020202020204" pitchFamily="34" charset="0"/>
              </a:endParaRPr>
            </a:p>
          </p:txBody>
        </p:sp>
        <p:sp>
          <p:nvSpPr>
            <p:cNvPr id="61518" name="Text Box 173"/>
            <p:cNvSpPr>
              <a:spLocks noChangeArrowheads="1"/>
            </p:cNvSpPr>
            <p:nvPr/>
          </p:nvSpPr>
          <p:spPr bwMode="auto">
            <a:xfrm>
              <a:off x="966" y="1620"/>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SI</a:t>
              </a:r>
              <a:endParaRPr lang="zh-CN" altLang="en-US">
                <a:solidFill>
                  <a:srgbClr val="000000"/>
                </a:solidFill>
                <a:sym typeface="Arial" panose="020B0604020202020204" pitchFamily="34" charset="0"/>
              </a:endParaRPr>
            </a:p>
          </p:txBody>
        </p:sp>
        <p:sp>
          <p:nvSpPr>
            <p:cNvPr id="61519" name="Text Box 174"/>
            <p:cNvSpPr>
              <a:spLocks noChangeArrowheads="1"/>
            </p:cNvSpPr>
            <p:nvPr/>
          </p:nvSpPr>
          <p:spPr bwMode="auto">
            <a:xfrm>
              <a:off x="990" y="1806"/>
              <a:ext cx="48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0000"/>
                  </a:solidFill>
                  <a:latin typeface="Times New Roman" panose="02020603050405020304" pitchFamily="18" charset="0"/>
                  <a:sym typeface="Times New Roman" panose="02020603050405020304" pitchFamily="18" charset="0"/>
                </a:rPr>
                <a:t>   DI</a:t>
              </a:r>
              <a:endParaRPr lang="zh-CN" altLang="en-US">
                <a:solidFill>
                  <a:srgbClr val="000000"/>
                </a:solidFill>
                <a:sym typeface="Arial" panose="020B0604020202020204" pitchFamily="34" charset="0"/>
              </a:endParaRPr>
            </a:p>
          </p:txBody>
        </p:sp>
        <p:sp>
          <p:nvSpPr>
            <p:cNvPr id="61520" name="Text Box 175"/>
            <p:cNvSpPr>
              <a:spLocks noChangeArrowheads="1"/>
            </p:cNvSpPr>
            <p:nvPr/>
          </p:nvSpPr>
          <p:spPr bwMode="auto">
            <a:xfrm>
              <a:off x="144" y="1056"/>
              <a:ext cx="6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lnSpc>
                  <a:spcPct val="65000"/>
                </a:lnSpc>
                <a:spcBef>
                  <a:spcPct val="50000"/>
                </a:spcBef>
              </a:pPr>
              <a:r>
                <a:rPr lang="zh-CN" altLang="en-US" b="1">
                  <a:solidFill>
                    <a:srgbClr val="000000"/>
                  </a:solidFill>
                  <a:latin typeface="Times New Roman" panose="02020603050405020304" pitchFamily="18" charset="0"/>
                  <a:sym typeface="Times New Roman" panose="02020603050405020304" pitchFamily="18" charset="0"/>
                </a:rPr>
                <a:t>通用</a:t>
              </a:r>
              <a:endParaRPr lang="zh-CN" altLang="en-US" b="1">
                <a:solidFill>
                  <a:srgbClr val="000000"/>
                </a:solidFill>
                <a:latin typeface="Times New Roman" panose="02020603050405020304" pitchFamily="18" charset="0"/>
                <a:sym typeface="Times New Roman" panose="02020603050405020304" pitchFamily="18" charset="0"/>
              </a:endParaRPr>
            </a:p>
            <a:p>
              <a:pPr algn="ctr" eaLnBrk="1" hangingPunct="1">
                <a:lnSpc>
                  <a:spcPct val="65000"/>
                </a:lnSpc>
                <a:spcBef>
                  <a:spcPct val="50000"/>
                </a:spcBef>
              </a:pPr>
              <a:r>
                <a:rPr lang="zh-CN" altLang="en-US" b="1">
                  <a:solidFill>
                    <a:srgbClr val="000000"/>
                  </a:solidFill>
                  <a:latin typeface="Times New Roman" panose="02020603050405020304" pitchFamily="18" charset="0"/>
                  <a:sym typeface="Times New Roman" panose="02020603050405020304" pitchFamily="18" charset="0"/>
                </a:rPr>
                <a:t>寄存器</a:t>
              </a:r>
              <a:endParaRPr lang="zh-CN" altLang="en-US">
                <a:solidFill>
                  <a:srgbClr val="000000"/>
                </a:solidFill>
                <a:sym typeface="Arial" panose="020B0604020202020204" pitchFamily="34" charset="0"/>
              </a:endParaRPr>
            </a:p>
          </p:txBody>
        </p:sp>
        <p:sp>
          <p:nvSpPr>
            <p:cNvPr id="61521" name="Text Box 176"/>
            <p:cNvSpPr>
              <a:spLocks noChangeArrowheads="1"/>
            </p:cNvSpPr>
            <p:nvPr/>
          </p:nvSpPr>
          <p:spPr bwMode="auto">
            <a:xfrm>
              <a:off x="2976" y="144"/>
              <a:ext cx="432"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地址加法器</a:t>
              </a:r>
              <a:endParaRPr lang="zh-CN" altLang="en-US">
                <a:solidFill>
                  <a:srgbClr val="000000"/>
                </a:solidFill>
                <a:sym typeface="Arial" panose="020B0604020202020204" pitchFamily="34" charset="0"/>
              </a:endParaRPr>
            </a:p>
          </p:txBody>
        </p:sp>
        <p:sp>
          <p:nvSpPr>
            <p:cNvPr id="61522" name="Text Box 177"/>
            <p:cNvSpPr>
              <a:spLocks noChangeArrowheads="1"/>
            </p:cNvSpPr>
            <p:nvPr/>
          </p:nvSpPr>
          <p:spPr bwMode="auto">
            <a:xfrm>
              <a:off x="3216" y="3120"/>
              <a:ext cx="120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ct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指令队列</a:t>
              </a:r>
              <a:endParaRPr lang="zh-CN" altLang="en-US">
                <a:solidFill>
                  <a:srgbClr val="000000"/>
                </a:solidFill>
                <a:sym typeface="Arial" panose="020B0604020202020204" pitchFamily="34" charset="0"/>
              </a:endParaRPr>
            </a:p>
          </p:txBody>
        </p:sp>
        <p:sp>
          <p:nvSpPr>
            <p:cNvPr id="61523" name="Text Box 178"/>
            <p:cNvSpPr>
              <a:spLocks noChangeArrowheads="1"/>
            </p:cNvSpPr>
            <p:nvPr/>
          </p:nvSpPr>
          <p:spPr bwMode="auto">
            <a:xfrm>
              <a:off x="1583" y="3913"/>
              <a:ext cx="115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执行部件 （</a:t>
              </a:r>
              <a:r>
                <a:rPr lang="en-US" altLang="zh-CN" b="1">
                  <a:solidFill>
                    <a:srgbClr val="000000"/>
                  </a:solidFill>
                  <a:latin typeface="Times New Roman" panose="02020603050405020304" pitchFamily="18" charset="0"/>
                  <a:sym typeface="Times New Roman" panose="02020603050405020304" pitchFamily="18" charset="0"/>
                </a:rPr>
                <a:t>EU)</a:t>
              </a:r>
              <a:endParaRPr lang="zh-CN" altLang="en-US">
                <a:solidFill>
                  <a:srgbClr val="000000"/>
                </a:solidFill>
                <a:sym typeface="Arial" panose="020B0604020202020204" pitchFamily="34" charset="0"/>
              </a:endParaRPr>
            </a:p>
          </p:txBody>
        </p:sp>
        <p:sp>
          <p:nvSpPr>
            <p:cNvPr id="61524" name="Text Box 179"/>
            <p:cNvSpPr>
              <a:spLocks noChangeArrowheads="1"/>
            </p:cNvSpPr>
            <p:nvPr/>
          </p:nvSpPr>
          <p:spPr bwMode="auto">
            <a:xfrm>
              <a:off x="3295" y="3913"/>
              <a:ext cx="16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zh-CN" altLang="en-US" b="1">
                  <a:solidFill>
                    <a:srgbClr val="000000"/>
                  </a:solidFill>
                  <a:latin typeface="Times New Roman" panose="02020603050405020304" pitchFamily="18" charset="0"/>
                  <a:sym typeface="Times New Roman" panose="02020603050405020304" pitchFamily="18" charset="0"/>
                </a:rPr>
                <a:t>总线接口部件 （</a:t>
              </a:r>
              <a:r>
                <a:rPr lang="en-US" altLang="zh-CN" b="1">
                  <a:solidFill>
                    <a:srgbClr val="000000"/>
                  </a:solidFill>
                  <a:latin typeface="Times New Roman" panose="02020603050405020304" pitchFamily="18" charset="0"/>
                  <a:sym typeface="Times New Roman" panose="02020603050405020304" pitchFamily="18" charset="0"/>
                </a:rPr>
                <a:t>BIU)</a:t>
              </a:r>
              <a:endParaRPr lang="zh-CN" altLang="en-US">
                <a:solidFill>
                  <a:srgbClr val="000000"/>
                </a:solidFill>
                <a:sym typeface="Arial" panose="020B0604020202020204" pitchFamily="34" charset="0"/>
              </a:endParaRPr>
            </a:p>
          </p:txBody>
        </p:sp>
        <p:sp>
          <p:nvSpPr>
            <p:cNvPr id="61525" name="Line 180"/>
            <p:cNvSpPr>
              <a:spLocks noChangeShapeType="1"/>
            </p:cNvSpPr>
            <p:nvPr/>
          </p:nvSpPr>
          <p:spPr bwMode="auto">
            <a:xfrm flipH="1">
              <a:off x="2254" y="2254"/>
              <a:ext cx="240" cy="193"/>
            </a:xfrm>
            <a:prstGeom prst="line">
              <a:avLst/>
            </a:prstGeom>
            <a:noFill/>
            <a:ln w="12700">
              <a:solidFill>
                <a:srgbClr val="A50021"/>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6" name="Text Box 181"/>
            <p:cNvSpPr>
              <a:spLocks noChangeArrowheads="1"/>
            </p:cNvSpPr>
            <p:nvPr/>
          </p:nvSpPr>
          <p:spPr bwMode="auto">
            <a:xfrm>
              <a:off x="2256" y="2064"/>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66FF"/>
                  </a:solidFill>
                  <a:latin typeface="Times New Roman" panose="02020603050405020304" pitchFamily="18" charset="0"/>
                  <a:sym typeface="Times New Roman" panose="02020603050405020304" pitchFamily="18" charset="0"/>
                </a:rPr>
                <a:t>16</a:t>
              </a:r>
              <a:r>
                <a:rPr lang="zh-CN" altLang="en-US" b="1">
                  <a:solidFill>
                    <a:srgbClr val="0066FF"/>
                  </a:solidFill>
                  <a:latin typeface="Times New Roman" panose="02020603050405020304" pitchFamily="18" charset="0"/>
                  <a:sym typeface="Times New Roman" panose="02020603050405020304" pitchFamily="18" charset="0"/>
                </a:rPr>
                <a:t>位</a:t>
              </a:r>
              <a:endParaRPr lang="zh-CN" altLang="en-US">
                <a:solidFill>
                  <a:srgbClr val="000000"/>
                </a:solidFill>
                <a:sym typeface="Arial" panose="020B0604020202020204" pitchFamily="34" charset="0"/>
              </a:endParaRPr>
            </a:p>
          </p:txBody>
        </p:sp>
        <p:sp>
          <p:nvSpPr>
            <p:cNvPr id="61527" name="Line 182"/>
            <p:cNvSpPr>
              <a:spLocks noChangeShapeType="1"/>
            </p:cNvSpPr>
            <p:nvPr/>
          </p:nvSpPr>
          <p:spPr bwMode="auto">
            <a:xfrm flipH="1">
              <a:off x="4368" y="48"/>
              <a:ext cx="240" cy="190"/>
            </a:xfrm>
            <a:prstGeom prst="line">
              <a:avLst/>
            </a:prstGeom>
            <a:noFill/>
            <a:ln w="12700">
              <a:solidFill>
                <a:srgbClr val="A50021"/>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8" name="Text Box 183"/>
            <p:cNvSpPr>
              <a:spLocks noChangeArrowheads="1"/>
            </p:cNvSpPr>
            <p:nvPr/>
          </p:nvSpPr>
          <p:spPr bwMode="auto">
            <a:xfrm>
              <a:off x="4272" y="192"/>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66FF"/>
                  </a:solidFill>
                  <a:latin typeface="Times New Roman" panose="02020603050405020304" pitchFamily="18" charset="0"/>
                  <a:sym typeface="Times New Roman" panose="02020603050405020304" pitchFamily="18" charset="0"/>
                </a:rPr>
                <a:t>20</a:t>
              </a:r>
              <a:r>
                <a:rPr lang="zh-CN" altLang="en-US" b="1">
                  <a:solidFill>
                    <a:srgbClr val="0066FF"/>
                  </a:solidFill>
                  <a:latin typeface="Times New Roman" panose="02020603050405020304" pitchFamily="18" charset="0"/>
                  <a:sym typeface="Times New Roman" panose="02020603050405020304" pitchFamily="18" charset="0"/>
                </a:rPr>
                <a:t>位</a:t>
              </a:r>
              <a:endParaRPr lang="zh-CN" altLang="en-US">
                <a:solidFill>
                  <a:srgbClr val="000000"/>
                </a:solidFill>
                <a:sym typeface="Arial" panose="020B0604020202020204" pitchFamily="34" charset="0"/>
              </a:endParaRPr>
            </a:p>
          </p:txBody>
        </p:sp>
        <p:sp>
          <p:nvSpPr>
            <p:cNvPr id="61529" name="Line 184"/>
            <p:cNvSpPr>
              <a:spLocks noChangeShapeType="1"/>
            </p:cNvSpPr>
            <p:nvPr/>
          </p:nvSpPr>
          <p:spPr bwMode="auto">
            <a:xfrm flipH="1">
              <a:off x="4464" y="720"/>
              <a:ext cx="192" cy="192"/>
            </a:xfrm>
            <a:prstGeom prst="line">
              <a:avLst/>
            </a:prstGeom>
            <a:noFill/>
            <a:ln w="12700">
              <a:solidFill>
                <a:srgbClr val="A50021"/>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0" name="Text Box 185"/>
            <p:cNvSpPr>
              <a:spLocks noChangeArrowheads="1"/>
            </p:cNvSpPr>
            <p:nvPr/>
          </p:nvSpPr>
          <p:spPr bwMode="auto">
            <a:xfrm>
              <a:off x="4368" y="864"/>
              <a:ext cx="5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66FF"/>
                  </a:solidFill>
                  <a:latin typeface="Times New Roman" panose="02020603050405020304" pitchFamily="18" charset="0"/>
                  <a:sym typeface="Times New Roman" panose="02020603050405020304" pitchFamily="18" charset="0"/>
                </a:rPr>
                <a:t>8</a:t>
              </a:r>
              <a:r>
                <a:rPr lang="zh-CN" altLang="en-US" b="1">
                  <a:solidFill>
                    <a:srgbClr val="0066FF"/>
                  </a:solidFill>
                  <a:latin typeface="Times New Roman" panose="02020603050405020304" pitchFamily="18" charset="0"/>
                  <a:sym typeface="Times New Roman" panose="02020603050405020304" pitchFamily="18" charset="0"/>
                </a:rPr>
                <a:t>位</a:t>
              </a:r>
              <a:endParaRPr lang="zh-CN" altLang="en-US">
                <a:solidFill>
                  <a:srgbClr val="000000"/>
                </a:solidFill>
                <a:sym typeface="Arial" panose="020B0604020202020204" pitchFamily="34" charset="0"/>
              </a:endParaRPr>
            </a:p>
          </p:txBody>
        </p:sp>
        <p:sp>
          <p:nvSpPr>
            <p:cNvPr id="61531" name="Line 186"/>
            <p:cNvSpPr>
              <a:spLocks noChangeShapeType="1"/>
            </p:cNvSpPr>
            <p:nvPr/>
          </p:nvSpPr>
          <p:spPr bwMode="auto">
            <a:xfrm flipH="1">
              <a:off x="3024" y="2832"/>
              <a:ext cx="192" cy="192"/>
            </a:xfrm>
            <a:prstGeom prst="line">
              <a:avLst/>
            </a:prstGeom>
            <a:noFill/>
            <a:ln w="12700">
              <a:solidFill>
                <a:srgbClr val="A50021"/>
              </a:solidFill>
              <a:bevel/>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2" name="Text Box 187"/>
            <p:cNvSpPr>
              <a:spLocks noChangeArrowheads="1"/>
            </p:cNvSpPr>
            <p:nvPr/>
          </p:nvSpPr>
          <p:spPr bwMode="auto">
            <a:xfrm>
              <a:off x="2928" y="2976"/>
              <a:ext cx="48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hangingPunct="1">
                <a:spcBef>
                  <a:spcPct val="50000"/>
                </a:spcBef>
              </a:pPr>
              <a:r>
                <a:rPr lang="en-US" altLang="zh-CN" b="1">
                  <a:solidFill>
                    <a:srgbClr val="0066FF"/>
                  </a:solidFill>
                  <a:latin typeface="Times New Roman" panose="02020603050405020304" pitchFamily="18" charset="0"/>
                  <a:sym typeface="Times New Roman" panose="02020603050405020304" pitchFamily="18" charset="0"/>
                </a:rPr>
                <a:t>8</a:t>
              </a:r>
              <a:r>
                <a:rPr lang="zh-CN" altLang="en-US" b="1">
                  <a:solidFill>
                    <a:srgbClr val="0066FF"/>
                  </a:solidFill>
                  <a:latin typeface="Times New Roman" panose="02020603050405020304" pitchFamily="18" charset="0"/>
                  <a:sym typeface="Times New Roman" panose="02020603050405020304" pitchFamily="18" charset="0"/>
                </a:rPr>
                <a:t>位</a:t>
              </a:r>
              <a:endParaRPr lang="zh-CN" altLang="en-US">
                <a:solidFill>
                  <a:srgbClr val="000000"/>
                </a:solidFill>
                <a:sym typeface="Arial" panose="020B0604020202020204" pitchFamily="34" charset="0"/>
              </a:endParaRPr>
            </a:p>
          </p:txBody>
        </p:sp>
      </p:grpSp>
      <p:sp>
        <p:nvSpPr>
          <p:cNvPr id="93" name="AutoShape 5">
            <a:hlinkClick r:id="" action="ppaction://hlinkshowjump?jump=lastslideviewed"/>
          </p:cNvPr>
          <p:cNvSpPr>
            <a:spLocks noChangeArrowheads="1"/>
          </p:cNvSpPr>
          <p:nvPr/>
        </p:nvSpPr>
        <p:spPr bwMode="auto">
          <a:xfrm>
            <a:off x="8316913" y="6381750"/>
            <a:ext cx="730250"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返回</a:t>
            </a:r>
            <a:endPar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advClick="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93"/>
                                        </p:tgtEl>
                                        <p:attrNameLst>
                                          <p:attrName>style.visibility</p:attrName>
                                        </p:attrNameLst>
                                      </p:cBhvr>
                                      <p:to>
                                        <p:strVal val="visible"/>
                                      </p:to>
                                    </p:set>
                                    <p:animEffect>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277813" y="6329363"/>
            <a:ext cx="3022600" cy="381000"/>
          </a:xfrm>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sz="2000" smtClean="0"/>
              <a:t>8088</a:t>
            </a:r>
            <a:r>
              <a:rPr lang="zh-CN" altLang="en-US" sz="2000" smtClean="0"/>
              <a:t>的指令执行过程</a:t>
            </a:r>
            <a:endParaRPr lang="zh-CN" altLang="en-US" smtClean="0"/>
          </a:p>
        </p:txBody>
      </p:sp>
      <p:sp>
        <p:nvSpPr>
          <p:cNvPr id="4" name="AutoShape 5">
            <a:hlinkClick r:id="" action="ppaction://hlinkshowjump?jump=lastslideviewed"/>
          </p:cNvPr>
          <p:cNvSpPr>
            <a:spLocks noChangeArrowheads="1"/>
          </p:cNvSpPr>
          <p:nvPr/>
        </p:nvSpPr>
        <p:spPr bwMode="auto">
          <a:xfrm>
            <a:off x="8316913" y="6381750"/>
            <a:ext cx="730250"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返回</a:t>
            </a:r>
            <a:endPar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ontrols>
      <mc:AlternateContent xmlns:mc="http://schemas.openxmlformats.org/markup-compatibility/2006">
        <mc:Choice xmlns:v="urn:schemas-microsoft-com:vml" Requires="v">
          <p:control spid="2055" name="" r:id="rId1" imgW="9144000" imgH="6326188"/>
        </mc:Choice>
        <mc:Fallback>
          <p:control name="" r:id="rId1" imgW="9144000" imgH="6326188">
            <p:pic>
              <p:nvPicPr>
                <p:cNvPr id="0" name="ShockwaveFlash1"/>
                <p:cNvPicPr preferRelativeResize="0">
                  <a:picLocks noChangeArrowheads="1" noChangeShapeType="1"/>
                </p:cNvPicPr>
                <p:nvPr/>
              </p:nvPicPr>
              <p:blipFill>
                <a:blip r:embed="rId2"/>
                <a:srcRect/>
                <a:stretch>
                  <a:fillRect/>
                </a:stretch>
              </p:blipFill>
              <p:spPr bwMode="auto">
                <a:xfrm>
                  <a:off x="0" y="0"/>
                  <a:ext cx="9144000" cy="6326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smtClean="0">
                <a:sym typeface="Times New Roman" panose="02020603050405020304" pitchFamily="18" charset="0"/>
              </a:rPr>
              <a:t>2.1.3  8088/8086</a:t>
            </a:r>
            <a:r>
              <a:rPr lang="zh-CN" altLang="en-US" sz="3600" smtClean="0">
                <a:sym typeface="Times New Roman" panose="02020603050405020304" pitchFamily="18" charset="0"/>
              </a:rPr>
              <a:t>的寄存器结构</a:t>
            </a:r>
            <a:endParaRPr lang="zh-CN" altLang="en-US" sz="36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第</a:t>
            </a:r>
            <a:r>
              <a:rPr lang="en-US" altLang="zh-CN" smtClean="0"/>
              <a:t>2</a:t>
            </a:r>
            <a:r>
              <a:rPr lang="zh-CN" altLang="en-US" smtClean="0"/>
              <a:t>章：寄存器、存储器和外存的区别</a:t>
            </a:r>
            <a:endParaRPr lang="zh-CN" altLang="en-US" smtClean="0"/>
          </a:p>
        </p:txBody>
      </p:sp>
      <p:sp>
        <p:nvSpPr>
          <p:cNvPr id="62467" name="Rectangle 3"/>
          <p:cNvSpPr>
            <a:spLocks noGrp="1" noChangeArrowheads="1"/>
          </p:cNvSpPr>
          <p:nvPr>
            <p:ph type="body" idx="4294967295"/>
          </p:nvPr>
        </p:nvSpPr>
        <p:spPr>
          <a:xfrm>
            <a:off x="390525" y="981075"/>
            <a:ext cx="8307388" cy="5014913"/>
          </a:xfrm>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z="2800" b="0" smtClean="0">
                <a:solidFill>
                  <a:srgbClr val="FF0066"/>
                </a:solidFill>
              </a:rPr>
              <a:t>寄存器</a:t>
            </a:r>
            <a:r>
              <a:rPr lang="zh-CN" altLang="en-US" sz="2800" b="0" smtClean="0"/>
              <a:t>是微处理器（</a:t>
            </a:r>
            <a:r>
              <a:rPr lang="en-US" altLang="zh-CN" sz="2800" b="0" smtClean="0"/>
              <a:t>CPU</a:t>
            </a:r>
            <a:r>
              <a:rPr lang="zh-CN" altLang="en-US" sz="2800" b="0" smtClean="0"/>
              <a:t>）内部</a:t>
            </a:r>
            <a:r>
              <a:rPr lang="zh-CN" altLang="en-US" sz="2800" b="0" smtClean="0">
                <a:solidFill>
                  <a:srgbClr val="339933"/>
                </a:solidFill>
              </a:rPr>
              <a:t>暂存数据</a:t>
            </a:r>
            <a:r>
              <a:rPr lang="zh-CN" altLang="en-US" sz="2800" b="0" smtClean="0"/>
              <a:t>的存储单元，以名称表示，例如：</a:t>
            </a:r>
            <a:r>
              <a:rPr lang="en-US" altLang="zh-CN" sz="2800" b="0" smtClean="0"/>
              <a:t>AX</a:t>
            </a:r>
            <a:r>
              <a:rPr lang="zh-CN" altLang="en-US" sz="2800" b="0" smtClean="0"/>
              <a:t>，</a:t>
            </a:r>
            <a:r>
              <a:rPr lang="en-US" altLang="zh-CN" sz="2800" b="0" smtClean="0"/>
              <a:t>BX..….</a:t>
            </a:r>
            <a:r>
              <a:rPr lang="zh-CN" altLang="en-US" sz="2800" b="0" smtClean="0"/>
              <a:t>等</a:t>
            </a:r>
            <a:endParaRPr lang="zh-CN" altLang="en-US" sz="2800" b="0" smtClean="0"/>
          </a:p>
          <a:p>
            <a:pPr eaLnBrk="1" hangingPunct="1"/>
            <a:r>
              <a:rPr lang="zh-CN" altLang="en-US" sz="2800" b="0" smtClean="0">
                <a:solidFill>
                  <a:srgbClr val="FF0066"/>
                </a:solidFill>
              </a:rPr>
              <a:t>存储器</a:t>
            </a:r>
            <a:r>
              <a:rPr lang="zh-CN" altLang="en-US" sz="2800" b="0" smtClean="0"/>
              <a:t>也就是平时所说的</a:t>
            </a:r>
            <a:r>
              <a:rPr lang="zh-CN" altLang="en-US" sz="2800" b="0" smtClean="0">
                <a:solidFill>
                  <a:srgbClr val="339933"/>
                </a:solidFill>
              </a:rPr>
              <a:t>主存</a:t>
            </a:r>
            <a:r>
              <a:rPr lang="zh-CN" altLang="en-US" sz="2800" b="0" smtClean="0"/>
              <a:t>，也叫</a:t>
            </a:r>
            <a:r>
              <a:rPr lang="zh-CN" altLang="en-US" sz="2800" b="0" smtClean="0">
                <a:solidFill>
                  <a:srgbClr val="339933"/>
                </a:solidFill>
              </a:rPr>
              <a:t>内存</a:t>
            </a:r>
            <a:r>
              <a:rPr lang="zh-CN" altLang="en-US" sz="2800" b="0" smtClean="0"/>
              <a:t>，可直接与</a:t>
            </a:r>
            <a:r>
              <a:rPr lang="en-US" altLang="zh-CN" sz="2800" b="0" smtClean="0"/>
              <a:t>CPU</a:t>
            </a:r>
            <a:r>
              <a:rPr lang="zh-CN" altLang="en-US" sz="2800" b="0" smtClean="0"/>
              <a:t>进行数据交换。主存利用地址区别</a:t>
            </a:r>
            <a:endParaRPr lang="zh-CN" altLang="en-US" sz="2800" b="0" smtClean="0"/>
          </a:p>
          <a:p>
            <a:pPr eaLnBrk="1" hangingPunct="1"/>
            <a:r>
              <a:rPr lang="zh-CN" altLang="en-US" sz="2800" b="0" smtClean="0">
                <a:solidFill>
                  <a:srgbClr val="FF0066"/>
                </a:solidFill>
              </a:rPr>
              <a:t>外存</a:t>
            </a:r>
            <a:r>
              <a:rPr lang="zh-CN" altLang="en-US" sz="2800" b="0" smtClean="0"/>
              <a:t>主要指用来长久保存数据的外部存储介质，常见的有硬盘、光盘、磁带、</a:t>
            </a:r>
            <a:r>
              <a:rPr lang="en-US" altLang="zh-CN" sz="2800" b="0" smtClean="0"/>
              <a:t>U</a:t>
            </a:r>
            <a:r>
              <a:rPr lang="zh-CN" altLang="en-US" sz="2800" b="0" smtClean="0"/>
              <a:t>盘等。外存的数据只能通过主存间接地与</a:t>
            </a:r>
            <a:r>
              <a:rPr lang="en-US" altLang="zh-CN" sz="2800" b="0" smtClean="0"/>
              <a:t>CPU</a:t>
            </a:r>
            <a:r>
              <a:rPr lang="zh-CN" altLang="en-US" sz="2800" b="0" smtClean="0"/>
              <a:t>交换数据</a:t>
            </a:r>
            <a:endParaRPr lang="zh-CN" altLang="en-US" sz="2800" b="0" smtClean="0"/>
          </a:p>
          <a:p>
            <a:pPr eaLnBrk="1" hangingPunct="1"/>
            <a:r>
              <a:rPr lang="zh-CN" altLang="en-US" sz="2800" b="0" smtClean="0"/>
              <a:t>程序及其数据可以长久存放在外存，在运行需要时才进入主存</a:t>
            </a:r>
            <a:endParaRPr lang="zh-CN" altLang="en-US" b="0" smtClean="0"/>
          </a:p>
        </p:txBody>
      </p:sp>
      <p:sp>
        <p:nvSpPr>
          <p:cNvPr id="5" name="AutoShape 5">
            <a:hlinkClick r:id="" action="ppaction://hlinkshowjump?jump=lastslideviewed"/>
          </p:cNvPr>
          <p:cNvSpPr>
            <a:spLocks noChangeArrowheads="1"/>
          </p:cNvSpPr>
          <p:nvPr/>
        </p:nvSpPr>
        <p:spPr bwMode="auto">
          <a:xfrm>
            <a:off x="7740650" y="5445125"/>
            <a:ext cx="730250"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返回</a:t>
            </a:r>
            <a:endPar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图</a:t>
            </a:r>
            <a:r>
              <a:rPr lang="en-US" altLang="zh-CN" smtClean="0"/>
              <a:t>2-5  8088</a:t>
            </a:r>
            <a:r>
              <a:rPr lang="zh-CN" altLang="en-US" smtClean="0"/>
              <a:t>的存储格式</a:t>
            </a:r>
            <a:endParaRPr lang="zh-CN" altLang="en-US" smtClean="0"/>
          </a:p>
        </p:txBody>
      </p:sp>
      <p:graphicFrame>
        <p:nvGraphicFramePr>
          <p:cNvPr id="62467" name="Group 3"/>
          <p:cNvGraphicFramePr>
            <a:graphicFrameLocks noGrp="1"/>
          </p:cNvGraphicFramePr>
          <p:nvPr/>
        </p:nvGraphicFramePr>
        <p:xfrm>
          <a:off x="4167188" y="1198563"/>
          <a:ext cx="4572000" cy="1558926"/>
        </p:xfrm>
        <a:graphic>
          <a:graphicData uri="http://schemas.openxmlformats.org/drawingml/2006/table">
            <a:tbl>
              <a:tblPr/>
              <a:tblGrid>
                <a:gridCol w="1143000"/>
                <a:gridCol w="228600"/>
                <a:gridCol w="800100"/>
                <a:gridCol w="177274"/>
                <a:gridCol w="565676"/>
                <a:gridCol w="742950"/>
                <a:gridCol w="914400"/>
              </a:tblGrid>
              <a:tr h="518078">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cap="flat">
                      <a:noFill/>
                    </a:lnR>
                    <a:lnT cap="flat">
                      <a:noFill/>
                    </a:lnT>
                    <a:lnB cap="flat">
                      <a:noFill/>
                    </a:lnB>
                    <a:lnTlToBr>
                      <a:noFill/>
                    </a:lnTlToBr>
                    <a:lnBlToTr>
                      <a:noFill/>
                    </a:lnBlToTr>
                    <a:noFill/>
                  </a:tcPr>
                </a:tc>
                <a:tc gridSpan="3">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w="12700" cap="flat" cmpd="sng" algn="ctr">
                      <a:solidFill>
                        <a:schemeClr val="tx1"/>
                      </a:solidFill>
                      <a:prstDash val="solid"/>
                      <a:bevel/>
                      <a:headEnd type="none" w="med" len="med"/>
                      <a:tailEnd type="none" w="med" len="med"/>
                    </a:lnR>
                    <a:lnT cap="flat">
                      <a:noFill/>
                    </a:lnT>
                    <a:lnB cap="flat">
                      <a:noFill/>
                    </a:lnB>
                    <a:lnTlToBr>
                      <a:noFill/>
                    </a:lnTlToBr>
                    <a:lnBlToTr>
                      <a:noFill/>
                    </a:lnBlToTr>
                    <a:noFill/>
                  </a:tcPr>
                </a:tc>
                <a:tc hMerge="1">
                  <a:tcPr/>
                </a:tc>
                <a:tc hMerge="1">
                  <a:tcPr marT="45679" marB="45679"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just" defTabSz="0" rtl="0" eaLnBrk="1" fontAlgn="base" latinLnBrk="0" hangingPunct="1">
                        <a:lnSpc>
                          <a:spcPct val="100000"/>
                        </a:lnSpc>
                        <a:spcBef>
                          <a:spcPct val="20000"/>
                        </a:spcBef>
                        <a:spcAft>
                          <a:spcPct val="0"/>
                        </a:spcAft>
                        <a:buClrTx/>
                        <a:buSzTx/>
                        <a:buFontTx/>
                        <a:buNone/>
                      </a:pPr>
                      <a:r>
                        <a:rPr kumimoji="0" 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1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7</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r" defTabSz="0" rtl="0" eaLnBrk="1" fontAlgn="base" latinLnBrk="0" hangingPunct="1">
                        <a:lnSpc>
                          <a:spcPct val="100000"/>
                        </a:lnSpc>
                        <a:spcBef>
                          <a:spcPct val="20000"/>
                        </a:spcBef>
                        <a:spcAft>
                          <a:spcPct val="0"/>
                        </a:spcAft>
                        <a:buClrTx/>
                        <a:buSzTx/>
                        <a:buFontTx/>
                        <a:buNone/>
                      </a:pPr>
                      <a:r>
                        <a:rPr kumimoji="0" 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1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字节</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20424">
                <a:tc gridSpan="2">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w="12700" cap="flat" cmpd="sng" algn="ctr">
                      <a:solidFill>
                        <a:schemeClr val="tx1"/>
                      </a:solidFill>
                      <a:prstDash val="solid"/>
                      <a:bevel/>
                      <a:headEnd type="none" w="med" len="med"/>
                      <a:tailEnd type="none" w="med" len="med"/>
                    </a:lnR>
                    <a:lnT cap="flat">
                      <a:noFill/>
                    </a:lnT>
                    <a:lnB w="12700" cap="flat" cmpd="sng" algn="ctr">
                      <a:solidFill>
                        <a:schemeClr val="tx1"/>
                      </a:solidFill>
                      <a:prstDash val="solid"/>
                      <a:bevel/>
                      <a:headEnd type="none" w="med" len="med"/>
                      <a:tailEnd type="none" w="med" len="med"/>
                    </a:lnB>
                    <a:lnTlToBr>
                      <a:noFill/>
                    </a:lnTlToBr>
                    <a:lnBlToTr>
                      <a:noFill/>
                    </a:lnBlToTr>
                    <a:noFill/>
                  </a:tcPr>
                </a:tc>
                <a:tc hMerge="1">
                  <a:tcPr/>
                </a:tc>
                <a:tc gridSpan="2">
                  <a:txBody>
                    <a:bodyPr/>
                    <a:lstStyle/>
                    <a:p>
                      <a:pPr marL="0" marR="0" lvl="0" indent="0" algn="just" defTabSz="0" rtl="0" eaLnBrk="1" fontAlgn="base" latinLnBrk="0" hangingPunct="1">
                        <a:lnSpc>
                          <a:spcPct val="100000"/>
                        </a:lnSpc>
                        <a:spcBef>
                          <a:spcPct val="20000"/>
                        </a:spcBef>
                        <a:spcAft>
                          <a:spcPct val="0"/>
                        </a:spcAft>
                        <a:buClrTx/>
                        <a:buSzTx/>
                        <a:buFontTx/>
                        <a:buNone/>
                      </a:pPr>
                      <a:r>
                        <a:rPr kumimoji="0" 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1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15</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hMerge="1">
                  <a:tcPr/>
                </a:tc>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r" defTabSz="0" rtl="0" eaLnBrk="1" fontAlgn="base" latinLnBrk="0" hangingPunct="1">
                        <a:lnSpc>
                          <a:spcPct val="100000"/>
                        </a:lnSpc>
                        <a:spcBef>
                          <a:spcPct val="20000"/>
                        </a:spcBef>
                        <a:spcAft>
                          <a:spcPct val="0"/>
                        </a:spcAft>
                        <a:buClrTx/>
                        <a:buSzTx/>
                        <a:buFontTx/>
                        <a:buNone/>
                      </a:pPr>
                      <a:r>
                        <a:rPr kumimoji="0" 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1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字</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20424">
                <a:tc>
                  <a:txBody>
                    <a:bodyPr/>
                    <a:lstStyle/>
                    <a:p>
                      <a:pPr marL="0" marR="0" lvl="0" indent="0" algn="just" defTabSz="0" rtl="0" eaLnBrk="1" fontAlgn="base" latinLnBrk="0" hangingPunct="1">
                        <a:lnSpc>
                          <a:spcPct val="100000"/>
                        </a:lnSpc>
                        <a:spcBef>
                          <a:spcPct val="20000"/>
                        </a:spcBef>
                        <a:spcAft>
                          <a:spcPct val="0"/>
                        </a:spcAft>
                        <a:buClrTx/>
                        <a:buSzTx/>
                        <a:buFontTx/>
                        <a:buNone/>
                      </a:pPr>
                      <a:r>
                        <a:rPr kumimoji="0" 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1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31</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gridSpan="2">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hMerge="1">
                  <a:tcPr/>
                </a:tc>
                <a:tc gridSpan="2">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hMerge="1">
                  <a:tcPr/>
                </a:tc>
                <a:tc>
                  <a:txBody>
                    <a:bodyPr/>
                    <a:lstStyle/>
                    <a:p>
                      <a:pPr marL="0" marR="0" lvl="0" indent="0" algn="r" defTabSz="0" rtl="0" eaLnBrk="1" fontAlgn="base" latinLnBrk="0" hangingPunct="1">
                        <a:lnSpc>
                          <a:spcPct val="100000"/>
                        </a:lnSpc>
                        <a:spcBef>
                          <a:spcPct val="20000"/>
                        </a:spcBef>
                        <a:spcAft>
                          <a:spcPct val="0"/>
                        </a:spcAft>
                        <a:buClrTx/>
                        <a:buSzTx/>
                        <a:buFontTx/>
                        <a:buNone/>
                      </a:pPr>
                      <a:r>
                        <a:rPr kumimoji="0" lang="en-US" sz="20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1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双字</a:t>
                      </a:r>
                      <a:endParaRPr kumimoji="0" lang="zh-CN" altLang="en-US" sz="2800" b="0" i="0"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marT="45679" marB="45679"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bl>
          </a:graphicData>
        </a:graphic>
      </p:graphicFrame>
      <p:graphicFrame>
        <p:nvGraphicFramePr>
          <p:cNvPr id="62504" name="Group 40"/>
          <p:cNvGraphicFramePr>
            <a:graphicFrameLocks noGrp="1"/>
          </p:cNvGraphicFramePr>
          <p:nvPr/>
        </p:nvGraphicFramePr>
        <p:xfrm>
          <a:off x="755650" y="1412875"/>
          <a:ext cx="2895600" cy="4583113"/>
        </p:xfrm>
        <a:graphic>
          <a:graphicData uri="http://schemas.openxmlformats.org/drawingml/2006/table">
            <a:tbl>
              <a:tblPr/>
              <a:tblGrid>
                <a:gridCol w="1371600"/>
                <a:gridCol w="1524000"/>
              </a:tblGrid>
              <a:tr h="538163">
                <a:tc>
                  <a:txBody>
                    <a:bodyPr/>
                    <a:lstStyle/>
                    <a:p>
                      <a:pPr marL="0" marR="0" lvl="0" indent="0" algn="just"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D</a:t>
                      </a:r>
                      <a:r>
                        <a:rPr kumimoji="0" 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7</a:t>
                      </a:r>
                      <a:r>
                        <a:rPr kumimoji="0" 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   D</a:t>
                      </a:r>
                      <a:r>
                        <a:rPr kumimoji="0" lang="en-US" sz="20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cap="flat">
                      <a:noFill/>
                    </a:lnL>
                    <a:lnR cap="flat">
                      <a:noFill/>
                    </a:lnR>
                    <a:lnT cap="flat">
                      <a:noFill/>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cap="flat">
                      <a:noFill/>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00006H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78H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00005H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56H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00004H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12H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00003H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34H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00002H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00001H</a:t>
                      </a: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r h="577850">
                <a:tc>
                  <a:txBody>
                    <a:bodyPr/>
                    <a:lstStyle/>
                    <a:p>
                      <a:pPr marL="0" marR="0" lvl="0" indent="0" algn="just" defTabSz="0" rtl="0" eaLnBrk="1" fontAlgn="base" latinLnBrk="0" hangingPunct="1">
                        <a:lnSpc>
                          <a:spcPct val="100000"/>
                        </a:lnSpc>
                        <a:spcBef>
                          <a:spcPct val="20000"/>
                        </a:spcBef>
                        <a:spcAft>
                          <a:spcPct val="0"/>
                        </a:spcAft>
                        <a:buClrTx/>
                        <a:buSzTx/>
                        <a:buFontTx/>
                        <a:buNone/>
                      </a:pPr>
                      <a:endParaRPr kumimoji="0" lang="zh-CN" altLang="en-US" sz="2800" b="0" i="1" u="none" strike="noStrike" cap="none" normalizeH="0" baseline="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Tx/>
                        <a:buSzTx/>
                        <a:buFontTx/>
                        <a:buNone/>
                      </a:pPr>
                      <a:r>
                        <a:rPr kumimoji="0" lang="en-US" sz="24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rPr>
                        <a:t>00000H</a:t>
                      </a:r>
                      <a:endParaRPr kumimoji="0" lang="zh-CN" altLang="en-US" sz="2800" b="0" i="1" u="none" strike="noStrike" cap="none" normalizeH="0" baseline="0" dirty="0" smtClean="0">
                        <a:ln>
                          <a:noFill/>
                        </a:ln>
                        <a:solidFill>
                          <a:schemeClr val="accent2"/>
                        </a:solidFill>
                        <a:effectLst/>
                        <a:latin typeface="Arial" panose="020B0604020202020204" pitchFamily="34" charset="0"/>
                        <a:ea typeface="幼圆" panose="02010509060101010101" pitchFamily="49" charset="-122"/>
                        <a:sym typeface="Arial" panose="020B0604020202020204" pitchFamily="34" charset="0"/>
                      </a:endParaRPr>
                    </a:p>
                  </a:txBody>
                  <a:tcPr horzOverflow="overflow">
                    <a:lnL w="12700" cap="flat" cmpd="sng" algn="ctr">
                      <a:solidFill>
                        <a:schemeClr val="tx1"/>
                      </a:solidFill>
                      <a:prstDash val="solid"/>
                      <a:bevel/>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63542" name="Text Box 76"/>
          <p:cNvSpPr>
            <a:spLocks noChangeArrowheads="1"/>
          </p:cNvSpPr>
          <p:nvPr/>
        </p:nvSpPr>
        <p:spPr bwMode="auto">
          <a:xfrm>
            <a:off x="3413125" y="5322888"/>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zh-CN" altLang="en-US" sz="3200" b="1">
                <a:solidFill>
                  <a:schemeClr val="accent2"/>
                </a:solidFill>
                <a:ea typeface="隶书" panose="02010509060101010101" pitchFamily="49" charset="-122"/>
              </a:rPr>
              <a:t>低地址</a:t>
            </a:r>
            <a:endParaRPr lang="zh-CN" altLang="en-US">
              <a:solidFill>
                <a:srgbClr val="000000"/>
              </a:solidFill>
              <a:sym typeface="Arial" panose="020B0604020202020204" pitchFamily="34" charset="0"/>
            </a:endParaRPr>
          </a:p>
        </p:txBody>
      </p:sp>
      <p:sp>
        <p:nvSpPr>
          <p:cNvPr id="63543" name="Line 77"/>
          <p:cNvSpPr>
            <a:spLocks noChangeShapeType="1"/>
          </p:cNvSpPr>
          <p:nvPr/>
        </p:nvSpPr>
        <p:spPr bwMode="auto">
          <a:xfrm flipV="1">
            <a:off x="4060825" y="3651250"/>
            <a:ext cx="1588" cy="1711325"/>
          </a:xfrm>
          <a:prstGeom prst="line">
            <a:avLst/>
          </a:prstGeom>
          <a:noFill/>
          <a:ln w="28575">
            <a:solidFill>
              <a:schemeClr val="accent2"/>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4" name="Line 81"/>
          <p:cNvSpPr>
            <a:spLocks noChangeShapeType="1"/>
          </p:cNvSpPr>
          <p:nvPr/>
        </p:nvSpPr>
        <p:spPr bwMode="auto">
          <a:xfrm flipH="1">
            <a:off x="1044575" y="1446213"/>
            <a:ext cx="792163" cy="1587"/>
          </a:xfrm>
          <a:prstGeom prst="line">
            <a:avLst/>
          </a:prstGeom>
          <a:noFill/>
          <a:ln w="9525">
            <a:solidFill>
              <a:srgbClr val="FF9900"/>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5" name="Text Box 85"/>
          <p:cNvSpPr>
            <a:spLocks noChangeArrowheads="1"/>
          </p:cNvSpPr>
          <p:nvPr/>
        </p:nvSpPr>
        <p:spPr bwMode="auto">
          <a:xfrm>
            <a:off x="7150100" y="31654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en-US" altLang="zh-CN" sz="2800" b="1">
                <a:solidFill>
                  <a:srgbClr val="0000CC"/>
                </a:solidFill>
                <a:ea typeface="隶书" panose="02010509060101010101" pitchFamily="49" charset="-122"/>
              </a:rPr>
              <a:t>LSB</a:t>
            </a:r>
            <a:endParaRPr lang="zh-CN" altLang="en-US">
              <a:solidFill>
                <a:srgbClr val="0000CC"/>
              </a:solidFill>
              <a:sym typeface="Arial" panose="020B0604020202020204" pitchFamily="34" charset="0"/>
            </a:endParaRPr>
          </a:p>
        </p:txBody>
      </p:sp>
      <p:sp>
        <p:nvSpPr>
          <p:cNvPr id="63546" name="Line 86"/>
          <p:cNvSpPr>
            <a:spLocks noChangeShapeType="1"/>
          </p:cNvSpPr>
          <p:nvPr/>
        </p:nvSpPr>
        <p:spPr bwMode="auto">
          <a:xfrm flipV="1">
            <a:off x="7607300" y="2781300"/>
            <a:ext cx="0" cy="395288"/>
          </a:xfrm>
          <a:prstGeom prst="line">
            <a:avLst/>
          </a:prstGeom>
          <a:noFill/>
          <a:ln w="19050">
            <a:solidFill>
              <a:schemeClr val="accent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7" name="Text Box 87"/>
          <p:cNvSpPr>
            <a:spLocks noChangeArrowheads="1"/>
          </p:cNvSpPr>
          <p:nvPr/>
        </p:nvSpPr>
        <p:spPr bwMode="auto">
          <a:xfrm>
            <a:off x="3878263" y="1114425"/>
            <a:ext cx="974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hangingPunct="1"/>
            <a:r>
              <a:rPr lang="en-US" altLang="zh-CN" sz="2800" b="1">
                <a:solidFill>
                  <a:srgbClr val="0000CC"/>
                </a:solidFill>
                <a:ea typeface="隶书" panose="02010509060101010101" pitchFamily="49" charset="-122"/>
              </a:rPr>
              <a:t>MSB</a:t>
            </a:r>
            <a:endParaRPr lang="zh-CN" altLang="en-US">
              <a:solidFill>
                <a:srgbClr val="0000CC"/>
              </a:solidFill>
              <a:sym typeface="Arial" panose="020B0604020202020204" pitchFamily="34" charset="0"/>
            </a:endParaRPr>
          </a:p>
        </p:txBody>
      </p:sp>
      <p:sp>
        <p:nvSpPr>
          <p:cNvPr id="63548" name="Line 88"/>
          <p:cNvSpPr>
            <a:spLocks noChangeShapeType="1"/>
          </p:cNvSpPr>
          <p:nvPr/>
        </p:nvSpPr>
        <p:spPr bwMode="auto">
          <a:xfrm>
            <a:off x="4445000" y="1663700"/>
            <a:ext cx="0" cy="538163"/>
          </a:xfrm>
          <a:prstGeom prst="line">
            <a:avLst/>
          </a:prstGeom>
          <a:noFill/>
          <a:ln w="19050">
            <a:solidFill>
              <a:schemeClr val="accent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9" name="Line 90"/>
          <p:cNvSpPr>
            <a:spLocks noChangeShapeType="1"/>
          </p:cNvSpPr>
          <p:nvPr/>
        </p:nvSpPr>
        <p:spPr bwMode="auto">
          <a:xfrm>
            <a:off x="4716463" y="1612900"/>
            <a:ext cx="754062" cy="328613"/>
          </a:xfrm>
          <a:prstGeom prst="line">
            <a:avLst/>
          </a:prstGeom>
          <a:noFill/>
          <a:ln w="19050">
            <a:solidFill>
              <a:schemeClr val="accent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0" name="Line 91"/>
          <p:cNvSpPr>
            <a:spLocks noChangeShapeType="1"/>
          </p:cNvSpPr>
          <p:nvPr/>
        </p:nvSpPr>
        <p:spPr bwMode="auto">
          <a:xfrm flipV="1">
            <a:off x="4816475" y="1363663"/>
            <a:ext cx="1484313" cy="0"/>
          </a:xfrm>
          <a:prstGeom prst="line">
            <a:avLst/>
          </a:prstGeom>
          <a:noFill/>
          <a:ln w="19050">
            <a:solidFill>
              <a:schemeClr val="accent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5">
            <a:hlinkClick r:id="" action="ppaction://hlinkshowjump?jump=lastslideviewed"/>
          </p:cNvPr>
          <p:cNvSpPr>
            <a:spLocks noChangeArrowheads="1"/>
          </p:cNvSpPr>
          <p:nvPr/>
        </p:nvSpPr>
        <p:spPr bwMode="auto">
          <a:xfrm>
            <a:off x="7740650" y="5445125"/>
            <a:ext cx="730250"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返回</a:t>
            </a:r>
            <a:endPar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advClick="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5"/>
                                        </p:tgtEl>
                                        <p:attrNameLst>
                                          <p:attrName>style.visibility</p:attrName>
                                        </p:attrNameLst>
                                      </p:cBhvr>
                                      <p:to>
                                        <p:strVal val="visible"/>
                                      </p:to>
                                    </p:set>
                                    <p:animEffec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4"/>
          <p:cNvSpPr>
            <a:spLocks noGrp="1" noChangeArrowheads="1"/>
          </p:cNvSpPr>
          <p:nvPr>
            <p:ph type="title" idx="4294967295"/>
          </p:nvPr>
        </p:nvSpPr>
        <p:spPr>
          <a:xfrm>
            <a:off x="455613" y="0"/>
            <a:ext cx="2541587" cy="5048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逻辑段的分配</a:t>
            </a:r>
            <a:endParaRPr lang="zh-CN" altLang="en-US" smtClean="0"/>
          </a:p>
        </p:txBody>
      </p:sp>
      <p:sp>
        <p:nvSpPr>
          <p:cNvPr id="4" name="AutoShape 5">
            <a:hlinkClick r:id="" action="ppaction://hlinkshowjump?jump=lastslideviewed"/>
          </p:cNvPr>
          <p:cNvSpPr>
            <a:spLocks noChangeArrowheads="1"/>
          </p:cNvSpPr>
          <p:nvPr/>
        </p:nvSpPr>
        <p:spPr bwMode="auto">
          <a:xfrm>
            <a:off x="8316913" y="6381750"/>
            <a:ext cx="730250"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返回</a:t>
            </a:r>
            <a:endPar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ontrols>
      <mc:AlternateContent xmlns:mc="http://schemas.openxmlformats.org/markup-compatibility/2006">
        <mc:Choice xmlns:v="urn:schemas-microsoft-com:vml" Requires="v">
          <p:control spid="3079" name="" r:id="rId1" imgW="7707312" imgH="5791200"/>
        </mc:Choice>
        <mc:Fallback>
          <p:control name="" r:id="rId1" imgW="7707312" imgH="5791200">
            <p:pic>
              <p:nvPicPr>
                <p:cNvPr id="0" name="ShockwaveFlash1"/>
                <p:cNvPicPr preferRelativeResize="0">
                  <a:picLocks noChangeArrowheads="1" noChangeShapeType="1"/>
                </p:cNvPicPr>
                <p:nvPr/>
              </p:nvPicPr>
              <p:blipFill>
                <a:blip r:embed="rId2"/>
                <a:srcRect/>
                <a:stretch>
                  <a:fillRect/>
                </a:stretch>
              </p:blipFill>
              <p:spPr bwMode="auto">
                <a:xfrm>
                  <a:off x="423863" y="549275"/>
                  <a:ext cx="7707312" cy="5791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r>
              <a:rPr lang="en-US" altLang="zh-CN" smtClean="0">
                <a:solidFill>
                  <a:srgbClr val="336699"/>
                </a:solidFill>
              </a:rPr>
              <a:t>EU</a:t>
            </a:r>
            <a:r>
              <a:rPr lang="zh-CN" altLang="en-US" smtClean="0">
                <a:solidFill>
                  <a:srgbClr val="336699"/>
                </a:solidFill>
              </a:rPr>
              <a:t>与</a:t>
            </a:r>
            <a:r>
              <a:rPr lang="en-US" altLang="zh-CN" smtClean="0">
                <a:solidFill>
                  <a:srgbClr val="336699"/>
                </a:solidFill>
              </a:rPr>
              <a:t>BIU</a:t>
            </a:r>
            <a:r>
              <a:rPr lang="zh-CN" altLang="en-US" smtClean="0">
                <a:solidFill>
                  <a:srgbClr val="336699"/>
                </a:solidFill>
              </a:rPr>
              <a:t>并行工作的情形</a:t>
            </a:r>
            <a:endParaRPr lang="zh-CN" altLang="en-US" smtClean="0"/>
          </a:p>
        </p:txBody>
      </p:sp>
      <p:pic>
        <p:nvPicPr>
          <p:cNvPr id="6451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225" y="1614488"/>
            <a:ext cx="8213725"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5" name="AutoShape 5">
            <a:hlinkClick r:id="" action="ppaction://hlinkshowjump?jump=lastslideviewed"/>
          </p:cNvPr>
          <p:cNvSpPr>
            <a:spLocks noChangeArrowheads="1"/>
          </p:cNvSpPr>
          <p:nvPr/>
        </p:nvSpPr>
        <p:spPr bwMode="auto">
          <a:xfrm>
            <a:off x="7740650" y="5445125"/>
            <a:ext cx="730250" cy="458788"/>
          </a:xfrm>
          <a:prstGeom prst="roundRect">
            <a:avLst>
              <a:gd name="adj" fmla="val 16667"/>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rPr>
              <a:t>返回</a:t>
            </a:r>
            <a:endParaRPr lang="zh-CN" altLang="en-US" sz="2000" dirty="0">
              <a:solidFill>
                <a:schemeClr val="accent1"/>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smtClean="0"/>
              <a:t>2.1.3  8088/8086</a:t>
            </a:r>
            <a:r>
              <a:rPr lang="zh-CN" altLang="en-US" smtClean="0"/>
              <a:t>的寄存器结构	</a:t>
            </a:r>
            <a:endParaRPr lang="zh-CN" altLang="en-US" smtClean="0"/>
          </a:p>
        </p:txBody>
      </p:sp>
      <p:sp>
        <p:nvSpPr>
          <p:cNvPr id="11267" name="Rectangle 3"/>
          <p:cNvSpPr>
            <a:spLocks noGrp="1" noChangeArrowheads="1"/>
          </p:cNvSpPr>
          <p:nvPr>
            <p:ph type="body" idx="4294967295"/>
          </p:nvPr>
        </p:nvSpPr>
        <p:spPr>
          <a:xfrm>
            <a:off x="468313" y="981075"/>
            <a:ext cx="8229600" cy="3486150"/>
          </a:xfrm>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b="0" dirty="0" smtClean="0">
                <a:sym typeface="幼圆" panose="02010509060101010101" pitchFamily="49" charset="-122"/>
              </a:rPr>
              <a:t>8088/8086</a:t>
            </a:r>
            <a:r>
              <a:rPr lang="zh-CN" altLang="en-US" b="0" dirty="0" smtClean="0">
                <a:sym typeface="幼圆" panose="02010509060101010101" pitchFamily="49" charset="-122"/>
              </a:rPr>
              <a:t>的寄存器组有</a:t>
            </a:r>
            <a:endParaRPr lang="zh-CN" altLang="en-US" b="0" dirty="0" smtClean="0">
              <a:sym typeface="幼圆" panose="02010509060101010101" pitchFamily="49" charset="-122"/>
            </a:endParaRPr>
          </a:p>
          <a:p>
            <a:pPr marL="457200" lvl="1" indent="0" eaLnBrk="1" hangingPunct="1"/>
            <a:r>
              <a:rPr lang="en-US" altLang="zh-CN" b="0" dirty="0" smtClean="0">
                <a:solidFill>
                  <a:srgbClr val="000099"/>
                </a:solidFill>
                <a:ea typeface="幼圆" panose="02010509060101010101" pitchFamily="49" charset="-122"/>
                <a:sym typeface="幼圆" panose="02010509060101010101" pitchFamily="49" charset="-122"/>
              </a:rPr>
              <a:t>8</a:t>
            </a:r>
            <a:r>
              <a:rPr lang="zh-CN" altLang="en-US" b="0" dirty="0" smtClean="0">
                <a:solidFill>
                  <a:srgbClr val="000099"/>
                </a:solidFill>
                <a:ea typeface="幼圆" panose="02010509060101010101" pitchFamily="49" charset="-122"/>
                <a:sym typeface="幼圆" panose="02010509060101010101" pitchFamily="49" charset="-122"/>
              </a:rPr>
              <a:t>个通用寄存器</a:t>
            </a:r>
            <a:endParaRPr lang="zh-CN" altLang="en-US" b="0" dirty="0" smtClean="0">
              <a:solidFill>
                <a:srgbClr val="000099"/>
              </a:solidFill>
              <a:ea typeface="幼圆" panose="02010509060101010101" pitchFamily="49" charset="-122"/>
              <a:sym typeface="幼圆" panose="02010509060101010101" pitchFamily="49" charset="-122"/>
            </a:endParaRPr>
          </a:p>
          <a:p>
            <a:pPr marL="457200" lvl="1" indent="0" eaLnBrk="1" hangingPunct="1"/>
            <a:r>
              <a:rPr lang="en-US" altLang="zh-CN" b="0" dirty="0" smtClean="0">
                <a:solidFill>
                  <a:srgbClr val="000099"/>
                </a:solidFill>
                <a:ea typeface="幼圆" panose="02010509060101010101" pitchFamily="49" charset="-122"/>
                <a:sym typeface="幼圆" panose="02010509060101010101" pitchFamily="49" charset="-122"/>
              </a:rPr>
              <a:t>4</a:t>
            </a:r>
            <a:r>
              <a:rPr lang="zh-CN" altLang="en-US" b="0" dirty="0" smtClean="0">
                <a:solidFill>
                  <a:srgbClr val="000099"/>
                </a:solidFill>
                <a:ea typeface="幼圆" panose="02010509060101010101" pitchFamily="49" charset="-122"/>
                <a:sym typeface="幼圆" panose="02010509060101010101" pitchFamily="49" charset="-122"/>
              </a:rPr>
              <a:t>个段寄存器</a:t>
            </a:r>
            <a:endParaRPr lang="zh-CN" altLang="en-US" b="0" dirty="0" smtClean="0">
              <a:solidFill>
                <a:srgbClr val="000099"/>
              </a:solidFill>
              <a:ea typeface="幼圆" panose="02010509060101010101" pitchFamily="49" charset="-122"/>
              <a:sym typeface="幼圆" panose="02010509060101010101" pitchFamily="49" charset="-122"/>
            </a:endParaRPr>
          </a:p>
          <a:p>
            <a:pPr marL="457200" lvl="1" indent="0" eaLnBrk="1" hangingPunct="1"/>
            <a:r>
              <a:rPr lang="en-US" altLang="zh-CN" b="0" dirty="0" smtClean="0">
                <a:solidFill>
                  <a:srgbClr val="000099"/>
                </a:solidFill>
                <a:ea typeface="幼圆" panose="02010509060101010101" pitchFamily="49" charset="-122"/>
                <a:sym typeface="幼圆" panose="02010509060101010101" pitchFamily="49" charset="-122"/>
              </a:rPr>
              <a:t>1</a:t>
            </a:r>
            <a:r>
              <a:rPr lang="zh-CN" altLang="en-US" b="0" dirty="0" smtClean="0">
                <a:solidFill>
                  <a:srgbClr val="000099"/>
                </a:solidFill>
                <a:ea typeface="幼圆" panose="02010509060101010101" pitchFamily="49" charset="-122"/>
                <a:sym typeface="幼圆" panose="02010509060101010101" pitchFamily="49" charset="-122"/>
              </a:rPr>
              <a:t>个标志寄存器</a:t>
            </a:r>
            <a:endParaRPr lang="zh-CN" altLang="en-US" b="0" dirty="0" smtClean="0">
              <a:solidFill>
                <a:srgbClr val="000099"/>
              </a:solidFill>
              <a:ea typeface="幼圆" panose="02010509060101010101" pitchFamily="49" charset="-122"/>
              <a:sym typeface="幼圆" panose="02010509060101010101" pitchFamily="49" charset="-122"/>
            </a:endParaRPr>
          </a:p>
          <a:p>
            <a:pPr marL="457200" lvl="1" indent="0" eaLnBrk="1" hangingPunct="1"/>
            <a:r>
              <a:rPr lang="en-US" altLang="zh-CN" b="0" dirty="0" smtClean="0">
                <a:solidFill>
                  <a:srgbClr val="000099"/>
                </a:solidFill>
                <a:ea typeface="幼圆" panose="02010509060101010101" pitchFamily="49" charset="-122"/>
                <a:sym typeface="幼圆" panose="02010509060101010101" pitchFamily="49" charset="-122"/>
              </a:rPr>
              <a:t>1</a:t>
            </a:r>
            <a:r>
              <a:rPr lang="zh-CN" altLang="en-US" b="0" dirty="0" smtClean="0">
                <a:solidFill>
                  <a:srgbClr val="000099"/>
                </a:solidFill>
                <a:ea typeface="幼圆" panose="02010509060101010101" pitchFamily="49" charset="-122"/>
                <a:sym typeface="幼圆" panose="02010509060101010101" pitchFamily="49" charset="-122"/>
              </a:rPr>
              <a:t>个指令指针</a:t>
            </a:r>
            <a:r>
              <a:rPr lang="zh-CN" altLang="en-US" b="0" dirty="0" smtClean="0">
                <a:solidFill>
                  <a:srgbClr val="000099"/>
                </a:solidFill>
                <a:ea typeface="幼圆" panose="02010509060101010101" pitchFamily="49" charset="-122"/>
                <a:sym typeface="幼圆" panose="02010509060101010101" pitchFamily="49" charset="-122"/>
              </a:rPr>
              <a:t>寄存器</a:t>
            </a:r>
            <a:endParaRPr lang="en-US" altLang="zh-CN" b="0" dirty="0">
              <a:solidFill>
                <a:srgbClr val="000099"/>
              </a:solidFill>
              <a:ea typeface="幼圆" panose="02010509060101010101" pitchFamily="49" charset="-122"/>
              <a:sym typeface="幼圆" panose="02010509060101010101" pitchFamily="49" charset="-122"/>
            </a:endParaRPr>
          </a:p>
          <a:p>
            <a:pPr marL="457200" lvl="1" indent="0" eaLnBrk="1" hangingPunct="1">
              <a:buNone/>
            </a:pPr>
            <a:r>
              <a:rPr lang="en-US" altLang="zh-CN" sz="3600" dirty="0" smtClean="0">
                <a:solidFill>
                  <a:srgbClr val="FF0000"/>
                </a:solidFill>
                <a:latin typeface="隶书" panose="02010509060101010101" pitchFamily="49" charset="-122"/>
                <a:ea typeface="隶书" panose="02010509060101010101" pitchFamily="49" charset="-122"/>
                <a:sym typeface="隶书" panose="02010509060101010101" pitchFamily="49" charset="-122"/>
              </a:rPr>
              <a:t>14</a:t>
            </a:r>
            <a:r>
              <a:rPr lang="zh-CN" altLang="en-US" sz="3600" dirty="0" smtClean="0">
                <a:solidFill>
                  <a:srgbClr val="FF0000"/>
                </a:solidFill>
                <a:latin typeface="隶书" panose="02010509060101010101" pitchFamily="49" charset="-122"/>
                <a:ea typeface="隶书" panose="02010509060101010101" pitchFamily="49" charset="-122"/>
                <a:sym typeface="隶书" panose="02010509060101010101" pitchFamily="49" charset="-122"/>
              </a:rPr>
              <a:t>个寄存器</a:t>
            </a:r>
            <a:r>
              <a:rPr lang="zh-CN" altLang="en-US" sz="3600" dirty="0" smtClean="0">
                <a:solidFill>
                  <a:srgbClr val="FF0000"/>
                </a:solidFill>
                <a:latin typeface="隶书" panose="02010509060101010101" pitchFamily="49" charset="-122"/>
                <a:ea typeface="隶书" panose="02010509060101010101" pitchFamily="49" charset="-122"/>
                <a:sym typeface="隶书" panose="02010509060101010101" pitchFamily="49" charset="-122"/>
              </a:rPr>
              <a:t>均</a:t>
            </a:r>
            <a:r>
              <a:rPr lang="zh-CN" altLang="en-US" sz="3600" dirty="0" smtClean="0">
                <a:solidFill>
                  <a:srgbClr val="FF0000"/>
                </a:solidFill>
                <a:latin typeface="隶书" panose="02010509060101010101" pitchFamily="49" charset="-122"/>
                <a:ea typeface="隶书" panose="02010509060101010101" pitchFamily="49" charset="-122"/>
                <a:sym typeface="隶书" panose="02010509060101010101" pitchFamily="49" charset="-122"/>
              </a:rPr>
              <a:t>为</a:t>
            </a:r>
            <a:r>
              <a:rPr lang="en-US" altLang="zh-CN" sz="3600" dirty="0" smtClean="0">
                <a:solidFill>
                  <a:srgbClr val="FF0000"/>
                </a:solidFill>
                <a:latin typeface="隶书" panose="02010509060101010101" pitchFamily="49" charset="-122"/>
                <a:ea typeface="隶书" panose="02010509060101010101" pitchFamily="49" charset="-122"/>
                <a:sym typeface="隶书" panose="02010509060101010101" pitchFamily="49" charset="-122"/>
              </a:rPr>
              <a:t>16</a:t>
            </a:r>
            <a:r>
              <a:rPr lang="zh-CN" altLang="en-US" sz="3600" dirty="0" smtClean="0">
                <a:solidFill>
                  <a:srgbClr val="FF0000"/>
                </a:solidFill>
                <a:latin typeface="隶书" panose="02010509060101010101" pitchFamily="49" charset="-122"/>
                <a:ea typeface="隶书" panose="02010509060101010101" pitchFamily="49" charset="-122"/>
                <a:sym typeface="隶书" panose="02010509060101010101" pitchFamily="49" charset="-122"/>
              </a:rPr>
              <a:t>位</a:t>
            </a:r>
            <a:r>
              <a:rPr lang="en-US" altLang="zh-CN" sz="3600" dirty="0" smtClean="0">
                <a:solidFill>
                  <a:srgbClr val="FF0000"/>
                </a:solidFill>
                <a:latin typeface="隶书" panose="02010509060101010101" pitchFamily="49" charset="-122"/>
                <a:ea typeface="隶书" panose="02010509060101010101" pitchFamily="49" charset="-122"/>
                <a:sym typeface="隶书" panose="02010509060101010101" pitchFamily="49" charset="-122"/>
              </a:rPr>
              <a:t>!</a:t>
            </a:r>
            <a:endParaRPr lang="en-US" altLang="zh-CN" dirty="0" smtClean="0">
              <a:solidFill>
                <a:srgbClr val="FF0000"/>
              </a:solidFill>
            </a:endParaRPr>
          </a:p>
        </p:txBody>
      </p:sp>
      <p:sp>
        <p:nvSpPr>
          <p:cNvPr id="10244" name="AutoShape 8" descr="画布"/>
          <p:cNvSpPr>
            <a:spLocks noChangeArrowheads="1"/>
          </p:cNvSpPr>
          <p:nvPr/>
        </p:nvSpPr>
        <p:spPr bwMode="auto">
          <a:xfrm>
            <a:off x="611188" y="4589463"/>
            <a:ext cx="8285162" cy="1196975"/>
          </a:xfrm>
          <a:prstGeom prst="roundRect">
            <a:avLst>
              <a:gd name="adj" fmla="val 16667"/>
            </a:avLst>
          </a:prstGeom>
          <a:noFill/>
          <a:ln w="9525">
            <a:solidFill>
              <a:schemeClr val="accent2"/>
            </a:solidFill>
            <a:bevel/>
          </a:ln>
        </p:spPr>
        <p:txBody>
          <a:bodyPr wrap="none" anchor="ctr"/>
          <a:lstStyle/>
          <a:p>
            <a:pPr algn="ctr"/>
            <a:r>
              <a:rPr lang="zh-CN" altLang="en-US" sz="3200" b="1" dirty="0">
                <a:solidFill>
                  <a:srgbClr val="0000FF"/>
                </a:solidFill>
                <a:sym typeface="Arial" panose="020B0604020202020204" pitchFamily="34" charset="0"/>
              </a:rPr>
              <a:t>汇编语言程序员看到的处理器，就是寄存器</a:t>
            </a:r>
            <a:endParaRPr lang="zh-CN" altLang="en-US" sz="3200" b="1" dirty="0">
              <a:solidFill>
                <a:srgbClr val="0000FF"/>
              </a:solidFill>
              <a:sym typeface="Arial" panose="020B0604020202020204" pitchFamily="34" charset="0"/>
            </a:endParaRPr>
          </a:p>
          <a:p>
            <a:pPr algn="ctr"/>
            <a:r>
              <a:rPr lang="zh-CN" altLang="en-US" sz="3200" b="1" dirty="0">
                <a:solidFill>
                  <a:srgbClr val="0000FF"/>
                </a:solidFill>
                <a:sym typeface="Arial" panose="020B0604020202020204" pitchFamily="34" charset="0"/>
              </a:rPr>
              <a:t>所以，一定要熟悉这些寄存器的名称和作用</a:t>
            </a:r>
            <a:endParaRPr lang="zh-CN" altLang="en-US" dirty="0">
              <a:solidFill>
                <a:srgbClr val="0000FF"/>
              </a:solidFill>
              <a:sym typeface="Arial" panose="020B0604020202020204" pitchFamily="34" charset="0"/>
            </a:endParaRPr>
          </a:p>
        </p:txBody>
      </p:sp>
      <p:pic>
        <p:nvPicPr>
          <p:cNvPr id="11269" name="Picture 7" descr="c:\users\administrator\appdata\roaming\360se6\User Data\temp\5dbd5520g6fd4bc81513c.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97488" y="1079500"/>
            <a:ext cx="36290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10244"/>
                                        </p:tgtEl>
                                        <p:attrNameLst>
                                          <p:attrName>style.visibility</p:attrName>
                                        </p:attrNameLst>
                                      </p:cBhvr>
                                      <p:to>
                                        <p:strVal val="visible"/>
                                      </p:to>
                                    </p:set>
                                    <p:anim calcmode="lin" valueType="num">
                                      <p:cBhvr>
                                        <p:cTn id="7" dur="300" fill="hold"/>
                                        <p:tgtEl>
                                          <p:spTgt spid="10244"/>
                                        </p:tgtEl>
                                        <p:attrNameLst>
                                          <p:attrName>ppt_x</p:attrName>
                                        </p:attrNameLst>
                                      </p:cBhvr>
                                      <p:tavLst>
                                        <p:tav tm="0">
                                          <p:val>
                                            <p:strVal val="#ppt_x-#ppt_w/2"/>
                                          </p:val>
                                        </p:tav>
                                        <p:tav tm="100000">
                                          <p:val>
                                            <p:strVal val="#ppt_x"/>
                                          </p:val>
                                        </p:tav>
                                      </p:tavLst>
                                    </p:anim>
                                    <p:anim calcmode="lin" valueType="num">
                                      <p:cBhvr>
                                        <p:cTn id="8" dur="300" fill="hold"/>
                                        <p:tgtEl>
                                          <p:spTgt spid="10244"/>
                                        </p:tgtEl>
                                        <p:attrNameLst>
                                          <p:attrName>ppt_y</p:attrName>
                                        </p:attrNameLst>
                                      </p:cBhvr>
                                      <p:tavLst>
                                        <p:tav tm="0">
                                          <p:val>
                                            <p:strVal val="#ppt_y"/>
                                          </p:val>
                                        </p:tav>
                                        <p:tav tm="100000">
                                          <p:val>
                                            <p:strVal val="#ppt_y"/>
                                          </p:val>
                                        </p:tav>
                                      </p:tavLst>
                                    </p:anim>
                                    <p:anim calcmode="lin" valueType="num">
                                      <p:cBhvr>
                                        <p:cTn id="9" dur="300" fill="hold"/>
                                        <p:tgtEl>
                                          <p:spTgt spid="10244"/>
                                        </p:tgtEl>
                                        <p:attrNameLst>
                                          <p:attrName>ppt_w</p:attrName>
                                        </p:attrNameLst>
                                      </p:cBhvr>
                                      <p:tavLst>
                                        <p:tav tm="0">
                                          <p:val>
                                            <p:fltVal val="0"/>
                                          </p:val>
                                        </p:tav>
                                        <p:tav tm="100000">
                                          <p:val>
                                            <p:strVal val="#ppt_w"/>
                                          </p:val>
                                        </p:tav>
                                      </p:tavLst>
                                    </p:anim>
                                    <p:anim calcmode="lin" valueType="num">
                                      <p:cBhvr>
                                        <p:cTn id="10" dur="300" fill="hold"/>
                                        <p:tgtEl>
                                          <p:spTgt spid="10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en-US" altLang="zh-CN" smtClean="0"/>
              <a:t>1.  </a:t>
            </a:r>
            <a:r>
              <a:rPr lang="zh-CN" altLang="en-US" smtClean="0"/>
              <a:t>通用寄存器</a:t>
            </a:r>
            <a:endParaRPr lang="zh-CN" altLang="en-US" smtClean="0"/>
          </a:p>
        </p:txBody>
      </p:sp>
      <p:sp>
        <p:nvSpPr>
          <p:cNvPr id="11267"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tabLst>
                <a:tab pos="3585845" algn="l"/>
              </a:tabLst>
            </a:pPr>
            <a:r>
              <a:rPr lang="en-US" altLang="zh-CN" b="0" dirty="0" smtClean="0">
                <a:sym typeface="幼圆" panose="02010509060101010101" pitchFamily="49" charset="-122"/>
              </a:rPr>
              <a:t>8088</a:t>
            </a:r>
            <a:r>
              <a:rPr lang="zh-CN" altLang="en-US" b="0" dirty="0" smtClean="0">
                <a:sym typeface="幼圆" panose="02010509060101010101" pitchFamily="49" charset="-122"/>
              </a:rPr>
              <a:t>有</a:t>
            </a:r>
            <a:r>
              <a:rPr lang="en-US" altLang="zh-CN" b="0" dirty="0" smtClean="0">
                <a:sym typeface="幼圆" panose="02010509060101010101" pitchFamily="49" charset="-122"/>
              </a:rPr>
              <a:t>8</a:t>
            </a:r>
            <a:r>
              <a:rPr lang="zh-CN" altLang="en-US" b="0" dirty="0" smtClean="0">
                <a:sym typeface="幼圆" panose="02010509060101010101" pitchFamily="49" charset="-122"/>
              </a:rPr>
              <a:t>个</a:t>
            </a:r>
            <a:r>
              <a:rPr lang="en-US" altLang="zh-CN" b="0" dirty="0" smtClean="0">
                <a:sym typeface="幼圆" panose="02010509060101010101" pitchFamily="49" charset="-122"/>
              </a:rPr>
              <a:t>16</a:t>
            </a:r>
            <a:r>
              <a:rPr lang="zh-CN" altLang="en-US" b="0" dirty="0">
                <a:sym typeface="幼圆" panose="02010509060101010101" pitchFamily="49" charset="-122"/>
              </a:rPr>
              <a:t>位</a:t>
            </a:r>
            <a:r>
              <a:rPr lang="zh-CN" altLang="en-US" b="0" dirty="0" smtClean="0">
                <a:sym typeface="幼圆" panose="02010509060101010101" pitchFamily="49" charset="-122"/>
              </a:rPr>
              <a:t>的</a:t>
            </a:r>
            <a:r>
              <a:rPr lang="zh-CN" altLang="en-US" b="0" dirty="0">
                <a:sym typeface="幼圆" panose="02010509060101010101" pitchFamily="49" charset="-122"/>
              </a:rPr>
              <a:t>通用</a:t>
            </a:r>
            <a:r>
              <a:rPr lang="zh-CN" altLang="en-US" b="0" dirty="0" smtClean="0">
                <a:sym typeface="幼圆" panose="02010509060101010101" pitchFamily="49" charset="-122"/>
              </a:rPr>
              <a:t>寄存器</a:t>
            </a:r>
            <a:endParaRPr lang="zh-CN" altLang="en-US" b="0" dirty="0" smtClean="0">
              <a:sym typeface="幼圆" panose="02010509060101010101" pitchFamily="49" charset="-122"/>
            </a:endParaRPr>
          </a:p>
          <a:p>
            <a:pPr marL="447675" lvl="1" indent="9525" eaLnBrk="1" hangingPunct="1">
              <a:buFontTx/>
              <a:buNone/>
              <a:tabLst>
                <a:tab pos="3585845" algn="l"/>
              </a:tabLst>
            </a:pPr>
            <a:r>
              <a:rPr lang="zh-CN" altLang="en-US" b="0" dirty="0" smtClean="0">
                <a:solidFill>
                  <a:srgbClr val="000099"/>
                </a:solidFill>
                <a:latin typeface="幼圆" panose="02010509060101010101" pitchFamily="49" charset="-122"/>
                <a:ea typeface="幼圆" panose="02010509060101010101" pitchFamily="49" charset="-122"/>
                <a:sym typeface="幼圆" panose="02010509060101010101" pitchFamily="49" charset="-122"/>
              </a:rPr>
              <a:t>（</a:t>
            </a:r>
            <a:r>
              <a:rPr lang="en-US" altLang="zh-CN" b="0" dirty="0" smtClean="0">
                <a:solidFill>
                  <a:srgbClr val="000099"/>
                </a:solidFill>
                <a:latin typeface="幼圆" panose="02010509060101010101" pitchFamily="49" charset="-122"/>
                <a:ea typeface="幼圆" panose="02010509060101010101" pitchFamily="49" charset="-122"/>
                <a:sym typeface="幼圆" panose="02010509060101010101" pitchFamily="49" charset="-122"/>
              </a:rPr>
              <a:t>1</a:t>
            </a:r>
            <a:r>
              <a:rPr lang="zh-CN" altLang="en-US" b="0" dirty="0" smtClean="0">
                <a:solidFill>
                  <a:srgbClr val="000099"/>
                </a:solidFill>
                <a:latin typeface="幼圆" panose="02010509060101010101" pitchFamily="49" charset="-122"/>
                <a:ea typeface="幼圆" panose="02010509060101010101" pitchFamily="49" charset="-122"/>
                <a:sym typeface="幼圆" panose="02010509060101010101" pitchFamily="49" charset="-122"/>
              </a:rPr>
              <a:t>）数据寄存器</a:t>
            </a:r>
            <a:r>
              <a:rPr lang="en-US" altLang="zh-CN" sz="2400" b="0" dirty="0" smtClean="0">
                <a:solidFill>
                  <a:srgbClr val="000099"/>
                </a:solidFill>
                <a:latin typeface="Times New Roman" panose="02020603050405020304" pitchFamily="18" charset="0"/>
                <a:sym typeface="Times New Roman" panose="02020603050405020304" pitchFamily="18" charset="0"/>
              </a:rPr>
              <a:t>:</a:t>
            </a:r>
            <a:r>
              <a:rPr lang="en-US" altLang="zh-CN" b="0" dirty="0" smtClean="0">
                <a:solidFill>
                  <a:srgbClr val="000099"/>
                </a:solidFill>
                <a:latin typeface="幼圆" panose="02010509060101010101" pitchFamily="49" charset="-122"/>
                <a:ea typeface="幼圆" panose="02010509060101010101" pitchFamily="49" charset="-122"/>
                <a:sym typeface="幼圆" panose="02010509060101010101" pitchFamily="49" charset="-122"/>
              </a:rPr>
              <a:t> </a:t>
            </a:r>
            <a:r>
              <a:rPr lang="en-US" altLang="zh-CN" dirty="0" smtClean="0">
                <a:solidFill>
                  <a:srgbClr val="FF0000"/>
                </a:solidFill>
                <a:sym typeface="Times New Roman" panose="02020603050405020304" pitchFamily="18" charset="0"/>
              </a:rPr>
              <a:t>AX  BX  CX  DX</a:t>
            </a:r>
            <a:endParaRPr lang="zh-CN" altLang="en-US" dirty="0" smtClean="0">
              <a:solidFill>
                <a:srgbClr val="FF0000"/>
              </a:solidFill>
              <a:sym typeface="Times New Roman" panose="02020603050405020304" pitchFamily="18" charset="0"/>
            </a:endParaRPr>
          </a:p>
          <a:p>
            <a:pPr marL="447675" lvl="1" indent="9525" eaLnBrk="1" hangingPunct="1">
              <a:buFontTx/>
              <a:buNone/>
              <a:tabLst>
                <a:tab pos="3585845" algn="l"/>
              </a:tabLst>
            </a:pPr>
            <a:r>
              <a:rPr lang="zh-CN" altLang="en-US" b="0" dirty="0" smtClean="0">
                <a:solidFill>
                  <a:srgbClr val="000099"/>
                </a:solidFill>
                <a:latin typeface="幼圆" panose="02010509060101010101" pitchFamily="49" charset="-122"/>
                <a:ea typeface="幼圆" panose="02010509060101010101" pitchFamily="49" charset="-122"/>
                <a:sym typeface="Times New Roman" panose="02020603050405020304" pitchFamily="18" charset="0"/>
              </a:rPr>
              <a:t>（</a:t>
            </a:r>
            <a:r>
              <a:rPr lang="en-US" altLang="zh-CN" b="0" dirty="0" smtClean="0">
                <a:solidFill>
                  <a:srgbClr val="000099"/>
                </a:solidFill>
                <a:latin typeface="幼圆" panose="02010509060101010101" pitchFamily="49" charset="-122"/>
                <a:ea typeface="幼圆" panose="02010509060101010101" pitchFamily="49" charset="-122"/>
                <a:sym typeface="Times New Roman" panose="02020603050405020304" pitchFamily="18" charset="0"/>
              </a:rPr>
              <a:t>2</a:t>
            </a:r>
            <a:r>
              <a:rPr lang="zh-CN" altLang="en-US" b="0" dirty="0" smtClean="0">
                <a:solidFill>
                  <a:srgbClr val="000099"/>
                </a:solidFill>
                <a:latin typeface="幼圆" panose="02010509060101010101" pitchFamily="49" charset="-122"/>
                <a:ea typeface="幼圆" panose="02010509060101010101" pitchFamily="49" charset="-122"/>
                <a:sym typeface="Times New Roman" panose="02020603050405020304" pitchFamily="18" charset="0"/>
              </a:rPr>
              <a:t>）变址寄存器</a:t>
            </a:r>
            <a:r>
              <a:rPr lang="en-US" altLang="zh-CN" b="0" dirty="0" smtClean="0">
                <a:latin typeface="Times New Roman" panose="02020603050405020304" pitchFamily="18" charset="0"/>
                <a:ea typeface="幼圆" panose="02010509060101010101" pitchFamily="49" charset="-122"/>
                <a:sym typeface="Times New Roman" panose="02020603050405020304" pitchFamily="18" charset="0"/>
              </a:rPr>
              <a:t>:  </a:t>
            </a:r>
            <a:r>
              <a:rPr lang="en-US" altLang="zh-CN" dirty="0" smtClean="0">
                <a:solidFill>
                  <a:srgbClr val="FF0000"/>
                </a:solidFill>
                <a:sym typeface="Times New Roman" panose="02020603050405020304" pitchFamily="18" charset="0"/>
              </a:rPr>
              <a:t>SI  DI</a:t>
            </a:r>
            <a:endParaRPr lang="zh-CN" altLang="en-US" dirty="0" smtClean="0">
              <a:solidFill>
                <a:srgbClr val="FF0000"/>
              </a:solidFill>
              <a:sym typeface="Times New Roman" panose="02020603050405020304" pitchFamily="18" charset="0"/>
            </a:endParaRPr>
          </a:p>
          <a:p>
            <a:pPr marL="447675" lvl="1" indent="9525" eaLnBrk="1" hangingPunct="1">
              <a:buFontTx/>
              <a:buNone/>
              <a:tabLst>
                <a:tab pos="3585845" algn="l"/>
              </a:tabLst>
            </a:pPr>
            <a:r>
              <a:rPr lang="zh-CN" altLang="en-US" b="0" dirty="0" smtClean="0">
                <a:solidFill>
                  <a:srgbClr val="000099"/>
                </a:solidFill>
                <a:latin typeface="幼圆" panose="02010509060101010101" pitchFamily="49" charset="-122"/>
                <a:ea typeface="幼圆" panose="02010509060101010101" pitchFamily="49" charset="-122"/>
                <a:sym typeface="Times New Roman" panose="02020603050405020304" pitchFamily="18" charset="0"/>
              </a:rPr>
              <a:t>（</a:t>
            </a:r>
            <a:r>
              <a:rPr lang="en-US" altLang="zh-CN" b="0" dirty="0" smtClean="0">
                <a:solidFill>
                  <a:srgbClr val="000099"/>
                </a:solidFill>
                <a:latin typeface="幼圆" panose="02010509060101010101" pitchFamily="49" charset="-122"/>
                <a:ea typeface="幼圆" panose="02010509060101010101" pitchFamily="49" charset="-122"/>
                <a:sym typeface="Times New Roman" panose="02020603050405020304" pitchFamily="18" charset="0"/>
              </a:rPr>
              <a:t>3</a:t>
            </a:r>
            <a:r>
              <a:rPr lang="zh-CN" altLang="en-US" b="0" dirty="0" smtClean="0">
                <a:solidFill>
                  <a:srgbClr val="000099"/>
                </a:solidFill>
                <a:latin typeface="幼圆" panose="02010509060101010101" pitchFamily="49" charset="-122"/>
                <a:ea typeface="幼圆" panose="02010509060101010101" pitchFamily="49" charset="-122"/>
                <a:sym typeface="Times New Roman" panose="02020603050405020304" pitchFamily="18" charset="0"/>
              </a:rPr>
              <a:t>）指针寄存器</a:t>
            </a:r>
            <a:r>
              <a:rPr lang="en-US" altLang="zh-CN" b="0" dirty="0" smtClean="0">
                <a:latin typeface="Times New Roman" panose="02020603050405020304" pitchFamily="18" charset="0"/>
                <a:ea typeface="幼圆" panose="02010509060101010101" pitchFamily="49" charset="-122"/>
                <a:sym typeface="Times New Roman" panose="02020603050405020304" pitchFamily="18" charset="0"/>
              </a:rPr>
              <a:t>:  </a:t>
            </a:r>
            <a:r>
              <a:rPr lang="en-US" altLang="zh-CN" dirty="0" smtClean="0">
                <a:solidFill>
                  <a:srgbClr val="FF0000"/>
                </a:solidFill>
                <a:sym typeface="Times New Roman" panose="02020603050405020304" pitchFamily="18" charset="0"/>
              </a:rPr>
              <a:t>BP SP</a:t>
            </a:r>
            <a:endParaRPr lang="zh-CN" altLang="en-US" dirty="0" smtClean="0">
              <a:solidFill>
                <a:srgbClr val="FF0000"/>
              </a:solidFill>
              <a:sym typeface="Times New Roman" panose="02020603050405020304" pitchFamily="18" charset="0"/>
            </a:endParaRPr>
          </a:p>
          <a:p>
            <a:pPr eaLnBrk="1" hangingPunct="1">
              <a:tabLst>
                <a:tab pos="3585845" algn="l"/>
              </a:tabLst>
            </a:pPr>
            <a:r>
              <a:rPr lang="en-US" altLang="zh-CN" b="0" dirty="0" smtClean="0"/>
              <a:t>4</a:t>
            </a:r>
            <a:r>
              <a:rPr lang="zh-CN" altLang="en-US" b="0" dirty="0" smtClean="0"/>
              <a:t>个数据寄存器还可以分成高</a:t>
            </a:r>
            <a:r>
              <a:rPr lang="en-US" altLang="zh-CN" b="0" dirty="0" smtClean="0"/>
              <a:t>8</a:t>
            </a:r>
            <a:r>
              <a:rPr lang="zh-CN" altLang="en-US" b="0" dirty="0" smtClean="0"/>
              <a:t>位和低</a:t>
            </a:r>
            <a:r>
              <a:rPr lang="en-US" altLang="zh-CN" b="0" dirty="0" smtClean="0"/>
              <a:t>8</a:t>
            </a:r>
            <a:r>
              <a:rPr lang="zh-CN" altLang="en-US" b="0" dirty="0" smtClean="0"/>
              <a:t>位两个独立的寄存器，这样又形成</a:t>
            </a:r>
            <a:r>
              <a:rPr lang="en-US" altLang="zh-CN" b="0" dirty="0" smtClean="0"/>
              <a:t>8</a:t>
            </a:r>
            <a:r>
              <a:rPr lang="zh-CN" altLang="en-US" b="0" dirty="0" smtClean="0"/>
              <a:t>个通用的</a:t>
            </a:r>
            <a:r>
              <a:rPr lang="en-US" altLang="zh-CN" b="0" dirty="0" smtClean="0"/>
              <a:t>8</a:t>
            </a:r>
            <a:r>
              <a:rPr lang="zh-CN" altLang="en-US" b="0" dirty="0" smtClean="0"/>
              <a:t>位寄存器</a:t>
            </a:r>
            <a:endParaRPr lang="zh-CN" altLang="en-US" b="0" dirty="0" smtClean="0"/>
          </a:p>
          <a:p>
            <a:pPr marL="447675" lvl="1" indent="9525" eaLnBrk="1" hangingPunct="1">
              <a:buFontTx/>
              <a:buNone/>
              <a:tabLst>
                <a:tab pos="3585845" algn="l"/>
              </a:tabLst>
            </a:pPr>
            <a:r>
              <a:rPr lang="en-US" altLang="zh-CN" dirty="0" smtClean="0">
                <a:solidFill>
                  <a:schemeClr val="accent1"/>
                </a:solidFill>
              </a:rPr>
              <a:t>AX</a:t>
            </a:r>
            <a:r>
              <a:rPr lang="zh-CN" altLang="en-US" dirty="0" smtClean="0">
                <a:solidFill>
                  <a:schemeClr val="accent1"/>
                </a:solidFill>
              </a:rPr>
              <a:t>：</a:t>
            </a:r>
            <a:r>
              <a:rPr lang="zh-CN" altLang="en-US" dirty="0" smtClean="0"/>
              <a:t> </a:t>
            </a:r>
            <a:r>
              <a:rPr lang="en-US" altLang="zh-CN" dirty="0" smtClean="0">
                <a:solidFill>
                  <a:srgbClr val="FF0000"/>
                </a:solidFill>
              </a:rPr>
              <a:t>AH  AL</a:t>
            </a:r>
            <a:r>
              <a:rPr lang="en-US" altLang="zh-CN" dirty="0" smtClean="0"/>
              <a:t>	</a:t>
            </a:r>
            <a:r>
              <a:rPr lang="en-US" altLang="zh-CN" dirty="0" smtClean="0">
                <a:solidFill>
                  <a:schemeClr val="accent1"/>
                </a:solidFill>
              </a:rPr>
              <a:t>BX</a:t>
            </a:r>
            <a:r>
              <a:rPr lang="zh-CN" altLang="en-US" dirty="0" smtClean="0">
                <a:solidFill>
                  <a:schemeClr val="accent1"/>
                </a:solidFill>
              </a:rPr>
              <a:t>：</a:t>
            </a:r>
            <a:r>
              <a:rPr lang="zh-CN" altLang="en-US" dirty="0" smtClean="0"/>
              <a:t> </a:t>
            </a:r>
            <a:r>
              <a:rPr lang="en-US" altLang="zh-CN" dirty="0" smtClean="0">
                <a:solidFill>
                  <a:srgbClr val="FF0000"/>
                </a:solidFill>
              </a:rPr>
              <a:t>BH  BL</a:t>
            </a:r>
            <a:endParaRPr lang="zh-CN" altLang="en-US" dirty="0" smtClean="0">
              <a:solidFill>
                <a:srgbClr val="FF0000"/>
              </a:solidFill>
            </a:endParaRPr>
          </a:p>
          <a:p>
            <a:pPr marL="447675" lvl="1" indent="9525" eaLnBrk="1" hangingPunct="1">
              <a:buFontTx/>
              <a:buNone/>
              <a:tabLst>
                <a:tab pos="3585845" algn="l"/>
              </a:tabLst>
            </a:pPr>
            <a:r>
              <a:rPr lang="en-US" altLang="zh-CN" dirty="0" smtClean="0">
                <a:solidFill>
                  <a:schemeClr val="accent1"/>
                </a:solidFill>
              </a:rPr>
              <a:t>CX</a:t>
            </a:r>
            <a:r>
              <a:rPr lang="zh-CN" altLang="en-US" dirty="0" smtClean="0">
                <a:solidFill>
                  <a:schemeClr val="accent1"/>
                </a:solidFill>
              </a:rPr>
              <a:t>：</a:t>
            </a:r>
            <a:r>
              <a:rPr lang="zh-CN" altLang="en-US" dirty="0" smtClean="0"/>
              <a:t> </a:t>
            </a:r>
            <a:r>
              <a:rPr lang="en-US" altLang="zh-CN" dirty="0" smtClean="0">
                <a:solidFill>
                  <a:srgbClr val="FF0000"/>
                </a:solidFill>
              </a:rPr>
              <a:t>CH  CL</a:t>
            </a:r>
            <a:r>
              <a:rPr lang="en-US" altLang="zh-CN" dirty="0" smtClean="0"/>
              <a:t>	</a:t>
            </a:r>
            <a:r>
              <a:rPr lang="en-US" altLang="zh-CN" dirty="0" smtClean="0">
                <a:solidFill>
                  <a:schemeClr val="accent1"/>
                </a:solidFill>
              </a:rPr>
              <a:t>DX</a:t>
            </a:r>
            <a:r>
              <a:rPr lang="zh-CN" altLang="en-US" dirty="0" smtClean="0">
                <a:solidFill>
                  <a:schemeClr val="accent1"/>
                </a:solidFill>
              </a:rPr>
              <a:t>：</a:t>
            </a:r>
            <a:r>
              <a:rPr lang="zh-CN" altLang="en-US" dirty="0" smtClean="0"/>
              <a:t> </a:t>
            </a:r>
            <a:r>
              <a:rPr lang="en-US" altLang="zh-CN" dirty="0" smtClean="0">
                <a:solidFill>
                  <a:srgbClr val="FF0000"/>
                </a:solidFill>
              </a:rPr>
              <a:t>DH  DL</a:t>
            </a:r>
            <a:endParaRPr lang="zh-CN" altLang="en-US" dirty="0" smtClean="0">
              <a:solidFill>
                <a:srgbClr val="FF0000"/>
              </a:solidFill>
            </a:endParaRPr>
          </a:p>
        </p:txBody>
      </p:sp>
      <p:pic>
        <p:nvPicPr>
          <p:cNvPr id="12292" name="Picture 5">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1089025"/>
            <a:ext cx="23685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p:cTn id="7" dur="500" fill="hold"/>
                                        <p:tgtEl>
                                          <p:spTgt spid="11267">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1267">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1267">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1267">
                                            <p:txEl>
                                              <p:pRg st="0" end="0"/>
                                            </p:txEl>
                                          </p:spTgt>
                                        </p:tgtEl>
                                        <p:attrNameLst>
                                          <p:attrName>ppt_y</p:attrName>
                                        </p:attrNameLst>
                                      </p:cBhvr>
                                      <p:tavLst>
                                        <p:tav tm="0">
                                          <p:val>
                                            <p:strVal val="#ppt_y"/>
                                          </p:val>
                                        </p:tav>
                                        <p:tav tm="100000">
                                          <p:val>
                                            <p:strVal val="#ppt_y"/>
                                          </p:val>
                                        </p:tav>
                                      </p:tavLst>
                                    </p:anim>
                                    <p:animEffect>
                                      <p:cBhvr>
                                        <p:cTn id="11" dur="500"/>
                                        <p:tgtEl>
                                          <p:spTgt spid="11267">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 calcmode="lin" valueType="num">
                                      <p:cBhvr>
                                        <p:cTn id="14" dur="500" fill="hold"/>
                                        <p:tgtEl>
                                          <p:spTgt spid="11267">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11267">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11267">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11267">
                                            <p:txEl>
                                              <p:pRg st="1" end="1"/>
                                            </p:txEl>
                                          </p:spTgt>
                                        </p:tgtEl>
                                        <p:attrNameLst>
                                          <p:attrName>ppt_y</p:attrName>
                                        </p:attrNameLst>
                                      </p:cBhvr>
                                      <p:tavLst>
                                        <p:tav tm="0">
                                          <p:val>
                                            <p:strVal val="#ppt_y"/>
                                          </p:val>
                                        </p:tav>
                                        <p:tav tm="100000">
                                          <p:val>
                                            <p:strVal val="#ppt_y"/>
                                          </p:val>
                                        </p:tav>
                                      </p:tavLst>
                                    </p:anim>
                                    <p:animEffect>
                                      <p:cBhvr>
                                        <p:cTn id="18" dur="500"/>
                                        <p:tgtEl>
                                          <p:spTgt spid="11267">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 calcmode="lin" valueType="num">
                                      <p:cBhvr>
                                        <p:cTn id="21" dur="500" fill="hold"/>
                                        <p:tgtEl>
                                          <p:spTgt spid="11267">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11267">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11267">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11267">
                                            <p:txEl>
                                              <p:pRg st="2" end="2"/>
                                            </p:txEl>
                                          </p:spTgt>
                                        </p:tgtEl>
                                        <p:attrNameLst>
                                          <p:attrName>ppt_y</p:attrName>
                                        </p:attrNameLst>
                                      </p:cBhvr>
                                      <p:tavLst>
                                        <p:tav tm="0">
                                          <p:val>
                                            <p:strVal val="#ppt_y"/>
                                          </p:val>
                                        </p:tav>
                                        <p:tav tm="100000">
                                          <p:val>
                                            <p:strVal val="#ppt_y"/>
                                          </p:val>
                                        </p:tav>
                                      </p:tavLst>
                                    </p:anim>
                                    <p:animEffect>
                                      <p:cBhvr>
                                        <p:cTn id="25" dur="500"/>
                                        <p:tgtEl>
                                          <p:spTgt spid="11267">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1267">
                                            <p:txEl>
                                              <p:pRg st="3" end="3"/>
                                            </p:txEl>
                                          </p:spTgt>
                                        </p:tgtEl>
                                        <p:attrNameLst>
                                          <p:attrName>style.visibility</p:attrName>
                                        </p:attrNameLst>
                                      </p:cBhvr>
                                      <p:to>
                                        <p:strVal val="visible"/>
                                      </p:to>
                                    </p:set>
                                    <p:anim calcmode="lin" valueType="num">
                                      <p:cBhvr>
                                        <p:cTn id="28" dur="500" fill="hold"/>
                                        <p:tgtEl>
                                          <p:spTgt spid="11267">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11267">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11267">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11267">
                                            <p:txEl>
                                              <p:pRg st="3" end="3"/>
                                            </p:txEl>
                                          </p:spTgt>
                                        </p:tgtEl>
                                        <p:attrNameLst>
                                          <p:attrName>ppt_y</p:attrName>
                                        </p:attrNameLst>
                                      </p:cBhvr>
                                      <p:tavLst>
                                        <p:tav tm="0">
                                          <p:val>
                                            <p:strVal val="#ppt_y"/>
                                          </p:val>
                                        </p:tav>
                                        <p:tav tm="100000">
                                          <p:val>
                                            <p:strVal val="#ppt_y"/>
                                          </p:val>
                                        </p:tav>
                                      </p:tavLst>
                                    </p:anim>
                                    <p:animEffect>
                                      <p:cBhvr>
                                        <p:cTn id="32" dur="500"/>
                                        <p:tgtEl>
                                          <p:spTgt spid="1126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4" presetClass="entr" presetSubtype="0" accel="100000" fill="hold" grpId="0" nodeType="clickEffect">
                                  <p:stCondLst>
                                    <p:cond delay="0"/>
                                  </p:stCondLst>
                                  <p:childTnLst>
                                    <p:set>
                                      <p:cBhvr>
                                        <p:cTn id="36" dur="1" fill="hold">
                                          <p:stCondLst>
                                            <p:cond delay="0"/>
                                          </p:stCondLst>
                                        </p:cTn>
                                        <p:tgtEl>
                                          <p:spTgt spid="11267">
                                            <p:txEl>
                                              <p:pRg st="4" end="4"/>
                                            </p:txEl>
                                          </p:spTgt>
                                        </p:tgtEl>
                                        <p:attrNameLst>
                                          <p:attrName>style.visibility</p:attrName>
                                        </p:attrNameLst>
                                      </p:cBhvr>
                                      <p:to>
                                        <p:strVal val="visible"/>
                                      </p:to>
                                    </p:set>
                                    <p:anim calcmode="lin" valueType="num">
                                      <p:cBhvr>
                                        <p:cTn id="37" dur="500" fill="hold"/>
                                        <p:tgtEl>
                                          <p:spTgt spid="11267">
                                            <p:txEl>
                                              <p:pRg st="4" end="4"/>
                                            </p:txEl>
                                          </p:spTgt>
                                        </p:tgtEl>
                                        <p:attrNameLst>
                                          <p:attrName>ppt_w</p:attrName>
                                        </p:attrNameLst>
                                      </p:cBhvr>
                                      <p:tavLst>
                                        <p:tav tm="0">
                                          <p:val>
                                            <p:strVal val="#ppt_w*0.05"/>
                                          </p:val>
                                        </p:tav>
                                        <p:tav tm="100000">
                                          <p:val>
                                            <p:strVal val="#ppt_w"/>
                                          </p:val>
                                        </p:tav>
                                      </p:tavLst>
                                    </p:anim>
                                    <p:anim calcmode="lin" valueType="num">
                                      <p:cBhvr>
                                        <p:cTn id="38" dur="500" fill="hold"/>
                                        <p:tgtEl>
                                          <p:spTgt spid="11267">
                                            <p:txEl>
                                              <p:pRg st="4" end="4"/>
                                            </p:txEl>
                                          </p:spTgt>
                                        </p:tgtEl>
                                        <p:attrNameLst>
                                          <p:attrName>ppt_h</p:attrName>
                                        </p:attrNameLst>
                                      </p:cBhvr>
                                      <p:tavLst>
                                        <p:tav tm="0">
                                          <p:val>
                                            <p:strVal val="#ppt_h"/>
                                          </p:val>
                                        </p:tav>
                                        <p:tav tm="100000">
                                          <p:val>
                                            <p:strVal val="#ppt_h"/>
                                          </p:val>
                                        </p:tav>
                                      </p:tavLst>
                                    </p:anim>
                                    <p:anim calcmode="lin" valueType="num">
                                      <p:cBhvr>
                                        <p:cTn id="39" dur="500" fill="hold"/>
                                        <p:tgtEl>
                                          <p:spTgt spid="11267">
                                            <p:txEl>
                                              <p:pRg st="4" end="4"/>
                                            </p:txEl>
                                          </p:spTgt>
                                        </p:tgtEl>
                                        <p:attrNameLst>
                                          <p:attrName>ppt_x</p:attrName>
                                        </p:attrNameLst>
                                      </p:cBhvr>
                                      <p:tavLst>
                                        <p:tav tm="0">
                                          <p:val>
                                            <p:strVal val="#ppt_x-.2"/>
                                          </p:val>
                                        </p:tav>
                                        <p:tav tm="100000">
                                          <p:val>
                                            <p:strVal val="#ppt_x"/>
                                          </p:val>
                                        </p:tav>
                                      </p:tavLst>
                                    </p:anim>
                                    <p:anim calcmode="lin" valueType="num">
                                      <p:cBhvr>
                                        <p:cTn id="40" dur="500" fill="hold"/>
                                        <p:tgtEl>
                                          <p:spTgt spid="11267">
                                            <p:txEl>
                                              <p:pRg st="4" end="4"/>
                                            </p:txEl>
                                          </p:spTgt>
                                        </p:tgtEl>
                                        <p:attrNameLst>
                                          <p:attrName>ppt_y</p:attrName>
                                        </p:attrNameLst>
                                      </p:cBhvr>
                                      <p:tavLst>
                                        <p:tav tm="0">
                                          <p:val>
                                            <p:strVal val="#ppt_y"/>
                                          </p:val>
                                        </p:tav>
                                        <p:tav tm="100000">
                                          <p:val>
                                            <p:strVal val="#ppt_y"/>
                                          </p:val>
                                        </p:tav>
                                      </p:tavLst>
                                    </p:anim>
                                    <p:animEffect>
                                      <p:cBhvr>
                                        <p:cTn id="41" dur="500"/>
                                        <p:tgtEl>
                                          <p:spTgt spid="11267">
                                            <p:txEl>
                                              <p:pRg st="4" end="4"/>
                                            </p:txEl>
                                          </p:spTgt>
                                        </p:tgtEl>
                                      </p:cBhvr>
                                    </p:animEffect>
                                  </p:childTnLst>
                                </p:cTn>
                              </p:par>
                              <p:par>
                                <p:cTn id="42" presetID="54" presetClass="entr" presetSubtype="0" accel="100000" fill="hold" grpId="0" nodeType="withEffect">
                                  <p:stCondLst>
                                    <p:cond delay="0"/>
                                  </p:stCondLst>
                                  <p:childTnLst>
                                    <p:set>
                                      <p:cBhvr>
                                        <p:cTn id="43" dur="1" fill="hold">
                                          <p:stCondLst>
                                            <p:cond delay="0"/>
                                          </p:stCondLst>
                                        </p:cTn>
                                        <p:tgtEl>
                                          <p:spTgt spid="11267">
                                            <p:txEl>
                                              <p:pRg st="5" end="5"/>
                                            </p:txEl>
                                          </p:spTgt>
                                        </p:tgtEl>
                                        <p:attrNameLst>
                                          <p:attrName>style.visibility</p:attrName>
                                        </p:attrNameLst>
                                      </p:cBhvr>
                                      <p:to>
                                        <p:strVal val="visible"/>
                                      </p:to>
                                    </p:set>
                                    <p:anim calcmode="lin" valueType="num">
                                      <p:cBhvr>
                                        <p:cTn id="44" dur="500" fill="hold"/>
                                        <p:tgtEl>
                                          <p:spTgt spid="11267">
                                            <p:txEl>
                                              <p:pRg st="5" end="5"/>
                                            </p:txEl>
                                          </p:spTgt>
                                        </p:tgtEl>
                                        <p:attrNameLst>
                                          <p:attrName>ppt_w</p:attrName>
                                        </p:attrNameLst>
                                      </p:cBhvr>
                                      <p:tavLst>
                                        <p:tav tm="0">
                                          <p:val>
                                            <p:strVal val="#ppt_w*0.05"/>
                                          </p:val>
                                        </p:tav>
                                        <p:tav tm="100000">
                                          <p:val>
                                            <p:strVal val="#ppt_w"/>
                                          </p:val>
                                        </p:tav>
                                      </p:tavLst>
                                    </p:anim>
                                    <p:anim calcmode="lin" valueType="num">
                                      <p:cBhvr>
                                        <p:cTn id="45" dur="500" fill="hold"/>
                                        <p:tgtEl>
                                          <p:spTgt spid="11267">
                                            <p:txEl>
                                              <p:pRg st="5" end="5"/>
                                            </p:txEl>
                                          </p:spTgt>
                                        </p:tgtEl>
                                        <p:attrNameLst>
                                          <p:attrName>ppt_h</p:attrName>
                                        </p:attrNameLst>
                                      </p:cBhvr>
                                      <p:tavLst>
                                        <p:tav tm="0">
                                          <p:val>
                                            <p:strVal val="#ppt_h"/>
                                          </p:val>
                                        </p:tav>
                                        <p:tav tm="100000">
                                          <p:val>
                                            <p:strVal val="#ppt_h"/>
                                          </p:val>
                                        </p:tav>
                                      </p:tavLst>
                                    </p:anim>
                                    <p:anim calcmode="lin" valueType="num">
                                      <p:cBhvr>
                                        <p:cTn id="46" dur="500" fill="hold"/>
                                        <p:tgtEl>
                                          <p:spTgt spid="11267">
                                            <p:txEl>
                                              <p:pRg st="5" end="5"/>
                                            </p:txEl>
                                          </p:spTgt>
                                        </p:tgtEl>
                                        <p:attrNameLst>
                                          <p:attrName>ppt_x</p:attrName>
                                        </p:attrNameLst>
                                      </p:cBhvr>
                                      <p:tavLst>
                                        <p:tav tm="0">
                                          <p:val>
                                            <p:strVal val="#ppt_x-.2"/>
                                          </p:val>
                                        </p:tav>
                                        <p:tav tm="100000">
                                          <p:val>
                                            <p:strVal val="#ppt_x"/>
                                          </p:val>
                                        </p:tav>
                                      </p:tavLst>
                                    </p:anim>
                                    <p:anim calcmode="lin" valueType="num">
                                      <p:cBhvr>
                                        <p:cTn id="47" dur="500" fill="hold"/>
                                        <p:tgtEl>
                                          <p:spTgt spid="11267">
                                            <p:txEl>
                                              <p:pRg st="5" end="5"/>
                                            </p:txEl>
                                          </p:spTgt>
                                        </p:tgtEl>
                                        <p:attrNameLst>
                                          <p:attrName>ppt_y</p:attrName>
                                        </p:attrNameLst>
                                      </p:cBhvr>
                                      <p:tavLst>
                                        <p:tav tm="0">
                                          <p:val>
                                            <p:strVal val="#ppt_y"/>
                                          </p:val>
                                        </p:tav>
                                        <p:tav tm="100000">
                                          <p:val>
                                            <p:strVal val="#ppt_y"/>
                                          </p:val>
                                        </p:tav>
                                      </p:tavLst>
                                    </p:anim>
                                    <p:animEffect>
                                      <p:cBhvr>
                                        <p:cTn id="48" dur="500"/>
                                        <p:tgtEl>
                                          <p:spTgt spid="11267">
                                            <p:txEl>
                                              <p:pRg st="5" end="5"/>
                                            </p:txEl>
                                          </p:spTgt>
                                        </p:tgtEl>
                                      </p:cBhvr>
                                    </p:animEffect>
                                  </p:childTnLst>
                                </p:cTn>
                              </p:par>
                              <p:par>
                                <p:cTn id="49" presetID="54" presetClass="entr" presetSubtype="0" accel="100000" fill="hold" grpId="0" nodeType="withEffect">
                                  <p:stCondLst>
                                    <p:cond delay="0"/>
                                  </p:stCondLst>
                                  <p:childTnLst>
                                    <p:set>
                                      <p:cBhvr>
                                        <p:cTn id="50" dur="1" fill="hold">
                                          <p:stCondLst>
                                            <p:cond delay="0"/>
                                          </p:stCondLst>
                                        </p:cTn>
                                        <p:tgtEl>
                                          <p:spTgt spid="11267">
                                            <p:txEl>
                                              <p:pRg st="6" end="6"/>
                                            </p:txEl>
                                          </p:spTgt>
                                        </p:tgtEl>
                                        <p:attrNameLst>
                                          <p:attrName>style.visibility</p:attrName>
                                        </p:attrNameLst>
                                      </p:cBhvr>
                                      <p:to>
                                        <p:strVal val="visible"/>
                                      </p:to>
                                    </p:set>
                                    <p:anim calcmode="lin" valueType="num">
                                      <p:cBhvr>
                                        <p:cTn id="51" dur="500" fill="hold"/>
                                        <p:tgtEl>
                                          <p:spTgt spid="11267">
                                            <p:txEl>
                                              <p:pRg st="6" end="6"/>
                                            </p:txEl>
                                          </p:spTgt>
                                        </p:tgtEl>
                                        <p:attrNameLst>
                                          <p:attrName>ppt_w</p:attrName>
                                        </p:attrNameLst>
                                      </p:cBhvr>
                                      <p:tavLst>
                                        <p:tav tm="0">
                                          <p:val>
                                            <p:strVal val="#ppt_w*0.05"/>
                                          </p:val>
                                        </p:tav>
                                        <p:tav tm="100000">
                                          <p:val>
                                            <p:strVal val="#ppt_w"/>
                                          </p:val>
                                        </p:tav>
                                      </p:tavLst>
                                    </p:anim>
                                    <p:anim calcmode="lin" valueType="num">
                                      <p:cBhvr>
                                        <p:cTn id="52" dur="500" fill="hold"/>
                                        <p:tgtEl>
                                          <p:spTgt spid="11267">
                                            <p:txEl>
                                              <p:pRg st="6" end="6"/>
                                            </p:txEl>
                                          </p:spTgt>
                                        </p:tgtEl>
                                        <p:attrNameLst>
                                          <p:attrName>ppt_h</p:attrName>
                                        </p:attrNameLst>
                                      </p:cBhvr>
                                      <p:tavLst>
                                        <p:tav tm="0">
                                          <p:val>
                                            <p:strVal val="#ppt_h"/>
                                          </p:val>
                                        </p:tav>
                                        <p:tav tm="100000">
                                          <p:val>
                                            <p:strVal val="#ppt_h"/>
                                          </p:val>
                                        </p:tav>
                                      </p:tavLst>
                                    </p:anim>
                                    <p:anim calcmode="lin" valueType="num">
                                      <p:cBhvr>
                                        <p:cTn id="53" dur="500" fill="hold"/>
                                        <p:tgtEl>
                                          <p:spTgt spid="11267">
                                            <p:txEl>
                                              <p:pRg st="6" end="6"/>
                                            </p:txEl>
                                          </p:spTgt>
                                        </p:tgtEl>
                                        <p:attrNameLst>
                                          <p:attrName>ppt_x</p:attrName>
                                        </p:attrNameLst>
                                      </p:cBhvr>
                                      <p:tavLst>
                                        <p:tav tm="0">
                                          <p:val>
                                            <p:strVal val="#ppt_x-.2"/>
                                          </p:val>
                                        </p:tav>
                                        <p:tav tm="100000">
                                          <p:val>
                                            <p:strVal val="#ppt_x"/>
                                          </p:val>
                                        </p:tav>
                                      </p:tavLst>
                                    </p:anim>
                                    <p:anim calcmode="lin" valueType="num">
                                      <p:cBhvr>
                                        <p:cTn id="54" dur="500" fill="hold"/>
                                        <p:tgtEl>
                                          <p:spTgt spid="11267">
                                            <p:txEl>
                                              <p:pRg st="6" end="6"/>
                                            </p:txEl>
                                          </p:spTgt>
                                        </p:tgtEl>
                                        <p:attrNameLst>
                                          <p:attrName>ppt_y</p:attrName>
                                        </p:attrNameLst>
                                      </p:cBhvr>
                                      <p:tavLst>
                                        <p:tav tm="0">
                                          <p:val>
                                            <p:strVal val="#ppt_y"/>
                                          </p:val>
                                        </p:tav>
                                        <p:tav tm="100000">
                                          <p:val>
                                            <p:strVal val="#ppt_y"/>
                                          </p:val>
                                        </p:tav>
                                      </p:tavLst>
                                    </p:anim>
                                    <p:animEffect>
                                      <p:cBhvr>
                                        <p:cTn id="55"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r>
              <a:rPr lang="zh-CN" altLang="en-US" smtClean="0"/>
              <a:t>（</a:t>
            </a:r>
            <a:r>
              <a:rPr lang="en-US" altLang="zh-CN" smtClean="0"/>
              <a:t>1</a:t>
            </a:r>
            <a:r>
              <a:rPr lang="zh-CN" altLang="en-US" smtClean="0"/>
              <a:t>）数据寄存器</a:t>
            </a:r>
            <a:endParaRPr lang="zh-CN" altLang="en-US" smtClean="0"/>
          </a:p>
        </p:txBody>
      </p:sp>
      <p:sp>
        <p:nvSpPr>
          <p:cNvPr id="12291"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bevel/>
              </a14:hiddenLine>
            </a:ext>
          </a:extLst>
        </p:spPr>
        <p:txBody>
          <a:bodyPr/>
          <a:lstStyle/>
          <a:p>
            <a:pPr eaLnBrk="1" hangingPunct="1">
              <a:defRPr/>
            </a:pPr>
            <a:r>
              <a:rPr lang="en-US" altLang="zh-CN" sz="2800" b="0" dirty="0" smtClean="0">
                <a:solidFill>
                  <a:srgbClr val="FF0000"/>
                </a:solidFill>
              </a:rPr>
              <a:t>AX</a:t>
            </a:r>
            <a:r>
              <a:rPr lang="zh-CN" altLang="en-US" sz="2800" b="0" dirty="0" smtClean="0"/>
              <a:t>称为</a:t>
            </a:r>
            <a:r>
              <a:rPr lang="zh-CN" altLang="en-US" sz="2800" b="0" dirty="0" smtClean="0">
                <a:solidFill>
                  <a:schemeClr val="hlink"/>
                </a:solidFill>
              </a:rPr>
              <a:t>累加器</a:t>
            </a:r>
            <a:r>
              <a:rPr lang="zh-CN" altLang="en-US" sz="2800" b="0" dirty="0" smtClean="0"/>
              <a:t>（</a:t>
            </a:r>
            <a:r>
              <a:rPr lang="en-US" altLang="zh-CN" sz="2800" b="0" dirty="0" smtClean="0">
                <a:solidFill>
                  <a:srgbClr val="FF0000"/>
                </a:solidFill>
              </a:rPr>
              <a:t>A</a:t>
            </a:r>
            <a:r>
              <a:rPr lang="en-US" altLang="zh-CN" sz="2800" b="0" dirty="0" smtClean="0"/>
              <a:t>ccumulator</a:t>
            </a:r>
            <a:r>
              <a:rPr lang="zh-CN" altLang="en-US" sz="2800" b="0" dirty="0" smtClean="0"/>
              <a:t>）</a:t>
            </a:r>
            <a:endParaRPr lang="zh-CN" altLang="en-US" sz="2800" b="0" dirty="0" smtClean="0"/>
          </a:p>
          <a:p>
            <a:pPr marL="352425" lvl="1" indent="-9525" eaLnBrk="1" hangingPunct="1">
              <a:buFontTx/>
              <a:buNone/>
              <a:defRPr/>
            </a:pPr>
            <a:r>
              <a:rPr lang="zh-CN" altLang="en-US" sz="2400" b="0" dirty="0" smtClean="0">
                <a:solidFill>
                  <a:srgbClr val="000099"/>
                </a:solidFill>
                <a:latin typeface="+mn-ea"/>
                <a:ea typeface="+mn-ea"/>
              </a:rPr>
              <a:t>使用频度最高，用于算术、逻辑运算以及与外设传送信息等。</a:t>
            </a:r>
            <a:endParaRPr lang="zh-CN" altLang="en-US" sz="2400" b="0" dirty="0" smtClean="0">
              <a:solidFill>
                <a:srgbClr val="000099"/>
              </a:solidFill>
              <a:latin typeface="+mn-ea"/>
              <a:ea typeface="+mn-ea"/>
            </a:endParaRPr>
          </a:p>
          <a:p>
            <a:pPr eaLnBrk="1" hangingPunct="1">
              <a:spcBef>
                <a:spcPts val="1200"/>
              </a:spcBef>
              <a:defRPr/>
            </a:pPr>
            <a:r>
              <a:rPr lang="en-US" altLang="zh-CN" sz="2800" b="0" dirty="0" smtClean="0">
                <a:solidFill>
                  <a:srgbClr val="FF0000"/>
                </a:solidFill>
              </a:rPr>
              <a:t>BX</a:t>
            </a:r>
            <a:r>
              <a:rPr lang="zh-CN" altLang="en-US" sz="2800" b="0" dirty="0" smtClean="0"/>
              <a:t>称为</a:t>
            </a:r>
            <a:r>
              <a:rPr lang="zh-CN" altLang="en-US" sz="2800" b="0" dirty="0" smtClean="0">
                <a:solidFill>
                  <a:schemeClr val="hlink"/>
                </a:solidFill>
              </a:rPr>
              <a:t>基址寄存器</a:t>
            </a:r>
            <a:r>
              <a:rPr lang="zh-CN" altLang="en-US" sz="2800" b="0" dirty="0" smtClean="0"/>
              <a:t>（</a:t>
            </a:r>
            <a:r>
              <a:rPr lang="en-US" altLang="zh-CN" sz="2800" b="0" dirty="0" smtClean="0">
                <a:solidFill>
                  <a:srgbClr val="FF0000"/>
                </a:solidFill>
              </a:rPr>
              <a:t>B</a:t>
            </a:r>
            <a:r>
              <a:rPr lang="en-US" altLang="zh-CN" sz="2800" b="0" dirty="0" smtClean="0"/>
              <a:t>ase address Register</a:t>
            </a:r>
            <a:r>
              <a:rPr lang="zh-CN" altLang="en-US" sz="2800" b="0" dirty="0" smtClean="0"/>
              <a:t>）</a:t>
            </a:r>
            <a:endParaRPr lang="zh-CN" altLang="en-US" sz="2800" b="0" dirty="0" smtClean="0"/>
          </a:p>
          <a:p>
            <a:pPr marL="352425" lvl="1" indent="-9525" eaLnBrk="1" hangingPunct="1">
              <a:buFontTx/>
              <a:buNone/>
              <a:defRPr/>
            </a:pPr>
            <a:r>
              <a:rPr lang="zh-CN" altLang="en-US" sz="2400" b="0" dirty="0">
                <a:solidFill>
                  <a:srgbClr val="000099"/>
                </a:solidFill>
                <a:latin typeface="+mn-ea"/>
                <a:ea typeface="+mn-ea"/>
              </a:rPr>
              <a:t>常用做存放存储器地址。</a:t>
            </a:r>
            <a:endParaRPr lang="zh-CN" altLang="en-US" sz="2400" b="0" dirty="0">
              <a:solidFill>
                <a:srgbClr val="000099"/>
              </a:solidFill>
              <a:latin typeface="+mn-ea"/>
              <a:ea typeface="+mn-ea"/>
            </a:endParaRPr>
          </a:p>
          <a:p>
            <a:pPr eaLnBrk="1" hangingPunct="1">
              <a:spcBef>
                <a:spcPts val="1200"/>
              </a:spcBef>
              <a:defRPr/>
            </a:pPr>
            <a:r>
              <a:rPr lang="en-US" altLang="zh-CN" sz="2800" b="0" dirty="0" smtClean="0">
                <a:solidFill>
                  <a:srgbClr val="FF0000"/>
                </a:solidFill>
              </a:rPr>
              <a:t>CX</a:t>
            </a:r>
            <a:r>
              <a:rPr lang="zh-CN" altLang="en-US" sz="2800" b="0" dirty="0" smtClean="0"/>
              <a:t>称为</a:t>
            </a:r>
            <a:r>
              <a:rPr lang="zh-CN" altLang="en-US" sz="2800" b="0" dirty="0" smtClean="0">
                <a:solidFill>
                  <a:schemeClr val="hlink"/>
                </a:solidFill>
              </a:rPr>
              <a:t>计数器</a:t>
            </a:r>
            <a:r>
              <a:rPr lang="zh-CN" altLang="en-US" sz="2800" b="0" dirty="0" smtClean="0"/>
              <a:t>（</a:t>
            </a:r>
            <a:r>
              <a:rPr lang="en-US" altLang="zh-CN" sz="2800" b="0" dirty="0" smtClean="0">
                <a:solidFill>
                  <a:srgbClr val="FF0000"/>
                </a:solidFill>
              </a:rPr>
              <a:t>C</a:t>
            </a:r>
            <a:r>
              <a:rPr lang="en-US" altLang="zh-CN" sz="2800" b="0" dirty="0" smtClean="0"/>
              <a:t>ounter</a:t>
            </a:r>
            <a:r>
              <a:rPr lang="zh-CN" altLang="en-US" sz="2800" b="0" dirty="0" smtClean="0"/>
              <a:t>）</a:t>
            </a:r>
            <a:endParaRPr lang="zh-CN" altLang="en-US" sz="2800" b="0" dirty="0" smtClean="0"/>
          </a:p>
          <a:p>
            <a:pPr marL="352425" lvl="1" indent="-9525" eaLnBrk="1" hangingPunct="1">
              <a:buFontTx/>
              <a:buNone/>
              <a:defRPr/>
            </a:pPr>
            <a:r>
              <a:rPr lang="zh-CN" altLang="en-US" sz="2400" b="0" dirty="0">
                <a:solidFill>
                  <a:srgbClr val="000099"/>
                </a:solidFill>
                <a:latin typeface="+mn-ea"/>
                <a:ea typeface="+mn-ea"/>
              </a:rPr>
              <a:t>作为循环和串操作等指令中的隐含计数器。</a:t>
            </a:r>
            <a:endParaRPr lang="zh-CN" altLang="en-US" sz="2400" b="0" dirty="0">
              <a:solidFill>
                <a:srgbClr val="000099"/>
              </a:solidFill>
              <a:latin typeface="+mn-ea"/>
              <a:ea typeface="+mn-ea"/>
            </a:endParaRPr>
          </a:p>
          <a:p>
            <a:pPr eaLnBrk="1" hangingPunct="1">
              <a:spcBef>
                <a:spcPts val="1200"/>
              </a:spcBef>
              <a:defRPr/>
            </a:pPr>
            <a:r>
              <a:rPr lang="en-US" altLang="zh-CN" sz="2800" b="0" dirty="0" smtClean="0">
                <a:solidFill>
                  <a:srgbClr val="FF0000"/>
                </a:solidFill>
              </a:rPr>
              <a:t>DX</a:t>
            </a:r>
            <a:r>
              <a:rPr lang="zh-CN" altLang="en-US" sz="2800" b="0" dirty="0" smtClean="0"/>
              <a:t>称为</a:t>
            </a:r>
            <a:r>
              <a:rPr lang="zh-CN" altLang="en-US" sz="2800" b="0" dirty="0" smtClean="0">
                <a:solidFill>
                  <a:schemeClr val="hlink"/>
                </a:solidFill>
              </a:rPr>
              <a:t>数据寄存器</a:t>
            </a:r>
            <a:r>
              <a:rPr lang="zh-CN" altLang="en-US" sz="2800" b="0" dirty="0" smtClean="0"/>
              <a:t>（</a:t>
            </a:r>
            <a:r>
              <a:rPr lang="en-US" altLang="zh-CN" sz="2800" b="0" dirty="0" smtClean="0">
                <a:solidFill>
                  <a:srgbClr val="FF0000"/>
                </a:solidFill>
              </a:rPr>
              <a:t>D</a:t>
            </a:r>
            <a:r>
              <a:rPr lang="en-US" altLang="zh-CN" sz="2800" b="0" dirty="0" smtClean="0"/>
              <a:t>ata register</a:t>
            </a:r>
            <a:r>
              <a:rPr lang="zh-CN" altLang="en-US" sz="2800" b="0" dirty="0" smtClean="0"/>
              <a:t>）</a:t>
            </a:r>
            <a:endParaRPr lang="zh-CN" altLang="en-US" sz="2800" b="0" dirty="0" smtClean="0"/>
          </a:p>
          <a:p>
            <a:pPr marL="352425" lvl="1" indent="-9525" eaLnBrk="1" hangingPunct="1">
              <a:buFontTx/>
              <a:buNone/>
              <a:defRPr/>
            </a:pPr>
            <a:r>
              <a:rPr lang="zh-CN" altLang="en-US" sz="2400" b="0" dirty="0">
                <a:solidFill>
                  <a:srgbClr val="000099"/>
                </a:solidFill>
                <a:latin typeface="+mn-ea"/>
                <a:ea typeface="+mn-ea"/>
              </a:rPr>
              <a:t>常用来存放双字长数据的高</a:t>
            </a:r>
            <a:r>
              <a:rPr lang="en-US" altLang="zh-CN" sz="2400" b="0" dirty="0">
                <a:solidFill>
                  <a:srgbClr val="000099"/>
                </a:solidFill>
                <a:latin typeface="+mn-ea"/>
                <a:ea typeface="+mn-ea"/>
              </a:rPr>
              <a:t>16</a:t>
            </a:r>
            <a:r>
              <a:rPr lang="zh-CN" altLang="en-US" sz="2400" b="0" dirty="0">
                <a:solidFill>
                  <a:srgbClr val="000099"/>
                </a:solidFill>
                <a:latin typeface="+mn-ea"/>
                <a:ea typeface="+mn-ea"/>
              </a:rPr>
              <a:t>位，或存放外设端口地址。</a:t>
            </a:r>
            <a:endParaRPr lang="zh-CN" altLang="en-US" sz="2400" b="0" dirty="0">
              <a:solidFill>
                <a:srgbClr val="000099"/>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p:cBhvr>
                                        <p:cTn id="7" dur="500"/>
                                        <p:tgtEl>
                                          <p:spTgt spid="12291">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p:cBhvr>
                                        <p:cTn id="10" dur="500"/>
                                        <p:tgtEl>
                                          <p:spTgt spid="1229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animEffect>
                                      <p:cBhvr>
                                        <p:cTn id="15" dur="500"/>
                                        <p:tgtEl>
                                          <p:spTgt spid="12291">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2291">
                                            <p:txEl>
                                              <p:pRg st="5" end="5"/>
                                            </p:txEl>
                                          </p:spTgt>
                                        </p:tgtEl>
                                        <p:attrNameLst>
                                          <p:attrName>style.visibility</p:attrName>
                                        </p:attrNameLst>
                                      </p:cBhvr>
                                      <p:to>
                                        <p:strVal val="visible"/>
                                      </p:to>
                                    </p:set>
                                    <p:animEffect>
                                      <p:cBhvr>
                                        <p:cTn id="18" dur="500"/>
                                        <p:tgtEl>
                                          <p:spTgt spid="1229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2291">
                                            <p:txEl>
                                              <p:pRg st="6" end="6"/>
                                            </p:txEl>
                                          </p:spTgt>
                                        </p:tgtEl>
                                        <p:attrNameLst>
                                          <p:attrName>style.visibility</p:attrName>
                                        </p:attrNameLst>
                                      </p:cBhvr>
                                      <p:to>
                                        <p:strVal val="visible"/>
                                      </p:to>
                                    </p:set>
                                    <p:animEffect>
                                      <p:cBhvr>
                                        <p:cTn id="23" dur="500"/>
                                        <p:tgtEl>
                                          <p:spTgt spid="12291">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2291">
                                            <p:txEl>
                                              <p:pRg st="7" end="7"/>
                                            </p:txEl>
                                          </p:spTgt>
                                        </p:tgtEl>
                                        <p:attrNameLst>
                                          <p:attrName>style.visibility</p:attrName>
                                        </p:attrNameLst>
                                      </p:cBhvr>
                                      <p:to>
                                        <p:strVal val="visible"/>
                                      </p:to>
                                    </p:set>
                                    <p:animEffect>
                                      <p:cBhvr>
                                        <p:cTn id="26"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5">
  <a:themeElements>
    <a:clrScheme name="">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AAAAF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AAAAFF"/>
      </a:accent5>
      <a:accent6>
        <a:srgbClr val="2D2D8A"/>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7836</Words>
  <Application>WPS 演示</Application>
  <PresentationFormat>全屏显示(4:3)</PresentationFormat>
  <Paragraphs>1183</Paragraphs>
  <Slides>63</Slides>
  <Notes>3</Notes>
  <HiddenSlides>21</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63</vt:i4>
      </vt:variant>
    </vt:vector>
  </HeadingPairs>
  <TitlesOfParts>
    <vt:vector size="77" baseType="lpstr">
      <vt:lpstr>Arial</vt:lpstr>
      <vt:lpstr>宋体</vt:lpstr>
      <vt:lpstr>Wingdings</vt:lpstr>
      <vt:lpstr>楷体_GB2312</vt:lpstr>
      <vt:lpstr>华文彩云</vt:lpstr>
      <vt:lpstr>Times New Roman</vt:lpstr>
      <vt:lpstr>幼圆</vt:lpstr>
      <vt:lpstr>隶书</vt:lpstr>
      <vt:lpstr>Arial Unicode MS</vt:lpstr>
      <vt:lpstr>Tahoma</vt:lpstr>
      <vt:lpstr>微软雅黑</vt:lpstr>
      <vt:lpstr>Wingdings</vt:lpstr>
      <vt:lpstr>015</vt:lpstr>
      <vt:lpstr>1_015</vt:lpstr>
      <vt:lpstr>PowerPoint 演示文稿</vt:lpstr>
      <vt:lpstr>第2章 微处理器指令系统</vt:lpstr>
      <vt:lpstr>8086与8088简介</vt:lpstr>
      <vt:lpstr>为什么从8086学起</vt:lpstr>
      <vt:lpstr>2.1.2  8088/8086的功能结构</vt:lpstr>
      <vt:lpstr>PowerPoint 演示文稿</vt:lpstr>
      <vt:lpstr>2.1.3  8088/8086的寄存器结构	</vt:lpstr>
      <vt:lpstr>1.  通用寄存器</vt:lpstr>
      <vt:lpstr>（1）数据寄存器</vt:lpstr>
      <vt:lpstr>（2）变址寄存器</vt:lpstr>
      <vt:lpstr>（3）指针寄存器</vt:lpstr>
      <vt:lpstr>2.  指令指针寄存器</vt:lpstr>
      <vt:lpstr>3.  标志寄存器</vt:lpstr>
      <vt:lpstr>3. 标志寄存器 —— 标志分类</vt:lpstr>
      <vt:lpstr>（1）进位标志CF（Carry Flag）</vt:lpstr>
      <vt:lpstr>（2）零标志ZF（Zero Flag）</vt:lpstr>
      <vt:lpstr>（3）符号标志SF（Sign Flag）</vt:lpstr>
      <vt:lpstr>（4）奇偶标志PF（Parity Flag）</vt:lpstr>
      <vt:lpstr>（5）溢出标志OF（Overflow Flag）</vt:lpstr>
      <vt:lpstr>第2章：什么是溢出</vt:lpstr>
      <vt:lpstr>第2章：溢出和进位的区别</vt:lpstr>
      <vt:lpstr>第2章： 溢出和进位的对比</vt:lpstr>
      <vt:lpstr>第2章：溢出和进位的应用场合</vt:lpstr>
      <vt:lpstr>第2章：溢出的判断</vt:lpstr>
      <vt:lpstr>（6）辅助进位标志AF（Auxiliary Carry Flag）</vt:lpstr>
      <vt:lpstr>（7）方向标志DF（Direction Flag）</vt:lpstr>
      <vt:lpstr>（7）方向标志DF（Direction Flag）</vt:lpstr>
      <vt:lpstr>（8）中断允许标志IF（Interrupt-enable Flag）</vt:lpstr>
      <vt:lpstr>（9）陷阱标志TF（Trap Flag）</vt:lpstr>
      <vt:lpstr>2.1.4  8088/8086的存储器结构</vt:lpstr>
      <vt:lpstr>2.1.4  8088/8086的存储器结构</vt:lpstr>
      <vt:lpstr>1. 数据的存储格式</vt:lpstr>
      <vt:lpstr>PowerPoint 演示文稿</vt:lpstr>
      <vt:lpstr>（1）存储单元及其存储内容</vt:lpstr>
      <vt:lpstr>（2）多字节数据存放方式</vt:lpstr>
      <vt:lpstr>（2）多字节数据存放方式</vt:lpstr>
      <vt:lpstr>（3）数据的地址对齐</vt:lpstr>
      <vt:lpstr>PowerPoint 演示文稿</vt:lpstr>
      <vt:lpstr>2. 存储器的分段管理</vt:lpstr>
      <vt:lpstr>PowerPoint 演示文稿</vt:lpstr>
      <vt:lpstr>（1）物理地址和逻辑地址</vt:lpstr>
      <vt:lpstr>物理地址</vt:lpstr>
      <vt:lpstr>逻辑地址</vt:lpstr>
      <vt:lpstr>（2）物理地址和逻辑地址的转换</vt:lpstr>
      <vt:lpstr>3. 段寄存器</vt:lpstr>
      <vt:lpstr>（1）代码段寄存器CS（Code Segment）</vt:lpstr>
      <vt:lpstr>（2）堆栈段寄存器SS（Stack Segment）</vt:lpstr>
      <vt:lpstr>8086堆栈操作</vt:lpstr>
      <vt:lpstr>PowerPoint 演示文稿</vt:lpstr>
      <vt:lpstr>（3）数据段寄存器DS（Data Segment）</vt:lpstr>
      <vt:lpstr>（4）附加段寄存器ES（Extra Segment）</vt:lpstr>
      <vt:lpstr>4. 如何分配各个逻辑段</vt:lpstr>
      <vt:lpstr>5. 段超越前缀指令</vt:lpstr>
      <vt:lpstr>第2章：段超越的示例</vt:lpstr>
      <vt:lpstr>第2章 段寄存器的使用规定</vt:lpstr>
      <vt:lpstr>第2章小结</vt:lpstr>
      <vt:lpstr>参考资料</vt:lpstr>
      <vt:lpstr>8088的内部结构</vt:lpstr>
      <vt:lpstr>8088的指令执行过程</vt:lpstr>
      <vt:lpstr>第2章：寄存器、存储器和外存的区别</vt:lpstr>
      <vt:lpstr>图2-5  8088的存储格式</vt:lpstr>
      <vt:lpstr>逻辑段的分配</vt:lpstr>
      <vt:lpstr>EU与BIU并行工作的情形</vt:lpstr>
    </vt:vector>
  </TitlesOfParts>
  <Company>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汇编语言程序设计</dc:title>
  <dc:creator>钱晓捷</dc:creator>
  <cp:lastModifiedBy>George</cp:lastModifiedBy>
  <cp:revision>689</cp:revision>
  <dcterms:created xsi:type="dcterms:W3CDTF">2003-04-30T14:16:00Z</dcterms:created>
  <dcterms:modified xsi:type="dcterms:W3CDTF">2020-09-13T09:16:00Z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