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activeX/activeX1.xml" ContentType="application/vnd.ms-office.activeX+xml"/>
  <Override PartName="/ppt/slideLayouts/slideLayout5.xml" ContentType="application/vnd.openxmlformats-officedocument.presentationml.slideLayout+xml"/>
  <Override PartName="/ppt/theme/theme2.xml" ContentType="application/vnd.openxmlformats-officedocument.theme+xml"/>
  <Override PartName="/ppt/activeX/activeX2.xml" ContentType="application/vnd.ms-office.activeX+xml"/>
  <Override PartName="/ppt/theme/theme3.xml" ContentType="application/vnd.openxmlformats-officedocument.theme+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4" r:id="rId2"/>
  </p:sldMasterIdLst>
  <p:notesMasterIdLst>
    <p:notesMasterId r:id="rId40"/>
  </p:notesMasterIdLst>
  <p:sldIdLst>
    <p:sldId id="559" r:id="rId3"/>
    <p:sldId id="519" r:id="rId4"/>
    <p:sldId id="521" r:id="rId5"/>
    <p:sldId id="523" r:id="rId6"/>
    <p:sldId id="524"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56" r:id="rId26"/>
    <p:sldId id="557" r:id="rId27"/>
    <p:sldId id="558" r:id="rId28"/>
    <p:sldId id="543" r:id="rId29"/>
    <p:sldId id="545" r:id="rId30"/>
    <p:sldId id="546" r:id="rId31"/>
    <p:sldId id="547" r:id="rId32"/>
    <p:sldId id="548" r:id="rId33"/>
    <p:sldId id="549" r:id="rId34"/>
    <p:sldId id="550" r:id="rId35"/>
    <p:sldId id="551" r:id="rId36"/>
    <p:sldId id="552" r:id="rId37"/>
    <p:sldId id="553" r:id="rId38"/>
    <p:sldId id="554"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99"/>
    <a:srgbClr val="0000FF"/>
    <a:srgbClr val="003300"/>
    <a:srgbClr val="336600"/>
    <a:srgbClr val="006600"/>
    <a:srgbClr val="660066"/>
    <a:srgbClr val="008000"/>
    <a:srgbClr val="FF00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8" autoAdjust="0"/>
    <p:restoredTop sz="94702" autoAdjust="0"/>
  </p:normalViewPr>
  <p:slideViewPr>
    <p:cSldViewPr showGuides="1">
      <p:cViewPr>
        <p:scale>
          <a:sx n="100" d="100"/>
          <a:sy n="100" d="100"/>
        </p:scale>
        <p:origin x="-1218" y="-324"/>
      </p:cViewPr>
      <p:guideLst>
        <p:guide orient="horz" pos="618"/>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91E8FC45-4E14-4A1A-A581-3895C366BFC1}" type="datetimeFigureOut">
              <a:rPr lang="zh-CN" altLang="en-US"/>
              <a:pPr>
                <a:defRPr/>
              </a:pPr>
              <a:t>2019/9/23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E72E0684-CE16-4AA2-A9DF-88AF3607ACA5}" type="slidenum">
              <a:rPr lang="zh-CN" altLang="en-US"/>
              <a:pPr>
                <a:defRPr/>
              </a:pPr>
              <a:t>‹#›</a:t>
            </a:fld>
            <a:endParaRPr lang="zh-CN" altLang="en-US"/>
          </a:p>
        </p:txBody>
      </p:sp>
    </p:spTree>
    <p:extLst>
      <p:ext uri="{BB962C8B-B14F-4D97-AF65-F5344CB8AC3E}">
        <p14:creationId xmlns:p14="http://schemas.microsoft.com/office/powerpoint/2010/main" val="308926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0523765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640"/>
            <a:ext cx="8229600" cy="5048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0"/>
            </a:lvl1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383704802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81578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7807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Rectangle 2"/>
          <p:cNvSpPr>
            <a:spLocks noGrp="1" noChangeArrowheads="1"/>
          </p:cNvSpPr>
          <p:nvPr>
            <p:ph idx="1"/>
          </p:nvPr>
        </p:nvSpPr>
        <p:spPr bwMode="auto">
          <a:xfrm>
            <a:off x="1009351" y="2653804"/>
            <a:ext cx="6731001" cy="95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dirty="0" smtClean="0"/>
          </a:p>
        </p:txBody>
      </p:sp>
    </p:spTree>
    <p:extLst>
      <p:ext uri="{BB962C8B-B14F-4D97-AF65-F5344CB8AC3E}">
        <p14:creationId xmlns:p14="http://schemas.microsoft.com/office/powerpoint/2010/main" val="57830947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control" Target="../activeX/activeX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4.png"/><Relationship Id="rId5" Type="http://schemas.openxmlformats.org/officeDocument/2006/relationships/theme" Target="../theme/theme1.xml"/><Relationship Id="rId10" Type="http://schemas.openxmlformats.org/officeDocument/2006/relationships/image" Target="../media/image3.jpeg"/><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vmlDrawing" Target="../drawings/vmlDrawing2.vml"/><Relationship Id="rId7"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control" Target="../activeX/activeX2.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extLst>
              <a:ext uri="{BEBA8EAE-BF5A-486C-A8C5-ECC9F3942E4B}">
                <a14:imgProps xmlns:a14="http://schemas.microsoft.com/office/drawing/2010/main">
                  <a14:imgLayer r:embed="rId9">
                    <a14:imgEffect>
                      <a14:artisticGlowDiffused/>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微机原理及接口技术</a:t>
            </a:r>
          </a:p>
          <a:p>
            <a:pPr lvl="1"/>
            <a:r>
              <a:rPr lang="zh-CN" altLang="en-US" smtClean="0"/>
              <a:t>第二级</a:t>
            </a:r>
          </a:p>
        </p:txBody>
      </p:sp>
      <p:sp>
        <p:nvSpPr>
          <p:cNvPr id="1029" name="Rectangle 5"/>
          <p:cNvSpPr>
            <a:spLocks noGrp="1" noChangeArrowheads="1"/>
          </p:cNvSpPr>
          <p:nvPr>
            <p:ph type="title"/>
          </p:nvPr>
        </p:nvSpPr>
        <p:spPr bwMode="auto">
          <a:xfrm>
            <a:off x="468313" y="188913"/>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1030" name="Picture 6" descr="LINE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INE0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spid="1030" name="ShockwaveFlash1" r:id="rId7" imgW="1219370" imgH="533474"/>
        </mc:Choice>
        <mc:Fallback>
          <p:control name="ShockwaveFlash1" r:id="rId7" imgW="1219370" imgH="533474">
            <p:pic>
              <p:nvPicPr>
                <p:cNvPr id="0" name="ShockwaveFlash1"/>
                <p:cNvPicPr preferRelativeResize="0">
                  <a:picLocks noChangeArrowheads="1" noChangeShapeType="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0"/>
                  <a:ext cx="1219200" cy="53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63" r:id="rId1"/>
    <p:sldLayoutId id="2147483660" r:id="rId2"/>
    <p:sldLayoutId id="2147483661" r:id="rId3"/>
    <p:sldLayoutId id="2147483662" r:id="rId4"/>
  </p:sldLayoutIdLst>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宋体" pitchFamily="2" charset="-122"/>
        </a:defRPr>
      </a:lvl2pPr>
      <a:lvl3pPr algn="l" rtl="0" eaLnBrk="0" fontAlgn="base" hangingPunct="0">
        <a:spcBef>
          <a:spcPct val="0"/>
        </a:spcBef>
        <a:spcAft>
          <a:spcPct val="0"/>
        </a:spcAft>
        <a:defRPr sz="2800" b="1">
          <a:solidFill>
            <a:schemeClr val="accent2"/>
          </a:solidFill>
          <a:latin typeface="Arial" charset="0"/>
          <a:ea typeface="宋体" pitchFamily="2" charset="-122"/>
        </a:defRPr>
      </a:lvl3pPr>
      <a:lvl4pPr algn="l" rtl="0" eaLnBrk="0" fontAlgn="base" hangingPunct="0">
        <a:spcBef>
          <a:spcPct val="0"/>
        </a:spcBef>
        <a:spcAft>
          <a:spcPct val="0"/>
        </a:spcAft>
        <a:defRPr sz="2800" b="1">
          <a:solidFill>
            <a:schemeClr val="accent2"/>
          </a:solidFill>
          <a:latin typeface="Arial" charset="0"/>
          <a:ea typeface="宋体" pitchFamily="2" charset="-122"/>
        </a:defRPr>
      </a:lvl4pPr>
      <a:lvl5pPr algn="l" rtl="0" eaLnBrk="0" fontAlgn="base" hangingPunct="0">
        <a:spcBef>
          <a:spcPct val="0"/>
        </a:spcBef>
        <a:spcAft>
          <a:spcPct val="0"/>
        </a:spcAft>
        <a:defRPr sz="2800" b="1">
          <a:solidFill>
            <a:schemeClr val="accent2"/>
          </a:solidFill>
          <a:latin typeface="Arial" charset="0"/>
          <a:ea typeface="宋体" pitchFamily="2" charset="-122"/>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12"/>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13"/>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extLst>
              <a:ext uri="{BEBA8EAE-BF5A-486C-A8C5-ECC9F3942E4B}">
                <a14:imgProps xmlns:a14="http://schemas.microsoft.com/office/drawing/2010/main">
                  <a14:imgLayer r:embed="rId6">
                    <a14:imgEffect>
                      <a14:artisticGlowDiffused/>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09351" y="2653804"/>
            <a:ext cx="6731001" cy="95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dirty="0" smtClean="0"/>
          </a:p>
        </p:txBody>
      </p:sp>
      <p:pic>
        <p:nvPicPr>
          <p:cNvPr id="1030" name="Picture 6" descr="LINE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352" y="2132856"/>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INE0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096" y="3754784"/>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spid="10244" name="ShockwaveFlash1" r:id="rId4" imgW="1219370" imgH="533474"/>
        </mc:Choice>
        <mc:Fallback>
          <p:control name="ShockwaveFlash1" r:id="rId4" imgW="1219370" imgH="533474">
            <p:pic>
              <p:nvPicPr>
                <p:cNvPr id="0" name="ShockwaveFlash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0"/>
                  <a:ext cx="1219200" cy="533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8918923"/>
      </p:ext>
    </p:extLst>
  </p:cSld>
  <p:clrMap bg1="lt1" tx1="dk1" bg2="lt2" tx2="dk2" accent1="accent1" accent2="accent2" accent3="accent3" accent4="accent4" accent5="accent5" accent6="accent6" hlink="hlink" folHlink="folHlink"/>
  <p:sldLayoutIdLst>
    <p:sldLayoutId id="2147483665" r:id="rId1"/>
  </p:sldLayoutIdLst>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charset="0"/>
          <a:ea typeface="宋体" pitchFamily="2" charset="-122"/>
        </a:defRPr>
      </a:lvl2pPr>
      <a:lvl3pPr algn="l" rtl="0" eaLnBrk="0" fontAlgn="base" hangingPunct="0">
        <a:spcBef>
          <a:spcPct val="0"/>
        </a:spcBef>
        <a:spcAft>
          <a:spcPct val="0"/>
        </a:spcAft>
        <a:defRPr sz="2800" b="1">
          <a:solidFill>
            <a:schemeClr val="accent2"/>
          </a:solidFill>
          <a:latin typeface="Arial" charset="0"/>
          <a:ea typeface="宋体" pitchFamily="2" charset="-122"/>
        </a:defRPr>
      </a:lvl3pPr>
      <a:lvl4pPr algn="l" rtl="0" eaLnBrk="0" fontAlgn="base" hangingPunct="0">
        <a:spcBef>
          <a:spcPct val="0"/>
        </a:spcBef>
        <a:spcAft>
          <a:spcPct val="0"/>
        </a:spcAft>
        <a:defRPr sz="2800" b="1">
          <a:solidFill>
            <a:schemeClr val="accent2"/>
          </a:solidFill>
          <a:latin typeface="Arial" charset="0"/>
          <a:ea typeface="宋体" pitchFamily="2" charset="-122"/>
        </a:defRPr>
      </a:lvl4pPr>
      <a:lvl5pPr algn="l" rtl="0" eaLnBrk="0" fontAlgn="base" hangingPunct="0">
        <a:spcBef>
          <a:spcPct val="0"/>
        </a:spcBef>
        <a:spcAft>
          <a:spcPct val="0"/>
        </a:spcAft>
        <a:defRPr sz="2800" b="1">
          <a:solidFill>
            <a:schemeClr val="accent2"/>
          </a:solidFill>
          <a:latin typeface="Arial" charset="0"/>
          <a:ea typeface="宋体" pitchFamily="2" charset="-122"/>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0" indent="0" algn="ctr" rtl="0" eaLnBrk="0" fontAlgn="base" hangingPunct="0">
        <a:spcBef>
          <a:spcPct val="20000"/>
        </a:spcBef>
        <a:spcAft>
          <a:spcPct val="0"/>
        </a:spcAft>
        <a:buNone/>
        <a:defRPr sz="3200">
          <a:solidFill>
            <a:srgbClr val="0000FF"/>
          </a:solidFill>
          <a:latin typeface="楷体_GB2312" pitchFamily="49" charset="-122"/>
          <a:ea typeface="楷体_GB2312" pitchFamily="49" charset="-122"/>
          <a:cs typeface="+mn-cs"/>
        </a:defRPr>
      </a:lvl1pPr>
      <a:lvl2pPr marL="742950" indent="-285750" algn="just" rtl="0" eaLnBrk="0" fontAlgn="base" hangingPunct="0">
        <a:spcBef>
          <a:spcPct val="20000"/>
        </a:spcBef>
        <a:spcAft>
          <a:spcPct val="0"/>
        </a:spcAft>
        <a:buBlip>
          <a:blip r:embed="rId9"/>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6.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7.xml"/><Relationship Id="rId1" Type="http://schemas.openxmlformats.org/officeDocument/2006/relationships/vmlDrawing" Target="../drawings/vmlDrawing7.vml"/><Relationship Id="rId5" Type="http://schemas.openxmlformats.org/officeDocument/2006/relationships/image" Target="../media/image21.png"/><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8.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9.xml"/><Relationship Id="rId1" Type="http://schemas.openxmlformats.org/officeDocument/2006/relationships/vmlDrawing" Target="../drawings/vmlDrawing9.vml"/><Relationship Id="rId5" Type="http://schemas.openxmlformats.org/officeDocument/2006/relationships/image" Target="../media/image25.png"/><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2708920"/>
            <a:ext cx="6552728" cy="707886"/>
          </a:xfrm>
          <a:prstGeom prst="rect">
            <a:avLst/>
          </a:prstGeom>
          <a:noFill/>
        </p:spPr>
        <p:txBody>
          <a:bodyPr wrap="square" rtlCol="0">
            <a:spAutoFit/>
          </a:bodyPr>
          <a:lstStyle/>
          <a:p>
            <a:pPr algn="ctr"/>
            <a:r>
              <a:rPr lang="en-US" altLang="zh-CN" sz="4000" dirty="0">
                <a:solidFill>
                  <a:srgbClr val="0000FF"/>
                </a:solidFill>
                <a:effectLst/>
                <a:latin typeface="Times New Roman" pitchFamily="18" charset="0"/>
                <a:ea typeface="楷体_GB2312" pitchFamily="49" charset="-122"/>
                <a:cs typeface="Times New Roman" pitchFamily="18" charset="0"/>
              </a:rPr>
              <a:t>2.2 8088/8086</a:t>
            </a:r>
            <a:r>
              <a:rPr lang="zh-CN" altLang="en-US" sz="4000" dirty="0">
                <a:solidFill>
                  <a:srgbClr val="0000FF"/>
                </a:solidFill>
                <a:effectLst/>
                <a:latin typeface="Times New Roman" pitchFamily="18" charset="0"/>
                <a:ea typeface="楷体_GB2312" pitchFamily="49" charset="-122"/>
                <a:cs typeface="Times New Roman" pitchFamily="18" charset="0"/>
              </a:rPr>
              <a:t>的寻址方式</a:t>
            </a:r>
          </a:p>
        </p:txBody>
      </p:sp>
    </p:spTree>
    <p:extLst>
      <p:ext uri="{BB962C8B-B14F-4D97-AF65-F5344CB8AC3E}">
        <p14:creationId xmlns:p14="http://schemas.microsoft.com/office/powerpoint/2010/main" val="10936310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68313" y="188913"/>
            <a:ext cx="8229600" cy="504825"/>
          </a:xfrm>
        </p:spPr>
        <p:txBody>
          <a:bodyPr/>
          <a:lstStyle/>
          <a:p>
            <a:r>
              <a:rPr lang="en-US" altLang="zh-CN" smtClean="0"/>
              <a:t>2. </a:t>
            </a:r>
            <a:r>
              <a:rPr lang="zh-CN" altLang="en-US" smtClean="0"/>
              <a:t>寄存器寻址</a:t>
            </a:r>
            <a:r>
              <a:rPr lang="en-US" altLang="zh-CN" smtClean="0"/>
              <a:t>(</a:t>
            </a:r>
            <a:r>
              <a:rPr lang="zh-CN" altLang="en-US" smtClean="0"/>
              <a:t>续</a:t>
            </a:r>
            <a:r>
              <a:rPr lang="en-US" altLang="zh-CN" smtClean="0"/>
              <a:t>)</a:t>
            </a:r>
            <a:endParaRPr lang="zh-CN" altLang="en-US" smtClean="0"/>
          </a:p>
        </p:txBody>
      </p:sp>
      <p:sp>
        <p:nvSpPr>
          <p:cNvPr id="18435" name="内容占位符 2"/>
          <p:cNvSpPr>
            <a:spLocks noGrp="1"/>
          </p:cNvSpPr>
          <p:nvPr>
            <p:ph idx="1"/>
          </p:nvPr>
        </p:nvSpPr>
        <p:spPr/>
        <p:txBody>
          <a:bodyPr/>
          <a:lstStyle/>
          <a:p>
            <a:pPr marL="0" indent="0" eaLnBrk="1" hangingPunct="1">
              <a:buClr>
                <a:srgbClr val="FF0000"/>
              </a:buClr>
              <a:buFontTx/>
              <a:buNone/>
              <a:defRPr/>
            </a:pPr>
            <a:r>
              <a:rPr lang="zh-CN" altLang="en-US" sz="2800" dirty="0" smtClean="0">
                <a:solidFill>
                  <a:srgbClr val="FF0000"/>
                </a:solidFill>
                <a:latin typeface="+mn-ea"/>
              </a:rPr>
              <a:t>特点：</a:t>
            </a:r>
          </a:p>
          <a:p>
            <a:pPr marL="0" indent="0" eaLnBrk="1" hangingPunct="1">
              <a:buFontTx/>
              <a:buNone/>
              <a:defRPr/>
            </a:pPr>
            <a:r>
              <a:rPr lang="zh-CN" altLang="en-US" sz="2800" dirty="0">
                <a:solidFill>
                  <a:srgbClr val="0000FF"/>
                </a:solidFill>
                <a:latin typeface="+mn-ea"/>
              </a:rPr>
              <a:t>执行速度</a:t>
            </a:r>
            <a:r>
              <a:rPr lang="zh-CN" altLang="en-US" sz="2800" dirty="0" smtClean="0">
                <a:solidFill>
                  <a:srgbClr val="0000FF"/>
                </a:solidFill>
                <a:latin typeface="+mn-ea"/>
              </a:rPr>
              <a:t>快。</a:t>
            </a:r>
            <a:r>
              <a:rPr lang="zh-CN" altLang="en-US" sz="2800" dirty="0" smtClean="0">
                <a:solidFill>
                  <a:schemeClr val="accent1">
                    <a:lumMod val="75000"/>
                  </a:schemeClr>
                </a:solidFill>
                <a:latin typeface="+mn-ea"/>
              </a:rPr>
              <a:t>采用寄存器寻址方式的指令在执行时，操作完全在</a:t>
            </a:r>
            <a:r>
              <a:rPr lang="zh-CN" altLang="en-US" sz="2800" dirty="0" smtClean="0">
                <a:solidFill>
                  <a:schemeClr val="accent1">
                    <a:lumMod val="75000"/>
                  </a:schemeClr>
                </a:solidFill>
              </a:rPr>
              <a:t>CPU</a:t>
            </a:r>
            <a:r>
              <a:rPr lang="zh-CN" altLang="en-US" sz="2800" dirty="0" smtClean="0">
                <a:solidFill>
                  <a:schemeClr val="accent1">
                    <a:lumMod val="75000"/>
                  </a:schemeClr>
                </a:solidFill>
                <a:latin typeface="+mn-ea"/>
              </a:rPr>
              <a:t>内部进行，不需要启动总线周期</a:t>
            </a:r>
            <a:r>
              <a:rPr lang="zh-CN" altLang="en-US" sz="2800" dirty="0" smtClean="0">
                <a:latin typeface="+mn-ea"/>
              </a:rPr>
              <a:t>。</a:t>
            </a:r>
          </a:p>
          <a:p>
            <a:pPr marL="0" indent="0" eaLnBrk="1" hangingPunct="1">
              <a:spcBef>
                <a:spcPts val="1800"/>
              </a:spcBef>
              <a:buClr>
                <a:srgbClr val="FF0000"/>
              </a:buClr>
              <a:buFontTx/>
              <a:buNone/>
              <a:defRPr/>
            </a:pPr>
            <a:r>
              <a:rPr lang="zh-CN" altLang="en-US" sz="2800" dirty="0" smtClean="0">
                <a:solidFill>
                  <a:srgbClr val="FF0000"/>
                </a:solidFill>
                <a:latin typeface="+mn-ea"/>
              </a:rPr>
              <a:t>应用：</a:t>
            </a:r>
          </a:p>
          <a:p>
            <a:pPr marL="0" indent="0" eaLnBrk="1" hangingPunct="1">
              <a:buFontTx/>
              <a:buNone/>
              <a:defRPr/>
            </a:pPr>
            <a:r>
              <a:rPr lang="zh-CN" altLang="en-US" sz="2800" dirty="0" smtClean="0">
                <a:solidFill>
                  <a:schemeClr val="accent1">
                    <a:lumMod val="75000"/>
                  </a:schemeClr>
                </a:solidFill>
              </a:rPr>
              <a:t>编程时可对源、目的操作数中的任意一个或者二者同时使用寄存器寻址方式。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68313" y="188913"/>
            <a:ext cx="8229600" cy="504825"/>
          </a:xfrm>
        </p:spPr>
        <p:txBody>
          <a:bodyPr/>
          <a:lstStyle/>
          <a:p>
            <a:r>
              <a:rPr lang="zh-CN" altLang="en-US" smtClean="0"/>
              <a:t>存储器中操作数的寻址</a:t>
            </a:r>
          </a:p>
        </p:txBody>
      </p:sp>
      <p:sp>
        <p:nvSpPr>
          <p:cNvPr id="19459" name="内容占位符 2"/>
          <p:cNvSpPr>
            <a:spLocks noGrp="1"/>
          </p:cNvSpPr>
          <p:nvPr>
            <p:ph idx="1"/>
          </p:nvPr>
        </p:nvSpPr>
        <p:spPr/>
        <p:txBody>
          <a:bodyPr/>
          <a:lstStyle/>
          <a:p>
            <a:pPr eaLnBrk="1" hangingPunct="1">
              <a:defRPr/>
            </a:pPr>
            <a:r>
              <a:rPr lang="zh-CN" altLang="en-US" sz="2800" dirty="0" smtClean="0">
                <a:solidFill>
                  <a:schemeClr val="accent1">
                    <a:lumMod val="75000"/>
                  </a:schemeClr>
                </a:solidFill>
              </a:rPr>
              <a:t>操作数在主存中，指令中对主存地址进行描述</a:t>
            </a:r>
          </a:p>
          <a:p>
            <a:pPr eaLnBrk="1" hangingPunct="1">
              <a:defRPr/>
            </a:pPr>
            <a:r>
              <a:rPr lang="en-US" altLang="zh-CN" sz="2800" dirty="0" smtClean="0">
                <a:solidFill>
                  <a:schemeClr val="accent1">
                    <a:lumMod val="75000"/>
                  </a:schemeClr>
                </a:solidFill>
              </a:rPr>
              <a:t>8086</a:t>
            </a:r>
            <a:r>
              <a:rPr lang="zh-CN" altLang="en-US" sz="2800" dirty="0" smtClean="0">
                <a:solidFill>
                  <a:schemeClr val="accent1">
                    <a:lumMod val="75000"/>
                  </a:schemeClr>
                </a:solidFill>
              </a:rPr>
              <a:t>汇编语言程序中采用</a:t>
            </a:r>
            <a:r>
              <a:rPr lang="zh-CN" altLang="en-US" sz="2800" dirty="0" smtClean="0">
                <a:hlinkClick r:id="rId2" action="ppaction://hlinksldjump"/>
              </a:rPr>
              <a:t>逻辑地址</a:t>
            </a:r>
            <a:r>
              <a:rPr lang="zh-CN" altLang="en-US" sz="2800" dirty="0" smtClean="0">
                <a:solidFill>
                  <a:schemeClr val="accent1">
                    <a:lumMod val="75000"/>
                  </a:schemeClr>
                </a:solidFill>
              </a:rPr>
              <a:t>表示主存地址</a:t>
            </a:r>
          </a:p>
          <a:p>
            <a:pPr marL="457200" lvl="1" indent="0" eaLnBrk="1" hangingPunct="1">
              <a:defRPr/>
            </a:pPr>
            <a:r>
              <a:rPr lang="zh-CN" altLang="en-US" sz="2400" b="0" dirty="0" smtClean="0">
                <a:solidFill>
                  <a:schemeClr val="accent1">
                    <a:lumMod val="75000"/>
                  </a:schemeClr>
                </a:solidFill>
                <a:ea typeface="+mn-ea"/>
              </a:rPr>
              <a:t>段地址在默认的或用段超越前缀指定的段寄存器中</a:t>
            </a:r>
          </a:p>
          <a:p>
            <a:pPr marL="457200" lvl="1" indent="0" eaLnBrk="1" hangingPunct="1">
              <a:defRPr/>
            </a:pPr>
            <a:r>
              <a:rPr lang="zh-CN" altLang="en-US" sz="2400" b="0" dirty="0" smtClean="0">
                <a:solidFill>
                  <a:schemeClr val="accent1">
                    <a:lumMod val="75000"/>
                  </a:schemeClr>
                </a:solidFill>
                <a:ea typeface="+mn-ea"/>
              </a:rPr>
              <a:t>指令中一般只需给出操作数的偏移地址（有效地址</a:t>
            </a:r>
            <a:r>
              <a:rPr lang="en-US" altLang="zh-CN" sz="2400" b="0" dirty="0" smtClean="0">
                <a:solidFill>
                  <a:schemeClr val="accent1">
                    <a:lumMod val="75000"/>
                  </a:schemeClr>
                </a:solidFill>
                <a:ea typeface="+mn-ea"/>
              </a:rPr>
              <a:t>EA</a:t>
            </a:r>
            <a:r>
              <a:rPr lang="zh-CN" altLang="en-US" sz="2400" b="0" dirty="0" smtClean="0">
                <a:solidFill>
                  <a:schemeClr val="accent1">
                    <a:lumMod val="75000"/>
                  </a:schemeClr>
                </a:solidFill>
                <a:ea typeface="+mn-ea"/>
              </a:rPr>
              <a:t>）</a:t>
            </a:r>
          </a:p>
          <a:p>
            <a:pPr eaLnBrk="1" hangingPunct="1">
              <a:defRPr/>
            </a:pPr>
            <a:r>
              <a:rPr lang="en-US" altLang="zh-CN" sz="2800" dirty="0" smtClean="0">
                <a:solidFill>
                  <a:schemeClr val="accent1">
                    <a:lumMod val="75000"/>
                  </a:schemeClr>
                </a:solidFill>
              </a:rPr>
              <a:t>8086</a:t>
            </a:r>
            <a:r>
              <a:rPr lang="zh-CN" altLang="en-US" sz="2800" dirty="0" smtClean="0">
                <a:solidFill>
                  <a:schemeClr val="accent1">
                    <a:lumMod val="75000"/>
                  </a:schemeClr>
                </a:solidFill>
              </a:rPr>
              <a:t>设计了多种存储器寻址方式</a:t>
            </a:r>
          </a:p>
          <a:p>
            <a:pPr marL="457200" lvl="1" indent="0" eaLnBrk="1" hangingPunct="1">
              <a:buFontTx/>
              <a:buNone/>
              <a:defRPr/>
            </a:pPr>
            <a:r>
              <a:rPr lang="en-US" altLang="zh-CN" sz="2400" b="0" dirty="0" smtClean="0">
                <a:solidFill>
                  <a:schemeClr val="accent1">
                    <a:lumMod val="75000"/>
                  </a:schemeClr>
                </a:solidFill>
                <a:ea typeface="+mn-ea"/>
              </a:rPr>
              <a:t>1</a:t>
            </a:r>
            <a:r>
              <a:rPr lang="zh-CN" altLang="en-US" sz="2400" b="0" dirty="0" smtClean="0">
                <a:solidFill>
                  <a:schemeClr val="accent1">
                    <a:lumMod val="75000"/>
                  </a:schemeClr>
                </a:solidFill>
                <a:ea typeface="+mn-ea"/>
              </a:rPr>
              <a:t>、直接寻址方式</a:t>
            </a:r>
          </a:p>
          <a:p>
            <a:pPr marL="457200" lvl="1" indent="0" eaLnBrk="1" hangingPunct="1">
              <a:buFontTx/>
              <a:buNone/>
              <a:defRPr/>
            </a:pPr>
            <a:r>
              <a:rPr lang="en-US" altLang="zh-CN" sz="2400" b="0" dirty="0" smtClean="0">
                <a:solidFill>
                  <a:schemeClr val="accent1">
                    <a:lumMod val="75000"/>
                  </a:schemeClr>
                </a:solidFill>
                <a:ea typeface="+mn-ea"/>
              </a:rPr>
              <a:t>2</a:t>
            </a:r>
            <a:r>
              <a:rPr lang="zh-CN" altLang="en-US" sz="2400" b="0" dirty="0" smtClean="0">
                <a:solidFill>
                  <a:schemeClr val="accent1">
                    <a:lumMod val="75000"/>
                  </a:schemeClr>
                </a:solidFill>
                <a:ea typeface="+mn-ea"/>
              </a:rPr>
              <a:t>、寄存器间接寻址方式</a:t>
            </a:r>
          </a:p>
          <a:p>
            <a:pPr marL="457200" lvl="1" indent="0" eaLnBrk="1" hangingPunct="1">
              <a:buFontTx/>
              <a:buNone/>
              <a:defRPr/>
            </a:pPr>
            <a:r>
              <a:rPr lang="en-US" altLang="zh-CN" sz="2400" b="0" dirty="0" smtClean="0">
                <a:solidFill>
                  <a:schemeClr val="accent1">
                    <a:lumMod val="75000"/>
                  </a:schemeClr>
                </a:solidFill>
                <a:ea typeface="+mn-ea"/>
              </a:rPr>
              <a:t>3</a:t>
            </a:r>
            <a:r>
              <a:rPr lang="zh-CN" altLang="en-US" sz="2400" b="0" dirty="0" smtClean="0">
                <a:solidFill>
                  <a:schemeClr val="accent1">
                    <a:lumMod val="75000"/>
                  </a:schemeClr>
                </a:solidFill>
                <a:ea typeface="+mn-ea"/>
              </a:rPr>
              <a:t>、寄存器相对寻址方式</a:t>
            </a:r>
          </a:p>
          <a:p>
            <a:pPr marL="457200" lvl="1" indent="0" eaLnBrk="1" hangingPunct="1">
              <a:buFontTx/>
              <a:buNone/>
              <a:defRPr/>
            </a:pPr>
            <a:r>
              <a:rPr lang="en-US" altLang="zh-CN" sz="2400" b="0" dirty="0" smtClean="0">
                <a:solidFill>
                  <a:schemeClr val="accent1">
                    <a:lumMod val="75000"/>
                  </a:schemeClr>
                </a:solidFill>
                <a:ea typeface="+mn-ea"/>
              </a:rPr>
              <a:t>4</a:t>
            </a:r>
            <a:r>
              <a:rPr lang="zh-CN" altLang="en-US" sz="2400" b="0" dirty="0" smtClean="0">
                <a:solidFill>
                  <a:schemeClr val="accent1">
                    <a:lumMod val="75000"/>
                  </a:schemeClr>
                </a:solidFill>
                <a:ea typeface="+mn-ea"/>
              </a:rPr>
              <a:t>、基址变址寻址方式</a:t>
            </a:r>
          </a:p>
          <a:p>
            <a:pPr marL="457200" lvl="1" indent="0" eaLnBrk="1" hangingPunct="1">
              <a:buFontTx/>
              <a:buNone/>
              <a:defRPr/>
            </a:pPr>
            <a:r>
              <a:rPr lang="en-US" altLang="zh-CN" sz="2400" b="0" dirty="0" smtClean="0">
                <a:solidFill>
                  <a:schemeClr val="accent1">
                    <a:lumMod val="75000"/>
                  </a:schemeClr>
                </a:solidFill>
                <a:ea typeface="+mn-ea"/>
              </a:rPr>
              <a:t>5</a:t>
            </a:r>
            <a:r>
              <a:rPr lang="zh-CN" altLang="en-US" sz="2400" b="0" dirty="0" smtClean="0">
                <a:solidFill>
                  <a:schemeClr val="accent1">
                    <a:lumMod val="75000"/>
                  </a:schemeClr>
                </a:solidFill>
                <a:ea typeface="+mn-ea"/>
              </a:rPr>
              <a:t>、相对基址变址寻址方式</a:t>
            </a:r>
            <a:endParaRPr lang="zh-CN" altLang="en-US" b="0" dirty="0" smtClean="0">
              <a:solidFill>
                <a:schemeClr val="accent1">
                  <a:lumMod val="75000"/>
                </a:schemeClr>
              </a:solidFill>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randombar(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randombar(horizontal)">
                                      <p:cBhvr>
                                        <p:cTn id="12" dur="500"/>
                                        <p:tgtEl>
                                          <p:spTgt spid="19459">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randombar(horizontal)">
                                      <p:cBhvr>
                                        <p:cTn id="15" dur="500"/>
                                        <p:tgtEl>
                                          <p:spTgt spid="19459">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randombar(horizontal)">
                                      <p:cBhvr>
                                        <p:cTn id="18" dur="500"/>
                                        <p:tgtEl>
                                          <p:spTgt spid="194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randombar(horizontal)">
                                      <p:cBhvr>
                                        <p:cTn id="23" dur="500"/>
                                        <p:tgtEl>
                                          <p:spTgt spid="19459">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randombar(horizontal)">
                                      <p:cBhvr>
                                        <p:cTn id="26" dur="500"/>
                                        <p:tgtEl>
                                          <p:spTgt spid="19459">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animEffect transition="in" filter="randombar(horizontal)">
                                      <p:cBhvr>
                                        <p:cTn id="29" dur="500"/>
                                        <p:tgtEl>
                                          <p:spTgt spid="19459">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9459">
                                            <p:txEl>
                                              <p:pRg st="7" end="7"/>
                                            </p:txEl>
                                          </p:spTgt>
                                        </p:tgtEl>
                                        <p:attrNameLst>
                                          <p:attrName>style.visibility</p:attrName>
                                        </p:attrNameLst>
                                      </p:cBhvr>
                                      <p:to>
                                        <p:strVal val="visible"/>
                                      </p:to>
                                    </p:set>
                                    <p:animEffect transition="in" filter="randombar(horizontal)">
                                      <p:cBhvr>
                                        <p:cTn id="32" dur="500"/>
                                        <p:tgtEl>
                                          <p:spTgt spid="19459">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randombar(horizontal)">
                                      <p:cBhvr>
                                        <p:cTn id="35" dur="500"/>
                                        <p:tgtEl>
                                          <p:spTgt spid="19459">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randombar(horizontal)">
                                      <p:cBhvr>
                                        <p:cTn id="38"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68313" y="188913"/>
            <a:ext cx="8229600" cy="504825"/>
          </a:xfrm>
        </p:spPr>
        <p:txBody>
          <a:bodyPr/>
          <a:lstStyle/>
          <a:p>
            <a:r>
              <a:rPr lang="en-US" altLang="zh-CN" smtClean="0"/>
              <a:t>8088</a:t>
            </a:r>
            <a:r>
              <a:rPr lang="zh-CN" altLang="en-US" smtClean="0"/>
              <a:t>地址变换</a:t>
            </a:r>
          </a:p>
        </p:txBody>
      </p:sp>
      <p:sp>
        <p:nvSpPr>
          <p:cNvPr id="20483" name="内容占位符 2"/>
          <p:cNvSpPr>
            <a:spLocks noGrp="1"/>
          </p:cNvSpPr>
          <p:nvPr>
            <p:ph idx="1"/>
          </p:nvPr>
        </p:nvSpPr>
        <p:spPr/>
        <p:txBody>
          <a:bodyPr/>
          <a:lstStyle/>
          <a:p>
            <a:pPr>
              <a:defRPr/>
            </a:pPr>
            <a:r>
              <a:rPr lang="zh-CN" altLang="en-US" dirty="0" smtClean="0">
                <a:solidFill>
                  <a:schemeClr val="accent1">
                    <a:lumMod val="75000"/>
                  </a:schemeClr>
                </a:solidFill>
              </a:rPr>
              <a:t>逻辑地址</a:t>
            </a:r>
            <a:endParaRPr lang="en-US" altLang="zh-CN" dirty="0">
              <a:solidFill>
                <a:schemeClr val="accent1">
                  <a:lumMod val="75000"/>
                </a:schemeClr>
              </a:solidFill>
            </a:endParaRPr>
          </a:p>
          <a:p>
            <a:pPr marL="0" indent="0">
              <a:buFontTx/>
              <a:buNone/>
              <a:defRPr/>
            </a:pPr>
            <a:r>
              <a:rPr lang="en-US" altLang="zh-CN" sz="2800" dirty="0" smtClean="0">
                <a:solidFill>
                  <a:schemeClr val="accent1">
                    <a:lumMod val="75000"/>
                  </a:schemeClr>
                </a:solidFill>
                <a:sym typeface="幼圆" pitchFamily="49" charset="-122"/>
              </a:rPr>
              <a:t>    </a:t>
            </a:r>
            <a:r>
              <a:rPr lang="zh-CN" altLang="en-US" sz="2800" dirty="0" smtClean="0">
                <a:solidFill>
                  <a:schemeClr val="accent1">
                    <a:lumMod val="75000"/>
                  </a:schemeClr>
                </a:solidFill>
                <a:sym typeface="幼圆" pitchFamily="49" charset="-122"/>
              </a:rPr>
              <a:t>格式：</a:t>
            </a:r>
            <a:r>
              <a:rPr lang="zh-CN" altLang="en-US" sz="2800" dirty="0" smtClean="0">
                <a:solidFill>
                  <a:srgbClr val="0000FF"/>
                </a:solidFill>
                <a:sym typeface="幼圆" pitchFamily="49" charset="-122"/>
              </a:rPr>
              <a:t>段</a:t>
            </a:r>
            <a:r>
              <a:rPr lang="zh-CN" altLang="en-US" sz="2800" dirty="0">
                <a:solidFill>
                  <a:srgbClr val="0000FF"/>
                </a:solidFill>
                <a:sym typeface="幼圆" pitchFamily="49" charset="-122"/>
              </a:rPr>
              <a:t>基地址</a:t>
            </a:r>
            <a:r>
              <a:rPr lang="en-US" altLang="zh-CN" sz="2800" dirty="0">
                <a:solidFill>
                  <a:srgbClr val="0000FF"/>
                </a:solidFill>
                <a:sym typeface="幼圆" pitchFamily="49" charset="-122"/>
              </a:rPr>
              <a:t>:</a:t>
            </a:r>
            <a:r>
              <a:rPr lang="zh-CN" altLang="en-US" sz="2800" dirty="0" smtClean="0">
                <a:solidFill>
                  <a:srgbClr val="0000FF"/>
                </a:solidFill>
                <a:sym typeface="幼圆" pitchFamily="49" charset="-122"/>
              </a:rPr>
              <a:t>段内偏移地址</a:t>
            </a:r>
            <a:endParaRPr lang="en-US" altLang="zh-CN" sz="2800" dirty="0" smtClean="0">
              <a:solidFill>
                <a:srgbClr val="0000FF"/>
              </a:solidFill>
              <a:sym typeface="幼圆" pitchFamily="49" charset="-122"/>
            </a:endParaRPr>
          </a:p>
          <a:p>
            <a:pPr marL="800100" lvl="2" indent="0">
              <a:buFontTx/>
              <a:buNone/>
              <a:defRPr/>
            </a:pPr>
            <a:r>
              <a:rPr lang="zh-CN" altLang="en-US" sz="2800" dirty="0" smtClean="0">
                <a:solidFill>
                  <a:schemeClr val="accent1">
                    <a:lumMod val="75000"/>
                  </a:schemeClr>
                </a:solidFill>
                <a:ea typeface="幼圆" pitchFamily="49" charset="-122"/>
                <a:sym typeface="幼圆" pitchFamily="49" charset="-122"/>
              </a:rPr>
              <a:t>例：</a:t>
            </a:r>
            <a:r>
              <a:rPr lang="en-US" altLang="zh-CN" sz="2800" dirty="0" smtClean="0">
                <a:solidFill>
                  <a:srgbClr val="0000FF"/>
                </a:solidFill>
                <a:ea typeface="幼圆" pitchFamily="49" charset="-122"/>
                <a:sym typeface="幼圆" pitchFamily="49" charset="-122"/>
              </a:rPr>
              <a:t>1234H:5678H</a:t>
            </a:r>
          </a:p>
          <a:p>
            <a:pPr marL="800100" lvl="2" indent="0">
              <a:buFontTx/>
              <a:buNone/>
              <a:defRPr/>
            </a:pPr>
            <a:endParaRPr lang="en-US" altLang="zh-CN" sz="2800" dirty="0">
              <a:solidFill>
                <a:schemeClr val="accent1">
                  <a:lumMod val="75000"/>
                </a:schemeClr>
              </a:solidFill>
              <a:ea typeface="幼圆" pitchFamily="49" charset="-122"/>
              <a:sym typeface="幼圆" pitchFamily="49" charset="-122"/>
            </a:endParaRPr>
          </a:p>
          <a:p>
            <a:pPr marL="342900" lvl="2" indent="-342900">
              <a:buFontTx/>
              <a:buBlip>
                <a:blip r:embed="rId2"/>
              </a:buBlip>
              <a:defRPr/>
            </a:pPr>
            <a:r>
              <a:rPr lang="zh-CN" altLang="en-US" sz="3200" dirty="0">
                <a:solidFill>
                  <a:schemeClr val="accent1">
                    <a:lumMod val="75000"/>
                  </a:schemeClr>
                </a:solidFill>
                <a:ea typeface="+mn-ea"/>
                <a:cs typeface="+mn-cs"/>
                <a:sym typeface="幼圆" pitchFamily="49" charset="-122"/>
              </a:rPr>
              <a:t>从逻辑地址计算物理地址的方法</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716338"/>
            <a:ext cx="5059363"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68313" y="188913"/>
            <a:ext cx="8229600" cy="504825"/>
          </a:xfrm>
        </p:spPr>
        <p:txBody>
          <a:bodyPr/>
          <a:lstStyle/>
          <a:p>
            <a:r>
              <a:rPr lang="en-US" altLang="zh-CN" smtClean="0"/>
              <a:t>3.</a:t>
            </a:r>
            <a:r>
              <a:rPr lang="zh-CN" altLang="en-US" smtClean="0"/>
              <a:t>直接寻址</a:t>
            </a:r>
          </a:p>
        </p:txBody>
      </p:sp>
      <p:sp>
        <p:nvSpPr>
          <p:cNvPr id="21507" name="内容占位符 2"/>
          <p:cNvSpPr>
            <a:spLocks noGrp="1"/>
          </p:cNvSpPr>
          <p:nvPr>
            <p:ph idx="1"/>
          </p:nvPr>
        </p:nvSpPr>
        <p:spPr/>
        <p:txBody>
          <a:bodyPr/>
          <a:lstStyle/>
          <a:p>
            <a:pPr marL="0" indent="0" eaLnBrk="1" hangingPunct="1">
              <a:lnSpc>
                <a:spcPct val="125000"/>
              </a:lnSpc>
              <a:spcBef>
                <a:spcPts val="600"/>
              </a:spcBef>
              <a:buFontTx/>
              <a:buNone/>
            </a:pPr>
            <a:r>
              <a:rPr lang="zh-CN" altLang="en-US" sz="2800" dirty="0" smtClean="0">
                <a:solidFill>
                  <a:schemeClr val="accent1">
                    <a:lumMod val="75000"/>
                  </a:schemeClr>
                </a:solidFill>
                <a:sym typeface="宋体" pitchFamily="2" charset="-122"/>
              </a:rPr>
              <a:t>数据位于存储器中，指令地址码字段直接给出操作数的有效地址。</a:t>
            </a:r>
            <a:endParaRPr lang="en-US" altLang="zh-CN" sz="2800" dirty="0" smtClean="0">
              <a:solidFill>
                <a:schemeClr val="accent1">
                  <a:lumMod val="75000"/>
                </a:schemeClr>
              </a:solidFill>
              <a:sym typeface="宋体" pitchFamily="2" charset="-122"/>
            </a:endParaRPr>
          </a:p>
          <a:p>
            <a:pPr marL="0" indent="0" eaLnBrk="1" hangingPunct="1">
              <a:lnSpc>
                <a:spcPct val="125000"/>
              </a:lnSpc>
              <a:spcBef>
                <a:spcPts val="600"/>
              </a:spcBef>
              <a:buFontTx/>
              <a:buNone/>
            </a:pPr>
            <a:r>
              <a:rPr lang="zh-CN" altLang="en-US" sz="2800" dirty="0" smtClean="0">
                <a:solidFill>
                  <a:srgbClr val="FF0000"/>
                </a:solidFill>
                <a:sym typeface="宋体" pitchFamily="2" charset="-122"/>
              </a:rPr>
              <a:t>例如：</a:t>
            </a:r>
          </a:p>
          <a:p>
            <a:pPr marL="0" indent="0" eaLnBrk="1" hangingPunct="1">
              <a:lnSpc>
                <a:spcPct val="125000"/>
              </a:lnSpc>
              <a:spcBef>
                <a:spcPts val="600"/>
              </a:spcBef>
              <a:buNone/>
            </a:pPr>
            <a:r>
              <a:rPr lang="zh-CN" altLang="en-US" sz="2800" dirty="0" smtClean="0">
                <a:sym typeface="宋体" pitchFamily="2" charset="-122"/>
              </a:rPr>
              <a:t>　</a:t>
            </a:r>
            <a:r>
              <a:rPr lang="zh-CN" altLang="en-US" sz="2800" dirty="0" smtClean="0">
                <a:solidFill>
                  <a:srgbClr val="000099"/>
                </a:solidFill>
              </a:rPr>
              <a:t>MOV  AX,［1070H］ </a:t>
            </a:r>
            <a:r>
              <a:rPr lang="zh-CN" altLang="en-US" sz="2800" dirty="0">
                <a:solidFill>
                  <a:srgbClr val="003300"/>
                </a:solidFill>
              </a:rPr>
              <a:t>； </a:t>
            </a:r>
            <a:r>
              <a:rPr lang="en-US" altLang="zh-CN" sz="2800" dirty="0">
                <a:solidFill>
                  <a:srgbClr val="003300"/>
                </a:solidFill>
              </a:rPr>
              <a:t>(MOV AX,WVAR)</a:t>
            </a:r>
            <a:endParaRPr lang="zh-CN" altLang="en-US" sz="2800" dirty="0">
              <a:solidFill>
                <a:srgbClr val="003300"/>
              </a:solidFill>
            </a:endParaRPr>
          </a:p>
          <a:p>
            <a:pPr marL="0" indent="0" eaLnBrk="1" hangingPunct="1">
              <a:lnSpc>
                <a:spcPct val="125000"/>
              </a:lnSpc>
              <a:spcBef>
                <a:spcPts val="600"/>
              </a:spcBef>
              <a:buFontTx/>
              <a:buNone/>
            </a:pPr>
            <a:r>
              <a:rPr lang="zh-CN" altLang="en-US" sz="2400" dirty="0" smtClean="0">
                <a:solidFill>
                  <a:srgbClr val="003300"/>
                </a:solidFill>
              </a:rPr>
              <a:t>；将存储在DS段1070H和1071H两单元的字数据取到AX中</a:t>
            </a:r>
          </a:p>
          <a:p>
            <a:pPr marL="0" indent="0" eaLnBrk="1" hangingPunct="1">
              <a:lnSpc>
                <a:spcPct val="125000"/>
              </a:lnSpc>
              <a:spcBef>
                <a:spcPts val="600"/>
              </a:spcBef>
              <a:buFontTx/>
              <a:buNone/>
            </a:pPr>
            <a:r>
              <a:rPr lang="zh-CN" altLang="en-US" sz="2800" dirty="0" smtClean="0">
                <a:solidFill>
                  <a:srgbClr val="FF0000"/>
                </a:solidFill>
                <a:sym typeface="宋体" pitchFamily="2" charset="-122"/>
              </a:rPr>
              <a:t>注意：</a:t>
            </a:r>
            <a:r>
              <a:rPr lang="zh-CN" altLang="en-US" sz="2800" dirty="0" smtClean="0">
                <a:solidFill>
                  <a:schemeClr val="accent1">
                    <a:lumMod val="75000"/>
                  </a:schemeClr>
                </a:solidFill>
                <a:sym typeface="宋体" pitchFamily="2" charset="-122"/>
              </a:rPr>
              <a:t>采用直接寻址方式时，如果指令中没有用段超越前缀指明操作数在哪一个段，则默认在数据段，段寄存器是</a:t>
            </a:r>
            <a:r>
              <a:rPr lang="zh-CN" altLang="en-US" sz="2800" dirty="0" smtClean="0">
                <a:solidFill>
                  <a:schemeClr val="accent1">
                    <a:lumMod val="75000"/>
                  </a:schemeClr>
                </a:solidFill>
              </a:rPr>
              <a:t>DS。</a:t>
            </a:r>
          </a:p>
        </p:txBody>
      </p:sp>
      <p:sp>
        <p:nvSpPr>
          <p:cNvPr id="4" name="AutoShape 4">
            <a:hlinkClick r:id="rId2" action="ppaction://hlinksldjump"/>
          </p:cNvPr>
          <p:cNvSpPr>
            <a:spLocks noChangeArrowheads="1"/>
          </p:cNvSpPr>
          <p:nvPr/>
        </p:nvSpPr>
        <p:spPr bwMode="auto">
          <a:xfrm>
            <a:off x="7848352" y="5517232"/>
            <a:ext cx="900112" cy="53975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70000"/>
              </a:lnSpc>
              <a:buFont typeface="Wingdings" pitchFamily="2" charset="2"/>
              <a:buNone/>
              <a:defRPr/>
            </a:pPr>
            <a:r>
              <a:rPr lang="zh-CN" altLang="en-US" sz="2400" dirty="0">
                <a:solidFill>
                  <a:schemeClr val="accent1"/>
                </a:solidFill>
                <a:effectLst/>
                <a:latin typeface="楷体" pitchFamily="49" charset="-122"/>
                <a:ea typeface="楷体" pitchFamily="49" charset="-122"/>
                <a:sym typeface="Arial" pitchFamily="34" charset="0"/>
              </a:rPr>
              <a:t>演示</a:t>
            </a:r>
            <a:endParaRPr lang="zh-CN" altLang="en-US" sz="2400" dirty="0">
              <a:solidFill>
                <a:schemeClr val="accent1"/>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randombar(horizontal)">
                                      <p:cBhvr>
                                        <p:cTn id="7" dur="500"/>
                                        <p:tgtEl>
                                          <p:spTgt spid="21507">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7">
                                            <p:txEl>
                                              <p:pRg st="3" end="3"/>
                                            </p:txEl>
                                          </p:spTgt>
                                        </p:tgtEl>
                                        <p:attrNameLst>
                                          <p:attrName>style.visibility</p:attrName>
                                        </p:attrNameLst>
                                      </p:cBhvr>
                                      <p:to>
                                        <p:strVal val="visible"/>
                                      </p:to>
                                    </p:set>
                                    <p:animEffect transition="in" filter="randombar(horizontal)">
                                      <p:cBhvr>
                                        <p:cTn id="10" dur="500"/>
                                        <p:tgtEl>
                                          <p:spTgt spid="2150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animEffect transition="in" filter="randombar(horizontal)">
                                      <p:cBhvr>
                                        <p:cTn id="15" dur="500"/>
                                        <p:tgtEl>
                                          <p:spTgt spid="21507">
                                            <p:txEl>
                                              <p:pRg st="4" end="4"/>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68313" y="188913"/>
            <a:ext cx="8229600" cy="504825"/>
          </a:xfrm>
        </p:spPr>
        <p:txBody>
          <a:bodyPr/>
          <a:lstStyle/>
          <a:p>
            <a:r>
              <a:rPr lang="en-US" altLang="zh-CN" dirty="0" smtClean="0"/>
              <a:t>3. </a:t>
            </a:r>
            <a:r>
              <a:rPr lang="zh-CN" altLang="en-US" dirty="0" smtClean="0"/>
              <a:t>直接寻址：段超越</a:t>
            </a:r>
          </a:p>
        </p:txBody>
      </p:sp>
      <p:sp>
        <p:nvSpPr>
          <p:cNvPr id="22531" name="内容占位符 2"/>
          <p:cNvSpPr>
            <a:spLocks noGrp="1"/>
          </p:cNvSpPr>
          <p:nvPr>
            <p:ph idx="1"/>
          </p:nvPr>
        </p:nvSpPr>
        <p:spPr/>
        <p:txBody>
          <a:bodyPr/>
          <a:lstStyle/>
          <a:p>
            <a:pPr marL="0" indent="0" eaLnBrk="1" hangingPunct="1">
              <a:lnSpc>
                <a:spcPct val="125000"/>
              </a:lnSpc>
              <a:spcBef>
                <a:spcPts val="600"/>
              </a:spcBef>
              <a:buFontTx/>
              <a:buNone/>
            </a:pPr>
            <a:r>
              <a:rPr lang="zh-CN" altLang="en-US" sz="2800" dirty="0" smtClean="0">
                <a:solidFill>
                  <a:schemeClr val="accent1">
                    <a:lumMod val="75000"/>
                  </a:schemeClr>
                </a:solidFill>
                <a:latin typeface="幼圆" pitchFamily="49" charset="-122"/>
                <a:sym typeface="幼圆" pitchFamily="49" charset="-122"/>
              </a:rPr>
              <a:t>如果要对默认的段之外的存储区进行直接寻址，则指令中必须用段超越前缀指出数据所在的段。</a:t>
            </a:r>
          </a:p>
          <a:p>
            <a:pPr marL="0" indent="0" eaLnBrk="1" hangingPunct="1">
              <a:lnSpc>
                <a:spcPct val="125000"/>
              </a:lnSpc>
              <a:spcBef>
                <a:spcPts val="600"/>
              </a:spcBef>
              <a:buFontTx/>
              <a:buNone/>
            </a:pPr>
            <a:r>
              <a:rPr lang="zh-CN" altLang="en-US" sz="2800" dirty="0" smtClean="0">
                <a:solidFill>
                  <a:srgbClr val="FF0000"/>
                </a:solidFill>
                <a:latin typeface="幼圆" pitchFamily="49" charset="-122"/>
                <a:sym typeface="幼圆" pitchFamily="49" charset="-122"/>
              </a:rPr>
              <a:t>例如：</a:t>
            </a:r>
          </a:p>
          <a:p>
            <a:pPr marL="0" indent="0" eaLnBrk="1" hangingPunct="1">
              <a:lnSpc>
                <a:spcPct val="125000"/>
              </a:lnSpc>
              <a:spcBef>
                <a:spcPts val="600"/>
              </a:spcBef>
              <a:buFontTx/>
              <a:buNone/>
            </a:pPr>
            <a:r>
              <a:rPr lang="zh-CN" altLang="en-US" sz="2800" dirty="0" smtClean="0">
                <a:latin typeface="幼圆" pitchFamily="49" charset="-122"/>
                <a:sym typeface="幼圆" pitchFamily="49" charset="-122"/>
              </a:rPr>
              <a:t>　  </a:t>
            </a:r>
            <a:r>
              <a:rPr lang="zh-CN" altLang="en-US" sz="2800" dirty="0" smtClean="0">
                <a:solidFill>
                  <a:srgbClr val="0000FF"/>
                </a:solidFill>
              </a:rPr>
              <a:t>MOV BX, CS</a:t>
            </a:r>
            <a:r>
              <a:rPr lang="en-US" altLang="zh-CN" sz="2800" dirty="0" smtClean="0">
                <a:solidFill>
                  <a:srgbClr val="0000FF"/>
                </a:solidFill>
              </a:rPr>
              <a:t>:[</a:t>
            </a:r>
            <a:r>
              <a:rPr lang="zh-CN" altLang="en-US" sz="2800" dirty="0" smtClean="0">
                <a:solidFill>
                  <a:srgbClr val="0000FF"/>
                </a:solidFill>
              </a:rPr>
              <a:t>3000H</a:t>
            </a:r>
            <a:r>
              <a:rPr lang="en-US" altLang="zh-CN" sz="2800" dirty="0" smtClean="0">
                <a:solidFill>
                  <a:srgbClr val="0000FF"/>
                </a:solidFill>
              </a:rPr>
              <a:t>]     </a:t>
            </a:r>
            <a:r>
              <a:rPr lang="zh-CN" altLang="en-US" sz="2800" dirty="0" smtClean="0">
                <a:solidFill>
                  <a:srgbClr val="003300"/>
                </a:solidFill>
              </a:rPr>
              <a:t>；表示数据在代码段</a:t>
            </a:r>
          </a:p>
          <a:p>
            <a:pPr marL="0" indent="0" eaLnBrk="1" hangingPunct="1">
              <a:lnSpc>
                <a:spcPct val="125000"/>
              </a:lnSpc>
              <a:spcBef>
                <a:spcPts val="600"/>
              </a:spcBef>
              <a:buFontTx/>
              <a:buNone/>
            </a:pPr>
            <a:r>
              <a:rPr lang="zh-CN" altLang="en-US" sz="2800" dirty="0" smtClean="0">
                <a:solidFill>
                  <a:schemeClr val="accent1">
                    <a:lumMod val="75000"/>
                  </a:schemeClr>
                </a:solidFill>
                <a:sym typeface="幼圆" pitchFamily="49" charset="-122"/>
              </a:rPr>
              <a:t>设CS为5100H，则本指令在执行时，将54000H和54001H两单元的内容取出送BX。</a:t>
            </a:r>
            <a:endParaRPr lang="zh-CN" altLang="en-US" sz="2800" dirty="0" smtClean="0">
              <a:solidFill>
                <a:schemeClr val="accent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randombar(horizontal)">
                                      <p:cBhvr>
                                        <p:cTn id="7" dur="500"/>
                                        <p:tgtEl>
                                          <p:spTgt spid="2253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randombar(horizontal)">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animEffect transition="in" filter="randombar(horizontal)">
                                      <p:cBhvr>
                                        <p:cTn id="15"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68313" y="188913"/>
            <a:ext cx="8229600" cy="504825"/>
          </a:xfrm>
        </p:spPr>
        <p:txBody>
          <a:bodyPr/>
          <a:lstStyle/>
          <a:p>
            <a:r>
              <a:rPr lang="en-US" altLang="zh-CN" smtClean="0"/>
              <a:t>4.  </a:t>
            </a:r>
            <a:r>
              <a:rPr lang="zh-CN" altLang="en-US" smtClean="0"/>
              <a:t>寄存器间接寻址</a:t>
            </a:r>
          </a:p>
        </p:txBody>
      </p:sp>
      <p:sp>
        <p:nvSpPr>
          <p:cNvPr id="23555" name="内容占位符 2"/>
          <p:cNvSpPr>
            <a:spLocks noGrp="1"/>
          </p:cNvSpPr>
          <p:nvPr>
            <p:ph idx="1"/>
          </p:nvPr>
        </p:nvSpPr>
        <p:spPr/>
        <p:txBody>
          <a:bodyPr/>
          <a:lstStyle/>
          <a:p>
            <a:pPr marL="361950" indent="-361950" eaLnBrk="1" hangingPunct="1"/>
            <a:r>
              <a:rPr lang="zh-CN" altLang="en-US" sz="2800" dirty="0">
                <a:solidFill>
                  <a:schemeClr val="accent1">
                    <a:lumMod val="75000"/>
                  </a:schemeClr>
                </a:solidFill>
              </a:rPr>
              <a:t>操作数所在存储单元的有效地址存储在指令地址码字段给定的寄存器中。</a:t>
            </a:r>
          </a:p>
          <a:p>
            <a:pPr marL="361950" indent="-361950" eaLnBrk="1" hangingPunct="1"/>
            <a:r>
              <a:rPr lang="zh-CN" altLang="en-US" sz="2800" dirty="0">
                <a:solidFill>
                  <a:schemeClr val="accent1">
                    <a:lumMod val="75000"/>
                  </a:schemeClr>
                </a:solidFill>
              </a:rPr>
              <a:t>可作为间址寄存器的通用寄存器包括</a:t>
            </a:r>
            <a:r>
              <a:rPr lang="en-US" altLang="zh-CN" sz="2800" dirty="0">
                <a:solidFill>
                  <a:schemeClr val="accent1">
                    <a:lumMod val="75000"/>
                  </a:schemeClr>
                </a:solidFill>
              </a:rPr>
              <a:t>BX</a:t>
            </a:r>
            <a:r>
              <a:rPr lang="zh-CN" altLang="en-US" sz="2800" dirty="0">
                <a:solidFill>
                  <a:schemeClr val="accent1">
                    <a:lumMod val="75000"/>
                  </a:schemeClr>
                </a:solidFill>
              </a:rPr>
              <a:t>，</a:t>
            </a:r>
            <a:r>
              <a:rPr lang="en-US" altLang="zh-CN" sz="2800" dirty="0">
                <a:solidFill>
                  <a:schemeClr val="accent1">
                    <a:lumMod val="75000"/>
                  </a:schemeClr>
                </a:solidFill>
              </a:rPr>
              <a:t>BP</a:t>
            </a:r>
            <a:r>
              <a:rPr lang="zh-CN" altLang="en-US" sz="2800" dirty="0">
                <a:solidFill>
                  <a:schemeClr val="accent1">
                    <a:lumMod val="75000"/>
                  </a:schemeClr>
                </a:solidFill>
              </a:rPr>
              <a:t>，</a:t>
            </a:r>
            <a:r>
              <a:rPr lang="en-US" altLang="zh-CN" sz="2800" dirty="0">
                <a:solidFill>
                  <a:schemeClr val="accent1">
                    <a:lumMod val="75000"/>
                  </a:schemeClr>
                </a:solidFill>
              </a:rPr>
              <a:t>SI</a:t>
            </a:r>
            <a:r>
              <a:rPr lang="zh-CN" altLang="en-US" sz="2800" dirty="0">
                <a:solidFill>
                  <a:schemeClr val="accent1">
                    <a:lumMod val="75000"/>
                  </a:schemeClr>
                </a:solidFill>
              </a:rPr>
              <a:t>和</a:t>
            </a:r>
            <a:r>
              <a:rPr lang="en-US" altLang="zh-CN" sz="2800" dirty="0">
                <a:solidFill>
                  <a:schemeClr val="accent1">
                    <a:lumMod val="75000"/>
                  </a:schemeClr>
                </a:solidFill>
              </a:rPr>
              <a:t>DI</a:t>
            </a:r>
            <a:r>
              <a:rPr lang="zh-CN" altLang="en-US" sz="2800" dirty="0" smtClean="0">
                <a:solidFill>
                  <a:schemeClr val="accent1">
                    <a:lumMod val="75000"/>
                  </a:schemeClr>
                </a:solidFill>
              </a:rPr>
              <a:t>。</a:t>
            </a:r>
            <a:endParaRPr lang="en-US" altLang="zh-CN" sz="2800" dirty="0" smtClean="0">
              <a:solidFill>
                <a:schemeClr val="accent1">
                  <a:lumMod val="75000"/>
                </a:schemeClr>
              </a:solidFill>
            </a:endParaRPr>
          </a:p>
          <a:p>
            <a:pPr marL="0" indent="0" eaLnBrk="1" hangingPunct="1">
              <a:buNone/>
            </a:pPr>
            <a:r>
              <a:rPr lang="zh-CN" altLang="en-US" sz="2800" dirty="0" smtClean="0">
                <a:solidFill>
                  <a:srgbClr val="FF0000"/>
                </a:solidFill>
              </a:rPr>
              <a:t>例：</a:t>
            </a:r>
            <a:endParaRPr lang="en-US" altLang="zh-CN" sz="2800" dirty="0" smtClean="0">
              <a:solidFill>
                <a:srgbClr val="FF0000"/>
              </a:solidFill>
            </a:endParaRPr>
          </a:p>
          <a:p>
            <a:pPr marL="0" indent="0" eaLnBrk="1" hangingPunct="1">
              <a:buNone/>
            </a:pPr>
            <a:r>
              <a:rPr lang="en-US" altLang="zh-CN" sz="2800" dirty="0">
                <a:solidFill>
                  <a:srgbClr val="FF0000"/>
                </a:solidFill>
              </a:rPr>
              <a:t> </a:t>
            </a:r>
            <a:r>
              <a:rPr lang="en-US" altLang="zh-CN" sz="2800" dirty="0" smtClean="0">
                <a:solidFill>
                  <a:srgbClr val="FF0000"/>
                </a:solidFill>
              </a:rPr>
              <a:t>    MOV AX</a:t>
            </a:r>
            <a:r>
              <a:rPr lang="en-US" altLang="zh-CN" sz="2800" dirty="0">
                <a:solidFill>
                  <a:srgbClr val="FF0000"/>
                </a:solidFill>
              </a:rPr>
              <a:t>,</a:t>
            </a:r>
            <a:r>
              <a:rPr lang="en-US" altLang="zh-CN" sz="2800" dirty="0" smtClean="0">
                <a:solidFill>
                  <a:srgbClr val="FF0000"/>
                </a:solidFill>
              </a:rPr>
              <a:t>[BX]</a:t>
            </a:r>
            <a:endParaRPr lang="zh-CN" altLang="en-US" sz="2800" dirty="0">
              <a:solidFill>
                <a:srgbClr val="FF0000"/>
              </a:solidFill>
            </a:endParaRPr>
          </a:p>
        </p:txBody>
      </p:sp>
      <p:sp>
        <p:nvSpPr>
          <p:cNvPr id="4" name="AutoShape 4">
            <a:hlinkClick r:id="rId2" action="ppaction://hlinksldjump"/>
          </p:cNvPr>
          <p:cNvSpPr>
            <a:spLocks noChangeArrowheads="1"/>
          </p:cNvSpPr>
          <p:nvPr/>
        </p:nvSpPr>
        <p:spPr bwMode="auto">
          <a:xfrm>
            <a:off x="7885113" y="5517232"/>
            <a:ext cx="873125" cy="57559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70000"/>
              </a:lnSpc>
              <a:buFont typeface="Wingdings" pitchFamily="2" charset="2"/>
              <a:buNone/>
              <a:defRPr/>
            </a:pPr>
            <a:r>
              <a:rPr lang="zh-CN" altLang="en-US" sz="2400" dirty="0">
                <a:solidFill>
                  <a:schemeClr val="accent1"/>
                </a:solidFill>
                <a:effectLst/>
                <a:latin typeface="楷体" pitchFamily="49" charset="-122"/>
                <a:ea typeface="楷体" pitchFamily="49" charset="-122"/>
                <a:sym typeface="Arial" pitchFamily="34" charset="0"/>
              </a:rPr>
              <a:t>演示</a:t>
            </a:r>
            <a:endParaRPr lang="zh-CN" altLang="en-US" sz="2400" dirty="0">
              <a:solidFill>
                <a:schemeClr val="accent1"/>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randombar(horizontal)">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randombar(horizontal)">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randombar(horizontal)">
                                      <p:cBhvr>
                                        <p:cTn id="17" dur="500"/>
                                        <p:tgtEl>
                                          <p:spTgt spid="23555">
                                            <p:txEl>
                                              <p:pRg st="3" end="3"/>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68313" y="188913"/>
            <a:ext cx="8229600" cy="504825"/>
          </a:xfrm>
        </p:spPr>
        <p:txBody>
          <a:bodyPr/>
          <a:lstStyle/>
          <a:p>
            <a:r>
              <a:rPr lang="en-US" altLang="zh-CN" smtClean="0"/>
              <a:t>4.  </a:t>
            </a:r>
            <a:r>
              <a:rPr lang="zh-CN" altLang="en-US" smtClean="0"/>
              <a:t>寄存器间接寻址</a:t>
            </a:r>
            <a:r>
              <a:rPr lang="en-US" altLang="zh-CN" smtClean="0"/>
              <a:t>:</a:t>
            </a:r>
            <a:r>
              <a:rPr lang="zh-CN" altLang="en-US" smtClean="0"/>
              <a:t>物理地址的计算</a:t>
            </a:r>
          </a:p>
        </p:txBody>
      </p:sp>
      <p:sp>
        <p:nvSpPr>
          <p:cNvPr id="3" name="内容占位符 2"/>
          <p:cNvSpPr>
            <a:spLocks noGrp="1"/>
          </p:cNvSpPr>
          <p:nvPr>
            <p:ph idx="1"/>
          </p:nvPr>
        </p:nvSpPr>
        <p:spPr/>
        <p:txBody>
          <a:bodyPr/>
          <a:lstStyle/>
          <a:p>
            <a:pPr eaLnBrk="1" hangingPunct="1">
              <a:buSzPct val="70000"/>
              <a:buFont typeface="Wingdings" pitchFamily="2" charset="2"/>
              <a:buChar char="u"/>
              <a:defRPr/>
            </a:pPr>
            <a:r>
              <a:rPr lang="zh-CN" altLang="en-US" sz="2800" dirty="0" smtClean="0">
                <a:solidFill>
                  <a:schemeClr val="accent1">
                    <a:lumMod val="75000"/>
                  </a:schemeClr>
                </a:solidFill>
              </a:rPr>
              <a:t>当间址寄存器为BX</a:t>
            </a:r>
            <a:r>
              <a:rPr lang="zh-CN" altLang="en-US" sz="2800" dirty="0">
                <a:solidFill>
                  <a:schemeClr val="accent1">
                    <a:lumMod val="75000"/>
                  </a:schemeClr>
                </a:solidFill>
              </a:rPr>
              <a:t>、SI、DI时</a:t>
            </a:r>
            <a:r>
              <a:rPr lang="zh-CN" altLang="en-US" sz="2800" dirty="0" smtClean="0">
                <a:solidFill>
                  <a:schemeClr val="accent1">
                    <a:lumMod val="75000"/>
                  </a:schemeClr>
                </a:solidFill>
              </a:rPr>
              <a:t>，段地址在</a:t>
            </a:r>
            <a:r>
              <a:rPr lang="zh-CN" altLang="en-US" sz="2800" dirty="0">
                <a:solidFill>
                  <a:schemeClr val="accent1">
                    <a:lumMod val="75000"/>
                  </a:schemeClr>
                </a:solidFill>
              </a:rPr>
              <a:t>数据段寄存器DS</a:t>
            </a:r>
            <a:r>
              <a:rPr lang="zh-CN" altLang="en-US" sz="2800" dirty="0" smtClean="0">
                <a:solidFill>
                  <a:schemeClr val="accent1">
                    <a:lumMod val="75000"/>
                  </a:schemeClr>
                </a:solidFill>
              </a:rPr>
              <a:t>中。</a:t>
            </a:r>
            <a:endParaRPr lang="en-US" altLang="zh-CN" sz="2800" dirty="0" smtClean="0">
              <a:solidFill>
                <a:schemeClr val="accent1">
                  <a:lumMod val="75000"/>
                </a:schemeClr>
              </a:solidFill>
            </a:endParaRPr>
          </a:p>
          <a:p>
            <a:pPr marL="0" indent="0" eaLnBrk="1" hangingPunct="1">
              <a:buSzPct val="70000"/>
              <a:buFontTx/>
              <a:buNone/>
              <a:defRPr/>
            </a:pPr>
            <a:r>
              <a:rPr lang="zh-CN" altLang="en-US" sz="2800" dirty="0" smtClean="0">
                <a:solidFill>
                  <a:schemeClr val="accent1">
                    <a:lumMod val="75000"/>
                  </a:schemeClr>
                </a:solidFill>
              </a:rPr>
              <a:t>    物理</a:t>
            </a:r>
            <a:r>
              <a:rPr lang="zh-CN" altLang="en-US" sz="2800" dirty="0">
                <a:solidFill>
                  <a:schemeClr val="accent1">
                    <a:lumMod val="75000"/>
                  </a:schemeClr>
                </a:solidFill>
              </a:rPr>
              <a:t>地址的</a:t>
            </a:r>
            <a:r>
              <a:rPr lang="zh-CN" altLang="en-US" sz="2800" dirty="0" smtClean="0">
                <a:solidFill>
                  <a:schemeClr val="accent1">
                    <a:lumMod val="75000"/>
                  </a:schemeClr>
                </a:solidFill>
              </a:rPr>
              <a:t>计算方法，以</a:t>
            </a:r>
            <a:r>
              <a:rPr lang="en-US" altLang="zh-CN" sz="2800" dirty="0" smtClean="0">
                <a:solidFill>
                  <a:schemeClr val="accent1">
                    <a:lumMod val="75000"/>
                  </a:schemeClr>
                </a:solidFill>
              </a:rPr>
              <a:t>BX</a:t>
            </a:r>
            <a:r>
              <a:rPr lang="zh-CN" altLang="en-US" sz="2800" dirty="0" smtClean="0">
                <a:solidFill>
                  <a:schemeClr val="accent1">
                    <a:lumMod val="75000"/>
                  </a:schemeClr>
                </a:solidFill>
              </a:rPr>
              <a:t>作间址寄存器为例：</a:t>
            </a:r>
            <a:endParaRPr lang="zh-CN" altLang="en-US" sz="2800" dirty="0">
              <a:solidFill>
                <a:schemeClr val="accent1">
                  <a:lumMod val="75000"/>
                </a:schemeClr>
              </a:solidFill>
            </a:endParaRPr>
          </a:p>
          <a:p>
            <a:pPr marL="0" indent="0" eaLnBrk="1" hangingPunct="1">
              <a:buFontTx/>
              <a:buNone/>
              <a:defRPr/>
            </a:pPr>
            <a:r>
              <a:rPr lang="zh-CN" altLang="en-US" sz="2800" dirty="0"/>
              <a:t>	</a:t>
            </a:r>
            <a:r>
              <a:rPr lang="zh-CN" altLang="en-US" sz="2800" dirty="0">
                <a:solidFill>
                  <a:srgbClr val="0000FF"/>
                </a:solidFill>
              </a:rPr>
              <a:t>物理地址=16</a:t>
            </a:r>
            <a:r>
              <a:rPr lang="zh-CN" altLang="en-US" sz="2800" dirty="0" smtClean="0">
                <a:solidFill>
                  <a:srgbClr val="0000FF"/>
                </a:solidFill>
              </a:rPr>
              <a:t>×</a:t>
            </a:r>
            <a:r>
              <a:rPr lang="en-US" altLang="zh-CN" sz="2800" dirty="0" smtClean="0">
                <a:solidFill>
                  <a:srgbClr val="0000FF"/>
                </a:solidFill>
              </a:rPr>
              <a:t>(</a:t>
            </a:r>
            <a:r>
              <a:rPr lang="zh-CN" altLang="en-US" sz="2800" dirty="0" smtClean="0">
                <a:solidFill>
                  <a:srgbClr val="0000FF"/>
                </a:solidFill>
              </a:rPr>
              <a:t>DS</a:t>
            </a:r>
            <a:r>
              <a:rPr lang="en-US" altLang="zh-CN" sz="2800" dirty="0" smtClean="0">
                <a:solidFill>
                  <a:srgbClr val="0000FF"/>
                </a:solidFill>
              </a:rPr>
              <a:t>)</a:t>
            </a:r>
            <a:r>
              <a:rPr lang="zh-CN" altLang="en-US" sz="2800" dirty="0" smtClean="0">
                <a:solidFill>
                  <a:srgbClr val="0000FF"/>
                </a:solidFill>
              </a:rPr>
              <a:t>+</a:t>
            </a:r>
            <a:r>
              <a:rPr lang="en-US" altLang="zh-CN" sz="2800" dirty="0" smtClean="0">
                <a:solidFill>
                  <a:srgbClr val="0000FF"/>
                </a:solidFill>
              </a:rPr>
              <a:t>(</a:t>
            </a:r>
            <a:r>
              <a:rPr lang="zh-CN" altLang="en-US" sz="2800" dirty="0" smtClean="0">
                <a:solidFill>
                  <a:srgbClr val="0000FF"/>
                </a:solidFill>
              </a:rPr>
              <a:t>BX</a:t>
            </a:r>
            <a:r>
              <a:rPr lang="en-US" altLang="zh-CN" sz="2800" dirty="0" smtClean="0">
                <a:solidFill>
                  <a:srgbClr val="0000FF"/>
                </a:solidFill>
              </a:rPr>
              <a:t>)</a:t>
            </a:r>
            <a:endParaRPr lang="en-US" altLang="zh-CN" sz="2800" dirty="0" smtClean="0"/>
          </a:p>
          <a:p>
            <a:pPr marL="0" indent="0" eaLnBrk="1" hangingPunct="1">
              <a:buFontTx/>
              <a:buNone/>
              <a:defRPr/>
            </a:pPr>
            <a:r>
              <a:rPr lang="zh-CN" altLang="en-US" sz="2800" dirty="0" smtClean="0"/>
              <a:t>    </a:t>
            </a:r>
            <a:r>
              <a:rPr lang="zh-CN" altLang="en-US" sz="2800" dirty="0" smtClean="0">
                <a:solidFill>
                  <a:schemeClr val="accent1">
                    <a:lumMod val="75000"/>
                  </a:schemeClr>
                </a:solidFill>
              </a:rPr>
              <a:t>间址寄存器为SI</a:t>
            </a:r>
            <a:r>
              <a:rPr lang="zh-CN" altLang="en-US" sz="2800" dirty="0">
                <a:solidFill>
                  <a:schemeClr val="accent1">
                    <a:lumMod val="75000"/>
                  </a:schemeClr>
                </a:solidFill>
              </a:rPr>
              <a:t>、</a:t>
            </a:r>
            <a:r>
              <a:rPr lang="zh-CN" altLang="en-US" sz="2800" dirty="0" smtClean="0">
                <a:solidFill>
                  <a:schemeClr val="accent1">
                    <a:lumMod val="75000"/>
                  </a:schemeClr>
                </a:solidFill>
              </a:rPr>
              <a:t>DI时，计算方法相同。</a:t>
            </a:r>
            <a:endParaRPr lang="zh-CN" altLang="en-US" sz="2800" dirty="0">
              <a:solidFill>
                <a:schemeClr val="accent1">
                  <a:lumMod val="75000"/>
                </a:schemeClr>
              </a:solidFill>
            </a:endParaRPr>
          </a:p>
          <a:p>
            <a:pPr eaLnBrk="1" hangingPunct="1">
              <a:spcBef>
                <a:spcPts val="1800"/>
              </a:spcBef>
              <a:buSzPct val="70000"/>
              <a:buFont typeface="Wingdings" pitchFamily="2" charset="2"/>
              <a:buChar char="u"/>
              <a:defRPr/>
            </a:pPr>
            <a:r>
              <a:rPr lang="zh-CN" altLang="en-US" sz="2800" dirty="0" smtClean="0">
                <a:solidFill>
                  <a:schemeClr val="accent1">
                    <a:lumMod val="75000"/>
                  </a:schemeClr>
                </a:solidFill>
              </a:rPr>
              <a:t>当间址寄存器为BP</a:t>
            </a:r>
            <a:r>
              <a:rPr lang="zh-CN" altLang="en-US" sz="2800" dirty="0">
                <a:solidFill>
                  <a:schemeClr val="accent1">
                    <a:lumMod val="75000"/>
                  </a:schemeClr>
                </a:solidFill>
              </a:rPr>
              <a:t>时</a:t>
            </a:r>
            <a:r>
              <a:rPr lang="zh-CN" altLang="en-US" sz="2800" dirty="0" smtClean="0">
                <a:solidFill>
                  <a:schemeClr val="accent1">
                    <a:lumMod val="75000"/>
                  </a:schemeClr>
                </a:solidFill>
              </a:rPr>
              <a:t>，段地址</a:t>
            </a:r>
            <a:r>
              <a:rPr lang="zh-CN" altLang="en-US" sz="2800" dirty="0">
                <a:solidFill>
                  <a:schemeClr val="accent1">
                    <a:lumMod val="75000"/>
                  </a:schemeClr>
                </a:solidFill>
              </a:rPr>
              <a:t>在堆栈段寄存器SS中。物理地址的计算方法为： </a:t>
            </a:r>
          </a:p>
          <a:p>
            <a:pPr marL="0" indent="0" eaLnBrk="1" hangingPunct="1">
              <a:buFontTx/>
              <a:buNone/>
              <a:defRPr/>
            </a:pPr>
            <a:r>
              <a:rPr lang="zh-CN" altLang="en-US" sz="2800" dirty="0"/>
              <a:t>	</a:t>
            </a:r>
            <a:r>
              <a:rPr lang="zh-CN" altLang="en-US" sz="2800" dirty="0">
                <a:solidFill>
                  <a:srgbClr val="0000FF"/>
                </a:solidFill>
              </a:rPr>
              <a:t>物理地址=16</a:t>
            </a:r>
            <a:r>
              <a:rPr lang="zh-CN" altLang="en-US" sz="2800" dirty="0" smtClean="0">
                <a:solidFill>
                  <a:srgbClr val="0000FF"/>
                </a:solidFill>
              </a:rPr>
              <a:t>×</a:t>
            </a:r>
            <a:r>
              <a:rPr lang="en-US" altLang="zh-CN" sz="2800" dirty="0" smtClean="0">
                <a:solidFill>
                  <a:srgbClr val="0000FF"/>
                </a:solidFill>
              </a:rPr>
              <a:t>(</a:t>
            </a:r>
            <a:r>
              <a:rPr lang="zh-CN" altLang="en-US" sz="2800" dirty="0" smtClean="0">
                <a:solidFill>
                  <a:srgbClr val="0000FF"/>
                </a:solidFill>
              </a:rPr>
              <a:t>SS</a:t>
            </a:r>
            <a:r>
              <a:rPr lang="en-US" altLang="zh-CN" sz="2800" dirty="0" smtClean="0">
                <a:solidFill>
                  <a:srgbClr val="0000FF"/>
                </a:solidFill>
              </a:rPr>
              <a:t>)</a:t>
            </a:r>
            <a:r>
              <a:rPr lang="zh-CN" altLang="en-US" sz="2800" dirty="0" smtClean="0">
                <a:solidFill>
                  <a:srgbClr val="0000FF"/>
                </a:solidFill>
              </a:rPr>
              <a:t>+</a:t>
            </a:r>
            <a:r>
              <a:rPr lang="en-US" altLang="zh-CN" sz="2800" dirty="0" smtClean="0">
                <a:solidFill>
                  <a:srgbClr val="0000FF"/>
                </a:solidFill>
              </a:rPr>
              <a:t>(</a:t>
            </a:r>
            <a:r>
              <a:rPr lang="zh-CN" altLang="en-US" sz="2800" dirty="0" smtClean="0">
                <a:solidFill>
                  <a:srgbClr val="0000FF"/>
                </a:solidFill>
              </a:rPr>
              <a:t>BP</a:t>
            </a:r>
            <a:r>
              <a:rPr lang="en-US" altLang="zh-CN" sz="2800" dirty="0" smtClean="0">
                <a:solidFill>
                  <a:srgbClr val="0000FF"/>
                </a:solidFill>
              </a:rPr>
              <a:t>)</a:t>
            </a:r>
            <a:endParaRPr lang="zh-CN" altLang="en-US" sz="2800" dirty="0"/>
          </a:p>
          <a:p>
            <a:pPr>
              <a:defRPr/>
            </a:pP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68313" y="188913"/>
            <a:ext cx="8229600" cy="504825"/>
          </a:xfrm>
        </p:spPr>
        <p:txBody>
          <a:bodyPr/>
          <a:lstStyle/>
          <a:p>
            <a:r>
              <a:rPr lang="en-US" altLang="zh-CN" smtClean="0"/>
              <a:t>4.  </a:t>
            </a:r>
            <a:r>
              <a:rPr lang="zh-CN" altLang="en-US" smtClean="0"/>
              <a:t>寄存器间接寻址</a:t>
            </a:r>
            <a:r>
              <a:rPr lang="en-US" altLang="zh-CN" smtClean="0"/>
              <a:t>:</a:t>
            </a:r>
            <a:r>
              <a:rPr lang="zh-CN" altLang="en-US" smtClean="0"/>
              <a:t>例题</a:t>
            </a:r>
          </a:p>
        </p:txBody>
      </p:sp>
      <p:sp>
        <p:nvSpPr>
          <p:cNvPr id="25603" name="内容占位符 2"/>
          <p:cNvSpPr>
            <a:spLocks noGrp="1"/>
          </p:cNvSpPr>
          <p:nvPr>
            <p:ph idx="1"/>
          </p:nvPr>
        </p:nvSpPr>
        <p:spPr/>
        <p:txBody>
          <a:bodyPr/>
          <a:lstStyle/>
          <a:p>
            <a:pPr marL="0" indent="0" eaLnBrk="1" hangingPunct="1">
              <a:buFontTx/>
              <a:buNone/>
              <a:defRPr/>
            </a:pPr>
            <a:r>
              <a:rPr lang="zh-CN" altLang="en-US" sz="2400" dirty="0" smtClean="0">
                <a:solidFill>
                  <a:srgbClr val="FF0000"/>
                </a:solidFill>
              </a:rPr>
              <a:t>[例</a:t>
            </a:r>
            <a:r>
              <a:rPr lang="zh-CN" altLang="en-US" sz="2400" dirty="0">
                <a:solidFill>
                  <a:srgbClr val="FF0000"/>
                </a:solidFill>
              </a:rPr>
              <a:t>]</a:t>
            </a:r>
            <a:r>
              <a:rPr lang="zh-CN" altLang="en-US" sz="2400" dirty="0" smtClean="0">
                <a:solidFill>
                  <a:schemeClr val="accent1">
                    <a:lumMod val="75000"/>
                  </a:schemeClr>
                </a:solidFill>
              </a:rPr>
              <a:t> </a:t>
            </a:r>
            <a:r>
              <a:rPr lang="zh-CN" altLang="en-US" sz="2400" dirty="0">
                <a:solidFill>
                  <a:schemeClr val="accent1">
                    <a:lumMod val="75000"/>
                  </a:schemeClr>
                </a:solidFill>
              </a:rPr>
              <a:t>若</a:t>
            </a:r>
            <a:r>
              <a:rPr lang="zh-CN" altLang="en-US" sz="2400" dirty="0" smtClean="0">
                <a:solidFill>
                  <a:schemeClr val="accent1">
                    <a:lumMod val="75000"/>
                  </a:schemeClr>
                </a:solidFill>
              </a:rPr>
              <a:t>（DS）=2100H，（DI）=2000H，</a:t>
            </a:r>
          </a:p>
          <a:p>
            <a:pPr marL="0" indent="0" eaLnBrk="1" hangingPunct="1">
              <a:buFontTx/>
              <a:buNone/>
              <a:defRPr/>
            </a:pPr>
            <a:r>
              <a:rPr lang="zh-CN" altLang="en-US" sz="2400" dirty="0" smtClean="0">
                <a:solidFill>
                  <a:schemeClr val="accent1">
                    <a:lumMod val="75000"/>
                  </a:schemeClr>
                </a:solidFill>
              </a:rPr>
              <a:t>       求指令 </a:t>
            </a:r>
            <a:r>
              <a:rPr lang="zh-CN" altLang="en-US" sz="2400" dirty="0">
                <a:solidFill>
                  <a:schemeClr val="accent1">
                    <a:lumMod val="75000"/>
                  </a:schemeClr>
                </a:solidFill>
              </a:rPr>
              <a:t>MOV AX，[DI]  </a:t>
            </a:r>
            <a:r>
              <a:rPr lang="zh-CN" altLang="en-US" sz="2400" dirty="0" smtClean="0">
                <a:solidFill>
                  <a:schemeClr val="accent1">
                    <a:lumMod val="75000"/>
                  </a:schemeClr>
                </a:solidFill>
              </a:rPr>
              <a:t>源操作数的物理地址。</a:t>
            </a:r>
            <a:endParaRPr lang="en-US" altLang="zh-CN" sz="2400" dirty="0" smtClean="0">
              <a:solidFill>
                <a:schemeClr val="accent1">
                  <a:lumMod val="75000"/>
                </a:schemeClr>
              </a:solidFill>
            </a:endParaRPr>
          </a:p>
          <a:p>
            <a:pPr marL="0" indent="0" algn="l" eaLnBrk="1" hangingPunct="1">
              <a:spcBef>
                <a:spcPts val="1200"/>
              </a:spcBef>
              <a:buFontTx/>
              <a:buNone/>
              <a:defRPr/>
            </a:pPr>
            <a:r>
              <a:rPr lang="zh-CN" altLang="en-US" sz="2400" dirty="0" smtClean="0"/>
              <a:t>       </a:t>
            </a:r>
            <a:r>
              <a:rPr lang="zh-CN" altLang="en-US" sz="2400" dirty="0" smtClean="0">
                <a:solidFill>
                  <a:schemeClr val="accent1"/>
                </a:solidFill>
              </a:rPr>
              <a:t>物理地址=16×</a:t>
            </a:r>
            <a:r>
              <a:rPr lang="en-US" altLang="zh-CN" sz="2400" dirty="0" smtClean="0">
                <a:solidFill>
                  <a:schemeClr val="accent1"/>
                </a:solidFill>
              </a:rPr>
              <a:t>(</a:t>
            </a:r>
            <a:r>
              <a:rPr lang="zh-CN" altLang="en-US" sz="2400" dirty="0" smtClean="0">
                <a:solidFill>
                  <a:schemeClr val="accent1"/>
                </a:solidFill>
              </a:rPr>
              <a:t>DS</a:t>
            </a:r>
            <a:r>
              <a:rPr lang="en-US" altLang="zh-CN" sz="2400" dirty="0" smtClean="0">
                <a:solidFill>
                  <a:schemeClr val="accent1"/>
                </a:solidFill>
              </a:rPr>
              <a:t>)</a:t>
            </a:r>
            <a:r>
              <a:rPr lang="zh-CN" altLang="en-US" sz="2400" dirty="0" smtClean="0">
                <a:solidFill>
                  <a:schemeClr val="accent1"/>
                </a:solidFill>
              </a:rPr>
              <a:t>+</a:t>
            </a:r>
            <a:r>
              <a:rPr lang="en-US" altLang="zh-CN" sz="2400" dirty="0" smtClean="0">
                <a:solidFill>
                  <a:schemeClr val="accent1"/>
                </a:solidFill>
              </a:rPr>
              <a:t>(</a:t>
            </a:r>
            <a:r>
              <a:rPr lang="zh-CN" altLang="en-US" sz="2400" dirty="0" smtClean="0">
                <a:solidFill>
                  <a:schemeClr val="accent1"/>
                </a:solidFill>
              </a:rPr>
              <a:t>DI</a:t>
            </a:r>
            <a:r>
              <a:rPr lang="en-US" altLang="zh-CN" sz="2400" dirty="0" smtClean="0">
                <a:solidFill>
                  <a:schemeClr val="accent1"/>
                </a:solidFill>
              </a:rPr>
              <a:t>)</a:t>
            </a:r>
            <a:r>
              <a:rPr lang="zh-CN" altLang="en-US" sz="2400" dirty="0" smtClean="0">
                <a:solidFill>
                  <a:schemeClr val="accent1"/>
                </a:solidFill>
              </a:rPr>
              <a:t>=16×2100H+2000</a:t>
            </a:r>
            <a:r>
              <a:rPr lang="en-US" altLang="zh-CN" sz="2400" dirty="0" smtClean="0">
                <a:solidFill>
                  <a:schemeClr val="accent1"/>
                </a:solidFill>
              </a:rPr>
              <a:t>H</a:t>
            </a:r>
            <a:r>
              <a:rPr lang="zh-CN" altLang="en-US" sz="2400" dirty="0" smtClean="0">
                <a:solidFill>
                  <a:schemeClr val="accent1"/>
                </a:solidFill>
              </a:rPr>
              <a:t>=23000H</a:t>
            </a:r>
          </a:p>
          <a:p>
            <a:pPr marL="577850" indent="-577850" eaLnBrk="1" hangingPunct="1">
              <a:spcBef>
                <a:spcPts val="1200"/>
              </a:spcBef>
              <a:buFontTx/>
              <a:buNone/>
              <a:defRPr/>
            </a:pPr>
            <a:r>
              <a:rPr lang="zh-CN" altLang="en-US" sz="2400" dirty="0" smtClean="0"/>
              <a:t>       </a:t>
            </a:r>
            <a:r>
              <a:rPr lang="zh-CN" altLang="en-US" sz="2400" dirty="0" smtClean="0">
                <a:solidFill>
                  <a:schemeClr val="accent1">
                    <a:lumMod val="75000"/>
                  </a:schemeClr>
                </a:solidFill>
              </a:rPr>
              <a:t>指令执行结果是将</a:t>
            </a:r>
            <a:r>
              <a:rPr lang="zh-CN" altLang="en-US" sz="2400" dirty="0">
                <a:solidFill>
                  <a:schemeClr val="accent1">
                    <a:lumMod val="75000"/>
                  </a:schemeClr>
                </a:solidFill>
              </a:rPr>
              <a:t>内存</a:t>
            </a:r>
            <a:r>
              <a:rPr lang="zh-CN" altLang="en-US" sz="2400" dirty="0" smtClean="0">
                <a:solidFill>
                  <a:schemeClr val="accent1">
                    <a:lumMod val="75000"/>
                  </a:schemeClr>
                </a:solidFill>
              </a:rPr>
              <a:t>23000H和23001H单元的字数据 送入寄存器AX中。</a:t>
            </a:r>
            <a:endParaRPr lang="en-US" altLang="zh-CN" sz="2400" dirty="0" smtClean="0">
              <a:solidFill>
                <a:schemeClr val="accent1">
                  <a:lumMod val="75000"/>
                </a:schemeClr>
              </a:solidFill>
            </a:endParaRPr>
          </a:p>
          <a:p>
            <a:pPr marL="0" indent="0" eaLnBrk="1" hangingPunct="1">
              <a:spcBef>
                <a:spcPts val="1800"/>
              </a:spcBef>
              <a:buFontTx/>
              <a:buNone/>
              <a:defRPr/>
            </a:pPr>
            <a:r>
              <a:rPr lang="zh-CN" altLang="en-US" sz="2400" dirty="0" smtClean="0">
                <a:solidFill>
                  <a:srgbClr val="FF0000"/>
                </a:solidFill>
              </a:rPr>
              <a:t>注意：</a:t>
            </a:r>
            <a:endParaRPr lang="en-US" altLang="zh-CN" sz="2400" dirty="0" smtClean="0">
              <a:solidFill>
                <a:srgbClr val="FF0000"/>
              </a:solidFill>
            </a:endParaRPr>
          </a:p>
          <a:p>
            <a:pPr marL="500063" indent="-500063" eaLnBrk="1" hangingPunct="1">
              <a:spcBef>
                <a:spcPts val="1800"/>
              </a:spcBef>
              <a:buFontTx/>
              <a:buNone/>
              <a:defRPr/>
            </a:pPr>
            <a:r>
              <a:rPr lang="zh-CN" altLang="en-US" sz="2400" dirty="0" smtClean="0"/>
              <a:t>      </a:t>
            </a:r>
            <a:r>
              <a:rPr lang="zh-CN" altLang="en-US" sz="2400" dirty="0" smtClean="0">
                <a:solidFill>
                  <a:schemeClr val="accent1">
                    <a:lumMod val="75000"/>
                  </a:schemeClr>
                </a:solidFill>
              </a:rPr>
              <a:t>如果操作数不在数据段中，需要在指令中用</a:t>
            </a:r>
            <a:r>
              <a:rPr lang="zh-CN" altLang="en-US" sz="2400" dirty="0" smtClean="0">
                <a:solidFill>
                  <a:schemeClr val="accent1"/>
                </a:solidFill>
              </a:rPr>
              <a:t>段超越前缀</a:t>
            </a:r>
            <a:r>
              <a:rPr lang="zh-CN" altLang="en-US" sz="2400" dirty="0" smtClean="0">
                <a:solidFill>
                  <a:schemeClr val="accent1">
                    <a:lumMod val="75000"/>
                  </a:schemeClr>
                </a:solidFill>
              </a:rPr>
              <a:t>表明其所在</a:t>
            </a:r>
            <a:r>
              <a:rPr lang="zh-CN" altLang="en-US" sz="2400" dirty="0">
                <a:solidFill>
                  <a:schemeClr val="accent1">
                    <a:lumMod val="75000"/>
                  </a:schemeClr>
                </a:solidFill>
              </a:rPr>
              <a:t>的</a:t>
            </a:r>
            <a:r>
              <a:rPr lang="zh-CN" altLang="en-US" sz="2400" dirty="0" smtClean="0">
                <a:solidFill>
                  <a:schemeClr val="accent1">
                    <a:lumMod val="75000"/>
                  </a:schemeClr>
                </a:solidFill>
              </a:rPr>
              <a:t>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randombar(horizontal)">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randombar(horizontal)">
                                      <p:cBhvr>
                                        <p:cTn id="12" dur="500"/>
                                        <p:tgtEl>
                                          <p:spTgt spid="256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randombar(horizontal)">
                                      <p:cBhvr>
                                        <p:cTn id="17" dur="500"/>
                                        <p:tgtEl>
                                          <p:spTgt spid="25603">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5603">
                                            <p:txEl>
                                              <p:pRg st="5" end="5"/>
                                            </p:txEl>
                                          </p:spTgt>
                                        </p:tgtEl>
                                        <p:attrNameLst>
                                          <p:attrName>style.visibility</p:attrName>
                                        </p:attrNameLst>
                                      </p:cBhvr>
                                      <p:to>
                                        <p:strVal val="visible"/>
                                      </p:to>
                                    </p:set>
                                    <p:animEffect transition="in" filter="randombar(horizontal)">
                                      <p:cBhvr>
                                        <p:cTn id="20"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68313" y="188913"/>
            <a:ext cx="8229600" cy="504825"/>
          </a:xfrm>
        </p:spPr>
        <p:txBody>
          <a:bodyPr/>
          <a:lstStyle/>
          <a:p>
            <a:r>
              <a:rPr lang="en-US" altLang="zh-CN" smtClean="0"/>
              <a:t>5. </a:t>
            </a:r>
            <a:r>
              <a:rPr lang="zh-CN" altLang="en-US" smtClean="0"/>
              <a:t>寄存器相对寻址方式</a:t>
            </a:r>
          </a:p>
        </p:txBody>
      </p:sp>
      <p:sp>
        <p:nvSpPr>
          <p:cNvPr id="26627" name="内容占位符 2"/>
          <p:cNvSpPr>
            <a:spLocks noGrp="1"/>
          </p:cNvSpPr>
          <p:nvPr>
            <p:ph idx="1"/>
          </p:nvPr>
        </p:nvSpPr>
        <p:spPr/>
        <p:txBody>
          <a:bodyPr/>
          <a:lstStyle/>
          <a:p>
            <a:pPr marL="0" indent="0" eaLnBrk="1" hangingPunct="1">
              <a:buFontTx/>
              <a:buNone/>
            </a:pPr>
            <a:r>
              <a:rPr lang="zh-CN" altLang="en-US" sz="2800" dirty="0" smtClean="0">
                <a:solidFill>
                  <a:schemeClr val="accent1">
                    <a:lumMod val="75000"/>
                  </a:schemeClr>
                </a:solidFill>
              </a:rPr>
              <a:t>操作数在存储器中，将指令</a:t>
            </a:r>
            <a:r>
              <a:rPr lang="zh-CN" altLang="en-US" sz="2800" dirty="0">
                <a:solidFill>
                  <a:schemeClr val="accent1">
                    <a:lumMod val="75000"/>
                  </a:schemeClr>
                </a:solidFill>
              </a:rPr>
              <a:t>地址</a:t>
            </a:r>
            <a:r>
              <a:rPr lang="zh-CN" altLang="en-US" sz="2800" dirty="0" smtClean="0">
                <a:solidFill>
                  <a:schemeClr val="accent1">
                    <a:lumMod val="75000"/>
                  </a:schemeClr>
                </a:solidFill>
              </a:rPr>
              <a:t>码字段指定的寄存器的内容与指令指定的位移量（DISP）之和作为操作数所在存储单元的有效地址。</a:t>
            </a:r>
          </a:p>
          <a:p>
            <a:pPr marL="0" indent="0" eaLnBrk="1" hangingPunct="1">
              <a:spcBef>
                <a:spcPts val="1200"/>
              </a:spcBef>
              <a:buFontTx/>
              <a:buNone/>
            </a:pPr>
            <a:r>
              <a:rPr lang="zh-CN" altLang="en-US" sz="2800" dirty="0" smtClean="0">
                <a:solidFill>
                  <a:schemeClr val="accent1">
                    <a:lumMod val="75000"/>
                  </a:schemeClr>
                </a:solidFill>
              </a:rPr>
              <a:t>寄存器可以是基址寄存器BX、BP，也可以是变址寄存器SI、DI。位移量是一个8位（DISP8）或16位（DISP16）的带符号二进制数。</a:t>
            </a:r>
          </a:p>
        </p:txBody>
      </p:sp>
      <p:sp>
        <p:nvSpPr>
          <p:cNvPr id="4" name="AutoShape 5" descr="花束"/>
          <p:cNvSpPr>
            <a:spLocks noChangeArrowheads="1"/>
          </p:cNvSpPr>
          <p:nvPr/>
        </p:nvSpPr>
        <p:spPr bwMode="auto">
          <a:xfrm>
            <a:off x="534988" y="4164013"/>
            <a:ext cx="8069262" cy="506412"/>
          </a:xfrm>
          <a:prstGeom prst="flowChartAlternateProcess">
            <a:avLst/>
          </a:prstGeom>
          <a:solidFill>
            <a:srgbClr val="FFFF99"/>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buFont typeface="Wingdings" pitchFamily="2" charset="2"/>
              <a:buNone/>
              <a:tabLst>
                <a:tab pos="4121150" algn="l"/>
              </a:tabLst>
              <a:defRPr/>
            </a:pPr>
            <a:r>
              <a:rPr lang="en-US" altLang="zh-CN" sz="3200" dirty="0">
                <a:solidFill>
                  <a:srgbClr val="3333CC"/>
                </a:solidFill>
                <a:effectLst/>
                <a:sym typeface="Arial" charset="0"/>
              </a:rPr>
              <a:t>MOV AX, [SI+06H]	</a:t>
            </a:r>
            <a:r>
              <a:rPr lang="zh-CN" altLang="en-US" sz="3200" dirty="0">
                <a:solidFill>
                  <a:srgbClr val="3333CC"/>
                </a:solidFill>
                <a:effectLst/>
                <a:sym typeface="Arial" charset="0"/>
              </a:rPr>
              <a:t>；</a:t>
            </a:r>
            <a:r>
              <a:rPr lang="en-US" altLang="zh-CN" sz="3200" dirty="0">
                <a:solidFill>
                  <a:srgbClr val="3333CC"/>
                </a:solidFill>
                <a:effectLst/>
                <a:sym typeface="Arial" charset="0"/>
              </a:rPr>
              <a:t>AX←DS:[SI+06H]</a:t>
            </a:r>
            <a:endParaRPr lang="zh-CN" altLang="en-US" dirty="0">
              <a:effectLst/>
              <a:ea typeface="楷体_GB2312" pitchFamily="49" charset="-122"/>
            </a:endParaRPr>
          </a:p>
        </p:txBody>
      </p:sp>
      <p:sp>
        <p:nvSpPr>
          <p:cNvPr id="5" name="AutoShape 6" descr="花束"/>
          <p:cNvSpPr>
            <a:spLocks noChangeArrowheads="1"/>
          </p:cNvSpPr>
          <p:nvPr/>
        </p:nvSpPr>
        <p:spPr bwMode="auto">
          <a:xfrm>
            <a:off x="534988" y="4794250"/>
            <a:ext cx="8069262" cy="506413"/>
          </a:xfrm>
          <a:prstGeom prst="flowChartAlternateProcess">
            <a:avLst/>
          </a:prstGeom>
          <a:solidFill>
            <a:srgbClr val="FFFF99"/>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buFont typeface="Wingdings" pitchFamily="2" charset="2"/>
              <a:buNone/>
              <a:tabLst>
                <a:tab pos="4121150" algn="l"/>
              </a:tabLst>
              <a:defRPr/>
            </a:pPr>
            <a:r>
              <a:rPr lang="en-US" altLang="zh-CN" sz="3200">
                <a:solidFill>
                  <a:srgbClr val="3333CC"/>
                </a:solidFill>
                <a:effectLst/>
                <a:sym typeface="Arial" charset="0"/>
              </a:rPr>
              <a:t>MOV AX, 06H[SI]	</a:t>
            </a:r>
            <a:r>
              <a:rPr lang="zh-CN" altLang="en-US" sz="3200">
                <a:solidFill>
                  <a:srgbClr val="3333CC"/>
                </a:solidFill>
                <a:effectLst/>
                <a:sym typeface="Arial" charset="0"/>
              </a:rPr>
              <a:t>；</a:t>
            </a:r>
            <a:r>
              <a:rPr lang="en-US" altLang="zh-CN" sz="3200">
                <a:solidFill>
                  <a:srgbClr val="3333CC"/>
                </a:solidFill>
                <a:effectLst/>
                <a:sym typeface="Arial" charset="0"/>
              </a:rPr>
              <a:t>AX←DS:[SI+06H]</a:t>
            </a:r>
            <a:endParaRPr lang="zh-CN" altLang="en-US">
              <a:effectLst/>
              <a:ea typeface="楷体_GB2312" pitchFamily="49" charset="-122"/>
            </a:endParaRPr>
          </a:p>
        </p:txBody>
      </p:sp>
      <p:sp>
        <p:nvSpPr>
          <p:cNvPr id="6" name="AutoShape 4">
            <a:hlinkClick r:id="rId2" action="ppaction://hlinksldjump"/>
          </p:cNvPr>
          <p:cNvSpPr>
            <a:spLocks noChangeArrowheads="1"/>
          </p:cNvSpPr>
          <p:nvPr/>
        </p:nvSpPr>
        <p:spPr bwMode="auto">
          <a:xfrm>
            <a:off x="7767638" y="5516563"/>
            <a:ext cx="908050" cy="538162"/>
          </a:xfrm>
          <a:prstGeom prst="roundRect">
            <a:avLst>
              <a:gd name="adj"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zh-CN" altLang="en-US" sz="2400" dirty="0">
                <a:solidFill>
                  <a:schemeClr val="accent1"/>
                </a:solidFill>
                <a:effectLst/>
                <a:latin typeface="楷体" pitchFamily="49" charset="-122"/>
                <a:ea typeface="楷体" pitchFamily="49" charset="-122"/>
                <a:sym typeface="Arial" pitchFamily="34" charset="0"/>
              </a:rPr>
              <a:t>演示</a:t>
            </a:r>
            <a:endParaRPr lang="zh-CN" altLang="en-US" sz="2400" dirty="0">
              <a:solidFill>
                <a:schemeClr val="accent1"/>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randombar(horizontal)">
                                      <p:cBhvr>
                                        <p:cTn id="7" dur="500"/>
                                        <p:tgtEl>
                                          <p:spTgt spid="2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strVal val="#ppt_h"/>
                                          </p:val>
                                        </p:tav>
                                        <p:tav tm="100000">
                                          <p:val>
                                            <p:strVal val="#ppt_h"/>
                                          </p:val>
                                        </p:tav>
                                      </p:tavLst>
                                    </p:anim>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68313" y="188913"/>
            <a:ext cx="8229600" cy="504825"/>
          </a:xfrm>
        </p:spPr>
        <p:txBody>
          <a:bodyPr/>
          <a:lstStyle/>
          <a:p>
            <a:r>
              <a:rPr lang="en-US" altLang="zh-CN" smtClean="0"/>
              <a:t>5. </a:t>
            </a:r>
            <a:r>
              <a:rPr lang="zh-CN" altLang="en-US" smtClean="0"/>
              <a:t>寄存器相对寻址方式</a:t>
            </a:r>
            <a:r>
              <a:rPr lang="en-US" altLang="zh-CN" smtClean="0"/>
              <a:t>:</a:t>
            </a:r>
            <a:r>
              <a:rPr lang="zh-CN" altLang="en-US" smtClean="0"/>
              <a:t>举例</a:t>
            </a:r>
          </a:p>
        </p:txBody>
      </p:sp>
      <p:sp>
        <p:nvSpPr>
          <p:cNvPr id="28675" name="内容占位符 2"/>
          <p:cNvSpPr>
            <a:spLocks noGrp="1"/>
          </p:cNvSpPr>
          <p:nvPr>
            <p:ph idx="1"/>
          </p:nvPr>
        </p:nvSpPr>
        <p:spPr/>
        <p:txBody>
          <a:bodyPr/>
          <a:lstStyle/>
          <a:p>
            <a:pPr marL="638175" indent="-638175" eaLnBrk="1" hangingPunct="1">
              <a:buFontTx/>
              <a:buNone/>
              <a:defRPr/>
            </a:pPr>
            <a:r>
              <a:rPr lang="zh-CN" altLang="en-US" sz="2400" dirty="0" smtClean="0">
                <a:solidFill>
                  <a:srgbClr val="FF0000"/>
                </a:solidFill>
              </a:rPr>
              <a:t>[例]</a:t>
            </a:r>
            <a:r>
              <a:rPr lang="zh-CN" altLang="en-US" sz="2400" dirty="0" smtClean="0"/>
              <a:t> </a:t>
            </a:r>
            <a:r>
              <a:rPr lang="zh-CN" altLang="en-US" sz="2400" dirty="0" smtClean="0">
                <a:solidFill>
                  <a:schemeClr val="accent1">
                    <a:lumMod val="75000"/>
                  </a:schemeClr>
                </a:solidFill>
              </a:rPr>
              <a:t>已知（DS）=2000H，（SI）=1000H，DA1=2000H， 则指令： </a:t>
            </a:r>
            <a:endParaRPr lang="en-US" altLang="zh-CN" sz="2400" dirty="0" smtClean="0">
              <a:solidFill>
                <a:schemeClr val="accent1">
                  <a:lumMod val="75000"/>
                </a:schemeClr>
              </a:solidFill>
            </a:endParaRPr>
          </a:p>
          <a:p>
            <a:pPr marL="0" indent="0" eaLnBrk="1" hangingPunct="1">
              <a:spcBef>
                <a:spcPts val="1800"/>
              </a:spcBef>
              <a:buFontTx/>
              <a:buNone/>
              <a:defRPr/>
            </a:pPr>
            <a:r>
              <a:rPr lang="en-US" altLang="zh-CN" sz="2400" dirty="0" smtClean="0"/>
              <a:t>            </a:t>
            </a:r>
            <a:r>
              <a:rPr lang="zh-CN" altLang="en-US" sz="2400" dirty="0" smtClean="0"/>
              <a:t> </a:t>
            </a:r>
            <a:r>
              <a:rPr lang="zh-CN" altLang="en-US" sz="2400" dirty="0" smtClean="0">
                <a:solidFill>
                  <a:schemeClr val="accent1"/>
                </a:solidFill>
              </a:rPr>
              <a:t>MOV	 BX，DA1[SI]</a:t>
            </a:r>
          </a:p>
          <a:p>
            <a:pPr marL="0" indent="0" eaLnBrk="1" hangingPunct="1">
              <a:spcBef>
                <a:spcPts val="1800"/>
              </a:spcBef>
              <a:buFontTx/>
              <a:buNone/>
              <a:defRPr/>
            </a:pPr>
            <a:r>
              <a:rPr lang="zh-CN" altLang="en-US" sz="2400" dirty="0" smtClean="0"/>
              <a:t>或 	  </a:t>
            </a:r>
            <a:r>
              <a:rPr lang="zh-CN" altLang="en-US" sz="2400" dirty="0" smtClean="0">
                <a:solidFill>
                  <a:schemeClr val="accent1"/>
                </a:solidFill>
              </a:rPr>
              <a:t>MOV	 BX，[DA1+SI]</a:t>
            </a:r>
          </a:p>
          <a:p>
            <a:pPr marL="0" indent="0" eaLnBrk="1" hangingPunct="1">
              <a:spcBef>
                <a:spcPts val="1800"/>
              </a:spcBef>
              <a:buFontTx/>
              <a:buNone/>
              <a:defRPr/>
            </a:pPr>
            <a:r>
              <a:rPr lang="zh-CN" altLang="en-US" sz="2400" dirty="0" smtClean="0">
                <a:solidFill>
                  <a:schemeClr val="accent1">
                    <a:lumMod val="75000"/>
                  </a:schemeClr>
                </a:solidFill>
              </a:rPr>
              <a:t>源操作数的</a:t>
            </a:r>
            <a:r>
              <a:rPr lang="zh-CN" altLang="en-US" sz="2400" dirty="0">
                <a:solidFill>
                  <a:schemeClr val="accent1">
                    <a:lumMod val="75000"/>
                  </a:schemeClr>
                </a:solidFill>
              </a:rPr>
              <a:t>物理地址</a:t>
            </a:r>
            <a:r>
              <a:rPr lang="zh-CN" altLang="en-US" sz="2400" dirty="0" smtClean="0">
                <a:solidFill>
                  <a:schemeClr val="accent1">
                    <a:lumMod val="75000"/>
                  </a:schemeClr>
                </a:solidFill>
              </a:rPr>
              <a:t>=16×</a:t>
            </a:r>
            <a:r>
              <a:rPr lang="en-US" altLang="zh-CN" sz="2400" dirty="0" smtClean="0">
                <a:solidFill>
                  <a:schemeClr val="accent1">
                    <a:lumMod val="75000"/>
                  </a:schemeClr>
                </a:solidFill>
              </a:rPr>
              <a:t>(</a:t>
            </a:r>
            <a:r>
              <a:rPr lang="zh-CN" altLang="en-US" sz="2400" dirty="0" smtClean="0">
                <a:solidFill>
                  <a:schemeClr val="accent1">
                    <a:lumMod val="75000"/>
                  </a:schemeClr>
                </a:solidFill>
              </a:rPr>
              <a:t>DS</a:t>
            </a:r>
            <a:r>
              <a:rPr lang="en-US" altLang="zh-CN" sz="2400" dirty="0" smtClean="0">
                <a:solidFill>
                  <a:schemeClr val="accent1">
                    <a:lumMod val="75000"/>
                  </a:schemeClr>
                </a:solidFill>
              </a:rPr>
              <a:t>)</a:t>
            </a:r>
            <a:r>
              <a:rPr lang="zh-CN" altLang="en-US" sz="2400" dirty="0" smtClean="0">
                <a:solidFill>
                  <a:schemeClr val="accent1">
                    <a:lumMod val="75000"/>
                  </a:schemeClr>
                </a:solidFill>
              </a:rPr>
              <a:t>+</a:t>
            </a:r>
            <a:r>
              <a:rPr lang="en-US" altLang="zh-CN" sz="2400" dirty="0">
                <a:solidFill>
                  <a:schemeClr val="accent1">
                    <a:lumMod val="75000"/>
                  </a:schemeClr>
                </a:solidFill>
              </a:rPr>
              <a:t>(</a:t>
            </a:r>
            <a:r>
              <a:rPr lang="zh-CN" altLang="en-US" sz="2400" dirty="0" smtClean="0">
                <a:solidFill>
                  <a:schemeClr val="accent1">
                    <a:lumMod val="75000"/>
                  </a:schemeClr>
                </a:solidFill>
              </a:rPr>
              <a:t>SI</a:t>
            </a:r>
            <a:r>
              <a:rPr lang="en-US" altLang="zh-CN" sz="2400" dirty="0" smtClean="0">
                <a:solidFill>
                  <a:schemeClr val="accent1">
                    <a:lumMod val="75000"/>
                  </a:schemeClr>
                </a:solidFill>
              </a:rPr>
              <a:t>)</a:t>
            </a:r>
            <a:r>
              <a:rPr lang="zh-CN" altLang="en-US" sz="2400" dirty="0" smtClean="0">
                <a:solidFill>
                  <a:schemeClr val="accent1">
                    <a:lumMod val="75000"/>
                  </a:schemeClr>
                </a:solidFill>
              </a:rPr>
              <a:t>+ DISP16</a:t>
            </a:r>
          </a:p>
          <a:p>
            <a:pPr marL="0" indent="0" eaLnBrk="1" hangingPunct="1">
              <a:spcBef>
                <a:spcPts val="1800"/>
              </a:spcBef>
              <a:buFontTx/>
              <a:buNone/>
              <a:defRPr/>
            </a:pPr>
            <a:r>
              <a:rPr lang="zh-CN" altLang="en-US" sz="2400" dirty="0" smtClean="0">
                <a:solidFill>
                  <a:schemeClr val="accent1">
                    <a:lumMod val="75000"/>
                  </a:schemeClr>
                </a:solidFill>
              </a:rPr>
              <a:t>                                 =20000H+1000H+2000H=23000H</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68313" y="187325"/>
            <a:ext cx="8229600" cy="504825"/>
          </a:xfrm>
        </p:spPr>
        <p:txBody>
          <a:bodyPr/>
          <a:lstStyle/>
          <a:p>
            <a:pPr marL="0" indent="0" eaLnBrk="1" hangingPunct="1">
              <a:defRPr/>
            </a:pPr>
            <a:r>
              <a:rPr lang="zh-CN" altLang="en-US" dirty="0">
                <a:solidFill>
                  <a:schemeClr val="accent1">
                    <a:lumMod val="75000"/>
                  </a:schemeClr>
                </a:solidFill>
              </a:rPr>
              <a:t>本节学习内容</a:t>
            </a:r>
            <a:endParaRPr lang="en-US" altLang="zh-CN" dirty="0">
              <a:solidFill>
                <a:schemeClr val="accent1">
                  <a:lumMod val="75000"/>
                </a:schemeClr>
              </a:solidFill>
            </a:endParaRPr>
          </a:p>
        </p:txBody>
      </p:sp>
      <p:sp>
        <p:nvSpPr>
          <p:cNvPr id="10243" name="内容占位符 2"/>
          <p:cNvSpPr>
            <a:spLocks noGrp="1"/>
          </p:cNvSpPr>
          <p:nvPr>
            <p:ph idx="1"/>
          </p:nvPr>
        </p:nvSpPr>
        <p:spPr/>
        <p:txBody>
          <a:bodyPr/>
          <a:lstStyle/>
          <a:p>
            <a:pPr eaLnBrk="1" hangingPunct="1">
              <a:defRPr/>
            </a:pPr>
            <a:r>
              <a:rPr lang="zh-CN" altLang="en-US" sz="2800" dirty="0"/>
              <a:t>熟悉</a:t>
            </a:r>
            <a:r>
              <a:rPr lang="en-US" altLang="zh-CN" sz="2800" dirty="0"/>
              <a:t>8088/8086</a:t>
            </a:r>
            <a:r>
              <a:rPr lang="zh-CN" altLang="en-US" sz="2800" dirty="0"/>
              <a:t>汇编语言</a:t>
            </a:r>
            <a:r>
              <a:rPr lang="zh-CN" altLang="en-US" sz="2800" dirty="0" smtClean="0"/>
              <a:t>指令格式</a:t>
            </a:r>
            <a:endParaRPr lang="en-US" altLang="zh-CN" sz="2800" dirty="0" smtClean="0"/>
          </a:p>
          <a:p>
            <a:pPr eaLnBrk="1" hangingPunct="1">
              <a:defRPr/>
            </a:pPr>
            <a:r>
              <a:rPr lang="zh-CN" altLang="en-US" sz="2800" dirty="0" smtClean="0"/>
              <a:t>掌握</a:t>
            </a:r>
            <a:r>
              <a:rPr lang="zh-CN" altLang="en-US" sz="2800" dirty="0"/>
              <a:t>操作数的</a:t>
            </a:r>
            <a:r>
              <a:rPr lang="zh-CN" altLang="en-US" sz="2800" dirty="0" smtClean="0"/>
              <a:t>寻址方式</a:t>
            </a:r>
            <a:endParaRPr lang="en-US" altLang="zh-CN" sz="2800" dirty="0" smtClean="0"/>
          </a:p>
          <a:p>
            <a:pPr marL="0" indent="0" eaLnBrk="1" hangingPunct="1">
              <a:buNone/>
              <a:defRPr/>
            </a:pPr>
            <a:r>
              <a:rPr lang="zh-CN" altLang="en-US" sz="2800" dirty="0" smtClean="0"/>
              <a:t>   为</a:t>
            </a:r>
            <a:r>
              <a:rPr lang="en-US" altLang="zh-CN" sz="2800" dirty="0"/>
              <a:t>8088/8086</a:t>
            </a:r>
            <a:r>
              <a:rPr lang="zh-CN" altLang="en-US" sz="2800" dirty="0"/>
              <a:t>指令系统的学习做好</a:t>
            </a:r>
            <a:r>
              <a:rPr lang="zh-CN" altLang="en-US" sz="2800" dirty="0" smtClean="0"/>
              <a:t>准备</a:t>
            </a:r>
            <a:endParaRPr lang="zh-CN" altLang="en-US" sz="28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68313" y="188913"/>
            <a:ext cx="8229600" cy="504825"/>
          </a:xfrm>
        </p:spPr>
        <p:txBody>
          <a:bodyPr/>
          <a:lstStyle/>
          <a:p>
            <a:r>
              <a:rPr lang="en-US" altLang="zh-CN" smtClean="0"/>
              <a:t>6. </a:t>
            </a:r>
            <a:r>
              <a:rPr lang="zh-CN" altLang="en-US" smtClean="0"/>
              <a:t>基址变址寻址方式</a:t>
            </a:r>
          </a:p>
        </p:txBody>
      </p:sp>
      <p:sp>
        <p:nvSpPr>
          <p:cNvPr id="28675" name="内容占位符 2"/>
          <p:cNvSpPr>
            <a:spLocks noGrp="1"/>
          </p:cNvSpPr>
          <p:nvPr>
            <p:ph idx="1"/>
          </p:nvPr>
        </p:nvSpPr>
        <p:spPr/>
        <p:txBody>
          <a:bodyPr/>
          <a:lstStyle/>
          <a:p>
            <a:pPr eaLnBrk="1" hangingPunct="1"/>
            <a:r>
              <a:rPr lang="zh-CN" altLang="en-US" sz="2400" dirty="0" smtClean="0">
                <a:solidFill>
                  <a:schemeClr val="accent1">
                    <a:lumMod val="75000"/>
                  </a:schemeClr>
                </a:solidFill>
              </a:rPr>
              <a:t>操作数在存储器中，指令将基址寄存器（</a:t>
            </a:r>
            <a:r>
              <a:rPr lang="en-US" altLang="zh-CN" sz="2400" dirty="0" smtClean="0">
                <a:solidFill>
                  <a:schemeClr val="accent1">
                    <a:lumMod val="75000"/>
                  </a:schemeClr>
                </a:solidFill>
              </a:rPr>
              <a:t>BX</a:t>
            </a:r>
            <a:r>
              <a:rPr lang="zh-CN" altLang="en-US" sz="2400" dirty="0" smtClean="0">
                <a:solidFill>
                  <a:schemeClr val="accent1">
                    <a:lumMod val="75000"/>
                  </a:schemeClr>
                </a:solidFill>
              </a:rPr>
              <a:t>或</a:t>
            </a:r>
            <a:r>
              <a:rPr lang="en-US" altLang="zh-CN" sz="2400" dirty="0" smtClean="0">
                <a:solidFill>
                  <a:schemeClr val="accent1">
                    <a:lumMod val="75000"/>
                  </a:schemeClr>
                </a:solidFill>
              </a:rPr>
              <a:t>BP</a:t>
            </a:r>
            <a:r>
              <a:rPr lang="zh-CN" altLang="en-US" sz="2400" dirty="0" smtClean="0">
                <a:solidFill>
                  <a:schemeClr val="accent1">
                    <a:lumMod val="75000"/>
                  </a:schemeClr>
                </a:solidFill>
              </a:rPr>
              <a:t>）与变址寄存器（</a:t>
            </a:r>
            <a:r>
              <a:rPr lang="en-US" altLang="zh-CN" sz="2400" dirty="0" smtClean="0">
                <a:solidFill>
                  <a:schemeClr val="accent1">
                    <a:lumMod val="75000"/>
                  </a:schemeClr>
                </a:solidFill>
              </a:rPr>
              <a:t>SI</a:t>
            </a:r>
            <a:r>
              <a:rPr lang="zh-CN" altLang="en-US" sz="2400" dirty="0" smtClean="0">
                <a:solidFill>
                  <a:schemeClr val="accent1">
                    <a:lumMod val="75000"/>
                  </a:schemeClr>
                </a:solidFill>
              </a:rPr>
              <a:t>或</a:t>
            </a:r>
            <a:r>
              <a:rPr lang="en-US" altLang="zh-CN" sz="2400" dirty="0" smtClean="0">
                <a:solidFill>
                  <a:schemeClr val="accent1">
                    <a:lumMod val="75000"/>
                  </a:schemeClr>
                </a:solidFill>
              </a:rPr>
              <a:t>DI</a:t>
            </a:r>
            <a:r>
              <a:rPr lang="zh-CN" altLang="en-US" sz="2400" dirty="0" smtClean="0">
                <a:solidFill>
                  <a:schemeClr val="accent1">
                    <a:lumMod val="75000"/>
                  </a:schemeClr>
                </a:solidFill>
              </a:rPr>
              <a:t>）内容之和作为操作数所在存储单元的有效地址</a:t>
            </a:r>
            <a:r>
              <a:rPr lang="en-US" altLang="zh-CN" sz="2400" dirty="0" smtClean="0">
                <a:solidFill>
                  <a:schemeClr val="accent1">
                    <a:lumMod val="75000"/>
                  </a:schemeClr>
                </a:solidFill>
              </a:rPr>
              <a:t>EA</a:t>
            </a:r>
            <a:r>
              <a:rPr lang="zh-CN" altLang="en-US" sz="2400" dirty="0" smtClean="0">
                <a:solidFill>
                  <a:schemeClr val="accent1">
                    <a:lumMod val="75000"/>
                  </a:schemeClr>
                </a:solidFill>
              </a:rPr>
              <a:t>。</a:t>
            </a:r>
          </a:p>
          <a:p>
            <a:pPr eaLnBrk="1" hangingPunct="1"/>
            <a:r>
              <a:rPr lang="zh-CN" altLang="en-US" sz="2400" dirty="0" smtClean="0">
                <a:solidFill>
                  <a:schemeClr val="accent1">
                    <a:lumMod val="75000"/>
                  </a:schemeClr>
                </a:solidFill>
              </a:rPr>
              <a:t>当使用基址寄存器</a:t>
            </a:r>
            <a:r>
              <a:rPr lang="en-US" altLang="zh-CN" sz="2400" dirty="0" smtClean="0">
                <a:solidFill>
                  <a:schemeClr val="accent1">
                    <a:lumMod val="75000"/>
                  </a:schemeClr>
                </a:solidFill>
              </a:rPr>
              <a:t>BX</a:t>
            </a:r>
            <a:r>
              <a:rPr lang="zh-CN" altLang="en-US" sz="2400" dirty="0" smtClean="0">
                <a:solidFill>
                  <a:schemeClr val="accent1">
                    <a:lumMod val="75000"/>
                  </a:schemeClr>
                </a:solidFill>
              </a:rPr>
              <a:t>时，段寄存器为</a:t>
            </a:r>
            <a:r>
              <a:rPr lang="en-US" altLang="zh-CN" sz="2400" dirty="0" smtClean="0">
                <a:solidFill>
                  <a:schemeClr val="accent1">
                    <a:lumMod val="75000"/>
                  </a:schemeClr>
                </a:solidFill>
              </a:rPr>
              <a:t>DS</a:t>
            </a:r>
            <a:r>
              <a:rPr lang="zh-CN" altLang="en-US" sz="2400" dirty="0" smtClean="0">
                <a:solidFill>
                  <a:schemeClr val="accent1">
                    <a:lumMod val="75000"/>
                  </a:schemeClr>
                </a:solidFill>
              </a:rPr>
              <a:t>，物理地址计算方法为 </a:t>
            </a:r>
            <a:r>
              <a:rPr lang="zh-CN" altLang="en-US" sz="2400" dirty="0" smtClean="0">
                <a:solidFill>
                  <a:srgbClr val="0000FF"/>
                </a:solidFill>
              </a:rPr>
              <a:t>物理地址</a:t>
            </a:r>
            <a:r>
              <a:rPr lang="en-US" altLang="zh-CN" sz="2400" dirty="0" smtClean="0">
                <a:solidFill>
                  <a:srgbClr val="0000FF"/>
                </a:solidFill>
              </a:rPr>
              <a:t>= 16×(DS)+(BX)+(SI)</a:t>
            </a:r>
            <a:r>
              <a:rPr lang="zh-CN" altLang="en-US" sz="2400" dirty="0" smtClean="0">
                <a:solidFill>
                  <a:srgbClr val="0000FF"/>
                </a:solidFill>
              </a:rPr>
              <a:t>（使用寄存器</a:t>
            </a:r>
            <a:r>
              <a:rPr lang="en-US" altLang="zh-CN" sz="2400" dirty="0" smtClean="0">
                <a:solidFill>
                  <a:srgbClr val="0000FF"/>
                </a:solidFill>
              </a:rPr>
              <a:t>DI</a:t>
            </a:r>
            <a:r>
              <a:rPr lang="zh-CN" altLang="en-US" sz="2400" dirty="0" smtClean="0">
                <a:solidFill>
                  <a:srgbClr val="0000FF"/>
                </a:solidFill>
              </a:rPr>
              <a:t>类同）</a:t>
            </a:r>
          </a:p>
          <a:p>
            <a:pPr eaLnBrk="1" hangingPunct="1"/>
            <a:r>
              <a:rPr lang="zh-CN" altLang="en-US" sz="2400" dirty="0" smtClean="0">
                <a:solidFill>
                  <a:schemeClr val="accent1">
                    <a:lumMod val="75000"/>
                  </a:schemeClr>
                </a:solidFill>
              </a:rPr>
              <a:t>当使用基址寄存器</a:t>
            </a:r>
            <a:r>
              <a:rPr lang="en-US" altLang="zh-CN" sz="2400" dirty="0" smtClean="0">
                <a:solidFill>
                  <a:schemeClr val="accent1">
                    <a:lumMod val="75000"/>
                  </a:schemeClr>
                </a:solidFill>
              </a:rPr>
              <a:t>BP</a:t>
            </a:r>
            <a:r>
              <a:rPr lang="zh-CN" altLang="en-US" sz="2400" dirty="0" smtClean="0">
                <a:solidFill>
                  <a:schemeClr val="accent1">
                    <a:lumMod val="75000"/>
                  </a:schemeClr>
                </a:solidFill>
              </a:rPr>
              <a:t>时，段寄存器为</a:t>
            </a:r>
            <a:r>
              <a:rPr lang="en-US" altLang="zh-CN" sz="2400" dirty="0" smtClean="0">
                <a:solidFill>
                  <a:schemeClr val="accent1">
                    <a:lumMod val="75000"/>
                  </a:schemeClr>
                </a:solidFill>
              </a:rPr>
              <a:t>SS</a:t>
            </a:r>
            <a:r>
              <a:rPr lang="zh-CN" altLang="en-US" sz="2400" dirty="0" smtClean="0">
                <a:solidFill>
                  <a:schemeClr val="accent1">
                    <a:lumMod val="75000"/>
                  </a:schemeClr>
                </a:solidFill>
              </a:rPr>
              <a:t>，物理地址计算方法为</a:t>
            </a:r>
            <a:r>
              <a:rPr lang="zh-CN" altLang="en-US" sz="2400" dirty="0" smtClean="0">
                <a:solidFill>
                  <a:schemeClr val="accent1"/>
                </a:solidFill>
              </a:rPr>
              <a:t>物理地址</a:t>
            </a:r>
            <a:r>
              <a:rPr lang="en-US" altLang="zh-CN" sz="2400" dirty="0" smtClean="0">
                <a:solidFill>
                  <a:schemeClr val="accent1"/>
                </a:solidFill>
              </a:rPr>
              <a:t>=16×(SS)+(BP)+(SI)</a:t>
            </a:r>
            <a:r>
              <a:rPr lang="zh-CN" altLang="en-US" sz="2400" dirty="0" smtClean="0">
                <a:solidFill>
                  <a:schemeClr val="accent1"/>
                </a:solidFill>
              </a:rPr>
              <a:t>（使用寄存器</a:t>
            </a:r>
            <a:r>
              <a:rPr lang="en-US" altLang="zh-CN" sz="2400" dirty="0" smtClean="0">
                <a:solidFill>
                  <a:schemeClr val="accent1"/>
                </a:solidFill>
              </a:rPr>
              <a:t>DI</a:t>
            </a:r>
            <a:r>
              <a:rPr lang="zh-CN" altLang="en-US" sz="2400" dirty="0" smtClean="0">
                <a:solidFill>
                  <a:schemeClr val="accent1"/>
                </a:solidFill>
              </a:rPr>
              <a:t>类同）</a:t>
            </a:r>
          </a:p>
        </p:txBody>
      </p:sp>
      <p:sp>
        <p:nvSpPr>
          <p:cNvPr id="4" name="AutoShape 5" descr="花束"/>
          <p:cNvSpPr>
            <a:spLocks noChangeArrowheads="1"/>
          </p:cNvSpPr>
          <p:nvPr/>
        </p:nvSpPr>
        <p:spPr bwMode="auto">
          <a:xfrm>
            <a:off x="679450" y="4751388"/>
            <a:ext cx="8069263" cy="506412"/>
          </a:xfrm>
          <a:prstGeom prst="flowChartAlternateProcess">
            <a:avLst/>
          </a:prstGeom>
          <a:solidFill>
            <a:srgbClr val="FFFF99"/>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buFont typeface="Wingdings" pitchFamily="2" charset="2"/>
              <a:buNone/>
              <a:tabLst>
                <a:tab pos="4121150" algn="l"/>
              </a:tabLst>
              <a:defRPr/>
            </a:pPr>
            <a:r>
              <a:rPr lang="en-US" altLang="zh-CN" sz="3200" dirty="0">
                <a:solidFill>
                  <a:srgbClr val="3333CC"/>
                </a:solidFill>
                <a:effectLst/>
                <a:sym typeface="Arial" charset="0"/>
              </a:rPr>
              <a:t>MOV AX, [BX+SI]	</a:t>
            </a:r>
            <a:r>
              <a:rPr lang="zh-CN" altLang="en-US" sz="3200" dirty="0">
                <a:solidFill>
                  <a:srgbClr val="3333CC"/>
                </a:solidFill>
                <a:effectLst/>
                <a:sym typeface="Arial" charset="0"/>
              </a:rPr>
              <a:t>；</a:t>
            </a:r>
            <a:r>
              <a:rPr lang="en-US" altLang="zh-CN" sz="3200" dirty="0">
                <a:solidFill>
                  <a:srgbClr val="3333CC"/>
                </a:solidFill>
                <a:effectLst/>
                <a:sym typeface="Arial" charset="0"/>
              </a:rPr>
              <a:t>AX←DS:[BX+SI]</a:t>
            </a:r>
            <a:endParaRPr lang="zh-CN" altLang="en-US" dirty="0">
              <a:effectLst/>
              <a:ea typeface="楷体_GB2312" pitchFamily="49" charset="-122"/>
            </a:endParaRPr>
          </a:p>
        </p:txBody>
      </p:sp>
      <p:sp>
        <p:nvSpPr>
          <p:cNvPr id="5" name="AutoShape 6" descr="花束"/>
          <p:cNvSpPr>
            <a:spLocks noChangeArrowheads="1"/>
          </p:cNvSpPr>
          <p:nvPr/>
        </p:nvSpPr>
        <p:spPr bwMode="auto">
          <a:xfrm>
            <a:off x="679450" y="5370513"/>
            <a:ext cx="8069263" cy="506412"/>
          </a:xfrm>
          <a:prstGeom prst="flowChartAlternateProcess">
            <a:avLst/>
          </a:prstGeom>
          <a:solidFill>
            <a:srgbClr val="FFFF99"/>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buFont typeface="Wingdings" pitchFamily="2" charset="2"/>
              <a:buNone/>
              <a:tabLst>
                <a:tab pos="4121150" algn="l"/>
              </a:tabLst>
              <a:defRPr/>
            </a:pPr>
            <a:r>
              <a:rPr lang="en-US" altLang="zh-CN" sz="3200" dirty="0">
                <a:solidFill>
                  <a:srgbClr val="3333CC"/>
                </a:solidFill>
                <a:effectLst/>
                <a:sym typeface="Arial" charset="0"/>
              </a:rPr>
              <a:t>MOV AX, [BX][SI]	</a:t>
            </a:r>
            <a:r>
              <a:rPr lang="zh-CN" altLang="en-US" sz="3200" dirty="0">
                <a:solidFill>
                  <a:srgbClr val="3333CC"/>
                </a:solidFill>
                <a:effectLst/>
                <a:sym typeface="Arial" charset="0"/>
              </a:rPr>
              <a:t>；</a:t>
            </a:r>
            <a:r>
              <a:rPr lang="en-US" altLang="zh-CN" sz="3200" dirty="0">
                <a:solidFill>
                  <a:srgbClr val="3333CC"/>
                </a:solidFill>
                <a:effectLst/>
                <a:sym typeface="Arial" charset="0"/>
              </a:rPr>
              <a:t>AX←DS:[BX+SI]</a:t>
            </a:r>
            <a:endParaRPr lang="zh-CN" altLang="en-US" dirty="0">
              <a:effectLst/>
              <a:ea typeface="楷体_GB2312" pitchFamily="49" charset="-122"/>
            </a:endParaRPr>
          </a:p>
        </p:txBody>
      </p:sp>
      <p:sp>
        <p:nvSpPr>
          <p:cNvPr id="6" name="AutoShape 4">
            <a:hlinkClick r:id="rId2" action="ppaction://hlinksldjump"/>
          </p:cNvPr>
          <p:cNvSpPr>
            <a:spLocks noChangeArrowheads="1"/>
          </p:cNvSpPr>
          <p:nvPr/>
        </p:nvSpPr>
        <p:spPr bwMode="auto">
          <a:xfrm>
            <a:off x="7758113" y="4122738"/>
            <a:ext cx="917575" cy="530225"/>
          </a:xfrm>
          <a:prstGeom prst="roundRect">
            <a:avLst>
              <a:gd name="adj"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zh-CN" altLang="en-US" sz="2400" dirty="0">
                <a:solidFill>
                  <a:schemeClr val="accent1"/>
                </a:solidFill>
                <a:effectLst/>
                <a:latin typeface="楷体" pitchFamily="49" charset="-122"/>
                <a:ea typeface="楷体" pitchFamily="49" charset="-122"/>
                <a:sym typeface="Arial" pitchFamily="34" charset="0"/>
              </a:rPr>
              <a:t>演示</a:t>
            </a:r>
            <a:endParaRPr lang="zh-CN" altLang="en-US" sz="2400" dirty="0">
              <a:solidFill>
                <a:schemeClr val="accent1"/>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randombar(horizontal)">
                                      <p:cBhvr>
                                        <p:cTn id="7" dur="500"/>
                                        <p:tgtEl>
                                          <p:spTgt spid="28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randombar(horizontal)">
                                      <p:cBhvr>
                                        <p:cTn id="12" dur="500"/>
                                        <p:tgtEl>
                                          <p:spTgt spid="286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childTnLst>
                                </p:cTn>
                              </p:par>
                              <p:par>
                                <p:cTn id="25" presetID="14"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188913"/>
            <a:ext cx="8229600" cy="504825"/>
          </a:xfrm>
        </p:spPr>
        <p:txBody>
          <a:bodyPr/>
          <a:lstStyle/>
          <a:p>
            <a:r>
              <a:rPr lang="en-US" altLang="zh-CN" smtClean="0"/>
              <a:t>6. </a:t>
            </a:r>
            <a:r>
              <a:rPr lang="zh-CN" altLang="en-US" smtClean="0"/>
              <a:t>基址变址寻址方式</a:t>
            </a:r>
            <a:r>
              <a:rPr lang="en-US" altLang="zh-CN" smtClean="0"/>
              <a:t>(</a:t>
            </a:r>
            <a:r>
              <a:rPr lang="zh-CN" altLang="en-US" smtClean="0"/>
              <a:t>续</a:t>
            </a:r>
            <a:r>
              <a:rPr lang="en-US" altLang="zh-CN" smtClean="0"/>
              <a:t>)</a:t>
            </a:r>
            <a:endParaRPr lang="zh-CN" altLang="en-US" smtClean="0"/>
          </a:p>
        </p:txBody>
      </p:sp>
      <p:sp>
        <p:nvSpPr>
          <p:cNvPr id="30723" name="内容占位符 2"/>
          <p:cNvSpPr>
            <a:spLocks noGrp="1"/>
          </p:cNvSpPr>
          <p:nvPr>
            <p:ph idx="1"/>
          </p:nvPr>
        </p:nvSpPr>
        <p:spPr/>
        <p:txBody>
          <a:bodyPr/>
          <a:lstStyle/>
          <a:p>
            <a:pPr marL="0" indent="0" algn="l" eaLnBrk="1" hangingPunct="1">
              <a:buFontTx/>
              <a:buNone/>
            </a:pPr>
            <a:r>
              <a:rPr lang="zh-CN" altLang="en-US" sz="2400" dirty="0" smtClean="0">
                <a:solidFill>
                  <a:srgbClr val="FF0000"/>
                </a:solidFill>
              </a:rPr>
              <a:t>[例]  </a:t>
            </a:r>
            <a:r>
              <a:rPr lang="zh-CN" altLang="en-US" sz="2400" dirty="0" smtClean="0">
                <a:solidFill>
                  <a:schemeClr val="accent1">
                    <a:lumMod val="75000"/>
                  </a:schemeClr>
                </a:solidFill>
              </a:rPr>
              <a:t>已知（DS）=3200H，</a:t>
            </a:r>
            <a:r>
              <a:rPr lang="en-US" altLang="zh-CN" sz="2400" dirty="0" smtClean="0">
                <a:solidFill>
                  <a:schemeClr val="accent1">
                    <a:lumMod val="75000"/>
                  </a:schemeClr>
                </a:solidFill>
              </a:rPr>
              <a:t>(</a:t>
            </a:r>
            <a:r>
              <a:rPr lang="zh-CN" altLang="en-US" sz="2400" dirty="0" smtClean="0">
                <a:solidFill>
                  <a:schemeClr val="accent1">
                    <a:lumMod val="75000"/>
                  </a:schemeClr>
                </a:solidFill>
              </a:rPr>
              <a:t>BX</a:t>
            </a:r>
            <a:r>
              <a:rPr lang="en-US" altLang="zh-CN" sz="2400" dirty="0" smtClean="0">
                <a:solidFill>
                  <a:schemeClr val="accent1">
                    <a:lumMod val="75000"/>
                  </a:schemeClr>
                </a:solidFill>
              </a:rPr>
              <a:t>)</a:t>
            </a:r>
            <a:r>
              <a:rPr lang="zh-CN" altLang="en-US" sz="2400" dirty="0" smtClean="0">
                <a:solidFill>
                  <a:schemeClr val="accent1">
                    <a:lumMod val="75000"/>
                  </a:schemeClr>
                </a:solidFill>
              </a:rPr>
              <a:t>=1234H，</a:t>
            </a:r>
            <a:r>
              <a:rPr lang="en-US" altLang="zh-CN" sz="2400" dirty="0" smtClean="0">
                <a:solidFill>
                  <a:schemeClr val="accent1">
                    <a:lumMod val="75000"/>
                  </a:schemeClr>
                </a:solidFill>
              </a:rPr>
              <a:t>(</a:t>
            </a:r>
            <a:r>
              <a:rPr lang="zh-CN" altLang="en-US" sz="2400" dirty="0" smtClean="0">
                <a:solidFill>
                  <a:schemeClr val="accent1">
                    <a:lumMod val="75000"/>
                  </a:schemeClr>
                </a:solidFill>
              </a:rPr>
              <a:t>SI</a:t>
            </a:r>
            <a:r>
              <a:rPr lang="en-US" altLang="zh-CN" sz="2400" dirty="0" smtClean="0">
                <a:solidFill>
                  <a:schemeClr val="accent1">
                    <a:lumMod val="75000"/>
                  </a:schemeClr>
                </a:solidFill>
              </a:rPr>
              <a:t>)</a:t>
            </a:r>
            <a:r>
              <a:rPr lang="zh-CN" altLang="en-US" sz="2400" dirty="0" smtClean="0">
                <a:solidFill>
                  <a:schemeClr val="accent1">
                    <a:lumMod val="75000"/>
                  </a:schemeClr>
                </a:solidFill>
              </a:rPr>
              <a:t>=3456H，</a:t>
            </a:r>
          </a:p>
          <a:p>
            <a:pPr marL="0" indent="0" eaLnBrk="1" hangingPunct="1">
              <a:buFontTx/>
              <a:buNone/>
            </a:pPr>
            <a:r>
              <a:rPr lang="zh-CN" altLang="en-US" sz="2400" dirty="0" smtClean="0">
                <a:solidFill>
                  <a:schemeClr val="accent1">
                    <a:lumMod val="75000"/>
                  </a:schemeClr>
                </a:solidFill>
              </a:rPr>
              <a:t>计算指令</a:t>
            </a:r>
            <a:r>
              <a:rPr lang="en-US" altLang="zh-CN" sz="2400" dirty="0" smtClean="0">
                <a:solidFill>
                  <a:schemeClr val="accent1">
                    <a:lumMod val="75000"/>
                  </a:schemeClr>
                </a:solidFill>
              </a:rPr>
              <a:t>	</a:t>
            </a:r>
            <a:r>
              <a:rPr lang="zh-CN" altLang="en-US" sz="2400" dirty="0" smtClean="0">
                <a:solidFill>
                  <a:schemeClr val="accent1">
                    <a:lumMod val="75000"/>
                  </a:schemeClr>
                </a:solidFill>
              </a:rPr>
              <a:t>MOV  AL，[BX] [SI]</a:t>
            </a:r>
          </a:p>
          <a:p>
            <a:pPr marL="0" indent="0" eaLnBrk="1" hangingPunct="1">
              <a:buFontTx/>
              <a:buNone/>
            </a:pPr>
            <a:r>
              <a:rPr lang="zh-CN" altLang="en-US" sz="2400" dirty="0" smtClean="0">
                <a:solidFill>
                  <a:schemeClr val="accent1">
                    <a:lumMod val="75000"/>
                  </a:schemeClr>
                </a:solidFill>
              </a:rPr>
              <a:t>或</a:t>
            </a:r>
            <a:r>
              <a:rPr lang="en-US" altLang="zh-CN" sz="2400" dirty="0" smtClean="0">
                <a:solidFill>
                  <a:schemeClr val="accent1">
                    <a:lumMod val="75000"/>
                  </a:schemeClr>
                </a:solidFill>
              </a:rPr>
              <a:t>		</a:t>
            </a:r>
            <a:r>
              <a:rPr lang="zh-CN" altLang="en-US" sz="2400" dirty="0" smtClean="0">
                <a:solidFill>
                  <a:schemeClr val="accent1">
                    <a:lumMod val="75000"/>
                  </a:schemeClr>
                </a:solidFill>
              </a:rPr>
              <a:t>MOV  AL，[BX+SI]</a:t>
            </a:r>
          </a:p>
          <a:p>
            <a:pPr marL="0" indent="0" eaLnBrk="1" hangingPunct="1">
              <a:buFontTx/>
              <a:buNone/>
            </a:pPr>
            <a:r>
              <a:rPr lang="zh-CN" altLang="en-US" sz="2400" dirty="0" smtClean="0">
                <a:solidFill>
                  <a:schemeClr val="accent1">
                    <a:lumMod val="75000"/>
                  </a:schemeClr>
                </a:solidFill>
              </a:rPr>
              <a:t>源操作数的有效地址和物理地址。</a:t>
            </a:r>
          </a:p>
          <a:p>
            <a:pPr marL="0" indent="0" eaLnBrk="1" hangingPunct="1">
              <a:spcBef>
                <a:spcPts val="1800"/>
              </a:spcBef>
              <a:buFontTx/>
              <a:buNone/>
            </a:pPr>
            <a:r>
              <a:rPr lang="zh-CN" altLang="en-US" sz="2400" dirty="0" smtClean="0">
                <a:solidFill>
                  <a:srgbClr val="0000FF"/>
                </a:solidFill>
              </a:rPr>
              <a:t>有效地址EA </a:t>
            </a:r>
            <a:r>
              <a:rPr lang="zh-CN" altLang="en-US" sz="2400" dirty="0" smtClean="0">
                <a:solidFill>
                  <a:schemeClr val="accent1">
                    <a:lumMod val="75000"/>
                  </a:schemeClr>
                </a:solidFill>
              </a:rPr>
              <a:t>= </a:t>
            </a:r>
            <a:r>
              <a:rPr lang="en-US" altLang="zh-CN" sz="2400" dirty="0" smtClean="0">
                <a:solidFill>
                  <a:schemeClr val="accent1">
                    <a:lumMod val="75000"/>
                  </a:schemeClr>
                </a:solidFill>
              </a:rPr>
              <a:t>(</a:t>
            </a:r>
            <a:r>
              <a:rPr lang="zh-CN" altLang="en-US" sz="2400" dirty="0" smtClean="0">
                <a:solidFill>
                  <a:schemeClr val="accent1">
                    <a:lumMod val="75000"/>
                  </a:schemeClr>
                </a:solidFill>
              </a:rPr>
              <a:t>BX</a:t>
            </a:r>
            <a:r>
              <a:rPr lang="en-US" altLang="zh-CN" sz="2400" dirty="0" smtClean="0">
                <a:solidFill>
                  <a:schemeClr val="accent1">
                    <a:lumMod val="75000"/>
                  </a:schemeClr>
                </a:solidFill>
              </a:rPr>
              <a:t>)</a:t>
            </a:r>
            <a:r>
              <a:rPr lang="zh-CN" altLang="en-US" sz="2400" dirty="0" smtClean="0">
                <a:solidFill>
                  <a:schemeClr val="accent1">
                    <a:lumMod val="75000"/>
                  </a:schemeClr>
                </a:solidFill>
              </a:rPr>
              <a:t>+</a:t>
            </a:r>
            <a:r>
              <a:rPr lang="en-US" altLang="zh-CN" sz="2400" dirty="0" smtClean="0">
                <a:solidFill>
                  <a:schemeClr val="accent1">
                    <a:lumMod val="75000"/>
                  </a:schemeClr>
                </a:solidFill>
              </a:rPr>
              <a:t>(</a:t>
            </a:r>
            <a:r>
              <a:rPr lang="zh-CN" altLang="en-US" sz="2400" dirty="0" smtClean="0">
                <a:solidFill>
                  <a:schemeClr val="accent1">
                    <a:lumMod val="75000"/>
                  </a:schemeClr>
                </a:solidFill>
              </a:rPr>
              <a:t>SI</a:t>
            </a:r>
            <a:r>
              <a:rPr lang="en-US" altLang="zh-CN" sz="2400" dirty="0" smtClean="0">
                <a:solidFill>
                  <a:schemeClr val="accent1">
                    <a:lumMod val="75000"/>
                  </a:schemeClr>
                </a:solidFill>
              </a:rPr>
              <a:t>)</a:t>
            </a:r>
            <a:r>
              <a:rPr lang="zh-CN" altLang="en-US" sz="2400" dirty="0" smtClean="0">
                <a:solidFill>
                  <a:schemeClr val="accent1">
                    <a:lumMod val="75000"/>
                  </a:schemeClr>
                </a:solidFill>
              </a:rPr>
              <a:t>= 1234H+3456H=468AH</a:t>
            </a:r>
          </a:p>
          <a:p>
            <a:pPr marL="0" indent="0" eaLnBrk="1" hangingPunct="1">
              <a:spcBef>
                <a:spcPts val="1800"/>
              </a:spcBef>
              <a:buFontTx/>
              <a:buNone/>
            </a:pPr>
            <a:r>
              <a:rPr lang="zh-CN" altLang="en-US" sz="2400" dirty="0" smtClean="0">
                <a:solidFill>
                  <a:srgbClr val="0000FF"/>
                </a:solidFill>
              </a:rPr>
              <a:t>物理地址 </a:t>
            </a:r>
            <a:r>
              <a:rPr lang="zh-CN" altLang="en-US" sz="2400" dirty="0" smtClean="0">
                <a:solidFill>
                  <a:schemeClr val="accent1">
                    <a:lumMod val="75000"/>
                  </a:schemeClr>
                </a:solidFill>
              </a:rPr>
              <a:t>= 16×</a:t>
            </a:r>
            <a:r>
              <a:rPr lang="en-US" altLang="zh-CN" sz="2400" dirty="0" smtClean="0">
                <a:solidFill>
                  <a:schemeClr val="accent1">
                    <a:lumMod val="75000"/>
                  </a:schemeClr>
                </a:solidFill>
              </a:rPr>
              <a:t>(</a:t>
            </a:r>
            <a:r>
              <a:rPr lang="zh-CN" altLang="en-US" sz="2400" dirty="0" smtClean="0">
                <a:solidFill>
                  <a:schemeClr val="accent1">
                    <a:lumMod val="75000"/>
                  </a:schemeClr>
                </a:solidFill>
              </a:rPr>
              <a:t>DS</a:t>
            </a:r>
            <a:r>
              <a:rPr lang="en-US" altLang="zh-CN" sz="2400" dirty="0" smtClean="0">
                <a:solidFill>
                  <a:schemeClr val="accent1">
                    <a:lumMod val="75000"/>
                  </a:schemeClr>
                </a:solidFill>
              </a:rPr>
              <a:t>)</a:t>
            </a:r>
            <a:r>
              <a:rPr lang="zh-CN" altLang="en-US" sz="2400" dirty="0" smtClean="0">
                <a:solidFill>
                  <a:schemeClr val="accent1">
                    <a:lumMod val="75000"/>
                  </a:schemeClr>
                </a:solidFill>
              </a:rPr>
              <a:t>+ EA = 32000H+468AH=3668AH</a:t>
            </a:r>
          </a:p>
          <a:p>
            <a:pPr marL="0" indent="0" eaLnBrk="1" hangingPunct="1">
              <a:spcBef>
                <a:spcPts val="1800"/>
              </a:spcBef>
              <a:buFontTx/>
              <a:buNone/>
            </a:pPr>
            <a:r>
              <a:rPr lang="zh-CN" altLang="en-US" sz="2400" dirty="0" smtClean="0">
                <a:solidFill>
                  <a:schemeClr val="accent1">
                    <a:lumMod val="75000"/>
                  </a:schemeClr>
                </a:solidFill>
              </a:rPr>
              <a:t>指令执行结果是将3668AH单元的内容送入寄存器AL中。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randombar(horizontal)">
                                      <p:cBhvr>
                                        <p:cTn id="7" dur="500"/>
                                        <p:tgtEl>
                                          <p:spTgt spid="307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0723">
                                            <p:txEl>
                                              <p:pRg st="5" end="5"/>
                                            </p:txEl>
                                          </p:spTgt>
                                        </p:tgtEl>
                                        <p:attrNameLst>
                                          <p:attrName>style.visibility</p:attrName>
                                        </p:attrNameLst>
                                      </p:cBhvr>
                                      <p:to>
                                        <p:strVal val="visible"/>
                                      </p:to>
                                    </p:set>
                                    <p:animEffect transition="in" filter="randombar(horizontal)">
                                      <p:cBhvr>
                                        <p:cTn id="12" dur="500"/>
                                        <p:tgtEl>
                                          <p:spTgt spid="3072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animEffect transition="in" filter="randombar(horizontal)">
                                      <p:cBhvr>
                                        <p:cTn id="17"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68313" y="188913"/>
            <a:ext cx="8229600" cy="504825"/>
          </a:xfrm>
        </p:spPr>
        <p:txBody>
          <a:bodyPr/>
          <a:lstStyle/>
          <a:p>
            <a:r>
              <a:rPr lang="en-US" altLang="zh-CN" smtClean="0"/>
              <a:t>7. </a:t>
            </a:r>
            <a:r>
              <a:rPr lang="zh-CN" altLang="en-US" smtClean="0"/>
              <a:t>相对基址变址寻址方式</a:t>
            </a:r>
          </a:p>
        </p:txBody>
      </p:sp>
      <p:sp>
        <p:nvSpPr>
          <p:cNvPr id="3" name="内容占位符 2"/>
          <p:cNvSpPr>
            <a:spLocks noGrp="1"/>
          </p:cNvSpPr>
          <p:nvPr>
            <p:ph idx="1"/>
          </p:nvPr>
        </p:nvSpPr>
        <p:spPr/>
        <p:txBody>
          <a:bodyPr/>
          <a:lstStyle/>
          <a:p>
            <a:pPr marL="274638" indent="-274638" eaLnBrk="1" hangingPunct="1">
              <a:defRPr/>
            </a:pPr>
            <a:r>
              <a:rPr lang="zh-CN" altLang="en-US" sz="2800" dirty="0" smtClean="0">
                <a:solidFill>
                  <a:schemeClr val="accent1">
                    <a:lumMod val="75000"/>
                  </a:schemeClr>
                </a:solidFill>
              </a:rPr>
              <a:t>将指令地址码字段给定的基址寄存器</a:t>
            </a:r>
            <a:r>
              <a:rPr lang="zh-CN" altLang="en-US" sz="2800" dirty="0">
                <a:solidFill>
                  <a:schemeClr val="accent1">
                    <a:lumMod val="75000"/>
                  </a:schemeClr>
                </a:solidFill>
              </a:rPr>
              <a:t>（</a:t>
            </a:r>
            <a:r>
              <a:rPr lang="en-US" altLang="zh-CN" sz="2800" dirty="0">
                <a:solidFill>
                  <a:schemeClr val="accent1">
                    <a:lumMod val="75000"/>
                  </a:schemeClr>
                </a:solidFill>
              </a:rPr>
              <a:t>BX</a:t>
            </a:r>
            <a:r>
              <a:rPr lang="zh-CN" altLang="en-US" sz="2800" dirty="0">
                <a:solidFill>
                  <a:schemeClr val="accent1">
                    <a:lumMod val="75000"/>
                  </a:schemeClr>
                </a:solidFill>
              </a:rPr>
              <a:t>或</a:t>
            </a:r>
            <a:r>
              <a:rPr lang="en-US" altLang="zh-CN" sz="2800" dirty="0">
                <a:solidFill>
                  <a:schemeClr val="accent1">
                    <a:lumMod val="75000"/>
                  </a:schemeClr>
                </a:solidFill>
              </a:rPr>
              <a:t>BP</a:t>
            </a:r>
            <a:r>
              <a:rPr lang="zh-CN" altLang="en-US" sz="2800" dirty="0" smtClean="0">
                <a:solidFill>
                  <a:schemeClr val="accent1">
                    <a:lumMod val="75000"/>
                  </a:schemeClr>
                </a:solidFill>
              </a:rPr>
              <a:t>）的内容与</a:t>
            </a:r>
            <a:r>
              <a:rPr lang="zh-CN" altLang="en-US" sz="2800" dirty="0">
                <a:solidFill>
                  <a:schemeClr val="accent1">
                    <a:lumMod val="75000"/>
                  </a:schemeClr>
                </a:solidFill>
              </a:rPr>
              <a:t>变址寄存器（</a:t>
            </a:r>
            <a:r>
              <a:rPr lang="en-US" altLang="zh-CN" sz="2800" dirty="0">
                <a:solidFill>
                  <a:schemeClr val="accent1">
                    <a:lumMod val="75000"/>
                  </a:schemeClr>
                </a:solidFill>
              </a:rPr>
              <a:t>SI</a:t>
            </a:r>
            <a:r>
              <a:rPr lang="zh-CN" altLang="en-US" sz="2800" dirty="0">
                <a:solidFill>
                  <a:schemeClr val="accent1">
                    <a:lumMod val="75000"/>
                  </a:schemeClr>
                </a:solidFill>
              </a:rPr>
              <a:t>或</a:t>
            </a:r>
            <a:r>
              <a:rPr lang="en-US" altLang="zh-CN" sz="2800" dirty="0">
                <a:solidFill>
                  <a:schemeClr val="accent1">
                    <a:lumMod val="75000"/>
                  </a:schemeClr>
                </a:solidFill>
              </a:rPr>
              <a:t>DI</a:t>
            </a:r>
            <a:r>
              <a:rPr lang="zh-CN" altLang="en-US" sz="2800" dirty="0" smtClean="0">
                <a:solidFill>
                  <a:schemeClr val="accent1">
                    <a:lumMod val="75000"/>
                  </a:schemeClr>
                </a:solidFill>
              </a:rPr>
              <a:t>）的内容及位移</a:t>
            </a:r>
            <a:r>
              <a:rPr lang="zh-CN" altLang="en-US" sz="2800" dirty="0">
                <a:solidFill>
                  <a:schemeClr val="accent1">
                    <a:lumMod val="75000"/>
                  </a:schemeClr>
                </a:solidFill>
              </a:rPr>
              <a:t>量（</a:t>
            </a:r>
            <a:r>
              <a:rPr lang="en-US" altLang="zh-CN" sz="2800" dirty="0">
                <a:solidFill>
                  <a:schemeClr val="accent1">
                    <a:lumMod val="75000"/>
                  </a:schemeClr>
                </a:solidFill>
              </a:rPr>
              <a:t>8</a:t>
            </a:r>
            <a:r>
              <a:rPr lang="zh-CN" altLang="en-US" sz="2800" dirty="0">
                <a:solidFill>
                  <a:schemeClr val="accent1">
                    <a:lumMod val="75000"/>
                  </a:schemeClr>
                </a:solidFill>
              </a:rPr>
              <a:t>位或</a:t>
            </a:r>
            <a:r>
              <a:rPr lang="en-US" altLang="zh-CN" sz="2800" dirty="0">
                <a:solidFill>
                  <a:schemeClr val="accent1">
                    <a:lumMod val="75000"/>
                  </a:schemeClr>
                </a:solidFill>
              </a:rPr>
              <a:t>16</a:t>
            </a:r>
            <a:r>
              <a:rPr lang="zh-CN" altLang="en-US" sz="2800" dirty="0">
                <a:solidFill>
                  <a:schemeClr val="accent1">
                    <a:lumMod val="75000"/>
                  </a:schemeClr>
                </a:solidFill>
              </a:rPr>
              <a:t>位</a:t>
            </a:r>
            <a:r>
              <a:rPr lang="zh-CN" altLang="en-US" sz="2800" dirty="0" smtClean="0">
                <a:solidFill>
                  <a:schemeClr val="accent1">
                    <a:lumMod val="75000"/>
                  </a:schemeClr>
                </a:solidFill>
              </a:rPr>
              <a:t>）三者之和作为操作数的</a:t>
            </a:r>
            <a:r>
              <a:rPr lang="zh-CN" altLang="en-US" sz="2800" dirty="0">
                <a:solidFill>
                  <a:schemeClr val="accent1">
                    <a:lumMod val="75000"/>
                  </a:schemeClr>
                </a:solidFill>
              </a:rPr>
              <a:t>有效地址。</a:t>
            </a:r>
          </a:p>
          <a:p>
            <a:pPr marL="274638" indent="-274638" eaLnBrk="1" hangingPunct="1">
              <a:spcBef>
                <a:spcPts val="1800"/>
              </a:spcBef>
              <a:defRPr/>
            </a:pPr>
            <a:r>
              <a:rPr lang="zh-CN" altLang="en-US" sz="2800" dirty="0">
                <a:solidFill>
                  <a:schemeClr val="accent1">
                    <a:lumMod val="75000"/>
                  </a:schemeClr>
                </a:solidFill>
              </a:rPr>
              <a:t>当使用基址寄存器</a:t>
            </a:r>
            <a:r>
              <a:rPr lang="en-US" altLang="zh-CN" sz="2800" dirty="0">
                <a:solidFill>
                  <a:schemeClr val="accent1">
                    <a:lumMod val="75000"/>
                  </a:schemeClr>
                </a:solidFill>
              </a:rPr>
              <a:t>BX</a:t>
            </a:r>
            <a:r>
              <a:rPr lang="zh-CN" altLang="en-US" sz="2800" dirty="0">
                <a:solidFill>
                  <a:schemeClr val="accent1">
                    <a:lumMod val="75000"/>
                  </a:schemeClr>
                </a:solidFill>
              </a:rPr>
              <a:t>时</a:t>
            </a:r>
            <a:r>
              <a:rPr lang="zh-CN" altLang="en-US" sz="2800" dirty="0" smtClean="0">
                <a:solidFill>
                  <a:schemeClr val="accent1">
                    <a:lumMod val="75000"/>
                  </a:schemeClr>
                </a:solidFill>
              </a:rPr>
              <a:t>，默认段</a:t>
            </a:r>
            <a:r>
              <a:rPr lang="zh-CN" altLang="en-US" sz="2800" dirty="0">
                <a:solidFill>
                  <a:schemeClr val="accent1">
                    <a:lumMod val="75000"/>
                  </a:schemeClr>
                </a:solidFill>
              </a:rPr>
              <a:t>寄存器为</a:t>
            </a:r>
            <a:r>
              <a:rPr lang="en-US" altLang="zh-CN" sz="2800" dirty="0">
                <a:solidFill>
                  <a:schemeClr val="accent1">
                    <a:lumMod val="75000"/>
                  </a:schemeClr>
                </a:solidFill>
              </a:rPr>
              <a:t>DS</a:t>
            </a:r>
            <a:r>
              <a:rPr lang="zh-CN" altLang="en-US" sz="2800" dirty="0">
                <a:solidFill>
                  <a:schemeClr val="accent1">
                    <a:lumMod val="75000"/>
                  </a:schemeClr>
                </a:solidFill>
              </a:rPr>
              <a:t>，物理地址计算方法</a:t>
            </a:r>
            <a:r>
              <a:rPr lang="zh-CN" altLang="en-US" sz="2800" dirty="0" smtClean="0">
                <a:solidFill>
                  <a:schemeClr val="accent1">
                    <a:lumMod val="75000"/>
                  </a:schemeClr>
                </a:solidFill>
              </a:rPr>
              <a:t>为</a:t>
            </a:r>
            <a:endParaRPr lang="en-US" altLang="zh-CN" sz="2800" dirty="0" smtClean="0">
              <a:solidFill>
                <a:schemeClr val="accent1">
                  <a:lumMod val="75000"/>
                </a:schemeClr>
              </a:solidFill>
            </a:endParaRPr>
          </a:p>
          <a:p>
            <a:pPr marL="0" indent="0" eaLnBrk="1" hangingPunct="1">
              <a:buFontTx/>
              <a:buNone/>
              <a:defRPr/>
            </a:pPr>
            <a:r>
              <a:rPr lang="zh-CN" altLang="en-US" sz="2400" dirty="0" smtClean="0">
                <a:solidFill>
                  <a:srgbClr val="0000FF"/>
                </a:solidFill>
              </a:rPr>
              <a:t>         物理</a:t>
            </a:r>
            <a:r>
              <a:rPr lang="zh-CN" altLang="en-US" sz="2400" dirty="0">
                <a:solidFill>
                  <a:srgbClr val="0000FF"/>
                </a:solidFill>
              </a:rPr>
              <a:t>地址</a:t>
            </a:r>
            <a:r>
              <a:rPr lang="en-US" altLang="zh-CN" sz="2400" dirty="0">
                <a:solidFill>
                  <a:srgbClr val="0000FF"/>
                </a:solidFill>
              </a:rPr>
              <a:t>=16×</a:t>
            </a:r>
            <a:r>
              <a:rPr lang="zh-CN" altLang="en-US" sz="2400" dirty="0">
                <a:solidFill>
                  <a:srgbClr val="0000FF"/>
                </a:solidFill>
              </a:rPr>
              <a:t>（</a:t>
            </a:r>
            <a:r>
              <a:rPr lang="en-US" altLang="zh-CN" sz="2400" dirty="0">
                <a:solidFill>
                  <a:srgbClr val="0000FF"/>
                </a:solidFill>
              </a:rPr>
              <a:t>DS</a:t>
            </a:r>
            <a:r>
              <a:rPr lang="zh-CN" altLang="en-US" sz="2400" dirty="0">
                <a:solidFill>
                  <a:srgbClr val="0000FF"/>
                </a:solidFill>
              </a:rPr>
              <a:t>）</a:t>
            </a:r>
            <a:r>
              <a:rPr lang="en-US" altLang="zh-CN" sz="2400" dirty="0">
                <a:solidFill>
                  <a:srgbClr val="0000FF"/>
                </a:solidFill>
              </a:rPr>
              <a:t>+</a:t>
            </a:r>
            <a:r>
              <a:rPr lang="zh-CN" altLang="en-US" sz="2400" dirty="0">
                <a:solidFill>
                  <a:srgbClr val="0000FF"/>
                </a:solidFill>
              </a:rPr>
              <a:t>（</a:t>
            </a:r>
            <a:r>
              <a:rPr lang="en-US" altLang="zh-CN" sz="2400" dirty="0">
                <a:solidFill>
                  <a:srgbClr val="0000FF"/>
                </a:solidFill>
              </a:rPr>
              <a:t>BX</a:t>
            </a:r>
            <a:r>
              <a:rPr lang="zh-CN" altLang="en-US" sz="2400" dirty="0">
                <a:solidFill>
                  <a:srgbClr val="0000FF"/>
                </a:solidFill>
              </a:rPr>
              <a:t>）</a:t>
            </a:r>
            <a:r>
              <a:rPr lang="en-US" altLang="zh-CN" sz="2400" dirty="0">
                <a:solidFill>
                  <a:srgbClr val="0000FF"/>
                </a:solidFill>
              </a:rPr>
              <a:t>+</a:t>
            </a:r>
            <a:r>
              <a:rPr lang="zh-CN" altLang="en-US" sz="2400" dirty="0">
                <a:solidFill>
                  <a:srgbClr val="0000FF"/>
                </a:solidFill>
              </a:rPr>
              <a:t>（</a:t>
            </a:r>
            <a:r>
              <a:rPr lang="en-US" altLang="zh-CN" sz="2400" dirty="0">
                <a:solidFill>
                  <a:srgbClr val="0000FF"/>
                </a:solidFill>
              </a:rPr>
              <a:t>SI</a:t>
            </a:r>
            <a:r>
              <a:rPr lang="zh-CN" altLang="en-US" sz="2400" dirty="0">
                <a:solidFill>
                  <a:srgbClr val="0000FF"/>
                </a:solidFill>
              </a:rPr>
              <a:t>）</a:t>
            </a:r>
            <a:r>
              <a:rPr lang="en-US" altLang="zh-CN" sz="2400" dirty="0" smtClean="0">
                <a:solidFill>
                  <a:srgbClr val="0000FF"/>
                </a:solidFill>
              </a:rPr>
              <a:t>+ DISP</a:t>
            </a:r>
            <a:r>
              <a:rPr lang="en-US" altLang="zh-CN" sz="2800" dirty="0">
                <a:solidFill>
                  <a:srgbClr val="0000FF"/>
                </a:solidFill>
              </a:rPr>
              <a:t>	 </a:t>
            </a:r>
            <a:endParaRPr lang="en-US" altLang="zh-CN" sz="2800" dirty="0">
              <a:solidFill>
                <a:srgbClr val="008000"/>
              </a:solidFill>
            </a:endParaRPr>
          </a:p>
          <a:p>
            <a:pPr marL="274638" indent="-274638" eaLnBrk="1" hangingPunct="1">
              <a:spcBef>
                <a:spcPts val="1800"/>
              </a:spcBef>
              <a:defRPr/>
            </a:pPr>
            <a:r>
              <a:rPr lang="zh-CN" altLang="en-US" sz="2800" dirty="0">
                <a:solidFill>
                  <a:schemeClr val="accent1">
                    <a:lumMod val="75000"/>
                  </a:schemeClr>
                </a:solidFill>
              </a:rPr>
              <a:t>当使用基址寄存器</a:t>
            </a:r>
            <a:r>
              <a:rPr lang="en-US" altLang="zh-CN" sz="2800" dirty="0">
                <a:solidFill>
                  <a:schemeClr val="accent1">
                    <a:lumMod val="75000"/>
                  </a:schemeClr>
                </a:solidFill>
              </a:rPr>
              <a:t>BP</a:t>
            </a:r>
            <a:r>
              <a:rPr lang="zh-CN" altLang="en-US" sz="2800" dirty="0">
                <a:solidFill>
                  <a:schemeClr val="accent1">
                    <a:lumMod val="75000"/>
                  </a:schemeClr>
                </a:solidFill>
              </a:rPr>
              <a:t>时</a:t>
            </a:r>
            <a:r>
              <a:rPr lang="zh-CN" altLang="en-US" sz="2800" dirty="0" smtClean="0">
                <a:solidFill>
                  <a:schemeClr val="accent1">
                    <a:lumMod val="75000"/>
                  </a:schemeClr>
                </a:solidFill>
              </a:rPr>
              <a:t>，默认段</a:t>
            </a:r>
            <a:r>
              <a:rPr lang="zh-CN" altLang="en-US" sz="2800" dirty="0">
                <a:solidFill>
                  <a:schemeClr val="accent1">
                    <a:lumMod val="75000"/>
                  </a:schemeClr>
                </a:solidFill>
              </a:rPr>
              <a:t>寄存器为</a:t>
            </a:r>
            <a:r>
              <a:rPr lang="en-US" altLang="zh-CN" sz="2800" dirty="0">
                <a:solidFill>
                  <a:schemeClr val="accent1">
                    <a:lumMod val="75000"/>
                  </a:schemeClr>
                </a:solidFill>
              </a:rPr>
              <a:t>SS</a:t>
            </a:r>
            <a:r>
              <a:rPr lang="zh-CN" altLang="en-US" sz="2800" dirty="0">
                <a:solidFill>
                  <a:schemeClr val="accent1">
                    <a:lumMod val="75000"/>
                  </a:schemeClr>
                </a:solidFill>
              </a:rPr>
              <a:t>，物理地址计算方法为</a:t>
            </a:r>
            <a:endParaRPr lang="en-US" altLang="zh-CN" sz="2800" dirty="0">
              <a:solidFill>
                <a:schemeClr val="accent1">
                  <a:lumMod val="75000"/>
                </a:schemeClr>
              </a:solidFill>
            </a:endParaRPr>
          </a:p>
          <a:p>
            <a:pPr marL="0" indent="0" eaLnBrk="1" hangingPunct="1">
              <a:buFontTx/>
              <a:buNone/>
              <a:defRPr/>
            </a:pPr>
            <a:r>
              <a:rPr lang="zh-CN" altLang="en-US" sz="2400" dirty="0" smtClean="0">
                <a:solidFill>
                  <a:srgbClr val="0000FF"/>
                </a:solidFill>
              </a:rPr>
              <a:t>          物理</a:t>
            </a:r>
            <a:r>
              <a:rPr lang="zh-CN" altLang="en-US" sz="2400" dirty="0">
                <a:solidFill>
                  <a:srgbClr val="0000FF"/>
                </a:solidFill>
              </a:rPr>
              <a:t>地址</a:t>
            </a:r>
            <a:r>
              <a:rPr lang="en-US" altLang="zh-CN" sz="2400" dirty="0">
                <a:solidFill>
                  <a:srgbClr val="0000FF"/>
                </a:solidFill>
              </a:rPr>
              <a:t>=16×</a:t>
            </a:r>
            <a:r>
              <a:rPr lang="zh-CN" altLang="en-US" sz="2400" dirty="0">
                <a:solidFill>
                  <a:srgbClr val="0000FF"/>
                </a:solidFill>
              </a:rPr>
              <a:t>（</a:t>
            </a:r>
            <a:r>
              <a:rPr lang="en-US" altLang="zh-CN" sz="2400" dirty="0">
                <a:solidFill>
                  <a:srgbClr val="0000FF"/>
                </a:solidFill>
              </a:rPr>
              <a:t>SS</a:t>
            </a:r>
            <a:r>
              <a:rPr lang="zh-CN" altLang="en-US" sz="2400" dirty="0">
                <a:solidFill>
                  <a:srgbClr val="0000FF"/>
                </a:solidFill>
              </a:rPr>
              <a:t>）</a:t>
            </a:r>
            <a:r>
              <a:rPr lang="en-US" altLang="zh-CN" sz="2400" dirty="0">
                <a:solidFill>
                  <a:srgbClr val="0000FF"/>
                </a:solidFill>
              </a:rPr>
              <a:t>+</a:t>
            </a:r>
            <a:r>
              <a:rPr lang="zh-CN" altLang="en-US" sz="2400" dirty="0">
                <a:solidFill>
                  <a:srgbClr val="0000FF"/>
                </a:solidFill>
              </a:rPr>
              <a:t>（</a:t>
            </a:r>
            <a:r>
              <a:rPr lang="en-US" altLang="zh-CN" sz="2400" dirty="0">
                <a:solidFill>
                  <a:srgbClr val="0000FF"/>
                </a:solidFill>
              </a:rPr>
              <a:t>BP</a:t>
            </a:r>
            <a:r>
              <a:rPr lang="zh-CN" altLang="en-US" sz="2400" dirty="0">
                <a:solidFill>
                  <a:srgbClr val="0000FF"/>
                </a:solidFill>
              </a:rPr>
              <a:t>）</a:t>
            </a:r>
            <a:r>
              <a:rPr lang="en-US" altLang="zh-CN" sz="2400" dirty="0">
                <a:solidFill>
                  <a:srgbClr val="0000FF"/>
                </a:solidFill>
              </a:rPr>
              <a:t>+</a:t>
            </a:r>
            <a:r>
              <a:rPr lang="zh-CN" altLang="en-US" sz="2400" dirty="0">
                <a:solidFill>
                  <a:srgbClr val="0000FF"/>
                </a:solidFill>
              </a:rPr>
              <a:t>（</a:t>
            </a:r>
            <a:r>
              <a:rPr lang="en-US" altLang="zh-CN" sz="2400" dirty="0">
                <a:solidFill>
                  <a:srgbClr val="0000FF"/>
                </a:solidFill>
              </a:rPr>
              <a:t>SI</a:t>
            </a:r>
            <a:r>
              <a:rPr lang="zh-CN" altLang="en-US" sz="2400" dirty="0">
                <a:solidFill>
                  <a:srgbClr val="0000FF"/>
                </a:solidFill>
              </a:rPr>
              <a:t>）</a:t>
            </a:r>
            <a:r>
              <a:rPr lang="en-US" altLang="zh-CN" sz="2400" dirty="0">
                <a:solidFill>
                  <a:srgbClr val="0000FF"/>
                </a:solidFill>
              </a:rPr>
              <a:t>+</a:t>
            </a:r>
            <a:r>
              <a:rPr lang="en-US" altLang="zh-CN" sz="2400" dirty="0" smtClean="0">
                <a:solidFill>
                  <a:srgbClr val="0000FF"/>
                </a:solidFill>
              </a:rPr>
              <a:t>DISP</a:t>
            </a:r>
            <a:endParaRPr lang="zh-CN" altLang="en-US" sz="2400" dirty="0">
              <a:solidFill>
                <a:srgbClr val="0000FF"/>
              </a:solidFill>
            </a:endParaRPr>
          </a:p>
        </p:txBody>
      </p:sp>
      <p:sp>
        <p:nvSpPr>
          <p:cNvPr id="4" name="AutoShape 4">
            <a:hlinkClick r:id="rId2" action="ppaction://hlinksldjump"/>
          </p:cNvPr>
          <p:cNvSpPr>
            <a:spLocks noChangeArrowheads="1"/>
          </p:cNvSpPr>
          <p:nvPr/>
        </p:nvSpPr>
        <p:spPr bwMode="auto">
          <a:xfrm>
            <a:off x="7740650" y="5517232"/>
            <a:ext cx="935038" cy="575593"/>
          </a:xfrm>
          <a:prstGeom prst="roundRect">
            <a:avLst>
              <a:gd name="adj"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defRPr/>
            </a:pPr>
            <a:r>
              <a:rPr lang="zh-CN" altLang="en-US" sz="2400" dirty="0">
                <a:solidFill>
                  <a:schemeClr val="accent1"/>
                </a:solidFill>
                <a:effectLst/>
                <a:latin typeface="楷体" pitchFamily="49" charset="-122"/>
                <a:ea typeface="楷体" pitchFamily="49" charset="-122"/>
                <a:sym typeface="Arial" pitchFamily="34" charset="0"/>
              </a:rPr>
              <a:t>演示</a:t>
            </a:r>
            <a:endParaRPr lang="zh-CN" altLang="en-US" sz="2400" dirty="0">
              <a:solidFill>
                <a:schemeClr val="accent1"/>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68313" y="188913"/>
            <a:ext cx="8229600" cy="504825"/>
          </a:xfrm>
        </p:spPr>
        <p:txBody>
          <a:bodyPr/>
          <a:lstStyle/>
          <a:p>
            <a:r>
              <a:rPr lang="en-US" altLang="zh-CN" smtClean="0"/>
              <a:t>7. </a:t>
            </a:r>
            <a:r>
              <a:rPr lang="zh-CN" altLang="en-US" smtClean="0"/>
              <a:t>相对基址变址寻址方式</a:t>
            </a:r>
            <a:r>
              <a:rPr lang="en-US" altLang="zh-CN" smtClean="0"/>
              <a:t>:</a:t>
            </a:r>
            <a:r>
              <a:rPr lang="zh-CN" altLang="en-US" smtClean="0"/>
              <a:t>地址变换</a:t>
            </a:r>
          </a:p>
        </p:txBody>
      </p:sp>
      <p:sp>
        <p:nvSpPr>
          <p:cNvPr id="32771" name="内容占位符 2"/>
          <p:cNvSpPr>
            <a:spLocks noGrp="1"/>
          </p:cNvSpPr>
          <p:nvPr>
            <p:ph idx="1"/>
          </p:nvPr>
        </p:nvSpPr>
        <p:spPr/>
        <p:txBody>
          <a:bodyPr/>
          <a:lstStyle/>
          <a:p>
            <a:pPr marL="0" indent="0" eaLnBrk="1" hangingPunct="1">
              <a:buFontTx/>
              <a:buNone/>
              <a:defRPr/>
            </a:pPr>
            <a:r>
              <a:rPr lang="zh-CN" altLang="en-US" sz="2400" dirty="0" smtClean="0">
                <a:solidFill>
                  <a:srgbClr val="FF0000"/>
                </a:solidFill>
              </a:rPr>
              <a:t>[例] </a:t>
            </a:r>
            <a:r>
              <a:rPr lang="zh-CN" altLang="en-US" sz="2400" dirty="0" smtClean="0">
                <a:solidFill>
                  <a:schemeClr val="accent1">
                    <a:lumMod val="75000"/>
                  </a:schemeClr>
                </a:solidFill>
              </a:rPr>
              <a:t>已知（DS）=2000H，</a:t>
            </a:r>
            <a:r>
              <a:rPr lang="en-US" altLang="zh-CN" sz="2400" dirty="0" smtClean="0">
                <a:solidFill>
                  <a:schemeClr val="accent1">
                    <a:lumMod val="75000"/>
                  </a:schemeClr>
                </a:solidFill>
              </a:rPr>
              <a:t>(</a:t>
            </a:r>
            <a:r>
              <a:rPr lang="zh-CN" altLang="en-US" sz="2400" dirty="0" smtClean="0">
                <a:solidFill>
                  <a:schemeClr val="accent1">
                    <a:lumMod val="75000"/>
                  </a:schemeClr>
                </a:solidFill>
              </a:rPr>
              <a:t>BX</a:t>
            </a:r>
            <a:r>
              <a:rPr lang="en-US" altLang="zh-CN" sz="2400" dirty="0" smtClean="0">
                <a:solidFill>
                  <a:schemeClr val="accent1">
                    <a:lumMod val="75000"/>
                  </a:schemeClr>
                </a:solidFill>
              </a:rPr>
              <a:t>)</a:t>
            </a:r>
            <a:r>
              <a:rPr lang="zh-CN" altLang="en-US" sz="2400" dirty="0" smtClean="0">
                <a:solidFill>
                  <a:schemeClr val="accent1">
                    <a:lumMod val="75000"/>
                  </a:schemeClr>
                </a:solidFill>
              </a:rPr>
              <a:t>=1000H，</a:t>
            </a:r>
            <a:r>
              <a:rPr lang="en-US" altLang="zh-CN" sz="2400" dirty="0" smtClean="0">
                <a:solidFill>
                  <a:schemeClr val="accent1">
                    <a:lumMod val="75000"/>
                  </a:schemeClr>
                </a:solidFill>
              </a:rPr>
              <a:t>(</a:t>
            </a:r>
            <a:r>
              <a:rPr lang="zh-CN" altLang="en-US" sz="2400" dirty="0" smtClean="0">
                <a:solidFill>
                  <a:schemeClr val="accent1">
                    <a:lumMod val="75000"/>
                  </a:schemeClr>
                </a:solidFill>
              </a:rPr>
              <a:t>SI</a:t>
            </a:r>
            <a:r>
              <a:rPr lang="en-US" altLang="zh-CN" sz="2400" dirty="0" smtClean="0">
                <a:solidFill>
                  <a:schemeClr val="accent1">
                    <a:lumMod val="75000"/>
                  </a:schemeClr>
                </a:solidFill>
              </a:rPr>
              <a:t>)</a:t>
            </a:r>
            <a:r>
              <a:rPr lang="zh-CN" altLang="en-US" sz="2400" dirty="0" smtClean="0">
                <a:solidFill>
                  <a:schemeClr val="accent1">
                    <a:lumMod val="75000"/>
                  </a:schemeClr>
                </a:solidFill>
              </a:rPr>
              <a:t>=0500H，</a:t>
            </a:r>
            <a:endParaRPr lang="en-US" altLang="zh-CN" sz="2400" dirty="0" smtClean="0">
              <a:solidFill>
                <a:schemeClr val="accent1">
                  <a:lumMod val="75000"/>
                </a:schemeClr>
              </a:solidFill>
            </a:endParaRPr>
          </a:p>
          <a:p>
            <a:pPr marL="560388" indent="0" eaLnBrk="1" hangingPunct="1">
              <a:buFontTx/>
              <a:buNone/>
              <a:defRPr/>
            </a:pPr>
            <a:r>
              <a:rPr lang="zh-CN" altLang="en-US" sz="2400" dirty="0" smtClean="0">
                <a:solidFill>
                  <a:schemeClr val="accent1">
                    <a:lumMod val="75000"/>
                  </a:schemeClr>
                </a:solidFill>
              </a:rPr>
              <a:t>MK=1120H，计算如下指令源操作数的物理地址。</a:t>
            </a:r>
            <a:endParaRPr lang="en-US" altLang="zh-CN" sz="2400" dirty="0" smtClean="0">
              <a:solidFill>
                <a:schemeClr val="accent1">
                  <a:lumMod val="75000"/>
                </a:schemeClr>
              </a:solidFill>
            </a:endParaRPr>
          </a:p>
          <a:p>
            <a:pPr marL="0" indent="0" algn="l" eaLnBrk="1" hangingPunct="1">
              <a:buFontTx/>
              <a:buNone/>
              <a:defRPr/>
            </a:pPr>
            <a:r>
              <a:rPr lang="en-US" altLang="zh-CN" sz="2400" dirty="0" smtClean="0">
                <a:solidFill>
                  <a:schemeClr val="accent1">
                    <a:lumMod val="75000"/>
                  </a:schemeClr>
                </a:solidFill>
              </a:rPr>
              <a:t>	</a:t>
            </a:r>
            <a:r>
              <a:rPr lang="zh-CN" altLang="en-US" sz="2400" dirty="0" smtClean="0">
                <a:solidFill>
                  <a:schemeClr val="accent1">
                    <a:lumMod val="75000"/>
                  </a:schemeClr>
                </a:solidFill>
              </a:rPr>
              <a:t>MOV	 AX， MK [BX] [SI]</a:t>
            </a:r>
            <a:br>
              <a:rPr lang="zh-CN" altLang="en-US" sz="2400" dirty="0" smtClean="0">
                <a:solidFill>
                  <a:schemeClr val="accent1">
                    <a:lumMod val="75000"/>
                  </a:schemeClr>
                </a:solidFill>
              </a:rPr>
            </a:br>
            <a:r>
              <a:rPr lang="zh-CN" altLang="en-US" sz="2400" dirty="0" smtClean="0">
                <a:solidFill>
                  <a:schemeClr val="accent1">
                    <a:lumMod val="75000"/>
                  </a:schemeClr>
                </a:solidFill>
              </a:rPr>
              <a:t>或</a:t>
            </a:r>
            <a:r>
              <a:rPr lang="en-US" altLang="zh-CN" sz="2400" dirty="0" smtClean="0">
                <a:solidFill>
                  <a:schemeClr val="accent1">
                    <a:lumMod val="75000"/>
                  </a:schemeClr>
                </a:solidFill>
              </a:rPr>
              <a:t>	</a:t>
            </a:r>
            <a:r>
              <a:rPr lang="zh-CN" altLang="en-US" sz="2400" dirty="0" smtClean="0">
                <a:solidFill>
                  <a:schemeClr val="accent1">
                    <a:lumMod val="75000"/>
                  </a:schemeClr>
                </a:solidFill>
              </a:rPr>
              <a:t>MOV	 AX， MK [BX+SI]</a:t>
            </a:r>
            <a:br>
              <a:rPr lang="zh-CN" altLang="en-US" sz="2400" dirty="0" smtClean="0">
                <a:solidFill>
                  <a:schemeClr val="accent1">
                    <a:lumMod val="75000"/>
                  </a:schemeClr>
                </a:solidFill>
              </a:rPr>
            </a:br>
            <a:r>
              <a:rPr lang="zh-CN" altLang="en-US" sz="2400" dirty="0" smtClean="0">
                <a:solidFill>
                  <a:schemeClr val="accent1">
                    <a:lumMod val="75000"/>
                  </a:schemeClr>
                </a:solidFill>
              </a:rPr>
              <a:t>或</a:t>
            </a:r>
            <a:r>
              <a:rPr lang="en-US" altLang="zh-CN" sz="2400" dirty="0" smtClean="0">
                <a:solidFill>
                  <a:schemeClr val="accent1">
                    <a:lumMod val="75000"/>
                  </a:schemeClr>
                </a:solidFill>
              </a:rPr>
              <a:t>	</a:t>
            </a:r>
            <a:r>
              <a:rPr lang="zh-CN" altLang="en-US" sz="2400" dirty="0" smtClean="0">
                <a:solidFill>
                  <a:schemeClr val="accent1">
                    <a:lumMod val="75000"/>
                  </a:schemeClr>
                </a:solidFill>
              </a:rPr>
              <a:t>MOV	 AX， [MK＋BX＋SI] </a:t>
            </a:r>
          </a:p>
          <a:p>
            <a:pPr marL="0" indent="0" eaLnBrk="1" hangingPunct="1">
              <a:spcBef>
                <a:spcPts val="1800"/>
              </a:spcBef>
              <a:buFontTx/>
              <a:buNone/>
              <a:defRPr/>
            </a:pPr>
            <a:r>
              <a:rPr lang="zh-CN" altLang="en-US" sz="2400" dirty="0" smtClean="0">
                <a:solidFill>
                  <a:srgbClr val="0000FF"/>
                </a:solidFill>
              </a:rPr>
              <a:t>物理地址</a:t>
            </a:r>
            <a:r>
              <a:rPr lang="zh-CN" altLang="en-US" sz="2400" dirty="0" smtClean="0">
                <a:solidFill>
                  <a:schemeClr val="accent1">
                    <a:lumMod val="75000"/>
                  </a:schemeClr>
                </a:solidFill>
              </a:rPr>
              <a:t>=16×</a:t>
            </a:r>
            <a:r>
              <a:rPr lang="en-US" altLang="zh-CN" sz="2400" dirty="0" smtClean="0">
                <a:solidFill>
                  <a:schemeClr val="accent1">
                    <a:lumMod val="75000"/>
                  </a:schemeClr>
                </a:solidFill>
              </a:rPr>
              <a:t>(</a:t>
            </a:r>
            <a:r>
              <a:rPr lang="zh-CN" altLang="en-US" sz="2400" dirty="0" smtClean="0">
                <a:solidFill>
                  <a:schemeClr val="accent1">
                    <a:lumMod val="75000"/>
                  </a:schemeClr>
                </a:solidFill>
              </a:rPr>
              <a:t>DS</a:t>
            </a:r>
            <a:r>
              <a:rPr lang="en-US" altLang="zh-CN" sz="2400" dirty="0" smtClean="0">
                <a:solidFill>
                  <a:schemeClr val="accent1">
                    <a:lumMod val="75000"/>
                  </a:schemeClr>
                </a:solidFill>
              </a:rPr>
              <a:t>)</a:t>
            </a:r>
            <a:r>
              <a:rPr lang="zh-CN" altLang="en-US" sz="2400" dirty="0" smtClean="0">
                <a:solidFill>
                  <a:schemeClr val="accent1">
                    <a:lumMod val="75000"/>
                  </a:schemeClr>
                </a:solidFill>
              </a:rPr>
              <a:t>＋</a:t>
            </a:r>
            <a:r>
              <a:rPr lang="en-US" altLang="zh-CN" sz="2400" dirty="0" smtClean="0">
                <a:solidFill>
                  <a:schemeClr val="accent1">
                    <a:lumMod val="75000"/>
                  </a:schemeClr>
                </a:solidFill>
              </a:rPr>
              <a:t>(</a:t>
            </a:r>
            <a:r>
              <a:rPr lang="zh-CN" altLang="en-US" sz="2400" dirty="0" smtClean="0">
                <a:solidFill>
                  <a:schemeClr val="accent1">
                    <a:lumMod val="75000"/>
                  </a:schemeClr>
                </a:solidFill>
              </a:rPr>
              <a:t>BX</a:t>
            </a:r>
            <a:r>
              <a:rPr lang="en-US" altLang="zh-CN" sz="2400" dirty="0" smtClean="0">
                <a:solidFill>
                  <a:schemeClr val="accent1">
                    <a:lumMod val="75000"/>
                  </a:schemeClr>
                </a:solidFill>
              </a:rPr>
              <a:t>)</a:t>
            </a:r>
            <a:r>
              <a:rPr lang="zh-CN" altLang="en-US" sz="2400" dirty="0" smtClean="0">
                <a:solidFill>
                  <a:schemeClr val="accent1">
                    <a:lumMod val="75000"/>
                  </a:schemeClr>
                </a:solidFill>
              </a:rPr>
              <a:t>＋</a:t>
            </a:r>
            <a:r>
              <a:rPr lang="en-US" altLang="zh-CN" sz="2400" dirty="0" smtClean="0">
                <a:solidFill>
                  <a:schemeClr val="accent1">
                    <a:lumMod val="75000"/>
                  </a:schemeClr>
                </a:solidFill>
              </a:rPr>
              <a:t>(</a:t>
            </a:r>
            <a:r>
              <a:rPr lang="zh-CN" altLang="en-US" sz="2400" dirty="0" smtClean="0">
                <a:solidFill>
                  <a:schemeClr val="accent1">
                    <a:lumMod val="75000"/>
                  </a:schemeClr>
                </a:solidFill>
              </a:rPr>
              <a:t>SI</a:t>
            </a:r>
            <a:r>
              <a:rPr lang="en-US" altLang="zh-CN" sz="2400" dirty="0" smtClean="0">
                <a:solidFill>
                  <a:schemeClr val="accent1">
                    <a:lumMod val="75000"/>
                  </a:schemeClr>
                </a:solidFill>
              </a:rPr>
              <a:t>)</a:t>
            </a:r>
            <a:r>
              <a:rPr lang="zh-CN" altLang="en-US" sz="2400" dirty="0" smtClean="0">
                <a:solidFill>
                  <a:schemeClr val="accent1">
                    <a:lumMod val="75000"/>
                  </a:schemeClr>
                </a:solidFill>
              </a:rPr>
              <a:t>＋DISP</a:t>
            </a:r>
          </a:p>
          <a:p>
            <a:pPr marL="0" indent="0" eaLnBrk="1" hangingPunct="1">
              <a:buFontTx/>
              <a:buNone/>
              <a:defRPr/>
            </a:pPr>
            <a:r>
              <a:rPr lang="zh-CN" altLang="en-US" sz="2400" dirty="0" smtClean="0">
                <a:solidFill>
                  <a:schemeClr val="accent1">
                    <a:lumMod val="75000"/>
                  </a:schemeClr>
                </a:solidFill>
              </a:rPr>
              <a:t>               =20000H＋1000H＋0500H＋1120H=22620H</a:t>
            </a:r>
          </a:p>
          <a:p>
            <a:pPr marL="0" indent="0" eaLnBrk="1" hangingPunct="1">
              <a:spcBef>
                <a:spcPts val="1800"/>
              </a:spcBef>
              <a:buFontTx/>
              <a:buNone/>
              <a:defRPr/>
            </a:pPr>
            <a:r>
              <a:rPr lang="zh-CN" altLang="en-US" sz="2400" dirty="0" smtClean="0">
                <a:solidFill>
                  <a:schemeClr val="accent1">
                    <a:lumMod val="75000"/>
                  </a:schemeClr>
                </a:solidFill>
              </a:rPr>
              <a:t>指令执行结果是将22620H、22621H单元的内容送入寄存器AX中。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7" dur="500"/>
                                        <p:tgtEl>
                                          <p:spTgt spid="32771">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10" dur="500"/>
                                        <p:tgtEl>
                                          <p:spTgt spid="3277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15"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68313" y="188913"/>
            <a:ext cx="8229600" cy="504825"/>
          </a:xfrm>
        </p:spPr>
        <p:txBody>
          <a:bodyPr/>
          <a:lstStyle/>
          <a:p>
            <a:r>
              <a:rPr lang="zh-CN" altLang="en-US" dirty="0" smtClean="0"/>
              <a:t>寻址方式综合应用</a:t>
            </a:r>
            <a:r>
              <a:rPr lang="zh-CN" altLang="en-US" dirty="0"/>
              <a:t>举例</a:t>
            </a:r>
            <a:endParaRPr lang="zh-CN" altLang="en-US" dirty="0" smtClean="0"/>
          </a:p>
        </p:txBody>
      </p:sp>
      <p:sp>
        <p:nvSpPr>
          <p:cNvPr id="32771" name="内容占位符 2"/>
          <p:cNvSpPr>
            <a:spLocks noGrp="1"/>
          </p:cNvSpPr>
          <p:nvPr>
            <p:ph idx="1"/>
          </p:nvPr>
        </p:nvSpPr>
        <p:spPr>
          <a:xfrm>
            <a:off x="879475" y="981075"/>
            <a:ext cx="7653338" cy="2879725"/>
          </a:xfrm>
        </p:spPr>
        <p:txBody>
          <a:bodyPr/>
          <a:lstStyle/>
          <a:p>
            <a:pPr marL="0" indent="0">
              <a:buFontTx/>
              <a:buNone/>
              <a:defRPr/>
            </a:pPr>
            <a:r>
              <a:rPr lang="zh-CN" altLang="en-US" sz="2400" dirty="0">
                <a:solidFill>
                  <a:schemeClr val="accent1">
                    <a:lumMod val="75000"/>
                  </a:schemeClr>
                </a:solidFill>
              </a:rPr>
              <a:t>关于</a:t>
            </a:r>
            <a:r>
              <a:rPr lang="en-US" altLang="zh-CN" sz="2400" dirty="0">
                <a:solidFill>
                  <a:schemeClr val="accent1">
                    <a:lumMod val="75000"/>
                  </a:schemeClr>
                </a:solidFill>
              </a:rPr>
              <a:t>DEC</a:t>
            </a:r>
            <a:r>
              <a:rPr lang="zh-CN" altLang="en-US" sz="2400" dirty="0">
                <a:solidFill>
                  <a:schemeClr val="accent1">
                    <a:lumMod val="75000"/>
                  </a:schemeClr>
                </a:solidFill>
              </a:rPr>
              <a:t>公司的一条记录</a:t>
            </a:r>
            <a:r>
              <a:rPr lang="en-US" altLang="zh-CN" sz="2400" dirty="0">
                <a:solidFill>
                  <a:schemeClr val="accent1">
                    <a:lumMod val="75000"/>
                  </a:schemeClr>
                </a:solidFill>
              </a:rPr>
              <a:t>(1982</a:t>
            </a:r>
            <a:r>
              <a:rPr lang="zh-CN" altLang="en-US" sz="2400" dirty="0">
                <a:solidFill>
                  <a:schemeClr val="accent1">
                    <a:lumMod val="75000"/>
                  </a:schemeClr>
                </a:solidFill>
              </a:rPr>
              <a:t>年</a:t>
            </a:r>
            <a:r>
              <a:rPr lang="en-US" altLang="zh-CN" sz="2400" dirty="0">
                <a:solidFill>
                  <a:schemeClr val="accent1">
                    <a:lumMod val="75000"/>
                  </a:schemeClr>
                </a:solidFill>
              </a:rPr>
              <a:t>)</a:t>
            </a:r>
            <a:r>
              <a:rPr lang="zh-CN" altLang="en-US" sz="2400" dirty="0">
                <a:solidFill>
                  <a:schemeClr val="accent1">
                    <a:lumMod val="75000"/>
                  </a:schemeClr>
                </a:solidFill>
              </a:rPr>
              <a:t>如下</a:t>
            </a:r>
          </a:p>
          <a:p>
            <a:pPr>
              <a:defRPr/>
            </a:pPr>
            <a:r>
              <a:rPr lang="zh-CN" altLang="en-US" sz="2400" dirty="0">
                <a:solidFill>
                  <a:schemeClr val="accent1">
                    <a:lumMod val="75000"/>
                  </a:schemeClr>
                </a:solidFill>
              </a:rPr>
              <a:t>公司名称：</a:t>
            </a:r>
            <a:r>
              <a:rPr lang="en-US" altLang="zh-CN" sz="2400" dirty="0">
                <a:solidFill>
                  <a:schemeClr val="accent1">
                    <a:lumMod val="75000"/>
                  </a:schemeClr>
                </a:solidFill>
              </a:rPr>
              <a:t>DEC</a:t>
            </a:r>
          </a:p>
          <a:p>
            <a:pPr>
              <a:defRPr/>
            </a:pPr>
            <a:r>
              <a:rPr lang="zh-CN" altLang="en-US" sz="2400" dirty="0">
                <a:solidFill>
                  <a:schemeClr val="accent1">
                    <a:lumMod val="75000"/>
                  </a:schemeClr>
                </a:solidFill>
              </a:rPr>
              <a:t>总裁姓名：</a:t>
            </a:r>
            <a:r>
              <a:rPr lang="en-US" altLang="zh-CN" sz="2400" dirty="0">
                <a:solidFill>
                  <a:schemeClr val="accent1">
                    <a:lumMod val="75000"/>
                  </a:schemeClr>
                </a:solidFill>
              </a:rPr>
              <a:t>Ken Olsen</a:t>
            </a:r>
          </a:p>
          <a:p>
            <a:pPr>
              <a:defRPr/>
            </a:pPr>
            <a:r>
              <a:rPr lang="zh-CN" altLang="en-US" sz="2400" dirty="0">
                <a:solidFill>
                  <a:schemeClr val="accent1">
                    <a:lumMod val="75000"/>
                  </a:schemeClr>
                </a:solidFill>
              </a:rPr>
              <a:t>排名：</a:t>
            </a:r>
            <a:r>
              <a:rPr lang="en-US" altLang="zh-CN" sz="2400" dirty="0">
                <a:solidFill>
                  <a:schemeClr val="accent1">
                    <a:lumMod val="75000"/>
                  </a:schemeClr>
                </a:solidFill>
              </a:rPr>
              <a:t>137</a:t>
            </a:r>
          </a:p>
          <a:p>
            <a:pPr>
              <a:defRPr/>
            </a:pPr>
            <a:r>
              <a:rPr lang="zh-CN" altLang="en-US" sz="2400" dirty="0">
                <a:solidFill>
                  <a:schemeClr val="accent1">
                    <a:lumMod val="75000"/>
                  </a:schemeClr>
                </a:solidFill>
              </a:rPr>
              <a:t>收入：</a:t>
            </a:r>
            <a:r>
              <a:rPr lang="en-US" altLang="zh-CN" sz="2400" dirty="0">
                <a:solidFill>
                  <a:schemeClr val="accent1">
                    <a:lumMod val="75000"/>
                  </a:schemeClr>
                </a:solidFill>
              </a:rPr>
              <a:t>40</a:t>
            </a:r>
            <a:r>
              <a:rPr lang="zh-CN" altLang="en-US" sz="2400" dirty="0">
                <a:solidFill>
                  <a:schemeClr val="accent1">
                    <a:lumMod val="75000"/>
                  </a:schemeClr>
                </a:solidFill>
              </a:rPr>
              <a:t>亿美元</a:t>
            </a:r>
          </a:p>
          <a:p>
            <a:pPr>
              <a:defRPr/>
            </a:pPr>
            <a:r>
              <a:rPr lang="zh-CN" altLang="en-US" sz="2400" dirty="0">
                <a:solidFill>
                  <a:schemeClr val="accent1">
                    <a:lumMod val="75000"/>
                  </a:schemeClr>
                </a:solidFill>
              </a:rPr>
              <a:t>著名产品：</a:t>
            </a:r>
            <a:r>
              <a:rPr lang="en-US" altLang="zh-CN" sz="2400" dirty="0">
                <a:solidFill>
                  <a:schemeClr val="accent1">
                    <a:lumMod val="75000"/>
                  </a:schemeClr>
                </a:solidFill>
              </a:rPr>
              <a:t>PDP</a:t>
            </a:r>
          </a:p>
        </p:txBody>
      </p:sp>
      <p:sp>
        <p:nvSpPr>
          <p:cNvPr id="2" name="矩形 1"/>
          <p:cNvSpPr/>
          <p:nvPr/>
        </p:nvSpPr>
        <p:spPr>
          <a:xfrm>
            <a:off x="936625" y="3789363"/>
            <a:ext cx="67310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20000"/>
              </a:spcBef>
              <a:defRPr/>
            </a:pPr>
            <a:r>
              <a:rPr lang="zh-CN" altLang="en-US" sz="2400" dirty="0">
                <a:solidFill>
                  <a:schemeClr val="accent1">
                    <a:lumMod val="75000"/>
                  </a:schemeClr>
                </a:solidFill>
                <a:effectLst/>
                <a:latin typeface="+mn-lt"/>
                <a:ea typeface="+mn-ea"/>
              </a:rPr>
              <a:t>之后公司信息发生如下变化：</a:t>
            </a:r>
          </a:p>
          <a:p>
            <a:pPr marL="342900" indent="-342900" algn="just" eaLnBrk="0" hangingPunct="0">
              <a:spcBef>
                <a:spcPct val="20000"/>
              </a:spcBef>
              <a:buFontTx/>
              <a:buBlip>
                <a:blip r:embed="rId2"/>
              </a:buBlip>
              <a:defRPr/>
            </a:pPr>
            <a:r>
              <a:rPr lang="zh-CN" altLang="en-US" sz="2400" dirty="0">
                <a:solidFill>
                  <a:schemeClr val="accent1">
                    <a:lumMod val="75000"/>
                  </a:schemeClr>
                </a:solidFill>
                <a:effectLst/>
                <a:latin typeface="+mn-lt"/>
                <a:ea typeface="+mn-ea"/>
              </a:rPr>
              <a:t>排名升至</a:t>
            </a:r>
            <a:r>
              <a:rPr lang="en-US" altLang="zh-CN" sz="2400" dirty="0">
                <a:solidFill>
                  <a:schemeClr val="accent1">
                    <a:lumMod val="75000"/>
                  </a:schemeClr>
                </a:solidFill>
                <a:effectLst/>
                <a:latin typeface="+mn-lt"/>
                <a:ea typeface="+mn-ea"/>
              </a:rPr>
              <a:t>38</a:t>
            </a:r>
          </a:p>
          <a:p>
            <a:pPr marL="342900" indent="-342900" algn="just" eaLnBrk="0" hangingPunct="0">
              <a:spcBef>
                <a:spcPct val="20000"/>
              </a:spcBef>
              <a:buFontTx/>
              <a:buBlip>
                <a:blip r:embed="rId2"/>
              </a:buBlip>
              <a:defRPr/>
            </a:pPr>
            <a:r>
              <a:rPr lang="zh-CN" altLang="en-US" sz="2400" dirty="0">
                <a:solidFill>
                  <a:schemeClr val="accent1">
                    <a:lumMod val="75000"/>
                  </a:schemeClr>
                </a:solidFill>
                <a:effectLst/>
                <a:latin typeface="+mn-lt"/>
                <a:ea typeface="+mn-ea"/>
              </a:rPr>
              <a:t>收入增加了</a:t>
            </a:r>
            <a:r>
              <a:rPr lang="en-US" altLang="zh-CN" sz="2400" dirty="0">
                <a:solidFill>
                  <a:schemeClr val="accent1">
                    <a:lumMod val="75000"/>
                  </a:schemeClr>
                </a:solidFill>
                <a:effectLst/>
                <a:latin typeface="+mn-lt"/>
                <a:ea typeface="+mn-ea"/>
              </a:rPr>
              <a:t>70</a:t>
            </a:r>
            <a:r>
              <a:rPr lang="zh-CN" altLang="en-US" sz="2400" dirty="0">
                <a:solidFill>
                  <a:schemeClr val="accent1">
                    <a:lumMod val="75000"/>
                  </a:schemeClr>
                </a:solidFill>
                <a:effectLst/>
                <a:latin typeface="+mn-lt"/>
                <a:ea typeface="+mn-ea"/>
              </a:rPr>
              <a:t>亿美元</a:t>
            </a:r>
          </a:p>
          <a:p>
            <a:pPr marL="342900" indent="-342900" algn="just" eaLnBrk="0" hangingPunct="0">
              <a:spcBef>
                <a:spcPct val="20000"/>
              </a:spcBef>
              <a:buFontTx/>
              <a:buBlip>
                <a:blip r:embed="rId2"/>
              </a:buBlip>
              <a:defRPr/>
            </a:pPr>
            <a:r>
              <a:rPr lang="zh-CN" altLang="en-US" sz="2400" dirty="0">
                <a:solidFill>
                  <a:schemeClr val="accent1">
                    <a:lumMod val="75000"/>
                  </a:schemeClr>
                </a:solidFill>
                <a:effectLst/>
                <a:latin typeface="+mn-lt"/>
                <a:ea typeface="+mn-ea"/>
              </a:rPr>
              <a:t>著名产品变为</a:t>
            </a:r>
            <a:r>
              <a:rPr lang="en-US" altLang="zh-CN" sz="2400" dirty="0">
                <a:solidFill>
                  <a:schemeClr val="accent1">
                    <a:lumMod val="75000"/>
                  </a:schemeClr>
                </a:solidFill>
                <a:effectLst/>
                <a:latin typeface="+mn-lt"/>
                <a:ea typeface="+mn-ea"/>
              </a:rPr>
              <a:t>VAX</a:t>
            </a:r>
          </a:p>
          <a:p>
            <a:pPr algn="just" eaLnBrk="0" hangingPunct="0">
              <a:spcBef>
                <a:spcPct val="20000"/>
              </a:spcBef>
              <a:defRPr/>
            </a:pPr>
            <a:r>
              <a:rPr lang="zh-CN" altLang="en-US" sz="2400" dirty="0">
                <a:solidFill>
                  <a:schemeClr val="accent1">
                    <a:lumMod val="75000"/>
                  </a:schemeClr>
                </a:solidFill>
                <a:effectLst/>
                <a:latin typeface="+mn-lt"/>
                <a:ea typeface="+mn-ea"/>
              </a:rPr>
              <a:t>要求编程将变化的部分进行修改。</a:t>
            </a:r>
          </a:p>
        </p:txBody>
      </p:sp>
      <p:sp>
        <p:nvSpPr>
          <p:cNvPr id="7" name="圆角矩形 6">
            <a:hlinkClick r:id="" action="ppaction://hlinkshowjump?jump=lastslideviewed"/>
          </p:cNvPr>
          <p:cNvSpPr/>
          <p:nvPr/>
        </p:nvSpPr>
        <p:spPr bwMode="auto">
          <a:xfrm>
            <a:off x="7885113" y="5445125"/>
            <a:ext cx="863600" cy="5048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defRPr/>
            </a:pPr>
            <a:r>
              <a:rPr lang="zh-CN" altLang="en-US" sz="2400" dirty="0">
                <a:solidFill>
                  <a:schemeClr val="accent1"/>
                </a:solidFill>
                <a:effectLst/>
                <a:latin typeface="楷体" pitchFamily="49" charset="-122"/>
                <a:ea typeface="楷体" pitchFamily="49" charset="-122"/>
              </a:rPr>
              <a:t>返回</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68313" y="188913"/>
            <a:ext cx="8229600" cy="504825"/>
          </a:xfrm>
        </p:spPr>
        <p:txBody>
          <a:bodyPr/>
          <a:lstStyle/>
          <a:p>
            <a:r>
              <a:rPr lang="zh-CN" altLang="en-US" smtClean="0"/>
              <a:t>寻址方式综合应用</a:t>
            </a:r>
          </a:p>
        </p:txBody>
      </p:sp>
      <p:sp>
        <p:nvSpPr>
          <p:cNvPr id="33795" name="内容占位符 2"/>
          <p:cNvSpPr>
            <a:spLocks noGrp="1"/>
          </p:cNvSpPr>
          <p:nvPr>
            <p:ph idx="1"/>
          </p:nvPr>
        </p:nvSpPr>
        <p:spPr>
          <a:xfrm>
            <a:off x="468313" y="981075"/>
            <a:ext cx="2447925" cy="5184775"/>
          </a:xfrm>
        </p:spPr>
        <p:txBody>
          <a:bodyPr/>
          <a:lstStyle/>
          <a:p>
            <a:pPr marL="0" indent="0">
              <a:buFontTx/>
              <a:buNone/>
            </a:pPr>
            <a:r>
              <a:rPr lang="en-US" altLang="zh-CN" sz="2000" dirty="0" smtClean="0"/>
              <a:t> </a:t>
            </a:r>
            <a:r>
              <a:rPr lang="en-US" altLang="zh-CN" sz="2000" dirty="0" err="1" smtClean="0"/>
              <a:t>struct</a:t>
            </a:r>
            <a:r>
              <a:rPr lang="en-US" altLang="zh-CN" sz="2000" dirty="0" smtClean="0"/>
              <a:t> company</a:t>
            </a:r>
          </a:p>
          <a:p>
            <a:pPr marL="0" indent="0">
              <a:buFontTx/>
              <a:buNone/>
            </a:pPr>
            <a:r>
              <a:rPr lang="en-US" altLang="zh-CN" sz="2000" dirty="0" smtClean="0"/>
              <a:t>{</a:t>
            </a:r>
          </a:p>
          <a:p>
            <a:pPr marL="0" indent="0">
              <a:buFontTx/>
              <a:buNone/>
            </a:pPr>
            <a:r>
              <a:rPr lang="en-US" altLang="zh-CN" sz="2000" dirty="0" smtClean="0"/>
              <a:t>    char </a:t>
            </a:r>
            <a:r>
              <a:rPr lang="en-US" altLang="zh-CN" sz="2000" dirty="0" smtClean="0"/>
              <a:t>name[10];</a:t>
            </a:r>
            <a:endParaRPr lang="en-US" altLang="zh-CN" sz="2000" dirty="0" smtClean="0"/>
          </a:p>
          <a:p>
            <a:pPr marL="0" indent="0">
              <a:buFontTx/>
              <a:buNone/>
            </a:pPr>
            <a:r>
              <a:rPr lang="en-US" altLang="zh-CN" sz="2000" dirty="0" smtClean="0"/>
              <a:t>    char </a:t>
            </a:r>
            <a:r>
              <a:rPr lang="en-US" altLang="zh-CN" sz="2000" dirty="0" smtClean="0"/>
              <a:t>host[10];</a:t>
            </a:r>
            <a:endParaRPr lang="en-US" altLang="zh-CN" sz="2000" dirty="0" smtClean="0"/>
          </a:p>
          <a:p>
            <a:pPr marL="0" indent="0">
              <a:buFontTx/>
              <a:buNone/>
            </a:pPr>
            <a:r>
              <a:rPr lang="en-US" altLang="zh-CN" sz="2000" dirty="0" smtClean="0"/>
              <a:t>    </a:t>
            </a:r>
            <a:r>
              <a:rPr lang="en-US" altLang="zh-CN" sz="2000" dirty="0" err="1" smtClean="0"/>
              <a:t>int</a:t>
            </a:r>
            <a:r>
              <a:rPr lang="en-US" altLang="zh-CN" sz="2000" dirty="0" smtClean="0"/>
              <a:t> rank;</a:t>
            </a:r>
          </a:p>
          <a:p>
            <a:pPr marL="0" indent="0">
              <a:buFontTx/>
              <a:buNone/>
            </a:pPr>
            <a:r>
              <a:rPr lang="en-US" altLang="zh-CN" sz="2000" dirty="0" smtClean="0"/>
              <a:t>    </a:t>
            </a:r>
            <a:r>
              <a:rPr lang="en-US" altLang="zh-CN" sz="2000" dirty="0" err="1" smtClean="0"/>
              <a:t>int</a:t>
            </a:r>
            <a:r>
              <a:rPr lang="en-US" altLang="zh-CN" sz="2000" dirty="0" smtClean="0"/>
              <a:t> revenue;</a:t>
            </a:r>
          </a:p>
          <a:p>
            <a:pPr marL="0" indent="0">
              <a:buFontTx/>
              <a:buNone/>
            </a:pPr>
            <a:r>
              <a:rPr lang="en-US" altLang="zh-CN" sz="2000" dirty="0" smtClean="0"/>
              <a:t>    char </a:t>
            </a:r>
            <a:r>
              <a:rPr lang="en-US" altLang="zh-CN" sz="2000" dirty="0" smtClean="0"/>
              <a:t>prod[10];</a:t>
            </a:r>
            <a:endParaRPr lang="en-US" altLang="zh-CN" sz="2000" dirty="0" smtClean="0"/>
          </a:p>
          <a:p>
            <a:pPr marL="0" indent="0">
              <a:buFontTx/>
              <a:buNone/>
            </a:pPr>
            <a:r>
              <a:rPr lang="en-US" altLang="zh-CN" sz="2000" dirty="0" smtClean="0"/>
              <a:t>}</a:t>
            </a:r>
            <a:endParaRPr lang="en-US" altLang="zh-CN" sz="2000" dirty="0" smtClean="0"/>
          </a:p>
          <a:p>
            <a:pPr marL="0" indent="0">
              <a:buFontTx/>
              <a:buNone/>
            </a:pPr>
            <a:endParaRPr lang="en-US" altLang="zh-CN" sz="2000" dirty="0" smtClean="0"/>
          </a:p>
        </p:txBody>
      </p:sp>
      <p:sp>
        <p:nvSpPr>
          <p:cNvPr id="4" name="矩形 3"/>
          <p:cNvSpPr/>
          <p:nvPr/>
        </p:nvSpPr>
        <p:spPr>
          <a:xfrm>
            <a:off x="2987675" y="981075"/>
            <a:ext cx="59055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20000"/>
              </a:spcBef>
              <a:defRPr/>
            </a:pPr>
            <a:r>
              <a:rPr lang="en-US" altLang="zh-CN" sz="2000" dirty="0">
                <a:solidFill>
                  <a:schemeClr val="accent2"/>
                </a:solidFill>
                <a:effectLst/>
                <a:latin typeface="+mn-lt"/>
                <a:ea typeface="+mn-ea"/>
              </a:rPr>
              <a:t>company </a:t>
            </a:r>
            <a:r>
              <a:rPr lang="en-US" altLang="zh-CN" sz="2000" dirty="0" err="1">
                <a:solidFill>
                  <a:schemeClr val="accent2"/>
                </a:solidFill>
                <a:effectLst/>
                <a:latin typeface="+mn-lt"/>
                <a:ea typeface="+mn-ea"/>
              </a:rPr>
              <a:t>dec</a:t>
            </a:r>
            <a:r>
              <a:rPr lang="en-US" altLang="zh-CN" sz="2000" dirty="0">
                <a:solidFill>
                  <a:schemeClr val="accent2"/>
                </a:solidFill>
                <a:effectLst/>
                <a:latin typeface="+mn-lt"/>
                <a:ea typeface="+mn-ea"/>
              </a:rPr>
              <a:t>={"</a:t>
            </a:r>
            <a:r>
              <a:rPr lang="en-US" altLang="zh-CN" sz="2000" dirty="0" err="1">
                <a:solidFill>
                  <a:schemeClr val="accent2"/>
                </a:solidFill>
                <a:effectLst/>
                <a:latin typeface="+mn-lt"/>
                <a:ea typeface="+mn-ea"/>
              </a:rPr>
              <a:t>DEC","Ken</a:t>
            </a:r>
            <a:r>
              <a:rPr lang="en-US" altLang="zh-CN" sz="2000" dirty="0">
                <a:solidFill>
                  <a:schemeClr val="accent2"/>
                </a:solidFill>
                <a:effectLst/>
                <a:latin typeface="+mn-lt"/>
                <a:ea typeface="+mn-ea"/>
              </a:rPr>
              <a:t> Olsen",137,40,"PDP"};</a:t>
            </a:r>
          </a:p>
          <a:p>
            <a:pPr algn="just" eaLnBrk="0" hangingPunct="0">
              <a:spcBef>
                <a:spcPts val="1200"/>
              </a:spcBef>
              <a:defRPr/>
            </a:pPr>
            <a:r>
              <a:rPr lang="en-US" altLang="zh-CN" sz="2000" dirty="0" err="1">
                <a:solidFill>
                  <a:schemeClr val="accent2"/>
                </a:solidFill>
                <a:effectLst/>
                <a:latin typeface="+mn-lt"/>
                <a:ea typeface="+mn-ea"/>
              </a:rPr>
              <a:t>int</a:t>
            </a:r>
            <a:r>
              <a:rPr lang="en-US" altLang="zh-CN" sz="2000" dirty="0">
                <a:solidFill>
                  <a:schemeClr val="accent2"/>
                </a:solidFill>
                <a:effectLst/>
                <a:latin typeface="+mn-lt"/>
                <a:ea typeface="+mn-ea"/>
              </a:rPr>
              <a:t> main(void)</a:t>
            </a:r>
          </a:p>
          <a:p>
            <a:pPr algn="just" eaLnBrk="0" hangingPunct="0">
              <a:spcBef>
                <a:spcPts val="0"/>
              </a:spcBef>
              <a:defRPr/>
            </a:pPr>
            <a:r>
              <a:rPr lang="en-US" altLang="zh-CN" sz="2000" dirty="0">
                <a:solidFill>
                  <a:schemeClr val="accent2"/>
                </a:solidFill>
                <a:effectLst/>
                <a:latin typeface="+mn-lt"/>
                <a:ea typeface="+mn-ea"/>
              </a:rPr>
              <a:t>{</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int</a:t>
            </a:r>
            <a:r>
              <a:rPr lang="en-US" altLang="zh-CN" sz="2000" dirty="0">
                <a:solidFill>
                  <a:schemeClr val="accent2"/>
                </a:solidFill>
                <a:effectLst/>
                <a:latin typeface="+mn-lt"/>
                <a:ea typeface="+mn-ea"/>
              </a:rPr>
              <a:t> i;</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dec.rank</a:t>
            </a:r>
            <a:r>
              <a:rPr lang="en-US" altLang="zh-CN" sz="2000" dirty="0">
                <a:solidFill>
                  <a:schemeClr val="accent2"/>
                </a:solidFill>
                <a:effectLst/>
                <a:latin typeface="+mn-lt"/>
                <a:ea typeface="+mn-ea"/>
              </a:rPr>
              <a:t> = 38;</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dec.</a:t>
            </a:r>
            <a:r>
              <a:rPr lang="en-US" altLang="zh-CN" sz="2000" dirty="0">
                <a:solidFill>
                  <a:schemeClr val="accent2"/>
                </a:solidFill>
                <a:effectLst/>
                <a:latin typeface="+mn-lt"/>
                <a:ea typeface="+mn-ea"/>
              </a:rPr>
              <a:t> revenue = </a:t>
            </a:r>
            <a:r>
              <a:rPr lang="en-US" altLang="zh-CN" sz="2000" dirty="0" err="1">
                <a:solidFill>
                  <a:schemeClr val="accent2"/>
                </a:solidFill>
                <a:effectLst/>
                <a:latin typeface="+mn-lt"/>
                <a:ea typeface="+mn-ea"/>
              </a:rPr>
              <a:t>dec.</a:t>
            </a:r>
            <a:r>
              <a:rPr lang="en-US" altLang="zh-CN" sz="2000" dirty="0">
                <a:solidFill>
                  <a:schemeClr val="accent2"/>
                </a:solidFill>
                <a:effectLst/>
                <a:latin typeface="+mn-lt"/>
                <a:ea typeface="+mn-ea"/>
              </a:rPr>
              <a:t> revenue + 70;</a:t>
            </a:r>
          </a:p>
          <a:p>
            <a:pPr algn="just" eaLnBrk="0" hangingPunct="0">
              <a:spcBef>
                <a:spcPts val="0"/>
              </a:spcBef>
              <a:defRPr/>
            </a:pPr>
            <a:r>
              <a:rPr lang="en-US" altLang="zh-CN" sz="2000" dirty="0">
                <a:solidFill>
                  <a:schemeClr val="accent2"/>
                </a:solidFill>
                <a:effectLst/>
                <a:latin typeface="+mn-lt"/>
                <a:ea typeface="+mn-ea"/>
              </a:rPr>
              <a:t>    i = 0;</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dec.prod</a:t>
            </a:r>
            <a:r>
              <a:rPr lang="en-US" altLang="zh-CN" sz="2000" dirty="0">
                <a:solidFill>
                  <a:schemeClr val="accent2"/>
                </a:solidFill>
                <a:effectLst/>
                <a:latin typeface="+mn-lt"/>
                <a:ea typeface="+mn-ea"/>
              </a:rPr>
              <a:t>[i]='V';</a:t>
            </a:r>
          </a:p>
          <a:p>
            <a:pPr algn="just" eaLnBrk="0" hangingPunct="0">
              <a:spcBef>
                <a:spcPts val="0"/>
              </a:spcBef>
              <a:defRPr/>
            </a:pPr>
            <a:r>
              <a:rPr lang="en-US" altLang="zh-CN" sz="2000" dirty="0">
                <a:solidFill>
                  <a:schemeClr val="accent2"/>
                </a:solidFill>
                <a:effectLst/>
                <a:latin typeface="+mn-lt"/>
                <a:ea typeface="+mn-ea"/>
              </a:rPr>
              <a:t>    i++;</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dec.</a:t>
            </a:r>
            <a:r>
              <a:rPr lang="en-US" altLang="zh-CN" sz="2000" dirty="0" err="1">
                <a:solidFill>
                  <a:schemeClr val="accent2"/>
                </a:solidFill>
                <a:effectLst/>
              </a:rPr>
              <a:t>prod</a:t>
            </a:r>
            <a:r>
              <a:rPr lang="en-US" altLang="zh-CN" sz="2000" dirty="0">
                <a:solidFill>
                  <a:schemeClr val="accent2"/>
                </a:solidFill>
                <a:effectLst/>
                <a:latin typeface="+mn-lt"/>
                <a:ea typeface="+mn-ea"/>
              </a:rPr>
              <a:t>[i]='A';</a:t>
            </a:r>
          </a:p>
          <a:p>
            <a:pPr algn="just" eaLnBrk="0" hangingPunct="0">
              <a:spcBef>
                <a:spcPts val="0"/>
              </a:spcBef>
              <a:defRPr/>
            </a:pPr>
            <a:r>
              <a:rPr lang="en-US" altLang="zh-CN" sz="2000" dirty="0">
                <a:solidFill>
                  <a:schemeClr val="accent2"/>
                </a:solidFill>
                <a:effectLst/>
                <a:latin typeface="+mn-lt"/>
                <a:ea typeface="+mn-ea"/>
              </a:rPr>
              <a:t>    i++;</a:t>
            </a:r>
          </a:p>
          <a:p>
            <a:pPr algn="just" eaLnBrk="0" hangingPunct="0">
              <a:spcBef>
                <a:spcPts val="0"/>
              </a:spcBef>
              <a:defRPr/>
            </a:pPr>
            <a:r>
              <a:rPr lang="en-US" altLang="zh-CN" sz="2000" dirty="0">
                <a:solidFill>
                  <a:schemeClr val="accent2"/>
                </a:solidFill>
                <a:effectLst/>
                <a:latin typeface="+mn-lt"/>
                <a:ea typeface="+mn-ea"/>
              </a:rPr>
              <a:t>    </a:t>
            </a:r>
            <a:r>
              <a:rPr lang="en-US" altLang="zh-CN" sz="2000" dirty="0" err="1">
                <a:solidFill>
                  <a:schemeClr val="accent2"/>
                </a:solidFill>
                <a:effectLst/>
                <a:latin typeface="+mn-lt"/>
                <a:ea typeface="+mn-ea"/>
              </a:rPr>
              <a:t>dec.</a:t>
            </a:r>
            <a:r>
              <a:rPr lang="en-US" altLang="zh-CN" sz="2000" dirty="0" err="1">
                <a:solidFill>
                  <a:schemeClr val="accent2"/>
                </a:solidFill>
                <a:effectLst/>
              </a:rPr>
              <a:t>prod</a:t>
            </a:r>
            <a:r>
              <a:rPr lang="en-US" altLang="zh-CN" sz="2000" dirty="0">
                <a:solidFill>
                  <a:schemeClr val="accent2"/>
                </a:solidFill>
                <a:effectLst/>
                <a:latin typeface="+mn-lt"/>
                <a:ea typeface="+mn-ea"/>
              </a:rPr>
              <a:t>[i]='X';</a:t>
            </a:r>
          </a:p>
          <a:p>
            <a:pPr algn="just" eaLnBrk="0" hangingPunct="0">
              <a:spcBef>
                <a:spcPct val="20000"/>
              </a:spcBef>
              <a:defRPr/>
            </a:pPr>
            <a:r>
              <a:rPr lang="en-US" altLang="zh-CN" sz="2000" dirty="0">
                <a:solidFill>
                  <a:schemeClr val="accent2"/>
                </a:solidFill>
                <a:effectLst/>
                <a:latin typeface="+mn-lt"/>
                <a:ea typeface="+mn-ea"/>
              </a:rPr>
              <a:t>     return 0;</a:t>
            </a:r>
          </a:p>
          <a:p>
            <a:pPr algn="just" eaLnBrk="0" hangingPunct="0">
              <a:spcBef>
                <a:spcPct val="20000"/>
              </a:spcBef>
              <a:defRPr/>
            </a:pPr>
            <a:r>
              <a:rPr lang="en-US" altLang="zh-CN" sz="2000" dirty="0">
                <a:solidFill>
                  <a:schemeClr val="accent2"/>
                </a:solidFill>
                <a:effectLst/>
                <a:latin typeface="+mn-lt"/>
                <a:ea typeface="+mn-ea"/>
              </a:rPr>
              <a:t>}</a:t>
            </a:r>
            <a:endParaRPr lang="zh-CN" altLang="en-US" sz="2000" dirty="0">
              <a:solidFill>
                <a:schemeClr val="accent2"/>
              </a:solidFill>
              <a:effectLst/>
              <a:latin typeface="+mn-lt"/>
              <a:ea typeface="+mn-ea"/>
            </a:endParaRPr>
          </a:p>
        </p:txBody>
      </p:sp>
      <p:cxnSp>
        <p:nvCxnSpPr>
          <p:cNvPr id="33797" name="直接连接符 5"/>
          <p:cNvCxnSpPr>
            <a:cxnSpLocks noChangeShapeType="1"/>
          </p:cNvCxnSpPr>
          <p:nvPr/>
        </p:nvCxnSpPr>
        <p:spPr bwMode="auto">
          <a:xfrm>
            <a:off x="2700338" y="981075"/>
            <a:ext cx="0" cy="5111750"/>
          </a:xfrm>
          <a:prstGeom prst="line">
            <a:avLst/>
          </a:prstGeom>
          <a:noFill/>
          <a:ln w="19050" algn="ctr">
            <a:solidFill>
              <a:schemeClr val="accent1"/>
            </a:solidFill>
            <a:prstDash val="dashDot"/>
            <a:round/>
            <a:headEnd/>
            <a:tailEnd/>
          </a:ln>
          <a:extLst>
            <a:ext uri="{909E8E84-426E-40DD-AFC4-6F175D3DCCD1}">
              <a14:hiddenFill xmlns:a14="http://schemas.microsoft.com/office/drawing/2010/main">
                <a:noFill/>
              </a14:hiddenFill>
            </a:ext>
          </a:extLst>
        </p:spPr>
      </p:cxnSp>
      <p:sp>
        <p:nvSpPr>
          <p:cNvPr id="10" name="圆角矩形 9">
            <a:hlinkClick r:id="rId2" action="ppaction://hlinksldjump"/>
          </p:cNvPr>
          <p:cNvSpPr/>
          <p:nvPr/>
        </p:nvSpPr>
        <p:spPr bwMode="auto">
          <a:xfrm>
            <a:off x="7885113" y="5445125"/>
            <a:ext cx="863600" cy="5048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zh-CN" altLang="en-US" sz="2400" dirty="0">
                <a:solidFill>
                  <a:schemeClr val="accent1"/>
                </a:solidFill>
                <a:effectLst/>
                <a:latin typeface="楷体" pitchFamily="49" charset="-122"/>
                <a:ea typeface="楷体" pitchFamily="49" charset="-122"/>
              </a:rPr>
              <a:t>返回</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68313" y="188913"/>
            <a:ext cx="8229600" cy="504825"/>
          </a:xfrm>
        </p:spPr>
        <p:txBody>
          <a:bodyPr/>
          <a:lstStyle/>
          <a:p>
            <a:r>
              <a:rPr lang="zh-CN" altLang="en-US" smtClean="0"/>
              <a:t>寻址方式综合应用</a:t>
            </a:r>
          </a:p>
        </p:txBody>
      </p:sp>
      <p:pic>
        <p:nvPicPr>
          <p:cNvPr id="34819" name="Picture 2" descr="http://s13.sinaimg.cn/orignal/76b6abdbgc0b61b7cab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8" y="1455738"/>
            <a:ext cx="387985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579438" y="1052513"/>
            <a:ext cx="446405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spcBef>
                <a:spcPct val="20000"/>
              </a:spcBef>
              <a:defRPr/>
            </a:pPr>
            <a:r>
              <a:rPr lang="zh-CN" altLang="en-US" sz="2400" dirty="0">
                <a:solidFill>
                  <a:schemeClr val="accent2"/>
                </a:solidFill>
                <a:effectLst/>
                <a:latin typeface="+mn-lt"/>
                <a:ea typeface="+mn-ea"/>
              </a:rPr>
              <a:t>用</a:t>
            </a:r>
            <a:r>
              <a:rPr lang="zh-CN" sz="2400" dirty="0">
                <a:solidFill>
                  <a:schemeClr val="accent2"/>
                </a:solidFill>
                <a:effectLst/>
                <a:latin typeface="+mn-lt"/>
                <a:ea typeface="+mn-ea"/>
              </a:rPr>
              <a:t>汇编来描述</a:t>
            </a:r>
          </a:p>
          <a:p>
            <a:pPr algn="just" eaLnBrk="0" hangingPunct="0">
              <a:spcBef>
                <a:spcPct val="20000"/>
              </a:spcBef>
              <a:defRPr/>
            </a:pPr>
            <a:r>
              <a:rPr lang="zh-CN" altLang="zh-CN" sz="2000" dirty="0">
                <a:solidFill>
                  <a:schemeClr val="accent2"/>
                </a:solidFill>
                <a:effectLst/>
                <a:latin typeface="+mn-lt"/>
                <a:ea typeface="+mn-ea"/>
              </a:rPr>
              <a:t>mov ax,seg</a:t>
            </a:r>
          </a:p>
          <a:p>
            <a:pPr algn="just" eaLnBrk="0" hangingPunct="0">
              <a:spcBef>
                <a:spcPct val="20000"/>
              </a:spcBef>
              <a:defRPr/>
            </a:pPr>
            <a:r>
              <a:rPr lang="zh-CN" altLang="zh-CN" sz="2000" dirty="0">
                <a:solidFill>
                  <a:schemeClr val="accent2"/>
                </a:solidFill>
                <a:effectLst/>
                <a:latin typeface="+mn-lt"/>
                <a:ea typeface="+mn-ea"/>
              </a:rPr>
              <a:t>mov ds,ax</a:t>
            </a:r>
          </a:p>
          <a:p>
            <a:pPr algn="just" eaLnBrk="0" hangingPunct="0">
              <a:spcBef>
                <a:spcPct val="20000"/>
              </a:spcBef>
              <a:defRPr/>
            </a:pPr>
            <a:r>
              <a:rPr lang="zh-CN" altLang="zh-CN" sz="2000" dirty="0">
                <a:solidFill>
                  <a:schemeClr val="accent2"/>
                </a:solidFill>
                <a:effectLst/>
                <a:latin typeface="+mn-lt"/>
                <a:ea typeface="+mn-ea"/>
              </a:rPr>
              <a:t>mov bx,60h</a:t>
            </a:r>
          </a:p>
          <a:p>
            <a:pPr algn="just" eaLnBrk="0" hangingPunct="0">
              <a:spcBef>
                <a:spcPct val="20000"/>
              </a:spcBef>
              <a:defRPr/>
            </a:pPr>
            <a:r>
              <a:rPr lang="zh-CN" altLang="zh-CN" sz="2000" dirty="0">
                <a:solidFill>
                  <a:schemeClr val="accent2"/>
                </a:solidFill>
                <a:effectLst/>
                <a:latin typeface="+mn-lt"/>
                <a:ea typeface="+mn-ea"/>
              </a:rPr>
              <a:t>mov word prt </a:t>
            </a:r>
            <a:r>
              <a:rPr lang="zh-CN" altLang="zh-CN" sz="2000" dirty="0">
                <a:solidFill>
                  <a:schemeClr val="accent1"/>
                </a:solidFill>
                <a:effectLst/>
                <a:latin typeface="+mn-lt"/>
                <a:ea typeface="+mn-ea"/>
              </a:rPr>
              <a:t>[bx].0ch</a:t>
            </a:r>
            <a:r>
              <a:rPr lang="zh-CN" altLang="zh-CN" sz="2000" dirty="0">
                <a:solidFill>
                  <a:schemeClr val="accent2"/>
                </a:solidFill>
                <a:effectLst/>
                <a:latin typeface="+mn-lt"/>
                <a:ea typeface="+mn-ea"/>
              </a:rPr>
              <a:t>,38</a:t>
            </a:r>
            <a:endParaRPr lang="en-US" altLang="zh-CN" sz="2000" dirty="0">
              <a:solidFill>
                <a:schemeClr val="accent2"/>
              </a:solidFill>
              <a:effectLst/>
              <a:latin typeface="+mn-lt"/>
              <a:ea typeface="+mn-ea"/>
            </a:endParaRPr>
          </a:p>
          <a:p>
            <a:pPr algn="just" eaLnBrk="0" hangingPunct="0">
              <a:spcBef>
                <a:spcPct val="20000"/>
              </a:spcBef>
              <a:defRPr/>
            </a:pPr>
            <a:r>
              <a:rPr lang="en-US" altLang="zh-CN" sz="2000" dirty="0">
                <a:solidFill>
                  <a:schemeClr val="accent2"/>
                </a:solidFill>
                <a:effectLst/>
                <a:latin typeface="+mn-lt"/>
                <a:ea typeface="+mn-ea"/>
              </a:rPr>
              <a:t>add</a:t>
            </a:r>
            <a:r>
              <a:rPr lang="zh-CN" altLang="zh-CN" sz="2000" dirty="0">
                <a:solidFill>
                  <a:schemeClr val="accent2"/>
                </a:solidFill>
                <a:effectLst/>
                <a:latin typeface="+mn-lt"/>
                <a:ea typeface="+mn-ea"/>
              </a:rPr>
              <a:t> word prt [bx].0eh,70</a:t>
            </a:r>
          </a:p>
          <a:p>
            <a:pPr algn="just" eaLnBrk="0" hangingPunct="0">
              <a:spcBef>
                <a:spcPct val="20000"/>
              </a:spcBef>
              <a:defRPr/>
            </a:pPr>
            <a:r>
              <a:rPr lang="zh-CN" altLang="zh-CN" sz="2000" dirty="0">
                <a:solidFill>
                  <a:schemeClr val="accent2"/>
                </a:solidFill>
                <a:effectLst/>
                <a:latin typeface="+mn-lt"/>
                <a:ea typeface="+mn-ea"/>
              </a:rPr>
              <a:t>mov si,0</a:t>
            </a:r>
          </a:p>
          <a:p>
            <a:pPr algn="just" eaLnBrk="0" hangingPunct="0">
              <a:spcBef>
                <a:spcPct val="20000"/>
              </a:spcBef>
              <a:defRPr/>
            </a:pPr>
            <a:r>
              <a:rPr lang="zh-CN" altLang="zh-CN" sz="2000" dirty="0">
                <a:solidFill>
                  <a:schemeClr val="accent2"/>
                </a:solidFill>
                <a:effectLst/>
                <a:latin typeface="+mn-lt"/>
                <a:ea typeface="+mn-ea"/>
              </a:rPr>
              <a:t>mov </a:t>
            </a:r>
            <a:r>
              <a:rPr lang="zh-CN" altLang="zh-CN" sz="2000" dirty="0">
                <a:solidFill>
                  <a:schemeClr val="accent1"/>
                </a:solidFill>
                <a:effectLst/>
                <a:latin typeface="+mn-lt"/>
                <a:ea typeface="+mn-ea"/>
              </a:rPr>
              <a:t>[bx].10h[si]</a:t>
            </a:r>
            <a:r>
              <a:rPr lang="zh-CN" altLang="zh-CN" sz="2000" dirty="0">
                <a:solidFill>
                  <a:schemeClr val="accent2"/>
                </a:solidFill>
                <a:effectLst/>
                <a:latin typeface="+mn-lt"/>
                <a:ea typeface="+mn-ea"/>
              </a:rPr>
              <a:t>,'V'</a:t>
            </a:r>
          </a:p>
          <a:p>
            <a:pPr algn="just" eaLnBrk="0" hangingPunct="0">
              <a:spcBef>
                <a:spcPct val="20000"/>
              </a:spcBef>
              <a:defRPr/>
            </a:pPr>
            <a:r>
              <a:rPr lang="zh-CN" altLang="zh-CN" sz="2000" dirty="0">
                <a:solidFill>
                  <a:schemeClr val="accent2"/>
                </a:solidFill>
                <a:effectLst/>
                <a:latin typeface="+mn-lt"/>
                <a:ea typeface="+mn-ea"/>
              </a:rPr>
              <a:t>inc si</a:t>
            </a:r>
          </a:p>
          <a:p>
            <a:pPr algn="just" eaLnBrk="0" hangingPunct="0">
              <a:spcBef>
                <a:spcPct val="20000"/>
              </a:spcBef>
              <a:defRPr/>
            </a:pPr>
            <a:r>
              <a:rPr lang="zh-CN" altLang="zh-CN" sz="2000" dirty="0">
                <a:solidFill>
                  <a:schemeClr val="accent2"/>
                </a:solidFill>
                <a:effectLst/>
                <a:latin typeface="+mn-lt"/>
                <a:ea typeface="+mn-ea"/>
              </a:rPr>
              <a:t>mov [bx].10h[si],'A'</a:t>
            </a:r>
          </a:p>
          <a:p>
            <a:pPr algn="just" eaLnBrk="0" hangingPunct="0">
              <a:spcBef>
                <a:spcPct val="20000"/>
              </a:spcBef>
              <a:defRPr/>
            </a:pPr>
            <a:r>
              <a:rPr lang="zh-CN" altLang="zh-CN" sz="2000" dirty="0">
                <a:solidFill>
                  <a:schemeClr val="accent2"/>
                </a:solidFill>
                <a:effectLst/>
                <a:latin typeface="+mn-lt"/>
                <a:ea typeface="+mn-ea"/>
              </a:rPr>
              <a:t>inc si</a:t>
            </a:r>
          </a:p>
          <a:p>
            <a:pPr algn="just" eaLnBrk="0" hangingPunct="0">
              <a:spcBef>
                <a:spcPct val="20000"/>
              </a:spcBef>
              <a:defRPr/>
            </a:pPr>
            <a:r>
              <a:rPr lang="zh-CN" altLang="zh-CN" sz="2000" dirty="0">
                <a:solidFill>
                  <a:schemeClr val="accent2"/>
                </a:solidFill>
                <a:effectLst/>
                <a:latin typeface="+mn-lt"/>
                <a:ea typeface="+mn-ea"/>
              </a:rPr>
              <a:t>mov [bx].10h[si],'X'</a:t>
            </a:r>
          </a:p>
        </p:txBody>
      </p:sp>
      <p:sp>
        <p:nvSpPr>
          <p:cNvPr id="8" name="圆角矩形 7">
            <a:hlinkClick r:id="rId3" action="ppaction://hlinksldjump"/>
          </p:cNvPr>
          <p:cNvSpPr/>
          <p:nvPr/>
        </p:nvSpPr>
        <p:spPr bwMode="auto">
          <a:xfrm>
            <a:off x="7885113" y="5445125"/>
            <a:ext cx="863600" cy="5048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defRPr/>
            </a:pPr>
            <a:r>
              <a:rPr lang="zh-CN" altLang="en-US" sz="2400" dirty="0">
                <a:solidFill>
                  <a:schemeClr val="accent1"/>
                </a:solidFill>
                <a:effectLst/>
                <a:latin typeface="楷体" pitchFamily="49" charset="-122"/>
                <a:ea typeface="楷体" pitchFamily="49" charset="-122"/>
              </a:rPr>
              <a:t>题目</a:t>
            </a:r>
          </a:p>
        </p:txBody>
      </p:sp>
      <p:sp>
        <p:nvSpPr>
          <p:cNvPr id="2" name="圆角矩形 1"/>
          <p:cNvSpPr/>
          <p:nvPr/>
        </p:nvSpPr>
        <p:spPr bwMode="auto">
          <a:xfrm>
            <a:off x="2916238" y="1106488"/>
            <a:ext cx="1223962" cy="45085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lgn="ctr">
              <a:defRPr/>
            </a:pPr>
            <a:r>
              <a:rPr lang="en-US" altLang="zh-CN" dirty="0">
                <a:solidFill>
                  <a:srgbClr val="0000FF"/>
                </a:solidFill>
                <a:effectLst/>
              </a:rPr>
              <a:t>Dec.asm</a:t>
            </a:r>
            <a:endParaRPr lang="zh-CN" altLang="en-US" dirty="0">
              <a:solidFill>
                <a:srgbClr val="0000FF"/>
              </a:solidFill>
              <a:effectLst/>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68313" y="188913"/>
            <a:ext cx="8229600" cy="504825"/>
          </a:xfrm>
        </p:spPr>
        <p:txBody>
          <a:bodyPr/>
          <a:lstStyle/>
          <a:p>
            <a:r>
              <a:rPr lang="zh-CN" altLang="en-US" smtClean="0"/>
              <a:t>与转移指令有关的寻址方式</a:t>
            </a:r>
          </a:p>
        </p:txBody>
      </p:sp>
      <p:sp>
        <p:nvSpPr>
          <p:cNvPr id="37891" name="内容占位符 2"/>
          <p:cNvSpPr>
            <a:spLocks noGrp="1"/>
          </p:cNvSpPr>
          <p:nvPr>
            <p:ph idx="1"/>
          </p:nvPr>
        </p:nvSpPr>
        <p:spPr/>
        <p:txBody>
          <a:bodyPr/>
          <a:lstStyle/>
          <a:p>
            <a:pPr>
              <a:defRPr/>
            </a:pPr>
            <a:r>
              <a:rPr lang="zh-CN" altLang="en-US" sz="2800" dirty="0" smtClean="0">
                <a:solidFill>
                  <a:schemeClr val="accent1">
                    <a:lumMod val="75000"/>
                  </a:schemeClr>
                </a:solidFill>
                <a:latin typeface="+mn-ea"/>
              </a:rPr>
              <a:t>留待结合程序转移指令学习</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29600" cy="504825"/>
          </a:xfrm>
        </p:spPr>
        <p:txBody>
          <a:bodyPr/>
          <a:lstStyle/>
          <a:p>
            <a:pPr>
              <a:defRPr/>
            </a:pPr>
            <a:r>
              <a:rPr lang="zh-CN" altLang="en-US" dirty="0" smtClean="0">
                <a:solidFill>
                  <a:schemeClr val="hlink"/>
                </a:solidFill>
                <a:latin typeface="+mn-ea"/>
              </a:rPr>
              <a:t>参考资料</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en-US" altLang="zh-CN" smtClean="0"/>
              <a:t>MOV</a:t>
            </a:r>
            <a:r>
              <a:rPr lang="zh-CN" altLang="en-US" smtClean="0"/>
              <a:t>指令的功能</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2054" name="ShockwaveFlash1" r:id="rId2" imgW="9142857" imgH="4730830"/>
        </mc:Choice>
        <mc:Fallback>
          <p:control name="ShockwaveFlash1" r:id="rId2" imgW="9142857" imgH="4730830">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1098550"/>
                  <a:ext cx="9142413" cy="47307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68313" y="188913"/>
            <a:ext cx="8229600" cy="504825"/>
          </a:xfrm>
        </p:spPr>
        <p:txBody>
          <a:bodyPr/>
          <a:lstStyle/>
          <a:p>
            <a:r>
              <a:rPr lang="zh-CN" altLang="zh-CN" dirty="0" smtClean="0"/>
              <a:t>指令</a:t>
            </a:r>
            <a:r>
              <a:rPr lang="zh-CN" altLang="en-US" dirty="0" smtClean="0"/>
              <a:t>的基本格式</a:t>
            </a:r>
          </a:p>
        </p:txBody>
      </p:sp>
      <p:sp>
        <p:nvSpPr>
          <p:cNvPr id="3075" name="内容占位符 2"/>
          <p:cNvSpPr>
            <a:spLocks noGrp="1"/>
          </p:cNvSpPr>
          <p:nvPr>
            <p:ph idx="1"/>
          </p:nvPr>
        </p:nvSpPr>
        <p:spPr>
          <a:xfrm>
            <a:off x="468313" y="3068638"/>
            <a:ext cx="8229600" cy="3097212"/>
          </a:xfrm>
        </p:spPr>
        <p:txBody>
          <a:bodyPr/>
          <a:lstStyle/>
          <a:p>
            <a:pPr eaLnBrk="1" hangingPunct="1"/>
            <a:r>
              <a:rPr lang="zh-CN" altLang="en-US" sz="2800" dirty="0" smtClean="0">
                <a:solidFill>
                  <a:schemeClr val="accent1"/>
                </a:solidFill>
              </a:rPr>
              <a:t>操作码定义了</a:t>
            </a:r>
            <a:r>
              <a:rPr lang="zh-CN" altLang="en-US" sz="2800" dirty="0" smtClean="0">
                <a:solidFill>
                  <a:schemeClr val="accent1">
                    <a:lumMod val="75000"/>
                  </a:schemeClr>
                </a:solidFill>
              </a:rPr>
              <a:t>计算机要执行的操作，如传送、运算、移位、跳转等，它是指令中不可缺少的组成部分。</a:t>
            </a:r>
          </a:p>
          <a:p>
            <a:pPr eaLnBrk="1" hangingPunct="1"/>
            <a:r>
              <a:rPr lang="zh-CN" altLang="en-US" sz="2800" dirty="0" smtClean="0">
                <a:solidFill>
                  <a:schemeClr val="accent1"/>
                </a:solidFill>
              </a:rPr>
              <a:t>操作数</a:t>
            </a:r>
            <a:r>
              <a:rPr lang="zh-CN" altLang="en-US" sz="2800" dirty="0" smtClean="0">
                <a:solidFill>
                  <a:schemeClr val="accent1">
                    <a:lumMod val="75000"/>
                  </a:schemeClr>
                </a:solidFill>
              </a:rPr>
              <a:t>是指令操作的对象。</a:t>
            </a:r>
          </a:p>
          <a:p>
            <a:pPr eaLnBrk="1" hangingPunct="1"/>
            <a:r>
              <a:rPr lang="zh-CN" altLang="en-US" sz="2800" dirty="0" smtClean="0">
                <a:solidFill>
                  <a:schemeClr val="accent1">
                    <a:lumMod val="75000"/>
                  </a:schemeClr>
                </a:solidFill>
              </a:rPr>
              <a:t>有些指令不需要操作数，通常的指令都有一个或两个操作数。</a:t>
            </a:r>
          </a:p>
        </p:txBody>
      </p:sp>
      <p:sp>
        <p:nvSpPr>
          <p:cNvPr id="7" name="AutoShape 7"/>
          <p:cNvSpPr>
            <a:spLocks noChangeArrowheads="1"/>
          </p:cNvSpPr>
          <p:nvPr/>
        </p:nvSpPr>
        <p:spPr bwMode="auto">
          <a:xfrm>
            <a:off x="1077913" y="2182813"/>
            <a:ext cx="5726112" cy="525462"/>
          </a:xfrm>
          <a:prstGeom prst="wedgeRectCallout">
            <a:avLst>
              <a:gd name="adj1" fmla="val -38048"/>
              <a:gd name="adj2" fmla="val -107706"/>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90000"/>
              </a:lnSpc>
              <a:spcBef>
                <a:spcPct val="20000"/>
              </a:spcBef>
              <a:buFont typeface="Wingdings" pitchFamily="2" charset="2"/>
              <a:buNone/>
              <a:defRPr/>
            </a:pPr>
            <a:r>
              <a:rPr lang="zh-CN" altLang="en-US" sz="2800" dirty="0">
                <a:solidFill>
                  <a:schemeClr val="accent1">
                    <a:lumMod val="75000"/>
                  </a:schemeClr>
                </a:solidFill>
                <a:effectLst/>
                <a:latin typeface="+mn-ea"/>
                <a:ea typeface="+mn-ea"/>
                <a:sym typeface="Arial" pitchFamily="34" charset="0"/>
              </a:rPr>
              <a:t>指令由操作码和操作数两部分组成</a:t>
            </a:r>
          </a:p>
        </p:txBody>
      </p:sp>
      <p:graphicFrame>
        <p:nvGraphicFramePr>
          <p:cNvPr id="2" name="表格 1"/>
          <p:cNvGraphicFramePr>
            <a:graphicFrameLocks noGrp="1"/>
          </p:cNvGraphicFramePr>
          <p:nvPr>
            <p:extLst>
              <p:ext uri="{D42A27DB-BD31-4B8C-83A1-F6EECF244321}">
                <p14:modId xmlns:p14="http://schemas.microsoft.com/office/powerpoint/2010/main" val="85521788"/>
              </p:ext>
            </p:extLst>
          </p:nvPr>
        </p:nvGraphicFramePr>
        <p:xfrm>
          <a:off x="1046287" y="1196752"/>
          <a:ext cx="3710112" cy="648072"/>
        </p:xfrm>
        <a:graphic>
          <a:graphicData uri="http://schemas.openxmlformats.org/drawingml/2006/table">
            <a:tbl>
              <a:tblPr firstRow="1" bandRow="1">
                <a:tableStyleId>{5C22544A-7EE6-4342-B048-85BDC9FD1C3A}</a:tableStyleId>
              </a:tblPr>
              <a:tblGrid>
                <a:gridCol w="1837903"/>
                <a:gridCol w="1872209"/>
              </a:tblGrid>
              <a:tr h="6480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smtClean="0">
                          <a:solidFill>
                            <a:srgbClr val="FF0000"/>
                          </a:solidFill>
                          <a:effectLst/>
                          <a:latin typeface="+mn-ea"/>
                          <a:ea typeface="+mn-ea"/>
                        </a:rPr>
                        <a:t>操作码</a:t>
                      </a:r>
                    </a:p>
                  </a:txBody>
                  <a:tcPr marT="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smtClean="0">
                          <a:solidFill>
                            <a:srgbClr val="FF0066"/>
                          </a:solidFill>
                          <a:effectLst/>
                          <a:latin typeface="+mn-ea"/>
                          <a:ea typeface="+mn-ea"/>
                        </a:rPr>
                        <a:t>操作数</a:t>
                      </a:r>
                      <a:endParaRPr lang="zh-CN" altLang="en-US" sz="2800" b="0" dirty="0" smtClean="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randombar(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randombar(horizontal)">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randombar(horizontal)">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smtClean="0"/>
              <a:t>立即数寻址方式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3078" name="ShockwaveFlash1" r:id="rId2" imgW="9142857" imgH="6214456"/>
        </mc:Choice>
        <mc:Fallback>
          <p:control name="ShockwaveFlash1" r:id="rId2" imgW="9142857" imgH="6214456">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2413" cy="62150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smtClean="0"/>
              <a:t>寄存器寻址方式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4102" name="ShockwaveFlash1" r:id="rId2" imgW="9142857" imgH="6149127"/>
        </mc:Choice>
        <mc:Fallback>
          <p:control name="ShockwaveFlash1" r:id="rId2" imgW="9142857" imgH="6149127">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1499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zh-CN" altLang="en-US" smtClean="0"/>
              <a:t>直接寻址方式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5126" name="ShockwaveFlash1" r:id="rId2" imgW="9142857" imgH="6165167"/>
        </mc:Choice>
        <mc:Fallback>
          <p:control name="ShockwaveFlash1" r:id="rId2" imgW="9142857" imgH="6165167">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1658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zh-CN" altLang="en-US" smtClean="0"/>
              <a:t>寄存器间接寻址方式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6150" name="ShockwaveFlash1" r:id="rId2" imgW="9142857" imgH="6125430"/>
        </mc:Choice>
        <mc:Fallback>
          <p:control name="ShockwaveFlash1" r:id="rId2" imgW="9142857" imgH="6125430">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1245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寄存器相对寻址方式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7174" name="ShockwaveFlash1" r:id="rId2" imgW="9142857" imgH="6149127"/>
        </mc:Choice>
        <mc:Fallback>
          <p:control name="ShockwaveFlash1" r:id="rId2" imgW="9142857" imgH="6149127">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1499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zh-CN" altLang="en-US" smtClean="0"/>
              <a:t>基址编址寻址方式</a:t>
            </a:r>
          </a:p>
        </p:txBody>
      </p:sp>
      <p:pic>
        <p:nvPicPr>
          <p:cNvPr id="3" name="Picture 44" descr="返回002">
            <a:hlinkClick r:id="" action="ppaction://hlinkshowjump?jump=lastslideviewed"/>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4878" y="6413178"/>
            <a:ext cx="443626" cy="44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ontrols>
      <mc:AlternateContent xmlns:mc="http://schemas.openxmlformats.org/markup-compatibility/2006">
        <mc:Choice xmlns:v="urn:schemas-microsoft-com:vml" Requires="v">
          <p:control spid="8198" name="ShockwaveFlash1" r:id="rId2" imgW="9142857" imgH="6087325"/>
        </mc:Choice>
        <mc:Fallback>
          <p:control name="ShockwaveFlash1" r:id="rId2" imgW="9142857" imgH="6087325">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0880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r>
              <a:rPr lang="zh-CN" altLang="en-US" smtClean="0"/>
              <a:t>相对基址变址寻址方式</a:t>
            </a:r>
          </a:p>
        </p:txBody>
      </p:sp>
    </p:spTree>
    <p:controls>
      <mc:AlternateContent xmlns:mc="http://schemas.openxmlformats.org/markup-compatibility/2006">
        <mc:Choice xmlns:v="urn:schemas-microsoft-com:vml" Requires="v">
          <p:control spid="9222" name="ShockwaveFlash1" r:id="rId2" imgW="9142857" imgH="6149127"/>
        </mc:Choice>
        <mc:Fallback>
          <p:control name="ShockwaveFlash1" r:id="rId2" imgW="9142857" imgH="6149127">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1499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8086</a:t>
            </a:r>
            <a:r>
              <a:rPr lang="zh-CN" altLang="en-US" smtClean="0"/>
              <a:t>编程结构</a:t>
            </a:r>
          </a:p>
        </p:txBody>
      </p:sp>
      <p:pic>
        <p:nvPicPr>
          <p:cNvPr id="37891" name="Picture 2" descr="c:\users\george\appdata\roaming\360se6\User Data\temp\b812c8fcc3cec3fd7b90d1b2d788d43f8694274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1052513"/>
            <a:ext cx="69818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4" descr="返回002">
            <a:hlinkClick r:id="" action="ppaction://hlinkshowjump?jump=lastslideviewed"/>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0871" y="5509703"/>
            <a:ext cx="5889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95536" y="188913"/>
            <a:ext cx="8229600" cy="504825"/>
          </a:xfrm>
        </p:spPr>
        <p:txBody>
          <a:bodyPr/>
          <a:lstStyle/>
          <a:p>
            <a:r>
              <a:rPr lang="en-US" altLang="zh-CN" dirty="0" smtClean="0"/>
              <a:t>8086</a:t>
            </a:r>
            <a:r>
              <a:rPr lang="zh-CN" altLang="zh-CN" dirty="0" smtClean="0"/>
              <a:t>指令助记符格式</a:t>
            </a:r>
            <a:r>
              <a:rPr lang="zh-CN" altLang="en-US" dirty="0" smtClean="0"/>
              <a:t>（微软宏汇编，</a:t>
            </a:r>
            <a:r>
              <a:rPr lang="en-US" altLang="zh-CN" dirty="0" smtClean="0"/>
              <a:t>Intel</a:t>
            </a:r>
            <a:r>
              <a:rPr lang="zh-CN" altLang="en-US" dirty="0" smtClean="0"/>
              <a:t>风格）</a:t>
            </a:r>
          </a:p>
        </p:txBody>
      </p:sp>
      <p:sp>
        <p:nvSpPr>
          <p:cNvPr id="12291" name="内容占位符 2"/>
          <p:cNvSpPr>
            <a:spLocks noGrp="1"/>
          </p:cNvSpPr>
          <p:nvPr>
            <p:ph idx="1"/>
          </p:nvPr>
        </p:nvSpPr>
        <p:spPr>
          <a:xfrm>
            <a:off x="468313" y="2347913"/>
            <a:ext cx="8229600" cy="2809875"/>
          </a:xfrm>
        </p:spPr>
        <p:txBody>
          <a:bodyPr/>
          <a:lstStyle/>
          <a:p>
            <a:pPr eaLnBrk="1" hangingPunct="1">
              <a:lnSpc>
                <a:spcPct val="90000"/>
              </a:lnSpc>
            </a:pPr>
            <a:r>
              <a:rPr lang="zh-CN" altLang="en-US" sz="2800" dirty="0" smtClean="0">
                <a:sym typeface="宋体" pitchFamily="2" charset="-122"/>
              </a:rPr>
              <a:t>操作数</a:t>
            </a:r>
            <a:r>
              <a:rPr lang="en-US" altLang="zh-CN" sz="2800" dirty="0" smtClean="0">
                <a:sym typeface="宋体" pitchFamily="2" charset="-122"/>
              </a:rPr>
              <a:t>2</a:t>
            </a:r>
            <a:r>
              <a:rPr lang="zh-CN" altLang="en-US" sz="2800" dirty="0" smtClean="0">
                <a:sym typeface="宋体" pitchFamily="2" charset="-122"/>
              </a:rPr>
              <a:t>，称为</a:t>
            </a:r>
            <a:r>
              <a:rPr lang="zh-CN" altLang="en-US" sz="2800" dirty="0" smtClean="0">
                <a:solidFill>
                  <a:srgbClr val="FF0000"/>
                </a:solidFill>
                <a:sym typeface="宋体" pitchFamily="2" charset="-122"/>
              </a:rPr>
              <a:t>源操作数</a:t>
            </a:r>
            <a:r>
              <a:rPr lang="en-US" altLang="zh-CN" sz="2800" dirty="0" err="1" smtClean="0">
                <a:sym typeface="宋体" pitchFamily="2" charset="-122"/>
              </a:rPr>
              <a:t>src</a:t>
            </a:r>
            <a:r>
              <a:rPr lang="zh-CN" altLang="en-US" sz="2800" dirty="0" smtClean="0">
                <a:sym typeface="宋体" pitchFamily="2" charset="-122"/>
              </a:rPr>
              <a:t>，它给出一个参与指令操作的对象（数据本身</a:t>
            </a:r>
            <a:r>
              <a:rPr lang="zh-CN" altLang="en-US" sz="2800" dirty="0" smtClean="0">
                <a:sym typeface="宋体" pitchFamily="2" charset="-122"/>
              </a:rPr>
              <a:t>或</a:t>
            </a:r>
            <a:r>
              <a:rPr lang="zh-CN" altLang="en-US" sz="2800" dirty="0">
                <a:sym typeface="宋体" pitchFamily="2" charset="-122"/>
              </a:rPr>
              <a:t>储存</a:t>
            </a:r>
            <a:r>
              <a:rPr lang="zh-CN" altLang="en-US" sz="2800" dirty="0" smtClean="0">
                <a:sym typeface="宋体" pitchFamily="2" charset="-122"/>
              </a:rPr>
              <a:t>数据</a:t>
            </a:r>
            <a:r>
              <a:rPr lang="zh-CN" altLang="en-US" sz="2800" dirty="0" smtClean="0">
                <a:sym typeface="宋体" pitchFamily="2" charset="-122"/>
              </a:rPr>
              <a:t>的位置信息）</a:t>
            </a:r>
          </a:p>
          <a:p>
            <a:pPr eaLnBrk="1" hangingPunct="1">
              <a:lnSpc>
                <a:spcPct val="90000"/>
              </a:lnSpc>
            </a:pPr>
            <a:r>
              <a:rPr lang="zh-CN" altLang="en-US" sz="2800" dirty="0" smtClean="0">
                <a:sym typeface="宋体" pitchFamily="2" charset="-122"/>
              </a:rPr>
              <a:t>操作数</a:t>
            </a:r>
            <a:r>
              <a:rPr lang="en-US" altLang="zh-CN" sz="2800" dirty="0" smtClean="0">
                <a:sym typeface="宋体" pitchFamily="2" charset="-122"/>
              </a:rPr>
              <a:t>1</a:t>
            </a:r>
            <a:r>
              <a:rPr lang="zh-CN" altLang="en-US" sz="2800" dirty="0" smtClean="0">
                <a:sym typeface="宋体" pitchFamily="2" charset="-122"/>
              </a:rPr>
              <a:t>，称为</a:t>
            </a:r>
            <a:r>
              <a:rPr lang="zh-CN" altLang="en-US" sz="2800" dirty="0" smtClean="0">
                <a:solidFill>
                  <a:srgbClr val="FF0000"/>
                </a:solidFill>
                <a:sym typeface="宋体" pitchFamily="2" charset="-122"/>
              </a:rPr>
              <a:t>目的操作数</a:t>
            </a:r>
            <a:r>
              <a:rPr lang="en-US" altLang="zh-CN" sz="2800" dirty="0" err="1" smtClean="0">
                <a:sym typeface="宋体" pitchFamily="2" charset="-122"/>
              </a:rPr>
              <a:t>dest</a:t>
            </a:r>
            <a:r>
              <a:rPr lang="zh-CN" altLang="en-US" sz="2800" dirty="0" smtClean="0">
                <a:sym typeface="宋体" pitchFamily="2" charset="-122"/>
              </a:rPr>
              <a:t>，运算开始时提供指令的一个操作对象，运算完成后用来指明结果存放的位置</a:t>
            </a:r>
            <a:endParaRPr lang="en-US" altLang="zh-CN" sz="2800" dirty="0" smtClean="0">
              <a:sym typeface="宋体" pitchFamily="2" charset="-122"/>
            </a:endParaRPr>
          </a:p>
          <a:p>
            <a:pPr eaLnBrk="1" hangingPunct="1">
              <a:lnSpc>
                <a:spcPct val="90000"/>
              </a:lnSpc>
            </a:pPr>
            <a:r>
              <a:rPr lang="zh-CN" altLang="en-US" sz="2800" dirty="0" smtClean="0">
                <a:sym typeface="宋体" pitchFamily="2" charset="-122"/>
              </a:rPr>
              <a:t>分号及其后的内容是注释</a:t>
            </a:r>
            <a:endParaRPr lang="zh-CN" altLang="en-US" sz="2800" dirty="0" smtClean="0"/>
          </a:p>
        </p:txBody>
      </p:sp>
      <p:sp>
        <p:nvSpPr>
          <p:cNvPr id="4" name="AutoShape 4" descr="花束"/>
          <p:cNvSpPr>
            <a:spLocks noChangeArrowheads="1"/>
          </p:cNvSpPr>
          <p:nvPr/>
        </p:nvSpPr>
        <p:spPr bwMode="auto">
          <a:xfrm>
            <a:off x="611188" y="1052513"/>
            <a:ext cx="8018462" cy="506412"/>
          </a:xfrm>
          <a:prstGeom prst="flowChartAlternateProcess">
            <a:avLst/>
          </a:prstGeom>
          <a:solidFill>
            <a:srgbClr val="FFFF99"/>
          </a:solidFill>
          <a:ln w="9525" cmpd="sng">
            <a:solidFill>
              <a:schemeClr val="tx1"/>
            </a:solidFill>
            <a:miter lim="800000"/>
            <a:headEnd/>
            <a:tailEnd/>
          </a:ln>
        </p:spPr>
        <p:txBody>
          <a:bodyPr wrap="none" anchor="ctr"/>
          <a:lstStyle/>
          <a:p>
            <a:pPr indent="85725">
              <a:buFont typeface="Wingdings" pitchFamily="2" charset="2"/>
              <a:buNone/>
              <a:defRPr/>
            </a:pPr>
            <a:r>
              <a:rPr lang="zh-CN" altLang="en-US" sz="2800" dirty="0">
                <a:solidFill>
                  <a:srgbClr val="CC0066"/>
                </a:solidFill>
                <a:effectLst/>
                <a:latin typeface="+mn-ea"/>
                <a:ea typeface="+mn-ea"/>
                <a:sym typeface="Arial" pitchFamily="34" charset="0"/>
                <a:hlinkClick r:id="rId2" action="ppaction://hlinksldjump"/>
              </a:rPr>
              <a:t>操作码</a:t>
            </a:r>
            <a:r>
              <a:rPr lang="zh-CN" altLang="en-US" sz="2800" dirty="0">
                <a:solidFill>
                  <a:srgbClr val="CC0066"/>
                </a:solidFill>
                <a:effectLst/>
                <a:latin typeface="+mn-ea"/>
                <a:ea typeface="+mn-ea"/>
                <a:sym typeface="Arial" pitchFamily="34" charset="0"/>
              </a:rPr>
              <a:t> </a:t>
            </a:r>
            <a:r>
              <a:rPr lang="zh-CN" altLang="en-US" sz="2800" dirty="0">
                <a:solidFill>
                  <a:srgbClr val="000000"/>
                </a:solidFill>
                <a:effectLst/>
                <a:latin typeface="+mn-ea"/>
                <a:ea typeface="+mn-ea"/>
                <a:sym typeface="Arial" pitchFamily="34" charset="0"/>
              </a:rPr>
              <a:t> </a:t>
            </a:r>
            <a:r>
              <a:rPr lang="zh-CN" altLang="en-US" sz="2800" dirty="0">
                <a:solidFill>
                  <a:srgbClr val="CC0066"/>
                </a:solidFill>
                <a:effectLst/>
                <a:latin typeface="+mn-ea"/>
                <a:ea typeface="+mn-ea"/>
                <a:sym typeface="Arial" pitchFamily="34" charset="0"/>
                <a:hlinkClick r:id="rId2" action="ppaction://hlinksldjump"/>
              </a:rPr>
              <a:t>操作数</a:t>
            </a:r>
            <a:r>
              <a:rPr lang="en-US" sz="2800" dirty="0">
                <a:solidFill>
                  <a:schemeClr val="accent1"/>
                </a:solidFill>
                <a:effectLst/>
                <a:latin typeface="+mn-ea"/>
                <a:ea typeface="+mn-ea"/>
                <a:sym typeface="Arial" pitchFamily="34" charset="0"/>
              </a:rPr>
              <a:t>1</a:t>
            </a:r>
            <a:r>
              <a:rPr lang="zh-CN" altLang="en-US" sz="2800" dirty="0">
                <a:solidFill>
                  <a:srgbClr val="000000"/>
                </a:solidFill>
                <a:effectLst/>
                <a:latin typeface="+mn-ea"/>
                <a:ea typeface="+mn-ea"/>
                <a:sym typeface="Arial" pitchFamily="34" charset="0"/>
              </a:rPr>
              <a:t>，</a:t>
            </a:r>
            <a:r>
              <a:rPr lang="zh-CN" altLang="en-US" sz="2800" dirty="0">
                <a:solidFill>
                  <a:srgbClr val="FF0000"/>
                </a:solidFill>
                <a:effectLst/>
                <a:latin typeface="+mn-ea"/>
                <a:ea typeface="+mn-ea"/>
                <a:sym typeface="Arial" pitchFamily="34" charset="0"/>
              </a:rPr>
              <a:t>操作数</a:t>
            </a:r>
            <a:r>
              <a:rPr lang="en-US" sz="2800" dirty="0">
                <a:solidFill>
                  <a:srgbClr val="FF0000"/>
                </a:solidFill>
                <a:effectLst/>
                <a:latin typeface="+mn-ea"/>
                <a:ea typeface="+mn-ea"/>
                <a:sym typeface="Arial" pitchFamily="34" charset="0"/>
              </a:rPr>
              <a:t>2</a:t>
            </a:r>
            <a:r>
              <a:rPr lang="en-US" sz="2800" dirty="0">
                <a:solidFill>
                  <a:srgbClr val="000000"/>
                </a:solidFill>
                <a:effectLst/>
                <a:latin typeface="+mn-ea"/>
                <a:ea typeface="+mn-ea"/>
                <a:sym typeface="Arial" pitchFamily="34" charset="0"/>
              </a:rPr>
              <a:t>    </a:t>
            </a:r>
            <a:r>
              <a:rPr lang="zh-CN" altLang="en-US" sz="2800" dirty="0">
                <a:solidFill>
                  <a:srgbClr val="006600"/>
                </a:solidFill>
                <a:effectLst/>
                <a:latin typeface="+mn-ea"/>
                <a:ea typeface="+mn-ea"/>
                <a:sym typeface="Arial" pitchFamily="34" charset="0"/>
              </a:rPr>
              <a:t>；注释</a:t>
            </a:r>
            <a:endParaRPr lang="zh-CN" altLang="en-US" sz="2800" dirty="0">
              <a:solidFill>
                <a:srgbClr val="006600"/>
              </a:solidFill>
              <a:effectLst/>
              <a:latin typeface="+mn-ea"/>
              <a:ea typeface="+mn-ea"/>
            </a:endParaRPr>
          </a:p>
        </p:txBody>
      </p:sp>
      <p:sp>
        <p:nvSpPr>
          <p:cNvPr id="2" name="圆角矩形 1"/>
          <p:cNvSpPr/>
          <p:nvPr/>
        </p:nvSpPr>
        <p:spPr bwMode="auto">
          <a:xfrm>
            <a:off x="611188" y="1700213"/>
            <a:ext cx="8018462" cy="50482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r>
              <a:rPr lang="en-US" altLang="zh-CN" sz="2400" dirty="0">
                <a:solidFill>
                  <a:schemeClr val="tx1"/>
                </a:solidFill>
                <a:effectLst/>
              </a:rPr>
              <a:t> </a:t>
            </a:r>
            <a:r>
              <a:rPr lang="en-US" altLang="zh-CN" sz="2400" dirty="0">
                <a:solidFill>
                  <a:srgbClr val="FF0000"/>
                </a:solidFill>
                <a:effectLst/>
              </a:rPr>
              <a:t>ADD AX, BX </a:t>
            </a:r>
            <a:r>
              <a:rPr lang="en-US" altLang="zh-CN" sz="2400" dirty="0">
                <a:solidFill>
                  <a:srgbClr val="006600"/>
                </a:solidFill>
                <a:effectLst/>
              </a:rPr>
              <a:t>; </a:t>
            </a:r>
            <a:r>
              <a:rPr lang="zh-CN" altLang="en-US" sz="2400" dirty="0">
                <a:solidFill>
                  <a:srgbClr val="006600"/>
                </a:solidFill>
                <a:effectLst/>
              </a:rPr>
              <a:t>将</a:t>
            </a:r>
            <a:r>
              <a:rPr lang="en-US" altLang="zh-CN" sz="2400" dirty="0">
                <a:solidFill>
                  <a:srgbClr val="006600"/>
                </a:solidFill>
                <a:effectLst/>
              </a:rPr>
              <a:t>AX</a:t>
            </a:r>
            <a:r>
              <a:rPr lang="zh-CN" altLang="en-US" sz="2400" dirty="0">
                <a:solidFill>
                  <a:srgbClr val="006600"/>
                </a:solidFill>
                <a:effectLst/>
              </a:rPr>
              <a:t>与</a:t>
            </a:r>
            <a:r>
              <a:rPr lang="en-US" altLang="zh-CN" sz="2400" dirty="0">
                <a:solidFill>
                  <a:srgbClr val="006600"/>
                </a:solidFill>
                <a:effectLst/>
              </a:rPr>
              <a:t>BX</a:t>
            </a:r>
            <a:r>
              <a:rPr lang="zh-CN" altLang="en-US" sz="2400" dirty="0">
                <a:solidFill>
                  <a:srgbClr val="006600"/>
                </a:solidFill>
                <a:effectLst/>
              </a:rPr>
              <a:t>中的数据相加，结果存入</a:t>
            </a:r>
            <a:r>
              <a:rPr lang="en-US" altLang="zh-CN" sz="2400" dirty="0">
                <a:solidFill>
                  <a:srgbClr val="006600"/>
                </a:solidFill>
                <a:effectLst/>
              </a:rPr>
              <a:t>AX</a:t>
            </a:r>
            <a:endParaRPr lang="zh-CN" altLang="en-US" sz="2400" dirty="0">
              <a:solidFill>
                <a:srgbClr val="006600"/>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randombar(horizontal)">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randombar(horizontal)">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randombar(horizontal)">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68313" y="188913"/>
            <a:ext cx="8229600" cy="504825"/>
          </a:xfrm>
        </p:spPr>
        <p:txBody>
          <a:bodyPr/>
          <a:lstStyle/>
          <a:p>
            <a:r>
              <a:rPr lang="zh-CN" altLang="zh-CN" smtClean="0"/>
              <a:t>指令的操作码和操作数</a:t>
            </a:r>
            <a:endParaRPr lang="zh-CN" altLang="en-US" smtClean="0"/>
          </a:p>
        </p:txBody>
      </p:sp>
      <p:sp>
        <p:nvSpPr>
          <p:cNvPr id="5123" name="内容占位符 2"/>
          <p:cNvSpPr>
            <a:spLocks noGrp="1"/>
          </p:cNvSpPr>
          <p:nvPr>
            <p:ph idx="1"/>
          </p:nvPr>
        </p:nvSpPr>
        <p:spPr>
          <a:xfrm>
            <a:off x="468313" y="1125538"/>
            <a:ext cx="8229600" cy="5040312"/>
          </a:xfrm>
        </p:spPr>
        <p:txBody>
          <a:bodyPr/>
          <a:lstStyle/>
          <a:p>
            <a:pPr eaLnBrk="1" hangingPunct="1">
              <a:defRPr/>
            </a:pPr>
            <a:r>
              <a:rPr lang="zh-CN" altLang="zh-CN" sz="2800" dirty="0" smtClean="0">
                <a:solidFill>
                  <a:srgbClr val="CC0066"/>
                </a:solidFill>
                <a:hlinkClick r:id="rId2" action="ppaction://hlinksldjump"/>
              </a:rPr>
              <a:t>操作码</a:t>
            </a:r>
            <a:endParaRPr lang="zh-CN" altLang="zh-CN" sz="2800" dirty="0" smtClean="0"/>
          </a:p>
          <a:p>
            <a:pPr lvl="1" eaLnBrk="1" hangingPunct="1">
              <a:defRPr/>
            </a:pPr>
            <a:r>
              <a:rPr lang="zh-CN" altLang="zh-CN" b="0" dirty="0" smtClean="0">
                <a:solidFill>
                  <a:schemeClr val="accent1">
                    <a:lumMod val="75000"/>
                  </a:schemeClr>
                </a:solidFill>
              </a:rPr>
              <a:t>用一个助记符表示（指令功能的英文缩写）</a:t>
            </a:r>
          </a:p>
          <a:p>
            <a:pPr lvl="1" eaLnBrk="1" hangingPunct="1">
              <a:defRPr/>
            </a:pPr>
            <a:r>
              <a:rPr lang="zh-CN" altLang="zh-CN" b="0" dirty="0" smtClean="0">
                <a:solidFill>
                  <a:schemeClr val="accent1">
                    <a:lumMod val="75000"/>
                  </a:schemeClr>
                </a:solidFill>
              </a:rPr>
              <a:t>对应着机器指令的一个或多个二进制编码</a:t>
            </a:r>
            <a:r>
              <a:rPr lang="zh-CN" altLang="en-US" b="0" dirty="0" smtClean="0">
                <a:solidFill>
                  <a:schemeClr val="accent1">
                    <a:lumMod val="75000"/>
                  </a:schemeClr>
                </a:solidFill>
              </a:rPr>
              <a:t>（助记符相同，机器内部操作不同，如</a:t>
            </a:r>
            <a:r>
              <a:rPr lang="en-US" altLang="zh-CN" b="0" dirty="0" smtClean="0">
                <a:solidFill>
                  <a:schemeClr val="accent1">
                    <a:lumMod val="75000"/>
                  </a:schemeClr>
                </a:solidFill>
              </a:rPr>
              <a:t>call</a:t>
            </a:r>
            <a:r>
              <a:rPr lang="zh-CN" altLang="en-US" b="0" dirty="0" smtClean="0">
                <a:solidFill>
                  <a:schemeClr val="accent1">
                    <a:lumMod val="75000"/>
                  </a:schemeClr>
                </a:solidFill>
              </a:rPr>
              <a:t>和</a:t>
            </a:r>
            <a:r>
              <a:rPr lang="en-US" altLang="zh-CN" b="0" dirty="0" smtClean="0">
                <a:solidFill>
                  <a:schemeClr val="accent1">
                    <a:lumMod val="75000"/>
                  </a:schemeClr>
                </a:solidFill>
              </a:rPr>
              <a:t>ret</a:t>
            </a:r>
            <a:r>
              <a:rPr lang="zh-CN" altLang="en-US" b="0" dirty="0" smtClean="0">
                <a:solidFill>
                  <a:schemeClr val="accent1">
                    <a:lumMod val="75000"/>
                  </a:schemeClr>
                </a:solidFill>
              </a:rPr>
              <a:t>）</a:t>
            </a:r>
            <a:endParaRPr lang="zh-CN" altLang="zh-CN" b="0" dirty="0" smtClean="0">
              <a:solidFill>
                <a:schemeClr val="accent1">
                  <a:lumMod val="75000"/>
                </a:schemeClr>
              </a:solidFill>
            </a:endParaRPr>
          </a:p>
          <a:p>
            <a:pPr eaLnBrk="1" hangingPunct="1">
              <a:spcBef>
                <a:spcPts val="1800"/>
              </a:spcBef>
              <a:defRPr/>
            </a:pPr>
            <a:r>
              <a:rPr lang="zh-CN" altLang="zh-CN" sz="2800" dirty="0" smtClean="0">
                <a:solidFill>
                  <a:srgbClr val="CC0066"/>
                </a:solidFill>
                <a:hlinkClick r:id="rId2" action="ppaction://hlinksldjump"/>
              </a:rPr>
              <a:t>操作数</a:t>
            </a:r>
            <a:endParaRPr lang="zh-CN" altLang="zh-CN" sz="2800" dirty="0" smtClean="0"/>
          </a:p>
          <a:p>
            <a:pPr lvl="1" eaLnBrk="1" hangingPunct="1">
              <a:defRPr/>
            </a:pPr>
            <a:r>
              <a:rPr lang="zh-CN" altLang="zh-CN" b="0" dirty="0" smtClean="0">
                <a:solidFill>
                  <a:schemeClr val="accent1">
                    <a:lumMod val="75000"/>
                  </a:schemeClr>
                </a:solidFill>
              </a:rPr>
              <a:t>可以是一个具体的数值</a:t>
            </a:r>
            <a:r>
              <a:rPr lang="en-US" altLang="zh-CN" b="0" dirty="0" smtClean="0">
                <a:solidFill>
                  <a:schemeClr val="accent1">
                    <a:lumMod val="75000"/>
                  </a:schemeClr>
                </a:solidFill>
              </a:rPr>
              <a:t>      add ax</a:t>
            </a:r>
            <a:r>
              <a:rPr lang="en-US" altLang="zh-CN" b="0" dirty="0">
                <a:solidFill>
                  <a:schemeClr val="accent1">
                    <a:lumMod val="75000"/>
                  </a:schemeClr>
                </a:solidFill>
              </a:rPr>
              <a:t>,</a:t>
            </a:r>
            <a:r>
              <a:rPr lang="en-US" altLang="zh-CN" b="0" dirty="0" smtClean="0">
                <a:solidFill>
                  <a:schemeClr val="accent1">
                    <a:lumMod val="75000"/>
                  </a:schemeClr>
                </a:solidFill>
              </a:rPr>
              <a:t>5</a:t>
            </a:r>
            <a:endParaRPr lang="zh-CN" altLang="zh-CN" b="0" dirty="0" smtClean="0">
              <a:solidFill>
                <a:schemeClr val="accent1">
                  <a:lumMod val="75000"/>
                </a:schemeClr>
              </a:solidFill>
            </a:endParaRPr>
          </a:p>
          <a:p>
            <a:pPr lvl="1" eaLnBrk="1" hangingPunct="1">
              <a:defRPr/>
            </a:pPr>
            <a:r>
              <a:rPr lang="zh-CN" altLang="zh-CN" b="0" dirty="0" smtClean="0">
                <a:solidFill>
                  <a:schemeClr val="accent1">
                    <a:lumMod val="75000"/>
                  </a:schemeClr>
                </a:solidFill>
              </a:rPr>
              <a:t>可以是存放数据的寄存器</a:t>
            </a:r>
            <a:r>
              <a:rPr lang="en-US" altLang="zh-CN" b="0" dirty="0" smtClean="0">
                <a:solidFill>
                  <a:schemeClr val="accent1">
                    <a:lumMod val="75000"/>
                  </a:schemeClr>
                </a:solidFill>
              </a:rPr>
              <a:t>  add  </a:t>
            </a:r>
            <a:r>
              <a:rPr lang="en-US" altLang="zh-CN" b="0" dirty="0" err="1" smtClean="0">
                <a:solidFill>
                  <a:schemeClr val="accent1">
                    <a:lumMod val="75000"/>
                  </a:schemeClr>
                </a:solidFill>
              </a:rPr>
              <a:t>bx,cx</a:t>
            </a:r>
            <a:endParaRPr lang="zh-CN" altLang="zh-CN" b="0" dirty="0" smtClean="0">
              <a:solidFill>
                <a:schemeClr val="accent1">
                  <a:lumMod val="75000"/>
                </a:schemeClr>
              </a:solidFill>
            </a:endParaRPr>
          </a:p>
          <a:p>
            <a:pPr lvl="1" eaLnBrk="1" hangingPunct="1">
              <a:defRPr/>
            </a:pPr>
            <a:r>
              <a:rPr lang="zh-CN" altLang="zh-CN" b="0" dirty="0" smtClean="0">
                <a:solidFill>
                  <a:schemeClr val="accent1">
                    <a:lumMod val="75000"/>
                  </a:schemeClr>
                </a:solidFill>
              </a:rPr>
              <a:t>或数据在主存的地址</a:t>
            </a:r>
            <a:r>
              <a:rPr lang="zh-CN" altLang="en-US" b="0" dirty="0" smtClean="0">
                <a:solidFill>
                  <a:schemeClr val="accent1">
                    <a:lumMod val="75000"/>
                  </a:schemeClr>
                </a:solidFill>
              </a:rPr>
              <a:t>信息  </a:t>
            </a:r>
            <a:r>
              <a:rPr lang="en-US" altLang="zh-CN" b="0" dirty="0" smtClean="0">
                <a:solidFill>
                  <a:schemeClr val="accent1">
                    <a:lumMod val="75000"/>
                  </a:schemeClr>
                </a:solidFill>
              </a:rPr>
              <a:t>add  </a:t>
            </a:r>
            <a:r>
              <a:rPr lang="en-US" altLang="zh-CN" b="0" dirty="0" err="1" smtClean="0">
                <a:solidFill>
                  <a:schemeClr val="accent1">
                    <a:lumMod val="75000"/>
                  </a:schemeClr>
                </a:solidFill>
              </a:rPr>
              <a:t>dx,wvar</a:t>
            </a:r>
            <a:endParaRPr lang="zh-CN" altLang="zh-CN" b="0" dirty="0" smtClean="0">
              <a:solidFill>
                <a:schemeClr val="accent1">
                  <a:lumMod val="75000"/>
                </a:schemeClr>
              </a:solidFill>
            </a:endParaRPr>
          </a:p>
          <a:p>
            <a:pPr>
              <a:defRPr/>
            </a:pPr>
            <a:endParaRPr lang="zh-CN"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randombar(horizontal)">
                                      <p:cBhvr>
                                        <p:cTn id="7" dur="500"/>
                                        <p:tgtEl>
                                          <p:spTgt spid="5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randombar(horizontal)">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randombar(horizontal)">
                                      <p:cBhvr>
                                        <p:cTn id="17" dur="500"/>
                                        <p:tgtEl>
                                          <p:spTgt spid="5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123">
                                            <p:txEl>
                                              <p:pRg st="5" end="5"/>
                                            </p:txEl>
                                          </p:spTgt>
                                        </p:tgtEl>
                                        <p:attrNameLst>
                                          <p:attrName>style.visibility</p:attrName>
                                        </p:attrNameLst>
                                      </p:cBhvr>
                                      <p:to>
                                        <p:strVal val="visible"/>
                                      </p:to>
                                    </p:set>
                                    <p:animEffect transition="in" filter="randombar(horizontal)">
                                      <p:cBhvr>
                                        <p:cTn id="22" dur="500"/>
                                        <p:tgtEl>
                                          <p:spTgt spid="51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Effect transition="in" filter="randombar(horizontal)">
                                      <p:cBhvr>
                                        <p:cTn id="2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68313" y="188913"/>
            <a:ext cx="8229600" cy="504825"/>
          </a:xfrm>
        </p:spPr>
        <p:txBody>
          <a:bodyPr/>
          <a:lstStyle/>
          <a:p>
            <a:r>
              <a:rPr lang="zh-CN" altLang="zh-CN" smtClean="0"/>
              <a:t>操作数的寻址方式</a:t>
            </a:r>
            <a:endParaRPr lang="zh-CN" altLang="en-US" smtClean="0"/>
          </a:p>
        </p:txBody>
      </p:sp>
      <p:sp>
        <p:nvSpPr>
          <p:cNvPr id="6147" name="内容占位符 2"/>
          <p:cNvSpPr>
            <a:spLocks noGrp="1"/>
          </p:cNvSpPr>
          <p:nvPr>
            <p:ph idx="1"/>
          </p:nvPr>
        </p:nvSpPr>
        <p:spPr/>
        <p:txBody>
          <a:bodyPr/>
          <a:lstStyle/>
          <a:p>
            <a:pPr eaLnBrk="1" hangingPunct="1">
              <a:defRPr/>
            </a:pPr>
            <a:r>
              <a:rPr lang="zh-CN" altLang="zh-CN" sz="2800" dirty="0" smtClean="0"/>
              <a:t>操作数</a:t>
            </a:r>
            <a:r>
              <a:rPr lang="zh-CN" altLang="en-US" sz="2800" dirty="0"/>
              <a:t>的</a:t>
            </a:r>
            <a:r>
              <a:rPr lang="zh-CN" altLang="zh-CN" sz="2800" dirty="0" smtClean="0"/>
              <a:t>寻址方式</a:t>
            </a:r>
            <a:r>
              <a:rPr lang="zh-CN" altLang="en-US" sz="2800" dirty="0" smtClean="0"/>
              <a:t>是指计算</a:t>
            </a:r>
            <a:r>
              <a:rPr lang="zh-CN" altLang="zh-CN" sz="2800" dirty="0"/>
              <a:t>操作数</a:t>
            </a:r>
            <a:r>
              <a:rPr lang="zh-CN" altLang="en-US" sz="2800" dirty="0"/>
              <a:t>地址</a:t>
            </a:r>
            <a:r>
              <a:rPr lang="zh-CN" altLang="zh-CN" sz="2800" dirty="0"/>
              <a:t>的</a:t>
            </a:r>
            <a:r>
              <a:rPr lang="zh-CN" altLang="en-US" sz="2800" dirty="0" smtClean="0"/>
              <a:t>方法</a:t>
            </a:r>
            <a:endParaRPr lang="en-US" altLang="zh-CN" sz="2800" dirty="0" smtClean="0"/>
          </a:p>
          <a:p>
            <a:pPr eaLnBrk="1" hangingPunct="1">
              <a:defRPr/>
            </a:pPr>
            <a:r>
              <a:rPr lang="zh-CN" altLang="zh-CN" sz="2800" dirty="0"/>
              <a:t>理解操作数的寻址方式是理解指令功能</a:t>
            </a:r>
            <a:r>
              <a:rPr lang="zh-CN" altLang="en-US" sz="2800" dirty="0"/>
              <a:t>从而能够合理、灵活运用指令编程</a:t>
            </a:r>
            <a:r>
              <a:rPr lang="zh-CN" altLang="zh-CN" sz="2800" dirty="0"/>
              <a:t>的前提</a:t>
            </a:r>
          </a:p>
          <a:p>
            <a:pPr eaLnBrk="1" hangingPunct="1">
              <a:defRPr/>
            </a:pPr>
            <a:r>
              <a:rPr lang="zh-CN" altLang="en-US" sz="2800" dirty="0" smtClean="0"/>
              <a:t>采用合理的寻址方式有助于提高程序的效率</a:t>
            </a:r>
            <a:endParaRPr lang="zh-CN" altLang="zh-CN" sz="2800" dirty="0"/>
          </a:p>
          <a:p>
            <a:pPr eaLnBrk="1" hangingPunct="1">
              <a:defRPr/>
            </a:pPr>
            <a:r>
              <a:rPr lang="zh-CN" altLang="en-US" sz="2800" dirty="0" smtClean="0">
                <a:latin typeface="宋体" pitchFamily="2" charset="-122"/>
                <a:sym typeface="宋体" pitchFamily="2" charset="-122"/>
              </a:rPr>
              <a:t>操作数可以编码在指令中，也可以存储在通用寄存器或主存中，接下来我们分类学习</a:t>
            </a:r>
            <a:r>
              <a:rPr lang="en-US" altLang="zh-CN" sz="2800" dirty="0" smtClean="0">
                <a:latin typeface="宋体" pitchFamily="2" charset="-122"/>
                <a:sym typeface="宋体" pitchFamily="2" charset="-122"/>
              </a:rPr>
              <a:t>8086</a:t>
            </a:r>
            <a:r>
              <a:rPr lang="zh-CN" altLang="en-US" sz="2800" dirty="0" smtClean="0">
                <a:latin typeface="宋体" pitchFamily="2" charset="-122"/>
                <a:sym typeface="宋体" pitchFamily="2" charset="-122"/>
              </a:rPr>
              <a:t>的各种寻址方式。</a:t>
            </a:r>
            <a:endParaRPr lang="zh-CN" altLang="zh-CN" b="0" dirty="0" smtClean="0">
              <a:solidFill>
                <a:schemeClr val="accent2">
                  <a:lumMod val="75000"/>
                </a:schemeClr>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randombar(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randombar(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8313" y="188913"/>
            <a:ext cx="8229600" cy="504825"/>
          </a:xfrm>
        </p:spPr>
        <p:txBody>
          <a:bodyPr/>
          <a:lstStyle/>
          <a:p>
            <a:r>
              <a:rPr lang="en-US" altLang="zh-CN" smtClean="0"/>
              <a:t>1.</a:t>
            </a:r>
            <a:r>
              <a:rPr lang="zh-CN" altLang="en-US" smtClean="0"/>
              <a:t>立即数寻址</a:t>
            </a:r>
          </a:p>
        </p:txBody>
      </p:sp>
      <p:sp>
        <p:nvSpPr>
          <p:cNvPr id="7171" name="内容占位符 2"/>
          <p:cNvSpPr>
            <a:spLocks noGrp="1"/>
          </p:cNvSpPr>
          <p:nvPr>
            <p:ph idx="1"/>
          </p:nvPr>
        </p:nvSpPr>
        <p:spPr/>
        <p:txBody>
          <a:bodyPr/>
          <a:lstStyle/>
          <a:p>
            <a:pPr marL="180975" lvl="1" indent="0" eaLnBrk="1" hangingPunct="1">
              <a:lnSpc>
                <a:spcPct val="125000"/>
              </a:lnSpc>
              <a:spcBef>
                <a:spcPts val="600"/>
              </a:spcBef>
              <a:buClr>
                <a:srgbClr val="FF0000"/>
              </a:buClr>
              <a:buFontTx/>
              <a:buNone/>
              <a:defRPr/>
            </a:pPr>
            <a:r>
              <a:rPr lang="zh-CN" altLang="en-US" b="0" dirty="0" smtClean="0">
                <a:solidFill>
                  <a:schemeClr val="accent1">
                    <a:lumMod val="75000"/>
                  </a:schemeClr>
                </a:solidFill>
                <a:ea typeface="幼圆" pitchFamily="49" charset="-122"/>
              </a:rPr>
              <a:t>在立即数寻址方式中，指令地址码字段直接给出操作数。在</a:t>
            </a:r>
            <a:r>
              <a:rPr lang="en-US" altLang="zh-CN" b="0" dirty="0" smtClean="0">
                <a:solidFill>
                  <a:schemeClr val="accent1">
                    <a:lumMod val="75000"/>
                  </a:schemeClr>
                </a:solidFill>
                <a:ea typeface="幼圆" pitchFamily="49" charset="-122"/>
              </a:rPr>
              <a:t>8086</a:t>
            </a:r>
            <a:r>
              <a:rPr lang="zh-CN" altLang="en-US" b="0" dirty="0" smtClean="0">
                <a:solidFill>
                  <a:schemeClr val="accent1">
                    <a:lumMod val="75000"/>
                  </a:schemeClr>
                </a:solidFill>
                <a:ea typeface="幼圆" pitchFamily="49" charset="-122"/>
              </a:rPr>
              <a:t>系统中，立即数可以为</a:t>
            </a:r>
            <a:r>
              <a:rPr lang="zh-CN" altLang="en-US" b="0" dirty="0" smtClean="0">
                <a:solidFill>
                  <a:srgbClr val="0000FF"/>
                </a:solidFill>
                <a:ea typeface="幼圆" pitchFamily="49" charset="-122"/>
              </a:rPr>
              <a:t>8</a:t>
            </a:r>
            <a:r>
              <a:rPr lang="zh-CN" altLang="en-US" b="0" dirty="0">
                <a:solidFill>
                  <a:srgbClr val="0000FF"/>
                </a:solidFill>
                <a:ea typeface="幼圆" pitchFamily="49" charset="-122"/>
              </a:rPr>
              <a:t>位</a:t>
            </a:r>
            <a:r>
              <a:rPr lang="zh-CN" altLang="en-US" b="0" dirty="0">
                <a:solidFill>
                  <a:schemeClr val="accent1">
                    <a:lumMod val="75000"/>
                  </a:schemeClr>
                </a:solidFill>
                <a:ea typeface="幼圆" pitchFamily="49" charset="-122"/>
              </a:rPr>
              <a:t>或</a:t>
            </a:r>
            <a:r>
              <a:rPr lang="zh-CN" altLang="en-US" b="0" dirty="0">
                <a:solidFill>
                  <a:srgbClr val="0000FF"/>
                </a:solidFill>
                <a:ea typeface="幼圆" pitchFamily="49" charset="-122"/>
              </a:rPr>
              <a:t>16</a:t>
            </a:r>
            <a:r>
              <a:rPr lang="zh-CN" altLang="en-US" b="0" dirty="0" smtClean="0">
                <a:solidFill>
                  <a:srgbClr val="0000FF"/>
                </a:solidFill>
                <a:ea typeface="幼圆" pitchFamily="49" charset="-122"/>
              </a:rPr>
              <a:t>位</a:t>
            </a:r>
            <a:r>
              <a:rPr lang="zh-CN" altLang="en-US" b="0" dirty="0" smtClean="0">
                <a:solidFill>
                  <a:schemeClr val="accent1">
                    <a:lumMod val="75000"/>
                  </a:schemeClr>
                </a:solidFill>
                <a:ea typeface="幼圆" pitchFamily="49" charset="-122"/>
              </a:rPr>
              <a:t>。</a:t>
            </a:r>
          </a:p>
          <a:p>
            <a:pPr marL="400050" lvl="1" indent="-219075" eaLnBrk="1" hangingPunct="1">
              <a:lnSpc>
                <a:spcPct val="125000"/>
              </a:lnSpc>
              <a:spcBef>
                <a:spcPts val="600"/>
              </a:spcBef>
              <a:buFontTx/>
              <a:buNone/>
              <a:defRPr/>
            </a:pPr>
            <a:r>
              <a:rPr lang="zh-CN" altLang="en-US" b="0" dirty="0" smtClean="0">
                <a:solidFill>
                  <a:schemeClr val="accent1">
                    <a:lumMod val="75000"/>
                  </a:schemeClr>
                </a:solidFill>
                <a:ea typeface="幼圆" pitchFamily="49" charset="-122"/>
              </a:rPr>
              <a:t>例如：</a:t>
            </a:r>
          </a:p>
          <a:p>
            <a:pPr marL="400050" lvl="1" indent="-219075" eaLnBrk="1" hangingPunct="1">
              <a:lnSpc>
                <a:spcPct val="125000"/>
              </a:lnSpc>
              <a:spcBef>
                <a:spcPts val="600"/>
              </a:spcBef>
              <a:buFontTx/>
              <a:buNone/>
              <a:defRPr/>
            </a:pPr>
            <a:r>
              <a:rPr lang="zh-CN" altLang="en-US" b="0" dirty="0" smtClean="0">
                <a:solidFill>
                  <a:schemeClr val="accent1">
                    <a:lumMod val="75000"/>
                  </a:schemeClr>
                </a:solidFill>
                <a:ea typeface="幼圆" pitchFamily="49" charset="-122"/>
              </a:rPr>
              <a:t>MOV AL</a:t>
            </a:r>
            <a:r>
              <a:rPr lang="en-US" altLang="zh-CN" b="0" dirty="0" smtClean="0">
                <a:solidFill>
                  <a:schemeClr val="accent1">
                    <a:lumMod val="75000"/>
                  </a:schemeClr>
                </a:solidFill>
                <a:ea typeface="幼圆" pitchFamily="49" charset="-122"/>
              </a:rPr>
              <a:t>,</a:t>
            </a:r>
            <a:r>
              <a:rPr lang="zh-CN" altLang="en-US" b="0" dirty="0" smtClean="0">
                <a:solidFill>
                  <a:srgbClr val="0000FF"/>
                </a:solidFill>
                <a:ea typeface="幼圆" pitchFamily="49" charset="-122"/>
              </a:rPr>
              <a:t>80H         </a:t>
            </a:r>
            <a:r>
              <a:rPr lang="zh-CN" altLang="en-US" b="0" dirty="0" smtClean="0">
                <a:solidFill>
                  <a:srgbClr val="006600"/>
                </a:solidFill>
                <a:ea typeface="幼圆" pitchFamily="49" charset="-122"/>
              </a:rPr>
              <a:t>；将十六进制数80H送入AL</a:t>
            </a:r>
          </a:p>
          <a:p>
            <a:pPr marL="3589338" lvl="1" indent="-3408363" eaLnBrk="1" hangingPunct="1">
              <a:lnSpc>
                <a:spcPct val="125000"/>
              </a:lnSpc>
              <a:spcBef>
                <a:spcPts val="600"/>
              </a:spcBef>
              <a:buFontTx/>
              <a:buNone/>
              <a:defRPr/>
            </a:pPr>
            <a:r>
              <a:rPr lang="zh-CN" altLang="en-US" b="0" dirty="0" smtClean="0">
                <a:solidFill>
                  <a:schemeClr val="accent1">
                    <a:lumMod val="75000"/>
                  </a:schemeClr>
                </a:solidFill>
                <a:ea typeface="幼圆" pitchFamily="49" charset="-122"/>
              </a:rPr>
              <a:t>MOV AX</a:t>
            </a:r>
            <a:r>
              <a:rPr lang="en-US" altLang="zh-CN" b="0" dirty="0" smtClean="0">
                <a:solidFill>
                  <a:schemeClr val="accent1">
                    <a:lumMod val="75000"/>
                  </a:schemeClr>
                </a:solidFill>
                <a:ea typeface="幼圆" pitchFamily="49" charset="-122"/>
              </a:rPr>
              <a:t>,</a:t>
            </a:r>
            <a:r>
              <a:rPr lang="zh-CN" altLang="en-US" b="0" dirty="0" smtClean="0">
                <a:solidFill>
                  <a:srgbClr val="0000FF"/>
                </a:solidFill>
                <a:ea typeface="幼圆" pitchFamily="49" charset="-122"/>
              </a:rPr>
              <a:t>1090H  </a:t>
            </a:r>
            <a:r>
              <a:rPr lang="zh-CN" altLang="en-US" b="0" dirty="0" smtClean="0">
                <a:solidFill>
                  <a:srgbClr val="006600"/>
                </a:solidFill>
                <a:ea typeface="幼圆" pitchFamily="49" charset="-122"/>
              </a:rPr>
              <a:t>；将1090H送AX，AH中为10H，AL中为90H</a:t>
            </a:r>
            <a:endParaRPr lang="zh-CN" altLang="en-US" dirty="0" smtClean="0"/>
          </a:p>
        </p:txBody>
      </p:sp>
      <p:sp>
        <p:nvSpPr>
          <p:cNvPr id="4" name="AutoShape 4">
            <a:hlinkClick r:id="rId2" action="ppaction://hlinksldjump"/>
          </p:cNvPr>
          <p:cNvSpPr>
            <a:spLocks noChangeArrowheads="1"/>
          </p:cNvSpPr>
          <p:nvPr/>
        </p:nvSpPr>
        <p:spPr bwMode="auto">
          <a:xfrm>
            <a:off x="7812359" y="5589241"/>
            <a:ext cx="936353" cy="476598"/>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tIns="72000" anchor="ctr"/>
          <a:lstStyle/>
          <a:p>
            <a:pPr algn="ctr">
              <a:lnSpc>
                <a:spcPct val="70000"/>
              </a:lnSpc>
              <a:buFont typeface="Wingdings" pitchFamily="2" charset="2"/>
              <a:buNone/>
              <a:defRPr/>
            </a:pPr>
            <a:r>
              <a:rPr lang="zh-CN" altLang="en-US" sz="2400" dirty="0">
                <a:solidFill>
                  <a:srgbClr val="0000FF"/>
                </a:solidFill>
                <a:effectLst/>
                <a:latin typeface="楷体_GB2312" pitchFamily="49" charset="-122"/>
                <a:ea typeface="楷体_GB2312" pitchFamily="49" charset="-122"/>
                <a:sym typeface="Arial" pitchFamily="34" charset="0"/>
              </a:rPr>
              <a:t>演示</a:t>
            </a:r>
            <a:endParaRPr lang="zh-CN" altLang="en-US" sz="2400" dirty="0">
              <a:solidFill>
                <a:srgbClr val="0000FF"/>
              </a:solidFill>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randombar(horizontal)">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12" dur="500"/>
                                        <p:tgtEl>
                                          <p:spTgt spid="7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17" dur="500"/>
                                        <p:tgtEl>
                                          <p:spTgt spid="7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68313" y="188913"/>
            <a:ext cx="8229600" cy="504825"/>
          </a:xfrm>
        </p:spPr>
        <p:txBody>
          <a:bodyPr/>
          <a:lstStyle/>
          <a:p>
            <a:r>
              <a:rPr lang="en-US" altLang="zh-CN" smtClean="0"/>
              <a:t>1.</a:t>
            </a:r>
            <a:r>
              <a:rPr lang="zh-CN" altLang="en-US" smtClean="0"/>
              <a:t>立即数寻址</a:t>
            </a:r>
            <a:r>
              <a:rPr lang="en-US" altLang="zh-CN" smtClean="0"/>
              <a:t>(</a:t>
            </a:r>
            <a:r>
              <a:rPr lang="zh-CN" altLang="en-US" smtClean="0"/>
              <a:t>续</a:t>
            </a:r>
            <a:r>
              <a:rPr lang="en-US" altLang="zh-CN" smtClean="0"/>
              <a:t>)</a:t>
            </a:r>
            <a:endParaRPr lang="zh-CN" altLang="en-US" smtClean="0"/>
          </a:p>
        </p:txBody>
      </p:sp>
      <p:sp>
        <p:nvSpPr>
          <p:cNvPr id="3" name="内容占位符 2"/>
          <p:cNvSpPr>
            <a:spLocks noGrp="1"/>
          </p:cNvSpPr>
          <p:nvPr>
            <p:ph idx="1"/>
          </p:nvPr>
        </p:nvSpPr>
        <p:spPr/>
        <p:txBody>
          <a:bodyPr/>
          <a:lstStyle/>
          <a:p>
            <a:pPr eaLnBrk="1" hangingPunct="1">
              <a:buClr>
                <a:srgbClr val="FF0000"/>
              </a:buClr>
              <a:buSzPct val="100000"/>
              <a:defRPr/>
            </a:pPr>
            <a:r>
              <a:rPr lang="zh-CN" altLang="en-US" sz="2800" dirty="0" smtClean="0">
                <a:solidFill>
                  <a:srgbClr val="FF0000"/>
                </a:solidFill>
                <a:latin typeface="幼圆" pitchFamily="49" charset="-122"/>
                <a:sym typeface="Arial" pitchFamily="34" charset="0"/>
              </a:rPr>
              <a:t>应用：</a:t>
            </a:r>
            <a:r>
              <a:rPr lang="zh-CN" altLang="en-US" sz="2800" dirty="0" smtClean="0">
                <a:solidFill>
                  <a:srgbClr val="000099"/>
                </a:solidFill>
                <a:latin typeface="幼圆" pitchFamily="49" charset="-122"/>
                <a:sym typeface="Arial" pitchFamily="34" charset="0"/>
              </a:rPr>
              <a:t>主要</a:t>
            </a:r>
            <a:r>
              <a:rPr lang="zh-CN" altLang="en-US" sz="2800" dirty="0">
                <a:solidFill>
                  <a:srgbClr val="000099"/>
                </a:solidFill>
                <a:latin typeface="幼圆" pitchFamily="49" charset="-122"/>
                <a:sym typeface="Arial" pitchFamily="34" charset="0"/>
              </a:rPr>
              <a:t>用来对</a:t>
            </a:r>
            <a:r>
              <a:rPr lang="zh-CN" altLang="en-US" sz="2800" dirty="0" smtClean="0">
                <a:solidFill>
                  <a:srgbClr val="000099"/>
                </a:solidFill>
                <a:latin typeface="幼圆" pitchFamily="49" charset="-122"/>
                <a:sym typeface="Arial" pitchFamily="34" charset="0"/>
              </a:rPr>
              <a:t>寄存器赋值</a:t>
            </a:r>
            <a:r>
              <a:rPr lang="zh-CN" altLang="en-US" sz="2800" dirty="0">
                <a:solidFill>
                  <a:srgbClr val="000099"/>
                </a:solidFill>
                <a:latin typeface="幼圆" pitchFamily="49" charset="-122"/>
                <a:sym typeface="Arial" pitchFamily="34" charset="0"/>
              </a:rPr>
              <a:t>。</a:t>
            </a:r>
          </a:p>
          <a:p>
            <a:pPr eaLnBrk="1" hangingPunct="1">
              <a:buClr>
                <a:srgbClr val="FF0000"/>
              </a:buClr>
              <a:buSzPct val="100000"/>
              <a:defRPr/>
            </a:pPr>
            <a:r>
              <a:rPr lang="zh-CN" altLang="en-US" sz="2800" dirty="0" smtClean="0">
                <a:solidFill>
                  <a:srgbClr val="FF0000"/>
                </a:solidFill>
                <a:latin typeface="幼圆" pitchFamily="49" charset="-122"/>
              </a:rPr>
              <a:t>特点：</a:t>
            </a:r>
            <a:r>
              <a:rPr lang="zh-CN" altLang="en-US" sz="2800" dirty="0" smtClean="0">
                <a:solidFill>
                  <a:srgbClr val="000099"/>
                </a:solidFill>
                <a:latin typeface="幼圆" pitchFamily="49" charset="-122"/>
              </a:rPr>
              <a:t>速度</a:t>
            </a:r>
            <a:r>
              <a:rPr lang="zh-CN" altLang="en-US" sz="2800" dirty="0">
                <a:solidFill>
                  <a:srgbClr val="000099"/>
                </a:solidFill>
                <a:latin typeface="幼圆" pitchFamily="49" charset="-122"/>
              </a:rPr>
              <a:t>快。</a:t>
            </a:r>
          </a:p>
          <a:p>
            <a:pPr marL="0" indent="0" eaLnBrk="1" hangingPunct="1">
              <a:defRPr/>
            </a:pPr>
            <a:endParaRPr lang="zh-CN" altLang="en-US" sz="2800" dirty="0">
              <a:solidFill>
                <a:srgbClr val="008000"/>
              </a:solidFill>
              <a:ea typeface="宋体" pitchFamily="2" charset="-122"/>
            </a:endParaRPr>
          </a:p>
          <a:p>
            <a:pPr marL="0" indent="0" eaLnBrk="1" hangingPunct="1">
              <a:buFontTx/>
              <a:buNone/>
              <a:defRPr/>
            </a:pPr>
            <a:r>
              <a:rPr lang="zh-CN" altLang="en-US" sz="2800" dirty="0">
                <a:solidFill>
                  <a:srgbClr val="FF0000"/>
                </a:solidFill>
              </a:rPr>
              <a:t>注意：</a:t>
            </a:r>
          </a:p>
          <a:p>
            <a:pPr marL="0" indent="0" algn="l" eaLnBrk="1" hangingPunct="1">
              <a:buFontTx/>
              <a:buNone/>
              <a:defRPr/>
            </a:pPr>
            <a:r>
              <a:rPr lang="zh-CN" altLang="en-US" sz="2800" dirty="0">
                <a:solidFill>
                  <a:srgbClr val="0000FF"/>
                </a:solidFill>
              </a:rPr>
              <a:t>①立即数可以为8位，也可以为16位</a:t>
            </a:r>
            <a:r>
              <a:rPr lang="zh-CN" altLang="en-US" sz="2800" dirty="0" smtClean="0">
                <a:solidFill>
                  <a:srgbClr val="0000FF"/>
                </a:solidFill>
              </a:rPr>
              <a:t>；</a:t>
            </a:r>
            <a:endParaRPr lang="en-US" altLang="zh-CN" sz="2800" dirty="0" smtClean="0">
              <a:solidFill>
                <a:srgbClr val="0000FF"/>
              </a:solidFill>
            </a:endParaRPr>
          </a:p>
          <a:p>
            <a:pPr marL="358775" indent="-358775" algn="l" eaLnBrk="1" hangingPunct="1">
              <a:buFontTx/>
              <a:buNone/>
              <a:defRPr/>
            </a:pPr>
            <a:r>
              <a:rPr lang="zh-CN" altLang="en-US" sz="2800" dirty="0" smtClean="0">
                <a:solidFill>
                  <a:srgbClr val="0000FF"/>
                </a:solidFill>
              </a:rPr>
              <a:t>②</a:t>
            </a:r>
            <a:r>
              <a:rPr lang="zh-CN" altLang="en-US" sz="2800" dirty="0">
                <a:solidFill>
                  <a:srgbClr val="0000FF"/>
                </a:solidFill>
              </a:rPr>
              <a:t>规定立即数只能是整数，不能是小数、</a:t>
            </a:r>
            <a:r>
              <a:rPr lang="zh-CN" altLang="en-US" sz="2800" dirty="0" smtClean="0">
                <a:solidFill>
                  <a:srgbClr val="0000FF"/>
                </a:solidFill>
              </a:rPr>
              <a:t>变量</a:t>
            </a:r>
            <a:r>
              <a:rPr lang="zh-CN" altLang="en-US" sz="2800" dirty="0">
                <a:solidFill>
                  <a:srgbClr val="0000FF"/>
                </a:solidFill>
              </a:rPr>
              <a:t>或者其他类型的数据</a:t>
            </a:r>
            <a:r>
              <a:rPr lang="zh-CN" altLang="en-US" sz="2800" dirty="0" smtClean="0">
                <a:solidFill>
                  <a:srgbClr val="0000FF"/>
                </a:solidFill>
              </a:rPr>
              <a:t>；</a:t>
            </a:r>
            <a:endParaRPr lang="en-US" altLang="zh-CN" sz="2800" dirty="0" smtClean="0">
              <a:solidFill>
                <a:srgbClr val="0000FF"/>
              </a:solidFill>
            </a:endParaRPr>
          </a:p>
          <a:p>
            <a:pPr marL="0" indent="0" algn="l" eaLnBrk="1" hangingPunct="1">
              <a:buFontTx/>
              <a:buNone/>
              <a:defRPr/>
            </a:pPr>
            <a:r>
              <a:rPr lang="zh-CN" altLang="en-US" sz="2800" dirty="0" smtClean="0">
                <a:solidFill>
                  <a:srgbClr val="0000FF"/>
                </a:solidFill>
              </a:rPr>
              <a:t>③立即</a:t>
            </a:r>
            <a:r>
              <a:rPr lang="zh-CN" altLang="en-US" sz="2800" dirty="0">
                <a:solidFill>
                  <a:srgbClr val="0000FF"/>
                </a:solidFill>
              </a:rPr>
              <a:t>数只能作为源操作数</a:t>
            </a:r>
            <a:r>
              <a:rPr lang="zh-CN" altLang="en-US" sz="2800" dirty="0" smtClean="0">
                <a:solidFill>
                  <a:srgbClr val="0000FF"/>
                </a:solidFill>
              </a:rPr>
              <a:t>。</a:t>
            </a:r>
            <a:endParaRPr lang="zh-CN" altLang="en-US" sz="2800"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68313" y="188913"/>
            <a:ext cx="8229600" cy="504825"/>
          </a:xfrm>
        </p:spPr>
        <p:txBody>
          <a:bodyPr/>
          <a:lstStyle/>
          <a:p>
            <a:r>
              <a:rPr lang="en-US" altLang="zh-CN" smtClean="0"/>
              <a:t>2. </a:t>
            </a:r>
            <a:r>
              <a:rPr lang="zh-CN" altLang="en-US" smtClean="0"/>
              <a:t>寄存器寻址</a:t>
            </a:r>
          </a:p>
        </p:txBody>
      </p:sp>
      <p:sp>
        <p:nvSpPr>
          <p:cNvPr id="17411" name="内容占位符 2"/>
          <p:cNvSpPr>
            <a:spLocks noGrp="1"/>
          </p:cNvSpPr>
          <p:nvPr>
            <p:ph idx="1"/>
          </p:nvPr>
        </p:nvSpPr>
        <p:spPr/>
        <p:txBody>
          <a:bodyPr/>
          <a:lstStyle/>
          <a:p>
            <a:pPr marL="0" indent="0" eaLnBrk="1" hangingPunct="1">
              <a:lnSpc>
                <a:spcPct val="125000"/>
              </a:lnSpc>
              <a:spcBef>
                <a:spcPts val="1200"/>
              </a:spcBef>
              <a:buFontTx/>
              <a:buNone/>
            </a:pPr>
            <a:r>
              <a:rPr lang="zh-CN" altLang="en-US" sz="2400" dirty="0" smtClean="0">
                <a:solidFill>
                  <a:srgbClr val="000099"/>
                </a:solidFill>
              </a:rPr>
              <a:t>采用寄存器寻址方式时，操作数从指令地址码指定的通用寄存器中取得。</a:t>
            </a:r>
          </a:p>
          <a:p>
            <a:pPr marL="0" indent="0" eaLnBrk="1" hangingPunct="1">
              <a:lnSpc>
                <a:spcPct val="125000"/>
              </a:lnSpc>
              <a:spcBef>
                <a:spcPts val="1200"/>
              </a:spcBef>
              <a:buFontTx/>
              <a:buNone/>
            </a:pPr>
            <a:r>
              <a:rPr lang="zh-CN" altLang="en-US" sz="2400" dirty="0" smtClean="0">
                <a:solidFill>
                  <a:srgbClr val="000099"/>
                </a:solidFill>
              </a:rPr>
              <a:t>16位操作数: AX，BX，CX，DX，SI，DI，SP ，BP</a:t>
            </a:r>
          </a:p>
          <a:p>
            <a:pPr marL="0" indent="0" eaLnBrk="1" hangingPunct="1">
              <a:lnSpc>
                <a:spcPct val="125000"/>
              </a:lnSpc>
              <a:spcBef>
                <a:spcPts val="1200"/>
              </a:spcBef>
              <a:buFontTx/>
              <a:buNone/>
            </a:pPr>
            <a:r>
              <a:rPr lang="zh-CN" altLang="en-US" sz="2400" dirty="0" smtClean="0">
                <a:solidFill>
                  <a:srgbClr val="000099"/>
                </a:solidFill>
              </a:rPr>
              <a:t>  8位操作数: AH，AL，BH，BL，CH，CL，DH，DL</a:t>
            </a:r>
          </a:p>
          <a:p>
            <a:pPr marL="0" indent="0" eaLnBrk="1" hangingPunct="1">
              <a:lnSpc>
                <a:spcPct val="125000"/>
              </a:lnSpc>
              <a:spcBef>
                <a:spcPts val="1200"/>
              </a:spcBef>
              <a:buFontTx/>
              <a:buNone/>
            </a:pPr>
            <a:r>
              <a:rPr lang="zh-CN" altLang="en-US" sz="2400" dirty="0" smtClean="0">
                <a:solidFill>
                  <a:srgbClr val="FF0000"/>
                </a:solidFill>
              </a:rPr>
              <a:t>例如：</a:t>
            </a:r>
          </a:p>
          <a:p>
            <a:pPr marL="0" indent="0" eaLnBrk="1" hangingPunct="1">
              <a:lnSpc>
                <a:spcPct val="125000"/>
              </a:lnSpc>
              <a:spcBef>
                <a:spcPts val="1200"/>
              </a:spcBef>
              <a:buFontTx/>
              <a:buNone/>
            </a:pPr>
            <a:r>
              <a:rPr lang="zh-CN" altLang="en-US" sz="2400" dirty="0" smtClean="0">
                <a:solidFill>
                  <a:srgbClr val="000099"/>
                </a:solidFill>
              </a:rPr>
              <a:t>　INC　CX　	</a:t>
            </a:r>
            <a:r>
              <a:rPr lang="zh-CN" altLang="en-US" sz="2400" dirty="0" smtClean="0">
                <a:solidFill>
                  <a:srgbClr val="006600"/>
                </a:solidFill>
              </a:rPr>
              <a:t>；将CX的内容加1</a:t>
            </a:r>
          </a:p>
          <a:p>
            <a:pPr marL="0" indent="0" eaLnBrk="1" hangingPunct="1">
              <a:lnSpc>
                <a:spcPct val="125000"/>
              </a:lnSpc>
              <a:spcBef>
                <a:spcPts val="1200"/>
              </a:spcBef>
              <a:buFontTx/>
              <a:buNone/>
            </a:pPr>
            <a:r>
              <a:rPr lang="zh-CN" altLang="en-US" sz="2400" dirty="0" smtClean="0">
                <a:solidFill>
                  <a:srgbClr val="000099"/>
                </a:solidFill>
              </a:rPr>
              <a:t>　ROL　AH</a:t>
            </a:r>
            <a:r>
              <a:rPr lang="en-US" altLang="zh-CN" sz="2400" dirty="0" smtClean="0">
                <a:solidFill>
                  <a:srgbClr val="000099"/>
                </a:solidFill>
              </a:rPr>
              <a:t>, </a:t>
            </a:r>
            <a:r>
              <a:rPr lang="zh-CN" altLang="en-US" sz="2400" dirty="0" smtClean="0">
                <a:solidFill>
                  <a:srgbClr val="000099"/>
                </a:solidFill>
              </a:rPr>
              <a:t>1　	</a:t>
            </a:r>
            <a:r>
              <a:rPr lang="zh-CN" altLang="en-US" sz="2400" dirty="0" smtClean="0">
                <a:solidFill>
                  <a:srgbClr val="006600"/>
                </a:solidFill>
              </a:rPr>
              <a:t>；将AH中的内容循环左移一位</a:t>
            </a:r>
            <a:endParaRPr lang="zh-CN" altLang="en-US" sz="2400" dirty="0" smtClean="0"/>
          </a:p>
        </p:txBody>
      </p:sp>
      <p:sp>
        <p:nvSpPr>
          <p:cNvPr id="4" name="AutoShape 4">
            <a:hlinkClick r:id="rId2" action="ppaction://hlinksldjump"/>
          </p:cNvPr>
          <p:cNvSpPr>
            <a:spLocks noChangeArrowheads="1"/>
          </p:cNvSpPr>
          <p:nvPr/>
        </p:nvSpPr>
        <p:spPr bwMode="auto">
          <a:xfrm>
            <a:off x="7812088" y="5589588"/>
            <a:ext cx="1035050" cy="490537"/>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tIns="72000" anchor="ctr"/>
          <a:lstStyle/>
          <a:p>
            <a:pPr algn="ctr">
              <a:lnSpc>
                <a:spcPct val="70000"/>
              </a:lnSpc>
              <a:buFont typeface="Wingdings" pitchFamily="2" charset="2"/>
              <a:buNone/>
            </a:pPr>
            <a:r>
              <a:rPr lang="zh-CN" altLang="en-US" sz="2400" dirty="0">
                <a:solidFill>
                  <a:srgbClr val="0000FF"/>
                </a:solidFill>
                <a:effectLst/>
                <a:latin typeface="楷体_GB2312" pitchFamily="49" charset="-122"/>
                <a:ea typeface="楷体_GB2312" pitchFamily="49" charset="-122"/>
                <a:sym typeface="Arial" pitchFamily="34" charset="0"/>
              </a:rPr>
              <a:t>演示</a:t>
            </a:r>
            <a:endParaRPr lang="zh-CN" altLang="en-US" sz="2400" dirty="0">
              <a:solidFill>
                <a:srgbClr val="0000FF"/>
              </a:solidFill>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randombar(horizont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17" dur="500"/>
                                        <p:tgtEl>
                                          <p:spTgt spid="17411">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7411">
                                            <p:txEl>
                                              <p:pRg st="4" end="4"/>
                                            </p:txEl>
                                          </p:spTgt>
                                        </p:tgtEl>
                                        <p:attrNameLst>
                                          <p:attrName>style.visibility</p:attrName>
                                        </p:attrNameLst>
                                      </p:cBhvr>
                                      <p:to>
                                        <p:strVal val="visible"/>
                                      </p:to>
                                    </p:set>
                                    <p:animEffect transition="in" filter="randombar(horizontal)">
                                      <p:cBhvr>
                                        <p:cTn id="20" dur="500"/>
                                        <p:tgtEl>
                                          <p:spTgt spid="1741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25" dur="500"/>
                                        <p:tgtEl>
                                          <p:spTgt spid="17411">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4174</TotalTime>
  <Words>1548</Words>
  <Application>Microsoft Office PowerPoint</Application>
  <PresentationFormat>全屏显示(4:3)</PresentationFormat>
  <Paragraphs>212</Paragraphs>
  <Slides>37</Slides>
  <Notes>0</Notes>
  <HiddenSlides>11</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015</vt:lpstr>
      <vt:lpstr>1_015</vt:lpstr>
      <vt:lpstr>PowerPoint 演示文稿</vt:lpstr>
      <vt:lpstr>本节学习内容</vt:lpstr>
      <vt:lpstr>指令的基本格式</vt:lpstr>
      <vt:lpstr>8086指令助记符格式（微软宏汇编，Intel风格）</vt:lpstr>
      <vt:lpstr>指令的操作码和操作数</vt:lpstr>
      <vt:lpstr>操作数的寻址方式</vt:lpstr>
      <vt:lpstr>1.立即数寻址</vt:lpstr>
      <vt:lpstr>1.立即数寻址(续)</vt:lpstr>
      <vt:lpstr>2. 寄存器寻址</vt:lpstr>
      <vt:lpstr>2. 寄存器寻址(续)</vt:lpstr>
      <vt:lpstr>存储器中操作数的寻址</vt:lpstr>
      <vt:lpstr>8088地址变换</vt:lpstr>
      <vt:lpstr>3.直接寻址</vt:lpstr>
      <vt:lpstr>3. 直接寻址：段超越</vt:lpstr>
      <vt:lpstr>4.  寄存器间接寻址</vt:lpstr>
      <vt:lpstr>4.  寄存器间接寻址:物理地址的计算</vt:lpstr>
      <vt:lpstr>4.  寄存器间接寻址:例题</vt:lpstr>
      <vt:lpstr>5. 寄存器相对寻址方式</vt:lpstr>
      <vt:lpstr>5. 寄存器相对寻址方式:举例</vt:lpstr>
      <vt:lpstr>6. 基址变址寻址方式</vt:lpstr>
      <vt:lpstr>6. 基址变址寻址方式(续)</vt:lpstr>
      <vt:lpstr>7. 相对基址变址寻址方式</vt:lpstr>
      <vt:lpstr>7. 相对基址变址寻址方式:地址变换</vt:lpstr>
      <vt:lpstr>寻址方式综合应用举例</vt:lpstr>
      <vt:lpstr>寻址方式综合应用</vt:lpstr>
      <vt:lpstr>寻址方式综合应用</vt:lpstr>
      <vt:lpstr>与转移指令有关的寻址方式</vt:lpstr>
      <vt:lpstr>参考资料</vt:lpstr>
      <vt:lpstr>MOV指令的功能</vt:lpstr>
      <vt:lpstr>立即数寻址方式</vt:lpstr>
      <vt:lpstr>寄存器寻址方式</vt:lpstr>
      <vt:lpstr>直接寻址方式</vt:lpstr>
      <vt:lpstr>寄存器间接寻址方式</vt:lpstr>
      <vt:lpstr>寄存器相对寻址方式</vt:lpstr>
      <vt:lpstr>基址编址寻址方式</vt:lpstr>
      <vt:lpstr>相对基址变址寻址方式</vt:lpstr>
      <vt:lpstr>8086编程结构</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汇编语言程序设计</dc:title>
  <dc:creator>钱晓捷</dc:creator>
  <cp:lastModifiedBy>AutoBVT</cp:lastModifiedBy>
  <cp:revision>687</cp:revision>
  <dcterms:created xsi:type="dcterms:W3CDTF">2003-04-30T14:16:35Z</dcterms:created>
  <dcterms:modified xsi:type="dcterms:W3CDTF">2019-09-23T02:59:59Z</dcterms:modified>
</cp:coreProperties>
</file>