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ctiveX/activeX1.xml" ContentType="application/vnd.ms-office.activeX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8" r:id="rId2"/>
  </p:sldMasterIdLst>
  <p:notesMasterIdLst>
    <p:notesMasterId r:id="rId39"/>
  </p:notesMasterIdLst>
  <p:sldIdLst>
    <p:sldId id="523" r:id="rId3"/>
    <p:sldId id="521" r:id="rId4"/>
    <p:sldId id="522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59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1" r:id="rId32"/>
    <p:sldId id="555" r:id="rId33"/>
    <p:sldId id="556" r:id="rId34"/>
    <p:sldId id="557" r:id="rId35"/>
    <p:sldId id="558" r:id="rId36"/>
    <p:sldId id="553" r:id="rId37"/>
    <p:sldId id="55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66"/>
    <a:srgbClr val="008000"/>
    <a:srgbClr val="FFFF99"/>
    <a:srgbClr val="FFFF00"/>
    <a:srgbClr val="66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7289" autoAdjust="0"/>
    <p:restoredTop sz="94702" autoAdjust="0"/>
  </p:normalViewPr>
  <p:slideViewPr>
    <p:cSldViewPr showGuides="1">
      <p:cViewPr>
        <p:scale>
          <a:sx n="100" d="100"/>
          <a:sy n="100" d="100"/>
        </p:scale>
        <p:origin x="-1200" y="-324"/>
      </p:cViewPr>
      <p:guideLst>
        <p:guide orient="horz" pos="618"/>
        <p:guide orient="horz" pos="3884"/>
        <p:guide pos="24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F0D7BAF-B6C0-4571-8D2E-76B6E8FF4A4B}" type="datetimeFigureOut">
              <a:rPr lang="zh-CN" altLang="en-US"/>
              <a:pPr>
                <a:defRPr/>
              </a:pPr>
              <a:t>2019/9/26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C7497F-18B4-407F-85DF-1CF452F98E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4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22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018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324420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195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89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979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718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8196" name="Picture 6" descr="LINE0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LINE0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3" r:id="rId2"/>
    <p:sldLayoutId id="2147483684" r:id="rId3"/>
    <p:sldLayoutId id="2147483685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9219" name="Picture 6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slide" Target="slid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png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楷体_GB2312" pitchFamily="49" charset="-122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楷体_GB2312" pitchFamily="49" charset="-122"/>
              </a:rPr>
              <a:t>章 </a:t>
            </a:r>
            <a:r>
              <a:rPr lang="en-US" altLang="zh-CN" dirty="0">
                <a:latin typeface="+mj-ea"/>
              </a:rPr>
              <a:t>8086</a:t>
            </a:r>
            <a:r>
              <a:rPr lang="zh-CN" altLang="en-US" dirty="0" smtClean="0">
                <a:latin typeface="楷体_GB2312" pitchFamily="49" charset="-122"/>
              </a:rPr>
              <a:t>指令系统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74848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MOV</a:t>
            </a:r>
            <a:r>
              <a:rPr lang="zh-CN" altLang="en-US" dirty="0" smtClean="0"/>
              <a:t>指令传送功能图解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9160"/>
            <a:ext cx="52736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95685" y="5177409"/>
            <a:ext cx="5400600" cy="5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CC"/>
                </a:solidFill>
                <a:effectLst/>
                <a:ea typeface="幼圆" pitchFamily="49" charset="-122"/>
              </a:rPr>
              <a:t>MOV</a:t>
            </a:r>
            <a:r>
              <a:rPr lang="zh-CN" altLang="en-US" sz="2800" dirty="0">
                <a:solidFill>
                  <a:srgbClr val="0000CC"/>
                </a:solidFill>
                <a:effectLst/>
                <a:ea typeface="幼圆" pitchFamily="49" charset="-122"/>
              </a:rPr>
              <a:t>指令也并非任意传送</a:t>
            </a:r>
            <a:r>
              <a:rPr lang="en-US" altLang="zh-CN" sz="2800" dirty="0">
                <a:solidFill>
                  <a:srgbClr val="0000CC"/>
                </a:solidFill>
                <a:effectLst/>
                <a:ea typeface="幼圆" pitchFamily="49" charset="-12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/>
              <a:t>非法指令</a:t>
            </a:r>
            <a:endParaRPr lang="zh-CN" altLang="en-US" dirty="0" smtClean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395288" y="981075"/>
            <a:ext cx="8280400" cy="273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effectLst/>
              </a:rPr>
              <a:t>非法指令的主要现象：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</a:rPr>
              <a:t>两个操作数的类型不一致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</a:rPr>
              <a:t>无法确定是字节量还是字量操作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</a:rPr>
              <a:t>两个操作数都是存储器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</a:rPr>
              <a:t>段寄存器的操作有一些限制</a:t>
            </a:r>
          </a:p>
        </p:txBody>
      </p:sp>
    </p:spTree>
    <p:extLst>
      <p:ext uri="{BB962C8B-B14F-4D97-AF65-F5344CB8AC3E}">
        <p14:creationId xmlns:p14="http://schemas.microsoft.com/office/powerpoint/2010/main" val="988641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非法指令</a:t>
            </a:r>
            <a:r>
              <a:rPr lang="en-US" altLang="zh-CN" dirty="0" smtClean="0"/>
              <a:t>:(1)</a:t>
            </a:r>
            <a:r>
              <a:rPr lang="zh-CN" altLang="en-US" dirty="0" smtClean="0"/>
              <a:t>两个操作数类型不一致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r>
              <a:rPr kumimoji="1"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双操作数指令中，目的操作数和源操作数必须具有一致的数据类型，或者同为字量，或者同为字节量，否则为非法指令。</a:t>
            </a:r>
            <a:endParaRPr lang="zh-CN" altLang="en-US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30638" y="39751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3944938" algn="l"/>
              </a:tabLst>
              <a:defRPr/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rPr>
              <a:t>非法指令，修正：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effectLst/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3944938" algn="l"/>
              </a:tabLst>
              <a:defRPr/>
            </a:pPr>
            <a:r>
              <a:rPr kumimoji="1" lang="en-US" altLang="zh-CN" sz="2400" kern="0" dirty="0">
                <a:solidFill>
                  <a:srgbClr val="006600"/>
                </a:solidFill>
                <a:effectLst/>
              </a:rPr>
              <a:t>                              </a:t>
            </a:r>
            <a:r>
              <a:rPr kumimoji="1" lang="en-US" altLang="zh-CN" sz="2400" kern="0" dirty="0" err="1">
                <a:solidFill>
                  <a:srgbClr val="0000FF"/>
                </a:solidFill>
                <a:effectLst/>
              </a:rPr>
              <a:t>mov</a:t>
            </a:r>
            <a:r>
              <a:rPr kumimoji="1" lang="en-US" altLang="zh-CN" sz="2400" kern="0" dirty="0">
                <a:solidFill>
                  <a:srgbClr val="0000FF"/>
                </a:solidFill>
                <a:effectLst/>
              </a:rPr>
              <a:t> dh,0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3944938" algn="l"/>
              </a:tabLst>
              <a:defRPr/>
            </a:pPr>
            <a:r>
              <a:rPr kumimoji="1" lang="en-US" altLang="zh-CN" sz="2400" kern="0" dirty="0">
                <a:solidFill>
                  <a:srgbClr val="0000FF"/>
                </a:solidFill>
                <a:effectLst/>
              </a:rPr>
              <a:t>                              </a:t>
            </a:r>
            <a:r>
              <a:rPr kumimoji="1" lang="en-US" altLang="zh-CN" sz="2400" kern="0" dirty="0" err="1">
                <a:solidFill>
                  <a:srgbClr val="0000FF"/>
                </a:solidFill>
                <a:effectLst/>
              </a:rPr>
              <a:t>mov</a:t>
            </a:r>
            <a:r>
              <a:rPr kumimoji="1" lang="en-US" altLang="zh-CN" sz="2400" kern="0" dirty="0">
                <a:solidFill>
                  <a:srgbClr val="0000FF"/>
                </a:solidFill>
                <a:effectLst/>
              </a:rPr>
              <a:t> </a:t>
            </a:r>
            <a:r>
              <a:rPr kumimoji="1" lang="en-US" altLang="zh-CN" sz="2400" kern="0" dirty="0" err="1">
                <a:solidFill>
                  <a:srgbClr val="0000FF"/>
                </a:solidFill>
                <a:effectLst/>
              </a:rPr>
              <a:t>si,dx</a:t>
            </a:r>
            <a:endParaRPr kumimoji="1" lang="en-US" altLang="zh-CN" sz="2400" kern="0" dirty="0">
              <a:solidFill>
                <a:srgbClr val="0000FF"/>
              </a:solidFill>
              <a:effectLst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81063" y="3111500"/>
            <a:ext cx="2459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effectLst/>
              </a:rPr>
              <a:t>MOV AL, 050AH</a:t>
            </a:r>
            <a:endParaRPr lang="zh-CN" altLang="en-US" sz="2400" kern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30638" y="31115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3944938" algn="l"/>
              </a:tabLst>
              <a:defRPr/>
            </a:pP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rPr>
              <a:t>非法指令，修正：</a:t>
            </a:r>
            <a:r>
              <a:rPr kumimoji="1" lang="en-US" altLang="zh-CN" sz="2400" kern="0" dirty="0" err="1">
                <a:solidFill>
                  <a:srgbClr val="0000FF"/>
                </a:solidFill>
                <a:effectLst/>
              </a:rPr>
              <a:t>mov</a:t>
            </a:r>
            <a:r>
              <a:rPr kumimoji="1" lang="en-US" altLang="zh-CN" sz="2400" kern="0" dirty="0">
                <a:solidFill>
                  <a:srgbClr val="0000FF"/>
                </a:solidFill>
                <a:effectLst/>
              </a:rPr>
              <a:t> ax,050ah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81063" y="3975100"/>
            <a:ext cx="1909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effectLst/>
              </a:rPr>
              <a:t>MOV SI, DL </a:t>
            </a:r>
            <a:endParaRPr lang="zh-CN" altLang="en-US" sz="2400" kern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非法指令</a:t>
            </a:r>
            <a:r>
              <a:rPr lang="en-US" altLang="zh-CN" dirty="0" smtClean="0"/>
              <a:t>:(2)</a:t>
            </a:r>
            <a:r>
              <a:rPr lang="zh-CN" altLang="en-US" dirty="0" smtClean="0"/>
              <a:t>无法确定是字节量还是字量操作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  <a:buClr>
                <a:srgbClr val="0000CC"/>
              </a:buClr>
              <a:buFont typeface="Wingdings" pitchFamily="2" charset="2"/>
              <a:buChar char="²"/>
              <a:tabLst>
                <a:tab pos="3944938" algn="l"/>
              </a:tabLst>
              <a:defRPr/>
            </a:pP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当无法通过任一个操作数确定操作类型时，需要利用汇编语言的操作符显式指明。</a:t>
            </a:r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en-US" altLang="zh-CN" sz="2800" dirty="0">
                <a:cs typeface="Times New Roman" pitchFamily="18" charset="0"/>
              </a:rPr>
              <a:t>MOV [BX+SI], 255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；非法指令，修正：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 smtClean="0">
                <a:solidFill>
                  <a:schemeClr val="accent2"/>
                </a:solidFill>
                <a:cs typeface="Times New Roman" pitchFamily="18" charset="0"/>
              </a:rPr>
              <a:t>；</a:t>
            </a:r>
            <a:r>
              <a:rPr kumimoji="1" lang="en-US" altLang="zh-CN" sz="2800" dirty="0" err="1" smtClean="0">
                <a:solidFill>
                  <a:schemeClr val="accent2"/>
                </a:solidFill>
                <a:cs typeface="Times New Roman" pitchFamily="18" charset="0"/>
              </a:rPr>
              <a:t>mov</a:t>
            </a:r>
            <a:r>
              <a:rPr kumimoji="1" lang="en-US" altLang="zh-CN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CC0000"/>
                </a:solidFill>
                <a:cs typeface="Times New Roman" pitchFamily="18" charset="0"/>
              </a:rPr>
              <a:t>byte </a:t>
            </a:r>
            <a:r>
              <a:rPr kumimoji="1" lang="en-US" altLang="zh-CN" sz="2800" dirty="0" err="1">
                <a:solidFill>
                  <a:srgbClr val="CC0000"/>
                </a:solidFill>
                <a:cs typeface="Times New Roman" pitchFamily="18" charset="0"/>
              </a:rPr>
              <a:t>ptr</a:t>
            </a:r>
            <a:r>
              <a:rPr kumimoji="1" lang="en-US" altLang="zh-CN" sz="2800" dirty="0">
                <a:solidFill>
                  <a:srgbClr val="CC0000"/>
                </a:solidFill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[</a:t>
            </a:r>
            <a:r>
              <a:rPr kumimoji="1" lang="en-US" altLang="zh-CN" sz="2800" dirty="0" err="1">
                <a:solidFill>
                  <a:schemeClr val="accent2"/>
                </a:solidFill>
                <a:cs typeface="Times New Roman" pitchFamily="18" charset="0"/>
              </a:rPr>
              <a:t>bx+si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],255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；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byte </a:t>
            </a:r>
            <a:r>
              <a:rPr kumimoji="1" lang="en-US" altLang="zh-CN" sz="2800" dirty="0" err="1">
                <a:solidFill>
                  <a:schemeClr val="accent2"/>
                </a:solidFill>
                <a:cs typeface="Times New Roman" pitchFamily="18" charset="0"/>
              </a:rPr>
              <a:t>ptr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说明是字节操作</a:t>
            </a:r>
          </a:p>
          <a:p>
            <a:pPr marL="800100" lvl="2" indent="0" eaLnBrk="1" hangingPunct="1">
              <a:spcBef>
                <a:spcPts val="1800"/>
              </a:spcBef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；</a:t>
            </a:r>
            <a:r>
              <a:rPr kumimoji="1" lang="en-US" altLang="zh-CN" sz="2800" dirty="0" err="1">
                <a:solidFill>
                  <a:schemeClr val="accent2"/>
                </a:solidFill>
                <a:cs typeface="Times New Roman" pitchFamily="18" charset="0"/>
              </a:rPr>
              <a:t>mov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CC0000"/>
                </a:solidFill>
                <a:cs typeface="Times New Roman" pitchFamily="18" charset="0"/>
              </a:rPr>
              <a:t>word </a:t>
            </a:r>
            <a:r>
              <a:rPr kumimoji="1" lang="en-US" altLang="zh-CN" sz="2800" dirty="0" err="1">
                <a:solidFill>
                  <a:srgbClr val="CC0000"/>
                </a:solidFill>
                <a:cs typeface="Times New Roman" pitchFamily="18" charset="0"/>
              </a:rPr>
              <a:t>ptr</a:t>
            </a:r>
            <a:r>
              <a:rPr kumimoji="1" lang="en-US" altLang="zh-CN" sz="2800" dirty="0">
                <a:solidFill>
                  <a:srgbClr val="CC0000"/>
                </a:solidFill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[</a:t>
            </a:r>
            <a:r>
              <a:rPr kumimoji="1" lang="en-US" altLang="zh-CN" sz="2800" dirty="0" err="1">
                <a:solidFill>
                  <a:schemeClr val="accent2"/>
                </a:solidFill>
                <a:cs typeface="Times New Roman" pitchFamily="18" charset="0"/>
              </a:rPr>
              <a:t>bx+si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],255</a:t>
            </a:r>
          </a:p>
          <a:p>
            <a:pPr marL="800100" lvl="2" indent="0" eaLnBrk="1" hangingPunct="1">
              <a:spcBef>
                <a:spcPts val="1800"/>
              </a:spcBef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；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word </a:t>
            </a:r>
            <a:r>
              <a:rPr kumimoji="1" lang="en-US" altLang="zh-CN" sz="2800" dirty="0" err="1">
                <a:solidFill>
                  <a:schemeClr val="accent2"/>
                </a:solidFill>
                <a:cs typeface="Times New Roman" pitchFamily="18" charset="0"/>
              </a:rPr>
              <a:t>ptr</a:t>
            </a:r>
            <a:r>
              <a:rPr kumimoji="1"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说明是字</a:t>
            </a:r>
            <a:r>
              <a:rPr kumimoji="1" lang="zh-CN" altLang="en-US" sz="2800" dirty="0" smtClean="0">
                <a:solidFill>
                  <a:schemeClr val="accent2"/>
                </a:solidFill>
                <a:cs typeface="Times New Roman" pitchFamily="18" charset="0"/>
              </a:rPr>
              <a:t>操作</a:t>
            </a:r>
            <a:endParaRPr kumimoji="1" lang="zh-CN" altLang="en-US" sz="2800" dirty="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非法指令</a:t>
            </a:r>
            <a:r>
              <a:rPr lang="en-US" altLang="zh-CN" dirty="0" smtClean="0"/>
              <a:t>:(3)</a:t>
            </a:r>
            <a:r>
              <a:rPr lang="zh-CN" altLang="en-US" dirty="0" smtClean="0"/>
              <a:t>两个操作数都是存储器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buClr>
                <a:srgbClr val="0000CC"/>
              </a:buClr>
              <a:buFontTx/>
              <a:buNone/>
              <a:tabLst>
                <a:tab pos="3944938" algn="l"/>
              </a:tabLst>
              <a:defRPr/>
            </a:pPr>
            <a:r>
              <a:rPr kumimoji="1"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8086</a:t>
            </a:r>
            <a:r>
              <a:rPr kumimoji="1" lang="zh-CN" altLang="en-US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指令系统</a:t>
            </a: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除串操作指令外，不允许两个操作数</a:t>
            </a:r>
            <a:r>
              <a:rPr kumimoji="1" lang="zh-CN" altLang="en-US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都是存储器操作数。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400050" lvl="1" indent="0" eaLnBrk="1" hangingPunct="1">
              <a:spcBef>
                <a:spcPts val="1800"/>
              </a:spcBef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en-US" altLang="zh-CN" b="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MOV buf2, buf1	</a:t>
            </a:r>
            <a:r>
              <a:rPr kumimoji="1" lang="zh-CN" altLang="en-US" b="0" dirty="0" smtClean="0">
                <a:solidFill>
                  <a:schemeClr val="accent6"/>
                </a:solidFill>
                <a:ea typeface="+mn-ea"/>
                <a:cs typeface="Times New Roman" pitchFamily="18" charset="0"/>
              </a:rPr>
              <a:t>；非法指令</a:t>
            </a:r>
          </a:p>
          <a:p>
            <a:pPr marL="400050" lvl="1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b="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修正：</a:t>
            </a:r>
          </a:p>
          <a:p>
            <a:pPr marL="400050" lvl="1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；假设</a:t>
            </a:r>
            <a:r>
              <a:rPr kumimoji="1"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buf1</a:t>
            </a:r>
            <a:r>
              <a:rPr kumimoji="1"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和</a:t>
            </a:r>
            <a:r>
              <a:rPr kumimoji="1"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buf2</a:t>
            </a:r>
            <a:r>
              <a:rPr kumimoji="1"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是</a:t>
            </a: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两个</a:t>
            </a:r>
            <a:r>
              <a:rPr kumimoji="1" lang="zh-CN" altLang="en-US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字</a:t>
            </a: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变量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；</a:t>
            </a:r>
            <a:r>
              <a:rPr kumimoji="1" lang="en-US" altLang="zh-CN" sz="28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mov</a:t>
            </a:r>
            <a:r>
              <a:rPr kumimoji="1" lang="en-US" altLang="zh-CN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 ax,buf1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；</a:t>
            </a:r>
            <a:r>
              <a:rPr kumimoji="1" lang="en-US" altLang="zh-CN" sz="28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mov</a:t>
            </a:r>
            <a:r>
              <a:rPr kumimoji="1" lang="en-US" altLang="zh-CN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 buf2,ax</a:t>
            </a:r>
          </a:p>
          <a:p>
            <a:pPr marL="400050" lvl="1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；假设</a:t>
            </a:r>
            <a:r>
              <a:rPr kumimoji="1"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buf1</a:t>
            </a:r>
            <a:r>
              <a:rPr kumimoji="1"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和</a:t>
            </a:r>
            <a:r>
              <a:rPr kumimoji="1"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buf2</a:t>
            </a:r>
            <a:r>
              <a:rPr kumimoji="1"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是</a:t>
            </a: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两个</a:t>
            </a:r>
            <a:r>
              <a:rPr kumimoji="1" lang="zh-CN" altLang="en-US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字节</a:t>
            </a:r>
            <a:r>
              <a:rPr kumimoji="1" lang="zh-CN" altLang="en-US" b="0" dirty="0">
                <a:solidFill>
                  <a:schemeClr val="accent1">
                    <a:lumMod val="75000"/>
                  </a:schemeClr>
                </a:solidFill>
                <a:ea typeface="+mn-ea"/>
                <a:cs typeface="Times New Roman" pitchFamily="18" charset="0"/>
              </a:rPr>
              <a:t>变量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；</a:t>
            </a:r>
            <a:r>
              <a:rPr kumimoji="1" lang="en-US" altLang="zh-CN" sz="28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mov</a:t>
            </a:r>
            <a:r>
              <a:rPr kumimoji="1" lang="en-US" altLang="zh-CN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 al,buf1</a:t>
            </a:r>
          </a:p>
          <a:p>
            <a:pPr marL="800100" lvl="2" indent="0" eaLnBrk="1" hangingPunct="1">
              <a:buSzPct val="90000"/>
              <a:buFontTx/>
              <a:buNone/>
              <a:tabLst>
                <a:tab pos="3944938" algn="l"/>
              </a:tabLst>
              <a:defRPr/>
            </a:pPr>
            <a:r>
              <a:rPr kumimoji="1" lang="zh-CN" altLang="en-US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；</a:t>
            </a:r>
            <a:r>
              <a:rPr kumimoji="1" lang="en-US" altLang="zh-CN" sz="2800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mov</a:t>
            </a:r>
            <a:r>
              <a:rPr kumimoji="1" lang="en-US" altLang="zh-CN" sz="2800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 buf2,al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非法指令</a:t>
            </a:r>
            <a:r>
              <a:rPr lang="en-US" altLang="zh-CN" dirty="0" smtClean="0"/>
              <a:t>:(4)</a:t>
            </a:r>
            <a:r>
              <a:rPr lang="zh-CN" altLang="en-US" dirty="0" smtClean="0"/>
              <a:t>段寄存器操作的限制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buClr>
                <a:srgbClr val="0000CC"/>
              </a:buClr>
              <a:buFontTx/>
              <a:buNone/>
              <a:tabLst>
                <a:tab pos="3944938" algn="l"/>
              </a:tabLst>
            </a:pPr>
            <a:r>
              <a:rPr kumimoji="1"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8086</a:t>
            </a:r>
            <a:r>
              <a:rPr kumimoji="1" lang="zh-CN" altLang="en-US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指令系统中，能直接对段寄存器操作的指令只有</a:t>
            </a:r>
            <a:r>
              <a:rPr kumimoji="1" lang="en-US" altLang="zh-CN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MOV</a:t>
            </a:r>
            <a:r>
              <a:rPr kumimoji="1" lang="zh-CN" altLang="en-US" sz="28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等个别传送指令，并且不灵活。</a:t>
            </a:r>
          </a:p>
          <a:p>
            <a:pPr marL="400050" lvl="1" indent="0" eaLnBrk="1" hangingPunct="1">
              <a:spcBef>
                <a:spcPts val="1800"/>
              </a:spcBef>
              <a:buSzPct val="90000"/>
              <a:buFontTx/>
              <a:buNone/>
              <a:tabLst>
                <a:tab pos="3944938" algn="l"/>
              </a:tabLst>
            </a:pPr>
            <a:r>
              <a:rPr kumimoji="1" lang="en-US" altLang="zh-CN" b="0" dirty="0" smtClean="0">
                <a:solidFill>
                  <a:srgbClr val="FF0000"/>
                </a:solidFill>
                <a:cs typeface="Times New Roman" pitchFamily="18" charset="0"/>
              </a:rPr>
              <a:t>MOV DS, ES</a:t>
            </a:r>
            <a:r>
              <a:rPr kumimoji="1" lang="en-US" altLang="zh-CN" b="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0" dirty="0" smtClean="0">
                <a:solidFill>
                  <a:schemeClr val="accent6"/>
                </a:solidFill>
                <a:latin typeface="+mn-ea"/>
                <a:ea typeface="+mn-ea"/>
                <a:cs typeface="Times New Roman" pitchFamily="18" charset="0"/>
              </a:rPr>
              <a:t>；非法指令，修正：</a:t>
            </a:r>
          </a:p>
          <a:p>
            <a:pPr marL="400050" lvl="1" indent="0" eaLnBrk="1" hangingPunct="1">
              <a:lnSpc>
                <a:spcPct val="90000"/>
              </a:lnSpc>
              <a:buSzPct val="90000"/>
              <a:buFontTx/>
              <a:buNone/>
              <a:tabLst>
                <a:tab pos="3944938" algn="l"/>
              </a:tabLst>
            </a:pPr>
            <a:r>
              <a:rPr kumimoji="1" lang="zh-CN" altLang="en-US" b="0" dirty="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mov</a:t>
            </a:r>
            <a:r>
              <a:rPr kumimoji="1" lang="en-US" altLang="zh-CN" b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ax,es</a:t>
            </a:r>
            <a:endParaRPr kumimoji="1" lang="en-US" altLang="zh-CN" b="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400050" lvl="1" indent="0" eaLnBrk="1" hangingPunct="1">
              <a:lnSpc>
                <a:spcPct val="90000"/>
              </a:lnSpc>
              <a:buSzPct val="90000"/>
              <a:buFontTx/>
              <a:buNone/>
              <a:tabLst>
                <a:tab pos="3944938" algn="l"/>
              </a:tabLst>
            </a:pPr>
            <a:r>
              <a:rPr kumimoji="1" lang="zh-CN" altLang="en-US" b="0" dirty="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mov</a:t>
            </a:r>
            <a:r>
              <a:rPr kumimoji="1" lang="en-US" altLang="zh-CN" b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ds,ax</a:t>
            </a:r>
            <a:endParaRPr kumimoji="1" lang="en-US" altLang="zh-CN" b="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400050" lvl="1" indent="0" eaLnBrk="1" hangingPunct="1">
              <a:buSzPct val="90000"/>
              <a:buFontTx/>
              <a:buNone/>
              <a:tabLst>
                <a:tab pos="3944938" algn="l"/>
              </a:tabLst>
            </a:pPr>
            <a:r>
              <a:rPr kumimoji="1" lang="en-US" altLang="zh-CN" b="0" dirty="0" smtClean="0">
                <a:solidFill>
                  <a:srgbClr val="FF0000"/>
                </a:solidFill>
                <a:cs typeface="Times New Roman" pitchFamily="18" charset="0"/>
              </a:rPr>
              <a:t>MOV DS, 100H</a:t>
            </a:r>
            <a:r>
              <a:rPr kumimoji="1" lang="en-US" altLang="zh-CN" b="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0" dirty="0">
                <a:solidFill>
                  <a:schemeClr val="accent6"/>
                </a:solidFill>
                <a:latin typeface="+mn-ea"/>
                <a:ea typeface="+mn-ea"/>
                <a:cs typeface="Times New Roman" pitchFamily="18" charset="0"/>
              </a:rPr>
              <a:t>；非法指令，修正：</a:t>
            </a:r>
          </a:p>
          <a:p>
            <a:pPr marL="400050" lvl="1" indent="0" eaLnBrk="1" hangingPunct="1">
              <a:buSzPct val="90000"/>
              <a:buFontTx/>
              <a:buNone/>
              <a:tabLst>
                <a:tab pos="3944938" algn="l"/>
              </a:tabLst>
            </a:pPr>
            <a:r>
              <a:rPr kumimoji="1" lang="zh-CN" altLang="en-US" b="0" dirty="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mov</a:t>
            </a:r>
            <a:r>
              <a:rPr kumimoji="1" lang="en-US" altLang="zh-CN" b="0" dirty="0" smtClean="0">
                <a:solidFill>
                  <a:srgbClr val="0000FF"/>
                </a:solidFill>
                <a:cs typeface="Times New Roman" pitchFamily="18" charset="0"/>
              </a:rPr>
              <a:t> ax,100h</a:t>
            </a:r>
          </a:p>
          <a:p>
            <a:pPr marL="400050" lvl="1" indent="0" eaLnBrk="1" hangingPunct="1">
              <a:lnSpc>
                <a:spcPct val="90000"/>
              </a:lnSpc>
              <a:buSzPct val="90000"/>
              <a:buFontTx/>
              <a:buNone/>
              <a:tabLst>
                <a:tab pos="3944938" algn="l"/>
              </a:tabLst>
            </a:pPr>
            <a:r>
              <a:rPr kumimoji="1" lang="zh-CN" altLang="en-US" b="0" dirty="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mov</a:t>
            </a:r>
            <a:r>
              <a:rPr kumimoji="1" lang="en-US" altLang="zh-CN" b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zh-CN" b="0" dirty="0" err="1" smtClean="0">
                <a:solidFill>
                  <a:srgbClr val="0000FF"/>
                </a:solidFill>
                <a:cs typeface="Times New Roman" pitchFamily="18" charset="0"/>
              </a:rPr>
              <a:t>ds,ax</a:t>
            </a:r>
            <a:endParaRPr kumimoji="1" lang="en-US" altLang="zh-CN" b="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400050" lvl="1" indent="0" eaLnBrk="1" hangingPunct="1">
              <a:buSzPct val="90000"/>
              <a:buNone/>
              <a:tabLst>
                <a:tab pos="3944938" algn="l"/>
              </a:tabLst>
            </a:pPr>
            <a:r>
              <a:rPr kumimoji="1" lang="en-US" altLang="zh-CN" b="0" dirty="0" smtClean="0">
                <a:solidFill>
                  <a:srgbClr val="FF0000"/>
                </a:solidFill>
                <a:cs typeface="Times New Roman" pitchFamily="18" charset="0"/>
              </a:rPr>
              <a:t>MOV </a:t>
            </a:r>
            <a:r>
              <a:rPr kumimoji="1" lang="en-US" altLang="zh-CN" b="0" dirty="0">
                <a:solidFill>
                  <a:srgbClr val="FF0000"/>
                </a:solidFill>
                <a:cs typeface="Times New Roman" pitchFamily="18" charset="0"/>
              </a:rPr>
              <a:t>CS</a:t>
            </a:r>
            <a:r>
              <a:rPr kumimoji="1" lang="en-US" altLang="zh-CN" b="0" dirty="0" smtClean="0">
                <a:solidFill>
                  <a:srgbClr val="FF0000"/>
                </a:solidFill>
                <a:cs typeface="Times New Roman" pitchFamily="18" charset="0"/>
              </a:rPr>
              <a:t>, [SI]</a:t>
            </a:r>
            <a:r>
              <a:rPr kumimoji="1" lang="en-US" altLang="zh-CN" b="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kumimoji="1" lang="zh-CN" altLang="en-US" b="0" dirty="0">
                <a:solidFill>
                  <a:schemeClr val="accent6"/>
                </a:solidFill>
                <a:latin typeface="+mn-ea"/>
                <a:ea typeface="+mn-ea"/>
                <a:cs typeface="Times New Roman" pitchFamily="18" charset="0"/>
              </a:rPr>
              <a:t>；非法指令</a:t>
            </a:r>
          </a:p>
          <a:p>
            <a:pPr marL="400050" lvl="1" indent="0" eaLnBrk="1" hangingPunct="1">
              <a:buSzPct val="90000"/>
              <a:buNone/>
              <a:tabLst>
                <a:tab pos="3944938" algn="l"/>
              </a:tabLst>
            </a:pPr>
            <a:r>
              <a:rPr kumimoji="1" lang="zh-CN" altLang="en-US" b="0" dirty="0" smtClean="0">
                <a:solidFill>
                  <a:schemeClr val="accent6"/>
                </a:solidFill>
                <a:latin typeface="+mn-ea"/>
                <a:ea typeface="+mn-ea"/>
                <a:cs typeface="Times New Roman" pitchFamily="18" charset="0"/>
              </a:rPr>
              <a:t>                    ；</a:t>
            </a:r>
            <a:r>
              <a:rPr kumimoji="1" lang="zh-CN" altLang="en-US" b="0" dirty="0">
                <a:solidFill>
                  <a:schemeClr val="accent6"/>
                </a:solidFill>
                <a:latin typeface="+mn-ea"/>
                <a:ea typeface="+mn-ea"/>
                <a:cs typeface="Times New Roman" pitchFamily="18" charset="0"/>
              </a:rPr>
              <a:t>指令存在，但不能执行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交换指令</a:t>
            </a:r>
            <a:r>
              <a:rPr lang="en-US" altLang="zh-CN" dirty="0" smtClean="0"/>
              <a:t>XCHG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）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功能：把存储在两个地方的数据进行互换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68313" y="3429000"/>
            <a:ext cx="7848600" cy="252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寄存器与寄存器之间对换数据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寄存器与存储器之间对换数据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不能在存储器与存储器之间对换</a:t>
            </a:r>
            <a:r>
              <a:rPr lang="zh-CN" altLang="en-US" sz="2800" dirty="0" smtClean="0">
                <a:solidFill>
                  <a:schemeClr val="accent2"/>
                </a:solidFill>
                <a:effectLst/>
                <a:latin typeface="+mn-ea"/>
                <a:ea typeface="+mn-ea"/>
              </a:rPr>
              <a:t>数据</a:t>
            </a:r>
            <a:endParaRPr lang="en-US" altLang="zh-CN" sz="2800" dirty="0" smtClean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 smtClean="0">
                <a:solidFill>
                  <a:schemeClr val="accent2"/>
                </a:solidFill>
                <a:effectLst/>
                <a:latin typeface="+mn-ea"/>
                <a:ea typeface="+mn-ea"/>
              </a:rPr>
              <a:t>不能对段寄存器执行该指令</a:t>
            </a:r>
            <a:endParaRPr lang="zh-CN" altLang="en-US" sz="2800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AutoShape 5" descr="DI-02"/>
          <p:cNvSpPr>
            <a:spLocks noChangeArrowheads="1"/>
          </p:cNvSpPr>
          <p:nvPr/>
        </p:nvSpPr>
        <p:spPr bwMode="auto">
          <a:xfrm>
            <a:off x="1593850" y="2019300"/>
            <a:ext cx="5834063" cy="1103313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XCHG 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reg,reg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/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mem</a:t>
            </a:r>
            <a:endParaRPr lang="en-US" altLang="zh-CN" sz="2800" dirty="0">
              <a:solidFill>
                <a:srgbClr val="0000FF"/>
              </a:solidFill>
              <a:effectLst/>
              <a:ea typeface="宋体" pitchFamily="2" charset="-122"/>
            </a:endParaRPr>
          </a:p>
          <a:p>
            <a:pPr algn="r">
              <a:spcBef>
                <a:spcPct val="10000"/>
              </a:spcBef>
              <a:tabLst>
                <a:tab pos="3141663" algn="l"/>
              </a:tabLst>
              <a:defRPr/>
            </a:pPr>
            <a:r>
              <a:rPr lang="zh-CN" altLang="en-US" sz="2800" dirty="0">
                <a:solidFill>
                  <a:schemeClr val="accent2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reg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reg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mem</a:t>
            </a:r>
            <a:endParaRPr lang="en-US" altLang="zh-CN" sz="2800" dirty="0">
              <a:solidFill>
                <a:schemeClr val="accent2"/>
              </a:solidFill>
              <a:effectLst/>
              <a:ea typeface="宋体" pitchFamily="2" charset="-122"/>
            </a:endParaRP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交换指令</a:t>
            </a:r>
            <a:r>
              <a:rPr lang="en-US" altLang="zh-CN" dirty="0" smtClean="0"/>
              <a:t>XCHG</a:t>
            </a:r>
            <a:r>
              <a:rPr lang="zh-CN" altLang="en-US" dirty="0" smtClean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ax,1199h	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ax=1199h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en-US" altLang="zh-CN" sz="2800" dirty="0" err="1" smtClean="0">
                <a:solidFill>
                  <a:srgbClr val="FF0066"/>
                </a:solidFill>
              </a:rPr>
              <a:t>xchg</a:t>
            </a:r>
            <a:r>
              <a:rPr lang="en-US" altLang="zh-CN" sz="2800" dirty="0" smtClean="0">
                <a:solidFill>
                  <a:srgbClr val="FF0066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66"/>
                </a:solidFill>
              </a:rPr>
              <a:t>ah,al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ax=9911h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；等同于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xchg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al,ah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wvar,5566h	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wvar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是一个字变量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en-US" altLang="zh-CN" sz="2800" dirty="0" err="1">
                <a:solidFill>
                  <a:srgbClr val="FF0066"/>
                </a:solidFill>
              </a:rPr>
              <a:t>xchg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 err="1">
                <a:solidFill>
                  <a:srgbClr val="FF0066"/>
                </a:solidFill>
              </a:rPr>
              <a:t>ax,wvar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ax=5566h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wvar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=9911h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；等同于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xchg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wvar,ax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en-US" altLang="zh-CN" sz="2800" dirty="0" err="1">
                <a:solidFill>
                  <a:srgbClr val="FF0066"/>
                </a:solidFill>
              </a:rPr>
              <a:t>xchg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 err="1">
                <a:solidFill>
                  <a:srgbClr val="FF0066"/>
                </a:solidFill>
              </a:rPr>
              <a:t>al,byte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 err="1">
                <a:solidFill>
                  <a:srgbClr val="FF0066"/>
                </a:solidFill>
              </a:rPr>
              <a:t>ptr</a:t>
            </a:r>
            <a:r>
              <a:rPr lang="en-US" altLang="zh-CN" sz="2800" dirty="0">
                <a:solidFill>
                  <a:srgbClr val="FF0066"/>
                </a:solidFill>
              </a:rPr>
              <a:t> wvar+1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ax=5599h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wvar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=6611h</a:t>
            </a:r>
          </a:p>
          <a:p>
            <a:pPr marL="0" indent="0" eaLnBrk="1" hangingPunct="1">
              <a:buFontTx/>
              <a:buNone/>
              <a:tabLst>
                <a:tab pos="2874963" algn="l"/>
                <a:tab pos="3582988" algn="l"/>
              </a:tabLst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；“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 wvar+1”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强制为字节量，只取高字节与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AL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类型交换，否则数据类型不匹配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换码指令</a:t>
            </a:r>
            <a:r>
              <a:rPr lang="en-US" altLang="zh-CN" dirty="0" smtClean="0"/>
              <a:t>XLAT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translate</a:t>
            </a:r>
            <a:r>
              <a:rPr lang="zh-CN" altLang="en-US" dirty="0" smtClean="0"/>
              <a:t>）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功能：将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BX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指定的缓冲区中由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AL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指定的位移处的一个</a:t>
            </a:r>
            <a:r>
              <a:rPr lang="zh-CN" altLang="en-US" sz="2800" dirty="0" smtClean="0">
                <a:solidFill>
                  <a:srgbClr val="0000FF"/>
                </a:solidFill>
              </a:rPr>
              <a:t>字节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数据取出赋给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AL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2996952"/>
            <a:ext cx="82946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换码指令执行前：</a:t>
            </a:r>
          </a:p>
          <a:p>
            <a:pPr marL="361950" lvl="1"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在主存建立一个字节量表格，内含要转换成的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目标代码，表格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首地址存放于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+mn-lt"/>
                <a:ea typeface="+mn-ea"/>
              </a:rPr>
              <a:t>BX</a:t>
            </a:r>
            <a:r>
              <a:rPr lang="zh-CN" altLang="en-US" sz="2800" dirty="0">
                <a:effectLst/>
                <a:latin typeface="+mn-lt"/>
                <a:ea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存放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目标数据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相对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表格首地址的位移量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换码指令执行后：</a:t>
            </a:r>
          </a:p>
          <a:p>
            <a:pPr marL="628650" lvl="1" indent="-266700" algn="just">
              <a:spcBef>
                <a:spcPct val="20000"/>
              </a:spcBef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将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+mn-lt"/>
                <a:ea typeface="+mn-ea"/>
              </a:rPr>
              <a:t>AL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</a:rPr>
              <a:t>寄存器的内容转换为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+mn-lt"/>
                <a:ea typeface="+mn-ea"/>
              </a:rPr>
              <a:t>目标代码</a:t>
            </a:r>
          </a:p>
        </p:txBody>
      </p:sp>
      <p:sp>
        <p:nvSpPr>
          <p:cNvPr id="5" name="AutoShape 5" descr="DI-02"/>
          <p:cNvSpPr>
            <a:spLocks noChangeArrowheads="1"/>
          </p:cNvSpPr>
          <p:nvPr/>
        </p:nvSpPr>
        <p:spPr bwMode="auto">
          <a:xfrm>
            <a:off x="1016000" y="2132856"/>
            <a:ext cx="5786438" cy="579438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2289175" algn="l"/>
              </a:tabLst>
              <a:defRPr/>
            </a:pPr>
            <a:r>
              <a:rPr lang="en-US" altLang="zh-CN" sz="2800" b="1" dirty="0">
                <a:solidFill>
                  <a:srgbClr val="FF0000"/>
                </a:solidFill>
                <a:effectLst/>
                <a:ea typeface="宋体" pitchFamily="2" charset="-122"/>
              </a:rPr>
              <a:t>XLAT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 b="1" dirty="0" err="1">
                <a:solidFill>
                  <a:schemeClr val="accent2"/>
                </a:solidFill>
                <a:effectLst/>
                <a:ea typeface="宋体" pitchFamily="2" charset="-122"/>
              </a:rPr>
              <a:t>al←ds</a:t>
            </a:r>
            <a:r>
              <a:rPr lang="en-US" altLang="zh-CN" sz="2800" b="1" dirty="0">
                <a:solidFill>
                  <a:schemeClr val="accent2"/>
                </a:solidFill>
                <a:effectLst/>
                <a:ea typeface="宋体" pitchFamily="2" charset="-122"/>
              </a:rPr>
              <a:t>:[</a:t>
            </a:r>
            <a:r>
              <a:rPr lang="en-US" altLang="zh-CN" sz="2800" b="1" dirty="0" err="1">
                <a:solidFill>
                  <a:schemeClr val="accent2"/>
                </a:solidFill>
                <a:effectLst/>
                <a:ea typeface="宋体" pitchFamily="2" charset="-122"/>
              </a:rPr>
              <a:t>bx+al</a:t>
            </a:r>
            <a:r>
              <a:rPr lang="en-US" altLang="zh-CN" sz="2800" b="1" dirty="0">
                <a:solidFill>
                  <a:schemeClr val="accent2"/>
                </a:solidFill>
                <a:effectLst/>
                <a:ea typeface="宋体" pitchFamily="2" charset="-122"/>
              </a:rPr>
              <a:t>]</a:t>
            </a: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7452320" y="2148235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换码指令</a:t>
            </a:r>
            <a:r>
              <a:rPr lang="en-US" altLang="zh-CN" dirty="0" smtClean="0"/>
              <a:t>XLAT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---LED</a:t>
            </a:r>
            <a:r>
              <a:rPr lang="zh-CN" altLang="en-US" dirty="0" smtClean="0"/>
              <a:t>数码管驱动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800" dirty="0" smtClean="0"/>
              <a:t>Table </a:t>
            </a:r>
            <a:r>
              <a:rPr lang="pt-BR" altLang="zh-CN" sz="2800" dirty="0" smtClean="0"/>
              <a:t>DB</a:t>
            </a:r>
            <a:r>
              <a:rPr lang="pt-BR" altLang="zh-CN" sz="2800" dirty="0"/>
              <a:t> </a:t>
            </a:r>
            <a:r>
              <a:rPr lang="en-US" altLang="zh-CN" sz="2800" dirty="0" smtClean="0"/>
              <a:t>C</a:t>
            </a:r>
            <a:r>
              <a:rPr lang="pt-BR" altLang="zh-CN" sz="2800" dirty="0" smtClean="0"/>
              <a:t>0H,F9H,A4H,B0H,99H</a:t>
            </a:r>
            <a:r>
              <a:rPr lang="pt-BR" altLang="zh-CN" sz="2800" dirty="0"/>
              <a:t> </a:t>
            </a:r>
            <a:r>
              <a:rPr lang="pt-BR" altLang="zh-CN" sz="2800" dirty="0" smtClean="0">
                <a:solidFill>
                  <a:srgbClr val="006600"/>
                </a:solidFill>
              </a:rPr>
              <a:t>    ;</a:t>
            </a:r>
            <a:r>
              <a:rPr lang="pt-BR" altLang="zh-CN" sz="2800" dirty="0">
                <a:solidFill>
                  <a:srgbClr val="006600"/>
                </a:solidFill>
              </a:rPr>
              <a:t>0,1,2,3,4</a:t>
            </a:r>
            <a:r>
              <a:rPr lang="pt-BR" altLang="zh-CN" sz="2800" dirty="0"/>
              <a:t>  </a:t>
            </a:r>
          </a:p>
          <a:p>
            <a:pPr marL="0" indent="0" latinLnBrk="1">
              <a:buNone/>
            </a:pPr>
            <a:r>
              <a:rPr lang="pt-BR" altLang="zh-CN" sz="2800" dirty="0" smtClean="0"/>
              <a:t>          DB</a:t>
            </a:r>
            <a:r>
              <a:rPr lang="pt-BR" altLang="zh-CN" sz="2800" dirty="0"/>
              <a:t> </a:t>
            </a:r>
            <a:r>
              <a:rPr lang="pt-BR" altLang="zh-CN" sz="2800" dirty="0" smtClean="0"/>
              <a:t>92H,82H,F8H,80H,90H</a:t>
            </a:r>
            <a:r>
              <a:rPr lang="pt-BR" altLang="zh-CN" sz="2800" dirty="0"/>
              <a:t> </a:t>
            </a:r>
            <a:r>
              <a:rPr lang="pt-BR" altLang="zh-CN" sz="2800" dirty="0" smtClean="0"/>
              <a:t>     </a:t>
            </a:r>
            <a:r>
              <a:rPr lang="pt-BR" altLang="zh-CN" sz="2800" dirty="0" smtClean="0">
                <a:solidFill>
                  <a:srgbClr val="006600"/>
                </a:solidFill>
              </a:rPr>
              <a:t>;</a:t>
            </a:r>
            <a:r>
              <a:rPr lang="pt-BR" altLang="zh-CN" sz="2800" dirty="0">
                <a:solidFill>
                  <a:srgbClr val="006600"/>
                </a:solidFill>
              </a:rPr>
              <a:t>5,6,7,8,9</a:t>
            </a:r>
            <a:r>
              <a:rPr lang="pt-BR" altLang="zh-CN" dirty="0"/>
              <a:t> 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Mov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bx,offset</a:t>
            </a:r>
            <a:r>
              <a:rPr lang="en-US" altLang="zh-CN" dirty="0" smtClean="0">
                <a:solidFill>
                  <a:srgbClr val="0000FF"/>
                </a:solidFill>
              </a:rPr>
              <a:t> Table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Mov</a:t>
            </a:r>
            <a:r>
              <a:rPr lang="en-US" altLang="zh-CN" dirty="0" smtClean="0">
                <a:solidFill>
                  <a:srgbClr val="0000FF"/>
                </a:solidFill>
              </a:rPr>
              <a:t> al,5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Xlat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eaLnBrk="1" hangingPunct="1">
              <a:spcBef>
                <a:spcPts val="1800"/>
              </a:spcBef>
              <a:buFontTx/>
              <a:buNone/>
            </a:pPr>
            <a:r>
              <a:rPr lang="en-US" altLang="zh-CN" b="0" dirty="0" smtClean="0">
                <a:solidFill>
                  <a:srgbClr val="0000FF"/>
                </a:solidFill>
                <a:ea typeface="+mn-ea"/>
              </a:rPr>
              <a:t>;</a:t>
            </a:r>
            <a:r>
              <a:rPr lang="en-US" altLang="zh-CN" b="0" dirty="0" err="1" smtClean="0">
                <a:solidFill>
                  <a:srgbClr val="0000FF"/>
                </a:solidFill>
                <a:ea typeface="+mn-ea"/>
              </a:rPr>
              <a:t>xlat</a:t>
            </a:r>
            <a:r>
              <a:rPr lang="zh-CN" altLang="en-US" b="0" dirty="0" smtClean="0">
                <a:solidFill>
                  <a:srgbClr val="0000FF"/>
                </a:solidFill>
                <a:ea typeface="+mn-ea"/>
              </a:rPr>
              <a:t>指令执行后，</a:t>
            </a:r>
            <a:endParaRPr lang="en-US" altLang="zh-CN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eaLnBrk="1" hangingPunct="1">
              <a:spcBef>
                <a:spcPts val="1800"/>
              </a:spcBef>
              <a:buFontTx/>
              <a:buNone/>
            </a:pPr>
            <a:r>
              <a:rPr lang="en-US" altLang="zh-CN" b="0" dirty="0" smtClean="0">
                <a:solidFill>
                  <a:srgbClr val="0000FF"/>
                </a:solidFill>
                <a:ea typeface="+mn-ea"/>
              </a:rPr>
              <a:t>al=92h</a:t>
            </a:r>
          </a:p>
        </p:txBody>
      </p:sp>
      <p:pic>
        <p:nvPicPr>
          <p:cNvPr id="44034" name="Picture 2" descr="https://timgsa.baidu.com/timg?image&amp;quality=80&amp;size=b9999_10000&amp;sec=1536817858383&amp;di=d6c68d0110070a54e8f8411e018c4aab&amp;imgtype=0&amp;src=http%3A%2F%2Fimg.mp.itc.cn%2Fupload%2F20160928%2F87156dc025204fddbb4839c360632e8f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17701"/>
            <a:ext cx="5218421" cy="27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02840" y="188913"/>
            <a:ext cx="8229600" cy="504825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3399"/>
                </a:solidFill>
              </a:rPr>
              <a:t>第</a:t>
            </a:r>
            <a:r>
              <a:rPr lang="en-US" altLang="zh-CN" b="0" dirty="0" smtClean="0">
                <a:solidFill>
                  <a:srgbClr val="003399"/>
                </a:solidFill>
              </a:rPr>
              <a:t>2</a:t>
            </a:r>
            <a:r>
              <a:rPr lang="zh-CN" altLang="en-US" b="0" dirty="0" smtClean="0">
                <a:solidFill>
                  <a:srgbClr val="003399"/>
                </a:solidFill>
              </a:rPr>
              <a:t>章</a:t>
            </a:r>
            <a:r>
              <a:rPr lang="en-US" altLang="zh-CN" b="0" dirty="0" smtClean="0">
                <a:solidFill>
                  <a:srgbClr val="003399"/>
                </a:solidFill>
              </a:rPr>
              <a:t> 8086</a:t>
            </a:r>
            <a:r>
              <a:rPr lang="zh-CN" altLang="en-US" b="0" dirty="0" smtClean="0">
                <a:solidFill>
                  <a:srgbClr val="003399"/>
                </a:solidFill>
              </a:rPr>
              <a:t>指令系统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265113" indent="-265113" eaLnBrk="1" hangingPunct="1">
              <a:defRPr/>
            </a:pPr>
            <a:r>
              <a:rPr lang="en-US" altLang="zh-CN" sz="2400" dirty="0"/>
              <a:t>8086</a:t>
            </a:r>
            <a:r>
              <a:rPr lang="zh-CN" altLang="en-US" sz="2400" dirty="0"/>
              <a:t>指令系统包括</a:t>
            </a:r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>
                <a:solidFill>
                  <a:srgbClr val="0000FF"/>
                </a:solidFill>
              </a:rPr>
              <a:t>大类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133</a:t>
            </a:r>
            <a:r>
              <a:rPr lang="zh-CN" altLang="en-US" sz="2400" dirty="0">
                <a:solidFill>
                  <a:srgbClr val="0000FF"/>
                </a:solidFill>
              </a:rPr>
              <a:t>种</a:t>
            </a:r>
            <a:r>
              <a:rPr lang="zh-CN" altLang="en-US" sz="2400" dirty="0"/>
              <a:t>基本指令</a:t>
            </a: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①数据传送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en-US" altLang="zh-CN" sz="2400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②</a:t>
            </a: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算术运算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en-US" altLang="zh-CN" sz="2400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③</a:t>
            </a: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逻辑运算与移位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en-US" altLang="zh-CN" sz="2400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④</a:t>
            </a: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串操作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en-US" altLang="zh-CN" sz="2400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⑤</a:t>
            </a: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控制转移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en-US" altLang="zh-CN" sz="2400" b="0" dirty="0" smtClean="0">
              <a:solidFill>
                <a:srgbClr val="0000FF"/>
              </a:solidFill>
              <a:ea typeface="+mn-ea"/>
            </a:endParaRPr>
          </a:p>
          <a:p>
            <a:pPr marL="400050" lvl="1" indent="0" algn="l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⑥</a:t>
            </a:r>
            <a:r>
              <a:rPr lang="zh-CN" altLang="en-US" sz="2400" b="0" dirty="0">
                <a:solidFill>
                  <a:srgbClr val="0000FF"/>
                </a:solidFill>
                <a:ea typeface="+mn-ea"/>
              </a:rPr>
              <a:t>处理机控制</a:t>
            </a:r>
            <a:r>
              <a:rPr lang="zh-CN" altLang="en-US" sz="2400" b="0" dirty="0" smtClean="0">
                <a:solidFill>
                  <a:srgbClr val="0000FF"/>
                </a:solidFill>
                <a:ea typeface="+mn-ea"/>
              </a:rPr>
              <a:t>类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  <a:p>
            <a:pPr marL="265113" indent="-265113" eaLnBrk="1" hangingPunct="1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400" dirty="0"/>
              <a:t>通过寻址方式的变化与数据形式（字节、字型）的组合，可构成上千条指令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2.3.2  </a:t>
            </a:r>
            <a:r>
              <a:rPr lang="zh-CN" altLang="en-US" dirty="0" smtClean="0"/>
              <a:t>堆栈操作指令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r>
              <a:rPr lang="zh-CN" altLang="en-US" sz="2800" dirty="0" smtClean="0"/>
              <a:t>堆栈是一个“后进先出</a:t>
            </a:r>
            <a:r>
              <a:rPr lang="en-US" altLang="zh-CN" sz="2800" dirty="0" smtClean="0"/>
              <a:t>LIFO”</a:t>
            </a:r>
            <a:r>
              <a:rPr lang="zh-CN" altLang="en-US" sz="2800" dirty="0" smtClean="0"/>
              <a:t>（或说“先进后出</a:t>
            </a:r>
            <a:r>
              <a:rPr lang="en-US" altLang="zh-CN" sz="2800" dirty="0" smtClean="0"/>
              <a:t>FILO”</a:t>
            </a:r>
            <a:r>
              <a:rPr lang="zh-CN" altLang="en-US" sz="2800" dirty="0" smtClean="0"/>
              <a:t>）的主存区域，位于堆栈段中，</a:t>
            </a:r>
            <a:r>
              <a:rPr lang="en-US" altLang="zh-CN" sz="2800" dirty="0" smtClean="0">
                <a:solidFill>
                  <a:srgbClr val="FF0000"/>
                </a:solidFill>
              </a:rPr>
              <a:t>SS</a:t>
            </a:r>
            <a:r>
              <a:rPr lang="zh-CN" altLang="en-US" sz="2800" dirty="0" smtClean="0">
                <a:solidFill>
                  <a:srgbClr val="FF0000"/>
                </a:solidFill>
              </a:rPr>
              <a:t>段寄存器</a:t>
            </a:r>
            <a:r>
              <a:rPr lang="zh-CN" altLang="en-US" sz="2800" dirty="0" smtClean="0"/>
              <a:t>记录其段地址。</a:t>
            </a:r>
          </a:p>
          <a:p>
            <a:r>
              <a:rPr lang="zh-CN" altLang="en-US" sz="2800" dirty="0" smtClean="0"/>
              <a:t>堆栈只有一个出口，即当前栈顶；用</a:t>
            </a:r>
            <a:r>
              <a:rPr lang="zh-CN" altLang="en-US" sz="2800" dirty="0" smtClean="0">
                <a:solidFill>
                  <a:srgbClr val="FF0000"/>
                </a:solidFill>
              </a:rPr>
              <a:t>堆栈指针寄存器</a:t>
            </a:r>
            <a:r>
              <a:rPr lang="en-US" altLang="zh-CN" sz="2800" dirty="0" smtClean="0">
                <a:solidFill>
                  <a:srgbClr val="FF0000"/>
                </a:solidFill>
              </a:rPr>
              <a:t>SP</a:t>
            </a:r>
            <a:r>
              <a:rPr lang="zh-CN" altLang="en-US" sz="2800" dirty="0" smtClean="0"/>
              <a:t>指定。</a:t>
            </a:r>
          </a:p>
          <a:p>
            <a:r>
              <a:rPr lang="zh-CN" altLang="en-US" sz="2800" dirty="0" smtClean="0"/>
              <a:t>堆栈只有两种基本操作：进栈和出栈，对应两条指令</a:t>
            </a:r>
            <a:r>
              <a:rPr lang="en-US" altLang="zh-CN" sz="2800" dirty="0" smtClean="0"/>
              <a:t>PUSH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POP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596336" y="5373216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图示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进栈指令</a:t>
            </a:r>
            <a:r>
              <a:rPr lang="en-US" altLang="zh-CN" dirty="0" smtClean="0"/>
              <a:t>PUSH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进栈指令先使堆栈指针</a:t>
            </a:r>
            <a:r>
              <a:rPr lang="en-US" altLang="zh-CN" sz="2800" dirty="0"/>
              <a:t>SP</a:t>
            </a:r>
            <a:r>
              <a:rPr lang="zh-CN" altLang="en-US" sz="2800" dirty="0"/>
              <a:t>减</a:t>
            </a:r>
            <a:r>
              <a:rPr lang="en-US" altLang="zh-CN" sz="2800" dirty="0"/>
              <a:t>2</a:t>
            </a:r>
            <a:r>
              <a:rPr lang="zh-CN" altLang="en-US" sz="2800" dirty="0"/>
              <a:t>，然后把一个</a:t>
            </a:r>
            <a:r>
              <a:rPr lang="zh-CN" altLang="en-US" sz="2800" dirty="0">
                <a:solidFill>
                  <a:srgbClr val="FF0000"/>
                </a:solidFill>
              </a:rPr>
              <a:t>字</a:t>
            </a:r>
            <a:r>
              <a:rPr lang="zh-CN" altLang="en-US" sz="2800" dirty="0"/>
              <a:t>操作数存入堆栈顶部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AutoShape 4" descr="DI-02"/>
          <p:cNvSpPr>
            <a:spLocks noChangeArrowheads="1"/>
          </p:cNvSpPr>
          <p:nvPr/>
        </p:nvSpPr>
        <p:spPr bwMode="auto">
          <a:xfrm>
            <a:off x="906463" y="2451100"/>
            <a:ext cx="6978650" cy="1531938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2289175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PUSH r16/m16/seg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2289175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SP←SP</a:t>
            </a: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2</a:t>
            </a:r>
          </a:p>
          <a:p>
            <a:pPr>
              <a:lnSpc>
                <a:spcPct val="60000"/>
              </a:lnSpc>
              <a:spcBef>
                <a:spcPct val="20000"/>
              </a:spcBef>
              <a:tabLst>
                <a:tab pos="2289175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SS:[SP]←r16/m16/seg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827584" y="4292600"/>
            <a:ext cx="3960812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effectLst/>
              </a:rPr>
              <a:t>指令实例</a:t>
            </a:r>
            <a:r>
              <a:rPr lang="zh-CN" altLang="en-US" sz="2800" dirty="0">
                <a:solidFill>
                  <a:schemeClr val="accent2"/>
                </a:solidFill>
                <a:effectLst/>
              </a:rPr>
              <a:t>：</a:t>
            </a:r>
            <a:endParaRPr lang="en-US" altLang="zh-CN" sz="2800" dirty="0">
              <a:solidFill>
                <a:schemeClr val="accent2"/>
              </a:solidFill>
              <a:effectLst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</a:rPr>
              <a:t>push ax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</a:rPr>
              <a:t>push [2000h]</a:t>
            </a: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 bwMode="auto">
          <a:xfrm>
            <a:off x="7667625" y="5517232"/>
            <a:ext cx="865188" cy="5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latin typeface="+mn-ea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出栈指令</a:t>
            </a:r>
            <a:r>
              <a:rPr lang="en-US" altLang="zh-CN" dirty="0" smtClean="0"/>
              <a:t>POP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r>
              <a:rPr lang="zh-CN" altLang="en-US" sz="2800" dirty="0" smtClean="0"/>
              <a:t>出栈指令把栈顶的一个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字</a:t>
            </a:r>
            <a:r>
              <a:rPr lang="zh-CN" altLang="en-US" sz="2800" dirty="0" smtClean="0"/>
              <a:t>传送至指定的目的操作数，然后堆栈指针</a:t>
            </a:r>
            <a:r>
              <a:rPr lang="en-US" altLang="zh-CN" sz="2800" dirty="0" smtClean="0"/>
              <a:t>SP</a:t>
            </a:r>
            <a:r>
              <a:rPr lang="zh-CN" altLang="en-US" sz="2800" dirty="0" smtClean="0"/>
              <a:t>加</a:t>
            </a:r>
            <a:r>
              <a:rPr lang="en-US" altLang="zh-CN" sz="2800" dirty="0" smtClean="0"/>
              <a:t>2</a:t>
            </a:r>
          </a:p>
        </p:txBody>
      </p:sp>
      <p:sp>
        <p:nvSpPr>
          <p:cNvPr id="4" name="AutoShape 4" descr="DI-02"/>
          <p:cNvSpPr>
            <a:spLocks noChangeArrowheads="1"/>
          </p:cNvSpPr>
          <p:nvPr/>
        </p:nvSpPr>
        <p:spPr bwMode="auto">
          <a:xfrm>
            <a:off x="736600" y="2204864"/>
            <a:ext cx="6991350" cy="1722437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2289175" algn="l"/>
              </a:tabLst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POP r16/m16/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seg</a:t>
            </a:r>
            <a:endParaRPr lang="en-US" altLang="zh-CN" sz="2800" dirty="0">
              <a:solidFill>
                <a:srgbClr val="0000FF"/>
              </a:solidFill>
              <a:effectLst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2289175" algn="l"/>
              </a:tabLst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； 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r16/m16/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seg←SS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:[SP]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2289175" algn="l"/>
              </a:tabLst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SP←SP</a:t>
            </a: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2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36600" y="4221088"/>
            <a:ext cx="412273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effectLst/>
              </a:rPr>
              <a:t>指令实例</a:t>
            </a:r>
            <a:r>
              <a:rPr lang="zh-CN" altLang="en-US" sz="2800" dirty="0">
                <a:solidFill>
                  <a:schemeClr val="accent2"/>
                </a:solidFill>
                <a:effectLst/>
              </a:rPr>
              <a:t>：</a:t>
            </a:r>
            <a:endParaRPr lang="en-US" altLang="zh-CN" sz="2800" dirty="0">
              <a:solidFill>
                <a:schemeClr val="accent2"/>
              </a:solidFill>
              <a:effectLst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</a:rPr>
              <a:t>pop ax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accent2"/>
                </a:solidFill>
                <a:effectLst/>
              </a:rPr>
              <a:t>pop </a:t>
            </a:r>
            <a:r>
              <a:rPr lang="en-US" altLang="zh-CN" sz="2800" dirty="0" err="1">
                <a:solidFill>
                  <a:schemeClr val="accent2"/>
                </a:solidFill>
                <a:effectLst/>
              </a:rPr>
              <a:t>wvar</a:t>
            </a:r>
            <a:endParaRPr lang="en-US" altLang="zh-CN" sz="2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 bwMode="auto">
          <a:xfrm>
            <a:off x="7667625" y="5517232"/>
            <a:ext cx="865188" cy="5755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effectLst/>
                <a:latin typeface="+mn-ea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堆栈操作的特点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pPr marL="266700" indent="-266700" eaLnBrk="1" hangingPunct="1">
              <a:tabLst>
                <a:tab pos="1609725" algn="l"/>
              </a:tabLst>
            </a:pPr>
            <a:r>
              <a:rPr lang="zh-CN" altLang="en-US" sz="2800" dirty="0" smtClean="0"/>
              <a:t>堆栈操作的单位是字，进栈和出栈只对字量。</a:t>
            </a:r>
          </a:p>
          <a:p>
            <a:pPr marL="266700" indent="-266700" eaLnBrk="1" hangingPunct="1">
              <a:tabLst>
                <a:tab pos="1609725" algn="l"/>
              </a:tabLst>
            </a:pPr>
            <a:r>
              <a:rPr lang="zh-CN" altLang="en-US" sz="2800" dirty="0" smtClean="0"/>
              <a:t>字量数据向栈顶压入和从栈顶弹出时，同样遵循高高低低原则。</a:t>
            </a:r>
          </a:p>
          <a:p>
            <a:pPr marL="266700" indent="-266700" eaLnBrk="1" hangingPunct="1">
              <a:tabLst>
                <a:tab pos="1609725" algn="l"/>
              </a:tabLst>
            </a:pPr>
            <a:r>
              <a:rPr lang="zh-CN" altLang="en-US" sz="2800" dirty="0" smtClean="0"/>
              <a:t>堆栈操作遵循后进</a:t>
            </a:r>
            <a:r>
              <a:rPr lang="zh-CN" altLang="en-US" sz="2800" dirty="0"/>
              <a:t>先</a:t>
            </a:r>
            <a:r>
              <a:rPr lang="zh-CN" altLang="en-US" sz="2800" dirty="0" smtClean="0"/>
              <a:t>出原则，但可用</a:t>
            </a:r>
            <a:r>
              <a:rPr lang="en-US" altLang="zh-CN" sz="2800" dirty="0" smtClean="0"/>
              <a:t>MOV</a:t>
            </a:r>
            <a:r>
              <a:rPr lang="zh-CN" altLang="en-US" sz="2800" dirty="0" smtClean="0"/>
              <a:t>指令随机存取堆栈中的数据。</a:t>
            </a:r>
          </a:p>
          <a:p>
            <a:pPr marL="266700" indent="-266700" eaLnBrk="1" hangingPunct="1">
              <a:tabLst>
                <a:tab pos="1609725" algn="l"/>
              </a:tabLst>
            </a:pPr>
            <a:r>
              <a:rPr lang="zh-CN" altLang="en-US" sz="2800" dirty="0" smtClean="0"/>
              <a:t>堆栈段是程序中不可或缺的一个内存区，常用来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zh-CN" altLang="en-US" b="0" dirty="0" smtClean="0">
                <a:solidFill>
                  <a:schemeClr val="accent6"/>
                </a:solidFill>
                <a:latin typeface="+mn-ea"/>
                <a:ea typeface="+mn-ea"/>
              </a:rPr>
              <a:t>临时存放数据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zh-CN" altLang="en-US" b="0" dirty="0" smtClean="0">
                <a:solidFill>
                  <a:schemeClr val="accent6"/>
                </a:solidFill>
                <a:latin typeface="+mn-ea"/>
                <a:ea typeface="+mn-ea"/>
              </a:rPr>
              <a:t>传递参数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zh-CN" altLang="en-US" b="0" dirty="0" smtClean="0">
                <a:solidFill>
                  <a:schemeClr val="accent6"/>
                </a:solidFill>
                <a:latin typeface="+mn-ea"/>
                <a:ea typeface="+mn-ea"/>
              </a:rPr>
              <a:t>保存和恢复寄存器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2.3.3  </a:t>
            </a:r>
            <a:r>
              <a:rPr lang="zh-CN" altLang="en-US" smtClean="0"/>
              <a:t>标志操作指令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609725" algn="l"/>
              </a:tabLst>
            </a:pPr>
            <a:r>
              <a:rPr lang="en-US" altLang="zh-CN" dirty="0" smtClean="0"/>
              <a:t>1. </a:t>
            </a:r>
            <a:r>
              <a:rPr lang="zh-CN" altLang="en-US" dirty="0" smtClean="0"/>
              <a:t>标志位操作指令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 smtClean="0">
                <a:solidFill>
                  <a:srgbClr val="0000FF"/>
                </a:solidFill>
                <a:ea typeface="+mn-ea"/>
              </a:rPr>
              <a:t>CLC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；复位进位标志：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CF←0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>
                <a:solidFill>
                  <a:srgbClr val="0000FF"/>
                </a:solidFill>
                <a:ea typeface="+mn-ea"/>
              </a:rPr>
              <a:t>STC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；置位进位标志：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CF←1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>
                <a:solidFill>
                  <a:srgbClr val="0000FF"/>
                </a:solidFill>
                <a:ea typeface="+mn-ea"/>
              </a:rPr>
              <a:t>CMC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；求反进位标志：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CF←~CF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>
                <a:solidFill>
                  <a:srgbClr val="0000FF"/>
                </a:solidFill>
                <a:ea typeface="+mn-ea"/>
              </a:rPr>
              <a:t>CLD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；复位方向标志：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DF←0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>
                <a:solidFill>
                  <a:srgbClr val="0000FF"/>
                </a:solidFill>
                <a:ea typeface="+mn-ea"/>
              </a:rPr>
              <a:t>STD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；置位方向标志：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DF←1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>
                <a:solidFill>
                  <a:srgbClr val="0000FF"/>
                </a:solidFill>
                <a:ea typeface="+mn-ea"/>
              </a:rPr>
              <a:t>CLI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  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；复位中断标志：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IF←0</a:t>
            </a:r>
          </a:p>
          <a:p>
            <a:pPr marL="990600" lvl="1" indent="-533400" eaLnBrk="1" hangingPunct="1">
              <a:tabLst>
                <a:tab pos="1609725" algn="l"/>
              </a:tabLst>
            </a:pPr>
            <a:r>
              <a:rPr lang="en-US" altLang="zh-CN" b="0" dirty="0" smtClean="0">
                <a:solidFill>
                  <a:srgbClr val="0000FF"/>
                </a:solidFill>
                <a:ea typeface="+mn-ea"/>
              </a:rPr>
              <a:t>STI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	  </a:t>
            </a:r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；置位中断标志：</a:t>
            </a:r>
            <a:r>
              <a:rPr lang="en-US" altLang="zh-CN" b="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IF←1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73216"/>
            <a:ext cx="903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标志寄存器传送指令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400050" lvl="1" indent="-400050" algn="l" eaLnBrk="1" hangingPunct="1">
              <a:buFontTx/>
              <a:buNone/>
              <a:defRPr/>
            </a:pPr>
            <a:r>
              <a:rPr lang="zh-CN" altLang="en-US" sz="2400" b="0" dirty="0">
                <a:solidFill>
                  <a:schemeClr val="accent2"/>
                </a:solidFill>
                <a:latin typeface="+mn-ea"/>
                <a:ea typeface="+mn-ea"/>
              </a:rPr>
              <a:t>指令格式：</a:t>
            </a:r>
            <a:endParaRPr lang="en-US" altLang="zh-CN" sz="2400" b="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400050" lvl="1" indent="-400050" algn="l" eaLnBrk="1" hangingPunct="1">
              <a:buFontTx/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accent6"/>
                </a:solidFill>
                <a:ea typeface="+mn-ea"/>
              </a:rPr>
              <a:t>LAHF      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；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(AH</a:t>
            </a:r>
            <a:r>
              <a:rPr lang="en-US" altLang="zh-CN" sz="2400" b="0" dirty="0">
                <a:solidFill>
                  <a:schemeClr val="accent6"/>
                </a:solidFill>
                <a:ea typeface="+mn-ea"/>
              </a:rPr>
              <a:t>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>（</a:t>
            </a:r>
            <a:r>
              <a:rPr lang="en-US" altLang="zh-CN" sz="2400" b="0" dirty="0">
                <a:solidFill>
                  <a:schemeClr val="accent6"/>
                </a:solidFill>
                <a:ea typeface="+mn-ea"/>
              </a:rPr>
              <a:t>PSW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>低字节）</a:t>
            </a:r>
            <a:br>
              <a:rPr lang="zh-CN" altLang="en-US" sz="2400" b="0" dirty="0">
                <a:solidFill>
                  <a:schemeClr val="accent6"/>
                </a:solidFill>
                <a:ea typeface="+mn-ea"/>
              </a:rPr>
            </a:br>
            <a:r>
              <a:rPr lang="en-US" altLang="zh-CN" sz="2400" dirty="0">
                <a:solidFill>
                  <a:schemeClr val="accent6"/>
                </a:solidFill>
                <a:ea typeface="+mn-ea"/>
              </a:rPr>
              <a:t>SAHF      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；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(PSW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>低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字节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>（</a:t>
            </a:r>
            <a:r>
              <a:rPr lang="en-US" altLang="zh-CN" sz="2400" b="0" dirty="0">
                <a:solidFill>
                  <a:schemeClr val="accent6"/>
                </a:solidFill>
                <a:ea typeface="+mn-ea"/>
              </a:rPr>
              <a:t>AH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>）</a:t>
            </a:r>
            <a:endParaRPr lang="en-US" altLang="zh-CN" sz="2400" b="0" dirty="0">
              <a:solidFill>
                <a:schemeClr val="accent6"/>
              </a:solidFill>
              <a:ea typeface="+mn-ea"/>
            </a:endParaRPr>
          </a:p>
          <a:p>
            <a:pPr marL="400050" lvl="1" indent="-400050" algn="l" eaLnBrk="1" hangingPunct="1">
              <a:buFontTx/>
              <a:buNone/>
              <a:defRPr/>
            </a:pPr>
            <a:r>
              <a:rPr lang="en-US" altLang="zh-CN" sz="2400" b="0" dirty="0">
                <a:solidFill>
                  <a:schemeClr val="accent6"/>
                </a:solidFill>
                <a:ea typeface="+mn-ea"/>
              </a:rPr>
              <a:t>     </a:t>
            </a:r>
            <a:r>
              <a:rPr lang="en-US" altLang="zh-CN" sz="2400" dirty="0" smtClean="0">
                <a:solidFill>
                  <a:schemeClr val="accent6"/>
                </a:solidFill>
                <a:ea typeface="+mn-ea"/>
              </a:rPr>
              <a:t>PUSHF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   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；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(SP)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(SP-2)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、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(SP+1),(SP))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(PSW)</a:t>
            </a:r>
            <a:r>
              <a:rPr lang="zh-CN" altLang="en-US" sz="2400" b="0" dirty="0">
                <a:solidFill>
                  <a:schemeClr val="accent6"/>
                </a:solidFill>
                <a:ea typeface="+mn-ea"/>
              </a:rPr>
              <a:t/>
            </a:r>
            <a:br>
              <a:rPr lang="zh-CN" altLang="en-US" sz="2400" b="0" dirty="0">
                <a:solidFill>
                  <a:schemeClr val="accent6"/>
                </a:solidFill>
                <a:ea typeface="+mn-ea"/>
              </a:rPr>
            </a:br>
            <a:r>
              <a:rPr lang="en-US" altLang="zh-CN" sz="2400" dirty="0" smtClean="0">
                <a:solidFill>
                  <a:schemeClr val="accent6"/>
                </a:solidFill>
                <a:ea typeface="+mn-ea"/>
              </a:rPr>
              <a:t>POPF      </a:t>
            </a:r>
            <a:r>
              <a:rPr lang="zh-CN" altLang="en-US" sz="2400" dirty="0" smtClean="0">
                <a:solidFill>
                  <a:schemeClr val="accent6"/>
                </a:solidFill>
                <a:ea typeface="+mn-ea"/>
              </a:rPr>
              <a:t>；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(PSW)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((SP)+1,(SP))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、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(SP)</a:t>
            </a:r>
            <a:r>
              <a:rPr lang="zh-CN" altLang="en-US" sz="2400" b="0" dirty="0" smtClean="0">
                <a:solidFill>
                  <a:schemeClr val="accent6"/>
                </a:solidFill>
                <a:ea typeface="+mn-ea"/>
              </a:rPr>
              <a:t>←</a:t>
            </a:r>
            <a:r>
              <a:rPr lang="en-US" altLang="zh-CN" sz="2400" b="0" dirty="0" smtClean="0">
                <a:solidFill>
                  <a:schemeClr val="accent6"/>
                </a:solidFill>
                <a:ea typeface="+mn-ea"/>
              </a:rPr>
              <a:t>(SP)+</a:t>
            </a:r>
            <a:r>
              <a:rPr lang="en-US" altLang="zh-CN" sz="2400" b="0" dirty="0">
                <a:solidFill>
                  <a:schemeClr val="accent6"/>
                </a:solidFill>
                <a:ea typeface="+mn-ea"/>
              </a:rPr>
              <a:t>2</a:t>
            </a:r>
          </a:p>
          <a:p>
            <a:pPr marL="0" indent="0" algn="l" eaLnBrk="1" hangingPunct="1"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注意</a:t>
            </a:r>
            <a:endParaRPr lang="en-US" altLang="zh-CN" sz="2800" dirty="0" smtClean="0">
              <a:solidFill>
                <a:schemeClr val="accent6"/>
              </a:solidFill>
            </a:endParaRPr>
          </a:p>
          <a:p>
            <a:pPr marL="295275" indent="-295275" algn="l" eaLnBrk="1" hangingPunct="1">
              <a:buNone/>
              <a:defRPr/>
            </a:pPr>
            <a:r>
              <a:rPr lang="zh-CN" altLang="en-US" sz="2400" dirty="0" smtClean="0"/>
              <a:t>①</a:t>
            </a:r>
            <a:r>
              <a:rPr lang="en-US" altLang="zh-CN" sz="2400" dirty="0"/>
              <a:t>LAHF/SAHF</a:t>
            </a:r>
            <a:r>
              <a:rPr lang="zh-CN" altLang="en-US" sz="2400" dirty="0"/>
              <a:t>指令是寄存器</a:t>
            </a:r>
            <a:r>
              <a:rPr lang="en-US" altLang="zh-CN" sz="2400" dirty="0"/>
              <a:t>AH</a:t>
            </a:r>
            <a:r>
              <a:rPr lang="zh-CN" altLang="en-US" sz="2400" dirty="0"/>
              <a:t>与标志寄存器</a:t>
            </a:r>
            <a:r>
              <a:rPr lang="en-US" altLang="zh-CN" sz="2400" dirty="0"/>
              <a:t>PSW</a:t>
            </a:r>
            <a:r>
              <a:rPr lang="zh-CN" altLang="en-US" sz="2400" dirty="0"/>
              <a:t>的低字节之间完成的字节型数据传送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04800" indent="-304800" algn="l" eaLnBrk="1" hangingPunct="1">
              <a:buNone/>
              <a:defRPr/>
            </a:pPr>
            <a:r>
              <a:rPr lang="zh-CN" altLang="en-US" sz="2400" dirty="0" smtClean="0"/>
              <a:t>②</a:t>
            </a:r>
            <a:r>
              <a:rPr lang="en-US" altLang="zh-CN" sz="2400" dirty="0"/>
              <a:t>PUSHF/POPF</a:t>
            </a:r>
            <a:r>
              <a:rPr lang="zh-CN" altLang="en-US" sz="2400" dirty="0"/>
              <a:t>指令是标志寄存器</a:t>
            </a:r>
            <a:r>
              <a:rPr lang="en-US" altLang="zh-CN" sz="2400" dirty="0"/>
              <a:t>PSW</a:t>
            </a:r>
            <a:r>
              <a:rPr lang="zh-CN" altLang="en-US" sz="2400" dirty="0"/>
              <a:t>与堆栈间进行的字型数据传送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algn="l" eaLnBrk="1" hangingPunct="1">
              <a:buNone/>
              <a:defRPr/>
            </a:pPr>
            <a:r>
              <a:rPr lang="zh-CN" altLang="en-US" sz="2400" dirty="0" smtClean="0"/>
              <a:t>③</a:t>
            </a:r>
            <a:r>
              <a:rPr lang="zh-CN" altLang="en-US" sz="2400" dirty="0"/>
              <a:t>指令</a:t>
            </a:r>
            <a:r>
              <a:rPr lang="en-US" altLang="zh-CN" sz="2400" dirty="0"/>
              <a:t>SAHF</a:t>
            </a:r>
            <a:r>
              <a:rPr lang="zh-CN" altLang="en-US" sz="2400" dirty="0"/>
              <a:t>和</a:t>
            </a:r>
            <a:r>
              <a:rPr lang="en-US" altLang="zh-CN" sz="2400" dirty="0"/>
              <a:t>POPF</a:t>
            </a:r>
            <a:r>
              <a:rPr lang="zh-CN" altLang="en-US" sz="2400" dirty="0"/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影响标志位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61248"/>
            <a:ext cx="903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2.3.4 </a:t>
            </a:r>
            <a:r>
              <a:rPr lang="zh-CN" altLang="en-US" smtClean="0"/>
              <a:t>有效地址传送指令</a:t>
            </a:r>
            <a:r>
              <a:rPr lang="en-US" altLang="zh-CN" smtClean="0"/>
              <a:t>LEA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r>
              <a:rPr lang="zh-CN" altLang="en-US" sz="2800" dirty="0" smtClean="0"/>
              <a:t>功能：将存储器操作数的有效地址送至指定的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位通用寄存器。</a:t>
            </a:r>
          </a:p>
        </p:txBody>
      </p:sp>
      <p:sp>
        <p:nvSpPr>
          <p:cNvPr id="4" name="AutoShape 4" descr="DI-02"/>
          <p:cNvSpPr>
            <a:spLocks noChangeArrowheads="1"/>
          </p:cNvSpPr>
          <p:nvPr/>
        </p:nvSpPr>
        <p:spPr bwMode="auto">
          <a:xfrm>
            <a:off x="1692275" y="2222500"/>
            <a:ext cx="6276975" cy="1103313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 b="1" dirty="0">
                <a:solidFill>
                  <a:srgbClr val="0000FF"/>
                </a:solidFill>
                <a:effectLst/>
                <a:ea typeface="宋体" pitchFamily="2" charset="-122"/>
              </a:rPr>
              <a:t>LEA r16, </a:t>
            </a:r>
            <a:r>
              <a:rPr lang="en-US" altLang="zh-CN" sz="2800" b="1" dirty="0" err="1">
                <a:solidFill>
                  <a:srgbClr val="0000FF"/>
                </a:solidFill>
                <a:effectLst/>
                <a:ea typeface="宋体" pitchFamily="2" charset="-122"/>
              </a:rPr>
              <a:t>mem</a:t>
            </a:r>
            <a:endParaRPr lang="en-US" altLang="zh-CN" sz="2800" b="1" dirty="0">
              <a:solidFill>
                <a:srgbClr val="0000FF"/>
              </a:solidFill>
              <a:effectLst/>
              <a:ea typeface="宋体" pitchFamily="2" charset="-122"/>
            </a:endParaRPr>
          </a:p>
          <a:p>
            <a:pPr algn="r">
              <a:spcBef>
                <a:spcPct val="10000"/>
              </a:spcBef>
              <a:tabLst>
                <a:tab pos="3141663" algn="l"/>
              </a:tabLst>
              <a:defRPr/>
            </a:pP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r16←mem</a:t>
            </a: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的有效地址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EA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7575" y="3452813"/>
            <a:ext cx="7470775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+mn-ea"/>
                <a:ea typeface="+mn-ea"/>
              </a:rPr>
              <a:t>有效地址的获取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accent2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mov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 bx,400h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mov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 si,3ch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	lea   </a:t>
            </a:r>
            <a:r>
              <a:rPr lang="en-US" altLang="zh-CN" sz="2800" dirty="0" err="1">
                <a:solidFill>
                  <a:schemeClr val="accent2"/>
                </a:solidFill>
                <a:effectLst/>
                <a:ea typeface="宋体" pitchFamily="2" charset="-122"/>
              </a:rPr>
              <a:t>bx</a:t>
            </a: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,[bx+si+0f62h]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effectLst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  <a:effectLst/>
                <a:ea typeface="宋体" pitchFamily="2" charset="-122"/>
              </a:rPr>
              <a:t>；</a:t>
            </a:r>
            <a:r>
              <a:rPr lang="en-US" altLang="zh-CN" sz="2800" dirty="0">
                <a:solidFill>
                  <a:schemeClr val="accent1"/>
                </a:solidFill>
                <a:effectLst/>
                <a:ea typeface="宋体" pitchFamily="2" charset="-122"/>
              </a:rPr>
              <a:t>BX←400H</a:t>
            </a:r>
            <a:r>
              <a:rPr lang="zh-CN" altLang="en-US" sz="2800" dirty="0">
                <a:solidFill>
                  <a:schemeClr val="accent1"/>
                </a:solidFill>
                <a:effectLst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accent1"/>
                </a:solidFill>
                <a:effectLst/>
                <a:ea typeface="宋体" pitchFamily="2" charset="-122"/>
              </a:rPr>
              <a:t>3CH</a:t>
            </a:r>
            <a:r>
              <a:rPr lang="zh-CN" altLang="en-US" sz="2800" dirty="0">
                <a:solidFill>
                  <a:schemeClr val="accent1"/>
                </a:solidFill>
                <a:effectLst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accent1"/>
                </a:solidFill>
                <a:effectLst/>
                <a:ea typeface="宋体" pitchFamily="2" charset="-122"/>
              </a:rPr>
              <a:t>0F62H</a:t>
            </a:r>
            <a:r>
              <a:rPr lang="zh-CN" altLang="en-US" sz="2800" dirty="0">
                <a:solidFill>
                  <a:schemeClr val="accent1"/>
                </a:solidFill>
                <a:effectLst/>
                <a:ea typeface="宋体" pitchFamily="2" charset="-122"/>
              </a:rPr>
              <a:t>＝</a:t>
            </a:r>
            <a:r>
              <a:rPr lang="en-US" altLang="zh-CN" sz="2800" dirty="0">
                <a:solidFill>
                  <a:schemeClr val="accent1"/>
                </a:solidFill>
                <a:effectLst/>
                <a:ea typeface="宋体" pitchFamily="2" charset="-122"/>
              </a:rPr>
              <a:t>139EH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地址传送与内容传送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zh-CN" altLang="en-US" sz="2800" dirty="0" smtClean="0"/>
              <a:t>；</a:t>
            </a:r>
            <a:r>
              <a:rPr lang="en-US" altLang="zh-CN" sz="2800" dirty="0" smtClean="0"/>
              <a:t>lea.asm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err="1" smtClean="0"/>
              <a:t>wvar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dw</a:t>
            </a:r>
            <a:r>
              <a:rPr lang="en-US" altLang="zh-CN" sz="2800" dirty="0" smtClean="0"/>
              <a:t>  4142h	</a:t>
            </a:r>
            <a:r>
              <a:rPr lang="zh-CN" altLang="en-US" sz="2800" dirty="0" smtClean="0"/>
              <a:t>；假设偏移地址为</a:t>
            </a:r>
            <a:r>
              <a:rPr lang="en-US" altLang="zh-CN" sz="2800" dirty="0" smtClean="0"/>
              <a:t>04H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smtClean="0"/>
              <a:t>…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ax,wvar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；内容传送：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4142H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smtClean="0">
                <a:solidFill>
                  <a:srgbClr val="FF0000"/>
                </a:solidFill>
              </a:rPr>
              <a:t>lea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si,wvar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；地址传送：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0004H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zh-CN" altLang="en-US" sz="2800" dirty="0" smtClean="0"/>
              <a:t>                                     ；等同于 </a:t>
            </a:r>
            <a:r>
              <a:rPr lang="en-US" altLang="zh-CN" sz="2800" dirty="0" smtClean="0"/>
              <a:t>lea </a:t>
            </a:r>
            <a:r>
              <a:rPr lang="en-US" altLang="zh-CN" sz="2800" dirty="0" err="1" smtClean="0"/>
              <a:t>si</a:t>
            </a:r>
            <a:r>
              <a:rPr lang="en-US" altLang="zh-CN" sz="2800" dirty="0" smtClean="0"/>
              <a:t>, [0004h]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cx,[</a:t>
            </a:r>
            <a:r>
              <a:rPr lang="en-US" altLang="zh-CN" sz="2800" dirty="0" err="1" smtClean="0"/>
              <a:t>si</a:t>
            </a:r>
            <a:r>
              <a:rPr lang="en-US" altLang="zh-CN" sz="2800" dirty="0" smtClean="0"/>
              <a:t>]	</a:t>
            </a:r>
            <a:r>
              <a:rPr lang="zh-CN" altLang="en-US" sz="2800" dirty="0" smtClean="0"/>
              <a:t>；内容传送：</a:t>
            </a:r>
            <a:r>
              <a:rPr lang="en-US" altLang="zh-CN" sz="2800" dirty="0" smtClean="0"/>
              <a:t>CX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4142H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di,offset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wvar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；＝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di,0004h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zh-CN" altLang="en-US" sz="2800" dirty="0" smtClean="0"/>
              <a:t>；</a:t>
            </a:r>
            <a:r>
              <a:rPr lang="zh-CN" altLang="en-US" sz="2800" dirty="0" smtClean="0"/>
              <a:t>利用操作符</a:t>
            </a:r>
            <a:r>
              <a:rPr lang="en-US" altLang="zh-CN" sz="2800" dirty="0" smtClean="0"/>
              <a:t>OFFSET</a:t>
            </a:r>
            <a:r>
              <a:rPr lang="zh-CN" altLang="en-US" sz="2800" dirty="0" smtClean="0"/>
              <a:t>获取变量的有效地址</a:t>
            </a:r>
          </a:p>
          <a:p>
            <a:pPr marL="0" indent="0" eaLnBrk="1" hangingPunct="1">
              <a:buFontTx/>
              <a:buNone/>
              <a:tabLst>
                <a:tab pos="3592513" algn="l"/>
              </a:tabLst>
            </a:pP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dx,[di] 	</a:t>
            </a:r>
            <a:r>
              <a:rPr lang="zh-CN" altLang="en-US" sz="2800" dirty="0" smtClean="0"/>
              <a:t>；内容传送：</a:t>
            </a:r>
            <a:r>
              <a:rPr lang="en-US" altLang="zh-CN" sz="2800" dirty="0" smtClean="0"/>
              <a:t>DX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4142H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981075"/>
            <a:ext cx="8280400" cy="518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 smtClean="0"/>
              <a:t>除</a:t>
            </a:r>
            <a:r>
              <a:rPr lang="en-US" altLang="zh-CN" sz="2800" dirty="0" smtClean="0"/>
              <a:t>LEA</a:t>
            </a:r>
            <a:r>
              <a:rPr lang="zh-CN" altLang="en-US" sz="2800" dirty="0" smtClean="0"/>
              <a:t>外还有两条地址传送指令：</a:t>
            </a:r>
          </a:p>
          <a:p>
            <a:pPr marL="0" indent="0" eaLnBrk="1" hangingPunct="1">
              <a:spcBef>
                <a:spcPts val="1800"/>
              </a:spcBef>
              <a:buFontTx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(1)</a:t>
            </a:r>
            <a:r>
              <a:rPr lang="zh-CN" altLang="en-US" sz="2800" dirty="0">
                <a:solidFill>
                  <a:srgbClr val="0000FF"/>
                </a:solidFill>
              </a:rPr>
              <a:t>指针</a:t>
            </a:r>
            <a:r>
              <a:rPr lang="zh-CN" altLang="en-US" sz="2800" dirty="0" smtClean="0">
                <a:solidFill>
                  <a:srgbClr val="0000FF"/>
                </a:solidFill>
              </a:rPr>
              <a:t>送寄存器和</a:t>
            </a:r>
            <a:r>
              <a:rPr lang="en-US" altLang="zh-CN" sz="2800" dirty="0" smtClean="0">
                <a:solidFill>
                  <a:srgbClr val="0000FF"/>
                </a:solidFill>
              </a:rPr>
              <a:t>DS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marL="800100" lvl="2" indent="0" eaLnBrk="1" hangingPunct="1">
              <a:spcBef>
                <a:spcPts val="1200"/>
              </a:spcBef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ea typeface="幼圆" pitchFamily="49" charset="-122"/>
              </a:rPr>
              <a:t>LDS  REG, rem</a:t>
            </a:r>
          </a:p>
          <a:p>
            <a:pPr marL="800100" lvl="2" indent="0" eaLnBrk="1" hangingPunct="1">
              <a:spcBef>
                <a:spcPts val="1200"/>
              </a:spcBef>
              <a:buFontTx/>
              <a:buNone/>
            </a:pPr>
            <a:r>
              <a:rPr lang="en-US" altLang="zh-CN" dirty="0" smtClean="0">
                <a:ea typeface="幼圆" pitchFamily="49" charset="-122"/>
              </a:rPr>
              <a:t>;</a:t>
            </a:r>
            <a:r>
              <a:rPr lang="zh-CN" altLang="en-US" dirty="0" smtClean="0">
                <a:ea typeface="幼圆" pitchFamily="49" charset="-122"/>
              </a:rPr>
              <a:t>（</a:t>
            </a:r>
            <a:r>
              <a:rPr lang="en-US" altLang="zh-CN" dirty="0" smtClean="0">
                <a:ea typeface="幼圆" pitchFamily="49" charset="-122"/>
              </a:rPr>
              <a:t>REG</a:t>
            </a:r>
            <a:r>
              <a:rPr lang="zh-CN" altLang="en-US" dirty="0" smtClean="0">
                <a:ea typeface="幼圆" pitchFamily="49" charset="-122"/>
              </a:rPr>
              <a:t>）←（</a:t>
            </a:r>
            <a:r>
              <a:rPr lang="en-US" altLang="zh-CN" dirty="0" smtClean="0">
                <a:ea typeface="幼圆" pitchFamily="49" charset="-122"/>
              </a:rPr>
              <a:t>rem</a:t>
            </a:r>
            <a:r>
              <a:rPr lang="zh-CN" altLang="en-US" dirty="0" smtClean="0">
                <a:ea typeface="幼圆" pitchFamily="49" charset="-122"/>
              </a:rPr>
              <a:t>）</a:t>
            </a:r>
            <a:r>
              <a:rPr lang="en-US" altLang="zh-CN" dirty="0" smtClean="0">
                <a:ea typeface="幼圆" pitchFamily="49" charset="-122"/>
              </a:rPr>
              <a:t>,</a:t>
            </a:r>
            <a:r>
              <a:rPr lang="zh-CN" altLang="en-US" dirty="0" smtClean="0">
                <a:ea typeface="幼圆" pitchFamily="49" charset="-122"/>
              </a:rPr>
              <a:t>（</a:t>
            </a:r>
            <a:r>
              <a:rPr lang="en-US" altLang="zh-CN" dirty="0" smtClean="0">
                <a:ea typeface="幼圆" pitchFamily="49" charset="-122"/>
              </a:rPr>
              <a:t>DS</a:t>
            </a:r>
            <a:r>
              <a:rPr lang="zh-CN" altLang="en-US" dirty="0" smtClean="0">
                <a:ea typeface="幼圆" pitchFamily="49" charset="-122"/>
              </a:rPr>
              <a:t>）←（</a:t>
            </a:r>
            <a:r>
              <a:rPr lang="en-US" altLang="zh-CN" dirty="0" smtClean="0">
                <a:ea typeface="幼圆" pitchFamily="49" charset="-122"/>
              </a:rPr>
              <a:t>rem+2</a:t>
            </a:r>
            <a:r>
              <a:rPr lang="zh-CN" altLang="en-US" dirty="0" smtClean="0">
                <a:ea typeface="幼圆" pitchFamily="49" charset="-122"/>
              </a:rPr>
              <a:t>）</a:t>
            </a:r>
          </a:p>
          <a:p>
            <a:pPr marL="0" indent="0" eaLnBrk="1" hangingPunct="1">
              <a:spcBef>
                <a:spcPts val="1800"/>
              </a:spcBef>
              <a:buFontTx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(2)</a:t>
            </a:r>
            <a:r>
              <a:rPr lang="zh-CN" altLang="en-US" sz="2800" dirty="0">
                <a:solidFill>
                  <a:srgbClr val="0000FF"/>
                </a:solidFill>
              </a:rPr>
              <a:t>指针</a:t>
            </a:r>
            <a:r>
              <a:rPr lang="zh-CN" altLang="en-US" sz="2800" dirty="0" smtClean="0">
                <a:solidFill>
                  <a:srgbClr val="0000FF"/>
                </a:solidFill>
              </a:rPr>
              <a:t>送寄存器和</a:t>
            </a:r>
            <a:r>
              <a:rPr lang="en-US" altLang="zh-CN" sz="2800" dirty="0" smtClean="0">
                <a:solidFill>
                  <a:srgbClr val="0000FF"/>
                </a:solidFill>
              </a:rPr>
              <a:t>ES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marL="800100" lvl="2" indent="0" eaLnBrk="1" hangingPunct="1">
              <a:spcBef>
                <a:spcPts val="1200"/>
              </a:spcBef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ea typeface="幼圆" pitchFamily="49" charset="-122"/>
              </a:rPr>
              <a:t>LES  REG, rem</a:t>
            </a:r>
          </a:p>
          <a:p>
            <a:pPr marL="800100" lvl="2" indent="0" eaLnBrk="1" hangingPunct="1">
              <a:spcBef>
                <a:spcPts val="1200"/>
              </a:spcBef>
              <a:buFontTx/>
              <a:buNone/>
            </a:pPr>
            <a:r>
              <a:rPr lang="en-US" altLang="zh-CN" dirty="0" smtClean="0">
                <a:ea typeface="幼圆" pitchFamily="49" charset="-122"/>
              </a:rPr>
              <a:t>;</a:t>
            </a:r>
            <a:r>
              <a:rPr lang="zh-CN" altLang="en-US" dirty="0" smtClean="0">
                <a:ea typeface="幼圆" pitchFamily="49" charset="-122"/>
              </a:rPr>
              <a:t>（</a:t>
            </a:r>
            <a:r>
              <a:rPr lang="en-US" altLang="zh-CN" dirty="0" smtClean="0">
                <a:ea typeface="幼圆" pitchFamily="49" charset="-122"/>
              </a:rPr>
              <a:t>REG</a:t>
            </a:r>
            <a:r>
              <a:rPr lang="zh-CN" altLang="en-US" dirty="0" smtClean="0">
                <a:ea typeface="幼圆" pitchFamily="49" charset="-122"/>
              </a:rPr>
              <a:t>）←（ </a:t>
            </a:r>
            <a:r>
              <a:rPr lang="en-US" altLang="zh-CN" dirty="0" smtClean="0">
                <a:ea typeface="幼圆" pitchFamily="49" charset="-122"/>
              </a:rPr>
              <a:t>rem </a:t>
            </a:r>
            <a:r>
              <a:rPr lang="zh-CN" altLang="en-US" dirty="0" smtClean="0">
                <a:ea typeface="幼圆" pitchFamily="49" charset="-122"/>
              </a:rPr>
              <a:t>）</a:t>
            </a:r>
            <a:r>
              <a:rPr lang="en-US" altLang="zh-CN" dirty="0" smtClean="0">
                <a:ea typeface="幼圆" pitchFamily="49" charset="-122"/>
              </a:rPr>
              <a:t>,</a:t>
            </a:r>
            <a:r>
              <a:rPr lang="zh-CN" altLang="en-US" dirty="0" smtClean="0">
                <a:ea typeface="幼圆" pitchFamily="49" charset="-122"/>
              </a:rPr>
              <a:t>（</a:t>
            </a:r>
            <a:r>
              <a:rPr lang="en-US" altLang="zh-CN" dirty="0" smtClean="0">
                <a:ea typeface="幼圆" pitchFamily="49" charset="-122"/>
              </a:rPr>
              <a:t>ES</a:t>
            </a:r>
            <a:r>
              <a:rPr lang="zh-CN" altLang="en-US" dirty="0" smtClean="0">
                <a:ea typeface="幼圆" pitchFamily="49" charset="-122"/>
              </a:rPr>
              <a:t>）←（</a:t>
            </a:r>
            <a:r>
              <a:rPr lang="en-US" altLang="zh-CN" dirty="0" smtClean="0">
                <a:ea typeface="幼圆" pitchFamily="49" charset="-122"/>
              </a:rPr>
              <a:t>rem +2</a:t>
            </a:r>
            <a:r>
              <a:rPr lang="zh-CN" altLang="en-US" dirty="0" smtClean="0">
                <a:ea typeface="幼圆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zh-CN" altLang="en-US" smtClean="0"/>
              <a:t>地址传送指令举例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algn="l" eaLnBrk="1" hangingPunct="1"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en-US" sz="2800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</a:p>
          <a:p>
            <a:pPr marL="0" indent="0" algn="l" eaLnBrk="1" hangingPunct="1">
              <a:buFontTx/>
              <a:buNone/>
            </a:pPr>
            <a:r>
              <a:rPr lang="en-US" altLang="zh-CN" sz="2800" dirty="0" smtClean="0"/>
              <a:t>① </a:t>
            </a:r>
            <a:r>
              <a:rPr lang="zh-CN" altLang="en-US" sz="2800" dirty="0" smtClean="0"/>
              <a:t>指出</a:t>
            </a:r>
            <a:r>
              <a:rPr lang="en-US" altLang="zh-CN" sz="2800" dirty="0" smtClean="0">
                <a:solidFill>
                  <a:srgbClr val="0000FF"/>
                </a:solidFill>
              </a:rPr>
              <a:t>LEA  AX</a:t>
            </a:r>
            <a:r>
              <a:rPr lang="zh-CN" altLang="en-US" sz="2800" dirty="0" smtClean="0">
                <a:solidFill>
                  <a:srgbClr val="0000FF"/>
                </a:solidFill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</a:rPr>
              <a:t>[5678H]</a:t>
            </a:r>
            <a:r>
              <a:rPr lang="zh-CN" altLang="en-US" sz="2800" dirty="0" smtClean="0"/>
              <a:t>执行后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中的值。</a:t>
            </a:r>
            <a:endParaRPr lang="en-US" altLang="zh-CN" sz="2800" dirty="0" smtClean="0"/>
          </a:p>
          <a:p>
            <a:pPr marL="0" indent="0" algn="l" eaLnBrk="1" hangingPunct="1">
              <a:spcBef>
                <a:spcPts val="1800"/>
              </a:spcBef>
              <a:buFontTx/>
              <a:buNone/>
            </a:pPr>
            <a:r>
              <a:rPr lang="zh-CN" altLang="en-US" sz="2800" dirty="0" smtClean="0"/>
              <a:t>     答：（</a:t>
            </a:r>
            <a:r>
              <a:rPr lang="en-US" altLang="zh-CN" sz="2800" dirty="0" smtClean="0"/>
              <a:t>AX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5678H</a:t>
            </a:r>
          </a:p>
          <a:p>
            <a:pPr marL="0" indent="0" algn="l" eaLnBrk="1" hangingPunct="1">
              <a:spcBef>
                <a:spcPts val="1800"/>
              </a:spcBef>
              <a:buFontTx/>
              <a:buNone/>
            </a:pPr>
            <a:r>
              <a:rPr lang="en-US" altLang="zh-CN" sz="2800" dirty="0" smtClean="0"/>
              <a:t>② </a:t>
            </a:r>
            <a:r>
              <a:rPr lang="zh-CN" altLang="en-US" sz="2800" dirty="0" smtClean="0"/>
              <a:t>已知： （</a:t>
            </a:r>
            <a:r>
              <a:rPr lang="en-US" altLang="zh-CN" sz="2800" dirty="0" smtClean="0"/>
              <a:t>DS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=C000H</a:t>
            </a:r>
          </a:p>
          <a:p>
            <a:pPr marL="0" indent="0" algn="l"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C2480H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=1357H</a:t>
            </a:r>
            <a:r>
              <a:rPr lang="zh-CN" altLang="en-US" sz="2800" dirty="0" smtClean="0"/>
              <a:t>，（</a:t>
            </a:r>
            <a:r>
              <a:rPr lang="en-US" altLang="zh-CN" sz="2800" dirty="0" smtClean="0"/>
              <a:t>C2482H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=2468H</a:t>
            </a:r>
          </a:p>
          <a:p>
            <a:pPr marL="0" indent="0" algn="l" eaLnBrk="1" hangingPunct="1">
              <a:buFontTx/>
              <a:buNone/>
            </a:pPr>
            <a:r>
              <a:rPr lang="zh-CN" altLang="en-US" sz="2800" dirty="0" smtClean="0"/>
              <a:t>给出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 </a:t>
            </a:r>
            <a:r>
              <a:rPr lang="en-US" altLang="zh-CN" sz="2800" dirty="0" smtClean="0">
                <a:solidFill>
                  <a:srgbClr val="0000FF"/>
                </a:solidFill>
              </a:rPr>
              <a:t>LDS SI,[2480H]</a:t>
            </a:r>
            <a:r>
              <a:rPr lang="zh-CN" altLang="en-US" sz="2800" dirty="0" smtClean="0"/>
              <a:t>的执行结果。</a:t>
            </a:r>
            <a:endParaRPr lang="en-US" altLang="zh-CN" sz="2800" dirty="0" smtClean="0"/>
          </a:p>
          <a:p>
            <a:pPr marL="0" indent="0" algn="l" eaLnBrk="1" hangingPunct="1">
              <a:buFontTx/>
              <a:buNone/>
            </a:pPr>
            <a:r>
              <a:rPr lang="zh-CN" altLang="en-US" sz="2800" dirty="0" smtClean="0"/>
              <a:t>      答：（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=1357H </a:t>
            </a:r>
            <a:r>
              <a:rPr lang="zh-CN" altLang="en-US" sz="2800" dirty="0" smtClean="0"/>
              <a:t>，（</a:t>
            </a:r>
            <a:r>
              <a:rPr lang="en-US" altLang="zh-CN" sz="2800" dirty="0" smtClean="0"/>
              <a:t>DS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=2468H</a:t>
            </a:r>
          </a:p>
          <a:p>
            <a:pPr marL="0" indent="0" algn="l"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 </a:t>
            </a:r>
            <a:br>
              <a:rPr lang="zh-CN" altLang="en-US" sz="2400" dirty="0" smtClean="0"/>
            </a:br>
            <a:r>
              <a:rPr lang="zh-CN" altLang="en-US" sz="2400" dirty="0" smtClean="0"/>
              <a:t>指令的源操作数不能使用立即数和通用寄存器，目的操作数不能使用段寄存器。地址传送指令不影响状态标志位。</a:t>
            </a:r>
          </a:p>
          <a:p>
            <a:pPr marL="0" indent="0" algn="l" eaLnBrk="1" hangingPunct="1">
              <a:buFontTx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229600" cy="504825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003399"/>
                </a:solidFill>
              </a:rPr>
              <a:t>2.3 </a:t>
            </a:r>
            <a:r>
              <a:rPr lang="zh-CN" altLang="en-US" b="0" dirty="0" smtClean="0">
                <a:solidFill>
                  <a:srgbClr val="003399"/>
                </a:solidFill>
              </a:rPr>
              <a:t>数据传送类指令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075"/>
            <a:ext cx="8207375" cy="51847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宋体" charset="-122"/>
              </a:rPr>
              <a:t>数据传送是计算机中最基本、最重要的操作</a:t>
            </a:r>
            <a:r>
              <a:rPr lang="en-US" altLang="zh-CN" sz="2800" dirty="0" smtClean="0">
                <a:latin typeface="宋体" charset="-122"/>
              </a:rPr>
              <a:t>,</a:t>
            </a:r>
            <a:r>
              <a:rPr lang="zh-CN" altLang="en-US" sz="2800" dirty="0" smtClean="0">
                <a:latin typeface="宋体" charset="-122"/>
              </a:rPr>
              <a:t>传送指令也是程序中最常使用的一类指令。</a:t>
            </a:r>
          </a:p>
          <a:p>
            <a:pPr eaLnBrk="1" hangingPunct="1"/>
            <a:r>
              <a:rPr lang="zh-CN" altLang="en-US" sz="2800" dirty="0" smtClean="0">
                <a:latin typeface="宋体" charset="-122"/>
              </a:rPr>
              <a:t>传送指令把数据从一个位置传送到另一个位置。</a:t>
            </a:r>
          </a:p>
          <a:p>
            <a:pPr eaLnBrk="1" hangingPunct="1"/>
            <a:r>
              <a:rPr lang="zh-CN" altLang="en-US" sz="2800" dirty="0" smtClean="0">
                <a:latin typeface="宋体" charset="-122"/>
              </a:rPr>
              <a:t>除标志寄存器传送指令外，均不影响标志位。</a:t>
            </a:r>
            <a:endParaRPr lang="zh-CN" altLang="en-US" sz="28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重点掌握</a:t>
            </a:r>
          </a:p>
          <a:p>
            <a:pPr marL="457200" lvl="1" indent="-95250" eaLnBrk="1" hangingPunct="1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MOV  XCHG  XLAT  PUSH  POP  LEA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pic>
        <p:nvPicPr>
          <p:cNvPr id="12292" name="Picture 2" descr="c:\users\george\appdata\roaming\360se6\User Data\temp\tu1.1.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4797152"/>
            <a:ext cx="476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指令的功能</a:t>
            </a:r>
          </a:p>
        </p:txBody>
      </p:sp>
      <p:pic>
        <p:nvPicPr>
          <p:cNvPr id="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12" y="6214591"/>
            <a:ext cx="606574" cy="60657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58" name="ShockwaveFlash1" r:id="rId2" imgW="9142857" imgH="4730830"/>
        </mc:Choice>
        <mc:Fallback>
          <p:control name="ShockwaveFlash1" r:id="rId2" imgW="9142857" imgH="473083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8" y="930275"/>
                  <a:ext cx="9142412" cy="4730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XCHG</a:t>
            </a:r>
            <a:r>
              <a:rPr lang="zh-CN" altLang="en-US" smtClean="0"/>
              <a:t>指令的功能</a:t>
            </a:r>
          </a:p>
        </p:txBody>
      </p:sp>
      <p:sp>
        <p:nvSpPr>
          <p:cNvPr id="3" name="圆角矩形 2">
            <a:hlinkClick r:id="rId4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2" name="ShockwaveFlash1" r:id="rId2" imgW="9142857" imgH="5189103"/>
        </mc:Choice>
        <mc:Fallback>
          <p:control name="ShockwaveFlash1" r:id="rId2" imgW="9142857" imgH="518910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19150"/>
                  <a:ext cx="9144000" cy="5189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XLAT</a:t>
            </a:r>
            <a:r>
              <a:rPr lang="zh-CN" altLang="en-US" smtClean="0"/>
              <a:t>指令的功能</a:t>
            </a:r>
          </a:p>
        </p:txBody>
      </p:sp>
      <p:sp>
        <p:nvSpPr>
          <p:cNvPr id="3" name="圆角矩形 2">
            <a:hlinkClick r:id="rId4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6" name="ShockwaveFlash1" r:id="rId2" imgW="9142857" imgH="5176907"/>
        </mc:Choice>
        <mc:Fallback>
          <p:control name="ShockwaveFlash1" r:id="rId2" imgW="9142857" imgH="517690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19150"/>
                  <a:ext cx="9144000" cy="51768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堆栈的图示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319213"/>
            <a:ext cx="52292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763963" y="5141913"/>
            <a:ext cx="2203450" cy="7620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0800000">
            <a:off x="3762375" y="1089025"/>
            <a:ext cx="2203450" cy="7620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" name="Text Box 7"/>
          <p:cNvSpPr>
            <a:spLocks noChangeArrowheads="1"/>
          </p:cNvSpPr>
          <p:nvPr/>
        </p:nvSpPr>
        <p:spPr bwMode="auto">
          <a:xfrm>
            <a:off x="6061075" y="5524500"/>
            <a:ext cx="134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folHlink"/>
                </a:solidFill>
                <a:sym typeface="Arial" charset="0"/>
              </a:rPr>
              <a:t>低地址端</a:t>
            </a:r>
            <a:endParaRPr lang="zh-CN" altLang="en-US"/>
          </a:p>
        </p:txBody>
      </p:sp>
      <p:sp>
        <p:nvSpPr>
          <p:cNvPr id="7" name="Text Box 8"/>
          <p:cNvSpPr>
            <a:spLocks noChangeArrowheads="1"/>
          </p:cNvSpPr>
          <p:nvPr/>
        </p:nvSpPr>
        <p:spPr bwMode="auto">
          <a:xfrm>
            <a:off x="6102350" y="1133475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folHlink"/>
                </a:solidFill>
                <a:sym typeface="Arial" charset="0"/>
              </a:rPr>
              <a:t>高地址端</a:t>
            </a:r>
            <a:endParaRPr lang="zh-CN" altLang="en-US"/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进栈指令</a:t>
            </a:r>
            <a:r>
              <a:rPr lang="en-US" altLang="zh-CN" smtClean="0"/>
              <a:t>PUSH</a:t>
            </a:r>
            <a:endParaRPr lang="zh-CN" altLang="en-US" smtClean="0"/>
          </a:p>
        </p:txBody>
      </p:sp>
      <p:sp>
        <p:nvSpPr>
          <p:cNvPr id="3" name="圆角矩形 2">
            <a:hlinkClick r:id="rId4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0" name="ShockwaveFlash1" r:id="rId2" imgW="8950013" imgH="5202753"/>
        </mc:Choice>
        <mc:Fallback>
          <p:control name="ShockwaveFlash1" r:id="rId2" imgW="8950013" imgH="520275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19150"/>
                  <a:ext cx="8950325" cy="5202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出栈指令</a:t>
            </a:r>
            <a:r>
              <a:rPr lang="en-US" altLang="zh-CN" smtClean="0"/>
              <a:t>POP</a:t>
            </a:r>
            <a:endParaRPr lang="zh-CN" altLang="en-US" smtClean="0"/>
          </a:p>
        </p:txBody>
      </p:sp>
      <p:sp>
        <p:nvSpPr>
          <p:cNvPr id="3" name="圆角矩形 2">
            <a:hlinkClick r:id="rId4" action="ppaction://hlinksldjump"/>
          </p:cNvPr>
          <p:cNvSpPr/>
          <p:nvPr/>
        </p:nvSpPr>
        <p:spPr bwMode="auto">
          <a:xfrm>
            <a:off x="8172400" y="6290270"/>
            <a:ext cx="864096" cy="548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4" name="ShockwaveFlash1" r:id="rId2" imgW="9142857" imgH="5319588"/>
        </mc:Choice>
        <mc:Fallback>
          <p:control name="ShockwaveFlash1" r:id="rId2" imgW="9142857" imgH="531958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19150"/>
                  <a:ext cx="9144000" cy="5319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2.3.1  </a:t>
            </a:r>
            <a:r>
              <a:rPr lang="zh-CN" altLang="en-US" smtClean="0"/>
              <a:t>通用数据传送指令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indent="47625" eaLnBrk="1" hangingPunct="1">
              <a:defRPr/>
            </a:pPr>
            <a:r>
              <a:rPr lang="zh-CN" altLang="en-US" sz="2800" dirty="0"/>
              <a:t>提供方便灵活的通用传送操作</a:t>
            </a:r>
          </a:p>
          <a:p>
            <a:pPr indent="47625" eaLnBrk="1" hangingPunct="1">
              <a:defRPr/>
            </a:pPr>
            <a:r>
              <a:rPr lang="zh-CN" altLang="en-US" sz="2800" dirty="0"/>
              <a:t>有</a:t>
            </a:r>
            <a:r>
              <a:rPr lang="en-US" altLang="zh-CN" sz="2800" dirty="0"/>
              <a:t>3</a:t>
            </a:r>
            <a:r>
              <a:rPr lang="zh-CN" altLang="en-US" sz="2800" dirty="0"/>
              <a:t>条指令</a:t>
            </a:r>
          </a:p>
          <a:p>
            <a:pPr lvl="1" indent="47625"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MOV	   (</a:t>
            </a:r>
            <a:r>
              <a:rPr lang="en-US" altLang="zh-CN" dirty="0" smtClean="0">
                <a:solidFill>
                  <a:srgbClr val="FF0000"/>
                </a:solidFill>
              </a:rPr>
              <a:t>MOV</a:t>
            </a:r>
            <a:r>
              <a:rPr lang="en-US" altLang="zh-CN" dirty="0" smtClean="0">
                <a:solidFill>
                  <a:schemeClr val="accent1"/>
                </a:solidFill>
              </a:rPr>
              <a:t>E)</a:t>
            </a:r>
          </a:p>
          <a:p>
            <a:pPr lvl="1" indent="47625"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XCHG (E</a:t>
            </a:r>
            <a:r>
              <a:rPr lang="en-US" altLang="zh-CN" dirty="0" smtClean="0">
                <a:solidFill>
                  <a:srgbClr val="FF0000"/>
                </a:solidFill>
              </a:rPr>
              <a:t>XCH</a:t>
            </a:r>
            <a:r>
              <a:rPr lang="en-US" altLang="zh-CN" dirty="0" smtClean="0">
                <a:solidFill>
                  <a:schemeClr val="accent1"/>
                </a:solidFill>
              </a:rPr>
              <a:t>AN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</a:rPr>
              <a:t>E)</a:t>
            </a:r>
          </a:p>
          <a:p>
            <a:pPr lvl="1" indent="47625"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XLAT  (TRANS</a:t>
            </a:r>
            <a:r>
              <a:rPr lang="en-US" altLang="zh-CN" dirty="0" smtClean="0">
                <a:solidFill>
                  <a:srgbClr val="FF0000"/>
                </a:solidFill>
              </a:rPr>
              <a:t>LAT</a:t>
            </a:r>
            <a:r>
              <a:rPr lang="en-US" altLang="zh-CN" dirty="0" smtClean="0">
                <a:solidFill>
                  <a:schemeClr val="accent1"/>
                </a:solidFill>
              </a:rPr>
              <a:t>E)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90" y="3598639"/>
            <a:ext cx="291465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传送指令</a:t>
            </a:r>
            <a:r>
              <a:rPr lang="en-US" altLang="zh-CN" smtClean="0"/>
              <a:t>MOV</a:t>
            </a:r>
            <a:r>
              <a:rPr lang="zh-CN" altLang="en-US" smtClean="0"/>
              <a:t>（</a:t>
            </a:r>
            <a:r>
              <a:rPr lang="en-US" altLang="zh-CN" smtClean="0"/>
              <a:t>move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075"/>
            <a:ext cx="8280152" cy="107977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 smtClean="0"/>
              <a:t>功能：把</a:t>
            </a:r>
            <a:r>
              <a:rPr lang="zh-CN" altLang="en-US" sz="2800" dirty="0"/>
              <a:t>一个</a:t>
            </a:r>
            <a:r>
              <a:rPr lang="zh-CN" altLang="en-US" sz="2800" dirty="0">
                <a:solidFill>
                  <a:srgbClr val="0000FF"/>
                </a:solidFill>
              </a:rPr>
              <a:t>字节</a:t>
            </a:r>
            <a:r>
              <a:rPr lang="zh-CN" altLang="en-US" sz="2800" dirty="0"/>
              <a:t>或</a:t>
            </a:r>
            <a:r>
              <a:rPr lang="zh-CN" altLang="en-US" sz="2800" dirty="0" smtClean="0">
                <a:solidFill>
                  <a:srgbClr val="0000FF"/>
                </a:solidFill>
              </a:rPr>
              <a:t>字</a:t>
            </a:r>
            <a:r>
              <a:rPr lang="zh-CN" altLang="en-US" sz="2800" dirty="0" smtClean="0"/>
              <a:t>操作数</a:t>
            </a:r>
            <a:r>
              <a:rPr lang="zh-CN" altLang="en-US" sz="2800" dirty="0"/>
              <a:t>从源地址传送至</a:t>
            </a:r>
            <a:r>
              <a:rPr lang="zh-CN" altLang="en-US" sz="2800" dirty="0" smtClean="0"/>
              <a:t>目的地址，用于程序中的变量赋值。</a:t>
            </a:r>
            <a:endParaRPr lang="zh-CN" altLang="en-US" sz="2800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AutoShape 4" descr="30%"/>
          <p:cNvSpPr>
            <a:spLocks noChangeArrowheads="1"/>
          </p:cNvSpPr>
          <p:nvPr/>
        </p:nvSpPr>
        <p:spPr bwMode="auto">
          <a:xfrm>
            <a:off x="1330325" y="2466975"/>
            <a:ext cx="5827713" cy="1150938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MOV reg/mem,imm</a:t>
            </a:r>
          </a:p>
          <a:p>
            <a:pPr algn="r">
              <a:spcBef>
                <a:spcPct val="20000"/>
              </a:spcBef>
              <a:tabLst>
                <a:tab pos="3141663" algn="l"/>
              </a:tabLst>
              <a:defRPr/>
            </a:pP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；立即数送寄存器或主存</a:t>
            </a:r>
          </a:p>
        </p:txBody>
      </p:sp>
      <p:sp>
        <p:nvSpPr>
          <p:cNvPr id="5" name="AutoShape 5" descr="30%"/>
          <p:cNvSpPr>
            <a:spLocks noChangeArrowheads="1"/>
          </p:cNvSpPr>
          <p:nvPr/>
        </p:nvSpPr>
        <p:spPr bwMode="auto">
          <a:xfrm>
            <a:off x="1328738" y="3160713"/>
            <a:ext cx="5830887" cy="1150937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MOV 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reg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/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0000FF"/>
                </a:solidFill>
                <a:effectLst/>
                <a:ea typeface="宋体" pitchFamily="2" charset="-122"/>
              </a:rPr>
              <a:t>/</a:t>
            </a:r>
            <a:r>
              <a:rPr lang="en-US" altLang="zh-CN" sz="2800" dirty="0" err="1">
                <a:solidFill>
                  <a:srgbClr val="0000FF"/>
                </a:solidFill>
                <a:effectLst/>
                <a:ea typeface="宋体" pitchFamily="2" charset="-122"/>
              </a:rPr>
              <a:t>seg,reg</a:t>
            </a:r>
            <a:endParaRPr lang="en-US" altLang="zh-CN" sz="2800" dirty="0">
              <a:solidFill>
                <a:srgbClr val="0000FF"/>
              </a:solidFill>
              <a:effectLst/>
              <a:ea typeface="宋体" pitchFamily="2" charset="-122"/>
            </a:endParaRPr>
          </a:p>
          <a:p>
            <a:pPr algn="r">
              <a:spcBef>
                <a:spcPct val="20000"/>
              </a:spcBef>
              <a:tabLst>
                <a:tab pos="3141663" algn="l"/>
              </a:tabLst>
              <a:defRPr/>
            </a:pPr>
            <a:r>
              <a:rPr lang="zh-CN" altLang="en-US" sz="2800" dirty="0">
                <a:solidFill>
                  <a:srgbClr val="0000FF"/>
                </a:solidFill>
                <a:effectLst/>
                <a:ea typeface="宋体" pitchFamily="2" charset="-122"/>
              </a:rPr>
              <a:t>；寄存器送（段）寄存器或主存</a:t>
            </a:r>
          </a:p>
        </p:txBody>
      </p:sp>
      <p:sp>
        <p:nvSpPr>
          <p:cNvPr id="6" name="AutoShape 6" descr="30%"/>
          <p:cNvSpPr>
            <a:spLocks noChangeArrowheads="1"/>
          </p:cNvSpPr>
          <p:nvPr/>
        </p:nvSpPr>
        <p:spPr bwMode="auto">
          <a:xfrm>
            <a:off x="1327150" y="3862388"/>
            <a:ext cx="5834063" cy="1150937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MOV reg/seg,mem</a:t>
            </a:r>
          </a:p>
          <a:p>
            <a:pPr algn="r">
              <a:spcBef>
                <a:spcPct val="20000"/>
              </a:spcBef>
              <a:tabLst>
                <a:tab pos="3141663" algn="l"/>
              </a:tabLst>
              <a:defRPr/>
            </a:pP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；主存送（段）寄存器</a:t>
            </a:r>
          </a:p>
        </p:txBody>
      </p:sp>
      <p:sp>
        <p:nvSpPr>
          <p:cNvPr id="7" name="AutoShape 7" descr="30%"/>
          <p:cNvSpPr>
            <a:spLocks noChangeArrowheads="1"/>
          </p:cNvSpPr>
          <p:nvPr/>
        </p:nvSpPr>
        <p:spPr bwMode="auto">
          <a:xfrm>
            <a:off x="1327150" y="4548188"/>
            <a:ext cx="5834063" cy="1150937"/>
          </a:xfrm>
          <a:prstGeom prst="flowChartAlternateProcess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141663" algn="l"/>
              </a:tabLst>
              <a:defRPr/>
            </a:pPr>
            <a:r>
              <a:rPr lang="en-US" altLang="zh-CN" sz="2800">
                <a:solidFill>
                  <a:srgbClr val="0000FF"/>
                </a:solidFill>
                <a:effectLst/>
                <a:ea typeface="宋体" pitchFamily="2" charset="-122"/>
              </a:rPr>
              <a:t>MOV reg/mem,seg</a:t>
            </a:r>
          </a:p>
          <a:p>
            <a:pPr algn="r">
              <a:spcBef>
                <a:spcPct val="20000"/>
              </a:spcBef>
              <a:tabLst>
                <a:tab pos="3141663" algn="l"/>
              </a:tabLst>
              <a:defRPr/>
            </a:pPr>
            <a:r>
              <a:rPr lang="zh-CN" altLang="en-US" sz="2800">
                <a:solidFill>
                  <a:srgbClr val="0000FF"/>
                </a:solidFill>
                <a:effectLst/>
                <a:ea typeface="宋体" pitchFamily="2" charset="-122"/>
              </a:rPr>
              <a:t>；段寄存器送寄存器或主存</a:t>
            </a:r>
          </a:p>
        </p:txBody>
      </p:sp>
      <p:sp>
        <p:nvSpPr>
          <p:cNvPr id="8" name="AutoShape 8" descr="画布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47013" y="5589240"/>
            <a:ext cx="901451" cy="57606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anchor="ctr"/>
          <a:lstStyle/>
          <a:p>
            <a:pPr algn="ctr">
              <a:defRPr/>
            </a:pPr>
            <a:r>
              <a:rPr kumimoji="1" lang="zh-CN" altLang="en-US" sz="2400" dirty="0">
                <a:solidFill>
                  <a:schemeClr val="accent1"/>
                </a:solidFill>
                <a:effectLst/>
                <a:latin typeface="+mn-ea"/>
              </a:rPr>
              <a:t>演示</a:t>
            </a: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 bwMode="auto">
          <a:xfrm>
            <a:off x="5724128" y="2565450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28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举例</a:t>
            </a:r>
          </a:p>
        </p:txBody>
      </p:sp>
      <p:sp>
        <p:nvSpPr>
          <p:cNvPr id="10" name="圆角矩形 9">
            <a:hlinkClick r:id="rId4" action="ppaction://hlinksldjump"/>
          </p:cNvPr>
          <p:cNvSpPr/>
          <p:nvPr/>
        </p:nvSpPr>
        <p:spPr bwMode="auto">
          <a:xfrm>
            <a:off x="5733652" y="3251175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28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举例</a:t>
            </a:r>
          </a:p>
        </p:txBody>
      </p:sp>
      <p:sp>
        <p:nvSpPr>
          <p:cNvPr id="11" name="圆角矩形 10">
            <a:hlinkClick r:id="rId5" action="ppaction://hlinksldjump"/>
          </p:cNvPr>
          <p:cNvSpPr/>
          <p:nvPr/>
        </p:nvSpPr>
        <p:spPr bwMode="auto">
          <a:xfrm>
            <a:off x="5733652" y="3952106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28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举例</a:t>
            </a:r>
          </a:p>
        </p:txBody>
      </p:sp>
      <p:sp>
        <p:nvSpPr>
          <p:cNvPr id="12" name="圆角矩形 11">
            <a:hlinkClick r:id="rId6" action="ppaction://hlinksldjump"/>
          </p:cNvPr>
          <p:cNvSpPr/>
          <p:nvPr/>
        </p:nvSpPr>
        <p:spPr bwMode="auto">
          <a:xfrm>
            <a:off x="5733652" y="4629125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28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2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dirty="0" smtClean="0"/>
              <a:t>MOV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:</a:t>
            </a:r>
            <a:r>
              <a:rPr lang="zh-CN" altLang="en-US" dirty="0" smtClean="0"/>
              <a:t>立即数传送实例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cl,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；</a:t>
            </a:r>
            <a:r>
              <a:rPr lang="en-US" altLang="zh-CN" dirty="0"/>
              <a:t>cl←4</a:t>
            </a:r>
            <a:r>
              <a:rPr lang="zh-CN" altLang="en-US" dirty="0"/>
              <a:t>，字节传送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dx,</a:t>
            </a:r>
            <a:r>
              <a:rPr lang="en-US" altLang="zh-CN" dirty="0">
                <a:solidFill>
                  <a:srgbClr val="FF0000"/>
                </a:solidFill>
              </a:rPr>
              <a:t>0ffh</a:t>
            </a:r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；</a:t>
            </a:r>
            <a:r>
              <a:rPr lang="en-US" altLang="zh-CN" dirty="0"/>
              <a:t>dx←00ffh</a:t>
            </a:r>
            <a:r>
              <a:rPr lang="zh-CN" altLang="en-US" dirty="0"/>
              <a:t>，字传送</a:t>
            </a:r>
          </a:p>
          <a:p>
            <a:pPr>
              <a:lnSpc>
                <a:spcPct val="90000"/>
              </a:lnSpc>
              <a:spcBef>
                <a:spcPts val="1200"/>
              </a:spcBef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si,</a:t>
            </a:r>
            <a:r>
              <a:rPr lang="en-US" altLang="zh-CN" dirty="0">
                <a:solidFill>
                  <a:srgbClr val="FF0000"/>
                </a:solidFill>
              </a:rPr>
              <a:t>200h</a:t>
            </a:r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；</a:t>
            </a:r>
            <a:r>
              <a:rPr lang="en-US" altLang="zh-CN" dirty="0"/>
              <a:t>si←0200h</a:t>
            </a:r>
            <a:r>
              <a:rPr lang="zh-CN" altLang="en-US" dirty="0"/>
              <a:t>，字传送</a:t>
            </a:r>
          </a:p>
          <a:p>
            <a:pPr marL="358775" indent="-358775">
              <a:spcBef>
                <a:spcPts val="1200"/>
              </a:spcBef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bvar,</a:t>
            </a:r>
            <a:r>
              <a:rPr lang="en-US" altLang="zh-CN" dirty="0" smtClean="0">
                <a:solidFill>
                  <a:srgbClr val="FF0000"/>
                </a:solidFill>
              </a:rPr>
              <a:t>0ah    </a:t>
            </a:r>
            <a:r>
              <a:rPr lang="zh-CN" altLang="en-US" dirty="0" smtClean="0"/>
              <a:t>；字节</a:t>
            </a:r>
            <a:r>
              <a:rPr lang="zh-CN" altLang="en-US" dirty="0"/>
              <a:t>传送</a:t>
            </a:r>
          </a:p>
          <a:p>
            <a:pPr marL="0" indent="0" eaLnBrk="1" hangingPunct="1">
              <a:spcBef>
                <a:spcPts val="1200"/>
              </a:spcBef>
              <a:buSzPct val="90000"/>
              <a:buFontTx/>
              <a:buNone/>
              <a:defRPr/>
            </a:pPr>
            <a:r>
              <a:rPr lang="zh-CN" altLang="en-US" sz="2400" dirty="0"/>
              <a:t>；假设</a:t>
            </a:r>
            <a:r>
              <a:rPr lang="en-US" altLang="zh-CN" sz="2400" dirty="0" err="1"/>
              <a:t>bvar</a:t>
            </a:r>
            <a:r>
              <a:rPr lang="zh-CN" altLang="en-US" sz="2400" dirty="0"/>
              <a:t>是一个字节变量，定义如下：</a:t>
            </a:r>
            <a:r>
              <a:rPr lang="en-US" altLang="zh-CN" sz="2400" dirty="0" err="1"/>
              <a:t>bvar</a:t>
            </a: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db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0</a:t>
            </a:r>
            <a:endParaRPr lang="en-US" altLang="zh-CN" sz="2400" dirty="0"/>
          </a:p>
          <a:p>
            <a:pPr>
              <a:spcBef>
                <a:spcPts val="1200"/>
              </a:spcBef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wvar,</a:t>
            </a:r>
            <a:r>
              <a:rPr lang="en-US" altLang="zh-CN" dirty="0" smtClean="0">
                <a:solidFill>
                  <a:srgbClr val="FF0000"/>
                </a:solidFill>
              </a:rPr>
              <a:t>0bh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；</a:t>
            </a:r>
            <a:r>
              <a:rPr lang="zh-CN" altLang="en-US" dirty="0"/>
              <a:t>字传送</a:t>
            </a:r>
          </a:p>
          <a:p>
            <a:pPr marL="0" indent="0" eaLnBrk="1" hangingPunct="1">
              <a:spcBef>
                <a:spcPts val="1200"/>
              </a:spcBef>
              <a:buSzPct val="90000"/>
              <a:buFontTx/>
              <a:buNone/>
              <a:defRPr/>
            </a:pPr>
            <a:r>
              <a:rPr lang="zh-CN" altLang="en-US" sz="2400" dirty="0"/>
              <a:t>；假设</a:t>
            </a:r>
            <a:r>
              <a:rPr lang="en-US" altLang="zh-CN" sz="2400" dirty="0" err="1"/>
              <a:t>wvar</a:t>
            </a:r>
            <a:r>
              <a:rPr lang="zh-CN" altLang="en-US" sz="2400" dirty="0"/>
              <a:t>是一个字变量，定义如下：</a:t>
            </a:r>
            <a:r>
              <a:rPr lang="en-US" altLang="zh-CN" sz="2400" dirty="0" err="1"/>
              <a:t>wvar</a:t>
            </a: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dw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0</a:t>
            </a:r>
            <a:endParaRPr lang="en-US" altLang="zh-CN" sz="2400" dirty="0"/>
          </a:p>
        </p:txBody>
      </p:sp>
      <p:sp>
        <p:nvSpPr>
          <p:cNvPr id="11" name="AutoShape 4" descr="画布"/>
          <p:cNvSpPr>
            <a:spLocks noChangeArrowheads="1"/>
          </p:cNvSpPr>
          <p:nvPr/>
        </p:nvSpPr>
        <p:spPr bwMode="auto">
          <a:xfrm>
            <a:off x="3683000" y="5194300"/>
            <a:ext cx="49212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明确指令是字节操作还是字操作</a:t>
            </a: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693738" y="2060575"/>
            <a:ext cx="5224462" cy="3744913"/>
            <a:chOff x="150" y="1197"/>
            <a:chExt cx="3291" cy="2065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50" y="2850"/>
              <a:ext cx="3291" cy="41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ea typeface="宋体" pitchFamily="2" charset="-122"/>
                </a:rPr>
                <a:t>以字母开头的常数要有前导</a:t>
              </a:r>
              <a:r>
                <a:rPr lang="en-US" altLang="zh-CN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1130" y="1197"/>
              <a:ext cx="800" cy="1310"/>
              <a:chOff x="1130" y="1197"/>
              <a:chExt cx="800" cy="1310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130" y="1197"/>
                <a:ext cx="471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effectLst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414" y="1872"/>
                <a:ext cx="471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effectLst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459" y="2507"/>
                <a:ext cx="471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effectLst/>
                </a:endParaRPr>
              </a:p>
            </p:txBody>
          </p:sp>
        </p:grpSp>
      </p:grpSp>
      <p:sp>
        <p:nvSpPr>
          <p:cNvPr id="14" name="圆角矩形 13">
            <a:hlinkClick r:id="rId2" action="ppaction://hlinksldjump"/>
          </p:cNvPr>
          <p:cNvSpPr/>
          <p:nvPr/>
        </p:nvSpPr>
        <p:spPr bwMode="auto">
          <a:xfrm>
            <a:off x="8135045" y="6328370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1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</a:t>
            </a:r>
            <a:r>
              <a:rPr lang="en-US" altLang="zh-CN" smtClean="0"/>
              <a:t>:</a:t>
            </a:r>
            <a:r>
              <a:rPr lang="zh-CN" altLang="en-US" smtClean="0"/>
              <a:t>寄存器传送实例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ah,al</a:t>
            </a:r>
            <a:r>
              <a:rPr lang="en-US" altLang="zh-CN" dirty="0" smtClean="0"/>
              <a:t>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ah←al</a:t>
            </a:r>
            <a:r>
              <a:rPr lang="zh-CN" altLang="en-US" dirty="0" smtClean="0"/>
              <a:t>，字节传送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bvar,ch</a:t>
            </a:r>
            <a:r>
              <a:rPr lang="en-US" altLang="zh-CN" dirty="0" smtClean="0"/>
              <a:t>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bvar←ch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，字节传送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ax,bx</a:t>
            </a:r>
            <a:r>
              <a:rPr lang="en-US" altLang="zh-CN" dirty="0" smtClean="0"/>
              <a:t>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ax←bx</a:t>
            </a:r>
            <a:r>
              <a:rPr lang="zh-CN" altLang="en-US" dirty="0" smtClean="0"/>
              <a:t>，字传送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ds,ax</a:t>
            </a:r>
            <a:r>
              <a:rPr lang="en-US" altLang="zh-CN" dirty="0" smtClean="0"/>
              <a:t>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ds←ax</a:t>
            </a:r>
            <a:r>
              <a:rPr lang="zh-CN" altLang="en-US" dirty="0" smtClean="0"/>
              <a:t>，字传送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],al	</a:t>
            </a:r>
            <a:r>
              <a:rPr lang="zh-CN" altLang="en-US" dirty="0" smtClean="0"/>
              <a:t>；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]←al</a:t>
            </a:r>
            <a:r>
              <a:rPr lang="zh-CN" altLang="en-US" dirty="0" smtClean="0"/>
              <a:t>，字节传送</a:t>
            </a:r>
          </a:p>
        </p:txBody>
      </p:sp>
      <p:sp>
        <p:nvSpPr>
          <p:cNvPr id="4" name="AutoShape 4" descr="画布"/>
          <p:cNvSpPr>
            <a:spLocks noChangeArrowheads="1"/>
          </p:cNvSpPr>
          <p:nvPr/>
        </p:nvSpPr>
        <p:spPr bwMode="auto">
          <a:xfrm>
            <a:off x="827584" y="4276997"/>
            <a:ext cx="4535957" cy="66729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" anchor="ctr"/>
          <a:lstStyle/>
          <a:p>
            <a:pPr algn="just">
              <a:defRPr/>
            </a:pPr>
            <a:r>
              <a:rPr kumimoji="1" lang="zh-CN" altLang="en-US" sz="2400" dirty="0" smtClean="0">
                <a:solidFill>
                  <a:schemeClr val="accent1"/>
                </a:solidFill>
                <a:effectLst/>
                <a:latin typeface="+mn-ea"/>
              </a:rPr>
              <a:t>寄存</a:t>
            </a:r>
            <a:r>
              <a:rPr kumimoji="1" lang="zh-CN" altLang="en-US" sz="2400" dirty="0">
                <a:solidFill>
                  <a:schemeClr val="accent1"/>
                </a:solidFill>
                <a:effectLst/>
                <a:latin typeface="+mn-ea"/>
              </a:rPr>
              <a:t>器具有明确的字节和字类型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8135045" y="6328370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10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</a:t>
            </a:r>
            <a:r>
              <a:rPr lang="en-US" altLang="zh-CN" smtClean="0"/>
              <a:t>:</a:t>
            </a:r>
            <a:r>
              <a:rPr lang="zh-CN" altLang="en-US" smtClean="0"/>
              <a:t>存储器传送实例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al,[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]	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al←ds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]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dx,[</a:t>
            </a:r>
            <a:r>
              <a:rPr lang="en-US" altLang="zh-CN" dirty="0" err="1" smtClean="0"/>
              <a:t>bp</a:t>
            </a:r>
            <a:r>
              <a:rPr lang="en-US" altLang="zh-CN" dirty="0" smtClean="0"/>
              <a:t>]	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dx←ss</a:t>
            </a:r>
            <a:r>
              <a:rPr lang="en-US" altLang="zh-CN" dirty="0" smtClean="0"/>
              <a:t>:[bp+0]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dx,[bp+4]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dx←ss</a:t>
            </a:r>
            <a:r>
              <a:rPr lang="en-US" altLang="zh-CN" dirty="0" smtClean="0"/>
              <a:t>:[bp+4]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,[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]		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es←ds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]</a:t>
            </a:r>
          </a:p>
        </p:txBody>
      </p:sp>
      <p:sp>
        <p:nvSpPr>
          <p:cNvPr id="4" name="AutoShape 4" descr="画布"/>
          <p:cNvSpPr>
            <a:spLocks noChangeArrowheads="1"/>
          </p:cNvSpPr>
          <p:nvPr/>
        </p:nvSpPr>
        <p:spPr bwMode="auto">
          <a:xfrm>
            <a:off x="755576" y="4743450"/>
            <a:ext cx="4824536" cy="55775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" anchor="ctr"/>
          <a:lstStyle/>
          <a:p>
            <a:pPr algn="just"/>
            <a:r>
              <a:rPr kumimoji="1" lang="zh-CN" altLang="en-US" sz="2400" dirty="0" smtClean="0">
                <a:solidFill>
                  <a:schemeClr val="accent1"/>
                </a:solidFill>
                <a:effectLst/>
                <a:latin typeface="+mn-ea"/>
                <a:ea typeface="+mn-ea"/>
              </a:rPr>
              <a:t>不</a:t>
            </a:r>
            <a:r>
              <a:rPr kumimoji="1" lang="zh-CN" altLang="en-US" sz="2400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存在存储器向存储器的传送指令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8135045" y="6328370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10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</a:t>
            </a:r>
            <a:r>
              <a:rPr lang="en-US" altLang="zh-CN" smtClean="0"/>
              <a:t>:</a:t>
            </a:r>
            <a:r>
              <a:rPr lang="zh-CN" altLang="en-US" smtClean="0"/>
              <a:t>段寄存器传送实例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>
              <a:buSzPct val="90000"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[</a:t>
            </a:r>
            <a:r>
              <a:rPr lang="en-US" altLang="zh-CN" dirty="0" err="1"/>
              <a:t>si</a:t>
            </a:r>
            <a:r>
              <a:rPr lang="en-US" altLang="zh-CN" dirty="0"/>
              <a:t>],ds</a:t>
            </a:r>
          </a:p>
          <a:p>
            <a:pPr>
              <a:buSzPct val="90000"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mov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ax,ds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 err="1">
                <a:solidFill>
                  <a:schemeClr val="tx1"/>
                </a:solidFill>
              </a:rPr>
              <a:t>ax←ds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SzPct val="90000"/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mov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es,ax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 err="1">
                <a:solidFill>
                  <a:schemeClr val="tx1"/>
                </a:solidFill>
              </a:rPr>
              <a:t>es←ax←</a:t>
            </a:r>
            <a:r>
              <a:rPr lang="en-US" altLang="zh-CN" dirty="0" err="1" smtClean="0">
                <a:solidFill>
                  <a:schemeClr val="tx1"/>
                </a:solidFill>
              </a:rPr>
              <a:t>ds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AutoShape 4" descr="画布"/>
          <p:cNvSpPr>
            <a:spLocks noChangeArrowheads="1"/>
          </p:cNvSpPr>
          <p:nvPr/>
        </p:nvSpPr>
        <p:spPr bwMode="auto">
          <a:xfrm>
            <a:off x="774254" y="3645024"/>
            <a:ext cx="3622501" cy="57606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0800" anchor="ctr"/>
          <a:lstStyle/>
          <a:p>
            <a:pPr algn="just"/>
            <a:r>
              <a:rPr kumimoji="1" lang="zh-CN" altLang="en-US" sz="2400" dirty="0" smtClean="0">
                <a:solidFill>
                  <a:schemeClr val="accent1"/>
                </a:solidFill>
                <a:effectLst/>
                <a:latin typeface="+mn-ea"/>
                <a:ea typeface="+mn-ea"/>
              </a:rPr>
              <a:t>对</a:t>
            </a:r>
            <a:r>
              <a:rPr kumimoji="1" lang="zh-CN" altLang="en-US" sz="2400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段寄存器的操作不灵活</a:t>
            </a: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 bwMode="auto">
          <a:xfrm>
            <a:off x="8135045" y="6328370"/>
            <a:ext cx="901451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108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heme/theme1.xml><?xml version="1.0" encoding="utf-8"?>
<a:theme xmlns:a="http://schemas.openxmlformats.org/drawingml/2006/main" name="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1177</Words>
  <Application>Microsoft Office PowerPoint</Application>
  <PresentationFormat>全屏显示(4:3)</PresentationFormat>
  <Paragraphs>246</Paragraphs>
  <Slides>36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015</vt:lpstr>
      <vt:lpstr>1_015</vt:lpstr>
      <vt:lpstr>第2章 8086指令系统</vt:lpstr>
      <vt:lpstr>第2章 8086指令系统</vt:lpstr>
      <vt:lpstr>2.3 数据传送类指令</vt:lpstr>
      <vt:lpstr>2.3.1  通用数据传送指令</vt:lpstr>
      <vt:lpstr>1. 传送指令MOV（move）</vt:lpstr>
      <vt:lpstr>MOV指令:立即数传送实例</vt:lpstr>
      <vt:lpstr>MOV指令:寄存器传送实例</vt:lpstr>
      <vt:lpstr>MOV指令:存储器传送实例</vt:lpstr>
      <vt:lpstr>MOV指令:段寄存器传送实例</vt:lpstr>
      <vt:lpstr>MOV指令传送功能图解</vt:lpstr>
      <vt:lpstr>非法指令</vt:lpstr>
      <vt:lpstr>非法指令:(1)两个操作数类型不一致</vt:lpstr>
      <vt:lpstr>非法指令:(2)无法确定是字节量还是字量操作</vt:lpstr>
      <vt:lpstr>非法指令:(3)两个操作数都是存储器</vt:lpstr>
      <vt:lpstr>非法指令:(4)段寄存器操作的限制</vt:lpstr>
      <vt:lpstr>2. 交换指令XCHG（exchange）</vt:lpstr>
      <vt:lpstr>交换指令XCHG实例</vt:lpstr>
      <vt:lpstr>3. 换码指令XLAT（translate）</vt:lpstr>
      <vt:lpstr>3. 换码指令XLAT应用举例---LED数码管驱动</vt:lpstr>
      <vt:lpstr>2.3.2  堆栈操作指令</vt:lpstr>
      <vt:lpstr>进栈指令PUSH</vt:lpstr>
      <vt:lpstr>出栈指令POP</vt:lpstr>
      <vt:lpstr>堆栈操作的特点</vt:lpstr>
      <vt:lpstr>2.3.3  标志操作指令</vt:lpstr>
      <vt:lpstr>2. 标志寄存器传送指令</vt:lpstr>
      <vt:lpstr>2.3.4 有效地址传送指令LEA</vt:lpstr>
      <vt:lpstr>例: 地址传送与内容传送</vt:lpstr>
      <vt:lpstr>地址传送指令</vt:lpstr>
      <vt:lpstr>地址传送指令举例</vt:lpstr>
      <vt:lpstr>参考资料</vt:lpstr>
      <vt:lpstr>MOV指令的功能</vt:lpstr>
      <vt:lpstr>XCHG指令的功能</vt:lpstr>
      <vt:lpstr>XLAT指令的功能</vt:lpstr>
      <vt:lpstr>堆栈的图示</vt:lpstr>
      <vt:lpstr>进栈指令PUSH</vt:lpstr>
      <vt:lpstr>出栈指令POP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汇编语言程序设计</dc:title>
  <dc:creator>钱晓捷</dc:creator>
  <cp:lastModifiedBy>AutoBVT</cp:lastModifiedBy>
  <cp:revision>622</cp:revision>
  <dcterms:created xsi:type="dcterms:W3CDTF">2003-04-30T14:16:35Z</dcterms:created>
  <dcterms:modified xsi:type="dcterms:W3CDTF">2019-09-26T02:21:40Z</dcterms:modified>
</cp:coreProperties>
</file>