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activeX/activeX1.xml" ContentType="application/vnd.ms-office.activeX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9" r:id="rId2"/>
  </p:sldMasterIdLst>
  <p:notesMasterIdLst>
    <p:notesMasterId r:id="rId20"/>
  </p:notesMasterIdLst>
  <p:sldIdLst>
    <p:sldId id="555" r:id="rId3"/>
    <p:sldId id="544" r:id="rId4"/>
    <p:sldId id="546" r:id="rId5"/>
    <p:sldId id="552" r:id="rId6"/>
    <p:sldId id="547" r:id="rId7"/>
    <p:sldId id="548" r:id="rId8"/>
    <p:sldId id="549" r:id="rId9"/>
    <p:sldId id="550" r:id="rId10"/>
    <p:sldId id="454" r:id="rId11"/>
    <p:sldId id="452" r:id="rId12"/>
    <p:sldId id="553" r:id="rId13"/>
    <p:sldId id="554" r:id="rId14"/>
    <p:sldId id="556" r:id="rId15"/>
    <p:sldId id="477" r:id="rId16"/>
    <p:sldId id="478" r:id="rId17"/>
    <p:sldId id="558" r:id="rId18"/>
    <p:sldId id="55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0099"/>
    <a:srgbClr val="006600"/>
    <a:srgbClr val="006666"/>
    <a:srgbClr val="0000CC"/>
    <a:srgbClr val="FFCCCC"/>
    <a:srgbClr val="CCFFFF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473" autoAdjust="0"/>
  </p:normalViewPr>
  <p:slideViewPr>
    <p:cSldViewPr showGuides="1">
      <p:cViewPr>
        <p:scale>
          <a:sx n="100" d="100"/>
          <a:sy n="100" d="100"/>
        </p:scale>
        <p:origin x="-1860" y="-180"/>
      </p:cViewPr>
      <p:guideLst>
        <p:guide orient="horz" pos="629"/>
        <p:guide pos="3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136E0EAC-8C5C-4B23-B664-63AAACBE9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5568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178870"/>
            <a:ext cx="7335815" cy="5048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0814850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0991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04974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893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control" Target="../activeX/activeX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4.png"/><Relationship Id="rId5" Type="http://schemas.openxmlformats.org/officeDocument/2006/relationships/theme" Target="../theme/theme1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98538"/>
            <a:ext cx="8199437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微机原理及接口技术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179388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微机原理及接口技术</a:t>
            </a:r>
          </a:p>
        </p:txBody>
      </p:sp>
      <p:pic>
        <p:nvPicPr>
          <p:cNvPr id="1030" name="Picture 6" descr="LINE0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INE0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32" name="ShockwaveFlash1" r:id="rId7" imgW="1219370" imgH="533474"/>
        </mc:Choice>
        <mc:Fallback>
          <p:control name="ShockwaveFlash1" r:id="rId7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08275"/>
            <a:ext cx="673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2051" name="Picture 6" descr="LINE0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4790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LINE0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226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简单的系统功能调用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81875" cy="458787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）程序结束（</a:t>
            </a:r>
            <a:r>
              <a:rPr lang="en-US" altLang="zh-CN" smtClean="0"/>
              <a:t>4CH</a:t>
            </a:r>
            <a:r>
              <a:rPr lang="zh-CN" altLang="en-US" smtClean="0"/>
              <a:t>号</a:t>
            </a:r>
            <a:r>
              <a:rPr lang="en-US" altLang="zh-CN" smtClean="0"/>
              <a:t>DOS</a:t>
            </a:r>
            <a:r>
              <a:rPr lang="zh-CN" altLang="en-US" smtClean="0"/>
              <a:t>功能调用）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71563"/>
            <a:ext cx="6954838" cy="19970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2800" b="0" dirty="0" smtClean="0">
                <a:solidFill>
                  <a:srgbClr val="FF0000"/>
                </a:solidFill>
                <a:ea typeface="幼圆" pitchFamily="49" charset="-122"/>
              </a:rPr>
              <a:t>格式：</a:t>
            </a:r>
            <a:r>
              <a:rPr lang="en-US" altLang="zh-CN" sz="2800" b="0" dirty="0" smtClean="0">
                <a:ea typeface="幼圆" pitchFamily="49" charset="-122"/>
              </a:rPr>
              <a:t>MOV  AH</a:t>
            </a:r>
            <a:r>
              <a:rPr lang="zh-CN" altLang="en-US" sz="2800" b="0" dirty="0" smtClean="0">
                <a:ea typeface="幼圆" pitchFamily="49" charset="-122"/>
              </a:rPr>
              <a:t>，</a:t>
            </a:r>
            <a:r>
              <a:rPr lang="en-US" altLang="zh-CN" sz="2800" b="0" dirty="0" smtClean="0">
                <a:ea typeface="幼圆" pitchFamily="49" charset="-122"/>
              </a:rPr>
              <a:t>4CH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0" dirty="0" smtClean="0">
                <a:ea typeface="幼圆" pitchFamily="49" charset="-122"/>
              </a:rPr>
              <a:t>　        </a:t>
            </a:r>
            <a:r>
              <a:rPr lang="en-US" altLang="zh-CN" sz="2800" b="0" dirty="0" smtClean="0">
                <a:ea typeface="幼圆" pitchFamily="49" charset="-122"/>
              </a:rPr>
              <a:t>INT	  21H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0" dirty="0" smtClean="0">
                <a:solidFill>
                  <a:srgbClr val="FF0000"/>
                </a:solidFill>
                <a:ea typeface="幼圆" pitchFamily="49" charset="-122"/>
              </a:rPr>
              <a:t>功能：</a:t>
            </a:r>
            <a:r>
              <a:rPr lang="zh-CN" altLang="en-US" sz="2800" b="0" dirty="0" smtClean="0">
                <a:ea typeface="幼圆" pitchFamily="49" charset="-122"/>
              </a:rPr>
              <a:t>终止当前程序并返回调用程序。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4. ROM-BIOS</a:t>
            </a:r>
            <a:r>
              <a:rPr lang="zh-CN" altLang="en-US" smtClean="0">
                <a:solidFill>
                  <a:srgbClr val="FF0000"/>
                </a:solidFill>
              </a:rPr>
              <a:t>输入输出功能调用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 smtClean="0">
                <a:ea typeface="幼圆" pitchFamily="49" charset="-122"/>
              </a:rPr>
              <a:t>ROM-BIOS</a:t>
            </a:r>
            <a:r>
              <a:rPr lang="zh-CN" altLang="en-US" sz="2800" b="0" dirty="0" smtClean="0">
                <a:ea typeface="幼圆" pitchFamily="49" charset="-122"/>
              </a:rPr>
              <a:t>也以中断服务程序的形式，向程序员提供系统的基本输入输出程序。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 smtClean="0">
                <a:ea typeface="幼圆" pitchFamily="49" charset="-122"/>
              </a:rPr>
              <a:t>ROM-BIOS</a:t>
            </a:r>
            <a:r>
              <a:rPr lang="zh-CN" altLang="en-US" sz="2800" b="0" dirty="0" smtClean="0">
                <a:ea typeface="幼圆" pitchFamily="49" charset="-122"/>
              </a:rPr>
              <a:t>功能更加基本，且与操作系统无关。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b="0" dirty="0" smtClean="0">
                <a:ea typeface="幼圆" pitchFamily="49" charset="-122"/>
              </a:rPr>
              <a:t>当</a:t>
            </a:r>
            <a:r>
              <a:rPr lang="en-US" altLang="zh-CN" sz="2800" b="0" dirty="0" smtClean="0">
                <a:ea typeface="幼圆" pitchFamily="49" charset="-122"/>
              </a:rPr>
              <a:t>DOS</a:t>
            </a:r>
            <a:r>
              <a:rPr lang="zh-CN" altLang="en-US" sz="2800" b="0" dirty="0" smtClean="0">
                <a:ea typeface="幼圆" pitchFamily="49" charset="-122"/>
              </a:rPr>
              <a:t>没有启动或不允许使用</a:t>
            </a:r>
            <a:r>
              <a:rPr lang="en-US" altLang="zh-CN" sz="2800" b="0" dirty="0" smtClean="0">
                <a:ea typeface="幼圆" pitchFamily="49" charset="-122"/>
              </a:rPr>
              <a:t>DOS</a:t>
            </a:r>
            <a:r>
              <a:rPr lang="zh-CN" altLang="en-US" sz="2800" b="0" dirty="0" smtClean="0">
                <a:ea typeface="幼圆" pitchFamily="49" charset="-122"/>
              </a:rPr>
              <a:t>功能调用时，可以使用</a:t>
            </a:r>
            <a:r>
              <a:rPr lang="en-US" altLang="zh-CN" sz="2800" b="0" dirty="0" smtClean="0">
                <a:ea typeface="幼圆" pitchFamily="49" charset="-122"/>
              </a:rPr>
              <a:t>ROM-BIOS</a:t>
            </a:r>
            <a:r>
              <a:rPr lang="zh-CN" altLang="en-US" sz="2800" b="0" dirty="0" smtClean="0">
                <a:ea typeface="幼圆" pitchFamily="49" charset="-122"/>
              </a:rPr>
              <a:t>功能调用。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b="0" dirty="0">
                <a:ea typeface="幼圆" pitchFamily="49" charset="-122"/>
              </a:rPr>
              <a:t>例如</a:t>
            </a:r>
            <a:r>
              <a:rPr lang="zh-CN" altLang="en-US" sz="2800" b="0" dirty="0" smtClean="0">
                <a:ea typeface="幼圆" pitchFamily="49" charset="-122"/>
              </a:rPr>
              <a:t>输出一个字符：</a:t>
            </a:r>
          </a:p>
          <a:p>
            <a:pPr marL="830263" lvl="1" eaLnBrk="1" hangingPunct="1">
              <a:lnSpc>
                <a:spcPct val="90000"/>
              </a:lnSpc>
              <a:buFontTx/>
              <a:buNone/>
            </a:pPr>
            <a:r>
              <a:rPr lang="zh-CN" altLang="en-US" b="0" dirty="0" smtClean="0">
                <a:solidFill>
                  <a:schemeClr val="accent6"/>
                </a:solidFill>
                <a:ea typeface="幼圆" pitchFamily="49" charset="-122"/>
              </a:rPr>
              <a:t>⑴ 功能调用号：</a:t>
            </a: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AH</a:t>
            </a:r>
            <a:r>
              <a:rPr lang="zh-CN" altLang="en-US" b="0" dirty="0" smtClean="0">
                <a:solidFill>
                  <a:schemeClr val="accent6"/>
                </a:solidFill>
                <a:ea typeface="幼圆" pitchFamily="49" charset="-122"/>
              </a:rPr>
              <a:t>＝</a:t>
            </a: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0EH</a:t>
            </a:r>
          </a:p>
          <a:p>
            <a:pPr marL="830263" lvl="1" eaLnBrk="1" hangingPunct="1">
              <a:lnSpc>
                <a:spcPct val="90000"/>
              </a:lnSpc>
              <a:buFontTx/>
              <a:buNone/>
            </a:pP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⑵ </a:t>
            </a:r>
            <a:r>
              <a:rPr lang="zh-CN" altLang="en-US" b="0" dirty="0" smtClean="0">
                <a:solidFill>
                  <a:schemeClr val="accent6"/>
                </a:solidFill>
                <a:ea typeface="幼圆" pitchFamily="49" charset="-122"/>
              </a:rPr>
              <a:t>入口参数：</a:t>
            </a: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AL</a:t>
            </a:r>
            <a:r>
              <a:rPr lang="zh-CN" altLang="en-US" b="0" dirty="0" smtClean="0">
                <a:solidFill>
                  <a:schemeClr val="accent6"/>
                </a:solidFill>
                <a:ea typeface="幼圆" pitchFamily="49" charset="-122"/>
              </a:rPr>
              <a:t>＝欲显示字符的</a:t>
            </a: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ASCII</a:t>
            </a:r>
            <a:r>
              <a:rPr lang="zh-CN" altLang="en-US" b="0" dirty="0" smtClean="0">
                <a:solidFill>
                  <a:schemeClr val="accent6"/>
                </a:solidFill>
                <a:ea typeface="幼圆" pitchFamily="49" charset="-122"/>
              </a:rPr>
              <a:t>码</a:t>
            </a:r>
          </a:p>
          <a:p>
            <a:pPr marL="830263" lvl="1" eaLnBrk="1" hangingPunct="1">
              <a:lnSpc>
                <a:spcPct val="90000"/>
              </a:lnSpc>
              <a:buFontTx/>
              <a:buNone/>
            </a:pPr>
            <a:r>
              <a:rPr lang="zh-CN" altLang="en-US" b="0" dirty="0" smtClean="0">
                <a:solidFill>
                  <a:schemeClr val="accent6"/>
                </a:solidFill>
                <a:ea typeface="幼圆" pitchFamily="49" charset="-122"/>
              </a:rPr>
              <a:t>                      通常</a:t>
            </a: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BX</a:t>
            </a:r>
            <a:r>
              <a:rPr lang="zh-CN" altLang="en-US" b="0" dirty="0" smtClean="0">
                <a:solidFill>
                  <a:schemeClr val="accent6"/>
                </a:solidFill>
                <a:ea typeface="幼圆" pitchFamily="49" charset="-122"/>
              </a:rPr>
              <a:t>＝</a:t>
            </a: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0</a:t>
            </a:r>
          </a:p>
          <a:p>
            <a:pPr marL="830263" lvl="1" eaLnBrk="1" hangingPunct="1">
              <a:lnSpc>
                <a:spcPct val="90000"/>
              </a:lnSpc>
              <a:buFontTx/>
              <a:buNone/>
            </a:pP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⑶ </a:t>
            </a:r>
            <a:r>
              <a:rPr lang="zh-CN" altLang="en-US" b="0" dirty="0" smtClean="0">
                <a:solidFill>
                  <a:schemeClr val="accent6"/>
                </a:solidFill>
                <a:ea typeface="幼圆" pitchFamily="49" charset="-122"/>
              </a:rPr>
              <a:t>功能调用：</a:t>
            </a: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INT 10H</a:t>
            </a:r>
          </a:p>
          <a:p>
            <a:pPr marL="830263" lvl="1" eaLnBrk="1" hangingPunct="1">
              <a:lnSpc>
                <a:spcPct val="90000"/>
              </a:lnSpc>
              <a:buFontTx/>
              <a:buNone/>
            </a:pPr>
            <a:r>
              <a:rPr lang="en-US" altLang="zh-CN" b="0" dirty="0" smtClean="0">
                <a:solidFill>
                  <a:schemeClr val="accent6"/>
                </a:solidFill>
                <a:ea typeface="幼圆" pitchFamily="49" charset="-122"/>
              </a:rPr>
              <a:t>⑷ </a:t>
            </a:r>
            <a:r>
              <a:rPr lang="zh-CN" altLang="en-US" b="0" dirty="0" smtClean="0">
                <a:solidFill>
                  <a:schemeClr val="accent6"/>
                </a:solidFill>
                <a:ea typeface="幼圆" pitchFamily="49" charset="-122"/>
              </a:rPr>
              <a:t>出口参数：无</a:t>
            </a:r>
            <a:endParaRPr lang="zh-CN" altLang="en-US" sz="2400" b="0" dirty="0" smtClean="0">
              <a:solidFill>
                <a:schemeClr val="accent6"/>
              </a:solidFill>
              <a:ea typeface="幼圆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系统功能调用步骤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047750"/>
            <a:ext cx="8177212" cy="4375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通常按照如下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4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个步骤进行：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	⑴ 在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AH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寄存器中设置系统功能调用号</a:t>
            </a:r>
          </a:p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	⑵ 在指定寄存器中设置入口参数</a:t>
            </a:r>
          </a:p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	⑶ 用中断调用指令（ 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INT i8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）执行功能调用</a:t>
            </a:r>
          </a:p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	⑷ 根据出口参数分析功能调用执行情况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5832140" y="4959170"/>
            <a:ext cx="2385265" cy="510778"/>
          </a:xfrm>
          <a:prstGeom prst="round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</a:rPr>
              <a:t>Syscall.asm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</a:rPr>
              <a:t>简化段定义的源程序格式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353425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/>
              <a:t>	.model small	</a:t>
            </a:r>
            <a:r>
              <a:rPr lang="zh-CN" altLang="en-US" sz="2400" dirty="0" smtClean="0"/>
              <a:t>；小型模式</a:t>
            </a:r>
            <a:r>
              <a:rPr lang="zh-CN" altLang="en-US" sz="2400" dirty="0" smtClean="0">
                <a:solidFill>
                  <a:srgbClr val="008000"/>
                </a:solidFill>
              </a:rPr>
              <a:t>存储模式</a:t>
            </a:r>
            <a:endParaRPr lang="zh-CN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.stack	</a:t>
            </a:r>
            <a:r>
              <a:rPr lang="zh-CN" altLang="en-US" sz="2400" dirty="0" smtClean="0"/>
              <a:t>； </a:t>
            </a:r>
            <a:r>
              <a:rPr lang="en-US" altLang="zh-CN" sz="2400" dirty="0" smtClean="0"/>
              <a:t>1KB</a:t>
            </a:r>
            <a:r>
              <a:rPr lang="zh-CN" altLang="en-US" sz="2400" dirty="0" smtClean="0"/>
              <a:t>空间</a:t>
            </a:r>
            <a:r>
              <a:rPr lang="zh-CN" altLang="en-US" sz="2400" dirty="0" smtClean="0">
                <a:solidFill>
                  <a:srgbClr val="008000"/>
                </a:solidFill>
              </a:rPr>
              <a:t>堆栈段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.data	</a:t>
            </a:r>
            <a:r>
              <a:rPr lang="zh-CN" altLang="en-US" sz="2400" dirty="0" smtClean="0"/>
              <a:t>；</a:t>
            </a:r>
            <a:r>
              <a:rPr lang="zh-CN" altLang="en-US" sz="2400" dirty="0" smtClean="0">
                <a:solidFill>
                  <a:srgbClr val="008000"/>
                </a:solidFill>
              </a:rPr>
              <a:t>数据段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>
                <a:solidFill>
                  <a:srgbClr val="FF0066"/>
                </a:solidFill>
              </a:rPr>
              <a:t>	</a:t>
            </a:r>
            <a:r>
              <a:rPr lang="en-US" altLang="zh-CN" sz="2400" dirty="0" smtClean="0">
                <a:solidFill>
                  <a:srgbClr val="FF0066"/>
                </a:solidFill>
              </a:rPr>
              <a:t>……	</a:t>
            </a:r>
            <a:r>
              <a:rPr lang="zh-CN" altLang="en-US" sz="2400" dirty="0" smtClean="0">
                <a:solidFill>
                  <a:srgbClr val="FF0066"/>
                </a:solidFill>
              </a:rPr>
              <a:t>；数据定义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.code	</a:t>
            </a:r>
            <a:r>
              <a:rPr lang="zh-CN" altLang="en-US" sz="2400" dirty="0" smtClean="0"/>
              <a:t>；</a:t>
            </a:r>
            <a:r>
              <a:rPr lang="zh-CN" altLang="en-US" sz="2400" dirty="0" smtClean="0">
                <a:solidFill>
                  <a:srgbClr val="008000"/>
                </a:solidFill>
              </a:rPr>
              <a:t>代码段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/>
              <a:t>start: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ax,@data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；</a:t>
            </a:r>
            <a:r>
              <a:rPr lang="zh-CN" altLang="en-US" sz="2400" dirty="0" smtClean="0">
                <a:solidFill>
                  <a:srgbClr val="008000"/>
                </a:solidFill>
              </a:rPr>
              <a:t>起始点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ds,ax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；设置</a:t>
            </a:r>
            <a:r>
              <a:rPr lang="en-US" altLang="zh-CN" sz="2400" dirty="0" smtClean="0"/>
              <a:t>DS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>
                <a:solidFill>
                  <a:srgbClr val="FF0066"/>
                </a:solidFill>
              </a:rPr>
              <a:t>	……	</a:t>
            </a:r>
            <a:r>
              <a:rPr lang="zh-CN" altLang="en-US" sz="2400" dirty="0" smtClean="0">
                <a:solidFill>
                  <a:srgbClr val="FF0066"/>
                </a:solidFill>
              </a:rPr>
              <a:t>；程序代码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ax,4c00h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21h	</a:t>
            </a:r>
            <a:r>
              <a:rPr lang="zh-CN" altLang="en-US" sz="2400" dirty="0" smtClean="0"/>
              <a:t>；</a:t>
            </a:r>
            <a:r>
              <a:rPr lang="zh-CN" altLang="en-US" sz="2400" dirty="0" smtClean="0">
                <a:solidFill>
                  <a:srgbClr val="008000"/>
                </a:solidFill>
              </a:rPr>
              <a:t>结束点</a:t>
            </a:r>
            <a:r>
              <a:rPr lang="zh-CN" altLang="en-US" sz="2400" dirty="0" smtClean="0"/>
              <a:t>，返回</a:t>
            </a:r>
            <a:r>
              <a:rPr lang="en-US" altLang="zh-CN" sz="2400" dirty="0" smtClean="0"/>
              <a:t>DOS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>
                <a:solidFill>
                  <a:srgbClr val="FF0066"/>
                </a:solidFill>
              </a:rPr>
              <a:t>	……	</a:t>
            </a:r>
            <a:r>
              <a:rPr lang="zh-CN" altLang="en-US" sz="2400" dirty="0" smtClean="0">
                <a:solidFill>
                  <a:srgbClr val="FF0066"/>
                </a:solidFill>
              </a:rPr>
              <a:t>；子程序代码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end start	</a:t>
            </a:r>
            <a:r>
              <a:rPr lang="zh-CN" altLang="en-US" sz="2400" dirty="0" smtClean="0"/>
              <a:t>；汇编结束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150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楷体_GB2312" pitchFamily="49" charset="-122"/>
              </a:rPr>
              <a:t>存储模式</a:t>
            </a:r>
          </a:p>
        </p:txBody>
      </p:sp>
      <p:graphicFrame>
        <p:nvGraphicFramePr>
          <p:cNvPr id="258051" name="Group 3"/>
          <p:cNvGraphicFramePr>
            <a:graphicFrameLocks noGrp="1"/>
          </p:cNvGraphicFramePr>
          <p:nvPr/>
        </p:nvGraphicFramePr>
        <p:xfrm>
          <a:off x="1549400" y="2635250"/>
          <a:ext cx="1027113" cy="1587500"/>
        </p:xfrm>
        <a:graphic>
          <a:graphicData uri="http://schemas.openxmlformats.org/drawingml/2006/table">
            <a:tbl>
              <a:tblPr/>
              <a:tblGrid>
                <a:gridCol w="1027113"/>
              </a:tblGrid>
              <a:tr h="1587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05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79344"/>
              </p:ext>
            </p:extLst>
          </p:nvPr>
        </p:nvGraphicFramePr>
        <p:xfrm>
          <a:off x="358775" y="593685"/>
          <a:ext cx="8605838" cy="5961808"/>
        </p:xfrm>
        <a:graphic>
          <a:graphicData uri="http://schemas.openxmlformats.org/drawingml/2006/table">
            <a:tbl>
              <a:tblPr/>
              <a:tblGrid>
                <a:gridCol w="2503035"/>
                <a:gridCol w="6102803"/>
              </a:tblGrid>
              <a:tr h="4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存储模式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特 点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TINY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微型模式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类型程序，只有一个小于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64KB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的逻辑段（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MASM 6.x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支持）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SMALL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小型模式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小应用程序，只有一个代码段和一个数据段（含堆栈段），每段不大于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64KB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COMPACT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紧凑模式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代码少、数据多的程序，只有一个代码段，但有多个数据段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MEDIUM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中型模式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代码多、数据少的程序，可有多个代码段，只有一个数据段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LARGE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大型模式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大应用程序，可有多个代码段和多个数据段（静态数据小于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64KB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HUGE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巨型模式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更大应用程序，可有多个代码段和多个数据段（对静态数据没有限制）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FLAT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平展模式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位应用程序，运行在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80x86CPU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Windows 9x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环境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5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25" y="6108960"/>
            <a:ext cx="740420" cy="740420"/>
          </a:xfrm>
          <a:prstGeom prst="rect">
            <a:avLst/>
          </a:prstGeom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accent2">
                    <a:lumMod val="75000"/>
                  </a:schemeClr>
                </a:solidFill>
                <a:ea typeface="幼圆" pitchFamily="49" charset="-122"/>
              </a:rPr>
              <a:t>BIOS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BIOS</a:t>
            </a:r>
            <a:r>
              <a:rPr lang="zh-CN" altLang="en-US" b="0" dirty="0" smtClean="0"/>
              <a:t>是英文</a:t>
            </a:r>
            <a:r>
              <a:rPr lang="en-US" altLang="zh-CN" b="0" dirty="0" smtClean="0"/>
              <a:t>Basic </a:t>
            </a:r>
            <a:r>
              <a:rPr lang="en-US" altLang="zh-CN" b="0" dirty="0" err="1" smtClean="0"/>
              <a:t>Input/Output</a:t>
            </a:r>
            <a:r>
              <a:rPr lang="en-US" altLang="zh-CN" b="0" dirty="0" smtClean="0"/>
              <a:t> System</a:t>
            </a:r>
            <a:r>
              <a:rPr lang="zh-CN" altLang="en-US" b="0" dirty="0" smtClean="0"/>
              <a:t>的缩写，即基本输入输出系统。</a:t>
            </a:r>
            <a:endParaRPr lang="en-US" altLang="zh-CN" b="0" dirty="0" smtClean="0"/>
          </a:p>
          <a:p>
            <a:r>
              <a:rPr lang="en-US" altLang="zh-CN" b="0" dirty="0" smtClean="0"/>
              <a:t>BIOS</a:t>
            </a:r>
            <a:r>
              <a:rPr lang="zh-CN" altLang="en-US" b="0" dirty="0" smtClean="0"/>
              <a:t>是加载在电脑硬件系统上的最基本的软件代码，一般被存放在主板上的</a:t>
            </a:r>
            <a:r>
              <a:rPr lang="en-US" altLang="zh-CN" b="0" dirty="0" smtClean="0"/>
              <a:t>ROM</a:t>
            </a:r>
            <a:r>
              <a:rPr lang="zh-CN" altLang="en-US" b="0" dirty="0" smtClean="0"/>
              <a:t>之中，它保存着计算机最重要的基本输入输出程序、系统设置信息、开机自检程序和系统自启动程序，为计算机提供最底层、最直接的硬件设置和控制。</a:t>
            </a:r>
            <a:endParaRPr lang="zh-CN" altLang="en-US" dirty="0" smtClean="0"/>
          </a:p>
        </p:txBody>
      </p:sp>
      <p:pic>
        <p:nvPicPr>
          <p:cNvPr id="2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90" y="5274205"/>
            <a:ext cx="740420" cy="74042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99"/>
                </a:solidFill>
              </a:rPr>
              <a:t>DOS</a:t>
            </a:r>
            <a:endParaRPr lang="zh-CN" altLang="en-US" dirty="0" smtClean="0">
              <a:solidFill>
                <a:srgbClr val="000099"/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smtClean="0"/>
              <a:t>DOS</a:t>
            </a:r>
            <a:r>
              <a:rPr lang="zh-CN" altLang="en-US" sz="2800" b="0" smtClean="0"/>
              <a:t>即</a:t>
            </a:r>
            <a:r>
              <a:rPr lang="en-US" altLang="zh-CN" sz="2800" b="0" smtClean="0"/>
              <a:t>Disk Operating System</a:t>
            </a:r>
            <a:r>
              <a:rPr lang="zh-CN" altLang="en-US" sz="2800" b="0" smtClean="0"/>
              <a:t>，意为“磁盘操作系统”。</a:t>
            </a:r>
            <a:r>
              <a:rPr lang="en-US" altLang="zh-CN" sz="2800" b="0" smtClean="0"/>
              <a:t>MS-DOS</a:t>
            </a:r>
            <a:r>
              <a:rPr lang="zh-CN" altLang="en-US" sz="2800" b="0" smtClean="0"/>
              <a:t>是</a:t>
            </a:r>
            <a:r>
              <a:rPr lang="en-US" altLang="zh-CN" sz="2800" b="0" smtClean="0"/>
              <a:t>1979</a:t>
            </a:r>
            <a:r>
              <a:rPr lang="zh-CN" altLang="en-US" sz="2800" b="0" smtClean="0"/>
              <a:t>年由微软公司为</a:t>
            </a:r>
            <a:r>
              <a:rPr lang="en-US" altLang="zh-CN" sz="2800" b="0" smtClean="0"/>
              <a:t>IBM</a:t>
            </a:r>
            <a:r>
              <a:rPr lang="zh-CN" altLang="en-US" sz="2800" b="0" smtClean="0"/>
              <a:t>个人电脑开发的，它是一个单用户单任务的操作系统。</a:t>
            </a:r>
            <a:endParaRPr lang="en-US" altLang="zh-CN" sz="2800" b="0" smtClean="0"/>
          </a:p>
          <a:p>
            <a:r>
              <a:rPr lang="zh-CN" altLang="en-US" sz="2800" b="0" smtClean="0"/>
              <a:t>从</a:t>
            </a:r>
            <a:r>
              <a:rPr lang="en-US" altLang="zh-CN" sz="2800" b="0" smtClean="0"/>
              <a:t>1981</a:t>
            </a:r>
            <a:r>
              <a:rPr lang="zh-CN" altLang="en-US" sz="2800" b="0" smtClean="0"/>
              <a:t>年</a:t>
            </a:r>
            <a:r>
              <a:rPr lang="en-US" altLang="zh-CN" sz="2800" b="0" smtClean="0"/>
              <a:t>MS-DOS1.0</a:t>
            </a:r>
            <a:r>
              <a:rPr lang="zh-CN" altLang="en-US" sz="2800" b="0" smtClean="0"/>
              <a:t>直到</a:t>
            </a:r>
            <a:r>
              <a:rPr lang="en-US" altLang="zh-CN" sz="2800" b="0" smtClean="0"/>
              <a:t>1995</a:t>
            </a:r>
            <a:r>
              <a:rPr lang="zh-CN" altLang="en-US" sz="2800" b="0" smtClean="0"/>
              <a:t>年</a:t>
            </a:r>
            <a:r>
              <a:rPr lang="en-US" altLang="zh-CN" sz="2800" b="0" smtClean="0"/>
              <a:t>MS-DOS7.1</a:t>
            </a:r>
            <a:r>
              <a:rPr lang="zh-CN" altLang="en-US" sz="2800" b="0" smtClean="0"/>
              <a:t>的</a:t>
            </a:r>
            <a:r>
              <a:rPr lang="en-US" altLang="zh-CN" sz="2800" b="0" smtClean="0"/>
              <a:t>15</a:t>
            </a:r>
            <a:r>
              <a:rPr lang="zh-CN" altLang="en-US" sz="2800" b="0" smtClean="0"/>
              <a:t>年间，</a:t>
            </a:r>
            <a:r>
              <a:rPr lang="en-US" altLang="zh-CN" sz="2800" b="0" smtClean="0"/>
              <a:t>DOS</a:t>
            </a:r>
            <a:r>
              <a:rPr lang="zh-CN" altLang="en-US" sz="2800" b="0" smtClean="0"/>
              <a:t>在</a:t>
            </a:r>
            <a:r>
              <a:rPr lang="en-US" altLang="zh-CN" sz="2800" b="0" smtClean="0"/>
              <a:t>IBM PC</a:t>
            </a:r>
            <a:r>
              <a:rPr lang="zh-CN" altLang="en-US" sz="2800" b="0" smtClean="0"/>
              <a:t>兼容机市场中占有举足轻重的地位。</a:t>
            </a:r>
            <a:endParaRPr lang="en-US" altLang="zh-CN" sz="2800" b="0" smtClean="0"/>
          </a:p>
          <a:p>
            <a:r>
              <a:rPr lang="zh-CN" altLang="en-US" sz="2800" b="0" smtClean="0"/>
              <a:t>直到</a:t>
            </a:r>
            <a:r>
              <a:rPr lang="en-US" altLang="zh-CN" sz="2800" b="0" smtClean="0"/>
              <a:t>1995</a:t>
            </a:r>
            <a:r>
              <a:rPr lang="zh-CN" altLang="en-US" sz="2800" b="0" smtClean="0"/>
              <a:t>年微软在推出</a:t>
            </a:r>
            <a:r>
              <a:rPr lang="en-US" altLang="zh-CN" sz="2800" b="0" smtClean="0"/>
              <a:t>Windows 95</a:t>
            </a:r>
            <a:r>
              <a:rPr lang="zh-CN" altLang="en-US" sz="2800" b="0" smtClean="0"/>
              <a:t>之后，宣布</a:t>
            </a:r>
            <a:r>
              <a:rPr lang="en-US" altLang="zh-CN" sz="2800" b="0" smtClean="0"/>
              <a:t>MS-DOS</a:t>
            </a:r>
            <a:r>
              <a:rPr lang="zh-CN" altLang="en-US" sz="2800" b="0" smtClean="0"/>
              <a:t>不再单独发布新版本。不过</a:t>
            </a:r>
            <a:r>
              <a:rPr lang="en-US" altLang="zh-CN" sz="2800" b="0" smtClean="0"/>
              <a:t>FreeDOS</a:t>
            </a:r>
            <a:r>
              <a:rPr lang="zh-CN" altLang="en-US" sz="2800" b="0" smtClean="0"/>
              <a:t>等与</a:t>
            </a:r>
            <a:r>
              <a:rPr lang="en-US" altLang="zh-CN" sz="2800" b="0" smtClean="0"/>
              <a:t>MS-DOS</a:t>
            </a:r>
            <a:r>
              <a:rPr lang="zh-CN" altLang="en-US" sz="2800" b="0" smtClean="0"/>
              <a:t>兼容的</a:t>
            </a:r>
            <a:r>
              <a:rPr lang="en-US" altLang="zh-CN" sz="2800" b="0" smtClean="0"/>
              <a:t>DOS</a:t>
            </a:r>
            <a:r>
              <a:rPr lang="zh-CN" altLang="en-US" sz="2800" b="0" smtClean="0"/>
              <a:t>则在继续发展着。</a:t>
            </a:r>
            <a:endParaRPr lang="zh-CN" altLang="en-US" sz="2800" smtClean="0"/>
          </a:p>
        </p:txBody>
      </p:sp>
      <p:pic>
        <p:nvPicPr>
          <p:cNvPr id="4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90" y="5343875"/>
            <a:ext cx="740420" cy="74042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系统功能调用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7" y="998730"/>
            <a:ext cx="3952797" cy="4721510"/>
          </a:xfrm>
        </p:spPr>
        <p:txBody>
          <a:bodyPr/>
          <a:lstStyle/>
          <a:p>
            <a:pPr eaLnBrk="1" hangingPunct="1">
              <a:buFont typeface="Wingdings" pitchFamily="2" charset="2"/>
              <a:buChar char="²"/>
            </a:pPr>
            <a:r>
              <a:rPr lang="zh-CN" altLang="en-US" sz="2800" b="0" dirty="0" smtClean="0">
                <a:ea typeface="幼圆" pitchFamily="49" charset="-122"/>
              </a:rPr>
              <a:t>程序员用汇编语言编程时需要利用</a:t>
            </a:r>
            <a:r>
              <a:rPr lang="en-US" altLang="zh-CN" sz="2800" b="0" dirty="0" smtClean="0">
                <a:ea typeface="幼圆" pitchFamily="49" charset="-122"/>
                <a:hlinkClick r:id="rId2" action="ppaction://hlinksldjump"/>
              </a:rPr>
              <a:t>ROM-BIOS</a:t>
            </a:r>
            <a:r>
              <a:rPr lang="zh-CN" altLang="en-US" sz="2800" b="0" dirty="0" smtClean="0">
                <a:ea typeface="幼圆" pitchFamily="49" charset="-122"/>
              </a:rPr>
              <a:t>和</a:t>
            </a:r>
            <a:r>
              <a:rPr lang="zh-CN" altLang="en-US" sz="2800" b="0" dirty="0" smtClean="0">
                <a:ea typeface="幼圆" pitchFamily="49" charset="-122"/>
                <a:hlinkClick r:id="rId3" action="ppaction://hlinksldjump"/>
              </a:rPr>
              <a:t>操作系统</a:t>
            </a:r>
            <a:r>
              <a:rPr lang="zh-CN" altLang="en-US" sz="2800" b="0" dirty="0" smtClean="0">
                <a:ea typeface="幼圆" pitchFamily="49" charset="-122"/>
              </a:rPr>
              <a:t>提供的</a:t>
            </a:r>
            <a:r>
              <a:rPr lang="en-US" altLang="zh-CN" sz="2800" b="0" dirty="0" smtClean="0">
                <a:ea typeface="幼圆" pitchFamily="49" charset="-122"/>
              </a:rPr>
              <a:t>API</a:t>
            </a:r>
            <a:r>
              <a:rPr lang="zh-CN" altLang="en-US" sz="2800" b="0" dirty="0" smtClean="0">
                <a:ea typeface="幼圆" pitchFamily="49" charset="-122"/>
              </a:rPr>
              <a:t>来实现如键盘输入和屏幕输出这类操作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zh-CN" altLang="en-US" sz="2800" b="0" dirty="0" smtClean="0">
                <a:ea typeface="幼圆" pitchFamily="49" charset="-122"/>
              </a:rPr>
              <a:t>系统功能调用是程序设计的一个重要方面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718865" y="1583795"/>
            <a:ext cx="4038600" cy="3276600"/>
            <a:chOff x="2880" y="1344"/>
            <a:chExt cx="2544" cy="2064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3648" y="1872"/>
              <a:ext cx="1776" cy="1536"/>
            </a:xfrm>
            <a:prstGeom prst="ellipse">
              <a:avLst/>
            </a:prstGeom>
            <a:solidFill>
              <a:srgbClr val="FFCCCC"/>
            </a:solidFill>
            <a:ln w="28575" cap="sq">
              <a:solidFill>
                <a:srgbClr val="7AA3DA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" name="Oval 6"/>
            <p:cNvSpPr>
              <a:spLocks noChangeArrowheads="1"/>
            </p:cNvSpPr>
            <p:nvPr/>
          </p:nvSpPr>
          <p:spPr bwMode="auto">
            <a:xfrm>
              <a:off x="3960" y="2340"/>
              <a:ext cx="1104" cy="912"/>
            </a:xfrm>
            <a:prstGeom prst="ellipse">
              <a:avLst/>
            </a:prstGeom>
            <a:solidFill>
              <a:srgbClr val="FFFF00"/>
            </a:solidFill>
            <a:ln w="28575" cap="sq">
              <a:solidFill>
                <a:srgbClr val="7AA3DA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4296" y="2736"/>
              <a:ext cx="432" cy="336"/>
            </a:xfrm>
            <a:prstGeom prst="ellipse">
              <a:avLst/>
            </a:prstGeom>
            <a:solidFill>
              <a:schemeClr val="accent1"/>
            </a:solidFill>
            <a:ln w="19050" cap="sq">
              <a:solidFill>
                <a:srgbClr val="7AA3DA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4200" y="278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ea typeface="宋体" pitchFamily="2" charset="-122"/>
                </a:rPr>
                <a:t>裸机</a:t>
              </a:r>
              <a:endParaRPr kumimoji="1" lang="zh-CN" altLang="en-US" b="1">
                <a:ea typeface="宋体" pitchFamily="2" charset="-122"/>
              </a:endParaRPr>
            </a:p>
          </p:txBody>
        </p:sp>
        <p:sp>
          <p:nvSpPr>
            <p:cNvPr id="410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224" y="2532"/>
              <a:ext cx="577" cy="38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altLang="zh-CN" kern="10" dirty="0">
                  <a:ln w="9525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0000FF"/>
                  </a:solidFill>
                  <a:latin typeface="宋体"/>
                  <a:ea typeface="宋体"/>
                </a:rPr>
                <a:t>ROM-BIOS</a:t>
              </a:r>
              <a:endParaRPr lang="zh-CN" altLang="en-US" kern="10" dirty="0">
                <a:ln w="952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宋体"/>
                <a:ea typeface="宋体"/>
              </a:endParaRPr>
            </a:p>
          </p:txBody>
        </p:sp>
        <p:sp>
          <p:nvSpPr>
            <p:cNvPr id="37479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008" y="2064"/>
              <a:ext cx="1008" cy="52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1109055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800" kern="10" dirty="0">
                  <a:ln w="9525" cap="sq">
                    <a:solidFill>
                      <a:srgbClr val="9933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993300"/>
                  </a:solidFill>
                  <a:latin typeface="宋体"/>
                  <a:ea typeface="宋体"/>
                </a:rPr>
                <a:t>DOS</a:t>
              </a:r>
              <a:r>
                <a:rPr lang="zh-CN" altLang="en-US" sz="2800" kern="10" dirty="0">
                  <a:ln w="9525" cap="sq">
                    <a:solidFill>
                      <a:srgbClr val="9933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993300"/>
                  </a:solidFill>
                  <a:latin typeface="宋体"/>
                  <a:ea typeface="宋体"/>
                </a:rPr>
                <a:t>功能调用</a:t>
              </a:r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2880" y="1344"/>
              <a:ext cx="134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FF0000"/>
                  </a:solidFill>
                  <a:ea typeface="黑体" pitchFamily="2" charset="-122"/>
                </a:rPr>
                <a:t>汇编语言程序</a:t>
              </a:r>
              <a:endParaRPr kumimoji="1" lang="zh-CN" altLang="en-US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3648" y="1680"/>
              <a:ext cx="672" cy="288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3600" y="1680"/>
              <a:ext cx="528" cy="91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99"/>
                </a:solidFill>
              </a:rPr>
              <a:t>基本</a:t>
            </a:r>
            <a:r>
              <a:rPr lang="en-US" altLang="zh-CN" dirty="0" smtClean="0">
                <a:solidFill>
                  <a:srgbClr val="000099"/>
                </a:solidFill>
              </a:rPr>
              <a:t>DOS</a:t>
            </a:r>
            <a:r>
              <a:rPr lang="zh-CN" altLang="en-US" dirty="0" smtClean="0">
                <a:solidFill>
                  <a:srgbClr val="000099"/>
                </a:solidFill>
              </a:rPr>
              <a:t>输入输出功能调用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DOS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利用</a:t>
            </a:r>
            <a:r>
              <a:rPr lang="zh-CN" altLang="zh-CN" sz="2800" b="0" dirty="0" smtClean="0">
                <a:solidFill>
                  <a:srgbClr val="0000CC"/>
                </a:solidFill>
                <a:ea typeface="幼圆" pitchFamily="49" charset="-122"/>
              </a:rPr>
              <a:t>21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H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号中断提供给用户近百个系统功能，主要包括设备管理、目录管理和文件管理三个方面的功能。</a:t>
            </a:r>
            <a:endParaRPr lang="en-US" altLang="zh-CN" sz="2800" b="0" dirty="0" smtClean="0">
              <a:solidFill>
                <a:srgbClr val="0000CC"/>
              </a:solidFill>
              <a:ea typeface="幼圆" pitchFamily="49" charset="-122"/>
            </a:endParaRPr>
          </a:p>
          <a:p>
            <a:pPr eaLnBrk="1" hangingPunct="1"/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本课程接下来学习以下常用的基本功能调用</a:t>
            </a:r>
            <a:endParaRPr lang="en-US" altLang="zh-CN" sz="2800" b="0" dirty="0" smtClean="0">
              <a:solidFill>
                <a:srgbClr val="0000CC"/>
              </a:solidFill>
              <a:ea typeface="幼圆" pitchFamily="49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．单字符输入（</a:t>
            </a: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号调用）</a:t>
            </a:r>
          </a:p>
          <a:p>
            <a:pPr lvl="1" eaLnBrk="1" hangingPunct="1"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2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．单字符显示（</a:t>
            </a: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2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号调用）</a:t>
            </a:r>
          </a:p>
          <a:p>
            <a:pPr lvl="1" eaLnBrk="1" hangingPunct="1"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3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．显示字符串（</a:t>
            </a: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9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号调用）</a:t>
            </a:r>
          </a:p>
          <a:p>
            <a:pPr lvl="1" eaLnBrk="1" hangingPunct="1"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．字符串输入（</a:t>
            </a: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10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号调用）</a:t>
            </a:r>
          </a:p>
          <a:p>
            <a:pPr lvl="1" eaLnBrk="1" hangingPunct="1"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5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．结束调用    （</a:t>
            </a:r>
            <a:r>
              <a:rPr lang="en-US" altLang="zh-CN" b="0" dirty="0">
                <a:solidFill>
                  <a:srgbClr val="0000CC"/>
                </a:solidFill>
                <a:ea typeface="幼圆" pitchFamily="49" charset="-122"/>
              </a:rPr>
              <a:t>4CH</a:t>
            </a:r>
            <a:r>
              <a:rPr lang="zh-CN" altLang="en-US" b="0" dirty="0">
                <a:solidFill>
                  <a:srgbClr val="0000CC"/>
                </a:solidFill>
                <a:ea typeface="幼圆" pitchFamily="49" charset="-122"/>
              </a:rPr>
              <a:t>号调用</a:t>
            </a:r>
            <a:r>
              <a:rPr lang="zh-CN" altLang="en-US" b="0" dirty="0" smtClean="0">
                <a:solidFill>
                  <a:srgbClr val="0000CC"/>
                </a:solidFill>
                <a:ea typeface="幼圆" pitchFamily="49" charset="-122"/>
              </a:rPr>
              <a:t>）</a:t>
            </a:r>
            <a:endParaRPr lang="zh-CN" altLang="en-US" b="0" dirty="0">
              <a:solidFill>
                <a:srgbClr val="0000CC"/>
              </a:solidFill>
              <a:ea typeface="幼圆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(1)</a:t>
            </a:r>
            <a:r>
              <a:rPr lang="zh-CN" altLang="en-US" dirty="0" smtClean="0"/>
              <a:t>单字符输入（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功能调用）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2987675"/>
          </a:xfrm>
        </p:spPr>
        <p:txBody>
          <a:bodyPr/>
          <a:lstStyle/>
          <a:p>
            <a:pPr marL="1076325" indent="-1076325" eaLnBrk="1" hangingPunct="1">
              <a:lnSpc>
                <a:spcPct val="125000"/>
              </a:lnSpc>
              <a:spcBef>
                <a:spcPts val="1800"/>
              </a:spcBef>
              <a:buFontTx/>
              <a:buNone/>
            </a:pPr>
            <a:r>
              <a:rPr lang="zh-CN" altLang="en-US" sz="2800" b="0" dirty="0" smtClean="0">
                <a:solidFill>
                  <a:srgbClr val="FF0000"/>
                </a:solidFill>
                <a:ea typeface="幼圆" pitchFamily="49" charset="-122"/>
              </a:rPr>
              <a:t>格式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： 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MOV</a:t>
            </a:r>
            <a:r>
              <a:rPr lang="en-US" altLang="zh-CN" sz="2800" b="0" dirty="0">
                <a:solidFill>
                  <a:srgbClr val="0000CC"/>
                </a:solidFill>
                <a:ea typeface="幼圆" pitchFamily="49" charset="-122"/>
              </a:rPr>
              <a:t> 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    AH, 1</a:t>
            </a:r>
          </a:p>
          <a:p>
            <a:pPr marL="1258888" indent="-1258888" eaLnBrk="1" hangingPunct="1">
              <a:spcBef>
                <a:spcPts val="0"/>
              </a:spcBef>
              <a:buFontTx/>
              <a:buNone/>
            </a:pP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            INT	      21H</a:t>
            </a:r>
          </a:p>
          <a:p>
            <a:pPr marL="1076325" indent="-1076325" eaLnBrk="1" hangingPunct="1">
              <a:lnSpc>
                <a:spcPct val="125000"/>
              </a:lnSpc>
              <a:spcBef>
                <a:spcPts val="1800"/>
              </a:spcBef>
              <a:buFontTx/>
              <a:buNone/>
            </a:pPr>
            <a:r>
              <a:rPr lang="zh-CN" altLang="en-US" sz="2800" b="0" dirty="0" smtClean="0">
                <a:solidFill>
                  <a:srgbClr val="FF0000"/>
                </a:solidFill>
                <a:ea typeface="幼圆" pitchFamily="49" charset="-122"/>
              </a:rPr>
              <a:t>功能：</a:t>
            </a:r>
            <a:r>
              <a:rPr lang="zh-CN" altLang="en-US" sz="2800" b="0" dirty="0">
                <a:solidFill>
                  <a:srgbClr val="0000CC"/>
                </a:solidFill>
                <a:ea typeface="幼圆" pitchFamily="49" charset="-122"/>
              </a:rPr>
              <a:t>将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从键盘输入的字符的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ASCII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码送入寄存器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AL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中，并送显示器显示。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5" y="3969060"/>
            <a:ext cx="2957048" cy="216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）单字符输出（</a:t>
            </a:r>
            <a:r>
              <a:rPr lang="en-US" altLang="zh-CN" smtClean="0"/>
              <a:t>2</a:t>
            </a:r>
            <a:r>
              <a:rPr lang="zh-CN" altLang="en-US" smtClean="0"/>
              <a:t>号</a:t>
            </a:r>
            <a:r>
              <a:rPr lang="en-US" altLang="zh-CN" smtClean="0"/>
              <a:t>DOS</a:t>
            </a:r>
            <a:r>
              <a:rPr lang="zh-CN" altLang="en-US" smtClean="0"/>
              <a:t>功能调用）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2492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⑴ 功能调用号：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AH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＝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02H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⑵ 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入口参数：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DL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＝欲显示字符的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ASCII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码</a:t>
            </a:r>
          </a:p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⑶ 功能调用：</a:t>
            </a: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INT 21H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00CC"/>
                </a:solidFill>
                <a:ea typeface="幼圆" pitchFamily="49" charset="-122"/>
              </a:rPr>
              <a:t>⑷ </a:t>
            </a:r>
            <a:r>
              <a:rPr lang="zh-CN" altLang="en-US" sz="2800" b="0" dirty="0" smtClean="0">
                <a:solidFill>
                  <a:srgbClr val="0000CC"/>
                </a:solidFill>
                <a:ea typeface="幼圆" pitchFamily="49" charset="-122"/>
              </a:rPr>
              <a:t>出口参数：无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472200" y="3789040"/>
            <a:ext cx="5375275" cy="1940957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184150" algn="just">
              <a:spcBef>
                <a:spcPct val="0"/>
              </a:spcBef>
              <a:tabLst>
                <a:tab pos="2509838" algn="l"/>
              </a:tabLst>
              <a:defRPr/>
            </a:pPr>
            <a:r>
              <a:rPr kumimoji="1" lang="zh-CN" altLang="en-US" dirty="0" smtClean="0">
                <a:solidFill>
                  <a:srgbClr val="0000CC"/>
                </a:solidFill>
                <a:ea typeface="幼圆" pitchFamily="49" charset="-122"/>
              </a:rPr>
              <a:t>；以下代码显示一</a:t>
            </a:r>
            <a:r>
              <a:rPr kumimoji="1" lang="zh-CN" altLang="en-US" dirty="0">
                <a:solidFill>
                  <a:srgbClr val="0000CC"/>
                </a:solidFill>
                <a:ea typeface="幼圆" pitchFamily="49" charset="-122"/>
              </a:rPr>
              <a:t>个问号“ </a:t>
            </a:r>
            <a:r>
              <a:rPr kumimoji="1" lang="en-US" altLang="zh-CN" dirty="0">
                <a:solidFill>
                  <a:srgbClr val="0000CC"/>
                </a:solidFill>
                <a:ea typeface="幼圆" pitchFamily="49" charset="-122"/>
              </a:rPr>
              <a:t>?</a:t>
            </a:r>
            <a:r>
              <a:rPr kumimoji="1" lang="zh-CN" altLang="en-US" dirty="0">
                <a:solidFill>
                  <a:srgbClr val="0000CC"/>
                </a:solidFill>
                <a:ea typeface="幼圆" pitchFamily="49" charset="-122"/>
              </a:rPr>
              <a:t>”</a:t>
            </a:r>
          </a:p>
          <a:p>
            <a:pPr indent="184150" algn="just">
              <a:spcBef>
                <a:spcPct val="0"/>
              </a:spcBef>
              <a:tabLst>
                <a:tab pos="2509838" algn="l"/>
              </a:tabLst>
              <a:defRPr/>
            </a:pPr>
            <a:r>
              <a:rPr kumimoji="1" lang="en-US" altLang="zh-CN" sz="2800" dirty="0" err="1">
                <a:solidFill>
                  <a:srgbClr val="0000FF"/>
                </a:solidFill>
                <a:ea typeface="幼圆" pitchFamily="49" charset="-122"/>
              </a:rPr>
              <a:t>mov</a:t>
            </a:r>
            <a:r>
              <a:rPr kumimoji="1" lang="en-US" altLang="zh-CN" sz="2800" dirty="0">
                <a:solidFill>
                  <a:srgbClr val="0000FF"/>
                </a:solidFill>
                <a:ea typeface="幼圆" pitchFamily="49" charset="-122"/>
              </a:rPr>
              <a:t> dl,’?’</a:t>
            </a:r>
            <a:r>
              <a:rPr kumimoji="1" lang="en-US" altLang="zh-CN" sz="2800" dirty="0">
                <a:solidFill>
                  <a:srgbClr val="339933"/>
                </a:solidFill>
                <a:ea typeface="幼圆" pitchFamily="49" charset="-122"/>
              </a:rPr>
              <a:t>	</a:t>
            </a:r>
            <a:r>
              <a:rPr kumimoji="1" lang="en-US" altLang="zh-CN" sz="2800" dirty="0" smtClean="0">
                <a:solidFill>
                  <a:srgbClr val="006666"/>
                </a:solidFill>
                <a:ea typeface="幼圆" pitchFamily="49" charset="-122"/>
              </a:rPr>
              <a:t>;</a:t>
            </a:r>
            <a:r>
              <a:rPr kumimoji="1" lang="zh-CN" altLang="en-US" dirty="0" smtClean="0">
                <a:solidFill>
                  <a:srgbClr val="006666"/>
                </a:solidFill>
                <a:ea typeface="幼圆" pitchFamily="49" charset="-122"/>
              </a:rPr>
              <a:t>设置</a:t>
            </a:r>
            <a:r>
              <a:rPr kumimoji="1" lang="zh-CN" altLang="en-US" dirty="0">
                <a:solidFill>
                  <a:srgbClr val="006666"/>
                </a:solidFill>
                <a:ea typeface="幼圆" pitchFamily="49" charset="-122"/>
              </a:rPr>
              <a:t>入口参数</a:t>
            </a:r>
          </a:p>
          <a:p>
            <a:pPr indent="184150" algn="just">
              <a:spcBef>
                <a:spcPct val="0"/>
              </a:spcBef>
              <a:tabLst>
                <a:tab pos="2509838" algn="l"/>
              </a:tabLst>
              <a:defRPr/>
            </a:pPr>
            <a:r>
              <a:rPr kumimoji="1" lang="en-US" altLang="zh-CN" sz="2800" dirty="0" err="1">
                <a:solidFill>
                  <a:srgbClr val="0000FF"/>
                </a:solidFill>
                <a:ea typeface="幼圆" pitchFamily="49" charset="-122"/>
              </a:rPr>
              <a:t>mov</a:t>
            </a:r>
            <a:r>
              <a:rPr kumimoji="1" lang="en-US" altLang="zh-CN" sz="2800" dirty="0">
                <a:solidFill>
                  <a:srgbClr val="0000FF"/>
                </a:solidFill>
                <a:ea typeface="幼圆" pitchFamily="49" charset="-122"/>
              </a:rPr>
              <a:t> ah,02h</a:t>
            </a:r>
            <a:r>
              <a:rPr kumimoji="1" lang="en-US" altLang="zh-CN" dirty="0">
                <a:solidFill>
                  <a:srgbClr val="339933"/>
                </a:solidFill>
                <a:ea typeface="幼圆" pitchFamily="49" charset="-122"/>
              </a:rPr>
              <a:t>	</a:t>
            </a:r>
            <a:r>
              <a:rPr kumimoji="1" lang="en-US" altLang="zh-CN" sz="2800" dirty="0" smtClean="0">
                <a:solidFill>
                  <a:srgbClr val="006666"/>
                </a:solidFill>
                <a:ea typeface="幼圆" pitchFamily="49" charset="-122"/>
              </a:rPr>
              <a:t>;</a:t>
            </a:r>
            <a:r>
              <a:rPr kumimoji="1" lang="zh-CN" altLang="en-US" dirty="0">
                <a:solidFill>
                  <a:srgbClr val="006666"/>
                </a:solidFill>
                <a:ea typeface="幼圆" pitchFamily="49" charset="-122"/>
              </a:rPr>
              <a:t>设置功能调用号</a:t>
            </a:r>
          </a:p>
          <a:p>
            <a:pPr indent="184150" algn="just">
              <a:spcBef>
                <a:spcPct val="0"/>
              </a:spcBef>
              <a:tabLst>
                <a:tab pos="2509838" algn="l"/>
              </a:tabLst>
              <a:defRPr/>
            </a:pPr>
            <a:r>
              <a:rPr kumimoji="1" lang="en-US" altLang="zh-CN" sz="2800" dirty="0" err="1">
                <a:solidFill>
                  <a:srgbClr val="0000FF"/>
                </a:solidFill>
                <a:ea typeface="幼圆" pitchFamily="49" charset="-122"/>
              </a:rPr>
              <a:t>int</a:t>
            </a:r>
            <a:r>
              <a:rPr kumimoji="1" lang="en-US" altLang="zh-CN" sz="2800" dirty="0">
                <a:solidFill>
                  <a:srgbClr val="0000FF"/>
                </a:solidFill>
                <a:ea typeface="幼圆" pitchFamily="49" charset="-122"/>
              </a:rPr>
              <a:t> </a:t>
            </a:r>
            <a:r>
              <a:rPr kumimoji="1" lang="en-US" altLang="zh-CN" sz="2800" dirty="0" smtClean="0">
                <a:solidFill>
                  <a:srgbClr val="0000FF"/>
                </a:solidFill>
                <a:ea typeface="幼圆" pitchFamily="49" charset="-122"/>
              </a:rPr>
              <a:t>   21h</a:t>
            </a:r>
            <a:r>
              <a:rPr kumimoji="1" lang="en-US" altLang="zh-CN" dirty="0">
                <a:solidFill>
                  <a:srgbClr val="339933"/>
                </a:solidFill>
                <a:ea typeface="幼圆" pitchFamily="49" charset="-122"/>
              </a:rPr>
              <a:t>	</a:t>
            </a:r>
            <a:r>
              <a:rPr kumimoji="1" lang="en-US" altLang="zh-CN" dirty="0">
                <a:solidFill>
                  <a:srgbClr val="006666"/>
                </a:solidFill>
                <a:ea typeface="幼圆" pitchFamily="49" charset="-122"/>
              </a:rPr>
              <a:t>;</a:t>
            </a:r>
            <a:r>
              <a:rPr kumimoji="1" lang="zh-CN" altLang="en-US" dirty="0">
                <a:solidFill>
                  <a:srgbClr val="006666"/>
                </a:solidFill>
                <a:ea typeface="幼圆" pitchFamily="49" charset="-122"/>
              </a:rPr>
              <a:t>功能调用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3744035"/>
            <a:ext cx="3224837" cy="196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例：回车换行的子程序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836613" y="1089025"/>
            <a:ext cx="774065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en-US" altLang="zh-CN" dirty="0" err="1">
                <a:solidFill>
                  <a:srgbClr val="008000"/>
                </a:solidFill>
                <a:latin typeface="Arial" charset="0"/>
                <a:ea typeface="幼圆" pitchFamily="49" charset="-122"/>
              </a:rPr>
              <a:t>crlf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 err="1">
                <a:solidFill>
                  <a:srgbClr val="008000"/>
                </a:solidFill>
                <a:latin typeface="Arial" charset="0"/>
                <a:ea typeface="幼圆" pitchFamily="49" charset="-122"/>
              </a:rPr>
              <a:t>proc</a:t>
            </a:r>
            <a:endParaRPr lang="en-US" altLang="zh-CN" dirty="0">
              <a:solidFill>
                <a:srgbClr val="008000"/>
              </a:solidFill>
              <a:latin typeface="Arial" charset="0"/>
              <a:ea typeface="幼圆" pitchFamily="49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  <a:ea typeface="幼圆" pitchFamily="49" charset="-122"/>
              </a:rPr>
              <a:t>	push ax</a:t>
            </a:r>
            <a:r>
              <a:rPr lang="en-US" altLang="zh-CN" dirty="0">
                <a:solidFill>
                  <a:srgbClr val="339933"/>
                </a:solidFill>
                <a:latin typeface="Arial" charset="0"/>
                <a:ea typeface="幼圆" pitchFamily="49" charset="-122"/>
              </a:rPr>
              <a:t>	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；保护寄存器</a:t>
            </a:r>
          </a:p>
          <a:p>
            <a:pPr eaLnBrk="1" hangingPunct="1">
              <a:lnSpc>
                <a:spcPct val="50000"/>
              </a:lnSpc>
            </a:pPr>
            <a:r>
              <a:rPr lang="zh-CN" altLang="en-US" dirty="0">
                <a:solidFill>
                  <a:schemeClr val="accent2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>
                <a:solidFill>
                  <a:schemeClr val="accent2"/>
                </a:solidFill>
                <a:latin typeface="Arial" charset="0"/>
                <a:ea typeface="幼圆" pitchFamily="49" charset="-122"/>
              </a:rPr>
              <a:t>push dx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幼圆" pitchFamily="49" charset="-122"/>
              </a:rPr>
              <a:t>mov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幼圆" pitchFamily="49" charset="-122"/>
              </a:rPr>
              <a:t> dl,0dh	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；回车功能的</a:t>
            </a:r>
            <a:r>
              <a:rPr lang="en-US" altLang="zh-CN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ASCII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码是</a:t>
            </a:r>
            <a:r>
              <a:rPr lang="en-US" altLang="zh-CN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0DH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幼圆" pitchFamily="49" charset="-122"/>
              </a:rPr>
              <a:t>mov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幼圆" pitchFamily="49" charset="-122"/>
              </a:rPr>
              <a:t> ah,2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幼圆" pitchFamily="49" charset="-122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幼圆" pitchFamily="49" charset="-122"/>
              </a:rPr>
              <a:t>    21h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CN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mov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 dl,0ah	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；换行功能的</a:t>
            </a:r>
            <a:r>
              <a:rPr lang="en-US" altLang="zh-CN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ASCII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码是</a:t>
            </a:r>
            <a:r>
              <a:rPr lang="en-US" altLang="zh-CN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0AH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mov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 ah,2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CN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幼圆" pitchFamily="49" charset="-122"/>
              </a:rPr>
              <a:t>    21h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  <a:ea typeface="幼圆" pitchFamily="49" charset="-122"/>
              </a:rPr>
              <a:t>	pop dx</a:t>
            </a:r>
            <a:r>
              <a:rPr lang="en-US" altLang="zh-CN" dirty="0">
                <a:solidFill>
                  <a:srgbClr val="339933"/>
                </a:solidFill>
                <a:latin typeface="Arial" charset="0"/>
                <a:ea typeface="幼圆" pitchFamily="49" charset="-122"/>
              </a:rPr>
              <a:t>	 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幼圆" pitchFamily="49" charset="-122"/>
              </a:rPr>
              <a:t>；恢复寄存器</a:t>
            </a:r>
          </a:p>
          <a:p>
            <a:pPr eaLnBrk="1" hangingPunct="1">
              <a:lnSpc>
                <a:spcPct val="50000"/>
              </a:lnSpc>
            </a:pPr>
            <a:r>
              <a:rPr lang="zh-CN" altLang="en-US" dirty="0">
                <a:solidFill>
                  <a:schemeClr val="accent2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>
                <a:solidFill>
                  <a:schemeClr val="accent2"/>
                </a:solidFill>
                <a:latin typeface="Arial" charset="0"/>
                <a:ea typeface="幼圆" pitchFamily="49" charset="-122"/>
              </a:rPr>
              <a:t>pop ax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>
                <a:solidFill>
                  <a:srgbClr val="CC0099"/>
                </a:solidFill>
                <a:latin typeface="Arial" charset="0"/>
                <a:ea typeface="幼圆" pitchFamily="49" charset="-122"/>
              </a:rPr>
              <a:t>ret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CN" dirty="0" err="1">
                <a:solidFill>
                  <a:srgbClr val="008000"/>
                </a:solidFill>
                <a:latin typeface="Arial" charset="0"/>
                <a:ea typeface="幼圆" pitchFamily="49" charset="-122"/>
              </a:rPr>
              <a:t>crlf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  <a:ea typeface="幼圆" pitchFamily="49" charset="-122"/>
              </a:rPr>
              <a:t>	</a:t>
            </a:r>
            <a:r>
              <a:rPr lang="en-US" altLang="zh-CN" dirty="0" err="1">
                <a:solidFill>
                  <a:srgbClr val="008000"/>
                </a:solidFill>
                <a:latin typeface="Arial" charset="0"/>
                <a:ea typeface="幼圆" pitchFamily="49" charset="-122"/>
              </a:rPr>
              <a:t>endp</a:t>
            </a:r>
            <a:endParaRPr lang="en-US" altLang="zh-CN" dirty="0">
              <a:latin typeface="Arial" charset="0"/>
              <a:ea typeface="幼圆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）字符串输出（</a:t>
            </a:r>
            <a:r>
              <a:rPr lang="en-US" altLang="zh-CN" smtClean="0"/>
              <a:t>9</a:t>
            </a:r>
            <a:r>
              <a:rPr lang="zh-CN" altLang="en-US" smtClean="0"/>
              <a:t>号</a:t>
            </a:r>
            <a:r>
              <a:rPr lang="en-US" altLang="zh-CN" smtClean="0"/>
              <a:t>DOS</a:t>
            </a:r>
            <a:r>
              <a:rPr lang="zh-CN" altLang="en-US" smtClean="0"/>
              <a:t>功能调用）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18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⑴ 功能调用号：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AH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＝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09H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⑵ 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入口参数：</a:t>
            </a:r>
          </a:p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	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DS:DX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＝欲显示字符串在内存中的首地址（逻辑地址形式：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DS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＝段地址，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DX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＝偏移地址）</a:t>
            </a:r>
          </a:p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	内存中的字符串以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ASCII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码形式保存，最后必须添加一个“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$”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结尾（并不显示）</a:t>
            </a:r>
          </a:p>
          <a:p>
            <a:pPr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⑶ 功能调用：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INT 21H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⑷ 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出口参数：无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例：提示按任意键继续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697413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612900" algn="l"/>
              </a:tabLst>
            </a:pP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	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；在数据段定义要显示的字符串</a:t>
            </a:r>
          </a:p>
          <a:p>
            <a:pPr eaLnBrk="1" hangingPunct="1">
              <a:buFontTx/>
              <a:buNone/>
              <a:tabLst>
                <a:tab pos="1612900" algn="l"/>
              </a:tabLst>
            </a:pPr>
            <a:r>
              <a:rPr lang="zh-CN" altLang="en-US" sz="2400" b="0" dirty="0" smtClean="0">
                <a:ea typeface="幼圆" pitchFamily="49" charset="-122"/>
              </a:rPr>
              <a:t>    </a:t>
            </a:r>
            <a:r>
              <a:rPr lang="en-US" altLang="zh-CN" sz="2400" b="0" dirty="0" err="1" smtClean="0">
                <a:ea typeface="幼圆" pitchFamily="49" charset="-122"/>
              </a:rPr>
              <a:t>msg</a:t>
            </a:r>
            <a:r>
              <a:rPr lang="en-US" altLang="zh-CN" sz="2400" b="0" dirty="0" smtClean="0">
                <a:ea typeface="幼圆" pitchFamily="49" charset="-122"/>
              </a:rPr>
              <a:t>	</a:t>
            </a:r>
            <a:r>
              <a:rPr lang="en-US" altLang="zh-CN" sz="2400" b="0" dirty="0" err="1" smtClean="0">
                <a:ea typeface="幼圆" pitchFamily="49" charset="-122"/>
              </a:rPr>
              <a:t>db</a:t>
            </a:r>
            <a:r>
              <a:rPr lang="en-US" altLang="zh-CN" sz="2400" b="0" dirty="0" smtClean="0">
                <a:ea typeface="幼圆" pitchFamily="49" charset="-122"/>
              </a:rPr>
              <a:t> ‘Press any key to </a:t>
            </a:r>
            <a:r>
              <a:rPr lang="en-US" altLang="zh-CN" sz="2400" b="0" dirty="0" err="1" smtClean="0">
                <a:ea typeface="幼圆" pitchFamily="49" charset="-122"/>
              </a:rPr>
              <a:t>contiune</a:t>
            </a:r>
            <a:r>
              <a:rPr lang="en-US" altLang="zh-CN" sz="2400" b="0" dirty="0" smtClean="0">
                <a:ea typeface="幼圆" pitchFamily="49" charset="-122"/>
              </a:rPr>
              <a:t>…’,</a:t>
            </a:r>
            <a:r>
              <a:rPr lang="en-US" altLang="zh-CN" sz="2400" b="0" dirty="0" smtClean="0">
                <a:solidFill>
                  <a:srgbClr val="FF0000"/>
                </a:solidFill>
                <a:ea typeface="幼圆" pitchFamily="49" charset="-122"/>
              </a:rPr>
              <a:t>’$’</a:t>
            </a:r>
          </a:p>
          <a:p>
            <a:pPr eaLnBrk="1" hangingPunct="1">
              <a:buFontTx/>
              <a:buNone/>
              <a:tabLst>
                <a:tab pos="1612900" algn="l"/>
              </a:tabLst>
            </a:pPr>
            <a:r>
              <a:rPr lang="en-US" altLang="zh-CN" sz="2400" b="0" dirty="0" smtClean="0">
                <a:solidFill>
                  <a:srgbClr val="339933"/>
                </a:solidFill>
                <a:ea typeface="幼圆" pitchFamily="49" charset="-122"/>
              </a:rPr>
              <a:t>	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；在代码段编写程序</a:t>
            </a:r>
          </a:p>
          <a:p>
            <a:pPr eaLnBrk="1" hangingPunct="1">
              <a:buFontTx/>
              <a:buNone/>
              <a:tabLst>
                <a:tab pos="1612900" algn="l"/>
              </a:tabLst>
            </a:pPr>
            <a:r>
              <a:rPr lang="zh-CN" altLang="en-US" sz="2400" b="0" dirty="0" smtClean="0">
                <a:ea typeface="幼圆" pitchFamily="49" charset="-122"/>
              </a:rPr>
              <a:t>	</a:t>
            </a:r>
            <a:r>
              <a:rPr lang="en-US" altLang="zh-CN" sz="2400" b="0" dirty="0" err="1" smtClean="0">
                <a:ea typeface="幼圆" pitchFamily="49" charset="-122"/>
              </a:rPr>
              <a:t>mov</a:t>
            </a:r>
            <a:r>
              <a:rPr lang="en-US" altLang="zh-CN" sz="2400" b="0" dirty="0" smtClean="0">
                <a:ea typeface="幼圆" pitchFamily="49" charset="-122"/>
              </a:rPr>
              <a:t> ah,9</a:t>
            </a:r>
          </a:p>
          <a:p>
            <a:pPr eaLnBrk="1" hangingPunct="1">
              <a:buFontTx/>
              <a:buNone/>
              <a:tabLst>
                <a:tab pos="1612900" algn="l"/>
              </a:tabLst>
            </a:pPr>
            <a:r>
              <a:rPr lang="en-US" altLang="zh-CN" sz="2400" b="0" dirty="0" smtClean="0">
                <a:ea typeface="幼圆" pitchFamily="49" charset="-122"/>
              </a:rPr>
              <a:t>	</a:t>
            </a:r>
            <a:r>
              <a:rPr lang="en-US" altLang="zh-CN" sz="2400" b="0" dirty="0" err="1" smtClean="0">
                <a:ea typeface="幼圆" pitchFamily="49" charset="-122"/>
              </a:rPr>
              <a:t>mov</a:t>
            </a:r>
            <a:r>
              <a:rPr lang="en-US" altLang="zh-CN" sz="2400" b="0" dirty="0" smtClean="0">
                <a:ea typeface="幼圆" pitchFamily="49" charset="-122"/>
              </a:rPr>
              <a:t> </a:t>
            </a:r>
            <a:r>
              <a:rPr lang="en-US" altLang="zh-CN" sz="2400" b="0" dirty="0" err="1" smtClean="0">
                <a:ea typeface="幼圆" pitchFamily="49" charset="-122"/>
              </a:rPr>
              <a:t>dx,offset</a:t>
            </a:r>
            <a:r>
              <a:rPr lang="en-US" altLang="zh-CN" sz="2400" b="0" dirty="0" smtClean="0">
                <a:ea typeface="幼圆" pitchFamily="49" charset="-122"/>
              </a:rPr>
              <a:t> </a:t>
            </a:r>
            <a:r>
              <a:rPr lang="en-US" altLang="zh-CN" sz="2400" b="0" dirty="0" err="1" smtClean="0">
                <a:ea typeface="幼圆" pitchFamily="49" charset="-122"/>
              </a:rPr>
              <a:t>msg</a:t>
            </a:r>
            <a:endParaRPr lang="en-US" altLang="zh-CN" sz="2400" b="0" dirty="0" smtClean="0">
              <a:ea typeface="幼圆" pitchFamily="49" charset="-122"/>
            </a:endParaRPr>
          </a:p>
          <a:p>
            <a:pPr eaLnBrk="1" hangingPunct="1">
              <a:buFontTx/>
              <a:buNone/>
              <a:tabLst>
                <a:tab pos="1612900" algn="l"/>
              </a:tabLst>
            </a:pPr>
            <a:r>
              <a:rPr lang="en-US" altLang="zh-CN" sz="2400" b="0" dirty="0" smtClean="0">
                <a:solidFill>
                  <a:srgbClr val="339933"/>
                </a:solidFill>
                <a:ea typeface="幼圆" pitchFamily="49" charset="-122"/>
              </a:rPr>
              <a:t>	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；设置入口参数：</a:t>
            </a:r>
          </a:p>
          <a:p>
            <a:pPr eaLnBrk="1" hangingPunct="1">
              <a:buFontTx/>
              <a:buNone/>
              <a:tabLst>
                <a:tab pos="1612900" algn="l"/>
              </a:tabLst>
            </a:pP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	；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DS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＝数据段地址（假设已经设置好）</a:t>
            </a:r>
          </a:p>
          <a:p>
            <a:pPr eaLnBrk="1" hangingPunct="1">
              <a:buFontTx/>
              <a:buNone/>
              <a:tabLst>
                <a:tab pos="1612900" algn="l"/>
              </a:tabLst>
            </a:pP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	；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DX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＝字符串的偏移地址</a:t>
            </a:r>
          </a:p>
          <a:p>
            <a:pPr eaLnBrk="1" hangingPunct="1">
              <a:buFontTx/>
              <a:buNone/>
              <a:tabLst>
                <a:tab pos="1612900" algn="l"/>
              </a:tabLst>
            </a:pPr>
            <a:r>
              <a:rPr lang="zh-CN" altLang="en-US" sz="2400" b="0" dirty="0" smtClean="0">
                <a:ea typeface="幼圆" pitchFamily="49" charset="-122"/>
              </a:rPr>
              <a:t>	</a:t>
            </a:r>
            <a:r>
              <a:rPr lang="en-US" altLang="zh-CN" sz="2400" b="0" dirty="0" err="1" smtClean="0">
                <a:ea typeface="幼圆" pitchFamily="49" charset="-122"/>
              </a:rPr>
              <a:t>int</a:t>
            </a:r>
            <a:r>
              <a:rPr lang="en-US" altLang="zh-CN" sz="2400" b="0" dirty="0" smtClean="0">
                <a:ea typeface="幼圆" pitchFamily="49" charset="-122"/>
              </a:rPr>
              <a:t> 21h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7335838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）字符串输入（</a:t>
            </a:r>
            <a:r>
              <a:rPr lang="en-US" altLang="zh-CN" smtClean="0"/>
              <a:t>10</a:t>
            </a:r>
            <a:r>
              <a:rPr lang="zh-CN" altLang="en-US" smtClean="0"/>
              <a:t>号</a:t>
            </a:r>
            <a:r>
              <a:rPr lang="en-US" altLang="zh-CN" smtClean="0"/>
              <a:t>DOS</a:t>
            </a:r>
            <a:r>
              <a:rPr lang="zh-CN" altLang="en-US" smtClean="0"/>
              <a:t>功能调用）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81075"/>
            <a:ext cx="7696200" cy="2582863"/>
          </a:xfrm>
        </p:spPr>
        <p:txBody>
          <a:bodyPr/>
          <a:lstStyle/>
          <a:p>
            <a:pPr marL="892175" indent="-892175" algn="l" eaLnBrk="1" hangingPunct="1">
              <a:buFontTx/>
              <a:buNone/>
              <a:defRPr/>
            </a:pPr>
            <a:r>
              <a:rPr lang="zh-CN" altLang="en-US" sz="2800" b="0" dirty="0" smtClean="0">
                <a:solidFill>
                  <a:srgbClr val="FF0000"/>
                </a:solidFill>
                <a:ea typeface="幼圆" pitchFamily="49" charset="-122"/>
                <a:cs typeface="Times New Roman" pitchFamily="18" charset="0"/>
              </a:rPr>
              <a:t>格式：</a:t>
            </a:r>
            <a:r>
              <a:rPr lang="en-US" altLang="zh-CN" sz="2800" b="0" dirty="0" smtClean="0">
                <a:ea typeface="幼圆" pitchFamily="49" charset="-122"/>
                <a:cs typeface="Times New Roman" pitchFamily="18" charset="0"/>
              </a:rPr>
              <a:t>LEA	  DX,</a:t>
            </a:r>
            <a:r>
              <a:rPr lang="zh-CN" altLang="en-US" sz="2800" b="0" dirty="0" smtClean="0">
                <a:ea typeface="幼圆" pitchFamily="49" charset="-122"/>
                <a:cs typeface="Times New Roman" pitchFamily="18" charset="0"/>
              </a:rPr>
              <a:t>缓冲区首偏移地址</a:t>
            </a:r>
          </a:p>
          <a:p>
            <a:pPr marL="892175" indent="-892175" algn="l" eaLnBrk="1" hangingPunct="1">
              <a:buFontTx/>
              <a:buNone/>
              <a:defRPr/>
            </a:pPr>
            <a:r>
              <a:rPr lang="zh-CN" altLang="en-US" sz="2800" b="0" dirty="0" smtClean="0">
                <a:ea typeface="幼圆" pitchFamily="49" charset="-122"/>
                <a:cs typeface="Times New Roman" pitchFamily="18" charset="0"/>
              </a:rPr>
              <a:t>	  </a:t>
            </a:r>
            <a:r>
              <a:rPr lang="en-US" altLang="zh-CN" sz="2800" b="0" dirty="0" smtClean="0">
                <a:ea typeface="幼圆" pitchFamily="49" charset="-122"/>
                <a:cs typeface="Times New Roman" pitchFamily="18" charset="0"/>
              </a:rPr>
              <a:t>MOV AH,10</a:t>
            </a:r>
          </a:p>
          <a:p>
            <a:pPr marL="892175" indent="-892175" algn="l" eaLnBrk="1" hangingPunct="1">
              <a:buFontTx/>
              <a:buNone/>
              <a:defRPr/>
            </a:pPr>
            <a:r>
              <a:rPr lang="en-US" altLang="zh-CN" sz="2800" b="0" dirty="0" smtClean="0">
                <a:ea typeface="幼圆" pitchFamily="49" charset="-122"/>
                <a:cs typeface="Times New Roman" pitchFamily="18" charset="0"/>
              </a:rPr>
              <a:t>	  INT	  21H</a:t>
            </a:r>
          </a:p>
          <a:p>
            <a:pPr marL="1079500" indent="-1079500" algn="l" eaLnBrk="1" hangingPunct="1">
              <a:buFontTx/>
              <a:buNone/>
              <a:defRPr/>
            </a:pPr>
            <a:r>
              <a:rPr lang="zh-CN" altLang="en-US" sz="2800" b="0" dirty="0" smtClean="0">
                <a:solidFill>
                  <a:srgbClr val="FF0000"/>
                </a:solidFill>
                <a:ea typeface="幼圆" pitchFamily="49" charset="-122"/>
                <a:cs typeface="Times New Roman" pitchFamily="18" charset="0"/>
              </a:rPr>
              <a:t>功能：</a:t>
            </a:r>
            <a:r>
              <a:rPr lang="zh-CN" altLang="en-US" sz="2800" b="0" dirty="0" smtClean="0">
                <a:ea typeface="幼圆" pitchFamily="49" charset="-122"/>
                <a:cs typeface="Times New Roman" pitchFamily="18" charset="0"/>
              </a:rPr>
              <a:t>从键盘上输入一字符串到用户定义的输  入缓冲区中，并送显示器显示。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476250" y="3429000"/>
            <a:ext cx="7875588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92175" indent="-892175" algn="just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lt"/>
                <a:ea typeface="幼圆" pitchFamily="49" charset="-122"/>
                <a:cs typeface="Times New Roman" pitchFamily="18" charset="0"/>
              </a:rPr>
              <a:t>缓冲区格式：</a:t>
            </a:r>
          </a:p>
          <a:p>
            <a:pPr marL="809625" indent="-809625" algn="just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n-lt"/>
                <a:ea typeface="幼圆" pitchFamily="49" charset="-122"/>
                <a:cs typeface="Times New Roman" pitchFamily="18" charset="0"/>
              </a:rPr>
              <a:t>        缓冲区最大容量（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幼圆" pitchFamily="49" charset="-122"/>
                <a:cs typeface="Times New Roman" pitchFamily="18" charset="0"/>
              </a:rPr>
              <a:t>1B</a:t>
            </a:r>
            <a:r>
              <a:rPr lang="zh-CN" altLang="en-US" sz="2800" dirty="0">
                <a:solidFill>
                  <a:schemeClr val="accent2"/>
                </a:solidFill>
                <a:latin typeface="+mn-lt"/>
                <a:ea typeface="幼圆" pitchFamily="49" charset="-122"/>
                <a:cs typeface="Times New Roman" pitchFamily="18" charset="0"/>
              </a:rPr>
              <a:t>）：实际读入的字符数，不包括回车（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幼圆" pitchFamily="49" charset="-122"/>
                <a:cs typeface="Times New Roman" pitchFamily="18" charset="0"/>
              </a:rPr>
              <a:t>1B</a:t>
            </a:r>
            <a:r>
              <a:rPr lang="zh-CN" altLang="en-US" sz="2800" dirty="0">
                <a:solidFill>
                  <a:schemeClr val="accent2"/>
                </a:solidFill>
                <a:latin typeface="+mn-lt"/>
                <a:ea typeface="幼圆" pitchFamily="49" charset="-122"/>
                <a:cs typeface="Times New Roman" pitchFamily="18" charset="0"/>
              </a:rPr>
              <a:t>）：接收的字符串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1241425" y="4868863"/>
            <a:ext cx="4005263" cy="1328737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42925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max    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db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10</a:t>
            </a:r>
          </a:p>
          <a:p>
            <a:pPr marL="542925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length 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db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？</a:t>
            </a: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pPr marL="542925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string  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db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10 dup(0)</a:t>
            </a:r>
            <a:endParaRPr lang="zh-CN" altLang="en-US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5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3">
        <a:dk1>
          <a:srgbClr val="000000"/>
        </a:dk1>
        <a:lt1>
          <a:srgbClr val="FFFFFF"/>
        </a:lt1>
        <a:dk2>
          <a:srgbClr val="336699"/>
        </a:dk2>
        <a:lt2>
          <a:srgbClr val="A79E99"/>
        </a:lt2>
        <a:accent1>
          <a:srgbClr val="D0A660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E72D00"/>
        </a:accent6>
        <a:hlink>
          <a:srgbClr val="3333FF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735</Words>
  <Application>Microsoft Office PowerPoint</Application>
  <PresentationFormat>全屏显示(4:3)</PresentationFormat>
  <Paragraphs>136</Paragraphs>
  <Slides>17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015</vt:lpstr>
      <vt:lpstr>1_015</vt:lpstr>
      <vt:lpstr>简单的系统功能调用</vt:lpstr>
      <vt:lpstr>系统功能调用</vt:lpstr>
      <vt:lpstr>基本DOS输入输出功能调用</vt:lpstr>
      <vt:lpstr>(1)单字符输入（1号DOS功能调用）</vt:lpstr>
      <vt:lpstr>（2）单字符输出（2号DOS功能调用）</vt:lpstr>
      <vt:lpstr>例：回车换行的子程序</vt:lpstr>
      <vt:lpstr>（3）字符串输出（9号DOS功能调用）</vt:lpstr>
      <vt:lpstr>例：提示按任意键继续</vt:lpstr>
      <vt:lpstr>（4）字符串输入（10号DOS功能调用）</vt:lpstr>
      <vt:lpstr>（5）程序结束（4CH号DOS功能调用）</vt:lpstr>
      <vt:lpstr>4. ROM-BIOS输入输出功能调用</vt:lpstr>
      <vt:lpstr>系统功能调用步骤</vt:lpstr>
      <vt:lpstr>参考资料</vt:lpstr>
      <vt:lpstr>简化段定义的源程序格式</vt:lpstr>
      <vt:lpstr>存储模式</vt:lpstr>
      <vt:lpstr>BIOS</vt:lpstr>
      <vt:lpstr>DOS</vt:lpstr>
    </vt:vector>
  </TitlesOfParts>
  <Company>dmu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8086指令系统及寻址方式</dc:title>
  <dc:creator>sgm</dc:creator>
  <cp:lastModifiedBy>AutoBVT</cp:lastModifiedBy>
  <cp:revision>1144</cp:revision>
  <dcterms:created xsi:type="dcterms:W3CDTF">2005-07-21T07:55:17Z</dcterms:created>
  <dcterms:modified xsi:type="dcterms:W3CDTF">2019-09-29T08:02:59Z</dcterms:modified>
</cp:coreProperties>
</file>