
<file path=[Content_Types].xml><?xml version="1.0" encoding="utf-8"?>
<Types xmlns="http://schemas.openxmlformats.org/package/2006/content-types">
  <Default Extension="png" ContentType="image/png"/>
  <Default Extension="bin" ContentType="application/vnd.ms-office.activeX"/>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activeX/activeX1.xml" ContentType="application/vnd.ms-office.activeX+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70" r:id="rId2"/>
  </p:sldMasterIdLst>
  <p:notesMasterIdLst>
    <p:notesMasterId r:id="rId57"/>
  </p:notesMasterIdLst>
  <p:sldIdLst>
    <p:sldId id="548" r:id="rId3"/>
    <p:sldId id="519" r:id="rId4"/>
    <p:sldId id="520" r:id="rId5"/>
    <p:sldId id="259" r:id="rId6"/>
    <p:sldId id="451" r:id="rId7"/>
    <p:sldId id="453" r:id="rId8"/>
    <p:sldId id="454" r:id="rId9"/>
    <p:sldId id="455" r:id="rId10"/>
    <p:sldId id="456" r:id="rId11"/>
    <p:sldId id="457" r:id="rId12"/>
    <p:sldId id="459" r:id="rId13"/>
    <p:sldId id="274" r:id="rId14"/>
    <p:sldId id="464" r:id="rId15"/>
    <p:sldId id="276" r:id="rId16"/>
    <p:sldId id="277" r:id="rId17"/>
    <p:sldId id="279" r:id="rId18"/>
    <p:sldId id="549" r:id="rId19"/>
    <p:sldId id="282" r:id="rId20"/>
    <p:sldId id="465" r:id="rId21"/>
    <p:sldId id="544" r:id="rId22"/>
    <p:sldId id="283" r:id="rId23"/>
    <p:sldId id="469" r:id="rId24"/>
    <p:sldId id="466" r:id="rId25"/>
    <p:sldId id="470" r:id="rId26"/>
    <p:sldId id="471" r:id="rId27"/>
    <p:sldId id="467" r:id="rId28"/>
    <p:sldId id="285" r:id="rId29"/>
    <p:sldId id="288" r:id="rId30"/>
    <p:sldId id="289" r:id="rId31"/>
    <p:sldId id="290" r:id="rId32"/>
    <p:sldId id="546" r:id="rId33"/>
    <p:sldId id="291" r:id="rId34"/>
    <p:sldId id="547" r:id="rId35"/>
    <p:sldId id="529" r:id="rId36"/>
    <p:sldId id="543" r:id="rId37"/>
    <p:sldId id="531" r:id="rId38"/>
    <p:sldId id="532" r:id="rId39"/>
    <p:sldId id="533" r:id="rId40"/>
    <p:sldId id="534" r:id="rId41"/>
    <p:sldId id="535" r:id="rId42"/>
    <p:sldId id="536" r:id="rId43"/>
    <p:sldId id="537" r:id="rId44"/>
    <p:sldId id="538" r:id="rId45"/>
    <p:sldId id="539" r:id="rId46"/>
    <p:sldId id="540" r:id="rId47"/>
    <p:sldId id="541" r:id="rId48"/>
    <p:sldId id="542" r:id="rId49"/>
    <p:sldId id="266" r:id="rId50"/>
    <p:sldId id="524" r:id="rId51"/>
    <p:sldId id="525" r:id="rId52"/>
    <p:sldId id="526" r:id="rId53"/>
    <p:sldId id="527" r:id="rId54"/>
    <p:sldId id="530" r:id="rId55"/>
    <p:sldId id="550"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9900CC"/>
    <a:srgbClr val="FFFF99"/>
    <a:srgbClr val="003300"/>
    <a:srgbClr val="006600"/>
    <a:srgbClr val="008000"/>
    <a:srgbClr val="FFFF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17289" autoAdjust="0"/>
    <p:restoredTop sz="94702" autoAdjust="0"/>
  </p:normalViewPr>
  <p:slideViewPr>
    <p:cSldViewPr showGuides="1">
      <p:cViewPr>
        <p:scale>
          <a:sx n="100" d="100"/>
          <a:sy n="100" d="100"/>
        </p:scale>
        <p:origin x="-1860" y="-324"/>
      </p:cViewPr>
      <p:guideLst>
        <p:guide orient="horz" pos="618"/>
        <p:guide pos="29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sorterViewPr>
    <p:cViewPr>
      <p:scale>
        <a:sx n="100" d="100"/>
        <a:sy n="100" d="100"/>
      </p:scale>
      <p:origin x="0" y="40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3" Type="http://schemas.openxmlformats.org/officeDocument/2006/relationships/slide" Target="slides/slide24.xml"/><Relationship Id="rId18" Type="http://schemas.openxmlformats.org/officeDocument/2006/relationships/slide" Target="slides/slide29.xml"/><Relationship Id="rId26" Type="http://schemas.openxmlformats.org/officeDocument/2006/relationships/slide" Target="slides/slide41.xml"/><Relationship Id="rId21" Type="http://schemas.openxmlformats.org/officeDocument/2006/relationships/slide" Target="slides/slide35.xml"/><Relationship Id="rId34" Type="http://schemas.openxmlformats.org/officeDocument/2006/relationships/slide" Target="slides/slide51.xml"/><Relationship Id="rId7" Type="http://schemas.openxmlformats.org/officeDocument/2006/relationships/slide" Target="slides/slide16.xml"/><Relationship Id="rId12" Type="http://schemas.openxmlformats.org/officeDocument/2006/relationships/slide" Target="slides/slide23.xml"/><Relationship Id="rId17" Type="http://schemas.openxmlformats.org/officeDocument/2006/relationships/slide" Target="slides/slide28.xml"/><Relationship Id="rId25" Type="http://schemas.openxmlformats.org/officeDocument/2006/relationships/slide" Target="slides/slide40.xml"/><Relationship Id="rId33" Type="http://schemas.openxmlformats.org/officeDocument/2006/relationships/slide" Target="slides/slide50.xml"/><Relationship Id="rId2" Type="http://schemas.openxmlformats.org/officeDocument/2006/relationships/slide" Target="slides/slide4.xml"/><Relationship Id="rId16" Type="http://schemas.openxmlformats.org/officeDocument/2006/relationships/slide" Target="slides/slide27.xml"/><Relationship Id="rId20" Type="http://schemas.openxmlformats.org/officeDocument/2006/relationships/slide" Target="slides/slide32.xml"/><Relationship Id="rId29" Type="http://schemas.openxmlformats.org/officeDocument/2006/relationships/slide" Target="slides/slide44.xml"/><Relationship Id="rId1" Type="http://schemas.openxmlformats.org/officeDocument/2006/relationships/slide" Target="slides/slide3.xml"/><Relationship Id="rId6" Type="http://schemas.openxmlformats.org/officeDocument/2006/relationships/slide" Target="slides/slide15.xml"/><Relationship Id="rId11" Type="http://schemas.openxmlformats.org/officeDocument/2006/relationships/slide" Target="slides/slide22.xml"/><Relationship Id="rId24" Type="http://schemas.openxmlformats.org/officeDocument/2006/relationships/slide" Target="slides/slide39.xml"/><Relationship Id="rId32" Type="http://schemas.openxmlformats.org/officeDocument/2006/relationships/slide" Target="slides/slide49.xml"/><Relationship Id="rId37" Type="http://schemas.openxmlformats.org/officeDocument/2006/relationships/slide" Target="slides/slide54.xml"/><Relationship Id="rId5" Type="http://schemas.openxmlformats.org/officeDocument/2006/relationships/slide" Target="slides/slide14.xml"/><Relationship Id="rId15" Type="http://schemas.openxmlformats.org/officeDocument/2006/relationships/slide" Target="slides/slide26.xml"/><Relationship Id="rId23" Type="http://schemas.openxmlformats.org/officeDocument/2006/relationships/slide" Target="slides/slide38.xml"/><Relationship Id="rId28" Type="http://schemas.openxmlformats.org/officeDocument/2006/relationships/slide" Target="slides/slide43.xml"/><Relationship Id="rId36" Type="http://schemas.openxmlformats.org/officeDocument/2006/relationships/slide" Target="slides/slide53.xml"/><Relationship Id="rId10" Type="http://schemas.openxmlformats.org/officeDocument/2006/relationships/slide" Target="slides/slide21.xml"/><Relationship Id="rId19" Type="http://schemas.openxmlformats.org/officeDocument/2006/relationships/slide" Target="slides/slide30.xml"/><Relationship Id="rId31" Type="http://schemas.openxmlformats.org/officeDocument/2006/relationships/slide" Target="slides/slide46.xml"/><Relationship Id="rId4" Type="http://schemas.openxmlformats.org/officeDocument/2006/relationships/slide" Target="slides/slide13.xml"/><Relationship Id="rId9" Type="http://schemas.openxmlformats.org/officeDocument/2006/relationships/slide" Target="slides/slide19.xml"/><Relationship Id="rId14" Type="http://schemas.openxmlformats.org/officeDocument/2006/relationships/slide" Target="slides/slide25.xml"/><Relationship Id="rId22" Type="http://schemas.openxmlformats.org/officeDocument/2006/relationships/slide" Target="slides/slide37.xml"/><Relationship Id="rId27" Type="http://schemas.openxmlformats.org/officeDocument/2006/relationships/slide" Target="slides/slide42.xml"/><Relationship Id="rId30" Type="http://schemas.openxmlformats.org/officeDocument/2006/relationships/slide" Target="slides/slide45.xml"/><Relationship Id="rId35" Type="http://schemas.openxmlformats.org/officeDocument/2006/relationships/slide" Target="slides/slide52.xml"/><Relationship Id="rId8" Type="http://schemas.openxmlformats.org/officeDocument/2006/relationships/slide" Target="slides/slide18.xml"/><Relationship Id="rId3" Type="http://schemas.openxmlformats.org/officeDocument/2006/relationships/slide" Target="slides/slide1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6BDE80-BA42-4E98-8EDC-04468F3E2BAD}" type="datetimeFigureOut">
              <a:rPr lang="zh-CN" altLang="en-US" smtClean="0"/>
              <a:t>2019/9/27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5DBE6-85ED-4272-86C5-6740F00F289B}" type="slidenum">
              <a:rPr lang="zh-CN" altLang="en-US" smtClean="0"/>
              <a:t>‹#›</a:t>
            </a:fld>
            <a:endParaRPr lang="zh-CN" altLang="en-US"/>
          </a:p>
        </p:txBody>
      </p:sp>
    </p:spTree>
    <p:extLst>
      <p:ext uri="{BB962C8B-B14F-4D97-AF65-F5344CB8AC3E}">
        <p14:creationId xmlns:p14="http://schemas.microsoft.com/office/powerpoint/2010/main" val="123052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640"/>
            <a:ext cx="8229600" cy="5048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825714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03210857"/>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981075"/>
            <a:ext cx="40386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981075"/>
            <a:ext cx="40386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492443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42929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6075847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control" Target="../activeX/activeX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5.png"/><Relationship Id="rId5" Type="http://schemas.openxmlformats.org/officeDocument/2006/relationships/theme" Target="../theme/theme1.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468313" y="981075"/>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微机原理及接口技术</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title"/>
          </p:nvPr>
        </p:nvSpPr>
        <p:spPr bwMode="auto">
          <a:xfrm>
            <a:off x="468313" y="188913"/>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1030" name="Picture 6" descr="LINE0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25" y="73025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LINE0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61991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467544" y="6300028"/>
            <a:ext cx="720080" cy="461665"/>
          </a:xfrm>
          <a:prstGeom prst="rect">
            <a:avLst/>
          </a:prstGeom>
          <a:noFill/>
        </p:spPr>
        <p:txBody>
          <a:bodyPr wrap="square" rtlCol="0">
            <a:spAutoFit/>
          </a:bodyPr>
          <a:lstStyle/>
          <a:p>
            <a:fld id="{BCCD9003-3846-443B-A79F-F3BCFCBE2CF6}" type="slidenum">
              <a:rPr lang="zh-CN" altLang="en-US" sz="2400" smtClean="0">
                <a:solidFill>
                  <a:schemeClr val="accent2">
                    <a:lumMod val="75000"/>
                  </a:schemeClr>
                </a:solidFill>
                <a:effectLst/>
              </a:rPr>
              <a:t>‹#›</a:t>
            </a:fld>
            <a:endParaRPr lang="zh-CN" altLang="en-US" sz="2400" dirty="0">
              <a:solidFill>
                <a:schemeClr val="accent2">
                  <a:lumMod val="75000"/>
                </a:schemeClr>
              </a:solidFill>
              <a:effectLst/>
            </a:endParaRPr>
          </a:p>
        </p:txBody>
      </p:sp>
    </p:spTree>
    <p:controls>
      <mc:AlternateContent xmlns:mc="http://schemas.openxmlformats.org/markup-compatibility/2006">
        <mc:Choice xmlns:v="urn:schemas-microsoft-com:vml" Requires="v">
          <p:control spid="1036" name="ShockwaveFlash1" r:id="rId7" imgW="1219370" imgH="533474"/>
        </mc:Choice>
        <mc:Fallback>
          <p:control name="ShockwaveFlash1" r:id="rId7" imgW="1219370" imgH="533474">
            <p:pic>
              <p:nvPicPr>
                <p:cNvPr id="0" name="ShockwaveFlash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0"/>
                  <a:ext cx="1219200" cy="533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61" r:id="rId1"/>
    <p:sldLayoutId id="2147483663" r:id="rId2"/>
    <p:sldLayoutId id="2147483669" r:id="rId3"/>
    <p:sldLayoutId id="2147483664" r:id="rId4"/>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宋体" pitchFamily="2" charset="-122"/>
        </a:defRPr>
      </a:lvl2pPr>
      <a:lvl3pPr algn="l" rtl="0" eaLnBrk="0" fontAlgn="base" hangingPunct="0">
        <a:spcBef>
          <a:spcPct val="0"/>
        </a:spcBef>
        <a:spcAft>
          <a:spcPct val="0"/>
        </a:spcAft>
        <a:defRPr sz="2800" b="1">
          <a:solidFill>
            <a:schemeClr val="accent2"/>
          </a:solidFill>
          <a:latin typeface="Arial" charset="0"/>
          <a:ea typeface="宋体" pitchFamily="2" charset="-122"/>
        </a:defRPr>
      </a:lvl3pPr>
      <a:lvl4pPr algn="l" rtl="0" eaLnBrk="0" fontAlgn="base" hangingPunct="0">
        <a:spcBef>
          <a:spcPct val="0"/>
        </a:spcBef>
        <a:spcAft>
          <a:spcPct val="0"/>
        </a:spcAft>
        <a:defRPr sz="2800" b="1">
          <a:solidFill>
            <a:schemeClr val="accent2"/>
          </a:solidFill>
          <a:latin typeface="Arial" charset="0"/>
          <a:ea typeface="宋体" pitchFamily="2" charset="-122"/>
        </a:defRPr>
      </a:lvl4pPr>
      <a:lvl5pPr algn="l" rtl="0" eaLnBrk="0" fontAlgn="base" hangingPunct="0">
        <a:spcBef>
          <a:spcPct val="0"/>
        </a:spcBef>
        <a:spcAft>
          <a:spcPct val="0"/>
        </a:spcAft>
        <a:defRPr sz="2800" b="1">
          <a:solidFill>
            <a:schemeClr val="accent2"/>
          </a:solidFill>
          <a:latin typeface="Arial" charset="0"/>
          <a:ea typeface="宋体" pitchFamily="2" charset="-122"/>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10"/>
        </a:buBlip>
        <a:defRPr sz="3200" b="1">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11"/>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1116013" y="2708275"/>
            <a:ext cx="673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2051" name="Picture 6"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4790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7"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7226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000717"/>
      </p:ext>
    </p:extLst>
  </p:cSld>
  <p:clrMap bg1="lt1" tx1="dk1" bg2="lt2" tx2="dk2" accent1="accent1" accent2="accent2" accent3="accent3" accent4="accent4" accent5="accent5" accent6="accent6" hlink="hlink" folHlink="folHlink"/>
  <p:sldLayoutIdLst>
    <p:sldLayoutId id="2147483671" r:id="rId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1pPr>
      <a:lvl2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2pPr>
      <a:lvl3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3pPr>
      <a:lvl4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4pPr>
      <a:lvl5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4"/>
        </a:buBlip>
        <a:defRPr sz="320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5"/>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5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12.xml"/><Relationship Id="rId1" Type="http://schemas.openxmlformats.org/officeDocument/2006/relationships/slideLayout" Target="../slideLayouts/slideLayout1.xml"/><Relationship Id="rId5" Type="http://schemas.openxmlformats.org/officeDocument/2006/relationships/image" Target="../media/image11.gif"/><Relationship Id="rId4" Type="http://schemas.openxmlformats.org/officeDocument/2006/relationships/image" Target="../media/image10.jpeg"/></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12.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4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汇编语言伪指令</a:t>
            </a:r>
            <a:endParaRPr lang="zh-CN" altLang="en-US" dirty="0"/>
          </a:p>
        </p:txBody>
      </p:sp>
    </p:spTree>
    <p:extLst>
      <p:ext uri="{BB962C8B-B14F-4D97-AF65-F5344CB8AC3E}">
        <p14:creationId xmlns:p14="http://schemas.microsoft.com/office/powerpoint/2010/main" val="3870317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188913"/>
            <a:ext cx="8229600" cy="504825"/>
          </a:xfrm>
        </p:spPr>
        <p:txBody>
          <a:bodyPr/>
          <a:lstStyle/>
          <a:p>
            <a:pPr eaLnBrk="1" hangingPunct="1"/>
            <a:r>
              <a:rPr lang="zh-CN" altLang="en-US" smtClean="0"/>
              <a:t>分隔符</a:t>
            </a:r>
          </a:p>
        </p:txBody>
      </p:sp>
      <p:sp>
        <p:nvSpPr>
          <p:cNvPr id="11267" name="Rectangle 3"/>
          <p:cNvSpPr>
            <a:spLocks noGrp="1" noChangeArrowheads="1"/>
          </p:cNvSpPr>
          <p:nvPr>
            <p:ph type="body" idx="1"/>
          </p:nvPr>
        </p:nvSpPr>
        <p:spPr>
          <a:xfrm>
            <a:off x="468313" y="981075"/>
            <a:ext cx="8351837" cy="5184775"/>
          </a:xfrm>
        </p:spPr>
        <p:txBody>
          <a:bodyPr/>
          <a:lstStyle/>
          <a:p>
            <a:pPr eaLnBrk="1" hangingPunct="1">
              <a:lnSpc>
                <a:spcPct val="125000"/>
              </a:lnSpc>
              <a:spcBef>
                <a:spcPts val="1200"/>
              </a:spcBef>
            </a:pPr>
            <a:r>
              <a:rPr lang="zh-CN" altLang="en-US" sz="2800" b="0" dirty="0" smtClean="0">
                <a:solidFill>
                  <a:schemeClr val="accent1">
                    <a:lumMod val="75000"/>
                  </a:schemeClr>
                </a:solidFill>
              </a:rPr>
              <a:t>语句的</a:t>
            </a:r>
            <a:r>
              <a:rPr lang="en-US" altLang="zh-CN" sz="2800" b="0" dirty="0" smtClean="0">
                <a:solidFill>
                  <a:schemeClr val="accent1">
                    <a:lumMod val="75000"/>
                  </a:schemeClr>
                </a:solidFill>
              </a:rPr>
              <a:t>4</a:t>
            </a:r>
            <a:r>
              <a:rPr lang="zh-CN" altLang="en-US" sz="2800" b="0" dirty="0" smtClean="0">
                <a:solidFill>
                  <a:schemeClr val="accent1">
                    <a:lumMod val="75000"/>
                  </a:schemeClr>
                </a:solidFill>
              </a:rPr>
              <a:t>个组成部分要用分隔符分开</a:t>
            </a:r>
          </a:p>
          <a:p>
            <a:pPr eaLnBrk="1" hangingPunct="1">
              <a:lnSpc>
                <a:spcPct val="125000"/>
              </a:lnSpc>
              <a:spcBef>
                <a:spcPts val="1200"/>
              </a:spcBef>
            </a:pPr>
            <a:r>
              <a:rPr lang="zh-CN" altLang="en-US" sz="2800" b="0" dirty="0" smtClean="0">
                <a:solidFill>
                  <a:schemeClr val="accent1">
                    <a:lumMod val="75000"/>
                  </a:schemeClr>
                </a:solidFill>
              </a:rPr>
              <a:t>标号后用</a:t>
            </a:r>
            <a:r>
              <a:rPr lang="zh-CN" altLang="en-US" sz="2800" b="0" dirty="0" smtClean="0">
                <a:solidFill>
                  <a:schemeClr val="accent1">
                    <a:lumMod val="75000"/>
                  </a:schemeClr>
                </a:solidFill>
                <a:hlinkClick r:id="rId3" action="ppaction://hlinksldjump"/>
              </a:rPr>
              <a:t>冒号</a:t>
            </a:r>
            <a:r>
              <a:rPr lang="zh-CN" altLang="en-US" sz="2800" b="0" dirty="0" smtClean="0">
                <a:solidFill>
                  <a:schemeClr val="accent1">
                    <a:lumMod val="75000"/>
                  </a:schemeClr>
                </a:solidFill>
              </a:rPr>
              <a:t>，注释前用</a:t>
            </a:r>
            <a:r>
              <a:rPr lang="zh-CN" altLang="en-US" sz="2800" b="0" dirty="0" smtClean="0">
                <a:solidFill>
                  <a:schemeClr val="accent1">
                    <a:lumMod val="75000"/>
                  </a:schemeClr>
                </a:solidFill>
                <a:hlinkClick r:id="rId3" action="ppaction://hlinksldjump"/>
              </a:rPr>
              <a:t>分号</a:t>
            </a:r>
            <a:endParaRPr lang="zh-CN" altLang="en-US" sz="2800" b="0" dirty="0" smtClean="0">
              <a:solidFill>
                <a:schemeClr val="accent1">
                  <a:lumMod val="75000"/>
                </a:schemeClr>
              </a:solidFill>
            </a:endParaRPr>
          </a:p>
          <a:p>
            <a:pPr eaLnBrk="1" hangingPunct="1">
              <a:lnSpc>
                <a:spcPct val="125000"/>
              </a:lnSpc>
              <a:spcBef>
                <a:spcPts val="1200"/>
              </a:spcBef>
            </a:pPr>
            <a:r>
              <a:rPr lang="zh-CN" altLang="en-US" sz="2800" b="0" dirty="0" smtClean="0">
                <a:solidFill>
                  <a:schemeClr val="accent1">
                    <a:lumMod val="75000"/>
                  </a:schemeClr>
                </a:solidFill>
              </a:rPr>
              <a:t>操作数之间和参数之间使用</a:t>
            </a:r>
            <a:r>
              <a:rPr lang="zh-CN" altLang="en-US" sz="2800" b="0" dirty="0" smtClean="0">
                <a:solidFill>
                  <a:schemeClr val="accent1">
                    <a:lumMod val="75000"/>
                  </a:schemeClr>
                </a:solidFill>
                <a:hlinkClick r:id="rId3" action="ppaction://hlinksldjump"/>
              </a:rPr>
              <a:t>逗号</a:t>
            </a:r>
            <a:r>
              <a:rPr lang="zh-CN" altLang="en-US" sz="2800" b="0" dirty="0" smtClean="0">
                <a:solidFill>
                  <a:schemeClr val="accent1">
                    <a:lumMod val="75000"/>
                  </a:schemeClr>
                </a:solidFill>
              </a:rPr>
              <a:t>分隔</a:t>
            </a:r>
          </a:p>
          <a:p>
            <a:pPr eaLnBrk="1" hangingPunct="1">
              <a:lnSpc>
                <a:spcPct val="125000"/>
              </a:lnSpc>
              <a:spcBef>
                <a:spcPts val="1200"/>
              </a:spcBef>
            </a:pPr>
            <a:r>
              <a:rPr lang="zh-CN" altLang="en-US" sz="2800" b="0" dirty="0" smtClean="0">
                <a:solidFill>
                  <a:schemeClr val="accent1">
                    <a:lumMod val="75000"/>
                  </a:schemeClr>
                </a:solidFill>
              </a:rPr>
              <a:t>其他部分通常采用</a:t>
            </a:r>
            <a:r>
              <a:rPr lang="zh-CN" altLang="en-US" sz="2800" b="0" dirty="0" smtClean="0">
                <a:solidFill>
                  <a:schemeClr val="accent1">
                    <a:lumMod val="75000"/>
                  </a:schemeClr>
                </a:solidFill>
                <a:hlinkClick r:id="rId3" action="ppaction://hlinksldjump"/>
              </a:rPr>
              <a:t>空格</a:t>
            </a:r>
            <a:r>
              <a:rPr lang="zh-CN" altLang="en-US" sz="2800" b="0" dirty="0" smtClean="0">
                <a:solidFill>
                  <a:schemeClr val="accent1">
                    <a:lumMod val="75000"/>
                  </a:schemeClr>
                </a:solidFill>
              </a:rPr>
              <a:t>或制表符</a:t>
            </a:r>
          </a:p>
          <a:p>
            <a:pPr eaLnBrk="1" hangingPunct="1">
              <a:lnSpc>
                <a:spcPct val="125000"/>
              </a:lnSpc>
              <a:spcBef>
                <a:spcPts val="1200"/>
              </a:spcBef>
            </a:pPr>
            <a:r>
              <a:rPr lang="zh-CN" altLang="en-US" sz="2800" b="0" dirty="0" smtClean="0">
                <a:solidFill>
                  <a:schemeClr val="accent1">
                    <a:lumMod val="75000"/>
                  </a:schemeClr>
                </a:solidFill>
              </a:rPr>
              <a:t>多个空格和制表符的作用与一个相同</a:t>
            </a:r>
          </a:p>
          <a:p>
            <a:pPr eaLnBrk="1" hangingPunct="1">
              <a:lnSpc>
                <a:spcPct val="125000"/>
              </a:lnSpc>
              <a:spcBef>
                <a:spcPts val="1200"/>
              </a:spcBef>
            </a:pPr>
            <a:r>
              <a:rPr lang="en-US" altLang="zh-CN" sz="2800" b="0" dirty="0" smtClean="0">
                <a:solidFill>
                  <a:schemeClr val="accent1">
                    <a:lumMod val="75000"/>
                  </a:schemeClr>
                </a:solidFill>
              </a:rPr>
              <a:t>MASM</a:t>
            </a:r>
            <a:r>
              <a:rPr lang="zh-CN" altLang="en-US" sz="2800" b="0" dirty="0" smtClean="0">
                <a:solidFill>
                  <a:schemeClr val="accent1">
                    <a:lumMod val="75000"/>
                  </a:schemeClr>
                </a:solidFill>
              </a:rPr>
              <a:t>支持续行符 “</a:t>
            </a:r>
            <a:r>
              <a:rPr lang="en-US" altLang="zh-CN" sz="2800" b="0" dirty="0" smtClean="0">
                <a:solidFill>
                  <a:schemeClr val="accent1">
                    <a:lumMod val="75000"/>
                  </a:schemeClr>
                </a:solidFill>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randombar(horizontal)">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22" dur="500"/>
                                        <p:tgtEl>
                                          <p:spTgt spid="11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randombar(horizontal)">
                                      <p:cBhvr>
                                        <p:cTn id="27" dur="500"/>
                                        <p:tgtEl>
                                          <p:spTgt spid="11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randombar(horizontal)">
                                      <p:cBhvr>
                                        <p:cTn id="32"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188913"/>
            <a:ext cx="8229600" cy="504825"/>
          </a:xfrm>
        </p:spPr>
        <p:txBody>
          <a:bodyPr/>
          <a:lstStyle/>
          <a:p>
            <a:pPr eaLnBrk="1" hangingPunct="1"/>
            <a:r>
              <a:rPr lang="en-US" altLang="zh-CN" smtClean="0"/>
              <a:t>3.2  </a:t>
            </a:r>
            <a:r>
              <a:rPr lang="zh-CN" altLang="en-US" smtClean="0"/>
              <a:t>常量和变量</a:t>
            </a:r>
          </a:p>
        </p:txBody>
      </p:sp>
      <p:sp>
        <p:nvSpPr>
          <p:cNvPr id="28675" name="Rectangle 3"/>
          <p:cNvSpPr>
            <a:spLocks noGrp="1" noChangeArrowheads="1"/>
          </p:cNvSpPr>
          <p:nvPr>
            <p:ph type="body" idx="1"/>
          </p:nvPr>
        </p:nvSpPr>
        <p:spPr>
          <a:xfrm>
            <a:off x="468313" y="981075"/>
            <a:ext cx="8278812" cy="5256213"/>
          </a:xfrm>
        </p:spPr>
        <p:txBody>
          <a:bodyPr/>
          <a:lstStyle/>
          <a:p>
            <a:pPr eaLnBrk="1" hangingPunct="1">
              <a:lnSpc>
                <a:spcPct val="125000"/>
              </a:lnSpc>
              <a:spcBef>
                <a:spcPts val="1200"/>
              </a:spcBef>
            </a:pPr>
            <a:r>
              <a:rPr lang="zh-CN" altLang="en-US" sz="2800" b="0" dirty="0" smtClean="0">
                <a:solidFill>
                  <a:schemeClr val="accent1">
                    <a:lumMod val="75000"/>
                  </a:schemeClr>
                </a:solidFill>
              </a:rPr>
              <a:t>汇编语言的数据可以简单分为</a:t>
            </a:r>
            <a:r>
              <a:rPr lang="zh-CN" altLang="en-US" sz="2800" b="0" dirty="0">
                <a:solidFill>
                  <a:schemeClr val="accent1">
                    <a:lumMod val="75000"/>
                  </a:schemeClr>
                </a:solidFill>
              </a:rPr>
              <a:t>常量和变量</a:t>
            </a:r>
            <a:r>
              <a:rPr lang="zh-CN" altLang="en-US" sz="2800" b="0" dirty="0" smtClean="0">
                <a:solidFill>
                  <a:schemeClr val="accent1">
                    <a:lumMod val="75000"/>
                  </a:schemeClr>
                </a:solidFill>
              </a:rPr>
              <a:t>。</a:t>
            </a:r>
          </a:p>
          <a:p>
            <a:pPr eaLnBrk="1" hangingPunct="1">
              <a:lnSpc>
                <a:spcPct val="125000"/>
              </a:lnSpc>
              <a:spcBef>
                <a:spcPts val="1200"/>
              </a:spcBef>
            </a:pPr>
            <a:r>
              <a:rPr lang="zh-CN" altLang="en-US" sz="2800" b="0" dirty="0" smtClean="0">
                <a:solidFill>
                  <a:srgbClr val="0000FF"/>
                </a:solidFill>
              </a:rPr>
              <a:t>常量</a:t>
            </a:r>
            <a:r>
              <a:rPr lang="zh-CN" altLang="en-US" sz="2800" b="0" dirty="0" smtClean="0">
                <a:solidFill>
                  <a:schemeClr val="accent1">
                    <a:lumMod val="75000"/>
                  </a:schemeClr>
                </a:solidFill>
              </a:rPr>
              <a:t>可以作为指令的操作数或伪指令的参数。</a:t>
            </a:r>
            <a:endParaRPr lang="en-US" altLang="zh-CN" sz="2800" b="0" dirty="0" smtClean="0">
              <a:solidFill>
                <a:schemeClr val="accent1">
                  <a:lumMod val="75000"/>
                </a:schemeClr>
              </a:solidFill>
            </a:endParaRPr>
          </a:p>
          <a:p>
            <a:pPr eaLnBrk="1" hangingPunct="1">
              <a:lnSpc>
                <a:spcPct val="125000"/>
              </a:lnSpc>
              <a:spcBef>
                <a:spcPts val="1200"/>
              </a:spcBef>
            </a:pPr>
            <a:r>
              <a:rPr lang="zh-CN" altLang="en-US" sz="2800" b="0" dirty="0" smtClean="0">
                <a:solidFill>
                  <a:srgbClr val="0000FF"/>
                </a:solidFill>
              </a:rPr>
              <a:t>变量</a:t>
            </a:r>
            <a:r>
              <a:rPr lang="zh-CN" altLang="en-US" sz="2800" b="0" dirty="0">
                <a:solidFill>
                  <a:schemeClr val="accent1">
                    <a:lumMod val="75000"/>
                  </a:schemeClr>
                </a:solidFill>
              </a:rPr>
              <a:t>是</a:t>
            </a:r>
            <a:r>
              <a:rPr lang="zh-CN" altLang="en-US" sz="2800" b="0" dirty="0" smtClean="0">
                <a:solidFill>
                  <a:schemeClr val="accent1">
                    <a:lumMod val="75000"/>
                  </a:schemeClr>
                </a:solidFill>
              </a:rPr>
              <a:t>存储于寄存器和内存中的在程序运行过程中可变的量。</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dissolve">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dissolve">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dissolve">
                                      <p:cBhvr>
                                        <p:cTn id="1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188913"/>
            <a:ext cx="8229600" cy="504825"/>
          </a:xfrm>
        </p:spPr>
        <p:txBody>
          <a:bodyPr/>
          <a:lstStyle/>
          <a:p>
            <a:pPr eaLnBrk="1" hangingPunct="1"/>
            <a:r>
              <a:rPr lang="en-US" altLang="zh-CN" smtClean="0"/>
              <a:t>3.2.1 </a:t>
            </a:r>
            <a:r>
              <a:rPr lang="zh-CN" altLang="en-US" smtClean="0"/>
              <a:t>常量</a:t>
            </a:r>
          </a:p>
        </p:txBody>
      </p:sp>
      <p:sp>
        <p:nvSpPr>
          <p:cNvPr id="28675" name="Rectangle 3"/>
          <p:cNvSpPr>
            <a:spLocks noGrp="1" noChangeArrowheads="1"/>
          </p:cNvSpPr>
          <p:nvPr>
            <p:ph type="body" idx="1"/>
          </p:nvPr>
        </p:nvSpPr>
        <p:spPr>
          <a:xfrm>
            <a:off x="468313" y="981075"/>
            <a:ext cx="8135937" cy="5111750"/>
          </a:xfrm>
        </p:spPr>
        <p:txBody>
          <a:bodyPr/>
          <a:lstStyle/>
          <a:p>
            <a:pPr marL="0" indent="0" eaLnBrk="1" hangingPunct="1">
              <a:buFontTx/>
              <a:buNone/>
              <a:defRPr/>
            </a:pPr>
            <a:r>
              <a:rPr lang="zh-CN" altLang="en-US" sz="2800" b="0" dirty="0" smtClean="0">
                <a:solidFill>
                  <a:schemeClr val="accent1">
                    <a:lumMod val="75000"/>
                  </a:schemeClr>
                </a:solidFill>
              </a:rPr>
              <a:t>常量表示一个固定的值，它又分成多种形式。</a:t>
            </a:r>
            <a:endParaRPr lang="zh-CN" altLang="en-US" sz="2800" b="0" dirty="0" smtClean="0">
              <a:solidFill>
                <a:schemeClr val="accent1">
                  <a:lumMod val="75000"/>
                </a:schemeClr>
              </a:solidFill>
              <a:latin typeface="+mn-ea"/>
            </a:endParaRPr>
          </a:p>
          <a:p>
            <a:pPr marL="857250" lvl="1" indent="-457200" eaLnBrk="1" hangingPunct="1">
              <a:buFontTx/>
              <a:buAutoNum type="arabicPeriod"/>
              <a:defRPr/>
            </a:pPr>
            <a:r>
              <a:rPr lang="zh-CN" altLang="en-US" b="0" dirty="0" smtClean="0">
                <a:solidFill>
                  <a:schemeClr val="accent1">
                    <a:lumMod val="75000"/>
                  </a:schemeClr>
                </a:solidFill>
                <a:latin typeface="+mn-ea"/>
                <a:ea typeface="+mn-ea"/>
              </a:rPr>
              <a:t>常数</a:t>
            </a:r>
          </a:p>
          <a:p>
            <a:pPr marL="857250" lvl="1" indent="-457200" eaLnBrk="1" hangingPunct="1">
              <a:buFontTx/>
              <a:buAutoNum type="arabicPeriod"/>
              <a:defRPr/>
            </a:pPr>
            <a:r>
              <a:rPr lang="zh-CN" altLang="en-US" b="0" dirty="0" smtClean="0">
                <a:solidFill>
                  <a:schemeClr val="accent1">
                    <a:lumMod val="75000"/>
                  </a:schemeClr>
                </a:solidFill>
                <a:latin typeface="+mn-ea"/>
                <a:ea typeface="+mn-ea"/>
              </a:rPr>
              <a:t>字符串</a:t>
            </a:r>
          </a:p>
          <a:p>
            <a:pPr marL="857250" lvl="1" indent="-457200" eaLnBrk="1" hangingPunct="1">
              <a:buFontTx/>
              <a:buAutoNum type="arabicPeriod"/>
              <a:defRPr/>
            </a:pPr>
            <a:r>
              <a:rPr lang="zh-CN" altLang="en-US" b="0" dirty="0" smtClean="0">
                <a:solidFill>
                  <a:schemeClr val="accent1">
                    <a:lumMod val="75000"/>
                  </a:schemeClr>
                </a:solidFill>
                <a:latin typeface="+mn-ea"/>
                <a:ea typeface="+mn-ea"/>
              </a:rPr>
              <a:t>符号常量</a:t>
            </a:r>
          </a:p>
          <a:p>
            <a:pPr marL="857250" lvl="1" indent="-457200" eaLnBrk="1" hangingPunct="1">
              <a:buFontTx/>
              <a:buAutoNum type="arabicPeriod"/>
              <a:defRPr/>
            </a:pPr>
            <a:r>
              <a:rPr lang="zh-CN" altLang="en-US" b="0" dirty="0" smtClean="0">
                <a:solidFill>
                  <a:schemeClr val="accent1">
                    <a:lumMod val="75000"/>
                  </a:schemeClr>
                </a:solidFill>
                <a:latin typeface="+mn-ea"/>
                <a:ea typeface="+mn-ea"/>
              </a:rPr>
              <a:t>数值表达式</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188913"/>
            <a:ext cx="8229600" cy="504825"/>
          </a:xfrm>
        </p:spPr>
        <p:txBody>
          <a:bodyPr/>
          <a:lstStyle/>
          <a:p>
            <a:pPr eaLnBrk="1" hangingPunct="1"/>
            <a:r>
              <a:rPr lang="en-US" altLang="zh-CN" smtClean="0"/>
              <a:t>1. </a:t>
            </a:r>
            <a:r>
              <a:rPr lang="zh-CN" altLang="en-US" smtClean="0"/>
              <a:t>常数</a:t>
            </a:r>
          </a:p>
        </p:txBody>
      </p:sp>
      <p:sp>
        <p:nvSpPr>
          <p:cNvPr id="14339" name="Rectangle 3"/>
          <p:cNvSpPr>
            <a:spLocks noGrp="1" noChangeArrowheads="1"/>
          </p:cNvSpPr>
          <p:nvPr>
            <p:ph type="body" idx="1"/>
          </p:nvPr>
        </p:nvSpPr>
        <p:spPr>
          <a:xfrm>
            <a:off x="468313" y="981075"/>
            <a:ext cx="8012112" cy="1439863"/>
          </a:xfrm>
        </p:spPr>
        <p:txBody>
          <a:bodyPr/>
          <a:lstStyle/>
          <a:p>
            <a:pPr eaLnBrk="1" hangingPunct="1"/>
            <a:r>
              <a:rPr lang="zh-CN" altLang="en-US" sz="2800" b="0" dirty="0" smtClean="0">
                <a:solidFill>
                  <a:schemeClr val="accent1">
                    <a:lumMod val="75000"/>
                  </a:schemeClr>
                </a:solidFill>
              </a:rPr>
              <a:t>用</a:t>
            </a:r>
            <a:r>
              <a:rPr lang="en-US" altLang="zh-CN" sz="2800" b="0" dirty="0" smtClean="0">
                <a:solidFill>
                  <a:schemeClr val="accent1">
                    <a:lumMod val="75000"/>
                  </a:schemeClr>
                </a:solidFill>
              </a:rPr>
              <a:t>10</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16</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2</a:t>
            </a:r>
            <a:r>
              <a:rPr lang="zh-CN" altLang="en-US" sz="2800" b="0" dirty="0" smtClean="0">
                <a:solidFill>
                  <a:schemeClr val="accent1">
                    <a:lumMod val="75000"/>
                  </a:schemeClr>
                </a:solidFill>
              </a:rPr>
              <a:t>和</a:t>
            </a:r>
            <a:r>
              <a:rPr lang="en-US" altLang="zh-CN" sz="2800" b="0" dirty="0" smtClean="0">
                <a:solidFill>
                  <a:schemeClr val="accent1">
                    <a:lumMod val="75000"/>
                  </a:schemeClr>
                </a:solidFill>
              </a:rPr>
              <a:t>8</a:t>
            </a:r>
            <a:r>
              <a:rPr lang="zh-CN" altLang="en-US" sz="2800" b="0" dirty="0" smtClean="0">
                <a:solidFill>
                  <a:schemeClr val="accent1">
                    <a:lumMod val="75000"/>
                  </a:schemeClr>
                </a:solidFill>
              </a:rPr>
              <a:t>进制形式表示的数值。</a:t>
            </a:r>
            <a:endParaRPr lang="en-US" altLang="zh-CN" sz="2800" b="0" dirty="0" smtClean="0">
              <a:solidFill>
                <a:schemeClr val="accent1">
                  <a:lumMod val="75000"/>
                </a:schemeClr>
              </a:solidFill>
            </a:endParaRPr>
          </a:p>
          <a:p>
            <a:pPr eaLnBrk="1" hangingPunct="1"/>
            <a:r>
              <a:rPr lang="zh-CN" altLang="en-US" sz="2800" b="0" dirty="0" smtClean="0">
                <a:solidFill>
                  <a:schemeClr val="accent1">
                    <a:lumMod val="75000"/>
                  </a:schemeClr>
                </a:solidFill>
              </a:rPr>
              <a:t>不同进制的数据用后缀字母加以区分，默认不加后缀字母的是十进制数。</a:t>
            </a:r>
          </a:p>
        </p:txBody>
      </p:sp>
      <p:graphicFrame>
        <p:nvGraphicFramePr>
          <p:cNvPr id="263211" name="Group 43"/>
          <p:cNvGraphicFramePr>
            <a:graphicFrameLocks noGrp="1"/>
          </p:cNvGraphicFramePr>
          <p:nvPr>
            <p:extLst>
              <p:ext uri="{D42A27DB-BD31-4B8C-83A1-F6EECF244321}">
                <p14:modId xmlns:p14="http://schemas.microsoft.com/office/powerpoint/2010/main" val="3345682859"/>
              </p:ext>
            </p:extLst>
          </p:nvPr>
        </p:nvGraphicFramePr>
        <p:xfrm>
          <a:off x="468313" y="2613958"/>
          <a:ext cx="8424862" cy="3407330"/>
        </p:xfrm>
        <a:graphic>
          <a:graphicData uri="http://schemas.openxmlformats.org/drawingml/2006/table">
            <a:tbl>
              <a:tblPr/>
              <a:tblGrid>
                <a:gridCol w="1511300"/>
                <a:gridCol w="5041900"/>
                <a:gridCol w="1871662"/>
              </a:tblGrid>
              <a:tr h="9363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十进制</a:t>
                      </a:r>
                    </a:p>
                  </a:txBody>
                  <a:tcPr marL="90000" marR="90000" marT="46788" marB="467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由数字</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0~9</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组成，以字母</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D(d)</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结尾（缺省情况可以省略）</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100</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255D</a:t>
                      </a:r>
                    </a:p>
                  </a:txBody>
                  <a:tcPr marL="90000" marR="90000" marT="46788" marB="467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6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十六进制</a:t>
                      </a:r>
                    </a:p>
                  </a:txBody>
                  <a:tcPr marL="90000" marR="90000" marT="46788" marB="467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由数字</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0~9</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A~F</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组成，以字母</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H(h)</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结尾，以字母开头的常数需要加一个前导</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64H</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0FFH</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0B800H</a:t>
                      </a:r>
                    </a:p>
                  </a:txBody>
                  <a:tcPr marL="90000" marR="90000" marT="46788" marB="467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64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二进制</a:t>
                      </a:r>
                    </a:p>
                  </a:txBody>
                  <a:tcPr marL="90000" marR="90000" marT="46788" marB="467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由</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和</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1</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两个数字组成，以字母</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B(b)</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结尾</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01100100B</a:t>
                      </a:r>
                    </a:p>
                  </a:txBody>
                  <a:tcPr marL="90000" marR="90000" marT="46788" marB="467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八进制</a:t>
                      </a:r>
                    </a:p>
                  </a:txBody>
                  <a:tcPr marL="90000" marR="90000" marT="46788" marB="467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由数字</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0~7</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组成，以字母</a:t>
                      </a: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Q(q)</a:t>
                      </a: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结尾</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12Q</a:t>
                      </a:r>
                    </a:p>
                  </a:txBody>
                  <a:tcPr marL="90000" marR="90000" marT="46788" marB="467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3211"/>
                                        </p:tgtEl>
                                        <p:attrNameLst>
                                          <p:attrName>style.visibility</p:attrName>
                                        </p:attrNameLst>
                                      </p:cBhvr>
                                      <p:to>
                                        <p:strVal val="visible"/>
                                      </p:to>
                                    </p:set>
                                    <p:animEffect transition="in" filter="randombar(horizontal)">
                                      <p:cBhvr>
                                        <p:cTn id="7" dur="500"/>
                                        <p:tgtEl>
                                          <p:spTgt spid="26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188913"/>
            <a:ext cx="8229600" cy="504825"/>
          </a:xfrm>
        </p:spPr>
        <p:txBody>
          <a:bodyPr/>
          <a:lstStyle/>
          <a:p>
            <a:pPr eaLnBrk="1" hangingPunct="1"/>
            <a:r>
              <a:rPr lang="en-US" altLang="zh-CN" smtClean="0"/>
              <a:t>2. </a:t>
            </a:r>
            <a:r>
              <a:rPr lang="zh-CN" altLang="en-US" smtClean="0"/>
              <a:t>字符串</a:t>
            </a:r>
          </a:p>
        </p:txBody>
      </p:sp>
      <p:sp>
        <p:nvSpPr>
          <p:cNvPr id="15363" name="Rectangle 3"/>
          <p:cNvSpPr>
            <a:spLocks noGrp="1" noChangeArrowheads="1"/>
          </p:cNvSpPr>
          <p:nvPr>
            <p:ph type="body" idx="1"/>
          </p:nvPr>
        </p:nvSpPr>
        <p:spPr/>
        <p:txBody>
          <a:bodyPr/>
          <a:lstStyle/>
          <a:p>
            <a:pPr eaLnBrk="1" hangingPunct="1">
              <a:lnSpc>
                <a:spcPct val="125000"/>
              </a:lnSpc>
              <a:spcBef>
                <a:spcPts val="1200"/>
              </a:spcBef>
            </a:pPr>
            <a:r>
              <a:rPr lang="zh-CN" altLang="en-US" sz="2800" b="0" dirty="0" smtClean="0">
                <a:solidFill>
                  <a:schemeClr val="accent1">
                    <a:lumMod val="75000"/>
                  </a:schemeClr>
                </a:solidFill>
              </a:rPr>
              <a:t>字符串常量是用单引号或双引号括起来的单个字符或多个字符。</a:t>
            </a:r>
          </a:p>
          <a:p>
            <a:pPr eaLnBrk="1" hangingPunct="1">
              <a:lnSpc>
                <a:spcPct val="125000"/>
              </a:lnSpc>
              <a:spcBef>
                <a:spcPts val="1200"/>
              </a:spcBef>
            </a:pPr>
            <a:r>
              <a:rPr lang="zh-CN" altLang="en-US" sz="2800" b="0" dirty="0" smtClean="0">
                <a:solidFill>
                  <a:schemeClr val="accent1">
                    <a:lumMod val="75000"/>
                  </a:schemeClr>
                </a:solidFill>
              </a:rPr>
              <a:t>例如：</a:t>
            </a:r>
          </a:p>
          <a:p>
            <a:pPr eaLnBrk="1" hangingPunct="1">
              <a:buFontTx/>
              <a:buNone/>
            </a:pPr>
            <a:r>
              <a:rPr lang="zh-CN" altLang="en-US" sz="2800" b="0" dirty="0" smtClean="0">
                <a:solidFill>
                  <a:schemeClr val="accent1">
                    <a:lumMod val="75000"/>
                  </a:schemeClr>
                </a:solidFill>
              </a:rPr>
              <a:t>	 </a:t>
            </a:r>
            <a:r>
              <a:rPr lang="en-US" altLang="zh-CN" sz="2800" b="0" dirty="0" smtClean="0">
                <a:solidFill>
                  <a:schemeClr val="accent1">
                    <a:lumMod val="75000"/>
                  </a:schemeClr>
                </a:solidFill>
              </a:rPr>
              <a:t>‘d’</a:t>
            </a:r>
          </a:p>
          <a:p>
            <a:pPr eaLnBrk="1" hangingPunct="1">
              <a:buFontTx/>
              <a:buNone/>
            </a:pPr>
            <a:r>
              <a:rPr lang="zh-CN" altLang="en-US" sz="2800" b="0" dirty="0" smtClean="0">
                <a:solidFill>
                  <a:schemeClr val="accent1">
                    <a:lumMod val="75000"/>
                  </a:schemeClr>
                </a:solidFill>
              </a:rPr>
              <a:t> 	 </a:t>
            </a:r>
            <a:r>
              <a:rPr lang="en-US" altLang="zh-CN" sz="2800" b="0" dirty="0" smtClean="0">
                <a:solidFill>
                  <a:schemeClr val="accent1">
                    <a:lumMod val="75000"/>
                  </a:schemeClr>
                </a:solidFill>
              </a:rPr>
              <a:t>‘AB’</a:t>
            </a:r>
          </a:p>
          <a:p>
            <a:pPr eaLnBrk="1" hangingPunct="1">
              <a:buFontTx/>
              <a:buNone/>
            </a:pPr>
            <a:r>
              <a:rPr lang="zh-CN" altLang="en-US" sz="2800" b="0" dirty="0" smtClean="0">
                <a:solidFill>
                  <a:schemeClr val="accent1">
                    <a:lumMod val="75000"/>
                  </a:schemeClr>
                </a:solidFill>
              </a:rPr>
              <a:t> 	 </a:t>
            </a:r>
            <a:r>
              <a:rPr lang="en-US" altLang="zh-CN" sz="2800" b="0" dirty="0" smtClean="0">
                <a:solidFill>
                  <a:schemeClr val="accent1">
                    <a:lumMod val="75000"/>
                  </a:schemeClr>
                </a:solidFill>
              </a:rPr>
              <a:t>“Hello, Assembly !”</a:t>
            </a:r>
          </a:p>
          <a:p>
            <a:pPr eaLnBrk="1" hangingPunct="1">
              <a:lnSpc>
                <a:spcPct val="125000"/>
              </a:lnSpc>
              <a:spcBef>
                <a:spcPts val="1200"/>
              </a:spcBef>
            </a:pPr>
            <a:r>
              <a:rPr lang="zh-CN" altLang="en-US" sz="2800" b="0" dirty="0">
                <a:solidFill>
                  <a:schemeClr val="accent1">
                    <a:lumMod val="75000"/>
                  </a:schemeClr>
                </a:solidFill>
              </a:rPr>
              <a:t>机</a:t>
            </a:r>
            <a:r>
              <a:rPr lang="zh-CN" altLang="en-US" sz="2800" b="0" dirty="0" smtClean="0">
                <a:solidFill>
                  <a:schemeClr val="accent1">
                    <a:lumMod val="75000"/>
                  </a:schemeClr>
                </a:solidFill>
              </a:rPr>
              <a:t>内用每个</a:t>
            </a:r>
            <a:r>
              <a:rPr lang="zh-CN" altLang="en-US" sz="2800" b="0" dirty="0">
                <a:solidFill>
                  <a:schemeClr val="accent1">
                    <a:lumMod val="75000"/>
                  </a:schemeClr>
                </a:solidFill>
              </a:rPr>
              <a:t>字符对应的</a:t>
            </a:r>
            <a:r>
              <a:rPr lang="en-US" altLang="zh-CN" sz="2800" b="0" dirty="0">
                <a:solidFill>
                  <a:schemeClr val="accent1">
                    <a:lumMod val="75000"/>
                  </a:schemeClr>
                </a:solidFill>
              </a:rPr>
              <a:t>ASCII</a:t>
            </a:r>
            <a:r>
              <a:rPr lang="zh-CN" altLang="en-US" sz="2800" b="0" dirty="0" smtClean="0">
                <a:solidFill>
                  <a:schemeClr val="accent1">
                    <a:lumMod val="75000"/>
                  </a:schemeClr>
                </a:solidFill>
              </a:rPr>
              <a:t>码表示和存储。</a:t>
            </a:r>
            <a:endParaRPr lang="zh-CN" altLang="en-US" sz="2800" b="0" dirty="0">
              <a:solidFill>
                <a:schemeClr val="accent1">
                  <a:lumMod val="75000"/>
                </a:schemeClr>
              </a:solidFill>
            </a:endParaRPr>
          </a:p>
          <a:p>
            <a:pPr eaLnBrk="1" hangingPunct="1">
              <a:buFontTx/>
              <a:buNone/>
            </a:pPr>
            <a:endParaRPr lang="en-US" altLang="zh-CN" b="0" dirty="0" smtClean="0">
              <a:solidFill>
                <a:schemeClr val="accent1"/>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randombar(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randombar(horizontal)">
                                      <p:cBhvr>
                                        <p:cTn id="12" dur="500"/>
                                        <p:tgtEl>
                                          <p:spTgt spid="1536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randombar(horizontal)">
                                      <p:cBhvr>
                                        <p:cTn id="15" dur="500"/>
                                        <p:tgtEl>
                                          <p:spTgt spid="1536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randombar(horizontal)">
                                      <p:cBhvr>
                                        <p:cTn id="18" dur="500"/>
                                        <p:tgtEl>
                                          <p:spTgt spid="1536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5363">
                                            <p:txEl>
                                              <p:pRg st="4" end="4"/>
                                            </p:txEl>
                                          </p:spTgt>
                                        </p:tgtEl>
                                        <p:attrNameLst>
                                          <p:attrName>style.visibility</p:attrName>
                                        </p:attrNameLst>
                                      </p:cBhvr>
                                      <p:to>
                                        <p:strVal val="visible"/>
                                      </p:to>
                                    </p:set>
                                    <p:animEffect transition="in" filter="randombar(horizontal)">
                                      <p:cBhvr>
                                        <p:cTn id="21" dur="500"/>
                                        <p:tgtEl>
                                          <p:spTgt spid="153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randombar(horizontal)">
                                      <p:cBhvr>
                                        <p:cTn id="26"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188913"/>
            <a:ext cx="8229600" cy="504825"/>
          </a:xfrm>
        </p:spPr>
        <p:txBody>
          <a:bodyPr/>
          <a:lstStyle/>
          <a:p>
            <a:pPr eaLnBrk="1" hangingPunct="1"/>
            <a:r>
              <a:rPr lang="en-US" altLang="zh-CN" b="0" dirty="0" smtClean="0">
                <a:solidFill>
                  <a:schemeClr val="accent1">
                    <a:lumMod val="75000"/>
                  </a:schemeClr>
                </a:solidFill>
              </a:rPr>
              <a:t>3. </a:t>
            </a:r>
            <a:r>
              <a:rPr lang="zh-CN" altLang="en-US" b="0" dirty="0" smtClean="0">
                <a:solidFill>
                  <a:schemeClr val="accent1">
                    <a:lumMod val="75000"/>
                  </a:schemeClr>
                </a:solidFill>
              </a:rPr>
              <a:t>符号常量</a:t>
            </a:r>
          </a:p>
        </p:txBody>
      </p:sp>
      <p:sp>
        <p:nvSpPr>
          <p:cNvPr id="31747" name="Rectangle 3"/>
          <p:cNvSpPr>
            <a:spLocks noGrp="1" noChangeArrowheads="1"/>
          </p:cNvSpPr>
          <p:nvPr>
            <p:ph type="body" idx="1"/>
          </p:nvPr>
        </p:nvSpPr>
        <p:spPr>
          <a:xfrm>
            <a:off x="468313" y="981075"/>
            <a:ext cx="8229600" cy="5111750"/>
          </a:xfrm>
        </p:spPr>
        <p:txBody>
          <a:bodyPr/>
          <a:lstStyle/>
          <a:p>
            <a:pPr eaLnBrk="1" hangingPunct="1"/>
            <a:r>
              <a:rPr lang="zh-CN" altLang="en-US" sz="2800" b="0" dirty="0" smtClean="0">
                <a:solidFill>
                  <a:schemeClr val="accent1">
                    <a:lumMod val="75000"/>
                  </a:schemeClr>
                </a:solidFill>
              </a:rPr>
              <a:t>符号常量使用标识符表达一个数值。</a:t>
            </a:r>
          </a:p>
          <a:p>
            <a:pPr eaLnBrk="1" hangingPunct="1"/>
            <a:r>
              <a:rPr lang="en-US" altLang="zh-CN" sz="2800" b="0" dirty="0" smtClean="0">
                <a:solidFill>
                  <a:schemeClr val="accent1">
                    <a:lumMod val="75000"/>
                  </a:schemeClr>
                </a:solidFill>
              </a:rPr>
              <a:t>MASM</a:t>
            </a:r>
            <a:r>
              <a:rPr lang="zh-CN" altLang="en-US" sz="2800" b="0" dirty="0" smtClean="0">
                <a:solidFill>
                  <a:schemeClr val="accent1">
                    <a:lumMod val="75000"/>
                  </a:schemeClr>
                </a:solidFill>
              </a:rPr>
              <a:t>提供等价机制，用来为常量定义符号名。</a:t>
            </a:r>
          </a:p>
          <a:p>
            <a:pPr eaLnBrk="1" hangingPunct="1"/>
            <a:r>
              <a:rPr lang="zh-CN" altLang="en-US" sz="2800" b="0" dirty="0" smtClean="0">
                <a:solidFill>
                  <a:schemeClr val="accent1">
                    <a:lumMod val="75000"/>
                  </a:schemeClr>
                </a:solidFill>
              </a:rPr>
              <a:t>符号定义伪指令有等价“</a:t>
            </a:r>
            <a:r>
              <a:rPr lang="en-US" altLang="zh-CN" sz="2800" b="0" dirty="0" smtClean="0">
                <a:solidFill>
                  <a:schemeClr val="accent1">
                    <a:lumMod val="75000"/>
                  </a:schemeClr>
                </a:solidFill>
              </a:rPr>
              <a:t>EQU</a:t>
            </a:r>
            <a:r>
              <a:rPr lang="zh-CN" altLang="en-US" sz="2800" b="0" dirty="0" smtClean="0">
                <a:solidFill>
                  <a:schemeClr val="accent1">
                    <a:lumMod val="75000"/>
                  </a:schemeClr>
                </a:solidFill>
              </a:rPr>
              <a:t>”和等号“＝”。</a:t>
            </a:r>
          </a:p>
          <a:p>
            <a:pPr eaLnBrk="1" hangingPunct="1">
              <a:buFontTx/>
              <a:buNone/>
            </a:pPr>
            <a:r>
              <a:rPr lang="zh-CN" altLang="en-US" sz="2800" b="0" dirty="0" smtClean="0">
                <a:solidFill>
                  <a:schemeClr val="accent1">
                    <a:lumMod val="75000"/>
                  </a:schemeClr>
                </a:solidFill>
              </a:rPr>
              <a:t>		</a:t>
            </a:r>
            <a:r>
              <a:rPr lang="zh-CN" altLang="en-US" sz="2800" b="0" dirty="0" smtClean="0">
                <a:solidFill>
                  <a:srgbClr val="0000FF"/>
                </a:solidFill>
              </a:rPr>
              <a:t>符号名 </a:t>
            </a:r>
            <a:r>
              <a:rPr lang="en-US" altLang="zh-CN" sz="2800" b="0" dirty="0" smtClean="0">
                <a:solidFill>
                  <a:srgbClr val="FF0000"/>
                </a:solidFill>
              </a:rPr>
              <a:t>EQU</a:t>
            </a:r>
            <a:r>
              <a:rPr lang="en-US" altLang="zh-CN" sz="2800" b="0" dirty="0" smtClean="0">
                <a:solidFill>
                  <a:srgbClr val="0000FF"/>
                </a:solidFill>
              </a:rPr>
              <a:t> </a:t>
            </a:r>
            <a:r>
              <a:rPr lang="zh-CN" altLang="en-US" sz="2800" b="0" dirty="0" smtClean="0">
                <a:solidFill>
                  <a:srgbClr val="0000FF"/>
                </a:solidFill>
              </a:rPr>
              <a:t>数值表达式</a:t>
            </a:r>
          </a:p>
          <a:p>
            <a:pPr eaLnBrk="1" hangingPunct="1">
              <a:buFontTx/>
              <a:buNone/>
            </a:pPr>
            <a:r>
              <a:rPr lang="zh-CN" altLang="en-US" sz="2800" b="0" dirty="0" smtClean="0">
                <a:solidFill>
                  <a:srgbClr val="0000FF"/>
                </a:solidFill>
              </a:rPr>
              <a:t>		符号名 </a:t>
            </a:r>
            <a:r>
              <a:rPr lang="en-US" altLang="zh-CN" sz="2800" b="0" dirty="0" smtClean="0">
                <a:solidFill>
                  <a:srgbClr val="FF0000"/>
                </a:solidFill>
              </a:rPr>
              <a:t>EQU</a:t>
            </a:r>
            <a:r>
              <a:rPr lang="en-US" altLang="zh-CN" sz="2800" b="0" dirty="0" smtClean="0">
                <a:solidFill>
                  <a:srgbClr val="0000FF"/>
                </a:solidFill>
              </a:rPr>
              <a:t> &lt;</a:t>
            </a:r>
            <a:r>
              <a:rPr lang="zh-CN" altLang="en-US" sz="2800" b="0" dirty="0" smtClean="0">
                <a:solidFill>
                  <a:srgbClr val="0000FF"/>
                </a:solidFill>
              </a:rPr>
              <a:t>字符串</a:t>
            </a:r>
            <a:r>
              <a:rPr lang="en-US" altLang="zh-CN" sz="2800" b="0" dirty="0" smtClean="0">
                <a:solidFill>
                  <a:srgbClr val="0000FF"/>
                </a:solidFill>
              </a:rPr>
              <a:t>&gt;</a:t>
            </a:r>
            <a:endParaRPr lang="en-US" altLang="zh-CN" sz="2400" b="0" dirty="0" smtClean="0">
              <a:solidFill>
                <a:srgbClr val="0000FF"/>
              </a:solidFill>
            </a:endParaRPr>
          </a:p>
          <a:p>
            <a:pPr eaLnBrk="1" hangingPunct="1">
              <a:buFontTx/>
              <a:buNone/>
            </a:pPr>
            <a:r>
              <a:rPr lang="en-US" altLang="zh-CN" sz="2800" b="0" dirty="0" smtClean="0">
                <a:solidFill>
                  <a:srgbClr val="0000FF"/>
                </a:solidFill>
              </a:rPr>
              <a:t>		</a:t>
            </a:r>
            <a:r>
              <a:rPr lang="zh-CN" altLang="en-US" sz="2800" b="0" dirty="0" smtClean="0">
                <a:solidFill>
                  <a:srgbClr val="0000FF"/>
                </a:solidFill>
              </a:rPr>
              <a:t>符号名 </a:t>
            </a:r>
            <a:r>
              <a:rPr lang="zh-CN" altLang="en-US" sz="2800" b="0" dirty="0" smtClean="0">
                <a:solidFill>
                  <a:srgbClr val="FF0000"/>
                </a:solidFill>
              </a:rPr>
              <a:t>＝</a:t>
            </a:r>
            <a:r>
              <a:rPr lang="zh-CN" altLang="en-US" sz="2800" b="0" dirty="0" smtClean="0">
                <a:solidFill>
                  <a:srgbClr val="0000FF"/>
                </a:solidFill>
              </a:rPr>
              <a:t> 数值表达式</a:t>
            </a:r>
          </a:p>
          <a:p>
            <a:pPr eaLnBrk="1" hangingPunct="1"/>
            <a:r>
              <a:rPr lang="en-US" altLang="zh-CN" sz="2800" b="0" dirty="0" smtClean="0">
                <a:solidFill>
                  <a:schemeClr val="accent1">
                    <a:lumMod val="75000"/>
                  </a:schemeClr>
                </a:solidFill>
              </a:rPr>
              <a:t>EQU</a:t>
            </a:r>
            <a:r>
              <a:rPr lang="zh-CN" altLang="en-US" sz="2800" b="0" dirty="0" smtClean="0">
                <a:solidFill>
                  <a:schemeClr val="accent1">
                    <a:lumMod val="75000"/>
                  </a:schemeClr>
                </a:solidFill>
              </a:rPr>
              <a:t>用于数值等价时不能重复定义符号名，但“＝”允许有重复赋值。例如：</a:t>
            </a:r>
          </a:p>
          <a:p>
            <a:pPr lvl="1" eaLnBrk="1" hangingPunct="1">
              <a:buFontTx/>
              <a:buNone/>
            </a:pPr>
            <a:r>
              <a:rPr lang="zh-CN" altLang="en-US" b="0" dirty="0" smtClean="0">
                <a:solidFill>
                  <a:schemeClr val="accent1">
                    <a:lumMod val="75000"/>
                  </a:schemeClr>
                </a:solidFill>
              </a:rPr>
              <a:t>	  </a:t>
            </a:r>
            <a:r>
              <a:rPr lang="en-US" altLang="zh-CN" b="0" dirty="0" smtClean="0">
                <a:solidFill>
                  <a:schemeClr val="accent1">
                    <a:lumMod val="75000"/>
                  </a:schemeClr>
                </a:solidFill>
              </a:rPr>
              <a:t>X = 7		</a:t>
            </a:r>
            <a:r>
              <a:rPr lang="zh-CN" altLang="en-US" b="0" dirty="0" smtClean="0">
                <a:solidFill>
                  <a:schemeClr val="accent1">
                    <a:lumMod val="75000"/>
                  </a:schemeClr>
                </a:solidFill>
              </a:rPr>
              <a:t>；等效于：</a:t>
            </a:r>
            <a:r>
              <a:rPr lang="en-US" altLang="zh-CN" b="0" dirty="0" smtClean="0">
                <a:solidFill>
                  <a:schemeClr val="accent1">
                    <a:lumMod val="75000"/>
                  </a:schemeClr>
                </a:solidFill>
              </a:rPr>
              <a:t>X EQU 7</a:t>
            </a:r>
          </a:p>
          <a:p>
            <a:pPr lvl="1" eaLnBrk="1" hangingPunct="1">
              <a:buFontTx/>
              <a:buNone/>
            </a:pPr>
            <a:r>
              <a:rPr lang="en-US" altLang="zh-CN" b="0" dirty="0" smtClean="0">
                <a:solidFill>
                  <a:schemeClr val="accent1">
                    <a:lumMod val="75000"/>
                  </a:schemeClr>
                </a:solidFill>
              </a:rPr>
              <a:t>	  X = X+5	</a:t>
            </a:r>
            <a:r>
              <a:rPr lang="zh-CN" altLang="en-US" b="0" dirty="0" smtClean="0">
                <a:solidFill>
                  <a:schemeClr val="accent1">
                    <a:lumMod val="75000"/>
                  </a:schemeClr>
                </a:solidFill>
              </a:rPr>
              <a:t>；“</a:t>
            </a:r>
            <a:r>
              <a:rPr lang="en-US" altLang="zh-CN" b="0" dirty="0" smtClean="0">
                <a:solidFill>
                  <a:schemeClr val="accent1">
                    <a:lumMod val="75000"/>
                  </a:schemeClr>
                </a:solidFill>
              </a:rPr>
              <a:t>X EQU X+5”</a:t>
            </a:r>
            <a:r>
              <a:rPr lang="zh-CN" altLang="en-US" b="0" dirty="0" smtClean="0">
                <a:solidFill>
                  <a:schemeClr val="accent1">
                    <a:lumMod val="75000"/>
                  </a:schemeClr>
                </a:solidFill>
              </a:rPr>
              <a:t>是错误的</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randombar(horizontal)">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randombar(horizontal)">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randombar(horizontal)">
                                      <p:cBhvr>
                                        <p:cTn id="17" dur="500"/>
                                        <p:tgtEl>
                                          <p:spTgt spid="3174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randombar(horizontal)">
                                      <p:cBhvr>
                                        <p:cTn id="20" dur="500"/>
                                        <p:tgtEl>
                                          <p:spTgt spid="31747">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randombar(horizontal)">
                                      <p:cBhvr>
                                        <p:cTn id="23" dur="500"/>
                                        <p:tgtEl>
                                          <p:spTgt spid="31747">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1747">
                                            <p:txEl>
                                              <p:pRg st="5" end="5"/>
                                            </p:txEl>
                                          </p:spTgt>
                                        </p:tgtEl>
                                        <p:attrNameLst>
                                          <p:attrName>style.visibility</p:attrName>
                                        </p:attrNameLst>
                                      </p:cBhvr>
                                      <p:to>
                                        <p:strVal val="visible"/>
                                      </p:to>
                                    </p:set>
                                    <p:animEffect transition="in" filter="randombar(horizontal)">
                                      <p:cBhvr>
                                        <p:cTn id="26" dur="500"/>
                                        <p:tgtEl>
                                          <p:spTgt spid="317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animEffect transition="in" filter="randombar(horizontal)">
                                      <p:cBhvr>
                                        <p:cTn id="31" dur="500"/>
                                        <p:tgtEl>
                                          <p:spTgt spid="31747">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1747">
                                            <p:txEl>
                                              <p:pRg st="7" end="7"/>
                                            </p:txEl>
                                          </p:spTgt>
                                        </p:tgtEl>
                                        <p:attrNameLst>
                                          <p:attrName>style.visibility</p:attrName>
                                        </p:attrNameLst>
                                      </p:cBhvr>
                                      <p:to>
                                        <p:strVal val="visible"/>
                                      </p:to>
                                    </p:set>
                                    <p:animEffect transition="in" filter="randombar(horizontal)">
                                      <p:cBhvr>
                                        <p:cTn id="34" dur="500"/>
                                        <p:tgtEl>
                                          <p:spTgt spid="31747">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1747">
                                            <p:txEl>
                                              <p:pRg st="8" end="8"/>
                                            </p:txEl>
                                          </p:spTgt>
                                        </p:tgtEl>
                                        <p:attrNameLst>
                                          <p:attrName>style.visibility</p:attrName>
                                        </p:attrNameLst>
                                      </p:cBhvr>
                                      <p:to>
                                        <p:strVal val="visible"/>
                                      </p:to>
                                    </p:set>
                                    <p:animEffect transition="in" filter="randombar(horizontal)">
                                      <p:cBhvr>
                                        <p:cTn id="37"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188913"/>
            <a:ext cx="8229600" cy="504825"/>
          </a:xfrm>
        </p:spPr>
        <p:txBody>
          <a:bodyPr/>
          <a:lstStyle/>
          <a:p>
            <a:pPr eaLnBrk="1" hangingPunct="1"/>
            <a:r>
              <a:rPr lang="en-US" altLang="zh-CN" b="0" dirty="0" smtClean="0"/>
              <a:t>4. </a:t>
            </a:r>
            <a:r>
              <a:rPr lang="zh-CN" altLang="en-US" b="0" dirty="0" smtClean="0"/>
              <a:t>数值表达式</a:t>
            </a:r>
          </a:p>
        </p:txBody>
      </p:sp>
      <p:sp>
        <p:nvSpPr>
          <p:cNvPr id="32771" name="Rectangle 3"/>
          <p:cNvSpPr>
            <a:spLocks noGrp="1" noChangeArrowheads="1"/>
          </p:cNvSpPr>
          <p:nvPr>
            <p:ph type="body" idx="1"/>
          </p:nvPr>
        </p:nvSpPr>
        <p:spPr/>
        <p:txBody>
          <a:bodyPr/>
          <a:lstStyle/>
          <a:p>
            <a:pPr eaLnBrk="1" hangingPunct="1"/>
            <a:r>
              <a:rPr lang="zh-CN" altLang="en-US" sz="2800" b="0" dirty="0" smtClean="0">
                <a:solidFill>
                  <a:schemeClr val="accent1">
                    <a:lumMod val="75000"/>
                  </a:schemeClr>
                </a:solidFill>
              </a:rPr>
              <a:t>数值表达式是由</a:t>
            </a:r>
            <a:r>
              <a:rPr lang="zh-CN" altLang="en-US" sz="2800" b="0" dirty="0">
                <a:solidFill>
                  <a:schemeClr val="accent1">
                    <a:lumMod val="75000"/>
                  </a:schemeClr>
                </a:solidFill>
              </a:rPr>
              <a:t>运算符</a:t>
            </a:r>
            <a:r>
              <a:rPr lang="zh-CN" altLang="en-US" sz="2800" b="0" dirty="0" smtClean="0">
                <a:solidFill>
                  <a:schemeClr val="accent1">
                    <a:lumMod val="75000"/>
                  </a:schemeClr>
                </a:solidFill>
              </a:rPr>
              <a:t>连接的各种常量所构成的表达式。</a:t>
            </a:r>
          </a:p>
          <a:p>
            <a:pPr eaLnBrk="1" hangingPunct="1"/>
            <a:r>
              <a:rPr lang="zh-CN" altLang="en-US" sz="2800" b="0" dirty="0" smtClean="0">
                <a:solidFill>
                  <a:schemeClr val="accent1">
                    <a:lumMod val="75000"/>
                  </a:schemeClr>
                </a:solidFill>
              </a:rPr>
              <a:t>汇编程序在汇编过程中计算表达式，最终得到一个确定的数值，所以也是常量。</a:t>
            </a:r>
          </a:p>
          <a:p>
            <a:pPr eaLnBrk="1" hangingPunct="1"/>
            <a:r>
              <a:rPr lang="zh-CN" altLang="en-US" sz="2800" b="0" dirty="0" smtClean="0">
                <a:solidFill>
                  <a:schemeClr val="accent1">
                    <a:lumMod val="75000"/>
                  </a:schemeClr>
                </a:solidFill>
              </a:rPr>
              <a:t>表达式在程序运行前的汇编阶段计算，所以组成表达式的各个部分必须在汇编时就能确定。</a:t>
            </a:r>
          </a:p>
          <a:p>
            <a:pPr eaLnBrk="1" hangingPunct="1"/>
            <a:r>
              <a:rPr lang="zh-CN" altLang="en-US" sz="2800" b="0" dirty="0" smtClean="0">
                <a:solidFill>
                  <a:schemeClr val="accent1">
                    <a:lumMod val="75000"/>
                  </a:schemeClr>
                </a:solidFill>
              </a:rPr>
              <a:t>汇编语言支持多种运算符（</a:t>
            </a:r>
            <a:r>
              <a:rPr lang="zh-CN" altLang="en-US" sz="2800" b="0" dirty="0" smtClean="0">
                <a:solidFill>
                  <a:schemeClr val="accent1">
                    <a:lumMod val="75000"/>
                  </a:schemeClr>
                </a:solidFill>
                <a:hlinkClick r:id="rId3" action="ppaction://hlinksldjump"/>
              </a:rPr>
              <a:t>表</a:t>
            </a:r>
            <a:r>
              <a:rPr lang="en-US" altLang="zh-CN" sz="2800" b="0" dirty="0" smtClean="0">
                <a:solidFill>
                  <a:schemeClr val="accent1">
                    <a:lumMod val="75000"/>
                  </a:schemeClr>
                </a:solidFill>
                <a:hlinkClick r:id="rId3" action="ppaction://hlinksldjump"/>
              </a:rPr>
              <a:t>3.3</a:t>
            </a:r>
            <a:r>
              <a:rPr lang="zh-CN" altLang="en-US" sz="2800" b="0" dirty="0" smtClean="0">
                <a:solidFill>
                  <a:schemeClr val="accent1">
                    <a:lumMod val="75000"/>
                  </a:schemeClr>
                </a:solidFill>
              </a:rPr>
              <a:t>）。</a:t>
            </a:r>
          </a:p>
          <a:p>
            <a:pPr eaLnBrk="1" hangingPunct="1"/>
            <a:r>
              <a:rPr lang="zh-CN" altLang="en-US" sz="2800" b="0" dirty="0" smtClean="0">
                <a:solidFill>
                  <a:schemeClr val="accent1">
                    <a:lumMod val="75000"/>
                  </a:schemeClr>
                </a:solidFill>
              </a:rPr>
              <a:t>我们经常使用的是加减乘除（＋ －  *  </a:t>
            </a:r>
            <a:r>
              <a:rPr lang="en-US" altLang="zh-CN" sz="2800" b="0" dirty="0" smtClean="0">
                <a:solidFill>
                  <a:schemeClr val="accent1">
                    <a:lumMod val="75000"/>
                  </a:schemeClr>
                </a:solidFill>
              </a:rPr>
              <a:t>/  </a:t>
            </a:r>
            <a:r>
              <a:rPr lang="zh-CN" altLang="en-US" sz="2800" b="0" dirty="0" smtClean="0">
                <a:solidFill>
                  <a:schemeClr val="accent1">
                    <a:lumMod val="75000"/>
                  </a:schemeClr>
                </a:solidFill>
              </a:rPr>
              <a:t>）。</a:t>
            </a:r>
          </a:p>
          <a:p>
            <a:pPr eaLnBrk="1" hangingPunct="1"/>
            <a:r>
              <a:rPr lang="zh-CN" altLang="en-US" sz="2800" b="0" dirty="0" smtClean="0">
                <a:solidFill>
                  <a:schemeClr val="accent1">
                    <a:lumMod val="75000"/>
                  </a:schemeClr>
                </a:solidFill>
              </a:rPr>
              <a:t>例如：</a:t>
            </a:r>
          </a:p>
          <a:p>
            <a:pPr lvl="1" eaLnBrk="1" hangingPunct="1">
              <a:buFontTx/>
              <a:buNone/>
            </a:pPr>
            <a:r>
              <a:rPr lang="en-US" altLang="zh-CN" sz="2400" b="0" dirty="0" err="1" smtClean="0">
                <a:solidFill>
                  <a:srgbClr val="0000FF"/>
                </a:solidFill>
              </a:rPr>
              <a:t>mov</a:t>
            </a:r>
            <a:r>
              <a:rPr lang="en-US" altLang="zh-CN" sz="2400" b="0" dirty="0" smtClean="0">
                <a:solidFill>
                  <a:srgbClr val="0000FF"/>
                </a:solidFill>
              </a:rPr>
              <a:t> ax,3*4+5</a:t>
            </a:r>
            <a:r>
              <a:rPr lang="en-US" altLang="zh-CN" sz="2400" b="0" dirty="0" smtClean="0">
                <a:solidFill>
                  <a:schemeClr val="accent1">
                    <a:lumMod val="75000"/>
                  </a:schemeClr>
                </a:solidFill>
              </a:rPr>
              <a:t>	</a:t>
            </a:r>
            <a:r>
              <a:rPr lang="zh-CN" altLang="en-US" sz="2400" b="0" dirty="0" smtClean="0">
                <a:solidFill>
                  <a:schemeClr val="accent1">
                    <a:lumMod val="75000"/>
                  </a:schemeClr>
                </a:solidFill>
              </a:rPr>
              <a:t>；等价于：</a:t>
            </a:r>
            <a:r>
              <a:rPr lang="en-US" altLang="zh-CN" sz="2400" b="0" dirty="0" err="1" smtClean="0">
                <a:solidFill>
                  <a:schemeClr val="accent1">
                    <a:lumMod val="75000"/>
                  </a:schemeClr>
                </a:solidFill>
              </a:rPr>
              <a:t>mov</a:t>
            </a:r>
            <a:r>
              <a:rPr lang="en-US" altLang="zh-CN" sz="2400" b="0" dirty="0" smtClean="0">
                <a:solidFill>
                  <a:schemeClr val="accent1">
                    <a:lumMod val="75000"/>
                  </a:schemeClr>
                </a:solidFill>
              </a:rPr>
              <a:t> ax,17</a:t>
            </a:r>
          </a:p>
        </p:txBody>
      </p:sp>
      <p:sp>
        <p:nvSpPr>
          <p:cNvPr id="2" name="椭圆 1"/>
          <p:cNvSpPr/>
          <p:nvPr/>
        </p:nvSpPr>
        <p:spPr bwMode="auto">
          <a:xfrm>
            <a:off x="1979712" y="5301208"/>
            <a:ext cx="936104" cy="50405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randombar(horizontal)">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2771">
                                            <p:txEl>
                                              <p:pRg st="5" end="5"/>
                                            </p:txEl>
                                          </p:spTgt>
                                        </p:tgtEl>
                                        <p:attrNameLst>
                                          <p:attrName>style.visibility</p:attrName>
                                        </p:attrNameLst>
                                      </p:cBhvr>
                                      <p:to>
                                        <p:strVal val="visible"/>
                                      </p:to>
                                    </p:set>
                                    <p:animEffect transition="in" filter="randombar(horizontal)">
                                      <p:cBhvr>
                                        <p:cTn id="12" dur="500"/>
                                        <p:tgtEl>
                                          <p:spTgt spid="32771">
                                            <p:txEl>
                                              <p:pRg st="5" end="5"/>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animEffect transition="in" filter="randombar(horizontal)">
                                      <p:cBhvr>
                                        <p:cTn id="15" dur="500"/>
                                        <p:tgtEl>
                                          <p:spTgt spid="32771">
                                            <p:txEl>
                                              <p:pRg st="6" end="6"/>
                                            </p:txEl>
                                          </p:spTgt>
                                        </p:tgtEl>
                                      </p:cBhvr>
                                    </p:animEffect>
                                  </p:childTnLst>
                                </p:cTn>
                              </p:par>
                              <p:par>
                                <p:cTn id="16" presetID="45"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anim calcmode="lin" valueType="num">
                                      <p:cBhvr>
                                        <p:cTn id="19" dur="2000" fill="hold"/>
                                        <p:tgtEl>
                                          <p:spTgt spid="2"/>
                                        </p:tgtEl>
                                        <p:attrNameLst>
                                          <p:attrName>ppt_w</p:attrName>
                                        </p:attrNameLst>
                                      </p:cBhvr>
                                      <p:tavLst>
                                        <p:tav tm="0" fmla="#ppt_w*sin(2.5*pi*$)">
                                          <p:val>
                                            <p:fltVal val="0"/>
                                          </p:val>
                                        </p:tav>
                                        <p:tav tm="100000">
                                          <p:val>
                                            <p:fltVal val="1"/>
                                          </p:val>
                                        </p:tav>
                                      </p:tavLst>
                                    </p:anim>
                                    <p:anim calcmode="lin" valueType="num">
                                      <p:cBhvr>
                                        <p:cTn id="20"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2771">
                                            <p:txEl>
                                              <p:pRg st="1" end="1"/>
                                            </p:txEl>
                                          </p:spTgt>
                                        </p:tgtEl>
                                        <p:attrNameLst>
                                          <p:attrName>style.visibility</p:attrName>
                                        </p:attrNameLst>
                                      </p:cBhvr>
                                      <p:to>
                                        <p:strVal val="visible"/>
                                      </p:to>
                                    </p:set>
                                    <p:animEffect transition="in" filter="randombar(horizontal)">
                                      <p:cBhvr>
                                        <p:cTn id="25" dur="500"/>
                                        <p:tgtEl>
                                          <p:spTgt spid="3277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2771">
                                            <p:txEl>
                                              <p:pRg st="2" end="2"/>
                                            </p:txEl>
                                          </p:spTgt>
                                        </p:tgtEl>
                                        <p:attrNameLst>
                                          <p:attrName>style.visibility</p:attrName>
                                        </p:attrNameLst>
                                      </p:cBhvr>
                                      <p:to>
                                        <p:strVal val="visible"/>
                                      </p:to>
                                    </p:set>
                                    <p:animEffect transition="in" filter="randombar(horizontal)">
                                      <p:cBhvr>
                                        <p:cTn id="30" dur="500"/>
                                        <p:tgtEl>
                                          <p:spTgt spid="3277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2771">
                                            <p:txEl>
                                              <p:pRg st="3" end="3"/>
                                            </p:txEl>
                                          </p:spTgt>
                                        </p:tgtEl>
                                        <p:attrNameLst>
                                          <p:attrName>style.visibility</p:attrName>
                                        </p:attrNameLst>
                                      </p:cBhvr>
                                      <p:to>
                                        <p:strVal val="visible"/>
                                      </p:to>
                                    </p:set>
                                    <p:animEffect transition="in" filter="randombar(horizontal)">
                                      <p:cBhvr>
                                        <p:cTn id="35" dur="500"/>
                                        <p:tgtEl>
                                          <p:spTgt spid="32771">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2771">
                                            <p:txEl>
                                              <p:pRg st="4" end="4"/>
                                            </p:txEl>
                                          </p:spTgt>
                                        </p:tgtEl>
                                        <p:attrNameLst>
                                          <p:attrName>style.visibility</p:attrName>
                                        </p:attrNameLst>
                                      </p:cBhvr>
                                      <p:to>
                                        <p:strVal val="visible"/>
                                      </p:to>
                                    </p:set>
                                    <p:animEffect transition="in" filter="randombar(horizontal)">
                                      <p:cBhvr>
                                        <p:cTn id="40"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汇编语言运算符</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563247532"/>
              </p:ext>
            </p:extLst>
          </p:nvPr>
        </p:nvGraphicFramePr>
        <p:xfrm>
          <a:off x="468313" y="981077"/>
          <a:ext cx="8208143" cy="4896195"/>
        </p:xfrm>
        <a:graphic>
          <a:graphicData uri="http://schemas.openxmlformats.org/drawingml/2006/table">
            <a:tbl>
              <a:tblPr firstRow="1" bandRow="1">
                <a:tableStyleId>{5C22544A-7EE6-4342-B048-85BDC9FD1C3A}</a:tableStyleId>
              </a:tblPr>
              <a:tblGrid>
                <a:gridCol w="2087463"/>
                <a:gridCol w="6120680"/>
              </a:tblGrid>
              <a:tr h="979239">
                <a:tc>
                  <a:txBody>
                    <a:bodyPr/>
                    <a:lstStyle/>
                    <a:p>
                      <a:pPr algn="ctr"/>
                      <a:r>
                        <a:rPr lang="zh-CN" altLang="en-US" sz="2800" b="0" dirty="0" smtClean="0"/>
                        <a:t>运算符类型</a:t>
                      </a:r>
                      <a:endParaRPr lang="zh-CN" altLang="en-US" sz="2800" b="0" dirty="0"/>
                    </a:p>
                  </a:txBody>
                  <a:tcPr anchor="ctr"/>
                </a:tc>
                <a:tc>
                  <a:txBody>
                    <a:bodyPr/>
                    <a:lstStyle/>
                    <a:p>
                      <a:pPr algn="ctr"/>
                      <a:r>
                        <a:rPr lang="zh-CN" altLang="en-US" sz="2800" b="0" dirty="0" smtClean="0"/>
                        <a:t>运算符号及说明</a:t>
                      </a:r>
                      <a:endParaRPr lang="zh-CN" altLang="en-US" sz="2800" b="0" dirty="0"/>
                    </a:p>
                  </a:txBody>
                  <a:tcPr anchor="ctr"/>
                </a:tc>
              </a:tr>
              <a:tr h="979239">
                <a:tc>
                  <a:txBody>
                    <a:bodyPr/>
                    <a:lstStyle/>
                    <a:p>
                      <a:pPr algn="ctr"/>
                      <a:r>
                        <a:rPr lang="zh-CN" altLang="en-US" sz="2800" b="0" dirty="0" smtClean="0">
                          <a:solidFill>
                            <a:srgbClr val="0000FF"/>
                          </a:solidFill>
                        </a:rPr>
                        <a:t>算数运算符</a:t>
                      </a:r>
                      <a:endParaRPr lang="zh-CN" altLang="en-US" sz="2800" b="0" dirty="0">
                        <a:solidFill>
                          <a:srgbClr val="0000FF"/>
                        </a:solidFill>
                      </a:endParaRPr>
                    </a:p>
                  </a:txBody>
                  <a:tcPr anchor="ctr"/>
                </a:tc>
                <a:tc>
                  <a:txBody>
                    <a:bodyPr/>
                    <a:lstStyle/>
                    <a:p>
                      <a:r>
                        <a:rPr lang="en-US" altLang="zh-CN" sz="2800" b="0" dirty="0" smtClean="0">
                          <a:solidFill>
                            <a:srgbClr val="0000FF"/>
                          </a:solidFill>
                        </a:rPr>
                        <a:t>+</a:t>
                      </a:r>
                      <a:r>
                        <a:rPr lang="zh-CN" altLang="en-US" sz="2800" b="0" dirty="0" smtClean="0">
                          <a:solidFill>
                            <a:srgbClr val="0000FF"/>
                          </a:solidFill>
                        </a:rPr>
                        <a:t>、</a:t>
                      </a:r>
                      <a:r>
                        <a:rPr lang="en-US" altLang="zh-CN" sz="2800" b="0" dirty="0" smtClean="0">
                          <a:solidFill>
                            <a:srgbClr val="0000FF"/>
                          </a:solidFill>
                        </a:rPr>
                        <a:t>-</a:t>
                      </a:r>
                      <a:r>
                        <a:rPr lang="zh-CN" altLang="en-US" sz="2800" b="0" dirty="0" smtClean="0">
                          <a:solidFill>
                            <a:srgbClr val="0000FF"/>
                          </a:solidFill>
                        </a:rPr>
                        <a:t>、*、</a:t>
                      </a:r>
                      <a:r>
                        <a:rPr lang="en-US" altLang="zh-CN" sz="2800" b="0" dirty="0" smtClean="0">
                          <a:solidFill>
                            <a:srgbClr val="0000FF"/>
                          </a:solidFill>
                        </a:rPr>
                        <a:t>/</a:t>
                      </a:r>
                      <a:r>
                        <a:rPr lang="zh-CN" altLang="en-US" sz="2800" b="0" dirty="0" smtClean="0">
                          <a:solidFill>
                            <a:srgbClr val="0000FF"/>
                          </a:solidFill>
                        </a:rPr>
                        <a:t>、</a:t>
                      </a:r>
                      <a:r>
                        <a:rPr lang="en-US" altLang="zh-CN" sz="2800" b="0" dirty="0" smtClean="0">
                          <a:solidFill>
                            <a:srgbClr val="0000FF"/>
                          </a:solidFill>
                        </a:rPr>
                        <a:t>MOD</a:t>
                      </a:r>
                      <a:endParaRPr lang="zh-CN" altLang="en-US" sz="2800" b="0" dirty="0">
                        <a:solidFill>
                          <a:srgbClr val="0000FF"/>
                        </a:solidFill>
                      </a:endParaRPr>
                    </a:p>
                  </a:txBody>
                  <a:tcPr anchor="ctr"/>
                </a:tc>
              </a:tr>
              <a:tr h="979239">
                <a:tc>
                  <a:txBody>
                    <a:bodyPr/>
                    <a:lstStyle/>
                    <a:p>
                      <a:pPr algn="ctr"/>
                      <a:r>
                        <a:rPr lang="zh-CN" altLang="en-US" sz="2800" b="0" dirty="0" smtClean="0">
                          <a:solidFill>
                            <a:srgbClr val="0000FF"/>
                          </a:solidFill>
                        </a:rPr>
                        <a:t>逻辑运算符</a:t>
                      </a:r>
                      <a:endParaRPr lang="zh-CN" altLang="en-US" sz="2800" b="0" dirty="0">
                        <a:solidFill>
                          <a:srgbClr val="0000FF"/>
                        </a:solidFill>
                      </a:endParaRPr>
                    </a:p>
                  </a:txBody>
                  <a:tcPr anchor="ctr"/>
                </a:tc>
                <a:tc>
                  <a:txBody>
                    <a:bodyPr/>
                    <a:lstStyle/>
                    <a:p>
                      <a:r>
                        <a:rPr lang="en-US" altLang="zh-CN" sz="2800" b="0" dirty="0" smtClean="0">
                          <a:solidFill>
                            <a:srgbClr val="0000FF"/>
                          </a:solidFill>
                        </a:rPr>
                        <a:t>AND</a:t>
                      </a:r>
                      <a:r>
                        <a:rPr lang="zh-CN" altLang="en-US" sz="2800" b="0" dirty="0" smtClean="0">
                          <a:solidFill>
                            <a:srgbClr val="0000FF"/>
                          </a:solidFill>
                        </a:rPr>
                        <a:t>、</a:t>
                      </a:r>
                      <a:r>
                        <a:rPr lang="en-US" altLang="zh-CN" sz="2800" b="0" dirty="0" smtClean="0">
                          <a:solidFill>
                            <a:srgbClr val="0000FF"/>
                          </a:solidFill>
                        </a:rPr>
                        <a:t>OR</a:t>
                      </a:r>
                      <a:r>
                        <a:rPr lang="zh-CN" altLang="en-US" sz="2800" b="0" dirty="0" smtClean="0">
                          <a:solidFill>
                            <a:srgbClr val="0000FF"/>
                          </a:solidFill>
                        </a:rPr>
                        <a:t>、</a:t>
                      </a:r>
                      <a:r>
                        <a:rPr lang="en-US" altLang="zh-CN" sz="2800" b="0" dirty="0" smtClean="0">
                          <a:solidFill>
                            <a:srgbClr val="0000FF"/>
                          </a:solidFill>
                        </a:rPr>
                        <a:t>XOR</a:t>
                      </a:r>
                      <a:r>
                        <a:rPr lang="zh-CN" altLang="en-US" sz="2800" b="0" dirty="0" smtClean="0">
                          <a:solidFill>
                            <a:srgbClr val="0000FF"/>
                          </a:solidFill>
                        </a:rPr>
                        <a:t>、</a:t>
                      </a:r>
                      <a:r>
                        <a:rPr lang="en-US" altLang="zh-CN" sz="2800" b="0" dirty="0" smtClean="0">
                          <a:solidFill>
                            <a:srgbClr val="0000FF"/>
                          </a:solidFill>
                        </a:rPr>
                        <a:t>NOT</a:t>
                      </a:r>
                      <a:endParaRPr lang="zh-CN" altLang="en-US" sz="2800" b="0" dirty="0">
                        <a:solidFill>
                          <a:srgbClr val="0000FF"/>
                        </a:solidFill>
                      </a:endParaRPr>
                    </a:p>
                  </a:txBody>
                  <a:tcPr anchor="ctr"/>
                </a:tc>
              </a:tr>
              <a:tr h="979239">
                <a:tc>
                  <a:txBody>
                    <a:bodyPr/>
                    <a:lstStyle/>
                    <a:p>
                      <a:pPr algn="ctr"/>
                      <a:r>
                        <a:rPr lang="zh-CN" altLang="en-US" sz="2800" b="0" dirty="0" smtClean="0">
                          <a:solidFill>
                            <a:srgbClr val="0000FF"/>
                          </a:solidFill>
                        </a:rPr>
                        <a:t>移位运算符</a:t>
                      </a:r>
                      <a:endParaRPr lang="zh-CN" altLang="en-US" sz="2800" b="0" dirty="0">
                        <a:solidFill>
                          <a:srgbClr val="0000FF"/>
                        </a:solidFill>
                      </a:endParaRPr>
                    </a:p>
                  </a:txBody>
                  <a:tcPr anchor="ctr"/>
                </a:tc>
                <a:tc>
                  <a:txBody>
                    <a:bodyPr/>
                    <a:lstStyle/>
                    <a:p>
                      <a:r>
                        <a:rPr lang="en-US" altLang="zh-CN" sz="2800" b="0" dirty="0" smtClean="0">
                          <a:solidFill>
                            <a:srgbClr val="0000FF"/>
                          </a:solidFill>
                        </a:rPr>
                        <a:t>SHL</a:t>
                      </a:r>
                      <a:r>
                        <a:rPr lang="zh-CN" altLang="en-US" sz="2800" b="0" dirty="0" smtClean="0">
                          <a:solidFill>
                            <a:srgbClr val="0000FF"/>
                          </a:solidFill>
                        </a:rPr>
                        <a:t>、</a:t>
                      </a:r>
                      <a:r>
                        <a:rPr lang="en-US" altLang="zh-CN" sz="2800" b="0" dirty="0" smtClean="0">
                          <a:solidFill>
                            <a:srgbClr val="0000FF"/>
                          </a:solidFill>
                        </a:rPr>
                        <a:t>SHR</a:t>
                      </a:r>
                      <a:endParaRPr lang="zh-CN" altLang="en-US" sz="2800" b="0" dirty="0">
                        <a:solidFill>
                          <a:srgbClr val="0000FF"/>
                        </a:solidFill>
                      </a:endParaRPr>
                    </a:p>
                  </a:txBody>
                  <a:tcPr anchor="ctr"/>
                </a:tc>
              </a:tr>
              <a:tr h="979239">
                <a:tc>
                  <a:txBody>
                    <a:bodyPr/>
                    <a:lstStyle/>
                    <a:p>
                      <a:pPr algn="ctr"/>
                      <a:r>
                        <a:rPr lang="zh-CN" altLang="en-US" sz="2800" b="0" dirty="0" smtClean="0">
                          <a:solidFill>
                            <a:srgbClr val="0000FF"/>
                          </a:solidFill>
                        </a:rPr>
                        <a:t>关系运算符</a:t>
                      </a:r>
                      <a:endParaRPr lang="zh-CN" altLang="en-US" sz="2800" b="0" dirty="0">
                        <a:solidFill>
                          <a:srgbClr val="0000FF"/>
                        </a:solidFill>
                      </a:endParaRPr>
                    </a:p>
                  </a:txBody>
                  <a:tcPr anchor="ctr"/>
                </a:tc>
                <a:tc>
                  <a:txBody>
                    <a:bodyPr/>
                    <a:lstStyle/>
                    <a:p>
                      <a:r>
                        <a:rPr lang="en-US" altLang="zh-CN" sz="2800" b="0" dirty="0" smtClean="0">
                          <a:solidFill>
                            <a:srgbClr val="0000FF"/>
                          </a:solidFill>
                        </a:rPr>
                        <a:t>EQ</a:t>
                      </a:r>
                      <a:r>
                        <a:rPr lang="zh-CN" altLang="en-US" sz="2800" b="0" dirty="0" smtClean="0">
                          <a:solidFill>
                            <a:srgbClr val="0000FF"/>
                          </a:solidFill>
                        </a:rPr>
                        <a:t>、</a:t>
                      </a:r>
                      <a:r>
                        <a:rPr lang="en-US" altLang="zh-CN" sz="2800" b="0" dirty="0" smtClean="0">
                          <a:solidFill>
                            <a:srgbClr val="0000FF"/>
                          </a:solidFill>
                        </a:rPr>
                        <a:t>NE</a:t>
                      </a:r>
                      <a:r>
                        <a:rPr lang="zh-CN" altLang="en-US" sz="2800" b="0" dirty="0" smtClean="0">
                          <a:solidFill>
                            <a:srgbClr val="0000FF"/>
                          </a:solidFill>
                        </a:rPr>
                        <a:t>、</a:t>
                      </a:r>
                      <a:r>
                        <a:rPr lang="en-US" altLang="zh-CN" sz="2800" b="0" dirty="0" smtClean="0">
                          <a:solidFill>
                            <a:srgbClr val="0000FF"/>
                          </a:solidFill>
                        </a:rPr>
                        <a:t>GT</a:t>
                      </a:r>
                      <a:r>
                        <a:rPr lang="zh-CN" altLang="en-US" sz="2800" b="0" dirty="0" smtClean="0">
                          <a:solidFill>
                            <a:srgbClr val="0000FF"/>
                          </a:solidFill>
                        </a:rPr>
                        <a:t>、</a:t>
                      </a:r>
                      <a:r>
                        <a:rPr lang="en-US" altLang="zh-CN" sz="2800" b="0" dirty="0" smtClean="0">
                          <a:solidFill>
                            <a:srgbClr val="0000FF"/>
                          </a:solidFill>
                        </a:rPr>
                        <a:t>LT</a:t>
                      </a:r>
                      <a:r>
                        <a:rPr lang="zh-CN" altLang="en-US" sz="2800" b="0" dirty="0" smtClean="0">
                          <a:solidFill>
                            <a:srgbClr val="0000FF"/>
                          </a:solidFill>
                        </a:rPr>
                        <a:t>、</a:t>
                      </a:r>
                      <a:r>
                        <a:rPr lang="en-US" altLang="zh-CN" sz="2800" b="0" dirty="0" smtClean="0">
                          <a:solidFill>
                            <a:srgbClr val="0000FF"/>
                          </a:solidFill>
                        </a:rPr>
                        <a:t>GE</a:t>
                      </a:r>
                      <a:r>
                        <a:rPr lang="zh-CN" altLang="en-US" sz="2800" b="0" dirty="0" smtClean="0">
                          <a:solidFill>
                            <a:srgbClr val="0000FF"/>
                          </a:solidFill>
                        </a:rPr>
                        <a:t>、</a:t>
                      </a:r>
                      <a:r>
                        <a:rPr lang="en-US" altLang="zh-CN" sz="2800" b="0" dirty="0" smtClean="0">
                          <a:solidFill>
                            <a:srgbClr val="0000FF"/>
                          </a:solidFill>
                        </a:rPr>
                        <a:t>LE</a:t>
                      </a:r>
                      <a:endParaRPr lang="zh-CN" altLang="en-US" sz="2800" b="0" dirty="0">
                        <a:solidFill>
                          <a:srgbClr val="0000FF"/>
                        </a:solidFill>
                      </a:endParaRPr>
                    </a:p>
                  </a:txBody>
                  <a:tcPr anchor="ctr"/>
                </a:tc>
              </a:tr>
            </a:tbl>
          </a:graphicData>
        </a:graphic>
      </p:graphicFrame>
      <p:pic>
        <p:nvPicPr>
          <p:cNvPr id="4" name="Picture 2">
            <a:hlinkClick r:id="" action="ppaction://hlinkshowjump?jump=lastslideviewed"/>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7046" y="5994225"/>
            <a:ext cx="816769" cy="81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2516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188913"/>
            <a:ext cx="8229600" cy="504825"/>
          </a:xfrm>
        </p:spPr>
        <p:txBody>
          <a:bodyPr/>
          <a:lstStyle/>
          <a:p>
            <a:pPr eaLnBrk="1" hangingPunct="1"/>
            <a:r>
              <a:rPr lang="en-US" altLang="zh-CN" dirty="0" smtClean="0"/>
              <a:t>3.2.2 </a:t>
            </a:r>
            <a:r>
              <a:rPr lang="zh-CN" altLang="en-US" dirty="0" smtClean="0"/>
              <a:t>变量 </a:t>
            </a:r>
          </a:p>
        </p:txBody>
      </p:sp>
      <p:sp>
        <p:nvSpPr>
          <p:cNvPr id="33795" name="Rectangle 3"/>
          <p:cNvSpPr>
            <a:spLocks noGrp="1" noChangeArrowheads="1"/>
          </p:cNvSpPr>
          <p:nvPr>
            <p:ph type="body" idx="1"/>
          </p:nvPr>
        </p:nvSpPr>
        <p:spPr>
          <a:xfrm>
            <a:off x="468313" y="980728"/>
            <a:ext cx="8229600" cy="3960812"/>
          </a:xfrm>
        </p:spPr>
        <p:txBody>
          <a:bodyPr/>
          <a:lstStyle/>
          <a:p>
            <a:pPr eaLnBrk="1" hangingPunct="1">
              <a:spcBef>
                <a:spcPts val="1200"/>
              </a:spcBef>
            </a:pPr>
            <a:r>
              <a:rPr lang="zh-CN" altLang="en-US" sz="2800" b="0" dirty="0" smtClean="0">
                <a:solidFill>
                  <a:schemeClr val="accent1">
                    <a:lumMod val="75000"/>
                  </a:schemeClr>
                </a:solidFill>
              </a:rPr>
              <a:t>汇编语言程序中的变量实质上是主存中存储的数据，主存单元的物理地址是固定不变的，但其中存放的数据可以改变。</a:t>
            </a:r>
          </a:p>
          <a:p>
            <a:pPr eaLnBrk="1" hangingPunct="1">
              <a:spcBef>
                <a:spcPts val="1200"/>
              </a:spcBef>
            </a:pPr>
            <a:r>
              <a:rPr lang="zh-CN" altLang="en-US" sz="2800" b="0" dirty="0" smtClean="0">
                <a:solidFill>
                  <a:schemeClr val="accent1">
                    <a:lumMod val="75000"/>
                  </a:schemeClr>
                </a:solidFill>
              </a:rPr>
              <a:t>变量需要事先定义才能使用。</a:t>
            </a:r>
          </a:p>
          <a:p>
            <a:pPr eaLnBrk="1" hangingPunct="1">
              <a:spcBef>
                <a:spcPts val="1200"/>
              </a:spcBef>
            </a:pPr>
            <a:r>
              <a:rPr lang="zh-CN" altLang="en-US" sz="2800" b="0" dirty="0" smtClean="0">
                <a:solidFill>
                  <a:schemeClr val="accent1">
                    <a:lumMod val="75000"/>
                  </a:schemeClr>
                </a:solidFill>
              </a:rPr>
              <a:t>变量定义伪指令为变量申请存储空间，并可以同时将相应的存储单元初始化。</a:t>
            </a:r>
          </a:p>
          <a:p>
            <a:pPr eaLnBrk="1" hangingPunct="1">
              <a:spcBef>
                <a:spcPts val="1200"/>
              </a:spcBef>
            </a:pPr>
            <a:r>
              <a:rPr lang="zh-CN" altLang="en-US" sz="2800" b="0" dirty="0" smtClean="0">
                <a:solidFill>
                  <a:schemeClr val="accent1">
                    <a:lumMod val="75000"/>
                  </a:schemeClr>
                </a:solidFill>
              </a:rPr>
              <a:t>变量定义以后，可以利用</a:t>
            </a:r>
            <a:r>
              <a:rPr lang="zh-CN" altLang="en-US" sz="2800" b="0" dirty="0" smtClean="0">
                <a:solidFill>
                  <a:schemeClr val="accent1">
                    <a:lumMod val="75000"/>
                  </a:schemeClr>
                </a:solidFill>
                <a:hlinkClick r:id="rId3" action="ppaction://hlinksldjump"/>
              </a:rPr>
              <a:t>变量名</a:t>
            </a:r>
            <a:r>
              <a:rPr lang="zh-CN" altLang="en-US" sz="2800" b="0" dirty="0" smtClean="0">
                <a:solidFill>
                  <a:schemeClr val="accent1">
                    <a:lumMod val="75000"/>
                  </a:schemeClr>
                </a:solidFill>
              </a:rPr>
              <a:t>引用变量的值。</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188913"/>
            <a:ext cx="8229600" cy="504825"/>
          </a:xfrm>
        </p:spPr>
        <p:txBody>
          <a:bodyPr/>
          <a:lstStyle/>
          <a:p>
            <a:pPr eaLnBrk="1" hangingPunct="1"/>
            <a:r>
              <a:rPr lang="en-US" altLang="zh-CN" dirty="0" smtClean="0"/>
              <a:t>1. </a:t>
            </a:r>
            <a:r>
              <a:rPr lang="zh-CN" altLang="en-US" dirty="0" smtClean="0"/>
              <a:t>变量的定义 </a:t>
            </a:r>
          </a:p>
        </p:txBody>
      </p:sp>
      <p:sp>
        <p:nvSpPr>
          <p:cNvPr id="35843" name="Rectangle 3"/>
          <p:cNvSpPr>
            <a:spLocks noGrp="1" noChangeArrowheads="1"/>
          </p:cNvSpPr>
          <p:nvPr>
            <p:ph type="body" idx="1"/>
          </p:nvPr>
        </p:nvSpPr>
        <p:spPr/>
        <p:txBody>
          <a:bodyPr/>
          <a:lstStyle/>
          <a:p>
            <a:pPr eaLnBrk="1" hangingPunct="1">
              <a:lnSpc>
                <a:spcPct val="90000"/>
              </a:lnSpc>
            </a:pPr>
            <a:r>
              <a:rPr lang="zh-CN" altLang="en-US" sz="2800" b="0" dirty="0" smtClean="0">
                <a:solidFill>
                  <a:schemeClr val="accent1">
                    <a:lumMod val="75000"/>
                  </a:schemeClr>
                </a:solidFill>
              </a:rPr>
              <a:t>变量定义语句格式：</a:t>
            </a:r>
          </a:p>
          <a:p>
            <a:pPr eaLnBrk="1" hangingPunct="1">
              <a:lnSpc>
                <a:spcPct val="90000"/>
              </a:lnSpc>
              <a:buFontTx/>
              <a:buNone/>
            </a:pPr>
            <a:r>
              <a:rPr lang="zh-CN" altLang="en-US" sz="2800" b="0" dirty="0" smtClean="0"/>
              <a:t>		</a:t>
            </a:r>
            <a:r>
              <a:rPr lang="zh-CN" altLang="en-US" sz="2800" b="0" dirty="0" smtClean="0">
                <a:solidFill>
                  <a:srgbClr val="0000FF"/>
                </a:solidFill>
              </a:rPr>
              <a:t>变量名  伪指令  初值表</a:t>
            </a:r>
            <a:endParaRPr lang="en-US" altLang="zh-CN" sz="2800" b="0" dirty="0" smtClean="0">
              <a:solidFill>
                <a:srgbClr val="0000FF"/>
              </a:solidFill>
            </a:endParaRPr>
          </a:p>
          <a:p>
            <a:pPr marL="361950" indent="-361950" eaLnBrk="1" hangingPunct="1">
              <a:lnSpc>
                <a:spcPct val="90000"/>
              </a:lnSpc>
              <a:buFontTx/>
              <a:buNone/>
            </a:pPr>
            <a:r>
              <a:rPr lang="en-US" altLang="zh-CN" sz="2800" b="0" dirty="0">
                <a:solidFill>
                  <a:srgbClr val="0000FF"/>
                </a:solidFill>
              </a:rPr>
              <a:t> </a:t>
            </a:r>
            <a:r>
              <a:rPr lang="en-US" altLang="zh-CN" sz="2800" b="0" dirty="0" smtClean="0">
                <a:solidFill>
                  <a:srgbClr val="0000FF"/>
                </a:solidFill>
              </a:rPr>
              <a:t>   </a:t>
            </a:r>
            <a:r>
              <a:rPr lang="zh-CN" altLang="en-US" sz="2800" b="0" dirty="0" smtClean="0">
                <a:solidFill>
                  <a:schemeClr val="accent1">
                    <a:lumMod val="75000"/>
                  </a:schemeClr>
                </a:solidFill>
              </a:rPr>
              <a:t>变量名是用户自定义的标识符，表示初值表首元素的逻辑地址，常称为符号地址。变量名也可以没有。</a:t>
            </a:r>
          </a:p>
          <a:p>
            <a:pPr eaLnBrk="1" hangingPunct="1">
              <a:lnSpc>
                <a:spcPct val="90000"/>
              </a:lnSpc>
            </a:pPr>
            <a:r>
              <a:rPr lang="zh-CN" altLang="en-US" sz="2800" b="0" dirty="0" smtClean="0">
                <a:solidFill>
                  <a:schemeClr val="accent1">
                    <a:lumMod val="75000"/>
                  </a:schemeClr>
                </a:solidFill>
              </a:rPr>
              <a:t>初值表是用逗号分隔的参数，主要由常量、数值表达式或“</a:t>
            </a:r>
            <a:r>
              <a:rPr lang="zh-CN" altLang="en-US" sz="2800" b="0" dirty="0" smtClean="0">
                <a:solidFill>
                  <a:schemeClr val="accent1">
                    <a:lumMod val="75000"/>
                  </a:schemeClr>
                </a:solidFill>
                <a:latin typeface="Arial Unicode MS" pitchFamily="34" charset="-122"/>
                <a:ea typeface="Arial Unicode MS" pitchFamily="34" charset="-122"/>
                <a:cs typeface="Arial Unicode MS" pitchFamily="34" charset="-122"/>
              </a:rPr>
              <a:t>？</a:t>
            </a:r>
            <a:r>
              <a:rPr lang="zh-CN" altLang="en-US" sz="2800" b="0" dirty="0" smtClean="0">
                <a:solidFill>
                  <a:schemeClr val="accent1">
                    <a:lumMod val="75000"/>
                  </a:schemeClr>
                </a:solidFill>
              </a:rPr>
              <a:t>”组成。其中“</a:t>
            </a:r>
            <a:r>
              <a:rPr lang="zh-CN" altLang="en-US" sz="2800" b="0" dirty="0">
                <a:solidFill>
                  <a:schemeClr val="accent1">
                    <a:lumMod val="75000"/>
                  </a:schemeClr>
                </a:solidFill>
                <a:latin typeface="Arial Unicode MS" pitchFamily="34" charset="-122"/>
                <a:ea typeface="Arial Unicode MS" pitchFamily="34" charset="-122"/>
                <a:cs typeface="Arial Unicode MS" pitchFamily="34" charset="-122"/>
              </a:rPr>
              <a:t>？</a:t>
            </a:r>
            <a:r>
              <a:rPr lang="zh-CN" altLang="en-US" sz="2800" b="0" dirty="0" smtClean="0">
                <a:solidFill>
                  <a:schemeClr val="accent1">
                    <a:lumMod val="75000"/>
                  </a:schemeClr>
                </a:solidFill>
              </a:rPr>
              <a:t>”表示未赋初值。</a:t>
            </a:r>
          </a:p>
          <a:p>
            <a:pPr eaLnBrk="1" hangingPunct="1">
              <a:lnSpc>
                <a:spcPct val="90000"/>
              </a:lnSpc>
            </a:pPr>
            <a:r>
              <a:rPr lang="zh-CN" altLang="en-US" sz="2800" b="0" dirty="0" smtClean="0">
                <a:solidFill>
                  <a:schemeClr val="accent1">
                    <a:lumMod val="75000"/>
                  </a:schemeClr>
                </a:solidFill>
              </a:rPr>
              <a:t>多个存储单元如果初值相同，可以用</a:t>
            </a:r>
            <a:r>
              <a:rPr lang="zh-CN" altLang="en-US" sz="2800" b="0" dirty="0">
                <a:solidFill>
                  <a:schemeClr val="accent1">
                    <a:lumMod val="75000"/>
                  </a:schemeClr>
                </a:solidFill>
              </a:rPr>
              <a:t>复制操作符</a:t>
            </a:r>
            <a:r>
              <a:rPr lang="en-US" altLang="zh-CN" sz="2800" b="0" dirty="0" smtClean="0">
                <a:solidFill>
                  <a:schemeClr val="accent1">
                    <a:lumMod val="75000"/>
                  </a:schemeClr>
                </a:solidFill>
              </a:rPr>
              <a:t>DUP</a:t>
            </a:r>
            <a:r>
              <a:rPr lang="zh-CN" altLang="en-US" sz="2800" b="0" dirty="0" smtClean="0">
                <a:solidFill>
                  <a:schemeClr val="accent1">
                    <a:lumMod val="75000"/>
                  </a:schemeClr>
                </a:solidFill>
              </a:rPr>
              <a:t>进行定义：</a:t>
            </a:r>
          </a:p>
          <a:p>
            <a:pPr eaLnBrk="1" hangingPunct="1">
              <a:lnSpc>
                <a:spcPct val="90000"/>
              </a:lnSpc>
              <a:buFontTx/>
              <a:buNone/>
            </a:pPr>
            <a:r>
              <a:rPr lang="zh-CN" altLang="en-US" sz="2800" b="0" dirty="0" smtClean="0"/>
              <a:t>		</a:t>
            </a:r>
            <a:r>
              <a:rPr lang="zh-CN" altLang="en-US" sz="2800" b="0" dirty="0" smtClean="0">
                <a:solidFill>
                  <a:srgbClr val="0000FF"/>
                </a:solidFill>
              </a:rPr>
              <a:t>重复次数  </a:t>
            </a:r>
            <a:r>
              <a:rPr lang="en-US" altLang="zh-CN" sz="2800" b="0" dirty="0" smtClean="0">
                <a:solidFill>
                  <a:srgbClr val="0000FF"/>
                </a:solidFill>
              </a:rPr>
              <a:t>DUP(</a:t>
            </a:r>
            <a:r>
              <a:rPr lang="zh-CN" altLang="en-US" sz="2800" b="0" dirty="0" smtClean="0">
                <a:solidFill>
                  <a:srgbClr val="0000FF"/>
                </a:solidFill>
              </a:rPr>
              <a:t>重复参数</a:t>
            </a:r>
            <a:r>
              <a:rPr lang="en-US" altLang="zh-CN" sz="2800" b="0" dirty="0" smtClean="0">
                <a:solidFill>
                  <a:srgbClr val="0000FF"/>
                </a:solidFill>
              </a:rPr>
              <a:t>)</a:t>
            </a:r>
          </a:p>
          <a:p>
            <a:pPr eaLnBrk="1" hangingPunct="1">
              <a:lnSpc>
                <a:spcPct val="90000"/>
              </a:lnSpc>
              <a:spcBef>
                <a:spcPct val="10000"/>
              </a:spcBef>
            </a:pPr>
            <a:r>
              <a:rPr lang="zh-CN" altLang="en-US" sz="2800" b="0" dirty="0" smtClean="0">
                <a:solidFill>
                  <a:schemeClr val="accent1">
                    <a:lumMod val="75000"/>
                  </a:schemeClr>
                </a:solidFill>
              </a:rPr>
              <a:t>变量定义伪指令有</a:t>
            </a:r>
            <a:r>
              <a:rPr lang="en-US" altLang="zh-CN" sz="2800" b="0" dirty="0" smtClean="0">
                <a:solidFill>
                  <a:schemeClr val="accent1">
                    <a:lumMod val="75000"/>
                  </a:schemeClr>
                </a:solidFill>
              </a:rPr>
              <a:t>DB</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DW</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DD</a:t>
            </a:r>
            <a:r>
              <a:rPr lang="zh-CN" altLang="en-US" sz="2800" b="0" dirty="0" smtClean="0">
                <a:solidFill>
                  <a:schemeClr val="accent1">
                    <a:lumMod val="75000"/>
                  </a:schemeClr>
                </a:solidFill>
              </a:rPr>
              <a:t>等（表</a:t>
            </a:r>
            <a:r>
              <a:rPr lang="en-US" altLang="zh-CN" sz="2800" b="0" dirty="0" smtClean="0">
                <a:solidFill>
                  <a:schemeClr val="accent1">
                    <a:lumMod val="75000"/>
                  </a:schemeClr>
                </a:solidFill>
              </a:rPr>
              <a:t>3.4</a:t>
            </a:r>
            <a:r>
              <a:rPr lang="zh-CN" altLang="en-US" sz="2800" b="0" dirty="0" smtClean="0">
                <a:solidFill>
                  <a:schemeClr val="accent1">
                    <a:lumMod val="75000"/>
                  </a:schemeClr>
                </a:solidFill>
              </a:rPr>
              <a:t>）</a:t>
            </a:r>
          </a:p>
        </p:txBody>
      </p:sp>
      <p:sp>
        <p:nvSpPr>
          <p:cNvPr id="2" name="圆角矩形 1">
            <a:hlinkClick r:id="rId3" action="ppaction://hlinksldjump"/>
          </p:cNvPr>
          <p:cNvSpPr/>
          <p:nvPr/>
        </p:nvSpPr>
        <p:spPr bwMode="auto">
          <a:xfrm>
            <a:off x="8028384" y="5949280"/>
            <a:ext cx="1008112" cy="6480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solidFill>
                  <a:schemeClr val="accent1"/>
                </a:solidFill>
                <a:effectLst/>
                <a:latin typeface="+mn-ea"/>
              </a:rPr>
              <a:t>实例</a:t>
            </a:r>
            <a:endParaRPr kumimoji="0" lang="zh-CN" altLang="en-US" sz="2800" b="0" i="0" u="none" strike="noStrike" cap="none" normalizeH="0" baseline="0" dirty="0" smtClean="0">
              <a:ln>
                <a:noFill/>
              </a:ln>
              <a:solidFill>
                <a:schemeClr val="accent1"/>
              </a:solidFill>
              <a:effectLst/>
              <a:latin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dissolve">
                                      <p:cBhvr>
                                        <p:cTn id="10" dur="500"/>
                                        <p:tgtEl>
                                          <p:spTgt spid="3584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Effect transition="in" filter="dissolve">
                                      <p:cBhvr>
                                        <p:cTn id="13" dur="500"/>
                                        <p:tgtEl>
                                          <p:spTgt spid="358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5843">
                                            <p:txEl>
                                              <p:pRg st="3" end="3"/>
                                            </p:txEl>
                                          </p:spTgt>
                                        </p:tgtEl>
                                        <p:attrNameLst>
                                          <p:attrName>style.visibility</p:attrName>
                                        </p:attrNameLst>
                                      </p:cBhvr>
                                      <p:to>
                                        <p:strVal val="visible"/>
                                      </p:to>
                                    </p:set>
                                    <p:animEffect transition="in" filter="dissolve">
                                      <p:cBhvr>
                                        <p:cTn id="18" dur="500"/>
                                        <p:tgtEl>
                                          <p:spTgt spid="358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animEffect transition="in" filter="dissolve">
                                      <p:cBhvr>
                                        <p:cTn id="23" dur="500"/>
                                        <p:tgtEl>
                                          <p:spTgt spid="3584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5843">
                                            <p:txEl>
                                              <p:pRg st="5" end="5"/>
                                            </p:txEl>
                                          </p:spTgt>
                                        </p:tgtEl>
                                        <p:attrNameLst>
                                          <p:attrName>style.visibility</p:attrName>
                                        </p:attrNameLst>
                                      </p:cBhvr>
                                      <p:to>
                                        <p:strVal val="visible"/>
                                      </p:to>
                                    </p:set>
                                    <p:animEffect transition="in" filter="dissolve">
                                      <p:cBhvr>
                                        <p:cTn id="26" dur="500"/>
                                        <p:tgtEl>
                                          <p:spTgt spid="358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animEffect transition="in" filter="dissolve">
                                      <p:cBhvr>
                                        <p:cTn id="31" dur="5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a:xfrm>
            <a:off x="468313" y="187325"/>
            <a:ext cx="8229600" cy="504825"/>
          </a:xfrm>
        </p:spPr>
        <p:txBody>
          <a:bodyPr/>
          <a:lstStyle/>
          <a:p>
            <a:r>
              <a:rPr lang="zh-CN" altLang="en-US" dirty="0" smtClean="0"/>
              <a:t>学习路线</a:t>
            </a:r>
          </a:p>
        </p:txBody>
      </p:sp>
      <p:sp>
        <p:nvSpPr>
          <p:cNvPr id="3" name="内容占位符 2"/>
          <p:cNvSpPr>
            <a:spLocks noGrp="1"/>
          </p:cNvSpPr>
          <p:nvPr>
            <p:ph idx="1"/>
          </p:nvPr>
        </p:nvSpPr>
        <p:spPr>
          <a:xfrm>
            <a:off x="468312" y="981075"/>
            <a:ext cx="8352160" cy="5184775"/>
          </a:xfrm>
        </p:spPr>
        <p:txBody>
          <a:bodyPr/>
          <a:lstStyle/>
          <a:p>
            <a:pPr>
              <a:lnSpc>
                <a:spcPct val="125000"/>
              </a:lnSpc>
              <a:spcBef>
                <a:spcPts val="1200"/>
              </a:spcBef>
            </a:pPr>
            <a:r>
              <a:rPr lang="zh-CN" altLang="en-US" sz="2800" b="0" dirty="0" smtClean="0"/>
              <a:t>在学习了基本指令和常用系统功能调用的基础上，我们就可以开始编写简单的汇编语言程序了。（第一个程序：</a:t>
            </a:r>
            <a:r>
              <a:rPr lang="en-US" altLang="zh-CN" sz="2800" b="0" dirty="0" smtClean="0"/>
              <a:t>Hello World</a:t>
            </a:r>
            <a:r>
              <a:rPr lang="zh-CN" altLang="en-US" sz="2800" b="0" dirty="0" smtClean="0"/>
              <a:t>）</a:t>
            </a:r>
            <a:endParaRPr lang="en-US" altLang="zh-CN" sz="2800" b="0" dirty="0" smtClean="0"/>
          </a:p>
          <a:p>
            <a:pPr>
              <a:lnSpc>
                <a:spcPct val="125000"/>
              </a:lnSpc>
              <a:spcBef>
                <a:spcPts val="1200"/>
              </a:spcBef>
            </a:pPr>
            <a:r>
              <a:rPr lang="zh-CN" altLang="en-US" sz="2800" b="0" dirty="0" smtClean="0"/>
              <a:t>通过程序的分析，学会</a:t>
            </a:r>
            <a:r>
              <a:rPr lang="zh-CN" altLang="en-US" sz="2800" b="0" dirty="0"/>
              <a:t>用于</a:t>
            </a:r>
            <a:r>
              <a:rPr lang="zh-CN" altLang="en-US" sz="2800" b="0" dirty="0" smtClean="0"/>
              <a:t>程序结构描述和常量及变量定义的伪指令。</a:t>
            </a:r>
            <a:endParaRPr lang="en-US" altLang="zh-CN" sz="2800" b="0" dirty="0" smtClean="0"/>
          </a:p>
          <a:p>
            <a:pPr>
              <a:lnSpc>
                <a:spcPct val="125000"/>
              </a:lnSpc>
              <a:spcBef>
                <a:spcPts val="1200"/>
              </a:spcBef>
            </a:pPr>
            <a:r>
              <a:rPr lang="zh-CN" altLang="en-US" sz="2800" b="0" dirty="0" smtClean="0"/>
              <a:t>通过程序调试工具和命令的学习，更加深入灵活地学习新的指令和程序设计方法。</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变量的定义 </a:t>
            </a:r>
          </a:p>
        </p:txBody>
      </p:sp>
      <p:sp>
        <p:nvSpPr>
          <p:cNvPr id="3" name="内容占位符 2"/>
          <p:cNvSpPr>
            <a:spLocks noGrp="1"/>
          </p:cNvSpPr>
          <p:nvPr>
            <p:ph idx="1"/>
          </p:nvPr>
        </p:nvSpPr>
        <p:spPr/>
        <p:txBody>
          <a:bodyPr/>
          <a:lstStyle/>
          <a:p>
            <a:pPr marL="0" indent="0">
              <a:buNone/>
            </a:pPr>
            <a:r>
              <a:rPr lang="en-US" altLang="zh-CN" b="0" dirty="0" err="1" smtClean="0">
                <a:solidFill>
                  <a:schemeClr val="accent1">
                    <a:lumMod val="75000"/>
                  </a:schemeClr>
                </a:solidFill>
              </a:rPr>
              <a:t>str</a:t>
            </a:r>
            <a:r>
              <a:rPr lang="en-US" altLang="zh-CN" b="0" dirty="0" smtClean="0"/>
              <a:t>  </a:t>
            </a:r>
            <a:r>
              <a:rPr lang="en-US" altLang="zh-CN" b="0" dirty="0" err="1" smtClean="0">
                <a:solidFill>
                  <a:srgbClr val="0000FF"/>
                </a:solidFill>
              </a:rPr>
              <a:t>db</a:t>
            </a:r>
            <a:r>
              <a:rPr lang="en-US" altLang="zh-CN" b="0" dirty="0" smtClean="0">
                <a:solidFill>
                  <a:schemeClr val="accent1">
                    <a:lumMod val="75000"/>
                  </a:schemeClr>
                </a:solidFill>
              </a:rPr>
              <a:t> ‘Hello, world!’,0dh,0ah,’$’</a:t>
            </a:r>
          </a:p>
          <a:p>
            <a:pPr marL="0" indent="0">
              <a:buNone/>
            </a:pPr>
            <a:r>
              <a:rPr lang="en-US" altLang="zh-CN" b="0" dirty="0" err="1" smtClean="0">
                <a:solidFill>
                  <a:schemeClr val="accent1">
                    <a:lumMod val="75000"/>
                  </a:schemeClr>
                </a:solidFill>
              </a:rPr>
              <a:t>buf</a:t>
            </a:r>
            <a:r>
              <a:rPr lang="en-US" altLang="zh-CN" b="0" dirty="0" smtClean="0">
                <a:solidFill>
                  <a:schemeClr val="accent1">
                    <a:lumMod val="75000"/>
                  </a:schemeClr>
                </a:solidFill>
              </a:rPr>
              <a:t> </a:t>
            </a:r>
            <a:r>
              <a:rPr lang="en-US" altLang="zh-CN" b="0" dirty="0" err="1" smtClean="0">
                <a:solidFill>
                  <a:srgbClr val="0000FF"/>
                </a:solidFill>
              </a:rPr>
              <a:t>db</a:t>
            </a:r>
            <a:r>
              <a:rPr lang="en-US" altLang="zh-CN" b="0" dirty="0" smtClean="0">
                <a:solidFill>
                  <a:schemeClr val="accent1">
                    <a:lumMod val="75000"/>
                  </a:schemeClr>
                </a:solidFill>
              </a:rPr>
              <a:t> 10</a:t>
            </a:r>
          </a:p>
          <a:p>
            <a:pPr marL="0" indent="0">
              <a:buNone/>
            </a:pPr>
            <a:r>
              <a:rPr lang="en-US" altLang="zh-CN" b="0" dirty="0" smtClean="0">
                <a:solidFill>
                  <a:schemeClr val="accent1">
                    <a:lumMod val="75000"/>
                  </a:schemeClr>
                </a:solidFill>
              </a:rPr>
              <a:t>      </a:t>
            </a:r>
            <a:r>
              <a:rPr lang="en-US" altLang="zh-CN" b="0" dirty="0" err="1" smtClean="0">
                <a:solidFill>
                  <a:srgbClr val="0000FF"/>
                </a:solidFill>
              </a:rPr>
              <a:t>db</a:t>
            </a:r>
            <a:r>
              <a:rPr lang="en-US" altLang="zh-CN" b="0" dirty="0" smtClean="0">
                <a:solidFill>
                  <a:schemeClr val="accent1">
                    <a:lumMod val="75000"/>
                  </a:schemeClr>
                </a:solidFill>
              </a:rPr>
              <a:t> ?</a:t>
            </a:r>
          </a:p>
          <a:p>
            <a:pPr marL="0" indent="0">
              <a:buNone/>
            </a:pPr>
            <a:r>
              <a:rPr lang="en-US" altLang="zh-CN" b="0" dirty="0">
                <a:solidFill>
                  <a:schemeClr val="accent1">
                    <a:lumMod val="75000"/>
                  </a:schemeClr>
                </a:solidFill>
              </a:rPr>
              <a:t> </a:t>
            </a:r>
            <a:r>
              <a:rPr lang="en-US" altLang="zh-CN" b="0" dirty="0" smtClean="0">
                <a:solidFill>
                  <a:schemeClr val="accent1">
                    <a:lumMod val="75000"/>
                  </a:schemeClr>
                </a:solidFill>
              </a:rPr>
              <a:t>     </a:t>
            </a:r>
            <a:r>
              <a:rPr lang="en-US" altLang="zh-CN" b="0" dirty="0" err="1" smtClean="0">
                <a:solidFill>
                  <a:srgbClr val="0000FF"/>
                </a:solidFill>
              </a:rPr>
              <a:t>db</a:t>
            </a:r>
            <a:r>
              <a:rPr lang="en-US" altLang="zh-CN" b="0" dirty="0" smtClean="0">
                <a:solidFill>
                  <a:schemeClr val="accent1">
                    <a:lumMod val="75000"/>
                  </a:schemeClr>
                </a:solidFill>
              </a:rPr>
              <a:t> 10 dup(0)</a:t>
            </a:r>
          </a:p>
          <a:p>
            <a:pPr marL="0" indent="0">
              <a:buNone/>
            </a:pPr>
            <a:endParaRPr lang="en-US" altLang="zh-CN" b="0" dirty="0"/>
          </a:p>
          <a:p>
            <a:pPr marL="0" indent="0">
              <a:buNone/>
            </a:pPr>
            <a:r>
              <a:rPr lang="en-US" altLang="zh-CN" b="0" dirty="0" smtClean="0">
                <a:solidFill>
                  <a:schemeClr val="accent1"/>
                </a:solidFill>
              </a:rPr>
              <a:t>       </a:t>
            </a:r>
            <a:r>
              <a:rPr lang="en-US" altLang="zh-CN" b="0" dirty="0" err="1" smtClean="0">
                <a:solidFill>
                  <a:schemeClr val="accent1">
                    <a:lumMod val="75000"/>
                  </a:schemeClr>
                </a:solidFill>
              </a:rPr>
              <a:t>mov</a:t>
            </a:r>
            <a:r>
              <a:rPr lang="en-US" altLang="zh-CN" b="0" dirty="0" smtClean="0">
                <a:solidFill>
                  <a:schemeClr val="accent1">
                    <a:lumMod val="75000"/>
                  </a:schemeClr>
                </a:solidFill>
              </a:rPr>
              <a:t> al,buf+1</a:t>
            </a:r>
          </a:p>
        </p:txBody>
      </p:sp>
      <p:pic>
        <p:nvPicPr>
          <p:cNvPr id="2050"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7046" y="5877272"/>
            <a:ext cx="816769" cy="81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3060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188913"/>
            <a:ext cx="8229600" cy="504825"/>
          </a:xfrm>
        </p:spPr>
        <p:txBody>
          <a:bodyPr/>
          <a:lstStyle/>
          <a:p>
            <a:pPr eaLnBrk="1" hangingPunct="1"/>
            <a:r>
              <a:rPr lang="en-US" altLang="zh-CN" b="0" dirty="0" smtClean="0"/>
              <a:t>(1) </a:t>
            </a:r>
            <a:r>
              <a:rPr lang="zh-CN" altLang="en-US" b="0" dirty="0" smtClean="0"/>
              <a:t>字节变量的定义</a:t>
            </a:r>
            <a:r>
              <a:rPr lang="en-US" altLang="zh-CN" b="0" dirty="0" smtClean="0"/>
              <a:t>DB</a:t>
            </a:r>
            <a:r>
              <a:rPr lang="zh-CN" altLang="en-US" b="0" dirty="0" smtClean="0"/>
              <a:t>（</a:t>
            </a:r>
            <a:r>
              <a:rPr lang="en-US" altLang="zh-CN" b="0" dirty="0" smtClean="0">
                <a:solidFill>
                  <a:schemeClr val="accent1"/>
                </a:solidFill>
              </a:rPr>
              <a:t>D</a:t>
            </a:r>
            <a:r>
              <a:rPr lang="en-US" altLang="zh-CN" b="0" dirty="0" smtClean="0"/>
              <a:t>efine </a:t>
            </a:r>
            <a:r>
              <a:rPr lang="en-US" altLang="zh-CN" b="0" dirty="0" smtClean="0">
                <a:solidFill>
                  <a:schemeClr val="accent1"/>
                </a:solidFill>
              </a:rPr>
              <a:t>B</a:t>
            </a:r>
            <a:r>
              <a:rPr lang="en-US" altLang="zh-CN" b="0" dirty="0" smtClean="0"/>
              <a:t>yte</a:t>
            </a:r>
            <a:r>
              <a:rPr lang="zh-CN" altLang="en-US" b="0" dirty="0" smtClean="0"/>
              <a:t>）</a:t>
            </a:r>
          </a:p>
        </p:txBody>
      </p:sp>
      <p:sp>
        <p:nvSpPr>
          <p:cNvPr id="35843" name="Rectangle 3"/>
          <p:cNvSpPr>
            <a:spLocks noGrp="1" noChangeArrowheads="1"/>
          </p:cNvSpPr>
          <p:nvPr>
            <p:ph type="body" idx="1"/>
          </p:nvPr>
        </p:nvSpPr>
        <p:spPr/>
        <p:txBody>
          <a:bodyPr/>
          <a:lstStyle/>
          <a:p>
            <a:pPr eaLnBrk="1" hangingPunct="1">
              <a:defRPr/>
            </a:pPr>
            <a:r>
              <a:rPr lang="zh-CN" altLang="en-US" sz="2800" b="0" dirty="0">
                <a:solidFill>
                  <a:schemeClr val="accent1">
                    <a:lumMod val="75000"/>
                  </a:schemeClr>
                </a:solidFill>
              </a:rPr>
              <a:t>格式：</a:t>
            </a:r>
            <a:r>
              <a:rPr lang="zh-CN" altLang="en-US" sz="2800" b="0" dirty="0" smtClean="0">
                <a:solidFill>
                  <a:schemeClr val="accent1"/>
                </a:solidFill>
              </a:rPr>
              <a:t>变量名  </a:t>
            </a:r>
            <a:r>
              <a:rPr lang="en-US" altLang="zh-CN" sz="2800" b="0" dirty="0" smtClean="0">
                <a:solidFill>
                  <a:schemeClr val="accent1"/>
                </a:solidFill>
              </a:rPr>
              <a:t>DB  </a:t>
            </a:r>
            <a:r>
              <a:rPr lang="zh-CN" altLang="en-US" sz="2800" b="0" dirty="0" smtClean="0">
                <a:solidFill>
                  <a:schemeClr val="accent1"/>
                </a:solidFill>
              </a:rPr>
              <a:t>初值表</a:t>
            </a:r>
          </a:p>
          <a:p>
            <a:pPr eaLnBrk="1" hangingPunct="1">
              <a:defRPr/>
            </a:pPr>
            <a:r>
              <a:rPr lang="en-US" altLang="zh-CN" sz="2800" b="0" dirty="0" smtClean="0">
                <a:solidFill>
                  <a:schemeClr val="accent1">
                    <a:lumMod val="75000"/>
                  </a:schemeClr>
                </a:solidFill>
              </a:rPr>
              <a:t>DB</a:t>
            </a:r>
            <a:r>
              <a:rPr lang="zh-CN" altLang="en-US" sz="2800" b="0" dirty="0" smtClean="0">
                <a:solidFill>
                  <a:schemeClr val="accent1">
                    <a:lumMod val="75000"/>
                  </a:schemeClr>
                </a:solidFill>
              </a:rPr>
              <a:t>伪指令以字节为单位分配一个或多个内存单元，并可以将它们初始化为指定值。</a:t>
            </a:r>
          </a:p>
          <a:p>
            <a:pPr eaLnBrk="1" hangingPunct="1">
              <a:defRPr/>
            </a:pPr>
            <a:r>
              <a:rPr lang="zh-CN" altLang="en-US" sz="2800" b="0" dirty="0" smtClean="0">
                <a:solidFill>
                  <a:schemeClr val="accent1">
                    <a:lumMod val="75000"/>
                  </a:schemeClr>
                </a:solidFill>
              </a:rPr>
              <a:t>初值表中的每个数据一定是字节量，可存储以下信息：</a:t>
            </a:r>
          </a:p>
          <a:p>
            <a:pPr lvl="1" eaLnBrk="1" hangingPunct="1">
              <a:spcBef>
                <a:spcPts val="1200"/>
              </a:spcBef>
              <a:buClr>
                <a:schemeClr val="accent1"/>
              </a:buClr>
              <a:buFont typeface="Wingdings" pitchFamily="2" charset="2"/>
              <a:buChar char="²"/>
              <a:defRPr/>
            </a:pPr>
            <a:r>
              <a:rPr lang="en-US" altLang="zh-CN" sz="2400" b="0" dirty="0" smtClean="0">
                <a:solidFill>
                  <a:srgbClr val="0000FF"/>
                </a:solidFill>
                <a:latin typeface="+mn-ea"/>
                <a:ea typeface="+mn-ea"/>
              </a:rPr>
              <a:t>0</a:t>
            </a:r>
            <a:r>
              <a:rPr lang="zh-CN" altLang="en-US" sz="2400" b="0" dirty="0" smtClean="0">
                <a:solidFill>
                  <a:srgbClr val="0000FF"/>
                </a:solidFill>
                <a:latin typeface="+mj-ea"/>
              </a:rPr>
              <a:t>～</a:t>
            </a:r>
            <a:r>
              <a:rPr lang="en-US" altLang="zh-CN" sz="2400" b="0" dirty="0" smtClean="0">
                <a:solidFill>
                  <a:srgbClr val="0000FF"/>
                </a:solidFill>
                <a:latin typeface="+mn-ea"/>
                <a:ea typeface="+mn-ea"/>
              </a:rPr>
              <a:t>255</a:t>
            </a:r>
            <a:r>
              <a:rPr lang="zh-CN" altLang="en-US" sz="2400" b="0" dirty="0" smtClean="0">
                <a:solidFill>
                  <a:srgbClr val="0000FF"/>
                </a:solidFill>
                <a:latin typeface="+mn-ea"/>
                <a:ea typeface="+mn-ea"/>
              </a:rPr>
              <a:t>的无符号数</a:t>
            </a:r>
          </a:p>
          <a:p>
            <a:pPr lvl="1" eaLnBrk="1" hangingPunct="1">
              <a:spcBef>
                <a:spcPts val="1200"/>
              </a:spcBef>
              <a:buClr>
                <a:schemeClr val="accent1"/>
              </a:buClr>
              <a:buFont typeface="Wingdings" pitchFamily="2" charset="2"/>
              <a:buChar char="²"/>
              <a:defRPr/>
            </a:pPr>
            <a:r>
              <a:rPr lang="zh-CN" altLang="en-US" sz="2400" b="0" dirty="0" smtClean="0">
                <a:solidFill>
                  <a:srgbClr val="0000FF"/>
                </a:solidFill>
                <a:latin typeface="+mn-ea"/>
                <a:ea typeface="+mn-ea"/>
              </a:rPr>
              <a:t>－</a:t>
            </a:r>
            <a:r>
              <a:rPr lang="en-US" altLang="zh-CN" sz="2400" b="0" dirty="0" smtClean="0">
                <a:solidFill>
                  <a:srgbClr val="0000FF"/>
                </a:solidFill>
                <a:latin typeface="+mn-ea"/>
                <a:ea typeface="+mn-ea"/>
              </a:rPr>
              <a:t>128</a:t>
            </a:r>
            <a:r>
              <a:rPr lang="zh-CN" altLang="en-US" sz="2400" b="0" dirty="0">
                <a:solidFill>
                  <a:srgbClr val="0000FF"/>
                </a:solidFill>
                <a:latin typeface="+mj-ea"/>
              </a:rPr>
              <a:t>～</a:t>
            </a:r>
            <a:r>
              <a:rPr lang="zh-CN" altLang="en-US" sz="2400" b="0" dirty="0" smtClean="0">
                <a:solidFill>
                  <a:srgbClr val="0000FF"/>
                </a:solidFill>
                <a:latin typeface="+mn-ea"/>
                <a:ea typeface="+mn-ea"/>
              </a:rPr>
              <a:t>＋</a:t>
            </a:r>
            <a:r>
              <a:rPr lang="en-US" altLang="zh-CN" sz="2400" b="0" dirty="0" smtClean="0">
                <a:solidFill>
                  <a:srgbClr val="0000FF"/>
                </a:solidFill>
                <a:latin typeface="+mn-ea"/>
                <a:ea typeface="+mn-ea"/>
              </a:rPr>
              <a:t>127</a:t>
            </a:r>
            <a:r>
              <a:rPr lang="zh-CN" altLang="en-US" sz="2400" b="0" dirty="0" smtClean="0">
                <a:solidFill>
                  <a:srgbClr val="0000FF"/>
                </a:solidFill>
                <a:latin typeface="+mn-ea"/>
                <a:ea typeface="+mn-ea"/>
              </a:rPr>
              <a:t>有符号数</a:t>
            </a:r>
          </a:p>
          <a:p>
            <a:pPr lvl="1" eaLnBrk="1" hangingPunct="1">
              <a:spcBef>
                <a:spcPts val="1200"/>
              </a:spcBef>
              <a:buClr>
                <a:schemeClr val="accent1"/>
              </a:buClr>
              <a:buFont typeface="Wingdings" pitchFamily="2" charset="2"/>
              <a:buChar char="²"/>
              <a:defRPr/>
            </a:pPr>
            <a:r>
              <a:rPr lang="zh-CN" altLang="en-US" sz="2400" b="0" dirty="0" smtClean="0">
                <a:solidFill>
                  <a:srgbClr val="0000FF"/>
                </a:solidFill>
                <a:latin typeface="+mn-ea"/>
                <a:ea typeface="+mn-ea"/>
              </a:rPr>
              <a:t>字符串常数</a:t>
            </a:r>
          </a:p>
        </p:txBody>
      </p:sp>
      <p:sp>
        <p:nvSpPr>
          <p:cNvPr id="4" name="圆角矩形 3">
            <a:hlinkClick r:id="rId3" action="ppaction://hlinksldjump"/>
          </p:cNvPr>
          <p:cNvSpPr/>
          <p:nvPr/>
        </p:nvSpPr>
        <p:spPr bwMode="auto">
          <a:xfrm>
            <a:off x="8062292" y="5949280"/>
            <a:ext cx="1008112" cy="6480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solidFill>
                  <a:schemeClr val="accent1"/>
                </a:solidFill>
                <a:effectLst/>
                <a:latin typeface="+mn-ea"/>
              </a:rPr>
              <a:t>实例</a:t>
            </a:r>
            <a:endParaRPr kumimoji="0" lang="zh-CN" altLang="en-US" sz="2800" b="0" i="0" u="none" strike="noStrike" cap="none" normalizeH="0" baseline="0" dirty="0" smtClean="0">
              <a:ln>
                <a:noFill/>
              </a:ln>
              <a:solidFill>
                <a:schemeClr val="accent1"/>
              </a:solidFill>
              <a:effectLst/>
              <a:latin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randombar(horizontal)">
                                      <p:cBhvr>
                                        <p:cTn id="7" dur="500"/>
                                        <p:tgtEl>
                                          <p:spTgt spid="35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randombar(horizontal)">
                                      <p:cBhvr>
                                        <p:cTn id="12" dur="500"/>
                                        <p:tgtEl>
                                          <p:spTgt spid="3584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animEffect transition="in" filter="randombar(horizontal)">
                                      <p:cBhvr>
                                        <p:cTn id="15" dur="500"/>
                                        <p:tgtEl>
                                          <p:spTgt spid="3584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5843">
                                            <p:txEl>
                                              <p:pRg st="4" end="4"/>
                                            </p:txEl>
                                          </p:spTgt>
                                        </p:tgtEl>
                                        <p:attrNameLst>
                                          <p:attrName>style.visibility</p:attrName>
                                        </p:attrNameLst>
                                      </p:cBhvr>
                                      <p:to>
                                        <p:strVal val="visible"/>
                                      </p:to>
                                    </p:set>
                                    <p:animEffect transition="in" filter="randombar(horizontal)">
                                      <p:cBhvr>
                                        <p:cTn id="18" dur="500"/>
                                        <p:tgtEl>
                                          <p:spTgt spid="3584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5843">
                                            <p:txEl>
                                              <p:pRg st="5" end="5"/>
                                            </p:txEl>
                                          </p:spTgt>
                                        </p:tgtEl>
                                        <p:attrNameLst>
                                          <p:attrName>style.visibility</p:attrName>
                                        </p:attrNameLst>
                                      </p:cBhvr>
                                      <p:to>
                                        <p:strVal val="visible"/>
                                      </p:to>
                                    </p:set>
                                    <p:animEffect transition="in" filter="randombar(horizontal)">
                                      <p:cBhvr>
                                        <p:cTn id="21"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0825" y="44450"/>
            <a:ext cx="3168650" cy="719138"/>
          </a:xfrm>
        </p:spPr>
        <p:txBody>
          <a:bodyPr/>
          <a:lstStyle/>
          <a:p>
            <a:pPr eaLnBrk="1" hangingPunct="1">
              <a:defRPr/>
            </a:pPr>
            <a:r>
              <a:rPr lang="zh-CN" altLang="en-US" b="0" dirty="0" smtClean="0">
                <a:solidFill>
                  <a:srgbClr val="0000FF"/>
                </a:solidFill>
                <a:latin typeface="+mn-ea"/>
                <a:ea typeface="+mn-ea"/>
              </a:rPr>
              <a:t>字节变量定义实例</a:t>
            </a:r>
          </a:p>
        </p:txBody>
      </p:sp>
      <p:sp>
        <p:nvSpPr>
          <p:cNvPr id="21507" name="Rectangle 4"/>
          <p:cNvSpPr>
            <a:spLocks noGrp="1" noChangeArrowheads="1"/>
          </p:cNvSpPr>
          <p:nvPr>
            <p:ph type="body" idx="1"/>
          </p:nvPr>
        </p:nvSpPr>
        <p:spPr>
          <a:xfrm>
            <a:off x="467544" y="908720"/>
            <a:ext cx="2952328" cy="1528638"/>
          </a:xfrm>
          <a:noFill/>
        </p:spPr>
        <p:txBody>
          <a:bodyPr/>
          <a:lstStyle/>
          <a:p>
            <a:pPr marL="0" indent="0" defTabSz="990600" eaLnBrk="1" hangingPunct="1">
              <a:lnSpc>
                <a:spcPct val="80000"/>
              </a:lnSpc>
              <a:buFontTx/>
              <a:buNone/>
              <a:tabLst>
                <a:tab pos="1152525" algn="l"/>
                <a:tab pos="3141663" algn="l"/>
              </a:tabLst>
            </a:pPr>
            <a:r>
              <a:rPr lang="en-US" altLang="zh-CN" sz="2400" b="0" dirty="0" smtClean="0"/>
              <a:t>.data</a:t>
            </a:r>
            <a:endParaRPr lang="zh-CN" altLang="en-US" sz="2400" b="0" dirty="0" smtClean="0"/>
          </a:p>
          <a:p>
            <a:pPr marL="0" indent="0" defTabSz="990600" eaLnBrk="1" hangingPunct="1">
              <a:lnSpc>
                <a:spcPct val="80000"/>
              </a:lnSpc>
              <a:buFontTx/>
              <a:buNone/>
              <a:tabLst>
                <a:tab pos="1152525" algn="l"/>
                <a:tab pos="3141663" algn="l"/>
              </a:tabLst>
            </a:pPr>
            <a:r>
              <a:rPr lang="en-US" altLang="zh-CN" sz="2400" b="0" dirty="0" smtClean="0"/>
              <a:t>X  </a:t>
            </a:r>
            <a:r>
              <a:rPr lang="en-US" altLang="zh-CN" sz="2400" b="0" dirty="0" err="1" smtClean="0"/>
              <a:t>db</a:t>
            </a:r>
            <a:r>
              <a:rPr lang="en-US" altLang="zh-CN" sz="2400" b="0" dirty="0" smtClean="0"/>
              <a:t>  'a',-5</a:t>
            </a:r>
          </a:p>
          <a:p>
            <a:pPr marL="0" indent="0" defTabSz="990600" eaLnBrk="1" hangingPunct="1">
              <a:lnSpc>
                <a:spcPct val="80000"/>
              </a:lnSpc>
              <a:buFontTx/>
              <a:buNone/>
              <a:tabLst>
                <a:tab pos="1152525" algn="l"/>
                <a:tab pos="3141663" algn="l"/>
              </a:tabLst>
            </a:pPr>
            <a:r>
              <a:rPr lang="en-US" altLang="zh-CN" sz="2400" b="0" dirty="0" smtClean="0"/>
              <a:t>     </a:t>
            </a:r>
            <a:r>
              <a:rPr lang="en-US" altLang="zh-CN" sz="2400" b="0" dirty="0" err="1" smtClean="0"/>
              <a:t>db</a:t>
            </a:r>
            <a:r>
              <a:rPr lang="en-US" altLang="zh-CN" sz="2400" b="0" dirty="0" smtClean="0"/>
              <a:t>  2 dup(100),?</a:t>
            </a:r>
          </a:p>
          <a:p>
            <a:pPr marL="0" indent="0" defTabSz="990600" eaLnBrk="1" hangingPunct="1">
              <a:lnSpc>
                <a:spcPct val="80000"/>
              </a:lnSpc>
              <a:buFontTx/>
              <a:buNone/>
              <a:tabLst>
                <a:tab pos="1152525" algn="l"/>
                <a:tab pos="3141663" algn="l"/>
              </a:tabLst>
            </a:pPr>
            <a:r>
              <a:rPr lang="en-US" altLang="zh-CN" sz="2400" b="0" dirty="0" smtClean="0"/>
              <a:t>Y   </a:t>
            </a:r>
            <a:r>
              <a:rPr lang="en-US" altLang="zh-CN" sz="2400" b="0" dirty="0" err="1" smtClean="0"/>
              <a:t>db</a:t>
            </a:r>
            <a:r>
              <a:rPr lang="en-US" altLang="zh-CN" sz="2400" b="0" dirty="0" smtClean="0"/>
              <a:t>  'ABC'</a:t>
            </a:r>
          </a:p>
        </p:txBody>
      </p:sp>
      <p:pic>
        <p:nvPicPr>
          <p:cNvPr id="21509" name="图片 1">
            <a:hlinkClick r:id="" action="ppaction://hlinkshowjump?jump=lastslideviewed"/>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9815" y="5896892"/>
            <a:ext cx="786656" cy="78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2018487550"/>
              </p:ext>
            </p:extLst>
          </p:nvPr>
        </p:nvGraphicFramePr>
        <p:xfrm>
          <a:off x="3269228" y="2060848"/>
          <a:ext cx="3240360" cy="4114800"/>
        </p:xfrm>
        <a:graphic>
          <a:graphicData uri="http://schemas.openxmlformats.org/drawingml/2006/table">
            <a:tbl>
              <a:tblPr firstRow="1" bandRow="1">
                <a:tableStyleId>{5940675A-B579-460E-94D1-54222C63F5DA}</a:tableStyleId>
              </a:tblPr>
              <a:tblGrid>
                <a:gridCol w="1584176"/>
                <a:gridCol w="1656184"/>
              </a:tblGrid>
              <a:tr h="370840">
                <a:tc>
                  <a:txBody>
                    <a:bodyPr/>
                    <a:lstStyle/>
                    <a:p>
                      <a:pPr algn="ctr"/>
                      <a:r>
                        <a:rPr lang="zh-CN" altLang="en-US" sz="2400" dirty="0" smtClean="0">
                          <a:solidFill>
                            <a:schemeClr val="accent2"/>
                          </a:solidFill>
                        </a:rPr>
                        <a:t>存储单元</a:t>
                      </a:r>
                      <a:endParaRPr lang="zh-CN" altLang="en-US" sz="2400" dirty="0">
                        <a:solidFill>
                          <a:schemeClr val="accent2"/>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solidFill>
                            <a:schemeClr val="accent2"/>
                          </a:solidFill>
                        </a:rPr>
                        <a:t>偏移地址</a:t>
                      </a:r>
                      <a:endParaRPr lang="zh-CN" altLang="en-US" sz="2400" dirty="0">
                        <a:solidFill>
                          <a:schemeClr val="accent2"/>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sz="2400" dirty="0" smtClean="0">
                          <a:solidFill>
                            <a:schemeClr val="accent2"/>
                          </a:solidFill>
                        </a:rPr>
                        <a:t>43h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2400" dirty="0" smtClean="0">
                          <a:solidFill>
                            <a:schemeClr val="accent2"/>
                          </a:solidFill>
                        </a:rPr>
                        <a:t>0007H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a:r>
                        <a:rPr lang="en-US" altLang="zh-CN" sz="2400" dirty="0" smtClean="0">
                          <a:solidFill>
                            <a:schemeClr val="accent2"/>
                          </a:solidFill>
                        </a:rPr>
                        <a:t>42h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400" dirty="0" smtClean="0">
                          <a:solidFill>
                            <a:schemeClr val="accent2"/>
                          </a:solidFill>
                        </a:rPr>
                        <a:t>0006H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400" dirty="0" smtClean="0">
                          <a:solidFill>
                            <a:schemeClr val="accent2"/>
                          </a:solidFill>
                        </a:rPr>
                        <a:t>41h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400" dirty="0" smtClean="0">
                          <a:solidFill>
                            <a:schemeClr val="accent2"/>
                          </a:solidFill>
                        </a:rPr>
                        <a:t>0005H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400" dirty="0" smtClean="0">
                          <a:solidFill>
                            <a:schemeClr val="accent2"/>
                          </a:solidFill>
                        </a:rPr>
                        <a:t>0004H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400" dirty="0" smtClean="0">
                          <a:solidFill>
                            <a:schemeClr val="accent2"/>
                          </a:solidFill>
                        </a:rPr>
                        <a:t>64h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400" dirty="0" smtClean="0">
                          <a:solidFill>
                            <a:schemeClr val="accent2"/>
                          </a:solidFill>
                        </a:rPr>
                        <a:t>0003H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400" dirty="0" smtClean="0">
                          <a:solidFill>
                            <a:schemeClr val="accent2"/>
                          </a:solidFill>
                        </a:rPr>
                        <a:t>64h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400" dirty="0" smtClean="0">
                          <a:solidFill>
                            <a:schemeClr val="accent2"/>
                          </a:solidFill>
                        </a:rPr>
                        <a:t>0002H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400" dirty="0" err="1" smtClean="0">
                          <a:solidFill>
                            <a:schemeClr val="accent2"/>
                          </a:solidFill>
                        </a:rPr>
                        <a:t>fbh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400" dirty="0" smtClean="0">
                          <a:solidFill>
                            <a:schemeClr val="accent2"/>
                          </a:solidFill>
                        </a:rPr>
                        <a:t>0001H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400" dirty="0" smtClean="0">
                          <a:solidFill>
                            <a:schemeClr val="accent2"/>
                          </a:solidFill>
                        </a:rPr>
                        <a:t>61h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400" dirty="0" smtClean="0">
                          <a:solidFill>
                            <a:schemeClr val="accent2"/>
                          </a:solidFill>
                        </a:rPr>
                        <a:t>0000H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4" name="直接箭头连接符 3"/>
          <p:cNvCxnSpPr/>
          <p:nvPr/>
        </p:nvCxnSpPr>
        <p:spPr bwMode="auto">
          <a:xfrm>
            <a:off x="2701548" y="3645024"/>
            <a:ext cx="504056"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7" name="直接箭头连接符 6"/>
          <p:cNvCxnSpPr/>
          <p:nvPr/>
        </p:nvCxnSpPr>
        <p:spPr bwMode="auto">
          <a:xfrm flipH="1">
            <a:off x="6221556" y="5949280"/>
            <a:ext cx="648072"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12" name="直接箭头连接符 11"/>
          <p:cNvCxnSpPr/>
          <p:nvPr/>
        </p:nvCxnSpPr>
        <p:spPr bwMode="auto">
          <a:xfrm>
            <a:off x="2701548" y="5952703"/>
            <a:ext cx="504056"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804248" y="5690865"/>
            <a:ext cx="1728192" cy="461665"/>
          </a:xfrm>
          <a:prstGeom prst="rect">
            <a:avLst/>
          </a:prstGeom>
          <a:noFill/>
        </p:spPr>
        <p:txBody>
          <a:bodyPr wrap="square" rtlCol="0">
            <a:spAutoFit/>
          </a:bodyPr>
          <a:lstStyle/>
          <a:p>
            <a:r>
              <a:rPr lang="en-US" altLang="zh-CN" sz="2400" dirty="0" smtClean="0">
                <a:solidFill>
                  <a:schemeClr val="accent2"/>
                </a:solidFill>
                <a:effectLst/>
                <a:latin typeface="+mn-lt"/>
                <a:ea typeface="+mn-ea"/>
              </a:rPr>
              <a:t>data</a:t>
            </a:r>
            <a:r>
              <a:rPr lang="zh-CN" altLang="en-US" sz="2400" dirty="0" smtClean="0">
                <a:solidFill>
                  <a:schemeClr val="accent2"/>
                </a:solidFill>
                <a:effectLst/>
                <a:latin typeface="+mn-lt"/>
                <a:ea typeface="+mn-ea"/>
              </a:rPr>
              <a:t>数据段</a:t>
            </a:r>
            <a:endParaRPr lang="zh-CN" altLang="en-US" sz="2400" dirty="0">
              <a:solidFill>
                <a:schemeClr val="accent2"/>
              </a:solidFill>
              <a:effectLst/>
              <a:latin typeface="+mn-lt"/>
              <a:ea typeface="+mn-ea"/>
            </a:endParaRPr>
          </a:p>
        </p:txBody>
      </p:sp>
      <p:sp>
        <p:nvSpPr>
          <p:cNvPr id="9" name="矩形 8"/>
          <p:cNvSpPr/>
          <p:nvPr/>
        </p:nvSpPr>
        <p:spPr>
          <a:xfrm>
            <a:off x="2339752" y="5728965"/>
            <a:ext cx="389850" cy="461665"/>
          </a:xfrm>
          <a:prstGeom prst="rect">
            <a:avLst/>
          </a:prstGeom>
        </p:spPr>
        <p:txBody>
          <a:bodyPr wrap="none">
            <a:spAutoFit/>
          </a:bodyPr>
          <a:lstStyle/>
          <a:p>
            <a:r>
              <a:rPr lang="en-US" altLang="zh-CN" sz="2400" dirty="0">
                <a:solidFill>
                  <a:schemeClr val="accent2"/>
                </a:solidFill>
                <a:effectLst/>
              </a:rPr>
              <a:t>X</a:t>
            </a:r>
            <a:endParaRPr lang="zh-CN" altLang="en-US" sz="2400" dirty="0">
              <a:solidFill>
                <a:schemeClr val="accent2"/>
              </a:solidFill>
              <a:effectLst/>
            </a:endParaRPr>
          </a:p>
        </p:txBody>
      </p:sp>
      <p:sp>
        <p:nvSpPr>
          <p:cNvPr id="15" name="矩形 14"/>
          <p:cNvSpPr/>
          <p:nvPr/>
        </p:nvSpPr>
        <p:spPr>
          <a:xfrm>
            <a:off x="2309942" y="3404666"/>
            <a:ext cx="389850" cy="461665"/>
          </a:xfrm>
          <a:prstGeom prst="rect">
            <a:avLst/>
          </a:prstGeom>
        </p:spPr>
        <p:txBody>
          <a:bodyPr wrap="none">
            <a:spAutoFit/>
          </a:bodyPr>
          <a:lstStyle/>
          <a:p>
            <a:r>
              <a:rPr lang="en-US" altLang="zh-CN" sz="2400" dirty="0" smtClean="0">
                <a:solidFill>
                  <a:schemeClr val="accent2"/>
                </a:solidFill>
                <a:effectLst/>
              </a:rPr>
              <a:t>Y</a:t>
            </a:r>
            <a:endParaRPr lang="zh-CN" altLang="en-US" sz="2400" dirty="0">
              <a:solidFill>
                <a:schemeClr val="accent2"/>
              </a:solidFill>
              <a:effectLst/>
            </a:endParaRPr>
          </a:p>
        </p:txBody>
      </p:sp>
      <p:cxnSp>
        <p:nvCxnSpPr>
          <p:cNvPr id="11" name="直接连接符 10"/>
          <p:cNvCxnSpPr/>
          <p:nvPr/>
        </p:nvCxnSpPr>
        <p:spPr bwMode="auto">
          <a:xfrm>
            <a:off x="3678094" y="4149080"/>
            <a:ext cx="72008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188913"/>
            <a:ext cx="8229600" cy="504825"/>
          </a:xfrm>
        </p:spPr>
        <p:txBody>
          <a:bodyPr/>
          <a:lstStyle/>
          <a:p>
            <a:pPr eaLnBrk="1" hangingPunct="1"/>
            <a:r>
              <a:rPr lang="zh-CN" altLang="en-US" smtClean="0"/>
              <a:t>字节变量的应用</a:t>
            </a:r>
          </a:p>
        </p:txBody>
      </p:sp>
      <p:sp>
        <p:nvSpPr>
          <p:cNvPr id="22531" name="Rectangle 3"/>
          <p:cNvSpPr>
            <a:spLocks noGrp="1" noChangeArrowheads="1"/>
          </p:cNvSpPr>
          <p:nvPr>
            <p:ph type="body" idx="1"/>
          </p:nvPr>
        </p:nvSpPr>
        <p:spPr>
          <a:xfrm>
            <a:off x="468313" y="981076"/>
            <a:ext cx="7920037" cy="3816350"/>
          </a:xfrm>
        </p:spPr>
        <p:txBody>
          <a:bodyPr/>
          <a:lstStyle/>
          <a:p>
            <a:pPr eaLnBrk="1" hangingPunct="1">
              <a:buFontTx/>
              <a:buNone/>
            </a:pPr>
            <a:r>
              <a:rPr lang="en-US" altLang="zh-CN" sz="2400" b="0" dirty="0" err="1" smtClean="0">
                <a:solidFill>
                  <a:schemeClr val="accent6"/>
                </a:solidFill>
              </a:rPr>
              <a:t>mov</a:t>
            </a:r>
            <a:r>
              <a:rPr lang="en-US" altLang="zh-CN" sz="2400" b="0" dirty="0" smtClean="0">
                <a:solidFill>
                  <a:schemeClr val="accent6"/>
                </a:solidFill>
              </a:rPr>
              <a:t> </a:t>
            </a:r>
            <a:r>
              <a:rPr lang="en-US" altLang="zh-CN" sz="2400" b="0" dirty="0" err="1">
                <a:solidFill>
                  <a:schemeClr val="accent6"/>
                </a:solidFill>
              </a:rPr>
              <a:t>al,X</a:t>
            </a:r>
            <a:endParaRPr lang="en-US" altLang="zh-CN" sz="2400" b="0" dirty="0">
              <a:solidFill>
                <a:schemeClr val="accent6"/>
              </a:solidFill>
            </a:endParaRPr>
          </a:p>
          <a:p>
            <a:pPr eaLnBrk="1" hangingPunct="1">
              <a:buFontTx/>
              <a:buNone/>
            </a:pPr>
            <a:r>
              <a:rPr lang="zh-CN" altLang="en-US" sz="2400" b="0" dirty="0" smtClean="0">
                <a:solidFill>
                  <a:schemeClr val="accent6"/>
                </a:solidFill>
              </a:rPr>
              <a:t>；此处</a:t>
            </a:r>
            <a:r>
              <a:rPr lang="en-US" altLang="zh-CN" sz="2400" b="0" dirty="0" smtClean="0">
                <a:solidFill>
                  <a:schemeClr val="accent6"/>
                </a:solidFill>
              </a:rPr>
              <a:t>X</a:t>
            </a:r>
            <a:r>
              <a:rPr lang="zh-CN" altLang="en-US" sz="2400" b="0" dirty="0" smtClean="0">
                <a:solidFill>
                  <a:schemeClr val="accent6"/>
                </a:solidFill>
              </a:rPr>
              <a:t>表示它的第</a:t>
            </a:r>
            <a:r>
              <a:rPr lang="en-US" altLang="zh-CN" sz="2400" b="0" dirty="0" smtClean="0">
                <a:solidFill>
                  <a:schemeClr val="accent6"/>
                </a:solidFill>
              </a:rPr>
              <a:t>1</a:t>
            </a:r>
            <a:r>
              <a:rPr lang="zh-CN" altLang="en-US" sz="2400" b="0" dirty="0" smtClean="0">
                <a:solidFill>
                  <a:schemeClr val="accent6"/>
                </a:solidFill>
              </a:rPr>
              <a:t>个数据，故</a:t>
            </a:r>
            <a:r>
              <a:rPr lang="en-US" altLang="zh-CN" sz="2400" b="0" dirty="0" err="1" smtClean="0">
                <a:solidFill>
                  <a:schemeClr val="accent6"/>
                </a:solidFill>
              </a:rPr>
              <a:t>AL←'a</a:t>
            </a:r>
            <a:r>
              <a:rPr lang="en-US" altLang="zh-CN" sz="2400" b="0" dirty="0" smtClean="0">
                <a:solidFill>
                  <a:schemeClr val="accent6"/>
                </a:solidFill>
              </a:rPr>
              <a:t>'</a:t>
            </a:r>
          </a:p>
          <a:p>
            <a:pPr eaLnBrk="1" hangingPunct="1">
              <a:buFontTx/>
              <a:buNone/>
            </a:pPr>
            <a:r>
              <a:rPr lang="en-US" altLang="zh-CN" sz="2400" b="0" dirty="0" err="1" smtClean="0">
                <a:solidFill>
                  <a:schemeClr val="accent6"/>
                </a:solidFill>
              </a:rPr>
              <a:t>dec</a:t>
            </a:r>
            <a:r>
              <a:rPr lang="en-US" altLang="zh-CN" sz="2400" b="0" dirty="0" smtClean="0">
                <a:solidFill>
                  <a:schemeClr val="accent6"/>
                </a:solidFill>
              </a:rPr>
              <a:t> X+1</a:t>
            </a:r>
          </a:p>
          <a:p>
            <a:pPr eaLnBrk="1" hangingPunct="1">
              <a:buFontTx/>
              <a:buNone/>
            </a:pPr>
            <a:r>
              <a:rPr lang="zh-CN" altLang="en-US" sz="2400" b="0" dirty="0" smtClean="0">
                <a:solidFill>
                  <a:schemeClr val="accent6"/>
                </a:solidFill>
              </a:rPr>
              <a:t>；对</a:t>
            </a:r>
            <a:r>
              <a:rPr lang="en-US" altLang="zh-CN" sz="2400" b="0" dirty="0" smtClean="0">
                <a:solidFill>
                  <a:schemeClr val="accent6"/>
                </a:solidFill>
              </a:rPr>
              <a:t>X</a:t>
            </a:r>
            <a:r>
              <a:rPr lang="zh-CN" altLang="en-US" sz="2400" b="0" dirty="0" smtClean="0">
                <a:solidFill>
                  <a:schemeClr val="accent6"/>
                </a:solidFill>
              </a:rPr>
              <a:t>为始的第</a:t>
            </a:r>
            <a:r>
              <a:rPr lang="en-US" altLang="zh-CN" sz="2400" b="0" dirty="0" smtClean="0">
                <a:solidFill>
                  <a:schemeClr val="accent6"/>
                </a:solidFill>
              </a:rPr>
              <a:t>2</a:t>
            </a:r>
            <a:r>
              <a:rPr lang="zh-CN" altLang="en-US" sz="2400" b="0" dirty="0" smtClean="0">
                <a:solidFill>
                  <a:schemeClr val="accent6"/>
                </a:solidFill>
              </a:rPr>
              <a:t>个数据减</a:t>
            </a:r>
            <a:r>
              <a:rPr lang="en-US" altLang="zh-CN" sz="2400" b="0" dirty="0" smtClean="0">
                <a:solidFill>
                  <a:schemeClr val="accent6"/>
                </a:solidFill>
              </a:rPr>
              <a:t>1</a:t>
            </a:r>
            <a:r>
              <a:rPr lang="zh-CN" altLang="en-US" sz="2400" b="0" dirty="0" smtClean="0">
                <a:solidFill>
                  <a:schemeClr val="accent6"/>
                </a:solidFill>
              </a:rPr>
              <a:t>，故成为－</a:t>
            </a:r>
            <a:r>
              <a:rPr lang="en-US" altLang="zh-CN" sz="2400" b="0" dirty="0" smtClean="0">
                <a:solidFill>
                  <a:schemeClr val="accent6"/>
                </a:solidFill>
              </a:rPr>
              <a:t>6</a:t>
            </a:r>
          </a:p>
          <a:p>
            <a:pPr eaLnBrk="1" hangingPunct="1">
              <a:buFontTx/>
              <a:buNone/>
            </a:pPr>
            <a:r>
              <a:rPr lang="en-US" altLang="zh-CN" sz="2400" b="0" dirty="0" err="1" smtClean="0">
                <a:solidFill>
                  <a:schemeClr val="accent6"/>
                </a:solidFill>
              </a:rPr>
              <a:t>mov</a:t>
            </a:r>
            <a:r>
              <a:rPr lang="en-US" altLang="zh-CN" sz="2400" b="0" dirty="0" smtClean="0">
                <a:solidFill>
                  <a:schemeClr val="accent6"/>
                </a:solidFill>
              </a:rPr>
              <a:t> </a:t>
            </a:r>
            <a:r>
              <a:rPr lang="en-US" altLang="zh-CN" sz="2400" b="0" dirty="0" err="1" smtClean="0">
                <a:solidFill>
                  <a:schemeClr val="accent6"/>
                </a:solidFill>
              </a:rPr>
              <a:t>Y,al</a:t>
            </a:r>
            <a:endParaRPr lang="en-US" altLang="zh-CN" sz="2400" b="0" dirty="0" smtClean="0">
              <a:solidFill>
                <a:schemeClr val="accent6"/>
              </a:solidFill>
            </a:endParaRPr>
          </a:p>
          <a:p>
            <a:pPr eaLnBrk="1" hangingPunct="1">
              <a:buFontTx/>
              <a:buNone/>
            </a:pPr>
            <a:r>
              <a:rPr lang="zh-CN" altLang="en-US" sz="2400" b="0" dirty="0" smtClean="0">
                <a:solidFill>
                  <a:schemeClr val="accent6"/>
                </a:solidFill>
              </a:rPr>
              <a:t>；现在</a:t>
            </a:r>
            <a:r>
              <a:rPr lang="en-US" altLang="zh-CN" sz="2400" b="0" dirty="0" smtClean="0">
                <a:solidFill>
                  <a:schemeClr val="accent6"/>
                </a:solidFill>
              </a:rPr>
              <a:t>Y</a:t>
            </a:r>
            <a:r>
              <a:rPr lang="zh-CN" altLang="en-US" sz="2400" b="0" dirty="0" smtClean="0">
                <a:solidFill>
                  <a:schemeClr val="accent6"/>
                </a:solidFill>
              </a:rPr>
              <a:t>这个字符串成为 </a:t>
            </a:r>
            <a:r>
              <a:rPr lang="en-US" altLang="zh-CN" sz="2400" b="0" dirty="0" smtClean="0">
                <a:solidFill>
                  <a:schemeClr val="accent6"/>
                </a:solidFill>
              </a:rPr>
              <a:t>'</a:t>
            </a:r>
            <a:r>
              <a:rPr lang="en-US" altLang="zh-CN" sz="2400" b="0" dirty="0" err="1" smtClean="0">
                <a:solidFill>
                  <a:schemeClr val="accent6"/>
                </a:solidFill>
              </a:rPr>
              <a:t>aBC</a:t>
            </a:r>
            <a:r>
              <a:rPr lang="en-US" altLang="zh-CN" sz="2400" b="0" dirty="0" smtClean="0">
                <a:solidFill>
                  <a:schemeClr val="accent6"/>
                </a:solidFill>
              </a:rPr>
              <a:t>'</a:t>
            </a:r>
          </a:p>
          <a:p>
            <a:pPr eaLnBrk="1" hangingPunct="1">
              <a:buFontTx/>
              <a:buNone/>
            </a:pPr>
            <a:endParaRPr lang="en-US" altLang="zh-CN" sz="2400" b="0" dirty="0" smtClean="0">
              <a:solidFill>
                <a:schemeClr val="accent6"/>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604713995"/>
              </p:ext>
            </p:extLst>
          </p:nvPr>
        </p:nvGraphicFramePr>
        <p:xfrm>
          <a:off x="5868144" y="2626568"/>
          <a:ext cx="3240360" cy="4114800"/>
        </p:xfrm>
        <a:graphic>
          <a:graphicData uri="http://schemas.openxmlformats.org/drawingml/2006/table">
            <a:tbl>
              <a:tblPr firstRow="1" bandRow="1">
                <a:tableStyleId>{5940675A-B579-460E-94D1-54222C63F5DA}</a:tableStyleId>
              </a:tblPr>
              <a:tblGrid>
                <a:gridCol w="1584176"/>
                <a:gridCol w="1656184"/>
              </a:tblGrid>
              <a:tr h="370840">
                <a:tc>
                  <a:txBody>
                    <a:bodyPr/>
                    <a:lstStyle/>
                    <a:p>
                      <a:pPr algn="ctr"/>
                      <a:r>
                        <a:rPr lang="zh-CN" altLang="en-US" sz="2400" dirty="0" smtClean="0">
                          <a:solidFill>
                            <a:schemeClr val="accent2"/>
                          </a:solidFill>
                        </a:rPr>
                        <a:t>存储单元</a:t>
                      </a:r>
                      <a:endParaRPr lang="zh-CN" altLang="en-US" sz="2400" dirty="0">
                        <a:solidFill>
                          <a:schemeClr val="accent2"/>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2400" dirty="0" smtClean="0">
                          <a:solidFill>
                            <a:schemeClr val="accent2"/>
                          </a:solidFill>
                        </a:rPr>
                        <a:t>偏移地址</a:t>
                      </a:r>
                      <a:endParaRPr lang="zh-CN" altLang="en-US" sz="2400" dirty="0">
                        <a:solidFill>
                          <a:schemeClr val="accent2"/>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sz="2400" dirty="0" smtClean="0">
                          <a:solidFill>
                            <a:schemeClr val="accent2"/>
                          </a:solidFill>
                        </a:rPr>
                        <a:t>43h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2400" dirty="0" smtClean="0">
                          <a:solidFill>
                            <a:schemeClr val="accent2"/>
                          </a:solidFill>
                        </a:rPr>
                        <a:t>0007H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sz="2400" dirty="0" smtClean="0">
                          <a:solidFill>
                            <a:schemeClr val="accent2"/>
                          </a:solidFill>
                        </a:rPr>
                        <a:t>42h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400" dirty="0" smtClean="0">
                          <a:solidFill>
                            <a:schemeClr val="accent2"/>
                          </a:solidFill>
                        </a:rPr>
                        <a:t>0006H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sz="2400" dirty="0" smtClean="0">
                          <a:solidFill>
                            <a:schemeClr val="accent2"/>
                          </a:solidFill>
                        </a:rPr>
                        <a:t>41h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400" dirty="0" smtClean="0">
                          <a:solidFill>
                            <a:schemeClr val="accent2"/>
                          </a:solidFill>
                        </a:rPr>
                        <a:t>0005H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400" dirty="0" smtClean="0">
                          <a:solidFill>
                            <a:schemeClr val="accent2"/>
                          </a:solidFill>
                        </a:rPr>
                        <a:t>0004H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sz="2400" dirty="0" smtClean="0">
                          <a:solidFill>
                            <a:schemeClr val="accent2"/>
                          </a:solidFill>
                        </a:rPr>
                        <a:t>64h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400" dirty="0" smtClean="0">
                          <a:solidFill>
                            <a:schemeClr val="accent2"/>
                          </a:solidFill>
                        </a:rPr>
                        <a:t>0003H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sz="2400" dirty="0" smtClean="0">
                          <a:solidFill>
                            <a:schemeClr val="accent2"/>
                          </a:solidFill>
                        </a:rPr>
                        <a:t>64h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400" dirty="0" smtClean="0">
                          <a:solidFill>
                            <a:schemeClr val="accent2"/>
                          </a:solidFill>
                        </a:rPr>
                        <a:t>0002H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sz="2400" dirty="0" err="1" smtClean="0">
                          <a:solidFill>
                            <a:schemeClr val="accent2"/>
                          </a:solidFill>
                        </a:rPr>
                        <a:t>fbh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400" dirty="0" smtClean="0">
                          <a:solidFill>
                            <a:schemeClr val="accent2"/>
                          </a:solidFill>
                        </a:rPr>
                        <a:t>0001H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sz="2400" dirty="0" smtClean="0">
                          <a:solidFill>
                            <a:schemeClr val="accent2"/>
                          </a:solidFill>
                        </a:rPr>
                        <a:t>61h</a:t>
                      </a:r>
                      <a:endParaRPr lang="zh-CN" altLang="en-US" sz="2400" dirty="0">
                        <a:solidFill>
                          <a:schemeClr val="accent2"/>
                        </a:solidFill>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400" dirty="0" smtClean="0">
                          <a:solidFill>
                            <a:schemeClr val="accent2"/>
                          </a:solidFill>
                        </a:rPr>
                        <a:t>0000H</a:t>
                      </a:r>
                      <a:endParaRPr lang="zh-CN" altLang="en-US" sz="24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5" name="直接箭头连接符 4"/>
          <p:cNvCxnSpPr/>
          <p:nvPr/>
        </p:nvCxnSpPr>
        <p:spPr bwMode="auto">
          <a:xfrm>
            <a:off x="5323646" y="4195762"/>
            <a:ext cx="504056"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7" name="直接箭头连接符 6"/>
          <p:cNvCxnSpPr/>
          <p:nvPr/>
        </p:nvCxnSpPr>
        <p:spPr bwMode="auto">
          <a:xfrm>
            <a:off x="5323646" y="6503441"/>
            <a:ext cx="504056"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9" name="矩形 8"/>
          <p:cNvSpPr/>
          <p:nvPr/>
        </p:nvSpPr>
        <p:spPr>
          <a:xfrm>
            <a:off x="4961850" y="6279703"/>
            <a:ext cx="389850" cy="461665"/>
          </a:xfrm>
          <a:prstGeom prst="rect">
            <a:avLst/>
          </a:prstGeom>
        </p:spPr>
        <p:txBody>
          <a:bodyPr wrap="none">
            <a:spAutoFit/>
          </a:bodyPr>
          <a:lstStyle/>
          <a:p>
            <a:r>
              <a:rPr lang="en-US" altLang="zh-CN" sz="2400" dirty="0">
                <a:solidFill>
                  <a:schemeClr val="accent2"/>
                </a:solidFill>
                <a:effectLst/>
              </a:rPr>
              <a:t>X</a:t>
            </a:r>
            <a:endParaRPr lang="zh-CN" altLang="en-US" sz="2400" dirty="0">
              <a:solidFill>
                <a:schemeClr val="accent2"/>
              </a:solidFill>
              <a:effectLst/>
            </a:endParaRPr>
          </a:p>
        </p:txBody>
      </p:sp>
      <p:sp>
        <p:nvSpPr>
          <p:cNvPr id="10" name="矩形 9"/>
          <p:cNvSpPr/>
          <p:nvPr/>
        </p:nvSpPr>
        <p:spPr>
          <a:xfrm>
            <a:off x="4932040" y="3955404"/>
            <a:ext cx="389850" cy="461665"/>
          </a:xfrm>
          <a:prstGeom prst="rect">
            <a:avLst/>
          </a:prstGeom>
        </p:spPr>
        <p:txBody>
          <a:bodyPr wrap="none">
            <a:spAutoFit/>
          </a:bodyPr>
          <a:lstStyle/>
          <a:p>
            <a:r>
              <a:rPr lang="en-US" altLang="zh-CN" sz="2400" dirty="0" smtClean="0">
                <a:solidFill>
                  <a:schemeClr val="accent2"/>
                </a:solidFill>
                <a:effectLst/>
              </a:rPr>
              <a:t>Y</a:t>
            </a:r>
            <a:endParaRPr lang="zh-CN" altLang="en-US" sz="2400" dirty="0">
              <a:solidFill>
                <a:schemeClr val="accent2"/>
              </a:solidFill>
              <a:effectLst/>
            </a:endParaRPr>
          </a:p>
        </p:txBody>
      </p:sp>
      <p:cxnSp>
        <p:nvCxnSpPr>
          <p:cNvPr id="11" name="直接连接符 10"/>
          <p:cNvCxnSpPr/>
          <p:nvPr/>
        </p:nvCxnSpPr>
        <p:spPr bwMode="auto">
          <a:xfrm>
            <a:off x="6300192" y="4699818"/>
            <a:ext cx="72008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422" y="4437112"/>
            <a:ext cx="30416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randombar(horizontal)">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randombar(horizontal)">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randombar(horizontal)">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randombar(horizontal)">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randombar(horizontal)">
                                      <p:cBhvr>
                                        <p:cTn id="27"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188913"/>
            <a:ext cx="8229600" cy="504825"/>
          </a:xfrm>
        </p:spPr>
        <p:txBody>
          <a:bodyPr/>
          <a:lstStyle/>
          <a:p>
            <a:pPr eaLnBrk="1" hangingPunct="1"/>
            <a:r>
              <a:rPr lang="zh-CN" altLang="en-US" b="0" dirty="0" smtClean="0">
                <a:solidFill>
                  <a:schemeClr val="accent1">
                    <a:lumMod val="75000"/>
                  </a:schemeClr>
                </a:solidFill>
              </a:rPr>
              <a:t>（</a:t>
            </a:r>
            <a:r>
              <a:rPr lang="en-US" altLang="zh-CN" b="0" dirty="0" smtClean="0">
                <a:solidFill>
                  <a:schemeClr val="accent1">
                    <a:lumMod val="75000"/>
                  </a:schemeClr>
                </a:solidFill>
              </a:rPr>
              <a:t>2</a:t>
            </a:r>
            <a:r>
              <a:rPr lang="zh-CN" altLang="en-US" b="0" dirty="0" smtClean="0">
                <a:solidFill>
                  <a:schemeClr val="accent1">
                    <a:lumMod val="75000"/>
                  </a:schemeClr>
                </a:solidFill>
              </a:rPr>
              <a:t>）字变量的定义</a:t>
            </a:r>
            <a:r>
              <a:rPr lang="en-US" altLang="zh-CN" b="0" dirty="0" smtClean="0">
                <a:solidFill>
                  <a:schemeClr val="accent1">
                    <a:lumMod val="75000"/>
                  </a:schemeClr>
                </a:solidFill>
              </a:rPr>
              <a:t>DW</a:t>
            </a:r>
            <a:r>
              <a:rPr lang="zh-CN" altLang="en-US" b="0" dirty="0" smtClean="0">
                <a:solidFill>
                  <a:schemeClr val="accent1">
                    <a:lumMod val="75000"/>
                  </a:schemeClr>
                </a:solidFill>
              </a:rPr>
              <a:t>（</a:t>
            </a:r>
            <a:r>
              <a:rPr lang="en-US" altLang="zh-CN" b="0" dirty="0" smtClean="0">
                <a:solidFill>
                  <a:schemeClr val="accent1"/>
                </a:solidFill>
              </a:rPr>
              <a:t>D</a:t>
            </a:r>
            <a:r>
              <a:rPr lang="en-US" altLang="zh-CN" b="0" dirty="0" smtClean="0">
                <a:solidFill>
                  <a:schemeClr val="accent1">
                    <a:lumMod val="75000"/>
                  </a:schemeClr>
                </a:solidFill>
              </a:rPr>
              <a:t>efine</a:t>
            </a:r>
            <a:r>
              <a:rPr lang="en-US" altLang="zh-CN" b="0" dirty="0" smtClean="0"/>
              <a:t> </a:t>
            </a:r>
            <a:r>
              <a:rPr lang="en-US" altLang="zh-CN" b="0" dirty="0" smtClean="0">
                <a:solidFill>
                  <a:schemeClr val="accent1"/>
                </a:solidFill>
              </a:rPr>
              <a:t>W</a:t>
            </a:r>
            <a:r>
              <a:rPr lang="en-US" altLang="zh-CN" b="0" dirty="0" smtClean="0">
                <a:solidFill>
                  <a:schemeClr val="accent1">
                    <a:lumMod val="75000"/>
                  </a:schemeClr>
                </a:solidFill>
              </a:rPr>
              <a:t>ord</a:t>
            </a:r>
            <a:r>
              <a:rPr lang="zh-CN" altLang="en-US" b="0" dirty="0" smtClean="0">
                <a:solidFill>
                  <a:schemeClr val="accent1">
                    <a:lumMod val="75000"/>
                  </a:schemeClr>
                </a:solidFill>
              </a:rPr>
              <a:t>）</a:t>
            </a:r>
          </a:p>
        </p:txBody>
      </p:sp>
      <p:sp>
        <p:nvSpPr>
          <p:cNvPr id="38915" name="Rectangle 3"/>
          <p:cNvSpPr>
            <a:spLocks noGrp="1" noChangeArrowheads="1"/>
          </p:cNvSpPr>
          <p:nvPr>
            <p:ph type="body" idx="1"/>
          </p:nvPr>
        </p:nvSpPr>
        <p:spPr>
          <a:xfrm>
            <a:off x="468313" y="980728"/>
            <a:ext cx="8229600" cy="5184775"/>
          </a:xfrm>
        </p:spPr>
        <p:txBody>
          <a:bodyPr/>
          <a:lstStyle/>
          <a:p>
            <a:pPr eaLnBrk="1" hangingPunct="1">
              <a:lnSpc>
                <a:spcPct val="90000"/>
              </a:lnSpc>
              <a:defRPr/>
            </a:pPr>
            <a:r>
              <a:rPr lang="zh-CN" altLang="en-US" sz="2800" b="0" dirty="0" smtClean="0">
                <a:solidFill>
                  <a:schemeClr val="accent1">
                    <a:lumMod val="75000"/>
                  </a:schemeClr>
                </a:solidFill>
              </a:rPr>
              <a:t>格式：</a:t>
            </a:r>
            <a:r>
              <a:rPr lang="zh-CN" altLang="en-US" sz="2800" b="0" dirty="0" smtClean="0">
                <a:solidFill>
                  <a:schemeClr val="accent1"/>
                </a:solidFill>
              </a:rPr>
              <a:t>变量名  </a:t>
            </a:r>
            <a:r>
              <a:rPr lang="en-US" altLang="zh-CN" sz="2800" b="0" dirty="0" smtClean="0">
                <a:solidFill>
                  <a:schemeClr val="accent1"/>
                </a:solidFill>
              </a:rPr>
              <a:t>DW  </a:t>
            </a:r>
            <a:r>
              <a:rPr lang="zh-CN" altLang="en-US" sz="2800" b="0" dirty="0" smtClean="0">
                <a:solidFill>
                  <a:schemeClr val="accent1"/>
                </a:solidFill>
              </a:rPr>
              <a:t>初值表</a:t>
            </a:r>
          </a:p>
          <a:p>
            <a:pPr eaLnBrk="1" hangingPunct="1">
              <a:lnSpc>
                <a:spcPct val="90000"/>
              </a:lnSpc>
              <a:defRPr/>
            </a:pPr>
            <a:r>
              <a:rPr lang="en-US" altLang="zh-CN" sz="2800" b="0" dirty="0" smtClean="0">
                <a:solidFill>
                  <a:schemeClr val="accent1">
                    <a:lumMod val="75000"/>
                  </a:schemeClr>
                </a:solidFill>
              </a:rPr>
              <a:t>DW</a:t>
            </a:r>
            <a:r>
              <a:rPr lang="zh-CN" altLang="en-US" sz="2800" b="0" dirty="0" smtClean="0">
                <a:solidFill>
                  <a:schemeClr val="accent1">
                    <a:lumMod val="75000"/>
                  </a:schemeClr>
                </a:solidFill>
              </a:rPr>
              <a:t>伪指令以</a:t>
            </a:r>
            <a:r>
              <a:rPr lang="zh-CN" altLang="en-US" sz="2800" b="0" dirty="0">
                <a:solidFill>
                  <a:schemeClr val="accent1">
                    <a:lumMod val="75000"/>
                  </a:schemeClr>
                </a:solidFill>
              </a:rPr>
              <a:t>字</a:t>
            </a:r>
            <a:r>
              <a:rPr lang="zh-CN" altLang="en-US" sz="2800" b="0" dirty="0" smtClean="0">
                <a:solidFill>
                  <a:schemeClr val="accent1">
                    <a:lumMod val="75000"/>
                  </a:schemeClr>
                </a:solidFill>
              </a:rPr>
              <a:t>为单位分配内存单元，并可以将它们初始化为指定值。</a:t>
            </a:r>
          </a:p>
          <a:p>
            <a:pPr eaLnBrk="1" hangingPunct="1">
              <a:lnSpc>
                <a:spcPct val="90000"/>
              </a:lnSpc>
              <a:defRPr/>
            </a:pPr>
            <a:r>
              <a:rPr lang="zh-CN" altLang="en-US" sz="2800" b="0" dirty="0" smtClean="0">
                <a:solidFill>
                  <a:schemeClr val="accent1">
                    <a:lumMod val="75000"/>
                  </a:schemeClr>
                </a:solidFill>
              </a:rPr>
              <a:t>初值表中每个数据均是</a:t>
            </a:r>
            <a:r>
              <a:rPr lang="zh-CN" altLang="en-US" sz="2800" b="0" dirty="0">
                <a:solidFill>
                  <a:schemeClr val="accent1">
                    <a:lumMod val="75000"/>
                  </a:schemeClr>
                </a:solidFill>
              </a:rPr>
              <a:t>字</a:t>
            </a:r>
            <a:r>
              <a:rPr lang="zh-CN" altLang="en-US" sz="2800" b="0" dirty="0" smtClean="0">
                <a:solidFill>
                  <a:schemeClr val="accent1">
                    <a:lumMod val="75000"/>
                  </a:schemeClr>
                </a:solidFill>
              </a:rPr>
              <a:t>量，可用于存储以下信息：</a:t>
            </a:r>
          </a:p>
          <a:p>
            <a:pPr lvl="1" eaLnBrk="1" hangingPunct="1">
              <a:lnSpc>
                <a:spcPct val="90000"/>
              </a:lnSpc>
              <a:buClr>
                <a:schemeClr val="accent1"/>
              </a:buClr>
              <a:buFont typeface="Wingdings" pitchFamily="2" charset="2"/>
              <a:buChar char="²"/>
              <a:defRPr/>
            </a:pPr>
            <a:r>
              <a:rPr lang="zh-CN" altLang="en-US" b="0" dirty="0">
                <a:solidFill>
                  <a:srgbClr val="0000FF"/>
                </a:solidFill>
                <a:latin typeface="+mn-ea"/>
                <a:ea typeface="+mn-ea"/>
              </a:rPr>
              <a:t>一个段地址</a:t>
            </a:r>
          </a:p>
          <a:p>
            <a:pPr lvl="1" eaLnBrk="1" hangingPunct="1">
              <a:lnSpc>
                <a:spcPct val="90000"/>
              </a:lnSpc>
              <a:buClr>
                <a:schemeClr val="accent1"/>
              </a:buClr>
              <a:buFont typeface="Wingdings" pitchFamily="2" charset="2"/>
              <a:buChar char="²"/>
              <a:defRPr/>
            </a:pPr>
            <a:r>
              <a:rPr lang="zh-CN" altLang="en-US" b="0" dirty="0">
                <a:solidFill>
                  <a:srgbClr val="0000FF"/>
                </a:solidFill>
                <a:latin typeface="+mn-ea"/>
                <a:ea typeface="+mn-ea"/>
              </a:rPr>
              <a:t>一个偏移地址</a:t>
            </a:r>
          </a:p>
          <a:p>
            <a:pPr lvl="1" eaLnBrk="1" hangingPunct="1">
              <a:lnSpc>
                <a:spcPct val="90000"/>
              </a:lnSpc>
              <a:buClr>
                <a:schemeClr val="accent1"/>
              </a:buClr>
              <a:buFont typeface="Wingdings" pitchFamily="2" charset="2"/>
              <a:buChar char="²"/>
              <a:defRPr/>
            </a:pPr>
            <a:r>
              <a:rPr lang="zh-CN" altLang="en-US" b="0" dirty="0">
                <a:solidFill>
                  <a:srgbClr val="0000FF"/>
                </a:solidFill>
                <a:latin typeface="+mn-ea"/>
                <a:ea typeface="+mn-ea"/>
              </a:rPr>
              <a:t>两个字符</a:t>
            </a:r>
          </a:p>
          <a:p>
            <a:pPr lvl="1" eaLnBrk="1" hangingPunct="1">
              <a:lnSpc>
                <a:spcPct val="90000"/>
              </a:lnSpc>
              <a:buClr>
                <a:schemeClr val="accent1"/>
              </a:buClr>
              <a:buFont typeface="Wingdings" pitchFamily="2" charset="2"/>
              <a:buChar char="²"/>
              <a:defRPr/>
            </a:pPr>
            <a:r>
              <a:rPr lang="en-US" altLang="zh-CN" b="0" dirty="0">
                <a:solidFill>
                  <a:srgbClr val="0000FF"/>
                </a:solidFill>
                <a:latin typeface="+mn-ea"/>
                <a:ea typeface="+mn-ea"/>
              </a:rPr>
              <a:t>0</a:t>
            </a:r>
            <a:r>
              <a:rPr lang="zh-CN" altLang="en-US" b="0" dirty="0">
                <a:solidFill>
                  <a:srgbClr val="0000FF"/>
                </a:solidFill>
                <a:latin typeface="+mj-ea"/>
              </a:rPr>
              <a:t>～</a:t>
            </a:r>
            <a:r>
              <a:rPr lang="en-US" altLang="zh-CN" b="0" dirty="0">
                <a:solidFill>
                  <a:srgbClr val="0000FF"/>
                </a:solidFill>
                <a:latin typeface="+mn-ea"/>
                <a:ea typeface="+mn-ea"/>
              </a:rPr>
              <a:t>65535</a:t>
            </a:r>
            <a:r>
              <a:rPr lang="zh-CN" altLang="en-US" b="0" dirty="0">
                <a:solidFill>
                  <a:srgbClr val="0000FF"/>
                </a:solidFill>
                <a:latin typeface="+mn-ea"/>
                <a:ea typeface="+mn-ea"/>
              </a:rPr>
              <a:t>之间的无符号数</a:t>
            </a:r>
          </a:p>
          <a:p>
            <a:pPr lvl="1" eaLnBrk="1" hangingPunct="1">
              <a:lnSpc>
                <a:spcPct val="90000"/>
              </a:lnSpc>
              <a:buClr>
                <a:schemeClr val="accent1"/>
              </a:buClr>
              <a:buFont typeface="Wingdings" pitchFamily="2" charset="2"/>
              <a:buChar char="²"/>
              <a:defRPr/>
            </a:pPr>
            <a:r>
              <a:rPr lang="zh-CN" altLang="en-US" b="0" dirty="0">
                <a:solidFill>
                  <a:srgbClr val="0000FF"/>
                </a:solidFill>
                <a:latin typeface="+mn-ea"/>
                <a:ea typeface="+mn-ea"/>
              </a:rPr>
              <a:t>－</a:t>
            </a:r>
            <a:r>
              <a:rPr lang="en-US" altLang="zh-CN" b="0" dirty="0">
                <a:solidFill>
                  <a:srgbClr val="0000FF"/>
                </a:solidFill>
                <a:latin typeface="+mn-ea"/>
                <a:ea typeface="+mn-ea"/>
              </a:rPr>
              <a:t>32768</a:t>
            </a:r>
            <a:r>
              <a:rPr lang="zh-CN" altLang="en-US" b="0" dirty="0">
                <a:solidFill>
                  <a:srgbClr val="0000FF"/>
                </a:solidFill>
                <a:latin typeface="+mj-ea"/>
              </a:rPr>
              <a:t>～</a:t>
            </a:r>
            <a:r>
              <a:rPr lang="zh-CN" altLang="en-US" b="0" dirty="0">
                <a:solidFill>
                  <a:srgbClr val="0000FF"/>
                </a:solidFill>
                <a:latin typeface="+mn-ea"/>
                <a:ea typeface="+mn-ea"/>
              </a:rPr>
              <a:t>＋</a:t>
            </a:r>
            <a:r>
              <a:rPr lang="en-US" altLang="zh-CN" b="0" dirty="0">
                <a:solidFill>
                  <a:srgbClr val="0000FF"/>
                </a:solidFill>
                <a:latin typeface="+mn-ea"/>
                <a:ea typeface="+mn-ea"/>
              </a:rPr>
              <a:t>32767</a:t>
            </a:r>
            <a:r>
              <a:rPr lang="zh-CN" altLang="en-US" b="0" dirty="0">
                <a:solidFill>
                  <a:srgbClr val="0000FF"/>
                </a:solidFill>
                <a:latin typeface="+mn-ea"/>
                <a:ea typeface="+mn-ea"/>
              </a:rPr>
              <a:t>之间</a:t>
            </a:r>
            <a:r>
              <a:rPr lang="zh-CN" altLang="en-US" b="0" dirty="0" smtClean="0">
                <a:solidFill>
                  <a:srgbClr val="0000FF"/>
                </a:solidFill>
                <a:latin typeface="+mn-ea"/>
                <a:ea typeface="+mn-ea"/>
              </a:rPr>
              <a:t>的有符号</a:t>
            </a:r>
            <a:r>
              <a:rPr lang="zh-CN" altLang="en-US" b="0" dirty="0">
                <a:solidFill>
                  <a:srgbClr val="0000FF"/>
                </a:solidFill>
                <a:latin typeface="+mn-ea"/>
                <a:ea typeface="+mn-ea"/>
              </a:rPr>
              <a:t>数</a:t>
            </a:r>
          </a:p>
        </p:txBody>
      </p:sp>
      <p:sp>
        <p:nvSpPr>
          <p:cNvPr id="4" name="圆角矩形 3">
            <a:hlinkClick r:id="rId3" action="ppaction://hlinksldjump"/>
          </p:cNvPr>
          <p:cNvSpPr/>
          <p:nvPr/>
        </p:nvSpPr>
        <p:spPr bwMode="auto">
          <a:xfrm>
            <a:off x="8062292" y="5949280"/>
            <a:ext cx="1008112" cy="6480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solidFill>
                  <a:schemeClr val="accent1"/>
                </a:solidFill>
                <a:effectLst/>
                <a:latin typeface="+mn-ea"/>
              </a:rPr>
              <a:t>实例</a:t>
            </a:r>
            <a:endParaRPr kumimoji="0" lang="zh-CN" altLang="en-US" sz="2800" b="0" i="0" u="none" strike="noStrike" cap="none" normalizeH="0" baseline="0" dirty="0" smtClean="0">
              <a:ln>
                <a:noFill/>
              </a:ln>
              <a:solidFill>
                <a:schemeClr val="accent1"/>
              </a:solidFill>
              <a:effectLst/>
              <a:latin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randombar(horizontal)">
                                      <p:cBhvr>
                                        <p:cTn id="7" dur="500"/>
                                        <p:tgtEl>
                                          <p:spTgt spid="38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randombar(horizontal)">
                                      <p:cBhvr>
                                        <p:cTn id="12" dur="500"/>
                                        <p:tgtEl>
                                          <p:spTgt spid="38915">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Effect transition="in" filter="randombar(horizontal)">
                                      <p:cBhvr>
                                        <p:cTn id="15" dur="500"/>
                                        <p:tgtEl>
                                          <p:spTgt spid="38915">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8915">
                                            <p:txEl>
                                              <p:pRg st="4" end="4"/>
                                            </p:txEl>
                                          </p:spTgt>
                                        </p:tgtEl>
                                        <p:attrNameLst>
                                          <p:attrName>style.visibility</p:attrName>
                                        </p:attrNameLst>
                                      </p:cBhvr>
                                      <p:to>
                                        <p:strVal val="visible"/>
                                      </p:to>
                                    </p:set>
                                    <p:animEffect transition="in" filter="randombar(horizontal)">
                                      <p:cBhvr>
                                        <p:cTn id="18" dur="500"/>
                                        <p:tgtEl>
                                          <p:spTgt spid="38915">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animEffect transition="in" filter="randombar(horizontal)">
                                      <p:cBhvr>
                                        <p:cTn id="21" dur="500"/>
                                        <p:tgtEl>
                                          <p:spTgt spid="38915">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8915">
                                            <p:txEl>
                                              <p:pRg st="6" end="6"/>
                                            </p:txEl>
                                          </p:spTgt>
                                        </p:tgtEl>
                                        <p:attrNameLst>
                                          <p:attrName>style.visibility</p:attrName>
                                        </p:attrNameLst>
                                      </p:cBhvr>
                                      <p:to>
                                        <p:strVal val="visible"/>
                                      </p:to>
                                    </p:set>
                                    <p:animEffect transition="in" filter="randombar(horizontal)">
                                      <p:cBhvr>
                                        <p:cTn id="24" dur="500"/>
                                        <p:tgtEl>
                                          <p:spTgt spid="3891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8915">
                                            <p:txEl>
                                              <p:pRg st="7" end="7"/>
                                            </p:txEl>
                                          </p:spTgt>
                                        </p:tgtEl>
                                        <p:attrNameLst>
                                          <p:attrName>style.visibility</p:attrName>
                                        </p:attrNameLst>
                                      </p:cBhvr>
                                      <p:to>
                                        <p:strVal val="visible"/>
                                      </p:to>
                                    </p:set>
                                    <p:animEffect transition="in" filter="randombar(horizontal)">
                                      <p:cBhvr>
                                        <p:cTn id="27" dur="500"/>
                                        <p:tgtEl>
                                          <p:spTgt spid="38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body" idx="1"/>
          </p:nvPr>
        </p:nvSpPr>
        <p:spPr>
          <a:xfrm>
            <a:off x="296863" y="222250"/>
            <a:ext cx="4995862" cy="1838598"/>
          </a:xfrm>
          <a:solidFill>
            <a:schemeClr val="bg1"/>
          </a:solidFill>
        </p:spPr>
        <p:txBody>
          <a:bodyPr/>
          <a:lstStyle/>
          <a:p>
            <a:pPr marL="0" indent="0" defTabSz="990600" eaLnBrk="1" hangingPunct="1">
              <a:lnSpc>
                <a:spcPct val="80000"/>
              </a:lnSpc>
              <a:buFontTx/>
              <a:buNone/>
              <a:tabLst>
                <a:tab pos="1624013" algn="l"/>
              </a:tabLst>
            </a:pPr>
            <a:r>
              <a:rPr lang="en-US" altLang="zh-CN" sz="2400" b="0" dirty="0">
                <a:solidFill>
                  <a:schemeClr val="accent1">
                    <a:lumMod val="75000"/>
                  </a:schemeClr>
                </a:solidFill>
              </a:rPr>
              <a:t>.</a:t>
            </a:r>
            <a:r>
              <a:rPr lang="en-US" altLang="zh-CN" sz="2400" b="0" dirty="0" smtClean="0">
                <a:solidFill>
                  <a:schemeClr val="accent1">
                    <a:lumMod val="75000"/>
                  </a:schemeClr>
                </a:solidFill>
              </a:rPr>
              <a:t>data</a:t>
            </a:r>
          </a:p>
          <a:p>
            <a:pPr marL="0" indent="0" defTabSz="990600" eaLnBrk="1" hangingPunct="1">
              <a:lnSpc>
                <a:spcPct val="80000"/>
              </a:lnSpc>
              <a:buFontTx/>
              <a:buNone/>
              <a:tabLst>
                <a:tab pos="1624013" algn="l"/>
              </a:tabLst>
            </a:pPr>
            <a:r>
              <a:rPr lang="en-US" altLang="zh-CN" sz="2400" b="0" dirty="0" smtClean="0">
                <a:solidFill>
                  <a:schemeClr val="accent1">
                    <a:lumMod val="75000"/>
                  </a:schemeClr>
                </a:solidFill>
              </a:rPr>
              <a:t>count	</a:t>
            </a:r>
            <a:r>
              <a:rPr lang="en-US" altLang="zh-CN" sz="2400" b="0" dirty="0" err="1" smtClean="0">
                <a:solidFill>
                  <a:schemeClr val="accent1">
                    <a:lumMod val="75000"/>
                  </a:schemeClr>
                </a:solidFill>
              </a:rPr>
              <a:t>dw</a:t>
            </a:r>
            <a:r>
              <a:rPr lang="en-US" altLang="zh-CN" sz="2400" b="0" dirty="0" smtClean="0">
                <a:solidFill>
                  <a:schemeClr val="accent1">
                    <a:lumMod val="75000"/>
                  </a:schemeClr>
                </a:solidFill>
              </a:rPr>
              <a:t> 8000h,?,'AB'</a:t>
            </a:r>
          </a:p>
          <a:p>
            <a:pPr marL="0" indent="0" defTabSz="990600" eaLnBrk="1" hangingPunct="1">
              <a:lnSpc>
                <a:spcPct val="80000"/>
              </a:lnSpc>
              <a:buFontTx/>
              <a:buNone/>
              <a:tabLst>
                <a:tab pos="1624013" algn="l"/>
              </a:tabLst>
            </a:pPr>
            <a:r>
              <a:rPr lang="en-US" altLang="zh-CN" sz="2400" b="0" dirty="0" err="1" smtClean="0">
                <a:solidFill>
                  <a:schemeClr val="accent1">
                    <a:lumMod val="75000"/>
                  </a:schemeClr>
                </a:solidFill>
              </a:rPr>
              <a:t>maxint</a:t>
            </a:r>
            <a:r>
              <a:rPr lang="en-US" altLang="zh-CN" sz="2400" b="0" dirty="0" smtClean="0">
                <a:solidFill>
                  <a:schemeClr val="accent1">
                    <a:lumMod val="75000"/>
                  </a:schemeClr>
                </a:solidFill>
              </a:rPr>
              <a:t>	</a:t>
            </a:r>
            <a:r>
              <a:rPr lang="en-US" altLang="zh-CN" sz="2400" b="0" dirty="0" err="1" smtClean="0">
                <a:solidFill>
                  <a:schemeClr val="accent1">
                    <a:lumMod val="75000"/>
                  </a:schemeClr>
                </a:solidFill>
              </a:rPr>
              <a:t>equ</a:t>
            </a:r>
            <a:r>
              <a:rPr lang="en-US" altLang="zh-CN" sz="2400" b="0" dirty="0" smtClean="0">
                <a:solidFill>
                  <a:schemeClr val="accent1">
                    <a:lumMod val="75000"/>
                  </a:schemeClr>
                </a:solidFill>
              </a:rPr>
              <a:t> 64h</a:t>
            </a:r>
          </a:p>
          <a:p>
            <a:pPr marL="0" indent="0" defTabSz="990600" eaLnBrk="1" hangingPunct="1">
              <a:lnSpc>
                <a:spcPct val="80000"/>
              </a:lnSpc>
              <a:buFontTx/>
              <a:buNone/>
              <a:tabLst>
                <a:tab pos="1624013" algn="l"/>
              </a:tabLst>
            </a:pPr>
            <a:r>
              <a:rPr lang="en-US" altLang="zh-CN" sz="2400" b="0" dirty="0" smtClean="0">
                <a:solidFill>
                  <a:schemeClr val="accent1">
                    <a:lumMod val="75000"/>
                  </a:schemeClr>
                </a:solidFill>
              </a:rPr>
              <a:t>number	</a:t>
            </a:r>
            <a:r>
              <a:rPr lang="en-US" altLang="zh-CN" sz="2400" b="0" dirty="0" err="1" smtClean="0">
                <a:solidFill>
                  <a:schemeClr val="accent1">
                    <a:lumMod val="75000"/>
                  </a:schemeClr>
                </a:solidFill>
              </a:rPr>
              <a:t>dw</a:t>
            </a:r>
            <a:r>
              <a:rPr lang="en-US" altLang="zh-CN" sz="2400" b="0" dirty="0" smtClean="0">
                <a:solidFill>
                  <a:schemeClr val="accent1">
                    <a:lumMod val="75000"/>
                  </a:schemeClr>
                </a:solidFill>
              </a:rPr>
              <a:t> </a:t>
            </a:r>
            <a:r>
              <a:rPr lang="en-US" altLang="zh-CN" sz="2400" b="0" dirty="0" err="1" smtClean="0">
                <a:solidFill>
                  <a:schemeClr val="accent1">
                    <a:lumMod val="75000"/>
                  </a:schemeClr>
                </a:solidFill>
              </a:rPr>
              <a:t>maxint</a:t>
            </a:r>
            <a:endParaRPr lang="en-US" altLang="zh-CN" sz="2400" b="0" dirty="0" smtClean="0">
              <a:solidFill>
                <a:schemeClr val="accent1">
                  <a:lumMod val="75000"/>
                </a:schemeClr>
              </a:solidFill>
            </a:endParaRPr>
          </a:p>
          <a:p>
            <a:pPr marL="0" indent="0" defTabSz="990600" eaLnBrk="1" hangingPunct="1">
              <a:lnSpc>
                <a:spcPct val="80000"/>
              </a:lnSpc>
              <a:buFontTx/>
              <a:buNone/>
              <a:tabLst>
                <a:tab pos="1624013" algn="l"/>
              </a:tabLst>
            </a:pPr>
            <a:r>
              <a:rPr lang="en-US" altLang="zh-CN" sz="2400" b="0" dirty="0" smtClean="0">
                <a:solidFill>
                  <a:schemeClr val="accent1">
                    <a:lumMod val="75000"/>
                  </a:schemeClr>
                </a:solidFill>
              </a:rPr>
              <a:t>array	</a:t>
            </a:r>
            <a:r>
              <a:rPr lang="en-US" altLang="zh-CN" sz="2400" b="0" dirty="0" err="1" smtClean="0">
                <a:solidFill>
                  <a:schemeClr val="accent1">
                    <a:lumMod val="75000"/>
                  </a:schemeClr>
                </a:solidFill>
              </a:rPr>
              <a:t>dw</a:t>
            </a:r>
            <a:r>
              <a:rPr lang="en-US" altLang="zh-CN" sz="2400" b="0" dirty="0" smtClean="0">
                <a:solidFill>
                  <a:schemeClr val="accent1">
                    <a:lumMod val="75000"/>
                  </a:schemeClr>
                </a:solidFill>
              </a:rPr>
              <a:t> </a:t>
            </a:r>
            <a:r>
              <a:rPr lang="en-US" altLang="zh-CN" sz="2400" b="0" dirty="0" err="1" smtClean="0">
                <a:solidFill>
                  <a:schemeClr val="accent1">
                    <a:lumMod val="75000"/>
                  </a:schemeClr>
                </a:solidFill>
              </a:rPr>
              <a:t>maxint</a:t>
            </a:r>
            <a:r>
              <a:rPr lang="en-US" altLang="zh-CN" sz="2400" b="0" dirty="0" smtClean="0">
                <a:solidFill>
                  <a:schemeClr val="accent1">
                    <a:lumMod val="75000"/>
                  </a:schemeClr>
                </a:solidFill>
              </a:rPr>
              <a:t> dup(0)</a:t>
            </a:r>
          </a:p>
        </p:txBody>
      </p:sp>
      <p:sp>
        <p:nvSpPr>
          <p:cNvPr id="2" name="圆角矩形 1"/>
          <p:cNvSpPr/>
          <p:nvPr/>
        </p:nvSpPr>
        <p:spPr bwMode="auto">
          <a:xfrm>
            <a:off x="6011863" y="188913"/>
            <a:ext cx="2736850" cy="6477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zh-CN" altLang="en-US" sz="2800" dirty="0">
                <a:solidFill>
                  <a:schemeClr val="accent1"/>
                </a:solidFill>
                <a:effectLst/>
                <a:latin typeface="+mn-ea"/>
              </a:rPr>
              <a:t>字变量定义实例</a:t>
            </a:r>
            <a:endParaRPr lang="zh-CN" altLang="en-US" sz="2800" dirty="0">
              <a:solidFill>
                <a:schemeClr val="accent1"/>
              </a:solidFill>
              <a:effectLst/>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79022763"/>
              </p:ext>
            </p:extLst>
          </p:nvPr>
        </p:nvGraphicFramePr>
        <p:xfrm>
          <a:off x="5292080" y="1456090"/>
          <a:ext cx="3096244" cy="5212080"/>
        </p:xfrm>
        <a:graphic>
          <a:graphicData uri="http://schemas.openxmlformats.org/drawingml/2006/table">
            <a:tbl>
              <a:tblPr firstRow="1" bandRow="1">
                <a:tableStyleId>{5940675A-B579-460E-94D1-54222C63F5DA}</a:tableStyleId>
              </a:tblPr>
              <a:tblGrid>
                <a:gridCol w="1535856"/>
                <a:gridCol w="1560388"/>
              </a:tblGrid>
              <a:tr h="370840">
                <a:tc>
                  <a:txBody>
                    <a:bodyPr/>
                    <a:lstStyle/>
                    <a:p>
                      <a:pPr algn="ctr"/>
                      <a:r>
                        <a:rPr lang="zh-CN" altLang="en-US" sz="2400" dirty="0" smtClean="0">
                          <a:solidFill>
                            <a:schemeClr val="accent2"/>
                          </a:solidFill>
                        </a:rPr>
                        <a:t>存储单元</a:t>
                      </a:r>
                      <a:endParaRPr lang="zh-CN" altLang="en-US" sz="2400" dirty="0">
                        <a:solidFill>
                          <a:schemeClr val="accent2"/>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solidFill>
                            <a:schemeClr val="accent2"/>
                          </a:solidFill>
                        </a:rPr>
                        <a:t>偏移地址</a:t>
                      </a:r>
                      <a:endParaRPr lang="zh-CN" altLang="en-US" sz="2400" dirty="0">
                        <a:solidFill>
                          <a:schemeClr val="accent2"/>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sz="2000" dirty="0" smtClean="0">
                          <a:solidFill>
                            <a:schemeClr val="accent2"/>
                          </a:solidFill>
                        </a:rPr>
                        <a:t>00</a:t>
                      </a:r>
                      <a:endParaRPr lang="zh-CN" altLang="en-US" sz="2000" dirty="0">
                        <a:solidFill>
                          <a:schemeClr val="accent2"/>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chemeClr val="accent2"/>
                          </a:solidFill>
                        </a:rPr>
                        <a:t>00</a:t>
                      </a:r>
                      <a:endParaRPr lang="zh-CN" altLang="en-US" sz="20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solidFill>
                            <a:schemeClr val="accent2"/>
                          </a:solidFill>
                        </a:rPr>
                        <a:t>000AH</a:t>
                      </a: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rgbClr val="FF0066"/>
                          </a:solidFill>
                        </a:rPr>
                        <a:t>00</a:t>
                      </a:r>
                      <a:endParaRPr lang="zh-CN" altLang="en-US" sz="2000" dirty="0">
                        <a:solidFill>
                          <a:srgbClr val="FF0066"/>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rgbClr val="FF0066"/>
                          </a:solidFill>
                        </a:rPr>
                        <a:t>00</a:t>
                      </a:r>
                      <a:endParaRPr lang="zh-CN" altLang="en-US" sz="2000" dirty="0">
                        <a:solidFill>
                          <a:srgbClr val="FF0066"/>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solidFill>
                            <a:schemeClr val="accent2"/>
                          </a:solidFill>
                        </a:rPr>
                        <a:t>0008H</a:t>
                      </a: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chemeClr val="accent1"/>
                          </a:solidFill>
                        </a:rPr>
                        <a:t>00</a:t>
                      </a:r>
                      <a:endParaRPr lang="zh-CN" altLang="en-US" sz="2000" dirty="0">
                        <a:solidFill>
                          <a:schemeClr val="accent1"/>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chemeClr val="accent1"/>
                          </a:solidFill>
                        </a:rPr>
                        <a:t>64h</a:t>
                      </a:r>
                      <a:endParaRPr lang="zh-CN" altLang="en-US" sz="2000" dirty="0">
                        <a:solidFill>
                          <a:schemeClr val="accent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solidFill>
                            <a:schemeClr val="accent2"/>
                          </a:solidFill>
                        </a:rPr>
                        <a:t>0006H</a:t>
                      </a: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rgbClr val="9900CC"/>
                          </a:solidFill>
                        </a:rPr>
                        <a:t>41h</a:t>
                      </a:r>
                      <a:endParaRPr lang="zh-CN" altLang="en-US" sz="2000" dirty="0">
                        <a:solidFill>
                          <a:srgbClr val="9900CC"/>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rgbClr val="9900CC"/>
                          </a:solidFill>
                        </a:rPr>
                        <a:t>42h</a:t>
                      </a:r>
                      <a:endParaRPr lang="zh-CN" altLang="en-US" sz="2000" dirty="0">
                        <a:solidFill>
                          <a:srgbClr val="9900CC"/>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solidFill>
                            <a:schemeClr val="accent2"/>
                          </a:solidFill>
                        </a:rPr>
                        <a:t>0004H</a:t>
                      </a: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endParaRPr lang="zh-CN" altLang="en-US" sz="20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endParaRPr lang="zh-CN" altLang="en-US" sz="20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solidFill>
                            <a:schemeClr val="accent2"/>
                          </a:solidFill>
                        </a:rPr>
                        <a:t>0002H</a:t>
                      </a: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chemeClr val="accent2"/>
                          </a:solidFill>
                        </a:rPr>
                        <a:t>80h</a:t>
                      </a:r>
                      <a:endParaRPr lang="zh-CN" altLang="en-US" sz="20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altLang="zh-CN" sz="2000" dirty="0" smtClean="0">
                          <a:solidFill>
                            <a:schemeClr val="accent2"/>
                          </a:solidFill>
                        </a:rPr>
                        <a:t>00h</a:t>
                      </a:r>
                      <a:endParaRPr lang="zh-CN" altLang="en-US" sz="2000" dirty="0">
                        <a:solidFill>
                          <a:schemeClr val="accent2"/>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solidFill>
                            <a:schemeClr val="accent2"/>
                          </a:solidFill>
                        </a:rPr>
                        <a:t>0000H</a:t>
                      </a:r>
                      <a:endParaRPr lang="zh-CN" altLang="en-US" sz="2000"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矩形 3"/>
          <p:cNvSpPr/>
          <p:nvPr/>
        </p:nvSpPr>
        <p:spPr>
          <a:xfrm>
            <a:off x="3973251" y="3088059"/>
            <a:ext cx="886781" cy="461665"/>
          </a:xfrm>
          <a:prstGeom prst="rect">
            <a:avLst/>
          </a:prstGeom>
        </p:spPr>
        <p:txBody>
          <a:bodyPr wrap="none">
            <a:spAutoFit/>
          </a:bodyPr>
          <a:lstStyle/>
          <a:p>
            <a:r>
              <a:rPr lang="en-US" altLang="zh-CN" sz="2400" dirty="0">
                <a:solidFill>
                  <a:schemeClr val="accent6"/>
                </a:solidFill>
                <a:effectLst/>
              </a:rPr>
              <a:t>array</a:t>
            </a:r>
            <a:endParaRPr lang="zh-CN" altLang="en-US" sz="2400" dirty="0">
              <a:effectLst/>
            </a:endParaRPr>
          </a:p>
        </p:txBody>
      </p:sp>
      <p:cxnSp>
        <p:nvCxnSpPr>
          <p:cNvPr id="7" name="直接箭头连接符 6"/>
          <p:cNvCxnSpPr/>
          <p:nvPr/>
        </p:nvCxnSpPr>
        <p:spPr bwMode="auto">
          <a:xfrm>
            <a:off x="4788024" y="3318892"/>
            <a:ext cx="504056"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8" name="直接箭头连接符 7"/>
          <p:cNvCxnSpPr/>
          <p:nvPr/>
        </p:nvCxnSpPr>
        <p:spPr bwMode="auto">
          <a:xfrm>
            <a:off x="4788024" y="6472386"/>
            <a:ext cx="504056"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9" name="直接箭头连接符 8"/>
          <p:cNvCxnSpPr/>
          <p:nvPr/>
        </p:nvCxnSpPr>
        <p:spPr bwMode="auto">
          <a:xfrm>
            <a:off x="4788024" y="4105647"/>
            <a:ext cx="504056" cy="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5" name="矩形 4"/>
          <p:cNvSpPr/>
          <p:nvPr/>
        </p:nvSpPr>
        <p:spPr>
          <a:xfrm>
            <a:off x="3630208" y="3874814"/>
            <a:ext cx="1229824" cy="461665"/>
          </a:xfrm>
          <a:prstGeom prst="rect">
            <a:avLst/>
          </a:prstGeom>
        </p:spPr>
        <p:txBody>
          <a:bodyPr wrap="none">
            <a:spAutoFit/>
          </a:bodyPr>
          <a:lstStyle/>
          <a:p>
            <a:r>
              <a:rPr lang="en-US" altLang="zh-CN" sz="2400" dirty="0">
                <a:solidFill>
                  <a:schemeClr val="accent6"/>
                </a:solidFill>
                <a:effectLst/>
              </a:rPr>
              <a:t>number</a:t>
            </a:r>
            <a:endParaRPr lang="zh-CN" altLang="en-US" sz="2400" dirty="0">
              <a:effectLst/>
            </a:endParaRPr>
          </a:p>
        </p:txBody>
      </p:sp>
      <p:sp>
        <p:nvSpPr>
          <p:cNvPr id="11" name="矩形 10"/>
          <p:cNvSpPr/>
          <p:nvPr/>
        </p:nvSpPr>
        <p:spPr>
          <a:xfrm>
            <a:off x="3921955" y="6241553"/>
            <a:ext cx="938077" cy="461665"/>
          </a:xfrm>
          <a:prstGeom prst="rect">
            <a:avLst/>
          </a:prstGeom>
        </p:spPr>
        <p:txBody>
          <a:bodyPr wrap="none">
            <a:spAutoFit/>
          </a:bodyPr>
          <a:lstStyle/>
          <a:p>
            <a:r>
              <a:rPr lang="en-US" altLang="zh-CN" sz="2400" dirty="0" smtClean="0">
                <a:solidFill>
                  <a:schemeClr val="accent6"/>
                </a:solidFill>
                <a:effectLst/>
              </a:rPr>
              <a:t>count</a:t>
            </a:r>
            <a:endParaRPr lang="zh-CN" altLang="en-US" sz="2400" dirty="0">
              <a:effectLst/>
            </a:endParaRPr>
          </a:p>
        </p:txBody>
      </p:sp>
      <p:pic>
        <p:nvPicPr>
          <p:cNvPr id="12" name="图片 1">
            <a:hlinkClick r:id="" action="ppaction://hlinkshowjump?jump=lastslideviewed"/>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9815" y="5896892"/>
            <a:ext cx="786656" cy="78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2"/>
          <p:cNvCxnSpPr/>
          <p:nvPr/>
        </p:nvCxnSpPr>
        <p:spPr bwMode="auto">
          <a:xfrm>
            <a:off x="5724128" y="5301208"/>
            <a:ext cx="72008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cxnSp>
        <p:nvCxnSpPr>
          <p:cNvPr id="14" name="直接连接符 13"/>
          <p:cNvCxnSpPr/>
          <p:nvPr/>
        </p:nvCxnSpPr>
        <p:spPr bwMode="auto">
          <a:xfrm>
            <a:off x="5724128" y="5733256"/>
            <a:ext cx="72008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5496" y="188913"/>
            <a:ext cx="8229600" cy="504825"/>
          </a:xfrm>
        </p:spPr>
        <p:txBody>
          <a:bodyPr/>
          <a:lstStyle/>
          <a:p>
            <a:pPr eaLnBrk="1" hangingPunct="1"/>
            <a:r>
              <a:rPr lang="zh-CN" altLang="en-US" b="0" dirty="0" smtClean="0">
                <a:solidFill>
                  <a:schemeClr val="accent1">
                    <a:lumMod val="75000"/>
                  </a:schemeClr>
                </a:solidFill>
              </a:rPr>
              <a:t>（</a:t>
            </a:r>
            <a:r>
              <a:rPr lang="en-US" altLang="zh-CN" b="0" dirty="0" smtClean="0">
                <a:solidFill>
                  <a:schemeClr val="accent1">
                    <a:lumMod val="75000"/>
                  </a:schemeClr>
                </a:solidFill>
              </a:rPr>
              <a:t>3</a:t>
            </a:r>
            <a:r>
              <a:rPr lang="zh-CN" altLang="en-US" b="0" dirty="0" smtClean="0">
                <a:solidFill>
                  <a:schemeClr val="accent1">
                    <a:lumMod val="75000"/>
                  </a:schemeClr>
                </a:solidFill>
              </a:rPr>
              <a:t>）双字变量的定义</a:t>
            </a:r>
            <a:r>
              <a:rPr lang="en-US" altLang="zh-CN" b="0" dirty="0" smtClean="0">
                <a:solidFill>
                  <a:schemeClr val="accent1">
                    <a:lumMod val="75000"/>
                  </a:schemeClr>
                </a:solidFill>
              </a:rPr>
              <a:t>DD</a:t>
            </a:r>
            <a:r>
              <a:rPr lang="zh-CN" altLang="en-US" b="0" dirty="0" smtClean="0">
                <a:solidFill>
                  <a:schemeClr val="accent1">
                    <a:lumMod val="75000"/>
                  </a:schemeClr>
                </a:solidFill>
              </a:rPr>
              <a:t>（</a:t>
            </a:r>
            <a:r>
              <a:rPr lang="en-US" altLang="zh-CN" b="0" dirty="0" smtClean="0">
                <a:solidFill>
                  <a:srgbClr val="FF0000"/>
                </a:solidFill>
              </a:rPr>
              <a:t>D</a:t>
            </a:r>
            <a:r>
              <a:rPr lang="en-US" altLang="zh-CN" b="0" dirty="0" smtClean="0">
                <a:solidFill>
                  <a:schemeClr val="accent1">
                    <a:lumMod val="75000"/>
                  </a:schemeClr>
                </a:solidFill>
              </a:rPr>
              <a:t>efine </a:t>
            </a:r>
            <a:r>
              <a:rPr lang="en-US" altLang="zh-CN" b="0" dirty="0" smtClean="0">
                <a:solidFill>
                  <a:srgbClr val="FF0000"/>
                </a:solidFill>
              </a:rPr>
              <a:t>D</a:t>
            </a:r>
            <a:r>
              <a:rPr lang="en-US" altLang="zh-CN" b="0" dirty="0" smtClean="0">
                <a:solidFill>
                  <a:schemeClr val="accent1">
                    <a:lumMod val="75000"/>
                  </a:schemeClr>
                </a:solidFill>
              </a:rPr>
              <a:t>ouble word</a:t>
            </a:r>
            <a:r>
              <a:rPr lang="zh-CN" altLang="en-US" b="0" dirty="0" smtClean="0">
                <a:solidFill>
                  <a:schemeClr val="accent1">
                    <a:lumMod val="75000"/>
                  </a:schemeClr>
                </a:solidFill>
              </a:rPr>
              <a:t>）</a:t>
            </a:r>
          </a:p>
        </p:txBody>
      </p:sp>
      <p:sp>
        <p:nvSpPr>
          <p:cNvPr id="40963" name="Rectangle 3"/>
          <p:cNvSpPr>
            <a:spLocks noGrp="1" noChangeArrowheads="1"/>
          </p:cNvSpPr>
          <p:nvPr>
            <p:ph type="body" idx="1"/>
          </p:nvPr>
        </p:nvSpPr>
        <p:spPr/>
        <p:txBody>
          <a:bodyPr/>
          <a:lstStyle/>
          <a:p>
            <a:pPr eaLnBrk="1" hangingPunct="1">
              <a:spcBef>
                <a:spcPts val="1800"/>
              </a:spcBef>
              <a:defRPr/>
            </a:pPr>
            <a:r>
              <a:rPr lang="zh-CN" altLang="en-US" sz="2800" b="0" dirty="0" smtClean="0">
                <a:solidFill>
                  <a:schemeClr val="accent1">
                    <a:lumMod val="75000"/>
                  </a:schemeClr>
                </a:solidFill>
              </a:rPr>
              <a:t>格式：</a:t>
            </a:r>
            <a:r>
              <a:rPr lang="zh-CN" altLang="en-US" sz="2800" b="0" dirty="0" smtClean="0">
                <a:solidFill>
                  <a:srgbClr val="0000FF"/>
                </a:solidFill>
              </a:rPr>
              <a:t>变量名  </a:t>
            </a:r>
            <a:r>
              <a:rPr lang="en-US" altLang="zh-CN" sz="2800" b="0" dirty="0" smtClean="0">
                <a:solidFill>
                  <a:srgbClr val="0000FF"/>
                </a:solidFill>
              </a:rPr>
              <a:t>DD  </a:t>
            </a:r>
            <a:r>
              <a:rPr lang="zh-CN" altLang="en-US" sz="2800" b="0" dirty="0" smtClean="0">
                <a:solidFill>
                  <a:srgbClr val="0000FF"/>
                </a:solidFill>
              </a:rPr>
              <a:t>初值表</a:t>
            </a:r>
          </a:p>
          <a:p>
            <a:pPr eaLnBrk="1" hangingPunct="1">
              <a:spcBef>
                <a:spcPts val="1800"/>
              </a:spcBef>
              <a:defRPr/>
            </a:pPr>
            <a:r>
              <a:rPr lang="en-US" altLang="zh-CN" sz="2800" b="0" dirty="0" smtClean="0">
                <a:solidFill>
                  <a:schemeClr val="accent1">
                    <a:lumMod val="75000"/>
                  </a:schemeClr>
                </a:solidFill>
              </a:rPr>
              <a:t>DD</a:t>
            </a:r>
            <a:r>
              <a:rPr lang="zh-CN" altLang="en-US" sz="2800" b="0" dirty="0" smtClean="0">
                <a:solidFill>
                  <a:schemeClr val="accent1">
                    <a:lumMod val="75000"/>
                  </a:schemeClr>
                </a:solidFill>
              </a:rPr>
              <a:t>伪指令以</a:t>
            </a:r>
            <a:r>
              <a:rPr lang="zh-CN" altLang="en-US" sz="2800" b="0" dirty="0" smtClean="0">
                <a:solidFill>
                  <a:schemeClr val="accent1">
                    <a:lumMod val="75000"/>
                  </a:schemeClr>
                </a:solidFill>
                <a:latin typeface="宋体" pitchFamily="2" charset="-122"/>
              </a:rPr>
              <a:t>双字为单位分配内存空间，并可以将它们初始化为指定值。</a:t>
            </a:r>
          </a:p>
          <a:p>
            <a:pPr eaLnBrk="1" hangingPunct="1">
              <a:spcBef>
                <a:spcPts val="1800"/>
              </a:spcBef>
              <a:defRPr/>
            </a:pPr>
            <a:r>
              <a:rPr lang="zh-CN" altLang="en-US" sz="2800" b="0" dirty="0" smtClean="0">
                <a:solidFill>
                  <a:schemeClr val="accent1">
                    <a:lumMod val="75000"/>
                  </a:schemeClr>
                </a:solidFill>
                <a:latin typeface="宋体" pitchFamily="2" charset="-122"/>
              </a:rPr>
              <a:t>初值表中每个数据是一个</a:t>
            </a:r>
            <a:r>
              <a:rPr lang="en-US" altLang="zh-CN" sz="2800" b="0" dirty="0" smtClean="0">
                <a:solidFill>
                  <a:schemeClr val="accent1">
                    <a:lumMod val="75000"/>
                  </a:schemeClr>
                </a:solidFill>
              </a:rPr>
              <a:t>32</a:t>
            </a:r>
            <a:r>
              <a:rPr lang="zh-CN" altLang="en-US" sz="2800" b="0" dirty="0" smtClean="0">
                <a:solidFill>
                  <a:schemeClr val="accent1">
                    <a:lumMod val="75000"/>
                  </a:schemeClr>
                </a:solidFill>
                <a:latin typeface="宋体" pitchFamily="2" charset="-122"/>
              </a:rPr>
              <a:t>位的双字量，可用来存储下列各种类型的数据：</a:t>
            </a:r>
          </a:p>
          <a:p>
            <a:pPr lvl="1" eaLnBrk="1" hangingPunct="1">
              <a:spcBef>
                <a:spcPts val="1200"/>
              </a:spcBef>
              <a:buClr>
                <a:schemeClr val="accent2"/>
              </a:buClr>
              <a:buSzPct val="80000"/>
              <a:buFont typeface="Wingdings" pitchFamily="2" charset="2"/>
              <a:buChar char="u"/>
              <a:defRPr/>
            </a:pPr>
            <a:r>
              <a:rPr lang="zh-CN" altLang="en-US" b="0" dirty="0" smtClean="0">
                <a:solidFill>
                  <a:schemeClr val="accent1">
                    <a:lumMod val="75000"/>
                  </a:schemeClr>
                </a:solidFill>
                <a:ea typeface="+mn-ea"/>
              </a:rPr>
              <a:t>有符号或无符号的</a:t>
            </a:r>
            <a:r>
              <a:rPr lang="en-US" altLang="zh-CN" b="0" dirty="0" smtClean="0">
                <a:solidFill>
                  <a:schemeClr val="accent1">
                    <a:lumMod val="75000"/>
                  </a:schemeClr>
                </a:solidFill>
                <a:ea typeface="+mn-ea"/>
              </a:rPr>
              <a:t>32</a:t>
            </a:r>
            <a:r>
              <a:rPr lang="zh-CN" altLang="en-US" b="0" dirty="0" smtClean="0">
                <a:solidFill>
                  <a:schemeClr val="accent1">
                    <a:lumMod val="75000"/>
                  </a:schemeClr>
                </a:solidFill>
                <a:ea typeface="+mn-ea"/>
              </a:rPr>
              <a:t>位整数</a:t>
            </a:r>
          </a:p>
          <a:p>
            <a:pPr lvl="1" eaLnBrk="1" hangingPunct="1">
              <a:spcBef>
                <a:spcPts val="1200"/>
              </a:spcBef>
              <a:buClr>
                <a:schemeClr val="accent2"/>
              </a:buClr>
              <a:buSzPct val="80000"/>
              <a:buFont typeface="Wingdings" pitchFamily="2" charset="2"/>
              <a:buChar char="u"/>
              <a:defRPr/>
            </a:pPr>
            <a:r>
              <a:rPr lang="zh-CN" altLang="en-US" b="0" dirty="0" smtClean="0">
                <a:solidFill>
                  <a:schemeClr val="accent1">
                    <a:lumMod val="75000"/>
                  </a:schemeClr>
                </a:solidFill>
                <a:ea typeface="+mn-ea"/>
              </a:rPr>
              <a:t>远指针：</a:t>
            </a:r>
            <a:r>
              <a:rPr lang="en-US" altLang="zh-CN" b="0" dirty="0" smtClean="0">
                <a:solidFill>
                  <a:schemeClr val="accent1">
                    <a:lumMod val="75000"/>
                  </a:schemeClr>
                </a:solidFill>
                <a:ea typeface="+mn-ea"/>
              </a:rPr>
              <a:t>16</a:t>
            </a:r>
            <a:r>
              <a:rPr lang="zh-CN" altLang="en-US" b="0" dirty="0" smtClean="0">
                <a:solidFill>
                  <a:schemeClr val="accent1">
                    <a:lumMod val="75000"/>
                  </a:schemeClr>
                </a:solidFill>
                <a:ea typeface="+mn-ea"/>
              </a:rPr>
              <a:t>位段地址</a:t>
            </a:r>
            <a:r>
              <a:rPr lang="en-US" altLang="zh-CN" b="0" dirty="0" smtClean="0">
                <a:solidFill>
                  <a:schemeClr val="accent1">
                    <a:lumMod val="75000"/>
                  </a:schemeClr>
                </a:solidFill>
                <a:ea typeface="+mn-ea"/>
              </a:rPr>
              <a:t>+16</a:t>
            </a:r>
            <a:r>
              <a:rPr lang="zh-CN" altLang="en-US" b="0" dirty="0" smtClean="0">
                <a:solidFill>
                  <a:schemeClr val="accent1">
                    <a:lumMod val="75000"/>
                  </a:schemeClr>
                </a:solidFill>
                <a:ea typeface="+mn-ea"/>
              </a:rPr>
              <a:t>位的偏移地址</a:t>
            </a:r>
            <a:endParaRPr lang="en-US" altLang="zh-CN" b="0" dirty="0">
              <a:solidFill>
                <a:schemeClr val="accent1">
                  <a:lumMod val="75000"/>
                </a:schemeClr>
              </a:solidFill>
              <a:ea typeface="+mn-ea"/>
            </a:endParaRPr>
          </a:p>
          <a:p>
            <a:pPr marL="857250" lvl="2" indent="-457200" eaLnBrk="1" hangingPunct="1">
              <a:spcBef>
                <a:spcPts val="1200"/>
              </a:spcBef>
              <a:buFontTx/>
              <a:buNone/>
              <a:defRPr/>
            </a:pPr>
            <a:r>
              <a:rPr lang="en-US" altLang="zh-CN" dirty="0" smtClean="0"/>
              <a:t>     </a:t>
            </a:r>
            <a:r>
              <a:rPr lang="en-US" altLang="zh-CN" dirty="0" err="1" smtClean="0">
                <a:solidFill>
                  <a:srgbClr val="0000FF"/>
                </a:solidFill>
              </a:rPr>
              <a:t>vardd</a:t>
            </a:r>
            <a:r>
              <a:rPr lang="en-US" altLang="zh-CN" dirty="0" smtClean="0">
                <a:solidFill>
                  <a:srgbClr val="0000FF"/>
                </a:solidFill>
              </a:rPr>
              <a:t>	 DD 0,?,12345678h</a:t>
            </a:r>
          </a:p>
          <a:p>
            <a:pPr lvl="1" eaLnBrk="1" hangingPunct="1">
              <a:spcBef>
                <a:spcPts val="1200"/>
              </a:spcBef>
              <a:buFontTx/>
              <a:buNone/>
              <a:defRPr/>
            </a:pPr>
            <a:r>
              <a:rPr lang="en-US" altLang="zh-CN" sz="2400" b="0" dirty="0" smtClean="0">
                <a:solidFill>
                  <a:srgbClr val="0000FF"/>
                </a:solidFill>
              </a:rPr>
              <a:t>    </a:t>
            </a:r>
            <a:r>
              <a:rPr lang="en-US" altLang="zh-CN" sz="2400" b="0" dirty="0" err="1" smtClean="0">
                <a:solidFill>
                  <a:srgbClr val="0000FF"/>
                </a:solidFill>
              </a:rPr>
              <a:t>farpoint</a:t>
            </a:r>
            <a:r>
              <a:rPr lang="en-US" altLang="zh-CN" sz="2400" b="0" dirty="0" smtClean="0">
                <a:solidFill>
                  <a:srgbClr val="0000FF"/>
                </a:solidFill>
              </a:rPr>
              <a:t>	 DD 00400078h</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randombar(horizontal)">
                                      <p:cBhvr>
                                        <p:cTn id="7" dur="500"/>
                                        <p:tgtEl>
                                          <p:spTgt spid="40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randombar(horizontal)">
                                      <p:cBhvr>
                                        <p:cTn id="12" dur="500"/>
                                        <p:tgtEl>
                                          <p:spTgt spid="4096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animEffect transition="in" filter="randombar(horizontal)">
                                      <p:cBhvr>
                                        <p:cTn id="15" dur="500"/>
                                        <p:tgtEl>
                                          <p:spTgt spid="4096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0963">
                                            <p:txEl>
                                              <p:pRg st="4" end="4"/>
                                            </p:txEl>
                                          </p:spTgt>
                                        </p:tgtEl>
                                        <p:attrNameLst>
                                          <p:attrName>style.visibility</p:attrName>
                                        </p:attrNameLst>
                                      </p:cBhvr>
                                      <p:to>
                                        <p:strVal val="visible"/>
                                      </p:to>
                                    </p:set>
                                    <p:animEffect transition="in" filter="randombar(horizontal)">
                                      <p:cBhvr>
                                        <p:cTn id="18" dur="500"/>
                                        <p:tgtEl>
                                          <p:spTgt spid="4096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animEffect transition="in" filter="randombar(horizontal)">
                                      <p:cBhvr>
                                        <p:cTn id="23" dur="500"/>
                                        <p:tgtEl>
                                          <p:spTgt spid="40963">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40963">
                                            <p:txEl>
                                              <p:pRg st="6" end="6"/>
                                            </p:txEl>
                                          </p:spTgt>
                                        </p:tgtEl>
                                        <p:attrNameLst>
                                          <p:attrName>style.visibility</p:attrName>
                                        </p:attrNameLst>
                                      </p:cBhvr>
                                      <p:to>
                                        <p:strVal val="visible"/>
                                      </p:to>
                                    </p:set>
                                    <p:animEffect transition="in" filter="randombar(horizontal)">
                                      <p:cBhvr>
                                        <p:cTn id="26"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188913"/>
            <a:ext cx="8229600" cy="504825"/>
          </a:xfrm>
        </p:spPr>
        <p:txBody>
          <a:bodyPr/>
          <a:lstStyle/>
          <a:p>
            <a:pPr eaLnBrk="1" hangingPunct="1"/>
            <a:r>
              <a:rPr lang="en-US" altLang="zh-CN" b="0" dirty="0" smtClean="0">
                <a:solidFill>
                  <a:schemeClr val="accent1">
                    <a:lumMod val="75000"/>
                  </a:schemeClr>
                </a:solidFill>
              </a:rPr>
              <a:t>2. </a:t>
            </a:r>
            <a:r>
              <a:rPr lang="zh-CN" altLang="en-US" b="0" dirty="0" smtClean="0">
                <a:solidFill>
                  <a:schemeClr val="accent1">
                    <a:lumMod val="75000"/>
                  </a:schemeClr>
                </a:solidFill>
              </a:rPr>
              <a:t>变量的应用</a:t>
            </a:r>
          </a:p>
        </p:txBody>
      </p:sp>
      <p:sp>
        <p:nvSpPr>
          <p:cNvPr id="41987" name="Rectangle 3"/>
          <p:cNvSpPr>
            <a:spLocks noGrp="1" noChangeArrowheads="1"/>
          </p:cNvSpPr>
          <p:nvPr>
            <p:ph type="body" idx="1"/>
          </p:nvPr>
        </p:nvSpPr>
        <p:spPr/>
        <p:txBody>
          <a:bodyPr/>
          <a:lstStyle/>
          <a:p>
            <a:pPr eaLnBrk="1" hangingPunct="1">
              <a:defRPr/>
            </a:pPr>
            <a:r>
              <a:rPr lang="zh-CN" altLang="en-US" sz="2800" b="0" dirty="0">
                <a:solidFill>
                  <a:schemeClr val="accent1">
                    <a:lumMod val="75000"/>
                  </a:schemeClr>
                </a:solidFill>
              </a:rPr>
              <a:t>变量名是</a:t>
            </a:r>
            <a:r>
              <a:rPr lang="zh-CN" altLang="en-US" sz="2800" b="0" dirty="0" smtClean="0">
                <a:solidFill>
                  <a:schemeClr val="accent1">
                    <a:lumMod val="75000"/>
                  </a:schemeClr>
                </a:solidFill>
              </a:rPr>
              <a:t>存储单元的符号地址（逻辑地址）。</a:t>
            </a:r>
          </a:p>
          <a:p>
            <a:pPr eaLnBrk="1" hangingPunct="1">
              <a:defRPr/>
            </a:pPr>
            <a:r>
              <a:rPr lang="zh-CN" altLang="en-US" sz="2800" b="0" dirty="0" smtClean="0">
                <a:solidFill>
                  <a:schemeClr val="accent1">
                    <a:lumMod val="75000"/>
                  </a:schemeClr>
                </a:solidFill>
              </a:rPr>
              <a:t>程序代码中</a:t>
            </a:r>
          </a:p>
          <a:p>
            <a:pPr lvl="1" eaLnBrk="1" hangingPunct="1">
              <a:defRPr/>
            </a:pPr>
            <a:r>
              <a:rPr lang="zh-CN" altLang="en-US" b="0" dirty="0" smtClean="0">
                <a:solidFill>
                  <a:schemeClr val="accent1">
                    <a:lumMod val="75000"/>
                  </a:schemeClr>
                </a:solidFill>
                <a:latin typeface="+mn-ea"/>
                <a:ea typeface="+mn-ea"/>
              </a:rPr>
              <a:t>通过变量名引用其指向的首个数据</a:t>
            </a:r>
          </a:p>
          <a:p>
            <a:pPr lvl="1" eaLnBrk="1" hangingPunct="1">
              <a:defRPr/>
            </a:pPr>
            <a:r>
              <a:rPr lang="zh-CN" altLang="en-US" b="0" dirty="0" smtClean="0">
                <a:solidFill>
                  <a:schemeClr val="accent1">
                    <a:lumMod val="75000"/>
                  </a:schemeClr>
                </a:solidFill>
                <a:latin typeface="+mn-ea"/>
                <a:ea typeface="+mn-ea"/>
              </a:rPr>
              <a:t>通过变量名加减位移量可存取</a:t>
            </a:r>
            <a:r>
              <a:rPr lang="zh-CN" altLang="en-US" b="0" dirty="0">
                <a:solidFill>
                  <a:schemeClr val="accent1">
                    <a:lumMod val="75000"/>
                  </a:schemeClr>
                </a:solidFill>
                <a:latin typeface="+mn-ea"/>
                <a:ea typeface="+mn-ea"/>
              </a:rPr>
              <a:t>位于</a:t>
            </a:r>
            <a:r>
              <a:rPr lang="zh-CN" altLang="en-US" b="0" dirty="0" smtClean="0">
                <a:solidFill>
                  <a:schemeClr val="accent1">
                    <a:lumMod val="75000"/>
                  </a:schemeClr>
                </a:solidFill>
                <a:latin typeface="+mn-ea"/>
                <a:ea typeface="+mn-ea"/>
              </a:rPr>
              <a:t>该变量名所标识数据前后的数据 。</a:t>
            </a:r>
          </a:p>
          <a:p>
            <a:pPr eaLnBrk="1" hangingPunct="1">
              <a:defRPr/>
            </a:pPr>
            <a:endParaRPr lang="zh-CN" altLang="en-US" sz="2800" b="0" dirty="0" smtClean="0"/>
          </a:p>
          <a:p>
            <a:pPr eaLnBrk="1" hangingPunct="1">
              <a:buFontTx/>
              <a:buNone/>
              <a:defRPr/>
            </a:pPr>
            <a:endParaRPr lang="en-US" altLang="zh-CN" sz="2800" b="0" dirty="0" smtClean="0"/>
          </a:p>
        </p:txBody>
      </p:sp>
      <p:sp>
        <p:nvSpPr>
          <p:cNvPr id="2" name="圆角矩形 1">
            <a:hlinkClick r:id="rId2" action="ppaction://hlinksldjump"/>
          </p:cNvPr>
          <p:cNvSpPr/>
          <p:nvPr/>
        </p:nvSpPr>
        <p:spPr bwMode="auto">
          <a:xfrm>
            <a:off x="1331913" y="3860800"/>
            <a:ext cx="3672135" cy="57631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zh-CN" altLang="en-US" sz="2800" dirty="0">
                <a:solidFill>
                  <a:srgbClr val="0000FF"/>
                </a:solidFill>
                <a:effectLst/>
              </a:rPr>
              <a:t>例题</a:t>
            </a:r>
            <a:r>
              <a:rPr lang="en-US" altLang="zh-CN" sz="2800" dirty="0">
                <a:solidFill>
                  <a:srgbClr val="0000FF"/>
                </a:solidFill>
                <a:effectLst/>
              </a:rPr>
              <a:t>3.2 </a:t>
            </a:r>
            <a:r>
              <a:rPr lang="en-US" altLang="zh-CN" sz="2800" dirty="0" smtClean="0">
                <a:solidFill>
                  <a:srgbClr val="0000FF"/>
                </a:solidFill>
                <a:effectLst/>
              </a:rPr>
              <a:t> wj0302.asm</a:t>
            </a:r>
            <a:endParaRPr lang="zh-CN" altLang="en-US" sz="2800" dirty="0">
              <a:solidFill>
                <a:srgbClr val="0000FF"/>
              </a:solidFill>
              <a:effectLst/>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188913"/>
            <a:ext cx="8229600" cy="504825"/>
          </a:xfrm>
        </p:spPr>
        <p:txBody>
          <a:bodyPr/>
          <a:lstStyle/>
          <a:p>
            <a:pPr eaLnBrk="1" hangingPunct="1"/>
            <a:r>
              <a:rPr lang="en-US" altLang="zh-CN" b="0" dirty="0" smtClean="0">
                <a:solidFill>
                  <a:schemeClr val="accent1">
                    <a:lumMod val="75000"/>
                  </a:schemeClr>
                </a:solidFill>
              </a:rPr>
              <a:t>3. </a:t>
            </a:r>
            <a:r>
              <a:rPr lang="zh-CN" altLang="en-US" b="0" dirty="0" smtClean="0">
                <a:solidFill>
                  <a:schemeClr val="accent1">
                    <a:lumMod val="75000"/>
                  </a:schemeClr>
                </a:solidFill>
              </a:rPr>
              <a:t>变量的定位</a:t>
            </a:r>
          </a:p>
        </p:txBody>
      </p:sp>
      <p:sp>
        <p:nvSpPr>
          <p:cNvPr id="47107" name="Rectangle 3"/>
          <p:cNvSpPr>
            <a:spLocks noGrp="1" noChangeArrowheads="1"/>
          </p:cNvSpPr>
          <p:nvPr>
            <p:ph type="body" idx="1"/>
          </p:nvPr>
        </p:nvSpPr>
        <p:spPr>
          <a:xfrm>
            <a:off x="468313" y="981075"/>
            <a:ext cx="8229600" cy="3744069"/>
          </a:xfrm>
        </p:spPr>
        <p:txBody>
          <a:bodyPr/>
          <a:lstStyle/>
          <a:p>
            <a:pPr eaLnBrk="1" hangingPunct="1">
              <a:spcBef>
                <a:spcPts val="1200"/>
              </a:spcBef>
            </a:pPr>
            <a:r>
              <a:rPr lang="zh-CN" altLang="en-US" sz="2800" b="0" dirty="0" smtClean="0">
                <a:solidFill>
                  <a:schemeClr val="accent1">
                    <a:lumMod val="75000"/>
                  </a:schemeClr>
                </a:solidFill>
              </a:rPr>
              <a:t>定位伪指令</a:t>
            </a:r>
            <a:r>
              <a:rPr lang="en-US" altLang="zh-CN" sz="2800" b="0" dirty="0" smtClean="0">
                <a:solidFill>
                  <a:schemeClr val="accent1">
                    <a:lumMod val="75000"/>
                  </a:schemeClr>
                </a:solidFill>
              </a:rPr>
              <a:t>ORG</a:t>
            </a:r>
            <a:r>
              <a:rPr lang="zh-CN" altLang="en-US" sz="2800" b="0" dirty="0" smtClean="0">
                <a:solidFill>
                  <a:schemeClr val="accent1">
                    <a:lumMod val="75000"/>
                  </a:schemeClr>
                </a:solidFill>
              </a:rPr>
              <a:t>控制数据或代码在内存的位置。</a:t>
            </a:r>
            <a:endParaRPr lang="en-US" altLang="zh-CN" sz="2800" b="0" dirty="0" smtClean="0">
              <a:solidFill>
                <a:schemeClr val="accent1">
                  <a:lumMod val="75000"/>
                </a:schemeClr>
              </a:solidFill>
            </a:endParaRPr>
          </a:p>
          <a:p>
            <a:pPr eaLnBrk="1" hangingPunct="1">
              <a:spcBef>
                <a:spcPts val="1200"/>
              </a:spcBef>
            </a:pPr>
            <a:r>
              <a:rPr lang="zh-CN" altLang="en-US" sz="2800" b="0" dirty="0" smtClean="0">
                <a:solidFill>
                  <a:schemeClr val="accent1">
                    <a:lumMod val="75000"/>
                  </a:schemeClr>
                </a:solidFill>
              </a:rPr>
              <a:t>格式：</a:t>
            </a:r>
            <a:r>
              <a:rPr lang="en-US" altLang="zh-CN" sz="2800" b="0" dirty="0" smtClean="0">
                <a:solidFill>
                  <a:srgbClr val="0000FF"/>
                </a:solidFill>
              </a:rPr>
              <a:t>ORG </a:t>
            </a:r>
            <a:r>
              <a:rPr lang="zh-CN" altLang="en-US" sz="2800" b="0" dirty="0" smtClean="0">
                <a:solidFill>
                  <a:srgbClr val="0000FF"/>
                </a:solidFill>
              </a:rPr>
              <a:t>参数</a:t>
            </a:r>
          </a:p>
          <a:p>
            <a:pPr eaLnBrk="1" hangingPunct="1">
              <a:spcBef>
                <a:spcPts val="1200"/>
              </a:spcBef>
            </a:pPr>
            <a:r>
              <a:rPr lang="en-US" altLang="zh-CN" sz="2800" b="0" dirty="0" smtClean="0">
                <a:solidFill>
                  <a:schemeClr val="accent1">
                    <a:lumMod val="75000"/>
                  </a:schemeClr>
                </a:solidFill>
              </a:rPr>
              <a:t>ORG</a:t>
            </a:r>
            <a:r>
              <a:rPr lang="zh-CN" altLang="en-US" sz="2800" b="0" dirty="0" smtClean="0">
                <a:solidFill>
                  <a:schemeClr val="accent1">
                    <a:lumMod val="75000"/>
                  </a:schemeClr>
                </a:solidFill>
              </a:rPr>
              <a:t>伪指令将当前偏移地址指针指向参数表达的偏移地址。例如：</a:t>
            </a:r>
          </a:p>
          <a:p>
            <a:pPr eaLnBrk="1" hangingPunct="1">
              <a:buFontTx/>
              <a:buNone/>
            </a:pPr>
            <a:r>
              <a:rPr lang="zh-CN" altLang="en-US" sz="2800" b="0" dirty="0" smtClean="0"/>
              <a:t>	</a:t>
            </a:r>
            <a:r>
              <a:rPr lang="en-US" altLang="zh-CN" sz="2800" b="0" dirty="0" smtClean="0">
                <a:solidFill>
                  <a:srgbClr val="0000FF"/>
                </a:solidFill>
              </a:rPr>
              <a:t>ORG 100h</a:t>
            </a:r>
            <a:r>
              <a:rPr lang="en-US" altLang="zh-CN" sz="2400" b="0" dirty="0" smtClean="0">
                <a:solidFill>
                  <a:schemeClr val="accent1">
                    <a:lumMod val="75000"/>
                  </a:schemeClr>
                </a:solidFill>
              </a:rPr>
              <a:t>	</a:t>
            </a:r>
            <a:r>
              <a:rPr lang="zh-CN" altLang="en-US" sz="2400" b="0" dirty="0" smtClean="0">
                <a:solidFill>
                  <a:schemeClr val="accent1">
                    <a:lumMod val="75000"/>
                  </a:schemeClr>
                </a:solidFill>
              </a:rPr>
              <a:t>；从</a:t>
            </a:r>
            <a:r>
              <a:rPr lang="en-US" altLang="zh-CN" sz="2400" b="0" dirty="0" smtClean="0">
                <a:solidFill>
                  <a:schemeClr val="accent1">
                    <a:lumMod val="75000"/>
                  </a:schemeClr>
                </a:solidFill>
              </a:rPr>
              <a:t>100H</a:t>
            </a:r>
            <a:r>
              <a:rPr lang="zh-CN" altLang="en-US" sz="2400" b="0" dirty="0" smtClean="0">
                <a:solidFill>
                  <a:schemeClr val="accent1">
                    <a:lumMod val="75000"/>
                  </a:schemeClr>
                </a:solidFill>
              </a:rPr>
              <a:t>处安排数据或程序</a:t>
            </a:r>
          </a:p>
          <a:p>
            <a:pPr eaLnBrk="1" hangingPunct="1">
              <a:buFontTx/>
              <a:buNone/>
            </a:pPr>
            <a:r>
              <a:rPr lang="zh-CN" altLang="en-US" sz="2800" b="0" dirty="0" smtClean="0">
                <a:solidFill>
                  <a:schemeClr val="accent1">
                    <a:lumMod val="75000"/>
                  </a:schemeClr>
                </a:solidFill>
              </a:rPr>
              <a:t>	</a:t>
            </a:r>
            <a:r>
              <a:rPr lang="en-US" altLang="zh-CN" sz="2800" b="0" dirty="0" smtClean="0">
                <a:solidFill>
                  <a:srgbClr val="0000FF"/>
                </a:solidFill>
              </a:rPr>
              <a:t>ORG $+10</a:t>
            </a:r>
            <a:r>
              <a:rPr lang="en-US" altLang="zh-CN" sz="2400" b="0" dirty="0" smtClean="0">
                <a:solidFill>
                  <a:schemeClr val="accent1">
                    <a:lumMod val="75000"/>
                  </a:schemeClr>
                </a:solidFill>
              </a:rPr>
              <a:t>	</a:t>
            </a:r>
            <a:r>
              <a:rPr lang="zh-CN" altLang="en-US" sz="2400" b="0" dirty="0" smtClean="0">
                <a:solidFill>
                  <a:schemeClr val="accent1">
                    <a:lumMod val="75000"/>
                  </a:schemeClr>
                </a:solidFill>
              </a:rPr>
              <a:t>；偏移地址加</a:t>
            </a:r>
            <a:r>
              <a:rPr lang="en-US" altLang="zh-CN" sz="2400" b="0" dirty="0" smtClean="0">
                <a:solidFill>
                  <a:schemeClr val="accent1">
                    <a:lumMod val="75000"/>
                  </a:schemeClr>
                </a:solidFill>
              </a:rPr>
              <a:t>10</a:t>
            </a:r>
            <a:r>
              <a:rPr lang="zh-CN" altLang="en-US" sz="2400" b="0" dirty="0" smtClean="0">
                <a:solidFill>
                  <a:schemeClr val="accent1">
                    <a:lumMod val="75000"/>
                  </a:schemeClr>
                </a:solidFill>
              </a:rPr>
              <a:t>，即跳过</a:t>
            </a:r>
            <a:r>
              <a:rPr lang="en-US" altLang="zh-CN" sz="2400" b="0" dirty="0" smtClean="0">
                <a:solidFill>
                  <a:schemeClr val="accent1">
                    <a:lumMod val="75000"/>
                  </a:schemeClr>
                </a:solidFill>
              </a:rPr>
              <a:t>10</a:t>
            </a:r>
            <a:r>
              <a:rPr lang="zh-CN" altLang="en-US" sz="2400" b="0" dirty="0" smtClean="0">
                <a:solidFill>
                  <a:schemeClr val="accent1">
                    <a:lumMod val="75000"/>
                  </a:schemeClr>
                </a:solidFill>
              </a:rPr>
              <a:t>个字节空间</a:t>
            </a:r>
          </a:p>
          <a:p>
            <a:pPr eaLnBrk="1" hangingPunct="1"/>
            <a:r>
              <a:rPr lang="zh-CN" altLang="en-US" sz="2800" b="0" dirty="0" smtClean="0">
                <a:solidFill>
                  <a:schemeClr val="accent1">
                    <a:lumMod val="75000"/>
                  </a:schemeClr>
                </a:solidFill>
              </a:rPr>
              <a:t>符号“</a:t>
            </a:r>
            <a:r>
              <a:rPr lang="en-US" altLang="zh-CN" sz="2800" b="0" dirty="0" smtClean="0">
                <a:solidFill>
                  <a:srgbClr val="0000FF"/>
                </a:solidFill>
              </a:rPr>
              <a:t>$</a:t>
            </a:r>
            <a:r>
              <a:rPr lang="zh-CN" altLang="en-US" sz="2800" b="0" dirty="0" smtClean="0">
                <a:solidFill>
                  <a:schemeClr val="accent1">
                    <a:lumMod val="75000"/>
                  </a:schemeClr>
                </a:solidFill>
              </a:rPr>
              <a:t>”称作汇编计数器，表示当前偏移地址值</a:t>
            </a:r>
          </a:p>
        </p:txBody>
      </p:sp>
      <p:sp>
        <p:nvSpPr>
          <p:cNvPr id="2" name="圆角矩形 1"/>
          <p:cNvSpPr/>
          <p:nvPr/>
        </p:nvSpPr>
        <p:spPr bwMode="auto">
          <a:xfrm>
            <a:off x="6228184" y="4941168"/>
            <a:ext cx="2304256" cy="6480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smtClean="0">
                <a:solidFill>
                  <a:srgbClr val="0000FF"/>
                </a:solidFill>
                <a:effectLst/>
              </a:rPr>
              <a:t>Position.asm</a:t>
            </a:r>
            <a:endParaRPr kumimoji="0" lang="zh-CN" altLang="en-US" sz="2800" b="0" i="0" u="none" strike="noStrike" cap="none" normalizeH="0" baseline="0" dirty="0" smtClean="0">
              <a:ln>
                <a:noFill/>
              </a:ln>
              <a:solidFill>
                <a:srgbClr val="0000FF"/>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randombar(horizont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randombar(horizont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randombar(horizontal)">
                                      <p:cBhvr>
                                        <p:cTn id="17" dur="500"/>
                                        <p:tgtEl>
                                          <p:spTgt spid="4710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47107">
                                            <p:txEl>
                                              <p:pRg st="3" end="3"/>
                                            </p:txEl>
                                          </p:spTgt>
                                        </p:tgtEl>
                                        <p:attrNameLst>
                                          <p:attrName>style.visibility</p:attrName>
                                        </p:attrNameLst>
                                      </p:cBhvr>
                                      <p:to>
                                        <p:strVal val="visible"/>
                                      </p:to>
                                    </p:set>
                                    <p:animEffect transition="in" filter="randombar(horizontal)">
                                      <p:cBhvr>
                                        <p:cTn id="20" dur="500"/>
                                        <p:tgtEl>
                                          <p:spTgt spid="47107">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Effect transition="in" filter="randombar(horizontal)">
                                      <p:cBhvr>
                                        <p:cTn id="23" dur="500"/>
                                        <p:tgtEl>
                                          <p:spTgt spid="4710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47107">
                                            <p:txEl>
                                              <p:pRg st="5" end="5"/>
                                            </p:txEl>
                                          </p:spTgt>
                                        </p:tgtEl>
                                        <p:attrNameLst>
                                          <p:attrName>style.visibility</p:attrName>
                                        </p:attrNameLst>
                                      </p:cBhvr>
                                      <p:to>
                                        <p:strVal val="visible"/>
                                      </p:to>
                                    </p:set>
                                    <p:animEffect transition="in" filter="randombar(horizontal)">
                                      <p:cBhvr>
                                        <p:cTn id="28"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188913"/>
            <a:ext cx="8229600" cy="504825"/>
          </a:xfrm>
        </p:spPr>
        <p:txBody>
          <a:bodyPr/>
          <a:lstStyle/>
          <a:p>
            <a:pPr eaLnBrk="1" hangingPunct="1"/>
            <a:r>
              <a:rPr lang="en-US" altLang="zh-CN" b="0" dirty="0" smtClean="0">
                <a:solidFill>
                  <a:schemeClr val="accent1">
                    <a:lumMod val="75000"/>
                  </a:schemeClr>
                </a:solidFill>
              </a:rPr>
              <a:t>3.2.3 </a:t>
            </a:r>
            <a:r>
              <a:rPr lang="zh-CN" altLang="en-US" b="0" dirty="0" smtClean="0">
                <a:solidFill>
                  <a:schemeClr val="accent1">
                    <a:lumMod val="75000"/>
                  </a:schemeClr>
                </a:solidFill>
              </a:rPr>
              <a:t>名字和标号的属性</a:t>
            </a:r>
          </a:p>
        </p:txBody>
      </p:sp>
      <p:sp>
        <p:nvSpPr>
          <p:cNvPr id="48131" name="Rectangle 3"/>
          <p:cNvSpPr>
            <a:spLocks noGrp="1" noChangeArrowheads="1"/>
          </p:cNvSpPr>
          <p:nvPr>
            <p:ph type="body" idx="1"/>
          </p:nvPr>
        </p:nvSpPr>
        <p:spPr>
          <a:xfrm>
            <a:off x="468313" y="981075"/>
            <a:ext cx="8424862" cy="4824413"/>
          </a:xfrm>
        </p:spPr>
        <p:txBody>
          <a:bodyPr/>
          <a:lstStyle/>
          <a:p>
            <a:pPr eaLnBrk="1" hangingPunct="1">
              <a:defRPr/>
            </a:pPr>
            <a:r>
              <a:rPr lang="zh-CN" altLang="en-US" sz="2800" b="0" dirty="0">
                <a:solidFill>
                  <a:schemeClr val="accent1">
                    <a:lumMod val="75000"/>
                  </a:schemeClr>
                </a:solidFill>
              </a:rPr>
              <a:t>名字和标号</a:t>
            </a:r>
            <a:r>
              <a:rPr lang="zh-CN" altLang="en-US" sz="2800" b="0" dirty="0" smtClean="0">
                <a:solidFill>
                  <a:schemeClr val="accent1">
                    <a:lumMod val="75000"/>
                  </a:schemeClr>
                </a:solidFill>
              </a:rPr>
              <a:t>是用户自定义的标识符。名字指向一条伪指令，标号指向一条指令。</a:t>
            </a:r>
            <a:endParaRPr lang="en-US" altLang="zh-CN" sz="2800" b="0" dirty="0" smtClean="0">
              <a:solidFill>
                <a:schemeClr val="accent1">
                  <a:lumMod val="75000"/>
                </a:schemeClr>
              </a:solidFill>
            </a:endParaRPr>
          </a:p>
          <a:p>
            <a:pPr eaLnBrk="1" hangingPunct="1">
              <a:defRPr/>
            </a:pPr>
            <a:r>
              <a:rPr lang="zh-CN" altLang="en-US" sz="2800" b="0" dirty="0" smtClean="0">
                <a:solidFill>
                  <a:schemeClr val="accent1">
                    <a:lumMod val="75000"/>
                  </a:schemeClr>
                </a:solidFill>
              </a:rPr>
              <a:t>名字和标号一经使用便具有两类属性：</a:t>
            </a:r>
          </a:p>
          <a:p>
            <a:pPr marL="635000" lvl="1" indent="-25400" eaLnBrk="1" hangingPunct="1">
              <a:buFontTx/>
              <a:buNone/>
              <a:defRPr/>
            </a:pPr>
            <a:r>
              <a:rPr lang="zh-CN" altLang="en-US" sz="2400" b="0" dirty="0" smtClean="0">
                <a:solidFill>
                  <a:srgbClr val="0000FF"/>
                </a:solidFill>
                <a:ea typeface="+mn-ea"/>
              </a:rPr>
              <a:t>⑴ 地址属性</a:t>
            </a:r>
            <a:r>
              <a:rPr lang="zh-CN" altLang="en-US" sz="2400" b="0" dirty="0" smtClean="0">
                <a:solidFill>
                  <a:schemeClr val="accent1">
                    <a:lumMod val="75000"/>
                  </a:schemeClr>
                </a:solidFill>
                <a:ea typeface="+mn-ea"/>
              </a:rPr>
              <a:t>：名字和标号是变量或指令所在存储单元的逻辑地址，包括段地址和偏移地址；</a:t>
            </a:r>
          </a:p>
          <a:p>
            <a:pPr marL="635000" lvl="1" indent="-25400" eaLnBrk="1" hangingPunct="1">
              <a:buFontTx/>
              <a:buNone/>
              <a:defRPr/>
            </a:pPr>
            <a:r>
              <a:rPr lang="zh-CN" altLang="en-US" sz="2400" b="0" dirty="0" smtClean="0">
                <a:solidFill>
                  <a:srgbClr val="0000FF"/>
                </a:solidFill>
                <a:ea typeface="+mn-ea"/>
              </a:rPr>
              <a:t>⑵ 类型属性：</a:t>
            </a:r>
            <a:r>
              <a:rPr lang="zh-CN" altLang="en-US" sz="2400" b="0" dirty="0" smtClean="0">
                <a:solidFill>
                  <a:schemeClr val="accent1">
                    <a:lumMod val="75000"/>
                  </a:schemeClr>
                </a:solidFill>
                <a:ea typeface="+mn-ea"/>
              </a:rPr>
              <a:t>变量名的类型可以是</a:t>
            </a:r>
            <a:r>
              <a:rPr lang="en-US" altLang="zh-CN" sz="2400" b="0" dirty="0" smtClean="0">
                <a:solidFill>
                  <a:schemeClr val="accent1">
                    <a:lumMod val="75000"/>
                  </a:schemeClr>
                </a:solidFill>
                <a:ea typeface="+mn-ea"/>
              </a:rPr>
              <a:t>BYTE</a:t>
            </a:r>
            <a:r>
              <a:rPr lang="zh-CN" altLang="en-US" sz="2400" b="0" dirty="0" smtClean="0">
                <a:solidFill>
                  <a:schemeClr val="accent1">
                    <a:lumMod val="75000"/>
                  </a:schemeClr>
                </a:solidFill>
                <a:ea typeface="+mn-ea"/>
              </a:rPr>
              <a:t>（字节）、</a:t>
            </a:r>
            <a:r>
              <a:rPr lang="en-US" altLang="zh-CN" sz="2400" b="0" dirty="0" smtClean="0">
                <a:solidFill>
                  <a:schemeClr val="accent1">
                    <a:lumMod val="75000"/>
                  </a:schemeClr>
                </a:solidFill>
                <a:ea typeface="+mn-ea"/>
              </a:rPr>
              <a:t>WORD</a:t>
            </a:r>
            <a:r>
              <a:rPr lang="zh-CN" altLang="en-US" sz="2400" b="0" dirty="0" smtClean="0">
                <a:solidFill>
                  <a:schemeClr val="accent1">
                    <a:lumMod val="75000"/>
                  </a:schemeClr>
                </a:solidFill>
                <a:ea typeface="+mn-ea"/>
              </a:rPr>
              <a:t>（字）和</a:t>
            </a:r>
            <a:r>
              <a:rPr lang="en-US" altLang="zh-CN" sz="2400" b="0" dirty="0" smtClean="0">
                <a:solidFill>
                  <a:schemeClr val="accent1">
                    <a:lumMod val="75000"/>
                  </a:schemeClr>
                </a:solidFill>
                <a:ea typeface="+mn-ea"/>
              </a:rPr>
              <a:t>DWORD</a:t>
            </a:r>
            <a:r>
              <a:rPr lang="zh-CN" altLang="en-US" sz="2400" b="0" dirty="0" smtClean="0">
                <a:solidFill>
                  <a:schemeClr val="accent1">
                    <a:lumMod val="75000"/>
                  </a:schemeClr>
                </a:solidFill>
                <a:ea typeface="+mn-ea"/>
              </a:rPr>
              <a:t>（双字）等；标号、段名、子程序名的类型可以是</a:t>
            </a:r>
            <a:r>
              <a:rPr lang="en-US" altLang="zh-CN" sz="2400" b="0" dirty="0" smtClean="0">
                <a:solidFill>
                  <a:schemeClr val="accent1">
                    <a:lumMod val="75000"/>
                  </a:schemeClr>
                </a:solidFill>
                <a:ea typeface="+mn-ea"/>
              </a:rPr>
              <a:t>NEAR</a:t>
            </a:r>
            <a:r>
              <a:rPr lang="zh-CN" altLang="en-US" sz="2400" b="0" dirty="0" smtClean="0">
                <a:solidFill>
                  <a:schemeClr val="accent1">
                    <a:lumMod val="75000"/>
                  </a:schemeClr>
                </a:solidFill>
                <a:ea typeface="+mn-ea"/>
              </a:rPr>
              <a:t>（近）和</a:t>
            </a:r>
            <a:r>
              <a:rPr lang="en-US" altLang="zh-CN" sz="2400" b="0" dirty="0" smtClean="0">
                <a:solidFill>
                  <a:schemeClr val="accent1">
                    <a:lumMod val="75000"/>
                  </a:schemeClr>
                </a:solidFill>
                <a:ea typeface="+mn-ea"/>
              </a:rPr>
              <a:t>FAR(</a:t>
            </a:r>
            <a:r>
              <a:rPr lang="zh-CN" altLang="en-US" sz="2400" b="0" dirty="0" smtClean="0">
                <a:solidFill>
                  <a:schemeClr val="accent1">
                    <a:lumMod val="75000"/>
                  </a:schemeClr>
                </a:solidFill>
                <a:ea typeface="+mn-ea"/>
              </a:rPr>
              <a:t>远</a:t>
            </a:r>
            <a:r>
              <a:rPr lang="en-US" altLang="zh-CN" sz="2400" b="0" dirty="0" smtClean="0">
                <a:solidFill>
                  <a:schemeClr val="accent1">
                    <a:lumMod val="75000"/>
                  </a:schemeClr>
                </a:solidFill>
                <a:ea typeface="+mn-ea"/>
              </a:rPr>
              <a:t>)</a:t>
            </a:r>
            <a:r>
              <a:rPr lang="zh-CN" altLang="en-US" sz="2400" b="0" dirty="0" smtClean="0">
                <a:solidFill>
                  <a:schemeClr val="accent1">
                    <a:lumMod val="75000"/>
                  </a:schemeClr>
                </a:solidFill>
                <a:ea typeface="+mn-ea"/>
              </a:rPr>
              <a:t>，分别表示段内或段间调用。</a:t>
            </a:r>
          </a:p>
          <a:p>
            <a:pPr eaLnBrk="1" hangingPunct="1">
              <a:defRPr/>
            </a:pPr>
            <a:r>
              <a:rPr lang="zh-CN" altLang="en-US" sz="2800" b="0" dirty="0" smtClean="0">
                <a:solidFill>
                  <a:schemeClr val="accent1">
                    <a:lumMod val="75000"/>
                  </a:schemeClr>
                </a:solidFill>
              </a:rPr>
              <a:t>汇编程序提供有关的操作符，以便获取这些属性值</a:t>
            </a:r>
          </a:p>
        </p:txBody>
      </p:sp>
      <p:sp>
        <p:nvSpPr>
          <p:cNvPr id="4" name="圆角矩形 3">
            <a:hlinkClick r:id="rId2" action="ppaction://hlinksldjump"/>
          </p:cNvPr>
          <p:cNvSpPr/>
          <p:nvPr/>
        </p:nvSpPr>
        <p:spPr bwMode="auto">
          <a:xfrm>
            <a:off x="8062292" y="5949280"/>
            <a:ext cx="1008112" cy="6480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solidFill>
                  <a:schemeClr val="accent1"/>
                </a:solidFill>
                <a:effectLst/>
                <a:latin typeface="+mn-ea"/>
              </a:rPr>
              <a:t>实例</a:t>
            </a:r>
            <a:endParaRPr kumimoji="0" lang="zh-CN" altLang="en-US" sz="2800" b="0" i="0" u="none" strike="noStrike" cap="none" normalizeH="0" baseline="0" dirty="0" smtClean="0">
              <a:ln>
                <a:noFill/>
              </a:ln>
              <a:solidFill>
                <a:schemeClr val="accent1"/>
              </a:solidFill>
              <a:effectLst/>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randombar(horizontal)">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randombar(horizontal)">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randombar(horizontal)">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randombar(horizontal)">
                                      <p:cBhvr>
                                        <p:cTn id="22" dur="500"/>
                                        <p:tgtEl>
                                          <p:spTgt spid="48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randombar(horizontal)">
                                      <p:cBhvr>
                                        <p:cTn id="2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188913"/>
            <a:ext cx="8229600" cy="504825"/>
          </a:xfrm>
        </p:spPr>
        <p:txBody>
          <a:bodyPr/>
          <a:lstStyle/>
          <a:p>
            <a:pPr eaLnBrk="1" hangingPunct="1"/>
            <a:r>
              <a:rPr lang="zh-CN" altLang="en-US" smtClean="0"/>
              <a:t>第一个源程序文件</a:t>
            </a:r>
            <a:r>
              <a:rPr lang="en-US" altLang="zh-CN" smtClean="0"/>
              <a:t>wj0301.asm</a:t>
            </a:r>
          </a:p>
        </p:txBody>
      </p:sp>
      <p:sp>
        <p:nvSpPr>
          <p:cNvPr id="4099" name="Rectangle 3"/>
          <p:cNvSpPr>
            <a:spLocks noGrp="1" noChangeArrowheads="1"/>
          </p:cNvSpPr>
          <p:nvPr>
            <p:ph type="body" idx="1"/>
          </p:nvPr>
        </p:nvSpPr>
        <p:spPr/>
        <p:txBody>
          <a:bodyPr/>
          <a:lstStyle/>
          <a:p>
            <a:pPr marL="0" indent="0" eaLnBrk="1" hangingPunct="1">
              <a:lnSpc>
                <a:spcPct val="80000"/>
              </a:lnSpc>
              <a:buFontTx/>
              <a:buNone/>
              <a:tabLst>
                <a:tab pos="1436688" algn="l"/>
              </a:tabLst>
            </a:pPr>
            <a:r>
              <a:rPr lang="zh-CN" altLang="en-US" sz="2400" dirty="0" smtClean="0">
                <a:solidFill>
                  <a:srgbClr val="008000"/>
                </a:solidFill>
              </a:rPr>
              <a:t>；</a:t>
            </a:r>
            <a:r>
              <a:rPr lang="en-US" altLang="zh-CN" sz="2400" dirty="0" smtClean="0">
                <a:solidFill>
                  <a:srgbClr val="008000"/>
                </a:solidFill>
              </a:rPr>
              <a:t>wj0301.asm</a:t>
            </a:r>
          </a:p>
          <a:p>
            <a:pPr marL="0" indent="0" eaLnBrk="1" hangingPunct="1">
              <a:lnSpc>
                <a:spcPct val="80000"/>
              </a:lnSpc>
              <a:buFontTx/>
              <a:buNone/>
              <a:tabLst>
                <a:tab pos="1436688" algn="l"/>
              </a:tabLst>
            </a:pPr>
            <a:r>
              <a:rPr lang="en-US" altLang="zh-CN" sz="2400" dirty="0" smtClean="0"/>
              <a:t>	</a:t>
            </a:r>
            <a:r>
              <a:rPr lang="en-US" altLang="zh-CN" sz="2400" dirty="0" smtClean="0">
                <a:solidFill>
                  <a:srgbClr val="FF0000"/>
                </a:solidFill>
              </a:rPr>
              <a:t>.model small</a:t>
            </a:r>
          </a:p>
          <a:p>
            <a:pPr marL="0" indent="0" eaLnBrk="1" hangingPunct="1">
              <a:lnSpc>
                <a:spcPct val="80000"/>
              </a:lnSpc>
              <a:buFontTx/>
              <a:buNone/>
              <a:tabLst>
                <a:tab pos="1436688" algn="l"/>
              </a:tabLst>
            </a:pPr>
            <a:r>
              <a:rPr lang="en-US" altLang="zh-CN" sz="2400" dirty="0" smtClean="0">
                <a:solidFill>
                  <a:srgbClr val="FF0000"/>
                </a:solidFill>
              </a:rPr>
              <a:t>	.stack</a:t>
            </a:r>
          </a:p>
          <a:p>
            <a:pPr marL="0" indent="0" eaLnBrk="1" hangingPunct="1">
              <a:lnSpc>
                <a:spcPct val="80000"/>
              </a:lnSpc>
              <a:buFontTx/>
              <a:buNone/>
              <a:tabLst>
                <a:tab pos="1436688" algn="l"/>
              </a:tabLst>
            </a:pPr>
            <a:r>
              <a:rPr lang="en-US" altLang="zh-CN" sz="2400" dirty="0" smtClean="0">
                <a:solidFill>
                  <a:srgbClr val="FF0000"/>
                </a:solidFill>
              </a:rPr>
              <a:t>	.data</a:t>
            </a:r>
          </a:p>
          <a:p>
            <a:pPr marL="0" indent="0" eaLnBrk="1" hangingPunct="1">
              <a:lnSpc>
                <a:spcPct val="80000"/>
              </a:lnSpc>
              <a:buFontTx/>
              <a:buNone/>
              <a:tabLst>
                <a:tab pos="1436688" algn="l"/>
              </a:tabLst>
            </a:pPr>
            <a:r>
              <a:rPr lang="en-US" altLang="zh-CN" sz="2400" dirty="0" smtClean="0">
                <a:solidFill>
                  <a:srgbClr val="0000FF"/>
                </a:solidFill>
                <a:ea typeface="Arial Unicode MS" pitchFamily="34" charset="-122"/>
                <a:cs typeface="Arial Unicode MS" pitchFamily="34" charset="-122"/>
              </a:rPr>
              <a:t>string</a:t>
            </a:r>
            <a:r>
              <a:rPr lang="en-US" altLang="zh-CN" sz="2400" dirty="0" smtClean="0">
                <a:solidFill>
                  <a:schemeClr val="tx1"/>
                </a:solidFill>
                <a:ea typeface="Arial Unicode MS" pitchFamily="34" charset="-122"/>
                <a:cs typeface="Arial Unicode MS" pitchFamily="34" charset="-122"/>
              </a:rPr>
              <a:t>	</a:t>
            </a:r>
            <a:r>
              <a:rPr lang="en-US" altLang="zh-CN" sz="2400" dirty="0" err="1" smtClean="0">
                <a:solidFill>
                  <a:srgbClr val="9900CC"/>
                </a:solidFill>
                <a:ea typeface="Arial Unicode MS" pitchFamily="34" charset="-122"/>
                <a:cs typeface="Arial Unicode MS" pitchFamily="34" charset="-122"/>
              </a:rPr>
              <a:t>db</a:t>
            </a:r>
            <a:r>
              <a:rPr lang="en-US" altLang="zh-CN" sz="2400" dirty="0" smtClean="0">
                <a:solidFill>
                  <a:schemeClr val="tx1"/>
                </a:solidFill>
                <a:ea typeface="Arial Unicode MS" pitchFamily="34" charset="-122"/>
                <a:cs typeface="Arial Unicode MS" pitchFamily="34" charset="-122"/>
              </a:rPr>
              <a:t> ’Hello, Assembly !’,0dh,0ah,’$’</a:t>
            </a:r>
          </a:p>
          <a:p>
            <a:pPr marL="0" indent="0" eaLnBrk="1" hangingPunct="1">
              <a:lnSpc>
                <a:spcPct val="80000"/>
              </a:lnSpc>
              <a:buFontTx/>
              <a:buNone/>
              <a:tabLst>
                <a:tab pos="1436688" algn="l"/>
              </a:tabLst>
            </a:pPr>
            <a:r>
              <a:rPr lang="en-US" altLang="zh-CN" sz="2400" dirty="0" smtClean="0"/>
              <a:t>	</a:t>
            </a:r>
            <a:r>
              <a:rPr lang="en-US" altLang="zh-CN" sz="2400" dirty="0" smtClean="0">
                <a:solidFill>
                  <a:srgbClr val="FF0000"/>
                </a:solidFill>
              </a:rPr>
              <a:t>.code</a:t>
            </a:r>
            <a:r>
              <a:rPr lang="en-US" altLang="zh-CN" sz="2400" dirty="0" smtClean="0"/>
              <a:t>	</a:t>
            </a:r>
          </a:p>
          <a:p>
            <a:pPr marL="0" indent="0" eaLnBrk="1" hangingPunct="1">
              <a:lnSpc>
                <a:spcPct val="80000"/>
              </a:lnSpc>
              <a:buFontTx/>
              <a:buNone/>
              <a:tabLst>
                <a:tab pos="1436688" algn="l"/>
              </a:tabLst>
            </a:pPr>
            <a:r>
              <a:rPr lang="en-US" altLang="zh-CN" sz="2400" dirty="0" smtClean="0">
                <a:solidFill>
                  <a:srgbClr val="0000FF"/>
                </a:solidFill>
              </a:rPr>
              <a:t>start</a:t>
            </a:r>
            <a:r>
              <a:rPr lang="en-US" altLang="zh-CN" sz="2400" dirty="0" smtClean="0"/>
              <a:t>:	</a:t>
            </a:r>
            <a:r>
              <a:rPr lang="en-US" altLang="zh-CN" sz="2400" dirty="0" err="1" smtClean="0"/>
              <a:t>mov</a:t>
            </a:r>
            <a:r>
              <a:rPr lang="en-US" altLang="zh-CN" sz="2400" dirty="0" smtClean="0"/>
              <a:t> </a:t>
            </a:r>
            <a:r>
              <a:rPr lang="en-US" altLang="zh-CN" sz="2400" dirty="0" err="1" smtClean="0"/>
              <a:t>ax,@data</a:t>
            </a:r>
            <a:endParaRPr lang="en-US" altLang="zh-CN" sz="2400" dirty="0" smtClean="0"/>
          </a:p>
          <a:p>
            <a:pPr marL="0" indent="0" eaLnBrk="1" hangingPunct="1">
              <a:lnSpc>
                <a:spcPct val="80000"/>
              </a:lnSpc>
              <a:buFontTx/>
              <a:buNone/>
              <a:tabLst>
                <a:tab pos="1436688" algn="l"/>
              </a:tabLst>
            </a:pPr>
            <a:r>
              <a:rPr lang="en-US" altLang="zh-CN" sz="2400" dirty="0" smtClean="0"/>
              <a:t>	</a:t>
            </a:r>
            <a:r>
              <a:rPr lang="en-US" altLang="zh-CN" sz="2400" dirty="0" err="1" smtClean="0"/>
              <a:t>mov</a:t>
            </a:r>
            <a:r>
              <a:rPr lang="en-US" altLang="zh-CN" sz="2400" dirty="0" smtClean="0"/>
              <a:t> </a:t>
            </a:r>
            <a:r>
              <a:rPr lang="en-US" altLang="zh-CN" sz="2400" dirty="0" err="1" smtClean="0"/>
              <a:t>ds,ax</a:t>
            </a:r>
            <a:endParaRPr lang="en-US" altLang="zh-CN" sz="2400" dirty="0" smtClean="0"/>
          </a:p>
          <a:p>
            <a:pPr marL="0" indent="0" eaLnBrk="1" hangingPunct="1">
              <a:lnSpc>
                <a:spcPct val="80000"/>
              </a:lnSpc>
              <a:buFontTx/>
              <a:buNone/>
              <a:tabLst>
                <a:tab pos="1436688" algn="l"/>
              </a:tabLst>
            </a:pPr>
            <a:r>
              <a:rPr lang="en-US" altLang="zh-CN" sz="2400" dirty="0" smtClean="0">
                <a:solidFill>
                  <a:schemeClr val="tx1"/>
                </a:solidFill>
                <a:latin typeface="黑体" pitchFamily="2" charset="-122"/>
                <a:ea typeface="黑体" pitchFamily="2" charset="-122"/>
              </a:rPr>
              <a:t>	</a:t>
            </a:r>
            <a:r>
              <a:rPr lang="en-US" altLang="zh-CN" sz="2400" dirty="0" err="1" smtClean="0">
                <a:solidFill>
                  <a:schemeClr val="tx1"/>
                </a:solidFill>
                <a:ea typeface="黑体" pitchFamily="2" charset="-122"/>
              </a:rPr>
              <a:t>mov</a:t>
            </a:r>
            <a:r>
              <a:rPr lang="en-US" altLang="zh-CN" sz="2400" dirty="0" smtClean="0">
                <a:solidFill>
                  <a:schemeClr val="tx1"/>
                </a:solidFill>
                <a:ea typeface="黑体" pitchFamily="2" charset="-122"/>
              </a:rPr>
              <a:t> </a:t>
            </a:r>
            <a:r>
              <a:rPr lang="en-US" altLang="zh-CN" sz="2400" dirty="0" err="1" smtClean="0">
                <a:solidFill>
                  <a:schemeClr val="tx1"/>
                </a:solidFill>
                <a:ea typeface="黑体" pitchFamily="2" charset="-122"/>
              </a:rPr>
              <a:t>dx,offset</a:t>
            </a:r>
            <a:r>
              <a:rPr lang="en-US" altLang="zh-CN" sz="2400" dirty="0" smtClean="0">
                <a:solidFill>
                  <a:schemeClr val="tx1"/>
                </a:solidFill>
                <a:ea typeface="黑体" pitchFamily="2" charset="-122"/>
              </a:rPr>
              <a:t> </a:t>
            </a:r>
            <a:r>
              <a:rPr lang="en-US" altLang="zh-CN" sz="2400" dirty="0" smtClean="0">
                <a:solidFill>
                  <a:srgbClr val="0000FF"/>
                </a:solidFill>
                <a:ea typeface="黑体" pitchFamily="2" charset="-122"/>
              </a:rPr>
              <a:t>string</a:t>
            </a:r>
          </a:p>
          <a:p>
            <a:pPr marL="0" indent="0" eaLnBrk="1" hangingPunct="1">
              <a:lnSpc>
                <a:spcPct val="80000"/>
              </a:lnSpc>
              <a:buFontTx/>
              <a:buNone/>
              <a:tabLst>
                <a:tab pos="1436688" algn="l"/>
              </a:tabLst>
            </a:pPr>
            <a:r>
              <a:rPr lang="en-US" altLang="zh-CN" sz="2400" dirty="0" smtClean="0">
                <a:solidFill>
                  <a:schemeClr val="tx1"/>
                </a:solidFill>
                <a:ea typeface="黑体" pitchFamily="2" charset="-122"/>
              </a:rPr>
              <a:t>	</a:t>
            </a:r>
            <a:r>
              <a:rPr lang="en-US" altLang="zh-CN" sz="2400" dirty="0" err="1" smtClean="0">
                <a:solidFill>
                  <a:schemeClr val="tx1"/>
                </a:solidFill>
                <a:ea typeface="黑体" pitchFamily="2" charset="-122"/>
              </a:rPr>
              <a:t>mov</a:t>
            </a:r>
            <a:r>
              <a:rPr lang="en-US" altLang="zh-CN" sz="2400" dirty="0" smtClean="0">
                <a:solidFill>
                  <a:schemeClr val="tx1"/>
                </a:solidFill>
                <a:ea typeface="黑体" pitchFamily="2" charset="-122"/>
              </a:rPr>
              <a:t> ah,9</a:t>
            </a:r>
          </a:p>
          <a:p>
            <a:pPr marL="0" indent="0" eaLnBrk="1" hangingPunct="1">
              <a:lnSpc>
                <a:spcPct val="80000"/>
              </a:lnSpc>
              <a:buFontTx/>
              <a:buNone/>
              <a:tabLst>
                <a:tab pos="1436688" algn="l"/>
              </a:tabLst>
            </a:pPr>
            <a:r>
              <a:rPr lang="en-US" altLang="zh-CN" sz="2400" dirty="0" smtClean="0">
                <a:solidFill>
                  <a:schemeClr val="tx1"/>
                </a:solidFill>
                <a:ea typeface="黑体" pitchFamily="2" charset="-122"/>
              </a:rPr>
              <a:t>	</a:t>
            </a:r>
            <a:r>
              <a:rPr lang="en-US" altLang="zh-CN" sz="2400" dirty="0" err="1" smtClean="0">
                <a:solidFill>
                  <a:schemeClr val="tx1"/>
                </a:solidFill>
                <a:ea typeface="黑体" pitchFamily="2" charset="-122"/>
              </a:rPr>
              <a:t>int</a:t>
            </a:r>
            <a:r>
              <a:rPr lang="en-US" altLang="zh-CN" sz="2400" dirty="0" smtClean="0">
                <a:solidFill>
                  <a:schemeClr val="tx1"/>
                </a:solidFill>
                <a:ea typeface="黑体" pitchFamily="2" charset="-122"/>
              </a:rPr>
              <a:t> 21h</a:t>
            </a:r>
          </a:p>
          <a:p>
            <a:pPr marL="0" indent="0" eaLnBrk="1" hangingPunct="1">
              <a:lnSpc>
                <a:spcPct val="80000"/>
              </a:lnSpc>
              <a:buFontTx/>
              <a:buNone/>
              <a:tabLst>
                <a:tab pos="1436688" algn="l"/>
              </a:tabLst>
            </a:pPr>
            <a:r>
              <a:rPr lang="en-US" altLang="zh-CN" sz="2400" dirty="0" smtClean="0">
                <a:solidFill>
                  <a:srgbClr val="0000FF"/>
                </a:solidFill>
                <a:latin typeface="宋体" pitchFamily="2" charset="-122"/>
              </a:rPr>
              <a:t>	</a:t>
            </a:r>
            <a:r>
              <a:rPr lang="en-US" altLang="zh-CN" sz="2400" dirty="0" err="1" smtClean="0"/>
              <a:t>mov</a:t>
            </a:r>
            <a:r>
              <a:rPr lang="en-US" altLang="zh-CN" sz="2400" dirty="0" smtClean="0"/>
              <a:t> ax,4c00h</a:t>
            </a:r>
          </a:p>
          <a:p>
            <a:pPr marL="0" indent="0" eaLnBrk="1" hangingPunct="1">
              <a:lnSpc>
                <a:spcPct val="80000"/>
              </a:lnSpc>
              <a:buFontTx/>
              <a:buNone/>
              <a:tabLst>
                <a:tab pos="1436688" algn="l"/>
              </a:tabLst>
            </a:pPr>
            <a:r>
              <a:rPr lang="en-US" altLang="zh-CN" sz="2400" dirty="0" smtClean="0"/>
              <a:t>	</a:t>
            </a:r>
            <a:r>
              <a:rPr lang="en-US" altLang="zh-CN" sz="2400" dirty="0" err="1" smtClean="0"/>
              <a:t>int</a:t>
            </a:r>
            <a:r>
              <a:rPr lang="en-US" altLang="zh-CN" sz="2400" dirty="0" smtClean="0"/>
              <a:t> 21h</a:t>
            </a:r>
          </a:p>
          <a:p>
            <a:pPr marL="0" indent="0" eaLnBrk="1" hangingPunct="1">
              <a:lnSpc>
                <a:spcPct val="80000"/>
              </a:lnSpc>
              <a:buFontTx/>
              <a:buNone/>
              <a:tabLst>
                <a:tab pos="1436688" algn="l"/>
              </a:tabLst>
            </a:pPr>
            <a:r>
              <a:rPr lang="en-US" altLang="zh-CN" sz="2400" dirty="0" smtClean="0">
                <a:solidFill>
                  <a:srgbClr val="FF0066"/>
                </a:solidFill>
              </a:rPr>
              <a:t>	</a:t>
            </a:r>
            <a:r>
              <a:rPr lang="en-US" altLang="zh-CN" sz="2400" dirty="0" smtClean="0">
                <a:solidFill>
                  <a:srgbClr val="FF0000"/>
                </a:solidFill>
              </a:rPr>
              <a:t>end </a:t>
            </a:r>
            <a:r>
              <a:rPr lang="en-US" altLang="zh-CN" sz="2400" dirty="0" smtClean="0">
                <a:solidFill>
                  <a:srgbClr val="0000FF"/>
                </a:solidFill>
              </a:rPr>
              <a:t>start</a:t>
            </a:r>
          </a:p>
        </p:txBody>
      </p:sp>
      <p:pic>
        <p:nvPicPr>
          <p:cNvPr id="4100" name="图片 1">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3888" y="5373688"/>
            <a:ext cx="5969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a:hlinkClick r:id="rId3" action="ppaction://hlinksldjump"/>
          </p:cNvPr>
          <p:cNvSpPr/>
          <p:nvPr/>
        </p:nvSpPr>
        <p:spPr bwMode="auto">
          <a:xfrm>
            <a:off x="7308850" y="1341438"/>
            <a:ext cx="1150938" cy="4318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lgn="ctr">
              <a:defRPr/>
            </a:pPr>
            <a:r>
              <a:rPr lang="zh-CN" altLang="en-US" dirty="0">
                <a:solidFill>
                  <a:srgbClr val="0000FF"/>
                </a:solidFill>
                <a:effectLst/>
                <a:latin typeface="楷体_GB2312" pitchFamily="49" charset="-122"/>
                <a:ea typeface="楷体_GB2312" pitchFamily="49" charset="-122"/>
              </a:rPr>
              <a:t>存储模式</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188640"/>
            <a:ext cx="8229600" cy="504825"/>
          </a:xfrm>
        </p:spPr>
        <p:txBody>
          <a:bodyPr/>
          <a:lstStyle/>
          <a:p>
            <a:pPr eaLnBrk="1" hangingPunct="1"/>
            <a:r>
              <a:rPr lang="en-US" altLang="zh-CN" b="0" dirty="0" smtClean="0">
                <a:solidFill>
                  <a:schemeClr val="accent1">
                    <a:lumMod val="75000"/>
                  </a:schemeClr>
                </a:solidFill>
              </a:rPr>
              <a:t>1. </a:t>
            </a:r>
            <a:r>
              <a:rPr lang="zh-CN" altLang="en-US" b="0" dirty="0" smtClean="0">
                <a:solidFill>
                  <a:schemeClr val="accent1">
                    <a:lumMod val="75000"/>
                  </a:schemeClr>
                </a:solidFill>
              </a:rPr>
              <a:t>地址操作符</a:t>
            </a:r>
          </a:p>
        </p:txBody>
      </p:sp>
      <p:sp>
        <p:nvSpPr>
          <p:cNvPr id="29699" name="Rectangle 3"/>
          <p:cNvSpPr>
            <a:spLocks noGrp="1" noChangeArrowheads="1"/>
          </p:cNvSpPr>
          <p:nvPr>
            <p:ph type="body" sz="half" idx="1"/>
          </p:nvPr>
        </p:nvSpPr>
        <p:spPr>
          <a:xfrm>
            <a:off x="468313" y="981075"/>
            <a:ext cx="8496175" cy="647700"/>
          </a:xfrm>
        </p:spPr>
        <p:txBody>
          <a:bodyPr/>
          <a:lstStyle/>
          <a:p>
            <a:pPr marL="0" indent="0" eaLnBrk="1" hangingPunct="1">
              <a:buNone/>
            </a:pPr>
            <a:r>
              <a:rPr lang="zh-CN" altLang="en-US" sz="2800" b="0" dirty="0">
                <a:solidFill>
                  <a:schemeClr val="accent1">
                    <a:lumMod val="75000"/>
                  </a:schemeClr>
                </a:solidFill>
              </a:rPr>
              <a:t>地址</a:t>
            </a:r>
            <a:r>
              <a:rPr lang="zh-CN" altLang="en-US" sz="2800" b="0" dirty="0" smtClean="0">
                <a:solidFill>
                  <a:schemeClr val="accent1">
                    <a:lumMod val="75000"/>
                  </a:schemeClr>
                </a:solidFill>
              </a:rPr>
              <a:t>操作符用于获取名字或标号的段地址和偏移地址</a:t>
            </a:r>
          </a:p>
        </p:txBody>
      </p:sp>
      <p:graphicFrame>
        <p:nvGraphicFramePr>
          <p:cNvPr id="61502" name="Group 62"/>
          <p:cNvGraphicFramePr>
            <a:graphicFrameLocks noGrp="1"/>
          </p:cNvGraphicFramePr>
          <p:nvPr>
            <p:extLst>
              <p:ext uri="{D42A27DB-BD31-4B8C-83A1-F6EECF244321}">
                <p14:modId xmlns:p14="http://schemas.microsoft.com/office/powerpoint/2010/main" val="923313177"/>
              </p:ext>
            </p:extLst>
          </p:nvPr>
        </p:nvGraphicFramePr>
        <p:xfrm>
          <a:off x="539750" y="2205038"/>
          <a:ext cx="8064500" cy="3168651"/>
        </p:xfrm>
        <a:graphic>
          <a:graphicData uri="http://schemas.openxmlformats.org/drawingml/2006/table">
            <a:tbl>
              <a:tblPr/>
              <a:tblGrid>
                <a:gridCol w="2952750"/>
                <a:gridCol w="5111750"/>
              </a:tblGrid>
              <a:tr h="6334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 [ ]</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将括起的表达式作为存储器地址指针</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 $</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当前偏移地址</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accent1">
                              <a:lumMod val="75000"/>
                            </a:schemeClr>
                          </a:solidFill>
                          <a:effectLst/>
                          <a:latin typeface="Arial" charset="0"/>
                          <a:ea typeface="幼圆" pitchFamily="49" charset="-122"/>
                        </a:rPr>
                        <a:t> :</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段前缀，采用指定的段地址寄存器</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1">
                              <a:lumMod val="75000"/>
                            </a:schemeClr>
                          </a:solidFill>
                          <a:effectLst/>
                          <a:latin typeface="Arial" charset="0"/>
                          <a:ea typeface="幼圆" pitchFamily="49" charset="-122"/>
                        </a:rPr>
                        <a:t>OFFSET </a:t>
                      </a:r>
                      <a:r>
                        <a:rPr kumimoji="0" lang="zh-CN" altLang="en-US" sz="2400" b="0" i="0" u="none" strike="noStrike" cap="none" normalizeH="0" baseline="0" smtClean="0">
                          <a:ln>
                            <a:noFill/>
                          </a:ln>
                          <a:solidFill>
                            <a:schemeClr val="accent1">
                              <a:lumMod val="75000"/>
                            </a:schemeClr>
                          </a:solidFill>
                          <a:effectLst/>
                          <a:latin typeface="Arial" charset="0"/>
                          <a:ea typeface="幼圆" pitchFamily="49" charset="-122"/>
                        </a:rPr>
                        <a:t>名字</a:t>
                      </a:r>
                      <a:r>
                        <a:rPr kumimoji="0" lang="en-US" altLang="zh-CN" sz="2400" b="0" i="0" u="none" strike="noStrike" cap="none" normalizeH="0" baseline="0" smtClean="0">
                          <a:ln>
                            <a:noFill/>
                          </a:ln>
                          <a:solidFill>
                            <a:schemeClr val="accent1">
                              <a:lumMod val="75000"/>
                            </a:schemeClr>
                          </a:solidFill>
                          <a:effectLst/>
                          <a:latin typeface="Arial" charset="0"/>
                          <a:ea typeface="幼圆" pitchFamily="49" charset="-122"/>
                        </a:rPr>
                        <a:t>/</a:t>
                      </a:r>
                      <a:r>
                        <a:rPr kumimoji="0" lang="zh-CN" altLang="en-US" sz="2400" b="0" i="0" u="none" strike="noStrike" cap="none" normalizeH="0" baseline="0" smtClean="0">
                          <a:ln>
                            <a:noFill/>
                          </a:ln>
                          <a:solidFill>
                            <a:schemeClr val="accent1">
                              <a:lumMod val="75000"/>
                            </a:schemeClr>
                          </a:solidFill>
                          <a:effectLst/>
                          <a:latin typeface="Arial" charset="0"/>
                          <a:ea typeface="幼圆" pitchFamily="49" charset="-122"/>
                        </a:rPr>
                        <a:t>标号</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返回名字或标号的偏移地址</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accent1">
                              <a:lumMod val="75000"/>
                            </a:schemeClr>
                          </a:solidFill>
                          <a:effectLst/>
                          <a:latin typeface="Arial" charset="0"/>
                          <a:ea typeface="幼圆" pitchFamily="49" charset="-122"/>
                        </a:rPr>
                        <a:t>SEG </a:t>
                      </a:r>
                      <a:r>
                        <a:rPr kumimoji="0" lang="zh-CN" altLang="en-US" sz="2400" b="0" i="0" u="none" strike="noStrike" cap="none" normalizeH="0" baseline="0" smtClean="0">
                          <a:ln>
                            <a:noFill/>
                          </a:ln>
                          <a:solidFill>
                            <a:schemeClr val="accent1">
                              <a:lumMod val="75000"/>
                            </a:schemeClr>
                          </a:solidFill>
                          <a:effectLst/>
                          <a:latin typeface="Arial" charset="0"/>
                          <a:ea typeface="幼圆" pitchFamily="49" charset="-122"/>
                        </a:rPr>
                        <a:t>名字</a:t>
                      </a:r>
                      <a:r>
                        <a:rPr kumimoji="0" lang="en-US" altLang="zh-CN" sz="2400" b="0" i="0" u="none" strike="noStrike" cap="none" normalizeH="0" baseline="0" smtClean="0">
                          <a:ln>
                            <a:noFill/>
                          </a:ln>
                          <a:solidFill>
                            <a:schemeClr val="accent1">
                              <a:lumMod val="75000"/>
                            </a:schemeClr>
                          </a:solidFill>
                          <a:effectLst/>
                          <a:latin typeface="Arial" charset="0"/>
                          <a:ea typeface="幼圆" pitchFamily="49" charset="-122"/>
                        </a:rPr>
                        <a:t>/</a:t>
                      </a:r>
                      <a:r>
                        <a:rPr kumimoji="0" lang="zh-CN" altLang="en-US" sz="2400" b="0" i="0" u="none" strike="noStrike" cap="none" normalizeH="0" baseline="0" smtClean="0">
                          <a:ln>
                            <a:noFill/>
                          </a:ln>
                          <a:solidFill>
                            <a:schemeClr val="accent1">
                              <a:lumMod val="75000"/>
                            </a:schemeClr>
                          </a:solidFill>
                          <a:effectLst/>
                          <a:latin typeface="Arial" charset="0"/>
                          <a:ea typeface="幼圆" pitchFamily="49" charset="-122"/>
                        </a:rPr>
                        <a:t>标号</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accent1">
                              <a:lumMod val="75000"/>
                            </a:schemeClr>
                          </a:solidFill>
                          <a:effectLst/>
                          <a:latin typeface="Arial" charset="0"/>
                          <a:ea typeface="幼圆" pitchFamily="49" charset="-122"/>
                        </a:rPr>
                        <a:t>返回名字或标号的段地址</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8" name="Text Box 63"/>
          <p:cNvSpPr txBox="1">
            <a:spLocks noChangeArrowheads="1"/>
          </p:cNvSpPr>
          <p:nvPr/>
        </p:nvSpPr>
        <p:spPr bwMode="auto">
          <a:xfrm>
            <a:off x="3059113" y="1743075"/>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dirty="0">
                <a:solidFill>
                  <a:srgbClr val="0000FF"/>
                </a:solidFill>
                <a:effectLst/>
              </a:rPr>
              <a:t>表</a:t>
            </a:r>
            <a:r>
              <a:rPr lang="en-US" altLang="zh-CN" sz="2400" dirty="0">
                <a:solidFill>
                  <a:srgbClr val="0000FF"/>
                </a:solidFill>
                <a:effectLst/>
              </a:rPr>
              <a:t>3-5 </a:t>
            </a:r>
            <a:r>
              <a:rPr lang="zh-CN" altLang="en-US" sz="2400" dirty="0">
                <a:solidFill>
                  <a:srgbClr val="0000FF"/>
                </a:solidFill>
                <a:effectLst/>
              </a:rPr>
              <a:t>常用的地址操作符</a:t>
            </a:r>
            <a:endParaRPr lang="en-US" altLang="zh-CN" sz="2400" dirty="0">
              <a:solidFill>
                <a:srgbClr val="0000FF"/>
              </a:solidFill>
              <a:effectLst/>
            </a:endParaRPr>
          </a:p>
        </p:txBody>
      </p:sp>
      <p:sp>
        <p:nvSpPr>
          <p:cNvPr id="6" name="圆角矩形 5">
            <a:hlinkClick r:id="rId2" action="ppaction://hlinksldjump"/>
          </p:cNvPr>
          <p:cNvSpPr/>
          <p:nvPr/>
        </p:nvSpPr>
        <p:spPr bwMode="auto">
          <a:xfrm>
            <a:off x="8062292" y="5949280"/>
            <a:ext cx="1008112" cy="6480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solidFill>
                  <a:schemeClr val="accent1"/>
                </a:solidFill>
                <a:effectLst/>
                <a:latin typeface="+mn-ea"/>
              </a:rPr>
              <a:t>实例</a:t>
            </a:r>
            <a:endParaRPr kumimoji="0" lang="zh-CN" altLang="en-US" sz="2800" b="0" i="0" u="none" strike="noStrike" cap="none" normalizeH="0" baseline="0" dirty="0" smtClean="0">
              <a:ln>
                <a:noFill/>
              </a:ln>
              <a:solidFill>
                <a:schemeClr val="accent1"/>
              </a:solidFill>
              <a:effectLst/>
              <a:latin typeface="+mn-ea"/>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地址</a:t>
            </a:r>
            <a:r>
              <a:rPr lang="zh-CN" altLang="en-US" b="0" dirty="0" smtClean="0"/>
              <a:t>操作符应用实例</a:t>
            </a:r>
            <a:endParaRPr lang="zh-CN" altLang="en-US" b="0" dirty="0"/>
          </a:p>
        </p:txBody>
      </p:sp>
      <p:sp>
        <p:nvSpPr>
          <p:cNvPr id="3" name="内容占位符 2"/>
          <p:cNvSpPr>
            <a:spLocks noGrp="1"/>
          </p:cNvSpPr>
          <p:nvPr>
            <p:ph idx="1"/>
          </p:nvPr>
        </p:nvSpPr>
        <p:spPr>
          <a:ln>
            <a:solidFill>
              <a:schemeClr val="bg1"/>
            </a:solidFill>
          </a:ln>
        </p:spPr>
        <p:txBody>
          <a:bodyPr/>
          <a:lstStyle/>
          <a:p>
            <a:pPr marL="0" indent="0">
              <a:buNone/>
            </a:pPr>
            <a:r>
              <a:rPr lang="en-US" altLang="zh-CN" sz="2800" b="0" dirty="0" smtClean="0">
                <a:solidFill>
                  <a:schemeClr val="accent1">
                    <a:lumMod val="75000"/>
                  </a:schemeClr>
                </a:solidFill>
              </a:rPr>
              <a:t>.model small</a:t>
            </a:r>
          </a:p>
          <a:p>
            <a:pPr marL="0" indent="0">
              <a:buNone/>
            </a:pPr>
            <a:r>
              <a:rPr lang="en-US" altLang="zh-CN" sz="2800" b="0" dirty="0" smtClean="0">
                <a:solidFill>
                  <a:schemeClr val="accent1">
                    <a:lumMod val="75000"/>
                  </a:schemeClr>
                </a:solidFill>
              </a:rPr>
              <a:t>.data</a:t>
            </a:r>
          </a:p>
          <a:p>
            <a:pPr marL="0" indent="0">
              <a:buNone/>
            </a:pPr>
            <a:r>
              <a:rPr lang="en-US" altLang="zh-CN" sz="2800" b="0" dirty="0">
                <a:solidFill>
                  <a:schemeClr val="accent1">
                    <a:lumMod val="75000"/>
                  </a:schemeClr>
                </a:solidFill>
              </a:rPr>
              <a:t>org </a:t>
            </a:r>
            <a:r>
              <a:rPr lang="en-US" altLang="zh-CN" sz="2800" b="0" dirty="0">
                <a:solidFill>
                  <a:srgbClr val="0000FF"/>
                </a:solidFill>
              </a:rPr>
              <a:t>$</a:t>
            </a:r>
            <a:r>
              <a:rPr lang="en-US" altLang="zh-CN" sz="2800" b="0" dirty="0">
                <a:solidFill>
                  <a:schemeClr val="accent1">
                    <a:lumMod val="75000"/>
                  </a:schemeClr>
                </a:solidFill>
              </a:rPr>
              <a:t>+10</a:t>
            </a:r>
          </a:p>
          <a:p>
            <a:pPr marL="0" indent="0">
              <a:buNone/>
            </a:pPr>
            <a:r>
              <a:rPr lang="en-US" altLang="zh-CN" sz="2800" b="0" dirty="0" err="1" smtClean="0">
                <a:solidFill>
                  <a:schemeClr val="accent1">
                    <a:lumMod val="75000"/>
                  </a:schemeClr>
                </a:solidFill>
              </a:rPr>
              <a:t>str</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db</a:t>
            </a:r>
            <a:r>
              <a:rPr lang="en-US" altLang="zh-CN" sz="2800" b="0" dirty="0" smtClean="0">
                <a:solidFill>
                  <a:schemeClr val="accent1">
                    <a:lumMod val="75000"/>
                  </a:schemeClr>
                </a:solidFill>
              </a:rPr>
              <a:t> ‘Hello, world!’,0dh,0ah,’$’</a:t>
            </a:r>
          </a:p>
          <a:p>
            <a:pPr marL="0" indent="0">
              <a:buNone/>
            </a:pPr>
            <a:r>
              <a:rPr lang="en-US" altLang="zh-CN" sz="2800" b="0" dirty="0" smtClean="0">
                <a:solidFill>
                  <a:schemeClr val="accent1">
                    <a:lumMod val="75000"/>
                  </a:schemeClr>
                </a:solidFill>
              </a:rPr>
              <a:t>.code</a:t>
            </a:r>
          </a:p>
          <a:p>
            <a:pPr marL="0" indent="0">
              <a:buNone/>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ax,</a:t>
            </a:r>
            <a:r>
              <a:rPr lang="en-US" altLang="zh-CN" sz="2800" b="0" dirty="0" smtClean="0">
                <a:solidFill>
                  <a:srgbClr val="0000FF"/>
                </a:solidFill>
              </a:rPr>
              <a:t>[bx+si+6]</a:t>
            </a:r>
          </a:p>
          <a:p>
            <a:pPr marL="0" indent="0">
              <a:buNone/>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ax,</a:t>
            </a:r>
            <a:r>
              <a:rPr lang="en-US" altLang="zh-CN" sz="2800" b="0" dirty="0" err="1" smtClean="0">
                <a:solidFill>
                  <a:srgbClr val="0000FF"/>
                </a:solidFill>
              </a:rPr>
              <a:t>cs</a:t>
            </a:r>
            <a:r>
              <a:rPr lang="en-US" altLang="zh-CN" sz="2800" b="0" dirty="0" smtClean="0">
                <a:solidFill>
                  <a:srgbClr val="0000FF"/>
                </a:solidFill>
              </a:rPr>
              <a:t>:[</a:t>
            </a:r>
            <a:r>
              <a:rPr lang="en-US" altLang="zh-CN" sz="2800" b="0" dirty="0" err="1" smtClean="0">
                <a:solidFill>
                  <a:srgbClr val="0000FF"/>
                </a:solidFill>
              </a:rPr>
              <a:t>si</a:t>
            </a:r>
            <a:r>
              <a:rPr lang="en-US" altLang="zh-CN" sz="2800" b="0" dirty="0" smtClean="0">
                <a:solidFill>
                  <a:srgbClr val="0000FF"/>
                </a:solidFill>
              </a:rPr>
              <a:t>]</a:t>
            </a:r>
          </a:p>
          <a:p>
            <a:pPr marL="0" indent="0">
              <a:buNone/>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ax, </a:t>
            </a:r>
            <a:r>
              <a:rPr lang="en-US" altLang="zh-CN" sz="2800" b="0" dirty="0" err="1" smtClean="0">
                <a:solidFill>
                  <a:srgbClr val="0000FF"/>
                </a:solidFill>
              </a:rPr>
              <a:t>seg</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str</a:t>
            </a:r>
            <a:endParaRPr lang="en-US" altLang="zh-CN" sz="2800" b="0" dirty="0" smtClean="0">
              <a:solidFill>
                <a:schemeClr val="accent1">
                  <a:lumMod val="75000"/>
                </a:schemeClr>
              </a:solidFill>
            </a:endParaRPr>
          </a:p>
          <a:p>
            <a:pPr marL="0" indent="0">
              <a:buNone/>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dx, </a:t>
            </a:r>
            <a:r>
              <a:rPr lang="en-US" altLang="zh-CN" sz="2800" b="0" dirty="0" smtClean="0">
                <a:solidFill>
                  <a:srgbClr val="0000FF"/>
                </a:solidFill>
              </a:rPr>
              <a:t>offset</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str</a:t>
            </a:r>
            <a:endParaRPr lang="zh-CN" altLang="en-US" sz="2800" b="0" dirty="0">
              <a:solidFill>
                <a:schemeClr val="accent1">
                  <a:lumMod val="75000"/>
                </a:schemeClr>
              </a:solidFill>
            </a:endParaRPr>
          </a:p>
        </p:txBody>
      </p:sp>
      <p:pic>
        <p:nvPicPr>
          <p:cNvPr id="4" name="图片 1">
            <a:hlinkClick r:id="" action="ppaction://hlinkshowjump?jump=lastslideviewed"/>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9815" y="5896892"/>
            <a:ext cx="786656" cy="78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460834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188913"/>
            <a:ext cx="8229600" cy="504825"/>
          </a:xfrm>
        </p:spPr>
        <p:txBody>
          <a:bodyPr/>
          <a:lstStyle/>
          <a:p>
            <a:pPr eaLnBrk="1" hangingPunct="1"/>
            <a:r>
              <a:rPr lang="en-US" altLang="zh-CN" b="0" dirty="0" smtClean="0">
                <a:solidFill>
                  <a:schemeClr val="accent1">
                    <a:lumMod val="75000"/>
                  </a:schemeClr>
                </a:solidFill>
              </a:rPr>
              <a:t>2. </a:t>
            </a:r>
            <a:r>
              <a:rPr lang="zh-CN" altLang="en-US" b="0" dirty="0" smtClean="0">
                <a:solidFill>
                  <a:schemeClr val="accent1">
                    <a:lumMod val="75000"/>
                  </a:schemeClr>
                </a:solidFill>
              </a:rPr>
              <a:t>类型操作符</a:t>
            </a:r>
          </a:p>
        </p:txBody>
      </p:sp>
      <p:sp>
        <p:nvSpPr>
          <p:cNvPr id="30723" name="Rectangle 3"/>
          <p:cNvSpPr>
            <a:spLocks noGrp="1" noChangeArrowheads="1"/>
          </p:cNvSpPr>
          <p:nvPr>
            <p:ph type="body" idx="1"/>
          </p:nvPr>
        </p:nvSpPr>
        <p:spPr>
          <a:xfrm>
            <a:off x="179388" y="981075"/>
            <a:ext cx="8642350" cy="576263"/>
          </a:xfrm>
        </p:spPr>
        <p:txBody>
          <a:bodyPr/>
          <a:lstStyle/>
          <a:p>
            <a:pPr eaLnBrk="1" hangingPunct="1"/>
            <a:r>
              <a:rPr lang="zh-CN" altLang="en-US" sz="2800" b="0" dirty="0">
                <a:solidFill>
                  <a:schemeClr val="accent1">
                    <a:lumMod val="75000"/>
                  </a:schemeClr>
                </a:solidFill>
              </a:rPr>
              <a:t>类型操作符</a:t>
            </a:r>
            <a:r>
              <a:rPr lang="zh-CN" altLang="en-US" sz="2800" b="0" dirty="0" smtClean="0">
                <a:solidFill>
                  <a:schemeClr val="accent1">
                    <a:lumMod val="75000"/>
                  </a:schemeClr>
                </a:solidFill>
              </a:rPr>
              <a:t>对名字或标号的类型属性进行设置。</a:t>
            </a:r>
            <a:endParaRPr lang="en-US" altLang="zh-CN" sz="2800" b="0" dirty="0" smtClean="0">
              <a:solidFill>
                <a:schemeClr val="accent1">
                  <a:lumMod val="75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32960512"/>
              </p:ext>
            </p:extLst>
          </p:nvPr>
        </p:nvGraphicFramePr>
        <p:xfrm>
          <a:off x="323528" y="2006004"/>
          <a:ext cx="8568952" cy="3931836"/>
        </p:xfrm>
        <a:graphic>
          <a:graphicData uri="http://schemas.openxmlformats.org/drawingml/2006/table">
            <a:tbl>
              <a:tblPr firstRow="1" bandRow="1">
                <a:tableStyleId>{BC89EF96-8CEA-46FF-86C4-4CE0E7609802}</a:tableStyleId>
              </a:tblPr>
              <a:tblGrid>
                <a:gridCol w="3240360"/>
                <a:gridCol w="5328592"/>
              </a:tblGrid>
              <a:tr h="370795">
                <a:tc>
                  <a:txBody>
                    <a:bodyPr/>
                    <a:lstStyle/>
                    <a:p>
                      <a:pPr algn="ctr"/>
                      <a:r>
                        <a:rPr lang="zh-CN" altLang="en-US" sz="2400" b="0" dirty="0" smtClean="0">
                          <a:solidFill>
                            <a:schemeClr val="accent1">
                              <a:lumMod val="75000"/>
                            </a:schemeClr>
                          </a:solidFill>
                        </a:rPr>
                        <a:t>类型操作符</a:t>
                      </a:r>
                      <a:endParaRPr lang="zh-CN" altLang="en-US" sz="2400" b="0" dirty="0">
                        <a:solidFill>
                          <a:schemeClr val="accent1">
                            <a:lumMod val="75000"/>
                          </a:schemeClr>
                        </a:solidFill>
                      </a:endParaRPr>
                    </a:p>
                  </a:txBody>
                  <a:tcPr marL="91447" marR="91447" marT="45714" marB="45714"/>
                </a:tc>
                <a:tc>
                  <a:txBody>
                    <a:bodyPr/>
                    <a:lstStyle/>
                    <a:p>
                      <a:pPr algn="ctr"/>
                      <a:r>
                        <a:rPr lang="zh-CN" altLang="en-US" sz="2400" b="0" dirty="0" smtClean="0">
                          <a:solidFill>
                            <a:schemeClr val="accent1">
                              <a:lumMod val="75000"/>
                            </a:schemeClr>
                          </a:solidFill>
                        </a:rPr>
                        <a:t>作用</a:t>
                      </a:r>
                      <a:endParaRPr lang="zh-CN" altLang="en-US" sz="2400" b="0" dirty="0">
                        <a:solidFill>
                          <a:schemeClr val="accent1">
                            <a:lumMod val="75000"/>
                          </a:schemeClr>
                        </a:solidFill>
                      </a:endParaRPr>
                    </a:p>
                  </a:txBody>
                  <a:tcPr marL="91447" marR="91447" marT="45714" marB="45714"/>
                </a:tc>
              </a:tr>
              <a:tr h="370795">
                <a:tc>
                  <a:txBody>
                    <a:bodyPr/>
                    <a:lstStyle/>
                    <a:p>
                      <a:r>
                        <a:rPr lang="zh-CN" altLang="en-US" sz="2400" dirty="0" smtClean="0">
                          <a:hlinkClick r:id="rId2" action="ppaction://hlinksldjump"/>
                        </a:rPr>
                        <a:t>类型名 </a:t>
                      </a:r>
                      <a:r>
                        <a:rPr lang="en-US" altLang="zh-CN" sz="2400" dirty="0" smtClean="0">
                          <a:hlinkClick r:id="rId2" action="ppaction://hlinksldjump"/>
                        </a:rPr>
                        <a:t>PTR </a:t>
                      </a:r>
                      <a:r>
                        <a:rPr lang="zh-CN" altLang="en-US" sz="2400" dirty="0" smtClean="0">
                          <a:hlinkClick r:id="rId2" action="ppaction://hlinksldjump"/>
                        </a:rPr>
                        <a:t>名字</a:t>
                      </a:r>
                      <a:r>
                        <a:rPr lang="en-US" altLang="zh-CN" sz="2400" dirty="0" smtClean="0">
                          <a:hlinkClick r:id="rId2" action="ppaction://hlinksldjump"/>
                        </a:rPr>
                        <a:t>/</a:t>
                      </a:r>
                      <a:r>
                        <a:rPr lang="zh-CN" altLang="en-US" sz="2400" dirty="0" smtClean="0">
                          <a:hlinkClick r:id="rId2" action="ppaction://hlinksldjump"/>
                        </a:rPr>
                        <a:t>标号</a:t>
                      </a:r>
                      <a:endParaRPr lang="zh-CN" altLang="en-US" sz="2400" b="0" dirty="0"/>
                    </a:p>
                  </a:txBody>
                  <a:tcPr marL="91447" marR="91447" marT="45714" marB="45714">
                    <a:solidFill>
                      <a:srgbClr val="FFFF99">
                        <a:alpha val="20000"/>
                      </a:srgbClr>
                    </a:solidFill>
                  </a:tcPr>
                </a:tc>
                <a:tc>
                  <a:txBody>
                    <a:bodyPr/>
                    <a:lstStyle/>
                    <a:p>
                      <a:r>
                        <a:rPr lang="zh-CN" altLang="en-US" sz="2400" dirty="0" smtClean="0">
                          <a:solidFill>
                            <a:schemeClr val="accent1">
                              <a:lumMod val="75000"/>
                            </a:schemeClr>
                          </a:solidFill>
                        </a:rPr>
                        <a:t>将名字或标号按指定的类型使用</a:t>
                      </a:r>
                      <a:endParaRPr lang="en-US" altLang="zh-CN" sz="2400" b="0" dirty="0" smtClean="0">
                        <a:solidFill>
                          <a:schemeClr val="accent1">
                            <a:lumMod val="75000"/>
                          </a:schemeClr>
                        </a:solidFill>
                      </a:endParaRPr>
                    </a:p>
                  </a:txBody>
                  <a:tcPr marL="91447" marR="91447" marT="45714" marB="45714">
                    <a:solidFill>
                      <a:srgbClr val="FFFF99">
                        <a:alpha val="20000"/>
                      </a:srgbClr>
                    </a:solidFill>
                  </a:tcPr>
                </a:tc>
              </a:tr>
              <a:tr h="370795">
                <a:tc>
                  <a:txBody>
                    <a:bodyPr/>
                    <a:lstStyle/>
                    <a:p>
                      <a:r>
                        <a:rPr lang="en-US" altLang="zh-CN" sz="2400" dirty="0" smtClean="0">
                          <a:solidFill>
                            <a:schemeClr val="accent1"/>
                          </a:solidFill>
                        </a:rPr>
                        <a:t>THIS</a:t>
                      </a:r>
                      <a:r>
                        <a:rPr lang="en-US" altLang="zh-CN" sz="2400" baseline="0" dirty="0" smtClean="0">
                          <a:solidFill>
                            <a:schemeClr val="accent1"/>
                          </a:solidFill>
                        </a:rPr>
                        <a:t> </a:t>
                      </a:r>
                      <a:r>
                        <a:rPr lang="zh-CN" altLang="en-US" sz="2400" baseline="0" dirty="0" smtClean="0">
                          <a:solidFill>
                            <a:schemeClr val="accent1"/>
                          </a:solidFill>
                        </a:rPr>
                        <a:t>类型名</a:t>
                      </a:r>
                      <a:endParaRPr lang="zh-CN" altLang="en-US" sz="2400" b="0" dirty="0">
                        <a:solidFill>
                          <a:schemeClr val="accent1"/>
                        </a:solidFill>
                      </a:endParaRPr>
                    </a:p>
                  </a:txBody>
                  <a:tcPr marL="91447" marR="91447" marT="45714" marB="45714" anchor="ctr"/>
                </a:tc>
                <a:tc>
                  <a:txBody>
                    <a:bodyPr/>
                    <a:lstStyle/>
                    <a:p>
                      <a:r>
                        <a:rPr lang="zh-CN" altLang="en-US" sz="2400" dirty="0" smtClean="0">
                          <a:solidFill>
                            <a:schemeClr val="accent1">
                              <a:lumMod val="75000"/>
                            </a:schemeClr>
                          </a:solidFill>
                        </a:rPr>
                        <a:t>用于创建采用当前地址但为指定类型的操作数</a:t>
                      </a:r>
                      <a:endParaRPr lang="en-US" altLang="zh-CN" sz="2400" b="0" dirty="0" smtClean="0">
                        <a:solidFill>
                          <a:schemeClr val="accent1">
                            <a:lumMod val="75000"/>
                          </a:schemeClr>
                        </a:solidFill>
                      </a:endParaRPr>
                    </a:p>
                  </a:txBody>
                  <a:tcPr marL="91447" marR="91447" marT="45714" marB="45714"/>
                </a:tc>
              </a:tr>
              <a:tr h="370795">
                <a:tc>
                  <a:txBody>
                    <a:bodyPr/>
                    <a:lstStyle/>
                    <a:p>
                      <a:r>
                        <a:rPr lang="en-US" altLang="zh-CN" sz="2400" dirty="0" smtClean="0">
                          <a:solidFill>
                            <a:schemeClr val="accent1"/>
                          </a:solidFill>
                        </a:rPr>
                        <a:t>SHORT  </a:t>
                      </a:r>
                      <a:r>
                        <a:rPr lang="zh-CN" altLang="en-US" sz="2400" dirty="0" smtClean="0">
                          <a:solidFill>
                            <a:schemeClr val="accent1"/>
                          </a:solidFill>
                        </a:rPr>
                        <a:t>标号</a:t>
                      </a:r>
                      <a:endParaRPr lang="zh-CN" altLang="en-US" sz="2400" b="0" dirty="0">
                        <a:solidFill>
                          <a:schemeClr val="accent1"/>
                        </a:solidFill>
                      </a:endParaRPr>
                    </a:p>
                  </a:txBody>
                  <a:tcPr marL="91447" marR="91447" marT="45714" marB="45714">
                    <a:solidFill>
                      <a:srgbClr val="FFFF99">
                        <a:alpha val="20000"/>
                      </a:srgbClr>
                    </a:solidFill>
                  </a:tcPr>
                </a:tc>
                <a:tc>
                  <a:txBody>
                    <a:bodyPr/>
                    <a:lstStyle/>
                    <a:p>
                      <a:r>
                        <a:rPr lang="zh-CN" altLang="en-US" sz="2400" dirty="0" smtClean="0">
                          <a:solidFill>
                            <a:schemeClr val="accent1">
                              <a:lumMod val="75000"/>
                            </a:schemeClr>
                          </a:solidFill>
                        </a:rPr>
                        <a:t>将标号作为短转移处理</a:t>
                      </a:r>
                      <a:endParaRPr lang="en-US" altLang="zh-CN" sz="2400" b="0" dirty="0" smtClean="0">
                        <a:solidFill>
                          <a:schemeClr val="accent1">
                            <a:lumMod val="75000"/>
                          </a:schemeClr>
                        </a:solidFill>
                      </a:endParaRPr>
                    </a:p>
                  </a:txBody>
                  <a:tcPr marL="91447" marR="91447" marT="45714" marB="45714">
                    <a:solidFill>
                      <a:srgbClr val="FFFF99">
                        <a:alpha val="20000"/>
                      </a:srgbClr>
                    </a:solidFill>
                  </a:tcPr>
                </a:tc>
              </a:tr>
              <a:tr h="370795">
                <a:tc>
                  <a:txBody>
                    <a:bodyPr/>
                    <a:lstStyle/>
                    <a:p>
                      <a:r>
                        <a:rPr lang="en-US" altLang="zh-CN" sz="2400" dirty="0" smtClean="0">
                          <a:solidFill>
                            <a:schemeClr val="accent1"/>
                          </a:solidFill>
                        </a:rPr>
                        <a:t>TYPE </a:t>
                      </a:r>
                      <a:r>
                        <a:rPr lang="zh-CN" altLang="en-US" sz="2400" dirty="0" smtClean="0">
                          <a:solidFill>
                            <a:schemeClr val="accent1"/>
                          </a:solidFill>
                        </a:rPr>
                        <a:t>名字</a:t>
                      </a:r>
                      <a:r>
                        <a:rPr lang="en-US" altLang="zh-CN" sz="2400" dirty="0" smtClean="0">
                          <a:solidFill>
                            <a:schemeClr val="accent1"/>
                          </a:solidFill>
                        </a:rPr>
                        <a:t>/</a:t>
                      </a:r>
                      <a:r>
                        <a:rPr lang="zh-CN" altLang="en-US" sz="2400" dirty="0" smtClean="0">
                          <a:solidFill>
                            <a:schemeClr val="accent1"/>
                          </a:solidFill>
                        </a:rPr>
                        <a:t>标号</a:t>
                      </a:r>
                      <a:endParaRPr lang="zh-CN" altLang="en-US" sz="2400" b="0" dirty="0">
                        <a:solidFill>
                          <a:schemeClr val="accent1"/>
                        </a:solidFill>
                      </a:endParaRPr>
                    </a:p>
                  </a:txBody>
                  <a:tcPr marL="91447" marR="91447" marT="45714" marB="45714" anchor="ctr"/>
                </a:tc>
                <a:tc>
                  <a:txBody>
                    <a:bodyPr/>
                    <a:lstStyle/>
                    <a:p>
                      <a:r>
                        <a:rPr lang="zh-CN" altLang="en-US" sz="2400" dirty="0" smtClean="0">
                          <a:solidFill>
                            <a:schemeClr val="accent1">
                              <a:lumMod val="75000"/>
                            </a:schemeClr>
                          </a:solidFill>
                        </a:rPr>
                        <a:t>返回一个字量数值，表明名字或标号的类型</a:t>
                      </a:r>
                      <a:endParaRPr lang="en-US" altLang="zh-CN" sz="2400" b="0" dirty="0" smtClean="0">
                        <a:solidFill>
                          <a:schemeClr val="accent1">
                            <a:lumMod val="75000"/>
                          </a:schemeClr>
                        </a:solidFill>
                      </a:endParaRPr>
                    </a:p>
                  </a:txBody>
                  <a:tcPr marL="91447" marR="91447" marT="45714" marB="45714"/>
                </a:tc>
              </a:tr>
              <a:tr h="370795">
                <a:tc>
                  <a:txBody>
                    <a:bodyPr/>
                    <a:lstStyle/>
                    <a:p>
                      <a:r>
                        <a:rPr lang="en-US" altLang="zh-CN" sz="2400" dirty="0" smtClean="0">
                          <a:solidFill>
                            <a:schemeClr val="accent1"/>
                          </a:solidFill>
                        </a:rPr>
                        <a:t>LENGTHOF </a:t>
                      </a:r>
                      <a:r>
                        <a:rPr lang="zh-CN" altLang="en-US" sz="2400" dirty="0" smtClean="0">
                          <a:solidFill>
                            <a:schemeClr val="accent1"/>
                          </a:solidFill>
                        </a:rPr>
                        <a:t>变量名</a:t>
                      </a:r>
                      <a:endParaRPr lang="zh-CN" altLang="en-US" sz="2400" b="0" dirty="0">
                        <a:solidFill>
                          <a:schemeClr val="accent1"/>
                        </a:solidFill>
                      </a:endParaRPr>
                    </a:p>
                  </a:txBody>
                  <a:tcPr marL="91447" marR="91447" marT="45714" marB="45714">
                    <a:solidFill>
                      <a:srgbClr val="FFFF99">
                        <a:alpha val="20000"/>
                      </a:srgbClr>
                    </a:solidFill>
                  </a:tcPr>
                </a:tc>
                <a:tc>
                  <a:txBody>
                    <a:bodyPr/>
                    <a:lstStyle/>
                    <a:p>
                      <a:r>
                        <a:rPr lang="zh-CN" altLang="en-US" sz="2400" dirty="0" smtClean="0">
                          <a:solidFill>
                            <a:schemeClr val="accent1">
                              <a:lumMod val="75000"/>
                            </a:schemeClr>
                          </a:solidFill>
                        </a:rPr>
                        <a:t>返回整个变量的数据项数（元素数）</a:t>
                      </a:r>
                      <a:endParaRPr lang="en-US" altLang="zh-CN" sz="2400" b="0" dirty="0" smtClean="0">
                        <a:solidFill>
                          <a:schemeClr val="accent1">
                            <a:lumMod val="75000"/>
                          </a:schemeClr>
                        </a:solidFill>
                      </a:endParaRPr>
                    </a:p>
                  </a:txBody>
                  <a:tcPr marL="91447" marR="91447" marT="45714" marB="45714">
                    <a:solidFill>
                      <a:srgbClr val="FFFF99">
                        <a:alpha val="20000"/>
                      </a:srgbClr>
                    </a:solidFill>
                  </a:tcPr>
                </a:tc>
              </a:tr>
              <a:tr h="370795">
                <a:tc>
                  <a:txBody>
                    <a:bodyPr/>
                    <a:lstStyle/>
                    <a:p>
                      <a:r>
                        <a:rPr lang="en-US" altLang="zh-CN" sz="2400" dirty="0" smtClean="0">
                          <a:solidFill>
                            <a:schemeClr val="accent1"/>
                          </a:solidFill>
                        </a:rPr>
                        <a:t>SIZEOF </a:t>
                      </a:r>
                      <a:r>
                        <a:rPr lang="zh-CN" altLang="en-US" sz="2400" dirty="0" smtClean="0">
                          <a:solidFill>
                            <a:schemeClr val="accent1"/>
                          </a:solidFill>
                        </a:rPr>
                        <a:t>变量名</a:t>
                      </a:r>
                      <a:endParaRPr lang="zh-CN" altLang="en-US" sz="2400" b="0" dirty="0">
                        <a:solidFill>
                          <a:schemeClr val="accent1"/>
                        </a:solidFill>
                      </a:endParaRPr>
                    </a:p>
                  </a:txBody>
                  <a:tcPr marL="91447" marR="91447" marT="45714" marB="45714"/>
                </a:tc>
                <a:tc>
                  <a:txBody>
                    <a:bodyPr/>
                    <a:lstStyle/>
                    <a:p>
                      <a:r>
                        <a:rPr lang="zh-CN" altLang="en-US" sz="2400" dirty="0" smtClean="0">
                          <a:solidFill>
                            <a:schemeClr val="accent1">
                              <a:lumMod val="75000"/>
                            </a:schemeClr>
                          </a:solidFill>
                        </a:rPr>
                        <a:t>返回整个变量占用的字节数</a:t>
                      </a:r>
                      <a:endParaRPr lang="en-US" altLang="zh-CN" sz="2400" b="0" dirty="0" smtClean="0">
                        <a:solidFill>
                          <a:schemeClr val="accent1">
                            <a:lumMod val="75000"/>
                          </a:schemeClr>
                        </a:solidFill>
                      </a:endParaRPr>
                    </a:p>
                  </a:txBody>
                  <a:tcPr marL="91447" marR="91447" marT="45714" marB="45714"/>
                </a:tc>
              </a:tr>
            </a:tbl>
          </a:graphicData>
        </a:graphic>
      </p:graphicFrame>
      <p:sp>
        <p:nvSpPr>
          <p:cNvPr id="30750" name="TextBox 4"/>
          <p:cNvSpPr txBox="1">
            <a:spLocks noChangeArrowheads="1"/>
          </p:cNvSpPr>
          <p:nvPr/>
        </p:nvSpPr>
        <p:spPr bwMode="auto">
          <a:xfrm>
            <a:off x="2268538" y="1556792"/>
            <a:ext cx="3887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dirty="0">
                <a:solidFill>
                  <a:srgbClr val="0000FF"/>
                </a:solidFill>
                <a:effectLst/>
              </a:rPr>
              <a:t>表</a:t>
            </a:r>
            <a:r>
              <a:rPr lang="en-US" altLang="zh-CN" sz="2400" dirty="0">
                <a:solidFill>
                  <a:srgbClr val="0000FF"/>
                </a:solidFill>
                <a:effectLst/>
              </a:rPr>
              <a:t>3-6 </a:t>
            </a:r>
            <a:r>
              <a:rPr lang="zh-CN" altLang="en-US" sz="2400" dirty="0">
                <a:solidFill>
                  <a:srgbClr val="0000FF"/>
                </a:solidFill>
                <a:effectLst/>
              </a:rPr>
              <a:t>常用的类型操作符</a:t>
            </a:r>
          </a:p>
        </p:txBody>
      </p:sp>
      <p:sp>
        <p:nvSpPr>
          <p:cNvPr id="6" name="圆角矩形 5">
            <a:hlinkClick r:id="rId3" action="ppaction://hlinksldjump"/>
          </p:cNvPr>
          <p:cNvSpPr/>
          <p:nvPr/>
        </p:nvSpPr>
        <p:spPr bwMode="auto">
          <a:xfrm>
            <a:off x="8062292" y="6093296"/>
            <a:ext cx="1008112" cy="6480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dirty="0">
                <a:solidFill>
                  <a:schemeClr val="accent1"/>
                </a:solidFill>
                <a:effectLst/>
                <a:latin typeface="+mn-ea"/>
              </a:rPr>
              <a:t>实例</a:t>
            </a:r>
            <a:endParaRPr kumimoji="0" lang="zh-CN" altLang="en-US" sz="2800" b="0" i="0" u="none" strike="noStrike" cap="none" normalizeH="0" baseline="0" dirty="0" smtClean="0">
              <a:ln>
                <a:noFill/>
              </a:ln>
              <a:solidFill>
                <a:schemeClr val="accent1"/>
              </a:solidFill>
              <a:effectLst/>
              <a:latin typeface="+mn-ea"/>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a:t>
            </a:r>
            <a:r>
              <a:rPr lang="zh-CN" altLang="en-US" dirty="0" smtClean="0"/>
              <a:t>操作符应用实例</a:t>
            </a:r>
            <a:endParaRPr lang="zh-CN" altLang="en-US" dirty="0"/>
          </a:p>
        </p:txBody>
      </p:sp>
      <p:sp>
        <p:nvSpPr>
          <p:cNvPr id="3" name="内容占位符 2"/>
          <p:cNvSpPr>
            <a:spLocks noGrp="1"/>
          </p:cNvSpPr>
          <p:nvPr>
            <p:ph idx="1"/>
          </p:nvPr>
        </p:nvSpPr>
        <p:spPr/>
        <p:txBody>
          <a:bodyPr/>
          <a:lstStyle/>
          <a:p>
            <a:pPr marL="0" indent="0">
              <a:buNone/>
            </a:pPr>
            <a:r>
              <a:rPr lang="en-US" altLang="zh-CN" sz="2400" b="0" dirty="0">
                <a:solidFill>
                  <a:schemeClr val="accent1">
                    <a:lumMod val="75000"/>
                  </a:schemeClr>
                </a:solidFill>
              </a:rPr>
              <a:t>alpha </a:t>
            </a:r>
            <a:r>
              <a:rPr lang="en-US" altLang="zh-CN" sz="2400" b="0" dirty="0" err="1">
                <a:solidFill>
                  <a:schemeClr val="accent1">
                    <a:lumMod val="75000"/>
                  </a:schemeClr>
                </a:solidFill>
              </a:rPr>
              <a:t>dw</a:t>
            </a:r>
            <a:r>
              <a:rPr lang="en-US" altLang="zh-CN" sz="2400" b="0" dirty="0">
                <a:solidFill>
                  <a:schemeClr val="accent1">
                    <a:lumMod val="75000"/>
                  </a:schemeClr>
                </a:solidFill>
              </a:rPr>
              <a:t> 1234h </a:t>
            </a:r>
          </a:p>
          <a:p>
            <a:pPr marL="0" indent="0">
              <a:buNone/>
            </a:pPr>
            <a:r>
              <a:rPr lang="en-US" altLang="zh-CN" sz="2400" b="0" dirty="0">
                <a:solidFill>
                  <a:schemeClr val="accent1">
                    <a:lumMod val="75000"/>
                  </a:schemeClr>
                </a:solidFill>
              </a:rPr>
              <a:t>beta </a:t>
            </a:r>
            <a:r>
              <a:rPr lang="en-US" altLang="zh-CN" sz="2400" b="0" dirty="0" smtClean="0">
                <a:solidFill>
                  <a:schemeClr val="accent1">
                    <a:lumMod val="75000"/>
                  </a:schemeClr>
                </a:solidFill>
              </a:rPr>
              <a:t>  </a:t>
            </a:r>
            <a:r>
              <a:rPr lang="en-US" altLang="zh-CN" sz="2400" b="0" dirty="0" err="1" smtClean="0">
                <a:solidFill>
                  <a:schemeClr val="accent1">
                    <a:lumMod val="75000"/>
                  </a:schemeClr>
                </a:solidFill>
              </a:rPr>
              <a:t>dw</a:t>
            </a:r>
            <a:r>
              <a:rPr lang="en-US" altLang="zh-CN" sz="2400" b="0" dirty="0" smtClean="0">
                <a:solidFill>
                  <a:schemeClr val="accent1">
                    <a:lumMod val="75000"/>
                  </a:schemeClr>
                </a:solidFill>
              </a:rPr>
              <a:t> 50 dup(0</a:t>
            </a:r>
            <a:r>
              <a:rPr lang="en-US" altLang="zh-CN" sz="2400" b="0" dirty="0">
                <a:solidFill>
                  <a:schemeClr val="accent1">
                    <a:lumMod val="75000"/>
                  </a:schemeClr>
                </a:solidFill>
              </a:rPr>
              <a:t>)</a:t>
            </a:r>
          </a:p>
          <a:p>
            <a:pPr marL="0" indent="0">
              <a:buNone/>
            </a:pPr>
            <a:r>
              <a:rPr lang="en-US" altLang="zh-CN" sz="2400" b="0" dirty="0" smtClean="0">
                <a:solidFill>
                  <a:schemeClr val="accent1">
                    <a:lumMod val="75000"/>
                  </a:schemeClr>
                </a:solidFill>
              </a:rPr>
              <a:t>adr1   </a:t>
            </a:r>
            <a:r>
              <a:rPr lang="en-US" altLang="zh-CN" sz="2400" b="0" dirty="0" err="1" smtClean="0">
                <a:solidFill>
                  <a:schemeClr val="accent1">
                    <a:lumMod val="75000"/>
                  </a:schemeClr>
                </a:solidFill>
              </a:rPr>
              <a:t>equ</a:t>
            </a:r>
            <a:r>
              <a:rPr lang="en-US" altLang="zh-CN" sz="2400" b="0" dirty="0" smtClean="0">
                <a:solidFill>
                  <a:schemeClr val="accent1">
                    <a:lumMod val="75000"/>
                  </a:schemeClr>
                </a:solidFill>
              </a:rPr>
              <a:t> </a:t>
            </a:r>
            <a:r>
              <a:rPr lang="en-US" altLang="zh-CN" sz="2400" b="0" dirty="0" smtClean="0">
                <a:solidFill>
                  <a:schemeClr val="accent1"/>
                </a:solidFill>
              </a:rPr>
              <a:t>this</a:t>
            </a:r>
            <a:r>
              <a:rPr lang="en-US" altLang="zh-CN" sz="2400" b="0" dirty="0" smtClean="0"/>
              <a:t> </a:t>
            </a:r>
            <a:r>
              <a:rPr lang="en-US" altLang="zh-CN" sz="2400" b="0" dirty="0" smtClean="0">
                <a:solidFill>
                  <a:schemeClr val="accent1">
                    <a:lumMod val="75000"/>
                  </a:schemeClr>
                </a:solidFill>
              </a:rPr>
              <a:t>word</a:t>
            </a:r>
          </a:p>
          <a:p>
            <a:pPr marL="0" indent="0">
              <a:buNone/>
            </a:pPr>
            <a:r>
              <a:rPr lang="en-US" altLang="zh-CN" sz="2400" b="0" dirty="0" smtClean="0">
                <a:solidFill>
                  <a:schemeClr val="accent1">
                    <a:lumMod val="75000"/>
                  </a:schemeClr>
                </a:solidFill>
              </a:rPr>
              <a:t>adr2   </a:t>
            </a:r>
            <a:r>
              <a:rPr lang="en-US" altLang="zh-CN" sz="2400" b="0" dirty="0" err="1" smtClean="0">
                <a:solidFill>
                  <a:schemeClr val="accent1">
                    <a:lumMod val="75000"/>
                  </a:schemeClr>
                </a:solidFill>
              </a:rPr>
              <a:t>db</a:t>
            </a:r>
            <a:r>
              <a:rPr lang="en-US" altLang="zh-CN" sz="2400" b="0" dirty="0" smtClean="0">
                <a:solidFill>
                  <a:schemeClr val="accent1">
                    <a:lumMod val="75000"/>
                  </a:schemeClr>
                </a:solidFill>
              </a:rPr>
              <a:t> 15h,26h,37h</a:t>
            </a:r>
          </a:p>
          <a:p>
            <a:pPr marL="0" indent="0">
              <a:spcBef>
                <a:spcPts val="1800"/>
              </a:spcBef>
              <a:buNone/>
            </a:pPr>
            <a:r>
              <a:rPr lang="en-US" altLang="zh-CN" sz="2400" b="0" dirty="0" err="1">
                <a:solidFill>
                  <a:schemeClr val="accent1">
                    <a:lumMod val="75000"/>
                  </a:schemeClr>
                </a:solidFill>
              </a:rPr>
              <a:t>mov</a:t>
            </a:r>
            <a:r>
              <a:rPr lang="en-US" altLang="zh-CN" sz="2400" b="0" dirty="0">
                <a:solidFill>
                  <a:schemeClr val="accent1">
                    <a:lumMod val="75000"/>
                  </a:schemeClr>
                </a:solidFill>
              </a:rPr>
              <a:t> al, byte </a:t>
            </a:r>
            <a:r>
              <a:rPr lang="en-US" altLang="zh-CN" sz="2400" b="0" dirty="0" err="1">
                <a:solidFill>
                  <a:schemeClr val="accent1"/>
                </a:solidFill>
              </a:rPr>
              <a:t>ptr</a:t>
            </a:r>
            <a:r>
              <a:rPr lang="en-US" altLang="zh-CN" sz="2400" b="0" dirty="0"/>
              <a:t> </a:t>
            </a:r>
            <a:r>
              <a:rPr lang="en-US" altLang="zh-CN" sz="2400" b="0" dirty="0" smtClean="0">
                <a:solidFill>
                  <a:schemeClr val="accent1">
                    <a:lumMod val="75000"/>
                  </a:schemeClr>
                </a:solidFill>
              </a:rPr>
              <a:t>alpha  </a:t>
            </a:r>
            <a:r>
              <a:rPr lang="en-US" altLang="zh-CN" sz="2400" b="0" dirty="0">
                <a:solidFill>
                  <a:schemeClr val="accent1">
                    <a:lumMod val="75000"/>
                  </a:schemeClr>
                </a:solidFill>
              </a:rPr>
              <a:t>; al=34h</a:t>
            </a:r>
          </a:p>
          <a:p>
            <a:pPr marL="0" indent="0">
              <a:buNone/>
            </a:pPr>
            <a:r>
              <a:rPr lang="en-US" altLang="zh-CN" sz="2400" b="0" dirty="0" err="1" smtClean="0">
                <a:solidFill>
                  <a:schemeClr val="accent1">
                    <a:lumMod val="75000"/>
                  </a:schemeClr>
                </a:solidFill>
              </a:rPr>
              <a:t>mov</a:t>
            </a:r>
            <a:r>
              <a:rPr lang="en-US" altLang="zh-CN" sz="2400" b="0" dirty="0" smtClean="0">
                <a:solidFill>
                  <a:schemeClr val="accent1">
                    <a:lumMod val="75000"/>
                  </a:schemeClr>
                </a:solidFill>
              </a:rPr>
              <a:t> ax,adr1                 ; ax=2615h</a:t>
            </a:r>
          </a:p>
          <a:p>
            <a:pPr marL="0" indent="0">
              <a:buNone/>
            </a:pPr>
            <a:r>
              <a:rPr lang="en-US" altLang="zh-CN" sz="2400" b="0" dirty="0" err="1" smtClean="0">
                <a:solidFill>
                  <a:schemeClr val="accent1">
                    <a:lumMod val="75000"/>
                  </a:schemeClr>
                </a:solidFill>
              </a:rPr>
              <a:t>mov</a:t>
            </a:r>
            <a:r>
              <a:rPr lang="en-US" altLang="zh-CN" sz="2400" b="0" dirty="0" smtClean="0">
                <a:solidFill>
                  <a:schemeClr val="accent1">
                    <a:lumMod val="75000"/>
                  </a:schemeClr>
                </a:solidFill>
              </a:rPr>
              <a:t> </a:t>
            </a:r>
            <a:r>
              <a:rPr lang="en-US" altLang="zh-CN" sz="2400" b="0" dirty="0" err="1" smtClean="0">
                <a:solidFill>
                  <a:schemeClr val="accent1">
                    <a:lumMod val="75000"/>
                  </a:schemeClr>
                </a:solidFill>
              </a:rPr>
              <a:t>bx,</a:t>
            </a:r>
            <a:r>
              <a:rPr lang="en-US" altLang="zh-CN" sz="2400" b="0" dirty="0" err="1" smtClean="0">
                <a:solidFill>
                  <a:schemeClr val="accent1"/>
                </a:solidFill>
              </a:rPr>
              <a:t>type</a:t>
            </a:r>
            <a:r>
              <a:rPr lang="en-US" altLang="zh-CN" sz="2400" b="0" dirty="0" smtClean="0"/>
              <a:t> </a:t>
            </a:r>
            <a:r>
              <a:rPr lang="en-US" altLang="zh-CN" sz="2400" b="0" dirty="0" smtClean="0">
                <a:solidFill>
                  <a:schemeClr val="accent1">
                    <a:lumMod val="75000"/>
                  </a:schemeClr>
                </a:solidFill>
              </a:rPr>
              <a:t>alpha        ; </a:t>
            </a:r>
            <a:r>
              <a:rPr lang="en-US" altLang="zh-CN" sz="2400" b="0" dirty="0" err="1" smtClean="0">
                <a:solidFill>
                  <a:schemeClr val="accent1">
                    <a:lumMod val="75000"/>
                  </a:schemeClr>
                </a:solidFill>
              </a:rPr>
              <a:t>bx</a:t>
            </a:r>
            <a:r>
              <a:rPr lang="en-US" altLang="zh-CN" sz="2400" b="0" dirty="0" smtClean="0">
                <a:solidFill>
                  <a:schemeClr val="accent1">
                    <a:lumMod val="75000"/>
                  </a:schemeClr>
                </a:solidFill>
              </a:rPr>
              <a:t>=2</a:t>
            </a:r>
          </a:p>
          <a:p>
            <a:pPr marL="0" indent="0">
              <a:buNone/>
            </a:pPr>
            <a:r>
              <a:rPr lang="en-US" altLang="zh-CN" sz="2400" b="0" dirty="0" err="1" smtClean="0">
                <a:solidFill>
                  <a:schemeClr val="accent1">
                    <a:lumMod val="75000"/>
                  </a:schemeClr>
                </a:solidFill>
              </a:rPr>
              <a:t>mov</a:t>
            </a:r>
            <a:r>
              <a:rPr lang="en-US" altLang="zh-CN" sz="2400" b="0" dirty="0" smtClean="0">
                <a:solidFill>
                  <a:schemeClr val="accent1">
                    <a:lumMod val="75000"/>
                  </a:schemeClr>
                </a:solidFill>
              </a:rPr>
              <a:t> </a:t>
            </a:r>
            <a:r>
              <a:rPr lang="en-US" altLang="zh-CN" sz="2400" b="0" dirty="0" err="1" smtClean="0">
                <a:solidFill>
                  <a:schemeClr val="accent1">
                    <a:lumMod val="75000"/>
                  </a:schemeClr>
                </a:solidFill>
              </a:rPr>
              <a:t>ax,</a:t>
            </a:r>
            <a:r>
              <a:rPr lang="en-US" altLang="zh-CN" sz="2400" b="0" dirty="0" err="1" smtClean="0">
                <a:solidFill>
                  <a:schemeClr val="accent1"/>
                </a:solidFill>
              </a:rPr>
              <a:t>length</a:t>
            </a:r>
            <a:r>
              <a:rPr lang="en-US" altLang="zh-CN" sz="2400" b="0" dirty="0" smtClean="0"/>
              <a:t> </a:t>
            </a:r>
            <a:r>
              <a:rPr lang="en-US" altLang="zh-CN" sz="2400" b="0" dirty="0" smtClean="0">
                <a:solidFill>
                  <a:schemeClr val="accent1">
                    <a:lumMod val="75000"/>
                  </a:schemeClr>
                </a:solidFill>
              </a:rPr>
              <a:t>beta       ; ax=50, </a:t>
            </a:r>
            <a:r>
              <a:rPr lang="zh-CN" altLang="en-US" sz="2400" b="0" dirty="0" smtClean="0">
                <a:solidFill>
                  <a:schemeClr val="accent1">
                    <a:lumMod val="75000"/>
                  </a:schemeClr>
                </a:solidFill>
              </a:rPr>
              <a:t>内存必须由</a:t>
            </a:r>
            <a:r>
              <a:rPr lang="en-US" altLang="zh-CN" sz="2400" b="0" dirty="0" smtClean="0">
                <a:solidFill>
                  <a:schemeClr val="accent1">
                    <a:lumMod val="75000"/>
                  </a:schemeClr>
                </a:solidFill>
              </a:rPr>
              <a:t>dup</a:t>
            </a:r>
            <a:r>
              <a:rPr lang="zh-CN" altLang="en-US" sz="2400" b="0" dirty="0" smtClean="0">
                <a:solidFill>
                  <a:schemeClr val="accent1">
                    <a:lumMod val="75000"/>
                  </a:schemeClr>
                </a:solidFill>
              </a:rPr>
              <a:t>分配</a:t>
            </a:r>
            <a:endParaRPr lang="en-US" altLang="zh-CN" sz="2400" b="0" dirty="0" smtClean="0">
              <a:solidFill>
                <a:schemeClr val="accent1">
                  <a:lumMod val="75000"/>
                </a:schemeClr>
              </a:solidFill>
            </a:endParaRPr>
          </a:p>
          <a:p>
            <a:pPr marL="0" indent="0">
              <a:buNone/>
            </a:pPr>
            <a:r>
              <a:rPr lang="en-US" altLang="zh-CN" sz="2400" b="0" dirty="0" err="1" smtClean="0">
                <a:solidFill>
                  <a:schemeClr val="accent1">
                    <a:lumMod val="75000"/>
                  </a:schemeClr>
                </a:solidFill>
              </a:rPr>
              <a:t>mov</a:t>
            </a:r>
            <a:r>
              <a:rPr lang="en-US" altLang="zh-CN" sz="2400" b="0" dirty="0" smtClean="0">
                <a:solidFill>
                  <a:schemeClr val="accent1">
                    <a:lumMod val="75000"/>
                  </a:schemeClr>
                </a:solidFill>
              </a:rPr>
              <a:t> </a:t>
            </a:r>
            <a:r>
              <a:rPr lang="en-US" altLang="zh-CN" sz="2400" b="0" dirty="0" err="1" smtClean="0">
                <a:solidFill>
                  <a:schemeClr val="accent1">
                    <a:lumMod val="75000"/>
                  </a:schemeClr>
                </a:solidFill>
              </a:rPr>
              <a:t>bx,</a:t>
            </a:r>
            <a:r>
              <a:rPr lang="en-US" altLang="zh-CN" sz="2400" b="0" dirty="0" err="1" smtClean="0">
                <a:solidFill>
                  <a:schemeClr val="accent1"/>
                </a:solidFill>
              </a:rPr>
              <a:t>size</a:t>
            </a:r>
            <a:r>
              <a:rPr lang="en-US" altLang="zh-CN" sz="2400" b="0" dirty="0" smtClean="0"/>
              <a:t> </a:t>
            </a:r>
            <a:r>
              <a:rPr lang="en-US" altLang="zh-CN" sz="2400" b="0" dirty="0" smtClean="0">
                <a:solidFill>
                  <a:schemeClr val="accent1">
                    <a:lumMod val="75000"/>
                  </a:schemeClr>
                </a:solidFill>
              </a:rPr>
              <a:t>beta           ; </a:t>
            </a:r>
            <a:r>
              <a:rPr lang="en-US" altLang="zh-CN" sz="2400" b="0" dirty="0" err="1" smtClean="0">
                <a:solidFill>
                  <a:schemeClr val="accent1">
                    <a:lumMod val="75000"/>
                  </a:schemeClr>
                </a:solidFill>
              </a:rPr>
              <a:t>bx</a:t>
            </a:r>
            <a:r>
              <a:rPr lang="en-US" altLang="zh-CN" sz="2400" b="0" dirty="0" smtClean="0">
                <a:solidFill>
                  <a:schemeClr val="accent1">
                    <a:lumMod val="75000"/>
                  </a:schemeClr>
                </a:solidFill>
              </a:rPr>
              <a:t>=100</a:t>
            </a:r>
            <a:r>
              <a:rPr lang="en-US" altLang="zh-CN" sz="2400" b="0" dirty="0">
                <a:solidFill>
                  <a:schemeClr val="accent1">
                    <a:lumMod val="75000"/>
                  </a:schemeClr>
                </a:solidFill>
              </a:rPr>
              <a:t> , </a:t>
            </a:r>
            <a:r>
              <a:rPr lang="zh-CN" altLang="en-US" sz="2400" b="0" dirty="0">
                <a:solidFill>
                  <a:schemeClr val="accent1">
                    <a:lumMod val="75000"/>
                  </a:schemeClr>
                </a:solidFill>
              </a:rPr>
              <a:t>内存必须由</a:t>
            </a:r>
            <a:r>
              <a:rPr lang="en-US" altLang="zh-CN" sz="2400" b="0" dirty="0">
                <a:solidFill>
                  <a:schemeClr val="accent1">
                    <a:lumMod val="75000"/>
                  </a:schemeClr>
                </a:solidFill>
              </a:rPr>
              <a:t>dup</a:t>
            </a:r>
            <a:r>
              <a:rPr lang="zh-CN" altLang="en-US" sz="2400" b="0" dirty="0">
                <a:solidFill>
                  <a:schemeClr val="accent1">
                    <a:lumMod val="75000"/>
                  </a:schemeClr>
                </a:solidFill>
              </a:rPr>
              <a:t>分配</a:t>
            </a:r>
            <a:endParaRPr lang="en-US" altLang="zh-CN" sz="2400" b="0" dirty="0">
              <a:solidFill>
                <a:schemeClr val="accent1">
                  <a:lumMod val="75000"/>
                </a:schemeClr>
              </a:solidFill>
            </a:endParaRPr>
          </a:p>
          <a:p>
            <a:endParaRPr lang="en-US" altLang="zh-CN" sz="2400" dirty="0" smtClean="0"/>
          </a:p>
        </p:txBody>
      </p:sp>
      <p:pic>
        <p:nvPicPr>
          <p:cNvPr id="4" name="图片 1">
            <a:hlinkClick r:id="" action="ppaction://hlinkshowjump?jump=lastslideviewed"/>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9815" y="5896892"/>
            <a:ext cx="786656" cy="78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90550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1979613" y="2349500"/>
            <a:ext cx="5688012" cy="1800225"/>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lgn="ctr">
              <a:defRPr/>
            </a:pPr>
            <a:r>
              <a:rPr lang="zh-CN" altLang="en-US" sz="4800" dirty="0">
                <a:solidFill>
                  <a:srgbClr val="0000FF"/>
                </a:solidFill>
                <a:effectLst/>
                <a:latin typeface="+mn-ea"/>
              </a:rPr>
              <a:t>本小节到此结束</a:t>
            </a:r>
            <a:endParaRPr lang="en-US" altLang="zh-CN" sz="4800" dirty="0">
              <a:solidFill>
                <a:srgbClr val="0000FF"/>
              </a:solidFill>
              <a:effectLst/>
              <a:latin typeface="+mn-ea"/>
            </a:endParaRPr>
          </a:p>
          <a:p>
            <a:pPr algn="ctr">
              <a:defRPr/>
            </a:pPr>
            <a:r>
              <a:rPr lang="zh-CN" altLang="en-US" sz="4800" dirty="0">
                <a:solidFill>
                  <a:srgbClr val="0000FF"/>
                </a:solidFill>
                <a:effectLst/>
                <a:latin typeface="+mn-ea"/>
              </a:rPr>
              <a:t>谢谢！</a:t>
            </a:r>
          </a:p>
          <a:p>
            <a:pPr algn="ctr">
              <a:defRPr/>
            </a:pPr>
            <a:endParaRPr lang="zh-CN" altLang="en-US" sz="4800" dirty="0">
              <a:solidFill>
                <a:srgbClr val="0000FF"/>
              </a:solidFill>
              <a:effectLst/>
              <a:latin typeface="+mn-ea"/>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188913"/>
            <a:ext cx="8229600" cy="504825"/>
          </a:xfrm>
        </p:spPr>
        <p:txBody>
          <a:bodyPr/>
          <a:lstStyle/>
          <a:p>
            <a:pPr eaLnBrk="1" hangingPunct="1"/>
            <a:r>
              <a:rPr lang="zh-CN" altLang="en-US" smtClean="0"/>
              <a:t>简化段定义格式</a:t>
            </a:r>
          </a:p>
        </p:txBody>
      </p:sp>
      <p:sp>
        <p:nvSpPr>
          <p:cNvPr id="32771" name="Rectangle 3"/>
          <p:cNvSpPr>
            <a:spLocks noGrp="1" noChangeArrowheads="1"/>
          </p:cNvSpPr>
          <p:nvPr>
            <p:ph type="body" idx="1"/>
          </p:nvPr>
        </p:nvSpPr>
        <p:spPr>
          <a:xfrm>
            <a:off x="179388" y="981075"/>
            <a:ext cx="8820150" cy="5184775"/>
          </a:xfrm>
        </p:spPr>
        <p:txBody>
          <a:bodyPr/>
          <a:lstStyle/>
          <a:p>
            <a:pPr marL="0" indent="0" eaLnBrk="1" hangingPunct="1">
              <a:lnSpc>
                <a:spcPct val="90000"/>
              </a:lnSpc>
              <a:buFontTx/>
              <a:buNone/>
              <a:tabLst>
                <a:tab pos="989013" algn="l"/>
                <a:tab pos="3321050" algn="l"/>
              </a:tabLst>
            </a:pPr>
            <a:r>
              <a:rPr lang="en-US" altLang="zh-CN" sz="2400" b="0" smtClean="0"/>
              <a:t>	.model small	</a:t>
            </a:r>
            <a:r>
              <a:rPr lang="zh-CN" altLang="en-US" sz="2400" b="0" smtClean="0"/>
              <a:t>；定义程序的</a:t>
            </a:r>
            <a:r>
              <a:rPr lang="zh-CN" altLang="en-US" sz="2400" b="0" smtClean="0">
                <a:solidFill>
                  <a:srgbClr val="006600"/>
                </a:solidFill>
              </a:rPr>
              <a:t>存储模式</a:t>
            </a:r>
            <a:r>
              <a:rPr lang="zh-CN" altLang="en-US" sz="2400" b="0" smtClean="0"/>
              <a:t>（小型模式）</a:t>
            </a:r>
          </a:p>
          <a:p>
            <a:pPr marL="0" indent="0" eaLnBrk="1" hangingPunct="1">
              <a:lnSpc>
                <a:spcPct val="90000"/>
              </a:lnSpc>
              <a:buFontTx/>
              <a:buNone/>
              <a:tabLst>
                <a:tab pos="989013" algn="l"/>
                <a:tab pos="3321050" algn="l"/>
              </a:tabLst>
            </a:pPr>
            <a:r>
              <a:rPr lang="zh-CN" altLang="en-US" sz="2400" b="0" smtClean="0"/>
              <a:t>	</a:t>
            </a:r>
            <a:r>
              <a:rPr lang="en-US" altLang="zh-CN" sz="2400" b="0" smtClean="0"/>
              <a:t>.stack	</a:t>
            </a:r>
            <a:r>
              <a:rPr lang="zh-CN" altLang="en-US" sz="2400" b="0" smtClean="0"/>
              <a:t>；定义</a:t>
            </a:r>
            <a:r>
              <a:rPr lang="zh-CN" altLang="en-US" sz="2400" b="0" smtClean="0">
                <a:solidFill>
                  <a:srgbClr val="006600"/>
                </a:solidFill>
              </a:rPr>
              <a:t>堆栈段</a:t>
            </a:r>
            <a:r>
              <a:rPr lang="zh-CN" altLang="en-US" sz="2400" b="0" smtClean="0"/>
              <a:t>（默认是</a:t>
            </a:r>
            <a:r>
              <a:rPr lang="en-US" altLang="zh-CN" sz="2400" b="0" smtClean="0"/>
              <a:t>1KB</a:t>
            </a:r>
            <a:r>
              <a:rPr lang="zh-CN" altLang="en-US" sz="2400" b="0" smtClean="0"/>
              <a:t>空间）</a:t>
            </a:r>
          </a:p>
          <a:p>
            <a:pPr marL="0" indent="0" eaLnBrk="1" hangingPunct="1">
              <a:lnSpc>
                <a:spcPct val="90000"/>
              </a:lnSpc>
              <a:buFontTx/>
              <a:buNone/>
              <a:tabLst>
                <a:tab pos="989013" algn="l"/>
                <a:tab pos="3321050" algn="l"/>
              </a:tabLst>
            </a:pPr>
            <a:r>
              <a:rPr lang="zh-CN" altLang="en-US" sz="2400" b="0" smtClean="0"/>
              <a:t>	</a:t>
            </a:r>
            <a:r>
              <a:rPr lang="en-US" altLang="zh-CN" sz="2400" b="0" smtClean="0"/>
              <a:t>.data	</a:t>
            </a:r>
            <a:r>
              <a:rPr lang="zh-CN" altLang="en-US" sz="2400" b="0" smtClean="0"/>
              <a:t>；定义</a:t>
            </a:r>
            <a:r>
              <a:rPr lang="zh-CN" altLang="en-US" sz="2400" b="0" smtClean="0">
                <a:solidFill>
                  <a:srgbClr val="006600"/>
                </a:solidFill>
              </a:rPr>
              <a:t>数据段</a:t>
            </a:r>
          </a:p>
          <a:p>
            <a:pPr marL="0" indent="0" eaLnBrk="1" hangingPunct="1">
              <a:lnSpc>
                <a:spcPct val="90000"/>
              </a:lnSpc>
              <a:buFontTx/>
              <a:buNone/>
              <a:tabLst>
                <a:tab pos="989013" algn="l"/>
                <a:tab pos="3321050" algn="l"/>
              </a:tabLst>
            </a:pPr>
            <a:r>
              <a:rPr lang="zh-CN" altLang="en-US" sz="2400" b="0" smtClean="0">
                <a:solidFill>
                  <a:srgbClr val="FF0066"/>
                </a:solidFill>
              </a:rPr>
              <a:t>	</a:t>
            </a:r>
            <a:r>
              <a:rPr lang="en-US" altLang="zh-CN" sz="2400" b="0" smtClean="0">
                <a:solidFill>
                  <a:schemeClr val="tx1"/>
                </a:solidFill>
              </a:rPr>
              <a:t>……	</a:t>
            </a:r>
            <a:r>
              <a:rPr lang="zh-CN" altLang="en-US" sz="2400" b="0" smtClean="0">
                <a:solidFill>
                  <a:schemeClr val="tx1"/>
                </a:solidFill>
              </a:rPr>
              <a:t>；数据定义</a:t>
            </a:r>
          </a:p>
          <a:p>
            <a:pPr marL="0" indent="0" eaLnBrk="1" hangingPunct="1">
              <a:lnSpc>
                <a:spcPct val="90000"/>
              </a:lnSpc>
              <a:buFontTx/>
              <a:buNone/>
              <a:tabLst>
                <a:tab pos="989013" algn="l"/>
                <a:tab pos="3321050" algn="l"/>
              </a:tabLst>
            </a:pPr>
            <a:r>
              <a:rPr lang="zh-CN" altLang="en-US" sz="2400" b="0" smtClean="0"/>
              <a:t>	</a:t>
            </a:r>
            <a:r>
              <a:rPr lang="en-US" altLang="zh-CN" sz="2400" b="0" smtClean="0"/>
              <a:t>.code	</a:t>
            </a:r>
            <a:r>
              <a:rPr lang="zh-CN" altLang="en-US" sz="2400" b="0" smtClean="0"/>
              <a:t>；定义</a:t>
            </a:r>
            <a:r>
              <a:rPr lang="zh-CN" altLang="en-US" sz="2400" b="0" smtClean="0">
                <a:solidFill>
                  <a:srgbClr val="006600"/>
                </a:solidFill>
              </a:rPr>
              <a:t>代码段</a:t>
            </a:r>
          </a:p>
          <a:p>
            <a:pPr marL="0" indent="0" eaLnBrk="1" hangingPunct="1">
              <a:lnSpc>
                <a:spcPct val="90000"/>
              </a:lnSpc>
              <a:buFontTx/>
              <a:buNone/>
              <a:tabLst>
                <a:tab pos="989013" algn="l"/>
                <a:tab pos="3321050" algn="l"/>
              </a:tabLst>
            </a:pPr>
            <a:r>
              <a:rPr lang="en-US" altLang="zh-CN" sz="2400" b="0" smtClean="0"/>
              <a:t>start:	mov ax,@data	</a:t>
            </a:r>
            <a:r>
              <a:rPr lang="zh-CN" altLang="en-US" sz="2400" b="0" smtClean="0"/>
              <a:t>；程序</a:t>
            </a:r>
            <a:r>
              <a:rPr lang="zh-CN" altLang="en-US" sz="2400" b="0" smtClean="0">
                <a:solidFill>
                  <a:srgbClr val="006600"/>
                </a:solidFill>
              </a:rPr>
              <a:t>开始点</a:t>
            </a:r>
          </a:p>
          <a:p>
            <a:pPr marL="0" indent="0" eaLnBrk="1" hangingPunct="1">
              <a:lnSpc>
                <a:spcPct val="90000"/>
              </a:lnSpc>
              <a:buFontTx/>
              <a:buNone/>
              <a:tabLst>
                <a:tab pos="989013" algn="l"/>
                <a:tab pos="3321050" algn="l"/>
              </a:tabLst>
            </a:pPr>
            <a:r>
              <a:rPr lang="zh-CN" altLang="en-US" sz="2400" b="0" smtClean="0"/>
              <a:t>	</a:t>
            </a:r>
            <a:r>
              <a:rPr lang="en-US" altLang="zh-CN" sz="2400" b="0" smtClean="0"/>
              <a:t>mov ds,ax	</a:t>
            </a:r>
            <a:r>
              <a:rPr lang="zh-CN" altLang="en-US" sz="2400" b="0" smtClean="0"/>
              <a:t>；设置</a:t>
            </a:r>
            <a:r>
              <a:rPr lang="en-US" altLang="zh-CN" sz="2400" b="0" smtClean="0"/>
              <a:t>DS</a:t>
            </a:r>
            <a:r>
              <a:rPr lang="zh-CN" altLang="en-US" sz="2400" b="0" smtClean="0"/>
              <a:t>指向用户定义的数据段	</a:t>
            </a:r>
            <a:r>
              <a:rPr lang="zh-CN" altLang="en-US" sz="2400" b="0" smtClean="0">
                <a:solidFill>
                  <a:srgbClr val="FF0066"/>
                </a:solidFill>
              </a:rPr>
              <a:t>	</a:t>
            </a:r>
            <a:r>
              <a:rPr lang="en-US" altLang="zh-CN" sz="2400" b="0" smtClean="0">
                <a:solidFill>
                  <a:schemeClr val="tx1"/>
                </a:solidFill>
              </a:rPr>
              <a:t>……	</a:t>
            </a:r>
            <a:r>
              <a:rPr lang="zh-CN" altLang="en-US" sz="2400" b="0" smtClean="0">
                <a:solidFill>
                  <a:schemeClr val="tx1"/>
                </a:solidFill>
              </a:rPr>
              <a:t>；程序代码</a:t>
            </a:r>
          </a:p>
          <a:p>
            <a:pPr marL="0" indent="0" eaLnBrk="1" hangingPunct="1">
              <a:lnSpc>
                <a:spcPct val="90000"/>
              </a:lnSpc>
              <a:buFontTx/>
              <a:buNone/>
              <a:tabLst>
                <a:tab pos="989013" algn="l"/>
                <a:tab pos="3321050" algn="l"/>
              </a:tabLst>
            </a:pPr>
            <a:r>
              <a:rPr lang="zh-CN" altLang="en-US" sz="2400" b="0" smtClean="0"/>
              <a:t>	</a:t>
            </a:r>
            <a:r>
              <a:rPr lang="en-US" altLang="zh-CN" sz="2400" b="0" smtClean="0"/>
              <a:t>mov ax,4c00h</a:t>
            </a:r>
          </a:p>
          <a:p>
            <a:pPr marL="0" indent="0" eaLnBrk="1" hangingPunct="1">
              <a:lnSpc>
                <a:spcPct val="90000"/>
              </a:lnSpc>
              <a:buFontTx/>
              <a:buNone/>
              <a:tabLst>
                <a:tab pos="989013" algn="l"/>
                <a:tab pos="3321050" algn="l"/>
              </a:tabLst>
            </a:pPr>
            <a:r>
              <a:rPr lang="en-US" altLang="zh-CN" sz="2400" b="0" smtClean="0"/>
              <a:t>	int 21h	</a:t>
            </a:r>
            <a:r>
              <a:rPr lang="zh-CN" altLang="en-US" sz="2400" b="0" smtClean="0"/>
              <a:t>；程序终止点，返回</a:t>
            </a:r>
            <a:r>
              <a:rPr lang="en-US" altLang="zh-CN" sz="2400" b="0" smtClean="0"/>
              <a:t>DOS</a:t>
            </a:r>
          </a:p>
          <a:p>
            <a:pPr marL="0" indent="0" eaLnBrk="1" hangingPunct="1">
              <a:lnSpc>
                <a:spcPct val="90000"/>
              </a:lnSpc>
              <a:buFontTx/>
              <a:buNone/>
              <a:tabLst>
                <a:tab pos="989013" algn="l"/>
                <a:tab pos="3321050" algn="l"/>
              </a:tabLst>
            </a:pPr>
            <a:r>
              <a:rPr lang="en-US" altLang="zh-CN" sz="2400" b="0" smtClean="0">
                <a:solidFill>
                  <a:srgbClr val="FF0066"/>
                </a:solidFill>
              </a:rPr>
              <a:t>	</a:t>
            </a:r>
            <a:r>
              <a:rPr lang="en-US" altLang="zh-CN" sz="2400" b="0" smtClean="0">
                <a:solidFill>
                  <a:schemeClr val="tx1"/>
                </a:solidFill>
              </a:rPr>
              <a:t>……	</a:t>
            </a:r>
            <a:r>
              <a:rPr lang="zh-CN" altLang="en-US" sz="2400" b="0" smtClean="0">
                <a:solidFill>
                  <a:schemeClr val="tx1"/>
                </a:solidFill>
              </a:rPr>
              <a:t>；子程序代码</a:t>
            </a:r>
          </a:p>
          <a:p>
            <a:pPr marL="0" indent="0" eaLnBrk="1" hangingPunct="1">
              <a:lnSpc>
                <a:spcPct val="90000"/>
              </a:lnSpc>
              <a:buFontTx/>
              <a:buNone/>
              <a:tabLst>
                <a:tab pos="989013" algn="l"/>
                <a:tab pos="3321050" algn="l"/>
              </a:tabLst>
            </a:pPr>
            <a:r>
              <a:rPr lang="zh-CN" altLang="en-US" sz="2400" b="0" smtClean="0"/>
              <a:t>	</a:t>
            </a:r>
            <a:r>
              <a:rPr lang="en-US" altLang="zh-CN" sz="2400" b="0" smtClean="0"/>
              <a:t>end start	</a:t>
            </a:r>
            <a:r>
              <a:rPr lang="zh-CN" altLang="en-US" sz="2400" b="0" smtClean="0"/>
              <a:t>；汇编结束，同时指明程序起始点</a:t>
            </a:r>
            <a:r>
              <a:rPr lang="en-US" altLang="zh-CN" sz="2400" b="0" smtClean="0"/>
              <a:t>start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descr="花束"/>
          <p:cNvSpPr>
            <a:spLocks noGrp="1" noChangeArrowheads="1"/>
          </p:cNvSpPr>
          <p:nvPr>
            <p:ph type="title"/>
          </p:nvPr>
        </p:nvSpPr>
        <p:spPr>
          <a:xfrm>
            <a:off x="468313" y="215900"/>
            <a:ext cx="6356350" cy="476250"/>
          </a:xfrm>
        </p:spPr>
        <p:txBody>
          <a:bodyPr/>
          <a:lstStyle/>
          <a:p>
            <a:pPr eaLnBrk="1" hangingPunct="1">
              <a:lnSpc>
                <a:spcPct val="80000"/>
              </a:lnSpc>
            </a:pPr>
            <a:r>
              <a:rPr lang="zh-CN" altLang="en-US" smtClean="0"/>
              <a:t>汇编语言程序的开发过程（附录</a:t>
            </a:r>
            <a:r>
              <a:rPr lang="en-US" altLang="zh-CN" smtClean="0"/>
              <a:t>B</a:t>
            </a:r>
            <a:r>
              <a:rPr lang="zh-CN" altLang="en-US" smtClean="0"/>
              <a:t>）</a:t>
            </a:r>
          </a:p>
        </p:txBody>
      </p:sp>
      <p:grpSp>
        <p:nvGrpSpPr>
          <p:cNvPr id="33795" name="Group 5"/>
          <p:cNvGrpSpPr>
            <a:grpSpLocks/>
          </p:cNvGrpSpPr>
          <p:nvPr/>
        </p:nvGrpSpPr>
        <p:grpSpPr bwMode="auto">
          <a:xfrm>
            <a:off x="1246188" y="742950"/>
            <a:ext cx="5692775" cy="762000"/>
            <a:chOff x="1109" y="624"/>
            <a:chExt cx="3586" cy="480"/>
          </a:xfrm>
        </p:grpSpPr>
        <p:sp>
          <p:nvSpPr>
            <p:cNvPr id="33828" name="Text Box 6"/>
            <p:cNvSpPr txBox="1">
              <a:spLocks noChangeArrowheads="1"/>
            </p:cNvSpPr>
            <p:nvPr/>
          </p:nvSpPr>
          <p:spPr bwMode="auto">
            <a:xfrm>
              <a:off x="4349" y="648"/>
              <a:ext cx="346"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effectLst/>
                  <a:latin typeface="Times New Roman" pitchFamily="18" charset="0"/>
                </a:rPr>
                <a:t>编辑</a:t>
              </a:r>
            </a:p>
          </p:txBody>
        </p:sp>
        <p:sp>
          <p:nvSpPr>
            <p:cNvPr id="218119" name="Line 7"/>
            <p:cNvSpPr>
              <a:spLocks noChangeShapeType="1"/>
            </p:cNvSpPr>
            <p:nvPr/>
          </p:nvSpPr>
          <p:spPr bwMode="auto">
            <a:xfrm>
              <a:off x="4337" y="624"/>
              <a:ext cx="0" cy="480"/>
            </a:xfrm>
            <a:prstGeom prst="line">
              <a:avLst/>
            </a:prstGeom>
            <a:noFill/>
            <a:ln w="28575">
              <a:solidFill>
                <a:srgbClr val="0000FF"/>
              </a:solidFill>
              <a:round/>
              <a:headEnd/>
              <a:tailEnd type="triangle" w="med" len="med"/>
            </a:ln>
          </p:spPr>
          <p:txBody>
            <a:bodyPr wrap="none" anchor="ctr"/>
            <a:lstStyle/>
            <a:p>
              <a:pPr>
                <a:defRPr/>
              </a:pPr>
              <a:endParaRPr lang="zh-CN" altLang="en-US"/>
            </a:p>
          </p:txBody>
        </p:sp>
        <p:sp>
          <p:nvSpPr>
            <p:cNvPr id="33830" name="AutoShape 8"/>
            <p:cNvSpPr>
              <a:spLocks/>
            </p:cNvSpPr>
            <p:nvPr/>
          </p:nvSpPr>
          <p:spPr bwMode="auto">
            <a:xfrm>
              <a:off x="1109" y="766"/>
              <a:ext cx="2578" cy="294"/>
            </a:xfrm>
            <a:prstGeom prst="accentCallout1">
              <a:avLst>
                <a:gd name="adj1" fmla="val 24491"/>
                <a:gd name="adj2" fmla="val 101861"/>
                <a:gd name="adj3" fmla="val 26870"/>
                <a:gd name="adj4" fmla="val 121449"/>
              </a:avLst>
            </a:prstGeom>
            <a:solidFill>
              <a:schemeClr val="accent1"/>
            </a:solidFill>
            <a:ln w="9525">
              <a:solidFill>
                <a:schemeClr val="tx1"/>
              </a:solidFill>
              <a:miter lim="800000"/>
              <a:headEnd/>
              <a:tailEnd/>
            </a:ln>
          </p:spPr>
          <p:txBody>
            <a:bodyPr>
              <a:spAutoFit/>
            </a:bodyPr>
            <a:lstStyle/>
            <a:p>
              <a:r>
                <a:rPr kumimoji="1" lang="zh-CN" altLang="en-US" sz="2400" b="1">
                  <a:solidFill>
                    <a:srgbClr val="FFFF00"/>
                  </a:solidFill>
                  <a:effectLst/>
                  <a:latin typeface="Times New Roman" pitchFamily="18" charset="0"/>
                </a:rPr>
                <a:t>文本编辑器，如 记事本</a:t>
              </a:r>
              <a:endParaRPr kumimoji="1" lang="en-US" altLang="zh-CN" sz="2400" b="1">
                <a:solidFill>
                  <a:srgbClr val="FFFF00"/>
                </a:solidFill>
                <a:effectLst/>
                <a:latin typeface="Times New Roman" pitchFamily="18" charset="0"/>
              </a:endParaRPr>
            </a:p>
          </p:txBody>
        </p:sp>
      </p:grpSp>
      <p:sp>
        <p:nvSpPr>
          <p:cNvPr id="218121" name="AutoShape 9"/>
          <p:cNvSpPr>
            <a:spLocks noChangeArrowheads="1"/>
          </p:cNvSpPr>
          <p:nvPr/>
        </p:nvSpPr>
        <p:spPr bwMode="auto">
          <a:xfrm>
            <a:off x="4414838" y="1495425"/>
            <a:ext cx="3883025" cy="650875"/>
          </a:xfrm>
          <a:prstGeom prst="flowChartPreparation">
            <a:avLst/>
          </a:prstGeom>
          <a:solidFill>
            <a:srgbClr val="FFFF99"/>
          </a:solidFill>
          <a:ln w="9525">
            <a:solidFill>
              <a:srgbClr val="0000FF"/>
            </a:solidFill>
            <a:miter lim="800000"/>
            <a:headEnd/>
            <a:tailEnd/>
          </a:ln>
        </p:spPr>
        <p:txBody>
          <a:bodyPr wrap="none" anchor="ctr"/>
          <a:lstStyle/>
          <a:p>
            <a:pPr>
              <a:defRPr/>
            </a:pPr>
            <a:endParaRPr lang="zh-CN" altLang="en-US"/>
          </a:p>
        </p:txBody>
      </p:sp>
      <p:sp>
        <p:nvSpPr>
          <p:cNvPr id="33797" name="Text Box 10"/>
          <p:cNvSpPr txBox="1">
            <a:spLocks noChangeArrowheads="1"/>
          </p:cNvSpPr>
          <p:nvPr/>
        </p:nvSpPr>
        <p:spPr bwMode="auto">
          <a:xfrm>
            <a:off x="4757738" y="1589088"/>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effectLst/>
                <a:latin typeface="Times New Roman" pitchFamily="18" charset="0"/>
              </a:rPr>
              <a:t>源程序：文件名</a:t>
            </a:r>
            <a:r>
              <a:rPr kumimoji="1" lang="en-US" altLang="zh-CN" sz="2400" b="1">
                <a:effectLst/>
                <a:latin typeface="Times New Roman" pitchFamily="18" charset="0"/>
              </a:rPr>
              <a:t>.asm</a:t>
            </a:r>
          </a:p>
        </p:txBody>
      </p:sp>
      <p:grpSp>
        <p:nvGrpSpPr>
          <p:cNvPr id="33798" name="Group 11"/>
          <p:cNvGrpSpPr>
            <a:grpSpLocks/>
          </p:cNvGrpSpPr>
          <p:nvPr/>
        </p:nvGrpSpPr>
        <p:grpSpPr bwMode="auto">
          <a:xfrm>
            <a:off x="1246188" y="2152650"/>
            <a:ext cx="5692775" cy="762000"/>
            <a:chOff x="1109" y="624"/>
            <a:chExt cx="3586" cy="480"/>
          </a:xfrm>
        </p:grpSpPr>
        <p:sp>
          <p:nvSpPr>
            <p:cNvPr id="33825" name="Text Box 12"/>
            <p:cNvSpPr txBox="1">
              <a:spLocks noChangeArrowheads="1"/>
            </p:cNvSpPr>
            <p:nvPr/>
          </p:nvSpPr>
          <p:spPr bwMode="auto">
            <a:xfrm>
              <a:off x="4349" y="648"/>
              <a:ext cx="346"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effectLst/>
                  <a:latin typeface="Times New Roman" pitchFamily="18" charset="0"/>
                </a:rPr>
                <a:t>汇编</a:t>
              </a:r>
            </a:p>
          </p:txBody>
        </p:sp>
        <p:sp>
          <p:nvSpPr>
            <p:cNvPr id="218125" name="Line 13"/>
            <p:cNvSpPr>
              <a:spLocks noChangeShapeType="1"/>
            </p:cNvSpPr>
            <p:nvPr/>
          </p:nvSpPr>
          <p:spPr bwMode="auto">
            <a:xfrm>
              <a:off x="4337" y="624"/>
              <a:ext cx="0" cy="480"/>
            </a:xfrm>
            <a:prstGeom prst="line">
              <a:avLst/>
            </a:prstGeom>
            <a:noFill/>
            <a:ln w="28575">
              <a:solidFill>
                <a:srgbClr val="0000FF"/>
              </a:solidFill>
              <a:round/>
              <a:headEnd/>
              <a:tailEnd type="triangle" w="med" len="med"/>
            </a:ln>
          </p:spPr>
          <p:txBody>
            <a:bodyPr wrap="none" anchor="ctr"/>
            <a:lstStyle/>
            <a:p>
              <a:pPr>
                <a:defRPr/>
              </a:pPr>
              <a:endParaRPr lang="zh-CN" altLang="en-US"/>
            </a:p>
          </p:txBody>
        </p:sp>
        <p:sp>
          <p:nvSpPr>
            <p:cNvPr id="33827" name="AutoShape 14"/>
            <p:cNvSpPr>
              <a:spLocks/>
            </p:cNvSpPr>
            <p:nvPr/>
          </p:nvSpPr>
          <p:spPr bwMode="auto">
            <a:xfrm>
              <a:off x="1109" y="766"/>
              <a:ext cx="2578" cy="294"/>
            </a:xfrm>
            <a:prstGeom prst="accentCallout1">
              <a:avLst>
                <a:gd name="adj1" fmla="val 24491"/>
                <a:gd name="adj2" fmla="val 101861"/>
                <a:gd name="adj3" fmla="val 26870"/>
                <a:gd name="adj4" fmla="val 121449"/>
              </a:avLst>
            </a:prstGeom>
            <a:solidFill>
              <a:schemeClr val="accent1"/>
            </a:solidFill>
            <a:ln w="9525">
              <a:solidFill>
                <a:schemeClr val="tx1"/>
              </a:solidFill>
              <a:miter lim="800000"/>
              <a:headEnd/>
              <a:tailEnd/>
            </a:ln>
          </p:spPr>
          <p:txBody>
            <a:bodyPr>
              <a:spAutoFit/>
            </a:bodyPr>
            <a:lstStyle/>
            <a:p>
              <a:r>
                <a:rPr kumimoji="1" lang="zh-CN" altLang="en-US" sz="2400" b="1">
                  <a:solidFill>
                    <a:srgbClr val="FFFF00"/>
                  </a:solidFill>
                  <a:effectLst/>
                  <a:latin typeface="Times New Roman" pitchFamily="18" charset="0"/>
                </a:rPr>
                <a:t>汇编程序，如 </a:t>
              </a:r>
              <a:r>
                <a:rPr kumimoji="1" lang="en-US" altLang="zh-CN" sz="2400" b="1">
                  <a:solidFill>
                    <a:srgbClr val="FFFF00"/>
                  </a:solidFill>
                  <a:effectLst/>
                  <a:latin typeface="Times New Roman" pitchFamily="18" charset="0"/>
                </a:rPr>
                <a:t>ML.EXE</a:t>
              </a:r>
            </a:p>
          </p:txBody>
        </p:sp>
      </p:grpSp>
      <p:sp>
        <p:nvSpPr>
          <p:cNvPr id="218127" name="AutoShape 15"/>
          <p:cNvSpPr>
            <a:spLocks noChangeArrowheads="1"/>
          </p:cNvSpPr>
          <p:nvPr/>
        </p:nvSpPr>
        <p:spPr bwMode="auto">
          <a:xfrm>
            <a:off x="4414838" y="2905125"/>
            <a:ext cx="3883025" cy="650875"/>
          </a:xfrm>
          <a:prstGeom prst="flowChartPreparation">
            <a:avLst/>
          </a:prstGeom>
          <a:solidFill>
            <a:srgbClr val="FFFF99"/>
          </a:solidFill>
          <a:ln w="9525">
            <a:solidFill>
              <a:srgbClr val="0000FF"/>
            </a:solidFill>
            <a:miter lim="800000"/>
            <a:headEnd/>
            <a:tailEnd/>
          </a:ln>
        </p:spPr>
        <p:txBody>
          <a:bodyPr wrap="none" anchor="ctr"/>
          <a:lstStyle/>
          <a:p>
            <a:pPr>
              <a:defRPr/>
            </a:pPr>
            <a:endParaRPr lang="zh-CN" altLang="en-US"/>
          </a:p>
        </p:txBody>
      </p:sp>
      <p:sp>
        <p:nvSpPr>
          <p:cNvPr id="33800" name="Text Box 16"/>
          <p:cNvSpPr txBox="1">
            <a:spLocks noChangeArrowheads="1"/>
          </p:cNvSpPr>
          <p:nvPr/>
        </p:nvSpPr>
        <p:spPr bwMode="auto">
          <a:xfrm>
            <a:off x="4683125" y="3001963"/>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effectLst/>
                <a:latin typeface="Times New Roman" pitchFamily="18" charset="0"/>
              </a:rPr>
              <a:t>目标模块：文件名</a:t>
            </a:r>
            <a:r>
              <a:rPr kumimoji="1" lang="en-US" altLang="zh-CN" sz="2400" b="1">
                <a:effectLst/>
                <a:latin typeface="Times New Roman" pitchFamily="18" charset="0"/>
              </a:rPr>
              <a:t>.obj</a:t>
            </a:r>
          </a:p>
        </p:txBody>
      </p:sp>
      <p:grpSp>
        <p:nvGrpSpPr>
          <p:cNvPr id="33801" name="Group 17"/>
          <p:cNvGrpSpPr>
            <a:grpSpLocks/>
          </p:cNvGrpSpPr>
          <p:nvPr/>
        </p:nvGrpSpPr>
        <p:grpSpPr bwMode="auto">
          <a:xfrm>
            <a:off x="1246188" y="3562350"/>
            <a:ext cx="5692775" cy="762000"/>
            <a:chOff x="1109" y="624"/>
            <a:chExt cx="3586" cy="480"/>
          </a:xfrm>
        </p:grpSpPr>
        <p:sp>
          <p:nvSpPr>
            <p:cNvPr id="33822" name="Text Box 18"/>
            <p:cNvSpPr txBox="1">
              <a:spLocks noChangeArrowheads="1"/>
            </p:cNvSpPr>
            <p:nvPr/>
          </p:nvSpPr>
          <p:spPr bwMode="auto">
            <a:xfrm>
              <a:off x="4349" y="648"/>
              <a:ext cx="346"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effectLst/>
                  <a:latin typeface="Times New Roman" pitchFamily="18" charset="0"/>
                </a:rPr>
                <a:t>连接</a:t>
              </a:r>
            </a:p>
          </p:txBody>
        </p:sp>
        <p:sp>
          <p:nvSpPr>
            <p:cNvPr id="218131" name="Line 19"/>
            <p:cNvSpPr>
              <a:spLocks noChangeShapeType="1"/>
            </p:cNvSpPr>
            <p:nvPr/>
          </p:nvSpPr>
          <p:spPr bwMode="auto">
            <a:xfrm>
              <a:off x="4337" y="624"/>
              <a:ext cx="0" cy="480"/>
            </a:xfrm>
            <a:prstGeom prst="line">
              <a:avLst/>
            </a:prstGeom>
            <a:noFill/>
            <a:ln w="28575">
              <a:solidFill>
                <a:srgbClr val="0000FF"/>
              </a:solidFill>
              <a:round/>
              <a:headEnd/>
              <a:tailEnd type="triangle" w="med" len="med"/>
            </a:ln>
          </p:spPr>
          <p:txBody>
            <a:bodyPr wrap="none" anchor="ctr"/>
            <a:lstStyle/>
            <a:p>
              <a:pPr>
                <a:defRPr/>
              </a:pPr>
              <a:endParaRPr lang="zh-CN" altLang="en-US"/>
            </a:p>
          </p:txBody>
        </p:sp>
        <p:sp>
          <p:nvSpPr>
            <p:cNvPr id="33824" name="AutoShape 20"/>
            <p:cNvSpPr>
              <a:spLocks/>
            </p:cNvSpPr>
            <p:nvPr/>
          </p:nvSpPr>
          <p:spPr bwMode="auto">
            <a:xfrm>
              <a:off x="1109" y="766"/>
              <a:ext cx="2578" cy="294"/>
            </a:xfrm>
            <a:prstGeom prst="accentCallout1">
              <a:avLst>
                <a:gd name="adj1" fmla="val 24491"/>
                <a:gd name="adj2" fmla="val 101861"/>
                <a:gd name="adj3" fmla="val 26870"/>
                <a:gd name="adj4" fmla="val 121449"/>
              </a:avLst>
            </a:prstGeom>
            <a:solidFill>
              <a:schemeClr val="accent1"/>
            </a:solidFill>
            <a:ln w="9525">
              <a:solidFill>
                <a:schemeClr val="tx1"/>
              </a:solidFill>
              <a:miter lim="800000"/>
              <a:headEnd/>
              <a:tailEnd/>
            </a:ln>
          </p:spPr>
          <p:txBody>
            <a:bodyPr>
              <a:spAutoFit/>
            </a:bodyPr>
            <a:lstStyle/>
            <a:p>
              <a:r>
                <a:rPr kumimoji="1" lang="zh-CN" altLang="en-US" sz="2400" b="1">
                  <a:solidFill>
                    <a:srgbClr val="FFFF00"/>
                  </a:solidFill>
                  <a:effectLst/>
                  <a:latin typeface="Times New Roman" pitchFamily="18" charset="0"/>
                </a:rPr>
                <a:t>连接程序，如 </a:t>
              </a:r>
              <a:r>
                <a:rPr kumimoji="1" lang="en-US" altLang="zh-CN" sz="2400" b="1">
                  <a:solidFill>
                    <a:srgbClr val="FFFF00"/>
                  </a:solidFill>
                  <a:effectLst/>
                  <a:latin typeface="Times New Roman" pitchFamily="18" charset="0"/>
                </a:rPr>
                <a:t>LINK.EXE</a:t>
              </a:r>
            </a:p>
          </p:txBody>
        </p:sp>
      </p:grpSp>
      <p:sp>
        <p:nvSpPr>
          <p:cNvPr id="218133" name="AutoShape 21"/>
          <p:cNvSpPr>
            <a:spLocks noChangeArrowheads="1"/>
          </p:cNvSpPr>
          <p:nvPr/>
        </p:nvSpPr>
        <p:spPr bwMode="auto">
          <a:xfrm>
            <a:off x="4414838" y="4314825"/>
            <a:ext cx="3883025" cy="650875"/>
          </a:xfrm>
          <a:prstGeom prst="flowChartPreparation">
            <a:avLst/>
          </a:prstGeom>
          <a:solidFill>
            <a:srgbClr val="FFFF99"/>
          </a:solidFill>
          <a:ln w="9525">
            <a:solidFill>
              <a:srgbClr val="0000FF"/>
            </a:solidFill>
            <a:miter lim="800000"/>
            <a:headEnd/>
            <a:tailEnd/>
          </a:ln>
        </p:spPr>
        <p:txBody>
          <a:bodyPr wrap="none" anchor="ctr"/>
          <a:lstStyle/>
          <a:p>
            <a:pPr>
              <a:defRPr/>
            </a:pPr>
            <a:endParaRPr lang="zh-CN" altLang="en-US"/>
          </a:p>
        </p:txBody>
      </p:sp>
      <p:sp>
        <p:nvSpPr>
          <p:cNvPr id="33803" name="Text Box 22"/>
          <p:cNvSpPr txBox="1">
            <a:spLocks noChangeArrowheads="1"/>
          </p:cNvSpPr>
          <p:nvPr/>
        </p:nvSpPr>
        <p:spPr bwMode="auto">
          <a:xfrm>
            <a:off x="4543425" y="4411663"/>
            <a:ext cx="369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effectLst/>
                <a:latin typeface="Times New Roman" pitchFamily="18" charset="0"/>
              </a:rPr>
              <a:t>可执行文件：文件名</a:t>
            </a:r>
            <a:r>
              <a:rPr kumimoji="1" lang="en-US" altLang="zh-CN" sz="2400" b="1">
                <a:effectLst/>
                <a:latin typeface="Times New Roman" pitchFamily="18" charset="0"/>
              </a:rPr>
              <a:t>.exe</a:t>
            </a:r>
          </a:p>
        </p:txBody>
      </p:sp>
      <p:grpSp>
        <p:nvGrpSpPr>
          <p:cNvPr id="33804" name="Group 23"/>
          <p:cNvGrpSpPr>
            <a:grpSpLocks/>
          </p:cNvGrpSpPr>
          <p:nvPr/>
        </p:nvGrpSpPr>
        <p:grpSpPr bwMode="auto">
          <a:xfrm>
            <a:off x="1220788" y="4975225"/>
            <a:ext cx="5692775" cy="762000"/>
            <a:chOff x="1109" y="624"/>
            <a:chExt cx="3586" cy="480"/>
          </a:xfrm>
        </p:grpSpPr>
        <p:sp>
          <p:nvSpPr>
            <p:cNvPr id="33819" name="Text Box 24"/>
            <p:cNvSpPr txBox="1">
              <a:spLocks noChangeArrowheads="1"/>
            </p:cNvSpPr>
            <p:nvPr/>
          </p:nvSpPr>
          <p:spPr bwMode="auto">
            <a:xfrm>
              <a:off x="4349" y="648"/>
              <a:ext cx="346"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effectLst/>
                  <a:latin typeface="Times New Roman" pitchFamily="18" charset="0"/>
                </a:rPr>
                <a:t>调试</a:t>
              </a:r>
            </a:p>
          </p:txBody>
        </p:sp>
        <p:sp>
          <p:nvSpPr>
            <p:cNvPr id="218137" name="Line 25"/>
            <p:cNvSpPr>
              <a:spLocks noChangeShapeType="1"/>
            </p:cNvSpPr>
            <p:nvPr/>
          </p:nvSpPr>
          <p:spPr bwMode="auto">
            <a:xfrm>
              <a:off x="4337" y="624"/>
              <a:ext cx="0" cy="480"/>
            </a:xfrm>
            <a:prstGeom prst="line">
              <a:avLst/>
            </a:prstGeom>
            <a:noFill/>
            <a:ln w="28575">
              <a:solidFill>
                <a:srgbClr val="0000FF"/>
              </a:solidFill>
              <a:round/>
              <a:headEnd/>
              <a:tailEnd type="triangle" w="med" len="med"/>
            </a:ln>
          </p:spPr>
          <p:txBody>
            <a:bodyPr wrap="none" anchor="ctr"/>
            <a:lstStyle/>
            <a:p>
              <a:pPr>
                <a:defRPr/>
              </a:pPr>
              <a:endParaRPr lang="zh-CN" altLang="en-US"/>
            </a:p>
          </p:txBody>
        </p:sp>
        <p:sp>
          <p:nvSpPr>
            <p:cNvPr id="33821" name="AutoShape 26"/>
            <p:cNvSpPr>
              <a:spLocks/>
            </p:cNvSpPr>
            <p:nvPr/>
          </p:nvSpPr>
          <p:spPr bwMode="auto">
            <a:xfrm>
              <a:off x="1109" y="766"/>
              <a:ext cx="2578" cy="294"/>
            </a:xfrm>
            <a:prstGeom prst="accentCallout1">
              <a:avLst>
                <a:gd name="adj1" fmla="val 24491"/>
                <a:gd name="adj2" fmla="val 101861"/>
                <a:gd name="adj3" fmla="val 26870"/>
                <a:gd name="adj4" fmla="val 121449"/>
              </a:avLst>
            </a:prstGeom>
            <a:solidFill>
              <a:schemeClr val="accent1"/>
            </a:solidFill>
            <a:ln w="9525">
              <a:solidFill>
                <a:schemeClr val="tx1"/>
              </a:solidFill>
              <a:miter lim="800000"/>
              <a:headEnd/>
              <a:tailEnd/>
            </a:ln>
          </p:spPr>
          <p:txBody>
            <a:bodyPr>
              <a:spAutoFit/>
            </a:bodyPr>
            <a:lstStyle/>
            <a:p>
              <a:r>
                <a:rPr kumimoji="1" lang="zh-CN" altLang="en-US" sz="2400" b="1">
                  <a:solidFill>
                    <a:srgbClr val="FFFF00"/>
                  </a:solidFill>
                  <a:effectLst/>
                  <a:latin typeface="Times New Roman" pitchFamily="18" charset="0"/>
                </a:rPr>
                <a:t>调试程序，如 </a:t>
              </a:r>
              <a:r>
                <a:rPr kumimoji="1" lang="en-US" altLang="zh-CN" sz="2400" b="1">
                  <a:solidFill>
                    <a:srgbClr val="FFFF00"/>
                  </a:solidFill>
                  <a:effectLst/>
                  <a:latin typeface="Times New Roman" pitchFamily="18" charset="0"/>
                </a:rPr>
                <a:t>DEBUG.EXE</a:t>
              </a:r>
            </a:p>
          </p:txBody>
        </p:sp>
      </p:grpSp>
      <p:grpSp>
        <p:nvGrpSpPr>
          <p:cNvPr id="6" name="Group 27"/>
          <p:cNvGrpSpPr>
            <a:grpSpLocks/>
          </p:cNvGrpSpPr>
          <p:nvPr/>
        </p:nvGrpSpPr>
        <p:grpSpPr bwMode="auto">
          <a:xfrm>
            <a:off x="5416550" y="5741988"/>
            <a:ext cx="1820863" cy="742950"/>
            <a:chOff x="3412" y="3617"/>
            <a:chExt cx="1147" cy="468"/>
          </a:xfrm>
          <a:solidFill>
            <a:srgbClr val="FFFF99"/>
          </a:solidFill>
        </p:grpSpPr>
        <p:sp>
          <p:nvSpPr>
            <p:cNvPr id="218140" name="AutoShape 28"/>
            <p:cNvSpPr>
              <a:spLocks noChangeArrowheads="1"/>
            </p:cNvSpPr>
            <p:nvPr/>
          </p:nvSpPr>
          <p:spPr bwMode="auto">
            <a:xfrm>
              <a:off x="3412" y="3617"/>
              <a:ext cx="1147" cy="468"/>
            </a:xfrm>
            <a:prstGeom prst="flowChartAlternateProcess">
              <a:avLst/>
            </a:prstGeom>
            <a:grpFill/>
            <a:ln w="9525">
              <a:solidFill>
                <a:srgbClr val="0000FF"/>
              </a:solidFill>
              <a:miter lim="800000"/>
              <a:headEnd/>
              <a:tailEnd/>
            </a:ln>
          </p:spPr>
          <p:txBody>
            <a:bodyPr wrap="none" anchor="ctr"/>
            <a:lstStyle/>
            <a:p>
              <a:pPr>
                <a:defRPr/>
              </a:pPr>
              <a:endParaRPr lang="zh-CN" altLang="en-US"/>
            </a:p>
          </p:txBody>
        </p:sp>
        <p:sp>
          <p:nvSpPr>
            <p:cNvPr id="15388" name="Text Box 29"/>
            <p:cNvSpPr txBox="1">
              <a:spLocks noChangeArrowheads="1"/>
            </p:cNvSpPr>
            <p:nvPr/>
          </p:nvSpPr>
          <p:spPr bwMode="auto">
            <a:xfrm>
              <a:off x="3486" y="3691"/>
              <a:ext cx="1053" cy="288"/>
            </a:xfrm>
            <a:prstGeom prst="rect">
              <a:avLst/>
            </a:prstGeom>
            <a:grpFill/>
            <a:ln w="9525">
              <a:noFill/>
              <a:miter lim="800000"/>
              <a:headEnd/>
              <a:tailEnd/>
            </a:ln>
          </p:spPr>
          <p:txBody>
            <a:bodyPr>
              <a:spAutoFit/>
            </a:bodyPr>
            <a:lstStyle/>
            <a:p>
              <a:pPr algn="ctr">
                <a:spcBef>
                  <a:spcPct val="50000"/>
                </a:spcBef>
                <a:defRPr/>
              </a:pPr>
              <a:r>
                <a:rPr kumimoji="1" lang="zh-CN" altLang="en-US" sz="2400" b="1">
                  <a:effectLst/>
                  <a:latin typeface="Times New Roman" pitchFamily="18" charset="0"/>
                </a:rPr>
                <a:t>应用程序</a:t>
              </a:r>
            </a:p>
          </p:txBody>
        </p:sp>
      </p:grpSp>
      <p:sp>
        <p:nvSpPr>
          <p:cNvPr id="218142" name="Line 30"/>
          <p:cNvSpPr>
            <a:spLocks noChangeShapeType="1"/>
          </p:cNvSpPr>
          <p:nvPr/>
        </p:nvSpPr>
        <p:spPr bwMode="auto">
          <a:xfrm>
            <a:off x="8774113" y="742950"/>
            <a:ext cx="0" cy="5335588"/>
          </a:xfrm>
          <a:prstGeom prst="line">
            <a:avLst/>
          </a:prstGeom>
          <a:noFill/>
          <a:ln w="9525">
            <a:solidFill>
              <a:schemeClr val="tx1"/>
            </a:solidFill>
            <a:round/>
            <a:headEnd type="arrow" w="med" len="med"/>
            <a:tailEnd/>
          </a:ln>
        </p:spPr>
        <p:txBody>
          <a:bodyPr wrap="none" anchor="ctr"/>
          <a:lstStyle/>
          <a:p>
            <a:pPr>
              <a:defRPr/>
            </a:pPr>
            <a:endParaRPr lang="zh-CN" altLang="en-US"/>
          </a:p>
        </p:txBody>
      </p:sp>
      <p:sp>
        <p:nvSpPr>
          <p:cNvPr id="218143" name="Line 31"/>
          <p:cNvSpPr>
            <a:spLocks noChangeShapeType="1"/>
          </p:cNvSpPr>
          <p:nvPr/>
        </p:nvSpPr>
        <p:spPr bwMode="auto">
          <a:xfrm>
            <a:off x="6373813" y="742950"/>
            <a:ext cx="2397125" cy="0"/>
          </a:xfrm>
          <a:prstGeom prst="line">
            <a:avLst/>
          </a:prstGeom>
          <a:noFill/>
          <a:ln w="9525">
            <a:solidFill>
              <a:schemeClr val="tx1"/>
            </a:solidFill>
            <a:round/>
            <a:headEnd type="arrow" w="med" len="med"/>
            <a:tailEnd/>
          </a:ln>
        </p:spPr>
        <p:txBody>
          <a:bodyPr wrap="none" anchor="ctr"/>
          <a:lstStyle/>
          <a:p>
            <a:pPr>
              <a:defRPr/>
            </a:pPr>
            <a:endParaRPr lang="zh-CN" altLang="en-US"/>
          </a:p>
        </p:txBody>
      </p:sp>
      <p:sp>
        <p:nvSpPr>
          <p:cNvPr id="218144" name="Line 32"/>
          <p:cNvSpPr>
            <a:spLocks noChangeShapeType="1"/>
          </p:cNvSpPr>
          <p:nvPr/>
        </p:nvSpPr>
        <p:spPr bwMode="auto">
          <a:xfrm>
            <a:off x="7213600" y="6080125"/>
            <a:ext cx="1541463" cy="0"/>
          </a:xfrm>
          <a:prstGeom prst="line">
            <a:avLst/>
          </a:prstGeom>
          <a:noFill/>
          <a:ln w="9525">
            <a:solidFill>
              <a:schemeClr val="tx1"/>
            </a:solidFill>
            <a:round/>
            <a:headEnd/>
            <a:tailEnd type="arrow" w="med" len="med"/>
          </a:ln>
        </p:spPr>
        <p:txBody>
          <a:bodyPr wrap="none" anchor="ctr"/>
          <a:lstStyle/>
          <a:p>
            <a:pPr>
              <a:defRPr/>
            </a:pPr>
            <a:endParaRPr lang="zh-CN" altLang="en-US"/>
          </a:p>
        </p:txBody>
      </p:sp>
      <p:sp>
        <p:nvSpPr>
          <p:cNvPr id="33809" name="Text Box 33"/>
          <p:cNvSpPr txBox="1">
            <a:spLocks noChangeArrowheads="1"/>
          </p:cNvSpPr>
          <p:nvPr/>
        </p:nvSpPr>
        <p:spPr bwMode="auto">
          <a:xfrm>
            <a:off x="7534275" y="5695950"/>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solidFill>
                  <a:srgbClr val="006600"/>
                </a:solidFill>
                <a:effectLst/>
                <a:latin typeface="Times New Roman" pitchFamily="18" charset="0"/>
              </a:rPr>
              <a:t>错误</a:t>
            </a:r>
            <a:endParaRPr kumimoji="1" lang="zh-CN" altLang="en-US" sz="2400" b="1">
              <a:solidFill>
                <a:srgbClr val="006600"/>
              </a:solidFill>
              <a:effectLst/>
              <a:latin typeface="Times New Roman" pitchFamily="18" charset="0"/>
            </a:endParaRPr>
          </a:p>
        </p:txBody>
      </p:sp>
      <p:grpSp>
        <p:nvGrpSpPr>
          <p:cNvPr id="33810" name="Group 34"/>
          <p:cNvGrpSpPr>
            <a:grpSpLocks/>
          </p:cNvGrpSpPr>
          <p:nvPr/>
        </p:nvGrpSpPr>
        <p:grpSpPr bwMode="auto">
          <a:xfrm>
            <a:off x="8035925" y="4189413"/>
            <a:ext cx="835025" cy="458787"/>
            <a:chOff x="5062" y="2639"/>
            <a:chExt cx="526" cy="289"/>
          </a:xfrm>
        </p:grpSpPr>
        <p:sp>
          <p:nvSpPr>
            <p:cNvPr id="218147" name="Line 35"/>
            <p:cNvSpPr>
              <a:spLocks noChangeShapeType="1"/>
            </p:cNvSpPr>
            <p:nvPr/>
          </p:nvSpPr>
          <p:spPr bwMode="auto">
            <a:xfrm>
              <a:off x="5188" y="2928"/>
              <a:ext cx="315" cy="0"/>
            </a:xfrm>
            <a:prstGeom prst="line">
              <a:avLst/>
            </a:prstGeom>
            <a:noFill/>
            <a:ln w="9525">
              <a:solidFill>
                <a:schemeClr val="tx1"/>
              </a:solidFill>
              <a:round/>
              <a:headEnd/>
              <a:tailEnd type="arrow" w="med" len="med"/>
            </a:ln>
          </p:spPr>
          <p:txBody>
            <a:bodyPr wrap="none" anchor="ctr"/>
            <a:lstStyle/>
            <a:p>
              <a:pPr>
                <a:defRPr/>
              </a:pPr>
              <a:endParaRPr lang="zh-CN" altLang="en-US"/>
            </a:p>
          </p:txBody>
        </p:sp>
        <p:sp>
          <p:nvSpPr>
            <p:cNvPr id="33818" name="Text Box 36"/>
            <p:cNvSpPr txBox="1">
              <a:spLocks noChangeArrowheads="1"/>
            </p:cNvSpPr>
            <p:nvPr/>
          </p:nvSpPr>
          <p:spPr bwMode="auto">
            <a:xfrm>
              <a:off x="5062" y="2639"/>
              <a:ext cx="5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solidFill>
                    <a:srgbClr val="006600"/>
                  </a:solidFill>
                  <a:effectLst/>
                  <a:latin typeface="Times New Roman" pitchFamily="18" charset="0"/>
                </a:rPr>
                <a:t>错误</a:t>
              </a:r>
              <a:endParaRPr kumimoji="1" lang="zh-CN" altLang="en-US" sz="2400" b="1">
                <a:solidFill>
                  <a:srgbClr val="006600"/>
                </a:solidFill>
                <a:effectLst/>
                <a:latin typeface="Times New Roman" pitchFamily="18" charset="0"/>
              </a:endParaRPr>
            </a:p>
          </p:txBody>
        </p:sp>
      </p:grpSp>
      <p:grpSp>
        <p:nvGrpSpPr>
          <p:cNvPr id="33811" name="Group 37"/>
          <p:cNvGrpSpPr>
            <a:grpSpLocks/>
          </p:cNvGrpSpPr>
          <p:nvPr/>
        </p:nvGrpSpPr>
        <p:grpSpPr bwMode="auto">
          <a:xfrm>
            <a:off x="8054975" y="2779713"/>
            <a:ext cx="835025" cy="458787"/>
            <a:chOff x="5062" y="2639"/>
            <a:chExt cx="526" cy="289"/>
          </a:xfrm>
        </p:grpSpPr>
        <p:sp>
          <p:nvSpPr>
            <p:cNvPr id="218150" name="Line 38"/>
            <p:cNvSpPr>
              <a:spLocks noChangeShapeType="1"/>
            </p:cNvSpPr>
            <p:nvPr/>
          </p:nvSpPr>
          <p:spPr bwMode="auto">
            <a:xfrm>
              <a:off x="5188" y="2928"/>
              <a:ext cx="315" cy="0"/>
            </a:xfrm>
            <a:prstGeom prst="line">
              <a:avLst/>
            </a:prstGeom>
            <a:noFill/>
            <a:ln w="9525">
              <a:solidFill>
                <a:schemeClr val="tx1"/>
              </a:solidFill>
              <a:round/>
              <a:headEnd/>
              <a:tailEnd type="arrow" w="med" len="med"/>
            </a:ln>
          </p:spPr>
          <p:txBody>
            <a:bodyPr wrap="none" anchor="ctr"/>
            <a:lstStyle/>
            <a:p>
              <a:pPr>
                <a:defRPr/>
              </a:pPr>
              <a:endParaRPr lang="zh-CN" altLang="en-US"/>
            </a:p>
          </p:txBody>
        </p:sp>
        <p:sp>
          <p:nvSpPr>
            <p:cNvPr id="33816" name="Text Box 39"/>
            <p:cNvSpPr txBox="1">
              <a:spLocks noChangeArrowheads="1"/>
            </p:cNvSpPr>
            <p:nvPr/>
          </p:nvSpPr>
          <p:spPr bwMode="auto">
            <a:xfrm>
              <a:off x="5062" y="2639"/>
              <a:ext cx="5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solidFill>
                    <a:srgbClr val="006600"/>
                  </a:solidFill>
                  <a:effectLst/>
                  <a:latin typeface="Times New Roman" pitchFamily="18" charset="0"/>
                </a:rPr>
                <a:t>错误</a:t>
              </a:r>
              <a:endParaRPr kumimoji="1" lang="zh-CN" altLang="en-US" sz="2400" b="1">
                <a:solidFill>
                  <a:srgbClr val="006600"/>
                </a:solidFill>
                <a:effectLst/>
                <a:latin typeface="Times New Roman" pitchFamily="18" charset="0"/>
              </a:endParaRPr>
            </a:p>
          </p:txBody>
        </p:sp>
      </p:grpSp>
      <p:grpSp>
        <p:nvGrpSpPr>
          <p:cNvPr id="33812" name="Group 40"/>
          <p:cNvGrpSpPr>
            <a:grpSpLocks/>
          </p:cNvGrpSpPr>
          <p:nvPr/>
        </p:nvGrpSpPr>
        <p:grpSpPr bwMode="auto">
          <a:xfrm>
            <a:off x="8054975" y="1370013"/>
            <a:ext cx="835025" cy="458787"/>
            <a:chOff x="5062" y="2639"/>
            <a:chExt cx="526" cy="289"/>
          </a:xfrm>
        </p:grpSpPr>
        <p:sp>
          <p:nvSpPr>
            <p:cNvPr id="218153" name="Line 41"/>
            <p:cNvSpPr>
              <a:spLocks noChangeShapeType="1"/>
            </p:cNvSpPr>
            <p:nvPr/>
          </p:nvSpPr>
          <p:spPr bwMode="auto">
            <a:xfrm>
              <a:off x="5188" y="2928"/>
              <a:ext cx="315" cy="0"/>
            </a:xfrm>
            <a:prstGeom prst="line">
              <a:avLst/>
            </a:prstGeom>
            <a:noFill/>
            <a:ln w="9525">
              <a:solidFill>
                <a:schemeClr val="tx1"/>
              </a:solidFill>
              <a:round/>
              <a:headEnd/>
              <a:tailEnd type="arrow" w="med" len="med"/>
            </a:ln>
          </p:spPr>
          <p:txBody>
            <a:bodyPr wrap="none" anchor="ctr"/>
            <a:lstStyle/>
            <a:p>
              <a:pPr>
                <a:defRPr/>
              </a:pPr>
              <a:endParaRPr lang="zh-CN" altLang="en-US"/>
            </a:p>
          </p:txBody>
        </p:sp>
        <p:sp>
          <p:nvSpPr>
            <p:cNvPr id="33814" name="Text Box 42"/>
            <p:cNvSpPr txBox="1">
              <a:spLocks noChangeArrowheads="1"/>
            </p:cNvSpPr>
            <p:nvPr/>
          </p:nvSpPr>
          <p:spPr bwMode="auto">
            <a:xfrm>
              <a:off x="5062" y="2639"/>
              <a:ext cx="5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solidFill>
                    <a:srgbClr val="006600"/>
                  </a:solidFill>
                  <a:effectLst/>
                  <a:latin typeface="Times New Roman" pitchFamily="18" charset="0"/>
                </a:rPr>
                <a:t>错误</a:t>
              </a:r>
              <a:endParaRPr kumimoji="1" lang="zh-CN" altLang="en-US" sz="2400" b="1">
                <a:solidFill>
                  <a:srgbClr val="006600"/>
                </a:solidFill>
                <a:effectLst/>
                <a:latin typeface="Times New Roman" pitchFamily="18" charset="0"/>
              </a:endParaRP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a:xfrm>
            <a:off x="468313" y="260350"/>
            <a:ext cx="7289800" cy="457200"/>
          </a:xfrm>
          <a:noFill/>
        </p:spPr>
        <p:txBody>
          <a:bodyPr/>
          <a:lstStyle/>
          <a:p>
            <a:pPr eaLnBrk="1" hangingPunct="1"/>
            <a:r>
              <a:rPr lang="zh-CN" altLang="en-US" smtClean="0"/>
              <a:t>开发过程</a:t>
            </a:r>
            <a:r>
              <a:rPr lang="en-US" altLang="zh-CN" smtClean="0"/>
              <a:t>1</a:t>
            </a:r>
            <a:r>
              <a:rPr lang="zh-CN" altLang="en-US" smtClean="0"/>
              <a:t>：源程序的编辑</a:t>
            </a:r>
          </a:p>
        </p:txBody>
      </p:sp>
      <p:sp>
        <p:nvSpPr>
          <p:cNvPr id="34819" name="AutoShape 4"/>
          <p:cNvSpPr>
            <a:spLocks noGrp="1" noChangeAspect="1" noChangeArrowheads="1"/>
          </p:cNvSpPr>
          <p:nvPr>
            <p:ph type="body" idx="1"/>
          </p:nvPr>
        </p:nvSpPr>
        <p:spPr>
          <a:xfrm>
            <a:off x="468313" y="981075"/>
            <a:ext cx="8308975" cy="4608513"/>
          </a:xfrm>
          <a:prstGeom prst="flowChartProcess">
            <a:avLst/>
          </a:prstGeom>
          <a:noFill/>
        </p:spPr>
        <p:txBody>
          <a:bodyPr/>
          <a:lstStyle/>
          <a:p>
            <a:pPr marL="354013" indent="-354013" eaLnBrk="1" hangingPunct="1">
              <a:lnSpc>
                <a:spcPct val="110000"/>
              </a:lnSpc>
            </a:pPr>
            <a:r>
              <a:rPr lang="zh-CN" altLang="en-US" b="0" dirty="0" smtClean="0">
                <a:solidFill>
                  <a:schemeClr val="accent1">
                    <a:lumMod val="75000"/>
                  </a:schemeClr>
                </a:solidFill>
              </a:rPr>
              <a:t>源程序文件要以</a:t>
            </a:r>
            <a:r>
              <a:rPr lang="en-US" altLang="zh-CN" b="0" dirty="0" smtClean="0">
                <a:solidFill>
                  <a:schemeClr val="accent1">
                    <a:lumMod val="75000"/>
                  </a:schemeClr>
                </a:solidFill>
              </a:rPr>
              <a:t>ASM</a:t>
            </a:r>
            <a:r>
              <a:rPr lang="zh-CN" altLang="en-US" b="0" dirty="0" smtClean="0">
                <a:solidFill>
                  <a:schemeClr val="accent1">
                    <a:lumMod val="75000"/>
                  </a:schemeClr>
                </a:solidFill>
              </a:rPr>
              <a:t>为扩展名</a:t>
            </a:r>
          </a:p>
          <a:p>
            <a:pPr marL="354013" indent="-354013" eaLnBrk="1" hangingPunct="1">
              <a:lnSpc>
                <a:spcPct val="110000"/>
              </a:lnSpc>
            </a:pPr>
            <a:r>
              <a:rPr lang="zh-CN" altLang="en-US" b="0" dirty="0" smtClean="0">
                <a:solidFill>
                  <a:schemeClr val="accent1">
                    <a:lumMod val="75000"/>
                  </a:schemeClr>
                </a:solidFill>
              </a:rPr>
              <a:t>源程序文件的形成（编辑）可以通过任何一个文本编辑器实现</a:t>
            </a:r>
            <a:r>
              <a:rPr lang="en-US" altLang="zh-CN" b="0" dirty="0" smtClean="0">
                <a:solidFill>
                  <a:schemeClr val="accent1">
                    <a:lumMod val="75000"/>
                  </a:schemeClr>
                </a:solidFill>
              </a:rPr>
              <a:t>:</a:t>
            </a:r>
          </a:p>
          <a:p>
            <a:pPr marL="1166813" lvl="1" indent="-457200" eaLnBrk="1" hangingPunct="1">
              <a:lnSpc>
                <a:spcPct val="110000"/>
              </a:lnSpc>
              <a:buClr>
                <a:schemeClr val="accent2"/>
              </a:buClr>
              <a:buSzPct val="80000"/>
              <a:buFont typeface="Wingdings" pitchFamily="2" charset="2"/>
              <a:buChar char="u"/>
            </a:pPr>
            <a:r>
              <a:rPr lang="en-US" altLang="zh-CN" b="0" dirty="0" smtClean="0">
                <a:solidFill>
                  <a:srgbClr val="0000FF"/>
                </a:solidFill>
              </a:rPr>
              <a:t>DOS</a:t>
            </a:r>
            <a:r>
              <a:rPr lang="zh-CN" altLang="en-US" b="0" dirty="0" smtClean="0">
                <a:solidFill>
                  <a:srgbClr val="0000FF"/>
                </a:solidFill>
              </a:rPr>
              <a:t>中的全屏幕文本编辑器</a:t>
            </a:r>
            <a:r>
              <a:rPr lang="en-US" altLang="zh-CN" b="0" dirty="0" smtClean="0">
                <a:solidFill>
                  <a:srgbClr val="0000FF"/>
                </a:solidFill>
              </a:rPr>
              <a:t>EDIT</a:t>
            </a:r>
          </a:p>
          <a:p>
            <a:pPr marL="1166813" lvl="1" indent="-457200" eaLnBrk="1" hangingPunct="1">
              <a:lnSpc>
                <a:spcPct val="110000"/>
              </a:lnSpc>
              <a:buClr>
                <a:schemeClr val="accent2"/>
              </a:buClr>
              <a:buSzPct val="80000"/>
              <a:buFont typeface="Wingdings" pitchFamily="2" charset="2"/>
              <a:buChar char="u"/>
            </a:pPr>
            <a:r>
              <a:rPr lang="zh-CN" altLang="en-US" b="0" dirty="0" smtClean="0">
                <a:solidFill>
                  <a:srgbClr val="0000FF"/>
                </a:solidFill>
              </a:rPr>
              <a:t>其他程序开发工具中的编辑环境</a:t>
            </a:r>
          </a:p>
          <a:p>
            <a:pPr marL="1166813" lvl="1" indent="-457200" eaLnBrk="1" hangingPunct="1">
              <a:lnSpc>
                <a:spcPct val="110000"/>
              </a:lnSpc>
              <a:buClr>
                <a:schemeClr val="accent2"/>
              </a:buClr>
              <a:buSzPct val="80000"/>
              <a:buFont typeface="Wingdings" pitchFamily="2" charset="2"/>
              <a:buChar char="u"/>
            </a:pPr>
            <a:r>
              <a:rPr lang="en-US" altLang="zh-CN" b="0" dirty="0" smtClean="0">
                <a:solidFill>
                  <a:srgbClr val="0000FF"/>
                </a:solidFill>
              </a:rPr>
              <a:t>Windows</a:t>
            </a:r>
            <a:r>
              <a:rPr lang="zh-CN" altLang="en-US" b="0" dirty="0" smtClean="0">
                <a:solidFill>
                  <a:srgbClr val="0000FF"/>
                </a:solidFill>
              </a:rPr>
              <a:t>中的记事本</a:t>
            </a:r>
            <a:r>
              <a:rPr lang="en-US" altLang="zh-CN" b="0" dirty="0" smtClean="0">
                <a:solidFill>
                  <a:srgbClr val="0000FF"/>
                </a:solidFill>
              </a:rPr>
              <a:t>Notepad</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a:xfrm>
            <a:off x="250825" y="260350"/>
            <a:ext cx="7362825" cy="457200"/>
          </a:xfrm>
          <a:noFill/>
        </p:spPr>
        <p:txBody>
          <a:bodyPr/>
          <a:lstStyle/>
          <a:p>
            <a:pPr eaLnBrk="1" hangingPunct="1"/>
            <a:r>
              <a:rPr lang="zh-CN" altLang="en-US" smtClean="0"/>
              <a:t>开发过程</a:t>
            </a:r>
            <a:r>
              <a:rPr lang="en-US" altLang="zh-CN" smtClean="0"/>
              <a:t>2</a:t>
            </a:r>
            <a:r>
              <a:rPr lang="zh-CN" altLang="en-US" smtClean="0"/>
              <a:t>：源程序的汇编（</a:t>
            </a:r>
            <a:r>
              <a:rPr lang="en-US" altLang="zh-CN" smtClean="0"/>
              <a:t>MASM 6.x</a:t>
            </a:r>
            <a:r>
              <a:rPr lang="zh-CN" altLang="en-US" smtClean="0"/>
              <a:t>）</a:t>
            </a:r>
          </a:p>
        </p:txBody>
      </p:sp>
      <p:sp>
        <p:nvSpPr>
          <p:cNvPr id="35843" name="AutoShape 4"/>
          <p:cNvSpPr>
            <a:spLocks noGrp="1" noChangeAspect="1" noChangeArrowheads="1"/>
          </p:cNvSpPr>
          <p:nvPr>
            <p:ph type="body" idx="1"/>
          </p:nvPr>
        </p:nvSpPr>
        <p:spPr>
          <a:xfrm>
            <a:off x="468313" y="981075"/>
            <a:ext cx="8207375" cy="5249863"/>
          </a:xfrm>
          <a:prstGeom prst="flowChartProcess">
            <a:avLst/>
          </a:prstGeom>
          <a:noFill/>
        </p:spPr>
        <p:txBody>
          <a:bodyPr/>
          <a:lstStyle/>
          <a:p>
            <a:pPr marL="354013" indent="-354013" eaLnBrk="1" hangingPunct="1">
              <a:lnSpc>
                <a:spcPct val="125000"/>
              </a:lnSpc>
              <a:spcBef>
                <a:spcPts val="600"/>
              </a:spcBef>
            </a:pPr>
            <a:r>
              <a:rPr lang="zh-CN" altLang="en-US" b="0" dirty="0" smtClean="0">
                <a:solidFill>
                  <a:schemeClr val="accent1">
                    <a:lumMod val="75000"/>
                  </a:schemeClr>
                </a:solidFill>
              </a:rPr>
              <a:t>汇编是将源程序翻译成由机器代码组成的目标模块文件的过程</a:t>
            </a:r>
          </a:p>
          <a:p>
            <a:pPr marL="354013" indent="-354013" eaLnBrk="1" hangingPunct="1">
              <a:lnSpc>
                <a:spcPct val="125000"/>
              </a:lnSpc>
              <a:spcBef>
                <a:spcPts val="600"/>
              </a:spcBef>
            </a:pPr>
            <a:r>
              <a:rPr lang="en-US" altLang="zh-CN" b="0" dirty="0" smtClean="0">
                <a:solidFill>
                  <a:schemeClr val="accent1">
                    <a:lumMod val="75000"/>
                  </a:schemeClr>
                </a:solidFill>
              </a:rPr>
              <a:t>MASM 6.x</a:t>
            </a:r>
            <a:r>
              <a:rPr lang="zh-CN" altLang="en-US" b="0" dirty="0" smtClean="0">
                <a:solidFill>
                  <a:schemeClr val="accent1">
                    <a:lumMod val="75000"/>
                  </a:schemeClr>
                </a:solidFill>
              </a:rPr>
              <a:t>提供的汇编程序是</a:t>
            </a:r>
            <a:r>
              <a:rPr lang="en-US" altLang="zh-CN" b="0" dirty="0" smtClean="0">
                <a:solidFill>
                  <a:schemeClr val="accent1">
                    <a:lumMod val="75000"/>
                  </a:schemeClr>
                </a:solidFill>
              </a:rPr>
              <a:t>ML.EXE</a:t>
            </a:r>
            <a:r>
              <a:rPr lang="zh-CN" altLang="en-US" b="0" dirty="0" smtClean="0">
                <a:solidFill>
                  <a:schemeClr val="accent1">
                    <a:lumMod val="75000"/>
                  </a:schemeClr>
                </a:solidFill>
              </a:rPr>
              <a:t>：</a:t>
            </a:r>
          </a:p>
          <a:p>
            <a:pPr marL="354013" indent="-354013" algn="ctr" eaLnBrk="1" hangingPunct="1">
              <a:lnSpc>
                <a:spcPct val="125000"/>
              </a:lnSpc>
              <a:spcBef>
                <a:spcPts val="600"/>
              </a:spcBef>
              <a:buFontTx/>
              <a:buNone/>
            </a:pPr>
            <a:r>
              <a:rPr lang="en-US" altLang="zh-CN" b="0" dirty="0" smtClean="0">
                <a:solidFill>
                  <a:schemeClr val="accent1">
                    <a:lumMod val="75000"/>
                  </a:schemeClr>
                </a:solidFill>
              </a:rPr>
              <a:t>ML /c wj0301.asm</a:t>
            </a:r>
          </a:p>
          <a:p>
            <a:pPr marL="354013" indent="-354013" eaLnBrk="1" hangingPunct="1">
              <a:lnSpc>
                <a:spcPct val="125000"/>
              </a:lnSpc>
              <a:spcBef>
                <a:spcPts val="600"/>
              </a:spcBef>
            </a:pPr>
            <a:r>
              <a:rPr lang="zh-CN" altLang="en-US" b="0" dirty="0" smtClean="0">
                <a:solidFill>
                  <a:schemeClr val="accent1">
                    <a:lumMod val="75000"/>
                  </a:schemeClr>
                </a:solidFill>
              </a:rPr>
              <a:t>源程序中没有语法错误，</a:t>
            </a:r>
            <a:r>
              <a:rPr lang="en-US" altLang="zh-CN" b="0" dirty="0" smtClean="0">
                <a:solidFill>
                  <a:schemeClr val="accent1">
                    <a:lumMod val="75000"/>
                  </a:schemeClr>
                </a:solidFill>
              </a:rPr>
              <a:t>MASM</a:t>
            </a:r>
            <a:r>
              <a:rPr lang="zh-CN" altLang="en-US" b="0" dirty="0" smtClean="0">
                <a:solidFill>
                  <a:schemeClr val="accent1">
                    <a:lumMod val="75000"/>
                  </a:schemeClr>
                </a:solidFill>
              </a:rPr>
              <a:t>将自动生成一个目标模块文件（</a:t>
            </a:r>
            <a:r>
              <a:rPr lang="en-US" altLang="zh-CN" b="0" dirty="0" smtClean="0">
                <a:solidFill>
                  <a:schemeClr val="accent1">
                    <a:lumMod val="75000"/>
                  </a:schemeClr>
                </a:solidFill>
              </a:rPr>
              <a:t>wj0301.obj</a:t>
            </a:r>
            <a:r>
              <a:rPr lang="zh-CN" altLang="en-US" b="0" dirty="0" smtClean="0">
                <a:solidFill>
                  <a:schemeClr val="accent1">
                    <a:lumMod val="75000"/>
                  </a:schemeClr>
                </a:solidFill>
              </a:rPr>
              <a:t>）；否则</a:t>
            </a:r>
            <a:r>
              <a:rPr lang="en-US" altLang="zh-CN" b="0" dirty="0" smtClean="0">
                <a:solidFill>
                  <a:schemeClr val="accent1">
                    <a:lumMod val="75000"/>
                  </a:schemeClr>
                </a:solidFill>
              </a:rPr>
              <a:t>MASM</a:t>
            </a:r>
            <a:r>
              <a:rPr lang="zh-CN" altLang="en-US" b="0" dirty="0" smtClean="0">
                <a:solidFill>
                  <a:schemeClr val="accent1">
                    <a:lumMod val="75000"/>
                  </a:schemeClr>
                </a:solidFill>
              </a:rPr>
              <a:t>将给出相应的错误信息。这时应根据错误信息，重新编辑修改，再次汇编</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xfrm>
            <a:off x="179388" y="260350"/>
            <a:ext cx="7651750" cy="457200"/>
          </a:xfrm>
          <a:noFill/>
        </p:spPr>
        <p:txBody>
          <a:bodyPr/>
          <a:lstStyle/>
          <a:p>
            <a:pPr eaLnBrk="1" hangingPunct="1"/>
            <a:r>
              <a:rPr lang="zh-CN" altLang="en-US" smtClean="0"/>
              <a:t>开发过程</a:t>
            </a:r>
            <a:r>
              <a:rPr lang="en-US" altLang="zh-CN" smtClean="0"/>
              <a:t>2</a:t>
            </a:r>
            <a:r>
              <a:rPr lang="zh-CN" altLang="en-US" smtClean="0"/>
              <a:t>：源程序的汇编（生成列表文件）</a:t>
            </a:r>
          </a:p>
        </p:txBody>
      </p:sp>
      <p:sp>
        <p:nvSpPr>
          <p:cNvPr id="36867" name="Rectangle 4"/>
          <p:cNvSpPr>
            <a:spLocks noGrp="1" noChangeArrowheads="1"/>
          </p:cNvSpPr>
          <p:nvPr>
            <p:ph type="body" idx="1"/>
          </p:nvPr>
        </p:nvSpPr>
        <p:spPr>
          <a:xfrm>
            <a:off x="468313" y="981075"/>
            <a:ext cx="8280400" cy="5184775"/>
          </a:xfrm>
          <a:noFill/>
        </p:spPr>
        <p:txBody>
          <a:bodyPr/>
          <a:lstStyle/>
          <a:p>
            <a:pPr marL="447675" indent="-447675" eaLnBrk="1" hangingPunct="1">
              <a:tabLst>
                <a:tab pos="2157413" algn="l"/>
              </a:tabLst>
            </a:pPr>
            <a:r>
              <a:rPr lang="zh-CN" altLang="en-US" b="0" dirty="0" smtClean="0">
                <a:solidFill>
                  <a:schemeClr val="accent1">
                    <a:lumMod val="75000"/>
                  </a:schemeClr>
                </a:solidFill>
              </a:rPr>
              <a:t>汇编过程中，可以通过参数选择生成列表文件（</a:t>
            </a:r>
            <a:r>
              <a:rPr lang="en-US" altLang="zh-CN" b="0" dirty="0" smtClean="0">
                <a:solidFill>
                  <a:schemeClr val="accent1">
                    <a:lumMod val="75000"/>
                  </a:schemeClr>
                </a:solidFill>
              </a:rPr>
              <a:t>.LST</a:t>
            </a:r>
            <a:r>
              <a:rPr lang="zh-CN" altLang="en-US" b="0" dirty="0" smtClean="0">
                <a:solidFill>
                  <a:schemeClr val="accent1">
                    <a:lumMod val="75000"/>
                  </a:schemeClr>
                </a:solidFill>
              </a:rPr>
              <a:t>）。列表文件是一种文本文件，含有源程序和目标代码，对我们学习汇编语言程序设计和发现错误很有用</a:t>
            </a:r>
          </a:p>
          <a:p>
            <a:pPr marL="447675" indent="-447675" eaLnBrk="1" hangingPunct="1">
              <a:tabLst>
                <a:tab pos="2157413" algn="l"/>
              </a:tabLst>
            </a:pPr>
            <a:r>
              <a:rPr lang="zh-CN" altLang="en-US" b="0" dirty="0" smtClean="0">
                <a:solidFill>
                  <a:schemeClr val="accent1">
                    <a:lumMod val="75000"/>
                  </a:schemeClr>
                </a:solidFill>
              </a:rPr>
              <a:t>汇编程序</a:t>
            </a:r>
            <a:r>
              <a:rPr lang="en-US" altLang="zh-CN" b="0" dirty="0" smtClean="0">
                <a:solidFill>
                  <a:schemeClr val="accent1">
                    <a:lumMod val="75000"/>
                  </a:schemeClr>
                </a:solidFill>
              </a:rPr>
              <a:t>ML.EXE</a:t>
            </a:r>
            <a:r>
              <a:rPr lang="zh-CN" altLang="en-US" b="0" dirty="0" smtClean="0">
                <a:solidFill>
                  <a:schemeClr val="accent1">
                    <a:lumMod val="75000"/>
                  </a:schemeClr>
                </a:solidFill>
              </a:rPr>
              <a:t>可带其他参数，为了生成列表文件，命令是：</a:t>
            </a:r>
          </a:p>
          <a:p>
            <a:pPr marL="447675" indent="-447675" eaLnBrk="1" hangingPunct="1">
              <a:buFontTx/>
              <a:buNone/>
              <a:tabLst>
                <a:tab pos="2157413" algn="l"/>
              </a:tabLst>
            </a:pPr>
            <a:r>
              <a:rPr lang="zh-CN" altLang="en-US" b="0" dirty="0" smtClean="0">
                <a:solidFill>
                  <a:schemeClr val="accent1">
                    <a:lumMod val="75000"/>
                  </a:schemeClr>
                </a:solidFill>
              </a:rPr>
              <a:t>		</a:t>
            </a:r>
            <a:r>
              <a:rPr lang="en-US" altLang="zh-CN" b="0" dirty="0" smtClean="0">
                <a:solidFill>
                  <a:schemeClr val="accent1">
                    <a:lumMod val="75000"/>
                  </a:schemeClr>
                </a:solidFill>
              </a:rPr>
              <a:t>ML /c /</a:t>
            </a:r>
            <a:r>
              <a:rPr lang="en-US" altLang="zh-CN" b="0" dirty="0" err="1" smtClean="0">
                <a:solidFill>
                  <a:schemeClr val="accent1">
                    <a:lumMod val="75000"/>
                  </a:schemeClr>
                </a:solidFill>
              </a:rPr>
              <a:t>Fl</a:t>
            </a:r>
            <a:r>
              <a:rPr lang="en-US" altLang="zh-CN" b="0" dirty="0" smtClean="0">
                <a:solidFill>
                  <a:schemeClr val="accent1">
                    <a:lumMod val="75000"/>
                  </a:schemeClr>
                </a:solidFill>
              </a:rPr>
              <a:t> wj0301.asm</a:t>
            </a:r>
          </a:p>
          <a:p>
            <a:pPr marL="447675" indent="-447675" eaLnBrk="1" hangingPunct="1">
              <a:buFontTx/>
              <a:buNone/>
              <a:tabLst>
                <a:tab pos="2157413" algn="l"/>
              </a:tabLst>
            </a:pPr>
            <a:r>
              <a:rPr lang="en-US" altLang="zh-CN" b="0" dirty="0" smtClean="0">
                <a:solidFill>
                  <a:schemeClr val="accent1">
                    <a:lumMod val="75000"/>
                  </a:schemeClr>
                </a:solidFill>
              </a:rPr>
              <a:t>	</a:t>
            </a:r>
            <a:r>
              <a:rPr lang="zh-CN" altLang="en-US" b="0" dirty="0" smtClean="0">
                <a:solidFill>
                  <a:schemeClr val="accent1">
                    <a:lumMod val="75000"/>
                  </a:schemeClr>
                </a:solidFill>
              </a:rPr>
              <a:t>该命令产生：模块文件</a:t>
            </a:r>
            <a:r>
              <a:rPr lang="en-US" altLang="zh-CN" b="0" dirty="0" smtClean="0">
                <a:solidFill>
                  <a:schemeClr val="accent1">
                    <a:lumMod val="75000"/>
                  </a:schemeClr>
                </a:solidFill>
              </a:rPr>
              <a:t>wjl301.obj</a:t>
            </a:r>
          </a:p>
          <a:p>
            <a:pPr marL="447675" indent="-447675" eaLnBrk="1" hangingPunct="1">
              <a:buFontTx/>
              <a:buNone/>
              <a:tabLst>
                <a:tab pos="2157413" algn="l"/>
              </a:tabLst>
            </a:pPr>
            <a:r>
              <a:rPr lang="en-US" altLang="zh-CN" b="0" dirty="0" smtClean="0">
                <a:solidFill>
                  <a:schemeClr val="accent1">
                    <a:lumMod val="75000"/>
                  </a:schemeClr>
                </a:solidFill>
              </a:rPr>
              <a:t>		       </a:t>
            </a:r>
            <a:r>
              <a:rPr lang="zh-CN" altLang="en-US" b="0" dirty="0" smtClean="0">
                <a:solidFill>
                  <a:schemeClr val="accent1">
                    <a:lumMod val="75000"/>
                  </a:schemeClr>
                </a:solidFill>
              </a:rPr>
              <a:t>列表文件</a:t>
            </a:r>
            <a:r>
              <a:rPr lang="en-US" altLang="zh-CN" b="0" dirty="0" smtClean="0">
                <a:solidFill>
                  <a:schemeClr val="accent1">
                    <a:lumMod val="75000"/>
                  </a:schemeClr>
                </a:solidFill>
              </a:rPr>
              <a:t>wjl301.lst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188913"/>
            <a:ext cx="8229600" cy="504825"/>
          </a:xfrm>
        </p:spPr>
        <p:txBody>
          <a:bodyPr/>
          <a:lstStyle/>
          <a:p>
            <a:pPr eaLnBrk="1" hangingPunct="1"/>
            <a:r>
              <a:rPr lang="en-US" altLang="zh-CN" smtClean="0"/>
              <a:t>3.1  </a:t>
            </a:r>
            <a:r>
              <a:rPr lang="zh-CN" altLang="en-US" smtClean="0"/>
              <a:t>汇编语言源程序格式</a:t>
            </a:r>
          </a:p>
        </p:txBody>
      </p:sp>
      <p:sp>
        <p:nvSpPr>
          <p:cNvPr id="7171" name="Rectangle 3"/>
          <p:cNvSpPr>
            <a:spLocks noGrp="1" noChangeArrowheads="1"/>
          </p:cNvSpPr>
          <p:nvPr>
            <p:ph type="body" idx="1"/>
          </p:nvPr>
        </p:nvSpPr>
        <p:spPr/>
        <p:txBody>
          <a:bodyPr/>
          <a:lstStyle/>
          <a:p>
            <a:pPr eaLnBrk="1" hangingPunct="1"/>
            <a:r>
              <a:rPr lang="zh-CN" altLang="en-US" sz="2800" b="0" dirty="0" smtClean="0">
                <a:solidFill>
                  <a:schemeClr val="accent1">
                    <a:lumMod val="75000"/>
                  </a:schemeClr>
                </a:solidFill>
              </a:rPr>
              <a:t>完整的汇编语言源程序由</a:t>
            </a:r>
            <a:r>
              <a:rPr lang="zh-CN" altLang="en-US" sz="2800" b="0" dirty="0" smtClean="0">
                <a:solidFill>
                  <a:srgbClr val="FF0000"/>
                </a:solidFill>
                <a:hlinkClick r:id="rId3" action="ppaction://hlinksldjump"/>
              </a:rPr>
              <a:t>段</a:t>
            </a:r>
            <a:r>
              <a:rPr lang="zh-CN" altLang="en-US" sz="2800" b="0" dirty="0" smtClean="0">
                <a:solidFill>
                  <a:schemeClr val="accent1">
                    <a:lumMod val="75000"/>
                  </a:schemeClr>
                </a:solidFill>
              </a:rPr>
              <a:t>组成。</a:t>
            </a:r>
          </a:p>
          <a:p>
            <a:pPr eaLnBrk="1" hangingPunct="1"/>
            <a:r>
              <a:rPr lang="zh-CN" altLang="en-US" sz="2800" b="0" dirty="0" smtClean="0">
                <a:solidFill>
                  <a:schemeClr val="accent1">
                    <a:lumMod val="75000"/>
                  </a:schemeClr>
                </a:solidFill>
              </a:rPr>
              <a:t>一个汇编语言源程序可以包含若干个代码段、数据段、附加段或堆栈段，段与段之间的顺序可随意排列。</a:t>
            </a:r>
          </a:p>
          <a:p>
            <a:pPr eaLnBrk="1" hangingPunct="1"/>
            <a:r>
              <a:rPr lang="zh-CN" altLang="en-US" sz="2800" b="0" dirty="0" smtClean="0">
                <a:solidFill>
                  <a:schemeClr val="accent1">
                    <a:lumMod val="75000"/>
                  </a:schemeClr>
                </a:solidFill>
              </a:rPr>
              <a:t>能独立运行的程序至少包含一个代码段，并指示程序执行的</a:t>
            </a:r>
            <a:r>
              <a:rPr lang="zh-CN" altLang="en-US" sz="2800" b="0" dirty="0" smtClean="0">
                <a:solidFill>
                  <a:srgbClr val="FF0000"/>
                </a:solidFill>
                <a:hlinkClick r:id="rId3" action="ppaction://hlinksldjump"/>
              </a:rPr>
              <a:t>起始点</a:t>
            </a:r>
            <a:r>
              <a:rPr lang="zh-CN" altLang="en-US" sz="2800" b="0" dirty="0" smtClean="0">
                <a:solidFill>
                  <a:schemeClr val="accent1">
                    <a:lumMod val="75000"/>
                  </a:schemeClr>
                </a:solidFill>
              </a:rPr>
              <a:t>，一个程序只有一个起始点。</a:t>
            </a:r>
          </a:p>
          <a:p>
            <a:pPr eaLnBrk="1" hangingPunct="1"/>
            <a:r>
              <a:rPr lang="zh-CN" altLang="en-US" sz="2800" b="0" dirty="0" smtClean="0">
                <a:solidFill>
                  <a:schemeClr val="accent1">
                    <a:lumMod val="75000"/>
                  </a:schemeClr>
                </a:solidFill>
              </a:rPr>
              <a:t>所有的</a:t>
            </a:r>
            <a:r>
              <a:rPr lang="zh-CN" altLang="en-US" sz="2800" b="0" dirty="0" smtClean="0">
                <a:hlinkClick r:id="rId3" action="ppaction://hlinksldjump"/>
              </a:rPr>
              <a:t>可执行性语句</a:t>
            </a:r>
            <a:r>
              <a:rPr lang="zh-CN" altLang="en-US" sz="2800" b="0" dirty="0" smtClean="0">
                <a:solidFill>
                  <a:schemeClr val="accent1">
                    <a:lumMod val="75000"/>
                  </a:schemeClr>
                </a:solidFill>
              </a:rPr>
              <a:t>必须位于某一个代码段内，</a:t>
            </a:r>
            <a:r>
              <a:rPr lang="zh-CN" altLang="en-US" sz="2800" b="0" dirty="0" smtClean="0">
                <a:hlinkClick r:id="rId3" action="ppaction://hlinksldjump"/>
              </a:rPr>
              <a:t>说明性语句</a:t>
            </a:r>
            <a:r>
              <a:rPr lang="zh-CN" altLang="en-US" sz="2800" b="0" dirty="0" smtClean="0">
                <a:solidFill>
                  <a:schemeClr val="accent1">
                    <a:lumMod val="75000"/>
                  </a:schemeClr>
                </a:solidFill>
              </a:rPr>
              <a:t>可根据需要位于任一段内。</a:t>
            </a:r>
          </a:p>
          <a:p>
            <a:pPr eaLnBrk="1" hangingPunct="1"/>
            <a:r>
              <a:rPr lang="zh-CN" altLang="en-US" sz="2800" b="0" dirty="0" smtClean="0">
                <a:solidFill>
                  <a:schemeClr val="accent1">
                    <a:lumMod val="75000"/>
                  </a:schemeClr>
                </a:solidFill>
              </a:rPr>
              <a:t>通常，程序还需要一个堆栈段。</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randombar(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randombar(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randombar(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randombar(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250825" y="260350"/>
            <a:ext cx="7362825" cy="457200"/>
          </a:xfrm>
          <a:noFill/>
        </p:spPr>
        <p:txBody>
          <a:bodyPr/>
          <a:lstStyle/>
          <a:p>
            <a:pPr eaLnBrk="1" hangingPunct="1"/>
            <a:r>
              <a:rPr lang="zh-CN" altLang="en-US" smtClean="0"/>
              <a:t>开发过程</a:t>
            </a:r>
            <a:r>
              <a:rPr lang="en-US" altLang="zh-CN" smtClean="0"/>
              <a:t>3</a:t>
            </a:r>
            <a:r>
              <a:rPr lang="zh-CN" altLang="en-US" smtClean="0"/>
              <a:t>：目标模块的连接</a:t>
            </a:r>
          </a:p>
        </p:txBody>
      </p:sp>
      <p:sp>
        <p:nvSpPr>
          <p:cNvPr id="37891" name="AutoShape 4"/>
          <p:cNvSpPr>
            <a:spLocks noGrp="1" noChangeArrowheads="1"/>
          </p:cNvSpPr>
          <p:nvPr>
            <p:ph type="body" idx="1"/>
          </p:nvPr>
        </p:nvSpPr>
        <p:spPr>
          <a:xfrm>
            <a:off x="468313" y="981075"/>
            <a:ext cx="8135937" cy="5184775"/>
          </a:xfrm>
          <a:prstGeom prst="flowChartProcess">
            <a:avLst/>
          </a:prstGeom>
          <a:noFill/>
        </p:spPr>
        <p:txBody>
          <a:bodyPr/>
          <a:lstStyle/>
          <a:p>
            <a:pPr marL="354013" indent="-354013" eaLnBrk="1" hangingPunct="1"/>
            <a:r>
              <a:rPr lang="zh-CN" altLang="en-US" sz="2800" b="0" dirty="0" smtClean="0">
                <a:solidFill>
                  <a:schemeClr val="accent1">
                    <a:lumMod val="75000"/>
                  </a:schemeClr>
                </a:solidFill>
              </a:rPr>
              <a:t>连接程序能把一个或多个目标文件和库文件合成一个可执行程序（</a:t>
            </a:r>
            <a:r>
              <a:rPr lang="en-US" altLang="zh-CN" sz="2800" b="0" dirty="0" smtClean="0">
                <a:solidFill>
                  <a:schemeClr val="accent1">
                    <a:lumMod val="75000"/>
                  </a:schemeClr>
                </a:solidFill>
              </a:rPr>
              <a:t>.EXE</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.COM</a:t>
            </a:r>
            <a:r>
              <a:rPr lang="zh-CN" altLang="en-US" sz="2800" b="0" dirty="0" smtClean="0">
                <a:solidFill>
                  <a:schemeClr val="accent1">
                    <a:lumMod val="75000"/>
                  </a:schemeClr>
                </a:solidFill>
              </a:rPr>
              <a:t>文件）：</a:t>
            </a:r>
          </a:p>
          <a:p>
            <a:pPr marL="354013" indent="-354013" algn="ctr" eaLnBrk="1" hangingPunct="1">
              <a:buFontTx/>
              <a:buNone/>
            </a:pPr>
            <a:r>
              <a:rPr lang="en-US" altLang="zh-CN" sz="2800" b="0" dirty="0" smtClean="0">
                <a:solidFill>
                  <a:schemeClr val="accent1">
                    <a:lumMod val="75000"/>
                  </a:schemeClr>
                </a:solidFill>
              </a:rPr>
              <a:t>  LINK wj0301.obj;</a:t>
            </a:r>
          </a:p>
          <a:p>
            <a:pPr marL="354013" indent="-354013" eaLnBrk="1" hangingPunct="1">
              <a:spcBef>
                <a:spcPts val="1800"/>
              </a:spcBef>
            </a:pPr>
            <a:r>
              <a:rPr lang="zh-CN" altLang="en-US" sz="2800" b="0" dirty="0" smtClean="0">
                <a:solidFill>
                  <a:schemeClr val="accent1">
                    <a:lumMod val="75000"/>
                  </a:schemeClr>
                </a:solidFill>
              </a:rPr>
              <a:t>如果没有严重错误，</a:t>
            </a:r>
            <a:r>
              <a:rPr lang="en-US" altLang="zh-CN" sz="2800" b="0" dirty="0" smtClean="0">
                <a:solidFill>
                  <a:schemeClr val="accent1">
                    <a:lumMod val="75000"/>
                  </a:schemeClr>
                </a:solidFill>
              </a:rPr>
              <a:t>LINK</a:t>
            </a:r>
            <a:r>
              <a:rPr lang="zh-CN" altLang="en-US" sz="2800" b="0" dirty="0" smtClean="0">
                <a:solidFill>
                  <a:schemeClr val="accent1">
                    <a:lumMod val="75000"/>
                  </a:schemeClr>
                </a:solidFill>
              </a:rPr>
              <a:t>将生成一个可执行文件（</a:t>
            </a:r>
            <a:r>
              <a:rPr lang="en-US" altLang="zh-CN" sz="2800" b="0" dirty="0" smtClean="0">
                <a:solidFill>
                  <a:schemeClr val="accent1">
                    <a:lumMod val="75000"/>
                  </a:schemeClr>
                </a:solidFill>
              </a:rPr>
              <a:t>wj0301.exe</a:t>
            </a:r>
            <a:r>
              <a:rPr lang="zh-CN" altLang="en-US" sz="2800" b="0" dirty="0" smtClean="0">
                <a:solidFill>
                  <a:schemeClr val="accent1">
                    <a:lumMod val="75000"/>
                  </a:schemeClr>
                </a:solidFill>
              </a:rPr>
              <a:t>）；否则将提示相应的错误信息。这时需要根据错误信息重新修改源程序文件后再汇编、链接，直到生成可执行文件</a:t>
            </a:r>
          </a:p>
          <a:p>
            <a:pPr marL="354013" indent="-354013" eaLnBrk="1" hangingPunct="1">
              <a:spcBef>
                <a:spcPts val="1800"/>
              </a:spcBef>
            </a:pPr>
            <a:r>
              <a:rPr lang="en-US" altLang="zh-CN" sz="2800" b="0" dirty="0" smtClean="0">
                <a:solidFill>
                  <a:schemeClr val="accent1">
                    <a:lumMod val="75000"/>
                  </a:schemeClr>
                </a:solidFill>
              </a:rPr>
              <a:t>ML.EXE</a:t>
            </a:r>
            <a:r>
              <a:rPr lang="zh-CN" altLang="en-US" sz="2800" b="0" dirty="0" smtClean="0">
                <a:solidFill>
                  <a:schemeClr val="accent1">
                    <a:lumMod val="75000"/>
                  </a:schemeClr>
                </a:solidFill>
              </a:rPr>
              <a:t>汇编程序（</a:t>
            </a:r>
            <a:r>
              <a:rPr lang="en-US" altLang="zh-CN" sz="2800" b="0" dirty="0" smtClean="0">
                <a:solidFill>
                  <a:schemeClr val="accent1">
                    <a:lumMod val="75000"/>
                  </a:schemeClr>
                </a:solidFill>
              </a:rPr>
              <a:t>MASM 6.x</a:t>
            </a:r>
            <a:r>
              <a:rPr lang="zh-CN" altLang="en-US" sz="2800" b="0" dirty="0" smtClean="0">
                <a:solidFill>
                  <a:schemeClr val="accent1">
                    <a:lumMod val="75000"/>
                  </a:schemeClr>
                </a:solidFill>
              </a:rPr>
              <a:t>）可自动调用</a:t>
            </a:r>
            <a:r>
              <a:rPr lang="en-US" altLang="zh-CN" sz="2800" b="0" dirty="0" smtClean="0">
                <a:solidFill>
                  <a:schemeClr val="accent1">
                    <a:lumMod val="75000"/>
                  </a:schemeClr>
                </a:solidFill>
              </a:rPr>
              <a:t>LINK</a:t>
            </a:r>
            <a:r>
              <a:rPr lang="zh-CN" altLang="en-US" sz="2800" b="0" dirty="0" smtClean="0">
                <a:solidFill>
                  <a:schemeClr val="accent1">
                    <a:lumMod val="75000"/>
                  </a:schemeClr>
                </a:solidFill>
              </a:rPr>
              <a:t>连接程序，实现汇编和连接的依次进行</a:t>
            </a:r>
          </a:p>
          <a:p>
            <a:pPr marL="354013" indent="-354013" algn="ctr" eaLnBrk="1" hangingPunct="1">
              <a:buFontTx/>
              <a:buNone/>
            </a:pPr>
            <a:r>
              <a:rPr lang="en-US" altLang="zh-CN" sz="2800" b="0" dirty="0" smtClean="0">
                <a:solidFill>
                  <a:schemeClr val="accent1">
                    <a:lumMod val="75000"/>
                  </a:schemeClr>
                </a:solidFill>
              </a:rPr>
              <a:t>ML wj0301.asm</a:t>
            </a:r>
            <a:endParaRPr lang="en-US" altLang="zh-CN" sz="2800" b="0" dirty="0" smtClean="0">
              <a:solidFill>
                <a:schemeClr val="accent1">
                  <a:lumMod val="75000"/>
                </a:schemeClr>
              </a:solidFill>
              <a:ea typeface="仿宋_GB2312" pitchFamily="49"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250825" y="260350"/>
            <a:ext cx="7362825" cy="457200"/>
          </a:xfrm>
          <a:noFill/>
        </p:spPr>
        <p:txBody>
          <a:bodyPr/>
          <a:lstStyle/>
          <a:p>
            <a:pPr eaLnBrk="1" hangingPunct="1"/>
            <a:r>
              <a:rPr lang="zh-CN" altLang="en-US" smtClean="0"/>
              <a:t>开发过程</a:t>
            </a:r>
            <a:r>
              <a:rPr lang="en-US" altLang="zh-CN" smtClean="0"/>
              <a:t>4</a:t>
            </a:r>
            <a:r>
              <a:rPr lang="zh-CN" altLang="en-US" smtClean="0"/>
              <a:t>：可执行程序的调试</a:t>
            </a:r>
          </a:p>
        </p:txBody>
      </p:sp>
      <p:sp>
        <p:nvSpPr>
          <p:cNvPr id="38915" name="AutoShape 4"/>
          <p:cNvSpPr>
            <a:spLocks noGrp="1" noChangeArrowheads="1"/>
          </p:cNvSpPr>
          <p:nvPr>
            <p:ph type="body" idx="1"/>
          </p:nvPr>
        </p:nvSpPr>
        <p:spPr>
          <a:xfrm>
            <a:off x="468313" y="981075"/>
            <a:ext cx="8207375" cy="4968875"/>
          </a:xfrm>
          <a:prstGeom prst="flowChartProcess">
            <a:avLst/>
          </a:prstGeom>
          <a:noFill/>
        </p:spPr>
        <p:txBody>
          <a:bodyPr/>
          <a:lstStyle/>
          <a:p>
            <a:pPr marL="358775" indent="-358775" eaLnBrk="1" hangingPunct="1"/>
            <a:r>
              <a:rPr lang="zh-CN" altLang="en-US" b="0" dirty="0" smtClean="0">
                <a:solidFill>
                  <a:schemeClr val="accent1">
                    <a:lumMod val="75000"/>
                  </a:schemeClr>
                </a:solidFill>
              </a:rPr>
              <a:t>经汇编、连接生成的可执行程序在操作系统下只要输入文件名就可以运行：</a:t>
            </a:r>
          </a:p>
          <a:p>
            <a:pPr marL="358775" indent="-358775" algn="ctr" eaLnBrk="1" hangingPunct="1">
              <a:buFontTx/>
              <a:buNone/>
            </a:pPr>
            <a:r>
              <a:rPr lang="en-US" altLang="zh-CN" b="0" dirty="0" smtClean="0">
                <a:solidFill>
                  <a:schemeClr val="accent1">
                    <a:lumMod val="75000"/>
                  </a:schemeClr>
                </a:solidFill>
              </a:rPr>
              <a:t>wj0301</a:t>
            </a:r>
          </a:p>
          <a:p>
            <a:pPr marL="358775" indent="-358775" eaLnBrk="1" hangingPunct="1"/>
            <a:r>
              <a:rPr lang="zh-CN" altLang="en-US" b="0" dirty="0" smtClean="0">
                <a:solidFill>
                  <a:schemeClr val="accent1">
                    <a:lumMod val="75000"/>
                  </a:schemeClr>
                </a:solidFill>
              </a:rPr>
              <a:t>操作系统装载该文件进入主存，并开始运行</a:t>
            </a:r>
          </a:p>
          <a:p>
            <a:pPr marL="358775" indent="-358775" eaLnBrk="1" hangingPunct="1"/>
            <a:r>
              <a:rPr lang="zh-CN" altLang="en-US" b="0" dirty="0" smtClean="0">
                <a:solidFill>
                  <a:schemeClr val="accent1">
                    <a:lumMod val="75000"/>
                  </a:schemeClr>
                </a:solidFill>
              </a:rPr>
              <a:t>如果出现运行错误，可以从源程序开始排错，也可以利用调试程序帮助发现错误</a:t>
            </a:r>
          </a:p>
          <a:p>
            <a:pPr marL="358775" indent="-358775" eaLnBrk="1" hangingPunct="1"/>
            <a:r>
              <a:rPr lang="zh-CN" altLang="en-US" b="0" dirty="0" smtClean="0">
                <a:solidFill>
                  <a:schemeClr val="accent1">
                    <a:lumMod val="75000"/>
                  </a:schemeClr>
                </a:solidFill>
              </a:rPr>
              <a:t>采用</a:t>
            </a:r>
            <a:r>
              <a:rPr lang="en-US" altLang="zh-CN" b="0" dirty="0" smtClean="0">
                <a:solidFill>
                  <a:schemeClr val="accent1">
                    <a:lumMod val="75000"/>
                  </a:schemeClr>
                </a:solidFill>
              </a:rPr>
              <a:t>DEBUG.EXE</a:t>
            </a:r>
            <a:r>
              <a:rPr lang="zh-CN" altLang="en-US" b="0" dirty="0" smtClean="0">
                <a:solidFill>
                  <a:schemeClr val="accent1">
                    <a:lumMod val="75000"/>
                  </a:schemeClr>
                </a:solidFill>
              </a:rPr>
              <a:t>调试程序：</a:t>
            </a:r>
          </a:p>
          <a:p>
            <a:pPr marL="358775" indent="-358775" algn="ctr" eaLnBrk="1" hangingPunct="1">
              <a:buFontTx/>
              <a:buNone/>
            </a:pPr>
            <a:r>
              <a:rPr lang="en-US" altLang="zh-CN" b="0" dirty="0" smtClean="0">
                <a:solidFill>
                  <a:schemeClr val="accent1">
                    <a:lumMod val="75000"/>
                  </a:schemeClr>
                </a:solidFill>
              </a:rPr>
              <a:t>DEBUG wj0301.exe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8313" y="188913"/>
            <a:ext cx="8229600" cy="504825"/>
          </a:xfrm>
        </p:spPr>
        <p:txBody>
          <a:bodyPr/>
          <a:lstStyle/>
          <a:p>
            <a:pPr eaLnBrk="1" hangingPunct="1"/>
            <a:r>
              <a:rPr lang="en-US" altLang="zh-CN" smtClean="0"/>
              <a:t>1. </a:t>
            </a:r>
            <a:r>
              <a:rPr lang="zh-CN" altLang="en-US" smtClean="0"/>
              <a:t>存储模式（</a:t>
            </a:r>
            <a:r>
              <a:rPr lang="en-US" altLang="zh-CN" smtClean="0"/>
              <a:t>Memory Model</a:t>
            </a:r>
            <a:r>
              <a:rPr lang="zh-CN" altLang="en-US" smtClean="0"/>
              <a:t>）</a:t>
            </a:r>
          </a:p>
        </p:txBody>
      </p:sp>
      <p:sp>
        <p:nvSpPr>
          <p:cNvPr id="21507" name="Rectangle 3"/>
          <p:cNvSpPr>
            <a:spLocks noGrp="1" noChangeArrowheads="1"/>
          </p:cNvSpPr>
          <p:nvPr>
            <p:ph type="body" idx="1"/>
          </p:nvPr>
        </p:nvSpPr>
        <p:spPr/>
        <p:txBody>
          <a:bodyPr/>
          <a:lstStyle/>
          <a:p>
            <a:pPr eaLnBrk="1" hangingPunct="1"/>
            <a:r>
              <a:rPr lang="zh-CN" altLang="en-US" b="0" dirty="0" smtClean="0">
                <a:solidFill>
                  <a:srgbClr val="0000FF"/>
                </a:solidFill>
                <a:hlinkClick r:id="rId2" action="ppaction://hlinksldjump"/>
              </a:rPr>
              <a:t>存储模式</a:t>
            </a:r>
            <a:r>
              <a:rPr lang="zh-CN" altLang="en-US" b="0" dirty="0" smtClean="0">
                <a:solidFill>
                  <a:schemeClr val="accent1">
                    <a:lumMod val="75000"/>
                  </a:schemeClr>
                </a:solidFill>
              </a:rPr>
              <a:t>决定了一个程序的规模，也确定了子程序调用、指令转移和数据访问等的缺省属性</a:t>
            </a:r>
          </a:p>
          <a:p>
            <a:pPr eaLnBrk="1" hangingPunct="1"/>
            <a:r>
              <a:rPr lang="zh-CN" altLang="en-US" b="0" dirty="0" smtClean="0">
                <a:solidFill>
                  <a:schemeClr val="accent1">
                    <a:lumMod val="75000"/>
                  </a:schemeClr>
                </a:solidFill>
              </a:rPr>
              <a:t>当使用简化段定义的源程序格式时，必须有存储模式</a:t>
            </a:r>
            <a:r>
              <a:rPr lang="en-US" altLang="zh-CN" b="0" dirty="0" smtClean="0">
                <a:solidFill>
                  <a:schemeClr val="accent1">
                    <a:lumMod val="75000"/>
                  </a:schemeClr>
                </a:solidFill>
              </a:rPr>
              <a:t>.MODEL</a:t>
            </a:r>
            <a:r>
              <a:rPr lang="zh-CN" altLang="en-US" b="0" dirty="0" smtClean="0">
                <a:solidFill>
                  <a:schemeClr val="accent1">
                    <a:lumMod val="75000"/>
                  </a:schemeClr>
                </a:solidFill>
              </a:rPr>
              <a:t>语句，且位于所有简化段定义语句之前。其格式为：</a:t>
            </a:r>
          </a:p>
          <a:p>
            <a:pPr eaLnBrk="1" hangingPunct="1">
              <a:buFontTx/>
              <a:buNone/>
            </a:pPr>
            <a:r>
              <a:rPr lang="zh-CN" altLang="en-US" b="0" dirty="0" smtClean="0"/>
              <a:t>		</a:t>
            </a:r>
            <a:r>
              <a:rPr lang="en-US" altLang="zh-CN" b="0" dirty="0" smtClean="0">
                <a:solidFill>
                  <a:srgbClr val="0000FF"/>
                </a:solidFill>
              </a:rPr>
              <a:t>.MODEL </a:t>
            </a:r>
            <a:r>
              <a:rPr lang="zh-CN" altLang="en-US" b="0" dirty="0" smtClean="0">
                <a:solidFill>
                  <a:srgbClr val="0000FF"/>
                </a:solidFill>
              </a:rPr>
              <a:t>存储模式</a:t>
            </a:r>
          </a:p>
          <a:p>
            <a:pPr eaLnBrk="1" hangingPunct="1"/>
            <a:r>
              <a:rPr lang="en-US" altLang="zh-CN" b="0" dirty="0" smtClean="0"/>
              <a:t>.MODEL</a:t>
            </a:r>
            <a:r>
              <a:rPr lang="zh-CN" altLang="en-US" b="0" dirty="0" smtClean="0"/>
              <a:t>语句确定了程序采用的存储模式，</a:t>
            </a:r>
            <a:r>
              <a:rPr lang="en-US" altLang="zh-CN" b="0" dirty="0" smtClean="0"/>
              <a:t>MASM</a:t>
            </a:r>
            <a:r>
              <a:rPr lang="zh-CN" altLang="en-US" b="0" dirty="0" smtClean="0"/>
              <a:t>有</a:t>
            </a:r>
            <a:r>
              <a:rPr lang="en-US" altLang="zh-CN" b="0" dirty="0" smtClean="0"/>
              <a:t>7</a:t>
            </a:r>
            <a:r>
              <a:rPr lang="zh-CN" altLang="en-US" b="0" dirty="0" smtClean="0"/>
              <a:t>种可以选择，如</a:t>
            </a:r>
            <a:r>
              <a:rPr lang="zh-CN" altLang="en-US" b="0" dirty="0" smtClean="0">
                <a:hlinkClick r:id="rId3" action="ppaction://hlinksldjump"/>
              </a:rPr>
              <a:t>表</a:t>
            </a:r>
            <a:r>
              <a:rPr lang="en-US" altLang="zh-CN" b="0" dirty="0" smtClean="0">
                <a:hlinkClick r:id="rId3" action="ppaction://hlinksldjump"/>
              </a:rPr>
              <a:t>3.1</a:t>
            </a:r>
            <a:r>
              <a:rPr lang="zh-CN" altLang="en-US" b="0" dirty="0" smtClean="0"/>
              <a:t>所示</a:t>
            </a:r>
          </a:p>
        </p:txBody>
      </p:sp>
      <p:sp>
        <p:nvSpPr>
          <p:cNvPr id="35844" name="AutoShape 4" descr="纸莎草纸"/>
          <p:cNvSpPr>
            <a:spLocks noChangeArrowheads="1"/>
          </p:cNvSpPr>
          <p:nvPr/>
        </p:nvSpPr>
        <p:spPr bwMode="auto">
          <a:xfrm>
            <a:off x="971550" y="5732463"/>
            <a:ext cx="7704138" cy="431800"/>
          </a:xfrm>
          <a:prstGeom prst="roundRect">
            <a:avLst>
              <a:gd name="adj" fmla="val 16667"/>
            </a:avLst>
          </a:prstGeom>
          <a:blipFill dpi="0" rotWithShape="0">
            <a:blip r:embed="rId4"/>
            <a:srcRect/>
            <a:tile tx="0" ty="0" sx="100000" sy="100000" flip="none" algn="tl"/>
          </a:blipFill>
          <a:ln w="9525">
            <a:solidFill>
              <a:schemeClr val="accent2"/>
            </a:solidFill>
            <a:round/>
            <a:headEnd/>
            <a:tailEnd/>
          </a:ln>
        </p:spPr>
        <p:txBody>
          <a:bodyPr anchor="ctr"/>
          <a:lstStyle/>
          <a:p>
            <a:pPr algn="just">
              <a:lnSpc>
                <a:spcPct val="90000"/>
              </a:lnSpc>
              <a:buFontTx/>
              <a:buBlip>
                <a:blip r:embed="rId5"/>
              </a:buBlip>
            </a:pPr>
            <a:r>
              <a:rPr kumimoji="1" lang="en-US" altLang="zh-CN" sz="2800" b="1">
                <a:solidFill>
                  <a:schemeClr val="accent2"/>
                </a:solidFill>
                <a:effectLst/>
              </a:rPr>
              <a:t> </a:t>
            </a:r>
            <a:r>
              <a:rPr kumimoji="1" lang="zh-CN" altLang="en-US" sz="2800">
                <a:effectLst/>
                <a:latin typeface="Times New Roman" pitchFamily="18" charset="0"/>
                <a:ea typeface="隶书" pitchFamily="49" charset="-122"/>
              </a:rPr>
              <a:t>本课程学习过程中，均采用小型模式</a:t>
            </a:r>
            <a:r>
              <a:rPr kumimoji="1" lang="en-US" altLang="zh-CN" sz="2800">
                <a:effectLst/>
                <a:latin typeface="Times New Roman" pitchFamily="18" charset="0"/>
                <a:ea typeface="隶书" pitchFamily="49" charset="-122"/>
              </a:rPr>
              <a:t>SMALL</a:t>
            </a:r>
            <a:endParaRPr kumimoji="1" lang="en-US" altLang="zh-CN" sz="2400">
              <a:effectLst/>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dissolve">
                                      <p:cBhvr>
                                        <p:cTn id="7" dur="500"/>
                                        <p:tgtEl>
                                          <p:spTgt spid="2150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dissolve">
                                      <p:cBhvr>
                                        <p:cTn id="10" dur="500"/>
                                        <p:tgtEl>
                                          <p:spTgt spid="2150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dissolve">
                                      <p:cBhvr>
                                        <p:cTn id="15" dur="500"/>
                                        <p:tgtEl>
                                          <p:spTgt spid="2150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5844"/>
                                        </p:tgtEl>
                                        <p:attrNameLst>
                                          <p:attrName>style.visibility</p:attrName>
                                        </p:attrNameLst>
                                      </p:cBhvr>
                                      <p:to>
                                        <p:strVal val="visible"/>
                                      </p:to>
                                    </p:set>
                                    <p:anim calcmode="lin" valueType="num">
                                      <p:cBhvr>
                                        <p:cTn id="20" dur="1000" fill="hold"/>
                                        <p:tgtEl>
                                          <p:spTgt spid="35844"/>
                                        </p:tgtEl>
                                        <p:attrNameLst>
                                          <p:attrName>ppt_x</p:attrName>
                                        </p:attrNameLst>
                                      </p:cBhvr>
                                      <p:tavLst>
                                        <p:tav tm="0">
                                          <p:val>
                                            <p:strVal val="#ppt_x-#ppt_w/2"/>
                                          </p:val>
                                        </p:tav>
                                        <p:tav tm="100000">
                                          <p:val>
                                            <p:strVal val="#ppt_x"/>
                                          </p:val>
                                        </p:tav>
                                      </p:tavLst>
                                    </p:anim>
                                    <p:anim calcmode="lin" valueType="num">
                                      <p:cBhvr>
                                        <p:cTn id="21" dur="1000" fill="hold"/>
                                        <p:tgtEl>
                                          <p:spTgt spid="35844"/>
                                        </p:tgtEl>
                                        <p:attrNameLst>
                                          <p:attrName>ppt_y</p:attrName>
                                        </p:attrNameLst>
                                      </p:cBhvr>
                                      <p:tavLst>
                                        <p:tav tm="0">
                                          <p:val>
                                            <p:strVal val="#ppt_y"/>
                                          </p:val>
                                        </p:tav>
                                        <p:tav tm="100000">
                                          <p:val>
                                            <p:strVal val="#ppt_y"/>
                                          </p:val>
                                        </p:tav>
                                      </p:tavLst>
                                    </p:anim>
                                    <p:anim calcmode="lin" valueType="num">
                                      <p:cBhvr>
                                        <p:cTn id="22" dur="1000" fill="hold"/>
                                        <p:tgtEl>
                                          <p:spTgt spid="35844"/>
                                        </p:tgtEl>
                                        <p:attrNameLst>
                                          <p:attrName>ppt_w</p:attrName>
                                        </p:attrNameLst>
                                      </p:cBhvr>
                                      <p:tavLst>
                                        <p:tav tm="0">
                                          <p:val>
                                            <p:fltVal val="0"/>
                                          </p:val>
                                        </p:tav>
                                        <p:tav tm="100000">
                                          <p:val>
                                            <p:strVal val="#ppt_w"/>
                                          </p:val>
                                        </p:tav>
                                      </p:tavLst>
                                    </p:anim>
                                    <p:anim calcmode="lin" valueType="num">
                                      <p:cBhvr>
                                        <p:cTn id="23" dur="1000" fill="hold"/>
                                        <p:tgtEl>
                                          <p:spTgt spid="358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88913"/>
            <a:ext cx="8229600" cy="504825"/>
          </a:xfrm>
        </p:spPr>
        <p:txBody>
          <a:bodyPr/>
          <a:lstStyle/>
          <a:p>
            <a:pPr eaLnBrk="1" hangingPunct="1"/>
            <a:r>
              <a:rPr lang="en-US" altLang="zh-CN" smtClean="0"/>
              <a:t>2. </a:t>
            </a:r>
            <a:r>
              <a:rPr lang="zh-CN" altLang="en-US" smtClean="0"/>
              <a:t>逻辑段的简化定义</a:t>
            </a:r>
          </a:p>
        </p:txBody>
      </p:sp>
      <p:sp>
        <p:nvSpPr>
          <p:cNvPr id="40963" name="Rectangle 3"/>
          <p:cNvSpPr>
            <a:spLocks noGrp="1" noChangeArrowheads="1"/>
          </p:cNvSpPr>
          <p:nvPr>
            <p:ph type="body" idx="1"/>
          </p:nvPr>
        </p:nvSpPr>
        <p:spPr/>
        <p:txBody>
          <a:bodyPr/>
          <a:lstStyle/>
          <a:p>
            <a:pPr marL="0" indent="0" eaLnBrk="1" hangingPunct="1">
              <a:buFontTx/>
              <a:buNone/>
            </a:pPr>
            <a:r>
              <a:rPr lang="en-US" altLang="zh-CN" sz="2800" b="0" dirty="0" smtClean="0">
                <a:solidFill>
                  <a:schemeClr val="tx1"/>
                </a:solidFill>
              </a:rPr>
              <a:t>.</a:t>
            </a:r>
            <a:r>
              <a:rPr lang="en-US" altLang="zh-CN" sz="2800" b="0" dirty="0" smtClean="0">
                <a:solidFill>
                  <a:schemeClr val="tx1"/>
                </a:solidFill>
                <a:hlinkClick r:id="rId2" action="ppaction://hlinksldjump"/>
              </a:rPr>
              <a:t>STACK</a:t>
            </a:r>
            <a:r>
              <a:rPr lang="en-US" altLang="zh-CN" sz="2800" b="0" dirty="0" smtClean="0">
                <a:solidFill>
                  <a:schemeClr val="tx1"/>
                </a:solidFill>
              </a:rPr>
              <a:t> </a:t>
            </a:r>
            <a:r>
              <a:rPr lang="en-US" altLang="zh-CN" sz="2800" b="0" dirty="0" smtClean="0">
                <a:solidFill>
                  <a:srgbClr val="0000FF"/>
                </a:solidFill>
              </a:rPr>
              <a:t>[</a:t>
            </a:r>
            <a:r>
              <a:rPr lang="zh-CN" altLang="en-US" sz="2800" b="0" dirty="0" smtClean="0">
                <a:solidFill>
                  <a:srgbClr val="0000FF"/>
                </a:solidFill>
              </a:rPr>
              <a:t>大小</a:t>
            </a:r>
            <a:r>
              <a:rPr lang="en-US" altLang="zh-CN" sz="2800" b="0" dirty="0" smtClean="0">
                <a:solidFill>
                  <a:srgbClr val="0000FF"/>
                </a:solidFill>
              </a:rPr>
              <a:t>]</a:t>
            </a:r>
          </a:p>
          <a:p>
            <a:pPr marL="447675" lvl="1" indent="0" eaLnBrk="1" hangingPunct="1">
              <a:buFontTx/>
              <a:buNone/>
            </a:pPr>
            <a:r>
              <a:rPr lang="zh-CN" altLang="en-US" sz="2400" b="0" dirty="0" smtClean="0">
                <a:solidFill>
                  <a:schemeClr val="accent1">
                    <a:lumMod val="75000"/>
                  </a:schemeClr>
                </a:solidFill>
              </a:rPr>
              <a:t>；堆栈段定义伪指令</a:t>
            </a:r>
            <a:r>
              <a:rPr lang="en-US" altLang="zh-CN" sz="2400" b="0" dirty="0" smtClean="0">
                <a:solidFill>
                  <a:schemeClr val="accent1">
                    <a:lumMod val="75000"/>
                  </a:schemeClr>
                </a:solidFill>
              </a:rPr>
              <a:t>.STACK</a:t>
            </a:r>
            <a:r>
              <a:rPr lang="zh-CN" altLang="en-US" sz="2400" b="0" dirty="0" smtClean="0">
                <a:solidFill>
                  <a:schemeClr val="accent1">
                    <a:lumMod val="75000"/>
                  </a:schemeClr>
                </a:solidFill>
              </a:rPr>
              <a:t>创建一个堆栈段，段名是：</a:t>
            </a:r>
            <a:r>
              <a:rPr lang="en-US" altLang="zh-CN" sz="2400" b="0" dirty="0" smtClean="0">
                <a:solidFill>
                  <a:schemeClr val="accent1">
                    <a:lumMod val="75000"/>
                  </a:schemeClr>
                </a:solidFill>
              </a:rPr>
              <a:t>STACK</a:t>
            </a:r>
            <a:r>
              <a:rPr lang="zh-CN" altLang="en-US" sz="2400" b="0" dirty="0" smtClean="0">
                <a:solidFill>
                  <a:schemeClr val="accent1">
                    <a:lumMod val="75000"/>
                  </a:schemeClr>
                </a:solidFill>
              </a:rPr>
              <a:t>。可选的“大小”参数指定堆栈段所占存储区的字节数，默认是</a:t>
            </a:r>
            <a:r>
              <a:rPr lang="en-US" altLang="zh-CN" sz="2400" b="0" dirty="0" smtClean="0">
                <a:solidFill>
                  <a:schemeClr val="accent1">
                    <a:lumMod val="75000"/>
                  </a:schemeClr>
                </a:solidFill>
              </a:rPr>
              <a:t>1KB</a:t>
            </a:r>
            <a:r>
              <a:rPr lang="zh-CN" altLang="en-US" sz="2400" b="0" dirty="0" smtClean="0">
                <a:solidFill>
                  <a:schemeClr val="accent1">
                    <a:lumMod val="75000"/>
                  </a:schemeClr>
                </a:solidFill>
              </a:rPr>
              <a:t>（＝</a:t>
            </a:r>
            <a:r>
              <a:rPr lang="en-US" altLang="zh-CN" sz="2400" b="0" dirty="0" smtClean="0">
                <a:solidFill>
                  <a:schemeClr val="accent1">
                    <a:lumMod val="75000"/>
                  </a:schemeClr>
                </a:solidFill>
              </a:rPr>
              <a:t>1024</a:t>
            </a:r>
            <a:r>
              <a:rPr lang="zh-CN" altLang="en-US" sz="2400" b="0" dirty="0" smtClean="0">
                <a:solidFill>
                  <a:schemeClr val="accent1">
                    <a:lumMod val="75000"/>
                  </a:schemeClr>
                </a:solidFill>
              </a:rPr>
              <a:t>＝</a:t>
            </a:r>
            <a:r>
              <a:rPr lang="en-US" altLang="zh-CN" sz="2400" b="0" dirty="0" smtClean="0">
                <a:solidFill>
                  <a:schemeClr val="accent1">
                    <a:lumMod val="75000"/>
                  </a:schemeClr>
                </a:solidFill>
              </a:rPr>
              <a:t>400H</a:t>
            </a:r>
            <a:r>
              <a:rPr lang="zh-CN" altLang="en-US" sz="2400" b="0" dirty="0" smtClean="0">
                <a:solidFill>
                  <a:schemeClr val="accent1">
                    <a:lumMod val="75000"/>
                  </a:schemeClr>
                </a:solidFill>
              </a:rPr>
              <a:t>字节）</a:t>
            </a:r>
          </a:p>
          <a:p>
            <a:pPr marL="0" indent="0" eaLnBrk="1" hangingPunct="1">
              <a:buFontTx/>
              <a:buNone/>
            </a:pPr>
            <a:r>
              <a:rPr lang="en-US" altLang="zh-CN" sz="2800" b="0" dirty="0" smtClean="0">
                <a:solidFill>
                  <a:srgbClr val="0000FF"/>
                </a:solidFill>
              </a:rPr>
              <a:t>.DATA</a:t>
            </a:r>
          </a:p>
          <a:p>
            <a:pPr marL="447675" lvl="1" indent="0" eaLnBrk="1" hangingPunct="1">
              <a:buFontTx/>
              <a:buNone/>
            </a:pPr>
            <a:r>
              <a:rPr lang="zh-CN" altLang="en-US" sz="2400" b="0" dirty="0" smtClean="0">
                <a:solidFill>
                  <a:schemeClr val="accent1">
                    <a:lumMod val="75000"/>
                  </a:schemeClr>
                </a:solidFill>
              </a:rPr>
              <a:t>；数据段定义伪指令</a:t>
            </a:r>
            <a:r>
              <a:rPr lang="en-US" altLang="zh-CN" sz="2400" b="0" dirty="0" smtClean="0">
                <a:solidFill>
                  <a:schemeClr val="accent1">
                    <a:lumMod val="75000"/>
                  </a:schemeClr>
                </a:solidFill>
              </a:rPr>
              <a:t>.DATA</a:t>
            </a:r>
            <a:r>
              <a:rPr lang="zh-CN" altLang="en-US" sz="2400" b="0" dirty="0" smtClean="0">
                <a:solidFill>
                  <a:schemeClr val="accent1">
                    <a:lumMod val="75000"/>
                  </a:schemeClr>
                </a:solidFill>
              </a:rPr>
              <a:t>创建一个数据段，段名是：</a:t>
            </a:r>
            <a:r>
              <a:rPr lang="en-US" altLang="zh-CN" sz="2400" b="0" dirty="0" smtClean="0">
                <a:solidFill>
                  <a:schemeClr val="accent1">
                    <a:lumMod val="75000"/>
                  </a:schemeClr>
                </a:solidFill>
              </a:rPr>
              <a:t>_DATA</a:t>
            </a:r>
            <a:r>
              <a:rPr lang="zh-CN" altLang="en-US" sz="2400" b="0" dirty="0" smtClean="0">
                <a:solidFill>
                  <a:schemeClr val="accent1">
                    <a:lumMod val="75000"/>
                  </a:schemeClr>
                </a:solidFill>
              </a:rPr>
              <a:t>。数据段名可用</a:t>
            </a:r>
            <a:r>
              <a:rPr lang="en-US" altLang="zh-CN" sz="2400" b="0" dirty="0" smtClean="0">
                <a:solidFill>
                  <a:schemeClr val="accent1">
                    <a:lumMod val="75000"/>
                  </a:schemeClr>
                </a:solidFill>
              </a:rPr>
              <a:t>@DATA</a:t>
            </a:r>
            <a:r>
              <a:rPr lang="zh-CN" altLang="en-US" sz="2400" b="0" dirty="0" smtClean="0">
                <a:solidFill>
                  <a:schemeClr val="accent1">
                    <a:lumMod val="75000"/>
                  </a:schemeClr>
                </a:solidFill>
              </a:rPr>
              <a:t>预定义标识符表示</a:t>
            </a:r>
          </a:p>
          <a:p>
            <a:pPr marL="0" indent="0" eaLnBrk="1" hangingPunct="1">
              <a:buFontTx/>
              <a:buNone/>
            </a:pPr>
            <a:r>
              <a:rPr lang="en-US" altLang="zh-CN" sz="2800" b="0" dirty="0" smtClean="0">
                <a:solidFill>
                  <a:srgbClr val="0000FF"/>
                </a:solidFill>
              </a:rPr>
              <a:t>.CODE [</a:t>
            </a:r>
            <a:r>
              <a:rPr lang="zh-CN" altLang="en-US" sz="2800" b="0" dirty="0" smtClean="0">
                <a:solidFill>
                  <a:srgbClr val="0000FF"/>
                </a:solidFill>
              </a:rPr>
              <a:t>段名</a:t>
            </a:r>
            <a:r>
              <a:rPr lang="en-US" altLang="zh-CN" sz="2800" b="0" dirty="0" smtClean="0">
                <a:solidFill>
                  <a:srgbClr val="0000FF"/>
                </a:solidFill>
              </a:rPr>
              <a:t>]</a:t>
            </a:r>
          </a:p>
          <a:p>
            <a:pPr marL="447675" lvl="1" indent="0" eaLnBrk="1" hangingPunct="1">
              <a:buFontTx/>
              <a:buNone/>
            </a:pPr>
            <a:r>
              <a:rPr lang="zh-CN" altLang="en-US" sz="2400" b="0" dirty="0" smtClean="0">
                <a:solidFill>
                  <a:schemeClr val="accent1">
                    <a:lumMod val="75000"/>
                  </a:schemeClr>
                </a:solidFill>
              </a:rPr>
              <a:t>；代码段定义伪指令</a:t>
            </a:r>
            <a:r>
              <a:rPr lang="en-US" altLang="zh-CN" sz="2400" b="0" dirty="0" smtClean="0">
                <a:solidFill>
                  <a:schemeClr val="accent1">
                    <a:lumMod val="75000"/>
                  </a:schemeClr>
                </a:solidFill>
              </a:rPr>
              <a:t>.CODE</a:t>
            </a:r>
            <a:r>
              <a:rPr lang="zh-CN" altLang="en-US" sz="2400" b="0" dirty="0" smtClean="0">
                <a:solidFill>
                  <a:schemeClr val="accent1">
                    <a:lumMod val="75000"/>
                  </a:schemeClr>
                </a:solidFill>
              </a:rPr>
              <a:t>创建一个代码段，可选的“段名”参数指定该代码段的段名。如果没有给出段名，则采用默认段名</a:t>
            </a:r>
          </a:p>
        </p:txBody>
      </p:sp>
      <p:sp>
        <p:nvSpPr>
          <p:cNvPr id="37892" name="AutoShape 4" descr="纸莎草纸"/>
          <p:cNvSpPr>
            <a:spLocks noChangeArrowheads="1"/>
          </p:cNvSpPr>
          <p:nvPr/>
        </p:nvSpPr>
        <p:spPr bwMode="auto">
          <a:xfrm>
            <a:off x="1258888" y="5373688"/>
            <a:ext cx="7704137" cy="935037"/>
          </a:xfrm>
          <a:prstGeom prst="roundRect">
            <a:avLst>
              <a:gd name="adj" fmla="val 16667"/>
            </a:avLst>
          </a:prstGeom>
          <a:blipFill dpi="0" rotWithShape="0">
            <a:blip r:embed="rId3"/>
            <a:srcRect/>
            <a:tile tx="0" ty="0" sx="100000" sy="100000" flip="none" algn="tl"/>
          </a:blipFill>
          <a:ln w="9525">
            <a:solidFill>
              <a:schemeClr val="accent2"/>
            </a:solidFill>
            <a:round/>
            <a:headEnd/>
            <a:tailEnd/>
          </a:ln>
        </p:spPr>
        <p:txBody>
          <a:bodyPr anchor="ctr"/>
          <a:lstStyle/>
          <a:p>
            <a:pPr algn="just">
              <a:lnSpc>
                <a:spcPct val="90000"/>
              </a:lnSpc>
              <a:buFontTx/>
              <a:buBlip>
                <a:blip r:embed="rId4"/>
              </a:buBlip>
            </a:pPr>
            <a:r>
              <a:rPr kumimoji="1" lang="en-US" altLang="zh-CN" sz="2800" b="1">
                <a:solidFill>
                  <a:schemeClr val="accent2"/>
                </a:solidFill>
                <a:effectLst/>
              </a:rPr>
              <a:t> </a:t>
            </a:r>
            <a:r>
              <a:rPr kumimoji="1" lang="zh-CN" altLang="en-US" sz="2800">
                <a:solidFill>
                  <a:schemeClr val="accent2"/>
                </a:solidFill>
                <a:effectLst/>
                <a:latin typeface="Times New Roman" pitchFamily="18" charset="0"/>
                <a:ea typeface="隶书" pitchFamily="49" charset="-122"/>
              </a:rPr>
              <a:t>一个段的开始自动结束前面的一个段</a:t>
            </a:r>
          </a:p>
          <a:p>
            <a:pPr algn="just">
              <a:lnSpc>
                <a:spcPct val="90000"/>
              </a:lnSpc>
              <a:buFontTx/>
              <a:buBlip>
                <a:blip r:embed="rId4"/>
              </a:buBlip>
            </a:pPr>
            <a:r>
              <a:rPr kumimoji="1" lang="zh-CN" altLang="en-US" sz="2800">
                <a:solidFill>
                  <a:schemeClr val="accent2"/>
                </a:solidFill>
                <a:effectLst/>
                <a:latin typeface="Times New Roman" pitchFamily="18" charset="0"/>
                <a:ea typeface="隶书" pitchFamily="49" charset="-122"/>
              </a:rPr>
              <a:t> 简化段定义伪指令之前，需有存储模式语句</a:t>
            </a:r>
            <a:endParaRPr kumimoji="1" lang="zh-CN" altLang="en-US" sz="2400">
              <a:solidFill>
                <a:schemeClr val="accent2"/>
              </a:solidFill>
              <a:effectLst/>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1000" fill="hold"/>
                                        <p:tgtEl>
                                          <p:spTgt spid="37892"/>
                                        </p:tgtEl>
                                        <p:attrNameLst>
                                          <p:attrName>ppt_x</p:attrName>
                                        </p:attrNameLst>
                                      </p:cBhvr>
                                      <p:tavLst>
                                        <p:tav tm="0">
                                          <p:val>
                                            <p:strVal val="#ppt_x-#ppt_w/2"/>
                                          </p:val>
                                        </p:tav>
                                        <p:tav tm="100000">
                                          <p:val>
                                            <p:strVal val="#ppt_x"/>
                                          </p:val>
                                        </p:tav>
                                      </p:tavLst>
                                    </p:anim>
                                    <p:anim calcmode="lin" valueType="num">
                                      <p:cBhvr>
                                        <p:cTn id="8" dur="1000" fill="hold"/>
                                        <p:tgtEl>
                                          <p:spTgt spid="37892"/>
                                        </p:tgtEl>
                                        <p:attrNameLst>
                                          <p:attrName>ppt_y</p:attrName>
                                        </p:attrNameLst>
                                      </p:cBhvr>
                                      <p:tavLst>
                                        <p:tav tm="0">
                                          <p:val>
                                            <p:strVal val="#ppt_y"/>
                                          </p:val>
                                        </p:tav>
                                        <p:tav tm="100000">
                                          <p:val>
                                            <p:strVal val="#ppt_y"/>
                                          </p:val>
                                        </p:tav>
                                      </p:tavLst>
                                    </p:anim>
                                    <p:anim calcmode="lin" valueType="num">
                                      <p:cBhvr>
                                        <p:cTn id="9" dur="1000" fill="hold"/>
                                        <p:tgtEl>
                                          <p:spTgt spid="37892"/>
                                        </p:tgtEl>
                                        <p:attrNameLst>
                                          <p:attrName>ppt_w</p:attrName>
                                        </p:attrNameLst>
                                      </p:cBhvr>
                                      <p:tavLst>
                                        <p:tav tm="0">
                                          <p:val>
                                            <p:fltVal val="0"/>
                                          </p:val>
                                        </p:tav>
                                        <p:tav tm="100000">
                                          <p:val>
                                            <p:strVal val="#ppt_w"/>
                                          </p:val>
                                        </p:tav>
                                      </p:tavLst>
                                    </p:anim>
                                    <p:anim calcmode="lin" valueType="num">
                                      <p:cBhvr>
                                        <p:cTn id="10" dur="1000" fill="hold"/>
                                        <p:tgtEl>
                                          <p:spTgt spid="37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8313" y="188913"/>
            <a:ext cx="8229600" cy="504825"/>
          </a:xfrm>
        </p:spPr>
        <p:txBody>
          <a:bodyPr/>
          <a:lstStyle/>
          <a:p>
            <a:pPr eaLnBrk="1" hangingPunct="1"/>
            <a:r>
              <a:rPr lang="en-US" altLang="zh-CN" smtClean="0"/>
              <a:t>3. </a:t>
            </a:r>
            <a:r>
              <a:rPr lang="zh-CN" altLang="en-US" smtClean="0"/>
              <a:t>程序开始</a:t>
            </a:r>
          </a:p>
        </p:txBody>
      </p:sp>
      <p:sp>
        <p:nvSpPr>
          <p:cNvPr id="41987" name="Rectangle 3"/>
          <p:cNvSpPr>
            <a:spLocks noGrp="1" noChangeArrowheads="1"/>
          </p:cNvSpPr>
          <p:nvPr>
            <p:ph type="body" idx="1"/>
          </p:nvPr>
        </p:nvSpPr>
        <p:spPr/>
        <p:txBody>
          <a:bodyPr/>
          <a:lstStyle/>
          <a:p>
            <a:pPr defTabSz="931863" eaLnBrk="1" hangingPunct="1">
              <a:tabLst>
                <a:tab pos="1076325" algn="l"/>
                <a:tab pos="3944938" algn="l"/>
              </a:tabLst>
            </a:pPr>
            <a:r>
              <a:rPr lang="zh-CN" altLang="en-US" sz="2800" b="0" dirty="0" smtClean="0">
                <a:solidFill>
                  <a:schemeClr val="accent1">
                    <a:lumMod val="75000"/>
                  </a:schemeClr>
                </a:solidFill>
              </a:rPr>
              <a:t>为了指明程序开始执行的位置，需要使用一个标号（例题中采用了</a:t>
            </a:r>
            <a:r>
              <a:rPr lang="en-US" altLang="zh-CN" sz="2800" b="0" dirty="0" smtClean="0">
                <a:solidFill>
                  <a:schemeClr val="tx1"/>
                </a:solidFill>
                <a:hlinkClick r:id="rId2" action="ppaction://hlinksldjump"/>
              </a:rPr>
              <a:t>start</a:t>
            </a:r>
            <a:r>
              <a:rPr lang="zh-CN" altLang="en-US" sz="2800" b="0" dirty="0" smtClean="0">
                <a:solidFill>
                  <a:schemeClr val="accent1">
                    <a:lumMod val="75000"/>
                  </a:schemeClr>
                </a:solidFill>
              </a:rPr>
              <a:t>标识符）</a:t>
            </a:r>
          </a:p>
          <a:p>
            <a:pPr defTabSz="931863" eaLnBrk="1" hangingPunct="1">
              <a:tabLst>
                <a:tab pos="1076325" algn="l"/>
                <a:tab pos="3944938" algn="l"/>
              </a:tabLst>
            </a:pPr>
            <a:r>
              <a:rPr lang="zh-CN" altLang="en-US" sz="2800" b="0" dirty="0" smtClean="0">
                <a:solidFill>
                  <a:schemeClr val="accent1">
                    <a:lumMod val="75000"/>
                  </a:schemeClr>
                </a:solidFill>
              </a:rPr>
              <a:t>连接程序会根据程序起始点正确地设置</a:t>
            </a:r>
            <a:r>
              <a:rPr lang="en-US" altLang="zh-CN" sz="2800" b="0" dirty="0" smtClean="0">
                <a:solidFill>
                  <a:schemeClr val="accent1">
                    <a:lumMod val="75000"/>
                  </a:schemeClr>
                </a:solidFill>
              </a:rPr>
              <a:t>CS</a:t>
            </a:r>
            <a:r>
              <a:rPr lang="zh-CN" altLang="en-US" sz="2800" b="0" dirty="0" smtClean="0">
                <a:solidFill>
                  <a:schemeClr val="accent1">
                    <a:lumMod val="75000"/>
                  </a:schemeClr>
                </a:solidFill>
              </a:rPr>
              <a:t>和</a:t>
            </a:r>
            <a:r>
              <a:rPr lang="en-US" altLang="zh-CN" sz="2800" b="0" dirty="0" smtClean="0">
                <a:solidFill>
                  <a:schemeClr val="accent1">
                    <a:lumMod val="75000"/>
                  </a:schemeClr>
                </a:solidFill>
              </a:rPr>
              <a:t>IP</a:t>
            </a:r>
            <a:r>
              <a:rPr lang="zh-CN" altLang="en-US" sz="2800" b="0" dirty="0" smtClean="0">
                <a:solidFill>
                  <a:schemeClr val="accent1">
                    <a:lumMod val="75000"/>
                  </a:schemeClr>
                </a:solidFill>
              </a:rPr>
              <a:t>值，根据程序大小和堆栈段大小设置</a:t>
            </a:r>
            <a:r>
              <a:rPr lang="en-US" altLang="zh-CN" sz="2800" b="0" dirty="0" smtClean="0">
                <a:solidFill>
                  <a:schemeClr val="accent1">
                    <a:lumMod val="75000"/>
                  </a:schemeClr>
                </a:solidFill>
              </a:rPr>
              <a:t>SS</a:t>
            </a:r>
            <a:r>
              <a:rPr lang="zh-CN" altLang="en-US" sz="2800" b="0" dirty="0" smtClean="0">
                <a:solidFill>
                  <a:schemeClr val="accent1">
                    <a:lumMod val="75000"/>
                  </a:schemeClr>
                </a:solidFill>
              </a:rPr>
              <a:t>和</a:t>
            </a:r>
            <a:r>
              <a:rPr lang="en-US" altLang="zh-CN" sz="2800" b="0" dirty="0" smtClean="0">
                <a:solidFill>
                  <a:schemeClr val="accent1">
                    <a:lumMod val="75000"/>
                  </a:schemeClr>
                </a:solidFill>
              </a:rPr>
              <a:t>SP</a:t>
            </a:r>
            <a:r>
              <a:rPr lang="zh-CN" altLang="en-US" sz="2800" b="0" dirty="0" smtClean="0">
                <a:solidFill>
                  <a:schemeClr val="accent1">
                    <a:lumMod val="75000"/>
                  </a:schemeClr>
                </a:solidFill>
              </a:rPr>
              <a:t>值</a:t>
            </a:r>
          </a:p>
          <a:p>
            <a:pPr defTabSz="931863" eaLnBrk="1" hangingPunct="1">
              <a:tabLst>
                <a:tab pos="1076325" algn="l"/>
                <a:tab pos="3944938" algn="l"/>
              </a:tabLst>
            </a:pPr>
            <a:r>
              <a:rPr lang="zh-CN" altLang="en-US" sz="2800" b="0" dirty="0" smtClean="0">
                <a:solidFill>
                  <a:schemeClr val="accent1">
                    <a:lumMod val="75000"/>
                  </a:schemeClr>
                </a:solidFill>
              </a:rPr>
              <a:t>连接程序没有设置</a:t>
            </a:r>
            <a:r>
              <a:rPr lang="en-US" altLang="zh-CN" sz="2800" b="0" dirty="0" smtClean="0">
                <a:solidFill>
                  <a:schemeClr val="accent1">
                    <a:lumMod val="75000"/>
                  </a:schemeClr>
                </a:solidFill>
              </a:rPr>
              <a:t>DS</a:t>
            </a:r>
            <a:r>
              <a:rPr lang="zh-CN" altLang="en-US" sz="2800" b="0" dirty="0" smtClean="0">
                <a:solidFill>
                  <a:schemeClr val="accent1">
                    <a:lumMod val="75000"/>
                  </a:schemeClr>
                </a:solidFill>
              </a:rPr>
              <a:t>和</a:t>
            </a:r>
            <a:r>
              <a:rPr lang="en-US" altLang="zh-CN" sz="2800" b="0" dirty="0" smtClean="0">
                <a:solidFill>
                  <a:schemeClr val="accent1">
                    <a:lumMod val="75000"/>
                  </a:schemeClr>
                </a:solidFill>
              </a:rPr>
              <a:t>ES</a:t>
            </a:r>
            <a:r>
              <a:rPr lang="zh-CN" altLang="en-US" sz="2800" b="0" dirty="0" smtClean="0">
                <a:solidFill>
                  <a:schemeClr val="accent1">
                    <a:lumMod val="75000"/>
                  </a:schemeClr>
                </a:solidFill>
              </a:rPr>
              <a:t>值。程序如果使用数据段或附加段，必须明确给</a:t>
            </a:r>
            <a:r>
              <a:rPr lang="en-US" altLang="zh-CN" sz="2800" b="0" dirty="0" smtClean="0">
                <a:solidFill>
                  <a:schemeClr val="accent1">
                    <a:lumMod val="75000"/>
                  </a:schemeClr>
                </a:solidFill>
              </a:rPr>
              <a:t>DS</a:t>
            </a:r>
            <a:r>
              <a:rPr lang="zh-CN" altLang="en-US" sz="2800" b="0" dirty="0" smtClean="0">
                <a:solidFill>
                  <a:schemeClr val="accent1">
                    <a:lumMod val="75000"/>
                  </a:schemeClr>
                </a:solidFill>
              </a:rPr>
              <a:t>或</a:t>
            </a:r>
            <a:r>
              <a:rPr lang="en-US" altLang="zh-CN" sz="2800" b="0" dirty="0" smtClean="0">
                <a:solidFill>
                  <a:schemeClr val="accent1">
                    <a:lumMod val="75000"/>
                  </a:schemeClr>
                </a:solidFill>
              </a:rPr>
              <a:t>ES</a:t>
            </a:r>
            <a:r>
              <a:rPr lang="zh-CN" altLang="en-US" sz="2800" b="0" dirty="0" smtClean="0">
                <a:solidFill>
                  <a:schemeClr val="accent1">
                    <a:lumMod val="75000"/>
                  </a:schemeClr>
                </a:solidFill>
              </a:rPr>
              <a:t>赋值</a:t>
            </a:r>
          </a:p>
          <a:p>
            <a:pPr defTabSz="931863" eaLnBrk="1" hangingPunct="1">
              <a:tabLst>
                <a:tab pos="1076325" algn="l"/>
                <a:tab pos="3944938" algn="l"/>
              </a:tabLst>
            </a:pPr>
            <a:r>
              <a:rPr lang="zh-CN" altLang="en-US" sz="2800" b="0" dirty="0" smtClean="0">
                <a:solidFill>
                  <a:schemeClr val="accent1">
                    <a:lumMod val="75000"/>
                  </a:schemeClr>
                </a:solidFill>
              </a:rPr>
              <a:t>大多数程序需要数据段，程序的执行开始应是：</a:t>
            </a:r>
          </a:p>
          <a:p>
            <a:pPr defTabSz="931863" eaLnBrk="1" hangingPunct="1">
              <a:buFontTx/>
              <a:buNone/>
              <a:tabLst>
                <a:tab pos="1076325" algn="l"/>
                <a:tab pos="3944938" algn="l"/>
              </a:tabLst>
            </a:pPr>
            <a:endParaRPr lang="zh-CN" altLang="en-US" sz="2800" b="0" dirty="0" smtClean="0">
              <a:solidFill>
                <a:srgbClr val="FF0066"/>
              </a:solidFill>
            </a:endParaRPr>
          </a:p>
          <a:p>
            <a:pPr defTabSz="931863" eaLnBrk="1" hangingPunct="1">
              <a:buFontTx/>
              <a:buNone/>
              <a:tabLst>
                <a:tab pos="1076325" algn="l"/>
                <a:tab pos="3944938" algn="l"/>
              </a:tabLst>
            </a:pPr>
            <a:r>
              <a:rPr lang="en-US" altLang="zh-CN" sz="2800" b="0" dirty="0" smtClean="0">
                <a:solidFill>
                  <a:schemeClr val="accent1">
                    <a:lumMod val="75000"/>
                  </a:schemeClr>
                </a:solidFill>
              </a:rPr>
              <a:t>start:	</a:t>
            </a: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ax,@data</a:t>
            </a:r>
            <a:r>
              <a:rPr lang="en-US" altLang="zh-CN" sz="2400" b="0" dirty="0" smtClean="0">
                <a:solidFill>
                  <a:schemeClr val="accent1">
                    <a:lumMod val="75000"/>
                  </a:schemeClr>
                </a:solidFill>
              </a:rPr>
              <a:t>	</a:t>
            </a:r>
            <a:r>
              <a:rPr lang="zh-CN" altLang="en-US" sz="2400" b="0" dirty="0" smtClean="0">
                <a:solidFill>
                  <a:schemeClr val="accent1">
                    <a:lumMod val="75000"/>
                  </a:schemeClr>
                </a:solidFill>
              </a:rPr>
              <a:t>；</a:t>
            </a:r>
            <a:r>
              <a:rPr lang="en-US" altLang="zh-CN" sz="2400" b="0" dirty="0" smtClean="0">
                <a:solidFill>
                  <a:schemeClr val="accent1">
                    <a:lumMod val="75000"/>
                  </a:schemeClr>
                </a:solidFill>
              </a:rPr>
              <a:t>@data</a:t>
            </a:r>
            <a:r>
              <a:rPr lang="zh-CN" altLang="en-US" sz="2400" b="0" dirty="0" smtClean="0">
                <a:solidFill>
                  <a:schemeClr val="accent1">
                    <a:lumMod val="75000"/>
                  </a:schemeClr>
                </a:solidFill>
              </a:rPr>
              <a:t>表示数据段的段地址</a:t>
            </a:r>
          </a:p>
          <a:p>
            <a:pPr defTabSz="931863" eaLnBrk="1" hangingPunct="1">
              <a:buFontTx/>
              <a:buNone/>
              <a:tabLst>
                <a:tab pos="1076325" algn="l"/>
                <a:tab pos="3944938" algn="l"/>
              </a:tabLst>
            </a:pPr>
            <a:r>
              <a:rPr lang="zh-CN" altLang="en-US" sz="2800" b="0" dirty="0" smtClean="0">
                <a:solidFill>
                  <a:schemeClr val="accent1">
                    <a:lumMod val="75000"/>
                  </a:schemeClr>
                </a:solidFill>
              </a:rPr>
              <a:t>		</a:t>
            </a: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ds,ax</a:t>
            </a:r>
            <a:r>
              <a:rPr lang="en-US" altLang="zh-CN" sz="2800" b="0" dirty="0" smtClean="0">
                <a:solidFill>
                  <a:schemeClr val="accent1">
                    <a:lumMod val="75000"/>
                  </a:schemeClr>
                </a:solidFill>
              </a:rPr>
              <a:t>	</a:t>
            </a:r>
            <a:r>
              <a:rPr lang="zh-CN" altLang="en-US" sz="2800" b="0" dirty="0" smtClean="0">
                <a:solidFill>
                  <a:schemeClr val="accent1">
                    <a:lumMod val="75000"/>
                  </a:schemeClr>
                </a:solidFill>
              </a:rPr>
              <a:t>；</a:t>
            </a:r>
            <a:r>
              <a:rPr lang="zh-CN" altLang="en-US" sz="2400" b="0" dirty="0" smtClean="0">
                <a:solidFill>
                  <a:schemeClr val="accent1">
                    <a:lumMod val="75000"/>
                  </a:schemeClr>
                </a:solidFill>
              </a:rPr>
              <a:t>设置</a:t>
            </a:r>
            <a:r>
              <a:rPr lang="en-US" altLang="zh-CN" sz="2400" b="0" dirty="0" smtClean="0">
                <a:solidFill>
                  <a:schemeClr val="accent1">
                    <a:lumMod val="75000"/>
                  </a:schemeClr>
                </a:solidFill>
              </a:rPr>
              <a:t>DS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188913"/>
            <a:ext cx="8229600" cy="504825"/>
          </a:xfrm>
        </p:spPr>
        <p:txBody>
          <a:bodyPr/>
          <a:lstStyle/>
          <a:p>
            <a:pPr eaLnBrk="1" hangingPunct="1"/>
            <a:r>
              <a:rPr lang="en-US" altLang="zh-CN" smtClean="0"/>
              <a:t>4. </a:t>
            </a:r>
            <a:r>
              <a:rPr lang="zh-CN" altLang="en-US" smtClean="0"/>
              <a:t>程序终止</a:t>
            </a:r>
          </a:p>
        </p:txBody>
      </p:sp>
      <p:sp>
        <p:nvSpPr>
          <p:cNvPr id="43011" name="Rectangle 3"/>
          <p:cNvSpPr>
            <a:spLocks noGrp="1" noChangeArrowheads="1"/>
          </p:cNvSpPr>
          <p:nvPr>
            <p:ph type="body" idx="1"/>
          </p:nvPr>
        </p:nvSpPr>
        <p:spPr/>
        <p:txBody>
          <a:bodyPr/>
          <a:lstStyle/>
          <a:p>
            <a:pPr eaLnBrk="1" hangingPunct="1"/>
            <a:r>
              <a:rPr lang="zh-CN" altLang="en-US" b="0" dirty="0" smtClean="0">
                <a:solidFill>
                  <a:schemeClr val="accent1">
                    <a:lumMod val="75000"/>
                  </a:schemeClr>
                </a:solidFill>
              </a:rPr>
              <a:t>应用程序执行结束，应该将控制权交还操作系统</a:t>
            </a:r>
          </a:p>
          <a:p>
            <a:pPr eaLnBrk="1" hangingPunct="1"/>
            <a:r>
              <a:rPr lang="zh-CN" altLang="en-US" b="0" dirty="0" smtClean="0">
                <a:solidFill>
                  <a:schemeClr val="accent1">
                    <a:lumMod val="75000"/>
                  </a:schemeClr>
                </a:solidFill>
              </a:rPr>
              <a:t>汇编语言程序设计中，有多种返回</a:t>
            </a:r>
            <a:r>
              <a:rPr lang="en-US" altLang="zh-CN" b="0" dirty="0" smtClean="0">
                <a:solidFill>
                  <a:schemeClr val="accent1">
                    <a:lumMod val="75000"/>
                  </a:schemeClr>
                </a:solidFill>
              </a:rPr>
              <a:t>DOS</a:t>
            </a:r>
            <a:r>
              <a:rPr lang="zh-CN" altLang="en-US" b="0" dirty="0" smtClean="0">
                <a:solidFill>
                  <a:schemeClr val="accent1">
                    <a:lumMod val="75000"/>
                  </a:schemeClr>
                </a:solidFill>
              </a:rPr>
              <a:t>的方法，但一般利用</a:t>
            </a:r>
            <a:r>
              <a:rPr lang="en-US" altLang="zh-CN" b="0" dirty="0" smtClean="0">
                <a:solidFill>
                  <a:schemeClr val="accent1">
                    <a:lumMod val="75000"/>
                  </a:schemeClr>
                </a:solidFill>
              </a:rPr>
              <a:t>DOS</a:t>
            </a:r>
            <a:r>
              <a:rPr lang="zh-CN" altLang="en-US" b="0" dirty="0" smtClean="0">
                <a:solidFill>
                  <a:schemeClr val="accent1">
                    <a:lumMod val="75000"/>
                  </a:schemeClr>
                </a:solidFill>
              </a:rPr>
              <a:t>功能调用的</a:t>
            </a:r>
            <a:r>
              <a:rPr lang="en-US" altLang="zh-CN" b="0" dirty="0" smtClean="0">
                <a:solidFill>
                  <a:schemeClr val="accent1">
                    <a:lumMod val="75000"/>
                  </a:schemeClr>
                </a:solidFill>
              </a:rPr>
              <a:t>4CH</a:t>
            </a:r>
            <a:r>
              <a:rPr lang="zh-CN" altLang="en-US" b="0" dirty="0" smtClean="0">
                <a:solidFill>
                  <a:schemeClr val="accent1">
                    <a:lumMod val="75000"/>
                  </a:schemeClr>
                </a:solidFill>
              </a:rPr>
              <a:t>子功能实现，它需要的入口参数是</a:t>
            </a:r>
            <a:r>
              <a:rPr lang="en-US" altLang="zh-CN" b="0" dirty="0" smtClean="0">
                <a:solidFill>
                  <a:schemeClr val="accent1">
                    <a:lumMod val="75000"/>
                  </a:schemeClr>
                </a:solidFill>
              </a:rPr>
              <a:t>AL</a:t>
            </a:r>
            <a:r>
              <a:rPr lang="zh-CN" altLang="en-US" b="0" dirty="0" smtClean="0">
                <a:solidFill>
                  <a:schemeClr val="accent1">
                    <a:lumMod val="75000"/>
                  </a:schemeClr>
                </a:solidFill>
              </a:rPr>
              <a:t>＝返回数码（通常用</a:t>
            </a:r>
            <a:r>
              <a:rPr lang="en-US" altLang="zh-CN" b="0" dirty="0" smtClean="0">
                <a:solidFill>
                  <a:schemeClr val="accent1">
                    <a:lumMod val="75000"/>
                  </a:schemeClr>
                </a:solidFill>
              </a:rPr>
              <a:t>0</a:t>
            </a:r>
            <a:r>
              <a:rPr lang="zh-CN" altLang="en-US" b="0" dirty="0" smtClean="0">
                <a:solidFill>
                  <a:schemeClr val="accent1">
                    <a:lumMod val="75000"/>
                  </a:schemeClr>
                </a:solidFill>
              </a:rPr>
              <a:t>表示程序没有错误）</a:t>
            </a:r>
          </a:p>
          <a:p>
            <a:pPr eaLnBrk="1" hangingPunct="1"/>
            <a:r>
              <a:rPr lang="zh-CN" altLang="en-US" b="0" dirty="0" smtClean="0">
                <a:solidFill>
                  <a:schemeClr val="accent1">
                    <a:lumMod val="75000"/>
                  </a:schemeClr>
                </a:solidFill>
              </a:rPr>
              <a:t>于是，应用程序的终止代码就是：</a:t>
            </a:r>
          </a:p>
          <a:p>
            <a:pPr eaLnBrk="1" hangingPunct="1">
              <a:buFontTx/>
              <a:buNone/>
            </a:pPr>
            <a:r>
              <a:rPr lang="zh-CN" altLang="en-US" b="0" dirty="0" smtClean="0">
                <a:solidFill>
                  <a:srgbClr val="FF0066"/>
                </a:solidFill>
              </a:rPr>
              <a:t>		</a:t>
            </a:r>
            <a:r>
              <a:rPr lang="en-US" altLang="zh-CN" b="0" dirty="0" err="1" smtClean="0">
                <a:solidFill>
                  <a:srgbClr val="0000FF"/>
                </a:solidFill>
              </a:rPr>
              <a:t>mov</a:t>
            </a:r>
            <a:r>
              <a:rPr lang="en-US" altLang="zh-CN" b="0" dirty="0" smtClean="0">
                <a:solidFill>
                  <a:srgbClr val="0000FF"/>
                </a:solidFill>
              </a:rPr>
              <a:t> ax,4c00h</a:t>
            </a:r>
          </a:p>
          <a:p>
            <a:pPr eaLnBrk="1" hangingPunct="1">
              <a:buFontTx/>
              <a:buNone/>
            </a:pPr>
            <a:r>
              <a:rPr lang="en-US" altLang="zh-CN" b="0" dirty="0" smtClean="0">
                <a:solidFill>
                  <a:srgbClr val="0000FF"/>
                </a:solidFill>
              </a:rPr>
              <a:t>		</a:t>
            </a:r>
            <a:r>
              <a:rPr lang="en-US" altLang="zh-CN" b="0" dirty="0" err="1" smtClean="0">
                <a:solidFill>
                  <a:srgbClr val="0000FF"/>
                </a:solidFill>
              </a:rPr>
              <a:t>int</a:t>
            </a:r>
            <a:r>
              <a:rPr lang="en-US" altLang="zh-CN" b="0" dirty="0" smtClean="0">
                <a:solidFill>
                  <a:srgbClr val="0000FF"/>
                </a:solidFill>
              </a:rPr>
              <a:t> 21h</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188913"/>
            <a:ext cx="8229600" cy="504825"/>
          </a:xfrm>
        </p:spPr>
        <p:txBody>
          <a:bodyPr/>
          <a:lstStyle/>
          <a:p>
            <a:pPr eaLnBrk="1" hangingPunct="1"/>
            <a:r>
              <a:rPr lang="en-US" altLang="zh-CN" smtClean="0"/>
              <a:t>5. </a:t>
            </a:r>
            <a:r>
              <a:rPr lang="zh-CN" altLang="en-US" smtClean="0"/>
              <a:t>汇编结束</a:t>
            </a:r>
          </a:p>
        </p:txBody>
      </p:sp>
      <p:sp>
        <p:nvSpPr>
          <p:cNvPr id="44035" name="Rectangle 3"/>
          <p:cNvSpPr>
            <a:spLocks noGrp="1" noChangeArrowheads="1"/>
          </p:cNvSpPr>
          <p:nvPr>
            <p:ph type="body" idx="1"/>
          </p:nvPr>
        </p:nvSpPr>
        <p:spPr>
          <a:xfrm>
            <a:off x="468313" y="981075"/>
            <a:ext cx="8012112" cy="3887788"/>
          </a:xfrm>
        </p:spPr>
        <p:txBody>
          <a:bodyPr/>
          <a:lstStyle/>
          <a:p>
            <a:pPr eaLnBrk="1" hangingPunct="1"/>
            <a:r>
              <a:rPr lang="zh-CN" altLang="en-US" b="0" dirty="0" smtClean="0">
                <a:solidFill>
                  <a:schemeClr val="accent1">
                    <a:lumMod val="75000"/>
                  </a:schemeClr>
                </a:solidFill>
              </a:rPr>
              <a:t>汇编结束表示汇编程序到此结束将源程序翻译成目标模块代码的过程</a:t>
            </a:r>
          </a:p>
          <a:p>
            <a:pPr eaLnBrk="1" hangingPunct="1"/>
            <a:r>
              <a:rPr lang="zh-CN" altLang="en-US" b="0" dirty="0" smtClean="0">
                <a:solidFill>
                  <a:schemeClr val="accent1">
                    <a:lumMod val="75000"/>
                  </a:schemeClr>
                </a:solidFill>
              </a:rPr>
              <a:t>源程序的最后必须有一条</a:t>
            </a:r>
            <a:r>
              <a:rPr lang="en-US" altLang="zh-CN" b="0" dirty="0" smtClean="0">
                <a:hlinkClick r:id="rId2" action="ppaction://hlinksldjump"/>
              </a:rPr>
              <a:t>END</a:t>
            </a:r>
            <a:r>
              <a:rPr lang="zh-CN" altLang="en-US" b="0" dirty="0" smtClean="0">
                <a:solidFill>
                  <a:schemeClr val="accent1">
                    <a:lumMod val="75000"/>
                  </a:schemeClr>
                </a:solidFill>
              </a:rPr>
              <a:t>伪指令</a:t>
            </a:r>
          </a:p>
          <a:p>
            <a:pPr eaLnBrk="1" hangingPunct="1">
              <a:buFontTx/>
              <a:buNone/>
            </a:pPr>
            <a:r>
              <a:rPr lang="zh-CN" altLang="en-US" b="0" dirty="0" smtClean="0"/>
              <a:t>		</a:t>
            </a:r>
            <a:r>
              <a:rPr lang="en-US" altLang="zh-CN" b="0" dirty="0" smtClean="0">
                <a:solidFill>
                  <a:srgbClr val="0000FF"/>
                </a:solidFill>
              </a:rPr>
              <a:t>END [</a:t>
            </a:r>
            <a:r>
              <a:rPr lang="zh-CN" altLang="en-US" b="0" dirty="0" smtClean="0">
                <a:solidFill>
                  <a:srgbClr val="0000FF"/>
                </a:solidFill>
              </a:rPr>
              <a:t>标号</a:t>
            </a:r>
            <a:r>
              <a:rPr lang="en-US" altLang="zh-CN" b="0" dirty="0" smtClean="0">
                <a:solidFill>
                  <a:srgbClr val="0000FF"/>
                </a:solidFill>
              </a:rPr>
              <a:t>]</a:t>
            </a:r>
          </a:p>
          <a:p>
            <a:pPr eaLnBrk="1" hangingPunct="1"/>
            <a:r>
              <a:rPr lang="zh-CN" altLang="en-US" b="0" dirty="0" smtClean="0">
                <a:solidFill>
                  <a:schemeClr val="accent1">
                    <a:lumMod val="75000"/>
                  </a:schemeClr>
                </a:solidFill>
              </a:rPr>
              <a:t>可选的“标号”参数指定程序开始执行点，连接程序据此设置</a:t>
            </a:r>
            <a:r>
              <a:rPr lang="en-US" altLang="zh-CN" b="0" dirty="0" smtClean="0">
                <a:solidFill>
                  <a:schemeClr val="accent1">
                    <a:lumMod val="75000"/>
                  </a:schemeClr>
                </a:solidFill>
              </a:rPr>
              <a:t>CS</a:t>
            </a:r>
            <a:r>
              <a:rPr lang="zh-CN" altLang="en-US" b="0" dirty="0" smtClean="0">
                <a:solidFill>
                  <a:schemeClr val="accent1">
                    <a:lumMod val="75000"/>
                  </a:schemeClr>
                </a:solidFill>
              </a:rPr>
              <a:t>和</a:t>
            </a:r>
            <a:r>
              <a:rPr lang="en-US" altLang="zh-CN" b="0" dirty="0" smtClean="0">
                <a:solidFill>
                  <a:schemeClr val="accent1">
                    <a:lumMod val="75000"/>
                  </a:schemeClr>
                </a:solidFill>
              </a:rPr>
              <a:t>IP</a:t>
            </a:r>
            <a:r>
              <a:rPr lang="zh-CN" altLang="en-US" b="0" dirty="0" smtClean="0">
                <a:solidFill>
                  <a:schemeClr val="accent1">
                    <a:lumMod val="75000"/>
                  </a:schemeClr>
                </a:solidFill>
              </a:rPr>
              <a:t>值（例题中采用了</a:t>
            </a:r>
            <a:r>
              <a:rPr lang="en-US" altLang="zh-CN" b="0" dirty="0" smtClean="0">
                <a:solidFill>
                  <a:srgbClr val="0000FF"/>
                </a:solidFill>
              </a:rPr>
              <a:t>start</a:t>
            </a:r>
            <a:r>
              <a:rPr lang="zh-CN" altLang="en-US" b="0" dirty="0" smtClean="0">
                <a:solidFill>
                  <a:schemeClr val="accent1">
                    <a:lumMod val="75000"/>
                  </a:schemeClr>
                </a:solidFill>
              </a:rPr>
              <a:t>标识符）</a:t>
            </a:r>
            <a:r>
              <a:rPr lang="zh-CN" altLang="en-US" b="0" dirty="0" smtClean="0"/>
              <a:t> </a:t>
            </a:r>
          </a:p>
        </p:txBody>
      </p:sp>
      <p:sp>
        <p:nvSpPr>
          <p:cNvPr id="44036" name="AutoShape 4" descr="纸莎草纸"/>
          <p:cNvSpPr>
            <a:spLocks noChangeArrowheads="1"/>
          </p:cNvSpPr>
          <p:nvPr/>
        </p:nvSpPr>
        <p:spPr bwMode="auto">
          <a:xfrm>
            <a:off x="3022600" y="5013325"/>
            <a:ext cx="5797550" cy="936625"/>
          </a:xfrm>
          <a:prstGeom prst="roundRect">
            <a:avLst>
              <a:gd name="adj" fmla="val 16667"/>
            </a:avLst>
          </a:prstGeom>
          <a:blipFill dpi="0" rotWithShape="0">
            <a:blip r:embed="rId3"/>
            <a:srcRect/>
            <a:tile tx="0" ty="0" sx="100000" sy="100000" flip="none" algn="tl"/>
          </a:blipFill>
          <a:ln w="9525">
            <a:solidFill>
              <a:schemeClr val="accent2"/>
            </a:solidFill>
            <a:round/>
            <a:headEnd/>
            <a:tailEnd/>
          </a:ln>
        </p:spPr>
        <p:txBody>
          <a:bodyPr anchor="ctr"/>
          <a:lstStyle/>
          <a:p>
            <a:pPr algn="ctr">
              <a:lnSpc>
                <a:spcPct val="90000"/>
              </a:lnSpc>
            </a:pPr>
            <a:r>
              <a:rPr kumimoji="1" lang="en-US" altLang="zh-CN" sz="3200" b="1">
                <a:solidFill>
                  <a:schemeClr val="accent2"/>
                </a:solidFill>
                <a:effectLst/>
              </a:rPr>
              <a:t> </a:t>
            </a:r>
            <a:r>
              <a:rPr kumimoji="1" lang="en-US" altLang="zh-CN" sz="2400">
                <a:solidFill>
                  <a:schemeClr val="accent2"/>
                </a:solidFill>
                <a:effectLst/>
                <a:latin typeface="Times New Roman" pitchFamily="18" charset="0"/>
              </a:rPr>
              <a:t>————</a:t>
            </a:r>
            <a:r>
              <a:rPr kumimoji="1" lang="zh-CN" altLang="en-US" sz="2000">
                <a:solidFill>
                  <a:schemeClr val="accent2"/>
                </a:solidFill>
                <a:effectLst/>
                <a:latin typeface="Times New Roman" pitchFamily="18" charset="0"/>
                <a:ea typeface="黑体" pitchFamily="2" charset="-122"/>
              </a:rPr>
              <a:t>不要糊涂</a:t>
            </a:r>
            <a:r>
              <a:rPr kumimoji="1" lang="en-US" altLang="zh-CN" sz="2400">
                <a:solidFill>
                  <a:schemeClr val="accent2"/>
                </a:solidFill>
                <a:effectLst/>
                <a:latin typeface="Times New Roman" pitchFamily="18" charset="0"/>
              </a:rPr>
              <a:t>————</a:t>
            </a:r>
            <a:endParaRPr kumimoji="1" lang="en-US" altLang="zh-CN" sz="2400">
              <a:effectLst/>
              <a:latin typeface="Times New Roman" pitchFamily="18" charset="0"/>
            </a:endParaRPr>
          </a:p>
          <a:p>
            <a:pPr algn="ctr">
              <a:lnSpc>
                <a:spcPct val="80000"/>
              </a:lnSpc>
              <a:spcBef>
                <a:spcPct val="10000"/>
              </a:spcBef>
            </a:pPr>
            <a:r>
              <a:rPr kumimoji="1" lang="zh-CN" altLang="en-US" sz="3200">
                <a:effectLst/>
                <a:latin typeface="Times New Roman" pitchFamily="18" charset="0"/>
                <a:ea typeface="隶书" pitchFamily="49" charset="-122"/>
              </a:rPr>
              <a:t>程序终止和汇编结束是两码事</a:t>
            </a:r>
            <a:endParaRPr kumimoji="1" lang="zh-CN" altLang="en-US" sz="3200" b="1">
              <a:effectLst/>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188913"/>
            <a:ext cx="8229600" cy="504825"/>
          </a:xfrm>
        </p:spPr>
        <p:txBody>
          <a:bodyPr/>
          <a:lstStyle/>
          <a:p>
            <a:pPr eaLnBrk="1" hangingPunct="1"/>
            <a:r>
              <a:rPr lang="en-US" altLang="zh-CN" smtClean="0"/>
              <a:t>6. </a:t>
            </a:r>
            <a:r>
              <a:rPr lang="zh-CN" altLang="en-US" smtClean="0"/>
              <a:t>可执行程序的结构</a:t>
            </a:r>
          </a:p>
        </p:txBody>
      </p:sp>
      <p:sp>
        <p:nvSpPr>
          <p:cNvPr id="26627" name="Rectangle 3"/>
          <p:cNvSpPr>
            <a:spLocks noGrp="1" noChangeArrowheads="1"/>
          </p:cNvSpPr>
          <p:nvPr>
            <p:ph type="body" idx="1"/>
          </p:nvPr>
        </p:nvSpPr>
        <p:spPr>
          <a:xfrm>
            <a:off x="468313" y="981075"/>
            <a:ext cx="8278812" cy="5256213"/>
          </a:xfrm>
        </p:spPr>
        <p:txBody>
          <a:bodyPr/>
          <a:lstStyle/>
          <a:p>
            <a:pPr marL="609600" indent="-609600" eaLnBrk="1" hangingPunct="1">
              <a:defRPr/>
            </a:pPr>
            <a:r>
              <a:rPr lang="en-US" altLang="zh-CN" b="0" dirty="0" smtClean="0">
                <a:solidFill>
                  <a:schemeClr val="accent1">
                    <a:lumMod val="75000"/>
                  </a:schemeClr>
                </a:solidFill>
              </a:rPr>
              <a:t>DOS</a:t>
            </a:r>
            <a:r>
              <a:rPr lang="zh-CN" altLang="en-US" b="0" dirty="0" smtClean="0">
                <a:solidFill>
                  <a:schemeClr val="accent1">
                    <a:lumMod val="75000"/>
                  </a:schemeClr>
                </a:solidFill>
              </a:rPr>
              <a:t>操作系统支持两种可执行程序结构</a:t>
            </a:r>
          </a:p>
          <a:p>
            <a:pPr marL="990600" lvl="1" indent="-533400" eaLnBrk="1" hangingPunct="1">
              <a:buFontTx/>
              <a:buNone/>
              <a:defRPr/>
            </a:pPr>
            <a:r>
              <a:rPr lang="en-US" altLang="zh-CN" b="0" dirty="0" smtClean="0">
                <a:solidFill>
                  <a:srgbClr val="0000FF"/>
                </a:solidFill>
              </a:rPr>
              <a:t>1. EXE</a:t>
            </a:r>
            <a:r>
              <a:rPr lang="zh-CN" altLang="en-US" b="0" dirty="0" smtClean="0">
                <a:solidFill>
                  <a:srgbClr val="0000FF"/>
                </a:solidFill>
              </a:rPr>
              <a:t>程序</a:t>
            </a:r>
          </a:p>
          <a:p>
            <a:pPr marL="914400" lvl="1" indent="-457200" eaLnBrk="1" hangingPunct="1">
              <a:buSzPct val="80000"/>
              <a:buFont typeface="Wingdings" pitchFamily="2" charset="2"/>
              <a:buChar char="u"/>
              <a:defRPr/>
            </a:pPr>
            <a:r>
              <a:rPr lang="zh-CN" altLang="en-US" b="0" dirty="0" smtClean="0">
                <a:solidFill>
                  <a:schemeClr val="accent1">
                    <a:lumMod val="75000"/>
                  </a:schemeClr>
                </a:solidFill>
              </a:rPr>
              <a:t>程序可以有多个代码段和多个数据段，程序长度可以超过</a:t>
            </a:r>
            <a:r>
              <a:rPr lang="en-US" altLang="zh-CN" b="0" dirty="0" smtClean="0">
                <a:solidFill>
                  <a:schemeClr val="accent1">
                    <a:lumMod val="75000"/>
                  </a:schemeClr>
                </a:solidFill>
              </a:rPr>
              <a:t>64KB</a:t>
            </a:r>
          </a:p>
          <a:p>
            <a:pPr marL="914400" lvl="1" indent="-457200" eaLnBrk="1" hangingPunct="1">
              <a:buSzPct val="80000"/>
              <a:buFont typeface="Wingdings" pitchFamily="2" charset="2"/>
              <a:buChar char="u"/>
              <a:defRPr/>
            </a:pPr>
            <a:r>
              <a:rPr lang="zh-CN" altLang="en-US" b="0" dirty="0" smtClean="0">
                <a:solidFill>
                  <a:schemeClr val="accent1">
                    <a:lumMod val="75000"/>
                  </a:schemeClr>
                </a:solidFill>
              </a:rPr>
              <a:t>通常生成</a:t>
            </a:r>
            <a:r>
              <a:rPr lang="en-US" altLang="zh-CN" b="0" dirty="0" smtClean="0">
                <a:solidFill>
                  <a:schemeClr val="accent1">
                    <a:lumMod val="75000"/>
                  </a:schemeClr>
                </a:solidFill>
              </a:rPr>
              <a:t>EXE</a:t>
            </a:r>
            <a:r>
              <a:rPr lang="zh-CN" altLang="en-US" b="0" dirty="0" smtClean="0">
                <a:solidFill>
                  <a:schemeClr val="accent1">
                    <a:lumMod val="75000"/>
                  </a:schemeClr>
                </a:solidFill>
              </a:rPr>
              <a:t>结构的可执行程序</a:t>
            </a:r>
          </a:p>
          <a:p>
            <a:pPr marL="990600" lvl="1" indent="-533400" eaLnBrk="1" hangingPunct="1">
              <a:buFontTx/>
              <a:buNone/>
              <a:defRPr/>
            </a:pPr>
            <a:r>
              <a:rPr lang="en-US" altLang="zh-CN" b="0" dirty="0" smtClean="0">
                <a:solidFill>
                  <a:srgbClr val="0000FF"/>
                </a:solidFill>
              </a:rPr>
              <a:t>2. COM</a:t>
            </a:r>
            <a:r>
              <a:rPr lang="zh-CN" altLang="en-US" b="0" dirty="0" smtClean="0">
                <a:solidFill>
                  <a:srgbClr val="0000FF"/>
                </a:solidFill>
              </a:rPr>
              <a:t>程序</a:t>
            </a:r>
          </a:p>
          <a:p>
            <a:pPr marL="914400" lvl="1" indent="-457200" eaLnBrk="1" hangingPunct="1">
              <a:buSzPct val="80000"/>
              <a:buFont typeface="Wingdings" pitchFamily="2" charset="2"/>
              <a:buChar char="u"/>
              <a:defRPr/>
            </a:pPr>
            <a:r>
              <a:rPr lang="zh-CN" altLang="en-US" b="0" dirty="0" smtClean="0">
                <a:solidFill>
                  <a:schemeClr val="accent1">
                    <a:lumMod val="75000"/>
                  </a:schemeClr>
                </a:solidFill>
              </a:rPr>
              <a:t>只有一个逻辑段，程序长度不超过</a:t>
            </a:r>
            <a:r>
              <a:rPr lang="en-US" altLang="zh-CN" b="0" dirty="0" smtClean="0">
                <a:solidFill>
                  <a:schemeClr val="accent1">
                    <a:lumMod val="75000"/>
                  </a:schemeClr>
                </a:solidFill>
              </a:rPr>
              <a:t>64KB</a:t>
            </a:r>
          </a:p>
          <a:p>
            <a:pPr marL="914400" lvl="1" indent="-457200" eaLnBrk="1" hangingPunct="1">
              <a:buSzPct val="80000"/>
              <a:buFont typeface="Wingdings" pitchFamily="2" charset="2"/>
              <a:buChar char="u"/>
              <a:defRPr/>
            </a:pPr>
            <a:r>
              <a:rPr lang="zh-CN" altLang="en-US" b="0" dirty="0" smtClean="0">
                <a:solidFill>
                  <a:schemeClr val="accent1">
                    <a:lumMod val="75000"/>
                  </a:schemeClr>
                </a:solidFill>
              </a:rPr>
              <a:t>需要满足一定条件才能生成</a:t>
            </a:r>
            <a:r>
              <a:rPr lang="en-US" altLang="zh-CN" b="0" dirty="0" smtClean="0">
                <a:solidFill>
                  <a:schemeClr val="accent1">
                    <a:lumMod val="75000"/>
                  </a:schemeClr>
                </a:solidFill>
              </a:rPr>
              <a:t>COM</a:t>
            </a:r>
            <a:r>
              <a:rPr lang="zh-CN" altLang="en-US" b="0" dirty="0" smtClean="0">
                <a:solidFill>
                  <a:schemeClr val="accent1">
                    <a:lumMod val="75000"/>
                  </a:schemeClr>
                </a:solidFill>
              </a:rPr>
              <a:t>结构的可执行程序（</a:t>
            </a:r>
            <a:r>
              <a:rPr lang="en-US" altLang="zh-CN" b="0" dirty="0" smtClean="0">
                <a:solidFill>
                  <a:schemeClr val="accent1">
                    <a:lumMod val="75000"/>
                  </a:schemeClr>
                </a:solidFill>
              </a:rPr>
              <a:t>MASM 6.x</a:t>
            </a:r>
            <a:r>
              <a:rPr lang="zh-CN" altLang="en-US" b="0" dirty="0" smtClean="0">
                <a:solidFill>
                  <a:schemeClr val="accent1">
                    <a:lumMod val="75000"/>
                  </a:schemeClr>
                </a:solidFill>
              </a:rPr>
              <a:t>需要采用</a:t>
            </a:r>
            <a:r>
              <a:rPr lang="en-US" altLang="zh-CN" b="0" dirty="0" smtClean="0">
                <a:solidFill>
                  <a:schemeClr val="accent1">
                    <a:lumMod val="75000"/>
                  </a:schemeClr>
                </a:solidFill>
              </a:rPr>
              <a:t>TINY</a:t>
            </a:r>
            <a:r>
              <a:rPr lang="zh-CN" altLang="en-US" b="0" dirty="0" smtClean="0">
                <a:solidFill>
                  <a:schemeClr val="accent1">
                    <a:lumMod val="75000"/>
                  </a:schemeClr>
                </a:solidFill>
              </a:rPr>
              <a:t>模式）</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0825" y="44450"/>
            <a:ext cx="8229600" cy="504825"/>
          </a:xfrm>
        </p:spPr>
        <p:txBody>
          <a:bodyPr/>
          <a:lstStyle/>
          <a:p>
            <a:pPr eaLnBrk="1" hangingPunct="1"/>
            <a:r>
              <a:rPr lang="zh-CN" altLang="en-US" smtClean="0"/>
              <a:t>表</a:t>
            </a:r>
            <a:r>
              <a:rPr lang="en-US" altLang="zh-CN" smtClean="0"/>
              <a:t>3.1  </a:t>
            </a:r>
            <a:r>
              <a:rPr lang="zh-CN" altLang="en-US" smtClean="0"/>
              <a:t>存储模式</a:t>
            </a:r>
          </a:p>
        </p:txBody>
      </p:sp>
      <p:graphicFrame>
        <p:nvGraphicFramePr>
          <p:cNvPr id="36961" name="Group 97"/>
          <p:cNvGraphicFramePr>
            <a:graphicFrameLocks noGrp="1"/>
          </p:cNvGraphicFramePr>
          <p:nvPr/>
        </p:nvGraphicFramePr>
        <p:xfrm>
          <a:off x="1549400" y="2635250"/>
          <a:ext cx="1027113" cy="1587500"/>
        </p:xfrm>
        <a:graphic>
          <a:graphicData uri="http://schemas.openxmlformats.org/drawingml/2006/table">
            <a:tbl>
              <a:tblPr/>
              <a:tblGrid>
                <a:gridCol w="1027113"/>
              </a:tblGrid>
              <a:tr h="15875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charset="0"/>
                        <a:ea typeface="幼圆"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7064" name="Group 200"/>
          <p:cNvGraphicFramePr>
            <a:graphicFrameLocks noGrp="1"/>
          </p:cNvGraphicFramePr>
          <p:nvPr>
            <p:extLst>
              <p:ext uri="{D42A27DB-BD31-4B8C-83A1-F6EECF244321}">
                <p14:modId xmlns:p14="http://schemas.microsoft.com/office/powerpoint/2010/main" val="1409622143"/>
              </p:ext>
            </p:extLst>
          </p:nvPr>
        </p:nvGraphicFramePr>
        <p:xfrm>
          <a:off x="358775" y="692150"/>
          <a:ext cx="8605838" cy="5730874"/>
        </p:xfrm>
        <a:graphic>
          <a:graphicData uri="http://schemas.openxmlformats.org/drawingml/2006/table">
            <a:tbl>
              <a:tblPr/>
              <a:tblGrid>
                <a:gridCol w="3133725"/>
                <a:gridCol w="5472113"/>
              </a:tblGrid>
              <a:tr h="4571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Arial" charset="0"/>
                          <a:ea typeface="幼圆" pitchFamily="49" charset="-122"/>
                        </a:rPr>
                        <a:t>存储模式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Arial" charset="0"/>
                          <a:ea typeface="幼圆" pitchFamily="49" charset="-122"/>
                        </a:rPr>
                        <a:t>特 点</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798">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altLang="zh-CN" sz="2400" b="0" i="0" u="none" strike="noStrike" cap="none" normalizeH="0" baseline="0" dirty="0" smtClean="0">
                          <a:ln>
                            <a:noFill/>
                          </a:ln>
                          <a:solidFill>
                            <a:schemeClr val="accent1"/>
                          </a:solidFill>
                          <a:effectLst/>
                          <a:latin typeface="Arial" charset="0"/>
                          <a:ea typeface="幼圆" pitchFamily="49" charset="-122"/>
                        </a:rPr>
                        <a:t>TINY</a:t>
                      </a:r>
                    </a:p>
                    <a:p>
                      <a:pPr marL="0" marR="0" lvl="0" indent="0" algn="ctr" defTabSz="914400" rtl="0" eaLnBrk="1" fontAlgn="base" latinLnBrk="0" hangingPunct="1">
                        <a:lnSpc>
                          <a:spcPct val="90000"/>
                        </a:lnSpc>
                        <a:spcBef>
                          <a:spcPts val="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（微型模式）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COM</a:t>
                      </a:r>
                      <a:r>
                        <a:rPr kumimoji="0" lang="zh-CN" altLang="en-US" sz="2400" b="0" i="0" u="none" strike="noStrike" cap="none" normalizeH="0" baseline="0" dirty="0" smtClean="0">
                          <a:ln>
                            <a:noFill/>
                          </a:ln>
                          <a:solidFill>
                            <a:schemeClr val="accent2"/>
                          </a:solidFill>
                          <a:effectLst/>
                          <a:latin typeface="Arial" charset="0"/>
                          <a:ea typeface="幼圆" pitchFamily="49" charset="-122"/>
                        </a:rPr>
                        <a:t>类型程序，只有一个不超过</a:t>
                      </a:r>
                      <a:r>
                        <a:rPr kumimoji="0" lang="en-US" altLang="zh-CN" sz="2400" b="0" i="0" u="none" strike="noStrike" cap="none" normalizeH="0" baseline="0" dirty="0" smtClean="0">
                          <a:ln>
                            <a:noFill/>
                          </a:ln>
                          <a:solidFill>
                            <a:schemeClr val="accent2"/>
                          </a:solidFill>
                          <a:effectLst/>
                          <a:latin typeface="Arial" charset="0"/>
                          <a:ea typeface="幼圆" pitchFamily="49" charset="-122"/>
                        </a:rPr>
                        <a:t>64KB</a:t>
                      </a:r>
                      <a:r>
                        <a:rPr kumimoji="0" lang="zh-CN" altLang="en-US" sz="2400" b="0" i="0" u="none" strike="noStrike" cap="none" normalizeH="0" baseline="0" dirty="0" smtClean="0">
                          <a:ln>
                            <a:noFill/>
                          </a:ln>
                          <a:solidFill>
                            <a:schemeClr val="accent2"/>
                          </a:solidFill>
                          <a:effectLst/>
                          <a:latin typeface="Arial" charset="0"/>
                          <a:ea typeface="幼圆" pitchFamily="49" charset="-122"/>
                        </a:rPr>
                        <a:t>的逻辑段（</a:t>
                      </a:r>
                      <a:r>
                        <a:rPr kumimoji="0" lang="en-US" altLang="zh-CN" sz="2400" b="0" i="0" u="none" strike="noStrike" cap="none" normalizeH="0" baseline="0" dirty="0" smtClean="0">
                          <a:ln>
                            <a:noFill/>
                          </a:ln>
                          <a:solidFill>
                            <a:schemeClr val="accent2"/>
                          </a:solidFill>
                          <a:effectLst/>
                          <a:latin typeface="Arial" charset="0"/>
                          <a:ea typeface="幼圆" pitchFamily="49" charset="-122"/>
                        </a:rPr>
                        <a:t>MASM 6.x</a:t>
                      </a:r>
                      <a:r>
                        <a:rPr kumimoji="0" lang="zh-CN" altLang="en-US" sz="2400" b="0" i="0" u="none" strike="noStrike" cap="none" normalizeH="0" baseline="0" dirty="0" smtClean="0">
                          <a:ln>
                            <a:noFill/>
                          </a:ln>
                          <a:solidFill>
                            <a:schemeClr val="accent2"/>
                          </a:solidFill>
                          <a:effectLst/>
                          <a:latin typeface="Arial" charset="0"/>
                          <a:ea typeface="幼圆" pitchFamily="49" charset="-122"/>
                        </a:rPr>
                        <a:t>支持）</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3981">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altLang="zh-CN" sz="2400" b="0" i="0" u="none" strike="noStrike" cap="none" normalizeH="0" baseline="0" dirty="0" smtClean="0">
                          <a:ln>
                            <a:noFill/>
                          </a:ln>
                          <a:solidFill>
                            <a:schemeClr val="accent1"/>
                          </a:solidFill>
                          <a:effectLst/>
                          <a:latin typeface="Arial" charset="0"/>
                          <a:ea typeface="幼圆" pitchFamily="49" charset="-122"/>
                        </a:rPr>
                        <a:t>SMALL</a:t>
                      </a:r>
                    </a:p>
                    <a:p>
                      <a:pPr marL="0" marR="0" lvl="0" indent="0" algn="ctr" defTabSz="914400" rtl="0" eaLnBrk="1" fontAlgn="base" latinLnBrk="0" hangingPunct="1">
                        <a:lnSpc>
                          <a:spcPct val="90000"/>
                        </a:lnSpc>
                        <a:spcBef>
                          <a:spcPts val="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（小型模式）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小应用程序，只有一个代码段和一个数据段（含堆栈段），每段不大于</a:t>
                      </a:r>
                      <a:r>
                        <a:rPr kumimoji="0" lang="en-US" altLang="zh-CN" sz="2400" b="0" i="0" u="none" strike="noStrike" cap="none" normalizeH="0" baseline="0" dirty="0" smtClean="0">
                          <a:ln>
                            <a:noFill/>
                          </a:ln>
                          <a:solidFill>
                            <a:schemeClr val="accent2"/>
                          </a:solidFill>
                          <a:effectLst/>
                          <a:latin typeface="Arial" charset="0"/>
                          <a:ea typeface="幼圆" pitchFamily="49" charset="-122"/>
                        </a:rPr>
                        <a:t>64KB</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53981">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altLang="zh-CN" sz="2400" b="0" i="0" u="none" strike="noStrike" cap="none" normalizeH="0" baseline="0" dirty="0" smtClean="0">
                          <a:ln>
                            <a:noFill/>
                          </a:ln>
                          <a:solidFill>
                            <a:schemeClr val="accent1"/>
                          </a:solidFill>
                          <a:effectLst/>
                          <a:latin typeface="Arial" charset="0"/>
                          <a:ea typeface="幼圆" pitchFamily="49" charset="-122"/>
                        </a:rPr>
                        <a:t>COMPACT </a:t>
                      </a:r>
                    </a:p>
                    <a:p>
                      <a:pPr marL="0" marR="0" lvl="0" indent="0" algn="ctr" defTabSz="914400" rtl="0" eaLnBrk="1" fontAlgn="base" latinLnBrk="0" hangingPunct="1">
                        <a:lnSpc>
                          <a:spcPct val="90000"/>
                        </a:lnSpc>
                        <a:spcBef>
                          <a:spcPts val="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（紧凑模式）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代码少、数据多的程序，只有一个代码段，但有多个数据段</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3981">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altLang="zh-CN" sz="2400" b="0" i="0" u="none" strike="noStrike" cap="none" normalizeH="0" baseline="0" dirty="0" smtClean="0">
                          <a:ln>
                            <a:noFill/>
                          </a:ln>
                          <a:solidFill>
                            <a:schemeClr val="accent1"/>
                          </a:solidFill>
                          <a:effectLst/>
                          <a:latin typeface="Arial" charset="0"/>
                          <a:ea typeface="幼圆" pitchFamily="49" charset="-122"/>
                        </a:rPr>
                        <a:t>MEDIUM </a:t>
                      </a:r>
                    </a:p>
                    <a:p>
                      <a:pPr marL="0" marR="0" lvl="0" indent="0" algn="ctr" defTabSz="914400" rtl="0" eaLnBrk="1" fontAlgn="base" latinLnBrk="0" hangingPunct="1">
                        <a:lnSpc>
                          <a:spcPct val="90000"/>
                        </a:lnSpc>
                        <a:spcBef>
                          <a:spcPts val="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（中型模式）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代码多、数据少的程序，可有多个代码段，只有一个数据段</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53981">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altLang="zh-CN" sz="2400" b="0" i="0" u="none" strike="noStrike" cap="none" normalizeH="0" baseline="0" dirty="0" smtClean="0">
                          <a:ln>
                            <a:noFill/>
                          </a:ln>
                          <a:solidFill>
                            <a:schemeClr val="accent1"/>
                          </a:solidFill>
                          <a:effectLst/>
                          <a:latin typeface="Arial" charset="0"/>
                          <a:ea typeface="幼圆" pitchFamily="49" charset="-122"/>
                        </a:rPr>
                        <a:t>LARGE </a:t>
                      </a:r>
                    </a:p>
                    <a:p>
                      <a:pPr marL="0" marR="0" lvl="0" indent="0" algn="ctr" defTabSz="914400" rtl="0" eaLnBrk="1" fontAlgn="base" latinLnBrk="0" hangingPunct="1">
                        <a:lnSpc>
                          <a:spcPct val="90000"/>
                        </a:lnSpc>
                        <a:spcBef>
                          <a:spcPts val="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（大型模式）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大应用程序，可有多个代码段和多个数据段（静态数据小于</a:t>
                      </a:r>
                      <a:r>
                        <a:rPr kumimoji="0" lang="en-US" altLang="zh-CN" sz="2400" b="0" i="0" u="none" strike="noStrike" cap="none" normalizeH="0" baseline="0" dirty="0" smtClean="0">
                          <a:ln>
                            <a:noFill/>
                          </a:ln>
                          <a:solidFill>
                            <a:schemeClr val="accent2"/>
                          </a:solidFill>
                          <a:effectLst/>
                          <a:latin typeface="Arial" charset="0"/>
                          <a:ea typeface="幼圆" pitchFamily="49" charset="-122"/>
                        </a:rPr>
                        <a:t>64KB</a:t>
                      </a:r>
                      <a:r>
                        <a:rPr kumimoji="0" lang="zh-CN" altLang="en-US" sz="2400" b="0" i="0" u="none" strike="noStrike" cap="none" normalizeH="0" baseline="0" dirty="0" smtClean="0">
                          <a:ln>
                            <a:noFill/>
                          </a:ln>
                          <a:solidFill>
                            <a:schemeClr val="accent2"/>
                          </a:solidFill>
                          <a:effectLst/>
                          <a:latin typeface="Arial" charset="0"/>
                          <a:ea typeface="幼圆" pitchFamily="49" charset="-122"/>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3981">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altLang="zh-CN" sz="2400" b="0" i="0" u="none" strike="noStrike" cap="none" normalizeH="0" baseline="0" dirty="0" smtClean="0">
                          <a:ln>
                            <a:noFill/>
                          </a:ln>
                          <a:solidFill>
                            <a:schemeClr val="accent1"/>
                          </a:solidFill>
                          <a:effectLst/>
                          <a:latin typeface="Arial" charset="0"/>
                          <a:ea typeface="幼圆" pitchFamily="49" charset="-122"/>
                        </a:rPr>
                        <a:t>HUGE </a:t>
                      </a:r>
                    </a:p>
                    <a:p>
                      <a:pPr marL="0" marR="0" lvl="0" indent="0" algn="ctr" defTabSz="914400" rtl="0" eaLnBrk="1" fontAlgn="base" latinLnBrk="0" hangingPunct="1">
                        <a:lnSpc>
                          <a:spcPct val="90000"/>
                        </a:lnSpc>
                        <a:spcBef>
                          <a:spcPts val="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（巨型模式）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zh-CN" altLang="en-US" sz="2400" b="0" i="0" u="none" strike="noStrike" cap="none" normalizeH="0" baseline="0" dirty="0" smtClean="0">
                          <a:ln>
                            <a:noFill/>
                          </a:ln>
                          <a:solidFill>
                            <a:schemeClr val="accent2"/>
                          </a:solidFill>
                          <a:effectLst/>
                          <a:latin typeface="Arial" charset="0"/>
                          <a:ea typeface="幼圆" pitchFamily="49" charset="-122"/>
                        </a:rPr>
                        <a:t>更大应用程序，可有多个代码段和多个数据段（对静态数据没有限制）</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53981">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altLang="zh-CN" sz="2400" b="0" i="0" u="none" strike="noStrike" cap="none" normalizeH="0" baseline="0" dirty="0" smtClean="0">
                          <a:ln>
                            <a:noFill/>
                          </a:ln>
                          <a:solidFill>
                            <a:schemeClr val="accent1"/>
                          </a:solidFill>
                          <a:effectLst/>
                          <a:latin typeface="Arial" charset="0"/>
                          <a:ea typeface="幼圆" pitchFamily="49" charset="-122"/>
                        </a:rPr>
                        <a:t>FLAT </a:t>
                      </a:r>
                    </a:p>
                    <a:p>
                      <a:pPr marL="0" marR="0" lvl="0" indent="0" algn="ctr" defTabSz="914400" rtl="0" eaLnBrk="1" fontAlgn="base" latinLnBrk="0" hangingPunct="1">
                        <a:lnSpc>
                          <a:spcPct val="90000"/>
                        </a:lnSpc>
                        <a:spcBef>
                          <a:spcPts val="0"/>
                        </a:spcBef>
                        <a:spcAft>
                          <a:spcPct val="0"/>
                        </a:spcAft>
                        <a:buClrTx/>
                        <a:buSzTx/>
                        <a:buFontTx/>
                        <a:buNone/>
                        <a:tabLst/>
                      </a:pPr>
                      <a:r>
                        <a:rPr kumimoji="0" lang="zh-CN" altLang="en-US" sz="2400" b="0" i="0" u="none" strike="noStrike" cap="none" normalizeH="0" baseline="0" dirty="0" smtClean="0">
                          <a:ln>
                            <a:noFill/>
                          </a:ln>
                          <a:solidFill>
                            <a:schemeClr val="accent1"/>
                          </a:solidFill>
                          <a:effectLst/>
                          <a:latin typeface="Arial" charset="0"/>
                          <a:ea typeface="幼圆" pitchFamily="49" charset="-122"/>
                        </a:rPr>
                        <a:t>（平展模式）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1000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Arial" charset="0"/>
                          <a:ea typeface="幼圆" pitchFamily="49" charset="-122"/>
                        </a:rPr>
                        <a:t>32</a:t>
                      </a:r>
                      <a:r>
                        <a:rPr kumimoji="0" lang="zh-CN" altLang="en-US" sz="2400" b="0" i="0" u="none" strike="noStrike" cap="none" normalizeH="0" baseline="0" dirty="0" smtClean="0">
                          <a:ln>
                            <a:noFill/>
                          </a:ln>
                          <a:solidFill>
                            <a:schemeClr val="accent2"/>
                          </a:solidFill>
                          <a:effectLst/>
                          <a:latin typeface="Arial" charset="0"/>
                          <a:ea typeface="幼圆" pitchFamily="49" charset="-122"/>
                        </a:rPr>
                        <a:t>位应用程序，运行在</a:t>
                      </a:r>
                      <a:r>
                        <a:rPr kumimoji="0" lang="en-US" altLang="zh-CN" sz="2400" b="0" i="0" u="none" strike="noStrike" cap="none" normalizeH="0" baseline="0" dirty="0" smtClean="0">
                          <a:ln>
                            <a:noFill/>
                          </a:ln>
                          <a:solidFill>
                            <a:schemeClr val="accent2"/>
                          </a:solidFill>
                          <a:effectLst/>
                          <a:latin typeface="Arial" charset="0"/>
                          <a:ea typeface="幼圆" pitchFamily="49" charset="-122"/>
                        </a:rPr>
                        <a:t>32</a:t>
                      </a:r>
                      <a:r>
                        <a:rPr kumimoji="0" lang="zh-CN" altLang="en-US" sz="2400" b="0" i="0" u="none" strike="noStrike" cap="none" normalizeH="0" baseline="0" dirty="0" smtClean="0">
                          <a:ln>
                            <a:noFill/>
                          </a:ln>
                          <a:solidFill>
                            <a:schemeClr val="accent2"/>
                          </a:solidFill>
                          <a:effectLst/>
                          <a:latin typeface="Arial" charset="0"/>
                          <a:ea typeface="幼圆" pitchFamily="49" charset="-122"/>
                        </a:rPr>
                        <a:t>位</a:t>
                      </a:r>
                      <a:r>
                        <a:rPr kumimoji="0" lang="en-US" altLang="zh-CN" sz="2400" b="0" i="0" u="none" strike="noStrike" cap="none" normalizeH="0" baseline="0" dirty="0" smtClean="0">
                          <a:ln>
                            <a:noFill/>
                          </a:ln>
                          <a:solidFill>
                            <a:schemeClr val="accent2"/>
                          </a:solidFill>
                          <a:effectLst/>
                          <a:latin typeface="Arial" charset="0"/>
                          <a:ea typeface="幼圆" pitchFamily="49" charset="-122"/>
                        </a:rPr>
                        <a:t>80x86CPU</a:t>
                      </a:r>
                      <a:r>
                        <a:rPr kumimoji="0" lang="zh-CN" altLang="en-US" sz="2400" b="0" i="0" u="none" strike="noStrike" cap="none" normalizeH="0" baseline="0" dirty="0" smtClean="0">
                          <a:ln>
                            <a:noFill/>
                          </a:ln>
                          <a:solidFill>
                            <a:schemeClr val="accent2"/>
                          </a:solidFill>
                          <a:effectLst/>
                          <a:latin typeface="Arial" charset="0"/>
                          <a:ea typeface="幼圆" pitchFamily="49" charset="-122"/>
                        </a:rPr>
                        <a:t>和</a:t>
                      </a:r>
                      <a:r>
                        <a:rPr kumimoji="0" lang="en-US" altLang="zh-CN" sz="2400" b="0" i="0" u="none" strike="noStrike" cap="none" normalizeH="0" baseline="0" dirty="0" smtClean="0">
                          <a:ln>
                            <a:noFill/>
                          </a:ln>
                          <a:solidFill>
                            <a:schemeClr val="accent2"/>
                          </a:solidFill>
                          <a:effectLst/>
                          <a:latin typeface="Arial" charset="0"/>
                          <a:ea typeface="幼圆" pitchFamily="49" charset="-122"/>
                        </a:rPr>
                        <a:t>Windows 9x</a:t>
                      </a:r>
                      <a:r>
                        <a:rPr kumimoji="0" lang="zh-CN" altLang="en-US" sz="2400" b="0" i="0" u="none" strike="noStrike" cap="none" normalizeH="0" baseline="0" dirty="0" smtClean="0">
                          <a:ln>
                            <a:noFill/>
                          </a:ln>
                          <a:solidFill>
                            <a:schemeClr val="accent2"/>
                          </a:solidFill>
                          <a:effectLst/>
                          <a:latin typeface="Arial" charset="0"/>
                          <a:ea typeface="幼圆" pitchFamily="49" charset="-122"/>
                        </a:rPr>
                        <a:t>或</a:t>
                      </a:r>
                      <a:r>
                        <a:rPr kumimoji="0" lang="en-US" altLang="zh-CN" sz="2400" b="0" i="0" u="none" strike="noStrike" cap="none" normalizeH="0" baseline="0" dirty="0" smtClean="0">
                          <a:ln>
                            <a:noFill/>
                          </a:ln>
                          <a:solidFill>
                            <a:schemeClr val="accent2"/>
                          </a:solidFill>
                          <a:effectLst/>
                          <a:latin typeface="Arial" charset="0"/>
                          <a:ea typeface="幼圆" pitchFamily="49" charset="-122"/>
                        </a:rPr>
                        <a:t>NT</a:t>
                      </a:r>
                      <a:r>
                        <a:rPr kumimoji="0" lang="zh-CN" altLang="en-US" sz="2400" b="0" i="0" u="none" strike="noStrike" cap="none" normalizeH="0" baseline="0" dirty="0" smtClean="0">
                          <a:ln>
                            <a:noFill/>
                          </a:ln>
                          <a:solidFill>
                            <a:schemeClr val="accent2"/>
                          </a:solidFill>
                          <a:effectLst/>
                          <a:latin typeface="Arial" charset="0"/>
                          <a:ea typeface="幼圆" pitchFamily="49" charset="-122"/>
                        </a:rPr>
                        <a:t>环境</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图片 3" descr="返回001.jp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0432" y="62484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8313" y="188913"/>
            <a:ext cx="8229600" cy="504825"/>
          </a:xfrm>
        </p:spPr>
        <p:txBody>
          <a:bodyPr/>
          <a:lstStyle/>
          <a:p>
            <a:pPr eaLnBrk="1" hangingPunct="1"/>
            <a:r>
              <a:rPr lang="zh-CN" altLang="en-US" smtClean="0"/>
              <a:t>例题</a:t>
            </a:r>
            <a:r>
              <a:rPr lang="en-US" altLang="zh-CN" smtClean="0"/>
              <a:t>3.2 </a:t>
            </a:r>
            <a:r>
              <a:rPr lang="zh-CN" altLang="en-US" smtClean="0"/>
              <a:t>变量的定义 </a:t>
            </a:r>
          </a:p>
        </p:txBody>
      </p:sp>
      <p:sp>
        <p:nvSpPr>
          <p:cNvPr id="47107" name="Rectangle 3"/>
          <p:cNvSpPr>
            <a:spLocks noGrp="1" noChangeArrowheads="1"/>
          </p:cNvSpPr>
          <p:nvPr>
            <p:ph type="body" idx="1"/>
          </p:nvPr>
        </p:nvSpPr>
        <p:spPr>
          <a:xfrm>
            <a:off x="468313" y="908050"/>
            <a:ext cx="8424862" cy="5545138"/>
          </a:xfrm>
        </p:spPr>
        <p:txBody>
          <a:bodyPr/>
          <a:lstStyle/>
          <a:p>
            <a:pPr marL="0" indent="0" algn="l" eaLnBrk="1" hangingPunct="1">
              <a:lnSpc>
                <a:spcPct val="80000"/>
              </a:lnSpc>
              <a:buFontTx/>
              <a:buNone/>
              <a:tabLst>
                <a:tab pos="1255713" algn="l"/>
              </a:tabLst>
            </a:pPr>
            <a:r>
              <a:rPr lang="zh-CN" altLang="en-US" sz="2800" b="0" dirty="0" smtClean="0">
                <a:solidFill>
                  <a:schemeClr val="accent6"/>
                </a:solidFill>
              </a:rPr>
              <a:t>；数据段</a:t>
            </a:r>
          </a:p>
          <a:p>
            <a:pPr marL="0" indent="0" algn="l" eaLnBrk="1" hangingPunct="1">
              <a:lnSpc>
                <a:spcPct val="80000"/>
              </a:lnSpc>
              <a:buFontTx/>
              <a:buNone/>
              <a:tabLst>
                <a:tab pos="1255713" algn="l"/>
              </a:tabLst>
            </a:pPr>
            <a:r>
              <a:rPr lang="en-US" altLang="zh-CN" sz="2800" b="0" dirty="0" smtClean="0">
                <a:solidFill>
                  <a:schemeClr val="accent1"/>
                </a:solidFill>
              </a:rPr>
              <a:t>bvar1	</a:t>
            </a:r>
            <a:r>
              <a:rPr lang="en-US" altLang="zh-CN" sz="2800" b="0" dirty="0" err="1" smtClean="0">
                <a:solidFill>
                  <a:schemeClr val="accent1"/>
                </a:solidFill>
              </a:rPr>
              <a:t>db</a:t>
            </a:r>
            <a:r>
              <a:rPr lang="en-US" altLang="zh-CN" sz="2800" b="0" dirty="0" smtClean="0">
                <a:solidFill>
                  <a:schemeClr val="accent1"/>
                </a:solidFill>
              </a:rPr>
              <a:t> 100,01100100b,64h,'d'</a:t>
            </a:r>
            <a:r>
              <a:rPr lang="en-US" altLang="zh-CN" sz="2800" b="0" dirty="0" smtClean="0">
                <a:solidFill>
                  <a:schemeClr val="accent6"/>
                </a:solidFill>
              </a:rPr>
              <a:t>	</a:t>
            </a:r>
          </a:p>
          <a:p>
            <a:pPr marL="0" indent="0" algn="l" eaLnBrk="1" hangingPunct="1">
              <a:lnSpc>
                <a:spcPct val="80000"/>
              </a:lnSpc>
              <a:buFontTx/>
              <a:buNone/>
              <a:tabLst>
                <a:tab pos="1255713" algn="l"/>
              </a:tabLst>
            </a:pPr>
            <a:r>
              <a:rPr lang="zh-CN" altLang="en-US" sz="2400" b="0" dirty="0" smtClean="0">
                <a:solidFill>
                  <a:schemeClr val="accent6"/>
                </a:solidFill>
              </a:rPr>
              <a:t>；字节变量：不同进制表达同一个数值，内存中有</a:t>
            </a:r>
            <a:r>
              <a:rPr lang="en-US" altLang="zh-CN" sz="2400" b="0" dirty="0" smtClean="0">
                <a:solidFill>
                  <a:schemeClr val="accent6"/>
                </a:solidFill>
              </a:rPr>
              <a:t>4</a:t>
            </a:r>
            <a:r>
              <a:rPr lang="zh-CN" altLang="en-US" sz="2400" b="0" dirty="0" smtClean="0">
                <a:solidFill>
                  <a:schemeClr val="accent6"/>
                </a:solidFill>
              </a:rPr>
              <a:t>个</a:t>
            </a:r>
            <a:r>
              <a:rPr lang="en-US" altLang="zh-CN" sz="2400" b="0" dirty="0" smtClean="0">
                <a:solidFill>
                  <a:schemeClr val="accent6"/>
                </a:solidFill>
              </a:rPr>
              <a:t>64H</a:t>
            </a:r>
          </a:p>
          <a:p>
            <a:pPr marL="0" indent="0" algn="l" eaLnBrk="1" hangingPunct="1">
              <a:lnSpc>
                <a:spcPct val="80000"/>
              </a:lnSpc>
              <a:buFontTx/>
              <a:buNone/>
              <a:tabLst>
                <a:tab pos="1255713" algn="l"/>
              </a:tabLst>
            </a:pPr>
            <a:r>
              <a:rPr lang="en-US" altLang="zh-CN" sz="2800" b="0" dirty="0" err="1" smtClean="0">
                <a:solidFill>
                  <a:schemeClr val="accent1"/>
                </a:solidFill>
              </a:rPr>
              <a:t>minint</a:t>
            </a:r>
            <a:r>
              <a:rPr lang="en-US" altLang="zh-CN" sz="2800" b="0" dirty="0" smtClean="0">
                <a:solidFill>
                  <a:schemeClr val="accent1"/>
                </a:solidFill>
              </a:rPr>
              <a:t>	= 5	</a:t>
            </a:r>
          </a:p>
          <a:p>
            <a:pPr marL="0" indent="0" algn="l" eaLnBrk="1" hangingPunct="1">
              <a:lnSpc>
                <a:spcPct val="80000"/>
              </a:lnSpc>
              <a:buFontTx/>
              <a:buNone/>
              <a:tabLst>
                <a:tab pos="1255713" algn="l"/>
              </a:tabLst>
            </a:pPr>
            <a:r>
              <a:rPr lang="zh-CN" altLang="en-US" sz="2400" b="0" dirty="0" smtClean="0">
                <a:solidFill>
                  <a:schemeClr val="accent6"/>
                </a:solidFill>
              </a:rPr>
              <a:t>；符号常量：</a:t>
            </a:r>
            <a:r>
              <a:rPr lang="en-US" altLang="zh-CN" sz="2400" b="0" dirty="0" err="1" smtClean="0">
                <a:solidFill>
                  <a:schemeClr val="accent6"/>
                </a:solidFill>
              </a:rPr>
              <a:t>minint</a:t>
            </a:r>
            <a:r>
              <a:rPr lang="zh-CN" altLang="en-US" sz="2400" b="0" dirty="0" smtClean="0">
                <a:solidFill>
                  <a:schemeClr val="accent6"/>
                </a:solidFill>
              </a:rPr>
              <a:t>数值为</a:t>
            </a:r>
            <a:r>
              <a:rPr lang="en-US" altLang="zh-CN" sz="2400" b="0" dirty="0" smtClean="0">
                <a:solidFill>
                  <a:schemeClr val="accent6"/>
                </a:solidFill>
              </a:rPr>
              <a:t>5</a:t>
            </a:r>
            <a:r>
              <a:rPr lang="zh-CN" altLang="en-US" sz="2400" b="0" dirty="0" smtClean="0">
                <a:solidFill>
                  <a:schemeClr val="accent6"/>
                </a:solidFill>
              </a:rPr>
              <a:t>，不占内存空间</a:t>
            </a:r>
          </a:p>
          <a:p>
            <a:pPr marL="0" indent="0" algn="l" eaLnBrk="1" hangingPunct="1">
              <a:lnSpc>
                <a:spcPct val="80000"/>
              </a:lnSpc>
              <a:buFontTx/>
              <a:buNone/>
              <a:tabLst>
                <a:tab pos="1255713" algn="l"/>
              </a:tabLst>
            </a:pPr>
            <a:r>
              <a:rPr lang="en-US" altLang="zh-CN" sz="2800" b="0" dirty="0" smtClean="0">
                <a:solidFill>
                  <a:schemeClr val="accent1"/>
                </a:solidFill>
              </a:rPr>
              <a:t>bvar2	</a:t>
            </a:r>
            <a:r>
              <a:rPr lang="en-US" altLang="zh-CN" sz="2800" b="0" dirty="0" err="1" smtClean="0">
                <a:solidFill>
                  <a:schemeClr val="accent1"/>
                </a:solidFill>
              </a:rPr>
              <a:t>db</a:t>
            </a:r>
            <a:r>
              <a:rPr lang="en-US" altLang="zh-CN" sz="2800" b="0" dirty="0" smtClean="0">
                <a:solidFill>
                  <a:schemeClr val="accent1"/>
                </a:solidFill>
              </a:rPr>
              <a:t> -1,minint,minint+5</a:t>
            </a:r>
            <a:r>
              <a:rPr lang="en-US" altLang="zh-CN" sz="2800" b="0" dirty="0" smtClean="0">
                <a:solidFill>
                  <a:schemeClr val="accent6"/>
                </a:solidFill>
              </a:rPr>
              <a:t>	</a:t>
            </a:r>
          </a:p>
          <a:p>
            <a:pPr marL="0" indent="0" algn="l" eaLnBrk="1" hangingPunct="1">
              <a:lnSpc>
                <a:spcPct val="80000"/>
              </a:lnSpc>
              <a:buFontTx/>
              <a:buNone/>
              <a:tabLst>
                <a:tab pos="1255713" algn="l"/>
              </a:tabLst>
            </a:pPr>
            <a:r>
              <a:rPr lang="zh-CN" altLang="en-US" sz="2400" b="0" dirty="0" smtClean="0">
                <a:solidFill>
                  <a:schemeClr val="accent6"/>
                </a:solidFill>
              </a:rPr>
              <a:t>；内存中数值依次为</a:t>
            </a:r>
            <a:r>
              <a:rPr lang="en-US" altLang="zh-CN" sz="2400" b="0" dirty="0" smtClean="0">
                <a:solidFill>
                  <a:schemeClr val="accent6"/>
                </a:solidFill>
              </a:rPr>
              <a:t>FFH,5,0AH</a:t>
            </a:r>
          </a:p>
          <a:p>
            <a:pPr marL="0" indent="0" algn="l" eaLnBrk="1" hangingPunct="1">
              <a:lnSpc>
                <a:spcPct val="80000"/>
              </a:lnSpc>
              <a:buFontTx/>
              <a:buNone/>
              <a:tabLst>
                <a:tab pos="1255713" algn="l"/>
              </a:tabLst>
            </a:pPr>
            <a:r>
              <a:rPr lang="en-US" altLang="zh-CN" sz="2800" b="0" dirty="0" smtClean="0">
                <a:solidFill>
                  <a:schemeClr val="accent1"/>
                </a:solidFill>
              </a:rPr>
              <a:t>	</a:t>
            </a:r>
            <a:r>
              <a:rPr lang="en-US" altLang="zh-CN" sz="2800" b="0" dirty="0" err="1" smtClean="0">
                <a:solidFill>
                  <a:schemeClr val="accent1"/>
                </a:solidFill>
              </a:rPr>
              <a:t>db</a:t>
            </a:r>
            <a:r>
              <a:rPr lang="en-US" altLang="zh-CN" sz="2800" b="0" dirty="0" smtClean="0">
                <a:solidFill>
                  <a:schemeClr val="accent1"/>
                </a:solidFill>
              </a:rPr>
              <a:t> ?,2 dup(20h)</a:t>
            </a:r>
            <a:r>
              <a:rPr lang="en-US" altLang="zh-CN" sz="2800" b="0" dirty="0" smtClean="0">
                <a:solidFill>
                  <a:schemeClr val="accent6"/>
                </a:solidFill>
              </a:rPr>
              <a:t>	</a:t>
            </a:r>
          </a:p>
          <a:p>
            <a:pPr marL="0" indent="0" algn="l" eaLnBrk="1" hangingPunct="1">
              <a:lnSpc>
                <a:spcPct val="80000"/>
              </a:lnSpc>
              <a:buFontTx/>
              <a:buNone/>
              <a:tabLst>
                <a:tab pos="1255713" algn="l"/>
              </a:tabLst>
            </a:pPr>
            <a:r>
              <a:rPr lang="zh-CN" altLang="en-US" sz="2400" b="0" dirty="0" smtClean="0">
                <a:solidFill>
                  <a:schemeClr val="accent6"/>
                </a:solidFill>
              </a:rPr>
              <a:t>；预留一个字节空间，重复定义了</a:t>
            </a:r>
            <a:r>
              <a:rPr lang="en-US" altLang="zh-CN" sz="2400" b="0" dirty="0" smtClean="0">
                <a:solidFill>
                  <a:schemeClr val="accent6"/>
                </a:solidFill>
              </a:rPr>
              <a:t>2</a:t>
            </a:r>
            <a:r>
              <a:rPr lang="zh-CN" altLang="en-US" sz="2400" b="0" dirty="0" smtClean="0">
                <a:solidFill>
                  <a:schemeClr val="accent6"/>
                </a:solidFill>
              </a:rPr>
              <a:t>个数值</a:t>
            </a:r>
            <a:r>
              <a:rPr lang="en-US" altLang="zh-CN" sz="2400" b="0" dirty="0" smtClean="0">
                <a:solidFill>
                  <a:schemeClr val="accent6"/>
                </a:solidFill>
              </a:rPr>
              <a:t>20H</a:t>
            </a:r>
          </a:p>
          <a:p>
            <a:pPr marL="0" indent="0" algn="l" eaLnBrk="1" hangingPunct="1">
              <a:lnSpc>
                <a:spcPct val="80000"/>
              </a:lnSpc>
              <a:buFontTx/>
              <a:buNone/>
              <a:tabLst>
                <a:tab pos="1255713" algn="l"/>
              </a:tabLst>
            </a:pPr>
            <a:r>
              <a:rPr lang="en-US" altLang="zh-CN" sz="2800" b="0" dirty="0" smtClean="0">
                <a:solidFill>
                  <a:schemeClr val="accent1"/>
                </a:solidFill>
              </a:rPr>
              <a:t>wvar1	</a:t>
            </a:r>
            <a:r>
              <a:rPr lang="en-US" altLang="zh-CN" sz="2800" b="0" dirty="0" err="1" smtClean="0">
                <a:solidFill>
                  <a:schemeClr val="accent1"/>
                </a:solidFill>
              </a:rPr>
              <a:t>dw</a:t>
            </a:r>
            <a:r>
              <a:rPr lang="en-US" altLang="zh-CN" sz="2800" b="0" dirty="0" smtClean="0">
                <a:solidFill>
                  <a:schemeClr val="accent1"/>
                </a:solidFill>
              </a:rPr>
              <a:t> 2010h,4*4	</a:t>
            </a:r>
          </a:p>
          <a:p>
            <a:pPr marL="0" indent="0" algn="l" eaLnBrk="1" hangingPunct="1">
              <a:lnSpc>
                <a:spcPct val="80000"/>
              </a:lnSpc>
              <a:buFontTx/>
              <a:buNone/>
              <a:tabLst>
                <a:tab pos="1255713" algn="l"/>
              </a:tabLst>
            </a:pPr>
            <a:r>
              <a:rPr lang="zh-CN" altLang="en-US" sz="2400" b="0" dirty="0" smtClean="0">
                <a:solidFill>
                  <a:schemeClr val="accent6"/>
                </a:solidFill>
              </a:rPr>
              <a:t>；字变量：两个数据是</a:t>
            </a:r>
            <a:r>
              <a:rPr lang="en-US" altLang="zh-CN" sz="2400" b="0" dirty="0" smtClean="0">
                <a:solidFill>
                  <a:schemeClr val="accent6"/>
                </a:solidFill>
              </a:rPr>
              <a:t>2010H</a:t>
            </a:r>
            <a:r>
              <a:rPr lang="zh-CN" altLang="en-US" sz="2400" b="0" dirty="0" smtClean="0">
                <a:solidFill>
                  <a:schemeClr val="accent6"/>
                </a:solidFill>
              </a:rPr>
              <a:t>、</a:t>
            </a:r>
            <a:r>
              <a:rPr lang="en-US" altLang="zh-CN" sz="2400" b="0" dirty="0" smtClean="0">
                <a:solidFill>
                  <a:schemeClr val="accent6"/>
                </a:solidFill>
              </a:rPr>
              <a:t>0010H</a:t>
            </a:r>
            <a:r>
              <a:rPr lang="zh-CN" altLang="en-US" sz="2400" b="0" dirty="0" smtClean="0">
                <a:solidFill>
                  <a:schemeClr val="accent6"/>
                </a:solidFill>
              </a:rPr>
              <a:t>，共占</a:t>
            </a:r>
            <a:r>
              <a:rPr lang="en-US" altLang="zh-CN" sz="2400" b="0" dirty="0" smtClean="0">
                <a:solidFill>
                  <a:schemeClr val="accent6"/>
                </a:solidFill>
              </a:rPr>
              <a:t>4</a:t>
            </a:r>
            <a:r>
              <a:rPr lang="zh-CN" altLang="en-US" sz="2400" b="0" dirty="0" smtClean="0">
                <a:solidFill>
                  <a:schemeClr val="accent6"/>
                </a:solidFill>
              </a:rPr>
              <a:t>个字节</a:t>
            </a:r>
          </a:p>
          <a:p>
            <a:pPr marL="0" indent="0" algn="l" eaLnBrk="1" hangingPunct="1">
              <a:lnSpc>
                <a:spcPct val="80000"/>
              </a:lnSpc>
              <a:buFontTx/>
              <a:buNone/>
              <a:tabLst>
                <a:tab pos="1255713" algn="l"/>
              </a:tabLst>
            </a:pPr>
            <a:r>
              <a:rPr lang="en-US" altLang="zh-CN" sz="2800" b="0" dirty="0" smtClean="0">
                <a:solidFill>
                  <a:schemeClr val="accent1"/>
                </a:solidFill>
              </a:rPr>
              <a:t>wvar2	</a:t>
            </a:r>
            <a:r>
              <a:rPr lang="en-US" altLang="zh-CN" sz="2800" b="0" dirty="0" err="1" smtClean="0">
                <a:solidFill>
                  <a:schemeClr val="accent1"/>
                </a:solidFill>
              </a:rPr>
              <a:t>dw</a:t>
            </a:r>
            <a:r>
              <a:rPr lang="en-US" altLang="zh-CN" sz="2800" b="0" dirty="0" smtClean="0">
                <a:solidFill>
                  <a:schemeClr val="accent1"/>
                </a:solidFill>
              </a:rPr>
              <a:t> ?</a:t>
            </a:r>
          </a:p>
          <a:p>
            <a:pPr marL="0" indent="0" algn="l" eaLnBrk="1" hangingPunct="1">
              <a:lnSpc>
                <a:spcPct val="80000"/>
              </a:lnSpc>
              <a:buFontTx/>
              <a:buNone/>
              <a:tabLst>
                <a:tab pos="1255713" algn="l"/>
              </a:tabLst>
            </a:pPr>
            <a:r>
              <a:rPr lang="en-US" altLang="zh-CN" sz="2800" b="0" dirty="0" smtClean="0">
                <a:solidFill>
                  <a:schemeClr val="accent6"/>
                </a:solidFill>
              </a:rPr>
              <a:t>;wvar2</a:t>
            </a:r>
            <a:r>
              <a:rPr lang="zh-CN" altLang="en-US" sz="2800" b="0" dirty="0" smtClean="0">
                <a:solidFill>
                  <a:schemeClr val="accent6"/>
                </a:solidFill>
              </a:rPr>
              <a:t>是没有初始化的字变量</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circle(in)">
                                      <p:cBhvr>
                                        <p:cTn id="7" dur="20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randombar(horizontal)">
                                      <p:cBhvr>
                                        <p:cTn id="12" dur="500"/>
                                        <p:tgtEl>
                                          <p:spTgt spid="47107">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Effect transition="in" filter="randombar(horizontal)">
                                      <p:cBhvr>
                                        <p:cTn id="15" dur="500"/>
                                        <p:tgtEl>
                                          <p:spTgt spid="4710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47107">
                                            <p:txEl>
                                              <p:pRg st="3" end="3"/>
                                            </p:txEl>
                                          </p:spTgt>
                                        </p:tgtEl>
                                        <p:attrNameLst>
                                          <p:attrName>style.visibility</p:attrName>
                                        </p:attrNameLst>
                                      </p:cBhvr>
                                      <p:to>
                                        <p:strVal val="visible"/>
                                      </p:to>
                                    </p:set>
                                    <p:animEffect transition="in" filter="wipe(down)">
                                      <p:cBhvr>
                                        <p:cTn id="20" dur="500"/>
                                        <p:tgtEl>
                                          <p:spTgt spid="47107">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Effect transition="in" filter="wipe(down)">
                                      <p:cBhvr>
                                        <p:cTn id="23" dur="500"/>
                                        <p:tgtEl>
                                          <p:spTgt spid="4710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47107">
                                            <p:txEl>
                                              <p:pRg st="5" end="5"/>
                                            </p:txEl>
                                          </p:spTgt>
                                        </p:tgtEl>
                                        <p:attrNameLst>
                                          <p:attrName>style.visibility</p:attrName>
                                        </p:attrNameLst>
                                      </p:cBhvr>
                                      <p:to>
                                        <p:strVal val="visible"/>
                                      </p:to>
                                    </p:set>
                                    <p:animEffect transition="in" filter="randombar(horizontal)">
                                      <p:cBhvr>
                                        <p:cTn id="28" dur="500"/>
                                        <p:tgtEl>
                                          <p:spTgt spid="47107">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Effect transition="in" filter="randombar(horizontal)">
                                      <p:cBhvr>
                                        <p:cTn id="31" dur="500"/>
                                        <p:tgtEl>
                                          <p:spTgt spid="4710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nodeType="clickEffect">
                                  <p:stCondLst>
                                    <p:cond delay="0"/>
                                  </p:stCondLst>
                                  <p:childTnLst>
                                    <p:set>
                                      <p:cBhvr>
                                        <p:cTn id="35" dur="1" fill="hold">
                                          <p:stCondLst>
                                            <p:cond delay="0"/>
                                          </p:stCondLst>
                                        </p:cTn>
                                        <p:tgtEl>
                                          <p:spTgt spid="47107">
                                            <p:txEl>
                                              <p:pRg st="7" end="7"/>
                                            </p:txEl>
                                          </p:spTgt>
                                        </p:tgtEl>
                                        <p:attrNameLst>
                                          <p:attrName>style.visibility</p:attrName>
                                        </p:attrNameLst>
                                      </p:cBhvr>
                                      <p:to>
                                        <p:strVal val="visible"/>
                                      </p:to>
                                    </p:set>
                                    <p:animEffect transition="in" filter="randombar(horizontal)">
                                      <p:cBhvr>
                                        <p:cTn id="36" dur="500"/>
                                        <p:tgtEl>
                                          <p:spTgt spid="47107">
                                            <p:txEl>
                                              <p:pRg st="7" end="7"/>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47107">
                                            <p:txEl>
                                              <p:pRg st="8" end="8"/>
                                            </p:txEl>
                                          </p:spTgt>
                                        </p:tgtEl>
                                        <p:attrNameLst>
                                          <p:attrName>style.visibility</p:attrName>
                                        </p:attrNameLst>
                                      </p:cBhvr>
                                      <p:to>
                                        <p:strVal val="visible"/>
                                      </p:to>
                                    </p:set>
                                    <p:animEffect transition="in" filter="randombar(horizontal)">
                                      <p:cBhvr>
                                        <p:cTn id="39" dur="500"/>
                                        <p:tgtEl>
                                          <p:spTgt spid="47107">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47107">
                                            <p:txEl>
                                              <p:pRg st="9" end="9"/>
                                            </p:txEl>
                                          </p:spTgt>
                                        </p:tgtEl>
                                        <p:attrNameLst>
                                          <p:attrName>style.visibility</p:attrName>
                                        </p:attrNameLst>
                                      </p:cBhvr>
                                      <p:to>
                                        <p:strVal val="visible"/>
                                      </p:to>
                                    </p:set>
                                    <p:animEffect transition="in" filter="wipe(down)">
                                      <p:cBhvr>
                                        <p:cTn id="44" dur="500"/>
                                        <p:tgtEl>
                                          <p:spTgt spid="47107">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47107">
                                            <p:txEl>
                                              <p:pRg st="10" end="10"/>
                                            </p:txEl>
                                          </p:spTgt>
                                        </p:tgtEl>
                                        <p:attrNameLst>
                                          <p:attrName>style.visibility</p:attrName>
                                        </p:attrNameLst>
                                      </p:cBhvr>
                                      <p:to>
                                        <p:strVal val="visible"/>
                                      </p:to>
                                    </p:set>
                                    <p:animEffect transition="in" filter="wipe(down)">
                                      <p:cBhvr>
                                        <p:cTn id="47" dur="500"/>
                                        <p:tgtEl>
                                          <p:spTgt spid="47107">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nodeType="clickEffect">
                                  <p:stCondLst>
                                    <p:cond delay="0"/>
                                  </p:stCondLst>
                                  <p:childTnLst>
                                    <p:set>
                                      <p:cBhvr>
                                        <p:cTn id="51" dur="1" fill="hold">
                                          <p:stCondLst>
                                            <p:cond delay="0"/>
                                          </p:stCondLst>
                                        </p:cTn>
                                        <p:tgtEl>
                                          <p:spTgt spid="47107">
                                            <p:txEl>
                                              <p:pRg st="11" end="11"/>
                                            </p:txEl>
                                          </p:spTgt>
                                        </p:tgtEl>
                                        <p:attrNameLst>
                                          <p:attrName>style.visibility</p:attrName>
                                        </p:attrNameLst>
                                      </p:cBhvr>
                                      <p:to>
                                        <p:strVal val="visible"/>
                                      </p:to>
                                    </p:set>
                                    <p:animEffect transition="in" filter="randombar(horizontal)">
                                      <p:cBhvr>
                                        <p:cTn id="52" dur="500"/>
                                        <p:tgtEl>
                                          <p:spTgt spid="47107">
                                            <p:txEl>
                                              <p:pRg st="11" end="11"/>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47107">
                                            <p:txEl>
                                              <p:pRg st="12" end="12"/>
                                            </p:txEl>
                                          </p:spTgt>
                                        </p:tgtEl>
                                        <p:attrNameLst>
                                          <p:attrName>style.visibility</p:attrName>
                                        </p:attrNameLst>
                                      </p:cBhvr>
                                      <p:to>
                                        <p:strVal val="visible"/>
                                      </p:to>
                                    </p:set>
                                    <p:animEffect transition="in" filter="randombar(horizontal)">
                                      <p:cBhvr>
                                        <p:cTn id="55" dur="500"/>
                                        <p:tgtEl>
                                          <p:spTgt spid="471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88913"/>
            <a:ext cx="8229600" cy="504825"/>
          </a:xfrm>
        </p:spPr>
        <p:txBody>
          <a:bodyPr/>
          <a:lstStyle/>
          <a:p>
            <a:pPr eaLnBrk="1" hangingPunct="1"/>
            <a:r>
              <a:rPr lang="zh-CN" altLang="en-US" smtClean="0"/>
              <a:t>汇编语言的语句格式</a:t>
            </a:r>
          </a:p>
        </p:txBody>
      </p:sp>
      <p:sp>
        <p:nvSpPr>
          <p:cNvPr id="8195" name="Rectangle 3"/>
          <p:cNvSpPr>
            <a:spLocks noGrp="1" noChangeArrowheads="1"/>
          </p:cNvSpPr>
          <p:nvPr>
            <p:ph type="body" idx="1"/>
          </p:nvPr>
        </p:nvSpPr>
        <p:spPr>
          <a:xfrm>
            <a:off x="468313" y="1052513"/>
            <a:ext cx="8229600" cy="5184775"/>
          </a:xfrm>
        </p:spPr>
        <p:txBody>
          <a:bodyPr/>
          <a:lstStyle/>
          <a:p>
            <a:pPr eaLnBrk="1" hangingPunct="1">
              <a:buFontTx/>
              <a:buNone/>
              <a:defRPr/>
            </a:pPr>
            <a:r>
              <a:rPr lang="en-US" altLang="zh-CN" sz="2800" b="0" dirty="0" smtClean="0"/>
              <a:t>⑴</a:t>
            </a:r>
            <a:r>
              <a:rPr lang="zh-CN" altLang="en-US" sz="2800" b="0" dirty="0" smtClean="0">
                <a:hlinkClick r:id="rId3" action="ppaction://hlinksldjump"/>
              </a:rPr>
              <a:t>执行性语句</a:t>
            </a:r>
            <a:r>
              <a:rPr lang="en-US" altLang="zh-CN" sz="2800" b="0" dirty="0" smtClean="0"/>
              <a:t>——</a:t>
            </a:r>
            <a:r>
              <a:rPr lang="zh-CN" altLang="en-US" sz="2800" b="0" dirty="0" smtClean="0"/>
              <a:t>包含处理器指令的语句。</a:t>
            </a:r>
            <a:endParaRPr lang="en-US" altLang="zh-CN" sz="2800" b="0" dirty="0" smtClean="0"/>
          </a:p>
          <a:p>
            <a:pPr eaLnBrk="1" hangingPunct="1">
              <a:spcBef>
                <a:spcPts val="1200"/>
              </a:spcBef>
              <a:buFontTx/>
              <a:buNone/>
              <a:defRPr/>
            </a:pPr>
            <a:r>
              <a:rPr lang="en-US" altLang="zh-CN" sz="2800" b="0" dirty="0">
                <a:solidFill>
                  <a:srgbClr val="0000FF"/>
                </a:solidFill>
              </a:rPr>
              <a:t> </a:t>
            </a:r>
            <a:r>
              <a:rPr lang="en-US" altLang="zh-CN" sz="2800" b="0" dirty="0" smtClean="0">
                <a:solidFill>
                  <a:srgbClr val="0000FF"/>
                </a:solidFill>
              </a:rPr>
              <a:t>     </a:t>
            </a:r>
            <a:r>
              <a:rPr lang="zh-CN" altLang="en-US" sz="2400" b="0" dirty="0" smtClean="0">
                <a:solidFill>
                  <a:srgbClr val="0000FF"/>
                </a:solidFill>
              </a:rPr>
              <a:t>标号</a:t>
            </a:r>
            <a:r>
              <a:rPr lang="en-US" altLang="zh-CN" sz="2400" b="0" dirty="0" smtClean="0">
                <a:solidFill>
                  <a:srgbClr val="0000FF"/>
                </a:solidFill>
              </a:rPr>
              <a:t>:</a:t>
            </a:r>
            <a:r>
              <a:rPr lang="en-US" altLang="zh-CN" sz="2400" b="0" dirty="0" smtClean="0"/>
              <a:t> </a:t>
            </a:r>
            <a:r>
              <a:rPr lang="zh-CN" altLang="en-US" sz="2400" b="0" dirty="0"/>
              <a:t>指令助记符  目标</a:t>
            </a:r>
            <a:r>
              <a:rPr lang="zh-CN" altLang="en-US" sz="2400" b="0" dirty="0" smtClean="0"/>
              <a:t>操作数</a:t>
            </a:r>
            <a:r>
              <a:rPr lang="en-US" altLang="zh-CN" sz="2400" b="0" dirty="0" smtClean="0"/>
              <a:t>,</a:t>
            </a:r>
            <a:r>
              <a:rPr lang="zh-CN" altLang="en-US" sz="2400" b="0" dirty="0" smtClean="0"/>
              <a:t>源操作数	  </a:t>
            </a:r>
            <a:r>
              <a:rPr lang="en-US" altLang="zh-CN" sz="2400" b="0" dirty="0" smtClean="0">
                <a:solidFill>
                  <a:srgbClr val="006600"/>
                </a:solidFill>
              </a:rPr>
              <a:t>;</a:t>
            </a:r>
            <a:r>
              <a:rPr lang="zh-CN" altLang="en-US" sz="2400" b="0" dirty="0" smtClean="0">
                <a:solidFill>
                  <a:srgbClr val="006600"/>
                </a:solidFill>
              </a:rPr>
              <a:t>注释</a:t>
            </a:r>
            <a:endParaRPr lang="en-US" altLang="zh-CN" sz="2400" b="0" dirty="0" smtClean="0">
              <a:solidFill>
                <a:srgbClr val="006600"/>
              </a:solidFill>
            </a:endParaRPr>
          </a:p>
          <a:p>
            <a:pPr eaLnBrk="1" hangingPunct="1">
              <a:spcBef>
                <a:spcPts val="1200"/>
              </a:spcBef>
              <a:buFontTx/>
              <a:buNone/>
              <a:defRPr/>
            </a:pPr>
            <a:r>
              <a:rPr lang="en-US" altLang="zh-CN" sz="2400" b="0" dirty="0">
                <a:solidFill>
                  <a:srgbClr val="006600"/>
                </a:solidFill>
              </a:rPr>
              <a:t> </a:t>
            </a:r>
            <a:r>
              <a:rPr lang="en-US" altLang="zh-CN" sz="2400" b="0" dirty="0" smtClean="0">
                <a:solidFill>
                  <a:srgbClr val="006600"/>
                </a:solidFill>
              </a:rPr>
              <a:t>      </a:t>
            </a:r>
            <a:r>
              <a:rPr lang="en-US" altLang="zh-CN" sz="2400" b="0" dirty="0" smtClean="0">
                <a:solidFill>
                  <a:srgbClr val="FF0000"/>
                </a:solidFill>
              </a:rPr>
              <a:t>begin</a:t>
            </a:r>
            <a:r>
              <a:rPr lang="zh-CN" altLang="en-US" sz="2400" b="0" dirty="0" smtClean="0">
                <a:solidFill>
                  <a:srgbClr val="FF0000"/>
                </a:solidFill>
              </a:rPr>
              <a:t>：</a:t>
            </a:r>
            <a:r>
              <a:rPr lang="en-US" altLang="zh-CN" sz="2400" b="0" dirty="0" err="1" smtClean="0">
                <a:solidFill>
                  <a:srgbClr val="0000FF"/>
                </a:solidFill>
              </a:rPr>
              <a:t>mov</a:t>
            </a:r>
            <a:r>
              <a:rPr lang="en-US" altLang="zh-CN" sz="2400" b="0" dirty="0" smtClean="0">
                <a:solidFill>
                  <a:srgbClr val="0000FF"/>
                </a:solidFill>
              </a:rPr>
              <a:t> ax, @data    </a:t>
            </a:r>
            <a:r>
              <a:rPr lang="en-US" altLang="zh-CN" sz="2400" b="0" dirty="0" smtClean="0">
                <a:solidFill>
                  <a:srgbClr val="006600"/>
                </a:solidFill>
              </a:rPr>
              <a:t>;</a:t>
            </a:r>
            <a:r>
              <a:rPr lang="zh-CN" altLang="en-US" sz="2400" b="0" dirty="0" smtClean="0">
                <a:solidFill>
                  <a:srgbClr val="006600"/>
                </a:solidFill>
              </a:rPr>
              <a:t>将数据段段地址送入</a:t>
            </a:r>
            <a:r>
              <a:rPr lang="en-US" altLang="zh-CN" sz="2400" b="0" dirty="0" smtClean="0">
                <a:solidFill>
                  <a:srgbClr val="006600"/>
                </a:solidFill>
              </a:rPr>
              <a:t>AX</a:t>
            </a:r>
            <a:endParaRPr lang="zh-CN" altLang="en-US" b="0" dirty="0" smtClean="0">
              <a:solidFill>
                <a:srgbClr val="006600"/>
              </a:solidFill>
            </a:endParaRPr>
          </a:p>
          <a:p>
            <a:pPr eaLnBrk="1" hangingPunct="1">
              <a:spcBef>
                <a:spcPts val="1800"/>
              </a:spcBef>
              <a:buFontTx/>
              <a:buNone/>
              <a:defRPr/>
            </a:pPr>
            <a:r>
              <a:rPr lang="zh-CN" altLang="en-US" sz="2800" b="0" dirty="0" smtClean="0"/>
              <a:t>⑵</a:t>
            </a:r>
            <a:r>
              <a:rPr lang="zh-CN" altLang="en-US" sz="2800" b="0" dirty="0" smtClean="0">
                <a:hlinkClick r:id="rId3" action="ppaction://hlinksldjump"/>
              </a:rPr>
              <a:t>说明性语句</a:t>
            </a:r>
            <a:r>
              <a:rPr lang="en-US" altLang="zh-CN" sz="2800" b="0" dirty="0" smtClean="0"/>
              <a:t>——</a:t>
            </a:r>
            <a:r>
              <a:rPr lang="zh-CN" altLang="en-US" sz="2800" b="0" dirty="0" smtClean="0"/>
              <a:t>即伪指令语句，指示源程序如何汇编</a:t>
            </a:r>
            <a:r>
              <a:rPr lang="zh-CN" altLang="en-US" sz="2800" b="0" dirty="0"/>
              <a:t>，</a:t>
            </a:r>
            <a:r>
              <a:rPr lang="zh-CN" altLang="en-US" sz="2800" b="0" dirty="0" smtClean="0"/>
              <a:t>变量、子程序怎样定义等。</a:t>
            </a:r>
          </a:p>
          <a:p>
            <a:pPr lvl="1" eaLnBrk="1" hangingPunct="1">
              <a:spcBef>
                <a:spcPts val="1200"/>
              </a:spcBef>
              <a:buFontTx/>
              <a:buNone/>
              <a:defRPr/>
            </a:pPr>
            <a:r>
              <a:rPr lang="zh-CN" altLang="en-US" sz="2400" b="0" dirty="0" smtClean="0">
                <a:solidFill>
                  <a:srgbClr val="0000FF"/>
                </a:solidFill>
                <a:latin typeface="+mn-ea"/>
                <a:ea typeface="+mn-ea"/>
              </a:rPr>
              <a:t> 名字</a:t>
            </a:r>
            <a:r>
              <a:rPr lang="zh-CN" altLang="en-US" sz="2400" b="0" dirty="0" smtClean="0">
                <a:solidFill>
                  <a:srgbClr val="339933"/>
                </a:solidFill>
                <a:latin typeface="+mn-ea"/>
                <a:ea typeface="+mn-ea"/>
              </a:rPr>
              <a:t> </a:t>
            </a:r>
            <a:r>
              <a:rPr lang="zh-CN" altLang="en-US" sz="2400" b="0" dirty="0" smtClean="0">
                <a:solidFill>
                  <a:srgbClr val="CC0066"/>
                </a:solidFill>
                <a:latin typeface="+mn-ea"/>
                <a:ea typeface="+mn-ea"/>
              </a:rPr>
              <a:t> </a:t>
            </a:r>
            <a:r>
              <a:rPr lang="zh-CN" altLang="en-US" sz="2400" b="0" dirty="0" smtClean="0">
                <a:solidFill>
                  <a:srgbClr val="FF0000"/>
                </a:solidFill>
                <a:latin typeface="+mn-ea"/>
                <a:ea typeface="+mn-ea"/>
              </a:rPr>
              <a:t>伪指令助记符  </a:t>
            </a:r>
            <a:r>
              <a:rPr lang="zh-CN" altLang="en-US" sz="2400" b="0" dirty="0" smtClean="0">
                <a:solidFill>
                  <a:schemeClr val="accent1">
                    <a:lumMod val="75000"/>
                  </a:schemeClr>
                </a:solidFill>
                <a:latin typeface="+mn-ea"/>
                <a:ea typeface="+mn-ea"/>
              </a:rPr>
              <a:t>参数</a:t>
            </a:r>
            <a:r>
              <a:rPr lang="en-US" altLang="zh-CN" sz="2400" b="0" dirty="0" smtClean="0">
                <a:solidFill>
                  <a:schemeClr val="accent1">
                    <a:lumMod val="75000"/>
                  </a:schemeClr>
                </a:solidFill>
                <a:latin typeface="+mn-ea"/>
                <a:ea typeface="+mn-ea"/>
              </a:rPr>
              <a:t>,</a:t>
            </a:r>
            <a:r>
              <a:rPr lang="zh-CN" altLang="en-US" sz="2400" b="0" dirty="0" smtClean="0">
                <a:solidFill>
                  <a:schemeClr val="accent1">
                    <a:lumMod val="75000"/>
                  </a:schemeClr>
                </a:solidFill>
                <a:latin typeface="+mn-ea"/>
                <a:ea typeface="+mn-ea"/>
              </a:rPr>
              <a:t>参数</a:t>
            </a:r>
            <a:r>
              <a:rPr lang="en-US" altLang="zh-CN" sz="2400" b="0" dirty="0" smtClean="0">
                <a:solidFill>
                  <a:schemeClr val="accent1">
                    <a:lumMod val="75000"/>
                  </a:schemeClr>
                </a:solidFill>
                <a:latin typeface="+mn-ea"/>
                <a:ea typeface="+mn-ea"/>
              </a:rPr>
              <a:t>,…       </a:t>
            </a:r>
            <a:r>
              <a:rPr lang="en-US" altLang="zh-CN" sz="2400" b="0" dirty="0" smtClean="0">
                <a:solidFill>
                  <a:srgbClr val="006600"/>
                </a:solidFill>
                <a:latin typeface="+mn-ea"/>
                <a:ea typeface="+mn-ea"/>
              </a:rPr>
              <a:t>;</a:t>
            </a:r>
            <a:r>
              <a:rPr lang="zh-CN" altLang="en-US" sz="2400" b="0" dirty="0" smtClean="0">
                <a:solidFill>
                  <a:srgbClr val="006600"/>
                </a:solidFill>
                <a:latin typeface="+mn-ea"/>
                <a:ea typeface="+mn-ea"/>
              </a:rPr>
              <a:t>注释</a:t>
            </a:r>
            <a:endParaRPr lang="en-US" altLang="zh-CN" sz="2400" b="0" dirty="0" smtClean="0">
              <a:solidFill>
                <a:srgbClr val="006600"/>
              </a:solidFill>
              <a:latin typeface="+mn-ea"/>
              <a:ea typeface="+mn-ea"/>
            </a:endParaRPr>
          </a:p>
          <a:p>
            <a:pPr lvl="1" eaLnBrk="1" hangingPunct="1">
              <a:spcBef>
                <a:spcPts val="1200"/>
              </a:spcBef>
              <a:buNone/>
              <a:defRPr/>
            </a:pPr>
            <a:r>
              <a:rPr lang="en-US" altLang="zh-CN" sz="2400" dirty="0">
                <a:solidFill>
                  <a:srgbClr val="0000FF"/>
                </a:solidFill>
                <a:ea typeface="Arial Unicode MS" pitchFamily="34" charset="-122"/>
                <a:cs typeface="Arial Unicode MS" pitchFamily="34" charset="-122"/>
              </a:rPr>
              <a:t>string</a:t>
            </a:r>
            <a:r>
              <a:rPr lang="en-US" altLang="zh-CN" sz="2400" dirty="0">
                <a:ea typeface="Arial Unicode MS" pitchFamily="34" charset="-122"/>
                <a:cs typeface="Arial Unicode MS" pitchFamily="34" charset="-122"/>
              </a:rPr>
              <a:t>	</a:t>
            </a:r>
            <a:r>
              <a:rPr lang="en-US" altLang="zh-CN" sz="2400" dirty="0" err="1">
                <a:solidFill>
                  <a:srgbClr val="FF0000"/>
                </a:solidFill>
                <a:ea typeface="Arial Unicode MS" pitchFamily="34" charset="-122"/>
                <a:cs typeface="Arial Unicode MS" pitchFamily="34" charset="-122"/>
              </a:rPr>
              <a:t>db</a:t>
            </a:r>
            <a:r>
              <a:rPr lang="en-US" altLang="zh-CN" sz="2400" dirty="0">
                <a:ea typeface="Arial Unicode MS" pitchFamily="34" charset="-122"/>
                <a:cs typeface="Arial Unicode MS" pitchFamily="34" charset="-122"/>
              </a:rPr>
              <a:t> </a:t>
            </a:r>
            <a:r>
              <a:rPr lang="en-US" altLang="zh-CN" sz="2400" dirty="0" smtClean="0">
                <a:ea typeface="Arial Unicode MS" pitchFamily="34" charset="-122"/>
                <a:cs typeface="Arial Unicode MS" pitchFamily="34" charset="-122"/>
              </a:rPr>
              <a:t> </a:t>
            </a:r>
            <a:r>
              <a:rPr lang="en-US" altLang="zh-CN" sz="2400" dirty="0" smtClean="0">
                <a:solidFill>
                  <a:schemeClr val="accent1">
                    <a:lumMod val="75000"/>
                  </a:schemeClr>
                </a:solidFill>
                <a:ea typeface="Arial Unicode MS" pitchFamily="34" charset="-122"/>
                <a:cs typeface="Arial Unicode MS" pitchFamily="34" charset="-122"/>
              </a:rPr>
              <a:t>’Hello</a:t>
            </a:r>
            <a:r>
              <a:rPr lang="en-US" altLang="zh-CN" sz="2400" dirty="0">
                <a:solidFill>
                  <a:schemeClr val="accent1">
                    <a:lumMod val="75000"/>
                  </a:schemeClr>
                </a:solidFill>
                <a:ea typeface="Arial Unicode MS" pitchFamily="34" charset="-122"/>
                <a:cs typeface="Arial Unicode MS" pitchFamily="34" charset="-122"/>
              </a:rPr>
              <a:t>, Assembly !’,0dh,0ah,’$’</a:t>
            </a:r>
          </a:p>
          <a:p>
            <a:pPr lvl="1" eaLnBrk="1" hangingPunct="1">
              <a:spcBef>
                <a:spcPts val="1200"/>
              </a:spcBef>
              <a:buFontTx/>
              <a:buNone/>
              <a:defRPr/>
            </a:pPr>
            <a:endParaRPr lang="zh-CN" altLang="en-US" sz="2400" b="0" dirty="0" smtClean="0">
              <a:solidFill>
                <a:srgbClr val="006600"/>
              </a:solidFill>
              <a:latin typeface="+mn-ea"/>
              <a:ea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7" dur="500"/>
                                        <p:tgtEl>
                                          <p:spTgt spid="8195">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0" dur="500"/>
                                        <p:tgtEl>
                                          <p:spTgt spid="8195">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3"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188913"/>
            <a:ext cx="8229600" cy="504825"/>
          </a:xfrm>
        </p:spPr>
        <p:txBody>
          <a:bodyPr/>
          <a:lstStyle/>
          <a:p>
            <a:pPr eaLnBrk="1" hangingPunct="1"/>
            <a:r>
              <a:rPr lang="zh-CN" altLang="en-US" smtClean="0"/>
              <a:t>例题</a:t>
            </a:r>
            <a:r>
              <a:rPr lang="en-US" altLang="zh-CN" smtClean="0"/>
              <a:t>3.2 </a:t>
            </a:r>
            <a:r>
              <a:rPr lang="zh-CN" altLang="en-US" smtClean="0"/>
              <a:t>变量的定义（续）</a:t>
            </a:r>
          </a:p>
        </p:txBody>
      </p:sp>
      <p:sp>
        <p:nvSpPr>
          <p:cNvPr id="48131" name="Rectangle 3"/>
          <p:cNvSpPr>
            <a:spLocks noGrp="1" noChangeArrowheads="1"/>
          </p:cNvSpPr>
          <p:nvPr>
            <p:ph type="body" idx="1"/>
          </p:nvPr>
        </p:nvSpPr>
        <p:spPr>
          <a:xfrm>
            <a:off x="468313" y="836613"/>
            <a:ext cx="8229600" cy="5329237"/>
          </a:xfrm>
        </p:spPr>
        <p:txBody>
          <a:bodyPr/>
          <a:lstStyle/>
          <a:p>
            <a:pPr marL="0" indent="0" eaLnBrk="1" hangingPunct="1">
              <a:lnSpc>
                <a:spcPct val="90000"/>
              </a:lnSpc>
              <a:buFontTx/>
              <a:buNone/>
              <a:tabLst>
                <a:tab pos="1255713" algn="l"/>
                <a:tab pos="3944938" algn="l"/>
              </a:tabLst>
            </a:pPr>
            <a:r>
              <a:rPr lang="en-US" altLang="zh-CN" sz="2800" b="0" dirty="0" err="1" smtClean="0">
                <a:solidFill>
                  <a:schemeClr val="accent1"/>
                </a:solidFill>
              </a:rPr>
              <a:t>dvar</a:t>
            </a:r>
            <a:r>
              <a:rPr lang="en-US" altLang="zh-CN" sz="2800" b="0" dirty="0" smtClean="0">
                <a:solidFill>
                  <a:schemeClr val="accent1"/>
                </a:solidFill>
              </a:rPr>
              <a:t>	</a:t>
            </a:r>
            <a:r>
              <a:rPr lang="en-US" altLang="zh-CN" sz="2800" b="0" dirty="0" err="1" smtClean="0">
                <a:solidFill>
                  <a:schemeClr val="accent1"/>
                </a:solidFill>
              </a:rPr>
              <a:t>dd</a:t>
            </a:r>
            <a:r>
              <a:rPr lang="en-US" altLang="zh-CN" sz="2800" b="0" dirty="0" smtClean="0">
                <a:solidFill>
                  <a:schemeClr val="accent1"/>
                </a:solidFill>
              </a:rPr>
              <a:t> 12347777h,87651111h,?</a:t>
            </a:r>
            <a:r>
              <a:rPr lang="en-US" altLang="zh-CN" sz="2800" b="0" dirty="0" smtClean="0">
                <a:solidFill>
                  <a:schemeClr val="accent6"/>
                </a:solidFill>
              </a:rPr>
              <a:t>	</a:t>
            </a:r>
          </a:p>
          <a:p>
            <a:pPr marL="0" indent="0" eaLnBrk="1" hangingPunct="1">
              <a:lnSpc>
                <a:spcPct val="90000"/>
              </a:lnSpc>
              <a:buFontTx/>
              <a:buNone/>
              <a:tabLst>
                <a:tab pos="1255713" algn="l"/>
                <a:tab pos="3944938" algn="l"/>
              </a:tabLst>
            </a:pPr>
            <a:r>
              <a:rPr lang="zh-CN" altLang="en-US" sz="2400" b="0" dirty="0" smtClean="0">
                <a:solidFill>
                  <a:schemeClr val="accent6"/>
                </a:solidFill>
              </a:rPr>
              <a:t>；双字变量：</a:t>
            </a:r>
            <a:r>
              <a:rPr lang="en-US" altLang="zh-CN" sz="2400" b="0" dirty="0" smtClean="0">
                <a:solidFill>
                  <a:schemeClr val="accent6"/>
                </a:solidFill>
              </a:rPr>
              <a:t>2</a:t>
            </a:r>
            <a:r>
              <a:rPr lang="zh-CN" altLang="en-US" sz="2400" b="0" dirty="0" smtClean="0">
                <a:solidFill>
                  <a:schemeClr val="accent6"/>
                </a:solidFill>
              </a:rPr>
              <a:t>个双字数据，一个双字空间</a:t>
            </a:r>
          </a:p>
          <a:p>
            <a:pPr marL="0" indent="0" eaLnBrk="1" hangingPunct="1">
              <a:lnSpc>
                <a:spcPct val="90000"/>
              </a:lnSpc>
              <a:buFontTx/>
              <a:buNone/>
              <a:tabLst>
                <a:tab pos="1255713" algn="l"/>
                <a:tab pos="3944938" algn="l"/>
              </a:tabLst>
            </a:pPr>
            <a:r>
              <a:rPr lang="en-US" altLang="zh-CN" sz="2800" b="0" dirty="0" err="1" smtClean="0">
                <a:solidFill>
                  <a:schemeClr val="accent1"/>
                </a:solidFill>
              </a:rPr>
              <a:t>abc</a:t>
            </a:r>
            <a:r>
              <a:rPr lang="en-US" altLang="zh-CN" sz="2800" b="0" dirty="0" smtClean="0">
                <a:solidFill>
                  <a:schemeClr val="accent1"/>
                </a:solidFill>
              </a:rPr>
              <a:t>	</a:t>
            </a:r>
            <a:r>
              <a:rPr lang="en-US" altLang="zh-CN" sz="2800" b="0" dirty="0" err="1" smtClean="0">
                <a:solidFill>
                  <a:schemeClr val="accent1"/>
                </a:solidFill>
              </a:rPr>
              <a:t>db</a:t>
            </a:r>
            <a:r>
              <a:rPr lang="en-US" altLang="zh-CN" sz="2800" b="0" dirty="0" smtClean="0">
                <a:solidFill>
                  <a:schemeClr val="accent1"/>
                </a:solidFill>
              </a:rPr>
              <a:t> ’</a:t>
            </a:r>
            <a:r>
              <a:rPr lang="en-US" altLang="zh-CN" sz="2800" b="0" dirty="0" err="1" smtClean="0">
                <a:solidFill>
                  <a:schemeClr val="accent1"/>
                </a:solidFill>
              </a:rPr>
              <a:t>a’,’b’,’c</a:t>
            </a:r>
            <a:r>
              <a:rPr lang="en-US" altLang="zh-CN" sz="2800" b="0" dirty="0" smtClean="0">
                <a:solidFill>
                  <a:schemeClr val="accent1"/>
                </a:solidFill>
              </a:rPr>
              <a:t>’,?</a:t>
            </a:r>
            <a:r>
              <a:rPr lang="en-US" altLang="zh-CN" sz="2800" b="0" dirty="0" smtClean="0">
                <a:solidFill>
                  <a:schemeClr val="accent6"/>
                </a:solidFill>
              </a:rPr>
              <a:t>	</a:t>
            </a:r>
            <a:r>
              <a:rPr lang="zh-CN" altLang="en-US" sz="2800" b="0" dirty="0" smtClean="0">
                <a:solidFill>
                  <a:schemeClr val="accent6"/>
                </a:solidFill>
              </a:rPr>
              <a:t>；</a:t>
            </a:r>
            <a:r>
              <a:rPr lang="zh-CN" altLang="en-US" sz="2400" b="0" dirty="0" smtClean="0">
                <a:solidFill>
                  <a:schemeClr val="accent6"/>
                </a:solidFill>
              </a:rPr>
              <a:t>定义字符，实际是字节变量</a:t>
            </a:r>
          </a:p>
          <a:p>
            <a:pPr marL="0" indent="0" eaLnBrk="1" hangingPunct="1">
              <a:lnSpc>
                <a:spcPct val="90000"/>
              </a:lnSpc>
              <a:buFontTx/>
              <a:buNone/>
              <a:tabLst>
                <a:tab pos="1255713" algn="l"/>
                <a:tab pos="3944938" algn="l"/>
              </a:tabLst>
            </a:pPr>
            <a:r>
              <a:rPr lang="en-US" altLang="zh-CN" sz="2800" b="0" dirty="0" err="1" smtClean="0">
                <a:solidFill>
                  <a:schemeClr val="accent1"/>
                </a:solidFill>
              </a:rPr>
              <a:t>maxint</a:t>
            </a:r>
            <a:r>
              <a:rPr lang="en-US" altLang="zh-CN" sz="2800" b="0" dirty="0" smtClean="0">
                <a:solidFill>
                  <a:schemeClr val="accent1"/>
                </a:solidFill>
              </a:rPr>
              <a:t>	</a:t>
            </a:r>
            <a:r>
              <a:rPr lang="en-US" altLang="zh-CN" sz="2800" b="0" dirty="0" err="1" smtClean="0">
                <a:solidFill>
                  <a:schemeClr val="accent1"/>
                </a:solidFill>
              </a:rPr>
              <a:t>equ</a:t>
            </a:r>
            <a:r>
              <a:rPr lang="en-US" altLang="zh-CN" sz="2800" b="0" dirty="0" smtClean="0">
                <a:solidFill>
                  <a:schemeClr val="accent1"/>
                </a:solidFill>
              </a:rPr>
              <a:t> 0ah</a:t>
            </a:r>
            <a:r>
              <a:rPr lang="en-US" altLang="zh-CN" sz="2800" b="0" dirty="0" smtClean="0">
                <a:solidFill>
                  <a:schemeClr val="accent6"/>
                </a:solidFill>
              </a:rPr>
              <a:t>	</a:t>
            </a:r>
            <a:r>
              <a:rPr lang="zh-CN" altLang="en-US" sz="2800" b="0" dirty="0" smtClean="0">
                <a:solidFill>
                  <a:schemeClr val="accent6"/>
                </a:solidFill>
              </a:rPr>
              <a:t>；</a:t>
            </a:r>
            <a:r>
              <a:rPr lang="zh-CN" altLang="en-US" sz="2400" b="0" dirty="0" smtClean="0">
                <a:solidFill>
                  <a:schemeClr val="accent6"/>
                </a:solidFill>
              </a:rPr>
              <a:t>符号常量：</a:t>
            </a:r>
            <a:r>
              <a:rPr lang="en-US" altLang="zh-CN" sz="2400" b="0" dirty="0" err="1" smtClean="0">
                <a:solidFill>
                  <a:schemeClr val="accent6"/>
                </a:solidFill>
              </a:rPr>
              <a:t>maxint</a:t>
            </a:r>
            <a:r>
              <a:rPr lang="zh-CN" altLang="en-US" sz="2400" b="0" dirty="0" smtClean="0">
                <a:solidFill>
                  <a:schemeClr val="accent6"/>
                </a:solidFill>
              </a:rPr>
              <a:t>＝</a:t>
            </a:r>
            <a:r>
              <a:rPr lang="en-US" altLang="zh-CN" sz="2400" b="0" dirty="0" smtClean="0">
                <a:solidFill>
                  <a:schemeClr val="accent6"/>
                </a:solidFill>
              </a:rPr>
              <a:t>10</a:t>
            </a:r>
          </a:p>
          <a:p>
            <a:pPr marL="0" indent="0" eaLnBrk="1" hangingPunct="1">
              <a:lnSpc>
                <a:spcPct val="90000"/>
              </a:lnSpc>
              <a:buFontTx/>
              <a:buNone/>
              <a:tabLst>
                <a:tab pos="1255713" algn="l"/>
                <a:tab pos="3944938" algn="l"/>
              </a:tabLst>
            </a:pPr>
            <a:r>
              <a:rPr lang="en-US" altLang="zh-CN" sz="2800" b="0" dirty="0" smtClean="0">
                <a:solidFill>
                  <a:schemeClr val="accent1"/>
                </a:solidFill>
              </a:rPr>
              <a:t>string	</a:t>
            </a:r>
            <a:r>
              <a:rPr lang="en-US" altLang="zh-CN" sz="2800" b="0" dirty="0" err="1" smtClean="0">
                <a:solidFill>
                  <a:schemeClr val="accent1"/>
                </a:solidFill>
              </a:rPr>
              <a:t>db</a:t>
            </a:r>
            <a:r>
              <a:rPr lang="en-US" altLang="zh-CN" sz="2800" b="0" dirty="0" smtClean="0">
                <a:solidFill>
                  <a:schemeClr val="accent1"/>
                </a:solidFill>
              </a:rPr>
              <a:t> ’ABCDEFGHIJ’</a:t>
            </a:r>
            <a:r>
              <a:rPr lang="en-US" altLang="zh-CN" sz="2800" b="0" dirty="0" smtClean="0">
                <a:solidFill>
                  <a:schemeClr val="accent6"/>
                </a:solidFill>
              </a:rPr>
              <a:t>	</a:t>
            </a:r>
          </a:p>
          <a:p>
            <a:pPr marL="0" indent="0" eaLnBrk="1" hangingPunct="1">
              <a:lnSpc>
                <a:spcPct val="90000"/>
              </a:lnSpc>
              <a:buFontTx/>
              <a:buNone/>
              <a:tabLst>
                <a:tab pos="1255713" algn="l"/>
                <a:tab pos="3944938" algn="l"/>
              </a:tabLst>
            </a:pPr>
            <a:r>
              <a:rPr lang="zh-CN" altLang="en-US" sz="2400" b="0" dirty="0" smtClean="0">
                <a:solidFill>
                  <a:schemeClr val="accent6"/>
                </a:solidFill>
              </a:rPr>
              <a:t>；定义字符串：使用字节定义</a:t>
            </a:r>
            <a:r>
              <a:rPr lang="en-US" altLang="zh-CN" sz="2400" b="0" dirty="0" smtClean="0">
                <a:solidFill>
                  <a:schemeClr val="accent6"/>
                </a:solidFill>
              </a:rPr>
              <a:t>DB</a:t>
            </a:r>
            <a:r>
              <a:rPr lang="zh-CN" altLang="en-US" sz="2400" b="0" dirty="0" smtClean="0">
                <a:solidFill>
                  <a:schemeClr val="accent6"/>
                </a:solidFill>
              </a:rPr>
              <a:t>伪指令</a:t>
            </a:r>
          </a:p>
          <a:p>
            <a:pPr marL="0" indent="0" eaLnBrk="1" hangingPunct="1">
              <a:lnSpc>
                <a:spcPct val="90000"/>
              </a:lnSpc>
              <a:buFontTx/>
              <a:buNone/>
              <a:tabLst>
                <a:tab pos="1255713" algn="l"/>
                <a:tab pos="3944938" algn="l"/>
              </a:tabLst>
            </a:pPr>
            <a:r>
              <a:rPr lang="en-US" altLang="zh-CN" sz="2800" b="0" dirty="0" err="1" smtClean="0">
                <a:solidFill>
                  <a:schemeClr val="accent1"/>
                </a:solidFill>
              </a:rPr>
              <a:t>crlfs</a:t>
            </a:r>
            <a:r>
              <a:rPr lang="en-US" altLang="zh-CN" sz="2800" b="0" dirty="0" smtClean="0">
                <a:solidFill>
                  <a:schemeClr val="accent1"/>
                </a:solidFill>
              </a:rPr>
              <a:t>	</a:t>
            </a:r>
            <a:r>
              <a:rPr lang="en-US" altLang="zh-CN" sz="2800" b="0" dirty="0" err="1" smtClean="0">
                <a:solidFill>
                  <a:schemeClr val="accent1"/>
                </a:solidFill>
              </a:rPr>
              <a:t>db</a:t>
            </a:r>
            <a:r>
              <a:rPr lang="en-US" altLang="zh-CN" sz="2800" b="0" dirty="0" smtClean="0">
                <a:solidFill>
                  <a:schemeClr val="accent1"/>
                </a:solidFill>
              </a:rPr>
              <a:t> 13,10,’$’</a:t>
            </a:r>
            <a:r>
              <a:rPr lang="en-US" altLang="zh-CN" sz="2800" b="0" dirty="0" smtClean="0">
                <a:solidFill>
                  <a:schemeClr val="accent6"/>
                </a:solidFill>
              </a:rPr>
              <a:t>	</a:t>
            </a:r>
          </a:p>
          <a:p>
            <a:pPr marL="0" indent="0" eaLnBrk="1" hangingPunct="1">
              <a:lnSpc>
                <a:spcPct val="90000"/>
              </a:lnSpc>
              <a:buFontTx/>
              <a:buNone/>
              <a:tabLst>
                <a:tab pos="1255713" algn="l"/>
                <a:tab pos="3944938" algn="l"/>
              </a:tabLst>
            </a:pPr>
            <a:r>
              <a:rPr lang="zh-CN" altLang="en-US" sz="2400" b="0" dirty="0" smtClean="0">
                <a:solidFill>
                  <a:schemeClr val="accent6"/>
                </a:solidFill>
              </a:rPr>
              <a:t>；回车符</a:t>
            </a:r>
            <a:r>
              <a:rPr lang="en-US" altLang="zh-CN" sz="2400" b="0" dirty="0" smtClean="0">
                <a:solidFill>
                  <a:schemeClr val="accent6"/>
                </a:solidFill>
              </a:rPr>
              <a:t>0DH</a:t>
            </a:r>
            <a:r>
              <a:rPr lang="zh-CN" altLang="en-US" sz="2400" b="0" dirty="0" smtClean="0">
                <a:solidFill>
                  <a:schemeClr val="accent6"/>
                </a:solidFill>
              </a:rPr>
              <a:t>、换行符</a:t>
            </a:r>
            <a:r>
              <a:rPr lang="en-US" altLang="zh-CN" sz="2400" b="0" dirty="0" smtClean="0">
                <a:solidFill>
                  <a:schemeClr val="accent6"/>
                </a:solidFill>
              </a:rPr>
              <a:t>0AH</a:t>
            </a:r>
            <a:r>
              <a:rPr lang="zh-CN" altLang="en-US" sz="2400" b="0" dirty="0" smtClean="0">
                <a:solidFill>
                  <a:schemeClr val="accent6"/>
                </a:solidFill>
              </a:rPr>
              <a:t>和字符</a:t>
            </a:r>
            <a:r>
              <a:rPr lang="en-US" altLang="zh-CN" sz="2400" b="0" dirty="0" smtClean="0">
                <a:solidFill>
                  <a:schemeClr val="accent6"/>
                </a:solidFill>
              </a:rPr>
              <a:t>'$'</a:t>
            </a:r>
            <a:r>
              <a:rPr lang="zh-CN" altLang="en-US" sz="2400" b="0" dirty="0" smtClean="0">
                <a:solidFill>
                  <a:schemeClr val="accent6"/>
                </a:solidFill>
              </a:rPr>
              <a:t>＝</a:t>
            </a:r>
            <a:r>
              <a:rPr lang="en-US" altLang="zh-CN" sz="2400" b="0" dirty="0" smtClean="0">
                <a:solidFill>
                  <a:schemeClr val="accent6"/>
                </a:solidFill>
              </a:rPr>
              <a:t>24H</a:t>
            </a:r>
          </a:p>
          <a:p>
            <a:pPr marL="0" indent="0" eaLnBrk="1" hangingPunct="1">
              <a:lnSpc>
                <a:spcPct val="90000"/>
              </a:lnSpc>
              <a:buFontTx/>
              <a:buNone/>
              <a:tabLst>
                <a:tab pos="1255713" algn="l"/>
                <a:tab pos="3944938" algn="l"/>
              </a:tabLst>
            </a:pPr>
            <a:r>
              <a:rPr lang="en-US" altLang="zh-CN" sz="2800" b="0" dirty="0" smtClean="0">
                <a:solidFill>
                  <a:schemeClr val="accent1"/>
                </a:solidFill>
              </a:rPr>
              <a:t>array1	</a:t>
            </a:r>
            <a:r>
              <a:rPr lang="en-US" altLang="zh-CN" sz="2800" b="0" dirty="0" err="1" smtClean="0">
                <a:solidFill>
                  <a:schemeClr val="accent1"/>
                </a:solidFill>
              </a:rPr>
              <a:t>dw</a:t>
            </a:r>
            <a:r>
              <a:rPr lang="en-US" altLang="zh-CN" sz="2800" b="0" dirty="0" smtClean="0">
                <a:solidFill>
                  <a:schemeClr val="accent1"/>
                </a:solidFill>
              </a:rPr>
              <a:t> </a:t>
            </a:r>
            <a:r>
              <a:rPr lang="en-US" altLang="zh-CN" sz="2800" b="0" dirty="0" err="1" smtClean="0">
                <a:solidFill>
                  <a:schemeClr val="accent1"/>
                </a:solidFill>
              </a:rPr>
              <a:t>maxint</a:t>
            </a:r>
            <a:r>
              <a:rPr lang="en-US" altLang="zh-CN" sz="2800" b="0" dirty="0" smtClean="0">
                <a:solidFill>
                  <a:schemeClr val="accent1"/>
                </a:solidFill>
              </a:rPr>
              <a:t> dup(0)</a:t>
            </a:r>
            <a:r>
              <a:rPr lang="en-US" altLang="zh-CN" sz="2800" b="0" dirty="0" smtClean="0">
                <a:solidFill>
                  <a:schemeClr val="accent6"/>
                </a:solidFill>
              </a:rPr>
              <a:t>	</a:t>
            </a:r>
          </a:p>
          <a:p>
            <a:pPr marL="0" indent="0" eaLnBrk="1" hangingPunct="1">
              <a:lnSpc>
                <a:spcPct val="90000"/>
              </a:lnSpc>
              <a:buFontTx/>
              <a:buNone/>
              <a:tabLst>
                <a:tab pos="1255713" algn="l"/>
                <a:tab pos="3944938" algn="l"/>
              </a:tabLst>
            </a:pPr>
            <a:r>
              <a:rPr lang="zh-CN" altLang="en-US" sz="2400" b="0" dirty="0" smtClean="0">
                <a:solidFill>
                  <a:schemeClr val="accent6"/>
                </a:solidFill>
              </a:rPr>
              <a:t>；</a:t>
            </a:r>
            <a:r>
              <a:rPr lang="en-US" altLang="zh-CN" sz="2400" b="0" dirty="0" smtClean="0">
                <a:solidFill>
                  <a:schemeClr val="accent6"/>
                </a:solidFill>
              </a:rPr>
              <a:t>10</a:t>
            </a:r>
            <a:r>
              <a:rPr lang="zh-CN" altLang="en-US" sz="2400" b="0" dirty="0" smtClean="0">
                <a:solidFill>
                  <a:schemeClr val="accent6"/>
                </a:solidFill>
              </a:rPr>
              <a:t>个初值为</a:t>
            </a:r>
            <a:r>
              <a:rPr lang="en-US" altLang="zh-CN" sz="2400" b="0" dirty="0" smtClean="0">
                <a:solidFill>
                  <a:schemeClr val="accent6"/>
                </a:solidFill>
              </a:rPr>
              <a:t>0</a:t>
            </a:r>
            <a:r>
              <a:rPr lang="zh-CN" altLang="en-US" sz="2400" b="0" dirty="0" smtClean="0">
                <a:solidFill>
                  <a:schemeClr val="accent6"/>
                </a:solidFill>
              </a:rPr>
              <a:t>的字量，可以认为是数组</a:t>
            </a:r>
          </a:p>
          <a:p>
            <a:pPr marL="0" indent="0" eaLnBrk="1" hangingPunct="1">
              <a:lnSpc>
                <a:spcPct val="90000"/>
              </a:lnSpc>
              <a:buFontTx/>
              <a:buNone/>
              <a:tabLst>
                <a:tab pos="1255713" algn="l"/>
                <a:tab pos="3944938" algn="l"/>
              </a:tabLst>
            </a:pPr>
            <a:r>
              <a:rPr lang="en-US" altLang="zh-CN" sz="2800" b="0" dirty="0" smtClean="0">
                <a:solidFill>
                  <a:schemeClr val="accent1"/>
                </a:solidFill>
              </a:rPr>
              <a:t>array	</a:t>
            </a:r>
            <a:r>
              <a:rPr lang="en-US" altLang="zh-CN" sz="2800" b="0" dirty="0" err="1" smtClean="0">
                <a:solidFill>
                  <a:schemeClr val="accent1"/>
                </a:solidFill>
              </a:rPr>
              <a:t>db</a:t>
            </a:r>
            <a:r>
              <a:rPr lang="en-US" altLang="zh-CN" sz="2800" b="0" dirty="0" smtClean="0">
                <a:solidFill>
                  <a:schemeClr val="accent1"/>
                </a:solidFill>
              </a:rPr>
              <a:t> 2 dup(2,3,2 dup(4))</a:t>
            </a:r>
            <a:r>
              <a:rPr lang="en-US" altLang="zh-CN" sz="2800" b="0" dirty="0" smtClean="0">
                <a:solidFill>
                  <a:schemeClr val="accent6"/>
                </a:solidFill>
              </a:rPr>
              <a:t>	</a:t>
            </a:r>
          </a:p>
          <a:p>
            <a:pPr marL="0" indent="0" eaLnBrk="1" hangingPunct="1">
              <a:lnSpc>
                <a:spcPct val="90000"/>
              </a:lnSpc>
              <a:buFontTx/>
              <a:buNone/>
              <a:tabLst>
                <a:tab pos="1255713" algn="l"/>
                <a:tab pos="3944938" algn="l"/>
              </a:tabLst>
            </a:pPr>
            <a:r>
              <a:rPr lang="zh-CN" altLang="en-US" sz="2400" b="0" dirty="0" smtClean="0">
                <a:solidFill>
                  <a:schemeClr val="accent6"/>
                </a:solidFill>
              </a:rPr>
              <a:t>；</a:t>
            </a:r>
            <a:r>
              <a:rPr lang="en-US" altLang="zh-CN" sz="2400" b="0" dirty="0" smtClean="0">
                <a:solidFill>
                  <a:schemeClr val="accent6"/>
                </a:solidFill>
              </a:rPr>
              <a:t>6</a:t>
            </a:r>
            <a:r>
              <a:rPr lang="zh-CN" altLang="en-US" sz="2400" b="0" dirty="0" smtClean="0">
                <a:solidFill>
                  <a:schemeClr val="accent6"/>
                </a:solidFill>
              </a:rPr>
              <a:t>个字节内容依次为：</a:t>
            </a:r>
            <a:r>
              <a:rPr lang="en-US" altLang="zh-CN" sz="2400" b="0" dirty="0" smtClean="0">
                <a:solidFill>
                  <a:schemeClr val="accent6"/>
                </a:solidFill>
              </a:rPr>
              <a:t>02 03 04 04 02 03 04 04</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313" y="188913"/>
            <a:ext cx="8229600" cy="504825"/>
          </a:xfrm>
        </p:spPr>
        <p:txBody>
          <a:bodyPr/>
          <a:lstStyle/>
          <a:p>
            <a:pPr eaLnBrk="1" hangingPunct="1"/>
            <a:r>
              <a:rPr lang="zh-CN" altLang="en-US" smtClean="0"/>
              <a:t>例题</a:t>
            </a:r>
            <a:r>
              <a:rPr lang="en-US" altLang="zh-CN" smtClean="0"/>
              <a:t>3.2 </a:t>
            </a:r>
            <a:r>
              <a:rPr lang="zh-CN" altLang="en-US" smtClean="0"/>
              <a:t>变量的应用</a:t>
            </a:r>
          </a:p>
        </p:txBody>
      </p:sp>
      <p:sp>
        <p:nvSpPr>
          <p:cNvPr id="49155" name="Rectangle 3"/>
          <p:cNvSpPr>
            <a:spLocks noGrp="1" noChangeArrowheads="1"/>
          </p:cNvSpPr>
          <p:nvPr>
            <p:ph type="body" idx="1"/>
          </p:nvPr>
        </p:nvSpPr>
        <p:spPr>
          <a:xfrm>
            <a:off x="468313" y="836613"/>
            <a:ext cx="8229600" cy="5184775"/>
          </a:xfrm>
        </p:spPr>
        <p:txBody>
          <a:bodyPr/>
          <a:lstStyle/>
          <a:p>
            <a:pPr marL="0" indent="0" eaLnBrk="1" hangingPunct="1">
              <a:buFontTx/>
              <a:buNone/>
              <a:tabLst>
                <a:tab pos="1255713" algn="l"/>
                <a:tab pos="4392613" algn="l"/>
              </a:tabLst>
            </a:pPr>
            <a:r>
              <a:rPr lang="zh-CN" altLang="en-US" sz="2800" b="0" dirty="0" smtClean="0">
                <a:solidFill>
                  <a:schemeClr val="accent1">
                    <a:lumMod val="75000"/>
                  </a:schemeClr>
                </a:solidFill>
              </a:rPr>
              <a:t>；代码段</a:t>
            </a:r>
          </a:p>
          <a:p>
            <a:pPr marL="0" indent="0" eaLnBrk="1" hangingPunct="1">
              <a:buFontTx/>
              <a:buNone/>
              <a:tabLst>
                <a:tab pos="1255713" algn="l"/>
                <a:tab pos="4392613" algn="l"/>
              </a:tabLst>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dl,bvar1	</a:t>
            </a:r>
            <a:r>
              <a:rPr lang="zh-CN" altLang="en-US" sz="2400" b="0" dirty="0" smtClean="0">
                <a:solidFill>
                  <a:schemeClr val="accent1">
                    <a:lumMod val="75000"/>
                  </a:schemeClr>
                </a:solidFill>
              </a:rPr>
              <a:t>；</a:t>
            </a:r>
            <a:r>
              <a:rPr lang="en-US" altLang="zh-CN" sz="2400" b="0" dirty="0" smtClean="0">
                <a:solidFill>
                  <a:schemeClr val="accent1">
                    <a:lumMod val="75000"/>
                  </a:schemeClr>
                </a:solidFill>
              </a:rPr>
              <a:t>DL</a:t>
            </a:r>
            <a:r>
              <a:rPr lang="zh-CN" altLang="en-US" sz="2400" b="0" dirty="0" smtClean="0">
                <a:solidFill>
                  <a:schemeClr val="accent1">
                    <a:lumMod val="75000"/>
                  </a:schemeClr>
                </a:solidFill>
              </a:rPr>
              <a:t>＝</a:t>
            </a:r>
            <a:r>
              <a:rPr lang="en-US" altLang="zh-CN" sz="2400" b="0" dirty="0" smtClean="0">
                <a:solidFill>
                  <a:schemeClr val="accent1">
                    <a:lumMod val="75000"/>
                  </a:schemeClr>
                </a:solidFill>
              </a:rPr>
              <a:t>100</a:t>
            </a:r>
          </a:p>
          <a:p>
            <a:pPr marL="0" indent="0" eaLnBrk="1" hangingPunct="1">
              <a:buFontTx/>
              <a:buNone/>
              <a:tabLst>
                <a:tab pos="1255713" algn="l"/>
                <a:tab pos="4392613" algn="l"/>
              </a:tabLst>
            </a:pPr>
            <a:r>
              <a:rPr lang="en-US" altLang="zh-CN" sz="2800" b="0" dirty="0" err="1" smtClean="0">
                <a:solidFill>
                  <a:schemeClr val="accent1">
                    <a:lumMod val="75000"/>
                  </a:schemeClr>
                </a:solidFill>
              </a:rPr>
              <a:t>dec</a:t>
            </a:r>
            <a:r>
              <a:rPr lang="en-US" altLang="zh-CN" sz="2800" b="0" dirty="0" smtClean="0">
                <a:solidFill>
                  <a:schemeClr val="accent1">
                    <a:lumMod val="75000"/>
                  </a:schemeClr>
                </a:solidFill>
              </a:rPr>
              <a:t> bvar2+1	</a:t>
            </a:r>
            <a:r>
              <a:rPr lang="zh-CN" altLang="en-US" sz="2400" b="0" dirty="0" smtClean="0">
                <a:solidFill>
                  <a:schemeClr val="accent1">
                    <a:lumMod val="75000"/>
                  </a:schemeClr>
                </a:solidFill>
              </a:rPr>
              <a:t>；</a:t>
            </a:r>
            <a:r>
              <a:rPr lang="en-US" altLang="zh-CN" sz="2400" b="0" dirty="0" smtClean="0">
                <a:solidFill>
                  <a:schemeClr val="accent1">
                    <a:lumMod val="75000"/>
                  </a:schemeClr>
                </a:solidFill>
              </a:rPr>
              <a:t>bvar2+1</a:t>
            </a:r>
            <a:r>
              <a:rPr lang="zh-CN" altLang="en-US" sz="2400" b="0" dirty="0" smtClean="0">
                <a:solidFill>
                  <a:schemeClr val="accent1">
                    <a:lumMod val="75000"/>
                  </a:schemeClr>
                </a:solidFill>
              </a:rPr>
              <a:t>＝</a:t>
            </a:r>
            <a:r>
              <a:rPr lang="en-US" altLang="zh-CN" sz="2400" b="0" dirty="0" smtClean="0">
                <a:solidFill>
                  <a:schemeClr val="accent1">
                    <a:lumMod val="75000"/>
                  </a:schemeClr>
                </a:solidFill>
              </a:rPr>
              <a:t>4</a:t>
            </a:r>
          </a:p>
          <a:p>
            <a:pPr marL="0" indent="0" eaLnBrk="1" hangingPunct="1">
              <a:buFontTx/>
              <a:buNone/>
              <a:tabLst>
                <a:tab pos="1255713" algn="l"/>
                <a:tab pos="4392613" algn="l"/>
              </a:tabLst>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abc</a:t>
            </a:r>
            <a:r>
              <a:rPr lang="en-US" altLang="zh-CN" sz="2800" b="0" dirty="0" smtClean="0">
                <a:solidFill>
                  <a:schemeClr val="accent1">
                    <a:lumMod val="75000"/>
                  </a:schemeClr>
                </a:solidFill>
              </a:rPr>
              <a:t>[3],dl	</a:t>
            </a:r>
            <a:r>
              <a:rPr lang="zh-CN" altLang="en-US" sz="2400" b="0" dirty="0" smtClean="0">
                <a:solidFill>
                  <a:schemeClr val="accent1">
                    <a:lumMod val="75000"/>
                  </a:schemeClr>
                </a:solidFill>
              </a:rPr>
              <a:t>；</a:t>
            </a:r>
            <a:r>
              <a:rPr lang="en-US" altLang="zh-CN" sz="2400" b="0" dirty="0" err="1" smtClean="0">
                <a:solidFill>
                  <a:schemeClr val="accent1">
                    <a:lumMod val="75000"/>
                  </a:schemeClr>
                </a:solidFill>
              </a:rPr>
              <a:t>abc</a:t>
            </a:r>
            <a:r>
              <a:rPr lang="zh-CN" altLang="en-US" sz="2400" b="0" dirty="0" smtClean="0">
                <a:solidFill>
                  <a:schemeClr val="accent1">
                    <a:lumMod val="75000"/>
                  </a:schemeClr>
                </a:solidFill>
              </a:rPr>
              <a:t>＝’</a:t>
            </a:r>
            <a:r>
              <a:rPr lang="en-US" altLang="zh-CN" sz="2400" b="0" dirty="0" err="1" smtClean="0">
                <a:solidFill>
                  <a:schemeClr val="accent1">
                    <a:lumMod val="75000"/>
                  </a:schemeClr>
                </a:solidFill>
              </a:rPr>
              <a:t>abcd</a:t>
            </a:r>
            <a:r>
              <a:rPr lang="en-US" altLang="zh-CN" sz="2400" b="0" dirty="0" smtClean="0">
                <a:solidFill>
                  <a:schemeClr val="accent1">
                    <a:lumMod val="75000"/>
                  </a:schemeClr>
                </a:solidFill>
              </a:rPr>
              <a:t>’</a:t>
            </a:r>
          </a:p>
          <a:p>
            <a:pPr marL="0" indent="0" eaLnBrk="1" hangingPunct="1">
              <a:buFontTx/>
              <a:buNone/>
              <a:tabLst>
                <a:tab pos="1255713" algn="l"/>
                <a:tab pos="4392613" algn="l"/>
              </a:tabLst>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ax,word</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ptr</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dvar</a:t>
            </a:r>
            <a:r>
              <a:rPr lang="en-US" altLang="zh-CN" sz="2800" b="0" dirty="0" smtClean="0">
                <a:solidFill>
                  <a:schemeClr val="accent1">
                    <a:lumMod val="75000"/>
                  </a:schemeClr>
                </a:solidFill>
              </a:rPr>
              <a:t>[0]	</a:t>
            </a:r>
            <a:r>
              <a:rPr lang="zh-CN" altLang="en-US" sz="2400" b="0" dirty="0" smtClean="0">
                <a:solidFill>
                  <a:schemeClr val="accent1">
                    <a:lumMod val="75000"/>
                  </a:schemeClr>
                </a:solidFill>
              </a:rPr>
              <a:t>；取双字到</a:t>
            </a:r>
            <a:r>
              <a:rPr lang="en-US" altLang="zh-CN" sz="2400" b="0" dirty="0" smtClean="0">
                <a:solidFill>
                  <a:schemeClr val="accent1">
                    <a:lumMod val="75000"/>
                  </a:schemeClr>
                </a:solidFill>
              </a:rPr>
              <a:t>DX.AX</a:t>
            </a:r>
          </a:p>
          <a:p>
            <a:pPr marL="0" indent="0" eaLnBrk="1" hangingPunct="1">
              <a:buFontTx/>
              <a:buNone/>
              <a:tabLst>
                <a:tab pos="1255713" algn="l"/>
                <a:tab pos="4392613" algn="l"/>
              </a:tabLst>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dx,word</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ptr</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dvar</a:t>
            </a:r>
            <a:r>
              <a:rPr lang="en-US" altLang="zh-CN" sz="2800" b="0" dirty="0" smtClean="0">
                <a:solidFill>
                  <a:schemeClr val="accent1">
                    <a:lumMod val="75000"/>
                  </a:schemeClr>
                </a:solidFill>
              </a:rPr>
              <a:t>[2]</a:t>
            </a:r>
            <a:endParaRPr lang="en-US" altLang="zh-CN" sz="2400" b="0" dirty="0" smtClean="0">
              <a:solidFill>
                <a:schemeClr val="accent1">
                  <a:lumMod val="75000"/>
                </a:schemeClr>
              </a:solidFill>
            </a:endParaRPr>
          </a:p>
          <a:p>
            <a:pPr marL="0" indent="0" eaLnBrk="1" hangingPunct="1">
              <a:buFontTx/>
              <a:buNone/>
              <a:tabLst>
                <a:tab pos="1255713" algn="l"/>
                <a:tab pos="4392613" algn="l"/>
              </a:tabLst>
            </a:pPr>
            <a:r>
              <a:rPr lang="en-US" altLang="zh-CN" sz="2800" b="0" dirty="0" smtClean="0">
                <a:solidFill>
                  <a:schemeClr val="accent1">
                    <a:lumMod val="75000"/>
                  </a:schemeClr>
                </a:solidFill>
              </a:rPr>
              <a:t>add </a:t>
            </a:r>
            <a:r>
              <a:rPr lang="en-US" altLang="zh-CN" sz="2800" b="0" dirty="0" err="1" smtClean="0">
                <a:solidFill>
                  <a:schemeClr val="accent1">
                    <a:lumMod val="75000"/>
                  </a:schemeClr>
                </a:solidFill>
              </a:rPr>
              <a:t>ax,word</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ptr</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dvar</a:t>
            </a:r>
            <a:r>
              <a:rPr lang="en-US" altLang="zh-CN" sz="2800" b="0" dirty="0" smtClean="0">
                <a:solidFill>
                  <a:schemeClr val="accent1">
                    <a:lumMod val="75000"/>
                  </a:schemeClr>
                </a:solidFill>
              </a:rPr>
              <a:t>[4]	</a:t>
            </a:r>
            <a:r>
              <a:rPr lang="zh-CN" altLang="en-US" sz="2400" b="0" dirty="0" smtClean="0">
                <a:solidFill>
                  <a:schemeClr val="accent1">
                    <a:lumMod val="75000"/>
                  </a:schemeClr>
                </a:solidFill>
              </a:rPr>
              <a:t>；加双字到</a:t>
            </a:r>
            <a:r>
              <a:rPr lang="en-US" altLang="zh-CN" sz="2400" b="0" dirty="0" smtClean="0">
                <a:solidFill>
                  <a:schemeClr val="accent1">
                    <a:lumMod val="75000"/>
                  </a:schemeClr>
                </a:solidFill>
              </a:rPr>
              <a:t>DX.AX</a:t>
            </a:r>
          </a:p>
          <a:p>
            <a:pPr marL="0" indent="0" eaLnBrk="1" hangingPunct="1">
              <a:buFontTx/>
              <a:buNone/>
              <a:tabLst>
                <a:tab pos="1255713" algn="l"/>
                <a:tab pos="4392613" algn="l"/>
              </a:tabLst>
            </a:pPr>
            <a:r>
              <a:rPr lang="en-US" altLang="zh-CN" sz="2800" b="0" dirty="0" err="1" smtClean="0">
                <a:solidFill>
                  <a:schemeClr val="accent1">
                    <a:lumMod val="75000"/>
                  </a:schemeClr>
                </a:solidFill>
              </a:rPr>
              <a:t>adc</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dx,word</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ptr</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dvar</a:t>
            </a:r>
            <a:r>
              <a:rPr lang="en-US" altLang="zh-CN" sz="2800" b="0" dirty="0" smtClean="0">
                <a:solidFill>
                  <a:schemeClr val="accent1">
                    <a:lumMod val="75000"/>
                  </a:schemeClr>
                </a:solidFill>
              </a:rPr>
              <a:t>[6]</a:t>
            </a:r>
            <a:endParaRPr lang="en-US" altLang="zh-CN" sz="2400" b="0" dirty="0" smtClean="0">
              <a:solidFill>
                <a:schemeClr val="accent1">
                  <a:lumMod val="75000"/>
                </a:schemeClr>
              </a:solidFill>
            </a:endParaRPr>
          </a:p>
          <a:p>
            <a:pPr marL="0" indent="0" eaLnBrk="1" hangingPunct="1">
              <a:buFontTx/>
              <a:buNone/>
              <a:tabLst>
                <a:tab pos="1255713" algn="l"/>
                <a:tab pos="4392613" algn="l"/>
              </a:tabLst>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word </a:t>
            </a:r>
            <a:r>
              <a:rPr lang="en-US" altLang="zh-CN" sz="2800" b="0" dirty="0" err="1" smtClean="0">
                <a:solidFill>
                  <a:schemeClr val="accent1">
                    <a:lumMod val="75000"/>
                  </a:schemeClr>
                </a:solidFill>
              </a:rPr>
              <a:t>ptr</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dvar</a:t>
            </a:r>
            <a:r>
              <a:rPr lang="en-US" altLang="zh-CN" sz="2800" b="0" dirty="0" smtClean="0">
                <a:solidFill>
                  <a:schemeClr val="accent1">
                    <a:lumMod val="75000"/>
                  </a:schemeClr>
                </a:solidFill>
              </a:rPr>
              <a:t>[8],ax	</a:t>
            </a:r>
            <a:r>
              <a:rPr lang="zh-CN" altLang="en-US" sz="2400" b="0" dirty="0" smtClean="0">
                <a:solidFill>
                  <a:schemeClr val="accent1">
                    <a:lumMod val="75000"/>
                  </a:schemeClr>
                </a:solidFill>
              </a:rPr>
              <a:t>；保存双字的求和结果</a:t>
            </a:r>
          </a:p>
          <a:p>
            <a:pPr marL="0" indent="0" eaLnBrk="1" hangingPunct="1">
              <a:buFontTx/>
              <a:buNone/>
              <a:tabLst>
                <a:tab pos="1255713" algn="l"/>
                <a:tab pos="4392613" algn="l"/>
              </a:tabLst>
            </a:pPr>
            <a:r>
              <a:rPr lang="en-US" altLang="zh-CN" sz="2800" b="0" dirty="0" err="1" smtClean="0">
                <a:solidFill>
                  <a:schemeClr val="accent1">
                    <a:lumMod val="75000"/>
                  </a:schemeClr>
                </a:solidFill>
              </a:rPr>
              <a:t>mov</a:t>
            </a:r>
            <a:r>
              <a:rPr lang="en-US" altLang="zh-CN" sz="2800" b="0" dirty="0" smtClean="0">
                <a:solidFill>
                  <a:schemeClr val="accent1">
                    <a:lumMod val="75000"/>
                  </a:schemeClr>
                </a:solidFill>
              </a:rPr>
              <a:t> word </a:t>
            </a:r>
            <a:r>
              <a:rPr lang="en-US" altLang="zh-CN" sz="2800" b="0" dirty="0" err="1" smtClean="0">
                <a:solidFill>
                  <a:schemeClr val="accent1">
                    <a:lumMod val="75000"/>
                  </a:schemeClr>
                </a:solidFill>
              </a:rPr>
              <a:t>ptr</a:t>
            </a:r>
            <a:r>
              <a:rPr lang="en-US" altLang="zh-CN" sz="2800" b="0" dirty="0" smtClean="0">
                <a:solidFill>
                  <a:schemeClr val="accent1">
                    <a:lumMod val="75000"/>
                  </a:schemeClr>
                </a:solidFill>
              </a:rPr>
              <a:t> </a:t>
            </a:r>
            <a:r>
              <a:rPr lang="en-US" altLang="zh-CN" sz="2800" b="0" dirty="0" err="1" smtClean="0">
                <a:solidFill>
                  <a:schemeClr val="accent1">
                    <a:lumMod val="75000"/>
                  </a:schemeClr>
                </a:solidFill>
              </a:rPr>
              <a:t>dvar</a:t>
            </a:r>
            <a:r>
              <a:rPr lang="en-US" altLang="zh-CN" sz="2800" b="0" dirty="0" smtClean="0">
                <a:solidFill>
                  <a:schemeClr val="accent1">
                    <a:lumMod val="75000"/>
                  </a:schemeClr>
                </a:solidFill>
              </a:rPr>
              <a:t>[10],dx</a:t>
            </a:r>
            <a:endParaRPr lang="en-US" altLang="zh-CN" sz="2400" b="0" dirty="0" smtClean="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188913"/>
            <a:ext cx="8229600" cy="504825"/>
          </a:xfrm>
        </p:spPr>
        <p:txBody>
          <a:bodyPr/>
          <a:lstStyle/>
          <a:p>
            <a:pPr eaLnBrk="1" hangingPunct="1"/>
            <a:r>
              <a:rPr lang="zh-CN" altLang="en-US" smtClean="0"/>
              <a:t>例题</a:t>
            </a:r>
            <a:r>
              <a:rPr lang="en-US" altLang="zh-CN" smtClean="0"/>
              <a:t>3.2 </a:t>
            </a:r>
            <a:r>
              <a:rPr lang="zh-CN" altLang="en-US" smtClean="0"/>
              <a:t>变量的应用（续）</a:t>
            </a:r>
          </a:p>
        </p:txBody>
      </p:sp>
      <p:sp>
        <p:nvSpPr>
          <p:cNvPr id="50179" name="Rectangle 3"/>
          <p:cNvSpPr>
            <a:spLocks noGrp="1" noChangeArrowheads="1"/>
          </p:cNvSpPr>
          <p:nvPr>
            <p:ph type="body" idx="1"/>
          </p:nvPr>
        </p:nvSpPr>
        <p:spPr>
          <a:xfrm>
            <a:off x="468313" y="836613"/>
            <a:ext cx="8229600" cy="5184775"/>
          </a:xfrm>
        </p:spPr>
        <p:txBody>
          <a:bodyPr/>
          <a:lstStyle/>
          <a:p>
            <a:pPr marL="0" indent="0" eaLnBrk="1" hangingPunct="1">
              <a:buFontTx/>
              <a:buNone/>
              <a:tabLst>
                <a:tab pos="1255713" algn="l"/>
                <a:tab pos="4392613" algn="l"/>
              </a:tabLst>
            </a:pPr>
            <a:r>
              <a:rPr lang="en-US" altLang="zh-CN" b="0" dirty="0" smtClean="0">
                <a:solidFill>
                  <a:schemeClr val="accent1">
                    <a:lumMod val="75000"/>
                  </a:schemeClr>
                </a:solidFill>
              </a:rPr>
              <a:t>	</a:t>
            </a:r>
            <a:r>
              <a:rPr lang="en-US" altLang="zh-CN" b="0" dirty="0" err="1" smtClean="0">
                <a:solidFill>
                  <a:schemeClr val="accent1">
                    <a:lumMod val="75000"/>
                  </a:schemeClr>
                </a:solidFill>
              </a:rPr>
              <a:t>mov</a:t>
            </a:r>
            <a:r>
              <a:rPr lang="en-US" altLang="zh-CN" b="0" dirty="0" smtClean="0">
                <a:solidFill>
                  <a:schemeClr val="accent1">
                    <a:lumMod val="75000"/>
                  </a:schemeClr>
                </a:solidFill>
              </a:rPr>
              <a:t> </a:t>
            </a:r>
            <a:r>
              <a:rPr lang="en-US" altLang="zh-CN" b="0" dirty="0" err="1" smtClean="0">
                <a:solidFill>
                  <a:schemeClr val="accent1">
                    <a:lumMod val="75000"/>
                  </a:schemeClr>
                </a:solidFill>
              </a:rPr>
              <a:t>cx,maxint</a:t>
            </a:r>
            <a:r>
              <a:rPr lang="en-US" altLang="zh-CN" b="0" dirty="0" smtClean="0">
                <a:solidFill>
                  <a:schemeClr val="accent1">
                    <a:lumMod val="75000"/>
                  </a:schemeClr>
                </a:solidFill>
              </a:rPr>
              <a:t>	</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CX</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10</a:t>
            </a:r>
          </a:p>
          <a:p>
            <a:pPr marL="0" indent="0" eaLnBrk="1" hangingPunct="1">
              <a:buFontTx/>
              <a:buNone/>
              <a:tabLst>
                <a:tab pos="1255713" algn="l"/>
                <a:tab pos="4392613" algn="l"/>
              </a:tabLst>
            </a:pPr>
            <a:r>
              <a:rPr lang="en-US" altLang="zh-CN" b="0" dirty="0" smtClean="0">
                <a:solidFill>
                  <a:schemeClr val="accent1">
                    <a:lumMod val="75000"/>
                  </a:schemeClr>
                </a:solidFill>
              </a:rPr>
              <a:t>	</a:t>
            </a:r>
            <a:r>
              <a:rPr lang="en-US" altLang="zh-CN" b="0" dirty="0" err="1" smtClean="0">
                <a:solidFill>
                  <a:schemeClr val="accent1">
                    <a:lumMod val="75000"/>
                  </a:schemeClr>
                </a:solidFill>
              </a:rPr>
              <a:t>mov</a:t>
            </a:r>
            <a:r>
              <a:rPr lang="en-US" altLang="zh-CN" b="0" dirty="0" smtClean="0">
                <a:solidFill>
                  <a:schemeClr val="accent1">
                    <a:lumMod val="75000"/>
                  </a:schemeClr>
                </a:solidFill>
              </a:rPr>
              <a:t> bx,0	</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BX</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0</a:t>
            </a:r>
          </a:p>
          <a:p>
            <a:pPr marL="0" indent="0" eaLnBrk="1" hangingPunct="1">
              <a:buFontTx/>
              <a:buNone/>
              <a:tabLst>
                <a:tab pos="1255713" algn="l"/>
                <a:tab pos="4392613" algn="l"/>
              </a:tabLst>
            </a:pPr>
            <a:r>
              <a:rPr lang="en-US" altLang="zh-CN" b="0" dirty="0" smtClean="0">
                <a:solidFill>
                  <a:schemeClr val="accent1">
                    <a:lumMod val="75000"/>
                  </a:schemeClr>
                </a:solidFill>
              </a:rPr>
              <a:t>again:	add string[</a:t>
            </a:r>
            <a:r>
              <a:rPr lang="en-US" altLang="zh-CN" b="0" dirty="0" err="1" smtClean="0">
                <a:solidFill>
                  <a:schemeClr val="accent1">
                    <a:lumMod val="75000"/>
                  </a:schemeClr>
                </a:solidFill>
              </a:rPr>
              <a:t>bx</a:t>
            </a:r>
            <a:r>
              <a:rPr lang="en-US" altLang="zh-CN" b="0" dirty="0" smtClean="0">
                <a:solidFill>
                  <a:schemeClr val="accent1">
                    <a:lumMod val="75000"/>
                  </a:schemeClr>
                </a:solidFill>
              </a:rPr>
              <a:t>],3	</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string</a:t>
            </a:r>
            <a:r>
              <a:rPr lang="zh-CN" altLang="en-US" sz="2800" b="0" dirty="0" smtClean="0">
                <a:solidFill>
                  <a:schemeClr val="accent1">
                    <a:lumMod val="75000"/>
                  </a:schemeClr>
                </a:solidFill>
              </a:rPr>
              <a:t>每个数值加</a:t>
            </a:r>
            <a:r>
              <a:rPr lang="en-US" altLang="zh-CN" sz="2800" b="0" dirty="0" smtClean="0">
                <a:solidFill>
                  <a:schemeClr val="accent1">
                    <a:lumMod val="75000"/>
                  </a:schemeClr>
                </a:solidFill>
              </a:rPr>
              <a:t>3</a:t>
            </a:r>
          </a:p>
          <a:p>
            <a:pPr marL="0" indent="0" eaLnBrk="1" hangingPunct="1">
              <a:buFontTx/>
              <a:buNone/>
              <a:tabLst>
                <a:tab pos="1255713" algn="l"/>
                <a:tab pos="4392613" algn="l"/>
              </a:tabLst>
            </a:pPr>
            <a:r>
              <a:rPr lang="en-US" altLang="zh-CN" b="0" dirty="0" smtClean="0">
                <a:solidFill>
                  <a:schemeClr val="accent1">
                    <a:lumMod val="75000"/>
                  </a:schemeClr>
                </a:solidFill>
              </a:rPr>
              <a:t>	</a:t>
            </a:r>
            <a:r>
              <a:rPr lang="en-US" altLang="zh-CN" b="0" dirty="0" err="1" smtClean="0">
                <a:solidFill>
                  <a:schemeClr val="accent1">
                    <a:lumMod val="75000"/>
                  </a:schemeClr>
                </a:solidFill>
              </a:rPr>
              <a:t>inc</a:t>
            </a:r>
            <a:r>
              <a:rPr lang="en-US" altLang="zh-CN" b="0" dirty="0" smtClean="0">
                <a:solidFill>
                  <a:schemeClr val="accent1">
                    <a:lumMod val="75000"/>
                  </a:schemeClr>
                </a:solidFill>
              </a:rPr>
              <a:t> </a:t>
            </a:r>
            <a:r>
              <a:rPr lang="en-US" altLang="zh-CN" b="0" dirty="0" err="1" smtClean="0">
                <a:solidFill>
                  <a:schemeClr val="accent1">
                    <a:lumMod val="75000"/>
                  </a:schemeClr>
                </a:solidFill>
              </a:rPr>
              <a:t>bx</a:t>
            </a:r>
            <a:endParaRPr lang="en-US" altLang="zh-CN" sz="2800" b="0" dirty="0" smtClean="0">
              <a:solidFill>
                <a:schemeClr val="accent1">
                  <a:lumMod val="75000"/>
                </a:schemeClr>
              </a:solidFill>
            </a:endParaRPr>
          </a:p>
          <a:p>
            <a:pPr marL="0" indent="0" eaLnBrk="1" hangingPunct="1">
              <a:buFontTx/>
              <a:buNone/>
              <a:tabLst>
                <a:tab pos="1255713" algn="l"/>
                <a:tab pos="4392613" algn="l"/>
              </a:tabLst>
            </a:pPr>
            <a:r>
              <a:rPr lang="en-US" altLang="zh-CN" b="0" dirty="0" smtClean="0">
                <a:solidFill>
                  <a:schemeClr val="accent1">
                    <a:lumMod val="75000"/>
                  </a:schemeClr>
                </a:solidFill>
              </a:rPr>
              <a:t>	loop again	</a:t>
            </a:r>
            <a:r>
              <a:rPr lang="zh-CN" altLang="en-US" sz="2800" b="0" dirty="0" smtClean="0">
                <a:solidFill>
                  <a:schemeClr val="accent1">
                    <a:lumMod val="75000"/>
                  </a:schemeClr>
                </a:solidFill>
              </a:rPr>
              <a:t>；循环</a:t>
            </a:r>
          </a:p>
          <a:p>
            <a:pPr marL="0" indent="0" eaLnBrk="1" hangingPunct="1">
              <a:buFontTx/>
              <a:buNone/>
              <a:tabLst>
                <a:tab pos="1255713" algn="l"/>
                <a:tab pos="4392613" algn="l"/>
              </a:tabLst>
            </a:pPr>
            <a:r>
              <a:rPr lang="zh-CN" altLang="en-US" b="0" dirty="0" smtClean="0">
                <a:solidFill>
                  <a:schemeClr val="accent1">
                    <a:lumMod val="75000"/>
                  </a:schemeClr>
                </a:solidFill>
              </a:rPr>
              <a:t>	</a:t>
            </a:r>
            <a:r>
              <a:rPr lang="en-US" altLang="zh-CN" b="0" dirty="0" smtClean="0">
                <a:solidFill>
                  <a:schemeClr val="accent1">
                    <a:lumMod val="75000"/>
                  </a:schemeClr>
                </a:solidFill>
              </a:rPr>
              <a:t>lea </a:t>
            </a:r>
            <a:r>
              <a:rPr lang="en-US" altLang="zh-CN" b="0" dirty="0" err="1" smtClean="0">
                <a:solidFill>
                  <a:schemeClr val="accent1">
                    <a:lumMod val="75000"/>
                  </a:schemeClr>
                </a:solidFill>
              </a:rPr>
              <a:t>dx,abc</a:t>
            </a:r>
            <a:r>
              <a:rPr lang="en-US" altLang="zh-CN" b="0" dirty="0" smtClean="0">
                <a:solidFill>
                  <a:schemeClr val="accent1">
                    <a:lumMod val="75000"/>
                  </a:schemeClr>
                </a:solidFill>
              </a:rPr>
              <a:t>	</a:t>
            </a:r>
            <a:r>
              <a:rPr lang="zh-CN" altLang="en-US" sz="2800" b="0" dirty="0" smtClean="0">
                <a:solidFill>
                  <a:schemeClr val="accent1">
                    <a:lumMod val="75000"/>
                  </a:schemeClr>
                </a:solidFill>
              </a:rPr>
              <a:t>；从</a:t>
            </a:r>
            <a:r>
              <a:rPr lang="en-US" altLang="zh-CN" sz="2800" b="0" dirty="0" err="1" smtClean="0">
                <a:solidFill>
                  <a:schemeClr val="accent1">
                    <a:lumMod val="75000"/>
                  </a:schemeClr>
                </a:solidFill>
              </a:rPr>
              <a:t>abc</a:t>
            </a:r>
            <a:r>
              <a:rPr lang="zh-CN" altLang="en-US" sz="2800" b="0" dirty="0" smtClean="0">
                <a:solidFill>
                  <a:schemeClr val="accent1">
                    <a:lumMod val="75000"/>
                  </a:schemeClr>
                </a:solidFill>
              </a:rPr>
              <a:t>开始</a:t>
            </a:r>
          </a:p>
          <a:p>
            <a:pPr marL="0" indent="0" eaLnBrk="1" hangingPunct="1">
              <a:buFontTx/>
              <a:buNone/>
              <a:tabLst>
                <a:tab pos="1255713" algn="l"/>
                <a:tab pos="4392613" algn="l"/>
              </a:tabLst>
            </a:pPr>
            <a:r>
              <a:rPr lang="zh-CN" altLang="en-US" b="0" dirty="0" smtClean="0">
                <a:solidFill>
                  <a:schemeClr val="accent1">
                    <a:lumMod val="75000"/>
                  </a:schemeClr>
                </a:solidFill>
              </a:rPr>
              <a:t>	</a:t>
            </a:r>
            <a:r>
              <a:rPr lang="en-US" altLang="zh-CN" b="0" dirty="0" err="1" smtClean="0">
                <a:solidFill>
                  <a:schemeClr val="accent1">
                    <a:lumMod val="75000"/>
                  </a:schemeClr>
                </a:solidFill>
              </a:rPr>
              <a:t>mov</a:t>
            </a:r>
            <a:r>
              <a:rPr lang="en-US" altLang="zh-CN" b="0" dirty="0" smtClean="0">
                <a:solidFill>
                  <a:schemeClr val="accent1">
                    <a:lumMod val="75000"/>
                  </a:schemeClr>
                </a:solidFill>
              </a:rPr>
              <a:t> ah,9	</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09H</a:t>
            </a:r>
            <a:r>
              <a:rPr lang="zh-CN" altLang="en-US" sz="2800" b="0" dirty="0" smtClean="0">
                <a:solidFill>
                  <a:schemeClr val="accent1">
                    <a:lumMod val="75000"/>
                  </a:schemeClr>
                </a:solidFill>
              </a:rPr>
              <a:t>号</a:t>
            </a:r>
            <a:r>
              <a:rPr lang="en-US" altLang="zh-CN" sz="2800" b="0" dirty="0" smtClean="0">
                <a:solidFill>
                  <a:schemeClr val="accent1">
                    <a:lumMod val="75000"/>
                  </a:schemeClr>
                </a:solidFill>
              </a:rPr>
              <a:t>DOS</a:t>
            </a:r>
            <a:r>
              <a:rPr lang="zh-CN" altLang="en-US" sz="2800" b="0" dirty="0" smtClean="0">
                <a:solidFill>
                  <a:schemeClr val="accent1">
                    <a:lumMod val="75000"/>
                  </a:schemeClr>
                </a:solidFill>
              </a:rPr>
              <a:t>功能调用</a:t>
            </a:r>
          </a:p>
          <a:p>
            <a:pPr marL="0" indent="0" eaLnBrk="1" hangingPunct="1">
              <a:buFontTx/>
              <a:buNone/>
              <a:tabLst>
                <a:tab pos="1255713" algn="l"/>
                <a:tab pos="4392613" algn="l"/>
              </a:tabLst>
            </a:pPr>
            <a:r>
              <a:rPr lang="zh-CN" altLang="en-US" b="0" dirty="0" smtClean="0">
                <a:solidFill>
                  <a:schemeClr val="accent1">
                    <a:lumMod val="75000"/>
                  </a:schemeClr>
                </a:solidFill>
              </a:rPr>
              <a:t>	</a:t>
            </a:r>
            <a:r>
              <a:rPr lang="en-US" altLang="zh-CN" b="0" dirty="0" err="1" smtClean="0">
                <a:solidFill>
                  <a:schemeClr val="accent1">
                    <a:lumMod val="75000"/>
                  </a:schemeClr>
                </a:solidFill>
              </a:rPr>
              <a:t>int</a:t>
            </a:r>
            <a:r>
              <a:rPr lang="en-US" altLang="zh-CN" b="0" dirty="0" smtClean="0">
                <a:solidFill>
                  <a:schemeClr val="accent1">
                    <a:lumMod val="75000"/>
                  </a:schemeClr>
                </a:solidFill>
              </a:rPr>
              <a:t> 21h</a:t>
            </a:r>
            <a:endParaRPr lang="en-US" altLang="zh-CN" sz="2800" b="0" dirty="0" smtClean="0">
              <a:solidFill>
                <a:schemeClr val="accent1">
                  <a:lumMod val="75000"/>
                </a:schemeClr>
              </a:solidFill>
            </a:endParaRPr>
          </a:p>
          <a:p>
            <a:pPr marL="0" indent="0" eaLnBrk="1" hangingPunct="1">
              <a:buFontTx/>
              <a:buNone/>
              <a:tabLst>
                <a:tab pos="1255713" algn="l"/>
                <a:tab pos="4392613" algn="l"/>
              </a:tabLst>
            </a:pPr>
            <a:r>
              <a:rPr lang="zh-CN" altLang="en-US" sz="2800" b="0" dirty="0" smtClean="0">
                <a:solidFill>
                  <a:schemeClr val="accent1">
                    <a:lumMod val="75000"/>
                  </a:schemeClr>
                </a:solidFill>
              </a:rPr>
              <a:t>；显示结果：</a:t>
            </a:r>
            <a:r>
              <a:rPr lang="en-US" altLang="zh-CN" sz="2800" b="0" dirty="0" err="1" smtClean="0">
                <a:solidFill>
                  <a:schemeClr val="accent1">
                    <a:lumMod val="75000"/>
                  </a:schemeClr>
                </a:solidFill>
              </a:rPr>
              <a:t>abcdDEFGHIJKLM</a:t>
            </a:r>
            <a:endParaRPr lang="en-US" altLang="zh-CN" sz="2800" b="0" dirty="0" smtClean="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8313" y="188913"/>
            <a:ext cx="8229600" cy="504825"/>
          </a:xfrm>
        </p:spPr>
        <p:txBody>
          <a:bodyPr/>
          <a:lstStyle/>
          <a:p>
            <a:pPr eaLnBrk="1" hangingPunct="1"/>
            <a:r>
              <a:rPr lang="en-US" altLang="zh-CN" smtClean="0"/>
              <a:t>2. </a:t>
            </a:r>
            <a:r>
              <a:rPr lang="zh-CN" altLang="en-US" smtClean="0"/>
              <a:t>类型操作符</a:t>
            </a:r>
          </a:p>
        </p:txBody>
      </p:sp>
      <p:sp>
        <p:nvSpPr>
          <p:cNvPr id="51203" name="Rectangle 3"/>
          <p:cNvSpPr>
            <a:spLocks noGrp="1" noChangeArrowheads="1"/>
          </p:cNvSpPr>
          <p:nvPr>
            <p:ph type="body" idx="1"/>
          </p:nvPr>
        </p:nvSpPr>
        <p:spPr>
          <a:xfrm>
            <a:off x="250825" y="981075"/>
            <a:ext cx="8642350" cy="2447925"/>
          </a:xfrm>
        </p:spPr>
        <p:txBody>
          <a:bodyPr/>
          <a:lstStyle/>
          <a:p>
            <a:pPr eaLnBrk="1" hangingPunct="1"/>
            <a:r>
              <a:rPr lang="zh-CN" altLang="en-US" sz="2800" b="0" dirty="0" smtClean="0">
                <a:solidFill>
                  <a:schemeClr val="accent1">
                    <a:lumMod val="75000"/>
                  </a:schemeClr>
                </a:solidFill>
              </a:rPr>
              <a:t>格式：</a:t>
            </a:r>
            <a:r>
              <a:rPr lang="zh-CN" altLang="en-US" sz="2800" b="0" dirty="0" smtClean="0">
                <a:solidFill>
                  <a:srgbClr val="0000FF"/>
                </a:solidFill>
              </a:rPr>
              <a:t>类型名 </a:t>
            </a:r>
            <a:r>
              <a:rPr lang="en-US" altLang="zh-CN" sz="2800" b="0" dirty="0" smtClean="0">
                <a:solidFill>
                  <a:srgbClr val="0000FF"/>
                </a:solidFill>
              </a:rPr>
              <a:t>PTR </a:t>
            </a:r>
            <a:r>
              <a:rPr lang="zh-CN" altLang="en-US" sz="2800" b="0" dirty="0" smtClean="0">
                <a:solidFill>
                  <a:srgbClr val="0000FF"/>
                </a:solidFill>
              </a:rPr>
              <a:t>名字</a:t>
            </a:r>
            <a:r>
              <a:rPr lang="en-US" altLang="zh-CN" sz="2800" b="0" dirty="0" smtClean="0">
                <a:solidFill>
                  <a:srgbClr val="0000FF"/>
                </a:solidFill>
              </a:rPr>
              <a:t>/</a:t>
            </a:r>
            <a:r>
              <a:rPr lang="zh-CN" altLang="en-US" sz="2800" b="0" dirty="0" smtClean="0">
                <a:solidFill>
                  <a:srgbClr val="0000FF"/>
                </a:solidFill>
              </a:rPr>
              <a:t>标号</a:t>
            </a:r>
          </a:p>
          <a:p>
            <a:pPr eaLnBrk="1" hangingPunct="1"/>
            <a:r>
              <a:rPr lang="zh-CN" altLang="en-US" sz="2800" b="0" dirty="0" smtClean="0">
                <a:solidFill>
                  <a:schemeClr val="accent1">
                    <a:lumMod val="75000"/>
                  </a:schemeClr>
                </a:solidFill>
              </a:rPr>
              <a:t>其中类型名可以是</a:t>
            </a:r>
            <a:r>
              <a:rPr lang="en-US" altLang="zh-CN" sz="2800" b="0" dirty="0" smtClean="0">
                <a:solidFill>
                  <a:schemeClr val="accent1">
                    <a:lumMod val="75000"/>
                  </a:schemeClr>
                </a:solidFill>
              </a:rPr>
              <a:t>BYTE</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WORD</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DWORD</a:t>
            </a:r>
            <a:r>
              <a:rPr lang="zh-CN" altLang="en-US" sz="2800" b="0" dirty="0" smtClean="0">
                <a:solidFill>
                  <a:schemeClr val="accent1">
                    <a:lumMod val="75000"/>
                  </a:schemeClr>
                </a:solidFill>
              </a:rPr>
              <a:t>（依次表示字节、字、双字）等，或者是</a:t>
            </a:r>
            <a:r>
              <a:rPr lang="en-US" altLang="zh-CN" sz="2800" b="0" dirty="0" smtClean="0">
                <a:solidFill>
                  <a:schemeClr val="accent1">
                    <a:lumMod val="75000"/>
                  </a:schemeClr>
                </a:solidFill>
              </a:rPr>
              <a:t>NEAR</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FAR</a:t>
            </a:r>
            <a:r>
              <a:rPr lang="zh-CN" altLang="en-US" sz="2800" b="0" dirty="0" smtClean="0">
                <a:solidFill>
                  <a:schemeClr val="accent1">
                    <a:lumMod val="75000"/>
                  </a:schemeClr>
                </a:solidFill>
              </a:rPr>
              <a:t>（分别表示近、远），还可以是由结构、记录等定义的类型。</a:t>
            </a:r>
          </a:p>
        </p:txBody>
      </p:sp>
      <p:pic>
        <p:nvPicPr>
          <p:cNvPr id="51204" name="图片 3" descr="返回001.jp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8424" y="5949280"/>
            <a:ext cx="715417" cy="71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188913"/>
            <a:ext cx="8229600" cy="504825"/>
          </a:xfrm>
        </p:spPr>
        <p:txBody>
          <a:bodyPr/>
          <a:lstStyle/>
          <a:p>
            <a:pPr eaLnBrk="1" hangingPunct="1"/>
            <a:r>
              <a:rPr lang="zh-CN" altLang="en-US" b="0" dirty="0" smtClean="0">
                <a:solidFill>
                  <a:schemeClr val="accent1">
                    <a:lumMod val="75000"/>
                  </a:schemeClr>
                </a:solidFill>
              </a:rPr>
              <a:t>汇编语言的特点</a:t>
            </a:r>
          </a:p>
        </p:txBody>
      </p:sp>
      <p:sp>
        <p:nvSpPr>
          <p:cNvPr id="5123" name="Rectangle 3"/>
          <p:cNvSpPr>
            <a:spLocks noGrp="1" noChangeArrowheads="1"/>
          </p:cNvSpPr>
          <p:nvPr>
            <p:ph type="body" idx="1"/>
          </p:nvPr>
        </p:nvSpPr>
        <p:spPr/>
        <p:txBody>
          <a:bodyPr/>
          <a:lstStyle/>
          <a:p>
            <a:pPr eaLnBrk="1" hangingPunct="1">
              <a:spcBef>
                <a:spcPts val="1200"/>
              </a:spcBef>
            </a:pPr>
            <a:r>
              <a:rPr lang="zh-CN" altLang="en-US" sz="2800" b="0" dirty="0" smtClean="0">
                <a:solidFill>
                  <a:schemeClr val="accent1">
                    <a:lumMod val="75000"/>
                  </a:schemeClr>
                </a:solidFill>
              </a:rPr>
              <a:t>汇编语言是一种以处理器指令系统为基础的低级程序设计语言，它采用助记符表示指令操作码，采用标识符号表示指令操作数。</a:t>
            </a:r>
          </a:p>
          <a:p>
            <a:pPr eaLnBrk="1" hangingPunct="1">
              <a:spcBef>
                <a:spcPts val="1200"/>
              </a:spcBef>
            </a:pPr>
            <a:r>
              <a:rPr lang="zh-CN" altLang="en-US" sz="2800" b="0" dirty="0" smtClean="0">
                <a:solidFill>
                  <a:schemeClr val="accent1">
                    <a:lumMod val="75000"/>
                  </a:schemeClr>
                </a:solidFill>
              </a:rPr>
              <a:t>利用汇编语言编写程序的主要优点是可以直接、有效地控制计算机硬件，因而容易创建代码序列短小、运行快速的可执行程序。</a:t>
            </a:r>
          </a:p>
          <a:p>
            <a:pPr eaLnBrk="1" hangingPunct="1">
              <a:spcBef>
                <a:spcPts val="1200"/>
              </a:spcBef>
            </a:pPr>
            <a:r>
              <a:rPr lang="zh-CN" altLang="en-US" sz="2800" b="0" dirty="0" smtClean="0">
                <a:solidFill>
                  <a:schemeClr val="accent1">
                    <a:lumMod val="75000"/>
                  </a:schemeClr>
                </a:solidFill>
              </a:rPr>
              <a:t>在有些应用领域，汇编语言的作用是不容置疑和无可替代的。</a:t>
            </a:r>
          </a:p>
          <a:p>
            <a:pPr eaLnBrk="1" hangingPunct="1">
              <a:spcBef>
                <a:spcPts val="1200"/>
              </a:spcBef>
            </a:pPr>
            <a:r>
              <a:rPr lang="zh-CN" altLang="en-US" sz="2800" b="0" dirty="0" smtClean="0">
                <a:solidFill>
                  <a:schemeClr val="accent1">
                    <a:lumMod val="75000"/>
                  </a:schemeClr>
                </a:solidFill>
              </a:rPr>
              <a:t>汇编程序设计的过程与其他高级语言程序设计大致相同。</a:t>
            </a:r>
          </a:p>
        </p:txBody>
      </p:sp>
    </p:spTree>
    <p:custDataLst>
      <p:tags r:id="rId1"/>
    </p:custDataLst>
    <p:extLst>
      <p:ext uri="{BB962C8B-B14F-4D97-AF65-F5344CB8AC3E}">
        <p14:creationId xmlns:p14="http://schemas.microsoft.com/office/powerpoint/2010/main" val="10511234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randombar(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circle(in)">
                                      <p:cBhvr>
                                        <p:cTn id="12" dur="2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circle(in)">
                                      <p:cBhvr>
                                        <p:cTn id="17" dur="20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circle(in)">
                                      <p:cBhvr>
                                        <p:cTn id="22" dur="20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188913"/>
            <a:ext cx="8229600" cy="504825"/>
          </a:xfrm>
        </p:spPr>
        <p:txBody>
          <a:bodyPr/>
          <a:lstStyle/>
          <a:p>
            <a:pPr eaLnBrk="1" hangingPunct="1"/>
            <a:r>
              <a:rPr lang="zh-CN" altLang="en-US" smtClean="0"/>
              <a:t>标号、名字与标识符</a:t>
            </a:r>
          </a:p>
        </p:txBody>
      </p:sp>
      <p:sp>
        <p:nvSpPr>
          <p:cNvPr id="9219" name="Rectangle 3"/>
          <p:cNvSpPr>
            <a:spLocks noGrp="1" noChangeArrowheads="1"/>
          </p:cNvSpPr>
          <p:nvPr>
            <p:ph type="body" idx="1"/>
          </p:nvPr>
        </p:nvSpPr>
        <p:spPr/>
        <p:txBody>
          <a:bodyPr/>
          <a:lstStyle/>
          <a:p>
            <a:pPr eaLnBrk="1" hangingPunct="1">
              <a:spcBef>
                <a:spcPts val="1200"/>
              </a:spcBef>
            </a:pPr>
            <a:r>
              <a:rPr lang="zh-CN" altLang="en-US" sz="2800" b="0" dirty="0" smtClean="0">
                <a:solidFill>
                  <a:schemeClr val="tx1"/>
                </a:solidFill>
                <a:hlinkClick r:id="rId3" action="ppaction://hlinksldjump"/>
              </a:rPr>
              <a:t>标号</a:t>
            </a:r>
            <a:r>
              <a:rPr lang="zh-CN" altLang="en-US" sz="2800" b="0" dirty="0" smtClean="0"/>
              <a:t>是反映硬指令位置（逻辑地址）和属性的标识符，后跟一个冒号分隔。</a:t>
            </a:r>
          </a:p>
          <a:p>
            <a:pPr eaLnBrk="1" hangingPunct="1">
              <a:spcBef>
                <a:spcPts val="1200"/>
              </a:spcBef>
            </a:pPr>
            <a:r>
              <a:rPr lang="zh-CN" altLang="en-US" sz="2800" b="0" dirty="0" smtClean="0">
                <a:solidFill>
                  <a:schemeClr val="tx1"/>
                </a:solidFill>
                <a:hlinkClick r:id="rId3" action="ppaction://hlinksldjump"/>
              </a:rPr>
              <a:t>名字</a:t>
            </a:r>
            <a:r>
              <a:rPr lang="zh-CN" altLang="en-US" sz="2800" b="0" dirty="0" smtClean="0"/>
              <a:t>是反映伪指令位置（逻辑地址）和属性的标识符，后跟空格或制表符分隔，没有冒号。</a:t>
            </a:r>
          </a:p>
          <a:p>
            <a:pPr eaLnBrk="1" hangingPunct="1">
              <a:spcBef>
                <a:spcPts val="1200"/>
              </a:spcBef>
            </a:pPr>
            <a:r>
              <a:rPr lang="zh-CN" altLang="en-US" sz="2800" b="0" dirty="0" smtClean="0">
                <a:solidFill>
                  <a:srgbClr val="0000FF"/>
                </a:solidFill>
              </a:rPr>
              <a:t>标识符</a:t>
            </a:r>
            <a:r>
              <a:rPr lang="zh-CN" altLang="en-US" sz="2800" b="0" dirty="0" smtClean="0"/>
              <a:t>（</a:t>
            </a:r>
            <a:r>
              <a:rPr lang="en-US" altLang="zh-CN" sz="2800" b="0" dirty="0" smtClean="0"/>
              <a:t>Identifier</a:t>
            </a:r>
            <a:r>
              <a:rPr lang="zh-CN" altLang="en-US" sz="2800" b="0" dirty="0" smtClean="0"/>
              <a:t>）是名字和标号的统称，一般最多由</a:t>
            </a:r>
            <a:r>
              <a:rPr lang="en-US" altLang="zh-CN" sz="2800" b="0" dirty="0" smtClean="0"/>
              <a:t>31</a:t>
            </a:r>
            <a:r>
              <a:rPr lang="zh-CN" altLang="en-US" sz="2800" b="0" dirty="0" smtClean="0"/>
              <a:t>个字母、数字及规定的特殊符号（如 </a:t>
            </a:r>
            <a:r>
              <a:rPr lang="en-US" altLang="zh-CN" sz="2800" b="0" dirty="0" smtClean="0"/>
              <a:t>_</a:t>
            </a:r>
            <a:r>
              <a:rPr lang="zh-CN" altLang="en-US" sz="2800" b="0" dirty="0" smtClean="0"/>
              <a:t>、</a:t>
            </a:r>
            <a:r>
              <a:rPr lang="en-US" altLang="zh-CN" sz="2800" b="0" dirty="0" smtClean="0"/>
              <a:t>$</a:t>
            </a:r>
            <a:r>
              <a:rPr lang="zh-CN" altLang="en-US" sz="2800" b="0" dirty="0" smtClean="0"/>
              <a:t>、</a:t>
            </a:r>
            <a:r>
              <a:rPr lang="en-US" altLang="zh-CN" sz="2800" b="0" dirty="0" smtClean="0"/>
              <a:t>?</a:t>
            </a:r>
            <a:r>
              <a:rPr lang="zh-CN" altLang="en-US" sz="2800" b="0" dirty="0" smtClean="0"/>
              <a:t>、</a:t>
            </a:r>
            <a:r>
              <a:rPr lang="en-US" altLang="zh-CN" sz="2800" b="0" dirty="0" smtClean="0"/>
              <a:t>@</a:t>
            </a:r>
            <a:r>
              <a:rPr lang="zh-CN" altLang="en-US" sz="2800" b="0" dirty="0" smtClean="0"/>
              <a:t>）组成，不能以数字开头。默认情况下，汇编程序不区别标识符中的字母大小写。</a:t>
            </a:r>
          </a:p>
          <a:p>
            <a:pPr eaLnBrk="1" hangingPunct="1">
              <a:spcBef>
                <a:spcPts val="1200"/>
              </a:spcBef>
            </a:pPr>
            <a:r>
              <a:rPr lang="zh-CN" altLang="en-US" sz="2800" b="0" dirty="0" smtClean="0"/>
              <a:t>一个源程序中，每个标识符的定义是唯一的，且不能是汇编语言采用的</a:t>
            </a:r>
            <a:r>
              <a:rPr lang="zh-CN" altLang="en-US" sz="2800" b="0" dirty="0" smtClean="0">
                <a:solidFill>
                  <a:srgbClr val="0000FF"/>
                </a:solidFill>
              </a:rPr>
              <a:t>保留字。</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randombar(horizontal)">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22"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88913"/>
            <a:ext cx="8229600" cy="504825"/>
          </a:xfrm>
        </p:spPr>
        <p:txBody>
          <a:bodyPr/>
          <a:lstStyle/>
          <a:p>
            <a:pPr eaLnBrk="1" hangingPunct="1"/>
            <a:r>
              <a:rPr lang="zh-CN" altLang="en-US" smtClean="0"/>
              <a:t>保留字</a:t>
            </a:r>
          </a:p>
        </p:txBody>
      </p:sp>
      <p:sp>
        <p:nvSpPr>
          <p:cNvPr id="10243" name="Rectangle 3"/>
          <p:cNvSpPr>
            <a:spLocks noGrp="1" noChangeArrowheads="1"/>
          </p:cNvSpPr>
          <p:nvPr>
            <p:ph type="body" idx="1"/>
          </p:nvPr>
        </p:nvSpPr>
        <p:spPr>
          <a:xfrm>
            <a:off x="468313" y="981075"/>
            <a:ext cx="8351837" cy="5184775"/>
          </a:xfrm>
        </p:spPr>
        <p:txBody>
          <a:bodyPr/>
          <a:lstStyle/>
          <a:p>
            <a:pPr marL="0" indent="0" eaLnBrk="1" hangingPunct="1">
              <a:lnSpc>
                <a:spcPct val="125000"/>
              </a:lnSpc>
              <a:spcBef>
                <a:spcPts val="1200"/>
              </a:spcBef>
              <a:buFontTx/>
              <a:buNone/>
              <a:defRPr/>
            </a:pPr>
            <a:r>
              <a:rPr lang="zh-CN" altLang="en-US" sz="2800" b="0" dirty="0" smtClean="0">
                <a:solidFill>
                  <a:schemeClr val="accent1">
                    <a:lumMod val="75000"/>
                  </a:schemeClr>
                </a:solidFill>
              </a:rPr>
              <a:t>保留字（</a:t>
            </a:r>
            <a:r>
              <a:rPr lang="en-US" altLang="zh-CN" sz="2800" b="0" dirty="0" smtClean="0">
                <a:solidFill>
                  <a:schemeClr val="accent1">
                    <a:lumMod val="75000"/>
                  </a:schemeClr>
                </a:solidFill>
              </a:rPr>
              <a:t>Reserved Word</a:t>
            </a:r>
            <a:r>
              <a:rPr lang="zh-CN" altLang="en-US" sz="2800" b="0" dirty="0" smtClean="0">
                <a:solidFill>
                  <a:schemeClr val="accent1">
                    <a:lumMod val="75000"/>
                  </a:schemeClr>
                </a:solidFill>
              </a:rPr>
              <a:t>）是汇编程序已经使用的标识符（也称为关键字），主要有：</a:t>
            </a:r>
          </a:p>
          <a:p>
            <a:pPr eaLnBrk="1" hangingPunct="1">
              <a:lnSpc>
                <a:spcPct val="125000"/>
              </a:lnSpc>
              <a:spcBef>
                <a:spcPts val="1200"/>
              </a:spcBef>
              <a:defRPr/>
            </a:pPr>
            <a:r>
              <a:rPr lang="zh-CN" altLang="en-US" sz="2800" b="0" dirty="0" smtClean="0">
                <a:solidFill>
                  <a:srgbClr val="0000FF"/>
                </a:solidFill>
              </a:rPr>
              <a:t>指令助记符</a:t>
            </a:r>
            <a:r>
              <a:rPr lang="en-US" altLang="zh-CN" sz="2800" b="0" dirty="0" smtClean="0"/>
              <a:t>——</a:t>
            </a:r>
            <a:r>
              <a:rPr lang="zh-CN" altLang="en-US" sz="2800" b="0" dirty="0" smtClean="0"/>
              <a:t>例如：</a:t>
            </a:r>
            <a:r>
              <a:rPr lang="en-US" altLang="zh-CN" sz="2800" b="0" dirty="0" smtClean="0">
                <a:solidFill>
                  <a:schemeClr val="accent1">
                    <a:lumMod val="75000"/>
                  </a:schemeClr>
                </a:solidFill>
              </a:rPr>
              <a:t>MOV</a:t>
            </a:r>
            <a:r>
              <a:rPr lang="zh-CN" altLang="en-US" sz="2800" b="0" dirty="0" smtClean="0">
                <a:solidFill>
                  <a:schemeClr val="accent1">
                    <a:lumMod val="75000"/>
                  </a:schemeClr>
                </a:solidFill>
              </a:rPr>
              <a:t>、</a:t>
            </a:r>
            <a:r>
              <a:rPr lang="en-US" altLang="zh-CN" sz="2800" b="0" dirty="0" smtClean="0">
                <a:solidFill>
                  <a:schemeClr val="accent1">
                    <a:lumMod val="75000"/>
                  </a:schemeClr>
                </a:solidFill>
              </a:rPr>
              <a:t>ADD</a:t>
            </a:r>
          </a:p>
          <a:p>
            <a:pPr eaLnBrk="1" hangingPunct="1">
              <a:lnSpc>
                <a:spcPct val="125000"/>
              </a:lnSpc>
              <a:spcBef>
                <a:spcPts val="1200"/>
              </a:spcBef>
              <a:defRPr/>
            </a:pPr>
            <a:r>
              <a:rPr lang="zh-CN" altLang="en-US" sz="2800" b="0" dirty="0">
                <a:solidFill>
                  <a:srgbClr val="0000FF"/>
                </a:solidFill>
              </a:rPr>
              <a:t>伪指令助记符</a:t>
            </a:r>
            <a:r>
              <a:rPr lang="en-US" altLang="zh-CN" sz="2800" b="0" dirty="0" smtClean="0"/>
              <a:t>——</a:t>
            </a:r>
            <a:r>
              <a:rPr lang="zh-CN" altLang="en-US" sz="2800" b="0" dirty="0" smtClean="0"/>
              <a:t>例如：</a:t>
            </a:r>
            <a:r>
              <a:rPr lang="en-US" altLang="zh-CN" sz="2800" b="0" dirty="0">
                <a:solidFill>
                  <a:schemeClr val="accent1">
                    <a:lumMod val="75000"/>
                  </a:schemeClr>
                </a:solidFill>
              </a:rPr>
              <a:t>DB</a:t>
            </a:r>
            <a:r>
              <a:rPr lang="zh-CN" altLang="en-US" sz="2800" b="0" dirty="0">
                <a:solidFill>
                  <a:schemeClr val="accent1">
                    <a:lumMod val="75000"/>
                  </a:schemeClr>
                </a:solidFill>
              </a:rPr>
              <a:t>、</a:t>
            </a:r>
            <a:r>
              <a:rPr lang="en-US" altLang="zh-CN" sz="2800" b="0" dirty="0">
                <a:solidFill>
                  <a:schemeClr val="accent1">
                    <a:lumMod val="75000"/>
                  </a:schemeClr>
                </a:solidFill>
              </a:rPr>
              <a:t>DW</a:t>
            </a:r>
          </a:p>
          <a:p>
            <a:pPr eaLnBrk="1" hangingPunct="1">
              <a:lnSpc>
                <a:spcPct val="125000"/>
              </a:lnSpc>
              <a:spcBef>
                <a:spcPts val="1200"/>
              </a:spcBef>
              <a:defRPr/>
            </a:pPr>
            <a:r>
              <a:rPr lang="zh-CN" altLang="en-US" sz="2800" b="0" dirty="0">
                <a:solidFill>
                  <a:srgbClr val="0000FF"/>
                </a:solidFill>
              </a:rPr>
              <a:t>操作符</a:t>
            </a:r>
            <a:r>
              <a:rPr lang="en-US" altLang="zh-CN" sz="2800" b="0" dirty="0" smtClean="0"/>
              <a:t>——</a:t>
            </a:r>
            <a:r>
              <a:rPr lang="zh-CN" altLang="en-US" sz="2800" b="0" dirty="0" smtClean="0"/>
              <a:t>例如：</a:t>
            </a:r>
            <a:r>
              <a:rPr lang="en-US" altLang="zh-CN" sz="2800" b="0" dirty="0">
                <a:solidFill>
                  <a:schemeClr val="accent1">
                    <a:lumMod val="75000"/>
                  </a:schemeClr>
                </a:solidFill>
              </a:rPr>
              <a:t>OFFSET</a:t>
            </a:r>
            <a:r>
              <a:rPr lang="zh-CN" altLang="en-US" sz="2800" b="0" dirty="0">
                <a:solidFill>
                  <a:schemeClr val="accent1">
                    <a:lumMod val="75000"/>
                  </a:schemeClr>
                </a:solidFill>
              </a:rPr>
              <a:t>、</a:t>
            </a:r>
            <a:r>
              <a:rPr lang="en-US" altLang="zh-CN" sz="2800" b="0" dirty="0">
                <a:solidFill>
                  <a:schemeClr val="accent1">
                    <a:lumMod val="75000"/>
                  </a:schemeClr>
                </a:solidFill>
              </a:rPr>
              <a:t>PTR</a:t>
            </a:r>
          </a:p>
          <a:p>
            <a:pPr eaLnBrk="1" hangingPunct="1">
              <a:lnSpc>
                <a:spcPct val="125000"/>
              </a:lnSpc>
              <a:spcBef>
                <a:spcPts val="1200"/>
              </a:spcBef>
              <a:defRPr/>
            </a:pPr>
            <a:r>
              <a:rPr lang="zh-CN" altLang="en-US" sz="2800" b="0" dirty="0">
                <a:solidFill>
                  <a:srgbClr val="0000FF"/>
                </a:solidFill>
              </a:rPr>
              <a:t>寄存器名</a:t>
            </a:r>
            <a:r>
              <a:rPr lang="en-US" altLang="zh-CN" sz="2800" b="0" dirty="0" smtClean="0"/>
              <a:t>——</a:t>
            </a:r>
            <a:r>
              <a:rPr lang="zh-CN" altLang="en-US" sz="2800" b="0" dirty="0" smtClean="0"/>
              <a:t>例如：</a:t>
            </a:r>
            <a:r>
              <a:rPr lang="en-US" altLang="zh-CN" sz="2800" b="0" dirty="0">
                <a:solidFill>
                  <a:schemeClr val="accent1">
                    <a:lumMod val="75000"/>
                  </a:schemeClr>
                </a:solidFill>
              </a:rPr>
              <a:t>AX</a:t>
            </a:r>
            <a:r>
              <a:rPr lang="zh-CN" altLang="en-US" sz="2800" b="0" dirty="0">
                <a:solidFill>
                  <a:schemeClr val="accent1">
                    <a:lumMod val="75000"/>
                  </a:schemeClr>
                </a:solidFill>
              </a:rPr>
              <a:t>、</a:t>
            </a:r>
            <a:r>
              <a:rPr lang="en-US" altLang="zh-CN" sz="2800" b="0" dirty="0">
                <a:solidFill>
                  <a:schemeClr val="accent1">
                    <a:lumMod val="75000"/>
                  </a:schemeClr>
                </a:solidFill>
              </a:rPr>
              <a:t>CS</a:t>
            </a:r>
          </a:p>
          <a:p>
            <a:pPr eaLnBrk="1" hangingPunct="1">
              <a:lnSpc>
                <a:spcPct val="125000"/>
              </a:lnSpc>
              <a:spcBef>
                <a:spcPts val="1200"/>
              </a:spcBef>
              <a:defRPr/>
            </a:pPr>
            <a:r>
              <a:rPr lang="zh-CN" altLang="en-US" sz="2800" b="0" dirty="0">
                <a:solidFill>
                  <a:srgbClr val="0000FF"/>
                </a:solidFill>
              </a:rPr>
              <a:t>预定义符号</a:t>
            </a:r>
            <a:r>
              <a:rPr lang="en-US" altLang="zh-CN" sz="2800" b="0" dirty="0" smtClean="0"/>
              <a:t>——</a:t>
            </a:r>
            <a:r>
              <a:rPr lang="zh-CN" altLang="en-US" sz="2800" b="0" dirty="0" smtClean="0"/>
              <a:t>例如：</a:t>
            </a:r>
            <a:r>
              <a:rPr lang="en-US" altLang="zh-CN" sz="2800" b="0" dirty="0">
                <a:solidFill>
                  <a:schemeClr val="accent1">
                    <a:lumMod val="75000"/>
                  </a:schemeClr>
                </a:solidFill>
              </a:rPr>
              <a:t>@data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7" dur="500"/>
                                        <p:tgtEl>
                                          <p:spTgt spid="1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2" dur="500"/>
                                        <p:tgtEl>
                                          <p:spTgt spid="10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7" dur="500"/>
                                        <p:tgtEl>
                                          <p:spTgt spid="102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22" dur="500"/>
                                        <p:tgtEl>
                                          <p:spTgt spid="102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27"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188913"/>
            <a:ext cx="8229600" cy="504825"/>
          </a:xfrm>
        </p:spPr>
        <p:txBody>
          <a:bodyPr/>
          <a:lstStyle/>
          <a:p>
            <a:pPr eaLnBrk="1" hangingPunct="1"/>
            <a:r>
              <a:rPr lang="zh-CN" altLang="en-US" smtClean="0"/>
              <a:t>操作数和参数</a:t>
            </a:r>
          </a:p>
        </p:txBody>
      </p:sp>
      <p:sp>
        <p:nvSpPr>
          <p:cNvPr id="9219" name="Rectangle 3"/>
          <p:cNvSpPr>
            <a:spLocks noGrp="1" noChangeArrowheads="1"/>
          </p:cNvSpPr>
          <p:nvPr>
            <p:ph type="body" idx="1"/>
          </p:nvPr>
        </p:nvSpPr>
        <p:spPr>
          <a:xfrm>
            <a:off x="468313" y="981075"/>
            <a:ext cx="8351837" cy="4895850"/>
          </a:xfrm>
        </p:spPr>
        <p:txBody>
          <a:bodyPr/>
          <a:lstStyle/>
          <a:p>
            <a:pPr eaLnBrk="1" hangingPunct="1">
              <a:defRPr/>
            </a:pPr>
            <a:r>
              <a:rPr lang="zh-CN" altLang="en-US" sz="2800" b="0" dirty="0" smtClean="0">
                <a:solidFill>
                  <a:schemeClr val="accent1">
                    <a:lumMod val="75000"/>
                  </a:schemeClr>
                </a:solidFill>
              </a:rPr>
              <a:t>指令的</a:t>
            </a:r>
            <a:r>
              <a:rPr lang="zh-CN" altLang="en-US" sz="2800" b="0" dirty="0">
                <a:solidFill>
                  <a:schemeClr val="accent1">
                    <a:lumMod val="75000"/>
                  </a:schemeClr>
                </a:solidFill>
              </a:rPr>
              <a:t>操作数</a:t>
            </a:r>
            <a:r>
              <a:rPr lang="zh-CN" altLang="en-US" sz="2800" b="0" dirty="0" smtClean="0">
                <a:solidFill>
                  <a:schemeClr val="accent1">
                    <a:lumMod val="75000"/>
                  </a:schemeClr>
                </a:solidFill>
              </a:rPr>
              <a:t>可以是立即数、寄存器和存储单元。</a:t>
            </a:r>
            <a:endParaRPr lang="en-US" altLang="zh-CN" sz="2800" b="0" dirty="0" smtClean="0">
              <a:solidFill>
                <a:schemeClr val="accent1">
                  <a:lumMod val="75000"/>
                </a:schemeClr>
              </a:solidFill>
            </a:endParaRPr>
          </a:p>
          <a:p>
            <a:pPr marL="0" indent="0" eaLnBrk="1" hangingPunct="1">
              <a:buFontTx/>
              <a:buNone/>
              <a:defRPr/>
            </a:pPr>
            <a:r>
              <a:rPr lang="en-US" altLang="zh-CN" sz="2800" b="0" dirty="0">
                <a:solidFill>
                  <a:schemeClr val="accent1">
                    <a:lumMod val="75000"/>
                  </a:schemeClr>
                </a:solidFill>
              </a:rPr>
              <a:t> </a:t>
            </a:r>
            <a:r>
              <a:rPr lang="en-US" altLang="zh-CN" sz="2800" b="0" dirty="0" smtClean="0">
                <a:solidFill>
                  <a:schemeClr val="accent1">
                    <a:lumMod val="75000"/>
                  </a:schemeClr>
                </a:solidFill>
              </a:rPr>
              <a:t>   </a:t>
            </a:r>
            <a:r>
              <a:rPr lang="zh-CN" altLang="en-US" sz="2800" b="0" dirty="0" smtClean="0">
                <a:solidFill>
                  <a:schemeClr val="accent1">
                    <a:lumMod val="75000"/>
                  </a:schemeClr>
                </a:solidFill>
              </a:rPr>
              <a:t>例：</a:t>
            </a:r>
            <a:r>
              <a:rPr lang="en-US" altLang="zh-CN" sz="2800" b="0" dirty="0" err="1" smtClean="0">
                <a:solidFill>
                  <a:srgbClr val="0000FF"/>
                </a:solidFill>
                <a:ea typeface="黑体" pitchFamily="2" charset="-122"/>
              </a:rPr>
              <a:t>mov</a:t>
            </a:r>
            <a:r>
              <a:rPr lang="en-US" altLang="zh-CN" sz="2800" b="0" dirty="0" smtClean="0">
                <a:solidFill>
                  <a:srgbClr val="0000FF"/>
                </a:solidFill>
                <a:ea typeface="黑体" pitchFamily="2" charset="-122"/>
              </a:rPr>
              <a:t> ah,9</a:t>
            </a:r>
            <a:endParaRPr lang="zh-CN" altLang="en-US" sz="2800" b="0" dirty="0" smtClean="0">
              <a:solidFill>
                <a:srgbClr val="0000FF"/>
              </a:solidFill>
            </a:endParaRPr>
          </a:p>
          <a:p>
            <a:pPr eaLnBrk="1" hangingPunct="1">
              <a:spcBef>
                <a:spcPts val="1800"/>
              </a:spcBef>
              <a:defRPr/>
            </a:pPr>
            <a:r>
              <a:rPr lang="zh-CN" altLang="en-US" sz="2800" b="0" dirty="0" smtClean="0">
                <a:solidFill>
                  <a:schemeClr val="accent1">
                    <a:lumMod val="75000"/>
                  </a:schemeClr>
                </a:solidFill>
              </a:rPr>
              <a:t>伪指令的参数可以是常数、变量、表达式等，多个参数之间用逗号分隔。</a:t>
            </a:r>
            <a:endParaRPr lang="en-US" altLang="zh-CN" sz="2800" b="0" dirty="0" smtClean="0">
              <a:solidFill>
                <a:schemeClr val="accent1">
                  <a:lumMod val="75000"/>
                </a:schemeClr>
              </a:solidFill>
            </a:endParaRPr>
          </a:p>
          <a:p>
            <a:pPr marL="0" indent="0" algn="l" eaLnBrk="1" hangingPunct="1">
              <a:spcBef>
                <a:spcPts val="1800"/>
              </a:spcBef>
              <a:buFontTx/>
              <a:buNone/>
              <a:defRPr/>
            </a:pPr>
            <a:r>
              <a:rPr lang="en-US" altLang="zh-CN" sz="2800" b="0" dirty="0">
                <a:solidFill>
                  <a:schemeClr val="accent1">
                    <a:lumMod val="75000"/>
                  </a:schemeClr>
                </a:solidFill>
              </a:rPr>
              <a:t> </a:t>
            </a:r>
            <a:r>
              <a:rPr lang="en-US" altLang="zh-CN" sz="2800" b="0" dirty="0" smtClean="0">
                <a:solidFill>
                  <a:schemeClr val="accent1">
                    <a:lumMod val="75000"/>
                  </a:schemeClr>
                </a:solidFill>
              </a:rPr>
              <a:t>   </a:t>
            </a:r>
            <a:r>
              <a:rPr lang="zh-CN" altLang="en-US" sz="2800" b="0" dirty="0" smtClean="0">
                <a:solidFill>
                  <a:schemeClr val="accent1">
                    <a:lumMod val="75000"/>
                  </a:schemeClr>
                </a:solidFill>
              </a:rPr>
              <a:t>例：</a:t>
            </a:r>
            <a:r>
              <a:rPr lang="en-US" altLang="zh-CN" sz="2800" b="0" dirty="0" smtClean="0">
                <a:solidFill>
                  <a:srgbClr val="0000FF"/>
                </a:solidFill>
                <a:ea typeface="Arial Unicode MS" pitchFamily="34" charset="-122"/>
                <a:cs typeface="Arial Unicode MS" pitchFamily="34" charset="-122"/>
              </a:rPr>
              <a:t>string  </a:t>
            </a:r>
            <a:r>
              <a:rPr lang="en-US" altLang="zh-CN" sz="2800" b="0" dirty="0" err="1" smtClean="0">
                <a:solidFill>
                  <a:srgbClr val="0000FF"/>
                </a:solidFill>
                <a:ea typeface="Arial Unicode MS" pitchFamily="34" charset="-122"/>
                <a:cs typeface="Arial Unicode MS" pitchFamily="34" charset="-122"/>
              </a:rPr>
              <a:t>db</a:t>
            </a:r>
            <a:r>
              <a:rPr lang="en-US" altLang="zh-CN" sz="2800" b="0" dirty="0" smtClean="0">
                <a:solidFill>
                  <a:srgbClr val="0000FF"/>
                </a:solidFill>
                <a:ea typeface="Arial Unicode MS" pitchFamily="34" charset="-122"/>
                <a:cs typeface="Arial Unicode MS" pitchFamily="34" charset="-122"/>
              </a:rPr>
              <a:t>  ’Hello, Assembly !$’</a:t>
            </a:r>
            <a:endParaRPr lang="zh-CN" altLang="en-US" sz="2800" b="0" dirty="0" smtClean="0">
              <a:solidFill>
                <a:srgbClr val="0000FF"/>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randombar(horizontal)">
                                      <p:cBhvr>
                                        <p:cTn id="7" dur="500"/>
                                        <p:tgtEl>
                                          <p:spTgt spid="921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10" dur="500"/>
                                        <p:tgtEl>
                                          <p:spTgt spid="92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5" dur="500"/>
                                        <p:tgtEl>
                                          <p:spTgt spid="9219">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18"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188913"/>
            <a:ext cx="8229600" cy="504825"/>
          </a:xfrm>
        </p:spPr>
        <p:txBody>
          <a:bodyPr/>
          <a:lstStyle/>
          <a:p>
            <a:pPr eaLnBrk="1" hangingPunct="1"/>
            <a:r>
              <a:rPr lang="zh-CN" altLang="en-US" smtClean="0"/>
              <a:t>注释</a:t>
            </a:r>
          </a:p>
        </p:txBody>
      </p:sp>
      <p:sp>
        <p:nvSpPr>
          <p:cNvPr id="10243" name="Rectangle 3"/>
          <p:cNvSpPr>
            <a:spLocks noGrp="1" noChangeArrowheads="1"/>
          </p:cNvSpPr>
          <p:nvPr>
            <p:ph type="body" idx="1"/>
          </p:nvPr>
        </p:nvSpPr>
        <p:spPr>
          <a:xfrm>
            <a:off x="468313" y="981075"/>
            <a:ext cx="8207375" cy="5184775"/>
          </a:xfrm>
        </p:spPr>
        <p:txBody>
          <a:bodyPr/>
          <a:lstStyle/>
          <a:p>
            <a:pPr eaLnBrk="1" hangingPunct="1"/>
            <a:r>
              <a:rPr lang="zh-CN" altLang="en-US" sz="2800" b="0" dirty="0" smtClean="0">
                <a:solidFill>
                  <a:schemeClr val="accent1">
                    <a:lumMod val="75000"/>
                  </a:schemeClr>
                </a:solidFill>
              </a:rPr>
              <a:t>语句中由分号“；”开始的部分为</a:t>
            </a:r>
            <a:r>
              <a:rPr lang="zh-CN" altLang="en-US" sz="2800" b="0" dirty="0" smtClean="0">
                <a:solidFill>
                  <a:schemeClr val="accent1">
                    <a:lumMod val="75000"/>
                  </a:schemeClr>
                </a:solidFill>
                <a:hlinkClick r:id="rId3" action="ppaction://hlinksldjump"/>
              </a:rPr>
              <a:t>注释</a:t>
            </a:r>
            <a:r>
              <a:rPr lang="zh-CN" altLang="en-US" sz="2800" b="0" dirty="0" smtClean="0">
                <a:solidFill>
                  <a:schemeClr val="accent1">
                    <a:lumMod val="75000"/>
                  </a:schemeClr>
                </a:solidFill>
              </a:rPr>
              <a:t>内容，用以增加源程序的可读性</a:t>
            </a:r>
          </a:p>
          <a:p>
            <a:pPr eaLnBrk="1" hangingPunct="1">
              <a:lnSpc>
                <a:spcPct val="125000"/>
              </a:lnSpc>
              <a:spcBef>
                <a:spcPts val="1200"/>
              </a:spcBef>
            </a:pPr>
            <a:r>
              <a:rPr lang="zh-CN" altLang="en-US" sz="2800" b="0" dirty="0" smtClean="0">
                <a:solidFill>
                  <a:schemeClr val="accent1">
                    <a:lumMod val="75000"/>
                  </a:schemeClr>
                </a:solidFill>
              </a:rPr>
              <a:t>必要时，一个语句行也可以由分号开始作为阶段性注释</a:t>
            </a:r>
          </a:p>
          <a:p>
            <a:pPr eaLnBrk="1" hangingPunct="1">
              <a:lnSpc>
                <a:spcPct val="125000"/>
              </a:lnSpc>
              <a:spcBef>
                <a:spcPts val="1200"/>
              </a:spcBef>
            </a:pPr>
            <a:r>
              <a:rPr lang="zh-CN" altLang="en-US" sz="2800" b="0" dirty="0" smtClean="0">
                <a:solidFill>
                  <a:schemeClr val="accent1">
                    <a:lumMod val="75000"/>
                  </a:schemeClr>
                </a:solidFill>
              </a:rPr>
              <a:t>汇编程序在翻译源程序时将跳过注释，不对它们做任何处理</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1"/>
</p:tagLst>
</file>

<file path=ppt/tags/tag10.xml><?xml version="1.0" encoding="utf-8"?>
<p:tagLst xmlns:a="http://schemas.openxmlformats.org/drawingml/2006/main" xmlns:r="http://schemas.openxmlformats.org/officeDocument/2006/relationships" xmlns:p="http://schemas.openxmlformats.org/presentationml/2006/main">
  <p:tag name="TIMING" val="|17.6"/>
</p:tagLst>
</file>

<file path=ppt/tags/tag11.xml><?xml version="1.0" encoding="utf-8"?>
<p:tagLst xmlns:a="http://schemas.openxmlformats.org/drawingml/2006/main" xmlns:r="http://schemas.openxmlformats.org/officeDocument/2006/relationships" xmlns:p="http://schemas.openxmlformats.org/presentationml/2006/main">
  <p:tag name="TIMING" val="|1.1|9.8|18.7"/>
</p:tagLst>
</file>

<file path=ppt/tags/tag12.xml><?xml version="1.0" encoding="utf-8"?>
<p:tagLst xmlns:a="http://schemas.openxmlformats.org/drawingml/2006/main" xmlns:r="http://schemas.openxmlformats.org/officeDocument/2006/relationships" xmlns:p="http://schemas.openxmlformats.org/presentationml/2006/main">
  <p:tag name="TIMING" val="|1.8|5.4|25.4|25.3"/>
</p:tagLst>
</file>

<file path=ppt/tags/tag13.xml><?xml version="1.0" encoding="utf-8"?>
<p:tagLst xmlns:a="http://schemas.openxmlformats.org/drawingml/2006/main" xmlns:r="http://schemas.openxmlformats.org/officeDocument/2006/relationships" xmlns:p="http://schemas.openxmlformats.org/presentationml/2006/main">
  <p:tag name="TIMING" val="|1.5|0.7|0.3|0.8|0.5|0.8"/>
</p:tagLst>
</file>

<file path=ppt/tags/tag14.xml><?xml version="1.0" encoding="utf-8"?>
<p:tagLst xmlns:a="http://schemas.openxmlformats.org/drawingml/2006/main" xmlns:r="http://schemas.openxmlformats.org/officeDocument/2006/relationships" xmlns:p="http://schemas.openxmlformats.org/presentationml/2006/main">
  <p:tag name="TIMING" val="|1.2|0.4|0.2|0.7"/>
</p:tagLst>
</file>

<file path=ppt/tags/tag15.xml><?xml version="1.0" encoding="utf-8"?>
<p:tagLst xmlns:a="http://schemas.openxmlformats.org/drawingml/2006/main" xmlns:r="http://schemas.openxmlformats.org/officeDocument/2006/relationships" xmlns:p="http://schemas.openxmlformats.org/presentationml/2006/main">
  <p:tag name="TIMING" val="|2.4|0.3|1"/>
</p:tagLst>
</file>

<file path=ppt/tags/tag16.xml><?xml version="1.0" encoding="utf-8"?>
<p:tagLst xmlns:a="http://schemas.openxmlformats.org/drawingml/2006/main" xmlns:r="http://schemas.openxmlformats.org/officeDocument/2006/relationships" xmlns:p="http://schemas.openxmlformats.org/presentationml/2006/main">
  <p:tag name="TIMING" val="|0.7|15"/>
</p:tagLst>
</file>

<file path=ppt/tags/tag17.xml><?xml version="1.0" encoding="utf-8"?>
<p:tagLst xmlns:a="http://schemas.openxmlformats.org/drawingml/2006/main" xmlns:r="http://schemas.openxmlformats.org/officeDocument/2006/relationships" xmlns:p="http://schemas.openxmlformats.org/presentationml/2006/main">
  <p:tag name="TIMING" val="|29.7|9.5|50.2|4.3|29.2"/>
</p:tagLst>
</file>

<file path=ppt/tags/tag18.xml><?xml version="1.0" encoding="utf-8"?>
<p:tagLst xmlns:a="http://schemas.openxmlformats.org/drawingml/2006/main" xmlns:r="http://schemas.openxmlformats.org/officeDocument/2006/relationships" xmlns:p="http://schemas.openxmlformats.org/presentationml/2006/main">
  <p:tag name="TIMING" val="|1|0.6"/>
</p:tagLst>
</file>

<file path=ppt/tags/tag19.xml><?xml version="1.0" encoding="utf-8"?>
<p:tagLst xmlns:a="http://schemas.openxmlformats.org/drawingml/2006/main" xmlns:r="http://schemas.openxmlformats.org/officeDocument/2006/relationships" xmlns:p="http://schemas.openxmlformats.org/presentationml/2006/main">
  <p:tag name="TIMING" val="|0.7|0.8|1"/>
</p:tagLst>
</file>

<file path=ppt/tags/tag2.xml><?xml version="1.0" encoding="utf-8"?>
<p:tagLst xmlns:a="http://schemas.openxmlformats.org/drawingml/2006/main" xmlns:r="http://schemas.openxmlformats.org/officeDocument/2006/relationships" xmlns:p="http://schemas.openxmlformats.org/presentationml/2006/main">
  <p:tag name="TIMING" val="|0.2|0|0|0|0"/>
</p:tagLst>
</file>

<file path=ppt/tags/tag20.xml><?xml version="1.0" encoding="utf-8"?>
<p:tagLst xmlns:a="http://schemas.openxmlformats.org/drawingml/2006/main" xmlns:r="http://schemas.openxmlformats.org/officeDocument/2006/relationships" xmlns:p="http://schemas.openxmlformats.org/presentationml/2006/main">
  <p:tag name="TIMING" val="|0.9|0.7|3.5|15.8|6.3|2|2.4"/>
</p:tagLst>
</file>

<file path=ppt/tags/tag21.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2|0|0|0"/>
</p:tagLst>
</file>

<file path=ppt/tags/tag5.xml><?xml version="1.0" encoding="utf-8"?>
<p:tagLst xmlns:a="http://schemas.openxmlformats.org/drawingml/2006/main" xmlns:r="http://schemas.openxmlformats.org/officeDocument/2006/relationships" xmlns:p="http://schemas.openxmlformats.org/presentationml/2006/main">
  <p:tag name="TIMING" val="|0|0|0|0|0"/>
</p:tagLst>
</file>

<file path=ppt/tags/tag6.xml><?xml version="1.0" encoding="utf-8"?>
<p:tagLst xmlns:a="http://schemas.openxmlformats.org/drawingml/2006/main" xmlns:r="http://schemas.openxmlformats.org/officeDocument/2006/relationships" xmlns:p="http://schemas.openxmlformats.org/presentationml/2006/main">
  <p:tag name="TIMING" val="|0|0"/>
</p:tagLst>
</file>

<file path=ppt/tags/tag7.xml><?xml version="1.0" encoding="utf-8"?>
<p:tagLst xmlns:a="http://schemas.openxmlformats.org/drawingml/2006/main" xmlns:r="http://schemas.openxmlformats.org/officeDocument/2006/relationships" xmlns:p="http://schemas.openxmlformats.org/presentationml/2006/main">
  <p:tag name="TIMING" val="|0.4|0|0.5"/>
</p:tagLst>
</file>

<file path=ppt/tags/tag8.xml><?xml version="1.0" encoding="utf-8"?>
<p:tagLst xmlns:a="http://schemas.openxmlformats.org/drawingml/2006/main" xmlns:r="http://schemas.openxmlformats.org/officeDocument/2006/relationships" xmlns:p="http://schemas.openxmlformats.org/presentationml/2006/main">
  <p:tag name="TIMING" val="|0|0.8|0|0.5|0|0.5"/>
</p:tagLst>
</file>

<file path=ppt/tags/tag9.xml><?xml version="1.0" encoding="utf-8"?>
<p:tagLst xmlns:a="http://schemas.openxmlformats.org/drawingml/2006/main" xmlns:r="http://schemas.openxmlformats.org/officeDocument/2006/relationships" xmlns:p="http://schemas.openxmlformats.org/presentationml/2006/main">
  <p:tag name="TIMING" val="|0.6|2.1|0.2"/>
</p:tagLst>
</file>

<file path=ppt/theme/theme1.xml><?xml version="1.0" encoding="utf-8"?>
<a:theme xmlns:a="http://schemas.openxmlformats.org/drawingml/2006/main" name="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4218</TotalTime>
  <Words>3169</Words>
  <Application>Microsoft Office PowerPoint</Application>
  <PresentationFormat>全屏显示(4:3)</PresentationFormat>
  <Paragraphs>507</Paragraphs>
  <Slides>54</Slides>
  <Notes>0</Notes>
  <HiddenSlides>7</HiddenSlides>
  <MMClips>0</MMClips>
  <ScaleCrop>false</ScaleCrop>
  <HeadingPairs>
    <vt:vector size="4" baseType="variant">
      <vt:variant>
        <vt:lpstr>主题</vt:lpstr>
      </vt:variant>
      <vt:variant>
        <vt:i4>2</vt:i4>
      </vt:variant>
      <vt:variant>
        <vt:lpstr>幻灯片标题</vt:lpstr>
      </vt:variant>
      <vt:variant>
        <vt:i4>54</vt:i4>
      </vt:variant>
    </vt:vector>
  </HeadingPairs>
  <TitlesOfParts>
    <vt:vector size="56" baseType="lpstr">
      <vt:lpstr>015</vt:lpstr>
      <vt:lpstr>2_015</vt:lpstr>
      <vt:lpstr>汇编语言伪指令</vt:lpstr>
      <vt:lpstr>学习路线</vt:lpstr>
      <vt:lpstr>第一个源程序文件wj0301.asm</vt:lpstr>
      <vt:lpstr>3.1  汇编语言源程序格式</vt:lpstr>
      <vt:lpstr>汇编语言的语句格式</vt:lpstr>
      <vt:lpstr>标号、名字与标识符</vt:lpstr>
      <vt:lpstr>保留字</vt:lpstr>
      <vt:lpstr>操作数和参数</vt:lpstr>
      <vt:lpstr>注释</vt:lpstr>
      <vt:lpstr>分隔符</vt:lpstr>
      <vt:lpstr>3.2  常量和变量</vt:lpstr>
      <vt:lpstr>3.2.1 常量</vt:lpstr>
      <vt:lpstr>1. 常数</vt:lpstr>
      <vt:lpstr>2. 字符串</vt:lpstr>
      <vt:lpstr>3. 符号常量</vt:lpstr>
      <vt:lpstr>4. 数值表达式</vt:lpstr>
      <vt:lpstr>汇编语言运算符</vt:lpstr>
      <vt:lpstr>3.2.2 变量 </vt:lpstr>
      <vt:lpstr>1. 变量的定义 </vt:lpstr>
      <vt:lpstr>1. 变量的定义 </vt:lpstr>
      <vt:lpstr>(1) 字节变量的定义DB（Define Byte）</vt:lpstr>
      <vt:lpstr>字节变量定义实例</vt:lpstr>
      <vt:lpstr>字节变量的应用</vt:lpstr>
      <vt:lpstr>（2）字变量的定义DW（Define Word）</vt:lpstr>
      <vt:lpstr>PowerPoint 演示文稿</vt:lpstr>
      <vt:lpstr>（3）双字变量的定义DD（Define Double word）</vt:lpstr>
      <vt:lpstr>2. 变量的应用</vt:lpstr>
      <vt:lpstr>3. 变量的定位</vt:lpstr>
      <vt:lpstr>3.2.3 名字和标号的属性</vt:lpstr>
      <vt:lpstr>1. 地址操作符</vt:lpstr>
      <vt:lpstr>地址操作符应用实例</vt:lpstr>
      <vt:lpstr>2. 类型操作符</vt:lpstr>
      <vt:lpstr>类型操作符应用实例</vt:lpstr>
      <vt:lpstr>PowerPoint 演示文稿</vt:lpstr>
      <vt:lpstr>简化段定义格式</vt:lpstr>
      <vt:lpstr>汇编语言程序的开发过程（附录B）</vt:lpstr>
      <vt:lpstr>开发过程1：源程序的编辑</vt:lpstr>
      <vt:lpstr>开发过程2：源程序的汇编（MASM 6.x）</vt:lpstr>
      <vt:lpstr>开发过程2：源程序的汇编（生成列表文件）</vt:lpstr>
      <vt:lpstr>开发过程3：目标模块的连接</vt:lpstr>
      <vt:lpstr>开发过程4：可执行程序的调试</vt:lpstr>
      <vt:lpstr>1. 存储模式（Memory Model）</vt:lpstr>
      <vt:lpstr>2. 逻辑段的简化定义</vt:lpstr>
      <vt:lpstr>3. 程序开始</vt:lpstr>
      <vt:lpstr>4. 程序终止</vt:lpstr>
      <vt:lpstr>5. 汇编结束</vt:lpstr>
      <vt:lpstr>6. 可执行程序的结构</vt:lpstr>
      <vt:lpstr>表3.1  存储模式</vt:lpstr>
      <vt:lpstr>例题3.2 变量的定义 </vt:lpstr>
      <vt:lpstr>例题3.2 变量的定义（续）</vt:lpstr>
      <vt:lpstr>例题3.2 变量的应用</vt:lpstr>
      <vt:lpstr>例题3.2 变量的应用（续）</vt:lpstr>
      <vt:lpstr>2. 类型操作符</vt:lpstr>
      <vt:lpstr>汇编语言的特点</vt:lpstr>
    </vt:vector>
  </TitlesOfParts>
  <Company>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汇编语言程序设计</dc:title>
  <dc:creator>钱晓捷</dc:creator>
  <cp:lastModifiedBy>AutoBVT</cp:lastModifiedBy>
  <cp:revision>669</cp:revision>
  <dcterms:created xsi:type="dcterms:W3CDTF">2003-04-30T14:16:35Z</dcterms:created>
  <dcterms:modified xsi:type="dcterms:W3CDTF">2019-09-27T07:00:24Z</dcterms:modified>
</cp:coreProperties>
</file>