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2"/>
  </p:notes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335" r:id="rId13"/>
    <p:sldId id="336" r:id="rId14"/>
    <p:sldId id="337" r:id="rId15"/>
    <p:sldId id="539" r:id="rId16"/>
    <p:sldId id="338" r:id="rId17"/>
    <p:sldId id="540" r:id="rId18"/>
    <p:sldId id="339" r:id="rId19"/>
    <p:sldId id="340" r:id="rId20"/>
    <p:sldId id="341" r:id="rId21"/>
    <p:sldId id="559" r:id="rId22"/>
    <p:sldId id="342" r:id="rId23"/>
    <p:sldId id="556" r:id="rId24"/>
    <p:sldId id="343" r:id="rId25"/>
    <p:sldId id="344" r:id="rId26"/>
    <p:sldId id="345" r:id="rId27"/>
    <p:sldId id="557" r:id="rId28"/>
    <p:sldId id="346" r:id="rId29"/>
    <p:sldId id="347" r:id="rId30"/>
    <p:sldId id="558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00FF"/>
    <a:srgbClr val="008000"/>
    <a:srgbClr val="006666"/>
    <a:srgbClr val="FF00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473" autoAdjust="0"/>
  </p:normalViewPr>
  <p:slideViewPr>
    <p:cSldViewPr showGuides="1">
      <p:cViewPr>
        <p:scale>
          <a:sx n="100" d="100"/>
          <a:sy n="100" d="100"/>
        </p:scale>
        <p:origin x="-1860" y="-180"/>
      </p:cViewPr>
      <p:guideLst>
        <p:guide orient="horz" pos="62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D306C70B-CD94-4271-B244-38FA8A4DD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07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2846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344047" cy="5397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98730"/>
            <a:ext cx="8229600" cy="51847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74429345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0237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07583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control" Target="../activeX/activeX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5.png"/><Relationship Id="rId5" Type="http://schemas.openxmlformats.org/officeDocument/2006/relationships/theme" Target="../theme/theme1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76250" y="6292056"/>
            <a:ext cx="63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709463C-F9A1-438E-8F67-E1AADF6DAE87}" type="slidenum">
              <a:rPr lang="zh-CN" altLang="en-US" smtClean="0">
                <a:solidFill>
                  <a:srgbClr val="000099"/>
                </a:solidFill>
                <a:latin typeface="+mn-lt"/>
              </a:rPr>
              <a:t>‹#›</a:t>
            </a:fld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1" name="ShockwaveFlash1" r:id="rId7" imgW="1219306" imgH="533559"/>
        </mc:Choice>
        <mc:Fallback>
          <p:control name="ShockwaveFlash1" r:id="rId7" imgW="1219306" imgH="53355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2.4  </a:t>
            </a:r>
            <a:r>
              <a:rPr lang="zh-CN" altLang="en-US" smtClean="0"/>
              <a:t>算术运算指令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998538"/>
            <a:ext cx="8229600" cy="5072062"/>
          </a:xfrm>
        </p:spPr>
        <p:txBody>
          <a:bodyPr/>
          <a:lstStyle/>
          <a:p>
            <a:pPr eaLnBrk="1" hangingPunct="1"/>
            <a:r>
              <a:rPr lang="zh-CN" altLang="en-US" sz="2800" b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算术运算指令用来执行二进制的算术运算：加、减、乘、除。</a:t>
            </a:r>
          </a:p>
          <a:p>
            <a:pPr eaLnBrk="1" hangingPunct="1"/>
            <a:r>
              <a:rPr lang="zh-CN" altLang="en-US" sz="2800" b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这类指令会根据运算结果影响状态标志，有时要利用某些标志才能得到正确的结果，使用他们时请留心有关状态标志。</a:t>
            </a:r>
          </a:p>
          <a:p>
            <a:pPr eaLnBrk="1" hangingPunct="1"/>
            <a:r>
              <a:rPr lang="zh-CN" altLang="en-US" sz="2800" b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重点掌握</a:t>
            </a:r>
          </a:p>
          <a:p>
            <a:pPr lvl="1" eaLnBrk="1" hangingPunct="1"/>
            <a:r>
              <a:rPr lang="zh-CN" altLang="en-US" b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加法指令：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ADD</a:t>
            </a:r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、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ADC</a:t>
            </a:r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、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INC </a:t>
            </a:r>
          </a:p>
          <a:p>
            <a:pPr lvl="1" eaLnBrk="1" hangingPunct="1"/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减法指令：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SUB </a:t>
            </a:r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、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SBB</a:t>
            </a:r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、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DEC</a:t>
            </a:r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、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CMP</a:t>
            </a:r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、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NEG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求补指令</a:t>
            </a:r>
            <a:r>
              <a:rPr lang="en-US" altLang="zh-CN" smtClean="0"/>
              <a:t>NEG</a:t>
            </a:r>
            <a:r>
              <a:rPr lang="zh-CN" altLang="en-US" smtClean="0"/>
              <a:t>（</a:t>
            </a:r>
            <a:r>
              <a:rPr lang="en-US" altLang="zh-CN" smtClean="0"/>
              <a:t>negtive</a:t>
            </a:r>
            <a:r>
              <a:rPr lang="zh-CN" altLang="en-US" smtClean="0"/>
              <a:t>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8538"/>
            <a:ext cx="8229600" cy="5184775"/>
          </a:xfrm>
        </p:spPr>
        <p:txBody>
          <a:bodyPr/>
          <a:lstStyle/>
          <a:p>
            <a:pPr marL="355600" indent="-355600" eaLnBrk="1" hangingPunct="1">
              <a:buFontTx/>
              <a:buNone/>
              <a:defRPr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NEG 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reg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/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mem</a:t>
            </a:r>
            <a:r>
              <a:rPr lang="en-US" altLang="zh-CN" sz="2800" b="0" dirty="0" smtClean="0">
                <a:ea typeface="幼圆" pitchFamily="49" charset="-122"/>
              </a:rPr>
              <a:t>	</a:t>
            </a:r>
          </a:p>
          <a:p>
            <a:pPr marL="355600" indent="-355600" eaLnBrk="1" hangingPunct="1">
              <a:buFontTx/>
              <a:buNone/>
              <a:defRPr/>
            </a:pPr>
            <a:r>
              <a:rPr lang="en-US" altLang="zh-CN" sz="2800" b="0" dirty="0" smtClean="0">
                <a:ea typeface="幼圆" pitchFamily="49" charset="-122"/>
              </a:rPr>
              <a:t>		</a:t>
            </a:r>
            <a:r>
              <a:rPr lang="zh-CN" altLang="en-US" sz="2800" b="0" dirty="0" smtClean="0">
                <a:solidFill>
                  <a:srgbClr val="006600"/>
                </a:solidFill>
                <a:ea typeface="幼圆" pitchFamily="49" charset="-122"/>
              </a:rPr>
              <a:t>；</a:t>
            </a:r>
            <a:r>
              <a:rPr lang="en-US" altLang="zh-CN" sz="2800" b="0" dirty="0" err="1" smtClean="0">
                <a:solidFill>
                  <a:srgbClr val="006600"/>
                </a:solidFill>
                <a:ea typeface="幼圆" pitchFamily="49" charset="-122"/>
              </a:rPr>
              <a:t>reg</a:t>
            </a:r>
            <a:r>
              <a:rPr lang="en-US" altLang="zh-CN" sz="2800" b="0" dirty="0" smtClean="0">
                <a:solidFill>
                  <a:srgbClr val="006600"/>
                </a:solidFill>
                <a:ea typeface="幼圆" pitchFamily="49" charset="-122"/>
              </a:rPr>
              <a:t>/mem←0</a:t>
            </a:r>
            <a:r>
              <a:rPr lang="zh-CN" altLang="en-US" sz="2800" b="0" dirty="0" smtClean="0">
                <a:solidFill>
                  <a:srgbClr val="006600"/>
                </a:solidFill>
                <a:ea typeface="幼圆" pitchFamily="49" charset="-122"/>
              </a:rPr>
              <a:t>－</a:t>
            </a:r>
            <a:r>
              <a:rPr lang="en-US" altLang="zh-CN" sz="2800" b="0" dirty="0" err="1" smtClean="0">
                <a:solidFill>
                  <a:srgbClr val="006600"/>
                </a:solidFill>
                <a:ea typeface="幼圆" pitchFamily="49" charset="-122"/>
              </a:rPr>
              <a:t>reg</a:t>
            </a:r>
            <a:r>
              <a:rPr lang="en-US" altLang="zh-CN" sz="2800" b="0" dirty="0" smtClean="0">
                <a:solidFill>
                  <a:srgbClr val="006600"/>
                </a:solidFill>
                <a:ea typeface="幼圆" pitchFamily="49" charset="-122"/>
              </a:rPr>
              <a:t>/</a:t>
            </a:r>
            <a:r>
              <a:rPr lang="en-US" altLang="zh-CN" sz="2800" b="0" dirty="0" err="1" smtClean="0">
                <a:solidFill>
                  <a:srgbClr val="006600"/>
                </a:solidFill>
                <a:ea typeface="幼圆" pitchFamily="49" charset="-122"/>
              </a:rPr>
              <a:t>mem</a:t>
            </a:r>
            <a:endParaRPr lang="en-US" altLang="zh-CN" sz="2800" b="0" dirty="0" smtClean="0">
              <a:solidFill>
                <a:srgbClr val="006600"/>
              </a:solidFill>
              <a:ea typeface="幼圆" pitchFamily="49" charset="-122"/>
            </a:endParaRPr>
          </a:p>
          <a:p>
            <a:pPr eaLnBrk="1" hangingPunct="1">
              <a:defRPr/>
            </a:pPr>
            <a:r>
              <a:rPr lang="en-US" altLang="zh-CN" sz="2800" b="0" dirty="0">
                <a:solidFill>
                  <a:srgbClr val="000099"/>
                </a:solidFill>
                <a:ea typeface="幼圆" pitchFamily="49" charset="-122"/>
              </a:rPr>
              <a:t>NEG</a:t>
            </a:r>
            <a:r>
              <a:rPr lang="zh-CN" altLang="en-US" sz="2800" b="0" dirty="0">
                <a:solidFill>
                  <a:srgbClr val="000099"/>
                </a:solidFill>
                <a:ea typeface="幼圆" pitchFamily="49" charset="-122"/>
              </a:rPr>
              <a:t>指令对操作数执行求补运算，即用零减去操作数，差存回操作数</a:t>
            </a:r>
          </a:p>
          <a:p>
            <a:pPr eaLnBrk="1" hangingPunct="1">
              <a:defRPr/>
            </a:pPr>
            <a:r>
              <a:rPr lang="en-US" altLang="zh-CN" sz="2800" b="0" dirty="0">
                <a:solidFill>
                  <a:srgbClr val="000099"/>
                </a:solidFill>
                <a:ea typeface="幼圆" pitchFamily="49" charset="-122"/>
              </a:rPr>
              <a:t>NEG</a:t>
            </a:r>
            <a:r>
              <a:rPr lang="zh-CN" altLang="en-US" sz="2800" b="0" dirty="0">
                <a:solidFill>
                  <a:srgbClr val="000099"/>
                </a:solidFill>
                <a:ea typeface="幼圆" pitchFamily="49" charset="-122"/>
              </a:rPr>
              <a:t>指令对标志的影响与用零作减法的</a:t>
            </a:r>
            <a:r>
              <a:rPr lang="en-US" altLang="zh-CN" sz="2800" b="0" dirty="0">
                <a:solidFill>
                  <a:srgbClr val="000099"/>
                </a:solidFill>
                <a:ea typeface="幼圆" pitchFamily="49" charset="-122"/>
              </a:rPr>
              <a:t>SUB</a:t>
            </a:r>
            <a:r>
              <a:rPr lang="zh-CN" altLang="en-US" sz="2800" b="0" dirty="0">
                <a:solidFill>
                  <a:srgbClr val="000099"/>
                </a:solidFill>
                <a:ea typeface="幼圆" pitchFamily="49" charset="-122"/>
              </a:rPr>
              <a:t>指令一样，</a:t>
            </a:r>
            <a:r>
              <a:rPr lang="en-US" altLang="zh-CN" sz="2800" b="0" dirty="0">
                <a:solidFill>
                  <a:srgbClr val="000099"/>
                </a:solidFill>
                <a:ea typeface="幼圆" pitchFamily="49" charset="-122"/>
              </a:rPr>
              <a:t>NEG</a:t>
            </a:r>
            <a:r>
              <a:rPr lang="zh-CN" altLang="en-US" sz="2800" b="0" dirty="0">
                <a:solidFill>
                  <a:srgbClr val="000099"/>
                </a:solidFill>
                <a:ea typeface="幼圆" pitchFamily="49" charset="-122"/>
              </a:rPr>
              <a:t>指令是一个单操作数指令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: </a:t>
            </a:r>
            <a:r>
              <a:rPr lang="zh-CN" altLang="en-US" smtClean="0"/>
              <a:t>求补运算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383588" cy="5094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800" b="0" smtClean="0">
                <a:solidFill>
                  <a:srgbClr val="000099"/>
                </a:solidFill>
              </a:rPr>
              <a:t>mov ax,0ff64h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800" b="0" smtClean="0">
                <a:solidFill>
                  <a:srgbClr val="000099"/>
                </a:solidFill>
              </a:rPr>
              <a:t>neg al</a:t>
            </a:r>
            <a:r>
              <a:rPr lang="en-US" altLang="zh-CN" sz="2800" b="0" smtClean="0">
                <a:solidFill>
                  <a:srgbClr val="006600"/>
                </a:solidFill>
              </a:rPr>
              <a:t>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AL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－</a:t>
            </a:r>
            <a:r>
              <a:rPr lang="en-US" altLang="zh-CN" sz="2400" b="0" smtClean="0">
                <a:solidFill>
                  <a:srgbClr val="006600"/>
                </a:solidFill>
              </a:rPr>
              <a:t>64H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9CH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AX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FF9CH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400" b="0" smtClean="0">
                <a:solidFill>
                  <a:srgbClr val="006600"/>
                </a:solidFill>
              </a:rPr>
              <a:t>	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OF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SF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ZF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PF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CF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800" b="0" smtClean="0">
                <a:solidFill>
                  <a:srgbClr val="000099"/>
                </a:solidFill>
              </a:rPr>
              <a:t>sub al,9dh  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AL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9CH</a:t>
            </a:r>
            <a:r>
              <a:rPr lang="zh-CN" altLang="en-US" sz="2400" b="0" smtClean="0">
                <a:solidFill>
                  <a:srgbClr val="006600"/>
                </a:solidFill>
              </a:rPr>
              <a:t>－</a:t>
            </a:r>
            <a:r>
              <a:rPr lang="en-US" altLang="zh-CN" sz="2400" b="0" smtClean="0">
                <a:solidFill>
                  <a:srgbClr val="006600"/>
                </a:solidFill>
              </a:rPr>
              <a:t>9DH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FFH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AX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FFFFH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400" b="0" smtClean="0">
                <a:solidFill>
                  <a:srgbClr val="006600"/>
                </a:solidFill>
              </a:rPr>
              <a:t>	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OF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SF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ZF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PF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CF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800" b="0" smtClean="0">
                <a:solidFill>
                  <a:srgbClr val="000099"/>
                </a:solidFill>
              </a:rPr>
              <a:t>neg ax</a:t>
            </a:r>
            <a:r>
              <a:rPr lang="en-US" altLang="zh-CN" sz="2800" b="0" smtClean="0">
                <a:solidFill>
                  <a:srgbClr val="006600"/>
                </a:solidFill>
              </a:rPr>
              <a:t>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AX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－</a:t>
            </a:r>
            <a:r>
              <a:rPr lang="en-US" altLang="zh-CN" sz="2400" b="0" smtClean="0">
                <a:solidFill>
                  <a:srgbClr val="006600"/>
                </a:solidFill>
              </a:rPr>
              <a:t>FFFFH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0001H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400" b="0" smtClean="0">
                <a:solidFill>
                  <a:srgbClr val="006600"/>
                </a:solidFill>
              </a:rPr>
              <a:t>	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OF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SF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ZF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PF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CF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800" b="0" smtClean="0">
                <a:solidFill>
                  <a:srgbClr val="000099"/>
                </a:solidFill>
              </a:rPr>
              <a:t>dec al</a:t>
            </a:r>
            <a:r>
              <a:rPr lang="en-US" altLang="zh-CN" sz="2800" b="0" smtClean="0">
                <a:solidFill>
                  <a:srgbClr val="006600"/>
                </a:solidFill>
              </a:rPr>
              <a:t>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AL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01H</a:t>
            </a:r>
            <a:r>
              <a:rPr lang="zh-CN" altLang="en-US" sz="2400" b="0" smtClean="0">
                <a:solidFill>
                  <a:srgbClr val="006600"/>
                </a:solidFill>
              </a:rPr>
              <a:t>－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AX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0000H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400" b="0" smtClean="0">
                <a:solidFill>
                  <a:srgbClr val="006600"/>
                </a:solidFill>
              </a:rPr>
              <a:t>	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OF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SF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ZF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PF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CF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800" b="0" smtClean="0">
                <a:solidFill>
                  <a:srgbClr val="000099"/>
                </a:solidFill>
              </a:rPr>
              <a:t>neg ax</a:t>
            </a:r>
            <a:r>
              <a:rPr lang="en-US" altLang="zh-CN" sz="2400" b="0" smtClean="0">
                <a:solidFill>
                  <a:srgbClr val="006600"/>
                </a:solidFill>
              </a:rPr>
              <a:t>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AX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－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0700" algn="l"/>
              </a:tabLst>
            </a:pPr>
            <a:r>
              <a:rPr lang="en-US" altLang="zh-CN" sz="2400" b="0" smtClean="0">
                <a:solidFill>
                  <a:srgbClr val="006600"/>
                </a:solidFill>
              </a:rPr>
              <a:t>		</a:t>
            </a:r>
            <a:r>
              <a:rPr lang="zh-CN" altLang="en-US" sz="2400" b="0" smtClean="0">
                <a:solidFill>
                  <a:srgbClr val="006600"/>
                </a:solidFill>
              </a:rPr>
              <a:t>；</a:t>
            </a:r>
            <a:r>
              <a:rPr lang="en-US" altLang="zh-CN" sz="2400" b="0" smtClean="0">
                <a:solidFill>
                  <a:srgbClr val="006600"/>
                </a:solidFill>
              </a:rPr>
              <a:t>OF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SF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ZF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PF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1</a:t>
            </a:r>
            <a:r>
              <a:rPr lang="zh-CN" altLang="en-US" sz="2400" b="0" smtClean="0">
                <a:solidFill>
                  <a:srgbClr val="006600"/>
                </a:solidFill>
              </a:rPr>
              <a:t>，</a:t>
            </a:r>
            <a:r>
              <a:rPr lang="en-US" altLang="zh-CN" sz="2400" b="0" smtClean="0">
                <a:solidFill>
                  <a:srgbClr val="006600"/>
                </a:solidFill>
              </a:rPr>
              <a:t>CF</a:t>
            </a:r>
            <a:r>
              <a:rPr lang="zh-CN" altLang="en-US" sz="2400" b="0" smtClean="0">
                <a:solidFill>
                  <a:srgbClr val="006600"/>
                </a:solidFill>
              </a:rPr>
              <a:t>＝</a:t>
            </a:r>
            <a:r>
              <a:rPr lang="en-US" altLang="zh-CN" sz="2400" b="0" smtClean="0">
                <a:solidFill>
                  <a:srgbClr val="006600"/>
                </a:solidFill>
              </a:rPr>
              <a:t>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2.4.3 </a:t>
            </a:r>
            <a:r>
              <a:rPr lang="zh-CN" altLang="en-US" smtClean="0"/>
              <a:t>乘法指令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00125"/>
            <a:ext cx="8101013" cy="2114550"/>
          </a:xfrm>
        </p:spPr>
        <p:txBody>
          <a:bodyPr/>
          <a:lstStyle/>
          <a:p>
            <a:pPr eaLnBrk="1" hangingPunct="1">
              <a:buClr>
                <a:srgbClr val="000099"/>
              </a:buClr>
              <a:buFont typeface="Wingdings" pitchFamily="2" charset="2"/>
              <a:buChar char="²"/>
            </a:pP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乘法运算分为无符号数乘法和有符号数乘法，各有相应的指令。</a:t>
            </a:r>
          </a:p>
          <a:p>
            <a:pPr eaLnBrk="1" hangingPunct="1">
              <a:buClr>
                <a:srgbClr val="000099"/>
              </a:buClr>
              <a:buFont typeface="Wingdings" pitchFamily="2" charset="2"/>
              <a:buChar char="²"/>
            </a:pP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两个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8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位二进制数相乘，积为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16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位二进制数；</a:t>
            </a:r>
          </a:p>
          <a:p>
            <a:pPr eaLnBrk="1" hangingPunct="1">
              <a:buClr>
                <a:srgbClr val="000099"/>
              </a:buClr>
              <a:buFont typeface="Wingdings" pitchFamily="2" charset="2"/>
              <a:buChar char="²"/>
            </a:pP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两个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16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位二进制数相乘，积为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32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位二进制数</a:t>
            </a:r>
            <a:r>
              <a:rPr lang="zh-CN" altLang="en-US" sz="2800" b="0" smtClean="0">
                <a:ea typeface="幼圆" pitchFamily="49" charset="-122"/>
              </a:rPr>
              <a:t>。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7452321" y="3203975"/>
            <a:ext cx="1125124" cy="672525"/>
          </a:xfrm>
          <a:prstGeom prst="rightArrow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2.4.3 </a:t>
            </a:r>
            <a:r>
              <a:rPr lang="zh-CN" altLang="en-US" smtClean="0"/>
              <a:t>乘法指令</a:t>
            </a:r>
            <a:endParaRPr lang="zh-CN" altLang="zh-CN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455025" cy="5130800"/>
          </a:xfrm>
        </p:spPr>
        <p:txBody>
          <a:bodyPr/>
          <a:lstStyle/>
          <a:p>
            <a:pPr algn="l" eaLnBrk="1" hangingPunct="1">
              <a:buFontTx/>
              <a:buNone/>
              <a:defRPr/>
            </a:pPr>
            <a:r>
              <a:rPr lang="zh-CN" altLang="en-US" sz="2400" b="0" dirty="0" smtClean="0">
                <a:ea typeface="幼圆" pitchFamily="49" charset="-122"/>
              </a:rPr>
              <a:t>指令格式： </a:t>
            </a:r>
          </a:p>
          <a:p>
            <a:pPr algn="l" eaLnBrk="1" hangingPunct="1">
              <a:buFontTx/>
              <a:buNone/>
              <a:defRPr/>
            </a:pPr>
            <a:r>
              <a:rPr lang="zh-CN" altLang="en-US" sz="2400" b="0" dirty="0" smtClean="0">
                <a:solidFill>
                  <a:srgbClr val="FF0000"/>
                </a:solidFill>
                <a:ea typeface="幼圆" pitchFamily="49" charset="-122"/>
                <a:sym typeface="Wingdings" pitchFamily="2" charset="2"/>
              </a:rPr>
              <a:t></a:t>
            </a:r>
            <a:r>
              <a:rPr lang="zh-CN" altLang="en-US" sz="2400" b="0" dirty="0" smtClean="0">
                <a:solidFill>
                  <a:srgbClr val="FF0000"/>
                </a:solidFill>
                <a:ea typeface="幼圆" pitchFamily="49" charset="-122"/>
              </a:rPr>
              <a:t>无符号数乘法</a:t>
            </a:r>
            <a:r>
              <a:rPr lang="en-US" altLang="zh-CN" sz="24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/>
            </a:r>
            <a:br>
              <a:rPr lang="en-US" altLang="zh-CN" sz="24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</a:br>
            <a:r>
              <a:rPr lang="en-US" altLang="zh-CN" sz="2400" b="0" dirty="0" smtClean="0">
                <a:solidFill>
                  <a:srgbClr val="0000FF"/>
                </a:solidFill>
                <a:ea typeface="幼圆" pitchFamily="49" charset="-122"/>
              </a:rPr>
              <a:t>MUL SRC</a:t>
            </a:r>
            <a:r>
              <a:rPr lang="zh-CN" altLang="en-US" sz="2400" b="0" dirty="0" smtClean="0">
                <a:ea typeface="幼圆" pitchFamily="49" charset="-122"/>
              </a:rPr>
              <a:t>；（</a:t>
            </a:r>
            <a:r>
              <a:rPr lang="en-US" altLang="zh-CN" sz="2400" b="0" dirty="0" smtClean="0">
                <a:ea typeface="幼圆" pitchFamily="49" charset="-122"/>
              </a:rPr>
              <a:t>AX</a:t>
            </a:r>
            <a:r>
              <a:rPr lang="zh-CN" altLang="en-US" sz="2400" b="0" dirty="0" smtClean="0">
                <a:ea typeface="幼圆" pitchFamily="49" charset="-122"/>
              </a:rPr>
              <a:t>）←（</a:t>
            </a:r>
            <a:r>
              <a:rPr lang="en-US" altLang="zh-CN" sz="2400" b="0" dirty="0" smtClean="0">
                <a:ea typeface="幼圆" pitchFamily="49" charset="-122"/>
              </a:rPr>
              <a:t>AL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  <a:r>
              <a:rPr lang="en-US" altLang="zh-CN" sz="2400" b="0" dirty="0" smtClean="0">
                <a:ea typeface="幼圆" pitchFamily="49" charset="-122"/>
              </a:rPr>
              <a:t>×</a:t>
            </a:r>
            <a:r>
              <a:rPr lang="zh-CN" altLang="en-US" sz="2400" b="0" dirty="0" smtClean="0">
                <a:ea typeface="幼圆" pitchFamily="49" charset="-122"/>
              </a:rPr>
              <a:t>（</a:t>
            </a:r>
            <a:r>
              <a:rPr lang="en-US" altLang="zh-CN" sz="2400" b="0" dirty="0" smtClean="0">
                <a:ea typeface="幼圆" pitchFamily="49" charset="-122"/>
              </a:rPr>
              <a:t>SRC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  <a:r>
              <a:rPr lang="en-US" altLang="zh-CN" sz="2400" b="0" dirty="0" smtClean="0">
                <a:ea typeface="幼圆" pitchFamily="49" charset="-122"/>
              </a:rPr>
              <a:t>8</a:t>
            </a:r>
            <a:r>
              <a:rPr lang="zh-CN" altLang="en-US" sz="2400" b="0" dirty="0" smtClean="0">
                <a:ea typeface="幼圆" pitchFamily="49" charset="-122"/>
              </a:rPr>
              <a:t>位数乘法</a:t>
            </a:r>
            <a:br>
              <a:rPr lang="zh-CN" altLang="en-US" sz="2400" b="0" dirty="0" smtClean="0">
                <a:ea typeface="幼圆" pitchFamily="49" charset="-122"/>
              </a:rPr>
            </a:br>
            <a:r>
              <a:rPr lang="zh-CN" altLang="en-US" sz="2400" b="0" dirty="0" smtClean="0">
                <a:ea typeface="幼圆" pitchFamily="49" charset="-122"/>
              </a:rPr>
              <a:t>                    （</a:t>
            </a:r>
            <a:r>
              <a:rPr lang="en-US" altLang="zh-CN" sz="2400" b="0" dirty="0" smtClean="0">
                <a:ea typeface="幼圆" pitchFamily="49" charset="-122"/>
              </a:rPr>
              <a:t>DX</a:t>
            </a:r>
            <a:r>
              <a:rPr lang="zh-CN" altLang="en-US" sz="2400" b="0" dirty="0" smtClean="0">
                <a:ea typeface="幼圆" pitchFamily="49" charset="-122"/>
              </a:rPr>
              <a:t>，</a:t>
            </a:r>
            <a:r>
              <a:rPr lang="en-US" altLang="zh-CN" sz="2400" b="0" dirty="0" smtClean="0">
                <a:ea typeface="幼圆" pitchFamily="49" charset="-122"/>
              </a:rPr>
              <a:t>AX</a:t>
            </a:r>
            <a:r>
              <a:rPr lang="zh-CN" altLang="en-US" sz="2400" b="0" dirty="0" smtClean="0">
                <a:ea typeface="幼圆" pitchFamily="49" charset="-122"/>
              </a:rPr>
              <a:t>）←（</a:t>
            </a:r>
            <a:r>
              <a:rPr lang="en-US" altLang="zh-CN" sz="2400" b="0" dirty="0" smtClean="0">
                <a:ea typeface="幼圆" pitchFamily="49" charset="-122"/>
              </a:rPr>
              <a:t>AX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  <a:r>
              <a:rPr lang="en-US" altLang="zh-CN" sz="2400" b="0" dirty="0" smtClean="0">
                <a:ea typeface="幼圆" pitchFamily="49" charset="-122"/>
              </a:rPr>
              <a:t>×</a:t>
            </a:r>
            <a:r>
              <a:rPr lang="zh-CN" altLang="en-US" sz="2400" b="0" dirty="0" smtClean="0">
                <a:ea typeface="幼圆" pitchFamily="49" charset="-122"/>
              </a:rPr>
              <a:t>（</a:t>
            </a:r>
            <a:r>
              <a:rPr lang="en-US" altLang="zh-CN" sz="2400" b="0" dirty="0" smtClean="0">
                <a:ea typeface="幼圆" pitchFamily="49" charset="-122"/>
              </a:rPr>
              <a:t>SRC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  <a:r>
              <a:rPr lang="en-US" altLang="zh-CN" sz="2400" b="0" dirty="0" smtClean="0">
                <a:ea typeface="幼圆" pitchFamily="49" charset="-122"/>
              </a:rPr>
              <a:t>16</a:t>
            </a:r>
            <a:r>
              <a:rPr lang="zh-CN" altLang="en-US" sz="2400" b="0" dirty="0" smtClean="0">
                <a:ea typeface="幼圆" pitchFamily="49" charset="-122"/>
              </a:rPr>
              <a:t>位数乘法</a:t>
            </a:r>
          </a:p>
          <a:p>
            <a:pPr algn="l" eaLnBrk="1" hangingPunct="1">
              <a:buFontTx/>
              <a:buNone/>
              <a:defRPr/>
            </a:pPr>
            <a:r>
              <a:rPr lang="zh-CN" altLang="en-US" sz="2400" b="0" dirty="0" smtClean="0">
                <a:solidFill>
                  <a:srgbClr val="FF0000"/>
                </a:solidFill>
                <a:ea typeface="幼圆" pitchFamily="49" charset="-122"/>
                <a:sym typeface="Wingdings" pitchFamily="2" charset="2"/>
              </a:rPr>
              <a:t></a:t>
            </a:r>
            <a:r>
              <a:rPr lang="zh-CN" altLang="en-US" sz="2400" b="0" dirty="0">
                <a:solidFill>
                  <a:srgbClr val="FF0000"/>
                </a:solidFill>
                <a:ea typeface="幼圆" pitchFamily="49" charset="-122"/>
                <a:sym typeface="Wingdings" pitchFamily="2" charset="2"/>
              </a:rPr>
              <a:t>有</a:t>
            </a:r>
            <a:r>
              <a:rPr lang="zh-CN" altLang="en-US" sz="2400" b="0" dirty="0" smtClean="0">
                <a:solidFill>
                  <a:srgbClr val="FF0000"/>
                </a:solidFill>
                <a:ea typeface="幼圆" pitchFamily="49" charset="-122"/>
              </a:rPr>
              <a:t>符号数乘法</a:t>
            </a:r>
            <a:r>
              <a:rPr lang="en-US" altLang="zh-CN" sz="2400" b="0" dirty="0" smtClean="0">
                <a:ea typeface="幼圆" pitchFamily="49" charset="-122"/>
              </a:rPr>
              <a:t> </a:t>
            </a:r>
          </a:p>
          <a:p>
            <a:pPr algn="l" eaLnBrk="1" hangingPunct="1">
              <a:buFontTx/>
              <a:buNone/>
              <a:defRPr/>
            </a:pPr>
            <a:r>
              <a:rPr lang="en-US" altLang="zh-CN" sz="2400" b="0" dirty="0" smtClean="0">
                <a:solidFill>
                  <a:srgbClr val="FF0000"/>
                </a:solidFill>
                <a:ea typeface="幼圆" pitchFamily="49" charset="-122"/>
              </a:rPr>
              <a:t>    </a:t>
            </a:r>
            <a:r>
              <a:rPr lang="en-US" altLang="zh-CN" sz="2400" b="0" dirty="0" smtClean="0">
                <a:solidFill>
                  <a:srgbClr val="0000FF"/>
                </a:solidFill>
                <a:ea typeface="幼圆" pitchFamily="49" charset="-122"/>
              </a:rPr>
              <a:t>IMUL SRC</a:t>
            </a:r>
            <a:r>
              <a:rPr lang="zh-CN" altLang="en-US" sz="2400" b="0" dirty="0" smtClean="0">
                <a:ea typeface="幼圆" pitchFamily="49" charset="-122"/>
              </a:rPr>
              <a:t>；操作同上，但是操作数为带符号数</a:t>
            </a:r>
          </a:p>
          <a:p>
            <a:pPr algn="l" eaLnBrk="1" hangingPunct="1">
              <a:buFontTx/>
              <a:buNone/>
              <a:defRPr/>
            </a:pPr>
            <a:endParaRPr lang="zh-CN" altLang="en-US" sz="2400" b="0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algn="l" eaLnBrk="1" hangingPunct="1">
              <a:buFontTx/>
              <a:buNone/>
              <a:defRPr/>
            </a:pPr>
            <a:r>
              <a:rPr lang="zh-CN" altLang="en-US" sz="2400" b="0" dirty="0" smtClean="0">
                <a:solidFill>
                  <a:srgbClr val="FF0000"/>
                </a:solidFill>
                <a:ea typeface="幼圆" pitchFamily="49" charset="-122"/>
              </a:rPr>
              <a:t>注意</a:t>
            </a:r>
            <a:r>
              <a:rPr lang="zh-CN" altLang="en-US" sz="2400" dirty="0" smtClean="0">
                <a:solidFill>
                  <a:srgbClr val="FF0000"/>
                </a:solidFill>
                <a:ea typeface="幼圆" pitchFamily="49" charset="-122"/>
              </a:rPr>
              <a:t>：</a:t>
            </a:r>
            <a:r>
              <a:rPr lang="zh-CN" altLang="en-US" sz="2400" b="0" dirty="0" smtClean="0">
                <a:solidFill>
                  <a:srgbClr val="FF0000"/>
                </a:solidFill>
                <a:ea typeface="幼圆" pitchFamily="49" charset="-122"/>
              </a:rPr>
              <a:t> </a:t>
            </a:r>
          </a:p>
          <a:p>
            <a:pPr algn="l" eaLnBrk="1" hangingPunct="1">
              <a:buClr>
                <a:srgbClr val="0000CC"/>
              </a:buClr>
              <a:buFont typeface="Wingdings" pitchFamily="2" charset="2"/>
              <a:buChar char="²"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幼圆" pitchFamily="49" charset="-122"/>
              </a:rPr>
              <a:t>源操作数不允许使用立即数寻址方式。</a:t>
            </a:r>
          </a:p>
        </p:txBody>
      </p:sp>
      <p:sp>
        <p:nvSpPr>
          <p:cNvPr id="4" name="右箭头 3"/>
          <p:cNvSpPr/>
          <p:nvPr/>
        </p:nvSpPr>
        <p:spPr bwMode="auto">
          <a:xfrm>
            <a:off x="7587336" y="4869160"/>
            <a:ext cx="1125124" cy="672525"/>
          </a:xfrm>
          <a:prstGeom prst="rightArrow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2.4.3 </a:t>
            </a:r>
            <a:r>
              <a:rPr lang="zh-CN" altLang="en-US" smtClean="0"/>
              <a:t>乘法指令</a:t>
            </a:r>
            <a:endParaRPr lang="zh-CN" altLang="zh-CN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7966075" cy="3465512"/>
          </a:xfrm>
        </p:spPr>
        <p:txBody>
          <a:bodyPr/>
          <a:lstStyle/>
          <a:p>
            <a:pPr marL="271463" indent="-271463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²"/>
            </a:pP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乘法指令只影响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CF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和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OF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标志，对其他标志位无影响（状态不定）。</a:t>
            </a:r>
          </a:p>
          <a:p>
            <a:pPr marL="271463" indent="-271463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²"/>
            </a:pP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对于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MUL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指令，如果字节型数据相乘之积（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AH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）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=0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或字数据相乘之积（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DX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）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=0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，则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CF=OF=0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，否则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CF=OF=1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；</a:t>
            </a:r>
          </a:p>
          <a:p>
            <a:pPr marL="271463" indent="-271463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²"/>
            </a:pP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对于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IMUL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指令，如果字节数据相乘之积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AH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或字数据相乘之积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DX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的内容是低一半的符号扩展，则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CF=OF=0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，否则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CF=OF=1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2.4.3 </a:t>
            </a:r>
            <a:r>
              <a:rPr lang="zh-CN" altLang="en-US" dirty="0" smtClean="0"/>
              <a:t>乘法指令  举例</a:t>
            </a:r>
            <a:endParaRPr lang="zh-CN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0600"/>
            <a:ext cx="8056189" cy="518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例：若把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(AL)=0FEH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视为无符号数，其数值为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254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，视为有符号数，则数值为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-2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。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把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(BH</a:t>
            </a:r>
            <a:r>
              <a:rPr lang="en-US" altLang="zh-CN" sz="2800" b="0" dirty="0">
                <a:solidFill>
                  <a:srgbClr val="000099"/>
                </a:solidFill>
                <a:ea typeface="幼圆" pitchFamily="49" charset="-122"/>
              </a:rPr>
              <a:t>)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=0AH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视为无符号数，其数值为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10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，视为有号数，数值为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+10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zh-CN" altLang="en-US" sz="2800" b="0" dirty="0" smtClean="0">
                <a:ea typeface="幼圆" pitchFamily="49" charset="-122"/>
              </a:rPr>
              <a:t>执行指令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MUL BH</a:t>
            </a:r>
            <a:r>
              <a:rPr lang="zh-CN" altLang="en-US" sz="2800" b="0" dirty="0" smtClean="0">
                <a:ea typeface="幼圆" pitchFamily="49" charset="-122"/>
              </a:rPr>
              <a:t>后（</a:t>
            </a:r>
            <a:r>
              <a:rPr lang="en-US" altLang="zh-CN" sz="2800" b="0" dirty="0" smtClean="0">
                <a:ea typeface="幼圆" pitchFamily="49" charset="-122"/>
              </a:rPr>
              <a:t>AX</a:t>
            </a:r>
            <a:r>
              <a:rPr lang="zh-CN" altLang="en-US" sz="2800" b="0" dirty="0" smtClean="0">
                <a:ea typeface="幼圆" pitchFamily="49" charset="-122"/>
              </a:rPr>
              <a:t>）</a:t>
            </a:r>
            <a:r>
              <a:rPr lang="en-US" altLang="zh-CN" sz="2800" b="0" dirty="0" smtClean="0">
                <a:ea typeface="幼圆" pitchFamily="49" charset="-122"/>
              </a:rPr>
              <a:t>=09ECH</a:t>
            </a:r>
            <a:r>
              <a:rPr lang="zh-CN" altLang="en-US" sz="2800" b="0" dirty="0" smtClean="0">
                <a:ea typeface="幼圆" pitchFamily="49" charset="-122"/>
              </a:rPr>
              <a:t>，</a:t>
            </a:r>
            <a:r>
              <a:rPr lang="en-US" altLang="zh-CN" sz="2800" b="0" dirty="0" smtClean="0">
                <a:ea typeface="幼圆" pitchFamily="49" charset="-122"/>
              </a:rPr>
              <a:t>CF=OF=1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zh-CN" altLang="en-US" sz="2800" b="0" dirty="0" smtClean="0">
                <a:ea typeface="幼圆" pitchFamily="49" charset="-122"/>
              </a:rPr>
              <a:t>执行指令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IMUL BH</a:t>
            </a:r>
            <a:r>
              <a:rPr lang="zh-CN" altLang="en-US" sz="2800" b="0" dirty="0" smtClean="0">
                <a:ea typeface="幼圆" pitchFamily="49" charset="-122"/>
              </a:rPr>
              <a:t>后（</a:t>
            </a:r>
            <a:r>
              <a:rPr lang="en-US" altLang="zh-CN" sz="2800" b="0" dirty="0" smtClean="0">
                <a:ea typeface="幼圆" pitchFamily="49" charset="-122"/>
              </a:rPr>
              <a:t>AX</a:t>
            </a:r>
            <a:r>
              <a:rPr lang="zh-CN" altLang="en-US" sz="2800" b="0" dirty="0" smtClean="0">
                <a:ea typeface="幼圆" pitchFamily="49" charset="-122"/>
              </a:rPr>
              <a:t>）</a:t>
            </a:r>
            <a:r>
              <a:rPr lang="en-US" altLang="zh-CN" sz="2800" b="0" dirty="0" smtClean="0">
                <a:ea typeface="幼圆" pitchFamily="49" charset="-122"/>
              </a:rPr>
              <a:t>=FFECH</a:t>
            </a:r>
            <a:r>
              <a:rPr lang="zh-CN" altLang="en-US" sz="2800" b="0" dirty="0" smtClean="0">
                <a:ea typeface="幼圆" pitchFamily="49" charset="-122"/>
              </a:rPr>
              <a:t>，</a:t>
            </a:r>
            <a:r>
              <a:rPr lang="en-US" altLang="zh-CN" sz="2800" b="0" dirty="0" smtClean="0">
                <a:ea typeface="幼圆" pitchFamily="49" charset="-122"/>
              </a:rPr>
              <a:t>CF=OF=0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除法指令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46200" cy="3509962"/>
          </a:xfrm>
        </p:spPr>
        <p:txBody>
          <a:bodyPr/>
          <a:lstStyle/>
          <a:p>
            <a:pPr marL="271463" indent="-271463" eaLnBrk="1" hangingPunct="1">
              <a:buClr>
                <a:srgbClr val="000099"/>
              </a:buClr>
              <a:buFont typeface="Wingdings" pitchFamily="2" charset="2"/>
              <a:buChar char="²"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除法运算分为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无符号数除法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和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有符号数除法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，各有相应的指令。</a:t>
            </a:r>
          </a:p>
          <a:p>
            <a:pPr marL="271463" indent="-271463" eaLnBrk="1" hangingPunct="1">
              <a:buClr>
                <a:srgbClr val="000099"/>
              </a:buClr>
              <a:buFont typeface="Wingdings" pitchFamily="2" charset="2"/>
              <a:buChar char="²"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规则：</a:t>
            </a:r>
            <a:endParaRPr lang="en-US" altLang="zh-CN" sz="2800" b="0" dirty="0" smtClean="0">
              <a:solidFill>
                <a:srgbClr val="000099"/>
              </a:solidFill>
              <a:ea typeface="幼圆" pitchFamily="49" charset="-122"/>
            </a:endParaRPr>
          </a:p>
          <a:p>
            <a:pPr marL="714375" lvl="1" indent="-314325" eaLnBrk="1" hangingPunct="1">
              <a:buClr>
                <a:srgbClr val="000099"/>
              </a:buClr>
              <a:buFont typeface="Wingdings" pitchFamily="2" charset="2"/>
              <a:buChar char="²"/>
            </a:pPr>
            <a:r>
              <a:rPr lang="zh-CN" altLang="en-US" b="0" dirty="0" smtClean="0">
                <a:solidFill>
                  <a:srgbClr val="000099"/>
                </a:solidFill>
                <a:ea typeface="幼圆" pitchFamily="49" charset="-122"/>
              </a:rPr>
              <a:t>当除数是</a:t>
            </a:r>
            <a:r>
              <a:rPr lang="en-US" altLang="zh-CN" b="0" dirty="0" smtClean="0">
                <a:solidFill>
                  <a:srgbClr val="000099"/>
                </a:solidFill>
                <a:ea typeface="幼圆" pitchFamily="49" charset="-122"/>
              </a:rPr>
              <a:t>8</a:t>
            </a:r>
            <a:r>
              <a:rPr lang="zh-CN" altLang="en-US" b="0" dirty="0" smtClean="0">
                <a:solidFill>
                  <a:srgbClr val="000099"/>
                </a:solidFill>
                <a:ea typeface="幼圆" pitchFamily="49" charset="-122"/>
              </a:rPr>
              <a:t>位二进制数时，要求被除数是</a:t>
            </a:r>
            <a:r>
              <a:rPr lang="en-US" altLang="zh-CN" b="0" dirty="0" smtClean="0">
                <a:solidFill>
                  <a:srgbClr val="000099"/>
                </a:solidFill>
                <a:ea typeface="幼圆" pitchFamily="49" charset="-122"/>
              </a:rPr>
              <a:t>16</a:t>
            </a:r>
            <a:r>
              <a:rPr lang="zh-CN" altLang="en-US" b="0" dirty="0" smtClean="0">
                <a:solidFill>
                  <a:srgbClr val="000099"/>
                </a:solidFill>
                <a:ea typeface="幼圆" pitchFamily="49" charset="-122"/>
              </a:rPr>
              <a:t>位二进制数；</a:t>
            </a:r>
          </a:p>
          <a:p>
            <a:pPr marL="714375" lvl="1" indent="-314325" eaLnBrk="1" hangingPunct="1">
              <a:buClr>
                <a:srgbClr val="000099"/>
              </a:buClr>
              <a:buFont typeface="Wingdings" pitchFamily="2" charset="2"/>
              <a:buChar char="²"/>
            </a:pPr>
            <a:r>
              <a:rPr lang="zh-CN" altLang="en-US" b="0" dirty="0" smtClean="0">
                <a:solidFill>
                  <a:srgbClr val="000099"/>
                </a:solidFill>
                <a:ea typeface="幼圆" pitchFamily="49" charset="-122"/>
              </a:rPr>
              <a:t>当除数是</a:t>
            </a:r>
            <a:r>
              <a:rPr lang="en-US" altLang="zh-CN" b="0" dirty="0" smtClean="0">
                <a:solidFill>
                  <a:srgbClr val="000099"/>
                </a:solidFill>
                <a:ea typeface="幼圆" pitchFamily="49" charset="-122"/>
              </a:rPr>
              <a:t>16</a:t>
            </a:r>
            <a:r>
              <a:rPr lang="zh-CN" altLang="en-US" b="0" dirty="0" smtClean="0">
                <a:solidFill>
                  <a:srgbClr val="000099"/>
                </a:solidFill>
                <a:ea typeface="幼圆" pitchFamily="49" charset="-122"/>
              </a:rPr>
              <a:t>位二进制数时，要求被除数是</a:t>
            </a:r>
            <a:r>
              <a:rPr lang="en-US" altLang="zh-CN" b="0" dirty="0" smtClean="0">
                <a:solidFill>
                  <a:srgbClr val="000099"/>
                </a:solidFill>
                <a:ea typeface="幼圆" pitchFamily="49" charset="-122"/>
              </a:rPr>
              <a:t>32</a:t>
            </a:r>
            <a:r>
              <a:rPr lang="zh-CN" altLang="en-US" b="0" dirty="0" smtClean="0">
                <a:solidFill>
                  <a:srgbClr val="000099"/>
                </a:solidFill>
                <a:ea typeface="幼圆" pitchFamily="49" charset="-122"/>
              </a:rPr>
              <a:t>位二进制数。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除法指令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221663" cy="5167312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指令格式：</a:t>
            </a:r>
          </a:p>
          <a:p>
            <a:pPr algn="l" eaLnBrk="1" hangingPunct="1">
              <a:lnSpc>
                <a:spcPct val="125000"/>
              </a:lnSpc>
              <a:spcBef>
                <a:spcPts val="1800"/>
              </a:spcBef>
              <a:buFontTx/>
              <a:buNone/>
            </a:pPr>
            <a:r>
              <a:rPr lang="zh-CN" altLang="en-US" sz="2400" b="0" smtClean="0">
                <a:solidFill>
                  <a:srgbClr val="FF0000"/>
                </a:solidFill>
                <a:ea typeface="幼圆" pitchFamily="49" charset="-122"/>
              </a:rPr>
              <a:t>无符号数除法：</a:t>
            </a:r>
            <a:r>
              <a:rPr lang="en-US" altLang="zh-CN" sz="2400" b="0" smtClean="0">
                <a:solidFill>
                  <a:srgbClr val="0000FF"/>
                </a:solidFill>
                <a:ea typeface="幼圆" pitchFamily="49" charset="-122"/>
              </a:rPr>
              <a:t>DIV	SRC</a:t>
            </a:r>
          </a:p>
          <a:p>
            <a:pPr algn="l" eaLnBrk="1" hangingPunct="1"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AX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/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SRC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8</a:t>
            </a:r>
            <a:r>
              <a:rPr lang="zh-CN" altLang="en-US" sz="2400" b="0" smtClean="0">
                <a:ea typeface="幼圆" pitchFamily="49" charset="-122"/>
              </a:rPr>
              <a:t>位二进制数除法的商</a:t>
            </a:r>
          </a:p>
          <a:p>
            <a:pPr algn="l" eaLnBrk="1" hangingPunct="1"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AH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AX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/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SRC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8</a:t>
            </a:r>
            <a:r>
              <a:rPr lang="zh-CN" altLang="en-US" sz="2400" b="0" smtClean="0">
                <a:ea typeface="幼圆" pitchFamily="49" charset="-122"/>
              </a:rPr>
              <a:t>位二进制数除法的余数</a:t>
            </a:r>
          </a:p>
          <a:p>
            <a:pPr algn="l" eaLnBrk="1" hangingPunct="1"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或</a:t>
            </a:r>
          </a:p>
          <a:p>
            <a:pPr algn="l" eaLnBrk="1" hangingPunct="1"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AX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DX</a:t>
            </a:r>
            <a:r>
              <a:rPr lang="zh-CN" altLang="en-US" sz="2400" b="0" smtClean="0">
                <a:ea typeface="幼圆" pitchFamily="49" charset="-122"/>
              </a:rPr>
              <a:t>，</a:t>
            </a:r>
            <a:r>
              <a:rPr lang="en-US" altLang="zh-CN" sz="2400" b="0" smtClean="0">
                <a:ea typeface="幼圆" pitchFamily="49" charset="-122"/>
              </a:rPr>
              <a:t>AX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/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SRC</a:t>
            </a:r>
            <a:r>
              <a:rPr lang="zh-CN" altLang="en-US" sz="2400" b="0" smtClean="0">
                <a:ea typeface="幼圆" pitchFamily="49" charset="-122"/>
              </a:rPr>
              <a:t>） </a:t>
            </a:r>
            <a:r>
              <a:rPr lang="en-US" altLang="zh-CN" sz="2400" b="0" smtClean="0">
                <a:ea typeface="幼圆" pitchFamily="49" charset="-122"/>
              </a:rPr>
              <a:t>16</a:t>
            </a:r>
            <a:r>
              <a:rPr lang="zh-CN" altLang="en-US" sz="2400" b="0" smtClean="0">
                <a:ea typeface="幼圆" pitchFamily="49" charset="-122"/>
              </a:rPr>
              <a:t>位二进制数除法的商</a:t>
            </a:r>
          </a:p>
          <a:p>
            <a:pPr algn="l" eaLnBrk="1" hangingPunct="1"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DX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DX</a:t>
            </a:r>
            <a:r>
              <a:rPr lang="zh-CN" altLang="en-US" sz="2400" b="0" smtClean="0">
                <a:ea typeface="幼圆" pitchFamily="49" charset="-122"/>
              </a:rPr>
              <a:t>，</a:t>
            </a:r>
            <a:r>
              <a:rPr lang="en-US" altLang="zh-CN" sz="2400" b="0" smtClean="0">
                <a:ea typeface="幼圆" pitchFamily="49" charset="-122"/>
              </a:rPr>
              <a:t>AX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/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SRC</a:t>
            </a:r>
            <a:r>
              <a:rPr lang="zh-CN" altLang="en-US" sz="2400" b="0" smtClean="0">
                <a:ea typeface="幼圆" pitchFamily="49" charset="-122"/>
              </a:rPr>
              <a:t>） </a:t>
            </a:r>
            <a:r>
              <a:rPr lang="en-US" altLang="zh-CN" sz="2400" b="0" smtClean="0">
                <a:ea typeface="幼圆" pitchFamily="49" charset="-122"/>
              </a:rPr>
              <a:t>16</a:t>
            </a:r>
            <a:r>
              <a:rPr lang="zh-CN" altLang="en-US" sz="2400" b="0" smtClean="0">
                <a:ea typeface="幼圆" pitchFamily="49" charset="-122"/>
              </a:rPr>
              <a:t>位二进制数除法的余数</a:t>
            </a:r>
          </a:p>
          <a:p>
            <a:pPr algn="l" eaLnBrk="1" hangingPunct="1">
              <a:lnSpc>
                <a:spcPct val="125000"/>
              </a:lnSpc>
              <a:spcBef>
                <a:spcPts val="1800"/>
              </a:spcBef>
              <a:buFontTx/>
              <a:buNone/>
            </a:pPr>
            <a:r>
              <a:rPr lang="zh-CN" altLang="en-US" sz="2400" b="0" smtClean="0">
                <a:solidFill>
                  <a:srgbClr val="FF0000"/>
                </a:solidFill>
                <a:ea typeface="幼圆" pitchFamily="49" charset="-122"/>
              </a:rPr>
              <a:t>有符号数除法</a:t>
            </a:r>
            <a:r>
              <a:rPr lang="en-US" altLang="zh-CN" sz="2400" b="0" smtClean="0">
                <a:solidFill>
                  <a:srgbClr val="FF0000"/>
                </a:solidFill>
                <a:ea typeface="幼圆" pitchFamily="49" charset="-122"/>
              </a:rPr>
              <a:t>:  </a:t>
            </a:r>
            <a:r>
              <a:rPr lang="en-US" altLang="zh-CN" sz="2400" b="0" smtClean="0">
                <a:solidFill>
                  <a:srgbClr val="0000FF"/>
                </a:solidFill>
                <a:ea typeface="幼圆" pitchFamily="49" charset="-122"/>
              </a:rPr>
              <a:t>IDIV SRC          </a:t>
            </a:r>
          </a:p>
          <a:p>
            <a:pPr algn="l" eaLnBrk="1" hangingPunct="1"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；操作同上，但是操作数为带符号数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455025" cy="50863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400" b="0" dirty="0" smtClean="0">
                <a:solidFill>
                  <a:srgbClr val="FF0000"/>
                </a:solidFill>
                <a:ea typeface="幼圆" pitchFamily="49" charset="-122"/>
              </a:rPr>
              <a:t>注意：</a:t>
            </a:r>
            <a:r>
              <a:rPr lang="zh-CN" altLang="en-US" sz="2400" b="0" dirty="0" smtClean="0">
                <a:solidFill>
                  <a:srgbClr val="FF6600"/>
                </a:solidFill>
                <a:ea typeface="幼圆" pitchFamily="49" charset="-122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0" dirty="0" smtClean="0">
                <a:ea typeface="幼圆" pitchFamily="49" charset="-122"/>
              </a:rPr>
              <a:t>当除数是字节数据时，被除数必须放在</a:t>
            </a:r>
            <a:r>
              <a:rPr lang="en-US" altLang="zh-CN" sz="2400" b="0" dirty="0" smtClean="0">
                <a:ea typeface="幼圆" pitchFamily="49" charset="-122"/>
              </a:rPr>
              <a:t>AX</a:t>
            </a:r>
            <a:r>
              <a:rPr lang="zh-CN" altLang="en-US" sz="2400" b="0" dirty="0" smtClean="0">
                <a:ea typeface="幼圆" pitchFamily="49" charset="-122"/>
              </a:rPr>
              <a:t>中；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0" dirty="0" smtClean="0">
                <a:ea typeface="幼圆" pitchFamily="49" charset="-122"/>
              </a:rPr>
              <a:t>当除数是字数据时，被除数必须放在</a:t>
            </a:r>
            <a:r>
              <a:rPr lang="en-US" altLang="zh-CN" sz="2400" b="0" dirty="0" smtClean="0">
                <a:ea typeface="幼圆" pitchFamily="49" charset="-122"/>
              </a:rPr>
              <a:t>DX</a:t>
            </a:r>
            <a:r>
              <a:rPr lang="zh-CN" altLang="en-US" sz="2400" b="0" dirty="0" smtClean="0">
                <a:ea typeface="幼圆" pitchFamily="49" charset="-122"/>
              </a:rPr>
              <a:t>，</a:t>
            </a:r>
            <a:r>
              <a:rPr lang="en-US" altLang="zh-CN" sz="2400" b="0" dirty="0" smtClean="0">
                <a:ea typeface="幼圆" pitchFamily="49" charset="-122"/>
              </a:rPr>
              <a:t>AX</a:t>
            </a:r>
            <a:r>
              <a:rPr lang="zh-CN" altLang="en-US" sz="2400" b="0" dirty="0" smtClean="0">
                <a:ea typeface="幼圆" pitchFamily="49" charset="-122"/>
              </a:rPr>
              <a:t>中。</a:t>
            </a:r>
            <a:endParaRPr lang="zh-CN" altLang="en-US" sz="2400" b="0" dirty="0" smtClean="0">
              <a:solidFill>
                <a:srgbClr val="0000FF"/>
              </a:solidFill>
              <a:ea typeface="幼圆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0" dirty="0">
                <a:ea typeface="幼圆" pitchFamily="49" charset="-122"/>
              </a:rPr>
              <a:t>除法指令对状态标志无定义（状态不定）</a:t>
            </a:r>
            <a:r>
              <a:rPr lang="zh-CN" altLang="en-US" sz="2400" b="0" dirty="0" smtClean="0">
                <a:ea typeface="幼圆" pitchFamily="49" charset="-122"/>
              </a:rPr>
              <a:t>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0" dirty="0">
                <a:ea typeface="幼圆" pitchFamily="49" charset="-122"/>
              </a:rPr>
              <a:t>若除数为</a:t>
            </a:r>
            <a:r>
              <a:rPr lang="en-US" altLang="zh-CN" sz="2400" b="0" dirty="0">
                <a:ea typeface="幼圆" pitchFamily="49" charset="-122"/>
              </a:rPr>
              <a:t>0</a:t>
            </a:r>
            <a:r>
              <a:rPr lang="zh-CN" altLang="en-US" sz="2400" b="0" dirty="0">
                <a:ea typeface="幼圆" pitchFamily="49" charset="-122"/>
              </a:rPr>
              <a:t>或除法运算结果超出规定的范围时，将产生</a:t>
            </a:r>
            <a:r>
              <a:rPr lang="en-US" altLang="zh-CN" sz="2400" b="0" dirty="0">
                <a:ea typeface="幼圆" pitchFamily="49" charset="-122"/>
              </a:rPr>
              <a:t>0</a:t>
            </a:r>
            <a:r>
              <a:rPr lang="zh-CN" altLang="en-US" sz="2400" b="0" dirty="0">
                <a:ea typeface="幼圆" pitchFamily="49" charset="-122"/>
              </a:rPr>
              <a:t>号中断。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0" dirty="0" smtClean="0">
                <a:ea typeface="幼圆" pitchFamily="49" charset="-122"/>
              </a:rPr>
              <a:t>8086/8088</a:t>
            </a:r>
            <a:r>
              <a:rPr lang="zh-CN" altLang="en-US" sz="2400" b="0" dirty="0" smtClean="0">
                <a:ea typeface="幼圆" pitchFamily="49" charset="-122"/>
              </a:rPr>
              <a:t>规定</a:t>
            </a:r>
            <a:r>
              <a:rPr lang="en-US" altLang="zh-CN" sz="2400" b="0" dirty="0" smtClean="0">
                <a:ea typeface="幼圆" pitchFamily="49" charset="-122"/>
              </a:rPr>
              <a:t>IDIV</a:t>
            </a:r>
            <a:r>
              <a:rPr lang="zh-CN" altLang="en-US" sz="2400" b="0" dirty="0" smtClean="0">
                <a:ea typeface="幼圆" pitchFamily="49" charset="-122"/>
              </a:rPr>
              <a:t>指令运算结果</a:t>
            </a:r>
            <a:r>
              <a:rPr lang="zh-CN" altLang="en-US" sz="2400" b="0" dirty="0">
                <a:ea typeface="幼圆" pitchFamily="49" charset="-122"/>
              </a:rPr>
              <a:t>余数的符号与被除数相同</a:t>
            </a:r>
            <a:r>
              <a:rPr lang="zh-CN" altLang="en-US" sz="2400" b="0" dirty="0" smtClean="0">
                <a:ea typeface="幼圆" pitchFamily="49" charset="-122"/>
              </a:rPr>
              <a:t>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0" dirty="0" smtClean="0">
                <a:ea typeface="幼圆" pitchFamily="49" charset="-122"/>
              </a:rPr>
              <a:t>有符号数除法运算中，当被除数位数不够时，则需将被除数</a:t>
            </a:r>
            <a:r>
              <a:rPr lang="zh-CN" altLang="en-US" sz="2400" b="0" dirty="0">
                <a:ea typeface="幼圆" pitchFamily="49" charset="-122"/>
              </a:rPr>
              <a:t>扩展</a:t>
            </a:r>
            <a:r>
              <a:rPr lang="zh-CN" altLang="en-US" sz="2400" b="0" dirty="0" smtClean="0">
                <a:ea typeface="幼圆" pitchFamily="49" charset="-122"/>
              </a:rPr>
              <a:t>到所需的位数。</a:t>
            </a:r>
            <a:r>
              <a:rPr lang="en-US" altLang="zh-CN" sz="2400" b="0" dirty="0" smtClean="0">
                <a:ea typeface="幼圆" pitchFamily="49" charset="-122"/>
              </a:rPr>
              <a:t>8086/8088</a:t>
            </a:r>
            <a:r>
              <a:rPr lang="zh-CN" altLang="en-US" sz="2400" b="0" dirty="0" smtClean="0">
                <a:ea typeface="幼圆" pitchFamily="49" charset="-122"/>
              </a:rPr>
              <a:t>设有带符号数扩展指令。</a:t>
            </a:r>
            <a:endParaRPr lang="zh-CN" altLang="en-US" sz="2400" dirty="0" smtClean="0">
              <a:ea typeface="幼圆" pitchFamily="49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除法指令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91500" cy="5040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指令格式：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800" b="0" dirty="0" smtClean="0">
                <a:solidFill>
                  <a:srgbClr val="FF0000"/>
                </a:solidFill>
                <a:ea typeface="幼圆" pitchFamily="49" charset="-122"/>
                <a:sym typeface="Wingdings" pitchFamily="2" charset="2"/>
              </a:rPr>
              <a:t>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字节扩展到字</a:t>
            </a: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CBW</a:t>
            </a:r>
          </a:p>
          <a:p>
            <a:pPr eaLnBrk="1" hangingPunct="1"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   ；将寄存器</a:t>
            </a:r>
            <a:r>
              <a:rPr lang="en-US" altLang="zh-CN" sz="2800" b="0" dirty="0" smtClean="0">
                <a:ea typeface="幼圆" pitchFamily="49" charset="-122"/>
              </a:rPr>
              <a:t>AL</a:t>
            </a:r>
            <a:r>
              <a:rPr lang="zh-CN" altLang="en-US" sz="2800" b="0" dirty="0" smtClean="0">
                <a:ea typeface="幼圆" pitchFamily="49" charset="-122"/>
              </a:rPr>
              <a:t>中的符号位扩展到寄存器</a:t>
            </a:r>
            <a:r>
              <a:rPr lang="en-US" altLang="zh-CN" sz="2800" b="0" dirty="0" smtClean="0">
                <a:ea typeface="幼圆" pitchFamily="49" charset="-122"/>
              </a:rPr>
              <a:t>AH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  <a:sym typeface="Wingdings" pitchFamily="2" charset="2"/>
              </a:rPr>
              <a:t>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字扩展到双字</a:t>
            </a: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CWD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   ；将寄存器</a:t>
            </a:r>
            <a:r>
              <a:rPr lang="en-US" altLang="zh-CN" sz="2800" b="0" dirty="0" smtClean="0">
                <a:ea typeface="幼圆" pitchFamily="49" charset="-122"/>
              </a:rPr>
              <a:t>AX</a:t>
            </a:r>
            <a:r>
              <a:rPr lang="zh-CN" altLang="en-US" sz="2800" b="0" dirty="0" smtClean="0">
                <a:ea typeface="幼圆" pitchFamily="49" charset="-122"/>
              </a:rPr>
              <a:t>中的符号位扩展到寄存器</a:t>
            </a:r>
            <a:r>
              <a:rPr lang="en-US" altLang="zh-CN" sz="2800" b="0" dirty="0" smtClean="0">
                <a:ea typeface="幼圆" pitchFamily="49" charset="-122"/>
              </a:rPr>
              <a:t>DX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   这两条指令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不影响标志位</a:t>
            </a:r>
            <a:r>
              <a:rPr lang="zh-CN" altLang="en-US" sz="2800" b="0" dirty="0" smtClean="0">
                <a:ea typeface="幼圆" pitchFamily="49" charset="-122"/>
              </a:rPr>
              <a:t>。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smtClean="0"/>
              <a:t>符号扩展指令</a:t>
            </a:r>
            <a:endParaRPr lang="zh-CN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加法和减法指令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998538"/>
            <a:ext cx="8229600" cy="5184775"/>
          </a:xfrm>
        </p:spPr>
        <p:txBody>
          <a:bodyPr/>
          <a:lstStyle/>
          <a:p>
            <a:pPr eaLnBrk="1" hangingPunct="1"/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加法指令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:ADD, ADC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和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INC</a:t>
            </a:r>
          </a:p>
          <a:p>
            <a:pPr eaLnBrk="1" hangingPunct="1"/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减法指令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:SUB, SBB, DEC, NEG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和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CMP</a:t>
            </a:r>
          </a:p>
          <a:p>
            <a:pPr eaLnBrk="1" hangingPunct="1"/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他们分别执行字或字节的加法和减法运算，除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INC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和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DEC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不影响</a:t>
            </a:r>
            <a:r>
              <a:rPr lang="en-US" altLang="zh-CN" sz="2800" b="0" smtClean="0">
                <a:solidFill>
                  <a:srgbClr val="000099"/>
                </a:solidFill>
                <a:ea typeface="幼圆" pitchFamily="49" charset="-122"/>
              </a:rPr>
              <a:t>CF</a:t>
            </a:r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标志外，其他按定义影响全部状态标志位</a:t>
            </a:r>
          </a:p>
          <a:p>
            <a:pPr eaLnBrk="1" hangingPunct="1"/>
            <a:r>
              <a:rPr lang="zh-CN" altLang="en-US" sz="2800" b="0" smtClean="0">
                <a:solidFill>
                  <a:srgbClr val="000099"/>
                </a:solidFill>
                <a:ea typeface="幼圆" pitchFamily="49" charset="-122"/>
              </a:rPr>
              <a:t>操作数组合：</a:t>
            </a:r>
          </a:p>
          <a:p>
            <a:pPr lvl="1" eaLnBrk="1" hangingPunct="1"/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运算指令助记符  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reg, imm/reg/mem</a:t>
            </a:r>
          </a:p>
          <a:p>
            <a:pPr lvl="1" eaLnBrk="1" hangingPunct="1"/>
            <a:r>
              <a:rPr lang="zh-CN" altLang="en-US" b="0" smtClean="0">
                <a:solidFill>
                  <a:srgbClr val="000099"/>
                </a:solidFill>
                <a:ea typeface="幼圆" pitchFamily="49" charset="-122"/>
              </a:rPr>
              <a:t>运算指令助记符  </a:t>
            </a:r>
            <a:r>
              <a:rPr lang="en-US" altLang="zh-CN" b="0" smtClean="0">
                <a:solidFill>
                  <a:srgbClr val="000099"/>
                </a:solidFill>
                <a:ea typeface="幼圆" pitchFamily="49" charset="-122"/>
              </a:rPr>
              <a:t>mem, imm/reg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符号扩展指令应用举例</a:t>
            </a:r>
            <a:endParaRPr lang="zh-CN" altLang="zh-CN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98538"/>
            <a:ext cx="8101013" cy="5040312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例：编程计算表达式（</a:t>
            </a:r>
            <a:r>
              <a:rPr lang="en-US" altLang="zh-CN" sz="2800" b="0" dirty="0" smtClean="0">
                <a:ea typeface="幼圆" pitchFamily="49" charset="-122"/>
              </a:rPr>
              <a:t>-125</a:t>
            </a:r>
            <a:r>
              <a:rPr lang="zh-CN" altLang="en-US" sz="2800" b="0" dirty="0" smtClean="0">
                <a:ea typeface="幼圆" pitchFamily="49" charset="-122"/>
              </a:rPr>
              <a:t>）</a:t>
            </a:r>
            <a:r>
              <a:rPr lang="en-US" altLang="zh-CN" sz="2800" b="0" dirty="0" smtClean="0">
                <a:ea typeface="幼圆" pitchFamily="49" charset="-122"/>
              </a:rPr>
              <a:t>×10÷300</a:t>
            </a:r>
            <a:r>
              <a:rPr lang="zh-CN" altLang="en-US" sz="2800" b="0" dirty="0" smtClean="0">
                <a:ea typeface="幼圆" pitchFamily="49" charset="-122"/>
              </a:rPr>
              <a:t>的值。</a:t>
            </a:r>
            <a:endParaRPr lang="zh-CN" altLang="en-US" sz="2400" b="0" dirty="0" smtClean="0">
              <a:ea typeface="幼圆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ea typeface="幼圆" pitchFamily="49" charset="-122"/>
              </a:rPr>
              <a:t>MOV    AL,83H	</a:t>
            </a:r>
            <a:r>
              <a:rPr lang="zh-CN" altLang="en-US" sz="2400" b="0" dirty="0" smtClean="0">
                <a:ea typeface="幼圆" pitchFamily="49" charset="-122"/>
              </a:rPr>
              <a:t>；（</a:t>
            </a:r>
            <a:r>
              <a:rPr lang="en-US" altLang="zh-CN" sz="2400" b="0" dirty="0" smtClean="0">
                <a:ea typeface="幼圆" pitchFamily="49" charset="-122"/>
              </a:rPr>
              <a:t>AL</a:t>
            </a:r>
            <a:r>
              <a:rPr lang="zh-CN" altLang="en-US" sz="2400" b="0" dirty="0" smtClean="0">
                <a:ea typeface="幼圆" pitchFamily="49" charset="-122"/>
              </a:rPr>
              <a:t>）←（</a:t>
            </a:r>
            <a:r>
              <a:rPr lang="en-US" altLang="zh-CN" sz="2400" b="0" dirty="0" smtClean="0">
                <a:ea typeface="幼圆" pitchFamily="49" charset="-122"/>
              </a:rPr>
              <a:t>-125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ea typeface="幼圆" pitchFamily="49" charset="-122"/>
              </a:rPr>
              <a:t>MOV    BL,10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ea typeface="幼圆" pitchFamily="49" charset="-122"/>
              </a:rPr>
              <a:t>IMUL</a:t>
            </a:r>
            <a:r>
              <a:rPr lang="en-US" altLang="zh-CN" sz="2400" b="0" dirty="0" smtClean="0">
                <a:ea typeface="幼圆" pitchFamily="49" charset="-122"/>
              </a:rPr>
              <a:t>    BL		</a:t>
            </a:r>
            <a:r>
              <a:rPr lang="zh-CN" altLang="en-US" sz="2400" b="0" dirty="0" smtClean="0">
                <a:ea typeface="幼圆" pitchFamily="49" charset="-122"/>
              </a:rPr>
              <a:t>；（</a:t>
            </a:r>
            <a:r>
              <a:rPr lang="en-US" altLang="zh-CN" sz="2400" b="0" dirty="0" smtClean="0">
                <a:ea typeface="幼圆" pitchFamily="49" charset="-122"/>
              </a:rPr>
              <a:t>AX</a:t>
            </a:r>
            <a:r>
              <a:rPr lang="zh-CN" altLang="en-US" sz="2400" b="0" dirty="0" smtClean="0">
                <a:ea typeface="幼圆" pitchFamily="49" charset="-122"/>
              </a:rPr>
              <a:t>）←（</a:t>
            </a:r>
            <a:r>
              <a:rPr lang="en-US" altLang="zh-CN" sz="2400" b="0" dirty="0" smtClean="0">
                <a:ea typeface="幼圆" pitchFamily="49" charset="-122"/>
              </a:rPr>
              <a:t>-125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  <a:r>
              <a:rPr lang="en-US" altLang="zh-CN" sz="2400" b="0" dirty="0" smtClean="0">
                <a:ea typeface="幼圆" pitchFamily="49" charset="-122"/>
              </a:rPr>
              <a:t>×10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ea typeface="幼圆" pitchFamily="49" charset="-122"/>
              </a:rPr>
              <a:t>CWD</a:t>
            </a:r>
            <a:r>
              <a:rPr lang="en-US" altLang="zh-CN" sz="2400" b="0" dirty="0" smtClean="0">
                <a:ea typeface="幼圆" pitchFamily="49" charset="-122"/>
              </a:rPr>
              <a:t>			</a:t>
            </a:r>
            <a:r>
              <a:rPr lang="zh-CN" altLang="en-US" sz="2400" b="0" dirty="0" smtClean="0">
                <a:ea typeface="幼圆" pitchFamily="49" charset="-122"/>
              </a:rPr>
              <a:t>；（</a:t>
            </a:r>
            <a:r>
              <a:rPr lang="en-US" altLang="zh-CN" sz="2400" b="0" dirty="0" smtClean="0">
                <a:ea typeface="幼圆" pitchFamily="49" charset="-122"/>
              </a:rPr>
              <a:t>AX</a:t>
            </a:r>
            <a:r>
              <a:rPr lang="zh-CN" altLang="en-US" sz="2400" b="0" dirty="0" smtClean="0">
                <a:ea typeface="幼圆" pitchFamily="49" charset="-122"/>
              </a:rPr>
              <a:t>）符号扩展到（</a:t>
            </a:r>
            <a:r>
              <a:rPr lang="en-US" altLang="zh-CN" sz="2400" b="0" dirty="0" smtClean="0">
                <a:ea typeface="幼圆" pitchFamily="49" charset="-122"/>
              </a:rPr>
              <a:t>DX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ea typeface="幼圆" pitchFamily="49" charset="-122"/>
              </a:rPr>
              <a:t>MOV     BX,300</a:t>
            </a:r>
          </a:p>
          <a:p>
            <a:pPr eaLnBrk="1" hangingPunct="1">
              <a:buFont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ea typeface="幼圆" pitchFamily="49" charset="-122"/>
              </a:rPr>
              <a:t>IDIV </a:t>
            </a:r>
            <a:r>
              <a:rPr lang="en-US" altLang="zh-CN" sz="2400" b="0" dirty="0" smtClean="0">
                <a:ea typeface="幼圆" pitchFamily="49" charset="-122"/>
              </a:rPr>
              <a:t>     BX</a:t>
            </a:r>
          </a:p>
          <a:p>
            <a:pPr eaLnBrk="1" hangingPunct="1">
              <a:buFontTx/>
              <a:buNone/>
            </a:pPr>
            <a:r>
              <a:rPr lang="zh-CN" altLang="en-US" sz="2400" b="0" dirty="0" smtClean="0">
                <a:ea typeface="幼圆" pitchFamily="49" charset="-122"/>
              </a:rPr>
              <a:t>运算结果： </a:t>
            </a:r>
            <a:r>
              <a:rPr lang="en-US" altLang="zh-CN" sz="2400" b="0" dirty="0" smtClean="0">
                <a:ea typeface="幼圆" pitchFamily="49" charset="-122"/>
              </a:rPr>
              <a:t>AX= FFFCH=-4</a:t>
            </a:r>
            <a:r>
              <a:rPr lang="zh-CN" altLang="en-US" sz="2400" b="0" dirty="0" smtClean="0">
                <a:ea typeface="幼圆" pitchFamily="49" charset="-122"/>
              </a:rPr>
              <a:t>，余数</a:t>
            </a:r>
            <a:r>
              <a:rPr lang="en-US" altLang="zh-CN" sz="2400" b="0" dirty="0" smtClean="0">
                <a:ea typeface="幼圆" pitchFamily="49" charset="-122"/>
              </a:rPr>
              <a:t>DX=FFCEH=-50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097088" y="2124075"/>
            <a:ext cx="5040312" cy="1736725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十进制调整指令请同学们自学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十进制调整指令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981075"/>
            <a:ext cx="7596188" cy="518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0" dirty="0" smtClean="0">
                <a:ea typeface="幼圆" pitchFamily="49" charset="-122"/>
              </a:rPr>
              <a:t>BCD</a:t>
            </a:r>
            <a:r>
              <a:rPr lang="zh-CN" altLang="en-US" sz="2800" b="0" dirty="0" smtClean="0">
                <a:ea typeface="幼圆" pitchFamily="49" charset="-122"/>
              </a:rPr>
              <a:t>码是一种用二进制编码的十进制数，又称为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二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—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十进制数</a:t>
            </a:r>
            <a:r>
              <a:rPr lang="zh-CN" altLang="en-US" sz="2800" b="0" dirty="0" smtClean="0">
                <a:ea typeface="幼圆" pitchFamily="49" charset="-122"/>
              </a:rPr>
              <a:t>。</a:t>
            </a:r>
          </a:p>
          <a:p>
            <a:pPr marL="0" indent="0" eaLnBrk="1" hangingPunct="1">
              <a:buFontTx/>
              <a:buNone/>
            </a:pPr>
            <a:endParaRPr lang="zh-CN" altLang="en-US" sz="2800" b="0" dirty="0" smtClean="0">
              <a:ea typeface="幼圆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b="0" dirty="0" smtClean="0">
                <a:ea typeface="幼圆" pitchFamily="49" charset="-122"/>
              </a:rPr>
              <a:t>8086/8088</a:t>
            </a:r>
            <a:r>
              <a:rPr lang="zh-CN" altLang="en-US" sz="2800" b="0" dirty="0" smtClean="0">
                <a:ea typeface="幼圆" pitchFamily="49" charset="-122"/>
              </a:rPr>
              <a:t>中</a:t>
            </a:r>
            <a:r>
              <a:rPr lang="en-US" altLang="zh-CN" sz="2800" b="0" dirty="0" smtClean="0">
                <a:ea typeface="幼圆" pitchFamily="49" charset="-122"/>
              </a:rPr>
              <a:t>BCD</a:t>
            </a:r>
            <a:r>
              <a:rPr lang="zh-CN" altLang="en-US" sz="2800" b="0" dirty="0" smtClean="0">
                <a:ea typeface="幼圆" pitchFamily="49" charset="-122"/>
              </a:rPr>
              <a:t>码分为两种形式： 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①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压缩的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BCD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码</a:t>
            </a:r>
            <a:r>
              <a:rPr lang="zh-CN" altLang="en-US" sz="2800" b="0" dirty="0" smtClean="0">
                <a:ea typeface="幼圆" pitchFamily="49" charset="-122"/>
              </a:rPr>
              <a:t>；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0" dirty="0" smtClean="0">
                <a:ea typeface="幼圆" pitchFamily="49" charset="-122"/>
              </a:rPr>
              <a:t>②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非压缩的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BCD</a:t>
            </a:r>
            <a:r>
              <a:rPr lang="zh-CN" altLang="en-US" sz="2800" b="0" dirty="0" smtClean="0">
                <a:solidFill>
                  <a:srgbClr val="0000FF"/>
                </a:solidFill>
                <a:ea typeface="幼圆" pitchFamily="49" charset="-122"/>
              </a:rPr>
              <a:t>码</a:t>
            </a:r>
            <a:r>
              <a:rPr lang="zh-CN" altLang="en-US" sz="2800" b="0" dirty="0" smtClean="0">
                <a:ea typeface="幼圆" pitchFamily="49" charset="-122"/>
              </a:rPr>
              <a:t>，它的低四位是</a:t>
            </a:r>
            <a:r>
              <a:rPr lang="en-US" altLang="zh-CN" sz="2800" b="0" dirty="0" smtClean="0">
                <a:ea typeface="幼圆" pitchFamily="49" charset="-122"/>
              </a:rPr>
              <a:t>BCD</a:t>
            </a:r>
            <a:r>
              <a:rPr lang="zh-CN" altLang="en-US" sz="2800" b="0" dirty="0" smtClean="0">
                <a:ea typeface="幼圆" pitchFamily="49" charset="-122"/>
              </a:rPr>
              <a:t>码，高四位没有意义。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十进制调整指令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981075"/>
            <a:ext cx="7740650" cy="4608513"/>
          </a:xfrm>
        </p:spPr>
        <p:txBody>
          <a:bodyPr/>
          <a:lstStyle/>
          <a:p>
            <a:pPr marL="361950" indent="-361950"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²"/>
            </a:pPr>
            <a:r>
              <a:rPr lang="zh-CN" altLang="en-US" sz="2800" b="0" smtClean="0">
                <a:ea typeface="幼圆" pitchFamily="49" charset="-122"/>
              </a:rPr>
              <a:t>由于</a:t>
            </a:r>
            <a:r>
              <a:rPr lang="en-US" altLang="zh-CN" sz="2800" b="0" smtClean="0">
                <a:ea typeface="幼圆" pitchFamily="49" charset="-122"/>
              </a:rPr>
              <a:t>BCD</a:t>
            </a:r>
            <a:r>
              <a:rPr lang="zh-CN" altLang="en-US" sz="2800" b="0" smtClean="0">
                <a:ea typeface="幼圆" pitchFamily="49" charset="-122"/>
              </a:rPr>
              <a:t>码是四位二进制编码，四位二进制数共有</a:t>
            </a:r>
            <a:r>
              <a:rPr lang="en-US" altLang="zh-CN" sz="2800" b="0" smtClean="0">
                <a:ea typeface="幼圆" pitchFamily="49" charset="-122"/>
              </a:rPr>
              <a:t>16</a:t>
            </a:r>
            <a:r>
              <a:rPr lang="zh-CN" altLang="en-US" sz="2800" b="0" smtClean="0">
                <a:ea typeface="幼圆" pitchFamily="49" charset="-122"/>
              </a:rPr>
              <a:t>个编码，</a:t>
            </a:r>
            <a:r>
              <a:rPr lang="en-US" altLang="zh-CN" sz="2800" b="0" smtClean="0">
                <a:ea typeface="幼圆" pitchFamily="49" charset="-122"/>
              </a:rPr>
              <a:t>BCD</a:t>
            </a:r>
            <a:r>
              <a:rPr lang="zh-CN" altLang="en-US" sz="2800" b="0" smtClean="0">
                <a:ea typeface="幼圆" pitchFamily="49" charset="-122"/>
              </a:rPr>
              <a:t>码只用其中的</a:t>
            </a:r>
            <a:r>
              <a:rPr lang="en-US" altLang="zh-CN" sz="2800" b="0" smtClean="0">
                <a:ea typeface="幼圆" pitchFamily="49" charset="-122"/>
              </a:rPr>
              <a:t>10</a:t>
            </a:r>
            <a:r>
              <a:rPr lang="zh-CN" altLang="en-US" sz="2800" b="0" smtClean="0">
                <a:ea typeface="幼圆" pitchFamily="49" charset="-122"/>
              </a:rPr>
              <a:t>个，其余没用的编码称为</a:t>
            </a:r>
            <a:r>
              <a:rPr lang="zh-CN" altLang="en-US" sz="2800" b="0" smtClean="0">
                <a:solidFill>
                  <a:srgbClr val="0000FF"/>
                </a:solidFill>
                <a:ea typeface="幼圆" pitchFamily="49" charset="-122"/>
              </a:rPr>
              <a:t>无效码</a:t>
            </a:r>
            <a:r>
              <a:rPr lang="zh-CN" altLang="en-US" sz="2800" b="0" smtClean="0">
                <a:ea typeface="幼圆" pitchFamily="49" charset="-122"/>
              </a:rPr>
              <a:t>。</a:t>
            </a:r>
          </a:p>
          <a:p>
            <a:pPr marL="361950" indent="-361950"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²"/>
            </a:pPr>
            <a:r>
              <a:rPr lang="en-US" altLang="zh-CN" sz="2800" b="0" smtClean="0">
                <a:ea typeface="幼圆" pitchFamily="49" charset="-122"/>
              </a:rPr>
              <a:t>BCD</a:t>
            </a:r>
            <a:r>
              <a:rPr lang="zh-CN" altLang="en-US" sz="2800" b="0" smtClean="0">
                <a:ea typeface="幼圆" pitchFamily="49" charset="-122"/>
              </a:rPr>
              <a:t>码运算结果进入或跳过无效码区时，都会出现错误。为了得到正确结果，必须进行调整。</a:t>
            </a:r>
          </a:p>
          <a:p>
            <a:pPr marL="361950" indent="-361950" eaLnBrk="1" hangingPunct="1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²"/>
            </a:pPr>
            <a:r>
              <a:rPr lang="en-US" altLang="zh-CN" sz="2800" b="0" smtClean="0">
                <a:ea typeface="幼圆" pitchFamily="49" charset="-122"/>
              </a:rPr>
              <a:t>8086/8088</a:t>
            </a:r>
            <a:r>
              <a:rPr lang="zh-CN" altLang="en-US" sz="2800" b="0" smtClean="0">
                <a:ea typeface="幼圆" pitchFamily="49" charset="-122"/>
              </a:rPr>
              <a:t>针对压缩</a:t>
            </a:r>
            <a:r>
              <a:rPr lang="en-US" altLang="zh-CN" sz="2800" b="0" smtClean="0">
                <a:ea typeface="幼圆" pitchFamily="49" charset="-122"/>
              </a:rPr>
              <a:t>BCD</a:t>
            </a:r>
            <a:r>
              <a:rPr lang="zh-CN" altLang="en-US" sz="2800" b="0" smtClean="0">
                <a:ea typeface="幼圆" pitchFamily="49" charset="-122"/>
              </a:rPr>
              <a:t>码和非压缩</a:t>
            </a:r>
            <a:r>
              <a:rPr lang="en-US" altLang="zh-CN" sz="2800" b="0" smtClean="0">
                <a:ea typeface="幼圆" pitchFamily="49" charset="-122"/>
              </a:rPr>
              <a:t>BCD</a:t>
            </a:r>
            <a:r>
              <a:rPr lang="zh-CN" altLang="en-US" sz="2800" b="0" smtClean="0">
                <a:ea typeface="幼圆" pitchFamily="49" charset="-122"/>
              </a:rPr>
              <a:t>码，分别设有两组十进制调整指令，其调整方法略有不同。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 压缩</a:t>
            </a:r>
            <a:r>
              <a:rPr lang="en-US" altLang="zh-CN" smtClean="0"/>
              <a:t>BCD</a:t>
            </a:r>
            <a:r>
              <a:rPr lang="zh-CN" altLang="en-US" smtClean="0"/>
              <a:t>码十进制调整指令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595438"/>
            <a:ext cx="8455025" cy="1668462"/>
          </a:xfrm>
        </p:spPr>
        <p:txBody>
          <a:bodyPr/>
          <a:lstStyle/>
          <a:p>
            <a:pPr algn="l" eaLnBrk="1" hangingPunct="1"/>
            <a:r>
              <a:rPr lang="zh-CN" altLang="en-US" sz="2400" b="0" smtClean="0">
                <a:solidFill>
                  <a:srgbClr val="0000FF"/>
                </a:solidFill>
                <a:ea typeface="幼圆" pitchFamily="49" charset="-122"/>
              </a:rPr>
              <a:t>加法十进制调整</a:t>
            </a:r>
            <a:r>
              <a:rPr lang="en-US" altLang="zh-CN" sz="2400" b="0" smtClean="0">
                <a:solidFill>
                  <a:srgbClr val="0000FF"/>
                </a:solidFill>
                <a:ea typeface="幼圆" pitchFamily="49" charset="-122"/>
              </a:rPr>
              <a:t>:</a:t>
            </a:r>
            <a:br>
              <a:rPr lang="en-US" altLang="zh-CN" sz="2400" b="0" smtClean="0">
                <a:solidFill>
                  <a:srgbClr val="0000FF"/>
                </a:solidFill>
                <a:ea typeface="幼圆" pitchFamily="49" charset="-122"/>
              </a:rPr>
            </a:br>
            <a:r>
              <a:rPr lang="en-US" altLang="zh-CN" sz="2400" b="0" smtClean="0">
                <a:ea typeface="幼圆" pitchFamily="49" charset="-122"/>
              </a:rPr>
              <a:t>DAA</a:t>
            </a:r>
            <a:r>
              <a:rPr lang="zh-CN" altLang="en-US" sz="2400" b="0" smtClean="0">
                <a:ea typeface="幼圆" pitchFamily="49" charset="-122"/>
              </a:rPr>
              <a:t>；（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）←把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中的和调整到压缩</a:t>
            </a:r>
            <a:r>
              <a:rPr lang="en-US" altLang="zh-CN" sz="2400" b="0" smtClean="0">
                <a:ea typeface="幼圆" pitchFamily="49" charset="-122"/>
              </a:rPr>
              <a:t>BCD</a:t>
            </a:r>
            <a:r>
              <a:rPr lang="zh-CN" altLang="en-US" sz="2400" b="0" smtClean="0">
                <a:ea typeface="幼圆" pitchFamily="49" charset="-122"/>
              </a:rPr>
              <a:t>码格式</a:t>
            </a:r>
          </a:p>
          <a:p>
            <a:pPr algn="l" eaLnBrk="1" hangingPunct="1"/>
            <a:r>
              <a:rPr lang="zh-CN" altLang="en-US" sz="2400" b="0" smtClean="0">
                <a:solidFill>
                  <a:srgbClr val="0000FF"/>
                </a:solidFill>
                <a:ea typeface="幼圆" pitchFamily="49" charset="-122"/>
              </a:rPr>
              <a:t>减法十进制调整</a:t>
            </a:r>
            <a:r>
              <a:rPr lang="en-US" altLang="zh-CN" sz="2400" b="0" smtClean="0">
                <a:solidFill>
                  <a:srgbClr val="0000FF"/>
                </a:solidFill>
                <a:ea typeface="幼圆" pitchFamily="49" charset="-122"/>
              </a:rPr>
              <a:t>:</a:t>
            </a:r>
            <a:br>
              <a:rPr lang="en-US" altLang="zh-CN" sz="2400" b="0" smtClean="0">
                <a:solidFill>
                  <a:srgbClr val="0000FF"/>
                </a:solidFill>
                <a:ea typeface="幼圆" pitchFamily="49" charset="-122"/>
              </a:rPr>
            </a:br>
            <a:r>
              <a:rPr lang="en-US" altLang="zh-CN" sz="2400" b="0" smtClean="0">
                <a:ea typeface="幼圆" pitchFamily="49" charset="-122"/>
              </a:rPr>
              <a:t>DAS</a:t>
            </a:r>
            <a:r>
              <a:rPr lang="zh-CN" altLang="en-US" sz="2400" b="0" smtClean="0">
                <a:ea typeface="幼圆" pitchFamily="49" charset="-122"/>
              </a:rPr>
              <a:t>；（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）←把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中的差调整到压缩</a:t>
            </a:r>
            <a:r>
              <a:rPr lang="en-US" altLang="zh-CN" sz="2400" b="0" smtClean="0">
                <a:ea typeface="幼圆" pitchFamily="49" charset="-122"/>
              </a:rPr>
              <a:t>BCD</a:t>
            </a:r>
            <a:r>
              <a:rPr lang="zh-CN" altLang="en-US" sz="2400" b="0" smtClean="0">
                <a:ea typeface="幼圆" pitchFamily="49" charset="-122"/>
              </a:rPr>
              <a:t>码格式</a:t>
            </a:r>
            <a:endParaRPr lang="zh-CN" altLang="en-US" sz="2400" b="0" smtClean="0">
              <a:solidFill>
                <a:srgbClr val="0000FF"/>
              </a:solidFill>
              <a:ea typeface="幼圆" pitchFamily="49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3088" y="1042988"/>
            <a:ext cx="34194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/>
              <a:buNone/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t>指令格式：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42963" y="3217863"/>
            <a:ext cx="7335837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幼圆" pitchFamily="49" charset="-122"/>
              </a:rPr>
              <a:t>调整方法是：</a:t>
            </a:r>
          </a:p>
          <a:p>
            <a:pPr eaLnBrk="1" hangingPunct="1"/>
            <a:r>
              <a:rPr lang="zh-CN" altLang="en-US">
                <a:latin typeface="Arial" pitchFamily="34" charset="0"/>
                <a:ea typeface="幼圆" pitchFamily="49" charset="-122"/>
              </a:rPr>
              <a:t>①累加器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低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4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位大于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9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或辅助进位标志位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AF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1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，则累加器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加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06H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修正。</a:t>
            </a:r>
            <a:br>
              <a:rPr lang="zh-CN" altLang="en-US">
                <a:latin typeface="Arial" pitchFamily="34" charset="0"/>
                <a:ea typeface="幼圆" pitchFamily="49" charset="-122"/>
              </a:rPr>
            </a:br>
            <a:r>
              <a:rPr lang="zh-CN" altLang="en-US">
                <a:latin typeface="Arial" pitchFamily="34" charset="0"/>
                <a:ea typeface="幼圆" pitchFamily="49" charset="-122"/>
              </a:rPr>
              <a:t>②累加器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高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4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位大于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9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或进位标志位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CY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1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，则累加器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加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60H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修正。</a:t>
            </a:r>
            <a:br>
              <a:rPr lang="zh-CN" altLang="en-US">
                <a:latin typeface="Arial" pitchFamily="34" charset="0"/>
                <a:ea typeface="幼圆" pitchFamily="49" charset="-122"/>
              </a:rPr>
            </a:br>
            <a:r>
              <a:rPr lang="zh-CN" altLang="en-US">
                <a:latin typeface="Arial" pitchFamily="34" charset="0"/>
                <a:ea typeface="幼圆" pitchFamily="49" charset="-122"/>
              </a:rPr>
              <a:t>③累加器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高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4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位大于等于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9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，低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4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位大于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9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，则累加器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进行加</a:t>
            </a:r>
            <a:r>
              <a:rPr lang="en-US" altLang="zh-CN">
                <a:latin typeface="Arial" pitchFamily="34" charset="0"/>
                <a:ea typeface="幼圆" pitchFamily="49" charset="-122"/>
              </a:rPr>
              <a:t>66H</a:t>
            </a:r>
            <a:r>
              <a:rPr lang="zh-CN" altLang="en-US">
                <a:latin typeface="Arial" pitchFamily="34" charset="0"/>
                <a:ea typeface="幼圆" pitchFamily="49" charset="-122"/>
              </a:rPr>
              <a:t>修正。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572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0" smtClean="0">
                <a:ea typeface="幼圆" pitchFamily="49" charset="-122"/>
              </a:rPr>
              <a:t>[</a:t>
            </a:r>
            <a:r>
              <a:rPr lang="zh-CN" altLang="en-US" sz="2800" b="0" smtClean="0">
                <a:ea typeface="幼圆" pitchFamily="49" charset="-122"/>
              </a:rPr>
              <a:t>例</a:t>
            </a:r>
            <a:r>
              <a:rPr lang="en-US" altLang="zh-CN" sz="2800" b="0" smtClean="0">
                <a:ea typeface="幼圆" pitchFamily="49" charset="-122"/>
              </a:rPr>
              <a:t>]</a:t>
            </a:r>
            <a:r>
              <a:rPr lang="zh-CN" altLang="en-US" sz="2800" b="0" smtClean="0">
                <a:ea typeface="幼圆" pitchFamily="49" charset="-122"/>
              </a:rPr>
              <a:t>进行</a:t>
            </a:r>
            <a:r>
              <a:rPr lang="en-US" altLang="zh-CN" sz="2800" b="0" smtClean="0">
                <a:ea typeface="幼圆" pitchFamily="49" charset="-122"/>
              </a:rPr>
              <a:t>BCD</a:t>
            </a:r>
            <a:r>
              <a:rPr lang="zh-CN" altLang="en-US" sz="2800" b="0" smtClean="0">
                <a:ea typeface="幼圆" pitchFamily="49" charset="-122"/>
              </a:rPr>
              <a:t>码加法运算</a:t>
            </a:r>
            <a:r>
              <a:rPr lang="en-US" altLang="zh-CN" sz="2800" b="0" smtClean="0">
                <a:ea typeface="幼圆" pitchFamily="49" charset="-122"/>
              </a:rPr>
              <a:t>59+68=127</a:t>
            </a:r>
          </a:p>
        </p:txBody>
      </p:sp>
      <p:grpSp>
        <p:nvGrpSpPr>
          <p:cNvPr id="26627" name="Group 9"/>
          <p:cNvGrpSpPr>
            <a:grpSpLocks/>
          </p:cNvGrpSpPr>
          <p:nvPr/>
        </p:nvGrpSpPr>
        <p:grpSpPr bwMode="auto">
          <a:xfrm>
            <a:off x="2366963" y="1584325"/>
            <a:ext cx="3581400" cy="2133600"/>
            <a:chOff x="3264" y="2160"/>
            <a:chExt cx="2256" cy="1344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3264" y="2160"/>
              <a:ext cx="2256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kumimoji="1" lang="en-US" altLang="zh-CN" sz="1800">
                  <a:latin typeface="Arial" pitchFamily="34" charset="0"/>
                  <a:ea typeface="幼圆" pitchFamily="49" charset="-122"/>
                </a:rPr>
                <a:t>		</a:t>
              </a:r>
              <a:r>
                <a:rPr kumimoji="1" lang="en-US" altLang="zh-CN">
                  <a:latin typeface="Arial" pitchFamily="34" charset="0"/>
                  <a:ea typeface="幼圆" pitchFamily="49" charset="-122"/>
                </a:rPr>
                <a:t>59      0101  1001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kumimoji="1" lang="en-US" altLang="zh-CN">
                  <a:latin typeface="Arial" pitchFamily="34" charset="0"/>
                  <a:ea typeface="幼圆" pitchFamily="49" charset="-122"/>
                </a:rPr>
                <a:t>	+)	68      0110  1000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kumimoji="1" lang="en-US" altLang="zh-CN">
                  <a:latin typeface="Arial" pitchFamily="34" charset="0"/>
                  <a:ea typeface="幼圆" pitchFamily="49" charset="-122"/>
                </a:rPr>
                <a:t>	     127      1100   0001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kumimoji="1" lang="en-US" altLang="zh-CN">
                  <a:latin typeface="Arial" pitchFamily="34" charset="0"/>
                  <a:ea typeface="幼圆" pitchFamily="49" charset="-122"/>
                </a:rPr>
                <a:t>	+)             0110   0110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kumimoji="1" lang="en-US" altLang="zh-CN">
                  <a:latin typeface="Arial" pitchFamily="34" charset="0"/>
                  <a:ea typeface="幼圆" pitchFamily="49" charset="-122"/>
                </a:rPr>
                <a:t>		1        0010  0111</a:t>
              </a: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3444" y="2698"/>
              <a:ext cx="1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456" y="3264"/>
              <a:ext cx="1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385763" y="3833813"/>
            <a:ext cx="8191500" cy="2209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69875" indent="-2698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注意：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²"/>
              <a:defRPr/>
            </a:pPr>
            <a:r>
              <a:rPr lang="zh-CN" altLang="en-US" smtClean="0">
                <a:latin typeface="Arial" pitchFamily="34" charset="0"/>
                <a:ea typeface="幼圆" pitchFamily="49" charset="-122"/>
              </a:rPr>
              <a:t>压缩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BCD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码加法或减法十进制调整指令必须用在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ADD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（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ADC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）或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SUB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（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SBB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）指令之后，调整结果对标志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OF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无影响，对其他状态标志位均有影响。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²"/>
              <a:defRPr/>
            </a:pPr>
            <a:r>
              <a:rPr lang="zh-CN" altLang="en-US" smtClean="0">
                <a:latin typeface="Arial" pitchFamily="34" charset="0"/>
                <a:ea typeface="幼圆" pitchFamily="49" charset="-122"/>
              </a:rPr>
              <a:t>减法十进制调整方法与加法十进制调整类同，只是将加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6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变为减</a:t>
            </a:r>
            <a:r>
              <a:rPr lang="en-US" altLang="zh-CN" smtClean="0">
                <a:latin typeface="Arial" pitchFamily="34" charset="0"/>
                <a:ea typeface="幼圆" pitchFamily="49" charset="-122"/>
              </a:rPr>
              <a:t>6</a:t>
            </a:r>
            <a:r>
              <a:rPr lang="zh-CN" altLang="en-US" smtClean="0">
                <a:latin typeface="Arial" pitchFamily="34" charset="0"/>
                <a:ea typeface="幼圆" pitchFamily="49" charset="-122"/>
              </a:rPr>
              <a:t>操作。</a:t>
            </a:r>
            <a:endParaRPr kumimoji="0" lang="zh-CN" altLang="en-US" sz="1600" smtClean="0">
              <a:latin typeface="Arial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 非压缩</a:t>
            </a:r>
            <a:r>
              <a:rPr lang="en-US" altLang="zh-CN" sz="2000" smtClean="0"/>
              <a:t>BCD</a:t>
            </a:r>
            <a:r>
              <a:rPr lang="zh-CN" altLang="en-US" sz="2000" smtClean="0"/>
              <a:t>码十进制调整指令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4088"/>
            <a:ext cx="868045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指令格式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solidFill>
                  <a:srgbClr val="0000FF"/>
                </a:solidFill>
                <a:ea typeface="幼圆" pitchFamily="49" charset="-122"/>
              </a:rPr>
              <a:t>加法十进制调整</a:t>
            </a:r>
            <a:r>
              <a:rPr lang="zh-CN" altLang="en-US" sz="2400" b="0" smtClean="0">
                <a:ea typeface="幼圆" pitchFamily="49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smtClean="0">
                <a:ea typeface="幼圆" pitchFamily="49" charset="-122"/>
              </a:rPr>
              <a:t>AAA    </a:t>
            </a:r>
            <a:r>
              <a:rPr lang="zh-CN" altLang="en-US" sz="2400" b="0" smtClean="0">
                <a:ea typeface="幼圆" pitchFamily="49" charset="-122"/>
              </a:rPr>
              <a:t>；（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&amp;0FH</a:t>
            </a:r>
            <a:r>
              <a:rPr lang="zh-CN" altLang="en-US" sz="2400" b="0" smtClean="0">
                <a:ea typeface="幼圆" pitchFamily="49" charset="-122"/>
              </a:rPr>
              <a:t>＞</a:t>
            </a:r>
            <a:r>
              <a:rPr lang="en-US" altLang="zh-CN" sz="2400" b="0" smtClean="0">
                <a:ea typeface="幼圆" pitchFamily="49" charset="-122"/>
              </a:rPr>
              <a:t>9</a:t>
            </a:r>
            <a:r>
              <a:rPr lang="zh-CN" altLang="en-US" sz="2400" b="0" smtClean="0">
                <a:ea typeface="幼圆" pitchFamily="49" charset="-122"/>
              </a:rPr>
              <a:t>，或</a:t>
            </a:r>
            <a:r>
              <a:rPr lang="en-US" altLang="zh-CN" sz="2400" b="0" smtClean="0">
                <a:ea typeface="幼圆" pitchFamily="49" charset="-122"/>
              </a:rPr>
              <a:t>AF=1</a:t>
            </a:r>
            <a:r>
              <a:rPr lang="zh-CN" altLang="en-US" sz="2400" b="0" smtClean="0">
                <a:ea typeface="幼圆" pitchFamily="49" charset="-122"/>
              </a:rPr>
              <a:t>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		    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+6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smtClean="0">
                <a:ea typeface="幼圆" pitchFamily="49" charset="-122"/>
              </a:rPr>
              <a:t>		    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AF</a:t>
            </a:r>
            <a:r>
              <a:rPr lang="zh-CN" altLang="en-US" sz="2400" b="0" smtClean="0">
                <a:ea typeface="幼圆" pitchFamily="49" charset="-122"/>
              </a:rPr>
              <a:t>）←</a:t>
            </a:r>
            <a:r>
              <a:rPr lang="en-US" altLang="zh-CN" sz="2400" b="0" smtClean="0">
                <a:ea typeface="幼圆" pitchFamily="49" charset="-122"/>
              </a:rPr>
              <a:t>1</a:t>
            </a:r>
            <a:r>
              <a:rPr lang="zh-CN" altLang="en-US" sz="2400" b="0" smtClean="0">
                <a:ea typeface="幼圆" pitchFamily="49" charset="-122"/>
              </a:rPr>
              <a:t>，（</a:t>
            </a:r>
            <a:r>
              <a:rPr lang="en-US" altLang="zh-CN" sz="2400" b="0" smtClean="0">
                <a:ea typeface="幼圆" pitchFamily="49" charset="-122"/>
              </a:rPr>
              <a:t>CF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AF</a:t>
            </a:r>
            <a:r>
              <a:rPr lang="zh-CN" altLang="en-US" sz="2400" b="0" smtClean="0">
                <a:ea typeface="幼圆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		    （</a:t>
            </a:r>
            <a:r>
              <a:rPr lang="en-US" altLang="zh-CN" sz="2400" b="0" smtClean="0">
                <a:ea typeface="幼圆" pitchFamily="49" charset="-122"/>
              </a:rPr>
              <a:t>AH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AH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+1</a:t>
            </a:r>
            <a:r>
              <a:rPr lang="zh-CN" altLang="en-US" sz="2400" b="0" smtClean="0">
                <a:ea typeface="幼圆" pitchFamily="49" charset="-122"/>
              </a:rPr>
              <a:t>，（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&amp;0FH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solidFill>
                  <a:srgbClr val="0000FF"/>
                </a:solidFill>
                <a:ea typeface="幼圆" pitchFamily="49" charset="-122"/>
              </a:rPr>
              <a:t>减法十进制调整</a:t>
            </a:r>
            <a:r>
              <a:rPr lang="zh-CN" altLang="en-US" sz="2400" b="0" smtClean="0">
                <a:ea typeface="幼圆" pitchFamily="49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smtClean="0">
                <a:ea typeface="幼圆" pitchFamily="49" charset="-122"/>
              </a:rPr>
              <a:t>AAS    </a:t>
            </a:r>
            <a:r>
              <a:rPr lang="zh-CN" altLang="en-US" sz="2400" b="0" smtClean="0">
                <a:ea typeface="幼圆" pitchFamily="49" charset="-122"/>
              </a:rPr>
              <a:t>； 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&amp;0FH</a:t>
            </a:r>
            <a:r>
              <a:rPr lang="zh-CN" altLang="en-US" sz="2400" b="0" smtClean="0">
                <a:ea typeface="幼圆" pitchFamily="49" charset="-122"/>
              </a:rPr>
              <a:t>＞</a:t>
            </a:r>
            <a:r>
              <a:rPr lang="en-US" altLang="zh-CN" sz="2400" b="0" smtClean="0">
                <a:ea typeface="幼圆" pitchFamily="49" charset="-122"/>
              </a:rPr>
              <a:t>9</a:t>
            </a:r>
            <a:r>
              <a:rPr lang="zh-CN" altLang="en-US" sz="2400" b="0" smtClean="0">
                <a:ea typeface="幼圆" pitchFamily="49" charset="-122"/>
              </a:rPr>
              <a:t>，或</a:t>
            </a:r>
            <a:r>
              <a:rPr lang="en-US" altLang="zh-CN" sz="2400" b="0" smtClean="0">
                <a:ea typeface="幼圆" pitchFamily="49" charset="-122"/>
              </a:rPr>
              <a:t>AF=1</a:t>
            </a:r>
            <a:r>
              <a:rPr lang="zh-CN" altLang="en-US" sz="2400" b="0" smtClean="0">
                <a:ea typeface="幼圆" pitchFamily="49" charset="-122"/>
              </a:rPr>
              <a:t>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		     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-6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smtClean="0">
                <a:ea typeface="幼圆" pitchFamily="49" charset="-122"/>
              </a:rPr>
              <a:t>		     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AF</a:t>
            </a:r>
            <a:r>
              <a:rPr lang="zh-CN" altLang="en-US" sz="2400" b="0" smtClean="0">
                <a:ea typeface="幼圆" pitchFamily="49" charset="-122"/>
              </a:rPr>
              <a:t>）←</a:t>
            </a:r>
            <a:r>
              <a:rPr lang="en-US" altLang="zh-CN" sz="2400" b="0" smtClean="0">
                <a:ea typeface="幼圆" pitchFamily="49" charset="-122"/>
              </a:rPr>
              <a:t>1</a:t>
            </a:r>
            <a:r>
              <a:rPr lang="zh-CN" altLang="en-US" sz="2400" b="0" smtClean="0">
                <a:ea typeface="幼圆" pitchFamily="49" charset="-122"/>
              </a:rPr>
              <a:t>，（</a:t>
            </a:r>
            <a:r>
              <a:rPr lang="en-US" altLang="zh-CN" sz="2400" b="0" smtClean="0">
                <a:ea typeface="幼圆" pitchFamily="49" charset="-122"/>
              </a:rPr>
              <a:t>CF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AF</a:t>
            </a:r>
            <a:r>
              <a:rPr lang="zh-CN" altLang="en-US" sz="2400" b="0" smtClean="0">
                <a:ea typeface="幼圆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		     （</a:t>
            </a:r>
            <a:r>
              <a:rPr lang="en-US" altLang="zh-CN" sz="2400" b="0" smtClean="0">
                <a:ea typeface="幼圆" pitchFamily="49" charset="-122"/>
              </a:rPr>
              <a:t>AH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AH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-1</a:t>
            </a:r>
            <a:r>
              <a:rPr lang="zh-CN" altLang="en-US" sz="2400" b="0" smtClean="0">
                <a:ea typeface="幼圆" pitchFamily="49" charset="-122"/>
              </a:rPr>
              <a:t>，（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）←（</a:t>
            </a:r>
            <a:r>
              <a:rPr lang="en-US" altLang="zh-CN" sz="2400" b="0" smtClean="0">
                <a:ea typeface="幼圆" pitchFamily="49" charset="-122"/>
              </a:rPr>
              <a:t>AL</a:t>
            </a:r>
            <a:r>
              <a:rPr lang="zh-CN" altLang="en-US" sz="2400" b="0" smtClean="0">
                <a:ea typeface="幼圆" pitchFamily="49" charset="-122"/>
              </a:rPr>
              <a:t>）</a:t>
            </a:r>
            <a:r>
              <a:rPr lang="en-US" altLang="zh-CN" sz="2400" b="0" smtClean="0">
                <a:ea typeface="幼圆" pitchFamily="49" charset="-122"/>
              </a:rPr>
              <a:t>&amp;0FH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 非压缩</a:t>
            </a:r>
            <a:r>
              <a:rPr lang="en-US" altLang="zh-CN" sz="2000" smtClean="0"/>
              <a:t>BCD</a:t>
            </a:r>
            <a:r>
              <a:rPr lang="zh-CN" altLang="en-US" sz="2000" smtClean="0"/>
              <a:t>码十进制调整指令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4088"/>
            <a:ext cx="868045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0" dirty="0" smtClean="0">
                <a:ea typeface="幼圆" pitchFamily="49" charset="-122"/>
              </a:rPr>
              <a:t>指令格式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400" b="0" dirty="0" smtClean="0"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幼圆" pitchFamily="49" charset="-122"/>
              </a:rPr>
              <a:t>乘法十进制调整</a:t>
            </a:r>
            <a:r>
              <a:rPr lang="zh-CN" altLang="en-US" sz="2400" b="0" dirty="0" smtClean="0">
                <a:ea typeface="幼圆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0" dirty="0" smtClean="0">
                <a:ea typeface="幼圆" pitchFamily="49" charset="-122"/>
              </a:rPr>
              <a:t>AAM    </a:t>
            </a:r>
            <a:r>
              <a:rPr lang="zh-CN" altLang="en-US" sz="2400" b="0" dirty="0" smtClean="0">
                <a:ea typeface="幼圆" pitchFamily="49" charset="-122"/>
              </a:rPr>
              <a:t>；（</a:t>
            </a:r>
            <a:r>
              <a:rPr lang="en-US" altLang="zh-CN" sz="2400" b="0" dirty="0" smtClean="0">
                <a:ea typeface="幼圆" pitchFamily="49" charset="-122"/>
              </a:rPr>
              <a:t>AH</a:t>
            </a:r>
            <a:r>
              <a:rPr lang="zh-CN" altLang="en-US" sz="2400" b="0" dirty="0" smtClean="0">
                <a:ea typeface="幼圆" pitchFamily="49" charset="-122"/>
              </a:rPr>
              <a:t>）←（</a:t>
            </a:r>
            <a:r>
              <a:rPr lang="en-US" altLang="zh-CN" sz="2400" b="0" dirty="0" smtClean="0">
                <a:ea typeface="幼圆" pitchFamily="49" charset="-122"/>
              </a:rPr>
              <a:t>AL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  <a:r>
              <a:rPr lang="en-US" altLang="zh-CN" sz="2400" b="0" dirty="0" smtClean="0">
                <a:ea typeface="幼圆" pitchFamily="49" charset="-122"/>
              </a:rPr>
              <a:t>/0AH</a:t>
            </a:r>
            <a:r>
              <a:rPr lang="zh-CN" altLang="en-US" sz="2400" b="0" dirty="0" smtClean="0">
                <a:ea typeface="幼圆" pitchFamily="49" charset="-122"/>
              </a:rPr>
              <a:t>，（</a:t>
            </a:r>
            <a:r>
              <a:rPr lang="en-US" altLang="zh-CN" sz="2400" b="0" dirty="0" smtClean="0">
                <a:ea typeface="幼圆" pitchFamily="49" charset="-122"/>
              </a:rPr>
              <a:t>AL</a:t>
            </a:r>
            <a:r>
              <a:rPr lang="zh-CN" altLang="en-US" sz="2400" b="0" dirty="0" smtClean="0">
                <a:ea typeface="幼圆" pitchFamily="49" charset="-122"/>
              </a:rPr>
              <a:t>）←（</a:t>
            </a:r>
            <a:r>
              <a:rPr lang="en-US" altLang="zh-CN" sz="2400" b="0" dirty="0" smtClean="0">
                <a:ea typeface="幼圆" pitchFamily="49" charset="-122"/>
              </a:rPr>
              <a:t>AL</a:t>
            </a:r>
            <a:r>
              <a:rPr lang="zh-CN" altLang="en-US" sz="2400" b="0" dirty="0" smtClean="0">
                <a:ea typeface="幼圆" pitchFamily="49" charset="-122"/>
              </a:rPr>
              <a:t>）</a:t>
            </a:r>
            <a:r>
              <a:rPr lang="en-US" altLang="zh-CN" sz="2400" b="0" dirty="0" smtClean="0">
                <a:ea typeface="幼圆" pitchFamily="49" charset="-122"/>
              </a:rPr>
              <a:t>%0AH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幼圆" pitchFamily="49" charset="-122"/>
              </a:rPr>
              <a:t>除法十进制调整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0" dirty="0" smtClean="0">
                <a:solidFill>
                  <a:srgbClr val="FF0000"/>
                </a:solidFill>
                <a:ea typeface="幼圆" pitchFamily="49" charset="-122"/>
              </a:rPr>
              <a:t>AAD</a:t>
            </a:r>
            <a:r>
              <a:rPr lang="en-US" altLang="zh-CN" sz="2400" b="0" dirty="0" smtClean="0">
                <a:ea typeface="幼圆" pitchFamily="49" charset="-122"/>
              </a:rPr>
              <a:t>	 </a:t>
            </a:r>
            <a:r>
              <a:rPr lang="zh-CN" altLang="en-US" sz="2400" b="0" dirty="0" smtClean="0">
                <a:ea typeface="幼圆" pitchFamily="49" charset="-122"/>
              </a:rPr>
              <a:t>；（</a:t>
            </a:r>
            <a:r>
              <a:rPr lang="en-US" altLang="zh-CN" sz="2400" b="0" dirty="0" smtClean="0">
                <a:ea typeface="幼圆" pitchFamily="49" charset="-122"/>
              </a:rPr>
              <a:t>AL</a:t>
            </a:r>
            <a:r>
              <a:rPr lang="zh-CN" altLang="en-US" sz="2400" b="0" dirty="0" smtClean="0">
                <a:ea typeface="幼圆" pitchFamily="49" charset="-122"/>
              </a:rPr>
              <a:t>）←</a:t>
            </a:r>
            <a:r>
              <a:rPr lang="en-US" altLang="zh-CN" sz="2400" b="0" dirty="0" smtClean="0">
                <a:ea typeface="幼圆" pitchFamily="49" charset="-122"/>
              </a:rPr>
              <a:t>10×</a:t>
            </a:r>
            <a:r>
              <a:rPr lang="zh-CN" altLang="en-US" sz="2400" b="0" dirty="0" smtClean="0">
                <a:ea typeface="幼圆" pitchFamily="49" charset="-122"/>
              </a:rPr>
              <a:t>（</a:t>
            </a:r>
            <a:r>
              <a:rPr lang="en-US" altLang="zh-CN" sz="2400" b="0" dirty="0" smtClean="0">
                <a:ea typeface="幼圆" pitchFamily="49" charset="-122"/>
              </a:rPr>
              <a:t>AH</a:t>
            </a:r>
            <a:r>
              <a:rPr lang="zh-CN" altLang="en-US" sz="2400" b="0" dirty="0" smtClean="0">
                <a:ea typeface="幼圆" pitchFamily="49" charset="-122"/>
              </a:rPr>
              <a:t>）＋（</a:t>
            </a:r>
            <a:r>
              <a:rPr lang="en-US" altLang="zh-CN" sz="2400" b="0" dirty="0" smtClean="0">
                <a:ea typeface="幼圆" pitchFamily="49" charset="-122"/>
              </a:rPr>
              <a:t>AL</a:t>
            </a:r>
            <a:r>
              <a:rPr lang="zh-CN" altLang="en-US" sz="2400" b="0" dirty="0" smtClean="0">
                <a:ea typeface="幼圆" pitchFamily="49" charset="-122"/>
              </a:rPr>
              <a:t>），（</a:t>
            </a:r>
            <a:r>
              <a:rPr lang="en-US" altLang="zh-CN" sz="2400" b="0" dirty="0" smtClean="0">
                <a:ea typeface="幼圆" pitchFamily="49" charset="-122"/>
              </a:rPr>
              <a:t>AH</a:t>
            </a:r>
            <a:r>
              <a:rPr lang="zh-CN" altLang="en-US" sz="2400" b="0" dirty="0" smtClean="0">
                <a:ea typeface="幼圆" pitchFamily="49" charset="-122"/>
              </a:rPr>
              <a:t>）←</a:t>
            </a:r>
            <a:r>
              <a:rPr lang="en-US" altLang="zh-CN" sz="2400" b="0" dirty="0" smtClean="0">
                <a:ea typeface="幼圆" pitchFamily="49" charset="-122"/>
              </a:rPr>
              <a:t>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54088"/>
            <a:ext cx="8191500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solidFill>
                  <a:srgbClr val="FF0000"/>
                </a:solidFill>
                <a:ea typeface="幼圆" pitchFamily="49" charset="-122"/>
              </a:rPr>
              <a:t>注意：</a:t>
            </a:r>
            <a:r>
              <a:rPr lang="zh-CN" altLang="en-US" sz="2400" b="0" smtClean="0">
                <a:ea typeface="幼圆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①非压缩</a:t>
            </a:r>
            <a:r>
              <a:rPr lang="en-US" altLang="zh-CN" sz="2400" b="0" smtClean="0">
                <a:ea typeface="幼圆" pitchFamily="49" charset="-122"/>
              </a:rPr>
              <a:t>BCD</a:t>
            </a:r>
            <a:r>
              <a:rPr lang="zh-CN" altLang="en-US" sz="2400" b="0" smtClean="0">
                <a:ea typeface="幼圆" pitchFamily="49" charset="-122"/>
              </a:rPr>
              <a:t>码</a:t>
            </a:r>
            <a:r>
              <a:rPr lang="zh-CN" altLang="en-US" sz="2400" b="0" smtClean="0">
                <a:solidFill>
                  <a:srgbClr val="FF0000"/>
                </a:solidFill>
                <a:ea typeface="幼圆" pitchFamily="49" charset="-122"/>
              </a:rPr>
              <a:t>加减法</a:t>
            </a:r>
            <a:r>
              <a:rPr lang="zh-CN" altLang="en-US" sz="2400" b="0" smtClean="0">
                <a:ea typeface="幼圆" pitchFamily="49" charset="-122"/>
              </a:rPr>
              <a:t>十进制调整指令必须用在</a:t>
            </a:r>
            <a:r>
              <a:rPr lang="en-US" altLang="zh-CN" sz="2400" b="0" smtClean="0">
                <a:ea typeface="幼圆" pitchFamily="49" charset="-122"/>
              </a:rPr>
              <a:t>ADD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ADC</a:t>
            </a:r>
            <a:r>
              <a:rPr lang="zh-CN" altLang="en-US" sz="2400" b="0" smtClean="0">
                <a:ea typeface="幼圆" pitchFamily="49" charset="-122"/>
              </a:rPr>
              <a:t>）或</a:t>
            </a:r>
            <a:r>
              <a:rPr lang="en-US" altLang="zh-CN" sz="2400" b="0" smtClean="0">
                <a:ea typeface="幼圆" pitchFamily="49" charset="-122"/>
              </a:rPr>
              <a:t>SUB</a:t>
            </a:r>
            <a:r>
              <a:rPr lang="zh-CN" altLang="en-US" sz="2400" b="0" smtClean="0">
                <a:ea typeface="幼圆" pitchFamily="49" charset="-122"/>
              </a:rPr>
              <a:t>（</a:t>
            </a:r>
            <a:r>
              <a:rPr lang="en-US" altLang="zh-CN" sz="2400" b="0" smtClean="0">
                <a:ea typeface="幼圆" pitchFamily="49" charset="-122"/>
              </a:rPr>
              <a:t>SBB</a:t>
            </a:r>
            <a:r>
              <a:rPr lang="zh-CN" altLang="en-US" sz="2400" b="0" smtClean="0">
                <a:ea typeface="幼圆" pitchFamily="49" charset="-122"/>
              </a:rPr>
              <a:t>）指令之后，结果影响标志位</a:t>
            </a:r>
            <a:r>
              <a:rPr lang="en-US" altLang="zh-CN" sz="2400" b="0" smtClean="0">
                <a:ea typeface="幼圆" pitchFamily="49" charset="-122"/>
              </a:rPr>
              <a:t>AF</a:t>
            </a:r>
            <a:r>
              <a:rPr lang="zh-CN" altLang="en-US" sz="2400" b="0" smtClean="0">
                <a:ea typeface="幼圆" pitchFamily="49" charset="-122"/>
              </a:rPr>
              <a:t>和</a:t>
            </a:r>
            <a:r>
              <a:rPr lang="en-US" altLang="zh-CN" sz="2400" b="0" smtClean="0">
                <a:ea typeface="幼圆" pitchFamily="49" charset="-122"/>
              </a:rPr>
              <a:t>CF</a:t>
            </a:r>
            <a:r>
              <a:rPr lang="zh-CN" altLang="en-US" sz="2400" b="0" smtClean="0">
                <a:ea typeface="幼圆" pitchFamily="49" charset="-122"/>
              </a:rPr>
              <a:t>，对其他标志位均无定义。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0" smtClean="0"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②非压缩</a:t>
            </a:r>
            <a:r>
              <a:rPr lang="en-US" altLang="zh-CN" sz="2400" b="0" smtClean="0">
                <a:ea typeface="幼圆" pitchFamily="49" charset="-122"/>
              </a:rPr>
              <a:t>BCD</a:t>
            </a:r>
            <a:r>
              <a:rPr lang="zh-CN" altLang="en-US" sz="2400" b="0" smtClean="0">
                <a:ea typeface="幼圆" pitchFamily="49" charset="-122"/>
              </a:rPr>
              <a:t>码</a:t>
            </a:r>
            <a:r>
              <a:rPr lang="zh-CN" altLang="en-US" sz="2400" b="0" smtClean="0">
                <a:solidFill>
                  <a:srgbClr val="FF0000"/>
                </a:solidFill>
                <a:ea typeface="幼圆" pitchFamily="49" charset="-122"/>
              </a:rPr>
              <a:t>乘法</a:t>
            </a:r>
            <a:r>
              <a:rPr lang="zh-CN" altLang="en-US" sz="2400" b="0" smtClean="0">
                <a:ea typeface="幼圆" pitchFamily="49" charset="-122"/>
              </a:rPr>
              <a:t>十进制调整指令必须用在</a:t>
            </a:r>
            <a:r>
              <a:rPr lang="en-US" altLang="zh-CN" sz="2400" b="0" smtClean="0">
                <a:ea typeface="幼圆" pitchFamily="49" charset="-122"/>
              </a:rPr>
              <a:t>MUL</a:t>
            </a:r>
            <a:r>
              <a:rPr lang="zh-CN" altLang="en-US" sz="2400" b="0" smtClean="0">
                <a:ea typeface="幼圆" pitchFamily="49" charset="-122"/>
              </a:rPr>
              <a:t>指令之后，结果影响标志位</a:t>
            </a:r>
            <a:r>
              <a:rPr lang="en-US" altLang="zh-CN" sz="2400" b="0" smtClean="0">
                <a:ea typeface="幼圆" pitchFamily="49" charset="-122"/>
              </a:rPr>
              <a:t>SF</a:t>
            </a:r>
            <a:r>
              <a:rPr lang="zh-CN" altLang="en-US" sz="2400" b="0" smtClean="0">
                <a:ea typeface="幼圆" pitchFamily="49" charset="-122"/>
              </a:rPr>
              <a:t>、</a:t>
            </a:r>
            <a:r>
              <a:rPr lang="en-US" altLang="zh-CN" sz="2400" b="0" smtClean="0">
                <a:ea typeface="幼圆" pitchFamily="49" charset="-122"/>
              </a:rPr>
              <a:t>ZF</a:t>
            </a:r>
            <a:r>
              <a:rPr lang="zh-CN" altLang="en-US" sz="2400" b="0" smtClean="0">
                <a:ea typeface="幼圆" pitchFamily="49" charset="-122"/>
              </a:rPr>
              <a:t>和</a:t>
            </a:r>
            <a:r>
              <a:rPr lang="en-US" altLang="zh-CN" sz="2400" b="0" smtClean="0">
                <a:ea typeface="幼圆" pitchFamily="49" charset="-122"/>
              </a:rPr>
              <a:t>PF</a:t>
            </a:r>
            <a:r>
              <a:rPr lang="zh-CN" altLang="en-US" sz="2400" b="0" smtClean="0">
                <a:ea typeface="幼圆" pitchFamily="49" charset="-122"/>
              </a:rPr>
              <a:t>，对</a:t>
            </a:r>
            <a:r>
              <a:rPr lang="en-US" altLang="zh-CN" sz="2400" b="0" smtClean="0">
                <a:ea typeface="幼圆" pitchFamily="49" charset="-122"/>
              </a:rPr>
              <a:t>AF</a:t>
            </a:r>
            <a:r>
              <a:rPr lang="zh-CN" altLang="en-US" sz="2400" b="0" smtClean="0">
                <a:ea typeface="幼圆" pitchFamily="49" charset="-122"/>
              </a:rPr>
              <a:t>、</a:t>
            </a:r>
            <a:r>
              <a:rPr lang="en-US" altLang="zh-CN" sz="2400" b="0" smtClean="0">
                <a:ea typeface="幼圆" pitchFamily="49" charset="-122"/>
              </a:rPr>
              <a:t>CF</a:t>
            </a:r>
            <a:r>
              <a:rPr lang="zh-CN" altLang="en-US" sz="2400" b="0" smtClean="0">
                <a:ea typeface="幼圆" pitchFamily="49" charset="-122"/>
              </a:rPr>
              <a:t>和</a:t>
            </a:r>
            <a:r>
              <a:rPr lang="en-US" altLang="zh-CN" sz="2400" b="0" smtClean="0">
                <a:ea typeface="幼圆" pitchFamily="49" charset="-122"/>
              </a:rPr>
              <a:t>OF</a:t>
            </a:r>
            <a:r>
              <a:rPr lang="zh-CN" altLang="en-US" sz="2400" b="0" smtClean="0">
                <a:ea typeface="幼圆" pitchFamily="49" charset="-122"/>
              </a:rPr>
              <a:t>标志位均无影响。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0" smtClean="0"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 smtClean="0">
                <a:ea typeface="幼圆" pitchFamily="49" charset="-122"/>
              </a:rPr>
              <a:t>③非压缩</a:t>
            </a:r>
            <a:r>
              <a:rPr lang="en-US" altLang="zh-CN" sz="2400" b="0" smtClean="0">
                <a:ea typeface="幼圆" pitchFamily="49" charset="-122"/>
              </a:rPr>
              <a:t>BCD</a:t>
            </a:r>
            <a:r>
              <a:rPr lang="zh-CN" altLang="en-US" sz="2400" b="0" smtClean="0">
                <a:ea typeface="幼圆" pitchFamily="49" charset="-122"/>
              </a:rPr>
              <a:t>码</a:t>
            </a:r>
            <a:r>
              <a:rPr lang="zh-CN" altLang="en-US" sz="2400" b="0" smtClean="0">
                <a:solidFill>
                  <a:srgbClr val="FF0000"/>
                </a:solidFill>
                <a:ea typeface="幼圆" pitchFamily="49" charset="-122"/>
              </a:rPr>
              <a:t>除法</a:t>
            </a:r>
            <a:r>
              <a:rPr lang="zh-CN" altLang="en-US" sz="2400" b="0" smtClean="0">
                <a:ea typeface="幼圆" pitchFamily="49" charset="-122"/>
              </a:rPr>
              <a:t>十进制调整指令的应用与乘法不同，</a:t>
            </a:r>
            <a:r>
              <a:rPr lang="en-US" altLang="zh-CN" sz="2400" b="0" smtClean="0">
                <a:ea typeface="幼圆" pitchFamily="49" charset="-122"/>
              </a:rPr>
              <a:t>AAD</a:t>
            </a:r>
            <a:r>
              <a:rPr lang="zh-CN" altLang="en-US" sz="2400" b="0" smtClean="0">
                <a:ea typeface="幼圆" pitchFamily="49" charset="-122"/>
              </a:rPr>
              <a:t>指令必须用在</a:t>
            </a:r>
            <a:r>
              <a:rPr lang="en-US" altLang="zh-CN" sz="2400" b="0" smtClean="0">
                <a:ea typeface="幼圆" pitchFamily="49" charset="-122"/>
              </a:rPr>
              <a:t>DIV</a:t>
            </a:r>
            <a:r>
              <a:rPr lang="zh-CN" altLang="en-US" sz="2400" b="0" smtClean="0">
                <a:ea typeface="幼圆" pitchFamily="49" charset="-122"/>
              </a:rPr>
              <a:t>指令之前，先将</a:t>
            </a:r>
            <a:r>
              <a:rPr lang="en-US" altLang="zh-CN" sz="2400" b="0" smtClean="0">
                <a:ea typeface="幼圆" pitchFamily="49" charset="-122"/>
              </a:rPr>
              <a:t>AX</a:t>
            </a:r>
            <a:r>
              <a:rPr lang="zh-CN" altLang="en-US" sz="2400" b="0" smtClean="0">
                <a:ea typeface="幼圆" pitchFamily="49" charset="-122"/>
              </a:rPr>
              <a:t>中的非压缩</a:t>
            </a:r>
            <a:r>
              <a:rPr lang="en-US" altLang="zh-CN" sz="2400" b="0" smtClean="0">
                <a:ea typeface="幼圆" pitchFamily="49" charset="-122"/>
              </a:rPr>
              <a:t>BCD</a:t>
            </a:r>
            <a:r>
              <a:rPr lang="zh-CN" altLang="en-US" sz="2400" b="0" smtClean="0">
                <a:ea typeface="幼圆" pitchFamily="49" charset="-122"/>
              </a:rPr>
              <a:t>码被除数调整为二进制数（仍在</a:t>
            </a:r>
            <a:r>
              <a:rPr lang="en-US" altLang="zh-CN" sz="2400" b="0" smtClean="0">
                <a:ea typeface="幼圆" pitchFamily="49" charset="-122"/>
              </a:rPr>
              <a:t>AX</a:t>
            </a:r>
            <a:r>
              <a:rPr lang="zh-CN" altLang="en-US" sz="2400" b="0" smtClean="0">
                <a:ea typeface="幼圆" pitchFamily="49" charset="-122"/>
              </a:rPr>
              <a:t>中），再进行除法运算，使商和余数也是非压缩</a:t>
            </a:r>
            <a:r>
              <a:rPr lang="en-US" altLang="zh-CN" sz="2400" b="0" smtClean="0">
                <a:ea typeface="幼圆" pitchFamily="49" charset="-122"/>
              </a:rPr>
              <a:t>BCD</a:t>
            </a:r>
            <a:r>
              <a:rPr lang="zh-CN" altLang="en-US" sz="2400" b="0" smtClean="0">
                <a:ea typeface="幼圆" pitchFamily="49" charset="-122"/>
              </a:rPr>
              <a:t>码，结果影响标志位</a:t>
            </a:r>
            <a:r>
              <a:rPr lang="en-US" altLang="zh-CN" sz="2400" b="0" smtClean="0">
                <a:ea typeface="幼圆" pitchFamily="49" charset="-122"/>
              </a:rPr>
              <a:t>SF</a:t>
            </a:r>
            <a:r>
              <a:rPr lang="zh-CN" altLang="en-US" sz="2400" b="0" smtClean="0">
                <a:ea typeface="幼圆" pitchFamily="49" charset="-122"/>
              </a:rPr>
              <a:t>、</a:t>
            </a:r>
            <a:r>
              <a:rPr lang="en-US" altLang="zh-CN" sz="2400" b="0" smtClean="0">
                <a:ea typeface="幼圆" pitchFamily="49" charset="-122"/>
              </a:rPr>
              <a:t>ZF</a:t>
            </a:r>
            <a:r>
              <a:rPr lang="zh-CN" altLang="en-US" sz="2400" b="0" smtClean="0">
                <a:ea typeface="幼圆" pitchFamily="49" charset="-122"/>
              </a:rPr>
              <a:t>和</a:t>
            </a:r>
            <a:r>
              <a:rPr lang="en-US" altLang="zh-CN" sz="2400" b="0" smtClean="0">
                <a:ea typeface="幼圆" pitchFamily="49" charset="-122"/>
              </a:rPr>
              <a:t>PF</a:t>
            </a:r>
            <a:r>
              <a:rPr lang="zh-CN" altLang="en-US" sz="2400" b="0" smtClean="0">
                <a:ea typeface="幼圆" pitchFamily="49" charset="-122"/>
              </a:rPr>
              <a:t>，对</a:t>
            </a:r>
            <a:r>
              <a:rPr lang="en-US" altLang="zh-CN" sz="2400" b="0" smtClean="0">
                <a:ea typeface="幼圆" pitchFamily="49" charset="-122"/>
              </a:rPr>
              <a:t>AF</a:t>
            </a:r>
            <a:r>
              <a:rPr lang="zh-CN" altLang="en-US" sz="2400" b="0" smtClean="0">
                <a:ea typeface="幼圆" pitchFamily="49" charset="-122"/>
              </a:rPr>
              <a:t>、</a:t>
            </a:r>
            <a:r>
              <a:rPr lang="en-US" altLang="zh-CN" sz="2400" b="0" smtClean="0">
                <a:ea typeface="幼圆" pitchFamily="49" charset="-122"/>
              </a:rPr>
              <a:t>CF</a:t>
            </a:r>
            <a:r>
              <a:rPr lang="zh-CN" altLang="en-US" sz="2400" b="0" smtClean="0">
                <a:ea typeface="幼圆" pitchFamily="49" charset="-122"/>
              </a:rPr>
              <a:t>和</a:t>
            </a:r>
            <a:r>
              <a:rPr lang="en-US" altLang="zh-CN" sz="2400" b="0" smtClean="0">
                <a:ea typeface="幼圆" pitchFamily="49" charset="-122"/>
              </a:rPr>
              <a:t>OF</a:t>
            </a:r>
            <a:r>
              <a:rPr lang="zh-CN" altLang="en-US" sz="2400" b="0" smtClean="0">
                <a:ea typeface="幼圆" pitchFamily="49" charset="-122"/>
              </a:rPr>
              <a:t>标志位均无影响。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0" smtClean="0">
                <a:ea typeface="幼圆" pitchFamily="49" charset="-122"/>
              </a:rPr>
              <a:t>[</a:t>
            </a:r>
            <a:r>
              <a:rPr lang="zh-CN" altLang="en-US" sz="2800" b="0" smtClean="0">
                <a:ea typeface="幼圆" pitchFamily="49" charset="-122"/>
              </a:rPr>
              <a:t>例</a:t>
            </a:r>
            <a:r>
              <a:rPr lang="en-US" altLang="zh-CN" sz="2800" b="0" smtClean="0">
                <a:ea typeface="幼圆" pitchFamily="49" charset="-122"/>
              </a:rPr>
              <a:t>] </a:t>
            </a:r>
            <a:r>
              <a:rPr lang="zh-CN" altLang="en-US" sz="2800" b="0" smtClean="0">
                <a:ea typeface="幼圆" pitchFamily="49" charset="-122"/>
              </a:rPr>
              <a:t>已知： （</a:t>
            </a:r>
            <a:r>
              <a:rPr lang="en-US" altLang="zh-CN" sz="2800" b="0" smtClean="0">
                <a:ea typeface="幼圆" pitchFamily="49" charset="-122"/>
              </a:rPr>
              <a:t>AX</a:t>
            </a:r>
            <a:r>
              <a:rPr lang="zh-CN" altLang="en-US" sz="2800" b="0" smtClean="0">
                <a:ea typeface="幼圆" pitchFamily="49" charset="-122"/>
              </a:rPr>
              <a:t>）＝</a:t>
            </a:r>
            <a:r>
              <a:rPr lang="en-US" altLang="zh-CN" sz="2800" b="0" smtClean="0">
                <a:ea typeface="幼圆" pitchFamily="49" charset="-122"/>
              </a:rPr>
              <a:t>0234H</a:t>
            </a:r>
            <a:r>
              <a:rPr lang="zh-CN" altLang="en-US" sz="2800" b="0" smtClean="0">
                <a:ea typeface="幼圆" pitchFamily="49" charset="-122"/>
              </a:rPr>
              <a:t>，（</a:t>
            </a:r>
            <a:r>
              <a:rPr lang="en-US" altLang="zh-CN" sz="2800" b="0" smtClean="0">
                <a:ea typeface="幼圆" pitchFamily="49" charset="-122"/>
              </a:rPr>
              <a:t>BH</a:t>
            </a:r>
            <a:r>
              <a:rPr lang="zh-CN" altLang="en-US" sz="2800" b="0" smtClean="0">
                <a:ea typeface="幼圆" pitchFamily="49" charset="-122"/>
              </a:rPr>
              <a:t>）＝</a:t>
            </a:r>
            <a:r>
              <a:rPr lang="en-US" altLang="zh-CN" sz="2800" b="0" smtClean="0">
                <a:ea typeface="幼圆" pitchFamily="49" charset="-122"/>
              </a:rPr>
              <a:t>38H</a:t>
            </a:r>
          </a:p>
          <a:p>
            <a:pPr eaLnBrk="1" hangingPunct="1">
              <a:buFontTx/>
              <a:buNone/>
            </a:pPr>
            <a:r>
              <a:rPr lang="zh-CN" altLang="en-US" sz="2800" b="0" smtClean="0">
                <a:ea typeface="幼圆" pitchFamily="49" charset="-122"/>
              </a:rPr>
              <a:t>指令： </a:t>
            </a:r>
            <a:r>
              <a:rPr lang="en-US" altLang="zh-CN" sz="2800" b="0" smtClean="0">
                <a:ea typeface="幼圆" pitchFamily="49" charset="-122"/>
              </a:rPr>
              <a:t>ADD AL</a:t>
            </a:r>
            <a:r>
              <a:rPr lang="zh-CN" altLang="en-US" sz="2800" b="0" smtClean="0">
                <a:ea typeface="幼圆" pitchFamily="49" charset="-122"/>
              </a:rPr>
              <a:t>，</a:t>
            </a:r>
            <a:r>
              <a:rPr lang="en-US" altLang="zh-CN" sz="2800" b="0" smtClean="0">
                <a:ea typeface="幼圆" pitchFamily="49" charset="-122"/>
              </a:rPr>
              <a:t>BH</a:t>
            </a:r>
          </a:p>
          <a:p>
            <a:pPr eaLnBrk="1" hangingPunct="1">
              <a:buFontTx/>
              <a:buNone/>
            </a:pPr>
            <a:r>
              <a:rPr lang="en-US" altLang="zh-CN" sz="2800" b="0" smtClean="0">
                <a:ea typeface="幼圆" pitchFamily="49" charset="-122"/>
              </a:rPr>
              <a:t>	        AAA</a:t>
            </a:r>
          </a:p>
          <a:p>
            <a:pPr eaLnBrk="1" hangingPunct="1"/>
            <a:r>
              <a:rPr lang="zh-CN" altLang="en-US" sz="2800" b="0" smtClean="0">
                <a:ea typeface="幼圆" pitchFamily="49" charset="-122"/>
              </a:rPr>
              <a:t>指令执行前，寄存器</a:t>
            </a:r>
            <a:r>
              <a:rPr lang="en-US" altLang="zh-CN" sz="2800" b="0" smtClean="0">
                <a:ea typeface="幼圆" pitchFamily="49" charset="-122"/>
              </a:rPr>
              <a:t>AL</a:t>
            </a:r>
            <a:r>
              <a:rPr lang="zh-CN" altLang="en-US" sz="2800" b="0" smtClean="0">
                <a:ea typeface="幼圆" pitchFamily="49" charset="-122"/>
              </a:rPr>
              <a:t>和</a:t>
            </a:r>
            <a:r>
              <a:rPr lang="en-US" altLang="zh-CN" sz="2800" b="0" smtClean="0">
                <a:ea typeface="幼圆" pitchFamily="49" charset="-122"/>
              </a:rPr>
              <a:t>BH</a:t>
            </a:r>
            <a:r>
              <a:rPr lang="zh-CN" altLang="en-US" sz="2800" b="0" smtClean="0">
                <a:ea typeface="幼圆" pitchFamily="49" charset="-122"/>
              </a:rPr>
              <a:t>的内容分别为</a:t>
            </a:r>
            <a:r>
              <a:rPr lang="en-US" altLang="zh-CN" sz="2800" b="0" smtClean="0">
                <a:ea typeface="幼圆" pitchFamily="49" charset="-122"/>
              </a:rPr>
              <a:t>4</a:t>
            </a:r>
            <a:r>
              <a:rPr lang="zh-CN" altLang="en-US" sz="2800" b="0" smtClean="0">
                <a:ea typeface="幼圆" pitchFamily="49" charset="-122"/>
              </a:rPr>
              <a:t>和</a:t>
            </a:r>
            <a:r>
              <a:rPr lang="en-US" altLang="zh-CN" sz="2800" b="0" smtClean="0">
                <a:ea typeface="幼圆" pitchFamily="49" charset="-122"/>
              </a:rPr>
              <a:t>8</a:t>
            </a:r>
            <a:r>
              <a:rPr lang="zh-CN" altLang="en-US" sz="2800" b="0" smtClean="0">
                <a:ea typeface="幼圆" pitchFamily="49" charset="-122"/>
              </a:rPr>
              <a:t>的</a:t>
            </a:r>
            <a:r>
              <a:rPr lang="en-US" altLang="zh-CN" sz="2800" b="0" smtClean="0">
                <a:ea typeface="幼圆" pitchFamily="49" charset="-122"/>
              </a:rPr>
              <a:t>ASCII</a:t>
            </a:r>
            <a:r>
              <a:rPr lang="zh-CN" altLang="en-US" sz="2800" b="0" smtClean="0">
                <a:ea typeface="幼圆" pitchFamily="49" charset="-122"/>
              </a:rPr>
              <a:t>码。</a:t>
            </a:r>
          </a:p>
          <a:p>
            <a:pPr eaLnBrk="1" hangingPunct="1"/>
            <a:r>
              <a:rPr lang="zh-CN" altLang="en-US" sz="2800" b="0" smtClean="0">
                <a:ea typeface="幼圆" pitchFamily="49" charset="-122"/>
              </a:rPr>
              <a:t>第一条指令执行后，（</a:t>
            </a:r>
            <a:r>
              <a:rPr lang="en-US" altLang="zh-CN" sz="2800" b="0" smtClean="0">
                <a:ea typeface="幼圆" pitchFamily="49" charset="-122"/>
              </a:rPr>
              <a:t>AL</a:t>
            </a:r>
            <a:r>
              <a:rPr lang="zh-CN" altLang="en-US" sz="2800" b="0" smtClean="0">
                <a:ea typeface="幼圆" pitchFamily="49" charset="-122"/>
              </a:rPr>
              <a:t>）＝</a:t>
            </a:r>
            <a:r>
              <a:rPr lang="en-US" altLang="zh-CN" sz="2800" b="0" smtClean="0">
                <a:ea typeface="幼圆" pitchFamily="49" charset="-122"/>
              </a:rPr>
              <a:t>6CH</a:t>
            </a:r>
            <a:r>
              <a:rPr lang="zh-CN" altLang="en-US" sz="2800" b="0" smtClean="0">
                <a:ea typeface="幼圆" pitchFamily="49" charset="-122"/>
              </a:rPr>
              <a:t>，</a:t>
            </a:r>
            <a:r>
              <a:rPr lang="en-US" altLang="zh-CN" sz="2800" b="0" smtClean="0">
                <a:ea typeface="幼圆" pitchFamily="49" charset="-122"/>
              </a:rPr>
              <a:t>AF</a:t>
            </a:r>
            <a:r>
              <a:rPr lang="zh-CN" altLang="en-US" sz="2800" b="0" smtClean="0">
                <a:ea typeface="幼圆" pitchFamily="49" charset="-122"/>
              </a:rPr>
              <a:t>＝</a:t>
            </a:r>
            <a:r>
              <a:rPr lang="en-US" altLang="zh-CN" sz="2800" b="0" smtClean="0">
                <a:ea typeface="幼圆" pitchFamily="49" charset="-122"/>
              </a:rPr>
              <a:t>0</a:t>
            </a:r>
            <a:r>
              <a:rPr lang="zh-CN" altLang="en-US" sz="2800" b="0" smtClean="0">
                <a:ea typeface="幼圆" pitchFamily="49" charset="-122"/>
              </a:rPr>
              <a:t>；</a:t>
            </a:r>
          </a:p>
          <a:p>
            <a:pPr eaLnBrk="1" hangingPunct="1"/>
            <a:r>
              <a:rPr lang="zh-CN" altLang="en-US" sz="2800" b="0" smtClean="0">
                <a:ea typeface="幼圆" pitchFamily="49" charset="-122"/>
              </a:rPr>
              <a:t>第二条指令进行十进制调整，结果为：（</a:t>
            </a:r>
            <a:r>
              <a:rPr lang="en-US" altLang="zh-CN" sz="2800" b="0" smtClean="0">
                <a:ea typeface="幼圆" pitchFamily="49" charset="-122"/>
              </a:rPr>
              <a:t>AX</a:t>
            </a:r>
            <a:r>
              <a:rPr lang="zh-CN" altLang="en-US" sz="2800" b="0" smtClean="0">
                <a:ea typeface="幼圆" pitchFamily="49" charset="-122"/>
              </a:rPr>
              <a:t>）＝</a:t>
            </a:r>
            <a:r>
              <a:rPr lang="en-US" altLang="zh-CN" sz="2800" b="0" smtClean="0">
                <a:ea typeface="幼圆" pitchFamily="49" charset="-122"/>
              </a:rPr>
              <a:t>0302H</a:t>
            </a:r>
            <a:r>
              <a:rPr lang="zh-CN" altLang="en-US" sz="2800" b="0" smtClean="0">
                <a:ea typeface="幼圆" pitchFamily="49" charset="-122"/>
              </a:rPr>
              <a:t>，</a:t>
            </a:r>
            <a:r>
              <a:rPr lang="en-US" altLang="zh-CN" sz="2800" b="0" smtClean="0">
                <a:ea typeface="幼圆" pitchFamily="49" charset="-122"/>
              </a:rPr>
              <a:t>AF</a:t>
            </a:r>
            <a:r>
              <a:rPr lang="zh-CN" altLang="en-US" sz="2800" b="0" smtClean="0">
                <a:ea typeface="幼圆" pitchFamily="49" charset="-122"/>
              </a:rPr>
              <a:t>＝</a:t>
            </a:r>
            <a:r>
              <a:rPr lang="en-US" altLang="zh-CN" sz="2800" b="0" smtClean="0">
                <a:ea typeface="幼圆" pitchFamily="49" charset="-122"/>
              </a:rPr>
              <a:t>1</a:t>
            </a:r>
            <a:r>
              <a:rPr lang="zh-CN" altLang="en-US" sz="2800" b="0" smtClean="0">
                <a:ea typeface="幼圆" pitchFamily="49" charset="-122"/>
              </a:rPr>
              <a:t>，</a:t>
            </a:r>
            <a:r>
              <a:rPr lang="en-US" altLang="zh-CN" sz="2800" b="0" smtClean="0">
                <a:ea typeface="幼圆" pitchFamily="49" charset="-122"/>
              </a:rPr>
              <a:t>CF</a:t>
            </a:r>
            <a:r>
              <a:rPr lang="zh-CN" altLang="en-US" sz="2800" b="0" smtClean="0">
                <a:ea typeface="幼圆" pitchFamily="49" charset="-122"/>
              </a:rPr>
              <a:t>＝</a:t>
            </a:r>
            <a:r>
              <a:rPr lang="en-US" altLang="zh-CN" sz="2800" b="0" smtClean="0">
                <a:ea typeface="幼圆" pitchFamily="49" charset="-122"/>
              </a:rPr>
              <a:t>1</a:t>
            </a:r>
            <a:r>
              <a:rPr lang="zh-CN" altLang="en-US" sz="2800" b="0" smtClean="0">
                <a:ea typeface="幼圆" pitchFamily="49" charset="-122"/>
              </a:rPr>
              <a:t>。</a:t>
            </a:r>
            <a:endParaRPr lang="zh-CN" altLang="en-US" sz="2800" smtClean="0"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加和减指令 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8538"/>
            <a:ext cx="8229600" cy="5184775"/>
          </a:xfrm>
        </p:spPr>
        <p:txBody>
          <a:bodyPr/>
          <a:lstStyle/>
          <a:p>
            <a:pPr eaLnBrk="1" hangingPunct="1">
              <a:tabLst>
                <a:tab pos="1439863" algn="l"/>
              </a:tabLst>
              <a:defRPr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ADD</a:t>
            </a:r>
            <a:r>
              <a:rPr lang="en-US" altLang="zh-CN" sz="2800" b="0" dirty="0" smtClean="0">
                <a:ea typeface="幼圆" pitchFamily="49" charset="-122"/>
              </a:rPr>
              <a:t> 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dest,src</a:t>
            </a:r>
            <a:r>
              <a:rPr lang="en-US" altLang="zh-CN" sz="2800" b="0" dirty="0" smtClean="0">
                <a:ea typeface="幼圆" pitchFamily="49" charset="-122"/>
              </a:rPr>
              <a:t>	</a:t>
            </a:r>
          </a:p>
          <a:p>
            <a:pPr eaLnBrk="1" hangingPunct="1">
              <a:buFontTx/>
              <a:buNone/>
              <a:tabLst>
                <a:tab pos="1439863" algn="l"/>
              </a:tabLst>
              <a:defRPr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   ；加法：</a:t>
            </a:r>
            <a:r>
              <a:rPr lang="en-US" altLang="zh-CN" sz="2800" b="0" dirty="0" err="1" smtClean="0">
                <a:solidFill>
                  <a:srgbClr val="000099"/>
                </a:solidFill>
                <a:ea typeface="幼圆" pitchFamily="49" charset="-122"/>
              </a:rPr>
              <a:t>dest←dest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＋</a:t>
            </a:r>
            <a:r>
              <a:rPr lang="en-US" altLang="zh-CN" sz="2800" b="0" dirty="0" err="1" smtClean="0">
                <a:solidFill>
                  <a:srgbClr val="000099"/>
                </a:solidFill>
                <a:ea typeface="幼圆" pitchFamily="49" charset="-122"/>
              </a:rPr>
              <a:t>src</a:t>
            </a:r>
            <a:endParaRPr lang="en-US" altLang="zh-CN" sz="2800" b="0" dirty="0" smtClean="0">
              <a:solidFill>
                <a:srgbClr val="000099"/>
              </a:solidFill>
              <a:ea typeface="幼圆" pitchFamily="49" charset="-122"/>
            </a:endParaRPr>
          </a:p>
          <a:p>
            <a:pPr marL="628650" indent="-628650" eaLnBrk="1" hangingPunct="1">
              <a:buFontTx/>
              <a:buNone/>
              <a:defRPr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   ；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ADD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指令把两操作数相加，和存放到目的操作数</a:t>
            </a:r>
          </a:p>
          <a:p>
            <a:pPr eaLnBrk="1" hangingPunct="1">
              <a:tabLst>
                <a:tab pos="1439863" algn="l"/>
              </a:tabLst>
              <a:defRPr/>
            </a:pPr>
            <a:endParaRPr lang="zh-CN" altLang="en-US" sz="2800" b="0" dirty="0" smtClean="0">
              <a:ea typeface="幼圆" pitchFamily="49" charset="-122"/>
            </a:endParaRPr>
          </a:p>
          <a:p>
            <a:pPr eaLnBrk="1" hangingPunct="1">
              <a:tabLst>
                <a:tab pos="1439863" algn="l"/>
              </a:tabLst>
              <a:defRPr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SUB 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dest,src</a:t>
            </a:r>
            <a:r>
              <a:rPr lang="en-US" altLang="zh-CN" sz="2800" b="0" dirty="0" smtClean="0">
                <a:ea typeface="幼圆" pitchFamily="49" charset="-122"/>
              </a:rPr>
              <a:t>	</a:t>
            </a:r>
          </a:p>
          <a:p>
            <a:pPr eaLnBrk="1" hangingPunct="1">
              <a:buFontTx/>
              <a:buNone/>
              <a:tabLst>
                <a:tab pos="1439863" algn="l"/>
              </a:tabLst>
              <a:defRPr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   ；减法：</a:t>
            </a:r>
            <a:r>
              <a:rPr lang="en-US" altLang="zh-CN" sz="2800" b="0" dirty="0" err="1" smtClean="0">
                <a:solidFill>
                  <a:srgbClr val="000099"/>
                </a:solidFill>
                <a:ea typeface="幼圆" pitchFamily="49" charset="-122"/>
              </a:rPr>
              <a:t>dest←dest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－</a:t>
            </a:r>
            <a:r>
              <a:rPr lang="en-US" altLang="zh-CN" sz="2800" b="0" dirty="0" err="1" smtClean="0">
                <a:solidFill>
                  <a:srgbClr val="000099"/>
                </a:solidFill>
                <a:ea typeface="幼圆" pitchFamily="49" charset="-122"/>
              </a:rPr>
              <a:t>src</a:t>
            </a:r>
            <a:endParaRPr lang="en-US" altLang="zh-CN" sz="2800" b="0" dirty="0" smtClean="0">
              <a:solidFill>
                <a:srgbClr val="000099"/>
              </a:solidFill>
              <a:ea typeface="幼圆" pitchFamily="49" charset="-122"/>
            </a:endParaRPr>
          </a:p>
          <a:p>
            <a:pPr marL="628650" indent="-628650" eaLnBrk="1" hangingPunct="1">
              <a:buFontTx/>
              <a:buNone/>
              <a:defRPr/>
            </a:pP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   ；</a:t>
            </a:r>
            <a:r>
              <a:rPr lang="en-US" altLang="zh-CN" sz="2800" b="0" dirty="0" smtClean="0">
                <a:solidFill>
                  <a:srgbClr val="000099"/>
                </a:solidFill>
                <a:ea typeface="幼圆" pitchFamily="49" charset="-122"/>
              </a:rPr>
              <a:t>SUB</a:t>
            </a:r>
            <a:r>
              <a:rPr lang="zh-CN" altLang="en-US" sz="2800" b="0" dirty="0" smtClean="0">
                <a:solidFill>
                  <a:srgbClr val="000099"/>
                </a:solidFill>
                <a:ea typeface="幼圆" pitchFamily="49" charset="-122"/>
              </a:rPr>
              <a:t>指令用目的操作数减去源操作数，差送到目的操作数</a:t>
            </a:r>
          </a:p>
        </p:txBody>
      </p:sp>
      <p:pic>
        <p:nvPicPr>
          <p:cNvPr id="4100" name="Picture 4" descr="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49638"/>
            <a:ext cx="843915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8538"/>
            <a:ext cx="8229600" cy="5184775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ea typeface="幼圆" pitchFamily="49" charset="-122"/>
              </a:rPr>
              <a:t>DAA: Decimal Adjust for Addition</a:t>
            </a:r>
          </a:p>
          <a:p>
            <a:pPr eaLnBrk="1" hangingPunct="1"/>
            <a:r>
              <a:rPr lang="en-US" altLang="zh-CN" b="0" smtClean="0">
                <a:ea typeface="幼圆" pitchFamily="49" charset="-122"/>
              </a:rPr>
              <a:t>DAS: Decimal Adjust for Subtraction</a:t>
            </a:r>
          </a:p>
          <a:p>
            <a:pPr eaLnBrk="1" hangingPunct="1"/>
            <a:r>
              <a:rPr lang="en-US" altLang="zh-CN" b="0" smtClean="0">
                <a:ea typeface="幼圆" pitchFamily="49" charset="-122"/>
              </a:rPr>
              <a:t>AAA: ASCII Adjust for Addition</a:t>
            </a:r>
          </a:p>
          <a:p>
            <a:pPr eaLnBrk="1" hangingPunct="1"/>
            <a:r>
              <a:rPr lang="en-US" altLang="zh-CN" b="0" smtClean="0">
                <a:ea typeface="幼圆" pitchFamily="49" charset="-122"/>
              </a:rPr>
              <a:t>AAS: ASCII Adjust for Subtraction</a:t>
            </a:r>
          </a:p>
          <a:p>
            <a:pPr eaLnBrk="1" hangingPunct="1"/>
            <a:r>
              <a:rPr lang="en-US" altLang="zh-CN" b="0" smtClean="0">
                <a:ea typeface="幼圆" pitchFamily="49" charset="-122"/>
              </a:rPr>
              <a:t>AAM: ASCII Adjust for Multiplication</a:t>
            </a:r>
          </a:p>
          <a:p>
            <a:pPr eaLnBrk="1" hangingPunct="1"/>
            <a:r>
              <a:rPr lang="en-US" altLang="zh-CN" b="0" smtClean="0">
                <a:ea typeface="幼圆" pitchFamily="49" charset="-122"/>
              </a:rPr>
              <a:t>AAD: ASCII Adjust for Division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: </a:t>
            </a:r>
            <a:r>
              <a:rPr lang="zh-CN" altLang="en-US" smtClean="0"/>
              <a:t>加法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91537" cy="1773238"/>
          </a:xfrm>
        </p:spPr>
        <p:txBody>
          <a:bodyPr/>
          <a:lstStyle/>
          <a:p>
            <a:pPr eaLnBrk="1" hangingPunct="1">
              <a:buFontTx/>
              <a:buNone/>
              <a:tabLst>
                <a:tab pos="3582988" algn="l"/>
              </a:tabLst>
            </a:pPr>
            <a:r>
              <a:rPr lang="en-US" altLang="zh-CN" sz="2800" b="0" smtClean="0">
                <a:solidFill>
                  <a:srgbClr val="FF0000"/>
                </a:solidFill>
                <a:ea typeface="幼圆" pitchFamily="49" charset="-122"/>
              </a:rPr>
              <a:t>mov</a:t>
            </a:r>
            <a:r>
              <a:rPr lang="en-US" altLang="zh-CN" sz="2800" b="0" smtClean="0">
                <a:solidFill>
                  <a:srgbClr val="0000FF"/>
                </a:solidFill>
                <a:ea typeface="幼圆" pitchFamily="49" charset="-122"/>
              </a:rPr>
              <a:t> ax,7348h	</a:t>
            </a:r>
          </a:p>
          <a:p>
            <a:pPr eaLnBrk="1" hangingPunct="1">
              <a:buFontTx/>
              <a:buNone/>
              <a:tabLst>
                <a:tab pos="3582988" algn="l"/>
              </a:tabLst>
            </a:pPr>
            <a:r>
              <a:rPr lang="en-US" altLang="zh-CN" sz="2800" b="0" smtClean="0">
                <a:solidFill>
                  <a:srgbClr val="FF0000"/>
                </a:solidFill>
                <a:ea typeface="幼圆" pitchFamily="49" charset="-122"/>
              </a:rPr>
              <a:t>add</a:t>
            </a:r>
            <a:r>
              <a:rPr lang="en-US" altLang="zh-CN" sz="2800" b="0" smtClean="0">
                <a:solidFill>
                  <a:srgbClr val="0000FF"/>
                </a:solidFill>
                <a:ea typeface="幼圆" pitchFamily="49" charset="-122"/>
              </a:rPr>
              <a:t>  al,27h</a:t>
            </a:r>
          </a:p>
          <a:p>
            <a:pPr eaLnBrk="1" hangingPunct="1">
              <a:buFontTx/>
              <a:buNone/>
              <a:tabLst>
                <a:tab pos="3582988" algn="l"/>
              </a:tabLst>
            </a:pPr>
            <a:r>
              <a:rPr lang="en-US" altLang="zh-CN" sz="2800" b="0" smtClean="0">
                <a:solidFill>
                  <a:srgbClr val="FF0000"/>
                </a:solidFill>
                <a:ea typeface="幼圆" pitchFamily="49" charset="-122"/>
              </a:rPr>
              <a:t>add</a:t>
            </a:r>
            <a:r>
              <a:rPr lang="en-US" altLang="zh-CN" sz="2800" b="0" smtClean="0">
                <a:solidFill>
                  <a:srgbClr val="0000FF"/>
                </a:solidFill>
                <a:ea typeface="幼圆" pitchFamily="49" charset="-122"/>
              </a:rPr>
              <a:t>  ax,3fffh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4167188" y="1042988"/>
            <a:ext cx="265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>
                <a:solidFill>
                  <a:srgbClr val="006600"/>
                </a:solidFill>
                <a:latin typeface="Arial" pitchFamily="34" charset="0"/>
              </a:rPr>
              <a:t>；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</a:rPr>
              <a:t>AX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</a:rPr>
              <a:t>＝</a:t>
            </a:r>
            <a:r>
              <a:rPr lang="en-US" altLang="zh-CN">
                <a:solidFill>
                  <a:srgbClr val="006600"/>
                </a:solidFill>
                <a:latin typeface="Arial" pitchFamily="34" charset="0"/>
              </a:rPr>
              <a:t>7348H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476250" y="2843213"/>
            <a:ext cx="77851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；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AL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48H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＋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27H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6FH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AX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736FH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；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OF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0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SF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0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ZF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0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PF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1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0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76250" y="3971925"/>
            <a:ext cx="78755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；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AX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736FH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＋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3FFFH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B36EH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；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OF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1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SF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1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ZF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0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PF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0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，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CF</a:t>
            </a:r>
            <a:r>
              <a:rPr lang="zh-CN" altLang="en-US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＝</a:t>
            </a:r>
            <a:r>
              <a:rPr lang="en-US" altLang="zh-CN" sz="2800">
                <a:solidFill>
                  <a:srgbClr val="006600"/>
                </a:solidFill>
                <a:latin typeface="Arial" pitchFamily="34" charset="0"/>
                <a:ea typeface="幼圆" pitchFamily="49" charset="-122"/>
              </a:rPr>
              <a:t>0</a:t>
            </a:r>
            <a:endParaRPr lang="en-US" altLang="zh-CN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/>
      <p:bldP spid="347141" grpId="0"/>
      <p:bldP spid="347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: </a:t>
            </a:r>
            <a:r>
              <a:rPr lang="zh-CN" altLang="en-US" smtClean="0"/>
              <a:t>减法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8538"/>
            <a:ext cx="8229600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</a:rPr>
              <a:t>sub</a:t>
            </a:r>
            <a:r>
              <a:rPr lang="en-US" altLang="zh-CN" sz="28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0" dirty="0" smtClean="0">
                <a:solidFill>
                  <a:srgbClr val="0000FF"/>
                </a:solidFill>
              </a:rPr>
              <a:t>ah,0f0h  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;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承接上页程序，指令</a:t>
            </a:r>
            <a:r>
              <a:rPr lang="zh-CN" altLang="en-US" sz="2800" b="0" dirty="0">
                <a:solidFill>
                  <a:srgbClr val="006600"/>
                </a:solidFill>
              </a:rPr>
              <a:t>执行前</a:t>
            </a:r>
            <a:r>
              <a:rPr lang="en-US" altLang="zh-CN" sz="2800" b="0" dirty="0">
                <a:solidFill>
                  <a:srgbClr val="006600"/>
                </a:solidFill>
              </a:rPr>
              <a:t>AH=0B3H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9900"/>
                </a:solidFill>
              </a:rPr>
              <a:t>	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AH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B3H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－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F0H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C3H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AX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C36EH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6600"/>
                </a:solidFill>
              </a:rPr>
              <a:t>	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OF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SF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1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ZF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PF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1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CF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 b="0" dirty="0" err="1" smtClean="0">
                <a:solidFill>
                  <a:srgbClr val="FF0000"/>
                </a:solidFill>
              </a:rPr>
              <a:t>mov</a:t>
            </a:r>
            <a:r>
              <a:rPr lang="en-US" altLang="zh-CN" sz="2800" b="0" dirty="0" smtClean="0">
                <a:solidFill>
                  <a:srgbClr val="0000FF"/>
                </a:solidFill>
              </a:rPr>
              <a:t> word </a:t>
            </a:r>
            <a:r>
              <a:rPr lang="en-US" altLang="zh-CN" sz="2800" b="0" dirty="0" err="1" smtClean="0">
                <a:solidFill>
                  <a:srgbClr val="0000FF"/>
                </a:solidFill>
              </a:rPr>
              <a:t>ptr</a:t>
            </a:r>
            <a:r>
              <a:rPr lang="en-US" altLang="zh-CN" sz="2800" b="0" dirty="0" smtClean="0">
                <a:solidFill>
                  <a:srgbClr val="0000FF"/>
                </a:solidFill>
              </a:rPr>
              <a:t>[200h],0ef00h</a:t>
            </a:r>
            <a:r>
              <a:rPr lang="en-US" altLang="zh-CN" sz="2800" b="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9900"/>
                </a:solidFill>
              </a:rPr>
              <a:t>	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[200H]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EF00H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，标志不变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</a:rPr>
              <a:t>sub</a:t>
            </a:r>
            <a:r>
              <a:rPr lang="en-US" altLang="zh-CN" sz="2800" b="0" dirty="0" smtClean="0">
                <a:solidFill>
                  <a:srgbClr val="0000FF"/>
                </a:solidFill>
              </a:rPr>
              <a:t> [200h],ax</a:t>
            </a:r>
            <a:r>
              <a:rPr lang="en-US" altLang="zh-CN" sz="2800" b="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9900"/>
                </a:solidFill>
              </a:rPr>
              <a:t>	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[200H]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EF00H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－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C36EH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2B92H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6600"/>
                </a:solidFill>
              </a:rPr>
              <a:t>	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OF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SF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ZF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PF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CF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</a:rPr>
              <a:t>sub</a:t>
            </a:r>
            <a:r>
              <a:rPr lang="en-US" altLang="zh-CN" sz="28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0" dirty="0" err="1" smtClean="0">
                <a:solidFill>
                  <a:srgbClr val="0000FF"/>
                </a:solidFill>
              </a:rPr>
              <a:t>si,si</a:t>
            </a:r>
            <a:r>
              <a:rPr lang="en-US" altLang="zh-CN" sz="2800" b="0" dirty="0" smtClean="0">
                <a:solidFill>
                  <a:srgbClr val="0000FF"/>
                </a:solidFill>
              </a:rPr>
              <a:t>	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SI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rgbClr val="009900"/>
                </a:solidFill>
              </a:rPr>
              <a:t>	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OF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SF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ZF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1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PF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1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，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CF</a:t>
            </a:r>
            <a:r>
              <a:rPr lang="zh-CN" altLang="en-US" sz="2800" b="0" dirty="0" smtClean="0">
                <a:solidFill>
                  <a:srgbClr val="006600"/>
                </a:solidFill>
              </a:rPr>
              <a:t>＝</a:t>
            </a:r>
            <a:r>
              <a:rPr lang="en-US" altLang="zh-CN" sz="2800" b="0" dirty="0" smtClean="0">
                <a:solidFill>
                  <a:srgbClr val="006600"/>
                </a:solidFill>
              </a:rPr>
              <a:t>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带进位加和减指令 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998538"/>
            <a:ext cx="8229600" cy="5184775"/>
          </a:xfrm>
        </p:spPr>
        <p:txBody>
          <a:bodyPr/>
          <a:lstStyle/>
          <a:p>
            <a:pPr eaLnBrk="1" hangingPunct="1">
              <a:tabLst>
                <a:tab pos="1439863" algn="l"/>
              </a:tabLst>
              <a:defRPr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ADC</a:t>
            </a:r>
            <a:r>
              <a:rPr lang="en-US" altLang="zh-CN" sz="2800" b="0" dirty="0" smtClean="0">
                <a:ea typeface="幼圆" pitchFamily="49" charset="-122"/>
              </a:rPr>
              <a:t> 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dest,src</a:t>
            </a:r>
            <a:endParaRPr lang="en-US" altLang="zh-CN" sz="2800" b="0" dirty="0" smtClean="0">
              <a:solidFill>
                <a:srgbClr val="0000FF"/>
              </a:solidFill>
              <a:ea typeface="幼圆" pitchFamily="49" charset="-122"/>
            </a:endParaRPr>
          </a:p>
          <a:p>
            <a:pPr eaLnBrk="1" hangingPunct="1">
              <a:buFontTx/>
              <a:buNone/>
              <a:tabLst>
                <a:tab pos="1439863" algn="l"/>
              </a:tabLst>
              <a:defRPr/>
            </a:pPr>
            <a:r>
              <a:rPr lang="zh-CN" altLang="en-US" sz="2800" b="0" dirty="0" smtClean="0">
                <a:ea typeface="幼圆" pitchFamily="49" charset="-122"/>
              </a:rPr>
              <a:t>   ；加法：</a:t>
            </a:r>
            <a:r>
              <a:rPr lang="en-US" altLang="zh-CN" sz="2800" b="0" dirty="0" err="1" smtClean="0">
                <a:ea typeface="幼圆" pitchFamily="49" charset="-122"/>
              </a:rPr>
              <a:t>dest←dest</a:t>
            </a:r>
            <a:r>
              <a:rPr lang="zh-CN" altLang="en-US" sz="2800" b="0" dirty="0" smtClean="0">
                <a:ea typeface="幼圆" pitchFamily="49" charset="-122"/>
              </a:rPr>
              <a:t>＋</a:t>
            </a:r>
            <a:r>
              <a:rPr lang="en-US" altLang="zh-CN" sz="2800" b="0" dirty="0" err="1" smtClean="0">
                <a:ea typeface="幼圆" pitchFamily="49" charset="-122"/>
              </a:rPr>
              <a:t>src</a:t>
            </a:r>
            <a:r>
              <a:rPr lang="zh-CN" altLang="en-US" sz="2800" b="0" dirty="0" smtClean="0">
                <a:ea typeface="幼圆" pitchFamily="49" charset="-122"/>
              </a:rPr>
              <a:t>＋</a:t>
            </a:r>
            <a:r>
              <a:rPr lang="en-US" altLang="zh-CN" sz="2800" b="0" dirty="0" smtClean="0">
                <a:ea typeface="幼圆" pitchFamily="49" charset="-122"/>
              </a:rPr>
              <a:t>CF</a:t>
            </a:r>
          </a:p>
          <a:p>
            <a:pPr marL="695325" indent="-695325" eaLnBrk="1" hangingPunct="1">
              <a:buFontTx/>
              <a:buNone/>
              <a:tabLst>
                <a:tab pos="1439863" algn="l"/>
              </a:tabLst>
              <a:defRPr/>
            </a:pPr>
            <a:r>
              <a:rPr lang="zh-CN" altLang="en-US" sz="2800" b="0" dirty="0" smtClean="0">
                <a:ea typeface="幼圆" pitchFamily="49" charset="-122"/>
              </a:rPr>
              <a:t>   ；</a:t>
            </a:r>
            <a:r>
              <a:rPr lang="en-US" altLang="zh-CN" sz="2800" b="0" dirty="0" smtClean="0">
                <a:ea typeface="幼圆" pitchFamily="49" charset="-122"/>
              </a:rPr>
              <a:t>ADC</a:t>
            </a:r>
            <a:r>
              <a:rPr lang="zh-CN" altLang="en-US" sz="2800" b="0" dirty="0" smtClean="0">
                <a:ea typeface="幼圆" pitchFamily="49" charset="-122"/>
              </a:rPr>
              <a:t>指令除完成</a:t>
            </a:r>
            <a:r>
              <a:rPr lang="en-US" altLang="zh-CN" sz="2800" b="0" dirty="0" smtClean="0">
                <a:ea typeface="幼圆" pitchFamily="49" charset="-122"/>
              </a:rPr>
              <a:t>ADD</a:t>
            </a:r>
            <a:r>
              <a:rPr lang="zh-CN" altLang="en-US" sz="2800" b="0" dirty="0" smtClean="0">
                <a:ea typeface="幼圆" pitchFamily="49" charset="-122"/>
              </a:rPr>
              <a:t>加法运算外，还要加上进位</a:t>
            </a:r>
            <a:r>
              <a:rPr lang="en-US" altLang="zh-CN" sz="2800" b="0" dirty="0" smtClean="0">
                <a:ea typeface="幼圆" pitchFamily="49" charset="-122"/>
              </a:rPr>
              <a:t>CF</a:t>
            </a:r>
            <a:r>
              <a:rPr lang="zh-CN" altLang="en-US" sz="2800" b="0" dirty="0" smtClean="0">
                <a:ea typeface="幼圆" pitchFamily="49" charset="-122"/>
              </a:rPr>
              <a:t>，结果送到目的操作数</a:t>
            </a:r>
          </a:p>
          <a:p>
            <a:pPr eaLnBrk="1" hangingPunct="1">
              <a:tabLst>
                <a:tab pos="1439863" algn="l"/>
              </a:tabLst>
              <a:defRPr/>
            </a:pPr>
            <a:endParaRPr lang="zh-CN" altLang="en-US" sz="2800" b="0" dirty="0" smtClean="0">
              <a:ea typeface="幼圆" pitchFamily="49" charset="-122"/>
            </a:endParaRPr>
          </a:p>
          <a:p>
            <a:pPr eaLnBrk="1" hangingPunct="1">
              <a:tabLst>
                <a:tab pos="1439863" algn="l"/>
              </a:tabLst>
              <a:defRPr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SBB</a:t>
            </a:r>
            <a:r>
              <a:rPr lang="en-US" altLang="zh-CN" sz="2800" b="0" dirty="0" smtClean="0">
                <a:ea typeface="幼圆" pitchFamily="49" charset="-122"/>
              </a:rPr>
              <a:t> 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dest,src</a:t>
            </a:r>
            <a:endParaRPr lang="en-US" altLang="zh-CN" sz="2800" b="0" dirty="0" smtClean="0">
              <a:solidFill>
                <a:srgbClr val="0000FF"/>
              </a:solidFill>
              <a:ea typeface="幼圆" pitchFamily="49" charset="-122"/>
            </a:endParaRPr>
          </a:p>
          <a:p>
            <a:pPr eaLnBrk="1" hangingPunct="1">
              <a:buFontTx/>
              <a:buNone/>
              <a:tabLst>
                <a:tab pos="1439863" algn="l"/>
              </a:tabLst>
              <a:defRPr/>
            </a:pPr>
            <a:r>
              <a:rPr lang="en-US" altLang="zh-CN" sz="2800" b="0" dirty="0">
                <a:ea typeface="幼圆" pitchFamily="49" charset="-122"/>
              </a:rPr>
              <a:t> </a:t>
            </a:r>
            <a:r>
              <a:rPr lang="en-US" altLang="zh-CN" sz="2800" b="0" dirty="0" smtClean="0">
                <a:ea typeface="幼圆" pitchFamily="49" charset="-122"/>
              </a:rPr>
              <a:t>   </a:t>
            </a:r>
            <a:r>
              <a:rPr lang="zh-CN" altLang="en-US" sz="2800" b="0" dirty="0" smtClean="0">
                <a:ea typeface="幼圆" pitchFamily="49" charset="-122"/>
              </a:rPr>
              <a:t>；减法：</a:t>
            </a:r>
            <a:r>
              <a:rPr lang="en-US" altLang="zh-CN" sz="2800" b="0" dirty="0" err="1" smtClean="0">
                <a:ea typeface="幼圆" pitchFamily="49" charset="-122"/>
              </a:rPr>
              <a:t>dest←dest</a:t>
            </a:r>
            <a:r>
              <a:rPr lang="zh-CN" altLang="en-US" sz="2800" b="0" dirty="0" smtClean="0">
                <a:ea typeface="幼圆" pitchFamily="49" charset="-122"/>
              </a:rPr>
              <a:t>－</a:t>
            </a:r>
            <a:r>
              <a:rPr lang="en-US" altLang="zh-CN" sz="2800" b="0" dirty="0" err="1" smtClean="0">
                <a:ea typeface="幼圆" pitchFamily="49" charset="-122"/>
              </a:rPr>
              <a:t>src</a:t>
            </a:r>
            <a:r>
              <a:rPr lang="zh-CN" altLang="en-US" sz="2800" b="0" dirty="0" smtClean="0">
                <a:ea typeface="幼圆" pitchFamily="49" charset="-122"/>
              </a:rPr>
              <a:t>－</a:t>
            </a:r>
            <a:r>
              <a:rPr lang="en-US" altLang="zh-CN" sz="2800" b="0" dirty="0" smtClean="0">
                <a:ea typeface="幼圆" pitchFamily="49" charset="-122"/>
              </a:rPr>
              <a:t>CF</a:t>
            </a:r>
          </a:p>
          <a:p>
            <a:pPr marL="733425" indent="-733425" eaLnBrk="1" hangingPunct="1">
              <a:buFontTx/>
              <a:buNone/>
              <a:tabLst>
                <a:tab pos="1439863" algn="l"/>
              </a:tabLst>
              <a:defRPr/>
            </a:pPr>
            <a:r>
              <a:rPr lang="en-US" altLang="zh-CN" sz="2800" b="0" dirty="0">
                <a:ea typeface="幼圆" pitchFamily="49" charset="-122"/>
              </a:rPr>
              <a:t> </a:t>
            </a:r>
            <a:r>
              <a:rPr lang="en-US" altLang="zh-CN" sz="2800" b="0" dirty="0" smtClean="0">
                <a:ea typeface="幼圆" pitchFamily="49" charset="-122"/>
              </a:rPr>
              <a:t>   </a:t>
            </a:r>
            <a:r>
              <a:rPr lang="zh-CN" altLang="en-US" sz="2800" b="0" dirty="0" smtClean="0">
                <a:ea typeface="幼圆" pitchFamily="49" charset="-122"/>
              </a:rPr>
              <a:t>；</a:t>
            </a:r>
            <a:r>
              <a:rPr lang="en-US" altLang="zh-CN" sz="2800" b="0" dirty="0" smtClean="0">
                <a:ea typeface="幼圆" pitchFamily="49" charset="-122"/>
              </a:rPr>
              <a:t>SBB</a:t>
            </a:r>
            <a:r>
              <a:rPr lang="zh-CN" altLang="en-US" sz="2800" b="0" dirty="0" smtClean="0">
                <a:ea typeface="幼圆" pitchFamily="49" charset="-122"/>
              </a:rPr>
              <a:t>指令除完成</a:t>
            </a:r>
            <a:r>
              <a:rPr lang="en-US" altLang="zh-CN" sz="2800" b="0" dirty="0" smtClean="0">
                <a:ea typeface="幼圆" pitchFamily="49" charset="-122"/>
              </a:rPr>
              <a:t>SUB</a:t>
            </a:r>
            <a:r>
              <a:rPr lang="zh-CN" altLang="en-US" sz="2800" b="0" dirty="0" smtClean="0">
                <a:ea typeface="幼圆" pitchFamily="49" charset="-122"/>
              </a:rPr>
              <a:t>减法运算外，还要减去借位</a:t>
            </a:r>
            <a:r>
              <a:rPr lang="en-US" altLang="zh-CN" sz="2800" b="0" dirty="0" smtClean="0">
                <a:ea typeface="幼圆" pitchFamily="49" charset="-122"/>
              </a:rPr>
              <a:t>CF</a:t>
            </a:r>
            <a:r>
              <a:rPr lang="zh-CN" altLang="en-US" sz="2800" b="0" dirty="0" smtClean="0">
                <a:ea typeface="幼圆" pitchFamily="49" charset="-122"/>
              </a:rPr>
              <a:t>，结果送到目的操作数</a:t>
            </a:r>
          </a:p>
        </p:txBody>
      </p:sp>
      <p:pic>
        <p:nvPicPr>
          <p:cNvPr id="7172" name="Picture 4" descr="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49638"/>
            <a:ext cx="843915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无符号双字加法和减法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00125"/>
            <a:ext cx="8229600" cy="3430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232150" algn="l"/>
              </a:tabLst>
            </a:pP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400" b="0" dirty="0"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编程计算下面表达式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值：</a:t>
            </a:r>
            <a:endParaRPr lang="en-US" altLang="zh-CN" sz="2400" b="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>
                <a:tab pos="3232150" algn="l"/>
              </a:tabLst>
            </a:pPr>
            <a:r>
              <a:rPr lang="en-US" altLang="zh-CN" sz="2400" b="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b="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400" b="0" dirty="0" smtClean="0">
                <a:ea typeface="幼圆" pitchFamily="49" charset="-122"/>
              </a:rPr>
              <a:t>8234 </a:t>
            </a:r>
            <a:r>
              <a:rPr lang="en-US" altLang="zh-CN" sz="2400" b="0" dirty="0">
                <a:ea typeface="幼圆" pitchFamily="49" charset="-122"/>
              </a:rPr>
              <a:t>7856H</a:t>
            </a:r>
            <a:r>
              <a:rPr lang="zh-CN" altLang="en-US" sz="2400" b="0" dirty="0">
                <a:ea typeface="幼圆" pitchFamily="49" charset="-122"/>
              </a:rPr>
              <a:t>＋</a:t>
            </a:r>
            <a:r>
              <a:rPr lang="en-US" altLang="zh-CN" sz="2400" b="0" dirty="0">
                <a:ea typeface="幼圆" pitchFamily="49" charset="-122"/>
              </a:rPr>
              <a:t>1234 8998H</a:t>
            </a:r>
            <a:r>
              <a:rPr lang="zh-CN" altLang="en-US" sz="2400" b="0" dirty="0">
                <a:ea typeface="幼圆" pitchFamily="49" charset="-122"/>
              </a:rPr>
              <a:t>－</a:t>
            </a:r>
            <a:r>
              <a:rPr lang="en-US" altLang="zh-CN" sz="2400" b="0" dirty="0">
                <a:ea typeface="幼圆" pitchFamily="49" charset="-122"/>
              </a:rPr>
              <a:t>8000 </a:t>
            </a:r>
            <a:r>
              <a:rPr lang="en-US" altLang="zh-CN" sz="2400" b="0" dirty="0" smtClean="0">
                <a:ea typeface="幼圆" pitchFamily="49" charset="-122"/>
              </a:rPr>
              <a:t>4491H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232150" algn="l"/>
              </a:tabLst>
            </a:pPr>
            <a:r>
              <a:rPr lang="en-US" altLang="zh-CN" sz="2400" b="0" dirty="0" err="1" smtClean="0">
                <a:solidFill>
                  <a:srgbClr val="000099"/>
                </a:solidFill>
              </a:rPr>
              <a:t>mov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 ax,7856h	;AX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7856H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232150" algn="l"/>
              </a:tabLst>
            </a:pPr>
            <a:r>
              <a:rPr lang="en-US" altLang="zh-CN" sz="2400" b="0" dirty="0" err="1" smtClean="0">
                <a:solidFill>
                  <a:srgbClr val="000099"/>
                </a:solidFill>
              </a:rPr>
              <a:t>mov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 dx,8234h	;DX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8234H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232150" algn="l"/>
              </a:tabLst>
            </a:pPr>
            <a:r>
              <a:rPr lang="en-US" altLang="zh-CN" sz="2400" b="0" dirty="0" smtClean="0">
                <a:solidFill>
                  <a:srgbClr val="000099"/>
                </a:solidFill>
              </a:rPr>
              <a:t>add ax,8998h	;AX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01EEH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CF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232150" algn="l"/>
              </a:tabLst>
            </a:pPr>
            <a:r>
              <a:rPr lang="en-US" altLang="zh-CN" sz="2400" b="0" dirty="0" err="1" smtClean="0">
                <a:solidFill>
                  <a:srgbClr val="000099"/>
                </a:solidFill>
              </a:rPr>
              <a:t>adc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 dx,1234h	;DX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9469H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CF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0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232150" algn="l"/>
              </a:tabLst>
            </a:pPr>
            <a:r>
              <a:rPr lang="en-US" altLang="zh-CN" sz="2400" b="0" dirty="0" smtClean="0">
                <a:solidFill>
                  <a:srgbClr val="000099"/>
                </a:solidFill>
              </a:rPr>
              <a:t>sub ax,4491h	;AX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BD5DH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CF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3232150" algn="l"/>
              </a:tabLst>
            </a:pPr>
            <a:r>
              <a:rPr lang="en-US" altLang="zh-CN" sz="2400" b="0" dirty="0" err="1" smtClean="0">
                <a:solidFill>
                  <a:srgbClr val="000099"/>
                </a:solidFill>
              </a:rPr>
              <a:t>sbb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 dx,8000h	;DX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1468H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CF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350212" name="AutoShape 4"/>
          <p:cNvSpPr>
            <a:spLocks noChangeArrowheads="1"/>
          </p:cNvSpPr>
          <p:nvPr/>
        </p:nvSpPr>
        <p:spPr bwMode="auto">
          <a:xfrm>
            <a:off x="473826" y="4668285"/>
            <a:ext cx="8283639" cy="10033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DX.AX</a:t>
            </a:r>
            <a:r>
              <a:rPr lang="zh-CN" altLang="en-US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8234 7856H</a:t>
            </a:r>
            <a:r>
              <a:rPr lang="zh-CN" altLang="en-US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1234 8998H</a:t>
            </a:r>
            <a:r>
              <a:rPr lang="zh-CN" altLang="en-US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8000 </a:t>
            </a:r>
            <a:r>
              <a:rPr lang="en-US" altLang="zh-CN" sz="28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4491H</a:t>
            </a:r>
          </a:p>
          <a:p>
            <a:pPr algn="ctr">
              <a:spcBef>
                <a:spcPct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                                                        ＝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1468 BD5DH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2875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比较指令</a:t>
            </a:r>
            <a:r>
              <a:rPr lang="en-US" altLang="zh-CN" smtClean="0"/>
              <a:t>CMP</a:t>
            </a:r>
            <a:r>
              <a:rPr lang="zh-CN" altLang="en-US" smtClean="0"/>
              <a:t>（</a:t>
            </a:r>
            <a:r>
              <a:rPr lang="en-US" altLang="zh-CN" smtClean="0"/>
              <a:t>compare</a:t>
            </a:r>
            <a:r>
              <a:rPr lang="zh-CN" altLang="en-US" smtClean="0"/>
              <a:t>）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25525"/>
            <a:ext cx="8229600" cy="3168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0" smtClean="0">
                <a:solidFill>
                  <a:srgbClr val="FF0000"/>
                </a:solidFill>
                <a:ea typeface="幼圆" pitchFamily="49" charset="-122"/>
              </a:rPr>
              <a:t>CMP</a:t>
            </a:r>
            <a:r>
              <a:rPr lang="en-US" altLang="zh-CN" sz="2800" b="0" smtClean="0">
                <a:ea typeface="幼圆" pitchFamily="49" charset="-122"/>
              </a:rPr>
              <a:t> </a:t>
            </a:r>
            <a:r>
              <a:rPr lang="en-US" altLang="zh-CN" sz="2800" b="0" smtClean="0">
                <a:solidFill>
                  <a:srgbClr val="0000FF"/>
                </a:solidFill>
                <a:ea typeface="幼圆" pitchFamily="49" charset="-122"/>
              </a:rPr>
              <a:t>dest,src</a:t>
            </a:r>
            <a:r>
              <a:rPr lang="en-US" altLang="zh-CN" sz="2800" b="0" smtClean="0">
                <a:ea typeface="幼圆" pitchFamily="49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zh-CN" altLang="en-US" sz="2800" b="0" smtClean="0">
                <a:ea typeface="幼圆" pitchFamily="49" charset="-122"/>
              </a:rPr>
              <a:t>；做减法运算：</a:t>
            </a:r>
            <a:r>
              <a:rPr lang="en-US" altLang="zh-CN" sz="2800" b="0" smtClean="0">
                <a:ea typeface="幼圆" pitchFamily="49" charset="-122"/>
              </a:rPr>
              <a:t>dest</a:t>
            </a:r>
            <a:r>
              <a:rPr lang="zh-CN" altLang="en-US" sz="2800" b="0" smtClean="0">
                <a:ea typeface="幼圆" pitchFamily="49" charset="-122"/>
              </a:rPr>
              <a:t>－</a:t>
            </a:r>
            <a:r>
              <a:rPr lang="en-US" altLang="zh-CN" sz="2800" b="0" smtClean="0">
                <a:ea typeface="幼圆" pitchFamily="49" charset="-122"/>
              </a:rPr>
              <a:t>src</a:t>
            </a:r>
          </a:p>
          <a:p>
            <a:pPr eaLnBrk="1" hangingPunct="1">
              <a:buFontTx/>
              <a:buNone/>
            </a:pPr>
            <a:r>
              <a:rPr lang="zh-CN" altLang="en-US" sz="2800" b="0" smtClean="0">
                <a:ea typeface="幼圆" pitchFamily="49" charset="-122"/>
              </a:rPr>
              <a:t>；</a:t>
            </a:r>
            <a:r>
              <a:rPr lang="en-US" altLang="zh-CN" sz="2800" b="0" smtClean="0">
                <a:ea typeface="幼圆" pitchFamily="49" charset="-122"/>
              </a:rPr>
              <a:t>CMP</a:t>
            </a:r>
            <a:r>
              <a:rPr lang="zh-CN" altLang="en-US" sz="2800" b="0" smtClean="0">
                <a:ea typeface="幼圆" pitchFamily="49" charset="-122"/>
              </a:rPr>
              <a:t>指令将目的操作数减去源操作数，但差值不回送目的操作数</a:t>
            </a:r>
          </a:p>
          <a:p>
            <a:pPr eaLnBrk="1" hangingPunct="1">
              <a:buFontTx/>
              <a:buNone/>
            </a:pPr>
            <a:r>
              <a:rPr lang="zh-CN" altLang="en-US" sz="2800" b="0" smtClean="0">
                <a:ea typeface="幼圆" pitchFamily="49" charset="-122"/>
              </a:rPr>
              <a:t>   比较指令通过减法运算影响状态标志，用于比较两个操作数的大小关系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788025" y="4659313"/>
            <a:ext cx="2428875" cy="1003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spcBef>
                <a:spcPct val="0"/>
              </a:spcBef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cmp ax,bx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cmp al,100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343775" cy="539750"/>
          </a:xfrm>
        </p:spPr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增量和减量指令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00125"/>
            <a:ext cx="8229600" cy="37322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INC</a:t>
            </a:r>
            <a:r>
              <a:rPr lang="en-US" altLang="zh-CN" sz="2800" b="0" dirty="0" smtClean="0">
                <a:ea typeface="幼圆" pitchFamily="49" charset="-122"/>
              </a:rPr>
              <a:t> 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reg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/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mem</a:t>
            </a:r>
            <a:r>
              <a:rPr lang="en-US" altLang="zh-CN" sz="2800" b="0" dirty="0" smtClean="0">
                <a:ea typeface="幼圆" pitchFamily="49" charset="-122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 smtClean="0">
                <a:solidFill>
                  <a:srgbClr val="009900"/>
                </a:solidFill>
                <a:ea typeface="幼圆" pitchFamily="49" charset="-122"/>
              </a:rPr>
              <a:t>	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；增量（加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1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）：</a:t>
            </a:r>
            <a:r>
              <a:rPr lang="en-US" altLang="zh-CN" sz="2400" b="0" dirty="0" err="1" smtClean="0">
                <a:solidFill>
                  <a:srgbClr val="006600"/>
                </a:solidFill>
                <a:ea typeface="幼圆" pitchFamily="49" charset="-122"/>
              </a:rPr>
              <a:t>reg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/</a:t>
            </a:r>
            <a:r>
              <a:rPr lang="en-US" altLang="zh-CN" sz="2400" b="0" dirty="0" err="1" smtClean="0">
                <a:solidFill>
                  <a:srgbClr val="006600"/>
                </a:solidFill>
                <a:ea typeface="幼圆" pitchFamily="49" charset="-122"/>
              </a:rPr>
              <a:t>mem←reg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/</a:t>
            </a:r>
            <a:r>
              <a:rPr lang="en-US" altLang="zh-CN" sz="2400" b="0" dirty="0" err="1" smtClean="0">
                <a:solidFill>
                  <a:srgbClr val="006600"/>
                </a:solidFill>
                <a:ea typeface="幼圆" pitchFamily="49" charset="-122"/>
              </a:rPr>
              <a:t>mem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＋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幼圆" pitchFamily="49" charset="-122"/>
              </a:rPr>
              <a:t>DEC</a:t>
            </a:r>
            <a:r>
              <a:rPr lang="en-US" altLang="zh-CN" sz="2800" b="0" dirty="0" smtClean="0">
                <a:ea typeface="幼圆" pitchFamily="49" charset="-122"/>
              </a:rPr>
              <a:t> 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reg</a:t>
            </a:r>
            <a:r>
              <a:rPr lang="en-US" altLang="zh-CN" sz="2800" b="0" dirty="0" smtClean="0">
                <a:solidFill>
                  <a:srgbClr val="0000FF"/>
                </a:solidFill>
                <a:ea typeface="幼圆" pitchFamily="49" charset="-122"/>
              </a:rPr>
              <a:t>/</a:t>
            </a:r>
            <a:r>
              <a:rPr lang="en-US" altLang="zh-CN" sz="2800" b="0" dirty="0" err="1" smtClean="0">
                <a:solidFill>
                  <a:srgbClr val="0000FF"/>
                </a:solidFill>
                <a:ea typeface="幼圆" pitchFamily="49" charset="-122"/>
              </a:rPr>
              <a:t>mem</a:t>
            </a:r>
            <a:r>
              <a:rPr lang="en-US" altLang="zh-CN" sz="2800" b="0" dirty="0" smtClean="0">
                <a:ea typeface="幼圆" pitchFamily="49" charset="-122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 smtClean="0">
                <a:solidFill>
                  <a:srgbClr val="009900"/>
                </a:solidFill>
                <a:ea typeface="幼圆" pitchFamily="49" charset="-122"/>
              </a:rPr>
              <a:t>	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；减量（减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1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）：</a:t>
            </a:r>
            <a:r>
              <a:rPr lang="en-US" altLang="zh-CN" sz="2400" b="0" dirty="0" err="1" smtClean="0">
                <a:solidFill>
                  <a:srgbClr val="006600"/>
                </a:solidFill>
                <a:ea typeface="幼圆" pitchFamily="49" charset="-122"/>
              </a:rPr>
              <a:t>reg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/</a:t>
            </a:r>
            <a:r>
              <a:rPr lang="en-US" altLang="zh-CN" sz="2400" b="0" dirty="0" err="1" smtClean="0">
                <a:solidFill>
                  <a:srgbClr val="006600"/>
                </a:solidFill>
                <a:ea typeface="幼圆" pitchFamily="49" charset="-122"/>
              </a:rPr>
              <a:t>mem←reg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/</a:t>
            </a:r>
            <a:r>
              <a:rPr lang="en-US" altLang="zh-CN" sz="2400" b="0" dirty="0" err="1" smtClean="0">
                <a:solidFill>
                  <a:srgbClr val="006600"/>
                </a:solidFill>
                <a:ea typeface="幼圆" pitchFamily="49" charset="-122"/>
              </a:rPr>
              <a:t>mem</a:t>
            </a:r>
            <a:r>
              <a:rPr lang="zh-CN" altLang="en-US" sz="2400" b="0" dirty="0" smtClean="0">
                <a:solidFill>
                  <a:srgbClr val="006600"/>
                </a:solidFill>
                <a:ea typeface="幼圆" pitchFamily="49" charset="-122"/>
              </a:rPr>
              <a:t>－</a:t>
            </a:r>
            <a:r>
              <a:rPr lang="en-US" altLang="zh-CN" sz="2400" b="0" dirty="0" smtClean="0">
                <a:solidFill>
                  <a:srgbClr val="006600"/>
                </a:solidFill>
                <a:ea typeface="幼圆" pitchFamily="49" charset="-122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 smtClean="0">
                <a:ea typeface="幼圆" pitchFamily="49" charset="-122"/>
                <a:sym typeface="Wingdings" pitchFamily="2" charset="2"/>
              </a:rPr>
              <a:t></a:t>
            </a:r>
            <a:r>
              <a:rPr lang="en-US" altLang="zh-CN" sz="2800" b="0" dirty="0" smtClean="0">
                <a:ea typeface="幼圆" pitchFamily="49" charset="-122"/>
              </a:rPr>
              <a:t>INC</a:t>
            </a:r>
            <a:r>
              <a:rPr lang="zh-CN" altLang="en-US" sz="2800" b="0" dirty="0" smtClean="0">
                <a:ea typeface="幼圆" pitchFamily="49" charset="-122"/>
              </a:rPr>
              <a:t>指令和</a:t>
            </a:r>
            <a:r>
              <a:rPr lang="en-US" altLang="zh-CN" sz="2800" b="0" dirty="0" smtClean="0">
                <a:ea typeface="幼圆" pitchFamily="49" charset="-122"/>
              </a:rPr>
              <a:t>DEC</a:t>
            </a:r>
            <a:r>
              <a:rPr lang="zh-CN" altLang="en-US" sz="2800" b="0" dirty="0" smtClean="0">
                <a:ea typeface="幼圆" pitchFamily="49" charset="-122"/>
              </a:rPr>
              <a:t>指令是单操作数指令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b="0" dirty="0" smtClean="0">
                <a:ea typeface="幼圆" pitchFamily="49" charset="-122"/>
                <a:sym typeface="Wingdings" pitchFamily="2" charset="2"/>
              </a:rPr>
              <a:t></a:t>
            </a:r>
            <a:r>
              <a:rPr lang="en-US" altLang="zh-CN" sz="2800" b="0" dirty="0" smtClean="0">
                <a:ea typeface="幼圆" pitchFamily="49" charset="-122"/>
              </a:rPr>
              <a:t>INC</a:t>
            </a:r>
            <a:r>
              <a:rPr lang="zh-CN" altLang="en-US" sz="2800" b="0" dirty="0" smtClean="0">
                <a:ea typeface="幼圆" pitchFamily="49" charset="-122"/>
              </a:rPr>
              <a:t>和</a:t>
            </a:r>
            <a:r>
              <a:rPr lang="en-US" altLang="zh-CN" sz="2800" b="0" dirty="0" smtClean="0">
                <a:ea typeface="幼圆" pitchFamily="49" charset="-122"/>
              </a:rPr>
              <a:t>DEC</a:t>
            </a:r>
            <a:r>
              <a:rPr lang="zh-CN" altLang="en-US" sz="2800" b="0" dirty="0" smtClean="0">
                <a:ea typeface="幼圆" pitchFamily="49" charset="-122"/>
              </a:rPr>
              <a:t>不影响</a:t>
            </a:r>
            <a:r>
              <a:rPr lang="en-US" altLang="zh-CN" sz="2800" b="0" dirty="0" smtClean="0">
                <a:ea typeface="幼圆" pitchFamily="49" charset="-122"/>
              </a:rPr>
              <a:t>CF</a:t>
            </a:r>
            <a:r>
              <a:rPr lang="zh-CN" altLang="en-US" sz="2800" b="0" dirty="0" smtClean="0">
                <a:ea typeface="幼圆" pitchFamily="49" charset="-122"/>
              </a:rPr>
              <a:t>标志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2051050" y="4972050"/>
            <a:ext cx="6780213" cy="1003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spcBef>
                <a:spcPct val="0"/>
              </a:spcBef>
              <a:tabLst>
                <a:tab pos="3043238" algn="l"/>
              </a:tabLst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inc si	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；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si←si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＋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1</a:t>
            </a:r>
          </a:p>
          <a:p>
            <a:pPr algn="just">
              <a:spcBef>
                <a:spcPct val="0"/>
              </a:spcBef>
              <a:tabLst>
                <a:tab pos="3043238" algn="l"/>
              </a:tabLst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dec byte ptr [si]	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；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[si]←[si]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015">
  <a:themeElements>
    <a:clrScheme name="3_0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01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3_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E:\汇编语言与微机原理2005\微机原理模板.pot</Template>
  <TotalTime>2988</TotalTime>
  <Words>1408</Words>
  <Application>Microsoft Office PowerPoint</Application>
  <PresentationFormat>全屏显示(4:3)</PresentationFormat>
  <Paragraphs>219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3_015</vt:lpstr>
      <vt:lpstr>2.4  算术运算指令</vt:lpstr>
      <vt:lpstr>2.4.1  加法和减法指令</vt:lpstr>
      <vt:lpstr>1. 加和减指令 </vt:lpstr>
      <vt:lpstr>例: 加法</vt:lpstr>
      <vt:lpstr>例: 减法</vt:lpstr>
      <vt:lpstr>2. 带进位加和减指令 </vt:lpstr>
      <vt:lpstr>无符号双字加法和减法</vt:lpstr>
      <vt:lpstr>3. 比较指令CMP（compare）</vt:lpstr>
      <vt:lpstr>4. 增量和减量指令</vt:lpstr>
      <vt:lpstr>5. 求补指令NEG（negtive）</vt:lpstr>
      <vt:lpstr>例: 求补运算</vt:lpstr>
      <vt:lpstr>2.4.3 乘法指令</vt:lpstr>
      <vt:lpstr>2.4.3 乘法指令</vt:lpstr>
      <vt:lpstr>2.4.3 乘法指令</vt:lpstr>
      <vt:lpstr>2.4.3 乘法指令  举例</vt:lpstr>
      <vt:lpstr>4. 除法指令</vt:lpstr>
      <vt:lpstr>4. 除法指令</vt:lpstr>
      <vt:lpstr>4. 除法指令</vt:lpstr>
      <vt:lpstr>符号扩展指令</vt:lpstr>
      <vt:lpstr>符号扩展指令应用举例</vt:lpstr>
      <vt:lpstr>PowerPoint 演示文稿</vt:lpstr>
      <vt:lpstr>5. 十进制调整指令</vt:lpstr>
      <vt:lpstr>5. 十进制调整指令</vt:lpstr>
      <vt:lpstr>（1） 压缩BCD码十进制调整指令</vt:lpstr>
      <vt:lpstr>PowerPoint 演示文稿</vt:lpstr>
      <vt:lpstr>（2） 非压缩BCD码十进制调整指令</vt:lpstr>
      <vt:lpstr>（2） 非压缩BCD码十进制调整指令</vt:lpstr>
      <vt:lpstr>PowerPoint 演示文稿</vt:lpstr>
      <vt:lpstr>PowerPoint 演示文稿</vt:lpstr>
      <vt:lpstr>PowerPoint 演示文稿</vt:lpstr>
    </vt:vector>
  </TitlesOfParts>
  <Company>dmu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8086指令系统及寻址方式</dc:title>
  <dc:creator>sgm</dc:creator>
  <cp:lastModifiedBy>AutoBVT</cp:lastModifiedBy>
  <cp:revision>1240</cp:revision>
  <dcterms:created xsi:type="dcterms:W3CDTF">2005-07-21T07:55:17Z</dcterms:created>
  <dcterms:modified xsi:type="dcterms:W3CDTF">2019-09-29T08:10:16Z</dcterms:modified>
</cp:coreProperties>
</file>