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13" r:id="rId2"/>
  </p:sldMasterIdLst>
  <p:notesMasterIdLst>
    <p:notesMasterId r:id="rId30"/>
  </p:notesMasterIdLst>
  <p:sldIdLst>
    <p:sldId id="549" r:id="rId3"/>
    <p:sldId id="320" r:id="rId4"/>
    <p:sldId id="544" r:id="rId5"/>
    <p:sldId id="456" r:id="rId6"/>
    <p:sldId id="457" r:id="rId7"/>
    <p:sldId id="458" r:id="rId8"/>
    <p:sldId id="459" r:id="rId9"/>
    <p:sldId id="356" r:id="rId10"/>
    <p:sldId id="357" r:id="rId11"/>
    <p:sldId id="358" r:id="rId12"/>
    <p:sldId id="359" r:id="rId13"/>
    <p:sldId id="360" r:id="rId14"/>
    <p:sldId id="547" r:id="rId15"/>
    <p:sldId id="363" r:id="rId16"/>
    <p:sldId id="364" r:id="rId17"/>
    <p:sldId id="451" r:id="rId18"/>
    <p:sldId id="543" r:id="rId19"/>
    <p:sldId id="541" r:id="rId20"/>
    <p:sldId id="550" r:id="rId21"/>
    <p:sldId id="521" r:id="rId22"/>
    <p:sldId id="522" r:id="rId23"/>
    <p:sldId id="523" r:id="rId24"/>
    <p:sldId id="524" r:id="rId25"/>
    <p:sldId id="525" r:id="rId26"/>
    <p:sldId id="526" r:id="rId27"/>
    <p:sldId id="527" r:id="rId28"/>
    <p:sldId id="545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99"/>
    <a:srgbClr val="0000FF"/>
    <a:srgbClr val="003399"/>
    <a:srgbClr val="006666"/>
    <a:srgbClr val="CCFFFF"/>
    <a:srgbClr val="FFFFCC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473" autoAdjust="0"/>
  </p:normalViewPr>
  <p:slideViewPr>
    <p:cSldViewPr showGuides="1">
      <p:cViewPr>
        <p:scale>
          <a:sx n="100" d="100"/>
          <a:sy n="100" d="100"/>
        </p:scale>
        <p:origin x="-1860" y="-180"/>
      </p:cViewPr>
      <p:guideLst>
        <p:guide orient="horz" pos="629"/>
        <p:guide orient="horz" pos="459"/>
        <p:guide pos="300"/>
        <p:guide pos="5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2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62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2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114CC4CA-3A72-476F-8D1E-2ACEF587F0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38189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840163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840163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6" name="Picture 16" descr="LINE036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730250"/>
            <a:ext cx="67310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7" descr="LINE036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6129338"/>
            <a:ext cx="7013575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476250" y="6315075"/>
            <a:ext cx="58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78CE077-E677-4C21-9008-2195192B9825}" type="slidenum">
              <a:rPr lang="zh-CN" altLang="en-US" smtClean="0">
                <a:solidFill>
                  <a:srgbClr val="003399"/>
                </a:solidFill>
                <a:latin typeface="+mn-lt"/>
              </a:rPr>
              <a:t>‹#›</a:t>
            </a:fld>
            <a:endParaRPr lang="zh-CN" altLang="en-US" dirty="0">
              <a:solidFill>
                <a:srgbClr val="003399"/>
              </a:solidFill>
              <a:latin typeface="+mn-lt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4823" name="ShockwaveFlash1" r:id="rId2" imgW="1219370" imgH="533474"/>
        </mc:Choice>
        <mc:Fallback>
          <p:control name="ShockwaveFlash1" r:id="rId2" imgW="1219370" imgH="533474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24800" y="0"/>
                  <a:ext cx="1219200" cy="533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96635322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840163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840163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5" name="Picture 16" descr="LINE036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730250"/>
            <a:ext cx="67310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LINE036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6129338"/>
            <a:ext cx="7013575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1900" y="6367463"/>
            <a:ext cx="4605338" cy="3476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DMU</a:t>
            </a:r>
            <a:endParaRPr lang="en-US" alt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5847" name="ShockwaveFlash1" r:id="rId2" imgW="1219370" imgH="533474"/>
        </mc:Choice>
        <mc:Fallback>
          <p:control name="ShockwaveFlash1" r:id="rId2" imgW="1219370" imgH="533474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24800" y="0"/>
                  <a:ext cx="1219200" cy="533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27979691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840163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840163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4" name="Picture 16" descr="LINE036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730250"/>
            <a:ext cx="67310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" descr="LINE036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6129338"/>
            <a:ext cx="7013575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1900" y="6367463"/>
            <a:ext cx="4605338" cy="3476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DMU</a:t>
            </a:r>
            <a:endParaRPr lang="en-US" alt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6871" name="ShockwaveFlash1" r:id="rId2" imgW="1219370" imgH="533474"/>
        </mc:Choice>
        <mc:Fallback>
          <p:control name="ShockwaveFlash1" r:id="rId2" imgW="1219370" imgH="533474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24800" y="0"/>
                  <a:ext cx="1219200" cy="533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84964523"/>
      </p:ext>
    </p:extLst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68644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control" Target="../activeX/activeX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80963"/>
            <a:ext cx="6611938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042988"/>
            <a:ext cx="86804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3840163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3840163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1032" name="Picture 16" descr="LINE036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730250"/>
            <a:ext cx="67310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7" descr="LINE036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6129338"/>
            <a:ext cx="7013575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476250" y="6315075"/>
            <a:ext cx="58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78CE077-E677-4C21-9008-2195192B9825}" type="slidenum">
              <a:rPr lang="zh-CN" altLang="en-US" smtClean="0">
                <a:solidFill>
                  <a:srgbClr val="003399"/>
                </a:solidFill>
                <a:latin typeface="+mn-lt"/>
              </a:rPr>
              <a:t>‹#›</a:t>
            </a:fld>
            <a:endParaRPr lang="zh-CN" altLang="en-US" dirty="0">
              <a:solidFill>
                <a:srgbClr val="003399"/>
              </a:solidFill>
              <a:latin typeface="+mn-lt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31" name="ShockwaveFlash1" r:id="rId6" imgW="1219370" imgH="533474"/>
        </mc:Choice>
        <mc:Fallback>
          <p:control name="ShockwaveFlash1" r:id="rId6" imgW="1219370" imgH="533474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24800" y="0"/>
                  <a:ext cx="1219200" cy="533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</p:sldLayoutIdLst>
  <p:transition spd="med">
    <p:random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10000"/>
        </a:spcAft>
        <a:buClr>
          <a:schemeClr val="accent1"/>
        </a:buClr>
        <a:buSzPct val="50000"/>
        <a:buFont typeface="Monotype Sorts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50000"/>
        </a:spcBef>
        <a:spcAft>
          <a:spcPct val="10000"/>
        </a:spcAft>
        <a:buClr>
          <a:srgbClr val="003366"/>
        </a:buClr>
        <a:buSzPct val="75000"/>
        <a:buFont typeface="Wingdings" pitchFamily="2" charset="2"/>
        <a:defRPr>
          <a:solidFill>
            <a:schemeClr val="tx1"/>
          </a:solidFill>
          <a:latin typeface="Arial" pitchFamily="34" charset="0"/>
          <a:ea typeface="宋体" pitchFamily="2" charset="-122"/>
        </a:defRPr>
      </a:lvl2pPr>
      <a:lvl3pPr marL="1143000" indent="-228600" algn="l" rtl="0" eaLnBrk="0" fontAlgn="base" hangingPunct="0">
        <a:spcBef>
          <a:spcPct val="50000"/>
        </a:spcBef>
        <a:spcAft>
          <a:spcPct val="10000"/>
        </a:spcAft>
        <a:buClr>
          <a:srgbClr val="003366"/>
        </a:buClr>
        <a:buSzPct val="75000"/>
        <a:buChar char="—"/>
        <a:defRPr>
          <a:solidFill>
            <a:schemeClr val="tx1"/>
          </a:solidFill>
          <a:latin typeface="Arial" pitchFamily="34" charset="0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2708275"/>
            <a:ext cx="67310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微机原理及接口技术</a:t>
            </a:r>
          </a:p>
        </p:txBody>
      </p:sp>
      <p:pic>
        <p:nvPicPr>
          <p:cNvPr id="9219" name="Picture 6" descr="LINE0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247900"/>
            <a:ext cx="67310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7" descr="LINE0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722688"/>
            <a:ext cx="67310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280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0000FF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0000FF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0000FF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0000FF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0000FF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Blip>
          <a:blip r:embed="rId4"/>
        </a:buBlip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Blip>
          <a:blip r:embed="rId5"/>
        </a:buBlip>
        <a:defRPr sz="2800" b="1">
          <a:solidFill>
            <a:schemeClr val="tx1"/>
          </a:solidFill>
          <a:latin typeface="+mn-lt"/>
          <a:ea typeface="+mj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j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j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2.xml"/><Relationship Id="rId5" Type="http://schemas.openxmlformats.org/officeDocument/2006/relationships/image" Target="../media/image9.png"/><Relationship Id="rId4" Type="http://schemas.openxmlformats.org/officeDocument/2006/relationships/slide" Target="slide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5.xml"/><Relationship Id="rId5" Type="http://schemas.openxmlformats.org/officeDocument/2006/relationships/image" Target="../media/image12.png"/><Relationship Id="rId4" Type="http://schemas.openxmlformats.org/officeDocument/2006/relationships/slide" Target="slide24.xml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5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0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9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 </a:t>
            </a:r>
            <a:r>
              <a:rPr lang="zh-CN" altLang="en-US" dirty="0" smtClean="0"/>
              <a:t>位操作类指令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1680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81013" y="98425"/>
            <a:ext cx="6611937" cy="557213"/>
          </a:xfrm>
        </p:spPr>
        <p:txBody>
          <a:bodyPr/>
          <a:lstStyle/>
          <a:p>
            <a:pPr eaLnBrk="1" hangingPunct="1"/>
            <a:r>
              <a:rPr lang="en-US" altLang="zh-CN" sz="2400" b="0" dirty="0" smtClean="0"/>
              <a:t>1 </a:t>
            </a:r>
            <a:r>
              <a:rPr lang="zh-CN" altLang="en-US" sz="2400" b="0" dirty="0" smtClean="0"/>
              <a:t>算术逻辑移位指令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998538"/>
            <a:ext cx="7740650" cy="512762"/>
          </a:xfrm>
        </p:spPr>
        <p:txBody>
          <a:bodyPr/>
          <a:lstStyle/>
          <a:p>
            <a:pPr marL="0" indent="0" eaLnBrk="1" hangingPunct="1"/>
            <a:r>
              <a:rPr lang="zh-CN" altLang="en-US" b="0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算术移位和逻辑移位</a:t>
            </a:r>
          </a:p>
        </p:txBody>
      </p:sp>
      <p:sp>
        <p:nvSpPr>
          <p:cNvPr id="23560" name="矩形 1"/>
          <p:cNvSpPr>
            <a:spLocks noChangeArrowheads="1"/>
          </p:cNvSpPr>
          <p:nvPr/>
        </p:nvSpPr>
        <p:spPr bwMode="auto">
          <a:xfrm>
            <a:off x="4751388" y="1601788"/>
            <a:ext cx="3870325" cy="104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76545" y="1800979"/>
            <a:ext cx="4095455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逻辑左移  </a:t>
            </a:r>
            <a:r>
              <a:rPr lang="en-US" altLang="zh-CN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SHL  OPR, CNT</a:t>
            </a:r>
          </a:p>
          <a:p>
            <a:pPr>
              <a:spcBef>
                <a:spcPts val="600"/>
              </a:spcBef>
            </a:pPr>
            <a:r>
              <a:rPr lang="zh-CN" altLang="en-US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算数左移  </a:t>
            </a:r>
            <a:r>
              <a:rPr lang="en-US" altLang="zh-CN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SAL  OPR, CNT</a:t>
            </a:r>
            <a:endParaRPr lang="zh-CN" altLang="en-US" dirty="0">
              <a:solidFill>
                <a:srgbClr val="003399"/>
              </a:solidFill>
              <a:latin typeface="Arial" pitchFamily="34" charset="0"/>
              <a:ea typeface="幼圆" pitchFamily="49" charset="-122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550" y="3372380"/>
            <a:ext cx="3870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逻辑右移  </a:t>
            </a:r>
            <a:r>
              <a:rPr lang="en-US" altLang="zh-CN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SHR  OPR, CNT</a:t>
            </a:r>
            <a:endParaRPr lang="zh-CN" altLang="en-US" dirty="0">
              <a:solidFill>
                <a:srgbClr val="003399"/>
              </a:solidFill>
              <a:latin typeface="Arial" pitchFamily="34" charset="0"/>
              <a:ea typeface="幼圆" pitchFamily="49" charset="-122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6555" y="4756035"/>
            <a:ext cx="4253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算数右移  </a:t>
            </a:r>
            <a:r>
              <a:rPr lang="en-US" altLang="zh-CN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SAR  OPR, CNT</a:t>
            </a:r>
            <a:endParaRPr lang="zh-CN" altLang="en-US" dirty="0">
              <a:solidFill>
                <a:srgbClr val="003399"/>
              </a:solidFill>
              <a:latin typeface="Arial" pitchFamily="34" charset="0"/>
              <a:ea typeface="幼圆" pitchFamily="49" charset="-122"/>
              <a:cs typeface="Arial" pitchFamily="34" charset="0"/>
            </a:endParaRPr>
          </a:p>
        </p:txBody>
      </p:sp>
      <p:pic>
        <p:nvPicPr>
          <p:cNvPr id="37890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072" y="1964962"/>
            <a:ext cx="2842338" cy="518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1" name="Picture 3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3260196"/>
            <a:ext cx="2823440" cy="708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2" name="Picture 4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072" y="4389955"/>
            <a:ext cx="2785458" cy="111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81013" y="98425"/>
            <a:ext cx="6611937" cy="557213"/>
          </a:xfrm>
        </p:spPr>
        <p:txBody>
          <a:bodyPr/>
          <a:lstStyle/>
          <a:p>
            <a:pPr eaLnBrk="1" hangingPunct="1"/>
            <a:r>
              <a:rPr lang="en-US" altLang="zh-CN" b="0" dirty="0"/>
              <a:t>2.5.2 </a:t>
            </a:r>
            <a:r>
              <a:rPr lang="zh-CN" altLang="en-US" b="0" dirty="0"/>
              <a:t>移位指令</a:t>
            </a:r>
            <a:endParaRPr lang="zh-CN" altLang="zh-CN" b="0" dirty="0" smtClean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998538"/>
            <a:ext cx="8145463" cy="5040312"/>
          </a:xfrm>
        </p:spPr>
        <p:txBody>
          <a:bodyPr/>
          <a:lstStyle/>
          <a:p>
            <a:pPr marL="0" indent="0" algn="just" eaLnBrk="1" hangingPunct="1">
              <a:defRPr/>
            </a:pPr>
            <a:r>
              <a:rPr lang="zh-CN" altLang="en-US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由图可见：</a:t>
            </a:r>
          </a:p>
          <a:p>
            <a:pPr marL="320675" indent="-320675" algn="just" eaLnBrk="1" hangingPunct="1">
              <a:spcBef>
                <a:spcPts val="1200"/>
              </a:spcBef>
              <a:spcAft>
                <a:spcPct val="0"/>
              </a:spcAft>
              <a:defRPr/>
            </a:pPr>
            <a:r>
              <a:rPr lang="zh-CN" altLang="en-US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①算术左移指令与逻辑左移指令相同，左移一位最高位移入</a:t>
            </a:r>
            <a:r>
              <a:rPr lang="en-US" altLang="zh-CN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CF</a:t>
            </a:r>
            <a:r>
              <a:rPr lang="zh-CN" altLang="en-US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，最低位补零，可用于无符号数乘</a:t>
            </a:r>
            <a:r>
              <a:rPr lang="en-US" altLang="zh-CN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2</a:t>
            </a:r>
            <a:r>
              <a:rPr lang="zh-CN" altLang="en-US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操作；</a:t>
            </a:r>
          </a:p>
          <a:p>
            <a:pPr marL="320675" indent="-320675" algn="just" eaLnBrk="1" hangingPunct="1">
              <a:spcBef>
                <a:spcPts val="1200"/>
              </a:spcBef>
              <a:spcAft>
                <a:spcPct val="0"/>
              </a:spcAft>
              <a:defRPr/>
            </a:pPr>
            <a:r>
              <a:rPr lang="zh-CN" altLang="en-US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②逻辑右移指令右移一位移出位进入</a:t>
            </a:r>
            <a:r>
              <a:rPr lang="en-US" altLang="zh-CN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CF</a:t>
            </a:r>
            <a:r>
              <a:rPr lang="zh-CN" altLang="en-US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，最高位补零，可用于无符号数除</a:t>
            </a:r>
            <a:r>
              <a:rPr lang="en-US" altLang="zh-CN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2</a:t>
            </a:r>
            <a:r>
              <a:rPr lang="zh-CN" altLang="en-US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操作；</a:t>
            </a:r>
          </a:p>
          <a:p>
            <a:pPr marL="311150" indent="-311150" algn="just" eaLnBrk="1" hangingPunct="1">
              <a:spcBef>
                <a:spcPts val="1200"/>
              </a:spcBef>
              <a:spcAft>
                <a:spcPct val="0"/>
              </a:spcAft>
              <a:defRPr/>
            </a:pPr>
            <a:r>
              <a:rPr lang="zh-CN" altLang="en-US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③算术右移指令右移一位，移出位进入</a:t>
            </a:r>
            <a:r>
              <a:rPr lang="en-US" altLang="zh-CN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CF</a:t>
            </a:r>
            <a:r>
              <a:rPr lang="zh-CN" altLang="en-US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，最高位保持不变，可以用于有符号数除</a:t>
            </a:r>
            <a:r>
              <a:rPr lang="en-US" altLang="zh-CN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2</a:t>
            </a:r>
            <a:r>
              <a:rPr lang="zh-CN" altLang="en-US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操作。</a:t>
            </a:r>
          </a:p>
          <a:p>
            <a:pPr marL="0" indent="0" algn="just" eaLnBrk="1" hangingPunct="1">
              <a:defRPr/>
            </a:pPr>
            <a:endParaRPr lang="zh-CN" altLang="en-US" b="0" dirty="0" smtClean="0">
              <a:solidFill>
                <a:srgbClr val="003399"/>
              </a:solidFill>
              <a:latin typeface="Arial" pitchFamily="34" charset="0"/>
              <a:ea typeface="幼圆" pitchFamily="49" charset="-122"/>
            </a:endParaRPr>
          </a:p>
          <a:p>
            <a:pPr marL="0" indent="0" algn="just" eaLnBrk="1" hangingPunct="1">
              <a:defRPr/>
            </a:pPr>
            <a:r>
              <a:rPr lang="zh-CN" altLang="en-US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算术和逻辑移位指令是双操作数指令，操作数</a:t>
            </a:r>
            <a:r>
              <a:rPr lang="en-US" altLang="zh-CN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OPR</a:t>
            </a:r>
            <a:r>
              <a:rPr lang="zh-CN" altLang="en-US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可以使用除立即数寻址之外的任何寻址方式；</a:t>
            </a:r>
            <a:r>
              <a:rPr lang="en-US" altLang="zh-CN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CNT</a:t>
            </a:r>
            <a:r>
              <a:rPr lang="zh-CN" altLang="en-US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决定移位次数，</a:t>
            </a:r>
            <a:r>
              <a:rPr lang="en-US" altLang="zh-CN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CNT=1</a:t>
            </a:r>
            <a:r>
              <a:rPr lang="zh-CN" altLang="en-US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时只移位一次，</a:t>
            </a:r>
            <a:r>
              <a:rPr lang="en-US" altLang="zh-CN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CNT</a:t>
            </a:r>
            <a:r>
              <a:rPr lang="zh-CN" altLang="en-US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为寄存器</a:t>
            </a:r>
            <a:r>
              <a:rPr lang="en-US" altLang="zh-CN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CL</a:t>
            </a:r>
            <a:r>
              <a:rPr lang="zh-CN" altLang="en-US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时，移位次数由寄存器</a:t>
            </a:r>
            <a:r>
              <a:rPr lang="en-US" altLang="zh-CN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CL</a:t>
            </a:r>
            <a:r>
              <a:rPr lang="zh-CN" altLang="en-US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的内容决定。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81013" y="98425"/>
            <a:ext cx="6611937" cy="557213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移位指令举例</a:t>
            </a:r>
            <a:endParaRPr lang="zh-CN" altLang="zh-CN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998538"/>
            <a:ext cx="8145463" cy="5130800"/>
          </a:xfrm>
        </p:spPr>
        <p:txBody>
          <a:bodyPr/>
          <a:lstStyle/>
          <a:p>
            <a:pPr marL="401638" indent="-401638" eaLnBrk="1" hangingPunct="1">
              <a:spcBef>
                <a:spcPts val="1800"/>
              </a:spcBef>
              <a:spcAft>
                <a:spcPct val="0"/>
              </a:spcAft>
            </a:pPr>
            <a:r>
              <a:rPr lang="en-US" altLang="zh-CN" b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[</a:t>
            </a:r>
            <a:r>
              <a:rPr lang="zh-CN" altLang="en-US" b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例</a:t>
            </a:r>
            <a:r>
              <a:rPr lang="en-US" altLang="zh-CN" b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] </a:t>
            </a:r>
            <a:r>
              <a:rPr lang="zh-CN" altLang="en-US" b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当（</a:t>
            </a:r>
            <a:r>
              <a:rPr lang="en-US" altLang="zh-CN" b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BX</a:t>
            </a:r>
            <a:r>
              <a:rPr lang="zh-CN" altLang="en-US" b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）</a:t>
            </a:r>
            <a:r>
              <a:rPr lang="en-US" altLang="zh-CN" b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=FFFCH</a:t>
            </a:r>
            <a:r>
              <a:rPr lang="zh-CN" altLang="en-US" b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时，执行指令“</a:t>
            </a:r>
            <a:r>
              <a:rPr lang="en-US" altLang="zh-CN" b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SAR BX,1”</a:t>
            </a:r>
            <a:r>
              <a:rPr lang="zh-CN" altLang="en-US" b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后，（</a:t>
            </a:r>
            <a:r>
              <a:rPr lang="en-US" altLang="zh-CN" b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BX</a:t>
            </a:r>
            <a:r>
              <a:rPr lang="zh-CN" altLang="en-US" b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）</a:t>
            </a:r>
            <a:r>
              <a:rPr lang="en-US" altLang="zh-CN" b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=FFFEH</a:t>
            </a:r>
            <a:r>
              <a:rPr lang="zh-CN" altLang="en-US" b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，寄存器</a:t>
            </a:r>
            <a:r>
              <a:rPr lang="en-US" altLang="zh-CN" b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BX</a:t>
            </a:r>
            <a:r>
              <a:rPr lang="zh-CN" altLang="en-US" b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的内容由</a:t>
            </a:r>
            <a:r>
              <a:rPr lang="en-US" altLang="zh-CN" b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-4</a:t>
            </a:r>
            <a:r>
              <a:rPr lang="zh-CN" altLang="en-US" b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变为</a:t>
            </a:r>
            <a:r>
              <a:rPr lang="en-US" altLang="zh-CN" b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-2</a:t>
            </a:r>
            <a:r>
              <a:rPr lang="zh-CN" altLang="en-US" b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81013" y="98425"/>
            <a:ext cx="6611937" cy="557213"/>
          </a:xfrm>
        </p:spPr>
        <p:txBody>
          <a:bodyPr/>
          <a:lstStyle/>
          <a:p>
            <a:pPr eaLnBrk="1" hangingPunct="1"/>
            <a:r>
              <a:rPr lang="en-US" altLang="zh-CN" b="0" dirty="0" smtClean="0"/>
              <a:t>2 </a:t>
            </a:r>
            <a:r>
              <a:rPr lang="zh-CN" altLang="en-US" b="0" dirty="0" smtClean="0"/>
              <a:t>循环移位指令</a:t>
            </a:r>
          </a:p>
        </p:txBody>
      </p:sp>
      <p:pic>
        <p:nvPicPr>
          <p:cNvPr id="37890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200" y="1037152"/>
            <a:ext cx="33242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1" name="Picture 3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250" y="2260290"/>
            <a:ext cx="33051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2" name="Picture 4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025" y="3519010"/>
            <a:ext cx="35814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3" name="Picture 5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500" y="4837475"/>
            <a:ext cx="35909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6535" y="1403775"/>
            <a:ext cx="3870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循环</a:t>
            </a:r>
            <a:r>
              <a:rPr lang="zh-CN" altLang="en-US" dirty="0">
                <a:solidFill>
                  <a:srgbClr val="003399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左</a:t>
            </a:r>
            <a:r>
              <a:rPr lang="zh-CN" altLang="en-US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移  </a:t>
            </a:r>
            <a:r>
              <a:rPr lang="en-US" altLang="zh-CN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ROL  OPR, CNT</a:t>
            </a:r>
            <a:endParaRPr lang="zh-CN" altLang="en-US" dirty="0">
              <a:solidFill>
                <a:srgbClr val="003399"/>
              </a:solidFill>
              <a:latin typeface="Arial" pitchFamily="34" charset="0"/>
              <a:ea typeface="幼圆" pitchFamily="49" charset="-122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6535" y="2663915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循环右移  </a:t>
            </a:r>
            <a:r>
              <a:rPr lang="en-US" altLang="zh-CN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ROR  OPR, CNT</a:t>
            </a:r>
            <a:endParaRPr lang="zh-CN" altLang="en-US" dirty="0">
              <a:solidFill>
                <a:srgbClr val="003399"/>
              </a:solidFill>
              <a:latin typeface="Arial" pitchFamily="34" charset="0"/>
              <a:ea typeface="幼圆" pitchFamily="49" charset="-122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535" y="3781199"/>
            <a:ext cx="387043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带进位循环左移</a:t>
            </a:r>
            <a:endParaRPr lang="en-US" altLang="zh-CN" dirty="0" smtClean="0">
              <a:solidFill>
                <a:srgbClr val="003399"/>
              </a:solidFill>
              <a:latin typeface="Arial" pitchFamily="34" charset="0"/>
              <a:ea typeface="幼圆" pitchFamily="49" charset="-122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rgbClr val="003399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 </a:t>
            </a:r>
            <a:r>
              <a:rPr lang="en-US" altLang="zh-CN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               RCL  OPR, CNT</a:t>
            </a:r>
            <a:endParaRPr lang="zh-CN" altLang="en-US" dirty="0">
              <a:solidFill>
                <a:srgbClr val="003399"/>
              </a:solidFill>
              <a:latin typeface="Arial" pitchFamily="34" charset="0"/>
              <a:ea typeface="幼圆" pitchFamily="49" charset="-122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6535" y="5041339"/>
            <a:ext cx="387043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带进位循环右移</a:t>
            </a:r>
            <a:endParaRPr lang="en-US" altLang="zh-CN" dirty="0" smtClean="0">
              <a:solidFill>
                <a:srgbClr val="003399"/>
              </a:solidFill>
              <a:latin typeface="Arial" pitchFamily="34" charset="0"/>
              <a:ea typeface="幼圆" pitchFamily="49" charset="-122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rgbClr val="003399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 </a:t>
            </a:r>
            <a:r>
              <a:rPr lang="en-US" altLang="zh-CN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               RCR  OPR, CNT</a:t>
            </a:r>
            <a:endParaRPr lang="zh-CN" altLang="en-US" dirty="0">
              <a:solidFill>
                <a:srgbClr val="003399"/>
              </a:solidFill>
              <a:latin typeface="Arial" pitchFamily="34" charset="0"/>
              <a:ea typeface="幼圆" pitchFamily="49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54486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80963"/>
            <a:ext cx="6364288" cy="557212"/>
          </a:xfrm>
        </p:spPr>
        <p:txBody>
          <a:bodyPr/>
          <a:lstStyle/>
          <a:p>
            <a:pPr eaLnBrk="1" hangingPunct="1"/>
            <a:r>
              <a:rPr lang="en-US" altLang="zh-CN" b="0" dirty="0" smtClean="0"/>
              <a:t>3 </a:t>
            </a:r>
            <a:r>
              <a:rPr lang="zh-CN" altLang="en-US" b="0" dirty="0" smtClean="0"/>
              <a:t>移位指令应用举例</a:t>
            </a:r>
            <a:endParaRPr lang="zh-CN" altLang="zh-CN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998538"/>
            <a:ext cx="8145463" cy="4995862"/>
          </a:xfrm>
        </p:spPr>
        <p:txBody>
          <a:bodyPr/>
          <a:lstStyle/>
          <a:p>
            <a:pPr marL="0" indent="0" eaLnBrk="1" hangingPunct="1"/>
            <a:r>
              <a:rPr lang="zh-CN" altLang="en-US" b="0" dirty="0" smtClean="0">
                <a:solidFill>
                  <a:srgbClr val="FF0000"/>
                </a:solidFill>
                <a:latin typeface="Arial" pitchFamily="34" charset="0"/>
                <a:ea typeface="幼圆" pitchFamily="49" charset="-122"/>
              </a:rPr>
              <a:t>例</a:t>
            </a:r>
            <a:r>
              <a:rPr lang="en-US" altLang="zh-CN" b="0" dirty="0" smtClean="0">
                <a:solidFill>
                  <a:srgbClr val="FF0000"/>
                </a:solidFill>
                <a:latin typeface="Arial" pitchFamily="34" charset="0"/>
                <a:ea typeface="幼圆" pitchFamily="49" charset="-122"/>
              </a:rPr>
              <a:t> </a:t>
            </a:r>
            <a:r>
              <a:rPr lang="zh-CN" altLang="en-US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已知：（</a:t>
            </a:r>
            <a:r>
              <a:rPr lang="en-US" altLang="zh-CN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DS</a:t>
            </a:r>
            <a:r>
              <a:rPr lang="zh-CN" altLang="en-US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）</a:t>
            </a:r>
            <a:r>
              <a:rPr lang="en-US" altLang="zh-CN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=7B00H</a:t>
            </a:r>
            <a:r>
              <a:rPr lang="zh-CN" altLang="en-US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，（</a:t>
            </a:r>
            <a:r>
              <a:rPr lang="en-US" altLang="zh-CN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SI</a:t>
            </a:r>
            <a:r>
              <a:rPr lang="zh-CN" altLang="en-US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）</a:t>
            </a:r>
            <a:r>
              <a:rPr lang="en-US" altLang="zh-CN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=1B79H</a:t>
            </a:r>
            <a:r>
              <a:rPr lang="zh-CN" altLang="en-US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，</a:t>
            </a:r>
          </a:p>
          <a:p>
            <a:pPr marL="0" indent="0" eaLnBrk="1" hangingPunct="1"/>
            <a:r>
              <a:rPr lang="zh-CN" altLang="en-US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                  （</a:t>
            </a:r>
            <a:r>
              <a:rPr lang="en-US" altLang="zh-CN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7CB79H</a:t>
            </a:r>
            <a:r>
              <a:rPr lang="zh-CN" altLang="en-US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）</a:t>
            </a:r>
            <a:r>
              <a:rPr lang="en-US" altLang="zh-CN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=07H</a:t>
            </a:r>
          </a:p>
          <a:p>
            <a:pPr marL="0" indent="0" eaLnBrk="1" hangingPunct="1"/>
            <a:r>
              <a:rPr lang="zh-CN" altLang="en-US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指令：</a:t>
            </a:r>
            <a:r>
              <a:rPr lang="en-US" altLang="zh-CN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MOV CL,3</a:t>
            </a:r>
          </a:p>
          <a:p>
            <a:pPr marL="0" indent="0" eaLnBrk="1" hangingPunct="1"/>
            <a:r>
              <a:rPr lang="en-US" altLang="zh-CN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           SAL   BYTE PTR [SI],CL</a:t>
            </a:r>
          </a:p>
          <a:p>
            <a:pPr marL="0" indent="0" eaLnBrk="1" hangingPunct="1"/>
            <a:r>
              <a:rPr lang="zh-CN" altLang="en-US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指令执行结果：（</a:t>
            </a:r>
            <a:r>
              <a:rPr lang="en-US" altLang="zh-CN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7CB79H</a:t>
            </a:r>
            <a:r>
              <a:rPr lang="zh-CN" altLang="en-US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）</a:t>
            </a:r>
            <a:r>
              <a:rPr lang="en-US" altLang="zh-CN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=38H</a:t>
            </a:r>
            <a:r>
              <a:rPr lang="zh-CN" altLang="en-US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，</a:t>
            </a:r>
            <a:r>
              <a:rPr lang="en-US" altLang="zh-CN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CF=0</a:t>
            </a:r>
          </a:p>
          <a:p>
            <a:pPr marL="0" indent="0" eaLnBrk="1" hangingPunct="1"/>
            <a:endParaRPr lang="en-US" altLang="zh-CN" b="0" dirty="0" smtClean="0">
              <a:latin typeface="Arial" pitchFamily="34" charset="0"/>
              <a:ea typeface="幼圆" pitchFamily="49" charset="-122"/>
            </a:endParaRPr>
          </a:p>
          <a:p>
            <a:pPr marL="0" indent="0" algn="just" eaLnBrk="1" hangingPunct="1"/>
            <a:r>
              <a:rPr lang="zh-CN" altLang="en-US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程序设计中，连续测试循环移位指令执行后</a:t>
            </a:r>
            <a:r>
              <a:rPr lang="en-US" altLang="zh-CN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CF</a:t>
            </a:r>
            <a:r>
              <a:rPr lang="zh-CN" altLang="en-US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的值，可确定操作数中含有“</a:t>
            </a:r>
            <a:r>
              <a:rPr lang="en-US" altLang="zh-CN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1”</a:t>
            </a:r>
            <a:r>
              <a:rPr lang="zh-CN" altLang="en-US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或“</a:t>
            </a:r>
            <a:r>
              <a:rPr lang="en-US" altLang="zh-CN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0”</a:t>
            </a:r>
            <a:r>
              <a:rPr lang="zh-CN" altLang="en-US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的个数。另外，将算术逻辑移位指令和循环移位指令结合使用，可以实现多字节（多精度）数据的移位操作。</a:t>
            </a:r>
          </a:p>
          <a:p>
            <a:pPr marL="0" indent="0" eaLnBrk="1" hangingPunct="1"/>
            <a:endParaRPr lang="en-US" altLang="zh-CN" dirty="0" smtClean="0">
              <a:latin typeface="Arial" pitchFamily="34" charset="0"/>
              <a:ea typeface="幼圆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80963"/>
            <a:ext cx="6364288" cy="557212"/>
          </a:xfrm>
        </p:spPr>
        <p:txBody>
          <a:bodyPr/>
          <a:lstStyle/>
          <a:p>
            <a:pPr eaLnBrk="1" hangingPunct="1"/>
            <a:r>
              <a:rPr lang="en-US" altLang="zh-CN" b="0" dirty="0" smtClean="0"/>
              <a:t>3 </a:t>
            </a:r>
            <a:r>
              <a:rPr lang="zh-CN" altLang="en-US" b="0" dirty="0" smtClean="0"/>
              <a:t>移位指令应用举例</a:t>
            </a:r>
            <a:endParaRPr lang="zh-CN" altLang="zh-CN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998537"/>
            <a:ext cx="7875588" cy="930275"/>
          </a:xfrm>
        </p:spPr>
        <p:txBody>
          <a:bodyPr/>
          <a:lstStyle/>
          <a:p>
            <a:pPr marL="0" indent="0" eaLnBrk="1" hangingPunct="1"/>
            <a:r>
              <a:rPr lang="en-US" altLang="zh-CN" b="0" dirty="0" smtClean="0">
                <a:solidFill>
                  <a:srgbClr val="FF0000"/>
                </a:solidFill>
                <a:latin typeface="Arial" pitchFamily="34" charset="0"/>
                <a:ea typeface="幼圆" pitchFamily="49" charset="-122"/>
              </a:rPr>
              <a:t> </a:t>
            </a:r>
            <a:r>
              <a:rPr lang="zh-CN" altLang="en-US" b="0" dirty="0" smtClean="0">
                <a:solidFill>
                  <a:srgbClr val="FF0000"/>
                </a:solidFill>
                <a:latin typeface="Arial" pitchFamily="34" charset="0"/>
                <a:ea typeface="幼圆" pitchFamily="49" charset="-122"/>
              </a:rPr>
              <a:t>例</a:t>
            </a:r>
            <a:r>
              <a:rPr lang="en-US" altLang="zh-CN" b="0" dirty="0" smtClean="0">
                <a:solidFill>
                  <a:srgbClr val="FF0000"/>
                </a:solidFill>
                <a:latin typeface="Arial" pitchFamily="34" charset="0"/>
                <a:ea typeface="幼圆" pitchFamily="49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幼圆" pitchFamily="49" charset="-122"/>
              </a:rPr>
              <a:t> </a:t>
            </a:r>
            <a:r>
              <a:rPr lang="zh-CN" altLang="en-US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用移位指令计算</a:t>
            </a:r>
            <a:r>
              <a:rPr lang="en-US" altLang="zh-CN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Y=5*X (</a:t>
            </a:r>
            <a:r>
              <a:rPr lang="zh-CN" altLang="en-US" b="0" dirty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假设</a:t>
            </a:r>
            <a:r>
              <a:rPr lang="en-US" altLang="zh-CN" b="0" dirty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X</a:t>
            </a:r>
            <a:r>
              <a:rPr lang="zh-CN" altLang="en-US" b="0" dirty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为</a:t>
            </a:r>
            <a:r>
              <a:rPr lang="en-US" altLang="zh-CN" b="0" dirty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8</a:t>
            </a:r>
            <a:r>
              <a:rPr lang="zh-CN" altLang="en-US" b="0" dirty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位数据且已在</a:t>
            </a:r>
            <a:r>
              <a:rPr lang="en-US" altLang="zh-CN" b="0" dirty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AL</a:t>
            </a:r>
            <a:r>
              <a:rPr lang="zh-CN" altLang="en-US" b="0" dirty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中</a:t>
            </a:r>
            <a:r>
              <a:rPr lang="en-US" altLang="zh-CN" b="0" dirty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)</a:t>
            </a:r>
            <a:endParaRPr lang="zh-CN" altLang="en-US" b="0" dirty="0">
              <a:solidFill>
                <a:srgbClr val="003399"/>
              </a:solidFill>
              <a:latin typeface="Arial" pitchFamily="34" charset="0"/>
              <a:ea typeface="幼圆" pitchFamily="49" charset="-122"/>
            </a:endParaRPr>
          </a:p>
          <a:p>
            <a:pPr marL="0" indent="0" eaLnBrk="1" hangingPunct="1"/>
            <a:r>
              <a:rPr lang="zh-CN" altLang="en-US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，程序段如下：</a:t>
            </a:r>
            <a:endParaRPr lang="en-US" altLang="zh-CN" b="0" dirty="0" smtClean="0">
              <a:solidFill>
                <a:srgbClr val="003399"/>
              </a:solidFill>
              <a:latin typeface="Arial" pitchFamily="34" charset="0"/>
              <a:ea typeface="幼圆" pitchFamily="49" charset="-122"/>
            </a:endParaRPr>
          </a:p>
          <a:p>
            <a:pPr marL="0" indent="0" eaLnBrk="1" hangingPunct="1"/>
            <a:r>
              <a:rPr lang="en-US" altLang="zh-CN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       </a:t>
            </a:r>
            <a:endParaRPr lang="zh-CN" altLang="en-US" b="0" dirty="0" smtClean="0">
              <a:solidFill>
                <a:srgbClr val="003399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287592" y="2258445"/>
            <a:ext cx="5354638" cy="1710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spcAft>
                <a:spcPct val="10000"/>
              </a:spcAft>
              <a:buClr>
                <a:schemeClr val="accent1"/>
              </a:buClr>
              <a:buSzPct val="50000"/>
              <a:buFont typeface="Monotype Sorts"/>
              <a:buNone/>
            </a:pPr>
            <a:r>
              <a:rPr lang="en-US" altLang="zh-CN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MOV </a:t>
            </a:r>
            <a:r>
              <a:rPr lang="en-US" altLang="zh-CN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BL,AL		</a:t>
            </a:r>
            <a:r>
              <a:rPr lang="zh-CN" altLang="en-US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；</a:t>
            </a:r>
            <a:r>
              <a:rPr lang="en-US" altLang="zh-CN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BL←X</a:t>
            </a:r>
          </a:p>
          <a:p>
            <a:pPr>
              <a:spcBef>
                <a:spcPct val="0"/>
              </a:spcBef>
              <a:spcAft>
                <a:spcPct val="10000"/>
              </a:spcAft>
              <a:buClr>
                <a:schemeClr val="accent1"/>
              </a:buClr>
              <a:buSzPct val="50000"/>
              <a:buFont typeface="Monotype Sorts"/>
              <a:buNone/>
            </a:pPr>
            <a:r>
              <a:rPr lang="en-US" altLang="zh-CN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SHL  </a:t>
            </a:r>
            <a:r>
              <a:rPr lang="en-US" altLang="zh-CN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AL,1		</a:t>
            </a:r>
            <a:r>
              <a:rPr lang="zh-CN" altLang="en-US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；</a:t>
            </a:r>
            <a:r>
              <a:rPr lang="en-US" altLang="zh-CN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2×X</a:t>
            </a:r>
          </a:p>
          <a:p>
            <a:pPr>
              <a:spcBef>
                <a:spcPct val="0"/>
              </a:spcBef>
              <a:spcAft>
                <a:spcPct val="10000"/>
              </a:spcAft>
              <a:buClr>
                <a:schemeClr val="accent1"/>
              </a:buClr>
              <a:buSzPct val="50000"/>
              <a:buFont typeface="Monotype Sorts"/>
              <a:buNone/>
            </a:pPr>
            <a:r>
              <a:rPr lang="en-US" altLang="zh-CN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SHL  AL,1	</a:t>
            </a:r>
            <a:r>
              <a:rPr lang="en-US" altLang="zh-CN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zh-CN" altLang="en-US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；</a:t>
            </a:r>
            <a:r>
              <a:rPr lang="en-US" altLang="zh-CN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4×X</a:t>
            </a:r>
            <a:endParaRPr lang="en-US" altLang="zh-CN" dirty="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  <a:spcAft>
                <a:spcPct val="10000"/>
              </a:spcAft>
              <a:buClr>
                <a:schemeClr val="accent1"/>
              </a:buClr>
              <a:buSzPct val="50000"/>
              <a:buFont typeface="Monotype Sorts"/>
              <a:buNone/>
            </a:pPr>
            <a:r>
              <a:rPr lang="en-US" altLang="zh-CN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ADD </a:t>
            </a:r>
            <a:r>
              <a:rPr lang="en-US" altLang="zh-CN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AL,BL   </a:t>
            </a:r>
            <a:r>
              <a:rPr lang="en-US" altLang="zh-CN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zh-CN" altLang="en-US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；</a:t>
            </a:r>
            <a:r>
              <a:rPr lang="en-US" altLang="zh-CN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5×X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80963"/>
            <a:ext cx="6364288" cy="557212"/>
          </a:xfrm>
        </p:spPr>
        <p:txBody>
          <a:bodyPr/>
          <a:lstStyle/>
          <a:p>
            <a:pPr eaLnBrk="1" hangingPunct="1"/>
            <a:r>
              <a:rPr lang="en-US" altLang="zh-CN" b="0" dirty="0" smtClean="0"/>
              <a:t>4 </a:t>
            </a:r>
            <a:r>
              <a:rPr lang="zh-CN" altLang="en-US" b="0" dirty="0" smtClean="0"/>
              <a:t>移位指令对状态标志的影响</a:t>
            </a:r>
            <a:endParaRPr lang="zh-CN" altLang="zh-CN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998538"/>
            <a:ext cx="8145463" cy="4365625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zh-CN" altLang="en-US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所有移位指令都可以对字或字节操作数进行移位。</a:t>
            </a:r>
          </a:p>
          <a:p>
            <a:pPr marL="0" indent="0" eaLnBrk="1" hangingPunct="1">
              <a:defRPr/>
            </a:pPr>
            <a:endParaRPr lang="zh-CN" altLang="en-US" b="0" dirty="0" smtClean="0">
              <a:solidFill>
                <a:srgbClr val="003399"/>
              </a:solidFill>
              <a:latin typeface="Arial" pitchFamily="34" charset="0"/>
              <a:ea typeface="幼圆" pitchFamily="49" charset="-122"/>
            </a:endParaRPr>
          </a:p>
          <a:p>
            <a:pPr marL="0" indent="0" eaLnBrk="1" hangingPunct="1">
              <a:defRPr/>
            </a:pPr>
            <a:r>
              <a:rPr lang="zh-CN" altLang="en-US" b="0" dirty="0" smtClean="0">
                <a:solidFill>
                  <a:srgbClr val="000099"/>
                </a:solidFill>
                <a:latin typeface="Arial" pitchFamily="34" charset="0"/>
                <a:ea typeface="幼圆" pitchFamily="49" charset="-122"/>
              </a:rPr>
              <a:t>移位结果对状态标志的影响是： </a:t>
            </a:r>
          </a:p>
          <a:p>
            <a:pPr marL="0" indent="0" eaLnBrk="1" hangingPunct="1">
              <a:spcBef>
                <a:spcPts val="1800"/>
              </a:spcBef>
              <a:spcAft>
                <a:spcPts val="0"/>
              </a:spcAft>
              <a:defRPr/>
            </a:pPr>
            <a:r>
              <a:rPr lang="zh-CN" altLang="en-US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①算术、逻辑移位指令将影响标志位</a:t>
            </a:r>
            <a:r>
              <a:rPr lang="en-US" altLang="zh-CN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SF</a:t>
            </a:r>
            <a:r>
              <a:rPr lang="zh-CN" altLang="en-US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、</a:t>
            </a:r>
            <a:r>
              <a:rPr lang="en-US" altLang="zh-CN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ZF</a:t>
            </a:r>
            <a:r>
              <a:rPr lang="zh-CN" altLang="en-US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、</a:t>
            </a:r>
            <a:r>
              <a:rPr lang="en-US" altLang="zh-CN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CF</a:t>
            </a:r>
            <a:r>
              <a:rPr lang="zh-CN" altLang="en-US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和</a:t>
            </a:r>
            <a:r>
              <a:rPr lang="en-US" altLang="zh-CN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PF</a:t>
            </a:r>
            <a:r>
              <a:rPr lang="zh-CN" altLang="en-US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；</a:t>
            </a:r>
          </a:p>
          <a:p>
            <a:pPr marL="292100" indent="-292100" eaLnBrk="1" hangingPunct="1">
              <a:spcBef>
                <a:spcPts val="1800"/>
              </a:spcBef>
              <a:spcAft>
                <a:spcPts val="0"/>
              </a:spcAft>
              <a:defRPr/>
            </a:pPr>
            <a:r>
              <a:rPr lang="zh-CN" altLang="en-US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②循环移位指令只影响标志位</a:t>
            </a:r>
            <a:r>
              <a:rPr lang="en-US" altLang="zh-CN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CF</a:t>
            </a:r>
            <a:r>
              <a:rPr lang="zh-CN" altLang="en-US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， </a:t>
            </a:r>
            <a:r>
              <a:rPr lang="en-US" altLang="zh-CN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OF</a:t>
            </a:r>
            <a:r>
              <a:rPr lang="zh-CN" altLang="en-US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，对其他标志位无影响。</a:t>
            </a:r>
          </a:p>
          <a:p>
            <a:pPr marL="182563" indent="-182563" eaLnBrk="1" hangingPunct="1">
              <a:spcBef>
                <a:spcPts val="1800"/>
              </a:spcBef>
              <a:spcAft>
                <a:spcPts val="0"/>
              </a:spcAft>
              <a:defRPr/>
            </a:pPr>
            <a:r>
              <a:rPr lang="zh-CN" altLang="en-US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③标志位</a:t>
            </a:r>
            <a:r>
              <a:rPr lang="en-US" altLang="zh-CN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OF</a:t>
            </a:r>
            <a:r>
              <a:rPr lang="zh-CN" altLang="en-US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只是在</a:t>
            </a:r>
            <a:r>
              <a:rPr lang="en-US" altLang="zh-CN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CNT=1</a:t>
            </a:r>
            <a:r>
              <a:rPr lang="zh-CN" altLang="en-US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时有效，移位后最高有效位（</a:t>
            </a:r>
            <a:r>
              <a:rPr lang="en-US" altLang="zh-CN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MSB</a:t>
            </a:r>
            <a:r>
              <a:rPr lang="zh-CN" altLang="en-US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）的值发生变化时</a:t>
            </a:r>
            <a:r>
              <a:rPr lang="en-US" altLang="zh-CN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OF=1</a:t>
            </a:r>
            <a:r>
              <a:rPr lang="zh-CN" altLang="en-US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，否则</a:t>
            </a:r>
            <a:r>
              <a:rPr lang="en-US" altLang="zh-CN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OF=0</a:t>
            </a:r>
            <a:r>
              <a:rPr lang="zh-CN" altLang="en-US" b="0" dirty="0" smtClean="0">
                <a:solidFill>
                  <a:srgbClr val="003399"/>
                </a:solidFill>
                <a:latin typeface="Arial" pitchFamily="34" charset="0"/>
                <a:ea typeface="幼圆" pitchFamily="49" charset="-122"/>
              </a:rPr>
              <a:t>。</a:t>
            </a:r>
            <a:endParaRPr lang="zh-CN" altLang="en-US" dirty="0" smtClean="0">
              <a:solidFill>
                <a:srgbClr val="003399"/>
              </a:solidFill>
              <a:latin typeface="Arial" pitchFamily="34" charset="0"/>
              <a:ea typeface="幼圆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936625"/>
            <a:ext cx="6611937" cy="5572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dirty="0">
                <a:latin typeface="+mn-lt"/>
                <a:ea typeface="幼圆" pitchFamily="49" charset="-122"/>
                <a:cs typeface="+mn-cs"/>
              </a:rPr>
              <a:t>例：</a:t>
            </a:r>
            <a:r>
              <a:rPr lang="en-US" altLang="zh-CN" b="0" dirty="0">
                <a:latin typeface="+mn-lt"/>
                <a:ea typeface="幼圆" pitchFamily="49" charset="-122"/>
                <a:cs typeface="+mn-cs"/>
              </a:rPr>
              <a:t>32</a:t>
            </a:r>
            <a:r>
              <a:rPr lang="zh-CN" altLang="en-US" b="0" dirty="0">
                <a:latin typeface="+mn-lt"/>
                <a:ea typeface="幼圆" pitchFamily="49" charset="-122"/>
                <a:cs typeface="+mn-cs"/>
              </a:rPr>
              <a:t>位数据移位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516063"/>
            <a:ext cx="6640513" cy="1512887"/>
          </a:xfrm>
        </p:spPr>
        <p:txBody>
          <a:bodyPr/>
          <a:lstStyle/>
          <a:p>
            <a:pPr marL="0" indent="0" eaLnBrk="1" hangingPunct="1"/>
            <a:r>
              <a:rPr lang="zh-CN" altLang="en-US" sz="2800" b="0" dirty="0" smtClean="0">
                <a:solidFill>
                  <a:srgbClr val="003399"/>
                </a:solidFill>
                <a:ea typeface="幼圆" pitchFamily="49" charset="-122"/>
              </a:rPr>
              <a:t>；将</a:t>
            </a:r>
            <a:r>
              <a:rPr lang="en-US" altLang="zh-CN" sz="2800" b="0" dirty="0" smtClean="0">
                <a:solidFill>
                  <a:srgbClr val="003399"/>
                </a:solidFill>
                <a:ea typeface="幼圆" pitchFamily="49" charset="-122"/>
              </a:rPr>
              <a:t>DX.AX</a:t>
            </a:r>
            <a:r>
              <a:rPr lang="zh-CN" altLang="en-US" sz="2800" b="0" dirty="0" smtClean="0">
                <a:solidFill>
                  <a:srgbClr val="003399"/>
                </a:solidFill>
                <a:ea typeface="幼圆" pitchFamily="49" charset="-122"/>
              </a:rPr>
              <a:t>中</a:t>
            </a:r>
            <a:r>
              <a:rPr lang="en-US" altLang="zh-CN" sz="2800" b="0" dirty="0" smtClean="0">
                <a:solidFill>
                  <a:srgbClr val="003399"/>
                </a:solidFill>
                <a:ea typeface="幼圆" pitchFamily="49" charset="-122"/>
              </a:rPr>
              <a:t>32</a:t>
            </a:r>
            <a:r>
              <a:rPr lang="zh-CN" altLang="en-US" sz="2800" b="0" dirty="0" smtClean="0">
                <a:solidFill>
                  <a:srgbClr val="003399"/>
                </a:solidFill>
                <a:ea typeface="幼圆" pitchFamily="49" charset="-122"/>
              </a:rPr>
              <a:t>位数值左移一位</a:t>
            </a:r>
          </a:p>
          <a:p>
            <a:pPr marL="0" indent="0" eaLnBrk="1" hangingPunct="1">
              <a:spcBef>
                <a:spcPts val="1200"/>
              </a:spcBef>
              <a:spcAft>
                <a:spcPct val="0"/>
              </a:spcAft>
            </a:pPr>
            <a:r>
              <a:rPr lang="zh-CN" altLang="en-US" sz="2800" b="0" dirty="0" smtClean="0">
                <a:solidFill>
                  <a:srgbClr val="CC0099"/>
                </a:solidFill>
                <a:ea typeface="幼圆" pitchFamily="49" charset="-122"/>
              </a:rPr>
              <a:t>     </a:t>
            </a:r>
            <a:r>
              <a:rPr lang="en-US" altLang="zh-CN" sz="2800" b="0" dirty="0" err="1" smtClean="0">
                <a:solidFill>
                  <a:srgbClr val="0000CC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shl</a:t>
            </a:r>
            <a:r>
              <a:rPr lang="en-US" altLang="zh-CN" sz="2800" b="0" dirty="0" smtClean="0">
                <a:solidFill>
                  <a:srgbClr val="0000CC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 ax,1</a:t>
            </a:r>
          </a:p>
          <a:p>
            <a:pPr marL="0" indent="0" eaLnBrk="1" hangingPunct="1"/>
            <a:r>
              <a:rPr lang="en-US" altLang="zh-CN" sz="2800" b="0" dirty="0" smtClean="0">
                <a:solidFill>
                  <a:srgbClr val="0000CC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  </a:t>
            </a:r>
            <a:r>
              <a:rPr lang="en-US" altLang="zh-CN" sz="2800" b="0" dirty="0" err="1" smtClean="0">
                <a:solidFill>
                  <a:srgbClr val="0000CC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rcl</a:t>
            </a:r>
            <a:r>
              <a:rPr lang="en-US" altLang="zh-CN" sz="2800" b="0" dirty="0" smtClean="0">
                <a:solidFill>
                  <a:srgbClr val="0000CC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 dx,1</a:t>
            </a:r>
          </a:p>
        </p:txBody>
      </p:sp>
      <p:grpSp>
        <p:nvGrpSpPr>
          <p:cNvPr id="24581" name="Group 4"/>
          <p:cNvGrpSpPr>
            <a:grpSpLocks/>
          </p:cNvGrpSpPr>
          <p:nvPr/>
        </p:nvGrpSpPr>
        <p:grpSpPr bwMode="auto">
          <a:xfrm>
            <a:off x="1193800" y="4194175"/>
            <a:ext cx="6934200" cy="1844675"/>
            <a:chOff x="912" y="2448"/>
            <a:chExt cx="4368" cy="1162"/>
          </a:xfrm>
        </p:grpSpPr>
        <p:sp>
          <p:nvSpPr>
            <p:cNvPr id="30728" name="Rectangle 5"/>
            <p:cNvSpPr>
              <a:spLocks noChangeArrowheads="1"/>
            </p:cNvSpPr>
            <p:nvPr/>
          </p:nvSpPr>
          <p:spPr bwMode="auto">
            <a:xfrm>
              <a:off x="1200" y="3034"/>
              <a:ext cx="1392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9" name="Line 6"/>
            <p:cNvSpPr>
              <a:spLocks noChangeShapeType="1"/>
            </p:cNvSpPr>
            <p:nvPr/>
          </p:nvSpPr>
          <p:spPr bwMode="auto">
            <a:xfrm>
              <a:off x="1296" y="3178"/>
              <a:ext cx="1152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0" name="Line 7"/>
            <p:cNvSpPr>
              <a:spLocks noChangeShapeType="1"/>
            </p:cNvSpPr>
            <p:nvPr/>
          </p:nvSpPr>
          <p:spPr bwMode="auto">
            <a:xfrm>
              <a:off x="1008" y="3178"/>
              <a:ext cx="192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1" name="Line 8"/>
            <p:cNvSpPr>
              <a:spLocks noChangeShapeType="1"/>
            </p:cNvSpPr>
            <p:nvPr/>
          </p:nvSpPr>
          <p:spPr bwMode="auto">
            <a:xfrm>
              <a:off x="1008" y="3178"/>
              <a:ext cx="0" cy="432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2" name="Line 9"/>
            <p:cNvSpPr>
              <a:spLocks noChangeShapeType="1"/>
            </p:cNvSpPr>
            <p:nvPr/>
          </p:nvSpPr>
          <p:spPr bwMode="auto">
            <a:xfrm>
              <a:off x="1008" y="3610"/>
              <a:ext cx="2170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3" name="Line 10"/>
            <p:cNvSpPr>
              <a:spLocks noChangeShapeType="1"/>
            </p:cNvSpPr>
            <p:nvPr/>
          </p:nvSpPr>
          <p:spPr bwMode="auto">
            <a:xfrm>
              <a:off x="3168" y="3168"/>
              <a:ext cx="0" cy="432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4" name="Line 11"/>
            <p:cNvSpPr>
              <a:spLocks noChangeShapeType="1"/>
            </p:cNvSpPr>
            <p:nvPr/>
          </p:nvSpPr>
          <p:spPr bwMode="auto">
            <a:xfrm>
              <a:off x="2592" y="3178"/>
              <a:ext cx="240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5" name="Text Box 12"/>
            <p:cNvSpPr txBox="1">
              <a:spLocks noChangeArrowheads="1"/>
            </p:cNvSpPr>
            <p:nvPr/>
          </p:nvSpPr>
          <p:spPr bwMode="auto">
            <a:xfrm>
              <a:off x="1728" y="2698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chemeClr val="accent2"/>
                  </a:solidFill>
                  <a:ea typeface="宋体" pitchFamily="2" charset="-122"/>
                </a:rPr>
                <a:t>DX</a:t>
              </a:r>
            </a:p>
          </p:txBody>
        </p:sp>
        <p:sp>
          <p:nvSpPr>
            <p:cNvPr id="30736" name="Rectangle 13"/>
            <p:cNvSpPr>
              <a:spLocks noChangeArrowheads="1"/>
            </p:cNvSpPr>
            <p:nvPr/>
          </p:nvSpPr>
          <p:spPr bwMode="auto">
            <a:xfrm>
              <a:off x="3216" y="3024"/>
              <a:ext cx="1392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7" name="Rectangle 14"/>
            <p:cNvSpPr>
              <a:spLocks noChangeArrowheads="1"/>
            </p:cNvSpPr>
            <p:nvPr/>
          </p:nvSpPr>
          <p:spPr bwMode="auto">
            <a:xfrm>
              <a:off x="2832" y="3024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8" name="Line 15"/>
            <p:cNvSpPr>
              <a:spLocks noChangeShapeType="1"/>
            </p:cNvSpPr>
            <p:nvPr/>
          </p:nvSpPr>
          <p:spPr bwMode="auto">
            <a:xfrm>
              <a:off x="3312" y="3168"/>
              <a:ext cx="1152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9" name="Line 16"/>
            <p:cNvSpPr>
              <a:spLocks noChangeShapeType="1"/>
            </p:cNvSpPr>
            <p:nvPr/>
          </p:nvSpPr>
          <p:spPr bwMode="auto">
            <a:xfrm>
              <a:off x="3024" y="3168"/>
              <a:ext cx="192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0" name="Line 17"/>
            <p:cNvSpPr>
              <a:spLocks noChangeShapeType="1"/>
            </p:cNvSpPr>
            <p:nvPr/>
          </p:nvSpPr>
          <p:spPr bwMode="auto">
            <a:xfrm>
              <a:off x="4608" y="3168"/>
              <a:ext cx="240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1" name="Text Box 18"/>
            <p:cNvSpPr txBox="1">
              <a:spLocks noChangeArrowheads="1"/>
            </p:cNvSpPr>
            <p:nvPr/>
          </p:nvSpPr>
          <p:spPr bwMode="auto">
            <a:xfrm>
              <a:off x="3696" y="2688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chemeClr val="accent2"/>
                  </a:solidFill>
                  <a:ea typeface="宋体" pitchFamily="2" charset="-122"/>
                </a:rPr>
                <a:t>AX</a:t>
              </a:r>
            </a:p>
          </p:txBody>
        </p:sp>
        <p:sp>
          <p:nvSpPr>
            <p:cNvPr id="30742" name="Text Box 19"/>
            <p:cNvSpPr txBox="1">
              <a:spLocks noChangeArrowheads="1"/>
            </p:cNvSpPr>
            <p:nvPr/>
          </p:nvSpPr>
          <p:spPr bwMode="auto">
            <a:xfrm>
              <a:off x="2784" y="2784"/>
              <a:ext cx="3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kumimoji="1" lang="en-US" altLang="zh-CN" sz="2000" b="1">
                  <a:solidFill>
                    <a:srgbClr val="990000"/>
                  </a:solidFill>
                  <a:ea typeface="宋体" pitchFamily="2" charset="-122"/>
                </a:rPr>
                <a:t>CF</a:t>
              </a:r>
            </a:p>
          </p:txBody>
        </p:sp>
        <p:sp>
          <p:nvSpPr>
            <p:cNvPr id="30743" name="Text Box 20"/>
            <p:cNvSpPr txBox="1">
              <a:spLocks noChangeArrowheads="1"/>
            </p:cNvSpPr>
            <p:nvPr/>
          </p:nvSpPr>
          <p:spPr bwMode="auto">
            <a:xfrm>
              <a:off x="4896" y="3044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chemeClr val="accent2"/>
                  </a:solidFill>
                  <a:ea typeface="宋体" pitchFamily="2" charset="-122"/>
                </a:rPr>
                <a:t>0</a:t>
              </a:r>
            </a:p>
          </p:txBody>
        </p:sp>
        <p:sp>
          <p:nvSpPr>
            <p:cNvPr id="30744" name="AutoShape 21"/>
            <p:cNvSpPr>
              <a:spLocks/>
            </p:cNvSpPr>
            <p:nvPr/>
          </p:nvSpPr>
          <p:spPr bwMode="auto">
            <a:xfrm rot="5400000">
              <a:off x="3744" y="1488"/>
              <a:ext cx="384" cy="2304"/>
            </a:xfrm>
            <a:prstGeom prst="leftBrace">
              <a:avLst>
                <a:gd name="adj1" fmla="val 50500"/>
                <a:gd name="adj2" fmla="val 49866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5" name="AutoShape 22"/>
            <p:cNvSpPr>
              <a:spLocks/>
            </p:cNvSpPr>
            <p:nvPr/>
          </p:nvSpPr>
          <p:spPr bwMode="auto">
            <a:xfrm rot="5400000">
              <a:off x="1872" y="1488"/>
              <a:ext cx="384" cy="2304"/>
            </a:xfrm>
            <a:prstGeom prst="leftBrace">
              <a:avLst>
                <a:gd name="adj1" fmla="val 50500"/>
                <a:gd name="adj2" fmla="val 49866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82" name="Arc 23"/>
          <p:cNvSpPr>
            <a:spLocks/>
          </p:cNvSpPr>
          <p:nvPr/>
        </p:nvSpPr>
        <p:spPr bwMode="auto">
          <a:xfrm>
            <a:off x="2649538" y="2460625"/>
            <a:ext cx="3362325" cy="1636713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tx2"/>
            </a:solidFill>
            <a:round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Arc 24"/>
          <p:cNvSpPr>
            <a:spLocks/>
          </p:cNvSpPr>
          <p:nvPr/>
        </p:nvSpPr>
        <p:spPr bwMode="auto">
          <a:xfrm>
            <a:off x="2552700" y="3006725"/>
            <a:ext cx="500063" cy="1152525"/>
          </a:xfrm>
          <a:custGeom>
            <a:avLst/>
            <a:gdLst>
              <a:gd name="T0" fmla="*/ 0 w 21494"/>
              <a:gd name="T1" fmla="*/ 0 h 21600"/>
              <a:gd name="T2" fmla="*/ 2147483647 w 21494"/>
              <a:gd name="T3" fmla="*/ 2147483647 h 21600"/>
              <a:gd name="T4" fmla="*/ 0 w 21494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494" h="21600" fill="none" extrusionOk="0">
                <a:moveTo>
                  <a:pt x="0" y="0"/>
                </a:moveTo>
                <a:cubicBezTo>
                  <a:pt x="11102" y="0"/>
                  <a:pt x="20396" y="8416"/>
                  <a:pt x="21494" y="19464"/>
                </a:cubicBezTo>
              </a:path>
              <a:path w="21494" h="21600" stroke="0" extrusionOk="0">
                <a:moveTo>
                  <a:pt x="0" y="0"/>
                </a:moveTo>
                <a:cubicBezTo>
                  <a:pt x="11102" y="0"/>
                  <a:pt x="20396" y="8416"/>
                  <a:pt x="21494" y="19464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tx2"/>
            </a:solidFill>
            <a:round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7" name="Rectangle 2"/>
          <p:cNvSpPr txBox="1">
            <a:spLocks noChangeArrowheads="1"/>
          </p:cNvSpPr>
          <p:nvPr/>
        </p:nvSpPr>
        <p:spPr bwMode="auto">
          <a:xfrm>
            <a:off x="476250" y="80963"/>
            <a:ext cx="6364288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 dirty="0" smtClean="0">
                <a:solidFill>
                  <a:srgbClr val="003399"/>
                </a:solidFill>
              </a:rPr>
              <a:t>移位指令应用</a:t>
            </a:r>
            <a:r>
              <a:rPr lang="zh-CN" altLang="en-US" sz="2800" dirty="0">
                <a:solidFill>
                  <a:srgbClr val="003399"/>
                </a:solidFill>
              </a:rPr>
              <a:t>举例</a:t>
            </a:r>
            <a:endParaRPr lang="zh-CN" altLang="zh-CN" sz="2800" b="1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nimBg="1"/>
      <p:bldP spid="2458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81013" y="1043543"/>
            <a:ext cx="8051427" cy="855287"/>
          </a:xfrm>
        </p:spPr>
        <p:txBody>
          <a:bodyPr/>
          <a:lstStyle/>
          <a:p>
            <a:pPr eaLnBrk="1" hangingPunct="1"/>
            <a:r>
              <a:rPr lang="zh-CN" altLang="en-US" sz="2400" b="0" dirty="0" smtClean="0">
                <a:latin typeface="Arial" pitchFamily="34" charset="0"/>
                <a:ea typeface="幼圆" pitchFamily="49" charset="-122"/>
                <a:cs typeface="Arial" pitchFamily="34" charset="0"/>
              </a:rPr>
              <a:t>例：将变量</a:t>
            </a:r>
            <a:r>
              <a:rPr lang="en-US" altLang="zh-CN" sz="2400" b="0" dirty="0" err="1" smtClean="0">
                <a:latin typeface="Arial" pitchFamily="34" charset="0"/>
                <a:ea typeface="幼圆" pitchFamily="49" charset="-122"/>
                <a:cs typeface="Arial" pitchFamily="34" charset="0"/>
              </a:rPr>
              <a:t>dbcd</a:t>
            </a:r>
            <a:r>
              <a:rPr lang="zh-CN" altLang="en-US" sz="2400" b="0" dirty="0" smtClean="0">
                <a:latin typeface="Arial" pitchFamily="34" charset="0"/>
                <a:ea typeface="幼圆" pitchFamily="49" charset="-122"/>
                <a:cs typeface="Arial" pitchFamily="34" charset="0"/>
              </a:rPr>
              <a:t>中存储的两位非压缩</a:t>
            </a:r>
            <a:r>
              <a:rPr lang="en-US" altLang="zh-CN" sz="2400" b="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BCD</a:t>
            </a:r>
            <a:r>
              <a:rPr lang="zh-CN" altLang="en-US" sz="2400" b="0" dirty="0" smtClean="0">
                <a:latin typeface="Arial" pitchFamily="34" charset="0"/>
                <a:ea typeface="幼圆" pitchFamily="49" charset="-122"/>
                <a:cs typeface="Arial" pitchFamily="34" charset="0"/>
              </a:rPr>
              <a:t>码合并为压缩</a:t>
            </a:r>
            <a:r>
              <a:rPr lang="en-US" altLang="zh-CN" sz="2400" b="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BCD</a:t>
            </a:r>
            <a:r>
              <a:rPr lang="zh-CN" altLang="en-US" sz="2400" b="0" dirty="0">
                <a:latin typeface="Arial" pitchFamily="34" charset="0"/>
                <a:ea typeface="幼圆" pitchFamily="49" charset="-122"/>
                <a:cs typeface="Arial" pitchFamily="34" charset="0"/>
              </a:rPr>
              <a:t>，存入</a:t>
            </a:r>
            <a:r>
              <a:rPr lang="en-US" altLang="zh-CN" sz="2400" b="0" dirty="0">
                <a:latin typeface="Arial" pitchFamily="34" charset="0"/>
                <a:ea typeface="幼圆" pitchFamily="49" charset="-122"/>
                <a:cs typeface="Arial" pitchFamily="34" charset="0"/>
              </a:rPr>
              <a:t>result</a:t>
            </a:r>
            <a:r>
              <a:rPr lang="zh-CN" altLang="en-US" sz="2400" b="0" dirty="0" smtClean="0">
                <a:latin typeface="Arial" pitchFamily="34" charset="0"/>
                <a:ea typeface="幼圆" pitchFamily="49" charset="-122"/>
                <a:cs typeface="Arial" pitchFamily="34" charset="0"/>
              </a:rPr>
              <a:t>单元。</a:t>
            </a:r>
            <a:endParaRPr lang="en-US" altLang="zh-CN" sz="2400" b="0" dirty="0">
              <a:latin typeface="Arial" pitchFamily="34" charset="0"/>
              <a:ea typeface="幼圆" pitchFamily="49" charset="-122"/>
              <a:cs typeface="Arial" pitchFamily="34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541" y="2078850"/>
            <a:ext cx="6660740" cy="3411537"/>
          </a:xfrm>
        </p:spPr>
        <p:txBody>
          <a:bodyPr/>
          <a:lstStyle/>
          <a:p>
            <a:pPr marL="0" indent="0" algn="just" eaLnBrk="1" hangingPunct="1">
              <a:tabLst>
                <a:tab pos="3586163" algn="l"/>
              </a:tabLst>
            </a:pPr>
            <a:r>
              <a:rPr lang="zh-CN" altLang="en-US" b="0" dirty="0" smtClean="0">
                <a:solidFill>
                  <a:srgbClr val="008000"/>
                </a:solidFill>
                <a:latin typeface="Arial" pitchFamily="34" charset="0"/>
                <a:ea typeface="幼圆" pitchFamily="49" charset="-122"/>
              </a:rPr>
              <a:t>；假设变量</a:t>
            </a:r>
            <a:r>
              <a:rPr lang="en-US" altLang="zh-CN" b="0" dirty="0" err="1" smtClean="0">
                <a:solidFill>
                  <a:srgbClr val="008000"/>
                </a:solidFill>
                <a:latin typeface="Arial" pitchFamily="34" charset="0"/>
                <a:ea typeface="幼圆" pitchFamily="49" charset="-122"/>
              </a:rPr>
              <a:t>dbcd</a:t>
            </a:r>
            <a:r>
              <a:rPr lang="zh-CN" altLang="en-US" b="0" dirty="0" smtClean="0">
                <a:solidFill>
                  <a:srgbClr val="008000"/>
                </a:solidFill>
                <a:latin typeface="Arial" pitchFamily="34" charset="0"/>
                <a:ea typeface="幼圆" pitchFamily="49" charset="-122"/>
              </a:rPr>
              <a:t>中有</a:t>
            </a:r>
            <a:r>
              <a:rPr lang="en-US" altLang="zh-CN" b="0" dirty="0" smtClean="0">
                <a:solidFill>
                  <a:srgbClr val="008000"/>
                </a:solidFill>
                <a:latin typeface="Arial" pitchFamily="34" charset="0"/>
                <a:ea typeface="幼圆" pitchFamily="49" charset="-122"/>
              </a:rPr>
              <a:t>2</a:t>
            </a:r>
            <a:r>
              <a:rPr lang="zh-CN" altLang="en-US" b="0" dirty="0" smtClean="0">
                <a:solidFill>
                  <a:srgbClr val="008000"/>
                </a:solidFill>
                <a:latin typeface="Arial" pitchFamily="34" charset="0"/>
                <a:ea typeface="幼圆" pitchFamily="49" charset="-122"/>
              </a:rPr>
              <a:t>位非压缩</a:t>
            </a:r>
            <a:r>
              <a:rPr lang="en-US" altLang="zh-CN" b="0" dirty="0" smtClean="0">
                <a:solidFill>
                  <a:srgbClr val="008000"/>
                </a:solidFill>
                <a:latin typeface="Arial" pitchFamily="34" charset="0"/>
                <a:ea typeface="幼圆" pitchFamily="49" charset="-122"/>
              </a:rPr>
              <a:t>BCD</a:t>
            </a:r>
            <a:r>
              <a:rPr lang="zh-CN" altLang="en-US" b="0" dirty="0" smtClean="0">
                <a:solidFill>
                  <a:srgbClr val="008000"/>
                </a:solidFill>
                <a:latin typeface="Arial" pitchFamily="34" charset="0"/>
                <a:ea typeface="幼圆" pitchFamily="49" charset="-122"/>
              </a:rPr>
              <a:t>码</a:t>
            </a:r>
          </a:p>
          <a:p>
            <a:pPr marL="0" indent="0" eaLnBrk="1" hangingPunct="1">
              <a:tabLst>
                <a:tab pos="3586163" algn="l"/>
              </a:tabLst>
            </a:pPr>
            <a:r>
              <a:rPr lang="en-US" altLang="zh-CN" b="0" dirty="0" smtClean="0">
                <a:solidFill>
                  <a:srgbClr val="FF0000"/>
                </a:solidFill>
                <a:latin typeface="Arial" pitchFamily="34" charset="0"/>
                <a:ea typeface="幼圆" pitchFamily="49" charset="-122"/>
              </a:rPr>
              <a:t>      </a:t>
            </a:r>
            <a:r>
              <a:rPr lang="en-US" altLang="zh-CN" b="0" dirty="0" err="1" smtClean="0">
                <a:solidFill>
                  <a:srgbClr val="000099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mov</a:t>
            </a:r>
            <a:r>
              <a:rPr lang="en-US" altLang="zh-CN" b="0" dirty="0" smtClean="0">
                <a:solidFill>
                  <a:srgbClr val="000099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 </a:t>
            </a:r>
            <a:r>
              <a:rPr lang="en-US" altLang="zh-CN" b="0" dirty="0" err="1" smtClean="0">
                <a:solidFill>
                  <a:srgbClr val="000099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dl,dbcd</a:t>
            </a:r>
            <a:r>
              <a:rPr lang="en-US" altLang="zh-CN" b="0" dirty="0" smtClean="0">
                <a:latin typeface="Courier New" pitchFamily="49" charset="0"/>
                <a:ea typeface="幼圆" pitchFamily="49" charset="-122"/>
                <a:cs typeface="Courier New" pitchFamily="49" charset="0"/>
              </a:rPr>
              <a:t>	</a:t>
            </a:r>
            <a:r>
              <a:rPr lang="zh-CN" altLang="en-US" b="0" dirty="0" smtClean="0">
                <a:solidFill>
                  <a:srgbClr val="0080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；取低字节</a:t>
            </a:r>
          </a:p>
          <a:p>
            <a:pPr marL="0" indent="0" eaLnBrk="1" hangingPunct="1">
              <a:tabLst>
                <a:tab pos="3586163" algn="l"/>
              </a:tabLst>
            </a:pPr>
            <a:r>
              <a:rPr lang="en-US" altLang="zh-CN" b="0" dirty="0" smtClean="0">
                <a:solidFill>
                  <a:srgbClr val="FF00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   </a:t>
            </a:r>
            <a:r>
              <a:rPr lang="en-US" altLang="zh-CN" b="0" dirty="0">
                <a:solidFill>
                  <a:srgbClr val="000099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and  dl,0fh</a:t>
            </a:r>
            <a:r>
              <a:rPr lang="en-US" altLang="zh-CN" b="0" dirty="0" smtClean="0">
                <a:latin typeface="Courier New" pitchFamily="49" charset="0"/>
                <a:ea typeface="幼圆" pitchFamily="49" charset="-122"/>
                <a:cs typeface="Courier New" pitchFamily="49" charset="0"/>
              </a:rPr>
              <a:t>	</a:t>
            </a:r>
            <a:r>
              <a:rPr lang="zh-CN" altLang="en-US" b="0" dirty="0" smtClean="0">
                <a:solidFill>
                  <a:srgbClr val="0080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；只要低</a:t>
            </a:r>
            <a:r>
              <a:rPr lang="en-US" altLang="zh-CN" b="0" dirty="0" smtClean="0">
                <a:solidFill>
                  <a:srgbClr val="0080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4</a:t>
            </a:r>
            <a:r>
              <a:rPr lang="zh-CN" altLang="en-US" b="0" dirty="0" smtClean="0">
                <a:solidFill>
                  <a:srgbClr val="0080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位</a:t>
            </a:r>
          </a:p>
          <a:p>
            <a:pPr marL="0" indent="0" eaLnBrk="1" hangingPunct="1">
              <a:tabLst>
                <a:tab pos="3586163" algn="l"/>
              </a:tabLst>
            </a:pPr>
            <a:r>
              <a:rPr lang="en-US" altLang="zh-CN" b="0" dirty="0" smtClean="0">
                <a:solidFill>
                  <a:srgbClr val="FF00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   </a:t>
            </a:r>
            <a:r>
              <a:rPr lang="en-US" altLang="zh-CN" b="0" dirty="0" err="1">
                <a:solidFill>
                  <a:srgbClr val="000099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mov</a:t>
            </a:r>
            <a:r>
              <a:rPr lang="en-US" altLang="zh-CN" b="0" dirty="0">
                <a:solidFill>
                  <a:srgbClr val="000099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 dh,dbcd+1</a:t>
            </a:r>
            <a:r>
              <a:rPr lang="en-US" altLang="zh-CN" b="0" dirty="0" smtClean="0">
                <a:latin typeface="Courier New" pitchFamily="49" charset="0"/>
                <a:ea typeface="幼圆" pitchFamily="49" charset="-122"/>
                <a:cs typeface="Courier New" pitchFamily="49" charset="0"/>
              </a:rPr>
              <a:t>	</a:t>
            </a:r>
            <a:r>
              <a:rPr lang="zh-CN" altLang="en-US" b="0" dirty="0" smtClean="0">
                <a:solidFill>
                  <a:srgbClr val="0080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；取高字节</a:t>
            </a:r>
          </a:p>
          <a:p>
            <a:pPr marL="0" indent="0" eaLnBrk="1" hangingPunct="1">
              <a:tabLst>
                <a:tab pos="3586163" algn="l"/>
              </a:tabLst>
            </a:pPr>
            <a:r>
              <a:rPr lang="en-US" altLang="zh-CN" b="0" dirty="0" smtClean="0">
                <a:solidFill>
                  <a:srgbClr val="FF00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   </a:t>
            </a:r>
            <a:r>
              <a:rPr lang="en-US" altLang="zh-CN" b="0" dirty="0" err="1">
                <a:solidFill>
                  <a:srgbClr val="000099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mov</a:t>
            </a:r>
            <a:r>
              <a:rPr lang="en-US" altLang="zh-CN" b="0" dirty="0">
                <a:solidFill>
                  <a:srgbClr val="000099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 cl,4</a:t>
            </a:r>
          </a:p>
          <a:p>
            <a:pPr marL="0" indent="0" eaLnBrk="1" hangingPunct="1">
              <a:tabLst>
                <a:tab pos="3586163" algn="l"/>
              </a:tabLst>
            </a:pPr>
            <a:r>
              <a:rPr lang="en-US" altLang="zh-CN" b="0" dirty="0" smtClean="0">
                <a:solidFill>
                  <a:srgbClr val="FF00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   </a:t>
            </a:r>
            <a:r>
              <a:rPr lang="en-US" altLang="zh-CN" b="0" dirty="0" err="1">
                <a:solidFill>
                  <a:srgbClr val="000099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shl</a:t>
            </a:r>
            <a:r>
              <a:rPr lang="en-US" altLang="zh-CN" b="0" dirty="0">
                <a:solidFill>
                  <a:srgbClr val="000099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   </a:t>
            </a:r>
            <a:r>
              <a:rPr lang="en-US" altLang="zh-CN" b="0" dirty="0" err="1">
                <a:solidFill>
                  <a:srgbClr val="000099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dh,cl</a:t>
            </a:r>
            <a:r>
              <a:rPr lang="en-US" altLang="zh-CN" b="0" dirty="0" smtClean="0">
                <a:latin typeface="Courier New" pitchFamily="49" charset="0"/>
                <a:ea typeface="幼圆" pitchFamily="49" charset="-122"/>
                <a:cs typeface="Courier New" pitchFamily="49" charset="0"/>
              </a:rPr>
              <a:t>	</a:t>
            </a:r>
            <a:r>
              <a:rPr lang="zh-CN" altLang="en-US" b="0" dirty="0" smtClean="0">
                <a:solidFill>
                  <a:srgbClr val="0080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；低</a:t>
            </a:r>
            <a:r>
              <a:rPr lang="en-US" altLang="zh-CN" b="0" dirty="0" smtClean="0">
                <a:solidFill>
                  <a:srgbClr val="0080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4</a:t>
            </a:r>
            <a:r>
              <a:rPr lang="zh-CN" altLang="en-US" b="0" dirty="0" smtClean="0">
                <a:solidFill>
                  <a:srgbClr val="0080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位移到高</a:t>
            </a:r>
            <a:r>
              <a:rPr lang="en-US" altLang="zh-CN" b="0" dirty="0" smtClean="0">
                <a:solidFill>
                  <a:srgbClr val="0080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4</a:t>
            </a:r>
            <a:r>
              <a:rPr lang="zh-CN" altLang="en-US" b="0" dirty="0" smtClean="0">
                <a:solidFill>
                  <a:srgbClr val="0080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位</a:t>
            </a:r>
          </a:p>
          <a:p>
            <a:pPr marL="0" indent="0" eaLnBrk="1" hangingPunct="1">
              <a:tabLst>
                <a:tab pos="3586163" algn="l"/>
              </a:tabLst>
            </a:pPr>
            <a:r>
              <a:rPr lang="en-US" altLang="zh-CN" b="0" dirty="0" smtClean="0">
                <a:solidFill>
                  <a:srgbClr val="FF00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   </a:t>
            </a:r>
            <a:r>
              <a:rPr lang="en-US" altLang="zh-CN" b="0" dirty="0" smtClean="0">
                <a:solidFill>
                  <a:srgbClr val="000099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or    </a:t>
            </a:r>
            <a:r>
              <a:rPr lang="en-US" altLang="zh-CN" b="0" dirty="0" err="1">
                <a:solidFill>
                  <a:srgbClr val="000099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dl,dh</a:t>
            </a:r>
            <a:r>
              <a:rPr lang="en-US" altLang="zh-CN" b="0" dirty="0" smtClean="0">
                <a:latin typeface="Courier New" pitchFamily="49" charset="0"/>
                <a:ea typeface="幼圆" pitchFamily="49" charset="-122"/>
                <a:cs typeface="Courier New" pitchFamily="49" charset="0"/>
              </a:rPr>
              <a:t>	</a:t>
            </a:r>
            <a:r>
              <a:rPr lang="zh-CN" altLang="en-US" b="0" dirty="0" smtClean="0">
                <a:solidFill>
                  <a:srgbClr val="0080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；合并到</a:t>
            </a:r>
            <a:r>
              <a:rPr lang="en-US" altLang="zh-CN" b="0" dirty="0" smtClean="0">
                <a:solidFill>
                  <a:srgbClr val="0080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DL</a:t>
            </a:r>
          </a:p>
          <a:p>
            <a:pPr marL="0" indent="0" eaLnBrk="1" hangingPunct="1">
              <a:tabLst>
                <a:tab pos="3586163" algn="l"/>
              </a:tabLst>
            </a:pPr>
            <a:r>
              <a:rPr lang="en-US" altLang="zh-CN" b="0" dirty="0">
                <a:solidFill>
                  <a:srgbClr val="0080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 </a:t>
            </a:r>
            <a:r>
              <a:rPr lang="en-US" altLang="zh-CN" b="0" dirty="0" smtClean="0">
                <a:solidFill>
                  <a:srgbClr val="0080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  </a:t>
            </a:r>
            <a:r>
              <a:rPr lang="en-US" altLang="zh-CN" b="0" dirty="0" err="1">
                <a:solidFill>
                  <a:srgbClr val="000099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mov</a:t>
            </a:r>
            <a:r>
              <a:rPr lang="en-US" altLang="zh-CN" b="0" dirty="0">
                <a:solidFill>
                  <a:srgbClr val="000099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 result dl</a:t>
            </a:r>
          </a:p>
        </p:txBody>
      </p:sp>
      <p:sp>
        <p:nvSpPr>
          <p:cNvPr id="31748" name="Rectangle 2"/>
          <p:cNvSpPr txBox="1">
            <a:spLocks noChangeArrowheads="1"/>
          </p:cNvSpPr>
          <p:nvPr/>
        </p:nvSpPr>
        <p:spPr bwMode="auto">
          <a:xfrm>
            <a:off x="476250" y="80963"/>
            <a:ext cx="6364288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 dirty="0" smtClean="0">
                <a:solidFill>
                  <a:srgbClr val="003399"/>
                </a:solidFill>
              </a:rPr>
              <a:t>移位指令应用</a:t>
            </a:r>
            <a:r>
              <a:rPr lang="zh-CN" altLang="en-US" sz="2800" dirty="0">
                <a:solidFill>
                  <a:srgbClr val="003399"/>
                </a:solidFill>
              </a:rPr>
              <a:t>举例</a:t>
            </a:r>
            <a:endParaRPr lang="zh-CN" altLang="zh-CN" sz="2800" b="1" dirty="0">
              <a:solidFill>
                <a:srgbClr val="003399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309445" y="2079355"/>
            <a:ext cx="1834554" cy="3644900"/>
            <a:chOff x="7309445" y="1674310"/>
            <a:chExt cx="1834554" cy="3644900"/>
          </a:xfrm>
        </p:grpSpPr>
        <p:grpSp>
          <p:nvGrpSpPr>
            <p:cNvPr id="31749" name="组合 15"/>
            <p:cNvGrpSpPr>
              <a:grpSpLocks/>
            </p:cNvGrpSpPr>
            <p:nvPr/>
          </p:nvGrpSpPr>
          <p:grpSpPr bwMode="auto">
            <a:xfrm>
              <a:off x="7316788" y="1674310"/>
              <a:ext cx="1711325" cy="3644900"/>
              <a:chOff x="7317305" y="1313765"/>
              <a:chExt cx="1710190" cy="3645405"/>
            </a:xfrm>
          </p:grpSpPr>
          <p:grpSp>
            <p:nvGrpSpPr>
              <p:cNvPr id="31750" name="组合 10"/>
              <p:cNvGrpSpPr>
                <a:grpSpLocks/>
              </p:cNvGrpSpPr>
              <p:nvPr/>
            </p:nvGrpSpPr>
            <p:grpSpPr bwMode="auto">
              <a:xfrm>
                <a:off x="7317305" y="1313765"/>
                <a:ext cx="1710190" cy="3645405"/>
                <a:chOff x="7407315" y="1133745"/>
                <a:chExt cx="1710190" cy="3645405"/>
              </a:xfrm>
            </p:grpSpPr>
            <p:cxnSp>
              <p:nvCxnSpPr>
                <p:cNvPr id="6" name="直接连接符 5"/>
                <p:cNvCxnSpPr/>
                <p:nvPr/>
              </p:nvCxnSpPr>
              <p:spPr bwMode="auto">
                <a:xfrm>
                  <a:off x="7407315" y="1133745"/>
                  <a:ext cx="0" cy="3645405"/>
                </a:xfrm>
                <a:prstGeom prst="line">
                  <a:avLst/>
                </a:prstGeom>
                <a:ln w="19050"/>
                <a:extLst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/>
                <p:nvPr/>
              </p:nvCxnSpPr>
              <p:spPr bwMode="auto">
                <a:xfrm>
                  <a:off x="8306830" y="1133745"/>
                  <a:ext cx="0" cy="3645405"/>
                </a:xfrm>
                <a:prstGeom prst="line">
                  <a:avLst/>
                </a:prstGeom>
                <a:ln w="19050"/>
                <a:extLst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/>
                <p:cNvCxnSpPr/>
                <p:nvPr/>
              </p:nvCxnSpPr>
              <p:spPr bwMode="auto">
                <a:xfrm>
                  <a:off x="7407315" y="3923369"/>
                  <a:ext cx="899515" cy="0"/>
                </a:xfrm>
                <a:prstGeom prst="line">
                  <a:avLst/>
                </a:prstGeom>
                <a:ln w="19050"/>
                <a:extLst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/>
                <p:cNvCxnSpPr/>
                <p:nvPr/>
              </p:nvCxnSpPr>
              <p:spPr bwMode="auto">
                <a:xfrm>
                  <a:off x="7407315" y="3609001"/>
                  <a:ext cx="899515" cy="0"/>
                </a:xfrm>
                <a:prstGeom prst="line">
                  <a:avLst/>
                </a:prstGeom>
                <a:ln w="19050"/>
                <a:extLst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/>
                <p:nvPr/>
              </p:nvCxnSpPr>
              <p:spPr bwMode="auto">
                <a:xfrm>
                  <a:off x="7407315" y="3312097"/>
                  <a:ext cx="899515" cy="0"/>
                </a:xfrm>
                <a:prstGeom prst="line">
                  <a:avLst/>
                </a:prstGeom>
                <a:ln w="19050"/>
                <a:extLst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 bwMode="auto">
                <a:xfrm>
                  <a:off x="7407315" y="2988202"/>
                  <a:ext cx="899515" cy="0"/>
                </a:xfrm>
                <a:prstGeom prst="line">
                  <a:avLst/>
                </a:prstGeom>
                <a:ln w="19050"/>
                <a:extLst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31759" name="TextBox 9"/>
                <p:cNvSpPr txBox="1">
                  <a:spLocks noChangeArrowheads="1"/>
                </p:cNvSpPr>
                <p:nvPr/>
              </p:nvSpPr>
              <p:spPr bwMode="auto">
                <a:xfrm>
                  <a:off x="8307415" y="3507395"/>
                  <a:ext cx="810090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 dirty="0" err="1">
                      <a:solidFill>
                        <a:srgbClr val="FF0000"/>
                      </a:solidFill>
                    </a:rPr>
                    <a:t>dbcd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31751" name="TextBox 14"/>
              <p:cNvSpPr txBox="1">
                <a:spLocks noChangeArrowheads="1"/>
              </p:cNvSpPr>
              <p:nvPr/>
            </p:nvSpPr>
            <p:spPr bwMode="auto">
              <a:xfrm>
                <a:off x="7407315" y="3417385"/>
                <a:ext cx="7200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dirty="0">
                    <a:solidFill>
                      <a:srgbClr val="FF0000"/>
                    </a:solidFill>
                  </a:rPr>
                  <a:t>38H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752" name="TextBox 17"/>
              <p:cNvSpPr txBox="1">
                <a:spLocks noChangeArrowheads="1"/>
              </p:cNvSpPr>
              <p:nvPr/>
            </p:nvSpPr>
            <p:spPr bwMode="auto">
              <a:xfrm>
                <a:off x="7407315" y="3699030"/>
                <a:ext cx="7200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dirty="0">
                    <a:solidFill>
                      <a:srgbClr val="FF0000"/>
                    </a:solidFill>
                  </a:rPr>
                  <a:t>39H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6" name="直接连接符 15"/>
            <p:cNvCxnSpPr/>
            <p:nvPr/>
          </p:nvCxnSpPr>
          <p:spPr bwMode="auto">
            <a:xfrm>
              <a:off x="7309445" y="3203975"/>
              <a:ext cx="900112" cy="0"/>
            </a:xfrm>
            <a:prstGeom prst="line">
              <a:avLst/>
            </a:prstGeom>
            <a:ln w="19050"/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 bwMode="auto">
            <a:xfrm>
              <a:off x="7317305" y="2843935"/>
              <a:ext cx="900112" cy="0"/>
            </a:xfrm>
            <a:prstGeom prst="line">
              <a:avLst/>
            </a:prstGeom>
            <a:ln w="19050"/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TextBox 14"/>
            <p:cNvSpPr txBox="1">
              <a:spLocks noChangeArrowheads="1"/>
            </p:cNvSpPr>
            <p:nvPr/>
          </p:nvSpPr>
          <p:spPr bwMode="auto">
            <a:xfrm>
              <a:off x="7451842" y="2787379"/>
              <a:ext cx="720558" cy="461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dirty="0" smtClean="0">
                  <a:solidFill>
                    <a:srgbClr val="FF0000"/>
                  </a:solidFill>
                </a:rPr>
                <a:t>89H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9"/>
            <p:cNvSpPr txBox="1">
              <a:spLocks noChangeArrowheads="1"/>
            </p:cNvSpPr>
            <p:nvPr/>
          </p:nvSpPr>
          <p:spPr bwMode="auto">
            <a:xfrm>
              <a:off x="8217404" y="2753925"/>
              <a:ext cx="9265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dirty="0" smtClean="0">
                  <a:solidFill>
                    <a:srgbClr val="FF0000"/>
                  </a:solidFill>
                </a:rPr>
                <a:t>result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 bwMode="auto">
          <a:xfrm>
            <a:off x="1705245" y="2258870"/>
            <a:ext cx="6030670" cy="1979600"/>
          </a:xfrm>
          <a:prstGeom prst="roundRect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4800" dirty="0">
                <a:solidFill>
                  <a:srgbClr val="0000FF"/>
                </a:solidFill>
                <a:effectLst/>
                <a:latin typeface="+mn-ea"/>
              </a:rPr>
              <a:t>本小节到此结束</a:t>
            </a:r>
            <a:endParaRPr lang="en-US" altLang="zh-CN" sz="4800" dirty="0">
              <a:solidFill>
                <a:srgbClr val="0000FF"/>
              </a:solidFill>
              <a:effectLst/>
              <a:latin typeface="+mn-ea"/>
            </a:endParaRPr>
          </a:p>
          <a:p>
            <a:pPr algn="ctr">
              <a:defRPr/>
            </a:pPr>
            <a:r>
              <a:rPr lang="zh-CN" altLang="en-US" sz="4800" dirty="0">
                <a:solidFill>
                  <a:srgbClr val="0000FF"/>
                </a:solidFill>
                <a:effectLst/>
                <a:latin typeface="+mn-ea"/>
              </a:rPr>
              <a:t>谢谢！</a:t>
            </a:r>
          </a:p>
          <a:p>
            <a:pPr algn="ctr">
              <a:defRPr/>
            </a:pPr>
            <a:endParaRPr lang="zh-CN" altLang="en-US" sz="4800" dirty="0">
              <a:solidFill>
                <a:srgbClr val="0000FF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699640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98425"/>
            <a:ext cx="6611938" cy="557213"/>
          </a:xfrm>
        </p:spPr>
        <p:txBody>
          <a:bodyPr/>
          <a:lstStyle/>
          <a:p>
            <a:pPr eaLnBrk="1" hangingPunct="1"/>
            <a:r>
              <a:rPr lang="en-US" altLang="zh-CN" b="0" dirty="0" smtClean="0"/>
              <a:t>2.5.1   </a:t>
            </a:r>
            <a:r>
              <a:rPr lang="zh-CN" altLang="en-US" b="0" dirty="0" smtClean="0"/>
              <a:t>逻辑运算指令</a:t>
            </a:r>
          </a:p>
        </p:txBody>
      </p:sp>
      <p:sp>
        <p:nvSpPr>
          <p:cNvPr id="15364" name="Rectangle 9"/>
          <p:cNvSpPr>
            <a:spLocks noChangeArrowheads="1"/>
          </p:cNvSpPr>
          <p:nvPr/>
        </p:nvSpPr>
        <p:spPr bwMode="auto">
          <a:xfrm>
            <a:off x="487126" y="998538"/>
            <a:ext cx="8134587" cy="1170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spcAft>
                <a:spcPct val="10000"/>
              </a:spcAft>
              <a:buClr>
                <a:schemeClr val="accent1"/>
              </a:buClr>
              <a:buSzPct val="50000"/>
            </a:pPr>
            <a:r>
              <a:rPr lang="zh-CN" altLang="en-US" dirty="0">
                <a:solidFill>
                  <a:srgbClr val="000099"/>
                </a:solidFill>
                <a:latin typeface="+mn-lt"/>
                <a:ea typeface="+mn-ea"/>
              </a:rPr>
              <a:t>逻辑运算指令对字节或字数据进行按位的操作。</a:t>
            </a:r>
          </a:p>
          <a:p>
            <a:pPr>
              <a:spcBef>
                <a:spcPct val="0"/>
              </a:spcBef>
              <a:spcAft>
                <a:spcPct val="10000"/>
              </a:spcAft>
              <a:buClr>
                <a:schemeClr val="accent1"/>
              </a:buClr>
              <a:buSzPct val="50000"/>
            </a:pPr>
            <a:r>
              <a:rPr lang="zh-CN" altLang="en-US" dirty="0">
                <a:solidFill>
                  <a:srgbClr val="000099"/>
                </a:solidFill>
                <a:latin typeface="+mn-lt"/>
                <a:ea typeface="+mn-ea"/>
              </a:rPr>
              <a:t>包括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AND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OR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NOT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XOR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TEST</a:t>
            </a:r>
            <a:r>
              <a:rPr lang="zh-CN" altLang="en-US" dirty="0">
                <a:solidFill>
                  <a:srgbClr val="003399"/>
                </a:solidFill>
                <a:latin typeface="+mn-lt"/>
                <a:ea typeface="+mn-ea"/>
              </a:rPr>
              <a:t>等。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81013" y="171450"/>
            <a:ext cx="6611937" cy="557213"/>
          </a:xfrm>
        </p:spPr>
        <p:txBody>
          <a:bodyPr/>
          <a:lstStyle/>
          <a:p>
            <a:pPr eaLnBrk="1" hangingPunct="1"/>
            <a:r>
              <a:rPr lang="en-US" altLang="zh-CN" b="0" smtClean="0"/>
              <a:t>SHL</a:t>
            </a:r>
            <a:r>
              <a:rPr lang="zh-CN" altLang="en-US" b="0" smtClean="0"/>
              <a:t>和</a:t>
            </a:r>
            <a:r>
              <a:rPr lang="en-US" altLang="zh-CN" b="0" smtClean="0"/>
              <a:t>SAL</a:t>
            </a:r>
            <a:r>
              <a:rPr lang="zh-CN" altLang="en-US" b="0" smtClean="0"/>
              <a:t>指令的功能</a:t>
            </a:r>
          </a:p>
        </p:txBody>
      </p:sp>
      <p:pic>
        <p:nvPicPr>
          <p:cNvPr id="5124" name="图片 1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013" y="6264275"/>
            <a:ext cx="661987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5127" name="ShockwaveFlash1" r:id="rId2" imgW="8407300" imgH="5149656"/>
        </mc:Choice>
        <mc:Fallback>
          <p:control name="ShockwaveFlash1" r:id="rId2" imgW="8407300" imgH="5149656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6125" y="998538"/>
                  <a:ext cx="7696200" cy="49244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 spd="med" advClick="0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81013" y="171450"/>
            <a:ext cx="6611937" cy="557213"/>
          </a:xfrm>
        </p:spPr>
        <p:txBody>
          <a:bodyPr/>
          <a:lstStyle/>
          <a:p>
            <a:pPr eaLnBrk="1" hangingPunct="1"/>
            <a:r>
              <a:rPr lang="en-US" altLang="zh-CN" b="0" smtClean="0"/>
              <a:t>SHR</a:t>
            </a:r>
            <a:r>
              <a:rPr lang="zh-CN" altLang="en-US" b="0" smtClean="0"/>
              <a:t>指令的功能</a:t>
            </a:r>
          </a:p>
        </p:txBody>
      </p:sp>
      <p:pic>
        <p:nvPicPr>
          <p:cNvPr id="6148" name="图片 4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475" y="6264275"/>
            <a:ext cx="663575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6151" name="ShockwaveFlash1" r:id="rId2" imgW="9142857" imgH="5146942"/>
        </mc:Choice>
        <mc:Fallback>
          <p:control name="ShockwaveFlash1" r:id="rId2" imgW="9142857" imgH="5146942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938213"/>
                  <a:ext cx="9144000" cy="51466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 spd="med" advClick="0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81013" y="171450"/>
            <a:ext cx="6611937" cy="557213"/>
          </a:xfrm>
        </p:spPr>
        <p:txBody>
          <a:bodyPr/>
          <a:lstStyle/>
          <a:p>
            <a:pPr eaLnBrk="1" hangingPunct="1"/>
            <a:r>
              <a:rPr lang="en-US" altLang="zh-CN" b="0" smtClean="0"/>
              <a:t>SAR</a:t>
            </a:r>
            <a:r>
              <a:rPr lang="zh-CN" altLang="en-US" b="0" smtClean="0"/>
              <a:t>指令的功能</a:t>
            </a:r>
          </a:p>
        </p:txBody>
      </p:sp>
      <p:pic>
        <p:nvPicPr>
          <p:cNvPr id="7172" name="图片 4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475" y="6264275"/>
            <a:ext cx="663575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7175" name="ShockwaveFlash1" r:id="rId2" imgW="9142857" imgH="5146942"/>
        </mc:Choice>
        <mc:Fallback>
          <p:control name="ShockwaveFlash1" r:id="rId2" imgW="9142857" imgH="5146942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998538"/>
                  <a:ext cx="9144000" cy="51466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 spd="med" advClick="0"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81013" y="171450"/>
            <a:ext cx="6611937" cy="557213"/>
          </a:xfrm>
        </p:spPr>
        <p:txBody>
          <a:bodyPr/>
          <a:lstStyle/>
          <a:p>
            <a:pPr eaLnBrk="1" hangingPunct="1"/>
            <a:r>
              <a:rPr lang="en-US" altLang="zh-CN" b="0" smtClean="0"/>
              <a:t>ROL</a:t>
            </a:r>
            <a:r>
              <a:rPr lang="zh-CN" altLang="en-US" b="0" smtClean="0"/>
              <a:t>指令的功能</a:t>
            </a:r>
          </a:p>
        </p:txBody>
      </p:sp>
      <p:pic>
        <p:nvPicPr>
          <p:cNvPr id="8196" name="图片 4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475" y="6264275"/>
            <a:ext cx="663575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8199" name="ShockwaveFlash1" r:id="rId2" imgW="9142857" imgH="5146942"/>
        </mc:Choice>
        <mc:Fallback>
          <p:control name="ShockwaveFlash1" r:id="rId2" imgW="9142857" imgH="5146942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954088"/>
                  <a:ext cx="9144000" cy="51466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 spd="med" advClick="0"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81013" y="171450"/>
            <a:ext cx="6611937" cy="557213"/>
          </a:xfrm>
        </p:spPr>
        <p:txBody>
          <a:bodyPr/>
          <a:lstStyle/>
          <a:p>
            <a:pPr eaLnBrk="1" hangingPunct="1"/>
            <a:r>
              <a:rPr lang="en-US" altLang="zh-CN" b="0" smtClean="0"/>
              <a:t>ROR</a:t>
            </a:r>
            <a:r>
              <a:rPr lang="zh-CN" altLang="en-US" b="0" smtClean="0"/>
              <a:t>指令的功能</a:t>
            </a:r>
          </a:p>
        </p:txBody>
      </p:sp>
      <p:pic>
        <p:nvPicPr>
          <p:cNvPr id="9220" name="图片 4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475" y="6264275"/>
            <a:ext cx="663575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9223" name="ShockwaveFlash1" r:id="rId2" imgW="9142857" imgH="5146942"/>
        </mc:Choice>
        <mc:Fallback>
          <p:control name="ShockwaveFlash1" r:id="rId2" imgW="9142857" imgH="5146942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954088"/>
                  <a:ext cx="9144000" cy="51466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 spd="med" advClick="0"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81013" y="171450"/>
            <a:ext cx="6611937" cy="557213"/>
          </a:xfrm>
        </p:spPr>
        <p:txBody>
          <a:bodyPr/>
          <a:lstStyle/>
          <a:p>
            <a:pPr eaLnBrk="1" hangingPunct="1"/>
            <a:r>
              <a:rPr lang="en-US" altLang="zh-CN" b="0" smtClean="0"/>
              <a:t>RCL</a:t>
            </a:r>
            <a:r>
              <a:rPr lang="zh-CN" altLang="en-US" b="0" smtClean="0"/>
              <a:t>指令的功能</a:t>
            </a:r>
          </a:p>
        </p:txBody>
      </p:sp>
      <p:pic>
        <p:nvPicPr>
          <p:cNvPr id="10244" name="图片 4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475" y="6264275"/>
            <a:ext cx="663575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10247" name="ShockwaveFlash1" r:id="rId2" imgW="9142857" imgH="5146942"/>
        </mc:Choice>
        <mc:Fallback>
          <p:control name="ShockwaveFlash1" r:id="rId2" imgW="9142857" imgH="5146942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908050"/>
                  <a:ext cx="9144000" cy="51466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 spd="med" advClick="0"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81013" y="171450"/>
            <a:ext cx="6611937" cy="557213"/>
          </a:xfrm>
        </p:spPr>
        <p:txBody>
          <a:bodyPr/>
          <a:lstStyle/>
          <a:p>
            <a:pPr eaLnBrk="1" hangingPunct="1"/>
            <a:r>
              <a:rPr lang="en-US" altLang="zh-CN" b="0" smtClean="0"/>
              <a:t>RCR</a:t>
            </a:r>
            <a:r>
              <a:rPr lang="zh-CN" altLang="en-US" b="0" smtClean="0"/>
              <a:t>指令的功能</a:t>
            </a:r>
          </a:p>
        </p:txBody>
      </p:sp>
      <p:pic>
        <p:nvPicPr>
          <p:cNvPr id="11268" name="图片 4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475" y="6264275"/>
            <a:ext cx="663575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11271" name="ShockwaveFlash1" r:id="rId2" imgW="9142857" imgH="5146942"/>
        </mc:Choice>
        <mc:Fallback>
          <p:control name="ShockwaveFlash1" r:id="rId2" imgW="9142857" imgH="5146942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938213"/>
                  <a:ext cx="9144000" cy="51466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 spd="med" advClick="0"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1013" y="171450"/>
            <a:ext cx="6611937" cy="557213"/>
          </a:xfrm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0938" y="1223963"/>
            <a:ext cx="5940425" cy="3286125"/>
          </a:xfrm>
        </p:spPr>
        <p:txBody>
          <a:bodyPr/>
          <a:lstStyle/>
          <a:p>
            <a:pPr marL="0" indent="0" eaLnBrk="1" hangingPunct="1"/>
            <a:r>
              <a:rPr lang="en-US" altLang="zh-CN" smtClean="0"/>
              <a:t>SAL: Shift Arithmetic Left</a:t>
            </a:r>
          </a:p>
          <a:p>
            <a:pPr marL="0" indent="0" eaLnBrk="1" hangingPunct="1"/>
            <a:r>
              <a:rPr lang="en-US" altLang="zh-CN" smtClean="0"/>
              <a:t>SHL: SHift Logic Left</a:t>
            </a:r>
          </a:p>
          <a:p>
            <a:pPr marL="0" indent="0" eaLnBrk="1" hangingPunct="1"/>
            <a:r>
              <a:rPr lang="en-US" altLang="zh-CN" smtClean="0"/>
              <a:t>SAR: Shift Arithmetic Right</a:t>
            </a:r>
          </a:p>
          <a:p>
            <a:pPr marL="0" indent="0" eaLnBrk="1" hangingPunct="1"/>
            <a:r>
              <a:rPr lang="en-US" altLang="zh-CN" smtClean="0"/>
              <a:t>SHR: SHift Logic Right</a:t>
            </a:r>
          </a:p>
          <a:p>
            <a:pPr marL="0" indent="0" eaLnBrk="1" hangingPunct="1"/>
            <a:r>
              <a:rPr lang="en-US" altLang="zh-CN" smtClean="0"/>
              <a:t>ROL: ROtate Left</a:t>
            </a:r>
          </a:p>
          <a:p>
            <a:pPr marL="0" indent="0" eaLnBrk="1" hangingPunct="1"/>
            <a:r>
              <a:rPr lang="en-US" altLang="zh-CN" smtClean="0"/>
              <a:t>ROR: ROtate Right</a:t>
            </a:r>
          </a:p>
          <a:p>
            <a:pPr marL="0" indent="0" eaLnBrk="1" hangingPunct="1"/>
            <a:r>
              <a:rPr lang="en-US" altLang="zh-CN" smtClean="0"/>
              <a:t>RCL: Rotate Left through CF</a:t>
            </a:r>
          </a:p>
          <a:p>
            <a:pPr marL="0" indent="0" eaLnBrk="1" hangingPunct="1"/>
            <a:r>
              <a:rPr lang="en-US" altLang="zh-CN" smtClean="0"/>
              <a:t>RCR: Rotate Right through CF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98425"/>
            <a:ext cx="6611938" cy="557213"/>
          </a:xfrm>
        </p:spPr>
        <p:txBody>
          <a:bodyPr/>
          <a:lstStyle/>
          <a:p>
            <a:pPr eaLnBrk="1" hangingPunct="1"/>
            <a:r>
              <a:rPr lang="en-US" altLang="zh-CN" b="0" dirty="0"/>
              <a:t>2.5.1   </a:t>
            </a:r>
            <a:r>
              <a:rPr lang="zh-CN" altLang="en-US" b="0" dirty="0"/>
              <a:t>逻辑运算指令</a:t>
            </a:r>
            <a:endParaRPr lang="zh-CN" altLang="en-US" b="0" dirty="0" smtClean="0"/>
          </a:p>
        </p:txBody>
      </p:sp>
      <p:sp>
        <p:nvSpPr>
          <p:cNvPr id="404484" name="Text Box 4"/>
          <p:cNvSpPr txBox="1">
            <a:spLocks noChangeArrowheads="1"/>
          </p:cNvSpPr>
          <p:nvPr/>
        </p:nvSpPr>
        <p:spPr bwMode="auto">
          <a:xfrm>
            <a:off x="476250" y="998538"/>
            <a:ext cx="80772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1. AND 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逻辑与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04486" name="Text Box 6"/>
          <p:cNvSpPr txBox="1">
            <a:spLocks noChangeArrowheads="1"/>
          </p:cNvSpPr>
          <p:nvPr/>
        </p:nvSpPr>
        <p:spPr bwMode="auto">
          <a:xfrm>
            <a:off x="476250" y="29718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3399"/>
                </a:solidFill>
              </a:rPr>
              <a:t>逻辑与指令可用于屏蔽操作数的数据位；</a:t>
            </a:r>
          </a:p>
        </p:txBody>
      </p:sp>
      <p:sp>
        <p:nvSpPr>
          <p:cNvPr id="404487" name="Text Box 7"/>
          <p:cNvSpPr txBox="1">
            <a:spLocks noChangeArrowheads="1"/>
          </p:cNvSpPr>
          <p:nvPr/>
        </p:nvSpPr>
        <p:spPr bwMode="auto">
          <a:xfrm>
            <a:off x="476250" y="3474005"/>
            <a:ext cx="8229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3399"/>
                </a:solidFill>
              </a:rPr>
              <a:t>例：</a:t>
            </a:r>
            <a:r>
              <a:rPr lang="en-US" altLang="zh-CN" dirty="0" smtClean="0">
                <a:solidFill>
                  <a:srgbClr val="0000FF"/>
                </a:solidFill>
              </a:rPr>
              <a:t>AND    AH,0FH</a:t>
            </a:r>
            <a:r>
              <a:rPr lang="en-US" altLang="zh-CN" dirty="0" smtClean="0">
                <a:solidFill>
                  <a:srgbClr val="003399"/>
                </a:solidFill>
              </a:rPr>
              <a:t>      </a:t>
            </a:r>
            <a:r>
              <a:rPr lang="zh-CN" altLang="en-US" dirty="0">
                <a:solidFill>
                  <a:srgbClr val="003399"/>
                </a:solidFill>
              </a:rPr>
              <a:t>；屏蔽寄存器</a:t>
            </a:r>
            <a:r>
              <a:rPr lang="en-US" altLang="zh-CN" dirty="0">
                <a:solidFill>
                  <a:srgbClr val="003399"/>
                </a:solidFill>
              </a:rPr>
              <a:t>AH</a:t>
            </a:r>
            <a:r>
              <a:rPr lang="zh-CN" altLang="en-US" dirty="0">
                <a:solidFill>
                  <a:srgbClr val="003399"/>
                </a:solidFill>
              </a:rPr>
              <a:t>的高四位，保留其低四位的数据。</a:t>
            </a:r>
          </a:p>
        </p:txBody>
      </p:sp>
      <p:sp>
        <p:nvSpPr>
          <p:cNvPr id="2" name="圆角矩形 1"/>
          <p:cNvSpPr/>
          <p:nvPr/>
        </p:nvSpPr>
        <p:spPr bwMode="auto">
          <a:xfrm>
            <a:off x="611560" y="1719263"/>
            <a:ext cx="7245350" cy="960437"/>
          </a:xfrm>
          <a:prstGeom prst="roundRect">
            <a:avLst/>
          </a:prstGeom>
          <a:ln>
            <a:solidFill>
              <a:srgbClr val="0000FF"/>
            </a:solidFill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ct val="10000"/>
              </a:spcAft>
              <a:defRPr/>
            </a:pPr>
            <a:r>
              <a:rPr lang="zh-CN" altLang="en-US" dirty="0">
                <a:solidFill>
                  <a:srgbClr val="003399"/>
                </a:solidFill>
              </a:rPr>
              <a:t>指令格式：</a:t>
            </a:r>
          </a:p>
          <a:p>
            <a:pPr>
              <a:spcBef>
                <a:spcPct val="0"/>
              </a:spcBef>
              <a:spcAft>
                <a:spcPct val="10000"/>
              </a:spcAft>
              <a:defRPr/>
            </a:pPr>
            <a:r>
              <a:rPr lang="en-US" altLang="zh-CN" dirty="0">
                <a:solidFill>
                  <a:srgbClr val="0000FF"/>
                </a:solidFill>
              </a:rPr>
              <a:t>AND  DST,SRC</a:t>
            </a:r>
            <a:r>
              <a:rPr lang="en-US" altLang="zh-CN" dirty="0"/>
              <a:t>	</a:t>
            </a:r>
            <a:r>
              <a:rPr lang="zh-CN" altLang="en-US" dirty="0">
                <a:solidFill>
                  <a:srgbClr val="003399"/>
                </a:solidFill>
              </a:rPr>
              <a:t>；（</a:t>
            </a:r>
            <a:r>
              <a:rPr lang="en-US" altLang="zh-CN" dirty="0">
                <a:solidFill>
                  <a:srgbClr val="003399"/>
                </a:solidFill>
              </a:rPr>
              <a:t>DST</a:t>
            </a:r>
            <a:r>
              <a:rPr lang="zh-CN" altLang="en-US" dirty="0">
                <a:solidFill>
                  <a:srgbClr val="003399"/>
                </a:solidFill>
              </a:rPr>
              <a:t>）←（</a:t>
            </a:r>
            <a:r>
              <a:rPr lang="en-US" altLang="zh-CN" dirty="0">
                <a:solidFill>
                  <a:srgbClr val="003399"/>
                </a:solidFill>
              </a:rPr>
              <a:t>DST</a:t>
            </a:r>
            <a:r>
              <a:rPr lang="zh-CN" altLang="en-US" dirty="0">
                <a:solidFill>
                  <a:srgbClr val="003399"/>
                </a:solidFill>
              </a:rPr>
              <a:t>）∧（</a:t>
            </a:r>
            <a:r>
              <a:rPr lang="en-US" altLang="zh-CN" dirty="0">
                <a:solidFill>
                  <a:srgbClr val="003399"/>
                </a:solidFill>
              </a:rPr>
              <a:t>SRC</a:t>
            </a:r>
            <a:r>
              <a:rPr lang="zh-CN" altLang="en-US" dirty="0">
                <a:solidFill>
                  <a:srgbClr val="003399"/>
                </a:solidFill>
              </a:rPr>
              <a:t>）</a:t>
            </a:r>
          </a:p>
        </p:txBody>
      </p:sp>
      <p:grpSp>
        <p:nvGrpSpPr>
          <p:cNvPr id="16391" name="组合 5"/>
          <p:cNvGrpSpPr>
            <a:grpSpLocks/>
          </p:cNvGrpSpPr>
          <p:nvPr/>
        </p:nvGrpSpPr>
        <p:grpSpPr bwMode="auto">
          <a:xfrm>
            <a:off x="4811713" y="4329113"/>
            <a:ext cx="3690937" cy="1736725"/>
            <a:chOff x="611559" y="4554125"/>
            <a:chExt cx="3690411" cy="1736646"/>
          </a:xfrm>
        </p:grpSpPr>
        <p:sp>
          <p:nvSpPr>
            <p:cNvPr id="16392" name="圆角矩形 2"/>
            <p:cNvSpPr>
              <a:spLocks noChangeArrowheads="1"/>
            </p:cNvSpPr>
            <p:nvPr/>
          </p:nvSpPr>
          <p:spPr bwMode="auto">
            <a:xfrm>
              <a:off x="611559" y="4554125"/>
              <a:ext cx="3690411" cy="1736646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008000"/>
              </a:solidFill>
              <a:round/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BottomRigh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latin typeface="Franklin Gothic Heavy" pitchFamily="34" charset="0"/>
                  <a:cs typeface="Arial" pitchFamily="34" charset="0"/>
                </a:rPr>
                <a:t>            </a:t>
              </a:r>
              <a:r>
                <a:rPr lang="en-US" altLang="zh-CN" sz="3200" dirty="0">
                  <a:solidFill>
                    <a:srgbClr val="0000FF"/>
                  </a:solidFill>
                  <a:latin typeface="Franklin Gothic Heavy" pitchFamily="34" charset="0"/>
                  <a:cs typeface="Arial" pitchFamily="34" charset="0"/>
                </a:rPr>
                <a:t>01100111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3200" dirty="0">
                  <a:latin typeface="Franklin Gothic Heavy" pitchFamily="34" charset="0"/>
                  <a:cs typeface="Arial" pitchFamily="34" charset="0"/>
                </a:rPr>
                <a:t>AND </a:t>
              </a:r>
              <a:r>
                <a:rPr lang="en-US" altLang="zh-CN" sz="3200" dirty="0">
                  <a:solidFill>
                    <a:srgbClr val="FF0000"/>
                  </a:solidFill>
                  <a:latin typeface="Franklin Gothic Heavy" pitchFamily="34" charset="0"/>
                  <a:cs typeface="Arial" pitchFamily="34" charset="0"/>
                </a:rPr>
                <a:t>11011100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3200" dirty="0">
                  <a:latin typeface="Franklin Gothic Heavy" pitchFamily="34" charset="0"/>
                  <a:cs typeface="Arial" pitchFamily="34" charset="0"/>
                </a:rPr>
                <a:t>         </a:t>
              </a:r>
              <a:r>
                <a:rPr lang="en-US" altLang="zh-CN" sz="3200" dirty="0">
                  <a:solidFill>
                    <a:srgbClr val="002060"/>
                  </a:solidFill>
                  <a:latin typeface="Franklin Gothic Heavy" pitchFamily="34" charset="0"/>
                  <a:cs typeface="Arial" pitchFamily="34" charset="0"/>
                </a:rPr>
                <a:t>01000100</a:t>
              </a:r>
              <a:endParaRPr lang="zh-CN" altLang="en-US" sz="3200" dirty="0">
                <a:solidFill>
                  <a:srgbClr val="002060"/>
                </a:solidFill>
                <a:latin typeface="Franklin Gothic Heavy" pitchFamily="34" charset="0"/>
                <a:cs typeface="Arial" pitchFamily="34" charset="0"/>
              </a:endParaRPr>
            </a:p>
          </p:txBody>
        </p:sp>
        <p:cxnSp>
          <p:nvCxnSpPr>
            <p:cNvPr id="16393" name="直接连接符 4"/>
            <p:cNvCxnSpPr>
              <a:cxnSpLocks noChangeShapeType="1"/>
            </p:cNvCxnSpPr>
            <p:nvPr/>
          </p:nvCxnSpPr>
          <p:spPr bwMode="auto">
            <a:xfrm>
              <a:off x="701570" y="5679250"/>
              <a:ext cx="3375375" cy="0"/>
            </a:xfrm>
            <a:prstGeom prst="line">
              <a:avLst/>
            </a:prstGeom>
            <a:noFill/>
            <a:ln w="571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404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04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6" grpId="0"/>
      <p:bldP spid="404487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98425"/>
            <a:ext cx="6611938" cy="557213"/>
          </a:xfrm>
        </p:spPr>
        <p:txBody>
          <a:bodyPr/>
          <a:lstStyle/>
          <a:p>
            <a:pPr eaLnBrk="1" hangingPunct="1"/>
            <a:r>
              <a:rPr lang="en-US" altLang="zh-CN" b="0" dirty="0"/>
              <a:t>2.5.1   </a:t>
            </a:r>
            <a:r>
              <a:rPr lang="zh-CN" altLang="en-US" b="0" dirty="0"/>
              <a:t>逻辑运算指令</a:t>
            </a:r>
            <a:endParaRPr lang="zh-CN" altLang="en-US" b="0" dirty="0" smtClean="0"/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485775" y="998538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2. OR 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逻辑或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524725" y="2881313"/>
            <a:ext cx="845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3399"/>
                </a:solidFill>
              </a:rPr>
              <a:t>逻辑或指令可对操作数的某些位置</a:t>
            </a:r>
            <a:r>
              <a:rPr lang="en-US" altLang="zh-CN" dirty="0">
                <a:solidFill>
                  <a:srgbClr val="003399"/>
                </a:solidFill>
              </a:rPr>
              <a:t>1</a:t>
            </a:r>
            <a:r>
              <a:rPr lang="zh-CN" altLang="en-US" dirty="0">
                <a:solidFill>
                  <a:srgbClr val="003399"/>
                </a:solidFill>
              </a:rPr>
              <a:t>；</a:t>
            </a:r>
          </a:p>
        </p:txBody>
      </p:sp>
      <p:sp>
        <p:nvSpPr>
          <p:cNvPr id="211975" name="Text Box 7"/>
          <p:cNvSpPr txBox="1">
            <a:spLocks noChangeArrowheads="1"/>
          </p:cNvSpPr>
          <p:nvPr/>
        </p:nvSpPr>
        <p:spPr bwMode="auto">
          <a:xfrm>
            <a:off x="521550" y="3436938"/>
            <a:ext cx="8458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3399"/>
                </a:solidFill>
              </a:rPr>
              <a:t>例：</a:t>
            </a:r>
            <a:r>
              <a:rPr lang="en-US" altLang="zh-CN" dirty="0" smtClean="0">
                <a:solidFill>
                  <a:srgbClr val="0000FF"/>
                </a:solidFill>
              </a:rPr>
              <a:t>OR </a:t>
            </a:r>
            <a:r>
              <a:rPr lang="en-US" altLang="zh-CN" dirty="0">
                <a:solidFill>
                  <a:srgbClr val="0000FF"/>
                </a:solidFill>
              </a:rPr>
              <a:t>BX, 0F00H  </a:t>
            </a:r>
            <a:r>
              <a:rPr lang="zh-CN" altLang="en-US" dirty="0" smtClean="0">
                <a:solidFill>
                  <a:srgbClr val="003399"/>
                </a:solidFill>
              </a:rPr>
              <a:t>；将</a:t>
            </a:r>
            <a:r>
              <a:rPr lang="zh-CN" altLang="en-US" dirty="0">
                <a:solidFill>
                  <a:srgbClr val="003399"/>
                </a:solidFill>
              </a:rPr>
              <a:t>寄存器</a:t>
            </a:r>
            <a:r>
              <a:rPr lang="en-US" altLang="zh-CN" dirty="0">
                <a:solidFill>
                  <a:srgbClr val="003399"/>
                </a:solidFill>
              </a:rPr>
              <a:t>BH</a:t>
            </a:r>
            <a:r>
              <a:rPr lang="zh-CN" altLang="en-US" dirty="0">
                <a:solidFill>
                  <a:srgbClr val="003399"/>
                </a:solidFill>
              </a:rPr>
              <a:t>的低四位置</a:t>
            </a:r>
            <a:r>
              <a:rPr lang="en-US" altLang="zh-CN" dirty="0">
                <a:solidFill>
                  <a:srgbClr val="003399"/>
                </a:solidFill>
              </a:rPr>
              <a:t>1</a:t>
            </a:r>
            <a:r>
              <a:rPr lang="zh-CN" altLang="en-US" dirty="0">
                <a:solidFill>
                  <a:srgbClr val="003399"/>
                </a:solidFill>
              </a:rPr>
              <a:t>，其他位数据不变。</a:t>
            </a:r>
          </a:p>
        </p:txBody>
      </p:sp>
      <p:sp>
        <p:nvSpPr>
          <p:cNvPr id="2" name="圆角矩形 1"/>
          <p:cNvSpPr/>
          <p:nvPr/>
        </p:nvSpPr>
        <p:spPr bwMode="auto">
          <a:xfrm>
            <a:off x="521550" y="1658938"/>
            <a:ext cx="7515225" cy="960437"/>
          </a:xfrm>
          <a:prstGeom prst="roundRect">
            <a:avLst/>
          </a:prstGeom>
          <a:ln>
            <a:solidFill>
              <a:srgbClr val="0000FF"/>
            </a:solidFill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ct val="10000"/>
              </a:spcAft>
              <a:defRPr/>
            </a:pPr>
            <a:r>
              <a:rPr lang="zh-CN" altLang="en-US" dirty="0">
                <a:solidFill>
                  <a:srgbClr val="003399"/>
                </a:solidFill>
              </a:rPr>
              <a:t>指令格式：</a:t>
            </a:r>
          </a:p>
          <a:p>
            <a:pPr>
              <a:spcBef>
                <a:spcPct val="0"/>
              </a:spcBef>
              <a:spcAft>
                <a:spcPct val="10000"/>
              </a:spcAft>
              <a:defRPr/>
            </a:pPr>
            <a:r>
              <a:rPr lang="en-US" altLang="zh-CN" dirty="0" smtClean="0">
                <a:solidFill>
                  <a:srgbClr val="0000FF"/>
                </a:solidFill>
              </a:rPr>
              <a:t>OR  DST</a:t>
            </a:r>
            <a:r>
              <a:rPr lang="en-US" altLang="zh-CN" dirty="0">
                <a:solidFill>
                  <a:srgbClr val="0000FF"/>
                </a:solidFill>
              </a:rPr>
              <a:t>, SRC</a:t>
            </a:r>
            <a:r>
              <a:rPr lang="en-US" altLang="zh-CN" dirty="0"/>
              <a:t>	</a:t>
            </a:r>
            <a:r>
              <a:rPr lang="zh-CN" altLang="en-US" dirty="0">
                <a:solidFill>
                  <a:srgbClr val="003399"/>
                </a:solidFill>
              </a:rPr>
              <a:t>；（</a:t>
            </a:r>
            <a:r>
              <a:rPr lang="en-US" altLang="zh-CN" dirty="0">
                <a:solidFill>
                  <a:srgbClr val="003399"/>
                </a:solidFill>
              </a:rPr>
              <a:t>DST</a:t>
            </a:r>
            <a:r>
              <a:rPr lang="zh-CN" altLang="en-US" dirty="0">
                <a:solidFill>
                  <a:srgbClr val="003399"/>
                </a:solidFill>
              </a:rPr>
              <a:t>）←（</a:t>
            </a:r>
            <a:r>
              <a:rPr lang="en-US" altLang="zh-CN" dirty="0">
                <a:solidFill>
                  <a:srgbClr val="003399"/>
                </a:solidFill>
              </a:rPr>
              <a:t>DST</a:t>
            </a:r>
            <a:r>
              <a:rPr lang="zh-CN" altLang="en-US" dirty="0">
                <a:solidFill>
                  <a:srgbClr val="003399"/>
                </a:solidFill>
              </a:rPr>
              <a:t>）∨（</a:t>
            </a:r>
            <a:r>
              <a:rPr lang="en-US" altLang="zh-CN" dirty="0">
                <a:solidFill>
                  <a:srgbClr val="003399"/>
                </a:solidFill>
              </a:rPr>
              <a:t>SRC</a:t>
            </a:r>
            <a:r>
              <a:rPr lang="zh-CN" altLang="en-US" dirty="0">
                <a:solidFill>
                  <a:srgbClr val="003399"/>
                </a:solidFill>
              </a:rPr>
              <a:t>）</a:t>
            </a:r>
          </a:p>
        </p:txBody>
      </p:sp>
      <p:grpSp>
        <p:nvGrpSpPr>
          <p:cNvPr id="8" name="组合 5"/>
          <p:cNvGrpSpPr>
            <a:grpSpLocks/>
          </p:cNvGrpSpPr>
          <p:nvPr/>
        </p:nvGrpSpPr>
        <p:grpSpPr bwMode="auto">
          <a:xfrm>
            <a:off x="5071785" y="4239090"/>
            <a:ext cx="3415650" cy="1736725"/>
            <a:chOff x="4076945" y="4492949"/>
            <a:chExt cx="3690411" cy="1736646"/>
          </a:xfrm>
        </p:grpSpPr>
        <p:sp>
          <p:nvSpPr>
            <p:cNvPr id="9" name="圆角矩形 2"/>
            <p:cNvSpPr>
              <a:spLocks noChangeArrowheads="1"/>
            </p:cNvSpPr>
            <p:nvPr/>
          </p:nvSpPr>
          <p:spPr bwMode="auto">
            <a:xfrm>
              <a:off x="4076945" y="4492949"/>
              <a:ext cx="3690411" cy="1736646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dirty="0" smtClean="0">
                  <a:solidFill>
                    <a:srgbClr val="0000FF"/>
                  </a:solidFill>
                  <a:latin typeface="Franklin Gothic Heavy" pitchFamily="34" charset="0"/>
                  <a:cs typeface="Arial" pitchFamily="34" charset="0"/>
                </a:rPr>
                <a:t>          </a:t>
              </a:r>
              <a:r>
                <a:rPr lang="en-US" altLang="zh-CN" sz="3200" dirty="0" smtClean="0">
                  <a:solidFill>
                    <a:srgbClr val="0000FF"/>
                  </a:solidFill>
                  <a:latin typeface="Franklin Gothic Heavy" pitchFamily="34" charset="0"/>
                  <a:cs typeface="Arial" pitchFamily="34" charset="0"/>
                </a:rPr>
                <a:t>01000110</a:t>
              </a:r>
              <a:endParaRPr lang="en-US" altLang="zh-CN" sz="3200" dirty="0">
                <a:solidFill>
                  <a:srgbClr val="0000FF"/>
                </a:solidFill>
                <a:latin typeface="Franklin Gothic Heavy" pitchFamily="34" charset="0"/>
                <a:cs typeface="Arial" pitchFamily="34" charset="0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3200" dirty="0" smtClean="0">
                  <a:solidFill>
                    <a:srgbClr val="0000FF"/>
                  </a:solidFill>
                  <a:latin typeface="Franklin Gothic Heavy" pitchFamily="34" charset="0"/>
                  <a:cs typeface="Arial" pitchFamily="34" charset="0"/>
                </a:rPr>
                <a:t> OR</a:t>
              </a:r>
              <a:r>
                <a:rPr lang="en-US" altLang="zh-CN" sz="3200" dirty="0" smtClean="0">
                  <a:latin typeface="Franklin Gothic Heavy" pitchFamily="34" charset="0"/>
                  <a:cs typeface="Arial" pitchFamily="34" charset="0"/>
                </a:rPr>
                <a:t> </a:t>
              </a:r>
              <a:r>
                <a:rPr lang="en-US" altLang="zh-CN" sz="3200" dirty="0" smtClean="0">
                  <a:solidFill>
                    <a:srgbClr val="FF0000"/>
                  </a:solidFill>
                  <a:latin typeface="Franklin Gothic Heavy" pitchFamily="34" charset="0"/>
                  <a:cs typeface="Arial" pitchFamily="34" charset="0"/>
                </a:rPr>
                <a:t>01011010</a:t>
              </a:r>
              <a:endParaRPr lang="en-US" altLang="zh-CN" sz="3200" dirty="0">
                <a:solidFill>
                  <a:srgbClr val="FF0000"/>
                </a:solidFill>
                <a:latin typeface="Franklin Gothic Heavy" pitchFamily="34" charset="0"/>
                <a:cs typeface="Arial" pitchFamily="34" charset="0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dirty="0">
                  <a:latin typeface="Franklin Gothic Heavy" pitchFamily="34" charset="0"/>
                  <a:cs typeface="Arial" pitchFamily="34" charset="0"/>
                </a:rPr>
                <a:t>         </a:t>
              </a:r>
              <a:r>
                <a:rPr lang="en-US" altLang="zh-CN" dirty="0" smtClean="0">
                  <a:latin typeface="Franklin Gothic Heavy" pitchFamily="34" charset="0"/>
                  <a:cs typeface="Arial" pitchFamily="34" charset="0"/>
                </a:rPr>
                <a:t> </a:t>
              </a:r>
              <a:r>
                <a:rPr lang="en-US" altLang="zh-CN" sz="3200" dirty="0" smtClean="0">
                  <a:solidFill>
                    <a:srgbClr val="002060"/>
                  </a:solidFill>
                  <a:latin typeface="Franklin Gothic Heavy" pitchFamily="34" charset="0"/>
                  <a:cs typeface="Arial" pitchFamily="34" charset="0"/>
                </a:rPr>
                <a:t>01011110</a:t>
              </a:r>
              <a:endParaRPr lang="zh-CN" altLang="en-US" sz="3200" dirty="0">
                <a:solidFill>
                  <a:srgbClr val="002060"/>
                </a:solidFill>
                <a:latin typeface="Franklin Gothic Heavy" pitchFamily="34" charset="0"/>
                <a:cs typeface="Arial" pitchFamily="34" charset="0"/>
              </a:endParaRPr>
            </a:p>
          </p:txBody>
        </p:sp>
        <p:cxnSp>
          <p:nvCxnSpPr>
            <p:cNvPr id="10" name="直接连接符 4"/>
            <p:cNvCxnSpPr>
              <a:cxnSpLocks noChangeShapeType="1"/>
            </p:cNvCxnSpPr>
            <p:nvPr/>
          </p:nvCxnSpPr>
          <p:spPr bwMode="auto">
            <a:xfrm>
              <a:off x="4270910" y="5607467"/>
              <a:ext cx="3148023" cy="0"/>
            </a:xfrm>
            <a:prstGeom prst="line">
              <a:avLst/>
            </a:prstGeom>
            <a:noFill/>
            <a:ln w="571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1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1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4" grpId="0"/>
      <p:bldP spid="211975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98425"/>
            <a:ext cx="6611938" cy="557213"/>
          </a:xfrm>
        </p:spPr>
        <p:txBody>
          <a:bodyPr/>
          <a:lstStyle/>
          <a:p>
            <a:pPr eaLnBrk="1" hangingPunct="1"/>
            <a:r>
              <a:rPr lang="en-US" altLang="zh-CN" b="0" dirty="0"/>
              <a:t>2.5.1   </a:t>
            </a:r>
            <a:r>
              <a:rPr lang="zh-CN" altLang="en-US" b="0" dirty="0"/>
              <a:t>逻辑运算指令</a:t>
            </a:r>
            <a:endParaRPr lang="zh-CN" altLang="en-US" b="0" dirty="0" smtClean="0"/>
          </a:p>
        </p:txBody>
      </p:sp>
      <p:sp>
        <p:nvSpPr>
          <p:cNvPr id="212997" name="Rectangle 5"/>
          <p:cNvSpPr>
            <a:spLocks noChangeArrowheads="1"/>
          </p:cNvSpPr>
          <p:nvPr/>
        </p:nvSpPr>
        <p:spPr bwMode="auto">
          <a:xfrm>
            <a:off x="476250" y="989956"/>
            <a:ext cx="23255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3. NOT 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逻辑非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12999" name="Text Box 7"/>
          <p:cNvSpPr txBox="1">
            <a:spLocks noChangeArrowheads="1"/>
          </p:cNvSpPr>
          <p:nvPr/>
        </p:nvSpPr>
        <p:spPr bwMode="auto">
          <a:xfrm>
            <a:off x="476250" y="3038475"/>
            <a:ext cx="853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3399"/>
                </a:solidFill>
              </a:rPr>
              <a:t>逻辑非指令用于对操作数按位求反</a:t>
            </a:r>
          </a:p>
        </p:txBody>
      </p:sp>
      <p:sp>
        <p:nvSpPr>
          <p:cNvPr id="2" name="圆角矩形 1"/>
          <p:cNvSpPr/>
          <p:nvPr/>
        </p:nvSpPr>
        <p:spPr bwMode="auto">
          <a:xfrm>
            <a:off x="566555" y="1719263"/>
            <a:ext cx="5581650" cy="960437"/>
          </a:xfrm>
          <a:prstGeom prst="roundRect">
            <a:avLst/>
          </a:prstGeom>
          <a:ln>
            <a:solidFill>
              <a:srgbClr val="0000FF"/>
            </a:solidFill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ct val="10000"/>
              </a:spcAft>
              <a:defRPr/>
            </a:pPr>
            <a:r>
              <a:rPr lang="zh-CN" altLang="en-US" dirty="0">
                <a:solidFill>
                  <a:srgbClr val="003399"/>
                </a:solidFill>
              </a:rPr>
              <a:t>指令格式： </a:t>
            </a:r>
          </a:p>
          <a:p>
            <a:pPr>
              <a:spcBef>
                <a:spcPct val="0"/>
              </a:spcBef>
              <a:spcAft>
                <a:spcPct val="10000"/>
              </a:spcAft>
              <a:defRPr/>
            </a:pPr>
            <a:r>
              <a:rPr lang="en-US" altLang="zh-CN" dirty="0">
                <a:solidFill>
                  <a:srgbClr val="0000FF"/>
                </a:solidFill>
              </a:rPr>
              <a:t>NOT	OPR</a:t>
            </a:r>
            <a:r>
              <a:rPr lang="en-US" altLang="zh-CN" dirty="0"/>
              <a:t>	</a:t>
            </a:r>
            <a:r>
              <a:rPr lang="zh-CN" altLang="en-US" dirty="0">
                <a:solidFill>
                  <a:srgbClr val="003399"/>
                </a:solidFill>
              </a:rPr>
              <a:t>；（</a:t>
            </a:r>
            <a:r>
              <a:rPr lang="en-US" altLang="zh-CN" dirty="0">
                <a:solidFill>
                  <a:srgbClr val="003399"/>
                </a:solidFill>
              </a:rPr>
              <a:t>OPR</a:t>
            </a:r>
            <a:r>
              <a:rPr lang="zh-CN" altLang="en-US" dirty="0">
                <a:solidFill>
                  <a:srgbClr val="003399"/>
                </a:solidFill>
              </a:rPr>
              <a:t>）←（</a:t>
            </a:r>
            <a:r>
              <a:rPr lang="en-US" altLang="zh-CN" dirty="0">
                <a:solidFill>
                  <a:srgbClr val="003399"/>
                </a:solidFill>
              </a:rPr>
              <a:t>OPR</a:t>
            </a:r>
            <a:r>
              <a:rPr lang="zh-CN" altLang="en-US" dirty="0">
                <a:solidFill>
                  <a:srgbClr val="003399"/>
                </a:solidFill>
              </a:rPr>
              <a:t>）</a:t>
            </a:r>
          </a:p>
        </p:txBody>
      </p:sp>
      <p:grpSp>
        <p:nvGrpSpPr>
          <p:cNvPr id="7" name="组合 5"/>
          <p:cNvGrpSpPr>
            <a:grpSpLocks/>
          </p:cNvGrpSpPr>
          <p:nvPr/>
        </p:nvGrpSpPr>
        <p:grpSpPr bwMode="auto">
          <a:xfrm>
            <a:off x="5283705" y="4779150"/>
            <a:ext cx="3186785" cy="1191816"/>
            <a:chOff x="4076945" y="4492949"/>
            <a:chExt cx="3690411" cy="1191762"/>
          </a:xfrm>
        </p:grpSpPr>
        <p:sp>
          <p:nvSpPr>
            <p:cNvPr id="8" name="圆角矩形 2"/>
            <p:cNvSpPr>
              <a:spLocks noChangeArrowheads="1"/>
            </p:cNvSpPr>
            <p:nvPr/>
          </p:nvSpPr>
          <p:spPr bwMode="auto">
            <a:xfrm>
              <a:off x="4076945" y="4492949"/>
              <a:ext cx="3690411" cy="1191762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 dirty="0" smtClean="0">
                  <a:solidFill>
                    <a:srgbClr val="0000FF"/>
                  </a:solidFill>
                  <a:latin typeface="Franklin Gothic Heavy" pitchFamily="34" charset="0"/>
                  <a:cs typeface="Arial" pitchFamily="34" charset="0"/>
                </a:rPr>
                <a:t>NOT</a:t>
              </a:r>
              <a:r>
                <a:rPr lang="en-US" altLang="zh-CN" sz="3200" dirty="0" smtClean="0">
                  <a:latin typeface="Franklin Gothic Heavy" pitchFamily="34" charset="0"/>
                  <a:cs typeface="Arial" pitchFamily="34" charset="0"/>
                </a:rPr>
                <a:t> </a:t>
              </a:r>
              <a:r>
                <a:rPr lang="en-US" altLang="zh-CN" sz="3200" dirty="0" smtClean="0">
                  <a:solidFill>
                    <a:srgbClr val="FF0000"/>
                  </a:solidFill>
                  <a:latin typeface="Franklin Gothic Heavy" pitchFamily="34" charset="0"/>
                  <a:cs typeface="Arial" pitchFamily="34" charset="0"/>
                </a:rPr>
                <a:t>01000110</a:t>
              </a:r>
              <a:endParaRPr lang="en-US" altLang="zh-CN" sz="3200" dirty="0">
                <a:solidFill>
                  <a:srgbClr val="FF0000"/>
                </a:solidFill>
                <a:latin typeface="Franklin Gothic Heavy" pitchFamily="34" charset="0"/>
                <a:cs typeface="Arial" pitchFamily="34" charset="0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3200" dirty="0" smtClean="0">
                  <a:solidFill>
                    <a:srgbClr val="002060"/>
                  </a:solidFill>
                  <a:latin typeface="Franklin Gothic Heavy" pitchFamily="34" charset="0"/>
                  <a:cs typeface="Arial" pitchFamily="34" charset="0"/>
                </a:rPr>
                <a:t>        10111001</a:t>
              </a:r>
              <a:endParaRPr lang="zh-CN" altLang="en-US" sz="3200" dirty="0">
                <a:solidFill>
                  <a:srgbClr val="002060"/>
                </a:solidFill>
                <a:latin typeface="Franklin Gothic Heavy" pitchFamily="34" charset="0"/>
                <a:cs typeface="Arial" pitchFamily="34" charset="0"/>
              </a:endParaRPr>
            </a:p>
          </p:txBody>
        </p:sp>
        <p:cxnSp>
          <p:nvCxnSpPr>
            <p:cNvPr id="9" name="直接连接符 4"/>
            <p:cNvCxnSpPr>
              <a:cxnSpLocks noChangeShapeType="1"/>
            </p:cNvCxnSpPr>
            <p:nvPr/>
          </p:nvCxnSpPr>
          <p:spPr bwMode="auto">
            <a:xfrm>
              <a:off x="4165906" y="5118011"/>
              <a:ext cx="3350787" cy="0"/>
            </a:xfrm>
            <a:prstGeom prst="line">
              <a:avLst/>
            </a:prstGeom>
            <a:noFill/>
            <a:ln w="571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9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81013" y="98425"/>
            <a:ext cx="6611937" cy="557213"/>
          </a:xfrm>
        </p:spPr>
        <p:txBody>
          <a:bodyPr/>
          <a:lstStyle/>
          <a:p>
            <a:pPr eaLnBrk="1" hangingPunct="1"/>
            <a:r>
              <a:rPr lang="en-US" altLang="zh-CN" b="0" dirty="0"/>
              <a:t>2.5.1   </a:t>
            </a:r>
            <a:r>
              <a:rPr lang="zh-CN" altLang="en-US" b="0" dirty="0"/>
              <a:t>逻辑运算指令</a:t>
            </a:r>
            <a:endParaRPr lang="zh-CN" altLang="en-US" b="0" dirty="0" smtClean="0"/>
          </a:p>
        </p:txBody>
      </p:sp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471488" y="998538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4. XOR 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异或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14023" name="Text Box 7"/>
          <p:cNvSpPr txBox="1">
            <a:spLocks noChangeArrowheads="1"/>
          </p:cNvSpPr>
          <p:nvPr/>
        </p:nvSpPr>
        <p:spPr bwMode="auto">
          <a:xfrm>
            <a:off x="479425" y="2881313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3399"/>
                </a:solidFill>
              </a:rPr>
              <a:t>异或指令用于测试两个数据是否相等或</a:t>
            </a:r>
            <a:r>
              <a:rPr lang="zh-CN" altLang="en-US" dirty="0" smtClean="0">
                <a:solidFill>
                  <a:srgbClr val="003399"/>
                </a:solidFill>
              </a:rPr>
              <a:t>将某操作数按位求</a:t>
            </a:r>
            <a:r>
              <a:rPr lang="zh-CN" altLang="en-US" dirty="0">
                <a:solidFill>
                  <a:srgbClr val="003399"/>
                </a:solidFill>
              </a:rPr>
              <a:t>反；</a:t>
            </a:r>
          </a:p>
        </p:txBody>
      </p:sp>
      <p:sp>
        <p:nvSpPr>
          <p:cNvPr id="214024" name="Text Box 8"/>
          <p:cNvSpPr txBox="1">
            <a:spLocks noChangeArrowheads="1"/>
          </p:cNvSpPr>
          <p:nvPr/>
        </p:nvSpPr>
        <p:spPr bwMode="auto">
          <a:xfrm>
            <a:off x="476250" y="3481388"/>
            <a:ext cx="81454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3399"/>
                </a:solidFill>
              </a:rPr>
              <a:t>例：指令 </a:t>
            </a:r>
            <a:r>
              <a:rPr lang="en-US" altLang="zh-CN" dirty="0" smtClean="0">
                <a:solidFill>
                  <a:srgbClr val="0000FF"/>
                </a:solidFill>
              </a:rPr>
              <a:t>XOR  CX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r>
              <a:rPr lang="en-US" altLang="zh-CN" dirty="0">
                <a:solidFill>
                  <a:srgbClr val="0000FF"/>
                </a:solidFill>
              </a:rPr>
              <a:t>00FFH </a:t>
            </a:r>
            <a:r>
              <a:rPr lang="en-US" altLang="zh-CN" dirty="0" smtClean="0">
                <a:solidFill>
                  <a:srgbClr val="0000FF"/>
                </a:solidFill>
              </a:rPr>
              <a:t>  </a:t>
            </a:r>
            <a:r>
              <a:rPr lang="zh-CN" altLang="en-US" dirty="0" smtClean="0">
                <a:solidFill>
                  <a:srgbClr val="003399"/>
                </a:solidFill>
              </a:rPr>
              <a:t>的操作结果是寄存器</a:t>
            </a:r>
            <a:r>
              <a:rPr lang="en-US" altLang="zh-CN" dirty="0">
                <a:solidFill>
                  <a:srgbClr val="003399"/>
                </a:solidFill>
              </a:rPr>
              <a:t>CH</a:t>
            </a:r>
            <a:r>
              <a:rPr lang="zh-CN" altLang="en-US" dirty="0">
                <a:solidFill>
                  <a:srgbClr val="003399"/>
                </a:solidFill>
              </a:rPr>
              <a:t>数据保持不变，对寄存器</a:t>
            </a:r>
            <a:r>
              <a:rPr lang="en-US" altLang="zh-CN" dirty="0">
                <a:solidFill>
                  <a:srgbClr val="003399"/>
                </a:solidFill>
              </a:rPr>
              <a:t>CL</a:t>
            </a:r>
            <a:r>
              <a:rPr lang="zh-CN" altLang="en-US" dirty="0">
                <a:solidFill>
                  <a:srgbClr val="003399"/>
                </a:solidFill>
              </a:rPr>
              <a:t>数据求反。</a:t>
            </a:r>
          </a:p>
        </p:txBody>
      </p:sp>
      <p:sp>
        <p:nvSpPr>
          <p:cNvPr id="2" name="圆角矩形 1"/>
          <p:cNvSpPr/>
          <p:nvPr/>
        </p:nvSpPr>
        <p:spPr bwMode="auto">
          <a:xfrm>
            <a:off x="566555" y="1673225"/>
            <a:ext cx="7380287" cy="960438"/>
          </a:xfrm>
          <a:prstGeom prst="roundRect">
            <a:avLst/>
          </a:prstGeom>
          <a:ln>
            <a:solidFill>
              <a:srgbClr val="0000FF"/>
            </a:solidFill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ct val="10000"/>
              </a:spcAft>
              <a:defRPr/>
            </a:pPr>
            <a:r>
              <a:rPr lang="zh-CN" altLang="en-US" dirty="0">
                <a:solidFill>
                  <a:srgbClr val="003399"/>
                </a:solidFill>
              </a:rPr>
              <a:t>指令格式：</a:t>
            </a:r>
          </a:p>
          <a:p>
            <a:pPr>
              <a:spcBef>
                <a:spcPct val="0"/>
              </a:spcBef>
              <a:spcAft>
                <a:spcPct val="10000"/>
              </a:spcAft>
              <a:defRPr/>
            </a:pPr>
            <a:r>
              <a:rPr lang="en-US" altLang="zh-CN" dirty="0">
                <a:solidFill>
                  <a:srgbClr val="0000FF"/>
                </a:solidFill>
              </a:rPr>
              <a:t>XOR  DST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r>
              <a:rPr lang="en-US" altLang="zh-CN" dirty="0">
                <a:solidFill>
                  <a:srgbClr val="0000FF"/>
                </a:solidFill>
              </a:rPr>
              <a:t>SRC</a:t>
            </a:r>
            <a:r>
              <a:rPr lang="en-US" altLang="zh-CN" dirty="0"/>
              <a:t>	</a:t>
            </a:r>
            <a:r>
              <a:rPr lang="zh-CN" altLang="en-US" dirty="0">
                <a:solidFill>
                  <a:srgbClr val="003399"/>
                </a:solidFill>
              </a:rPr>
              <a:t>；（</a:t>
            </a:r>
            <a:r>
              <a:rPr lang="en-US" altLang="zh-CN" dirty="0">
                <a:solidFill>
                  <a:srgbClr val="003399"/>
                </a:solidFill>
              </a:rPr>
              <a:t>DST</a:t>
            </a:r>
            <a:r>
              <a:rPr lang="zh-CN" altLang="en-US" dirty="0">
                <a:solidFill>
                  <a:srgbClr val="003399"/>
                </a:solidFill>
              </a:rPr>
              <a:t>）←（</a:t>
            </a:r>
            <a:r>
              <a:rPr lang="en-US" altLang="zh-CN" dirty="0">
                <a:solidFill>
                  <a:srgbClr val="003399"/>
                </a:solidFill>
              </a:rPr>
              <a:t>DST</a:t>
            </a:r>
            <a:r>
              <a:rPr lang="zh-CN" altLang="en-US" dirty="0">
                <a:solidFill>
                  <a:srgbClr val="003399"/>
                </a:solidFill>
              </a:rPr>
              <a:t>）</a:t>
            </a:r>
            <a:r>
              <a:rPr lang="zh-CN" altLang="en-US" dirty="0">
                <a:solidFill>
                  <a:srgbClr val="003399"/>
                </a:solidFill>
                <a:sym typeface="Symbol" pitchFamily="18" charset="2"/>
              </a:rPr>
              <a:t></a:t>
            </a:r>
            <a:r>
              <a:rPr lang="zh-CN" altLang="en-US" dirty="0">
                <a:solidFill>
                  <a:srgbClr val="003399"/>
                </a:solidFill>
              </a:rPr>
              <a:t>（</a:t>
            </a:r>
            <a:r>
              <a:rPr lang="en-US" altLang="zh-CN" dirty="0">
                <a:solidFill>
                  <a:srgbClr val="003399"/>
                </a:solidFill>
              </a:rPr>
              <a:t>SRC</a:t>
            </a:r>
            <a:r>
              <a:rPr lang="zh-CN" altLang="en-US" dirty="0">
                <a:solidFill>
                  <a:srgbClr val="003399"/>
                </a:solidFill>
              </a:rPr>
              <a:t>）</a:t>
            </a:r>
          </a:p>
        </p:txBody>
      </p:sp>
      <p:grpSp>
        <p:nvGrpSpPr>
          <p:cNvPr id="8" name="组合 5"/>
          <p:cNvGrpSpPr>
            <a:grpSpLocks/>
          </p:cNvGrpSpPr>
          <p:nvPr/>
        </p:nvGrpSpPr>
        <p:grpSpPr bwMode="auto">
          <a:xfrm>
            <a:off x="5067055" y="4317330"/>
            <a:ext cx="3415650" cy="1736725"/>
            <a:chOff x="4076945" y="4492949"/>
            <a:chExt cx="3690411" cy="1736646"/>
          </a:xfrm>
        </p:grpSpPr>
        <p:sp>
          <p:nvSpPr>
            <p:cNvPr id="9" name="圆角矩形 2"/>
            <p:cNvSpPr>
              <a:spLocks noChangeArrowheads="1"/>
            </p:cNvSpPr>
            <p:nvPr/>
          </p:nvSpPr>
          <p:spPr bwMode="auto">
            <a:xfrm>
              <a:off x="4076945" y="4492949"/>
              <a:ext cx="3690411" cy="1736646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dirty="0" smtClean="0">
                  <a:solidFill>
                    <a:srgbClr val="0000FF"/>
                  </a:solidFill>
                  <a:latin typeface="Franklin Gothic Heavy" pitchFamily="34" charset="0"/>
                  <a:cs typeface="Arial" pitchFamily="34" charset="0"/>
                </a:rPr>
                <a:t>            </a:t>
              </a:r>
              <a:r>
                <a:rPr lang="en-US" altLang="zh-CN" sz="1000" dirty="0" smtClean="0">
                  <a:solidFill>
                    <a:srgbClr val="0000FF"/>
                  </a:solidFill>
                  <a:latin typeface="Franklin Gothic Heavy" pitchFamily="34" charset="0"/>
                  <a:cs typeface="Arial" pitchFamily="34" charset="0"/>
                </a:rPr>
                <a:t>   </a:t>
              </a:r>
              <a:r>
                <a:rPr lang="en-US" altLang="zh-CN" sz="3200" dirty="0" smtClean="0">
                  <a:solidFill>
                    <a:srgbClr val="0000FF"/>
                  </a:solidFill>
                  <a:latin typeface="Franklin Gothic Heavy" pitchFamily="34" charset="0"/>
                  <a:cs typeface="Arial" pitchFamily="34" charset="0"/>
                </a:rPr>
                <a:t>01000110</a:t>
              </a:r>
              <a:endParaRPr lang="en-US" altLang="zh-CN" sz="3200" dirty="0">
                <a:solidFill>
                  <a:srgbClr val="0000FF"/>
                </a:solidFill>
                <a:latin typeface="Franklin Gothic Heavy" pitchFamily="34" charset="0"/>
                <a:cs typeface="Arial" pitchFamily="34" charset="0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3200" dirty="0" smtClean="0">
                  <a:solidFill>
                    <a:srgbClr val="0000FF"/>
                  </a:solidFill>
                  <a:latin typeface="Franklin Gothic Heavy" pitchFamily="34" charset="0"/>
                  <a:cs typeface="Arial" pitchFamily="34" charset="0"/>
                </a:rPr>
                <a:t> </a:t>
              </a:r>
              <a:r>
                <a:rPr lang="en-US" altLang="zh-CN" sz="3200" dirty="0" smtClean="0">
                  <a:solidFill>
                    <a:srgbClr val="000099"/>
                  </a:solidFill>
                  <a:latin typeface="Franklin Gothic Heavy" pitchFamily="34" charset="0"/>
                  <a:cs typeface="Arial" pitchFamily="34" charset="0"/>
                </a:rPr>
                <a:t>XOR</a:t>
              </a:r>
              <a:r>
                <a:rPr lang="en-US" altLang="zh-CN" sz="3200" dirty="0" smtClean="0">
                  <a:latin typeface="Franklin Gothic Heavy" pitchFamily="34" charset="0"/>
                  <a:cs typeface="Arial" pitchFamily="34" charset="0"/>
                </a:rPr>
                <a:t> </a:t>
              </a:r>
              <a:r>
                <a:rPr lang="en-US" altLang="zh-CN" sz="3200" dirty="0" smtClean="0">
                  <a:solidFill>
                    <a:srgbClr val="FF0000"/>
                  </a:solidFill>
                  <a:latin typeface="Franklin Gothic Heavy" pitchFamily="34" charset="0"/>
                  <a:cs typeface="Arial" pitchFamily="34" charset="0"/>
                </a:rPr>
                <a:t>01011010</a:t>
              </a:r>
              <a:endParaRPr lang="en-US" altLang="zh-CN" sz="3200" dirty="0">
                <a:solidFill>
                  <a:srgbClr val="FF0000"/>
                </a:solidFill>
                <a:latin typeface="Franklin Gothic Heavy" pitchFamily="34" charset="0"/>
                <a:cs typeface="Arial" pitchFamily="34" charset="0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dirty="0">
                  <a:latin typeface="Franklin Gothic Heavy" pitchFamily="34" charset="0"/>
                  <a:cs typeface="Arial" pitchFamily="34" charset="0"/>
                </a:rPr>
                <a:t>         </a:t>
              </a:r>
              <a:r>
                <a:rPr lang="en-US" altLang="zh-CN" dirty="0" smtClean="0">
                  <a:latin typeface="Franklin Gothic Heavy" pitchFamily="34" charset="0"/>
                  <a:cs typeface="Arial" pitchFamily="34" charset="0"/>
                </a:rPr>
                <a:t>    </a:t>
              </a:r>
              <a:r>
                <a:rPr lang="en-US" altLang="zh-CN" sz="3200" dirty="0" smtClean="0">
                  <a:solidFill>
                    <a:srgbClr val="002060"/>
                  </a:solidFill>
                  <a:latin typeface="Franklin Gothic Heavy" pitchFamily="34" charset="0"/>
                  <a:cs typeface="Arial" pitchFamily="34" charset="0"/>
                </a:rPr>
                <a:t>00011100</a:t>
              </a:r>
              <a:endParaRPr lang="zh-CN" altLang="en-US" sz="3200" dirty="0">
                <a:solidFill>
                  <a:srgbClr val="002060"/>
                </a:solidFill>
                <a:latin typeface="Franklin Gothic Heavy" pitchFamily="34" charset="0"/>
                <a:cs typeface="Arial" pitchFamily="34" charset="0"/>
              </a:endParaRPr>
            </a:p>
          </p:txBody>
        </p:sp>
        <p:cxnSp>
          <p:nvCxnSpPr>
            <p:cNvPr id="10" name="直接连接符 4"/>
            <p:cNvCxnSpPr>
              <a:cxnSpLocks noChangeShapeType="1"/>
            </p:cNvCxnSpPr>
            <p:nvPr/>
          </p:nvCxnSpPr>
          <p:spPr bwMode="auto">
            <a:xfrm>
              <a:off x="4222821" y="5607467"/>
              <a:ext cx="3307055" cy="0"/>
            </a:xfrm>
            <a:prstGeom prst="line">
              <a:avLst/>
            </a:prstGeom>
            <a:noFill/>
            <a:ln w="571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21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3" grpId="0"/>
      <p:bldP spid="214024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81013" y="98425"/>
            <a:ext cx="6611937" cy="557213"/>
          </a:xfrm>
        </p:spPr>
        <p:txBody>
          <a:bodyPr/>
          <a:lstStyle/>
          <a:p>
            <a:pPr eaLnBrk="1" hangingPunct="1"/>
            <a:r>
              <a:rPr lang="en-US" altLang="zh-CN" b="0" dirty="0"/>
              <a:t>2.5.1   </a:t>
            </a:r>
            <a:r>
              <a:rPr lang="zh-CN" altLang="en-US" b="0" dirty="0"/>
              <a:t>逻辑运算指令</a:t>
            </a:r>
            <a:endParaRPr lang="zh-CN" altLang="en-US" b="0" dirty="0" smtClean="0"/>
          </a:p>
        </p:txBody>
      </p:sp>
      <p:sp>
        <p:nvSpPr>
          <p:cNvPr id="215045" name="Text Box 5"/>
          <p:cNvSpPr txBox="1">
            <a:spLocks noChangeArrowheads="1"/>
          </p:cNvSpPr>
          <p:nvPr/>
        </p:nvSpPr>
        <p:spPr bwMode="auto">
          <a:xfrm>
            <a:off x="476250" y="998538"/>
            <a:ext cx="4572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5. TEST 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测试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15047" name="Text Box 7" descr="蓝色砂纸"/>
          <p:cNvSpPr txBox="1">
            <a:spLocks noChangeArrowheads="1"/>
          </p:cNvSpPr>
          <p:nvPr/>
        </p:nvSpPr>
        <p:spPr bwMode="auto">
          <a:xfrm>
            <a:off x="476250" y="2971800"/>
            <a:ext cx="8145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3399"/>
                </a:solidFill>
              </a:rPr>
              <a:t>测试指令的</a:t>
            </a:r>
            <a:r>
              <a:rPr lang="zh-CN" altLang="en-US" dirty="0" smtClean="0">
                <a:solidFill>
                  <a:srgbClr val="003399"/>
                </a:solidFill>
              </a:rPr>
              <a:t>操作</a:t>
            </a:r>
            <a:r>
              <a:rPr lang="zh-CN" altLang="en-US" dirty="0">
                <a:solidFill>
                  <a:srgbClr val="003399"/>
                </a:solidFill>
              </a:rPr>
              <a:t>和</a:t>
            </a:r>
            <a:r>
              <a:rPr lang="zh-CN" altLang="en-US" dirty="0" smtClean="0">
                <a:solidFill>
                  <a:srgbClr val="003399"/>
                </a:solidFill>
              </a:rPr>
              <a:t>逻辑</a:t>
            </a:r>
            <a:r>
              <a:rPr lang="zh-CN" altLang="en-US" dirty="0">
                <a:solidFill>
                  <a:srgbClr val="003399"/>
                </a:solidFill>
              </a:rPr>
              <a:t>与指令相同，只是不保存测试结果。</a:t>
            </a:r>
          </a:p>
        </p:txBody>
      </p:sp>
      <p:sp>
        <p:nvSpPr>
          <p:cNvPr id="215048" name="Text Box 8" descr="绿色大理石"/>
          <p:cNvSpPr txBox="1">
            <a:spLocks noChangeArrowheads="1"/>
          </p:cNvSpPr>
          <p:nvPr/>
        </p:nvSpPr>
        <p:spPr bwMode="auto">
          <a:xfrm>
            <a:off x="476250" y="3633788"/>
            <a:ext cx="86868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3399"/>
                </a:solidFill>
              </a:rPr>
              <a:t>例：</a:t>
            </a:r>
            <a:r>
              <a:rPr lang="en-US" altLang="zh-CN" dirty="0" smtClean="0">
                <a:solidFill>
                  <a:srgbClr val="0000FF"/>
                </a:solidFill>
              </a:rPr>
              <a:t>TEST 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 AL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r>
              <a:rPr lang="en-US" altLang="zh-CN" dirty="0">
                <a:solidFill>
                  <a:srgbClr val="0000FF"/>
                </a:solidFill>
              </a:rPr>
              <a:t>00000001B</a:t>
            </a:r>
            <a:r>
              <a:rPr lang="en-US" altLang="zh-CN" dirty="0">
                <a:solidFill>
                  <a:srgbClr val="003399"/>
                </a:solidFill>
              </a:rPr>
              <a:t/>
            </a:r>
            <a:br>
              <a:rPr lang="en-US" altLang="zh-CN" dirty="0">
                <a:solidFill>
                  <a:srgbClr val="003399"/>
                </a:solidFill>
              </a:rPr>
            </a:br>
            <a:r>
              <a:rPr lang="zh-CN" altLang="en-US" dirty="0">
                <a:solidFill>
                  <a:srgbClr val="003399"/>
                </a:solidFill>
              </a:rPr>
              <a:t>如果寄存器</a:t>
            </a:r>
            <a:r>
              <a:rPr lang="en-US" altLang="zh-CN" dirty="0">
                <a:solidFill>
                  <a:srgbClr val="003399"/>
                </a:solidFill>
              </a:rPr>
              <a:t>AL</a:t>
            </a:r>
            <a:r>
              <a:rPr lang="zh-CN" altLang="en-US" dirty="0">
                <a:solidFill>
                  <a:srgbClr val="003399"/>
                </a:solidFill>
              </a:rPr>
              <a:t>最低位是</a:t>
            </a:r>
            <a:r>
              <a:rPr lang="en-US" altLang="zh-CN" dirty="0">
                <a:solidFill>
                  <a:srgbClr val="003399"/>
                </a:solidFill>
              </a:rPr>
              <a:t>0</a:t>
            </a:r>
            <a:r>
              <a:rPr lang="zh-CN" altLang="en-US" dirty="0">
                <a:solidFill>
                  <a:srgbClr val="003399"/>
                </a:solidFill>
              </a:rPr>
              <a:t>，则使</a:t>
            </a:r>
            <a:r>
              <a:rPr lang="en-US" altLang="zh-CN" dirty="0">
                <a:solidFill>
                  <a:srgbClr val="003399"/>
                </a:solidFill>
              </a:rPr>
              <a:t>ZF=1</a:t>
            </a:r>
            <a:r>
              <a:rPr lang="zh-CN" altLang="en-US" dirty="0">
                <a:solidFill>
                  <a:srgbClr val="003399"/>
                </a:solidFill>
              </a:rPr>
              <a:t>。</a:t>
            </a:r>
          </a:p>
        </p:txBody>
      </p:sp>
      <p:sp>
        <p:nvSpPr>
          <p:cNvPr id="2" name="圆角矩形 1"/>
          <p:cNvSpPr/>
          <p:nvPr/>
        </p:nvSpPr>
        <p:spPr bwMode="auto">
          <a:xfrm>
            <a:off x="566210" y="1719263"/>
            <a:ext cx="7696200" cy="960437"/>
          </a:xfrm>
          <a:prstGeom prst="roundRect">
            <a:avLst/>
          </a:prstGeom>
          <a:ln>
            <a:solidFill>
              <a:srgbClr val="0000FF"/>
            </a:solidFill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ct val="10000"/>
              </a:spcAft>
              <a:defRPr/>
            </a:pPr>
            <a:r>
              <a:rPr lang="zh-CN" altLang="en-US" dirty="0">
                <a:solidFill>
                  <a:srgbClr val="003399"/>
                </a:solidFill>
              </a:rPr>
              <a:t>指令格式：</a:t>
            </a:r>
          </a:p>
          <a:p>
            <a:pPr>
              <a:spcBef>
                <a:spcPct val="0"/>
              </a:spcBef>
              <a:spcAft>
                <a:spcPct val="10000"/>
              </a:spcAft>
              <a:defRPr/>
            </a:pPr>
            <a:r>
              <a:rPr lang="en-US" altLang="zh-CN" dirty="0">
                <a:solidFill>
                  <a:srgbClr val="0000FF"/>
                </a:solidFill>
              </a:rPr>
              <a:t>TEST OPR1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r>
              <a:rPr lang="en-US" altLang="zh-CN" dirty="0">
                <a:solidFill>
                  <a:srgbClr val="0000FF"/>
                </a:solidFill>
              </a:rPr>
              <a:t>OPR2       </a:t>
            </a:r>
            <a:r>
              <a:rPr lang="zh-CN" altLang="en-US" dirty="0">
                <a:solidFill>
                  <a:srgbClr val="003399"/>
                </a:solidFill>
              </a:rPr>
              <a:t>； （</a:t>
            </a:r>
            <a:r>
              <a:rPr lang="en-US" altLang="zh-CN" dirty="0">
                <a:solidFill>
                  <a:srgbClr val="003399"/>
                </a:solidFill>
              </a:rPr>
              <a:t>OPR1</a:t>
            </a:r>
            <a:r>
              <a:rPr lang="zh-CN" altLang="en-US" dirty="0">
                <a:solidFill>
                  <a:srgbClr val="003399"/>
                </a:solidFill>
              </a:rPr>
              <a:t>）∧（</a:t>
            </a:r>
            <a:r>
              <a:rPr lang="en-US" altLang="zh-CN" dirty="0">
                <a:solidFill>
                  <a:srgbClr val="003399"/>
                </a:solidFill>
              </a:rPr>
              <a:t>OPR2</a:t>
            </a:r>
            <a:r>
              <a:rPr lang="zh-CN" altLang="en-US" dirty="0">
                <a:solidFill>
                  <a:srgbClr val="003399"/>
                </a:solidFill>
              </a:rPr>
              <a:t>）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1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7" grpId="0"/>
      <p:bldP spid="215048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81013" y="98425"/>
            <a:ext cx="6611937" cy="557213"/>
          </a:xfrm>
        </p:spPr>
        <p:txBody>
          <a:bodyPr/>
          <a:lstStyle/>
          <a:p>
            <a:pPr eaLnBrk="1" hangingPunct="1"/>
            <a:r>
              <a:rPr lang="en-US" altLang="zh-CN" b="0" dirty="0"/>
              <a:t>2.5.1   </a:t>
            </a:r>
            <a:r>
              <a:rPr lang="zh-CN" altLang="en-US" b="0" dirty="0"/>
              <a:t>逻辑运算指令</a:t>
            </a:r>
            <a:endParaRPr lang="zh-CN" altLang="en-US" b="0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998538"/>
            <a:ext cx="8680450" cy="609600"/>
          </a:xfrm>
        </p:spPr>
        <p:txBody>
          <a:bodyPr/>
          <a:lstStyle/>
          <a:p>
            <a:pPr marL="0" indent="0" eaLnBrk="1" hangingPunct="1"/>
            <a:r>
              <a:rPr lang="zh-CN" altLang="en-US" dirty="0" smtClean="0">
                <a:solidFill>
                  <a:srgbClr val="000099"/>
                </a:solidFill>
                <a:latin typeface="Arial" pitchFamily="34" charset="0"/>
                <a:ea typeface="幼圆" pitchFamily="49" charset="-122"/>
              </a:rPr>
              <a:t>注意：</a:t>
            </a: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482600" y="1493785"/>
            <a:ext cx="813911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01625" indent="-301625">
              <a:spcBef>
                <a:spcPct val="0"/>
              </a:spcBef>
              <a:spcAft>
                <a:spcPct val="10000"/>
              </a:spcAft>
              <a:buClr>
                <a:schemeClr val="accent1"/>
              </a:buClr>
              <a:buSzPct val="50000"/>
              <a:buFont typeface="Monotype Sorts"/>
              <a:buNone/>
            </a:pPr>
            <a:r>
              <a:rPr lang="en-US" altLang="zh-CN" dirty="0">
                <a:solidFill>
                  <a:srgbClr val="000099"/>
                </a:solidFill>
                <a:latin typeface="Arial" pitchFamily="34" charset="0"/>
                <a:ea typeface="幼圆" pitchFamily="49" charset="-122"/>
              </a:rPr>
              <a:t>①</a:t>
            </a:r>
            <a:r>
              <a:rPr lang="zh-CN" altLang="en-US" dirty="0">
                <a:solidFill>
                  <a:srgbClr val="000099"/>
                </a:solidFill>
                <a:latin typeface="Arial" pitchFamily="34" charset="0"/>
                <a:ea typeface="幼圆" pitchFamily="49" charset="-122"/>
              </a:rPr>
              <a:t>逻辑非指令为单操作数指令，不允许使用立即数，也不影响标志位。</a:t>
            </a:r>
          </a:p>
        </p:txBody>
      </p:sp>
      <p:sp>
        <p:nvSpPr>
          <p:cNvPr id="108550" name="Rectangle 6"/>
          <p:cNvSpPr>
            <a:spLocks noGrp="1" noChangeArrowheads="1"/>
          </p:cNvSpPr>
          <p:nvPr/>
        </p:nvSpPr>
        <p:spPr bwMode="auto">
          <a:xfrm>
            <a:off x="482600" y="2393910"/>
            <a:ext cx="813911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01625" indent="-301625">
              <a:spcBef>
                <a:spcPct val="0"/>
              </a:spcBef>
              <a:spcAft>
                <a:spcPct val="10000"/>
              </a:spcAft>
            </a:pPr>
            <a:r>
              <a:rPr lang="en-US" altLang="zh-CN" dirty="0">
                <a:solidFill>
                  <a:srgbClr val="000099"/>
                </a:solidFill>
                <a:latin typeface="Arial" pitchFamily="34" charset="0"/>
                <a:ea typeface="幼圆" pitchFamily="49" charset="-122"/>
              </a:rPr>
              <a:t>②</a:t>
            </a:r>
            <a:r>
              <a:rPr lang="zh-CN" altLang="en-US" dirty="0">
                <a:solidFill>
                  <a:srgbClr val="000099"/>
                </a:solidFill>
                <a:latin typeface="Arial" pitchFamily="34" charset="0"/>
                <a:ea typeface="幼圆" pitchFamily="49" charset="-122"/>
              </a:rPr>
              <a:t>其他</a:t>
            </a:r>
            <a:r>
              <a:rPr lang="en-US" altLang="zh-CN" dirty="0">
                <a:solidFill>
                  <a:srgbClr val="000099"/>
                </a:solidFill>
                <a:latin typeface="Arial" pitchFamily="34" charset="0"/>
                <a:ea typeface="幼圆" pitchFamily="49" charset="-122"/>
              </a:rPr>
              <a:t>4</a:t>
            </a:r>
            <a:r>
              <a:rPr lang="zh-CN" altLang="en-US" dirty="0">
                <a:solidFill>
                  <a:srgbClr val="000099"/>
                </a:solidFill>
                <a:latin typeface="Arial" pitchFamily="34" charset="0"/>
                <a:ea typeface="幼圆" pitchFamily="49" charset="-122"/>
              </a:rPr>
              <a:t>条指令为双操作数指令，当源操作数不是立即数时，两个操作数中的一个要采用寄存器寻址方式，另一个操作数可以采用任何寻址方式。</a:t>
            </a:r>
          </a:p>
        </p:txBody>
      </p:sp>
      <p:sp>
        <p:nvSpPr>
          <p:cNvPr id="108551" name="Rectangle 7"/>
          <p:cNvSpPr>
            <a:spLocks noGrp="1" noChangeArrowheads="1"/>
          </p:cNvSpPr>
          <p:nvPr/>
        </p:nvSpPr>
        <p:spPr bwMode="auto">
          <a:xfrm>
            <a:off x="482600" y="3699055"/>
            <a:ext cx="8139113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92100" indent="-292100" eaLnBrk="0" hangingPunct="0">
              <a:spcBef>
                <a:spcPct val="0"/>
              </a:spcBef>
            </a:pPr>
            <a:r>
              <a:rPr lang="en-US" altLang="zh-CN" dirty="0">
                <a:solidFill>
                  <a:srgbClr val="000099"/>
                </a:solidFill>
                <a:latin typeface="Arial" pitchFamily="34" charset="0"/>
                <a:ea typeface="幼圆" pitchFamily="49" charset="-122"/>
              </a:rPr>
              <a:t>③</a:t>
            </a:r>
            <a:r>
              <a:rPr lang="zh-CN" altLang="en-US" dirty="0">
                <a:solidFill>
                  <a:srgbClr val="000099"/>
                </a:solidFill>
                <a:latin typeface="Arial" pitchFamily="34" charset="0"/>
                <a:ea typeface="幼圆" pitchFamily="49" charset="-122"/>
              </a:rPr>
              <a:t>运算结果将影响标志位</a:t>
            </a:r>
            <a:r>
              <a:rPr lang="en-US" altLang="zh-CN" dirty="0">
                <a:solidFill>
                  <a:srgbClr val="000099"/>
                </a:solidFill>
                <a:latin typeface="Arial" pitchFamily="34" charset="0"/>
                <a:ea typeface="幼圆" pitchFamily="49" charset="-122"/>
              </a:rPr>
              <a:t>ZF</a:t>
            </a:r>
            <a:r>
              <a:rPr lang="zh-CN" altLang="en-US" dirty="0">
                <a:solidFill>
                  <a:srgbClr val="000099"/>
                </a:solidFill>
                <a:latin typeface="Arial" pitchFamily="34" charset="0"/>
                <a:ea typeface="幼圆" pitchFamily="49" charset="-122"/>
              </a:rPr>
              <a:t>、</a:t>
            </a:r>
            <a:r>
              <a:rPr lang="en-US" altLang="zh-CN" dirty="0">
                <a:solidFill>
                  <a:srgbClr val="000099"/>
                </a:solidFill>
                <a:latin typeface="Arial" pitchFamily="34" charset="0"/>
                <a:ea typeface="幼圆" pitchFamily="49" charset="-122"/>
              </a:rPr>
              <a:t>SF</a:t>
            </a:r>
            <a:r>
              <a:rPr lang="zh-CN" altLang="en-US" dirty="0">
                <a:solidFill>
                  <a:srgbClr val="000099"/>
                </a:solidFill>
                <a:latin typeface="Arial" pitchFamily="34" charset="0"/>
                <a:ea typeface="幼圆" pitchFamily="49" charset="-122"/>
              </a:rPr>
              <a:t>和</a:t>
            </a:r>
            <a:r>
              <a:rPr lang="en-US" altLang="zh-CN" dirty="0">
                <a:solidFill>
                  <a:srgbClr val="000099"/>
                </a:solidFill>
                <a:latin typeface="Arial" pitchFamily="34" charset="0"/>
                <a:ea typeface="幼圆" pitchFamily="49" charset="-122"/>
              </a:rPr>
              <a:t>PF</a:t>
            </a:r>
            <a:r>
              <a:rPr lang="zh-CN" altLang="en-US" dirty="0">
                <a:solidFill>
                  <a:srgbClr val="000099"/>
                </a:solidFill>
                <a:latin typeface="Arial" pitchFamily="34" charset="0"/>
                <a:ea typeface="幼圆" pitchFamily="49" charset="-122"/>
              </a:rPr>
              <a:t>，使</a:t>
            </a:r>
            <a:r>
              <a:rPr lang="en-US" altLang="zh-CN" dirty="0">
                <a:solidFill>
                  <a:srgbClr val="000099"/>
                </a:solidFill>
                <a:latin typeface="Arial" pitchFamily="34" charset="0"/>
                <a:ea typeface="幼圆" pitchFamily="49" charset="-122"/>
              </a:rPr>
              <a:t>CF</a:t>
            </a:r>
            <a:r>
              <a:rPr lang="zh-CN" altLang="en-US" dirty="0">
                <a:solidFill>
                  <a:srgbClr val="000099"/>
                </a:solidFill>
                <a:latin typeface="Arial" pitchFamily="34" charset="0"/>
                <a:ea typeface="幼圆" pitchFamily="49" charset="-122"/>
              </a:rPr>
              <a:t>、</a:t>
            </a:r>
            <a:r>
              <a:rPr lang="en-US" altLang="zh-CN" dirty="0" smtClean="0">
                <a:solidFill>
                  <a:srgbClr val="000099"/>
                </a:solidFill>
                <a:latin typeface="Arial" pitchFamily="34" charset="0"/>
                <a:ea typeface="幼圆" pitchFamily="49" charset="-122"/>
              </a:rPr>
              <a:t>OF</a:t>
            </a:r>
            <a:r>
              <a:rPr lang="zh-CN" altLang="en-US" dirty="0" smtClean="0">
                <a:solidFill>
                  <a:srgbClr val="000099"/>
                </a:solidFill>
                <a:latin typeface="Arial" pitchFamily="34" charset="0"/>
                <a:ea typeface="幼圆" pitchFamily="49" charset="-122"/>
              </a:rPr>
              <a:t>清</a:t>
            </a:r>
            <a:r>
              <a:rPr lang="en-US" altLang="zh-CN" dirty="0" smtClean="0">
                <a:solidFill>
                  <a:srgbClr val="000099"/>
                </a:solidFill>
                <a:latin typeface="Arial" pitchFamily="34" charset="0"/>
                <a:ea typeface="幼圆" pitchFamily="49" charset="-122"/>
              </a:rPr>
              <a:t>0</a:t>
            </a:r>
            <a:r>
              <a:rPr lang="zh-CN" altLang="en-US" dirty="0">
                <a:solidFill>
                  <a:srgbClr val="000099"/>
                </a:solidFill>
                <a:latin typeface="Arial" pitchFamily="34" charset="0"/>
                <a:ea typeface="幼圆" pitchFamily="49" charset="-122"/>
              </a:rPr>
              <a:t>，对</a:t>
            </a:r>
            <a:r>
              <a:rPr lang="en-US" altLang="zh-CN" dirty="0">
                <a:solidFill>
                  <a:srgbClr val="000099"/>
                </a:solidFill>
                <a:latin typeface="Arial" pitchFamily="34" charset="0"/>
                <a:ea typeface="幼圆" pitchFamily="49" charset="-122"/>
              </a:rPr>
              <a:t>AF</a:t>
            </a:r>
            <a:r>
              <a:rPr lang="zh-CN" altLang="en-US" dirty="0">
                <a:solidFill>
                  <a:srgbClr val="000099"/>
                </a:solidFill>
                <a:latin typeface="Arial" pitchFamily="34" charset="0"/>
                <a:ea typeface="幼圆" pitchFamily="49" charset="-122"/>
              </a:rPr>
              <a:t>无影响。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/>
      <p:bldP spid="108550" grpId="0"/>
      <p:bldP spid="1085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81013" y="53975"/>
            <a:ext cx="6611937" cy="557213"/>
          </a:xfrm>
        </p:spPr>
        <p:txBody>
          <a:bodyPr/>
          <a:lstStyle/>
          <a:p>
            <a:pPr eaLnBrk="1" hangingPunct="1"/>
            <a:r>
              <a:rPr lang="en-US" altLang="zh-CN" sz="2400" b="0" dirty="0" smtClean="0"/>
              <a:t>2.5.2 </a:t>
            </a:r>
            <a:r>
              <a:rPr lang="zh-CN" altLang="en-US" sz="2400" b="0" dirty="0" smtClean="0"/>
              <a:t>移位指令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998538"/>
            <a:ext cx="8145463" cy="2700492"/>
          </a:xfrm>
        </p:spPr>
        <p:txBody>
          <a:bodyPr/>
          <a:lstStyle/>
          <a:p>
            <a:pPr marL="457200" indent="-457200" eaLnBrk="1" hangingPunct="1">
              <a:lnSpc>
                <a:spcPct val="125000"/>
              </a:lnSpc>
              <a:spcBef>
                <a:spcPts val="18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 2" pitchFamily="18" charset="2"/>
              <a:buChar char=""/>
            </a:pPr>
            <a:r>
              <a:rPr lang="zh-CN" altLang="en-US" sz="2800" b="0" dirty="0" smtClean="0">
                <a:solidFill>
                  <a:srgbClr val="000099"/>
                </a:solidFill>
                <a:ea typeface="幼圆" pitchFamily="49" charset="-122"/>
              </a:rPr>
              <a:t>移位指令根据移位方向分为左移或右移；</a:t>
            </a:r>
          </a:p>
          <a:p>
            <a:pPr marL="457200" indent="-457200" eaLnBrk="1" hangingPunct="1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 2" pitchFamily="18" charset="2"/>
              <a:buChar char=""/>
            </a:pPr>
            <a:r>
              <a:rPr lang="zh-CN" altLang="en-US" sz="2800" b="0" dirty="0" smtClean="0">
                <a:solidFill>
                  <a:srgbClr val="000099"/>
                </a:solidFill>
                <a:ea typeface="幼圆" pitchFamily="49" charset="-122"/>
              </a:rPr>
              <a:t>按移位功能可以分为算术移位、逻辑移位和循环移位；</a:t>
            </a:r>
          </a:p>
          <a:p>
            <a:pPr marL="457200" indent="-457200" eaLnBrk="1" hangingPunct="1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 2" pitchFamily="18" charset="2"/>
              <a:buChar char=""/>
            </a:pPr>
            <a:r>
              <a:rPr lang="zh-CN" altLang="en-US" sz="2800" b="0" dirty="0" smtClean="0">
                <a:solidFill>
                  <a:srgbClr val="000099"/>
                </a:solidFill>
                <a:ea typeface="幼圆" pitchFamily="49" charset="-122"/>
              </a:rPr>
              <a:t>从移位次数上可以分为一次移位或多次移位。</a:t>
            </a:r>
          </a:p>
        </p:txBody>
      </p:sp>
      <p:graphicFrame>
        <p:nvGraphicFramePr>
          <p:cNvPr id="10959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966787"/>
              </p:ext>
            </p:extLst>
          </p:nvPr>
        </p:nvGraphicFramePr>
        <p:xfrm>
          <a:off x="1916113" y="4824413"/>
          <a:ext cx="5973762" cy="592137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746125"/>
                <a:gridCol w="747712"/>
                <a:gridCol w="746125"/>
                <a:gridCol w="747713"/>
                <a:gridCol w="746125"/>
                <a:gridCol w="746125"/>
                <a:gridCol w="747712"/>
                <a:gridCol w="746125"/>
              </a:tblGrid>
              <a:tr h="592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50000"/>
                        <a:buFont typeface="Monotype Sorts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50000"/>
                        <a:buFont typeface="Monotype Sorts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</a:rPr>
                        <a:t>1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50000"/>
                        <a:buFont typeface="Monotype Sorts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</a:rPr>
                        <a:t>1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50000"/>
                        <a:buFont typeface="Monotype Sorts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50000"/>
                        <a:buFont typeface="Monotype Sorts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</a:rPr>
                        <a:t>1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50000"/>
                        <a:buFont typeface="Monotype Sorts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50000"/>
                        <a:buFont typeface="Monotype Sorts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</a:rPr>
                        <a:t>1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50000"/>
                        <a:buFont typeface="Monotype Sorts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2" name="右箭头 1"/>
          <p:cNvSpPr/>
          <p:nvPr/>
        </p:nvSpPr>
        <p:spPr bwMode="auto">
          <a:xfrm>
            <a:off x="7137285" y="4464115"/>
            <a:ext cx="765085" cy="270030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" name="右箭头 8"/>
          <p:cNvSpPr/>
          <p:nvPr/>
        </p:nvSpPr>
        <p:spPr bwMode="auto">
          <a:xfrm rot="10800000">
            <a:off x="1916705" y="5499230"/>
            <a:ext cx="765085" cy="270030"/>
          </a:xfrm>
          <a:prstGeom prst="rightArrow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微机原理模板">
  <a:themeElements>
    <a:clrScheme name="微机原理模板 8">
      <a:dk1>
        <a:srgbClr val="000000"/>
      </a:dk1>
      <a:lt1>
        <a:srgbClr val="FFFFFF"/>
      </a:lt1>
      <a:dk2>
        <a:srgbClr val="336699"/>
      </a:dk2>
      <a:lt2>
        <a:srgbClr val="A79E99"/>
      </a:lt2>
      <a:accent1>
        <a:srgbClr val="D0A660"/>
      </a:accent1>
      <a:accent2>
        <a:srgbClr val="FF3300"/>
      </a:accent2>
      <a:accent3>
        <a:srgbClr val="FFFFFF"/>
      </a:accent3>
      <a:accent4>
        <a:srgbClr val="000000"/>
      </a:accent4>
      <a:accent5>
        <a:srgbClr val="E4D0B6"/>
      </a:accent5>
      <a:accent6>
        <a:srgbClr val="E72D00"/>
      </a:accent6>
      <a:hlink>
        <a:srgbClr val="3333FF"/>
      </a:hlink>
      <a:folHlink>
        <a:srgbClr val="7D0C00"/>
      </a:folHlink>
    </a:clrScheme>
    <a:fontScheme name="微机原理模板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微机原理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原理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原理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原理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原理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原理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原理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原理模板 8">
        <a:dk1>
          <a:srgbClr val="000000"/>
        </a:dk1>
        <a:lt1>
          <a:srgbClr val="FFFFFF"/>
        </a:lt1>
        <a:dk2>
          <a:srgbClr val="336699"/>
        </a:dk2>
        <a:lt2>
          <a:srgbClr val="A79E99"/>
        </a:lt2>
        <a:accent1>
          <a:srgbClr val="D0A660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4D0B6"/>
        </a:accent5>
        <a:accent6>
          <a:srgbClr val="E72D00"/>
        </a:accent6>
        <a:hlink>
          <a:srgbClr val="3333FF"/>
        </a:hlink>
        <a:folHlink>
          <a:srgbClr val="7D0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015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0000FF"/>
      </a:folHlink>
    </a:clrScheme>
    <a:fontScheme name="015">
      <a:majorFont>
        <a:latin typeface="Arial"/>
        <a:ea typeface="宋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01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2386</TotalTime>
  <Words>1009</Words>
  <Application>Microsoft Office PowerPoint</Application>
  <PresentationFormat>全屏显示(4:3)</PresentationFormat>
  <Paragraphs>147</Paragraphs>
  <Slides>27</Slides>
  <Notes>0</Notes>
  <HiddenSlides>7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微机原理模板</vt:lpstr>
      <vt:lpstr>1_015</vt:lpstr>
      <vt:lpstr>2.5  位操作类指令</vt:lpstr>
      <vt:lpstr>2.5.1   逻辑运算指令</vt:lpstr>
      <vt:lpstr>2.5.1   逻辑运算指令</vt:lpstr>
      <vt:lpstr>2.5.1   逻辑运算指令</vt:lpstr>
      <vt:lpstr>2.5.1   逻辑运算指令</vt:lpstr>
      <vt:lpstr>2.5.1   逻辑运算指令</vt:lpstr>
      <vt:lpstr>2.5.1   逻辑运算指令</vt:lpstr>
      <vt:lpstr>2.5.1   逻辑运算指令</vt:lpstr>
      <vt:lpstr>2.5.2 移位指令</vt:lpstr>
      <vt:lpstr>1 算术逻辑移位指令</vt:lpstr>
      <vt:lpstr>2.5.2 移位指令</vt:lpstr>
      <vt:lpstr>移位指令举例</vt:lpstr>
      <vt:lpstr>2 循环移位指令</vt:lpstr>
      <vt:lpstr>3 移位指令应用举例</vt:lpstr>
      <vt:lpstr>3 移位指令应用举例</vt:lpstr>
      <vt:lpstr>4 移位指令对状态标志的影响</vt:lpstr>
      <vt:lpstr>例：32位数据移位</vt:lpstr>
      <vt:lpstr>例：将变量dbcd中存储的两位非压缩BCD码合并为压缩BCD，存入result单元。</vt:lpstr>
      <vt:lpstr>PowerPoint 演示文稿</vt:lpstr>
      <vt:lpstr>SHL和SAL指令的功能</vt:lpstr>
      <vt:lpstr>SHR指令的功能</vt:lpstr>
      <vt:lpstr>SAR指令的功能</vt:lpstr>
      <vt:lpstr>ROL指令的功能</vt:lpstr>
      <vt:lpstr>ROR指令的功能</vt:lpstr>
      <vt:lpstr>RCL指令的功能</vt:lpstr>
      <vt:lpstr>RCR指令的功能</vt:lpstr>
      <vt:lpstr>PowerPoint 演示文稿</vt:lpstr>
    </vt:vector>
  </TitlesOfParts>
  <Company>dmu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8086指令系统及寻址方式</dc:title>
  <dc:creator>sgm</dc:creator>
  <cp:lastModifiedBy>AutoBVT</cp:lastModifiedBy>
  <cp:revision>1196</cp:revision>
  <dcterms:created xsi:type="dcterms:W3CDTF">2005-07-21T07:55:17Z</dcterms:created>
  <dcterms:modified xsi:type="dcterms:W3CDTF">2019-09-27T08:14:04Z</dcterms:modified>
</cp:coreProperties>
</file>