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8" r:id="rId2"/>
  </p:sldMasterIdLst>
  <p:notesMasterIdLst>
    <p:notesMasterId r:id="rId62"/>
  </p:notesMasterIdLst>
  <p:sldIdLst>
    <p:sldId id="481" r:id="rId3"/>
    <p:sldId id="407" r:id="rId4"/>
    <p:sldId id="409" r:id="rId5"/>
    <p:sldId id="470" r:id="rId6"/>
    <p:sldId id="410" r:id="rId7"/>
    <p:sldId id="411" r:id="rId8"/>
    <p:sldId id="408" r:id="rId9"/>
    <p:sldId id="412" r:id="rId10"/>
    <p:sldId id="413" r:id="rId11"/>
    <p:sldId id="414" r:id="rId12"/>
    <p:sldId id="416" r:id="rId13"/>
    <p:sldId id="417" r:id="rId14"/>
    <p:sldId id="433" r:id="rId15"/>
    <p:sldId id="435" r:id="rId16"/>
    <p:sldId id="436" r:id="rId17"/>
    <p:sldId id="418" r:id="rId18"/>
    <p:sldId id="438" r:id="rId19"/>
    <p:sldId id="420" r:id="rId20"/>
    <p:sldId id="421" r:id="rId21"/>
    <p:sldId id="422" r:id="rId22"/>
    <p:sldId id="439" r:id="rId23"/>
    <p:sldId id="440" r:id="rId24"/>
    <p:sldId id="471" r:id="rId25"/>
    <p:sldId id="423" r:id="rId26"/>
    <p:sldId id="480" r:id="rId27"/>
    <p:sldId id="466" r:id="rId28"/>
    <p:sldId id="473" r:id="rId29"/>
    <p:sldId id="474" r:id="rId30"/>
    <p:sldId id="467" r:id="rId31"/>
    <p:sldId id="424" r:id="rId32"/>
    <p:sldId id="441" r:id="rId33"/>
    <p:sldId id="472" r:id="rId34"/>
    <p:sldId id="425" r:id="rId35"/>
    <p:sldId id="427" r:id="rId36"/>
    <p:sldId id="428" r:id="rId37"/>
    <p:sldId id="430" r:id="rId38"/>
    <p:sldId id="431" r:id="rId39"/>
    <p:sldId id="443" r:id="rId40"/>
    <p:sldId id="454" r:id="rId41"/>
    <p:sldId id="477" r:id="rId42"/>
    <p:sldId id="478" r:id="rId43"/>
    <p:sldId id="479" r:id="rId44"/>
    <p:sldId id="455" r:id="rId45"/>
    <p:sldId id="457" r:id="rId46"/>
    <p:sldId id="468" r:id="rId47"/>
    <p:sldId id="434" r:id="rId48"/>
    <p:sldId id="458" r:id="rId49"/>
    <p:sldId id="459" r:id="rId50"/>
    <p:sldId id="460" r:id="rId51"/>
    <p:sldId id="461" r:id="rId52"/>
    <p:sldId id="462" r:id="rId53"/>
    <p:sldId id="463" r:id="rId54"/>
    <p:sldId id="475" r:id="rId55"/>
    <p:sldId id="476" r:id="rId56"/>
    <p:sldId id="448" r:id="rId57"/>
    <p:sldId id="449" r:id="rId58"/>
    <p:sldId id="464" r:id="rId59"/>
    <p:sldId id="465" r:id="rId60"/>
    <p:sldId id="482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20AC"/>
    <a:srgbClr val="006600"/>
    <a:srgbClr val="009900"/>
    <a:srgbClr val="CC0099"/>
    <a:srgbClr val="339933"/>
    <a:srgbClr val="FFFFCC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5" autoAdjust="0"/>
    <p:restoredTop sz="94731" autoAdjust="0"/>
  </p:normalViewPr>
  <p:slideViewPr>
    <p:cSldViewPr snapToGrid="0" showGuides="1">
      <p:cViewPr>
        <p:scale>
          <a:sx n="100" d="100"/>
          <a:sy n="100" d="100"/>
        </p:scale>
        <p:origin x="-1950" y="-186"/>
      </p:cViewPr>
      <p:guideLst>
        <p:guide orient="horz" pos="599"/>
        <p:guide orient="horz" pos="420"/>
        <p:guide pos="29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24"/>
    </p:cViewPr>
  </p:sorterViewPr>
  <p:notesViewPr>
    <p:cSldViewPr snapToGrid="0" showGuides="1">
      <p:cViewPr varScale="1">
        <p:scale>
          <a:sx n="80" d="100"/>
          <a:sy n="80" d="100"/>
        </p:scale>
        <p:origin x="-135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7AA37F55-387E-46E4-98E9-9A693C42A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75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B7E7D6-F706-439A-876F-C8B91D0D681E}" type="slidenum">
              <a:rPr lang="en-US" altLang="zh-CN" sz="1200" smtClean="0"/>
              <a:pPr eaLnBrk="1" hangingPunct="1"/>
              <a:t>11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FFC83C-39E1-4381-9BC8-DCEFAE6326C8}" type="slidenum">
              <a:rPr lang="en-US" altLang="zh-CN" sz="1200" smtClean="0"/>
              <a:pPr eaLnBrk="1" hangingPunct="1"/>
              <a:t>38</a:t>
            </a:fld>
            <a:endParaRPr lang="en-US" altLang="zh-CN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44102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889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37537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979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control" Target="../activeX/activeX1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5.png"/><Relationship Id="rId4" Type="http://schemas.openxmlformats.org/officeDocument/2006/relationships/theme" Target="../theme/theme1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575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微机原理及接口技术</a:t>
            </a:r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389938" y="6353175"/>
            <a:ext cx="63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094496-354C-47CF-967B-DDB00DA4615C}" type="slidenum">
              <a:rPr lang="zh-CN" altLang="en-US" sz="2400" smtClean="0">
                <a:solidFill>
                  <a:srgbClr val="3420AC"/>
                </a:solidFill>
                <a:effectLst/>
              </a:rPr>
              <a:t>‹#›</a:t>
            </a:fld>
            <a:endParaRPr lang="zh-CN" altLang="en-US" sz="2400" dirty="0">
              <a:solidFill>
                <a:srgbClr val="3420AC"/>
              </a:solidFill>
              <a:effectLst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3" name="ShockwaveFlash1" r:id="rId6" imgW="1219370" imgH="533474"/>
        </mc:Choice>
        <mc:Fallback>
          <p:control name="ShockwaveFlash1" r:id="rId6" imgW="1219370" imgH="53347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138" y="626745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77" r:id="rId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708275"/>
            <a:ext cx="6731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微机原理及接口技术</a:t>
            </a:r>
          </a:p>
        </p:txBody>
      </p:sp>
      <p:pic>
        <p:nvPicPr>
          <p:cNvPr id="9219" name="Picture 6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4790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 descr="LINE0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226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FF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4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tx1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hyperlink" Target="Code/wj0226.asm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0.xml"/><Relationship Id="rId5" Type="http://schemas.openxmlformats.org/officeDocument/2006/relationships/slide" Target="slide49.xml"/><Relationship Id="rId4" Type="http://schemas.openxmlformats.org/officeDocument/2006/relationships/slide" Target="slide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 </a:t>
            </a:r>
            <a:r>
              <a:rPr lang="zh-CN" altLang="en-US" dirty="0" smtClean="0"/>
              <a:t>控制转移类指令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65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2.6.2 </a:t>
            </a:r>
            <a:r>
              <a:rPr lang="zh-CN" altLang="en-US" dirty="0"/>
              <a:t>条件转移</a:t>
            </a:r>
            <a:r>
              <a:rPr lang="zh-CN" altLang="en-US" dirty="0" smtClean="0"/>
              <a:t>指令</a:t>
            </a:r>
            <a:endParaRPr lang="zh-CN" altLang="en-US" dirty="0" smtClean="0">
              <a:solidFill>
                <a:schemeClr val="accent6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9" y="950913"/>
            <a:ext cx="8210550" cy="32972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 smtClean="0">
                <a:solidFill>
                  <a:schemeClr val="accent6"/>
                </a:solidFill>
              </a:rPr>
              <a:t>条件转移指令</a:t>
            </a:r>
            <a:r>
              <a:rPr lang="zh-CN" altLang="en-US" sz="2400" dirty="0">
                <a:solidFill>
                  <a:schemeClr val="accent6"/>
                </a:solidFill>
              </a:rPr>
              <a:t>的分类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400" dirty="0" err="1" smtClean="0"/>
              <a:t>Jcc</a:t>
            </a:r>
            <a:r>
              <a:rPr kumimoji="1" lang="zh-CN" altLang="en-US" sz="2400" dirty="0" smtClean="0"/>
              <a:t>指令共有</a:t>
            </a:r>
            <a:r>
              <a:rPr kumimoji="1" lang="en-US" altLang="zh-CN" sz="2400" dirty="0" smtClean="0"/>
              <a:t>16</a:t>
            </a:r>
            <a:r>
              <a:rPr kumimoji="1" lang="zh-CN" altLang="en-US" sz="2400" dirty="0"/>
              <a:t>条，</a:t>
            </a:r>
            <a:r>
              <a:rPr kumimoji="1" lang="zh-CN" altLang="en-US" sz="2400" dirty="0" smtClean="0"/>
              <a:t>但</a:t>
            </a:r>
            <a:r>
              <a:rPr kumimoji="1" lang="zh-CN" altLang="en-US" sz="2400" dirty="0"/>
              <a:t>为了方便记忆和使用</a:t>
            </a:r>
            <a:r>
              <a:rPr kumimoji="1" lang="zh-CN" altLang="en-US" sz="2400" dirty="0" smtClean="0"/>
              <a:t>却</a:t>
            </a:r>
            <a:r>
              <a:rPr kumimoji="1" lang="zh-CN" altLang="en-US" sz="2400" dirty="0"/>
              <a:t>有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个</a:t>
            </a:r>
            <a:r>
              <a:rPr kumimoji="1" lang="zh-CN" altLang="en-US" sz="2400" dirty="0" smtClean="0"/>
              <a:t>助记符</a:t>
            </a:r>
            <a:r>
              <a:rPr lang="zh-CN" altLang="en-US" sz="2400" dirty="0"/>
              <a:t>（</a:t>
            </a:r>
            <a:r>
              <a:rPr lang="zh-CN" altLang="en-US" sz="2400" dirty="0">
                <a:hlinkClick r:id="rId2" action="ppaction://hlinksldjump"/>
              </a:rPr>
              <a:t>表</a:t>
            </a:r>
            <a:r>
              <a:rPr lang="en-US" altLang="zh-CN" sz="2400" dirty="0">
                <a:hlinkClick r:id="rId2" action="ppaction://hlinksldjump"/>
              </a:rPr>
              <a:t>2-4</a:t>
            </a:r>
            <a:r>
              <a:rPr lang="zh-CN" altLang="en-US" sz="2400" dirty="0" smtClean="0"/>
              <a:t>）</a:t>
            </a:r>
            <a:endParaRPr kumimoji="1" lang="zh-CN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err="1" smtClean="0"/>
              <a:t>Jcc</a:t>
            </a:r>
            <a:r>
              <a:rPr lang="zh-CN" altLang="en-US" sz="2400" dirty="0"/>
              <a:t>指令不影响标志，但要利用</a:t>
            </a:r>
            <a:r>
              <a:rPr lang="zh-CN" altLang="en-US" sz="2400" dirty="0" smtClean="0"/>
              <a:t>标志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根据利用的标志位不同，分成三种情况：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⑴ 根据单个标志位状态决定是否转移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⑵ 根据无符号数的高低关系决定是否转移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⑶ 根据有符号数的大小关系决定是否转移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2.6.2 </a:t>
            </a:r>
            <a:r>
              <a:rPr lang="zh-CN" altLang="en-US" dirty="0"/>
              <a:t>条件转移</a:t>
            </a:r>
            <a:r>
              <a:rPr lang="zh-CN" altLang="en-US" dirty="0" smtClean="0"/>
              <a:t>指令</a:t>
            </a:r>
            <a:endParaRPr lang="zh-CN" altLang="en-US" dirty="0" smtClean="0">
              <a:solidFill>
                <a:schemeClr val="accent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675688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accent6"/>
                </a:solidFill>
              </a:rPr>
              <a:t>1. </a:t>
            </a:r>
            <a:r>
              <a:rPr lang="zh-CN" altLang="en-US" sz="2400" dirty="0">
                <a:solidFill>
                  <a:schemeClr val="accent6"/>
                </a:solidFill>
              </a:rPr>
              <a:t>判断单个标志位</a:t>
            </a:r>
            <a:r>
              <a:rPr lang="zh-CN" altLang="en-US" sz="2400" dirty="0" smtClean="0">
                <a:solidFill>
                  <a:schemeClr val="accent6"/>
                </a:solidFill>
              </a:rPr>
              <a:t>状态的条件转移指令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90000"/>
              <a:buFont typeface="Wingdings" pitchFamily="2" charset="2"/>
              <a:buNone/>
            </a:pPr>
            <a:r>
              <a:rPr kumimoji="1" lang="zh-CN" altLang="zh-CN" sz="2400" dirty="0" smtClean="0">
                <a:solidFill>
                  <a:srgbClr val="3420AC"/>
                </a:solidFill>
              </a:rPr>
              <a:t>⑴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 JZ/JE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和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JNZ/JNE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3420AC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利用零标志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ZF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，判断结果是否为零（或相等）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90000"/>
              <a:buNone/>
            </a:pPr>
            <a:r>
              <a:rPr kumimoji="1" lang="zh-CN" altLang="en-US" sz="2400" dirty="0">
                <a:solidFill>
                  <a:srgbClr val="3420AC"/>
                </a:solidFill>
              </a:rPr>
              <a:t>⑵ </a:t>
            </a:r>
            <a:r>
              <a:rPr kumimoji="1" lang="en-US" altLang="zh-CN" sz="2400" dirty="0">
                <a:solidFill>
                  <a:srgbClr val="3420AC"/>
                </a:solidFill>
              </a:rPr>
              <a:t>JS</a:t>
            </a:r>
            <a:r>
              <a:rPr kumimoji="1" lang="zh-CN" altLang="en-US" sz="2400" dirty="0">
                <a:solidFill>
                  <a:srgbClr val="3420AC"/>
                </a:solidFill>
              </a:rPr>
              <a:t>和</a:t>
            </a:r>
            <a:r>
              <a:rPr kumimoji="1" lang="en-US" altLang="zh-CN" sz="2400" dirty="0">
                <a:solidFill>
                  <a:srgbClr val="3420AC"/>
                </a:solidFill>
              </a:rPr>
              <a:t>JNS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3420AC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利用符号标志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SF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，判断结果是正是负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90000"/>
              <a:buNone/>
            </a:pPr>
            <a:r>
              <a:rPr kumimoji="1" lang="zh-CN" altLang="en-US" sz="2400" dirty="0">
                <a:solidFill>
                  <a:srgbClr val="3420AC"/>
                </a:solidFill>
              </a:rPr>
              <a:t>⑶ </a:t>
            </a:r>
            <a:r>
              <a:rPr kumimoji="1" lang="en-US" altLang="zh-CN" sz="2400" dirty="0">
                <a:solidFill>
                  <a:srgbClr val="3420AC"/>
                </a:solidFill>
              </a:rPr>
              <a:t>JO</a:t>
            </a:r>
            <a:r>
              <a:rPr kumimoji="1" lang="zh-CN" altLang="en-US" sz="2400" dirty="0">
                <a:solidFill>
                  <a:srgbClr val="3420AC"/>
                </a:solidFill>
              </a:rPr>
              <a:t>和</a:t>
            </a:r>
            <a:r>
              <a:rPr kumimoji="1" lang="en-US" altLang="zh-CN" sz="2400" dirty="0">
                <a:solidFill>
                  <a:srgbClr val="3420AC"/>
                </a:solidFill>
              </a:rPr>
              <a:t>JNO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3420AC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利用溢出标志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OF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，判断结果是否产生溢出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90000"/>
              <a:buNone/>
            </a:pPr>
            <a:r>
              <a:rPr kumimoji="1" lang="zh-CN" altLang="en-US" sz="2400" dirty="0">
                <a:solidFill>
                  <a:srgbClr val="3420AC"/>
                </a:solidFill>
              </a:rPr>
              <a:t>⑷ </a:t>
            </a:r>
            <a:r>
              <a:rPr kumimoji="1" lang="en-US" altLang="zh-CN" sz="2400" dirty="0">
                <a:solidFill>
                  <a:srgbClr val="3420AC"/>
                </a:solidFill>
              </a:rPr>
              <a:t>JP/JPE</a:t>
            </a:r>
            <a:r>
              <a:rPr kumimoji="1" lang="zh-CN" altLang="en-US" sz="2400" dirty="0">
                <a:solidFill>
                  <a:srgbClr val="3420AC"/>
                </a:solidFill>
              </a:rPr>
              <a:t>和</a:t>
            </a:r>
            <a:r>
              <a:rPr kumimoji="1" lang="en-US" altLang="zh-CN" sz="2400" dirty="0">
                <a:solidFill>
                  <a:srgbClr val="3420AC"/>
                </a:solidFill>
              </a:rPr>
              <a:t>JNP/JPO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3420AC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利用奇偶标志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PF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，判断结果中“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1”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的个数是偶是奇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SzPct val="90000"/>
              <a:buNone/>
            </a:pPr>
            <a:r>
              <a:rPr kumimoji="1" lang="zh-CN" altLang="en-US" sz="2400" dirty="0">
                <a:solidFill>
                  <a:srgbClr val="3420AC"/>
                </a:solidFill>
              </a:rPr>
              <a:t>⑸ </a:t>
            </a:r>
            <a:r>
              <a:rPr kumimoji="1" lang="en-US" altLang="zh-CN" sz="2400" dirty="0">
                <a:solidFill>
                  <a:srgbClr val="3420AC"/>
                </a:solidFill>
              </a:rPr>
              <a:t>JC/JB/JNAE</a:t>
            </a:r>
            <a:r>
              <a:rPr kumimoji="1" lang="zh-CN" altLang="en-US" sz="2400" dirty="0">
                <a:solidFill>
                  <a:srgbClr val="3420AC"/>
                </a:solidFill>
              </a:rPr>
              <a:t>和</a:t>
            </a:r>
            <a:r>
              <a:rPr kumimoji="1" lang="en-US" altLang="zh-CN" sz="2400" dirty="0">
                <a:solidFill>
                  <a:srgbClr val="3420AC"/>
                </a:solidFill>
              </a:rPr>
              <a:t>JNC/JNB/JAE</a:t>
            </a:r>
          </a:p>
          <a:p>
            <a:pPr eaLnBrk="1" hangingPunct="1">
              <a:lnSpc>
                <a:spcPct val="90000"/>
              </a:lnSpc>
              <a:buSzPct val="90000"/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3420AC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利用进位标志</a:t>
            </a:r>
            <a:r>
              <a:rPr kumimoji="1" lang="en-US" altLang="zh-CN" sz="2400" dirty="0" smtClean="0">
                <a:solidFill>
                  <a:srgbClr val="3420AC"/>
                </a:solidFill>
              </a:rPr>
              <a:t>CF</a:t>
            </a:r>
            <a:r>
              <a:rPr kumimoji="1" lang="zh-CN" altLang="en-US" sz="2400" dirty="0" smtClean="0">
                <a:solidFill>
                  <a:srgbClr val="3420AC"/>
                </a:solidFill>
              </a:rPr>
              <a:t>，判断结果是否进位或借位</a:t>
            </a:r>
            <a:endParaRPr lang="zh-CN" altLang="en-US" dirty="0" smtClean="0">
              <a:solidFill>
                <a:srgbClr val="3420A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2.6.2 </a:t>
            </a:r>
            <a:r>
              <a:rPr lang="zh-CN" altLang="en-US" dirty="0"/>
              <a:t>条件转移</a:t>
            </a:r>
            <a:r>
              <a:rPr lang="zh-CN" altLang="en-US" dirty="0" smtClean="0"/>
              <a:t>指令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772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例题</a:t>
            </a:r>
            <a:r>
              <a:rPr lang="en-US" altLang="zh-CN" sz="2400" dirty="0" smtClean="0">
                <a:solidFill>
                  <a:schemeClr val="accent6"/>
                </a:solidFill>
              </a:rPr>
              <a:t>2.22 </a:t>
            </a:r>
            <a:r>
              <a:rPr lang="zh-CN" altLang="en-US" sz="2400" dirty="0"/>
              <a:t>判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中的无符号数是奇数还是偶数，若是偶数直接除以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若</a:t>
            </a:r>
            <a:r>
              <a:rPr lang="zh-CN" altLang="en-US" sz="2400" dirty="0" smtClean="0"/>
              <a:t>是奇数则加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后除以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58775" indent="-358775" eaLnBrk="1" hangingPunct="1"/>
            <a:r>
              <a:rPr lang="zh-CN" altLang="en-US" sz="2400" dirty="0" smtClean="0"/>
              <a:t>问题：如何判断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中的数据是奇数还是偶数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？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dirty="0" smtClean="0"/>
              <a:t>    解答：判断</a:t>
            </a:r>
            <a:r>
              <a:rPr lang="en-US" altLang="zh-CN" sz="2400" dirty="0" smtClean="0"/>
              <a:t>AX</a:t>
            </a:r>
            <a:r>
              <a:rPr lang="zh-CN" altLang="en-US" sz="2400" dirty="0" smtClean="0"/>
              <a:t>最低位是“</a:t>
            </a:r>
            <a:r>
              <a:rPr lang="en-US" altLang="zh-CN" sz="2400" dirty="0" smtClean="0"/>
              <a:t>0”</a:t>
            </a:r>
            <a:r>
              <a:rPr lang="zh-CN" altLang="en-US" sz="2400" dirty="0" smtClean="0"/>
              <a:t>（偶数），还是“</a:t>
            </a:r>
            <a:r>
              <a:rPr lang="en-US" altLang="zh-CN" sz="2400" dirty="0" smtClean="0"/>
              <a:t>1”</a:t>
            </a:r>
            <a:r>
              <a:rPr lang="zh-CN" altLang="en-US" sz="2400" dirty="0" smtClean="0"/>
              <a:t>（奇数）。  </a:t>
            </a:r>
            <a:endParaRPr lang="en-US" altLang="zh-CN" sz="2400" dirty="0" smtClean="0"/>
          </a:p>
          <a:p>
            <a:pPr marL="628650" lvl="1" indent="-228600" eaLnBrk="1" hangingPunct="1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1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  <a:cs typeface="+mn-cs"/>
              </a:rPr>
              <a:t>.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用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逻辑与指令将除最低位外的其他位清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，保留最低位不变，如果结果是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中是偶数；否则，是奇数；</a:t>
            </a:r>
          </a:p>
          <a:p>
            <a:pPr marL="666750" lvl="1" indent="-266700"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2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  <a:cs typeface="+mn-cs"/>
              </a:rPr>
              <a:t>.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先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将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最低位用移位指令移至进位标志，再判断进位标志，是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，则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中是偶数；否则，是奇数；</a:t>
            </a:r>
          </a:p>
          <a:p>
            <a:pPr marL="647700" lvl="1" indent="-247650"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3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  <a:cs typeface="+mn-cs"/>
              </a:rPr>
              <a:t>.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将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最低位用移位指令移至最高位（符号位），判断符号标志，是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中是偶数；否则，为奇数。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6"/>
                </a:solidFill>
              </a:rPr>
              <a:t>例题</a:t>
            </a:r>
            <a:r>
              <a:rPr lang="en-US" altLang="zh-CN" dirty="0" smtClean="0">
                <a:solidFill>
                  <a:schemeClr val="accent6"/>
                </a:solidFill>
              </a:rPr>
              <a:t>2.22</a:t>
            </a:r>
            <a:r>
              <a:rPr lang="zh-CN" altLang="en-US" dirty="0" smtClean="0">
                <a:solidFill>
                  <a:schemeClr val="accent6"/>
                </a:solidFill>
              </a:rPr>
              <a:t>解答</a:t>
            </a:r>
            <a:r>
              <a:rPr lang="en-US" altLang="zh-CN" dirty="0" smtClean="0">
                <a:solidFill>
                  <a:schemeClr val="accent6"/>
                </a:solidFill>
              </a:rPr>
              <a:t>1</a:t>
            </a:r>
            <a:r>
              <a:rPr lang="zh-CN" altLang="en-US" dirty="0" smtClean="0">
                <a:solidFill>
                  <a:schemeClr val="accent6"/>
                </a:solidFill>
              </a:rPr>
              <a:t>：用</a:t>
            </a:r>
            <a:r>
              <a:rPr lang="en-US" altLang="zh-CN" dirty="0" smtClean="0">
                <a:solidFill>
                  <a:schemeClr val="accent6"/>
                </a:solidFill>
              </a:rPr>
              <a:t>JZ</a:t>
            </a:r>
            <a:r>
              <a:rPr lang="zh-CN" altLang="en-US" dirty="0" smtClean="0">
                <a:solidFill>
                  <a:schemeClr val="accent6"/>
                </a:solidFill>
              </a:rPr>
              <a:t>指令实现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3420AC"/>
                </a:solidFill>
              </a:rPr>
              <a:t>test ax,01h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>
                <a:solidFill>
                  <a:srgbClr val="006600"/>
                </a:solidFill>
              </a:rPr>
              <a:t>；测试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的最低位</a:t>
            </a:r>
            <a:r>
              <a:rPr lang="en-US" altLang="zh-CN" sz="2400" dirty="0">
                <a:solidFill>
                  <a:srgbClr val="006600"/>
                </a:solidFill>
              </a:rPr>
              <a:t>D0</a:t>
            </a:r>
            <a:r>
              <a:rPr lang="zh-CN" altLang="en-US" sz="2400" dirty="0">
                <a:solidFill>
                  <a:srgbClr val="006600"/>
                </a:solidFill>
              </a:rPr>
              <a:t>（不用</a:t>
            </a:r>
            <a:r>
              <a:rPr lang="en-US" altLang="zh-CN" sz="2400" dirty="0">
                <a:solidFill>
                  <a:srgbClr val="006600"/>
                </a:solidFill>
              </a:rPr>
              <a:t>AND</a:t>
            </a:r>
            <a:r>
              <a:rPr lang="zh-CN" altLang="en-US" sz="2400" dirty="0">
                <a:solidFill>
                  <a:srgbClr val="006600"/>
                </a:solidFill>
              </a:rPr>
              <a:t>指令，以免改变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）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jz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even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>
                <a:solidFill>
                  <a:srgbClr val="006600"/>
                </a:solidFill>
              </a:rPr>
              <a:t>；标志</a:t>
            </a:r>
            <a:r>
              <a:rPr lang="en-US" altLang="zh-CN" sz="2400" dirty="0">
                <a:solidFill>
                  <a:srgbClr val="006600"/>
                </a:solidFill>
              </a:rPr>
              <a:t>ZF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，即</a:t>
            </a:r>
            <a:r>
              <a:rPr lang="en-US" altLang="zh-CN" sz="2400" dirty="0">
                <a:solidFill>
                  <a:srgbClr val="006600"/>
                </a:solidFill>
              </a:rPr>
              <a:t>D0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内是偶数，程序转移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add ax,1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；标志</a:t>
            </a:r>
            <a:r>
              <a:rPr lang="en-US" altLang="zh-CN" sz="2400" dirty="0" smtClean="0">
                <a:solidFill>
                  <a:srgbClr val="006600"/>
                </a:solidFill>
              </a:rPr>
              <a:t>ZF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，即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</a:rPr>
              <a:t>：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内的奇数，加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even: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shr</a:t>
            </a:r>
            <a:r>
              <a:rPr lang="en-US" altLang="zh-CN" sz="2400" dirty="0" smtClean="0"/>
              <a:t> ax,1	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AX←AX÷2</a:t>
            </a:r>
          </a:p>
        </p:txBody>
      </p:sp>
      <p:sp>
        <p:nvSpPr>
          <p:cNvPr id="346116" name="AutoShape 4"/>
          <p:cNvSpPr>
            <a:spLocks noChangeArrowheads="1"/>
          </p:cNvSpPr>
          <p:nvPr/>
        </p:nvSpPr>
        <p:spPr bwMode="auto">
          <a:xfrm>
            <a:off x="1416050" y="4702175"/>
            <a:ext cx="7561263" cy="1277938"/>
          </a:xfrm>
          <a:prstGeom prst="wedgeRoundRectCallout">
            <a:avLst>
              <a:gd name="adj1" fmla="val -40657"/>
              <a:gd name="adj2" fmla="val -8453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3420AC"/>
                </a:solidFill>
                <a:effectLst/>
              </a:rPr>
              <a:t>用右移一位的方法实现除以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2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。</a:t>
            </a:r>
          </a:p>
          <a:p>
            <a:pPr algn="just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3420AC"/>
                </a:solidFill>
                <a:effectLst/>
              </a:rPr>
              <a:t>本例中用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RCR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指令比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SHR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指令更好。考虑边界值，如原操作数是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0FFFFH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的情况。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2.22</a:t>
            </a:r>
            <a:r>
              <a:rPr lang="zh-CN" altLang="en-US" dirty="0" smtClean="0"/>
              <a:t>解答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JNC</a:t>
            </a:r>
            <a:r>
              <a:rPr lang="zh-CN" altLang="en-US" dirty="0" smtClean="0"/>
              <a:t>指令实现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07375" cy="518477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bx,ax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shr</a:t>
            </a:r>
            <a:r>
              <a:rPr lang="en-US" altLang="zh-CN" sz="2400" dirty="0" smtClean="0"/>
              <a:t>   bx,1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；将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的最低位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移进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jnc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0000FF"/>
                </a:solidFill>
              </a:rPr>
              <a:t>even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；标志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，即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：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内是偶数，程序转移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add  ax,1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；标志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</a:rPr>
              <a:t>，即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</a:rPr>
              <a:t>：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内的奇数，加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even: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rcr</a:t>
            </a:r>
            <a:r>
              <a:rPr lang="en-US" altLang="zh-CN" sz="2400" dirty="0" smtClean="0"/>
              <a:t>    ax,1	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AX←AX÷2</a:t>
            </a:r>
          </a:p>
        </p:txBody>
      </p:sp>
      <p:sp>
        <p:nvSpPr>
          <p:cNvPr id="349188" name="AutoShape 4"/>
          <p:cNvSpPr>
            <a:spLocks noChangeArrowheads="1"/>
          </p:cNvSpPr>
          <p:nvPr/>
        </p:nvSpPr>
        <p:spPr bwMode="auto">
          <a:xfrm>
            <a:off x="4100513" y="1206500"/>
            <a:ext cx="4367212" cy="515938"/>
          </a:xfrm>
          <a:prstGeom prst="wedgeRoundRectCallout">
            <a:avLst>
              <a:gd name="adj1" fmla="val -66731"/>
              <a:gd name="adj2" fmla="val 343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>
              <a:spcBef>
                <a:spcPct val="20000"/>
              </a:spcBef>
              <a:defRPr/>
            </a:pPr>
            <a:r>
              <a:rPr kumimoji="1" lang="zh-CN" altLang="en-US" sz="2400">
                <a:solidFill>
                  <a:srgbClr val="3420AC"/>
                </a:solidFill>
                <a:effectLst/>
              </a:rPr>
              <a:t>还可用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SAR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、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ROR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和</a:t>
            </a:r>
            <a:r>
              <a:rPr kumimoji="1" lang="en-US" altLang="zh-CN" sz="2400">
                <a:solidFill>
                  <a:srgbClr val="3420AC"/>
                </a:solidFill>
                <a:effectLst/>
              </a:rPr>
              <a:t>RCR</a:t>
            </a:r>
            <a:r>
              <a:rPr kumimoji="1" lang="zh-CN" altLang="en-US" sz="2400">
                <a:solidFill>
                  <a:srgbClr val="3420AC"/>
                </a:solidFill>
                <a:effectLst/>
              </a:rPr>
              <a:t>指令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2.22</a:t>
            </a:r>
            <a:r>
              <a:rPr lang="zh-CN" altLang="en-US" dirty="0" smtClean="0"/>
              <a:t>解答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JNS</a:t>
            </a:r>
            <a:r>
              <a:rPr lang="zh-CN" altLang="en-US" dirty="0" smtClean="0"/>
              <a:t>指令实现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210550" cy="3767137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bx,ax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ror</a:t>
            </a:r>
            <a:r>
              <a:rPr lang="en-US" altLang="zh-CN" sz="2400" dirty="0" smtClean="0"/>
              <a:t>   bx,1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；将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的最低位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移进最高位（符号位</a:t>
            </a:r>
            <a:r>
              <a:rPr lang="en-US" altLang="zh-CN" sz="2400" dirty="0" smtClean="0">
                <a:solidFill>
                  <a:srgbClr val="006600"/>
                </a:solidFill>
              </a:rPr>
              <a:t>SF</a:t>
            </a:r>
            <a:r>
              <a:rPr lang="zh-CN" altLang="en-US" sz="2400" dirty="0" smtClean="0">
                <a:solidFill>
                  <a:srgbClr val="006600"/>
                </a:solidFill>
              </a:rPr>
              <a:t>）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jns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even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；标志</a:t>
            </a:r>
            <a:r>
              <a:rPr lang="en-US" altLang="zh-CN" sz="2400" dirty="0" smtClean="0">
                <a:solidFill>
                  <a:srgbClr val="006600"/>
                </a:solidFill>
              </a:rPr>
              <a:t>SF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，即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：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内是偶数，程序转移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add ax,1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；标志</a:t>
            </a:r>
            <a:r>
              <a:rPr lang="en-US" altLang="zh-CN" sz="2400" dirty="0" smtClean="0">
                <a:solidFill>
                  <a:srgbClr val="006600"/>
                </a:solidFill>
              </a:rPr>
              <a:t>SF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</a:rPr>
              <a:t>，即</a:t>
            </a:r>
            <a:r>
              <a:rPr lang="en-US" altLang="zh-CN" sz="2400" dirty="0" smtClean="0">
                <a:solidFill>
                  <a:srgbClr val="006600"/>
                </a:solidFill>
              </a:rPr>
              <a:t>D0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  <a:r>
              <a:rPr lang="zh-CN" altLang="en-US" sz="2400" dirty="0" smtClean="0">
                <a:solidFill>
                  <a:srgbClr val="006600"/>
                </a:solidFill>
              </a:rPr>
              <a:t>：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内的奇数，加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</a:p>
          <a:p>
            <a:pPr marL="0" indent="0" eaLnBrk="1" hangingPunct="1">
              <a:buFontTx/>
              <a:buNone/>
              <a:tabLst>
                <a:tab pos="1255713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even: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rcr</a:t>
            </a:r>
            <a:r>
              <a:rPr lang="en-US" altLang="zh-CN" sz="2400" dirty="0" smtClean="0"/>
              <a:t> ax,1	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AX←AX÷2</a:t>
            </a:r>
          </a:p>
        </p:txBody>
      </p:sp>
      <p:sp>
        <p:nvSpPr>
          <p:cNvPr id="350212" name="AutoShape 4"/>
          <p:cNvSpPr>
            <a:spLocks noChangeArrowheads="1"/>
          </p:cNvSpPr>
          <p:nvPr/>
        </p:nvSpPr>
        <p:spPr bwMode="auto">
          <a:xfrm>
            <a:off x="3411538" y="1177925"/>
            <a:ext cx="5264150" cy="403225"/>
          </a:xfrm>
          <a:prstGeom prst="wedgeRoundRectCallout">
            <a:avLst>
              <a:gd name="adj1" fmla="val -56097"/>
              <a:gd name="adj2" fmla="val 87356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effectLst/>
              </a:rPr>
              <a:t>错误！循环移位指令不影响</a:t>
            </a:r>
            <a:r>
              <a:rPr kumimoji="1" lang="en-US" altLang="zh-CN" sz="2400" dirty="0">
                <a:solidFill>
                  <a:srgbClr val="0000FF"/>
                </a:solidFill>
                <a:effectLst/>
              </a:rPr>
              <a:t>SF</a:t>
            </a:r>
            <a:r>
              <a:rPr kumimoji="1" lang="zh-CN" altLang="en-US" sz="2400" dirty="0">
                <a:solidFill>
                  <a:srgbClr val="0000FF"/>
                </a:solidFill>
                <a:effectLst/>
              </a:rPr>
              <a:t>等标志</a:t>
            </a:r>
          </a:p>
        </p:txBody>
      </p:sp>
      <p:sp>
        <p:nvSpPr>
          <p:cNvPr id="350214" name="Freeform 6"/>
          <p:cNvSpPr>
            <a:spLocks/>
          </p:cNvSpPr>
          <p:nvPr/>
        </p:nvSpPr>
        <p:spPr bwMode="auto">
          <a:xfrm>
            <a:off x="325438" y="1906588"/>
            <a:ext cx="2919413" cy="3732213"/>
          </a:xfrm>
          <a:custGeom>
            <a:avLst/>
            <a:gdLst/>
            <a:ahLst/>
            <a:cxnLst>
              <a:cxn ang="0">
                <a:pos x="1839" y="2351"/>
              </a:cxn>
              <a:cxn ang="0">
                <a:pos x="0" y="2351"/>
              </a:cxn>
              <a:cxn ang="0">
                <a:pos x="0" y="0"/>
              </a:cxn>
              <a:cxn ang="0">
                <a:pos x="979" y="0"/>
              </a:cxn>
            </a:cxnLst>
            <a:rect l="0" t="0" r="r" b="b"/>
            <a:pathLst>
              <a:path w="1839" h="2351">
                <a:moveTo>
                  <a:pt x="1839" y="2351"/>
                </a:moveTo>
                <a:lnTo>
                  <a:pt x="0" y="2351"/>
                </a:lnTo>
                <a:lnTo>
                  <a:pt x="0" y="0"/>
                </a:lnTo>
                <a:lnTo>
                  <a:pt x="979" y="0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圆角矩形 2"/>
          <p:cNvSpPr/>
          <p:nvPr/>
        </p:nvSpPr>
        <p:spPr bwMode="auto">
          <a:xfrm>
            <a:off x="3244851" y="5382769"/>
            <a:ext cx="4214558" cy="512064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effectLst/>
              </a:rPr>
              <a:t>ADD BX,0</a:t>
            </a:r>
            <a:r>
              <a:rPr kumimoji="1" lang="en-US" altLang="zh-CN" sz="2400" dirty="0">
                <a:solidFill>
                  <a:srgbClr val="FF0066"/>
                </a:solidFill>
                <a:effectLst/>
              </a:rPr>
              <a:t>	</a:t>
            </a:r>
            <a:r>
              <a:rPr kumimoji="1" lang="zh-CN" altLang="en-US" sz="2400" dirty="0">
                <a:effectLst/>
              </a:rPr>
              <a:t>；增加一条指令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 autoUpdateAnimBg="0"/>
      <p:bldP spid="350212" grpId="1" animBg="1"/>
      <p:bldP spid="35021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2.23 </a:t>
            </a:r>
            <a:r>
              <a:rPr lang="zh-CN" altLang="en-US" dirty="0" smtClean="0"/>
              <a:t>判断寄存器</a:t>
            </a:r>
            <a:r>
              <a:rPr lang="en-US" altLang="zh-CN" dirty="0" smtClean="0"/>
              <a:t>AL</a:t>
            </a:r>
            <a:r>
              <a:rPr lang="zh-CN" altLang="en-US" dirty="0" smtClean="0"/>
              <a:t>中的字符是否为字母</a:t>
            </a:r>
            <a:r>
              <a:rPr lang="en-US" altLang="zh-CN" dirty="0" smtClean="0"/>
              <a:t>Y(y)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397875" cy="4171950"/>
          </a:xfrm>
        </p:spPr>
        <p:txBody>
          <a:bodyPr/>
          <a:lstStyle/>
          <a:p>
            <a:pPr marL="265113" indent="-265113"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>
                <a:tab pos="1435100" algn="l"/>
                <a:tab pos="3582988" algn="l"/>
              </a:tabLst>
              <a:defRPr/>
            </a:pPr>
            <a:r>
              <a:rPr lang="zh-CN" altLang="en-US" sz="2400" dirty="0" smtClean="0"/>
              <a:t>；寄存器</a:t>
            </a:r>
            <a:r>
              <a:rPr lang="en-US" altLang="zh-CN" sz="2400" dirty="0" smtClean="0"/>
              <a:t>AL</a:t>
            </a:r>
            <a:r>
              <a:rPr lang="zh-CN" altLang="en-US" sz="2400" dirty="0" smtClean="0"/>
              <a:t>中的字符是字母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（含大小写），则令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＝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，否则令</a:t>
            </a:r>
            <a:r>
              <a:rPr lang="en-US" altLang="zh-CN" sz="2400" dirty="0" smtClean="0"/>
              <a:t>AH</a:t>
            </a:r>
            <a:r>
              <a:rPr lang="zh-CN" altLang="en-US" sz="2400" dirty="0" smtClean="0"/>
              <a:t>＝－</a:t>
            </a:r>
            <a:r>
              <a:rPr lang="en-US" altLang="zh-CN" sz="2400" dirty="0" smtClean="0"/>
              <a:t>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2988" algn="l"/>
              </a:tabLst>
              <a:defRPr/>
            </a:pPr>
            <a:r>
              <a:rPr lang="en-US" altLang="zh-CN" sz="2400" dirty="0" smtClean="0">
                <a:latin typeface="Times New Roman" pitchFamily="18" charset="0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</a:rPr>
              <a:t>cmp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</a:rPr>
              <a:t>al,’y</a:t>
            </a:r>
            <a:r>
              <a:rPr lang="en-US" altLang="zh-CN" sz="2400" dirty="0" smtClean="0">
                <a:latin typeface="Times New Roman" pitchFamily="18" charset="0"/>
              </a:rPr>
              <a:t>’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；比较</a:t>
            </a:r>
            <a:r>
              <a:rPr lang="en-US" altLang="zh-CN" sz="2400" dirty="0" smtClean="0">
                <a:solidFill>
                  <a:srgbClr val="006600"/>
                </a:solidFill>
              </a:rPr>
              <a:t>AL</a:t>
            </a:r>
            <a:r>
              <a:rPr lang="zh-CN" altLang="en-US" sz="2400" dirty="0" smtClean="0">
                <a:solidFill>
                  <a:srgbClr val="006600"/>
                </a:solidFill>
              </a:rPr>
              <a:t>与小写字母</a:t>
            </a:r>
            <a:r>
              <a:rPr lang="en-US" altLang="zh-CN" sz="2400" dirty="0" smtClean="0">
                <a:solidFill>
                  <a:srgbClr val="006600"/>
                </a:solidFill>
              </a:rPr>
              <a:t>y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435100" algn="l"/>
                <a:tab pos="3582988" algn="l"/>
              </a:tabLst>
              <a:defRPr/>
            </a:pPr>
            <a:r>
              <a:rPr lang="en-US" altLang="zh-CN" sz="2400" dirty="0" smtClean="0"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je</a:t>
            </a:r>
            <a:r>
              <a:rPr lang="en-US" altLang="zh-CN" sz="2400" dirty="0" smtClean="0">
                <a:latin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next</a:t>
            </a:r>
            <a:r>
              <a:rPr lang="en-US" altLang="zh-CN" sz="24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；相等，转移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435100" algn="l"/>
                <a:tab pos="3582988" algn="l"/>
              </a:tabLst>
              <a:defRPr/>
            </a:pPr>
            <a:r>
              <a:rPr lang="zh-CN" altLang="en-US" sz="2400" dirty="0" smtClean="0">
                <a:latin typeface="Times New Roman" pitchFamily="18" charset="0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</a:rPr>
              <a:t>cmp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</a:rPr>
              <a:t>al,’Y</a:t>
            </a:r>
            <a:r>
              <a:rPr lang="en-US" altLang="zh-CN" sz="2400" dirty="0" smtClean="0">
                <a:latin typeface="Times New Roman" pitchFamily="18" charset="0"/>
              </a:rPr>
              <a:t>’       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zh-CN" altLang="en-US" sz="2400" dirty="0">
                <a:solidFill>
                  <a:srgbClr val="006600"/>
                </a:solidFill>
              </a:rPr>
              <a:t>不相等，继续比较</a:t>
            </a:r>
            <a:r>
              <a:rPr lang="en-US" altLang="zh-CN" sz="2400" dirty="0">
                <a:solidFill>
                  <a:srgbClr val="006600"/>
                </a:solidFill>
              </a:rPr>
              <a:t>AL</a:t>
            </a:r>
            <a:r>
              <a:rPr lang="zh-CN" altLang="en-US" sz="2400" dirty="0">
                <a:solidFill>
                  <a:srgbClr val="006600"/>
                </a:solidFill>
              </a:rPr>
              <a:t>与大写字母</a:t>
            </a:r>
            <a:r>
              <a:rPr lang="en-US" altLang="zh-CN" sz="2400" dirty="0" smtClean="0">
                <a:solidFill>
                  <a:srgbClr val="006600"/>
                </a:solidFill>
              </a:rPr>
              <a:t>Y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435100" algn="l"/>
                <a:tab pos="3582988" algn="l"/>
              </a:tabLst>
              <a:defRPr/>
            </a:pPr>
            <a:r>
              <a:rPr lang="zh-CN" altLang="en-US" sz="2400" dirty="0" smtClean="0">
                <a:solidFill>
                  <a:srgbClr val="009900"/>
                </a:solidFill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je</a:t>
            </a:r>
            <a:r>
              <a:rPr lang="en-US" altLang="zh-CN" sz="2400" dirty="0" smtClean="0">
                <a:latin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next</a:t>
            </a:r>
            <a:r>
              <a:rPr lang="en-US" altLang="zh-CN" sz="24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；相等，转移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435100" algn="l"/>
                <a:tab pos="3582988" algn="l"/>
              </a:tabLst>
              <a:defRPr/>
            </a:pPr>
            <a:r>
              <a:rPr lang="zh-CN" altLang="en-US" sz="2400" dirty="0" smtClean="0">
                <a:latin typeface="Times New Roman" pitchFamily="18" charset="0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</a:rPr>
              <a:t>mov</a:t>
            </a:r>
            <a:r>
              <a:rPr lang="en-US" altLang="zh-CN" sz="2400" dirty="0" smtClean="0">
                <a:latin typeface="Times New Roman" pitchFamily="18" charset="0"/>
              </a:rPr>
              <a:t> ah,-1	</a:t>
            </a:r>
            <a:r>
              <a:rPr lang="zh-CN" altLang="en-US" sz="2400" dirty="0">
                <a:solidFill>
                  <a:srgbClr val="006600"/>
                </a:solidFill>
              </a:rPr>
              <a:t>；不相等，令</a:t>
            </a:r>
            <a:r>
              <a:rPr lang="en-US" altLang="zh-CN" sz="2400" dirty="0">
                <a:solidFill>
                  <a:srgbClr val="006600"/>
                </a:solidFill>
              </a:rPr>
              <a:t>AH</a:t>
            </a:r>
            <a:r>
              <a:rPr lang="zh-CN" altLang="en-US" sz="2400" dirty="0">
                <a:solidFill>
                  <a:srgbClr val="006600"/>
                </a:solidFill>
              </a:rPr>
              <a:t>＝－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435100" algn="l"/>
                <a:tab pos="3582988" algn="l"/>
              </a:tabLst>
              <a:defRPr/>
            </a:pP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</a:rPr>
              <a:t>jmp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done</a:t>
            </a:r>
            <a:r>
              <a:rPr lang="en-US" altLang="zh-CN" sz="24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；无条件转移指令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1435100" algn="l"/>
                <a:tab pos="35829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next: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itchFamily="18" charset="0"/>
              </a:rPr>
              <a:t>	</a:t>
            </a:r>
            <a:r>
              <a:rPr lang="en-US" altLang="zh-CN" sz="2400" dirty="0" err="1">
                <a:latin typeface="Times New Roman" pitchFamily="18" charset="0"/>
              </a:rPr>
              <a:t>mov</a:t>
            </a:r>
            <a:r>
              <a:rPr lang="en-US" altLang="zh-CN" sz="2400" dirty="0">
                <a:latin typeface="Times New Roman" pitchFamily="18" charset="0"/>
              </a:rPr>
              <a:t> ah,0</a:t>
            </a:r>
            <a:r>
              <a:rPr lang="en-US" altLang="zh-CN" sz="24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；相等的处理：令</a:t>
            </a:r>
            <a:r>
              <a:rPr lang="en-US" altLang="zh-CN" sz="2400" dirty="0">
                <a:solidFill>
                  <a:srgbClr val="006600"/>
                </a:solidFill>
              </a:rPr>
              <a:t>AH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  <a:tab pos="3582988" algn="l"/>
              </a:tabLst>
              <a:defRPr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</a:rPr>
              <a:t>done:</a:t>
            </a:r>
            <a:r>
              <a:rPr lang="en-US" altLang="zh-CN" sz="2400" dirty="0" smtClean="0">
                <a:latin typeface="Times New Roman" pitchFamily="18" charset="0"/>
              </a:rPr>
              <a:t>	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2.24 </a:t>
            </a:r>
            <a:r>
              <a:rPr lang="zh-CN" altLang="en-US" dirty="0" smtClean="0"/>
              <a:t>偶校验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6"/>
            <a:ext cx="8229600" cy="46482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zh-CN" altLang="en-US" sz="2400" dirty="0" smtClean="0"/>
              <a:t>；</a:t>
            </a:r>
            <a:r>
              <a:rPr lang="zh-CN" altLang="en-US" sz="2400" dirty="0"/>
              <a:t>为</a:t>
            </a:r>
            <a:r>
              <a:rPr lang="en-US" altLang="zh-CN" sz="2400" dirty="0" smtClean="0"/>
              <a:t>DL</a:t>
            </a:r>
            <a:r>
              <a:rPr lang="zh-CN" altLang="en-US" sz="2400" dirty="0" smtClean="0"/>
              <a:t>寄存器中的数据生成</a:t>
            </a:r>
            <a:r>
              <a:rPr lang="zh-CN" altLang="en-US" sz="2400" dirty="0" smtClean="0">
                <a:hlinkClick r:id="rId2" action="ppaction://hlinksldjump"/>
              </a:rPr>
              <a:t>偶校验</a:t>
            </a:r>
            <a:r>
              <a:rPr lang="zh-CN" altLang="en-US" sz="2400" dirty="0" smtClean="0"/>
              <a:t>位，存入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标志位</a:t>
            </a:r>
          </a:p>
          <a:p>
            <a:pPr marL="0" indent="0" eaLnBrk="1" hangingPunct="1">
              <a:spcBef>
                <a:spcPts val="1800"/>
              </a:spcBef>
              <a:buFontTx/>
              <a:buNone/>
              <a:tabLst>
                <a:tab pos="14351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test dl,0ffh</a:t>
            </a:r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；使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，同时设置</a:t>
            </a:r>
            <a:r>
              <a:rPr lang="en-US" altLang="zh-CN" sz="2400" dirty="0" smtClean="0">
                <a:solidFill>
                  <a:srgbClr val="006600"/>
                </a:solidFill>
              </a:rPr>
              <a:t>PF</a:t>
            </a:r>
            <a:r>
              <a:rPr lang="zh-CN" altLang="en-US" sz="2400" dirty="0" smtClean="0">
                <a:solidFill>
                  <a:srgbClr val="006600"/>
                </a:solidFill>
              </a:rPr>
              <a:t>标志</a:t>
            </a:r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jpe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done</a:t>
            </a:r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DL</a:t>
            </a:r>
            <a:r>
              <a:rPr lang="zh-CN" altLang="en-US" sz="2400" dirty="0" smtClean="0">
                <a:solidFill>
                  <a:srgbClr val="006600"/>
                </a:solidFill>
              </a:rPr>
              <a:t>中“</a:t>
            </a:r>
            <a:r>
              <a:rPr lang="en-US" altLang="zh-CN" sz="2400" dirty="0" smtClean="0">
                <a:solidFill>
                  <a:srgbClr val="006600"/>
                </a:solidFill>
              </a:rPr>
              <a:t>1”</a:t>
            </a:r>
            <a:r>
              <a:rPr lang="zh-CN" altLang="en-US" sz="2400" dirty="0" smtClean="0">
                <a:solidFill>
                  <a:srgbClr val="006600"/>
                </a:solidFill>
              </a:rPr>
              <a:t>的个数为偶数</a:t>
            </a:r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zh-CN" altLang="en-US" sz="2400" dirty="0" smtClean="0">
                <a:solidFill>
                  <a:srgbClr val="006600"/>
                </a:solidFill>
              </a:rPr>
              <a:t>	；正好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，转向</a:t>
            </a:r>
            <a:r>
              <a:rPr lang="en-US" altLang="zh-CN" sz="2400" dirty="0" smtClean="0">
                <a:solidFill>
                  <a:srgbClr val="006600"/>
                </a:solidFill>
              </a:rPr>
              <a:t>done</a:t>
            </a:r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stc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DL</a:t>
            </a:r>
            <a:r>
              <a:rPr lang="zh-CN" altLang="en-US" sz="2400" dirty="0" smtClean="0">
                <a:solidFill>
                  <a:srgbClr val="006600"/>
                </a:solidFill>
              </a:rPr>
              <a:t>中“</a:t>
            </a:r>
            <a:r>
              <a:rPr lang="en-US" altLang="zh-CN" sz="2400" dirty="0" smtClean="0">
                <a:solidFill>
                  <a:srgbClr val="006600"/>
                </a:solidFill>
              </a:rPr>
              <a:t>1”</a:t>
            </a:r>
            <a:r>
              <a:rPr lang="zh-CN" altLang="en-US" sz="2400" dirty="0" smtClean="0">
                <a:solidFill>
                  <a:srgbClr val="006600"/>
                </a:solidFill>
              </a:rPr>
              <a:t>的个数为奇数，设置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＝</a:t>
            </a:r>
            <a:r>
              <a:rPr lang="en-US" altLang="zh-CN" sz="2400" dirty="0" smtClean="0">
                <a:solidFill>
                  <a:srgbClr val="006600"/>
                </a:solidFill>
              </a:rPr>
              <a:t>1</a:t>
            </a:r>
          </a:p>
          <a:p>
            <a:pPr marL="0" indent="0" eaLnBrk="1" hangingPunct="1">
              <a:buFontTx/>
              <a:buNone/>
              <a:tabLst>
                <a:tab pos="14351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done:</a:t>
            </a:r>
            <a:r>
              <a:rPr lang="en-US" altLang="zh-CN" sz="2400" dirty="0" smtClean="0"/>
              <a:t>	……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；完成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2.6.2 </a:t>
            </a:r>
            <a:r>
              <a:rPr lang="zh-CN" altLang="en-US" dirty="0"/>
              <a:t>条件转移指令</a:t>
            </a:r>
            <a:endParaRPr lang="zh-CN" altLang="en-US" dirty="0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2. </a:t>
            </a:r>
            <a:r>
              <a:rPr lang="zh-CN" altLang="en-US" sz="2400" dirty="0"/>
              <a:t>比较无符号数高低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无符号数的大小用高（</a:t>
            </a:r>
            <a:r>
              <a:rPr lang="en-US" altLang="zh-CN" sz="2400" dirty="0" smtClean="0"/>
              <a:t>Above</a:t>
            </a:r>
            <a:r>
              <a:rPr lang="zh-CN" altLang="en-US" sz="2400" dirty="0" smtClean="0"/>
              <a:t>）、低（</a:t>
            </a:r>
            <a:r>
              <a:rPr lang="en-US" altLang="zh-CN" sz="2400" dirty="0" smtClean="0"/>
              <a:t>Below</a:t>
            </a:r>
            <a:r>
              <a:rPr lang="zh-CN" altLang="en-US" sz="2400" dirty="0" smtClean="0"/>
              <a:t>）表示，需要利用</a:t>
            </a:r>
            <a:r>
              <a:rPr lang="en-US" altLang="zh-CN" sz="2400" dirty="0" smtClean="0"/>
              <a:t>CF</a:t>
            </a:r>
            <a:r>
              <a:rPr lang="zh-CN" altLang="en-US" sz="2400" dirty="0" smtClean="0"/>
              <a:t>确定高低、利用</a:t>
            </a:r>
            <a:r>
              <a:rPr lang="en-US" altLang="zh-CN" sz="2400" dirty="0" smtClean="0"/>
              <a:t>ZF</a:t>
            </a:r>
            <a:r>
              <a:rPr lang="zh-CN" altLang="en-US" sz="2400" dirty="0" smtClean="0"/>
              <a:t>标志确定相等（</a:t>
            </a:r>
            <a:r>
              <a:rPr lang="en-US" altLang="zh-CN" sz="2400" dirty="0" smtClean="0"/>
              <a:t>Equal</a:t>
            </a:r>
            <a:r>
              <a:rPr lang="zh-CN" altLang="en-US" sz="2400" dirty="0" smtClean="0"/>
              <a:t>）</a:t>
            </a:r>
          </a:p>
          <a:p>
            <a:pPr eaLnBrk="1" hangingPunct="1">
              <a:defRPr/>
            </a:pPr>
            <a:r>
              <a:rPr lang="zh-CN" altLang="en-US" sz="2400" dirty="0" smtClean="0"/>
              <a:t>两数的高低分成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种关系，对应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条指令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JB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JNAE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：目的操作数低于（不高于等于）源操作数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JNB</a:t>
            </a:r>
            <a:r>
              <a:rPr lang="zh-CN" altLang="en-US" sz="2400" dirty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JAE</a:t>
            </a:r>
            <a:r>
              <a:rPr lang="zh-CN" altLang="en-US" sz="2400" dirty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：目的操作数不低于（高于等于）源操作数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JBE</a:t>
            </a:r>
            <a:r>
              <a:rPr lang="zh-CN" altLang="en-US" sz="2400" dirty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JNA</a:t>
            </a:r>
            <a:r>
              <a:rPr lang="zh-CN" altLang="en-US" sz="2400" dirty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：目的操作数低于等于（不高于）源操作数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JNBE</a:t>
            </a:r>
            <a:r>
              <a:rPr lang="zh-CN" altLang="en-US" sz="2400" dirty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JA</a:t>
            </a:r>
            <a:r>
              <a:rPr lang="zh-CN" altLang="en-US" sz="2400" dirty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：目的操作数不低于等于（高于）源操作数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2.6.2 </a:t>
            </a:r>
            <a:r>
              <a:rPr lang="zh-CN" altLang="en-US" dirty="0"/>
              <a:t>条件转移指令</a:t>
            </a:r>
            <a:endParaRPr lang="zh-CN" altLang="en-US" dirty="0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3. </a:t>
            </a:r>
            <a:r>
              <a:rPr lang="zh-CN" altLang="en-US" sz="2400" dirty="0"/>
              <a:t>比较有符号数</a:t>
            </a:r>
            <a:r>
              <a:rPr lang="zh-CN" altLang="en-US" sz="2400" dirty="0" smtClean="0"/>
              <a:t>大小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判断有符号数的大（</a:t>
            </a:r>
            <a:r>
              <a:rPr lang="en-US" altLang="zh-CN" sz="2400" dirty="0" smtClean="0"/>
              <a:t>Greater</a:t>
            </a:r>
            <a:r>
              <a:rPr lang="zh-CN" altLang="en-US" sz="2400" dirty="0" smtClean="0"/>
              <a:t>）、小（</a:t>
            </a:r>
            <a:r>
              <a:rPr lang="en-US" altLang="zh-CN" sz="2400" dirty="0" smtClean="0"/>
              <a:t>Less</a:t>
            </a:r>
            <a:r>
              <a:rPr lang="zh-CN" altLang="en-US" sz="2400" dirty="0" smtClean="0"/>
              <a:t>），需要</a:t>
            </a:r>
            <a:r>
              <a:rPr lang="zh-CN" altLang="en-US" sz="2400" dirty="0" smtClean="0">
                <a:hlinkClick r:id="rId2" action="ppaction://hlinksldjump"/>
              </a:rPr>
              <a:t>组合</a:t>
            </a:r>
            <a:r>
              <a:rPr lang="en-US" altLang="zh-CN" sz="2400" dirty="0" smtClean="0">
                <a:hlinkClick r:id="rId2" action="ppaction://hlinksldjump"/>
              </a:rPr>
              <a:t>OF</a:t>
            </a:r>
            <a:r>
              <a:rPr lang="zh-CN" altLang="en-US" sz="2400" dirty="0" smtClean="0">
                <a:hlinkClick r:id="rId2" action="ppaction://hlinksldjump"/>
              </a:rPr>
              <a:t>、</a:t>
            </a:r>
            <a:r>
              <a:rPr lang="en-US" altLang="zh-CN" sz="2400" dirty="0" smtClean="0">
                <a:hlinkClick r:id="rId2" action="ppaction://hlinksldjump"/>
              </a:rPr>
              <a:t>SF</a:t>
            </a:r>
            <a:r>
              <a:rPr lang="zh-CN" altLang="en-US" sz="2400" dirty="0" smtClean="0">
                <a:hlinkClick r:id="rId2" action="ppaction://hlinksldjump"/>
              </a:rPr>
              <a:t>标志</a:t>
            </a:r>
            <a:r>
              <a:rPr lang="zh-CN" altLang="en-US" sz="2400" dirty="0" smtClean="0"/>
              <a:t>、并利用</a:t>
            </a:r>
            <a:r>
              <a:rPr lang="en-US" altLang="zh-CN" sz="2400" dirty="0" smtClean="0"/>
              <a:t>ZF</a:t>
            </a:r>
            <a:r>
              <a:rPr lang="zh-CN" altLang="en-US" sz="2400" dirty="0" smtClean="0"/>
              <a:t>标志确定相等与否</a:t>
            </a:r>
          </a:p>
          <a:p>
            <a:pPr eaLnBrk="1" hangingPunct="1">
              <a:defRPr/>
            </a:pPr>
            <a:r>
              <a:rPr lang="zh-CN" altLang="en-US" sz="2400" dirty="0" smtClean="0"/>
              <a:t>两数的大小分成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种关系，分别对应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条指令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JL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JNGE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：目的操作数小于（不大于等于）源操作数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JNL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JGE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：目的操作数不小于（大于等于）源操作数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JLE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JNG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：目的操作数小于等于（不大于）源操作数</a:t>
            </a:r>
          </a:p>
          <a:p>
            <a:pPr lvl="1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JNLE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JG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）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：目的操作数不小于等于（大于）源操作数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2.6 </a:t>
            </a:r>
            <a:r>
              <a:rPr lang="zh-CN" altLang="en-US" dirty="0" smtClean="0">
                <a:solidFill>
                  <a:schemeClr val="accent6"/>
                </a:solidFill>
              </a:rPr>
              <a:t>控制转移类指令 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202612" cy="34925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控制转移类指令</a:t>
            </a:r>
            <a:r>
              <a:rPr kumimoji="1" lang="zh-CN" altLang="en-US" dirty="0" smtClean="0"/>
              <a:t>通过</a:t>
            </a:r>
            <a:r>
              <a:rPr lang="zh-CN" altLang="en-US" dirty="0"/>
              <a:t>改变</a:t>
            </a:r>
            <a:r>
              <a:rPr lang="en-US" altLang="zh-CN" dirty="0"/>
              <a:t>IP</a:t>
            </a:r>
            <a:r>
              <a:rPr lang="zh-CN" altLang="en-US" dirty="0"/>
              <a:t>（和</a:t>
            </a:r>
            <a:r>
              <a:rPr lang="en-US" altLang="zh-CN" dirty="0"/>
              <a:t>CS</a:t>
            </a:r>
            <a:r>
              <a:rPr lang="zh-CN" altLang="en-US" dirty="0"/>
              <a:t>）</a:t>
            </a:r>
            <a:r>
              <a:rPr kumimoji="1" lang="zh-CN" altLang="en-US" dirty="0" smtClean="0"/>
              <a:t>值来改变程序的执行顺序，从而</a:t>
            </a:r>
            <a:r>
              <a:rPr lang="zh-CN" altLang="en-US" dirty="0" smtClean="0"/>
              <a:t>实现</a:t>
            </a:r>
            <a:r>
              <a:rPr lang="zh-CN" altLang="en-US" dirty="0" smtClean="0">
                <a:solidFill>
                  <a:srgbClr val="0000FF"/>
                </a:solidFill>
              </a:rPr>
              <a:t>分支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循环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过程调用</a:t>
            </a:r>
            <a:r>
              <a:rPr lang="zh-CN" altLang="en-US" dirty="0" smtClean="0"/>
              <a:t>等程序结构。</a:t>
            </a:r>
          </a:p>
          <a:p>
            <a:pPr eaLnBrk="1" hangingPunct="1"/>
            <a:r>
              <a:rPr lang="zh-CN" altLang="en-US" dirty="0" smtClean="0"/>
              <a:t>重点掌握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99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JMP/</a:t>
            </a:r>
            <a:r>
              <a:rPr lang="en-US" altLang="zh-CN" dirty="0" err="1" smtClean="0">
                <a:solidFill>
                  <a:srgbClr val="0000FF"/>
                </a:solidFill>
              </a:rPr>
              <a:t>Jcc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 LOOP/JCXZ </a:t>
            </a:r>
          </a:p>
          <a:p>
            <a:pPr lvl="1" eaLnBrk="1" hangingPunct="1"/>
            <a:r>
              <a:rPr lang="en-US" altLang="zh-CN" dirty="0" smtClean="0">
                <a:solidFill>
                  <a:srgbClr val="0000FF"/>
                </a:solidFill>
              </a:rPr>
              <a:t> CALL/RET  INT n/IRET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2.25  </a:t>
            </a:r>
            <a:r>
              <a:rPr lang="zh-CN" altLang="en-US" dirty="0" smtClean="0"/>
              <a:t>求两数中的较大值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240506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ax,bx</a:t>
            </a: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；比较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</a:rPr>
              <a:t>BX</a:t>
            </a:r>
          </a:p>
          <a:p>
            <a:pPr marL="0" indent="0" eaLnBrk="1" hangingPunct="1">
              <a:spcBef>
                <a:spcPct val="30000"/>
              </a:spcBef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jae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next</a:t>
            </a:r>
            <a:r>
              <a:rPr lang="en-US" altLang="zh-CN" dirty="0" smtClean="0"/>
              <a:t>	         </a:t>
            </a:r>
            <a:r>
              <a:rPr lang="zh-CN" altLang="en-US" sz="2400" dirty="0">
                <a:solidFill>
                  <a:srgbClr val="006600"/>
                </a:solidFill>
              </a:rPr>
              <a:t>；若</a:t>
            </a:r>
            <a:r>
              <a:rPr lang="en-US" altLang="zh-CN" sz="2400" dirty="0">
                <a:solidFill>
                  <a:srgbClr val="006600"/>
                </a:solidFill>
              </a:rPr>
              <a:t>AX≥BX</a:t>
            </a:r>
            <a:r>
              <a:rPr lang="zh-CN" altLang="en-US" sz="2400" dirty="0">
                <a:solidFill>
                  <a:srgbClr val="006600"/>
                </a:solidFill>
              </a:rPr>
              <a:t>，转移</a:t>
            </a:r>
          </a:p>
          <a:p>
            <a:pPr marL="0" indent="0" eaLnBrk="1" hangingPunct="1">
              <a:spcBef>
                <a:spcPct val="30000"/>
              </a:spcBef>
              <a:buNone/>
              <a:tabLst>
                <a:tab pos="1343025" algn="l"/>
              </a:tabLst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xchg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ax,bx</a:t>
            </a: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；若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＜</a:t>
            </a:r>
            <a:r>
              <a:rPr lang="en-US" altLang="zh-CN" sz="2400" dirty="0">
                <a:solidFill>
                  <a:srgbClr val="006600"/>
                </a:solidFill>
              </a:rPr>
              <a:t>BX</a:t>
            </a:r>
            <a:r>
              <a:rPr lang="zh-CN" altLang="en-US" sz="2400" dirty="0">
                <a:solidFill>
                  <a:srgbClr val="006600"/>
                </a:solidFill>
              </a:rPr>
              <a:t>，交换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next: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wmax,ax</a:t>
            </a:r>
            <a:endParaRPr lang="en-US" altLang="zh-CN" sz="2400" dirty="0" smtClean="0"/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>
            <a:off x="2328863" y="4075113"/>
            <a:ext cx="5902325" cy="1204912"/>
          </a:xfrm>
          <a:prstGeom prst="wedgeRoundRectCallout">
            <a:avLst>
              <a:gd name="adj1" fmla="val -53792"/>
              <a:gd name="adj2" fmla="val -212185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如果</a:t>
            </a:r>
            <a:r>
              <a:rPr kumimoji="1" lang="en-US" altLang="zh-CN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AX</a:t>
            </a:r>
            <a:r>
              <a:rPr kumimoji="1"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BX</a:t>
            </a:r>
            <a:r>
              <a:rPr kumimoji="1"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存放的是有符号数，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则条件转移指令应采用</a:t>
            </a:r>
            <a:r>
              <a:rPr kumimoji="1" lang="en-US" altLang="zh-CN" sz="2800" dirty="0">
                <a:solidFill>
                  <a:srgbClr val="FF0000"/>
                </a:solidFill>
                <a:effectLst/>
                <a:latin typeface="+mn-lt"/>
                <a:ea typeface="+mn-ea"/>
              </a:rPr>
              <a:t>JGE</a:t>
            </a:r>
            <a:r>
              <a:rPr kumimoji="1" lang="zh-CN" altLang="en-US" sz="2800" dirty="0">
                <a:solidFill>
                  <a:srgbClr val="0000FF"/>
                </a:solidFill>
                <a:effectLst/>
                <a:latin typeface="+mn-lt"/>
                <a:ea typeface="+mn-ea"/>
              </a:rPr>
              <a:t>指令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634163" y="4170363"/>
            <a:ext cx="2108200" cy="1778000"/>
          </a:xfrm>
          <a:prstGeom prst="rect">
            <a:avLst/>
          </a:prstGeom>
          <a:noFill/>
          <a:ln w="9525">
            <a:solidFill>
              <a:srgbClr val="FF0066"/>
            </a:solidFill>
            <a:prstDash val="lg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If ax&gt;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bx</a:t>
            </a:r>
            <a:endParaRPr lang="en-US" altLang="zh-CN" dirty="0">
              <a:solidFill>
                <a:srgbClr val="0000FF"/>
              </a:solidFill>
              <a:effectLst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mov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wmax,ax</a:t>
            </a:r>
            <a:endParaRPr lang="en-US" altLang="zh-CN" dirty="0">
              <a:solidFill>
                <a:srgbClr val="0000FF"/>
              </a:solidFill>
              <a:effectLst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else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mov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wmax,bx</a:t>
            </a:r>
            <a:endParaRPr lang="en-US" altLang="zh-CN" dirty="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animBg="1" autoUpdateAnimBg="0"/>
      <p:bldP spid="2242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2.25  </a:t>
            </a:r>
            <a:r>
              <a:rPr lang="zh-CN" altLang="en-US" dirty="0" smtClean="0"/>
              <a:t>求较大值（另解）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944563"/>
            <a:ext cx="8229600" cy="5189537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ax,bx</a:t>
            </a: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；比较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和</a:t>
            </a:r>
            <a:r>
              <a:rPr lang="en-US" altLang="zh-CN" sz="2400" dirty="0" smtClean="0">
                <a:solidFill>
                  <a:srgbClr val="006600"/>
                </a:solidFill>
              </a:rPr>
              <a:t>BX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jae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next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wmax</a:t>
            </a:r>
            <a:r>
              <a:rPr lang="en-US" altLang="zh-CN" dirty="0" smtClean="0"/>
              <a:t>, </a:t>
            </a:r>
            <a:r>
              <a:rPr lang="en-US" altLang="zh-CN" dirty="0" err="1"/>
              <a:t>bx</a:t>
            </a:r>
            <a:endParaRPr lang="en-US" altLang="zh-CN" dirty="0"/>
          </a:p>
          <a:p>
            <a:pPr marL="0" indent="0" eaLnBrk="1" hangingPunct="1">
              <a:spcBef>
                <a:spcPct val="30000"/>
              </a:spcBef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；若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＜</a:t>
            </a:r>
            <a:r>
              <a:rPr lang="en-US" altLang="zh-CN" sz="2400" dirty="0">
                <a:solidFill>
                  <a:srgbClr val="006600"/>
                </a:solidFill>
              </a:rPr>
              <a:t>BX</a:t>
            </a:r>
            <a:r>
              <a:rPr lang="zh-CN" altLang="en-US" sz="2400" dirty="0">
                <a:solidFill>
                  <a:srgbClr val="006600"/>
                </a:solidFill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</a:rPr>
              <a:t>wmax←BX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jmp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done</a:t>
            </a:r>
          </a:p>
          <a:p>
            <a:pPr marL="0" indent="0" eaLnBrk="1" hangingPunct="1">
              <a:buNone/>
              <a:tabLst>
                <a:tab pos="1343025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next: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wmax,ax</a:t>
            </a:r>
            <a:endParaRPr lang="en-US" altLang="zh-CN" dirty="0"/>
          </a:p>
          <a:p>
            <a:pPr marL="0" indent="0" eaLnBrk="1" hangingPunct="1">
              <a:spcBef>
                <a:spcPct val="30000"/>
              </a:spcBef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；若</a:t>
            </a:r>
            <a:r>
              <a:rPr lang="en-US" altLang="zh-CN" sz="2400" dirty="0">
                <a:solidFill>
                  <a:srgbClr val="006600"/>
                </a:solidFill>
              </a:rPr>
              <a:t>AX≥BX</a:t>
            </a:r>
            <a:r>
              <a:rPr lang="zh-CN" altLang="en-US" sz="2400" dirty="0">
                <a:solidFill>
                  <a:srgbClr val="006600"/>
                </a:solidFill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</a:rPr>
              <a:t>wmax←AX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done:</a:t>
            </a:r>
            <a:r>
              <a:rPr lang="en-US" altLang="zh-CN" dirty="0" smtClean="0">
                <a:solidFill>
                  <a:srgbClr val="009900"/>
                </a:solidFill>
              </a:rPr>
              <a:t>	</a:t>
            </a:r>
            <a:r>
              <a:rPr lang="en-US" altLang="zh-CN" dirty="0" smtClean="0"/>
              <a:t>……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6634163" y="4170363"/>
            <a:ext cx="2108200" cy="1778000"/>
          </a:xfrm>
          <a:prstGeom prst="rect">
            <a:avLst/>
          </a:prstGeom>
          <a:noFill/>
          <a:ln w="9525">
            <a:solidFill>
              <a:srgbClr val="FF0066"/>
            </a:solidFill>
            <a:prstDash val="lg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If ax&gt;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bx</a:t>
            </a:r>
            <a:endParaRPr lang="en-US" altLang="zh-CN" dirty="0">
              <a:solidFill>
                <a:srgbClr val="0000FF"/>
              </a:solidFill>
              <a:effectLst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mov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wmax,ax</a:t>
            </a:r>
            <a:endParaRPr lang="en-US" altLang="zh-CN" dirty="0">
              <a:solidFill>
                <a:srgbClr val="0000FF"/>
              </a:solidFill>
              <a:effectLst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else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mov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ffectLst/>
              </a:rPr>
              <a:t>wmax,bx</a:t>
            </a:r>
            <a:endParaRPr lang="en-US" altLang="zh-CN" dirty="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2.25  </a:t>
            </a:r>
            <a:r>
              <a:rPr lang="zh-CN" altLang="en-US" dirty="0" smtClean="0"/>
              <a:t>求较大值（另解对比）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794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ax,bx</a:t>
            </a:r>
            <a:r>
              <a:rPr lang="en-US" altLang="zh-CN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；比较</a:t>
            </a:r>
            <a:r>
              <a:rPr lang="en-US" altLang="zh-CN" sz="2400" dirty="0" smtClean="0">
                <a:solidFill>
                  <a:srgbClr val="006600"/>
                </a:solidFill>
              </a:rPr>
              <a:t>AX</a:t>
            </a:r>
            <a:r>
              <a:rPr lang="zh-CN" altLang="en-US" sz="2400" dirty="0" smtClean="0">
                <a:solidFill>
                  <a:srgbClr val="006600"/>
                </a:solidFill>
              </a:rPr>
              <a:t>和</a:t>
            </a:r>
            <a:r>
              <a:rPr lang="en-US" altLang="zh-CN" sz="2400" dirty="0" smtClean="0">
                <a:solidFill>
                  <a:srgbClr val="006600"/>
                </a:solidFill>
              </a:rPr>
              <a:t>BX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jbe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next</a:t>
            </a:r>
          </a:p>
          <a:p>
            <a:pPr marL="0" indent="0" eaLnBrk="1" hangingPunct="1"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wmax</a:t>
            </a:r>
            <a:r>
              <a:rPr lang="en-US" altLang="zh-CN" dirty="0"/>
              <a:t>, ax</a:t>
            </a:r>
          </a:p>
          <a:p>
            <a:pPr marL="0" indent="0" eaLnBrk="1" hangingPunct="1"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；若</a:t>
            </a:r>
            <a:r>
              <a:rPr lang="en-US" altLang="zh-CN" sz="2400" dirty="0">
                <a:solidFill>
                  <a:srgbClr val="006600"/>
                </a:solidFill>
              </a:rPr>
              <a:t>AX</a:t>
            </a:r>
            <a:r>
              <a:rPr lang="zh-CN" altLang="en-US" sz="2400" dirty="0">
                <a:solidFill>
                  <a:srgbClr val="006600"/>
                </a:solidFill>
              </a:rPr>
              <a:t>＞</a:t>
            </a:r>
            <a:r>
              <a:rPr lang="en-US" altLang="zh-CN" sz="2400" dirty="0">
                <a:solidFill>
                  <a:srgbClr val="006600"/>
                </a:solidFill>
              </a:rPr>
              <a:t>BX</a:t>
            </a:r>
            <a:r>
              <a:rPr lang="zh-CN" altLang="en-US" sz="2400" dirty="0">
                <a:solidFill>
                  <a:srgbClr val="006600"/>
                </a:solidFill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</a:rPr>
              <a:t>wmax←AX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jmp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done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next:	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wmax,bx</a:t>
            </a:r>
            <a:endParaRPr lang="en-US" altLang="zh-CN" dirty="0"/>
          </a:p>
          <a:p>
            <a:pPr marL="0" indent="0" eaLnBrk="1" hangingPunct="1">
              <a:buNone/>
              <a:tabLst>
                <a:tab pos="1343025" algn="l"/>
              </a:tabLst>
            </a:pPr>
            <a:r>
              <a:rPr lang="en-US" altLang="zh-CN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；若</a:t>
            </a:r>
            <a:r>
              <a:rPr lang="en-US" altLang="zh-CN" sz="2400" dirty="0">
                <a:solidFill>
                  <a:srgbClr val="006600"/>
                </a:solidFill>
              </a:rPr>
              <a:t>AX≤BX</a:t>
            </a:r>
            <a:r>
              <a:rPr lang="zh-CN" altLang="en-US" sz="2400" dirty="0">
                <a:solidFill>
                  <a:srgbClr val="006600"/>
                </a:solidFill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</a:rPr>
              <a:t>wmax←BX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CN" dirty="0" smtClean="0">
                <a:solidFill>
                  <a:srgbClr val="0000FF"/>
                </a:solidFill>
              </a:rPr>
              <a:t>done:</a:t>
            </a:r>
            <a:r>
              <a:rPr lang="en-US" altLang="zh-CN" dirty="0" smtClean="0">
                <a:solidFill>
                  <a:srgbClr val="009900"/>
                </a:solidFill>
              </a:rPr>
              <a:t>	</a:t>
            </a:r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圆角矩形 1"/>
          <p:cNvSpPr>
            <a:spLocks noChangeArrowheads="1"/>
          </p:cNvSpPr>
          <p:nvPr/>
        </p:nvSpPr>
        <p:spPr bwMode="auto">
          <a:xfrm>
            <a:off x="1471613" y="2468563"/>
            <a:ext cx="5807075" cy="18748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just"/>
            <a:r>
              <a:rPr lang="zh-CN" altLang="en-US" sz="3200">
                <a:solidFill>
                  <a:srgbClr val="0000FF"/>
                </a:solidFill>
                <a:effectLst/>
              </a:rPr>
              <a:t>学习了无条件转移和条件转移指令之后，就可以学习分支结构程序设计了。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2.6.3 </a:t>
            </a:r>
            <a:r>
              <a:rPr lang="zh-CN" altLang="en-US" dirty="0" smtClean="0">
                <a:solidFill>
                  <a:schemeClr val="accent6"/>
                </a:solidFill>
              </a:rPr>
              <a:t>循环指令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一段代码序列多次重复执行就</a:t>
            </a:r>
            <a:r>
              <a:rPr lang="zh-CN" altLang="en-US" sz="2400" dirty="0"/>
              <a:t>构成</a:t>
            </a:r>
            <a:r>
              <a:rPr lang="zh-CN" altLang="en-US" sz="2400" dirty="0" smtClean="0"/>
              <a:t>循环。</a:t>
            </a:r>
          </a:p>
          <a:p>
            <a:pPr eaLnBrk="1" hangingPunct="1"/>
            <a:r>
              <a:rPr lang="en-US" altLang="zh-CN" sz="2400" dirty="0" smtClean="0"/>
              <a:t>8088</a:t>
            </a:r>
            <a:r>
              <a:rPr lang="zh-CN" altLang="en-US" sz="2400" dirty="0" smtClean="0"/>
              <a:t>设计有</a:t>
            </a:r>
            <a:r>
              <a:rPr lang="zh-CN" altLang="en-US" sz="2400" dirty="0"/>
              <a:t>利用</a:t>
            </a:r>
            <a:r>
              <a:rPr lang="en-US" altLang="zh-CN" sz="2400" dirty="0" smtClean="0"/>
              <a:t>CX</a:t>
            </a:r>
            <a:r>
              <a:rPr lang="zh-CN" altLang="en-US" sz="2400" dirty="0" smtClean="0"/>
              <a:t>计数的计数循环指令。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LOOP</a:t>
            </a:r>
            <a:r>
              <a:rPr lang="en-US" altLang="zh-CN" sz="2400" dirty="0" smtClean="0"/>
              <a:t> label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；循环指令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6600"/>
                </a:solidFill>
              </a:rPr>
              <a:t>		</a:t>
            </a:r>
            <a:r>
              <a:rPr lang="zh-CN" altLang="en-US" sz="2400" dirty="0">
                <a:solidFill>
                  <a:srgbClr val="006600"/>
                </a:solidFill>
              </a:rPr>
              <a:t>；首先</a:t>
            </a:r>
            <a:r>
              <a:rPr lang="en-US" altLang="zh-CN" sz="2400" dirty="0">
                <a:solidFill>
                  <a:srgbClr val="006600"/>
                </a:solidFill>
              </a:rPr>
              <a:t>CX←CX</a:t>
            </a:r>
            <a:r>
              <a:rPr lang="zh-CN" altLang="en-US" sz="2400" dirty="0">
                <a:solidFill>
                  <a:srgbClr val="006600"/>
                </a:solidFill>
              </a:rPr>
              <a:t>－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；然后判断；若</a:t>
            </a:r>
            <a:r>
              <a:rPr lang="en-US" altLang="zh-CN" sz="2400" dirty="0">
                <a:solidFill>
                  <a:srgbClr val="006600"/>
                </a:solidFill>
              </a:rPr>
              <a:t>CX≠0</a:t>
            </a:r>
            <a:r>
              <a:rPr lang="zh-CN" altLang="en-US" sz="2400" dirty="0">
                <a:solidFill>
                  <a:srgbClr val="006600"/>
                </a:solidFill>
              </a:rPr>
              <a:t>，转移</a:t>
            </a:r>
          </a:p>
          <a:p>
            <a:pPr eaLnBrk="1" hangingPunct="1"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JCXZ</a:t>
            </a:r>
            <a:r>
              <a:rPr lang="en-US" altLang="zh-CN" sz="2400" dirty="0" smtClean="0"/>
              <a:t> label	</a:t>
            </a:r>
            <a:r>
              <a:rPr lang="zh-CN" altLang="en-US" sz="2400" dirty="0">
                <a:solidFill>
                  <a:srgbClr val="006600"/>
                </a:solidFill>
              </a:rPr>
              <a:t>；为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循环指令</a:t>
            </a:r>
          </a:p>
          <a:p>
            <a:pPr eaLnBrk="1" hangingPunct="1">
              <a:buNone/>
            </a:pPr>
            <a:r>
              <a:rPr lang="zh-CN" altLang="en-US" sz="2000" dirty="0" smtClean="0"/>
              <a:t>		                          </a:t>
            </a:r>
            <a:r>
              <a:rPr lang="zh-CN" altLang="en-US" sz="2400" dirty="0">
                <a:solidFill>
                  <a:srgbClr val="006600"/>
                </a:solidFill>
              </a:rPr>
              <a:t>；如果</a:t>
            </a:r>
            <a:r>
              <a:rPr lang="en-US" altLang="zh-CN" sz="2400" dirty="0">
                <a:solidFill>
                  <a:srgbClr val="006600"/>
                </a:solidFill>
              </a:rPr>
              <a:t>CX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，则转移</a:t>
            </a:r>
          </a:p>
          <a:p>
            <a:pPr eaLnBrk="1" hangingPunct="1"/>
            <a:r>
              <a:rPr lang="en-US" altLang="zh-CN" sz="2400" dirty="0" smtClean="0"/>
              <a:t>label</a:t>
            </a:r>
            <a:r>
              <a:rPr lang="zh-CN" altLang="en-US" sz="2400" dirty="0" smtClean="0"/>
              <a:t>操作数采用相对短寻址方式</a:t>
            </a:r>
          </a:p>
          <a:p>
            <a:pPr eaLnBrk="1" hangingPunct="1"/>
            <a:r>
              <a:rPr lang="zh-CN" altLang="en-US" sz="2400" dirty="0" smtClean="0"/>
              <a:t>还有</a:t>
            </a:r>
            <a:r>
              <a:rPr lang="en-US" altLang="zh-CN" sz="2400" dirty="0" smtClean="0">
                <a:solidFill>
                  <a:srgbClr val="FF0000"/>
                </a:solidFill>
              </a:rPr>
              <a:t>LOOPZ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en-US" altLang="zh-CN" sz="2400" dirty="0" smtClean="0">
                <a:solidFill>
                  <a:srgbClr val="FF0000"/>
                </a:solidFill>
              </a:rPr>
              <a:t>LOOPE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LOOPNZ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en-US" altLang="zh-CN" sz="2400" dirty="0" smtClean="0">
                <a:solidFill>
                  <a:srgbClr val="FF0000"/>
                </a:solidFill>
              </a:rPr>
              <a:t>LOOPNE</a:t>
            </a:r>
            <a:r>
              <a:rPr lang="zh-CN" altLang="en-US" sz="2400" dirty="0" smtClean="0"/>
              <a:t>两条指令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925" y="2576513"/>
            <a:ext cx="3093339" cy="3199447"/>
            <a:chOff x="161925" y="2576513"/>
            <a:chExt cx="3093339" cy="3199447"/>
          </a:xfrm>
        </p:grpSpPr>
        <p:sp>
          <p:nvSpPr>
            <p:cNvPr id="225287" name="Freeform 7"/>
            <p:cNvSpPr>
              <a:spLocks/>
            </p:cNvSpPr>
            <p:nvPr/>
          </p:nvSpPr>
          <p:spPr bwMode="auto">
            <a:xfrm>
              <a:off x="161925" y="2576513"/>
              <a:ext cx="1355725" cy="2733103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0" y="0"/>
                </a:cxn>
                <a:cxn ang="0">
                  <a:pos x="0" y="2011"/>
                </a:cxn>
                <a:cxn ang="0">
                  <a:pos x="1163" y="2011"/>
                </a:cxn>
              </a:cxnLst>
              <a:rect l="0" t="0" r="r" b="b"/>
              <a:pathLst>
                <a:path w="1163" h="2011">
                  <a:moveTo>
                    <a:pt x="1152" y="0"/>
                  </a:moveTo>
                  <a:lnTo>
                    <a:pt x="0" y="0"/>
                  </a:lnTo>
                  <a:lnTo>
                    <a:pt x="0" y="2011"/>
                  </a:lnTo>
                  <a:lnTo>
                    <a:pt x="1163" y="201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 bwMode="auto">
            <a:xfrm>
              <a:off x="1545336" y="4861560"/>
              <a:ext cx="1709928" cy="914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indent="184150" algn="just"/>
              <a:r>
                <a:rPr kumimoji="1" lang="en-US" altLang="zh-CN" sz="2400" dirty="0" err="1">
                  <a:solidFill>
                    <a:srgbClr val="0000FF"/>
                  </a:solidFill>
                  <a:effectLst/>
                </a:rPr>
                <a:t>dec</a:t>
              </a:r>
              <a:r>
                <a:rPr kumimoji="1" lang="en-US" altLang="zh-CN" sz="2400" dirty="0">
                  <a:solidFill>
                    <a:srgbClr val="0000FF"/>
                  </a:solidFill>
                  <a:effectLst/>
                </a:rPr>
                <a:t> cx</a:t>
              </a:r>
            </a:p>
            <a:p>
              <a:pPr indent="184150" algn="just"/>
              <a:r>
                <a:rPr kumimoji="1" lang="en-US" altLang="zh-CN" sz="2400" dirty="0" err="1">
                  <a:solidFill>
                    <a:srgbClr val="0000FF"/>
                  </a:solidFill>
                  <a:effectLst/>
                </a:rPr>
                <a:t>jnz</a:t>
              </a:r>
              <a:r>
                <a:rPr kumimoji="1" lang="en-US" altLang="zh-CN" sz="2400" dirty="0">
                  <a:solidFill>
                    <a:srgbClr val="0000FF"/>
                  </a:solidFill>
                  <a:effectLst/>
                </a:rPr>
                <a:t> label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" name="圆角矩形 1">
            <a:hlinkClick r:id="rId2" action="ppaction://hlinksldjump"/>
          </p:cNvPr>
          <p:cNvSpPr/>
          <p:nvPr/>
        </p:nvSpPr>
        <p:spPr bwMode="auto">
          <a:xfrm>
            <a:off x="7040880" y="1801368"/>
            <a:ext cx="905256" cy="5394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用法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LOOP</a:t>
            </a:r>
            <a:r>
              <a:rPr lang="zh-CN" altLang="en-US" dirty="0" smtClean="0">
                <a:solidFill>
                  <a:schemeClr val="accent6"/>
                </a:solidFill>
              </a:rPr>
              <a:t>指令用法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706624" y="1517904"/>
            <a:ext cx="2916936" cy="6766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循环初始化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CX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中存入循环次数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706624" y="2743200"/>
            <a:ext cx="2916936" cy="16733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循环体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label</a:t>
            </a:r>
            <a:r>
              <a:rPr lang="zh-CN" altLang="en-US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语句</a:t>
            </a:r>
            <a:r>
              <a:rPr lang="en-US" altLang="zh-CN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	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语句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                ⁞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	</a:t>
            </a:r>
            <a:r>
              <a:rPr lang="zh-CN" altLang="en-US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语句</a:t>
            </a:r>
            <a:r>
              <a:rPr lang="en-US" altLang="zh-CN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n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706624" y="4898136"/>
            <a:ext cx="2916936" cy="6766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循环控制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2"/>
                </a:solidFill>
                <a:effectLst/>
                <a:latin typeface="Arial" charset="0"/>
                <a:ea typeface="宋体" pitchFamily="2" charset="-122"/>
              </a:rPr>
              <a:t>LOOP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label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 bwMode="auto">
          <a:xfrm>
            <a:off x="4165092" y="1014984"/>
            <a:ext cx="0" cy="5029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 bwMode="auto">
          <a:xfrm>
            <a:off x="4165092" y="2194560"/>
            <a:ext cx="0" cy="5486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4155948" y="4416552"/>
            <a:ext cx="0" cy="5029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4165092" y="5574792"/>
            <a:ext cx="0" cy="5029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278124" y="5626197"/>
            <a:ext cx="86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effectLst/>
              </a:rPr>
              <a:t>CX=0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4174236" y="5807964"/>
            <a:ext cx="19156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6089904" y="2468880"/>
            <a:ext cx="0" cy="33390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>
            <a:off x="4174236" y="2468880"/>
            <a:ext cx="191566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089904" y="5374737"/>
            <a:ext cx="86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effectLst/>
              </a:rPr>
              <a:t>CX≠0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  <p:sp>
        <p:nvSpPr>
          <p:cNvPr id="22" name="圆角矩形 21">
            <a:hlinkClick r:id="rId2" action="ppaction://hlinksldjump"/>
          </p:cNvPr>
          <p:cNvSpPr/>
          <p:nvPr/>
        </p:nvSpPr>
        <p:spPr bwMode="auto">
          <a:xfrm>
            <a:off x="7690104" y="5574792"/>
            <a:ext cx="905256" cy="5394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0698414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chemeClr val="accent6"/>
                </a:solidFill>
              </a:rPr>
              <a:t>（</a:t>
            </a:r>
            <a:r>
              <a:rPr lang="en-US" altLang="zh-CN" b="0" dirty="0" smtClean="0">
                <a:solidFill>
                  <a:schemeClr val="accent6"/>
                </a:solidFill>
              </a:rPr>
              <a:t>3</a:t>
            </a:r>
            <a:r>
              <a:rPr lang="zh-CN" altLang="en-US" b="0" dirty="0" smtClean="0">
                <a:solidFill>
                  <a:schemeClr val="accent6"/>
                </a:solidFill>
              </a:rPr>
              <a:t>） 循环控制指令（</a:t>
            </a:r>
            <a:r>
              <a:rPr lang="en-US" altLang="zh-CN" b="0" dirty="0" smtClean="0">
                <a:solidFill>
                  <a:schemeClr val="accent6"/>
                </a:solidFill>
              </a:rPr>
              <a:t>3</a:t>
            </a:r>
            <a:r>
              <a:rPr lang="zh-CN" altLang="en-US" b="0" dirty="0" smtClean="0">
                <a:solidFill>
                  <a:schemeClr val="accent6"/>
                </a:solidFill>
              </a:rPr>
              <a:t>条）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76313"/>
            <a:ext cx="868045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指令格式</a:t>
            </a:r>
            <a:r>
              <a:rPr lang="zh-CN" altLang="en-US" sz="2400" dirty="0" smtClean="0"/>
              <a:t> 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28600" y="1604963"/>
            <a:ext cx="87360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①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循环</a:t>
            </a:r>
          </a:p>
          <a:p>
            <a:pPr eaLnBrk="1" hangingPunct="1">
              <a:spcBef>
                <a:spcPts val="1200"/>
              </a:spcBef>
              <a:spcAft>
                <a:spcPct val="10000"/>
              </a:spcAft>
            </a:pPr>
            <a:r>
              <a:rPr lang="zh-CN" altLang="en-US" sz="2400" dirty="0">
                <a:effectLst/>
                <a:ea typeface="幼圆" pitchFamily="49" charset="-122"/>
              </a:rPr>
              <a:t>    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LOOP label       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；（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CX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）≠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循环，（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CX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=0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则顺序执行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28600" y="2732088"/>
            <a:ext cx="8736013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②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为零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/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相等循环 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(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  <a:hlinkClick r:id="rId2" action="ppaction://hlinksldjump"/>
              </a:rPr>
              <a:t>比较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)</a:t>
            </a:r>
          </a:p>
          <a:p>
            <a:pPr eaLnBrk="1" hangingPunct="1">
              <a:spcBef>
                <a:spcPts val="1200"/>
              </a:spcBef>
              <a:spcAft>
                <a:spcPct val="10000"/>
              </a:spcAft>
            </a:pPr>
            <a:r>
              <a:rPr lang="en-US" altLang="zh-CN" sz="2400" dirty="0">
                <a:effectLst/>
                <a:ea typeface="幼圆" pitchFamily="49" charset="-122"/>
              </a:rPr>
              <a:t>    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LOOPZ/LOOPE label  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；当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ZF=1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且（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CX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）≠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则循环，</a:t>
            </a:r>
          </a:p>
          <a:p>
            <a:pPr eaLnBrk="1" hangingPunct="1"/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                                            当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ZF=0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或（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CX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=0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退出循环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228600" y="4233863"/>
            <a:ext cx="89154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③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不为零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/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不相等循环（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  <a:hlinkClick r:id="rId3" action="ppaction://hlinksldjump"/>
              </a:rPr>
              <a:t>搜索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>
                <a:effectLst/>
                <a:ea typeface="幼圆" pitchFamily="49" charset="-122"/>
              </a:rPr>
              <a:t>    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LOOPNZ/LOOPNE label   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；当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ZF=0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且（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CX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）≠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循环，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                                                  当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ZF=1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或（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CX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）</a:t>
            </a:r>
            <a:r>
              <a:rPr lang="en-US" altLang="zh-CN" sz="2400" dirty="0">
                <a:solidFill>
                  <a:srgbClr val="3420AC"/>
                </a:solidFill>
                <a:effectLst/>
                <a:ea typeface="幼圆" pitchFamily="49" charset="-122"/>
              </a:rPr>
              <a:t>=0</a:t>
            </a:r>
            <a:r>
              <a:rPr lang="zh-CN" altLang="en-US" sz="2400" dirty="0">
                <a:solidFill>
                  <a:srgbClr val="3420AC"/>
                </a:solidFill>
                <a:effectLst/>
                <a:ea typeface="幼圆" pitchFamily="49" charset="-122"/>
              </a:rPr>
              <a:t>退出循环</a:t>
            </a:r>
          </a:p>
        </p:txBody>
      </p:sp>
      <p:sp>
        <p:nvSpPr>
          <p:cNvPr id="8" name="圆角矩形 7">
            <a:hlinkClick r:id="rId4" action="ppaction://hlinksldjump"/>
          </p:cNvPr>
          <p:cNvSpPr/>
          <p:nvPr/>
        </p:nvSpPr>
        <p:spPr bwMode="auto">
          <a:xfrm>
            <a:off x="7443788" y="1724025"/>
            <a:ext cx="850900" cy="396875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effectLst/>
                <a:ea typeface="宋体" pitchFamily="2" charset="-122"/>
              </a:rPr>
              <a:t>示例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6" grpId="0"/>
      <p:bldP spid="381957" grpId="0"/>
      <p:bldP spid="381958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LOOPZ</a:t>
            </a:r>
            <a:endParaRPr lang="zh-CN" altLang="en-US" dirty="0" smtClean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比较两个串是否相等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altLang="zh-CN" dirty="0" smtClean="0"/>
              <a:t>Str1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”ABCDEF</a:t>
            </a:r>
            <a:r>
              <a:rPr lang="en-US" altLang="zh-CN" dirty="0" smtClean="0">
                <a:solidFill>
                  <a:srgbClr val="0000FF"/>
                </a:solidFill>
              </a:rPr>
              <a:t>G</a:t>
            </a:r>
            <a:r>
              <a:rPr lang="en-US" altLang="zh-CN" dirty="0" smtClean="0"/>
              <a:t>HIJK”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altLang="zh-CN" dirty="0" smtClean="0"/>
              <a:t>Str2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”ABCDEF</a:t>
            </a:r>
            <a:r>
              <a:rPr lang="en-US" altLang="zh-CN" dirty="0" smtClean="0">
                <a:solidFill>
                  <a:srgbClr val="0000FF"/>
                </a:solidFill>
              </a:rPr>
              <a:t>S</a:t>
            </a:r>
            <a:r>
              <a:rPr lang="en-US" altLang="zh-CN" dirty="0" smtClean="0"/>
              <a:t>HIJK”</a:t>
            </a:r>
            <a:endParaRPr lang="zh-CN" altLang="en-US" dirty="0" smtClean="0"/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altLang="zh-CN" dirty="0" smtClean="0"/>
              <a:t>            (CX)=11</a:t>
            </a:r>
            <a:endParaRPr lang="zh-CN" altLang="en-US" dirty="0"/>
          </a:p>
        </p:txBody>
      </p:sp>
      <p:sp>
        <p:nvSpPr>
          <p:cNvPr id="4" name="圆角矩形 3">
            <a:hlinkClick r:id="" action="ppaction://hlinkshowjump?jump=lastslideviewed"/>
          </p:cNvPr>
          <p:cNvSpPr/>
          <p:nvPr/>
        </p:nvSpPr>
        <p:spPr bwMode="auto">
          <a:xfrm>
            <a:off x="7672388" y="5578475"/>
            <a:ext cx="766762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/>
                <a:latin typeface="+mj-ea"/>
                <a:ea typeface="+mj-ea"/>
              </a:rPr>
              <a:t>返回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LOOPNZ</a:t>
            </a:r>
            <a:endParaRPr lang="zh-CN" altLang="en-US" dirty="0" smtClean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到串中搜索是否存在某个字符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zh-CN" altLang="en-US" dirty="0" smtClean="0"/>
              <a:t>例：搜索串</a:t>
            </a:r>
            <a:r>
              <a:rPr lang="en-US" altLang="zh-CN" dirty="0" smtClean="0"/>
              <a:t>str1</a:t>
            </a:r>
            <a:r>
              <a:rPr lang="zh-CN" altLang="en-US" dirty="0" smtClean="0"/>
              <a:t>中是否存在字符</a:t>
            </a:r>
            <a:r>
              <a:rPr lang="en-US" altLang="zh-CN" dirty="0" smtClean="0"/>
              <a:t>H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altLang="zh-CN" dirty="0" smtClean="0"/>
              <a:t>Str1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”ABCDEFGHIJK”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altLang="zh-CN" dirty="0" smtClean="0"/>
              <a:t>            (CX)=11</a:t>
            </a:r>
            <a:endParaRPr lang="zh-CN" altLang="en-US" dirty="0"/>
          </a:p>
        </p:txBody>
      </p:sp>
      <p:sp>
        <p:nvSpPr>
          <p:cNvPr id="4" name="圆角矩形 3">
            <a:hlinkClick r:id="" action="ppaction://hlinkshowjump?jump=lastslideviewed"/>
          </p:cNvPr>
          <p:cNvSpPr/>
          <p:nvPr/>
        </p:nvSpPr>
        <p:spPr bwMode="auto">
          <a:xfrm>
            <a:off x="7672388" y="5578475"/>
            <a:ext cx="766762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/>
                <a:latin typeface="+mj-ea"/>
                <a:ea typeface="+mj-ea"/>
              </a:rPr>
              <a:t>返回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904" y="1561338"/>
            <a:ext cx="8534146" cy="42370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dirty="0" smtClean="0"/>
              <a:t>①</a:t>
            </a:r>
            <a:r>
              <a:rPr lang="zh-CN" altLang="en-US" dirty="0" smtClean="0"/>
              <a:t>使用循环控制指令之前，必须在寄存器</a:t>
            </a:r>
            <a:r>
              <a:rPr lang="en-US" altLang="zh-CN" dirty="0" smtClean="0">
                <a:solidFill>
                  <a:schemeClr val="accent6"/>
                </a:solidFill>
              </a:rPr>
              <a:t>CX</a:t>
            </a:r>
            <a:r>
              <a:rPr lang="zh-CN" altLang="en-US" dirty="0" smtClean="0"/>
              <a:t>中预置循环次数的初值。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dirty="0" smtClean="0"/>
              <a:t>②执行循环控制指令时，将完成（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）←（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+8</a:t>
            </a:r>
            <a:r>
              <a:rPr lang="zh-CN" altLang="en-US" dirty="0" smtClean="0"/>
              <a:t>位位移量的操作。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dirty="0" smtClean="0"/>
              <a:t>③循环控制指令不影响状态标志位。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dirty="0" smtClean="0"/>
              <a:t>④循环控制指令主要用于数据块比较、查找关键字等操作。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74904" y="987552"/>
            <a:ext cx="350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rgbClr val="FF0000"/>
                </a:solidFill>
                <a:effectLst/>
                <a:latin typeface="Times New Roman" pitchFamily="18" charset="0"/>
                <a:ea typeface="幼圆" pitchFamily="49" charset="-122"/>
              </a:rPr>
              <a:t>注意：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1 </a:t>
            </a:r>
            <a:r>
              <a:rPr lang="zh-CN" altLang="en-US" dirty="0" smtClean="0">
                <a:solidFill>
                  <a:schemeClr val="accent6"/>
                </a:solidFill>
              </a:rPr>
              <a:t>目标指令地址的寻址方式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232775" cy="5146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相对寻址方式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指令代码中提供目的地址相对于当前</a:t>
            </a:r>
            <a:r>
              <a:rPr lang="en-US" altLang="zh-CN" dirty="0" smtClean="0">
                <a:solidFill>
                  <a:schemeClr val="accent2"/>
                </a:solidFill>
                <a:ea typeface="+mn-ea"/>
              </a:rPr>
              <a:t>IP</a:t>
            </a: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  <a:ea typeface="+mn-ea"/>
                <a:hlinkClick r:id="rId2" action="ppaction://hlinksldjump"/>
              </a:rPr>
              <a:t>位移量</a:t>
            </a: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，转移的目的地址就是当前</a:t>
            </a:r>
            <a:r>
              <a:rPr lang="en-US" altLang="zh-CN" dirty="0" smtClean="0">
                <a:solidFill>
                  <a:schemeClr val="accent2"/>
                </a:solidFill>
                <a:ea typeface="+mn-ea"/>
              </a:rPr>
              <a:t>IP</a:t>
            </a: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值加上位移量。</a:t>
            </a:r>
          </a:p>
          <a:p>
            <a:pPr eaLnBrk="1" hangingPunct="1">
              <a:defRPr/>
            </a:pPr>
            <a:r>
              <a:rPr lang="zh-CN" altLang="en-US" dirty="0" smtClean="0"/>
              <a:t>直接寻址方式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转移指令中提供目标指令的逻辑地址</a:t>
            </a:r>
            <a:r>
              <a:rPr lang="en-US" altLang="zh-CN" dirty="0" smtClean="0">
                <a:solidFill>
                  <a:schemeClr val="accent2"/>
                </a:solidFill>
                <a:ea typeface="+mn-ea"/>
              </a:rPr>
              <a:t>(CS:IP)</a:t>
            </a: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。</a:t>
            </a:r>
          </a:p>
          <a:p>
            <a:pPr eaLnBrk="1" hangingPunct="1">
              <a:defRPr/>
            </a:pPr>
            <a:r>
              <a:rPr lang="zh-CN" altLang="en-US" dirty="0" smtClean="0"/>
              <a:t>间接寻址方式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+mn-ea"/>
              </a:rPr>
              <a:t>从转移指令代码中指示的寄存器或存储单元中获取目标指令的地址。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6"/>
                </a:solidFill>
              </a:rPr>
              <a:t>例</a:t>
            </a:r>
            <a:r>
              <a:rPr lang="en-US" altLang="zh-CN" dirty="0" smtClean="0">
                <a:solidFill>
                  <a:schemeClr val="accent6"/>
                </a:solidFill>
              </a:rPr>
              <a:t>2.26 </a:t>
            </a:r>
            <a:r>
              <a:rPr lang="zh-CN" altLang="en-US" dirty="0" smtClean="0">
                <a:solidFill>
                  <a:schemeClr val="accent6"/>
                </a:solidFill>
              </a:rPr>
              <a:t>数据块传送（字节）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658938"/>
            <a:ext cx="8229600" cy="465296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cx,400h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 smtClean="0">
                <a:solidFill>
                  <a:srgbClr val="006600"/>
                </a:solidFill>
              </a:rPr>
              <a:t>；设置循环次数：</a:t>
            </a:r>
            <a:r>
              <a:rPr lang="en-US" altLang="zh-CN" sz="2000" dirty="0" smtClean="0">
                <a:solidFill>
                  <a:srgbClr val="006600"/>
                </a:solidFill>
              </a:rPr>
              <a:t>1K</a:t>
            </a:r>
            <a:r>
              <a:rPr lang="zh-CN" altLang="en-US" sz="2000" dirty="0" smtClean="0">
                <a:solidFill>
                  <a:srgbClr val="006600"/>
                </a:solidFill>
              </a:rPr>
              <a:t>＝</a:t>
            </a:r>
            <a:r>
              <a:rPr lang="en-US" altLang="zh-CN" sz="2000" dirty="0" smtClean="0">
                <a:solidFill>
                  <a:srgbClr val="006600"/>
                </a:solidFill>
              </a:rPr>
              <a:t>1024</a:t>
            </a:r>
            <a:r>
              <a:rPr lang="zh-CN" altLang="en-US" sz="2000" dirty="0" smtClean="0">
                <a:solidFill>
                  <a:srgbClr val="006600"/>
                </a:solidFill>
              </a:rPr>
              <a:t>＝</a:t>
            </a:r>
            <a:r>
              <a:rPr lang="en-US" altLang="zh-CN" sz="2000" dirty="0" smtClean="0">
                <a:solidFill>
                  <a:srgbClr val="006600"/>
                </a:solidFill>
              </a:rPr>
              <a:t>400H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si,offset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sbuf</a:t>
            </a:r>
            <a:r>
              <a:rPr lang="en-US" altLang="zh-CN" sz="2000" dirty="0" smtClean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；设置循环初值：</a:t>
            </a:r>
            <a:r>
              <a:rPr lang="en-US" altLang="zh-CN" sz="2000" dirty="0">
                <a:solidFill>
                  <a:srgbClr val="006600"/>
                </a:solidFill>
              </a:rPr>
              <a:t>SI</a:t>
            </a:r>
            <a:r>
              <a:rPr lang="zh-CN" altLang="en-US" sz="2000" dirty="0">
                <a:solidFill>
                  <a:srgbClr val="006600"/>
                </a:solidFill>
              </a:rPr>
              <a:t>指向数据段源缓冲区开始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di,offset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dbuf</a:t>
            </a:r>
            <a:endParaRPr lang="en-US" altLang="zh-CN" sz="2400" dirty="0" smtClean="0"/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</a:t>
            </a:r>
            <a:r>
              <a:rPr lang="en-US" altLang="zh-CN" sz="2000" dirty="0">
                <a:solidFill>
                  <a:srgbClr val="006600"/>
                </a:solidFill>
              </a:rPr>
              <a:t>DI</a:t>
            </a:r>
            <a:r>
              <a:rPr lang="zh-CN" altLang="en-US" sz="2000" dirty="0">
                <a:solidFill>
                  <a:srgbClr val="006600"/>
                </a:solidFill>
              </a:rPr>
              <a:t>指向附加段目的缓冲区开始（附加段）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</a:rPr>
              <a:t>again:</a:t>
            </a:r>
            <a:r>
              <a:rPr lang="en-US" altLang="zh-CN" sz="2400" dirty="0" smtClean="0">
                <a:solidFill>
                  <a:srgbClr val="CC0099"/>
                </a:solidFill>
              </a:rPr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al,[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</a:t>
            </a: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；循环体：实现数据传送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[di],al	</a:t>
            </a:r>
            <a:r>
              <a:rPr lang="zh-CN" altLang="en-US" sz="2000" dirty="0">
                <a:solidFill>
                  <a:srgbClr val="006600"/>
                </a:solidFill>
              </a:rPr>
              <a:t>；每次传送一个字节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</a:t>
            </a:r>
            <a:r>
              <a:rPr lang="en-US" altLang="zh-CN" sz="2000" dirty="0" smtClean="0"/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</a:t>
            </a:r>
            <a:r>
              <a:rPr lang="en-US" altLang="zh-CN" sz="2000" dirty="0">
                <a:solidFill>
                  <a:srgbClr val="006600"/>
                </a:solidFill>
              </a:rPr>
              <a:t>SI</a:t>
            </a:r>
            <a:r>
              <a:rPr lang="zh-CN" altLang="en-US" sz="2000" dirty="0">
                <a:solidFill>
                  <a:srgbClr val="006600"/>
                </a:solidFill>
              </a:rPr>
              <a:t>和</a:t>
            </a:r>
            <a:r>
              <a:rPr lang="en-US" altLang="zh-CN" sz="2000" dirty="0">
                <a:solidFill>
                  <a:srgbClr val="006600"/>
                </a:solidFill>
              </a:rPr>
              <a:t>DI</a:t>
            </a:r>
            <a:r>
              <a:rPr lang="zh-CN" altLang="en-US" sz="2000" dirty="0">
                <a:solidFill>
                  <a:srgbClr val="006600"/>
                </a:solidFill>
              </a:rPr>
              <a:t>指向下一个单元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err="1" smtClean="0"/>
              <a:t>inc</a:t>
            </a:r>
            <a:r>
              <a:rPr lang="en-US" altLang="zh-CN" sz="2400" dirty="0" smtClean="0"/>
              <a:t> di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loop again</a:t>
            </a:r>
            <a:r>
              <a:rPr lang="en-US" altLang="zh-CN" sz="2000" dirty="0" smtClean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>
                <a:solidFill>
                  <a:srgbClr val="006600"/>
                </a:solidFill>
              </a:rPr>
              <a:t>；循环条件判定：循环次数减</a:t>
            </a:r>
            <a:r>
              <a:rPr lang="en-US" altLang="zh-CN" sz="2000" dirty="0">
                <a:solidFill>
                  <a:srgbClr val="006600"/>
                </a:solidFill>
              </a:rPr>
              <a:t>1</a:t>
            </a:r>
            <a:r>
              <a:rPr lang="zh-CN" altLang="en-US" sz="2000" dirty="0">
                <a:solidFill>
                  <a:srgbClr val="006600"/>
                </a:solidFill>
              </a:rPr>
              <a:t>，不为</a:t>
            </a:r>
            <a:r>
              <a:rPr lang="en-US" altLang="zh-CN" sz="2000" dirty="0">
                <a:solidFill>
                  <a:srgbClr val="006600"/>
                </a:solidFill>
              </a:rPr>
              <a:t>0</a:t>
            </a:r>
            <a:r>
              <a:rPr lang="zh-CN" altLang="en-US" sz="2000" dirty="0">
                <a:solidFill>
                  <a:srgbClr val="006600"/>
                </a:solidFill>
              </a:rPr>
              <a:t>转移（循环）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endParaRPr lang="en-US" altLang="zh-CN" sz="2000" dirty="0" smtClean="0">
              <a:solidFill>
                <a:srgbClr val="339933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25488" y="996950"/>
            <a:ext cx="796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3420AC"/>
                </a:solidFill>
                <a:effectLst/>
                <a:ea typeface="幼圆" pitchFamily="49" charset="-122"/>
              </a:rPr>
              <a:t>将数据段</a:t>
            </a:r>
            <a:r>
              <a:rPr lang="en-US" altLang="zh-CN" sz="2400">
                <a:solidFill>
                  <a:srgbClr val="3420AC"/>
                </a:solidFill>
                <a:effectLst/>
                <a:ea typeface="幼圆" pitchFamily="49" charset="-122"/>
              </a:rPr>
              <a:t>sbuf</a:t>
            </a:r>
            <a:r>
              <a:rPr lang="zh-CN" altLang="en-US" sz="2400">
                <a:solidFill>
                  <a:srgbClr val="3420AC"/>
                </a:solidFill>
                <a:effectLst/>
                <a:ea typeface="幼圆" pitchFamily="49" charset="-122"/>
              </a:rPr>
              <a:t>缓冲区的</a:t>
            </a:r>
            <a:r>
              <a:rPr lang="en-US" altLang="zh-CN" sz="2400">
                <a:solidFill>
                  <a:srgbClr val="3420AC"/>
                </a:solidFill>
                <a:effectLst/>
                <a:ea typeface="幼圆" pitchFamily="49" charset="-122"/>
              </a:rPr>
              <a:t>1KB</a:t>
            </a:r>
            <a:r>
              <a:rPr lang="zh-CN" altLang="en-US" sz="2400">
                <a:solidFill>
                  <a:srgbClr val="3420AC"/>
                </a:solidFill>
                <a:effectLst/>
                <a:ea typeface="幼圆" pitchFamily="49" charset="-122"/>
              </a:rPr>
              <a:t>数据送到</a:t>
            </a:r>
            <a:r>
              <a:rPr lang="en-US" altLang="zh-CN" sz="2400">
                <a:solidFill>
                  <a:srgbClr val="3420AC"/>
                </a:solidFill>
                <a:effectLst/>
                <a:ea typeface="幼圆" pitchFamily="49" charset="-122"/>
              </a:rPr>
              <a:t>dbuf</a:t>
            </a:r>
            <a:r>
              <a:rPr lang="zh-CN" altLang="en-US" sz="2400">
                <a:solidFill>
                  <a:srgbClr val="3420AC"/>
                </a:solidFill>
                <a:effectLst/>
                <a:ea typeface="幼圆" pitchFamily="49" charset="-122"/>
              </a:rPr>
              <a:t>缓冲区</a:t>
            </a:r>
          </a:p>
        </p:txBody>
      </p:sp>
      <p:sp>
        <p:nvSpPr>
          <p:cNvPr id="2" name="圆角矩形 1">
            <a:hlinkClick r:id="rId2" action="ppaction://hlinkfile"/>
          </p:cNvPr>
          <p:cNvSpPr/>
          <p:nvPr/>
        </p:nvSpPr>
        <p:spPr bwMode="auto">
          <a:xfrm>
            <a:off x="7359650" y="5695950"/>
            <a:ext cx="1308100" cy="4111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rgbClr val="0000FF"/>
                </a:solidFill>
                <a:effectLst/>
                <a:ea typeface="宋体" pitchFamily="2" charset="-122"/>
              </a:rPr>
              <a:t>WJ0226</a:t>
            </a:r>
            <a:endParaRPr lang="zh-CN" altLang="en-US" dirty="0">
              <a:solidFill>
                <a:srgbClr val="0000FF"/>
              </a:solidFill>
              <a:effectLst/>
              <a:ea typeface="宋体" pitchFamily="2" charset="-122"/>
            </a:endParaRPr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 bwMode="auto">
          <a:xfrm>
            <a:off x="7359650" y="5143500"/>
            <a:ext cx="1231900" cy="447675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图示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6"/>
                </a:solidFill>
              </a:rPr>
              <a:t>例</a:t>
            </a:r>
            <a:r>
              <a:rPr lang="en-US" altLang="zh-CN" dirty="0" smtClean="0">
                <a:solidFill>
                  <a:schemeClr val="accent6"/>
                </a:solidFill>
              </a:rPr>
              <a:t>2.26 </a:t>
            </a:r>
            <a:r>
              <a:rPr lang="zh-CN" altLang="en-US" dirty="0" smtClean="0">
                <a:solidFill>
                  <a:schemeClr val="accent6"/>
                </a:solidFill>
              </a:rPr>
              <a:t>数据块传送（字）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00125"/>
            <a:ext cx="8229600" cy="50720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cx,</a:t>
            </a:r>
            <a:r>
              <a:rPr lang="en-US" altLang="zh-CN" sz="2400" dirty="0" smtClean="0">
                <a:solidFill>
                  <a:srgbClr val="FF0000"/>
                </a:solidFill>
              </a:rPr>
              <a:t>200</a:t>
            </a:r>
            <a:r>
              <a:rPr lang="en-US" altLang="zh-CN" sz="2400" dirty="0" smtClean="0"/>
              <a:t>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 smtClean="0">
                <a:solidFill>
                  <a:srgbClr val="006600"/>
                </a:solidFill>
              </a:rPr>
              <a:t>；设置循环次数：</a:t>
            </a:r>
            <a:r>
              <a:rPr lang="en-US" altLang="zh-CN" sz="2000" dirty="0" smtClean="0">
                <a:solidFill>
                  <a:srgbClr val="006600"/>
                </a:solidFill>
              </a:rPr>
              <a:t>1K÷2</a:t>
            </a:r>
            <a:r>
              <a:rPr lang="zh-CN" altLang="en-US" sz="2000" dirty="0" smtClean="0">
                <a:solidFill>
                  <a:srgbClr val="006600"/>
                </a:solidFill>
              </a:rPr>
              <a:t>＝</a:t>
            </a:r>
            <a:r>
              <a:rPr lang="en-US" altLang="zh-CN" sz="2000" dirty="0" smtClean="0">
                <a:solidFill>
                  <a:srgbClr val="006600"/>
                </a:solidFill>
              </a:rPr>
              <a:t>200H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si,offset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sbuf</a:t>
            </a:r>
            <a:r>
              <a:rPr lang="en-US" altLang="zh-CN" sz="2000" dirty="0" smtClean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；设置循环初值：</a:t>
            </a:r>
            <a:r>
              <a:rPr lang="en-US" altLang="zh-CN" sz="2000" dirty="0">
                <a:solidFill>
                  <a:srgbClr val="006600"/>
                </a:solidFill>
              </a:rPr>
              <a:t>SI</a:t>
            </a:r>
            <a:r>
              <a:rPr lang="zh-CN" altLang="en-US" sz="2000" dirty="0">
                <a:solidFill>
                  <a:srgbClr val="006600"/>
                </a:solidFill>
              </a:rPr>
              <a:t>指向数据段源缓冲区开始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di,offset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dbuf</a:t>
            </a:r>
            <a:endParaRPr lang="en-US" altLang="zh-CN" sz="2400" dirty="0" smtClean="0"/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</a:t>
            </a:r>
            <a:r>
              <a:rPr lang="en-US" altLang="zh-CN" sz="2000" dirty="0">
                <a:solidFill>
                  <a:srgbClr val="006600"/>
                </a:solidFill>
              </a:rPr>
              <a:t>DI</a:t>
            </a:r>
            <a:r>
              <a:rPr lang="zh-CN" altLang="en-US" sz="2000" dirty="0">
                <a:solidFill>
                  <a:srgbClr val="006600"/>
                </a:solidFill>
              </a:rPr>
              <a:t>指向附加段目的缓冲区开始（附加段）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again:</a:t>
            </a:r>
            <a:r>
              <a:rPr lang="en-US" altLang="zh-CN" sz="2400" dirty="0" smtClean="0">
                <a:solidFill>
                  <a:srgbClr val="CC0099"/>
                </a:solidFill>
              </a:rPr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C0099"/>
                </a:solidFill>
              </a:rPr>
              <a:t>ax</a:t>
            </a:r>
            <a:r>
              <a:rPr lang="en-US" altLang="zh-CN" sz="2400" dirty="0" smtClean="0"/>
              <a:t>,[</a:t>
            </a:r>
            <a:r>
              <a:rPr lang="en-US" altLang="zh-CN" sz="2400" dirty="0" err="1" smtClean="0"/>
              <a:t>si</a:t>
            </a:r>
            <a:r>
              <a:rPr lang="en-US" altLang="zh-CN" sz="2400" dirty="0" smtClean="0"/>
              <a:t>]</a:t>
            </a:r>
            <a:r>
              <a:rPr lang="en-US" altLang="zh-CN" sz="2000" dirty="0" smtClean="0">
                <a:solidFill>
                  <a:srgbClr val="339933"/>
                </a:solidFill>
              </a:rPr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；循环体：实现数据传送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es</a:t>
            </a:r>
            <a:r>
              <a:rPr lang="en-US" altLang="zh-CN" sz="2400" dirty="0" smtClean="0"/>
              <a:t>:[di],</a:t>
            </a:r>
            <a:r>
              <a:rPr lang="en-US" altLang="zh-CN" sz="2400" dirty="0" smtClean="0">
                <a:solidFill>
                  <a:srgbClr val="CC0099"/>
                </a:solidFill>
              </a:rPr>
              <a:t>ax</a:t>
            </a:r>
            <a:r>
              <a:rPr lang="en-US" altLang="zh-CN" sz="2400" dirty="0" smtClean="0"/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；每次传送一个字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smtClean="0">
                <a:solidFill>
                  <a:srgbClr val="3420AC"/>
                </a:solidFill>
              </a:rPr>
              <a:t>add si,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/>
              <a:t>	</a:t>
            </a:r>
            <a:r>
              <a:rPr lang="zh-CN" altLang="en-US" sz="2000" dirty="0">
                <a:solidFill>
                  <a:srgbClr val="006600"/>
                </a:solidFill>
              </a:rPr>
              <a:t>；指向下一个（字）单元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 smtClean="0"/>
              <a:t>	</a:t>
            </a:r>
            <a:r>
              <a:rPr lang="en-US" altLang="zh-CN" sz="2400" dirty="0" smtClean="0">
                <a:solidFill>
                  <a:srgbClr val="3420AC"/>
                </a:solidFill>
              </a:rPr>
              <a:t>add di,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loop</a:t>
            </a:r>
            <a:r>
              <a:rPr lang="en-US" altLang="zh-CN" sz="2400" dirty="0" smtClean="0">
                <a:solidFill>
                  <a:srgbClr val="CC0099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again</a:t>
            </a:r>
            <a:r>
              <a:rPr lang="en-US" altLang="zh-CN" sz="2000" dirty="0" smtClean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tabLst>
                <a:tab pos="1435100" algn="l"/>
                <a:tab pos="3944938" algn="l"/>
              </a:tabLst>
            </a:pPr>
            <a:r>
              <a:rPr lang="zh-CN" altLang="en-US" sz="2000" dirty="0">
                <a:solidFill>
                  <a:srgbClr val="006600"/>
                </a:solidFill>
              </a:rPr>
              <a:t>；循环条件判定：循环次数减</a:t>
            </a:r>
            <a:r>
              <a:rPr lang="en-US" altLang="zh-CN" sz="2000" dirty="0">
                <a:solidFill>
                  <a:srgbClr val="006600"/>
                </a:solidFill>
              </a:rPr>
              <a:t>1</a:t>
            </a:r>
            <a:r>
              <a:rPr lang="zh-CN" altLang="en-US" sz="2000" dirty="0">
                <a:solidFill>
                  <a:srgbClr val="006600"/>
                </a:solidFill>
              </a:rPr>
              <a:t>，不为</a:t>
            </a:r>
            <a:r>
              <a:rPr lang="en-US" altLang="zh-CN" sz="2000" dirty="0">
                <a:solidFill>
                  <a:srgbClr val="006600"/>
                </a:solidFill>
              </a:rPr>
              <a:t>0</a:t>
            </a:r>
            <a:r>
              <a:rPr lang="zh-CN" altLang="en-US" sz="2000" dirty="0">
                <a:solidFill>
                  <a:srgbClr val="006600"/>
                </a:solidFill>
              </a:rPr>
              <a:t>转移（循环）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435100" algn="l"/>
                <a:tab pos="3944938" algn="l"/>
              </a:tabLst>
            </a:pPr>
            <a:endParaRPr lang="en-US" altLang="zh-CN" sz="2000" dirty="0" smtClean="0">
              <a:solidFill>
                <a:srgbClr val="339933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圆角矩形 1"/>
          <p:cNvSpPr>
            <a:spLocks noChangeArrowheads="1"/>
          </p:cNvSpPr>
          <p:nvPr/>
        </p:nvSpPr>
        <p:spPr bwMode="auto">
          <a:xfrm>
            <a:off x="1500188" y="2249488"/>
            <a:ext cx="5815012" cy="17002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  <a:effectLst/>
              </a:rPr>
              <a:t>接下来 </a:t>
            </a:r>
            <a:r>
              <a:rPr lang="en-US" altLang="zh-CN" sz="3200">
                <a:solidFill>
                  <a:srgbClr val="0000FF"/>
                </a:solidFill>
                <a:effectLst/>
              </a:rPr>
              <a:t>﹍</a:t>
            </a:r>
            <a:r>
              <a:rPr lang="en-US" altLang="zh-CN" sz="3200">
                <a:solidFill>
                  <a:srgbClr val="0000FF"/>
                </a:solidFill>
                <a:effectLst/>
                <a:latin typeface="宋体" pitchFamily="2" charset="-122"/>
              </a:rPr>
              <a:t>﹍</a:t>
            </a:r>
          </a:p>
          <a:p>
            <a:endParaRPr lang="en-US" altLang="zh-CN" sz="3200">
              <a:solidFill>
                <a:srgbClr val="0000FF"/>
              </a:solidFill>
              <a:effectLst/>
              <a:latin typeface="宋体" pitchFamily="2" charset="-122"/>
            </a:endParaRPr>
          </a:p>
          <a:p>
            <a:r>
              <a:rPr lang="zh-CN" altLang="en-US" sz="3200">
                <a:solidFill>
                  <a:srgbClr val="0000FF"/>
                </a:solidFill>
                <a:effectLst/>
                <a:latin typeface="宋体" pitchFamily="2" charset="-122"/>
              </a:rPr>
              <a:t>        循环结构程序设计</a:t>
            </a:r>
            <a:endParaRPr lang="zh-CN" altLang="en-US" sz="320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2.6.4  </a:t>
            </a:r>
            <a:r>
              <a:rPr lang="zh-CN" altLang="en-US" dirty="0" smtClean="0"/>
              <a:t>子程序调用和返回指令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210550" cy="3565525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子程序是完成特定功能的一段程序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当某个程序（主程序）需要执行这个功能时，采用</a:t>
            </a:r>
            <a:r>
              <a:rPr lang="en-US" altLang="zh-CN" dirty="0" smtClean="0">
                <a:solidFill>
                  <a:srgbClr val="FF0000"/>
                </a:solidFill>
              </a:rPr>
              <a:t>CALL</a:t>
            </a:r>
            <a:r>
              <a:rPr lang="zh-CN" altLang="en-US" dirty="0" smtClean="0"/>
              <a:t>调用指令转移到该子程序的起始处执行。</a:t>
            </a:r>
          </a:p>
          <a:p>
            <a:pPr eaLnBrk="1" hangingPunct="1"/>
            <a:r>
              <a:rPr lang="zh-CN" altLang="en-US" dirty="0" smtClean="0"/>
              <a:t>当运行完子程序功能后，采用</a:t>
            </a:r>
            <a:r>
              <a:rPr lang="en-US" altLang="zh-CN" dirty="0" smtClean="0">
                <a:solidFill>
                  <a:srgbClr val="FF0000"/>
                </a:solidFill>
              </a:rPr>
              <a:t>RET</a:t>
            </a:r>
            <a:r>
              <a:rPr lang="zh-CN" altLang="en-US" dirty="0" smtClean="0"/>
              <a:t>返回指令回到主程序继续执行。</a:t>
            </a:r>
          </a:p>
        </p:txBody>
      </p:sp>
      <p:sp>
        <p:nvSpPr>
          <p:cNvPr id="22733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325" y="3657600"/>
            <a:ext cx="3155315" cy="619125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en-US" altLang="zh-CN" sz="2400" dirty="0">
                <a:solidFill>
                  <a:srgbClr val="0000FF"/>
                </a:solidFill>
                <a:effectLst/>
              </a:rPr>
              <a:t>CALL</a:t>
            </a:r>
            <a:r>
              <a:rPr kumimoji="1" lang="zh-CN" altLang="en-US" sz="2400" dirty="0">
                <a:solidFill>
                  <a:srgbClr val="0000FF"/>
                </a:solidFill>
                <a:effectLst/>
              </a:rPr>
              <a:t>与</a:t>
            </a:r>
            <a:r>
              <a:rPr kumimoji="1" lang="en-US" altLang="zh-CN" sz="2400" dirty="0">
                <a:solidFill>
                  <a:srgbClr val="0000FF"/>
                </a:solidFill>
                <a:effectLst/>
              </a:rPr>
              <a:t>RET</a:t>
            </a:r>
            <a:r>
              <a:rPr kumimoji="1" lang="zh-CN" altLang="en-US" sz="2400" dirty="0">
                <a:solidFill>
                  <a:srgbClr val="0000FF"/>
                </a:solidFill>
                <a:effectLst/>
              </a:rPr>
              <a:t>过程演示</a:t>
            </a:r>
          </a:p>
        </p:txBody>
      </p:sp>
      <p:sp>
        <p:nvSpPr>
          <p:cNvPr id="227334" name="AutoShape 6" descr="画布"/>
          <p:cNvSpPr>
            <a:spLocks noChangeArrowheads="1"/>
          </p:cNvSpPr>
          <p:nvPr/>
        </p:nvSpPr>
        <p:spPr bwMode="auto">
          <a:xfrm>
            <a:off x="456565" y="4516438"/>
            <a:ext cx="8219123" cy="1536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80000"/>
              </a:lnSpc>
              <a:buFontTx/>
              <a:buBlip>
                <a:blip r:embed="rId3"/>
              </a:buBlip>
              <a:defRPr/>
            </a:pPr>
            <a:r>
              <a:rPr kumimoji="1" lang="en-US" altLang="zh-CN" sz="2800" dirty="0">
                <a:solidFill>
                  <a:schemeClr val="accent2"/>
                </a:solidFill>
                <a:effectLst/>
              </a:rPr>
              <a:t> </a:t>
            </a:r>
            <a:r>
              <a:rPr kumimoji="1" lang="zh-CN" altLang="en-US" sz="2800" dirty="0">
                <a:solidFill>
                  <a:schemeClr val="accent2"/>
                </a:solidFill>
                <a:effectLst/>
              </a:rPr>
              <a:t>转移指令</a:t>
            </a:r>
            <a:r>
              <a:rPr kumimoji="1" lang="zh-CN" altLang="en-US" sz="2800" dirty="0" smtClean="0">
                <a:solidFill>
                  <a:schemeClr val="accent2"/>
                </a:solidFill>
                <a:effectLst/>
              </a:rPr>
              <a:t>有去无回；</a:t>
            </a:r>
            <a:endParaRPr kumimoji="1" lang="zh-CN" altLang="en-US" sz="2800" dirty="0">
              <a:solidFill>
                <a:schemeClr val="accent2"/>
              </a:solidFill>
              <a:effectLst/>
            </a:endParaRPr>
          </a:p>
          <a:p>
            <a:pPr marL="357188" indent="-357188" algn="just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kumimoji="1" lang="zh-CN" altLang="en-US" sz="2800" dirty="0" smtClean="0">
                <a:solidFill>
                  <a:schemeClr val="accent2"/>
                </a:solidFill>
                <a:effectLst/>
              </a:rPr>
              <a:t>子程序</a:t>
            </a:r>
            <a:r>
              <a:rPr kumimoji="1" lang="zh-CN" altLang="en-US" sz="2800" dirty="0">
                <a:solidFill>
                  <a:schemeClr val="accent2"/>
                </a:solidFill>
                <a:effectLst/>
              </a:rPr>
              <a:t>调用需要返回，其中利用堆栈保存返回</a:t>
            </a:r>
            <a:r>
              <a:rPr kumimoji="1" lang="zh-CN" altLang="en-US" sz="2800" dirty="0" smtClean="0">
                <a:solidFill>
                  <a:schemeClr val="accent2"/>
                </a:solidFill>
                <a:effectLst/>
              </a:rPr>
              <a:t>地址。</a:t>
            </a:r>
            <a:endParaRPr kumimoji="1" lang="zh-CN" altLang="en-US" sz="2800" dirty="0"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7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  <p:bldP spid="22733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子程序调用指令</a:t>
            </a:r>
            <a:r>
              <a:rPr lang="en-US" altLang="zh-CN" dirty="0" smtClean="0"/>
              <a:t>CALL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210550" cy="5211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pPr>
            <a:r>
              <a:rPr kumimoji="1" lang="en-US" altLang="zh-CN" dirty="0" smtClean="0">
                <a:solidFill>
                  <a:srgbClr val="3420AC"/>
                </a:solidFill>
              </a:rPr>
              <a:t>CALL</a:t>
            </a:r>
            <a:r>
              <a:rPr kumimoji="1" lang="zh-CN" altLang="en-US" dirty="0" smtClean="0">
                <a:solidFill>
                  <a:srgbClr val="3420AC"/>
                </a:solidFill>
              </a:rPr>
              <a:t>指令分成</a:t>
            </a:r>
            <a:r>
              <a:rPr kumimoji="1" lang="en-US" altLang="zh-CN" dirty="0" smtClean="0">
                <a:solidFill>
                  <a:srgbClr val="3420AC"/>
                </a:solidFill>
              </a:rPr>
              <a:t>4</a:t>
            </a:r>
            <a:r>
              <a:rPr kumimoji="1" lang="zh-CN" altLang="en-US" dirty="0" smtClean="0">
                <a:solidFill>
                  <a:srgbClr val="3420AC"/>
                </a:solidFill>
              </a:rPr>
              <a:t>种类型（类似</a:t>
            </a:r>
            <a:r>
              <a:rPr kumimoji="1" lang="en-US" altLang="zh-CN" dirty="0" smtClean="0">
                <a:solidFill>
                  <a:srgbClr val="3420AC"/>
                </a:solidFill>
              </a:rPr>
              <a:t>JMP</a:t>
            </a:r>
            <a:r>
              <a:rPr kumimoji="1" lang="zh-CN" altLang="en-US" dirty="0" smtClean="0">
                <a:solidFill>
                  <a:srgbClr val="3420AC"/>
                </a:solidFill>
              </a:rPr>
              <a:t>）</a:t>
            </a:r>
          </a:p>
          <a:p>
            <a:pPr lvl="1" indent="-385763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FF0000"/>
                </a:solidFill>
                <a:ea typeface="+mn-ea"/>
              </a:rPr>
              <a:t>CALL label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；段内调用、直接寻址</a:t>
            </a:r>
          </a:p>
          <a:p>
            <a:pPr lvl="1" indent="-385763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ea typeface="+mn-ea"/>
              </a:rPr>
              <a:t>CALL r16/m16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         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；段内调用、间接寻址</a:t>
            </a:r>
          </a:p>
          <a:p>
            <a:pPr lvl="1" indent="-385763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ea typeface="+mn-ea"/>
              </a:rPr>
              <a:t>CALL far </a:t>
            </a:r>
            <a:r>
              <a:rPr kumimoji="1" lang="en-US" altLang="zh-CN" dirty="0" err="1">
                <a:solidFill>
                  <a:srgbClr val="FF0000"/>
                </a:solidFill>
                <a:ea typeface="+mn-ea"/>
              </a:rPr>
              <a:t>ptr</a:t>
            </a:r>
            <a:r>
              <a:rPr kumimoji="1" lang="en-US" altLang="zh-CN" dirty="0">
                <a:solidFill>
                  <a:srgbClr val="FF0000"/>
                </a:solidFill>
                <a:ea typeface="+mn-ea"/>
              </a:rPr>
              <a:t> label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；段间调用、直接寻址</a:t>
            </a:r>
          </a:p>
          <a:p>
            <a:pPr lvl="1" indent="-385763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ea typeface="+mn-ea"/>
              </a:rPr>
              <a:t>CALL far </a:t>
            </a:r>
            <a:r>
              <a:rPr kumimoji="1" lang="en-US" altLang="zh-CN" dirty="0" err="1">
                <a:solidFill>
                  <a:srgbClr val="FF0000"/>
                </a:solidFill>
                <a:ea typeface="+mn-ea"/>
              </a:rPr>
              <a:t>ptr</a:t>
            </a:r>
            <a:r>
              <a:rPr kumimoji="1" lang="en-US" altLang="zh-CN" dirty="0">
                <a:solidFill>
                  <a:srgbClr val="FF0000"/>
                </a:solidFill>
                <a:ea typeface="+mn-ea"/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  <a:ea typeface="+mn-ea"/>
              </a:rPr>
              <a:t>mem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；段间调用、间接寻址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  <a:defRPr/>
            </a:pPr>
            <a:r>
              <a:rPr kumimoji="1" lang="en-US" altLang="zh-CN" dirty="0">
                <a:solidFill>
                  <a:srgbClr val="3420AC"/>
                </a:solidFill>
              </a:rPr>
              <a:t>CALL</a:t>
            </a:r>
            <a:r>
              <a:rPr kumimoji="1" lang="zh-CN" altLang="en-US" dirty="0">
                <a:solidFill>
                  <a:srgbClr val="3420AC"/>
                </a:solidFill>
              </a:rPr>
              <a:t>指令需要保存返回</a:t>
            </a:r>
            <a:r>
              <a:rPr kumimoji="1" lang="zh-CN" altLang="en-US" dirty="0" smtClean="0">
                <a:solidFill>
                  <a:srgbClr val="3420AC"/>
                </a:solidFill>
              </a:rPr>
              <a:t>地址</a:t>
            </a:r>
            <a:endParaRPr kumimoji="1" lang="zh-CN" altLang="en-US" dirty="0">
              <a:solidFill>
                <a:srgbClr val="3420AC"/>
              </a:solidFill>
            </a:endParaRPr>
          </a:p>
          <a:p>
            <a:pPr lvl="1" eaLnBrk="1" hangingPunct="1">
              <a:lnSpc>
                <a:spcPct val="90000"/>
              </a:lnSpc>
              <a:buSzPct val="75000"/>
              <a:buFont typeface="Wingdings" pitchFamily="2" charset="2"/>
              <a:buChar char="n"/>
              <a:defRPr/>
            </a:pPr>
            <a:r>
              <a:rPr kumimoji="1" lang="zh-CN" altLang="en-US" dirty="0" smtClean="0">
                <a:solidFill>
                  <a:srgbClr val="3333CC"/>
                </a:solidFill>
                <a:ea typeface="+mn-ea"/>
              </a:rPr>
              <a:t>段内调用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——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入栈偏移地址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IP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   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SP←SP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－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2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，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SS:[SP]←IP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itchFamily="2" charset="2"/>
              <a:buChar char="n"/>
              <a:defRPr/>
            </a:pPr>
            <a:r>
              <a:rPr kumimoji="1" lang="zh-CN" altLang="en-US" dirty="0" smtClean="0">
                <a:solidFill>
                  <a:srgbClr val="3333CC"/>
                </a:solidFill>
                <a:ea typeface="+mn-ea"/>
              </a:rPr>
              <a:t>段间调用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——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入栈偏移地址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IP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和段地址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CS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   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SP←SP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－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2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，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SS:[SP]←CS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   SP←SP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－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2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，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SS:[SP]←IP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子程序返回指令</a:t>
            </a:r>
            <a:r>
              <a:rPr lang="en-US" altLang="zh-CN" dirty="0" smtClean="0"/>
              <a:t>RET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pPr>
            <a:r>
              <a:rPr kumimoji="1" lang="zh-CN" altLang="en-US" dirty="0" smtClean="0">
                <a:solidFill>
                  <a:srgbClr val="3420AC"/>
                </a:solidFill>
              </a:rPr>
              <a:t>根据段内和段间、有无参数，分成</a:t>
            </a:r>
            <a:r>
              <a:rPr kumimoji="1" lang="en-US" altLang="zh-CN" dirty="0" smtClean="0">
                <a:solidFill>
                  <a:srgbClr val="3420AC"/>
                </a:solidFill>
              </a:rPr>
              <a:t>4</a:t>
            </a:r>
            <a:r>
              <a:rPr kumimoji="1" lang="zh-CN" altLang="en-US" dirty="0" smtClean="0">
                <a:solidFill>
                  <a:srgbClr val="3420AC"/>
                </a:solidFill>
              </a:rPr>
              <a:t>种类型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FF0000"/>
                </a:solidFill>
                <a:ea typeface="+mn-ea"/>
              </a:rPr>
              <a:t>RET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；无参数段内返回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ea typeface="+mn-ea"/>
              </a:rPr>
              <a:t>RET i16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；有参数段内返回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FF0000"/>
                </a:solidFill>
                <a:ea typeface="+mn-ea"/>
              </a:rPr>
              <a:t>RET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kumimoji="1" lang="zh-CN" altLang="en-US" dirty="0">
                <a:solidFill>
                  <a:srgbClr val="3420AC"/>
                </a:solidFill>
                <a:ea typeface="+mn-ea"/>
              </a:rPr>
              <a:t>；无参数段间返回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FF0000"/>
                </a:solidFill>
                <a:ea typeface="+mn-ea"/>
              </a:rPr>
              <a:t>RET i16</a:t>
            </a:r>
            <a:r>
              <a:rPr kumimoji="1" lang="en-US" altLang="zh-CN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kumimoji="1" lang="zh-CN" altLang="en-US" dirty="0">
                <a:solidFill>
                  <a:srgbClr val="3420AC"/>
                </a:solidFill>
                <a:ea typeface="+mn-ea"/>
              </a:rPr>
              <a:t>；有参数段间返回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SzPct val="90000"/>
              <a:buFontTx/>
              <a:buBlip>
                <a:blip r:embed="rId2"/>
              </a:buBlip>
              <a:defRPr/>
            </a:pPr>
            <a:r>
              <a:rPr kumimoji="1" lang="zh-CN" altLang="en-US" dirty="0" smtClean="0">
                <a:solidFill>
                  <a:srgbClr val="3420AC"/>
                </a:solidFill>
              </a:rPr>
              <a:t>需要弹出</a:t>
            </a:r>
            <a:r>
              <a:rPr kumimoji="1" lang="en-US" altLang="zh-CN" dirty="0" smtClean="0">
                <a:solidFill>
                  <a:srgbClr val="3420AC"/>
                </a:solidFill>
              </a:rPr>
              <a:t>CALL</a:t>
            </a:r>
            <a:r>
              <a:rPr kumimoji="1" lang="zh-CN" altLang="en-US" dirty="0" smtClean="0">
                <a:solidFill>
                  <a:srgbClr val="3420AC"/>
                </a:solidFill>
              </a:rPr>
              <a:t>指令压入堆栈的返回地址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itchFamily="2" charset="2"/>
              <a:buChar char="n"/>
              <a:defRPr/>
            </a:pPr>
            <a:r>
              <a:rPr kumimoji="1" lang="zh-CN" altLang="en-US" dirty="0" smtClean="0">
                <a:solidFill>
                  <a:srgbClr val="3333CC"/>
                </a:solidFill>
                <a:ea typeface="+mn-ea"/>
              </a:rPr>
              <a:t>段内返回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——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出栈偏移地址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IP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   IP←SS:[SP]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， 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SP←SP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＋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2</a:t>
            </a:r>
          </a:p>
          <a:p>
            <a:pPr lvl="1" eaLnBrk="1" hangingPunct="1">
              <a:lnSpc>
                <a:spcPct val="90000"/>
              </a:lnSpc>
              <a:buSzPct val="75000"/>
              <a:buFont typeface="Wingdings" pitchFamily="2" charset="2"/>
              <a:buChar char="n"/>
              <a:defRPr/>
            </a:pPr>
            <a:r>
              <a:rPr kumimoji="1" lang="zh-CN" altLang="en-US" dirty="0" smtClean="0">
                <a:solidFill>
                  <a:srgbClr val="3333CC"/>
                </a:solidFill>
                <a:ea typeface="+mn-ea"/>
              </a:rPr>
              <a:t>段间返回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——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出栈偏移地址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IP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和段地址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CS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   IP←SS:[SP]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，  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SP←SP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＋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2</a:t>
            </a:r>
          </a:p>
          <a:p>
            <a:pPr lvl="1" eaLnBrk="1" hangingPunct="1">
              <a:lnSpc>
                <a:spcPct val="80000"/>
              </a:lnSpc>
              <a:buSzPct val="75000"/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   CS←SS:[SP]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，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SP←SP</a:t>
            </a:r>
            <a:r>
              <a:rPr kumimoji="1" lang="zh-CN" altLang="en-US" dirty="0" smtClean="0">
                <a:solidFill>
                  <a:srgbClr val="3420AC"/>
                </a:solidFill>
                <a:ea typeface="+mn-ea"/>
              </a:rPr>
              <a:t>＋</a:t>
            </a:r>
            <a:r>
              <a:rPr kumimoji="1" lang="en-US" altLang="zh-CN" dirty="0" smtClean="0">
                <a:solidFill>
                  <a:srgbClr val="3420AC"/>
                </a:solidFill>
                <a:ea typeface="+mn-ea"/>
              </a:rPr>
              <a:t>2</a:t>
            </a:r>
            <a:endParaRPr lang="en-US" altLang="zh-CN" dirty="0" smtClean="0">
              <a:solidFill>
                <a:srgbClr val="3420AC"/>
              </a:solidFill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2.27 </a:t>
            </a:r>
            <a:r>
              <a:rPr lang="zh-CN" altLang="en-US" dirty="0" smtClean="0"/>
              <a:t>十六进制数转换为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码的子程序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954088"/>
            <a:ext cx="8212138" cy="38100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6688" algn="l"/>
                <a:tab pos="3582988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</a:rPr>
              <a:t>；子程序：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DL</a:t>
            </a:r>
            <a:r>
              <a:rPr lang="zh-CN" altLang="en-US" sz="2400" dirty="0" smtClean="0"/>
              <a:t>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位的一位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进制数转换成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码</a:t>
            </a:r>
          </a:p>
          <a:p>
            <a:pPr marL="0" indent="0"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tabLst>
                <a:tab pos="1436688" algn="l"/>
                <a:tab pos="3582988" algn="l"/>
              </a:tabLst>
            </a:pPr>
            <a:r>
              <a:rPr lang="en-US" altLang="zh-CN" sz="2400" dirty="0" err="1" smtClean="0">
                <a:ea typeface="宋体" pitchFamily="2" charset="-122"/>
              </a:rPr>
              <a:t>htoasc</a:t>
            </a: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proc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en-US" altLang="zh-CN" sz="2400" dirty="0" smtClean="0">
                <a:ea typeface="宋体" pitchFamily="2" charset="-122"/>
              </a:rPr>
              <a:t>	and dl,0fh	</a:t>
            </a:r>
            <a:r>
              <a:rPr lang="zh-CN" altLang="en-US" sz="2400" dirty="0" smtClean="0">
                <a:ea typeface="宋体" pitchFamily="2" charset="-122"/>
              </a:rPr>
              <a:t>；只取</a:t>
            </a:r>
            <a:r>
              <a:rPr lang="en-US" altLang="zh-CN" sz="2400" dirty="0" smtClean="0">
                <a:ea typeface="宋体" pitchFamily="2" charset="-122"/>
              </a:rPr>
              <a:t>DL</a:t>
            </a:r>
            <a:r>
              <a:rPr lang="zh-CN" altLang="en-US" sz="2400" dirty="0" smtClean="0">
                <a:ea typeface="宋体" pitchFamily="2" charset="-122"/>
              </a:rPr>
              <a:t>的低</a:t>
            </a:r>
            <a:r>
              <a:rPr lang="en-US" altLang="zh-CN" sz="2400" dirty="0" smtClean="0">
                <a:ea typeface="宋体" pitchFamily="2" charset="-122"/>
              </a:rPr>
              <a:t>4</a:t>
            </a:r>
            <a:r>
              <a:rPr lang="zh-CN" altLang="en-US" sz="2400" dirty="0" smtClean="0">
                <a:ea typeface="宋体" pitchFamily="2" charset="-122"/>
              </a:rPr>
              <a:t>位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zh-CN" altLang="en-US" sz="2400" dirty="0" smtClean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or    dl,30h	</a:t>
            </a:r>
            <a:r>
              <a:rPr lang="zh-CN" altLang="en-US" sz="2400" dirty="0" smtClean="0">
                <a:ea typeface="宋体" pitchFamily="2" charset="-122"/>
              </a:rPr>
              <a:t>；</a:t>
            </a:r>
            <a:r>
              <a:rPr lang="en-US" altLang="zh-CN" sz="2400" dirty="0" smtClean="0">
                <a:ea typeface="宋体" pitchFamily="2" charset="-122"/>
              </a:rPr>
              <a:t>DL</a:t>
            </a:r>
            <a:r>
              <a:rPr lang="zh-CN" altLang="en-US" sz="2400" dirty="0" smtClean="0">
                <a:ea typeface="宋体" pitchFamily="2" charset="-122"/>
              </a:rPr>
              <a:t>高</a:t>
            </a:r>
            <a:r>
              <a:rPr lang="en-US" altLang="zh-CN" sz="2400" dirty="0" smtClean="0">
                <a:ea typeface="宋体" pitchFamily="2" charset="-122"/>
              </a:rPr>
              <a:t>4</a:t>
            </a:r>
            <a:r>
              <a:rPr lang="zh-CN" altLang="en-US" sz="2400" dirty="0" smtClean="0">
                <a:ea typeface="宋体" pitchFamily="2" charset="-122"/>
              </a:rPr>
              <a:t>位变成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cmp</a:t>
            </a:r>
            <a:r>
              <a:rPr lang="en-US" altLang="zh-CN" sz="2400" dirty="0" smtClean="0">
                <a:ea typeface="宋体" pitchFamily="2" charset="-122"/>
              </a:rPr>
              <a:t> dl,39h	</a:t>
            </a:r>
            <a:r>
              <a:rPr lang="zh-CN" altLang="en-US" sz="2400" dirty="0" smtClean="0">
                <a:ea typeface="宋体" pitchFamily="2" charset="-122"/>
              </a:rPr>
              <a:t>；是</a:t>
            </a:r>
            <a:r>
              <a:rPr lang="en-US" altLang="zh-CN" sz="2400" dirty="0" smtClean="0">
                <a:ea typeface="宋体" pitchFamily="2" charset="-122"/>
              </a:rPr>
              <a:t>0</a:t>
            </a:r>
            <a:r>
              <a:rPr lang="zh-CN" altLang="en-US" sz="2400" dirty="0" smtClean="0">
                <a:ea typeface="宋体" pitchFamily="2" charset="-122"/>
              </a:rPr>
              <a:t>～</a:t>
            </a:r>
            <a:r>
              <a:rPr lang="en-US" altLang="zh-CN" sz="2400" dirty="0" smtClean="0">
                <a:ea typeface="宋体" pitchFamily="2" charset="-122"/>
              </a:rPr>
              <a:t>9</a:t>
            </a:r>
            <a:r>
              <a:rPr lang="zh-CN" altLang="en-US" sz="2400" dirty="0" smtClean="0">
                <a:ea typeface="宋体" pitchFamily="2" charset="-122"/>
              </a:rPr>
              <a:t>，还是</a:t>
            </a:r>
            <a:r>
              <a:rPr lang="en-US" altLang="zh-CN" sz="2400" dirty="0" smtClean="0">
                <a:ea typeface="宋体" pitchFamily="2" charset="-122"/>
              </a:rPr>
              <a:t>0Ah</a:t>
            </a:r>
            <a:r>
              <a:rPr lang="zh-CN" altLang="en-US" sz="2400" dirty="0" smtClean="0">
                <a:ea typeface="宋体" pitchFamily="2" charset="-122"/>
              </a:rPr>
              <a:t>～</a:t>
            </a:r>
            <a:r>
              <a:rPr lang="en-US" altLang="zh-CN" sz="2400" dirty="0" smtClean="0">
                <a:ea typeface="宋体" pitchFamily="2" charset="-122"/>
              </a:rPr>
              <a:t>0Fh ?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jbe</a:t>
            </a:r>
            <a:r>
              <a:rPr lang="en-US" altLang="zh-CN" sz="2400" dirty="0" smtClean="0">
                <a:ea typeface="宋体" pitchFamily="2" charset="-122"/>
              </a:rPr>
              <a:t>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htoend</a:t>
            </a: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；是</a:t>
            </a:r>
            <a:r>
              <a:rPr lang="en-US" altLang="zh-CN" sz="2400" dirty="0" smtClean="0">
                <a:ea typeface="宋体" pitchFamily="2" charset="-122"/>
              </a:rPr>
              <a:t>0</a:t>
            </a:r>
            <a:r>
              <a:rPr lang="zh-CN" altLang="en-US" sz="2400" dirty="0" smtClean="0">
                <a:ea typeface="宋体" pitchFamily="2" charset="-122"/>
              </a:rPr>
              <a:t>～</a:t>
            </a:r>
            <a:r>
              <a:rPr lang="en-US" altLang="zh-CN" sz="2400" dirty="0" smtClean="0">
                <a:ea typeface="宋体" pitchFamily="2" charset="-122"/>
              </a:rPr>
              <a:t>9</a:t>
            </a:r>
            <a:r>
              <a:rPr lang="zh-CN" altLang="en-US" sz="2400" dirty="0" smtClean="0">
                <a:ea typeface="宋体" pitchFamily="2" charset="-122"/>
              </a:rPr>
              <a:t>，转移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zh-CN" altLang="en-US" sz="2400" dirty="0" smtClean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add  dl,7	</a:t>
            </a:r>
            <a:r>
              <a:rPr lang="zh-CN" altLang="en-US" sz="2400" dirty="0" smtClean="0">
                <a:ea typeface="宋体" pitchFamily="2" charset="-122"/>
              </a:rPr>
              <a:t>；是</a:t>
            </a:r>
            <a:r>
              <a:rPr lang="en-US" altLang="zh-CN" sz="2400" dirty="0" smtClean="0">
                <a:ea typeface="宋体" pitchFamily="2" charset="-122"/>
              </a:rPr>
              <a:t>0Ah</a:t>
            </a:r>
            <a:r>
              <a:rPr lang="zh-CN" altLang="en-US" sz="2400" dirty="0" smtClean="0">
                <a:ea typeface="宋体" pitchFamily="2" charset="-122"/>
              </a:rPr>
              <a:t>～</a:t>
            </a:r>
            <a:r>
              <a:rPr lang="en-US" altLang="zh-CN" sz="2400" dirty="0" smtClean="0">
                <a:ea typeface="宋体" pitchFamily="2" charset="-122"/>
              </a:rPr>
              <a:t>0Fh</a:t>
            </a:r>
            <a:r>
              <a:rPr lang="zh-CN" altLang="en-US" sz="2400" dirty="0" smtClean="0">
                <a:ea typeface="宋体" pitchFamily="2" charset="-122"/>
              </a:rPr>
              <a:t>，加上</a:t>
            </a:r>
            <a:r>
              <a:rPr lang="en-US" altLang="zh-CN" sz="2400" dirty="0" smtClean="0">
                <a:ea typeface="宋体" pitchFamily="2" charset="-122"/>
              </a:rPr>
              <a:t>7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htoend</a:t>
            </a:r>
            <a:r>
              <a:rPr lang="en-US" altLang="zh-CN" sz="2400" dirty="0" smtClean="0">
                <a:ea typeface="宋体" pitchFamily="2" charset="-122"/>
              </a:rPr>
              <a:t>:	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ret</a:t>
            </a: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zh-CN" altLang="en-US" sz="2400" dirty="0" smtClean="0">
                <a:ea typeface="宋体" pitchFamily="2" charset="-122"/>
              </a:rPr>
              <a:t>；子程序返回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6688" algn="l"/>
                <a:tab pos="3582988" algn="l"/>
              </a:tabLst>
            </a:pPr>
            <a:r>
              <a:rPr lang="en-US" altLang="zh-CN" sz="2400" dirty="0" err="1" smtClean="0">
                <a:ea typeface="宋体" pitchFamily="2" charset="-122"/>
              </a:rPr>
              <a:t>htoasc</a:t>
            </a: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endp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2324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94055" y="1444943"/>
            <a:ext cx="1381633" cy="5743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2000" tIns="72000" rIns="72000" bIns="72000" anchor="ctr"/>
          <a:lstStyle/>
          <a:p>
            <a:pPr algn="ctr"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</a:rPr>
              <a:t>转换原理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5073651" y="4548188"/>
            <a:ext cx="3602037" cy="1381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indent="184150" algn="just"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</a:rPr>
              <a:t>；主程序调用子程序</a:t>
            </a:r>
          </a:p>
          <a:p>
            <a:pPr indent="184150" algn="just"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/>
              </a:rPr>
              <a:t>   </a:t>
            </a:r>
            <a:r>
              <a:rPr kumimoji="1" lang="en-US" altLang="zh-CN" sz="2800" dirty="0" err="1">
                <a:solidFill>
                  <a:srgbClr val="000000"/>
                </a:solidFill>
                <a:effectLst/>
              </a:rPr>
              <a:t>mov</a:t>
            </a:r>
            <a:r>
              <a:rPr kumimoji="1" lang="en-US" altLang="zh-CN" sz="2800" dirty="0">
                <a:solidFill>
                  <a:srgbClr val="000000"/>
                </a:solidFill>
                <a:effectLst/>
              </a:rPr>
              <a:t> dl,28h</a:t>
            </a:r>
          </a:p>
          <a:p>
            <a:pPr indent="184150" algn="just">
              <a:defRPr/>
            </a:pPr>
            <a:r>
              <a:rPr kumimoji="1" lang="en-US" altLang="zh-CN" sz="2800" dirty="0">
                <a:solidFill>
                  <a:srgbClr val="CC0099"/>
                </a:solidFill>
                <a:effectLst/>
              </a:rPr>
              <a:t>   </a:t>
            </a:r>
            <a:r>
              <a:rPr kumimoji="1" lang="en-US" altLang="zh-CN" sz="2800" dirty="0">
                <a:solidFill>
                  <a:srgbClr val="FF0000"/>
                </a:solidFill>
                <a:effectLst/>
              </a:rPr>
              <a:t>call</a:t>
            </a:r>
            <a:r>
              <a:rPr kumimoji="1" lang="en-US" altLang="zh-CN" sz="2800" dirty="0">
                <a:solidFill>
                  <a:srgbClr val="000000"/>
                </a:solidFill>
                <a:effectLst/>
              </a:rPr>
              <a:t>   </a:t>
            </a:r>
            <a:r>
              <a:rPr kumimoji="1" lang="en-US" altLang="zh-CN" sz="2800" dirty="0" err="1">
                <a:solidFill>
                  <a:srgbClr val="000000"/>
                </a:solidFill>
                <a:effectLst/>
              </a:rPr>
              <a:t>htoasc</a:t>
            </a:r>
            <a:endParaRPr kumimoji="1" lang="en-US" altLang="zh-CN" sz="280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2.6.5 </a:t>
            </a:r>
            <a:r>
              <a:rPr lang="zh-CN" altLang="en-US" dirty="0" smtClean="0"/>
              <a:t>中断指令和系统功能调用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dirty="0" smtClean="0">
                <a:solidFill>
                  <a:srgbClr val="3420AC"/>
                </a:solidFill>
              </a:rPr>
              <a:t>中断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）是另一种改变程序执行顺序的方法。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altLang="zh-CN" dirty="0" smtClean="0"/>
              <a:t>8088CPU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个中断，每个中断有一个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位的编号称为中断类型码。</a:t>
            </a:r>
            <a:endParaRPr lang="en-US" altLang="zh-CN" dirty="0" smtClean="0"/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CN" altLang="en-US" dirty="0" smtClean="0"/>
              <a:t>中断指令有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条：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INT i8        IRET        INTO</a:t>
            </a: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 bwMode="auto">
          <a:xfrm>
            <a:off x="7598537" y="3373882"/>
            <a:ext cx="977900" cy="530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ea typeface="宋体" pitchFamily="2" charset="-122"/>
              </a:rPr>
              <a:t>中断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</a:t>
            </a:r>
            <a:r>
              <a:rPr lang="en-US" altLang="zh-CN" smtClean="0"/>
              <a:t>1. </a:t>
            </a:r>
            <a:r>
              <a:rPr lang="zh-CN" altLang="en-US" smtClean="0"/>
              <a:t>中断指令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INT i8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；中断调用指令：产生</a:t>
            </a:r>
            <a:r>
              <a:rPr lang="en-US" altLang="zh-CN" smtClean="0"/>
              <a:t>i8</a:t>
            </a:r>
            <a:r>
              <a:rPr lang="zh-CN" altLang="en-US" smtClean="0"/>
              <a:t>号中断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；主程序使用，其中</a:t>
            </a:r>
            <a:r>
              <a:rPr lang="en-US" altLang="zh-CN" smtClean="0"/>
              <a:t>i8</a:t>
            </a:r>
            <a:r>
              <a:rPr lang="zh-CN" altLang="en-US" smtClean="0"/>
              <a:t>表示中断向量号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smtClean="0">
                <a:solidFill>
                  <a:srgbClr val="FF0000"/>
                </a:solidFill>
              </a:rPr>
              <a:t>IRET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；中断返回指令：实现中断返回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；中断服务程序使用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2.7 </a:t>
            </a:r>
            <a:r>
              <a:rPr lang="zh-CN" altLang="en-US" dirty="0" smtClean="0"/>
              <a:t>处理器控制类指令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210550" cy="5165725"/>
          </a:xfrm>
        </p:spPr>
        <p:txBody>
          <a:bodyPr/>
          <a:lstStyle/>
          <a:p>
            <a:pPr eaLnBrk="1" hangingPunct="1">
              <a:tabLst>
                <a:tab pos="1076325" algn="l"/>
              </a:tabLst>
              <a:defRPr/>
            </a:pPr>
            <a:r>
              <a:rPr lang="zh-CN" altLang="en-US" sz="2400" dirty="0" smtClean="0"/>
              <a:t>处理器控制类指令用来控制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的状态，使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暂停、等待或执行空操作等</a:t>
            </a:r>
          </a:p>
          <a:p>
            <a:pPr lvl="1" eaLnBrk="1" hangingPunct="1">
              <a:spcBef>
                <a:spcPct val="50000"/>
              </a:spcBef>
              <a:buFontTx/>
              <a:buNone/>
              <a:tabLst>
                <a:tab pos="1076325" algn="l"/>
              </a:tabLst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+mn-ea"/>
              </a:rPr>
              <a:t>NOP</a:t>
            </a:r>
            <a:r>
              <a:rPr lang="en-US" altLang="zh-CN" sz="2400" dirty="0" smtClean="0">
                <a:ea typeface="+mn-ea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；空操作指令</a:t>
            </a:r>
          </a:p>
          <a:p>
            <a:pPr lvl="1" eaLnBrk="1" hangingPunct="1">
              <a:spcBef>
                <a:spcPct val="50000"/>
              </a:spcBef>
              <a:buFontTx/>
              <a:buNone/>
              <a:tabLst>
                <a:tab pos="1076325" algn="l"/>
              </a:tabLst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+mn-ea"/>
              </a:rPr>
              <a:t>HLT</a:t>
            </a:r>
            <a:r>
              <a:rPr lang="en-US" altLang="zh-CN" sz="2400" dirty="0" smtClean="0">
                <a:ea typeface="+mn-ea"/>
              </a:rPr>
              <a:t>	         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；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  <a:cs typeface="+mn-cs"/>
              </a:rPr>
              <a:t>HLT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执行后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，使机器暂停工作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  <a:cs typeface="+mn-cs"/>
              </a:rPr>
              <a:t>，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  <a:cs typeface="+mn-cs"/>
              </a:rPr>
              <a:t>CPU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处于停机状态，以等待一次外部中断到来，中断结束后，程序继续执行，</a:t>
            </a:r>
            <a:r>
              <a:rPr lang="en-US" altLang="zh-CN" sz="2400" dirty="0">
                <a:solidFill>
                  <a:schemeClr val="accent2"/>
                </a:solidFill>
                <a:ea typeface="+mn-ea"/>
                <a:cs typeface="+mn-cs"/>
              </a:rPr>
              <a:t>CPU</a:t>
            </a:r>
            <a:r>
              <a:rPr lang="zh-CN" altLang="en-US" sz="2400" dirty="0">
                <a:solidFill>
                  <a:schemeClr val="accent2"/>
                </a:solidFill>
                <a:ea typeface="+mn-ea"/>
                <a:cs typeface="+mn-cs"/>
              </a:rPr>
              <a:t>继续工作。</a:t>
            </a:r>
          </a:p>
          <a:p>
            <a:pPr eaLnBrk="1" hangingPunct="1">
              <a:tabLst>
                <a:tab pos="1076325" algn="l"/>
              </a:tabLst>
              <a:defRPr/>
            </a:pPr>
            <a:r>
              <a:rPr lang="zh-CN" altLang="en-US" sz="2400" dirty="0" smtClean="0"/>
              <a:t>还有其他指令：</a:t>
            </a:r>
          </a:p>
          <a:p>
            <a:pPr eaLnBrk="1" hangingPunct="1">
              <a:buFontTx/>
              <a:buNone/>
              <a:tabLst>
                <a:tab pos="1076325" algn="l"/>
              </a:tabLst>
              <a:defRPr/>
            </a:pPr>
            <a:r>
              <a:rPr lang="zh-CN" altLang="en-US" sz="2400" dirty="0" smtClean="0">
                <a:solidFill>
                  <a:srgbClr val="FF0066"/>
                </a:solidFill>
              </a:rPr>
              <a:t>	 </a:t>
            </a:r>
            <a:r>
              <a:rPr lang="en-US" altLang="zh-CN" sz="2400" dirty="0" smtClean="0">
                <a:solidFill>
                  <a:srgbClr val="FF0000"/>
                </a:solidFill>
              </a:rPr>
              <a:t>LOCK</a:t>
            </a:r>
            <a:r>
              <a:rPr lang="en-US" altLang="zh-CN" sz="2400" dirty="0" smtClean="0">
                <a:solidFill>
                  <a:srgbClr val="FF0066"/>
                </a:solidFill>
              </a:rPr>
              <a:t>  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r>
              <a:rPr lang="zh-CN" altLang="en-US" sz="2400" dirty="0">
                <a:solidFill>
                  <a:srgbClr val="002060"/>
                </a:solidFill>
                <a:hlinkClick r:id="rId2" action="ppaction://hlinksldjump"/>
              </a:rPr>
              <a:t>封锁总线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tabLst>
                <a:tab pos="1076325" algn="l"/>
              </a:tabLst>
              <a:defRPr/>
            </a:pPr>
            <a:r>
              <a:rPr lang="en-US" altLang="zh-CN" sz="2400" dirty="0">
                <a:solidFill>
                  <a:srgbClr val="FF0066"/>
                </a:solidFill>
              </a:rPr>
              <a:t> </a:t>
            </a:r>
            <a:r>
              <a:rPr lang="en-US" altLang="zh-CN" sz="2400" dirty="0" smtClean="0">
                <a:solidFill>
                  <a:srgbClr val="FF0066"/>
                </a:solidFill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ESC </a:t>
            </a:r>
            <a:r>
              <a:rPr lang="en-US" altLang="zh-CN" sz="2400" dirty="0" smtClean="0">
                <a:solidFill>
                  <a:srgbClr val="FF0066"/>
                </a:solidFill>
              </a:rPr>
              <a:t>    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r>
              <a:rPr lang="zh-CN" altLang="en-US" sz="2400" dirty="0">
                <a:solidFill>
                  <a:srgbClr val="002060"/>
                </a:solidFill>
                <a:hlinkClick r:id="rId3" action="ppaction://hlinksldjump"/>
              </a:rPr>
              <a:t>与浮点协处理器有关的交权指令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eaLnBrk="1" hangingPunct="1">
              <a:buFontTx/>
              <a:buNone/>
              <a:tabLst>
                <a:tab pos="1076325" algn="l"/>
              </a:tabLst>
              <a:defRPr/>
            </a:pPr>
            <a:r>
              <a:rPr lang="en-US" altLang="zh-CN" sz="2400" dirty="0">
                <a:solidFill>
                  <a:srgbClr val="FF0066"/>
                </a:solidFill>
              </a:rPr>
              <a:t> </a:t>
            </a:r>
            <a:r>
              <a:rPr lang="en-US" altLang="zh-CN" sz="2400" dirty="0" smtClean="0">
                <a:solidFill>
                  <a:srgbClr val="FF0066"/>
                </a:solidFill>
              </a:rPr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WAIT  </a:t>
            </a:r>
            <a:r>
              <a:rPr lang="en-US" altLang="zh-CN" sz="2400" dirty="0" smtClean="0">
                <a:solidFill>
                  <a:srgbClr val="FF0066"/>
                </a:solidFill>
              </a:rPr>
              <a:t>      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r>
              <a:rPr lang="zh-CN" altLang="en-US" sz="2400" dirty="0">
                <a:solidFill>
                  <a:srgbClr val="002060"/>
                </a:solidFill>
                <a:hlinkClick r:id="rId4" action="ppaction://hlinksldjump"/>
              </a:rPr>
              <a:t>等待指令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相对寻址方式图示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86188" y="1384300"/>
          <a:ext cx="1490662" cy="43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662"/>
              </a:tblGrid>
              <a:tr h="36578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8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2" marR="9145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流程图: 文档 4"/>
          <p:cNvSpPr/>
          <p:nvPr/>
        </p:nvSpPr>
        <p:spPr bwMode="auto">
          <a:xfrm>
            <a:off x="3776663" y="5770563"/>
            <a:ext cx="1500187" cy="365125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流程图: 文档 5"/>
          <p:cNvSpPr/>
          <p:nvPr/>
        </p:nvSpPr>
        <p:spPr bwMode="auto">
          <a:xfrm rot="10800000">
            <a:off x="3776662" y="1011238"/>
            <a:ext cx="1500188" cy="366712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321" name="TextBox 6"/>
          <p:cNvSpPr txBox="1">
            <a:spLocks noChangeArrowheads="1"/>
          </p:cNvSpPr>
          <p:nvPr/>
        </p:nvSpPr>
        <p:spPr bwMode="auto">
          <a:xfrm>
            <a:off x="649288" y="1377950"/>
            <a:ext cx="262413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 ：</a:t>
            </a:r>
            <a:endParaRPr lang="en-US" altLang="zh-CN" b="1" dirty="0">
              <a:solidFill>
                <a:srgbClr val="3420AC"/>
              </a:solidFill>
              <a:effectLst/>
              <a:latin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zh-CN" altLang="en-US" b="1" dirty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 ：</a:t>
            </a:r>
            <a:endParaRPr lang="en-US" altLang="zh-CN" b="1" dirty="0">
              <a:solidFill>
                <a:srgbClr val="3420A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altLang="zh-CN" b="1" dirty="0" smtClean="0">
                <a:solidFill>
                  <a:srgbClr val="CC0099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label</a:t>
            </a:r>
          </a:p>
          <a:p>
            <a:pPr eaLnBrk="1" hangingPunct="1"/>
            <a:r>
              <a:rPr lang="en-US" altLang="zh-CN" b="1" dirty="0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altLang="zh-CN" b="1" dirty="0" err="1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al,bl</a:t>
            </a:r>
            <a:endParaRPr lang="en-US" altLang="zh-CN" b="1" dirty="0">
              <a:solidFill>
                <a:srgbClr val="3420A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zh-CN" altLang="en-US" b="1" dirty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 ：</a:t>
            </a:r>
            <a:endParaRPr lang="en-US" altLang="zh-CN" b="1" dirty="0">
              <a:solidFill>
                <a:srgbClr val="3420AC"/>
              </a:solidFill>
              <a:effectLst/>
              <a:latin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zh-CN" altLang="en-US" b="1" dirty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 ：</a:t>
            </a:r>
            <a:endParaRPr lang="en-US" altLang="zh-CN" b="1" dirty="0">
              <a:solidFill>
                <a:srgbClr val="3420AC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Label:</a:t>
            </a:r>
            <a:r>
              <a:rPr lang="en-US" altLang="zh-CN" b="1" dirty="0">
                <a:solidFill>
                  <a:srgbClr val="CC0099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b="1" dirty="0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 ah,2</a:t>
            </a:r>
          </a:p>
          <a:p>
            <a:pPr eaLnBrk="1" hangingPunct="1"/>
            <a:r>
              <a:rPr lang="zh-CN" altLang="en-US" b="1" dirty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 ：</a:t>
            </a:r>
            <a:endParaRPr lang="en-US" altLang="zh-CN" b="1" dirty="0">
              <a:solidFill>
                <a:srgbClr val="3420AC"/>
              </a:solidFill>
              <a:effectLst/>
              <a:latin typeface="宋体" pitchFamily="2" charset="-122"/>
              <a:cs typeface="Courier New" pitchFamily="49" charset="0"/>
            </a:endParaRPr>
          </a:p>
          <a:p>
            <a:pPr eaLnBrk="1" hangingPunct="1"/>
            <a:r>
              <a:rPr lang="zh-CN" altLang="en-US" b="1" dirty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 </a:t>
            </a:r>
            <a:r>
              <a:rPr lang="zh-CN" altLang="en-US" b="1" dirty="0" smtClean="0">
                <a:solidFill>
                  <a:srgbClr val="3420AC"/>
                </a:solidFill>
                <a:effectLst/>
                <a:latin typeface="宋体" pitchFamily="2" charset="-122"/>
                <a:cs typeface="Courier New" pitchFamily="49" charset="0"/>
              </a:rPr>
              <a:t>：</a:t>
            </a:r>
            <a:endParaRPr lang="zh-CN" altLang="en-US" b="1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22" name="矩形 7"/>
          <p:cNvSpPr>
            <a:spLocks noChangeArrowheads="1"/>
          </p:cNvSpPr>
          <p:nvPr/>
        </p:nvSpPr>
        <p:spPr bwMode="auto">
          <a:xfrm>
            <a:off x="3787775" y="2470150"/>
            <a:ext cx="156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MOV al,bl</a:t>
            </a:r>
          </a:p>
        </p:txBody>
      </p:sp>
      <p:sp>
        <p:nvSpPr>
          <p:cNvPr id="9" name="矩形 8"/>
          <p:cNvSpPr/>
          <p:nvPr/>
        </p:nvSpPr>
        <p:spPr>
          <a:xfrm>
            <a:off x="3810000" y="4271963"/>
            <a:ext cx="14144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altLang="zh-CN" b="1" dirty="0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 ah,2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172200" y="2506663"/>
            <a:ext cx="768350" cy="3270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effectLst/>
                <a:ea typeface="宋体" pitchFamily="2" charset="-122"/>
              </a:rPr>
              <a:t>IP</a:t>
            </a:r>
            <a:endParaRPr lang="zh-CN" altLang="en-US" dirty="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cxnSp>
        <p:nvCxnSpPr>
          <p:cNvPr id="12325" name="直接箭头连接符 11"/>
          <p:cNvCxnSpPr>
            <a:cxnSpLocks noChangeShapeType="1"/>
            <a:stCxn id="10" idx="1"/>
          </p:cNvCxnSpPr>
          <p:nvPr/>
        </p:nvCxnSpPr>
        <p:spPr bwMode="auto">
          <a:xfrm flipH="1" flipV="1">
            <a:off x="5276850" y="2670175"/>
            <a:ext cx="8953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右大括号 12"/>
          <p:cNvSpPr/>
          <p:nvPr/>
        </p:nvSpPr>
        <p:spPr bwMode="auto">
          <a:xfrm>
            <a:off x="5356225" y="2878138"/>
            <a:ext cx="393700" cy="1793875"/>
          </a:xfrm>
          <a:prstGeom prst="rightBrace">
            <a:avLst>
              <a:gd name="adj1" fmla="val 49712"/>
              <a:gd name="adj2" fmla="val 4967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>
            <a:off x="5934075" y="3532188"/>
            <a:ext cx="1244600" cy="485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/>
                <a:latin typeface="+mj-ea"/>
                <a:ea typeface="+mj-ea"/>
              </a:rPr>
              <a:t>偏移为</a:t>
            </a:r>
            <a:r>
              <a:rPr lang="en-US" altLang="zh-CN" dirty="0">
                <a:solidFill>
                  <a:srgbClr val="0000FF"/>
                </a:solidFill>
                <a:effectLst/>
                <a:latin typeface="+mj-ea"/>
                <a:ea typeface="+mj-ea"/>
              </a:rPr>
              <a:t>5</a:t>
            </a:r>
            <a:endParaRPr lang="zh-CN" altLang="en-US" dirty="0">
              <a:solidFill>
                <a:srgbClr val="0000FF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328" name="矩形 14"/>
          <p:cNvSpPr>
            <a:spLocks noChangeArrowheads="1"/>
          </p:cNvSpPr>
          <p:nvPr/>
        </p:nvSpPr>
        <p:spPr bwMode="auto">
          <a:xfrm>
            <a:off x="3776663" y="1747838"/>
            <a:ext cx="157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420AC"/>
                </a:solidFill>
                <a:effectLst/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altLang="zh-CN" b="1">
                <a:solidFill>
                  <a:srgbClr val="CC0099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label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950" y="1011238"/>
            <a:ext cx="619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4963" y="5727700"/>
            <a:ext cx="619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H</a:t>
            </a:r>
            <a:endParaRPr lang="zh-CN" altLang="en-US" dirty="0"/>
          </a:p>
        </p:txBody>
      </p:sp>
      <p:pic>
        <p:nvPicPr>
          <p:cNvPr id="18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92" y="5912295"/>
            <a:ext cx="5969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66"/>
                </a:solidFill>
              </a:rPr>
              <a:t>LOCK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dirty="0"/>
              <a:t>lock</a:t>
            </a:r>
            <a:r>
              <a:rPr lang="zh-CN" altLang="en-US" sz="2400" dirty="0"/>
              <a:t>是一个指令前缀，</a:t>
            </a:r>
            <a:r>
              <a:rPr lang="en-US" altLang="zh-CN" sz="2400" dirty="0"/>
              <a:t>Intel</a:t>
            </a:r>
            <a:r>
              <a:rPr lang="zh-CN" altLang="en-US" sz="2400" dirty="0"/>
              <a:t>的手册上对其的解释是：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altLang="zh-CN" sz="2400" dirty="0"/>
              <a:t>Causes the processor's LOCK# signal to be asserted during execution of the accompanying instruction (turns the instruction into an atomic instruction). In a multiprocessor environment, the LOCK# signal insures that the processor has exclusive use of any shared memory while the signal is asserted.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zh-CN" altLang="en-US" sz="2400" dirty="0"/>
              <a:t>也就是说</a:t>
            </a:r>
            <a:r>
              <a:rPr lang="en-US" altLang="zh-CN" sz="2400" dirty="0"/>
              <a:t>lock</a:t>
            </a:r>
            <a:r>
              <a:rPr lang="zh-CN" altLang="en-US" sz="2400" dirty="0"/>
              <a:t>会使紧跟在其后面的指令变成 </a:t>
            </a:r>
            <a:r>
              <a:rPr lang="en-US" altLang="zh-CN" sz="2400" dirty="0"/>
              <a:t>atomic instruction</a:t>
            </a:r>
            <a:r>
              <a:rPr lang="zh-CN" altLang="en-US" sz="2400" dirty="0"/>
              <a:t>。暂时的锁一下总线，指令执行完了，总线就解锁了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 bwMode="auto">
          <a:xfrm>
            <a:off x="7648575" y="5430838"/>
            <a:ext cx="979488" cy="539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66"/>
                </a:solidFill>
              </a:rPr>
              <a:t>ESC</a:t>
            </a:r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ESC</a:t>
            </a:r>
            <a:r>
              <a:rPr lang="zh-CN" altLang="en-US" smtClean="0"/>
              <a:t>，即</a:t>
            </a:r>
            <a:r>
              <a:rPr lang="en-US" altLang="zh-CN" smtClean="0"/>
              <a:t>Escape</a:t>
            </a:r>
            <a:r>
              <a:rPr lang="zh-CN" altLang="en-US" smtClean="0"/>
              <a:t>，若</a:t>
            </a:r>
            <a:r>
              <a:rPr lang="en-US" altLang="zh-CN" smtClean="0"/>
              <a:t>CPU</a:t>
            </a:r>
            <a:r>
              <a:rPr lang="zh-CN" altLang="en-US" smtClean="0"/>
              <a:t>收到该指令，则协处理器接管系统控制权并执行下一条机器代码，即包括三角运算、指数、对数运算等复杂的数学运算。</a:t>
            </a:r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 bwMode="auto">
          <a:xfrm>
            <a:off x="7648575" y="5430838"/>
            <a:ext cx="979488" cy="539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WAIT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</a:t>
            </a:r>
            <a:r>
              <a:rPr lang="en-US" altLang="zh-CN" smtClean="0"/>
              <a:t>CPU</a:t>
            </a:r>
            <a:r>
              <a:rPr lang="zh-CN" altLang="en-US" smtClean="0"/>
              <a:t>执行</a:t>
            </a:r>
            <a:r>
              <a:rPr lang="en-US" altLang="zh-CN" smtClean="0"/>
              <a:t>WAIT</a:t>
            </a:r>
            <a:r>
              <a:rPr lang="zh-CN" altLang="en-US" smtClean="0"/>
              <a:t>指令时，他将在每个时钟周期对</a:t>
            </a:r>
            <a:r>
              <a:rPr lang="en-US" altLang="zh-CN" smtClean="0">
                <a:solidFill>
                  <a:schemeClr val="hlink"/>
                </a:solidFill>
              </a:rPr>
              <a:t>TEST*</a:t>
            </a:r>
            <a:r>
              <a:rPr lang="zh-CN" altLang="en-US" smtClean="0"/>
              <a:t>引脚进行测试：如果无效，则程序踏步并继续测试；如果有效，则程序恢复运行</a:t>
            </a:r>
          </a:p>
          <a:p>
            <a:r>
              <a:rPr lang="zh-CN" altLang="en-US" smtClean="0"/>
              <a:t>也就是说，</a:t>
            </a:r>
            <a:r>
              <a:rPr lang="en-US" altLang="zh-CN" smtClean="0">
                <a:solidFill>
                  <a:schemeClr val="hlink"/>
                </a:solidFill>
              </a:rPr>
              <a:t>WAIT</a:t>
            </a:r>
            <a:r>
              <a:rPr lang="zh-CN" altLang="en-US" smtClean="0">
                <a:solidFill>
                  <a:schemeClr val="hlink"/>
                </a:solidFill>
              </a:rPr>
              <a:t>指令使</a:t>
            </a:r>
            <a:r>
              <a:rPr lang="en-US" altLang="zh-CN" smtClean="0">
                <a:solidFill>
                  <a:schemeClr val="hlink"/>
                </a:solidFill>
              </a:rPr>
              <a:t>CPU</a:t>
            </a:r>
            <a:r>
              <a:rPr lang="zh-CN" altLang="en-US" smtClean="0">
                <a:solidFill>
                  <a:schemeClr val="hlink"/>
                </a:solidFill>
              </a:rPr>
              <a:t>产生等待，直到</a:t>
            </a:r>
            <a:r>
              <a:rPr lang="en-US" altLang="zh-CN" smtClean="0">
                <a:solidFill>
                  <a:schemeClr val="hlink"/>
                </a:solidFill>
              </a:rPr>
              <a:t>TEST*</a:t>
            </a:r>
            <a:r>
              <a:rPr lang="zh-CN" altLang="en-US" smtClean="0">
                <a:solidFill>
                  <a:schemeClr val="hlink"/>
                </a:solidFill>
              </a:rPr>
              <a:t>引脚有效为止</a:t>
            </a:r>
          </a:p>
          <a:p>
            <a:r>
              <a:rPr lang="zh-CN" altLang="en-US" smtClean="0"/>
              <a:t>在使用协处理器</a:t>
            </a:r>
            <a:r>
              <a:rPr lang="en-US" altLang="zh-CN" smtClean="0"/>
              <a:t>8087</a:t>
            </a:r>
            <a:r>
              <a:rPr lang="zh-CN" altLang="en-US" smtClean="0"/>
              <a:t>时，通过该引脚和</a:t>
            </a:r>
            <a:r>
              <a:rPr lang="en-US" altLang="zh-CN" smtClean="0"/>
              <a:t>WAIT</a:t>
            </a:r>
            <a:r>
              <a:rPr lang="zh-CN" altLang="en-US" smtClean="0"/>
              <a:t>指令，可使</a:t>
            </a:r>
            <a:r>
              <a:rPr lang="en-US" altLang="zh-CN" smtClean="0"/>
              <a:t>8086</a:t>
            </a:r>
            <a:r>
              <a:rPr lang="zh-CN" altLang="en-US" smtClean="0"/>
              <a:t>与</a:t>
            </a:r>
            <a:r>
              <a:rPr lang="en-US" altLang="zh-CN" smtClean="0"/>
              <a:t>8087</a:t>
            </a:r>
            <a:r>
              <a:rPr lang="zh-CN" altLang="en-US" smtClean="0"/>
              <a:t>的操作保持同步 </a:t>
            </a: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 bwMode="auto">
          <a:xfrm>
            <a:off x="7648575" y="5522913"/>
            <a:ext cx="979488" cy="539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章：总结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8143875" cy="4005262"/>
          </a:xfrm>
        </p:spPr>
        <p:txBody>
          <a:bodyPr/>
          <a:lstStyle/>
          <a:p>
            <a:pPr eaLnBrk="1" hangingPunct="1">
              <a:tabLst>
                <a:tab pos="1076325" algn="l"/>
              </a:tabLst>
              <a:defRPr/>
            </a:pPr>
            <a:r>
              <a:rPr lang="zh-CN" altLang="en-US" sz="2400" dirty="0" smtClean="0"/>
              <a:t>本章学习了 </a:t>
            </a:r>
            <a:r>
              <a:rPr lang="en-US" altLang="zh-CN" sz="2400" dirty="0" smtClean="0"/>
              <a:t>8088 CPU </a:t>
            </a:r>
            <a:r>
              <a:rPr lang="zh-CN" altLang="en-US" sz="2400" dirty="0" smtClean="0"/>
              <a:t>的常用指令</a:t>
            </a:r>
          </a:p>
          <a:p>
            <a:pPr eaLnBrk="1" hangingPunct="1">
              <a:tabLst>
                <a:tab pos="1076325" algn="l"/>
              </a:tabLst>
              <a:defRPr/>
            </a:pPr>
            <a:r>
              <a:rPr lang="zh-CN" altLang="en-US" sz="2400" dirty="0" smtClean="0"/>
              <a:t>希望大家就如下几个方面进行一下总结</a:t>
            </a:r>
          </a:p>
          <a:p>
            <a:pPr lvl="1" eaLnBrk="1" hangingPunct="1">
              <a:tabLst>
                <a:tab pos="1076325" algn="l"/>
              </a:tabLst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操作数寻址方式</a:t>
            </a:r>
          </a:p>
          <a:p>
            <a:pPr lvl="1" eaLnBrk="1" hangingPunct="1">
              <a:tabLst>
                <a:tab pos="1076325" algn="l"/>
              </a:tabLst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转移指令目的地址的寻址方式</a:t>
            </a:r>
          </a:p>
          <a:p>
            <a:pPr lvl="1" eaLnBrk="1" hangingPunct="1">
              <a:tabLst>
                <a:tab pos="1076325" algn="l"/>
              </a:tabLst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指令支持的操作数形式</a:t>
            </a:r>
          </a:p>
          <a:p>
            <a:pPr lvl="1" eaLnBrk="1" hangingPunct="1">
              <a:tabLst>
                <a:tab pos="1076325" algn="l"/>
              </a:tabLst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常用指令的助记符和功能</a:t>
            </a:r>
          </a:p>
          <a:p>
            <a:pPr lvl="1" eaLnBrk="1" hangingPunct="1">
              <a:tabLst>
                <a:tab pos="1076325" algn="l"/>
              </a:tabLst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指令对标志的影响</a:t>
            </a:r>
          </a:p>
          <a:p>
            <a:pPr eaLnBrk="1" hangingPunct="1">
              <a:tabLst>
                <a:tab pos="1076325" algn="l"/>
              </a:tabLst>
              <a:defRPr/>
            </a:pPr>
            <a:r>
              <a:rPr lang="zh-CN" altLang="en-US" sz="2400" dirty="0" smtClean="0"/>
              <a:t>通过复习整理，形成指令系统的整体概念，进而掌握常用指令</a:t>
            </a:r>
          </a:p>
        </p:txBody>
      </p:sp>
      <p:sp>
        <p:nvSpPr>
          <p:cNvPr id="2" name="圆角矩形 1">
            <a:hlinkClick r:id="rId2" action="ppaction://hlinksldjump"/>
          </p:cNvPr>
          <p:cNvSpPr/>
          <p:nvPr/>
        </p:nvSpPr>
        <p:spPr bwMode="auto">
          <a:xfrm>
            <a:off x="5157788" y="5129213"/>
            <a:ext cx="3392487" cy="5365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effectLst/>
              </a:rPr>
              <a:t>8088CPU</a:t>
            </a:r>
            <a:r>
              <a:rPr lang="zh-CN" altLang="en-US" sz="2400" dirty="0">
                <a:solidFill>
                  <a:srgbClr val="0000FF"/>
                </a:solidFill>
                <a:effectLst/>
              </a:rPr>
              <a:t>内部操作演示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章：作业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77925"/>
            <a:ext cx="8140700" cy="4987925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076325" algn="l"/>
              </a:tabLst>
            </a:pPr>
            <a:r>
              <a:rPr lang="zh-CN" altLang="en-US" dirty="0" smtClean="0">
                <a:solidFill>
                  <a:srgbClr val="3420AC"/>
                </a:solidFill>
              </a:rPr>
              <a:t>习题</a:t>
            </a:r>
            <a:r>
              <a:rPr lang="en-US" altLang="zh-CN" dirty="0" smtClean="0">
                <a:solidFill>
                  <a:srgbClr val="3420AC"/>
                </a:solidFill>
              </a:rPr>
              <a:t>2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56 ~ 59</a:t>
            </a:r>
            <a:r>
              <a:rPr lang="zh-CN" altLang="en-US" dirty="0" smtClean="0"/>
              <a:t>页 ）：</a:t>
            </a:r>
          </a:p>
          <a:p>
            <a:pPr eaLnBrk="1" hangingPunct="1">
              <a:buFontTx/>
              <a:buNone/>
              <a:tabLst>
                <a:tab pos="1076325" algn="l"/>
              </a:tabLst>
            </a:pPr>
            <a:r>
              <a:rPr lang="zh-CN" altLang="en-US" dirty="0" smtClean="0"/>
              <a:t>	</a:t>
            </a:r>
            <a:r>
              <a:rPr lang="en-US" altLang="zh-CN" dirty="0" smtClean="0"/>
              <a:t>2.3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2.20 ⑴ ~ ⑸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1883664" y="2350008"/>
            <a:ext cx="5257800" cy="18013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本节到此结束</a:t>
            </a:r>
            <a:endParaRPr lang="en-US" altLang="zh-CN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4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谢谢！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目的地址相对寻址方式</a:t>
            </a:r>
          </a:p>
        </p:txBody>
      </p:sp>
      <p:pic>
        <p:nvPicPr>
          <p:cNvPr id="2052" name="图片 1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6361113"/>
            <a:ext cx="5540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67" name="ShockwaveFlash1" r:id="rId2" imgW="9142857" imgH="5292438"/>
        </mc:Choice>
        <mc:Fallback>
          <p:control name="ShockwaveFlash1" r:id="rId2" imgW="9142857" imgH="52924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57250"/>
                  <a:ext cx="9142413" cy="5292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目的地址寄存器段内间接寻址方式</a:t>
            </a:r>
          </a:p>
        </p:txBody>
      </p:sp>
      <p:pic>
        <p:nvPicPr>
          <p:cNvPr id="3076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4" y="6351589"/>
            <a:ext cx="56356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091" name="ShockwaveFlash1" r:id="rId2" imgW="9142857" imgH="5292438"/>
        </mc:Choice>
        <mc:Fallback>
          <p:control name="ShockwaveFlash1" r:id="rId2" imgW="9142857" imgH="52924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39788"/>
                  <a:ext cx="9142413" cy="5292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目的地址存储器段内间接寻址方式</a:t>
            </a:r>
          </a:p>
        </p:txBody>
      </p:sp>
      <p:pic>
        <p:nvPicPr>
          <p:cNvPr id="4100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6380163"/>
            <a:ext cx="50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4115" name="ShockwaveFlash1" r:id="rId2" imgW="9142857" imgH="5292438"/>
        </mc:Choice>
        <mc:Fallback>
          <p:control name="ShockwaveFlash1" r:id="rId2" imgW="9142857" imgH="52924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95350"/>
                  <a:ext cx="9142413" cy="5292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目的地址段间直接寻址方式</a:t>
            </a:r>
          </a:p>
        </p:txBody>
      </p:sp>
      <p:pic>
        <p:nvPicPr>
          <p:cNvPr id="5124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738" y="6348413"/>
            <a:ext cx="555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139" name="ShockwaveFlash1" r:id="rId2" imgW="9142857" imgH="5292438"/>
        </mc:Choice>
        <mc:Fallback>
          <p:control name="ShockwaveFlash1" r:id="rId2" imgW="9142857" imgH="52924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68363"/>
                  <a:ext cx="9142413" cy="5292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2 </a:t>
            </a:r>
            <a:r>
              <a:rPr lang="zh-CN" altLang="en-US" dirty="0" smtClean="0">
                <a:solidFill>
                  <a:schemeClr val="accent6"/>
                </a:solidFill>
              </a:rPr>
              <a:t>目标地址的寻址范围：段内寻址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5138" y="950913"/>
            <a:ext cx="6711950" cy="4975225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/>
              <a:t>段内转移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近转移（</a:t>
            </a:r>
            <a:r>
              <a:rPr lang="en-US" altLang="zh-CN" sz="2400" dirty="0" smtClean="0"/>
              <a:t>near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在当前代码段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(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最大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64KB)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范围内转移，且目标指令的段内偏移地址与当前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IP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的偏移在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±32KB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的范围内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转移时不需要更改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CS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，</a:t>
            </a:r>
            <a:r>
              <a:rPr lang="zh-CN" altLang="en-US" sz="2400" dirty="0">
                <a:solidFill>
                  <a:srgbClr val="3420AC"/>
                </a:solidFill>
                <a:ea typeface="+mn-ea"/>
              </a:rPr>
              <a:t>只要改变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IP</a:t>
            </a:r>
            <a:endParaRPr lang="zh-CN" altLang="en-US" sz="2400" dirty="0">
              <a:solidFill>
                <a:srgbClr val="3420AC"/>
              </a:solidFill>
              <a:ea typeface="+mn-ea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/>
              <a:t>段内转移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短转移（</a:t>
            </a:r>
            <a:r>
              <a:rPr lang="en-US" altLang="zh-CN" sz="2400" dirty="0" smtClean="0"/>
              <a:t>short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>
                <a:solidFill>
                  <a:srgbClr val="3420AC"/>
                </a:solidFill>
                <a:ea typeface="+mn-ea"/>
              </a:rPr>
              <a:t>在当前代码段</a:t>
            </a:r>
            <a:r>
              <a:rPr lang="en-US" altLang="zh-CN" sz="2400" dirty="0">
                <a:solidFill>
                  <a:srgbClr val="3420AC"/>
                </a:solidFill>
                <a:ea typeface="+mn-ea"/>
              </a:rPr>
              <a:t>(</a:t>
            </a:r>
            <a:r>
              <a:rPr lang="zh-CN" altLang="en-US" sz="2400" dirty="0">
                <a:solidFill>
                  <a:srgbClr val="3420AC"/>
                </a:solidFill>
                <a:ea typeface="+mn-ea"/>
              </a:rPr>
              <a:t>最大</a:t>
            </a:r>
            <a:r>
              <a:rPr lang="en-US" altLang="zh-CN" sz="2400" dirty="0">
                <a:solidFill>
                  <a:srgbClr val="3420AC"/>
                </a:solidFill>
                <a:ea typeface="+mn-ea"/>
              </a:rPr>
              <a:t>64KB)</a:t>
            </a:r>
            <a:r>
              <a:rPr lang="zh-CN" altLang="en-US" sz="2400" dirty="0">
                <a:solidFill>
                  <a:srgbClr val="3420AC"/>
                </a:solidFill>
                <a:ea typeface="+mn-ea"/>
              </a:rPr>
              <a:t>范围内转移，且目标指令的段内偏移地址与当前</a:t>
            </a:r>
            <a:r>
              <a:rPr lang="en-US" altLang="zh-CN" sz="2400" dirty="0">
                <a:solidFill>
                  <a:srgbClr val="3420AC"/>
                </a:solidFill>
                <a:ea typeface="+mn-ea"/>
              </a:rPr>
              <a:t>IP</a:t>
            </a:r>
            <a:r>
              <a:rPr lang="zh-CN" altLang="en-US" sz="2400" dirty="0">
                <a:solidFill>
                  <a:srgbClr val="3420AC"/>
                </a:solidFill>
                <a:ea typeface="+mn-ea"/>
              </a:rPr>
              <a:t>的偏移在－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128</a:t>
            </a:r>
            <a:r>
              <a:rPr lang="zh-CN" altLang="en-US" sz="2400" dirty="0" smtClean="0">
                <a:solidFill>
                  <a:srgbClr val="3420A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～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＋</a:t>
            </a:r>
            <a:r>
              <a:rPr lang="en-US" altLang="zh-CN" sz="2400" dirty="0" smtClean="0">
                <a:solidFill>
                  <a:srgbClr val="3420AC"/>
                </a:solidFill>
                <a:ea typeface="+mn-ea"/>
              </a:rPr>
              <a:t>127</a:t>
            </a:r>
            <a:r>
              <a:rPr lang="zh-CN" altLang="en-US" sz="2400" dirty="0" smtClean="0">
                <a:solidFill>
                  <a:srgbClr val="3420AC"/>
                </a:solidFill>
                <a:ea typeface="+mn-ea"/>
              </a:rPr>
              <a:t>的范围内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7481888" y="1125538"/>
            <a:ext cx="1447800" cy="4419600"/>
            <a:chOff x="4608" y="960"/>
            <a:chExt cx="912" cy="2784"/>
          </a:xfrm>
        </p:grpSpPr>
        <p:grpSp>
          <p:nvGrpSpPr>
            <p:cNvPr id="13317" name="Group 6"/>
            <p:cNvGrpSpPr>
              <a:grpSpLocks/>
            </p:cNvGrpSpPr>
            <p:nvPr/>
          </p:nvGrpSpPr>
          <p:grpSpPr bwMode="auto">
            <a:xfrm>
              <a:off x="4608" y="960"/>
              <a:ext cx="624" cy="2784"/>
              <a:chOff x="4320" y="1200"/>
              <a:chExt cx="528" cy="2688"/>
            </a:xfrm>
          </p:grpSpPr>
          <p:sp>
            <p:nvSpPr>
              <p:cNvPr id="211975" name="Line 7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1976" name="Line 8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318" name="Group 9"/>
            <p:cNvGrpSpPr>
              <a:grpSpLocks/>
            </p:cNvGrpSpPr>
            <p:nvPr/>
          </p:nvGrpSpPr>
          <p:grpSpPr bwMode="auto">
            <a:xfrm rot="-5400000">
              <a:off x="4428" y="2580"/>
              <a:ext cx="984" cy="624"/>
              <a:chOff x="4320" y="1200"/>
              <a:chExt cx="528" cy="2688"/>
            </a:xfrm>
          </p:grpSpPr>
          <p:sp>
            <p:nvSpPr>
              <p:cNvPr id="211978" name="Line 10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1979" name="Line 11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1980" name="AutoShape 12"/>
            <p:cNvSpPr>
              <a:spLocks noChangeArrowheads="1"/>
            </p:cNvSpPr>
            <p:nvPr/>
          </p:nvSpPr>
          <p:spPr bwMode="auto">
            <a:xfrm flipV="1">
              <a:off x="5232" y="25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320" name="Group 13"/>
            <p:cNvGrpSpPr>
              <a:grpSpLocks/>
            </p:cNvGrpSpPr>
            <p:nvPr/>
          </p:nvGrpSpPr>
          <p:grpSpPr bwMode="auto">
            <a:xfrm rot="-5400000">
              <a:off x="4428" y="1428"/>
              <a:ext cx="984" cy="624"/>
              <a:chOff x="4320" y="1200"/>
              <a:chExt cx="528" cy="2688"/>
            </a:xfrm>
          </p:grpSpPr>
          <p:sp>
            <p:nvSpPr>
              <p:cNvPr id="211982" name="Line 14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1983" name="Line 15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321" name="Text Box 16"/>
            <p:cNvSpPr txBox="1">
              <a:spLocks noChangeArrowheads="1"/>
            </p:cNvSpPr>
            <p:nvPr/>
          </p:nvSpPr>
          <p:spPr bwMode="auto">
            <a:xfrm>
              <a:off x="4758" y="1459"/>
              <a:ext cx="346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effectLst/>
                </a:rPr>
                <a:t>代码段</a:t>
              </a:r>
            </a:p>
          </p:txBody>
        </p:sp>
        <p:sp>
          <p:nvSpPr>
            <p:cNvPr id="13322" name="Text Box 17"/>
            <p:cNvSpPr txBox="1">
              <a:spLocks noChangeArrowheads="1"/>
            </p:cNvSpPr>
            <p:nvPr/>
          </p:nvSpPr>
          <p:spPr bwMode="auto">
            <a:xfrm>
              <a:off x="4752" y="2592"/>
              <a:ext cx="346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effectLst/>
                </a:rPr>
                <a:t>代码段</a:t>
              </a:r>
            </a:p>
          </p:txBody>
        </p:sp>
        <p:sp>
          <p:nvSpPr>
            <p:cNvPr id="211986" name="AutoShape 18"/>
            <p:cNvSpPr>
              <a:spLocks noChangeArrowheads="1"/>
            </p:cNvSpPr>
            <p:nvPr/>
          </p:nvSpPr>
          <p:spPr bwMode="auto">
            <a:xfrm>
              <a:off x="5232" y="13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目的地址存储器段间间接寻址方式</a:t>
            </a:r>
          </a:p>
        </p:txBody>
      </p:sp>
      <p:sp>
        <p:nvSpPr>
          <p:cNvPr id="614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149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49" y="6361114"/>
            <a:ext cx="5445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6163" name="ShockwaveFlash1" r:id="rId2" imgW="9142857" imgH="5292438"/>
        </mc:Choice>
        <mc:Fallback>
          <p:control name="ShockwaveFlash1" r:id="rId2" imgW="9142857" imgH="52924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30263"/>
                  <a:ext cx="9142413" cy="5292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条件转移指令的含义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89000"/>
            <a:ext cx="8207375" cy="53467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JZ/JE	Jump on Zero/Equal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JNZ/JNE	Jump on Not Zero/Equal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JS	Jump on Sign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JNS	Jump on Not Sign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JP/JPE	Jump on Parity/Parity Even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JNP/JPO	Jump on Not Parity/Parity Odd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JO	Jump on Overflow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JNO	Jump on Not Overflow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JC/JB/JNAE	Jump on Carry/Below/Not Above or Equal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JNC/JNB/JAE	Jump on Not Carry/Not Below/Above or Equal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JBE/JNA	Jump on Below or Equal/Not Above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JNBE/JA</a:t>
            </a:r>
            <a:r>
              <a:rPr lang="zh-CN" altLang="zh-CN" sz="2000" dirty="0" smtClean="0">
                <a:solidFill>
                  <a:srgbClr val="3420AC"/>
                </a:solidFill>
              </a:rPr>
              <a:t>	</a:t>
            </a:r>
            <a:r>
              <a:rPr lang="en-US" altLang="zh-CN" sz="2000" dirty="0" smtClean="0">
                <a:solidFill>
                  <a:srgbClr val="3420AC"/>
                </a:solidFill>
              </a:rPr>
              <a:t>Jump on Not Below or Equal/Above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JL/JNGE	Jump on Less/Not Greater or Equal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JNL/JGE	Jump on Not Less/Greater or Equal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JLE/JNG	Jump on Less or Equal/Not Greater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146300" algn="l"/>
              </a:tabLst>
            </a:pPr>
            <a:r>
              <a:rPr lang="en-US" altLang="zh-CN" sz="2000" dirty="0" smtClean="0">
                <a:solidFill>
                  <a:srgbClr val="3420AC"/>
                </a:solidFill>
              </a:rPr>
              <a:t>JNLE/JG	Jump on Not Less or Equal/Greater</a:t>
            </a:r>
          </a:p>
        </p:txBody>
      </p:sp>
      <p:pic>
        <p:nvPicPr>
          <p:cNvPr id="54276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5600700"/>
            <a:ext cx="590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奇偶校验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2146300" algn="l"/>
              </a:tabLst>
            </a:pPr>
            <a:r>
              <a:rPr lang="zh-CN" altLang="en-US" smtClean="0"/>
              <a:t>奇偶校验是计算机中最常使用的校验方法，因为不论用硬件还是用软件都很容易实现</a:t>
            </a:r>
          </a:p>
          <a:p>
            <a:pPr marL="0" indent="0" eaLnBrk="1" hangingPunct="1">
              <a:tabLst>
                <a:tab pos="2146300" algn="l"/>
              </a:tabLst>
            </a:pPr>
            <a:r>
              <a:rPr lang="zh-CN" altLang="en-US" smtClean="0">
                <a:solidFill>
                  <a:srgbClr val="CC0099"/>
                </a:solidFill>
              </a:rPr>
              <a:t>偶校验：</a:t>
            </a:r>
            <a:r>
              <a:rPr lang="zh-CN" altLang="en-US" smtClean="0"/>
              <a:t>如果数据中“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的个数不是偶数，则校验位是</a:t>
            </a:r>
            <a:r>
              <a:rPr lang="en-US" altLang="zh-CN" smtClean="0"/>
              <a:t>1</a:t>
            </a:r>
            <a:r>
              <a:rPr lang="zh-CN" altLang="en-US" smtClean="0"/>
              <a:t>，使得包括校验位在内的数据中“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的个数为偶数；否则，校验位为</a:t>
            </a:r>
            <a:r>
              <a:rPr lang="en-US" altLang="zh-CN" smtClean="0"/>
              <a:t>0</a:t>
            </a:r>
          </a:p>
          <a:p>
            <a:pPr marL="0" indent="0" eaLnBrk="1" hangingPunct="1">
              <a:tabLst>
                <a:tab pos="2146300" algn="l"/>
              </a:tabLst>
            </a:pPr>
            <a:r>
              <a:rPr lang="zh-CN" altLang="en-US" smtClean="0">
                <a:solidFill>
                  <a:srgbClr val="CC0099"/>
                </a:solidFill>
              </a:rPr>
              <a:t>奇校验：</a:t>
            </a:r>
            <a:r>
              <a:rPr lang="zh-CN" altLang="en-US" smtClean="0"/>
              <a:t>如果数据中“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的个数不是奇数，则校验位是</a:t>
            </a:r>
            <a:r>
              <a:rPr lang="en-US" altLang="zh-CN" smtClean="0"/>
              <a:t>1</a:t>
            </a:r>
            <a:r>
              <a:rPr lang="zh-CN" altLang="en-US" smtClean="0"/>
              <a:t>，使得包括校验位在内的数据中“</a:t>
            </a:r>
            <a:r>
              <a:rPr lang="en-US" altLang="zh-CN" smtClean="0"/>
              <a:t>1”</a:t>
            </a:r>
            <a:r>
              <a:rPr lang="zh-CN" altLang="en-US" smtClean="0"/>
              <a:t>的个数为奇数；否则，校验位为</a:t>
            </a:r>
            <a:r>
              <a:rPr lang="en-US" altLang="zh-CN" smtClean="0"/>
              <a:t>0</a:t>
            </a:r>
          </a:p>
        </p:txBody>
      </p:sp>
      <p:pic>
        <p:nvPicPr>
          <p:cNvPr id="55300" name="图片 4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6381750"/>
            <a:ext cx="4857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子程序调用与返回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920750"/>
            <a:ext cx="5849938" cy="52657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图片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8" y="6367463"/>
            <a:ext cx="525462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1655763"/>
            <a:ext cx="2238375" cy="45529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子程序嵌套调用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446213"/>
            <a:ext cx="7629525" cy="38385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十六进制数转换为</a:t>
            </a:r>
            <a:r>
              <a:rPr lang="en-US" altLang="zh-CN" smtClean="0"/>
              <a:t>ASCII</a:t>
            </a:r>
            <a:r>
              <a:rPr lang="zh-CN" altLang="en-US" smtClean="0"/>
              <a:t>码的原理</a:t>
            </a:r>
          </a:p>
        </p:txBody>
      </p:sp>
      <p:pic>
        <p:nvPicPr>
          <p:cNvPr id="7172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88" y="6378575"/>
            <a:ext cx="492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7187" name="ShockwaveFlash1" r:id="rId2" imgW="9142857" imgH="5249008"/>
        </mc:Choice>
        <mc:Fallback>
          <p:control name="ShockwaveFlash1" r:id="rId2" imgW="9142857" imgH="524900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895350"/>
                  <a:ext cx="9144000" cy="5248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主程序与中断服务程序</a:t>
            </a:r>
          </a:p>
        </p:txBody>
      </p:sp>
      <p:sp>
        <p:nvSpPr>
          <p:cNvPr id="58371" name="Text Box 14"/>
          <p:cNvSpPr txBox="1">
            <a:spLocks noChangeArrowheads="1"/>
          </p:cNvSpPr>
          <p:nvPr/>
        </p:nvSpPr>
        <p:spPr bwMode="auto">
          <a:xfrm>
            <a:off x="2135188" y="9969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ffectLst/>
                <a:latin typeface="Times New Roman" pitchFamily="18" charset="0"/>
              </a:rPr>
              <a:t>主程序</a:t>
            </a:r>
          </a:p>
        </p:txBody>
      </p:sp>
      <p:sp>
        <p:nvSpPr>
          <p:cNvPr id="363535" name="Line 15"/>
          <p:cNvSpPr>
            <a:spLocks noChangeShapeType="1"/>
          </p:cNvSpPr>
          <p:nvPr/>
        </p:nvSpPr>
        <p:spPr bwMode="auto">
          <a:xfrm>
            <a:off x="2744788" y="1682750"/>
            <a:ext cx="0" cy="16002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3536" name="Line 16"/>
          <p:cNvSpPr>
            <a:spLocks noChangeShapeType="1"/>
          </p:cNvSpPr>
          <p:nvPr/>
        </p:nvSpPr>
        <p:spPr bwMode="auto">
          <a:xfrm>
            <a:off x="2744788" y="3587750"/>
            <a:ext cx="0" cy="16002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3537" name="Line 17"/>
          <p:cNvSpPr>
            <a:spLocks noChangeShapeType="1"/>
          </p:cNvSpPr>
          <p:nvPr/>
        </p:nvSpPr>
        <p:spPr bwMode="auto">
          <a:xfrm>
            <a:off x="4954588" y="2368550"/>
            <a:ext cx="0" cy="20574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3538" name="Line 18"/>
          <p:cNvSpPr>
            <a:spLocks noChangeShapeType="1"/>
          </p:cNvSpPr>
          <p:nvPr/>
        </p:nvSpPr>
        <p:spPr bwMode="auto">
          <a:xfrm flipV="1">
            <a:off x="2897188" y="2216150"/>
            <a:ext cx="1981200" cy="9906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6" name="Text Box 19"/>
          <p:cNvSpPr txBox="1">
            <a:spLocks noChangeArrowheads="1"/>
          </p:cNvSpPr>
          <p:nvPr/>
        </p:nvSpPr>
        <p:spPr bwMode="auto">
          <a:xfrm>
            <a:off x="5183188" y="2070100"/>
            <a:ext cx="1447800" cy="2660650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zh-CN" sz="2400" b="1">
              <a:solidFill>
                <a:schemeClr val="bg2"/>
              </a:solidFill>
              <a:effectLst/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</a:rPr>
              <a:t>IRET</a:t>
            </a:r>
          </a:p>
        </p:txBody>
      </p:sp>
      <p:sp>
        <p:nvSpPr>
          <p:cNvPr id="58377" name="Text Box 20"/>
          <p:cNvSpPr txBox="1">
            <a:spLocks noChangeArrowheads="1"/>
          </p:cNvSpPr>
          <p:nvPr/>
        </p:nvSpPr>
        <p:spPr bwMode="auto">
          <a:xfrm>
            <a:off x="4878388" y="15367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ffectLst/>
                <a:latin typeface="Times New Roman" pitchFamily="18" charset="0"/>
              </a:rPr>
              <a:t>中断服务程序</a:t>
            </a:r>
          </a:p>
        </p:txBody>
      </p:sp>
      <p:sp>
        <p:nvSpPr>
          <p:cNvPr id="363541" name="Line 21"/>
          <p:cNvSpPr>
            <a:spLocks noChangeShapeType="1"/>
          </p:cNvSpPr>
          <p:nvPr/>
        </p:nvSpPr>
        <p:spPr bwMode="auto">
          <a:xfrm flipH="1" flipV="1">
            <a:off x="2820988" y="3587750"/>
            <a:ext cx="1905000" cy="76200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3542" name="AutoShape 22"/>
          <p:cNvSpPr>
            <a:spLocks/>
          </p:cNvSpPr>
          <p:nvPr/>
        </p:nvSpPr>
        <p:spPr bwMode="auto">
          <a:xfrm>
            <a:off x="230188" y="3816350"/>
            <a:ext cx="914400" cy="469900"/>
          </a:xfrm>
          <a:prstGeom prst="accentCallout1">
            <a:avLst>
              <a:gd name="adj1" fmla="val 24324"/>
              <a:gd name="adj2" fmla="val 108333"/>
              <a:gd name="adj3" fmla="val -72972"/>
              <a:gd name="adj4" fmla="val 2675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400" dirty="0">
                <a:effectLst/>
              </a:rPr>
              <a:t>断点</a:t>
            </a:r>
          </a:p>
        </p:txBody>
      </p:sp>
      <p:sp>
        <p:nvSpPr>
          <p:cNvPr id="363543" name="Line 23"/>
          <p:cNvSpPr>
            <a:spLocks noChangeShapeType="1"/>
          </p:cNvSpPr>
          <p:nvPr/>
        </p:nvSpPr>
        <p:spPr bwMode="auto">
          <a:xfrm>
            <a:off x="839788" y="3054350"/>
            <a:ext cx="16764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915988" y="2540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effectLst/>
                <a:latin typeface="Times New Roman" pitchFamily="18" charset="0"/>
              </a:rPr>
              <a:t>中断请求</a:t>
            </a:r>
          </a:p>
        </p:txBody>
      </p:sp>
      <p:pic>
        <p:nvPicPr>
          <p:cNvPr id="58382" name="图片 15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403975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2743200" y="5233988"/>
            <a:ext cx="5880100" cy="1376362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  <a:latin typeface="Times New Roman" pitchFamily="18" charset="0"/>
              </a:rPr>
              <a:t>中断请求可以来自处理器外部的中断源，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  <a:latin typeface="Times New Roman" pitchFamily="18" charset="0"/>
              </a:rPr>
              <a:t>也可以由处理器执行指令引起：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/>
                <a:latin typeface="Times New Roman" pitchFamily="18" charset="0"/>
              </a:rPr>
              <a:t>例如执行 </a:t>
            </a:r>
            <a:r>
              <a:rPr kumimoji="1" lang="en-US" altLang="zh-CN" sz="2400" dirty="0">
                <a:solidFill>
                  <a:srgbClr val="0000FF"/>
                </a:solidFill>
                <a:effectLst/>
              </a:rPr>
              <a:t>INT i8 </a:t>
            </a:r>
            <a:r>
              <a:rPr kumimoji="1" lang="zh-CN" altLang="en-US" sz="2400" dirty="0">
                <a:solidFill>
                  <a:srgbClr val="0000FF"/>
                </a:solidFill>
                <a:effectLst/>
                <a:latin typeface="Times New Roman" pitchFamily="18" charset="0"/>
              </a:rPr>
              <a:t>指令。</a:t>
            </a:r>
          </a:p>
        </p:txBody>
      </p:sp>
    </p:spTree>
  </p:cSld>
  <p:clrMapOvr>
    <a:masterClrMapping/>
  </p:clrMapOvr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2" grpId="0" animBg="1" autoUpdateAnimBg="0"/>
      <p:bldP spid="363544" grpId="0" autoUpdateAnimBg="0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3" y="6316663"/>
            <a:ext cx="2527300" cy="504825"/>
          </a:xfrm>
        </p:spPr>
        <p:txBody>
          <a:bodyPr/>
          <a:lstStyle/>
          <a:p>
            <a:pPr eaLnBrk="1" hangingPunct="1"/>
            <a:r>
              <a:rPr lang="en-US" altLang="zh-CN" smtClean="0"/>
              <a:t>8088</a:t>
            </a:r>
            <a:r>
              <a:rPr lang="zh-CN" altLang="en-US" smtClean="0"/>
              <a:t>的指令执行</a:t>
            </a:r>
          </a:p>
        </p:txBody>
      </p:sp>
      <p:pic>
        <p:nvPicPr>
          <p:cNvPr id="8196" name="图片 3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6370638"/>
            <a:ext cx="5540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8211" name="ShockwaveFlash1" r:id="rId2" imgW="9142857" imgH="6325483"/>
        </mc:Choice>
        <mc:Fallback>
          <p:control name="ShockwaveFlash1" r:id="rId2" imgW="9142857" imgH="632548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326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没有溢出</a:t>
            </a:r>
            <a:r>
              <a:rPr lang="en-US" altLang="zh-CN" smtClean="0"/>
              <a:t>(OF=0)</a:t>
            </a:r>
            <a:r>
              <a:rPr lang="zh-CN" altLang="en-US" smtClean="0"/>
              <a:t>时，若</a:t>
            </a:r>
            <a:r>
              <a:rPr lang="en-US" altLang="zh-CN" smtClean="0"/>
              <a:t>SF=0</a:t>
            </a:r>
            <a:r>
              <a:rPr lang="zh-CN" altLang="en-US" smtClean="0"/>
              <a:t>，则</a:t>
            </a:r>
            <a:r>
              <a:rPr lang="en-US" altLang="zh-CN" smtClean="0"/>
              <a:t>a&gt;b;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                       </a:t>
            </a:r>
            <a:r>
              <a:rPr lang="zh-CN" altLang="en-US" smtClean="0"/>
              <a:t>若</a:t>
            </a:r>
            <a:r>
              <a:rPr lang="en-US" altLang="zh-CN" smtClean="0"/>
              <a:t>SF=1</a:t>
            </a:r>
            <a:r>
              <a:rPr lang="zh-CN" altLang="en-US" smtClean="0"/>
              <a:t>，则</a:t>
            </a:r>
            <a:r>
              <a:rPr lang="en-US" altLang="zh-CN" smtClean="0"/>
              <a:t>a&lt;b;</a:t>
            </a:r>
          </a:p>
          <a:p>
            <a:pPr eaLnBrk="1" hangingPunct="1"/>
            <a:r>
              <a:rPr lang="zh-CN" altLang="en-US" smtClean="0"/>
              <a:t>产生溢出</a:t>
            </a:r>
            <a:r>
              <a:rPr lang="en-US" altLang="zh-CN" smtClean="0"/>
              <a:t>(OF=1)</a:t>
            </a:r>
            <a:r>
              <a:rPr lang="zh-CN" altLang="en-US" smtClean="0"/>
              <a:t>时，若</a:t>
            </a:r>
            <a:r>
              <a:rPr lang="en-US" altLang="zh-CN" smtClean="0"/>
              <a:t>SF=0</a:t>
            </a:r>
            <a:r>
              <a:rPr lang="zh-CN" altLang="en-US" smtClean="0"/>
              <a:t>，则</a:t>
            </a:r>
            <a:r>
              <a:rPr lang="en-US" altLang="zh-CN" smtClean="0"/>
              <a:t>a&lt;b;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                              </a:t>
            </a:r>
            <a:r>
              <a:rPr lang="zh-CN" altLang="en-US" smtClean="0"/>
              <a:t>若</a:t>
            </a:r>
            <a:r>
              <a:rPr lang="en-US" altLang="zh-CN" smtClean="0"/>
              <a:t>SF=1</a:t>
            </a:r>
            <a:r>
              <a:rPr lang="zh-CN" altLang="en-US" smtClean="0"/>
              <a:t>，则</a:t>
            </a:r>
            <a:r>
              <a:rPr lang="en-US" altLang="zh-CN" smtClean="0"/>
              <a:t>a&gt;b;</a:t>
            </a: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25" y="6374829"/>
            <a:ext cx="5540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60"/>
          <p:cNvGrpSpPr>
            <a:grpSpLocks/>
          </p:cNvGrpSpPr>
          <p:nvPr/>
        </p:nvGrpSpPr>
        <p:grpSpPr bwMode="auto">
          <a:xfrm>
            <a:off x="2266951" y="1041548"/>
            <a:ext cx="3543300" cy="4908550"/>
            <a:chOff x="629484" y="1268672"/>
            <a:chExt cx="3542327" cy="4907062"/>
          </a:xfrm>
        </p:grpSpPr>
        <p:grpSp>
          <p:nvGrpSpPr>
            <p:cNvPr id="32" name="组合 26"/>
            <p:cNvGrpSpPr>
              <a:grpSpLocks/>
            </p:cNvGrpSpPr>
            <p:nvPr/>
          </p:nvGrpSpPr>
          <p:grpSpPr bwMode="auto">
            <a:xfrm>
              <a:off x="629484" y="1268672"/>
              <a:ext cx="3542327" cy="4907062"/>
              <a:chOff x="1611875" y="1268672"/>
              <a:chExt cx="3542327" cy="4907062"/>
            </a:xfrm>
          </p:grpSpPr>
          <p:cxnSp>
            <p:nvCxnSpPr>
              <p:cNvPr id="37" name="直接连接符 3"/>
              <p:cNvCxnSpPr>
                <a:cxnSpLocks noChangeShapeType="1"/>
              </p:cNvCxnSpPr>
              <p:nvPr/>
            </p:nvCxnSpPr>
            <p:spPr bwMode="auto">
              <a:xfrm>
                <a:off x="2771850" y="1268820"/>
                <a:ext cx="0" cy="4824402"/>
              </a:xfrm>
              <a:prstGeom prst="lin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"/>
              <p:cNvCxnSpPr>
                <a:cxnSpLocks noChangeShapeType="1"/>
              </p:cNvCxnSpPr>
              <p:nvPr/>
            </p:nvCxnSpPr>
            <p:spPr bwMode="auto">
              <a:xfrm>
                <a:off x="3923946" y="1268820"/>
                <a:ext cx="0" cy="4824402"/>
              </a:xfrm>
              <a:prstGeom prst="lin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6"/>
              <p:cNvCxnSpPr>
                <a:cxnSpLocks noChangeShapeType="1"/>
              </p:cNvCxnSpPr>
              <p:nvPr/>
            </p:nvCxnSpPr>
            <p:spPr bwMode="auto">
              <a:xfrm>
                <a:off x="2771850" y="1700856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7"/>
              <p:cNvCxnSpPr>
                <a:cxnSpLocks noChangeShapeType="1"/>
              </p:cNvCxnSpPr>
              <p:nvPr/>
            </p:nvCxnSpPr>
            <p:spPr bwMode="auto">
              <a:xfrm>
                <a:off x="2771850" y="2010558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连接符 8"/>
              <p:cNvCxnSpPr>
                <a:cxnSpLocks noChangeShapeType="1"/>
              </p:cNvCxnSpPr>
              <p:nvPr/>
            </p:nvCxnSpPr>
            <p:spPr bwMode="auto">
              <a:xfrm>
                <a:off x="2771850" y="2306970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连接符 9"/>
              <p:cNvCxnSpPr>
                <a:cxnSpLocks noChangeShapeType="1"/>
              </p:cNvCxnSpPr>
              <p:nvPr/>
            </p:nvCxnSpPr>
            <p:spPr bwMode="auto">
              <a:xfrm>
                <a:off x="2771850" y="2636934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接连接符 10"/>
              <p:cNvCxnSpPr>
                <a:cxnSpLocks noChangeShapeType="1"/>
              </p:cNvCxnSpPr>
              <p:nvPr/>
            </p:nvCxnSpPr>
            <p:spPr bwMode="auto">
              <a:xfrm>
                <a:off x="2771850" y="2971800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11"/>
              <p:cNvCxnSpPr>
                <a:cxnSpLocks noChangeShapeType="1"/>
              </p:cNvCxnSpPr>
              <p:nvPr/>
            </p:nvCxnSpPr>
            <p:spPr bwMode="auto">
              <a:xfrm>
                <a:off x="2771850" y="3284988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连接符 12"/>
              <p:cNvCxnSpPr>
                <a:cxnSpLocks noChangeShapeType="1"/>
              </p:cNvCxnSpPr>
              <p:nvPr/>
            </p:nvCxnSpPr>
            <p:spPr bwMode="auto">
              <a:xfrm>
                <a:off x="2771850" y="3573012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接连接符 13"/>
              <p:cNvCxnSpPr>
                <a:cxnSpLocks noChangeShapeType="1"/>
              </p:cNvCxnSpPr>
              <p:nvPr/>
            </p:nvCxnSpPr>
            <p:spPr bwMode="auto">
              <a:xfrm>
                <a:off x="2771850" y="3861036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接连接符 14"/>
              <p:cNvCxnSpPr>
                <a:cxnSpLocks noChangeShapeType="1"/>
              </p:cNvCxnSpPr>
              <p:nvPr/>
            </p:nvCxnSpPr>
            <p:spPr bwMode="auto">
              <a:xfrm>
                <a:off x="2771850" y="4221066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连接符 15"/>
              <p:cNvCxnSpPr>
                <a:cxnSpLocks noChangeShapeType="1"/>
              </p:cNvCxnSpPr>
              <p:nvPr/>
            </p:nvCxnSpPr>
            <p:spPr bwMode="auto">
              <a:xfrm>
                <a:off x="2771850" y="4551030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16"/>
              <p:cNvCxnSpPr>
                <a:cxnSpLocks noChangeShapeType="1"/>
              </p:cNvCxnSpPr>
              <p:nvPr/>
            </p:nvCxnSpPr>
            <p:spPr bwMode="auto">
              <a:xfrm>
                <a:off x="2771850" y="4885896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连接符 17"/>
              <p:cNvCxnSpPr>
                <a:cxnSpLocks noChangeShapeType="1"/>
              </p:cNvCxnSpPr>
              <p:nvPr/>
            </p:nvCxnSpPr>
            <p:spPr bwMode="auto">
              <a:xfrm>
                <a:off x="2771850" y="5199084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771850" y="5487108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19"/>
              <p:cNvCxnSpPr>
                <a:cxnSpLocks noChangeShapeType="1"/>
              </p:cNvCxnSpPr>
              <p:nvPr/>
            </p:nvCxnSpPr>
            <p:spPr bwMode="auto">
              <a:xfrm>
                <a:off x="2771850" y="5775132"/>
                <a:ext cx="1152096" cy="0"/>
              </a:xfrm>
              <a:prstGeom prst="line">
                <a:avLst/>
              </a:prstGeom>
              <a:noFill/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左大括号 20"/>
              <p:cNvSpPr>
                <a:spLocks/>
              </p:cNvSpPr>
              <p:nvPr/>
            </p:nvSpPr>
            <p:spPr bwMode="auto">
              <a:xfrm>
                <a:off x="2411820" y="1734762"/>
                <a:ext cx="288024" cy="1512126"/>
              </a:xfrm>
              <a:prstGeom prst="leftBrace">
                <a:avLst>
                  <a:gd name="adj1" fmla="val 38087"/>
                  <a:gd name="adj2" fmla="val 51148"/>
                </a:avLst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左大括号 21"/>
              <p:cNvSpPr>
                <a:spLocks/>
              </p:cNvSpPr>
              <p:nvPr/>
            </p:nvSpPr>
            <p:spPr bwMode="auto">
              <a:xfrm rot="10800000">
                <a:off x="3976902" y="4236903"/>
                <a:ext cx="288024" cy="1512126"/>
              </a:xfrm>
              <a:prstGeom prst="leftBrace">
                <a:avLst>
                  <a:gd name="adj1" fmla="val 38087"/>
                  <a:gd name="adj2" fmla="val 51778"/>
                </a:avLst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TextBox 22"/>
              <p:cNvSpPr txBox="1">
                <a:spLocks noChangeArrowheads="1"/>
              </p:cNvSpPr>
              <p:nvPr/>
            </p:nvSpPr>
            <p:spPr bwMode="auto">
              <a:xfrm>
                <a:off x="3995951" y="1268672"/>
                <a:ext cx="64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L</a:t>
                </a: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6" name="TextBox 23"/>
              <p:cNvSpPr txBox="1">
                <a:spLocks noChangeArrowheads="1"/>
              </p:cNvSpPr>
              <p:nvPr/>
            </p:nvSpPr>
            <p:spPr bwMode="auto">
              <a:xfrm>
                <a:off x="3995951" y="5714069"/>
                <a:ext cx="64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H</a:t>
                </a: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TextBox 24"/>
              <p:cNvSpPr txBox="1">
                <a:spLocks noChangeArrowheads="1"/>
              </p:cNvSpPr>
              <p:nvPr/>
            </p:nvSpPr>
            <p:spPr bwMode="auto">
              <a:xfrm>
                <a:off x="4217301" y="4735614"/>
                <a:ext cx="936901" cy="461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Sbuf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TextBox 25"/>
              <p:cNvSpPr txBox="1">
                <a:spLocks noChangeArrowheads="1"/>
              </p:cNvSpPr>
              <p:nvPr/>
            </p:nvSpPr>
            <p:spPr bwMode="auto">
              <a:xfrm>
                <a:off x="1611875" y="2276904"/>
                <a:ext cx="87195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</a:rPr>
                  <a:t>Dbuf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3" name="TextBox 50"/>
            <p:cNvSpPr txBox="1">
              <a:spLocks noChangeArrowheads="1"/>
            </p:cNvSpPr>
            <p:nvPr/>
          </p:nvSpPr>
          <p:spPr bwMode="auto">
            <a:xfrm>
              <a:off x="3311895" y="1599221"/>
              <a:ext cx="5710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DI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" name="直接箭头连接符 52"/>
            <p:cNvCxnSpPr>
              <a:cxnSpLocks noChangeShapeType="1"/>
              <a:stCxn id="33" idx="1"/>
            </p:cNvCxnSpPr>
            <p:nvPr/>
          </p:nvCxnSpPr>
          <p:spPr bwMode="auto">
            <a:xfrm flipH="1">
              <a:off x="3000715" y="1830054"/>
              <a:ext cx="311180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12305" y="4134735"/>
              <a:ext cx="4946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SI</a:t>
              </a: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" name="直接箭头连接符 55"/>
            <p:cNvCxnSpPr>
              <a:cxnSpLocks noChangeShapeType="1"/>
            </p:cNvCxnSpPr>
            <p:nvPr/>
          </p:nvCxnSpPr>
          <p:spPr bwMode="auto">
            <a:xfrm>
              <a:off x="1483868" y="4365567"/>
              <a:ext cx="233585" cy="1"/>
            </a:xfrm>
            <a:prstGeom prst="straightConnector1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9" name="Picture 4" descr="返回002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5554663"/>
            <a:ext cx="47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89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2 </a:t>
            </a:r>
            <a:r>
              <a:rPr lang="zh-CN" altLang="en-US" dirty="0" smtClean="0">
                <a:solidFill>
                  <a:schemeClr val="accent6"/>
                </a:solidFill>
              </a:rPr>
              <a:t>目标地址的寻址范围：段间寻址</a:t>
            </a:r>
          </a:p>
        </p:txBody>
      </p:sp>
      <p:sp>
        <p:nvSpPr>
          <p:cNvPr id="213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920750"/>
            <a:ext cx="6810375" cy="2952750"/>
          </a:xfrm>
          <a:noFill/>
        </p:spPr>
        <p:txBody>
          <a:bodyPr/>
          <a:lstStyle/>
          <a:p>
            <a:pPr eaLnBrk="1" hangingPunct="1"/>
            <a:r>
              <a:rPr lang="zh-CN" altLang="en-US" sz="2400" dirty="0" smtClean="0"/>
              <a:t>段间转移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远转移（</a:t>
            </a:r>
            <a:r>
              <a:rPr lang="en-US" altLang="zh-CN" sz="2400" dirty="0" smtClean="0"/>
              <a:t>far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accent2"/>
                </a:solidFill>
                <a:ea typeface="+mn-ea"/>
              </a:rPr>
              <a:t>远转移用于实现从当前代码段跳转到另一个代码段，可以支持在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</a:rPr>
              <a:t>1MB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</a:rPr>
              <a:t>范围内实现转移。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accent2"/>
                </a:solidFill>
                <a:ea typeface="+mn-ea"/>
              </a:rPr>
              <a:t>CS</a:t>
            </a:r>
            <a:r>
              <a:rPr lang="zh-CN" altLang="en-US" sz="2400" dirty="0">
                <a:solidFill>
                  <a:schemeClr val="accent2"/>
                </a:solidFill>
                <a:ea typeface="+mn-ea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</a:rPr>
              <a:t>IP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</a:rPr>
              <a:t>的值都需要修改。</a:t>
            </a:r>
            <a:endParaRPr lang="en-US" altLang="zh-CN" sz="2400" dirty="0" smtClean="0">
              <a:solidFill>
                <a:schemeClr val="accent2"/>
              </a:solidFill>
              <a:ea typeface="+mn-ea"/>
            </a:endParaRPr>
          </a:p>
          <a:p>
            <a:pPr lvl="1" eaLnBrk="1" hangingPunct="1"/>
            <a:r>
              <a:rPr lang="zh-CN" altLang="en-US" sz="2400" dirty="0" smtClean="0">
                <a:solidFill>
                  <a:schemeClr val="accent2"/>
                </a:solidFill>
                <a:ea typeface="+mn-ea"/>
              </a:rPr>
              <a:t>目标地址是以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段地址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  <a:ea typeface="+mn-ea"/>
              </a:rPr>
              <a:t>段内偏移地址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</a:rPr>
              <a:t>形式提供的</a:t>
            </a:r>
            <a:r>
              <a:rPr lang="en-US" altLang="zh-CN" sz="2400" dirty="0" smtClean="0">
                <a:solidFill>
                  <a:schemeClr val="accent2"/>
                </a:solidFill>
                <a:ea typeface="+mn-ea"/>
              </a:rPr>
              <a:t>32</a:t>
            </a:r>
            <a:r>
              <a:rPr lang="zh-CN" altLang="en-US" sz="2400" dirty="0" smtClean="0">
                <a:solidFill>
                  <a:schemeClr val="accent2"/>
                </a:solidFill>
                <a:ea typeface="+mn-ea"/>
              </a:rPr>
              <a:t>位远指针，即目标指令的逻辑地址。</a:t>
            </a:r>
            <a:endParaRPr kumimoji="1" lang="zh-CN" altLang="en-US" sz="2400" dirty="0" smtClean="0">
              <a:solidFill>
                <a:schemeClr val="accent2"/>
              </a:solidFill>
              <a:ea typeface="+mn-ea"/>
            </a:endParaRP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7588250" y="1273175"/>
            <a:ext cx="990600" cy="4419600"/>
            <a:chOff x="4320" y="1200"/>
            <a:chExt cx="528" cy="2688"/>
          </a:xfrm>
        </p:grpSpPr>
        <p:sp>
          <p:nvSpPr>
            <p:cNvPr id="213004" name="Line 12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5" name="Line 13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1" name="Group 14"/>
          <p:cNvGrpSpPr>
            <a:grpSpLocks/>
          </p:cNvGrpSpPr>
          <p:nvPr/>
        </p:nvGrpSpPr>
        <p:grpSpPr bwMode="auto">
          <a:xfrm rot="-5400000">
            <a:off x="7302500" y="2016125"/>
            <a:ext cx="1562100" cy="990600"/>
            <a:chOff x="4320" y="1200"/>
            <a:chExt cx="528" cy="2688"/>
          </a:xfrm>
        </p:grpSpPr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08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7821652" y="2065338"/>
            <a:ext cx="553998" cy="10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代码段</a:t>
            </a:r>
          </a:p>
        </p:txBody>
      </p:sp>
      <p:sp>
        <p:nvSpPr>
          <p:cNvPr id="213010" name="AutoShape 18"/>
          <p:cNvSpPr>
            <a:spLocks noChangeArrowheads="1"/>
          </p:cNvSpPr>
          <p:nvPr/>
        </p:nvSpPr>
        <p:spPr bwMode="auto">
          <a:xfrm>
            <a:off x="8578850" y="2263775"/>
            <a:ext cx="457200" cy="2514600"/>
          </a:xfrm>
          <a:prstGeom prst="curvedLeftArrow">
            <a:avLst>
              <a:gd name="adj1" fmla="val 30963"/>
              <a:gd name="adj2" fmla="val 140963"/>
              <a:gd name="adj3" fmla="val 5138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 flipH="1" flipV="1">
            <a:off x="7131050" y="2339975"/>
            <a:ext cx="457200" cy="2514600"/>
          </a:xfrm>
          <a:prstGeom prst="curvedLeftArrow">
            <a:avLst>
              <a:gd name="adj1" fmla="val 30963"/>
              <a:gd name="adj2" fmla="val 140963"/>
              <a:gd name="adj3" fmla="val 51389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345" name="Group 21"/>
          <p:cNvGrpSpPr>
            <a:grpSpLocks/>
          </p:cNvGrpSpPr>
          <p:nvPr/>
        </p:nvGrpSpPr>
        <p:grpSpPr bwMode="auto">
          <a:xfrm rot="-5400000">
            <a:off x="7308850" y="3808413"/>
            <a:ext cx="1562100" cy="990600"/>
            <a:chOff x="4320" y="1200"/>
            <a:chExt cx="528" cy="2688"/>
          </a:xfrm>
        </p:grpSpPr>
        <p:sp>
          <p:nvSpPr>
            <p:cNvPr id="213014" name="Line 22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3015" name="Line 23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6" name="Text Box 24"/>
          <p:cNvSpPr txBox="1">
            <a:spLocks noChangeArrowheads="1"/>
          </p:cNvSpPr>
          <p:nvPr/>
        </p:nvSpPr>
        <p:spPr bwMode="auto">
          <a:xfrm>
            <a:off x="7832765" y="3857625"/>
            <a:ext cx="553998" cy="10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effectLst/>
                <a:latin typeface="+mn-ea"/>
                <a:ea typeface="+mn-ea"/>
              </a:rPr>
              <a:t>代码段</a:t>
            </a:r>
          </a:p>
        </p:txBody>
      </p:sp>
      <p:sp>
        <p:nvSpPr>
          <p:cNvPr id="213018" name="AutoShape 26" descr="画布"/>
          <p:cNvSpPr>
            <a:spLocks noChangeArrowheads="1"/>
          </p:cNvSpPr>
          <p:nvPr/>
        </p:nvSpPr>
        <p:spPr bwMode="auto">
          <a:xfrm>
            <a:off x="449263" y="3933825"/>
            <a:ext cx="6389687" cy="19034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buFontTx/>
              <a:buBlip>
                <a:blip r:embed="rId2"/>
              </a:buBlip>
              <a:defRPr/>
            </a:pPr>
            <a:r>
              <a:rPr kumimoji="1" lang="en-US" altLang="zh-CN" sz="2400" dirty="0">
                <a:solidFill>
                  <a:schemeClr val="accent2"/>
                </a:solidFill>
                <a:effectLst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effectLst/>
              </a:rPr>
              <a:t>实际编程时，汇编程序会根据目标地址的属性，自动处理成短转移、近转移或远转移</a:t>
            </a:r>
          </a:p>
          <a:p>
            <a:pPr algn="just">
              <a:lnSpc>
                <a:spcPct val="120000"/>
              </a:lnSpc>
              <a:buFontTx/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chemeClr val="accent2"/>
                </a:solidFill>
                <a:effectLst/>
              </a:rPr>
              <a:t> 程序员可用操作符</a:t>
            </a:r>
            <a:r>
              <a:rPr kumimoji="1" lang="en-US" altLang="zh-CN" sz="2400" dirty="0">
                <a:solidFill>
                  <a:schemeClr val="accent2"/>
                </a:solidFill>
                <a:effectLst/>
              </a:rPr>
              <a:t>short </a:t>
            </a:r>
            <a:r>
              <a:rPr kumimoji="1" lang="en-US" altLang="zh-CN" sz="2400" dirty="0" err="1">
                <a:solidFill>
                  <a:schemeClr val="accent2"/>
                </a:solidFill>
                <a:effectLst/>
              </a:rPr>
              <a:t>ptr</a:t>
            </a:r>
            <a:r>
              <a:rPr kumimoji="1" lang="zh-CN" altLang="en-US" sz="2400" dirty="0">
                <a:solidFill>
                  <a:schemeClr val="accent2"/>
                </a:solidFill>
                <a:effectLst/>
              </a:rPr>
              <a:t>、</a:t>
            </a:r>
            <a:r>
              <a:rPr kumimoji="1" lang="en-US" altLang="zh-CN" sz="2400" dirty="0">
                <a:solidFill>
                  <a:schemeClr val="accent2"/>
                </a:solidFill>
                <a:effectLst/>
              </a:rPr>
              <a:t>near </a:t>
            </a:r>
            <a:r>
              <a:rPr kumimoji="1" lang="en-US" altLang="zh-CN" sz="2400" dirty="0" err="1">
                <a:solidFill>
                  <a:schemeClr val="accent2"/>
                </a:solidFill>
                <a:effectLst/>
              </a:rPr>
              <a:t>ptr</a:t>
            </a:r>
            <a:r>
              <a:rPr kumimoji="1" lang="en-US" altLang="zh-CN" sz="2400" dirty="0">
                <a:solidFill>
                  <a:schemeClr val="accent2"/>
                </a:solidFill>
                <a:effectLst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effectLst/>
              </a:rPr>
              <a:t>或</a:t>
            </a:r>
            <a:r>
              <a:rPr kumimoji="1" lang="en-US" altLang="zh-CN" sz="2400" dirty="0">
                <a:solidFill>
                  <a:schemeClr val="accent2"/>
                </a:solidFill>
                <a:effectLst/>
              </a:rPr>
              <a:t>far </a:t>
            </a:r>
            <a:r>
              <a:rPr kumimoji="1" lang="en-US" altLang="zh-CN" sz="2400" dirty="0" err="1">
                <a:solidFill>
                  <a:schemeClr val="accent2"/>
                </a:solidFill>
                <a:effectLst/>
              </a:rPr>
              <a:t>ptr</a:t>
            </a:r>
            <a:r>
              <a:rPr kumimoji="1" lang="en-US" altLang="zh-CN" sz="2400" dirty="0">
                <a:solidFill>
                  <a:schemeClr val="accent2"/>
                </a:solidFill>
                <a:effectLst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effectLst/>
              </a:rPr>
              <a:t>强制成为需要的转移类型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3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3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3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3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3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3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3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3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2.6.1  </a:t>
            </a:r>
            <a:r>
              <a:rPr lang="zh-CN" altLang="en-US" dirty="0" smtClean="0">
                <a:solidFill>
                  <a:schemeClr val="accent6"/>
                </a:solidFill>
              </a:rPr>
              <a:t>无条件转移指令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138" y="1855788"/>
            <a:ext cx="8210550" cy="4273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JMP</a:t>
            </a:r>
            <a:r>
              <a:rPr lang="zh-CN" altLang="en-US" sz="2400" dirty="0" smtClean="0"/>
              <a:t>指令的机内执行情况包括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种类型：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rgbClr val="3420AC"/>
                </a:solidFill>
                <a:latin typeface="+mn-ea"/>
                <a:ea typeface="+mn-ea"/>
              </a:rPr>
              <a:t>⑴  段内转移、相对寻址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rgbClr val="3420AC"/>
                </a:solidFill>
                <a:latin typeface="+mn-ea"/>
                <a:ea typeface="+mn-ea"/>
              </a:rPr>
              <a:t>⑵  段内转移、间接寻址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rgbClr val="3420AC"/>
                </a:solidFill>
                <a:latin typeface="+mn-ea"/>
                <a:ea typeface="+mn-ea"/>
              </a:rPr>
              <a:t>⑶  段间转移、直接寻址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rgbClr val="3420AC"/>
                </a:solidFill>
                <a:latin typeface="+mn-ea"/>
                <a:ea typeface="+mn-ea"/>
              </a:rPr>
              <a:t>⑷  段间转移、间接寻址</a:t>
            </a:r>
          </a:p>
        </p:txBody>
      </p:sp>
      <p:sp>
        <p:nvSpPr>
          <p:cNvPr id="14340" name="AutoShape 7" descr="画布"/>
          <p:cNvSpPr>
            <a:spLocks noChangeArrowheads="1"/>
          </p:cNvSpPr>
          <p:nvPr/>
        </p:nvSpPr>
        <p:spPr bwMode="auto">
          <a:xfrm>
            <a:off x="784225" y="1125538"/>
            <a:ext cx="7604125" cy="510778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089150" algn="l"/>
              </a:tabLst>
              <a:defRPr/>
            </a:pPr>
            <a:r>
              <a:rPr lang="en-US" altLang="zh-CN" sz="2400" b="1" dirty="0">
                <a:solidFill>
                  <a:srgbClr val="FF0000"/>
                </a:solidFill>
                <a:effectLst/>
              </a:rPr>
              <a:t>JMP label</a:t>
            </a:r>
            <a:r>
              <a:rPr lang="en-US" altLang="zh-CN" sz="2400" b="1" dirty="0">
                <a:solidFill>
                  <a:srgbClr val="CC0099"/>
                </a:solidFill>
                <a:effectLst/>
                <a:latin typeface="宋体" pitchFamily="2" charset="-122"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ffectLst/>
                <a:latin typeface="宋体" pitchFamily="2" charset="-122"/>
              </a:rPr>
              <a:t>；程序的执行转向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label</a:t>
            </a:r>
            <a:r>
              <a:rPr lang="zh-CN" altLang="en-US" sz="2400" dirty="0">
                <a:solidFill>
                  <a:schemeClr val="accent2"/>
                </a:solidFill>
                <a:effectLst/>
                <a:latin typeface="宋体" pitchFamily="2" charset="-122"/>
              </a:rPr>
              <a:t>标识的目标指令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2259013"/>
            <a:ext cx="1109663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5851525" y="3309938"/>
            <a:ext cx="960438" cy="403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CS:IP</a:t>
            </a:r>
            <a:endParaRPr lang="zh-CN" altLang="en-US" dirty="0">
              <a:solidFill>
                <a:srgbClr val="0000FF"/>
              </a:solidFill>
              <a:effectLst/>
            </a:endParaRPr>
          </a:p>
        </p:txBody>
      </p:sp>
      <p:cxnSp>
        <p:nvCxnSpPr>
          <p:cNvPr id="15367" name="直接箭头连接符 4"/>
          <p:cNvCxnSpPr>
            <a:cxnSpLocks noChangeShapeType="1"/>
          </p:cNvCxnSpPr>
          <p:nvPr/>
        </p:nvCxnSpPr>
        <p:spPr bwMode="auto">
          <a:xfrm>
            <a:off x="6811963" y="3511550"/>
            <a:ext cx="55086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2.6.1 </a:t>
            </a:r>
            <a:r>
              <a:rPr lang="zh-CN" altLang="en-US" dirty="0" smtClean="0">
                <a:solidFill>
                  <a:schemeClr val="accent6"/>
                </a:solidFill>
              </a:rPr>
              <a:t>无条件转移指令</a:t>
            </a:r>
            <a:r>
              <a:rPr lang="en-US" altLang="zh-CN" dirty="0" smtClean="0">
                <a:solidFill>
                  <a:schemeClr val="accent6"/>
                </a:solidFill>
              </a:rPr>
              <a:t>JMP</a:t>
            </a:r>
            <a:r>
              <a:rPr lang="zh-CN" altLang="en-US" dirty="0" smtClean="0">
                <a:solidFill>
                  <a:schemeClr val="accent6"/>
                </a:solidFill>
              </a:rPr>
              <a:t>（</a:t>
            </a:r>
            <a:r>
              <a:rPr lang="en-US" altLang="zh-CN" dirty="0" smtClean="0">
                <a:solidFill>
                  <a:schemeClr val="accent6"/>
                </a:solidFill>
              </a:rPr>
              <a:t>jump</a:t>
            </a:r>
            <a:r>
              <a:rPr lang="zh-CN" altLang="en-US" dirty="0" smtClean="0">
                <a:solidFill>
                  <a:schemeClr val="accent6"/>
                </a:solidFill>
              </a:rPr>
              <a:t>）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24862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JMP</a:t>
            </a:r>
            <a:r>
              <a:rPr lang="en-US" altLang="zh-CN" dirty="0" smtClean="0">
                <a:solidFill>
                  <a:srgbClr val="CC0099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label</a:t>
            </a: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段内转移、相对寻址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6600"/>
                </a:solidFill>
              </a:rPr>
              <a:t>		         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;IP←IP</a:t>
            </a:r>
            <a:r>
              <a:rPr lang="zh-CN" altLang="en-US" sz="2400" dirty="0" smtClean="0">
                <a:solidFill>
                  <a:srgbClr val="006600"/>
                </a:solidFill>
              </a:rPr>
              <a:t>＋位移量</a:t>
            </a:r>
            <a:r>
              <a:rPr lang="zh-CN" altLang="en-US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JMP</a:t>
            </a:r>
            <a:r>
              <a:rPr lang="en-US" altLang="zh-CN" dirty="0" smtClean="0">
                <a:solidFill>
                  <a:srgbClr val="CC0099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r16/m16</a:t>
            </a:r>
            <a:r>
              <a:rPr lang="en-US" altLang="zh-CN" dirty="0" smtClean="0">
                <a:solidFill>
                  <a:srgbClr val="CC0099"/>
                </a:solidFill>
              </a:rPr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段内转移、间接寻址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6600"/>
                </a:solidFill>
              </a:rPr>
              <a:t>		         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;IP←r16/m16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JMP</a:t>
            </a:r>
            <a:r>
              <a:rPr lang="en-US" altLang="zh-CN" dirty="0" smtClean="0">
                <a:solidFill>
                  <a:srgbClr val="CC0099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far </a:t>
            </a:r>
            <a:r>
              <a:rPr lang="en-US" altLang="zh-CN" dirty="0" err="1" smtClean="0">
                <a:solidFill>
                  <a:srgbClr val="0000FF"/>
                </a:solidFill>
              </a:rPr>
              <a:t>ptr</a:t>
            </a:r>
            <a:r>
              <a:rPr lang="en-US" altLang="zh-CN" dirty="0" smtClean="0">
                <a:solidFill>
                  <a:srgbClr val="0000FF"/>
                </a:solidFill>
              </a:rPr>
              <a:t> label</a:t>
            </a: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段间转移、直接寻址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6600"/>
                </a:solidFill>
              </a:rPr>
              <a:t>		         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;IP←</a:t>
            </a:r>
            <a:r>
              <a:rPr lang="zh-CN" altLang="en-US" sz="2400" dirty="0" smtClean="0">
                <a:solidFill>
                  <a:srgbClr val="006600"/>
                </a:solidFill>
              </a:rPr>
              <a:t>偏移地址</a:t>
            </a:r>
            <a:r>
              <a:rPr lang="en-US" altLang="zh-CN" sz="2400" dirty="0" smtClean="0">
                <a:solidFill>
                  <a:srgbClr val="006600"/>
                </a:solidFill>
              </a:rPr>
              <a:t>,CS←</a:t>
            </a:r>
            <a:r>
              <a:rPr lang="zh-CN" altLang="en-US" sz="2400" dirty="0" smtClean="0">
                <a:solidFill>
                  <a:srgbClr val="006600"/>
                </a:solidFill>
              </a:rPr>
              <a:t>段地址</a:t>
            </a:r>
            <a:r>
              <a:rPr lang="zh-CN" alt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 smtClean="0"/>
              <a:t>JMP</a:t>
            </a:r>
            <a:r>
              <a:rPr lang="en-US" altLang="zh-CN" dirty="0" smtClean="0">
                <a:solidFill>
                  <a:srgbClr val="CC0099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far </a:t>
            </a:r>
            <a:r>
              <a:rPr lang="en-US" altLang="zh-CN" dirty="0" err="1" smtClean="0">
                <a:solidFill>
                  <a:srgbClr val="0000FF"/>
                </a:solidFill>
              </a:rPr>
              <a:t>ptr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mem</a:t>
            </a: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段间转移，间接寻址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6600"/>
                </a:solidFill>
              </a:rPr>
              <a:t>		         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;IP←[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mem</a:t>
            </a:r>
            <a:r>
              <a:rPr lang="en-US" altLang="zh-CN" sz="2400" dirty="0" smtClean="0">
                <a:solidFill>
                  <a:srgbClr val="006600"/>
                </a:solidFill>
              </a:rPr>
              <a:t>],CS←[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mem</a:t>
            </a:r>
            <a:r>
              <a:rPr lang="zh-CN" altLang="en-US" sz="2400" dirty="0" smtClean="0">
                <a:solidFill>
                  <a:srgbClr val="006600"/>
                </a:solidFill>
              </a:rPr>
              <a:t>＋</a:t>
            </a:r>
            <a:r>
              <a:rPr lang="en-US" altLang="zh-CN" sz="2400" dirty="0" smtClean="0">
                <a:solidFill>
                  <a:srgbClr val="006600"/>
                </a:solidFill>
              </a:rPr>
              <a:t>2]</a:t>
            </a:r>
          </a:p>
        </p:txBody>
      </p:sp>
      <p:sp>
        <p:nvSpPr>
          <p:cNvPr id="2140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1614488"/>
            <a:ext cx="730250" cy="387350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zh-CN" altLang="en-US">
                <a:solidFill>
                  <a:srgbClr val="0000FF"/>
                </a:solidFill>
                <a:effectLst/>
              </a:rPr>
              <a:t>演示</a:t>
            </a:r>
          </a:p>
        </p:txBody>
      </p:sp>
      <p:sp>
        <p:nvSpPr>
          <p:cNvPr id="214022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88250" y="2513013"/>
            <a:ext cx="730250" cy="387350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zh-CN" altLang="en-US">
                <a:solidFill>
                  <a:srgbClr val="0000FF"/>
                </a:solidFill>
                <a:effectLst/>
              </a:rPr>
              <a:t>演示</a:t>
            </a:r>
          </a:p>
        </p:txBody>
      </p:sp>
      <p:sp>
        <p:nvSpPr>
          <p:cNvPr id="214023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2513013"/>
            <a:ext cx="730250" cy="387350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/>
              </a:rPr>
              <a:t>演示</a:t>
            </a:r>
          </a:p>
        </p:txBody>
      </p:sp>
      <p:sp>
        <p:nvSpPr>
          <p:cNvPr id="21402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3109913"/>
            <a:ext cx="730250" cy="387350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zh-CN" altLang="en-US">
                <a:solidFill>
                  <a:srgbClr val="0000FF"/>
                </a:solidFill>
                <a:effectLst/>
              </a:rPr>
              <a:t>演示</a:t>
            </a:r>
          </a:p>
        </p:txBody>
      </p:sp>
      <p:sp>
        <p:nvSpPr>
          <p:cNvPr id="214025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62750" y="4117975"/>
            <a:ext cx="730250" cy="387350"/>
          </a:xfrm>
          <a:prstGeom prst="roundRect">
            <a:avLst>
              <a:gd name="adj" fmla="val 16667"/>
            </a:avLst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kumimoji="1" lang="zh-CN" altLang="en-US">
                <a:solidFill>
                  <a:srgbClr val="0000FF"/>
                </a:solidFill>
                <a:effectLst/>
              </a:rPr>
              <a:t>演示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2" grpId="0" animBg="1"/>
      <p:bldP spid="214023" grpId="0" animBg="1"/>
      <p:bldP spid="214024" grpId="0" animBg="1"/>
      <p:bldP spid="2140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6"/>
                </a:solidFill>
              </a:rPr>
              <a:t>2.6.2 </a:t>
            </a:r>
            <a:r>
              <a:rPr lang="zh-CN" altLang="en-US" dirty="0" smtClean="0">
                <a:solidFill>
                  <a:schemeClr val="accent6"/>
                </a:solidFill>
              </a:rPr>
              <a:t>条件转移指令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条件转移指令</a:t>
            </a:r>
            <a:r>
              <a:rPr lang="en-US" altLang="zh-CN" sz="2400" dirty="0" err="1" smtClean="0"/>
              <a:t>Jcc</a:t>
            </a:r>
            <a:r>
              <a:rPr lang="zh-CN" altLang="en-US" sz="2400" dirty="0" smtClean="0"/>
              <a:t>根据指定的条件确定程序是否发生转移。其通用格式为：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Jcc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label	</a:t>
            </a:r>
            <a:r>
              <a:rPr lang="en-US" altLang="zh-CN" sz="2400" dirty="0" smtClean="0"/>
              <a:t>	</a:t>
            </a:r>
            <a:r>
              <a:rPr lang="zh-CN" altLang="en-US" sz="2400" dirty="0"/>
              <a:t>；条件满足</a:t>
            </a:r>
            <a:r>
              <a:rPr lang="en-US" altLang="zh-CN" sz="2400" dirty="0"/>
              <a:t>,</a:t>
            </a:r>
            <a:r>
              <a:rPr lang="zh-CN" altLang="en-US" sz="2400" dirty="0"/>
              <a:t>发生转移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				；</a:t>
            </a:r>
            <a:r>
              <a:rPr lang="en-US" altLang="zh-CN" sz="2400" dirty="0" smtClean="0"/>
              <a:t>IP←IP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位位移量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				</a:t>
            </a:r>
            <a:r>
              <a:rPr lang="zh-CN" altLang="en-US" sz="2400" dirty="0"/>
              <a:t>；否则，顺序执行</a:t>
            </a:r>
          </a:p>
          <a:p>
            <a:pPr eaLnBrk="1" hangingPunct="1"/>
            <a:r>
              <a:rPr lang="en-US" altLang="zh-CN" sz="2400" dirty="0" smtClean="0">
                <a:solidFill>
                  <a:srgbClr val="3420AC"/>
                </a:solidFill>
              </a:rPr>
              <a:t>label</a:t>
            </a:r>
            <a:r>
              <a:rPr lang="zh-CN" altLang="en-US" sz="2400" dirty="0" smtClean="0">
                <a:solidFill>
                  <a:srgbClr val="3420AC"/>
                </a:solidFill>
              </a:rPr>
              <a:t>只支持短转移的相对寻址方式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834188" y="3619500"/>
            <a:ext cx="2243137" cy="2362200"/>
            <a:chOff x="2955" y="2352"/>
            <a:chExt cx="1413" cy="1488"/>
          </a:xfrm>
        </p:grpSpPr>
        <p:sp>
          <p:nvSpPr>
            <p:cNvPr id="215045" name="Line 5"/>
            <p:cNvSpPr>
              <a:spLocks noChangeShapeType="1"/>
            </p:cNvSpPr>
            <p:nvPr/>
          </p:nvSpPr>
          <p:spPr bwMode="auto">
            <a:xfrm>
              <a:off x="2976" y="244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>
              <a:off x="4032" y="244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47" name="Line 7"/>
            <p:cNvSpPr>
              <a:spLocks noChangeShapeType="1"/>
            </p:cNvSpPr>
            <p:nvPr/>
          </p:nvSpPr>
          <p:spPr bwMode="auto">
            <a:xfrm>
              <a:off x="2976" y="27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49" name="Line 9"/>
            <p:cNvSpPr>
              <a:spLocks noChangeShapeType="1"/>
            </p:cNvSpPr>
            <p:nvPr/>
          </p:nvSpPr>
          <p:spPr bwMode="auto">
            <a:xfrm>
              <a:off x="2976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050" name="Line 10"/>
            <p:cNvSpPr>
              <a:spLocks noChangeShapeType="1"/>
            </p:cNvSpPr>
            <p:nvPr/>
          </p:nvSpPr>
          <p:spPr bwMode="auto">
            <a:xfrm>
              <a:off x="2976" y="33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032" y="235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ffectLst/>
                </a:rPr>
                <a:t>L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4032" y="35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effectLst/>
                </a:rPr>
                <a:t>H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2955" y="2956"/>
              <a:ext cx="11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ffectLst/>
                </a:rPr>
                <a:t>JCC  XXXX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5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15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015</Template>
  <TotalTime>4875</TotalTime>
  <Words>2236</Words>
  <Application>Microsoft Office PowerPoint</Application>
  <PresentationFormat>全屏显示(4:3)</PresentationFormat>
  <Paragraphs>441</Paragraphs>
  <Slides>59</Slides>
  <Notes>2</Notes>
  <HiddenSlides>20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015</vt:lpstr>
      <vt:lpstr>1_015</vt:lpstr>
      <vt:lpstr>2.6  控制转移类指令</vt:lpstr>
      <vt:lpstr>2.6 控制转移类指令 </vt:lpstr>
      <vt:lpstr>1 目标指令地址的寻址方式</vt:lpstr>
      <vt:lpstr>相对寻址方式图示</vt:lpstr>
      <vt:lpstr>2 目标地址的寻址范围：段内寻址</vt:lpstr>
      <vt:lpstr>2 目标地址的寻址范围：段间寻址</vt:lpstr>
      <vt:lpstr>2.6.1  无条件转移指令</vt:lpstr>
      <vt:lpstr>2.6.1 无条件转移指令JMP（jump） </vt:lpstr>
      <vt:lpstr>2.6.2 条件转移指令</vt:lpstr>
      <vt:lpstr>2.6.2 条件转移指令</vt:lpstr>
      <vt:lpstr>2.6.2 条件转移指令</vt:lpstr>
      <vt:lpstr>2.6.2 条件转移指令</vt:lpstr>
      <vt:lpstr>例题2.22解答1：用JZ指令实现</vt:lpstr>
      <vt:lpstr>例题2.22解答2：用JNC指令实现</vt:lpstr>
      <vt:lpstr>例题2.22解答3：用JNS指令实现</vt:lpstr>
      <vt:lpstr>例2.23 判断寄存器AL中的字符是否为字母Y(y)</vt:lpstr>
      <vt:lpstr>2.24 偶校验</vt:lpstr>
      <vt:lpstr>2.6.2 条件转移指令</vt:lpstr>
      <vt:lpstr>2.6.2 条件转移指令</vt:lpstr>
      <vt:lpstr>例2.25  求两数中的较大值</vt:lpstr>
      <vt:lpstr>例2.25  求较大值（另解）</vt:lpstr>
      <vt:lpstr>例2.25  求较大值（另解对比）</vt:lpstr>
      <vt:lpstr>PowerPoint 演示文稿</vt:lpstr>
      <vt:lpstr>2.6.3 循环指令</vt:lpstr>
      <vt:lpstr>LOOP指令用法</vt:lpstr>
      <vt:lpstr>（3） 循环控制指令（3条）</vt:lpstr>
      <vt:lpstr>LOOPZ</vt:lpstr>
      <vt:lpstr>LOOPNZ</vt:lpstr>
      <vt:lpstr>PowerPoint 演示文稿</vt:lpstr>
      <vt:lpstr>例2.26 数据块传送（字节）</vt:lpstr>
      <vt:lpstr>例2.26 数据块传送（字）</vt:lpstr>
      <vt:lpstr>PowerPoint 演示文稿</vt:lpstr>
      <vt:lpstr>2.6.4  子程序调用和返回指令</vt:lpstr>
      <vt:lpstr>1. 子程序调用指令CALL</vt:lpstr>
      <vt:lpstr>2. 子程序返回指令RET</vt:lpstr>
      <vt:lpstr>例2.27 十六进制数转换为ASCII码的子程序</vt:lpstr>
      <vt:lpstr>2.6.5 中断指令和系统功能调用</vt:lpstr>
      <vt:lpstr>第2章：1. 中断指令</vt:lpstr>
      <vt:lpstr>2.7 处理器控制类指令</vt:lpstr>
      <vt:lpstr>LOCK</vt:lpstr>
      <vt:lpstr>ESC</vt:lpstr>
      <vt:lpstr>WAIT</vt:lpstr>
      <vt:lpstr>第2章：总结</vt:lpstr>
      <vt:lpstr>第2章：作业</vt:lpstr>
      <vt:lpstr>PowerPoint 演示文稿</vt:lpstr>
      <vt:lpstr>目的地址相对寻址方式</vt:lpstr>
      <vt:lpstr>目的地址寄存器段内间接寻址方式</vt:lpstr>
      <vt:lpstr>目的地址存储器段内间接寻址方式</vt:lpstr>
      <vt:lpstr>目的地址段间直接寻址方式</vt:lpstr>
      <vt:lpstr>目的地址存储器段间间接寻址方式</vt:lpstr>
      <vt:lpstr>条件转移指令的含义</vt:lpstr>
      <vt:lpstr>奇偶校验</vt:lpstr>
      <vt:lpstr>子程序调用与返回</vt:lpstr>
      <vt:lpstr>子程序嵌套调用</vt:lpstr>
      <vt:lpstr>十六进制数转换为ASCII码的原理</vt:lpstr>
      <vt:lpstr>主程序与中断服务程序</vt:lpstr>
      <vt:lpstr>8088的指令执行</vt:lpstr>
      <vt:lpstr>PowerPoint 演示文稿</vt:lpstr>
      <vt:lpstr>PowerPoint 演示文稿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微处理器指令系统</dc:title>
  <dc:creator>钱晓捷</dc:creator>
  <cp:lastModifiedBy>AutoBVT</cp:lastModifiedBy>
  <cp:revision>667</cp:revision>
  <dcterms:created xsi:type="dcterms:W3CDTF">2003-02-28T08:52:38Z</dcterms:created>
  <dcterms:modified xsi:type="dcterms:W3CDTF">2019-09-28T06:53:44Z</dcterms:modified>
</cp:coreProperties>
</file>