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sldIdLst>
    <p:sldId id="516" r:id="rId4"/>
    <p:sldId id="298" r:id="rId5"/>
    <p:sldId id="299" r:id="rId6"/>
    <p:sldId id="300" r:id="rId7"/>
    <p:sldId id="301" r:id="rId8"/>
    <p:sldId id="302" r:id="rId9"/>
    <p:sldId id="303" r:id="rId10"/>
    <p:sldId id="517" r:id="rId11"/>
    <p:sldId id="518" r:id="rId12"/>
    <p:sldId id="305" r:id="rId13"/>
    <p:sldId id="461" r:id="rId14"/>
    <p:sldId id="476" r:id="rId15"/>
    <p:sldId id="477" r:id="rId16"/>
    <p:sldId id="497" r:id="rId17"/>
    <p:sldId id="478" r:id="rId18"/>
    <p:sldId id="479" r:id="rId19"/>
    <p:sldId id="310" r:id="rId20"/>
    <p:sldId id="515" r:id="rId21"/>
    <p:sldId id="499" r:id="rId22"/>
    <p:sldId id="501" r:id="rId23"/>
    <p:sldId id="475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FFFF99"/>
    <a:srgbClr val="660066"/>
    <a:srgbClr val="FF0066"/>
    <a:srgbClr val="9900CC"/>
    <a:srgbClr val="CC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horzBarState="maximized">
    <p:restoredLeft sz="17289" autoAdjust="0"/>
    <p:restoredTop sz="94702" autoAdjust="0"/>
  </p:normalViewPr>
  <p:slideViewPr>
    <p:cSldViewPr showGuides="1">
      <p:cViewPr>
        <p:scale>
          <a:sx n="100" d="100"/>
          <a:sy n="100" d="100"/>
        </p:scale>
        <p:origin x="-1860" y="-324"/>
      </p:cViewPr>
      <p:guideLst>
        <p:guide orient="horz" pos="618"/>
        <p:guide orient="horz" pos="436"/>
        <p:guide pos="29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8" Type="http://schemas.openxmlformats.org/officeDocument/2006/relationships/slide" Target="slides/slide9.xml"/><Relationship Id="rId7" Type="http://schemas.openxmlformats.org/officeDocument/2006/relationships/slide" Target="slides/slide8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7" Type="http://schemas.openxmlformats.org/officeDocument/2006/relationships/slide" Target="slides/slide20.xml"/><Relationship Id="rId16" Type="http://schemas.openxmlformats.org/officeDocument/2006/relationships/slide" Target="slides/slide19.xml"/><Relationship Id="rId15" Type="http://schemas.openxmlformats.org/officeDocument/2006/relationships/slide" Target="slides/slide16.xml"/><Relationship Id="rId14" Type="http://schemas.openxmlformats.org/officeDocument/2006/relationships/slide" Target="slides/slide15.xml"/><Relationship Id="rId13" Type="http://schemas.openxmlformats.org/officeDocument/2006/relationships/slide" Target="slides/slide14.xml"/><Relationship Id="rId12" Type="http://schemas.openxmlformats.org/officeDocument/2006/relationships/slide" Target="slides/slide13.xml"/><Relationship Id="rId11" Type="http://schemas.openxmlformats.org/officeDocument/2006/relationships/slide" Target="slides/slide12.xml"/><Relationship Id="rId10" Type="http://schemas.openxmlformats.org/officeDocument/2006/relationships/slide" Target="slides/slide11.xml"/><Relationship Id="rId1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image" Target="../media/image4.png"/><Relationship Id="rId7" Type="http://schemas.openxmlformats.org/officeDocument/2006/relationships/image" Target="../media/image3.jpeg"/><Relationship Id="rId6" Type="http://schemas.openxmlformats.org/officeDocument/2006/relationships/image" Target="../media/image2.wmf"/><Relationship Id="rId5" Type="http://schemas.openxmlformats.org/officeDocument/2006/relationships/control" Target="../activeX/activeX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2.wmf"/><Relationship Id="rId3" Type="http://schemas.openxmlformats.org/officeDocument/2006/relationships/control" Target="../activeX/activeX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微机原理及接口技术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7325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微机原理及接口技术</a:t>
            </a:r>
            <a:endParaRPr lang="zh-CN" altLang="en-US" smtClean="0"/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32" name="" r:id="rId5" imgW="1219200" imgH="533400"/>
        </mc:Choice>
        <mc:Fallback>
          <p:control name="" r:id="rId5" imgW="1219200" imgH="5334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7"/>
        </a:buBlip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sz="2800" b="1">
          <a:solidFill>
            <a:schemeClr val="accent2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7213" y="2708920"/>
            <a:ext cx="679318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微机原理及接口</a:t>
            </a:r>
            <a:r>
              <a:rPr lang="zh-CN" altLang="en-US" dirty="0" smtClean="0"/>
              <a:t>技术</a:t>
            </a:r>
            <a:endParaRPr lang="zh-CN" altLang="en-US" dirty="0" smtClean="0"/>
          </a:p>
        </p:txBody>
      </p:sp>
      <p:pic>
        <p:nvPicPr>
          <p:cNvPr id="1030" name="Picture 6" descr="LINE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01" y="2221756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LINE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01" y="3675754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074" name="" r:id="rId3" imgW="1219200" imgH="533400"/>
        </mc:Choice>
        <mc:Fallback>
          <p:control name="" r:id="rId3" imgW="1219200" imgH="533400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924800" y="0"/>
                  <a:ext cx="1219200" cy="533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0" indent="0" algn="just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5"/>
        </a:buBlip>
        <a:defRPr sz="2800" b="1">
          <a:solidFill>
            <a:schemeClr val="accent2"/>
          </a:solidFill>
          <a:latin typeface="+mn-lt"/>
          <a:ea typeface="+mj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j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 idx="4294967295"/>
          </p:nvPr>
        </p:nvSpPr>
        <p:spPr>
          <a:xfrm>
            <a:off x="1186829" y="2636912"/>
            <a:ext cx="6913563" cy="792163"/>
          </a:xfrm>
          <a:prstGeom prst="rect">
            <a:avLst/>
          </a:prstGeom>
        </p:spPr>
        <p:txBody>
          <a:bodyPr/>
          <a:lstStyle/>
          <a:p>
            <a:r>
              <a:rPr lang="zh-CN" altLang="en-US" sz="4400" b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第</a:t>
            </a:r>
            <a:r>
              <a:rPr lang="en-US" altLang="zh-CN" sz="4400" b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4400" b="0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章  汇编语言程序设计</a:t>
            </a:r>
            <a:endParaRPr lang="zh-CN" altLang="en-US" sz="4400" b="0" dirty="0" smtClean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3.4.2 </a:t>
            </a:r>
            <a:r>
              <a:rPr lang="zh-CN" altLang="en-US" dirty="0" smtClean="0"/>
              <a:t>双分支结构程序设计</a:t>
            </a:r>
            <a:endParaRPr lang="zh-CN" altLang="en-US" dirty="0" smtClean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149350"/>
            <a:ext cx="4176712" cy="3719513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 smtClean="0"/>
              <a:t>条件成立跳转执行第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个分支语句体，否则顺序执行第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个分支语句体；</a:t>
            </a:r>
            <a:endParaRPr lang="zh-CN" altLang="en-US" sz="2800" dirty="0" smtClean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 smtClean="0"/>
              <a:t>注意第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个分支体后一定要有一个</a:t>
            </a:r>
            <a:r>
              <a:rPr lang="en-US" altLang="zh-CN" sz="2800" dirty="0" smtClean="0"/>
              <a:t>JMP</a:t>
            </a:r>
            <a:r>
              <a:rPr lang="zh-CN" altLang="en-US" sz="2800" dirty="0" smtClean="0"/>
              <a:t>指令跳到第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个分支体后。</a:t>
            </a:r>
            <a:endParaRPr lang="zh-CN" altLang="en-US" sz="2800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5156610" y="1052736"/>
            <a:ext cx="3447838" cy="4782145"/>
            <a:chOff x="5012594" y="1196752"/>
            <a:chExt cx="3447838" cy="4782145"/>
          </a:xfrm>
        </p:grpSpPr>
        <p:sp>
          <p:nvSpPr>
            <p:cNvPr id="8" name="流程图: 决策 7"/>
            <p:cNvSpPr/>
            <p:nvPr/>
          </p:nvSpPr>
          <p:spPr bwMode="auto">
            <a:xfrm>
              <a:off x="5292080" y="1628800"/>
              <a:ext cx="2808312" cy="792088"/>
            </a:xfrm>
            <a:prstGeom prst="flowChartDecision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6696236" y="119675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矩形 9"/>
            <p:cNvSpPr/>
            <p:nvPr/>
          </p:nvSpPr>
          <p:spPr bwMode="auto">
            <a:xfrm>
              <a:off x="5436096" y="2852936"/>
              <a:ext cx="2520280" cy="576064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分支语句体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436096" y="4221088"/>
              <a:ext cx="2520280" cy="576064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分支语句体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6696236" y="2420888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6699691" y="479715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连接符 13"/>
            <p:cNvCxnSpPr>
              <a:stCxn id="10" idx="2"/>
            </p:cNvCxnSpPr>
            <p:nvPr/>
          </p:nvCxnSpPr>
          <p:spPr bwMode="auto">
            <a:xfrm>
              <a:off x="6696236" y="3429000"/>
              <a:ext cx="3455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5012594" y="3645024"/>
              <a:ext cx="169564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012594" y="3645024"/>
              <a:ext cx="0" cy="14761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5012594" y="5121188"/>
              <a:ext cx="16836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连接符 17"/>
            <p:cNvCxnSpPr>
              <a:stCxn id="8" idx="3"/>
            </p:cNvCxnSpPr>
            <p:nvPr/>
          </p:nvCxnSpPr>
          <p:spPr bwMode="auto">
            <a:xfrm>
              <a:off x="8100392" y="2024844"/>
              <a:ext cx="36004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8460432" y="2024844"/>
              <a:ext cx="0" cy="18362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6696236" y="3861048"/>
              <a:ext cx="176419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696236" y="386104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5748130" y="1794011"/>
              <a:ext cx="1920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0000FF"/>
                  </a:solidFill>
                  <a:effectLst/>
                </a:rPr>
                <a:t>Jcc</a:t>
              </a:r>
              <a:r>
                <a:rPr lang="zh-CN" altLang="en-US" sz="2400" dirty="0" smtClean="0">
                  <a:solidFill>
                    <a:srgbClr val="0000FF"/>
                  </a:solidFill>
                  <a:effectLst/>
                </a:rPr>
                <a:t>条件满足？</a:t>
              </a:r>
              <a:endParaRPr lang="zh-CN" altLang="en-US" sz="2400" dirty="0"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82572" y="1628800"/>
              <a:ext cx="2880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effectLst/>
                </a:rPr>
                <a:t>Y</a:t>
              </a:r>
              <a:endParaRPr lang="zh-CN" altLang="en-US" sz="2400" dirty="0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60232" y="2348880"/>
              <a:ext cx="2880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effectLst/>
                </a:rPr>
                <a:t>N</a:t>
              </a:r>
              <a:endParaRPr lang="zh-CN" altLang="en-US" sz="2400" dirty="0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6056" y="3573016"/>
              <a:ext cx="8400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70C0"/>
                  </a:solidFill>
                  <a:effectLst/>
                </a:rPr>
                <a:t>JMP</a:t>
              </a:r>
              <a:endParaRPr lang="zh-CN" altLang="en-US" sz="2400" dirty="0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36096" y="5517232"/>
              <a:ext cx="25464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0000FF"/>
                  </a:solidFill>
                  <a:effectLst/>
                </a:rPr>
                <a:t>双分支结构</a:t>
              </a:r>
              <a:endParaRPr lang="zh-CN" altLang="en-US" sz="2400" dirty="0">
                <a:solidFill>
                  <a:srgbClr val="0000FF"/>
                </a:solidFill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双分支结构程序实例</a:t>
            </a:r>
            <a:endParaRPr lang="zh-CN" altLang="en-US" dirty="0" smtClean="0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编程显示</a:t>
            </a:r>
            <a:r>
              <a:rPr lang="zh-CN" altLang="zh-CN" sz="2400" dirty="0"/>
              <a:t>BX</a:t>
            </a:r>
            <a:r>
              <a:rPr lang="zh-CN" altLang="en-US" sz="2400" dirty="0"/>
              <a:t>的</a:t>
            </a:r>
            <a:r>
              <a:rPr lang="zh-CN" altLang="zh-CN" sz="2400" dirty="0"/>
              <a:t>最高位</a:t>
            </a:r>
            <a:r>
              <a:rPr lang="zh-CN" altLang="en-US" sz="2400" dirty="0"/>
              <a:t>（解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shl</a:t>
            </a:r>
            <a:r>
              <a:rPr lang="en-US" altLang="zh-CN" sz="2800" dirty="0" smtClean="0"/>
              <a:t> bx,1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BX</a:t>
            </a:r>
            <a:r>
              <a:rPr lang="zh-CN" altLang="en-US" sz="2400" dirty="0" smtClean="0">
                <a:solidFill>
                  <a:srgbClr val="006600"/>
                </a:solidFill>
              </a:rPr>
              <a:t>最高位移入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标志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/>
              <a:t>jc</a:t>
            </a:r>
            <a:r>
              <a:rPr lang="en-US" altLang="zh-CN" sz="2800" dirty="0" smtClean="0">
                <a:solidFill>
                  <a:srgbClr val="006600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one</a:t>
            </a:r>
            <a:r>
              <a:rPr lang="en-US" altLang="zh-CN" sz="28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，即最高位为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，转移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dl,30h	</a:t>
            </a:r>
            <a:endParaRPr lang="en-US" altLang="zh-CN" sz="2800" dirty="0" smtClean="0"/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，即最高位为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</a:rPr>
              <a:t>DL←30H</a:t>
            </a:r>
            <a:r>
              <a:rPr lang="zh-CN" altLang="en-US" sz="2400" dirty="0">
                <a:solidFill>
                  <a:srgbClr val="006600"/>
                </a:solidFill>
              </a:rPr>
              <a:t>＝‘</a:t>
            </a:r>
            <a:r>
              <a:rPr lang="en-US" altLang="zh-CN" sz="2400" dirty="0">
                <a:solidFill>
                  <a:srgbClr val="006600"/>
                </a:solidFill>
              </a:rPr>
              <a:t>0’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/>
              <a:t>jmp</a:t>
            </a:r>
            <a:r>
              <a:rPr lang="en-US" altLang="zh-CN" sz="2800" dirty="0" smtClean="0">
                <a:solidFill>
                  <a:srgbClr val="006600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r>
              <a:rPr lang="en-US" altLang="zh-CN" sz="28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；一定要跳过另一个分支体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one</a:t>
            </a:r>
            <a:r>
              <a:rPr lang="en-US" altLang="zh-CN" sz="2800" dirty="0" smtClean="0"/>
              <a:t>: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dl,31h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DL← 31H</a:t>
            </a:r>
            <a:r>
              <a:rPr lang="zh-CN" altLang="en-US" sz="2400" dirty="0">
                <a:solidFill>
                  <a:srgbClr val="006600"/>
                </a:solidFill>
              </a:rPr>
              <a:t>＝‘</a:t>
            </a:r>
            <a:r>
              <a:rPr lang="en-US" altLang="zh-CN" sz="2400" dirty="0">
                <a:solidFill>
                  <a:srgbClr val="006600"/>
                </a:solidFill>
              </a:rPr>
              <a:t>1’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r>
              <a:rPr lang="en-US" altLang="zh-CN" sz="2800" dirty="0" smtClean="0"/>
              <a:t>: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endParaRPr lang="en-US" altLang="zh-CN" sz="2800" dirty="0" smtClean="0"/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21h	</a:t>
            </a:r>
            <a:r>
              <a:rPr lang="zh-CN" altLang="en-US" sz="2400" dirty="0">
                <a:solidFill>
                  <a:srgbClr val="006600"/>
                </a:solidFill>
              </a:rPr>
              <a:t>；显示</a:t>
            </a:r>
            <a:endParaRPr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12292" name="圆角矩形 4"/>
          <p:cNvSpPr>
            <a:spLocks noChangeArrowheads="1"/>
          </p:cNvSpPr>
          <p:nvPr/>
        </p:nvSpPr>
        <p:spPr bwMode="auto">
          <a:xfrm>
            <a:off x="5652120" y="5516563"/>
            <a:ext cx="2952130" cy="504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0000FF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2400">
                <a:solidFill>
                  <a:srgbClr val="0000FF"/>
                </a:solidFill>
                <a:effectLst/>
                <a:latin typeface="+mn-lt"/>
                <a:ea typeface="+mn-ea"/>
              </a:rPr>
              <a:t>可以用</a:t>
            </a:r>
            <a:r>
              <a:rPr lang="en-US" altLang="zh-CN" sz="2400">
                <a:solidFill>
                  <a:srgbClr val="0000FF"/>
                </a:solidFill>
                <a:effectLst/>
                <a:latin typeface="+mn-lt"/>
                <a:ea typeface="+mn-ea"/>
              </a:rPr>
              <a:t>JNC</a:t>
            </a:r>
            <a:r>
              <a:rPr lang="zh-CN" altLang="en-US" sz="2400">
                <a:solidFill>
                  <a:srgbClr val="0000FF"/>
                </a:solidFill>
                <a:effectLst/>
                <a:latin typeface="+mn-lt"/>
                <a:ea typeface="+mn-ea"/>
              </a:rPr>
              <a:t>替换</a:t>
            </a:r>
            <a:r>
              <a:rPr lang="en-US" altLang="zh-CN" sz="2400">
                <a:solidFill>
                  <a:srgbClr val="0000FF"/>
                </a:solidFill>
                <a:effectLst/>
                <a:latin typeface="+mn-lt"/>
                <a:ea typeface="+mn-ea"/>
              </a:rPr>
              <a:t>JC</a:t>
            </a:r>
            <a:endParaRPr lang="en-US" altLang="zh-CN" sz="2400">
              <a:solidFill>
                <a:srgbClr val="0000FF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uiExpand="1" build="p"/>
      <p:bldP spid="122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双分支结构程序实例</a:t>
            </a:r>
            <a:endParaRPr lang="zh-CN" altLang="en-US" dirty="0" smtClean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8875"/>
          </a:xfrm>
        </p:spPr>
        <p:txBody>
          <a:bodyPr/>
          <a:lstStyle/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zh-CN" altLang="en-US" sz="2400" dirty="0" smtClean="0"/>
              <a:t>例</a:t>
            </a:r>
            <a:r>
              <a:rPr lang="en-US" altLang="zh-CN" sz="2400" dirty="0"/>
              <a:t>:</a:t>
            </a:r>
            <a:r>
              <a:rPr lang="zh-CN" altLang="en-US" sz="2400" dirty="0"/>
              <a:t>编程显示</a:t>
            </a:r>
            <a:r>
              <a:rPr lang="zh-CN" altLang="zh-CN" sz="2400" dirty="0"/>
              <a:t>BX</a:t>
            </a:r>
            <a:r>
              <a:rPr lang="zh-CN" altLang="en-US" sz="2400" dirty="0"/>
              <a:t>的</a:t>
            </a:r>
            <a:r>
              <a:rPr lang="zh-CN" altLang="zh-CN" sz="2400" dirty="0"/>
              <a:t>最高位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解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：用</a:t>
            </a:r>
            <a:r>
              <a:rPr lang="en-US" altLang="zh-CN" sz="2400" dirty="0"/>
              <a:t>JNC</a:t>
            </a:r>
            <a:r>
              <a:rPr lang="zh-CN" altLang="en-US" sz="2400" dirty="0"/>
              <a:t>替换</a:t>
            </a:r>
            <a:r>
              <a:rPr lang="en-US" altLang="zh-CN" sz="2400" dirty="0"/>
              <a:t>JC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shl</a:t>
            </a:r>
            <a:r>
              <a:rPr lang="en-US" altLang="zh-CN" sz="2800" dirty="0" smtClean="0"/>
              <a:t> bx,1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 smtClean="0">
                <a:solidFill>
                  <a:srgbClr val="006600"/>
                </a:solidFill>
              </a:rPr>
              <a:t>BX</a:t>
            </a:r>
            <a:r>
              <a:rPr lang="zh-CN" altLang="en-US" sz="2400" dirty="0" smtClean="0">
                <a:solidFill>
                  <a:srgbClr val="006600"/>
                </a:solidFill>
              </a:rPr>
              <a:t>最高位移入</a:t>
            </a:r>
            <a:r>
              <a:rPr lang="en-US" altLang="zh-CN" sz="2400" dirty="0" smtClean="0">
                <a:solidFill>
                  <a:srgbClr val="006600"/>
                </a:solidFill>
              </a:rPr>
              <a:t>CF</a:t>
            </a:r>
            <a:r>
              <a:rPr lang="zh-CN" altLang="en-US" sz="2400" dirty="0" smtClean="0">
                <a:solidFill>
                  <a:srgbClr val="006600"/>
                </a:solidFill>
              </a:rPr>
              <a:t>标志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/>
              <a:t>jnc</a:t>
            </a:r>
            <a:r>
              <a:rPr lang="en-US" altLang="zh-CN" sz="2800" dirty="0" smtClean="0">
                <a:solidFill>
                  <a:srgbClr val="006600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one</a:t>
            </a:r>
            <a:r>
              <a:rPr lang="en-US" altLang="zh-CN" sz="28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，即最高位为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，转移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dl,31h	</a:t>
            </a:r>
            <a:endParaRPr lang="en-US" altLang="zh-CN" sz="2800" dirty="0" smtClean="0"/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，即最高位为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</a:rPr>
              <a:t>DL←31H</a:t>
            </a:r>
            <a:r>
              <a:rPr lang="zh-CN" altLang="en-US" sz="2400" dirty="0">
                <a:solidFill>
                  <a:srgbClr val="006600"/>
                </a:solidFill>
              </a:rPr>
              <a:t>＝‘</a:t>
            </a:r>
            <a:r>
              <a:rPr lang="en-US" altLang="zh-CN" sz="2400" dirty="0">
                <a:solidFill>
                  <a:srgbClr val="006600"/>
                </a:solidFill>
              </a:rPr>
              <a:t>1’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/>
              <a:t>jmp</a:t>
            </a:r>
            <a:r>
              <a:rPr lang="en-US" altLang="zh-CN" sz="2800" dirty="0" smtClean="0">
                <a:solidFill>
                  <a:srgbClr val="006600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r>
              <a:rPr lang="en-US" altLang="zh-CN" sz="28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；一定要跳过另一个分支体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>
                <a:solidFill>
                  <a:srgbClr val="0000FF"/>
                </a:solidFill>
              </a:rPr>
              <a:t>one</a:t>
            </a:r>
            <a:r>
              <a:rPr lang="en-US" altLang="zh-CN" sz="2800" dirty="0" smtClean="0"/>
              <a:t>: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dl,30h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DL← 30H</a:t>
            </a:r>
            <a:r>
              <a:rPr lang="zh-CN" altLang="en-US" sz="2400" dirty="0">
                <a:solidFill>
                  <a:srgbClr val="006600"/>
                </a:solidFill>
              </a:rPr>
              <a:t>＝‘</a:t>
            </a:r>
            <a:r>
              <a:rPr lang="en-US" altLang="zh-CN" sz="2400" dirty="0">
                <a:solidFill>
                  <a:srgbClr val="006600"/>
                </a:solidFill>
              </a:rPr>
              <a:t>0’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r>
              <a:rPr lang="en-US" altLang="zh-CN" sz="2800" dirty="0" smtClean="0"/>
              <a:t>: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endParaRPr lang="en-US" altLang="zh-CN" sz="2800" dirty="0" smtClean="0"/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21h	</a:t>
            </a:r>
            <a:r>
              <a:rPr lang="zh-CN" altLang="en-US" sz="2400" dirty="0">
                <a:solidFill>
                  <a:srgbClr val="006600"/>
                </a:solidFill>
              </a:rPr>
              <a:t>；显示</a:t>
            </a:r>
            <a:endParaRPr lang="zh-CN" altLang="en-US" sz="2400" dirty="0">
              <a:solidFill>
                <a:srgbClr val="0066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580063" y="5516563"/>
            <a:ext cx="3024187" cy="50482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0000FF"/>
                </a:solidFill>
                <a:effectLst/>
                <a:latin typeface="+mn-ea"/>
                <a:ea typeface="+mn-ea"/>
              </a:rPr>
              <a:t>转换为单分支结构</a:t>
            </a:r>
            <a:endParaRPr lang="zh-CN" altLang="en-US" sz="2400" dirty="0">
              <a:solidFill>
                <a:srgbClr val="FF0066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双分支</a:t>
            </a:r>
            <a:r>
              <a:rPr lang="zh-CN" altLang="en-US" dirty="0" smtClean="0"/>
              <a:t>结构程序优化</a:t>
            </a:r>
            <a:endParaRPr lang="zh-CN" altLang="en-US" dirty="0" smtClean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232"/>
            <a:ext cx="8229600" cy="417696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例：显示</a:t>
            </a:r>
            <a:r>
              <a:rPr lang="zh-CN" altLang="zh-CN" sz="2800" dirty="0"/>
              <a:t>BX</a:t>
            </a:r>
            <a:r>
              <a:rPr lang="zh-CN" altLang="en-US" sz="2800" dirty="0"/>
              <a:t>的</a:t>
            </a:r>
            <a:r>
              <a:rPr lang="zh-CN" altLang="zh-CN" sz="2800" dirty="0"/>
              <a:t>最高位</a:t>
            </a:r>
            <a:r>
              <a:rPr lang="zh-CN" altLang="en-US" sz="2800" dirty="0"/>
              <a:t>（解</a:t>
            </a:r>
            <a:r>
              <a:rPr lang="en-US" altLang="zh-CN" sz="2800" dirty="0"/>
              <a:t>3</a:t>
            </a:r>
            <a:r>
              <a:rPr lang="zh-CN" altLang="en-US" sz="2800" dirty="0"/>
              <a:t>：单分支实现）</a:t>
            </a:r>
            <a:r>
              <a:rPr lang="en-US" altLang="zh-CN" sz="2800" dirty="0" smtClean="0"/>
              <a:t>	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dl,’0’ 	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DL←30H</a:t>
            </a:r>
            <a:r>
              <a:rPr lang="zh-CN" altLang="en-US" sz="2400" dirty="0">
                <a:solidFill>
                  <a:srgbClr val="006600"/>
                </a:solidFill>
              </a:rPr>
              <a:t>＝‘</a:t>
            </a:r>
            <a:r>
              <a:rPr lang="en-US" altLang="zh-CN" sz="2400" dirty="0">
                <a:solidFill>
                  <a:srgbClr val="006600"/>
                </a:solidFill>
              </a:rPr>
              <a:t>0’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shl</a:t>
            </a:r>
            <a:r>
              <a:rPr lang="en-US" altLang="zh-CN" sz="2800" dirty="0" smtClean="0"/>
              <a:t>   bx,1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BX</a:t>
            </a:r>
            <a:r>
              <a:rPr lang="zh-CN" altLang="en-US" sz="2400" dirty="0">
                <a:solidFill>
                  <a:srgbClr val="006600"/>
                </a:solidFill>
              </a:rPr>
              <a:t>最高位移入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标志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/>
              <a:t>jnc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r>
              <a:rPr lang="en-US" altLang="zh-CN" sz="2800" dirty="0" smtClean="0"/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，即最高位为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，转移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dl,’1’	</a:t>
            </a:r>
            <a:endParaRPr lang="en-US" altLang="zh-CN" sz="2800" dirty="0" smtClean="0"/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，即最高位为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</a:rPr>
              <a:t>DL←31H</a:t>
            </a:r>
            <a:r>
              <a:rPr lang="zh-CN" altLang="en-US" sz="2400" dirty="0">
                <a:solidFill>
                  <a:srgbClr val="006600"/>
                </a:solidFill>
              </a:rPr>
              <a:t>＝‘</a:t>
            </a:r>
            <a:r>
              <a:rPr lang="en-US" altLang="zh-CN" sz="2400" dirty="0">
                <a:solidFill>
                  <a:srgbClr val="006600"/>
                </a:solidFill>
              </a:rPr>
              <a:t>1’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two: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endParaRPr lang="en-US" altLang="zh-CN" sz="2800" dirty="0" smtClean="0"/>
          </a:p>
          <a:p>
            <a:pPr marL="0" indent="0" eaLnBrk="1" hangingPunct="1"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21h	</a:t>
            </a:r>
            <a:r>
              <a:rPr lang="zh-CN" altLang="en-US" sz="2400" dirty="0">
                <a:solidFill>
                  <a:srgbClr val="006600"/>
                </a:solidFill>
              </a:rPr>
              <a:t>；显示</a:t>
            </a:r>
            <a:endParaRPr lang="zh-CN" alt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双分支结构程序优化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37449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例：显示</a:t>
            </a:r>
            <a:r>
              <a:rPr lang="zh-CN" altLang="zh-CN" sz="2800" dirty="0"/>
              <a:t>BX</a:t>
            </a:r>
            <a:r>
              <a:rPr lang="zh-CN" altLang="en-US" sz="2800" dirty="0"/>
              <a:t>的</a:t>
            </a:r>
            <a:r>
              <a:rPr lang="zh-CN" altLang="zh-CN" sz="2800" dirty="0"/>
              <a:t>最高位</a:t>
            </a:r>
            <a:r>
              <a:rPr lang="zh-CN" altLang="en-US" sz="2800" dirty="0"/>
              <a:t>（解</a:t>
            </a:r>
            <a:r>
              <a:rPr lang="en-US" altLang="zh-CN" sz="2800" dirty="0"/>
              <a:t>4</a:t>
            </a:r>
            <a:r>
              <a:rPr lang="zh-CN" altLang="en-US" sz="2800" dirty="0"/>
              <a:t>：无分支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dl,0</a:t>
            </a: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shl</a:t>
            </a:r>
            <a:r>
              <a:rPr lang="en-US" altLang="zh-CN" sz="2800" dirty="0" smtClean="0"/>
              <a:t>   bx,1	</a:t>
            </a:r>
            <a:r>
              <a:rPr lang="zh-CN" altLang="en-US" sz="2800" dirty="0" smtClean="0">
                <a:solidFill>
                  <a:srgbClr val="006600"/>
                </a:solidFill>
              </a:rPr>
              <a:t>；</a:t>
            </a:r>
            <a:r>
              <a:rPr lang="en-US" altLang="zh-CN" sz="2800" dirty="0" smtClean="0">
                <a:solidFill>
                  <a:srgbClr val="006600"/>
                </a:solidFill>
              </a:rPr>
              <a:t>BX</a:t>
            </a:r>
            <a:r>
              <a:rPr lang="zh-CN" altLang="en-US" sz="2800" dirty="0" smtClean="0">
                <a:solidFill>
                  <a:srgbClr val="006600"/>
                </a:solidFill>
              </a:rPr>
              <a:t>最高位移入</a:t>
            </a:r>
            <a:r>
              <a:rPr lang="en-US" altLang="zh-CN" sz="2800" dirty="0" smtClean="0">
                <a:solidFill>
                  <a:srgbClr val="006600"/>
                </a:solidFill>
              </a:rPr>
              <a:t>CF</a:t>
            </a:r>
            <a:r>
              <a:rPr lang="zh-CN" altLang="en-US" sz="2800" dirty="0" smtClean="0">
                <a:solidFill>
                  <a:srgbClr val="006600"/>
                </a:solidFill>
              </a:rPr>
              <a:t>标志</a:t>
            </a:r>
            <a:endParaRPr lang="zh-CN" altLang="en-US" sz="28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82675" algn="l"/>
                <a:tab pos="322897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/>
              <a:t>adc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dl,30h</a:t>
            </a: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zh-CN" altLang="en-US" sz="2800" dirty="0">
                <a:solidFill>
                  <a:srgbClr val="006600"/>
                </a:solidFill>
              </a:rPr>
              <a:t>；</a:t>
            </a:r>
            <a:r>
              <a:rPr lang="en-US" altLang="zh-CN" sz="2800" dirty="0">
                <a:solidFill>
                  <a:srgbClr val="006600"/>
                </a:solidFill>
              </a:rPr>
              <a:t>CF</a:t>
            </a:r>
            <a:r>
              <a:rPr lang="zh-CN" altLang="en-US" sz="2800" dirty="0">
                <a:solidFill>
                  <a:srgbClr val="006600"/>
                </a:solidFill>
              </a:rPr>
              <a:t>＝</a:t>
            </a:r>
            <a:r>
              <a:rPr lang="en-US" altLang="zh-CN" sz="2800" dirty="0">
                <a:solidFill>
                  <a:srgbClr val="006600"/>
                </a:solidFill>
              </a:rPr>
              <a:t>0</a:t>
            </a:r>
            <a:r>
              <a:rPr lang="zh-CN" altLang="en-US" sz="2800" dirty="0">
                <a:solidFill>
                  <a:srgbClr val="006600"/>
                </a:solidFill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DL←0</a:t>
            </a:r>
            <a:r>
              <a:rPr lang="zh-CN" altLang="en-US" sz="2800" dirty="0">
                <a:solidFill>
                  <a:srgbClr val="006600"/>
                </a:solidFill>
              </a:rPr>
              <a:t>＋</a:t>
            </a:r>
            <a:r>
              <a:rPr lang="en-US" altLang="zh-CN" sz="2800" dirty="0">
                <a:solidFill>
                  <a:srgbClr val="006600"/>
                </a:solidFill>
              </a:rPr>
              <a:t>30h</a:t>
            </a:r>
            <a:r>
              <a:rPr lang="zh-CN" altLang="en-US" sz="2800" dirty="0">
                <a:solidFill>
                  <a:srgbClr val="006600"/>
                </a:solidFill>
              </a:rPr>
              <a:t>＋</a:t>
            </a:r>
            <a:r>
              <a:rPr lang="en-US" altLang="zh-CN" sz="2800" dirty="0">
                <a:solidFill>
                  <a:srgbClr val="006600"/>
                </a:solidFill>
              </a:rPr>
              <a:t>0</a:t>
            </a:r>
            <a:r>
              <a:rPr lang="zh-CN" altLang="en-US" sz="2800" dirty="0">
                <a:solidFill>
                  <a:srgbClr val="006600"/>
                </a:solidFill>
              </a:rPr>
              <a:t>＝</a:t>
            </a:r>
            <a:r>
              <a:rPr lang="en-US" altLang="zh-CN" sz="2800" dirty="0">
                <a:solidFill>
                  <a:srgbClr val="006600"/>
                </a:solidFill>
              </a:rPr>
              <a:t>30H</a:t>
            </a:r>
            <a:r>
              <a:rPr lang="zh-CN" altLang="en-US" sz="2800" dirty="0">
                <a:solidFill>
                  <a:srgbClr val="006600"/>
                </a:solidFill>
              </a:rPr>
              <a:t>＝‘</a:t>
            </a:r>
            <a:r>
              <a:rPr lang="en-US" altLang="zh-CN" sz="2800" dirty="0">
                <a:solidFill>
                  <a:srgbClr val="006600"/>
                </a:solidFill>
              </a:rPr>
              <a:t>0’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>
                <a:solidFill>
                  <a:srgbClr val="006600"/>
                </a:solidFill>
              </a:rPr>
              <a:t>	</a:t>
            </a:r>
            <a:r>
              <a:rPr lang="zh-CN" altLang="en-US" sz="2800" dirty="0">
                <a:solidFill>
                  <a:srgbClr val="006600"/>
                </a:solidFill>
              </a:rPr>
              <a:t>；</a:t>
            </a:r>
            <a:r>
              <a:rPr lang="en-US" altLang="zh-CN" sz="2800" dirty="0">
                <a:solidFill>
                  <a:srgbClr val="006600"/>
                </a:solidFill>
              </a:rPr>
              <a:t>CF</a:t>
            </a:r>
            <a:r>
              <a:rPr lang="zh-CN" altLang="en-US" sz="2800" dirty="0">
                <a:solidFill>
                  <a:srgbClr val="006600"/>
                </a:solidFill>
              </a:rPr>
              <a:t>＝</a:t>
            </a:r>
            <a:r>
              <a:rPr lang="en-US" altLang="zh-CN" sz="2800" dirty="0">
                <a:solidFill>
                  <a:srgbClr val="006600"/>
                </a:solidFill>
              </a:rPr>
              <a:t>1</a:t>
            </a:r>
            <a:r>
              <a:rPr lang="zh-CN" altLang="en-US" sz="2800" dirty="0">
                <a:solidFill>
                  <a:srgbClr val="006600"/>
                </a:solidFill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DL←0</a:t>
            </a:r>
            <a:r>
              <a:rPr lang="zh-CN" altLang="en-US" sz="2800" dirty="0">
                <a:solidFill>
                  <a:srgbClr val="006600"/>
                </a:solidFill>
              </a:rPr>
              <a:t>＋</a:t>
            </a:r>
            <a:r>
              <a:rPr lang="en-US" altLang="zh-CN" sz="2800" dirty="0">
                <a:solidFill>
                  <a:srgbClr val="006600"/>
                </a:solidFill>
              </a:rPr>
              <a:t>30h</a:t>
            </a:r>
            <a:r>
              <a:rPr lang="zh-CN" altLang="en-US" sz="2800" dirty="0">
                <a:solidFill>
                  <a:srgbClr val="006600"/>
                </a:solidFill>
              </a:rPr>
              <a:t>＋</a:t>
            </a:r>
            <a:r>
              <a:rPr lang="en-US" altLang="zh-CN" sz="2800" dirty="0">
                <a:solidFill>
                  <a:srgbClr val="006600"/>
                </a:solidFill>
              </a:rPr>
              <a:t>1</a:t>
            </a:r>
            <a:r>
              <a:rPr lang="zh-CN" altLang="en-US" sz="2800" dirty="0">
                <a:solidFill>
                  <a:srgbClr val="006600"/>
                </a:solidFill>
              </a:rPr>
              <a:t>＝</a:t>
            </a:r>
            <a:r>
              <a:rPr lang="en-US" altLang="zh-CN" sz="2800" dirty="0">
                <a:solidFill>
                  <a:srgbClr val="006600"/>
                </a:solidFill>
              </a:rPr>
              <a:t>31H</a:t>
            </a:r>
            <a:r>
              <a:rPr lang="zh-CN" altLang="en-US" sz="2800" dirty="0">
                <a:solidFill>
                  <a:srgbClr val="006600"/>
                </a:solidFill>
              </a:rPr>
              <a:t>＝‘</a:t>
            </a:r>
            <a:r>
              <a:rPr lang="en-US" altLang="zh-CN" sz="2800" dirty="0">
                <a:solidFill>
                  <a:srgbClr val="006600"/>
                </a:solidFill>
              </a:rPr>
              <a:t>1’</a:t>
            </a:r>
            <a:endParaRPr lang="en-US" altLang="zh-CN" sz="28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>
                <a:solidFill>
                  <a:srgbClr val="006600"/>
                </a:solidFill>
              </a:rPr>
              <a:t> 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endParaRPr lang="en-US" altLang="zh-CN" sz="28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1082675" algn="l"/>
                <a:tab pos="322897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  21h	</a:t>
            </a:r>
            <a:r>
              <a:rPr lang="zh-CN" altLang="en-US" sz="2800" dirty="0">
                <a:solidFill>
                  <a:srgbClr val="006600"/>
                </a:solidFill>
              </a:rPr>
              <a:t>；显示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双分支结构程序实例</a:t>
            </a:r>
            <a:endParaRPr lang="en-US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75688" cy="5184775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3.5  </a:t>
            </a:r>
            <a:r>
              <a:rPr lang="zh-CN" altLang="en-US" sz="2800" dirty="0" smtClean="0"/>
              <a:t>显示</a:t>
            </a:r>
            <a:r>
              <a:rPr lang="zh-CN" altLang="en-US" sz="2800" dirty="0"/>
              <a:t>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码，无前导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</a:t>
            </a:r>
            <a:endParaRPr lang="en-US" altLang="zh-CN" sz="2800" dirty="0" smtClean="0">
              <a:solidFill>
                <a:srgbClr val="0080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400" dirty="0" smtClean="0">
                <a:solidFill>
                  <a:srgbClr val="006600"/>
                </a:solidFill>
              </a:rPr>
              <a:t>	 ;</a:t>
            </a:r>
            <a:r>
              <a:rPr lang="zh-CN" altLang="en-US" sz="2400" dirty="0" smtClean="0">
                <a:solidFill>
                  <a:srgbClr val="006600"/>
                </a:solidFill>
              </a:rPr>
              <a:t>数据段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BCD	</a:t>
            </a:r>
            <a:r>
              <a:rPr lang="en-US" altLang="zh-CN" sz="2800" dirty="0" err="1" smtClean="0"/>
              <a:t>db</a:t>
            </a:r>
            <a:r>
              <a:rPr lang="en-US" altLang="zh-CN" sz="2800" dirty="0" smtClean="0"/>
              <a:t> 04h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>
                <a:solidFill>
                  <a:srgbClr val="006600"/>
                </a:solidFill>
              </a:rPr>
              <a:t>	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代码段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dl,BCD</a:t>
            </a:r>
            <a:endParaRPr lang="en-US" altLang="zh-CN" sz="2800" dirty="0" smtClean="0"/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	test  dl,0ffh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BCD</a:t>
            </a:r>
            <a:r>
              <a:rPr lang="zh-CN" altLang="en-US" sz="2400" dirty="0" smtClean="0">
                <a:solidFill>
                  <a:srgbClr val="006600"/>
                </a:solidFill>
              </a:rPr>
              <a:t>码为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，显示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jz</a:t>
            </a:r>
            <a:r>
              <a:rPr lang="en-US" altLang="zh-CN" sz="2800" dirty="0" smtClean="0">
                <a:solidFill>
                  <a:srgbClr val="0000CC"/>
                </a:solidFill>
              </a:rPr>
              <a:t>     </a:t>
            </a:r>
            <a:r>
              <a:rPr lang="en-US" altLang="zh-CN" sz="2800" dirty="0" smtClean="0">
                <a:solidFill>
                  <a:srgbClr val="0000FF"/>
                </a:solidFill>
              </a:rPr>
              <a:t>zero</a:t>
            </a:r>
            <a:r>
              <a:rPr lang="en-US" altLang="zh-CN" sz="2800" dirty="0" smtClean="0">
                <a:solidFill>
                  <a:srgbClr val="006600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；双分支结构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test dl,0f0h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；如果</a:t>
            </a:r>
            <a:r>
              <a:rPr lang="en-US" altLang="zh-CN" sz="2400" dirty="0" smtClean="0">
                <a:solidFill>
                  <a:srgbClr val="006600"/>
                </a:solidFill>
              </a:rPr>
              <a:t>BCD</a:t>
            </a:r>
            <a:r>
              <a:rPr lang="zh-CN" altLang="en-US" sz="2400" dirty="0" smtClean="0">
                <a:solidFill>
                  <a:srgbClr val="006600"/>
                </a:solidFill>
              </a:rPr>
              <a:t>码高位为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dirty="0" smtClean="0">
                <a:solidFill>
                  <a:srgbClr val="006600"/>
                </a:solidFill>
              </a:rPr>
              <a:t>，不显示</a:t>
            </a:r>
            <a:r>
              <a:rPr lang="en-US" altLang="zh-CN" sz="2400" dirty="0" smtClean="0">
                <a:solidFill>
                  <a:srgbClr val="006600"/>
                </a:solidFill>
              </a:rPr>
              <a:t>0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>
                <a:solidFill>
                  <a:schemeClr val="hlink"/>
                </a:solidFill>
              </a:rPr>
              <a:t>	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jz</a:t>
            </a:r>
            <a:r>
              <a:rPr lang="en-US" altLang="zh-CN" sz="2800" dirty="0" smtClean="0">
                <a:solidFill>
                  <a:srgbClr val="0000CC"/>
                </a:solidFill>
              </a:rPr>
              <a:t>    </a:t>
            </a:r>
            <a:r>
              <a:rPr lang="en-US" altLang="zh-CN" sz="2800" dirty="0" smtClean="0">
                <a:solidFill>
                  <a:srgbClr val="0000FF"/>
                </a:solidFill>
              </a:rPr>
              <a:t>one</a:t>
            </a:r>
            <a:r>
              <a:rPr lang="en-US" altLang="zh-CN" sz="2800" dirty="0" smtClean="0">
                <a:solidFill>
                  <a:schemeClr val="hlink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；单分支结构</a:t>
            </a:r>
            <a:endParaRPr lang="zh-CN" altLang="en-US" sz="2400" dirty="0" smtClean="0">
              <a:solidFill>
                <a:srgbClr val="006600"/>
              </a:solidFill>
            </a:endParaRPr>
          </a:p>
        </p:txBody>
      </p:sp>
      <p:pic>
        <p:nvPicPr>
          <p:cNvPr id="16388" name="Picture 4" descr="0962">
            <a:hlinkClick r:id="" tooltip="上一页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0966">
            <a:hlinkClick r:id="" tooltip="下一页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例</a:t>
            </a:r>
            <a:r>
              <a:rPr lang="en-US" altLang="zh-CN" b="0" dirty="0" smtClean="0"/>
              <a:t>3.5 </a:t>
            </a:r>
            <a:r>
              <a:rPr lang="zh-CN" altLang="en-US" b="0" dirty="0" smtClean="0"/>
              <a:t>显示压缩</a:t>
            </a:r>
            <a:r>
              <a:rPr lang="en-US" altLang="zh-CN" b="0" dirty="0" smtClean="0"/>
              <a:t>BCD</a:t>
            </a:r>
            <a:r>
              <a:rPr lang="zh-CN" altLang="en-US" b="0" dirty="0" smtClean="0"/>
              <a:t>码，无前导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（续）</a:t>
            </a:r>
            <a:endParaRPr lang="zh-CN" altLang="en-US" b="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7418387" cy="532765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>
                <a:solidFill>
                  <a:schemeClr val="hlink"/>
                </a:solidFill>
              </a:rPr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cl,4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；处理高位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shr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dl,cl</a:t>
            </a:r>
            <a:endParaRPr lang="en-US" altLang="zh-CN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	or     dl,30h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；转换为</a:t>
            </a:r>
            <a:r>
              <a:rPr lang="en-US" altLang="zh-CN" sz="2400" dirty="0" smtClean="0">
                <a:solidFill>
                  <a:srgbClr val="006600"/>
                </a:solidFill>
              </a:rPr>
              <a:t>ASCII</a:t>
            </a:r>
            <a:r>
              <a:rPr lang="zh-CN" altLang="en-US" sz="2400" dirty="0" smtClean="0">
                <a:solidFill>
                  <a:srgbClr val="006600"/>
                </a:solidFill>
              </a:rPr>
              <a:t>码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；显示高位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  21h</a:t>
            </a:r>
            <a:endParaRPr lang="en-US" altLang="zh-CN" sz="2800" dirty="0" smtClean="0"/>
          </a:p>
          <a:p>
            <a:pPr marL="0" indent="0" eaLnBrk="1" hangingPunct="1">
              <a:lnSpc>
                <a:spcPct val="80000"/>
              </a:lnSpc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dl,BCD</a:t>
            </a:r>
            <a:r>
              <a:rPr lang="en-US" altLang="zh-CN" sz="2800" dirty="0" smtClean="0"/>
              <a:t>  </a:t>
            </a:r>
            <a:r>
              <a:rPr lang="zh-CN" altLang="en-US" sz="2400" dirty="0">
                <a:solidFill>
                  <a:srgbClr val="006600"/>
                </a:solidFill>
              </a:rPr>
              <a:t>；继续处理低位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	and  dl,0fh</a:t>
            </a:r>
            <a:endParaRPr lang="en-US" altLang="zh-CN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one:</a:t>
            </a:r>
            <a:r>
              <a:rPr lang="en-US" altLang="zh-CN" sz="2800" dirty="0" smtClean="0">
                <a:solidFill>
                  <a:schemeClr val="hlink"/>
                </a:solidFill>
              </a:rPr>
              <a:t>	</a:t>
            </a:r>
            <a:r>
              <a:rPr lang="en-US" altLang="zh-CN" sz="2800" dirty="0" smtClean="0"/>
              <a:t>or     dl,30h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；处理低位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jmp</a:t>
            </a:r>
            <a:r>
              <a:rPr lang="en-US" altLang="zh-CN" sz="2800" dirty="0" smtClean="0">
                <a:solidFill>
                  <a:srgbClr val="0000CC"/>
                </a:solidFill>
              </a:rPr>
              <a:t>   </a:t>
            </a: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zero:</a:t>
            </a:r>
            <a:r>
              <a:rPr lang="en-US" altLang="zh-CN" sz="2800" dirty="0" smtClean="0">
                <a:solidFill>
                  <a:srgbClr val="006600"/>
                </a:solidFill>
              </a:rPr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dl,’0’</a:t>
            </a:r>
            <a:endParaRPr lang="en-US" altLang="zh-CN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two</a:t>
            </a:r>
            <a:r>
              <a:rPr lang="en-US" altLang="zh-CN" sz="2800" dirty="0" smtClean="0"/>
              <a:t>: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endParaRPr lang="en-US" altLang="zh-CN" sz="28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1082675" algn="l"/>
                <a:tab pos="3134995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  21h</a:t>
            </a:r>
            <a:endParaRPr lang="en-US" altLang="zh-CN" sz="2800" dirty="0" smtClean="0"/>
          </a:p>
        </p:txBody>
      </p:sp>
      <p:pic>
        <p:nvPicPr>
          <p:cNvPr id="17412" name="Picture 4" descr="0962">
            <a:hlinkClick r:id="" tooltip="上一页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0966">
            <a:hlinkClick r:id="" tooltip="下一页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3.4.3 </a:t>
            </a:r>
            <a:r>
              <a:rPr lang="zh-CN" altLang="en-US" dirty="0" smtClean="0"/>
              <a:t>多分支结构程序设计</a:t>
            </a:r>
            <a:endParaRPr lang="zh-CN" altLang="en-US" dirty="0" smtClean="0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539750" y="1052513"/>
            <a:ext cx="39608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800" dirty="0">
                <a:solidFill>
                  <a:schemeClr val="accent2"/>
                </a:solidFill>
                <a:effectLst/>
                <a:latin typeface="+mn-lt"/>
                <a:ea typeface="+mn-ea"/>
              </a:rPr>
              <a:t>多分支结构是多个条件对应各自的分支语句体，哪个条件成立就转入相应分支体执行</a:t>
            </a:r>
            <a:endParaRPr lang="zh-CN" altLang="en-US" sz="2800" dirty="0">
              <a:solidFill>
                <a:schemeClr val="accent2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8436" name="Group 6"/>
          <p:cNvGrpSpPr/>
          <p:nvPr/>
        </p:nvGrpSpPr>
        <p:grpSpPr bwMode="auto">
          <a:xfrm>
            <a:off x="4572000" y="1125538"/>
            <a:ext cx="4038600" cy="4838700"/>
            <a:chOff x="3012" y="960"/>
            <a:chExt cx="2544" cy="2304"/>
          </a:xfrm>
        </p:grpSpPr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600" y="9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8439" name="Group 8"/>
            <p:cNvGrpSpPr/>
            <p:nvPr/>
          </p:nvGrpSpPr>
          <p:grpSpPr bwMode="auto">
            <a:xfrm>
              <a:off x="3012" y="1200"/>
              <a:ext cx="2544" cy="720"/>
              <a:chOff x="3024" y="1200"/>
              <a:chExt cx="2544" cy="720"/>
            </a:xfrm>
          </p:grpSpPr>
          <p:sp>
            <p:nvSpPr>
              <p:cNvPr id="81929" name="AutoShape 9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152" cy="38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59" name="Text Box 10"/>
              <p:cNvSpPr txBox="1">
                <a:spLocks noChangeArrowheads="1"/>
              </p:cNvSpPr>
              <p:nvPr/>
            </p:nvSpPr>
            <p:spPr bwMode="auto">
              <a:xfrm>
                <a:off x="3264" y="1296"/>
                <a:ext cx="67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AH=0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1" name="AutoShape 11"/>
              <p:cNvSpPr>
                <a:spLocks noChangeArrowheads="1"/>
              </p:cNvSpPr>
              <p:nvPr/>
            </p:nvSpPr>
            <p:spPr bwMode="auto">
              <a:xfrm>
                <a:off x="4464" y="1260"/>
                <a:ext cx="1104" cy="336"/>
              </a:xfrm>
              <a:prstGeom prst="flowChartPredefined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1932" name="Line 12"/>
              <p:cNvSpPr>
                <a:spLocks noChangeShapeType="1"/>
              </p:cNvSpPr>
              <p:nvPr/>
            </p:nvSpPr>
            <p:spPr bwMode="auto">
              <a:xfrm rot="-5400000">
                <a:off x="4320" y="129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62" name="Text Box 13"/>
              <p:cNvSpPr txBox="1">
                <a:spLocks noChangeArrowheads="1"/>
              </p:cNvSpPr>
              <p:nvPr/>
            </p:nvSpPr>
            <p:spPr bwMode="auto">
              <a:xfrm>
                <a:off x="4512" y="1284"/>
                <a:ext cx="10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fuction0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34" name="Line 14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64" name="Text Box 15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5" name="Text Box 16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4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40" name="Group 17"/>
            <p:cNvGrpSpPr/>
            <p:nvPr/>
          </p:nvGrpSpPr>
          <p:grpSpPr bwMode="auto">
            <a:xfrm>
              <a:off x="3012" y="1872"/>
              <a:ext cx="2544" cy="720"/>
              <a:chOff x="3024" y="1200"/>
              <a:chExt cx="2544" cy="720"/>
            </a:xfrm>
          </p:grpSpPr>
          <p:sp>
            <p:nvSpPr>
              <p:cNvPr id="81938" name="AutoShape 18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152" cy="38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3264" y="1296"/>
                <a:ext cx="67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AH=1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40" name="AutoShape 20"/>
              <p:cNvSpPr>
                <a:spLocks noChangeArrowheads="1"/>
              </p:cNvSpPr>
              <p:nvPr/>
            </p:nvSpPr>
            <p:spPr bwMode="auto">
              <a:xfrm>
                <a:off x="4464" y="1260"/>
                <a:ext cx="1104" cy="336"/>
              </a:xfrm>
              <a:prstGeom prst="flowChartPredefined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1941" name="Line 21"/>
              <p:cNvSpPr>
                <a:spLocks noChangeShapeType="1"/>
              </p:cNvSpPr>
              <p:nvPr/>
            </p:nvSpPr>
            <p:spPr bwMode="auto">
              <a:xfrm rot="-5400000">
                <a:off x="4320" y="129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4512" y="1284"/>
                <a:ext cx="10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fuction1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43" name="Line 2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56" name="Text Box 24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Text Box 25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4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8441" name="Group 26"/>
            <p:cNvGrpSpPr/>
            <p:nvPr/>
          </p:nvGrpSpPr>
          <p:grpSpPr bwMode="auto">
            <a:xfrm>
              <a:off x="3012" y="2544"/>
              <a:ext cx="2544" cy="720"/>
              <a:chOff x="3024" y="1200"/>
              <a:chExt cx="2544" cy="720"/>
            </a:xfrm>
          </p:grpSpPr>
          <p:sp>
            <p:nvSpPr>
              <p:cNvPr id="81947" name="AutoShape 27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152" cy="38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Text Box 28"/>
              <p:cNvSpPr txBox="1">
                <a:spLocks noChangeArrowheads="1"/>
              </p:cNvSpPr>
              <p:nvPr/>
            </p:nvSpPr>
            <p:spPr bwMode="auto">
              <a:xfrm>
                <a:off x="3264" y="1296"/>
                <a:ext cx="67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AH=2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49" name="AutoShape 29"/>
              <p:cNvSpPr>
                <a:spLocks noChangeArrowheads="1"/>
              </p:cNvSpPr>
              <p:nvPr/>
            </p:nvSpPr>
            <p:spPr bwMode="auto">
              <a:xfrm>
                <a:off x="4464" y="1260"/>
                <a:ext cx="1104" cy="336"/>
              </a:xfrm>
              <a:prstGeom prst="flowChartPredefined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1950" name="Line 30"/>
              <p:cNvSpPr>
                <a:spLocks noChangeShapeType="1"/>
              </p:cNvSpPr>
              <p:nvPr/>
            </p:nvSpPr>
            <p:spPr bwMode="auto">
              <a:xfrm rot="-5400000">
                <a:off x="4320" y="129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46" name="Text Box 31"/>
              <p:cNvSpPr txBox="1">
                <a:spLocks noChangeArrowheads="1"/>
              </p:cNvSpPr>
              <p:nvPr/>
            </p:nvSpPr>
            <p:spPr bwMode="auto">
              <a:xfrm>
                <a:off x="4512" y="1284"/>
                <a:ext cx="1056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fuction2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52" name="Line 32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8448" name="Text Box 33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9" name="Text Box 34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480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effectLst/>
                    <a:latin typeface="Times New Roman" panose="02020603050405020304" pitchFamily="18" charset="0"/>
                  </a:rPr>
                  <a:t>N</a:t>
                </a:r>
                <a:endParaRPr kumimoji="1" lang="en-US" altLang="zh-CN" sz="2400">
                  <a:effectLst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圆角矩形 33"/>
          <p:cNvSpPr/>
          <p:nvPr/>
        </p:nvSpPr>
        <p:spPr bwMode="auto">
          <a:xfrm>
            <a:off x="468313" y="2924175"/>
            <a:ext cx="3959225" cy="2736850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1530350" algn="l"/>
              </a:tabLst>
              <a:defRPr/>
            </a:pPr>
            <a:r>
              <a:rPr lang="en-US" altLang="zh-CN" sz="2400" dirty="0">
                <a:solidFill>
                  <a:schemeClr val="accent2"/>
                </a:solidFill>
                <a:effectLst/>
              </a:rPr>
              <a:t>or </a:t>
            </a: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ah,ah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  <a:effectLst/>
              </a:rPr>
              <a:t>；＝</a:t>
            </a: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cmp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ah,0</a:t>
            </a:r>
            <a:endParaRPr lang="en-US" altLang="zh-CN" sz="2400" dirty="0">
              <a:solidFill>
                <a:schemeClr val="accent2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1530350" algn="l"/>
              </a:tabLst>
              <a:defRPr/>
            </a:pP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jz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function0</a:t>
            </a:r>
            <a:endParaRPr lang="en-US" altLang="zh-CN" sz="2400" dirty="0">
              <a:solidFill>
                <a:schemeClr val="accent2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1530350" algn="l"/>
              </a:tabLst>
              <a:defRPr/>
            </a:pP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dec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ah	</a:t>
            </a:r>
            <a:r>
              <a:rPr lang="zh-CN" altLang="en-US" sz="2400" dirty="0">
                <a:solidFill>
                  <a:schemeClr val="accent2"/>
                </a:solidFill>
                <a:effectLst/>
              </a:rPr>
              <a:t>；＝</a:t>
            </a: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cmp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ah,1</a:t>
            </a:r>
            <a:endParaRPr lang="en-US" altLang="zh-CN" sz="2400" dirty="0">
              <a:solidFill>
                <a:schemeClr val="accent2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1530350" algn="l"/>
              </a:tabLst>
              <a:defRPr/>
            </a:pP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jz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function1</a:t>
            </a:r>
            <a:endParaRPr lang="en-US" altLang="zh-CN" sz="2400" dirty="0">
              <a:solidFill>
                <a:schemeClr val="accent2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1530350" algn="l"/>
              </a:tabLst>
              <a:defRPr/>
            </a:pP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dec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ah	</a:t>
            </a:r>
            <a:r>
              <a:rPr lang="zh-CN" altLang="en-US" sz="2400" dirty="0">
                <a:solidFill>
                  <a:schemeClr val="accent2"/>
                </a:solidFill>
                <a:effectLst/>
              </a:rPr>
              <a:t>；＝</a:t>
            </a: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cmp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ah,2</a:t>
            </a:r>
            <a:endParaRPr lang="en-US" altLang="zh-CN" sz="2400" dirty="0">
              <a:solidFill>
                <a:schemeClr val="accent2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1530350" algn="l"/>
              </a:tabLst>
              <a:defRPr/>
            </a:pPr>
            <a:r>
              <a:rPr lang="en-US" altLang="zh-CN" sz="2400" dirty="0" err="1">
                <a:solidFill>
                  <a:schemeClr val="accent2"/>
                </a:solidFill>
                <a:effectLst/>
              </a:rPr>
              <a:t>jz</a:t>
            </a:r>
            <a:r>
              <a:rPr lang="en-US" altLang="zh-CN" sz="2400" dirty="0">
                <a:solidFill>
                  <a:schemeClr val="accent2"/>
                </a:solidFill>
                <a:effectLst/>
              </a:rPr>
              <a:t> function2</a:t>
            </a:r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利用地址表实现多分支结构</a:t>
            </a:r>
            <a:endParaRPr lang="zh-CN" altLang="en-US" sz="24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1200"/>
              </a:spcBef>
              <a:buFontTx/>
              <a:buNone/>
            </a:pPr>
            <a:r>
              <a:rPr lang="zh-CN" altLang="en-US" sz="2800" dirty="0"/>
              <a:t>例</a:t>
            </a:r>
            <a:r>
              <a:rPr lang="en-US" altLang="zh-CN" sz="2800" dirty="0" smtClean="0"/>
              <a:t>3.7 </a:t>
            </a:r>
            <a:r>
              <a:rPr lang="zh-CN" altLang="en-US" sz="2800" dirty="0" smtClean="0"/>
              <a:t>从低位到高位检测一个字节数据，为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继续，为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则转移到对应的处理程序段，打印位值为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的位的序号，规定最低位序号为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。 如果字节数据值为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，则打印输出“</a:t>
            </a:r>
            <a:r>
              <a:rPr lang="zh-CN" altLang="en-US" sz="2800" dirty="0" smtClean="0">
                <a:latin typeface="+mj-ea"/>
                <a:ea typeface="+mj-ea"/>
              </a:rPr>
              <a:t>？</a:t>
            </a:r>
            <a:r>
              <a:rPr lang="zh-CN" altLang="en-US" sz="2800" dirty="0" smtClean="0"/>
              <a:t>”。</a:t>
            </a:r>
            <a:endParaRPr lang="zh-CN" altLang="en-US" sz="28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4213" y="3933825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4213" y="4581525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500" name="圆角矩形 2"/>
          <p:cNvSpPr>
            <a:spLocks noChangeArrowheads="1"/>
          </p:cNvSpPr>
          <p:nvPr/>
        </p:nvSpPr>
        <p:spPr bwMode="auto">
          <a:xfrm>
            <a:off x="7092950" y="4581525"/>
            <a:ext cx="13668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FF"/>
                </a:solidFill>
                <a:effectLst/>
              </a:rPr>
              <a:t>输出“？”</a:t>
            </a:r>
            <a:endParaRPr lang="zh-CN" altLang="en-US">
              <a:solidFill>
                <a:srgbClr val="0000FF"/>
              </a:solidFill>
              <a:effectLst/>
            </a:endParaRPr>
          </a:p>
        </p:txBody>
      </p:sp>
      <p:sp>
        <p:nvSpPr>
          <p:cNvPr id="19501" name="圆角矩形 6"/>
          <p:cNvSpPr>
            <a:spLocks noChangeArrowheads="1"/>
          </p:cNvSpPr>
          <p:nvPr/>
        </p:nvSpPr>
        <p:spPr bwMode="auto">
          <a:xfrm>
            <a:off x="7092950" y="3933825"/>
            <a:ext cx="13668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>
                <a:solidFill>
                  <a:srgbClr val="0000FF"/>
                </a:solidFill>
                <a:effectLst/>
              </a:rPr>
              <a:t>输出“</a:t>
            </a:r>
            <a:r>
              <a:rPr lang="en-US" altLang="zh-CN">
                <a:solidFill>
                  <a:srgbClr val="0000FF"/>
                </a:solidFill>
                <a:effectLst/>
              </a:rPr>
              <a:t>2</a:t>
            </a:r>
            <a:r>
              <a:rPr lang="zh-CN" altLang="en-US">
                <a:solidFill>
                  <a:srgbClr val="0000FF"/>
                </a:solidFill>
                <a:effectLst/>
              </a:rPr>
              <a:t>”</a:t>
            </a:r>
            <a:endParaRPr lang="zh-CN" altLang="en-US">
              <a:solidFill>
                <a:srgbClr val="0000FF"/>
              </a:solidFill>
              <a:effectLst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443564" y="5597971"/>
            <a:ext cx="201622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wj0307.asm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例</a:t>
            </a:r>
            <a:r>
              <a:rPr lang="en-US" altLang="zh-CN" b="0" dirty="0" smtClean="0"/>
              <a:t>3.7 </a:t>
            </a:r>
            <a:r>
              <a:rPr lang="zh-CN" altLang="en-US" b="0" dirty="0" smtClean="0"/>
              <a:t>利用地址表实现多分支结构</a:t>
            </a:r>
            <a:endParaRPr lang="zh-CN" altLang="en-US" b="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3276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1431925" algn="l"/>
                <a:tab pos="359092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数据段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431925" algn="l"/>
                <a:tab pos="3590925" algn="l"/>
              </a:tabLst>
            </a:pPr>
            <a:r>
              <a:rPr lang="en-US" altLang="zh-CN" sz="2800" dirty="0" smtClean="0">
                <a:solidFill>
                  <a:srgbClr val="0000CC"/>
                </a:solidFill>
              </a:rPr>
              <a:t>number	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db</a:t>
            </a:r>
            <a:r>
              <a:rPr lang="en-US" altLang="zh-CN" sz="2800" dirty="0" smtClean="0">
                <a:solidFill>
                  <a:srgbClr val="0000CC"/>
                </a:solidFill>
              </a:rPr>
              <a:t> 78h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给定一</a:t>
            </a:r>
            <a:r>
              <a:rPr lang="zh-CN" altLang="en-US" sz="2400" dirty="0">
                <a:solidFill>
                  <a:srgbClr val="006600"/>
                </a:solidFill>
              </a:rPr>
              <a:t>个</a:t>
            </a:r>
            <a:r>
              <a:rPr lang="zh-CN" altLang="en-US" sz="2400" dirty="0" smtClean="0">
                <a:solidFill>
                  <a:srgbClr val="006600"/>
                </a:solidFill>
              </a:rPr>
              <a:t>数值，</a:t>
            </a:r>
            <a:r>
              <a:rPr lang="en-US" altLang="zh-CN" sz="2400" dirty="0" smtClean="0">
                <a:solidFill>
                  <a:srgbClr val="006600"/>
                </a:solidFill>
              </a:rPr>
              <a:t>D3</a:t>
            </a:r>
            <a:r>
              <a:rPr lang="zh-CN" altLang="en-US" sz="2400" dirty="0">
                <a:solidFill>
                  <a:srgbClr val="006600"/>
                </a:solidFill>
              </a:rPr>
              <a:t>位为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431925" algn="l"/>
                <a:tab pos="3590925" algn="l"/>
              </a:tabLst>
            </a:pPr>
            <a:r>
              <a:rPr lang="en-US" altLang="zh-CN" sz="2800" dirty="0" err="1">
                <a:solidFill>
                  <a:srgbClr val="0000CC"/>
                </a:solidFill>
              </a:rPr>
              <a:t>addrs</a:t>
            </a:r>
            <a:r>
              <a:rPr lang="en-US" altLang="zh-CN" sz="2800" dirty="0">
                <a:solidFill>
                  <a:srgbClr val="0000CC"/>
                </a:solidFill>
              </a:rPr>
              <a:t>	</a:t>
            </a:r>
            <a:r>
              <a:rPr lang="en-US" altLang="zh-CN" sz="2800" dirty="0" err="1">
                <a:solidFill>
                  <a:srgbClr val="0000CC"/>
                </a:solidFill>
              </a:rPr>
              <a:t>dw</a:t>
            </a:r>
            <a:r>
              <a:rPr lang="en-US" altLang="zh-CN" sz="2800" dirty="0">
                <a:solidFill>
                  <a:srgbClr val="0000CC"/>
                </a:solidFill>
              </a:rPr>
              <a:t> offset fun0, … ,offset fun7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  <a:tabLst>
                <a:tab pos="1431925" algn="l"/>
                <a:tab pos="359092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取得各处理程序开始的偏移地址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431925" algn="l"/>
                <a:tab pos="3590925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代码段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431925" algn="l"/>
                <a:tab pos="3590925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rgbClr val="0000CC"/>
                </a:solidFill>
              </a:rPr>
              <a:t>mov</a:t>
            </a:r>
            <a:r>
              <a:rPr lang="en-US" altLang="zh-CN" sz="2800" dirty="0">
                <a:solidFill>
                  <a:srgbClr val="0000CC"/>
                </a:solidFill>
              </a:rPr>
              <a:t> </a:t>
            </a:r>
            <a:r>
              <a:rPr lang="en-US" altLang="zh-CN" sz="2800" dirty="0" err="1">
                <a:solidFill>
                  <a:srgbClr val="0000CC"/>
                </a:solidFill>
              </a:rPr>
              <a:t>al,number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  <a:tabLst>
                <a:tab pos="1431925" algn="l"/>
                <a:tab pos="3590925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dl,'?'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数值为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，显示一个问号“？”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431925" algn="l"/>
                <a:tab pos="3590925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cmp</a:t>
            </a:r>
            <a:r>
              <a:rPr lang="en-US" altLang="zh-CN" sz="2800" dirty="0" smtClean="0"/>
              <a:t> al,0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排除</a:t>
            </a:r>
            <a:r>
              <a:rPr lang="en-US" altLang="zh-CN" sz="2400" dirty="0">
                <a:solidFill>
                  <a:srgbClr val="006600"/>
                </a:solidFill>
              </a:rPr>
              <a:t>AL</a:t>
            </a:r>
            <a:r>
              <a:rPr lang="zh-CN" altLang="en-US" sz="2400" dirty="0">
                <a:solidFill>
                  <a:srgbClr val="006600"/>
                </a:solidFill>
              </a:rPr>
              <a:t>＝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r>
              <a:rPr lang="zh-CN" altLang="en-US" sz="2400" dirty="0">
                <a:solidFill>
                  <a:srgbClr val="006600"/>
                </a:solidFill>
              </a:rPr>
              <a:t>的特殊情况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431925" algn="l"/>
                <a:tab pos="3590925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jz</a:t>
            </a:r>
            <a:r>
              <a:rPr lang="en-US" altLang="zh-CN" sz="2800" dirty="0" smtClean="0"/>
              <a:t>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disp</a:t>
            </a:r>
            <a:endParaRPr lang="en-US" altLang="zh-CN" sz="2800" dirty="0" smtClean="0">
              <a:solidFill>
                <a:srgbClr val="0000FF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804248" y="5661248"/>
            <a:ext cx="2016224" cy="432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wj0307.asm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3.3 </a:t>
            </a:r>
            <a:r>
              <a:rPr lang="zh-CN" altLang="en-US" smtClean="0"/>
              <a:t>顺序程序设计</a:t>
            </a:r>
            <a:endParaRPr lang="zh-CN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30241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没有分支、循环等转移指令的程序，会按指令书写的前后顺利依次执行，这就是顺序程序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顺序结构是最基本的程序结构。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完全采用顺序结构编写的程序并不多见。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 smtClean="0"/>
              <a:t>例</a:t>
            </a:r>
            <a:r>
              <a:rPr lang="en-US" altLang="zh-CN" b="0" dirty="0" smtClean="0"/>
              <a:t>3.7 </a:t>
            </a:r>
            <a:r>
              <a:rPr lang="zh-CN" altLang="en-US" b="0" dirty="0" smtClean="0"/>
              <a:t>利用地址表实现多分支结构（续）</a:t>
            </a:r>
            <a:endParaRPr lang="zh-CN" altLang="en-US" b="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720"/>
            <a:ext cx="8642350" cy="5472113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bx,0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;BX←</a:t>
            </a:r>
            <a:r>
              <a:rPr lang="zh-CN" altLang="en-US" sz="2400" dirty="0">
                <a:solidFill>
                  <a:srgbClr val="006600"/>
                </a:solidFill>
              </a:rPr>
              <a:t>记录为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的位数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/>
              <a:t>again:	</a:t>
            </a:r>
            <a:r>
              <a:rPr lang="en-US" altLang="zh-CN" sz="2800" dirty="0" err="1" smtClean="0"/>
              <a:t>shr</a:t>
            </a:r>
            <a:r>
              <a:rPr lang="en-US" altLang="zh-CN" sz="2800" dirty="0" smtClean="0"/>
              <a:t>   al,1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最低位右移进入</a:t>
            </a:r>
            <a:r>
              <a:rPr lang="en-US" altLang="zh-CN" sz="2400" dirty="0">
                <a:solidFill>
                  <a:srgbClr val="006600"/>
                </a:solidFill>
              </a:rPr>
              <a:t>CF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jc</a:t>
            </a:r>
            <a:r>
              <a:rPr lang="en-US" altLang="zh-CN" sz="2800" dirty="0" smtClean="0"/>
              <a:t>     </a:t>
            </a:r>
            <a:r>
              <a:rPr lang="en-US" altLang="zh-CN" sz="2800" dirty="0" smtClean="0">
                <a:solidFill>
                  <a:srgbClr val="0000FF"/>
                </a:solidFill>
              </a:rPr>
              <a:t>next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，转移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None/>
              <a:tabLst>
                <a:tab pos="1788795" algn="l"/>
                <a:tab pos="4572000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inc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bx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不为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 dirty="0">
                <a:solidFill>
                  <a:srgbClr val="006600"/>
                </a:solidFill>
              </a:rPr>
              <a:t>，继续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788795" algn="l"/>
                <a:tab pos="4572000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jmp</a:t>
            </a:r>
            <a:r>
              <a:rPr lang="en-US" altLang="zh-CN" sz="2800" dirty="0" smtClean="0"/>
              <a:t> again</a:t>
            </a:r>
            <a:endParaRPr lang="en-US" altLang="zh-CN" sz="2800" dirty="0" smtClean="0"/>
          </a:p>
          <a:p>
            <a:pPr marL="0" indent="0" eaLnBrk="1" hangingPunct="1">
              <a:lnSpc>
                <a:spcPct val="85000"/>
              </a:lnSpc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next: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/>
              <a:t>shl</a:t>
            </a:r>
            <a:r>
              <a:rPr lang="en-US" altLang="zh-CN" sz="2800" dirty="0"/>
              <a:t>   bx,1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偏移地址是</a:t>
            </a:r>
            <a:r>
              <a:rPr lang="en-US" altLang="zh-CN" sz="2400" dirty="0">
                <a:solidFill>
                  <a:srgbClr val="006600"/>
                </a:solidFill>
              </a:rPr>
              <a:t>2</a:t>
            </a:r>
            <a:r>
              <a:rPr lang="zh-CN" altLang="en-US" sz="2400" dirty="0">
                <a:solidFill>
                  <a:srgbClr val="006600"/>
                </a:solidFill>
              </a:rPr>
              <a:t>个字节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None/>
              <a:tabLst>
                <a:tab pos="1788795" algn="l"/>
                <a:tab pos="4572000" algn="l"/>
              </a:tabLst>
            </a:pPr>
            <a:r>
              <a:rPr lang="zh-CN" altLang="en-US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/>
              <a:t>jmp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addrs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bx</a:t>
            </a:r>
            <a:r>
              <a:rPr lang="en-US" altLang="zh-CN" sz="2800" dirty="0"/>
              <a:t>]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;IP←[</a:t>
            </a:r>
            <a:r>
              <a:rPr lang="en-US" altLang="zh-CN" sz="2400" dirty="0" err="1">
                <a:solidFill>
                  <a:srgbClr val="006600"/>
                </a:solidFill>
              </a:rPr>
              <a:t>addrs</a:t>
            </a:r>
            <a:r>
              <a:rPr lang="zh-CN" altLang="en-US" sz="2400" dirty="0">
                <a:solidFill>
                  <a:srgbClr val="006600"/>
                </a:solidFill>
              </a:rPr>
              <a:t>＋</a:t>
            </a:r>
            <a:r>
              <a:rPr lang="en-US" altLang="zh-CN" sz="2400" dirty="0">
                <a:solidFill>
                  <a:srgbClr val="006600"/>
                </a:solidFill>
              </a:rPr>
              <a:t>BX]</a:t>
            </a:r>
            <a:r>
              <a:rPr lang="zh-CN" altLang="en-US" sz="2400" dirty="0">
                <a:solidFill>
                  <a:srgbClr val="006600"/>
                </a:solidFill>
              </a:rPr>
              <a:t>，段内间址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>
                <a:solidFill>
                  <a:srgbClr val="0000FF"/>
                </a:solidFill>
              </a:rPr>
              <a:t>fun0: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dl,'0'</a:t>
            </a:r>
            <a:endParaRPr lang="en-US" altLang="zh-CN" sz="2800" dirty="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jmp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disp</a:t>
            </a:r>
            <a:endParaRPr lang="en-US" altLang="zh-CN" sz="2800" dirty="0" smtClean="0"/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smtClean="0"/>
              <a:t>	…</a:t>
            </a:r>
            <a:endParaRPr lang="en-US" altLang="zh-CN" sz="2800" dirty="0" smtClean="0"/>
          </a:p>
          <a:p>
            <a:pPr marL="0" indent="0" eaLnBrk="1" hangingPunct="1">
              <a:lnSpc>
                <a:spcPct val="85000"/>
              </a:lnSpc>
              <a:buNone/>
              <a:tabLst>
                <a:tab pos="1788795" algn="l"/>
                <a:tab pos="4572000" algn="l"/>
              </a:tabLst>
            </a:pPr>
            <a:r>
              <a:rPr lang="en-US" altLang="zh-CN" sz="2800" dirty="0" err="1" smtClean="0">
                <a:solidFill>
                  <a:srgbClr val="0000FF"/>
                </a:solidFill>
              </a:rPr>
              <a:t>disp</a:t>
            </a:r>
            <a:r>
              <a:rPr lang="en-US" altLang="zh-CN" sz="2800" dirty="0" smtClean="0">
                <a:solidFill>
                  <a:srgbClr val="0000FF"/>
                </a:solidFill>
              </a:rPr>
              <a:t>: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ah,2</a:t>
            </a:r>
            <a:r>
              <a:rPr lang="en-US" altLang="zh-CN" sz="28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显示一个字符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lnSpc>
                <a:spcPct val="85000"/>
              </a:lnSpc>
              <a:buFontTx/>
              <a:buNone/>
              <a:tabLst>
                <a:tab pos="1788795" algn="l"/>
                <a:tab pos="4572000" algn="l"/>
              </a:tabLst>
            </a:pPr>
            <a:r>
              <a:rPr lang="zh-CN" altLang="en-US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21h</a:t>
            </a: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大小写字母的比较和转换</a:t>
            </a:r>
            <a:endParaRPr lang="zh-CN" altLang="en-US" smtClean="0"/>
          </a:p>
        </p:txBody>
      </p:sp>
      <p:sp>
        <p:nvSpPr>
          <p:cNvPr id="274435" name="AutoShape 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37613" y="6524625"/>
            <a:ext cx="288925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74470" name="Group 38"/>
          <p:cNvGraphicFramePr>
            <a:graphicFrameLocks noGrp="1"/>
          </p:cNvGraphicFramePr>
          <p:nvPr/>
        </p:nvGraphicFramePr>
        <p:xfrm>
          <a:off x="190500" y="1125538"/>
          <a:ext cx="8774113" cy="914400"/>
        </p:xfrm>
        <a:graphic>
          <a:graphicData uri="http://schemas.openxmlformats.org/drawingml/2006/table">
            <a:tbl>
              <a:tblPr/>
              <a:tblGrid>
                <a:gridCol w="3444875"/>
                <a:gridCol w="1512888"/>
                <a:gridCol w="38163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‘A’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41H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01000001B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‘B’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42H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… ‘Z’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5AH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01011001B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‘a’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61H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01100001B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‘b’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62H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… ‘z’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7AH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charset="-122"/>
                        </a:rPr>
                        <a:t>01111001B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2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2349500"/>
            <a:ext cx="6626225" cy="100806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just"/>
            <a:r>
              <a:rPr lang="zh-CN" altLang="en-US" sz="2400" b="1">
                <a:effectLst/>
              </a:rPr>
              <a:t>结论</a:t>
            </a:r>
            <a:r>
              <a:rPr lang="en-US" altLang="zh-CN" sz="2400" b="1">
                <a:effectLst/>
              </a:rPr>
              <a:t>1</a:t>
            </a:r>
            <a:r>
              <a:rPr lang="zh-CN" altLang="en-US" sz="2400" b="1">
                <a:effectLst/>
              </a:rPr>
              <a:t>：大小写字母的</a:t>
            </a:r>
            <a:r>
              <a:rPr lang="en-US" altLang="zh-CN" sz="2400" b="1">
                <a:effectLst/>
              </a:rPr>
              <a:t>ASCII</a:t>
            </a:r>
            <a:r>
              <a:rPr lang="zh-CN" altLang="en-US" sz="2400" b="1">
                <a:effectLst/>
              </a:rPr>
              <a:t>码值相差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endParaRPr lang="en-US" altLang="zh-CN" sz="2400" b="1">
              <a:solidFill>
                <a:srgbClr val="006600"/>
              </a:solidFill>
              <a:effectLst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400" b="1">
                <a:effectLst/>
              </a:rPr>
              <a:t>结论</a:t>
            </a:r>
            <a:r>
              <a:rPr lang="en-US" altLang="zh-CN" sz="2400" b="1">
                <a:effectLst/>
              </a:rPr>
              <a:t>2</a:t>
            </a:r>
            <a:r>
              <a:rPr lang="zh-CN" altLang="en-US" sz="2400" b="1">
                <a:effectLst/>
              </a:rPr>
              <a:t>：大小写字母的</a:t>
            </a:r>
            <a:r>
              <a:rPr lang="en-US" altLang="zh-CN" sz="2400" b="1">
                <a:effectLst/>
              </a:rPr>
              <a:t>ASCII</a:t>
            </a:r>
            <a:r>
              <a:rPr lang="zh-CN" altLang="en-US" sz="2400" b="1">
                <a:effectLst/>
              </a:rPr>
              <a:t>码值仅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D</a:t>
            </a:r>
            <a:r>
              <a:rPr lang="en-US" altLang="zh-CN" sz="2000" b="1">
                <a:solidFill>
                  <a:srgbClr val="006600"/>
                </a:solidFill>
                <a:effectLst/>
              </a:rPr>
              <a:t>5</a:t>
            </a:r>
            <a:r>
              <a:rPr lang="zh-CN" altLang="en-US" sz="2400" b="1">
                <a:effectLst/>
              </a:rPr>
              <a:t>位不同</a:t>
            </a:r>
            <a:endParaRPr lang="zh-CN" altLang="en-US" sz="2400" b="1">
              <a:effectLst/>
            </a:endParaRPr>
          </a:p>
        </p:txBody>
      </p:sp>
      <p:sp>
        <p:nvSpPr>
          <p:cNvPr id="22543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1188" y="3789363"/>
            <a:ext cx="8064500" cy="100806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just"/>
            <a:r>
              <a:rPr lang="zh-CN" altLang="en-US" sz="2400" b="1">
                <a:effectLst/>
              </a:rPr>
              <a:t>方法</a:t>
            </a:r>
            <a:r>
              <a:rPr lang="en-US" altLang="zh-CN" sz="2400" b="1">
                <a:effectLst/>
              </a:rPr>
              <a:t>1</a:t>
            </a:r>
            <a:r>
              <a:rPr lang="zh-CN" altLang="en-US" sz="2400" b="1">
                <a:effectLst/>
              </a:rPr>
              <a:t>（加减指令）： “</a:t>
            </a:r>
            <a:r>
              <a:rPr lang="en-US" altLang="zh-CN" sz="2400" b="1">
                <a:effectLst/>
              </a:rPr>
              <a:t>ADD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  “SUB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</a:t>
            </a:r>
            <a:endParaRPr lang="en-US" altLang="zh-CN" sz="2400" b="1">
              <a:effectLst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400" b="1">
                <a:effectLst/>
              </a:rPr>
              <a:t>方法</a:t>
            </a:r>
            <a:r>
              <a:rPr lang="en-US" altLang="zh-CN" sz="2400" b="1">
                <a:effectLst/>
              </a:rPr>
              <a:t>2</a:t>
            </a:r>
            <a:r>
              <a:rPr lang="zh-CN" altLang="en-US" sz="2400" b="1">
                <a:effectLst/>
              </a:rPr>
              <a:t>（逻辑指令）： “</a:t>
            </a:r>
            <a:r>
              <a:rPr lang="en-US" altLang="zh-CN" sz="2400" b="1">
                <a:effectLst/>
              </a:rPr>
              <a:t>OR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   “AND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0DFH</a:t>
            </a:r>
            <a:r>
              <a:rPr lang="en-US" altLang="zh-CN" sz="2400" b="1">
                <a:effectLst/>
              </a:rPr>
              <a:t>”</a:t>
            </a:r>
            <a:endParaRPr lang="en-US" altLang="zh-CN" sz="2400" b="1">
              <a:effectLst/>
            </a:endParaRPr>
          </a:p>
        </p:txBody>
      </p:sp>
      <p:sp>
        <p:nvSpPr>
          <p:cNvPr id="22544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051050" y="5373688"/>
            <a:ext cx="6335713" cy="503237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just"/>
            <a:r>
              <a:rPr lang="zh-CN" altLang="en-US" sz="2400" b="1">
                <a:effectLst/>
              </a:rPr>
              <a:t>大小写互换（异或指令）： “</a:t>
            </a:r>
            <a:r>
              <a:rPr lang="en-US" altLang="zh-CN" sz="2400" b="1">
                <a:effectLst/>
              </a:rPr>
              <a:t>XOR DL,</a:t>
            </a:r>
            <a:r>
              <a:rPr lang="en-US" altLang="zh-CN" sz="2400" b="1">
                <a:solidFill>
                  <a:srgbClr val="006600"/>
                </a:solidFill>
                <a:effectLst/>
              </a:rPr>
              <a:t>20H</a:t>
            </a:r>
            <a:r>
              <a:rPr lang="en-US" altLang="zh-CN" sz="2400" b="1">
                <a:effectLst/>
              </a:rPr>
              <a:t>”</a:t>
            </a:r>
            <a:endParaRPr lang="en-US" altLang="zh-CN" sz="2400" b="1">
              <a:effectLst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顺序结构程序设计实例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532812" cy="5184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例题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3.4 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采用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查表法，将一位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进制数转换为其对应字符的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ASCII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码并显示。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eaLnBrk="1" hangingPunct="1">
              <a:spcBef>
                <a:spcPts val="1200"/>
              </a:spcBef>
              <a:buFontTx/>
              <a:buNone/>
              <a:tabLst>
                <a:tab pos="1082675" algn="l"/>
              </a:tabLst>
            </a:pPr>
            <a:r>
              <a:rPr lang="en-US" altLang="zh-CN" sz="2400" dirty="0" smtClean="0">
                <a:solidFill>
                  <a:srgbClr val="006600"/>
                </a:solidFill>
              </a:rPr>
              <a:t>	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.data	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数据段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ASCII	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 30h,31h,32h,33h,34h,35h,36h,37h,38h,39h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；对应</a:t>
            </a:r>
            <a:r>
              <a:rPr lang="en-US" altLang="zh-CN" sz="2400" dirty="0" smtClean="0">
                <a:solidFill>
                  <a:srgbClr val="006600"/>
                </a:solidFill>
              </a:rPr>
              <a:t>0 ~ 9</a:t>
            </a:r>
            <a:r>
              <a:rPr lang="zh-CN" altLang="en-US" sz="2400" dirty="0" smtClean="0">
                <a:solidFill>
                  <a:srgbClr val="006600"/>
                </a:solidFill>
              </a:rPr>
              <a:t>的</a:t>
            </a:r>
            <a:r>
              <a:rPr lang="en-US" altLang="zh-CN" sz="2400" dirty="0" smtClean="0">
                <a:solidFill>
                  <a:srgbClr val="006600"/>
                </a:solidFill>
              </a:rPr>
              <a:t>ASCII</a:t>
            </a:r>
            <a:r>
              <a:rPr lang="zh-CN" altLang="en-US" sz="2400" dirty="0" smtClean="0">
                <a:solidFill>
                  <a:srgbClr val="006600"/>
                </a:solidFill>
              </a:rPr>
              <a:t>码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 41h,42h,43h,44h,45h,46h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；对应</a:t>
            </a:r>
            <a:r>
              <a:rPr lang="en-US" altLang="zh-CN" sz="2400" dirty="0" smtClean="0">
                <a:solidFill>
                  <a:srgbClr val="006600"/>
                </a:solidFill>
              </a:rPr>
              <a:t>A ~ F</a:t>
            </a:r>
            <a:r>
              <a:rPr lang="zh-CN" altLang="en-US" sz="2400" dirty="0" smtClean="0">
                <a:solidFill>
                  <a:srgbClr val="006600"/>
                </a:solidFill>
              </a:rPr>
              <a:t>的</a:t>
            </a:r>
            <a:r>
              <a:rPr lang="en-US" altLang="zh-CN" sz="2400" dirty="0" smtClean="0">
                <a:solidFill>
                  <a:srgbClr val="006600"/>
                </a:solidFill>
              </a:rPr>
              <a:t>ASCII</a:t>
            </a:r>
            <a:r>
              <a:rPr lang="zh-CN" altLang="en-US" sz="2400" dirty="0" smtClean="0">
                <a:solidFill>
                  <a:srgbClr val="006600"/>
                </a:solidFill>
              </a:rPr>
              <a:t>码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hex	</a:t>
            </a:r>
            <a:r>
              <a:rPr lang="en-US" altLang="zh-CN" sz="2400" dirty="0" err="1" smtClean="0"/>
              <a:t>db</a:t>
            </a:r>
            <a:r>
              <a:rPr lang="en-US" altLang="zh-CN" sz="2400" dirty="0" smtClean="0"/>
              <a:t> 04h,0bh</a:t>
            </a:r>
            <a:endParaRPr lang="en-US" altLang="zh-CN" sz="2400" dirty="0" smtClean="0"/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006600"/>
                </a:solidFill>
              </a:rPr>
              <a:t>；假设两个数据</a:t>
            </a:r>
            <a:endParaRPr lang="zh-CN" altLang="en-US" sz="2400" dirty="0" smtClean="0">
              <a:solidFill>
                <a:srgbClr val="006600"/>
              </a:solidFill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660232" y="5373216"/>
            <a:ext cx="1944216" cy="576064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Wj0304.asm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3.4 </a:t>
            </a:r>
            <a:r>
              <a:rPr lang="zh-CN" altLang="en-US" smtClean="0"/>
              <a:t>代码段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7704137" cy="5111750"/>
          </a:xfrm>
        </p:spPr>
        <p:txBody>
          <a:bodyPr/>
          <a:lstStyle/>
          <a:p>
            <a:pPr marL="0" indent="0" eaLnBrk="1" hangingPunct="1">
              <a:buNone/>
              <a:tabLst>
                <a:tab pos="1082675" algn="l"/>
              </a:tabLst>
            </a:pPr>
            <a:r>
              <a:rPr lang="en-US" altLang="zh-CN" sz="2400" dirty="0">
                <a:solidFill>
                  <a:srgbClr val="006600"/>
                </a:solidFill>
              </a:rPr>
              <a:t>	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</a:rPr>
              <a:t>.code			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>
                <a:solidFill>
                  <a:srgbClr val="006600"/>
                </a:solidFill>
              </a:rPr>
              <a:t>代码</a:t>
            </a:r>
            <a:r>
              <a:rPr lang="zh-CN" altLang="en-US" sz="2400" dirty="0" smtClean="0">
                <a:solidFill>
                  <a:srgbClr val="006600"/>
                </a:solidFill>
              </a:rPr>
              <a:t>段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</a:rPr>
              <a:t>start:</a:t>
            </a:r>
            <a:r>
              <a:rPr lang="en-US" altLang="zh-CN" sz="2400" dirty="0">
                <a:solidFill>
                  <a:srgbClr val="0000FF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ax,@data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  <a:tabLst>
                <a:tab pos="1082675" algn="l"/>
              </a:tabLst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mov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ds,ax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bx,offset</a:t>
            </a:r>
            <a:r>
              <a:rPr lang="en-US" altLang="zh-CN" sz="2400" dirty="0" smtClean="0"/>
              <a:t> ASCII  </a:t>
            </a:r>
            <a:r>
              <a:rPr lang="en-US" altLang="zh-CN" sz="2400" dirty="0" smtClean="0">
                <a:solidFill>
                  <a:srgbClr val="006600"/>
                </a:solidFill>
              </a:rPr>
              <a:t>	;BX</a:t>
            </a:r>
            <a:r>
              <a:rPr lang="zh-CN" altLang="en-US" sz="2400" dirty="0">
                <a:solidFill>
                  <a:srgbClr val="006600"/>
                </a:solidFill>
              </a:rPr>
              <a:t>指向</a:t>
            </a:r>
            <a:r>
              <a:rPr lang="en-US" altLang="zh-CN" sz="2400" dirty="0">
                <a:solidFill>
                  <a:srgbClr val="006600"/>
                </a:solidFill>
              </a:rPr>
              <a:t>ASCII</a:t>
            </a:r>
            <a:r>
              <a:rPr lang="zh-CN" altLang="en-US" sz="2400" dirty="0">
                <a:solidFill>
                  <a:srgbClr val="006600"/>
                </a:solidFill>
              </a:rPr>
              <a:t>码表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al,hex</a:t>
            </a:r>
            <a:r>
              <a:rPr lang="en-US" altLang="zh-CN" sz="2400" dirty="0" smtClean="0"/>
              <a:t>			</a:t>
            </a:r>
            <a:r>
              <a:rPr lang="en-US" altLang="zh-CN" sz="2400" dirty="0" smtClean="0">
                <a:solidFill>
                  <a:srgbClr val="006600"/>
                </a:solidFill>
              </a:rPr>
              <a:t>;AL</a:t>
            </a:r>
            <a:r>
              <a:rPr lang="zh-CN" altLang="en-US" sz="2400" dirty="0">
                <a:solidFill>
                  <a:srgbClr val="006600"/>
                </a:solidFill>
              </a:rPr>
              <a:t>取得一位</a:t>
            </a:r>
            <a:r>
              <a:rPr lang="en-US" altLang="zh-CN" sz="2400" dirty="0">
                <a:solidFill>
                  <a:srgbClr val="006600"/>
                </a:solidFill>
              </a:rPr>
              <a:t>16</a:t>
            </a:r>
            <a:r>
              <a:rPr lang="zh-CN" altLang="en-US" sz="2400" dirty="0">
                <a:solidFill>
                  <a:srgbClr val="006600"/>
                </a:solidFill>
              </a:rPr>
              <a:t>进制数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None/>
              <a:tabLst>
                <a:tab pos="1082675" algn="l"/>
              </a:tabLst>
            </a:pPr>
            <a:r>
              <a:rPr lang="en-US" altLang="zh-CN" sz="2400" dirty="0" smtClean="0">
                <a:solidFill>
                  <a:srgbClr val="006600"/>
                </a:solidFill>
              </a:rPr>
              <a:t>			          ;</a:t>
            </a:r>
            <a:r>
              <a:rPr lang="zh-CN" altLang="en-US" sz="2400" dirty="0" smtClean="0">
                <a:solidFill>
                  <a:srgbClr val="006600"/>
                </a:solidFill>
              </a:rPr>
              <a:t>恰好</a:t>
            </a:r>
            <a:r>
              <a:rPr lang="zh-CN" altLang="en-US" sz="2400" dirty="0">
                <a:solidFill>
                  <a:srgbClr val="006600"/>
                </a:solidFill>
              </a:rPr>
              <a:t>就是</a:t>
            </a:r>
            <a:r>
              <a:rPr lang="en-US" altLang="zh-CN" sz="2400" dirty="0">
                <a:solidFill>
                  <a:srgbClr val="006600"/>
                </a:solidFill>
              </a:rPr>
              <a:t>ASCII</a:t>
            </a:r>
            <a:r>
              <a:rPr lang="zh-CN" altLang="en-US" sz="2400" dirty="0">
                <a:solidFill>
                  <a:srgbClr val="006600"/>
                </a:solidFill>
              </a:rPr>
              <a:t>码表中的位移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	and al,0fh</a:t>
            </a:r>
            <a:r>
              <a:rPr lang="en-US" altLang="zh-CN" sz="2400" dirty="0" smtClean="0">
                <a:solidFill>
                  <a:srgbClr val="00660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 </a:t>
            </a:r>
            <a:r>
              <a:rPr lang="en-US" altLang="zh-CN" sz="2400" dirty="0" smtClean="0">
                <a:solidFill>
                  <a:srgbClr val="006600"/>
                </a:solidFill>
              </a:rPr>
              <a:t>     ;</a:t>
            </a:r>
            <a:r>
              <a:rPr lang="zh-CN" altLang="en-US" sz="2400" dirty="0" smtClean="0">
                <a:solidFill>
                  <a:srgbClr val="006600"/>
                </a:solidFill>
              </a:rPr>
              <a:t>只有</a:t>
            </a:r>
            <a:r>
              <a:rPr lang="zh-CN" altLang="en-US" sz="2400" dirty="0">
                <a:solidFill>
                  <a:srgbClr val="006600"/>
                </a:solidFill>
              </a:rPr>
              <a:t>低</a:t>
            </a:r>
            <a:r>
              <a:rPr lang="en-US" altLang="zh-CN" sz="2400" dirty="0">
                <a:solidFill>
                  <a:srgbClr val="006600"/>
                </a:solidFill>
              </a:rPr>
              <a:t>4</a:t>
            </a:r>
            <a:r>
              <a:rPr lang="zh-CN" altLang="en-US" sz="2400" dirty="0">
                <a:solidFill>
                  <a:srgbClr val="006600"/>
                </a:solidFill>
              </a:rPr>
              <a:t>位是有效的，高</a:t>
            </a:r>
            <a:r>
              <a:rPr lang="en-US" altLang="zh-CN" sz="2400" dirty="0">
                <a:solidFill>
                  <a:srgbClr val="006600"/>
                </a:solidFill>
              </a:rPr>
              <a:t>4</a:t>
            </a:r>
            <a:r>
              <a:rPr lang="zh-CN" altLang="en-US" sz="2400" dirty="0">
                <a:solidFill>
                  <a:srgbClr val="006600"/>
                </a:solidFill>
              </a:rPr>
              <a:t>位清</a:t>
            </a:r>
            <a:r>
              <a:rPr lang="en-US" altLang="zh-CN" sz="2400" dirty="0">
                <a:solidFill>
                  <a:srgbClr val="006600"/>
                </a:solidFill>
              </a:rPr>
              <a:t>0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xlat</a:t>
            </a:r>
            <a:r>
              <a:rPr lang="en-US" altLang="zh-CN" sz="2400" dirty="0" smtClean="0"/>
              <a:t>                    </a:t>
            </a:r>
            <a:r>
              <a:rPr lang="en-US" altLang="zh-CN" sz="2400" dirty="0" smtClean="0">
                <a:solidFill>
                  <a:srgbClr val="006600"/>
                </a:solidFill>
              </a:rPr>
              <a:t>;</a:t>
            </a:r>
            <a:r>
              <a:rPr lang="zh-CN" altLang="en-US" sz="2400" dirty="0" smtClean="0">
                <a:solidFill>
                  <a:srgbClr val="006600"/>
                </a:solidFill>
              </a:rPr>
              <a:t>换</a:t>
            </a:r>
            <a:r>
              <a:rPr lang="zh-CN" altLang="en-US" sz="2400" dirty="0">
                <a:solidFill>
                  <a:srgbClr val="006600"/>
                </a:solidFill>
              </a:rPr>
              <a:t>码：</a:t>
            </a:r>
            <a:r>
              <a:rPr lang="en-US" altLang="zh-CN" sz="2400" dirty="0">
                <a:solidFill>
                  <a:srgbClr val="006600"/>
                </a:solidFill>
              </a:rPr>
              <a:t>AL←DS:[BX</a:t>
            </a:r>
            <a:r>
              <a:rPr lang="zh-CN" altLang="en-US" sz="2400" dirty="0">
                <a:solidFill>
                  <a:srgbClr val="006600"/>
                </a:solidFill>
              </a:rPr>
              <a:t>＋</a:t>
            </a:r>
            <a:r>
              <a:rPr lang="en-US" altLang="zh-CN" sz="2400" dirty="0">
                <a:solidFill>
                  <a:srgbClr val="006600"/>
                </a:solidFill>
              </a:rPr>
              <a:t>AL</a:t>
            </a:r>
            <a:r>
              <a:rPr lang="en-US" altLang="zh-CN" sz="2400" dirty="0" smtClean="0">
                <a:solidFill>
                  <a:srgbClr val="006600"/>
                </a:solidFill>
              </a:rPr>
              <a:t>]</a:t>
            </a:r>
            <a:endParaRPr lang="en-US" altLang="zh-CN" sz="2400" dirty="0" smtClean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dl,al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   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zh-CN" altLang="en-US" sz="2400" dirty="0">
                <a:solidFill>
                  <a:srgbClr val="006600"/>
                </a:solidFill>
              </a:rPr>
              <a:t>入口参数：</a:t>
            </a:r>
            <a:r>
              <a:rPr lang="en-US" altLang="zh-CN" sz="2400" dirty="0">
                <a:solidFill>
                  <a:srgbClr val="006600"/>
                </a:solidFill>
              </a:rPr>
              <a:t>DL←AL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ah,2	</a:t>
            </a:r>
            <a:r>
              <a:rPr lang="en-US" altLang="zh-CN" sz="2400" dirty="0" smtClean="0"/>
              <a:t>    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en-US" altLang="zh-CN" sz="2400" dirty="0">
                <a:solidFill>
                  <a:srgbClr val="006600"/>
                </a:solidFill>
              </a:rPr>
              <a:t>02</a:t>
            </a:r>
            <a:r>
              <a:rPr lang="zh-CN" altLang="en-US" sz="2400" dirty="0">
                <a:solidFill>
                  <a:srgbClr val="006600"/>
                </a:solidFill>
              </a:rPr>
              <a:t>号</a:t>
            </a:r>
            <a:r>
              <a:rPr lang="en-US" altLang="zh-CN" sz="2400" dirty="0">
                <a:solidFill>
                  <a:srgbClr val="006600"/>
                </a:solidFill>
              </a:rPr>
              <a:t>DOS</a:t>
            </a:r>
            <a:r>
              <a:rPr lang="zh-CN" altLang="en-US" sz="2400" dirty="0">
                <a:solidFill>
                  <a:srgbClr val="006600"/>
                </a:solidFill>
              </a:rPr>
              <a:t>功能调用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smtClean="0"/>
              <a:t>       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 21h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     </a:t>
            </a:r>
            <a:r>
              <a:rPr lang="zh-CN" altLang="en-US" sz="2400" dirty="0" smtClean="0">
                <a:solidFill>
                  <a:srgbClr val="006600"/>
                </a:solidFill>
              </a:rPr>
              <a:t>；</a:t>
            </a:r>
            <a:r>
              <a:rPr lang="zh-CN" altLang="en-US" sz="2400" dirty="0">
                <a:solidFill>
                  <a:srgbClr val="006600"/>
                </a:solidFill>
              </a:rPr>
              <a:t>显示一个</a:t>
            </a:r>
            <a:r>
              <a:rPr lang="en-US" altLang="zh-CN" sz="2400" dirty="0">
                <a:solidFill>
                  <a:srgbClr val="006600"/>
                </a:solidFill>
              </a:rPr>
              <a:t>ASCII</a:t>
            </a:r>
            <a:r>
              <a:rPr lang="zh-CN" altLang="en-US" sz="2400" dirty="0">
                <a:solidFill>
                  <a:srgbClr val="006600"/>
                </a:solidFill>
              </a:rPr>
              <a:t>码字符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 eaLnBrk="1" hangingPunct="1">
              <a:buFontTx/>
              <a:buNone/>
              <a:tabLst>
                <a:tab pos="1082675" algn="l"/>
              </a:tabLst>
            </a:pPr>
            <a:endParaRPr lang="en-US" altLang="zh-CN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3.4 </a:t>
            </a:r>
            <a:r>
              <a:rPr lang="zh-CN" altLang="en-US" smtClean="0"/>
              <a:t>代码段（续）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135938" cy="4752975"/>
          </a:xfrm>
        </p:spPr>
        <p:txBody>
          <a:bodyPr/>
          <a:lstStyle/>
          <a:p>
            <a:pPr marL="400050" lvl="1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al,hex+1	</a:t>
            </a:r>
            <a:r>
              <a:rPr lang="zh-CN" altLang="en-US" sz="2400" dirty="0" smtClean="0">
                <a:solidFill>
                  <a:srgbClr val="006600"/>
                </a:solidFill>
              </a:rPr>
              <a:t>；转换并显示下一个数据</a:t>
            </a:r>
            <a:endParaRPr lang="zh-CN" altLang="en-US" sz="2400" dirty="0" smtClean="0">
              <a:solidFill>
                <a:srgbClr val="006600"/>
              </a:solidFill>
            </a:endParaRPr>
          </a:p>
          <a:p>
            <a:pPr marL="400050" lvl="1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smtClean="0"/>
              <a:t>and al,0fh</a:t>
            </a:r>
            <a:endParaRPr lang="en-US" altLang="zh-CN" sz="2400" dirty="0" smtClean="0"/>
          </a:p>
          <a:p>
            <a:pPr marL="400050" lvl="1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err="1" smtClean="0"/>
              <a:t>xlat</a:t>
            </a:r>
            <a:endParaRPr lang="en-US" altLang="zh-CN" sz="2400" dirty="0" smtClean="0"/>
          </a:p>
          <a:p>
            <a:pPr marL="400050" lvl="1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dl,al</a:t>
            </a:r>
            <a:endParaRPr lang="en-US" altLang="zh-CN" sz="2400" dirty="0" smtClean="0"/>
          </a:p>
          <a:p>
            <a:pPr marL="400050" lvl="1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err="1" smtClean="0"/>
              <a:t>mov</a:t>
            </a:r>
            <a:r>
              <a:rPr lang="en-US" altLang="zh-CN" sz="2400" dirty="0" smtClean="0"/>
              <a:t> ah,2</a:t>
            </a:r>
            <a:endParaRPr lang="en-US" altLang="zh-CN" sz="2400" dirty="0" smtClean="0"/>
          </a:p>
          <a:p>
            <a:pPr marL="400050" lvl="1" indent="0" eaLnBrk="1" hangingPunct="1">
              <a:buFontTx/>
              <a:buNone/>
              <a:tabLst>
                <a:tab pos="2781300" algn="l"/>
              </a:tabLst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21h</a:t>
            </a: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3.4 </a:t>
            </a:r>
            <a:r>
              <a:rPr lang="zh-CN" altLang="en-US" smtClean="0"/>
              <a:t>分支程序设计</a:t>
            </a:r>
            <a:endParaRPr lang="zh-CN" altLang="en-U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分支程序根据条件成立与否决定某些语句是否执行。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/>
              <a:t>分支</a:t>
            </a:r>
            <a:r>
              <a:rPr lang="zh-CN" altLang="en-US" sz="2800" dirty="0" smtClean="0"/>
              <a:t>控制</a:t>
            </a:r>
            <a:r>
              <a:rPr lang="zh-CN" altLang="en-US" sz="2800" dirty="0"/>
              <a:t>通过</a:t>
            </a:r>
            <a:r>
              <a:rPr lang="zh-CN" altLang="en-US" sz="2800" dirty="0" smtClean="0"/>
              <a:t>转移指令</a:t>
            </a:r>
            <a:r>
              <a:rPr lang="en-US" altLang="zh-CN" sz="2800" dirty="0" err="1"/>
              <a:t>Jcc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JMP</a:t>
            </a:r>
            <a:r>
              <a:rPr lang="zh-CN" altLang="en-US" sz="2800" dirty="0" smtClean="0"/>
              <a:t>实现。</a:t>
            </a:r>
            <a:endParaRPr lang="zh-CN" altLang="en-US" sz="2800" dirty="0"/>
          </a:p>
          <a:p>
            <a:pPr eaLnBrk="1" hangingPunct="1"/>
            <a:r>
              <a:rPr lang="zh-CN" altLang="en-US" sz="2800" dirty="0" smtClean="0"/>
              <a:t>判断的条件是</a:t>
            </a:r>
            <a:r>
              <a:rPr lang="en-US" altLang="zh-CN" sz="2800" dirty="0" smtClean="0"/>
              <a:t>CMP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TEST</a:t>
            </a:r>
            <a:r>
              <a:rPr lang="zh-CN" altLang="en-US" sz="2800" dirty="0" smtClean="0"/>
              <a:t>等指令执行后建立的状态标志。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分支结构有</a:t>
            </a:r>
            <a:endParaRPr lang="zh-CN" altLang="en-US" sz="2800" dirty="0" smtClean="0"/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单分支结构</a:t>
            </a:r>
            <a:endParaRPr lang="zh-CN" altLang="en-US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双分支结构</a:t>
            </a:r>
            <a:endParaRPr lang="zh-CN" altLang="en-US" b="0" dirty="0" smtClean="0">
              <a:latin typeface="+mn-ea"/>
              <a:ea typeface="+mn-ea"/>
            </a:endParaRPr>
          </a:p>
          <a:p>
            <a:pPr lvl="1" eaLnBrk="1" hangingPunct="1"/>
            <a:r>
              <a:rPr lang="zh-CN" altLang="en-US" b="0" dirty="0" smtClean="0">
                <a:latin typeface="+mn-ea"/>
                <a:ea typeface="+mn-ea"/>
              </a:rPr>
              <a:t>多分支结构</a:t>
            </a:r>
            <a:endParaRPr lang="zh-CN" altLang="en-US" b="0" dirty="0" smtClean="0">
              <a:latin typeface="+mn-ea"/>
              <a:ea typeface="+mn-ea"/>
            </a:endParaRP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7351713" y="3836988"/>
            <a:ext cx="0" cy="914400"/>
          </a:xfrm>
          <a:prstGeom prst="line">
            <a:avLst/>
          </a:prstGeom>
          <a:noFill/>
          <a:ln w="76200" cmpd="tri">
            <a:solidFill>
              <a:srgbClr val="00660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6799263" y="4751388"/>
            <a:ext cx="457200" cy="838200"/>
          </a:xfrm>
          <a:prstGeom prst="line">
            <a:avLst/>
          </a:prstGeom>
          <a:noFill/>
          <a:ln w="76200" cmpd="tri">
            <a:solidFill>
              <a:srgbClr val="00660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7427913" y="4751388"/>
            <a:ext cx="457200" cy="838200"/>
          </a:xfrm>
          <a:prstGeom prst="line">
            <a:avLst/>
          </a:prstGeom>
          <a:noFill/>
          <a:ln w="76200" cmpd="tri">
            <a:solidFill>
              <a:srgbClr val="006600"/>
            </a:solidFill>
            <a:round/>
            <a:tailEnd type="stealth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3.4.1 </a:t>
            </a:r>
            <a:r>
              <a:rPr lang="zh-CN" altLang="en-US" dirty="0" smtClean="0"/>
              <a:t>单分支结构程序设计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90601"/>
            <a:ext cx="4464050" cy="19343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条件成立跳转，否则顺序执行分支语句体。</a:t>
            </a:r>
            <a:endParaRPr lang="zh-CN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注意选择正确的条件转移指令和转移目标地址。</a:t>
            </a:r>
            <a:endParaRPr lang="zh-CN" altLang="en-US" sz="2800" dirty="0" smtClean="0"/>
          </a:p>
        </p:txBody>
      </p:sp>
      <p:sp>
        <p:nvSpPr>
          <p:cNvPr id="6" name="圆角矩形 5"/>
          <p:cNvSpPr/>
          <p:nvPr/>
        </p:nvSpPr>
        <p:spPr bwMode="auto">
          <a:xfrm>
            <a:off x="899592" y="3788841"/>
            <a:ext cx="2592387" cy="576263"/>
          </a:xfrm>
          <a:prstGeom prst="roundRect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dirty="0">
                <a:solidFill>
                  <a:schemeClr val="accent2"/>
                </a:solidFill>
                <a:effectLst/>
              </a:rPr>
              <a:t>实例：求绝对值</a:t>
            </a:r>
            <a:endParaRPr lang="zh-CN" altLang="en-US" sz="2400" dirty="0">
              <a:solidFill>
                <a:schemeClr val="accent2"/>
              </a:solidFill>
              <a:effectLst/>
            </a:endParaRPr>
          </a:p>
          <a:p>
            <a:pPr algn="ctr">
              <a:defRPr/>
            </a:pPr>
            <a:endParaRPr lang="zh-CN" altLang="en-US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48064" y="1052240"/>
            <a:ext cx="3528392" cy="2664792"/>
            <a:chOff x="2915816" y="3429124"/>
            <a:chExt cx="3528392" cy="2664792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4391980" y="342912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流程图: 决策 3"/>
            <p:cNvSpPr/>
            <p:nvPr/>
          </p:nvSpPr>
          <p:spPr bwMode="auto">
            <a:xfrm>
              <a:off x="2915816" y="3789040"/>
              <a:ext cx="2952328" cy="719460"/>
            </a:xfrm>
            <a:prstGeom prst="flowChartDecision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47864" y="390667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Jcc</a:t>
              </a:r>
              <a:r>
                <a:rPr lang="zh-CN" altLang="en-US" sz="2400" dirty="0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条件满足</a:t>
              </a:r>
              <a:r>
                <a:rPr lang="zh-CN" altLang="en-US" sz="2400" dirty="0" smtClean="0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？</a:t>
              </a:r>
              <a:endParaRPr lang="zh-CN" altLang="en-US" sz="2400" dirty="0"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131840" y="5085184"/>
              <a:ext cx="2520280" cy="432048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分支语句体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 bwMode="auto">
            <a:xfrm>
              <a:off x="4389997" y="4508500"/>
              <a:ext cx="1983" cy="5766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4389005" y="5517232"/>
              <a:ext cx="1983" cy="5766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接连接符 9"/>
            <p:cNvCxnSpPr>
              <a:stCxn id="4" idx="3"/>
            </p:cNvCxnSpPr>
            <p:nvPr/>
          </p:nvCxnSpPr>
          <p:spPr bwMode="auto">
            <a:xfrm>
              <a:off x="5868144" y="4148770"/>
              <a:ext cx="5760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444208" y="4148770"/>
              <a:ext cx="0" cy="1728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4391980" y="5860180"/>
              <a:ext cx="205222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355976" y="4571836"/>
              <a:ext cx="28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  <a:effectLst/>
                </a:rPr>
                <a:t>N</a:t>
              </a:r>
              <a:endParaRPr lang="zh-CN" altLang="en-US" dirty="0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2496" y="3830714"/>
              <a:ext cx="28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  <a:effectLst/>
                </a:rPr>
                <a:t>Y</a:t>
              </a:r>
              <a:endParaRPr lang="zh-CN" altLang="en-US" dirty="0">
                <a:solidFill>
                  <a:srgbClr val="0070C0"/>
                </a:solidFill>
                <a:effectLst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050418" y="383143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0000FF"/>
                </a:solidFill>
                <a:effectLst/>
              </a:rPr>
              <a:t>单分支结构</a:t>
            </a:r>
            <a:endParaRPr lang="zh-CN" altLang="en-US" sz="2400" dirty="0">
              <a:solidFill>
                <a:srgbClr val="0000FF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79" y="187325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单分支结构程序实例</a:t>
            </a:r>
            <a:endParaRPr lang="zh-CN" altLang="en-US" sz="2400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2" y="1628800"/>
            <a:ext cx="8820150" cy="2232025"/>
          </a:xfrm>
        </p:spPr>
        <p:txBody>
          <a:bodyPr/>
          <a:lstStyle/>
          <a:p>
            <a:pPr marL="0" indent="0" eaLnBrk="1" hangingPunct="1">
              <a:buSzPct val="90000"/>
              <a:buFont typeface="Wingdings" panose="05000000000000000000" pitchFamily="2" charset="2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2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cmp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 ax,0</a:t>
            </a:r>
            <a:endParaRPr kumimoji="1" lang="en-US" altLang="zh-CN" sz="28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SzPct val="90000"/>
              <a:buFont typeface="Wingdings" panose="05000000000000000000" pitchFamily="2" charset="2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2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jge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nonneg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kumimoji="1" lang="zh-CN" altLang="en-US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；条件满足（</a:t>
            </a:r>
            <a:r>
              <a:rPr kumimoji="1" lang="en-US" altLang="zh-CN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AX≥0</a:t>
            </a:r>
            <a:r>
              <a:rPr kumimoji="1" lang="zh-CN" altLang="en-US" sz="2400" dirty="0" smtClean="0">
                <a:solidFill>
                  <a:srgbClr val="006600"/>
                </a:solidFill>
                <a:ea typeface="宋体" panose="02010600030101010101" pitchFamily="2" charset="-122"/>
              </a:rPr>
              <a:t>），转移</a:t>
            </a:r>
            <a:endParaRPr kumimoji="1" lang="zh-CN" altLang="en-US" sz="2400" dirty="0" smtClean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SzPct val="90000"/>
              <a:buFont typeface="Wingdings" panose="05000000000000000000" pitchFamily="2" charset="2"/>
              <a:buNone/>
              <a:tabLst>
                <a:tab pos="1435100" algn="l"/>
                <a:tab pos="3854450" algn="l"/>
              </a:tabLst>
            </a:pPr>
            <a:r>
              <a:rPr kumimoji="1" lang="zh-CN" altLang="en-US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2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neg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 ax	</a:t>
            </a:r>
            <a:r>
              <a:rPr kumimoji="1"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；条件不满足，求补</a:t>
            </a:r>
            <a:endParaRPr kumimoji="1" lang="zh-CN" altLang="en-US" sz="2400" dirty="0">
              <a:solidFill>
                <a:srgbClr val="006600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SzPct val="90000"/>
              <a:buFont typeface="Wingdings" panose="05000000000000000000" pitchFamily="2" charset="2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nonneg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:	</a:t>
            </a:r>
            <a:r>
              <a:rPr kumimoji="1" lang="en-US" altLang="zh-CN" sz="2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mov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dirty="0" err="1" smtClean="0">
                <a:solidFill>
                  <a:srgbClr val="0000CC"/>
                </a:solidFill>
                <a:ea typeface="宋体" panose="02010600030101010101" pitchFamily="2" charset="-122"/>
              </a:rPr>
              <a:t>result,ax</a:t>
            </a:r>
            <a:r>
              <a:rPr kumimoji="1" lang="en-US" altLang="zh-CN" sz="2800" dirty="0" smtClean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kumimoji="1"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；保存结果</a:t>
            </a:r>
            <a:endParaRPr kumimoji="1" lang="zh-CN" altLang="en-US" sz="2400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  <p:pic>
        <p:nvPicPr>
          <p:cNvPr id="10246" name="Picture 6" descr="0962">
            <a:hlinkClick r:id="" tooltip="上一页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0966">
            <a:hlinkClick r:id="" tooltip="下一页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982241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 smtClean="0">
                <a:effectLst/>
                <a:latin typeface="+mn-lt"/>
                <a:ea typeface="+mn-ea"/>
              </a:rPr>
              <a:t>例：计算</a:t>
            </a:r>
            <a:r>
              <a:rPr lang="en-US" altLang="zh-CN" sz="2400" b="0" dirty="0" smtClean="0">
                <a:effectLst/>
                <a:latin typeface="+mn-lt"/>
                <a:ea typeface="+mn-ea"/>
              </a:rPr>
              <a:t>AX</a:t>
            </a:r>
            <a:r>
              <a:rPr lang="zh-CN" altLang="en-US" sz="2400" b="0" dirty="0" smtClean="0">
                <a:effectLst/>
                <a:latin typeface="+mn-lt"/>
                <a:ea typeface="+mn-ea"/>
              </a:rPr>
              <a:t>中有符号数的绝对值，结果用变量</a:t>
            </a:r>
            <a:r>
              <a:rPr lang="en-US" altLang="zh-CN" sz="2400" b="0" dirty="0" smtClean="0">
                <a:effectLst/>
                <a:latin typeface="+mn-lt"/>
                <a:ea typeface="+mn-ea"/>
              </a:rPr>
              <a:t>result</a:t>
            </a:r>
            <a:r>
              <a:rPr lang="zh-CN" altLang="en-US" sz="2400" b="0" dirty="0" smtClean="0">
                <a:effectLst/>
                <a:latin typeface="+mn-lt"/>
                <a:ea typeface="+mn-ea"/>
              </a:rPr>
              <a:t>保存。</a:t>
            </a:r>
            <a:endParaRPr lang="zh-CN" altLang="en-US" sz="2400" b="0" dirty="0" smtClean="0">
              <a:effectLst/>
              <a:latin typeface="+mn-lt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92080" y="3429000"/>
            <a:ext cx="3528392" cy="2664792"/>
            <a:chOff x="2915816" y="3429124"/>
            <a:chExt cx="3528392" cy="2664792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4391980" y="342912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流程图: 决策 9"/>
            <p:cNvSpPr/>
            <p:nvPr/>
          </p:nvSpPr>
          <p:spPr bwMode="auto">
            <a:xfrm>
              <a:off x="2915816" y="3789040"/>
              <a:ext cx="2952328" cy="719460"/>
            </a:xfrm>
            <a:prstGeom prst="flowChartDecision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47864" y="390667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Jcc</a:t>
              </a:r>
              <a:r>
                <a:rPr lang="zh-CN" altLang="en-US" sz="2400" dirty="0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条件满足</a:t>
              </a:r>
              <a:r>
                <a:rPr lang="zh-CN" altLang="en-US" sz="2400" dirty="0" smtClean="0"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？</a:t>
              </a:r>
              <a:endParaRPr lang="zh-CN" altLang="en-US" sz="2400" dirty="0"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131840" y="5085184"/>
              <a:ext cx="2520280" cy="432048"/>
            </a:xfrm>
            <a:prstGeom prst="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分支语句体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>
              <a:off x="4389997" y="4508500"/>
              <a:ext cx="1983" cy="5766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4389005" y="5517232"/>
              <a:ext cx="1983" cy="5766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 bwMode="auto">
            <a:xfrm>
              <a:off x="5868144" y="4148770"/>
              <a:ext cx="5760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6444208" y="4148770"/>
              <a:ext cx="0" cy="1728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4391980" y="5860180"/>
              <a:ext cx="205222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355976" y="4571836"/>
              <a:ext cx="28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  <a:effectLst/>
                </a:rPr>
                <a:t>N</a:t>
              </a:r>
              <a:endParaRPr lang="zh-CN" altLang="en-US" dirty="0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32496" y="3830714"/>
              <a:ext cx="289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  <a:effectLst/>
                </a:rPr>
                <a:t>Y</a:t>
              </a:r>
              <a:endParaRPr lang="zh-CN" altLang="en-US" dirty="0">
                <a:solidFill>
                  <a:srgbClr val="0070C0"/>
                </a:solidFill>
                <a:effectLst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79" y="187325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单分支结构程序实例 解法</a:t>
            </a:r>
            <a:r>
              <a:rPr lang="en-US" altLang="zh-CN" sz="2400" dirty="0" smtClean="0"/>
              <a:t>2</a:t>
            </a:r>
            <a:endParaRPr lang="zh-CN" altLang="en-US" sz="2400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628800"/>
            <a:ext cx="8712199" cy="3456384"/>
          </a:xfrm>
        </p:spPr>
        <p:txBody>
          <a:bodyPr/>
          <a:lstStyle/>
          <a:p>
            <a:pPr>
              <a:buSzPct val="90000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>
                <a:solidFill>
                  <a:srgbClr val="0000CC"/>
                </a:solidFill>
              </a:rPr>
              <a:t>	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；解法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，不</a:t>
            </a:r>
            <a:r>
              <a:rPr kumimoji="1" lang="zh-CN" altLang="en-US" sz="2400" dirty="0">
                <a:solidFill>
                  <a:srgbClr val="FF0000"/>
                </a:solidFill>
              </a:rPr>
              <a:t>恰当的分支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buSzPct val="90000"/>
              <a:buNone/>
              <a:tabLst>
                <a:tab pos="1435100" algn="l"/>
                <a:tab pos="3854450" algn="l"/>
              </a:tabLst>
            </a:pPr>
            <a:r>
              <a:rPr kumimoji="1" lang="zh-CN" altLang="en-US" sz="2800" dirty="0">
                <a:solidFill>
                  <a:srgbClr val="0000CC"/>
                </a:solidFill>
              </a:rPr>
              <a:t>	</a:t>
            </a:r>
            <a:r>
              <a:rPr kumimoji="1" lang="zh-CN" altLang="en-US" sz="2800" dirty="0" smtClean="0">
                <a:solidFill>
                  <a:srgbClr val="0000CC"/>
                </a:solidFill>
              </a:rPr>
              <a:t>           </a:t>
            </a:r>
            <a:r>
              <a:rPr kumimoji="1" lang="en-US" altLang="zh-CN" sz="2800" dirty="0" err="1" smtClean="0">
                <a:solidFill>
                  <a:srgbClr val="0000CC"/>
                </a:solidFill>
              </a:rPr>
              <a:t>cmp</a:t>
            </a:r>
            <a:r>
              <a:rPr kumimoji="1" lang="en-US" altLang="zh-CN" sz="2800" dirty="0" smtClean="0">
                <a:solidFill>
                  <a:srgbClr val="0000CC"/>
                </a:solidFill>
              </a:rPr>
              <a:t> </a:t>
            </a:r>
            <a:r>
              <a:rPr kumimoji="1" lang="en-US" altLang="zh-CN" sz="2800" dirty="0">
                <a:solidFill>
                  <a:srgbClr val="0000CC"/>
                </a:solidFill>
              </a:rPr>
              <a:t>ax,0</a:t>
            </a:r>
            <a:endParaRPr kumimoji="1" lang="en-US" altLang="zh-CN" sz="2800" dirty="0">
              <a:solidFill>
                <a:srgbClr val="0000CC"/>
              </a:solidFill>
            </a:endParaRPr>
          </a:p>
          <a:p>
            <a:pPr>
              <a:spcBef>
                <a:spcPct val="10000"/>
              </a:spcBef>
              <a:buSzPct val="90000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>
                <a:solidFill>
                  <a:srgbClr val="0000CC"/>
                </a:solidFill>
              </a:rPr>
              <a:t>	</a:t>
            </a:r>
            <a:r>
              <a:rPr kumimoji="1" lang="en-US" altLang="zh-CN" sz="2800" dirty="0" smtClean="0">
                <a:solidFill>
                  <a:srgbClr val="0000CC"/>
                </a:solidFill>
              </a:rPr>
              <a:t>           </a:t>
            </a:r>
            <a:r>
              <a:rPr kumimoji="1" lang="en-US" altLang="zh-CN" sz="2800" dirty="0" err="1" smtClean="0">
                <a:solidFill>
                  <a:srgbClr val="0000CC"/>
                </a:solidFill>
              </a:rPr>
              <a:t>jl</a:t>
            </a:r>
            <a:r>
              <a:rPr kumimoji="1" lang="en-US" altLang="zh-CN" sz="2800" dirty="0" smtClean="0">
                <a:solidFill>
                  <a:srgbClr val="0000CC"/>
                </a:solidFill>
              </a:rPr>
              <a:t>       </a:t>
            </a:r>
            <a:r>
              <a:rPr kumimoji="1" lang="en-US" altLang="zh-CN" sz="2800" dirty="0" err="1" smtClean="0">
                <a:solidFill>
                  <a:srgbClr val="0000FF"/>
                </a:solidFill>
              </a:rPr>
              <a:t>yesneg</a:t>
            </a:r>
            <a:r>
              <a:rPr kumimoji="1" lang="en-US" altLang="zh-CN" sz="2800" dirty="0">
                <a:solidFill>
                  <a:srgbClr val="0000CC"/>
                </a:solidFill>
              </a:rPr>
              <a:t>	</a:t>
            </a:r>
            <a:r>
              <a:rPr kumimoji="1" lang="zh-CN" altLang="en-US" sz="2400" dirty="0">
                <a:solidFill>
                  <a:srgbClr val="006600"/>
                </a:solidFill>
              </a:rPr>
              <a:t>；条件满足（</a:t>
            </a:r>
            <a:r>
              <a:rPr kumimoji="1" lang="en-US" altLang="zh-CN" sz="2400" dirty="0">
                <a:solidFill>
                  <a:srgbClr val="006600"/>
                </a:solidFill>
              </a:rPr>
              <a:t>AX</a:t>
            </a:r>
            <a:r>
              <a:rPr kumimoji="1" lang="zh-CN" altLang="en-US" sz="2400" dirty="0">
                <a:solidFill>
                  <a:srgbClr val="006600"/>
                </a:solidFill>
              </a:rPr>
              <a:t>＜</a:t>
            </a:r>
            <a:r>
              <a:rPr kumimoji="1" lang="en-US" altLang="zh-CN" sz="2400" dirty="0">
                <a:solidFill>
                  <a:srgbClr val="006600"/>
                </a:solidFill>
              </a:rPr>
              <a:t>0</a:t>
            </a:r>
            <a:r>
              <a:rPr kumimoji="1" lang="zh-CN" altLang="en-US" sz="2400" dirty="0">
                <a:solidFill>
                  <a:srgbClr val="006600"/>
                </a:solidFill>
              </a:rPr>
              <a:t>），转移</a:t>
            </a:r>
            <a:endParaRPr kumimoji="1" lang="zh-CN" altLang="en-US" sz="2400" dirty="0">
              <a:solidFill>
                <a:srgbClr val="006600"/>
              </a:solidFill>
            </a:endParaRPr>
          </a:p>
          <a:p>
            <a:pPr>
              <a:spcBef>
                <a:spcPct val="10000"/>
              </a:spcBef>
              <a:buSzPct val="90000"/>
              <a:buNone/>
              <a:tabLst>
                <a:tab pos="1435100" algn="l"/>
                <a:tab pos="3854450" algn="l"/>
              </a:tabLst>
            </a:pPr>
            <a:r>
              <a:rPr kumimoji="1" lang="zh-CN" altLang="en-US" sz="2800" dirty="0">
                <a:solidFill>
                  <a:srgbClr val="0000CC"/>
                </a:solidFill>
              </a:rPr>
              <a:t>	</a:t>
            </a:r>
            <a:r>
              <a:rPr kumimoji="1" lang="zh-CN" altLang="en-US" sz="2800" dirty="0" smtClean="0">
                <a:solidFill>
                  <a:srgbClr val="0000CC"/>
                </a:solidFill>
              </a:rPr>
              <a:t>           </a:t>
            </a:r>
            <a:r>
              <a:rPr kumimoji="1" lang="en-US" altLang="zh-CN" sz="2800" dirty="0" err="1" smtClean="0">
                <a:solidFill>
                  <a:srgbClr val="0000CC"/>
                </a:solidFill>
              </a:rPr>
              <a:t>jmp</a:t>
            </a:r>
            <a:r>
              <a:rPr kumimoji="1" lang="en-US" altLang="zh-CN" sz="2800" dirty="0" smtClean="0">
                <a:solidFill>
                  <a:srgbClr val="0000CC"/>
                </a:solidFill>
              </a:rPr>
              <a:t>   </a:t>
            </a:r>
            <a:r>
              <a:rPr kumimoji="1" lang="en-US" altLang="zh-CN" sz="2800" dirty="0" err="1" smtClean="0">
                <a:solidFill>
                  <a:srgbClr val="0000CC"/>
                </a:solidFill>
              </a:rPr>
              <a:t>nonneg</a:t>
            </a:r>
            <a:endParaRPr kumimoji="1" lang="en-US" altLang="zh-CN" sz="2800" dirty="0">
              <a:solidFill>
                <a:srgbClr val="0000CC"/>
              </a:solidFill>
            </a:endParaRPr>
          </a:p>
          <a:p>
            <a:pPr>
              <a:spcBef>
                <a:spcPct val="10000"/>
              </a:spcBef>
              <a:buSzPct val="90000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 err="1">
                <a:solidFill>
                  <a:srgbClr val="0000FF"/>
                </a:solidFill>
              </a:rPr>
              <a:t>yesneg</a:t>
            </a:r>
            <a:r>
              <a:rPr kumimoji="1" lang="en-US" altLang="zh-CN" sz="2800" dirty="0">
                <a:solidFill>
                  <a:srgbClr val="0000CC"/>
                </a:solidFill>
              </a:rPr>
              <a:t>:	</a:t>
            </a:r>
            <a:r>
              <a:rPr kumimoji="1" lang="en-US" altLang="zh-CN" sz="2800" dirty="0" err="1">
                <a:solidFill>
                  <a:srgbClr val="0000CC"/>
                </a:solidFill>
              </a:rPr>
              <a:t>neg</a:t>
            </a:r>
            <a:r>
              <a:rPr kumimoji="1" lang="en-US" altLang="zh-CN" sz="2800" dirty="0">
                <a:solidFill>
                  <a:srgbClr val="0000CC"/>
                </a:solidFill>
              </a:rPr>
              <a:t> ax	</a:t>
            </a:r>
            <a:r>
              <a:rPr kumimoji="1" lang="zh-CN" altLang="en-US" sz="2400" dirty="0">
                <a:solidFill>
                  <a:srgbClr val="006600"/>
                </a:solidFill>
              </a:rPr>
              <a:t>；条件满足，求补</a:t>
            </a:r>
            <a:endParaRPr kumimoji="1" lang="zh-CN" altLang="en-US" sz="2400" dirty="0">
              <a:solidFill>
                <a:srgbClr val="006600"/>
              </a:solidFill>
            </a:endParaRPr>
          </a:p>
          <a:p>
            <a:pPr>
              <a:spcBef>
                <a:spcPct val="10000"/>
              </a:spcBef>
              <a:buSzPct val="90000"/>
              <a:buNone/>
              <a:tabLst>
                <a:tab pos="1435100" algn="l"/>
                <a:tab pos="3854450" algn="l"/>
              </a:tabLst>
            </a:pPr>
            <a:r>
              <a:rPr kumimoji="1" lang="en-US" altLang="zh-CN" sz="2800" dirty="0" err="1">
                <a:solidFill>
                  <a:srgbClr val="0000CC"/>
                </a:solidFill>
              </a:rPr>
              <a:t>nonneg</a:t>
            </a:r>
            <a:r>
              <a:rPr kumimoji="1" lang="en-US" altLang="zh-CN" sz="2800" dirty="0">
                <a:solidFill>
                  <a:srgbClr val="0000CC"/>
                </a:solidFill>
              </a:rPr>
              <a:t>:	</a:t>
            </a:r>
            <a:r>
              <a:rPr kumimoji="1" lang="en-US" altLang="zh-CN" sz="2800" dirty="0" err="1">
                <a:solidFill>
                  <a:srgbClr val="0000CC"/>
                </a:solidFill>
              </a:rPr>
              <a:t>mov</a:t>
            </a:r>
            <a:r>
              <a:rPr kumimoji="1" lang="en-US" altLang="zh-CN" sz="2800" dirty="0">
                <a:solidFill>
                  <a:srgbClr val="0000CC"/>
                </a:solidFill>
              </a:rPr>
              <a:t> </a:t>
            </a:r>
            <a:r>
              <a:rPr kumimoji="1" lang="en-US" altLang="zh-CN" sz="2800" dirty="0" err="1">
                <a:solidFill>
                  <a:srgbClr val="0000CC"/>
                </a:solidFill>
              </a:rPr>
              <a:t>result,ax</a:t>
            </a:r>
            <a:r>
              <a:rPr kumimoji="1" lang="en-US" altLang="zh-CN" sz="2800" dirty="0">
                <a:solidFill>
                  <a:srgbClr val="0000CC"/>
                </a:solidFill>
              </a:rPr>
              <a:t>	</a:t>
            </a:r>
            <a:r>
              <a:rPr kumimoji="1" lang="zh-CN" altLang="en-US" sz="2400" dirty="0">
                <a:solidFill>
                  <a:srgbClr val="006600"/>
                </a:solidFill>
              </a:rPr>
              <a:t>；保存结果</a:t>
            </a:r>
            <a:endParaRPr kumimoji="1" lang="zh-CN" altLang="en-US" sz="2400" dirty="0">
              <a:solidFill>
                <a:srgbClr val="006600"/>
              </a:solidFill>
            </a:endParaRPr>
          </a:p>
        </p:txBody>
      </p:sp>
      <p:pic>
        <p:nvPicPr>
          <p:cNvPr id="10246" name="Picture 6" descr="0962">
            <a:hlinkClick r:id="" tooltip="上一页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0966">
            <a:hlinkClick r:id="" tooltip="下一页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982241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 smtClean="0">
                <a:effectLst/>
                <a:latin typeface="+mn-lt"/>
                <a:ea typeface="+mn-ea"/>
              </a:rPr>
              <a:t>例：计算</a:t>
            </a:r>
            <a:r>
              <a:rPr lang="en-US" altLang="zh-CN" sz="2400" b="0" dirty="0" smtClean="0">
                <a:effectLst/>
                <a:latin typeface="+mn-lt"/>
                <a:ea typeface="+mn-ea"/>
              </a:rPr>
              <a:t>AX</a:t>
            </a:r>
            <a:r>
              <a:rPr lang="zh-CN" altLang="en-US" sz="2400" b="0" dirty="0" smtClean="0">
                <a:effectLst/>
                <a:latin typeface="+mn-lt"/>
                <a:ea typeface="+mn-ea"/>
              </a:rPr>
              <a:t>中有符号数的绝对值，结果用变量</a:t>
            </a:r>
            <a:r>
              <a:rPr lang="en-US" altLang="zh-CN" sz="2400" b="0" dirty="0" smtClean="0">
                <a:effectLst/>
                <a:latin typeface="+mn-lt"/>
                <a:ea typeface="+mn-ea"/>
              </a:rPr>
              <a:t>result</a:t>
            </a:r>
            <a:r>
              <a:rPr lang="zh-CN" altLang="en-US" sz="2400" b="0" dirty="0" smtClean="0">
                <a:effectLst/>
                <a:latin typeface="+mn-lt"/>
                <a:ea typeface="+mn-ea"/>
              </a:rPr>
              <a:t>保存。</a:t>
            </a:r>
            <a:endParaRPr lang="zh-CN" altLang="en-US" sz="2400" b="0" dirty="0" smtClean="0"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theme/theme1.xml><?xml version="1.0" encoding="utf-8"?>
<a:theme xmlns:a="http://schemas.openxmlformats.org/drawingml/2006/main" name="015">
  <a:themeElements>
    <a:clrScheme name="0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0070C0"/>
          </a:solidFill>
          <a:prstDash val="solid"/>
          <a:round/>
          <a:headEnd type="none" w="med" len="med"/>
          <a:tailEnd type="arrow"/>
        </a:ln>
      </a:spPr>
      <a:bodyPr/>
      <a:lstStyle/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015">
  <a:themeElements>
    <a:clrScheme name="0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0070C0"/>
          </a:solidFill>
          <a:prstDash val="solid"/>
          <a:round/>
          <a:headEnd type="none" w="med" len="med"/>
          <a:tailEnd type="arrow"/>
        </a:ln>
      </a:spPr>
      <a:bodyPr/>
      <a:lstStyle/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3392</Words>
  <Application>WPS 演示</Application>
  <PresentationFormat>全屏显示(4:3)</PresentationFormat>
  <Paragraphs>325</Paragraphs>
  <Slides>21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楷体_GB2312</vt:lpstr>
      <vt:lpstr>微软雅黑</vt:lpstr>
      <vt:lpstr>Arial Unicode MS</vt:lpstr>
      <vt:lpstr>幼圆</vt:lpstr>
      <vt:lpstr>Calibri</vt:lpstr>
      <vt:lpstr>Times New Roman</vt:lpstr>
      <vt:lpstr>015</vt:lpstr>
      <vt:lpstr>1_015</vt:lpstr>
      <vt:lpstr>第3章  汇编语言程序设计</vt:lpstr>
      <vt:lpstr>3.3 顺序程序设计</vt:lpstr>
      <vt:lpstr>顺序结构程序设计实例</vt:lpstr>
      <vt:lpstr>例3.4 代码段</vt:lpstr>
      <vt:lpstr>例3.4 代码段（续）</vt:lpstr>
      <vt:lpstr>3.4 分支程序设计</vt:lpstr>
      <vt:lpstr>3.4.1 单分支结构程序设计</vt:lpstr>
      <vt:lpstr>单分支结构程序实例</vt:lpstr>
      <vt:lpstr>单分支结构程序实例 解法2</vt:lpstr>
      <vt:lpstr>3.4.2 双分支结构程序设计</vt:lpstr>
      <vt:lpstr>双分支结构程序实例</vt:lpstr>
      <vt:lpstr>双分支结构程序实例</vt:lpstr>
      <vt:lpstr>双分支结构程序优化</vt:lpstr>
      <vt:lpstr>双分支结构程序优化</vt:lpstr>
      <vt:lpstr>双分支结构程序实例</vt:lpstr>
      <vt:lpstr>例3.5 显示压缩BCD码，无前导0（续）</vt:lpstr>
      <vt:lpstr>3.4.3 多分支结构程序设计</vt:lpstr>
      <vt:lpstr>利用地址表实现多分支结构</vt:lpstr>
      <vt:lpstr>例3.7 利用地址表实现多分支结构</vt:lpstr>
      <vt:lpstr>例3.7 利用地址表实现多分支结构（续）</vt:lpstr>
      <vt:lpstr>大小写字母的比较和转换</vt:lpstr>
    </vt:vector>
  </TitlesOfParts>
  <Company>zzu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汇编语言程序设计</dc:title>
  <dc:creator>钱晓捷</dc:creator>
  <cp:lastModifiedBy>George</cp:lastModifiedBy>
  <cp:revision>513</cp:revision>
  <dcterms:created xsi:type="dcterms:W3CDTF">2003-04-30T14:16:00Z</dcterms:created>
  <dcterms:modified xsi:type="dcterms:W3CDTF">2020-10-02T09:31:55Z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