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3" r:id="rId2"/>
  </p:sldMasterIdLst>
  <p:sldIdLst>
    <p:sldId id="525" r:id="rId3"/>
    <p:sldId id="317" r:id="rId4"/>
    <p:sldId id="483" r:id="rId5"/>
    <p:sldId id="527" r:id="rId6"/>
    <p:sldId id="528" r:id="rId7"/>
    <p:sldId id="319" r:id="rId8"/>
    <p:sldId id="519" r:id="rId9"/>
    <p:sldId id="520" r:id="rId10"/>
    <p:sldId id="522" r:id="rId11"/>
    <p:sldId id="320" r:id="rId12"/>
    <p:sldId id="322" r:id="rId13"/>
    <p:sldId id="323" r:id="rId14"/>
    <p:sldId id="324" r:id="rId15"/>
    <p:sldId id="502" r:id="rId16"/>
    <p:sldId id="327" r:id="rId17"/>
    <p:sldId id="332" r:id="rId18"/>
    <p:sldId id="328" r:id="rId19"/>
    <p:sldId id="330" r:id="rId20"/>
    <p:sldId id="516" r:id="rId21"/>
    <p:sldId id="504" r:id="rId22"/>
    <p:sldId id="505" r:id="rId23"/>
    <p:sldId id="334" r:id="rId24"/>
    <p:sldId id="526" r:id="rId25"/>
    <p:sldId id="506" r:id="rId26"/>
    <p:sldId id="510" r:id="rId27"/>
    <p:sldId id="508" r:id="rId28"/>
    <p:sldId id="507" r:id="rId29"/>
    <p:sldId id="517" r:id="rId30"/>
    <p:sldId id="529" r:id="rId31"/>
    <p:sldId id="509" r:id="rId32"/>
    <p:sldId id="512" r:id="rId33"/>
    <p:sldId id="511" r:id="rId34"/>
    <p:sldId id="518" r:id="rId35"/>
    <p:sldId id="513" r:id="rId36"/>
    <p:sldId id="514" r:id="rId37"/>
    <p:sldId id="524" r:id="rId38"/>
    <p:sldId id="266" r:id="rId39"/>
    <p:sldId id="284" r:id="rId40"/>
    <p:sldId id="475" r:id="rId41"/>
    <p:sldId id="521" r:id="rId42"/>
    <p:sldId id="523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006600"/>
    <a:srgbClr val="000099"/>
    <a:srgbClr val="008000"/>
    <a:srgbClr val="219AC5"/>
    <a:srgbClr val="FF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7289" autoAdjust="0"/>
    <p:restoredTop sz="94702" autoAdjust="0"/>
  </p:normalViewPr>
  <p:slideViewPr>
    <p:cSldViewPr showGuides="1">
      <p:cViewPr>
        <p:scale>
          <a:sx n="100" d="100"/>
          <a:sy n="100" d="100"/>
        </p:scale>
        <p:origin x="-1860" y="-324"/>
      </p:cViewPr>
      <p:guideLst>
        <p:guide orient="horz" pos="618"/>
        <p:guide orient="horz" pos="436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4.xml"/><Relationship Id="rId3" Type="http://schemas.openxmlformats.org/officeDocument/2006/relationships/slide" Target="slides/slide6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2.xml"/><Relationship Id="rId2" Type="http://schemas.openxmlformats.org/officeDocument/2006/relationships/slide" Target="slides/slide3.xml"/><Relationship Id="rId16" Type="http://schemas.openxmlformats.org/officeDocument/2006/relationships/slide" Target="slides/slide21.xml"/><Relationship Id="rId20" Type="http://schemas.openxmlformats.org/officeDocument/2006/relationships/slide" Target="slides/slide32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1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7871"/>
            <a:ext cx="7416055" cy="5042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>
            <a:lvl1pPr>
              <a:defRPr sz="28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5967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483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821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734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control" Target="../activeX/activeX1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5.png"/><Relationship Id="rId4" Type="http://schemas.openxmlformats.org/officeDocument/2006/relationships/theme" Target="../theme/theme1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1030" name="Picture 6" descr="LINE0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INE0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35" name="ShockwaveFlash1" r:id="rId6" imgW="1219370" imgH="533474"/>
        </mc:Choice>
        <mc:Fallback>
          <p:control name="ShockwaveFlash1" r:id="rId6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08275"/>
            <a:ext cx="673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3075" name="Picture 6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4790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226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116013" y="2708275"/>
            <a:ext cx="6769100" cy="792163"/>
          </a:xfrm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 汇编语言程序设计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dirty="0"/>
              <a:t>3.5.1 </a:t>
            </a:r>
            <a:r>
              <a:rPr lang="zh-CN" altLang="en-US" dirty="0"/>
              <a:t>计数控制循环</a:t>
            </a:r>
            <a:r>
              <a:rPr lang="en-US" altLang="zh-CN" dirty="0"/>
              <a:t>--</a:t>
            </a:r>
            <a:r>
              <a:rPr lang="zh-CN" altLang="en-US" dirty="0"/>
              <a:t>举例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556692"/>
            <a:ext cx="8207376" cy="453660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>
                <a:solidFill>
                  <a:schemeClr val="accent5"/>
                </a:solidFill>
              </a:rPr>
              <a:t>mov</a:t>
            </a:r>
            <a:r>
              <a:rPr lang="en-US" altLang="zh-CN" sz="2400" dirty="0" smtClean="0">
                <a:solidFill>
                  <a:schemeClr val="accent5"/>
                </a:solidFill>
              </a:rPr>
              <a:t> cx,8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CX←8</a:t>
            </a:r>
            <a:r>
              <a:rPr lang="zh-CN" altLang="en-US" sz="2400" dirty="0" smtClean="0">
                <a:solidFill>
                  <a:srgbClr val="006600"/>
                </a:solidFill>
              </a:rPr>
              <a:t>（循环次数）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>
                <a:solidFill>
                  <a:srgbClr val="000099"/>
                </a:solidFill>
              </a:rPr>
              <a:t>again:	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shl</a:t>
            </a:r>
            <a:r>
              <a:rPr lang="en-US" altLang="zh-CN" sz="2400" dirty="0" smtClean="0">
                <a:solidFill>
                  <a:srgbClr val="000099"/>
                </a:solidFill>
              </a:rPr>
              <a:t>   bl,1</a:t>
            </a:r>
            <a:r>
              <a:rPr lang="en-US" altLang="zh-CN" sz="24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；左移进</a:t>
            </a:r>
            <a:r>
              <a:rPr lang="en-US" altLang="zh-CN" sz="2400" dirty="0">
                <a:solidFill>
                  <a:srgbClr val="006600"/>
                </a:solidFill>
              </a:rPr>
              <a:t>CF,</a:t>
            </a:r>
            <a:r>
              <a:rPr lang="zh-CN" altLang="en-US" sz="2400" dirty="0">
                <a:solidFill>
                  <a:srgbClr val="006600"/>
                </a:solidFill>
              </a:rPr>
              <a:t>从高位开始显示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  <a:tab pos="32273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>
                <a:solidFill>
                  <a:srgbClr val="000099"/>
                </a:solidFill>
              </a:rPr>
              <a:t>mov</a:t>
            </a:r>
            <a:r>
              <a:rPr lang="en-US" altLang="zh-CN" sz="2400" dirty="0">
                <a:solidFill>
                  <a:srgbClr val="000099"/>
                </a:solidFill>
              </a:rPr>
              <a:t> dl,0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MOV</a:t>
            </a:r>
            <a:r>
              <a:rPr lang="zh-CN" altLang="en-US" sz="2400" dirty="0">
                <a:solidFill>
                  <a:srgbClr val="006600"/>
                </a:solidFill>
              </a:rPr>
              <a:t>指令不改变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>
                <a:solidFill>
                  <a:srgbClr val="000099"/>
                </a:solidFill>
              </a:rPr>
              <a:t>adc</a:t>
            </a:r>
            <a:r>
              <a:rPr lang="en-US" altLang="zh-CN" sz="2400" dirty="0">
                <a:solidFill>
                  <a:srgbClr val="000099"/>
                </a:solidFill>
              </a:rPr>
              <a:t> dl,30h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DL←0</a:t>
            </a:r>
            <a:r>
              <a:rPr lang="zh-CN" altLang="en-US" sz="2400" dirty="0">
                <a:solidFill>
                  <a:srgbClr val="006600"/>
                </a:solidFill>
              </a:rPr>
              <a:t>＋</a:t>
            </a:r>
            <a:r>
              <a:rPr lang="en-US" altLang="zh-CN" sz="2400" dirty="0">
                <a:solidFill>
                  <a:srgbClr val="006600"/>
                </a:solidFill>
              </a:rPr>
              <a:t>30H</a:t>
            </a:r>
            <a:r>
              <a:rPr lang="zh-CN" altLang="en-US" sz="2400" dirty="0">
                <a:solidFill>
                  <a:srgbClr val="006600"/>
                </a:solidFill>
              </a:rPr>
              <a:t>＋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r>
              <a:rPr lang="zh-CN" altLang="en-US" sz="2400" dirty="0">
                <a:solidFill>
                  <a:srgbClr val="006600"/>
                </a:solidFill>
              </a:rPr>
              <a:t>若是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，则</a:t>
            </a:r>
            <a:r>
              <a:rPr lang="en-US" altLang="zh-CN" sz="2400" dirty="0">
                <a:solidFill>
                  <a:srgbClr val="006600"/>
                </a:solidFill>
              </a:rPr>
              <a:t>DL←' 0 '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>
                <a:solidFill>
                  <a:srgbClr val="006600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r>
              <a:rPr lang="zh-CN" altLang="en-US" sz="2400" dirty="0">
                <a:solidFill>
                  <a:srgbClr val="006600"/>
                </a:solidFill>
              </a:rPr>
              <a:t>若是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，则</a:t>
            </a:r>
            <a:r>
              <a:rPr lang="en-US" altLang="zh-CN" sz="2400" dirty="0">
                <a:solidFill>
                  <a:srgbClr val="006600"/>
                </a:solidFill>
              </a:rPr>
              <a:t>DL←' 1 '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>
                <a:solidFill>
                  <a:srgbClr val="000099"/>
                </a:solidFill>
              </a:rPr>
              <a:t>mov</a:t>
            </a:r>
            <a:r>
              <a:rPr lang="en-US" altLang="zh-CN" sz="2400" dirty="0">
                <a:solidFill>
                  <a:srgbClr val="000099"/>
                </a:solidFill>
              </a:rPr>
              <a:t> ah,2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err="1">
                <a:solidFill>
                  <a:srgbClr val="000099"/>
                </a:solidFill>
              </a:rPr>
              <a:t>int</a:t>
            </a:r>
            <a:r>
              <a:rPr lang="en-US" altLang="zh-CN" sz="2400" dirty="0">
                <a:solidFill>
                  <a:srgbClr val="000099"/>
                </a:solidFill>
              </a:rPr>
              <a:t> 21h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；显示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  <a:tab pos="32273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>
                <a:solidFill>
                  <a:schemeClr val="accent5"/>
                </a:solidFill>
              </a:rPr>
              <a:t>loop again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CX</a:t>
            </a:r>
            <a:r>
              <a:rPr lang="zh-CN" altLang="en-US" sz="2400" dirty="0">
                <a:solidFill>
                  <a:srgbClr val="006600"/>
                </a:solidFill>
              </a:rPr>
              <a:t>减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，如果</a:t>
            </a:r>
            <a:r>
              <a:rPr lang="en-US" altLang="zh-CN" sz="2400" dirty="0">
                <a:solidFill>
                  <a:srgbClr val="006600"/>
                </a:solidFill>
              </a:rPr>
              <a:t>CX</a:t>
            </a:r>
            <a:r>
              <a:rPr lang="zh-CN" altLang="en-US" sz="2400" dirty="0">
                <a:solidFill>
                  <a:srgbClr val="006600"/>
                </a:solidFill>
              </a:rPr>
              <a:t>未减至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，则循环</a:t>
            </a:r>
          </a:p>
        </p:txBody>
      </p:sp>
      <p:sp>
        <p:nvSpPr>
          <p:cNvPr id="1229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227763" y="3644900"/>
            <a:ext cx="2195512" cy="100806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zh-CN" altLang="en-US" sz="2400" dirty="0">
                <a:solidFill>
                  <a:srgbClr val="000099"/>
                </a:solidFill>
                <a:effectLst/>
                <a:latin typeface="+mn-ea"/>
                <a:ea typeface="+mn-ea"/>
              </a:rPr>
              <a:t>计数控制循环</a:t>
            </a:r>
          </a:p>
          <a:p>
            <a:pPr algn="just"/>
            <a:r>
              <a:rPr lang="zh-CN" altLang="en-US" sz="2400" dirty="0">
                <a:solidFill>
                  <a:srgbClr val="000099"/>
                </a:solidFill>
                <a:effectLst/>
                <a:latin typeface="+mn-ea"/>
                <a:ea typeface="+mn-ea"/>
              </a:rPr>
              <a:t>先循环后判断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980728"/>
            <a:ext cx="589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例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3.8 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以二进制形式显示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BL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中的内容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3.5.1 </a:t>
            </a:r>
            <a:r>
              <a:rPr lang="zh-CN" altLang="en-US" dirty="0"/>
              <a:t>计数控制循环</a:t>
            </a:r>
            <a:r>
              <a:rPr lang="en-US" altLang="zh-CN" dirty="0"/>
              <a:t>--</a:t>
            </a:r>
            <a:r>
              <a:rPr lang="zh-CN" altLang="en-US" dirty="0"/>
              <a:t>举例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64" y="1556792"/>
            <a:ext cx="8280400" cy="35274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</a:tabLst>
            </a:pPr>
            <a:r>
              <a:rPr lang="en-US" altLang="zh-CN" dirty="0" smtClean="0">
                <a:solidFill>
                  <a:srgbClr val="008000"/>
                </a:solidFill>
              </a:rPr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数据段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</a:tabLst>
            </a:pPr>
            <a:r>
              <a:rPr lang="en-US" altLang="zh-CN" dirty="0" smtClean="0"/>
              <a:t>array	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 10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</a:tabLst>
            </a:pPr>
            <a:r>
              <a:rPr lang="zh-CN" altLang="en-US" sz="2400" dirty="0">
                <a:solidFill>
                  <a:srgbClr val="006600"/>
                </a:solidFill>
              </a:rPr>
              <a:t>；假设一个数组，其中头个数据</a:t>
            </a:r>
            <a:r>
              <a:rPr lang="en-US" altLang="zh-CN" sz="2400" dirty="0">
                <a:solidFill>
                  <a:srgbClr val="006600"/>
                </a:solidFill>
              </a:rPr>
              <a:t>10</a:t>
            </a:r>
            <a:r>
              <a:rPr lang="zh-CN" altLang="en-US" sz="2400" dirty="0">
                <a:solidFill>
                  <a:srgbClr val="006600"/>
                </a:solidFill>
              </a:rPr>
              <a:t>表示元素个数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</a:tabLst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 -3,0,20,900,587,-632,777,234,-34,-56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</a:tabLst>
            </a:pPr>
            <a:r>
              <a:rPr lang="zh-CN" altLang="en-US" sz="2400" dirty="0">
                <a:solidFill>
                  <a:srgbClr val="006600"/>
                </a:solidFill>
              </a:rPr>
              <a:t>；这是一个有符号字量元素组成的数组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</a:tabLst>
            </a:pPr>
            <a:r>
              <a:rPr lang="en-US" altLang="zh-CN" dirty="0" err="1" smtClean="0"/>
              <a:t>maxay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 ?	</a:t>
            </a:r>
            <a:r>
              <a:rPr lang="zh-CN" altLang="en-US" sz="2400" dirty="0">
                <a:solidFill>
                  <a:srgbClr val="006600"/>
                </a:solidFill>
              </a:rPr>
              <a:t>；存放最大值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5713" algn="l"/>
              </a:tabLst>
            </a:pPr>
            <a:r>
              <a:rPr lang="en-US" altLang="zh-CN" dirty="0" err="1" smtClean="0"/>
              <a:t>minay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 ?	</a:t>
            </a:r>
            <a:r>
              <a:rPr lang="zh-CN" altLang="en-US" sz="2400" dirty="0">
                <a:solidFill>
                  <a:srgbClr val="006600"/>
                </a:solidFill>
              </a:rPr>
              <a:t>；存放最小值</a:t>
            </a:r>
          </a:p>
        </p:txBody>
      </p:sp>
      <p:sp>
        <p:nvSpPr>
          <p:cNvPr id="1331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492500" y="4869160"/>
            <a:ext cx="4895850" cy="1295400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zh-CN" altLang="en-US" sz="2400" dirty="0">
                <a:solidFill>
                  <a:srgbClr val="000099"/>
                </a:solidFill>
                <a:effectLst/>
                <a:latin typeface="+mn-ea"/>
                <a:ea typeface="+mn-ea"/>
              </a:rPr>
              <a:t>初始化：循环次数＝元素个数－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+mn-ea"/>
                <a:ea typeface="+mn-ea"/>
              </a:rPr>
              <a:t>1</a:t>
            </a:r>
          </a:p>
          <a:p>
            <a:pPr algn="just"/>
            <a:r>
              <a:rPr lang="zh-CN" altLang="en-US" sz="2400" dirty="0">
                <a:solidFill>
                  <a:srgbClr val="000099"/>
                </a:solidFill>
                <a:effectLst/>
                <a:latin typeface="+mn-ea"/>
                <a:ea typeface="+mn-ea"/>
              </a:rPr>
              <a:t>循环体：逐个比较求最大、小值</a:t>
            </a:r>
          </a:p>
          <a:p>
            <a:pPr algn="just"/>
            <a:r>
              <a:rPr lang="zh-CN" altLang="en-US" sz="2400" dirty="0">
                <a:solidFill>
                  <a:srgbClr val="000099"/>
                </a:solidFill>
                <a:effectLst/>
                <a:latin typeface="+mn-ea"/>
                <a:ea typeface="+mn-ea"/>
              </a:rPr>
              <a:t>循环控制：比较完所有数据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471339" y="981075"/>
            <a:ext cx="6888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例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3.9 </a:t>
            </a:r>
            <a:r>
              <a:rPr lang="zh-CN" altLang="en-US" sz="2800" dirty="0" smtClean="0">
                <a:solidFill>
                  <a:srgbClr val="000099"/>
                </a:solidFill>
                <a:effectLst/>
                <a:latin typeface="+mn-lt"/>
                <a:ea typeface="+mn-ea"/>
              </a:rPr>
              <a:t>编程求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数组元素的最大值和</a:t>
            </a:r>
            <a:r>
              <a:rPr lang="zh-CN" altLang="en-US" sz="2800" dirty="0" smtClean="0">
                <a:solidFill>
                  <a:srgbClr val="000099"/>
                </a:solidFill>
                <a:effectLst/>
                <a:latin typeface="+mn-lt"/>
                <a:ea typeface="+mn-ea"/>
              </a:rPr>
              <a:t>最小值。</a:t>
            </a:r>
            <a:endParaRPr lang="zh-CN" altLang="en-US" sz="2800" dirty="0">
              <a:solidFill>
                <a:srgbClr val="000099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3.9 </a:t>
            </a:r>
            <a:r>
              <a:rPr lang="zh-CN" altLang="en-US" smtClean="0"/>
              <a:t>代码段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4032101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；代码段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lea   </a:t>
            </a:r>
            <a:r>
              <a:rPr lang="en-US" altLang="zh-CN" sz="2400" dirty="0" err="1" smtClean="0"/>
              <a:t>si,array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cx,[</a:t>
            </a:r>
            <a:r>
              <a:rPr lang="en-US" altLang="zh-CN" sz="2400" dirty="0" err="1" smtClean="0"/>
              <a:t>si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	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；取得元素个数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dec</a:t>
            </a:r>
            <a:r>
              <a:rPr lang="en-US" altLang="zh-CN" sz="2400" dirty="0" smtClean="0"/>
              <a:t>  cx</a:t>
            </a:r>
            <a:r>
              <a:rPr lang="en-US" altLang="zh-CN" sz="2400" dirty="0" smtClean="0">
                <a:solidFill>
                  <a:schemeClr val="tx1"/>
                </a:solidFill>
              </a:rPr>
              <a:t>	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；减</a:t>
            </a:r>
            <a:r>
              <a:rPr lang="en-US" altLang="zh-CN" sz="2400" dirty="0" smtClean="0">
                <a:solidFill>
                  <a:srgbClr val="008000"/>
                </a:solidFill>
              </a:rPr>
              <a:t>1</a:t>
            </a:r>
            <a:r>
              <a:rPr lang="zh-CN" altLang="en-US" sz="2400" dirty="0" smtClean="0">
                <a:solidFill>
                  <a:srgbClr val="008000"/>
                </a:solidFill>
              </a:rPr>
              <a:t>后是循环次数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add  si,2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ax,[</a:t>
            </a:r>
            <a:r>
              <a:rPr lang="en-US" altLang="zh-CN" sz="2400" dirty="0" err="1" smtClean="0"/>
              <a:t>si</a:t>
            </a:r>
            <a:r>
              <a:rPr lang="en-US" altLang="zh-CN" sz="2400" dirty="0" smtClean="0"/>
              <a:t>]	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；取出第一个元素给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  <a:r>
              <a:rPr lang="zh-CN" altLang="en-US" sz="2400" dirty="0" smtClean="0">
                <a:solidFill>
                  <a:srgbClr val="008000"/>
                </a:solidFill>
              </a:rPr>
              <a:t>，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  <a:r>
              <a:rPr lang="zh-CN" altLang="en-US" sz="2400" dirty="0" smtClean="0">
                <a:solidFill>
                  <a:srgbClr val="008000"/>
                </a:solidFill>
              </a:rPr>
              <a:t>用于暂存最大值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bx,ax</a:t>
            </a:r>
            <a:r>
              <a:rPr lang="en-US" altLang="zh-CN" sz="2400" dirty="0" smtClean="0"/>
              <a:t>	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；取出第一个元素给</a:t>
            </a:r>
            <a:r>
              <a:rPr lang="en-US" altLang="zh-CN" sz="2400" dirty="0" smtClean="0">
                <a:solidFill>
                  <a:srgbClr val="008000"/>
                </a:solidFill>
              </a:rPr>
              <a:t>BX</a:t>
            </a:r>
            <a:r>
              <a:rPr lang="zh-CN" altLang="en-US" sz="2400" dirty="0" smtClean="0">
                <a:solidFill>
                  <a:srgbClr val="008000"/>
                </a:solidFill>
              </a:rPr>
              <a:t>，</a:t>
            </a:r>
            <a:r>
              <a:rPr lang="en-US" altLang="zh-CN" sz="2400" dirty="0" smtClean="0">
                <a:solidFill>
                  <a:srgbClr val="008000"/>
                </a:solidFill>
              </a:rPr>
              <a:t>BX</a:t>
            </a:r>
            <a:r>
              <a:rPr lang="zh-CN" altLang="en-US" sz="2400" dirty="0" smtClean="0">
                <a:solidFill>
                  <a:srgbClr val="008000"/>
                </a:solidFill>
              </a:rPr>
              <a:t>用于暂存最小值</a:t>
            </a:r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>
            <a:off x="6349702" y="981075"/>
            <a:ext cx="2374900" cy="792162"/>
          </a:xfrm>
          <a:prstGeom prst="star32">
            <a:avLst>
              <a:gd name="adj" fmla="val 375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C0099"/>
                </a:solidFill>
                <a:effectLst/>
                <a:ea typeface="黑体" pitchFamily="2" charset="-122"/>
              </a:rPr>
              <a:t>初始化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971600" y="5157192"/>
            <a:ext cx="7272808" cy="8640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tabLst>
                <a:tab pos="1255713" algn="l"/>
              </a:tabLst>
            </a:pPr>
            <a:r>
              <a:rPr lang="en-US" altLang="zh-CN" sz="2400" dirty="0">
                <a:solidFill>
                  <a:srgbClr val="0000FF"/>
                </a:solidFill>
                <a:effectLst/>
              </a:rPr>
              <a:t>array	</a:t>
            </a:r>
            <a:r>
              <a:rPr lang="en-US" altLang="zh-CN" sz="2400" dirty="0" err="1">
                <a:solidFill>
                  <a:srgbClr val="0000FF"/>
                </a:solidFill>
                <a:effectLst/>
              </a:rPr>
              <a:t>dw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 10</a:t>
            </a:r>
          </a:p>
          <a:p>
            <a:pPr>
              <a:lnSpc>
                <a:spcPct val="90000"/>
              </a:lnSpc>
              <a:tabLst>
                <a:tab pos="1255713" algn="l"/>
              </a:tabLst>
            </a:pPr>
            <a:r>
              <a:rPr lang="zh-CN" altLang="en-US" sz="2400" dirty="0">
                <a:solidFill>
                  <a:srgbClr val="0000FF"/>
                </a:solidFill>
                <a:effectLst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effectLst/>
              </a:rPr>
              <a:t>dw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 -3,0,20,900,587,-632,777,234,-34,-56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3.9 </a:t>
            </a:r>
            <a:r>
              <a:rPr lang="zh-CN" altLang="en-US" smtClean="0"/>
              <a:t>代码段（续）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9638"/>
            <a:ext cx="8229600" cy="5040312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err="1" smtClean="0">
                <a:solidFill>
                  <a:schemeClr val="accent5"/>
                </a:solidFill>
              </a:rPr>
              <a:t>maxck</a:t>
            </a:r>
            <a:r>
              <a:rPr lang="en-US" altLang="zh-CN" sz="2400" dirty="0" smtClean="0">
                <a:solidFill>
                  <a:schemeClr val="accent5"/>
                </a:solidFill>
              </a:rPr>
              <a:t>:</a:t>
            </a:r>
            <a:r>
              <a:rPr lang="en-US" altLang="zh-CN" sz="2400" dirty="0" smtClean="0"/>
              <a:t>	add si,2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cmp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si</a:t>
            </a:r>
            <a:r>
              <a:rPr lang="en-US" altLang="zh-CN" sz="2400" dirty="0" smtClean="0"/>
              <a:t>],ax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；与下一个数据比较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jle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minck</a:t>
            </a:r>
            <a:endParaRPr lang="en-US" altLang="zh-CN" sz="2400" dirty="0" smtClean="0"/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ax,[</a:t>
            </a:r>
            <a:r>
              <a:rPr lang="en-US" altLang="zh-CN" sz="2400" dirty="0" err="1" smtClean="0"/>
              <a:t>si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  <a:r>
              <a:rPr lang="zh-CN" altLang="en-US" sz="2400" dirty="0" smtClean="0">
                <a:solidFill>
                  <a:srgbClr val="008000"/>
                </a:solidFill>
              </a:rPr>
              <a:t>取得更大的数据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jmp</a:t>
            </a:r>
            <a:r>
              <a:rPr lang="en-US" altLang="zh-CN" sz="2400" dirty="0" smtClean="0"/>
              <a:t> next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err="1" smtClean="0"/>
              <a:t>minck</a:t>
            </a:r>
            <a:r>
              <a:rPr lang="en-US" altLang="zh-CN" sz="2400" dirty="0" smtClean="0"/>
              <a:t>:	</a:t>
            </a:r>
            <a:r>
              <a:rPr lang="en-US" altLang="zh-CN" sz="2400" dirty="0" err="1" smtClean="0"/>
              <a:t>cmp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si</a:t>
            </a:r>
            <a:r>
              <a:rPr lang="en-US" altLang="zh-CN" sz="2400" dirty="0" smtClean="0"/>
              <a:t>],</a:t>
            </a:r>
            <a:r>
              <a:rPr lang="en-US" altLang="zh-CN" sz="2400" dirty="0" err="1" smtClean="0"/>
              <a:t>bx</a:t>
            </a:r>
            <a:endParaRPr lang="en-US" altLang="zh-CN" sz="2400" dirty="0" smtClean="0"/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jge</a:t>
            </a:r>
            <a:r>
              <a:rPr lang="en-US" altLang="zh-CN" sz="2400" dirty="0" smtClean="0"/>
              <a:t> next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bx</a:t>
            </a:r>
            <a:r>
              <a:rPr lang="en-US" altLang="zh-CN" sz="2400" dirty="0" smtClean="0"/>
              <a:t>,[</a:t>
            </a:r>
            <a:r>
              <a:rPr lang="en-US" altLang="zh-CN" sz="2400" dirty="0" err="1" smtClean="0"/>
              <a:t>si</a:t>
            </a:r>
            <a:r>
              <a:rPr lang="en-US" altLang="zh-CN" sz="2400" dirty="0" smtClean="0"/>
              <a:t>]	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BX</a:t>
            </a:r>
            <a:r>
              <a:rPr lang="zh-CN" altLang="en-US" sz="2400" dirty="0" smtClean="0">
                <a:solidFill>
                  <a:srgbClr val="008000"/>
                </a:solidFill>
              </a:rPr>
              <a:t>取得更小的数据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next:	</a:t>
            </a:r>
            <a:r>
              <a:rPr lang="en-US" altLang="zh-CN" sz="2400" dirty="0"/>
              <a:t>loop </a:t>
            </a:r>
            <a:r>
              <a:rPr lang="en-US" altLang="zh-CN" sz="2400" dirty="0" err="1">
                <a:solidFill>
                  <a:schemeClr val="accent5"/>
                </a:solidFill>
              </a:rPr>
              <a:t>maxck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；计数循环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maxay,ax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；保存最大值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buFontTx/>
              <a:buNone/>
              <a:tabLst>
                <a:tab pos="1436688" algn="l"/>
                <a:tab pos="41243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minay,bx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；保存最小值</a:t>
            </a:r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4699000" y="2636838"/>
            <a:ext cx="2374900" cy="792162"/>
          </a:xfrm>
          <a:prstGeom prst="star32">
            <a:avLst>
              <a:gd name="adj" fmla="val 375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C0099"/>
                </a:solidFill>
                <a:effectLst/>
                <a:ea typeface="黑体" pitchFamily="2" charset="-122"/>
              </a:rPr>
              <a:t>循环体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971600" y="5229200"/>
            <a:ext cx="7272808" cy="8640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tabLst>
                <a:tab pos="1255713" algn="l"/>
              </a:tabLst>
            </a:pPr>
            <a:r>
              <a:rPr lang="en-US" altLang="zh-CN" sz="2400" dirty="0">
                <a:solidFill>
                  <a:srgbClr val="0000FF"/>
                </a:solidFill>
                <a:effectLst/>
              </a:rPr>
              <a:t>array	</a:t>
            </a:r>
            <a:r>
              <a:rPr lang="en-US" altLang="zh-CN" sz="2400" dirty="0" err="1">
                <a:solidFill>
                  <a:srgbClr val="0000FF"/>
                </a:solidFill>
                <a:effectLst/>
              </a:rPr>
              <a:t>dw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 10</a:t>
            </a:r>
          </a:p>
          <a:p>
            <a:pPr>
              <a:lnSpc>
                <a:spcPct val="90000"/>
              </a:lnSpc>
              <a:tabLst>
                <a:tab pos="1255713" algn="l"/>
              </a:tabLst>
            </a:pPr>
            <a:r>
              <a:rPr lang="zh-CN" altLang="en-US" sz="2400" dirty="0">
                <a:solidFill>
                  <a:srgbClr val="0000FF"/>
                </a:solidFill>
                <a:effectLst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effectLst/>
              </a:rPr>
              <a:t>dw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 -3,0,20,900,587,-632,777,234,-34,-56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dirty="0"/>
              <a:t>3.5.1 </a:t>
            </a:r>
            <a:r>
              <a:rPr lang="zh-CN" altLang="en-US" dirty="0"/>
              <a:t>计数控制循环</a:t>
            </a:r>
            <a:r>
              <a:rPr lang="en-US" altLang="zh-CN" dirty="0"/>
              <a:t>--</a:t>
            </a:r>
            <a:r>
              <a:rPr lang="zh-CN" altLang="en-US" dirty="0"/>
              <a:t>举例</a:t>
            </a:r>
            <a:endParaRPr lang="zh-CN" alt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329" y="1485280"/>
            <a:ext cx="8206359" cy="4680024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ah,1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接受键盘输入</a:t>
            </a:r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 21h</a:t>
            </a:r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	and al,0fh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只取低</a:t>
            </a:r>
            <a:r>
              <a:rPr lang="en-US" altLang="zh-CN" sz="2400" dirty="0" smtClean="0">
                <a:solidFill>
                  <a:srgbClr val="008000"/>
                </a:solidFill>
              </a:rPr>
              <a:t>4</a:t>
            </a:r>
            <a:r>
              <a:rPr lang="zh-CN" altLang="en-US" sz="2400" dirty="0" smtClean="0">
                <a:solidFill>
                  <a:srgbClr val="008000"/>
                </a:solidFill>
              </a:rPr>
              <a:t>位</a:t>
            </a:r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xor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ah,ah</a:t>
            </a:r>
            <a:endParaRPr lang="en-US" altLang="zh-CN" sz="2400" dirty="0" smtClean="0"/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cx,ax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作为循环次数</a:t>
            </a:r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>
                <a:solidFill>
                  <a:schemeClr val="accent5"/>
                </a:solidFill>
              </a:rPr>
              <a:t>jcxz</a:t>
            </a:r>
            <a:r>
              <a:rPr lang="en-US" altLang="zh-CN" sz="2400" dirty="0" smtClean="0">
                <a:solidFill>
                  <a:schemeClr val="accent5"/>
                </a:solidFill>
              </a:rPr>
              <a:t> done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次数为</a:t>
            </a:r>
            <a:r>
              <a:rPr lang="en-US" altLang="zh-CN" sz="2400" dirty="0" smtClean="0">
                <a:solidFill>
                  <a:srgbClr val="008000"/>
                </a:solidFill>
              </a:rPr>
              <a:t>0</a:t>
            </a:r>
            <a:r>
              <a:rPr lang="zh-CN" altLang="en-US" sz="2400" dirty="0" smtClean="0">
                <a:solidFill>
                  <a:srgbClr val="008000"/>
                </a:solidFill>
              </a:rPr>
              <a:t>，则结束</a:t>
            </a:r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again: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dl,'?'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循环体</a:t>
            </a:r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ah,2</a:t>
            </a:r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 21h</a:t>
            </a:r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	loop again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循环控制</a:t>
            </a:r>
          </a:p>
          <a:p>
            <a:pPr marL="0" indent="0" eaLnBrk="1" hangingPunct="1">
              <a:lnSpc>
                <a:spcPct val="95000"/>
              </a:lnSpc>
              <a:buFontTx/>
              <a:buNone/>
              <a:tabLst>
                <a:tab pos="1436688" algn="l"/>
                <a:tab pos="4124325" algn="l"/>
              </a:tabLst>
            </a:pPr>
            <a:r>
              <a:rPr lang="en-US" altLang="zh-CN" sz="2400" dirty="0" smtClean="0"/>
              <a:t>done:	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结束</a:t>
            </a:r>
          </a:p>
        </p:txBody>
      </p:sp>
      <p:sp>
        <p:nvSpPr>
          <p:cNvPr id="304133" name="AutoShape 5"/>
          <p:cNvSpPr>
            <a:spLocks noChangeArrowheads="1"/>
          </p:cNvSpPr>
          <p:nvPr/>
        </p:nvSpPr>
        <p:spPr bwMode="auto">
          <a:xfrm>
            <a:off x="6446266" y="3933205"/>
            <a:ext cx="2662238" cy="792162"/>
          </a:xfrm>
          <a:prstGeom prst="star32">
            <a:avLst>
              <a:gd name="adj" fmla="val 375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CC0099"/>
                </a:solidFill>
                <a:effectLst/>
                <a:ea typeface="黑体" pitchFamily="2" charset="-122"/>
              </a:rPr>
              <a:t>“</a:t>
            </a:r>
            <a:r>
              <a:rPr lang="zh-CN" altLang="en-US" sz="2400" dirty="0">
                <a:solidFill>
                  <a:srgbClr val="CC0099"/>
                </a:solidFill>
                <a:effectLst/>
                <a:ea typeface="黑体" pitchFamily="2" charset="-122"/>
              </a:rPr>
              <a:t>边界”问题</a:t>
            </a:r>
          </a:p>
        </p:txBody>
      </p:sp>
      <p:sp>
        <p:nvSpPr>
          <p:cNvPr id="2" name="矩形 1"/>
          <p:cNvSpPr/>
          <p:nvPr/>
        </p:nvSpPr>
        <p:spPr>
          <a:xfrm>
            <a:off x="468313" y="981075"/>
            <a:ext cx="5812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例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3.10 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键盘输入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N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，显示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N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个“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3.5.2 </a:t>
            </a:r>
            <a:r>
              <a:rPr lang="zh-CN" altLang="en-US" dirty="0" smtClean="0"/>
              <a:t>条件控制循环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981075"/>
            <a:ext cx="8207375" cy="287997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条件控制循环需要利用特定条件判断循环是否结束。</a:t>
            </a:r>
          </a:p>
          <a:p>
            <a:pPr eaLnBrk="1" hangingPunct="1"/>
            <a:r>
              <a:rPr lang="zh-CN" altLang="en-US" dirty="0" smtClean="0"/>
              <a:t>条件控制循环用条件转移指令判断循环条件。</a:t>
            </a:r>
          </a:p>
          <a:p>
            <a:pPr eaLnBrk="1" hangingPunct="1"/>
            <a:r>
              <a:rPr lang="zh-CN" altLang="en-US" dirty="0" smtClean="0"/>
              <a:t>转移指令可以指定目的标号来改变程序的运行顺序，如果目的标号指向一个重复执行的语句体的开始或结束，便构成了循环控制结构。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dirty="0"/>
              <a:t>3.5.2 </a:t>
            </a:r>
            <a:r>
              <a:rPr lang="zh-CN" altLang="en-US" dirty="0"/>
              <a:t>条件控制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举例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29147"/>
            <a:ext cx="7632700" cy="453615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>
                <a:solidFill>
                  <a:srgbClr val="008000"/>
                </a:solidFill>
              </a:rPr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；数据段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/>
              <a:t>string	</a:t>
            </a:r>
            <a:r>
              <a:rPr lang="en-US" altLang="zh-CN" sz="2400" dirty="0" err="1" smtClean="0"/>
              <a:t>db</a:t>
            </a:r>
            <a:r>
              <a:rPr lang="en-US" altLang="zh-CN" sz="2400" dirty="0" smtClean="0"/>
              <a:t> 'Let us have a try !',0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>
                <a:solidFill>
                  <a:srgbClr val="008000"/>
                </a:solidFill>
              </a:rPr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；代码段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bx,offset</a:t>
            </a:r>
            <a:r>
              <a:rPr lang="en-US" altLang="zh-CN" sz="2400" dirty="0" smtClean="0"/>
              <a:t> string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</a:rPr>
              <a:t>again</a:t>
            </a:r>
            <a:r>
              <a:rPr lang="en-US" altLang="zh-CN" sz="2400" dirty="0" smtClean="0">
                <a:solidFill>
                  <a:srgbClr val="006600"/>
                </a:solidFill>
              </a:rPr>
              <a:t>: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dl,[</a:t>
            </a:r>
            <a:r>
              <a:rPr lang="en-US" altLang="zh-CN" sz="2400" dirty="0" err="1" smtClean="0"/>
              <a:t>bx</a:t>
            </a:r>
            <a:r>
              <a:rPr lang="en-US" altLang="zh-CN" sz="2400" dirty="0" smtClean="0"/>
              <a:t>]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cmp</a:t>
            </a:r>
            <a:r>
              <a:rPr lang="en-US" altLang="zh-CN" sz="2400" dirty="0" smtClean="0"/>
              <a:t> dl,0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/>
              <a:t>jz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chemeClr val="accent5"/>
                </a:solidFill>
              </a:rPr>
              <a:t>done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；为</a:t>
            </a:r>
            <a:r>
              <a:rPr lang="en-US" altLang="zh-CN" sz="2400" dirty="0" smtClean="0">
                <a:solidFill>
                  <a:srgbClr val="008000"/>
                </a:solidFill>
              </a:rPr>
              <a:t>0</a:t>
            </a:r>
            <a:r>
              <a:rPr lang="zh-CN" altLang="en-US" sz="2400" dirty="0" smtClean="0">
                <a:solidFill>
                  <a:srgbClr val="008000"/>
                </a:solidFill>
              </a:rPr>
              <a:t>结束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 ah,2	</a:t>
            </a:r>
            <a:r>
              <a:rPr lang="zh-CN" altLang="en-US" sz="2400" dirty="0" smtClean="0">
                <a:solidFill>
                  <a:srgbClr val="008000"/>
                </a:solidFill>
              </a:rPr>
              <a:t>；不为</a:t>
            </a:r>
            <a:r>
              <a:rPr lang="en-US" altLang="zh-CN" sz="2400" dirty="0" smtClean="0">
                <a:solidFill>
                  <a:srgbClr val="008000"/>
                </a:solidFill>
              </a:rPr>
              <a:t>0</a:t>
            </a:r>
            <a:r>
              <a:rPr lang="zh-CN" altLang="en-US" sz="2400" dirty="0" smtClean="0">
                <a:solidFill>
                  <a:srgbClr val="008000"/>
                </a:solidFill>
              </a:rPr>
              <a:t>，显示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  21h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bx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；指向下一个字符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/>
              <a:t>jmp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again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255713" algn="l"/>
                <a:tab pos="3227388" algn="l"/>
              </a:tabLst>
            </a:pPr>
            <a:r>
              <a:rPr lang="en-US" altLang="zh-CN" sz="2400" dirty="0" smtClean="0">
                <a:solidFill>
                  <a:schemeClr val="accent5"/>
                </a:solidFill>
              </a:rPr>
              <a:t>done</a:t>
            </a:r>
            <a:r>
              <a:rPr lang="en-US" altLang="zh-CN" sz="2400" dirty="0" smtClean="0"/>
              <a:t>:	……</a:t>
            </a:r>
          </a:p>
        </p:txBody>
      </p:sp>
      <p:pic>
        <p:nvPicPr>
          <p:cNvPr id="18436" name="Picture 4" descr="0962">
            <a:hlinkClick r:id="" action="ppaction://hlinkshowjump?jump=previousslide" tooltip="上一页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0966">
            <a:hlinkClick r:id="" action="ppaction://hlinkshowjump?jump=nextslide" tooltip="下一页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86563" y="1629147"/>
            <a:ext cx="2193925" cy="100806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zh-CN" altLang="en-US" sz="2400">
                <a:solidFill>
                  <a:schemeClr val="accent2"/>
                </a:solidFill>
                <a:effectLst/>
              </a:rPr>
              <a:t>条件控制循环</a:t>
            </a:r>
          </a:p>
          <a:p>
            <a:pPr algn="just"/>
            <a:r>
              <a:rPr lang="zh-CN" altLang="en-US" sz="2400">
                <a:solidFill>
                  <a:schemeClr val="accent2"/>
                </a:solidFill>
                <a:effectLst/>
              </a:rPr>
              <a:t>先判断后循环</a:t>
            </a:r>
          </a:p>
        </p:txBody>
      </p:sp>
      <p:sp>
        <p:nvSpPr>
          <p:cNvPr id="2" name="矩形 1"/>
          <p:cNvSpPr/>
          <p:nvPr/>
        </p:nvSpPr>
        <p:spPr>
          <a:xfrm>
            <a:off x="479748" y="994291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99"/>
                </a:solidFill>
                <a:effectLst/>
                <a:latin typeface="+mn-lt"/>
                <a:ea typeface="+mn-ea"/>
              </a:rPr>
              <a:t>例：显示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以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0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结尾的字符串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dirty="0"/>
              <a:t>3.5.2 </a:t>
            </a:r>
            <a:r>
              <a:rPr lang="zh-CN" altLang="en-US" dirty="0"/>
              <a:t>条件控制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举例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908050"/>
            <a:ext cx="8374062" cy="5329238"/>
          </a:xfrm>
        </p:spPr>
        <p:txBody>
          <a:bodyPr/>
          <a:lstStyle/>
          <a:p>
            <a:pPr marL="1076325" indent="-1076325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3.11 </a:t>
            </a:r>
            <a:r>
              <a:rPr lang="zh-CN" altLang="en-US" sz="2400" dirty="0" smtClean="0"/>
              <a:t>记录某个字存储单元数据中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的个数，以十进制形式显示结果。</a:t>
            </a:r>
            <a:r>
              <a:rPr lang="en-US" altLang="zh-CN" sz="2400" dirty="0" smtClean="0"/>
              <a:t>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数据段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en-US" altLang="zh-CN" sz="2400" dirty="0" smtClean="0"/>
              <a:t>number	</a:t>
            </a:r>
            <a:r>
              <a:rPr lang="en-US" altLang="zh-CN" sz="2400" dirty="0" err="1" smtClean="0"/>
              <a:t>dw</a:t>
            </a:r>
            <a:r>
              <a:rPr lang="en-US" altLang="zh-CN" sz="2400" dirty="0" smtClean="0"/>
              <a:t> 1110111111100100B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;</a:t>
            </a:r>
            <a:r>
              <a:rPr lang="zh-CN" altLang="en-US" sz="2400" dirty="0">
                <a:solidFill>
                  <a:srgbClr val="008000"/>
                </a:solidFill>
              </a:rPr>
              <a:t>代码段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bx,number</a:t>
            </a:r>
            <a:endParaRPr lang="en-US" altLang="zh-CN" sz="2400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xor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dl,dl</a:t>
            </a:r>
            <a:r>
              <a:rPr lang="en-US" altLang="zh-CN" sz="2400" dirty="0" smtClean="0"/>
              <a:t>	</a:t>
            </a:r>
            <a:r>
              <a:rPr lang="zh-CN" altLang="en-US" sz="2400" dirty="0">
                <a:solidFill>
                  <a:srgbClr val="008000"/>
                </a:solidFill>
              </a:rPr>
              <a:t>；循环初值：</a:t>
            </a:r>
            <a:r>
              <a:rPr lang="en-US" altLang="zh-CN" sz="2400" dirty="0">
                <a:solidFill>
                  <a:srgbClr val="008000"/>
                </a:solidFill>
              </a:rPr>
              <a:t>DL←</a:t>
            </a:r>
            <a:r>
              <a:rPr lang="en-US" altLang="zh-CN" sz="2400" dirty="0" smtClean="0">
                <a:solidFill>
                  <a:srgbClr val="008000"/>
                </a:solidFill>
              </a:rPr>
              <a:t>0</a:t>
            </a:r>
            <a:r>
              <a:rPr lang="zh-CN" altLang="en-US" sz="2400" dirty="0" smtClean="0">
                <a:solidFill>
                  <a:srgbClr val="008000"/>
                </a:solidFill>
              </a:rPr>
              <a:t>，</a:t>
            </a:r>
            <a:r>
              <a:rPr lang="en-US" altLang="zh-CN" sz="2400" dirty="0" smtClean="0">
                <a:solidFill>
                  <a:srgbClr val="008000"/>
                </a:solidFill>
              </a:rPr>
              <a:t>1</a:t>
            </a:r>
            <a:r>
              <a:rPr lang="zh-CN" altLang="en-US" sz="2400" dirty="0" smtClean="0">
                <a:solidFill>
                  <a:srgbClr val="008000"/>
                </a:solidFill>
              </a:rPr>
              <a:t>个数初值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again</a:t>
            </a:r>
            <a:r>
              <a:rPr lang="en-US" altLang="zh-CN" sz="2400" dirty="0" smtClean="0">
                <a:solidFill>
                  <a:srgbClr val="006600"/>
                </a:solidFill>
              </a:rPr>
              <a:t>:</a:t>
            </a:r>
            <a:r>
              <a:rPr lang="en-US" altLang="zh-CN" sz="2400" dirty="0" smtClean="0"/>
              <a:t>	test bx,0ffffh	</a:t>
            </a:r>
            <a:r>
              <a:rPr lang="zh-CN" altLang="en-US" sz="2400" dirty="0">
                <a:solidFill>
                  <a:srgbClr val="008000"/>
                </a:solidFill>
              </a:rPr>
              <a:t>；也可以用</a:t>
            </a:r>
            <a:r>
              <a:rPr lang="en-US" altLang="zh-CN" sz="2400" dirty="0" err="1">
                <a:solidFill>
                  <a:srgbClr val="008000"/>
                </a:solidFill>
              </a:rPr>
              <a:t>cmp</a:t>
            </a:r>
            <a:r>
              <a:rPr lang="en-US" altLang="zh-CN" sz="2400" dirty="0">
                <a:solidFill>
                  <a:srgbClr val="008000"/>
                </a:solidFill>
              </a:rPr>
              <a:t> bx,0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jz</a:t>
            </a:r>
            <a:r>
              <a:rPr lang="en-US" altLang="zh-CN" sz="2400" dirty="0" smtClean="0"/>
              <a:t> done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；全部是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就可以退出循环，减少循环次数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shl</a:t>
            </a:r>
            <a:r>
              <a:rPr lang="en-US" altLang="zh-CN" sz="2400" dirty="0" smtClean="0"/>
              <a:t>  bx,1	</a:t>
            </a:r>
            <a:r>
              <a:rPr lang="zh-CN" altLang="en-US" sz="2400" dirty="0">
                <a:solidFill>
                  <a:srgbClr val="008000"/>
                </a:solidFill>
              </a:rPr>
              <a:t>；用指令</a:t>
            </a:r>
            <a:r>
              <a:rPr lang="en-US" altLang="zh-CN" sz="2400" dirty="0" err="1">
                <a:solidFill>
                  <a:srgbClr val="008000"/>
                </a:solidFill>
              </a:rPr>
              <a:t>shr</a:t>
            </a:r>
            <a:r>
              <a:rPr lang="en-US" altLang="zh-CN" sz="2400" dirty="0">
                <a:solidFill>
                  <a:srgbClr val="008000"/>
                </a:solidFill>
              </a:rPr>
              <a:t> bx,1</a:t>
            </a:r>
            <a:r>
              <a:rPr lang="zh-CN" altLang="en-US" sz="2400" dirty="0">
                <a:solidFill>
                  <a:srgbClr val="008000"/>
                </a:solidFill>
              </a:rPr>
              <a:t>也可以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adc</a:t>
            </a:r>
            <a:r>
              <a:rPr lang="en-US" altLang="zh-CN" sz="2400" dirty="0" smtClean="0"/>
              <a:t> dl,0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8000"/>
                </a:solidFill>
              </a:rPr>
              <a:t>；利用</a:t>
            </a:r>
            <a:r>
              <a:rPr lang="en-US" altLang="zh-CN" sz="2400" dirty="0">
                <a:solidFill>
                  <a:srgbClr val="008000"/>
                </a:solidFill>
              </a:rPr>
              <a:t>ADC</a:t>
            </a:r>
            <a:r>
              <a:rPr lang="zh-CN" altLang="en-US" sz="2400" dirty="0">
                <a:solidFill>
                  <a:srgbClr val="008000"/>
                </a:solidFill>
              </a:rPr>
              <a:t>指令加</a:t>
            </a:r>
            <a:r>
              <a:rPr lang="en-US" altLang="zh-CN" sz="2400" dirty="0">
                <a:solidFill>
                  <a:srgbClr val="008000"/>
                </a:solidFill>
              </a:rPr>
              <a:t>CF</a:t>
            </a:r>
            <a:r>
              <a:rPr lang="zh-CN" altLang="en-US" sz="2400" dirty="0">
                <a:solidFill>
                  <a:srgbClr val="008000"/>
                </a:solidFill>
              </a:rPr>
              <a:t>的特点进行计数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/>
              <a:t>jmp</a:t>
            </a:r>
            <a:r>
              <a:rPr lang="en-US" altLang="zh-CN" sz="2400" dirty="0" smtClean="0">
                <a:solidFill>
                  <a:srgbClr val="0066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again</a:t>
            </a:r>
          </a:p>
        </p:txBody>
      </p:sp>
      <p:pic>
        <p:nvPicPr>
          <p:cNvPr id="19460" name="Picture 4" descr="0962">
            <a:hlinkClick r:id="" action="ppaction://hlinkshowjump?jump=previousslide" tooltip="上一页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0966">
            <a:hlinkClick r:id="" action="ppaction://hlinkshowjump?jump=nextslide" tooltip="下一页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516688" y="1484313"/>
            <a:ext cx="2195512" cy="100806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zh-CN" altLang="en-US" sz="2400">
                <a:solidFill>
                  <a:schemeClr val="accent2"/>
                </a:solidFill>
                <a:effectLst/>
              </a:rPr>
              <a:t>条件控制循环</a:t>
            </a:r>
          </a:p>
          <a:p>
            <a:pPr algn="just"/>
            <a:r>
              <a:rPr lang="zh-CN" altLang="en-US" sz="2400">
                <a:solidFill>
                  <a:schemeClr val="accent2"/>
                </a:solidFill>
                <a:effectLst/>
              </a:rPr>
              <a:t>先判断后循环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3.11 </a:t>
            </a:r>
            <a:r>
              <a:rPr lang="zh-CN" altLang="en-US" smtClean="0"/>
              <a:t>十进制显示（</a:t>
            </a:r>
            <a:r>
              <a:rPr lang="en-US" altLang="zh-CN" smtClean="0"/>
              <a:t>0</a:t>
            </a:r>
            <a:r>
              <a:rPr lang="zh-CN" altLang="en-US" smtClean="0"/>
              <a:t>～</a:t>
            </a:r>
            <a:r>
              <a:rPr lang="en-US" altLang="zh-CN" smtClean="0"/>
              <a:t>16</a:t>
            </a:r>
            <a:r>
              <a:rPr lang="zh-CN" altLang="en-US" smtClean="0"/>
              <a:t>数值）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862" cy="51133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en-US" altLang="zh-CN" dirty="0" smtClean="0"/>
              <a:t>done:	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  dl,10	</a:t>
            </a:r>
            <a:r>
              <a:rPr lang="zh-CN" altLang="en-US" sz="2400" dirty="0" smtClean="0">
                <a:solidFill>
                  <a:srgbClr val="008000"/>
                </a:solidFill>
              </a:rPr>
              <a:t>；判断</a:t>
            </a:r>
            <a:r>
              <a:rPr lang="en-US" altLang="zh-CN" sz="2400" dirty="0" smtClean="0">
                <a:solidFill>
                  <a:srgbClr val="008000"/>
                </a:solidFill>
              </a:rPr>
              <a:t>1</a:t>
            </a:r>
            <a:r>
              <a:rPr lang="zh-CN" altLang="en-US" sz="2400" dirty="0" smtClean="0">
                <a:solidFill>
                  <a:srgbClr val="008000"/>
                </a:solidFill>
              </a:rPr>
              <a:t>的个数是否小于</a:t>
            </a:r>
            <a:r>
              <a:rPr lang="en-US" altLang="zh-CN" sz="2400" dirty="0" smtClean="0">
                <a:solidFill>
                  <a:srgbClr val="008000"/>
                </a:solidFill>
              </a:rPr>
              <a:t>10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jb</a:t>
            </a:r>
            <a:r>
              <a:rPr lang="en-US" altLang="zh-CN" dirty="0" smtClean="0">
                <a:solidFill>
                  <a:srgbClr val="006600"/>
                </a:solidFill>
              </a:rPr>
              <a:t>      </a:t>
            </a:r>
            <a:r>
              <a:rPr lang="en-US" altLang="zh-CN" dirty="0" smtClean="0">
                <a:solidFill>
                  <a:srgbClr val="0000FF"/>
                </a:solidFill>
              </a:rPr>
              <a:t>digit</a:t>
            </a:r>
            <a:r>
              <a:rPr lang="en-US" altLang="zh-CN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1</a:t>
            </a:r>
            <a:r>
              <a:rPr lang="zh-CN" altLang="en-US" sz="2400" dirty="0" smtClean="0">
                <a:solidFill>
                  <a:srgbClr val="008000"/>
                </a:solidFill>
              </a:rPr>
              <a:t>的个数小于</a:t>
            </a:r>
            <a:r>
              <a:rPr lang="en-US" altLang="zh-CN" sz="2400" dirty="0" smtClean="0">
                <a:solidFill>
                  <a:srgbClr val="008000"/>
                </a:solidFill>
              </a:rPr>
              <a:t>10</a:t>
            </a:r>
            <a:r>
              <a:rPr lang="zh-CN" altLang="en-US" sz="2400" dirty="0" smtClean="0">
                <a:solidFill>
                  <a:srgbClr val="008000"/>
                </a:solidFill>
              </a:rPr>
              <a:t>，转移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zh-CN" altLang="en-US" dirty="0" smtClean="0"/>
              <a:t>	</a:t>
            </a:r>
            <a:r>
              <a:rPr lang="en-US" altLang="zh-CN" dirty="0" smtClean="0"/>
              <a:t>push dx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dl,‘1’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1</a:t>
            </a:r>
            <a:r>
              <a:rPr lang="zh-CN" altLang="en-US" sz="2400" dirty="0" smtClean="0">
                <a:solidFill>
                  <a:srgbClr val="008000"/>
                </a:solidFill>
              </a:rPr>
              <a:t>的个数大于或等于</a:t>
            </a:r>
            <a:r>
              <a:rPr lang="en-US" altLang="zh-CN" sz="2400" dirty="0" smtClean="0">
                <a:solidFill>
                  <a:srgbClr val="008000"/>
                </a:solidFill>
              </a:rPr>
              <a:t>10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ah,2	</a:t>
            </a:r>
            <a:r>
              <a:rPr lang="zh-CN" altLang="en-US" sz="2400" dirty="0" smtClean="0">
                <a:solidFill>
                  <a:srgbClr val="008000"/>
                </a:solidFill>
              </a:rPr>
              <a:t>；则要先显示一个</a:t>
            </a:r>
            <a:r>
              <a:rPr lang="en-US" altLang="zh-CN" sz="2400" dirty="0" smtClean="0">
                <a:solidFill>
                  <a:srgbClr val="008000"/>
                </a:solidFill>
              </a:rPr>
              <a:t>1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21h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en-US" altLang="zh-CN" dirty="0" smtClean="0"/>
              <a:t>	pop   dx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en-US" altLang="zh-CN" dirty="0" smtClean="0"/>
              <a:t>	sub   dl,10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digit</a:t>
            </a:r>
            <a:r>
              <a:rPr lang="en-US" altLang="zh-CN" dirty="0" smtClean="0">
                <a:solidFill>
                  <a:srgbClr val="006600"/>
                </a:solidFill>
              </a:rPr>
              <a:t>:</a:t>
            </a:r>
            <a:r>
              <a:rPr lang="en-US" altLang="zh-CN" dirty="0" smtClean="0"/>
              <a:t>	add   dl,‘0’	</a:t>
            </a:r>
            <a:r>
              <a:rPr lang="zh-CN" altLang="en-US" sz="2400" dirty="0" smtClean="0">
                <a:solidFill>
                  <a:srgbClr val="008000"/>
                </a:solidFill>
              </a:rPr>
              <a:t>；显示个数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ah,2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65225" algn="l"/>
                <a:tab pos="3227388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21h</a:t>
            </a:r>
          </a:p>
        </p:txBody>
      </p:sp>
      <p:sp>
        <p:nvSpPr>
          <p:cNvPr id="2048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372225" y="4005263"/>
            <a:ext cx="1871663" cy="503237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2400">
                <a:solidFill>
                  <a:schemeClr val="accent2"/>
                </a:solidFill>
                <a:effectLst/>
              </a:rPr>
              <a:t>单分支结构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r>
              <a:rPr lang="zh-CN" altLang="en-US" sz="2400" smtClean="0"/>
              <a:t>双重循环程序设计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2562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例</a:t>
            </a:r>
            <a:r>
              <a:rPr lang="en-US" altLang="zh-CN" sz="2400" dirty="0" smtClean="0">
                <a:solidFill>
                  <a:srgbClr val="000099"/>
                </a:solidFill>
              </a:rPr>
              <a:t>3.12 </a:t>
            </a:r>
            <a:r>
              <a:rPr lang="zh-CN" altLang="en-US" sz="2400" dirty="0" smtClean="0">
                <a:solidFill>
                  <a:srgbClr val="000099"/>
                </a:solidFill>
              </a:rPr>
              <a:t>剔除字符串中的空格字符</a:t>
            </a:r>
          </a:p>
          <a:p>
            <a:pPr marL="265113" indent="-265113">
              <a:buFontTx/>
              <a:buNone/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现有一个以</a:t>
            </a:r>
            <a:r>
              <a:rPr lang="en-US" altLang="zh-CN" sz="2400" dirty="0" smtClean="0">
                <a:solidFill>
                  <a:srgbClr val="000099"/>
                </a:solidFill>
              </a:rPr>
              <a:t>”0”</a:t>
            </a:r>
            <a:r>
              <a:rPr lang="zh-CN" altLang="en-US" sz="2400" dirty="0" smtClean="0">
                <a:solidFill>
                  <a:srgbClr val="000099"/>
                </a:solidFill>
              </a:rPr>
              <a:t>结尾的字符串，要求剔除其中的空格字符。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70035"/>
              </p:ext>
            </p:extLst>
          </p:nvPr>
        </p:nvGraphicFramePr>
        <p:xfrm>
          <a:off x="1258888" y="234888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6988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!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</a:tr>
            </a:tbl>
          </a:graphicData>
        </a:graphic>
      </p:graphicFrame>
      <p:cxnSp>
        <p:nvCxnSpPr>
          <p:cNvPr id="21552" name="直接箭头连接符 5"/>
          <p:cNvCxnSpPr>
            <a:cxnSpLocks noChangeShapeType="1"/>
          </p:cNvCxnSpPr>
          <p:nvPr/>
        </p:nvCxnSpPr>
        <p:spPr bwMode="auto">
          <a:xfrm flipV="1">
            <a:off x="1403350" y="2707655"/>
            <a:ext cx="0" cy="433388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43349"/>
              </p:ext>
            </p:extLst>
          </p:nvPr>
        </p:nvGraphicFramePr>
        <p:xfrm>
          <a:off x="1258888" y="4282455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6988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!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</a:tr>
            </a:tbl>
          </a:graphicData>
        </a:graphic>
      </p:graphicFrame>
      <p:cxnSp>
        <p:nvCxnSpPr>
          <p:cNvPr id="21597" name="直接箭头连接符 10"/>
          <p:cNvCxnSpPr>
            <a:cxnSpLocks noChangeShapeType="1"/>
          </p:cNvCxnSpPr>
          <p:nvPr/>
        </p:nvCxnSpPr>
        <p:spPr bwMode="auto">
          <a:xfrm flipV="1">
            <a:off x="2339975" y="4652343"/>
            <a:ext cx="0" cy="4318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87466"/>
              </p:ext>
            </p:extLst>
          </p:nvPr>
        </p:nvGraphicFramePr>
        <p:xfrm>
          <a:off x="1258888" y="3283918"/>
          <a:ext cx="60960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!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</a:tr>
            </a:tbl>
          </a:graphicData>
        </a:graphic>
      </p:graphicFrame>
      <p:cxnSp>
        <p:nvCxnSpPr>
          <p:cNvPr id="21642" name="直接箭头连接符 12"/>
          <p:cNvCxnSpPr>
            <a:cxnSpLocks noChangeShapeType="1"/>
          </p:cNvCxnSpPr>
          <p:nvPr/>
        </p:nvCxnSpPr>
        <p:spPr bwMode="auto">
          <a:xfrm flipV="1">
            <a:off x="2260600" y="3644280"/>
            <a:ext cx="0" cy="4318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43" name="直接箭头连接符 13"/>
          <p:cNvCxnSpPr>
            <a:cxnSpLocks noChangeShapeType="1"/>
          </p:cNvCxnSpPr>
          <p:nvPr/>
        </p:nvCxnSpPr>
        <p:spPr bwMode="auto">
          <a:xfrm flipV="1">
            <a:off x="6588125" y="4652343"/>
            <a:ext cx="0" cy="4318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44" name="直接箭头连接符 14"/>
          <p:cNvCxnSpPr>
            <a:cxnSpLocks noChangeShapeType="1"/>
          </p:cNvCxnSpPr>
          <p:nvPr/>
        </p:nvCxnSpPr>
        <p:spPr bwMode="auto">
          <a:xfrm flipV="1">
            <a:off x="2411413" y="3644280"/>
            <a:ext cx="0" cy="4318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圆角矩形 6"/>
          <p:cNvSpPr/>
          <p:nvPr/>
        </p:nvSpPr>
        <p:spPr bwMode="auto">
          <a:xfrm>
            <a:off x="768350" y="2780680"/>
            <a:ext cx="503238" cy="3603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di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619250" y="3679205"/>
            <a:ext cx="504825" cy="3603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di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555875" y="3679205"/>
            <a:ext cx="503238" cy="3603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rgbClr val="0000FF"/>
                </a:solidFill>
                <a:effectLst/>
                <a:ea typeface="宋体" pitchFamily="2" charset="-122"/>
              </a:rPr>
              <a:t>si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619250" y="4688855"/>
            <a:ext cx="504825" cy="3603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di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732588" y="4688855"/>
            <a:ext cx="503237" cy="3603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rgbClr val="0000FF"/>
                </a:solidFill>
                <a:effectLst/>
                <a:ea typeface="宋体" pitchFamily="2" charset="-122"/>
              </a:rPr>
              <a:t>si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90265"/>
              </p:ext>
            </p:extLst>
          </p:nvPr>
        </p:nvGraphicFramePr>
        <p:xfrm>
          <a:off x="1265238" y="5300043"/>
          <a:ext cx="60960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!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</a:tr>
            </a:tbl>
          </a:graphicData>
        </a:graphic>
      </p:graphicFrame>
      <p:cxnSp>
        <p:nvCxnSpPr>
          <p:cNvPr id="21694" name="直接箭头连接符 10"/>
          <p:cNvCxnSpPr>
            <a:cxnSpLocks noChangeShapeType="1"/>
          </p:cNvCxnSpPr>
          <p:nvPr/>
        </p:nvCxnSpPr>
        <p:spPr bwMode="auto">
          <a:xfrm flipV="1">
            <a:off x="5653088" y="5660405"/>
            <a:ext cx="0" cy="4318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4932363" y="5696918"/>
            <a:ext cx="504825" cy="360362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di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3.5 </a:t>
            </a:r>
            <a:r>
              <a:rPr lang="zh-CN" altLang="en-US" smtClean="0"/>
              <a:t>循环程序设计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循环程序结构</a:t>
            </a:r>
            <a:r>
              <a:rPr lang="zh-CN" altLang="en-US" dirty="0" smtClean="0"/>
              <a:t>是</a:t>
            </a:r>
            <a:r>
              <a:rPr lang="zh-CN" altLang="en-US" dirty="0"/>
              <a:t>在</a:t>
            </a:r>
            <a:r>
              <a:rPr lang="zh-CN" altLang="en-US" dirty="0" smtClean="0"/>
              <a:t>满足一定条件的情况下，重复执行某段程序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循环结构的程序通常由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个部分组成：</a:t>
            </a:r>
          </a:p>
          <a:p>
            <a:pPr marL="809625" lvl="1" indent="-352425" eaLnBrk="1" hangingPunct="1"/>
            <a:r>
              <a:rPr lang="zh-CN" altLang="en-US" b="0" dirty="0" smtClean="0">
                <a:solidFill>
                  <a:srgbClr val="000099"/>
                </a:solidFill>
                <a:ea typeface="+mn-ea"/>
              </a:rPr>
              <a:t>循环初始化部分：为开始循环准备必要的条件，如循环次数、循环体需要的数值等；</a:t>
            </a:r>
          </a:p>
          <a:p>
            <a:pPr marL="828675" lvl="1" indent="-371475" eaLnBrk="1" hangingPunct="1"/>
            <a:r>
              <a:rPr lang="zh-CN" altLang="en-US" b="0" dirty="0" smtClean="0">
                <a:solidFill>
                  <a:srgbClr val="000099"/>
                </a:solidFill>
                <a:ea typeface="+mn-ea"/>
              </a:rPr>
              <a:t>循环体部分：由需要重复执行的程序语句构成，其中包括对循环控制变量进行修改的语句；</a:t>
            </a:r>
          </a:p>
          <a:p>
            <a:pPr marL="809625" lvl="1" indent="-352425" eaLnBrk="1" hangingPunct="1"/>
            <a:r>
              <a:rPr lang="zh-CN" altLang="en-US" b="0" dirty="0" smtClean="0">
                <a:solidFill>
                  <a:srgbClr val="000099"/>
                </a:solidFill>
                <a:ea typeface="+mn-ea"/>
              </a:rPr>
              <a:t>循环控制部分：判断循环条件是否成立，决定是否继续循环。</a:t>
            </a:r>
          </a:p>
        </p:txBody>
      </p:sp>
      <p:sp>
        <p:nvSpPr>
          <p:cNvPr id="89095" name="WordArt 7"/>
          <p:cNvSpPr>
            <a:spLocks noChangeArrowheads="1" noChangeShapeType="1" noTextEdit="1"/>
          </p:cNvSpPr>
          <p:nvPr/>
        </p:nvSpPr>
        <p:spPr bwMode="auto">
          <a:xfrm>
            <a:off x="6084888" y="5516563"/>
            <a:ext cx="1828800" cy="482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彩云"/>
                <a:ea typeface="华文彩云"/>
              </a:rPr>
              <a:t>关键是什么？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3.12 </a:t>
            </a:r>
            <a:r>
              <a:rPr lang="zh-CN" altLang="en-US" smtClean="0"/>
              <a:t>剔除字符串中的空格字符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374063" cy="53292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数据段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</a:pPr>
            <a:r>
              <a:rPr lang="en-US" altLang="zh-CN" sz="2400" dirty="0" smtClean="0">
                <a:solidFill>
                  <a:srgbClr val="000099"/>
                </a:solidFill>
              </a:rPr>
              <a:t>string	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db</a:t>
            </a:r>
            <a:r>
              <a:rPr lang="en-US" altLang="zh-CN" sz="2400" dirty="0" smtClean="0">
                <a:solidFill>
                  <a:srgbClr val="000099"/>
                </a:solidFill>
              </a:rPr>
              <a:t> ‘Let us have a try !’,0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字符串以</a:t>
            </a:r>
            <a:r>
              <a:rPr lang="en-US" altLang="zh-CN" sz="2400" dirty="0" smtClean="0">
                <a:solidFill>
                  <a:srgbClr val="008000"/>
                </a:solidFill>
              </a:rPr>
              <a:t>”0”</a:t>
            </a:r>
            <a:r>
              <a:rPr lang="zh-CN" altLang="en-US" sz="2400" dirty="0" smtClean="0">
                <a:solidFill>
                  <a:srgbClr val="008000"/>
                </a:solidFill>
              </a:rPr>
              <a:t>结尾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代码段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000099"/>
                </a:solidFill>
              </a:rPr>
              <a:t>mov di,offset string</a:t>
            </a:r>
          </a:p>
          <a:p>
            <a:pPr marL="0" indent="0" eaLnBrk="1" hangingPunct="1">
              <a:spcBef>
                <a:spcPct val="0"/>
              </a:spcBef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outlp:</a:t>
            </a:r>
            <a:r>
              <a:rPr lang="zh-CN" altLang="zh-CN" sz="2400" dirty="0" smtClean="0"/>
              <a:t>	</a:t>
            </a:r>
            <a:r>
              <a:rPr lang="zh-CN" altLang="zh-CN" sz="2400" dirty="0">
                <a:solidFill>
                  <a:srgbClr val="000099"/>
                </a:solidFill>
              </a:rPr>
              <a:t>cmp byte ptr [di],0</a:t>
            </a: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zh-CN" sz="2400" dirty="0">
                <a:solidFill>
                  <a:srgbClr val="008000"/>
                </a:solidFill>
              </a:rPr>
              <a:t>外循环，先判断后循环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jz </a:t>
            </a:r>
            <a:r>
              <a:rPr lang="zh-CN" altLang="zh-CN" sz="2400" dirty="0" smtClean="0">
                <a:solidFill>
                  <a:srgbClr val="0000FF"/>
                </a:solidFill>
                <a:hlinkClick r:id="rId2" action="ppaction://hlinksldjump"/>
              </a:rPr>
              <a:t>done</a:t>
            </a:r>
            <a:r>
              <a:rPr lang="zh-CN" altLang="zh-CN" sz="2400" dirty="0" smtClean="0"/>
              <a:t>	</a:t>
            </a:r>
            <a:r>
              <a:rPr lang="en-US" altLang="zh-CN" sz="2400" dirty="0" smtClean="0"/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;为0结束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</a:pPr>
            <a:r>
              <a:rPr lang="en-US" altLang="zh-CN" sz="2400" dirty="0" smtClean="0">
                <a:solidFill>
                  <a:srgbClr val="000099"/>
                </a:solidFill>
              </a:rPr>
              <a:t>again:</a:t>
            </a:r>
            <a:r>
              <a:rPr lang="zh-CN" altLang="zh-CN" sz="2400" dirty="0" smtClean="0"/>
              <a:t>	</a:t>
            </a:r>
            <a:r>
              <a:rPr lang="zh-CN" altLang="zh-CN" sz="2400" dirty="0">
                <a:solidFill>
                  <a:srgbClr val="000099"/>
                </a:solidFill>
              </a:rPr>
              <a:t>cmp byte ptr [di],' '</a:t>
            </a: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;检测是否是空格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/>
              <a:t>	jnz </a:t>
            </a:r>
            <a:r>
              <a:rPr lang="zh-CN" altLang="zh-CN" sz="2400" dirty="0" smtClean="0">
                <a:hlinkClick r:id="rId2" action="ppaction://hlinksldjump"/>
              </a:rPr>
              <a:t>next</a:t>
            </a:r>
            <a:r>
              <a:rPr lang="zh-CN" altLang="zh-CN" sz="2400" dirty="0" smtClean="0"/>
              <a:t>	</a:t>
            </a:r>
            <a:r>
              <a:rPr lang="en-US" altLang="zh-CN" sz="2400" dirty="0" smtClean="0"/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;不是空格</a:t>
            </a:r>
            <a:r>
              <a:rPr lang="zh-CN" altLang="en-US" sz="2400" dirty="0" smtClean="0">
                <a:solidFill>
                  <a:srgbClr val="008000"/>
                </a:solidFill>
              </a:rPr>
              <a:t>检查下一字符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/>
              <a:t>	mov si,di	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zh-CN" sz="2400" dirty="0" smtClean="0">
                <a:solidFill>
                  <a:srgbClr val="008000"/>
                </a:solidFill>
              </a:rPr>
              <a:t>;是空格，进入剔除空格分支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52700" y="5013325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6988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!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</a:tr>
            </a:tbl>
          </a:graphicData>
        </a:graphic>
      </p:graphicFrame>
      <p:cxnSp>
        <p:nvCxnSpPr>
          <p:cNvPr id="22576" name="直接箭头连接符 5"/>
          <p:cNvCxnSpPr>
            <a:cxnSpLocks noChangeShapeType="1"/>
          </p:cNvCxnSpPr>
          <p:nvPr/>
        </p:nvCxnSpPr>
        <p:spPr bwMode="auto">
          <a:xfrm flipV="1">
            <a:off x="2697163" y="5372100"/>
            <a:ext cx="0" cy="433388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52700" y="594995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6988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!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</a:tr>
            </a:tbl>
          </a:graphicData>
        </a:graphic>
      </p:graphicFrame>
      <p:cxnSp>
        <p:nvCxnSpPr>
          <p:cNvPr id="22621" name="直接箭头连接符 12"/>
          <p:cNvCxnSpPr>
            <a:cxnSpLocks noChangeShapeType="1"/>
          </p:cNvCxnSpPr>
          <p:nvPr/>
        </p:nvCxnSpPr>
        <p:spPr bwMode="auto">
          <a:xfrm flipV="1">
            <a:off x="3554413" y="6310313"/>
            <a:ext cx="0" cy="4318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22" name="直接箭头连接符 14"/>
          <p:cNvCxnSpPr>
            <a:cxnSpLocks noChangeShapeType="1"/>
          </p:cNvCxnSpPr>
          <p:nvPr/>
        </p:nvCxnSpPr>
        <p:spPr bwMode="auto">
          <a:xfrm flipV="1">
            <a:off x="3705225" y="6310313"/>
            <a:ext cx="0" cy="4318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圆角矩形 11"/>
          <p:cNvSpPr/>
          <p:nvPr/>
        </p:nvSpPr>
        <p:spPr bwMode="auto">
          <a:xfrm>
            <a:off x="2062163" y="5445125"/>
            <a:ext cx="503237" cy="3603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di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913063" y="6345238"/>
            <a:ext cx="504825" cy="360362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di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849688" y="6345238"/>
            <a:ext cx="503237" cy="360362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rgbClr val="0000FF"/>
                </a:solidFill>
                <a:effectLst/>
                <a:ea typeface="宋体" pitchFamily="2" charset="-122"/>
              </a:rPr>
              <a:t>si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3.12 </a:t>
            </a:r>
            <a:r>
              <a:rPr lang="zh-CN" altLang="en-US" smtClean="0"/>
              <a:t>剔除字符串中的空格字符（续）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79489"/>
            <a:ext cx="8229600" cy="396168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>
                <a:solidFill>
                  <a:srgbClr val="FF0000"/>
                </a:solidFill>
              </a:rPr>
              <a:t>inlp:</a:t>
            </a:r>
            <a:r>
              <a:rPr lang="zh-CN" altLang="zh-CN" sz="2400" dirty="0" smtClean="0"/>
              <a:t>	inc 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si	</a:t>
            </a:r>
            <a:r>
              <a:rPr lang="en-US" altLang="zh-CN" sz="2400" dirty="0" smtClean="0"/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;剔除空格</a:t>
            </a:r>
            <a:r>
              <a:rPr lang="zh-CN" altLang="en-US" sz="2400" dirty="0" smtClean="0">
                <a:solidFill>
                  <a:srgbClr val="008000"/>
                </a:solidFill>
              </a:rPr>
              <a:t>的循环程序段</a:t>
            </a:r>
            <a:endParaRPr lang="zh-CN" altLang="zh-CN" sz="2400" dirty="0" smtClean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/>
              <a:t>	mov ah,[si]	</a:t>
            </a:r>
            <a:r>
              <a:rPr lang="en-US" altLang="zh-CN" sz="2400" dirty="0" smtClean="0"/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;前移一个位置</a:t>
            </a:r>
          </a:p>
          <a:p>
            <a:pPr marL="0" indent="0" eaLnBrk="1" hangingPunct="1"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/>
              <a:t>	mov [si-1],ah</a:t>
            </a:r>
          </a:p>
          <a:p>
            <a:pPr marL="0" indent="0" eaLnBrk="1" hangingPunct="1"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/>
              <a:t>cmp byte ptr [si],</a:t>
            </a:r>
            <a:r>
              <a:rPr lang="zh-CN" altLang="zh-CN" sz="2400" dirty="0" smtClean="0"/>
              <a:t>0</a:t>
            </a:r>
            <a:r>
              <a:rPr lang="en-US" altLang="zh-CN" sz="2400" dirty="0" smtClean="0"/>
              <a:t>      	</a:t>
            </a:r>
            <a:r>
              <a:rPr lang="zh-CN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zh-CN" sz="2400" dirty="0">
                <a:solidFill>
                  <a:srgbClr val="008000"/>
                </a:solidFill>
              </a:rPr>
              <a:t>内循环，先循环后判断</a:t>
            </a:r>
          </a:p>
          <a:p>
            <a:pPr marL="0" indent="0" eaLnBrk="1" hangingPunct="1">
              <a:buFontTx/>
              <a:buNone/>
              <a:tabLst>
                <a:tab pos="1436688" algn="l"/>
                <a:tab pos="3765550" algn="l"/>
              </a:tabLst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jnz </a:t>
            </a:r>
            <a:r>
              <a:rPr lang="en-US" altLang="zh-CN" sz="2400" dirty="0" smtClean="0"/>
              <a:t>  </a:t>
            </a:r>
            <a:r>
              <a:rPr lang="zh-CN" altLang="zh-CN" sz="2400" dirty="0" smtClean="0">
                <a:solidFill>
                  <a:srgbClr val="FF0000"/>
                </a:solidFill>
              </a:rPr>
              <a:t>inlp</a:t>
            </a:r>
          </a:p>
          <a:p>
            <a:pPr marL="0" indent="0" eaLnBrk="1" hangingPunct="1"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/>
              <a:t>jmp </a:t>
            </a:r>
            <a:r>
              <a:rPr lang="en-US" altLang="zh-CN" sz="2400" dirty="0"/>
              <a:t> again</a:t>
            </a:r>
            <a:endParaRPr lang="zh-CN" altLang="zh-CN" sz="2400" dirty="0"/>
          </a:p>
          <a:p>
            <a:pPr marL="0" indent="0" eaLnBrk="1" hangingPunct="1"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next</a:t>
            </a:r>
            <a:r>
              <a:rPr lang="zh-CN" altLang="zh-CN" sz="2400" dirty="0" smtClean="0"/>
              <a:t>:	inc 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di	</a:t>
            </a:r>
            <a:r>
              <a:rPr lang="en-US" altLang="zh-CN" sz="2400" dirty="0" smtClean="0"/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;继续处理后续字符</a:t>
            </a:r>
          </a:p>
          <a:p>
            <a:pPr marL="0" indent="0" eaLnBrk="1" hangingPunct="1"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/>
              <a:t>	jmp </a:t>
            </a:r>
            <a:r>
              <a:rPr lang="en-US" altLang="zh-CN" sz="2400" dirty="0" smtClean="0"/>
              <a:t> </a:t>
            </a:r>
            <a:r>
              <a:rPr lang="zh-CN" altLang="zh-CN" sz="2400" dirty="0" smtClean="0">
                <a:hlinkClick r:id="rId2" action="ppaction://hlinksldjump"/>
              </a:rPr>
              <a:t>outlp</a:t>
            </a:r>
            <a:endParaRPr lang="zh-CN" altLang="zh-CN" sz="2400" dirty="0" smtClean="0"/>
          </a:p>
          <a:p>
            <a:pPr marL="0" indent="0" eaLnBrk="1" hangingPunct="1">
              <a:buFontTx/>
              <a:buNone/>
              <a:tabLst>
                <a:tab pos="1436688" algn="l"/>
                <a:tab pos="376555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done:</a:t>
            </a:r>
            <a:r>
              <a:rPr lang="zh-CN" altLang="zh-CN" sz="2400" dirty="0" smtClean="0"/>
              <a:t>		</a:t>
            </a:r>
            <a:r>
              <a:rPr lang="en-US" altLang="zh-CN" sz="2400" dirty="0" smtClean="0"/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;结束</a:t>
            </a:r>
            <a:endParaRPr lang="zh-CN" altLang="en-US" sz="2400" dirty="0" smtClean="0">
              <a:solidFill>
                <a:srgbClr val="008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78075" y="5992813"/>
          <a:ext cx="60960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!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</a:tr>
            </a:tbl>
          </a:graphicData>
        </a:graphic>
      </p:graphicFrame>
      <p:cxnSp>
        <p:nvCxnSpPr>
          <p:cNvPr id="23602" name="直接箭头连接符 10"/>
          <p:cNvCxnSpPr>
            <a:cxnSpLocks noChangeShapeType="1"/>
          </p:cNvCxnSpPr>
          <p:nvPr/>
        </p:nvCxnSpPr>
        <p:spPr bwMode="auto">
          <a:xfrm flipV="1">
            <a:off x="3459163" y="6362700"/>
            <a:ext cx="0" cy="4318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378075" y="4995863"/>
          <a:ext cx="60960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!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solidFill>
                      <a:srgbClr val="219AC5"/>
                    </a:solidFill>
                  </a:tcPr>
                </a:tc>
              </a:tr>
            </a:tbl>
          </a:graphicData>
        </a:graphic>
      </p:graphicFrame>
      <p:cxnSp>
        <p:nvCxnSpPr>
          <p:cNvPr id="23647" name="直接箭头连接符 12"/>
          <p:cNvCxnSpPr>
            <a:cxnSpLocks noChangeShapeType="1"/>
          </p:cNvCxnSpPr>
          <p:nvPr/>
        </p:nvCxnSpPr>
        <p:spPr bwMode="auto">
          <a:xfrm flipV="1">
            <a:off x="3379788" y="5356225"/>
            <a:ext cx="0" cy="4318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48" name="直接箭头连接符 13"/>
          <p:cNvCxnSpPr>
            <a:cxnSpLocks noChangeShapeType="1"/>
          </p:cNvCxnSpPr>
          <p:nvPr/>
        </p:nvCxnSpPr>
        <p:spPr bwMode="auto">
          <a:xfrm flipV="1">
            <a:off x="7707313" y="6362700"/>
            <a:ext cx="0" cy="4318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49" name="直接箭头连接符 14"/>
          <p:cNvCxnSpPr>
            <a:cxnSpLocks noChangeShapeType="1"/>
          </p:cNvCxnSpPr>
          <p:nvPr/>
        </p:nvCxnSpPr>
        <p:spPr bwMode="auto">
          <a:xfrm flipV="1">
            <a:off x="3530600" y="5356225"/>
            <a:ext cx="0" cy="4318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2738438" y="5391150"/>
            <a:ext cx="504825" cy="3603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di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675063" y="5391150"/>
            <a:ext cx="503237" cy="3603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rgbClr val="0000FF"/>
                </a:solidFill>
                <a:effectLst/>
                <a:ea typeface="宋体" pitchFamily="2" charset="-122"/>
              </a:rPr>
              <a:t>si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738438" y="6399213"/>
            <a:ext cx="504825" cy="360362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di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851775" y="6399213"/>
            <a:ext cx="503238" cy="360362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rgbClr val="0000FF"/>
                </a:solidFill>
                <a:effectLst/>
                <a:ea typeface="宋体" pitchFamily="2" charset="-122"/>
              </a:rPr>
              <a:t>si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3.5.3 </a:t>
            </a:r>
            <a:r>
              <a:rPr lang="zh-CN" altLang="en-US" smtClean="0"/>
              <a:t>串操作类指令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256213"/>
          </a:xfrm>
        </p:spPr>
        <p:txBody>
          <a:bodyPr/>
          <a:lstStyle/>
          <a:p>
            <a:pPr marL="179388" indent="-179388" eaLnBrk="1" hangingPunct="1">
              <a:defRPr/>
            </a:pPr>
            <a:r>
              <a:rPr lang="en-US" altLang="zh-CN" sz="2400" dirty="0" smtClean="0">
                <a:solidFill>
                  <a:srgbClr val="000099"/>
                </a:solidFill>
              </a:rPr>
              <a:t>8088</a:t>
            </a:r>
            <a:r>
              <a:rPr lang="zh-CN" altLang="en-US" sz="2400" dirty="0" smtClean="0">
                <a:solidFill>
                  <a:srgbClr val="000099"/>
                </a:solidFill>
              </a:rPr>
              <a:t>的串操作类指令能对内存中一个连续区域的数据（如数组、字符串等）进行传送、比较等操作，指令有</a:t>
            </a:r>
            <a:r>
              <a:rPr lang="en-US" altLang="zh-CN" sz="2400" dirty="0" smtClean="0">
                <a:solidFill>
                  <a:srgbClr val="000099"/>
                </a:solidFill>
              </a:rPr>
              <a:t>:</a:t>
            </a:r>
          </a:p>
          <a:p>
            <a:pPr marL="717550" lvl="1" indent="-260350" eaLnBrk="1" hangingPunct="1">
              <a:spcBef>
                <a:spcPts val="1800"/>
              </a:spcBef>
              <a:buFontTx/>
              <a:buAutoNum type="arabicPeriod"/>
              <a:defRPr/>
            </a:pPr>
            <a:r>
              <a:rPr lang="zh-CN" altLang="en-US" sz="2400" b="0" dirty="0" smtClean="0">
                <a:solidFill>
                  <a:srgbClr val="0000FF"/>
                </a:solidFill>
                <a:latin typeface="+mn-ea"/>
                <a:ea typeface="+mn-ea"/>
              </a:rPr>
              <a:t>传送数据串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MOVS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STOS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LODS</a:t>
            </a:r>
          </a:p>
          <a:p>
            <a:pPr marL="717550" lvl="1" indent="-260350" eaLnBrk="1" hangingPunct="1">
              <a:buFontTx/>
              <a:buAutoNum type="arabicPeriod"/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检测数据串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CMPS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SCAS</a:t>
            </a:r>
          </a:p>
          <a:p>
            <a:pPr marL="717550" lvl="1" indent="-260350" eaLnBrk="1" hangingPunct="1">
              <a:buFontTx/>
              <a:buAutoNum type="arabicPeriod"/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重复前缀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REP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REPZ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REPNZ</a:t>
            </a:r>
          </a:p>
          <a:p>
            <a:pPr marL="0" indent="0" eaLnBrk="1" hangingPunct="1">
              <a:lnSpc>
                <a:spcPct val="125000"/>
              </a:lnSpc>
              <a:spcBef>
                <a:spcPts val="1800"/>
              </a:spcBef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串操作指令采用了特殊的寻址方式</a:t>
            </a:r>
          </a:p>
          <a:p>
            <a:pPr marL="0" indent="0" eaLnBrk="1" hangingPunct="1">
              <a:lnSpc>
                <a:spcPct val="125000"/>
              </a:lnSpc>
              <a:spcBef>
                <a:spcPts val="1800"/>
              </a:spcBef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利用循环程序也可以实现串操作指令的功能</a:t>
            </a:r>
          </a:p>
        </p:txBody>
      </p:sp>
      <p:sp>
        <p:nvSpPr>
          <p:cNvPr id="2" name="圆角矩形 1">
            <a:hlinkClick r:id="rId2" action="ppaction://hlinksldjump"/>
          </p:cNvPr>
          <p:cNvSpPr/>
          <p:nvPr/>
        </p:nvSpPr>
        <p:spPr bwMode="auto">
          <a:xfrm>
            <a:off x="7596336" y="5517232"/>
            <a:ext cx="1008112" cy="503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图示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 </a:t>
            </a:r>
            <a:r>
              <a:rPr lang="zh-CN" altLang="en-US" dirty="0" smtClean="0"/>
              <a:t>串操作类指令 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790575"/>
            <a:ext cx="6626225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3.5.3 </a:t>
            </a:r>
            <a:r>
              <a:rPr lang="zh-CN" altLang="en-US" smtClean="0"/>
              <a:t>串操作类指令的寻址方式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8775" indent="-358775" eaLnBrk="1" hangingPunct="1"/>
            <a:r>
              <a:rPr lang="zh-CN" altLang="en-US" sz="2400" dirty="0" smtClean="0"/>
              <a:t>源操作数默认在数据段中，用寄存器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间接寻址，即由</a:t>
            </a:r>
            <a:r>
              <a:rPr lang="en-US" altLang="zh-CN" sz="2400" dirty="0" smtClean="0"/>
              <a:t>DS:SI</a:t>
            </a:r>
            <a:r>
              <a:rPr lang="zh-CN" altLang="en-US" sz="2400" dirty="0" smtClean="0"/>
              <a:t>给出其内存地址，允许段超越；</a:t>
            </a:r>
            <a:endParaRPr lang="en-US" altLang="zh-CN" sz="2400" dirty="0" smtClean="0"/>
          </a:p>
          <a:p>
            <a:pPr marL="358775" indent="-358775" eaLnBrk="1" hangingPunct="1">
              <a:spcBef>
                <a:spcPts val="1200"/>
              </a:spcBef>
            </a:pPr>
            <a:r>
              <a:rPr lang="zh-CN" altLang="en-US" sz="2400" dirty="0" smtClean="0"/>
              <a:t>目的操作数默认在附加段中，用寄存器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间接寻址，即由</a:t>
            </a:r>
            <a:r>
              <a:rPr lang="en-US" altLang="zh-CN" sz="2400" dirty="0" smtClean="0"/>
              <a:t>ES:DI</a:t>
            </a:r>
            <a:r>
              <a:rPr lang="zh-CN" altLang="en-US" sz="2400" dirty="0" smtClean="0"/>
              <a:t>给出其内存地址，</a:t>
            </a:r>
            <a:r>
              <a:rPr lang="zh-CN" altLang="en-US" sz="2400" dirty="0" smtClean="0">
                <a:solidFill>
                  <a:srgbClr val="0000FF"/>
                </a:solidFill>
              </a:rPr>
              <a:t>不允许段超越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58775" indent="-358775" eaLnBrk="1" hangingPunct="1">
              <a:spcBef>
                <a:spcPts val="1200"/>
              </a:spcBef>
            </a:pPr>
            <a:r>
              <a:rPr lang="zh-CN" altLang="en-US" sz="2400" dirty="0" smtClean="0"/>
              <a:t>每执行一次串操作，源地址指针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和目的地址指针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将自动修改：</a:t>
            </a:r>
            <a:r>
              <a:rPr lang="en-US" altLang="zh-CN" sz="2400" dirty="0" smtClean="0"/>
              <a:t>±1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±2</a:t>
            </a:r>
          </a:p>
          <a:p>
            <a:pPr marL="717550" lvl="1" indent="-317500" eaLnBrk="1" hangingPunct="1"/>
            <a:r>
              <a:rPr lang="zh-CN" altLang="en-US" sz="2200" b="0" dirty="0" smtClean="0">
                <a:solidFill>
                  <a:srgbClr val="000099"/>
                </a:solidFill>
              </a:rPr>
              <a:t>对于以字节为单位的数据串（指令助记符用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B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结尾）操作，地址指针应该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±1</a:t>
            </a:r>
          </a:p>
          <a:p>
            <a:pPr marL="717550" lvl="1" indent="-317500" eaLnBrk="1" hangingPunct="1"/>
            <a:r>
              <a:rPr lang="zh-CN" altLang="en-US" sz="2200" b="0" dirty="0" smtClean="0">
                <a:solidFill>
                  <a:srgbClr val="000099"/>
                </a:solidFill>
              </a:rPr>
              <a:t>对于以字为单位的数据串（指令助记符用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W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结尾）操作，地址指针应该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±2</a:t>
            </a:r>
          </a:p>
          <a:p>
            <a:pPr marL="717550" lvl="1" indent="-317500" eaLnBrk="1" hangingPunct="1"/>
            <a:r>
              <a:rPr lang="zh-CN" altLang="en-US" sz="2200" b="0" dirty="0" smtClean="0">
                <a:solidFill>
                  <a:srgbClr val="000099"/>
                </a:solidFill>
              </a:rPr>
              <a:t>当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DF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0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（执行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CLD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指令），地址指针应该＋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1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或＋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2</a:t>
            </a:r>
          </a:p>
          <a:p>
            <a:pPr marL="717550" lvl="1" indent="-317500" eaLnBrk="1" hangingPunct="1"/>
            <a:r>
              <a:rPr lang="zh-CN" altLang="en-US" sz="2200" b="0" dirty="0" smtClean="0">
                <a:solidFill>
                  <a:srgbClr val="000099"/>
                </a:solidFill>
              </a:rPr>
              <a:t>当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DF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＝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1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（执行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STD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指令），地址指针应该－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1</a:t>
            </a:r>
            <a:r>
              <a:rPr lang="zh-CN" altLang="en-US" sz="2200" b="0" dirty="0" smtClean="0">
                <a:solidFill>
                  <a:srgbClr val="000099"/>
                </a:solidFill>
              </a:rPr>
              <a:t>或－</a:t>
            </a:r>
            <a:r>
              <a:rPr lang="en-US" altLang="zh-CN" sz="2200" b="0" dirty="0" smtClean="0">
                <a:solidFill>
                  <a:srgbClr val="0000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传送数据串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064500" cy="5184775"/>
          </a:xfrm>
        </p:spPr>
        <p:txBody>
          <a:bodyPr/>
          <a:lstStyle/>
          <a:p>
            <a:pPr marL="265113" indent="-265113" eaLnBrk="1" hangingPunct="1">
              <a:defRPr/>
            </a:pPr>
            <a:r>
              <a:rPr lang="zh-CN" altLang="zh-CN" sz="2400" dirty="0" smtClean="0">
                <a:solidFill>
                  <a:srgbClr val="000099"/>
                </a:solidFill>
              </a:rPr>
              <a:t>串传送指令</a:t>
            </a:r>
          </a:p>
          <a:p>
            <a:pPr marL="609600" indent="-609600" eaLnBrk="1" hangingPunct="1">
              <a:buFontTx/>
              <a:buNone/>
              <a:tabLst>
                <a:tab pos="1792288" algn="l"/>
              </a:tabLst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zh-CN" altLang="zh-CN" sz="2400" dirty="0" smtClean="0">
                <a:solidFill>
                  <a:srgbClr val="0000FF"/>
                </a:solidFill>
              </a:rPr>
              <a:t>MOVSB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99"/>
                </a:solidFill>
              </a:rPr>
              <a:t>;ES:[DI]←DS:[SI]；SI←SI±1，DI←DI±1</a:t>
            </a:r>
          </a:p>
          <a:p>
            <a:pPr marL="609600" indent="-609600" eaLnBrk="1" hangingPunct="1">
              <a:buFontTx/>
              <a:buNone/>
              <a:tabLst>
                <a:tab pos="1792288" algn="l"/>
              </a:tabLst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zh-CN" altLang="zh-CN" sz="2400" dirty="0" smtClean="0">
                <a:solidFill>
                  <a:srgbClr val="0000FF"/>
                </a:solidFill>
              </a:rPr>
              <a:t>MOVSW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99"/>
                </a:solidFill>
              </a:rPr>
              <a:t>;ES:[DI]←DS:[SI]；SI←SI±2，DI←DI±2</a:t>
            </a:r>
          </a:p>
          <a:p>
            <a:pPr marL="265113" indent="-265113" eaLnBrk="1" hangingPunct="1">
              <a:tabLst>
                <a:tab pos="1792288" algn="l"/>
              </a:tabLst>
              <a:defRPr/>
            </a:pPr>
            <a:r>
              <a:rPr lang="zh-CN" altLang="zh-CN" sz="2400" dirty="0" smtClean="0">
                <a:solidFill>
                  <a:srgbClr val="000099"/>
                </a:solidFill>
              </a:rPr>
              <a:t>串存储指令</a:t>
            </a:r>
          </a:p>
          <a:p>
            <a:pPr marL="609600" indent="-609600" eaLnBrk="1" hangingPunct="1">
              <a:buFontTx/>
              <a:buNone/>
              <a:tabLst>
                <a:tab pos="1792288" algn="l"/>
              </a:tabLst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zh-CN" altLang="zh-CN" sz="2400" dirty="0" smtClean="0">
                <a:solidFill>
                  <a:srgbClr val="0000FF"/>
                </a:solidFill>
              </a:rPr>
              <a:t>STOSB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99"/>
                </a:solidFill>
              </a:rPr>
              <a:t>;ES:[DI]←AL；然后：DI←DI±1</a:t>
            </a:r>
          </a:p>
          <a:p>
            <a:pPr marL="609600" indent="-609600" eaLnBrk="1" hangingPunct="1">
              <a:buFontTx/>
              <a:buNone/>
              <a:tabLst>
                <a:tab pos="1792288" algn="l"/>
              </a:tabLst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zh-CN" altLang="zh-CN" sz="2400" dirty="0" smtClean="0">
                <a:solidFill>
                  <a:srgbClr val="0000FF"/>
                </a:solidFill>
              </a:rPr>
              <a:t>STOSW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99"/>
                </a:solidFill>
              </a:rPr>
              <a:t>;ES:[DI]←AX；然后：DI←DI±2</a:t>
            </a:r>
          </a:p>
          <a:p>
            <a:pPr marL="265113" indent="-265113" eaLnBrk="1" hangingPunct="1">
              <a:tabLst>
                <a:tab pos="1792288" algn="l"/>
              </a:tabLst>
              <a:defRPr/>
            </a:pPr>
            <a:r>
              <a:rPr lang="zh-CN" altLang="zh-CN" sz="2400" dirty="0" smtClean="0">
                <a:solidFill>
                  <a:srgbClr val="000099"/>
                </a:solidFill>
              </a:rPr>
              <a:t>串读取指令</a:t>
            </a:r>
          </a:p>
          <a:p>
            <a:pPr marL="609600" indent="-609600" eaLnBrk="1" hangingPunct="1">
              <a:buFontTx/>
              <a:buNone/>
              <a:tabLst>
                <a:tab pos="1792288" algn="l"/>
              </a:tabLst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zh-CN" altLang="zh-CN" sz="2400" dirty="0" smtClean="0">
                <a:solidFill>
                  <a:srgbClr val="0000FF"/>
                </a:solidFill>
              </a:rPr>
              <a:t>LODSB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99"/>
                </a:solidFill>
              </a:rPr>
              <a:t>;AL←DS:[SI]；SI←SI±1</a:t>
            </a:r>
          </a:p>
          <a:p>
            <a:pPr marL="609600" indent="-609600" eaLnBrk="1" hangingPunct="1">
              <a:buFontTx/>
              <a:buNone/>
              <a:tabLst>
                <a:tab pos="1792288" algn="l"/>
              </a:tabLst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zh-CN" altLang="zh-CN" sz="2400" dirty="0" smtClean="0">
                <a:solidFill>
                  <a:srgbClr val="0000FF"/>
                </a:solidFill>
              </a:rPr>
              <a:t>LODSW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99"/>
                </a:solidFill>
              </a:rPr>
              <a:t>;AX←DS:[SI]；SI←SI±2</a:t>
            </a:r>
          </a:p>
          <a:p>
            <a:pPr marL="265113" indent="-265113" eaLnBrk="1" hangingPunct="1">
              <a:tabLst>
                <a:tab pos="1792288" algn="l"/>
              </a:tabLst>
              <a:defRPr/>
            </a:pPr>
            <a:r>
              <a:rPr lang="zh-CN" altLang="zh-CN" sz="2400" dirty="0" smtClean="0">
                <a:solidFill>
                  <a:srgbClr val="000099"/>
                </a:solidFill>
              </a:rPr>
              <a:t>重复前缀指令</a:t>
            </a:r>
          </a:p>
          <a:p>
            <a:pPr marL="609600" indent="-609600" eaLnBrk="1" hangingPunct="1">
              <a:buFontTx/>
              <a:buNone/>
              <a:tabLst>
                <a:tab pos="1792288" algn="l"/>
              </a:tabLst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zh-CN" altLang="zh-CN" sz="2400" dirty="0" smtClean="0">
                <a:solidFill>
                  <a:srgbClr val="0000FF"/>
                </a:solidFill>
              </a:rPr>
              <a:t>REP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99"/>
                </a:solidFill>
              </a:rPr>
              <a:t>;执行一次串指令，CX减1；直到CX＝0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数据块传送</a:t>
            </a:r>
            <a:r>
              <a:rPr lang="en-US" altLang="zh-CN" smtClean="0"/>
              <a:t>MOVS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68400"/>
            <a:ext cx="7559675" cy="2765425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cx,400h</a:t>
            </a:r>
            <a:r>
              <a:rPr lang="en-US" altLang="zh-CN" dirty="0" smtClean="0">
                <a:solidFill>
                  <a:srgbClr val="339933"/>
                </a:solidFill>
              </a:rPr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；设置循环次数</a:t>
            </a:r>
          </a:p>
          <a:p>
            <a:pPr marL="0" indent="0" eaLnBrk="1" hangingPunct="1">
              <a:buNone/>
              <a:tabLst>
                <a:tab pos="1435100" algn="l"/>
                <a:tab pos="3944938" algn="l"/>
              </a:tabLst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si,offset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sbuf</a:t>
            </a:r>
            <a:r>
              <a:rPr lang="en-US" altLang="zh-CN" dirty="0" smtClean="0"/>
              <a:t>	</a:t>
            </a:r>
            <a:r>
              <a:rPr lang="zh-CN" altLang="en-US" sz="2400" dirty="0">
                <a:solidFill>
                  <a:srgbClr val="008000"/>
                </a:solidFill>
              </a:rPr>
              <a:t>；</a:t>
            </a:r>
            <a:r>
              <a:rPr lang="en-US" altLang="zh-CN" sz="2400" dirty="0">
                <a:solidFill>
                  <a:srgbClr val="008000"/>
                </a:solidFill>
              </a:rPr>
              <a:t>SI</a:t>
            </a:r>
            <a:r>
              <a:rPr lang="zh-CN" altLang="en-US" sz="2400" dirty="0">
                <a:solidFill>
                  <a:srgbClr val="008000"/>
                </a:solidFill>
              </a:rPr>
              <a:t>指向源缓冲区</a:t>
            </a:r>
          </a:p>
          <a:p>
            <a:pPr marL="0" indent="0" eaLnBrk="1" hangingPunct="1">
              <a:buNone/>
              <a:tabLst>
                <a:tab pos="1435100" algn="l"/>
                <a:tab pos="3944938" algn="l"/>
              </a:tabLst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di,offset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dbuf</a:t>
            </a:r>
            <a:r>
              <a:rPr lang="en-US" altLang="zh-CN" dirty="0" smtClean="0">
                <a:solidFill>
                  <a:srgbClr val="339933"/>
                </a:solidFill>
              </a:rPr>
              <a:t>	</a:t>
            </a:r>
            <a:r>
              <a:rPr lang="zh-CN" altLang="en-US" sz="2400" dirty="0">
                <a:solidFill>
                  <a:srgbClr val="008000"/>
                </a:solidFill>
              </a:rPr>
              <a:t>；</a:t>
            </a:r>
            <a:r>
              <a:rPr lang="en-US" altLang="zh-CN" sz="2400" dirty="0">
                <a:solidFill>
                  <a:srgbClr val="008000"/>
                </a:solidFill>
              </a:rPr>
              <a:t>DI</a:t>
            </a:r>
            <a:r>
              <a:rPr lang="zh-CN" altLang="en-US" sz="2400" dirty="0">
                <a:solidFill>
                  <a:srgbClr val="008000"/>
                </a:solidFill>
              </a:rPr>
              <a:t>指向目的缓冲区</a:t>
            </a:r>
          </a:p>
          <a:p>
            <a:pPr marL="0" indent="0" eaLnBrk="1" hangingPunct="1"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dirty="0" err="1" smtClean="0">
                <a:solidFill>
                  <a:srgbClr val="000099"/>
                </a:solidFill>
              </a:rPr>
              <a:t>cld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marL="0" indent="0" eaLnBrk="1" hangingPunct="1"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rep </a:t>
            </a:r>
            <a:r>
              <a:rPr lang="en-US" altLang="zh-CN" dirty="0" err="1" smtClean="0">
                <a:solidFill>
                  <a:srgbClr val="0000FF"/>
                </a:solidFill>
              </a:rPr>
              <a:t>movsb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320517" name="Line 5"/>
          <p:cNvSpPr>
            <a:spLocks noChangeShapeType="1"/>
          </p:cNvSpPr>
          <p:nvPr/>
        </p:nvSpPr>
        <p:spPr bwMode="auto">
          <a:xfrm>
            <a:off x="827088" y="3789363"/>
            <a:ext cx="290098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 bwMode="auto">
          <a:xfrm>
            <a:off x="3728071" y="3356992"/>
            <a:ext cx="4968552" cy="2736304"/>
          </a:xfrm>
          <a:prstGeom prst="roundRect">
            <a:avLst/>
          </a:prstGeom>
          <a:ln w="9525">
            <a:headEnd type="none" w="med" len="med"/>
            <a:tailEnd type="none" w="med" len="med"/>
          </a:ln>
          <a:scene3d>
            <a:camera prst="obliqueBottomRight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ct val="20000"/>
              </a:spcBef>
              <a:tabLst>
                <a:tab pos="1435100" algn="l"/>
                <a:tab pos="3944938" algn="l"/>
              </a:tabLst>
            </a:pP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again:	</a:t>
            </a:r>
            <a:r>
              <a:rPr lang="en-US" altLang="zh-CN" sz="2800" dirty="0" err="1">
                <a:solidFill>
                  <a:srgbClr val="000099"/>
                </a:solidFill>
                <a:effectLst/>
                <a:ea typeface="幼圆" pitchFamily="49" charset="-122"/>
              </a:rPr>
              <a:t>mov</a:t>
            </a: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 al,[</a:t>
            </a:r>
            <a:r>
              <a:rPr lang="en-US" altLang="zh-CN" sz="2800" dirty="0" err="1">
                <a:solidFill>
                  <a:srgbClr val="000099"/>
                </a:solidFill>
                <a:effectLst/>
                <a:ea typeface="幼圆" pitchFamily="49" charset="-122"/>
              </a:rPr>
              <a:t>si</a:t>
            </a: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] </a:t>
            </a:r>
          </a:p>
          <a:p>
            <a:pPr lvl="0" algn="just">
              <a:spcBef>
                <a:spcPct val="20000"/>
              </a:spcBef>
              <a:tabLst>
                <a:tab pos="1435100" algn="l"/>
                <a:tab pos="3944938" algn="l"/>
              </a:tabLst>
            </a:pP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	</a:t>
            </a:r>
            <a:r>
              <a:rPr lang="en-US" altLang="zh-CN" sz="2800" dirty="0" err="1">
                <a:solidFill>
                  <a:srgbClr val="000099"/>
                </a:solidFill>
                <a:effectLst/>
                <a:ea typeface="幼圆" pitchFamily="49" charset="-122"/>
              </a:rPr>
              <a:t>mov</a:t>
            </a: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effectLst/>
                <a:ea typeface="幼圆" pitchFamily="49" charset="-122"/>
              </a:rPr>
              <a:t>es</a:t>
            </a: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:[di],al</a:t>
            </a:r>
          </a:p>
          <a:p>
            <a:pPr lvl="0" algn="just">
              <a:spcBef>
                <a:spcPct val="20000"/>
              </a:spcBef>
              <a:tabLst>
                <a:tab pos="1435100" algn="l"/>
                <a:tab pos="3944938" algn="l"/>
              </a:tabLst>
            </a:pP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	</a:t>
            </a:r>
            <a:r>
              <a:rPr lang="en-US" altLang="zh-CN" sz="2800" dirty="0" err="1">
                <a:solidFill>
                  <a:srgbClr val="000099"/>
                </a:solidFill>
                <a:effectLst/>
                <a:ea typeface="幼圆" pitchFamily="49" charset="-122"/>
              </a:rPr>
              <a:t>inc</a:t>
            </a: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  <a:effectLst/>
                <a:ea typeface="幼圆" pitchFamily="49" charset="-122"/>
              </a:rPr>
              <a:t>si</a:t>
            </a:r>
            <a:endParaRPr lang="en-US" altLang="zh-CN" sz="2800" dirty="0">
              <a:solidFill>
                <a:srgbClr val="000099"/>
              </a:solidFill>
              <a:effectLst/>
              <a:ea typeface="幼圆" pitchFamily="49" charset="-122"/>
            </a:endParaRPr>
          </a:p>
          <a:p>
            <a:pPr lvl="0" algn="just">
              <a:spcBef>
                <a:spcPct val="20000"/>
              </a:spcBef>
              <a:tabLst>
                <a:tab pos="1435100" algn="l"/>
                <a:tab pos="3944938" algn="l"/>
              </a:tabLst>
            </a:pP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	</a:t>
            </a:r>
            <a:r>
              <a:rPr lang="en-US" altLang="zh-CN" sz="2800" dirty="0" err="1">
                <a:solidFill>
                  <a:srgbClr val="000099"/>
                </a:solidFill>
                <a:effectLst/>
                <a:ea typeface="幼圆" pitchFamily="49" charset="-122"/>
              </a:rPr>
              <a:t>inc</a:t>
            </a: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 di</a:t>
            </a:r>
          </a:p>
          <a:p>
            <a:pPr lvl="0" algn="just">
              <a:spcBef>
                <a:spcPct val="20000"/>
              </a:spcBef>
              <a:tabLst>
                <a:tab pos="1435100" algn="l"/>
                <a:tab pos="3944938" algn="l"/>
              </a:tabLst>
            </a:pPr>
            <a:r>
              <a:rPr lang="en-US" altLang="zh-CN" sz="2800" dirty="0">
                <a:solidFill>
                  <a:srgbClr val="000099"/>
                </a:solidFill>
                <a:effectLst/>
                <a:ea typeface="幼圆" pitchFamily="49" charset="-122"/>
              </a:rPr>
              <a:t>	loop again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数据块存储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2" y="2374081"/>
            <a:ext cx="7991475" cy="191901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dirty="0" smtClean="0"/>
              <a:t>            </a:t>
            </a:r>
            <a:r>
              <a:rPr lang="zh-CN" altLang="zh-CN" dirty="0" smtClean="0"/>
              <a:t>mov di,0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zh-CN" dirty="0" smtClean="0"/>
              <a:t>mov ax,0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1435100" algn="l"/>
                <a:tab pos="3944938" algn="l"/>
              </a:tabLst>
            </a:pPr>
            <a:r>
              <a:rPr lang="en-US" altLang="zh-CN" dirty="0" smtClean="0"/>
              <a:t>            </a:t>
            </a:r>
            <a:r>
              <a:rPr lang="zh-CN" altLang="zh-CN" dirty="0" smtClean="0"/>
              <a:t>mov cx,8000h</a:t>
            </a:r>
            <a:r>
              <a:rPr lang="en-US" altLang="zh-CN" dirty="0" smtClean="0"/>
              <a:t>    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zh-CN" sz="2400" dirty="0">
                <a:solidFill>
                  <a:srgbClr val="006600"/>
                </a:solidFill>
              </a:rPr>
              <a:t>CX←传送次数（32×1024）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            </a:t>
            </a:r>
            <a:r>
              <a:rPr lang="zh-CN" altLang="zh-CN" dirty="0" smtClean="0">
                <a:solidFill>
                  <a:srgbClr val="0000FF"/>
                </a:solidFill>
              </a:rPr>
              <a:t>rep stosw</a:t>
            </a:r>
            <a:r>
              <a:rPr lang="en-US" altLang="zh-CN" dirty="0" smtClean="0">
                <a:solidFill>
                  <a:srgbClr val="0000FF"/>
                </a:solidFill>
              </a:rPr>
              <a:t>           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zh-CN" sz="2400" dirty="0">
                <a:solidFill>
                  <a:srgbClr val="006600"/>
                </a:solidFill>
              </a:rPr>
              <a:t>重复字传送：ES:[DI]←0</a:t>
            </a:r>
          </a:p>
        </p:txBody>
      </p:sp>
      <p:sp>
        <p:nvSpPr>
          <p:cNvPr id="29700" name="TextBox 1"/>
          <p:cNvSpPr txBox="1">
            <a:spLocks noChangeArrowheads="1"/>
          </p:cNvSpPr>
          <p:nvPr/>
        </p:nvSpPr>
        <p:spPr bwMode="auto">
          <a:xfrm>
            <a:off x="468313" y="981074"/>
            <a:ext cx="82073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数据块存储指令的典型应用是初始化某一缓冲区。例：将附加段全部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64KB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初始化为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0</a:t>
            </a:r>
            <a:r>
              <a:rPr lang="zh-CN" altLang="en-US" sz="28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，可用如下代码实现：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串操作类指令 </a:t>
            </a:r>
            <a:endParaRPr lang="zh-CN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/>
              <a:t>3.13 </a:t>
            </a:r>
            <a:r>
              <a:rPr lang="zh-CN" altLang="en-US" dirty="0" smtClean="0"/>
              <a:t>利用串操作指令编程，挑出数组中的正数（不含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）和负数，分别形成正数数组和负数数组。</a:t>
            </a:r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假设数组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个字数据，正数数组为</a:t>
            </a:r>
            <a:r>
              <a:rPr lang="en-US" altLang="zh-CN" dirty="0" err="1" smtClean="0"/>
              <a:t>ayplus</a:t>
            </a:r>
            <a:r>
              <a:rPr lang="zh-CN" altLang="en-US" dirty="0" smtClean="0"/>
              <a:t>，负数数组为</a:t>
            </a:r>
            <a:r>
              <a:rPr lang="en-US" altLang="zh-CN" dirty="0" err="1" smtClean="0"/>
              <a:t>ayminus</a:t>
            </a:r>
            <a:r>
              <a:rPr lang="zh-CN" altLang="en-US" dirty="0" smtClean="0"/>
              <a:t>，它们都在数据段中。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6444208" y="4977172"/>
            <a:ext cx="2160240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Wj0313.asm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2509"/>
              </p:ext>
            </p:extLst>
          </p:nvPr>
        </p:nvGraphicFramePr>
        <p:xfrm>
          <a:off x="1835696" y="1628800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92" y="155679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effectLst/>
              </a:rPr>
              <a:t>array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07223"/>
              </p:ext>
            </p:extLst>
          </p:nvPr>
        </p:nvGraphicFramePr>
        <p:xfrm>
          <a:off x="1835696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256490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FF"/>
                </a:solidFill>
                <a:effectLst/>
              </a:rPr>
              <a:t>ayplus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59178"/>
              </p:ext>
            </p:extLst>
          </p:nvPr>
        </p:nvGraphicFramePr>
        <p:xfrm>
          <a:off x="1835696" y="3687415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361540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FF"/>
                </a:solidFill>
                <a:effectLst/>
              </a:rPr>
              <a:t>ayminus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2123728" y="2018457"/>
            <a:ext cx="0" cy="402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91680" y="206084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FF"/>
                </a:solidFill>
                <a:effectLst/>
              </a:rPr>
              <a:t>si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2123728" y="2996952"/>
            <a:ext cx="0" cy="402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691680" y="303934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effectLst/>
              </a:rPr>
              <a:t>di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2123728" y="4077072"/>
            <a:ext cx="0" cy="402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619672" y="411946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FF"/>
                </a:solidFill>
                <a:effectLst/>
              </a:rPr>
              <a:t>bx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6881" y="2040756"/>
            <a:ext cx="100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FF"/>
                </a:solidFill>
                <a:effectLst/>
              </a:rPr>
              <a:t>lodsw</a:t>
            </a:r>
            <a:r>
              <a:rPr lang="en-US" altLang="zh-CN" sz="2400" dirty="0" smtClean="0">
                <a:solidFill>
                  <a:srgbClr val="0000FF"/>
                </a:solidFill>
                <a:effectLst/>
              </a:rPr>
              <a:t> 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5628" y="302552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effectLst/>
                <a:sym typeface="Symbol"/>
              </a:rPr>
              <a:t> AX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0295" y="2060847"/>
            <a:ext cx="99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effectLst/>
                <a:sym typeface="Symbol"/>
              </a:rPr>
              <a:t> AX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0234" y="2996952"/>
            <a:ext cx="100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FF"/>
                </a:solidFill>
                <a:effectLst/>
              </a:rPr>
              <a:t>stosw</a:t>
            </a:r>
            <a:r>
              <a:rPr lang="en-US" altLang="zh-CN" sz="2400" dirty="0" smtClean="0">
                <a:solidFill>
                  <a:srgbClr val="0000FF"/>
                </a:solidFill>
                <a:effectLst/>
              </a:rPr>
              <a:t> 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26023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循环控制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循环结构程序设计的关键</a:t>
            </a:r>
            <a:r>
              <a:rPr lang="zh-CN" altLang="en-US" dirty="0" smtClean="0"/>
              <a:t>是循环控制部分。</a:t>
            </a:r>
          </a:p>
          <a:p>
            <a:pPr eaLnBrk="1" hangingPunct="1"/>
            <a:r>
              <a:rPr lang="zh-CN" altLang="en-US" dirty="0" smtClean="0"/>
              <a:t>循环控制可以在进入循环之前进行，也可以在循环体后进行，于是形成两种结构：</a:t>
            </a:r>
          </a:p>
          <a:p>
            <a:pPr lvl="1" eaLnBrk="1" hangingPunct="1"/>
            <a:r>
              <a:rPr lang="zh-CN" altLang="en-US" b="0" dirty="0" smtClean="0">
                <a:solidFill>
                  <a:srgbClr val="000099"/>
                </a:solidFill>
                <a:ea typeface="+mn-ea"/>
              </a:rPr>
              <a:t>“先判断、后循环”结构  （</a:t>
            </a:r>
            <a:r>
              <a:rPr lang="en-US" altLang="zh-CN" b="0" dirty="0" smtClean="0">
                <a:solidFill>
                  <a:srgbClr val="000099"/>
                </a:solidFill>
                <a:ea typeface="+mn-ea"/>
                <a:hlinkClick r:id="rId2" action="ppaction://hlinksldjump"/>
              </a:rPr>
              <a:t>while—do</a:t>
            </a:r>
            <a:r>
              <a:rPr lang="zh-CN" altLang="en-US" b="0" dirty="0" smtClean="0">
                <a:solidFill>
                  <a:srgbClr val="000099"/>
                </a:solidFill>
                <a:ea typeface="+mn-ea"/>
              </a:rPr>
              <a:t>）</a:t>
            </a:r>
          </a:p>
          <a:p>
            <a:pPr lvl="1" eaLnBrk="1" hangingPunct="1"/>
            <a:r>
              <a:rPr lang="zh-CN" altLang="en-US" b="0" dirty="0" smtClean="0">
                <a:solidFill>
                  <a:srgbClr val="000099"/>
                </a:solidFill>
                <a:ea typeface="+mn-ea"/>
              </a:rPr>
              <a:t>“先循环、后判断”结构  （</a:t>
            </a:r>
            <a:r>
              <a:rPr lang="en-US" altLang="zh-CN" b="0" dirty="0" smtClean="0">
                <a:solidFill>
                  <a:srgbClr val="000099"/>
                </a:solidFill>
                <a:ea typeface="+mn-ea"/>
                <a:hlinkClick r:id="rId3" action="ppaction://hlinksldjump"/>
              </a:rPr>
              <a:t>do—while</a:t>
            </a:r>
            <a:r>
              <a:rPr lang="zh-CN" altLang="en-US" b="0" dirty="0" smtClean="0">
                <a:solidFill>
                  <a:srgbClr val="000099"/>
                </a:solidFill>
                <a:ea typeface="+mn-ea"/>
              </a:rPr>
              <a:t>）</a:t>
            </a:r>
          </a:p>
          <a:p>
            <a:pPr eaLnBrk="1" hangingPunct="1"/>
            <a:r>
              <a:rPr lang="zh-CN" altLang="en-US" dirty="0" smtClean="0"/>
              <a:t>循环结束的控制可以用循环次数，还可以用特定条件等，于是又有：</a:t>
            </a:r>
          </a:p>
          <a:p>
            <a:pPr lvl="1" eaLnBrk="1" hangingPunct="1"/>
            <a:r>
              <a:rPr lang="zh-CN" altLang="en-US" b="0" dirty="0">
                <a:solidFill>
                  <a:srgbClr val="000099"/>
                </a:solidFill>
                <a:ea typeface="+mn-ea"/>
              </a:rPr>
              <a:t>计数控制循环</a:t>
            </a:r>
          </a:p>
          <a:p>
            <a:pPr lvl="1" eaLnBrk="1" hangingPunct="1"/>
            <a:r>
              <a:rPr lang="zh-CN" altLang="en-US" b="0" dirty="0">
                <a:solidFill>
                  <a:srgbClr val="000099"/>
                </a:solidFill>
                <a:ea typeface="+mn-ea"/>
              </a:rPr>
              <a:t>条件控制循环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3.13 </a:t>
            </a:r>
            <a:r>
              <a:rPr lang="zh-CN" altLang="en-US" smtClean="0"/>
              <a:t>挑出数组中的正数（不含</a:t>
            </a:r>
            <a:r>
              <a:rPr lang="en-US" altLang="zh-CN" smtClean="0"/>
              <a:t>0</a:t>
            </a:r>
            <a:r>
              <a:rPr lang="zh-CN" altLang="en-US" smtClean="0"/>
              <a:t>）和负数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;数据段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count	equ 10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array	dw 23h,9801h,8000h,</a:t>
            </a:r>
            <a:r>
              <a:rPr lang="en-US" altLang="zh-CN" sz="2400" dirty="0" smtClean="0"/>
              <a:t> …</a:t>
            </a:r>
            <a:endParaRPr lang="zh-CN" altLang="zh-CN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ayplus	dw count dup(0)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ayminus	dw count dup(0)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;代码段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</a:t>
            </a:r>
            <a:r>
              <a:rPr lang="zh-CN" altLang="zh-CN" sz="2400" dirty="0" smtClean="0">
                <a:solidFill>
                  <a:srgbClr val="0000FF"/>
                </a:solidFill>
              </a:rPr>
              <a:t>si</a:t>
            </a:r>
            <a:r>
              <a:rPr lang="zh-CN" altLang="zh-CN" sz="2400" dirty="0" smtClean="0"/>
              <a:t>,offset array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</a:t>
            </a:r>
            <a:r>
              <a:rPr lang="zh-CN" altLang="zh-CN" sz="2400" dirty="0" smtClean="0">
                <a:solidFill>
                  <a:srgbClr val="0000FF"/>
                </a:solidFill>
              </a:rPr>
              <a:t>di</a:t>
            </a:r>
            <a:r>
              <a:rPr lang="zh-CN" altLang="zh-CN" sz="2400" dirty="0" smtClean="0"/>
              <a:t>,offset ayplus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 smtClean="0">
                <a:hlinkClick r:id="rId2" action="ppaction://hlinksldjump"/>
              </a:rPr>
              <a:t>mov </a:t>
            </a:r>
            <a:r>
              <a:rPr lang="zh-CN" altLang="zh-CN" sz="2400" dirty="0" smtClean="0">
                <a:solidFill>
                  <a:srgbClr val="0000FF"/>
                </a:solidFill>
                <a:hlinkClick r:id="rId2" action="ppaction://hlinksldjump"/>
              </a:rPr>
              <a:t>bx</a:t>
            </a:r>
            <a:r>
              <a:rPr lang="zh-CN" altLang="zh-CN" sz="2400" dirty="0" smtClean="0">
                <a:hlinkClick r:id="rId2" action="ppaction://hlinksldjump"/>
              </a:rPr>
              <a:t>,offset ayminus</a:t>
            </a:r>
            <a:endParaRPr lang="zh-CN" altLang="zh-CN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ax,</a:t>
            </a:r>
            <a:r>
              <a:rPr lang="zh-CN" altLang="zh-CN" sz="2400" dirty="0" smtClean="0">
                <a:solidFill>
                  <a:srgbClr val="FF0000"/>
                </a:solidFill>
              </a:rPr>
              <a:t>ds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</a:t>
            </a:r>
            <a:r>
              <a:rPr lang="zh-CN" altLang="zh-CN" sz="2400" dirty="0" smtClean="0">
                <a:solidFill>
                  <a:srgbClr val="FF0000"/>
                </a:solidFill>
              </a:rPr>
              <a:t>es</a:t>
            </a:r>
            <a:r>
              <a:rPr lang="zh-CN" altLang="zh-CN" sz="2400" dirty="0" smtClean="0"/>
              <a:t>,ax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;ES＝DS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mov cx,count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;CX←字节数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cld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7325"/>
            <a:ext cx="7848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3.13 </a:t>
            </a:r>
            <a:r>
              <a:rPr lang="zh-CN" altLang="en-US" smtClean="0"/>
              <a:t>挑出数组中的正数（不含</a:t>
            </a:r>
            <a:r>
              <a:rPr lang="en-US" altLang="zh-CN" smtClean="0"/>
              <a:t>0</a:t>
            </a:r>
            <a:r>
              <a:rPr lang="zh-CN" altLang="en-US" smtClean="0"/>
              <a:t>）和负数（续）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4536157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/>
              <a:t>again: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lodsw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;从array取出一个数据</a:t>
            </a:r>
          </a:p>
          <a:p>
            <a:pPr marL="0" indent="0" eaLnBrk="1" hangingPunct="1"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cmp ax,0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;判断是正是负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jl minus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;小于0，转向minus</a:t>
            </a:r>
          </a:p>
          <a:p>
            <a:pPr marL="0" indent="0" eaLnBrk="1" hangingPunct="1"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jz next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;等于0，继续下一个数据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stosw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;大于0，存入ayplus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jmp next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/>
              <a:t>minus:	</a:t>
            </a:r>
            <a:r>
              <a:rPr lang="zh-CN" altLang="zh-CN" sz="2400" dirty="0" smtClean="0">
                <a:hlinkClick r:id="rId2" action="ppaction://hlinksldjump"/>
              </a:rPr>
              <a:t>xchg bx,di</a:t>
            </a:r>
            <a:endParaRPr lang="zh-CN" altLang="zh-CN" sz="2400" dirty="0" smtClean="0"/>
          </a:p>
          <a:p>
            <a:pPr marL="0" indent="0" eaLnBrk="1" hangingPunct="1">
              <a:buFontTx/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stosw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;把负数存入ayminus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xchg bx,di</a:t>
            </a:r>
          </a:p>
          <a:p>
            <a:pPr marL="0" indent="0" eaLnBrk="1" hangingPunct="1">
              <a:buNone/>
              <a:tabLst>
                <a:tab pos="1792288" algn="l"/>
                <a:tab pos="3944938" algn="l"/>
              </a:tabLst>
            </a:pPr>
            <a:r>
              <a:rPr lang="zh-CN" altLang="zh-CN" sz="2400" dirty="0" smtClean="0"/>
              <a:t>next:	loop again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;继续进行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检测数据串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5113" indent="-265113" eaLnBrk="1" hangingPunct="1">
              <a:tabLst>
                <a:tab pos="1976438" algn="l"/>
              </a:tabLst>
              <a:defRPr/>
            </a:pPr>
            <a:r>
              <a:rPr lang="zh-CN" altLang="zh-CN" sz="2400" dirty="0" smtClean="0">
                <a:solidFill>
                  <a:srgbClr val="000099"/>
                </a:solidFill>
              </a:rPr>
              <a:t>串比较指令</a:t>
            </a:r>
          </a:p>
          <a:p>
            <a:pPr marL="609600" indent="-609600" eaLnBrk="1" hangingPunct="1">
              <a:buFontTx/>
              <a:buNone/>
              <a:tabLst>
                <a:tab pos="1976438" algn="l"/>
              </a:tabLst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   </a:t>
            </a:r>
            <a:r>
              <a:rPr lang="zh-CN" altLang="zh-CN" sz="2400" dirty="0" smtClean="0">
                <a:solidFill>
                  <a:srgbClr val="0000FF"/>
                </a:solidFill>
              </a:rPr>
              <a:t>CMPSB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chemeClr val="accent5">
                    <a:lumMod val="75000"/>
                  </a:schemeClr>
                </a:solidFill>
              </a:rPr>
              <a:t>;DS:[SI]－ES:[DI]；SI←SI±1，DI←DI±1</a:t>
            </a:r>
          </a:p>
          <a:p>
            <a:pPr marL="609600" indent="-609600" eaLnBrk="1" hangingPunct="1">
              <a:buFontTx/>
              <a:buNone/>
              <a:tabLst>
                <a:tab pos="1976438" algn="l"/>
              </a:tabLst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   </a:t>
            </a:r>
            <a:r>
              <a:rPr lang="zh-CN" altLang="zh-CN" sz="2400" dirty="0">
                <a:solidFill>
                  <a:srgbClr val="0000FF"/>
                </a:solidFill>
              </a:rPr>
              <a:t>CMPSW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chemeClr val="accent5">
                    <a:lumMod val="75000"/>
                  </a:schemeClr>
                </a:solidFill>
              </a:rPr>
              <a:t>;DS:[SI]－ES:[DI]；SI←SI±2，DI←DI±2</a:t>
            </a:r>
          </a:p>
          <a:p>
            <a:pPr marL="265113" indent="-265113" eaLnBrk="1" hangingPunct="1">
              <a:tabLst>
                <a:tab pos="1976438" algn="l"/>
              </a:tabLst>
              <a:defRPr/>
            </a:pPr>
            <a:r>
              <a:rPr lang="zh-CN" altLang="zh-CN" sz="2400" dirty="0" smtClean="0">
                <a:solidFill>
                  <a:srgbClr val="000099"/>
                </a:solidFill>
              </a:rPr>
              <a:t>串扫描指令</a:t>
            </a:r>
          </a:p>
          <a:p>
            <a:pPr marL="609600" indent="-609600" eaLnBrk="1" hangingPunct="1">
              <a:buFontTx/>
              <a:buNone/>
              <a:tabLst>
                <a:tab pos="1976438" algn="l"/>
              </a:tabLst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   </a:t>
            </a:r>
            <a:r>
              <a:rPr lang="zh-CN" altLang="zh-CN" sz="2400" dirty="0">
                <a:solidFill>
                  <a:srgbClr val="0000FF"/>
                </a:solidFill>
              </a:rPr>
              <a:t>SCASB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chemeClr val="accent5">
                    <a:lumMod val="75000"/>
                  </a:schemeClr>
                </a:solidFill>
              </a:rPr>
              <a:t>;AL－ES:[DI]；DI←DI±1</a:t>
            </a:r>
          </a:p>
          <a:p>
            <a:pPr marL="609600" indent="-609600" eaLnBrk="1" hangingPunct="1">
              <a:buFontTx/>
              <a:buNone/>
              <a:tabLst>
                <a:tab pos="1976438" algn="l"/>
              </a:tabLst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   </a:t>
            </a:r>
            <a:r>
              <a:rPr lang="zh-CN" altLang="zh-CN" sz="2400" dirty="0">
                <a:solidFill>
                  <a:srgbClr val="0000FF"/>
                </a:solidFill>
              </a:rPr>
              <a:t>SCASW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chemeClr val="accent5">
                    <a:lumMod val="75000"/>
                  </a:schemeClr>
                </a:solidFill>
              </a:rPr>
              <a:t>;AX－ES:[DI]；DI←DI±2</a:t>
            </a:r>
          </a:p>
          <a:p>
            <a:pPr marL="265113" indent="-265113" eaLnBrk="1" hangingPunct="1">
              <a:tabLst>
                <a:tab pos="1976438" algn="l"/>
              </a:tabLst>
              <a:defRPr/>
            </a:pPr>
            <a:r>
              <a:rPr lang="zh-CN" altLang="zh-CN" sz="2400" dirty="0" smtClean="0">
                <a:solidFill>
                  <a:srgbClr val="000099"/>
                </a:solidFill>
              </a:rPr>
              <a:t>重复前缀指令</a:t>
            </a:r>
          </a:p>
          <a:p>
            <a:pPr marL="2667000" indent="-2667000" eaLnBrk="1" hangingPunct="1">
              <a:buFontTx/>
              <a:buNone/>
              <a:tabLst>
                <a:tab pos="1976438" algn="l"/>
              </a:tabLst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   </a:t>
            </a:r>
            <a:r>
              <a:rPr lang="zh-CN" altLang="zh-CN" sz="2400" dirty="0">
                <a:solidFill>
                  <a:srgbClr val="0000FF"/>
                </a:solidFill>
              </a:rPr>
              <a:t>REPE|REPZ</a:t>
            </a:r>
            <a:r>
              <a:rPr lang="en-US" altLang="zh-CN" sz="2400" dirty="0" smtClean="0">
                <a:solidFill>
                  <a:srgbClr val="660066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</a:t>
            </a:r>
            <a:r>
              <a:rPr lang="zh-CN" altLang="zh-CN" sz="2400" dirty="0" smtClean="0">
                <a:solidFill>
                  <a:schemeClr val="accent5">
                    <a:lumMod val="75000"/>
                  </a:schemeClr>
                </a:solidFill>
              </a:rPr>
              <a:t>;执行一次串指令，CX减1；只要CX＝0或ZF＝0，重复执行结束</a:t>
            </a:r>
          </a:p>
          <a:p>
            <a:pPr marL="265113" indent="-265113" eaLnBrk="1" hangingPunct="1">
              <a:tabLst>
                <a:tab pos="1976438" algn="l"/>
              </a:tabLst>
              <a:defRPr/>
            </a:pPr>
            <a:r>
              <a:rPr lang="zh-CN" altLang="zh-CN" sz="2400" dirty="0" smtClean="0">
                <a:solidFill>
                  <a:srgbClr val="000099"/>
                </a:solidFill>
              </a:rPr>
              <a:t>重复前缀指令</a:t>
            </a:r>
          </a:p>
          <a:p>
            <a:pPr marL="2800350" indent="-2800350" eaLnBrk="1" hangingPunct="1">
              <a:buFontTx/>
              <a:buNone/>
              <a:tabLst>
                <a:tab pos="1976438" algn="l"/>
              </a:tabLst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   </a:t>
            </a:r>
            <a:r>
              <a:rPr lang="zh-CN" altLang="zh-CN" sz="2400" dirty="0">
                <a:solidFill>
                  <a:srgbClr val="0000FF"/>
                </a:solidFill>
              </a:rPr>
              <a:t>REPNE|</a:t>
            </a:r>
            <a:r>
              <a:rPr lang="zh-CN" altLang="zh-CN" sz="2400" dirty="0" smtClean="0">
                <a:solidFill>
                  <a:srgbClr val="0000FF"/>
                </a:solidFill>
              </a:rPr>
              <a:t>REPNE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r>
              <a:rPr lang="zh-CN" altLang="zh-CN" sz="2400" dirty="0" smtClean="0">
                <a:solidFill>
                  <a:schemeClr val="accent5">
                    <a:lumMod val="75000"/>
                  </a:schemeClr>
                </a:solidFill>
              </a:rPr>
              <a:t>;执行一次串指令，CX减1；只要CX＝0或ZF＝1，重复执行结束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串操作类指令 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3.14 </a:t>
            </a:r>
            <a:r>
              <a:rPr lang="zh-CN" altLang="en-US" dirty="0" smtClean="0"/>
              <a:t>比较两个等长的字符串</a:t>
            </a:r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假设一个字符串</a:t>
            </a:r>
            <a:r>
              <a:rPr lang="en-US" altLang="zh-CN" dirty="0" smtClean="0"/>
              <a:t>string1</a:t>
            </a:r>
            <a:r>
              <a:rPr lang="zh-CN" altLang="en-US" dirty="0" smtClean="0"/>
              <a:t>在数据段，另一个字符串</a:t>
            </a:r>
            <a:r>
              <a:rPr lang="en-US" altLang="zh-CN" dirty="0" smtClean="0"/>
              <a:t>string2</a:t>
            </a:r>
            <a:r>
              <a:rPr lang="zh-CN" altLang="en-US" dirty="0" smtClean="0"/>
              <a:t>在附加段，都具有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个字符，比较的结果存入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单元，相等用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表示，不等用</a:t>
            </a:r>
            <a:r>
              <a:rPr lang="en-US" altLang="zh-CN" dirty="0" smtClean="0"/>
              <a:t>-1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用不带前缀的串操作指令和带前缀的串操作指令分别编程。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例</a:t>
            </a:r>
            <a:r>
              <a:rPr lang="en-US" altLang="zh-CN" sz="2400" smtClean="0"/>
              <a:t>3.14 </a:t>
            </a:r>
            <a:r>
              <a:rPr lang="zh-CN" altLang="en-US" sz="2400" smtClean="0"/>
              <a:t>比较两个等长的字符串（不使用重复前缀）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si,offset string1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di,offset string2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cx,count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cld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again:	</a:t>
            </a:r>
            <a:r>
              <a:rPr lang="zh-CN" altLang="zh-CN" sz="2400" dirty="0" smtClean="0">
                <a:solidFill>
                  <a:srgbClr val="0000FF"/>
                </a:solidFill>
              </a:rPr>
              <a:t>cmpsb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;比较两个字符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jnz unmat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;出现不同的字符，转移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loop again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;进行下一个字符的比较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al,0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;字符串相等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jmp output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;转向output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unmat:	mov al,-1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output:	mov result,al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;输出结果标记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443017" y="1052736"/>
            <a:ext cx="2160240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Wj0314.asm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例</a:t>
            </a:r>
            <a:r>
              <a:rPr lang="en-US" altLang="zh-CN" sz="2400" smtClean="0"/>
              <a:t>3.14 </a:t>
            </a:r>
            <a:r>
              <a:rPr lang="zh-CN" altLang="en-US" sz="2400" smtClean="0"/>
              <a:t>比较两个等长的字符串（使用重复前缀）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4392141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si,offset string1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di,offset string2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cx,count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cld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repz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</a:rPr>
              <a:t>cmpsb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;比较两个字符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jnz unmat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;出现不同的字符，转移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mov al,0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;字符串相等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	jmp output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;转向output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unmat:	mov al,-1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4300538" algn="l"/>
              </a:tabLst>
            </a:pPr>
            <a:r>
              <a:rPr lang="zh-CN" altLang="zh-CN" sz="2400" dirty="0" smtClean="0"/>
              <a:t>output:	mov result,al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;输出结果标记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443017" y="1052736"/>
            <a:ext cx="2160240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Wj0314d.asm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1979613" y="2205038"/>
            <a:ext cx="5113337" cy="23764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4800" dirty="0">
                <a:solidFill>
                  <a:srgbClr val="0000FF"/>
                </a:solidFill>
                <a:effectLst/>
                <a:ea typeface="宋体" pitchFamily="2" charset="-122"/>
              </a:rPr>
              <a:t>循环结构程序设计部分结束</a:t>
            </a:r>
            <a:endParaRPr lang="en-US" altLang="zh-CN" sz="4800" dirty="0">
              <a:solidFill>
                <a:srgbClr val="0000FF"/>
              </a:solidFill>
              <a:effectLst/>
              <a:ea typeface="宋体" pitchFamily="2" charset="-122"/>
            </a:endParaRPr>
          </a:p>
          <a:p>
            <a:pPr algn="ctr">
              <a:defRPr/>
            </a:pPr>
            <a:r>
              <a:rPr lang="zh-CN" altLang="en-US" sz="4800" dirty="0">
                <a:solidFill>
                  <a:srgbClr val="0000FF"/>
                </a:solidFill>
                <a:effectLst/>
                <a:ea typeface="宋体" pitchFamily="2" charset="-122"/>
              </a:rPr>
              <a:t>谢谢！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表</a:t>
            </a:r>
            <a:r>
              <a:rPr lang="en-US" altLang="zh-CN" smtClean="0"/>
              <a:t>3.1  </a:t>
            </a:r>
            <a:r>
              <a:rPr lang="zh-CN" altLang="en-US" smtClean="0"/>
              <a:t>存储模式</a:t>
            </a:r>
          </a:p>
        </p:txBody>
      </p:sp>
      <p:graphicFrame>
        <p:nvGraphicFramePr>
          <p:cNvPr id="36961" name="Group 97"/>
          <p:cNvGraphicFramePr>
            <a:graphicFrameLocks noGrp="1"/>
          </p:cNvGraphicFramePr>
          <p:nvPr/>
        </p:nvGraphicFramePr>
        <p:xfrm>
          <a:off x="1549400" y="2635250"/>
          <a:ext cx="1027113" cy="1587500"/>
        </p:xfrm>
        <a:graphic>
          <a:graphicData uri="http://schemas.openxmlformats.org/drawingml/2006/table">
            <a:tbl>
              <a:tblPr/>
              <a:tblGrid>
                <a:gridCol w="1027113"/>
              </a:tblGrid>
              <a:tr h="1587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064" name="Group 200"/>
          <p:cNvGraphicFramePr>
            <a:graphicFrameLocks noGrp="1"/>
          </p:cNvGraphicFramePr>
          <p:nvPr/>
        </p:nvGraphicFramePr>
        <p:xfrm>
          <a:off x="358775" y="692150"/>
          <a:ext cx="8605838" cy="5730874"/>
        </p:xfrm>
        <a:graphic>
          <a:graphicData uri="http://schemas.openxmlformats.org/drawingml/2006/table">
            <a:tbl>
              <a:tblPr/>
              <a:tblGrid>
                <a:gridCol w="3133725"/>
                <a:gridCol w="5472113"/>
              </a:tblGrid>
              <a:tr h="4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存储模式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特 点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79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TINY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（微型模式）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COM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类型程序，只有一个小于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64KB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的逻辑段（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MASM 6.x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支持）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SMALL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（小型模式）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小应用程序，只有一个代码段和一个数据段（含堆栈段），每段不大于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64KB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COMPACT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（紧凑模式）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代码少、数据多的程序，只有一个代码段，但有多个数据段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MEDIUM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（中型模式）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代码多、数据少的程序，可有多个代码段，只有一个数据段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LARGE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（大型模式）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大应用程序，可有多个代码段和多个数据段（静态数据小于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64KB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HUGE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（巨型模式）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更大应用程序，可有多个代码段和多个数据段（对静态数据没有限制）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FLAT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（平展模式）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位应用程序，运行在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80x86CPU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Windows 9x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或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NT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环境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065" name="AutoShape 20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37613" y="6524625"/>
            <a:ext cx="288925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XLAT</a:t>
            </a:r>
            <a:r>
              <a:rPr lang="zh-CN" altLang="en-US" smtClean="0"/>
              <a:t>指令的功能</a:t>
            </a:r>
          </a:p>
        </p:txBody>
      </p:sp>
      <p:pic>
        <p:nvPicPr>
          <p:cNvPr id="2052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6100763"/>
            <a:ext cx="7556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59" name="ShockwaveFlash1" r:id="rId2" imgW="9142857" imgH="5176907"/>
        </mc:Choice>
        <mc:Fallback>
          <p:control name="ShockwaveFlash1" r:id="rId2" imgW="9142857" imgH="5176907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63600"/>
                  <a:ext cx="9144000" cy="51768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大小写字母的比较和转换</a:t>
            </a:r>
          </a:p>
        </p:txBody>
      </p:sp>
      <p:graphicFrame>
        <p:nvGraphicFramePr>
          <p:cNvPr id="274470" name="Group 38"/>
          <p:cNvGraphicFramePr>
            <a:graphicFrameLocks noGrp="1"/>
          </p:cNvGraphicFramePr>
          <p:nvPr/>
        </p:nvGraphicFramePr>
        <p:xfrm>
          <a:off x="190500" y="1125538"/>
          <a:ext cx="8774113" cy="914400"/>
        </p:xfrm>
        <a:graphic>
          <a:graphicData uri="http://schemas.openxmlformats.org/drawingml/2006/table">
            <a:tbl>
              <a:tblPr/>
              <a:tblGrid>
                <a:gridCol w="3444875"/>
                <a:gridCol w="1512888"/>
                <a:gridCol w="38163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‘A’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41H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01000001B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‘B’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42H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… ‘Z’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5AH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01011001B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‘a’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61H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01100001B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‘b’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62H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… ‘z’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7AH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01111001B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49" name="AutoShape 2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1188" y="2349500"/>
            <a:ext cx="6626225" cy="100806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zh-CN" altLang="en-US" sz="2400" b="1">
                <a:effectLst/>
              </a:rPr>
              <a:t>结论</a:t>
            </a:r>
            <a:r>
              <a:rPr lang="en-US" altLang="zh-CN" sz="2400" b="1">
                <a:effectLst/>
              </a:rPr>
              <a:t>1</a:t>
            </a:r>
            <a:r>
              <a:rPr lang="zh-CN" altLang="en-US" sz="2400" b="1">
                <a:effectLst/>
              </a:rPr>
              <a:t>：大小写字母的</a:t>
            </a:r>
            <a:r>
              <a:rPr lang="en-US" altLang="zh-CN" sz="2400" b="1">
                <a:effectLst/>
              </a:rPr>
              <a:t>ASCII</a:t>
            </a:r>
            <a:r>
              <a:rPr lang="zh-CN" altLang="en-US" sz="2400" b="1">
                <a:effectLst/>
              </a:rPr>
              <a:t>码值相差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 b="1">
                <a:effectLst/>
              </a:rPr>
              <a:t>结论</a:t>
            </a:r>
            <a:r>
              <a:rPr lang="en-US" altLang="zh-CN" sz="2400" b="1">
                <a:effectLst/>
              </a:rPr>
              <a:t>2</a:t>
            </a:r>
            <a:r>
              <a:rPr lang="zh-CN" altLang="en-US" sz="2400" b="1">
                <a:effectLst/>
              </a:rPr>
              <a:t>：大小写字母的</a:t>
            </a:r>
            <a:r>
              <a:rPr lang="en-US" altLang="zh-CN" sz="2400" b="1">
                <a:effectLst/>
              </a:rPr>
              <a:t>ASCII</a:t>
            </a:r>
            <a:r>
              <a:rPr lang="zh-CN" altLang="en-US" sz="2400" b="1">
                <a:effectLst/>
              </a:rPr>
              <a:t>码值仅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D</a:t>
            </a:r>
            <a:r>
              <a:rPr lang="en-US" altLang="zh-CN" sz="2000" b="1">
                <a:solidFill>
                  <a:srgbClr val="006600"/>
                </a:solidFill>
                <a:effectLst/>
              </a:rPr>
              <a:t>5</a:t>
            </a:r>
            <a:r>
              <a:rPr lang="zh-CN" altLang="en-US" sz="2400" b="1">
                <a:effectLst/>
              </a:rPr>
              <a:t>位不同</a:t>
            </a:r>
          </a:p>
        </p:txBody>
      </p:sp>
      <p:sp>
        <p:nvSpPr>
          <p:cNvPr id="39950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1188" y="3789363"/>
            <a:ext cx="8064500" cy="100806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zh-CN" altLang="en-US" sz="2400" b="1">
                <a:effectLst/>
              </a:rPr>
              <a:t>方法</a:t>
            </a:r>
            <a:r>
              <a:rPr lang="en-US" altLang="zh-CN" sz="2400" b="1">
                <a:effectLst/>
              </a:rPr>
              <a:t>1</a:t>
            </a:r>
            <a:r>
              <a:rPr lang="zh-CN" altLang="en-US" sz="2400" b="1">
                <a:effectLst/>
              </a:rPr>
              <a:t>（加减指令）： “</a:t>
            </a:r>
            <a:r>
              <a:rPr lang="en-US" altLang="zh-CN" sz="2400" b="1">
                <a:effectLst/>
              </a:rPr>
              <a:t>ADD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  <a:r>
              <a:rPr lang="en-US" altLang="zh-CN" sz="2400" b="1">
                <a:effectLst/>
              </a:rPr>
              <a:t>”  “SUB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  <a:r>
              <a:rPr lang="en-US" altLang="zh-CN" sz="2400" b="1">
                <a:effectLst/>
              </a:rPr>
              <a:t>”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 b="1">
                <a:effectLst/>
              </a:rPr>
              <a:t>方法</a:t>
            </a:r>
            <a:r>
              <a:rPr lang="en-US" altLang="zh-CN" sz="2400" b="1">
                <a:effectLst/>
              </a:rPr>
              <a:t>2</a:t>
            </a:r>
            <a:r>
              <a:rPr lang="zh-CN" altLang="en-US" sz="2400" b="1">
                <a:effectLst/>
              </a:rPr>
              <a:t>（逻辑指令）： “</a:t>
            </a:r>
            <a:r>
              <a:rPr lang="en-US" altLang="zh-CN" sz="2400" b="1">
                <a:effectLst/>
              </a:rPr>
              <a:t>OR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  <a:r>
              <a:rPr lang="en-US" altLang="zh-CN" sz="2400" b="1">
                <a:effectLst/>
              </a:rPr>
              <a:t>”   “AND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0DFH</a:t>
            </a:r>
            <a:r>
              <a:rPr lang="en-US" altLang="zh-CN" sz="2400" b="1">
                <a:effectLst/>
              </a:rPr>
              <a:t>”</a:t>
            </a:r>
          </a:p>
        </p:txBody>
      </p:sp>
      <p:sp>
        <p:nvSpPr>
          <p:cNvPr id="39951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51050" y="5373688"/>
            <a:ext cx="6335713" cy="503237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zh-CN" altLang="en-US" sz="2400" b="1">
                <a:effectLst/>
              </a:rPr>
              <a:t>大小写互换（异或指令）： “</a:t>
            </a:r>
            <a:r>
              <a:rPr lang="en-US" altLang="zh-CN" sz="2400" b="1">
                <a:effectLst/>
              </a:rPr>
              <a:t>XOR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  <a:r>
              <a:rPr lang="en-US" altLang="zh-CN" sz="2400" b="1">
                <a:effectLst/>
              </a:rPr>
              <a:t>”</a:t>
            </a:r>
          </a:p>
        </p:txBody>
      </p:sp>
      <p:pic>
        <p:nvPicPr>
          <p:cNvPr id="39952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6100763"/>
            <a:ext cx="7556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先判断后</a:t>
            </a:r>
            <a:r>
              <a:rPr lang="zh-CN" altLang="en-US" dirty="0"/>
              <a:t>循环</a:t>
            </a:r>
            <a:r>
              <a:rPr lang="zh-CN" altLang="en-US" dirty="0" smtClean="0"/>
              <a:t>的</a:t>
            </a:r>
            <a:r>
              <a:rPr lang="zh-CN" altLang="en-US" dirty="0"/>
              <a:t>循环</a:t>
            </a:r>
            <a:r>
              <a:rPr lang="zh-CN" altLang="en-US" dirty="0" smtClean="0"/>
              <a:t>结构</a:t>
            </a:r>
            <a:r>
              <a:rPr lang="en-US" altLang="zh-CN" b="0" dirty="0" smtClean="0"/>
              <a:t>(while—do)</a:t>
            </a:r>
            <a:endParaRPr lang="zh-CN" altLang="en-US" b="0" dirty="0"/>
          </a:p>
        </p:txBody>
      </p:sp>
      <p:sp>
        <p:nvSpPr>
          <p:cNvPr id="3" name="AutoShape 2" descr="https://timgsa.baidu.com/timg?image&amp;quality=80&amp;size=b9999_10000&amp;sec=1507606521954&amp;di=6d9c14bb772a8bb4e26d2dd7a28bee13&amp;imgtype=0&amp;src=http%3A%2F%2Fwww.kokojia.com%2FPublic%2Fimages%2Fupload%2Farticle%2F2016-07%2F578de379652e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3384376" cy="493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>
            <a:hlinkClick r:id="rId3" action="ppaction://hlinksldjump"/>
          </p:cNvPr>
          <p:cNvSpPr/>
          <p:nvPr/>
        </p:nvSpPr>
        <p:spPr bwMode="auto">
          <a:xfrm>
            <a:off x="7524328" y="5661248"/>
            <a:ext cx="93610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0099"/>
                </a:solidFill>
                <a:effectLst/>
              </a:rPr>
              <a:t>返回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75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george\appdata\roaming\360se6\User Data\temp\201202281316312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66738"/>
            <a:ext cx="7596187" cy="62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349375"/>
            <a:ext cx="1182688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6013" y="3049588"/>
            <a:ext cx="5032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AX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1692275" y="3068638"/>
            <a:ext cx="1943100" cy="349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41990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516563"/>
            <a:ext cx="7556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先循环后判断的循环</a:t>
            </a:r>
            <a:r>
              <a:rPr lang="zh-CN" altLang="en-US" dirty="0" smtClean="0"/>
              <a:t>结构</a:t>
            </a:r>
            <a:r>
              <a:rPr lang="en-US" altLang="zh-CN" b="0" dirty="0" smtClean="0"/>
              <a:t>(do—while)</a:t>
            </a:r>
            <a:endParaRPr lang="zh-CN" alt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547813" y="946820"/>
            <a:ext cx="5583237" cy="5178425"/>
            <a:chOff x="816" y="864"/>
            <a:chExt cx="3517" cy="3262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421" y="960"/>
              <a:ext cx="669" cy="9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640" y="1040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>
                  <a:solidFill>
                    <a:schemeClr val="accent2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 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421" y="3521"/>
              <a:ext cx="669" cy="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486" y="3888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zh-CN" altLang="en-US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结束</a:t>
              </a:r>
              <a:endParaRPr kumimoji="1" lang="zh-CN" altLang="en-US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640" y="359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>
                  <a:solidFill>
                    <a:schemeClr val="accent2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 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1421" y="3861"/>
              <a:ext cx="519" cy="26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7" y="3"/>
                </a:cxn>
                <a:cxn ang="0">
                  <a:pos x="9" y="10"/>
                </a:cxn>
                <a:cxn ang="0">
                  <a:pos x="3" y="20"/>
                </a:cxn>
                <a:cxn ang="0">
                  <a:pos x="0" y="33"/>
                </a:cxn>
                <a:cxn ang="0">
                  <a:pos x="0" y="232"/>
                </a:cxn>
                <a:cxn ang="0">
                  <a:pos x="3" y="245"/>
                </a:cxn>
                <a:cxn ang="0">
                  <a:pos x="9" y="255"/>
                </a:cxn>
                <a:cxn ang="0">
                  <a:pos x="17" y="262"/>
                </a:cxn>
                <a:cxn ang="0">
                  <a:pos x="29" y="265"/>
                </a:cxn>
                <a:cxn ang="0">
                  <a:pos x="489" y="265"/>
                </a:cxn>
                <a:cxn ang="0">
                  <a:pos x="501" y="262"/>
                </a:cxn>
                <a:cxn ang="0">
                  <a:pos x="510" y="255"/>
                </a:cxn>
                <a:cxn ang="0">
                  <a:pos x="516" y="245"/>
                </a:cxn>
                <a:cxn ang="0">
                  <a:pos x="519" y="232"/>
                </a:cxn>
                <a:cxn ang="0">
                  <a:pos x="519" y="33"/>
                </a:cxn>
                <a:cxn ang="0">
                  <a:pos x="516" y="20"/>
                </a:cxn>
                <a:cxn ang="0">
                  <a:pos x="510" y="10"/>
                </a:cxn>
                <a:cxn ang="0">
                  <a:pos x="501" y="3"/>
                </a:cxn>
                <a:cxn ang="0">
                  <a:pos x="489" y="0"/>
                </a:cxn>
                <a:cxn ang="0">
                  <a:pos x="29" y="0"/>
                </a:cxn>
              </a:cxnLst>
              <a:rect l="0" t="0" r="r" b="b"/>
              <a:pathLst>
                <a:path w="519" h="265">
                  <a:moveTo>
                    <a:pt x="29" y="0"/>
                  </a:moveTo>
                  <a:lnTo>
                    <a:pt x="17" y="3"/>
                  </a:lnTo>
                  <a:lnTo>
                    <a:pt x="9" y="10"/>
                  </a:lnTo>
                  <a:lnTo>
                    <a:pt x="3" y="20"/>
                  </a:lnTo>
                  <a:lnTo>
                    <a:pt x="0" y="33"/>
                  </a:lnTo>
                  <a:lnTo>
                    <a:pt x="0" y="232"/>
                  </a:lnTo>
                  <a:lnTo>
                    <a:pt x="3" y="245"/>
                  </a:lnTo>
                  <a:lnTo>
                    <a:pt x="9" y="255"/>
                  </a:lnTo>
                  <a:lnTo>
                    <a:pt x="17" y="262"/>
                  </a:lnTo>
                  <a:lnTo>
                    <a:pt x="29" y="265"/>
                  </a:lnTo>
                  <a:lnTo>
                    <a:pt x="489" y="265"/>
                  </a:lnTo>
                  <a:lnTo>
                    <a:pt x="501" y="262"/>
                  </a:lnTo>
                  <a:lnTo>
                    <a:pt x="510" y="255"/>
                  </a:lnTo>
                  <a:lnTo>
                    <a:pt x="516" y="245"/>
                  </a:lnTo>
                  <a:lnTo>
                    <a:pt x="519" y="232"/>
                  </a:lnTo>
                  <a:lnTo>
                    <a:pt x="519" y="33"/>
                  </a:lnTo>
                  <a:lnTo>
                    <a:pt x="516" y="20"/>
                  </a:lnTo>
                  <a:lnTo>
                    <a:pt x="510" y="10"/>
                  </a:lnTo>
                  <a:lnTo>
                    <a:pt x="501" y="3"/>
                  </a:lnTo>
                  <a:lnTo>
                    <a:pt x="489" y="0"/>
                  </a:lnTo>
                  <a:lnTo>
                    <a:pt x="29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087" y="1607"/>
              <a:ext cx="1003" cy="9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175" y="1687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>
                  <a:solidFill>
                    <a:schemeClr val="accent2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   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383" y="1200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zh-CN" altLang="en-US" sz="2400" b="1" dirty="0">
                  <a:solidFill>
                    <a:schemeClr val="accent2"/>
                  </a:solidFill>
                  <a:effectLst/>
                  <a:latin typeface="宋体" pitchFamily="2" charset="-122"/>
                </a:rPr>
                <a:t>初始化</a:t>
              </a:r>
              <a:endParaRPr kumimoji="1" lang="zh-CN" altLang="en-US" sz="2400" b="1" i="1" dirty="0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566" y="1687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>
                  <a:solidFill>
                    <a:schemeClr val="accent2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762" y="1687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>
                  <a:solidFill>
                    <a:schemeClr val="accent2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969" y="1200"/>
              <a:ext cx="13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zh-CN" altLang="en-US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循环的初始状态</a:t>
              </a:r>
              <a:endParaRPr kumimoji="1" lang="zh-CN" altLang="en-US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175" y="233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>
                  <a:solidFill>
                    <a:schemeClr val="accent2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   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389" y="1824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zh-CN" altLang="en-US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循环体</a:t>
              </a:r>
              <a:endParaRPr kumimoji="1" lang="zh-CN" altLang="en-US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566" y="233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>
                  <a:solidFill>
                    <a:schemeClr val="accent2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762" y="233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>
                  <a:solidFill>
                    <a:schemeClr val="accent2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2969" y="2160"/>
              <a:ext cx="136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zh-CN" altLang="en-US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循环的工作部分</a:t>
              </a:r>
            </a:p>
            <a:p>
              <a:pPr algn="just" eaLnBrk="0" hangingPunct="0"/>
              <a:r>
                <a:rPr kumimoji="1" lang="zh-CN" altLang="en-US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及修改部分</a:t>
              </a:r>
              <a:endParaRPr kumimoji="1" lang="zh-CN" altLang="en-US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975" y="2900"/>
              <a:ext cx="1449" cy="5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064" y="2978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>
                  <a:solidFill>
                    <a:schemeClr val="accent2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     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102" y="3092"/>
              <a:ext cx="116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zh-CN" altLang="en-US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计数控制循环</a:t>
              </a:r>
            </a:p>
            <a:p>
              <a:pPr algn="just" eaLnBrk="0" hangingPunct="0"/>
              <a:r>
                <a:rPr kumimoji="1" lang="zh-CN" altLang="en-US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条件控制循环</a:t>
              </a:r>
              <a:endParaRPr kumimoji="1" lang="zh-CN" altLang="en-US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1283" y="1152"/>
              <a:ext cx="781" cy="32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296" y="1787"/>
              <a:ext cx="781" cy="32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1104" y="3072"/>
              <a:ext cx="1128" cy="497"/>
            </a:xfrm>
            <a:custGeom>
              <a:avLst/>
              <a:gdLst/>
              <a:ahLst/>
              <a:cxnLst>
                <a:cxn ang="0">
                  <a:pos x="501" y="0"/>
                </a:cxn>
                <a:cxn ang="0">
                  <a:pos x="0" y="160"/>
                </a:cxn>
                <a:cxn ang="0">
                  <a:pos x="501" y="323"/>
                </a:cxn>
                <a:cxn ang="0">
                  <a:pos x="1001" y="160"/>
                </a:cxn>
                <a:cxn ang="0">
                  <a:pos x="501" y="0"/>
                </a:cxn>
              </a:cxnLst>
              <a:rect l="0" t="0" r="r" b="b"/>
              <a:pathLst>
                <a:path w="1001" h="323">
                  <a:moveTo>
                    <a:pt x="501" y="0"/>
                  </a:moveTo>
                  <a:lnTo>
                    <a:pt x="0" y="160"/>
                  </a:lnTo>
                  <a:lnTo>
                    <a:pt x="501" y="323"/>
                  </a:lnTo>
                  <a:lnTo>
                    <a:pt x="1001" y="160"/>
                  </a:lnTo>
                  <a:lnTo>
                    <a:pt x="50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816" y="3318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822" y="1577"/>
              <a:ext cx="0" cy="17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816" y="1583"/>
              <a:ext cx="864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AutoShape 32"/>
            <p:cNvSpPr>
              <a:spLocks/>
            </p:cNvSpPr>
            <p:nvPr/>
          </p:nvSpPr>
          <p:spPr bwMode="auto">
            <a:xfrm>
              <a:off x="3033" y="3159"/>
              <a:ext cx="51" cy="379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296" y="2459"/>
              <a:ext cx="781" cy="32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1292" y="2496"/>
              <a:ext cx="7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zh-CN" altLang="en-US" sz="2400" b="1" dirty="0">
                  <a:solidFill>
                    <a:schemeClr val="accent2"/>
                  </a:solidFill>
                  <a:effectLst/>
                  <a:latin typeface="Times New Roman" pitchFamily="18" charset="0"/>
                </a:rPr>
                <a:t>修改部分</a:t>
              </a: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1292" y="3216"/>
              <a:ext cx="7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控制条件</a:t>
              </a:r>
              <a:endParaRPr kumimoji="1" lang="zh-CN" altLang="en-US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959" y="3072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Y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1727" y="3552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1" lang="en-US" altLang="zh-CN" sz="2400" b="1">
                  <a:solidFill>
                    <a:schemeClr val="accent2"/>
                  </a:solidFill>
                  <a:effectLst/>
                  <a:latin typeface="宋体" pitchFamily="2" charset="-122"/>
                </a:rPr>
                <a:t>N</a:t>
              </a:r>
              <a:endParaRPr kumimoji="1" lang="en-US" altLang="zh-CN" sz="2400" b="1" i="1">
                <a:solidFill>
                  <a:schemeClr val="accent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698" y="864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1680" y="1488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1674" y="2784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1674" y="3558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" name="圆角矩形 40">
            <a:hlinkClick r:id="rId2" action="ppaction://hlinksldjump"/>
          </p:cNvPr>
          <p:cNvSpPr/>
          <p:nvPr/>
        </p:nvSpPr>
        <p:spPr bwMode="auto">
          <a:xfrm>
            <a:off x="7524328" y="5661248"/>
            <a:ext cx="93610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0099"/>
                </a:solidFill>
                <a:effectLst/>
              </a:rPr>
              <a:t>返回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020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7325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3.5.1 </a:t>
            </a:r>
            <a:r>
              <a:rPr lang="zh-CN" altLang="en-US" dirty="0" smtClean="0"/>
              <a:t>计数控制循环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980728"/>
            <a:ext cx="8207375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计数控制循环利用循环次数作为控制</a:t>
            </a:r>
            <a:r>
              <a:rPr lang="zh-CN" altLang="en-US" dirty="0" smtClean="0"/>
              <a:t>条件。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易于采用循环指令</a:t>
            </a:r>
            <a:r>
              <a:rPr lang="en-US" altLang="zh-CN" dirty="0"/>
              <a:t>LOOP</a:t>
            </a:r>
            <a:r>
              <a:rPr lang="zh-CN" altLang="en-US" dirty="0"/>
              <a:t>和</a:t>
            </a:r>
            <a:r>
              <a:rPr lang="en-US" altLang="zh-CN" dirty="0"/>
              <a:t>JCXZ</a:t>
            </a:r>
            <a:r>
              <a:rPr lang="zh-CN" altLang="en-US" dirty="0" smtClean="0"/>
              <a:t>实现。这种循环的程序结构如下：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0" dirty="0" smtClean="0">
                <a:solidFill>
                  <a:schemeClr val="accent2"/>
                </a:solidFill>
                <a:ea typeface="+mn-ea"/>
                <a:cs typeface="+mn-cs"/>
              </a:rPr>
              <a:t>初始化，将</a:t>
            </a:r>
            <a:r>
              <a:rPr lang="zh-CN" altLang="en-US" b="0" dirty="0">
                <a:solidFill>
                  <a:schemeClr val="accent2"/>
                </a:solidFill>
                <a:ea typeface="+mn-ea"/>
                <a:cs typeface="+mn-cs"/>
              </a:rPr>
              <a:t>循环次数或最大循环次数置入</a:t>
            </a:r>
            <a:r>
              <a:rPr lang="en-US" altLang="zh-CN" b="0" dirty="0" smtClean="0">
                <a:solidFill>
                  <a:schemeClr val="accent2"/>
                </a:solidFill>
                <a:ea typeface="+mn-ea"/>
                <a:cs typeface="+mn-cs"/>
              </a:rPr>
              <a:t>CX</a:t>
            </a:r>
            <a:r>
              <a:rPr lang="zh-CN" altLang="en-US" b="0" dirty="0" smtClean="0">
                <a:solidFill>
                  <a:schemeClr val="accent2"/>
                </a:solidFill>
                <a:ea typeface="+mn-ea"/>
                <a:cs typeface="+mn-cs"/>
              </a:rPr>
              <a:t>；</a:t>
            </a:r>
            <a:endParaRPr lang="en-US" altLang="zh-CN" b="0" dirty="0">
              <a:solidFill>
                <a:schemeClr val="accent2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0" dirty="0" smtClean="0">
                <a:solidFill>
                  <a:schemeClr val="accent2"/>
                </a:solidFill>
                <a:ea typeface="+mn-ea"/>
                <a:cs typeface="+mn-cs"/>
              </a:rPr>
              <a:t>循环体；</a:t>
            </a:r>
            <a:endParaRPr lang="zh-CN" altLang="en-US" b="0" dirty="0">
              <a:solidFill>
                <a:schemeClr val="accent2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0" dirty="0">
                <a:solidFill>
                  <a:schemeClr val="accent2"/>
                </a:solidFill>
                <a:ea typeface="+mn-ea"/>
                <a:cs typeface="+mn-cs"/>
              </a:rPr>
              <a:t>循环控制：用</a:t>
            </a:r>
            <a:r>
              <a:rPr lang="en-US" altLang="zh-CN" b="0" dirty="0">
                <a:solidFill>
                  <a:schemeClr val="accent2"/>
                </a:solidFill>
                <a:ea typeface="+mn-ea"/>
                <a:cs typeface="+mn-cs"/>
              </a:rPr>
              <a:t>LOOP</a:t>
            </a:r>
            <a:r>
              <a:rPr lang="zh-CN" altLang="en-US" b="0" dirty="0">
                <a:solidFill>
                  <a:schemeClr val="accent2"/>
                </a:solidFill>
                <a:ea typeface="+mn-ea"/>
                <a:cs typeface="+mn-cs"/>
              </a:rPr>
              <a:t>指令对</a:t>
            </a:r>
            <a:r>
              <a:rPr lang="en-US" altLang="zh-CN" b="0" dirty="0">
                <a:solidFill>
                  <a:schemeClr val="accent2"/>
                </a:solidFill>
                <a:ea typeface="+mn-ea"/>
                <a:cs typeface="+mn-cs"/>
              </a:rPr>
              <a:t>CX</a:t>
            </a:r>
            <a:r>
              <a:rPr lang="zh-CN" altLang="en-US" b="0" dirty="0">
                <a:solidFill>
                  <a:schemeClr val="accent2"/>
                </a:solidFill>
                <a:ea typeface="+mn-ea"/>
                <a:cs typeface="+mn-cs"/>
              </a:rPr>
              <a:t>减</a:t>
            </a:r>
            <a:r>
              <a:rPr lang="en-US" altLang="zh-CN" b="0" dirty="0" smtClean="0">
                <a:solidFill>
                  <a:schemeClr val="accent2"/>
                </a:solidFill>
                <a:ea typeface="+mn-ea"/>
                <a:cs typeface="+mn-cs"/>
              </a:rPr>
              <a:t>1</a:t>
            </a:r>
            <a:r>
              <a:rPr lang="zh-CN" altLang="en-US" b="0" dirty="0" smtClean="0">
                <a:solidFill>
                  <a:schemeClr val="accent2"/>
                </a:solidFill>
                <a:ea typeface="+mn-ea"/>
                <a:cs typeface="+mn-cs"/>
              </a:rPr>
              <a:t>并</a:t>
            </a:r>
            <a:r>
              <a:rPr lang="zh-CN" altLang="en-US" b="0" dirty="0">
                <a:solidFill>
                  <a:schemeClr val="accent2"/>
                </a:solidFill>
                <a:ea typeface="+mn-ea"/>
                <a:cs typeface="+mn-cs"/>
              </a:rPr>
              <a:t>判断是否为</a:t>
            </a:r>
            <a:r>
              <a:rPr lang="en-US" altLang="zh-CN" b="0" dirty="0" smtClean="0">
                <a:solidFill>
                  <a:schemeClr val="accent2"/>
                </a:solidFill>
                <a:ea typeface="+mn-ea"/>
                <a:cs typeface="+mn-cs"/>
              </a:rPr>
              <a:t>0</a:t>
            </a:r>
            <a:r>
              <a:rPr lang="zh-CN" altLang="en-US" b="0" dirty="0" smtClean="0">
                <a:solidFill>
                  <a:schemeClr val="accent2"/>
                </a:solidFill>
                <a:ea typeface="+mn-ea"/>
                <a:cs typeface="+mn-cs"/>
              </a:rPr>
              <a:t>。</a:t>
            </a:r>
            <a:endParaRPr lang="en-US" altLang="zh-CN" b="0" dirty="0">
              <a:solidFill>
                <a:schemeClr val="accent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720"/>
            <a:ext cx="8642350" cy="532765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1789113" algn="l"/>
                <a:tab pos="4572000" algn="l"/>
              </a:tabLst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3.6 </a:t>
            </a:r>
            <a:r>
              <a:rPr lang="zh-CN" altLang="en-US" sz="2400" dirty="0" smtClean="0"/>
              <a:t>从键盘输入一个字符串，将其中小写字母转换为大写字母，并显示。</a:t>
            </a:r>
            <a:endParaRPr lang="en-US" altLang="zh-CN" sz="24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en-US" altLang="zh-CN" sz="1000" dirty="0" smtClean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数据段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en-US" altLang="zh-CN" sz="2400" dirty="0" err="1" smtClean="0">
                <a:solidFill>
                  <a:srgbClr val="000099"/>
                </a:solidFill>
              </a:rPr>
              <a:t>keynum</a:t>
            </a:r>
            <a:r>
              <a:rPr lang="en-US" altLang="zh-CN" sz="2400" dirty="0" smtClean="0">
                <a:solidFill>
                  <a:srgbClr val="000099"/>
                </a:solidFill>
              </a:rPr>
              <a:t>	= 255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en-US" altLang="zh-CN" sz="2400" dirty="0" err="1" smtClean="0">
                <a:solidFill>
                  <a:srgbClr val="000099"/>
                </a:solidFill>
              </a:rPr>
              <a:t>keybuf</a:t>
            </a:r>
            <a:r>
              <a:rPr lang="en-US" altLang="zh-CN" sz="2400" dirty="0" smtClean="0">
                <a:solidFill>
                  <a:srgbClr val="000099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db</a:t>
            </a:r>
            <a:r>
              <a:rPr lang="en-US" altLang="zh-CN" sz="2400" dirty="0" smtClean="0">
                <a:solidFill>
                  <a:srgbClr val="000099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keynum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 </a:t>
            </a:r>
            <a:r>
              <a:rPr lang="zh-CN" altLang="en-US" sz="2400" dirty="0">
                <a:solidFill>
                  <a:srgbClr val="006600"/>
                </a:solidFill>
              </a:rPr>
              <a:t>键盘输入缓冲区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zh-CN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db</a:t>
            </a:r>
            <a:r>
              <a:rPr lang="en-US" altLang="zh-CN" sz="2400" dirty="0" smtClean="0">
                <a:solidFill>
                  <a:srgbClr val="000099"/>
                </a:solidFill>
              </a:rPr>
              <a:t> 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en-US" altLang="zh-CN" sz="2400" dirty="0" smtClean="0">
                <a:solidFill>
                  <a:srgbClr val="000099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db</a:t>
            </a:r>
            <a:r>
              <a:rPr lang="en-US" altLang="zh-CN" sz="2400" dirty="0" smtClean="0">
                <a:solidFill>
                  <a:srgbClr val="000099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keynum</a:t>
            </a:r>
            <a:r>
              <a:rPr lang="en-US" altLang="zh-CN" sz="2400" dirty="0" smtClean="0">
                <a:solidFill>
                  <a:srgbClr val="000099"/>
                </a:solidFill>
              </a:rPr>
              <a:t> dup(0)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代码段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789113" algn="l"/>
                <a:tab pos="4572000" algn="l"/>
              </a:tabLst>
            </a:pPr>
            <a:r>
              <a:rPr lang="zh-CN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mov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dx,offset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keybuf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输入字符串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zh-CN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mov</a:t>
            </a:r>
            <a:r>
              <a:rPr lang="en-US" altLang="zh-CN" sz="2400" dirty="0" smtClean="0">
                <a:solidFill>
                  <a:srgbClr val="0000FF"/>
                </a:solidFill>
              </a:rPr>
              <a:t> ah,0ah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 21h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mov</a:t>
            </a:r>
            <a:r>
              <a:rPr lang="en-US" altLang="zh-CN" sz="2400" dirty="0" smtClean="0">
                <a:solidFill>
                  <a:srgbClr val="000099"/>
                </a:solidFill>
              </a:rPr>
              <a:t> dl,0ah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再进行换行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zh-CN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mov</a:t>
            </a:r>
            <a:r>
              <a:rPr lang="en-US" altLang="zh-CN" sz="2400" dirty="0" smtClean="0">
                <a:solidFill>
                  <a:srgbClr val="000099"/>
                </a:solidFill>
              </a:rPr>
              <a:t> ah,2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789113" algn="l"/>
                <a:tab pos="4572000" algn="l"/>
              </a:tabLst>
            </a:pPr>
            <a:r>
              <a:rPr lang="en-US" altLang="zh-CN" sz="2400" dirty="0" smtClean="0">
                <a:solidFill>
                  <a:srgbClr val="000099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dirty="0" smtClean="0">
                <a:solidFill>
                  <a:srgbClr val="000099"/>
                </a:solidFill>
              </a:rPr>
              <a:t> 21h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44427"/>
              </p:ext>
            </p:extLst>
          </p:nvPr>
        </p:nvGraphicFramePr>
        <p:xfrm>
          <a:off x="2051720" y="1834630"/>
          <a:ext cx="60960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12310"/>
                <a:gridCol w="5007626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1B</a:t>
                      </a:r>
                      <a:endParaRPr lang="zh-CN" altLang="en-US" sz="1800" b="0" dirty="0"/>
                    </a:p>
                  </a:txBody>
                  <a:tcPr marT="45603" marB="45603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1B</a:t>
                      </a:r>
                      <a:endParaRPr lang="zh-CN" altLang="en-US" sz="1800" b="0" dirty="0"/>
                    </a:p>
                  </a:txBody>
                  <a:tcPr marT="45603" marB="45603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输入字符的</a:t>
                      </a:r>
                      <a:r>
                        <a:rPr lang="en-US" altLang="zh-CN" sz="1800" b="0" dirty="0" smtClean="0"/>
                        <a:t>ASCII</a:t>
                      </a:r>
                      <a:r>
                        <a:rPr lang="zh-CN" altLang="en-US" sz="1800" b="0" dirty="0" smtClean="0"/>
                        <a:t>码存在这里，</a:t>
                      </a:r>
                      <a:r>
                        <a:rPr lang="en-US" altLang="zh-CN" sz="1800" b="0" dirty="0" smtClean="0"/>
                        <a:t>255</a:t>
                      </a:r>
                      <a:r>
                        <a:rPr lang="zh-CN" altLang="en-US" sz="1800" b="0" dirty="0" smtClean="0"/>
                        <a:t>个字符以内</a:t>
                      </a:r>
                      <a:endParaRPr lang="zh-CN" altLang="en-US" sz="1800" b="0" dirty="0"/>
                    </a:p>
                  </a:txBody>
                  <a:tcPr marT="45603" marB="45603"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  <p:sp>
        <p:nvSpPr>
          <p:cNvPr id="92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dirty="0"/>
              <a:t>3.5.1 </a:t>
            </a:r>
            <a:r>
              <a:rPr lang="zh-CN" altLang="en-US" dirty="0"/>
              <a:t>计数控制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3.6 </a:t>
            </a:r>
            <a:r>
              <a:rPr lang="zh-CN" altLang="en-US" dirty="0" smtClean="0"/>
              <a:t>大小写字母转换（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96300" cy="5545138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en-US" altLang="zh-CN" sz="2400" dirty="0" smtClean="0"/>
              <a:t> 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bx,offset</a:t>
            </a:r>
            <a:r>
              <a:rPr lang="en-US" altLang="zh-CN" sz="2400" dirty="0" smtClean="0"/>
              <a:t> keybuf+1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取出字符个数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cl,[</a:t>
            </a:r>
            <a:r>
              <a:rPr lang="en-US" altLang="zh-CN" sz="2400" dirty="0" err="1" smtClean="0"/>
              <a:t>bx</a:t>
            </a:r>
            <a:r>
              <a:rPr lang="en-US" altLang="zh-CN" sz="2400" dirty="0" smtClean="0"/>
              <a:t>]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ch,0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作为循环的次数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en-US" altLang="zh-CN" sz="2400" dirty="0" smtClean="0"/>
              <a:t>again:	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bx</a:t>
            </a:r>
            <a:endParaRPr lang="en-US" altLang="zh-CN" sz="2400" dirty="0" smtClean="0"/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dl,[</a:t>
            </a:r>
            <a:r>
              <a:rPr lang="en-US" altLang="zh-CN" sz="2400" dirty="0" err="1" smtClean="0"/>
              <a:t>bx</a:t>
            </a:r>
            <a:r>
              <a:rPr lang="en-US" altLang="zh-CN" sz="2400" dirty="0" smtClean="0"/>
              <a:t>]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cmp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dl,‘a</a:t>
            </a:r>
            <a:r>
              <a:rPr lang="en-US" altLang="zh-CN" sz="2400" dirty="0" smtClean="0"/>
              <a:t>’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小于小写字母</a:t>
            </a:r>
            <a:r>
              <a:rPr lang="en-US" altLang="zh-CN" sz="2400" dirty="0">
                <a:solidFill>
                  <a:srgbClr val="006600"/>
                </a:solidFill>
              </a:rPr>
              <a:t>a</a:t>
            </a:r>
            <a:r>
              <a:rPr lang="zh-CN" altLang="en-US" sz="2400" dirty="0">
                <a:solidFill>
                  <a:srgbClr val="006600"/>
                </a:solidFill>
              </a:rPr>
              <a:t>，不需要处理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jb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disp</a:t>
            </a:r>
            <a:endParaRPr lang="en-US" altLang="zh-CN" sz="2400" dirty="0" smtClean="0"/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cmp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dl,‘z</a:t>
            </a:r>
            <a:r>
              <a:rPr lang="en-US" altLang="zh-CN" sz="2400" dirty="0" smtClean="0"/>
              <a:t>’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大于小写字母</a:t>
            </a:r>
            <a:r>
              <a:rPr lang="en-US" altLang="zh-CN" sz="2400" dirty="0">
                <a:solidFill>
                  <a:srgbClr val="006600"/>
                </a:solidFill>
              </a:rPr>
              <a:t>z</a:t>
            </a:r>
            <a:r>
              <a:rPr lang="zh-CN" altLang="en-US" sz="2400" dirty="0">
                <a:solidFill>
                  <a:srgbClr val="006600"/>
                </a:solidFill>
              </a:rPr>
              <a:t>，不需要处理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ja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disp</a:t>
            </a:r>
            <a:endParaRPr lang="en-US" altLang="zh-CN" sz="2400" dirty="0" smtClean="0"/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sub  dl,20h</a:t>
            </a:r>
            <a:r>
              <a:rPr lang="en-US" altLang="zh-CN" sz="2400" dirty="0" smtClean="0">
                <a:solidFill>
                  <a:srgbClr val="006600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是小写字母，则转换为大写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: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ah,2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显示一个字符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 21h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258888" algn="l"/>
                <a:tab pos="3590925" algn="l"/>
              </a:tabLst>
            </a:pPr>
            <a:r>
              <a:rPr lang="en-US" altLang="zh-CN" sz="2400" dirty="0" smtClean="0"/>
              <a:t>	loop again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循环，处理完整个字符串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97677"/>
              </p:ext>
            </p:extLst>
          </p:nvPr>
        </p:nvGraphicFramePr>
        <p:xfrm>
          <a:off x="1619250" y="5983113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12310"/>
                <a:gridCol w="500762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1B</a:t>
                      </a:r>
                      <a:endParaRPr lang="zh-CN" altLang="en-US" sz="1800" b="0" dirty="0"/>
                    </a:p>
                  </a:txBody>
                  <a:tcPr marT="45798" marB="45798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1B</a:t>
                      </a:r>
                      <a:endParaRPr lang="zh-CN" altLang="en-US" sz="1800" b="0" dirty="0"/>
                    </a:p>
                  </a:txBody>
                  <a:tcPr marT="45798" marB="45798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输入字符的</a:t>
                      </a:r>
                      <a:r>
                        <a:rPr lang="en-US" altLang="zh-CN" sz="1800" b="0" dirty="0" smtClean="0"/>
                        <a:t>ASCII</a:t>
                      </a:r>
                      <a:r>
                        <a:rPr lang="zh-CN" altLang="en-US" sz="1800" b="0" dirty="0" smtClean="0"/>
                        <a:t>码存在这里，</a:t>
                      </a:r>
                      <a:r>
                        <a:rPr lang="en-US" altLang="zh-CN" sz="1800" b="0" dirty="0" smtClean="0"/>
                        <a:t>255</a:t>
                      </a:r>
                      <a:r>
                        <a:rPr lang="zh-CN" altLang="en-US" sz="1800" b="0" dirty="0" smtClean="0"/>
                        <a:t>个字符以内</a:t>
                      </a:r>
                      <a:endParaRPr lang="zh-CN" altLang="en-US" sz="1800" b="0" dirty="0"/>
                    </a:p>
                  </a:txBody>
                  <a:tcPr marT="45798" marB="45798"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26380"/>
              </p:ext>
            </p:extLst>
          </p:nvPr>
        </p:nvGraphicFramePr>
        <p:xfrm>
          <a:off x="1619250" y="6403801"/>
          <a:ext cx="398462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50"/>
                <a:gridCol w="507811"/>
                <a:gridCol w="413973"/>
                <a:gridCol w="498078"/>
                <a:gridCol w="498078"/>
                <a:gridCol w="498078"/>
                <a:gridCol w="498078"/>
                <a:gridCol w="498078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255</a:t>
                      </a:r>
                      <a:endParaRPr lang="zh-CN" altLang="en-US" sz="1800" dirty="0"/>
                    </a:p>
                  </a:txBody>
                  <a:tcPr marL="91452" marR="91452" marT="45798" marB="45798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52" marR="91452" marT="45798" marB="45798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H</a:t>
                      </a:r>
                      <a:endParaRPr lang="zh-CN" altLang="en-US" sz="1800" dirty="0"/>
                    </a:p>
                  </a:txBody>
                  <a:tcPr marL="91452" marR="91452" marT="45798" marB="45798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L="91452" marR="91452" marT="45798" marB="45798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L="91452" marR="91452" marT="45798" marB="45798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</a:t>
                      </a:r>
                      <a:endParaRPr lang="zh-CN" altLang="en-US" sz="1800" dirty="0"/>
                    </a:p>
                  </a:txBody>
                  <a:tcPr marL="91452" marR="91452" marT="45798" marB="45798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o</a:t>
                      </a:r>
                      <a:endParaRPr lang="zh-CN" altLang="en-US" sz="1800" dirty="0"/>
                    </a:p>
                  </a:txBody>
                  <a:tcPr marL="91452" marR="91452" marT="45798" marB="45798"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！</a:t>
                      </a:r>
                      <a:endParaRPr lang="zh-CN" altLang="en-US" sz="1800" dirty="0"/>
                    </a:p>
                  </a:txBody>
                  <a:tcPr marL="91452" marR="91452" marT="45798" marB="45798"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3" name="圆角矩形 2">
            <a:hlinkClick r:id="rId2" action="ppaction://hlinksldjump"/>
          </p:cNvPr>
          <p:cNvSpPr/>
          <p:nvPr/>
        </p:nvSpPr>
        <p:spPr bwMode="auto">
          <a:xfrm>
            <a:off x="7883971" y="4359771"/>
            <a:ext cx="1152525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effectLst/>
                <a:latin typeface="华文彩云" pitchFamily="2" charset="-122"/>
                <a:ea typeface="华文彩云" pitchFamily="2" charset="-122"/>
              </a:rPr>
              <a:t>转换原理</a:t>
            </a:r>
          </a:p>
          <a:p>
            <a:pPr algn="ctr">
              <a:defRPr/>
            </a:pPr>
            <a:endParaRPr lang="zh-CN" altLang="en-US" dirty="0">
              <a:solidFill>
                <a:schemeClr val="tx1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467544" y="980728"/>
            <a:ext cx="79200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96938" indent="-8969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99"/>
                </a:solidFill>
                <a:effectLst/>
                <a:latin typeface="+mn-lt"/>
                <a:ea typeface="+mn-ea"/>
              </a:rPr>
              <a:t>思考：如果上面这个程序执行时，用户未输入任何字符，直接按回车键会出现什么问题？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5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0000F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1657</Words>
  <Application>Microsoft Office PowerPoint</Application>
  <PresentationFormat>全屏显示(4:3)</PresentationFormat>
  <Paragraphs>530</Paragraphs>
  <Slides>41</Slides>
  <Notes>0</Notes>
  <HiddenSlides>8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015</vt:lpstr>
      <vt:lpstr>1_015</vt:lpstr>
      <vt:lpstr>第3章 汇编语言程序设计</vt:lpstr>
      <vt:lpstr>3.5 循环程序设计</vt:lpstr>
      <vt:lpstr>循环控制</vt:lpstr>
      <vt:lpstr>先判断后循环的循环结构(while—do)</vt:lpstr>
      <vt:lpstr>先循环后判断的循环结构(do—while)</vt:lpstr>
      <vt:lpstr>3.5.1 计数控制循环 </vt:lpstr>
      <vt:lpstr>3.5.1 计数控制循环--举例</vt:lpstr>
      <vt:lpstr>例3.6 大小写字母转换（2/2）</vt:lpstr>
      <vt:lpstr>PowerPoint 演示文稿</vt:lpstr>
      <vt:lpstr>3.5.1 计数控制循环--举例</vt:lpstr>
      <vt:lpstr>3.5.1 计数控制循环--举例</vt:lpstr>
      <vt:lpstr>例3.9 代码段</vt:lpstr>
      <vt:lpstr>例3.9 代码段（续）</vt:lpstr>
      <vt:lpstr>3.5.1 计数控制循环--举例</vt:lpstr>
      <vt:lpstr>3.5.2 条件控制循环</vt:lpstr>
      <vt:lpstr>3.5.2 条件控制循环--举例</vt:lpstr>
      <vt:lpstr>3.5.2 条件控制循环--举例</vt:lpstr>
      <vt:lpstr>例3.11 十进制显示（0～16数值）</vt:lpstr>
      <vt:lpstr>双重循环程序设计</vt:lpstr>
      <vt:lpstr>例3.12 剔除字符串中的空格字符 </vt:lpstr>
      <vt:lpstr>例3.12 剔除字符串中的空格字符（续） </vt:lpstr>
      <vt:lpstr>3.5.3 串操作类指令 </vt:lpstr>
      <vt:lpstr>3.5.3 串操作类指令 </vt:lpstr>
      <vt:lpstr>3.5.3 串操作类指令的寻址方式</vt:lpstr>
      <vt:lpstr>1. 传送数据串</vt:lpstr>
      <vt:lpstr>数据块传送MOVS</vt:lpstr>
      <vt:lpstr>数据块存储</vt:lpstr>
      <vt:lpstr>3.5.3 串操作类指令 </vt:lpstr>
      <vt:lpstr>PowerPoint 演示文稿</vt:lpstr>
      <vt:lpstr>例3.13 挑出数组中的正数（不含0）和负数</vt:lpstr>
      <vt:lpstr>例3.13 挑出数组中的正数（不含0）和负数（续）</vt:lpstr>
      <vt:lpstr>2. 检测数据串</vt:lpstr>
      <vt:lpstr>3.5.3 串操作类指令 </vt:lpstr>
      <vt:lpstr>例3.14 比较两个等长的字符串（不使用重复前缀） </vt:lpstr>
      <vt:lpstr>例3.14 比较两个等长的字符串（使用重复前缀） </vt:lpstr>
      <vt:lpstr>PowerPoint 演示文稿</vt:lpstr>
      <vt:lpstr>表3.1  存储模式</vt:lpstr>
      <vt:lpstr>XLAT指令的功能</vt:lpstr>
      <vt:lpstr>大小写字母的比较和转换</vt:lpstr>
      <vt:lpstr>PowerPoint 演示文稿</vt:lpstr>
      <vt:lpstr>PowerPoint 演示文稿</vt:lpstr>
    </vt:vector>
  </TitlesOfParts>
  <Company>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汇编语言程序设计</dc:title>
  <dc:creator>钱晓捷</dc:creator>
  <cp:lastModifiedBy>AutoBVT</cp:lastModifiedBy>
  <cp:revision>575</cp:revision>
  <dcterms:created xsi:type="dcterms:W3CDTF">2003-04-30T14:16:35Z</dcterms:created>
  <dcterms:modified xsi:type="dcterms:W3CDTF">2019-10-17T03:02:28Z</dcterms:modified>
</cp:coreProperties>
</file>