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activeX/activeX1.xml" ContentType="application/vnd.ms-office.activeX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767" r:id="rId2"/>
  </p:sldMasterIdLst>
  <p:sldIdLst>
    <p:sldId id="554" r:id="rId3"/>
    <p:sldId id="538" r:id="rId4"/>
    <p:sldId id="352" r:id="rId5"/>
    <p:sldId id="353" r:id="rId6"/>
    <p:sldId id="354" r:id="rId7"/>
    <p:sldId id="356" r:id="rId8"/>
    <p:sldId id="484" r:id="rId9"/>
    <p:sldId id="485" r:id="rId10"/>
    <p:sldId id="355" r:id="rId11"/>
    <p:sldId id="537" r:id="rId12"/>
    <p:sldId id="358" r:id="rId13"/>
    <p:sldId id="359" r:id="rId14"/>
    <p:sldId id="486" r:id="rId15"/>
    <p:sldId id="488" r:id="rId16"/>
    <p:sldId id="360" r:id="rId17"/>
    <p:sldId id="489" r:id="rId18"/>
    <p:sldId id="559" r:id="rId19"/>
    <p:sldId id="506" r:id="rId20"/>
    <p:sldId id="505" r:id="rId21"/>
    <p:sldId id="557" r:id="rId22"/>
    <p:sldId id="517" r:id="rId23"/>
    <p:sldId id="556" r:id="rId24"/>
    <p:sldId id="508" r:id="rId25"/>
    <p:sldId id="513" r:id="rId26"/>
    <p:sldId id="514" r:id="rId27"/>
    <p:sldId id="507" r:id="rId28"/>
    <p:sldId id="515" r:id="rId29"/>
    <p:sldId id="370" r:id="rId30"/>
    <p:sldId id="509" r:id="rId31"/>
    <p:sldId id="510" r:id="rId32"/>
    <p:sldId id="518" r:id="rId33"/>
    <p:sldId id="519" r:id="rId34"/>
    <p:sldId id="520" r:id="rId35"/>
    <p:sldId id="521" r:id="rId36"/>
    <p:sldId id="522" r:id="rId37"/>
    <p:sldId id="523" r:id="rId38"/>
    <p:sldId id="558" r:id="rId39"/>
    <p:sldId id="378" r:id="rId40"/>
    <p:sldId id="539" r:id="rId41"/>
    <p:sldId id="542" r:id="rId42"/>
    <p:sldId id="503" r:id="rId43"/>
    <p:sldId id="547" r:id="rId44"/>
    <p:sldId id="504" r:id="rId45"/>
    <p:sldId id="385" r:id="rId46"/>
    <p:sldId id="386" r:id="rId47"/>
    <p:sldId id="388" r:id="rId48"/>
    <p:sldId id="387" r:id="rId49"/>
    <p:sldId id="494" r:id="rId50"/>
    <p:sldId id="529" r:id="rId51"/>
    <p:sldId id="530" r:id="rId52"/>
    <p:sldId id="531" r:id="rId53"/>
    <p:sldId id="532" r:id="rId54"/>
    <p:sldId id="533" r:id="rId55"/>
    <p:sldId id="549" r:id="rId56"/>
    <p:sldId id="534" r:id="rId57"/>
    <p:sldId id="536" r:id="rId58"/>
    <p:sldId id="552" r:id="rId59"/>
    <p:sldId id="553" r:id="rId60"/>
    <p:sldId id="551" r:id="rId61"/>
    <p:sldId id="490" r:id="rId62"/>
    <p:sldId id="491" r:id="rId63"/>
    <p:sldId id="492" r:id="rId64"/>
    <p:sldId id="516" r:id="rId65"/>
    <p:sldId id="540" r:id="rId66"/>
    <p:sldId id="541" r:id="rId67"/>
    <p:sldId id="543" r:id="rId68"/>
    <p:sldId id="544" r:id="rId69"/>
    <p:sldId id="545" r:id="rId70"/>
    <p:sldId id="546" r:id="rId71"/>
    <p:sldId id="548" r:id="rId72"/>
    <p:sldId id="555" r:id="rId7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000066"/>
    <a:srgbClr val="000099"/>
    <a:srgbClr val="006600"/>
    <a:srgbClr val="FF0000"/>
    <a:srgbClr val="FF0066"/>
    <a:srgbClr val="008000"/>
    <a:srgbClr val="990033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horzBarState="maximized">
    <p:restoredLeft sz="17289" autoAdjust="0"/>
    <p:restoredTop sz="94702" autoAdjust="0"/>
  </p:normalViewPr>
  <p:slideViewPr>
    <p:cSldViewPr showGuides="1">
      <p:cViewPr>
        <p:scale>
          <a:sx n="100" d="100"/>
          <a:sy n="100" d="100"/>
        </p:scale>
        <p:origin x="-1860" y="-324"/>
      </p:cViewPr>
      <p:guideLst>
        <p:guide orient="horz" pos="618"/>
        <p:guide pos="295"/>
        <p:guide pos="546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68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6.xml"/><Relationship Id="rId18" Type="http://schemas.openxmlformats.org/officeDocument/2006/relationships/slide" Target="slides/slide23.xml"/><Relationship Id="rId26" Type="http://schemas.openxmlformats.org/officeDocument/2006/relationships/slide" Target="slides/slide31.xml"/><Relationship Id="rId39" Type="http://schemas.openxmlformats.org/officeDocument/2006/relationships/slide" Target="slides/slide44.xml"/><Relationship Id="rId21" Type="http://schemas.openxmlformats.org/officeDocument/2006/relationships/slide" Target="slides/slide26.xml"/><Relationship Id="rId34" Type="http://schemas.openxmlformats.org/officeDocument/2006/relationships/slide" Target="slides/slide39.xml"/><Relationship Id="rId42" Type="http://schemas.openxmlformats.org/officeDocument/2006/relationships/slide" Target="slides/slide47.xml"/><Relationship Id="rId47" Type="http://schemas.openxmlformats.org/officeDocument/2006/relationships/slide" Target="slides/slide52.xml"/><Relationship Id="rId50" Type="http://schemas.openxmlformats.org/officeDocument/2006/relationships/slide" Target="slides/slide55.xml"/><Relationship Id="rId55" Type="http://schemas.openxmlformats.org/officeDocument/2006/relationships/slide" Target="slides/slide61.xml"/><Relationship Id="rId63" Type="http://schemas.openxmlformats.org/officeDocument/2006/relationships/slide" Target="slides/slide69.xml"/><Relationship Id="rId7" Type="http://schemas.openxmlformats.org/officeDocument/2006/relationships/slide" Target="slides/slide9.xml"/><Relationship Id="rId2" Type="http://schemas.openxmlformats.org/officeDocument/2006/relationships/slide" Target="slides/slide4.xml"/><Relationship Id="rId16" Type="http://schemas.openxmlformats.org/officeDocument/2006/relationships/slide" Target="slides/slide20.xml"/><Relationship Id="rId29" Type="http://schemas.openxmlformats.org/officeDocument/2006/relationships/slide" Target="slides/slide34.xml"/><Relationship Id="rId11" Type="http://schemas.openxmlformats.org/officeDocument/2006/relationships/slide" Target="slides/slide14.xml"/><Relationship Id="rId24" Type="http://schemas.openxmlformats.org/officeDocument/2006/relationships/slide" Target="slides/slide29.xml"/><Relationship Id="rId32" Type="http://schemas.openxmlformats.org/officeDocument/2006/relationships/slide" Target="slides/slide37.xml"/><Relationship Id="rId37" Type="http://schemas.openxmlformats.org/officeDocument/2006/relationships/slide" Target="slides/slide42.xml"/><Relationship Id="rId40" Type="http://schemas.openxmlformats.org/officeDocument/2006/relationships/slide" Target="slides/slide45.xml"/><Relationship Id="rId45" Type="http://schemas.openxmlformats.org/officeDocument/2006/relationships/slide" Target="slides/slide50.xml"/><Relationship Id="rId53" Type="http://schemas.openxmlformats.org/officeDocument/2006/relationships/slide" Target="slides/slide58.xml"/><Relationship Id="rId58" Type="http://schemas.openxmlformats.org/officeDocument/2006/relationships/slide" Target="slides/slide64.xml"/><Relationship Id="rId5" Type="http://schemas.openxmlformats.org/officeDocument/2006/relationships/slide" Target="slides/slide7.xml"/><Relationship Id="rId61" Type="http://schemas.openxmlformats.org/officeDocument/2006/relationships/slide" Target="slides/slide67.xml"/><Relationship Id="rId19" Type="http://schemas.openxmlformats.org/officeDocument/2006/relationships/slide" Target="slides/slide24.xml"/><Relationship Id="rId14" Type="http://schemas.openxmlformats.org/officeDocument/2006/relationships/slide" Target="slides/slide18.xml"/><Relationship Id="rId22" Type="http://schemas.openxmlformats.org/officeDocument/2006/relationships/slide" Target="slides/slide27.xml"/><Relationship Id="rId27" Type="http://schemas.openxmlformats.org/officeDocument/2006/relationships/slide" Target="slides/slide32.xml"/><Relationship Id="rId30" Type="http://schemas.openxmlformats.org/officeDocument/2006/relationships/slide" Target="slides/slide35.xml"/><Relationship Id="rId35" Type="http://schemas.openxmlformats.org/officeDocument/2006/relationships/slide" Target="slides/slide40.xml"/><Relationship Id="rId43" Type="http://schemas.openxmlformats.org/officeDocument/2006/relationships/slide" Target="slides/slide48.xml"/><Relationship Id="rId48" Type="http://schemas.openxmlformats.org/officeDocument/2006/relationships/slide" Target="slides/slide53.xml"/><Relationship Id="rId56" Type="http://schemas.openxmlformats.org/officeDocument/2006/relationships/slide" Target="slides/slide62.xml"/><Relationship Id="rId64" Type="http://schemas.openxmlformats.org/officeDocument/2006/relationships/slide" Target="slides/slide70.xml"/><Relationship Id="rId8" Type="http://schemas.openxmlformats.org/officeDocument/2006/relationships/slide" Target="slides/slide11.xml"/><Relationship Id="rId51" Type="http://schemas.openxmlformats.org/officeDocument/2006/relationships/slide" Target="slides/slide56.xml"/><Relationship Id="rId3" Type="http://schemas.openxmlformats.org/officeDocument/2006/relationships/slide" Target="slides/slide5.xml"/><Relationship Id="rId12" Type="http://schemas.openxmlformats.org/officeDocument/2006/relationships/slide" Target="slides/slide15.xml"/><Relationship Id="rId17" Type="http://schemas.openxmlformats.org/officeDocument/2006/relationships/slide" Target="slides/slide21.xml"/><Relationship Id="rId25" Type="http://schemas.openxmlformats.org/officeDocument/2006/relationships/slide" Target="slides/slide30.xml"/><Relationship Id="rId33" Type="http://schemas.openxmlformats.org/officeDocument/2006/relationships/slide" Target="slides/slide38.xml"/><Relationship Id="rId38" Type="http://schemas.openxmlformats.org/officeDocument/2006/relationships/slide" Target="slides/slide43.xml"/><Relationship Id="rId46" Type="http://schemas.openxmlformats.org/officeDocument/2006/relationships/slide" Target="slides/slide51.xml"/><Relationship Id="rId59" Type="http://schemas.openxmlformats.org/officeDocument/2006/relationships/slide" Target="slides/slide65.xml"/><Relationship Id="rId20" Type="http://schemas.openxmlformats.org/officeDocument/2006/relationships/slide" Target="slides/slide25.xml"/><Relationship Id="rId41" Type="http://schemas.openxmlformats.org/officeDocument/2006/relationships/slide" Target="slides/slide46.xml"/><Relationship Id="rId54" Type="http://schemas.openxmlformats.org/officeDocument/2006/relationships/slide" Target="slides/slide60.xml"/><Relationship Id="rId62" Type="http://schemas.openxmlformats.org/officeDocument/2006/relationships/slide" Target="slides/slide68.xml"/><Relationship Id="rId1" Type="http://schemas.openxmlformats.org/officeDocument/2006/relationships/slide" Target="slides/slide3.xml"/><Relationship Id="rId6" Type="http://schemas.openxmlformats.org/officeDocument/2006/relationships/slide" Target="slides/slide8.xml"/><Relationship Id="rId15" Type="http://schemas.openxmlformats.org/officeDocument/2006/relationships/slide" Target="slides/slide19.xml"/><Relationship Id="rId23" Type="http://schemas.openxmlformats.org/officeDocument/2006/relationships/slide" Target="slides/slide28.xml"/><Relationship Id="rId28" Type="http://schemas.openxmlformats.org/officeDocument/2006/relationships/slide" Target="slides/slide33.xml"/><Relationship Id="rId36" Type="http://schemas.openxmlformats.org/officeDocument/2006/relationships/slide" Target="slides/slide41.xml"/><Relationship Id="rId49" Type="http://schemas.openxmlformats.org/officeDocument/2006/relationships/slide" Target="slides/slide54.xml"/><Relationship Id="rId57" Type="http://schemas.openxmlformats.org/officeDocument/2006/relationships/slide" Target="slides/slide63.xml"/><Relationship Id="rId10" Type="http://schemas.openxmlformats.org/officeDocument/2006/relationships/slide" Target="slides/slide13.xml"/><Relationship Id="rId31" Type="http://schemas.openxmlformats.org/officeDocument/2006/relationships/slide" Target="slides/slide36.xml"/><Relationship Id="rId44" Type="http://schemas.openxmlformats.org/officeDocument/2006/relationships/slide" Target="slides/slide49.xml"/><Relationship Id="rId52" Type="http://schemas.openxmlformats.org/officeDocument/2006/relationships/slide" Target="slides/slide57.xml"/><Relationship Id="rId60" Type="http://schemas.openxmlformats.org/officeDocument/2006/relationships/slide" Target="slides/slide66.xml"/><Relationship Id="rId4" Type="http://schemas.openxmlformats.org/officeDocument/2006/relationships/slide" Target="slides/slide6.xml"/><Relationship Id="rId9" Type="http://schemas.openxmlformats.org/officeDocument/2006/relationships/slide" Target="slides/slide12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24175"/>
            <a:ext cx="6400800" cy="12255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请使用艺术字做标题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4213" y="549275"/>
            <a:ext cx="5903912" cy="431800"/>
          </a:xfrm>
        </p:spPr>
        <p:txBody>
          <a:bodyPr/>
          <a:lstStyle>
            <a:lvl1pPr>
              <a:defRPr sz="3200">
                <a:solidFill>
                  <a:srgbClr val="9900CC"/>
                </a:solidFill>
              </a:defRPr>
            </a:lvl1pPr>
          </a:lstStyle>
          <a:p>
            <a:r>
              <a:rPr lang="zh-CN" altLang="en-US"/>
              <a:t>微机原理及接口技术</a:t>
            </a:r>
          </a:p>
        </p:txBody>
      </p:sp>
    </p:spTree>
    <p:extLst>
      <p:ext uri="{BB962C8B-B14F-4D97-AF65-F5344CB8AC3E}">
        <p14:creationId xmlns:p14="http://schemas.microsoft.com/office/powerpoint/2010/main" val="2645103600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4056009252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4056173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977313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331643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09584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1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4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81075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微机原理及接口技术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73437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微机原理及接口技术</a:t>
            </a:r>
          </a:p>
        </p:txBody>
      </p:sp>
      <p:pic>
        <p:nvPicPr>
          <p:cNvPr id="1030" name="Picture 6" descr="LINE03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730250"/>
            <a:ext cx="67310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LINE03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6199188"/>
            <a:ext cx="67310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1034" name="ShockwaveFlash1" r:id="rId8" imgW="1219370" imgH="533474"/>
        </mc:Choice>
        <mc:Fallback>
          <p:control name="ShockwaveFlash1" r:id="rId8" imgW="1219370" imgH="533474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24800" y="0"/>
                  <a:ext cx="1219200" cy="533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3" r:id="rId2"/>
    <p:sldLayoutId id="2147483834" r:id="rId3"/>
    <p:sldLayoutId id="2147483835" r:id="rId4"/>
    <p:sldLayoutId id="2147483836" r:id="rId5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Blip>
          <a:blip r:embed="rId11"/>
        </a:buBlip>
        <a:defRPr sz="32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Blip>
          <a:blip r:embed="rId12"/>
        </a:buBlip>
        <a:defRPr sz="2800" b="1">
          <a:solidFill>
            <a:schemeClr val="tx1"/>
          </a:solidFill>
          <a:latin typeface="+mn-lt"/>
          <a:ea typeface="+mj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j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j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2708275"/>
            <a:ext cx="67310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微机原理及接口技术</a:t>
            </a:r>
          </a:p>
        </p:txBody>
      </p:sp>
      <p:pic>
        <p:nvPicPr>
          <p:cNvPr id="3075" name="Picture 6" descr="LINE0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247900"/>
            <a:ext cx="67310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7" descr="LINE0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722688"/>
            <a:ext cx="67310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0000FF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0000FF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0000FF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0000FF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0000FF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Blip>
          <a:blip r:embed="rId4"/>
        </a:buBlip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Blip>
          <a:blip r:embed="rId5"/>
        </a:buBlip>
        <a:defRPr sz="2800" b="1">
          <a:solidFill>
            <a:schemeClr val="tx1"/>
          </a:solidFill>
          <a:latin typeface="+mn-lt"/>
          <a:ea typeface="+mj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j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j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slide" Target="slide6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4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4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4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5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" Target="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3.6 </a:t>
            </a:r>
            <a:r>
              <a:rPr lang="zh-CN" altLang="en-US" smtClean="0"/>
              <a:t>子程序设计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5048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子程序说明信息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 smtClean="0"/>
              <a:t>子程序说明包括以下几项内容：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	①子程序名；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	②子程序功能；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	③入口条件；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	④出口条件；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	⑤受影响的寄存器。</a:t>
            </a:r>
            <a:r>
              <a:rPr kumimoji="1" lang="zh-CN" altLang="en-US" dirty="0" smtClean="0">
                <a:solidFill>
                  <a:srgbClr val="FFFFFF"/>
                </a:solidFill>
              </a:rPr>
              <a:t>；</a:t>
            </a:r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3.16 </a:t>
            </a:r>
            <a:r>
              <a:rPr lang="zh-CN" altLang="en-US" smtClean="0"/>
              <a:t>显示以“</a:t>
            </a:r>
            <a:r>
              <a:rPr lang="en-US" altLang="zh-CN" smtClean="0"/>
              <a:t>0”</a:t>
            </a:r>
            <a:r>
              <a:rPr lang="zh-CN" altLang="en-US" smtClean="0"/>
              <a:t>结尾字符串的嵌套子程序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07375" cy="2663949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1157288" algn="l"/>
                <a:tab pos="3937000" algn="l"/>
              </a:tabLst>
            </a:pPr>
            <a:r>
              <a:rPr lang="en-US" altLang="zh-CN" dirty="0" smtClean="0"/>
              <a:t>	</a:t>
            </a:r>
            <a:r>
              <a:rPr lang="zh-CN" altLang="en-US" sz="2400" dirty="0" smtClean="0">
                <a:solidFill>
                  <a:srgbClr val="008000"/>
                </a:solidFill>
              </a:rPr>
              <a:t>；数据段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937000" algn="l"/>
              </a:tabLst>
            </a:pPr>
            <a:r>
              <a:rPr lang="en-US" altLang="zh-CN" dirty="0" err="1" smtClean="0"/>
              <a:t>msg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db</a:t>
            </a:r>
            <a:r>
              <a:rPr lang="en-US" altLang="zh-CN" dirty="0" smtClean="0"/>
              <a:t> 'Well, I made it !',0</a:t>
            </a:r>
          </a:p>
          <a:p>
            <a:pPr marL="0" indent="0" eaLnBrk="1" hangingPunct="1">
              <a:buNone/>
              <a:tabLst>
                <a:tab pos="1157288" algn="l"/>
                <a:tab pos="3937000" algn="l"/>
              </a:tabLst>
            </a:pPr>
            <a:r>
              <a:rPr lang="en-US" altLang="zh-CN" dirty="0" smtClean="0"/>
              <a:t>	</a:t>
            </a:r>
            <a:r>
              <a:rPr lang="zh-CN" altLang="en-US" sz="2400" dirty="0">
                <a:solidFill>
                  <a:srgbClr val="008000"/>
                </a:solidFill>
              </a:rPr>
              <a:t>；代码段（主程序）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937000" algn="l"/>
              </a:tabLst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si,offset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  </a:t>
            </a:r>
            <a:r>
              <a:rPr lang="zh-CN" altLang="en-US" sz="2400" dirty="0" smtClean="0">
                <a:solidFill>
                  <a:srgbClr val="008000"/>
                </a:solidFill>
              </a:rPr>
              <a:t>；</a:t>
            </a:r>
            <a:r>
              <a:rPr lang="zh-CN" altLang="en-US" sz="2400" dirty="0">
                <a:solidFill>
                  <a:srgbClr val="008000"/>
                </a:solidFill>
              </a:rPr>
              <a:t>主程序</a:t>
            </a:r>
            <a:r>
              <a:rPr lang="zh-CN" altLang="en-US" sz="2400" dirty="0" smtClean="0">
                <a:solidFill>
                  <a:srgbClr val="008000"/>
                </a:solidFill>
              </a:rPr>
              <a:t>提供字符串</a:t>
            </a:r>
            <a:r>
              <a:rPr lang="zh-CN" altLang="en-US" sz="2400" dirty="0">
                <a:solidFill>
                  <a:srgbClr val="008000"/>
                </a:solidFill>
              </a:rPr>
              <a:t>地址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937000" algn="l"/>
              </a:tabLst>
            </a:pPr>
            <a:r>
              <a:rPr lang="zh-CN" altLang="en-US" dirty="0" smtClean="0"/>
              <a:t>	</a:t>
            </a:r>
            <a:r>
              <a:rPr lang="en-US" altLang="zh-CN" dirty="0" smtClean="0"/>
              <a:t>call </a:t>
            </a:r>
            <a:r>
              <a:rPr lang="en-US" altLang="zh-CN" dirty="0" err="1" smtClean="0">
                <a:solidFill>
                  <a:srgbClr val="0000FF"/>
                </a:solidFill>
              </a:rPr>
              <a:t>dpstri</a:t>
            </a:r>
            <a:r>
              <a:rPr lang="en-US" altLang="zh-CN" dirty="0" smtClean="0"/>
              <a:t>	  </a:t>
            </a:r>
            <a:r>
              <a:rPr lang="zh-CN" altLang="en-US" sz="2400" dirty="0" smtClean="0">
                <a:solidFill>
                  <a:srgbClr val="008000"/>
                </a:solidFill>
              </a:rPr>
              <a:t>；</a:t>
            </a:r>
            <a:r>
              <a:rPr lang="zh-CN" altLang="en-US" sz="2400" dirty="0">
                <a:solidFill>
                  <a:srgbClr val="008000"/>
                </a:solidFill>
              </a:rPr>
              <a:t>调用子程序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6418634" y="5229200"/>
            <a:ext cx="2160240" cy="79208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ea typeface="宋体" pitchFamily="2" charset="-122"/>
              </a:rPr>
              <a:t>Wj0316.asm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504825"/>
          </a:xfrm>
        </p:spPr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3.16 </a:t>
            </a:r>
            <a:r>
              <a:rPr lang="zh-CN" altLang="en-US" smtClean="0"/>
              <a:t>子程序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4968875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076325" algn="l"/>
                <a:tab pos="3136900" algn="l"/>
              </a:tabLst>
            </a:pPr>
            <a:r>
              <a:rPr lang="zh-CN" altLang="en-US" sz="2400" dirty="0" smtClean="0">
                <a:solidFill>
                  <a:srgbClr val="006600"/>
                </a:solidFill>
              </a:rPr>
              <a:t>；子程序</a:t>
            </a:r>
            <a:r>
              <a:rPr lang="en-US" altLang="zh-CN" sz="2400" dirty="0" err="1" smtClean="0">
                <a:solidFill>
                  <a:srgbClr val="006600"/>
                </a:solidFill>
              </a:rPr>
              <a:t>dpstri</a:t>
            </a:r>
            <a:r>
              <a:rPr lang="zh-CN" altLang="en-US" sz="2400" dirty="0" smtClean="0">
                <a:solidFill>
                  <a:srgbClr val="006600"/>
                </a:solidFill>
              </a:rPr>
              <a:t>：显示</a:t>
            </a:r>
            <a:r>
              <a:rPr lang="en-US" altLang="zh-CN" sz="2400" dirty="0" smtClean="0">
                <a:solidFill>
                  <a:srgbClr val="006600"/>
                </a:solidFill>
              </a:rPr>
              <a:t>DS:SI</a:t>
            </a:r>
            <a:r>
              <a:rPr lang="zh-CN" altLang="en-US" sz="2400" dirty="0" smtClean="0">
                <a:solidFill>
                  <a:srgbClr val="006600"/>
                </a:solidFill>
              </a:rPr>
              <a:t>指向的字符串（以</a:t>
            </a:r>
            <a:r>
              <a:rPr lang="en-US" altLang="zh-CN" sz="2400" dirty="0" smtClean="0">
                <a:solidFill>
                  <a:srgbClr val="006600"/>
                </a:solidFill>
              </a:rPr>
              <a:t>0</a:t>
            </a:r>
            <a:r>
              <a:rPr lang="zh-CN" altLang="en-US" sz="2400" dirty="0" smtClean="0">
                <a:solidFill>
                  <a:srgbClr val="006600"/>
                </a:solidFill>
              </a:rPr>
              <a:t>结尾）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076325" algn="l"/>
                <a:tab pos="3136900" algn="l"/>
              </a:tabLst>
            </a:pPr>
            <a:r>
              <a:rPr lang="en-US" altLang="zh-CN" sz="2400" dirty="0" err="1" smtClean="0">
                <a:solidFill>
                  <a:srgbClr val="0000FF"/>
                </a:solidFill>
              </a:rPr>
              <a:t>dpstri</a:t>
            </a:r>
            <a:r>
              <a:rPr lang="en-US" altLang="zh-CN" sz="2400" dirty="0" smtClean="0">
                <a:solidFill>
                  <a:srgbClr val="0000FF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proc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076325" algn="l"/>
                <a:tab pos="3136900" algn="l"/>
              </a:tabLst>
            </a:pPr>
            <a:r>
              <a:rPr lang="en-US" altLang="zh-CN" sz="2400" dirty="0" smtClean="0"/>
              <a:t>	push ax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076325" algn="l"/>
                <a:tab pos="3136900" algn="l"/>
              </a:tabLst>
            </a:pPr>
            <a:r>
              <a:rPr lang="en-US" altLang="zh-CN" sz="2400" dirty="0" smtClean="0"/>
              <a:t>dps1:	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al,[</a:t>
            </a:r>
            <a:r>
              <a:rPr lang="en-US" altLang="zh-CN" sz="2400" dirty="0" err="1" smtClean="0"/>
              <a:t>si</a:t>
            </a:r>
            <a:r>
              <a:rPr lang="en-US" altLang="zh-CN" sz="2400" dirty="0" smtClean="0"/>
              <a:t>]</a:t>
            </a:r>
            <a:r>
              <a:rPr lang="en-US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en-US" sz="2400" dirty="0" smtClean="0">
                <a:solidFill>
                  <a:srgbClr val="006600"/>
                </a:solidFill>
              </a:rPr>
              <a:t>；取串中字符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076325" algn="l"/>
                <a:tab pos="3136900" algn="l"/>
              </a:tabLst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inc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si</a:t>
            </a:r>
            <a:endParaRPr lang="en-US" altLang="zh-CN" sz="24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076325" algn="l"/>
                <a:tab pos="3136900" algn="l"/>
              </a:tabLst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cmp</a:t>
            </a:r>
            <a:r>
              <a:rPr lang="en-US" altLang="zh-CN" sz="2400" dirty="0" smtClean="0"/>
              <a:t> al,0	</a:t>
            </a:r>
            <a:r>
              <a:rPr lang="zh-CN" altLang="en-US" sz="2400" dirty="0" smtClean="0">
                <a:solidFill>
                  <a:srgbClr val="006600"/>
                </a:solidFill>
              </a:rPr>
              <a:t>；是结尾，则显示结束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076325" algn="l"/>
                <a:tab pos="3136900" algn="l"/>
              </a:tabLst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jz</a:t>
            </a:r>
            <a:r>
              <a:rPr lang="en-US" altLang="zh-CN" sz="2400" dirty="0" smtClean="0"/>
              <a:t> done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076325" algn="l"/>
                <a:tab pos="3136900" algn="l"/>
              </a:tabLst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call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dpchar</a:t>
            </a:r>
            <a:r>
              <a:rPr lang="en-US" altLang="zh-CN" sz="2400" dirty="0" smtClean="0"/>
              <a:t>	</a:t>
            </a:r>
            <a:r>
              <a:rPr lang="zh-CN" altLang="en-US" sz="2400" dirty="0" smtClean="0">
                <a:solidFill>
                  <a:srgbClr val="006600"/>
                </a:solidFill>
              </a:rPr>
              <a:t>；调用字符显示子程序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076325" algn="l"/>
                <a:tab pos="3136900" algn="l"/>
              </a:tabLst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jmp</a:t>
            </a:r>
            <a:r>
              <a:rPr lang="en-US" altLang="zh-CN" sz="2400" dirty="0" smtClean="0"/>
              <a:t> dps1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076325" algn="l"/>
                <a:tab pos="3136900" algn="l"/>
              </a:tabLst>
            </a:pPr>
            <a:r>
              <a:rPr lang="en-US" altLang="zh-CN" sz="2400" dirty="0" smtClean="0"/>
              <a:t>done:	pop ax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076325" algn="l"/>
                <a:tab pos="3136900" algn="l"/>
              </a:tabLst>
            </a:pPr>
            <a:r>
              <a:rPr lang="en-US" altLang="zh-CN" sz="2400" dirty="0" smtClean="0">
                <a:solidFill>
                  <a:srgbClr val="006600"/>
                </a:solidFill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</a:rPr>
              <a:t>ret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076325" algn="l"/>
                <a:tab pos="3136900" algn="l"/>
              </a:tabLst>
            </a:pPr>
            <a:r>
              <a:rPr lang="en-US" altLang="zh-CN" sz="2400" dirty="0" err="1" smtClean="0">
                <a:solidFill>
                  <a:srgbClr val="0000FF"/>
                </a:solidFill>
              </a:rPr>
              <a:t>dpstri</a:t>
            </a:r>
            <a:r>
              <a:rPr lang="en-US" altLang="zh-CN" sz="2400" dirty="0" smtClean="0">
                <a:solidFill>
                  <a:srgbClr val="0000FF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endp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076325" algn="l"/>
                <a:tab pos="3136900" algn="l"/>
              </a:tabLst>
            </a:pPr>
            <a:r>
              <a:rPr lang="zh-CN" altLang="en-US" sz="2400" dirty="0" smtClean="0">
                <a:solidFill>
                  <a:srgbClr val="006600"/>
                </a:solidFill>
              </a:rPr>
              <a:t>；子程序</a:t>
            </a:r>
            <a:r>
              <a:rPr lang="en-US" altLang="zh-CN" sz="2400" dirty="0" err="1" smtClean="0">
                <a:solidFill>
                  <a:srgbClr val="006600"/>
                </a:solidFill>
              </a:rPr>
              <a:t>dpchar</a:t>
            </a:r>
            <a:r>
              <a:rPr lang="zh-CN" altLang="en-US" sz="2400" dirty="0" smtClean="0">
                <a:solidFill>
                  <a:srgbClr val="006600"/>
                </a:solidFill>
              </a:rPr>
              <a:t>：显示</a:t>
            </a:r>
            <a:r>
              <a:rPr lang="en-US" altLang="zh-CN" sz="2400" dirty="0" smtClean="0">
                <a:solidFill>
                  <a:srgbClr val="006600"/>
                </a:solidFill>
              </a:rPr>
              <a:t>AL</a:t>
            </a:r>
            <a:r>
              <a:rPr lang="zh-CN" altLang="en-US" sz="2400" dirty="0" smtClean="0">
                <a:solidFill>
                  <a:srgbClr val="006600"/>
                </a:solidFill>
              </a:rPr>
              <a:t>中的字符（同</a:t>
            </a:r>
            <a:r>
              <a:rPr lang="zh-CN" altLang="en-US" sz="2400" dirty="0" smtClean="0">
                <a:solidFill>
                  <a:srgbClr val="006600"/>
                </a:solidFill>
                <a:hlinkClick r:id="rId2" action="ppaction://hlinksldjump"/>
              </a:rPr>
              <a:t>例题</a:t>
            </a:r>
            <a:r>
              <a:rPr lang="en-US" altLang="zh-CN" sz="2400" dirty="0" smtClean="0">
                <a:solidFill>
                  <a:srgbClr val="006600"/>
                </a:solidFill>
                <a:hlinkClick r:id="rId2" action="ppaction://hlinksldjump"/>
              </a:rPr>
              <a:t>3.15</a:t>
            </a:r>
            <a:r>
              <a:rPr lang="zh-CN" altLang="en-US" sz="2400" dirty="0" smtClean="0">
                <a:solidFill>
                  <a:srgbClr val="006600"/>
                </a:solidFill>
              </a:rPr>
              <a:t>）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504825"/>
          </a:xfrm>
        </p:spPr>
        <p:txBody>
          <a:bodyPr/>
          <a:lstStyle/>
          <a:p>
            <a:pPr eaLnBrk="1" hangingPunct="1"/>
            <a:r>
              <a:rPr lang="zh-CN" altLang="en-US" dirty="0"/>
              <a:t>含数据区</a:t>
            </a:r>
            <a:r>
              <a:rPr lang="zh-CN" altLang="en-US" dirty="0" smtClean="0"/>
              <a:t>的子程序举例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80151" cy="525623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435100" algn="l"/>
                <a:tab pos="3586163" algn="l"/>
              </a:tabLst>
            </a:pPr>
            <a:r>
              <a:rPr lang="zh-CN" altLang="en-US" sz="2400" dirty="0" smtClean="0">
                <a:solidFill>
                  <a:srgbClr val="006600"/>
                </a:solidFill>
              </a:rPr>
              <a:t>；子程序</a:t>
            </a:r>
            <a:r>
              <a:rPr lang="en-US" altLang="zh-CN" sz="2400" dirty="0" smtClean="0">
                <a:solidFill>
                  <a:srgbClr val="006600"/>
                </a:solidFill>
              </a:rPr>
              <a:t>HTOASC</a:t>
            </a:r>
            <a:r>
              <a:rPr lang="zh-CN" altLang="en-US" sz="2400" dirty="0" smtClean="0">
                <a:solidFill>
                  <a:srgbClr val="006600"/>
                </a:solidFill>
              </a:rPr>
              <a:t>：用查表法将</a:t>
            </a:r>
            <a:r>
              <a:rPr lang="en-US" altLang="zh-CN" sz="2400" dirty="0" smtClean="0">
                <a:solidFill>
                  <a:srgbClr val="006600"/>
                </a:solidFill>
              </a:rPr>
              <a:t>AL</a:t>
            </a:r>
            <a:r>
              <a:rPr lang="zh-CN" altLang="en-US" sz="2400" dirty="0" smtClean="0">
                <a:solidFill>
                  <a:srgbClr val="006600"/>
                </a:solidFill>
              </a:rPr>
              <a:t>低四位转换为其十六进制</a:t>
            </a:r>
            <a:endParaRPr lang="en-US" altLang="zh-CN" sz="2400" dirty="0" smtClean="0">
              <a:solidFill>
                <a:srgbClr val="00660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435100" algn="l"/>
                <a:tab pos="3586163" algn="l"/>
              </a:tabLst>
            </a:pPr>
            <a:r>
              <a:rPr lang="zh-CN" altLang="en-US" sz="2400" dirty="0" smtClean="0">
                <a:solidFill>
                  <a:srgbClr val="006600"/>
                </a:solidFill>
              </a:rPr>
              <a:t>；形式数值对应的</a:t>
            </a:r>
            <a:r>
              <a:rPr lang="en-US" altLang="zh-CN" sz="2400" dirty="0" smtClean="0">
                <a:solidFill>
                  <a:srgbClr val="006600"/>
                </a:solidFill>
              </a:rPr>
              <a:t>ASCII</a:t>
            </a:r>
            <a:r>
              <a:rPr lang="zh-CN" altLang="en-US" sz="2400" dirty="0" smtClean="0">
                <a:solidFill>
                  <a:srgbClr val="006600"/>
                </a:solidFill>
              </a:rPr>
              <a:t>码 。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435100" algn="l"/>
                <a:tab pos="3586163" algn="l"/>
              </a:tabLst>
            </a:pPr>
            <a:r>
              <a:rPr lang="en-US" altLang="zh-CN" sz="2400" dirty="0" smtClean="0">
                <a:solidFill>
                  <a:srgbClr val="0000FF"/>
                </a:solidFill>
              </a:rPr>
              <a:t>HTOASC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proc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435100" algn="l"/>
                <a:tab pos="3586163" algn="l"/>
              </a:tabLst>
            </a:pPr>
            <a:r>
              <a:rPr lang="en-US" altLang="zh-CN" sz="2400" dirty="0" smtClean="0"/>
              <a:t>	push </a:t>
            </a:r>
            <a:r>
              <a:rPr lang="en-US" altLang="zh-CN" sz="2400" dirty="0" err="1" smtClean="0"/>
              <a:t>bx</a:t>
            </a:r>
            <a:endParaRPr lang="en-US" altLang="zh-CN" sz="24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435100" algn="l"/>
                <a:tab pos="3586163" algn="l"/>
              </a:tabLst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bx,offset</a:t>
            </a:r>
            <a:r>
              <a:rPr lang="en-US" altLang="zh-CN" sz="2400" dirty="0" smtClean="0"/>
              <a:t> ASCII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435100" algn="l"/>
                <a:tab pos="3586163" algn="l"/>
              </a:tabLst>
            </a:pPr>
            <a:r>
              <a:rPr lang="en-US" altLang="zh-CN" sz="2400" dirty="0" smtClean="0"/>
              <a:t>	and   al,0fh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435100" algn="l"/>
                <a:tab pos="3586163" algn="l"/>
              </a:tabLst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xlat</a:t>
            </a:r>
            <a:r>
              <a:rPr lang="en-US" altLang="zh-CN" sz="2400" dirty="0" smtClean="0"/>
              <a:t>   CS:</a:t>
            </a:r>
            <a:r>
              <a:rPr lang="en-US" altLang="zh-CN" sz="2400" dirty="0" smtClean="0">
                <a:solidFill>
                  <a:srgbClr val="0000FF"/>
                </a:solidFill>
              </a:rPr>
              <a:t>ASCII</a:t>
            </a:r>
            <a:r>
              <a:rPr lang="en-US" altLang="zh-CN" sz="2400" dirty="0" smtClean="0"/>
              <a:t>	  </a:t>
            </a:r>
            <a:r>
              <a:rPr lang="zh-CN" altLang="en-US" sz="2400" dirty="0" smtClean="0">
                <a:solidFill>
                  <a:srgbClr val="006600"/>
                </a:solidFill>
              </a:rPr>
              <a:t>；换码：</a:t>
            </a:r>
            <a:r>
              <a:rPr lang="en-US" altLang="zh-CN" sz="2400" dirty="0" smtClean="0">
                <a:solidFill>
                  <a:srgbClr val="006600"/>
                </a:solidFill>
              </a:rPr>
              <a:t>AL←CS:[BX</a:t>
            </a:r>
            <a:r>
              <a:rPr lang="zh-CN" altLang="en-US" sz="2400" dirty="0" smtClean="0">
                <a:solidFill>
                  <a:srgbClr val="006600"/>
                </a:solidFill>
              </a:rPr>
              <a:t>＋</a:t>
            </a:r>
            <a:r>
              <a:rPr lang="en-US" altLang="zh-CN" sz="2400" dirty="0" smtClean="0">
                <a:solidFill>
                  <a:srgbClr val="006600"/>
                </a:solidFill>
              </a:rPr>
              <a:t>AL]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435100" algn="l"/>
                <a:tab pos="3586163" algn="l"/>
              </a:tabLst>
            </a:pPr>
            <a:r>
              <a:rPr lang="en-US" altLang="zh-CN" sz="2400" dirty="0" smtClean="0"/>
              <a:t>	pop   </a:t>
            </a:r>
            <a:r>
              <a:rPr lang="en-US" altLang="zh-CN" sz="2400" dirty="0" err="1" smtClean="0"/>
              <a:t>bx</a:t>
            </a:r>
            <a:endParaRPr lang="en-US" altLang="zh-CN" sz="24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435100" algn="l"/>
                <a:tab pos="3586163" algn="l"/>
              </a:tabLst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ret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435100" algn="l"/>
                <a:tab pos="3586163" algn="l"/>
              </a:tabLst>
            </a:pPr>
            <a:r>
              <a:rPr lang="zh-CN" altLang="en-US" sz="2400" dirty="0" smtClean="0">
                <a:solidFill>
                  <a:srgbClr val="006600"/>
                </a:solidFill>
              </a:rPr>
              <a:t>；数据区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435100" algn="l"/>
                <a:tab pos="3586163" algn="l"/>
              </a:tabLst>
            </a:pPr>
            <a:r>
              <a:rPr lang="en-US" altLang="zh-CN" sz="2400" dirty="0" smtClean="0">
                <a:solidFill>
                  <a:srgbClr val="0000FF"/>
                </a:solidFill>
              </a:rPr>
              <a:t>ASCII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db</a:t>
            </a:r>
            <a:r>
              <a:rPr lang="en-US" altLang="zh-CN" sz="2400" dirty="0" smtClean="0">
                <a:solidFill>
                  <a:srgbClr val="0000FF"/>
                </a:solidFill>
              </a:rPr>
              <a:t> 30h,31h,32h,33h,34h,35h,36h,37h,38h,39h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435100" algn="l"/>
                <a:tab pos="3586163" algn="l"/>
              </a:tabLst>
            </a:pPr>
            <a:r>
              <a:rPr lang="en-US" altLang="zh-CN" sz="2400" dirty="0" smtClean="0">
                <a:solidFill>
                  <a:srgbClr val="0000FF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db</a:t>
            </a:r>
            <a:r>
              <a:rPr lang="en-US" altLang="zh-CN" sz="2400" dirty="0" smtClean="0">
                <a:solidFill>
                  <a:srgbClr val="0000FF"/>
                </a:solidFill>
              </a:rPr>
              <a:t> 41h,42h,43h,44h,45h,46h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435100" algn="l"/>
                <a:tab pos="3586163" algn="l"/>
              </a:tabLst>
            </a:pPr>
            <a:r>
              <a:rPr lang="en-US" altLang="zh-CN" sz="2400" dirty="0" smtClean="0">
                <a:solidFill>
                  <a:srgbClr val="0000FF"/>
                </a:solidFill>
              </a:rPr>
              <a:t>HTOASC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endp</a:t>
            </a:r>
            <a:endParaRPr lang="en-US" altLang="zh-CN" sz="2400" dirty="0" smtClean="0">
              <a:solidFill>
                <a:srgbClr val="0000FF"/>
              </a:solidFill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6804248" y="5661248"/>
            <a:ext cx="1657350" cy="431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0000FF"/>
                </a:solidFill>
                <a:effectLst/>
                <a:ea typeface="宋体" pitchFamily="2" charset="-122"/>
              </a:rPr>
              <a:t>Wj0304s</a:t>
            </a:r>
            <a:r>
              <a:rPr lang="en-US" altLang="zh-CN" dirty="0">
                <a:solidFill>
                  <a:srgbClr val="0000FF"/>
                </a:solidFill>
                <a:effectLst/>
              </a:rPr>
              <a:t>.</a:t>
            </a:r>
            <a:r>
              <a:rPr lang="en-US" altLang="zh-CN" dirty="0">
                <a:solidFill>
                  <a:srgbClr val="0000FF"/>
                </a:solidFill>
                <a:effectLst/>
                <a:ea typeface="宋体" pitchFamily="2" charset="-122"/>
              </a:rPr>
              <a:t>asm</a:t>
            </a:r>
            <a:endParaRPr lang="zh-CN" altLang="en-US" dirty="0">
              <a:solidFill>
                <a:srgbClr val="0000FF"/>
              </a:solidFill>
              <a:effectLst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多出口</a:t>
            </a:r>
            <a:r>
              <a:rPr lang="zh-CN" altLang="en-US" dirty="0" smtClean="0"/>
              <a:t>子程序举例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496887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792288" algn="l"/>
                <a:tab pos="3944938" algn="l"/>
              </a:tabLst>
            </a:pPr>
            <a:r>
              <a:rPr lang="zh-CN" altLang="en-US" sz="2400" dirty="0" smtClean="0">
                <a:solidFill>
                  <a:srgbClr val="006600"/>
                </a:solidFill>
              </a:rPr>
              <a:t>；子程序</a:t>
            </a:r>
            <a:r>
              <a:rPr lang="en-US" altLang="zh-CN" sz="2400" dirty="0" smtClean="0">
                <a:solidFill>
                  <a:srgbClr val="006600"/>
                </a:solidFill>
              </a:rPr>
              <a:t>HTOASC</a:t>
            </a:r>
            <a:r>
              <a:rPr lang="zh-CN" altLang="en-US" sz="2400" dirty="0" smtClean="0">
                <a:solidFill>
                  <a:srgbClr val="006600"/>
                </a:solidFill>
              </a:rPr>
              <a:t>：十六进制数转换为</a:t>
            </a:r>
            <a:r>
              <a:rPr lang="en-US" altLang="zh-CN" sz="2400" dirty="0" smtClean="0">
                <a:solidFill>
                  <a:srgbClr val="006600"/>
                </a:solidFill>
              </a:rPr>
              <a:t>ASCII</a:t>
            </a:r>
            <a:r>
              <a:rPr lang="zh-CN" altLang="en-US" sz="2400" dirty="0" smtClean="0">
                <a:solidFill>
                  <a:srgbClr val="006600"/>
                </a:solidFill>
              </a:rPr>
              <a:t>码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792288" algn="l"/>
                <a:tab pos="3944938" algn="l"/>
              </a:tabLst>
            </a:pPr>
            <a:r>
              <a:rPr lang="en-US" altLang="zh-CN" dirty="0" smtClean="0">
                <a:solidFill>
                  <a:srgbClr val="0000FF"/>
                </a:solidFill>
              </a:rPr>
              <a:t>HTOASC	</a:t>
            </a:r>
            <a:r>
              <a:rPr lang="en-US" altLang="zh-CN" dirty="0" err="1" smtClean="0">
                <a:solidFill>
                  <a:srgbClr val="0000FF"/>
                </a:solidFill>
              </a:rPr>
              <a:t>proc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792288" algn="l"/>
                <a:tab pos="3944938" algn="l"/>
              </a:tabLst>
            </a:pPr>
            <a:r>
              <a:rPr lang="en-US" altLang="zh-CN" dirty="0" smtClean="0"/>
              <a:t>	and  al,0fh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792288" algn="l"/>
                <a:tab pos="3944938" algn="l"/>
              </a:tabLst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cmp</a:t>
            </a:r>
            <a:r>
              <a:rPr lang="en-US" altLang="zh-CN" dirty="0" smtClean="0"/>
              <a:t> al,9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792288" algn="l"/>
                <a:tab pos="3944938" algn="l"/>
              </a:tabLst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jbe</a:t>
            </a:r>
            <a:r>
              <a:rPr lang="en-US" altLang="zh-CN" dirty="0" smtClean="0"/>
              <a:t>   htoasc1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792288" algn="l"/>
                <a:tab pos="3944938" algn="l"/>
              </a:tabLst>
            </a:pPr>
            <a:r>
              <a:rPr lang="en-US" altLang="zh-CN" dirty="0" smtClean="0"/>
              <a:t>	add  al,37h	</a:t>
            </a:r>
            <a:r>
              <a:rPr lang="zh-CN" altLang="en-US" sz="2400" dirty="0" smtClean="0">
                <a:solidFill>
                  <a:srgbClr val="006600"/>
                </a:solidFill>
              </a:rPr>
              <a:t>；是</a:t>
            </a:r>
            <a:r>
              <a:rPr lang="en-US" altLang="zh-CN" sz="2400" dirty="0" smtClean="0">
                <a:solidFill>
                  <a:srgbClr val="006600"/>
                </a:solidFill>
              </a:rPr>
              <a:t>A ~ F</a:t>
            </a:r>
            <a:r>
              <a:rPr lang="zh-CN" altLang="en-US" sz="2400" dirty="0" smtClean="0">
                <a:solidFill>
                  <a:srgbClr val="006600"/>
                </a:solidFill>
              </a:rPr>
              <a:t>，加</a:t>
            </a:r>
            <a:r>
              <a:rPr lang="en-US" altLang="zh-CN" sz="2400" dirty="0" smtClean="0">
                <a:solidFill>
                  <a:srgbClr val="006600"/>
                </a:solidFill>
              </a:rPr>
              <a:t>37H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792288" algn="l"/>
                <a:tab pos="3944938" algn="l"/>
              </a:tabLst>
            </a:pPr>
            <a:r>
              <a:rPr lang="en-US" altLang="zh-CN" dirty="0" smtClean="0">
                <a:solidFill>
                  <a:srgbClr val="FF0066"/>
                </a:solidFill>
              </a:rPr>
              <a:t>	</a:t>
            </a:r>
            <a:r>
              <a:rPr lang="en-US" altLang="zh-CN" dirty="0" smtClean="0">
                <a:solidFill>
                  <a:srgbClr val="0000FF"/>
                </a:solidFill>
              </a:rPr>
              <a:t>ret</a:t>
            </a:r>
            <a:r>
              <a:rPr lang="en-US" altLang="zh-CN" dirty="0" smtClean="0">
                <a:solidFill>
                  <a:srgbClr val="FF0066"/>
                </a:solidFill>
              </a:rPr>
              <a:t>	</a:t>
            </a:r>
            <a:r>
              <a:rPr lang="zh-CN" altLang="en-US" sz="2400" dirty="0">
                <a:solidFill>
                  <a:srgbClr val="006600"/>
                </a:solidFill>
              </a:rPr>
              <a:t>；子程序返回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792288" algn="l"/>
                <a:tab pos="3944938" algn="l"/>
              </a:tabLst>
            </a:pPr>
            <a:r>
              <a:rPr lang="en-US" altLang="zh-CN" dirty="0" smtClean="0"/>
              <a:t>htoasc1:	add al,30h	</a:t>
            </a:r>
            <a:r>
              <a:rPr lang="zh-CN" altLang="en-US" sz="2400" dirty="0">
                <a:solidFill>
                  <a:srgbClr val="006600"/>
                </a:solidFill>
              </a:rPr>
              <a:t>；是</a:t>
            </a:r>
            <a:r>
              <a:rPr lang="en-US" altLang="zh-CN" sz="2400" dirty="0">
                <a:solidFill>
                  <a:srgbClr val="006600"/>
                </a:solidFill>
              </a:rPr>
              <a:t>0 ~ 9</a:t>
            </a:r>
            <a:r>
              <a:rPr lang="zh-CN" altLang="en-US" sz="2400" dirty="0">
                <a:solidFill>
                  <a:srgbClr val="006600"/>
                </a:solidFill>
              </a:rPr>
              <a:t>，加</a:t>
            </a:r>
            <a:r>
              <a:rPr lang="en-US" altLang="zh-CN" sz="2400" dirty="0">
                <a:solidFill>
                  <a:srgbClr val="006600"/>
                </a:solidFill>
              </a:rPr>
              <a:t>30H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792288" algn="l"/>
                <a:tab pos="3944938" algn="l"/>
              </a:tabLst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FF"/>
                </a:solidFill>
              </a:rPr>
              <a:t>ret</a:t>
            </a:r>
            <a:r>
              <a:rPr lang="en-US" altLang="zh-CN" dirty="0" smtClean="0">
                <a:solidFill>
                  <a:srgbClr val="FF0066"/>
                </a:solidFill>
              </a:rPr>
              <a:t>	</a:t>
            </a:r>
            <a:r>
              <a:rPr lang="zh-CN" altLang="en-US" sz="2400" dirty="0">
                <a:solidFill>
                  <a:srgbClr val="006600"/>
                </a:solidFill>
              </a:rPr>
              <a:t>；子程序返回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792288" algn="l"/>
                <a:tab pos="3944938" algn="l"/>
              </a:tabLst>
            </a:pPr>
            <a:r>
              <a:rPr lang="en-US" altLang="zh-CN" dirty="0" smtClean="0">
                <a:solidFill>
                  <a:srgbClr val="0000FF"/>
                </a:solidFill>
              </a:rPr>
              <a:t>HTOASC	</a:t>
            </a:r>
            <a:r>
              <a:rPr lang="en-US" altLang="zh-CN" dirty="0" err="1" smtClean="0">
                <a:solidFill>
                  <a:srgbClr val="0000FF"/>
                </a:solidFill>
              </a:rPr>
              <a:t>endp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504825"/>
          </a:xfrm>
        </p:spPr>
        <p:txBody>
          <a:bodyPr/>
          <a:lstStyle/>
          <a:p>
            <a:pPr eaLnBrk="1" hangingPunct="1"/>
            <a:r>
              <a:rPr lang="zh-CN" altLang="en-US" smtClean="0"/>
              <a:t>参数传递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07375" cy="5327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子程序设计的一个主要问题是实现主程序与子程序之间的参数传递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0" dirty="0" smtClean="0">
                <a:solidFill>
                  <a:srgbClr val="0000FF"/>
                </a:solidFill>
              </a:rPr>
              <a:t>入口参数</a:t>
            </a:r>
            <a:r>
              <a:rPr lang="zh-CN" altLang="en-US" sz="2400" b="0" dirty="0" smtClean="0">
                <a:solidFill>
                  <a:schemeClr val="accent2"/>
                </a:solidFill>
              </a:rPr>
              <a:t>（输入参数）：主程序调用子程序时，提供给子程序的参数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0" dirty="0" smtClean="0">
                <a:solidFill>
                  <a:srgbClr val="0000FF"/>
                </a:solidFill>
              </a:rPr>
              <a:t>出口参数</a:t>
            </a:r>
            <a:r>
              <a:rPr lang="zh-CN" altLang="en-US" sz="2400" b="0" dirty="0" smtClean="0">
                <a:solidFill>
                  <a:schemeClr val="accent2"/>
                </a:solidFill>
              </a:rPr>
              <a:t>（输出参数）：子程序执行结束返回给主程序的参数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参数的具体内容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0" dirty="0" smtClean="0">
                <a:solidFill>
                  <a:srgbClr val="0000FF"/>
                </a:solidFill>
              </a:rPr>
              <a:t>传数值</a:t>
            </a:r>
            <a:r>
              <a:rPr lang="zh-CN" altLang="en-US" sz="2400" b="0" dirty="0" smtClean="0">
                <a:solidFill>
                  <a:schemeClr val="accent2"/>
                </a:solidFill>
              </a:rPr>
              <a:t>：传送数据本身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0" dirty="0" smtClean="0">
                <a:solidFill>
                  <a:srgbClr val="0000FF"/>
                </a:solidFill>
              </a:rPr>
              <a:t>传地址</a:t>
            </a:r>
            <a:r>
              <a:rPr lang="zh-CN" altLang="en-US" sz="2400" b="0" dirty="0" smtClean="0">
                <a:solidFill>
                  <a:schemeClr val="accent2"/>
                </a:solidFill>
              </a:rPr>
              <a:t>：传送数据的主存地址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dirty="0" smtClean="0"/>
              <a:t>常用的参数传递方法</a:t>
            </a:r>
          </a:p>
          <a:p>
            <a:pPr lvl="1" algn="l" eaLnBrk="1" hangingPunct="1">
              <a:lnSpc>
                <a:spcPct val="90000"/>
              </a:lnSpc>
            </a:pPr>
            <a:r>
              <a:rPr lang="zh-CN" altLang="en-US" sz="2400" b="0" dirty="0" smtClean="0">
                <a:solidFill>
                  <a:srgbClr val="0000FF"/>
                </a:solidFill>
              </a:rPr>
              <a:t>寄存器</a:t>
            </a:r>
          </a:p>
          <a:p>
            <a:pPr lvl="1" algn="l" eaLnBrk="1" hangingPunct="1">
              <a:lnSpc>
                <a:spcPct val="90000"/>
              </a:lnSpc>
            </a:pPr>
            <a:r>
              <a:rPr lang="zh-CN" altLang="en-US" sz="2400" b="0" dirty="0" smtClean="0">
                <a:solidFill>
                  <a:srgbClr val="0000FF"/>
                </a:solidFill>
              </a:rPr>
              <a:t>共享变量</a:t>
            </a:r>
          </a:p>
          <a:p>
            <a:pPr lvl="1" algn="l" eaLnBrk="1" hangingPunct="1">
              <a:lnSpc>
                <a:spcPct val="90000"/>
              </a:lnSpc>
            </a:pPr>
            <a:r>
              <a:rPr lang="zh-CN" altLang="en-US" sz="2400" b="0" dirty="0" smtClean="0">
                <a:solidFill>
                  <a:srgbClr val="0000FF"/>
                </a:solidFill>
              </a:rPr>
              <a:t>堆栈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3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5048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3.6.2 </a:t>
            </a:r>
            <a:r>
              <a:rPr lang="zh-CN" altLang="en-US" dirty="0" smtClean="0"/>
              <a:t>用</a:t>
            </a:r>
            <a:r>
              <a:rPr lang="zh-CN" altLang="en-US" dirty="0"/>
              <a:t>寄存器</a:t>
            </a:r>
            <a:r>
              <a:rPr lang="zh-CN" altLang="en-US" dirty="0" smtClean="0"/>
              <a:t>传递参数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135937" cy="5184775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最简单和常用的参数传递方法是通过寄存器，只要把参数存于约定的寄存器中就可以了。</a:t>
            </a:r>
          </a:p>
          <a:p>
            <a:pPr eaLnBrk="1" hangingPunct="1"/>
            <a:r>
              <a:rPr lang="zh-CN" altLang="en-US" sz="2400" dirty="0" smtClean="0"/>
              <a:t>由于通用寄存器个数有限，这种方法对少量数据可以直接传递数值，而对大量数据只能传递地址。</a:t>
            </a:r>
          </a:p>
          <a:p>
            <a:pPr eaLnBrk="1" hangingPunct="1"/>
            <a:r>
              <a:rPr lang="zh-CN" altLang="en-US" sz="2400" dirty="0" smtClean="0"/>
              <a:t>采用寄存器传递参数，注意带有出口参数的寄存器不能保护和恢复，带有入口参数的寄存器可以保护、也可以不保护，但最好能够保持一致。</a:t>
            </a:r>
          </a:p>
        </p:txBody>
      </p:sp>
      <p:sp>
        <p:nvSpPr>
          <p:cNvPr id="29082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00113" y="4868863"/>
            <a:ext cx="2374900" cy="792162"/>
          </a:xfrm>
          <a:prstGeom prst="star32">
            <a:avLst>
              <a:gd name="adj" fmla="val 375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>
                <a:effectLst/>
                <a:ea typeface="黑体" pitchFamily="2" charset="-122"/>
              </a:rPr>
              <a:t>dpchar</a:t>
            </a:r>
          </a:p>
        </p:txBody>
      </p:sp>
      <p:sp>
        <p:nvSpPr>
          <p:cNvPr id="290821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349625" y="4868863"/>
            <a:ext cx="2374900" cy="792162"/>
          </a:xfrm>
          <a:prstGeom prst="star32">
            <a:avLst>
              <a:gd name="adj" fmla="val 375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 dirty="0" err="1">
                <a:effectLst/>
                <a:ea typeface="黑体" pitchFamily="2" charset="-122"/>
              </a:rPr>
              <a:t>dpstri</a:t>
            </a:r>
            <a:endParaRPr lang="en-US" altLang="zh-CN" sz="2400" b="1" dirty="0">
              <a:effectLst/>
              <a:ea typeface="黑体" pitchFamily="2" charset="-122"/>
            </a:endParaRPr>
          </a:p>
        </p:txBody>
      </p:sp>
      <p:sp>
        <p:nvSpPr>
          <p:cNvPr id="290822" name="AutoShape 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797550" y="4868863"/>
            <a:ext cx="2374900" cy="792162"/>
          </a:xfrm>
          <a:prstGeom prst="star32">
            <a:avLst>
              <a:gd name="adj" fmla="val 375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>
                <a:effectLst/>
                <a:ea typeface="黑体" pitchFamily="2" charset="-122"/>
              </a:rPr>
              <a:t>HTOASC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3.6.2 </a:t>
            </a:r>
            <a:r>
              <a:rPr lang="zh-CN" altLang="en-US" dirty="0"/>
              <a:t>用寄存器传递参数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1223789"/>
          </a:xfrm>
        </p:spPr>
        <p:txBody>
          <a:bodyPr/>
          <a:lstStyle/>
          <a:p>
            <a:r>
              <a:rPr lang="en-US" altLang="zh-CN" sz="2400" dirty="0"/>
              <a:t>If you are passing a single </a:t>
            </a:r>
            <a:r>
              <a:rPr lang="en-US" altLang="zh-CN" sz="2400" dirty="0" smtClean="0"/>
              <a:t>parameter to </a:t>
            </a:r>
            <a:r>
              <a:rPr lang="en-US" altLang="zh-CN" sz="2400" dirty="0"/>
              <a:t>a procedure you should use the following registers for the accompanying data types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805217"/>
              </p:ext>
            </p:extLst>
          </p:nvPr>
        </p:nvGraphicFramePr>
        <p:xfrm>
          <a:off x="1475656" y="2170544"/>
          <a:ext cx="6984776" cy="1828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60240"/>
                <a:gridCol w="48245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rgbClr val="000066"/>
                          </a:solidFill>
                        </a:rPr>
                        <a:t>Data Size</a:t>
                      </a:r>
                      <a:endParaRPr lang="zh-CN" altLang="en-US" sz="2400" b="0" dirty="0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rgbClr val="000066"/>
                          </a:solidFill>
                        </a:rPr>
                        <a:t>Pass in this Register</a:t>
                      </a:r>
                      <a:endParaRPr lang="zh-CN" altLang="en-US" sz="2400" b="0" dirty="0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0066"/>
                          </a:solidFill>
                        </a:rPr>
                        <a:t>Byte</a:t>
                      </a:r>
                      <a:endParaRPr lang="zh-CN" altLang="en-US" sz="2400" dirty="0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0066"/>
                          </a:solidFill>
                        </a:rPr>
                        <a:t>al</a:t>
                      </a:r>
                      <a:endParaRPr lang="zh-CN" altLang="en-US" sz="2400" dirty="0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0066"/>
                          </a:solidFill>
                        </a:rPr>
                        <a:t>Word</a:t>
                      </a:r>
                      <a:endParaRPr lang="zh-CN" altLang="en-US" sz="2400" dirty="0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0066"/>
                          </a:solidFill>
                        </a:rPr>
                        <a:t>ax</a:t>
                      </a:r>
                      <a:endParaRPr lang="zh-CN" altLang="en-US" sz="2400" dirty="0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0066"/>
                          </a:solidFill>
                        </a:rPr>
                        <a:t>Double Word</a:t>
                      </a:r>
                      <a:endParaRPr lang="zh-CN" altLang="en-US" sz="2400" dirty="0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solidFill>
                            <a:srgbClr val="000066"/>
                          </a:solidFill>
                        </a:rPr>
                        <a:t>dx:ax</a:t>
                      </a:r>
                      <a:r>
                        <a:rPr lang="en-US" altLang="zh-CN" sz="2400" dirty="0" smtClean="0">
                          <a:solidFill>
                            <a:srgbClr val="000066"/>
                          </a:solidFill>
                        </a:rPr>
                        <a:t> or  </a:t>
                      </a:r>
                      <a:r>
                        <a:rPr lang="en-US" altLang="zh-CN" sz="2400" dirty="0" err="1" smtClean="0">
                          <a:solidFill>
                            <a:srgbClr val="000066"/>
                          </a:solidFill>
                        </a:rPr>
                        <a:t>eax</a:t>
                      </a:r>
                      <a:r>
                        <a:rPr lang="en-US" altLang="zh-CN" sz="2400" dirty="0" smtClean="0">
                          <a:solidFill>
                            <a:srgbClr val="000066"/>
                          </a:solidFill>
                        </a:rPr>
                        <a:t> (if 80386 or better)</a:t>
                      </a:r>
                      <a:endParaRPr lang="zh-CN" altLang="en-US" sz="2400" dirty="0">
                        <a:solidFill>
                          <a:srgbClr val="00006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68313" y="4005064"/>
            <a:ext cx="8207375" cy="119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 eaLnBrk="0" hangingPunct="0">
              <a:spcBef>
                <a:spcPct val="20000"/>
              </a:spcBef>
              <a:buBlip>
                <a:blip r:embed="rId2"/>
              </a:buBlip>
            </a:pPr>
            <a:r>
              <a:rPr lang="en-US" altLang="zh-CN" sz="2400" dirty="0">
                <a:solidFill>
                  <a:schemeClr val="accent2"/>
                </a:solidFill>
                <a:effectLst/>
                <a:latin typeface="+mn-lt"/>
                <a:ea typeface="+mn-ea"/>
              </a:rPr>
              <a:t>If you are passing several parameters to a procedure in the 80x86’s registers, </a:t>
            </a:r>
            <a:r>
              <a:rPr lang="en-US" altLang="zh-CN" sz="2400" dirty="0" smtClean="0">
                <a:solidFill>
                  <a:schemeClr val="accent2"/>
                </a:solidFill>
                <a:effectLst/>
                <a:latin typeface="+mn-lt"/>
                <a:ea typeface="+mn-ea"/>
              </a:rPr>
              <a:t>you should </a:t>
            </a:r>
            <a:r>
              <a:rPr lang="en-US" altLang="zh-CN" sz="2400" dirty="0">
                <a:solidFill>
                  <a:schemeClr val="accent2"/>
                </a:solidFill>
                <a:effectLst/>
                <a:latin typeface="+mn-lt"/>
                <a:ea typeface="+mn-ea"/>
              </a:rPr>
              <a:t>probably use up the registers in the following </a:t>
            </a:r>
            <a:r>
              <a:rPr lang="en-US" altLang="zh-CN" sz="2400" dirty="0" smtClean="0">
                <a:solidFill>
                  <a:schemeClr val="accent2"/>
                </a:solidFill>
                <a:effectLst/>
                <a:latin typeface="+mn-lt"/>
                <a:ea typeface="+mn-ea"/>
              </a:rPr>
              <a:t>order</a:t>
            </a:r>
            <a:endParaRPr lang="zh-CN" altLang="en-US" sz="2400" dirty="0">
              <a:solidFill>
                <a:schemeClr val="accent2"/>
              </a:solidFill>
              <a:effectLst/>
              <a:latin typeface="+mn-lt"/>
              <a:ea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494967"/>
              </p:ext>
            </p:extLst>
          </p:nvPr>
        </p:nvGraphicFramePr>
        <p:xfrm>
          <a:off x="1547664" y="5196159"/>
          <a:ext cx="3912096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12096"/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0066"/>
                          </a:solidFill>
                          <a:latin typeface="+mn-lt"/>
                        </a:rPr>
                        <a:t>First                              Last</a:t>
                      </a:r>
                      <a:endParaRPr lang="zh-CN" altLang="en-US" sz="2400" dirty="0">
                        <a:solidFill>
                          <a:srgbClr val="000066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it-IT" altLang="zh-CN" sz="2400" dirty="0" smtClean="0">
                          <a:solidFill>
                            <a:srgbClr val="000066"/>
                          </a:solidFill>
                          <a:latin typeface="+mn-lt"/>
                        </a:rPr>
                        <a:t>      ax, dx, si, di, bx, cx</a:t>
                      </a:r>
                      <a:endParaRPr lang="zh-CN" altLang="en-US" sz="2400" dirty="0">
                        <a:solidFill>
                          <a:srgbClr val="000066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69482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504825"/>
          </a:xfrm>
        </p:spPr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3.17 </a:t>
            </a:r>
            <a:r>
              <a:rPr lang="zh-CN" altLang="zh-CN" smtClean="0"/>
              <a:t>用寄存器传递参数</a:t>
            </a:r>
            <a:r>
              <a:rPr lang="zh-CN" altLang="en-US" smtClean="0"/>
              <a:t>显示字符串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713788" cy="5327650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1157288" algn="l"/>
                <a:tab pos="3937000" algn="l"/>
              </a:tabLst>
            </a:pPr>
            <a:r>
              <a:rPr lang="en-US" altLang="zh-CN" dirty="0" smtClean="0"/>
              <a:t>	</a:t>
            </a:r>
            <a:r>
              <a:rPr lang="zh-CN" altLang="en-US" sz="2400" dirty="0" smtClean="0">
                <a:solidFill>
                  <a:srgbClr val="008000"/>
                </a:solidFill>
              </a:rPr>
              <a:t>；数据段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937000" algn="l"/>
              </a:tabLst>
            </a:pPr>
            <a:r>
              <a:rPr lang="en-US" altLang="zh-CN" dirty="0" err="1" smtClean="0"/>
              <a:t>msg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db</a:t>
            </a:r>
            <a:r>
              <a:rPr lang="en-US" altLang="zh-CN" dirty="0" smtClean="0"/>
              <a:t> 'Well, I made it !',0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937000" algn="l"/>
              </a:tabLst>
            </a:pPr>
            <a:r>
              <a:rPr lang="en-US" altLang="zh-CN" dirty="0" smtClean="0"/>
              <a:t>	</a:t>
            </a:r>
            <a:r>
              <a:rPr lang="zh-CN" altLang="en-US" sz="2400" dirty="0" smtClean="0">
                <a:solidFill>
                  <a:srgbClr val="008000"/>
                </a:solidFill>
              </a:rPr>
              <a:t>；代码段（主程序）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937000" algn="l"/>
              </a:tabLst>
            </a:pPr>
            <a:r>
              <a:rPr lang="zh-CN" altLang="zh-CN" dirty="0" smtClean="0"/>
              <a:t>	mov </a:t>
            </a:r>
            <a:r>
              <a:rPr lang="zh-CN" altLang="zh-CN" dirty="0" smtClean="0">
                <a:solidFill>
                  <a:srgbClr val="FF0000"/>
                </a:solidFill>
              </a:rPr>
              <a:t>si</a:t>
            </a:r>
            <a:r>
              <a:rPr lang="zh-CN" altLang="zh-CN" dirty="0" smtClean="0"/>
              <a:t>,offset msg</a:t>
            </a:r>
            <a:endParaRPr lang="en-US" altLang="zh-CN" dirty="0" smtClean="0"/>
          </a:p>
          <a:p>
            <a:pPr marL="0" indent="0" eaLnBrk="1" hangingPunct="1">
              <a:buFontTx/>
              <a:buNone/>
              <a:tabLst>
                <a:tab pos="1157288" algn="l"/>
                <a:tab pos="3937000" algn="l"/>
              </a:tabLst>
            </a:pPr>
            <a:r>
              <a:rPr lang="zh-CN" altLang="zh-CN" dirty="0" smtClean="0"/>
              <a:t>	</a:t>
            </a:r>
            <a:r>
              <a:rPr lang="zh-CN" altLang="zh-CN" sz="2400" dirty="0" smtClean="0">
                <a:solidFill>
                  <a:srgbClr val="008000"/>
                </a:solidFill>
              </a:rPr>
              <a:t>;SI寄存器传递参数：字符串地址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937000" algn="l"/>
              </a:tabLst>
            </a:pPr>
            <a:r>
              <a:rPr lang="zh-CN" altLang="zh-CN" dirty="0" smtClean="0"/>
              <a:t>	call </a:t>
            </a:r>
            <a:r>
              <a:rPr lang="zh-CN" altLang="zh-CN" dirty="0" smtClean="0">
                <a:solidFill>
                  <a:srgbClr val="0000FF"/>
                </a:solidFill>
              </a:rPr>
              <a:t>dpstri</a:t>
            </a:r>
            <a:r>
              <a:rPr lang="zh-CN" altLang="zh-CN" dirty="0" smtClean="0"/>
              <a:t>	</a:t>
            </a:r>
            <a:r>
              <a:rPr lang="zh-CN" altLang="zh-CN" sz="2400" dirty="0" smtClean="0">
                <a:solidFill>
                  <a:srgbClr val="008000"/>
                </a:solidFill>
              </a:rPr>
              <a:t>;调用子程序</a:t>
            </a:r>
          </a:p>
        </p:txBody>
      </p:sp>
      <p:sp>
        <p:nvSpPr>
          <p:cNvPr id="2" name="圆角矩形 1"/>
          <p:cNvSpPr/>
          <p:nvPr/>
        </p:nvSpPr>
        <p:spPr bwMode="auto">
          <a:xfrm>
            <a:off x="6114603" y="5501208"/>
            <a:ext cx="2448272" cy="5040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ea typeface="宋体" pitchFamily="2" charset="-122"/>
              </a:rPr>
              <a:t>子程序在下一页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3.17 </a:t>
            </a:r>
            <a:r>
              <a:rPr lang="zh-CN" altLang="zh-CN" smtClean="0"/>
              <a:t>用寄存器传递参数</a:t>
            </a:r>
            <a:r>
              <a:rPr lang="zh-CN" altLang="en-US" smtClean="0"/>
              <a:t>显示字符串（续）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713788" cy="53276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937000" algn="l"/>
              </a:tabLst>
            </a:pPr>
            <a:r>
              <a:rPr lang="en-US" altLang="zh-CN" smtClean="0"/>
              <a:t>	</a:t>
            </a:r>
            <a:r>
              <a:rPr lang="zh-CN" altLang="en-US" sz="2400" smtClean="0">
                <a:solidFill>
                  <a:srgbClr val="008000"/>
                </a:solidFill>
              </a:rPr>
              <a:t>；代码段（子程序）</a:t>
            </a:r>
            <a:r>
              <a:rPr lang="zh-CN" altLang="zh-CN" smtClean="0"/>
              <a:t>	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937000" algn="l"/>
              </a:tabLst>
            </a:pPr>
            <a:r>
              <a:rPr lang="zh-CN" altLang="zh-CN" smtClean="0"/>
              <a:t>dpstri	proc	</a:t>
            </a:r>
            <a:r>
              <a:rPr lang="zh-CN" altLang="zh-CN" sz="2400" smtClean="0">
                <a:solidFill>
                  <a:srgbClr val="008000"/>
                </a:solidFill>
              </a:rPr>
              <a:t>;显示以0结尾的字符处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937000" algn="l"/>
              </a:tabLst>
            </a:pPr>
            <a:r>
              <a:rPr lang="zh-CN" altLang="zh-CN" smtClean="0"/>
              <a:t>	push ax	</a:t>
            </a:r>
            <a:r>
              <a:rPr lang="zh-CN" altLang="zh-CN" sz="2400" smtClean="0">
                <a:solidFill>
                  <a:srgbClr val="008000"/>
                </a:solidFill>
              </a:rPr>
              <a:t>;入口参数：SI＝字符串地址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937000" algn="l"/>
              </a:tabLst>
            </a:pPr>
            <a:r>
              <a:rPr lang="zh-CN" altLang="zh-CN" smtClean="0"/>
              <a:t>	push dx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937000" algn="l"/>
              </a:tabLst>
            </a:pPr>
            <a:r>
              <a:rPr lang="zh-CN" altLang="zh-CN" smtClean="0"/>
              <a:t>dps1:	</a:t>
            </a:r>
            <a:r>
              <a:rPr lang="zh-CN" altLang="zh-CN" smtClean="0">
                <a:solidFill>
                  <a:srgbClr val="FF0000"/>
                </a:solidFill>
              </a:rPr>
              <a:t>mov dl,[si]</a:t>
            </a:r>
            <a:r>
              <a:rPr lang="zh-CN" altLang="zh-CN" smtClean="0"/>
              <a:t>	</a:t>
            </a:r>
            <a:r>
              <a:rPr lang="zh-CN" altLang="zh-CN" sz="2400" smtClean="0">
                <a:solidFill>
                  <a:srgbClr val="008000"/>
                </a:solidFill>
              </a:rPr>
              <a:t>;通过SI使用参数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937000" algn="l"/>
              </a:tabLst>
            </a:pPr>
            <a:r>
              <a:rPr lang="zh-CN" altLang="zh-CN" smtClean="0"/>
              <a:t>	cmp dl,0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937000" algn="l"/>
              </a:tabLst>
            </a:pPr>
            <a:r>
              <a:rPr lang="zh-CN" altLang="zh-CN" smtClean="0"/>
              <a:t>	jz dps2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937000" algn="l"/>
              </a:tabLst>
            </a:pPr>
            <a:r>
              <a:rPr lang="zh-CN" altLang="zh-CN" smtClean="0"/>
              <a:t>	mov ah,2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937000" algn="l"/>
              </a:tabLst>
            </a:pPr>
            <a:r>
              <a:rPr lang="zh-CN" altLang="zh-CN" smtClean="0"/>
              <a:t>	int 21h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937000" algn="l"/>
              </a:tabLst>
            </a:pPr>
            <a:r>
              <a:rPr lang="zh-CN" altLang="zh-CN" smtClean="0"/>
              <a:t>	inc si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937000" algn="l"/>
              </a:tabLst>
            </a:pPr>
            <a:r>
              <a:rPr lang="zh-CN" altLang="zh-CN" smtClean="0"/>
              <a:t>	jmp dps1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859338" y="4149725"/>
            <a:ext cx="287972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tabLst>
                <a:tab pos="1157288" algn="l"/>
                <a:tab pos="3937000" algn="l"/>
              </a:tabLst>
            </a:pPr>
            <a:r>
              <a:rPr lang="zh-CN" altLang="zh-CN" sz="2800">
                <a:solidFill>
                  <a:schemeClr val="accent2"/>
                </a:solidFill>
                <a:effectLst/>
                <a:ea typeface="幼圆" pitchFamily="49" charset="-122"/>
              </a:rPr>
              <a:t>dps2:	pop dx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tabLst>
                <a:tab pos="1157288" algn="l"/>
                <a:tab pos="3937000" algn="l"/>
              </a:tabLst>
            </a:pPr>
            <a:r>
              <a:rPr lang="zh-CN" altLang="zh-CN" sz="2800">
                <a:solidFill>
                  <a:schemeClr val="accent2"/>
                </a:solidFill>
                <a:effectLst/>
                <a:ea typeface="幼圆" pitchFamily="49" charset="-122"/>
              </a:rPr>
              <a:t>	pop ax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tabLst>
                <a:tab pos="1157288" algn="l"/>
                <a:tab pos="3937000" algn="l"/>
              </a:tabLst>
            </a:pPr>
            <a:r>
              <a:rPr lang="zh-CN" altLang="zh-CN" sz="2800">
                <a:solidFill>
                  <a:schemeClr val="accent2"/>
                </a:solidFill>
                <a:effectLst/>
                <a:ea typeface="幼圆" pitchFamily="49" charset="-122"/>
              </a:rPr>
              <a:t>	ret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tabLst>
                <a:tab pos="1157288" algn="l"/>
                <a:tab pos="3937000" algn="l"/>
              </a:tabLst>
            </a:pPr>
            <a:r>
              <a:rPr lang="zh-CN" altLang="zh-CN" sz="2800">
                <a:solidFill>
                  <a:schemeClr val="accent2"/>
                </a:solidFill>
                <a:effectLst/>
                <a:ea typeface="幼圆" pitchFamily="49" charset="-122"/>
              </a:rPr>
              <a:t>dpstri	endp</a:t>
            </a:r>
          </a:p>
        </p:txBody>
      </p:sp>
      <p:sp>
        <p:nvSpPr>
          <p:cNvPr id="307205" name="Line 5"/>
          <p:cNvSpPr>
            <a:spLocks noChangeShapeType="1"/>
          </p:cNvSpPr>
          <p:nvPr/>
        </p:nvSpPr>
        <p:spPr bwMode="auto">
          <a:xfrm>
            <a:off x="4356100" y="4221163"/>
            <a:ext cx="0" cy="1871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504825"/>
          </a:xfrm>
        </p:spPr>
        <p:txBody>
          <a:bodyPr/>
          <a:lstStyle/>
          <a:p>
            <a:pPr eaLnBrk="1" hangingPunct="1"/>
            <a:r>
              <a:rPr lang="en-US" altLang="zh-CN" smtClean="0"/>
              <a:t>3.6 </a:t>
            </a:r>
            <a:r>
              <a:rPr lang="zh-CN" altLang="en-US" smtClean="0"/>
              <a:t>子程序设计：子程序的作用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编程计算下面表达式的值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1285875" y="2214563"/>
          <a:ext cx="558006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1" name="公式" r:id="rId3" imgW="1498600" imgH="228600" progId="Equation.3">
                  <p:embed/>
                </p:oleObj>
              </mc:Choice>
              <mc:Fallback>
                <p:oleObj name="公式" r:id="rId3" imgW="1498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2214563"/>
                        <a:ext cx="558006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504825"/>
          </a:xfrm>
        </p:spPr>
        <p:txBody>
          <a:bodyPr/>
          <a:lstStyle/>
          <a:p>
            <a:pPr eaLnBrk="1" hangingPunct="1"/>
            <a:r>
              <a:rPr lang="en-US" altLang="zh-CN" dirty="0"/>
              <a:t>3.6.2 </a:t>
            </a:r>
            <a:r>
              <a:rPr lang="zh-CN" altLang="en-US" dirty="0"/>
              <a:t>用寄存器传递参数</a:t>
            </a:r>
            <a:endParaRPr lang="zh-CN" alt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07375" cy="5184775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spcBef>
                <a:spcPts val="1200"/>
              </a:spcBef>
              <a:buFontTx/>
              <a:buNone/>
              <a:tabLst>
                <a:tab pos="1433513" algn="l"/>
                <a:tab pos="3937000" algn="l"/>
              </a:tabLst>
            </a:pPr>
            <a:r>
              <a:rPr lang="zh-CN" altLang="en-US" dirty="0" smtClean="0"/>
              <a:t>例</a:t>
            </a:r>
            <a:r>
              <a:rPr lang="en-US" altLang="zh-CN" dirty="0" smtClean="0"/>
              <a:t>3.18 </a:t>
            </a:r>
            <a:r>
              <a:rPr lang="zh-CN" altLang="en-US" dirty="0" smtClean="0"/>
              <a:t>编写子程序，实现从键盘接收一个有符号十进制数的功能。输入时负数用“</a:t>
            </a:r>
            <a:r>
              <a:rPr lang="en-US" altLang="zh-CN" dirty="0" smtClean="0"/>
              <a:t>-</a:t>
            </a:r>
            <a:r>
              <a:rPr lang="zh-CN" altLang="en-US" dirty="0" smtClean="0"/>
              <a:t>”引导，</a:t>
            </a:r>
            <a:r>
              <a:rPr lang="zh-CN" altLang="en-US" dirty="0"/>
              <a:t>正数用“</a:t>
            </a:r>
            <a:r>
              <a:rPr lang="en-US" altLang="zh-CN" dirty="0"/>
              <a:t>+</a:t>
            </a:r>
            <a:r>
              <a:rPr lang="zh-CN" altLang="en-US" dirty="0"/>
              <a:t>”</a:t>
            </a:r>
            <a:r>
              <a:rPr lang="zh-CN" altLang="en-US" dirty="0" smtClean="0"/>
              <a:t>引导</a:t>
            </a:r>
            <a:r>
              <a:rPr lang="zh-CN" altLang="en-US" dirty="0"/>
              <a:t>或</a:t>
            </a:r>
            <a:r>
              <a:rPr lang="zh-CN" altLang="en-US" dirty="0" smtClean="0"/>
              <a:t>直接输入数值。设数据范围为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-32768 ~ 32767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eaLnBrk="1" hangingPunct="1">
              <a:lnSpc>
                <a:spcPct val="125000"/>
              </a:lnSpc>
              <a:spcBef>
                <a:spcPts val="1200"/>
              </a:spcBef>
              <a:buFontTx/>
              <a:buNone/>
              <a:tabLst>
                <a:tab pos="1433513" algn="l"/>
                <a:tab pos="3937000" algn="l"/>
              </a:tabLst>
            </a:pPr>
            <a:r>
              <a:rPr lang="zh-CN" altLang="en-US" dirty="0" smtClean="0"/>
              <a:t>输入数据示例：</a:t>
            </a:r>
            <a:r>
              <a:rPr lang="en-US" altLang="zh-CN" dirty="0" smtClean="0"/>
              <a:t>123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+369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-987</a:t>
            </a:r>
            <a:endParaRPr lang="zh-CN" altLang="zh-CN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3.18 </a:t>
            </a:r>
            <a:r>
              <a:rPr lang="zh-CN" altLang="en-US" smtClean="0"/>
              <a:t>算法分析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135937" cy="5184775"/>
          </a:xfrm>
        </p:spPr>
        <p:txBody>
          <a:bodyPr/>
          <a:lstStyle/>
          <a:p>
            <a:pPr marL="485775" indent="-485775" eaLnBrk="1" hangingPunct="1">
              <a:buFontTx/>
              <a:buNone/>
            </a:pPr>
            <a:r>
              <a:rPr lang="en-US" altLang="zh-CN" dirty="0" smtClean="0"/>
              <a:t>① </a:t>
            </a:r>
            <a:r>
              <a:rPr lang="zh-CN" altLang="en-US" dirty="0" smtClean="0"/>
              <a:t>首先判断输入的是正数还是负数，并用一个寄存器记录下来，如正数</a:t>
            </a:r>
            <a:r>
              <a:rPr lang="en-US" altLang="zh-CN" dirty="0" smtClean="0"/>
              <a:t>CX</a:t>
            </a:r>
            <a:r>
              <a:rPr lang="zh-CN" altLang="en-US" dirty="0" smtClean="0"/>
              <a:t>存入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，负数存入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；</a:t>
            </a:r>
          </a:p>
          <a:p>
            <a:pPr marL="495300" indent="-495300" eaLnBrk="1" hangingPunct="1">
              <a:buFontTx/>
              <a:buNone/>
            </a:pPr>
            <a:r>
              <a:rPr lang="zh-CN" altLang="en-US" dirty="0" smtClean="0"/>
              <a:t>② 接着输入</a:t>
            </a:r>
            <a:r>
              <a:rPr lang="en-US" altLang="zh-CN" dirty="0" smtClean="0"/>
              <a:t>0 ~ 9</a:t>
            </a:r>
            <a:r>
              <a:rPr lang="zh-CN" altLang="en-US" dirty="0" smtClean="0"/>
              <a:t>数字（从键盘得到的是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码），减</a:t>
            </a:r>
            <a:r>
              <a:rPr lang="en-US" altLang="zh-CN" dirty="0" smtClean="0"/>
              <a:t>30H</a:t>
            </a:r>
            <a:r>
              <a:rPr lang="zh-CN" altLang="en-US" dirty="0" smtClean="0"/>
              <a:t>后转换为二进制数；</a:t>
            </a:r>
          </a:p>
          <a:p>
            <a:pPr marL="542925" indent="-542925" eaLnBrk="1" hangingPunct="1">
              <a:buFontTx/>
              <a:buNone/>
            </a:pPr>
            <a:r>
              <a:rPr lang="zh-CN" altLang="en-US" dirty="0" smtClean="0"/>
              <a:t>③ 如果有新数位输入，将前面输入的数值乘以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，并与刚输入的数字相加得到新的数值；</a:t>
            </a:r>
          </a:p>
          <a:p>
            <a:pPr marL="542925" indent="-542925" eaLnBrk="1" hangingPunct="1">
              <a:buFontTx/>
              <a:buNone/>
            </a:pPr>
            <a:r>
              <a:rPr lang="zh-CN" altLang="en-US" dirty="0" smtClean="0"/>
              <a:t>④ 重复②、③步，直到输入一个非数字字符结束；</a:t>
            </a:r>
          </a:p>
          <a:p>
            <a:pPr marL="447675" indent="-447675" eaLnBrk="1" hangingPunct="1">
              <a:buFontTx/>
              <a:buNone/>
            </a:pPr>
            <a:r>
              <a:rPr lang="zh-CN" altLang="en-US" dirty="0" smtClean="0"/>
              <a:t>⑤ 如果是负数进行求补，转换成补码；否则直接将数值保存。因为数值范围</a:t>
            </a:r>
            <a:r>
              <a:rPr lang="en-US" altLang="zh-CN" dirty="0" smtClean="0"/>
              <a:t>-32768~32767</a:t>
            </a:r>
            <a:r>
              <a:rPr lang="zh-CN" altLang="en-US" dirty="0" smtClean="0"/>
              <a:t>可用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位二进制表示，约定输入数据在</a:t>
            </a:r>
            <a:r>
              <a:rPr lang="en-US" altLang="zh-CN" dirty="0" smtClean="0">
                <a:solidFill>
                  <a:srgbClr val="0000FF"/>
                </a:solidFill>
              </a:rPr>
              <a:t>AX</a:t>
            </a:r>
            <a:r>
              <a:rPr lang="zh-CN" altLang="en-US" dirty="0" smtClean="0">
                <a:solidFill>
                  <a:srgbClr val="0000FF"/>
                </a:solidFill>
              </a:rPr>
              <a:t>寄存器</a:t>
            </a:r>
            <a:r>
              <a:rPr lang="zh-CN" altLang="en-US" dirty="0" smtClean="0"/>
              <a:t>中。</a:t>
            </a:r>
          </a:p>
          <a:p>
            <a:pPr marL="542925" indent="-542925" eaLnBrk="1" hangingPunct="1">
              <a:buFontTx/>
              <a:buNone/>
            </a:pPr>
            <a:endParaRPr lang="en-US" altLang="zh-CN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763713" y="6083300"/>
          <a:ext cx="6096000" cy="36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子程序流程图</a:t>
            </a:r>
          </a:p>
        </p:txBody>
      </p:sp>
      <p:grpSp>
        <p:nvGrpSpPr>
          <p:cNvPr id="24579" name="画布 2"/>
          <p:cNvGrpSpPr>
            <a:grpSpLocks/>
          </p:cNvGrpSpPr>
          <p:nvPr/>
        </p:nvGrpSpPr>
        <p:grpSpPr bwMode="auto">
          <a:xfrm>
            <a:off x="2352675" y="-171450"/>
            <a:ext cx="5295900" cy="7038975"/>
            <a:chOff x="0" y="0"/>
            <a:chExt cx="5295900" cy="7038975"/>
          </a:xfrm>
        </p:grpSpPr>
        <p:sp>
          <p:nvSpPr>
            <p:cNvPr id="24580" name="矩形 109"/>
            <p:cNvSpPr>
              <a:spLocks noChangeArrowheads="1"/>
            </p:cNvSpPr>
            <p:nvPr/>
          </p:nvSpPr>
          <p:spPr bwMode="auto">
            <a:xfrm>
              <a:off x="0" y="0"/>
              <a:ext cx="5295900" cy="7038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2"/>
            <p:cNvSpPr txBox="1"/>
            <p:nvPr/>
          </p:nvSpPr>
          <p:spPr>
            <a:xfrm>
              <a:off x="2063750" y="2338388"/>
              <a:ext cx="295275" cy="27622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050" kern="100" dirty="0">
                  <a:solidFill>
                    <a:schemeClr val="accent2"/>
                  </a:solidFill>
                  <a:effectLst/>
                  <a:latin typeface="+mj-ea"/>
                  <a:ea typeface="+mj-ea"/>
                  <a:cs typeface="Times New Roman"/>
                </a:rPr>
                <a:t>N</a:t>
              </a:r>
              <a:endParaRPr lang="zh-CN" sz="1050" kern="100" dirty="0">
                <a:solidFill>
                  <a:schemeClr val="accent2"/>
                </a:solidFill>
                <a:effectLst/>
                <a:latin typeface="+mj-ea"/>
                <a:ea typeface="+mj-ea"/>
                <a:cs typeface="Times New Roman"/>
              </a:endParaRPr>
            </a:p>
          </p:txBody>
        </p:sp>
        <p:sp>
          <p:nvSpPr>
            <p:cNvPr id="112" name="文本框 12"/>
            <p:cNvSpPr txBox="1"/>
            <p:nvPr/>
          </p:nvSpPr>
          <p:spPr>
            <a:xfrm>
              <a:off x="1238250" y="2817813"/>
              <a:ext cx="295275" cy="27622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050">
                  <a:solidFill>
                    <a:schemeClr val="accent2"/>
                  </a:solidFill>
                  <a:effectLst/>
                  <a:latin typeface="宋体"/>
                  <a:cs typeface="Times New Roman"/>
                </a:rPr>
                <a:t>Y</a:t>
              </a:r>
              <a:endParaRPr lang="zh-CN" sz="1200">
                <a:solidFill>
                  <a:schemeClr val="accent2"/>
                </a:solidFill>
                <a:effectLst/>
                <a:latin typeface="宋体"/>
                <a:cs typeface="宋体"/>
              </a:endParaRPr>
            </a:p>
          </p:txBody>
        </p:sp>
        <p:sp>
          <p:nvSpPr>
            <p:cNvPr id="113" name="文本框 4"/>
            <p:cNvSpPr txBox="1"/>
            <p:nvPr/>
          </p:nvSpPr>
          <p:spPr>
            <a:xfrm>
              <a:off x="361950" y="904875"/>
              <a:ext cx="1790700" cy="485775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rgbClr val="0070C0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Aft>
                  <a:spcPts val="0"/>
                </a:spcAft>
                <a:defRPr/>
              </a:pPr>
              <a:r>
                <a:rPr lang="zh-CN" sz="1050" kern="100">
                  <a:solidFill>
                    <a:schemeClr val="accent2"/>
                  </a:solidFill>
                  <a:effectLst/>
                  <a:ea typeface="宋体"/>
                  <a:cs typeface="Times New Roman"/>
                </a:rPr>
                <a:t>相关寄存器入栈保护</a:t>
              </a:r>
            </a:p>
            <a:p>
              <a:pPr algn="ctr">
                <a:spcAft>
                  <a:spcPts val="0"/>
                </a:spcAft>
                <a:defRPr/>
              </a:pPr>
              <a:r>
                <a:rPr lang="zh-CN" sz="1050" kern="100">
                  <a:solidFill>
                    <a:schemeClr val="accent2"/>
                  </a:solidFill>
                  <a:effectLst/>
                  <a:ea typeface="宋体"/>
                  <a:cs typeface="Times New Roman"/>
                </a:rPr>
                <a:t>存放结果的寄存器初始化</a:t>
              </a:r>
            </a:p>
          </p:txBody>
        </p:sp>
        <p:sp>
          <p:nvSpPr>
            <p:cNvPr id="114" name="圆角矩形 113"/>
            <p:cNvSpPr/>
            <p:nvPr/>
          </p:nvSpPr>
          <p:spPr>
            <a:xfrm>
              <a:off x="695325" y="228600"/>
              <a:ext cx="1133475" cy="295275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Aft>
                  <a:spcPts val="0"/>
                </a:spcAft>
                <a:defRPr/>
              </a:pPr>
              <a:r>
                <a:rPr lang="zh-CN" sz="1050" kern="100" dirty="0">
                  <a:solidFill>
                    <a:schemeClr val="accent2"/>
                  </a:solidFill>
                  <a:effectLst/>
                  <a:ea typeface="宋体"/>
                  <a:cs typeface="Times New Roman"/>
                </a:rPr>
                <a:t>开始</a:t>
              </a:r>
            </a:p>
          </p:txBody>
        </p:sp>
        <p:sp>
          <p:nvSpPr>
            <p:cNvPr id="115" name="文本框 4"/>
            <p:cNvSpPr txBox="1"/>
            <p:nvPr/>
          </p:nvSpPr>
          <p:spPr>
            <a:xfrm>
              <a:off x="333375" y="1655763"/>
              <a:ext cx="1790700" cy="287337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rgbClr val="0070C0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Aft>
                  <a:spcPts val="0"/>
                </a:spcAft>
                <a:defRPr/>
              </a:pPr>
              <a:r>
                <a:rPr lang="zh-CN" sz="1050">
                  <a:solidFill>
                    <a:schemeClr val="accent2"/>
                  </a:solidFill>
                  <a:effectLst/>
                  <a:latin typeface="宋体"/>
                  <a:cs typeface="Times New Roman"/>
                </a:rPr>
                <a:t>输入一个字符</a:t>
              </a:r>
              <a:endParaRPr lang="zh-CN" sz="1200">
                <a:solidFill>
                  <a:schemeClr val="accent2"/>
                </a:solidFill>
                <a:effectLst/>
                <a:latin typeface="宋体"/>
                <a:cs typeface="宋体"/>
              </a:endParaRPr>
            </a:p>
          </p:txBody>
        </p:sp>
        <p:sp>
          <p:nvSpPr>
            <p:cNvPr id="116" name="菱形 115"/>
            <p:cNvSpPr/>
            <p:nvPr/>
          </p:nvSpPr>
          <p:spPr>
            <a:xfrm>
              <a:off x="428625" y="2266950"/>
              <a:ext cx="1657350" cy="552450"/>
            </a:xfrm>
            <a:prstGeom prst="diamond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Aft>
                  <a:spcPts val="0"/>
                </a:spcAft>
                <a:defRPr/>
              </a:pPr>
              <a:r>
                <a:rPr lang="zh-CN" sz="1050" kern="100">
                  <a:solidFill>
                    <a:schemeClr val="accent2"/>
                  </a:solidFill>
                  <a:effectLst/>
                  <a:ea typeface="宋体"/>
                  <a:cs typeface="Times New Roman"/>
                </a:rPr>
                <a:t>是“</a:t>
              </a:r>
              <a:r>
                <a:rPr lang="en-US" sz="1050" kern="100">
                  <a:solidFill>
                    <a:schemeClr val="accent2"/>
                  </a:solidFill>
                  <a:effectLst/>
                  <a:ea typeface="宋体"/>
                  <a:cs typeface="Times New Roman"/>
                </a:rPr>
                <a:t>+</a:t>
              </a:r>
              <a:r>
                <a:rPr lang="zh-CN" sz="1050" kern="100">
                  <a:solidFill>
                    <a:schemeClr val="accent2"/>
                  </a:solidFill>
                  <a:effectLst/>
                  <a:ea typeface="宋体"/>
                  <a:cs typeface="Times New Roman"/>
                </a:rPr>
                <a:t>”</a:t>
              </a:r>
              <a:r>
                <a:rPr lang="en-US" sz="1050" kern="100">
                  <a:solidFill>
                    <a:schemeClr val="accent2"/>
                  </a:solidFill>
                  <a:effectLst/>
                  <a:ea typeface="宋体"/>
                  <a:cs typeface="Times New Roman"/>
                </a:rPr>
                <a:t>?</a:t>
              </a:r>
              <a:endParaRPr lang="zh-CN" sz="1050" kern="100">
                <a:solidFill>
                  <a:schemeClr val="accent2"/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117" name="文本框 4"/>
            <p:cNvSpPr txBox="1"/>
            <p:nvPr/>
          </p:nvSpPr>
          <p:spPr>
            <a:xfrm>
              <a:off x="361950" y="3455988"/>
              <a:ext cx="1790700" cy="287337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rgbClr val="0070C0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Aft>
                  <a:spcPts val="0"/>
                </a:spcAft>
                <a:defRPr/>
              </a:pPr>
              <a:r>
                <a:rPr lang="zh-CN" sz="1050">
                  <a:solidFill>
                    <a:schemeClr val="accent2"/>
                  </a:solidFill>
                  <a:effectLst/>
                  <a:latin typeface="宋体"/>
                  <a:cs typeface="Times New Roman"/>
                </a:rPr>
                <a:t>再输入一个字符</a:t>
              </a:r>
              <a:endParaRPr lang="zh-CN" sz="1200">
                <a:solidFill>
                  <a:schemeClr val="accent2"/>
                </a:solidFill>
                <a:effectLst/>
                <a:latin typeface="宋体"/>
                <a:cs typeface="宋体"/>
              </a:endParaRPr>
            </a:p>
          </p:txBody>
        </p:sp>
        <p:cxnSp>
          <p:nvCxnSpPr>
            <p:cNvPr id="118" name="直接箭头连接符 117"/>
            <p:cNvCxnSpPr>
              <a:stCxn id="116" idx="2"/>
              <a:endCxn id="117" idx="0"/>
            </p:cNvCxnSpPr>
            <p:nvPr/>
          </p:nvCxnSpPr>
          <p:spPr>
            <a:xfrm flipH="1">
              <a:off x="1257300" y="2819400"/>
              <a:ext cx="0" cy="63658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菱形 118"/>
            <p:cNvSpPr/>
            <p:nvPr/>
          </p:nvSpPr>
          <p:spPr>
            <a:xfrm>
              <a:off x="2884488" y="2266950"/>
              <a:ext cx="1657350" cy="552450"/>
            </a:xfrm>
            <a:prstGeom prst="diamond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Aft>
                  <a:spcPts val="0"/>
                </a:spcAft>
                <a:defRPr/>
              </a:pPr>
              <a:r>
                <a:rPr lang="zh-CN" sz="1050">
                  <a:solidFill>
                    <a:schemeClr val="accent2"/>
                  </a:solidFill>
                  <a:effectLst/>
                  <a:latin typeface="宋体"/>
                  <a:cs typeface="Times New Roman"/>
                </a:rPr>
                <a:t>是“—</a:t>
              </a:r>
              <a:r>
                <a:rPr lang="en-US" sz="1050">
                  <a:solidFill>
                    <a:schemeClr val="accent2"/>
                  </a:solidFill>
                  <a:effectLst/>
                  <a:latin typeface="宋体"/>
                  <a:cs typeface="Times New Roman"/>
                </a:rPr>
                <a:t>”?</a:t>
              </a:r>
              <a:endParaRPr lang="zh-CN" sz="1200">
                <a:solidFill>
                  <a:schemeClr val="accent2"/>
                </a:solidFill>
                <a:effectLst/>
                <a:latin typeface="宋体"/>
                <a:cs typeface="宋体"/>
              </a:endParaRPr>
            </a:p>
          </p:txBody>
        </p:sp>
        <p:cxnSp>
          <p:nvCxnSpPr>
            <p:cNvPr id="120" name="直接箭头连接符 119"/>
            <p:cNvCxnSpPr>
              <a:stCxn id="116" idx="3"/>
            </p:cNvCxnSpPr>
            <p:nvPr/>
          </p:nvCxnSpPr>
          <p:spPr>
            <a:xfrm>
              <a:off x="2085975" y="2543175"/>
              <a:ext cx="81756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文本框 4"/>
            <p:cNvSpPr txBox="1"/>
            <p:nvPr/>
          </p:nvSpPr>
          <p:spPr>
            <a:xfrm>
              <a:off x="2817813" y="3094038"/>
              <a:ext cx="1790700" cy="287337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rgbClr val="0070C0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050">
                  <a:solidFill>
                    <a:schemeClr val="accent2"/>
                  </a:solidFill>
                  <a:effectLst/>
                  <a:latin typeface="宋体"/>
                  <a:cs typeface="Times New Roman"/>
                </a:rPr>
                <a:t>CX</a:t>
              </a:r>
              <a:r>
                <a:rPr lang="zh-CN" sz="1050">
                  <a:solidFill>
                    <a:schemeClr val="accent2"/>
                  </a:solidFill>
                  <a:effectLst/>
                  <a:latin typeface="宋体"/>
                  <a:cs typeface="Times New Roman"/>
                </a:rPr>
                <a:t>存入</a:t>
              </a:r>
              <a:r>
                <a:rPr lang="en-US" sz="1050">
                  <a:solidFill>
                    <a:schemeClr val="accent2"/>
                  </a:solidFill>
                  <a:effectLst/>
                  <a:latin typeface="宋体"/>
                  <a:cs typeface="Times New Roman"/>
                </a:rPr>
                <a:t>-1</a:t>
              </a:r>
              <a:r>
                <a:rPr lang="zh-CN" sz="1050">
                  <a:solidFill>
                    <a:schemeClr val="accent2"/>
                  </a:solidFill>
                  <a:effectLst/>
                  <a:latin typeface="宋体"/>
                  <a:cs typeface="Times New Roman"/>
                </a:rPr>
                <a:t>作为负数标志</a:t>
              </a:r>
              <a:endParaRPr lang="zh-CN" sz="1200">
                <a:solidFill>
                  <a:schemeClr val="accent2"/>
                </a:solidFill>
                <a:effectLst/>
                <a:latin typeface="宋体"/>
                <a:cs typeface="宋体"/>
              </a:endParaRPr>
            </a:p>
          </p:txBody>
        </p:sp>
        <p:cxnSp>
          <p:nvCxnSpPr>
            <p:cNvPr id="122" name="直接箭头连接符 121"/>
            <p:cNvCxnSpPr>
              <a:stCxn id="119" idx="2"/>
              <a:endCxn id="121" idx="0"/>
            </p:cNvCxnSpPr>
            <p:nvPr/>
          </p:nvCxnSpPr>
          <p:spPr>
            <a:xfrm>
              <a:off x="3713163" y="2819400"/>
              <a:ext cx="0" cy="2746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/>
            <p:nvPr/>
          </p:nvCxnSpPr>
          <p:spPr>
            <a:xfrm flipH="1">
              <a:off x="1238250" y="3228975"/>
              <a:ext cx="157956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>
              <a:stCxn id="114" idx="2"/>
              <a:endCxn id="113" idx="0"/>
            </p:cNvCxnSpPr>
            <p:nvPr/>
          </p:nvCxnSpPr>
          <p:spPr>
            <a:xfrm flipH="1">
              <a:off x="1257300" y="523875"/>
              <a:ext cx="4763" cy="38100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/>
            <p:nvPr/>
          </p:nvCxnSpPr>
          <p:spPr>
            <a:xfrm>
              <a:off x="1247775" y="1390650"/>
              <a:ext cx="0" cy="26511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>
              <a:endCxn id="116" idx="0"/>
            </p:cNvCxnSpPr>
            <p:nvPr/>
          </p:nvCxnSpPr>
          <p:spPr>
            <a:xfrm flipH="1">
              <a:off x="1257300" y="1943100"/>
              <a:ext cx="4763" cy="32385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菱形 126"/>
            <p:cNvSpPr/>
            <p:nvPr/>
          </p:nvSpPr>
          <p:spPr>
            <a:xfrm>
              <a:off x="342900" y="4037013"/>
              <a:ext cx="1819275" cy="544512"/>
            </a:xfrm>
            <a:prstGeom prst="diamond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Aft>
                  <a:spcPts val="0"/>
                </a:spcAft>
                <a:defRPr/>
              </a:pPr>
              <a:r>
                <a:rPr lang="zh-CN" sz="1050">
                  <a:solidFill>
                    <a:schemeClr val="accent2"/>
                  </a:solidFill>
                  <a:effectLst/>
                  <a:latin typeface="宋体"/>
                  <a:cs typeface="Times New Roman"/>
                </a:rPr>
                <a:t>小于</a:t>
              </a:r>
              <a:r>
                <a:rPr lang="en-US" sz="1050">
                  <a:solidFill>
                    <a:schemeClr val="accent2"/>
                  </a:solidFill>
                  <a:effectLst/>
                  <a:latin typeface="宋体"/>
                  <a:cs typeface="Times New Roman"/>
                </a:rPr>
                <a:t>’0’?</a:t>
              </a:r>
              <a:endParaRPr lang="zh-CN" sz="1200">
                <a:solidFill>
                  <a:schemeClr val="accent2"/>
                </a:solidFill>
                <a:effectLst/>
                <a:latin typeface="宋体"/>
                <a:cs typeface="宋体"/>
              </a:endParaRPr>
            </a:p>
          </p:txBody>
        </p:sp>
        <p:cxnSp>
          <p:nvCxnSpPr>
            <p:cNvPr id="128" name="直接箭头连接符 127"/>
            <p:cNvCxnSpPr>
              <a:endCxn id="127" idx="0"/>
            </p:cNvCxnSpPr>
            <p:nvPr/>
          </p:nvCxnSpPr>
          <p:spPr>
            <a:xfrm flipH="1">
              <a:off x="1252538" y="3743325"/>
              <a:ext cx="4762" cy="29368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菱形 128"/>
            <p:cNvSpPr/>
            <p:nvPr/>
          </p:nvSpPr>
          <p:spPr>
            <a:xfrm>
              <a:off x="333375" y="4837113"/>
              <a:ext cx="1819275" cy="544512"/>
            </a:xfrm>
            <a:prstGeom prst="diamond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050">
                  <a:solidFill>
                    <a:schemeClr val="accent2"/>
                  </a:solidFill>
                  <a:effectLst/>
                  <a:latin typeface="宋体"/>
                  <a:cs typeface="Times New Roman"/>
                </a:rPr>
                <a:t>CX=0?</a:t>
              </a:r>
              <a:endParaRPr lang="zh-CN" sz="1200">
                <a:solidFill>
                  <a:schemeClr val="accent2"/>
                </a:solidFill>
                <a:effectLst/>
                <a:latin typeface="宋体"/>
                <a:cs typeface="宋体"/>
              </a:endParaRPr>
            </a:p>
          </p:txBody>
        </p:sp>
        <p:cxnSp>
          <p:nvCxnSpPr>
            <p:cNvPr id="130" name="直接箭头连接符 129"/>
            <p:cNvCxnSpPr>
              <a:stCxn id="127" idx="2"/>
              <a:endCxn id="129" idx="0"/>
            </p:cNvCxnSpPr>
            <p:nvPr/>
          </p:nvCxnSpPr>
          <p:spPr>
            <a:xfrm flipH="1">
              <a:off x="1243013" y="4581525"/>
              <a:ext cx="9525" cy="25558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文本框 12"/>
            <p:cNvSpPr txBox="1"/>
            <p:nvPr/>
          </p:nvSpPr>
          <p:spPr>
            <a:xfrm>
              <a:off x="1004888" y="4560888"/>
              <a:ext cx="295275" cy="2762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050" dirty="0">
                  <a:solidFill>
                    <a:schemeClr val="accent2"/>
                  </a:solidFill>
                  <a:effectLst/>
                  <a:latin typeface="宋体"/>
                  <a:cs typeface="Times New Roman"/>
                </a:rPr>
                <a:t>Y</a:t>
              </a:r>
              <a:endParaRPr lang="zh-CN" sz="1200" dirty="0">
                <a:solidFill>
                  <a:schemeClr val="accent2"/>
                </a:solidFill>
                <a:effectLst/>
                <a:latin typeface="宋体"/>
                <a:cs typeface="宋体"/>
              </a:endParaRPr>
            </a:p>
          </p:txBody>
        </p:sp>
        <p:sp>
          <p:nvSpPr>
            <p:cNvPr id="132" name="文本框 12"/>
            <p:cNvSpPr txBox="1"/>
            <p:nvPr/>
          </p:nvSpPr>
          <p:spPr>
            <a:xfrm>
              <a:off x="987425" y="5381625"/>
              <a:ext cx="295275" cy="2762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050" dirty="0">
                  <a:solidFill>
                    <a:schemeClr val="accent2"/>
                  </a:solidFill>
                  <a:effectLst/>
                  <a:latin typeface="宋体"/>
                  <a:cs typeface="Times New Roman"/>
                </a:rPr>
                <a:t>Y</a:t>
              </a:r>
              <a:endParaRPr lang="zh-CN" sz="1200" dirty="0">
                <a:solidFill>
                  <a:schemeClr val="accent2"/>
                </a:solidFill>
                <a:effectLst/>
                <a:latin typeface="宋体"/>
                <a:cs typeface="宋体"/>
              </a:endParaRPr>
            </a:p>
          </p:txBody>
        </p:sp>
        <p:sp>
          <p:nvSpPr>
            <p:cNvPr id="133" name="文本框 4"/>
            <p:cNvSpPr txBox="1"/>
            <p:nvPr/>
          </p:nvSpPr>
          <p:spPr>
            <a:xfrm>
              <a:off x="342900" y="5751513"/>
              <a:ext cx="1790700" cy="287337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rgbClr val="0070C0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Aft>
                  <a:spcPts val="0"/>
                </a:spcAft>
                <a:defRPr/>
              </a:pPr>
              <a:r>
                <a:rPr lang="zh-CN" sz="1050">
                  <a:solidFill>
                    <a:schemeClr val="accent2"/>
                  </a:solidFill>
                  <a:effectLst/>
                  <a:latin typeface="宋体"/>
                  <a:cs typeface="Times New Roman"/>
                </a:rPr>
                <a:t>输入数据送</a:t>
              </a:r>
              <a:r>
                <a:rPr lang="en-US" sz="1050">
                  <a:solidFill>
                    <a:schemeClr val="accent2"/>
                  </a:solidFill>
                  <a:effectLst/>
                  <a:latin typeface="宋体"/>
                  <a:cs typeface="Times New Roman"/>
                </a:rPr>
                <a:t>AX</a:t>
              </a:r>
              <a:r>
                <a:rPr lang="zh-CN" sz="1050">
                  <a:solidFill>
                    <a:schemeClr val="accent2"/>
                  </a:solidFill>
                  <a:effectLst/>
                  <a:latin typeface="宋体"/>
                  <a:cs typeface="Times New Roman"/>
                </a:rPr>
                <a:t>，返回</a:t>
              </a:r>
              <a:endParaRPr lang="zh-CN" sz="1200">
                <a:solidFill>
                  <a:schemeClr val="accent2"/>
                </a:solidFill>
                <a:effectLst/>
                <a:latin typeface="宋体"/>
                <a:cs typeface="宋体"/>
              </a:endParaRPr>
            </a:p>
          </p:txBody>
        </p:sp>
        <p:sp>
          <p:nvSpPr>
            <p:cNvPr id="134" name="圆角矩形 133"/>
            <p:cNvSpPr/>
            <p:nvPr/>
          </p:nvSpPr>
          <p:spPr>
            <a:xfrm>
              <a:off x="666750" y="6351588"/>
              <a:ext cx="1133475" cy="2952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Aft>
                  <a:spcPts val="0"/>
                </a:spcAft>
                <a:defRPr/>
              </a:pPr>
              <a:r>
                <a:rPr lang="zh-CN" sz="1200">
                  <a:solidFill>
                    <a:schemeClr val="accent2"/>
                  </a:solidFill>
                  <a:effectLst/>
                  <a:latin typeface="宋体"/>
                  <a:cs typeface="宋体"/>
                </a:rPr>
                <a:t>结束</a:t>
              </a:r>
            </a:p>
          </p:txBody>
        </p:sp>
        <p:cxnSp>
          <p:nvCxnSpPr>
            <p:cNvPr id="135" name="直接箭头连接符 134"/>
            <p:cNvCxnSpPr>
              <a:stCxn id="129" idx="2"/>
              <a:endCxn id="133" idx="0"/>
            </p:cNvCxnSpPr>
            <p:nvPr/>
          </p:nvCxnSpPr>
          <p:spPr>
            <a:xfrm flipH="1">
              <a:off x="1238250" y="5381625"/>
              <a:ext cx="4763" cy="36988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箭头连接符 135"/>
            <p:cNvCxnSpPr>
              <a:stCxn id="133" idx="2"/>
            </p:cNvCxnSpPr>
            <p:nvPr/>
          </p:nvCxnSpPr>
          <p:spPr>
            <a:xfrm>
              <a:off x="1238250" y="6038850"/>
              <a:ext cx="9525" cy="3127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2"/>
            <p:cNvSpPr txBox="1"/>
            <p:nvPr/>
          </p:nvSpPr>
          <p:spPr>
            <a:xfrm>
              <a:off x="2227263" y="4017963"/>
              <a:ext cx="295275" cy="27622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050">
                  <a:solidFill>
                    <a:schemeClr val="accent2"/>
                  </a:solidFill>
                  <a:effectLst/>
                  <a:latin typeface="宋体"/>
                  <a:cs typeface="Times New Roman"/>
                </a:rPr>
                <a:t>N</a:t>
              </a:r>
              <a:endParaRPr lang="zh-CN" sz="1200">
                <a:solidFill>
                  <a:schemeClr val="accent2"/>
                </a:solidFill>
                <a:effectLst/>
                <a:latin typeface="宋体"/>
                <a:cs typeface="宋体"/>
              </a:endParaRPr>
            </a:p>
          </p:txBody>
        </p:sp>
        <p:sp>
          <p:nvSpPr>
            <p:cNvPr id="138" name="文本框 12"/>
            <p:cNvSpPr txBox="1"/>
            <p:nvPr/>
          </p:nvSpPr>
          <p:spPr>
            <a:xfrm>
              <a:off x="2209800" y="4865688"/>
              <a:ext cx="295275" cy="27622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050">
                  <a:solidFill>
                    <a:schemeClr val="accent2"/>
                  </a:solidFill>
                  <a:effectLst/>
                  <a:latin typeface="宋体"/>
                  <a:cs typeface="Times New Roman"/>
                </a:rPr>
                <a:t>N</a:t>
              </a:r>
              <a:endParaRPr lang="zh-CN" sz="1200">
                <a:solidFill>
                  <a:schemeClr val="accent2"/>
                </a:solidFill>
                <a:effectLst/>
                <a:latin typeface="宋体"/>
                <a:cs typeface="宋体"/>
              </a:endParaRPr>
            </a:p>
          </p:txBody>
        </p:sp>
        <p:cxnSp>
          <p:nvCxnSpPr>
            <p:cNvPr id="139" name="直接箭头连接符 138"/>
            <p:cNvCxnSpPr>
              <a:stCxn id="127" idx="3"/>
            </p:cNvCxnSpPr>
            <p:nvPr/>
          </p:nvCxnSpPr>
          <p:spPr>
            <a:xfrm>
              <a:off x="2162175" y="4310063"/>
              <a:ext cx="65563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肘形连接符 139"/>
            <p:cNvCxnSpPr/>
            <p:nvPr/>
          </p:nvCxnSpPr>
          <p:spPr>
            <a:xfrm rot="10800000" flipV="1">
              <a:off x="1247775" y="4581525"/>
              <a:ext cx="2465388" cy="114300"/>
            </a:xfrm>
            <a:prstGeom prst="bentConnector3">
              <a:avLst>
                <a:gd name="adj1" fmla="val 167"/>
              </a:avLst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文本框 12"/>
            <p:cNvSpPr txBox="1"/>
            <p:nvPr/>
          </p:nvSpPr>
          <p:spPr>
            <a:xfrm>
              <a:off x="3846513" y="4560888"/>
              <a:ext cx="295275" cy="27622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050">
                  <a:solidFill>
                    <a:schemeClr val="accent2"/>
                  </a:solidFill>
                  <a:effectLst/>
                  <a:latin typeface="宋体"/>
                  <a:cs typeface="Times New Roman"/>
                </a:rPr>
                <a:t>Y</a:t>
              </a:r>
              <a:endParaRPr lang="zh-CN" sz="1200">
                <a:solidFill>
                  <a:schemeClr val="accent2"/>
                </a:solidFill>
                <a:effectLst/>
                <a:latin typeface="宋体"/>
                <a:cs typeface="宋体"/>
              </a:endParaRPr>
            </a:p>
          </p:txBody>
        </p:sp>
        <p:sp>
          <p:nvSpPr>
            <p:cNvPr id="142" name="文本框 4"/>
            <p:cNvSpPr txBox="1"/>
            <p:nvPr/>
          </p:nvSpPr>
          <p:spPr>
            <a:xfrm>
              <a:off x="2751137" y="5184626"/>
              <a:ext cx="1949449" cy="335111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rgbClr val="0070C0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Aft>
                  <a:spcPts val="0"/>
                </a:spcAft>
                <a:defRPr/>
              </a:pPr>
              <a:r>
                <a:rPr lang="zh-CN" sz="1050">
                  <a:solidFill>
                    <a:schemeClr val="accent2"/>
                  </a:solidFill>
                  <a:effectLst/>
                  <a:latin typeface="宋体"/>
                  <a:cs typeface="Times New Roman"/>
                </a:rPr>
                <a:t>数码转数值，高位乘</a:t>
              </a:r>
              <a:r>
                <a:rPr lang="en-US" sz="1050">
                  <a:solidFill>
                    <a:schemeClr val="accent2"/>
                  </a:solidFill>
                  <a:effectLst/>
                  <a:latin typeface="宋体"/>
                  <a:cs typeface="Times New Roman"/>
                </a:rPr>
                <a:t>10</a:t>
              </a:r>
              <a:r>
                <a:rPr lang="zh-CN" sz="1050">
                  <a:solidFill>
                    <a:schemeClr val="accent2"/>
                  </a:solidFill>
                  <a:effectLst/>
                  <a:latin typeface="宋体"/>
                  <a:cs typeface="Times New Roman"/>
                </a:rPr>
                <a:t>加本位</a:t>
              </a:r>
              <a:endParaRPr lang="zh-CN" sz="1200">
                <a:solidFill>
                  <a:schemeClr val="accent2"/>
                </a:solidFill>
                <a:effectLst/>
                <a:latin typeface="宋体"/>
                <a:cs typeface="宋体"/>
              </a:endParaRPr>
            </a:p>
          </p:txBody>
        </p:sp>
        <p:sp>
          <p:nvSpPr>
            <p:cNvPr id="143" name="文本框 12"/>
            <p:cNvSpPr txBox="1"/>
            <p:nvPr/>
          </p:nvSpPr>
          <p:spPr>
            <a:xfrm>
              <a:off x="4629150" y="4090988"/>
              <a:ext cx="295275" cy="27622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050" dirty="0">
                  <a:solidFill>
                    <a:schemeClr val="accent2"/>
                  </a:solidFill>
                  <a:effectLst/>
                  <a:latin typeface="宋体"/>
                  <a:cs typeface="Times New Roman"/>
                </a:rPr>
                <a:t>N</a:t>
              </a:r>
              <a:endParaRPr lang="zh-CN" sz="1200" dirty="0">
                <a:solidFill>
                  <a:schemeClr val="accent2"/>
                </a:solidFill>
                <a:effectLst/>
                <a:latin typeface="宋体"/>
                <a:cs typeface="宋体"/>
              </a:endParaRPr>
            </a:p>
          </p:txBody>
        </p:sp>
        <p:cxnSp>
          <p:nvCxnSpPr>
            <p:cNvPr id="144" name="直接连接符 143"/>
            <p:cNvCxnSpPr>
              <a:stCxn id="142" idx="2"/>
            </p:cNvCxnSpPr>
            <p:nvPr/>
          </p:nvCxnSpPr>
          <p:spPr>
            <a:xfrm flipH="1">
              <a:off x="3724275" y="5519737"/>
              <a:ext cx="1587" cy="375444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3724275" y="5886450"/>
              <a:ext cx="142875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 flipV="1">
              <a:off x="5153025" y="3417888"/>
              <a:ext cx="0" cy="2468562"/>
            </a:xfrm>
            <a:prstGeom prst="line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/>
            <p:cNvCxnSpPr/>
            <p:nvPr/>
          </p:nvCxnSpPr>
          <p:spPr>
            <a:xfrm flipH="1">
              <a:off x="1247775" y="3417888"/>
              <a:ext cx="390525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文本框 12"/>
            <p:cNvSpPr txBox="1"/>
            <p:nvPr/>
          </p:nvSpPr>
          <p:spPr>
            <a:xfrm>
              <a:off x="3711575" y="2808288"/>
              <a:ext cx="295275" cy="27463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050" dirty="0">
                  <a:solidFill>
                    <a:schemeClr val="accent2"/>
                  </a:solidFill>
                  <a:effectLst/>
                  <a:latin typeface="宋体"/>
                  <a:cs typeface="Times New Roman"/>
                </a:rPr>
                <a:t>Y</a:t>
              </a:r>
              <a:endParaRPr lang="zh-CN" sz="1200" dirty="0">
                <a:solidFill>
                  <a:schemeClr val="accent2"/>
                </a:solidFill>
                <a:effectLst/>
                <a:latin typeface="宋体"/>
                <a:cs typeface="宋体"/>
              </a:endParaRPr>
            </a:p>
          </p:txBody>
        </p:sp>
        <p:sp>
          <p:nvSpPr>
            <p:cNvPr id="149" name="文本框 12"/>
            <p:cNvSpPr txBox="1"/>
            <p:nvPr/>
          </p:nvSpPr>
          <p:spPr>
            <a:xfrm>
              <a:off x="4525963" y="2319338"/>
              <a:ext cx="295275" cy="2762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050" dirty="0">
                  <a:solidFill>
                    <a:schemeClr val="accent2"/>
                  </a:solidFill>
                  <a:effectLst/>
                  <a:latin typeface="宋体"/>
                  <a:cs typeface="Times New Roman"/>
                </a:rPr>
                <a:t>N</a:t>
              </a:r>
              <a:endParaRPr lang="zh-CN" sz="1200" dirty="0">
                <a:solidFill>
                  <a:schemeClr val="accent2"/>
                </a:solidFill>
                <a:effectLst/>
                <a:latin typeface="宋体"/>
                <a:cs typeface="宋体"/>
              </a:endParaRPr>
            </a:p>
          </p:txBody>
        </p:sp>
        <p:cxnSp>
          <p:nvCxnSpPr>
            <p:cNvPr id="150" name="直接连接符 149"/>
            <p:cNvCxnSpPr>
              <a:stCxn id="119" idx="3"/>
            </p:cNvCxnSpPr>
            <p:nvPr/>
          </p:nvCxnSpPr>
          <p:spPr>
            <a:xfrm>
              <a:off x="4541838" y="2543175"/>
              <a:ext cx="754062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5295900" y="2543175"/>
              <a:ext cx="0" cy="1346994"/>
            </a:xfrm>
            <a:prstGeom prst="line">
              <a:avLst/>
            </a:prstGeom>
            <a:ln w="190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本框 4"/>
            <p:cNvSpPr txBox="1"/>
            <p:nvPr/>
          </p:nvSpPr>
          <p:spPr>
            <a:xfrm>
              <a:off x="2760663" y="6351588"/>
              <a:ext cx="1790700" cy="287337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rgbClr val="0070C0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050">
                  <a:solidFill>
                    <a:schemeClr val="accent2"/>
                  </a:solidFill>
                  <a:effectLst/>
                  <a:latin typeface="宋体"/>
                  <a:cs typeface="Times New Roman"/>
                </a:rPr>
                <a:t>BX</a:t>
              </a:r>
              <a:r>
                <a:rPr lang="zh-CN" sz="1050">
                  <a:solidFill>
                    <a:schemeClr val="accent2"/>
                  </a:solidFill>
                  <a:effectLst/>
                  <a:latin typeface="宋体"/>
                  <a:cs typeface="Times New Roman"/>
                </a:rPr>
                <a:t>中累加数据求补</a:t>
              </a:r>
              <a:endParaRPr lang="zh-CN" sz="1200">
                <a:solidFill>
                  <a:schemeClr val="accent2"/>
                </a:solidFill>
                <a:effectLst/>
                <a:latin typeface="宋体"/>
                <a:cs typeface="宋体"/>
              </a:endParaRPr>
            </a:p>
          </p:txBody>
        </p:sp>
        <p:cxnSp>
          <p:nvCxnSpPr>
            <p:cNvPr id="153" name="直接连接符 152"/>
            <p:cNvCxnSpPr>
              <a:stCxn id="129" idx="3"/>
            </p:cNvCxnSpPr>
            <p:nvPr/>
          </p:nvCxnSpPr>
          <p:spPr>
            <a:xfrm flipV="1">
              <a:off x="2152650" y="5094288"/>
              <a:ext cx="466725" cy="15875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2619375" y="5094288"/>
              <a:ext cx="0" cy="944562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2619375" y="6038850"/>
              <a:ext cx="102870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/>
            <p:cNvCxnSpPr>
              <a:endCxn id="152" idx="0"/>
            </p:cNvCxnSpPr>
            <p:nvPr/>
          </p:nvCxnSpPr>
          <p:spPr>
            <a:xfrm>
              <a:off x="3648075" y="6038850"/>
              <a:ext cx="7938" cy="3127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627" name="组合 156"/>
            <p:cNvGrpSpPr>
              <a:grpSpLocks/>
            </p:cNvGrpSpPr>
            <p:nvPr/>
          </p:nvGrpSpPr>
          <p:grpSpPr bwMode="auto">
            <a:xfrm>
              <a:off x="1247773" y="5591175"/>
              <a:ext cx="2408217" cy="1266825"/>
              <a:chOff x="1247773" y="5591175"/>
              <a:chExt cx="2408217" cy="1266825"/>
            </a:xfrm>
          </p:grpSpPr>
          <p:cxnSp>
            <p:nvCxnSpPr>
              <p:cNvPr id="163" name="直接连接符 162"/>
              <p:cNvCxnSpPr>
                <a:stCxn id="152" idx="2"/>
              </p:cNvCxnSpPr>
              <p:nvPr/>
            </p:nvCxnSpPr>
            <p:spPr>
              <a:xfrm flipH="1">
                <a:off x="3648075" y="6638925"/>
                <a:ext cx="7938" cy="219075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/>
              <p:cNvCxnSpPr/>
              <p:nvPr/>
            </p:nvCxnSpPr>
            <p:spPr>
              <a:xfrm flipH="1">
                <a:off x="2362200" y="6858000"/>
                <a:ext cx="1284288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 flipV="1">
                <a:off x="2362200" y="5591175"/>
                <a:ext cx="0" cy="1266825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箭头连接符 165"/>
              <p:cNvCxnSpPr/>
              <p:nvPr/>
            </p:nvCxnSpPr>
            <p:spPr>
              <a:xfrm flipH="1">
                <a:off x="1247775" y="5591175"/>
                <a:ext cx="1114425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菱形 157"/>
            <p:cNvSpPr/>
            <p:nvPr/>
          </p:nvSpPr>
          <p:spPr>
            <a:xfrm>
              <a:off x="2808288" y="4025900"/>
              <a:ext cx="1819275" cy="544513"/>
            </a:xfrm>
            <a:prstGeom prst="diamond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Aft>
                  <a:spcPts val="0"/>
                </a:spcAft>
                <a:defRPr/>
              </a:pPr>
              <a:r>
                <a:rPr lang="zh-CN" sz="1050">
                  <a:solidFill>
                    <a:schemeClr val="accent2"/>
                  </a:solidFill>
                  <a:effectLst/>
                  <a:latin typeface="宋体"/>
                  <a:cs typeface="Times New Roman"/>
                </a:rPr>
                <a:t>大于’</a:t>
              </a:r>
              <a:r>
                <a:rPr lang="en-US" sz="1050">
                  <a:solidFill>
                    <a:schemeClr val="accent2"/>
                  </a:solidFill>
                  <a:effectLst/>
                  <a:latin typeface="宋体"/>
                  <a:cs typeface="Times New Roman"/>
                </a:rPr>
                <a:t>9</a:t>
              </a:r>
              <a:r>
                <a:rPr lang="zh-CN" sz="1050">
                  <a:solidFill>
                    <a:schemeClr val="accent2"/>
                  </a:solidFill>
                  <a:effectLst/>
                  <a:latin typeface="宋体"/>
                  <a:cs typeface="Times New Roman"/>
                </a:rPr>
                <a:t>’</a:t>
              </a:r>
              <a:r>
                <a:rPr lang="en-US" sz="1050">
                  <a:solidFill>
                    <a:schemeClr val="accent2"/>
                  </a:solidFill>
                  <a:effectLst/>
                  <a:latin typeface="宋体"/>
                  <a:cs typeface="Times New Roman"/>
                </a:rPr>
                <a:t>?</a:t>
              </a:r>
              <a:endParaRPr lang="zh-CN" sz="1200">
                <a:solidFill>
                  <a:schemeClr val="accent2"/>
                </a:solidFill>
                <a:effectLst/>
                <a:latin typeface="宋体"/>
                <a:cs typeface="宋体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>
            <a:xfrm>
              <a:off x="4629150" y="4302125"/>
              <a:ext cx="30480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4935538" y="4302125"/>
              <a:ext cx="0" cy="56515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 flipH="1">
              <a:off x="3722688" y="4865688"/>
              <a:ext cx="1211262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>
              <a:endCxn id="142" idx="0"/>
            </p:cNvCxnSpPr>
            <p:nvPr/>
          </p:nvCxnSpPr>
          <p:spPr>
            <a:xfrm>
              <a:off x="3722688" y="4867275"/>
              <a:ext cx="3174" cy="31735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接箭头连接符 4"/>
          <p:cNvCxnSpPr/>
          <p:nvPr/>
        </p:nvCxnSpPr>
        <p:spPr bwMode="auto">
          <a:xfrm flipH="1">
            <a:off x="3590925" y="3718719"/>
            <a:ext cx="4057650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692229" y="849868"/>
            <a:ext cx="180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effectLst/>
              </a:rPr>
              <a:t>(AX,BX,CX</a:t>
            </a:r>
            <a:r>
              <a:rPr lang="zh-CN" altLang="en-US" dirty="0" smtClean="0">
                <a:solidFill>
                  <a:srgbClr val="0000FF"/>
                </a:solidFill>
                <a:effectLst/>
              </a:rPr>
              <a:t>清零</a:t>
            </a:r>
            <a:r>
              <a:rPr lang="en-US" altLang="zh-CN" dirty="0" smtClean="0">
                <a:solidFill>
                  <a:srgbClr val="0000FF"/>
                </a:solidFill>
                <a:effectLst/>
              </a:rPr>
              <a:t>)</a:t>
            </a:r>
            <a:endParaRPr lang="zh-CN" altLang="en-US" dirty="0">
              <a:solidFill>
                <a:srgbClr val="0000FF"/>
              </a:solidFill>
              <a:effectLst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524328" y="3984625"/>
            <a:ext cx="161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effectLst/>
              </a:rPr>
              <a:t>(</a:t>
            </a:r>
            <a:r>
              <a:rPr lang="zh-CN" altLang="en-US" dirty="0" smtClean="0">
                <a:solidFill>
                  <a:srgbClr val="0000FF"/>
                </a:solidFill>
                <a:effectLst/>
              </a:rPr>
              <a:t>输入是否</a:t>
            </a:r>
            <a:r>
              <a:rPr lang="en-US" altLang="zh-CN" dirty="0" smtClean="0">
                <a:solidFill>
                  <a:srgbClr val="0000FF"/>
                </a:solidFill>
                <a:effectLst/>
              </a:rPr>
              <a:t>0~9)</a:t>
            </a:r>
            <a:endParaRPr lang="zh-CN" altLang="en-US" dirty="0">
              <a:solidFill>
                <a:srgbClr val="0000FF"/>
              </a:solidFill>
              <a:effectLst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47664" y="4746109"/>
            <a:ext cx="101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effectLst/>
              </a:rPr>
              <a:t>(</a:t>
            </a:r>
            <a:r>
              <a:rPr lang="zh-CN" altLang="en-US" dirty="0" smtClean="0">
                <a:solidFill>
                  <a:srgbClr val="0000FF"/>
                </a:solidFill>
                <a:effectLst/>
              </a:rPr>
              <a:t>判正负</a:t>
            </a:r>
            <a:r>
              <a:rPr lang="en-US" altLang="zh-CN" dirty="0" smtClean="0">
                <a:solidFill>
                  <a:srgbClr val="0000FF"/>
                </a:solidFill>
                <a:effectLst/>
              </a:rPr>
              <a:t>)</a:t>
            </a:r>
            <a:endParaRPr lang="zh-CN" altLang="en-US" dirty="0">
              <a:solidFill>
                <a:srgbClr val="0000FF"/>
              </a:solidFill>
              <a:effectLst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3.18 </a:t>
            </a:r>
            <a:r>
              <a:rPr lang="zh-CN" altLang="en-US" smtClean="0"/>
              <a:t>从键盘输入有符号十进制数（</a:t>
            </a:r>
            <a:r>
              <a:rPr lang="en-US" altLang="zh-CN" smtClean="0"/>
              <a:t>1/3</a:t>
            </a:r>
            <a:r>
              <a:rPr lang="zh-CN" altLang="en-US" smtClean="0"/>
              <a:t>）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713788" cy="53276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dirty="0" smtClean="0">
                <a:solidFill>
                  <a:srgbClr val="0000FF"/>
                </a:solidFill>
              </a:rPr>
              <a:t>read</a:t>
            </a:r>
            <a:r>
              <a:rPr lang="zh-CN" altLang="zh-CN" sz="2400" dirty="0" smtClean="0"/>
              <a:t>	</a:t>
            </a:r>
            <a:r>
              <a:rPr lang="zh-CN" altLang="zh-CN" sz="2400" dirty="0" smtClean="0">
                <a:solidFill>
                  <a:srgbClr val="0000FF"/>
                </a:solidFill>
              </a:rPr>
              <a:t>proc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>
                <a:solidFill>
                  <a:srgbClr val="006600"/>
                </a:solidFill>
              </a:rPr>
              <a:t>;输入有符号</a:t>
            </a:r>
            <a:r>
              <a:rPr lang="zh-CN" altLang="en-US" sz="2400" dirty="0" smtClean="0">
                <a:solidFill>
                  <a:srgbClr val="006600"/>
                </a:solidFill>
              </a:rPr>
              <a:t>十进制</a:t>
            </a:r>
            <a:r>
              <a:rPr lang="zh-CN" altLang="zh-CN" sz="2400" dirty="0" smtClean="0">
                <a:solidFill>
                  <a:srgbClr val="006600"/>
                </a:solidFill>
              </a:rPr>
              <a:t>数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>
                <a:solidFill>
                  <a:srgbClr val="990033"/>
                </a:solidFill>
                <a:hlinkClick r:id="rId2" action="ppaction://hlinksldjump"/>
              </a:rPr>
              <a:t>push bx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>
                <a:solidFill>
                  <a:srgbClr val="006600"/>
                </a:solidFill>
              </a:rPr>
              <a:t>;出口参数：AX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>
                <a:solidFill>
                  <a:srgbClr val="0000FF"/>
                </a:solidFill>
              </a:rPr>
              <a:t>push cx	</a:t>
            </a:r>
            <a:r>
              <a:rPr lang="zh-CN" altLang="zh-CN" sz="2400" dirty="0" smtClean="0">
                <a:solidFill>
                  <a:srgbClr val="006600"/>
                </a:solidFill>
              </a:rPr>
              <a:t>;说明：负数用“－”引导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dirty="0" smtClean="0">
                <a:solidFill>
                  <a:srgbClr val="0000FF"/>
                </a:solidFill>
              </a:rPr>
              <a:t>	push dx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dirty="0" smtClean="0"/>
              <a:t>	xor bx,bx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>
                <a:solidFill>
                  <a:srgbClr val="006600"/>
                </a:solidFill>
              </a:rPr>
              <a:t>;BX</a:t>
            </a:r>
            <a:r>
              <a:rPr lang="zh-CN" altLang="en-US" sz="2400" dirty="0" smtClean="0">
                <a:solidFill>
                  <a:srgbClr val="006600"/>
                </a:solidFill>
              </a:rPr>
              <a:t>清零，用来</a:t>
            </a:r>
            <a:r>
              <a:rPr lang="zh-CN" altLang="zh-CN" sz="2400" dirty="0" smtClean="0">
                <a:solidFill>
                  <a:srgbClr val="006600"/>
                </a:solidFill>
              </a:rPr>
              <a:t>保存</a:t>
            </a:r>
            <a:r>
              <a:rPr lang="zh-CN" altLang="en-US" sz="2400" dirty="0" smtClean="0">
                <a:solidFill>
                  <a:srgbClr val="006600"/>
                </a:solidFill>
              </a:rPr>
              <a:t>中间</a:t>
            </a:r>
            <a:r>
              <a:rPr lang="zh-CN" altLang="zh-CN" sz="2400" dirty="0" smtClean="0">
                <a:solidFill>
                  <a:srgbClr val="006600"/>
                </a:solidFill>
              </a:rPr>
              <a:t>结果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/>
              <a:t>xor cx,cx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>
                <a:solidFill>
                  <a:srgbClr val="006600"/>
                </a:solidFill>
              </a:rPr>
              <a:t>;CX</a:t>
            </a:r>
            <a:r>
              <a:rPr lang="zh-CN" altLang="en-US" sz="2400" dirty="0" smtClean="0">
                <a:solidFill>
                  <a:srgbClr val="006600"/>
                </a:solidFill>
              </a:rPr>
              <a:t>存</a:t>
            </a:r>
            <a:r>
              <a:rPr lang="zh-CN" altLang="zh-CN" sz="2400" dirty="0" smtClean="0">
                <a:solidFill>
                  <a:srgbClr val="006600"/>
                </a:solidFill>
              </a:rPr>
              <a:t>正负标志，正</a:t>
            </a:r>
            <a:r>
              <a:rPr lang="zh-CN" altLang="en-US" sz="2400" dirty="0" smtClean="0">
                <a:solidFill>
                  <a:srgbClr val="006600"/>
                </a:solidFill>
              </a:rPr>
              <a:t>存</a:t>
            </a:r>
            <a:r>
              <a:rPr lang="zh-CN" altLang="zh-CN" sz="2400" dirty="0" smtClean="0">
                <a:solidFill>
                  <a:srgbClr val="006600"/>
                </a:solidFill>
              </a:rPr>
              <a:t>0，负</a:t>
            </a:r>
            <a:r>
              <a:rPr lang="zh-CN" altLang="en-US" sz="2400" dirty="0" smtClean="0">
                <a:solidFill>
                  <a:srgbClr val="006600"/>
                </a:solidFill>
              </a:rPr>
              <a:t>存</a:t>
            </a:r>
            <a:r>
              <a:rPr lang="zh-CN" altLang="zh-CN" sz="2400" dirty="0" smtClean="0">
                <a:solidFill>
                  <a:srgbClr val="006600"/>
                </a:solidFill>
              </a:rPr>
              <a:t>－1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/>
              <a:t>mov ah,1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>
                <a:solidFill>
                  <a:srgbClr val="006600"/>
                </a:solidFill>
              </a:rPr>
              <a:t>;</a:t>
            </a:r>
            <a:r>
              <a:rPr lang="zh-CN" altLang="en-US" sz="2400" dirty="0" smtClean="0">
                <a:solidFill>
                  <a:srgbClr val="006600"/>
                </a:solidFill>
              </a:rPr>
              <a:t>开始</a:t>
            </a:r>
            <a:r>
              <a:rPr lang="zh-CN" altLang="zh-CN" sz="2400" dirty="0" smtClean="0">
                <a:solidFill>
                  <a:srgbClr val="006600"/>
                </a:solidFill>
              </a:rPr>
              <a:t>输入一个字符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/>
              <a:t>int 21h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/>
              <a:t>cmp al,‘+’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>
                <a:solidFill>
                  <a:srgbClr val="006600"/>
                </a:solidFill>
              </a:rPr>
              <a:t>;</a:t>
            </a:r>
            <a:r>
              <a:rPr lang="zh-CN" altLang="en-US" sz="2400" dirty="0" smtClean="0">
                <a:solidFill>
                  <a:srgbClr val="006600"/>
                </a:solidFill>
              </a:rPr>
              <a:t>首先进行符号判别，</a:t>
            </a:r>
            <a:r>
              <a:rPr lang="zh-CN" altLang="zh-CN" sz="2400" dirty="0" smtClean="0">
                <a:solidFill>
                  <a:srgbClr val="006600"/>
                </a:solidFill>
              </a:rPr>
              <a:t>是“＋”</a:t>
            </a:r>
            <a:r>
              <a:rPr lang="zh-CN" altLang="en-US" sz="2400" dirty="0" smtClean="0">
                <a:solidFill>
                  <a:srgbClr val="006600"/>
                </a:solidFill>
              </a:rPr>
              <a:t>吗</a:t>
            </a:r>
            <a:endParaRPr lang="zh-CN" altLang="zh-CN" sz="2400" dirty="0" smtClean="0">
              <a:solidFill>
                <a:srgbClr val="00660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/>
              <a:t>jz </a:t>
            </a:r>
            <a:r>
              <a:rPr lang="zh-CN" altLang="zh-CN" sz="2400" dirty="0" smtClean="0">
                <a:hlinkClick r:id="rId3" action="ppaction://hlinksldjump"/>
              </a:rPr>
              <a:t>read1</a:t>
            </a:r>
            <a:r>
              <a:rPr lang="en-US" altLang="zh-CN" sz="2400" dirty="0" smtClean="0"/>
              <a:t>            </a:t>
            </a:r>
            <a:r>
              <a:rPr lang="en-US" altLang="zh-CN" sz="2400" dirty="0" smtClean="0">
                <a:solidFill>
                  <a:srgbClr val="006600"/>
                </a:solidFill>
              </a:rPr>
              <a:t>;</a:t>
            </a:r>
            <a:r>
              <a:rPr lang="zh-CN" altLang="en-US" sz="2400" dirty="0" smtClean="0">
                <a:solidFill>
                  <a:srgbClr val="006600"/>
                </a:solidFill>
              </a:rPr>
              <a:t>是</a:t>
            </a:r>
            <a:r>
              <a:rPr lang="en-US" altLang="zh-CN" sz="2400" dirty="0" smtClean="0">
                <a:solidFill>
                  <a:srgbClr val="006600"/>
                </a:solidFill>
              </a:rPr>
              <a:t>”+”</a:t>
            </a:r>
            <a:r>
              <a:rPr lang="zh-CN" altLang="en-US" sz="2400" dirty="0" smtClean="0">
                <a:solidFill>
                  <a:srgbClr val="006600"/>
                </a:solidFill>
              </a:rPr>
              <a:t>则转</a:t>
            </a:r>
            <a:r>
              <a:rPr lang="en-US" altLang="zh-CN" sz="2400" dirty="0" smtClean="0">
                <a:solidFill>
                  <a:srgbClr val="006600"/>
                </a:solidFill>
              </a:rPr>
              <a:t>read1</a:t>
            </a:r>
            <a:r>
              <a:rPr lang="zh-CN" altLang="zh-CN" sz="2400" dirty="0" smtClean="0">
                <a:solidFill>
                  <a:srgbClr val="006600"/>
                </a:solidFill>
              </a:rPr>
              <a:t>继续输入</a:t>
            </a:r>
            <a:r>
              <a:rPr lang="zh-CN" altLang="en-US" sz="2400" dirty="0" smtClean="0">
                <a:solidFill>
                  <a:srgbClr val="006600"/>
                </a:solidFill>
              </a:rPr>
              <a:t>数字，如</a:t>
            </a:r>
            <a:r>
              <a:rPr lang="en-US" altLang="zh-CN" sz="2400" dirty="0" smtClean="0">
                <a:solidFill>
                  <a:srgbClr val="006600"/>
                </a:solidFill>
              </a:rPr>
              <a:t>+12</a:t>
            </a:r>
            <a:endParaRPr lang="zh-CN" altLang="zh-CN" sz="2400" dirty="0" smtClean="0">
              <a:solidFill>
                <a:srgbClr val="00660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/>
              <a:t>cmp al,‘-’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>
                <a:solidFill>
                  <a:srgbClr val="006600"/>
                </a:solidFill>
              </a:rPr>
              <a:t>;</a:t>
            </a:r>
            <a:r>
              <a:rPr lang="zh-CN" altLang="en-US" sz="2400" dirty="0" smtClean="0">
                <a:solidFill>
                  <a:srgbClr val="006600"/>
                </a:solidFill>
              </a:rPr>
              <a:t>否则判断</a:t>
            </a:r>
            <a:r>
              <a:rPr lang="zh-CN" altLang="zh-CN" sz="2400" dirty="0" smtClean="0">
                <a:solidFill>
                  <a:srgbClr val="006600"/>
                </a:solidFill>
              </a:rPr>
              <a:t>是</a:t>
            </a:r>
            <a:r>
              <a:rPr lang="zh-CN" altLang="en-US" sz="2400" dirty="0" smtClean="0">
                <a:solidFill>
                  <a:srgbClr val="006600"/>
                </a:solidFill>
              </a:rPr>
              <a:t>否为</a:t>
            </a:r>
            <a:r>
              <a:rPr lang="en-US" altLang="zh-CN" sz="2400" dirty="0" smtClean="0">
                <a:solidFill>
                  <a:srgbClr val="006600"/>
                </a:solidFill>
              </a:rPr>
              <a:t>”</a:t>
            </a:r>
            <a:r>
              <a:rPr lang="zh-CN" altLang="zh-CN" sz="2400" dirty="0" smtClean="0">
                <a:solidFill>
                  <a:srgbClr val="006600"/>
                </a:solidFill>
              </a:rPr>
              <a:t>－</a:t>
            </a:r>
            <a:r>
              <a:rPr lang="en-US" altLang="zh-CN" sz="2400" dirty="0" smtClean="0">
                <a:solidFill>
                  <a:srgbClr val="006600"/>
                </a:solidFill>
              </a:rPr>
              <a:t>”</a:t>
            </a:r>
            <a:endParaRPr lang="zh-CN" altLang="zh-CN" sz="2400" dirty="0" smtClean="0">
              <a:solidFill>
                <a:srgbClr val="00660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/>
              <a:t>jnz </a:t>
            </a:r>
            <a:r>
              <a:rPr lang="zh-CN" altLang="zh-CN" sz="2400" dirty="0" smtClean="0">
                <a:hlinkClick r:id="rId3" action="ppaction://hlinksldjump"/>
              </a:rPr>
              <a:t>read2</a:t>
            </a:r>
            <a:r>
              <a:rPr lang="en-US" altLang="zh-CN" sz="2400" dirty="0" smtClean="0"/>
              <a:t>          </a:t>
            </a:r>
            <a:r>
              <a:rPr lang="en-US" altLang="zh-CN" sz="2400" dirty="0" smtClean="0">
                <a:solidFill>
                  <a:srgbClr val="006600"/>
                </a:solidFill>
              </a:rPr>
              <a:t>;</a:t>
            </a:r>
            <a:r>
              <a:rPr lang="zh-CN" altLang="en-US" sz="2400" dirty="0" smtClean="0">
                <a:solidFill>
                  <a:srgbClr val="006600"/>
                </a:solidFill>
              </a:rPr>
              <a:t>也不是负号则认为首次输入为数字符</a:t>
            </a:r>
            <a:endParaRPr lang="zh-CN" altLang="zh-CN" sz="2400" dirty="0" smtClean="0">
              <a:solidFill>
                <a:srgbClr val="00660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/>
              <a:t>mov cx,-1</a:t>
            </a:r>
            <a:r>
              <a:rPr lang="en-US" altLang="zh-CN" sz="2400" dirty="0" smtClean="0"/>
              <a:t>         </a:t>
            </a:r>
            <a:r>
              <a:rPr lang="en-US" altLang="zh-CN" sz="2400" dirty="0" smtClean="0">
                <a:solidFill>
                  <a:srgbClr val="006600"/>
                </a:solidFill>
              </a:rPr>
              <a:t>;</a:t>
            </a:r>
            <a:r>
              <a:rPr lang="zh-CN" altLang="zh-CN" sz="2400" dirty="0" smtClean="0">
                <a:solidFill>
                  <a:srgbClr val="006600"/>
                </a:solidFill>
              </a:rPr>
              <a:t> </a:t>
            </a:r>
            <a:r>
              <a:rPr lang="zh-CN" altLang="en-US" sz="2400" dirty="0" smtClean="0">
                <a:solidFill>
                  <a:srgbClr val="006600"/>
                </a:solidFill>
              </a:rPr>
              <a:t>是</a:t>
            </a:r>
            <a:r>
              <a:rPr lang="en-US" altLang="zh-CN" sz="2400" dirty="0" smtClean="0">
                <a:solidFill>
                  <a:srgbClr val="006600"/>
                </a:solidFill>
              </a:rPr>
              <a:t>”-”</a:t>
            </a:r>
            <a:r>
              <a:rPr lang="zh-CN" altLang="en-US" sz="2400" dirty="0" smtClean="0">
                <a:solidFill>
                  <a:srgbClr val="006600"/>
                </a:solidFill>
              </a:rPr>
              <a:t>则向</a:t>
            </a:r>
            <a:r>
              <a:rPr lang="en-US" altLang="zh-CN" sz="2400" dirty="0" smtClean="0">
                <a:solidFill>
                  <a:srgbClr val="006600"/>
                </a:solidFill>
              </a:rPr>
              <a:t>CX</a:t>
            </a:r>
            <a:r>
              <a:rPr lang="zh-CN" altLang="en-US" sz="2400" dirty="0" smtClean="0">
                <a:solidFill>
                  <a:srgbClr val="006600"/>
                </a:solidFill>
              </a:rPr>
              <a:t>中存入</a:t>
            </a:r>
            <a:r>
              <a:rPr lang="zh-CN" altLang="zh-CN" sz="2400" dirty="0" smtClean="0">
                <a:solidFill>
                  <a:srgbClr val="006600"/>
                </a:solidFill>
              </a:rPr>
              <a:t>－1</a:t>
            </a:r>
            <a:r>
              <a:rPr lang="zh-CN" altLang="en-US" sz="2400" dirty="0" smtClean="0">
                <a:solidFill>
                  <a:srgbClr val="006600"/>
                </a:solidFill>
              </a:rPr>
              <a:t>作为符号标记</a:t>
            </a:r>
            <a:endParaRPr lang="zh-CN" altLang="zh-CN" sz="2400" dirty="0" smtClean="0">
              <a:solidFill>
                <a:srgbClr val="006600"/>
              </a:solidFill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7524750" y="1628775"/>
            <a:ext cx="1187450" cy="12239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effectLst/>
                <a:ea typeface="宋体" pitchFamily="2" charset="-122"/>
              </a:rPr>
              <a:t>+123</a:t>
            </a:r>
            <a:br>
              <a:rPr lang="en-US" altLang="zh-CN" sz="2400" dirty="0">
                <a:solidFill>
                  <a:srgbClr val="0000FF"/>
                </a:solidFill>
                <a:effectLst/>
                <a:ea typeface="宋体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ffectLst/>
                <a:ea typeface="宋体" pitchFamily="2" charset="-122"/>
              </a:rPr>
              <a:t>  123</a:t>
            </a:r>
            <a:br>
              <a:rPr lang="en-US" altLang="zh-CN" sz="2400" dirty="0">
                <a:solidFill>
                  <a:srgbClr val="0000FF"/>
                </a:solidFill>
                <a:effectLst/>
                <a:ea typeface="宋体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ffectLst/>
                <a:ea typeface="宋体" pitchFamily="2" charset="-122"/>
              </a:rPr>
              <a:t>- 123</a:t>
            </a:r>
            <a:endParaRPr lang="zh-CN" altLang="en-US" sz="2400" dirty="0">
              <a:solidFill>
                <a:srgbClr val="0000FF"/>
              </a:solidFill>
              <a:effectLst/>
              <a:ea typeface="宋体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7092280" y="981075"/>
            <a:ext cx="1657350" cy="431800"/>
          </a:xfrm>
          <a:prstGeom prst="roundRect">
            <a:avLst/>
          </a:prstGeom>
          <a:ln w="952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solidFill>
                  <a:srgbClr val="0000FF"/>
                </a:solidFill>
                <a:effectLst/>
                <a:ea typeface="宋体" pitchFamily="2" charset="-122"/>
              </a:rPr>
              <a:t>Wj0320</a:t>
            </a:r>
            <a:r>
              <a:rPr lang="en-US" altLang="zh-CN" dirty="0" smtClean="0">
                <a:solidFill>
                  <a:srgbClr val="0000FF"/>
                </a:solidFill>
                <a:effectLst/>
              </a:rPr>
              <a:t>.</a:t>
            </a:r>
            <a:r>
              <a:rPr lang="en-US" altLang="zh-CN" dirty="0" smtClean="0">
                <a:solidFill>
                  <a:srgbClr val="0000FF"/>
                </a:solidFill>
                <a:effectLst/>
                <a:ea typeface="宋体" pitchFamily="2" charset="-122"/>
              </a:rPr>
              <a:t>asm</a:t>
            </a:r>
            <a:endParaRPr lang="zh-CN" altLang="en-US" dirty="0">
              <a:solidFill>
                <a:srgbClr val="0000FF"/>
              </a:solidFill>
              <a:effectLst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3.18 </a:t>
            </a:r>
            <a:r>
              <a:rPr lang="zh-CN" altLang="en-US" smtClean="0"/>
              <a:t>从键盘输入有符号十进制数（</a:t>
            </a:r>
            <a:r>
              <a:rPr lang="en-US" altLang="zh-CN" smtClean="0"/>
              <a:t>2/3</a:t>
            </a:r>
            <a:r>
              <a:rPr lang="zh-CN" altLang="en-US" smtClean="0"/>
              <a:t>）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713788" cy="53276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  <a:defRPr/>
            </a:pPr>
            <a:r>
              <a:rPr lang="zh-CN" altLang="zh-CN" sz="2400" dirty="0" smtClean="0">
                <a:solidFill>
                  <a:srgbClr val="0000FF"/>
                </a:solidFill>
              </a:rPr>
              <a:t>read1</a:t>
            </a:r>
            <a:r>
              <a:rPr lang="zh-CN" altLang="zh-CN" sz="2400" dirty="0" smtClean="0"/>
              <a:t>:	mov ah,1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>
                <a:solidFill>
                  <a:srgbClr val="006600"/>
                </a:solidFill>
              </a:rPr>
              <a:t>;</a:t>
            </a:r>
            <a:r>
              <a:rPr lang="zh-CN" altLang="en-US" sz="2400" dirty="0" smtClean="0">
                <a:solidFill>
                  <a:srgbClr val="006600"/>
                </a:solidFill>
              </a:rPr>
              <a:t>接收数值部分</a:t>
            </a:r>
            <a:r>
              <a:rPr lang="zh-CN" altLang="zh-CN" sz="2400" dirty="0" smtClean="0">
                <a:solidFill>
                  <a:srgbClr val="006600"/>
                </a:solidFill>
              </a:rPr>
              <a:t>输入</a:t>
            </a:r>
            <a:r>
              <a:rPr lang="zh-CN" altLang="en-US" sz="2400" dirty="0" smtClean="0">
                <a:solidFill>
                  <a:srgbClr val="006600"/>
                </a:solidFill>
              </a:rPr>
              <a:t>直到结束符</a:t>
            </a:r>
            <a:endParaRPr lang="zh-CN" altLang="zh-CN" sz="2400" dirty="0" smtClean="0">
              <a:solidFill>
                <a:srgbClr val="00660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  <a:defRPr/>
            </a:pPr>
            <a:r>
              <a:rPr lang="zh-CN" altLang="zh-CN" sz="2400" dirty="0" smtClean="0"/>
              <a:t>	int 21h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  <a:defRPr/>
            </a:pPr>
            <a:r>
              <a:rPr lang="zh-CN" altLang="zh-CN" sz="2400" dirty="0" smtClean="0">
                <a:solidFill>
                  <a:srgbClr val="0000FF"/>
                </a:solidFill>
              </a:rPr>
              <a:t>read2</a:t>
            </a:r>
            <a:r>
              <a:rPr lang="zh-CN" altLang="zh-CN" sz="2400" dirty="0" smtClean="0"/>
              <a:t>:	cmp al, </a:t>
            </a:r>
            <a:r>
              <a:rPr lang="zh-CN" altLang="zh-CN" sz="2400" dirty="0"/>
              <a:t>'</a:t>
            </a:r>
            <a:r>
              <a:rPr lang="zh-CN" altLang="zh-CN" sz="2400" dirty="0" smtClean="0"/>
              <a:t>0</a:t>
            </a:r>
            <a:r>
              <a:rPr lang="zh-CN" altLang="zh-CN" sz="2400" dirty="0"/>
              <a:t>'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rgbClr val="006600"/>
                </a:solidFill>
              </a:rPr>
              <a:t>; </a:t>
            </a:r>
            <a:r>
              <a:rPr lang="zh-CN" altLang="en-US" sz="2400" dirty="0" smtClean="0">
                <a:solidFill>
                  <a:srgbClr val="006600"/>
                </a:solidFill>
              </a:rPr>
              <a:t>判断输入的是数字还是结束符</a:t>
            </a:r>
            <a:endParaRPr lang="zh-CN" altLang="zh-CN" sz="2400" dirty="0" smtClean="0">
              <a:solidFill>
                <a:srgbClr val="00660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  <a:defRPr/>
            </a:pPr>
            <a:r>
              <a:rPr lang="zh-CN" altLang="zh-CN" sz="2400" dirty="0" smtClean="0"/>
              <a:t>	jb </a:t>
            </a:r>
            <a:r>
              <a:rPr lang="zh-CN" altLang="zh-CN" sz="2400" dirty="0" smtClean="0">
                <a:hlinkClick r:id="rId2" action="ppaction://hlinksldjump"/>
              </a:rPr>
              <a:t>read3</a:t>
            </a:r>
            <a:r>
              <a:rPr lang="en-US" altLang="zh-CN" sz="2400" dirty="0" smtClean="0"/>
              <a:t>	</a:t>
            </a:r>
            <a:r>
              <a:rPr lang="zh-CN" altLang="zh-CN" sz="2400" dirty="0">
                <a:solidFill>
                  <a:schemeClr val="tx1"/>
                </a:solidFill>
              </a:rPr>
              <a:t> </a:t>
            </a:r>
            <a:r>
              <a:rPr lang="zh-CN" altLang="zh-CN" sz="2400" dirty="0">
                <a:solidFill>
                  <a:srgbClr val="006600"/>
                </a:solidFill>
              </a:rPr>
              <a:t>;不是0</a:t>
            </a:r>
            <a:r>
              <a:rPr lang="en-US" altLang="zh-CN" sz="2400" dirty="0">
                <a:solidFill>
                  <a:srgbClr val="006600"/>
                </a:solidFill>
              </a:rPr>
              <a:t>~</a:t>
            </a:r>
            <a:r>
              <a:rPr lang="zh-CN" altLang="zh-CN" sz="2400" dirty="0">
                <a:solidFill>
                  <a:srgbClr val="006600"/>
                </a:solidFill>
              </a:rPr>
              <a:t>9之间的字符，输入结束</a:t>
            </a:r>
            <a:endParaRPr lang="zh-CN" altLang="zh-CN" sz="2400" dirty="0" smtClean="0">
              <a:solidFill>
                <a:srgbClr val="00660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  <a:defRPr/>
            </a:pPr>
            <a:r>
              <a:rPr lang="zh-CN" altLang="zh-CN" sz="2400" dirty="0" smtClean="0"/>
              <a:t>	cmp al,'9'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  <a:defRPr/>
            </a:pPr>
            <a:r>
              <a:rPr lang="zh-CN" altLang="zh-CN" sz="2400" dirty="0" smtClean="0"/>
              <a:t>	ja </a:t>
            </a:r>
            <a:r>
              <a:rPr lang="zh-CN" altLang="zh-CN" sz="2400" dirty="0" smtClean="0">
                <a:hlinkClick r:id="rId2" action="ppaction://hlinksldjump"/>
              </a:rPr>
              <a:t>read3</a:t>
            </a:r>
            <a:endParaRPr lang="zh-CN" altLang="zh-CN" sz="24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  <a:defRPr/>
            </a:pP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/>
              <a:t>sub al,30h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>
                <a:solidFill>
                  <a:srgbClr val="006600"/>
                </a:solidFill>
              </a:rPr>
              <a:t>;是0</a:t>
            </a:r>
            <a:r>
              <a:rPr lang="en-US" altLang="zh-CN" sz="2400" dirty="0" smtClean="0">
                <a:solidFill>
                  <a:srgbClr val="006600"/>
                </a:solidFill>
              </a:rPr>
              <a:t>~</a:t>
            </a:r>
            <a:r>
              <a:rPr lang="zh-CN" altLang="zh-CN" sz="2400" dirty="0" smtClean="0">
                <a:solidFill>
                  <a:srgbClr val="006600"/>
                </a:solidFill>
              </a:rPr>
              <a:t>9之间的字符，转换为二进制数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  <a:defRPr/>
            </a:pPr>
            <a:r>
              <a:rPr lang="zh-CN" altLang="zh-CN" sz="2400" dirty="0" smtClean="0">
                <a:solidFill>
                  <a:srgbClr val="006600"/>
                </a:solidFill>
              </a:rPr>
              <a:t>	;利用移位指令，实现数值乘10：BX←BX×10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  <a:defRPr/>
            </a:pP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/>
              <a:t>shl </a:t>
            </a:r>
            <a:r>
              <a:rPr lang="en-US" altLang="zh-CN" sz="2400" dirty="0" smtClean="0"/>
              <a:t>  </a:t>
            </a:r>
            <a:r>
              <a:rPr lang="zh-CN" altLang="zh-CN" sz="2400" dirty="0" smtClean="0"/>
              <a:t>bx,1</a:t>
            </a:r>
            <a:r>
              <a:rPr lang="en-US" altLang="zh-CN" sz="2400" dirty="0" smtClean="0"/>
              <a:t>         </a:t>
            </a:r>
            <a:r>
              <a:rPr lang="en-US" altLang="zh-CN" sz="2400" dirty="0" smtClean="0">
                <a:solidFill>
                  <a:srgbClr val="006600"/>
                </a:solidFill>
              </a:rPr>
              <a:t>;</a:t>
            </a:r>
            <a:r>
              <a:rPr lang="en-US" altLang="zh-CN" sz="2400" dirty="0" err="1" smtClean="0">
                <a:solidFill>
                  <a:srgbClr val="006600"/>
                </a:solidFill>
              </a:rPr>
              <a:t>bx</a:t>
            </a:r>
            <a:r>
              <a:rPr lang="en-US" altLang="zh-CN" sz="2400" dirty="0" smtClean="0">
                <a:solidFill>
                  <a:srgbClr val="006600"/>
                </a:solidFill>
                <a:latin typeface="+mj-ea"/>
                <a:ea typeface="+mj-ea"/>
              </a:rPr>
              <a:t>*</a:t>
            </a:r>
            <a:r>
              <a:rPr lang="en-US" altLang="zh-CN" sz="2400" dirty="0" smtClean="0">
                <a:solidFill>
                  <a:srgbClr val="006600"/>
                </a:solidFill>
              </a:rPr>
              <a:t>2</a:t>
            </a:r>
            <a:r>
              <a:rPr lang="zh-CN" altLang="en-US" sz="2400" dirty="0" smtClean="0">
                <a:solidFill>
                  <a:srgbClr val="006600"/>
                </a:solidFill>
              </a:rPr>
              <a:t>，</a:t>
            </a:r>
            <a:r>
              <a:rPr lang="en-US" altLang="zh-CN" sz="2400" dirty="0" smtClean="0">
                <a:solidFill>
                  <a:srgbClr val="006600"/>
                </a:solidFill>
              </a:rPr>
              <a:t>2</a:t>
            </a:r>
            <a:r>
              <a:rPr lang="zh-CN" altLang="en-US" sz="2400" dirty="0" smtClean="0">
                <a:solidFill>
                  <a:srgbClr val="006600"/>
                </a:solidFill>
              </a:rPr>
              <a:t>个时钟周期，</a:t>
            </a:r>
            <a:r>
              <a:rPr lang="en-US" altLang="zh-CN" sz="2400" dirty="0" smtClean="0">
                <a:solidFill>
                  <a:srgbClr val="006600"/>
                </a:solidFill>
              </a:rPr>
              <a:t>MUL 70</a:t>
            </a:r>
            <a:r>
              <a:rPr lang="zh-CN" altLang="en-US" sz="2400" dirty="0" smtClean="0">
                <a:solidFill>
                  <a:srgbClr val="006600"/>
                </a:solidFill>
              </a:rPr>
              <a:t>时钟周期</a:t>
            </a:r>
            <a:endParaRPr lang="zh-CN" altLang="zh-CN" sz="2400" dirty="0" smtClean="0">
              <a:solidFill>
                <a:srgbClr val="00660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  <a:defRPr/>
            </a:pPr>
            <a:r>
              <a:rPr lang="zh-CN" altLang="zh-CN" sz="2400" dirty="0" smtClean="0"/>
              <a:t>	mov dx,bx</a:t>
            </a:r>
            <a:r>
              <a:rPr lang="en-US" altLang="zh-CN" sz="2400" dirty="0" smtClean="0"/>
              <a:t>         </a:t>
            </a:r>
            <a:r>
              <a:rPr lang="en-US" altLang="zh-CN" sz="2400" dirty="0" smtClean="0">
                <a:solidFill>
                  <a:srgbClr val="006600"/>
                </a:solidFill>
              </a:rPr>
              <a:t>;dx=</a:t>
            </a:r>
            <a:r>
              <a:rPr lang="en-US" altLang="zh-CN" sz="2400" dirty="0" err="1" smtClean="0">
                <a:solidFill>
                  <a:srgbClr val="006600"/>
                </a:solidFill>
              </a:rPr>
              <a:t>bx</a:t>
            </a:r>
            <a:r>
              <a:rPr lang="en-US" altLang="zh-CN" sz="2400" dirty="0" smtClean="0">
                <a:solidFill>
                  <a:srgbClr val="006600"/>
                </a:solidFill>
                <a:latin typeface="+mj-ea"/>
                <a:ea typeface="+mj-ea"/>
              </a:rPr>
              <a:t>*</a:t>
            </a:r>
            <a:r>
              <a:rPr lang="en-US" altLang="zh-CN" sz="2400" dirty="0" smtClean="0">
                <a:solidFill>
                  <a:srgbClr val="006600"/>
                </a:solidFill>
              </a:rPr>
              <a:t>2</a:t>
            </a:r>
            <a:r>
              <a:rPr lang="zh-CN" altLang="en-US" sz="2400" dirty="0" smtClean="0">
                <a:solidFill>
                  <a:srgbClr val="006600"/>
                </a:solidFill>
              </a:rPr>
              <a:t>，</a:t>
            </a:r>
            <a:r>
              <a:rPr lang="en-US" altLang="zh-CN" sz="2400" dirty="0" smtClean="0">
                <a:solidFill>
                  <a:srgbClr val="006600"/>
                </a:solidFill>
              </a:rPr>
              <a:t>2</a:t>
            </a:r>
            <a:r>
              <a:rPr lang="zh-CN" altLang="en-US" sz="2400" dirty="0" smtClean="0">
                <a:solidFill>
                  <a:srgbClr val="006600"/>
                </a:solidFill>
              </a:rPr>
              <a:t>个时钟周期</a:t>
            </a:r>
            <a:endParaRPr lang="zh-CN" altLang="zh-CN" sz="2400" dirty="0" smtClean="0">
              <a:solidFill>
                <a:srgbClr val="00660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  <a:defRPr/>
            </a:pPr>
            <a:r>
              <a:rPr lang="zh-CN" altLang="zh-CN" sz="2400" dirty="0" smtClean="0"/>
              <a:t>	shl </a:t>
            </a:r>
            <a:r>
              <a:rPr lang="en-US" altLang="zh-CN" sz="2400" dirty="0" smtClean="0"/>
              <a:t>  </a:t>
            </a:r>
            <a:r>
              <a:rPr lang="zh-CN" altLang="zh-CN" sz="2400" dirty="0" smtClean="0"/>
              <a:t>bx,1</a:t>
            </a:r>
            <a:r>
              <a:rPr lang="en-US" altLang="zh-CN" sz="2400" dirty="0" smtClean="0"/>
              <a:t>             </a:t>
            </a:r>
            <a:r>
              <a:rPr lang="en-US" altLang="zh-CN" sz="2400" dirty="0" smtClean="0">
                <a:solidFill>
                  <a:srgbClr val="006600"/>
                </a:solidFill>
              </a:rPr>
              <a:t>;</a:t>
            </a:r>
            <a:r>
              <a:rPr lang="en-US" altLang="zh-CN" sz="2400" dirty="0" err="1" smtClean="0">
                <a:solidFill>
                  <a:srgbClr val="006600"/>
                </a:solidFill>
              </a:rPr>
              <a:t>bx</a:t>
            </a:r>
            <a:r>
              <a:rPr lang="en-US" altLang="zh-CN" sz="2400" dirty="0" smtClean="0">
                <a:solidFill>
                  <a:srgbClr val="006600"/>
                </a:solidFill>
                <a:latin typeface="+mj-ea"/>
                <a:ea typeface="+mj-ea"/>
              </a:rPr>
              <a:t>*</a:t>
            </a:r>
            <a:r>
              <a:rPr lang="en-US" altLang="zh-CN" sz="2400" dirty="0" smtClean="0">
                <a:solidFill>
                  <a:srgbClr val="006600"/>
                </a:solidFill>
              </a:rPr>
              <a:t>4</a:t>
            </a:r>
            <a:endParaRPr lang="zh-CN" altLang="zh-CN" sz="2400" dirty="0" smtClean="0">
              <a:solidFill>
                <a:srgbClr val="00660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  <a:defRPr/>
            </a:pPr>
            <a:r>
              <a:rPr lang="zh-CN" altLang="zh-CN" sz="2400" dirty="0" smtClean="0"/>
              <a:t>	shl </a:t>
            </a:r>
            <a:r>
              <a:rPr lang="en-US" altLang="zh-CN" sz="2400" dirty="0" smtClean="0"/>
              <a:t>  </a:t>
            </a:r>
            <a:r>
              <a:rPr lang="zh-CN" altLang="zh-CN" sz="2400" dirty="0" smtClean="0"/>
              <a:t>bx,1</a:t>
            </a:r>
            <a:r>
              <a:rPr lang="en-US" altLang="zh-CN" sz="2400" dirty="0" smtClean="0"/>
              <a:t>             </a:t>
            </a:r>
            <a:r>
              <a:rPr lang="en-US" altLang="zh-CN" sz="2400" dirty="0" smtClean="0">
                <a:solidFill>
                  <a:srgbClr val="006600"/>
                </a:solidFill>
              </a:rPr>
              <a:t>;</a:t>
            </a:r>
            <a:r>
              <a:rPr lang="en-US" altLang="zh-CN" sz="2400" dirty="0" err="1" smtClean="0">
                <a:solidFill>
                  <a:srgbClr val="006600"/>
                </a:solidFill>
              </a:rPr>
              <a:t>bx</a:t>
            </a:r>
            <a:r>
              <a:rPr lang="en-US" altLang="zh-CN" sz="2400" dirty="0">
                <a:solidFill>
                  <a:srgbClr val="006600"/>
                </a:solidFill>
                <a:latin typeface="+mj-ea"/>
                <a:ea typeface="+mj-ea"/>
              </a:rPr>
              <a:t>*</a:t>
            </a:r>
            <a:r>
              <a:rPr lang="en-US" altLang="zh-CN" sz="2400" dirty="0" smtClean="0">
                <a:solidFill>
                  <a:srgbClr val="006600"/>
                </a:solidFill>
              </a:rPr>
              <a:t>8</a:t>
            </a:r>
            <a:endParaRPr lang="zh-CN" altLang="zh-CN" sz="2400" dirty="0" smtClean="0">
              <a:solidFill>
                <a:srgbClr val="00660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  <a:defRPr/>
            </a:pPr>
            <a:r>
              <a:rPr lang="zh-CN" altLang="zh-CN" sz="2400" dirty="0" smtClean="0"/>
              <a:t>	add </a:t>
            </a:r>
            <a:r>
              <a:rPr lang="en-US" altLang="zh-CN" sz="2400" dirty="0" smtClean="0"/>
              <a:t> </a:t>
            </a:r>
            <a:r>
              <a:rPr lang="zh-CN" altLang="zh-CN" sz="2400" dirty="0" smtClean="0"/>
              <a:t>bx,dx</a:t>
            </a:r>
            <a:r>
              <a:rPr lang="en-US" altLang="zh-CN" sz="2400" dirty="0" smtClean="0"/>
              <a:t>          </a:t>
            </a:r>
            <a:r>
              <a:rPr lang="en-US" altLang="zh-CN" sz="2400" dirty="0" smtClean="0">
                <a:solidFill>
                  <a:srgbClr val="006600"/>
                </a:solidFill>
              </a:rPr>
              <a:t>;</a:t>
            </a:r>
            <a:r>
              <a:rPr lang="en-US" altLang="zh-CN" sz="2400" dirty="0" err="1" smtClean="0">
                <a:solidFill>
                  <a:srgbClr val="006600"/>
                </a:solidFill>
              </a:rPr>
              <a:t>bx</a:t>
            </a:r>
            <a:r>
              <a:rPr lang="en-US" altLang="zh-CN" sz="2400" dirty="0" smtClean="0">
                <a:solidFill>
                  <a:srgbClr val="006600"/>
                </a:solidFill>
                <a:latin typeface="+mj-ea"/>
                <a:ea typeface="+mj-ea"/>
              </a:rPr>
              <a:t>*</a:t>
            </a:r>
            <a:r>
              <a:rPr lang="en-US" altLang="zh-CN" sz="2400" dirty="0" smtClean="0">
                <a:solidFill>
                  <a:srgbClr val="006600"/>
                </a:solidFill>
              </a:rPr>
              <a:t>8+bx</a:t>
            </a:r>
            <a:r>
              <a:rPr lang="en-US" altLang="zh-CN" sz="2400" dirty="0" smtClean="0">
                <a:solidFill>
                  <a:srgbClr val="006600"/>
                </a:solidFill>
                <a:latin typeface="+mj-ea"/>
                <a:ea typeface="+mj-ea"/>
              </a:rPr>
              <a:t>*</a:t>
            </a:r>
            <a:r>
              <a:rPr lang="en-US" altLang="zh-CN" sz="2400" dirty="0" smtClean="0">
                <a:solidFill>
                  <a:srgbClr val="006600"/>
                </a:solidFill>
              </a:rPr>
              <a:t>2=</a:t>
            </a:r>
            <a:r>
              <a:rPr lang="en-US" altLang="zh-CN" sz="2400" dirty="0" err="1" smtClean="0">
                <a:solidFill>
                  <a:srgbClr val="006600"/>
                </a:solidFill>
              </a:rPr>
              <a:t>bx</a:t>
            </a:r>
            <a:r>
              <a:rPr lang="en-US" altLang="zh-CN" sz="2400" dirty="0" smtClean="0">
                <a:solidFill>
                  <a:srgbClr val="006600"/>
                </a:solidFill>
                <a:latin typeface="+mj-ea"/>
              </a:rPr>
              <a:t>*</a:t>
            </a:r>
            <a:r>
              <a:rPr lang="en-US" altLang="zh-CN" sz="2400" dirty="0" smtClean="0">
                <a:solidFill>
                  <a:srgbClr val="006600"/>
                </a:solidFill>
              </a:rPr>
              <a:t>10</a:t>
            </a:r>
            <a:r>
              <a:rPr lang="zh-CN" altLang="en-US" sz="2400" dirty="0" smtClean="0">
                <a:solidFill>
                  <a:srgbClr val="006600"/>
                </a:solidFill>
              </a:rPr>
              <a:t>，</a:t>
            </a:r>
            <a:r>
              <a:rPr lang="en-US" altLang="zh-CN" sz="2400" dirty="0" smtClean="0">
                <a:solidFill>
                  <a:srgbClr val="006600"/>
                </a:solidFill>
              </a:rPr>
              <a:t>3</a:t>
            </a:r>
            <a:r>
              <a:rPr lang="zh-CN" altLang="en-US" sz="2400" dirty="0" smtClean="0">
                <a:solidFill>
                  <a:srgbClr val="006600"/>
                </a:solidFill>
              </a:rPr>
              <a:t>个时钟周期</a:t>
            </a:r>
            <a:endParaRPr lang="zh-CN" altLang="zh-CN" sz="2400" dirty="0" smtClean="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3.18 </a:t>
            </a:r>
            <a:r>
              <a:rPr lang="zh-CN" altLang="en-US" smtClean="0"/>
              <a:t>从键盘输入有符号十进制数（</a:t>
            </a:r>
            <a:r>
              <a:rPr lang="en-US" altLang="zh-CN" smtClean="0"/>
              <a:t>3/3</a:t>
            </a:r>
            <a:r>
              <a:rPr lang="zh-CN" altLang="en-US" smtClean="0"/>
              <a:t>）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713788" cy="53276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dirty="0" smtClean="0"/>
              <a:t>	mov ah,0</a:t>
            </a:r>
            <a:r>
              <a:rPr lang="en-US" altLang="zh-CN" sz="2400" dirty="0" smtClean="0"/>
              <a:t>    </a:t>
            </a:r>
            <a:r>
              <a:rPr lang="en-US" altLang="zh-CN" sz="2400" dirty="0" smtClean="0">
                <a:solidFill>
                  <a:srgbClr val="006600"/>
                </a:solidFill>
              </a:rPr>
              <a:t>;</a:t>
            </a:r>
            <a:endParaRPr lang="zh-CN" altLang="zh-CN" sz="2400" dirty="0" smtClean="0">
              <a:solidFill>
                <a:srgbClr val="00660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dirty="0" smtClean="0"/>
              <a:t>	add bx,ax</a:t>
            </a:r>
            <a:r>
              <a:rPr lang="en-US" altLang="zh-CN" sz="2400" dirty="0" smtClean="0"/>
              <a:t>   </a:t>
            </a:r>
            <a:r>
              <a:rPr lang="en-US" altLang="zh-CN" sz="2400" dirty="0" smtClean="0">
                <a:solidFill>
                  <a:srgbClr val="006600"/>
                </a:solidFill>
              </a:rPr>
              <a:t>;</a:t>
            </a:r>
            <a:r>
              <a:rPr lang="zh-CN" altLang="en-US" sz="2400" dirty="0" smtClean="0">
                <a:solidFill>
                  <a:srgbClr val="006600"/>
                </a:solidFill>
              </a:rPr>
              <a:t>新输入的数位在</a:t>
            </a:r>
            <a:r>
              <a:rPr lang="en-US" altLang="zh-CN" sz="2400" dirty="0" smtClean="0">
                <a:solidFill>
                  <a:srgbClr val="006600"/>
                </a:solidFill>
              </a:rPr>
              <a:t>AL</a:t>
            </a:r>
            <a:r>
              <a:rPr lang="zh-CN" altLang="en-US" sz="2400" dirty="0" smtClean="0">
                <a:solidFill>
                  <a:srgbClr val="006600"/>
                </a:solidFill>
              </a:rPr>
              <a:t>中</a:t>
            </a:r>
            <a:endParaRPr lang="en-US" altLang="zh-CN" sz="2400" dirty="0" smtClean="0">
              <a:solidFill>
                <a:srgbClr val="00660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>
                <a:solidFill>
                  <a:srgbClr val="006600"/>
                </a:solidFill>
              </a:rPr>
              <a:t>;已输入数值乘10后，与新输入数值相加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/>
              <a:t>jmp </a:t>
            </a:r>
            <a:r>
              <a:rPr lang="zh-CN" altLang="zh-CN" sz="2400" dirty="0" smtClean="0">
                <a:hlinkClick r:id="rId2" action="ppaction://hlinksldjump"/>
              </a:rPr>
              <a:t>read1</a:t>
            </a:r>
            <a:r>
              <a:rPr lang="en-US" altLang="zh-CN" sz="2400" dirty="0" smtClean="0">
                <a:solidFill>
                  <a:schemeClr val="tx1"/>
                </a:solidFill>
              </a:rPr>
              <a:t>   </a:t>
            </a:r>
            <a:r>
              <a:rPr lang="zh-CN" altLang="zh-CN" sz="2400" dirty="0" smtClean="0">
                <a:solidFill>
                  <a:srgbClr val="006600"/>
                </a:solidFill>
              </a:rPr>
              <a:t>;继续输入字符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dirty="0" smtClean="0">
                <a:solidFill>
                  <a:srgbClr val="0000FF"/>
                </a:solidFill>
              </a:rPr>
              <a:t>read3</a:t>
            </a:r>
            <a:r>
              <a:rPr lang="zh-CN" altLang="zh-CN" sz="2400" dirty="0" smtClean="0"/>
              <a:t>:	cmp cx,0</a:t>
            </a:r>
            <a:r>
              <a:rPr lang="en-US" altLang="zh-CN" sz="2400" dirty="0" smtClean="0">
                <a:solidFill>
                  <a:schemeClr val="tx1"/>
                </a:solidFill>
              </a:rPr>
              <a:t>     </a:t>
            </a:r>
            <a:r>
              <a:rPr lang="zh-CN" altLang="zh-CN" sz="2400" dirty="0" smtClean="0">
                <a:solidFill>
                  <a:srgbClr val="006600"/>
                </a:solidFill>
              </a:rPr>
              <a:t>;</a:t>
            </a:r>
            <a:r>
              <a:rPr lang="zh-CN" altLang="en-US" sz="2400" dirty="0" smtClean="0">
                <a:solidFill>
                  <a:srgbClr val="006600"/>
                </a:solidFill>
              </a:rPr>
              <a:t>输入结束符，判数据符号，是</a:t>
            </a:r>
            <a:r>
              <a:rPr lang="en-US" altLang="zh-CN" sz="2400" dirty="0" smtClean="0">
                <a:solidFill>
                  <a:srgbClr val="006600"/>
                </a:solidFill>
              </a:rPr>
              <a:t>”+”</a:t>
            </a:r>
            <a:r>
              <a:rPr lang="zh-CN" altLang="en-US" sz="2400" dirty="0" smtClean="0">
                <a:solidFill>
                  <a:srgbClr val="006600"/>
                </a:solidFill>
              </a:rPr>
              <a:t>吗</a:t>
            </a:r>
            <a:endParaRPr lang="zh-CN" altLang="zh-CN" sz="2400" dirty="0" smtClean="0">
              <a:solidFill>
                <a:srgbClr val="00660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dirty="0" smtClean="0"/>
              <a:t>	jz </a:t>
            </a:r>
            <a:r>
              <a:rPr lang="zh-CN" altLang="zh-CN" sz="2400" dirty="0" smtClean="0">
                <a:solidFill>
                  <a:srgbClr val="006600"/>
                </a:solidFill>
              </a:rPr>
              <a:t>read4</a:t>
            </a:r>
            <a:r>
              <a:rPr lang="en-US" altLang="zh-CN" sz="2400" dirty="0" smtClean="0"/>
              <a:t>       </a:t>
            </a:r>
            <a:r>
              <a:rPr lang="en-US" altLang="zh-CN" sz="2400" dirty="0" smtClean="0">
                <a:solidFill>
                  <a:srgbClr val="006600"/>
                </a:solidFill>
              </a:rPr>
              <a:t>;</a:t>
            </a:r>
            <a:r>
              <a:rPr lang="zh-CN" altLang="en-US" sz="2400" dirty="0" smtClean="0">
                <a:solidFill>
                  <a:srgbClr val="006600"/>
                </a:solidFill>
              </a:rPr>
              <a:t>如果符号是</a:t>
            </a:r>
            <a:r>
              <a:rPr lang="en-US" altLang="zh-CN" sz="2400" dirty="0" smtClean="0">
                <a:solidFill>
                  <a:srgbClr val="006600"/>
                </a:solidFill>
              </a:rPr>
              <a:t>”+”</a:t>
            </a:r>
            <a:r>
              <a:rPr lang="zh-CN" altLang="en-US" sz="2400" dirty="0" smtClean="0">
                <a:solidFill>
                  <a:srgbClr val="006600"/>
                </a:solidFill>
              </a:rPr>
              <a:t>，数据直接送出口寄存器</a:t>
            </a:r>
            <a:endParaRPr lang="zh-CN" altLang="zh-CN" sz="2400" dirty="0" smtClean="0">
              <a:solidFill>
                <a:srgbClr val="00660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dirty="0" smtClean="0"/>
              <a:t>	neg bx</a:t>
            </a:r>
            <a:r>
              <a:rPr lang="en-US" altLang="zh-CN" sz="2400" dirty="0" smtClean="0"/>
              <a:t>         ;</a:t>
            </a:r>
            <a:r>
              <a:rPr lang="zh-CN" altLang="zh-CN" sz="2400" dirty="0" smtClean="0">
                <a:solidFill>
                  <a:srgbClr val="006600"/>
                </a:solidFill>
              </a:rPr>
              <a:t>是负数，进行求补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dirty="0" smtClean="0">
                <a:solidFill>
                  <a:srgbClr val="006600"/>
                </a:solidFill>
              </a:rPr>
              <a:t>read4</a:t>
            </a:r>
            <a:r>
              <a:rPr lang="zh-CN" altLang="zh-CN" sz="2400" dirty="0" smtClean="0"/>
              <a:t>:	</a:t>
            </a:r>
            <a:r>
              <a:rPr lang="zh-CN" altLang="zh-CN" sz="2400" dirty="0" smtClean="0">
                <a:solidFill>
                  <a:srgbClr val="FF0000"/>
                </a:solidFill>
              </a:rPr>
              <a:t>mov ax,bx</a:t>
            </a:r>
            <a:r>
              <a:rPr lang="en-US" altLang="zh-CN" sz="2400" dirty="0" smtClean="0">
                <a:solidFill>
                  <a:schemeClr val="tx1"/>
                </a:solidFill>
              </a:rPr>
              <a:t>    </a:t>
            </a:r>
            <a:r>
              <a:rPr lang="zh-CN" altLang="zh-CN" sz="2400" dirty="0" smtClean="0">
                <a:solidFill>
                  <a:srgbClr val="006600"/>
                </a:solidFill>
              </a:rPr>
              <a:t>;</a:t>
            </a:r>
            <a:r>
              <a:rPr lang="zh-CN" altLang="en-US" sz="2400" dirty="0" smtClean="0">
                <a:solidFill>
                  <a:srgbClr val="006600"/>
                </a:solidFill>
              </a:rPr>
              <a:t>输入数据送</a:t>
            </a:r>
            <a:r>
              <a:rPr lang="zh-CN" altLang="zh-CN" sz="2400" dirty="0" smtClean="0">
                <a:solidFill>
                  <a:srgbClr val="006600"/>
                </a:solidFill>
              </a:rPr>
              <a:t>出口</a:t>
            </a:r>
            <a:r>
              <a:rPr lang="zh-CN" altLang="en-US" sz="2400" dirty="0" smtClean="0">
                <a:solidFill>
                  <a:srgbClr val="006600"/>
                </a:solidFill>
              </a:rPr>
              <a:t>寄存器</a:t>
            </a:r>
            <a:endParaRPr lang="zh-CN" altLang="zh-CN" sz="2400" dirty="0" smtClean="0">
              <a:solidFill>
                <a:srgbClr val="00660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>
                <a:solidFill>
                  <a:srgbClr val="990033"/>
                </a:solidFill>
                <a:hlinkClick r:id="rId3" action="ppaction://hlinksldjump"/>
              </a:rPr>
              <a:t>pop dx</a:t>
            </a:r>
            <a:endParaRPr lang="zh-CN" altLang="zh-CN" sz="2400" dirty="0" smtClean="0">
              <a:solidFill>
                <a:srgbClr val="990033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dirty="0" smtClean="0"/>
              <a:t>	</a:t>
            </a:r>
            <a:r>
              <a:rPr lang="zh-CN" altLang="zh-CN" sz="2400" dirty="0" smtClean="0">
                <a:solidFill>
                  <a:srgbClr val="0000FF"/>
                </a:solidFill>
              </a:rPr>
              <a:t>pop cx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dirty="0" smtClean="0">
                <a:solidFill>
                  <a:srgbClr val="0000FF"/>
                </a:solidFill>
              </a:rPr>
              <a:t>	pop bx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dirty="0" smtClean="0"/>
              <a:t>	</a:t>
            </a:r>
            <a:r>
              <a:rPr lang="zh-CN" altLang="zh-CN" sz="2400" dirty="0" smtClean="0">
                <a:solidFill>
                  <a:srgbClr val="FF0000"/>
                </a:solidFill>
              </a:rPr>
              <a:t>ret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>
                <a:solidFill>
                  <a:srgbClr val="006600"/>
                </a:solidFill>
              </a:rPr>
              <a:t>;子程序返回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dirty="0" smtClean="0">
                <a:solidFill>
                  <a:srgbClr val="0000FF"/>
                </a:solidFill>
              </a:rPr>
              <a:t>read</a:t>
            </a:r>
            <a:r>
              <a:rPr lang="zh-CN" altLang="zh-CN" sz="2400" dirty="0" smtClean="0"/>
              <a:t>	</a:t>
            </a:r>
            <a:r>
              <a:rPr lang="zh-CN" altLang="zh-CN" sz="2400" dirty="0" smtClean="0">
                <a:solidFill>
                  <a:srgbClr val="0000FF"/>
                </a:solidFill>
              </a:rPr>
              <a:t>endp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504825"/>
          </a:xfrm>
        </p:spPr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3.18 </a:t>
            </a:r>
            <a:r>
              <a:rPr lang="zh-CN" altLang="en-US" smtClean="0"/>
              <a:t>从键盘输入有符号十进制数的子程序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713788" cy="532765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433513" algn="l"/>
                <a:tab pos="3937000" algn="l"/>
              </a:tabLst>
            </a:pPr>
            <a:r>
              <a:rPr lang="zh-CN" altLang="en-US" sz="2400" smtClean="0">
                <a:solidFill>
                  <a:srgbClr val="008000"/>
                </a:solidFill>
              </a:rPr>
              <a:t>；主程序调用子程序输入整数，先定义数据段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433513" algn="l"/>
                <a:tab pos="3937000" algn="l"/>
              </a:tabLst>
            </a:pPr>
            <a:r>
              <a:rPr lang="en-US" altLang="zh-CN" smtClean="0"/>
              <a:t>count	= 10   ;</a:t>
            </a:r>
            <a:r>
              <a:rPr lang="zh-CN" altLang="en-US" smtClean="0"/>
              <a:t>常量定义</a:t>
            </a:r>
            <a:endParaRPr lang="en-US" altLang="zh-CN" smtClean="0"/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433513" algn="l"/>
                <a:tab pos="3937000" algn="l"/>
              </a:tabLst>
            </a:pPr>
            <a:r>
              <a:rPr lang="en-US" altLang="zh-CN" smtClean="0"/>
              <a:t>array	dw count dup(0)  ;</a:t>
            </a:r>
            <a:r>
              <a:rPr lang="zh-CN" altLang="en-US" smtClean="0"/>
              <a:t>定义整形数组，</a:t>
            </a:r>
            <a:r>
              <a:rPr lang="en-US" altLang="zh-CN" smtClean="0"/>
              <a:t>10</a:t>
            </a:r>
            <a:r>
              <a:rPr lang="zh-CN" altLang="en-US" smtClean="0"/>
              <a:t>个元素</a:t>
            </a:r>
            <a:endParaRPr lang="en-US" altLang="zh-CN" smtClean="0"/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433513" algn="l"/>
                <a:tab pos="3937000" algn="l"/>
              </a:tabLst>
            </a:pPr>
            <a:r>
              <a:rPr lang="en-US" altLang="zh-CN" smtClean="0"/>
              <a:t>	</a:t>
            </a:r>
            <a:r>
              <a:rPr lang="zh-CN" altLang="en-US" sz="2400" smtClean="0">
                <a:solidFill>
                  <a:srgbClr val="008000"/>
                </a:solidFill>
              </a:rPr>
              <a:t>；代码段中主程序部分，循环调用子程序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433513" algn="l"/>
                <a:tab pos="3937000" algn="l"/>
              </a:tabLst>
            </a:pPr>
            <a:r>
              <a:rPr lang="zh-CN" altLang="zh-CN" smtClean="0">
                <a:solidFill>
                  <a:srgbClr val="660066"/>
                </a:solidFill>
              </a:rPr>
              <a:t>	</a:t>
            </a:r>
            <a:r>
              <a:rPr lang="zh-CN" altLang="zh-CN" smtClean="0"/>
              <a:t>mov cx,count</a:t>
            </a:r>
            <a:r>
              <a:rPr lang="en-US" altLang="zh-CN" smtClean="0"/>
              <a:t>  ;</a:t>
            </a:r>
            <a:r>
              <a:rPr lang="zh-CN" altLang="en-US" smtClean="0"/>
              <a:t>循环次数初始化</a:t>
            </a:r>
            <a:endParaRPr lang="zh-CN" altLang="zh-CN" smtClean="0"/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433513" algn="l"/>
                <a:tab pos="3937000" algn="l"/>
              </a:tabLst>
            </a:pPr>
            <a:r>
              <a:rPr lang="zh-CN" altLang="zh-CN" smtClean="0">
                <a:solidFill>
                  <a:srgbClr val="660066"/>
                </a:solidFill>
              </a:rPr>
              <a:t>	</a:t>
            </a:r>
            <a:r>
              <a:rPr lang="zh-CN" altLang="zh-CN" smtClean="0"/>
              <a:t>mov bx,offset array</a:t>
            </a:r>
            <a:r>
              <a:rPr lang="en-US" altLang="zh-CN" smtClean="0"/>
              <a:t>  ;</a:t>
            </a:r>
            <a:r>
              <a:rPr lang="zh-CN" altLang="en-US" smtClean="0"/>
              <a:t>指针变量初始化</a:t>
            </a:r>
            <a:endParaRPr lang="zh-CN" altLang="zh-CN" smtClean="0"/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433513" algn="l"/>
                <a:tab pos="3937000" algn="l"/>
              </a:tabLst>
            </a:pPr>
            <a:r>
              <a:rPr lang="zh-CN" altLang="zh-CN" smtClean="0"/>
              <a:t>again:</a:t>
            </a:r>
            <a:r>
              <a:rPr lang="zh-CN" altLang="zh-CN" smtClean="0">
                <a:solidFill>
                  <a:srgbClr val="660066"/>
                </a:solidFill>
              </a:rPr>
              <a:t>	</a:t>
            </a:r>
            <a:r>
              <a:rPr lang="zh-CN" altLang="zh-CN" smtClean="0">
                <a:solidFill>
                  <a:srgbClr val="0000FF"/>
                </a:solidFill>
              </a:rPr>
              <a:t>call read</a:t>
            </a:r>
            <a:r>
              <a:rPr lang="zh-CN" altLang="zh-CN" smtClean="0">
                <a:solidFill>
                  <a:srgbClr val="660066"/>
                </a:solidFill>
              </a:rPr>
              <a:t>	</a:t>
            </a:r>
            <a:r>
              <a:rPr lang="zh-CN" altLang="zh-CN" sz="2400" smtClean="0">
                <a:solidFill>
                  <a:srgbClr val="008000"/>
                </a:solidFill>
              </a:rPr>
              <a:t>;调用子程序，</a:t>
            </a:r>
            <a:r>
              <a:rPr lang="zh-CN" altLang="en-US" sz="2400" smtClean="0">
                <a:solidFill>
                  <a:srgbClr val="008000"/>
                </a:solidFill>
              </a:rPr>
              <a:t>输入</a:t>
            </a:r>
            <a:r>
              <a:rPr lang="zh-CN" altLang="zh-CN" sz="2400" smtClean="0">
                <a:solidFill>
                  <a:srgbClr val="008000"/>
                </a:solidFill>
              </a:rPr>
              <a:t>一个</a:t>
            </a:r>
            <a:r>
              <a:rPr lang="zh-CN" altLang="en-US" sz="2400" smtClean="0">
                <a:solidFill>
                  <a:srgbClr val="008000"/>
                </a:solidFill>
              </a:rPr>
              <a:t>整数</a:t>
            </a:r>
            <a:endParaRPr lang="zh-CN" altLang="zh-CN" sz="2400" smtClean="0">
              <a:solidFill>
                <a:srgbClr val="008000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433513" algn="l"/>
                <a:tab pos="3937000" algn="l"/>
              </a:tabLst>
            </a:pPr>
            <a:r>
              <a:rPr lang="zh-CN" altLang="zh-CN" smtClean="0">
                <a:solidFill>
                  <a:srgbClr val="660066"/>
                </a:solidFill>
              </a:rPr>
              <a:t>	</a:t>
            </a:r>
            <a:r>
              <a:rPr lang="zh-CN" altLang="zh-CN" smtClean="0">
                <a:solidFill>
                  <a:srgbClr val="0000FF"/>
                </a:solidFill>
              </a:rPr>
              <a:t>mov [bx],</a:t>
            </a:r>
            <a:r>
              <a:rPr lang="zh-CN" altLang="zh-CN" smtClean="0">
                <a:solidFill>
                  <a:srgbClr val="FF0000"/>
                </a:solidFill>
              </a:rPr>
              <a:t>ax</a:t>
            </a:r>
            <a:r>
              <a:rPr lang="zh-CN" altLang="zh-CN" smtClean="0">
                <a:solidFill>
                  <a:srgbClr val="660066"/>
                </a:solidFill>
              </a:rPr>
              <a:t>	</a:t>
            </a:r>
            <a:r>
              <a:rPr lang="zh-CN" altLang="zh-CN" sz="2400" smtClean="0">
                <a:solidFill>
                  <a:srgbClr val="008000"/>
                </a:solidFill>
              </a:rPr>
              <a:t>;</a:t>
            </a:r>
            <a:r>
              <a:rPr lang="zh-CN" altLang="en-US" sz="2400" smtClean="0">
                <a:solidFill>
                  <a:srgbClr val="008000"/>
                </a:solidFill>
              </a:rPr>
              <a:t>子程序返回值在</a:t>
            </a:r>
            <a:r>
              <a:rPr lang="en-US" altLang="zh-CN" sz="2400" smtClean="0">
                <a:solidFill>
                  <a:srgbClr val="008000"/>
                </a:solidFill>
              </a:rPr>
              <a:t>ax</a:t>
            </a:r>
            <a:r>
              <a:rPr lang="zh-CN" altLang="en-US" sz="2400" smtClean="0">
                <a:solidFill>
                  <a:srgbClr val="008000"/>
                </a:solidFill>
              </a:rPr>
              <a:t>中，存入数组</a:t>
            </a:r>
            <a:endParaRPr lang="zh-CN" altLang="zh-CN" sz="2400" smtClean="0">
              <a:solidFill>
                <a:srgbClr val="008000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433513" algn="l"/>
                <a:tab pos="3937000" algn="l"/>
              </a:tabLst>
            </a:pPr>
            <a:r>
              <a:rPr lang="zh-CN" altLang="zh-CN" smtClean="0">
                <a:solidFill>
                  <a:srgbClr val="660066"/>
                </a:solidFill>
              </a:rPr>
              <a:t>	</a:t>
            </a:r>
            <a:r>
              <a:rPr lang="zh-CN" altLang="zh-CN" smtClean="0"/>
              <a:t>inc bx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433513" algn="l"/>
                <a:tab pos="3937000" algn="l"/>
              </a:tabLst>
            </a:pPr>
            <a:r>
              <a:rPr lang="zh-CN" altLang="zh-CN" smtClean="0"/>
              <a:t>	inc bx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433513" algn="l"/>
                <a:tab pos="3937000" algn="l"/>
              </a:tabLst>
            </a:pPr>
            <a:r>
              <a:rPr lang="zh-CN" altLang="zh-CN" smtClean="0"/>
              <a:t>	call </a:t>
            </a:r>
            <a:r>
              <a:rPr lang="zh-CN" altLang="zh-CN" smtClean="0">
                <a:hlinkClick r:id="rId2" action="ppaction://hlinksldjump"/>
              </a:rPr>
              <a:t>dpcrlf</a:t>
            </a:r>
            <a:r>
              <a:rPr lang="zh-CN" altLang="zh-CN" smtClean="0">
                <a:solidFill>
                  <a:srgbClr val="660066"/>
                </a:solidFill>
              </a:rPr>
              <a:t>	</a:t>
            </a:r>
            <a:r>
              <a:rPr lang="zh-CN" altLang="zh-CN" sz="2400" smtClean="0">
                <a:solidFill>
                  <a:srgbClr val="008000"/>
                </a:solidFill>
              </a:rPr>
              <a:t>;调用</a:t>
            </a:r>
            <a:r>
              <a:rPr lang="zh-CN" altLang="en-US" sz="2400" smtClean="0">
                <a:solidFill>
                  <a:srgbClr val="008000"/>
                </a:solidFill>
              </a:rPr>
              <a:t>回车换行</a:t>
            </a:r>
            <a:r>
              <a:rPr lang="zh-CN" altLang="zh-CN" sz="2400" smtClean="0">
                <a:solidFill>
                  <a:srgbClr val="008000"/>
                </a:solidFill>
              </a:rPr>
              <a:t>子程序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433513" algn="l"/>
                <a:tab pos="3937000" algn="l"/>
              </a:tabLst>
            </a:pPr>
            <a:r>
              <a:rPr lang="zh-CN" altLang="zh-CN" smtClean="0">
                <a:solidFill>
                  <a:srgbClr val="660066"/>
                </a:solidFill>
              </a:rPr>
              <a:t>	</a:t>
            </a:r>
            <a:r>
              <a:rPr lang="zh-CN" altLang="zh-CN" smtClean="0"/>
              <a:t>loop again</a:t>
            </a:r>
            <a:r>
              <a:rPr lang="en-US" altLang="zh-CN" smtClean="0"/>
              <a:t>     </a:t>
            </a:r>
            <a:r>
              <a:rPr lang="en-US" altLang="zh-CN" sz="2400" smtClean="0">
                <a:solidFill>
                  <a:srgbClr val="008000"/>
                </a:solidFill>
              </a:rPr>
              <a:t>   </a:t>
            </a:r>
            <a:r>
              <a:rPr lang="en-US" altLang="zh-CN" smtClean="0"/>
              <a:t> </a:t>
            </a:r>
            <a:r>
              <a:rPr lang="en-US" altLang="zh-CN" sz="2400" smtClean="0">
                <a:solidFill>
                  <a:srgbClr val="008000"/>
                </a:solidFill>
              </a:rPr>
              <a:t>;</a:t>
            </a:r>
            <a:r>
              <a:rPr lang="zh-CN" altLang="en-US" sz="2400" smtClean="0">
                <a:solidFill>
                  <a:srgbClr val="008000"/>
                </a:solidFill>
              </a:rPr>
              <a:t>在下一行继续输入</a:t>
            </a:r>
            <a:endParaRPr lang="zh-CN" altLang="zh-CN" sz="2400" smtClean="0">
              <a:solidFill>
                <a:srgbClr val="008000"/>
              </a:solidFill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7020272" y="981075"/>
            <a:ext cx="1657350" cy="431800"/>
          </a:xfrm>
          <a:prstGeom prst="roundRect">
            <a:avLst/>
          </a:prstGeom>
          <a:ln w="952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solidFill>
                  <a:srgbClr val="0000FF"/>
                </a:solidFill>
                <a:effectLst/>
                <a:ea typeface="宋体" pitchFamily="2" charset="-122"/>
              </a:rPr>
              <a:t>Wj0320</a:t>
            </a:r>
            <a:r>
              <a:rPr lang="en-US" altLang="zh-CN" dirty="0" smtClean="0">
                <a:solidFill>
                  <a:srgbClr val="0000FF"/>
                </a:solidFill>
                <a:effectLst/>
              </a:rPr>
              <a:t>.</a:t>
            </a:r>
            <a:r>
              <a:rPr lang="en-US" altLang="zh-CN" dirty="0" smtClean="0">
                <a:solidFill>
                  <a:srgbClr val="0000FF"/>
                </a:solidFill>
                <a:effectLst/>
                <a:ea typeface="宋体" pitchFamily="2" charset="-122"/>
              </a:rPr>
              <a:t>asm</a:t>
            </a:r>
            <a:endParaRPr lang="zh-CN" altLang="en-US" dirty="0">
              <a:solidFill>
                <a:srgbClr val="0000FF"/>
              </a:solidFill>
              <a:effectLst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3.18 </a:t>
            </a:r>
            <a:r>
              <a:rPr lang="zh-CN" altLang="en-US" smtClean="0"/>
              <a:t>从键盘输入有符号十进制数（续</a:t>
            </a:r>
            <a:r>
              <a:rPr lang="en-US" altLang="zh-CN" smtClean="0"/>
              <a:t>4</a:t>
            </a:r>
            <a:r>
              <a:rPr lang="zh-CN" altLang="en-US" smtClean="0"/>
              <a:t>）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07375" cy="525621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smtClean="0"/>
              <a:t>dpcrlf	proc	</a:t>
            </a:r>
            <a:r>
              <a:rPr lang="zh-CN" altLang="zh-CN" sz="2400" smtClean="0">
                <a:solidFill>
                  <a:srgbClr val="006600"/>
                </a:solidFill>
              </a:rPr>
              <a:t>;使光标回车换行的子程序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smtClean="0"/>
              <a:t>	push ax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smtClean="0"/>
              <a:t>	push dx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smtClean="0"/>
              <a:t>	</a:t>
            </a:r>
            <a:r>
              <a:rPr lang="zh-CN" altLang="zh-CN" sz="2400" smtClean="0">
                <a:solidFill>
                  <a:srgbClr val="0000FF"/>
                </a:solidFill>
              </a:rPr>
              <a:t>mov ah,2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smtClean="0">
                <a:solidFill>
                  <a:srgbClr val="0000FF"/>
                </a:solidFill>
              </a:rPr>
              <a:t>	mov dl,0dh</a:t>
            </a:r>
            <a:r>
              <a:rPr lang="en-US" altLang="zh-CN" sz="2400" smtClean="0">
                <a:solidFill>
                  <a:srgbClr val="0000FF"/>
                </a:solidFill>
              </a:rPr>
              <a:t>	</a:t>
            </a:r>
            <a:r>
              <a:rPr lang="en-US" altLang="zh-CN" sz="2400" smtClean="0">
                <a:solidFill>
                  <a:srgbClr val="006600"/>
                </a:solidFill>
              </a:rPr>
              <a:t>;</a:t>
            </a:r>
            <a:r>
              <a:rPr lang="zh-CN" altLang="en-US" sz="2400" smtClean="0">
                <a:solidFill>
                  <a:srgbClr val="006600"/>
                </a:solidFill>
              </a:rPr>
              <a:t>回车</a:t>
            </a:r>
            <a:endParaRPr lang="zh-CN" altLang="zh-CN" sz="2400" smtClean="0">
              <a:solidFill>
                <a:srgbClr val="00660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smtClean="0">
                <a:solidFill>
                  <a:srgbClr val="0000FF"/>
                </a:solidFill>
              </a:rPr>
              <a:t>	int 21h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smtClean="0"/>
              <a:t>	</a:t>
            </a:r>
            <a:r>
              <a:rPr lang="zh-CN" altLang="zh-CN" sz="2400" smtClean="0">
                <a:solidFill>
                  <a:srgbClr val="FF0000"/>
                </a:solidFill>
              </a:rPr>
              <a:t>mov ah,2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smtClean="0">
                <a:solidFill>
                  <a:srgbClr val="FF0000"/>
                </a:solidFill>
              </a:rPr>
              <a:t>	mov dl,0ah</a:t>
            </a:r>
            <a:r>
              <a:rPr lang="en-US" altLang="zh-CN" sz="2400" smtClean="0">
                <a:solidFill>
                  <a:srgbClr val="FF0000"/>
                </a:solidFill>
              </a:rPr>
              <a:t>	</a:t>
            </a:r>
            <a:r>
              <a:rPr lang="en-US" altLang="zh-CN" sz="2400" smtClean="0">
                <a:solidFill>
                  <a:srgbClr val="006600"/>
                </a:solidFill>
              </a:rPr>
              <a:t> ;</a:t>
            </a:r>
            <a:r>
              <a:rPr lang="zh-CN" altLang="en-US" sz="2400" smtClean="0">
                <a:solidFill>
                  <a:srgbClr val="006600"/>
                </a:solidFill>
              </a:rPr>
              <a:t>换行</a:t>
            </a:r>
            <a:endParaRPr lang="zh-CN" altLang="zh-CN" sz="2400" smtClean="0">
              <a:solidFill>
                <a:srgbClr val="00660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smtClean="0">
                <a:solidFill>
                  <a:srgbClr val="FF0000"/>
                </a:solidFill>
              </a:rPr>
              <a:t>	int 21h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smtClean="0"/>
              <a:t>	pop dx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smtClean="0"/>
              <a:t>	pop ax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smtClean="0"/>
              <a:t>	ret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smtClean="0"/>
              <a:t>dpcrlf	endp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5048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3.6.3 </a:t>
            </a:r>
            <a:r>
              <a:rPr lang="zh-CN" altLang="en-US" dirty="0" smtClean="0"/>
              <a:t>用</a:t>
            </a:r>
            <a:r>
              <a:rPr lang="zh-CN" altLang="en-US" dirty="0"/>
              <a:t>共享变量</a:t>
            </a:r>
            <a:r>
              <a:rPr lang="zh-CN" altLang="en-US" dirty="0" smtClean="0"/>
              <a:t>传递参数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08050"/>
            <a:ext cx="8064500" cy="52578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ts val="1200"/>
              </a:spcBef>
            </a:pPr>
            <a:r>
              <a:rPr lang="zh-CN" altLang="en-US" dirty="0" smtClean="0"/>
              <a:t>利用</a:t>
            </a:r>
            <a:r>
              <a:rPr lang="zh-CN" altLang="en-US" dirty="0" smtClean="0">
                <a:solidFill>
                  <a:srgbClr val="0000FF"/>
                </a:solidFill>
              </a:rPr>
              <a:t>共享变量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0000FF"/>
                </a:solidFill>
              </a:rPr>
              <a:t>全局变量</a:t>
            </a:r>
            <a:r>
              <a:rPr lang="en-US" altLang="zh-CN" dirty="0" smtClean="0">
                <a:solidFill>
                  <a:srgbClr val="0000FF"/>
                </a:solidFill>
              </a:rPr>
              <a:t>)</a:t>
            </a:r>
            <a:r>
              <a:rPr lang="zh-CN" altLang="en-US" dirty="0" smtClean="0"/>
              <a:t>进行参数传递是指子程序和主程序使用同一个变量存取数据。</a:t>
            </a:r>
            <a:endParaRPr lang="en-US" altLang="zh-CN" dirty="0" smtClean="0"/>
          </a:p>
          <a:p>
            <a:pPr eaLnBrk="1" hangingPunct="1">
              <a:lnSpc>
                <a:spcPct val="125000"/>
              </a:lnSpc>
              <a:spcBef>
                <a:spcPts val="1200"/>
              </a:spcBef>
            </a:pPr>
            <a:r>
              <a:rPr lang="zh-CN" altLang="en-US" dirty="0" smtClean="0"/>
              <a:t>如果变量定义和使用不在同一个源程序中，需要利用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EXTERN</a:t>
            </a:r>
            <a:r>
              <a:rPr lang="zh-CN" altLang="en-US" dirty="0" smtClean="0"/>
              <a:t>声明。</a:t>
            </a:r>
          </a:p>
          <a:p>
            <a:pPr eaLnBrk="1" hangingPunct="1">
              <a:lnSpc>
                <a:spcPct val="125000"/>
              </a:lnSpc>
              <a:spcBef>
                <a:spcPts val="1200"/>
              </a:spcBef>
            </a:pPr>
            <a:r>
              <a:rPr lang="zh-CN" altLang="en-US" dirty="0" smtClean="0"/>
              <a:t>如果主程序还要利用原来的变量值，则需要保护和恢复。</a:t>
            </a:r>
          </a:p>
          <a:p>
            <a:pPr eaLnBrk="1" hangingPunct="1">
              <a:lnSpc>
                <a:spcPct val="125000"/>
              </a:lnSpc>
              <a:spcBef>
                <a:spcPts val="1200"/>
              </a:spcBef>
            </a:pPr>
            <a:r>
              <a:rPr lang="zh-CN" altLang="en-US" dirty="0" smtClean="0"/>
              <a:t>利用共享变量传递参数，子程序的通用性较差，但特别适合在多个程序段间、尤其在不同的程序模块间传递数据</a:t>
            </a:r>
          </a:p>
        </p:txBody>
      </p:sp>
      <p:sp>
        <p:nvSpPr>
          <p:cNvPr id="2" name="圆角矩形 1"/>
          <p:cNvSpPr/>
          <p:nvPr/>
        </p:nvSpPr>
        <p:spPr bwMode="auto">
          <a:xfrm>
            <a:off x="7380288" y="2781300"/>
            <a:ext cx="1008062" cy="431800"/>
          </a:xfrm>
          <a:prstGeom prst="roundRect">
            <a:avLst/>
          </a:prstGeom>
          <a:ln w="127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altLang="zh-CN" dirty="0">
                <a:solidFill>
                  <a:srgbClr val="0000FF"/>
                </a:solidFill>
                <a:effectLst/>
                <a:ea typeface="宋体" pitchFamily="2" charset="-122"/>
              </a:rPr>
              <a:t>wj0323</a:t>
            </a:r>
            <a:endParaRPr lang="zh-CN" altLang="en-US" dirty="0">
              <a:solidFill>
                <a:srgbClr val="0000FF"/>
              </a:solidFill>
              <a:effectLst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3.19 </a:t>
            </a:r>
            <a:r>
              <a:rPr lang="zh-CN" altLang="zh-CN" smtClean="0"/>
              <a:t>用</a:t>
            </a:r>
            <a:r>
              <a:rPr lang="zh-CN" altLang="en-US" smtClean="0"/>
              <a:t>共享变量</a:t>
            </a:r>
            <a:r>
              <a:rPr lang="zh-CN" altLang="zh-CN" smtClean="0"/>
              <a:t>传递参数</a:t>
            </a:r>
            <a:r>
              <a:rPr lang="zh-CN" altLang="en-US" smtClean="0"/>
              <a:t>显示字符串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496300" cy="4895850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1157288" algn="l"/>
                <a:tab pos="3937000" algn="l"/>
              </a:tabLst>
            </a:pPr>
            <a:r>
              <a:rPr lang="zh-CN" altLang="en-US" sz="2400" dirty="0" smtClean="0">
                <a:solidFill>
                  <a:srgbClr val="0000FF"/>
                </a:solidFill>
              </a:rPr>
              <a:t>；假设串的首地址用共享变量传递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marL="0" indent="0" eaLnBrk="1" hangingPunct="1">
              <a:buFontTx/>
              <a:buNone/>
              <a:tabLst>
                <a:tab pos="1157288" algn="l"/>
                <a:tab pos="3937000" algn="l"/>
              </a:tabLst>
            </a:pPr>
            <a:r>
              <a:rPr lang="zh-CN" altLang="en-US" sz="2400" dirty="0" smtClean="0">
                <a:solidFill>
                  <a:srgbClr val="008000"/>
                </a:solidFill>
              </a:rPr>
              <a:t>；数据段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937000" algn="l"/>
              </a:tabLst>
            </a:pPr>
            <a:r>
              <a:rPr lang="en-US" altLang="zh-CN" sz="2400" dirty="0" err="1" smtClean="0"/>
              <a:t>msg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db</a:t>
            </a:r>
            <a:r>
              <a:rPr lang="en-US" altLang="zh-CN" sz="2400" dirty="0" smtClean="0"/>
              <a:t> 'Well, I made it !',0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937000" algn="l"/>
              </a:tabLst>
            </a:pPr>
            <a:r>
              <a:rPr lang="en-US" altLang="en-US" sz="2400" dirty="0" smtClean="0">
                <a:solidFill>
                  <a:srgbClr val="0000FF"/>
                </a:solidFill>
              </a:rPr>
              <a:t>temp</a:t>
            </a:r>
            <a:r>
              <a:rPr lang="en-US" altLang="en-US" sz="2400" dirty="0" smtClean="0">
                <a:solidFill>
                  <a:srgbClr val="660066"/>
                </a:solidFill>
              </a:rPr>
              <a:t>	</a:t>
            </a:r>
            <a:r>
              <a:rPr lang="en-US" altLang="en-US" sz="2400" dirty="0" err="1" smtClean="0"/>
              <a:t>dw</a:t>
            </a:r>
            <a:r>
              <a:rPr lang="en-US" altLang="en-US" sz="2400" dirty="0" smtClean="0"/>
              <a:t> ?	</a:t>
            </a:r>
            <a:r>
              <a:rPr lang="en-US" altLang="en-US" sz="2400" dirty="0" smtClean="0">
                <a:solidFill>
                  <a:srgbClr val="006600"/>
                </a:solidFill>
              </a:rPr>
              <a:t>; </a:t>
            </a:r>
            <a:r>
              <a:rPr lang="en-US" altLang="en-US" sz="2400" dirty="0" err="1" smtClean="0">
                <a:solidFill>
                  <a:srgbClr val="006600"/>
                </a:solidFill>
              </a:rPr>
              <a:t>共享变量</a:t>
            </a:r>
            <a:r>
              <a:rPr lang="zh-CN" altLang="en-US" sz="2400" dirty="0" smtClean="0">
                <a:solidFill>
                  <a:srgbClr val="006600"/>
                </a:solidFill>
              </a:rPr>
              <a:t>，存串地址</a:t>
            </a:r>
          </a:p>
          <a:p>
            <a:pPr marL="0" indent="0" eaLnBrk="1" hangingPunct="1">
              <a:spcBef>
                <a:spcPts val="1800"/>
              </a:spcBef>
              <a:buFontTx/>
              <a:buNone/>
              <a:tabLst>
                <a:tab pos="1157288" algn="l"/>
                <a:tab pos="3937000" algn="l"/>
              </a:tabLst>
            </a:pPr>
            <a:r>
              <a:rPr lang="zh-CN" altLang="en-US" sz="2400" dirty="0" smtClean="0">
                <a:solidFill>
                  <a:srgbClr val="008000"/>
                </a:solidFill>
              </a:rPr>
              <a:t>；代码段，主程序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  <a:tabLst>
                <a:tab pos="1157288" algn="l"/>
                <a:tab pos="3937000" algn="l"/>
              </a:tabLst>
            </a:pPr>
            <a:r>
              <a:rPr lang="zh-CN" altLang="zh-CN" sz="2400" dirty="0" smtClean="0"/>
              <a:t>	mov si,offset msg 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  <a:tabLst>
                <a:tab pos="1157288" algn="l"/>
                <a:tab pos="3937000" algn="l"/>
              </a:tabLst>
            </a:pPr>
            <a:r>
              <a:rPr lang="zh-CN" altLang="zh-CN" sz="2400" dirty="0" smtClean="0"/>
              <a:t>	mov</a:t>
            </a:r>
            <a:r>
              <a:rPr lang="zh-CN" altLang="zh-CN" sz="2400" dirty="0" smtClean="0">
                <a:solidFill>
                  <a:srgbClr val="660066"/>
                </a:solidFill>
              </a:rPr>
              <a:t> </a:t>
            </a:r>
            <a:r>
              <a:rPr lang="zh-CN" altLang="zh-CN" sz="2400" dirty="0" smtClean="0">
                <a:solidFill>
                  <a:srgbClr val="0000FF"/>
                </a:solidFill>
              </a:rPr>
              <a:t>temp</a:t>
            </a:r>
            <a:r>
              <a:rPr lang="zh-CN" altLang="zh-CN" sz="2400" dirty="0" smtClean="0"/>
              <a:t>,si	</a:t>
            </a:r>
            <a:r>
              <a:rPr lang="zh-CN" altLang="zh-CN" sz="2400" dirty="0" smtClean="0">
                <a:solidFill>
                  <a:srgbClr val="006600"/>
                </a:solidFill>
              </a:rPr>
              <a:t>; 共享变量传递参数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  <a:tabLst>
                <a:tab pos="1157288" algn="l"/>
                <a:tab pos="3937000" algn="l"/>
              </a:tabLst>
            </a:pPr>
            <a:r>
              <a:rPr lang="zh-CN" altLang="zh-CN" sz="2400" dirty="0" smtClean="0"/>
              <a:t>	call</a:t>
            </a:r>
            <a:r>
              <a:rPr lang="zh-CN" altLang="zh-CN" sz="2400" dirty="0" smtClean="0">
                <a:solidFill>
                  <a:srgbClr val="660066"/>
                </a:solidFill>
              </a:rPr>
              <a:t> </a:t>
            </a:r>
            <a:r>
              <a:rPr lang="zh-CN" altLang="zh-CN" sz="2400" dirty="0" smtClean="0">
                <a:solidFill>
                  <a:srgbClr val="FF0000"/>
                </a:solidFill>
                <a:hlinkClick r:id="rId2" action="ppaction://hlinksldjump"/>
              </a:rPr>
              <a:t>dpstri</a:t>
            </a:r>
            <a:r>
              <a:rPr lang="zh-CN" altLang="zh-CN" sz="2400" dirty="0" smtClean="0"/>
              <a:t>	</a:t>
            </a:r>
            <a:r>
              <a:rPr lang="zh-CN" altLang="zh-CN" sz="2400" dirty="0" smtClean="0">
                <a:solidFill>
                  <a:srgbClr val="006600"/>
                </a:solidFill>
              </a:rPr>
              <a:t>;调用子程序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7380288" y="978657"/>
            <a:ext cx="1295400" cy="504056"/>
          </a:xfrm>
          <a:prstGeom prst="roundRect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altLang="zh-CN" sz="2400" dirty="0" smtClean="0">
                <a:solidFill>
                  <a:srgbClr val="0000FF"/>
                </a:solidFill>
                <a:effectLst/>
                <a:ea typeface="宋体" pitchFamily="2" charset="-122"/>
              </a:rPr>
              <a:t>wj0318</a:t>
            </a:r>
            <a:endParaRPr lang="zh-CN" altLang="en-US" sz="2400" dirty="0">
              <a:solidFill>
                <a:srgbClr val="0000FF"/>
              </a:solidFill>
              <a:effectLst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3.6 </a:t>
            </a:r>
            <a:r>
              <a:rPr lang="zh-CN" altLang="en-US" smtClean="0"/>
              <a:t>子程序设计：子程序概念 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把功能相对独立的程序段单独编写和调试，作为一个模块供程序使用，就形成子程序。</a:t>
            </a:r>
          </a:p>
          <a:p>
            <a:pPr eaLnBrk="1" hangingPunct="1"/>
            <a:r>
              <a:rPr lang="zh-CN" altLang="en-US" smtClean="0"/>
              <a:t>子程序可以实现源程序的模块化，可简化源程序结构，可以提高编程效率。</a:t>
            </a:r>
          </a:p>
          <a:p>
            <a:pPr eaLnBrk="1" hangingPunct="1"/>
            <a:r>
              <a:rPr lang="zh-CN" altLang="en-US" smtClean="0"/>
              <a:t>主程序使用</a:t>
            </a:r>
            <a:r>
              <a:rPr lang="en-US" altLang="zh-CN" smtClean="0"/>
              <a:t>CALL</a:t>
            </a:r>
            <a:r>
              <a:rPr lang="zh-CN" altLang="en-US" smtClean="0"/>
              <a:t>指令调用子程序。</a:t>
            </a:r>
          </a:p>
          <a:p>
            <a:pPr eaLnBrk="1" hangingPunct="1"/>
            <a:r>
              <a:rPr lang="zh-CN" altLang="en-US" smtClean="0"/>
              <a:t>子程序利用</a:t>
            </a:r>
            <a:r>
              <a:rPr lang="en-US" altLang="zh-CN" smtClean="0"/>
              <a:t>RET</a:t>
            </a:r>
            <a:r>
              <a:rPr lang="zh-CN" altLang="en-US" smtClean="0"/>
              <a:t>指令返回主程序。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3.19 </a:t>
            </a:r>
            <a:r>
              <a:rPr lang="zh-CN" altLang="zh-CN" smtClean="0"/>
              <a:t>用</a:t>
            </a:r>
            <a:r>
              <a:rPr lang="zh-CN" altLang="en-US" smtClean="0"/>
              <a:t>共享变量</a:t>
            </a:r>
            <a:r>
              <a:rPr lang="zh-CN" altLang="zh-CN" smtClean="0"/>
              <a:t>传递参数</a:t>
            </a:r>
            <a:r>
              <a:rPr lang="zh-CN" altLang="en-US" smtClean="0"/>
              <a:t>显示字符串（续）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07375" cy="4032250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1157288" algn="l"/>
                <a:tab pos="3582988" algn="l"/>
              </a:tabLst>
            </a:pPr>
            <a:r>
              <a:rPr lang="zh-CN" altLang="en-US" sz="2400" dirty="0" smtClean="0">
                <a:solidFill>
                  <a:srgbClr val="008000"/>
                </a:solidFill>
              </a:rPr>
              <a:t>；代码段，子程序</a:t>
            </a:r>
            <a:r>
              <a:rPr lang="zh-CN" altLang="zh-CN" sz="2400" dirty="0" smtClean="0"/>
              <a:t>	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582988" algn="l"/>
              </a:tabLst>
            </a:pPr>
            <a:r>
              <a:rPr lang="zh-CN" altLang="zh-CN" sz="2400" dirty="0" smtClean="0"/>
              <a:t>dpstri	proc	</a:t>
            </a:r>
            <a:r>
              <a:rPr lang="zh-CN" altLang="zh-CN" sz="2400" dirty="0" smtClean="0">
                <a:solidFill>
                  <a:srgbClr val="006600"/>
                </a:solidFill>
              </a:rPr>
              <a:t>;显示以0结尾的字符</a:t>
            </a:r>
            <a:r>
              <a:rPr lang="zh-CN" altLang="en-US" sz="2400" dirty="0" smtClean="0">
                <a:solidFill>
                  <a:srgbClr val="006600"/>
                </a:solidFill>
              </a:rPr>
              <a:t>串</a:t>
            </a:r>
            <a:endParaRPr lang="zh-CN" altLang="zh-CN" sz="2400" dirty="0" smtClean="0">
              <a:solidFill>
                <a:srgbClr val="006600"/>
              </a:solidFill>
            </a:endParaRPr>
          </a:p>
          <a:p>
            <a:pPr marL="0" indent="0" eaLnBrk="1" hangingPunct="1">
              <a:buFontTx/>
              <a:buNone/>
              <a:tabLst>
                <a:tab pos="1157288" algn="l"/>
                <a:tab pos="3582988" algn="l"/>
              </a:tabLst>
            </a:pPr>
            <a:r>
              <a:rPr lang="zh-CN" altLang="zh-CN" sz="2400" dirty="0" smtClean="0"/>
              <a:t>	push ax	</a:t>
            </a:r>
            <a:r>
              <a:rPr lang="zh-CN" altLang="zh-CN" sz="2400" dirty="0" smtClean="0">
                <a:solidFill>
                  <a:srgbClr val="006600"/>
                </a:solidFill>
              </a:rPr>
              <a:t>;入口参数：temp＝字符串地址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582988" algn="l"/>
              </a:tabLst>
            </a:pPr>
            <a:r>
              <a:rPr lang="zh-CN" altLang="zh-CN" sz="2400" dirty="0" smtClean="0"/>
              <a:t>	push dx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582988" algn="l"/>
              </a:tabLst>
            </a:pPr>
            <a:r>
              <a:rPr lang="zh-CN" altLang="zh-CN" sz="2400" dirty="0" smtClean="0"/>
              <a:t>	mov si,</a:t>
            </a:r>
            <a:r>
              <a:rPr lang="zh-CN" altLang="zh-CN" sz="2400" dirty="0" smtClean="0">
                <a:solidFill>
                  <a:srgbClr val="0000FF"/>
                </a:solidFill>
              </a:rPr>
              <a:t>temp</a:t>
            </a:r>
            <a:r>
              <a:rPr lang="zh-CN" altLang="zh-CN" sz="2400" dirty="0" smtClean="0"/>
              <a:t>	</a:t>
            </a:r>
            <a:r>
              <a:rPr lang="zh-CN" altLang="zh-CN" sz="2400" dirty="0" smtClean="0">
                <a:solidFill>
                  <a:srgbClr val="006600"/>
                </a:solidFill>
              </a:rPr>
              <a:t>;通过temp获得参数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582988" algn="l"/>
              </a:tabLst>
            </a:pPr>
            <a:r>
              <a:rPr lang="zh-CN" altLang="zh-CN" sz="2400" dirty="0" smtClean="0"/>
              <a:t>	……	</a:t>
            </a:r>
            <a:r>
              <a:rPr lang="zh-CN" altLang="zh-CN" sz="2400" dirty="0" smtClean="0">
                <a:solidFill>
                  <a:srgbClr val="006600"/>
                </a:solidFill>
              </a:rPr>
              <a:t>;后同例3.16A程序</a:t>
            </a:r>
            <a:endParaRPr lang="en-US" altLang="zh-CN" sz="2400" dirty="0" smtClean="0">
              <a:solidFill>
                <a:srgbClr val="006600"/>
              </a:solidFill>
            </a:endParaRPr>
          </a:p>
          <a:p>
            <a:pPr marL="0" indent="0" eaLnBrk="1" hangingPunct="1">
              <a:buFontTx/>
              <a:buNone/>
              <a:tabLst>
                <a:tab pos="1157288" algn="l"/>
                <a:tab pos="3582988" algn="l"/>
              </a:tabLst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 marL="0" indent="0" eaLnBrk="1" hangingPunct="1">
              <a:buFontTx/>
              <a:buNone/>
              <a:tabLst>
                <a:tab pos="1157288" algn="l"/>
                <a:tab pos="3582988" algn="l"/>
              </a:tabLst>
            </a:pPr>
            <a:r>
              <a:rPr lang="en-US" altLang="zh-CN" sz="2400" dirty="0" smtClean="0">
                <a:solidFill>
                  <a:schemeClr val="tx1"/>
                </a:solidFill>
              </a:rPr>
              <a:t>	</a:t>
            </a:r>
            <a:r>
              <a:rPr lang="en-US" altLang="zh-CN" sz="2400" dirty="0" smtClean="0"/>
              <a:t>ret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582988" algn="l"/>
              </a:tabLst>
            </a:pPr>
            <a:r>
              <a:rPr lang="en-US" altLang="zh-CN" sz="2400" dirty="0" err="1" smtClean="0"/>
              <a:t>dpstri</a:t>
            </a: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endp</a:t>
            </a:r>
            <a:endParaRPr lang="zh-CN" altLang="zh-CN" sz="240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5048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3.6.3 </a:t>
            </a:r>
            <a:r>
              <a:rPr lang="zh-CN" altLang="en-US" dirty="0"/>
              <a:t>用共享变量传递参数</a:t>
            </a:r>
            <a:endParaRPr lang="zh-CN" altLang="en-US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07375" cy="2159893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spcBef>
                <a:spcPts val="1200"/>
              </a:spcBef>
              <a:buFontTx/>
              <a:buNone/>
              <a:tabLst>
                <a:tab pos="1433513" algn="l"/>
                <a:tab pos="3937000" algn="l"/>
              </a:tabLst>
            </a:pPr>
            <a:r>
              <a:rPr lang="zh-CN" altLang="en-US" sz="2400" dirty="0"/>
              <a:t>例</a:t>
            </a:r>
            <a:r>
              <a:rPr lang="en-US" altLang="zh-CN" sz="2400" dirty="0"/>
              <a:t>3.20 </a:t>
            </a:r>
            <a:r>
              <a:rPr lang="zh-CN" altLang="en-US" sz="2400" dirty="0" smtClean="0"/>
              <a:t>编写子程序在屏幕上显示一个有符号十进制整数，负数用</a:t>
            </a:r>
            <a:r>
              <a:rPr lang="en-US" altLang="zh-CN" sz="2400" dirty="0" smtClean="0"/>
              <a:t>”-”</a:t>
            </a:r>
            <a:r>
              <a:rPr lang="zh-CN" altLang="en-US" sz="2400" dirty="0" smtClean="0"/>
              <a:t>引导，整数的数值范围为</a:t>
            </a:r>
            <a:r>
              <a:rPr lang="en-US" altLang="zh-CN" sz="2400" dirty="0" smtClean="0"/>
              <a:t>-32768~32767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 eaLnBrk="1" hangingPunct="1">
              <a:lnSpc>
                <a:spcPct val="125000"/>
              </a:lnSpc>
              <a:spcBef>
                <a:spcPts val="1200"/>
              </a:spcBef>
              <a:buFontTx/>
              <a:buNone/>
              <a:tabLst>
                <a:tab pos="1433513" algn="l"/>
                <a:tab pos="3937000" algn="l"/>
              </a:tabLst>
            </a:pPr>
            <a:r>
              <a:rPr lang="zh-CN" altLang="en-US" sz="2400" dirty="0" smtClean="0"/>
              <a:t>编写主程序调用该子程序显示输出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个数据，要求主、子程序之间用共享变量传递参数。</a:t>
            </a:r>
            <a:endParaRPr lang="zh-CN" altLang="zh-CN" sz="240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例</a:t>
            </a:r>
            <a:r>
              <a:rPr lang="en-US" altLang="zh-CN" dirty="0" smtClean="0"/>
              <a:t>3.20 </a:t>
            </a:r>
            <a:r>
              <a:rPr lang="zh-CN" altLang="en-US" dirty="0" smtClean="0"/>
              <a:t>子程序算法分析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135937" cy="5184775"/>
          </a:xfrm>
        </p:spPr>
        <p:txBody>
          <a:bodyPr/>
          <a:lstStyle/>
          <a:p>
            <a:pPr marL="542925" indent="-542925" eaLnBrk="1" hangingPunct="1">
              <a:spcBef>
                <a:spcPts val="1800"/>
              </a:spcBef>
              <a:buFontTx/>
              <a:buNone/>
              <a:defRPr/>
            </a:pPr>
            <a:r>
              <a:rPr lang="en-US" altLang="zh-CN" sz="2400" dirty="0" smtClean="0">
                <a:solidFill>
                  <a:schemeClr val="accent6"/>
                </a:solidFill>
              </a:rPr>
              <a:t>① </a:t>
            </a:r>
            <a:r>
              <a:rPr lang="zh-CN" altLang="en-US" sz="2400" dirty="0" smtClean="0">
                <a:solidFill>
                  <a:schemeClr val="accent6"/>
                </a:solidFill>
              </a:rPr>
              <a:t>首先判断数据是零、正数还是负数，是零显示“</a:t>
            </a:r>
            <a:r>
              <a:rPr lang="en-US" altLang="zh-CN" sz="2400" dirty="0" smtClean="0">
                <a:solidFill>
                  <a:schemeClr val="accent6"/>
                </a:solidFill>
              </a:rPr>
              <a:t>0”</a:t>
            </a:r>
            <a:r>
              <a:rPr lang="zh-CN" altLang="en-US" sz="2400" dirty="0" smtClean="0">
                <a:solidFill>
                  <a:schemeClr val="accent6"/>
                </a:solidFill>
              </a:rPr>
              <a:t>退出；</a:t>
            </a:r>
          </a:p>
          <a:p>
            <a:pPr marL="542925" indent="-542925" eaLnBrk="1" hangingPunct="1">
              <a:spcBef>
                <a:spcPts val="1800"/>
              </a:spcBef>
              <a:buFontTx/>
              <a:buNone/>
              <a:defRPr/>
            </a:pPr>
            <a:r>
              <a:rPr lang="zh-CN" altLang="en-US" sz="2400" dirty="0" smtClean="0">
                <a:solidFill>
                  <a:schemeClr val="accent6"/>
                </a:solidFill>
              </a:rPr>
              <a:t>② 是负数，则先显示“－”，求数据的绝对值；</a:t>
            </a:r>
          </a:p>
          <a:p>
            <a:pPr marL="542925" indent="-542925" eaLnBrk="1" hangingPunct="1">
              <a:spcBef>
                <a:spcPts val="1800"/>
              </a:spcBef>
              <a:buFontTx/>
              <a:buNone/>
              <a:defRPr/>
            </a:pPr>
            <a:r>
              <a:rPr lang="zh-CN" altLang="en-US" sz="2400" dirty="0" smtClean="0">
                <a:solidFill>
                  <a:schemeClr val="accent6"/>
                </a:solidFill>
              </a:rPr>
              <a:t>③ 接着数据除以</a:t>
            </a:r>
            <a:r>
              <a:rPr lang="en-US" altLang="zh-CN" sz="2400" dirty="0" smtClean="0">
                <a:solidFill>
                  <a:schemeClr val="accent6"/>
                </a:solidFill>
              </a:rPr>
              <a:t>10</a:t>
            </a:r>
            <a:r>
              <a:rPr lang="zh-CN" altLang="en-US" sz="2400" dirty="0" smtClean="0">
                <a:solidFill>
                  <a:schemeClr val="accent6"/>
                </a:solidFill>
              </a:rPr>
              <a:t>，余数加</a:t>
            </a:r>
            <a:r>
              <a:rPr lang="en-US" altLang="zh-CN" sz="2400" dirty="0" smtClean="0">
                <a:solidFill>
                  <a:schemeClr val="accent6"/>
                </a:solidFill>
              </a:rPr>
              <a:t>30H</a:t>
            </a:r>
            <a:r>
              <a:rPr lang="zh-CN" altLang="en-US" sz="2400" dirty="0" smtClean="0">
                <a:solidFill>
                  <a:schemeClr val="accent6"/>
                </a:solidFill>
              </a:rPr>
              <a:t>转换为</a:t>
            </a:r>
            <a:r>
              <a:rPr lang="en-US" altLang="zh-CN" sz="2400" dirty="0" smtClean="0">
                <a:solidFill>
                  <a:schemeClr val="accent6"/>
                </a:solidFill>
              </a:rPr>
              <a:t>ASCII</a:t>
            </a:r>
            <a:r>
              <a:rPr lang="zh-CN" altLang="en-US" sz="2400" dirty="0" smtClean="0">
                <a:solidFill>
                  <a:schemeClr val="accent6"/>
                </a:solidFill>
              </a:rPr>
              <a:t>码压入堆栈；</a:t>
            </a:r>
          </a:p>
          <a:p>
            <a:pPr marL="542925" indent="-542925" eaLnBrk="1" hangingPunct="1">
              <a:spcBef>
                <a:spcPts val="1800"/>
              </a:spcBef>
              <a:buFontTx/>
              <a:buNone/>
              <a:defRPr/>
            </a:pPr>
            <a:r>
              <a:rPr lang="zh-CN" altLang="en-US" sz="2400" dirty="0" smtClean="0">
                <a:solidFill>
                  <a:schemeClr val="accent6"/>
                </a:solidFill>
              </a:rPr>
              <a:t>④ 重复③步，直到商为</a:t>
            </a:r>
            <a:r>
              <a:rPr lang="en-US" altLang="zh-CN" sz="2400" dirty="0" smtClean="0">
                <a:solidFill>
                  <a:schemeClr val="accent6"/>
                </a:solidFill>
              </a:rPr>
              <a:t>0</a:t>
            </a:r>
            <a:r>
              <a:rPr lang="zh-CN" altLang="en-US" sz="2400" dirty="0" smtClean="0">
                <a:solidFill>
                  <a:schemeClr val="accent6"/>
                </a:solidFill>
              </a:rPr>
              <a:t>结束；</a:t>
            </a:r>
          </a:p>
          <a:p>
            <a:pPr marL="542925" indent="-542925" eaLnBrk="1" hangingPunct="1">
              <a:spcBef>
                <a:spcPts val="1800"/>
              </a:spcBef>
              <a:buFontTx/>
              <a:buNone/>
              <a:defRPr/>
            </a:pPr>
            <a:r>
              <a:rPr lang="zh-CN" altLang="en-US" sz="2400" dirty="0" smtClean="0">
                <a:solidFill>
                  <a:schemeClr val="accent6"/>
                </a:solidFill>
              </a:rPr>
              <a:t>⑤ 依次从堆栈弹出各位数字，进行显示。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6444208" y="5301208"/>
            <a:ext cx="2160240" cy="79208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ea typeface="宋体" pitchFamily="2" charset="-122"/>
              </a:rPr>
              <a:t>Wj0321.asm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3.20 </a:t>
            </a:r>
            <a:r>
              <a:rPr lang="zh-CN" altLang="en-US" smtClean="0"/>
              <a:t>向显示器输出有符号十进制数（</a:t>
            </a:r>
            <a:r>
              <a:rPr lang="en-US" altLang="zh-CN" smtClean="0"/>
              <a:t>1/4</a:t>
            </a:r>
            <a:r>
              <a:rPr lang="zh-CN" altLang="en-US" smtClean="0"/>
              <a:t>）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713788" cy="5327650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1157288" algn="l"/>
                <a:tab pos="3683000" algn="l"/>
              </a:tabLst>
            </a:pPr>
            <a:r>
              <a:rPr lang="zh-CN" altLang="zh-CN" sz="2400" dirty="0">
                <a:solidFill>
                  <a:srgbClr val="006600"/>
                </a:solidFill>
              </a:rPr>
              <a:t>;显示有符号10进制数的通用</a:t>
            </a:r>
            <a:r>
              <a:rPr lang="zh-CN" altLang="zh-CN" sz="2400" dirty="0" smtClean="0">
                <a:solidFill>
                  <a:srgbClr val="006600"/>
                </a:solidFill>
              </a:rPr>
              <a:t>子程序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marL="0" indent="0" eaLnBrk="1" hangingPunct="1">
              <a:buFontTx/>
              <a:buNone/>
              <a:tabLst>
                <a:tab pos="1157288" algn="l"/>
                <a:tab pos="3683000" algn="l"/>
              </a:tabLst>
            </a:pPr>
            <a:r>
              <a:rPr lang="zh-CN" altLang="zh-CN" sz="2400" dirty="0" smtClean="0">
                <a:solidFill>
                  <a:srgbClr val="0000FF"/>
                </a:solidFill>
              </a:rPr>
              <a:t>write</a:t>
            </a:r>
            <a:r>
              <a:rPr lang="zh-CN" altLang="zh-CN" sz="2400" dirty="0" smtClean="0"/>
              <a:t>	</a:t>
            </a:r>
            <a:r>
              <a:rPr lang="zh-CN" altLang="zh-CN" sz="2400" dirty="0" smtClean="0">
                <a:solidFill>
                  <a:srgbClr val="0000FF"/>
                </a:solidFill>
              </a:rPr>
              <a:t>proc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>
                <a:solidFill>
                  <a:srgbClr val="006600"/>
                </a:solidFill>
              </a:rPr>
              <a:t>;入口参数：共享变量wtemp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683000" algn="l"/>
              </a:tabLst>
            </a:pP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>
                <a:solidFill>
                  <a:srgbClr val="C00000"/>
                </a:solidFill>
                <a:hlinkClick r:id="rId2" action="ppaction://hlinksldjump"/>
              </a:rPr>
              <a:t>push ax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en-US" altLang="zh-CN" sz="2400" dirty="0" smtClean="0">
                <a:solidFill>
                  <a:srgbClr val="006600"/>
                </a:solidFill>
              </a:rPr>
              <a:t>;</a:t>
            </a:r>
            <a:r>
              <a:rPr lang="zh-CN" altLang="en-US" sz="2400" dirty="0" smtClean="0">
                <a:solidFill>
                  <a:srgbClr val="006600"/>
                </a:solidFill>
              </a:rPr>
              <a:t> </a:t>
            </a:r>
            <a:r>
              <a:rPr lang="en-US" altLang="zh-CN" sz="2400" dirty="0" smtClean="0">
                <a:solidFill>
                  <a:srgbClr val="006600"/>
                </a:solidFill>
              </a:rPr>
              <a:t>ax</a:t>
            </a:r>
            <a:r>
              <a:rPr lang="zh-CN" altLang="en-US" sz="2400" dirty="0" smtClean="0">
                <a:solidFill>
                  <a:srgbClr val="006600"/>
                </a:solidFill>
              </a:rPr>
              <a:t>存放待处理参数</a:t>
            </a:r>
            <a:endParaRPr lang="zh-CN" altLang="zh-CN" sz="2400" dirty="0" smtClean="0">
              <a:solidFill>
                <a:srgbClr val="006600"/>
              </a:solidFill>
            </a:endParaRPr>
          </a:p>
          <a:p>
            <a:pPr marL="0" indent="0" eaLnBrk="1" hangingPunct="1">
              <a:buFontTx/>
              <a:buNone/>
              <a:tabLst>
                <a:tab pos="1157288" algn="l"/>
                <a:tab pos="3683000" algn="l"/>
              </a:tabLst>
            </a:pP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>
                <a:solidFill>
                  <a:srgbClr val="C00000"/>
                </a:solidFill>
              </a:rPr>
              <a:t>push bx</a:t>
            </a:r>
            <a:r>
              <a:rPr lang="en-US" altLang="zh-CN" sz="2400" dirty="0" smtClean="0">
                <a:solidFill>
                  <a:srgbClr val="C00000"/>
                </a:solidFill>
              </a:rPr>
              <a:t>	</a:t>
            </a:r>
            <a:r>
              <a:rPr lang="en-US" altLang="zh-CN" sz="2400" dirty="0">
                <a:solidFill>
                  <a:srgbClr val="006600"/>
                </a:solidFill>
              </a:rPr>
              <a:t>;</a:t>
            </a:r>
            <a:r>
              <a:rPr lang="zh-CN" altLang="en-US" sz="2400" dirty="0">
                <a:solidFill>
                  <a:srgbClr val="006600"/>
                </a:solidFill>
              </a:rPr>
              <a:t>存放</a:t>
            </a:r>
            <a:r>
              <a:rPr lang="en-US" altLang="zh-CN" sz="2400" dirty="0">
                <a:solidFill>
                  <a:srgbClr val="006600"/>
                </a:solidFill>
              </a:rPr>
              <a:t>ax</a:t>
            </a:r>
            <a:r>
              <a:rPr lang="zh-CN" altLang="en-US" sz="2400" dirty="0">
                <a:solidFill>
                  <a:srgbClr val="006600"/>
                </a:solidFill>
              </a:rPr>
              <a:t>数据的备份</a:t>
            </a:r>
            <a:endParaRPr lang="zh-CN" altLang="zh-CN" sz="2400" dirty="0">
              <a:solidFill>
                <a:srgbClr val="006600"/>
              </a:solidFill>
            </a:endParaRPr>
          </a:p>
          <a:p>
            <a:pPr marL="0" indent="0" eaLnBrk="1" hangingPunct="1">
              <a:buFontTx/>
              <a:buNone/>
              <a:tabLst>
                <a:tab pos="1157288" algn="l"/>
                <a:tab pos="3683000" algn="l"/>
              </a:tabLst>
            </a:pPr>
            <a:r>
              <a:rPr lang="zh-CN" altLang="zh-CN" sz="2400" dirty="0" smtClean="0"/>
              <a:t>	</a:t>
            </a:r>
            <a:r>
              <a:rPr lang="zh-CN" altLang="zh-CN" sz="2400" dirty="0" smtClean="0">
                <a:solidFill>
                  <a:srgbClr val="C00000"/>
                </a:solidFill>
              </a:rPr>
              <a:t>push dx</a:t>
            </a:r>
            <a:r>
              <a:rPr lang="en-US" altLang="zh-CN" sz="2400" dirty="0" smtClean="0">
                <a:solidFill>
                  <a:srgbClr val="C00000"/>
                </a:solidFill>
              </a:rPr>
              <a:t>	</a:t>
            </a:r>
            <a:r>
              <a:rPr lang="en-US" altLang="zh-CN" sz="2400" dirty="0">
                <a:solidFill>
                  <a:srgbClr val="006600"/>
                </a:solidFill>
              </a:rPr>
              <a:t>;2</a:t>
            </a:r>
            <a:r>
              <a:rPr lang="zh-CN" altLang="en-US" sz="2400" dirty="0">
                <a:solidFill>
                  <a:srgbClr val="006600"/>
                </a:solidFill>
              </a:rPr>
              <a:t>号</a:t>
            </a:r>
            <a:r>
              <a:rPr lang="en-US" altLang="zh-CN" sz="2400" dirty="0">
                <a:solidFill>
                  <a:srgbClr val="006600"/>
                </a:solidFill>
              </a:rPr>
              <a:t>DOS</a:t>
            </a:r>
            <a:r>
              <a:rPr lang="zh-CN" altLang="en-US" sz="2400" dirty="0">
                <a:solidFill>
                  <a:srgbClr val="006600"/>
                </a:solidFill>
              </a:rPr>
              <a:t>功能调用使用</a:t>
            </a:r>
            <a:r>
              <a:rPr lang="en-US" altLang="zh-CN" sz="2400" dirty="0">
                <a:solidFill>
                  <a:srgbClr val="006600"/>
                </a:solidFill>
              </a:rPr>
              <a:t>dx</a:t>
            </a:r>
            <a:endParaRPr lang="zh-CN" altLang="zh-CN" sz="2400" dirty="0">
              <a:solidFill>
                <a:srgbClr val="006600"/>
              </a:solidFill>
            </a:endParaRPr>
          </a:p>
          <a:p>
            <a:pPr marL="0" indent="0" eaLnBrk="1" hangingPunct="1">
              <a:buNone/>
              <a:tabLst>
                <a:tab pos="1157288" algn="l"/>
                <a:tab pos="3683000" algn="l"/>
              </a:tabLst>
            </a:pP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/>
              <a:t>mov ax,</a:t>
            </a:r>
            <a:r>
              <a:rPr lang="zh-CN" altLang="zh-CN" sz="2400" dirty="0" smtClean="0">
                <a:solidFill>
                  <a:srgbClr val="0000FF"/>
                </a:solidFill>
                <a:hlinkClick r:id="rId3" action="ppaction://hlinksldjump"/>
              </a:rPr>
              <a:t>wtemp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>
                <a:solidFill>
                  <a:srgbClr val="006600"/>
                </a:solidFill>
              </a:rPr>
              <a:t>;</a:t>
            </a:r>
            <a:r>
              <a:rPr lang="zh-CN" altLang="en-US" sz="2400" dirty="0" smtClean="0">
                <a:solidFill>
                  <a:srgbClr val="006600"/>
                </a:solidFill>
              </a:rPr>
              <a:t>从共享变量</a:t>
            </a:r>
            <a:r>
              <a:rPr lang="zh-CN" altLang="zh-CN" sz="2400" dirty="0" smtClean="0">
                <a:solidFill>
                  <a:srgbClr val="006600"/>
                </a:solidFill>
              </a:rPr>
              <a:t>wtemp取出显示数据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683000" algn="l"/>
              </a:tabLst>
            </a:pP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/>
              <a:t>test ax,ax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>
                <a:solidFill>
                  <a:srgbClr val="006600"/>
                </a:solidFill>
              </a:rPr>
              <a:t>;判断数据是零、正数或负数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683000" algn="l"/>
              </a:tabLst>
            </a:pP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/>
              <a:t>jnz </a:t>
            </a:r>
            <a:r>
              <a:rPr lang="zh-CN" altLang="zh-CN" sz="2400" dirty="0" smtClean="0">
                <a:hlinkClick r:id="rId4" action="ppaction://hlinksldjump"/>
              </a:rPr>
              <a:t>write1</a:t>
            </a: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006600"/>
                </a:solidFill>
              </a:rPr>
              <a:t>;</a:t>
            </a:r>
            <a:r>
              <a:rPr lang="zh-CN" altLang="en-US" sz="2400" dirty="0" smtClean="0">
                <a:solidFill>
                  <a:srgbClr val="006600"/>
                </a:solidFill>
              </a:rPr>
              <a:t>不为</a:t>
            </a:r>
            <a:r>
              <a:rPr lang="en-US" altLang="zh-CN" sz="2400" dirty="0" smtClean="0">
                <a:solidFill>
                  <a:srgbClr val="006600"/>
                </a:solidFill>
              </a:rPr>
              <a:t>0</a:t>
            </a:r>
            <a:r>
              <a:rPr lang="zh-CN" altLang="en-US" sz="2400" dirty="0" smtClean="0">
                <a:solidFill>
                  <a:srgbClr val="006600"/>
                </a:solidFill>
              </a:rPr>
              <a:t>，转</a:t>
            </a:r>
            <a:r>
              <a:rPr lang="en-US" altLang="zh-CN" sz="2400" dirty="0" smtClean="0">
                <a:solidFill>
                  <a:srgbClr val="006600"/>
                </a:solidFill>
              </a:rPr>
              <a:t>write1</a:t>
            </a:r>
            <a:r>
              <a:rPr lang="zh-CN" altLang="en-US" sz="2400" dirty="0" smtClean="0">
                <a:solidFill>
                  <a:srgbClr val="006600"/>
                </a:solidFill>
              </a:rPr>
              <a:t>处区分正负</a:t>
            </a:r>
            <a:endParaRPr lang="zh-CN" altLang="zh-CN" sz="2400" dirty="0" smtClean="0">
              <a:solidFill>
                <a:srgbClr val="006600"/>
              </a:solidFill>
            </a:endParaRPr>
          </a:p>
          <a:p>
            <a:pPr marL="0" indent="0" eaLnBrk="1" hangingPunct="1">
              <a:buFontTx/>
              <a:buNone/>
              <a:tabLst>
                <a:tab pos="1157288" algn="l"/>
                <a:tab pos="3683000" algn="l"/>
              </a:tabLst>
            </a:pPr>
            <a:r>
              <a:rPr lang="zh-CN" altLang="zh-CN" sz="2400" dirty="0" smtClean="0"/>
              <a:t>	mov dl,'0'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>
                <a:solidFill>
                  <a:srgbClr val="006600"/>
                </a:solidFill>
              </a:rPr>
              <a:t>;是零，显示“0”后退出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683000" algn="l"/>
              </a:tabLst>
            </a:pP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/>
              <a:t>mov ah,2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683000" algn="l"/>
              </a:tabLst>
            </a:pPr>
            <a:r>
              <a:rPr lang="zh-CN" altLang="zh-CN" sz="2400" dirty="0" smtClean="0"/>
              <a:t>	int 21h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683000" algn="l"/>
              </a:tabLst>
            </a:pPr>
            <a:r>
              <a:rPr lang="zh-CN" altLang="zh-CN" sz="2400" dirty="0" smtClean="0"/>
              <a:t>	jmp </a:t>
            </a:r>
            <a:r>
              <a:rPr lang="zh-CN" altLang="zh-CN" sz="2400" dirty="0" smtClean="0">
                <a:hlinkClick r:id="rId2" action="ppaction://hlinksldjump"/>
              </a:rPr>
              <a:t>write5</a:t>
            </a: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006600"/>
                </a:solidFill>
              </a:rPr>
              <a:t>;write5</a:t>
            </a:r>
            <a:r>
              <a:rPr lang="zh-CN" altLang="en-US" sz="2400" dirty="0" smtClean="0">
                <a:solidFill>
                  <a:srgbClr val="006600"/>
                </a:solidFill>
              </a:rPr>
              <a:t>，子程序返回</a:t>
            </a:r>
            <a:endParaRPr lang="zh-CN" altLang="zh-CN" sz="2400" dirty="0" smtClean="0">
              <a:solidFill>
                <a:srgbClr val="006600"/>
              </a:solidFill>
            </a:endParaRPr>
          </a:p>
        </p:txBody>
      </p:sp>
      <p:sp>
        <p:nvSpPr>
          <p:cNvPr id="35844" name="圆角矩形 1"/>
          <p:cNvSpPr>
            <a:spLocks noChangeArrowheads="1"/>
          </p:cNvSpPr>
          <p:nvPr/>
        </p:nvSpPr>
        <p:spPr bwMode="auto">
          <a:xfrm>
            <a:off x="5872163" y="6337895"/>
            <a:ext cx="2736850" cy="503237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algn="ctr">
            <a:solidFill>
              <a:srgbClr val="00B0F0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  <a:effectLst/>
              </a:rPr>
              <a:t>以</a:t>
            </a:r>
            <a:r>
              <a:rPr lang="en-US" altLang="zh-CN" sz="2400" dirty="0">
                <a:solidFill>
                  <a:schemeClr val="bg1"/>
                </a:solidFill>
                <a:effectLst/>
              </a:rPr>
              <a:t>-123</a:t>
            </a:r>
            <a:r>
              <a:rPr lang="zh-CN" altLang="en-US" sz="2400" dirty="0">
                <a:solidFill>
                  <a:schemeClr val="bg1"/>
                </a:solidFill>
                <a:effectLst/>
              </a:rPr>
              <a:t>的显示为例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3.20 </a:t>
            </a:r>
            <a:r>
              <a:rPr lang="zh-CN" altLang="en-US" smtClean="0"/>
              <a:t>向显示器输出有符号十进制数（</a:t>
            </a:r>
            <a:r>
              <a:rPr lang="en-US" altLang="zh-CN" smtClean="0"/>
              <a:t>2/4</a:t>
            </a:r>
            <a:r>
              <a:rPr lang="zh-CN" altLang="en-US" smtClean="0"/>
              <a:t>）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713788" cy="5327650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dirty="0" smtClean="0">
                <a:solidFill>
                  <a:srgbClr val="0000FF"/>
                </a:solidFill>
              </a:rPr>
              <a:t>write1</a:t>
            </a:r>
            <a:r>
              <a:rPr lang="zh-CN" altLang="zh-CN" sz="2400" dirty="0" smtClean="0"/>
              <a:t>:	jns </a:t>
            </a:r>
            <a:r>
              <a:rPr lang="zh-CN" altLang="zh-CN" sz="2400" dirty="0" smtClean="0">
                <a:solidFill>
                  <a:srgbClr val="FF0066"/>
                </a:solidFill>
              </a:rPr>
              <a:t>write2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>
                <a:solidFill>
                  <a:srgbClr val="006600"/>
                </a:solidFill>
              </a:rPr>
              <a:t>;</a:t>
            </a:r>
            <a:r>
              <a:rPr lang="zh-CN" altLang="en-US" sz="2400" dirty="0" smtClean="0">
                <a:solidFill>
                  <a:srgbClr val="006600"/>
                </a:solidFill>
              </a:rPr>
              <a:t>是正数，转</a:t>
            </a:r>
            <a:r>
              <a:rPr lang="en-US" altLang="zh-CN" sz="2400" dirty="0" smtClean="0">
                <a:solidFill>
                  <a:srgbClr val="006600"/>
                </a:solidFill>
              </a:rPr>
              <a:t>write2</a:t>
            </a:r>
            <a:endParaRPr lang="zh-CN" altLang="zh-CN" sz="2400" dirty="0" smtClean="0">
              <a:solidFill>
                <a:srgbClr val="006600"/>
              </a:solidFill>
            </a:endParaRPr>
          </a:p>
          <a:p>
            <a:pPr marL="0" indent="0" eaLnBrk="1" hangingPunct="1"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/>
              <a:t>mov bx,ax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>
                <a:solidFill>
                  <a:srgbClr val="006600"/>
                </a:solidFill>
              </a:rPr>
              <a:t>;是负数</a:t>
            </a:r>
            <a:r>
              <a:rPr lang="en-US" altLang="zh-CN" sz="2400" dirty="0" smtClean="0">
                <a:solidFill>
                  <a:srgbClr val="006600"/>
                </a:solidFill>
              </a:rPr>
              <a:t>,</a:t>
            </a:r>
            <a:r>
              <a:rPr lang="zh-CN" altLang="zh-CN" sz="2400" dirty="0" smtClean="0">
                <a:solidFill>
                  <a:srgbClr val="006600"/>
                </a:solidFill>
              </a:rPr>
              <a:t>显示</a:t>
            </a:r>
            <a:r>
              <a:rPr lang="en-US" altLang="zh-CN" sz="2400" dirty="0" smtClean="0">
                <a:solidFill>
                  <a:srgbClr val="006600"/>
                </a:solidFill>
              </a:rPr>
              <a:t>”</a:t>
            </a:r>
            <a:r>
              <a:rPr lang="zh-CN" altLang="zh-CN" sz="2400" dirty="0" smtClean="0">
                <a:solidFill>
                  <a:srgbClr val="006600"/>
                </a:solidFill>
              </a:rPr>
              <a:t>－</a:t>
            </a:r>
            <a:r>
              <a:rPr lang="en-US" altLang="zh-CN" sz="2400" dirty="0" smtClean="0">
                <a:solidFill>
                  <a:srgbClr val="006600"/>
                </a:solidFill>
              </a:rPr>
              <a:t>”,</a:t>
            </a:r>
            <a:r>
              <a:rPr lang="zh-CN" altLang="zh-CN" sz="2400" dirty="0" smtClean="0">
                <a:solidFill>
                  <a:srgbClr val="006600"/>
                </a:solidFill>
              </a:rPr>
              <a:t> AX数据暂存于BX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/>
              <a:t>mov dl,'-'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dirty="0" smtClean="0"/>
              <a:t>	mov ah,2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dirty="0" smtClean="0"/>
              <a:t>	int 21h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dirty="0" smtClean="0"/>
              <a:t>	mov ax,bx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dirty="0" smtClean="0"/>
              <a:t>	neg ax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>
                <a:solidFill>
                  <a:srgbClr val="006600"/>
                </a:solidFill>
              </a:rPr>
              <a:t>;</a:t>
            </a:r>
            <a:r>
              <a:rPr lang="zh-CN" altLang="en-US" sz="2400" dirty="0" smtClean="0">
                <a:solidFill>
                  <a:srgbClr val="006600"/>
                </a:solidFill>
              </a:rPr>
              <a:t>负数</a:t>
            </a:r>
            <a:r>
              <a:rPr lang="zh-CN" altLang="zh-CN" sz="2400" dirty="0" smtClean="0">
                <a:solidFill>
                  <a:srgbClr val="006600"/>
                </a:solidFill>
              </a:rPr>
              <a:t>求补</a:t>
            </a:r>
            <a:r>
              <a:rPr lang="zh-CN" altLang="en-US" sz="2400" dirty="0" smtClean="0">
                <a:solidFill>
                  <a:srgbClr val="006600"/>
                </a:solidFill>
              </a:rPr>
              <a:t>得到其</a:t>
            </a:r>
            <a:r>
              <a:rPr lang="zh-CN" altLang="zh-CN" sz="2400" dirty="0" smtClean="0">
                <a:solidFill>
                  <a:srgbClr val="006600"/>
                </a:solidFill>
              </a:rPr>
              <a:t>绝对值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dirty="0" smtClean="0">
                <a:solidFill>
                  <a:srgbClr val="FF0066"/>
                </a:solidFill>
              </a:rPr>
              <a:t>write2</a:t>
            </a:r>
            <a:r>
              <a:rPr lang="zh-CN" altLang="zh-CN" sz="2400" dirty="0" smtClean="0"/>
              <a:t>:	mov bx,10</a:t>
            </a:r>
            <a:r>
              <a:rPr lang="en-US" altLang="zh-CN" sz="2400" dirty="0" smtClean="0"/>
              <a:t> 	</a:t>
            </a:r>
            <a:r>
              <a:rPr lang="en-US" altLang="zh-CN" sz="2400" dirty="0" smtClean="0">
                <a:solidFill>
                  <a:srgbClr val="006600"/>
                </a:solidFill>
              </a:rPr>
              <a:t>;write2</a:t>
            </a:r>
            <a:r>
              <a:rPr lang="zh-CN" altLang="en-US" sz="2400" dirty="0" smtClean="0">
                <a:solidFill>
                  <a:srgbClr val="006600"/>
                </a:solidFill>
              </a:rPr>
              <a:t>对正数或负数绝对值进行转换</a:t>
            </a:r>
            <a:endParaRPr lang="zh-CN" altLang="zh-CN" sz="2400" dirty="0" smtClean="0">
              <a:solidFill>
                <a:srgbClr val="006600"/>
              </a:solidFill>
            </a:endParaRPr>
          </a:p>
          <a:p>
            <a:pPr marL="0" indent="0" eaLnBrk="1" hangingPunct="1"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dirty="0" smtClean="0"/>
              <a:t>	push bx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>
                <a:solidFill>
                  <a:srgbClr val="006600"/>
                </a:solidFill>
              </a:rPr>
              <a:t>;</a:t>
            </a:r>
            <a:r>
              <a:rPr lang="zh-CN" altLang="en-US" sz="2400" dirty="0" smtClean="0">
                <a:solidFill>
                  <a:srgbClr val="006600"/>
                </a:solidFill>
              </a:rPr>
              <a:t>数的位数不同，将</a:t>
            </a:r>
            <a:r>
              <a:rPr lang="zh-CN" altLang="zh-CN" sz="2400" dirty="0" smtClean="0">
                <a:solidFill>
                  <a:srgbClr val="006600"/>
                </a:solidFill>
              </a:rPr>
              <a:t>10压入堆栈，</a:t>
            </a:r>
            <a:r>
              <a:rPr lang="zh-CN" altLang="en-US" sz="2400" dirty="0" smtClean="0">
                <a:solidFill>
                  <a:srgbClr val="006600"/>
                </a:solidFill>
              </a:rPr>
              <a:t>从堆栈取出数据进行显示时，出栈数据为</a:t>
            </a:r>
            <a:r>
              <a:rPr lang="en-US" altLang="zh-CN" sz="2400" dirty="0" smtClean="0">
                <a:solidFill>
                  <a:srgbClr val="006600"/>
                </a:solidFill>
              </a:rPr>
              <a:t>10</a:t>
            </a:r>
            <a:r>
              <a:rPr lang="zh-CN" altLang="en-US" sz="2400" dirty="0" smtClean="0">
                <a:solidFill>
                  <a:srgbClr val="006600"/>
                </a:solidFill>
              </a:rPr>
              <a:t>标志一个数据显示结束</a:t>
            </a:r>
            <a:endParaRPr lang="zh-CN" altLang="zh-CN" sz="2400" dirty="0" smtClean="0">
              <a:solidFill>
                <a:srgbClr val="006600"/>
              </a:solidFill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250825" y="1052513"/>
            <a:ext cx="6121400" cy="36036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 bwMode="auto">
          <a:xfrm>
            <a:off x="1331913" y="1844675"/>
            <a:ext cx="1511300" cy="136842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3.20 </a:t>
            </a:r>
            <a:r>
              <a:rPr lang="zh-CN" altLang="en-US" smtClean="0"/>
              <a:t>向显示器输出有符号十进制数（</a:t>
            </a:r>
            <a:r>
              <a:rPr lang="en-US" altLang="zh-CN" smtClean="0"/>
              <a:t>3/4</a:t>
            </a:r>
            <a:r>
              <a:rPr lang="zh-CN" altLang="en-US" smtClean="0"/>
              <a:t>）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713788" cy="5327650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smtClean="0">
                <a:solidFill>
                  <a:srgbClr val="0000FF"/>
                </a:solidFill>
              </a:rPr>
              <a:t>write3</a:t>
            </a:r>
            <a:r>
              <a:rPr lang="zh-CN" altLang="zh-CN" sz="2400" smtClean="0"/>
              <a:t>:	cmp ax,0</a:t>
            </a:r>
            <a:r>
              <a:rPr lang="zh-CN" altLang="zh-CN" sz="2400" smtClean="0">
                <a:solidFill>
                  <a:schemeClr val="tx1"/>
                </a:solidFill>
              </a:rPr>
              <a:t>	</a:t>
            </a:r>
            <a:r>
              <a:rPr lang="zh-CN" altLang="zh-CN" sz="2400" smtClean="0">
                <a:solidFill>
                  <a:srgbClr val="006600"/>
                </a:solidFill>
              </a:rPr>
              <a:t>;</a:t>
            </a:r>
            <a:r>
              <a:rPr lang="en-US" altLang="zh-CN" sz="2400" smtClean="0">
                <a:solidFill>
                  <a:srgbClr val="006600"/>
                </a:solidFill>
              </a:rPr>
              <a:t>AX</a:t>
            </a:r>
            <a:r>
              <a:rPr lang="zh-CN" altLang="en-US" sz="2400" smtClean="0">
                <a:solidFill>
                  <a:srgbClr val="006600"/>
                </a:solidFill>
              </a:rPr>
              <a:t>值</a:t>
            </a:r>
            <a:r>
              <a:rPr lang="zh-CN" altLang="zh-CN" sz="2400" smtClean="0">
                <a:solidFill>
                  <a:srgbClr val="006600"/>
                </a:solidFill>
              </a:rPr>
              <a:t>（商）为</a:t>
            </a:r>
            <a:r>
              <a:rPr lang="en-US" altLang="zh-CN" sz="2400" smtClean="0">
                <a:solidFill>
                  <a:srgbClr val="006600"/>
                </a:solidFill>
              </a:rPr>
              <a:t>0</a:t>
            </a:r>
            <a:r>
              <a:rPr lang="zh-CN" altLang="en-US" sz="2400" smtClean="0">
                <a:solidFill>
                  <a:srgbClr val="006600"/>
                </a:solidFill>
              </a:rPr>
              <a:t>？</a:t>
            </a:r>
            <a:endParaRPr lang="zh-CN" altLang="zh-CN" sz="2400" smtClean="0">
              <a:solidFill>
                <a:srgbClr val="006600"/>
              </a:solidFill>
            </a:endParaRPr>
          </a:p>
          <a:p>
            <a:pPr marL="0" indent="0" eaLnBrk="1" hangingPunct="1"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smtClean="0">
                <a:solidFill>
                  <a:schemeClr val="tx1"/>
                </a:solidFill>
              </a:rPr>
              <a:t>	</a:t>
            </a:r>
            <a:r>
              <a:rPr lang="zh-CN" altLang="zh-CN" sz="2400" smtClean="0"/>
              <a:t>jz </a:t>
            </a:r>
            <a:r>
              <a:rPr lang="zh-CN" altLang="zh-CN" sz="2400" smtClean="0">
                <a:solidFill>
                  <a:srgbClr val="FF0066"/>
                </a:solidFill>
              </a:rPr>
              <a:t>write4</a:t>
            </a:r>
            <a:r>
              <a:rPr lang="en-US" altLang="zh-CN" sz="2400" smtClean="0">
                <a:solidFill>
                  <a:srgbClr val="FF0066"/>
                </a:solidFill>
              </a:rPr>
              <a:t>           </a:t>
            </a:r>
            <a:r>
              <a:rPr lang="en-US" altLang="zh-CN" sz="2400" smtClean="0">
                <a:solidFill>
                  <a:srgbClr val="006600"/>
                </a:solidFill>
              </a:rPr>
              <a:t>;</a:t>
            </a:r>
            <a:r>
              <a:rPr lang="zh-CN" altLang="en-US" sz="2400" smtClean="0">
                <a:solidFill>
                  <a:srgbClr val="006600"/>
                </a:solidFill>
              </a:rPr>
              <a:t>为</a:t>
            </a:r>
            <a:r>
              <a:rPr lang="en-US" altLang="zh-CN" sz="2400" smtClean="0">
                <a:solidFill>
                  <a:srgbClr val="006600"/>
                </a:solidFill>
              </a:rPr>
              <a:t>0</a:t>
            </a:r>
            <a:r>
              <a:rPr lang="zh-CN" altLang="en-US" sz="2400" smtClean="0">
                <a:solidFill>
                  <a:srgbClr val="006600"/>
                </a:solidFill>
              </a:rPr>
              <a:t>表示所有数位已转换为</a:t>
            </a:r>
            <a:r>
              <a:rPr lang="en-US" altLang="zh-CN" sz="2400" smtClean="0">
                <a:solidFill>
                  <a:srgbClr val="006600"/>
                </a:solidFill>
              </a:rPr>
              <a:t>ASCII</a:t>
            </a:r>
            <a:r>
              <a:rPr lang="zh-CN" altLang="en-US" sz="2400" smtClean="0">
                <a:solidFill>
                  <a:srgbClr val="006600"/>
                </a:solidFill>
              </a:rPr>
              <a:t>码</a:t>
            </a:r>
            <a:endParaRPr lang="zh-CN" altLang="zh-CN" sz="2400" smtClean="0">
              <a:solidFill>
                <a:srgbClr val="006600"/>
              </a:solidFill>
            </a:endParaRPr>
          </a:p>
          <a:p>
            <a:pPr marL="0" indent="0" eaLnBrk="1" hangingPunct="1"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smtClean="0"/>
              <a:t>	sub dx,dx</a:t>
            </a:r>
            <a:r>
              <a:rPr lang="zh-CN" altLang="zh-CN" sz="2400" smtClean="0">
                <a:solidFill>
                  <a:schemeClr val="tx1"/>
                </a:solidFill>
              </a:rPr>
              <a:t>	</a:t>
            </a:r>
            <a:r>
              <a:rPr lang="zh-CN" altLang="zh-CN" sz="2400" smtClean="0">
                <a:solidFill>
                  <a:srgbClr val="006600"/>
                </a:solidFill>
              </a:rPr>
              <a:t>;扩展被除数DX.AX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smtClean="0">
                <a:solidFill>
                  <a:schemeClr val="tx1"/>
                </a:solidFill>
              </a:rPr>
              <a:t>	</a:t>
            </a:r>
            <a:r>
              <a:rPr lang="zh-CN" altLang="zh-CN" sz="2400" smtClean="0"/>
              <a:t>div bx</a:t>
            </a:r>
            <a:r>
              <a:rPr lang="zh-CN" altLang="zh-CN" sz="2400" smtClean="0">
                <a:solidFill>
                  <a:schemeClr val="tx1"/>
                </a:solidFill>
              </a:rPr>
              <a:t>	</a:t>
            </a:r>
            <a:r>
              <a:rPr lang="zh-CN" altLang="zh-CN" sz="2400" smtClean="0">
                <a:solidFill>
                  <a:srgbClr val="006600"/>
                </a:solidFill>
              </a:rPr>
              <a:t>;数据除以10：DX.AX÷10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smtClean="0">
                <a:solidFill>
                  <a:schemeClr val="tx1"/>
                </a:solidFill>
              </a:rPr>
              <a:t>	</a:t>
            </a:r>
            <a:r>
              <a:rPr lang="zh-CN" altLang="zh-CN" sz="2400" smtClean="0"/>
              <a:t>add dl,30h</a:t>
            </a:r>
            <a:r>
              <a:rPr lang="zh-CN" altLang="zh-CN" sz="2400" smtClean="0">
                <a:solidFill>
                  <a:schemeClr val="tx1"/>
                </a:solidFill>
              </a:rPr>
              <a:t>	</a:t>
            </a:r>
            <a:r>
              <a:rPr lang="zh-CN" altLang="zh-CN" sz="2400" smtClean="0">
                <a:solidFill>
                  <a:srgbClr val="006600"/>
                </a:solidFill>
              </a:rPr>
              <a:t>;余数（0</a:t>
            </a:r>
            <a:r>
              <a:rPr lang="en-US" altLang="zh-CN" sz="2400" smtClean="0">
                <a:solidFill>
                  <a:srgbClr val="006600"/>
                </a:solidFill>
              </a:rPr>
              <a:t> ~ </a:t>
            </a:r>
            <a:r>
              <a:rPr lang="zh-CN" altLang="zh-CN" sz="2400" smtClean="0">
                <a:solidFill>
                  <a:srgbClr val="006600"/>
                </a:solidFill>
              </a:rPr>
              <a:t>9）转换为ASCII码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smtClean="0">
                <a:solidFill>
                  <a:schemeClr val="tx1"/>
                </a:solidFill>
              </a:rPr>
              <a:t>	</a:t>
            </a:r>
            <a:r>
              <a:rPr lang="zh-CN" altLang="zh-CN" sz="2400" smtClean="0"/>
              <a:t>push dx</a:t>
            </a:r>
            <a:r>
              <a:rPr lang="zh-CN" altLang="zh-CN" sz="2400" smtClean="0">
                <a:solidFill>
                  <a:schemeClr val="tx1"/>
                </a:solidFill>
              </a:rPr>
              <a:t>	</a:t>
            </a:r>
            <a:r>
              <a:rPr lang="zh-CN" altLang="zh-CN" sz="2400" smtClean="0">
                <a:solidFill>
                  <a:srgbClr val="006600"/>
                </a:solidFill>
              </a:rPr>
              <a:t>;数据各位先低位后高位压入堆栈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smtClean="0">
                <a:solidFill>
                  <a:schemeClr val="tx1"/>
                </a:solidFill>
              </a:rPr>
              <a:t>	</a:t>
            </a:r>
            <a:r>
              <a:rPr lang="zh-CN" altLang="zh-CN" sz="2400" smtClean="0"/>
              <a:t>jmp </a:t>
            </a:r>
            <a:r>
              <a:rPr lang="zh-CN" altLang="zh-CN" sz="2400" smtClean="0">
                <a:solidFill>
                  <a:srgbClr val="0000FF"/>
                </a:solidFill>
              </a:rPr>
              <a:t>write3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smtClean="0">
                <a:solidFill>
                  <a:srgbClr val="FF0066"/>
                </a:solidFill>
              </a:rPr>
              <a:t>write4</a:t>
            </a:r>
            <a:r>
              <a:rPr lang="zh-CN" altLang="zh-CN" sz="2400" smtClean="0"/>
              <a:t>:	pop dx</a:t>
            </a:r>
            <a:r>
              <a:rPr lang="zh-CN" altLang="zh-CN" sz="2400" smtClean="0">
                <a:solidFill>
                  <a:schemeClr val="tx1"/>
                </a:solidFill>
              </a:rPr>
              <a:t>	</a:t>
            </a:r>
            <a:r>
              <a:rPr lang="zh-CN" altLang="zh-CN" sz="2400" smtClean="0">
                <a:solidFill>
                  <a:srgbClr val="006600"/>
                </a:solidFill>
              </a:rPr>
              <a:t>;数据各位先高位后低位弹出堆栈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smtClean="0">
                <a:solidFill>
                  <a:schemeClr val="tx1"/>
                </a:solidFill>
              </a:rPr>
              <a:t>	</a:t>
            </a:r>
            <a:r>
              <a:rPr lang="zh-CN" altLang="zh-CN" sz="2400" smtClean="0"/>
              <a:t>cmp dl,10</a:t>
            </a:r>
            <a:r>
              <a:rPr lang="zh-CN" altLang="zh-CN" sz="2400" smtClean="0">
                <a:solidFill>
                  <a:schemeClr val="tx1"/>
                </a:solidFill>
              </a:rPr>
              <a:t>	</a:t>
            </a:r>
            <a:r>
              <a:rPr lang="zh-CN" altLang="zh-CN" sz="2400" smtClean="0">
                <a:solidFill>
                  <a:srgbClr val="006600"/>
                </a:solidFill>
              </a:rPr>
              <a:t>;是结束标志10，则退出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smtClean="0">
                <a:solidFill>
                  <a:schemeClr val="tx1"/>
                </a:solidFill>
              </a:rPr>
              <a:t>	</a:t>
            </a:r>
            <a:r>
              <a:rPr lang="zh-CN" altLang="zh-CN" sz="2400" smtClean="0"/>
              <a:t>je </a:t>
            </a:r>
            <a:r>
              <a:rPr lang="zh-CN" altLang="zh-CN" sz="2400" smtClean="0">
                <a:hlinkClick r:id="rId2" action="ppaction://hlinksldjump"/>
              </a:rPr>
              <a:t>write5</a:t>
            </a:r>
            <a:endParaRPr lang="zh-CN" altLang="zh-CN" sz="240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3.20 </a:t>
            </a:r>
            <a:r>
              <a:rPr lang="zh-CN" altLang="en-US" smtClean="0"/>
              <a:t>向显示器输出有符号十进制数（</a:t>
            </a:r>
            <a:r>
              <a:rPr lang="en-US" altLang="zh-CN" smtClean="0"/>
              <a:t>4/4</a:t>
            </a:r>
            <a:r>
              <a:rPr lang="zh-CN" altLang="en-US" smtClean="0"/>
              <a:t>）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713788" cy="5327650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/>
              <a:t>mov ah,2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>
                <a:solidFill>
                  <a:srgbClr val="006600"/>
                </a:solidFill>
              </a:rPr>
              <a:t>;进行显示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/>
              <a:t>int 21h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dirty="0" smtClean="0"/>
              <a:t>	jmp </a:t>
            </a:r>
            <a:r>
              <a:rPr lang="zh-CN" altLang="zh-CN" sz="2400" dirty="0" smtClean="0">
                <a:hlinkClick r:id="rId2" action="ppaction://hlinksldjump"/>
              </a:rPr>
              <a:t>write4</a:t>
            </a:r>
            <a:endParaRPr lang="zh-CN" altLang="zh-CN" sz="2400" dirty="0" smtClean="0"/>
          </a:p>
          <a:p>
            <a:pPr marL="0" indent="0" eaLnBrk="1" hangingPunct="1"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dirty="0" smtClean="0">
                <a:solidFill>
                  <a:srgbClr val="0000FF"/>
                </a:solidFill>
              </a:rPr>
              <a:t>write5</a:t>
            </a:r>
            <a:r>
              <a:rPr lang="zh-CN" altLang="zh-CN" sz="2400" dirty="0" smtClean="0"/>
              <a:t>:	</a:t>
            </a:r>
            <a:r>
              <a:rPr lang="zh-CN" altLang="zh-CN" sz="2400" dirty="0" smtClean="0">
                <a:solidFill>
                  <a:srgbClr val="C00000"/>
                </a:solidFill>
                <a:hlinkClick r:id="rId3" action="ppaction://hlinksldjump"/>
              </a:rPr>
              <a:t>pop dx</a:t>
            </a:r>
            <a:endParaRPr lang="zh-CN" altLang="zh-CN" sz="2400" dirty="0" smtClean="0">
              <a:solidFill>
                <a:srgbClr val="C00000"/>
              </a:solidFill>
            </a:endParaRPr>
          </a:p>
          <a:p>
            <a:pPr marL="0" indent="0" eaLnBrk="1" hangingPunct="1"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dirty="0" smtClean="0"/>
              <a:t>	</a:t>
            </a:r>
            <a:r>
              <a:rPr lang="zh-CN" altLang="zh-CN" sz="2400" dirty="0" smtClean="0">
                <a:solidFill>
                  <a:srgbClr val="C00000"/>
                </a:solidFill>
              </a:rPr>
              <a:t>pop bx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dirty="0" smtClean="0"/>
              <a:t>	</a:t>
            </a:r>
            <a:r>
              <a:rPr lang="zh-CN" altLang="zh-CN" sz="2400" dirty="0" smtClean="0">
                <a:solidFill>
                  <a:srgbClr val="C00000"/>
                </a:solidFill>
              </a:rPr>
              <a:t>pop ax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dirty="0" smtClean="0"/>
              <a:t>	</a:t>
            </a:r>
            <a:r>
              <a:rPr lang="zh-CN" altLang="zh-CN" sz="2400" dirty="0" smtClean="0">
                <a:solidFill>
                  <a:srgbClr val="FF0066"/>
                </a:solidFill>
              </a:rPr>
              <a:t>ret</a:t>
            </a:r>
            <a:r>
              <a:rPr lang="zh-CN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zh-CN" sz="2400" dirty="0" smtClean="0">
                <a:solidFill>
                  <a:srgbClr val="006600"/>
                </a:solidFill>
              </a:rPr>
              <a:t>;子程序返回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225800" algn="l"/>
              </a:tabLst>
            </a:pPr>
            <a:r>
              <a:rPr lang="zh-CN" altLang="zh-CN" sz="2400" dirty="0" smtClean="0">
                <a:solidFill>
                  <a:srgbClr val="0000FF"/>
                </a:solidFill>
              </a:rPr>
              <a:t>write</a:t>
            </a:r>
            <a:r>
              <a:rPr lang="zh-CN" altLang="zh-CN" sz="2400" dirty="0" smtClean="0"/>
              <a:t>	</a:t>
            </a:r>
            <a:r>
              <a:rPr lang="zh-CN" altLang="zh-CN" sz="2400" dirty="0" smtClean="0">
                <a:solidFill>
                  <a:srgbClr val="0000FF"/>
                </a:solidFill>
              </a:rPr>
              <a:t>endp</a:t>
            </a:r>
          </a:p>
        </p:txBody>
      </p:sp>
      <p:pic>
        <p:nvPicPr>
          <p:cNvPr id="38916" name="图片 1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5373688"/>
            <a:ext cx="714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504825"/>
          </a:xfrm>
        </p:spPr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3.20 </a:t>
            </a:r>
            <a:r>
              <a:rPr lang="zh-CN" altLang="en-US" smtClean="0"/>
              <a:t>向显示器输出有符号十进制数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713788" cy="5327650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buFontTx/>
              <a:buNone/>
              <a:tabLst>
                <a:tab pos="1433513" algn="l"/>
                <a:tab pos="3937000" algn="l"/>
              </a:tabLst>
            </a:pPr>
            <a:r>
              <a:rPr lang="zh-CN" altLang="en-US" sz="2400" smtClean="0">
                <a:solidFill>
                  <a:srgbClr val="008000"/>
                </a:solidFill>
              </a:rPr>
              <a:t>；主程序，数据段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  <a:tabLst>
                <a:tab pos="1433513" algn="l"/>
                <a:tab pos="3937000" algn="l"/>
              </a:tabLst>
            </a:pPr>
            <a:r>
              <a:rPr lang="en-US" altLang="zh-CN" sz="2400" smtClean="0"/>
              <a:t>count	= 10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  <a:tabLst>
                <a:tab pos="1433513" algn="l"/>
                <a:tab pos="3937000" algn="l"/>
              </a:tabLst>
            </a:pPr>
            <a:r>
              <a:rPr lang="en-US" altLang="zh-CN" sz="2400" smtClean="0"/>
              <a:t>array	dw 1234,-1234,0 …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  <a:tabLst>
                <a:tab pos="1433513" algn="l"/>
                <a:tab pos="3937000" algn="l"/>
              </a:tabLst>
            </a:pPr>
            <a:r>
              <a:rPr lang="en-US" altLang="zh-CN" sz="2400" smtClean="0">
                <a:solidFill>
                  <a:srgbClr val="0000FF"/>
                </a:solidFill>
                <a:hlinkClick r:id="rId2" action="ppaction://hlinksldjump"/>
              </a:rPr>
              <a:t>wtemp</a:t>
            </a:r>
            <a:r>
              <a:rPr lang="en-US" altLang="zh-CN" sz="2400" smtClean="0"/>
              <a:t>	dw ?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  <a:tabLst>
                <a:tab pos="1433513" algn="l"/>
                <a:tab pos="3937000" algn="l"/>
              </a:tabLst>
            </a:pPr>
            <a:r>
              <a:rPr lang="zh-CN" altLang="en-US" sz="2400" smtClean="0">
                <a:solidFill>
                  <a:srgbClr val="008000"/>
                </a:solidFill>
              </a:rPr>
              <a:t>；主程序，代码段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  <a:tabLst>
                <a:tab pos="1433513" algn="l"/>
                <a:tab pos="3937000" algn="l"/>
              </a:tabLst>
            </a:pPr>
            <a:r>
              <a:rPr lang="zh-CN" altLang="zh-CN" sz="2400" smtClean="0"/>
              <a:t>	mov cx,count</a:t>
            </a:r>
            <a:r>
              <a:rPr lang="en-US" altLang="zh-CN" sz="2400" smtClean="0"/>
              <a:t>   ;</a:t>
            </a:r>
            <a:r>
              <a:rPr lang="zh-CN" altLang="en-US" sz="2400" smtClean="0"/>
              <a:t>循环次数，数据个数</a:t>
            </a:r>
            <a:endParaRPr lang="zh-CN" altLang="zh-CN" sz="2400" smtClean="0"/>
          </a:p>
          <a:p>
            <a:pPr marL="0" indent="0" eaLnBrk="1" hangingPunct="1">
              <a:lnSpc>
                <a:spcPct val="85000"/>
              </a:lnSpc>
              <a:buFontTx/>
              <a:buNone/>
              <a:tabLst>
                <a:tab pos="1433513" algn="l"/>
                <a:tab pos="3937000" algn="l"/>
              </a:tabLst>
            </a:pPr>
            <a:r>
              <a:rPr lang="zh-CN" altLang="zh-CN" sz="2400" smtClean="0"/>
              <a:t>	mov bx,offset array</a:t>
            </a:r>
            <a:r>
              <a:rPr lang="en-US" altLang="zh-CN" sz="2400" smtClean="0"/>
              <a:t>   ;</a:t>
            </a:r>
            <a:r>
              <a:rPr lang="zh-CN" altLang="en-US" sz="2400" smtClean="0"/>
              <a:t>指针变量赋初值</a:t>
            </a:r>
            <a:endParaRPr lang="zh-CN" altLang="zh-CN" sz="2400" smtClean="0"/>
          </a:p>
          <a:p>
            <a:pPr marL="0" indent="0" eaLnBrk="1" hangingPunct="1">
              <a:lnSpc>
                <a:spcPct val="85000"/>
              </a:lnSpc>
              <a:buFontTx/>
              <a:buNone/>
              <a:tabLst>
                <a:tab pos="1433513" algn="l"/>
                <a:tab pos="3937000" algn="l"/>
              </a:tabLst>
            </a:pPr>
            <a:r>
              <a:rPr lang="zh-CN" altLang="zh-CN" sz="2400" smtClean="0"/>
              <a:t>again:	mov ax,[bx]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  <a:tabLst>
                <a:tab pos="1433513" algn="l"/>
                <a:tab pos="3937000" algn="l"/>
              </a:tabLst>
            </a:pPr>
            <a:r>
              <a:rPr lang="zh-CN" altLang="zh-CN" sz="2400" smtClean="0"/>
              <a:t>	mov </a:t>
            </a:r>
            <a:r>
              <a:rPr lang="zh-CN" altLang="zh-CN" sz="2400" smtClean="0">
                <a:solidFill>
                  <a:srgbClr val="0000FF"/>
                </a:solidFill>
                <a:hlinkClick r:id="rId2" action="ppaction://hlinksldjump"/>
              </a:rPr>
              <a:t>wtemp</a:t>
            </a:r>
            <a:r>
              <a:rPr lang="zh-CN" altLang="zh-CN" sz="2400" smtClean="0"/>
              <a:t>,ax	;将入口参数存放到共享变量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  <a:tabLst>
                <a:tab pos="1433513" algn="l"/>
                <a:tab pos="3937000" algn="l"/>
              </a:tabLst>
            </a:pPr>
            <a:r>
              <a:rPr lang="zh-CN" altLang="zh-CN" sz="2400" smtClean="0"/>
              <a:t>	call </a:t>
            </a:r>
            <a:r>
              <a:rPr lang="zh-CN" altLang="zh-CN" sz="2400" smtClean="0">
                <a:solidFill>
                  <a:srgbClr val="FF0000"/>
                </a:solidFill>
              </a:rPr>
              <a:t>write</a:t>
            </a:r>
            <a:r>
              <a:rPr lang="zh-CN" altLang="zh-CN" sz="2400" smtClean="0"/>
              <a:t>	;调用子程序，显示一个数据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  <a:tabLst>
                <a:tab pos="1433513" algn="l"/>
                <a:tab pos="3937000" algn="l"/>
              </a:tabLst>
            </a:pPr>
            <a:r>
              <a:rPr lang="zh-CN" altLang="zh-CN" sz="2400" smtClean="0"/>
              <a:t>	inc bx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  <a:tabLst>
                <a:tab pos="1433513" algn="l"/>
                <a:tab pos="3937000" algn="l"/>
              </a:tabLst>
            </a:pPr>
            <a:r>
              <a:rPr lang="zh-CN" altLang="zh-CN" sz="2400" smtClean="0"/>
              <a:t>	inc bx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  <a:tabLst>
                <a:tab pos="1433513" algn="l"/>
                <a:tab pos="3937000" algn="l"/>
              </a:tabLst>
            </a:pPr>
            <a:r>
              <a:rPr lang="zh-CN" altLang="zh-CN" sz="2400" smtClean="0"/>
              <a:t>	call </a:t>
            </a:r>
            <a:r>
              <a:rPr lang="zh-CN" altLang="zh-CN" sz="2400" smtClean="0">
                <a:solidFill>
                  <a:srgbClr val="FF0000"/>
                </a:solidFill>
              </a:rPr>
              <a:t>dpcrlf</a:t>
            </a:r>
            <a:r>
              <a:rPr lang="zh-CN" altLang="zh-CN" sz="2400" smtClean="0"/>
              <a:t>	;光标回车换行</a:t>
            </a:r>
          </a:p>
          <a:p>
            <a:pPr marL="0" indent="0" eaLnBrk="1" hangingPunct="1">
              <a:lnSpc>
                <a:spcPct val="85000"/>
              </a:lnSpc>
              <a:buFontTx/>
              <a:buNone/>
              <a:tabLst>
                <a:tab pos="1433513" algn="l"/>
                <a:tab pos="3937000" algn="l"/>
              </a:tabLst>
            </a:pPr>
            <a:r>
              <a:rPr lang="zh-CN" altLang="zh-CN" sz="2400" smtClean="0"/>
              <a:t>	loop again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3.6.4 </a:t>
            </a:r>
            <a:r>
              <a:rPr lang="zh-CN" altLang="en-US" dirty="0" smtClean="0"/>
              <a:t>用</a:t>
            </a:r>
            <a:r>
              <a:rPr lang="zh-CN" altLang="en-US" dirty="0"/>
              <a:t>堆栈</a:t>
            </a:r>
            <a:r>
              <a:rPr lang="zh-CN" altLang="en-US" dirty="0" smtClean="0"/>
              <a:t>传递参数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064500" cy="5184775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主、子程序之间还可以通过堆栈传递参数，过程如下。</a:t>
            </a:r>
            <a:endParaRPr lang="en-US" altLang="zh-CN" sz="2400" dirty="0" smtClean="0"/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b="0" dirty="0" smtClean="0">
                <a:solidFill>
                  <a:srgbClr val="000099"/>
                </a:solidFill>
              </a:rPr>
              <a:t>主程序将入口参数压入堆栈，子程序从堆栈中取出参数；</a:t>
            </a:r>
            <a:endParaRPr lang="en-US" altLang="zh-CN" sz="2400" b="0" dirty="0" smtClean="0">
              <a:solidFill>
                <a:srgbClr val="000099"/>
              </a:solidFill>
            </a:endParaRPr>
          </a:p>
          <a:p>
            <a:pPr lvl="1" eaLnBrk="1" hangingPunct="1"/>
            <a:r>
              <a:rPr lang="zh-CN" altLang="en-US" sz="2400" b="0" dirty="0" smtClean="0">
                <a:solidFill>
                  <a:srgbClr val="000099"/>
                </a:solidFill>
              </a:rPr>
              <a:t>子程序将出口参数压入堆栈，主程序则通过出栈操作取得它们</a:t>
            </a:r>
          </a:p>
          <a:p>
            <a:pPr eaLnBrk="1" hangingPunct="1">
              <a:spcBef>
                <a:spcPts val="1800"/>
              </a:spcBef>
            </a:pPr>
            <a:r>
              <a:rPr lang="zh-CN" altLang="en-US" sz="2400" dirty="0" smtClean="0"/>
              <a:t>采用堆栈传递参数是程式化的，它是编译程序处理参数传递、以及汇编语言与高级语言混合编程时的常规方法。</a:t>
            </a:r>
            <a:endParaRPr lang="en-US" altLang="zh-CN" sz="240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5048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3.6.4 </a:t>
            </a:r>
            <a:r>
              <a:rPr lang="zh-CN" altLang="en-US" dirty="0" smtClean="0"/>
              <a:t>用</a:t>
            </a:r>
            <a:r>
              <a:rPr lang="zh-CN" altLang="en-US" dirty="0"/>
              <a:t>堆栈</a:t>
            </a:r>
            <a:r>
              <a:rPr lang="zh-CN" altLang="en-US" dirty="0" smtClean="0"/>
              <a:t>传递参数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1</a:t>
            </a:r>
            <a:endParaRPr lang="zh-CN" altLang="en-US" dirty="0" smtClean="0"/>
          </a:p>
        </p:txBody>
      </p:sp>
      <p:sp>
        <p:nvSpPr>
          <p:cNvPr id="41987" name="内容占位符 3"/>
          <p:cNvSpPr>
            <a:spLocks noGrp="1"/>
          </p:cNvSpPr>
          <p:nvPr>
            <p:ph idx="1"/>
          </p:nvPr>
        </p:nvSpPr>
        <p:spPr>
          <a:xfrm>
            <a:off x="468313" y="981075"/>
            <a:ext cx="8207375" cy="5184775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ts val="1800"/>
              </a:spcBef>
              <a:buFontTx/>
              <a:buNone/>
            </a:pPr>
            <a:r>
              <a:rPr lang="zh-CN" altLang="en-US" sz="2400" dirty="0"/>
              <a:t>例</a:t>
            </a:r>
            <a:r>
              <a:rPr lang="en-US" altLang="zh-CN" sz="2400" dirty="0"/>
              <a:t>3.21 </a:t>
            </a:r>
            <a:r>
              <a:rPr lang="zh-CN" altLang="en-US" sz="2400" dirty="0" smtClean="0"/>
              <a:t>编制显示以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结尾的字符串的子程序，</a:t>
            </a:r>
            <a:r>
              <a:rPr lang="zh-CN" altLang="zh-CN" sz="2400" dirty="0" smtClean="0"/>
              <a:t>用</a:t>
            </a:r>
            <a:r>
              <a:rPr lang="zh-CN" altLang="en-US" sz="2400" dirty="0" smtClean="0"/>
              <a:t>堆栈</a:t>
            </a:r>
            <a:r>
              <a:rPr lang="zh-CN" altLang="zh-CN" sz="2400" dirty="0" smtClean="0"/>
              <a:t>传递参数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FontTx/>
              <a:buNone/>
            </a:pPr>
            <a:r>
              <a:rPr lang="en-US" altLang="zh-CN" sz="2400" dirty="0" smtClean="0"/>
              <a:t>     </a:t>
            </a:r>
          </a:p>
          <a:p>
            <a:pPr>
              <a:buFontTx/>
              <a:buNone/>
            </a:pPr>
            <a:r>
              <a:rPr lang="en-US" altLang="zh-CN" sz="2400" dirty="0" smtClean="0"/>
              <a:t>      </a:t>
            </a:r>
            <a:r>
              <a:rPr lang="en-US" altLang="zh-CN" sz="2400" dirty="0" err="1" smtClean="0"/>
              <a:t>msg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db</a:t>
            </a:r>
            <a:r>
              <a:rPr lang="en-US" altLang="zh-CN" sz="2400" dirty="0" smtClean="0"/>
              <a:t> 'Well, I made it !',0</a:t>
            </a:r>
          </a:p>
          <a:p>
            <a:pPr>
              <a:buFontTx/>
              <a:buNone/>
            </a:pPr>
            <a:endParaRPr lang="en-US" altLang="zh-CN" sz="2400" dirty="0" smtClean="0"/>
          </a:p>
        </p:txBody>
      </p:sp>
      <p:sp>
        <p:nvSpPr>
          <p:cNvPr id="4" name="圆角矩形 3"/>
          <p:cNvSpPr/>
          <p:nvPr/>
        </p:nvSpPr>
        <p:spPr bwMode="auto">
          <a:xfrm>
            <a:off x="6447209" y="5229200"/>
            <a:ext cx="2160240" cy="79208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ea typeface="宋体" pitchFamily="2" charset="-122"/>
              </a:rPr>
              <a:t>Wj0319.asm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504825"/>
          </a:xfrm>
        </p:spPr>
        <p:txBody>
          <a:bodyPr/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过程定义和子程序编写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dirty="0" smtClean="0">
                <a:solidFill>
                  <a:srgbClr val="000099"/>
                </a:solidFill>
              </a:rPr>
              <a:t>汇编语言中，子程序要用一对过程定义伪指令</a:t>
            </a:r>
            <a:r>
              <a:rPr lang="en-US" altLang="zh-CN" sz="2400" dirty="0" smtClean="0">
                <a:solidFill>
                  <a:srgbClr val="000099"/>
                </a:solidFill>
              </a:rPr>
              <a:t>PROC</a:t>
            </a:r>
            <a:r>
              <a:rPr lang="zh-CN" altLang="en-US" sz="2400" dirty="0" smtClean="0">
                <a:solidFill>
                  <a:srgbClr val="000099"/>
                </a:solidFill>
              </a:rPr>
              <a:t>和</a:t>
            </a:r>
            <a:r>
              <a:rPr lang="en-US" altLang="zh-CN" sz="2400" dirty="0" smtClean="0">
                <a:solidFill>
                  <a:srgbClr val="000099"/>
                </a:solidFill>
              </a:rPr>
              <a:t>ENDP</a:t>
            </a:r>
            <a:r>
              <a:rPr lang="zh-CN" altLang="en-US" sz="2400" dirty="0" smtClean="0">
                <a:solidFill>
                  <a:srgbClr val="000099"/>
                </a:solidFill>
              </a:rPr>
              <a:t>声明，格式如下：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000" b="0" dirty="0" smtClean="0"/>
              <a:t>	</a:t>
            </a:r>
            <a:r>
              <a:rPr lang="zh-CN" altLang="en-US" sz="2200" b="0" dirty="0" smtClean="0">
                <a:solidFill>
                  <a:srgbClr val="0000FF"/>
                </a:solidFill>
              </a:rPr>
              <a:t>过程名	</a:t>
            </a:r>
            <a:r>
              <a:rPr lang="en-US" altLang="zh-CN" sz="2200" b="0" dirty="0" smtClean="0">
                <a:solidFill>
                  <a:srgbClr val="0000FF"/>
                </a:solidFill>
              </a:rPr>
              <a:t>PROC [NEAR|FAR]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b="0" dirty="0" smtClean="0"/>
              <a:t>			……		</a:t>
            </a:r>
            <a:r>
              <a:rPr lang="zh-CN" altLang="en-US" sz="2200" b="0" dirty="0" smtClean="0"/>
              <a:t>；</a:t>
            </a:r>
            <a:r>
              <a:rPr lang="zh-CN" altLang="en-US" sz="2200" b="0" dirty="0" smtClean="0">
                <a:solidFill>
                  <a:srgbClr val="006600"/>
                </a:solidFill>
              </a:rPr>
              <a:t>过程体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200" b="0" dirty="0" smtClean="0"/>
              <a:t>	</a:t>
            </a:r>
            <a:r>
              <a:rPr lang="zh-CN" altLang="en-US" sz="2200" b="0" dirty="0" smtClean="0">
                <a:solidFill>
                  <a:srgbClr val="0000FF"/>
                </a:solidFill>
              </a:rPr>
              <a:t>过程名	</a:t>
            </a:r>
            <a:r>
              <a:rPr lang="en-US" altLang="zh-CN" sz="2200" b="0" dirty="0" smtClean="0">
                <a:solidFill>
                  <a:srgbClr val="0000FF"/>
                </a:solidFill>
              </a:rPr>
              <a:t>ENDP</a:t>
            </a:r>
          </a:p>
          <a:p>
            <a:pPr eaLnBrk="1" hangingPunct="1">
              <a:lnSpc>
                <a:spcPct val="125000"/>
              </a:lnSpc>
              <a:spcBef>
                <a:spcPts val="1200"/>
              </a:spcBef>
              <a:defRPr/>
            </a:pPr>
            <a:r>
              <a:rPr lang="zh-CN" altLang="en-US" sz="2400" dirty="0" smtClean="0">
                <a:solidFill>
                  <a:srgbClr val="000099"/>
                </a:solidFill>
              </a:rPr>
              <a:t>可选的参数指定过程的调用属性</a:t>
            </a:r>
            <a:r>
              <a:rPr lang="zh-CN" altLang="en-US" sz="2400" dirty="0">
                <a:solidFill>
                  <a:srgbClr val="000099"/>
                </a:solidFill>
              </a:rPr>
              <a:t>，</a:t>
            </a:r>
            <a:r>
              <a:rPr lang="zh-CN" altLang="en-US" sz="2400" dirty="0" smtClean="0">
                <a:solidFill>
                  <a:srgbClr val="000099"/>
                </a:solidFill>
              </a:rPr>
              <a:t>没有指定过程属性，则采用默认属性</a:t>
            </a:r>
          </a:p>
          <a:p>
            <a:pPr lvl="1" eaLnBrk="1" hangingPunct="1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altLang="zh-CN" sz="2400" b="0" dirty="0" smtClean="0">
                <a:solidFill>
                  <a:srgbClr val="0000FF"/>
                </a:solidFill>
                <a:ea typeface="+mn-ea"/>
              </a:rPr>
              <a:t>NEAR</a:t>
            </a:r>
            <a:r>
              <a:rPr lang="zh-CN" altLang="en-US" sz="2400" b="0" dirty="0" smtClean="0">
                <a:solidFill>
                  <a:srgbClr val="000099"/>
                </a:solidFill>
                <a:ea typeface="+mn-ea"/>
              </a:rPr>
              <a:t>属性的过程只能被相同代码段的其他程序调用，称为</a:t>
            </a:r>
            <a:r>
              <a:rPr lang="zh-CN" altLang="en-US" sz="2400" b="0" dirty="0">
                <a:solidFill>
                  <a:srgbClr val="000099"/>
                </a:solidFill>
                <a:ea typeface="+mn-ea"/>
              </a:rPr>
              <a:t>段内近调用。</a:t>
            </a:r>
          </a:p>
          <a:p>
            <a:pPr lvl="1" eaLnBrk="1" hangingPunct="1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altLang="zh-CN" sz="2400" b="0" dirty="0" smtClean="0">
                <a:solidFill>
                  <a:srgbClr val="0000FF"/>
                </a:solidFill>
                <a:ea typeface="+mn-ea"/>
              </a:rPr>
              <a:t>FAR</a:t>
            </a:r>
            <a:r>
              <a:rPr lang="zh-CN" altLang="en-US" sz="2400" b="0" dirty="0" smtClean="0">
                <a:solidFill>
                  <a:srgbClr val="000099"/>
                </a:solidFill>
                <a:ea typeface="+mn-ea"/>
              </a:rPr>
              <a:t>属性的过程可以被相同或不同代码段的程序调用，</a:t>
            </a:r>
            <a:r>
              <a:rPr lang="zh-CN" altLang="en-US" sz="2400" b="0" dirty="0">
                <a:solidFill>
                  <a:srgbClr val="000099"/>
                </a:solidFill>
              </a:rPr>
              <a:t> </a:t>
            </a:r>
            <a:r>
              <a:rPr lang="zh-CN" altLang="en-US" sz="2400" b="0" dirty="0">
                <a:solidFill>
                  <a:srgbClr val="000099"/>
                </a:solidFill>
                <a:ea typeface="+mn-ea"/>
              </a:rPr>
              <a:t>称为段间远调用。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3.6.4 </a:t>
            </a:r>
            <a:r>
              <a:rPr lang="zh-CN" altLang="en-US" dirty="0" smtClean="0"/>
              <a:t>用</a:t>
            </a:r>
            <a:r>
              <a:rPr lang="zh-CN" altLang="en-US" dirty="0"/>
              <a:t>堆栈</a:t>
            </a:r>
            <a:r>
              <a:rPr lang="zh-CN" altLang="en-US" dirty="0" smtClean="0"/>
              <a:t>传递参数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2</a:t>
            </a:r>
            <a:endParaRPr lang="zh-CN" altLang="en-US" dirty="0" smtClean="0"/>
          </a:p>
        </p:txBody>
      </p:sp>
      <p:sp>
        <p:nvSpPr>
          <p:cNvPr id="43011" name="内容占位符 3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1511300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ts val="1200"/>
              </a:spcBef>
              <a:buFontTx/>
              <a:buNone/>
            </a:pPr>
            <a:r>
              <a:rPr lang="zh-CN" altLang="en-US" sz="2400" dirty="0"/>
              <a:t>例</a:t>
            </a:r>
            <a:r>
              <a:rPr lang="en-US" altLang="zh-CN" sz="2400" dirty="0"/>
              <a:t>3.22 </a:t>
            </a:r>
            <a:r>
              <a:rPr lang="zh-CN" altLang="en-US" sz="2400" dirty="0" smtClean="0"/>
              <a:t>编制计算整型数组平均值的子程序，入口参数为数组元素个数和数据缓冲区的首地址，用堆栈传递；出口参数为数组元素的平均值，用</a:t>
            </a:r>
            <a:r>
              <a:rPr lang="en-US" altLang="zh-CN" sz="2400" dirty="0" smtClean="0"/>
              <a:t>AX</a:t>
            </a:r>
            <a:r>
              <a:rPr lang="zh-CN" altLang="en-US" sz="2400" dirty="0" smtClean="0"/>
              <a:t>寄存器传递 。</a:t>
            </a:r>
            <a:endParaRPr lang="en-US" altLang="zh-CN" sz="2400" dirty="0" smtClean="0"/>
          </a:p>
        </p:txBody>
      </p:sp>
      <p:sp>
        <p:nvSpPr>
          <p:cNvPr id="5" name="圆角矩形 4"/>
          <p:cNvSpPr/>
          <p:nvPr/>
        </p:nvSpPr>
        <p:spPr bwMode="auto">
          <a:xfrm>
            <a:off x="6444208" y="5301208"/>
            <a:ext cx="2160240" cy="79208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ea typeface="宋体" pitchFamily="2" charset="-122"/>
              </a:rPr>
              <a:t>Wj0322.asm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504825"/>
          </a:xfrm>
        </p:spPr>
        <p:txBody>
          <a:bodyPr/>
          <a:lstStyle/>
          <a:p>
            <a:pPr eaLnBrk="1" hangingPunct="1"/>
            <a:r>
              <a:rPr lang="en-US" altLang="zh-CN" smtClean="0"/>
              <a:t>3.6.5 </a:t>
            </a:r>
            <a:r>
              <a:rPr lang="zh-CN" altLang="en-US" smtClean="0"/>
              <a:t>子程序模块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064500" cy="5184775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solidFill>
                  <a:srgbClr val="003399"/>
                </a:solidFill>
              </a:rPr>
              <a:t>将子程序单独编写成一个源程序文件，经过汇编之后形成目标模块</a:t>
            </a:r>
            <a:r>
              <a:rPr lang="en-US" altLang="zh-CN" sz="2400" dirty="0" smtClean="0">
                <a:solidFill>
                  <a:srgbClr val="003399"/>
                </a:solidFill>
              </a:rPr>
              <a:t>OBJ</a:t>
            </a:r>
            <a:r>
              <a:rPr lang="zh-CN" altLang="en-US" sz="2400" dirty="0" smtClean="0">
                <a:solidFill>
                  <a:srgbClr val="003399"/>
                </a:solidFill>
              </a:rPr>
              <a:t>文件，连接时应用。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zh-CN" altLang="en-US" sz="2400" dirty="0" smtClean="0">
                <a:solidFill>
                  <a:srgbClr val="003399"/>
                </a:solidFill>
              </a:rPr>
              <a:t>⑴ 使用伪指令</a:t>
            </a:r>
            <a:r>
              <a:rPr lang="en-US" altLang="zh-CN" sz="2400" dirty="0" smtClean="0">
                <a:solidFill>
                  <a:srgbClr val="FF0000"/>
                </a:solidFill>
              </a:rPr>
              <a:t>PUBLIC</a:t>
            </a:r>
            <a:r>
              <a:rPr lang="zh-CN" altLang="en-US" sz="2400" dirty="0" smtClean="0">
                <a:solidFill>
                  <a:srgbClr val="003399"/>
                </a:solidFill>
              </a:rPr>
              <a:t>和</a:t>
            </a:r>
            <a:r>
              <a:rPr lang="en-US" altLang="zh-CN" sz="2400" dirty="0" smtClean="0">
                <a:solidFill>
                  <a:srgbClr val="FF0000"/>
                </a:solidFill>
              </a:rPr>
              <a:t>EXTERN</a:t>
            </a:r>
            <a:r>
              <a:rPr lang="zh-CN" altLang="en-US" sz="2400" dirty="0" smtClean="0">
                <a:solidFill>
                  <a:srgbClr val="003399"/>
                </a:solidFill>
              </a:rPr>
              <a:t>声明共享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zh-CN" altLang="en-US" sz="2400" dirty="0" smtClean="0">
                <a:solidFill>
                  <a:srgbClr val="660066"/>
                </a:solidFill>
              </a:rPr>
              <a:t>	 </a:t>
            </a:r>
            <a:r>
              <a:rPr lang="en-US" altLang="zh-CN" sz="2400" dirty="0" smtClean="0">
                <a:solidFill>
                  <a:srgbClr val="008000"/>
                </a:solidFill>
              </a:rPr>
              <a:t>;</a:t>
            </a:r>
            <a:r>
              <a:rPr lang="zh-CN" altLang="en-US" sz="2400" dirty="0" smtClean="0">
                <a:solidFill>
                  <a:srgbClr val="008000"/>
                </a:solidFill>
              </a:rPr>
              <a:t>定义标识符的模块使用</a:t>
            </a:r>
            <a:endParaRPr lang="en-US" altLang="zh-CN" sz="2400" dirty="0" smtClean="0">
              <a:solidFill>
                <a:srgbClr val="660066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     PUBLIC </a:t>
            </a:r>
            <a:r>
              <a:rPr lang="zh-CN" altLang="en-US" sz="2400" dirty="0" smtClean="0">
                <a:solidFill>
                  <a:srgbClr val="0000FF"/>
                </a:solidFill>
              </a:rPr>
              <a:t>标识符 </a:t>
            </a:r>
            <a:r>
              <a:rPr lang="en-US" altLang="zh-CN" sz="2400" dirty="0" smtClean="0">
                <a:solidFill>
                  <a:srgbClr val="0000FF"/>
                </a:solidFill>
              </a:rPr>
              <a:t>[,</a:t>
            </a:r>
            <a:r>
              <a:rPr lang="zh-CN" altLang="en-US" sz="2400" dirty="0" smtClean="0">
                <a:solidFill>
                  <a:srgbClr val="0000FF"/>
                </a:solidFill>
              </a:rPr>
              <a:t>标识符 </a:t>
            </a:r>
            <a:r>
              <a:rPr lang="en-US" altLang="zh-CN" sz="2400" dirty="0" smtClean="0">
                <a:solidFill>
                  <a:srgbClr val="0000FF"/>
                </a:solidFill>
              </a:rPr>
              <a:t>…]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CN" sz="2400" dirty="0" smtClean="0"/>
              <a:t>	 </a:t>
            </a:r>
            <a:r>
              <a:rPr lang="en-US" altLang="zh-CN" sz="2400" dirty="0" smtClean="0">
                <a:solidFill>
                  <a:srgbClr val="008000"/>
                </a:solidFill>
              </a:rPr>
              <a:t>;</a:t>
            </a:r>
            <a:r>
              <a:rPr lang="zh-CN" altLang="en-US" sz="2400" dirty="0" smtClean="0">
                <a:solidFill>
                  <a:srgbClr val="008000"/>
                </a:solidFill>
              </a:rPr>
              <a:t>调用标识符的模块使用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dirty="0" smtClean="0">
                <a:solidFill>
                  <a:schemeClr val="tx1"/>
                </a:solidFill>
              </a:rPr>
              <a:t>	 </a:t>
            </a:r>
            <a:r>
              <a:rPr lang="en-US" altLang="zh-CN" sz="2400" dirty="0" smtClean="0">
                <a:solidFill>
                  <a:srgbClr val="0000FF"/>
                </a:solidFill>
              </a:rPr>
              <a:t>EXTERN </a:t>
            </a:r>
            <a:r>
              <a:rPr lang="zh-CN" altLang="en-US" sz="2400" dirty="0" smtClean="0">
                <a:solidFill>
                  <a:srgbClr val="0000FF"/>
                </a:solidFill>
              </a:rPr>
              <a:t>标识符</a:t>
            </a:r>
            <a:r>
              <a:rPr lang="en-US" altLang="zh-CN" sz="2400" dirty="0" smtClean="0">
                <a:solidFill>
                  <a:srgbClr val="0000FF"/>
                </a:solidFill>
              </a:rPr>
              <a:t>:</a:t>
            </a:r>
            <a:r>
              <a:rPr lang="zh-CN" altLang="en-US" sz="2400" dirty="0" smtClean="0">
                <a:solidFill>
                  <a:srgbClr val="0000FF"/>
                </a:solidFill>
              </a:rPr>
              <a:t>类型 </a:t>
            </a:r>
            <a:r>
              <a:rPr lang="en-US" altLang="zh-CN" sz="2400" dirty="0" smtClean="0">
                <a:solidFill>
                  <a:srgbClr val="0000FF"/>
                </a:solidFill>
              </a:rPr>
              <a:t>[,</a:t>
            </a:r>
            <a:r>
              <a:rPr lang="zh-CN" altLang="en-US" sz="2400" dirty="0" smtClean="0">
                <a:solidFill>
                  <a:srgbClr val="0000FF"/>
                </a:solidFill>
              </a:rPr>
              <a:t>标识符</a:t>
            </a:r>
            <a:r>
              <a:rPr lang="en-US" altLang="zh-CN" sz="2400" dirty="0" smtClean="0">
                <a:solidFill>
                  <a:srgbClr val="0000FF"/>
                </a:solidFill>
              </a:rPr>
              <a:t>:</a:t>
            </a:r>
            <a:r>
              <a:rPr lang="zh-CN" altLang="en-US" sz="2400" dirty="0" smtClean="0">
                <a:solidFill>
                  <a:srgbClr val="0000FF"/>
                </a:solidFill>
              </a:rPr>
              <a:t>类型 </a:t>
            </a:r>
            <a:r>
              <a:rPr lang="en-US" altLang="zh-CN" sz="2400" dirty="0" smtClean="0">
                <a:solidFill>
                  <a:srgbClr val="0000FF"/>
                </a:solidFill>
              </a:rPr>
              <a:t>…]</a:t>
            </a:r>
            <a:endParaRPr lang="zh-CN" altLang="en-US" sz="2400" dirty="0" smtClean="0">
              <a:solidFill>
                <a:srgbClr val="008000"/>
              </a:solidFill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zh-CN" altLang="en-US" sz="2400" dirty="0" smtClean="0">
                <a:solidFill>
                  <a:srgbClr val="003399"/>
                </a:solidFill>
              </a:rPr>
              <a:t>⑵ 子程序在代码段中，但没有开始和结束点。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zh-CN" altLang="en-US" sz="2400" dirty="0" smtClean="0">
                <a:solidFill>
                  <a:srgbClr val="003399"/>
                </a:solidFill>
              </a:rPr>
              <a:t>⑶ 子程序与主程序文件的存储模式要一致。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zh-CN" altLang="en-US" sz="2400" dirty="0" smtClean="0">
                <a:solidFill>
                  <a:srgbClr val="003399"/>
                </a:solidFill>
              </a:rPr>
              <a:t>⑷ 处理好子程序与主程序之间的参数传递。</a:t>
            </a:r>
          </a:p>
        </p:txBody>
      </p:sp>
      <p:sp>
        <p:nvSpPr>
          <p:cNvPr id="2" name="圆角矩形 1"/>
          <p:cNvSpPr/>
          <p:nvPr/>
        </p:nvSpPr>
        <p:spPr bwMode="auto">
          <a:xfrm>
            <a:off x="7164388" y="1844106"/>
            <a:ext cx="1296044" cy="5767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2400" dirty="0">
                <a:solidFill>
                  <a:srgbClr val="0000FF"/>
                </a:solidFill>
                <a:effectLst/>
              </a:rPr>
              <a:t>例</a:t>
            </a:r>
            <a:r>
              <a:rPr lang="en-US" altLang="zh-CN" sz="2400" dirty="0">
                <a:solidFill>
                  <a:srgbClr val="0000FF"/>
                </a:solidFill>
                <a:effectLst/>
              </a:rPr>
              <a:t>3.23 </a:t>
            </a:r>
            <a:endParaRPr lang="zh-CN" altLang="en-US" sz="2400" dirty="0">
              <a:solidFill>
                <a:srgbClr val="0000FF"/>
              </a:solidFill>
              <a:effectLst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07375" cy="1008063"/>
          </a:xfrm>
        </p:spPr>
        <p:txBody>
          <a:bodyPr/>
          <a:lstStyle/>
          <a:p>
            <a:pPr marL="1028700" indent="-1028700" eaLnBrk="1" hangingPunct="1">
              <a:lnSpc>
                <a:spcPct val="125000"/>
              </a:lnSpc>
              <a:spcBef>
                <a:spcPts val="1200"/>
              </a:spcBef>
              <a:buFontTx/>
              <a:buNone/>
              <a:tabLst>
                <a:tab pos="1433513" algn="l"/>
                <a:tab pos="3937000" algn="l"/>
              </a:tabLst>
            </a:pPr>
            <a:r>
              <a:rPr lang="zh-CN" altLang="en-US" sz="2400" dirty="0"/>
              <a:t>例</a:t>
            </a:r>
            <a:r>
              <a:rPr lang="en-US" altLang="zh-CN" sz="2400" dirty="0"/>
              <a:t>3.23 </a:t>
            </a:r>
            <a:r>
              <a:rPr lang="zh-CN" altLang="en-US" sz="2400" dirty="0" smtClean="0"/>
              <a:t>编制程序，对由键盘输入的多个有符号十进制数求平均值，并将数据及平均值以十进制形式输出。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4572000" y="5157192"/>
            <a:ext cx="4032448" cy="79208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ea typeface="宋体" pitchFamily="2" charset="-122"/>
              </a:rPr>
              <a:t>wj0323.asm, wj0323s.asm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504825"/>
          </a:xfrm>
        </p:spPr>
        <p:txBody>
          <a:bodyPr/>
          <a:lstStyle/>
          <a:p>
            <a:pPr eaLnBrk="1" hangingPunct="1"/>
            <a:r>
              <a:rPr lang="en-US" altLang="zh-CN" smtClean="0"/>
              <a:t>3.6.6 </a:t>
            </a:r>
            <a:r>
              <a:rPr lang="zh-CN" altLang="en-US" smtClean="0"/>
              <a:t>子程序库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064500" cy="5184775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sz="2400" dirty="0" smtClean="0"/>
              <a:t>利用库管理工具程序</a:t>
            </a:r>
            <a:r>
              <a:rPr lang="en-US" altLang="zh-CN" sz="2400" dirty="0" smtClean="0"/>
              <a:t>LIB.EXE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400" dirty="0" smtClean="0"/>
              <a:t>将子程序模块统一管理，存入子程序库文件（</a:t>
            </a:r>
            <a:r>
              <a:rPr lang="en-US" altLang="zh-CN" sz="2400" dirty="0" smtClean="0"/>
              <a:t>.LIB</a:t>
            </a:r>
            <a:r>
              <a:rPr lang="zh-CN" altLang="en-US" sz="2400" dirty="0" smtClean="0"/>
              <a:t>） 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400" dirty="0" smtClean="0"/>
              <a:t>使用子程序库中的子程序</a:t>
            </a:r>
          </a:p>
          <a:p>
            <a:pPr lvl="1" algn="l" eaLnBrk="1" hangingPunct="1">
              <a:spcBef>
                <a:spcPts val="1200"/>
              </a:spcBef>
            </a:pPr>
            <a:r>
              <a:rPr lang="zh-CN" altLang="en-US" sz="2400" b="0" dirty="0" smtClean="0">
                <a:solidFill>
                  <a:srgbClr val="000099"/>
                </a:solidFill>
              </a:rPr>
              <a:t>方法</a:t>
            </a:r>
            <a:r>
              <a:rPr lang="en-US" altLang="zh-CN" sz="2400" b="0" dirty="0" smtClean="0">
                <a:solidFill>
                  <a:srgbClr val="000099"/>
                </a:solidFill>
              </a:rPr>
              <a:t>1</a:t>
            </a:r>
            <a:r>
              <a:rPr lang="zh-CN" altLang="en-US" sz="2400" b="0" dirty="0" smtClean="0">
                <a:solidFill>
                  <a:srgbClr val="000099"/>
                </a:solidFill>
              </a:rPr>
              <a:t>：在连接过程中指明子程序库</a:t>
            </a:r>
          </a:p>
          <a:p>
            <a:pPr lvl="1" algn="l" eaLnBrk="1" hangingPunct="1">
              <a:spcBef>
                <a:spcPts val="1200"/>
              </a:spcBef>
            </a:pPr>
            <a:r>
              <a:rPr lang="zh-CN" altLang="en-US" sz="2400" b="0" dirty="0" smtClean="0">
                <a:solidFill>
                  <a:srgbClr val="000099"/>
                </a:solidFill>
              </a:rPr>
              <a:t>方法</a:t>
            </a:r>
            <a:r>
              <a:rPr lang="en-US" altLang="zh-CN" sz="2400" b="0" dirty="0" smtClean="0">
                <a:solidFill>
                  <a:srgbClr val="000099"/>
                </a:solidFill>
              </a:rPr>
              <a:t>2</a:t>
            </a:r>
            <a:r>
              <a:rPr lang="zh-CN" altLang="en-US" sz="2400" b="0" dirty="0" smtClean="0">
                <a:solidFill>
                  <a:srgbClr val="000099"/>
                </a:solidFill>
              </a:rPr>
              <a:t>：主程序使用子程序库文件包含伪指令</a:t>
            </a:r>
            <a:r>
              <a:rPr lang="en-US" altLang="zh-CN" sz="2400" b="0" dirty="0" smtClean="0">
                <a:solidFill>
                  <a:srgbClr val="000099"/>
                </a:solidFill>
              </a:rPr>
              <a:t>INCLUDELIB</a:t>
            </a:r>
            <a:r>
              <a:rPr lang="zh-CN" altLang="en-US" sz="2400" b="0" dirty="0" smtClean="0">
                <a:solidFill>
                  <a:srgbClr val="000099"/>
                </a:solidFill>
              </a:rPr>
              <a:t>指明</a:t>
            </a:r>
          </a:p>
          <a:p>
            <a:pPr eaLnBrk="1" hangingPunct="1">
              <a:lnSpc>
                <a:spcPct val="125000"/>
              </a:lnSpc>
              <a:spcBef>
                <a:spcPts val="1200"/>
              </a:spcBef>
            </a:pPr>
            <a:r>
              <a:rPr lang="zh-CN" altLang="en-US" sz="2400" dirty="0" smtClean="0"/>
              <a:t>子程序库中子程序的编写与子程序模块中的要求一样，只是为方便调用，更加严格，最好遵循一致的规则。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3.7 宏汇编 </a:t>
            </a:r>
            <a:endParaRPr lang="zh-CN" altLang="en-US" smtClean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800"/>
              </a:spcBef>
              <a:defRPr/>
            </a:pPr>
            <a:r>
              <a:rPr lang="zh-CN" altLang="en-US" sz="2400" dirty="0" smtClean="0">
                <a:solidFill>
                  <a:srgbClr val="FF0000"/>
                </a:solidFill>
                <a:hlinkClick r:id="rId2" action="ppaction://hlinksldjump"/>
              </a:rPr>
              <a:t>宏</a:t>
            </a:r>
            <a:r>
              <a:rPr lang="zh-CN" altLang="en-US" sz="2400" dirty="0" smtClean="0"/>
              <a:t>是具有宏名的一段汇编语句序列。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zh-CN" altLang="en-US" sz="2400" dirty="0" smtClean="0"/>
              <a:t>宏需要先</a:t>
            </a:r>
            <a:r>
              <a:rPr lang="zh-CN" altLang="en-US" sz="2400" dirty="0" smtClean="0">
                <a:solidFill>
                  <a:srgbClr val="FF0000"/>
                </a:solidFill>
              </a:rPr>
              <a:t>定义</a:t>
            </a:r>
            <a:r>
              <a:rPr lang="zh-CN" altLang="en-US" sz="2400" dirty="0" smtClean="0"/>
              <a:t>，然后在程序中进行宏</a:t>
            </a:r>
            <a:r>
              <a:rPr lang="zh-CN" altLang="en-US" sz="2400" dirty="0" smtClean="0">
                <a:solidFill>
                  <a:srgbClr val="FF0000"/>
                </a:solidFill>
              </a:rPr>
              <a:t>调用</a:t>
            </a:r>
            <a:r>
              <a:rPr lang="zh-CN" altLang="en-US" sz="2400" dirty="0"/>
              <a:t>。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zh-CN" altLang="en-US" sz="2400" dirty="0" smtClean="0"/>
              <a:t>由于形式上类似其他指令，所以常称其为</a:t>
            </a:r>
            <a:r>
              <a:rPr lang="zh-CN" altLang="en-US" sz="2400" dirty="0" smtClean="0">
                <a:solidFill>
                  <a:srgbClr val="FF0000"/>
                </a:solidFill>
              </a:rPr>
              <a:t>宏指令</a:t>
            </a:r>
            <a:r>
              <a:rPr lang="zh-CN" altLang="en-US" sz="2400" dirty="0" smtClean="0">
                <a:solidFill>
                  <a:schemeClr val="accent6"/>
                </a:solidFill>
              </a:rPr>
              <a:t>。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zh-CN" altLang="en-US" sz="2400" dirty="0" smtClean="0"/>
              <a:t>宏指令实际上是一段代码序列的缩写，在汇编时，汇编程序用对应的代码序列替代宏指令。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zh-CN" altLang="en-US" sz="2400" dirty="0" smtClean="0"/>
              <a:t>因为是在汇编过程中实现的</a:t>
            </a:r>
            <a:r>
              <a:rPr lang="zh-CN" altLang="en-US" sz="2400" dirty="0" smtClean="0">
                <a:solidFill>
                  <a:srgbClr val="FF0000"/>
                </a:solidFill>
              </a:rPr>
              <a:t>宏展开</a:t>
            </a:r>
            <a:r>
              <a:rPr lang="zh-CN" altLang="en-US" sz="2400" dirty="0" smtClean="0"/>
              <a:t>，所以常称为宏汇编。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4859264" y="5230688"/>
            <a:ext cx="3816424" cy="79208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ea typeface="宋体" pitchFamily="2" charset="-122"/>
              </a:rPr>
              <a:t>wj0324.asm, wj0324.mac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宏定义 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1435100" algn="l"/>
              </a:tabLst>
            </a:pPr>
            <a:r>
              <a:rPr lang="zh-CN" altLang="en-US" sz="2400" smtClean="0"/>
              <a:t>宏定义由一对宏汇编伪指令</a:t>
            </a:r>
            <a:r>
              <a:rPr lang="en-US" altLang="zh-CN" sz="2400" smtClean="0"/>
              <a:t>MACRO</a:t>
            </a:r>
            <a:r>
              <a:rPr lang="zh-CN" altLang="en-US" sz="2400" smtClean="0"/>
              <a:t>和</a:t>
            </a:r>
            <a:r>
              <a:rPr lang="en-US" altLang="zh-CN" sz="2400" smtClean="0"/>
              <a:t>ENDM</a:t>
            </a:r>
            <a:r>
              <a:rPr lang="zh-CN" altLang="en-US" sz="2400" smtClean="0"/>
              <a:t>来完成，格式如下：</a:t>
            </a:r>
          </a:p>
          <a:p>
            <a:pPr eaLnBrk="1" hangingPunct="1">
              <a:buFontTx/>
              <a:buNone/>
              <a:tabLst>
                <a:tab pos="1435100" algn="l"/>
              </a:tabLst>
            </a:pPr>
            <a:r>
              <a:rPr lang="zh-CN" altLang="en-US" sz="2400" smtClean="0"/>
              <a:t>	</a:t>
            </a:r>
            <a:r>
              <a:rPr lang="zh-CN" altLang="en-US" sz="2400" smtClean="0">
                <a:solidFill>
                  <a:srgbClr val="0000FF"/>
                </a:solidFill>
              </a:rPr>
              <a:t>宏名	</a:t>
            </a:r>
            <a:r>
              <a:rPr lang="en-US" altLang="zh-CN" sz="2400" smtClean="0">
                <a:solidFill>
                  <a:srgbClr val="0000FF"/>
                </a:solidFill>
              </a:rPr>
              <a:t>MACRO </a:t>
            </a:r>
            <a:r>
              <a:rPr lang="en-US" altLang="zh-CN" sz="2400" smtClean="0"/>
              <a:t>[</a:t>
            </a:r>
            <a:r>
              <a:rPr lang="zh-CN" altLang="en-US" sz="2400" smtClean="0">
                <a:solidFill>
                  <a:srgbClr val="006600"/>
                </a:solidFill>
              </a:rPr>
              <a:t>形参表</a:t>
            </a:r>
            <a:r>
              <a:rPr lang="en-US" altLang="zh-CN" sz="2400" smtClean="0"/>
              <a:t>]</a:t>
            </a:r>
          </a:p>
          <a:p>
            <a:pPr eaLnBrk="1" hangingPunct="1">
              <a:buFontTx/>
              <a:buNone/>
              <a:tabLst>
                <a:tab pos="1435100" algn="l"/>
              </a:tabLst>
            </a:pPr>
            <a:r>
              <a:rPr lang="en-US" altLang="zh-CN" sz="2400" smtClean="0"/>
              <a:t>		</a:t>
            </a:r>
            <a:r>
              <a:rPr lang="en-US" altLang="zh-CN" sz="2400" smtClean="0">
                <a:solidFill>
                  <a:srgbClr val="006600"/>
                </a:solidFill>
              </a:rPr>
              <a:t>……	</a:t>
            </a:r>
            <a:r>
              <a:rPr lang="zh-CN" altLang="en-US" sz="2400" smtClean="0">
                <a:solidFill>
                  <a:srgbClr val="006600"/>
                </a:solidFill>
              </a:rPr>
              <a:t>；宏定义体</a:t>
            </a:r>
          </a:p>
          <a:p>
            <a:pPr eaLnBrk="1" hangingPunct="1">
              <a:buFontTx/>
              <a:buNone/>
              <a:tabLst>
                <a:tab pos="1435100" algn="l"/>
              </a:tabLst>
            </a:pPr>
            <a:r>
              <a:rPr lang="zh-CN" altLang="en-US" sz="2400" smtClean="0"/>
              <a:t>		</a:t>
            </a:r>
            <a:r>
              <a:rPr lang="en-US" altLang="zh-CN" sz="2400" smtClean="0">
                <a:solidFill>
                  <a:srgbClr val="0000FF"/>
                </a:solidFill>
              </a:rPr>
              <a:t>ENDM</a:t>
            </a:r>
          </a:p>
          <a:p>
            <a:pPr eaLnBrk="1" hangingPunct="1">
              <a:tabLst>
                <a:tab pos="1435100" algn="l"/>
              </a:tabLst>
            </a:pPr>
            <a:r>
              <a:rPr lang="zh-CN" altLang="en-US" sz="2400" smtClean="0"/>
              <a:t>其中宏名是符合语法的标识符，同一源程序中该名字定义唯一。宏定义体中不仅可以是硬指令序列，还可以是伪指令语句序列。</a:t>
            </a:r>
          </a:p>
          <a:p>
            <a:pPr eaLnBrk="1" hangingPunct="1">
              <a:tabLst>
                <a:tab pos="1435100" algn="l"/>
              </a:tabLst>
            </a:pPr>
            <a:r>
              <a:rPr lang="zh-CN" altLang="en-US" sz="2400" smtClean="0"/>
              <a:t>可选的形参表给出了宏定义中用到的</a:t>
            </a:r>
            <a:r>
              <a:rPr lang="zh-CN" altLang="en-US" sz="2400" smtClean="0">
                <a:hlinkClick r:id="rId2" action="ppaction://hlinksldjump"/>
              </a:rPr>
              <a:t>形式参数</a:t>
            </a:r>
            <a:r>
              <a:rPr lang="zh-CN" altLang="en-US" sz="2400" smtClean="0"/>
              <a:t>，每个形式参数之间用逗号分隔。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宏调用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 smtClean="0"/>
              <a:t>宏定义之后就可以使用它，即</a:t>
            </a:r>
            <a:r>
              <a:rPr lang="zh-CN" altLang="en-US" sz="2400" dirty="0" smtClean="0">
                <a:solidFill>
                  <a:srgbClr val="FF0000"/>
                </a:solidFill>
                <a:hlinkClick r:id="rId2" action="ppaction://hlinksldjump"/>
              </a:rPr>
              <a:t>宏调用</a:t>
            </a:r>
            <a:r>
              <a:rPr lang="zh-CN" altLang="en-US" sz="2400" dirty="0" smtClean="0"/>
              <a:t>：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400" dirty="0" smtClean="0"/>
              <a:t>		</a:t>
            </a:r>
            <a:r>
              <a:rPr lang="zh-CN" altLang="en-US" sz="2400" dirty="0" smtClean="0">
                <a:solidFill>
                  <a:srgbClr val="0000FF"/>
                </a:solidFill>
              </a:rPr>
              <a:t>宏名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[</a:t>
            </a:r>
            <a:r>
              <a:rPr lang="zh-CN" altLang="en-US" sz="2400" dirty="0" smtClean="0">
                <a:solidFill>
                  <a:srgbClr val="006600"/>
                </a:solidFill>
              </a:rPr>
              <a:t>实参表</a:t>
            </a:r>
            <a:r>
              <a:rPr lang="en-US" altLang="zh-CN" sz="2400" dirty="0" smtClean="0"/>
              <a:t>]</a:t>
            </a:r>
          </a:p>
          <a:p>
            <a:pPr eaLnBrk="1" hangingPunct="1">
              <a:defRPr/>
            </a:pPr>
            <a:r>
              <a:rPr lang="zh-CN" altLang="en-US" sz="2400" dirty="0" smtClean="0"/>
              <a:t>宏调用的格式同一般指令一样：在使用宏指令的位置写下宏名，后跟实体参数；如果有多个参数，应按形参顺序填入实参，也用逗号分隔。</a:t>
            </a:r>
          </a:p>
          <a:p>
            <a:pPr eaLnBrk="1" hangingPunct="1">
              <a:defRPr/>
            </a:pPr>
            <a:r>
              <a:rPr lang="zh-CN" altLang="en-US" sz="2400" dirty="0" smtClean="0"/>
              <a:t>在汇编时，宏指令被汇编程序用对应的代码序列替代，这就是</a:t>
            </a:r>
            <a:r>
              <a:rPr lang="zh-CN" altLang="en-US" sz="2400" dirty="0" smtClean="0">
                <a:solidFill>
                  <a:srgbClr val="FF0000"/>
                </a:solidFill>
                <a:hlinkClick r:id="rId2" action="ppaction://hlinksldjump"/>
              </a:rPr>
              <a:t>宏展开</a:t>
            </a:r>
            <a:r>
              <a:rPr lang="zh-CN" altLang="en-US" sz="2400" dirty="0" smtClean="0">
                <a:solidFill>
                  <a:schemeClr val="accent6"/>
                </a:solidFill>
              </a:rPr>
              <a:t>。</a:t>
            </a:r>
          </a:p>
          <a:p>
            <a:pPr eaLnBrk="1" hangingPunct="1">
              <a:defRPr/>
            </a:pPr>
            <a:r>
              <a:rPr lang="zh-CN" altLang="en-US" sz="2400" dirty="0" smtClean="0"/>
              <a:t>宏展开的具体过程是：当汇编程序扫描源程序遇到已有定义的宏调用时，即用相应的宏定义体完全替代源程序的宏指令，同时用位置匹配的实参对形参进行取代。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宏的实例</a:t>
            </a:r>
            <a:r>
              <a:rPr lang="en-US" altLang="zh-CN" smtClean="0"/>
              <a:t>1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229600" cy="5184775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622425" algn="l"/>
                <a:tab pos="4313238" algn="l"/>
              </a:tabLst>
            </a:pP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</a:rPr>
              <a:t>dispchar	macro char</a:t>
            </a:r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</a:rPr>
              <a:t>	</a:t>
            </a:r>
            <a:r>
              <a:rPr lang="en-US" altLang="zh-CN" sz="2400" smtClean="0">
                <a:solidFill>
                  <a:srgbClr val="008000"/>
                </a:solidFill>
                <a:latin typeface="Times New Roman" pitchFamily="18" charset="0"/>
              </a:rPr>
              <a:t>; </a:t>
            </a:r>
            <a:r>
              <a:rPr lang="zh-CN" altLang="en-US" sz="2400" smtClean="0">
                <a:solidFill>
                  <a:srgbClr val="008000"/>
                </a:solidFill>
                <a:latin typeface="Times New Roman" pitchFamily="18" charset="0"/>
              </a:rPr>
              <a:t>宏定义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622425" algn="l"/>
                <a:tab pos="4313238" algn="l"/>
              </a:tabLst>
            </a:pPr>
            <a:r>
              <a:rPr lang="zh-CN" altLang="en-US" smtClean="0">
                <a:latin typeface="宋体" pitchFamily="2" charset="-122"/>
              </a:rPr>
              <a:t>	</a:t>
            </a:r>
            <a:r>
              <a:rPr lang="en-US" altLang="zh-CN" smtClean="0">
                <a:latin typeface="Times New Roman" pitchFamily="18" charset="0"/>
              </a:rPr>
              <a:t>mov ah,2</a:t>
            </a:r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</a:rPr>
              <a:t>	</a:t>
            </a:r>
            <a:r>
              <a:rPr lang="en-US" altLang="zh-CN" sz="2400" smtClean="0">
                <a:solidFill>
                  <a:srgbClr val="008000"/>
                </a:solidFill>
                <a:latin typeface="Times New Roman" pitchFamily="18" charset="0"/>
              </a:rPr>
              <a:t>; </a:t>
            </a:r>
            <a:r>
              <a:rPr lang="zh-CN" altLang="en-US" sz="2400" smtClean="0">
                <a:solidFill>
                  <a:srgbClr val="008000"/>
                </a:solidFill>
                <a:latin typeface="Times New Roman" pitchFamily="18" charset="0"/>
              </a:rPr>
              <a:t>宏定义体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622425" algn="l"/>
                <a:tab pos="4313238" algn="l"/>
              </a:tabLst>
            </a:pPr>
            <a:r>
              <a:rPr lang="zh-CN" altLang="en-US" smtClean="0">
                <a:latin typeface="宋体" pitchFamily="2" charset="-122"/>
              </a:rPr>
              <a:t>	</a:t>
            </a:r>
            <a:r>
              <a:rPr lang="en-US" altLang="zh-CN" smtClean="0">
                <a:latin typeface="Times New Roman" pitchFamily="18" charset="0"/>
              </a:rPr>
              <a:t>mov dl,char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622425" algn="l"/>
                <a:tab pos="4313238" algn="l"/>
              </a:tabLst>
            </a:pPr>
            <a:r>
              <a:rPr lang="en-US" altLang="zh-CN" smtClean="0">
                <a:latin typeface="Times New Roman" pitchFamily="18" charset="0"/>
              </a:rPr>
              <a:t>	int 21h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622425" algn="l"/>
                <a:tab pos="4313238" algn="l"/>
              </a:tabLst>
            </a:pPr>
            <a:r>
              <a:rPr lang="en-US" altLang="zh-CN" smtClean="0">
                <a:latin typeface="Times New Roman" pitchFamily="18" charset="0"/>
              </a:rPr>
              <a:t>	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</a:rPr>
              <a:t>endm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622425" algn="l"/>
                <a:tab pos="4313238" algn="l"/>
              </a:tabLst>
            </a:pPr>
            <a:r>
              <a:rPr lang="en-US" altLang="zh-CN" smtClean="0">
                <a:solidFill>
                  <a:srgbClr val="FF0066"/>
                </a:solidFill>
                <a:latin typeface="Times New Roman" pitchFamily="18" charset="0"/>
              </a:rPr>
              <a:t>	</a:t>
            </a:r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</a:rPr>
              <a:t>…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622425" algn="l"/>
                <a:tab pos="4313238" algn="l"/>
              </a:tabLst>
            </a:pPr>
            <a:r>
              <a:rPr lang="en-US" altLang="zh-CN" smtClean="0">
                <a:solidFill>
                  <a:srgbClr val="FF0066"/>
                </a:solidFill>
                <a:latin typeface="Times New Roman" pitchFamily="18" charset="0"/>
              </a:rPr>
              <a:t>	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</a:rPr>
              <a:t>dispchar ‘?’</a:t>
            </a:r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</a:rPr>
              <a:t>	</a:t>
            </a:r>
            <a:r>
              <a:rPr lang="en-US" altLang="zh-CN" sz="2400" smtClean="0">
                <a:solidFill>
                  <a:srgbClr val="008000"/>
                </a:solidFill>
                <a:latin typeface="Times New Roman" pitchFamily="18" charset="0"/>
              </a:rPr>
              <a:t>;</a:t>
            </a:r>
            <a:r>
              <a:rPr lang="zh-CN" altLang="en-US" sz="2400" smtClean="0">
                <a:solidFill>
                  <a:srgbClr val="008000"/>
                </a:solidFill>
                <a:latin typeface="Times New Roman" pitchFamily="18" charset="0"/>
              </a:rPr>
              <a:t>宏调用（宏指令）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622425" algn="l"/>
                <a:tab pos="4313238" algn="l"/>
              </a:tabLst>
            </a:pPr>
            <a:r>
              <a:rPr lang="zh-CN" altLang="en-US" smtClean="0">
                <a:solidFill>
                  <a:schemeClr val="tx1"/>
                </a:solidFill>
                <a:latin typeface="宋体" pitchFamily="2" charset="-122"/>
              </a:rPr>
              <a:t>	</a:t>
            </a:r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</a:rPr>
              <a:t>…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622425" algn="l"/>
                <a:tab pos="4313238" algn="l"/>
              </a:tabLst>
            </a:pPr>
            <a:r>
              <a:rPr lang="en-US" altLang="zh-CN" smtClean="0">
                <a:latin typeface="宋体" pitchFamily="2" charset="-122"/>
              </a:rPr>
              <a:t>   </a:t>
            </a:r>
            <a:r>
              <a:rPr lang="en-US" altLang="zh-CN" smtClean="0">
                <a:latin typeface="Times New Roman" pitchFamily="18" charset="0"/>
              </a:rPr>
              <a:t>1</a:t>
            </a:r>
            <a:r>
              <a:rPr lang="en-US" altLang="zh-CN" smtClean="0">
                <a:latin typeface="宋体" pitchFamily="2" charset="-122"/>
              </a:rPr>
              <a:t>	</a:t>
            </a:r>
            <a:r>
              <a:rPr lang="en-US" altLang="zh-CN" smtClean="0">
                <a:latin typeface="Times New Roman" pitchFamily="18" charset="0"/>
              </a:rPr>
              <a:t>mov ah,2</a:t>
            </a:r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</a:rPr>
              <a:t>	</a:t>
            </a:r>
            <a:r>
              <a:rPr lang="en-US" altLang="zh-CN" sz="2400" smtClean="0">
                <a:solidFill>
                  <a:srgbClr val="008000"/>
                </a:solidFill>
                <a:latin typeface="Times New Roman" pitchFamily="18" charset="0"/>
              </a:rPr>
              <a:t>;</a:t>
            </a:r>
            <a:r>
              <a:rPr lang="zh-CN" altLang="en-US" sz="2400" smtClean="0">
                <a:solidFill>
                  <a:srgbClr val="008000"/>
                </a:solidFill>
                <a:latin typeface="Times New Roman" pitchFamily="18" charset="0"/>
              </a:rPr>
              <a:t>宏展开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622425" algn="l"/>
                <a:tab pos="4313238" algn="l"/>
              </a:tabLst>
            </a:pPr>
            <a:r>
              <a:rPr lang="zh-CN" altLang="en-US" smtClean="0">
                <a:latin typeface="宋体" pitchFamily="2" charset="-122"/>
              </a:rPr>
              <a:t>   </a:t>
            </a:r>
            <a:r>
              <a:rPr lang="en-US" altLang="zh-CN" smtClean="0">
                <a:latin typeface="Times New Roman" pitchFamily="18" charset="0"/>
              </a:rPr>
              <a:t>1</a:t>
            </a:r>
            <a:r>
              <a:rPr lang="en-US" altLang="zh-CN" smtClean="0">
                <a:latin typeface="宋体" pitchFamily="2" charset="-122"/>
              </a:rPr>
              <a:t>	</a:t>
            </a:r>
            <a:r>
              <a:rPr lang="en-US" altLang="zh-CN" smtClean="0">
                <a:latin typeface="Times New Roman" pitchFamily="18" charset="0"/>
              </a:rPr>
              <a:t>mov dl,’?’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622425" algn="l"/>
                <a:tab pos="4313238" algn="l"/>
              </a:tabLst>
            </a:pPr>
            <a:r>
              <a:rPr lang="en-US" altLang="zh-CN" smtClean="0">
                <a:latin typeface="Times New Roman" pitchFamily="18" charset="0"/>
              </a:rPr>
              <a:t>      1	int 21h</a:t>
            </a:r>
            <a:endParaRPr lang="en-US" altLang="zh-CN" smtClean="0">
              <a:latin typeface="宋体" pitchFamily="2" charset="-122"/>
            </a:endParaRPr>
          </a:p>
        </p:txBody>
      </p:sp>
      <p:cxnSp>
        <p:nvCxnSpPr>
          <p:cNvPr id="50180" name="直接连接符 2"/>
          <p:cNvCxnSpPr>
            <a:cxnSpLocks noChangeShapeType="1"/>
          </p:cNvCxnSpPr>
          <p:nvPr/>
        </p:nvCxnSpPr>
        <p:spPr bwMode="auto">
          <a:xfrm>
            <a:off x="468313" y="4508500"/>
            <a:ext cx="8351837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" name="图片 1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75" y="6308725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宏的实例</a:t>
            </a:r>
            <a:r>
              <a:rPr lang="en-US" altLang="zh-CN" smtClean="0"/>
              <a:t>2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229600" cy="5184775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622425" algn="l"/>
                <a:tab pos="4486275" algn="l"/>
              </a:tabLst>
            </a:pP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</a:rPr>
              <a:t>dispmsg	macro message</a:t>
            </a:r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</a:rPr>
              <a:t>	</a:t>
            </a:r>
            <a:r>
              <a:rPr lang="en-US" altLang="zh-CN" sz="2400" smtClean="0">
                <a:solidFill>
                  <a:srgbClr val="006600"/>
                </a:solidFill>
                <a:latin typeface="Times New Roman" pitchFamily="18" charset="0"/>
              </a:rPr>
              <a:t>;</a:t>
            </a:r>
            <a:r>
              <a:rPr lang="zh-CN" altLang="en-US" sz="2400" smtClean="0">
                <a:solidFill>
                  <a:srgbClr val="006600"/>
                </a:solidFill>
                <a:latin typeface="宋体" pitchFamily="2" charset="-122"/>
              </a:rPr>
              <a:t>宏定义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622425" algn="l"/>
                <a:tab pos="4486275" algn="l"/>
              </a:tabLst>
            </a:pPr>
            <a:r>
              <a:rPr lang="zh-CN" altLang="en-US" smtClean="0">
                <a:latin typeface="宋体" pitchFamily="2" charset="-122"/>
              </a:rPr>
              <a:t>	</a:t>
            </a:r>
            <a:r>
              <a:rPr lang="en-US" altLang="zh-CN" smtClean="0">
                <a:latin typeface="Times New Roman" pitchFamily="18" charset="0"/>
              </a:rPr>
              <a:t>mov ah,9</a:t>
            </a:r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</a:rPr>
              <a:t>	</a:t>
            </a:r>
            <a:r>
              <a:rPr lang="en-US" altLang="zh-CN" sz="2400" smtClean="0">
                <a:solidFill>
                  <a:srgbClr val="006600"/>
                </a:solidFill>
                <a:latin typeface="Times New Roman" pitchFamily="18" charset="0"/>
              </a:rPr>
              <a:t>;</a:t>
            </a:r>
            <a:r>
              <a:rPr lang="zh-CN" altLang="en-US" sz="2400" smtClean="0">
                <a:solidFill>
                  <a:srgbClr val="006600"/>
                </a:solidFill>
                <a:latin typeface="Times New Roman" pitchFamily="18" charset="0"/>
              </a:rPr>
              <a:t>宏定义体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622425" algn="l"/>
                <a:tab pos="4486275" algn="l"/>
              </a:tabLst>
            </a:pPr>
            <a:r>
              <a:rPr lang="zh-CN" altLang="en-US" smtClean="0">
                <a:latin typeface="宋体" pitchFamily="2" charset="-122"/>
              </a:rPr>
              <a:t>	</a:t>
            </a:r>
            <a:r>
              <a:rPr lang="en-US" altLang="zh-CN" smtClean="0">
                <a:latin typeface="Times New Roman" pitchFamily="18" charset="0"/>
              </a:rPr>
              <a:t>lea dx,message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622425" algn="l"/>
                <a:tab pos="4486275" algn="l"/>
              </a:tabLst>
            </a:pPr>
            <a:r>
              <a:rPr lang="en-US" altLang="zh-CN" smtClean="0">
                <a:latin typeface="Times New Roman" pitchFamily="18" charset="0"/>
              </a:rPr>
              <a:t>	int 21h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622425" algn="l"/>
                <a:tab pos="4486275" algn="l"/>
              </a:tabLst>
            </a:pPr>
            <a:r>
              <a:rPr lang="en-US" altLang="zh-CN" smtClean="0">
                <a:latin typeface="Times New Roman" pitchFamily="18" charset="0"/>
              </a:rPr>
              <a:t>	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</a:rPr>
              <a:t>endm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622425" algn="l"/>
                <a:tab pos="4486275" algn="l"/>
              </a:tabLst>
            </a:pPr>
            <a:r>
              <a:rPr lang="en-US" altLang="zh-CN" smtClean="0">
                <a:solidFill>
                  <a:srgbClr val="FF0066"/>
                </a:solidFill>
                <a:latin typeface="Times New Roman" pitchFamily="18" charset="0"/>
              </a:rPr>
              <a:t>	</a:t>
            </a:r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</a:rPr>
              <a:t>…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622425" algn="l"/>
                <a:tab pos="4486275" algn="l"/>
              </a:tabLst>
            </a:pPr>
            <a:r>
              <a:rPr lang="en-US" altLang="zh-CN" smtClean="0">
                <a:solidFill>
                  <a:srgbClr val="FF0066"/>
                </a:solidFill>
                <a:latin typeface="Times New Roman" pitchFamily="18" charset="0"/>
              </a:rPr>
              <a:t>	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</a:rPr>
              <a:t>dispmsg string</a:t>
            </a:r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</a:rPr>
              <a:t>	</a:t>
            </a:r>
            <a:r>
              <a:rPr lang="en-US" altLang="zh-CN" sz="2400" smtClean="0">
                <a:solidFill>
                  <a:srgbClr val="006600"/>
                </a:solidFill>
                <a:latin typeface="Times New Roman" pitchFamily="18" charset="0"/>
              </a:rPr>
              <a:t>;</a:t>
            </a:r>
            <a:r>
              <a:rPr lang="zh-CN" altLang="en-US" sz="2400" smtClean="0">
                <a:solidFill>
                  <a:srgbClr val="006600"/>
                </a:solidFill>
                <a:latin typeface="Times New Roman" pitchFamily="18" charset="0"/>
              </a:rPr>
              <a:t>宏调用（宏指令）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622425" algn="l"/>
                <a:tab pos="4486275" algn="l"/>
              </a:tabLst>
            </a:pPr>
            <a:r>
              <a:rPr lang="zh-CN" altLang="en-US" smtClean="0">
                <a:solidFill>
                  <a:schemeClr val="tx1"/>
                </a:solidFill>
                <a:latin typeface="宋体" pitchFamily="2" charset="-122"/>
              </a:rPr>
              <a:t>	</a:t>
            </a:r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</a:rPr>
              <a:t>…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622425" algn="l"/>
                <a:tab pos="4486275" algn="l"/>
              </a:tabLst>
            </a:pPr>
            <a:r>
              <a:rPr lang="en-US" altLang="zh-CN" smtClean="0">
                <a:latin typeface="宋体" pitchFamily="2" charset="-122"/>
              </a:rPr>
              <a:t>   </a:t>
            </a:r>
            <a:r>
              <a:rPr lang="en-US" altLang="zh-CN" smtClean="0">
                <a:latin typeface="Times New Roman" pitchFamily="18" charset="0"/>
              </a:rPr>
              <a:t>1</a:t>
            </a:r>
            <a:r>
              <a:rPr lang="en-US" altLang="zh-CN" smtClean="0">
                <a:latin typeface="宋体" pitchFamily="2" charset="-122"/>
              </a:rPr>
              <a:t>	</a:t>
            </a:r>
            <a:r>
              <a:rPr lang="en-US" altLang="zh-CN" smtClean="0">
                <a:latin typeface="Times New Roman" pitchFamily="18" charset="0"/>
              </a:rPr>
              <a:t>mov ah,9</a:t>
            </a:r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</a:rPr>
              <a:t>	</a:t>
            </a:r>
            <a:r>
              <a:rPr lang="en-US" altLang="zh-CN" sz="2400" smtClean="0">
                <a:solidFill>
                  <a:srgbClr val="006600"/>
                </a:solidFill>
                <a:latin typeface="Times New Roman" pitchFamily="18" charset="0"/>
              </a:rPr>
              <a:t>;</a:t>
            </a:r>
            <a:r>
              <a:rPr lang="zh-CN" altLang="en-US" sz="2400" smtClean="0">
                <a:solidFill>
                  <a:srgbClr val="006600"/>
                </a:solidFill>
                <a:latin typeface="Times New Roman" pitchFamily="18" charset="0"/>
              </a:rPr>
              <a:t>宏展开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622425" algn="l"/>
                <a:tab pos="4486275" algn="l"/>
              </a:tabLst>
            </a:pPr>
            <a:r>
              <a:rPr lang="zh-CN" altLang="en-US" smtClean="0">
                <a:latin typeface="宋体" pitchFamily="2" charset="-122"/>
              </a:rPr>
              <a:t>   </a:t>
            </a:r>
            <a:r>
              <a:rPr lang="en-US" altLang="zh-CN" smtClean="0">
                <a:latin typeface="Times New Roman" pitchFamily="18" charset="0"/>
              </a:rPr>
              <a:t>1</a:t>
            </a:r>
            <a:r>
              <a:rPr lang="en-US" altLang="zh-CN" smtClean="0">
                <a:latin typeface="宋体" pitchFamily="2" charset="-122"/>
              </a:rPr>
              <a:t>	</a:t>
            </a:r>
            <a:r>
              <a:rPr lang="en-US" altLang="zh-CN" smtClean="0">
                <a:latin typeface="Times New Roman" pitchFamily="18" charset="0"/>
              </a:rPr>
              <a:t>lea dx,string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622425" algn="l"/>
                <a:tab pos="4486275" algn="l"/>
              </a:tabLst>
            </a:pPr>
            <a:r>
              <a:rPr lang="en-US" altLang="zh-CN" smtClean="0">
                <a:latin typeface="Times New Roman" pitchFamily="18" charset="0"/>
              </a:rPr>
              <a:t>      1	int 21h</a:t>
            </a:r>
            <a:endParaRPr lang="en-US" altLang="zh-CN" smtClean="0">
              <a:latin typeface="宋体" pitchFamily="2" charset="-122"/>
            </a:endParaRP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4478338"/>
            <a:ext cx="8358187" cy="3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1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75" y="6308725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局部标号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宏定义体中的标号必须用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伪指令声明为</a:t>
            </a:r>
            <a:r>
              <a:rPr lang="zh-CN" altLang="en-US" dirty="0" smtClean="0">
                <a:hlinkClick r:id="rId2" action="ppaction://hlinksldjump"/>
              </a:rPr>
              <a:t>局部标号</a:t>
            </a:r>
            <a:r>
              <a:rPr lang="zh-CN" altLang="en-US" dirty="0" smtClean="0"/>
              <a:t>。</a:t>
            </a:r>
          </a:p>
          <a:p>
            <a:pPr eaLnBrk="1" hangingPunct="1"/>
            <a:r>
              <a:rPr lang="zh-CN" altLang="en-US" dirty="0" smtClean="0"/>
              <a:t>局部标号伪指令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只能用在宏定义体内，而且是宏定义</a:t>
            </a:r>
            <a:r>
              <a:rPr lang="en-US" altLang="zh-CN" dirty="0" smtClean="0"/>
              <a:t>MACRO</a:t>
            </a:r>
            <a:r>
              <a:rPr lang="zh-CN" altLang="en-US" dirty="0" smtClean="0"/>
              <a:t>语句之后的第一条语句：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	</a:t>
            </a:r>
            <a:r>
              <a:rPr lang="en-US" altLang="zh-CN" dirty="0" smtClean="0">
                <a:solidFill>
                  <a:srgbClr val="0000FF"/>
                </a:solidFill>
              </a:rPr>
              <a:t>LOCAL </a:t>
            </a:r>
            <a:r>
              <a:rPr lang="zh-CN" altLang="en-US" dirty="0" smtClean="0">
                <a:solidFill>
                  <a:srgbClr val="0000FF"/>
                </a:solidFill>
              </a:rPr>
              <a:t>标号列表</a:t>
            </a:r>
          </a:p>
          <a:p>
            <a:pPr eaLnBrk="1" hangingPunct="1"/>
            <a:r>
              <a:rPr lang="zh-CN" altLang="en-US" dirty="0" smtClean="0"/>
              <a:t>标号列表由宏定义体内使用的标号组成，用逗号分隔。</a:t>
            </a:r>
          </a:p>
          <a:p>
            <a:pPr eaLnBrk="1" hangingPunct="1"/>
            <a:r>
              <a:rPr lang="zh-CN" altLang="en-US" dirty="0" smtClean="0"/>
              <a:t>每次宏展开时汇编程序将对其中的标号自动产生一个唯一的标识符（其形式为“</a:t>
            </a:r>
            <a:r>
              <a:rPr lang="en-US" altLang="zh-CN" dirty="0" smtClean="0"/>
              <a:t>??0000”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??FFFF”</a:t>
            </a:r>
            <a:r>
              <a:rPr lang="zh-CN" altLang="en-US" dirty="0" smtClean="0"/>
              <a:t>），避免宏展开后的标号重复。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子程序编写注意事项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07375" cy="51847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>
                <a:solidFill>
                  <a:srgbClr val="000099"/>
                </a:solidFill>
              </a:rPr>
              <a:t>⑴</a:t>
            </a:r>
            <a:r>
              <a:rPr lang="zh-CN" altLang="en-US" dirty="0" smtClean="0">
                <a:solidFill>
                  <a:srgbClr val="000099"/>
                </a:solidFill>
              </a:rPr>
              <a:t>子程序要使用过程定义伪指令声明</a:t>
            </a:r>
          </a:p>
          <a:p>
            <a:pPr eaLnBrk="1" hangingPunct="1">
              <a:buFontTx/>
              <a:buNone/>
            </a:pPr>
            <a:r>
              <a:rPr lang="zh-CN" altLang="en-US" dirty="0" smtClean="0">
                <a:solidFill>
                  <a:srgbClr val="000099"/>
                </a:solidFill>
              </a:rPr>
              <a:t>⑵主程序执行</a:t>
            </a:r>
            <a:r>
              <a:rPr lang="en-US" altLang="zh-CN" dirty="0" smtClean="0">
                <a:solidFill>
                  <a:srgbClr val="000099"/>
                </a:solidFill>
              </a:rPr>
              <a:t>CALL</a:t>
            </a:r>
            <a:r>
              <a:rPr lang="zh-CN" altLang="en-US" dirty="0" smtClean="0">
                <a:solidFill>
                  <a:srgbClr val="000099"/>
                </a:solidFill>
              </a:rPr>
              <a:t>指令调用子程序，子程序最后利用</a:t>
            </a:r>
            <a:r>
              <a:rPr lang="en-US" altLang="zh-CN" dirty="0" smtClean="0">
                <a:solidFill>
                  <a:srgbClr val="000099"/>
                </a:solidFill>
              </a:rPr>
              <a:t>RET</a:t>
            </a:r>
            <a:r>
              <a:rPr lang="zh-CN" altLang="en-US" dirty="0" smtClean="0">
                <a:solidFill>
                  <a:srgbClr val="000099"/>
                </a:solidFill>
              </a:rPr>
              <a:t>指令返回主程序</a:t>
            </a:r>
          </a:p>
          <a:p>
            <a:pPr eaLnBrk="1" hangingPunct="1">
              <a:buFontTx/>
              <a:buNone/>
            </a:pPr>
            <a:r>
              <a:rPr lang="zh-CN" altLang="en-US" dirty="0" smtClean="0">
                <a:solidFill>
                  <a:srgbClr val="000099"/>
                </a:solidFill>
              </a:rPr>
              <a:t>⑶子程序开始应该保护使用到的寄存器内容，子程序返回前相应进行恢复</a:t>
            </a:r>
          </a:p>
          <a:p>
            <a:pPr eaLnBrk="1" hangingPunct="1">
              <a:buFontTx/>
              <a:buNone/>
            </a:pPr>
            <a:r>
              <a:rPr lang="zh-CN" altLang="en-US" dirty="0" smtClean="0">
                <a:solidFill>
                  <a:srgbClr val="000099"/>
                </a:solidFill>
              </a:rPr>
              <a:t>⑷子程序中对堆栈的压入和弹出操作要成对使用，保持堆栈的平衡</a:t>
            </a:r>
          </a:p>
          <a:p>
            <a:pPr eaLnBrk="1" hangingPunct="1">
              <a:buFontTx/>
              <a:buNone/>
            </a:pPr>
            <a:r>
              <a:rPr lang="zh-CN" altLang="en-US" dirty="0" smtClean="0">
                <a:solidFill>
                  <a:srgbClr val="000099"/>
                </a:solidFill>
              </a:rPr>
              <a:t>⑸子程序定义应安排在代码段的主程序之外，最好放在主程序执行终止后的位置（返回</a:t>
            </a:r>
            <a:r>
              <a:rPr lang="en-US" altLang="zh-CN" dirty="0" smtClean="0">
                <a:solidFill>
                  <a:srgbClr val="000099"/>
                </a:solidFill>
              </a:rPr>
              <a:t>DOS</a:t>
            </a:r>
            <a:r>
              <a:rPr lang="zh-CN" altLang="en-US" dirty="0" smtClean="0">
                <a:solidFill>
                  <a:srgbClr val="000099"/>
                </a:solidFill>
              </a:rPr>
              <a:t>后、汇编结束</a:t>
            </a:r>
            <a:r>
              <a:rPr lang="en-US" altLang="zh-CN" dirty="0" smtClean="0">
                <a:solidFill>
                  <a:srgbClr val="000099"/>
                </a:solidFill>
              </a:rPr>
              <a:t>END</a:t>
            </a:r>
            <a:r>
              <a:rPr lang="zh-CN" altLang="en-US" dirty="0" smtClean="0">
                <a:solidFill>
                  <a:srgbClr val="000099"/>
                </a:solidFill>
              </a:rPr>
              <a:t>伪指令前），也可以放在主程序开始执行之前的位置</a:t>
            </a:r>
          </a:p>
        </p:txBody>
      </p:sp>
      <p:sp>
        <p:nvSpPr>
          <p:cNvPr id="2" name="圆角矩形 1"/>
          <p:cNvSpPr/>
          <p:nvPr/>
        </p:nvSpPr>
        <p:spPr bwMode="auto">
          <a:xfrm>
            <a:off x="6948488" y="981075"/>
            <a:ext cx="1008062" cy="431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altLang="zh-CN" dirty="0" smtClean="0">
                <a:solidFill>
                  <a:srgbClr val="0000FF"/>
                </a:solidFill>
                <a:effectLst/>
                <a:ea typeface="宋体" pitchFamily="2" charset="-122"/>
              </a:rPr>
              <a:t>wj0316</a:t>
            </a:r>
            <a:endParaRPr lang="zh-CN" altLang="en-US" dirty="0">
              <a:solidFill>
                <a:srgbClr val="0000FF"/>
              </a:solidFill>
              <a:effectLst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将十六进制字符转换为十六进制数的宏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81075"/>
            <a:ext cx="8229600" cy="5256213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1622425" algn="l"/>
                <a:tab pos="3941763" algn="l"/>
              </a:tabLst>
            </a:pPr>
            <a:r>
              <a:rPr lang="en-US" altLang="en-US" sz="2400" dirty="0" smtClean="0"/>
              <a:t>ASCTOH	macro</a:t>
            </a:r>
          </a:p>
          <a:p>
            <a:pPr marL="0" indent="0" eaLnBrk="1" hangingPunct="1">
              <a:buFontTx/>
              <a:buNone/>
              <a:tabLst>
                <a:tab pos="1622425" algn="l"/>
                <a:tab pos="3941763" algn="l"/>
              </a:tabLst>
            </a:pPr>
            <a:r>
              <a:rPr lang="en-US" altLang="en-US" sz="2400" dirty="0" smtClean="0"/>
              <a:t>	</a:t>
            </a:r>
            <a:r>
              <a:rPr lang="en-US" altLang="en-US" sz="2400" dirty="0" smtClean="0">
                <a:solidFill>
                  <a:srgbClr val="0000FF"/>
                </a:solidFill>
              </a:rPr>
              <a:t>local asctoh1,asctoh2</a:t>
            </a:r>
          </a:p>
          <a:p>
            <a:pPr marL="0" indent="0" eaLnBrk="1" hangingPunct="1">
              <a:buFontTx/>
              <a:buNone/>
              <a:tabLst>
                <a:tab pos="1622425" algn="l"/>
                <a:tab pos="3941763" algn="l"/>
              </a:tabLst>
            </a:pPr>
            <a:r>
              <a:rPr lang="en-US" altLang="en-US" sz="2400" dirty="0" smtClean="0"/>
              <a:t>	</a:t>
            </a:r>
            <a:r>
              <a:rPr lang="en-US" altLang="en-US" sz="2400" dirty="0" err="1" smtClean="0"/>
              <a:t>cmp</a:t>
            </a:r>
            <a:r>
              <a:rPr lang="en-US" altLang="en-US" sz="2400" dirty="0" smtClean="0"/>
              <a:t> al,'9'</a:t>
            </a:r>
          </a:p>
          <a:p>
            <a:pPr marL="0" indent="0" eaLnBrk="1" hangingPunct="1">
              <a:buFontTx/>
              <a:buNone/>
              <a:tabLst>
                <a:tab pos="1622425" algn="l"/>
                <a:tab pos="3941763" algn="l"/>
              </a:tabLst>
            </a:pPr>
            <a:r>
              <a:rPr lang="en-US" altLang="en-US" sz="2400" dirty="0" smtClean="0"/>
              <a:t>	</a:t>
            </a:r>
            <a:r>
              <a:rPr lang="en-US" altLang="en-US" sz="2400" dirty="0" err="1" smtClean="0"/>
              <a:t>jbe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olidFill>
                  <a:srgbClr val="0000FF"/>
                </a:solidFill>
              </a:rPr>
              <a:t>asctoh1</a:t>
            </a:r>
            <a:r>
              <a:rPr lang="en-US" altLang="en-US" sz="2400" dirty="0" smtClean="0">
                <a:solidFill>
                  <a:schemeClr val="tx1"/>
                </a:solidFill>
              </a:rPr>
              <a:t>	</a:t>
            </a:r>
            <a:r>
              <a:rPr lang="en-US" altLang="en-US" sz="2400" dirty="0" smtClean="0">
                <a:solidFill>
                  <a:srgbClr val="006600"/>
                </a:solidFill>
              </a:rPr>
              <a:t>;</a:t>
            </a:r>
            <a:r>
              <a:rPr lang="en-US" altLang="zh-CN" sz="2400" dirty="0" smtClean="0">
                <a:solidFill>
                  <a:srgbClr val="006600"/>
                </a:solidFill>
              </a:rPr>
              <a:t>‘</a:t>
            </a:r>
            <a:r>
              <a:rPr lang="en-US" altLang="en-US" sz="2400" dirty="0" smtClean="0">
                <a:solidFill>
                  <a:srgbClr val="006600"/>
                </a:solidFill>
              </a:rPr>
              <a:t>0</a:t>
            </a:r>
            <a:r>
              <a:rPr lang="en-US" altLang="zh-CN" sz="2400" dirty="0" smtClean="0">
                <a:solidFill>
                  <a:srgbClr val="006600"/>
                </a:solidFill>
              </a:rPr>
              <a:t>’~‘</a:t>
            </a:r>
            <a:r>
              <a:rPr lang="en-US" altLang="en-US" sz="2400" dirty="0" smtClean="0">
                <a:solidFill>
                  <a:srgbClr val="006600"/>
                </a:solidFill>
              </a:rPr>
              <a:t>9</a:t>
            </a:r>
            <a:r>
              <a:rPr lang="en-US" altLang="zh-CN" sz="2400" dirty="0" smtClean="0">
                <a:solidFill>
                  <a:srgbClr val="006600"/>
                </a:solidFill>
              </a:rPr>
              <a:t>’</a:t>
            </a:r>
            <a:r>
              <a:rPr lang="en-US" altLang="en-US" sz="2400" dirty="0" smtClean="0">
                <a:solidFill>
                  <a:srgbClr val="006600"/>
                </a:solidFill>
              </a:rPr>
              <a:t>，减去30H</a:t>
            </a:r>
          </a:p>
          <a:p>
            <a:pPr marL="0" indent="0" eaLnBrk="1" hangingPunct="1">
              <a:buFontTx/>
              <a:buNone/>
              <a:tabLst>
                <a:tab pos="1622425" algn="l"/>
                <a:tab pos="3941763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</a:rPr>
              <a:t>	</a:t>
            </a:r>
            <a:r>
              <a:rPr lang="en-US" altLang="en-US" sz="2400" dirty="0" err="1" smtClean="0"/>
              <a:t>cmp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al,'a</a:t>
            </a:r>
            <a:r>
              <a:rPr lang="en-US" altLang="en-US" sz="2400" dirty="0" smtClean="0"/>
              <a:t>'</a:t>
            </a:r>
          </a:p>
          <a:p>
            <a:pPr marL="0" indent="0" eaLnBrk="1" hangingPunct="1">
              <a:buFontTx/>
              <a:buNone/>
              <a:tabLst>
                <a:tab pos="1622425" algn="l"/>
                <a:tab pos="3941763" algn="l"/>
              </a:tabLst>
            </a:pPr>
            <a:r>
              <a:rPr lang="en-US" altLang="en-US" sz="2400" dirty="0" smtClean="0"/>
              <a:t>	</a:t>
            </a:r>
            <a:r>
              <a:rPr lang="en-US" altLang="en-US" sz="2400" dirty="0" err="1" smtClean="0"/>
              <a:t>jb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olidFill>
                  <a:srgbClr val="0000FF"/>
                </a:solidFill>
              </a:rPr>
              <a:t>asctoh2</a:t>
            </a:r>
            <a:r>
              <a:rPr lang="en-US" altLang="en-US" sz="2400" dirty="0" smtClean="0">
                <a:solidFill>
                  <a:schemeClr val="tx1"/>
                </a:solidFill>
              </a:rPr>
              <a:t>	</a:t>
            </a:r>
            <a:r>
              <a:rPr lang="en-US" altLang="en-US" sz="2400" dirty="0" smtClean="0">
                <a:solidFill>
                  <a:srgbClr val="006600"/>
                </a:solidFill>
              </a:rPr>
              <a:t>;</a:t>
            </a:r>
            <a:r>
              <a:rPr lang="en-US" altLang="zh-CN" sz="2400" dirty="0" smtClean="0">
                <a:solidFill>
                  <a:srgbClr val="006600"/>
                </a:solidFill>
              </a:rPr>
              <a:t>‘</a:t>
            </a:r>
            <a:r>
              <a:rPr lang="en-US" altLang="en-US" sz="2400" dirty="0" smtClean="0">
                <a:solidFill>
                  <a:srgbClr val="006600"/>
                </a:solidFill>
              </a:rPr>
              <a:t>A</a:t>
            </a:r>
            <a:r>
              <a:rPr lang="en-US" altLang="zh-CN" sz="2400" dirty="0" smtClean="0">
                <a:solidFill>
                  <a:srgbClr val="006600"/>
                </a:solidFill>
              </a:rPr>
              <a:t>’~‘</a:t>
            </a:r>
            <a:r>
              <a:rPr lang="en-US" altLang="en-US" sz="2400" dirty="0" smtClean="0">
                <a:solidFill>
                  <a:srgbClr val="006600"/>
                </a:solidFill>
              </a:rPr>
              <a:t>F</a:t>
            </a:r>
            <a:r>
              <a:rPr lang="en-US" altLang="zh-CN" sz="2400" dirty="0" smtClean="0">
                <a:solidFill>
                  <a:srgbClr val="006600"/>
                </a:solidFill>
              </a:rPr>
              <a:t>’</a:t>
            </a:r>
            <a:r>
              <a:rPr lang="en-US" altLang="en-US" sz="2400" dirty="0" smtClean="0">
                <a:solidFill>
                  <a:srgbClr val="006600"/>
                </a:solidFill>
              </a:rPr>
              <a:t>，还要减7</a:t>
            </a:r>
          </a:p>
          <a:p>
            <a:pPr marL="0" indent="0" eaLnBrk="1" hangingPunct="1">
              <a:buFontTx/>
              <a:buNone/>
              <a:tabLst>
                <a:tab pos="1622425" algn="l"/>
                <a:tab pos="3941763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</a:rPr>
              <a:t>	</a:t>
            </a:r>
            <a:r>
              <a:rPr lang="en-US" altLang="en-US" sz="2400" dirty="0" smtClean="0"/>
              <a:t>sub al,20h</a:t>
            </a:r>
            <a:r>
              <a:rPr lang="en-US" altLang="en-US" sz="2400" dirty="0" smtClean="0">
                <a:solidFill>
                  <a:schemeClr val="tx1"/>
                </a:solidFill>
              </a:rPr>
              <a:t>	</a:t>
            </a:r>
            <a:r>
              <a:rPr lang="en-US" altLang="en-US" sz="2400" dirty="0" smtClean="0">
                <a:solidFill>
                  <a:srgbClr val="006600"/>
                </a:solidFill>
              </a:rPr>
              <a:t>;</a:t>
            </a:r>
            <a:r>
              <a:rPr lang="en-US" altLang="zh-CN" sz="2400" dirty="0" smtClean="0">
                <a:solidFill>
                  <a:srgbClr val="006600"/>
                </a:solidFill>
              </a:rPr>
              <a:t>‘</a:t>
            </a:r>
            <a:r>
              <a:rPr lang="en-US" altLang="en-US" sz="2400" dirty="0" smtClean="0">
                <a:solidFill>
                  <a:srgbClr val="006600"/>
                </a:solidFill>
              </a:rPr>
              <a:t>a</a:t>
            </a:r>
            <a:r>
              <a:rPr lang="en-US" altLang="zh-CN" sz="2400" dirty="0" smtClean="0">
                <a:solidFill>
                  <a:srgbClr val="006600"/>
                </a:solidFill>
              </a:rPr>
              <a:t>’~‘</a:t>
            </a:r>
            <a:r>
              <a:rPr lang="en-US" altLang="en-US" sz="2400" dirty="0" smtClean="0">
                <a:solidFill>
                  <a:srgbClr val="006600"/>
                </a:solidFill>
              </a:rPr>
              <a:t>f</a:t>
            </a:r>
            <a:r>
              <a:rPr lang="en-US" altLang="zh-CN" sz="2400" dirty="0" smtClean="0">
                <a:solidFill>
                  <a:srgbClr val="006600"/>
                </a:solidFill>
              </a:rPr>
              <a:t>’</a:t>
            </a:r>
            <a:r>
              <a:rPr lang="en-US" altLang="en-US" sz="2400" dirty="0" smtClean="0">
                <a:solidFill>
                  <a:srgbClr val="006600"/>
                </a:solidFill>
              </a:rPr>
              <a:t>，再减去20H</a:t>
            </a:r>
          </a:p>
          <a:p>
            <a:pPr marL="0" indent="0" eaLnBrk="1" hangingPunct="1">
              <a:buFontTx/>
              <a:buNone/>
              <a:tabLst>
                <a:tab pos="1622425" algn="l"/>
                <a:tab pos="3941763" algn="l"/>
              </a:tabLst>
            </a:pPr>
            <a:r>
              <a:rPr lang="en-US" altLang="en-US" sz="2400" dirty="0" smtClean="0">
                <a:solidFill>
                  <a:srgbClr val="0000FF"/>
                </a:solidFill>
              </a:rPr>
              <a:t>asctoh2:</a:t>
            </a:r>
            <a:r>
              <a:rPr lang="en-US" altLang="en-US" sz="2400" dirty="0" smtClean="0"/>
              <a:t>	sub al,7</a:t>
            </a:r>
          </a:p>
          <a:p>
            <a:pPr marL="0" indent="0" eaLnBrk="1" hangingPunct="1">
              <a:buFontTx/>
              <a:buNone/>
              <a:tabLst>
                <a:tab pos="1622425" algn="l"/>
                <a:tab pos="3941763" algn="l"/>
              </a:tabLst>
            </a:pPr>
            <a:r>
              <a:rPr lang="en-US" altLang="en-US" sz="2400" dirty="0" smtClean="0">
                <a:solidFill>
                  <a:srgbClr val="0000FF"/>
                </a:solidFill>
              </a:rPr>
              <a:t>asctoh1:</a:t>
            </a:r>
            <a:r>
              <a:rPr lang="en-US" altLang="en-US" sz="2400" dirty="0" smtClean="0"/>
              <a:t>	sub al,30h</a:t>
            </a:r>
          </a:p>
          <a:p>
            <a:pPr marL="0" indent="0" eaLnBrk="1" hangingPunct="1">
              <a:buFontTx/>
              <a:buNone/>
              <a:tabLst>
                <a:tab pos="1622425" algn="l"/>
                <a:tab pos="3941763" algn="l"/>
              </a:tabLst>
            </a:pPr>
            <a:r>
              <a:rPr lang="en-US" altLang="en-US" sz="2400" dirty="0" smtClean="0"/>
              <a:t>	</a:t>
            </a:r>
            <a:r>
              <a:rPr lang="en-US" altLang="en-US" sz="2400" dirty="0" err="1" smtClean="0"/>
              <a:t>endm</a:t>
            </a:r>
            <a:endParaRPr lang="en-US" altLang="en-US" sz="2400" dirty="0" smtClean="0"/>
          </a:p>
        </p:txBody>
      </p:sp>
      <p:pic>
        <p:nvPicPr>
          <p:cNvPr id="4" name="图片 1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75" y="6308725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将一个字量数据按十六进制数显示出来的宏 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81075"/>
            <a:ext cx="8229600" cy="5256213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1792288" algn="l"/>
                <a:tab pos="3941763" algn="l"/>
              </a:tabLst>
            </a:pPr>
            <a:r>
              <a:rPr lang="en-US" altLang="en-US" sz="2400" smtClean="0"/>
              <a:t>disphex	macro hexdata</a:t>
            </a:r>
          </a:p>
          <a:p>
            <a:pPr marL="0" indent="0" eaLnBrk="1" hangingPunct="1">
              <a:buFontTx/>
              <a:buNone/>
              <a:tabLst>
                <a:tab pos="1792288" algn="l"/>
                <a:tab pos="3941763" algn="l"/>
              </a:tabLst>
            </a:pPr>
            <a:r>
              <a:rPr lang="en-US" altLang="en-US" sz="2400" smtClean="0"/>
              <a:t>	</a:t>
            </a:r>
            <a:r>
              <a:rPr lang="en-US" altLang="en-US" sz="2400" smtClean="0">
                <a:solidFill>
                  <a:srgbClr val="0000FF"/>
                </a:solidFill>
              </a:rPr>
              <a:t>local disphex1</a:t>
            </a:r>
          </a:p>
          <a:p>
            <a:pPr marL="0" indent="0" eaLnBrk="1" hangingPunct="1">
              <a:buFontTx/>
              <a:buNone/>
              <a:tabLst>
                <a:tab pos="1792288" algn="l"/>
                <a:tab pos="3941763" algn="l"/>
              </a:tabLst>
            </a:pPr>
            <a:r>
              <a:rPr lang="en-US" altLang="en-US" sz="2400" smtClean="0"/>
              <a:t>	push ax	</a:t>
            </a:r>
            <a:r>
              <a:rPr lang="en-US" altLang="en-US" sz="2400" smtClean="0">
                <a:solidFill>
                  <a:srgbClr val="006600"/>
                </a:solidFill>
              </a:rPr>
              <a:t>;保护寄存器</a:t>
            </a:r>
          </a:p>
          <a:p>
            <a:pPr marL="0" indent="0" eaLnBrk="1" hangingPunct="1">
              <a:buFontTx/>
              <a:buNone/>
              <a:tabLst>
                <a:tab pos="1792288" algn="l"/>
                <a:tab pos="3941763" algn="l"/>
              </a:tabLst>
            </a:pPr>
            <a:r>
              <a:rPr lang="en-US" altLang="en-US" sz="2400" smtClean="0"/>
              <a:t>	push bx</a:t>
            </a:r>
          </a:p>
          <a:p>
            <a:pPr marL="0" indent="0" eaLnBrk="1" hangingPunct="1">
              <a:buFontTx/>
              <a:buNone/>
              <a:tabLst>
                <a:tab pos="1792288" algn="l"/>
                <a:tab pos="3941763" algn="l"/>
              </a:tabLst>
            </a:pPr>
            <a:r>
              <a:rPr lang="en-US" altLang="en-US" sz="2400" smtClean="0"/>
              <a:t>	push cx</a:t>
            </a:r>
          </a:p>
          <a:p>
            <a:pPr marL="0" indent="0" eaLnBrk="1" hangingPunct="1">
              <a:buFontTx/>
              <a:buNone/>
              <a:tabLst>
                <a:tab pos="1792288" algn="l"/>
                <a:tab pos="3941763" algn="l"/>
              </a:tabLst>
            </a:pPr>
            <a:r>
              <a:rPr lang="en-US" altLang="en-US" sz="2400" smtClean="0"/>
              <a:t>	push dx</a:t>
            </a:r>
          </a:p>
          <a:p>
            <a:pPr marL="0" indent="0" eaLnBrk="1" hangingPunct="1">
              <a:buFontTx/>
              <a:buNone/>
              <a:tabLst>
                <a:tab pos="1792288" algn="l"/>
                <a:tab pos="3941763" algn="l"/>
              </a:tabLst>
            </a:pPr>
            <a:r>
              <a:rPr lang="en-US" altLang="en-US" sz="2400" smtClean="0"/>
              <a:t>	mov bx,hexdata</a:t>
            </a:r>
          </a:p>
          <a:p>
            <a:pPr marL="0" indent="0" eaLnBrk="1" hangingPunct="1">
              <a:buFontTx/>
              <a:buNone/>
              <a:tabLst>
                <a:tab pos="1792288" algn="l"/>
                <a:tab pos="3941763" algn="l"/>
              </a:tabLst>
            </a:pPr>
            <a:r>
              <a:rPr lang="en-US" altLang="en-US" sz="2400" smtClean="0"/>
              <a:t>	mov cx,0404h</a:t>
            </a:r>
            <a:endParaRPr lang="en-US" altLang="zh-CN" sz="2400" smtClean="0"/>
          </a:p>
          <a:p>
            <a:pPr marL="0" indent="0" eaLnBrk="1" hangingPunct="1">
              <a:buFontTx/>
              <a:buNone/>
              <a:tabLst>
                <a:tab pos="1792288" algn="l"/>
                <a:tab pos="3941763" algn="l"/>
              </a:tabLst>
            </a:pPr>
            <a:r>
              <a:rPr lang="en-US" altLang="en-US" sz="2400" smtClean="0">
                <a:solidFill>
                  <a:schemeClr val="tx1"/>
                </a:solidFill>
              </a:rPr>
              <a:t>	</a:t>
            </a:r>
            <a:r>
              <a:rPr lang="en-US" altLang="en-US" sz="2400" smtClean="0">
                <a:solidFill>
                  <a:srgbClr val="006600"/>
                </a:solidFill>
              </a:rPr>
              <a:t>;CH＝4，作为循环次数</a:t>
            </a:r>
            <a:endParaRPr lang="zh-CN" altLang="en-US" sz="2400" smtClean="0">
              <a:solidFill>
                <a:srgbClr val="006600"/>
              </a:solidFill>
            </a:endParaRPr>
          </a:p>
          <a:p>
            <a:pPr marL="0" indent="0" eaLnBrk="1" hangingPunct="1">
              <a:buFontTx/>
              <a:buNone/>
              <a:tabLst>
                <a:tab pos="1792288" algn="l"/>
                <a:tab pos="3941763" algn="l"/>
              </a:tabLst>
            </a:pPr>
            <a:r>
              <a:rPr lang="zh-CN" altLang="en-US" sz="2400" smtClean="0">
                <a:solidFill>
                  <a:schemeClr val="tx1"/>
                </a:solidFill>
              </a:rPr>
              <a:t>	</a:t>
            </a:r>
            <a:r>
              <a:rPr lang="en-US" altLang="zh-CN" sz="2400" smtClean="0">
                <a:solidFill>
                  <a:srgbClr val="006600"/>
                </a:solidFill>
              </a:rPr>
              <a:t>;</a:t>
            </a:r>
            <a:r>
              <a:rPr lang="en-US" altLang="en-US" sz="2400" smtClean="0">
                <a:solidFill>
                  <a:srgbClr val="006600"/>
                </a:solidFill>
              </a:rPr>
              <a:t>CL＝4，作为循环移位次数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7848600" cy="469900"/>
          </a:xfrm>
        </p:spPr>
        <p:txBody>
          <a:bodyPr/>
          <a:lstStyle/>
          <a:p>
            <a:pPr eaLnBrk="1" hangingPunct="1"/>
            <a:r>
              <a:rPr lang="zh-CN" altLang="en-US" smtClean="0"/>
              <a:t>将一个字量数据按十六进制数显示出来的宏（续）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81075"/>
            <a:ext cx="8280400" cy="568801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792288" algn="l"/>
                <a:tab pos="3941763" algn="l"/>
              </a:tabLst>
            </a:pPr>
            <a:r>
              <a:rPr lang="en-US" altLang="en-US" sz="2400" smtClean="0">
                <a:solidFill>
                  <a:srgbClr val="0000FF"/>
                </a:solidFill>
              </a:rPr>
              <a:t>disphex1:</a:t>
            </a:r>
            <a:r>
              <a:rPr lang="en-US" altLang="en-US" sz="2400" smtClean="0"/>
              <a:t>	rol bx,cl	</a:t>
            </a:r>
            <a:r>
              <a:rPr lang="en-US" altLang="en-US" sz="2400" smtClean="0">
                <a:solidFill>
                  <a:srgbClr val="006600"/>
                </a:solidFill>
              </a:rPr>
              <a:t>;高4位循环移位到低4位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792288" algn="l"/>
                <a:tab pos="3941763" algn="l"/>
              </a:tabLst>
            </a:pPr>
            <a:r>
              <a:rPr lang="en-US" altLang="en-US" sz="2400" smtClean="0"/>
              <a:t>	mov al,bl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792288" algn="l"/>
                <a:tab pos="3941763" algn="l"/>
              </a:tabLst>
            </a:pPr>
            <a:r>
              <a:rPr lang="en-US" altLang="en-US" sz="2400" smtClean="0"/>
              <a:t>	and al,0fh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792288" algn="l"/>
                <a:tab pos="3941763" algn="l"/>
              </a:tabLst>
            </a:pPr>
            <a:r>
              <a:rPr lang="en-US" altLang="en-US" sz="2400" smtClean="0"/>
              <a:t>	call htoasc	</a:t>
            </a:r>
            <a:r>
              <a:rPr lang="en-US" altLang="en-US" sz="2400" smtClean="0">
                <a:solidFill>
                  <a:srgbClr val="006600"/>
                </a:solidFill>
              </a:rPr>
              <a:t>;转换成ASCII码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792288" algn="l"/>
                <a:tab pos="3941763" algn="l"/>
              </a:tabLst>
            </a:pPr>
            <a:r>
              <a:rPr lang="en-US" altLang="en-US" sz="2400" smtClean="0"/>
              <a:t>	dispchar al	</a:t>
            </a:r>
            <a:r>
              <a:rPr lang="en-US" altLang="en-US" sz="2400" smtClean="0">
                <a:solidFill>
                  <a:srgbClr val="006600"/>
                </a:solidFill>
              </a:rPr>
              <a:t>;显示该位数值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792288" algn="l"/>
                <a:tab pos="3941763" algn="l"/>
              </a:tabLst>
            </a:pPr>
            <a:r>
              <a:rPr lang="en-US" altLang="en-US" sz="2400" smtClean="0"/>
              <a:t>	dec ch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792288" algn="l"/>
                <a:tab pos="3941763" algn="l"/>
              </a:tabLst>
            </a:pPr>
            <a:r>
              <a:rPr lang="en-US" altLang="en-US" sz="2400" smtClean="0"/>
              <a:t>	jnz </a:t>
            </a:r>
            <a:r>
              <a:rPr lang="en-US" altLang="en-US" sz="2400" smtClean="0">
                <a:solidFill>
                  <a:srgbClr val="0000FF"/>
                </a:solidFill>
              </a:rPr>
              <a:t>disphex1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792288" algn="l"/>
                <a:tab pos="3941763" algn="l"/>
              </a:tabLst>
            </a:pPr>
            <a:r>
              <a:rPr lang="en-US" altLang="en-US" sz="2400" smtClean="0"/>
              <a:t>	pop dx	</a:t>
            </a:r>
            <a:r>
              <a:rPr lang="en-US" altLang="en-US" sz="2400" smtClean="0">
                <a:solidFill>
                  <a:srgbClr val="006600"/>
                </a:solidFill>
              </a:rPr>
              <a:t>;恢复寄存器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792288" algn="l"/>
                <a:tab pos="3941763" algn="l"/>
              </a:tabLst>
            </a:pPr>
            <a:r>
              <a:rPr lang="en-US" altLang="en-US" sz="2400" smtClean="0"/>
              <a:t>	pop cx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792288" algn="l"/>
                <a:tab pos="3941763" algn="l"/>
              </a:tabLst>
            </a:pPr>
            <a:r>
              <a:rPr lang="en-US" altLang="en-US" sz="2400" smtClean="0"/>
              <a:t>	pop bx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792288" algn="l"/>
                <a:tab pos="3941763" algn="l"/>
              </a:tabLst>
            </a:pPr>
            <a:r>
              <a:rPr lang="en-US" altLang="en-US" sz="2400" smtClean="0"/>
              <a:t>	pop ax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792288" algn="l"/>
                <a:tab pos="3941763" algn="l"/>
              </a:tabLst>
            </a:pPr>
            <a:r>
              <a:rPr lang="en-US" altLang="en-US" sz="2400" smtClean="0"/>
              <a:t>	endm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 </a:t>
            </a:r>
            <a:r>
              <a:rPr lang="zh-CN" altLang="en-US" smtClean="0"/>
              <a:t>文件包含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包含伪指令</a:t>
            </a:r>
            <a:r>
              <a:rPr lang="en-US" altLang="zh-CN" sz="2400" dirty="0" smtClean="0"/>
              <a:t>INCLUDE</a:t>
            </a:r>
            <a:r>
              <a:rPr lang="zh-CN" altLang="en-US" sz="2400" dirty="0" smtClean="0"/>
              <a:t>可以将任何文本文件内容插入源程序，与其他部分同时汇编。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>
                <a:solidFill>
                  <a:srgbClr val="0000FF"/>
                </a:solidFill>
              </a:rPr>
              <a:t>INCLUDE  </a:t>
            </a:r>
            <a:r>
              <a:rPr lang="zh-CN" altLang="en-US" sz="2400" dirty="0" smtClean="0">
                <a:solidFill>
                  <a:srgbClr val="0000FF"/>
                </a:solidFill>
              </a:rPr>
              <a:t>文件名</a:t>
            </a:r>
          </a:p>
          <a:p>
            <a:pPr eaLnBrk="1" hangingPunct="1"/>
            <a:r>
              <a:rPr lang="zh-CN" altLang="en-US" sz="2400" dirty="0" smtClean="0"/>
              <a:t>包含的文件可以是</a:t>
            </a:r>
          </a:p>
          <a:p>
            <a:pPr lvl="1" eaLnBrk="1" hangingPunct="1"/>
            <a:r>
              <a:rPr lang="en-US" altLang="zh-CN" sz="2400" b="0" dirty="0" smtClean="0">
                <a:solidFill>
                  <a:srgbClr val="000099"/>
                </a:solidFill>
              </a:rPr>
              <a:t>.MAC</a:t>
            </a:r>
            <a:r>
              <a:rPr lang="zh-CN" altLang="en-US" sz="2400" b="0" dirty="0" smtClean="0">
                <a:solidFill>
                  <a:srgbClr val="000099"/>
                </a:solidFill>
              </a:rPr>
              <a:t>宏库文件：常用的或有价值的宏定义</a:t>
            </a:r>
          </a:p>
          <a:p>
            <a:pPr lvl="1" eaLnBrk="1" hangingPunct="1"/>
            <a:r>
              <a:rPr lang="en-US" altLang="zh-CN" sz="2400" b="0" dirty="0" smtClean="0">
                <a:solidFill>
                  <a:srgbClr val="000099"/>
                </a:solidFill>
              </a:rPr>
              <a:t>.INC</a:t>
            </a:r>
            <a:r>
              <a:rPr lang="zh-CN" altLang="en-US" sz="2400" b="0" dirty="0" smtClean="0">
                <a:solidFill>
                  <a:srgbClr val="000099"/>
                </a:solidFill>
              </a:rPr>
              <a:t>包含文件：各种常量定义、声明语句等</a:t>
            </a:r>
          </a:p>
          <a:p>
            <a:pPr lvl="1" eaLnBrk="1" hangingPunct="1"/>
            <a:r>
              <a:rPr lang="en-US" altLang="zh-CN" sz="2400" b="0" dirty="0" smtClean="0">
                <a:solidFill>
                  <a:srgbClr val="000099"/>
                </a:solidFill>
              </a:rPr>
              <a:t>.ASM</a:t>
            </a:r>
            <a:r>
              <a:rPr lang="zh-CN" altLang="en-US" sz="2400" b="0" dirty="0" smtClean="0">
                <a:solidFill>
                  <a:srgbClr val="000099"/>
                </a:solidFill>
              </a:rPr>
              <a:t>汇编语言源文件：常用的子程序等</a:t>
            </a:r>
          </a:p>
          <a:p>
            <a:pPr eaLnBrk="1" hangingPunct="1"/>
            <a:r>
              <a:rPr lang="zh-CN" altLang="en-US" sz="2400" dirty="0" smtClean="0"/>
              <a:t>利用</a:t>
            </a:r>
            <a:r>
              <a:rPr lang="en-US" altLang="zh-CN" sz="2400" dirty="0" smtClean="0"/>
              <a:t>INCLUDE</a:t>
            </a:r>
            <a:r>
              <a:rPr lang="zh-CN" altLang="en-US" sz="2400" dirty="0" smtClean="0"/>
              <a:t>伪指令包含其他文件，其实质仍然是一个源程序，只不过是分在了几个文件书写；被包含的文件不能独立汇编，是依附主程序而存在的。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36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36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3.24 </a:t>
            </a:r>
            <a:r>
              <a:rPr lang="zh-CN" altLang="en-US" smtClean="0"/>
              <a:t>输入中断向量号，显示其入口地址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713788" cy="5327650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1433513" algn="l"/>
                <a:tab pos="3937000" algn="l"/>
              </a:tabLst>
            </a:pPr>
            <a:r>
              <a:rPr lang="en-US" altLang="en-US" sz="2400" smtClean="0">
                <a:solidFill>
                  <a:schemeClr val="tx1"/>
                </a:solidFill>
              </a:rPr>
              <a:t>	</a:t>
            </a:r>
            <a:r>
              <a:rPr lang="en-US" altLang="en-US" sz="2400" smtClean="0">
                <a:solidFill>
                  <a:srgbClr val="0000FF"/>
                </a:solidFill>
              </a:rPr>
              <a:t>include wj</a:t>
            </a:r>
            <a:r>
              <a:rPr lang="en-US" altLang="zh-CN" sz="2400" smtClean="0">
                <a:solidFill>
                  <a:srgbClr val="0000FF"/>
                </a:solidFill>
              </a:rPr>
              <a:t>0</a:t>
            </a:r>
            <a:r>
              <a:rPr lang="en-US" altLang="en-US" sz="2400" smtClean="0">
                <a:solidFill>
                  <a:srgbClr val="0000FF"/>
                </a:solidFill>
              </a:rPr>
              <a:t>32</a:t>
            </a:r>
            <a:r>
              <a:rPr lang="en-US" altLang="zh-CN" sz="2400" smtClean="0">
                <a:solidFill>
                  <a:srgbClr val="0000FF"/>
                </a:solidFill>
              </a:rPr>
              <a:t>4</a:t>
            </a:r>
            <a:r>
              <a:rPr lang="en-US" altLang="en-US" sz="2400" smtClean="0">
                <a:solidFill>
                  <a:srgbClr val="0000FF"/>
                </a:solidFill>
              </a:rPr>
              <a:t>.mac</a:t>
            </a:r>
            <a:r>
              <a:rPr lang="en-US" altLang="en-US" sz="2400" smtClean="0">
                <a:solidFill>
                  <a:schemeClr val="tx1"/>
                </a:solidFill>
              </a:rPr>
              <a:t>	</a:t>
            </a:r>
            <a:r>
              <a:rPr lang="en-US" altLang="en-US" sz="2400" smtClean="0">
                <a:solidFill>
                  <a:srgbClr val="006600"/>
                </a:solidFill>
              </a:rPr>
              <a:t>;前面4个宏定义</a:t>
            </a:r>
          </a:p>
          <a:p>
            <a:pPr marL="0" indent="0" eaLnBrk="1" hangingPunct="1">
              <a:buFontTx/>
              <a:buNone/>
              <a:tabLst>
                <a:tab pos="1433513" algn="l"/>
                <a:tab pos="3937000" algn="l"/>
              </a:tabLst>
            </a:pPr>
            <a:r>
              <a:rPr lang="en-US" altLang="en-US" sz="2400" smtClean="0">
                <a:solidFill>
                  <a:schemeClr val="tx1"/>
                </a:solidFill>
              </a:rPr>
              <a:t>	</a:t>
            </a:r>
            <a:r>
              <a:rPr lang="en-US" altLang="en-US" sz="2400" smtClean="0">
                <a:solidFill>
                  <a:srgbClr val="006600"/>
                </a:solidFill>
              </a:rPr>
              <a:t>;数据段</a:t>
            </a:r>
          </a:p>
          <a:p>
            <a:pPr marL="0" indent="0" eaLnBrk="1" hangingPunct="1">
              <a:buFontTx/>
              <a:buNone/>
              <a:tabLst>
                <a:tab pos="1433513" algn="l"/>
                <a:tab pos="3937000" algn="l"/>
              </a:tabLst>
            </a:pPr>
            <a:r>
              <a:rPr lang="en-US" altLang="en-US" sz="2400" smtClean="0"/>
              <a:t>msg1	db 'Enter number（XX）: $'</a:t>
            </a:r>
          </a:p>
          <a:p>
            <a:pPr marL="0" indent="0" eaLnBrk="1" hangingPunct="1">
              <a:buFontTx/>
              <a:buNone/>
              <a:tabLst>
                <a:tab pos="1433513" algn="l"/>
                <a:tab pos="3937000" algn="l"/>
              </a:tabLst>
            </a:pPr>
            <a:r>
              <a:rPr lang="en-US" altLang="en-US" sz="2400" smtClean="0"/>
              <a:t>msg2	db 'The Interrupt </a:t>
            </a:r>
            <a:r>
              <a:rPr lang="en-US" altLang="zh-CN" sz="2400" smtClean="0"/>
              <a:t>Program Address</a:t>
            </a:r>
            <a:r>
              <a:rPr lang="en-US" altLang="en-US" sz="2400" smtClean="0"/>
              <a:t>: $'</a:t>
            </a:r>
          </a:p>
          <a:p>
            <a:pPr marL="0" indent="0" eaLnBrk="1" hangingPunct="1">
              <a:buFontTx/>
              <a:buNone/>
              <a:tabLst>
                <a:tab pos="1433513" algn="l"/>
                <a:tab pos="3937000" algn="l"/>
              </a:tabLst>
            </a:pPr>
            <a:r>
              <a:rPr lang="en-US" altLang="en-US" sz="2400" smtClean="0"/>
              <a:t>crlf	db 0dh,0ah,'$'</a:t>
            </a:r>
          </a:p>
          <a:p>
            <a:pPr marL="0" indent="0" eaLnBrk="1" hangingPunct="1">
              <a:buFontTx/>
              <a:buNone/>
              <a:tabLst>
                <a:tab pos="1433513" algn="l"/>
                <a:tab pos="3937000" algn="l"/>
              </a:tabLst>
            </a:pPr>
            <a:r>
              <a:rPr lang="en-US" altLang="en-US" sz="2400" smtClean="0">
                <a:solidFill>
                  <a:schemeClr val="tx1"/>
                </a:solidFill>
              </a:rPr>
              <a:t>	</a:t>
            </a:r>
            <a:r>
              <a:rPr lang="en-US" altLang="en-US" sz="2400" smtClean="0">
                <a:solidFill>
                  <a:srgbClr val="006600"/>
                </a:solidFill>
              </a:rPr>
              <a:t>;代码段</a:t>
            </a:r>
          </a:p>
          <a:p>
            <a:pPr marL="0" indent="0" eaLnBrk="1" hangingPunct="1">
              <a:buFontTx/>
              <a:buNone/>
              <a:tabLst>
                <a:tab pos="1433513" algn="l"/>
                <a:tab pos="3937000" algn="l"/>
              </a:tabLst>
            </a:pPr>
            <a:r>
              <a:rPr lang="en-US" altLang="en-US" sz="2400" smtClean="0">
                <a:solidFill>
                  <a:schemeClr val="tx1"/>
                </a:solidFill>
              </a:rPr>
              <a:t>	</a:t>
            </a:r>
            <a:r>
              <a:rPr lang="en-US" altLang="en-US" sz="2400" smtClean="0">
                <a:solidFill>
                  <a:srgbClr val="0000FF"/>
                </a:solidFill>
              </a:rPr>
              <a:t>dispmsg msg1</a:t>
            </a:r>
            <a:r>
              <a:rPr lang="en-US" altLang="en-US" sz="2400" smtClean="0">
                <a:solidFill>
                  <a:schemeClr val="tx1"/>
                </a:solidFill>
              </a:rPr>
              <a:t>	</a:t>
            </a:r>
            <a:r>
              <a:rPr lang="en-US" altLang="en-US" sz="2400" smtClean="0">
                <a:solidFill>
                  <a:srgbClr val="006600"/>
                </a:solidFill>
              </a:rPr>
              <a:t>;提示输入一个两位</a:t>
            </a:r>
            <a:r>
              <a:rPr lang="zh-CN" altLang="en-US" sz="2400" smtClean="0">
                <a:solidFill>
                  <a:srgbClr val="006600"/>
                </a:solidFill>
              </a:rPr>
              <a:t>十六</a:t>
            </a:r>
            <a:r>
              <a:rPr lang="en-US" altLang="en-US" sz="2400" smtClean="0">
                <a:solidFill>
                  <a:srgbClr val="006600"/>
                </a:solidFill>
              </a:rPr>
              <a:t>进制数</a:t>
            </a:r>
          </a:p>
          <a:p>
            <a:pPr marL="0" indent="0" eaLnBrk="1" hangingPunct="1">
              <a:buFontTx/>
              <a:buNone/>
              <a:tabLst>
                <a:tab pos="1433513" algn="l"/>
                <a:tab pos="3937000" algn="l"/>
              </a:tabLst>
            </a:pPr>
            <a:r>
              <a:rPr lang="en-US" altLang="en-US" sz="2400" smtClean="0">
                <a:solidFill>
                  <a:schemeClr val="tx1"/>
                </a:solidFill>
              </a:rPr>
              <a:t>	</a:t>
            </a:r>
            <a:r>
              <a:rPr lang="en-US" altLang="en-US" sz="2400" smtClean="0"/>
              <a:t>mov ah,1</a:t>
            </a:r>
            <a:r>
              <a:rPr lang="en-US" altLang="en-US" sz="2400" smtClean="0">
                <a:solidFill>
                  <a:schemeClr val="tx1"/>
                </a:solidFill>
              </a:rPr>
              <a:t>	</a:t>
            </a:r>
            <a:r>
              <a:rPr lang="en-US" altLang="en-US" sz="2400" smtClean="0">
                <a:solidFill>
                  <a:srgbClr val="006600"/>
                </a:solidFill>
              </a:rPr>
              <a:t>;接受高位</a:t>
            </a:r>
          </a:p>
          <a:p>
            <a:pPr marL="0" indent="0" eaLnBrk="1" hangingPunct="1">
              <a:buFontTx/>
              <a:buNone/>
              <a:tabLst>
                <a:tab pos="1433513" algn="l"/>
                <a:tab pos="3937000" algn="l"/>
              </a:tabLst>
            </a:pPr>
            <a:r>
              <a:rPr lang="en-US" altLang="en-US" sz="2400" smtClean="0">
                <a:solidFill>
                  <a:schemeClr val="tx1"/>
                </a:solidFill>
              </a:rPr>
              <a:t>	</a:t>
            </a:r>
            <a:r>
              <a:rPr lang="en-US" altLang="en-US" sz="2400" smtClean="0"/>
              <a:t>int 21h</a:t>
            </a:r>
          </a:p>
          <a:p>
            <a:pPr marL="0" indent="0" eaLnBrk="1" hangingPunct="1">
              <a:buFontTx/>
              <a:buNone/>
              <a:tabLst>
                <a:tab pos="1433513" algn="l"/>
                <a:tab pos="3937000" algn="l"/>
              </a:tabLst>
            </a:pPr>
            <a:r>
              <a:rPr lang="en-US" altLang="en-US" sz="2400" smtClean="0">
                <a:solidFill>
                  <a:schemeClr val="tx1"/>
                </a:solidFill>
              </a:rPr>
              <a:t>	</a:t>
            </a:r>
            <a:r>
              <a:rPr lang="en-US" altLang="en-US" sz="2400" smtClean="0">
                <a:solidFill>
                  <a:srgbClr val="0000FF"/>
                </a:solidFill>
              </a:rPr>
              <a:t>ASCTOH</a:t>
            </a:r>
            <a:r>
              <a:rPr lang="en-US" altLang="en-US" sz="2400" smtClean="0">
                <a:solidFill>
                  <a:schemeClr val="tx1"/>
                </a:solidFill>
              </a:rPr>
              <a:t>	</a:t>
            </a:r>
            <a:r>
              <a:rPr lang="en-US" altLang="en-US" sz="2400" smtClean="0">
                <a:solidFill>
                  <a:srgbClr val="006600"/>
                </a:solidFill>
              </a:rPr>
              <a:t>;将ASCII码转换为</a:t>
            </a:r>
            <a:r>
              <a:rPr lang="zh-CN" altLang="en-US" sz="2400" smtClean="0">
                <a:solidFill>
                  <a:srgbClr val="006600"/>
                </a:solidFill>
              </a:rPr>
              <a:t>十六</a:t>
            </a:r>
            <a:r>
              <a:rPr lang="en-US" altLang="en-US" sz="2400" smtClean="0">
                <a:solidFill>
                  <a:srgbClr val="006600"/>
                </a:solidFill>
              </a:rPr>
              <a:t>进制数</a:t>
            </a:r>
          </a:p>
          <a:p>
            <a:pPr marL="0" indent="0" eaLnBrk="1" hangingPunct="1">
              <a:buFontTx/>
              <a:buNone/>
              <a:tabLst>
                <a:tab pos="1433513" algn="l"/>
                <a:tab pos="3937000" algn="l"/>
              </a:tabLst>
            </a:pPr>
            <a:r>
              <a:rPr lang="en-US" altLang="en-US" sz="2400" smtClean="0">
                <a:solidFill>
                  <a:schemeClr val="tx1"/>
                </a:solidFill>
              </a:rPr>
              <a:t>	</a:t>
            </a:r>
            <a:r>
              <a:rPr lang="en-US" altLang="en-US" sz="2400" smtClean="0"/>
              <a:t>mov bl,al</a:t>
            </a:r>
            <a:r>
              <a:rPr lang="en-US" altLang="en-US" sz="2400" smtClean="0">
                <a:solidFill>
                  <a:schemeClr val="tx1"/>
                </a:solidFill>
              </a:rPr>
              <a:t>	</a:t>
            </a:r>
            <a:r>
              <a:rPr lang="en-US" altLang="en-US" sz="2400" smtClean="0">
                <a:solidFill>
                  <a:srgbClr val="006600"/>
                </a:solidFill>
              </a:rPr>
              <a:t>;存入BL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7777163" cy="469900"/>
          </a:xfrm>
        </p:spPr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3.24 </a:t>
            </a:r>
            <a:r>
              <a:rPr lang="zh-CN" altLang="en-US" smtClean="0"/>
              <a:t>输入中断向量号，显示其入口地址（续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713788" cy="5327650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1433513" algn="l"/>
                <a:tab pos="3937000" algn="l"/>
              </a:tabLst>
            </a:pPr>
            <a:r>
              <a:rPr lang="en-US" altLang="en-US" sz="2400" smtClean="0">
                <a:solidFill>
                  <a:schemeClr val="tx1"/>
                </a:solidFill>
              </a:rPr>
              <a:t>	</a:t>
            </a:r>
            <a:r>
              <a:rPr lang="en-US" altLang="en-US" sz="2400" smtClean="0"/>
              <a:t>shl bl,1</a:t>
            </a:r>
          </a:p>
          <a:p>
            <a:pPr marL="0" indent="0" eaLnBrk="1" hangingPunct="1">
              <a:buFontTx/>
              <a:buNone/>
              <a:tabLst>
                <a:tab pos="1433513" algn="l"/>
                <a:tab pos="3937000" algn="l"/>
              </a:tabLst>
            </a:pPr>
            <a:r>
              <a:rPr lang="en-US" altLang="en-US" sz="2400" smtClean="0"/>
              <a:t>	shl bl,1</a:t>
            </a:r>
          </a:p>
          <a:p>
            <a:pPr marL="0" indent="0" eaLnBrk="1" hangingPunct="1">
              <a:buFontTx/>
              <a:buNone/>
              <a:tabLst>
                <a:tab pos="1433513" algn="l"/>
                <a:tab pos="3937000" algn="l"/>
              </a:tabLst>
            </a:pPr>
            <a:r>
              <a:rPr lang="en-US" altLang="en-US" sz="2400" smtClean="0"/>
              <a:t>	shl bl,1</a:t>
            </a:r>
          </a:p>
          <a:p>
            <a:pPr marL="0" indent="0" eaLnBrk="1" hangingPunct="1">
              <a:buFontTx/>
              <a:buNone/>
              <a:tabLst>
                <a:tab pos="1433513" algn="l"/>
                <a:tab pos="3937000" algn="l"/>
              </a:tabLst>
            </a:pPr>
            <a:r>
              <a:rPr lang="en-US" altLang="en-US" sz="2400" smtClean="0"/>
              <a:t>	shl bl,1</a:t>
            </a:r>
          </a:p>
          <a:p>
            <a:pPr marL="0" indent="0" eaLnBrk="1" hangingPunct="1">
              <a:buFontTx/>
              <a:buNone/>
              <a:tabLst>
                <a:tab pos="1433513" algn="l"/>
                <a:tab pos="3937000" algn="l"/>
              </a:tabLst>
            </a:pPr>
            <a:r>
              <a:rPr lang="en-US" altLang="en-US" sz="2400" smtClean="0"/>
              <a:t>	mov ah,1</a:t>
            </a:r>
            <a:r>
              <a:rPr lang="en-US" altLang="en-US" sz="2400" smtClean="0">
                <a:solidFill>
                  <a:schemeClr val="tx1"/>
                </a:solidFill>
              </a:rPr>
              <a:t>	</a:t>
            </a:r>
            <a:r>
              <a:rPr lang="en-US" altLang="en-US" sz="2400" smtClean="0">
                <a:solidFill>
                  <a:srgbClr val="006600"/>
                </a:solidFill>
              </a:rPr>
              <a:t>;接受低位</a:t>
            </a:r>
          </a:p>
          <a:p>
            <a:pPr marL="0" indent="0" eaLnBrk="1" hangingPunct="1">
              <a:buFontTx/>
              <a:buNone/>
              <a:tabLst>
                <a:tab pos="1433513" algn="l"/>
                <a:tab pos="3937000" algn="l"/>
              </a:tabLst>
            </a:pPr>
            <a:r>
              <a:rPr lang="en-US" altLang="en-US" sz="2400" smtClean="0">
                <a:solidFill>
                  <a:schemeClr val="tx1"/>
                </a:solidFill>
              </a:rPr>
              <a:t>	</a:t>
            </a:r>
            <a:r>
              <a:rPr lang="en-US" altLang="en-US" sz="2400" smtClean="0"/>
              <a:t>int 21h</a:t>
            </a:r>
          </a:p>
          <a:p>
            <a:pPr marL="0" indent="0" eaLnBrk="1" hangingPunct="1">
              <a:buFontTx/>
              <a:buNone/>
              <a:tabLst>
                <a:tab pos="1433513" algn="l"/>
                <a:tab pos="3937000" algn="l"/>
              </a:tabLst>
            </a:pPr>
            <a:r>
              <a:rPr lang="en-US" altLang="en-US" sz="2400" smtClean="0">
                <a:solidFill>
                  <a:schemeClr val="tx1"/>
                </a:solidFill>
              </a:rPr>
              <a:t>	</a:t>
            </a:r>
            <a:r>
              <a:rPr lang="en-US" altLang="en-US" sz="2400" smtClean="0">
                <a:solidFill>
                  <a:srgbClr val="0000FF"/>
                </a:solidFill>
              </a:rPr>
              <a:t>ASCTOH</a:t>
            </a:r>
          </a:p>
          <a:p>
            <a:pPr marL="0" indent="0" eaLnBrk="1" hangingPunct="1">
              <a:buFontTx/>
              <a:buNone/>
              <a:tabLst>
                <a:tab pos="1433513" algn="l"/>
                <a:tab pos="3937000" algn="l"/>
              </a:tabLst>
            </a:pPr>
            <a:r>
              <a:rPr lang="en-US" altLang="en-US" sz="2400" smtClean="0">
                <a:solidFill>
                  <a:schemeClr val="tx1"/>
                </a:solidFill>
              </a:rPr>
              <a:t>	</a:t>
            </a:r>
            <a:r>
              <a:rPr lang="en-US" altLang="en-US" sz="2400" smtClean="0"/>
              <a:t>or bl,al</a:t>
            </a:r>
            <a:r>
              <a:rPr lang="en-US" altLang="en-US" sz="2400" smtClean="0">
                <a:solidFill>
                  <a:schemeClr val="tx1"/>
                </a:solidFill>
              </a:rPr>
              <a:t>	</a:t>
            </a:r>
            <a:r>
              <a:rPr lang="en-US" altLang="en-US" sz="2400" smtClean="0">
                <a:solidFill>
                  <a:srgbClr val="006600"/>
                </a:solidFill>
              </a:rPr>
              <a:t>;合成一个字节作为中断向量号</a:t>
            </a:r>
          </a:p>
          <a:p>
            <a:pPr marL="0" indent="0" eaLnBrk="1" hangingPunct="1">
              <a:buFontTx/>
              <a:buNone/>
              <a:tabLst>
                <a:tab pos="1433513" algn="l"/>
                <a:tab pos="3937000" algn="l"/>
              </a:tabLst>
            </a:pPr>
            <a:r>
              <a:rPr lang="en-US" altLang="en-US" sz="2400" smtClean="0">
                <a:solidFill>
                  <a:schemeClr val="tx1"/>
                </a:solidFill>
              </a:rPr>
              <a:t>	</a:t>
            </a:r>
            <a:r>
              <a:rPr lang="en-US" altLang="en-US" sz="2400" smtClean="0"/>
              <a:t>xor bh,bh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7777163" cy="469900"/>
          </a:xfrm>
        </p:spPr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3.24 </a:t>
            </a:r>
            <a:r>
              <a:rPr lang="zh-CN" altLang="en-US" smtClean="0"/>
              <a:t>输入中断向量号，显示其入口地址（续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713788" cy="5327650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715963" algn="l"/>
                <a:tab pos="3937000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</a:rPr>
              <a:t>	</a:t>
            </a:r>
            <a:r>
              <a:rPr lang="en-US" altLang="en-US" sz="2400" dirty="0" err="1" smtClean="0">
                <a:solidFill>
                  <a:srgbClr val="0000CC"/>
                </a:solidFill>
              </a:rPr>
              <a:t>dispmsg</a:t>
            </a:r>
            <a:r>
              <a:rPr lang="en-US" altLang="en-US" sz="2400" dirty="0" smtClean="0">
                <a:solidFill>
                  <a:srgbClr val="0000CC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CC"/>
                </a:solidFill>
              </a:rPr>
              <a:t>crlf</a:t>
            </a:r>
            <a:r>
              <a:rPr lang="en-US" altLang="en-US" sz="2400" dirty="0" smtClean="0">
                <a:solidFill>
                  <a:schemeClr val="tx1"/>
                </a:solidFill>
              </a:rPr>
              <a:t>	</a:t>
            </a:r>
            <a:r>
              <a:rPr lang="en-US" altLang="en-US" sz="2400" dirty="0" smtClean="0">
                <a:solidFill>
                  <a:srgbClr val="006600"/>
                </a:solidFill>
              </a:rPr>
              <a:t>;</a:t>
            </a:r>
            <a:r>
              <a:rPr lang="en-US" altLang="en-US" sz="2400" dirty="0" err="1" smtClean="0">
                <a:solidFill>
                  <a:srgbClr val="006600"/>
                </a:solidFill>
              </a:rPr>
              <a:t>回车换行</a:t>
            </a:r>
            <a:endParaRPr lang="en-US" altLang="en-US" sz="2400" dirty="0" smtClean="0">
              <a:solidFill>
                <a:srgbClr val="006600"/>
              </a:solidFill>
            </a:endParaRPr>
          </a:p>
          <a:p>
            <a:pPr marL="0" indent="0" eaLnBrk="1" hangingPunct="1">
              <a:buFontTx/>
              <a:buNone/>
              <a:tabLst>
                <a:tab pos="715963" algn="l"/>
                <a:tab pos="3937000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</a:rPr>
              <a:t>	</a:t>
            </a:r>
            <a:r>
              <a:rPr lang="en-US" altLang="en-US" sz="2400" dirty="0" err="1">
                <a:solidFill>
                  <a:srgbClr val="0000CC"/>
                </a:solidFill>
              </a:rPr>
              <a:t>dispmsg</a:t>
            </a:r>
            <a:r>
              <a:rPr lang="en-US" altLang="en-US" sz="2400" dirty="0">
                <a:solidFill>
                  <a:srgbClr val="0000CC"/>
                </a:solidFill>
              </a:rPr>
              <a:t> msg2</a:t>
            </a:r>
            <a:r>
              <a:rPr lang="en-US" altLang="en-US" sz="2400" dirty="0" smtClean="0">
                <a:solidFill>
                  <a:schemeClr val="tx1"/>
                </a:solidFill>
              </a:rPr>
              <a:t>	</a:t>
            </a:r>
            <a:r>
              <a:rPr lang="en-US" altLang="en-US" sz="2400" dirty="0" smtClean="0">
                <a:solidFill>
                  <a:srgbClr val="006600"/>
                </a:solidFill>
              </a:rPr>
              <a:t>;</a:t>
            </a:r>
            <a:r>
              <a:rPr lang="en-US" altLang="en-US" sz="2400" dirty="0" err="1" smtClean="0">
                <a:solidFill>
                  <a:srgbClr val="006600"/>
                </a:solidFill>
              </a:rPr>
              <a:t>提示输出中断向量（入口地址</a:t>
            </a:r>
            <a:r>
              <a:rPr lang="en-US" altLang="en-US" sz="2400" dirty="0" smtClean="0">
                <a:solidFill>
                  <a:srgbClr val="006600"/>
                </a:solidFill>
              </a:rPr>
              <a:t>）</a:t>
            </a:r>
          </a:p>
          <a:p>
            <a:pPr marL="0" indent="0" eaLnBrk="1" hangingPunct="1">
              <a:buFontTx/>
              <a:buNone/>
              <a:tabLst>
                <a:tab pos="715963" algn="l"/>
                <a:tab pos="3937000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</a:rPr>
              <a:t>	</a:t>
            </a:r>
            <a:r>
              <a:rPr lang="en-US" altLang="en-US" sz="2400" dirty="0" err="1" smtClean="0"/>
              <a:t>shl</a:t>
            </a:r>
            <a:r>
              <a:rPr lang="en-US" altLang="en-US" sz="2400" dirty="0" smtClean="0"/>
              <a:t> bx,1</a:t>
            </a:r>
            <a:r>
              <a:rPr lang="en-US" altLang="en-US" sz="2400" dirty="0" smtClean="0">
                <a:solidFill>
                  <a:schemeClr val="tx1"/>
                </a:solidFill>
              </a:rPr>
              <a:t>	</a:t>
            </a:r>
            <a:r>
              <a:rPr lang="en-US" altLang="en-US" sz="2400" dirty="0" smtClean="0">
                <a:solidFill>
                  <a:srgbClr val="006600"/>
                </a:solidFill>
              </a:rPr>
              <a:t>;中断向量号×4为偏移地址</a:t>
            </a:r>
          </a:p>
          <a:p>
            <a:pPr marL="0" indent="0" eaLnBrk="1" hangingPunct="1">
              <a:buFontTx/>
              <a:buNone/>
              <a:tabLst>
                <a:tab pos="715963" algn="l"/>
                <a:tab pos="3937000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</a:rPr>
              <a:t>	</a:t>
            </a:r>
            <a:r>
              <a:rPr lang="en-US" altLang="en-US" sz="2400" dirty="0" err="1" smtClean="0"/>
              <a:t>shl</a:t>
            </a:r>
            <a:r>
              <a:rPr lang="en-US" altLang="en-US" sz="2400" dirty="0" smtClean="0"/>
              <a:t> bx,1</a:t>
            </a:r>
          </a:p>
          <a:p>
            <a:pPr marL="0" indent="0" eaLnBrk="1" hangingPunct="1">
              <a:buFontTx/>
              <a:buNone/>
              <a:tabLst>
                <a:tab pos="715963" algn="l"/>
                <a:tab pos="3937000" algn="l"/>
              </a:tabLst>
            </a:pPr>
            <a:r>
              <a:rPr lang="en-US" altLang="en-US" sz="2400" dirty="0" smtClean="0"/>
              <a:t>	</a:t>
            </a:r>
            <a:r>
              <a:rPr lang="en-US" altLang="en-US" sz="2400" dirty="0" err="1" smtClean="0"/>
              <a:t>mov</a:t>
            </a:r>
            <a:r>
              <a:rPr lang="en-US" altLang="en-US" sz="2400" dirty="0" smtClean="0"/>
              <a:t> ax,0</a:t>
            </a:r>
            <a:r>
              <a:rPr lang="en-US" altLang="en-US" sz="2400" dirty="0" smtClean="0">
                <a:solidFill>
                  <a:schemeClr val="tx1"/>
                </a:solidFill>
              </a:rPr>
              <a:t>	</a:t>
            </a:r>
            <a:r>
              <a:rPr lang="en-US" altLang="en-US" sz="2400" dirty="0" smtClean="0">
                <a:solidFill>
                  <a:srgbClr val="006600"/>
                </a:solidFill>
              </a:rPr>
              <a:t>;中断向量表的段地址是0</a:t>
            </a:r>
          </a:p>
          <a:p>
            <a:pPr marL="0" indent="0" eaLnBrk="1" hangingPunct="1">
              <a:buFontTx/>
              <a:buNone/>
              <a:tabLst>
                <a:tab pos="715963" algn="l"/>
                <a:tab pos="3937000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</a:rPr>
              <a:t>	</a:t>
            </a:r>
            <a:r>
              <a:rPr lang="en-US" altLang="en-US" sz="2400" dirty="0" err="1" smtClean="0"/>
              <a:t>mov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es,ax</a:t>
            </a:r>
            <a:endParaRPr lang="en-US" altLang="en-US" sz="2400" dirty="0" smtClean="0"/>
          </a:p>
          <a:p>
            <a:pPr marL="0" indent="0" eaLnBrk="1" hangingPunct="1">
              <a:buFontTx/>
              <a:buNone/>
              <a:tabLst>
                <a:tab pos="715963" algn="l"/>
                <a:tab pos="3937000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</a:rPr>
              <a:t>	</a:t>
            </a:r>
            <a:r>
              <a:rPr lang="en-US" altLang="en-US" sz="2400" dirty="0" err="1">
                <a:solidFill>
                  <a:srgbClr val="0000CC"/>
                </a:solidFill>
              </a:rPr>
              <a:t>disphex</a:t>
            </a:r>
            <a:r>
              <a:rPr lang="en-US" altLang="en-US" sz="2400" dirty="0">
                <a:solidFill>
                  <a:srgbClr val="0000CC"/>
                </a:solidFill>
              </a:rPr>
              <a:t> </a:t>
            </a:r>
            <a:r>
              <a:rPr lang="en-US" altLang="en-US" sz="2400" dirty="0" err="1">
                <a:solidFill>
                  <a:srgbClr val="0000CC"/>
                </a:solidFill>
              </a:rPr>
              <a:t>es</a:t>
            </a:r>
            <a:r>
              <a:rPr lang="en-US" altLang="en-US" sz="2400" dirty="0">
                <a:solidFill>
                  <a:srgbClr val="0000CC"/>
                </a:solidFill>
              </a:rPr>
              <a:t>:[bx+2] </a:t>
            </a:r>
            <a:r>
              <a:rPr lang="en-US" altLang="en-US" sz="2400" dirty="0" smtClean="0">
                <a:solidFill>
                  <a:schemeClr val="tx1"/>
                </a:solidFill>
              </a:rPr>
              <a:t>	</a:t>
            </a:r>
            <a:r>
              <a:rPr lang="en-US" altLang="en-US" sz="2400" dirty="0" smtClean="0">
                <a:solidFill>
                  <a:srgbClr val="006600"/>
                </a:solidFill>
              </a:rPr>
              <a:t>;</a:t>
            </a:r>
            <a:r>
              <a:rPr lang="en-US" altLang="en-US" sz="2400" dirty="0" err="1" smtClean="0">
                <a:solidFill>
                  <a:srgbClr val="006600"/>
                </a:solidFill>
              </a:rPr>
              <a:t>显示中断向量的段地址</a:t>
            </a:r>
            <a:endParaRPr lang="en-US" altLang="en-US" sz="2400" dirty="0" smtClean="0">
              <a:solidFill>
                <a:srgbClr val="006600"/>
              </a:solidFill>
            </a:endParaRPr>
          </a:p>
          <a:p>
            <a:pPr marL="0" indent="0" eaLnBrk="1" hangingPunct="1">
              <a:buFontTx/>
              <a:buNone/>
              <a:tabLst>
                <a:tab pos="715963" algn="l"/>
                <a:tab pos="3937000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</a:rPr>
              <a:t>	</a:t>
            </a:r>
            <a:r>
              <a:rPr lang="en-US" altLang="en-US" sz="2400" dirty="0" err="1">
                <a:solidFill>
                  <a:srgbClr val="0000CC"/>
                </a:solidFill>
              </a:rPr>
              <a:t>dispchar</a:t>
            </a:r>
            <a:r>
              <a:rPr lang="en-US" altLang="en-US" sz="2400" dirty="0">
                <a:solidFill>
                  <a:srgbClr val="0000CC"/>
                </a:solidFill>
              </a:rPr>
              <a:t> ':'</a:t>
            </a:r>
            <a:r>
              <a:rPr lang="en-US" altLang="en-US" sz="2400" dirty="0" smtClean="0">
                <a:solidFill>
                  <a:schemeClr val="tx1"/>
                </a:solidFill>
              </a:rPr>
              <a:t>	</a:t>
            </a:r>
            <a:r>
              <a:rPr lang="en-US" altLang="en-US" sz="2400" dirty="0" smtClean="0">
                <a:solidFill>
                  <a:srgbClr val="006600"/>
                </a:solidFill>
              </a:rPr>
              <a:t>;</a:t>
            </a:r>
            <a:r>
              <a:rPr lang="en-US" altLang="en-US" sz="2400" dirty="0" err="1" smtClean="0">
                <a:solidFill>
                  <a:srgbClr val="006600"/>
                </a:solidFill>
              </a:rPr>
              <a:t>显示</a:t>
            </a:r>
            <a:r>
              <a:rPr lang="en-US" altLang="en-US" sz="2400" dirty="0" smtClean="0">
                <a:solidFill>
                  <a:srgbClr val="0066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6600"/>
                </a:solidFill>
              </a:rPr>
              <a:t>分隔字符</a:t>
            </a:r>
            <a:r>
              <a:rPr lang="en-US" altLang="en-US" sz="2400" dirty="0" smtClean="0">
                <a:solidFill>
                  <a:srgbClr val="006600"/>
                </a:solidFill>
              </a:rPr>
              <a:t>“：”</a:t>
            </a:r>
          </a:p>
          <a:p>
            <a:pPr marL="0" indent="0" eaLnBrk="1" hangingPunct="1">
              <a:buFontTx/>
              <a:buNone/>
              <a:tabLst>
                <a:tab pos="715963" algn="l"/>
                <a:tab pos="3937000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</a:rPr>
              <a:t>	</a:t>
            </a:r>
            <a:r>
              <a:rPr lang="en-US" altLang="en-US" sz="2400" dirty="0" err="1">
                <a:solidFill>
                  <a:srgbClr val="0000CC"/>
                </a:solidFill>
              </a:rPr>
              <a:t>disphex</a:t>
            </a:r>
            <a:r>
              <a:rPr lang="en-US" altLang="en-US" sz="2400" dirty="0">
                <a:solidFill>
                  <a:srgbClr val="0000CC"/>
                </a:solidFill>
              </a:rPr>
              <a:t> </a:t>
            </a:r>
            <a:r>
              <a:rPr lang="en-US" altLang="en-US" sz="2400" dirty="0" err="1">
                <a:solidFill>
                  <a:srgbClr val="0000CC"/>
                </a:solidFill>
              </a:rPr>
              <a:t>es</a:t>
            </a:r>
            <a:r>
              <a:rPr lang="en-US" altLang="en-US" sz="2400" dirty="0">
                <a:solidFill>
                  <a:srgbClr val="0000CC"/>
                </a:solidFill>
              </a:rPr>
              <a:t>:[</a:t>
            </a:r>
            <a:r>
              <a:rPr lang="en-US" altLang="en-US" sz="2400" dirty="0" err="1">
                <a:solidFill>
                  <a:srgbClr val="0000CC"/>
                </a:solidFill>
              </a:rPr>
              <a:t>bx</a:t>
            </a:r>
            <a:r>
              <a:rPr lang="en-US" altLang="en-US" sz="2400" dirty="0">
                <a:solidFill>
                  <a:srgbClr val="0000CC"/>
                </a:solidFill>
              </a:rPr>
              <a:t>] </a:t>
            </a:r>
            <a:r>
              <a:rPr lang="en-US" altLang="en-US" sz="2400" dirty="0" smtClean="0">
                <a:solidFill>
                  <a:schemeClr val="tx1"/>
                </a:solidFill>
              </a:rPr>
              <a:t>	</a:t>
            </a:r>
            <a:r>
              <a:rPr lang="en-US" altLang="en-US" sz="2400" dirty="0" smtClean="0">
                <a:solidFill>
                  <a:srgbClr val="006600"/>
                </a:solidFill>
              </a:rPr>
              <a:t>;</a:t>
            </a:r>
            <a:r>
              <a:rPr lang="en-US" altLang="en-US" sz="2400" dirty="0" err="1" smtClean="0">
                <a:solidFill>
                  <a:srgbClr val="006600"/>
                </a:solidFill>
              </a:rPr>
              <a:t>显示中断向量的偏移地址</a:t>
            </a:r>
            <a:endParaRPr lang="en-US" altLang="en-US" sz="2400" dirty="0" smtClean="0">
              <a:solidFill>
                <a:srgbClr val="006600"/>
              </a:solidFill>
            </a:endParaRPr>
          </a:p>
          <a:p>
            <a:pPr marL="0" indent="0" eaLnBrk="1" hangingPunct="1">
              <a:buFontTx/>
              <a:buNone/>
              <a:tabLst>
                <a:tab pos="715963" algn="l"/>
                <a:tab pos="3937000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</a:rPr>
              <a:t>	……	</a:t>
            </a:r>
            <a:r>
              <a:rPr lang="en-US" altLang="en-US" sz="2400" dirty="0" smtClean="0">
                <a:solidFill>
                  <a:srgbClr val="006600"/>
                </a:solidFill>
              </a:rPr>
              <a:t>;</a:t>
            </a:r>
            <a:r>
              <a:rPr lang="en-US" altLang="en-US" sz="2400" dirty="0" err="1" smtClean="0">
                <a:solidFill>
                  <a:srgbClr val="006600"/>
                </a:solidFill>
              </a:rPr>
              <a:t>后面含有HTOASC子程序</a:t>
            </a:r>
            <a:endParaRPr lang="en-US" altLang="en-US" sz="2400" dirty="0" smtClean="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504825"/>
          </a:xfrm>
        </p:spPr>
        <p:txBody>
          <a:bodyPr/>
          <a:lstStyle/>
          <a:p>
            <a:pPr eaLnBrk="1" hangingPunct="1"/>
            <a:r>
              <a:rPr lang="zh-CN" altLang="en-US" smtClean="0"/>
              <a:t>宏与子程序的比较</a:t>
            </a:r>
          </a:p>
        </p:txBody>
      </p:sp>
      <p:sp>
        <p:nvSpPr>
          <p:cNvPr id="60419" name="Rectangle 9"/>
          <p:cNvSpPr>
            <a:spLocks noChangeArrowheads="1"/>
          </p:cNvSpPr>
          <p:nvPr/>
        </p:nvSpPr>
        <p:spPr bwMode="auto">
          <a:xfrm>
            <a:off x="3962400" y="1136650"/>
            <a:ext cx="121920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2800" b="1">
                <a:solidFill>
                  <a:schemeClr val="accent2"/>
                </a:solidFill>
                <a:effectLst/>
              </a:rPr>
              <a:t>比较</a:t>
            </a:r>
          </a:p>
        </p:txBody>
      </p:sp>
      <p:sp>
        <p:nvSpPr>
          <p:cNvPr id="60420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360613"/>
            <a:ext cx="4114800" cy="3597275"/>
          </a:xfrm>
          <a:noFill/>
        </p:spPr>
        <p:txBody>
          <a:bodyPr/>
          <a:lstStyle/>
          <a:p>
            <a:pPr marL="384175" indent="-384175" eaLnBrk="1" hangingPunct="1"/>
            <a:r>
              <a:rPr lang="zh-CN" altLang="en-US" sz="2400" smtClean="0">
                <a:solidFill>
                  <a:srgbClr val="3333CC"/>
                </a:solidFill>
              </a:rPr>
              <a:t>仅是源程序级的简化：宏调用在汇编时进行程序语句的展开，不需要返回；不减小目标程序，执行速度没有改变。</a:t>
            </a:r>
          </a:p>
          <a:p>
            <a:pPr marL="384175" indent="-384175" eaLnBrk="1" hangingPunct="1"/>
            <a:endParaRPr lang="zh-CN" altLang="en-US" sz="2400" smtClean="0">
              <a:solidFill>
                <a:srgbClr val="3333CC"/>
              </a:solidFill>
            </a:endParaRPr>
          </a:p>
          <a:p>
            <a:pPr marL="384175" indent="-384175" eaLnBrk="1" hangingPunct="1"/>
            <a:r>
              <a:rPr lang="zh-CN" altLang="en-US" sz="2400" smtClean="0">
                <a:solidFill>
                  <a:srgbClr val="3333CC"/>
                </a:solidFill>
              </a:rPr>
              <a:t>通过形参、实参结合实现参数传递，简捷直观、灵活多变。</a:t>
            </a:r>
          </a:p>
        </p:txBody>
      </p:sp>
      <p:sp>
        <p:nvSpPr>
          <p:cNvPr id="48133" name="Rectangle 11"/>
          <p:cNvSpPr>
            <a:spLocks noChangeArrowheads="1"/>
          </p:cNvSpPr>
          <p:nvPr/>
        </p:nvSpPr>
        <p:spPr bwMode="auto">
          <a:xfrm>
            <a:off x="4648200" y="2360613"/>
            <a:ext cx="4114800" cy="341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84175" indent="-384175" algn="just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zh-CN" altLang="en-US" sz="2400" dirty="0">
                <a:solidFill>
                  <a:srgbClr val="3333CC"/>
                </a:solidFill>
                <a:effectLst/>
                <a:latin typeface="+mn-lt"/>
                <a:ea typeface="幼圆" pitchFamily="49" charset="-122"/>
              </a:rPr>
              <a:t>还是目标程序级的简化：子程序调用在执行时由</a:t>
            </a:r>
            <a:r>
              <a:rPr lang="en-US" altLang="zh-CN" sz="2400" dirty="0">
                <a:solidFill>
                  <a:srgbClr val="3333CC"/>
                </a:solidFill>
                <a:effectLst/>
                <a:latin typeface="+mn-lt"/>
                <a:ea typeface="幼圆" pitchFamily="49" charset="-122"/>
              </a:rPr>
              <a:t>CALL</a:t>
            </a:r>
            <a:r>
              <a:rPr lang="zh-CN" altLang="en-US" sz="2400" dirty="0">
                <a:solidFill>
                  <a:srgbClr val="3333CC"/>
                </a:solidFill>
                <a:effectLst/>
                <a:latin typeface="+mn-lt"/>
                <a:ea typeface="幼圆" pitchFamily="49" charset="-122"/>
              </a:rPr>
              <a:t>指令转向、</a:t>
            </a:r>
            <a:r>
              <a:rPr lang="en-US" altLang="zh-CN" sz="2400" dirty="0">
                <a:solidFill>
                  <a:srgbClr val="3333CC"/>
                </a:solidFill>
                <a:effectLst/>
                <a:latin typeface="+mn-lt"/>
                <a:ea typeface="幼圆" pitchFamily="49" charset="-122"/>
              </a:rPr>
              <a:t>RET</a:t>
            </a:r>
            <a:r>
              <a:rPr lang="zh-CN" altLang="en-US" sz="2400" dirty="0">
                <a:solidFill>
                  <a:srgbClr val="3333CC"/>
                </a:solidFill>
                <a:effectLst/>
                <a:latin typeface="+mn-lt"/>
                <a:ea typeface="幼圆" pitchFamily="49" charset="-122"/>
              </a:rPr>
              <a:t>指令返回；形成的目标代码较短，执行速度减慢。</a:t>
            </a:r>
          </a:p>
          <a:p>
            <a:pPr marL="384175" indent="-384175" algn="just">
              <a:spcBef>
                <a:spcPct val="20000"/>
              </a:spcBef>
              <a:buFontTx/>
              <a:buBlip>
                <a:blip r:embed="rId2"/>
              </a:buBlip>
              <a:defRPr/>
            </a:pPr>
            <a:endParaRPr lang="zh-CN" altLang="en-US" sz="2400" dirty="0">
              <a:solidFill>
                <a:srgbClr val="3333CC"/>
              </a:solidFill>
              <a:effectLst/>
              <a:latin typeface="+mn-lt"/>
              <a:ea typeface="幼圆" pitchFamily="49" charset="-122"/>
            </a:endParaRPr>
          </a:p>
          <a:p>
            <a:pPr marL="384175" indent="-384175" algn="just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zh-CN" altLang="en-US" sz="2400" dirty="0">
                <a:solidFill>
                  <a:srgbClr val="3333CC"/>
                </a:solidFill>
                <a:effectLst/>
                <a:latin typeface="+mn-lt"/>
                <a:ea typeface="幼圆" pitchFamily="49" charset="-122"/>
              </a:rPr>
              <a:t>需要利用寄存器、存储单元或堆栈等传递参数。</a:t>
            </a:r>
          </a:p>
        </p:txBody>
      </p:sp>
      <p:sp>
        <p:nvSpPr>
          <p:cNvPr id="60422" name="Oval 12"/>
          <p:cNvSpPr>
            <a:spLocks noChangeArrowheads="1"/>
          </p:cNvSpPr>
          <p:nvPr/>
        </p:nvSpPr>
        <p:spPr bwMode="auto">
          <a:xfrm>
            <a:off x="1828800" y="1593850"/>
            <a:ext cx="1676400" cy="539750"/>
          </a:xfrm>
          <a:prstGeom prst="ellipse">
            <a:avLst/>
          </a:prstGeom>
          <a:gradFill rotWithShape="0">
            <a:gsLst>
              <a:gs pos="0">
                <a:srgbClr val="818100"/>
              </a:gs>
              <a:gs pos="50000">
                <a:srgbClr val="CCCC00"/>
              </a:gs>
              <a:gs pos="100000">
                <a:srgbClr val="818100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folHlink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3200" b="1">
                <a:effectLst/>
                <a:ea typeface="隶书" pitchFamily="49" charset="-122"/>
              </a:rPr>
              <a:t>宏</a:t>
            </a:r>
          </a:p>
        </p:txBody>
      </p:sp>
      <p:sp>
        <p:nvSpPr>
          <p:cNvPr id="60423" name="Oval 13"/>
          <p:cNvSpPr>
            <a:spLocks noChangeArrowheads="1"/>
          </p:cNvSpPr>
          <p:nvPr/>
        </p:nvSpPr>
        <p:spPr bwMode="auto">
          <a:xfrm>
            <a:off x="5715000" y="1593850"/>
            <a:ext cx="1676400" cy="539750"/>
          </a:xfrm>
          <a:prstGeom prst="ellipse">
            <a:avLst/>
          </a:prstGeom>
          <a:gradFill rotWithShape="0">
            <a:gsLst>
              <a:gs pos="0">
                <a:srgbClr val="818100"/>
              </a:gs>
              <a:gs pos="50000">
                <a:srgbClr val="CCCC00"/>
              </a:gs>
              <a:gs pos="100000">
                <a:srgbClr val="818100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folHlink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3200" b="1">
                <a:effectLst/>
                <a:ea typeface="隶书" pitchFamily="49" charset="-122"/>
              </a:rPr>
              <a:t>子程序</a:t>
            </a:r>
          </a:p>
        </p:txBody>
      </p:sp>
      <p:sp>
        <p:nvSpPr>
          <p:cNvPr id="167950" name="Line 14"/>
          <p:cNvSpPr>
            <a:spLocks noChangeShapeType="1"/>
          </p:cNvSpPr>
          <p:nvPr/>
        </p:nvSpPr>
        <p:spPr bwMode="auto">
          <a:xfrm flipV="1">
            <a:off x="3352800" y="1497013"/>
            <a:ext cx="685800" cy="1524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67951" name="Line 15"/>
          <p:cNvSpPr>
            <a:spLocks noChangeShapeType="1"/>
          </p:cNvSpPr>
          <p:nvPr/>
        </p:nvSpPr>
        <p:spPr bwMode="auto">
          <a:xfrm flipH="1" flipV="1">
            <a:off x="5181600" y="1497013"/>
            <a:ext cx="685800" cy="1524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cxnSp>
        <p:nvCxnSpPr>
          <p:cNvPr id="60426" name="直接连接符 2"/>
          <p:cNvCxnSpPr>
            <a:cxnSpLocks noChangeShapeType="1"/>
          </p:cNvCxnSpPr>
          <p:nvPr/>
        </p:nvCxnSpPr>
        <p:spPr bwMode="auto">
          <a:xfrm>
            <a:off x="684213" y="4508500"/>
            <a:ext cx="7991475" cy="0"/>
          </a:xfrm>
          <a:prstGeom prst="line">
            <a:avLst/>
          </a:prstGeom>
          <a:noFill/>
          <a:ln w="38100" algn="ctr">
            <a:solidFill>
              <a:srgbClr val="0000FF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504825"/>
          </a:xfrm>
        </p:spPr>
        <p:txBody>
          <a:bodyPr/>
          <a:lstStyle/>
          <a:p>
            <a:pPr eaLnBrk="1" hangingPunct="1"/>
            <a:r>
              <a:rPr lang="zh-CN" altLang="en-US" smtClean="0"/>
              <a:t>宏与子程序的比较结论</a:t>
            </a:r>
          </a:p>
        </p:txBody>
      </p:sp>
      <p:sp>
        <p:nvSpPr>
          <p:cNvPr id="49155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800350"/>
            <a:ext cx="8077200" cy="3221038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zh-CN" altLang="en-US" dirty="0" smtClean="0">
                <a:solidFill>
                  <a:srgbClr val="3333CC"/>
                </a:solidFill>
              </a:rPr>
              <a:t>宏与子程序具有各自的特点，程序员应该根据具体问题选择使用那种方法：</a:t>
            </a:r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zh-CN" altLang="en-US" dirty="0" smtClean="0">
                <a:solidFill>
                  <a:srgbClr val="3333CC"/>
                </a:solidFill>
              </a:rPr>
              <a:t>当程序段较短或要求较快执行时，应选用宏；</a:t>
            </a:r>
            <a:endParaRPr lang="en-US" altLang="zh-CN" dirty="0" smtClean="0">
              <a:solidFill>
                <a:srgbClr val="3333CC"/>
              </a:solidFill>
            </a:endParaRPr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zh-CN" altLang="en-US" dirty="0" smtClean="0">
                <a:solidFill>
                  <a:srgbClr val="3333CC"/>
                </a:solidFill>
              </a:rPr>
              <a:t>当程序段较长或为减小目标代码时，要选用子程序。</a:t>
            </a:r>
          </a:p>
        </p:txBody>
      </p:sp>
      <p:sp>
        <p:nvSpPr>
          <p:cNvPr id="61444" name="Rectangle 11"/>
          <p:cNvSpPr>
            <a:spLocks noChangeArrowheads="1"/>
          </p:cNvSpPr>
          <p:nvPr/>
        </p:nvSpPr>
        <p:spPr bwMode="auto">
          <a:xfrm>
            <a:off x="3962400" y="1123950"/>
            <a:ext cx="121920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2800" b="1">
                <a:solidFill>
                  <a:schemeClr val="accent2"/>
                </a:solidFill>
                <a:effectLst/>
              </a:rPr>
              <a:t>比较</a:t>
            </a:r>
            <a:br>
              <a:rPr lang="zh-CN" altLang="en-US" sz="2800" b="1">
                <a:solidFill>
                  <a:schemeClr val="accent2"/>
                </a:solidFill>
                <a:effectLst/>
              </a:rPr>
            </a:br>
            <a:r>
              <a:rPr lang="zh-CN" altLang="en-US" sz="2800" b="1">
                <a:solidFill>
                  <a:schemeClr val="accent2"/>
                </a:solidFill>
                <a:effectLst/>
              </a:rPr>
              <a:t>结论</a:t>
            </a:r>
          </a:p>
        </p:txBody>
      </p:sp>
      <p:sp>
        <p:nvSpPr>
          <p:cNvPr id="61445" name="Oval 12"/>
          <p:cNvSpPr>
            <a:spLocks noChangeArrowheads="1"/>
          </p:cNvSpPr>
          <p:nvPr/>
        </p:nvSpPr>
        <p:spPr bwMode="auto">
          <a:xfrm>
            <a:off x="1828800" y="1504950"/>
            <a:ext cx="1676400" cy="617538"/>
          </a:xfrm>
          <a:prstGeom prst="ellipse">
            <a:avLst/>
          </a:prstGeom>
          <a:gradFill rotWithShape="0">
            <a:gsLst>
              <a:gs pos="0">
                <a:srgbClr val="818100"/>
              </a:gs>
              <a:gs pos="50000">
                <a:srgbClr val="CCCC00"/>
              </a:gs>
              <a:gs pos="100000">
                <a:srgbClr val="818100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folHlink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3200" b="1">
                <a:effectLst/>
                <a:ea typeface="隶书" pitchFamily="49" charset="-122"/>
              </a:rPr>
              <a:t>宏</a:t>
            </a:r>
          </a:p>
        </p:txBody>
      </p:sp>
      <p:sp>
        <p:nvSpPr>
          <p:cNvPr id="61446" name="Oval 13"/>
          <p:cNvSpPr>
            <a:spLocks noChangeArrowheads="1"/>
          </p:cNvSpPr>
          <p:nvPr/>
        </p:nvSpPr>
        <p:spPr bwMode="auto">
          <a:xfrm>
            <a:off x="5715000" y="1504950"/>
            <a:ext cx="1676400" cy="617538"/>
          </a:xfrm>
          <a:prstGeom prst="ellipse">
            <a:avLst/>
          </a:prstGeom>
          <a:gradFill rotWithShape="0">
            <a:gsLst>
              <a:gs pos="0">
                <a:srgbClr val="818100"/>
              </a:gs>
              <a:gs pos="50000">
                <a:srgbClr val="CCCC00"/>
              </a:gs>
              <a:gs pos="100000">
                <a:srgbClr val="818100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folHlink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3200" b="1">
                <a:effectLst/>
                <a:ea typeface="隶书" pitchFamily="49" charset="-122"/>
              </a:rPr>
              <a:t>子程序</a:t>
            </a:r>
          </a:p>
        </p:txBody>
      </p:sp>
      <p:sp>
        <p:nvSpPr>
          <p:cNvPr id="168974" name="Line 14"/>
          <p:cNvSpPr>
            <a:spLocks noChangeShapeType="1"/>
          </p:cNvSpPr>
          <p:nvPr/>
        </p:nvSpPr>
        <p:spPr bwMode="auto">
          <a:xfrm flipV="1">
            <a:off x="3352800" y="1504950"/>
            <a:ext cx="685800" cy="136525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68975" name="Line 15"/>
          <p:cNvSpPr>
            <a:spLocks noChangeShapeType="1"/>
          </p:cNvSpPr>
          <p:nvPr/>
        </p:nvSpPr>
        <p:spPr bwMode="auto">
          <a:xfrm flipH="1" flipV="1">
            <a:off x="5181600" y="1504950"/>
            <a:ext cx="685800" cy="136525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 bwMode="auto">
          <a:xfrm>
            <a:off x="1258888" y="2205038"/>
            <a:ext cx="6697662" cy="17287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4800" dirty="0">
                <a:solidFill>
                  <a:schemeClr val="bg1"/>
                </a:solidFill>
                <a:effectLst/>
                <a:latin typeface="+mj-ea"/>
                <a:ea typeface="+mj-ea"/>
              </a:rPr>
              <a:t>子程序与宏的学习结束</a:t>
            </a:r>
            <a:endParaRPr lang="en-US" altLang="zh-CN" sz="4800" dirty="0">
              <a:solidFill>
                <a:schemeClr val="bg1"/>
              </a:solidFill>
              <a:effectLst/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 sz="4800" dirty="0">
                <a:solidFill>
                  <a:schemeClr val="bg1"/>
                </a:solidFill>
                <a:effectLst/>
                <a:latin typeface="+mj-ea"/>
                <a:ea typeface="+mj-ea"/>
              </a:rPr>
              <a:t>谢谢！</a:t>
            </a:r>
            <a:endParaRPr lang="en-US" altLang="zh-CN" sz="4800" dirty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" y="188913"/>
            <a:ext cx="7777163" cy="469900"/>
          </a:xfrm>
        </p:spPr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3.15 </a:t>
            </a:r>
            <a:r>
              <a:rPr lang="zh-CN" altLang="en-US" smtClean="0"/>
              <a:t>用显示器功能调用输出一个字符的子程序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08720"/>
            <a:ext cx="8208144" cy="4032101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165225" algn="l"/>
                <a:tab pos="3048000" algn="l"/>
              </a:tabLst>
            </a:pPr>
            <a:r>
              <a:rPr lang="zh-CN" altLang="en-US" sz="2400" dirty="0" smtClean="0">
                <a:solidFill>
                  <a:srgbClr val="006600"/>
                </a:solidFill>
              </a:rPr>
              <a:t>；子程序：显示</a:t>
            </a:r>
            <a:r>
              <a:rPr lang="en-US" altLang="zh-CN" sz="2400" dirty="0" smtClean="0">
                <a:solidFill>
                  <a:srgbClr val="006600"/>
                </a:solidFill>
              </a:rPr>
              <a:t>AL</a:t>
            </a:r>
            <a:r>
              <a:rPr lang="zh-CN" altLang="en-US" sz="2400" dirty="0" smtClean="0">
                <a:solidFill>
                  <a:srgbClr val="006600"/>
                </a:solidFill>
              </a:rPr>
              <a:t>中的字符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165225" algn="l"/>
                <a:tab pos="3048000" algn="l"/>
              </a:tabLst>
            </a:pPr>
            <a:r>
              <a:rPr lang="en-US" altLang="zh-CN" sz="2400" dirty="0" err="1" smtClean="0">
                <a:solidFill>
                  <a:srgbClr val="0000FF"/>
                </a:solidFill>
              </a:rPr>
              <a:t>dpchar</a:t>
            </a:r>
            <a:r>
              <a:rPr lang="en-US" altLang="zh-CN" sz="2400" dirty="0" smtClean="0">
                <a:solidFill>
                  <a:srgbClr val="0000FF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proc</a:t>
            </a:r>
            <a:r>
              <a:rPr lang="en-US" altLang="zh-CN" sz="2400" dirty="0" smtClean="0">
                <a:solidFill>
                  <a:srgbClr val="0000FF"/>
                </a:solidFill>
              </a:rPr>
              <a:t>	</a:t>
            </a:r>
            <a:r>
              <a:rPr lang="zh-CN" altLang="en-US" sz="2400" dirty="0" smtClean="0">
                <a:solidFill>
                  <a:srgbClr val="006600"/>
                </a:solidFill>
              </a:rPr>
              <a:t>；过程定义，过程名为</a:t>
            </a:r>
            <a:r>
              <a:rPr lang="en-US" altLang="zh-CN" sz="2400" dirty="0" err="1" smtClean="0">
                <a:solidFill>
                  <a:srgbClr val="006600"/>
                </a:solidFill>
              </a:rPr>
              <a:t>dpchar</a:t>
            </a:r>
            <a:endParaRPr lang="en-US" altLang="zh-CN" sz="2400" dirty="0" smtClean="0">
              <a:solidFill>
                <a:srgbClr val="006600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165225" algn="l"/>
                <a:tab pos="3048000" algn="l"/>
              </a:tabLst>
            </a:pPr>
            <a:r>
              <a:rPr lang="en-US" altLang="zh-CN" sz="2400" dirty="0" smtClean="0">
                <a:solidFill>
                  <a:srgbClr val="0000FF"/>
                </a:solidFill>
              </a:rPr>
              <a:t>	push ax	</a:t>
            </a:r>
            <a:r>
              <a:rPr lang="zh-CN" altLang="en-US" sz="2400" dirty="0" smtClean="0">
                <a:solidFill>
                  <a:srgbClr val="006600"/>
                </a:solidFill>
              </a:rPr>
              <a:t>；入栈保护寄存器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165225" algn="l"/>
                <a:tab pos="3048000" algn="l"/>
              </a:tabLst>
            </a:pPr>
            <a:r>
              <a:rPr lang="zh-CN" altLang="en-US" sz="2400" dirty="0" smtClean="0">
                <a:solidFill>
                  <a:srgbClr val="0000FF"/>
                </a:solidFill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</a:rPr>
              <a:t>push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bx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165225" algn="l"/>
                <a:tab pos="3048000" algn="l"/>
              </a:tabLst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bx,0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165225" algn="l"/>
                <a:tab pos="3048000" algn="l"/>
              </a:tabLst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ah,0eh	</a:t>
            </a:r>
            <a:r>
              <a:rPr lang="zh-CN" altLang="en-US" sz="2400" dirty="0" smtClean="0">
                <a:solidFill>
                  <a:srgbClr val="006600"/>
                </a:solidFill>
              </a:rPr>
              <a:t>；显示器</a:t>
            </a:r>
            <a:r>
              <a:rPr lang="en-US" altLang="zh-CN" sz="2400" dirty="0" smtClean="0">
                <a:solidFill>
                  <a:srgbClr val="006600"/>
                </a:solidFill>
              </a:rPr>
              <a:t>0EH</a:t>
            </a:r>
            <a:r>
              <a:rPr lang="zh-CN" altLang="en-US" sz="2400" dirty="0" smtClean="0">
                <a:solidFill>
                  <a:srgbClr val="006600"/>
                </a:solidFill>
              </a:rPr>
              <a:t>号输出一个字符功能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165225" algn="l"/>
                <a:tab pos="3048000" algn="l"/>
              </a:tabLst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   10h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165225" algn="l"/>
                <a:tab pos="3048000" algn="l"/>
              </a:tabLst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0000FF"/>
                </a:solidFill>
              </a:rPr>
              <a:t>pop 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bx</a:t>
            </a:r>
            <a:r>
              <a:rPr lang="en-US" altLang="zh-CN" sz="2400" dirty="0" smtClean="0">
                <a:solidFill>
                  <a:srgbClr val="0000FF"/>
                </a:solidFill>
              </a:rPr>
              <a:t>	</a:t>
            </a:r>
            <a:r>
              <a:rPr lang="zh-CN" altLang="en-US" sz="2400" dirty="0" smtClean="0">
                <a:solidFill>
                  <a:srgbClr val="006600"/>
                </a:solidFill>
              </a:rPr>
              <a:t>；逆序出栈，恢复寄存器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165225" algn="l"/>
                <a:tab pos="3048000" algn="l"/>
              </a:tabLst>
            </a:pPr>
            <a:r>
              <a:rPr lang="zh-CN" altLang="en-US" sz="2400" dirty="0" smtClean="0">
                <a:solidFill>
                  <a:srgbClr val="0000FF"/>
                </a:solidFill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</a:rPr>
              <a:t>pop  ax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165225" algn="l"/>
                <a:tab pos="3048000" algn="l"/>
              </a:tabLst>
            </a:pPr>
            <a:r>
              <a:rPr lang="en-US" altLang="zh-CN" sz="2400" dirty="0" smtClean="0">
                <a:solidFill>
                  <a:srgbClr val="0000FF"/>
                </a:solidFill>
              </a:rPr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ret</a:t>
            </a:r>
            <a:r>
              <a:rPr lang="en-US" altLang="zh-CN" sz="2400" dirty="0" smtClean="0">
                <a:solidFill>
                  <a:srgbClr val="0000FF"/>
                </a:solidFill>
              </a:rPr>
              <a:t>	</a:t>
            </a:r>
            <a:r>
              <a:rPr lang="zh-CN" altLang="en-US" sz="2400" dirty="0" smtClean="0">
                <a:solidFill>
                  <a:srgbClr val="006600"/>
                </a:solidFill>
              </a:rPr>
              <a:t>；子程序返回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165225" algn="l"/>
                <a:tab pos="3048000" algn="l"/>
              </a:tabLst>
            </a:pPr>
            <a:r>
              <a:rPr lang="en-US" altLang="zh-CN" sz="2400" dirty="0" err="1" smtClean="0">
                <a:solidFill>
                  <a:srgbClr val="0000FF"/>
                </a:solidFill>
              </a:rPr>
              <a:t>dpchar</a:t>
            </a:r>
            <a:r>
              <a:rPr lang="en-US" altLang="zh-CN" sz="2400" dirty="0" smtClean="0">
                <a:solidFill>
                  <a:srgbClr val="0000FF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endp</a:t>
            </a:r>
            <a:r>
              <a:rPr lang="en-US" altLang="zh-CN" sz="2400" dirty="0" smtClean="0"/>
              <a:t>	</a:t>
            </a:r>
            <a:r>
              <a:rPr lang="zh-CN" altLang="en-US" sz="2400" dirty="0" smtClean="0">
                <a:solidFill>
                  <a:srgbClr val="006600"/>
                </a:solidFill>
              </a:rPr>
              <a:t>；过程结束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8386" y="5013176"/>
            <a:ext cx="7920038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b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800" b="1">
                <a:solidFill>
                  <a:schemeClr val="tx1"/>
                </a:solidFill>
                <a:latin typeface="+mn-lt"/>
                <a:ea typeface="+mj-ea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j-ea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j-ea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j-ea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165225" algn="l"/>
                <a:tab pos="3048000" algn="l"/>
              </a:tabLst>
            </a:pPr>
            <a:r>
              <a:rPr lang="zh-CN" altLang="en-US" sz="2400" dirty="0" smtClean="0">
                <a:solidFill>
                  <a:srgbClr val="006600"/>
                </a:solidFill>
                <a:effectLst/>
              </a:rPr>
              <a:t>；主程序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165225" algn="l"/>
                <a:tab pos="3048000" algn="l"/>
              </a:tabLst>
            </a:pPr>
            <a:r>
              <a:rPr lang="zh-CN" altLang="en-US" sz="2400" dirty="0" smtClean="0">
                <a:effectLst/>
              </a:rPr>
              <a:t>	</a:t>
            </a:r>
            <a:r>
              <a:rPr lang="en-US" altLang="zh-CN" sz="2400" dirty="0" err="1" smtClean="0">
                <a:effectLst/>
              </a:rPr>
              <a:t>mov</a:t>
            </a:r>
            <a:r>
              <a:rPr lang="en-US" altLang="zh-CN" sz="2400" dirty="0" smtClean="0">
                <a:effectLst/>
              </a:rPr>
              <a:t> al,‘?’	</a:t>
            </a:r>
            <a:r>
              <a:rPr lang="zh-CN" altLang="en-US" sz="2400" dirty="0" smtClean="0">
                <a:solidFill>
                  <a:srgbClr val="006600"/>
                </a:solidFill>
                <a:effectLst/>
              </a:rPr>
              <a:t>；主程序提供显示字符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165225" algn="l"/>
                <a:tab pos="3048000" algn="l"/>
              </a:tabLst>
            </a:pPr>
            <a:r>
              <a:rPr lang="zh-CN" altLang="en-US" sz="2400" dirty="0" smtClean="0">
                <a:effectLst/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  <a:effectLst/>
              </a:rPr>
              <a:t>call </a:t>
            </a:r>
            <a:r>
              <a:rPr lang="en-US" altLang="zh-CN" sz="2400" dirty="0" err="1" smtClean="0">
                <a:solidFill>
                  <a:srgbClr val="0000FF"/>
                </a:solidFill>
                <a:effectLst/>
              </a:rPr>
              <a:t>dpchar</a:t>
            </a:r>
            <a:r>
              <a:rPr lang="en-US" altLang="zh-CN" sz="2400" dirty="0" smtClean="0">
                <a:effectLst/>
              </a:rPr>
              <a:t>	</a:t>
            </a:r>
            <a:r>
              <a:rPr lang="zh-CN" altLang="en-US" sz="2400" dirty="0" smtClean="0">
                <a:solidFill>
                  <a:srgbClr val="006600"/>
                </a:solidFill>
                <a:effectLst/>
              </a:rPr>
              <a:t>；调用子程序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dpchar</a:t>
            </a:r>
            <a:r>
              <a:rPr lang="zh-CN" altLang="en-US" smtClean="0"/>
              <a:t>子程序的参数传递（例</a:t>
            </a:r>
            <a:r>
              <a:rPr lang="en-US" altLang="zh-CN" smtClean="0"/>
              <a:t>3.15</a:t>
            </a:r>
            <a:r>
              <a:rPr lang="zh-CN" altLang="en-US" smtClean="0"/>
              <a:t>）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81075"/>
            <a:ext cx="7920038" cy="5184775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165225" algn="l"/>
                <a:tab pos="3048000" algn="l"/>
              </a:tabLst>
            </a:pPr>
            <a:r>
              <a:rPr lang="en-US" altLang="zh-CN" sz="2400" smtClean="0"/>
              <a:t>	</a:t>
            </a:r>
            <a:r>
              <a:rPr lang="zh-CN" altLang="en-US" sz="2400" smtClean="0">
                <a:solidFill>
                  <a:schemeClr val="tx1"/>
                </a:solidFill>
              </a:rPr>
              <a:t>；主程序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165225" algn="l"/>
                <a:tab pos="3048000" algn="l"/>
              </a:tabLst>
            </a:pPr>
            <a:r>
              <a:rPr lang="zh-CN" altLang="en-US" sz="2400" smtClean="0"/>
              <a:t>	</a:t>
            </a:r>
            <a:r>
              <a:rPr lang="en-US" altLang="zh-CN" sz="2400" smtClean="0"/>
              <a:t>mov al,‘?’	</a:t>
            </a:r>
            <a:r>
              <a:rPr lang="zh-CN" altLang="en-US" sz="2400" smtClean="0">
                <a:solidFill>
                  <a:schemeClr val="tx1"/>
                </a:solidFill>
              </a:rPr>
              <a:t>；主程序提供显示字符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165225" algn="l"/>
                <a:tab pos="3048000" algn="l"/>
              </a:tabLst>
            </a:pPr>
            <a:r>
              <a:rPr lang="zh-CN" altLang="en-US" sz="2400" smtClean="0"/>
              <a:t>	</a:t>
            </a:r>
            <a:r>
              <a:rPr lang="en-US" altLang="zh-CN" sz="2400" smtClean="0">
                <a:solidFill>
                  <a:srgbClr val="006600"/>
                </a:solidFill>
              </a:rPr>
              <a:t>call dpchar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165225" algn="l"/>
                <a:tab pos="3048000" algn="l"/>
              </a:tabLst>
            </a:pPr>
            <a:r>
              <a:rPr lang="en-US" altLang="zh-CN" sz="2400" smtClean="0"/>
              <a:t>	</a:t>
            </a:r>
            <a:r>
              <a:rPr lang="zh-CN" altLang="en-US" sz="2400" smtClean="0">
                <a:solidFill>
                  <a:schemeClr val="tx1"/>
                </a:solidFill>
              </a:rPr>
              <a:t>；子程序：显示</a:t>
            </a:r>
            <a:r>
              <a:rPr lang="en-US" altLang="zh-CN" sz="2400" smtClean="0">
                <a:solidFill>
                  <a:schemeClr val="tx1"/>
                </a:solidFill>
              </a:rPr>
              <a:t>AL</a:t>
            </a:r>
            <a:r>
              <a:rPr lang="zh-CN" altLang="en-US" sz="2400" smtClean="0">
                <a:solidFill>
                  <a:schemeClr val="tx1"/>
                </a:solidFill>
              </a:rPr>
              <a:t>中的字符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165225" algn="l"/>
                <a:tab pos="3048000" algn="l"/>
              </a:tabLst>
            </a:pPr>
            <a:r>
              <a:rPr lang="en-US" altLang="zh-CN" sz="2400" smtClean="0">
                <a:solidFill>
                  <a:srgbClr val="006600"/>
                </a:solidFill>
              </a:rPr>
              <a:t>dpchar	proc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165225" algn="l"/>
                <a:tab pos="3048000" algn="l"/>
              </a:tabLst>
            </a:pPr>
            <a:r>
              <a:rPr lang="en-US" altLang="zh-CN" sz="2400" smtClean="0"/>
              <a:t>	push ax</a:t>
            </a:r>
            <a:endParaRPr lang="en-US" altLang="zh-CN" sz="2400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165225" algn="l"/>
                <a:tab pos="3048000" algn="l"/>
              </a:tabLst>
            </a:pPr>
            <a:r>
              <a:rPr lang="en-US" altLang="zh-CN" sz="2400" smtClean="0"/>
              <a:t>	push bx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165225" algn="l"/>
                <a:tab pos="3048000" algn="l"/>
              </a:tabLst>
            </a:pPr>
            <a:r>
              <a:rPr lang="en-US" altLang="zh-CN" sz="2400" smtClean="0"/>
              <a:t>	mov bx,0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165225" algn="l"/>
                <a:tab pos="3048000" algn="l"/>
              </a:tabLst>
            </a:pPr>
            <a:r>
              <a:rPr lang="en-US" altLang="zh-CN" sz="2400" smtClean="0"/>
              <a:t>	mov ah,0eh</a:t>
            </a:r>
            <a:endParaRPr lang="en-US" altLang="zh-CN" sz="2400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165225" algn="l"/>
                <a:tab pos="3048000" algn="l"/>
              </a:tabLst>
            </a:pPr>
            <a:r>
              <a:rPr lang="en-US" altLang="zh-CN" sz="2400" smtClean="0"/>
              <a:t>	int 10h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165225" algn="l"/>
                <a:tab pos="3048000" algn="l"/>
              </a:tabLst>
            </a:pPr>
            <a:r>
              <a:rPr lang="en-US" altLang="zh-CN" sz="2400" smtClean="0"/>
              <a:t>	pop bx</a:t>
            </a:r>
            <a:endParaRPr lang="en-US" altLang="zh-CN" sz="2400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165225" algn="l"/>
                <a:tab pos="3048000" algn="l"/>
              </a:tabLst>
            </a:pPr>
            <a:r>
              <a:rPr lang="en-US" altLang="zh-CN" sz="2400" smtClean="0"/>
              <a:t>	pop ax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165225" algn="l"/>
                <a:tab pos="3048000" algn="l"/>
              </a:tabLst>
            </a:pPr>
            <a:r>
              <a:rPr lang="en-US" altLang="zh-CN" sz="2400" smtClean="0">
                <a:solidFill>
                  <a:srgbClr val="006600"/>
                </a:solidFill>
              </a:rPr>
              <a:t>	ret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165225" algn="l"/>
                <a:tab pos="3048000" algn="l"/>
              </a:tabLst>
            </a:pPr>
            <a:r>
              <a:rPr lang="en-US" altLang="zh-CN" sz="2400" smtClean="0">
                <a:solidFill>
                  <a:srgbClr val="006600"/>
                </a:solidFill>
              </a:rPr>
              <a:t>dpchar	endp</a:t>
            </a:r>
          </a:p>
        </p:txBody>
      </p:sp>
      <p:sp>
        <p:nvSpPr>
          <p:cNvPr id="291844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837613" y="6524625"/>
            <a:ext cx="288925" cy="287338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3493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356100" y="4149725"/>
            <a:ext cx="4392613" cy="935038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just">
              <a:tabLst>
                <a:tab pos="358775" algn="l"/>
              </a:tabLst>
            </a:pPr>
            <a:r>
              <a:rPr lang="zh-CN" altLang="en-US" sz="2400" b="1">
                <a:effectLst/>
              </a:rPr>
              <a:t>入口参数：</a:t>
            </a:r>
            <a:r>
              <a:rPr lang="zh-CN" altLang="en-US" sz="2400" b="1">
                <a:solidFill>
                  <a:srgbClr val="006600"/>
                </a:solidFill>
                <a:effectLst/>
              </a:rPr>
              <a:t>寄存器</a:t>
            </a:r>
            <a:r>
              <a:rPr lang="en-US" altLang="zh-CN" sz="2400" b="1">
                <a:solidFill>
                  <a:srgbClr val="006600"/>
                </a:solidFill>
                <a:effectLst/>
              </a:rPr>
              <a:t>AL</a:t>
            </a:r>
            <a:r>
              <a:rPr lang="zh-CN" altLang="en-US" sz="2400" b="1">
                <a:solidFill>
                  <a:srgbClr val="006600"/>
                </a:solidFill>
                <a:effectLst/>
              </a:rPr>
              <a:t>，传数值</a:t>
            </a:r>
          </a:p>
          <a:p>
            <a:pPr algn="just">
              <a:tabLst>
                <a:tab pos="358775" algn="l"/>
              </a:tabLst>
            </a:pPr>
            <a:r>
              <a:rPr lang="zh-CN" altLang="en-US" sz="2400" b="1">
                <a:effectLst/>
              </a:rPr>
              <a:t>出口参数：</a:t>
            </a:r>
            <a:r>
              <a:rPr lang="zh-CN" altLang="en-US" sz="2400" b="1">
                <a:solidFill>
                  <a:srgbClr val="006600"/>
                </a:solidFill>
                <a:effectLst/>
              </a:rPr>
              <a:t>无</a:t>
            </a:r>
          </a:p>
        </p:txBody>
      </p:sp>
    </p:spTree>
  </p:cSld>
  <p:clrMapOvr>
    <a:masterClrMapping/>
  </p:clrMapOvr>
  <p:transition advClick="0">
    <p:random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dpstri</a:t>
            </a:r>
            <a:r>
              <a:rPr lang="zh-CN" altLang="en-US" smtClean="0"/>
              <a:t>子程序的传递参数（例</a:t>
            </a:r>
            <a:r>
              <a:rPr lang="en-US" altLang="zh-CN" smtClean="0"/>
              <a:t>3.16</a:t>
            </a:r>
            <a:r>
              <a:rPr lang="zh-CN" altLang="en-US" smtClean="0"/>
              <a:t>）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496887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076325" algn="l"/>
                <a:tab pos="3136900" algn="l"/>
              </a:tabLst>
            </a:pPr>
            <a:r>
              <a:rPr lang="zh-CN" altLang="en-US" sz="2400" smtClean="0">
                <a:solidFill>
                  <a:schemeClr val="tx1"/>
                </a:solidFill>
              </a:rPr>
              <a:t>；子程序</a:t>
            </a:r>
            <a:r>
              <a:rPr lang="en-US" altLang="zh-CN" sz="2400" smtClean="0">
                <a:solidFill>
                  <a:schemeClr val="tx1"/>
                </a:solidFill>
              </a:rPr>
              <a:t>dpstri</a:t>
            </a:r>
            <a:r>
              <a:rPr lang="zh-CN" altLang="en-US" sz="2400" smtClean="0">
                <a:solidFill>
                  <a:schemeClr val="tx1"/>
                </a:solidFill>
              </a:rPr>
              <a:t>：显示</a:t>
            </a:r>
            <a:r>
              <a:rPr lang="en-US" altLang="zh-CN" sz="2400" smtClean="0">
                <a:solidFill>
                  <a:schemeClr val="tx1"/>
                </a:solidFill>
              </a:rPr>
              <a:t>DS:SI</a:t>
            </a:r>
            <a:r>
              <a:rPr lang="zh-CN" altLang="en-US" sz="2400" smtClean="0">
                <a:solidFill>
                  <a:schemeClr val="tx1"/>
                </a:solidFill>
              </a:rPr>
              <a:t>指向的字符串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076325" algn="l"/>
                <a:tab pos="3136900" algn="l"/>
              </a:tabLst>
            </a:pPr>
            <a:r>
              <a:rPr lang="en-US" altLang="zh-CN" sz="2400" smtClean="0">
                <a:solidFill>
                  <a:srgbClr val="006600"/>
                </a:solidFill>
              </a:rPr>
              <a:t>dpstri	proc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076325" algn="l"/>
                <a:tab pos="3136900" algn="l"/>
              </a:tabLst>
            </a:pPr>
            <a:r>
              <a:rPr lang="en-US" altLang="zh-CN" sz="2400" smtClean="0"/>
              <a:t>	push ax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076325" algn="l"/>
                <a:tab pos="3136900" algn="l"/>
              </a:tabLst>
            </a:pPr>
            <a:r>
              <a:rPr lang="en-US" altLang="zh-CN" sz="2400" smtClean="0"/>
              <a:t>dps1:	mov al,[si]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076325" algn="l"/>
                <a:tab pos="3136900" algn="l"/>
              </a:tabLst>
            </a:pPr>
            <a:r>
              <a:rPr lang="en-US" altLang="zh-CN" sz="2400" smtClean="0"/>
              <a:t>	inc si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076325" algn="l"/>
                <a:tab pos="3136900" algn="l"/>
              </a:tabLst>
            </a:pPr>
            <a:r>
              <a:rPr lang="en-US" altLang="zh-CN" sz="2400" smtClean="0"/>
              <a:t>	cmp al,0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076325" algn="l"/>
                <a:tab pos="3136900" algn="l"/>
              </a:tabLst>
            </a:pPr>
            <a:r>
              <a:rPr lang="en-US" altLang="zh-CN" sz="2400" smtClean="0"/>
              <a:t>	jz dps2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076325" algn="l"/>
                <a:tab pos="3136900" algn="l"/>
              </a:tabLst>
            </a:pPr>
            <a:r>
              <a:rPr lang="en-US" altLang="zh-CN" sz="2400" smtClean="0"/>
              <a:t>	</a:t>
            </a:r>
            <a:r>
              <a:rPr lang="en-US" altLang="zh-CN" sz="2400" smtClean="0">
                <a:solidFill>
                  <a:srgbClr val="006600"/>
                </a:solidFill>
              </a:rPr>
              <a:t>call dpchar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076325" algn="l"/>
                <a:tab pos="3136900" algn="l"/>
              </a:tabLst>
            </a:pPr>
            <a:r>
              <a:rPr lang="en-US" altLang="zh-CN" sz="2400" smtClean="0"/>
              <a:t>	jmp dps1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076325" algn="l"/>
                <a:tab pos="3136900" algn="l"/>
              </a:tabLst>
            </a:pPr>
            <a:r>
              <a:rPr lang="en-US" altLang="zh-CN" sz="2400" smtClean="0"/>
              <a:t>dps2:	pop ax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076325" algn="l"/>
                <a:tab pos="3136900" algn="l"/>
              </a:tabLst>
            </a:pPr>
            <a:r>
              <a:rPr lang="en-US" altLang="zh-CN" sz="2400" smtClean="0">
                <a:solidFill>
                  <a:srgbClr val="006600"/>
                </a:solidFill>
              </a:rPr>
              <a:t>	ret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076325" algn="l"/>
                <a:tab pos="3136900" algn="l"/>
              </a:tabLst>
            </a:pPr>
            <a:r>
              <a:rPr lang="en-US" altLang="zh-CN" sz="2400" smtClean="0">
                <a:solidFill>
                  <a:srgbClr val="006600"/>
                </a:solidFill>
              </a:rPr>
              <a:t>dpstri	endp</a:t>
            </a:r>
          </a:p>
        </p:txBody>
      </p:sp>
      <p:sp>
        <p:nvSpPr>
          <p:cNvPr id="292868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837613" y="6524625"/>
            <a:ext cx="288925" cy="287338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4517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851275" y="4149725"/>
            <a:ext cx="4681538" cy="935038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just">
              <a:tabLst>
                <a:tab pos="358775" algn="l"/>
              </a:tabLst>
            </a:pPr>
            <a:r>
              <a:rPr lang="zh-CN" altLang="en-US" sz="2400" b="1">
                <a:effectLst/>
              </a:rPr>
              <a:t>入口参数：</a:t>
            </a:r>
            <a:r>
              <a:rPr lang="zh-CN" altLang="en-US" sz="2400" b="1">
                <a:solidFill>
                  <a:srgbClr val="006600"/>
                </a:solidFill>
                <a:effectLst/>
              </a:rPr>
              <a:t>寄存器</a:t>
            </a:r>
            <a:r>
              <a:rPr lang="en-US" altLang="zh-CN" sz="2400" b="1">
                <a:solidFill>
                  <a:srgbClr val="006600"/>
                </a:solidFill>
                <a:effectLst/>
              </a:rPr>
              <a:t>DS:SI</a:t>
            </a:r>
            <a:r>
              <a:rPr lang="zh-CN" altLang="en-US" sz="2400" b="1">
                <a:solidFill>
                  <a:srgbClr val="006600"/>
                </a:solidFill>
                <a:effectLst/>
              </a:rPr>
              <a:t>，传地址</a:t>
            </a:r>
          </a:p>
          <a:p>
            <a:pPr algn="just">
              <a:tabLst>
                <a:tab pos="358775" algn="l"/>
              </a:tabLst>
            </a:pPr>
            <a:r>
              <a:rPr lang="zh-CN" altLang="en-US" sz="2400" b="1">
                <a:effectLst/>
              </a:rPr>
              <a:t>出口参数：</a:t>
            </a:r>
            <a:r>
              <a:rPr lang="zh-CN" altLang="en-US" sz="2400" b="1">
                <a:solidFill>
                  <a:srgbClr val="006600"/>
                </a:solidFill>
                <a:effectLst/>
              </a:rPr>
              <a:t>无</a:t>
            </a:r>
          </a:p>
        </p:txBody>
      </p:sp>
    </p:spTree>
  </p:cSld>
  <p:clrMapOvr>
    <a:masterClrMapping/>
  </p:clrMapOvr>
  <p:transition advClick="0">
    <p:random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HTOASC</a:t>
            </a:r>
            <a:r>
              <a:rPr lang="zh-CN" altLang="en-US" smtClean="0"/>
              <a:t>子程序的参数传递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496887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435100" algn="l"/>
                <a:tab pos="3586163" algn="l"/>
              </a:tabLst>
            </a:pPr>
            <a:r>
              <a:rPr lang="zh-CN" altLang="en-US" sz="2400" smtClean="0">
                <a:solidFill>
                  <a:schemeClr val="tx1"/>
                </a:solidFill>
              </a:rPr>
              <a:t>；子程序</a:t>
            </a:r>
            <a:r>
              <a:rPr lang="en-US" altLang="zh-CN" sz="2400" smtClean="0">
                <a:solidFill>
                  <a:schemeClr val="tx1"/>
                </a:solidFill>
              </a:rPr>
              <a:t>HTOASC</a:t>
            </a:r>
            <a:r>
              <a:rPr lang="zh-CN" altLang="en-US" sz="2400" smtClean="0">
                <a:solidFill>
                  <a:schemeClr val="tx1"/>
                </a:solidFill>
              </a:rPr>
              <a:t>：十六进制数转换为</a:t>
            </a:r>
            <a:r>
              <a:rPr lang="en-US" altLang="zh-CN" sz="2400" smtClean="0">
                <a:solidFill>
                  <a:schemeClr val="tx1"/>
                </a:solidFill>
              </a:rPr>
              <a:t>ASCII</a:t>
            </a:r>
            <a:r>
              <a:rPr lang="zh-CN" altLang="en-US" sz="2400" smtClean="0">
                <a:solidFill>
                  <a:schemeClr val="tx1"/>
                </a:solidFill>
              </a:rPr>
              <a:t>码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435100" algn="l"/>
                <a:tab pos="3586163" algn="l"/>
              </a:tabLst>
            </a:pPr>
            <a:r>
              <a:rPr lang="en-US" altLang="zh-CN" sz="2400" smtClean="0">
                <a:solidFill>
                  <a:srgbClr val="006600"/>
                </a:solidFill>
              </a:rPr>
              <a:t>HTOASC	proc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435100" algn="l"/>
                <a:tab pos="3586163" algn="l"/>
              </a:tabLst>
            </a:pPr>
            <a:r>
              <a:rPr lang="en-US" altLang="zh-CN" sz="2400" smtClean="0"/>
              <a:t>	push bx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435100" algn="l"/>
                <a:tab pos="3586163" algn="l"/>
              </a:tabLst>
            </a:pPr>
            <a:r>
              <a:rPr lang="en-US" altLang="zh-CN" sz="2400" smtClean="0"/>
              <a:t>	mov bx,offset ASCII</a:t>
            </a:r>
            <a:endParaRPr lang="en-US" altLang="zh-CN" sz="2400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435100" algn="l"/>
                <a:tab pos="3586163" algn="l"/>
              </a:tabLst>
            </a:pPr>
            <a:r>
              <a:rPr lang="en-US" altLang="zh-CN" sz="2400" smtClean="0"/>
              <a:t>	and al,0fh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435100" algn="l"/>
                <a:tab pos="3586163" algn="l"/>
              </a:tabLst>
            </a:pPr>
            <a:r>
              <a:rPr lang="en-US" altLang="zh-CN" sz="2400" smtClean="0"/>
              <a:t>	xlat CS:ASCII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435100" algn="l"/>
                <a:tab pos="3586163" algn="l"/>
              </a:tabLst>
            </a:pPr>
            <a:r>
              <a:rPr lang="en-US" altLang="zh-CN" sz="2400" smtClean="0"/>
              <a:t>	pop bx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435100" algn="l"/>
                <a:tab pos="3586163" algn="l"/>
              </a:tabLst>
            </a:pPr>
            <a:r>
              <a:rPr lang="en-US" altLang="zh-CN" sz="2400" smtClean="0">
                <a:solidFill>
                  <a:srgbClr val="006600"/>
                </a:solidFill>
              </a:rPr>
              <a:t>	ret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435100" algn="l"/>
                <a:tab pos="3586163" algn="l"/>
              </a:tabLst>
            </a:pPr>
            <a:r>
              <a:rPr lang="en-US" altLang="zh-CN" sz="2400" smtClean="0">
                <a:solidFill>
                  <a:srgbClr val="006600"/>
                </a:solidFill>
              </a:rPr>
              <a:t>ASCII	db 30h,31h,32h,33h,34h,35h,36h,37h,38h,39h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435100" algn="l"/>
                <a:tab pos="3586163" algn="l"/>
              </a:tabLst>
            </a:pPr>
            <a:r>
              <a:rPr lang="en-US" altLang="zh-CN" sz="2400" smtClean="0">
                <a:solidFill>
                  <a:srgbClr val="006600"/>
                </a:solidFill>
              </a:rPr>
              <a:t>	db 41h,42h,43h,44h,45h,46h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435100" algn="l"/>
                <a:tab pos="3586163" algn="l"/>
              </a:tabLst>
            </a:pPr>
            <a:r>
              <a:rPr lang="en-US" altLang="zh-CN" sz="2400" smtClean="0">
                <a:solidFill>
                  <a:srgbClr val="006600"/>
                </a:solidFill>
              </a:rPr>
              <a:t>HTOASC	endp</a:t>
            </a:r>
          </a:p>
        </p:txBody>
      </p:sp>
      <p:sp>
        <p:nvSpPr>
          <p:cNvPr id="293892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837613" y="6524625"/>
            <a:ext cx="288925" cy="287338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5541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779838" y="5300663"/>
            <a:ext cx="4681537" cy="935037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just">
              <a:tabLst>
                <a:tab pos="358775" algn="l"/>
              </a:tabLst>
            </a:pPr>
            <a:r>
              <a:rPr lang="zh-CN" altLang="en-US" sz="2400" b="1">
                <a:effectLst/>
              </a:rPr>
              <a:t>入口参数：</a:t>
            </a:r>
            <a:r>
              <a:rPr lang="zh-CN" altLang="en-US" sz="2400" b="1">
                <a:solidFill>
                  <a:srgbClr val="006600"/>
                </a:solidFill>
                <a:effectLst/>
              </a:rPr>
              <a:t>寄存器</a:t>
            </a:r>
            <a:r>
              <a:rPr lang="en-US" altLang="zh-CN" sz="2400" b="1">
                <a:solidFill>
                  <a:srgbClr val="006600"/>
                </a:solidFill>
                <a:effectLst/>
              </a:rPr>
              <a:t>AL</a:t>
            </a:r>
            <a:r>
              <a:rPr lang="zh-CN" altLang="en-US" sz="2400" b="1">
                <a:solidFill>
                  <a:srgbClr val="006600"/>
                </a:solidFill>
                <a:effectLst/>
              </a:rPr>
              <a:t>，传数值</a:t>
            </a:r>
          </a:p>
          <a:p>
            <a:pPr algn="just">
              <a:tabLst>
                <a:tab pos="358775" algn="l"/>
              </a:tabLst>
            </a:pPr>
            <a:r>
              <a:rPr lang="zh-CN" altLang="en-US" sz="2400" b="1">
                <a:effectLst/>
              </a:rPr>
              <a:t>出口参数：</a:t>
            </a:r>
            <a:r>
              <a:rPr lang="zh-CN" altLang="en-US" sz="2400" b="1">
                <a:solidFill>
                  <a:srgbClr val="006600"/>
                </a:solidFill>
                <a:effectLst/>
              </a:rPr>
              <a:t>寄存器</a:t>
            </a:r>
            <a:r>
              <a:rPr lang="en-US" altLang="zh-CN" sz="2400" b="1">
                <a:solidFill>
                  <a:srgbClr val="006600"/>
                </a:solidFill>
                <a:effectLst/>
              </a:rPr>
              <a:t>AL</a:t>
            </a:r>
            <a:r>
              <a:rPr lang="zh-CN" altLang="en-US" sz="2400" b="1">
                <a:solidFill>
                  <a:srgbClr val="006600"/>
                </a:solidFill>
                <a:effectLst/>
              </a:rPr>
              <a:t>，传数值</a:t>
            </a:r>
          </a:p>
        </p:txBody>
      </p:sp>
    </p:spTree>
  </p:cSld>
  <p:clrMapOvr>
    <a:masterClrMapping/>
  </p:clrMapOvr>
  <p:transition advClick="0">
    <p:random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堆栈传递参数，例</a:t>
            </a:r>
            <a:r>
              <a:rPr lang="en-US" altLang="zh-CN" smtClean="0"/>
              <a:t>3.21</a:t>
            </a:r>
            <a:r>
              <a:rPr lang="zh-CN" altLang="en-US" smtClean="0"/>
              <a:t>的堆栈</a:t>
            </a:r>
          </a:p>
        </p:txBody>
      </p:sp>
      <p:sp>
        <p:nvSpPr>
          <p:cNvPr id="319492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837613" y="6524625"/>
            <a:ext cx="288925" cy="287338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66564" name="Object 7"/>
          <p:cNvGraphicFramePr>
            <a:graphicFrameLocks noChangeAspect="1"/>
          </p:cNvGraphicFramePr>
          <p:nvPr/>
        </p:nvGraphicFramePr>
        <p:xfrm>
          <a:off x="0" y="1427163"/>
          <a:ext cx="914400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1" name="位图图像" r:id="rId3" imgW="7009524" imgH="2638095" progId="Paint.Picture">
                  <p:embed/>
                </p:oleObj>
              </mc:Choice>
              <mc:Fallback>
                <p:oleObj name="位图图像" r:id="rId3" imgW="7009524" imgH="2638095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27163"/>
                        <a:ext cx="9144000" cy="344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>
    <p:random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3.21 </a:t>
            </a:r>
            <a:r>
              <a:rPr lang="zh-CN" altLang="zh-CN" smtClean="0"/>
              <a:t>用</a:t>
            </a:r>
            <a:r>
              <a:rPr lang="zh-CN" altLang="en-US" smtClean="0"/>
              <a:t>堆栈</a:t>
            </a:r>
            <a:r>
              <a:rPr lang="zh-CN" altLang="zh-CN" smtClean="0"/>
              <a:t>传递参数</a:t>
            </a:r>
            <a:r>
              <a:rPr lang="zh-CN" altLang="en-US" smtClean="0"/>
              <a:t>显示字符串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713788" cy="5327650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1157288" algn="l"/>
                <a:tab pos="3937000" algn="l"/>
              </a:tabLst>
            </a:pPr>
            <a:r>
              <a:rPr lang="en-US" altLang="zh-CN" smtClean="0"/>
              <a:t>	</a:t>
            </a:r>
            <a:r>
              <a:rPr lang="zh-CN" altLang="en-US" smtClean="0">
                <a:solidFill>
                  <a:srgbClr val="008000"/>
                </a:solidFill>
              </a:rPr>
              <a:t>；数据段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937000" algn="l"/>
              </a:tabLst>
            </a:pPr>
            <a:r>
              <a:rPr lang="en-US" altLang="zh-CN" smtClean="0"/>
              <a:t>msg	db 'Well, I made it !',0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937000" algn="l"/>
              </a:tabLst>
            </a:pPr>
            <a:r>
              <a:rPr lang="en-US" altLang="zh-CN" smtClean="0"/>
              <a:t>	</a:t>
            </a:r>
            <a:r>
              <a:rPr lang="zh-CN" altLang="en-US" smtClean="0">
                <a:solidFill>
                  <a:srgbClr val="008000"/>
                </a:solidFill>
              </a:rPr>
              <a:t>；代码段（主程序）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937000" algn="l"/>
              </a:tabLst>
            </a:pPr>
            <a:r>
              <a:rPr lang="zh-CN" altLang="zh-CN" smtClean="0"/>
              <a:t>	mov si,offset msg 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937000" algn="l"/>
              </a:tabLst>
            </a:pPr>
            <a:r>
              <a:rPr lang="zh-CN" altLang="zh-CN" smtClean="0"/>
              <a:t>	</a:t>
            </a:r>
            <a:r>
              <a:rPr lang="zh-CN" altLang="zh-CN" smtClean="0">
                <a:solidFill>
                  <a:srgbClr val="660066"/>
                </a:solidFill>
              </a:rPr>
              <a:t>push si</a:t>
            </a:r>
            <a:r>
              <a:rPr lang="zh-CN" altLang="zh-CN" smtClean="0"/>
              <a:t>	</a:t>
            </a:r>
            <a:r>
              <a:rPr lang="zh-CN" altLang="zh-CN" smtClean="0">
                <a:solidFill>
                  <a:schemeClr val="tx1"/>
                </a:solidFill>
              </a:rPr>
              <a:t>;**入口参数压入堆栈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937000" algn="l"/>
              </a:tabLst>
            </a:pPr>
            <a:r>
              <a:rPr lang="zh-CN" altLang="zh-CN" smtClean="0"/>
              <a:t>	</a:t>
            </a:r>
            <a:r>
              <a:rPr lang="zh-CN" altLang="zh-CN" smtClean="0">
                <a:solidFill>
                  <a:srgbClr val="660066"/>
                </a:solidFill>
              </a:rPr>
              <a:t>call dpstri</a:t>
            </a:r>
            <a:r>
              <a:rPr lang="zh-CN" altLang="zh-CN" smtClean="0"/>
              <a:t>	</a:t>
            </a:r>
            <a:r>
              <a:rPr lang="zh-CN" altLang="zh-CN" smtClean="0">
                <a:solidFill>
                  <a:schemeClr val="tx1"/>
                </a:solidFill>
              </a:rPr>
              <a:t>;调用子程序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937000" algn="l"/>
              </a:tabLst>
            </a:pPr>
            <a:r>
              <a:rPr lang="zh-CN" altLang="zh-CN" smtClean="0"/>
              <a:t>	</a:t>
            </a:r>
            <a:r>
              <a:rPr lang="zh-CN" altLang="zh-CN" smtClean="0">
                <a:solidFill>
                  <a:srgbClr val="660066"/>
                </a:solidFill>
              </a:rPr>
              <a:t>add sp,2</a:t>
            </a:r>
            <a:r>
              <a:rPr lang="zh-CN" altLang="zh-CN" smtClean="0"/>
              <a:t>	</a:t>
            </a:r>
            <a:r>
              <a:rPr lang="zh-CN" altLang="zh-CN" smtClean="0">
                <a:solidFill>
                  <a:schemeClr val="tx1"/>
                </a:solidFill>
              </a:rPr>
              <a:t>;**</a:t>
            </a:r>
            <a:r>
              <a:rPr lang="zh-CN" altLang="zh-CN" smtClean="0">
                <a:solidFill>
                  <a:schemeClr val="tx1"/>
                </a:solidFill>
                <a:hlinkClick r:id="rId2" action="ppaction://hlinksldjump"/>
              </a:rPr>
              <a:t>平衡堆栈</a:t>
            </a:r>
            <a:endParaRPr lang="zh-CN" altLang="zh-CN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3.21 </a:t>
            </a:r>
            <a:r>
              <a:rPr lang="zh-CN" altLang="zh-CN" smtClean="0"/>
              <a:t>用</a:t>
            </a:r>
            <a:r>
              <a:rPr lang="zh-CN" altLang="en-US" smtClean="0"/>
              <a:t>堆栈</a:t>
            </a:r>
            <a:r>
              <a:rPr lang="zh-CN" altLang="zh-CN" smtClean="0"/>
              <a:t>传递参数</a:t>
            </a:r>
            <a:r>
              <a:rPr lang="zh-CN" altLang="en-US" smtClean="0"/>
              <a:t>显示字符串（续）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713788" cy="5327650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1157288" algn="l"/>
                <a:tab pos="3937000" algn="l"/>
              </a:tabLst>
            </a:pPr>
            <a:r>
              <a:rPr lang="zh-CN" altLang="zh-CN" sz="2400" smtClean="0">
                <a:solidFill>
                  <a:srgbClr val="660066"/>
                </a:solidFill>
              </a:rPr>
              <a:t>dpstri	proc</a:t>
            </a:r>
            <a:r>
              <a:rPr lang="zh-CN" altLang="zh-CN" sz="2400" smtClean="0">
                <a:solidFill>
                  <a:schemeClr val="tx1"/>
                </a:solidFill>
              </a:rPr>
              <a:t>	;显示以0结尾的字符处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937000" algn="l"/>
              </a:tabLst>
            </a:pPr>
            <a:r>
              <a:rPr lang="zh-CN" altLang="zh-CN" sz="2400" smtClean="0">
                <a:solidFill>
                  <a:schemeClr val="tx1"/>
                </a:solidFill>
              </a:rPr>
              <a:t>	</a:t>
            </a:r>
            <a:r>
              <a:rPr lang="zh-CN" altLang="zh-CN" sz="2400" smtClean="0">
                <a:solidFill>
                  <a:srgbClr val="660066"/>
                </a:solidFill>
              </a:rPr>
              <a:t>push bp</a:t>
            </a:r>
            <a:r>
              <a:rPr lang="zh-CN" altLang="zh-CN" sz="2400" smtClean="0">
                <a:solidFill>
                  <a:schemeClr val="tx1"/>
                </a:solidFill>
              </a:rPr>
              <a:t>	;**入口参数：堆栈＝字符串地址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937000" algn="l"/>
              </a:tabLst>
            </a:pPr>
            <a:r>
              <a:rPr lang="zh-CN" altLang="zh-CN" sz="2400" smtClean="0">
                <a:solidFill>
                  <a:schemeClr val="tx1"/>
                </a:solidFill>
              </a:rPr>
              <a:t>	</a:t>
            </a:r>
            <a:r>
              <a:rPr lang="zh-CN" altLang="zh-CN" sz="2400" smtClean="0">
                <a:solidFill>
                  <a:srgbClr val="660066"/>
                </a:solidFill>
              </a:rPr>
              <a:t>mov bp,sp</a:t>
            </a:r>
            <a:r>
              <a:rPr lang="zh-CN" altLang="zh-CN" sz="2400" smtClean="0">
                <a:solidFill>
                  <a:schemeClr val="tx1"/>
                </a:solidFill>
              </a:rPr>
              <a:t>	;**通过BP获得堆栈内的参数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937000" algn="l"/>
              </a:tabLst>
            </a:pPr>
            <a:r>
              <a:rPr lang="zh-CN" altLang="zh-CN" sz="2400" smtClean="0">
                <a:solidFill>
                  <a:schemeClr val="tx1"/>
                </a:solidFill>
              </a:rPr>
              <a:t>	</a:t>
            </a:r>
            <a:r>
              <a:rPr lang="zh-CN" altLang="zh-CN" sz="2400" smtClean="0"/>
              <a:t>push ax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937000" algn="l"/>
              </a:tabLst>
            </a:pPr>
            <a:r>
              <a:rPr lang="zh-CN" altLang="zh-CN" sz="2400" smtClean="0"/>
              <a:t>	push dx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937000" algn="l"/>
              </a:tabLst>
            </a:pPr>
            <a:r>
              <a:rPr lang="zh-CN" altLang="zh-CN" sz="2400" smtClean="0">
                <a:solidFill>
                  <a:schemeClr val="tx1"/>
                </a:solidFill>
              </a:rPr>
              <a:t>	</a:t>
            </a:r>
            <a:r>
              <a:rPr lang="zh-CN" altLang="zh-CN" sz="2400" smtClean="0">
                <a:solidFill>
                  <a:srgbClr val="660066"/>
                </a:solidFill>
              </a:rPr>
              <a:t>mov si,[bp+4]</a:t>
            </a:r>
            <a:r>
              <a:rPr lang="zh-CN" altLang="zh-CN" sz="2400" smtClean="0">
                <a:solidFill>
                  <a:schemeClr val="tx1"/>
                </a:solidFill>
              </a:rPr>
              <a:t>	;**</a:t>
            </a:r>
            <a:r>
              <a:rPr lang="zh-CN" altLang="zh-CN" sz="2400" smtClean="0">
                <a:solidFill>
                  <a:schemeClr val="tx1"/>
                </a:solidFill>
                <a:hlinkClick r:id="rId2" action="ppaction://hlinksldjump"/>
              </a:rPr>
              <a:t>通过BP指针获得参数</a:t>
            </a:r>
            <a:endParaRPr lang="zh-CN" altLang="zh-CN" sz="2400" smtClean="0">
              <a:solidFill>
                <a:schemeClr val="tx1"/>
              </a:solidFill>
            </a:endParaRPr>
          </a:p>
          <a:p>
            <a:pPr marL="0" indent="0" eaLnBrk="1" hangingPunct="1">
              <a:buFontTx/>
              <a:buNone/>
              <a:tabLst>
                <a:tab pos="1157288" algn="l"/>
                <a:tab pos="3937000" algn="l"/>
              </a:tabLst>
            </a:pPr>
            <a:r>
              <a:rPr lang="zh-CN" altLang="zh-CN" sz="2400" smtClean="0"/>
              <a:t>	</a:t>
            </a:r>
            <a:r>
              <a:rPr lang="en-US" altLang="zh-CN" sz="2400" smtClean="0"/>
              <a:t>…</a:t>
            </a:r>
            <a:endParaRPr lang="zh-CN" altLang="zh-CN" sz="2400" smtClean="0"/>
          </a:p>
          <a:p>
            <a:pPr marL="0" indent="0" eaLnBrk="1" hangingPunct="1">
              <a:buFontTx/>
              <a:buNone/>
              <a:tabLst>
                <a:tab pos="1157288" algn="l"/>
                <a:tab pos="3937000" algn="l"/>
              </a:tabLst>
            </a:pPr>
            <a:r>
              <a:rPr lang="zh-CN" altLang="zh-CN" sz="2400" smtClean="0"/>
              <a:t>dps2:	pop dx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937000" algn="l"/>
              </a:tabLst>
            </a:pPr>
            <a:r>
              <a:rPr lang="zh-CN" altLang="zh-CN" sz="2400" smtClean="0"/>
              <a:t>	pop ax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937000" algn="l"/>
              </a:tabLst>
            </a:pPr>
            <a:r>
              <a:rPr lang="zh-CN" altLang="zh-CN" sz="2400" smtClean="0"/>
              <a:t>	</a:t>
            </a:r>
            <a:r>
              <a:rPr lang="zh-CN" altLang="zh-CN" sz="2400" smtClean="0">
                <a:solidFill>
                  <a:srgbClr val="660066"/>
                </a:solidFill>
              </a:rPr>
              <a:t>pop bp</a:t>
            </a:r>
            <a:r>
              <a:rPr lang="zh-CN" altLang="zh-CN" sz="2400" smtClean="0"/>
              <a:t>	</a:t>
            </a:r>
            <a:r>
              <a:rPr lang="zh-CN" altLang="zh-CN" sz="2400" smtClean="0">
                <a:solidFill>
                  <a:schemeClr val="tx1"/>
                </a:solidFill>
              </a:rPr>
              <a:t>;**恢复BP寄存器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937000" algn="l"/>
              </a:tabLst>
            </a:pPr>
            <a:r>
              <a:rPr lang="zh-CN" altLang="zh-CN" sz="2400" smtClean="0"/>
              <a:t>	ret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937000" algn="l"/>
              </a:tabLst>
            </a:pPr>
            <a:r>
              <a:rPr lang="zh-CN" altLang="zh-CN" sz="2400" smtClean="0"/>
              <a:t>dpstri	endp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3.22 </a:t>
            </a:r>
            <a:r>
              <a:rPr lang="zh-CN" altLang="en-US" smtClean="0"/>
              <a:t>计算有符号数平均值 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713788" cy="5327650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1433513" algn="l"/>
                <a:tab pos="3937000" algn="l"/>
              </a:tabLst>
            </a:pPr>
            <a:r>
              <a:rPr lang="en-US" altLang="zh-CN" sz="2400" smtClean="0"/>
              <a:t>	</a:t>
            </a:r>
            <a:r>
              <a:rPr lang="zh-CN" altLang="en-US" sz="2400" smtClean="0">
                <a:solidFill>
                  <a:srgbClr val="008000"/>
                </a:solidFill>
              </a:rPr>
              <a:t>；数据段</a:t>
            </a:r>
          </a:p>
          <a:p>
            <a:pPr marL="0" indent="0" eaLnBrk="1" hangingPunct="1">
              <a:buFontTx/>
              <a:buNone/>
              <a:tabLst>
                <a:tab pos="1433513" algn="l"/>
                <a:tab pos="3937000" algn="l"/>
              </a:tabLst>
            </a:pPr>
            <a:r>
              <a:rPr lang="en-US" altLang="zh-CN" sz="2400" smtClean="0"/>
              <a:t>count	= 10</a:t>
            </a:r>
          </a:p>
          <a:p>
            <a:pPr marL="0" indent="0" eaLnBrk="1" hangingPunct="1">
              <a:buFontTx/>
              <a:buNone/>
              <a:tabLst>
                <a:tab pos="1433513" algn="l"/>
                <a:tab pos="3937000" algn="l"/>
              </a:tabLst>
            </a:pPr>
            <a:r>
              <a:rPr lang="en-US" altLang="zh-CN" sz="2400" smtClean="0"/>
              <a:t>array	dw 1234,-1234,0 …</a:t>
            </a:r>
          </a:p>
          <a:p>
            <a:pPr marL="0" indent="0" eaLnBrk="1" hangingPunct="1">
              <a:buFontTx/>
              <a:buNone/>
              <a:tabLst>
                <a:tab pos="1433513" algn="l"/>
                <a:tab pos="3937000" algn="l"/>
              </a:tabLst>
            </a:pPr>
            <a:r>
              <a:rPr lang="en-US" altLang="zh-CN" sz="2400" smtClean="0">
                <a:solidFill>
                  <a:srgbClr val="660066"/>
                </a:solidFill>
              </a:rPr>
              <a:t>wmed	dw ?</a:t>
            </a:r>
            <a:endParaRPr lang="en-US" altLang="zh-CN" sz="2400" smtClean="0">
              <a:solidFill>
                <a:schemeClr val="tx1"/>
              </a:solidFill>
            </a:endParaRPr>
          </a:p>
          <a:p>
            <a:pPr marL="0" indent="0" eaLnBrk="1" hangingPunct="1">
              <a:buFontTx/>
              <a:buNone/>
              <a:tabLst>
                <a:tab pos="1433513" algn="l"/>
                <a:tab pos="3937000" algn="l"/>
              </a:tabLst>
            </a:pPr>
            <a:r>
              <a:rPr lang="en-US" altLang="zh-CN" sz="2400" smtClean="0"/>
              <a:t>	</a:t>
            </a:r>
            <a:r>
              <a:rPr lang="zh-CN" altLang="en-US" sz="2400" smtClean="0">
                <a:solidFill>
                  <a:srgbClr val="008000"/>
                </a:solidFill>
              </a:rPr>
              <a:t>；代码段（主程序）</a:t>
            </a:r>
          </a:p>
          <a:p>
            <a:pPr marL="0" indent="0" eaLnBrk="1" hangingPunct="1">
              <a:buFontTx/>
              <a:buNone/>
              <a:tabLst>
                <a:tab pos="1433513" algn="l"/>
                <a:tab pos="3937000" algn="l"/>
              </a:tabLst>
            </a:pPr>
            <a:r>
              <a:rPr lang="zh-CN" altLang="zh-CN" sz="2400" smtClean="0"/>
              <a:t>	mov ax,count</a:t>
            </a:r>
          </a:p>
          <a:p>
            <a:pPr marL="0" indent="0" eaLnBrk="1" hangingPunct="1">
              <a:buFontTx/>
              <a:buNone/>
              <a:tabLst>
                <a:tab pos="1433513" algn="l"/>
                <a:tab pos="3937000" algn="l"/>
              </a:tabLst>
            </a:pPr>
            <a:r>
              <a:rPr lang="zh-CN" altLang="zh-CN" sz="2400" smtClean="0"/>
              <a:t>	</a:t>
            </a:r>
            <a:r>
              <a:rPr lang="zh-CN" altLang="zh-CN" sz="2400" smtClean="0">
                <a:solidFill>
                  <a:srgbClr val="660066"/>
                </a:solidFill>
              </a:rPr>
              <a:t>push ax</a:t>
            </a:r>
            <a:r>
              <a:rPr lang="zh-CN" altLang="zh-CN" sz="2400" smtClean="0"/>
              <a:t>	</a:t>
            </a:r>
            <a:r>
              <a:rPr lang="zh-CN" altLang="zh-CN" sz="2400" smtClean="0">
                <a:solidFill>
                  <a:schemeClr val="tx1"/>
                </a:solidFill>
              </a:rPr>
              <a:t>;压入数据个数</a:t>
            </a:r>
          </a:p>
          <a:p>
            <a:pPr marL="0" indent="0" eaLnBrk="1" hangingPunct="1">
              <a:buFontTx/>
              <a:buNone/>
              <a:tabLst>
                <a:tab pos="1433513" algn="l"/>
                <a:tab pos="3937000" algn="l"/>
              </a:tabLst>
            </a:pPr>
            <a:r>
              <a:rPr lang="zh-CN" altLang="zh-CN" sz="2400" smtClean="0"/>
              <a:t>	mov ax,offset array</a:t>
            </a:r>
          </a:p>
          <a:p>
            <a:pPr marL="0" indent="0" eaLnBrk="1" hangingPunct="1">
              <a:buFontTx/>
              <a:buNone/>
              <a:tabLst>
                <a:tab pos="1433513" algn="l"/>
                <a:tab pos="3937000" algn="l"/>
              </a:tabLst>
            </a:pPr>
            <a:r>
              <a:rPr lang="zh-CN" altLang="zh-CN" sz="2400" smtClean="0"/>
              <a:t>	</a:t>
            </a:r>
            <a:r>
              <a:rPr lang="zh-CN" altLang="zh-CN" sz="2400" smtClean="0">
                <a:solidFill>
                  <a:srgbClr val="660066"/>
                </a:solidFill>
              </a:rPr>
              <a:t>push ax</a:t>
            </a:r>
            <a:r>
              <a:rPr lang="zh-CN" altLang="zh-CN" sz="2400" smtClean="0"/>
              <a:t>	</a:t>
            </a:r>
            <a:r>
              <a:rPr lang="zh-CN" altLang="zh-CN" sz="2400" smtClean="0">
                <a:solidFill>
                  <a:schemeClr val="tx1"/>
                </a:solidFill>
              </a:rPr>
              <a:t>;压入数据缓冲区的偏移地址</a:t>
            </a:r>
          </a:p>
          <a:p>
            <a:pPr marL="0" indent="0" eaLnBrk="1" hangingPunct="1">
              <a:buFontTx/>
              <a:buNone/>
              <a:tabLst>
                <a:tab pos="1433513" algn="l"/>
                <a:tab pos="3937000" algn="l"/>
              </a:tabLst>
            </a:pPr>
            <a:r>
              <a:rPr lang="zh-CN" altLang="zh-CN" sz="2400" smtClean="0"/>
              <a:t>	</a:t>
            </a:r>
            <a:r>
              <a:rPr lang="zh-CN" altLang="zh-CN" sz="2400" smtClean="0">
                <a:solidFill>
                  <a:srgbClr val="660066"/>
                </a:solidFill>
              </a:rPr>
              <a:t>call mean</a:t>
            </a:r>
            <a:r>
              <a:rPr lang="zh-CN" altLang="zh-CN" sz="2400" smtClean="0"/>
              <a:t>	</a:t>
            </a:r>
            <a:r>
              <a:rPr lang="zh-CN" altLang="zh-CN" sz="2400" smtClean="0">
                <a:solidFill>
                  <a:schemeClr val="tx1"/>
                </a:solidFill>
              </a:rPr>
              <a:t>;调用子程序，求平均值</a:t>
            </a:r>
          </a:p>
          <a:p>
            <a:pPr marL="0" indent="0" eaLnBrk="1" hangingPunct="1">
              <a:buFontTx/>
              <a:buNone/>
              <a:tabLst>
                <a:tab pos="1433513" algn="l"/>
                <a:tab pos="3937000" algn="l"/>
              </a:tabLst>
            </a:pPr>
            <a:r>
              <a:rPr lang="zh-CN" altLang="zh-CN" sz="2400" smtClean="0"/>
              <a:t>	</a:t>
            </a:r>
            <a:r>
              <a:rPr lang="zh-CN" altLang="zh-CN" sz="2400" smtClean="0">
                <a:solidFill>
                  <a:srgbClr val="660066"/>
                </a:solidFill>
              </a:rPr>
              <a:t>add sp,4</a:t>
            </a:r>
            <a:r>
              <a:rPr lang="zh-CN" altLang="zh-CN" sz="2400" smtClean="0"/>
              <a:t>	</a:t>
            </a:r>
            <a:r>
              <a:rPr lang="zh-CN" altLang="zh-CN" sz="2400" smtClean="0">
                <a:solidFill>
                  <a:schemeClr val="tx1"/>
                </a:solidFill>
              </a:rPr>
              <a:t>;平衡堆栈</a:t>
            </a:r>
          </a:p>
          <a:p>
            <a:pPr marL="0" indent="0" eaLnBrk="1" hangingPunct="1">
              <a:buFontTx/>
              <a:buNone/>
              <a:tabLst>
                <a:tab pos="1433513" algn="l"/>
                <a:tab pos="3937000" algn="l"/>
              </a:tabLst>
            </a:pPr>
            <a:r>
              <a:rPr lang="zh-CN" altLang="zh-CN" sz="2400" smtClean="0"/>
              <a:t>	</a:t>
            </a:r>
            <a:r>
              <a:rPr lang="zh-CN" altLang="zh-CN" sz="2400" smtClean="0">
                <a:solidFill>
                  <a:srgbClr val="660066"/>
                </a:solidFill>
              </a:rPr>
              <a:t>mov wmed,ax</a:t>
            </a:r>
            <a:r>
              <a:rPr lang="zh-CN" altLang="zh-CN" sz="2400" smtClean="0"/>
              <a:t>	</a:t>
            </a:r>
            <a:r>
              <a:rPr lang="zh-CN" altLang="zh-CN" sz="2400" smtClean="0">
                <a:solidFill>
                  <a:schemeClr val="tx1"/>
                </a:solidFill>
              </a:rPr>
              <a:t>;保存出口参数</a:t>
            </a:r>
          </a:p>
        </p:txBody>
      </p:sp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5435600" y="981075"/>
          <a:ext cx="356235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3" name="位图图像" r:id="rId3" imgW="3561905" imgH="2276793" progId="Paint.Picture">
                  <p:embed/>
                </p:oleObj>
              </mc:Choice>
              <mc:Fallback>
                <p:oleObj name="位图图像" r:id="rId3" imgW="3561905" imgH="2276793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981075"/>
                        <a:ext cx="3562350" cy="227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3.22 </a:t>
            </a:r>
            <a:r>
              <a:rPr lang="zh-CN" altLang="en-US" smtClean="0"/>
              <a:t>计算有符号数平均值（续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713788" cy="5327650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1157288" algn="l"/>
                <a:tab pos="3683000" algn="l"/>
              </a:tabLst>
            </a:pPr>
            <a:r>
              <a:rPr lang="zh-CN" altLang="zh-CN" sz="2400" smtClean="0">
                <a:solidFill>
                  <a:srgbClr val="660066"/>
                </a:solidFill>
              </a:rPr>
              <a:t>mean	proc</a:t>
            </a:r>
            <a:r>
              <a:rPr lang="zh-CN" altLang="zh-CN" sz="2400" smtClean="0">
                <a:solidFill>
                  <a:schemeClr val="tx1"/>
                </a:solidFill>
              </a:rPr>
              <a:t>	;计算16位有符号数平均值子程序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683000" algn="l"/>
              </a:tabLst>
            </a:pPr>
            <a:r>
              <a:rPr lang="zh-CN" altLang="zh-CN" sz="2400" smtClean="0">
                <a:solidFill>
                  <a:schemeClr val="tx1"/>
                </a:solidFill>
              </a:rPr>
              <a:t>	;入口参数：顺序压入数据个数和数据缓冲区偏移地址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683000" algn="l"/>
              </a:tabLst>
            </a:pPr>
            <a:r>
              <a:rPr lang="zh-CN" altLang="zh-CN" sz="2400" smtClean="0">
                <a:solidFill>
                  <a:schemeClr val="tx1"/>
                </a:solidFill>
              </a:rPr>
              <a:t>	</a:t>
            </a:r>
            <a:r>
              <a:rPr lang="zh-CN" altLang="zh-CN" sz="2400" smtClean="0">
                <a:solidFill>
                  <a:srgbClr val="660066"/>
                </a:solidFill>
              </a:rPr>
              <a:t>push bp</a:t>
            </a:r>
            <a:r>
              <a:rPr lang="zh-CN" altLang="zh-CN" sz="2400" smtClean="0">
                <a:solidFill>
                  <a:schemeClr val="tx1"/>
                </a:solidFill>
              </a:rPr>
              <a:t>	;出口参数：AX＝平均值</a:t>
            </a:r>
            <a:endParaRPr lang="zh-CN" altLang="en-US" sz="2400" smtClean="0">
              <a:solidFill>
                <a:schemeClr val="tx1"/>
              </a:solidFill>
            </a:endParaRPr>
          </a:p>
          <a:p>
            <a:pPr marL="0" indent="0" eaLnBrk="1" hangingPunct="1">
              <a:buFontTx/>
              <a:buNone/>
              <a:tabLst>
                <a:tab pos="1157288" algn="l"/>
                <a:tab pos="3683000" algn="l"/>
              </a:tabLst>
            </a:pPr>
            <a:r>
              <a:rPr lang="zh-CN" altLang="zh-CN" sz="2400" smtClean="0">
                <a:solidFill>
                  <a:schemeClr val="tx1"/>
                </a:solidFill>
              </a:rPr>
              <a:t>	</a:t>
            </a:r>
            <a:r>
              <a:rPr lang="zh-CN" altLang="zh-CN" sz="2400" smtClean="0">
                <a:solidFill>
                  <a:srgbClr val="660066"/>
                </a:solidFill>
              </a:rPr>
              <a:t>mov bp,sp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683000" algn="l"/>
              </a:tabLst>
            </a:pPr>
            <a:r>
              <a:rPr lang="zh-CN" altLang="zh-CN" sz="2400" smtClean="0">
                <a:solidFill>
                  <a:schemeClr val="tx1"/>
                </a:solidFill>
              </a:rPr>
              <a:t>	</a:t>
            </a:r>
            <a:r>
              <a:rPr lang="zh-CN" altLang="zh-CN" sz="2400" smtClean="0"/>
              <a:t>push bx</a:t>
            </a:r>
            <a:endParaRPr lang="zh-CN" altLang="zh-CN" sz="2400" smtClean="0">
              <a:solidFill>
                <a:schemeClr val="tx1"/>
              </a:solidFill>
            </a:endParaRPr>
          </a:p>
          <a:p>
            <a:pPr marL="0" indent="0" eaLnBrk="1" hangingPunct="1">
              <a:buFontTx/>
              <a:buNone/>
              <a:tabLst>
                <a:tab pos="1157288" algn="l"/>
                <a:tab pos="3683000" algn="l"/>
              </a:tabLst>
            </a:pPr>
            <a:r>
              <a:rPr lang="zh-CN" altLang="zh-CN" sz="2400" smtClean="0">
                <a:solidFill>
                  <a:schemeClr val="tx1"/>
                </a:solidFill>
              </a:rPr>
              <a:t>	</a:t>
            </a:r>
            <a:r>
              <a:rPr lang="zh-CN" altLang="zh-CN" sz="2400" smtClean="0"/>
              <a:t>push cx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683000" algn="l"/>
              </a:tabLst>
            </a:pPr>
            <a:r>
              <a:rPr lang="zh-CN" altLang="zh-CN" sz="2400" smtClean="0"/>
              <a:t>	push dx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683000" algn="l"/>
              </a:tabLst>
            </a:pPr>
            <a:r>
              <a:rPr lang="zh-CN" altLang="zh-CN" sz="2400" smtClean="0"/>
              <a:t>	push si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683000" algn="l"/>
              </a:tabLst>
            </a:pPr>
            <a:r>
              <a:rPr lang="zh-CN" altLang="zh-CN" sz="2400" smtClean="0"/>
              <a:t>	push di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683000" algn="l"/>
              </a:tabLst>
            </a:pPr>
            <a:r>
              <a:rPr lang="zh-CN" altLang="zh-CN" sz="2400" smtClean="0">
                <a:solidFill>
                  <a:schemeClr val="tx1"/>
                </a:solidFill>
              </a:rPr>
              <a:t>	</a:t>
            </a:r>
            <a:r>
              <a:rPr lang="zh-CN" altLang="zh-CN" sz="2400" smtClean="0">
                <a:solidFill>
                  <a:srgbClr val="660066"/>
                </a:solidFill>
              </a:rPr>
              <a:t>mov bx,[bp+4]</a:t>
            </a:r>
            <a:r>
              <a:rPr lang="zh-CN" altLang="zh-CN" sz="2400" smtClean="0">
                <a:solidFill>
                  <a:schemeClr val="tx1"/>
                </a:solidFill>
              </a:rPr>
              <a:t>	;从堆栈中取出缓冲区偏移地址→BX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683000" algn="l"/>
              </a:tabLst>
            </a:pPr>
            <a:r>
              <a:rPr lang="zh-CN" altLang="zh-CN" sz="2400" smtClean="0">
                <a:solidFill>
                  <a:schemeClr val="tx1"/>
                </a:solidFill>
              </a:rPr>
              <a:t>	</a:t>
            </a:r>
            <a:r>
              <a:rPr lang="zh-CN" altLang="zh-CN" sz="2400" smtClean="0">
                <a:solidFill>
                  <a:srgbClr val="660066"/>
                </a:solidFill>
              </a:rPr>
              <a:t>mov cx,[bp+6]</a:t>
            </a:r>
            <a:r>
              <a:rPr lang="zh-CN" altLang="zh-CN" sz="2400" smtClean="0">
                <a:solidFill>
                  <a:schemeClr val="tx1"/>
                </a:solidFill>
              </a:rPr>
              <a:t>	;从堆栈中数据个数→CX</a:t>
            </a:r>
          </a:p>
        </p:txBody>
      </p:sp>
      <p:pic>
        <p:nvPicPr>
          <p:cNvPr id="7066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492375"/>
            <a:ext cx="35623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3.22 </a:t>
            </a:r>
            <a:r>
              <a:rPr lang="zh-CN" altLang="en-US" smtClean="0"/>
              <a:t>计算有符号数平均值（续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713788" cy="5327650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1157288" algn="l"/>
                <a:tab pos="3683000" algn="l"/>
              </a:tabLst>
            </a:pPr>
            <a:r>
              <a:rPr lang="zh-CN" altLang="zh-CN" sz="2400" smtClean="0">
                <a:solidFill>
                  <a:schemeClr val="tx1"/>
                </a:solidFill>
              </a:rPr>
              <a:t>	</a:t>
            </a:r>
            <a:r>
              <a:rPr lang="zh-CN" altLang="zh-CN" sz="2400" smtClean="0"/>
              <a:t>xor si,si</a:t>
            </a:r>
            <a:r>
              <a:rPr lang="zh-CN" altLang="zh-CN" sz="2400" smtClean="0">
                <a:solidFill>
                  <a:schemeClr val="tx1"/>
                </a:solidFill>
              </a:rPr>
              <a:t>	;SI保存求和的低16位值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683000" algn="l"/>
              </a:tabLst>
            </a:pPr>
            <a:r>
              <a:rPr lang="zh-CN" altLang="zh-CN" sz="2400" smtClean="0">
                <a:solidFill>
                  <a:schemeClr val="tx1"/>
                </a:solidFill>
              </a:rPr>
              <a:t>	</a:t>
            </a:r>
            <a:r>
              <a:rPr lang="zh-CN" altLang="zh-CN" sz="2400" smtClean="0"/>
              <a:t>mov di,si</a:t>
            </a:r>
            <a:r>
              <a:rPr lang="zh-CN" altLang="zh-CN" sz="2400" smtClean="0">
                <a:solidFill>
                  <a:schemeClr val="tx1"/>
                </a:solidFill>
              </a:rPr>
              <a:t>	;DI保存求和的高16位值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683000" algn="l"/>
              </a:tabLst>
            </a:pPr>
            <a:r>
              <a:rPr lang="zh-CN" altLang="zh-CN" sz="2400" smtClean="0"/>
              <a:t>mean1:	mov ax,[bx]</a:t>
            </a:r>
            <a:r>
              <a:rPr lang="zh-CN" altLang="zh-CN" sz="2400" smtClean="0">
                <a:solidFill>
                  <a:schemeClr val="tx1"/>
                </a:solidFill>
              </a:rPr>
              <a:t>	;取出一个数据→AX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683000" algn="l"/>
              </a:tabLst>
            </a:pPr>
            <a:r>
              <a:rPr lang="zh-CN" altLang="zh-CN" sz="2400" smtClean="0">
                <a:solidFill>
                  <a:schemeClr val="tx1"/>
                </a:solidFill>
              </a:rPr>
              <a:t>	</a:t>
            </a:r>
            <a:r>
              <a:rPr lang="zh-CN" altLang="zh-CN" sz="2400" smtClean="0"/>
              <a:t>cwd</a:t>
            </a:r>
            <a:r>
              <a:rPr lang="zh-CN" altLang="zh-CN" sz="2400" smtClean="0">
                <a:solidFill>
                  <a:schemeClr val="tx1"/>
                </a:solidFill>
              </a:rPr>
              <a:t>	;符号扩展→DX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683000" algn="l"/>
              </a:tabLst>
            </a:pPr>
            <a:r>
              <a:rPr lang="zh-CN" altLang="zh-CN" sz="2400" smtClean="0">
                <a:solidFill>
                  <a:schemeClr val="tx1"/>
                </a:solidFill>
              </a:rPr>
              <a:t>	</a:t>
            </a:r>
            <a:r>
              <a:rPr lang="zh-CN" altLang="zh-CN" sz="2400" smtClean="0"/>
              <a:t>add si,ax</a:t>
            </a:r>
            <a:r>
              <a:rPr lang="zh-CN" altLang="zh-CN" sz="2400" smtClean="0">
                <a:solidFill>
                  <a:schemeClr val="tx1"/>
                </a:solidFill>
              </a:rPr>
              <a:t>	;求和低16位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683000" algn="l"/>
              </a:tabLst>
            </a:pPr>
            <a:r>
              <a:rPr lang="zh-CN" altLang="zh-CN" sz="2400" smtClean="0">
                <a:solidFill>
                  <a:schemeClr val="tx1"/>
                </a:solidFill>
              </a:rPr>
              <a:t>	</a:t>
            </a:r>
            <a:r>
              <a:rPr lang="zh-CN" altLang="zh-CN" sz="2400" smtClean="0"/>
              <a:t>adc di,dx</a:t>
            </a:r>
            <a:r>
              <a:rPr lang="zh-CN" altLang="zh-CN" sz="2400" smtClean="0">
                <a:solidFill>
                  <a:schemeClr val="tx1"/>
                </a:solidFill>
              </a:rPr>
              <a:t>	;求和高16位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683000" algn="l"/>
              </a:tabLst>
            </a:pPr>
            <a:r>
              <a:rPr lang="zh-CN" altLang="zh-CN" sz="2400" smtClean="0">
                <a:solidFill>
                  <a:schemeClr val="tx1"/>
                </a:solidFill>
              </a:rPr>
              <a:t>	</a:t>
            </a:r>
            <a:r>
              <a:rPr lang="zh-CN" altLang="zh-CN" sz="2400" smtClean="0"/>
              <a:t>inc bx</a:t>
            </a:r>
            <a:r>
              <a:rPr lang="zh-CN" altLang="zh-CN" sz="2400" smtClean="0">
                <a:solidFill>
                  <a:schemeClr val="tx1"/>
                </a:solidFill>
              </a:rPr>
              <a:t>	;指向下一个数据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683000" algn="l"/>
              </a:tabLst>
            </a:pPr>
            <a:r>
              <a:rPr lang="zh-CN" altLang="zh-CN" sz="2400" smtClean="0">
                <a:solidFill>
                  <a:schemeClr val="tx1"/>
                </a:solidFill>
              </a:rPr>
              <a:t>	</a:t>
            </a:r>
            <a:r>
              <a:rPr lang="zh-CN" altLang="zh-CN" sz="2400" smtClean="0"/>
              <a:t>inc bx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683000" algn="l"/>
              </a:tabLst>
            </a:pPr>
            <a:r>
              <a:rPr lang="zh-CN" altLang="zh-CN" sz="2400" smtClean="0"/>
              <a:t>	loop mean1</a:t>
            </a:r>
            <a:r>
              <a:rPr lang="zh-CN" altLang="zh-CN" sz="2400" smtClean="0">
                <a:solidFill>
                  <a:schemeClr val="tx1"/>
                </a:solidFill>
              </a:rPr>
              <a:t>	;循环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3.22 </a:t>
            </a:r>
            <a:r>
              <a:rPr lang="zh-CN" altLang="en-US" smtClean="0"/>
              <a:t>计算有符号数平均值（续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713788" cy="5327650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1157288" algn="l"/>
                <a:tab pos="3683000" algn="l"/>
              </a:tabLst>
            </a:pPr>
            <a:r>
              <a:rPr lang="zh-CN" altLang="zh-CN" sz="2400" smtClean="0">
                <a:solidFill>
                  <a:schemeClr val="tx1"/>
                </a:solidFill>
              </a:rPr>
              <a:t>	</a:t>
            </a:r>
            <a:r>
              <a:rPr lang="zh-CN" altLang="zh-CN" sz="2400" smtClean="0"/>
              <a:t>mov ax,si</a:t>
            </a:r>
            <a:r>
              <a:rPr lang="zh-CN" altLang="zh-CN" sz="2400" smtClean="0">
                <a:solidFill>
                  <a:schemeClr val="tx1"/>
                </a:solidFill>
              </a:rPr>
              <a:t>	;累加和在DX.AX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683000" algn="l"/>
              </a:tabLst>
            </a:pPr>
            <a:r>
              <a:rPr lang="zh-CN" altLang="zh-CN" sz="2400" smtClean="0">
                <a:solidFill>
                  <a:schemeClr val="tx1"/>
                </a:solidFill>
              </a:rPr>
              <a:t>	</a:t>
            </a:r>
            <a:r>
              <a:rPr lang="zh-CN" altLang="zh-CN" sz="2400" smtClean="0"/>
              <a:t>mov dx,di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683000" algn="l"/>
              </a:tabLst>
            </a:pPr>
            <a:r>
              <a:rPr lang="zh-CN" altLang="zh-CN" sz="2400" smtClean="0">
                <a:solidFill>
                  <a:schemeClr val="tx1"/>
                </a:solidFill>
              </a:rPr>
              <a:t>	</a:t>
            </a:r>
            <a:r>
              <a:rPr lang="zh-CN" altLang="zh-CN" sz="2400" smtClean="0">
                <a:solidFill>
                  <a:srgbClr val="660066"/>
                </a:solidFill>
              </a:rPr>
              <a:t>mov cx,[bp+6]</a:t>
            </a:r>
            <a:r>
              <a:rPr lang="zh-CN" altLang="zh-CN" sz="2400" smtClean="0">
                <a:solidFill>
                  <a:schemeClr val="tx1"/>
                </a:solidFill>
              </a:rPr>
              <a:t>	;数据个数在CX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683000" algn="l"/>
              </a:tabLst>
            </a:pPr>
            <a:r>
              <a:rPr lang="zh-CN" altLang="zh-CN" sz="2400" smtClean="0">
                <a:solidFill>
                  <a:schemeClr val="tx1"/>
                </a:solidFill>
              </a:rPr>
              <a:t>	</a:t>
            </a:r>
            <a:r>
              <a:rPr lang="zh-CN" altLang="zh-CN" sz="2400" smtClean="0"/>
              <a:t>idiv cx</a:t>
            </a:r>
            <a:r>
              <a:rPr lang="zh-CN" altLang="zh-CN" sz="2400" smtClean="0">
                <a:solidFill>
                  <a:schemeClr val="tx1"/>
                </a:solidFill>
              </a:rPr>
              <a:t>	;有符号数除法，AX</a:t>
            </a:r>
            <a:r>
              <a:rPr lang="zh-CN" altLang="en-US" sz="2400" smtClean="0">
                <a:solidFill>
                  <a:schemeClr val="tx1"/>
                </a:solidFill>
              </a:rPr>
              <a:t>＝</a:t>
            </a:r>
            <a:r>
              <a:rPr lang="zh-CN" altLang="zh-CN" sz="2400" smtClean="0">
                <a:solidFill>
                  <a:schemeClr val="tx1"/>
                </a:solidFill>
              </a:rPr>
              <a:t>平均值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683000" algn="l"/>
              </a:tabLst>
            </a:pPr>
            <a:r>
              <a:rPr lang="zh-CN" altLang="zh-CN" sz="2400" smtClean="0">
                <a:solidFill>
                  <a:schemeClr val="tx1"/>
                </a:solidFill>
              </a:rPr>
              <a:t>	</a:t>
            </a:r>
            <a:r>
              <a:rPr lang="zh-CN" altLang="zh-CN" sz="2400" smtClean="0"/>
              <a:t>pop di</a:t>
            </a:r>
            <a:r>
              <a:rPr lang="zh-CN" altLang="zh-CN" sz="2400" smtClean="0">
                <a:solidFill>
                  <a:schemeClr val="tx1"/>
                </a:solidFill>
              </a:rPr>
              <a:t>	;恢复寄存器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683000" algn="l"/>
              </a:tabLst>
            </a:pPr>
            <a:r>
              <a:rPr lang="zh-CN" altLang="zh-CN" sz="2400" smtClean="0">
                <a:solidFill>
                  <a:schemeClr val="tx1"/>
                </a:solidFill>
              </a:rPr>
              <a:t>	</a:t>
            </a:r>
            <a:r>
              <a:rPr lang="zh-CN" altLang="zh-CN" sz="2400" smtClean="0"/>
              <a:t>pop si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683000" algn="l"/>
              </a:tabLst>
            </a:pPr>
            <a:r>
              <a:rPr lang="zh-CN" altLang="zh-CN" sz="2400" smtClean="0"/>
              <a:t>	pop dx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683000" algn="l"/>
              </a:tabLst>
            </a:pPr>
            <a:r>
              <a:rPr lang="zh-CN" altLang="zh-CN" sz="2400" smtClean="0"/>
              <a:t>	pop cx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683000" algn="l"/>
              </a:tabLst>
            </a:pPr>
            <a:r>
              <a:rPr lang="zh-CN" altLang="zh-CN" sz="2400" smtClean="0"/>
              <a:t>	pop bx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683000" algn="l"/>
              </a:tabLst>
            </a:pPr>
            <a:r>
              <a:rPr lang="zh-CN" altLang="zh-CN" sz="2400" smtClean="0"/>
              <a:t>	</a:t>
            </a:r>
            <a:r>
              <a:rPr lang="zh-CN" altLang="zh-CN" sz="2400" smtClean="0">
                <a:solidFill>
                  <a:srgbClr val="660066"/>
                </a:solidFill>
              </a:rPr>
              <a:t>pop bp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683000" algn="l"/>
              </a:tabLst>
            </a:pPr>
            <a:r>
              <a:rPr lang="zh-CN" altLang="zh-CN" sz="2400" smtClean="0"/>
              <a:t>	ret</a:t>
            </a:r>
          </a:p>
          <a:p>
            <a:pPr marL="0" indent="0" eaLnBrk="1" hangingPunct="1">
              <a:buFontTx/>
              <a:buNone/>
              <a:tabLst>
                <a:tab pos="1157288" algn="l"/>
                <a:tab pos="3683000" algn="l"/>
              </a:tabLst>
            </a:pPr>
            <a:r>
              <a:rPr lang="zh-CN" altLang="zh-CN" sz="2400" smtClean="0">
                <a:solidFill>
                  <a:srgbClr val="660066"/>
                </a:solidFill>
              </a:rPr>
              <a:t>mean	endp</a:t>
            </a:r>
          </a:p>
        </p:txBody>
      </p:sp>
      <p:pic>
        <p:nvPicPr>
          <p:cNvPr id="7270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3716338"/>
            <a:ext cx="35623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3.15</a:t>
            </a:r>
            <a:r>
              <a:rPr lang="zh-CN" altLang="en-US" smtClean="0"/>
              <a:t>完整的源程序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052513"/>
            <a:ext cx="7777163" cy="3097212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173163" algn="l"/>
                <a:tab pos="3951288" algn="l"/>
              </a:tabLst>
            </a:pPr>
            <a:r>
              <a:rPr lang="zh-CN" altLang="en-US" sz="2400" dirty="0" smtClean="0">
                <a:solidFill>
                  <a:srgbClr val="006600"/>
                </a:solidFill>
              </a:rPr>
              <a:t>；</a:t>
            </a:r>
            <a:r>
              <a:rPr lang="en-US" altLang="zh-CN" sz="2400" dirty="0" smtClean="0">
                <a:solidFill>
                  <a:srgbClr val="006600"/>
                </a:solidFill>
              </a:rPr>
              <a:t>wj0315.asm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173163" algn="l"/>
                <a:tab pos="3951288" algn="l"/>
              </a:tabLst>
            </a:pPr>
            <a:r>
              <a:rPr lang="en-US" altLang="zh-CN" sz="2400" dirty="0" smtClean="0"/>
              <a:t>	.model small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173163" algn="l"/>
                <a:tab pos="3951288" algn="l"/>
              </a:tabLst>
            </a:pPr>
            <a:r>
              <a:rPr lang="en-US" altLang="zh-CN" sz="2400" dirty="0" smtClean="0"/>
              <a:t>	.stack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173163" algn="l"/>
                <a:tab pos="3951288" algn="l"/>
              </a:tabLst>
            </a:pPr>
            <a:r>
              <a:rPr lang="en-US" altLang="zh-CN" sz="2400" dirty="0" smtClean="0"/>
              <a:t>	.code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173163" algn="l"/>
                <a:tab pos="3951288" algn="l"/>
              </a:tabLst>
            </a:pPr>
            <a:r>
              <a:rPr lang="en-US" altLang="zh-CN" sz="2400" dirty="0" smtClean="0"/>
              <a:t>start: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mov</a:t>
            </a:r>
            <a:r>
              <a:rPr lang="en-US" altLang="zh-CN" sz="2400" dirty="0" smtClean="0">
                <a:solidFill>
                  <a:srgbClr val="0000FF"/>
                </a:solidFill>
              </a:rPr>
              <a:t> al,‘?’</a:t>
            </a:r>
            <a:r>
              <a:rPr lang="en-US" altLang="zh-CN" sz="2400" dirty="0" smtClean="0"/>
              <a:t>	</a:t>
            </a:r>
            <a:r>
              <a:rPr lang="zh-CN" altLang="en-US" sz="2400" dirty="0" smtClean="0">
                <a:solidFill>
                  <a:srgbClr val="006600"/>
                </a:solidFill>
              </a:rPr>
              <a:t>；主程序提供显示字符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173163" algn="l"/>
                <a:tab pos="3951288" algn="l"/>
              </a:tabLst>
            </a:pPr>
            <a:r>
              <a:rPr lang="zh-CN" altLang="en-US" sz="2400" dirty="0" smtClean="0"/>
              <a:t>	</a:t>
            </a:r>
            <a:r>
              <a:rPr lang="en-US" altLang="zh-CN" sz="2400" dirty="0" smtClean="0">
                <a:solidFill>
                  <a:srgbClr val="0000FF"/>
                </a:solidFill>
              </a:rPr>
              <a:t>call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dpchar</a:t>
            </a:r>
            <a:r>
              <a:rPr lang="en-US" altLang="zh-CN" sz="2400" dirty="0" smtClean="0"/>
              <a:t>	</a:t>
            </a:r>
            <a:r>
              <a:rPr lang="zh-CN" altLang="en-US" sz="2400" dirty="0" smtClean="0">
                <a:solidFill>
                  <a:srgbClr val="006600"/>
                </a:solidFill>
              </a:rPr>
              <a:t>；调用子程序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173163" algn="l"/>
                <a:tab pos="3951288" algn="l"/>
              </a:tabLst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ax,4c00h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173163" algn="l"/>
                <a:tab pos="3951288" algn="l"/>
              </a:tabLst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21h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tabLst>
                <a:tab pos="1173163" algn="l"/>
                <a:tab pos="3951288" algn="l"/>
              </a:tabLst>
            </a:pPr>
            <a:r>
              <a:rPr lang="en-US" altLang="zh-CN" sz="2400" dirty="0" smtClean="0"/>
              <a:t>	</a:t>
            </a:r>
          </a:p>
        </p:txBody>
      </p:sp>
      <p:sp>
        <p:nvSpPr>
          <p:cNvPr id="10244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907704" y="4149080"/>
            <a:ext cx="4392612" cy="504825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zh-CN" altLang="en-US" sz="2400" dirty="0">
                <a:solidFill>
                  <a:srgbClr val="0000FF"/>
                </a:solidFill>
                <a:effectLst/>
                <a:latin typeface="+mn-ea"/>
                <a:ea typeface="+mn-ea"/>
              </a:rPr>
              <a:t>子程序代码可以安排在这个位置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3.23 </a:t>
            </a:r>
            <a:r>
              <a:rPr lang="zh-CN" altLang="en-US" smtClean="0"/>
              <a:t>输入有符号十进制数、求平均值输出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713788" cy="5327650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1433513" algn="l"/>
                <a:tab pos="3937000" algn="l"/>
              </a:tabLst>
            </a:pPr>
            <a:r>
              <a:rPr lang="en-US" altLang="zh-CN" sz="2400" smtClean="0">
                <a:solidFill>
                  <a:schemeClr val="tx1"/>
                </a:solidFill>
              </a:rPr>
              <a:t>	;</a:t>
            </a:r>
            <a:r>
              <a:rPr lang="zh-CN" altLang="en-US" sz="2400" smtClean="0">
                <a:solidFill>
                  <a:schemeClr val="tx1"/>
                </a:solidFill>
              </a:rPr>
              <a:t>子程序文件</a:t>
            </a:r>
          </a:p>
          <a:p>
            <a:pPr marL="0" indent="0" eaLnBrk="1" hangingPunct="1">
              <a:buFontTx/>
              <a:buNone/>
              <a:tabLst>
                <a:tab pos="1433513" algn="l"/>
                <a:tab pos="3937000" algn="l"/>
              </a:tabLst>
            </a:pPr>
            <a:r>
              <a:rPr lang="zh-CN" altLang="en-US" sz="2400" smtClean="0"/>
              <a:t>	</a:t>
            </a:r>
            <a:r>
              <a:rPr lang="en-US" altLang="zh-CN" sz="2400" smtClean="0"/>
              <a:t>.model small	</a:t>
            </a:r>
            <a:r>
              <a:rPr lang="en-US" altLang="zh-CN" sz="2400" smtClean="0">
                <a:solidFill>
                  <a:schemeClr val="tx1"/>
                </a:solidFill>
              </a:rPr>
              <a:t>;</a:t>
            </a:r>
            <a:r>
              <a:rPr lang="zh-CN" altLang="en-US" sz="2400" smtClean="0">
                <a:solidFill>
                  <a:schemeClr val="tx1"/>
                </a:solidFill>
              </a:rPr>
              <a:t>相同的存储模式</a:t>
            </a:r>
          </a:p>
          <a:p>
            <a:pPr marL="0" indent="0" eaLnBrk="1" hangingPunct="1">
              <a:buFontTx/>
              <a:buNone/>
              <a:tabLst>
                <a:tab pos="1433513" algn="l"/>
                <a:tab pos="3937000" algn="l"/>
              </a:tabLst>
            </a:pPr>
            <a:r>
              <a:rPr lang="zh-CN" altLang="en-US" sz="2400" smtClean="0"/>
              <a:t>	</a:t>
            </a:r>
            <a:r>
              <a:rPr lang="en-US" altLang="zh-CN" sz="2400" smtClean="0">
                <a:solidFill>
                  <a:srgbClr val="660066"/>
                </a:solidFill>
              </a:rPr>
              <a:t>public read,write,mean</a:t>
            </a:r>
            <a:r>
              <a:rPr lang="en-US" altLang="zh-CN" sz="2400" smtClean="0"/>
              <a:t>	</a:t>
            </a:r>
            <a:r>
              <a:rPr lang="en-US" altLang="zh-CN" sz="2400" smtClean="0">
                <a:solidFill>
                  <a:schemeClr val="tx1"/>
                </a:solidFill>
              </a:rPr>
              <a:t>;</a:t>
            </a:r>
            <a:r>
              <a:rPr lang="zh-CN" altLang="en-US" sz="2400" smtClean="0">
                <a:solidFill>
                  <a:schemeClr val="tx1"/>
                </a:solidFill>
              </a:rPr>
              <a:t>子程序共用</a:t>
            </a:r>
          </a:p>
          <a:p>
            <a:pPr marL="0" indent="0" eaLnBrk="1" hangingPunct="1">
              <a:buFontTx/>
              <a:buNone/>
              <a:tabLst>
                <a:tab pos="1433513" algn="l"/>
                <a:tab pos="3937000" algn="l"/>
              </a:tabLst>
            </a:pPr>
            <a:r>
              <a:rPr lang="zh-CN" altLang="en-US" sz="2400" smtClean="0"/>
              <a:t>	</a:t>
            </a:r>
            <a:r>
              <a:rPr lang="en-US" altLang="zh-CN" sz="2400" smtClean="0">
                <a:solidFill>
                  <a:srgbClr val="660066"/>
                </a:solidFill>
              </a:rPr>
              <a:t>extern wtemp:word</a:t>
            </a:r>
            <a:r>
              <a:rPr lang="en-US" altLang="zh-CN" sz="2400" smtClean="0"/>
              <a:t>	</a:t>
            </a:r>
            <a:r>
              <a:rPr lang="en-US" altLang="zh-CN" sz="2400" smtClean="0">
                <a:solidFill>
                  <a:schemeClr val="tx1"/>
                </a:solidFill>
              </a:rPr>
              <a:t>;</a:t>
            </a:r>
            <a:r>
              <a:rPr lang="zh-CN" altLang="en-US" sz="2400" smtClean="0">
                <a:solidFill>
                  <a:schemeClr val="tx1"/>
                </a:solidFill>
              </a:rPr>
              <a:t>声明外部变量</a:t>
            </a:r>
          </a:p>
          <a:p>
            <a:pPr marL="0" indent="0" eaLnBrk="1" hangingPunct="1">
              <a:buFontTx/>
              <a:buNone/>
              <a:tabLst>
                <a:tab pos="1433513" algn="l"/>
                <a:tab pos="3937000" algn="l"/>
              </a:tabLst>
            </a:pPr>
            <a:r>
              <a:rPr lang="zh-CN" altLang="en-US" sz="2400" smtClean="0"/>
              <a:t>	</a:t>
            </a:r>
            <a:r>
              <a:rPr lang="en-US" altLang="zh-CN" sz="2400" smtClean="0"/>
              <a:t>.code</a:t>
            </a:r>
            <a:r>
              <a:rPr lang="en-US" altLang="zh-CN" sz="2400" smtClean="0">
                <a:solidFill>
                  <a:schemeClr val="tx1"/>
                </a:solidFill>
              </a:rPr>
              <a:t>	;</a:t>
            </a:r>
            <a:r>
              <a:rPr lang="zh-CN" altLang="en-US" sz="2400" smtClean="0">
                <a:solidFill>
                  <a:schemeClr val="tx1"/>
                </a:solidFill>
              </a:rPr>
              <a:t>代码段</a:t>
            </a:r>
          </a:p>
          <a:p>
            <a:pPr marL="0" indent="0" eaLnBrk="1" hangingPunct="1">
              <a:buFontTx/>
              <a:buNone/>
              <a:tabLst>
                <a:tab pos="1433513" algn="l"/>
                <a:tab pos="3937000" algn="l"/>
              </a:tabLst>
            </a:pPr>
            <a:r>
              <a:rPr lang="zh-CN" altLang="en-US" sz="2400" smtClean="0"/>
              <a:t>	</a:t>
            </a:r>
            <a:r>
              <a:rPr lang="en-US" altLang="zh-CN" sz="2400" smtClean="0"/>
              <a:t>……	</a:t>
            </a:r>
            <a:r>
              <a:rPr lang="en-US" altLang="zh-CN" sz="2400" smtClean="0">
                <a:solidFill>
                  <a:schemeClr val="tx1"/>
                </a:solidFill>
              </a:rPr>
              <a:t>; </a:t>
            </a:r>
            <a:r>
              <a:rPr lang="zh-CN" altLang="en-US" sz="2400" smtClean="0">
                <a:solidFill>
                  <a:schemeClr val="tx1"/>
                </a:solidFill>
              </a:rPr>
              <a:t>子程序代码</a:t>
            </a:r>
          </a:p>
          <a:p>
            <a:pPr marL="0" indent="0" eaLnBrk="1" hangingPunct="1">
              <a:buFontTx/>
              <a:buNone/>
              <a:tabLst>
                <a:tab pos="1433513" algn="l"/>
                <a:tab pos="3937000" algn="l"/>
              </a:tabLst>
            </a:pPr>
            <a:r>
              <a:rPr lang="zh-CN" altLang="en-US" sz="2400" smtClean="0"/>
              <a:t>	</a:t>
            </a:r>
            <a:r>
              <a:rPr lang="en-US" altLang="zh-CN" sz="2400" smtClean="0">
                <a:solidFill>
                  <a:schemeClr val="tx1"/>
                </a:solidFill>
              </a:rPr>
              <a:t>;</a:t>
            </a:r>
            <a:r>
              <a:rPr lang="zh-CN" altLang="en-US" sz="2400" smtClean="0">
                <a:solidFill>
                  <a:schemeClr val="tx1"/>
                </a:solidFill>
              </a:rPr>
              <a:t>主程序文件</a:t>
            </a:r>
          </a:p>
          <a:p>
            <a:pPr marL="0" indent="0" eaLnBrk="1" hangingPunct="1">
              <a:buFontTx/>
              <a:buNone/>
              <a:tabLst>
                <a:tab pos="1433513" algn="l"/>
                <a:tab pos="3937000" algn="l"/>
              </a:tabLst>
            </a:pPr>
            <a:r>
              <a:rPr lang="zh-CN" altLang="en-US" sz="2400" smtClean="0"/>
              <a:t>	</a:t>
            </a:r>
            <a:r>
              <a:rPr lang="en-US" altLang="zh-CN" sz="2400" smtClean="0"/>
              <a:t>.model small	</a:t>
            </a:r>
            <a:r>
              <a:rPr lang="en-US" altLang="zh-CN" sz="2400" smtClean="0">
                <a:solidFill>
                  <a:schemeClr val="tx1"/>
                </a:solidFill>
              </a:rPr>
              <a:t>;</a:t>
            </a:r>
            <a:r>
              <a:rPr lang="zh-CN" altLang="en-US" sz="2400" smtClean="0">
                <a:solidFill>
                  <a:schemeClr val="tx1"/>
                </a:solidFill>
              </a:rPr>
              <a:t>相同的存储模式</a:t>
            </a:r>
          </a:p>
          <a:p>
            <a:pPr marL="0" indent="0" eaLnBrk="1" hangingPunct="1">
              <a:buFontTx/>
              <a:buNone/>
              <a:tabLst>
                <a:tab pos="1433513" algn="l"/>
                <a:tab pos="3937000" algn="l"/>
              </a:tabLst>
            </a:pPr>
            <a:r>
              <a:rPr lang="zh-CN" altLang="en-US" sz="2400" smtClean="0"/>
              <a:t>	</a:t>
            </a:r>
            <a:r>
              <a:rPr lang="en-US" altLang="zh-CN" sz="2400" smtClean="0">
                <a:solidFill>
                  <a:srgbClr val="660066"/>
                </a:solidFill>
              </a:rPr>
              <a:t>extern read:near,write:near,mean:near</a:t>
            </a:r>
          </a:p>
          <a:p>
            <a:pPr marL="0" indent="0" eaLnBrk="1" hangingPunct="1">
              <a:buFontTx/>
              <a:buNone/>
              <a:tabLst>
                <a:tab pos="1433513" algn="l"/>
                <a:tab pos="3937000" algn="l"/>
              </a:tabLst>
            </a:pPr>
            <a:r>
              <a:rPr lang="en-US" altLang="zh-CN" sz="2400" smtClean="0"/>
              <a:t>	</a:t>
            </a:r>
            <a:r>
              <a:rPr lang="en-US" altLang="zh-CN" sz="2400" smtClean="0">
                <a:solidFill>
                  <a:schemeClr val="tx1"/>
                </a:solidFill>
              </a:rPr>
              <a:t>;</a:t>
            </a:r>
            <a:r>
              <a:rPr lang="zh-CN" altLang="en-US" sz="2400" smtClean="0">
                <a:solidFill>
                  <a:schemeClr val="tx1"/>
                </a:solidFill>
              </a:rPr>
              <a:t>声明外部子程序</a:t>
            </a:r>
          </a:p>
          <a:p>
            <a:pPr marL="0" indent="0" eaLnBrk="1" hangingPunct="1">
              <a:buFontTx/>
              <a:buNone/>
              <a:tabLst>
                <a:tab pos="1433513" algn="l"/>
                <a:tab pos="3937000" algn="l"/>
              </a:tabLst>
            </a:pPr>
            <a:r>
              <a:rPr lang="zh-CN" altLang="en-US" sz="2400" smtClean="0"/>
              <a:t>	</a:t>
            </a:r>
            <a:r>
              <a:rPr lang="en-US" altLang="zh-CN" sz="2400" smtClean="0">
                <a:solidFill>
                  <a:srgbClr val="660066"/>
                </a:solidFill>
              </a:rPr>
              <a:t>public wtemp</a:t>
            </a:r>
            <a:r>
              <a:rPr lang="en-US" altLang="zh-CN" sz="2400" smtClean="0"/>
              <a:t>	</a:t>
            </a:r>
            <a:r>
              <a:rPr lang="en-US" altLang="zh-CN" sz="2400" smtClean="0">
                <a:solidFill>
                  <a:schemeClr val="tx1"/>
                </a:solidFill>
              </a:rPr>
              <a:t>;</a:t>
            </a:r>
            <a:r>
              <a:rPr lang="zh-CN" altLang="en-US" sz="2400" smtClean="0">
                <a:solidFill>
                  <a:schemeClr val="tx1"/>
                </a:solidFill>
              </a:rPr>
              <a:t>变量共用</a:t>
            </a:r>
          </a:p>
          <a:p>
            <a:pPr marL="0" indent="0" eaLnBrk="1" hangingPunct="1">
              <a:buFontTx/>
              <a:buNone/>
              <a:tabLst>
                <a:tab pos="1433513" algn="l"/>
                <a:tab pos="3937000" algn="l"/>
              </a:tabLst>
            </a:pPr>
            <a:r>
              <a:rPr lang="zh-CN" altLang="en-US" sz="2400" smtClean="0"/>
              <a:t>	</a:t>
            </a:r>
            <a:r>
              <a:rPr lang="en-US" altLang="zh-CN" sz="2400" smtClean="0"/>
              <a:t>……	</a:t>
            </a:r>
            <a:r>
              <a:rPr lang="en-US" altLang="zh-CN" sz="2400" smtClean="0">
                <a:solidFill>
                  <a:schemeClr val="tx1"/>
                </a:solidFill>
              </a:rPr>
              <a:t>;</a:t>
            </a:r>
            <a:r>
              <a:rPr lang="zh-CN" altLang="en-US" sz="2400" smtClean="0">
                <a:solidFill>
                  <a:schemeClr val="tx1"/>
                </a:solidFill>
              </a:rPr>
              <a:t>输入、计算和输出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子程序嵌套调用</a:t>
            </a:r>
          </a:p>
        </p:txBody>
      </p:sp>
      <p:pic>
        <p:nvPicPr>
          <p:cNvPr id="747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8" y="1446213"/>
            <a:ext cx="7629525" cy="3838575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3.15</a:t>
            </a:r>
            <a:r>
              <a:rPr lang="zh-CN" altLang="en-US" smtClean="0"/>
              <a:t>源程序（续）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064500" cy="44640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73163" algn="l"/>
                <a:tab pos="3225800" algn="l"/>
              </a:tabLst>
            </a:pPr>
            <a:r>
              <a:rPr lang="en-US" altLang="zh-CN" sz="2400" dirty="0" err="1" smtClean="0">
                <a:solidFill>
                  <a:srgbClr val="0000FF"/>
                </a:solidFill>
              </a:rPr>
              <a:t>dpchar</a:t>
            </a:r>
            <a:r>
              <a:rPr lang="en-US" altLang="zh-CN" sz="2400" dirty="0" smtClean="0">
                <a:solidFill>
                  <a:srgbClr val="0000FF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proc</a:t>
            </a:r>
            <a:r>
              <a:rPr lang="en-US" altLang="zh-CN" sz="2400" dirty="0" smtClean="0"/>
              <a:t>	</a:t>
            </a:r>
            <a:r>
              <a:rPr lang="zh-CN" altLang="en-US" sz="2400" dirty="0" smtClean="0">
                <a:solidFill>
                  <a:srgbClr val="006600"/>
                </a:solidFill>
              </a:rPr>
              <a:t>；过程定义，过程名为</a:t>
            </a:r>
            <a:r>
              <a:rPr lang="en-US" altLang="zh-CN" sz="2400" dirty="0" err="1" smtClean="0">
                <a:solidFill>
                  <a:srgbClr val="006600"/>
                </a:solidFill>
              </a:rPr>
              <a:t>dpchar</a:t>
            </a:r>
            <a:endParaRPr lang="en-US" altLang="zh-CN" sz="2400" dirty="0" smtClean="0">
              <a:solidFill>
                <a:srgbClr val="00660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73163" algn="l"/>
                <a:tab pos="3225800" algn="l"/>
              </a:tabLst>
            </a:pPr>
            <a:r>
              <a:rPr lang="en-US" altLang="zh-CN" sz="2400" dirty="0" smtClean="0"/>
              <a:t>	push ax	</a:t>
            </a:r>
            <a:r>
              <a:rPr lang="zh-CN" altLang="en-US" sz="2400" dirty="0" smtClean="0">
                <a:solidFill>
                  <a:srgbClr val="006600"/>
                </a:solidFill>
              </a:rPr>
              <a:t>；顺序入栈，保护寄存器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73163" algn="l"/>
                <a:tab pos="3225800" algn="l"/>
              </a:tabLst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push </a:t>
            </a:r>
            <a:r>
              <a:rPr lang="en-US" altLang="zh-CN" sz="2400" dirty="0" err="1" smtClean="0"/>
              <a:t>bx</a:t>
            </a:r>
            <a:endParaRPr lang="en-US" altLang="zh-CN" sz="24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73163" algn="l"/>
                <a:tab pos="3225800" algn="l"/>
              </a:tabLst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bx,0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73163" algn="l"/>
                <a:tab pos="3225800" algn="l"/>
              </a:tabLst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ah,0eh	</a:t>
            </a:r>
            <a:r>
              <a:rPr lang="zh-CN" altLang="en-US" sz="2400" dirty="0" smtClean="0">
                <a:solidFill>
                  <a:srgbClr val="006600"/>
                </a:solidFill>
              </a:rPr>
              <a:t>；显示器</a:t>
            </a:r>
            <a:r>
              <a:rPr lang="en-US" altLang="zh-CN" sz="2400" dirty="0" smtClean="0">
                <a:solidFill>
                  <a:srgbClr val="006600"/>
                </a:solidFill>
              </a:rPr>
              <a:t>0EH</a:t>
            </a:r>
            <a:r>
              <a:rPr lang="zh-CN" altLang="en-US" sz="2400" dirty="0" smtClean="0">
                <a:solidFill>
                  <a:srgbClr val="006600"/>
                </a:solidFill>
              </a:rPr>
              <a:t>号输出一个字符功能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73163" algn="l"/>
                <a:tab pos="3225800" algn="l"/>
              </a:tabLst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10h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73163" algn="l"/>
                <a:tab pos="3225800" algn="l"/>
              </a:tabLst>
            </a:pPr>
            <a:r>
              <a:rPr lang="en-US" altLang="zh-CN" sz="2400" dirty="0" smtClean="0"/>
              <a:t>	pop </a:t>
            </a:r>
            <a:r>
              <a:rPr lang="en-US" altLang="zh-CN" sz="2400" dirty="0" err="1" smtClean="0"/>
              <a:t>bx</a:t>
            </a:r>
            <a:r>
              <a:rPr lang="en-US" altLang="zh-CN" sz="2400" dirty="0" smtClean="0"/>
              <a:t>	</a:t>
            </a:r>
            <a:r>
              <a:rPr lang="zh-CN" altLang="en-US" sz="2400" dirty="0" smtClean="0">
                <a:solidFill>
                  <a:srgbClr val="006600"/>
                </a:solidFill>
              </a:rPr>
              <a:t>；逆序出栈，恢复寄存器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73163" algn="l"/>
                <a:tab pos="3225800" algn="l"/>
              </a:tabLst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pop ax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73163" algn="l"/>
                <a:tab pos="3225800" algn="l"/>
              </a:tabLst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ret</a:t>
            </a:r>
            <a:r>
              <a:rPr lang="en-US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en-US" sz="2400" dirty="0" smtClean="0">
                <a:solidFill>
                  <a:srgbClr val="006600"/>
                </a:solidFill>
              </a:rPr>
              <a:t>；子程序返回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73163" algn="l"/>
                <a:tab pos="3225800" algn="l"/>
              </a:tabLst>
            </a:pPr>
            <a:r>
              <a:rPr lang="en-US" altLang="zh-CN" sz="2400" dirty="0" err="1" smtClean="0">
                <a:solidFill>
                  <a:srgbClr val="0000FF"/>
                </a:solidFill>
              </a:rPr>
              <a:t>dpchar</a:t>
            </a:r>
            <a:r>
              <a:rPr lang="en-US" altLang="zh-CN" sz="2400" dirty="0" smtClean="0">
                <a:solidFill>
                  <a:srgbClr val="0000FF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endp</a:t>
            </a:r>
            <a:r>
              <a:rPr lang="en-US" altLang="zh-CN" sz="2400" dirty="0" smtClean="0"/>
              <a:t>	</a:t>
            </a:r>
            <a:r>
              <a:rPr lang="zh-CN" altLang="en-US" sz="2400" dirty="0" smtClean="0">
                <a:solidFill>
                  <a:srgbClr val="006600"/>
                </a:solidFill>
              </a:rPr>
              <a:t>；过程结束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173163" algn="l"/>
                <a:tab pos="3225800" algn="l"/>
              </a:tabLst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end start</a:t>
            </a:r>
          </a:p>
        </p:txBody>
      </p:sp>
      <p:sp>
        <p:nvSpPr>
          <p:cNvPr id="11268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547664" y="5519488"/>
            <a:ext cx="5545137" cy="504825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zh-CN" altLang="en-US" sz="2400">
                <a:solidFill>
                  <a:srgbClr val="0000FF"/>
                </a:solidFill>
                <a:effectLst/>
                <a:latin typeface="+mn-ea"/>
                <a:ea typeface="+mn-ea"/>
              </a:rPr>
              <a:t>子程序安排在主程序执行终止后的位置</a:t>
            </a:r>
          </a:p>
        </p:txBody>
      </p:sp>
      <p:pic>
        <p:nvPicPr>
          <p:cNvPr id="11269" name="图片 1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75" y="6308725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子程序编写注意事项（续）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/>
              <a:t>⑹</a:t>
            </a:r>
            <a:r>
              <a:rPr lang="zh-CN" altLang="en-US" dirty="0" smtClean="0"/>
              <a:t>子程序允许嵌套和递归</a:t>
            </a:r>
          </a:p>
          <a:p>
            <a:pPr marL="361950" indent="-361950" eaLnBrk="1" hangingPunct="1">
              <a:buFontTx/>
              <a:buNone/>
            </a:pPr>
            <a:r>
              <a:rPr lang="zh-CN" altLang="en-US" dirty="0" smtClean="0"/>
              <a:t>⑺子程序可以与主程序共用一个数据段，也可以使用不同的数据段（注意修改</a:t>
            </a:r>
            <a:r>
              <a:rPr lang="en-US" altLang="zh-CN" dirty="0" smtClean="0"/>
              <a:t>DS</a:t>
            </a:r>
            <a:r>
              <a:rPr lang="zh-CN" altLang="en-US" dirty="0" smtClean="0"/>
              <a:t>），还可以</a:t>
            </a:r>
            <a:r>
              <a:rPr lang="zh-CN" altLang="en-US" dirty="0" smtClean="0">
                <a:hlinkClick r:id="rId2" action="ppaction://hlinksldjump"/>
              </a:rPr>
              <a:t>在子程序最后设置数据区</a:t>
            </a:r>
            <a:r>
              <a:rPr lang="zh-CN" altLang="en-US" dirty="0" smtClean="0"/>
              <a:t>（利用</a:t>
            </a:r>
            <a:r>
              <a:rPr lang="en-US" altLang="zh-CN" dirty="0" smtClean="0"/>
              <a:t>CS</a:t>
            </a:r>
            <a:r>
              <a:rPr lang="zh-CN" altLang="en-US" dirty="0" smtClean="0"/>
              <a:t>寻址）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⑻子程序的编写可以很灵活，例如具有</a:t>
            </a:r>
            <a:r>
              <a:rPr lang="zh-CN" altLang="en-US" dirty="0" smtClean="0">
                <a:hlinkClick r:id="rId3" action="ppaction://hlinksldjump"/>
              </a:rPr>
              <a:t>多个出口</a:t>
            </a:r>
            <a:r>
              <a:rPr lang="zh-CN" altLang="en-US" dirty="0" smtClean="0"/>
              <a:t>（多个</a:t>
            </a:r>
            <a:r>
              <a:rPr lang="en-US" altLang="zh-CN" dirty="0" smtClean="0"/>
              <a:t>RET</a:t>
            </a:r>
            <a:r>
              <a:rPr lang="zh-CN" altLang="en-US" dirty="0" smtClean="0"/>
              <a:t>指令）和入口，但一定要保证堆栈操作的正确性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⑼处理好子程序与主程序间的参数传递问题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⑽提供必要的子程序说明信息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/>
    </p:bldLst>
  </p:timing>
</p:sld>
</file>

<file path=ppt/theme/theme1.xml><?xml version="1.0" encoding="utf-8"?>
<a:theme xmlns:a="http://schemas.openxmlformats.org/drawingml/2006/main" name="015">
  <a:themeElements>
    <a:clrScheme name="自定义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0000FF"/>
      </a:folHlink>
    </a:clrScheme>
    <a:fontScheme name="015">
      <a:majorFont>
        <a:latin typeface="Arial"/>
        <a:ea typeface="宋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01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015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0000FF"/>
      </a:folHlink>
    </a:clrScheme>
    <a:fontScheme name="015">
      <a:majorFont>
        <a:latin typeface="Arial"/>
        <a:ea typeface="宋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01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5402</TotalTime>
  <Words>2306</Words>
  <Application>Microsoft Office PowerPoint</Application>
  <PresentationFormat>全屏显示(4:3)</PresentationFormat>
  <Paragraphs>694</Paragraphs>
  <Slides>71</Slides>
  <Notes>0</Notes>
  <HiddenSlides>5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71</vt:i4>
      </vt:variant>
    </vt:vector>
  </HeadingPairs>
  <TitlesOfParts>
    <vt:vector size="75" baseType="lpstr">
      <vt:lpstr>015</vt:lpstr>
      <vt:lpstr>1_015</vt:lpstr>
      <vt:lpstr>公式</vt:lpstr>
      <vt:lpstr>位图图像</vt:lpstr>
      <vt:lpstr>3.6 子程序设计</vt:lpstr>
      <vt:lpstr>3.6 子程序设计：子程序的作用</vt:lpstr>
      <vt:lpstr>3.6 子程序设计：子程序概念 </vt:lpstr>
      <vt:lpstr>3.6.1 过程定义和子程序编写</vt:lpstr>
      <vt:lpstr>子程序编写注意事项</vt:lpstr>
      <vt:lpstr>例3.15 用显示器功能调用输出一个字符的子程序</vt:lpstr>
      <vt:lpstr>例3.15完整的源程序</vt:lpstr>
      <vt:lpstr>例3.15源程序（续）</vt:lpstr>
      <vt:lpstr>子程序编写注意事项（续）</vt:lpstr>
      <vt:lpstr>子程序说明信息</vt:lpstr>
      <vt:lpstr>例3.16 显示以“0”结尾字符串的嵌套子程序</vt:lpstr>
      <vt:lpstr>例3.16 子程序</vt:lpstr>
      <vt:lpstr>含数据区的子程序举例</vt:lpstr>
      <vt:lpstr>多出口子程序举例</vt:lpstr>
      <vt:lpstr>参数传递</vt:lpstr>
      <vt:lpstr>3.6.2 用寄存器传递参数</vt:lpstr>
      <vt:lpstr>3.6.2 用寄存器传递参数</vt:lpstr>
      <vt:lpstr>例3.17 用寄存器传递参数显示字符串</vt:lpstr>
      <vt:lpstr>例3.17 用寄存器传递参数显示字符串（续）</vt:lpstr>
      <vt:lpstr>3.6.2 用寄存器传递参数</vt:lpstr>
      <vt:lpstr>例3.18 算法分析</vt:lpstr>
      <vt:lpstr>子程序流程图</vt:lpstr>
      <vt:lpstr>例3.18 从键盘输入有符号十进制数（1/3）</vt:lpstr>
      <vt:lpstr>例3.18 从键盘输入有符号十进制数（2/3）</vt:lpstr>
      <vt:lpstr>例3.18 从键盘输入有符号十进制数（3/3）</vt:lpstr>
      <vt:lpstr>例3.18 从键盘输入有符号十进制数的子程序</vt:lpstr>
      <vt:lpstr>例3.18 从键盘输入有符号十进制数（续4）</vt:lpstr>
      <vt:lpstr>3.6.3 用共享变量传递参数</vt:lpstr>
      <vt:lpstr>例3.19 用共享变量传递参数显示字符串</vt:lpstr>
      <vt:lpstr>例3.19 用共享变量传递参数显示字符串（续）</vt:lpstr>
      <vt:lpstr>3.6.3 用共享变量传递参数</vt:lpstr>
      <vt:lpstr>例3.20 子程序算法分析</vt:lpstr>
      <vt:lpstr>例3.20 向显示器输出有符号十进制数（1/4）</vt:lpstr>
      <vt:lpstr>例3.20 向显示器输出有符号十进制数（2/4）</vt:lpstr>
      <vt:lpstr>例3.20 向显示器输出有符号十进制数（3/4）</vt:lpstr>
      <vt:lpstr>例3.20 向显示器输出有符号十进制数（4/4）</vt:lpstr>
      <vt:lpstr>例3.20 向显示器输出有符号十进制数 </vt:lpstr>
      <vt:lpstr>3.6.4 用堆栈传递参数</vt:lpstr>
      <vt:lpstr>3.6.4 用堆栈传递参数—实例1</vt:lpstr>
      <vt:lpstr>3.6.4 用堆栈传递参数—实例2</vt:lpstr>
      <vt:lpstr>3.6.5 子程序模块</vt:lpstr>
      <vt:lpstr>PowerPoint 演示文稿</vt:lpstr>
      <vt:lpstr>3.6.6 子程序库</vt:lpstr>
      <vt:lpstr>3.7 宏汇编 </vt:lpstr>
      <vt:lpstr>1. 宏定义 </vt:lpstr>
      <vt:lpstr>2. 宏调用</vt:lpstr>
      <vt:lpstr>宏的实例1</vt:lpstr>
      <vt:lpstr>宏的实例2</vt:lpstr>
      <vt:lpstr>3. 局部标号</vt:lpstr>
      <vt:lpstr>将十六进制字符转换为十六进制数的宏 </vt:lpstr>
      <vt:lpstr>将一个字量数据按十六进制数显示出来的宏 </vt:lpstr>
      <vt:lpstr>将一个字量数据按十六进制数显示出来的宏（续） </vt:lpstr>
      <vt:lpstr>4. 文件包含</vt:lpstr>
      <vt:lpstr>例3.24 输入中断向量号，显示其入口地址</vt:lpstr>
      <vt:lpstr>例3.24 输入中断向量号，显示其入口地址（续1）</vt:lpstr>
      <vt:lpstr>例3.24 输入中断向量号，显示其入口地址（续2）</vt:lpstr>
      <vt:lpstr>宏与子程序的比较</vt:lpstr>
      <vt:lpstr>宏与子程序的比较结论</vt:lpstr>
      <vt:lpstr>PowerPoint 演示文稿</vt:lpstr>
      <vt:lpstr>dpchar子程序的参数传递（例3.15）</vt:lpstr>
      <vt:lpstr>dpstri子程序的传递参数（例3.16）</vt:lpstr>
      <vt:lpstr>HTOASC子程序的参数传递</vt:lpstr>
      <vt:lpstr>堆栈传递参数，例3.21的堆栈</vt:lpstr>
      <vt:lpstr>例3.21 用堆栈传递参数显示字符串</vt:lpstr>
      <vt:lpstr>例3.21 用堆栈传递参数显示字符串（续）</vt:lpstr>
      <vt:lpstr>例3.22 计算有符号数平均值 </vt:lpstr>
      <vt:lpstr>例3.22 计算有符号数平均值（续1）</vt:lpstr>
      <vt:lpstr>例3.22 计算有符号数平均值（续2）</vt:lpstr>
      <vt:lpstr>例3.22 计算有符号数平均值（续3）</vt:lpstr>
      <vt:lpstr>例3.23 输入有符号十进制数、求平均值输出</vt:lpstr>
      <vt:lpstr>子程序嵌套调用</vt:lpstr>
    </vt:vector>
  </TitlesOfParts>
  <Company>zzu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汇编语言程序设计</dc:title>
  <dc:creator>钱晓捷</dc:creator>
  <cp:lastModifiedBy>AutoBVT</cp:lastModifiedBy>
  <cp:revision>683</cp:revision>
  <dcterms:created xsi:type="dcterms:W3CDTF">2003-04-30T14:16:35Z</dcterms:created>
  <dcterms:modified xsi:type="dcterms:W3CDTF">2019-10-24T03:23:09Z</dcterms:modified>
</cp:coreProperties>
</file>