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activeX/activeX5.xml" ContentType="application/vnd.ms-office.activeX+xml"/>
  <Override PartName="/ppt/activeX/activeX6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90" r:id="rId2"/>
  </p:sldMasterIdLst>
  <p:sldIdLst>
    <p:sldId id="362" r:id="rId3"/>
    <p:sldId id="257" r:id="rId4"/>
    <p:sldId id="359" r:id="rId5"/>
    <p:sldId id="258" r:id="rId6"/>
    <p:sldId id="350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363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364" r:id="rId23"/>
    <p:sldId id="365" r:id="rId24"/>
    <p:sldId id="273" r:id="rId25"/>
    <p:sldId id="274" r:id="rId26"/>
    <p:sldId id="275" r:id="rId27"/>
    <p:sldId id="276" r:id="rId28"/>
    <p:sldId id="277" r:id="rId29"/>
    <p:sldId id="278" r:id="rId30"/>
    <p:sldId id="360" r:id="rId31"/>
    <p:sldId id="279" r:id="rId32"/>
    <p:sldId id="280" r:id="rId33"/>
    <p:sldId id="282" r:id="rId34"/>
    <p:sldId id="283" r:id="rId35"/>
    <p:sldId id="284" r:id="rId36"/>
    <p:sldId id="285" r:id="rId37"/>
    <p:sldId id="292" r:id="rId38"/>
    <p:sldId id="297" r:id="rId39"/>
    <p:sldId id="298" r:id="rId40"/>
    <p:sldId id="299" r:id="rId41"/>
    <p:sldId id="300" r:id="rId42"/>
    <p:sldId id="301" r:id="rId43"/>
    <p:sldId id="293" r:id="rId44"/>
    <p:sldId id="347" r:id="rId45"/>
    <p:sldId id="349" r:id="rId46"/>
    <p:sldId id="296" r:id="rId47"/>
    <p:sldId id="295" r:id="rId48"/>
    <p:sldId id="348" r:id="rId49"/>
    <p:sldId id="346" r:id="rId50"/>
    <p:sldId id="302" r:id="rId51"/>
    <p:sldId id="303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9" r:id="rId64"/>
    <p:sldId id="320" r:id="rId65"/>
    <p:sldId id="321" r:id="rId66"/>
    <p:sldId id="322" r:id="rId67"/>
    <p:sldId id="323" r:id="rId68"/>
    <p:sldId id="324" r:id="rId69"/>
    <p:sldId id="361" r:id="rId70"/>
    <p:sldId id="335" r:id="rId71"/>
    <p:sldId id="336" r:id="rId72"/>
    <p:sldId id="337" r:id="rId73"/>
    <p:sldId id="352" r:id="rId74"/>
    <p:sldId id="353" r:id="rId75"/>
    <p:sldId id="354" r:id="rId76"/>
    <p:sldId id="355" r:id="rId77"/>
    <p:sldId id="356" r:id="rId78"/>
    <p:sldId id="358" r:id="rId79"/>
    <p:sldId id="340" r:id="rId80"/>
    <p:sldId id="343" r:id="rId81"/>
    <p:sldId id="344" r:id="rId82"/>
    <p:sldId id="345" r:id="rId83"/>
    <p:sldId id="286" r:id="rId84"/>
    <p:sldId id="287" r:id="rId85"/>
    <p:sldId id="357" r:id="rId86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3399"/>
    <a:srgbClr val="3333FF"/>
    <a:srgbClr val="FF0000"/>
    <a:srgbClr val="FFFF00"/>
    <a:srgbClr val="CCFFCC"/>
    <a:srgbClr val="3366FF"/>
    <a:srgbClr val="009900"/>
    <a:srgbClr val="CC99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63" autoAdjust="0"/>
    <p:restoredTop sz="94588" autoAdjust="0"/>
  </p:normalViewPr>
  <p:slideViewPr>
    <p:cSldViewPr>
      <p:cViewPr>
        <p:scale>
          <a:sx n="100" d="100"/>
          <a:sy n="100" d="100"/>
        </p:scale>
        <p:origin x="-2112" y="-324"/>
      </p:cViewPr>
      <p:guideLst>
        <p:guide orient="horz" pos="402"/>
        <p:guide orient="horz" pos="629"/>
        <p:guide pos="3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30402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theme" Target="theme/theme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tableStyles" Target="tableStyles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presProps" Target="pres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png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png"/><Relationship Id="rId4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4.xml"/><Relationship Id="rId7" Type="http://schemas.openxmlformats.org/officeDocument/2006/relationships/image" Target="../media/image11.png"/><Relationship Id="rId2" Type="http://schemas.openxmlformats.org/officeDocument/2006/relationships/control" Target="../activeX/activeX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png"/><Relationship Id="rId5" Type="http://schemas.openxmlformats.org/officeDocument/2006/relationships/image" Target="../media/image2.jpeg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LINE03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730250"/>
            <a:ext cx="67310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LINE03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6199188"/>
            <a:ext cx="6731000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="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82975" name="ShockwaveFlash1" r:id="rId2" imgW="1219370" imgH="533474"/>
        </mc:Choice>
        <mc:Fallback>
          <p:control name="ShockwaveFlash1" r:id="rId2" imgW="1219370" imgH="533474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924800" y="0"/>
                  <a:ext cx="1219200" cy="533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740428719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367492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LINE03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730250"/>
            <a:ext cx="67310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7" descr="LINE03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6199188"/>
            <a:ext cx="6731000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84010" name="ShockwaveFlash1" r:id="rId2" imgW="1219370" imgH="533474"/>
        </mc:Choice>
        <mc:Fallback>
          <p:control name="ShockwaveFlash1" r:id="rId2" imgW="1219370" imgH="533474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924800" y="0"/>
                  <a:ext cx="1219200" cy="533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4011" name="ShockwaveFlash2" r:id="rId3" imgW="1219370" imgH="533474"/>
        </mc:Choice>
        <mc:Fallback>
          <p:control name="ShockwaveFlash2" r:id="rId3" imgW="1219370" imgH="533474">
            <p:pic>
              <p:nvPicPr>
                <p:cNvPr id="0" name="ShockwaveFlash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924800" y="0"/>
                  <a:ext cx="1219200" cy="533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539489958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187325"/>
            <a:ext cx="8229600" cy="504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981075"/>
            <a:ext cx="4038600" cy="5184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981075"/>
            <a:ext cx="4038600" cy="5184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167662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187325"/>
            <a:ext cx="8229600" cy="504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981075"/>
            <a:ext cx="4038600" cy="5184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981075"/>
            <a:ext cx="4038600" cy="25161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649663"/>
            <a:ext cx="4038600" cy="2516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502863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187325"/>
            <a:ext cx="8229600" cy="504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981075"/>
            <a:ext cx="8229600" cy="25161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313" y="3649663"/>
            <a:ext cx="8229600" cy="2516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779704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74652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control" Target="../activeX/activeX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81075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微机原理及接口技术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87327"/>
            <a:ext cx="7456487" cy="45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微机原理及接口技术</a:t>
            </a:r>
          </a:p>
        </p:txBody>
      </p:sp>
      <p:pic>
        <p:nvPicPr>
          <p:cNvPr id="1030" name="Picture 6" descr="LINE03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730250"/>
            <a:ext cx="67310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LINE03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6199188"/>
            <a:ext cx="6731000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8442430" y="6384925"/>
            <a:ext cx="540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C55AF65-3519-4445-9E2E-D541114AE183}" type="slidenum">
              <a:rPr lang="zh-CN" altLang="en-US" sz="2000" smtClean="0">
                <a:solidFill>
                  <a:srgbClr val="003399"/>
                </a:solidFill>
                <a:latin typeface="+mn-lt"/>
              </a:rPr>
              <a:t>‹#›</a:t>
            </a:fld>
            <a:endParaRPr lang="zh-CN" altLang="en-US" sz="2000" dirty="0">
              <a:solidFill>
                <a:srgbClr val="003399"/>
              </a:solidFill>
              <a:latin typeface="+mn-lt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46" name="ShockwaveFlash1" r:id="rId9" imgW="1219370" imgH="533474"/>
        </mc:Choice>
        <mc:Fallback>
          <p:control name="ShockwaveFlash1" r:id="rId9" imgW="1219370" imgH="533474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924800" y="0"/>
                  <a:ext cx="1219200" cy="533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2" r:id="rId2"/>
    <p:sldLayoutId id="2147483689" r:id="rId3"/>
    <p:sldLayoutId id="2147483684" r:id="rId4"/>
    <p:sldLayoutId id="2147483685" r:id="rId5"/>
    <p:sldLayoutId id="2147483686" r:id="rId6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Arial" charset="0"/>
          <a:ea typeface="宋体" pitchFamily="2" charset="-122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Blip>
          <a:blip r:embed="rId12"/>
        </a:buBlip>
        <a:defRPr sz="2800" b="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2800" b="1">
          <a:solidFill>
            <a:schemeClr val="tx1"/>
          </a:solidFill>
          <a:latin typeface="+mn-lt"/>
          <a:ea typeface="+mj-ea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j-ea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j-ea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2708275"/>
            <a:ext cx="67310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微机原理及接口技术</a:t>
            </a:r>
          </a:p>
        </p:txBody>
      </p:sp>
      <p:pic>
        <p:nvPicPr>
          <p:cNvPr id="4099" name="Picture 6" descr="LINE0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247900"/>
            <a:ext cx="67310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7" descr="LINE0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722688"/>
            <a:ext cx="6731000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856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0000FF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0000FF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0000FF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0000FF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0000FF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宋体" pitchFamily="2" charset="-122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Blip>
          <a:blip r:embed="rId4"/>
        </a:buBlip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Blip>
          <a:blip r:embed="rId5"/>
        </a:buBlip>
        <a:defRPr sz="2800" b="1">
          <a:solidFill>
            <a:schemeClr val="tx1"/>
          </a:solidFill>
          <a:latin typeface="+mn-lt"/>
          <a:ea typeface="+mj-ea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j-ea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j-ea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72.xml"/><Relationship Id="rId2" Type="http://schemas.openxmlformats.org/officeDocument/2006/relationships/slide" Target="slide69.xml"/><Relationship Id="rId1" Type="http://schemas.openxmlformats.org/officeDocument/2006/relationships/slideLayout" Target="../slideLayouts/slideLayout1.xml"/><Relationship Id="rId5" Type="http://schemas.openxmlformats.org/officeDocument/2006/relationships/slide" Target="slide8.xml"/><Relationship Id="rId4" Type="http://schemas.openxmlformats.org/officeDocument/2006/relationships/slide" Target="slide7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2" Type="http://schemas.openxmlformats.org/officeDocument/2006/relationships/slide" Target="slide72.xml"/><Relationship Id="rId1" Type="http://schemas.openxmlformats.org/officeDocument/2006/relationships/slideLayout" Target="../slideLayouts/slideLayout4.xml"/><Relationship Id="rId4" Type="http://schemas.openxmlformats.org/officeDocument/2006/relationships/slide" Target="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72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Relationship Id="rId5" Type="http://schemas.openxmlformats.org/officeDocument/2006/relationships/slide" Target="slide8.xml"/><Relationship Id="rId4" Type="http://schemas.openxmlformats.org/officeDocument/2006/relationships/slide" Target="slide7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2" Type="http://schemas.openxmlformats.org/officeDocument/2006/relationships/slide" Target="slide7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2" Type="http://schemas.openxmlformats.org/officeDocument/2006/relationships/slide" Target="slide7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2" Type="http://schemas.openxmlformats.org/officeDocument/2006/relationships/slide" Target="slide7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70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75.xml"/><Relationship Id="rId2" Type="http://schemas.openxmlformats.org/officeDocument/2006/relationships/slide" Target="slide7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76.xml"/><Relationship Id="rId2" Type="http://schemas.openxmlformats.org/officeDocument/2006/relationships/slide" Target="slide7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71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7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7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7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7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7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7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71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7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slide" Target="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slide" Target="slide4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jpeg"/><Relationship Id="rId4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" Target="slide71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" Target="slide78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3.xml"/><Relationship Id="rId2" Type="http://schemas.openxmlformats.org/officeDocument/2006/relationships/slide" Target="slide72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79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" Target="slide80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" Target="slide81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" Target="slide82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" Target="slide83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72.xml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4" Type="http://schemas.openxmlformats.org/officeDocument/2006/relationships/slide" Target="slide7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42.gif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43.gif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8.gif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0.png"/><Relationship Id="rId4" Type="http://schemas.openxmlformats.org/officeDocument/2006/relationships/image" Target="../media/image47.jpe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2.png"/><Relationship Id="rId4" Type="http://schemas.openxmlformats.org/officeDocument/2006/relationships/image" Target="../media/image4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jpe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第四章  微机总线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47065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1. </a:t>
            </a:r>
            <a:r>
              <a:rPr lang="zh-CN" altLang="en-US" smtClean="0"/>
              <a:t>数据和地址引脚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29600" cy="3528615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1200"/>
              </a:spcAft>
              <a:buFontTx/>
              <a:buNone/>
            </a:pPr>
            <a:r>
              <a:rPr lang="en-US" altLang="zh-CN" sz="2800" b="0" dirty="0" smtClean="0">
                <a:solidFill>
                  <a:schemeClr val="hlink"/>
                </a:solidFill>
              </a:rPr>
              <a:t>AD</a:t>
            </a:r>
            <a:r>
              <a:rPr lang="en-US" altLang="zh-CN" sz="2800" b="0" baseline="-30000" dirty="0" smtClean="0">
                <a:solidFill>
                  <a:schemeClr val="hlink"/>
                </a:solidFill>
              </a:rPr>
              <a:t>7</a:t>
            </a:r>
            <a:r>
              <a:rPr lang="en-US" altLang="zh-CN" sz="2800" b="0" dirty="0" smtClean="0">
                <a:solidFill>
                  <a:schemeClr val="hlink"/>
                </a:solidFill>
                <a:latin typeface="Times New Roman" pitchFamily="18" charset="0"/>
              </a:rPr>
              <a:t>~</a:t>
            </a:r>
            <a:r>
              <a:rPr lang="en-US" altLang="zh-CN" sz="2800" b="0" dirty="0" smtClean="0">
                <a:solidFill>
                  <a:schemeClr val="hlink"/>
                </a:solidFill>
              </a:rPr>
              <a:t>AD</a:t>
            </a:r>
            <a:r>
              <a:rPr lang="en-US" altLang="zh-CN" sz="2800" b="0" baseline="-30000" dirty="0" smtClean="0">
                <a:solidFill>
                  <a:schemeClr val="hlink"/>
                </a:solidFill>
              </a:rPr>
              <a:t>0</a:t>
            </a:r>
            <a:r>
              <a:rPr lang="zh-CN" altLang="en-US" sz="2800" b="0" dirty="0" smtClean="0">
                <a:latin typeface="Times New Roman" pitchFamily="18" charset="0"/>
              </a:rPr>
              <a:t>（</a:t>
            </a:r>
            <a:r>
              <a:rPr lang="en-US" altLang="zh-CN" sz="2800" b="0" dirty="0" smtClean="0"/>
              <a:t>Address/Data</a:t>
            </a:r>
            <a:r>
              <a:rPr lang="zh-CN" altLang="en-US" sz="2800" b="0" dirty="0" smtClean="0">
                <a:latin typeface="Times New Roman" pitchFamily="18" charset="0"/>
              </a:rPr>
              <a:t>）</a:t>
            </a:r>
          </a:p>
          <a:p>
            <a:pPr eaLnBrk="1" hangingPunct="1"/>
            <a:r>
              <a:rPr lang="zh-CN" altLang="en-US" sz="2800" b="0" dirty="0" smtClean="0">
                <a:solidFill>
                  <a:srgbClr val="FF0000"/>
                </a:solidFill>
                <a:latin typeface="Times New Roman" pitchFamily="18" charset="0"/>
              </a:rPr>
              <a:t>地址</a:t>
            </a:r>
            <a:r>
              <a:rPr lang="en-US" altLang="zh-CN" sz="2800" b="0" dirty="0" smtClean="0">
                <a:solidFill>
                  <a:srgbClr val="FF0000"/>
                </a:solidFill>
              </a:rPr>
              <a:t>/</a:t>
            </a:r>
            <a:r>
              <a:rPr lang="zh-CN" altLang="en-US" sz="2800" b="0" dirty="0" smtClean="0">
                <a:solidFill>
                  <a:srgbClr val="FF0000"/>
                </a:solidFill>
                <a:latin typeface="Times New Roman" pitchFamily="18" charset="0"/>
              </a:rPr>
              <a:t>数据</a:t>
            </a:r>
            <a:r>
              <a:rPr lang="zh-CN" altLang="en-US" sz="2800" b="0" dirty="0" smtClean="0">
                <a:latin typeface="Times New Roman" pitchFamily="18" charset="0"/>
                <a:hlinkClick r:id="rId2" action="ppaction://hlinksldjump"/>
              </a:rPr>
              <a:t>分时复用</a:t>
            </a:r>
            <a:r>
              <a:rPr lang="zh-CN" altLang="en-US" sz="2800" b="0" dirty="0" smtClean="0">
                <a:latin typeface="Times New Roman" pitchFamily="18" charset="0"/>
              </a:rPr>
              <a:t>引脚，双向、三态</a:t>
            </a:r>
          </a:p>
          <a:p>
            <a:pPr eaLnBrk="1" hangingPunct="1"/>
            <a:r>
              <a:rPr lang="zh-CN" altLang="en-US" sz="2800" b="0" dirty="0" smtClean="0">
                <a:latin typeface="Times New Roman" pitchFamily="18" charset="0"/>
              </a:rPr>
              <a:t>在访问</a:t>
            </a:r>
            <a:r>
              <a:rPr lang="zh-CN" altLang="en-US" sz="2800" b="0" dirty="0" smtClean="0">
                <a:solidFill>
                  <a:srgbClr val="3333FF"/>
                </a:solidFill>
                <a:latin typeface="Times New Roman" pitchFamily="18" charset="0"/>
              </a:rPr>
              <a:t>存储器</a:t>
            </a:r>
            <a:r>
              <a:rPr lang="zh-CN" altLang="en-US" sz="2800" b="0" dirty="0" smtClean="0">
                <a:latin typeface="Times New Roman" pitchFamily="18" charset="0"/>
              </a:rPr>
              <a:t>或</a:t>
            </a:r>
            <a:r>
              <a:rPr lang="zh-CN" altLang="en-US" sz="2800" b="0" dirty="0" smtClean="0">
                <a:solidFill>
                  <a:srgbClr val="3333FF"/>
                </a:solidFill>
                <a:latin typeface="Times New Roman" pitchFamily="18" charset="0"/>
              </a:rPr>
              <a:t>外设</a:t>
            </a:r>
            <a:r>
              <a:rPr lang="zh-CN" altLang="en-US" sz="2800" b="0" dirty="0" smtClean="0">
                <a:latin typeface="Times New Roman" pitchFamily="18" charset="0"/>
              </a:rPr>
              <a:t>的总线操作周期中，这些引脚在第一个时钟周期输出存储器或</a:t>
            </a:r>
            <a:r>
              <a:rPr lang="en-US" altLang="zh-CN" sz="2800" b="0" dirty="0" smtClean="0"/>
              <a:t>I/O</a:t>
            </a:r>
            <a:r>
              <a:rPr lang="zh-CN" altLang="en-US" sz="2800" b="0" dirty="0" smtClean="0">
                <a:latin typeface="Times New Roman" pitchFamily="18" charset="0"/>
              </a:rPr>
              <a:t>端口的低</a:t>
            </a:r>
            <a:r>
              <a:rPr lang="en-US" altLang="zh-CN" sz="2800" b="0" dirty="0" smtClean="0"/>
              <a:t>8</a:t>
            </a:r>
            <a:r>
              <a:rPr lang="zh-CN" altLang="en-US" sz="2800" b="0" dirty="0" smtClean="0">
                <a:latin typeface="Times New Roman" pitchFamily="18" charset="0"/>
              </a:rPr>
              <a:t>位地址</a:t>
            </a:r>
            <a:r>
              <a:rPr lang="en-US" altLang="zh-CN" sz="2800" b="0" dirty="0" smtClean="0"/>
              <a:t>A</a:t>
            </a:r>
            <a:r>
              <a:rPr lang="en-US" altLang="zh-CN" sz="2800" b="0" baseline="-30000" dirty="0" smtClean="0"/>
              <a:t>7 </a:t>
            </a:r>
            <a:r>
              <a:rPr lang="en-US" altLang="zh-CN" sz="2800" b="0" dirty="0" smtClean="0">
                <a:latin typeface="Times New Roman" pitchFamily="18" charset="0"/>
              </a:rPr>
              <a:t> ~  </a:t>
            </a:r>
            <a:r>
              <a:rPr lang="en-US" altLang="zh-CN" sz="2800" b="0" dirty="0" smtClean="0"/>
              <a:t>A</a:t>
            </a:r>
            <a:r>
              <a:rPr lang="en-US" altLang="zh-CN" sz="2800" b="0" baseline="-30000" dirty="0" smtClean="0"/>
              <a:t>0</a:t>
            </a:r>
          </a:p>
          <a:p>
            <a:pPr eaLnBrk="1" hangingPunct="1"/>
            <a:r>
              <a:rPr lang="zh-CN" altLang="en-US" sz="2800" b="0" dirty="0" smtClean="0">
                <a:latin typeface="Times New Roman" pitchFamily="18" charset="0"/>
              </a:rPr>
              <a:t>其他时间用于传送</a:t>
            </a:r>
            <a:r>
              <a:rPr lang="en-US" altLang="zh-CN" sz="2800" b="0" dirty="0" smtClean="0"/>
              <a:t>8</a:t>
            </a:r>
            <a:r>
              <a:rPr lang="zh-CN" altLang="en-US" sz="2800" b="0" dirty="0" smtClean="0">
                <a:latin typeface="Times New Roman" pitchFamily="18" charset="0"/>
              </a:rPr>
              <a:t>位数据</a:t>
            </a:r>
            <a:r>
              <a:rPr lang="en-US" altLang="zh-CN" sz="2800" b="0" dirty="0" smtClean="0"/>
              <a:t>D</a:t>
            </a:r>
            <a:r>
              <a:rPr lang="en-US" altLang="zh-CN" sz="2800" b="0" baseline="-30000" dirty="0" smtClean="0"/>
              <a:t>7 </a:t>
            </a:r>
            <a:r>
              <a:rPr lang="en-US" altLang="zh-CN" sz="2800" b="0" dirty="0" smtClean="0">
                <a:latin typeface="Times New Roman" pitchFamily="18" charset="0"/>
              </a:rPr>
              <a:t> ~  </a:t>
            </a:r>
            <a:r>
              <a:rPr lang="en-US" altLang="zh-CN" sz="2800" b="0" dirty="0" smtClean="0"/>
              <a:t>D</a:t>
            </a:r>
            <a:r>
              <a:rPr lang="en-US" altLang="zh-CN" sz="2800" b="0" baseline="-30000" dirty="0" smtClean="0"/>
              <a:t>0</a:t>
            </a:r>
          </a:p>
        </p:txBody>
      </p:sp>
      <p:sp>
        <p:nvSpPr>
          <p:cNvPr id="2" name="圆角矩形 1">
            <a:hlinkClick r:id="rId3" action="ppaction://hlinksldjump"/>
          </p:cNvPr>
          <p:cNvSpPr/>
          <p:nvPr/>
        </p:nvSpPr>
        <p:spPr bwMode="auto">
          <a:xfrm>
            <a:off x="5754960" y="5472227"/>
            <a:ext cx="1296144" cy="432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最小系统</a:t>
            </a:r>
          </a:p>
        </p:txBody>
      </p:sp>
      <p:sp>
        <p:nvSpPr>
          <p:cNvPr id="6" name="圆角矩形 5">
            <a:hlinkClick r:id="rId4" action="ppaction://hlinksldjump"/>
          </p:cNvPr>
          <p:cNvSpPr/>
          <p:nvPr/>
        </p:nvSpPr>
        <p:spPr bwMode="auto">
          <a:xfrm>
            <a:off x="7362310" y="5472227"/>
            <a:ext cx="1296144" cy="432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RAM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读周期</a:t>
            </a:r>
          </a:p>
        </p:txBody>
      </p:sp>
      <p:sp>
        <p:nvSpPr>
          <p:cNvPr id="7" name="圆角矩形 6">
            <a:hlinkClick r:id="rId5" action="ppaction://hlinksldjump"/>
          </p:cNvPr>
          <p:cNvSpPr/>
          <p:nvPr/>
        </p:nvSpPr>
        <p:spPr bwMode="auto">
          <a:xfrm>
            <a:off x="4166955" y="5472227"/>
            <a:ext cx="1296144" cy="432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引脚图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1. </a:t>
            </a:r>
            <a:r>
              <a:rPr lang="zh-CN" altLang="en-US" smtClean="0"/>
              <a:t>数据和地址引脚</a:t>
            </a:r>
            <a:r>
              <a:rPr lang="zh-CN" altLang="en-US" sz="1600" smtClean="0"/>
              <a:t>（续</a:t>
            </a:r>
            <a:r>
              <a:rPr lang="en-US" altLang="zh-CN" sz="1600" smtClean="0"/>
              <a:t>1</a:t>
            </a:r>
            <a:r>
              <a:rPr lang="zh-CN" altLang="en-US" sz="1600" smtClean="0"/>
              <a:t>）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981075"/>
            <a:ext cx="8064500" cy="51847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0" dirty="0" smtClean="0">
                <a:solidFill>
                  <a:schemeClr val="hlink"/>
                </a:solidFill>
              </a:rPr>
              <a:t>A</a:t>
            </a:r>
            <a:r>
              <a:rPr lang="en-US" altLang="zh-CN" b="0" baseline="-30000" dirty="0" smtClean="0">
                <a:solidFill>
                  <a:schemeClr val="hlink"/>
                </a:solidFill>
              </a:rPr>
              <a:t>15</a:t>
            </a:r>
            <a:r>
              <a:rPr lang="en-US" altLang="zh-CN" b="0" dirty="0" smtClean="0">
                <a:solidFill>
                  <a:schemeClr val="hlink"/>
                </a:solidFill>
                <a:latin typeface="Times New Roman" pitchFamily="18" charset="0"/>
              </a:rPr>
              <a:t>  ~  </a:t>
            </a:r>
            <a:r>
              <a:rPr lang="en-US" altLang="zh-CN" b="0" dirty="0" smtClean="0">
                <a:solidFill>
                  <a:schemeClr val="hlink"/>
                </a:solidFill>
              </a:rPr>
              <a:t>A</a:t>
            </a:r>
            <a:r>
              <a:rPr lang="en-US" altLang="zh-CN" b="0" baseline="-30000" dirty="0" smtClean="0">
                <a:solidFill>
                  <a:schemeClr val="hlink"/>
                </a:solidFill>
              </a:rPr>
              <a:t>8</a:t>
            </a:r>
            <a:r>
              <a:rPr lang="zh-CN" altLang="en-US" b="0" dirty="0" smtClean="0">
                <a:latin typeface="Times New Roman" pitchFamily="18" charset="0"/>
              </a:rPr>
              <a:t>（</a:t>
            </a:r>
            <a:r>
              <a:rPr lang="en-US" altLang="zh-CN" b="0" dirty="0" smtClean="0"/>
              <a:t>Address</a:t>
            </a:r>
            <a:r>
              <a:rPr lang="zh-CN" altLang="en-US" b="0" dirty="0" smtClean="0">
                <a:latin typeface="Times New Roman" pitchFamily="18" charset="0"/>
              </a:rPr>
              <a:t>）</a:t>
            </a:r>
          </a:p>
          <a:p>
            <a:pPr eaLnBrk="1" hangingPunct="1">
              <a:buFontTx/>
              <a:buNone/>
            </a:pPr>
            <a:r>
              <a:rPr lang="zh-CN" altLang="en-US" sz="1000" b="0" dirty="0" smtClean="0"/>
              <a:t> </a:t>
            </a:r>
            <a:endParaRPr lang="zh-CN" altLang="en-US" sz="1000" b="0" dirty="0" smtClean="0">
              <a:latin typeface="Times New Roman" pitchFamily="18" charset="0"/>
            </a:endParaRPr>
          </a:p>
          <a:p>
            <a:pPr eaLnBrk="1" hangingPunct="1"/>
            <a:r>
              <a:rPr lang="zh-CN" altLang="en-US" b="0" dirty="0" smtClean="0">
                <a:latin typeface="Times New Roman" pitchFamily="18" charset="0"/>
              </a:rPr>
              <a:t>中间</a:t>
            </a:r>
            <a:r>
              <a:rPr lang="en-US" altLang="zh-CN" b="0" dirty="0" smtClean="0">
                <a:latin typeface="Times New Roman" pitchFamily="18" charset="0"/>
              </a:rPr>
              <a:t>8</a:t>
            </a:r>
            <a:r>
              <a:rPr lang="zh-CN" altLang="en-US" b="0" dirty="0" smtClean="0">
                <a:latin typeface="Times New Roman" pitchFamily="18" charset="0"/>
              </a:rPr>
              <a:t>位地址引脚，输出、三态</a:t>
            </a:r>
          </a:p>
          <a:p>
            <a:pPr eaLnBrk="1" hangingPunct="1"/>
            <a:r>
              <a:rPr lang="zh-CN" altLang="en-US" b="0" dirty="0" smtClean="0">
                <a:latin typeface="Times New Roman" pitchFamily="18" charset="0"/>
              </a:rPr>
              <a:t>这些引脚在访问存储器或外设时，提供全部</a:t>
            </a:r>
            <a:r>
              <a:rPr lang="en-US" altLang="zh-CN" b="0" dirty="0" smtClean="0">
                <a:latin typeface="Times New Roman" pitchFamily="18" charset="0"/>
              </a:rPr>
              <a:t>20</a:t>
            </a:r>
            <a:r>
              <a:rPr lang="zh-CN" altLang="en-US" b="0" dirty="0" smtClean="0">
                <a:latin typeface="Times New Roman" pitchFamily="18" charset="0"/>
              </a:rPr>
              <a:t>位地址中的中间</a:t>
            </a:r>
            <a:r>
              <a:rPr lang="en-US" altLang="zh-CN" b="0" dirty="0" smtClean="0">
                <a:latin typeface="Times New Roman" pitchFamily="18" charset="0"/>
              </a:rPr>
              <a:t>8</a:t>
            </a:r>
            <a:r>
              <a:rPr lang="zh-CN" altLang="en-US" b="0" dirty="0" smtClean="0">
                <a:latin typeface="Times New Roman" pitchFamily="18" charset="0"/>
              </a:rPr>
              <a:t>位地址</a:t>
            </a:r>
            <a:r>
              <a:rPr lang="en-US" altLang="zh-CN" b="0" dirty="0" smtClean="0">
                <a:latin typeface="Times New Roman" pitchFamily="18" charset="0"/>
              </a:rPr>
              <a:t>A</a:t>
            </a:r>
            <a:r>
              <a:rPr lang="en-US" altLang="zh-CN" b="0" baseline="-30000" dirty="0" smtClean="0">
                <a:latin typeface="Times New Roman" pitchFamily="18" charset="0"/>
              </a:rPr>
              <a:t>15</a:t>
            </a:r>
            <a:r>
              <a:rPr lang="en-US" altLang="zh-CN" b="0" dirty="0" smtClean="0">
                <a:latin typeface="Times New Roman" pitchFamily="18" charset="0"/>
              </a:rPr>
              <a:t> ~ A</a:t>
            </a:r>
            <a:r>
              <a:rPr lang="en-US" altLang="zh-CN" b="0" baseline="-30000" dirty="0" smtClean="0">
                <a:latin typeface="Times New Roman" pitchFamily="18" charset="0"/>
              </a:rPr>
              <a:t>8</a:t>
            </a:r>
            <a:endParaRPr lang="en-US" altLang="zh-CN" b="0" dirty="0" smtClean="0"/>
          </a:p>
        </p:txBody>
      </p:sp>
      <p:sp>
        <p:nvSpPr>
          <p:cNvPr id="5" name="圆角矩形 4">
            <a:hlinkClick r:id="rId2" action="ppaction://hlinksldjump"/>
          </p:cNvPr>
          <p:cNvSpPr/>
          <p:nvPr/>
        </p:nvSpPr>
        <p:spPr bwMode="auto">
          <a:xfrm>
            <a:off x="5472100" y="5382217"/>
            <a:ext cx="1296144" cy="432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最小系统</a:t>
            </a:r>
          </a:p>
        </p:txBody>
      </p:sp>
      <p:sp>
        <p:nvSpPr>
          <p:cNvPr id="6" name="圆角矩形 5">
            <a:hlinkClick r:id="rId3" action="ppaction://hlinksldjump"/>
          </p:cNvPr>
          <p:cNvSpPr/>
          <p:nvPr/>
        </p:nvSpPr>
        <p:spPr bwMode="auto">
          <a:xfrm>
            <a:off x="7236296" y="5382217"/>
            <a:ext cx="1296144" cy="432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RAM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读周期</a:t>
            </a:r>
          </a:p>
        </p:txBody>
      </p:sp>
      <p:sp>
        <p:nvSpPr>
          <p:cNvPr id="7" name="圆角矩形 6">
            <a:hlinkClick r:id="rId4" action="ppaction://hlinksldjump"/>
          </p:cNvPr>
          <p:cNvSpPr/>
          <p:nvPr/>
        </p:nvSpPr>
        <p:spPr bwMode="auto">
          <a:xfrm>
            <a:off x="3626371" y="5382217"/>
            <a:ext cx="1296144" cy="432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引脚图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1. </a:t>
            </a:r>
            <a:r>
              <a:rPr lang="zh-CN" altLang="en-US" smtClean="0"/>
              <a:t>数据和地址引脚</a:t>
            </a:r>
            <a:r>
              <a:rPr lang="zh-CN" altLang="en-US" sz="1600" smtClean="0"/>
              <a:t>（续</a:t>
            </a:r>
            <a:r>
              <a:rPr lang="en-US" altLang="zh-CN" sz="1600" smtClean="0"/>
              <a:t>2</a:t>
            </a:r>
            <a:r>
              <a:rPr lang="zh-CN" altLang="en-US" sz="1600" smtClean="0"/>
              <a:t>）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600"/>
              </a:spcBef>
              <a:spcAft>
                <a:spcPts val="1200"/>
              </a:spcAft>
              <a:buFontTx/>
              <a:buNone/>
            </a:pPr>
            <a:r>
              <a:rPr lang="en-US" altLang="zh-CN" sz="2800" b="0" dirty="0" smtClean="0">
                <a:solidFill>
                  <a:schemeClr val="hlink"/>
                </a:solidFill>
              </a:rPr>
              <a:t>A</a:t>
            </a:r>
            <a:r>
              <a:rPr lang="en-US" altLang="zh-CN" sz="2800" b="0" baseline="-30000" dirty="0" smtClean="0">
                <a:solidFill>
                  <a:schemeClr val="hlink"/>
                </a:solidFill>
              </a:rPr>
              <a:t>19</a:t>
            </a:r>
            <a:r>
              <a:rPr lang="en-US" altLang="zh-CN" sz="2800" b="0" dirty="0" smtClean="0">
                <a:solidFill>
                  <a:schemeClr val="hlink"/>
                </a:solidFill>
              </a:rPr>
              <a:t>/S</a:t>
            </a:r>
            <a:r>
              <a:rPr lang="en-US" altLang="zh-CN" sz="2800" b="0" baseline="-30000" dirty="0" smtClean="0">
                <a:solidFill>
                  <a:schemeClr val="hlink"/>
                </a:solidFill>
              </a:rPr>
              <a:t>6</a:t>
            </a:r>
            <a:r>
              <a:rPr lang="en-US" altLang="zh-CN" sz="2800" b="0" dirty="0" smtClean="0">
                <a:solidFill>
                  <a:schemeClr val="hlink"/>
                </a:solidFill>
                <a:latin typeface="Times New Roman" pitchFamily="18" charset="0"/>
              </a:rPr>
              <a:t> ~ </a:t>
            </a:r>
            <a:r>
              <a:rPr lang="en-US" altLang="zh-CN" sz="2800" b="0" dirty="0" smtClean="0">
                <a:solidFill>
                  <a:schemeClr val="hlink"/>
                </a:solidFill>
              </a:rPr>
              <a:t>A</a:t>
            </a:r>
            <a:r>
              <a:rPr lang="en-US" altLang="zh-CN" sz="2800" b="0" baseline="-30000" dirty="0" smtClean="0">
                <a:solidFill>
                  <a:schemeClr val="hlink"/>
                </a:solidFill>
              </a:rPr>
              <a:t>16</a:t>
            </a:r>
            <a:r>
              <a:rPr lang="en-US" altLang="zh-CN" sz="2800" b="0" dirty="0" smtClean="0">
                <a:solidFill>
                  <a:schemeClr val="hlink"/>
                </a:solidFill>
              </a:rPr>
              <a:t>/S</a:t>
            </a:r>
            <a:r>
              <a:rPr lang="en-US" altLang="zh-CN" sz="2800" b="0" baseline="-30000" dirty="0" smtClean="0">
                <a:solidFill>
                  <a:schemeClr val="hlink"/>
                </a:solidFill>
              </a:rPr>
              <a:t>3</a:t>
            </a:r>
            <a:r>
              <a:rPr lang="zh-CN" altLang="en-US" sz="2800" b="0" dirty="0" smtClean="0">
                <a:latin typeface="Times New Roman" pitchFamily="18" charset="0"/>
              </a:rPr>
              <a:t>（</a:t>
            </a:r>
            <a:r>
              <a:rPr lang="en-US" altLang="zh-CN" sz="2800" b="0" dirty="0" smtClean="0"/>
              <a:t>Address/Status</a:t>
            </a:r>
            <a:r>
              <a:rPr lang="zh-CN" altLang="en-US" sz="2800" b="0" dirty="0" smtClean="0">
                <a:latin typeface="Times New Roman" pitchFamily="18" charset="0"/>
              </a:rPr>
              <a:t>）</a:t>
            </a:r>
          </a:p>
          <a:p>
            <a:pPr eaLnBrk="1" hangingPunct="1"/>
            <a:r>
              <a:rPr lang="zh-CN" altLang="en-US" sz="2800" b="0" dirty="0" smtClean="0">
                <a:solidFill>
                  <a:srgbClr val="FF0000"/>
                </a:solidFill>
                <a:latin typeface="Times New Roman" pitchFamily="18" charset="0"/>
              </a:rPr>
              <a:t>地址</a:t>
            </a:r>
            <a:r>
              <a:rPr lang="en-US" altLang="zh-CN" sz="2800" b="0" dirty="0" smtClean="0">
                <a:solidFill>
                  <a:srgbClr val="FF0000"/>
                </a:solidFill>
                <a:latin typeface="Times New Roman" pitchFamily="18" charset="0"/>
              </a:rPr>
              <a:t>/</a:t>
            </a:r>
            <a:r>
              <a:rPr lang="zh-CN" altLang="en-US" sz="2800" b="0" dirty="0" smtClean="0">
                <a:solidFill>
                  <a:srgbClr val="FF0000"/>
                </a:solidFill>
                <a:latin typeface="Times New Roman" pitchFamily="18" charset="0"/>
              </a:rPr>
              <a:t>状态</a:t>
            </a:r>
            <a:r>
              <a:rPr lang="zh-CN" altLang="en-US" sz="2800" b="0" dirty="0" smtClean="0">
                <a:latin typeface="Times New Roman" pitchFamily="18" charset="0"/>
              </a:rPr>
              <a:t>分时复用引脚，输出、三态</a:t>
            </a:r>
          </a:p>
          <a:p>
            <a:pPr eaLnBrk="1" hangingPunct="1"/>
            <a:r>
              <a:rPr lang="zh-CN" altLang="en-US" sz="2800" b="0" dirty="0" smtClean="0">
                <a:latin typeface="Times New Roman" pitchFamily="18" charset="0"/>
              </a:rPr>
              <a:t>这些引脚在</a:t>
            </a:r>
            <a:r>
              <a:rPr lang="zh-CN" altLang="en-US" sz="2800" b="0" dirty="0" smtClean="0">
                <a:solidFill>
                  <a:srgbClr val="3333FF"/>
                </a:solidFill>
                <a:latin typeface="Times New Roman" pitchFamily="18" charset="0"/>
              </a:rPr>
              <a:t>访问存储器</a:t>
            </a:r>
            <a:r>
              <a:rPr lang="zh-CN" altLang="en-US" sz="2800" b="0" dirty="0" smtClean="0">
                <a:latin typeface="Times New Roman" pitchFamily="18" charset="0"/>
              </a:rPr>
              <a:t>的第一个时钟周期输出高</a:t>
            </a:r>
            <a:r>
              <a:rPr lang="en-US" altLang="zh-CN" sz="2800" b="0" dirty="0" smtClean="0">
                <a:latin typeface="Times New Roman" pitchFamily="18" charset="0"/>
              </a:rPr>
              <a:t>4</a:t>
            </a:r>
            <a:r>
              <a:rPr lang="zh-CN" altLang="en-US" sz="2800" b="0" dirty="0" smtClean="0">
                <a:latin typeface="Times New Roman" pitchFamily="18" charset="0"/>
              </a:rPr>
              <a:t>位地址</a:t>
            </a:r>
            <a:r>
              <a:rPr lang="en-US" altLang="zh-CN" sz="2800" b="0" dirty="0" smtClean="0">
                <a:latin typeface="Times New Roman" pitchFamily="18" charset="0"/>
              </a:rPr>
              <a:t>A</a:t>
            </a:r>
            <a:r>
              <a:rPr lang="en-US" altLang="zh-CN" sz="2800" b="0" baseline="-30000" dirty="0" smtClean="0">
                <a:latin typeface="Times New Roman" pitchFamily="18" charset="0"/>
              </a:rPr>
              <a:t>19</a:t>
            </a:r>
            <a:r>
              <a:rPr lang="en-US" altLang="zh-CN" sz="2800" b="0" dirty="0" smtClean="0">
                <a:latin typeface="Times New Roman" pitchFamily="18" charset="0"/>
              </a:rPr>
              <a:t> ~ A</a:t>
            </a:r>
            <a:r>
              <a:rPr lang="en-US" altLang="zh-CN" sz="2800" b="0" baseline="-30000" dirty="0" smtClean="0">
                <a:latin typeface="Times New Roman" pitchFamily="18" charset="0"/>
              </a:rPr>
              <a:t>16</a:t>
            </a:r>
          </a:p>
          <a:p>
            <a:pPr eaLnBrk="1" hangingPunct="1"/>
            <a:r>
              <a:rPr lang="zh-CN" altLang="en-US" sz="2800" b="0" dirty="0" smtClean="0">
                <a:latin typeface="Times New Roman" pitchFamily="18" charset="0"/>
              </a:rPr>
              <a:t>在</a:t>
            </a:r>
            <a:r>
              <a:rPr lang="zh-CN" altLang="en-US" sz="2800" b="0" dirty="0" smtClean="0">
                <a:solidFill>
                  <a:srgbClr val="3333FF"/>
                </a:solidFill>
                <a:latin typeface="Times New Roman" pitchFamily="18" charset="0"/>
              </a:rPr>
              <a:t>访问外设</a:t>
            </a:r>
            <a:r>
              <a:rPr lang="zh-CN" altLang="en-US" sz="2800" b="0" dirty="0" smtClean="0">
                <a:latin typeface="Times New Roman" pitchFamily="18" charset="0"/>
              </a:rPr>
              <a:t>的第一个时钟周期全部输出低电平无效</a:t>
            </a:r>
          </a:p>
          <a:p>
            <a:pPr eaLnBrk="1" hangingPunct="1"/>
            <a:r>
              <a:rPr lang="zh-CN" altLang="en-US" sz="2800" b="0" dirty="0" smtClean="0">
                <a:latin typeface="Times New Roman" pitchFamily="18" charset="0"/>
              </a:rPr>
              <a:t>其他时间输出</a:t>
            </a:r>
            <a:r>
              <a:rPr lang="zh-CN" altLang="en-US" sz="2800" b="0" dirty="0" smtClean="0">
                <a:latin typeface="Times New Roman" pitchFamily="18" charset="0"/>
                <a:hlinkClick r:id="rId2" action="ppaction://hlinksldjump"/>
              </a:rPr>
              <a:t>状态信号</a:t>
            </a:r>
            <a:r>
              <a:rPr lang="en-US" altLang="zh-CN" sz="2800" b="0" dirty="0" smtClean="0">
                <a:latin typeface="Times New Roman" pitchFamily="18" charset="0"/>
              </a:rPr>
              <a:t>S</a:t>
            </a:r>
            <a:r>
              <a:rPr lang="en-US" altLang="zh-CN" sz="2800" b="0" baseline="-30000" dirty="0" smtClean="0">
                <a:latin typeface="Times New Roman" pitchFamily="18" charset="0"/>
              </a:rPr>
              <a:t>6</a:t>
            </a:r>
            <a:r>
              <a:rPr lang="en-US" altLang="zh-CN" sz="2800" b="0" dirty="0" smtClean="0">
                <a:latin typeface="Times New Roman" pitchFamily="18" charset="0"/>
              </a:rPr>
              <a:t> ~ S</a:t>
            </a:r>
            <a:r>
              <a:rPr lang="en-US" altLang="zh-CN" sz="2800" b="0" baseline="-30000" dirty="0" smtClean="0">
                <a:latin typeface="Times New Roman" pitchFamily="18" charset="0"/>
              </a:rPr>
              <a:t>3</a:t>
            </a:r>
            <a:endParaRPr lang="en-US" altLang="zh-CN" sz="2800" b="0" dirty="0" smtClean="0"/>
          </a:p>
        </p:txBody>
      </p:sp>
      <p:sp>
        <p:nvSpPr>
          <p:cNvPr id="7" name="圆角矩形 6">
            <a:hlinkClick r:id="rId3" action="ppaction://hlinksldjump"/>
          </p:cNvPr>
          <p:cNvSpPr/>
          <p:nvPr/>
        </p:nvSpPr>
        <p:spPr bwMode="auto">
          <a:xfrm>
            <a:off x="5472100" y="5382217"/>
            <a:ext cx="1296144" cy="432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最小系统</a:t>
            </a:r>
          </a:p>
        </p:txBody>
      </p:sp>
      <p:sp>
        <p:nvSpPr>
          <p:cNvPr id="8" name="圆角矩形 7">
            <a:hlinkClick r:id="rId4" action="ppaction://hlinksldjump"/>
          </p:cNvPr>
          <p:cNvSpPr/>
          <p:nvPr/>
        </p:nvSpPr>
        <p:spPr bwMode="auto">
          <a:xfrm>
            <a:off x="7236296" y="5382217"/>
            <a:ext cx="1296144" cy="432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RAM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读周期</a:t>
            </a:r>
          </a:p>
        </p:txBody>
      </p:sp>
      <p:sp>
        <p:nvSpPr>
          <p:cNvPr id="9" name="圆角矩形 8">
            <a:hlinkClick r:id="rId5" action="ppaction://hlinksldjump"/>
          </p:cNvPr>
          <p:cNvSpPr/>
          <p:nvPr/>
        </p:nvSpPr>
        <p:spPr bwMode="auto">
          <a:xfrm>
            <a:off x="3626371" y="5382217"/>
            <a:ext cx="1296144" cy="432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引脚图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状态信号</a:t>
            </a:r>
            <a:r>
              <a:rPr lang="en-US" altLang="zh-CN" dirty="0"/>
              <a:t>S6 ~ S3</a:t>
            </a:r>
            <a:endParaRPr lang="zh-CN" altLang="en-US" dirty="0"/>
          </a:p>
        </p:txBody>
      </p:sp>
      <p:pic>
        <p:nvPicPr>
          <p:cNvPr id="5" name="图片 4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301208"/>
            <a:ext cx="833512" cy="833512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718775"/>
              </p:ext>
            </p:extLst>
          </p:nvPr>
        </p:nvGraphicFramePr>
        <p:xfrm>
          <a:off x="926595" y="1313765"/>
          <a:ext cx="7335816" cy="3200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70132"/>
                <a:gridCol w="1170130"/>
                <a:gridCol w="4995554"/>
              </a:tblGrid>
              <a:tr h="45647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S6</a:t>
                      </a:r>
                      <a:endParaRPr lang="zh-CN" altLang="en-US" sz="24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未定义，始终为低电平</a:t>
                      </a:r>
                      <a:endParaRPr lang="zh-CN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647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S5</a:t>
                      </a:r>
                      <a:endParaRPr lang="zh-CN" altLang="en-US" sz="2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指示中断允许标志位</a:t>
                      </a: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的当前状态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6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S3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S4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</a:rPr>
                        <a:t>段寄存器使用状态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56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当前正在使用</a:t>
                      </a:r>
                      <a:r>
                        <a:rPr lang="en-US" altLang="zh-CN" sz="2400" dirty="0" smtClean="0"/>
                        <a:t>ES</a:t>
                      </a:r>
                      <a:endParaRPr lang="zh-CN" altLang="en-US" sz="2400" dirty="0"/>
                    </a:p>
                  </a:txBody>
                  <a:tcPr/>
                </a:tc>
              </a:tr>
              <a:tr h="456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当前正在使用</a:t>
                      </a:r>
                      <a:r>
                        <a:rPr lang="en-US" altLang="zh-CN" sz="2400" dirty="0" smtClean="0"/>
                        <a:t>SS</a:t>
                      </a:r>
                      <a:endParaRPr lang="zh-CN" altLang="en-US" sz="2400" dirty="0" smtClean="0"/>
                    </a:p>
                  </a:txBody>
                  <a:tcPr/>
                </a:tc>
              </a:tr>
              <a:tr h="456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当前正在使用</a:t>
                      </a:r>
                      <a:r>
                        <a:rPr lang="en-US" altLang="zh-CN" sz="2400" dirty="0" smtClean="0"/>
                        <a:t>CS</a:t>
                      </a:r>
                      <a:r>
                        <a:rPr lang="zh-CN" altLang="en-US" sz="2400" dirty="0" smtClean="0"/>
                        <a:t>或未使用段寄存器</a:t>
                      </a:r>
                      <a:endParaRPr lang="zh-CN" altLang="en-US" sz="2400" dirty="0"/>
                    </a:p>
                  </a:txBody>
                  <a:tcPr/>
                </a:tc>
              </a:tr>
              <a:tr h="456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当前正在使用</a:t>
                      </a:r>
                      <a:r>
                        <a:rPr lang="en-US" altLang="zh-CN" sz="2400" dirty="0" smtClean="0"/>
                        <a:t>DS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866459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 </a:t>
            </a:r>
            <a:r>
              <a:rPr lang="zh-CN" altLang="en-US" smtClean="0"/>
              <a:t>读写控制引脚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29600" cy="3528045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1200"/>
              </a:spcAft>
              <a:buFontTx/>
              <a:buNone/>
            </a:pPr>
            <a:r>
              <a:rPr lang="en-US" altLang="zh-CN" sz="2800" b="0" dirty="0" smtClean="0">
                <a:solidFill>
                  <a:schemeClr val="hlink"/>
                </a:solidFill>
              </a:rPr>
              <a:t>ALE</a:t>
            </a:r>
            <a:r>
              <a:rPr lang="zh-CN" altLang="en-US" sz="2800" b="0" dirty="0" smtClean="0">
                <a:latin typeface="Times New Roman" pitchFamily="18" charset="0"/>
              </a:rPr>
              <a:t>（</a:t>
            </a:r>
            <a:r>
              <a:rPr lang="en-US" altLang="zh-CN" sz="2800" b="0" dirty="0" smtClean="0"/>
              <a:t>Address Latch Enable #25</a:t>
            </a:r>
            <a:r>
              <a:rPr lang="zh-CN" altLang="en-US" sz="2800" b="0" dirty="0" smtClean="0">
                <a:latin typeface="Times New Roman" pitchFamily="18" charset="0"/>
              </a:rPr>
              <a:t>）</a:t>
            </a:r>
          </a:p>
          <a:p>
            <a:pPr eaLnBrk="1" hangingPunct="1"/>
            <a:r>
              <a:rPr lang="zh-CN" altLang="en-US" dirty="0" smtClean="0">
                <a:latin typeface="Times New Roman" pitchFamily="18" charset="0"/>
              </a:rPr>
              <a:t>地址</a:t>
            </a:r>
            <a:r>
              <a:rPr lang="zh-CN" altLang="en-US" dirty="0">
                <a:latin typeface="Times New Roman" pitchFamily="18" charset="0"/>
              </a:rPr>
              <a:t>锁存允许</a:t>
            </a:r>
            <a:r>
              <a:rPr lang="zh-CN" altLang="en-US" sz="2800" b="0" dirty="0" smtClean="0">
                <a:latin typeface="Times New Roman" pitchFamily="18" charset="0"/>
              </a:rPr>
              <a:t>，输出、三态、高电平有效</a:t>
            </a:r>
          </a:p>
          <a:p>
            <a:pPr eaLnBrk="1" hangingPunct="1"/>
            <a:r>
              <a:rPr lang="en-US" altLang="zh-CN" sz="2800" b="0" dirty="0" smtClean="0"/>
              <a:t>ALE</a:t>
            </a:r>
            <a:r>
              <a:rPr lang="zh-CN" altLang="en-US" sz="2800" b="0" dirty="0" smtClean="0">
                <a:latin typeface="Times New Roman" pitchFamily="18" charset="0"/>
              </a:rPr>
              <a:t>引脚高有效时，表示复用引脚：</a:t>
            </a:r>
            <a:r>
              <a:rPr lang="en-US" altLang="zh-CN" sz="2800" b="0" dirty="0" smtClean="0"/>
              <a:t>AD</a:t>
            </a:r>
            <a:r>
              <a:rPr lang="en-US" altLang="zh-CN" sz="2800" b="0" baseline="-30000" dirty="0" smtClean="0"/>
              <a:t>7</a:t>
            </a:r>
            <a:r>
              <a:rPr lang="en-US" altLang="zh-CN" sz="2800" b="0" dirty="0" smtClean="0">
                <a:latin typeface="Times New Roman" pitchFamily="18" charset="0"/>
              </a:rPr>
              <a:t> ~ </a:t>
            </a:r>
            <a:r>
              <a:rPr lang="en-US" altLang="zh-CN" sz="2800" b="0" dirty="0" smtClean="0"/>
              <a:t>AD</a:t>
            </a:r>
            <a:r>
              <a:rPr lang="en-US" altLang="zh-CN" sz="2800" b="0" baseline="-30000" dirty="0" smtClean="0"/>
              <a:t>0</a:t>
            </a:r>
            <a:r>
              <a:rPr lang="zh-CN" altLang="en-US" sz="2800" b="0" dirty="0" smtClean="0">
                <a:latin typeface="Times New Roman" pitchFamily="18" charset="0"/>
              </a:rPr>
              <a:t>和</a:t>
            </a:r>
            <a:r>
              <a:rPr lang="en-US" altLang="zh-CN" sz="2800" b="0" dirty="0" smtClean="0"/>
              <a:t>A</a:t>
            </a:r>
            <a:r>
              <a:rPr lang="en-US" altLang="zh-CN" sz="2800" b="0" baseline="-30000" dirty="0" smtClean="0"/>
              <a:t>19</a:t>
            </a:r>
            <a:r>
              <a:rPr lang="en-US" altLang="zh-CN" sz="2800" b="0" dirty="0" smtClean="0"/>
              <a:t>/S</a:t>
            </a:r>
            <a:r>
              <a:rPr lang="en-US" altLang="zh-CN" sz="2800" b="0" baseline="-30000" dirty="0" smtClean="0"/>
              <a:t>6</a:t>
            </a:r>
            <a:r>
              <a:rPr lang="en-US" altLang="zh-CN" sz="2800" b="0" dirty="0" smtClean="0">
                <a:latin typeface="Times New Roman" pitchFamily="18" charset="0"/>
              </a:rPr>
              <a:t> ~ </a:t>
            </a:r>
            <a:r>
              <a:rPr lang="en-US" altLang="zh-CN" sz="2800" b="0" dirty="0" smtClean="0"/>
              <a:t>A</a:t>
            </a:r>
            <a:r>
              <a:rPr lang="en-US" altLang="zh-CN" sz="2800" b="0" baseline="-30000" dirty="0" smtClean="0"/>
              <a:t>16</a:t>
            </a:r>
            <a:r>
              <a:rPr lang="en-US" altLang="zh-CN" sz="2800" b="0" dirty="0" smtClean="0"/>
              <a:t>/S</a:t>
            </a:r>
            <a:r>
              <a:rPr lang="en-US" altLang="zh-CN" sz="2800" b="0" baseline="-30000" dirty="0" smtClean="0"/>
              <a:t>3</a:t>
            </a:r>
            <a:r>
              <a:rPr lang="zh-CN" altLang="en-US" sz="2800" b="0" dirty="0" smtClean="0">
                <a:latin typeface="Times New Roman" pitchFamily="18" charset="0"/>
              </a:rPr>
              <a:t>正在传送地址信息</a:t>
            </a:r>
          </a:p>
          <a:p>
            <a:pPr eaLnBrk="1" hangingPunct="1"/>
            <a:r>
              <a:rPr lang="zh-CN" altLang="en-US" sz="2800" b="0" dirty="0" smtClean="0">
                <a:latin typeface="Times New Roman" pitchFamily="18" charset="0"/>
              </a:rPr>
              <a:t>由于地址信息在这些复用引脚上出现的时间很短暂，所以系统可以利用</a:t>
            </a:r>
            <a:r>
              <a:rPr lang="en-US" altLang="zh-CN" sz="2800" b="0" dirty="0" smtClean="0"/>
              <a:t>ALE</a:t>
            </a:r>
            <a:r>
              <a:rPr lang="zh-CN" altLang="en-US" sz="2800" b="0" dirty="0" smtClean="0">
                <a:latin typeface="Times New Roman" pitchFamily="18" charset="0"/>
              </a:rPr>
              <a:t>引脚将地址锁存起来</a:t>
            </a:r>
            <a:endParaRPr lang="zh-CN" altLang="en-US" sz="2800" b="0" dirty="0" smtClean="0"/>
          </a:p>
        </p:txBody>
      </p:sp>
      <p:sp>
        <p:nvSpPr>
          <p:cNvPr id="7" name="圆角矩形 6">
            <a:hlinkClick r:id="rId2" action="ppaction://hlinksldjump"/>
          </p:cNvPr>
          <p:cNvSpPr/>
          <p:nvPr/>
        </p:nvSpPr>
        <p:spPr bwMode="auto">
          <a:xfrm>
            <a:off x="5472100" y="5382217"/>
            <a:ext cx="1296144" cy="432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最小系统</a:t>
            </a:r>
          </a:p>
        </p:txBody>
      </p:sp>
      <p:sp>
        <p:nvSpPr>
          <p:cNvPr id="8" name="圆角矩形 7">
            <a:hlinkClick r:id="rId3" action="ppaction://hlinksldjump"/>
          </p:cNvPr>
          <p:cNvSpPr/>
          <p:nvPr/>
        </p:nvSpPr>
        <p:spPr bwMode="auto">
          <a:xfrm>
            <a:off x="7236296" y="5382217"/>
            <a:ext cx="1296144" cy="432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RAM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读周期</a:t>
            </a:r>
          </a:p>
        </p:txBody>
      </p:sp>
      <p:sp>
        <p:nvSpPr>
          <p:cNvPr id="9" name="圆角矩形 8">
            <a:hlinkClick r:id="rId4" action="ppaction://hlinksldjump"/>
          </p:cNvPr>
          <p:cNvSpPr/>
          <p:nvPr/>
        </p:nvSpPr>
        <p:spPr bwMode="auto">
          <a:xfrm>
            <a:off x="3626371" y="5382217"/>
            <a:ext cx="1296144" cy="432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引脚图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2. </a:t>
            </a:r>
            <a:r>
              <a:rPr lang="zh-CN" altLang="en-US" dirty="0" smtClean="0"/>
              <a:t>读写控制引脚</a:t>
            </a:r>
            <a:r>
              <a:rPr lang="zh-CN" altLang="en-US" sz="1600" dirty="0" smtClean="0"/>
              <a:t>（续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）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29600" cy="4113110"/>
          </a:xfrm>
        </p:spPr>
        <p:txBody>
          <a:bodyPr/>
          <a:lstStyle/>
          <a:p>
            <a:pPr eaLnBrk="1" hangingPunct="1">
              <a:spcAft>
                <a:spcPts val="1200"/>
              </a:spcAft>
              <a:buFontTx/>
              <a:buNone/>
            </a:pPr>
            <a:r>
              <a:rPr lang="en-US" altLang="zh-CN" sz="2800" b="0" dirty="0" smtClean="0">
                <a:solidFill>
                  <a:schemeClr val="hlink"/>
                </a:solidFill>
              </a:rPr>
              <a:t>IO/M*</a:t>
            </a:r>
            <a:r>
              <a:rPr lang="zh-CN" altLang="en-US" sz="2800" b="0" dirty="0" smtClean="0">
                <a:latin typeface="Times New Roman" pitchFamily="18" charset="0"/>
              </a:rPr>
              <a:t>（</a:t>
            </a:r>
            <a:r>
              <a:rPr lang="en-US" altLang="zh-CN" sz="2800" b="0" dirty="0" smtClean="0"/>
              <a:t>Input and Output/Memory #28</a:t>
            </a:r>
            <a:r>
              <a:rPr lang="zh-CN" altLang="en-US" sz="2800" b="0" dirty="0" smtClean="0">
                <a:latin typeface="Times New Roman" pitchFamily="18" charset="0"/>
              </a:rPr>
              <a:t>）</a:t>
            </a:r>
            <a:r>
              <a:rPr lang="zh-CN" altLang="en-US" sz="2800" b="0" dirty="0" smtClean="0"/>
              <a:t> </a:t>
            </a:r>
          </a:p>
          <a:p>
            <a:pPr eaLnBrk="1" hangingPunct="1"/>
            <a:r>
              <a:rPr lang="en-US" altLang="zh-CN" dirty="0" smtClean="0">
                <a:latin typeface="Times New Roman" pitchFamily="18" charset="0"/>
              </a:rPr>
              <a:t>I/O</a:t>
            </a:r>
            <a:r>
              <a:rPr lang="zh-CN" altLang="en-US" dirty="0">
                <a:latin typeface="Times New Roman" pitchFamily="18" charset="0"/>
              </a:rPr>
              <a:t>或存储器访问</a:t>
            </a:r>
            <a:r>
              <a:rPr lang="zh-CN" altLang="en-US" sz="2800" b="0" dirty="0" smtClean="0">
                <a:latin typeface="Times New Roman" pitchFamily="18" charset="0"/>
              </a:rPr>
              <a:t>，输出、三态</a:t>
            </a:r>
          </a:p>
          <a:p>
            <a:pPr eaLnBrk="1" hangingPunct="1"/>
            <a:r>
              <a:rPr lang="en-US" altLang="zh-CN" dirty="0" smtClean="0">
                <a:latin typeface="Times New Roman" pitchFamily="18" charset="0"/>
              </a:rPr>
              <a:t>CPU</a:t>
            </a:r>
            <a:r>
              <a:rPr lang="zh-CN" altLang="en-US" dirty="0" smtClean="0">
                <a:latin typeface="Times New Roman" pitchFamily="18" charset="0"/>
              </a:rPr>
              <a:t>访问</a:t>
            </a:r>
            <a:r>
              <a:rPr lang="en-US" altLang="zh-CN" dirty="0">
                <a:latin typeface="Times New Roman" pitchFamily="18" charset="0"/>
              </a:rPr>
              <a:t>I/O</a:t>
            </a:r>
            <a:r>
              <a:rPr lang="zh-CN" altLang="en-US" dirty="0" smtClean="0">
                <a:latin typeface="Times New Roman" pitchFamily="18" charset="0"/>
              </a:rPr>
              <a:t>端口</a:t>
            </a:r>
            <a:r>
              <a:rPr lang="zh-CN" altLang="en-US" sz="2800" b="0" dirty="0" smtClean="0">
                <a:latin typeface="Times New Roman" pitchFamily="18" charset="0"/>
              </a:rPr>
              <a:t>时，</a:t>
            </a:r>
            <a:r>
              <a:rPr lang="zh-CN" altLang="en-US" dirty="0">
                <a:latin typeface="Times New Roman" pitchFamily="18" charset="0"/>
              </a:rPr>
              <a:t>该引脚输出高</a:t>
            </a:r>
            <a:r>
              <a:rPr lang="zh-CN" altLang="en-US" dirty="0" smtClean="0">
                <a:latin typeface="Times New Roman" pitchFamily="18" charset="0"/>
              </a:rPr>
              <a:t>电平</a:t>
            </a:r>
            <a:r>
              <a:rPr lang="zh-CN" altLang="en-US" sz="2800" b="0" dirty="0" smtClean="0">
                <a:latin typeface="Times New Roman" pitchFamily="18" charset="0"/>
              </a:rPr>
              <a:t>，这时地址总线</a:t>
            </a:r>
            <a:r>
              <a:rPr lang="en-US" altLang="zh-CN" sz="2800" b="0" dirty="0" smtClean="0">
                <a:latin typeface="Times New Roman" pitchFamily="18" charset="0"/>
              </a:rPr>
              <a:t>A</a:t>
            </a:r>
            <a:r>
              <a:rPr lang="en-US" altLang="zh-CN" sz="2800" b="0" baseline="-30000" dirty="0" smtClean="0">
                <a:latin typeface="Times New Roman" pitchFamily="18" charset="0"/>
              </a:rPr>
              <a:t>15</a:t>
            </a:r>
            <a:r>
              <a:rPr lang="en-US" altLang="zh-CN" sz="2800" b="0" dirty="0" smtClean="0">
                <a:latin typeface="Times New Roman" pitchFamily="18" charset="0"/>
              </a:rPr>
              <a:t> ~ A</a:t>
            </a:r>
            <a:r>
              <a:rPr lang="en-US" altLang="zh-CN" sz="2800" b="0" baseline="-30000" dirty="0" smtClean="0">
                <a:latin typeface="Times New Roman" pitchFamily="18" charset="0"/>
              </a:rPr>
              <a:t>0</a:t>
            </a:r>
            <a:r>
              <a:rPr lang="zh-CN" altLang="en-US" sz="2800" b="0" dirty="0" smtClean="0">
                <a:latin typeface="Times New Roman" pitchFamily="18" charset="0"/>
              </a:rPr>
              <a:t>提供</a:t>
            </a:r>
            <a:r>
              <a:rPr lang="en-US" altLang="zh-CN" dirty="0">
                <a:latin typeface="Times New Roman" pitchFamily="18" charset="0"/>
              </a:rPr>
              <a:t>16</a:t>
            </a:r>
            <a:r>
              <a:rPr lang="zh-CN" altLang="en-US" dirty="0">
                <a:latin typeface="Times New Roman" pitchFamily="18" charset="0"/>
              </a:rPr>
              <a:t>位</a:t>
            </a:r>
            <a:r>
              <a:rPr lang="en-US" altLang="zh-CN" sz="2800" b="0" dirty="0" smtClean="0">
                <a:latin typeface="Times New Roman" pitchFamily="18" charset="0"/>
              </a:rPr>
              <a:t>I/O</a:t>
            </a:r>
            <a:r>
              <a:rPr lang="zh-CN" altLang="en-US" sz="2800" b="0" dirty="0" smtClean="0">
                <a:latin typeface="Times New Roman" pitchFamily="18" charset="0"/>
              </a:rPr>
              <a:t>口地址</a:t>
            </a:r>
          </a:p>
          <a:p>
            <a:pPr eaLnBrk="1" hangingPunct="1"/>
            <a:r>
              <a:rPr lang="en-US" altLang="zh-CN" dirty="0" smtClean="0">
                <a:latin typeface="Times New Roman" pitchFamily="18" charset="0"/>
              </a:rPr>
              <a:t>CPU</a:t>
            </a:r>
            <a:r>
              <a:rPr lang="zh-CN" altLang="en-US" dirty="0" smtClean="0">
                <a:latin typeface="Times New Roman" pitchFamily="18" charset="0"/>
              </a:rPr>
              <a:t>访问存储器</a:t>
            </a:r>
            <a:r>
              <a:rPr lang="zh-CN" altLang="en-US" sz="2800" b="0" dirty="0" smtClean="0">
                <a:latin typeface="Times New Roman" pitchFamily="18" charset="0"/>
              </a:rPr>
              <a:t>时，</a:t>
            </a:r>
            <a:r>
              <a:rPr lang="zh-CN" altLang="en-US" dirty="0">
                <a:latin typeface="Times New Roman" pitchFamily="18" charset="0"/>
              </a:rPr>
              <a:t>该引脚输出低</a:t>
            </a:r>
            <a:r>
              <a:rPr lang="zh-CN" altLang="en-US" dirty="0" smtClean="0">
                <a:latin typeface="Times New Roman" pitchFamily="18" charset="0"/>
              </a:rPr>
              <a:t>电平</a:t>
            </a:r>
            <a:r>
              <a:rPr lang="zh-CN" altLang="en-US" sz="2800" b="0" dirty="0" smtClean="0">
                <a:latin typeface="Times New Roman" pitchFamily="18" charset="0"/>
              </a:rPr>
              <a:t>，这时地址总线</a:t>
            </a:r>
            <a:r>
              <a:rPr lang="en-US" altLang="zh-CN" sz="2800" b="0" dirty="0" smtClean="0">
                <a:latin typeface="Times New Roman" pitchFamily="18" charset="0"/>
              </a:rPr>
              <a:t>A</a:t>
            </a:r>
            <a:r>
              <a:rPr lang="en-US" altLang="zh-CN" sz="2800" b="0" baseline="-30000" dirty="0" smtClean="0">
                <a:latin typeface="Times New Roman" pitchFamily="18" charset="0"/>
              </a:rPr>
              <a:t>19</a:t>
            </a:r>
            <a:r>
              <a:rPr lang="en-US" altLang="zh-CN" sz="2800" b="0" dirty="0" smtClean="0">
                <a:latin typeface="Times New Roman" pitchFamily="18" charset="0"/>
              </a:rPr>
              <a:t> ~ A</a:t>
            </a:r>
            <a:r>
              <a:rPr lang="en-US" altLang="zh-CN" sz="2800" b="0" baseline="-30000" dirty="0" smtClean="0">
                <a:latin typeface="Times New Roman" pitchFamily="18" charset="0"/>
              </a:rPr>
              <a:t>0</a:t>
            </a:r>
            <a:r>
              <a:rPr lang="zh-CN" altLang="en-US" sz="2800" b="0" dirty="0" smtClean="0">
                <a:latin typeface="Times New Roman" pitchFamily="18" charset="0"/>
              </a:rPr>
              <a:t>提供</a:t>
            </a:r>
            <a:r>
              <a:rPr lang="en-US" altLang="zh-CN" dirty="0">
                <a:latin typeface="Times New Roman" pitchFamily="18" charset="0"/>
              </a:rPr>
              <a:t>20</a:t>
            </a:r>
            <a:r>
              <a:rPr lang="zh-CN" altLang="en-US" dirty="0" smtClean="0">
                <a:latin typeface="Times New Roman" pitchFamily="18" charset="0"/>
              </a:rPr>
              <a:t>位</a:t>
            </a:r>
            <a:r>
              <a:rPr lang="zh-CN" altLang="en-US" sz="2800" b="0" dirty="0" smtClean="0">
                <a:latin typeface="Times New Roman" pitchFamily="18" charset="0"/>
              </a:rPr>
              <a:t>存储器地址</a:t>
            </a:r>
            <a:endParaRPr lang="en-US" altLang="zh-CN" sz="2800" b="0" dirty="0" smtClean="0">
              <a:latin typeface="Times New Roman" pitchFamily="18" charset="0"/>
            </a:endParaRPr>
          </a:p>
          <a:p>
            <a:pPr marL="0" indent="0" eaLnBrk="1" hangingPunct="1">
              <a:buNone/>
            </a:pPr>
            <a:endParaRPr lang="en-US" altLang="zh-CN" dirty="0">
              <a:latin typeface="Times New Roman" pitchFamily="18" charset="0"/>
            </a:endParaRPr>
          </a:p>
          <a:p>
            <a:pPr marL="0" indent="0" eaLnBrk="1" hangingPunct="1">
              <a:buNone/>
            </a:pPr>
            <a:r>
              <a:rPr lang="zh-CN" altLang="en-US" sz="2800" b="0" dirty="0" smtClean="0"/>
              <a:t>注：在</a:t>
            </a:r>
            <a:r>
              <a:rPr lang="en-US" altLang="zh-CN" sz="2800" b="0" dirty="0" smtClean="0"/>
              <a:t>8086</a:t>
            </a:r>
            <a:r>
              <a:rPr lang="zh-CN" altLang="en-US" sz="2800" b="0" dirty="0" smtClean="0"/>
              <a:t>上该引脚定义为</a:t>
            </a:r>
            <a:r>
              <a:rPr lang="en-US" altLang="zh-CN" sz="2800" b="0" dirty="0" smtClean="0"/>
              <a:t>M/IO*</a:t>
            </a:r>
            <a:r>
              <a:rPr lang="zh-CN" altLang="en-US" sz="2800" b="0" dirty="0" smtClean="0"/>
              <a:t>。</a:t>
            </a:r>
          </a:p>
        </p:txBody>
      </p:sp>
      <p:sp>
        <p:nvSpPr>
          <p:cNvPr id="5" name="圆角矩形 4">
            <a:hlinkClick r:id="rId2" action="ppaction://hlinksldjump"/>
          </p:cNvPr>
          <p:cNvSpPr/>
          <p:nvPr/>
        </p:nvSpPr>
        <p:spPr bwMode="auto">
          <a:xfrm>
            <a:off x="5367660" y="5239329"/>
            <a:ext cx="1296144" cy="432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最小系统</a:t>
            </a:r>
          </a:p>
        </p:txBody>
      </p:sp>
      <p:sp>
        <p:nvSpPr>
          <p:cNvPr id="6" name="圆角矩形 5">
            <a:hlinkClick r:id="rId3" action="ppaction://hlinksldjump"/>
          </p:cNvPr>
          <p:cNvSpPr/>
          <p:nvPr/>
        </p:nvSpPr>
        <p:spPr bwMode="auto">
          <a:xfrm>
            <a:off x="7239844" y="5239329"/>
            <a:ext cx="1296144" cy="432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RAM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读周期</a:t>
            </a:r>
          </a:p>
        </p:txBody>
      </p:sp>
      <p:sp>
        <p:nvSpPr>
          <p:cNvPr id="7" name="圆角矩形 6">
            <a:hlinkClick r:id="rId4" action="ppaction://hlinksldjump"/>
          </p:cNvPr>
          <p:cNvSpPr/>
          <p:nvPr/>
        </p:nvSpPr>
        <p:spPr bwMode="auto">
          <a:xfrm>
            <a:off x="3527360" y="5247202"/>
            <a:ext cx="1296144" cy="432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引脚图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 </a:t>
            </a:r>
            <a:r>
              <a:rPr lang="zh-CN" altLang="en-US" smtClean="0"/>
              <a:t>读写控制引脚</a:t>
            </a:r>
            <a:r>
              <a:rPr lang="zh-CN" altLang="en-US" sz="1600" smtClean="0"/>
              <a:t>（续</a:t>
            </a:r>
            <a:r>
              <a:rPr lang="en-US" altLang="zh-CN" sz="1600" smtClean="0"/>
              <a:t>2</a:t>
            </a:r>
            <a:r>
              <a:rPr lang="zh-CN" altLang="en-US" sz="1600" smtClean="0"/>
              <a:t>）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4"/>
            <a:ext cx="8229600" cy="4338135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1200"/>
              </a:spcAft>
              <a:buFontTx/>
              <a:buNone/>
            </a:pPr>
            <a:r>
              <a:rPr lang="en-US" altLang="zh-CN" sz="2800" b="0" dirty="0" smtClean="0">
                <a:solidFill>
                  <a:schemeClr val="hlink"/>
                </a:solidFill>
              </a:rPr>
              <a:t>WR*</a:t>
            </a:r>
            <a:r>
              <a:rPr lang="zh-CN" altLang="en-US" sz="2800" b="0" dirty="0" smtClean="0">
                <a:latin typeface="Times New Roman" pitchFamily="18" charset="0"/>
              </a:rPr>
              <a:t>（</a:t>
            </a:r>
            <a:r>
              <a:rPr lang="en-US" altLang="zh-CN" sz="2800" b="0" dirty="0" smtClean="0"/>
              <a:t>Write #29</a:t>
            </a:r>
            <a:r>
              <a:rPr lang="zh-CN" altLang="en-US" sz="2800" b="0" dirty="0" smtClean="0">
                <a:latin typeface="Times New Roman" pitchFamily="18" charset="0"/>
              </a:rPr>
              <a:t>）</a:t>
            </a:r>
            <a:r>
              <a:rPr lang="zh-CN" altLang="en-US" sz="2800" b="0" dirty="0" smtClean="0"/>
              <a:t> </a:t>
            </a:r>
            <a:endParaRPr lang="zh-CN" altLang="en-US" sz="2800" b="0" dirty="0" smtClean="0">
              <a:latin typeface="Times New Roman" pitchFamily="18" charset="0"/>
            </a:endParaRPr>
          </a:p>
          <a:p>
            <a:pPr eaLnBrk="1" hangingPunct="1"/>
            <a:r>
              <a:rPr lang="zh-CN" altLang="en-US" dirty="0">
                <a:latin typeface="Times New Roman" pitchFamily="18" charset="0"/>
              </a:rPr>
              <a:t>写控制</a:t>
            </a:r>
            <a:r>
              <a:rPr lang="zh-CN" altLang="en-US" sz="2800" b="0" dirty="0" smtClean="0">
                <a:latin typeface="Times New Roman" pitchFamily="18" charset="0"/>
              </a:rPr>
              <a:t>，输出、三态、低电平有效</a:t>
            </a:r>
          </a:p>
          <a:p>
            <a:pPr eaLnBrk="1" hangingPunct="1"/>
            <a:r>
              <a:rPr lang="zh-CN" altLang="en-US" sz="2800" b="0" dirty="0" smtClean="0">
                <a:latin typeface="Times New Roman" pitchFamily="18" charset="0"/>
              </a:rPr>
              <a:t>有效时，表示</a:t>
            </a:r>
            <a:r>
              <a:rPr lang="en-US" altLang="zh-CN" sz="2800" b="0" dirty="0" smtClean="0">
                <a:latin typeface="Times New Roman" pitchFamily="18" charset="0"/>
              </a:rPr>
              <a:t>CPU</a:t>
            </a:r>
            <a:r>
              <a:rPr lang="zh-CN" altLang="en-US" sz="2800" b="0" dirty="0" smtClean="0">
                <a:latin typeface="Times New Roman" pitchFamily="18" charset="0"/>
              </a:rPr>
              <a:t>正在写出数据给存储器或</a:t>
            </a:r>
            <a:r>
              <a:rPr lang="en-US" altLang="zh-CN" sz="2800" b="0" dirty="0" smtClean="0">
                <a:latin typeface="Times New Roman" pitchFamily="18" charset="0"/>
              </a:rPr>
              <a:t>I/O</a:t>
            </a:r>
            <a:r>
              <a:rPr lang="zh-CN" altLang="en-US" sz="2800" b="0" dirty="0" smtClean="0">
                <a:latin typeface="Times New Roman" pitchFamily="18" charset="0"/>
              </a:rPr>
              <a:t>端口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  <a:buFontTx/>
              <a:buNone/>
            </a:pPr>
            <a:r>
              <a:rPr lang="en-US" altLang="zh-CN" sz="2800" b="0" dirty="0" smtClean="0">
                <a:solidFill>
                  <a:schemeClr val="hlink"/>
                </a:solidFill>
              </a:rPr>
              <a:t>RD*</a:t>
            </a:r>
            <a:r>
              <a:rPr lang="zh-CN" altLang="en-US" sz="2800" b="0" dirty="0" smtClean="0">
                <a:latin typeface="Times New Roman" pitchFamily="18" charset="0"/>
              </a:rPr>
              <a:t>（</a:t>
            </a:r>
            <a:r>
              <a:rPr lang="en-US" altLang="zh-CN" dirty="0"/>
              <a:t>Read #32</a:t>
            </a:r>
            <a:r>
              <a:rPr lang="zh-CN" altLang="en-US" sz="2800" b="0" dirty="0" smtClean="0">
                <a:latin typeface="Times New Roman" pitchFamily="18" charset="0"/>
              </a:rPr>
              <a:t>）</a:t>
            </a:r>
          </a:p>
          <a:p>
            <a:pPr eaLnBrk="1" hangingPunct="1"/>
            <a:r>
              <a:rPr lang="zh-CN" altLang="en-US" dirty="0">
                <a:latin typeface="Times New Roman" pitchFamily="18" charset="0"/>
              </a:rPr>
              <a:t>读控制</a:t>
            </a:r>
            <a:r>
              <a:rPr lang="zh-CN" altLang="en-US" sz="2800" b="0" dirty="0" smtClean="0">
                <a:latin typeface="Times New Roman" pitchFamily="18" charset="0"/>
              </a:rPr>
              <a:t>，输出、三态、低电平有效</a:t>
            </a:r>
          </a:p>
          <a:p>
            <a:pPr eaLnBrk="1" hangingPunct="1"/>
            <a:r>
              <a:rPr lang="zh-CN" altLang="en-US" sz="2800" b="0" dirty="0" smtClean="0">
                <a:latin typeface="Times New Roman" pitchFamily="18" charset="0"/>
              </a:rPr>
              <a:t>有效时，表示</a:t>
            </a:r>
            <a:r>
              <a:rPr lang="en-US" altLang="zh-CN" sz="2800" b="0" dirty="0" smtClean="0">
                <a:latin typeface="Times New Roman" pitchFamily="18" charset="0"/>
              </a:rPr>
              <a:t>CPU</a:t>
            </a:r>
            <a:r>
              <a:rPr lang="zh-CN" altLang="en-US" sz="2800" b="0" dirty="0" smtClean="0">
                <a:latin typeface="Times New Roman" pitchFamily="18" charset="0"/>
              </a:rPr>
              <a:t>正在从存储器或</a:t>
            </a:r>
            <a:r>
              <a:rPr lang="en-US" altLang="zh-CN" sz="2800" b="0" dirty="0" smtClean="0">
                <a:latin typeface="Times New Roman" pitchFamily="18" charset="0"/>
              </a:rPr>
              <a:t>I/O</a:t>
            </a:r>
            <a:r>
              <a:rPr lang="zh-CN" altLang="en-US" sz="2800" b="0" dirty="0" smtClean="0">
                <a:latin typeface="Times New Roman" pitchFamily="18" charset="0"/>
              </a:rPr>
              <a:t>端口读入数据</a:t>
            </a:r>
            <a:endParaRPr lang="zh-CN" altLang="en-US" sz="2800" b="0" dirty="0" smtClean="0"/>
          </a:p>
        </p:txBody>
      </p:sp>
      <p:sp>
        <p:nvSpPr>
          <p:cNvPr id="7" name="圆角矩形 6">
            <a:hlinkClick r:id="rId2" action="ppaction://hlinksldjump"/>
          </p:cNvPr>
          <p:cNvSpPr/>
          <p:nvPr/>
        </p:nvSpPr>
        <p:spPr bwMode="auto">
          <a:xfrm>
            <a:off x="5472100" y="5382217"/>
            <a:ext cx="1296144" cy="432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最小系统</a:t>
            </a:r>
          </a:p>
        </p:txBody>
      </p:sp>
      <p:sp>
        <p:nvSpPr>
          <p:cNvPr id="8" name="圆角矩形 7">
            <a:hlinkClick r:id="rId3" action="ppaction://hlinksldjump"/>
          </p:cNvPr>
          <p:cNvSpPr/>
          <p:nvPr/>
        </p:nvSpPr>
        <p:spPr bwMode="auto">
          <a:xfrm>
            <a:off x="7236296" y="5382217"/>
            <a:ext cx="1296144" cy="432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RAM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读周期</a:t>
            </a:r>
          </a:p>
        </p:txBody>
      </p:sp>
      <p:sp>
        <p:nvSpPr>
          <p:cNvPr id="9" name="圆角矩形 8">
            <a:hlinkClick r:id="rId4" action="ppaction://hlinksldjump"/>
          </p:cNvPr>
          <p:cNvSpPr/>
          <p:nvPr/>
        </p:nvSpPr>
        <p:spPr bwMode="auto">
          <a:xfrm>
            <a:off x="3626371" y="5382217"/>
            <a:ext cx="1296144" cy="432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引脚图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800" decel="1000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800" decel="1000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00" decel="100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800" decel="1000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800" decel="1000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800" decel="1000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 </a:t>
            </a:r>
            <a:r>
              <a:rPr lang="zh-CN" altLang="en-US" smtClean="0"/>
              <a:t>读写控制引脚</a:t>
            </a:r>
            <a:r>
              <a:rPr lang="zh-CN" altLang="en-US" sz="1600" smtClean="0"/>
              <a:t>（续</a:t>
            </a:r>
            <a:r>
              <a:rPr lang="en-US" altLang="zh-CN" sz="1600" smtClean="0"/>
              <a:t>3</a:t>
            </a:r>
            <a:r>
              <a:rPr lang="zh-CN" altLang="en-US" sz="1600" smtClean="0"/>
              <a:t>）</a:t>
            </a:r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468313" y="995852"/>
            <a:ext cx="7972425" cy="144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altLang="zh-CN" sz="3200" dirty="0">
                <a:solidFill>
                  <a:schemeClr val="accent2"/>
                </a:solidFill>
                <a:ea typeface="幼圆" pitchFamily="49" charset="-122"/>
              </a:rPr>
              <a:t>IO/M*</a:t>
            </a:r>
            <a:r>
              <a:rPr lang="zh-CN" altLang="en-US" sz="3200" dirty="0">
                <a:solidFill>
                  <a:schemeClr val="accent2"/>
                </a:solidFill>
                <a:ea typeface="幼圆" pitchFamily="49" charset="-122"/>
              </a:rPr>
              <a:t>、</a:t>
            </a:r>
            <a:r>
              <a:rPr lang="en-US" altLang="zh-CN" sz="3200" dirty="0">
                <a:solidFill>
                  <a:schemeClr val="accent2"/>
                </a:solidFill>
                <a:ea typeface="幼圆" pitchFamily="49" charset="-122"/>
              </a:rPr>
              <a:t>WR*</a:t>
            </a:r>
            <a:r>
              <a:rPr lang="zh-CN" altLang="en-US" sz="3200" dirty="0">
                <a:solidFill>
                  <a:schemeClr val="accent2"/>
                </a:solidFill>
                <a:ea typeface="幼圆" pitchFamily="49" charset="-122"/>
              </a:rPr>
              <a:t>和</a:t>
            </a:r>
            <a:r>
              <a:rPr lang="en-US" altLang="zh-CN" sz="3200" dirty="0">
                <a:solidFill>
                  <a:schemeClr val="accent2"/>
                </a:solidFill>
                <a:ea typeface="幼圆" pitchFamily="49" charset="-122"/>
              </a:rPr>
              <a:t>RD*</a:t>
            </a:r>
            <a:r>
              <a:rPr lang="zh-CN" altLang="en-US" sz="3200" dirty="0">
                <a:solidFill>
                  <a:schemeClr val="accent2"/>
                </a:solidFill>
                <a:ea typeface="幼圆" pitchFamily="49" charset="-122"/>
              </a:rPr>
              <a:t>是最基本的控制信号</a:t>
            </a:r>
          </a:p>
          <a:p>
            <a:pPr marL="342900" indent="-342900" algn="just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3200" dirty="0">
                <a:solidFill>
                  <a:schemeClr val="accent2"/>
                </a:solidFill>
                <a:ea typeface="幼圆" pitchFamily="49" charset="-122"/>
                <a:hlinkClick r:id="rId3" action="ppaction://hlinksldjump" tooltip="基本控制信号的组合方法"/>
              </a:rPr>
              <a:t>组合</a:t>
            </a:r>
            <a:r>
              <a:rPr lang="zh-CN" altLang="en-US" sz="3200" dirty="0">
                <a:solidFill>
                  <a:schemeClr val="accent2"/>
                </a:solidFill>
                <a:ea typeface="幼圆" pitchFamily="49" charset="-122"/>
              </a:rPr>
              <a:t>后，控制</a:t>
            </a:r>
            <a:r>
              <a:rPr lang="en-US" altLang="zh-CN" sz="3200" dirty="0">
                <a:solidFill>
                  <a:schemeClr val="accent2"/>
                </a:solidFill>
                <a:ea typeface="幼圆" pitchFamily="49" charset="-122"/>
              </a:rPr>
              <a:t>4</a:t>
            </a:r>
            <a:r>
              <a:rPr lang="zh-CN" altLang="en-US" sz="3200" dirty="0">
                <a:solidFill>
                  <a:schemeClr val="accent2"/>
                </a:solidFill>
                <a:ea typeface="幼圆" pitchFamily="49" charset="-122"/>
              </a:rPr>
              <a:t>种基本的总线周期</a:t>
            </a:r>
            <a:endParaRPr lang="zh-CN" altLang="en-US" sz="3200" baseline="-30000" dirty="0">
              <a:solidFill>
                <a:schemeClr val="accent2"/>
              </a:solidFill>
              <a:latin typeface="Times New Roman" pitchFamily="18" charset="0"/>
              <a:ea typeface="幼圆" pitchFamily="49" charset="-122"/>
            </a:endParaRPr>
          </a:p>
        </p:txBody>
      </p:sp>
      <p:graphicFrame>
        <p:nvGraphicFramePr>
          <p:cNvPr id="15397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424010"/>
              </p:ext>
            </p:extLst>
          </p:nvPr>
        </p:nvGraphicFramePr>
        <p:xfrm>
          <a:off x="1403350" y="2708275"/>
          <a:ext cx="6096000" cy="2790825"/>
        </p:xfrm>
        <a:graphic>
          <a:graphicData uri="http://schemas.openxmlformats.org/drawingml/2006/table">
            <a:tbl>
              <a:tblPr/>
              <a:tblGrid>
                <a:gridCol w="2057400"/>
                <a:gridCol w="1447800"/>
                <a:gridCol w="1219200"/>
                <a:gridCol w="1371600"/>
              </a:tblGrid>
              <a:tr h="635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总线周期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IO/M*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WR*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RD*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存储器读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存储器写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I/O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读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I/O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</a:t>
            </a:r>
            <a:r>
              <a:rPr lang="en-US" altLang="zh-CN" smtClean="0"/>
              <a:t>4</a:t>
            </a:r>
            <a:r>
              <a:rPr lang="zh-CN" altLang="en-US" smtClean="0"/>
              <a:t>章：</a:t>
            </a:r>
            <a:r>
              <a:rPr lang="en-US" altLang="zh-CN" smtClean="0"/>
              <a:t>2. </a:t>
            </a:r>
            <a:r>
              <a:rPr lang="zh-CN" altLang="en-US" smtClean="0"/>
              <a:t>读写控制引脚</a:t>
            </a:r>
            <a:r>
              <a:rPr lang="zh-CN" altLang="en-US" sz="1600" smtClean="0"/>
              <a:t>（续</a:t>
            </a:r>
            <a:r>
              <a:rPr lang="en-US" altLang="zh-CN" sz="1600" smtClean="0"/>
              <a:t>4</a:t>
            </a:r>
            <a:r>
              <a:rPr lang="zh-CN" altLang="en-US" sz="1600" smtClean="0"/>
              <a:t>）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29600" cy="4104109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0" dirty="0" smtClean="0">
                <a:solidFill>
                  <a:schemeClr val="hlink"/>
                </a:solidFill>
              </a:rPr>
              <a:t>READY(#22)</a:t>
            </a:r>
          </a:p>
          <a:p>
            <a:pPr eaLnBrk="1" hangingPunct="1"/>
            <a:r>
              <a:rPr lang="zh-CN" altLang="en-US" dirty="0"/>
              <a:t>存储器或</a:t>
            </a:r>
            <a:r>
              <a:rPr lang="en-US" altLang="zh-CN" dirty="0"/>
              <a:t>I/O</a:t>
            </a:r>
            <a:r>
              <a:rPr lang="zh-CN" altLang="en-US" dirty="0"/>
              <a:t>口就绪</a:t>
            </a:r>
            <a:r>
              <a:rPr lang="zh-CN" altLang="en-US" b="0" dirty="0" smtClean="0"/>
              <a:t>，输入、高电平有效</a:t>
            </a:r>
          </a:p>
          <a:p>
            <a:pPr eaLnBrk="1" hangingPunct="1"/>
            <a:r>
              <a:rPr lang="zh-CN" altLang="en-US" b="0" dirty="0" smtClean="0"/>
              <a:t>总线操作周期中，</a:t>
            </a:r>
            <a:r>
              <a:rPr lang="en-US" altLang="zh-CN" b="0" dirty="0" smtClean="0"/>
              <a:t>CPU</a:t>
            </a:r>
            <a:r>
              <a:rPr lang="zh-CN" altLang="en-US" b="0" dirty="0" smtClean="0"/>
              <a:t>会测试该引脚</a:t>
            </a:r>
          </a:p>
          <a:p>
            <a:pPr lvl="1" eaLnBrk="1" hangingPunct="1"/>
            <a:r>
              <a:rPr lang="zh-CN" altLang="en-US" sz="2400" b="0" dirty="0" smtClean="0">
                <a:solidFill>
                  <a:srgbClr val="3333FF"/>
                </a:solidFill>
                <a:ea typeface="+mn-ea"/>
              </a:rPr>
              <a:t>如果测到高有效，</a:t>
            </a:r>
            <a:r>
              <a:rPr lang="en-US" altLang="zh-CN" sz="2400" b="0" dirty="0" smtClean="0">
                <a:solidFill>
                  <a:srgbClr val="3333FF"/>
                </a:solidFill>
                <a:ea typeface="+mn-ea"/>
              </a:rPr>
              <a:t>CPU</a:t>
            </a:r>
            <a:r>
              <a:rPr lang="zh-CN" altLang="en-US" sz="2400" b="0" dirty="0" smtClean="0">
                <a:solidFill>
                  <a:srgbClr val="3333FF"/>
                </a:solidFill>
                <a:ea typeface="+mn-ea"/>
              </a:rPr>
              <a:t>直接进入下一步</a:t>
            </a:r>
          </a:p>
          <a:p>
            <a:pPr lvl="1" eaLnBrk="1" hangingPunct="1"/>
            <a:r>
              <a:rPr lang="zh-CN" altLang="en-US" sz="2400" b="0" dirty="0" smtClean="0">
                <a:solidFill>
                  <a:srgbClr val="3333FF"/>
                </a:solidFill>
                <a:ea typeface="+mn-ea"/>
              </a:rPr>
              <a:t>如果测到无效，</a:t>
            </a:r>
            <a:r>
              <a:rPr lang="en-US" altLang="zh-CN" sz="2400" b="0" dirty="0" smtClean="0">
                <a:solidFill>
                  <a:srgbClr val="3333FF"/>
                </a:solidFill>
                <a:ea typeface="+mn-ea"/>
              </a:rPr>
              <a:t>CPU</a:t>
            </a:r>
            <a:r>
              <a:rPr lang="zh-CN" altLang="en-US" sz="2400" b="0" dirty="0" smtClean="0">
                <a:solidFill>
                  <a:srgbClr val="3333FF"/>
                </a:solidFill>
                <a:ea typeface="+mn-ea"/>
              </a:rPr>
              <a:t>将插入等待周期</a:t>
            </a:r>
          </a:p>
          <a:p>
            <a:pPr eaLnBrk="1" hangingPunct="1"/>
            <a:r>
              <a:rPr lang="zh-CN" altLang="en-US" b="0" dirty="0" smtClean="0"/>
              <a:t>等待周期中仍然要监测</a:t>
            </a:r>
            <a:r>
              <a:rPr lang="en-US" altLang="zh-CN" b="0" dirty="0" smtClean="0"/>
              <a:t>READY</a:t>
            </a:r>
            <a:r>
              <a:rPr lang="zh-CN" altLang="en-US" b="0" dirty="0" smtClean="0"/>
              <a:t>信号，确定是否继续插入等待周期</a:t>
            </a:r>
          </a:p>
        </p:txBody>
      </p:sp>
      <p:sp>
        <p:nvSpPr>
          <p:cNvPr id="5" name="圆角矩形 4">
            <a:hlinkClick r:id="rId2" action="ppaction://hlinksldjump"/>
          </p:cNvPr>
          <p:cNvSpPr/>
          <p:nvPr/>
        </p:nvSpPr>
        <p:spPr bwMode="auto">
          <a:xfrm>
            <a:off x="5436096" y="5382217"/>
            <a:ext cx="1296144" cy="432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最小系统</a:t>
            </a:r>
          </a:p>
        </p:txBody>
      </p:sp>
      <p:sp>
        <p:nvSpPr>
          <p:cNvPr id="6" name="圆角矩形 5">
            <a:hlinkClick r:id="rId3" action="ppaction://hlinksldjump"/>
          </p:cNvPr>
          <p:cNvSpPr/>
          <p:nvPr/>
        </p:nvSpPr>
        <p:spPr bwMode="auto">
          <a:xfrm>
            <a:off x="7239844" y="5382217"/>
            <a:ext cx="1296144" cy="432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等待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周期</a:t>
            </a:r>
          </a:p>
        </p:txBody>
      </p:sp>
      <p:sp>
        <p:nvSpPr>
          <p:cNvPr id="7" name="圆角矩形 6">
            <a:hlinkClick r:id="rId4" action="ppaction://hlinksldjump"/>
          </p:cNvPr>
          <p:cNvSpPr/>
          <p:nvPr/>
        </p:nvSpPr>
        <p:spPr bwMode="auto">
          <a:xfrm>
            <a:off x="3626371" y="5382217"/>
            <a:ext cx="1296144" cy="432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引脚图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 </a:t>
            </a:r>
            <a:r>
              <a:rPr lang="zh-CN" altLang="en-US" smtClean="0"/>
              <a:t>读写控制引脚</a:t>
            </a:r>
            <a:r>
              <a:rPr lang="zh-CN" altLang="en-US" sz="1600" smtClean="0"/>
              <a:t>（续</a:t>
            </a:r>
            <a:r>
              <a:rPr lang="en-US" altLang="zh-CN" sz="1600" smtClean="0"/>
              <a:t>5</a:t>
            </a:r>
            <a:r>
              <a:rPr lang="zh-CN" altLang="en-US" sz="1600" smtClean="0"/>
              <a:t>）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0" dirty="0" smtClean="0">
                <a:solidFill>
                  <a:schemeClr val="hlink"/>
                </a:solidFill>
              </a:rPr>
              <a:t>DEN*</a:t>
            </a:r>
            <a:r>
              <a:rPr lang="zh-CN" altLang="en-US" sz="2800" b="0" dirty="0" smtClean="0">
                <a:latin typeface="Times New Roman" pitchFamily="18" charset="0"/>
              </a:rPr>
              <a:t>（</a:t>
            </a:r>
            <a:r>
              <a:rPr lang="en-US" altLang="zh-CN" sz="2800" b="0" dirty="0" smtClean="0"/>
              <a:t>Data Enable</a:t>
            </a:r>
            <a:r>
              <a:rPr lang="zh-CN" altLang="en-US" sz="2800" b="0" dirty="0" smtClean="0">
                <a:latin typeface="Times New Roman" pitchFamily="18" charset="0"/>
              </a:rPr>
              <a:t>）</a:t>
            </a:r>
            <a:r>
              <a:rPr lang="zh-CN" altLang="en-US" sz="2800" b="0" dirty="0" smtClean="0"/>
              <a:t> </a:t>
            </a:r>
            <a:r>
              <a:rPr lang="en-US" altLang="zh-CN" sz="2800" b="0" dirty="0" smtClean="0"/>
              <a:t>26#</a:t>
            </a:r>
            <a:endParaRPr lang="zh-CN" altLang="en-US" sz="2800" b="0" dirty="0" smtClean="0">
              <a:latin typeface="Times New Roman" pitchFamily="18" charset="0"/>
            </a:endParaRPr>
          </a:p>
          <a:p>
            <a:pPr eaLnBrk="1" hangingPunct="1"/>
            <a:r>
              <a:rPr lang="zh-CN" altLang="en-US" dirty="0">
                <a:latin typeface="Times New Roman" pitchFamily="18" charset="0"/>
              </a:rPr>
              <a:t>数据允许</a:t>
            </a:r>
            <a:r>
              <a:rPr lang="zh-CN" altLang="en-US" sz="2800" b="0" dirty="0" smtClean="0">
                <a:latin typeface="Times New Roman" pitchFamily="18" charset="0"/>
              </a:rPr>
              <a:t>，输出、三态、低电平有效</a:t>
            </a:r>
          </a:p>
          <a:p>
            <a:pPr eaLnBrk="1" hangingPunct="1"/>
            <a:r>
              <a:rPr lang="zh-CN" altLang="en-US" sz="2800" b="0" dirty="0" smtClean="0">
                <a:latin typeface="Times New Roman" pitchFamily="18" charset="0"/>
              </a:rPr>
              <a:t>有效时，表示当前数据总线上正在传送数据，可利用他来控制对数据总线的驱动 </a:t>
            </a:r>
          </a:p>
          <a:p>
            <a:pPr eaLnBrk="1" hangingPunct="1">
              <a:spcBef>
                <a:spcPts val="1800"/>
              </a:spcBef>
              <a:buFontTx/>
              <a:buNone/>
            </a:pPr>
            <a:r>
              <a:rPr lang="en-US" altLang="zh-CN" sz="2800" b="0" dirty="0" smtClean="0">
                <a:solidFill>
                  <a:schemeClr val="hlink"/>
                </a:solidFill>
              </a:rPr>
              <a:t>DT/R*</a:t>
            </a:r>
            <a:r>
              <a:rPr lang="zh-CN" altLang="en-US" sz="2800" b="0" dirty="0" smtClean="0">
                <a:latin typeface="Times New Roman" pitchFamily="18" charset="0"/>
              </a:rPr>
              <a:t>（</a:t>
            </a:r>
            <a:r>
              <a:rPr lang="en-US" altLang="zh-CN" sz="2800" b="0" dirty="0" smtClean="0"/>
              <a:t>Data Transmit/Receive</a:t>
            </a:r>
            <a:r>
              <a:rPr lang="zh-CN" altLang="en-US" sz="2800" b="0" dirty="0" smtClean="0">
                <a:latin typeface="Times New Roman" pitchFamily="18" charset="0"/>
              </a:rPr>
              <a:t>）</a:t>
            </a:r>
            <a:r>
              <a:rPr lang="en-US" altLang="zh-CN" dirty="0"/>
              <a:t>27#</a:t>
            </a:r>
            <a:endParaRPr lang="zh-CN" altLang="en-US" dirty="0"/>
          </a:p>
          <a:p>
            <a:pPr eaLnBrk="1" hangingPunct="1"/>
            <a:r>
              <a:rPr lang="zh-CN" altLang="en-US" dirty="0">
                <a:latin typeface="Times New Roman" pitchFamily="18" charset="0"/>
              </a:rPr>
              <a:t>数据发送</a:t>
            </a:r>
            <a:r>
              <a:rPr lang="en-US" altLang="zh-CN" dirty="0">
                <a:latin typeface="Times New Roman" pitchFamily="18" charset="0"/>
              </a:rPr>
              <a:t>/</a:t>
            </a:r>
            <a:r>
              <a:rPr lang="zh-CN" altLang="en-US" dirty="0">
                <a:latin typeface="Times New Roman" pitchFamily="18" charset="0"/>
              </a:rPr>
              <a:t>接收</a:t>
            </a:r>
            <a:r>
              <a:rPr lang="zh-CN" altLang="en-US" sz="2800" b="0" dirty="0" smtClean="0">
                <a:latin typeface="Times New Roman" pitchFamily="18" charset="0"/>
              </a:rPr>
              <a:t>，输出、三态</a:t>
            </a:r>
          </a:p>
          <a:p>
            <a:pPr eaLnBrk="1" hangingPunct="1"/>
            <a:r>
              <a:rPr lang="zh-CN" altLang="en-US" sz="2800" b="0" dirty="0" smtClean="0">
                <a:latin typeface="Times New Roman" pitchFamily="18" charset="0"/>
              </a:rPr>
              <a:t>该信号表明当前总线上数据的流向</a:t>
            </a:r>
          </a:p>
          <a:p>
            <a:pPr lvl="1" eaLnBrk="1" hangingPunct="1"/>
            <a:r>
              <a:rPr lang="zh-CN" altLang="en-US" b="0" dirty="0" smtClean="0">
                <a:solidFill>
                  <a:srgbClr val="000099"/>
                </a:solidFill>
                <a:latin typeface="Times New Roman" pitchFamily="18" charset="0"/>
              </a:rPr>
              <a:t>高电平时数据自</a:t>
            </a:r>
            <a:r>
              <a:rPr lang="en-US" altLang="zh-CN" b="0" dirty="0" smtClean="0">
                <a:solidFill>
                  <a:srgbClr val="000099"/>
                </a:solidFill>
                <a:latin typeface="Times New Roman" pitchFamily="18" charset="0"/>
              </a:rPr>
              <a:t>CPU</a:t>
            </a:r>
            <a:r>
              <a:rPr lang="zh-CN" altLang="en-US" b="0" dirty="0" smtClean="0">
                <a:solidFill>
                  <a:srgbClr val="000099"/>
                </a:solidFill>
                <a:latin typeface="Times New Roman" pitchFamily="18" charset="0"/>
              </a:rPr>
              <a:t>输出（发送）</a:t>
            </a:r>
          </a:p>
          <a:p>
            <a:pPr lvl="1" eaLnBrk="1" hangingPunct="1"/>
            <a:r>
              <a:rPr lang="zh-CN" altLang="en-US" b="0" dirty="0" smtClean="0">
                <a:solidFill>
                  <a:srgbClr val="000099"/>
                </a:solidFill>
                <a:latin typeface="Times New Roman" pitchFamily="18" charset="0"/>
              </a:rPr>
              <a:t>低电平时数据输入</a:t>
            </a:r>
            <a:r>
              <a:rPr lang="en-US" altLang="zh-CN" b="0" dirty="0" smtClean="0">
                <a:solidFill>
                  <a:srgbClr val="000099"/>
                </a:solidFill>
                <a:latin typeface="Times New Roman" pitchFamily="18" charset="0"/>
              </a:rPr>
              <a:t>CPU</a:t>
            </a:r>
            <a:r>
              <a:rPr lang="zh-CN" altLang="en-US" b="0" dirty="0" smtClean="0">
                <a:solidFill>
                  <a:srgbClr val="000099"/>
                </a:solidFill>
                <a:latin typeface="Times New Roman" pitchFamily="18" charset="0"/>
              </a:rPr>
              <a:t>（接收）</a:t>
            </a:r>
          </a:p>
        </p:txBody>
      </p:sp>
      <p:sp>
        <p:nvSpPr>
          <p:cNvPr id="5" name="圆角矩形 4">
            <a:hlinkClick r:id="rId2" action="ppaction://hlinksldjump"/>
          </p:cNvPr>
          <p:cNvSpPr/>
          <p:nvPr/>
        </p:nvSpPr>
        <p:spPr bwMode="auto">
          <a:xfrm>
            <a:off x="7239844" y="5052700"/>
            <a:ext cx="1366366" cy="432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最小组态</a:t>
            </a:r>
          </a:p>
        </p:txBody>
      </p:sp>
      <p:sp>
        <p:nvSpPr>
          <p:cNvPr id="6" name="圆角矩形 5">
            <a:hlinkClick r:id="rId3" action="ppaction://hlinksldjump"/>
          </p:cNvPr>
          <p:cNvSpPr/>
          <p:nvPr/>
        </p:nvSpPr>
        <p:spPr bwMode="auto">
          <a:xfrm>
            <a:off x="7239844" y="3501008"/>
            <a:ext cx="1296144" cy="432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8286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" name="圆角矩形 6">
            <a:hlinkClick r:id="rId4" action="ppaction://hlinksldjump"/>
          </p:cNvPr>
          <p:cNvSpPr/>
          <p:nvPr/>
        </p:nvSpPr>
        <p:spPr bwMode="auto">
          <a:xfrm>
            <a:off x="7239844" y="1133745"/>
            <a:ext cx="1296144" cy="432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引脚图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章 微机总线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29600" cy="2591941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b="0" dirty="0" smtClean="0">
                <a:solidFill>
                  <a:srgbClr val="000099"/>
                </a:solidFill>
                <a:latin typeface="+mn-ea"/>
              </a:rPr>
              <a:t>学习重点</a:t>
            </a:r>
          </a:p>
          <a:p>
            <a:pPr lvl="2" eaLnBrk="1" hangingPunct="1">
              <a:spcBef>
                <a:spcPct val="80000"/>
              </a:spcBef>
              <a:buFont typeface="Wingdings" pitchFamily="2" charset="2"/>
              <a:buChar char="u"/>
            </a:pPr>
            <a:r>
              <a:rPr lang="zh-CN" altLang="en-US" sz="2800" dirty="0" smtClean="0">
                <a:solidFill>
                  <a:srgbClr val="3333FF"/>
                </a:solidFill>
                <a:latin typeface="+mn-ea"/>
                <a:ea typeface="+mn-ea"/>
              </a:rPr>
              <a:t>最小组态下的基本引脚</a:t>
            </a:r>
          </a:p>
          <a:p>
            <a:pPr lvl="2" eaLnBrk="1" hangingPunct="1">
              <a:buFont typeface="Wingdings" pitchFamily="2" charset="2"/>
              <a:buChar char="u"/>
            </a:pPr>
            <a:r>
              <a:rPr lang="zh-CN" altLang="en-US" sz="2800" dirty="0" smtClean="0">
                <a:solidFill>
                  <a:srgbClr val="3333FF"/>
                </a:solidFill>
                <a:latin typeface="+mn-ea"/>
                <a:ea typeface="+mn-ea"/>
              </a:rPr>
              <a:t>最小组态下的总线形成</a:t>
            </a:r>
          </a:p>
          <a:p>
            <a:pPr lvl="2" eaLnBrk="1" hangingPunct="1">
              <a:buFont typeface="Wingdings" pitchFamily="2" charset="2"/>
              <a:buChar char="u"/>
            </a:pPr>
            <a:r>
              <a:rPr lang="zh-CN" altLang="en-US" sz="2800" dirty="0" smtClean="0">
                <a:solidFill>
                  <a:srgbClr val="3333FF"/>
                </a:solidFill>
                <a:latin typeface="+mn-ea"/>
                <a:ea typeface="+mn-ea"/>
              </a:rPr>
              <a:t>最小组态下的总线时序</a:t>
            </a:r>
          </a:p>
        </p:txBody>
      </p:sp>
      <p:sp>
        <p:nvSpPr>
          <p:cNvPr id="7172" name="圆角矩形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451725" y="5373688"/>
            <a:ext cx="792163" cy="4318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zh-CN" dirty="0"/>
              <a:t>8088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 </a:t>
            </a:r>
            <a:r>
              <a:rPr lang="zh-CN" altLang="en-US" smtClean="0"/>
              <a:t>读写控制引脚</a:t>
            </a:r>
            <a:r>
              <a:rPr lang="zh-CN" altLang="en-US" sz="1600" smtClean="0"/>
              <a:t>（续</a:t>
            </a:r>
            <a:r>
              <a:rPr lang="en-US" altLang="zh-CN" sz="1600" smtClean="0"/>
              <a:t>6</a:t>
            </a:r>
            <a:r>
              <a:rPr lang="zh-CN" altLang="en-US" sz="1600" smtClean="0"/>
              <a:t>）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ts val="1200"/>
              </a:spcAft>
              <a:buFontTx/>
              <a:buNone/>
            </a:pPr>
            <a:r>
              <a:rPr lang="en-US" altLang="zh-CN" sz="2400" b="0" dirty="0" smtClean="0">
                <a:solidFill>
                  <a:schemeClr val="hlink"/>
                </a:solidFill>
              </a:rPr>
              <a:t>SS0*</a:t>
            </a:r>
            <a:r>
              <a:rPr lang="zh-CN" altLang="en-US" sz="2400" b="0" dirty="0" smtClean="0">
                <a:latin typeface="Times New Roman" pitchFamily="18" charset="0"/>
              </a:rPr>
              <a:t>（</a:t>
            </a:r>
            <a:r>
              <a:rPr lang="en-US" altLang="zh-CN" sz="2400" b="0" dirty="0" smtClean="0"/>
              <a:t>System Status 0</a:t>
            </a:r>
            <a:r>
              <a:rPr lang="zh-CN" altLang="en-US" sz="2400" b="0" dirty="0" smtClean="0">
                <a:latin typeface="Times New Roman" pitchFamily="18" charset="0"/>
              </a:rPr>
              <a:t>）</a:t>
            </a:r>
            <a:r>
              <a:rPr lang="zh-CN" altLang="en-US" sz="2400" b="0" dirty="0" smtClean="0"/>
              <a:t> </a:t>
            </a:r>
            <a:r>
              <a:rPr lang="en-US" altLang="zh-CN" sz="2400" b="0" dirty="0" smtClean="0"/>
              <a:t>#34</a:t>
            </a:r>
            <a:endParaRPr lang="zh-CN" altLang="en-US" sz="2400" b="0" dirty="0" smtClean="0">
              <a:latin typeface="Times New Roman" pitchFamily="18" charset="0"/>
            </a:endParaRPr>
          </a:p>
          <a:p>
            <a:pPr eaLnBrk="1" hangingPunct="1"/>
            <a:r>
              <a:rPr lang="zh-CN" altLang="en-US" sz="2400" b="0" dirty="0" smtClean="0">
                <a:latin typeface="Times New Roman" pitchFamily="18" charset="0"/>
              </a:rPr>
              <a:t>最小组态模式下的</a:t>
            </a:r>
            <a:r>
              <a:rPr lang="zh-CN" altLang="en-US" sz="2400" dirty="0">
                <a:latin typeface="Times New Roman" pitchFamily="18" charset="0"/>
              </a:rPr>
              <a:t>状态输出信号</a:t>
            </a:r>
          </a:p>
          <a:p>
            <a:pPr eaLnBrk="1" hangingPunct="1"/>
            <a:r>
              <a:rPr lang="zh-CN" altLang="en-US" sz="2400" b="0" dirty="0" smtClean="0"/>
              <a:t>它与</a:t>
            </a:r>
            <a:r>
              <a:rPr lang="en-US" altLang="zh-CN" sz="2400" b="0" dirty="0" smtClean="0"/>
              <a:t>IO/M*</a:t>
            </a:r>
            <a:r>
              <a:rPr lang="zh-CN" altLang="en-US" sz="2400" b="0" dirty="0" smtClean="0"/>
              <a:t>和</a:t>
            </a:r>
            <a:r>
              <a:rPr lang="en-US" altLang="zh-CN" sz="2400" b="0" dirty="0" smtClean="0"/>
              <a:t>DT/R*</a:t>
            </a:r>
            <a:r>
              <a:rPr lang="zh-CN" altLang="en-US" sz="2400" b="0" dirty="0" smtClean="0"/>
              <a:t>一道，通过</a:t>
            </a:r>
            <a:r>
              <a:rPr lang="zh-CN" altLang="en-US" sz="2400" b="0" dirty="0" smtClean="0">
                <a:hlinkClick r:id="rId2" action="ppaction://hlinksldjump"/>
              </a:rPr>
              <a:t>编码</a:t>
            </a:r>
            <a:r>
              <a:rPr lang="zh-CN" altLang="en-US" sz="2400" b="0" dirty="0" smtClean="0"/>
              <a:t>指示</a:t>
            </a:r>
            <a:r>
              <a:rPr lang="en-US" altLang="zh-CN" sz="2400" b="0" dirty="0" smtClean="0"/>
              <a:t>8088</a:t>
            </a:r>
            <a:r>
              <a:rPr lang="zh-CN" altLang="en-US" sz="2400" b="0" dirty="0" smtClean="0"/>
              <a:t>在最小组态下的</a:t>
            </a:r>
            <a:r>
              <a:rPr lang="en-US" altLang="zh-CN" sz="2400" b="0" dirty="0" smtClean="0"/>
              <a:t>8</a:t>
            </a:r>
            <a:r>
              <a:rPr lang="zh-CN" altLang="en-US" sz="2400" b="0" dirty="0" smtClean="0"/>
              <a:t>种工作状态。</a:t>
            </a:r>
          </a:p>
          <a:p>
            <a:pPr lvl="1" eaLnBrk="1" hangingPunct="1">
              <a:buFontTx/>
              <a:buNone/>
            </a:pPr>
            <a:r>
              <a:rPr lang="en-US" altLang="zh-CN" sz="2400" b="0" dirty="0" smtClean="0">
                <a:solidFill>
                  <a:srgbClr val="000099"/>
                </a:solidFill>
              </a:rPr>
              <a:t>1.  </a:t>
            </a:r>
            <a:r>
              <a:rPr lang="zh-CN" altLang="en-US" sz="2400" b="0" dirty="0" smtClean="0">
                <a:solidFill>
                  <a:srgbClr val="000099"/>
                </a:solidFill>
              </a:rPr>
              <a:t>取指		</a:t>
            </a:r>
            <a:r>
              <a:rPr lang="en-US" altLang="zh-CN" sz="2400" b="0" dirty="0" smtClean="0">
                <a:solidFill>
                  <a:srgbClr val="000099"/>
                </a:solidFill>
              </a:rPr>
              <a:t>5.  </a:t>
            </a:r>
            <a:r>
              <a:rPr lang="zh-CN" altLang="en-US" sz="2400" b="0" dirty="0" smtClean="0">
                <a:solidFill>
                  <a:srgbClr val="000099"/>
                </a:solidFill>
              </a:rPr>
              <a:t>中断响应</a:t>
            </a:r>
          </a:p>
          <a:p>
            <a:pPr lvl="1" eaLnBrk="1" hangingPunct="1">
              <a:buFontTx/>
              <a:buNone/>
            </a:pPr>
            <a:r>
              <a:rPr lang="en-US" altLang="zh-CN" sz="2400" b="0" dirty="0">
                <a:solidFill>
                  <a:srgbClr val="000099"/>
                </a:solidFill>
              </a:rPr>
              <a:t>2.  </a:t>
            </a:r>
            <a:r>
              <a:rPr lang="zh-CN" altLang="en-US" sz="2400" b="0" dirty="0">
                <a:solidFill>
                  <a:srgbClr val="000099"/>
                </a:solidFill>
              </a:rPr>
              <a:t>存储器读	</a:t>
            </a:r>
            <a:r>
              <a:rPr lang="en-US" altLang="zh-CN" sz="2400" b="0" dirty="0">
                <a:solidFill>
                  <a:srgbClr val="000099"/>
                </a:solidFill>
              </a:rPr>
              <a:t>6.  I/O</a:t>
            </a:r>
            <a:r>
              <a:rPr lang="zh-CN" altLang="en-US" sz="2400" b="0" dirty="0">
                <a:solidFill>
                  <a:srgbClr val="000099"/>
                </a:solidFill>
              </a:rPr>
              <a:t>读</a:t>
            </a:r>
          </a:p>
          <a:p>
            <a:pPr lvl="1" eaLnBrk="1" hangingPunct="1">
              <a:buFontTx/>
              <a:buNone/>
            </a:pPr>
            <a:r>
              <a:rPr lang="en-US" altLang="zh-CN" sz="2400" b="0" dirty="0">
                <a:solidFill>
                  <a:srgbClr val="000099"/>
                </a:solidFill>
              </a:rPr>
              <a:t>3.  </a:t>
            </a:r>
            <a:r>
              <a:rPr lang="zh-CN" altLang="en-US" sz="2400" b="0" dirty="0">
                <a:solidFill>
                  <a:srgbClr val="000099"/>
                </a:solidFill>
              </a:rPr>
              <a:t>存储器写	</a:t>
            </a:r>
            <a:r>
              <a:rPr lang="en-US" altLang="zh-CN" sz="2400" b="0" dirty="0">
                <a:solidFill>
                  <a:srgbClr val="000099"/>
                </a:solidFill>
              </a:rPr>
              <a:t>7.  I/O</a:t>
            </a:r>
            <a:r>
              <a:rPr lang="zh-CN" altLang="en-US" sz="2400" b="0" dirty="0">
                <a:solidFill>
                  <a:srgbClr val="000099"/>
                </a:solidFill>
              </a:rPr>
              <a:t>写</a:t>
            </a:r>
          </a:p>
          <a:p>
            <a:pPr marL="914400" lvl="1" indent="-457200" eaLnBrk="1" hangingPunct="1">
              <a:buFontTx/>
              <a:buAutoNum type="arabicPeriod" startAt="4"/>
            </a:pPr>
            <a:r>
              <a:rPr lang="zh-CN" altLang="en-US" sz="2400" b="0" dirty="0" smtClean="0">
                <a:solidFill>
                  <a:srgbClr val="000099"/>
                </a:solidFill>
              </a:rPr>
              <a:t>过渡状态	</a:t>
            </a:r>
            <a:r>
              <a:rPr lang="en-US" altLang="zh-CN" sz="2400" b="0" dirty="0" smtClean="0">
                <a:solidFill>
                  <a:srgbClr val="000099"/>
                </a:solidFill>
              </a:rPr>
              <a:t>8.  </a:t>
            </a:r>
            <a:r>
              <a:rPr lang="zh-CN" altLang="en-US" sz="2400" b="0" dirty="0" smtClean="0">
                <a:solidFill>
                  <a:srgbClr val="000099"/>
                </a:solidFill>
              </a:rPr>
              <a:t>暂停</a:t>
            </a:r>
            <a:endParaRPr lang="en-US" altLang="zh-CN" sz="2400" b="0" dirty="0">
              <a:solidFill>
                <a:srgbClr val="000099"/>
              </a:solidFill>
            </a:endParaRPr>
          </a:p>
          <a:p>
            <a:pPr marL="628650" lvl="1" indent="-628650" eaLnBrk="1" hangingPunct="1">
              <a:spcBef>
                <a:spcPts val="1800"/>
              </a:spcBef>
              <a:buNone/>
            </a:pPr>
            <a:r>
              <a:rPr lang="zh-CN" altLang="en-US" sz="2400" b="0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注</a:t>
            </a:r>
            <a:r>
              <a:rPr lang="zh-CN" altLang="en-US" sz="2400" b="0" dirty="0" smtClean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：</a:t>
            </a:r>
            <a:r>
              <a:rPr lang="en-US" altLang="zh-CN" sz="2400" b="0" dirty="0">
                <a:solidFill>
                  <a:schemeClr val="accent2"/>
                </a:solidFill>
                <a:ea typeface="+mn-ea"/>
                <a:cs typeface="+mn-cs"/>
              </a:rPr>
              <a:t>8086</a:t>
            </a:r>
            <a:r>
              <a:rPr lang="zh-CN" altLang="en-US" sz="2400" b="0" dirty="0" smtClean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通过</a:t>
            </a:r>
            <a:r>
              <a:rPr lang="en-US" altLang="zh-CN" sz="2400" b="0" dirty="0" smtClean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M/IO*</a:t>
            </a:r>
            <a:r>
              <a:rPr lang="zh-CN" altLang="en-US" sz="2400" b="0" dirty="0" smtClean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，</a:t>
            </a:r>
            <a:r>
              <a:rPr lang="en-US" altLang="zh-CN" sz="2400" b="0" dirty="0" smtClean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RD*</a:t>
            </a:r>
            <a:r>
              <a:rPr lang="zh-CN" altLang="en-US" sz="2400" b="0" dirty="0" smtClean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，</a:t>
            </a:r>
            <a:r>
              <a:rPr lang="en-US" altLang="zh-CN" sz="2400" b="0" dirty="0" smtClean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WR*</a:t>
            </a:r>
            <a:r>
              <a:rPr lang="zh-CN" altLang="en-US" sz="2400" b="0" dirty="0" smtClean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，</a:t>
            </a:r>
            <a:r>
              <a:rPr lang="en-US" altLang="zh-CN" sz="2400" b="0" dirty="0" smtClean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DT/R*</a:t>
            </a:r>
            <a:r>
              <a:rPr lang="zh-CN" altLang="en-US" sz="2400" b="0" dirty="0" smtClean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组合来决定总线周期的操作类型。</a:t>
            </a:r>
            <a:endParaRPr lang="en-US" altLang="zh-CN" sz="2400" b="0" dirty="0">
              <a:solidFill>
                <a:schemeClr val="accent2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圆角矩形 4">
            <a:hlinkClick r:id="rId3" action="ppaction://hlinksldjump"/>
          </p:cNvPr>
          <p:cNvSpPr/>
          <p:nvPr/>
        </p:nvSpPr>
        <p:spPr bwMode="auto">
          <a:xfrm>
            <a:off x="7310066" y="5499230"/>
            <a:ext cx="1296144" cy="432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最小组态</a:t>
            </a:r>
          </a:p>
        </p:txBody>
      </p:sp>
      <p:sp>
        <p:nvSpPr>
          <p:cNvPr id="6" name="圆角矩形 5">
            <a:hlinkClick r:id="rId4" action="ppaction://hlinksldjump"/>
          </p:cNvPr>
          <p:cNvSpPr/>
          <p:nvPr/>
        </p:nvSpPr>
        <p:spPr bwMode="auto">
          <a:xfrm>
            <a:off x="5697125" y="5499230"/>
            <a:ext cx="1296144" cy="432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引脚图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8088</a:t>
            </a:r>
            <a:r>
              <a:rPr lang="zh-CN" altLang="en-US" dirty="0" smtClean="0"/>
              <a:t>总线操作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999822"/>
              </p:ext>
            </p:extLst>
          </p:nvPr>
        </p:nvGraphicFramePr>
        <p:xfrm>
          <a:off x="521256" y="1088551"/>
          <a:ext cx="8191204" cy="486072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35410"/>
                <a:gridCol w="990110"/>
                <a:gridCol w="900100"/>
                <a:gridCol w="5265584"/>
              </a:tblGrid>
              <a:tr h="5400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rgbClr val="FF0000"/>
                          </a:solidFill>
                        </a:rPr>
                        <a:t>DT/R*</a:t>
                      </a:r>
                      <a:endParaRPr lang="zh-CN" alt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rgbClr val="FF0000"/>
                          </a:solidFill>
                        </a:rPr>
                        <a:t>IO/M*</a:t>
                      </a:r>
                      <a:endParaRPr lang="zh-CN" alt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rgbClr val="FF0000"/>
                          </a:solidFill>
                        </a:rPr>
                        <a:t>SS0*</a:t>
                      </a:r>
                      <a:endParaRPr lang="zh-CN" alt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 smtClean="0">
                          <a:solidFill>
                            <a:srgbClr val="FF0000"/>
                          </a:solidFill>
                        </a:rPr>
                        <a:t>总线操作</a:t>
                      </a:r>
                      <a:endParaRPr lang="zh-CN" alt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400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取指令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5400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读存储器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5400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中断相应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5400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读</a:t>
                      </a:r>
                      <a:r>
                        <a:rPr lang="en-US" altLang="zh-CN" sz="2400" dirty="0" smtClean="0"/>
                        <a:t>I/O</a:t>
                      </a:r>
                      <a:r>
                        <a:rPr lang="zh-CN" altLang="en-US" sz="2400" dirty="0" smtClean="0"/>
                        <a:t>口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5400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写存储器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5400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无操作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5400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写</a:t>
                      </a:r>
                      <a:r>
                        <a:rPr lang="en-US" altLang="zh-CN" sz="2400" dirty="0" smtClean="0"/>
                        <a:t>I/O</a:t>
                      </a:r>
                      <a:r>
                        <a:rPr lang="zh-CN" altLang="en-US" sz="2400" dirty="0" smtClean="0"/>
                        <a:t>口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5400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暂停</a:t>
                      </a:r>
                      <a:endParaRPr lang="zh-CN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" name="图片 3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420" y="6039290"/>
            <a:ext cx="720080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37211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Intel</a:t>
            </a:r>
            <a:r>
              <a:rPr lang="zh-CN" altLang="en-US" dirty="0"/>
              <a:t> </a:t>
            </a:r>
            <a:r>
              <a:rPr lang="en-US" altLang="zh-CN" dirty="0" smtClean="0"/>
              <a:t>8088 datasheet</a:t>
            </a:r>
            <a:endParaRPr lang="zh-CN" altLang="en-US" dirty="0"/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" y="998730"/>
            <a:ext cx="8410575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1" y="3609020"/>
            <a:ext cx="8410575" cy="2546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圆角矩形 2"/>
          <p:cNvSpPr/>
          <p:nvPr/>
        </p:nvSpPr>
        <p:spPr bwMode="auto">
          <a:xfrm>
            <a:off x="6597225" y="4824155"/>
            <a:ext cx="1530170" cy="6750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3333FF"/>
                </a:solidFill>
                <a:latin typeface="Arial" charset="0"/>
                <a:ea typeface="宋体" pitchFamily="2" charset="-122"/>
              </a:rPr>
              <a:t>Maximum mode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3333FF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6597225" y="2250818"/>
            <a:ext cx="1530170" cy="6750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3333FF"/>
                </a:solidFill>
                <a:latin typeface="Arial" charset="0"/>
                <a:ea typeface="宋体" pitchFamily="2" charset="-122"/>
              </a:rPr>
              <a:t>Minimum mode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3333FF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121962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 </a:t>
            </a:r>
            <a:r>
              <a:rPr lang="zh-CN" altLang="en-US" smtClean="0"/>
              <a:t>中断请求和响应引脚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6"/>
            <a:ext cx="8229600" cy="2402920"/>
          </a:xfrm>
        </p:spPr>
        <p:txBody>
          <a:bodyPr/>
          <a:lstStyle/>
          <a:p>
            <a:pPr eaLnBrk="1" hangingPunct="1">
              <a:spcAft>
                <a:spcPts val="1200"/>
              </a:spcAft>
              <a:buFontTx/>
              <a:buNone/>
            </a:pPr>
            <a:r>
              <a:rPr lang="en-US" altLang="zh-CN" sz="2400" b="0" dirty="0" smtClean="0">
                <a:solidFill>
                  <a:schemeClr val="hlink"/>
                </a:solidFill>
              </a:rPr>
              <a:t>INTR</a:t>
            </a:r>
            <a:r>
              <a:rPr lang="zh-CN" altLang="en-US" sz="2400" b="0" dirty="0" smtClean="0">
                <a:latin typeface="Times New Roman" pitchFamily="18" charset="0"/>
              </a:rPr>
              <a:t>（</a:t>
            </a:r>
            <a:r>
              <a:rPr lang="en-US" altLang="zh-CN" sz="2400" b="0" dirty="0" smtClean="0"/>
              <a:t>Interrupt Request</a:t>
            </a:r>
            <a:r>
              <a:rPr lang="zh-CN" altLang="en-US" sz="2400" b="0" dirty="0" smtClean="0">
                <a:latin typeface="Times New Roman" pitchFamily="18" charset="0"/>
              </a:rPr>
              <a:t>）</a:t>
            </a:r>
            <a:r>
              <a:rPr lang="en-US" altLang="zh-CN" sz="2400" dirty="0"/>
              <a:t>#18</a:t>
            </a:r>
            <a:endParaRPr lang="zh-CN" altLang="en-US" sz="2400" dirty="0"/>
          </a:p>
          <a:p>
            <a:pPr eaLnBrk="1" hangingPunct="1"/>
            <a:r>
              <a:rPr lang="zh-CN" altLang="en-US" sz="2400" dirty="0" smtClean="0"/>
              <a:t>可</a:t>
            </a:r>
            <a:r>
              <a:rPr lang="zh-CN" altLang="en-US" sz="2400" dirty="0"/>
              <a:t>屏蔽中断请求</a:t>
            </a:r>
            <a:r>
              <a:rPr lang="zh-CN" altLang="en-US" sz="2400" b="0" dirty="0" smtClean="0"/>
              <a:t>，输入、高电平有效</a:t>
            </a:r>
          </a:p>
          <a:p>
            <a:pPr eaLnBrk="1" hangingPunct="1"/>
            <a:r>
              <a:rPr lang="zh-CN" altLang="en-US" sz="2400" b="0" dirty="0" smtClean="0"/>
              <a:t>有效时，表示设备向</a:t>
            </a:r>
            <a:r>
              <a:rPr lang="en-US" altLang="zh-CN" sz="2400" b="0" dirty="0" smtClean="0"/>
              <a:t>CPU</a:t>
            </a:r>
            <a:r>
              <a:rPr lang="zh-CN" altLang="en-US" sz="2400" b="0" dirty="0" smtClean="0"/>
              <a:t>申请可屏蔽中断</a:t>
            </a:r>
          </a:p>
          <a:p>
            <a:pPr eaLnBrk="1" hangingPunct="1"/>
            <a:r>
              <a:rPr lang="zh-CN" altLang="en-US" sz="2400" b="0" dirty="0" smtClean="0"/>
              <a:t>该中断请求是否响应受控于</a:t>
            </a:r>
            <a:r>
              <a:rPr lang="en-US" altLang="zh-CN" sz="2400" b="0" dirty="0" smtClean="0"/>
              <a:t>IF</a:t>
            </a:r>
            <a:r>
              <a:rPr lang="zh-CN" altLang="en-US" sz="2400" b="0" dirty="0" smtClean="0"/>
              <a:t>（中断允许标志）、可以被屏蔽掉</a:t>
            </a:r>
          </a:p>
        </p:txBody>
      </p:sp>
      <p:sp>
        <p:nvSpPr>
          <p:cNvPr id="5" name="圆角矩形 4">
            <a:hlinkClick r:id="rId2" action="ppaction://hlinksldjump"/>
          </p:cNvPr>
          <p:cNvSpPr/>
          <p:nvPr/>
        </p:nvSpPr>
        <p:spPr bwMode="auto">
          <a:xfrm>
            <a:off x="7497325" y="5521196"/>
            <a:ext cx="1296144" cy="432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最小组态</a:t>
            </a:r>
          </a:p>
        </p:txBody>
      </p:sp>
      <p:graphicFrame>
        <p:nvGraphicFramePr>
          <p:cNvPr id="6" name="Group 6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279245"/>
              </p:ext>
            </p:extLst>
          </p:nvPr>
        </p:nvGraphicFramePr>
        <p:xfrm>
          <a:off x="971600" y="3933056"/>
          <a:ext cx="6629400" cy="749300"/>
        </p:xfrm>
        <a:graphic>
          <a:graphicData uri="http://schemas.openxmlformats.org/drawingml/2006/table">
            <a:tbl>
              <a:tblPr>
                <a:effectLst>
                  <a:innerShdw blurRad="114300">
                    <a:prstClr val="black"/>
                  </a:innerShdw>
                </a:effectLst>
              </a:tblPr>
              <a:tblGrid>
                <a:gridCol w="414337"/>
                <a:gridCol w="414338"/>
                <a:gridCol w="414337"/>
                <a:gridCol w="414338"/>
                <a:gridCol w="414337"/>
                <a:gridCol w="414338"/>
                <a:gridCol w="414337"/>
                <a:gridCol w="414338"/>
                <a:gridCol w="414337"/>
                <a:gridCol w="414338"/>
                <a:gridCol w="414337"/>
                <a:gridCol w="414338"/>
                <a:gridCol w="414337"/>
                <a:gridCol w="414338"/>
                <a:gridCol w="414337"/>
                <a:gridCol w="414338"/>
              </a:tblGrid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OF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ZF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圆角矩形 6">
            <a:hlinkClick r:id="rId3" action="ppaction://hlinksldjump"/>
          </p:cNvPr>
          <p:cNvSpPr/>
          <p:nvPr/>
        </p:nvSpPr>
        <p:spPr bwMode="auto">
          <a:xfrm>
            <a:off x="5839379" y="5521196"/>
            <a:ext cx="1296144" cy="432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引脚图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 </a:t>
            </a:r>
            <a:r>
              <a:rPr lang="zh-CN" altLang="en-US" smtClean="0"/>
              <a:t>中断请求和响应引脚</a:t>
            </a:r>
            <a:r>
              <a:rPr lang="zh-CN" altLang="en-US" sz="1600" smtClean="0"/>
              <a:t>（续</a:t>
            </a:r>
            <a:r>
              <a:rPr lang="en-US" altLang="zh-CN" sz="1600" smtClean="0"/>
              <a:t>1</a:t>
            </a:r>
            <a:r>
              <a:rPr lang="zh-CN" altLang="en-US" sz="1600" smtClean="0"/>
              <a:t>）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29600" cy="2591941"/>
          </a:xfrm>
        </p:spPr>
        <p:txBody>
          <a:bodyPr/>
          <a:lstStyle/>
          <a:p>
            <a:pPr eaLnBrk="1" hangingPunct="1">
              <a:spcAft>
                <a:spcPts val="1200"/>
              </a:spcAft>
              <a:buFontTx/>
              <a:buNone/>
            </a:pPr>
            <a:r>
              <a:rPr lang="en-US" altLang="zh-CN" sz="2400" b="0" dirty="0" smtClean="0">
                <a:solidFill>
                  <a:schemeClr val="hlink"/>
                </a:solidFill>
              </a:rPr>
              <a:t>INTA*</a:t>
            </a:r>
            <a:r>
              <a:rPr lang="zh-CN" altLang="en-US" sz="2400" b="0" dirty="0" smtClean="0">
                <a:latin typeface="Times New Roman" pitchFamily="18" charset="0"/>
              </a:rPr>
              <a:t>（</a:t>
            </a:r>
            <a:r>
              <a:rPr lang="en-US" altLang="zh-CN" sz="2400" b="0" dirty="0" smtClean="0"/>
              <a:t>Interrupt Acknowledge</a:t>
            </a:r>
            <a:r>
              <a:rPr lang="zh-CN" altLang="en-US" sz="2400" b="0" dirty="0" smtClean="0">
                <a:latin typeface="Times New Roman" pitchFamily="18" charset="0"/>
              </a:rPr>
              <a:t>）</a:t>
            </a:r>
            <a:r>
              <a:rPr lang="en-US" altLang="zh-CN" sz="2400" b="0" dirty="0" smtClean="0"/>
              <a:t>24#</a:t>
            </a:r>
            <a:endParaRPr lang="zh-CN" altLang="en-US" sz="2400" b="0" dirty="0" smtClean="0"/>
          </a:p>
          <a:p>
            <a:pPr eaLnBrk="1" hangingPunct="1"/>
            <a:r>
              <a:rPr lang="zh-CN" altLang="en-US" sz="2400" dirty="0" smtClean="0"/>
              <a:t>可</a:t>
            </a:r>
            <a:r>
              <a:rPr lang="zh-CN" altLang="en-US" sz="2400" dirty="0"/>
              <a:t>屏蔽中断响应</a:t>
            </a:r>
            <a:r>
              <a:rPr lang="zh-CN" altLang="en-US" sz="2400" b="0" dirty="0" smtClean="0"/>
              <a:t>，输出、低电平有效</a:t>
            </a:r>
          </a:p>
          <a:p>
            <a:pPr eaLnBrk="1" hangingPunct="1"/>
            <a:r>
              <a:rPr lang="zh-CN" altLang="en-US" sz="2400" b="0" dirty="0" smtClean="0"/>
              <a:t>有效时，表示来自</a:t>
            </a:r>
            <a:r>
              <a:rPr lang="en-US" altLang="zh-CN" sz="2400" b="0" dirty="0" smtClean="0"/>
              <a:t>INTR</a:t>
            </a:r>
            <a:r>
              <a:rPr lang="zh-CN" altLang="en-US" sz="2400" b="0" dirty="0" smtClean="0"/>
              <a:t>引脚的中断请求已被</a:t>
            </a:r>
            <a:r>
              <a:rPr lang="en-US" altLang="zh-CN" sz="2400" b="0" dirty="0" smtClean="0"/>
              <a:t>CPU</a:t>
            </a:r>
            <a:r>
              <a:rPr lang="zh-CN" altLang="en-US" sz="2400" b="0" dirty="0" smtClean="0"/>
              <a:t>响应，</a:t>
            </a:r>
            <a:r>
              <a:rPr lang="en-US" altLang="zh-CN" sz="2400" b="0" dirty="0" smtClean="0"/>
              <a:t>CPU</a:t>
            </a:r>
            <a:r>
              <a:rPr lang="zh-CN" altLang="en-US" sz="2400" b="0" dirty="0" smtClean="0"/>
              <a:t>进入中断响应周期</a:t>
            </a:r>
            <a:endParaRPr lang="en-US" altLang="zh-CN" sz="2400" b="0" dirty="0" smtClean="0"/>
          </a:p>
          <a:p>
            <a:pPr eaLnBrk="1" hangingPunct="1"/>
            <a:r>
              <a:rPr lang="zh-CN" altLang="en-US" sz="2400" dirty="0" smtClean="0"/>
              <a:t>通常被用来作为中断类型码的读选通信号</a:t>
            </a:r>
            <a:endParaRPr lang="zh-CN" altLang="en-US" sz="2400" b="0" dirty="0" smtClean="0"/>
          </a:p>
        </p:txBody>
      </p:sp>
      <p:sp>
        <p:nvSpPr>
          <p:cNvPr id="5" name="圆角矩形 4">
            <a:hlinkClick r:id="rId2" action="ppaction://hlinksldjump"/>
          </p:cNvPr>
          <p:cNvSpPr/>
          <p:nvPr/>
        </p:nvSpPr>
        <p:spPr bwMode="auto">
          <a:xfrm>
            <a:off x="7310066" y="5484748"/>
            <a:ext cx="1296144" cy="432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最小组态</a:t>
            </a:r>
          </a:p>
        </p:txBody>
      </p:sp>
      <p:sp>
        <p:nvSpPr>
          <p:cNvPr id="6" name="圆角矩形 5">
            <a:hlinkClick r:id="rId3" action="ppaction://hlinksldjump"/>
          </p:cNvPr>
          <p:cNvSpPr/>
          <p:nvPr/>
        </p:nvSpPr>
        <p:spPr bwMode="auto">
          <a:xfrm>
            <a:off x="5517105" y="5484748"/>
            <a:ext cx="1296144" cy="432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引脚图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 </a:t>
            </a:r>
            <a:r>
              <a:rPr lang="zh-CN" altLang="en-US" smtClean="0"/>
              <a:t>中断请求和响应引脚</a:t>
            </a:r>
            <a:r>
              <a:rPr lang="zh-CN" altLang="en-US" sz="1600" smtClean="0"/>
              <a:t>（续</a:t>
            </a:r>
            <a:r>
              <a:rPr lang="en-US" altLang="zh-CN" sz="1600" smtClean="0"/>
              <a:t>2</a:t>
            </a:r>
            <a:r>
              <a:rPr lang="zh-CN" altLang="en-US" sz="1600" smtClean="0"/>
              <a:t>）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29600" cy="3455988"/>
          </a:xfrm>
        </p:spPr>
        <p:txBody>
          <a:bodyPr/>
          <a:lstStyle/>
          <a:p>
            <a:pPr eaLnBrk="1" hangingPunct="1">
              <a:spcAft>
                <a:spcPts val="1800"/>
              </a:spcAft>
              <a:buFontTx/>
              <a:buNone/>
            </a:pPr>
            <a:r>
              <a:rPr lang="en-US" altLang="zh-CN" sz="2400" b="0" dirty="0" smtClean="0">
                <a:solidFill>
                  <a:schemeClr val="hlink"/>
                </a:solidFill>
              </a:rPr>
              <a:t>NMI</a:t>
            </a:r>
            <a:r>
              <a:rPr lang="zh-CN" altLang="en-US" sz="2400" b="0" dirty="0" smtClean="0">
                <a:latin typeface="Times New Roman" pitchFamily="18" charset="0"/>
              </a:rPr>
              <a:t>（</a:t>
            </a:r>
            <a:r>
              <a:rPr lang="en-US" altLang="zh-CN" sz="2400" b="0" dirty="0" smtClean="0"/>
              <a:t>Non-</a:t>
            </a:r>
            <a:r>
              <a:rPr lang="en-US" altLang="zh-CN" sz="2400" b="0" dirty="0" err="1" smtClean="0"/>
              <a:t>Maskable</a:t>
            </a:r>
            <a:r>
              <a:rPr lang="en-US" altLang="zh-CN" sz="2400" b="0" dirty="0" smtClean="0"/>
              <a:t> Interrupt</a:t>
            </a:r>
            <a:r>
              <a:rPr lang="zh-CN" altLang="en-US" sz="2400" b="0" dirty="0" smtClean="0">
                <a:latin typeface="Times New Roman" pitchFamily="18" charset="0"/>
              </a:rPr>
              <a:t>）</a:t>
            </a:r>
            <a:r>
              <a:rPr lang="en-US" altLang="zh-CN" sz="2400" b="0" dirty="0" smtClean="0"/>
              <a:t>17#</a:t>
            </a:r>
            <a:endParaRPr lang="zh-CN" altLang="en-US" sz="2400" b="0" dirty="0" smtClean="0"/>
          </a:p>
          <a:p>
            <a:pPr eaLnBrk="1" hangingPunct="1"/>
            <a:r>
              <a:rPr lang="zh-CN" altLang="en-US" sz="2400" dirty="0" smtClean="0"/>
              <a:t>不可</a:t>
            </a:r>
            <a:r>
              <a:rPr lang="zh-CN" altLang="en-US" sz="2400" dirty="0"/>
              <a:t>屏蔽中断请求</a:t>
            </a:r>
            <a:r>
              <a:rPr lang="zh-CN" altLang="en-US" sz="2400" b="0" dirty="0" smtClean="0"/>
              <a:t>，输入、上升沿有效</a:t>
            </a:r>
          </a:p>
          <a:p>
            <a:pPr eaLnBrk="1" hangingPunct="1"/>
            <a:r>
              <a:rPr lang="zh-CN" altLang="en-US" sz="2400" b="0" dirty="0" smtClean="0"/>
              <a:t>有效表示外界向</a:t>
            </a:r>
            <a:r>
              <a:rPr lang="en-US" altLang="zh-CN" sz="2400" b="0" dirty="0" smtClean="0"/>
              <a:t>CPU</a:t>
            </a:r>
            <a:r>
              <a:rPr lang="zh-CN" altLang="en-US" sz="2400" b="0" dirty="0" smtClean="0"/>
              <a:t>申请不可屏蔽中断</a:t>
            </a:r>
          </a:p>
          <a:p>
            <a:pPr eaLnBrk="1" hangingPunct="1"/>
            <a:r>
              <a:rPr lang="zh-CN" altLang="en-US" sz="2400" b="0" dirty="0" smtClean="0"/>
              <a:t>该中断请求不能被</a:t>
            </a:r>
            <a:r>
              <a:rPr lang="en-US" altLang="zh-CN" sz="2400" b="0" dirty="0" smtClean="0"/>
              <a:t>CPU</a:t>
            </a:r>
            <a:r>
              <a:rPr lang="zh-CN" altLang="en-US" sz="2400" b="0" dirty="0" smtClean="0"/>
              <a:t>屏蔽，所以优先级别高于</a:t>
            </a:r>
            <a:r>
              <a:rPr lang="en-US" altLang="zh-CN" sz="2400" b="0" dirty="0" smtClean="0"/>
              <a:t>INTR</a:t>
            </a:r>
            <a:r>
              <a:rPr lang="zh-CN" altLang="en-US" sz="2400" b="0" dirty="0" smtClean="0"/>
              <a:t>（可屏蔽中断）</a:t>
            </a:r>
          </a:p>
        </p:txBody>
      </p:sp>
      <p:sp>
        <p:nvSpPr>
          <p:cNvPr id="21509" name="AutoShape 5"/>
          <p:cNvSpPr>
            <a:spLocks noChangeArrowheads="1"/>
          </p:cNvSpPr>
          <p:nvPr/>
        </p:nvSpPr>
        <p:spPr bwMode="auto">
          <a:xfrm>
            <a:off x="1258888" y="4437063"/>
            <a:ext cx="7129462" cy="1655762"/>
          </a:xfrm>
          <a:prstGeom prst="horizontalScroll">
            <a:avLst>
              <a:gd name="adj" fmla="val 12500"/>
            </a:avLst>
          </a:prstGeom>
          <a:gradFill rotWithShape="1">
            <a:gsLst>
              <a:gs pos="0">
                <a:schemeClr val="folHlink"/>
              </a:gs>
              <a:gs pos="50000">
                <a:srgbClr val="3333FF"/>
              </a:gs>
              <a:gs pos="100000">
                <a:schemeClr val="folHlink"/>
              </a:gs>
            </a:gsLst>
            <a:lin ang="5400000" scaled="1"/>
          </a:gra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indent="88900" algn="just">
              <a:lnSpc>
                <a:spcPct val="130000"/>
              </a:lnSpc>
              <a:defRPr/>
            </a:pPr>
            <a:r>
              <a:rPr lang="zh-CN" altLang="en-US" sz="2400" b="1">
                <a:solidFill>
                  <a:schemeClr val="bg1"/>
                </a:solidFill>
              </a:rPr>
              <a:t>主机与外设进行数据交换通常采用可屏蔽中断</a:t>
            </a:r>
          </a:p>
          <a:p>
            <a:pPr indent="88900" algn="just">
              <a:lnSpc>
                <a:spcPct val="130000"/>
              </a:lnSpc>
              <a:defRPr/>
            </a:pPr>
            <a:r>
              <a:rPr lang="zh-CN" altLang="en-US" sz="2400" b="1">
                <a:solidFill>
                  <a:schemeClr val="bg1"/>
                </a:solidFill>
              </a:rPr>
              <a:t>不可屏蔽中断通常用于处理掉电等系统故障</a:t>
            </a:r>
          </a:p>
        </p:txBody>
      </p:sp>
      <p:sp>
        <p:nvSpPr>
          <p:cNvPr id="6" name="圆角矩形 5">
            <a:hlinkClick r:id="rId2" action="ppaction://hlinksldjump"/>
          </p:cNvPr>
          <p:cNvSpPr/>
          <p:nvPr/>
        </p:nvSpPr>
        <p:spPr bwMode="auto">
          <a:xfrm>
            <a:off x="7310066" y="1916832"/>
            <a:ext cx="1296144" cy="432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最小组态</a:t>
            </a:r>
          </a:p>
        </p:txBody>
      </p:sp>
      <p:sp>
        <p:nvSpPr>
          <p:cNvPr id="7" name="圆角矩形 6">
            <a:hlinkClick r:id="rId3" action="ppaction://hlinksldjump"/>
          </p:cNvPr>
          <p:cNvSpPr/>
          <p:nvPr/>
        </p:nvSpPr>
        <p:spPr bwMode="auto">
          <a:xfrm>
            <a:off x="7310066" y="1178750"/>
            <a:ext cx="1296144" cy="432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引脚图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 </a:t>
            </a:r>
            <a:r>
              <a:rPr lang="zh-CN" altLang="en-US" smtClean="0"/>
              <a:t>总线请求和响应引脚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29600" cy="3528045"/>
          </a:xfrm>
        </p:spPr>
        <p:txBody>
          <a:bodyPr/>
          <a:lstStyle/>
          <a:p>
            <a:pPr eaLnBrk="1" hangingPunct="1">
              <a:spcAft>
                <a:spcPts val="1800"/>
              </a:spcAft>
              <a:buFontTx/>
              <a:buNone/>
            </a:pPr>
            <a:r>
              <a:rPr lang="en-US" altLang="zh-CN" sz="2400" b="0" dirty="0" smtClean="0">
                <a:solidFill>
                  <a:schemeClr val="hlink"/>
                </a:solidFill>
              </a:rPr>
              <a:t>HOLD  #31</a:t>
            </a:r>
          </a:p>
          <a:p>
            <a:pPr eaLnBrk="1" hangingPunct="1"/>
            <a:r>
              <a:rPr lang="zh-CN" altLang="en-US" sz="2400" dirty="0" smtClean="0"/>
              <a:t>总线</a:t>
            </a:r>
            <a:r>
              <a:rPr lang="zh-CN" altLang="en-US" sz="2400" dirty="0"/>
              <a:t>保持</a:t>
            </a:r>
            <a:r>
              <a:rPr lang="zh-CN" altLang="en-US" sz="2400" b="0" dirty="0" smtClean="0"/>
              <a:t>（即总线请求），输入、高电平有效</a:t>
            </a:r>
          </a:p>
          <a:p>
            <a:pPr eaLnBrk="1" hangingPunct="1"/>
            <a:r>
              <a:rPr lang="zh-CN" altLang="en-US" sz="2400" b="0" dirty="0" smtClean="0"/>
              <a:t>有效时，表示设备向</a:t>
            </a:r>
            <a:r>
              <a:rPr lang="en-US" altLang="zh-CN" sz="2400" b="0" dirty="0" smtClean="0"/>
              <a:t>CPU</a:t>
            </a:r>
            <a:r>
              <a:rPr lang="zh-CN" altLang="en-US" sz="2400" b="0" dirty="0" smtClean="0"/>
              <a:t>申请占有总线</a:t>
            </a:r>
          </a:p>
          <a:p>
            <a:pPr eaLnBrk="1" hangingPunct="1"/>
            <a:r>
              <a:rPr lang="zh-CN" altLang="en-US" sz="2400" b="0" dirty="0" smtClean="0"/>
              <a:t>该信号从有效回到无效时，表示设备对总线的使用已经结束，通知</a:t>
            </a:r>
            <a:r>
              <a:rPr lang="en-US" altLang="zh-CN" sz="2400" b="0" dirty="0" smtClean="0"/>
              <a:t>CPU</a:t>
            </a:r>
            <a:r>
              <a:rPr lang="zh-CN" altLang="en-US" sz="2400" b="0" dirty="0" smtClean="0"/>
              <a:t>收回对总线的控制权</a:t>
            </a:r>
          </a:p>
        </p:txBody>
      </p:sp>
      <p:sp>
        <p:nvSpPr>
          <p:cNvPr id="5" name="圆角矩形 4">
            <a:hlinkClick r:id="rId2" action="ppaction://hlinksldjump"/>
          </p:cNvPr>
          <p:cNvSpPr/>
          <p:nvPr/>
        </p:nvSpPr>
        <p:spPr bwMode="auto">
          <a:xfrm>
            <a:off x="7445081" y="5484748"/>
            <a:ext cx="1296144" cy="432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最小组态</a:t>
            </a:r>
          </a:p>
        </p:txBody>
      </p:sp>
      <p:sp>
        <p:nvSpPr>
          <p:cNvPr id="6" name="圆角矩形 5">
            <a:hlinkClick r:id="rId3" action="ppaction://hlinksldjump"/>
          </p:cNvPr>
          <p:cNvSpPr/>
          <p:nvPr/>
        </p:nvSpPr>
        <p:spPr bwMode="auto">
          <a:xfrm>
            <a:off x="5742130" y="5484748"/>
            <a:ext cx="1296144" cy="432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引脚图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 </a:t>
            </a:r>
            <a:r>
              <a:rPr lang="zh-CN" altLang="en-US" smtClean="0"/>
              <a:t>总线请求和响应引脚</a:t>
            </a:r>
            <a:r>
              <a:rPr lang="zh-CN" altLang="en-US" sz="1600" smtClean="0"/>
              <a:t>（续</a:t>
            </a:r>
            <a:r>
              <a:rPr lang="en-US" altLang="zh-CN" sz="1600" smtClean="0"/>
              <a:t>1</a:t>
            </a:r>
            <a:r>
              <a:rPr lang="zh-CN" altLang="en-US" sz="1600" smtClean="0"/>
              <a:t>）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29600" cy="3528045"/>
          </a:xfrm>
        </p:spPr>
        <p:txBody>
          <a:bodyPr/>
          <a:lstStyle/>
          <a:p>
            <a:pPr eaLnBrk="1" hangingPunct="1">
              <a:spcAft>
                <a:spcPts val="1200"/>
              </a:spcAft>
              <a:buFontTx/>
              <a:buNone/>
            </a:pPr>
            <a:r>
              <a:rPr lang="en-US" altLang="zh-CN" sz="2400" b="0" dirty="0" smtClean="0">
                <a:solidFill>
                  <a:schemeClr val="hlink"/>
                </a:solidFill>
              </a:rPr>
              <a:t>HLDA</a:t>
            </a:r>
            <a:r>
              <a:rPr lang="zh-CN" altLang="en-US" sz="2400" b="0" dirty="0" smtClean="0">
                <a:latin typeface="Times New Roman" pitchFamily="18" charset="0"/>
              </a:rPr>
              <a:t>（</a:t>
            </a:r>
            <a:r>
              <a:rPr lang="en-US" altLang="zh-CN" sz="2400" b="0" dirty="0" smtClean="0"/>
              <a:t>HOLD Acknowledge</a:t>
            </a:r>
            <a:r>
              <a:rPr lang="zh-CN" altLang="en-US" sz="2400" b="0" dirty="0" smtClean="0">
                <a:latin typeface="Times New Roman" pitchFamily="18" charset="0"/>
              </a:rPr>
              <a:t>）</a:t>
            </a:r>
            <a:r>
              <a:rPr lang="en-US" altLang="zh-CN" sz="2400" b="0" dirty="0" smtClean="0"/>
              <a:t>30#</a:t>
            </a:r>
            <a:endParaRPr lang="zh-CN" altLang="en-US" sz="2400" b="0" dirty="0" smtClean="0"/>
          </a:p>
          <a:p>
            <a:pPr eaLnBrk="1" hangingPunct="1"/>
            <a:r>
              <a:rPr lang="zh-CN" altLang="en-US" sz="2400" dirty="0"/>
              <a:t>总线保持</a:t>
            </a:r>
            <a:r>
              <a:rPr lang="zh-CN" altLang="en-US" sz="2400" dirty="0" smtClean="0"/>
              <a:t>响应</a:t>
            </a:r>
            <a:r>
              <a:rPr lang="zh-CN" altLang="en-US" sz="2400" b="0" dirty="0" smtClean="0"/>
              <a:t>，输出、高电平有效</a:t>
            </a:r>
          </a:p>
          <a:p>
            <a:pPr eaLnBrk="1" hangingPunct="1"/>
            <a:r>
              <a:rPr lang="zh-CN" altLang="en-US" sz="2400" b="0" dirty="0" smtClean="0"/>
              <a:t>有效表示</a:t>
            </a:r>
            <a:r>
              <a:rPr lang="en-US" altLang="zh-CN" sz="2400" b="0" dirty="0" smtClean="0"/>
              <a:t>CPU</a:t>
            </a:r>
            <a:r>
              <a:rPr lang="zh-CN" altLang="en-US" sz="2400" b="0" dirty="0" smtClean="0"/>
              <a:t>已响应总线请求并已将总线释放</a:t>
            </a:r>
          </a:p>
          <a:p>
            <a:pPr eaLnBrk="1" hangingPunct="1"/>
            <a:r>
              <a:rPr lang="zh-CN" altLang="en-US" sz="2400" b="0" dirty="0" smtClean="0"/>
              <a:t>此时</a:t>
            </a:r>
            <a:r>
              <a:rPr lang="en-US" altLang="zh-CN" sz="2400" b="0" dirty="0" smtClean="0"/>
              <a:t>CPU</a:t>
            </a:r>
            <a:r>
              <a:rPr lang="zh-CN" altLang="en-US" sz="2400" b="0" dirty="0" smtClean="0"/>
              <a:t>的</a:t>
            </a:r>
            <a:r>
              <a:rPr lang="zh-CN" altLang="en-US" sz="2400" dirty="0"/>
              <a:t>地址总线、数据总线及具有三态输出能力的控制总线将</a:t>
            </a:r>
            <a:r>
              <a:rPr lang="zh-CN" altLang="en-US" sz="2400" b="0" dirty="0" smtClean="0"/>
              <a:t>全面呈现高阻，使总线请求设备可以顺利接管总线</a:t>
            </a:r>
          </a:p>
          <a:p>
            <a:pPr eaLnBrk="1" hangingPunct="1"/>
            <a:r>
              <a:rPr lang="zh-CN" altLang="en-US" sz="2400" b="0" dirty="0" smtClean="0"/>
              <a:t>待到</a:t>
            </a:r>
            <a:r>
              <a:rPr lang="zh-CN" altLang="en-US" sz="2400" dirty="0"/>
              <a:t>总线</a:t>
            </a:r>
            <a:r>
              <a:rPr lang="zh-CN" altLang="en-US" sz="2400" b="0" dirty="0" smtClean="0"/>
              <a:t>请求信号</a:t>
            </a:r>
            <a:r>
              <a:rPr lang="en-US" altLang="zh-CN" sz="2400" b="0" dirty="0" smtClean="0"/>
              <a:t>HOLD</a:t>
            </a:r>
            <a:r>
              <a:rPr lang="zh-CN" altLang="en-US" sz="2400" b="0" dirty="0" smtClean="0"/>
              <a:t>无效，总线响应信号</a:t>
            </a:r>
            <a:r>
              <a:rPr lang="en-US" altLang="zh-CN" sz="2400" b="0" dirty="0" smtClean="0"/>
              <a:t>HLDA</a:t>
            </a:r>
            <a:r>
              <a:rPr lang="zh-CN" altLang="en-US" sz="2400" b="0" dirty="0" smtClean="0"/>
              <a:t>也转为无效，</a:t>
            </a:r>
            <a:r>
              <a:rPr lang="en-US" altLang="zh-CN" sz="2400" b="0" dirty="0" smtClean="0"/>
              <a:t>CPU</a:t>
            </a:r>
            <a:r>
              <a:rPr lang="zh-CN" altLang="en-US" sz="2400" b="0" dirty="0" smtClean="0"/>
              <a:t>重新获得总线控制权</a:t>
            </a:r>
          </a:p>
        </p:txBody>
      </p:sp>
      <p:sp>
        <p:nvSpPr>
          <p:cNvPr id="5" name="圆角矩形 4">
            <a:hlinkClick r:id="rId2" action="ppaction://hlinksldjump"/>
          </p:cNvPr>
          <p:cNvSpPr/>
          <p:nvPr/>
        </p:nvSpPr>
        <p:spPr bwMode="auto">
          <a:xfrm>
            <a:off x="7310066" y="5517232"/>
            <a:ext cx="1296144" cy="432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最小组态</a:t>
            </a:r>
          </a:p>
        </p:txBody>
      </p:sp>
      <p:sp>
        <p:nvSpPr>
          <p:cNvPr id="6" name="圆角矩形 5">
            <a:hlinkClick r:id="rId3" action="ppaction://hlinksldjump"/>
          </p:cNvPr>
          <p:cNvSpPr/>
          <p:nvPr/>
        </p:nvSpPr>
        <p:spPr bwMode="auto">
          <a:xfrm>
            <a:off x="5697125" y="5517232"/>
            <a:ext cx="1296144" cy="432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引脚图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5. </a:t>
            </a:r>
            <a:r>
              <a:rPr lang="zh-CN" altLang="en-US" smtClean="0"/>
              <a:t>其它引脚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29600" cy="2879973"/>
          </a:xfrm>
        </p:spPr>
        <p:txBody>
          <a:bodyPr/>
          <a:lstStyle/>
          <a:p>
            <a:pPr eaLnBrk="1" hangingPunct="1">
              <a:spcAft>
                <a:spcPts val="1200"/>
              </a:spcAft>
              <a:buFontTx/>
              <a:buNone/>
            </a:pPr>
            <a:r>
              <a:rPr lang="en-US" altLang="zh-CN" sz="2400" b="0" dirty="0" smtClean="0">
                <a:solidFill>
                  <a:schemeClr val="hlink"/>
                </a:solidFill>
              </a:rPr>
              <a:t>RESET	21#</a:t>
            </a:r>
          </a:p>
          <a:p>
            <a:pPr eaLnBrk="1" hangingPunct="1"/>
            <a:r>
              <a:rPr lang="zh-CN" altLang="en-US" sz="2400" dirty="0"/>
              <a:t>复位请求</a:t>
            </a:r>
            <a:r>
              <a:rPr lang="zh-CN" altLang="en-US" sz="2400" b="0" dirty="0" smtClean="0"/>
              <a:t>，输入、高电平有效</a:t>
            </a:r>
          </a:p>
          <a:p>
            <a:pPr eaLnBrk="1" hangingPunct="1"/>
            <a:r>
              <a:rPr lang="zh-CN" altLang="en-US" sz="2400" b="0" dirty="0" smtClean="0"/>
              <a:t>该信号有效，将使</a:t>
            </a:r>
            <a:r>
              <a:rPr lang="en-US" altLang="zh-CN" sz="2400" b="0" dirty="0" smtClean="0"/>
              <a:t>CPU</a:t>
            </a:r>
            <a:r>
              <a:rPr lang="zh-CN" altLang="en-US" sz="2400" b="0" dirty="0" smtClean="0"/>
              <a:t>回到其初始状态；当该信号再度返回无效时，</a:t>
            </a:r>
            <a:r>
              <a:rPr lang="en-US" altLang="zh-CN" sz="2400" b="0" dirty="0" smtClean="0"/>
              <a:t>CPU</a:t>
            </a:r>
            <a:r>
              <a:rPr lang="zh-CN" altLang="en-US" sz="2400" b="0" dirty="0" smtClean="0"/>
              <a:t>将重新开始工作</a:t>
            </a:r>
          </a:p>
          <a:p>
            <a:pPr eaLnBrk="1" hangingPunct="1"/>
            <a:r>
              <a:rPr lang="en-US" altLang="zh-CN" sz="2400" b="0" dirty="0" smtClean="0"/>
              <a:t>8088</a:t>
            </a:r>
            <a:r>
              <a:rPr lang="zh-CN" altLang="en-US" sz="2400" b="0" dirty="0" smtClean="0"/>
              <a:t>复位后</a:t>
            </a:r>
            <a:r>
              <a:rPr lang="en-US" altLang="zh-CN" sz="2400" b="0" dirty="0" smtClean="0">
                <a:solidFill>
                  <a:srgbClr val="FF0000"/>
                </a:solidFill>
              </a:rPr>
              <a:t>CS</a:t>
            </a:r>
            <a:r>
              <a:rPr lang="zh-CN" altLang="en-US" sz="2400" b="0" dirty="0" smtClean="0">
                <a:solidFill>
                  <a:srgbClr val="FF0000"/>
                </a:solidFill>
              </a:rPr>
              <a:t>＝</a:t>
            </a:r>
            <a:r>
              <a:rPr lang="en-US" altLang="zh-CN" sz="2400" b="0" dirty="0" smtClean="0">
                <a:solidFill>
                  <a:srgbClr val="FF0000"/>
                </a:solidFill>
              </a:rPr>
              <a:t>FFFFH</a:t>
            </a:r>
            <a:r>
              <a:rPr lang="zh-CN" altLang="en-US" sz="2400" b="0" dirty="0" smtClean="0">
                <a:solidFill>
                  <a:srgbClr val="FF0000"/>
                </a:solidFill>
              </a:rPr>
              <a:t>、</a:t>
            </a:r>
            <a:r>
              <a:rPr lang="en-US" altLang="zh-CN" sz="2400" b="0" dirty="0" smtClean="0">
                <a:solidFill>
                  <a:srgbClr val="FF0000"/>
                </a:solidFill>
              </a:rPr>
              <a:t>IP</a:t>
            </a:r>
            <a:r>
              <a:rPr lang="zh-CN" altLang="en-US" sz="2400" b="0" dirty="0" smtClean="0">
                <a:solidFill>
                  <a:srgbClr val="FF0000"/>
                </a:solidFill>
              </a:rPr>
              <a:t>＝</a:t>
            </a:r>
            <a:r>
              <a:rPr lang="en-US" altLang="zh-CN" sz="2400" b="0" dirty="0" smtClean="0">
                <a:solidFill>
                  <a:srgbClr val="FF0000"/>
                </a:solidFill>
              </a:rPr>
              <a:t>0000H</a:t>
            </a:r>
            <a:r>
              <a:rPr lang="zh-CN" altLang="en-US" sz="2400" b="0" dirty="0" smtClean="0"/>
              <a:t>，所以</a:t>
            </a:r>
            <a:r>
              <a:rPr lang="zh-CN" altLang="en-US" sz="2400" b="0" dirty="0" smtClean="0">
                <a:solidFill>
                  <a:srgbClr val="FF0000"/>
                </a:solidFill>
              </a:rPr>
              <a:t>程序入口在物理地址</a:t>
            </a:r>
            <a:r>
              <a:rPr lang="en-US" altLang="zh-CN" sz="2400" b="0" dirty="0" smtClean="0">
                <a:solidFill>
                  <a:srgbClr val="FF0000"/>
                </a:solidFill>
              </a:rPr>
              <a:t>FFFF0H</a:t>
            </a:r>
          </a:p>
        </p:txBody>
      </p:sp>
      <p:sp>
        <p:nvSpPr>
          <p:cNvPr id="5" name="圆角矩形 4">
            <a:hlinkClick r:id="rId2" action="ppaction://hlinksldjump"/>
          </p:cNvPr>
          <p:cNvSpPr/>
          <p:nvPr/>
        </p:nvSpPr>
        <p:spPr bwMode="auto">
          <a:xfrm>
            <a:off x="7310066" y="5589240"/>
            <a:ext cx="1296144" cy="432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最小组态</a:t>
            </a:r>
          </a:p>
        </p:txBody>
      </p:sp>
      <p:sp>
        <p:nvSpPr>
          <p:cNvPr id="6" name="圆角矩形 5">
            <a:hlinkClick r:id="rId3" action="ppaction://hlinksldjump"/>
          </p:cNvPr>
          <p:cNvSpPr/>
          <p:nvPr/>
        </p:nvSpPr>
        <p:spPr bwMode="auto">
          <a:xfrm>
            <a:off x="5652120" y="5589240"/>
            <a:ext cx="1296144" cy="432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引脚图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3744035"/>
            <a:ext cx="2115967" cy="2653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8086/8088</a:t>
            </a:r>
            <a:r>
              <a:rPr lang="zh-CN" altLang="en-US" dirty="0"/>
              <a:t>复位时各寄存器值</a:t>
            </a:r>
          </a:p>
        </p:txBody>
      </p:sp>
      <p:graphicFrame>
        <p:nvGraphicFramePr>
          <p:cNvPr id="4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9133326"/>
              </p:ext>
            </p:extLst>
          </p:nvPr>
        </p:nvGraphicFramePr>
        <p:xfrm>
          <a:off x="467544" y="1376934"/>
          <a:ext cx="8255000" cy="2844154"/>
        </p:xfrm>
        <a:graphic>
          <a:graphicData uri="http://schemas.openxmlformats.org/drawingml/2006/table">
            <a:tbl>
              <a:tblPr>
                <a:effectLst>
                  <a:innerShdw blurRad="114300">
                    <a:prstClr val="black"/>
                  </a:innerShdw>
                </a:effectLst>
              </a:tblPr>
              <a:tblGrid>
                <a:gridCol w="2057321"/>
                <a:gridCol w="1987474"/>
                <a:gridCol w="208272"/>
                <a:gridCol w="1944612"/>
                <a:gridCol w="2057321"/>
              </a:tblGrid>
              <a:tr h="5666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寄存器</a:t>
                      </a:r>
                    </a:p>
                  </a:txBody>
                  <a:tcPr marL="91436" marR="91436"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值</a:t>
                      </a:r>
                    </a:p>
                  </a:txBody>
                  <a:tcPr marL="91436" marR="91436"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91436" marR="91436"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寄存器</a:t>
                      </a:r>
                    </a:p>
                  </a:txBody>
                  <a:tcPr marL="91436" marR="91436"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值</a:t>
                      </a:r>
                    </a:p>
                  </a:txBody>
                  <a:tcPr marL="91436" marR="91436"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6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FLAGS</a:t>
                      </a:r>
                    </a:p>
                  </a:txBody>
                  <a:tcPr marL="91436" marR="91436"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0000H</a:t>
                      </a:r>
                    </a:p>
                  </a:txBody>
                  <a:tcPr marL="91436" marR="91436"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DS</a:t>
                      </a:r>
                    </a:p>
                  </a:txBody>
                  <a:tcPr marL="91436" marR="91436"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0000H</a:t>
                      </a:r>
                    </a:p>
                  </a:txBody>
                  <a:tcPr marL="91436" marR="91436"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76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IP</a:t>
                      </a:r>
                    </a:p>
                  </a:txBody>
                  <a:tcPr marL="91436" marR="91436"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0000H</a:t>
                      </a:r>
                    </a:p>
                  </a:txBody>
                  <a:tcPr marL="91436" marR="91436"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ES</a:t>
                      </a:r>
                    </a:p>
                  </a:txBody>
                  <a:tcPr marL="91436" marR="91436"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0000H</a:t>
                      </a:r>
                    </a:p>
                  </a:txBody>
                  <a:tcPr marL="91436" marR="91436"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6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CS</a:t>
                      </a:r>
                    </a:p>
                  </a:txBody>
                  <a:tcPr marL="91436" marR="91436"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FFFFH</a:t>
                      </a:r>
                    </a:p>
                  </a:txBody>
                  <a:tcPr marL="91436" marR="91436"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SS</a:t>
                      </a:r>
                    </a:p>
                  </a:txBody>
                  <a:tcPr marL="91436" marR="91436"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0000H</a:t>
                      </a:r>
                    </a:p>
                  </a:txBody>
                  <a:tcPr marL="91436" marR="91436"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5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指令队列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91436" marR="91436"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空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91436" marR="91436"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其余寄存器</a:t>
                      </a:r>
                    </a:p>
                  </a:txBody>
                  <a:tcPr marL="91436" marR="91436"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0000H</a:t>
                      </a:r>
                    </a:p>
                  </a:txBody>
                  <a:tcPr marL="91436" marR="91436"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948977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 </a:t>
            </a:r>
            <a:r>
              <a:rPr lang="zh-CN" altLang="en-US" dirty="0" smtClean="0"/>
              <a:t>总线技术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b="0" dirty="0" smtClean="0"/>
              <a:t>4.1.1 </a:t>
            </a:r>
            <a:r>
              <a:rPr lang="zh-CN" altLang="en-US" sz="2400" b="0" dirty="0" smtClean="0"/>
              <a:t>总线类型</a:t>
            </a:r>
            <a:endParaRPr lang="en-US" altLang="zh-CN" sz="2400" b="0" dirty="0" smtClean="0"/>
          </a:p>
          <a:p>
            <a:pPr marL="0" indent="0">
              <a:buNone/>
            </a:pPr>
            <a:r>
              <a:rPr lang="en-US" altLang="zh-CN" sz="2400" b="0" dirty="0" smtClean="0"/>
              <a:t>4.1.2 </a:t>
            </a:r>
            <a:r>
              <a:rPr lang="zh-CN" altLang="en-US" sz="2400" b="0" dirty="0" smtClean="0"/>
              <a:t>总线的数据传输</a:t>
            </a:r>
            <a:endParaRPr lang="zh-CN" alt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101076590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5. </a:t>
            </a:r>
            <a:r>
              <a:rPr lang="zh-CN" altLang="en-US" smtClean="0"/>
              <a:t>其它引脚</a:t>
            </a:r>
            <a:r>
              <a:rPr lang="zh-CN" altLang="en-US" sz="1600" smtClean="0"/>
              <a:t>（续</a:t>
            </a:r>
            <a:r>
              <a:rPr lang="en-US" altLang="zh-CN" sz="1600" smtClean="0"/>
              <a:t>1</a:t>
            </a:r>
            <a:r>
              <a:rPr lang="zh-CN" altLang="en-US" sz="1600" smtClean="0"/>
              <a:t>）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981075"/>
            <a:ext cx="8135937" cy="3600053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1800"/>
              </a:spcAft>
              <a:buFontTx/>
              <a:buNone/>
            </a:pPr>
            <a:r>
              <a:rPr lang="en-US" altLang="zh-CN" b="0" dirty="0" smtClean="0">
                <a:solidFill>
                  <a:schemeClr val="hlink"/>
                </a:solidFill>
              </a:rPr>
              <a:t>CLK</a:t>
            </a:r>
            <a:r>
              <a:rPr lang="zh-CN" altLang="en-US" b="0" dirty="0" smtClean="0">
                <a:latin typeface="Times New Roman" pitchFamily="18" charset="0"/>
              </a:rPr>
              <a:t>（</a:t>
            </a:r>
            <a:r>
              <a:rPr lang="en-US" altLang="zh-CN" b="0" dirty="0" smtClean="0"/>
              <a:t>Clock</a:t>
            </a:r>
            <a:r>
              <a:rPr lang="zh-CN" altLang="en-US" b="0" dirty="0" smtClean="0">
                <a:latin typeface="Times New Roman" pitchFamily="18" charset="0"/>
              </a:rPr>
              <a:t>）</a:t>
            </a:r>
            <a:r>
              <a:rPr lang="zh-CN" altLang="en-US" b="0" dirty="0" smtClean="0"/>
              <a:t> </a:t>
            </a:r>
            <a:r>
              <a:rPr lang="en-US" altLang="zh-CN" b="0" dirty="0" smtClean="0"/>
              <a:t>19#</a:t>
            </a:r>
            <a:endParaRPr lang="zh-CN" altLang="en-US" b="0" dirty="0" smtClean="0"/>
          </a:p>
          <a:p>
            <a:pPr eaLnBrk="1" hangingPunct="1"/>
            <a:r>
              <a:rPr lang="zh-CN" altLang="en-US" dirty="0"/>
              <a:t>时钟输入</a:t>
            </a:r>
          </a:p>
          <a:p>
            <a:pPr eaLnBrk="1" hangingPunct="1"/>
            <a:r>
              <a:rPr lang="zh-CN" altLang="en-US" b="0" dirty="0" smtClean="0"/>
              <a:t>系统通过该引脚给</a:t>
            </a:r>
            <a:r>
              <a:rPr lang="en-US" altLang="zh-CN" b="0" dirty="0" smtClean="0"/>
              <a:t>CPU</a:t>
            </a:r>
            <a:r>
              <a:rPr lang="zh-CN" altLang="en-US" b="0" dirty="0" smtClean="0"/>
              <a:t>提供内部定时信号</a:t>
            </a:r>
          </a:p>
          <a:p>
            <a:pPr lvl="1" eaLnBrk="1" hangingPunct="1"/>
            <a:r>
              <a:rPr lang="en-US" altLang="zh-CN" b="0" dirty="0" smtClean="0">
                <a:solidFill>
                  <a:srgbClr val="000099"/>
                </a:solidFill>
              </a:rPr>
              <a:t>8088</a:t>
            </a:r>
            <a:r>
              <a:rPr lang="zh-CN" altLang="en-US" b="0" dirty="0" smtClean="0">
                <a:solidFill>
                  <a:srgbClr val="000099"/>
                </a:solidFill>
              </a:rPr>
              <a:t>的标准工作时钟为</a:t>
            </a:r>
            <a:r>
              <a:rPr lang="en-US" altLang="zh-CN" b="0" dirty="0" smtClean="0">
                <a:solidFill>
                  <a:srgbClr val="000099"/>
                </a:solidFill>
              </a:rPr>
              <a:t>5MHz</a:t>
            </a:r>
          </a:p>
          <a:p>
            <a:pPr lvl="1" eaLnBrk="1" hangingPunct="1"/>
            <a:r>
              <a:rPr lang="en-US" altLang="zh-CN" b="0" dirty="0" smtClean="0">
                <a:solidFill>
                  <a:srgbClr val="000099"/>
                </a:solidFill>
              </a:rPr>
              <a:t>IBM PC/XT</a:t>
            </a:r>
            <a:r>
              <a:rPr lang="zh-CN" altLang="en-US" b="0" dirty="0" smtClean="0">
                <a:solidFill>
                  <a:srgbClr val="000099"/>
                </a:solidFill>
              </a:rPr>
              <a:t>机的</a:t>
            </a:r>
            <a:r>
              <a:rPr lang="en-US" altLang="zh-CN" b="0" dirty="0" smtClean="0">
                <a:solidFill>
                  <a:srgbClr val="000099"/>
                </a:solidFill>
              </a:rPr>
              <a:t>8088</a:t>
            </a:r>
            <a:r>
              <a:rPr lang="zh-CN" altLang="en-US" b="0" dirty="0" smtClean="0">
                <a:solidFill>
                  <a:srgbClr val="000099"/>
                </a:solidFill>
              </a:rPr>
              <a:t>采用了</a:t>
            </a:r>
            <a:r>
              <a:rPr lang="en-US" altLang="zh-CN" b="0" dirty="0" smtClean="0">
                <a:solidFill>
                  <a:srgbClr val="000099"/>
                </a:solidFill>
              </a:rPr>
              <a:t>4.77MHz</a:t>
            </a:r>
            <a:r>
              <a:rPr lang="zh-CN" altLang="en-US" b="0" dirty="0" smtClean="0">
                <a:solidFill>
                  <a:srgbClr val="000099"/>
                </a:solidFill>
              </a:rPr>
              <a:t>的时钟，其时钟周期约为</a:t>
            </a:r>
            <a:r>
              <a:rPr lang="en-US" altLang="zh-CN" b="0" dirty="0" smtClean="0">
                <a:solidFill>
                  <a:srgbClr val="000099"/>
                </a:solidFill>
              </a:rPr>
              <a:t>210ns</a:t>
            </a:r>
          </a:p>
        </p:txBody>
      </p:sp>
      <p:sp>
        <p:nvSpPr>
          <p:cNvPr id="5" name="圆角矩形 4">
            <a:hlinkClick r:id="rId2" action="ppaction://hlinksldjump"/>
          </p:cNvPr>
          <p:cNvSpPr/>
          <p:nvPr/>
        </p:nvSpPr>
        <p:spPr bwMode="auto">
          <a:xfrm>
            <a:off x="7380288" y="5589240"/>
            <a:ext cx="1296144" cy="432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最小组态</a:t>
            </a:r>
          </a:p>
        </p:txBody>
      </p:sp>
      <p:sp>
        <p:nvSpPr>
          <p:cNvPr id="6" name="圆角矩形 5">
            <a:hlinkClick r:id="rId3" action="ppaction://hlinksldjump"/>
          </p:cNvPr>
          <p:cNvSpPr/>
          <p:nvPr/>
        </p:nvSpPr>
        <p:spPr bwMode="auto">
          <a:xfrm>
            <a:off x="5677337" y="5589240"/>
            <a:ext cx="1296144" cy="432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引脚图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5. </a:t>
            </a:r>
            <a:r>
              <a:rPr lang="zh-CN" altLang="en-US" smtClean="0"/>
              <a:t>其它引脚</a:t>
            </a:r>
            <a:r>
              <a:rPr lang="zh-CN" altLang="en-US" sz="1600" smtClean="0"/>
              <a:t>（续</a:t>
            </a:r>
            <a:r>
              <a:rPr lang="en-US" altLang="zh-CN" sz="1600" smtClean="0"/>
              <a:t>2</a:t>
            </a:r>
            <a:r>
              <a:rPr lang="zh-CN" altLang="en-US" sz="1600" smtClean="0"/>
              <a:t>）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0" dirty="0" err="1" smtClean="0">
                <a:solidFill>
                  <a:schemeClr val="hlink"/>
                </a:solidFill>
              </a:rPr>
              <a:t>Vcc</a:t>
            </a:r>
            <a:endParaRPr lang="en-US" altLang="zh-CN" sz="2400" b="0" dirty="0" smtClean="0">
              <a:solidFill>
                <a:schemeClr val="hlink"/>
              </a:solidFill>
            </a:endParaRPr>
          </a:p>
          <a:p>
            <a:pPr eaLnBrk="1" hangingPunct="1"/>
            <a:r>
              <a:rPr lang="zh-CN" altLang="en-US" sz="2400" dirty="0"/>
              <a:t>电源输入</a:t>
            </a:r>
            <a:r>
              <a:rPr lang="zh-CN" altLang="en-US" sz="2400" b="0" dirty="0" smtClean="0">
                <a:latin typeface="Times New Roman" pitchFamily="18" charset="0"/>
              </a:rPr>
              <a:t>，向</a:t>
            </a:r>
            <a:r>
              <a:rPr lang="en-US" altLang="zh-CN" sz="2400" b="0" dirty="0" smtClean="0"/>
              <a:t>CPU</a:t>
            </a:r>
            <a:r>
              <a:rPr lang="zh-CN" altLang="en-US" sz="2400" b="0" dirty="0" smtClean="0">
                <a:latin typeface="Times New Roman" pitchFamily="18" charset="0"/>
              </a:rPr>
              <a:t>提供＋</a:t>
            </a:r>
            <a:r>
              <a:rPr lang="en-US" altLang="zh-CN" sz="2400" b="0" dirty="0" smtClean="0"/>
              <a:t>5V</a:t>
            </a:r>
            <a:r>
              <a:rPr lang="zh-CN" altLang="en-US" sz="2400" b="0" dirty="0" smtClean="0">
                <a:latin typeface="Times New Roman" pitchFamily="18" charset="0"/>
              </a:rPr>
              <a:t>电源</a:t>
            </a:r>
          </a:p>
          <a:p>
            <a:pPr eaLnBrk="1" hangingPunct="1">
              <a:spcBef>
                <a:spcPts val="1800"/>
              </a:spcBef>
              <a:buFontTx/>
              <a:buNone/>
            </a:pPr>
            <a:r>
              <a:rPr lang="en-US" altLang="zh-CN" sz="2400" b="0" dirty="0" smtClean="0">
                <a:solidFill>
                  <a:schemeClr val="hlink"/>
                </a:solidFill>
              </a:rPr>
              <a:t>GND</a:t>
            </a:r>
          </a:p>
          <a:p>
            <a:pPr eaLnBrk="1" hangingPunct="1"/>
            <a:r>
              <a:rPr lang="zh-CN" altLang="en-US" sz="2400" dirty="0"/>
              <a:t>接地</a:t>
            </a:r>
            <a:r>
              <a:rPr lang="zh-CN" altLang="en-US" sz="2400" b="0" dirty="0" smtClean="0">
                <a:latin typeface="Times New Roman" pitchFamily="18" charset="0"/>
              </a:rPr>
              <a:t>，向</a:t>
            </a:r>
            <a:r>
              <a:rPr lang="en-US" altLang="zh-CN" sz="2400" b="0" dirty="0" smtClean="0"/>
              <a:t>CPU</a:t>
            </a:r>
            <a:r>
              <a:rPr lang="zh-CN" altLang="en-US" sz="2400" b="0" dirty="0" smtClean="0">
                <a:latin typeface="Times New Roman" pitchFamily="18" charset="0"/>
              </a:rPr>
              <a:t>提供参考地电平</a:t>
            </a:r>
          </a:p>
          <a:p>
            <a:pPr eaLnBrk="1" hangingPunct="1">
              <a:spcBef>
                <a:spcPts val="1800"/>
              </a:spcBef>
              <a:buFontTx/>
              <a:buNone/>
            </a:pPr>
            <a:r>
              <a:rPr lang="en-US" altLang="zh-CN" sz="2400" b="0" dirty="0" smtClean="0">
                <a:solidFill>
                  <a:schemeClr val="hlink"/>
                </a:solidFill>
              </a:rPr>
              <a:t>MN/MX*</a:t>
            </a:r>
            <a:r>
              <a:rPr lang="zh-CN" altLang="en-US" sz="2400" b="0" dirty="0" smtClean="0">
                <a:latin typeface="Times New Roman" pitchFamily="18" charset="0"/>
              </a:rPr>
              <a:t>（</a:t>
            </a:r>
            <a:r>
              <a:rPr lang="en-US" altLang="zh-CN" sz="2400" b="0" dirty="0" smtClean="0"/>
              <a:t>Minimum/Maximum</a:t>
            </a:r>
            <a:r>
              <a:rPr lang="zh-CN" altLang="en-US" sz="2400" b="0" dirty="0" smtClean="0">
                <a:latin typeface="Times New Roman" pitchFamily="18" charset="0"/>
              </a:rPr>
              <a:t>）</a:t>
            </a:r>
            <a:endParaRPr lang="zh-CN" altLang="en-US" sz="2400" b="0" dirty="0" smtClean="0"/>
          </a:p>
          <a:p>
            <a:pPr eaLnBrk="1" hangingPunct="1"/>
            <a:r>
              <a:rPr lang="zh-CN" altLang="en-US" sz="2400" dirty="0"/>
              <a:t>组态选择</a:t>
            </a:r>
            <a:r>
              <a:rPr lang="zh-CN" altLang="en-US" sz="2400" b="0" dirty="0" smtClean="0">
                <a:latin typeface="Times New Roman" pitchFamily="18" charset="0"/>
              </a:rPr>
              <a:t>，输入</a:t>
            </a:r>
          </a:p>
          <a:p>
            <a:pPr eaLnBrk="1" hangingPunct="1"/>
            <a:r>
              <a:rPr lang="zh-CN" altLang="en-US" sz="2400" b="0" dirty="0" smtClean="0"/>
              <a:t>接高电平时，</a:t>
            </a:r>
            <a:r>
              <a:rPr lang="en-US" altLang="zh-CN" sz="2400" b="0" dirty="0" smtClean="0"/>
              <a:t>8088</a:t>
            </a:r>
            <a:r>
              <a:rPr lang="zh-CN" altLang="en-US" sz="2400" b="0" dirty="0" smtClean="0"/>
              <a:t>工作在最小组态；反之，</a:t>
            </a:r>
            <a:r>
              <a:rPr lang="en-US" altLang="zh-CN" sz="2400" b="0" dirty="0" smtClean="0"/>
              <a:t>8088</a:t>
            </a:r>
            <a:r>
              <a:rPr lang="zh-CN" altLang="en-US" sz="2400" b="0" dirty="0" smtClean="0"/>
              <a:t>工作在最大组态</a:t>
            </a:r>
          </a:p>
        </p:txBody>
      </p:sp>
      <p:sp>
        <p:nvSpPr>
          <p:cNvPr id="5" name="圆角矩形 4">
            <a:hlinkClick r:id="rId2" action="ppaction://hlinksldjump"/>
          </p:cNvPr>
          <p:cNvSpPr/>
          <p:nvPr/>
        </p:nvSpPr>
        <p:spPr bwMode="auto">
          <a:xfrm>
            <a:off x="7263680" y="1094129"/>
            <a:ext cx="1296144" cy="432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引脚图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5. </a:t>
            </a:r>
            <a:r>
              <a:rPr lang="zh-CN" altLang="en-US" smtClean="0"/>
              <a:t>其它引脚</a:t>
            </a:r>
            <a:r>
              <a:rPr lang="zh-CN" altLang="en-US" sz="1600" smtClean="0"/>
              <a:t>（续</a:t>
            </a:r>
            <a:r>
              <a:rPr lang="en-US" altLang="zh-CN" sz="1600" smtClean="0"/>
              <a:t>3</a:t>
            </a:r>
            <a:r>
              <a:rPr lang="zh-CN" altLang="en-US" sz="1600" smtClean="0"/>
              <a:t>）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29600" cy="237591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0" dirty="0" smtClean="0">
                <a:solidFill>
                  <a:schemeClr val="hlink"/>
                </a:solidFill>
              </a:rPr>
              <a:t>TEST*  #23</a:t>
            </a:r>
          </a:p>
          <a:p>
            <a:pPr eaLnBrk="1" hangingPunct="1"/>
            <a:r>
              <a:rPr lang="zh-CN" altLang="en-US" dirty="0"/>
              <a:t>测试</a:t>
            </a:r>
            <a:r>
              <a:rPr lang="zh-CN" altLang="en-US" b="0" dirty="0" smtClean="0"/>
              <a:t>，输入、低电平有效</a:t>
            </a:r>
          </a:p>
          <a:p>
            <a:pPr eaLnBrk="1" hangingPunct="1"/>
            <a:r>
              <a:rPr lang="zh-CN" altLang="en-US" b="0" dirty="0" smtClean="0"/>
              <a:t>使用协处理器</a:t>
            </a:r>
            <a:r>
              <a:rPr lang="en-US" altLang="zh-CN" b="0" dirty="0" smtClean="0"/>
              <a:t>8087</a:t>
            </a:r>
            <a:r>
              <a:rPr lang="zh-CN" altLang="en-US" b="0" dirty="0" smtClean="0"/>
              <a:t>时，通过该引脚和</a:t>
            </a:r>
            <a:r>
              <a:rPr lang="en-US" altLang="zh-CN" b="0" dirty="0" smtClean="0"/>
              <a:t>WAIT</a:t>
            </a:r>
            <a:r>
              <a:rPr lang="zh-CN" altLang="en-US" b="0" dirty="0" smtClean="0"/>
              <a:t>指令，可使</a:t>
            </a:r>
            <a:r>
              <a:rPr lang="en-US" altLang="zh-CN" b="0" dirty="0" smtClean="0"/>
              <a:t>8088</a:t>
            </a:r>
            <a:r>
              <a:rPr lang="zh-CN" altLang="en-US" b="0" dirty="0" smtClean="0"/>
              <a:t>与</a:t>
            </a:r>
            <a:r>
              <a:rPr lang="en-US" altLang="zh-CN" b="0" dirty="0" smtClean="0"/>
              <a:t>8087</a:t>
            </a:r>
            <a:r>
              <a:rPr lang="zh-CN" altLang="en-US" b="0" dirty="0" smtClean="0"/>
              <a:t>的操作保持同步</a:t>
            </a:r>
          </a:p>
        </p:txBody>
      </p:sp>
      <p:sp>
        <p:nvSpPr>
          <p:cNvPr id="6" name="圆角矩形 5">
            <a:hlinkClick r:id="rId2" action="ppaction://hlinksldjump"/>
          </p:cNvPr>
          <p:cNvSpPr/>
          <p:nvPr/>
        </p:nvSpPr>
        <p:spPr bwMode="auto">
          <a:xfrm>
            <a:off x="7362310" y="5332319"/>
            <a:ext cx="1296144" cy="432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最小组态</a:t>
            </a:r>
          </a:p>
        </p:txBody>
      </p:sp>
      <p:sp>
        <p:nvSpPr>
          <p:cNvPr id="7" name="圆角矩形 6">
            <a:hlinkClick r:id="rId3" action="ppaction://hlinksldjump"/>
          </p:cNvPr>
          <p:cNvSpPr/>
          <p:nvPr/>
        </p:nvSpPr>
        <p:spPr bwMode="auto">
          <a:xfrm>
            <a:off x="5697125" y="5332319"/>
            <a:ext cx="1296144" cy="432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引脚图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“</a:t>
            </a:r>
            <a:r>
              <a:rPr lang="zh-CN" altLang="en-US" smtClean="0"/>
              <a:t>引脚” 小结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0" dirty="0" smtClean="0">
                <a:solidFill>
                  <a:schemeClr val="hlink"/>
                </a:solidFill>
              </a:rPr>
              <a:t>CPU</a:t>
            </a:r>
            <a:r>
              <a:rPr lang="zh-CN" altLang="en-US" sz="2400" b="0" dirty="0" smtClean="0">
                <a:solidFill>
                  <a:schemeClr val="hlink"/>
                </a:solidFill>
              </a:rPr>
              <a:t>引脚是系统总线的基本信号</a:t>
            </a:r>
          </a:p>
          <a:p>
            <a:pPr eaLnBrk="1" hangingPunct="1">
              <a:buFontTx/>
              <a:buNone/>
            </a:pPr>
            <a:r>
              <a:rPr lang="zh-CN" altLang="en-US" sz="2400" b="0" dirty="0" smtClean="0">
                <a:solidFill>
                  <a:schemeClr val="hlink"/>
                </a:solidFill>
              </a:rPr>
              <a:t>可以分成三类信号</a:t>
            </a:r>
            <a:endParaRPr lang="zh-CN" altLang="en-US" sz="2400" b="0" dirty="0" smtClean="0"/>
          </a:p>
          <a:p>
            <a:pPr eaLnBrk="1" hangingPunct="1"/>
            <a:r>
              <a:rPr lang="en-US" altLang="zh-CN" sz="2400" b="0" dirty="0" smtClean="0"/>
              <a:t>8</a:t>
            </a:r>
            <a:r>
              <a:rPr lang="zh-CN" altLang="en-US" sz="2400" b="0" dirty="0" smtClean="0"/>
              <a:t>位数据线：</a:t>
            </a:r>
            <a:r>
              <a:rPr lang="en-US" altLang="zh-CN" sz="2400" b="0" dirty="0" smtClean="0"/>
              <a:t>D</a:t>
            </a:r>
            <a:r>
              <a:rPr lang="en-US" altLang="zh-CN" sz="2400" b="0" baseline="-25000" dirty="0" smtClean="0"/>
              <a:t>0</a:t>
            </a:r>
            <a:r>
              <a:rPr lang="en-US" altLang="zh-CN" sz="2400" b="0" dirty="0" smtClean="0"/>
              <a:t> ~ D</a:t>
            </a:r>
            <a:r>
              <a:rPr lang="en-US" altLang="zh-CN" sz="2400" b="0" baseline="-25000" dirty="0" smtClean="0"/>
              <a:t>7</a:t>
            </a:r>
          </a:p>
          <a:p>
            <a:pPr eaLnBrk="1" hangingPunct="1"/>
            <a:r>
              <a:rPr lang="en-US" altLang="zh-CN" sz="2400" b="0" dirty="0" smtClean="0"/>
              <a:t>20</a:t>
            </a:r>
            <a:r>
              <a:rPr lang="zh-CN" altLang="en-US" sz="2400" b="0" dirty="0" smtClean="0"/>
              <a:t>位地址线：</a:t>
            </a:r>
            <a:r>
              <a:rPr lang="en-US" altLang="zh-CN" sz="2400" b="0" dirty="0" smtClean="0"/>
              <a:t>A</a:t>
            </a:r>
            <a:r>
              <a:rPr lang="en-US" altLang="zh-CN" sz="2400" b="0" baseline="-25000" dirty="0" smtClean="0"/>
              <a:t>0</a:t>
            </a:r>
            <a:r>
              <a:rPr lang="en-US" altLang="zh-CN" sz="2400" b="0" dirty="0" smtClean="0"/>
              <a:t> ~ A</a:t>
            </a:r>
            <a:r>
              <a:rPr lang="en-US" altLang="zh-CN" sz="2400" b="0" baseline="-25000" dirty="0" smtClean="0"/>
              <a:t>19</a:t>
            </a:r>
          </a:p>
          <a:p>
            <a:pPr eaLnBrk="1" hangingPunct="1"/>
            <a:r>
              <a:rPr lang="zh-CN" altLang="en-US" sz="2400" b="0" dirty="0" smtClean="0"/>
              <a:t>控制线：</a:t>
            </a:r>
          </a:p>
          <a:p>
            <a:pPr lvl="1" eaLnBrk="1" hangingPunct="1"/>
            <a:r>
              <a:rPr lang="en-US" altLang="zh-CN" sz="2400" b="0" dirty="0" smtClean="0">
                <a:solidFill>
                  <a:srgbClr val="000099"/>
                </a:solidFill>
              </a:rPr>
              <a:t>ALE</a:t>
            </a:r>
            <a:r>
              <a:rPr lang="zh-CN" altLang="en-US" sz="2400" b="0" dirty="0" smtClean="0">
                <a:solidFill>
                  <a:srgbClr val="000099"/>
                </a:solidFill>
              </a:rPr>
              <a:t>、</a:t>
            </a:r>
            <a:r>
              <a:rPr lang="en-US" altLang="zh-CN" sz="2400" b="0" dirty="0" smtClean="0">
                <a:solidFill>
                  <a:srgbClr val="000099"/>
                </a:solidFill>
              </a:rPr>
              <a:t>IO/M*</a:t>
            </a:r>
            <a:r>
              <a:rPr lang="zh-CN" altLang="en-US" sz="2400" b="0" dirty="0" smtClean="0">
                <a:solidFill>
                  <a:srgbClr val="000099"/>
                </a:solidFill>
              </a:rPr>
              <a:t>、</a:t>
            </a:r>
            <a:r>
              <a:rPr lang="en-US" altLang="zh-CN" sz="2400" b="0" dirty="0" smtClean="0">
                <a:solidFill>
                  <a:srgbClr val="000099"/>
                </a:solidFill>
              </a:rPr>
              <a:t>WR*</a:t>
            </a:r>
            <a:r>
              <a:rPr lang="zh-CN" altLang="en-US" sz="2400" b="0" dirty="0" smtClean="0">
                <a:solidFill>
                  <a:srgbClr val="000099"/>
                </a:solidFill>
              </a:rPr>
              <a:t>、</a:t>
            </a:r>
            <a:r>
              <a:rPr lang="en-US" altLang="zh-CN" sz="2400" b="0" dirty="0" smtClean="0">
                <a:solidFill>
                  <a:srgbClr val="000099"/>
                </a:solidFill>
              </a:rPr>
              <a:t>RD*</a:t>
            </a:r>
            <a:r>
              <a:rPr lang="zh-CN" altLang="en-US" sz="2400" b="0" dirty="0" smtClean="0">
                <a:solidFill>
                  <a:srgbClr val="000099"/>
                </a:solidFill>
              </a:rPr>
              <a:t>、</a:t>
            </a:r>
            <a:r>
              <a:rPr lang="en-US" altLang="zh-CN" sz="2400" b="0" dirty="0" smtClean="0">
                <a:solidFill>
                  <a:srgbClr val="000099"/>
                </a:solidFill>
              </a:rPr>
              <a:t>READY</a:t>
            </a:r>
          </a:p>
          <a:p>
            <a:pPr lvl="1" eaLnBrk="1" hangingPunct="1"/>
            <a:r>
              <a:rPr lang="en-US" altLang="zh-CN" sz="2400" b="0" dirty="0" smtClean="0">
                <a:solidFill>
                  <a:srgbClr val="000099"/>
                </a:solidFill>
              </a:rPr>
              <a:t>INTR</a:t>
            </a:r>
            <a:r>
              <a:rPr lang="zh-CN" altLang="en-US" sz="2400" b="0" dirty="0" smtClean="0">
                <a:solidFill>
                  <a:srgbClr val="000099"/>
                </a:solidFill>
              </a:rPr>
              <a:t>、</a:t>
            </a:r>
            <a:r>
              <a:rPr lang="en-US" altLang="zh-CN" sz="2400" b="0" dirty="0" smtClean="0">
                <a:solidFill>
                  <a:srgbClr val="000099"/>
                </a:solidFill>
              </a:rPr>
              <a:t>INTA*</a:t>
            </a:r>
            <a:r>
              <a:rPr lang="zh-CN" altLang="en-US" sz="2400" b="0" dirty="0" smtClean="0">
                <a:solidFill>
                  <a:srgbClr val="000099"/>
                </a:solidFill>
              </a:rPr>
              <a:t>、</a:t>
            </a:r>
            <a:r>
              <a:rPr lang="en-US" altLang="zh-CN" sz="2400" b="0" dirty="0" smtClean="0">
                <a:solidFill>
                  <a:srgbClr val="000099"/>
                </a:solidFill>
              </a:rPr>
              <a:t>NMI</a:t>
            </a:r>
            <a:r>
              <a:rPr lang="zh-CN" altLang="en-US" sz="2400" b="0" dirty="0" smtClean="0">
                <a:solidFill>
                  <a:srgbClr val="000099"/>
                </a:solidFill>
              </a:rPr>
              <a:t>，</a:t>
            </a:r>
            <a:r>
              <a:rPr lang="en-US" altLang="zh-CN" sz="2400" b="0" dirty="0" smtClean="0">
                <a:solidFill>
                  <a:srgbClr val="000099"/>
                </a:solidFill>
              </a:rPr>
              <a:t>HOLD</a:t>
            </a:r>
            <a:r>
              <a:rPr lang="zh-CN" altLang="en-US" sz="2400" b="0" dirty="0" smtClean="0">
                <a:solidFill>
                  <a:srgbClr val="000099"/>
                </a:solidFill>
              </a:rPr>
              <a:t>、</a:t>
            </a:r>
            <a:r>
              <a:rPr lang="en-US" altLang="zh-CN" sz="2400" b="0" dirty="0" smtClean="0">
                <a:solidFill>
                  <a:srgbClr val="000099"/>
                </a:solidFill>
              </a:rPr>
              <a:t>HLDA</a:t>
            </a:r>
          </a:p>
          <a:p>
            <a:pPr lvl="1" eaLnBrk="1" hangingPunct="1"/>
            <a:r>
              <a:rPr lang="en-US" altLang="zh-CN" sz="2400" b="0" dirty="0" smtClean="0">
                <a:solidFill>
                  <a:srgbClr val="000099"/>
                </a:solidFill>
              </a:rPr>
              <a:t>RESET</a:t>
            </a:r>
            <a:r>
              <a:rPr lang="zh-CN" altLang="en-US" sz="2400" b="0" dirty="0" smtClean="0">
                <a:solidFill>
                  <a:srgbClr val="000099"/>
                </a:solidFill>
              </a:rPr>
              <a:t>、</a:t>
            </a:r>
            <a:r>
              <a:rPr lang="en-US" altLang="zh-CN" sz="2400" b="0" dirty="0" smtClean="0">
                <a:solidFill>
                  <a:srgbClr val="000099"/>
                </a:solidFill>
              </a:rPr>
              <a:t>CLK</a:t>
            </a:r>
            <a:r>
              <a:rPr lang="zh-CN" altLang="en-US" sz="2400" b="0" dirty="0" smtClean="0">
                <a:solidFill>
                  <a:srgbClr val="000099"/>
                </a:solidFill>
              </a:rPr>
              <a:t>、</a:t>
            </a:r>
            <a:r>
              <a:rPr lang="en-US" altLang="zh-CN" sz="2400" b="0" dirty="0" err="1" smtClean="0">
                <a:solidFill>
                  <a:srgbClr val="000099"/>
                </a:solidFill>
              </a:rPr>
              <a:t>Vcc</a:t>
            </a:r>
            <a:r>
              <a:rPr lang="zh-CN" altLang="en-US" sz="2400" b="0" dirty="0" smtClean="0">
                <a:solidFill>
                  <a:srgbClr val="000099"/>
                </a:solidFill>
              </a:rPr>
              <a:t>、</a:t>
            </a:r>
            <a:r>
              <a:rPr lang="en-US" altLang="zh-CN" sz="2400" b="0" dirty="0" smtClean="0">
                <a:solidFill>
                  <a:srgbClr val="000099"/>
                </a:solidFill>
              </a:rPr>
              <a:t>GND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“</a:t>
            </a:r>
            <a:r>
              <a:rPr lang="zh-CN" altLang="en-US" smtClean="0"/>
              <a:t>引脚”提问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b="0" dirty="0" smtClean="0"/>
              <a:t>提问之一</a:t>
            </a:r>
          </a:p>
          <a:p>
            <a:pPr eaLnBrk="1" hangingPunct="1">
              <a:buFontTx/>
              <a:buNone/>
            </a:pPr>
            <a:r>
              <a:rPr lang="zh-CN" altLang="en-US" sz="2400" b="0" dirty="0" smtClean="0">
                <a:solidFill>
                  <a:srgbClr val="A50021"/>
                </a:solidFill>
              </a:rPr>
              <a:t>    </a:t>
            </a:r>
            <a:r>
              <a:rPr lang="en-US" altLang="zh-CN" sz="2400" b="0" dirty="0" smtClean="0">
                <a:solidFill>
                  <a:srgbClr val="000099"/>
                </a:solidFill>
              </a:rPr>
              <a:t>CPU</a:t>
            </a:r>
            <a:r>
              <a:rPr lang="zh-CN" altLang="en-US" sz="2400" b="0" dirty="0" smtClean="0">
                <a:solidFill>
                  <a:srgbClr val="000099"/>
                </a:solidFill>
              </a:rPr>
              <a:t>引脚是如何与外部连接的呢？ </a:t>
            </a:r>
          </a:p>
          <a:p>
            <a:pPr eaLnBrk="1" hangingPunct="1">
              <a:buFontTx/>
              <a:buNone/>
            </a:pPr>
            <a:r>
              <a:rPr lang="zh-CN" altLang="en-US" sz="2400" b="0" dirty="0" smtClean="0"/>
              <a:t>	解答：总线形成（第</a:t>
            </a:r>
            <a:r>
              <a:rPr lang="en-US" altLang="zh-CN" sz="2400" b="0" dirty="0" smtClean="0"/>
              <a:t>4.3.1</a:t>
            </a:r>
            <a:r>
              <a:rPr lang="zh-CN" altLang="en-US" sz="2400" b="0" dirty="0" smtClean="0"/>
              <a:t>节）</a:t>
            </a:r>
          </a:p>
          <a:p>
            <a:pPr eaLnBrk="1" hangingPunct="1"/>
            <a:r>
              <a:rPr kumimoji="1" lang="zh-CN" altLang="en-US" sz="2400" b="0" dirty="0" smtClean="0">
                <a:solidFill>
                  <a:srgbClr val="000099"/>
                </a:solidFill>
              </a:rPr>
              <a:t>提问之二</a:t>
            </a:r>
          </a:p>
          <a:p>
            <a:pPr eaLnBrk="1" hangingPunct="1">
              <a:buFontTx/>
              <a:buNone/>
            </a:pPr>
            <a:r>
              <a:rPr kumimoji="1" lang="zh-CN" altLang="en-US" sz="2400" b="0" dirty="0" smtClean="0">
                <a:solidFill>
                  <a:srgbClr val="A50021"/>
                </a:solidFill>
              </a:rPr>
              <a:t>    </a:t>
            </a:r>
            <a:r>
              <a:rPr kumimoji="1" lang="en-US" altLang="zh-CN" sz="2400" b="0" dirty="0" smtClean="0">
                <a:solidFill>
                  <a:srgbClr val="000099"/>
                </a:solidFill>
              </a:rPr>
              <a:t>CPU</a:t>
            </a:r>
            <a:r>
              <a:rPr kumimoji="1" lang="zh-CN" altLang="en-US" sz="2400" b="0" dirty="0" smtClean="0">
                <a:solidFill>
                  <a:srgbClr val="000099"/>
                </a:solidFill>
              </a:rPr>
              <a:t>引脚是如何相互配合，实现总线操作、控制系统工作的呢？</a:t>
            </a:r>
          </a:p>
          <a:p>
            <a:pPr eaLnBrk="1" hangingPunct="1">
              <a:buFontTx/>
              <a:buNone/>
            </a:pPr>
            <a:r>
              <a:rPr kumimoji="1" lang="zh-CN" altLang="en-US" sz="2400" b="0" dirty="0" smtClean="0">
                <a:solidFill>
                  <a:srgbClr val="000099"/>
                </a:solidFill>
              </a:rPr>
              <a:t>	解答：总线时序（第</a:t>
            </a:r>
            <a:r>
              <a:rPr kumimoji="1" lang="en-US" altLang="zh-CN" sz="2400" b="0" dirty="0" smtClean="0">
                <a:solidFill>
                  <a:srgbClr val="000099"/>
                </a:solidFill>
              </a:rPr>
              <a:t>4.4</a:t>
            </a:r>
            <a:r>
              <a:rPr kumimoji="1" lang="zh-CN" altLang="en-US" sz="2400" b="0" dirty="0" smtClean="0">
                <a:solidFill>
                  <a:srgbClr val="000099"/>
                </a:solidFill>
              </a:rPr>
              <a:t>节）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Group 74"/>
          <p:cNvGrpSpPr>
            <a:grpSpLocks/>
          </p:cNvGrpSpPr>
          <p:nvPr/>
        </p:nvGrpSpPr>
        <p:grpSpPr bwMode="auto">
          <a:xfrm>
            <a:off x="323850" y="908050"/>
            <a:ext cx="8280400" cy="4895850"/>
            <a:chOff x="204" y="572"/>
            <a:chExt cx="5216" cy="3084"/>
          </a:xfrm>
        </p:grpSpPr>
        <p:sp>
          <p:nvSpPr>
            <p:cNvPr id="39941" name="Rectangle 5"/>
            <p:cNvSpPr>
              <a:spLocks noChangeArrowheads="1"/>
            </p:cNvSpPr>
            <p:nvPr/>
          </p:nvSpPr>
          <p:spPr bwMode="auto">
            <a:xfrm>
              <a:off x="2602" y="1459"/>
              <a:ext cx="1067" cy="430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2" name="Rectangle 6"/>
            <p:cNvSpPr>
              <a:spLocks noChangeArrowheads="1"/>
            </p:cNvSpPr>
            <p:nvPr/>
          </p:nvSpPr>
          <p:spPr bwMode="auto">
            <a:xfrm>
              <a:off x="2602" y="2041"/>
              <a:ext cx="1067" cy="431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3" name="Rectangle 7"/>
            <p:cNvSpPr>
              <a:spLocks noChangeArrowheads="1"/>
            </p:cNvSpPr>
            <p:nvPr/>
          </p:nvSpPr>
          <p:spPr bwMode="auto">
            <a:xfrm>
              <a:off x="2602" y="2611"/>
              <a:ext cx="1067" cy="431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4" name="Rectangle 8"/>
            <p:cNvSpPr>
              <a:spLocks noChangeArrowheads="1"/>
            </p:cNvSpPr>
            <p:nvPr/>
          </p:nvSpPr>
          <p:spPr bwMode="auto">
            <a:xfrm>
              <a:off x="2602" y="3182"/>
              <a:ext cx="1067" cy="430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5" name="Rectangle 9"/>
            <p:cNvSpPr>
              <a:spLocks noChangeArrowheads="1"/>
            </p:cNvSpPr>
            <p:nvPr/>
          </p:nvSpPr>
          <p:spPr bwMode="auto">
            <a:xfrm>
              <a:off x="837" y="2612"/>
              <a:ext cx="1016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r" eaLnBrk="0" hangingPunct="0"/>
              <a:r>
                <a:rPr lang="en-US" altLang="zh-CN" sz="2400" b="1">
                  <a:latin typeface="Times New Roman" pitchFamily="18" charset="0"/>
                </a:rPr>
                <a:t>AD</a:t>
              </a:r>
              <a:r>
                <a:rPr lang="en-US" altLang="zh-CN" sz="2400" b="1" baseline="-25000">
                  <a:latin typeface="Times New Roman" pitchFamily="18" charset="0"/>
                </a:rPr>
                <a:t>7</a:t>
              </a:r>
              <a:r>
                <a:rPr lang="en-US" altLang="zh-CN" sz="2400" b="1">
                  <a:latin typeface="Times New Roman" pitchFamily="18" charset="0"/>
                </a:rPr>
                <a:t> ~ AD</a:t>
              </a:r>
              <a:r>
                <a:rPr lang="en-US" altLang="zh-CN" sz="2400" b="1" baseline="-25000">
                  <a:latin typeface="Times New Roman" pitchFamily="18" charset="0"/>
                </a:rPr>
                <a:t>0</a:t>
              </a:r>
              <a:endParaRPr lang="en-US" altLang="zh-CN" sz="2400" b="1">
                <a:latin typeface="Times New Roman" pitchFamily="18" charset="0"/>
              </a:endParaRPr>
            </a:p>
          </p:txBody>
        </p:sp>
        <p:sp>
          <p:nvSpPr>
            <p:cNvPr id="39946" name="Rectangle 10"/>
            <p:cNvSpPr>
              <a:spLocks noChangeArrowheads="1"/>
            </p:cNvSpPr>
            <p:nvPr/>
          </p:nvSpPr>
          <p:spPr bwMode="auto">
            <a:xfrm>
              <a:off x="980" y="2037"/>
              <a:ext cx="850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r" eaLnBrk="0" hangingPunct="0"/>
              <a:r>
                <a:rPr lang="en-US" altLang="zh-CN" sz="2400" b="1">
                  <a:latin typeface="Times New Roman" pitchFamily="18" charset="0"/>
                </a:rPr>
                <a:t>A</a:t>
              </a:r>
              <a:r>
                <a:rPr lang="en-US" altLang="zh-CN" sz="2400" b="1" baseline="-25000">
                  <a:latin typeface="Times New Roman" pitchFamily="18" charset="0"/>
                </a:rPr>
                <a:t>15</a:t>
              </a:r>
              <a:r>
                <a:rPr lang="en-US" altLang="zh-CN" sz="2400" b="1">
                  <a:latin typeface="Times New Roman" pitchFamily="18" charset="0"/>
                </a:rPr>
                <a:t> ~ A</a:t>
              </a:r>
              <a:r>
                <a:rPr lang="en-US" altLang="zh-CN" sz="2400" b="1" baseline="-25000">
                  <a:latin typeface="Times New Roman" pitchFamily="18" charset="0"/>
                </a:rPr>
                <a:t>8</a:t>
              </a:r>
              <a:endParaRPr lang="en-US" altLang="zh-CN" sz="2400" b="1">
                <a:latin typeface="Times New Roman" pitchFamily="18" charset="0"/>
              </a:endParaRPr>
            </a:p>
          </p:txBody>
        </p:sp>
        <p:sp>
          <p:nvSpPr>
            <p:cNvPr id="39947" name="Rectangle 11"/>
            <p:cNvSpPr>
              <a:spLocks noChangeArrowheads="1"/>
            </p:cNvSpPr>
            <p:nvPr/>
          </p:nvSpPr>
          <p:spPr bwMode="auto">
            <a:xfrm>
              <a:off x="204" y="1445"/>
              <a:ext cx="1653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r" eaLnBrk="0" hangingPunct="0"/>
              <a:r>
                <a:rPr lang="en-US" altLang="zh-CN" sz="2400" b="1">
                  <a:latin typeface="Times New Roman" pitchFamily="18" charset="0"/>
                </a:rPr>
                <a:t>A</a:t>
              </a:r>
              <a:r>
                <a:rPr lang="en-US" altLang="zh-CN" sz="2400" b="1" baseline="-25000">
                  <a:latin typeface="Times New Roman" pitchFamily="18" charset="0"/>
                </a:rPr>
                <a:t>19</a:t>
              </a:r>
              <a:r>
                <a:rPr lang="en-US" altLang="zh-CN" sz="2400" b="1">
                  <a:latin typeface="Times New Roman" pitchFamily="18" charset="0"/>
                </a:rPr>
                <a:t>/S</a:t>
              </a:r>
              <a:r>
                <a:rPr lang="en-US" altLang="zh-CN" sz="2400" b="1" baseline="-25000">
                  <a:latin typeface="Times New Roman" pitchFamily="18" charset="0"/>
                </a:rPr>
                <a:t>6</a:t>
              </a:r>
              <a:r>
                <a:rPr lang="en-US" altLang="zh-CN" sz="2400" b="1">
                  <a:latin typeface="Times New Roman" pitchFamily="18" charset="0"/>
                </a:rPr>
                <a:t> ~ A</a:t>
              </a:r>
              <a:r>
                <a:rPr lang="en-US" altLang="zh-CN" sz="2400" b="1" baseline="-25000">
                  <a:latin typeface="Times New Roman" pitchFamily="18" charset="0"/>
                </a:rPr>
                <a:t>16</a:t>
              </a:r>
              <a:r>
                <a:rPr lang="en-US" altLang="zh-CN" sz="2400" b="1">
                  <a:latin typeface="Times New Roman" pitchFamily="18" charset="0"/>
                </a:rPr>
                <a:t>/S</a:t>
              </a:r>
              <a:r>
                <a:rPr lang="en-US" altLang="zh-CN" sz="2400" b="1" baseline="-25000">
                  <a:latin typeface="Times New Roman" pitchFamily="18" charset="0"/>
                </a:rPr>
                <a:t>3</a:t>
              </a:r>
              <a:endParaRPr lang="en-US" altLang="zh-CN" sz="2400" b="1">
                <a:latin typeface="Times New Roman" pitchFamily="18" charset="0"/>
              </a:endParaRPr>
            </a:p>
          </p:txBody>
        </p:sp>
        <p:sp>
          <p:nvSpPr>
            <p:cNvPr id="39948" name="Rectangle 12"/>
            <p:cNvSpPr>
              <a:spLocks noChangeArrowheads="1"/>
            </p:cNvSpPr>
            <p:nvPr/>
          </p:nvSpPr>
          <p:spPr bwMode="auto">
            <a:xfrm>
              <a:off x="374" y="746"/>
              <a:ext cx="1496" cy="291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9" name="Rectangle 13"/>
            <p:cNvSpPr>
              <a:spLocks noChangeArrowheads="1"/>
            </p:cNvSpPr>
            <p:nvPr/>
          </p:nvSpPr>
          <p:spPr bwMode="auto">
            <a:xfrm>
              <a:off x="2109" y="709"/>
              <a:ext cx="638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eaLnBrk="0" hangingPunct="0"/>
              <a:r>
                <a:rPr lang="en-US" altLang="zh-CN" sz="2400" b="1">
                  <a:latin typeface="Times New Roman" pitchFamily="18" charset="0"/>
                </a:rPr>
                <a:t>+5V</a:t>
              </a:r>
            </a:p>
          </p:txBody>
        </p:sp>
        <p:sp>
          <p:nvSpPr>
            <p:cNvPr id="39950" name="Line 14"/>
            <p:cNvSpPr>
              <a:spLocks noChangeShapeType="1"/>
            </p:cNvSpPr>
            <p:nvPr/>
          </p:nvSpPr>
          <p:spPr bwMode="auto">
            <a:xfrm flipH="1">
              <a:off x="2317" y="2337"/>
              <a:ext cx="28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1" name="Rectangle 15"/>
            <p:cNvSpPr>
              <a:spLocks noChangeArrowheads="1"/>
            </p:cNvSpPr>
            <p:nvPr/>
          </p:nvSpPr>
          <p:spPr bwMode="auto">
            <a:xfrm>
              <a:off x="646" y="1777"/>
              <a:ext cx="878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eaLnBrk="0" hangingPunct="0"/>
              <a:r>
                <a:rPr lang="en-US" altLang="zh-CN" sz="2400" b="1">
                  <a:latin typeface="Times New Roman" pitchFamily="18" charset="0"/>
                </a:rPr>
                <a:t>8088</a:t>
              </a:r>
            </a:p>
          </p:txBody>
        </p:sp>
        <p:sp>
          <p:nvSpPr>
            <p:cNvPr id="39952" name="Rectangle 16"/>
            <p:cNvSpPr>
              <a:spLocks noChangeArrowheads="1"/>
            </p:cNvSpPr>
            <p:nvPr/>
          </p:nvSpPr>
          <p:spPr bwMode="auto">
            <a:xfrm>
              <a:off x="1095" y="2852"/>
              <a:ext cx="735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r" eaLnBrk="0" hangingPunct="0"/>
              <a:r>
                <a:rPr lang="en-US" altLang="zh-CN" sz="2400" b="1">
                  <a:latin typeface="Times New Roman" pitchFamily="18" charset="0"/>
                </a:rPr>
                <a:t>ALE</a:t>
              </a:r>
            </a:p>
          </p:txBody>
        </p:sp>
        <p:sp>
          <p:nvSpPr>
            <p:cNvPr id="39953" name="Line 17"/>
            <p:cNvSpPr>
              <a:spLocks noChangeShapeType="1"/>
            </p:cNvSpPr>
            <p:nvPr/>
          </p:nvSpPr>
          <p:spPr bwMode="auto">
            <a:xfrm>
              <a:off x="1872" y="1546"/>
              <a:ext cx="726" cy="1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none" w="sm" len="sm"/>
              <a:tailEnd type="triangle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4" name="Line 18"/>
            <p:cNvSpPr>
              <a:spLocks noChangeShapeType="1"/>
            </p:cNvSpPr>
            <p:nvPr/>
          </p:nvSpPr>
          <p:spPr bwMode="auto">
            <a:xfrm flipH="1" flipV="1">
              <a:off x="1869" y="2918"/>
              <a:ext cx="741" cy="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5" name="Line 19"/>
            <p:cNvSpPr>
              <a:spLocks noChangeShapeType="1"/>
            </p:cNvSpPr>
            <p:nvPr/>
          </p:nvSpPr>
          <p:spPr bwMode="auto">
            <a:xfrm>
              <a:off x="1872" y="2117"/>
              <a:ext cx="726" cy="1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none" w="sm" len="sm"/>
              <a:tailEnd type="triangle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6" name="Line 20"/>
            <p:cNvSpPr>
              <a:spLocks noChangeShapeType="1"/>
            </p:cNvSpPr>
            <p:nvPr/>
          </p:nvSpPr>
          <p:spPr bwMode="auto">
            <a:xfrm>
              <a:off x="1895" y="2688"/>
              <a:ext cx="703" cy="1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triangle" w="lg" len="sm"/>
              <a:tailEnd type="triangle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7" name="Line 21"/>
            <p:cNvSpPr>
              <a:spLocks noChangeShapeType="1"/>
            </p:cNvSpPr>
            <p:nvPr/>
          </p:nvSpPr>
          <p:spPr bwMode="auto">
            <a:xfrm flipV="1">
              <a:off x="1882" y="981"/>
              <a:ext cx="2398" cy="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8" name="Freeform 22"/>
            <p:cNvSpPr>
              <a:spLocks/>
            </p:cNvSpPr>
            <p:nvPr/>
          </p:nvSpPr>
          <p:spPr bwMode="auto">
            <a:xfrm>
              <a:off x="1869" y="845"/>
              <a:ext cx="315" cy="4"/>
            </a:xfrm>
            <a:custGeom>
              <a:avLst/>
              <a:gdLst>
                <a:gd name="T0" fmla="*/ 0 w 232"/>
                <a:gd name="T1" fmla="*/ 3 h 6"/>
                <a:gd name="T2" fmla="*/ 428 w 232"/>
                <a:gd name="T3" fmla="*/ 0 h 6"/>
                <a:gd name="T4" fmla="*/ 0 60000 65536"/>
                <a:gd name="T5" fmla="*/ 0 60000 65536"/>
                <a:gd name="T6" fmla="*/ 0 w 232"/>
                <a:gd name="T7" fmla="*/ 0 h 6"/>
                <a:gd name="T8" fmla="*/ 232 w 232"/>
                <a:gd name="T9" fmla="*/ 6 h 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2" h="6">
                  <a:moveTo>
                    <a:pt x="0" y="6"/>
                  </a:moveTo>
                  <a:lnTo>
                    <a:pt x="232" y="0"/>
                  </a:lnTo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9" name="Rectangle 23"/>
            <p:cNvSpPr>
              <a:spLocks noChangeArrowheads="1"/>
            </p:cNvSpPr>
            <p:nvPr/>
          </p:nvSpPr>
          <p:spPr bwMode="auto">
            <a:xfrm>
              <a:off x="2821" y="1468"/>
              <a:ext cx="759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eaLnBrk="0" hangingPunct="0"/>
              <a:r>
                <a:rPr lang="en-US" altLang="zh-CN" sz="2400" b="1">
                  <a:latin typeface="Times New Roman" pitchFamily="18" charset="0"/>
                </a:rPr>
                <a:t>8282</a:t>
              </a:r>
            </a:p>
          </p:txBody>
        </p:sp>
        <p:sp>
          <p:nvSpPr>
            <p:cNvPr id="39960" name="Rectangle 24"/>
            <p:cNvSpPr>
              <a:spLocks noChangeArrowheads="1"/>
            </p:cNvSpPr>
            <p:nvPr/>
          </p:nvSpPr>
          <p:spPr bwMode="auto">
            <a:xfrm>
              <a:off x="2633" y="1680"/>
              <a:ext cx="639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l" eaLnBrk="0" hangingPunct="0"/>
              <a:r>
                <a:rPr lang="en-US" altLang="zh-CN" sz="2000" b="1">
                  <a:latin typeface="Times New Roman" pitchFamily="18" charset="0"/>
                </a:rPr>
                <a:t>STB</a:t>
              </a:r>
            </a:p>
          </p:txBody>
        </p:sp>
        <p:sp>
          <p:nvSpPr>
            <p:cNvPr id="39961" name="Rectangle 25"/>
            <p:cNvSpPr>
              <a:spLocks noChangeArrowheads="1"/>
            </p:cNvSpPr>
            <p:nvPr/>
          </p:nvSpPr>
          <p:spPr bwMode="auto">
            <a:xfrm>
              <a:off x="3295" y="1677"/>
              <a:ext cx="375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r" eaLnBrk="0" hangingPunct="0"/>
              <a:endParaRPr lang="zh-CN" altLang="zh-CN" sz="2400" b="1">
                <a:latin typeface="Times New Roman" pitchFamily="18" charset="0"/>
              </a:endParaRPr>
            </a:p>
          </p:txBody>
        </p:sp>
        <p:grpSp>
          <p:nvGrpSpPr>
            <p:cNvPr id="39962" name="Group 26"/>
            <p:cNvGrpSpPr>
              <a:grpSpLocks/>
            </p:cNvGrpSpPr>
            <p:nvPr/>
          </p:nvGrpSpPr>
          <p:grpSpPr bwMode="auto">
            <a:xfrm>
              <a:off x="3681" y="1766"/>
              <a:ext cx="246" cy="100"/>
              <a:chOff x="0" y="0"/>
              <a:chExt cx="20000" cy="20008"/>
            </a:xfrm>
          </p:grpSpPr>
          <p:sp>
            <p:nvSpPr>
              <p:cNvPr id="40002" name="Line 27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000" cy="16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003" name="Line 28"/>
              <p:cNvSpPr>
                <a:spLocks noChangeShapeType="1"/>
              </p:cNvSpPr>
              <p:nvPr/>
            </p:nvSpPr>
            <p:spPr bwMode="auto">
              <a:xfrm>
                <a:off x="19883" y="0"/>
                <a:ext cx="117" cy="2000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9963" name="Line 29"/>
            <p:cNvSpPr>
              <a:spLocks noChangeShapeType="1"/>
            </p:cNvSpPr>
            <p:nvPr/>
          </p:nvSpPr>
          <p:spPr bwMode="auto">
            <a:xfrm>
              <a:off x="3843" y="1873"/>
              <a:ext cx="153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4" name="Line 30"/>
            <p:cNvSpPr>
              <a:spLocks noChangeShapeType="1"/>
            </p:cNvSpPr>
            <p:nvPr/>
          </p:nvSpPr>
          <p:spPr bwMode="auto">
            <a:xfrm flipV="1">
              <a:off x="3660" y="1546"/>
              <a:ext cx="579" cy="4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 type="none" w="sm" len="sm"/>
              <a:tailEnd type="triangle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5" name="Rectangle 31"/>
            <p:cNvSpPr>
              <a:spLocks noChangeArrowheads="1"/>
            </p:cNvSpPr>
            <p:nvPr/>
          </p:nvSpPr>
          <p:spPr bwMode="auto">
            <a:xfrm>
              <a:off x="3813" y="572"/>
              <a:ext cx="149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eaLnBrk="0" hangingPunct="0"/>
              <a:r>
                <a:rPr lang="zh-CN" altLang="en-US" sz="2400" b="1">
                  <a:latin typeface="Times New Roman" pitchFamily="18" charset="0"/>
                </a:rPr>
                <a:t>系统总线信号</a:t>
              </a:r>
            </a:p>
          </p:txBody>
        </p:sp>
        <p:sp>
          <p:nvSpPr>
            <p:cNvPr id="39966" name="Rectangle 32"/>
            <p:cNvSpPr>
              <a:spLocks noChangeArrowheads="1"/>
            </p:cNvSpPr>
            <p:nvPr/>
          </p:nvSpPr>
          <p:spPr bwMode="auto">
            <a:xfrm>
              <a:off x="4340" y="1490"/>
              <a:ext cx="1080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l" eaLnBrk="0" hangingPunct="0"/>
              <a:r>
                <a:rPr lang="en-US" altLang="zh-CN" sz="2400" b="1">
                  <a:solidFill>
                    <a:srgbClr val="FF0066"/>
                  </a:solidFill>
                  <a:latin typeface="Times New Roman" pitchFamily="18" charset="0"/>
                </a:rPr>
                <a:t>A</a:t>
              </a:r>
              <a:r>
                <a:rPr lang="en-US" altLang="zh-CN" sz="2400" b="1" baseline="-25000">
                  <a:solidFill>
                    <a:srgbClr val="FF0066"/>
                  </a:solidFill>
                  <a:latin typeface="Times New Roman" pitchFamily="18" charset="0"/>
                </a:rPr>
                <a:t>19</a:t>
              </a:r>
              <a:r>
                <a:rPr lang="en-US" altLang="zh-CN" sz="2400" b="1">
                  <a:solidFill>
                    <a:srgbClr val="FF0066"/>
                  </a:solidFill>
                  <a:latin typeface="Times New Roman" pitchFamily="18" charset="0"/>
                </a:rPr>
                <a:t> ~ A</a:t>
              </a:r>
              <a:r>
                <a:rPr lang="en-US" altLang="zh-CN" sz="2400" b="1" baseline="-25000">
                  <a:solidFill>
                    <a:srgbClr val="FF0066"/>
                  </a:solidFill>
                  <a:latin typeface="Times New Roman" pitchFamily="18" charset="0"/>
                </a:rPr>
                <a:t>16</a:t>
              </a:r>
              <a:endParaRPr lang="en-US" altLang="zh-CN" sz="2400" b="1">
                <a:solidFill>
                  <a:srgbClr val="FF0066"/>
                </a:solidFill>
                <a:latin typeface="Times New Roman" pitchFamily="18" charset="0"/>
              </a:endParaRPr>
            </a:p>
          </p:txBody>
        </p:sp>
        <p:sp>
          <p:nvSpPr>
            <p:cNvPr id="39967" name="Rectangle 33"/>
            <p:cNvSpPr>
              <a:spLocks noChangeArrowheads="1"/>
            </p:cNvSpPr>
            <p:nvPr/>
          </p:nvSpPr>
          <p:spPr bwMode="auto">
            <a:xfrm>
              <a:off x="4340" y="2061"/>
              <a:ext cx="1080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l" eaLnBrk="0" hangingPunct="0"/>
              <a:r>
                <a:rPr lang="en-US" altLang="zh-CN" sz="2400" b="1">
                  <a:solidFill>
                    <a:srgbClr val="FF0066"/>
                  </a:solidFill>
                  <a:latin typeface="Times New Roman" pitchFamily="18" charset="0"/>
                </a:rPr>
                <a:t>A</a:t>
              </a:r>
              <a:r>
                <a:rPr lang="en-US" altLang="zh-CN" sz="2400" b="1" baseline="-25000">
                  <a:solidFill>
                    <a:srgbClr val="FF0066"/>
                  </a:solidFill>
                  <a:latin typeface="Times New Roman" pitchFamily="18" charset="0"/>
                </a:rPr>
                <a:t>15</a:t>
              </a:r>
              <a:r>
                <a:rPr lang="en-US" altLang="zh-CN" sz="2400" b="1">
                  <a:solidFill>
                    <a:srgbClr val="FF0066"/>
                  </a:solidFill>
                  <a:latin typeface="Times New Roman" pitchFamily="18" charset="0"/>
                </a:rPr>
                <a:t> ~ A</a:t>
              </a:r>
              <a:r>
                <a:rPr lang="en-US" altLang="zh-CN" sz="2400" b="1" baseline="-25000">
                  <a:solidFill>
                    <a:srgbClr val="FF0066"/>
                  </a:solidFill>
                  <a:latin typeface="Times New Roman" pitchFamily="18" charset="0"/>
                </a:rPr>
                <a:t>8</a:t>
              </a:r>
              <a:endParaRPr lang="en-US" altLang="zh-CN" sz="2400" b="1">
                <a:solidFill>
                  <a:srgbClr val="FF0066"/>
                </a:solidFill>
                <a:latin typeface="Times New Roman" pitchFamily="18" charset="0"/>
              </a:endParaRPr>
            </a:p>
          </p:txBody>
        </p:sp>
        <p:sp>
          <p:nvSpPr>
            <p:cNvPr id="39968" name="Rectangle 34"/>
            <p:cNvSpPr>
              <a:spLocks noChangeArrowheads="1"/>
            </p:cNvSpPr>
            <p:nvPr/>
          </p:nvSpPr>
          <p:spPr bwMode="auto">
            <a:xfrm>
              <a:off x="4340" y="2610"/>
              <a:ext cx="761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l" eaLnBrk="0" hangingPunct="0"/>
              <a:r>
                <a:rPr lang="en-US" altLang="zh-CN" sz="2400" b="1">
                  <a:solidFill>
                    <a:srgbClr val="FF0066"/>
                  </a:solidFill>
                  <a:latin typeface="Times New Roman" pitchFamily="18" charset="0"/>
                </a:rPr>
                <a:t>A</a:t>
              </a:r>
              <a:r>
                <a:rPr lang="en-US" altLang="zh-CN" sz="2400" b="1" baseline="-25000">
                  <a:solidFill>
                    <a:srgbClr val="FF0066"/>
                  </a:solidFill>
                  <a:latin typeface="Times New Roman" pitchFamily="18" charset="0"/>
                </a:rPr>
                <a:t>7</a:t>
              </a:r>
              <a:r>
                <a:rPr lang="en-US" altLang="zh-CN" sz="2400" b="1">
                  <a:solidFill>
                    <a:srgbClr val="FF0066"/>
                  </a:solidFill>
                  <a:latin typeface="Times New Roman" pitchFamily="18" charset="0"/>
                </a:rPr>
                <a:t> ~ A</a:t>
              </a:r>
              <a:r>
                <a:rPr lang="en-US" altLang="zh-CN" sz="2400" b="1" baseline="-25000">
                  <a:solidFill>
                    <a:srgbClr val="FF0066"/>
                  </a:solidFill>
                  <a:latin typeface="Times New Roman" pitchFamily="18" charset="0"/>
                </a:rPr>
                <a:t>0</a:t>
              </a:r>
              <a:endParaRPr lang="en-US" altLang="zh-CN" sz="2400" b="1">
                <a:solidFill>
                  <a:srgbClr val="FF0066"/>
                </a:solidFill>
                <a:latin typeface="Times New Roman" pitchFamily="18" charset="0"/>
              </a:endParaRPr>
            </a:p>
          </p:txBody>
        </p:sp>
        <p:sp>
          <p:nvSpPr>
            <p:cNvPr id="39969" name="Rectangle 35"/>
            <p:cNvSpPr>
              <a:spLocks noChangeArrowheads="1"/>
            </p:cNvSpPr>
            <p:nvPr/>
          </p:nvSpPr>
          <p:spPr bwMode="auto">
            <a:xfrm>
              <a:off x="4340" y="3192"/>
              <a:ext cx="781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l" eaLnBrk="0" hangingPunct="0"/>
              <a:r>
                <a:rPr lang="en-US" altLang="zh-CN" sz="2400" b="1">
                  <a:solidFill>
                    <a:srgbClr val="FF0066"/>
                  </a:solidFill>
                  <a:latin typeface="Times New Roman" pitchFamily="18" charset="0"/>
                </a:rPr>
                <a:t>D</a:t>
              </a:r>
              <a:r>
                <a:rPr lang="en-US" altLang="zh-CN" sz="2400" b="1" baseline="-25000">
                  <a:solidFill>
                    <a:srgbClr val="FF0066"/>
                  </a:solidFill>
                  <a:latin typeface="Times New Roman" pitchFamily="18" charset="0"/>
                </a:rPr>
                <a:t>7</a:t>
              </a:r>
              <a:r>
                <a:rPr lang="en-US" altLang="zh-CN" sz="2400" b="1">
                  <a:solidFill>
                    <a:srgbClr val="FF0066"/>
                  </a:solidFill>
                  <a:latin typeface="Times New Roman" pitchFamily="18" charset="0"/>
                </a:rPr>
                <a:t> ~ D</a:t>
              </a:r>
              <a:r>
                <a:rPr lang="en-US" altLang="zh-CN" sz="2400" b="1" baseline="-25000">
                  <a:solidFill>
                    <a:srgbClr val="FF0066"/>
                  </a:solidFill>
                  <a:latin typeface="Times New Roman" pitchFamily="18" charset="0"/>
                </a:rPr>
                <a:t>0</a:t>
              </a:r>
              <a:endParaRPr lang="en-US" altLang="zh-CN" sz="2400" b="1">
                <a:solidFill>
                  <a:srgbClr val="FF0066"/>
                </a:solidFill>
                <a:latin typeface="Times New Roman" pitchFamily="18" charset="0"/>
              </a:endParaRPr>
            </a:p>
          </p:txBody>
        </p:sp>
        <p:sp>
          <p:nvSpPr>
            <p:cNvPr id="39970" name="Rectangle 36"/>
            <p:cNvSpPr>
              <a:spLocks noChangeArrowheads="1"/>
            </p:cNvSpPr>
            <p:nvPr/>
          </p:nvSpPr>
          <p:spPr bwMode="auto">
            <a:xfrm>
              <a:off x="4449" y="879"/>
              <a:ext cx="760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l" eaLnBrk="0" hangingPunct="0"/>
              <a:r>
                <a:rPr lang="en-US" altLang="zh-CN" b="1">
                  <a:solidFill>
                    <a:srgbClr val="FF0066"/>
                  </a:solidFill>
                  <a:latin typeface="Times New Roman" pitchFamily="18" charset="0"/>
                </a:rPr>
                <a:t>IO/M*</a:t>
              </a:r>
            </a:p>
            <a:p>
              <a:pPr algn="l" eaLnBrk="0" hangingPunct="0"/>
              <a:r>
                <a:rPr lang="en-US" altLang="zh-CN" b="1">
                  <a:solidFill>
                    <a:srgbClr val="FF0066"/>
                  </a:solidFill>
                  <a:latin typeface="Times New Roman" pitchFamily="18" charset="0"/>
                </a:rPr>
                <a:t>RD*</a:t>
              </a:r>
            </a:p>
            <a:p>
              <a:pPr algn="l" eaLnBrk="0" hangingPunct="0"/>
              <a:r>
                <a:rPr lang="en-US" altLang="zh-CN" b="1">
                  <a:solidFill>
                    <a:srgbClr val="FF0066"/>
                  </a:solidFill>
                  <a:latin typeface="Times New Roman" pitchFamily="18" charset="0"/>
                </a:rPr>
                <a:t>WR*</a:t>
              </a:r>
            </a:p>
          </p:txBody>
        </p:sp>
        <p:sp>
          <p:nvSpPr>
            <p:cNvPr id="39971" name="Line 37"/>
            <p:cNvSpPr>
              <a:spLocks noChangeShapeType="1"/>
            </p:cNvSpPr>
            <p:nvPr/>
          </p:nvSpPr>
          <p:spPr bwMode="auto">
            <a:xfrm>
              <a:off x="1869" y="1139"/>
              <a:ext cx="2411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2" name="Line 38"/>
            <p:cNvSpPr>
              <a:spLocks noChangeShapeType="1"/>
            </p:cNvSpPr>
            <p:nvPr/>
          </p:nvSpPr>
          <p:spPr bwMode="auto">
            <a:xfrm>
              <a:off x="1869" y="1294"/>
              <a:ext cx="2411" cy="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3" name="Rectangle 39"/>
            <p:cNvSpPr>
              <a:spLocks noChangeArrowheads="1"/>
            </p:cNvSpPr>
            <p:nvPr/>
          </p:nvSpPr>
          <p:spPr bwMode="auto">
            <a:xfrm>
              <a:off x="2821" y="2049"/>
              <a:ext cx="759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eaLnBrk="0" hangingPunct="0"/>
              <a:r>
                <a:rPr lang="en-US" altLang="zh-CN" sz="2400" b="1">
                  <a:latin typeface="Times New Roman" pitchFamily="18" charset="0"/>
                </a:rPr>
                <a:t>8282</a:t>
              </a:r>
            </a:p>
          </p:txBody>
        </p:sp>
        <p:sp>
          <p:nvSpPr>
            <p:cNvPr id="39974" name="Rectangle 40"/>
            <p:cNvSpPr>
              <a:spLocks noChangeArrowheads="1"/>
            </p:cNvSpPr>
            <p:nvPr/>
          </p:nvSpPr>
          <p:spPr bwMode="auto">
            <a:xfrm>
              <a:off x="2633" y="2261"/>
              <a:ext cx="639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l" eaLnBrk="0" hangingPunct="0"/>
              <a:r>
                <a:rPr lang="en-US" altLang="zh-CN" sz="2000" b="1">
                  <a:latin typeface="Times New Roman" pitchFamily="18" charset="0"/>
                </a:rPr>
                <a:t>STB</a:t>
              </a:r>
            </a:p>
          </p:txBody>
        </p:sp>
        <p:sp>
          <p:nvSpPr>
            <p:cNvPr id="39975" name="Rectangle 41"/>
            <p:cNvSpPr>
              <a:spLocks noChangeArrowheads="1"/>
            </p:cNvSpPr>
            <p:nvPr/>
          </p:nvSpPr>
          <p:spPr bwMode="auto">
            <a:xfrm>
              <a:off x="3295" y="2242"/>
              <a:ext cx="37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r" eaLnBrk="0" hangingPunct="0"/>
              <a:endParaRPr lang="zh-CN" altLang="zh-CN" sz="2400" b="1">
                <a:latin typeface="Times New Roman" pitchFamily="18" charset="0"/>
              </a:endParaRPr>
            </a:p>
          </p:txBody>
        </p:sp>
        <p:grpSp>
          <p:nvGrpSpPr>
            <p:cNvPr id="39976" name="Group 42"/>
            <p:cNvGrpSpPr>
              <a:grpSpLocks/>
            </p:cNvGrpSpPr>
            <p:nvPr/>
          </p:nvGrpSpPr>
          <p:grpSpPr bwMode="auto">
            <a:xfrm>
              <a:off x="3681" y="2347"/>
              <a:ext cx="246" cy="101"/>
              <a:chOff x="0" y="0"/>
              <a:chExt cx="20000" cy="19945"/>
            </a:xfrm>
          </p:grpSpPr>
          <p:sp>
            <p:nvSpPr>
              <p:cNvPr id="40000" name="Line 43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000" cy="13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001" name="Line 44"/>
              <p:cNvSpPr>
                <a:spLocks noChangeShapeType="1"/>
              </p:cNvSpPr>
              <p:nvPr/>
            </p:nvSpPr>
            <p:spPr bwMode="auto">
              <a:xfrm>
                <a:off x="19883" y="0"/>
                <a:ext cx="117" cy="1994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9977" name="Line 45"/>
            <p:cNvSpPr>
              <a:spLocks noChangeShapeType="1"/>
            </p:cNvSpPr>
            <p:nvPr/>
          </p:nvSpPr>
          <p:spPr bwMode="auto">
            <a:xfrm flipV="1">
              <a:off x="3660" y="2128"/>
              <a:ext cx="579" cy="3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 type="none" w="sm" len="sm"/>
              <a:tailEnd type="triangle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8" name="Rectangle 46"/>
            <p:cNvSpPr>
              <a:spLocks noChangeArrowheads="1"/>
            </p:cNvSpPr>
            <p:nvPr/>
          </p:nvSpPr>
          <p:spPr bwMode="auto">
            <a:xfrm>
              <a:off x="2821" y="2620"/>
              <a:ext cx="759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eaLnBrk="0" hangingPunct="0"/>
              <a:r>
                <a:rPr lang="en-US" altLang="zh-CN" sz="2400" b="1">
                  <a:latin typeface="Times New Roman" pitchFamily="18" charset="0"/>
                </a:rPr>
                <a:t>8282</a:t>
              </a:r>
            </a:p>
          </p:txBody>
        </p:sp>
        <p:sp>
          <p:nvSpPr>
            <p:cNvPr id="39979" name="Rectangle 47"/>
            <p:cNvSpPr>
              <a:spLocks noChangeArrowheads="1"/>
            </p:cNvSpPr>
            <p:nvPr/>
          </p:nvSpPr>
          <p:spPr bwMode="auto">
            <a:xfrm>
              <a:off x="2633" y="2841"/>
              <a:ext cx="639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l" eaLnBrk="0" hangingPunct="0"/>
              <a:r>
                <a:rPr lang="en-US" altLang="zh-CN" sz="2000" b="1">
                  <a:latin typeface="Times New Roman" pitchFamily="18" charset="0"/>
                </a:rPr>
                <a:t>STB</a:t>
              </a:r>
            </a:p>
          </p:txBody>
        </p:sp>
        <p:grpSp>
          <p:nvGrpSpPr>
            <p:cNvPr id="39980" name="Group 48"/>
            <p:cNvGrpSpPr>
              <a:grpSpLocks/>
            </p:cNvGrpSpPr>
            <p:nvPr/>
          </p:nvGrpSpPr>
          <p:grpSpPr bwMode="auto">
            <a:xfrm>
              <a:off x="3681" y="2918"/>
              <a:ext cx="246" cy="100"/>
              <a:chOff x="0" y="0"/>
              <a:chExt cx="20000" cy="20008"/>
            </a:xfrm>
          </p:grpSpPr>
          <p:sp>
            <p:nvSpPr>
              <p:cNvPr id="39998" name="Line 49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000" cy="16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99" name="Line 50"/>
              <p:cNvSpPr>
                <a:spLocks noChangeShapeType="1"/>
              </p:cNvSpPr>
              <p:nvPr/>
            </p:nvSpPr>
            <p:spPr bwMode="auto">
              <a:xfrm>
                <a:off x="19883" y="0"/>
                <a:ext cx="117" cy="2000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9981" name="Line 51"/>
            <p:cNvSpPr>
              <a:spLocks noChangeShapeType="1"/>
            </p:cNvSpPr>
            <p:nvPr/>
          </p:nvSpPr>
          <p:spPr bwMode="auto">
            <a:xfrm>
              <a:off x="3843" y="3028"/>
              <a:ext cx="153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2" name="Line 52"/>
            <p:cNvSpPr>
              <a:spLocks noChangeShapeType="1"/>
            </p:cNvSpPr>
            <p:nvPr/>
          </p:nvSpPr>
          <p:spPr bwMode="auto">
            <a:xfrm flipV="1">
              <a:off x="3660" y="2688"/>
              <a:ext cx="579" cy="3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 type="none" w="sm" len="sm"/>
              <a:tailEnd type="triangle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3" name="Rectangle 53"/>
            <p:cNvSpPr>
              <a:spLocks noChangeArrowheads="1"/>
            </p:cNvSpPr>
            <p:nvPr/>
          </p:nvSpPr>
          <p:spPr bwMode="auto">
            <a:xfrm>
              <a:off x="2800" y="3191"/>
              <a:ext cx="761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eaLnBrk="0" hangingPunct="0"/>
              <a:r>
                <a:rPr lang="en-US" altLang="zh-CN" sz="2400" b="1">
                  <a:latin typeface="Times New Roman" pitchFamily="18" charset="0"/>
                </a:rPr>
                <a:t>8286</a:t>
              </a:r>
            </a:p>
          </p:txBody>
        </p:sp>
        <p:sp>
          <p:nvSpPr>
            <p:cNvPr id="39984" name="Rectangle 54"/>
            <p:cNvSpPr>
              <a:spLocks noChangeArrowheads="1"/>
            </p:cNvSpPr>
            <p:nvPr/>
          </p:nvSpPr>
          <p:spPr bwMode="auto">
            <a:xfrm>
              <a:off x="2622" y="3281"/>
              <a:ext cx="63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l" eaLnBrk="0" hangingPunct="0"/>
              <a:r>
                <a:rPr lang="en-US" altLang="zh-CN" sz="1600" b="1">
                  <a:latin typeface="Times New Roman" pitchFamily="18" charset="0"/>
                </a:rPr>
                <a:t>T</a:t>
              </a:r>
            </a:p>
            <a:p>
              <a:pPr algn="l" eaLnBrk="0" hangingPunct="0"/>
              <a:r>
                <a:rPr lang="en-US" altLang="zh-CN" sz="1600" b="1">
                  <a:latin typeface="Times New Roman" pitchFamily="18" charset="0"/>
                </a:rPr>
                <a:t>OE*</a:t>
              </a:r>
            </a:p>
          </p:txBody>
        </p:sp>
        <p:sp>
          <p:nvSpPr>
            <p:cNvPr id="39985" name="Line 55"/>
            <p:cNvSpPr>
              <a:spLocks noChangeShapeType="1"/>
            </p:cNvSpPr>
            <p:nvPr/>
          </p:nvSpPr>
          <p:spPr bwMode="auto">
            <a:xfrm flipV="1">
              <a:off x="3660" y="3336"/>
              <a:ext cx="579" cy="3"/>
            </a:xfrm>
            <a:prstGeom prst="line">
              <a:avLst/>
            </a:prstGeom>
            <a:noFill/>
            <a:ln w="76200">
              <a:solidFill>
                <a:srgbClr val="D60093"/>
              </a:solidFill>
              <a:round/>
              <a:headEnd type="triangle" w="lg" len="sm"/>
              <a:tailEnd type="triangle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6" name="Line 56"/>
            <p:cNvSpPr>
              <a:spLocks noChangeShapeType="1"/>
            </p:cNvSpPr>
            <p:nvPr/>
          </p:nvSpPr>
          <p:spPr bwMode="auto">
            <a:xfrm flipH="1" flipV="1">
              <a:off x="1869" y="3379"/>
              <a:ext cx="741" cy="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7" name="Line 57"/>
            <p:cNvSpPr>
              <a:spLocks noChangeShapeType="1"/>
            </p:cNvSpPr>
            <p:nvPr/>
          </p:nvSpPr>
          <p:spPr bwMode="auto">
            <a:xfrm flipH="1" flipV="1">
              <a:off x="1869" y="3511"/>
              <a:ext cx="741" cy="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8" name="Line 58"/>
            <p:cNvSpPr>
              <a:spLocks noChangeShapeType="1"/>
            </p:cNvSpPr>
            <p:nvPr/>
          </p:nvSpPr>
          <p:spPr bwMode="auto">
            <a:xfrm>
              <a:off x="3843" y="2458"/>
              <a:ext cx="15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9" name="Oval 59"/>
            <p:cNvSpPr>
              <a:spLocks noChangeArrowheads="1"/>
            </p:cNvSpPr>
            <p:nvPr/>
          </p:nvSpPr>
          <p:spPr bwMode="auto">
            <a:xfrm>
              <a:off x="2262" y="2898"/>
              <a:ext cx="77" cy="4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0" name="Oval 60"/>
            <p:cNvSpPr>
              <a:spLocks noChangeArrowheads="1"/>
            </p:cNvSpPr>
            <p:nvPr/>
          </p:nvSpPr>
          <p:spPr bwMode="auto">
            <a:xfrm>
              <a:off x="2264" y="2316"/>
              <a:ext cx="78" cy="4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1" name="Freeform 61"/>
            <p:cNvSpPr>
              <a:spLocks/>
            </p:cNvSpPr>
            <p:nvPr/>
          </p:nvSpPr>
          <p:spPr bwMode="auto">
            <a:xfrm>
              <a:off x="2157" y="2691"/>
              <a:ext cx="450" cy="593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10 h 20000"/>
                <a:gd name="T4" fmla="*/ 0 w 20000"/>
                <a:gd name="T5" fmla="*/ 10 h 20000"/>
                <a:gd name="T6" fmla="*/ 0 w 20000"/>
                <a:gd name="T7" fmla="*/ 12 h 20000"/>
                <a:gd name="T8" fmla="*/ 0 w 20000"/>
                <a:gd name="T9" fmla="*/ 11 h 20000"/>
                <a:gd name="T10" fmla="*/ 0 w 20000"/>
                <a:gd name="T11" fmla="*/ 18 h 20000"/>
                <a:gd name="T12" fmla="*/ 10 w 20000"/>
                <a:gd name="T13" fmla="*/ 18 h 20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000"/>
                <a:gd name="T22" fmla="*/ 0 h 20000"/>
                <a:gd name="T23" fmla="*/ 20000 w 20000"/>
                <a:gd name="T24" fmla="*/ 20000 h 20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000" h="20000">
                  <a:moveTo>
                    <a:pt x="0" y="0"/>
                  </a:moveTo>
                  <a:lnTo>
                    <a:pt x="0" y="11911"/>
                  </a:lnTo>
                  <a:lnTo>
                    <a:pt x="0" y="11517"/>
                  </a:lnTo>
                  <a:lnTo>
                    <a:pt x="0" y="13440"/>
                  </a:lnTo>
                  <a:lnTo>
                    <a:pt x="0" y="12676"/>
                  </a:lnTo>
                  <a:lnTo>
                    <a:pt x="0" y="19975"/>
                  </a:lnTo>
                  <a:lnTo>
                    <a:pt x="19940" y="19975"/>
                  </a:lnTo>
                </a:path>
              </a:pathLst>
            </a:custGeom>
            <a:noFill/>
            <a:ln w="76200" cap="flat" cmpd="sng">
              <a:solidFill>
                <a:schemeClr val="folHlink"/>
              </a:solidFill>
              <a:prstDash val="solid"/>
              <a:round/>
              <a:headEnd type="none" w="sm" len="sm"/>
              <a:tailEnd type="triangle" w="lg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2" name="Freeform 62"/>
            <p:cNvSpPr>
              <a:spLocks/>
            </p:cNvSpPr>
            <p:nvPr/>
          </p:nvSpPr>
          <p:spPr bwMode="auto">
            <a:xfrm>
              <a:off x="2299" y="1771"/>
              <a:ext cx="311" cy="1143"/>
            </a:xfrm>
            <a:custGeom>
              <a:avLst/>
              <a:gdLst>
                <a:gd name="T0" fmla="*/ 0 w 20000"/>
                <a:gd name="T1" fmla="*/ 65 h 20000"/>
                <a:gd name="T2" fmla="*/ 0 w 20000"/>
                <a:gd name="T3" fmla="*/ 0 h 20000"/>
                <a:gd name="T4" fmla="*/ 5 w 20000"/>
                <a:gd name="T5" fmla="*/ 0 h 20000"/>
                <a:gd name="T6" fmla="*/ 0 60000 65536"/>
                <a:gd name="T7" fmla="*/ 0 60000 65536"/>
                <a:gd name="T8" fmla="*/ 0 60000 65536"/>
                <a:gd name="T9" fmla="*/ 0 w 20000"/>
                <a:gd name="T10" fmla="*/ 0 h 20000"/>
                <a:gd name="T11" fmla="*/ 20000 w 20000"/>
                <a:gd name="T12" fmla="*/ 20000 h 20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00" h="20000">
                  <a:moveTo>
                    <a:pt x="0" y="19987"/>
                  </a:moveTo>
                  <a:lnTo>
                    <a:pt x="0" y="0"/>
                  </a:lnTo>
                  <a:lnTo>
                    <a:pt x="19913" y="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3" name="Text Box 63"/>
            <p:cNvSpPr txBox="1">
              <a:spLocks noChangeArrowheads="1"/>
            </p:cNvSpPr>
            <p:nvPr/>
          </p:nvSpPr>
          <p:spPr bwMode="auto">
            <a:xfrm>
              <a:off x="1065" y="741"/>
              <a:ext cx="687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 eaLnBrk="1" hangingPunct="1"/>
              <a:r>
                <a:rPr kumimoji="1" lang="en-US" altLang="zh-CN" sz="1600" b="1">
                  <a:latin typeface="Tahoma" pitchFamily="34" charset="0"/>
                </a:rPr>
                <a:t>MN/MX*</a:t>
              </a:r>
            </a:p>
            <a:p>
              <a:pPr algn="r" eaLnBrk="1" hangingPunct="1"/>
              <a:r>
                <a:rPr kumimoji="1" lang="en-US" altLang="zh-CN" sz="1600" b="1">
                  <a:latin typeface="Tahoma" pitchFamily="34" charset="0"/>
                </a:rPr>
                <a:t>IO/M*</a:t>
              </a:r>
            </a:p>
            <a:p>
              <a:pPr algn="r" eaLnBrk="1" hangingPunct="1"/>
              <a:r>
                <a:rPr kumimoji="1" lang="en-US" altLang="zh-CN" sz="1600" b="1">
                  <a:latin typeface="Tahoma" pitchFamily="34" charset="0"/>
                </a:rPr>
                <a:t>RD*</a:t>
              </a:r>
            </a:p>
            <a:p>
              <a:pPr algn="r" eaLnBrk="1" hangingPunct="1"/>
              <a:r>
                <a:rPr kumimoji="1" lang="en-US" altLang="zh-CN" sz="1600" b="1">
                  <a:latin typeface="Tahoma" pitchFamily="34" charset="0"/>
                </a:rPr>
                <a:t>WR*</a:t>
              </a:r>
            </a:p>
          </p:txBody>
        </p:sp>
        <p:sp>
          <p:nvSpPr>
            <p:cNvPr id="39994" name="Text Box 64"/>
            <p:cNvSpPr txBox="1">
              <a:spLocks noChangeArrowheads="1"/>
            </p:cNvSpPr>
            <p:nvPr/>
          </p:nvSpPr>
          <p:spPr bwMode="auto">
            <a:xfrm>
              <a:off x="1194" y="3267"/>
              <a:ext cx="54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1600" b="1">
                  <a:latin typeface="Tahoma" pitchFamily="34" charset="0"/>
                </a:rPr>
                <a:t>DT/R*</a:t>
              </a:r>
            </a:p>
            <a:p>
              <a:pPr algn="l" eaLnBrk="1" hangingPunct="1"/>
              <a:r>
                <a:rPr kumimoji="1" lang="en-US" altLang="zh-CN" sz="1600" b="1">
                  <a:latin typeface="Tahoma" pitchFamily="34" charset="0"/>
                </a:rPr>
                <a:t>DEN*</a:t>
              </a:r>
            </a:p>
          </p:txBody>
        </p:sp>
        <p:sp>
          <p:nvSpPr>
            <p:cNvPr id="39995" name="Text Box 65"/>
            <p:cNvSpPr txBox="1">
              <a:spLocks noChangeArrowheads="1"/>
            </p:cNvSpPr>
            <p:nvPr/>
          </p:nvSpPr>
          <p:spPr bwMode="auto">
            <a:xfrm>
              <a:off x="3260" y="2821"/>
              <a:ext cx="4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000" b="1">
                  <a:latin typeface="Tahoma" pitchFamily="34" charset="0"/>
                </a:rPr>
                <a:t>OE*</a:t>
              </a:r>
            </a:p>
          </p:txBody>
        </p:sp>
        <p:sp>
          <p:nvSpPr>
            <p:cNvPr id="39996" name="Text Box 66"/>
            <p:cNvSpPr txBox="1">
              <a:spLocks noChangeArrowheads="1"/>
            </p:cNvSpPr>
            <p:nvPr/>
          </p:nvSpPr>
          <p:spPr bwMode="auto">
            <a:xfrm>
              <a:off x="3260" y="2208"/>
              <a:ext cx="4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000" b="1">
                  <a:latin typeface="Tahoma" pitchFamily="34" charset="0"/>
                </a:rPr>
                <a:t>OE*</a:t>
              </a:r>
            </a:p>
          </p:txBody>
        </p:sp>
        <p:sp>
          <p:nvSpPr>
            <p:cNvPr id="39997" name="Text Box 67"/>
            <p:cNvSpPr txBox="1">
              <a:spLocks noChangeArrowheads="1"/>
            </p:cNvSpPr>
            <p:nvPr/>
          </p:nvSpPr>
          <p:spPr bwMode="auto">
            <a:xfrm>
              <a:off x="3260" y="1645"/>
              <a:ext cx="4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000" b="1">
                  <a:latin typeface="Tahoma" pitchFamily="34" charset="0"/>
                </a:rPr>
                <a:t>OE*</a:t>
              </a:r>
            </a:p>
          </p:txBody>
        </p:sp>
      </p:grp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4.3.1 </a:t>
            </a:r>
            <a:r>
              <a:rPr lang="zh-CN" altLang="en-US" dirty="0" smtClean="0"/>
              <a:t>最小组态的总线形成</a:t>
            </a:r>
          </a:p>
        </p:txBody>
      </p:sp>
      <p:sp>
        <p:nvSpPr>
          <p:cNvPr id="35909" name="AutoShape 69"/>
          <p:cNvSpPr>
            <a:spLocks noChangeArrowheads="1"/>
          </p:cNvSpPr>
          <p:nvPr/>
        </p:nvSpPr>
        <p:spPr bwMode="auto">
          <a:xfrm>
            <a:off x="1908175" y="3213100"/>
            <a:ext cx="6911975" cy="2592388"/>
          </a:xfrm>
          <a:prstGeom prst="wedgeRoundRectCallout">
            <a:avLst>
              <a:gd name="adj1" fmla="val 2343"/>
              <a:gd name="adj2" fmla="val -51407"/>
              <a:gd name="adj3" fmla="val 16667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kumimoji="1" lang="zh-CN" altLang="en-US" sz="2400" dirty="0">
                <a:solidFill>
                  <a:schemeClr val="bg1"/>
                </a:solidFill>
              </a:rPr>
              <a:t>（</a:t>
            </a:r>
            <a:r>
              <a:rPr kumimoji="1" lang="en-US" altLang="zh-CN" sz="2400" dirty="0">
                <a:solidFill>
                  <a:schemeClr val="bg1"/>
                </a:solidFill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</a:rPr>
              <a:t>）</a:t>
            </a:r>
            <a:r>
              <a:rPr kumimoji="1" lang="en-US" altLang="zh-CN" sz="2400" dirty="0">
                <a:solidFill>
                  <a:schemeClr val="bg1"/>
                </a:solidFill>
              </a:rPr>
              <a:t>20</a:t>
            </a:r>
            <a:r>
              <a:rPr kumimoji="1" lang="zh-CN" altLang="en-US" sz="2400" dirty="0">
                <a:solidFill>
                  <a:schemeClr val="bg1"/>
                </a:solidFill>
              </a:rPr>
              <a:t>位地址总线</a:t>
            </a:r>
            <a:r>
              <a:rPr kumimoji="1" lang="en-US" altLang="zh-CN" sz="2400" dirty="0">
                <a:solidFill>
                  <a:schemeClr val="bg1"/>
                </a:solidFill>
              </a:rPr>
              <a:t>——</a:t>
            </a:r>
          </a:p>
          <a:p>
            <a:pPr algn="just"/>
            <a:r>
              <a:rPr kumimoji="1" lang="zh-CN" altLang="en-US" sz="2400" dirty="0" smtClean="0">
                <a:solidFill>
                  <a:schemeClr val="bg1"/>
                </a:solidFill>
              </a:rPr>
              <a:t>     采用</a:t>
            </a:r>
            <a:r>
              <a:rPr kumimoji="1" lang="en-US" altLang="zh-CN" sz="2400" dirty="0">
                <a:solidFill>
                  <a:schemeClr val="bg1"/>
                </a:solidFill>
              </a:rPr>
              <a:t>3</a:t>
            </a:r>
            <a:r>
              <a:rPr kumimoji="1" lang="zh-CN" altLang="en-US" sz="2400" dirty="0">
                <a:solidFill>
                  <a:schemeClr val="bg1"/>
                </a:solidFill>
              </a:rPr>
              <a:t>个三态透明锁存器</a:t>
            </a:r>
            <a:r>
              <a:rPr kumimoji="1" lang="en-US" altLang="zh-CN" sz="2400" dirty="0">
                <a:solidFill>
                  <a:schemeClr val="bg1"/>
                </a:solidFill>
              </a:rPr>
              <a:t>8282</a:t>
            </a:r>
            <a:r>
              <a:rPr kumimoji="1" lang="zh-CN" altLang="en-US" sz="2400" dirty="0">
                <a:solidFill>
                  <a:schemeClr val="bg1"/>
                </a:solidFill>
              </a:rPr>
              <a:t>进行锁存和驱动</a:t>
            </a:r>
          </a:p>
          <a:p>
            <a:pPr algn="just"/>
            <a:r>
              <a:rPr kumimoji="1" lang="zh-CN" altLang="en-US" sz="2400" dirty="0">
                <a:solidFill>
                  <a:schemeClr val="bg1"/>
                </a:solidFill>
              </a:rPr>
              <a:t>（</a:t>
            </a:r>
            <a:r>
              <a:rPr kumimoji="1" lang="en-US" altLang="zh-CN" sz="2400" dirty="0">
                <a:solidFill>
                  <a:schemeClr val="bg1"/>
                </a:solidFill>
              </a:rPr>
              <a:t>2</a:t>
            </a:r>
            <a:r>
              <a:rPr kumimoji="1" lang="zh-CN" altLang="en-US" sz="2400" dirty="0">
                <a:solidFill>
                  <a:schemeClr val="bg1"/>
                </a:solidFill>
              </a:rPr>
              <a:t>）</a:t>
            </a:r>
            <a:r>
              <a:rPr kumimoji="1" lang="en-US" altLang="zh-CN" sz="2400" dirty="0">
                <a:solidFill>
                  <a:schemeClr val="bg1"/>
                </a:solidFill>
              </a:rPr>
              <a:t>8</a:t>
            </a:r>
            <a:r>
              <a:rPr kumimoji="1" lang="zh-CN" altLang="en-US" sz="2400" dirty="0">
                <a:solidFill>
                  <a:schemeClr val="bg1"/>
                </a:solidFill>
              </a:rPr>
              <a:t>位数据总线</a:t>
            </a:r>
            <a:r>
              <a:rPr kumimoji="1" lang="en-US" altLang="zh-CN" sz="2400" dirty="0">
                <a:solidFill>
                  <a:schemeClr val="bg1"/>
                </a:solidFill>
              </a:rPr>
              <a:t>——</a:t>
            </a:r>
          </a:p>
          <a:p>
            <a:pPr algn="just"/>
            <a:r>
              <a:rPr kumimoji="1" lang="zh-CN" altLang="en-US" sz="2400" dirty="0" smtClean="0">
                <a:solidFill>
                  <a:schemeClr val="bg1"/>
                </a:solidFill>
              </a:rPr>
              <a:t>         采用</a:t>
            </a:r>
            <a:r>
              <a:rPr kumimoji="1" lang="zh-CN" altLang="en-US" sz="2400" dirty="0">
                <a:solidFill>
                  <a:schemeClr val="bg1"/>
                </a:solidFill>
              </a:rPr>
              <a:t>数据收发器</a:t>
            </a:r>
            <a:r>
              <a:rPr kumimoji="1" lang="en-US" altLang="zh-CN" sz="2400" dirty="0">
                <a:solidFill>
                  <a:schemeClr val="bg1"/>
                </a:solidFill>
              </a:rPr>
              <a:t>8286</a:t>
            </a:r>
            <a:r>
              <a:rPr kumimoji="1" lang="zh-CN" altLang="en-US" sz="2400" dirty="0">
                <a:solidFill>
                  <a:schemeClr val="bg1"/>
                </a:solidFill>
              </a:rPr>
              <a:t>进行驱动</a:t>
            </a:r>
          </a:p>
          <a:p>
            <a:pPr algn="just"/>
            <a:r>
              <a:rPr kumimoji="1" lang="zh-CN" altLang="en-US" sz="2400" dirty="0">
                <a:solidFill>
                  <a:schemeClr val="bg1"/>
                </a:solidFill>
              </a:rPr>
              <a:t>（</a:t>
            </a:r>
            <a:r>
              <a:rPr kumimoji="1" lang="en-US" altLang="zh-CN" sz="2400" dirty="0">
                <a:solidFill>
                  <a:schemeClr val="bg1"/>
                </a:solidFill>
              </a:rPr>
              <a:t>3</a:t>
            </a:r>
            <a:r>
              <a:rPr kumimoji="1" lang="zh-CN" altLang="en-US" sz="2400" dirty="0">
                <a:solidFill>
                  <a:schemeClr val="bg1"/>
                </a:solidFill>
              </a:rPr>
              <a:t>）系统控制信号</a:t>
            </a:r>
            <a:r>
              <a:rPr kumimoji="1" lang="en-US" altLang="zh-CN" sz="2400" dirty="0">
                <a:solidFill>
                  <a:schemeClr val="bg1"/>
                </a:solidFill>
              </a:rPr>
              <a:t>——</a:t>
            </a:r>
          </a:p>
          <a:p>
            <a:pPr algn="just"/>
            <a:r>
              <a:rPr kumimoji="1" lang="zh-CN" altLang="en-US" sz="2400" dirty="0" smtClean="0">
                <a:solidFill>
                  <a:schemeClr val="bg1"/>
                </a:solidFill>
              </a:rPr>
              <a:t>         由</a:t>
            </a:r>
            <a:r>
              <a:rPr kumimoji="1" lang="en-US" altLang="zh-CN" sz="2400" dirty="0">
                <a:solidFill>
                  <a:schemeClr val="bg1"/>
                </a:solidFill>
              </a:rPr>
              <a:t>8088</a:t>
            </a:r>
            <a:r>
              <a:rPr kumimoji="1" lang="zh-CN" altLang="en-US" sz="2400" dirty="0">
                <a:solidFill>
                  <a:schemeClr val="bg1"/>
                </a:solidFill>
              </a:rPr>
              <a:t>引脚直接提供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9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59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0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补充：三态门和</a:t>
            </a:r>
            <a:r>
              <a:rPr lang="en-US" altLang="zh-CN" smtClean="0"/>
              <a:t>D</a:t>
            </a:r>
            <a:r>
              <a:rPr lang="zh-CN" altLang="en-US" smtClean="0"/>
              <a:t>触发器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29600" cy="3168005"/>
          </a:xfrm>
        </p:spPr>
        <p:txBody>
          <a:bodyPr/>
          <a:lstStyle/>
          <a:p>
            <a:pPr eaLnBrk="1" hangingPunct="1"/>
            <a:r>
              <a:rPr lang="zh-CN" altLang="en-US" sz="2400" b="0" dirty="0" smtClean="0">
                <a:solidFill>
                  <a:srgbClr val="FF0000"/>
                </a:solidFill>
                <a:hlinkClick r:id="rId2" action="ppaction://hlinksldjump"/>
              </a:rPr>
              <a:t>三态门</a:t>
            </a:r>
            <a:r>
              <a:rPr lang="zh-CN" altLang="en-US" sz="2400" b="0" dirty="0" smtClean="0"/>
              <a:t>和以</a:t>
            </a:r>
            <a:r>
              <a:rPr lang="en-US" altLang="zh-CN" sz="2400" b="0" dirty="0" smtClean="0"/>
              <a:t>D</a:t>
            </a:r>
            <a:r>
              <a:rPr lang="zh-CN" altLang="en-US" sz="2400" b="0" dirty="0" smtClean="0"/>
              <a:t>触发器形成的</a:t>
            </a:r>
            <a:r>
              <a:rPr lang="zh-CN" altLang="en-US" sz="2400" b="0" dirty="0" smtClean="0">
                <a:solidFill>
                  <a:srgbClr val="FF0000"/>
                </a:solidFill>
                <a:hlinkClick r:id="rId3" action="ppaction://hlinksldjump"/>
              </a:rPr>
              <a:t>锁存器</a:t>
            </a:r>
            <a:r>
              <a:rPr lang="zh-CN" altLang="en-US" sz="2400" b="0" dirty="0" smtClean="0"/>
              <a:t>是微机接口电路中最常使用的两类逻辑电路</a:t>
            </a:r>
          </a:p>
          <a:p>
            <a:pPr eaLnBrk="1" hangingPunct="1"/>
            <a:r>
              <a:rPr lang="zh-CN" altLang="en-US" sz="2400" b="0" dirty="0" smtClean="0"/>
              <a:t>三态门的作用：功率放大、导通开关</a:t>
            </a:r>
          </a:p>
          <a:p>
            <a:pPr eaLnBrk="1" hangingPunct="1"/>
            <a:r>
              <a:rPr lang="zh-CN" altLang="en-US" sz="2400" b="0" dirty="0" smtClean="0"/>
              <a:t>器件共用总线时，一般使用三态电路：</a:t>
            </a:r>
          </a:p>
          <a:p>
            <a:pPr lvl="1" eaLnBrk="1" hangingPunct="1"/>
            <a:r>
              <a:rPr lang="zh-CN" altLang="en-US" sz="2400" b="0" dirty="0">
                <a:solidFill>
                  <a:schemeClr val="accent2"/>
                </a:solidFill>
                <a:ea typeface="+mn-ea"/>
                <a:cs typeface="+mn-cs"/>
              </a:rPr>
              <a:t>需要使用总线的时候打开三态门；</a:t>
            </a:r>
          </a:p>
          <a:p>
            <a:pPr lvl="1" eaLnBrk="1" hangingPunct="1"/>
            <a:r>
              <a:rPr lang="zh-CN" altLang="en-US" sz="2400" b="0" dirty="0">
                <a:solidFill>
                  <a:schemeClr val="accent2"/>
                </a:solidFill>
                <a:ea typeface="+mn-ea"/>
                <a:cs typeface="+mn-cs"/>
              </a:rPr>
              <a:t>不使用的时候关闭三态门，使之处于高阻</a:t>
            </a:r>
          </a:p>
          <a:p>
            <a:pPr eaLnBrk="1" hangingPunct="1"/>
            <a:r>
              <a:rPr lang="en-US" altLang="zh-CN" sz="2400" b="0" dirty="0" smtClean="0"/>
              <a:t>D</a:t>
            </a:r>
            <a:r>
              <a:rPr lang="zh-CN" altLang="en-US" sz="2400" b="0" dirty="0" smtClean="0"/>
              <a:t>触发器的作用：信号保持，导通开关</a:t>
            </a:r>
          </a:p>
        </p:txBody>
      </p:sp>
      <p:pic>
        <p:nvPicPr>
          <p:cNvPr id="86018" name="Picture 2" descr="c:\users\george\appdata\roaming\360se6\User Data\temp\u=2015963376,1241485290&amp;fm=21&amp;gp=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59070"/>
            <a:ext cx="424815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020" name="Picture 4" descr="c:\users\george\appdata\roaming\360se6\User Data\temp\u=3553303751,2938462573&amp;fm=21&amp;gp=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065" y="4216232"/>
            <a:ext cx="3371850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三态缓冲器（三态门）</a:t>
            </a:r>
          </a:p>
        </p:txBody>
      </p:sp>
      <p:sp>
        <p:nvSpPr>
          <p:cNvPr id="41987" name="Text Box 5"/>
          <p:cNvSpPr txBox="1">
            <a:spLocks noChangeArrowheads="1"/>
          </p:cNvSpPr>
          <p:nvPr/>
        </p:nvSpPr>
        <p:spPr bwMode="auto">
          <a:xfrm>
            <a:off x="4716463" y="2276475"/>
            <a:ext cx="40163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en-US" altLang="zh-CN" sz="2800" dirty="0">
                <a:solidFill>
                  <a:srgbClr val="FF0000"/>
                </a:solidFill>
                <a:latin typeface="+mn-lt"/>
                <a:ea typeface="+mn-ea"/>
              </a:rPr>
              <a:t>T</a:t>
            </a:r>
            <a:r>
              <a:rPr kumimoji="1" lang="zh-CN" altLang="en-US" sz="2800" dirty="0">
                <a:solidFill>
                  <a:srgbClr val="FF0000"/>
                </a:solidFill>
                <a:latin typeface="+mn-lt"/>
                <a:ea typeface="+mn-ea"/>
              </a:rPr>
              <a:t>为低电平时：</a:t>
            </a:r>
          </a:p>
          <a:p>
            <a:pPr algn="l" eaLnBrk="1" hangingPunct="1"/>
            <a:r>
              <a:rPr kumimoji="1" lang="zh-CN" altLang="en-US" sz="2800" dirty="0">
                <a:solidFill>
                  <a:schemeClr val="accent6"/>
                </a:solidFill>
                <a:latin typeface="+mn-lt"/>
                <a:ea typeface="+mn-ea"/>
              </a:rPr>
              <a:t>输出为高阻抗（三态）</a:t>
            </a:r>
          </a:p>
          <a:p>
            <a:pPr algn="l" eaLnBrk="1" hangingPunct="1"/>
            <a:r>
              <a:rPr kumimoji="1" lang="en-US" altLang="zh-CN" sz="2800" dirty="0">
                <a:solidFill>
                  <a:srgbClr val="FF0000"/>
                </a:solidFill>
                <a:latin typeface="+mn-lt"/>
                <a:ea typeface="+mn-ea"/>
              </a:rPr>
              <a:t>T</a:t>
            </a:r>
            <a:r>
              <a:rPr kumimoji="1" lang="zh-CN" altLang="en-US" sz="2800" dirty="0">
                <a:solidFill>
                  <a:srgbClr val="FF0000"/>
                </a:solidFill>
                <a:latin typeface="+mn-lt"/>
                <a:ea typeface="+mn-ea"/>
              </a:rPr>
              <a:t>为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+mn-lt"/>
                <a:ea typeface="+mn-ea"/>
              </a:rPr>
              <a:t>高</a:t>
            </a:r>
            <a:r>
              <a:rPr kumimoji="1" lang="zh-CN" altLang="en-US" sz="2800" dirty="0">
                <a:solidFill>
                  <a:srgbClr val="FF0000"/>
                </a:solidFill>
                <a:latin typeface="+mn-lt"/>
                <a:ea typeface="+mn-ea"/>
              </a:rPr>
              <a:t>电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+mn-lt"/>
                <a:ea typeface="+mn-ea"/>
              </a:rPr>
              <a:t>平时</a:t>
            </a:r>
            <a:r>
              <a:rPr kumimoji="1" lang="zh-CN" altLang="en-US" sz="2800" dirty="0">
                <a:solidFill>
                  <a:srgbClr val="FF0000"/>
                </a:solidFill>
                <a:latin typeface="+mn-lt"/>
                <a:ea typeface="+mn-ea"/>
              </a:rPr>
              <a:t>：</a:t>
            </a:r>
          </a:p>
          <a:p>
            <a:pPr algn="l" eaLnBrk="1" hangingPunct="1"/>
            <a:r>
              <a:rPr kumimoji="1" lang="zh-CN" altLang="en-US" sz="2800" dirty="0">
                <a:solidFill>
                  <a:schemeClr val="accent6"/>
                </a:solidFill>
                <a:latin typeface="+mn-lt"/>
                <a:ea typeface="+mn-ea"/>
              </a:rPr>
              <a:t>输出为输入的反相</a:t>
            </a:r>
          </a:p>
        </p:txBody>
      </p:sp>
      <p:grpSp>
        <p:nvGrpSpPr>
          <p:cNvPr id="41988" name="Group 6"/>
          <p:cNvGrpSpPr>
            <a:grpSpLocks/>
          </p:cNvGrpSpPr>
          <p:nvPr/>
        </p:nvGrpSpPr>
        <p:grpSpPr bwMode="auto">
          <a:xfrm>
            <a:off x="827088" y="2133600"/>
            <a:ext cx="3671887" cy="1936750"/>
            <a:chOff x="3157" y="2256"/>
            <a:chExt cx="2313" cy="1220"/>
          </a:xfrm>
        </p:grpSpPr>
        <p:sp>
          <p:nvSpPr>
            <p:cNvPr id="42024" name="AutoShape 7"/>
            <p:cNvSpPr>
              <a:spLocks noChangeArrowheads="1"/>
            </p:cNvSpPr>
            <p:nvPr/>
          </p:nvSpPr>
          <p:spPr bwMode="auto">
            <a:xfrm rot="5400000">
              <a:off x="3927" y="2328"/>
              <a:ext cx="720" cy="576"/>
            </a:xfrm>
            <a:prstGeom prst="flowChartExtra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25" name="AutoShape 8"/>
            <p:cNvSpPr>
              <a:spLocks noChangeArrowheads="1"/>
            </p:cNvSpPr>
            <p:nvPr/>
          </p:nvSpPr>
          <p:spPr bwMode="auto">
            <a:xfrm>
              <a:off x="4575" y="2592"/>
              <a:ext cx="96" cy="96"/>
            </a:xfrm>
            <a:prstGeom prst="flowChartConnector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26" name="Line 9"/>
            <p:cNvSpPr>
              <a:spLocks noChangeShapeType="1"/>
            </p:cNvSpPr>
            <p:nvPr/>
          </p:nvSpPr>
          <p:spPr bwMode="auto">
            <a:xfrm>
              <a:off x="3423" y="2640"/>
              <a:ext cx="57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27" name="Line 10"/>
            <p:cNvSpPr>
              <a:spLocks noChangeShapeType="1"/>
            </p:cNvSpPr>
            <p:nvPr/>
          </p:nvSpPr>
          <p:spPr bwMode="auto">
            <a:xfrm>
              <a:off x="3471" y="3312"/>
              <a:ext cx="86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28" name="Line 11"/>
            <p:cNvSpPr>
              <a:spLocks noChangeShapeType="1"/>
            </p:cNvSpPr>
            <p:nvPr/>
          </p:nvSpPr>
          <p:spPr bwMode="auto">
            <a:xfrm flipV="1">
              <a:off x="4335" y="2784"/>
              <a:ext cx="0" cy="52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29" name="Line 12"/>
            <p:cNvSpPr>
              <a:spLocks noChangeShapeType="1"/>
            </p:cNvSpPr>
            <p:nvPr/>
          </p:nvSpPr>
          <p:spPr bwMode="auto">
            <a:xfrm>
              <a:off x="4671" y="2640"/>
              <a:ext cx="57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30" name="Text Box 13"/>
            <p:cNvSpPr txBox="1">
              <a:spLocks noChangeArrowheads="1"/>
            </p:cNvSpPr>
            <p:nvPr/>
          </p:nvSpPr>
          <p:spPr bwMode="auto">
            <a:xfrm>
              <a:off x="3174" y="3149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42031" name="Text Box 14"/>
            <p:cNvSpPr txBox="1">
              <a:spLocks noChangeArrowheads="1"/>
            </p:cNvSpPr>
            <p:nvPr/>
          </p:nvSpPr>
          <p:spPr bwMode="auto">
            <a:xfrm>
              <a:off x="3157" y="2477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2032" name="Text Box 15"/>
            <p:cNvSpPr txBox="1">
              <a:spLocks noChangeArrowheads="1"/>
            </p:cNvSpPr>
            <p:nvPr/>
          </p:nvSpPr>
          <p:spPr bwMode="auto">
            <a:xfrm>
              <a:off x="5217" y="2477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latin typeface="Times New Roman" pitchFamily="18" charset="0"/>
                </a:rPr>
                <a:t>F</a:t>
              </a:r>
            </a:p>
          </p:txBody>
        </p:sp>
      </p:grpSp>
      <p:grpSp>
        <p:nvGrpSpPr>
          <p:cNvPr id="41989" name="Group 16"/>
          <p:cNvGrpSpPr>
            <a:grpSpLocks/>
          </p:cNvGrpSpPr>
          <p:nvPr/>
        </p:nvGrpSpPr>
        <p:grpSpPr bwMode="auto">
          <a:xfrm>
            <a:off x="1763713" y="5516563"/>
            <a:ext cx="3538537" cy="457200"/>
            <a:chOff x="2496" y="3120"/>
            <a:chExt cx="2229" cy="288"/>
          </a:xfrm>
        </p:grpSpPr>
        <p:sp>
          <p:nvSpPr>
            <p:cNvPr id="42022" name="AutoShape 17"/>
            <p:cNvSpPr>
              <a:spLocks noChangeArrowheads="1"/>
            </p:cNvSpPr>
            <p:nvPr/>
          </p:nvSpPr>
          <p:spPr bwMode="auto">
            <a:xfrm>
              <a:off x="2496" y="3216"/>
              <a:ext cx="96" cy="96"/>
            </a:xfrm>
            <a:prstGeom prst="flowChartConnector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23" name="Text Box 18"/>
            <p:cNvSpPr txBox="1">
              <a:spLocks noChangeArrowheads="1"/>
            </p:cNvSpPr>
            <p:nvPr/>
          </p:nvSpPr>
          <p:spPr bwMode="auto">
            <a:xfrm>
              <a:off x="2679" y="3120"/>
              <a:ext cx="20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dirty="0">
                  <a:solidFill>
                    <a:schemeClr val="accent6"/>
                  </a:solidFill>
                  <a:latin typeface="+mn-ea"/>
                  <a:ea typeface="+mn-ea"/>
                </a:rPr>
                <a:t>表示反相或低电平有效</a:t>
              </a:r>
            </a:p>
          </p:txBody>
        </p:sp>
      </p:grp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609600" y="4476750"/>
            <a:ext cx="8083550" cy="1022350"/>
            <a:chOff x="384" y="2820"/>
            <a:chExt cx="5092" cy="644"/>
          </a:xfrm>
        </p:grpSpPr>
        <p:grpSp>
          <p:nvGrpSpPr>
            <p:cNvPr id="41992" name="Group 48"/>
            <p:cNvGrpSpPr>
              <a:grpSpLocks/>
            </p:cNvGrpSpPr>
            <p:nvPr/>
          </p:nvGrpSpPr>
          <p:grpSpPr bwMode="auto">
            <a:xfrm>
              <a:off x="384" y="2820"/>
              <a:ext cx="1409" cy="644"/>
              <a:chOff x="384" y="2831"/>
              <a:chExt cx="1409" cy="644"/>
            </a:xfrm>
          </p:grpSpPr>
          <p:sp>
            <p:nvSpPr>
              <p:cNvPr id="42014" name="AutoShape 20"/>
              <p:cNvSpPr>
                <a:spLocks noChangeArrowheads="1"/>
              </p:cNvSpPr>
              <p:nvPr/>
            </p:nvSpPr>
            <p:spPr bwMode="auto">
              <a:xfrm rot="5400000">
                <a:off x="905" y="2837"/>
                <a:ext cx="340" cy="328"/>
              </a:xfrm>
              <a:prstGeom prst="flowChartExtract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2015" name="Line 21"/>
              <p:cNvSpPr>
                <a:spLocks noChangeShapeType="1"/>
              </p:cNvSpPr>
              <p:nvPr/>
            </p:nvSpPr>
            <p:spPr bwMode="auto">
              <a:xfrm>
                <a:off x="584" y="3012"/>
                <a:ext cx="327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2016" name="Line 22"/>
              <p:cNvSpPr>
                <a:spLocks noChangeShapeType="1"/>
              </p:cNvSpPr>
              <p:nvPr/>
            </p:nvSpPr>
            <p:spPr bwMode="auto">
              <a:xfrm>
                <a:off x="611" y="3330"/>
                <a:ext cx="491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2017" name="Line 23"/>
              <p:cNvSpPr>
                <a:spLocks noChangeShapeType="1"/>
              </p:cNvSpPr>
              <p:nvPr/>
            </p:nvSpPr>
            <p:spPr bwMode="auto">
              <a:xfrm flipV="1">
                <a:off x="1102" y="3080"/>
                <a:ext cx="0" cy="25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2018" name="Line 24"/>
              <p:cNvSpPr>
                <a:spLocks noChangeShapeType="1"/>
              </p:cNvSpPr>
              <p:nvPr/>
            </p:nvSpPr>
            <p:spPr bwMode="auto">
              <a:xfrm>
                <a:off x="1251" y="3012"/>
                <a:ext cx="328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2019" name="Text Box 25"/>
              <p:cNvSpPr txBox="1">
                <a:spLocks noChangeArrowheads="1"/>
              </p:cNvSpPr>
              <p:nvPr/>
            </p:nvSpPr>
            <p:spPr bwMode="auto">
              <a:xfrm>
                <a:off x="396" y="3187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400" b="1">
                    <a:latin typeface="Times New Roman" pitchFamily="18" charset="0"/>
                  </a:rPr>
                  <a:t>T</a:t>
                </a:r>
              </a:p>
            </p:txBody>
          </p:sp>
          <p:sp>
            <p:nvSpPr>
              <p:cNvPr id="42020" name="Text Box 26"/>
              <p:cNvSpPr txBox="1">
                <a:spLocks noChangeArrowheads="1"/>
              </p:cNvSpPr>
              <p:nvPr/>
            </p:nvSpPr>
            <p:spPr bwMode="auto">
              <a:xfrm>
                <a:off x="384" y="2869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400" b="1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42021" name="Text Box 27"/>
              <p:cNvSpPr txBox="1">
                <a:spLocks noChangeArrowheads="1"/>
              </p:cNvSpPr>
              <p:nvPr/>
            </p:nvSpPr>
            <p:spPr bwMode="auto">
              <a:xfrm>
                <a:off x="1560" y="2869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400" b="1">
                    <a:latin typeface="Times New Roman" pitchFamily="18" charset="0"/>
                  </a:rPr>
                  <a:t>F</a:t>
                </a:r>
              </a:p>
            </p:txBody>
          </p:sp>
        </p:grpSp>
        <p:grpSp>
          <p:nvGrpSpPr>
            <p:cNvPr id="41993" name="Group 49"/>
            <p:cNvGrpSpPr>
              <a:grpSpLocks/>
            </p:cNvGrpSpPr>
            <p:nvPr/>
          </p:nvGrpSpPr>
          <p:grpSpPr bwMode="auto">
            <a:xfrm>
              <a:off x="2199" y="2820"/>
              <a:ext cx="1407" cy="644"/>
              <a:chOff x="2199" y="2820"/>
              <a:chExt cx="1407" cy="644"/>
            </a:xfrm>
          </p:grpSpPr>
          <p:sp>
            <p:nvSpPr>
              <p:cNvPr id="42004" name="AutoShape 28"/>
              <p:cNvSpPr>
                <a:spLocks noChangeArrowheads="1"/>
              </p:cNvSpPr>
              <p:nvPr/>
            </p:nvSpPr>
            <p:spPr bwMode="auto">
              <a:xfrm rot="5400000">
                <a:off x="2718" y="2826"/>
                <a:ext cx="340" cy="328"/>
              </a:xfrm>
              <a:prstGeom prst="flowChartExtract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2005" name="AutoShape 29"/>
              <p:cNvSpPr>
                <a:spLocks noChangeArrowheads="1"/>
              </p:cNvSpPr>
              <p:nvPr/>
            </p:nvSpPr>
            <p:spPr bwMode="auto">
              <a:xfrm>
                <a:off x="3052" y="2979"/>
                <a:ext cx="54" cy="45"/>
              </a:xfrm>
              <a:prstGeom prst="flowChartConnector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2006" name="Line 30"/>
              <p:cNvSpPr>
                <a:spLocks noChangeShapeType="1"/>
              </p:cNvSpPr>
              <p:nvPr/>
            </p:nvSpPr>
            <p:spPr bwMode="auto">
              <a:xfrm>
                <a:off x="2397" y="3001"/>
                <a:ext cx="327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2007" name="Line 31"/>
              <p:cNvSpPr>
                <a:spLocks noChangeShapeType="1"/>
              </p:cNvSpPr>
              <p:nvPr/>
            </p:nvSpPr>
            <p:spPr bwMode="auto">
              <a:xfrm>
                <a:off x="2424" y="3319"/>
                <a:ext cx="491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2008" name="Line 32"/>
              <p:cNvSpPr>
                <a:spLocks noChangeShapeType="1"/>
              </p:cNvSpPr>
              <p:nvPr/>
            </p:nvSpPr>
            <p:spPr bwMode="auto">
              <a:xfrm flipV="1">
                <a:off x="2915" y="3070"/>
                <a:ext cx="0" cy="249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2009" name="Line 33"/>
              <p:cNvSpPr>
                <a:spLocks noChangeShapeType="1"/>
              </p:cNvSpPr>
              <p:nvPr/>
            </p:nvSpPr>
            <p:spPr bwMode="auto">
              <a:xfrm>
                <a:off x="3106" y="3001"/>
                <a:ext cx="329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2010" name="Text Box 34"/>
              <p:cNvSpPr txBox="1">
                <a:spLocks noChangeArrowheads="1"/>
              </p:cNvSpPr>
              <p:nvPr/>
            </p:nvSpPr>
            <p:spPr bwMode="auto">
              <a:xfrm>
                <a:off x="2209" y="3176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400" b="1">
                    <a:latin typeface="Times New Roman" pitchFamily="18" charset="0"/>
                  </a:rPr>
                  <a:t>T</a:t>
                </a:r>
              </a:p>
            </p:txBody>
          </p:sp>
          <p:sp>
            <p:nvSpPr>
              <p:cNvPr id="42011" name="Text Box 35"/>
              <p:cNvSpPr txBox="1">
                <a:spLocks noChangeArrowheads="1"/>
              </p:cNvSpPr>
              <p:nvPr/>
            </p:nvSpPr>
            <p:spPr bwMode="auto">
              <a:xfrm>
                <a:off x="2199" y="2858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400" b="1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42012" name="Text Box 36"/>
              <p:cNvSpPr txBox="1">
                <a:spLocks noChangeArrowheads="1"/>
              </p:cNvSpPr>
              <p:nvPr/>
            </p:nvSpPr>
            <p:spPr bwMode="auto">
              <a:xfrm>
                <a:off x="3373" y="2858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400" b="1">
                    <a:latin typeface="Times New Roman" pitchFamily="18" charset="0"/>
                  </a:rPr>
                  <a:t>F</a:t>
                </a:r>
              </a:p>
            </p:txBody>
          </p:sp>
          <p:sp>
            <p:nvSpPr>
              <p:cNvPr id="42013" name="AutoShape 37"/>
              <p:cNvSpPr>
                <a:spLocks noChangeArrowheads="1"/>
              </p:cNvSpPr>
              <p:nvPr/>
            </p:nvSpPr>
            <p:spPr bwMode="auto">
              <a:xfrm>
                <a:off x="2907" y="3060"/>
                <a:ext cx="54" cy="45"/>
              </a:xfrm>
              <a:prstGeom prst="flowChartConnector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1994" name="Group 50"/>
            <p:cNvGrpSpPr>
              <a:grpSpLocks/>
            </p:cNvGrpSpPr>
            <p:nvPr/>
          </p:nvGrpSpPr>
          <p:grpSpPr bwMode="auto">
            <a:xfrm>
              <a:off x="4069" y="2820"/>
              <a:ext cx="1407" cy="644"/>
              <a:chOff x="4069" y="2877"/>
              <a:chExt cx="1407" cy="644"/>
            </a:xfrm>
          </p:grpSpPr>
          <p:sp>
            <p:nvSpPr>
              <p:cNvPr id="41995" name="AutoShape 38"/>
              <p:cNvSpPr>
                <a:spLocks noChangeArrowheads="1"/>
              </p:cNvSpPr>
              <p:nvPr/>
            </p:nvSpPr>
            <p:spPr bwMode="auto">
              <a:xfrm rot="5400000">
                <a:off x="4587" y="2884"/>
                <a:ext cx="341" cy="328"/>
              </a:xfrm>
              <a:prstGeom prst="flowChartExtract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996" name="Line 39"/>
              <p:cNvSpPr>
                <a:spLocks noChangeShapeType="1"/>
              </p:cNvSpPr>
              <p:nvPr/>
            </p:nvSpPr>
            <p:spPr bwMode="auto">
              <a:xfrm>
                <a:off x="4267" y="3059"/>
                <a:ext cx="327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997" name="Line 40"/>
              <p:cNvSpPr>
                <a:spLocks noChangeShapeType="1"/>
              </p:cNvSpPr>
              <p:nvPr/>
            </p:nvSpPr>
            <p:spPr bwMode="auto">
              <a:xfrm>
                <a:off x="4294" y="3376"/>
                <a:ext cx="491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998" name="Line 41"/>
              <p:cNvSpPr>
                <a:spLocks noChangeShapeType="1"/>
              </p:cNvSpPr>
              <p:nvPr/>
            </p:nvSpPr>
            <p:spPr bwMode="auto">
              <a:xfrm flipV="1">
                <a:off x="4785" y="3127"/>
                <a:ext cx="0" cy="249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999" name="Line 42"/>
              <p:cNvSpPr>
                <a:spLocks noChangeShapeType="1"/>
              </p:cNvSpPr>
              <p:nvPr/>
            </p:nvSpPr>
            <p:spPr bwMode="auto">
              <a:xfrm>
                <a:off x="4944" y="3059"/>
                <a:ext cx="329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2000" name="Text Box 43"/>
              <p:cNvSpPr txBox="1">
                <a:spLocks noChangeArrowheads="1"/>
              </p:cNvSpPr>
              <p:nvPr/>
            </p:nvSpPr>
            <p:spPr bwMode="auto">
              <a:xfrm>
                <a:off x="4078" y="3233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400" b="1">
                    <a:latin typeface="Times New Roman" pitchFamily="18" charset="0"/>
                  </a:rPr>
                  <a:t>T</a:t>
                </a:r>
              </a:p>
            </p:txBody>
          </p:sp>
          <p:sp>
            <p:nvSpPr>
              <p:cNvPr id="42001" name="Text Box 44"/>
              <p:cNvSpPr txBox="1">
                <a:spLocks noChangeArrowheads="1"/>
              </p:cNvSpPr>
              <p:nvPr/>
            </p:nvSpPr>
            <p:spPr bwMode="auto">
              <a:xfrm>
                <a:off x="4069" y="2916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400" b="1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42002" name="Text Box 45"/>
              <p:cNvSpPr txBox="1">
                <a:spLocks noChangeArrowheads="1"/>
              </p:cNvSpPr>
              <p:nvPr/>
            </p:nvSpPr>
            <p:spPr bwMode="auto">
              <a:xfrm>
                <a:off x="5243" y="2916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400" b="1">
                    <a:latin typeface="Times New Roman" pitchFamily="18" charset="0"/>
                  </a:rPr>
                  <a:t>F</a:t>
                </a:r>
              </a:p>
            </p:txBody>
          </p:sp>
          <p:sp>
            <p:nvSpPr>
              <p:cNvPr id="42003" name="AutoShape 46"/>
              <p:cNvSpPr>
                <a:spLocks noChangeArrowheads="1"/>
              </p:cNvSpPr>
              <p:nvPr/>
            </p:nvSpPr>
            <p:spPr bwMode="auto">
              <a:xfrm>
                <a:off x="4771" y="3120"/>
                <a:ext cx="54" cy="45"/>
              </a:xfrm>
              <a:prstGeom prst="flowChartConnector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48175" name="AutoShape 47"/>
          <p:cNvSpPr>
            <a:spLocks noChangeArrowheads="1"/>
          </p:cNvSpPr>
          <p:nvPr/>
        </p:nvSpPr>
        <p:spPr bwMode="auto">
          <a:xfrm>
            <a:off x="800590" y="1144615"/>
            <a:ext cx="4859945" cy="503262"/>
          </a:xfrm>
          <a:prstGeom prst="wedgeRoundRectCallout">
            <a:avLst>
              <a:gd name="adj1" fmla="val -7264"/>
              <a:gd name="adj2" fmla="val 27347"/>
              <a:gd name="adj3" fmla="val 16667"/>
            </a:avLst>
          </a:prstGeom>
          <a:solidFill>
            <a:srgbClr val="3366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zh-CN" altLang="en-US" sz="2400" dirty="0">
                <a:solidFill>
                  <a:schemeClr val="bg1"/>
                </a:solidFill>
              </a:rPr>
              <a:t>三态门具有单向导通和三态的特性</a:t>
            </a:r>
          </a:p>
        </p:txBody>
      </p:sp>
      <p:pic>
        <p:nvPicPr>
          <p:cNvPr id="2" name="图片 1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433" y="5642214"/>
            <a:ext cx="561547" cy="561547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8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8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8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7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常用集成电路芯片 </a:t>
            </a:r>
            <a:r>
              <a:rPr lang="en-US" altLang="zh-CN" smtClean="0"/>
              <a:t>74</a:t>
            </a:r>
            <a:r>
              <a:rPr lang="en-US" altLang="en-US" smtClean="0"/>
              <a:t>LS244</a:t>
            </a:r>
            <a:endParaRPr lang="en-US" altLang="zh-CN" smtClean="0"/>
          </a:p>
        </p:txBody>
      </p:sp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3851920" y="1026081"/>
            <a:ext cx="3962276" cy="206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buFontTx/>
              <a:buChar char="•"/>
            </a:pPr>
            <a:r>
              <a:rPr lang="zh-CN" altLang="en-US" sz="2400" dirty="0">
                <a:solidFill>
                  <a:schemeClr val="accent2"/>
                </a:solidFill>
                <a:latin typeface="Times New Roman" pitchFamily="18" charset="0"/>
                <a:ea typeface="幼圆" pitchFamily="49" charset="-122"/>
              </a:rPr>
              <a:t>双</a:t>
            </a:r>
            <a:r>
              <a:rPr lang="en-US" altLang="zh-CN" sz="2400" dirty="0">
                <a:solidFill>
                  <a:schemeClr val="accent2"/>
                </a:solidFill>
                <a:latin typeface="Times New Roman" pitchFamily="18" charset="0"/>
                <a:ea typeface="幼圆" pitchFamily="49" charset="-122"/>
              </a:rPr>
              <a:t>4</a:t>
            </a:r>
            <a:r>
              <a:rPr lang="zh-CN" altLang="en-US" sz="2400" dirty="0">
                <a:solidFill>
                  <a:schemeClr val="accent2"/>
                </a:solidFill>
                <a:latin typeface="Times New Roman" pitchFamily="18" charset="0"/>
                <a:ea typeface="幼圆" pitchFamily="49" charset="-122"/>
              </a:rPr>
              <a:t>位单向缓冲器</a:t>
            </a:r>
          </a:p>
          <a:p>
            <a:pPr marL="342900" indent="-342900" algn="just">
              <a:buFontTx/>
              <a:buChar char="•"/>
            </a:pPr>
            <a:r>
              <a:rPr lang="zh-CN" altLang="en-US" sz="2400" dirty="0">
                <a:solidFill>
                  <a:schemeClr val="accent2"/>
                </a:solidFill>
                <a:latin typeface="Times New Roman" pitchFamily="18" charset="0"/>
                <a:ea typeface="幼圆" pitchFamily="49" charset="-122"/>
              </a:rPr>
              <a:t>分成</a:t>
            </a:r>
            <a:r>
              <a:rPr lang="en-US" altLang="zh-CN" sz="2400" dirty="0">
                <a:solidFill>
                  <a:schemeClr val="accent2"/>
                </a:solidFill>
                <a:latin typeface="Times New Roman" pitchFamily="18" charset="0"/>
                <a:ea typeface="幼圆" pitchFamily="49" charset="-122"/>
              </a:rPr>
              <a:t>4</a:t>
            </a:r>
            <a:r>
              <a:rPr lang="zh-CN" altLang="en-US" sz="2400" dirty="0">
                <a:solidFill>
                  <a:schemeClr val="accent2"/>
                </a:solidFill>
                <a:latin typeface="Times New Roman" pitchFamily="18" charset="0"/>
                <a:ea typeface="幼圆" pitchFamily="49" charset="-122"/>
              </a:rPr>
              <a:t>位的两组</a:t>
            </a:r>
          </a:p>
          <a:p>
            <a:pPr marL="342900" indent="-342900" algn="just">
              <a:buFontTx/>
              <a:buChar char="•"/>
            </a:pPr>
            <a:r>
              <a:rPr lang="zh-CN" altLang="en-US" sz="2400" dirty="0">
                <a:solidFill>
                  <a:schemeClr val="accent2"/>
                </a:solidFill>
                <a:latin typeface="Times New Roman" pitchFamily="18" charset="0"/>
                <a:ea typeface="幼圆" pitchFamily="49" charset="-122"/>
              </a:rPr>
              <a:t>每组的控制端连接在一起</a:t>
            </a:r>
          </a:p>
          <a:p>
            <a:pPr marL="342900" indent="-342900" algn="just">
              <a:buFontTx/>
              <a:buChar char="•"/>
            </a:pPr>
            <a:r>
              <a:rPr lang="zh-CN" altLang="en-US" sz="2400" dirty="0">
                <a:solidFill>
                  <a:schemeClr val="accent2"/>
                </a:solidFill>
                <a:latin typeface="Times New Roman" pitchFamily="18" charset="0"/>
                <a:ea typeface="幼圆" pitchFamily="49" charset="-122"/>
              </a:rPr>
              <a:t>控制端低电平有效</a:t>
            </a:r>
          </a:p>
          <a:p>
            <a:pPr marL="342900" indent="-342900" algn="just">
              <a:buFontTx/>
              <a:buChar char="•"/>
            </a:pPr>
            <a:r>
              <a:rPr lang="zh-CN" altLang="en-US" sz="2400" dirty="0">
                <a:solidFill>
                  <a:schemeClr val="accent2"/>
                </a:solidFill>
                <a:latin typeface="Times New Roman" pitchFamily="18" charset="0"/>
                <a:ea typeface="幼圆" pitchFamily="49" charset="-122"/>
              </a:rPr>
              <a:t>输出与输入同相</a:t>
            </a:r>
          </a:p>
        </p:txBody>
      </p:sp>
      <p:pic>
        <p:nvPicPr>
          <p:cNvPr id="4301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85" y="1026081"/>
            <a:ext cx="2531759" cy="3570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AutoShape 6"/>
          <p:cNvSpPr>
            <a:spLocks noChangeArrowheads="1"/>
          </p:cNvSpPr>
          <p:nvPr/>
        </p:nvSpPr>
        <p:spPr bwMode="auto">
          <a:xfrm>
            <a:off x="3836885" y="3293985"/>
            <a:ext cx="4960320" cy="1079500"/>
          </a:xfrm>
          <a:prstGeom prst="wedgeRoundRectCallout">
            <a:avLst>
              <a:gd name="adj1" fmla="val -38610"/>
              <a:gd name="adj2" fmla="val -47354"/>
              <a:gd name="adj3" fmla="val 16667"/>
            </a:avLst>
          </a:prstGeom>
          <a:gradFill rotWithShape="1">
            <a:gsLst>
              <a:gs pos="0">
                <a:srgbClr val="3399FF"/>
              </a:gs>
              <a:gs pos="50000">
                <a:srgbClr val="3366FF"/>
              </a:gs>
              <a:gs pos="100000">
                <a:srgbClr val="3399FF"/>
              </a:gs>
            </a:gsLst>
            <a:lin ang="5400000" scaled="1"/>
          </a:gra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每一位都是一个三态门，</a:t>
            </a:r>
          </a:p>
          <a:p>
            <a:pPr algn="l"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每</a:t>
            </a:r>
            <a:r>
              <a:rPr lang="en-US" altLang="zh-CN" sz="2400" dirty="0">
                <a:solidFill>
                  <a:schemeClr val="bg1"/>
                </a:solidFill>
              </a:rPr>
              <a:t>4</a:t>
            </a:r>
            <a:r>
              <a:rPr lang="zh-CN" altLang="en-US" sz="2400" dirty="0">
                <a:solidFill>
                  <a:schemeClr val="bg1"/>
                </a:solidFill>
              </a:rPr>
              <a:t>个三态门的控制端连接在一起</a:t>
            </a:r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071" y="5094185"/>
            <a:ext cx="200025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george\appdata\roaming\360se6\User Data\temp\u=29548916,3672282478&amp;fm=21&amp;gp=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60" y="4392992"/>
            <a:ext cx="3595185" cy="219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双向三态缓冲器</a:t>
            </a:r>
          </a:p>
        </p:txBody>
      </p:sp>
      <p:grpSp>
        <p:nvGrpSpPr>
          <p:cNvPr id="44035" name="Group 5"/>
          <p:cNvGrpSpPr>
            <a:grpSpLocks/>
          </p:cNvGrpSpPr>
          <p:nvPr/>
        </p:nvGrpSpPr>
        <p:grpSpPr bwMode="auto">
          <a:xfrm>
            <a:off x="250825" y="1700213"/>
            <a:ext cx="7385050" cy="3886200"/>
            <a:chOff x="244" y="1152"/>
            <a:chExt cx="4652" cy="2448"/>
          </a:xfrm>
        </p:grpSpPr>
        <p:sp>
          <p:nvSpPr>
            <p:cNvPr id="44038" name="AutoShape 6"/>
            <p:cNvSpPr>
              <a:spLocks noChangeArrowheads="1"/>
            </p:cNvSpPr>
            <p:nvPr/>
          </p:nvSpPr>
          <p:spPr bwMode="auto">
            <a:xfrm rot="5400000">
              <a:off x="2306" y="1224"/>
              <a:ext cx="720" cy="576"/>
            </a:xfrm>
            <a:prstGeom prst="flowChartExtra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039" name="Line 7"/>
            <p:cNvSpPr>
              <a:spLocks noChangeShapeType="1"/>
            </p:cNvSpPr>
            <p:nvPr/>
          </p:nvSpPr>
          <p:spPr bwMode="auto">
            <a:xfrm>
              <a:off x="1152" y="1521"/>
              <a:ext cx="1226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040" name="Line 8"/>
            <p:cNvSpPr>
              <a:spLocks noChangeShapeType="1"/>
            </p:cNvSpPr>
            <p:nvPr/>
          </p:nvSpPr>
          <p:spPr bwMode="auto">
            <a:xfrm flipV="1">
              <a:off x="2640" y="1695"/>
              <a:ext cx="0" cy="99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041" name="Line 9"/>
            <p:cNvSpPr>
              <a:spLocks noChangeShapeType="1"/>
            </p:cNvSpPr>
            <p:nvPr/>
          </p:nvSpPr>
          <p:spPr bwMode="auto">
            <a:xfrm>
              <a:off x="2976" y="1521"/>
              <a:ext cx="144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042" name="Text Box 10"/>
            <p:cNvSpPr txBox="1">
              <a:spLocks noChangeArrowheads="1"/>
            </p:cNvSpPr>
            <p:nvPr/>
          </p:nvSpPr>
          <p:spPr bwMode="auto">
            <a:xfrm>
              <a:off x="682" y="1344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4043" name="Text Box 11"/>
            <p:cNvSpPr txBox="1">
              <a:spLocks noChangeArrowheads="1"/>
            </p:cNvSpPr>
            <p:nvPr/>
          </p:nvSpPr>
          <p:spPr bwMode="auto">
            <a:xfrm>
              <a:off x="4631" y="1344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4044" name="AutoShape 12"/>
            <p:cNvSpPr>
              <a:spLocks noChangeArrowheads="1"/>
            </p:cNvSpPr>
            <p:nvPr/>
          </p:nvSpPr>
          <p:spPr bwMode="auto">
            <a:xfrm rot="16200000" flipH="1">
              <a:off x="2808" y="1752"/>
              <a:ext cx="720" cy="576"/>
            </a:xfrm>
            <a:prstGeom prst="flowChartExtra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045" name="Line 13"/>
            <p:cNvSpPr>
              <a:spLocks noChangeShapeType="1"/>
            </p:cNvSpPr>
            <p:nvPr/>
          </p:nvSpPr>
          <p:spPr bwMode="auto">
            <a:xfrm flipH="1">
              <a:off x="1632" y="2049"/>
              <a:ext cx="124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046" name="Line 14"/>
            <p:cNvSpPr>
              <a:spLocks noChangeShapeType="1"/>
            </p:cNvSpPr>
            <p:nvPr/>
          </p:nvSpPr>
          <p:spPr bwMode="auto">
            <a:xfrm flipH="1" flipV="1">
              <a:off x="3921" y="1521"/>
              <a:ext cx="0" cy="52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047" name="Line 15"/>
            <p:cNvSpPr>
              <a:spLocks noChangeShapeType="1"/>
            </p:cNvSpPr>
            <p:nvPr/>
          </p:nvSpPr>
          <p:spPr bwMode="auto">
            <a:xfrm flipH="1">
              <a:off x="3463" y="2049"/>
              <a:ext cx="45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048" name="Text Box 16"/>
            <p:cNvSpPr txBox="1">
              <a:spLocks noChangeArrowheads="1"/>
            </p:cNvSpPr>
            <p:nvPr/>
          </p:nvSpPr>
          <p:spPr bwMode="auto">
            <a:xfrm flipH="1">
              <a:off x="386" y="2400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44049" name="Text Box 17"/>
            <p:cNvSpPr txBox="1">
              <a:spLocks noChangeArrowheads="1"/>
            </p:cNvSpPr>
            <p:nvPr/>
          </p:nvSpPr>
          <p:spPr bwMode="auto">
            <a:xfrm flipH="1">
              <a:off x="244" y="3273"/>
              <a:ext cx="5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latin typeface="Times New Roman" pitchFamily="18" charset="0"/>
                </a:rPr>
                <a:t>OE*</a:t>
              </a:r>
            </a:p>
          </p:txBody>
        </p:sp>
        <p:sp>
          <p:nvSpPr>
            <p:cNvPr id="44050" name="Line 18"/>
            <p:cNvSpPr>
              <a:spLocks noChangeShapeType="1"/>
            </p:cNvSpPr>
            <p:nvPr/>
          </p:nvSpPr>
          <p:spPr bwMode="auto">
            <a:xfrm flipH="1" flipV="1">
              <a:off x="1632" y="1521"/>
              <a:ext cx="0" cy="52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051" name="AutoShape 19"/>
            <p:cNvSpPr>
              <a:spLocks noChangeArrowheads="1"/>
            </p:cNvSpPr>
            <p:nvPr/>
          </p:nvSpPr>
          <p:spPr bwMode="auto">
            <a:xfrm>
              <a:off x="1632" y="2400"/>
              <a:ext cx="528" cy="576"/>
            </a:xfrm>
            <a:prstGeom prst="flowChartDelay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2" name="Line 20"/>
            <p:cNvSpPr>
              <a:spLocks noChangeShapeType="1"/>
            </p:cNvSpPr>
            <p:nvPr/>
          </p:nvSpPr>
          <p:spPr bwMode="auto">
            <a:xfrm>
              <a:off x="816" y="2544"/>
              <a:ext cx="816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053" name="Line 21"/>
            <p:cNvSpPr>
              <a:spLocks noChangeShapeType="1"/>
            </p:cNvSpPr>
            <p:nvPr/>
          </p:nvSpPr>
          <p:spPr bwMode="auto">
            <a:xfrm>
              <a:off x="1392" y="2832"/>
              <a:ext cx="14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054" name="Line 22"/>
            <p:cNvSpPr>
              <a:spLocks noChangeShapeType="1"/>
            </p:cNvSpPr>
            <p:nvPr/>
          </p:nvSpPr>
          <p:spPr bwMode="auto">
            <a:xfrm>
              <a:off x="2160" y="2688"/>
              <a:ext cx="48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055" name="AutoShape 23"/>
            <p:cNvSpPr>
              <a:spLocks noChangeArrowheads="1"/>
            </p:cNvSpPr>
            <p:nvPr/>
          </p:nvSpPr>
          <p:spPr bwMode="auto">
            <a:xfrm>
              <a:off x="1536" y="2787"/>
              <a:ext cx="96" cy="96"/>
            </a:xfrm>
            <a:prstGeom prst="flowChartConnector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056" name="AutoShape 24"/>
            <p:cNvSpPr>
              <a:spLocks noChangeArrowheads="1"/>
            </p:cNvSpPr>
            <p:nvPr/>
          </p:nvSpPr>
          <p:spPr bwMode="auto">
            <a:xfrm>
              <a:off x="1167" y="2529"/>
              <a:ext cx="48" cy="48"/>
            </a:xfrm>
            <a:prstGeom prst="flowChartConnector">
              <a:avLst/>
            </a:prstGeom>
            <a:solidFill>
              <a:schemeClr val="tx2"/>
            </a:solidFill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057" name="AutoShape 25"/>
            <p:cNvSpPr>
              <a:spLocks noChangeArrowheads="1"/>
            </p:cNvSpPr>
            <p:nvPr/>
          </p:nvSpPr>
          <p:spPr bwMode="auto">
            <a:xfrm>
              <a:off x="3903" y="1503"/>
              <a:ext cx="48" cy="48"/>
            </a:xfrm>
            <a:prstGeom prst="flowChartConnector">
              <a:avLst/>
            </a:prstGeom>
            <a:solidFill>
              <a:schemeClr val="tx2"/>
            </a:solidFill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058" name="AutoShape 26"/>
            <p:cNvSpPr>
              <a:spLocks noChangeArrowheads="1"/>
            </p:cNvSpPr>
            <p:nvPr/>
          </p:nvSpPr>
          <p:spPr bwMode="auto">
            <a:xfrm>
              <a:off x="1614" y="1503"/>
              <a:ext cx="48" cy="48"/>
            </a:xfrm>
            <a:prstGeom prst="flowChartConnector">
              <a:avLst/>
            </a:prstGeom>
            <a:solidFill>
              <a:schemeClr val="tx2"/>
            </a:solidFill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059" name="AutoShape 27"/>
            <p:cNvSpPr>
              <a:spLocks noChangeArrowheads="1"/>
            </p:cNvSpPr>
            <p:nvPr/>
          </p:nvSpPr>
          <p:spPr bwMode="auto">
            <a:xfrm>
              <a:off x="1632" y="3024"/>
              <a:ext cx="528" cy="576"/>
            </a:xfrm>
            <a:prstGeom prst="flowChartDelay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0" name="Line 28"/>
            <p:cNvSpPr>
              <a:spLocks noChangeShapeType="1"/>
            </p:cNvSpPr>
            <p:nvPr/>
          </p:nvSpPr>
          <p:spPr bwMode="auto">
            <a:xfrm>
              <a:off x="816" y="3456"/>
              <a:ext cx="72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061" name="Line 29"/>
            <p:cNvSpPr>
              <a:spLocks noChangeShapeType="1"/>
            </p:cNvSpPr>
            <p:nvPr/>
          </p:nvSpPr>
          <p:spPr bwMode="auto">
            <a:xfrm>
              <a:off x="2160" y="3312"/>
              <a:ext cx="100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062" name="AutoShape 30"/>
            <p:cNvSpPr>
              <a:spLocks noChangeArrowheads="1"/>
            </p:cNvSpPr>
            <p:nvPr/>
          </p:nvSpPr>
          <p:spPr bwMode="auto">
            <a:xfrm>
              <a:off x="1536" y="3411"/>
              <a:ext cx="96" cy="96"/>
            </a:xfrm>
            <a:prstGeom prst="flowChartConnector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063" name="Line 31"/>
            <p:cNvSpPr>
              <a:spLocks noChangeShapeType="1"/>
            </p:cNvSpPr>
            <p:nvPr/>
          </p:nvSpPr>
          <p:spPr bwMode="auto">
            <a:xfrm>
              <a:off x="1200" y="3153"/>
              <a:ext cx="336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064" name="AutoShape 32"/>
            <p:cNvSpPr>
              <a:spLocks noChangeArrowheads="1"/>
            </p:cNvSpPr>
            <p:nvPr/>
          </p:nvSpPr>
          <p:spPr bwMode="auto">
            <a:xfrm>
              <a:off x="1536" y="3108"/>
              <a:ext cx="96" cy="96"/>
            </a:xfrm>
            <a:prstGeom prst="flowChartConnector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065" name="Line 33"/>
            <p:cNvSpPr>
              <a:spLocks noChangeShapeType="1"/>
            </p:cNvSpPr>
            <p:nvPr/>
          </p:nvSpPr>
          <p:spPr bwMode="auto">
            <a:xfrm flipH="1" flipV="1">
              <a:off x="1392" y="2832"/>
              <a:ext cx="0" cy="62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066" name="AutoShape 34"/>
            <p:cNvSpPr>
              <a:spLocks noChangeArrowheads="1"/>
            </p:cNvSpPr>
            <p:nvPr/>
          </p:nvSpPr>
          <p:spPr bwMode="auto">
            <a:xfrm>
              <a:off x="1377" y="3426"/>
              <a:ext cx="48" cy="48"/>
            </a:xfrm>
            <a:prstGeom prst="flowChartConnector">
              <a:avLst/>
            </a:prstGeom>
            <a:solidFill>
              <a:schemeClr val="tx2"/>
            </a:solidFill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067" name="Line 35"/>
            <p:cNvSpPr>
              <a:spLocks noChangeShapeType="1"/>
            </p:cNvSpPr>
            <p:nvPr/>
          </p:nvSpPr>
          <p:spPr bwMode="auto">
            <a:xfrm flipH="1" flipV="1">
              <a:off x="1200" y="2544"/>
              <a:ext cx="0" cy="609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068" name="Line 36"/>
            <p:cNvSpPr>
              <a:spLocks noChangeShapeType="1"/>
            </p:cNvSpPr>
            <p:nvPr/>
          </p:nvSpPr>
          <p:spPr bwMode="auto">
            <a:xfrm flipV="1">
              <a:off x="3168" y="2208"/>
              <a:ext cx="0" cy="110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4036" name="AutoShape 38"/>
          <p:cNvSpPr>
            <a:spLocks noChangeArrowheads="1"/>
          </p:cNvSpPr>
          <p:nvPr/>
        </p:nvSpPr>
        <p:spPr bwMode="auto">
          <a:xfrm>
            <a:off x="5508625" y="4076700"/>
            <a:ext cx="3095625" cy="1800225"/>
          </a:xfrm>
          <a:prstGeom prst="wedgeRoundRectCallout">
            <a:avLst>
              <a:gd name="adj1" fmla="val -26667"/>
              <a:gd name="adj2" fmla="val 48412"/>
              <a:gd name="adj3" fmla="val 16667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kumimoji="1" lang="en-US" altLang="zh-CN" sz="2400">
                <a:solidFill>
                  <a:schemeClr val="bg1"/>
                </a:solidFill>
              </a:rPr>
              <a:t>OE*</a:t>
            </a:r>
            <a:r>
              <a:rPr kumimoji="1" lang="zh-CN" altLang="en-US" sz="2400">
                <a:solidFill>
                  <a:schemeClr val="bg1"/>
                </a:solidFill>
              </a:rPr>
              <a:t>＝</a:t>
            </a:r>
            <a:r>
              <a:rPr kumimoji="1" lang="en-US" altLang="zh-CN" sz="2400">
                <a:solidFill>
                  <a:schemeClr val="bg1"/>
                </a:solidFill>
              </a:rPr>
              <a:t>0</a:t>
            </a:r>
            <a:r>
              <a:rPr kumimoji="1" lang="zh-CN" altLang="en-US" sz="2400">
                <a:solidFill>
                  <a:schemeClr val="bg1"/>
                </a:solidFill>
              </a:rPr>
              <a:t>，导通</a:t>
            </a:r>
          </a:p>
          <a:p>
            <a:pPr algn="l"/>
            <a:r>
              <a:rPr kumimoji="1" lang="zh-CN" altLang="en-US" sz="2400">
                <a:solidFill>
                  <a:schemeClr val="bg1"/>
                </a:solidFill>
              </a:rPr>
              <a:t>  </a:t>
            </a:r>
            <a:r>
              <a:rPr kumimoji="1" lang="en-US" altLang="zh-CN" sz="2400">
                <a:solidFill>
                  <a:schemeClr val="bg1"/>
                </a:solidFill>
              </a:rPr>
              <a:t>T</a:t>
            </a:r>
            <a:r>
              <a:rPr kumimoji="1" lang="zh-CN" altLang="en-US" sz="2400">
                <a:solidFill>
                  <a:schemeClr val="bg1"/>
                </a:solidFill>
              </a:rPr>
              <a:t>＝</a:t>
            </a:r>
            <a:r>
              <a:rPr kumimoji="1" lang="en-US" altLang="zh-CN" sz="2400">
                <a:solidFill>
                  <a:schemeClr val="bg1"/>
                </a:solidFill>
              </a:rPr>
              <a:t>1   A→B</a:t>
            </a:r>
          </a:p>
          <a:p>
            <a:pPr algn="l"/>
            <a:r>
              <a:rPr kumimoji="1" lang="en-US" altLang="zh-CN" sz="2400">
                <a:solidFill>
                  <a:schemeClr val="bg1"/>
                </a:solidFill>
              </a:rPr>
              <a:t>  T</a:t>
            </a:r>
            <a:r>
              <a:rPr kumimoji="1" lang="zh-CN" altLang="en-US" sz="2400">
                <a:solidFill>
                  <a:schemeClr val="bg1"/>
                </a:solidFill>
              </a:rPr>
              <a:t>＝</a:t>
            </a:r>
            <a:r>
              <a:rPr kumimoji="1" lang="en-US" altLang="zh-CN" sz="2400">
                <a:solidFill>
                  <a:schemeClr val="bg1"/>
                </a:solidFill>
              </a:rPr>
              <a:t>0   A←B</a:t>
            </a:r>
          </a:p>
          <a:p>
            <a:pPr algn="l"/>
            <a:r>
              <a:rPr kumimoji="1" lang="en-US" altLang="zh-CN" sz="2400">
                <a:solidFill>
                  <a:schemeClr val="bg1"/>
                </a:solidFill>
              </a:rPr>
              <a:t>OE*</a:t>
            </a:r>
            <a:r>
              <a:rPr kumimoji="1" lang="zh-CN" altLang="en-US" sz="2400">
                <a:solidFill>
                  <a:schemeClr val="bg1"/>
                </a:solidFill>
              </a:rPr>
              <a:t>＝</a:t>
            </a:r>
            <a:r>
              <a:rPr kumimoji="1" lang="en-US" altLang="zh-CN" sz="2400">
                <a:solidFill>
                  <a:schemeClr val="bg1"/>
                </a:solidFill>
              </a:rPr>
              <a:t>1</a:t>
            </a:r>
            <a:r>
              <a:rPr kumimoji="1" lang="zh-CN" altLang="en-US" sz="2400">
                <a:solidFill>
                  <a:schemeClr val="bg1"/>
                </a:solidFill>
              </a:rPr>
              <a:t>，不导通</a:t>
            </a:r>
          </a:p>
        </p:txBody>
      </p:sp>
      <p:sp>
        <p:nvSpPr>
          <p:cNvPr id="50215" name="AutoShape 39"/>
          <p:cNvSpPr>
            <a:spLocks noChangeArrowheads="1"/>
          </p:cNvSpPr>
          <p:nvPr/>
        </p:nvSpPr>
        <p:spPr bwMode="auto">
          <a:xfrm>
            <a:off x="4932363" y="998538"/>
            <a:ext cx="3240087" cy="989012"/>
          </a:xfrm>
          <a:prstGeom prst="wedgeRoundRectCallout">
            <a:avLst>
              <a:gd name="adj1" fmla="val -43630"/>
              <a:gd name="adj2" fmla="val 70000"/>
              <a:gd name="adj3" fmla="val 16667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zh-CN" altLang="en-US" sz="2400">
                <a:solidFill>
                  <a:schemeClr val="bg1"/>
                </a:solidFill>
              </a:rPr>
              <a:t>双向三态门具有双向导通和三态的特性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0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0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4.2 8088</a:t>
            </a:r>
            <a:r>
              <a:rPr lang="zh-CN" altLang="en-US" dirty="0" smtClean="0"/>
              <a:t>的引脚信号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981075"/>
            <a:ext cx="8136135" cy="1727200"/>
          </a:xfrm>
        </p:spPr>
        <p:txBody>
          <a:bodyPr/>
          <a:lstStyle/>
          <a:p>
            <a:pPr eaLnBrk="1" hangingPunct="1"/>
            <a:r>
              <a:rPr lang="zh-CN" altLang="en-US" sz="2400" dirty="0" smtClean="0"/>
              <a:t>处理器的外部特性表现在其引脚信号上，学习时请特别关注以下几个方面：</a:t>
            </a:r>
            <a:endParaRPr lang="zh-CN" altLang="en-US" sz="2400" dirty="0" smtClean="0">
              <a:solidFill>
                <a:srgbClr val="990099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101" name="AutoShape 5"/>
          <p:cNvSpPr>
            <a:spLocks noChangeArrowheads="1"/>
          </p:cNvSpPr>
          <p:nvPr/>
        </p:nvSpPr>
        <p:spPr bwMode="auto">
          <a:xfrm>
            <a:off x="4859338" y="1628775"/>
            <a:ext cx="3960812" cy="1439863"/>
          </a:xfrm>
          <a:prstGeom prst="wedgeRoundRectCallout">
            <a:avLst>
              <a:gd name="adj1" fmla="val -81542"/>
              <a:gd name="adj2" fmla="val 5676"/>
              <a:gd name="adj3" fmla="val 16667"/>
            </a:avLst>
          </a:prstGeom>
          <a:gradFill rotWithShape="1">
            <a:gsLst>
              <a:gs pos="0">
                <a:srgbClr val="3399FF">
                  <a:alpha val="87000"/>
                </a:srgbClr>
              </a:gs>
              <a:gs pos="50000">
                <a:srgbClr val="3366FF"/>
              </a:gs>
              <a:gs pos="100000">
                <a:srgbClr val="3399FF">
                  <a:alpha val="87000"/>
                </a:srgbClr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just">
              <a:defRPr/>
            </a:pPr>
            <a:r>
              <a:rPr lang="zh-CN" altLang="en-US" sz="2400" b="1">
                <a:solidFill>
                  <a:schemeClr val="bg1"/>
                </a:solidFill>
              </a:rPr>
              <a:t>指引脚信号的定义、作用；通常采用英文单词或其缩写表示</a:t>
            </a:r>
          </a:p>
        </p:txBody>
      </p:sp>
      <p:sp>
        <p:nvSpPr>
          <p:cNvPr id="4102" name="AutoShape 6"/>
          <p:cNvSpPr>
            <a:spLocks noChangeArrowheads="1"/>
          </p:cNvSpPr>
          <p:nvPr/>
        </p:nvSpPr>
        <p:spPr bwMode="auto">
          <a:xfrm>
            <a:off x="3995738" y="2852738"/>
            <a:ext cx="4897437" cy="1728787"/>
          </a:xfrm>
          <a:prstGeom prst="cloudCallout">
            <a:avLst>
              <a:gd name="adj1" fmla="val -59657"/>
              <a:gd name="adj2" fmla="val -18685"/>
            </a:avLst>
          </a:prstGeom>
          <a:gradFill rotWithShape="1">
            <a:gsLst>
              <a:gs pos="0">
                <a:srgbClr val="3399FF">
                  <a:alpha val="87000"/>
                </a:srgbClr>
              </a:gs>
              <a:gs pos="50000">
                <a:srgbClr val="3366FF"/>
              </a:gs>
              <a:gs pos="100000">
                <a:srgbClr val="3399FF">
                  <a:alpha val="87000"/>
                </a:srgbClr>
              </a:gs>
            </a:gsLst>
            <a:lin ang="5400000" scaled="1"/>
          </a:gradFill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just">
              <a:defRPr/>
            </a:pPr>
            <a:r>
              <a:rPr lang="zh-CN" altLang="en-US" sz="2400" b="1">
                <a:solidFill>
                  <a:schemeClr val="bg1"/>
                </a:solidFill>
              </a:rPr>
              <a:t>信号从芯片向外输出，还是从外部输入芯片，或者是双向的</a:t>
            </a:r>
          </a:p>
        </p:txBody>
      </p:sp>
      <p:sp>
        <p:nvSpPr>
          <p:cNvPr id="4105" name="AutoShape 9"/>
          <p:cNvSpPr>
            <a:spLocks noChangeArrowheads="1"/>
          </p:cNvSpPr>
          <p:nvPr/>
        </p:nvSpPr>
        <p:spPr bwMode="auto">
          <a:xfrm>
            <a:off x="4211638" y="3284538"/>
            <a:ext cx="4284662" cy="1655762"/>
          </a:xfrm>
          <a:prstGeom prst="wedgeEllipseCallout">
            <a:avLst>
              <a:gd name="adj1" fmla="val -72528"/>
              <a:gd name="adj2" fmla="val -15005"/>
            </a:avLst>
          </a:prstGeom>
          <a:gradFill rotWithShape="1">
            <a:gsLst>
              <a:gs pos="0">
                <a:srgbClr val="3399FF">
                  <a:alpha val="87000"/>
                </a:srgbClr>
              </a:gs>
              <a:gs pos="50000">
                <a:srgbClr val="3366FF"/>
              </a:gs>
              <a:gs pos="100000">
                <a:srgbClr val="3399FF">
                  <a:alpha val="87000"/>
                </a:srgbClr>
              </a:gs>
            </a:gsLst>
            <a:lin ang="5400000" scaled="1"/>
          </a:gra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just">
              <a:defRPr/>
            </a:pPr>
            <a:r>
              <a:rPr lang="zh-CN" altLang="en-US" sz="2400" b="1">
                <a:solidFill>
                  <a:schemeClr val="bg1"/>
                </a:solidFill>
              </a:rPr>
              <a:t>起作用的逻辑电平</a:t>
            </a:r>
          </a:p>
          <a:p>
            <a:pPr algn="just">
              <a:defRPr/>
            </a:pPr>
            <a:r>
              <a:rPr lang="zh-CN" altLang="en-US" sz="2400" b="1">
                <a:solidFill>
                  <a:schemeClr val="bg1"/>
                </a:solidFill>
              </a:rPr>
              <a:t>高、低电平有效</a:t>
            </a:r>
          </a:p>
          <a:p>
            <a:pPr algn="just">
              <a:defRPr/>
            </a:pPr>
            <a:r>
              <a:rPr lang="zh-CN" altLang="en-US" sz="2400" b="1">
                <a:solidFill>
                  <a:schemeClr val="bg1"/>
                </a:solidFill>
              </a:rPr>
              <a:t>上升、下降边沿有效</a:t>
            </a:r>
          </a:p>
        </p:txBody>
      </p:sp>
      <p:sp>
        <p:nvSpPr>
          <p:cNvPr id="4106" name="AutoShape 10"/>
          <p:cNvSpPr>
            <a:spLocks noChangeArrowheads="1"/>
          </p:cNvSpPr>
          <p:nvPr/>
        </p:nvSpPr>
        <p:spPr bwMode="auto">
          <a:xfrm>
            <a:off x="250825" y="4724400"/>
            <a:ext cx="5111750" cy="1584325"/>
          </a:xfrm>
          <a:prstGeom prst="cloudCallout">
            <a:avLst>
              <a:gd name="adj1" fmla="val -14750"/>
              <a:gd name="adj2" fmla="val -64227"/>
            </a:avLst>
          </a:prstGeom>
          <a:gradFill rotWithShape="1">
            <a:gsLst>
              <a:gs pos="0">
                <a:srgbClr val="3399FF">
                  <a:alpha val="87000"/>
                </a:srgbClr>
              </a:gs>
              <a:gs pos="50000">
                <a:srgbClr val="3366FF"/>
              </a:gs>
              <a:gs pos="100000">
                <a:srgbClr val="3399FF">
                  <a:alpha val="87000"/>
                </a:srgbClr>
              </a:gs>
            </a:gsLst>
            <a:lin ang="5400000" scaled="1"/>
          </a:gradFill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just">
              <a:defRPr/>
            </a:pPr>
            <a:r>
              <a:rPr lang="zh-CN" altLang="en-US" sz="2400" b="1">
                <a:solidFill>
                  <a:schemeClr val="bg1"/>
                </a:solidFill>
              </a:rPr>
              <a:t>输出正常的低电平、高电平外，还可以输出高阻的第三态</a:t>
            </a:r>
          </a:p>
        </p:txBody>
      </p: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1042988" y="3357563"/>
            <a:ext cx="2952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3333FF"/>
                </a:solidFill>
                <a:latin typeface="宋体" pitchFamily="2" charset="-122"/>
              </a:rPr>
              <a:t>⑶ </a:t>
            </a:r>
            <a:r>
              <a:rPr lang="zh-CN" altLang="en-US" sz="2800">
                <a:solidFill>
                  <a:srgbClr val="3333FF"/>
                </a:solidFill>
                <a:latin typeface="宋体" pitchFamily="2" charset="-122"/>
              </a:rPr>
              <a:t>有效电平</a:t>
            </a:r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1042988" y="3933825"/>
            <a:ext cx="2952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3333FF"/>
                </a:solidFill>
                <a:latin typeface="宋体" pitchFamily="2" charset="-122"/>
              </a:rPr>
              <a:t>⑷ </a:t>
            </a:r>
            <a:r>
              <a:rPr lang="zh-CN" altLang="en-US" sz="2800">
                <a:solidFill>
                  <a:srgbClr val="3333FF"/>
                </a:solidFill>
                <a:latin typeface="宋体" pitchFamily="2" charset="-122"/>
              </a:rPr>
              <a:t>三态能力</a:t>
            </a:r>
          </a:p>
        </p:txBody>
      </p:sp>
      <p:sp>
        <p:nvSpPr>
          <p:cNvPr id="12306" name="Text Box 18"/>
          <p:cNvSpPr txBox="1">
            <a:spLocks noChangeArrowheads="1"/>
          </p:cNvSpPr>
          <p:nvPr/>
        </p:nvSpPr>
        <p:spPr bwMode="auto">
          <a:xfrm>
            <a:off x="1042988" y="2781300"/>
            <a:ext cx="2952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n-US" altLang="zh-CN" sz="2800" dirty="0">
                <a:solidFill>
                  <a:srgbClr val="3333FF"/>
                </a:solidFill>
                <a:latin typeface="宋体" pitchFamily="2" charset="-122"/>
              </a:rPr>
              <a:t>⑵ </a:t>
            </a:r>
            <a:r>
              <a:rPr lang="zh-CN" altLang="en-US" sz="2800" dirty="0">
                <a:solidFill>
                  <a:srgbClr val="3333FF"/>
                </a:solidFill>
                <a:latin typeface="宋体" pitchFamily="2" charset="-122"/>
              </a:rPr>
              <a:t>信号的流向</a:t>
            </a:r>
          </a:p>
        </p:txBody>
      </p:sp>
      <p:sp>
        <p:nvSpPr>
          <p:cNvPr id="12307" name="Text Box 19"/>
          <p:cNvSpPr txBox="1">
            <a:spLocks noChangeArrowheads="1"/>
          </p:cNvSpPr>
          <p:nvPr/>
        </p:nvSpPr>
        <p:spPr bwMode="auto">
          <a:xfrm>
            <a:off x="1042988" y="2205038"/>
            <a:ext cx="2952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3333FF"/>
                </a:solidFill>
              </a:rPr>
              <a:t>⑴  </a:t>
            </a:r>
            <a:r>
              <a:rPr lang="zh-CN" altLang="en-US" sz="2800">
                <a:solidFill>
                  <a:srgbClr val="3333FF"/>
                </a:solidFill>
              </a:rPr>
              <a:t>引脚的功能</a:t>
            </a:r>
          </a:p>
        </p:txBody>
      </p:sp>
      <p:sp>
        <p:nvSpPr>
          <p:cNvPr id="12" name="圆角矩形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451725" y="5373688"/>
            <a:ext cx="792163" cy="4318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zh-CN" dirty="0"/>
              <a:t>8088</a:t>
            </a:r>
            <a:endParaRPr lang="zh-CN" altLang="en-US" dirty="0"/>
          </a:p>
        </p:txBody>
      </p:sp>
    </p:spTree>
  </p:cSld>
  <p:clrMapOvr>
    <a:masterClrMapping/>
  </p:clrMapOvr>
  <p:transition advClick="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Intel 8286</a:t>
            </a:r>
          </a:p>
        </p:txBody>
      </p:sp>
      <p:pic>
        <p:nvPicPr>
          <p:cNvPr id="4505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3" y="1038225"/>
            <a:ext cx="3467100" cy="505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0" name="AutoShape 7"/>
          <p:cNvSpPr>
            <a:spLocks noChangeArrowheads="1"/>
          </p:cNvSpPr>
          <p:nvPr/>
        </p:nvSpPr>
        <p:spPr bwMode="auto">
          <a:xfrm>
            <a:off x="5435600" y="3357563"/>
            <a:ext cx="2879725" cy="1655762"/>
          </a:xfrm>
          <a:prstGeom prst="wedgeRoundRectCallout">
            <a:avLst>
              <a:gd name="adj1" fmla="val -61468"/>
              <a:gd name="adj2" fmla="val -18745"/>
              <a:gd name="adj3" fmla="val 16667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kumimoji="1" lang="en-US" altLang="zh-CN" sz="2400">
                <a:solidFill>
                  <a:schemeClr val="bg1"/>
                </a:solidFill>
              </a:rPr>
              <a:t>OE*</a:t>
            </a:r>
            <a:r>
              <a:rPr kumimoji="1" lang="zh-CN" altLang="en-US" sz="2400">
                <a:solidFill>
                  <a:schemeClr val="bg1"/>
                </a:solidFill>
              </a:rPr>
              <a:t>＝</a:t>
            </a:r>
            <a:r>
              <a:rPr kumimoji="1" lang="en-US" altLang="zh-CN" sz="2400">
                <a:solidFill>
                  <a:schemeClr val="bg1"/>
                </a:solidFill>
              </a:rPr>
              <a:t>0</a:t>
            </a:r>
            <a:r>
              <a:rPr kumimoji="1" lang="zh-CN" altLang="en-US" sz="2400">
                <a:solidFill>
                  <a:schemeClr val="bg1"/>
                </a:solidFill>
              </a:rPr>
              <a:t>，导通</a:t>
            </a:r>
          </a:p>
          <a:p>
            <a:pPr algn="l"/>
            <a:r>
              <a:rPr kumimoji="1" lang="zh-CN" altLang="en-US" sz="2400">
                <a:solidFill>
                  <a:schemeClr val="bg1"/>
                </a:solidFill>
              </a:rPr>
              <a:t>  </a:t>
            </a:r>
            <a:r>
              <a:rPr kumimoji="1" lang="en-US" altLang="zh-CN" sz="2400">
                <a:solidFill>
                  <a:schemeClr val="bg1"/>
                </a:solidFill>
              </a:rPr>
              <a:t>T</a:t>
            </a:r>
            <a:r>
              <a:rPr kumimoji="1" lang="zh-CN" altLang="en-US" sz="2400">
                <a:solidFill>
                  <a:schemeClr val="bg1"/>
                </a:solidFill>
              </a:rPr>
              <a:t>＝</a:t>
            </a:r>
            <a:r>
              <a:rPr kumimoji="1" lang="en-US" altLang="zh-CN" sz="2400">
                <a:solidFill>
                  <a:schemeClr val="bg1"/>
                </a:solidFill>
              </a:rPr>
              <a:t>1   A→B</a:t>
            </a:r>
          </a:p>
          <a:p>
            <a:pPr algn="l"/>
            <a:r>
              <a:rPr kumimoji="1" lang="en-US" altLang="zh-CN" sz="2400">
                <a:solidFill>
                  <a:schemeClr val="bg1"/>
                </a:solidFill>
              </a:rPr>
              <a:t>  T</a:t>
            </a:r>
            <a:r>
              <a:rPr kumimoji="1" lang="zh-CN" altLang="en-US" sz="2400">
                <a:solidFill>
                  <a:schemeClr val="bg1"/>
                </a:solidFill>
              </a:rPr>
              <a:t>＝</a:t>
            </a:r>
            <a:r>
              <a:rPr kumimoji="1" lang="en-US" altLang="zh-CN" sz="2400">
                <a:solidFill>
                  <a:schemeClr val="bg1"/>
                </a:solidFill>
              </a:rPr>
              <a:t>0   A←B</a:t>
            </a:r>
          </a:p>
          <a:p>
            <a:pPr algn="l"/>
            <a:r>
              <a:rPr kumimoji="1" lang="en-US" altLang="zh-CN" sz="2400">
                <a:solidFill>
                  <a:schemeClr val="bg1"/>
                </a:solidFill>
              </a:rPr>
              <a:t>OE*</a:t>
            </a:r>
            <a:r>
              <a:rPr kumimoji="1" lang="zh-CN" altLang="en-US" sz="2400">
                <a:solidFill>
                  <a:schemeClr val="bg1"/>
                </a:solidFill>
              </a:rPr>
              <a:t>＝</a:t>
            </a:r>
            <a:r>
              <a:rPr kumimoji="1" lang="en-US" altLang="zh-CN" sz="2400">
                <a:solidFill>
                  <a:schemeClr val="bg1"/>
                </a:solidFill>
              </a:rPr>
              <a:t>1</a:t>
            </a:r>
            <a:r>
              <a:rPr kumimoji="1" lang="zh-CN" altLang="en-US" sz="2400">
                <a:solidFill>
                  <a:schemeClr val="bg1"/>
                </a:solidFill>
              </a:rPr>
              <a:t>，不导通</a:t>
            </a:r>
          </a:p>
        </p:txBody>
      </p:sp>
      <p:sp>
        <p:nvSpPr>
          <p:cNvPr id="45061" name="AutoShape 8"/>
          <p:cNvSpPr>
            <a:spLocks noChangeArrowheads="1"/>
          </p:cNvSpPr>
          <p:nvPr/>
        </p:nvSpPr>
        <p:spPr bwMode="auto">
          <a:xfrm>
            <a:off x="4140200" y="5157788"/>
            <a:ext cx="4679950" cy="1008062"/>
          </a:xfrm>
          <a:prstGeom prst="wedgeRoundRectCallout">
            <a:avLst>
              <a:gd name="adj1" fmla="val -51935"/>
              <a:gd name="adj2" fmla="val -49843"/>
              <a:gd name="adj3" fmla="val 16667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120000"/>
              </a:lnSpc>
            </a:pPr>
            <a:r>
              <a:rPr lang="zh-CN" altLang="en-US" sz="2400">
                <a:solidFill>
                  <a:schemeClr val="bg1"/>
                </a:solidFill>
              </a:rPr>
              <a:t>每一位都是一个双向三态门，</a:t>
            </a:r>
          </a:p>
          <a:p>
            <a:pPr algn="l">
              <a:lnSpc>
                <a:spcPct val="120000"/>
              </a:lnSpc>
            </a:pPr>
            <a:r>
              <a:rPr lang="en-US" altLang="zh-CN" sz="2400">
                <a:solidFill>
                  <a:schemeClr val="bg1"/>
                </a:solidFill>
              </a:rPr>
              <a:t>8</a:t>
            </a:r>
            <a:r>
              <a:rPr lang="zh-CN" altLang="en-US" sz="2400">
                <a:solidFill>
                  <a:schemeClr val="bg1"/>
                </a:solidFill>
              </a:rPr>
              <a:t>位具有共同的控制端</a:t>
            </a:r>
          </a:p>
        </p:txBody>
      </p:sp>
      <p:sp>
        <p:nvSpPr>
          <p:cNvPr id="45062" name="Rectangle 9"/>
          <p:cNvSpPr>
            <a:spLocks noChangeArrowheads="1"/>
          </p:cNvSpPr>
          <p:nvPr/>
        </p:nvSpPr>
        <p:spPr bwMode="auto">
          <a:xfrm>
            <a:off x="5149850" y="981075"/>
            <a:ext cx="3548063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54013" indent="-354013" algn="just"/>
            <a:r>
              <a:rPr lang="en-US" altLang="en-US" sz="2800" dirty="0">
                <a:solidFill>
                  <a:schemeClr val="accent2"/>
                </a:solidFill>
                <a:latin typeface="Times New Roman" pitchFamily="18" charset="0"/>
                <a:ea typeface="幼圆" pitchFamily="49" charset="-122"/>
              </a:rPr>
              <a:t>8</a:t>
            </a:r>
            <a:r>
              <a:rPr lang="zh-CN" altLang="en-US" sz="2800" dirty="0">
                <a:solidFill>
                  <a:schemeClr val="accent2"/>
                </a:solidFill>
                <a:latin typeface="Times New Roman" pitchFamily="18" charset="0"/>
                <a:ea typeface="幼圆" pitchFamily="49" charset="-122"/>
              </a:rPr>
              <a:t>位双向缓冲器</a:t>
            </a:r>
          </a:p>
          <a:p>
            <a:pPr marL="354013" indent="-354013" algn="just">
              <a:buFont typeface="Wingdings" pitchFamily="2" charset="2"/>
              <a:buBlip>
                <a:blip r:embed="rId3"/>
              </a:buBlip>
            </a:pPr>
            <a:r>
              <a:rPr lang="zh-CN" altLang="en-US" sz="2800" dirty="0">
                <a:solidFill>
                  <a:schemeClr val="accent2"/>
                </a:solidFill>
                <a:latin typeface="Times New Roman" pitchFamily="18" charset="0"/>
                <a:ea typeface="幼圆" pitchFamily="49" charset="-122"/>
              </a:rPr>
              <a:t>控制端连接在一起，低电平有效</a:t>
            </a:r>
          </a:p>
          <a:p>
            <a:pPr marL="354013" indent="-354013" algn="just">
              <a:buFont typeface="Wingdings" pitchFamily="2" charset="2"/>
              <a:buBlip>
                <a:blip r:embed="rId3"/>
              </a:buBlip>
            </a:pPr>
            <a:r>
              <a:rPr lang="zh-CN" altLang="en-US" sz="2800" dirty="0">
                <a:solidFill>
                  <a:schemeClr val="accent2"/>
                </a:solidFill>
                <a:latin typeface="Times New Roman" pitchFamily="18" charset="0"/>
                <a:ea typeface="幼圆" pitchFamily="49" charset="-122"/>
              </a:rPr>
              <a:t>可以双向导通</a:t>
            </a:r>
          </a:p>
          <a:p>
            <a:pPr marL="354013" indent="-354013" algn="just">
              <a:buFont typeface="Wingdings" pitchFamily="2" charset="2"/>
              <a:buBlip>
                <a:blip r:embed="rId3"/>
              </a:buBlip>
            </a:pPr>
            <a:r>
              <a:rPr lang="zh-CN" altLang="en-US" sz="2800" dirty="0">
                <a:solidFill>
                  <a:schemeClr val="accent2"/>
                </a:solidFill>
                <a:latin typeface="Times New Roman" pitchFamily="18" charset="0"/>
                <a:ea typeface="幼圆" pitchFamily="49" charset="-122"/>
              </a:rPr>
              <a:t>输出与输入同相</a:t>
            </a:r>
          </a:p>
        </p:txBody>
      </p:sp>
      <p:sp>
        <p:nvSpPr>
          <p:cNvPr id="7" name="圆角矩形 6">
            <a:hlinkClick r:id="rId4" action="ppaction://hlinksldjump"/>
          </p:cNvPr>
          <p:cNvSpPr/>
          <p:nvPr/>
        </p:nvSpPr>
        <p:spPr bwMode="auto">
          <a:xfrm>
            <a:off x="1033463" y="6092825"/>
            <a:ext cx="1296144" cy="432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应用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常用集成电路芯片 </a:t>
            </a:r>
            <a:r>
              <a:rPr lang="en-US" altLang="zh-CN" smtClean="0"/>
              <a:t>74</a:t>
            </a:r>
            <a:r>
              <a:rPr lang="en-US" altLang="en-US" smtClean="0"/>
              <a:t>LS245</a:t>
            </a:r>
            <a:endParaRPr lang="en-US" altLang="zh-CN" smtClean="0"/>
          </a:p>
        </p:txBody>
      </p:sp>
      <p:sp>
        <p:nvSpPr>
          <p:cNvPr id="46083" name="Rectangle 4"/>
          <p:cNvSpPr>
            <a:spLocks noChangeArrowheads="1"/>
          </p:cNvSpPr>
          <p:nvPr/>
        </p:nvSpPr>
        <p:spPr bwMode="auto">
          <a:xfrm>
            <a:off x="468313" y="260350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/>
            <a:endParaRPr lang="zh-CN" altLang="zh-CN" sz="2000" b="1">
              <a:solidFill>
                <a:srgbClr val="FF0000"/>
              </a:solidFill>
            </a:endParaRPr>
          </a:p>
        </p:txBody>
      </p:sp>
      <p:sp>
        <p:nvSpPr>
          <p:cNvPr id="46084" name="Rectangle 5"/>
          <p:cNvSpPr>
            <a:spLocks noChangeArrowheads="1"/>
          </p:cNvSpPr>
          <p:nvPr/>
        </p:nvSpPr>
        <p:spPr bwMode="auto">
          <a:xfrm>
            <a:off x="5149850" y="981075"/>
            <a:ext cx="3548063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54013" indent="-354013" algn="just"/>
            <a:r>
              <a:rPr lang="en-US" altLang="en-US" sz="2800" dirty="0">
                <a:solidFill>
                  <a:schemeClr val="accent2"/>
                </a:solidFill>
                <a:latin typeface="Times New Roman" pitchFamily="18" charset="0"/>
                <a:ea typeface="幼圆" pitchFamily="49" charset="-122"/>
              </a:rPr>
              <a:t>8</a:t>
            </a:r>
            <a:r>
              <a:rPr lang="zh-CN" altLang="en-US" sz="2800" dirty="0">
                <a:solidFill>
                  <a:schemeClr val="accent2"/>
                </a:solidFill>
                <a:latin typeface="Times New Roman" pitchFamily="18" charset="0"/>
                <a:ea typeface="幼圆" pitchFamily="49" charset="-122"/>
              </a:rPr>
              <a:t>位双向缓冲器</a:t>
            </a:r>
          </a:p>
          <a:p>
            <a:pPr marL="354013" indent="-354013" algn="just">
              <a:buFont typeface="Wingdings" pitchFamily="2" charset="2"/>
              <a:buBlip>
                <a:blip r:embed="rId2"/>
              </a:buBlip>
            </a:pPr>
            <a:r>
              <a:rPr lang="zh-CN" altLang="en-US" sz="2800" dirty="0">
                <a:solidFill>
                  <a:schemeClr val="accent2"/>
                </a:solidFill>
                <a:latin typeface="Times New Roman" pitchFamily="18" charset="0"/>
                <a:ea typeface="幼圆" pitchFamily="49" charset="-122"/>
              </a:rPr>
              <a:t>控制端连接在一起，低电平有效</a:t>
            </a:r>
          </a:p>
          <a:p>
            <a:pPr marL="354013" indent="-354013" algn="just">
              <a:buFont typeface="Wingdings" pitchFamily="2" charset="2"/>
              <a:buBlip>
                <a:blip r:embed="rId2"/>
              </a:buBlip>
            </a:pPr>
            <a:r>
              <a:rPr lang="zh-CN" altLang="en-US" sz="2800" dirty="0">
                <a:solidFill>
                  <a:schemeClr val="accent2"/>
                </a:solidFill>
                <a:latin typeface="Times New Roman" pitchFamily="18" charset="0"/>
                <a:ea typeface="幼圆" pitchFamily="49" charset="-122"/>
              </a:rPr>
              <a:t>可以双向导通</a:t>
            </a:r>
          </a:p>
          <a:p>
            <a:pPr marL="354013" indent="-354013" algn="just">
              <a:buFont typeface="Wingdings" pitchFamily="2" charset="2"/>
              <a:buBlip>
                <a:blip r:embed="rId2"/>
              </a:buBlip>
            </a:pPr>
            <a:r>
              <a:rPr lang="zh-CN" altLang="en-US" sz="2800" dirty="0">
                <a:solidFill>
                  <a:schemeClr val="accent2"/>
                </a:solidFill>
                <a:latin typeface="Times New Roman" pitchFamily="18" charset="0"/>
                <a:ea typeface="幼圆" pitchFamily="49" charset="-122"/>
              </a:rPr>
              <a:t>输出与输入同相</a:t>
            </a:r>
          </a:p>
        </p:txBody>
      </p:sp>
      <p:pic>
        <p:nvPicPr>
          <p:cNvPr id="4608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1017588"/>
            <a:ext cx="3787775" cy="496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6" name="AutoShape 8"/>
          <p:cNvSpPr>
            <a:spLocks noChangeArrowheads="1"/>
          </p:cNvSpPr>
          <p:nvPr/>
        </p:nvSpPr>
        <p:spPr bwMode="auto">
          <a:xfrm>
            <a:off x="5364163" y="3500438"/>
            <a:ext cx="2808287" cy="1728787"/>
          </a:xfrm>
          <a:prstGeom prst="wedgeRoundRectCallout">
            <a:avLst>
              <a:gd name="adj1" fmla="val -61759"/>
              <a:gd name="adj2" fmla="val -20065"/>
              <a:gd name="adj3" fmla="val 16667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kumimoji="1" lang="en-US" altLang="zh-CN" sz="2400">
                <a:solidFill>
                  <a:schemeClr val="bg1"/>
                </a:solidFill>
              </a:rPr>
              <a:t>E*</a:t>
            </a:r>
            <a:r>
              <a:rPr kumimoji="1" lang="zh-CN" altLang="en-US" sz="2400">
                <a:solidFill>
                  <a:schemeClr val="bg1"/>
                </a:solidFill>
              </a:rPr>
              <a:t>＝</a:t>
            </a:r>
            <a:r>
              <a:rPr kumimoji="1" lang="en-US" altLang="zh-CN" sz="2400">
                <a:solidFill>
                  <a:schemeClr val="bg1"/>
                </a:solidFill>
              </a:rPr>
              <a:t>0</a:t>
            </a:r>
            <a:r>
              <a:rPr kumimoji="1" lang="zh-CN" altLang="en-US" sz="2400">
                <a:solidFill>
                  <a:schemeClr val="bg1"/>
                </a:solidFill>
              </a:rPr>
              <a:t>，导通</a:t>
            </a:r>
          </a:p>
          <a:p>
            <a:pPr algn="l"/>
            <a:r>
              <a:rPr kumimoji="1" lang="zh-CN" altLang="en-US" sz="2400">
                <a:solidFill>
                  <a:schemeClr val="bg1"/>
                </a:solidFill>
              </a:rPr>
              <a:t>  </a:t>
            </a:r>
            <a:r>
              <a:rPr kumimoji="1" lang="en-US" altLang="zh-CN" sz="2400">
                <a:solidFill>
                  <a:schemeClr val="bg1"/>
                </a:solidFill>
              </a:rPr>
              <a:t>DIR</a:t>
            </a:r>
            <a:r>
              <a:rPr kumimoji="1" lang="zh-CN" altLang="en-US" sz="2400">
                <a:solidFill>
                  <a:schemeClr val="bg1"/>
                </a:solidFill>
              </a:rPr>
              <a:t>＝</a:t>
            </a:r>
            <a:r>
              <a:rPr kumimoji="1" lang="en-US" altLang="zh-CN" sz="2400">
                <a:solidFill>
                  <a:schemeClr val="bg1"/>
                </a:solidFill>
              </a:rPr>
              <a:t>1   A→B</a:t>
            </a:r>
          </a:p>
          <a:p>
            <a:pPr algn="l"/>
            <a:r>
              <a:rPr kumimoji="1" lang="en-US" altLang="zh-CN" sz="2400">
                <a:solidFill>
                  <a:schemeClr val="bg1"/>
                </a:solidFill>
              </a:rPr>
              <a:t>  DIR</a:t>
            </a:r>
            <a:r>
              <a:rPr kumimoji="1" lang="zh-CN" altLang="en-US" sz="2400">
                <a:solidFill>
                  <a:schemeClr val="bg1"/>
                </a:solidFill>
              </a:rPr>
              <a:t>＝</a:t>
            </a:r>
            <a:r>
              <a:rPr kumimoji="1" lang="en-US" altLang="zh-CN" sz="2400">
                <a:solidFill>
                  <a:schemeClr val="bg1"/>
                </a:solidFill>
              </a:rPr>
              <a:t>0   A←B</a:t>
            </a:r>
          </a:p>
          <a:p>
            <a:pPr algn="l"/>
            <a:r>
              <a:rPr kumimoji="1" lang="en-US" altLang="zh-CN" sz="2400">
                <a:solidFill>
                  <a:schemeClr val="bg1"/>
                </a:solidFill>
              </a:rPr>
              <a:t>E*</a:t>
            </a:r>
            <a:r>
              <a:rPr kumimoji="1" lang="zh-CN" altLang="en-US" sz="2400">
                <a:solidFill>
                  <a:schemeClr val="bg1"/>
                </a:solidFill>
              </a:rPr>
              <a:t>＝</a:t>
            </a:r>
            <a:r>
              <a:rPr kumimoji="1" lang="en-US" altLang="zh-CN" sz="2400">
                <a:solidFill>
                  <a:schemeClr val="bg1"/>
                </a:solidFill>
              </a:rPr>
              <a:t>1</a:t>
            </a:r>
            <a:r>
              <a:rPr kumimoji="1" lang="zh-CN" altLang="en-US" sz="2400">
                <a:solidFill>
                  <a:schemeClr val="bg1"/>
                </a:solidFill>
              </a:rPr>
              <a:t>，不导通</a:t>
            </a:r>
          </a:p>
        </p:txBody>
      </p:sp>
      <p:sp>
        <p:nvSpPr>
          <p:cNvPr id="46087" name="AutoShape 9"/>
          <p:cNvSpPr>
            <a:spLocks noChangeArrowheads="1"/>
          </p:cNvSpPr>
          <p:nvPr/>
        </p:nvSpPr>
        <p:spPr bwMode="auto">
          <a:xfrm>
            <a:off x="4140200" y="5516563"/>
            <a:ext cx="4752975" cy="576262"/>
          </a:xfrm>
          <a:prstGeom prst="wedgeRoundRectCallout">
            <a:avLst>
              <a:gd name="adj1" fmla="val -51903"/>
              <a:gd name="adj2" fmla="val -74519"/>
              <a:gd name="adj3" fmla="val 16667"/>
            </a:avLst>
          </a:prstGeom>
          <a:solidFill>
            <a:schemeClr val="folHlink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120000"/>
              </a:lnSpc>
            </a:pPr>
            <a:r>
              <a:rPr lang="en-US" altLang="zh-CN" sz="2400">
                <a:solidFill>
                  <a:schemeClr val="bg1"/>
                </a:solidFill>
              </a:rPr>
              <a:t>74LS245</a:t>
            </a:r>
            <a:r>
              <a:rPr lang="zh-CN" altLang="en-US" sz="2400">
                <a:solidFill>
                  <a:schemeClr val="bg1"/>
                </a:solidFill>
              </a:rPr>
              <a:t>与</a:t>
            </a:r>
            <a:r>
              <a:rPr lang="en-US" altLang="zh-CN" sz="2400">
                <a:solidFill>
                  <a:schemeClr val="bg1"/>
                </a:solidFill>
              </a:rPr>
              <a:t>Intel 8286</a:t>
            </a:r>
            <a:r>
              <a:rPr lang="zh-CN" altLang="en-US" sz="2400">
                <a:solidFill>
                  <a:schemeClr val="bg1"/>
                </a:solidFill>
              </a:rPr>
              <a:t>功能一样</a:t>
            </a:r>
          </a:p>
        </p:txBody>
      </p:sp>
      <p:pic>
        <p:nvPicPr>
          <p:cNvPr id="8" name="图片 7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6385436"/>
            <a:ext cx="472564" cy="472564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</a:t>
            </a:r>
            <a:r>
              <a:rPr lang="zh-CN" altLang="en-US" smtClean="0"/>
              <a:t>触发器</a:t>
            </a:r>
          </a:p>
        </p:txBody>
      </p:sp>
      <p:sp>
        <p:nvSpPr>
          <p:cNvPr id="44076" name="AutoShape 44"/>
          <p:cNvSpPr>
            <a:spLocks noChangeArrowheads="1"/>
          </p:cNvSpPr>
          <p:nvPr/>
        </p:nvSpPr>
        <p:spPr bwMode="auto">
          <a:xfrm>
            <a:off x="4758125" y="2025365"/>
            <a:ext cx="4032250" cy="1873250"/>
          </a:xfrm>
          <a:prstGeom prst="wedgeRoundRectCallout">
            <a:avLst>
              <a:gd name="adj1" fmla="val -21495"/>
              <a:gd name="adj2" fmla="val 48645"/>
              <a:gd name="adj3" fmla="val 16667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kumimoji="1" lang="zh-CN" altLang="en-US" sz="2400" dirty="0">
                <a:solidFill>
                  <a:schemeClr val="bg1"/>
                </a:solidFill>
              </a:rPr>
              <a:t>电平锁存：</a:t>
            </a:r>
          </a:p>
          <a:p>
            <a:pPr algn="l"/>
            <a:r>
              <a:rPr kumimoji="1" lang="zh-CN" altLang="en-US" sz="2400" dirty="0">
                <a:solidFill>
                  <a:schemeClr val="bg1"/>
                </a:solidFill>
              </a:rPr>
              <a:t>高电平通过，低电平锁存</a:t>
            </a:r>
          </a:p>
          <a:p>
            <a:pPr algn="l">
              <a:lnSpc>
                <a:spcPct val="130000"/>
              </a:lnSpc>
            </a:pPr>
            <a:r>
              <a:rPr kumimoji="1" lang="zh-CN" altLang="en-US" sz="2400" dirty="0">
                <a:solidFill>
                  <a:schemeClr val="bg1"/>
                </a:solidFill>
              </a:rPr>
              <a:t>上升沿锁存：</a:t>
            </a:r>
          </a:p>
          <a:p>
            <a:pPr algn="l"/>
            <a:r>
              <a:rPr kumimoji="1" lang="zh-CN" altLang="en-US" sz="2400" dirty="0">
                <a:solidFill>
                  <a:schemeClr val="bg1"/>
                </a:solidFill>
              </a:rPr>
              <a:t>通常用负脉冲触发锁存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45" name="图片 44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6385436"/>
            <a:ext cx="472564" cy="472564"/>
          </a:xfrm>
          <a:prstGeom prst="rect">
            <a:avLst/>
          </a:prstGeom>
        </p:spPr>
      </p:pic>
      <p:pic>
        <p:nvPicPr>
          <p:cNvPr id="89092" name="Picture 4" descr="c:\users\george\appdata\roaming\360se6\User Data\temp\u=1287197238,240962109&amp;fm=21&amp;gp=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34" y="998538"/>
            <a:ext cx="3743707" cy="180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09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3495855"/>
            <a:ext cx="38290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095" name="Picture 7" descr="c:\users\george\appdata\roaming\360se6\User Data\temp\u=668134284,992580900&amp;fm=21&amp;gp=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04" y="4824155"/>
            <a:ext cx="4733925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4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7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常用集成电路芯片 </a:t>
            </a:r>
            <a:r>
              <a:rPr lang="en-US" altLang="zh-CN" smtClean="0"/>
              <a:t>74LS273</a:t>
            </a:r>
          </a:p>
        </p:txBody>
      </p:sp>
      <p:sp>
        <p:nvSpPr>
          <p:cNvPr id="48131" name="Rectangle 4"/>
          <p:cNvSpPr>
            <a:spLocks noChangeArrowheads="1"/>
          </p:cNvSpPr>
          <p:nvPr/>
        </p:nvSpPr>
        <p:spPr bwMode="auto">
          <a:xfrm>
            <a:off x="3401870" y="1091111"/>
            <a:ext cx="4860539" cy="475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/>
            <a:r>
              <a:rPr lang="zh-CN" altLang="en-US" sz="2400" dirty="0">
                <a:solidFill>
                  <a:schemeClr val="accent2"/>
                </a:solidFill>
                <a:latin typeface="+mn-lt"/>
                <a:ea typeface="幼圆" pitchFamily="49" charset="-122"/>
              </a:rPr>
              <a:t>具有异步清零</a:t>
            </a:r>
            <a:r>
              <a:rPr lang="zh-CN" altLang="en-US" sz="2400" dirty="0" smtClean="0">
                <a:solidFill>
                  <a:schemeClr val="accent2"/>
                </a:solidFill>
                <a:latin typeface="+mn-lt"/>
                <a:ea typeface="幼圆" pitchFamily="49" charset="-122"/>
              </a:rPr>
              <a:t>的</a:t>
            </a:r>
            <a:r>
              <a:rPr lang="en-US" altLang="en-US" sz="2400" dirty="0" smtClean="0">
                <a:solidFill>
                  <a:schemeClr val="accent2"/>
                </a:solidFill>
                <a:latin typeface="+mn-lt"/>
                <a:ea typeface="幼圆" pitchFamily="49" charset="-122"/>
              </a:rPr>
              <a:t>TTL</a:t>
            </a:r>
            <a:r>
              <a:rPr lang="zh-CN" altLang="en-US" sz="2400" dirty="0">
                <a:solidFill>
                  <a:schemeClr val="accent2"/>
                </a:solidFill>
                <a:latin typeface="+mn-lt"/>
                <a:ea typeface="幼圆" pitchFamily="49" charset="-122"/>
              </a:rPr>
              <a:t>上升沿锁存器</a:t>
            </a:r>
          </a:p>
        </p:txBody>
      </p:sp>
      <p:pic>
        <p:nvPicPr>
          <p:cNvPr id="48132" name="Picture 5" descr="Snap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088740"/>
            <a:ext cx="2680061" cy="2815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AutoShape 6"/>
          <p:cNvSpPr>
            <a:spLocks noChangeArrowheads="1"/>
          </p:cNvSpPr>
          <p:nvPr/>
        </p:nvSpPr>
        <p:spPr bwMode="auto">
          <a:xfrm>
            <a:off x="458180" y="4014065"/>
            <a:ext cx="5076825" cy="1079500"/>
          </a:xfrm>
          <a:prstGeom prst="wedgeRoundRectCallout">
            <a:avLst>
              <a:gd name="adj1" fmla="val -47904"/>
              <a:gd name="adj2" fmla="val -19853"/>
              <a:gd name="adj3" fmla="val 16667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每一位都是一个</a:t>
            </a:r>
            <a:r>
              <a:rPr lang="en-US" altLang="zh-CN" sz="2400" dirty="0">
                <a:solidFill>
                  <a:schemeClr val="bg1"/>
                </a:solidFill>
              </a:rPr>
              <a:t>D</a:t>
            </a:r>
            <a:r>
              <a:rPr lang="zh-CN" altLang="en-US" sz="2400" dirty="0">
                <a:solidFill>
                  <a:schemeClr val="bg1"/>
                </a:solidFill>
              </a:rPr>
              <a:t>触发器，</a:t>
            </a:r>
          </a:p>
          <a:p>
            <a:pPr algn="l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8</a:t>
            </a:r>
            <a:r>
              <a:rPr lang="zh-CN" altLang="en-US" sz="2400" dirty="0">
                <a:solidFill>
                  <a:schemeClr val="bg1"/>
                </a:solidFill>
              </a:rPr>
              <a:t>个</a:t>
            </a:r>
            <a:r>
              <a:rPr lang="en-US" altLang="zh-CN" sz="2400" dirty="0">
                <a:solidFill>
                  <a:schemeClr val="bg1"/>
                </a:solidFill>
              </a:rPr>
              <a:t>D</a:t>
            </a:r>
            <a:r>
              <a:rPr lang="zh-CN" altLang="en-US" sz="2400" dirty="0">
                <a:solidFill>
                  <a:schemeClr val="bg1"/>
                </a:solidFill>
              </a:rPr>
              <a:t>触发器的控制端连接在一起</a:t>
            </a:r>
          </a:p>
        </p:txBody>
      </p:sp>
      <p:pic>
        <p:nvPicPr>
          <p:cNvPr id="90114" name="Picture 2" descr="c:\users\george\appdata\roaming\360se6\User Data\temp\u=269527124,4066527870&amp;fm=21&amp;gp=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165" y="4014065"/>
            <a:ext cx="266700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118" name="Picture 6" descr="c:\users\george\appdata\roaming\360se6\User Data\temp\54ls273_74ls273_img_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977" y="1793734"/>
            <a:ext cx="5888484" cy="1635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120" name="Picture 8" descr="c:\users\george\appdata\roaming\360se6\User Data\temp\u=3597439474,1331650494&amp;fm=21&amp;gp=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5209452"/>
            <a:ext cx="471487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三态缓冲锁存器（三态锁存器）</a:t>
            </a:r>
          </a:p>
        </p:txBody>
      </p:sp>
      <p:sp>
        <p:nvSpPr>
          <p:cNvPr id="49155" name="AutoShape 5"/>
          <p:cNvSpPr>
            <a:spLocks noChangeArrowheads="1"/>
          </p:cNvSpPr>
          <p:nvPr/>
        </p:nvSpPr>
        <p:spPr bwMode="auto">
          <a:xfrm rot="5400000">
            <a:off x="4545013" y="1939925"/>
            <a:ext cx="1143000" cy="914400"/>
          </a:xfrm>
          <a:prstGeom prst="flowChartExtra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9156" name="Line 7"/>
          <p:cNvSpPr>
            <a:spLocks noChangeShapeType="1"/>
          </p:cNvSpPr>
          <p:nvPr/>
        </p:nvSpPr>
        <p:spPr bwMode="auto">
          <a:xfrm>
            <a:off x="5602288" y="2403475"/>
            <a:ext cx="9144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9157" name="Line 8"/>
          <p:cNvSpPr>
            <a:spLocks noChangeShapeType="1"/>
          </p:cNvSpPr>
          <p:nvPr/>
        </p:nvSpPr>
        <p:spPr bwMode="auto">
          <a:xfrm>
            <a:off x="3821113" y="3502025"/>
            <a:ext cx="13716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9158" name="Line 9"/>
          <p:cNvSpPr>
            <a:spLocks noChangeShapeType="1"/>
          </p:cNvSpPr>
          <p:nvPr/>
        </p:nvSpPr>
        <p:spPr bwMode="auto">
          <a:xfrm flipV="1">
            <a:off x="5192713" y="2663825"/>
            <a:ext cx="0" cy="838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9159" name="Line 10"/>
          <p:cNvSpPr>
            <a:spLocks noChangeShapeType="1"/>
          </p:cNvSpPr>
          <p:nvPr/>
        </p:nvSpPr>
        <p:spPr bwMode="auto">
          <a:xfrm>
            <a:off x="1935163" y="2382838"/>
            <a:ext cx="9144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9160" name="Text Box 11"/>
          <p:cNvSpPr txBox="1">
            <a:spLocks noChangeArrowheads="1"/>
          </p:cNvSpPr>
          <p:nvPr/>
        </p:nvSpPr>
        <p:spPr bwMode="auto">
          <a:xfrm>
            <a:off x="3203575" y="3284538"/>
            <a:ext cx="4206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T</a:t>
            </a:r>
          </a:p>
        </p:txBody>
      </p:sp>
      <p:sp>
        <p:nvSpPr>
          <p:cNvPr id="49161" name="Text Box 12"/>
          <p:cNvSpPr txBox="1">
            <a:spLocks noChangeArrowheads="1"/>
          </p:cNvSpPr>
          <p:nvPr/>
        </p:nvSpPr>
        <p:spPr bwMode="auto">
          <a:xfrm>
            <a:off x="1331913" y="2132013"/>
            <a:ext cx="441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A</a:t>
            </a:r>
          </a:p>
        </p:txBody>
      </p:sp>
      <p:sp>
        <p:nvSpPr>
          <p:cNvPr id="49162" name="Rectangle 15"/>
          <p:cNvSpPr>
            <a:spLocks noChangeArrowheads="1"/>
          </p:cNvSpPr>
          <p:nvPr/>
        </p:nvSpPr>
        <p:spPr bwMode="auto">
          <a:xfrm>
            <a:off x="2843213" y="2205038"/>
            <a:ext cx="1060450" cy="860425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kumimoji="1" lang="en-US" altLang="zh-CN" sz="2400" b="1">
                <a:latin typeface="Times New Roman" pitchFamily="18" charset="0"/>
              </a:rPr>
              <a:t> D    Q</a:t>
            </a:r>
          </a:p>
          <a:p>
            <a:pPr algn="l"/>
            <a:r>
              <a:rPr kumimoji="1" lang="en-US" altLang="zh-CN" sz="2400" b="1">
                <a:latin typeface="Times New Roman" pitchFamily="18" charset="0"/>
              </a:rPr>
              <a:t> C</a:t>
            </a:r>
          </a:p>
        </p:txBody>
      </p:sp>
      <p:sp>
        <p:nvSpPr>
          <p:cNvPr id="49163" name="Line 17"/>
          <p:cNvSpPr>
            <a:spLocks noChangeShapeType="1"/>
          </p:cNvSpPr>
          <p:nvPr/>
        </p:nvSpPr>
        <p:spPr bwMode="auto">
          <a:xfrm>
            <a:off x="3883025" y="2397125"/>
            <a:ext cx="762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9164" name="Line 19"/>
          <p:cNvSpPr>
            <a:spLocks noChangeShapeType="1"/>
          </p:cNvSpPr>
          <p:nvPr/>
        </p:nvSpPr>
        <p:spPr bwMode="auto">
          <a:xfrm>
            <a:off x="1981200" y="2865438"/>
            <a:ext cx="854075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9165" name="Text Box 25"/>
          <p:cNvSpPr txBox="1">
            <a:spLocks noChangeArrowheads="1"/>
          </p:cNvSpPr>
          <p:nvPr/>
        </p:nvSpPr>
        <p:spPr bwMode="auto">
          <a:xfrm>
            <a:off x="6661150" y="2132013"/>
            <a:ext cx="4206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B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1692275" y="4292600"/>
            <a:ext cx="5111750" cy="576263"/>
            <a:chOff x="1066" y="2704"/>
            <a:chExt cx="3220" cy="363"/>
          </a:xfrm>
        </p:grpSpPr>
        <p:sp>
          <p:nvSpPr>
            <p:cNvPr id="49167" name="AutoShape 26"/>
            <p:cNvSpPr>
              <a:spLocks noChangeArrowheads="1"/>
            </p:cNvSpPr>
            <p:nvPr/>
          </p:nvSpPr>
          <p:spPr bwMode="auto">
            <a:xfrm>
              <a:off x="1066" y="2704"/>
              <a:ext cx="1043" cy="363"/>
            </a:xfrm>
            <a:prstGeom prst="wedgeRoundRectCallout">
              <a:avLst>
                <a:gd name="adj1" fmla="val 33509"/>
                <a:gd name="adj2" fmla="val -250278"/>
                <a:gd name="adj3" fmla="val 16667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10000"/>
                </a:lnSpc>
              </a:pPr>
              <a:r>
                <a:rPr lang="zh-CN" altLang="en-US" sz="2400" b="1">
                  <a:solidFill>
                    <a:schemeClr val="bg1"/>
                  </a:solidFill>
                </a:rPr>
                <a:t>锁存环节</a:t>
              </a:r>
            </a:p>
          </p:txBody>
        </p:sp>
        <p:sp>
          <p:nvSpPr>
            <p:cNvPr id="49168" name="AutoShape 27"/>
            <p:cNvSpPr>
              <a:spLocks noChangeArrowheads="1"/>
            </p:cNvSpPr>
            <p:nvPr/>
          </p:nvSpPr>
          <p:spPr bwMode="auto">
            <a:xfrm>
              <a:off x="3243" y="2704"/>
              <a:ext cx="1043" cy="363"/>
            </a:xfrm>
            <a:prstGeom prst="wedgeRoundRectCallout">
              <a:avLst>
                <a:gd name="adj1" fmla="val -28426"/>
                <a:gd name="adj2" fmla="val -337602"/>
                <a:gd name="adj3" fmla="val 16667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10000"/>
                </a:lnSpc>
              </a:pPr>
              <a:r>
                <a:rPr lang="zh-CN" altLang="en-US" sz="2400" b="1">
                  <a:solidFill>
                    <a:schemeClr val="bg1"/>
                  </a:solidFill>
                </a:rPr>
                <a:t>缓冲环节</a:t>
              </a: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Intel 8282</a:t>
            </a:r>
          </a:p>
        </p:txBody>
      </p:sp>
      <p:sp>
        <p:nvSpPr>
          <p:cNvPr id="50179" name="Rectangle 4"/>
          <p:cNvSpPr>
            <a:spLocks noChangeArrowheads="1"/>
          </p:cNvSpPr>
          <p:nvPr/>
        </p:nvSpPr>
        <p:spPr bwMode="auto">
          <a:xfrm>
            <a:off x="4929188" y="1612900"/>
            <a:ext cx="3657600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/>
            <a:r>
              <a:rPr lang="zh-CN" altLang="en-US" sz="2800" dirty="0">
                <a:solidFill>
                  <a:schemeClr val="accent2"/>
                </a:solidFill>
                <a:latin typeface="Times New Roman" pitchFamily="18" charset="0"/>
                <a:ea typeface="幼圆" pitchFamily="49" charset="-122"/>
              </a:rPr>
              <a:t>具有三态输出的</a:t>
            </a:r>
          </a:p>
          <a:p>
            <a:pPr marL="342900" indent="-342900" algn="just"/>
            <a:r>
              <a:rPr lang="en-US" altLang="en-US" sz="2800" dirty="0">
                <a:solidFill>
                  <a:schemeClr val="accent2"/>
                </a:solidFill>
                <a:latin typeface="Times New Roman" pitchFamily="18" charset="0"/>
                <a:ea typeface="幼圆" pitchFamily="49" charset="-122"/>
              </a:rPr>
              <a:t>TTL</a:t>
            </a:r>
            <a:r>
              <a:rPr lang="zh-CN" altLang="en-US" sz="2800" dirty="0">
                <a:solidFill>
                  <a:schemeClr val="accent2"/>
                </a:solidFill>
                <a:latin typeface="Times New Roman" pitchFamily="18" charset="0"/>
                <a:ea typeface="幼圆" pitchFamily="49" charset="-122"/>
              </a:rPr>
              <a:t>电平锁存器</a:t>
            </a:r>
          </a:p>
          <a:p>
            <a:pPr marL="342900" indent="-342900" algn="just"/>
            <a:endParaRPr lang="zh-CN" altLang="en-US" sz="2800" dirty="0">
              <a:solidFill>
                <a:schemeClr val="accent2"/>
              </a:solidFill>
              <a:latin typeface="Times New Roman" pitchFamily="18" charset="0"/>
              <a:ea typeface="幼圆" pitchFamily="49" charset="-122"/>
            </a:endParaRPr>
          </a:p>
          <a:p>
            <a:pPr marL="342900" indent="-342900" algn="just"/>
            <a:r>
              <a:rPr lang="en-US" altLang="zh-CN" sz="2800" dirty="0">
                <a:solidFill>
                  <a:schemeClr val="accent2"/>
                </a:solidFill>
                <a:latin typeface="Times New Roman" pitchFamily="18" charset="0"/>
                <a:ea typeface="幼圆" pitchFamily="49" charset="-122"/>
              </a:rPr>
              <a:t>STB </a:t>
            </a:r>
            <a:r>
              <a:rPr lang="zh-CN" altLang="en-US" sz="2800" dirty="0">
                <a:solidFill>
                  <a:schemeClr val="accent2"/>
                </a:solidFill>
                <a:latin typeface="Times New Roman" pitchFamily="18" charset="0"/>
                <a:ea typeface="幼圆" pitchFamily="49" charset="-122"/>
              </a:rPr>
              <a:t>电平锁存引脚</a:t>
            </a:r>
          </a:p>
          <a:p>
            <a:pPr marL="342900" indent="-342900" algn="just"/>
            <a:r>
              <a:rPr lang="en-US" altLang="en-US" sz="2800" dirty="0">
                <a:solidFill>
                  <a:schemeClr val="accent2"/>
                </a:solidFill>
                <a:latin typeface="Times New Roman" pitchFamily="18" charset="0"/>
                <a:ea typeface="幼圆" pitchFamily="49" charset="-122"/>
              </a:rPr>
              <a:t>OE* </a:t>
            </a:r>
            <a:r>
              <a:rPr lang="zh-CN" altLang="en-US" sz="2800" dirty="0">
                <a:solidFill>
                  <a:schemeClr val="accent2"/>
                </a:solidFill>
                <a:latin typeface="Times New Roman" pitchFamily="18" charset="0"/>
                <a:ea typeface="幼圆" pitchFamily="49" charset="-122"/>
              </a:rPr>
              <a:t>输出允许引脚</a:t>
            </a:r>
          </a:p>
        </p:txBody>
      </p:sp>
      <p:grpSp>
        <p:nvGrpSpPr>
          <p:cNvPr id="50180" name="Group 7"/>
          <p:cNvGrpSpPr>
            <a:grpSpLocks/>
          </p:cNvGrpSpPr>
          <p:nvPr/>
        </p:nvGrpSpPr>
        <p:grpSpPr bwMode="auto">
          <a:xfrm>
            <a:off x="1228725" y="1054100"/>
            <a:ext cx="3667125" cy="5038725"/>
            <a:chOff x="774" y="664"/>
            <a:chExt cx="2310" cy="3174"/>
          </a:xfrm>
        </p:grpSpPr>
        <p:pic>
          <p:nvPicPr>
            <p:cNvPr id="50182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" y="664"/>
              <a:ext cx="2310" cy="3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83" name="Line 6"/>
            <p:cNvSpPr>
              <a:spLocks noChangeShapeType="1"/>
            </p:cNvSpPr>
            <p:nvPr/>
          </p:nvSpPr>
          <p:spPr bwMode="auto">
            <a:xfrm>
              <a:off x="1359" y="2774"/>
              <a:ext cx="1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0181" name="AutoShape 8"/>
          <p:cNvSpPr>
            <a:spLocks noChangeArrowheads="1"/>
          </p:cNvSpPr>
          <p:nvPr/>
        </p:nvSpPr>
        <p:spPr bwMode="auto">
          <a:xfrm>
            <a:off x="3986935" y="4868863"/>
            <a:ext cx="5076825" cy="1079500"/>
          </a:xfrm>
          <a:prstGeom prst="wedgeRoundRectCallout">
            <a:avLst>
              <a:gd name="adj1" fmla="val -51093"/>
              <a:gd name="adj2" fmla="val -48088"/>
              <a:gd name="adj3" fmla="val 16667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120000"/>
              </a:lnSpc>
            </a:pPr>
            <a:r>
              <a:rPr lang="zh-CN" altLang="en-US" sz="2400" b="1">
                <a:solidFill>
                  <a:schemeClr val="bg1"/>
                </a:solidFill>
              </a:rPr>
              <a:t>每一位都是一个三态锁存器，</a:t>
            </a:r>
          </a:p>
          <a:p>
            <a:pPr algn="l">
              <a:lnSpc>
                <a:spcPct val="120000"/>
              </a:lnSpc>
            </a:pPr>
            <a:r>
              <a:rPr lang="en-US" altLang="zh-CN" sz="2400" b="1">
                <a:solidFill>
                  <a:schemeClr val="bg1"/>
                </a:solidFill>
              </a:rPr>
              <a:t>8</a:t>
            </a:r>
            <a:r>
              <a:rPr lang="zh-CN" altLang="en-US" sz="2400" b="1">
                <a:solidFill>
                  <a:schemeClr val="bg1"/>
                </a:solidFill>
              </a:rPr>
              <a:t>个三态锁存器的控制端连在一起</a:t>
            </a:r>
          </a:p>
        </p:txBody>
      </p:sp>
      <p:sp>
        <p:nvSpPr>
          <p:cNvPr id="8" name="圆角矩形 7">
            <a:hlinkClick r:id="rId3" action="ppaction://hlinksldjump"/>
          </p:cNvPr>
          <p:cNvSpPr/>
          <p:nvPr/>
        </p:nvSpPr>
        <p:spPr bwMode="auto">
          <a:xfrm>
            <a:off x="1033463" y="6092825"/>
            <a:ext cx="1296144" cy="432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应用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</a:t>
            </a:r>
            <a:r>
              <a:rPr lang="en-US" altLang="zh-CN" smtClean="0"/>
              <a:t>4</a:t>
            </a:r>
            <a:r>
              <a:rPr lang="zh-CN" altLang="en-US" smtClean="0"/>
              <a:t>章：常用集成电路芯片 </a:t>
            </a:r>
            <a:r>
              <a:rPr lang="en-US" altLang="zh-CN" smtClean="0"/>
              <a:t>74LS373</a:t>
            </a:r>
          </a:p>
        </p:txBody>
      </p:sp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3176845" y="1673805"/>
            <a:ext cx="5715635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spcAft>
                <a:spcPts val="1200"/>
              </a:spcAft>
            </a:pPr>
            <a:r>
              <a:rPr lang="zh-CN" altLang="en-US" sz="2800" dirty="0">
                <a:solidFill>
                  <a:schemeClr val="accent2"/>
                </a:solidFill>
                <a:latin typeface="Times New Roman" pitchFamily="18" charset="0"/>
                <a:ea typeface="幼圆" pitchFamily="49" charset="-122"/>
              </a:rPr>
              <a:t>具有三态输出</a:t>
            </a:r>
            <a:r>
              <a:rPr lang="zh-CN" altLang="en-US" sz="2800" dirty="0" smtClean="0">
                <a:solidFill>
                  <a:schemeClr val="accent2"/>
                </a:solidFill>
                <a:latin typeface="Times New Roman" pitchFamily="18" charset="0"/>
                <a:ea typeface="幼圆" pitchFamily="49" charset="-122"/>
              </a:rPr>
              <a:t>的</a:t>
            </a:r>
            <a:r>
              <a:rPr lang="en-US" altLang="en-US" sz="2800" dirty="0" smtClean="0">
                <a:solidFill>
                  <a:schemeClr val="accent2"/>
                </a:solidFill>
                <a:latin typeface="Times New Roman" pitchFamily="18" charset="0"/>
                <a:ea typeface="幼圆" pitchFamily="49" charset="-122"/>
              </a:rPr>
              <a:t>TTL</a:t>
            </a:r>
            <a:r>
              <a:rPr lang="zh-CN" altLang="en-US" sz="2800" dirty="0">
                <a:solidFill>
                  <a:schemeClr val="accent2"/>
                </a:solidFill>
                <a:latin typeface="Times New Roman" pitchFamily="18" charset="0"/>
                <a:ea typeface="幼圆" pitchFamily="49" charset="-122"/>
              </a:rPr>
              <a:t>电平锁存器</a:t>
            </a:r>
          </a:p>
          <a:p>
            <a:pPr marL="342900" indent="-342900" algn="just"/>
            <a:r>
              <a:rPr lang="en-US" altLang="zh-CN" sz="2800" dirty="0" smtClean="0">
                <a:solidFill>
                  <a:schemeClr val="accent2"/>
                </a:solidFill>
                <a:latin typeface="Times New Roman" pitchFamily="18" charset="0"/>
                <a:ea typeface="幼圆" pitchFamily="49" charset="-122"/>
              </a:rPr>
              <a:t>LE </a:t>
            </a:r>
            <a:r>
              <a:rPr lang="zh-CN" altLang="en-US" sz="2800" dirty="0">
                <a:solidFill>
                  <a:schemeClr val="accent2"/>
                </a:solidFill>
                <a:latin typeface="Times New Roman" pitchFamily="18" charset="0"/>
                <a:ea typeface="幼圆" pitchFamily="49" charset="-122"/>
              </a:rPr>
              <a:t>电平锁存</a:t>
            </a:r>
            <a:r>
              <a:rPr lang="zh-CN" altLang="en-US" sz="2800" dirty="0" smtClean="0">
                <a:solidFill>
                  <a:schemeClr val="accent2"/>
                </a:solidFill>
                <a:latin typeface="Times New Roman" pitchFamily="18" charset="0"/>
                <a:ea typeface="幼圆" pitchFamily="49" charset="-122"/>
              </a:rPr>
              <a:t>引脚</a:t>
            </a:r>
            <a:endParaRPr lang="en-US" altLang="zh-CN" sz="2800" dirty="0" smtClean="0">
              <a:solidFill>
                <a:schemeClr val="accent2"/>
              </a:solidFill>
              <a:latin typeface="Times New Roman" pitchFamily="18" charset="0"/>
              <a:ea typeface="幼圆" pitchFamily="49" charset="-122"/>
            </a:endParaRPr>
          </a:p>
          <a:p>
            <a:pPr marL="342900" indent="-342900" algn="just"/>
            <a:r>
              <a:rPr lang="en-US" altLang="en-US" sz="2800" dirty="0" smtClean="0">
                <a:solidFill>
                  <a:schemeClr val="accent2"/>
                </a:solidFill>
                <a:latin typeface="Times New Roman" pitchFamily="18" charset="0"/>
                <a:ea typeface="幼圆" pitchFamily="49" charset="-122"/>
              </a:rPr>
              <a:t>OE</a:t>
            </a:r>
            <a:r>
              <a:rPr lang="en-US" altLang="en-US" sz="2800" dirty="0">
                <a:solidFill>
                  <a:schemeClr val="accent2"/>
                </a:solidFill>
                <a:latin typeface="Times New Roman" pitchFamily="18" charset="0"/>
                <a:ea typeface="幼圆" pitchFamily="49" charset="-122"/>
              </a:rPr>
              <a:t>* </a:t>
            </a:r>
            <a:r>
              <a:rPr lang="zh-CN" altLang="en-US" sz="2800" dirty="0">
                <a:solidFill>
                  <a:schemeClr val="accent2"/>
                </a:solidFill>
                <a:latin typeface="Times New Roman" pitchFamily="18" charset="0"/>
                <a:ea typeface="幼圆" pitchFamily="49" charset="-122"/>
              </a:rPr>
              <a:t>输出允许引脚</a:t>
            </a:r>
          </a:p>
        </p:txBody>
      </p:sp>
      <p:pic>
        <p:nvPicPr>
          <p:cNvPr id="5120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998538"/>
            <a:ext cx="2534804" cy="3510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5" name="AutoShape 7"/>
          <p:cNvSpPr>
            <a:spLocks noChangeArrowheads="1"/>
          </p:cNvSpPr>
          <p:nvPr/>
        </p:nvSpPr>
        <p:spPr bwMode="auto">
          <a:xfrm>
            <a:off x="3311860" y="998538"/>
            <a:ext cx="4752975" cy="576262"/>
          </a:xfrm>
          <a:prstGeom prst="wedgeRoundRectCallout">
            <a:avLst>
              <a:gd name="adj1" fmla="val -26652"/>
              <a:gd name="adj2" fmla="val -34850"/>
              <a:gd name="adj3" fmla="val 16667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74LS373</a:t>
            </a:r>
            <a:r>
              <a:rPr lang="zh-CN" altLang="en-US" sz="2400" dirty="0">
                <a:solidFill>
                  <a:schemeClr val="bg1"/>
                </a:solidFill>
              </a:rPr>
              <a:t>与</a:t>
            </a:r>
            <a:r>
              <a:rPr lang="en-US" altLang="zh-CN" sz="2400" dirty="0">
                <a:solidFill>
                  <a:schemeClr val="bg1"/>
                </a:solidFill>
              </a:rPr>
              <a:t>Intel 8282</a:t>
            </a:r>
            <a:r>
              <a:rPr lang="zh-CN" altLang="en-US" sz="2400" dirty="0">
                <a:solidFill>
                  <a:schemeClr val="bg1"/>
                </a:solidFill>
              </a:rPr>
              <a:t>功能一样</a:t>
            </a:r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185" y="2258870"/>
            <a:ext cx="1926174" cy="1482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1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15" y="4509120"/>
            <a:ext cx="356235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14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622" y="3969060"/>
            <a:ext cx="5153868" cy="21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4.3.1 </a:t>
            </a:r>
            <a:r>
              <a:rPr lang="zh-CN" altLang="en-US" dirty="0" smtClean="0"/>
              <a:t>最小组态的总线形成</a:t>
            </a:r>
          </a:p>
        </p:txBody>
      </p:sp>
      <p:grpSp>
        <p:nvGrpSpPr>
          <p:cNvPr id="52227" name="Group 69"/>
          <p:cNvGrpSpPr>
            <a:grpSpLocks/>
          </p:cNvGrpSpPr>
          <p:nvPr/>
        </p:nvGrpSpPr>
        <p:grpSpPr bwMode="auto">
          <a:xfrm>
            <a:off x="323850" y="908050"/>
            <a:ext cx="8280400" cy="4895850"/>
            <a:chOff x="204" y="572"/>
            <a:chExt cx="5216" cy="3084"/>
          </a:xfrm>
        </p:grpSpPr>
        <p:sp>
          <p:nvSpPr>
            <p:cNvPr id="52228" name="Rectangle 4"/>
            <p:cNvSpPr>
              <a:spLocks noChangeArrowheads="1"/>
            </p:cNvSpPr>
            <p:nvPr/>
          </p:nvSpPr>
          <p:spPr bwMode="auto">
            <a:xfrm>
              <a:off x="2602" y="1459"/>
              <a:ext cx="1067" cy="430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29" name="Rectangle 5"/>
            <p:cNvSpPr>
              <a:spLocks noChangeArrowheads="1"/>
            </p:cNvSpPr>
            <p:nvPr/>
          </p:nvSpPr>
          <p:spPr bwMode="auto">
            <a:xfrm>
              <a:off x="2602" y="2041"/>
              <a:ext cx="1067" cy="431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0" name="Rectangle 6"/>
            <p:cNvSpPr>
              <a:spLocks noChangeArrowheads="1"/>
            </p:cNvSpPr>
            <p:nvPr/>
          </p:nvSpPr>
          <p:spPr bwMode="auto">
            <a:xfrm>
              <a:off x="2602" y="2611"/>
              <a:ext cx="1067" cy="431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1" name="Rectangle 7"/>
            <p:cNvSpPr>
              <a:spLocks noChangeArrowheads="1"/>
            </p:cNvSpPr>
            <p:nvPr/>
          </p:nvSpPr>
          <p:spPr bwMode="auto">
            <a:xfrm>
              <a:off x="2602" y="3182"/>
              <a:ext cx="1067" cy="430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2" name="Rectangle 8"/>
            <p:cNvSpPr>
              <a:spLocks noChangeArrowheads="1"/>
            </p:cNvSpPr>
            <p:nvPr/>
          </p:nvSpPr>
          <p:spPr bwMode="auto">
            <a:xfrm>
              <a:off x="837" y="2612"/>
              <a:ext cx="1016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r" eaLnBrk="0" hangingPunct="0"/>
              <a:r>
                <a:rPr lang="en-US" altLang="zh-CN" sz="2400" b="1">
                  <a:latin typeface="Times New Roman" pitchFamily="18" charset="0"/>
                </a:rPr>
                <a:t>AD</a:t>
              </a:r>
              <a:r>
                <a:rPr lang="en-US" altLang="zh-CN" sz="2400" b="1" baseline="-25000">
                  <a:latin typeface="Times New Roman" pitchFamily="18" charset="0"/>
                </a:rPr>
                <a:t>7</a:t>
              </a:r>
              <a:r>
                <a:rPr lang="en-US" altLang="zh-CN" sz="2400" b="1">
                  <a:latin typeface="Times New Roman" pitchFamily="18" charset="0"/>
                </a:rPr>
                <a:t> ~ AD</a:t>
              </a:r>
              <a:r>
                <a:rPr lang="en-US" altLang="zh-CN" sz="2400" b="1" baseline="-25000">
                  <a:latin typeface="Times New Roman" pitchFamily="18" charset="0"/>
                </a:rPr>
                <a:t>0</a:t>
              </a:r>
              <a:endParaRPr lang="en-US" altLang="zh-CN" sz="2400" b="1">
                <a:latin typeface="Times New Roman" pitchFamily="18" charset="0"/>
              </a:endParaRPr>
            </a:p>
          </p:txBody>
        </p:sp>
        <p:sp>
          <p:nvSpPr>
            <p:cNvPr id="52233" name="Rectangle 9"/>
            <p:cNvSpPr>
              <a:spLocks noChangeArrowheads="1"/>
            </p:cNvSpPr>
            <p:nvPr/>
          </p:nvSpPr>
          <p:spPr bwMode="auto">
            <a:xfrm>
              <a:off x="980" y="2037"/>
              <a:ext cx="850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r" eaLnBrk="0" hangingPunct="0"/>
              <a:r>
                <a:rPr lang="en-US" altLang="zh-CN" sz="2400" b="1">
                  <a:latin typeface="Times New Roman" pitchFamily="18" charset="0"/>
                </a:rPr>
                <a:t>A</a:t>
              </a:r>
              <a:r>
                <a:rPr lang="en-US" altLang="zh-CN" sz="2400" b="1" baseline="-25000">
                  <a:latin typeface="Times New Roman" pitchFamily="18" charset="0"/>
                </a:rPr>
                <a:t>15</a:t>
              </a:r>
              <a:r>
                <a:rPr lang="en-US" altLang="zh-CN" sz="2400" b="1">
                  <a:latin typeface="Times New Roman" pitchFamily="18" charset="0"/>
                </a:rPr>
                <a:t> ~ A</a:t>
              </a:r>
              <a:r>
                <a:rPr lang="en-US" altLang="zh-CN" sz="2400" b="1" baseline="-25000">
                  <a:latin typeface="Times New Roman" pitchFamily="18" charset="0"/>
                </a:rPr>
                <a:t>8</a:t>
              </a:r>
              <a:endParaRPr lang="en-US" altLang="zh-CN" sz="2400" b="1">
                <a:latin typeface="Times New Roman" pitchFamily="18" charset="0"/>
              </a:endParaRPr>
            </a:p>
          </p:txBody>
        </p:sp>
        <p:sp>
          <p:nvSpPr>
            <p:cNvPr id="52234" name="Rectangle 10"/>
            <p:cNvSpPr>
              <a:spLocks noChangeArrowheads="1"/>
            </p:cNvSpPr>
            <p:nvPr/>
          </p:nvSpPr>
          <p:spPr bwMode="auto">
            <a:xfrm>
              <a:off x="204" y="1445"/>
              <a:ext cx="1653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r" eaLnBrk="0" hangingPunct="0"/>
              <a:r>
                <a:rPr lang="en-US" altLang="zh-CN" sz="2400" b="1">
                  <a:latin typeface="Times New Roman" pitchFamily="18" charset="0"/>
                </a:rPr>
                <a:t>A</a:t>
              </a:r>
              <a:r>
                <a:rPr lang="en-US" altLang="zh-CN" sz="2400" b="1" baseline="-25000">
                  <a:latin typeface="Times New Roman" pitchFamily="18" charset="0"/>
                </a:rPr>
                <a:t>19</a:t>
              </a:r>
              <a:r>
                <a:rPr lang="en-US" altLang="zh-CN" sz="2400" b="1">
                  <a:latin typeface="Times New Roman" pitchFamily="18" charset="0"/>
                </a:rPr>
                <a:t>/S</a:t>
              </a:r>
              <a:r>
                <a:rPr lang="en-US" altLang="zh-CN" sz="2400" b="1" baseline="-25000">
                  <a:latin typeface="Times New Roman" pitchFamily="18" charset="0"/>
                </a:rPr>
                <a:t>6</a:t>
              </a:r>
              <a:r>
                <a:rPr lang="en-US" altLang="zh-CN" sz="2400" b="1">
                  <a:latin typeface="Times New Roman" pitchFamily="18" charset="0"/>
                </a:rPr>
                <a:t> ~ A</a:t>
              </a:r>
              <a:r>
                <a:rPr lang="en-US" altLang="zh-CN" sz="2400" b="1" baseline="-25000">
                  <a:latin typeface="Times New Roman" pitchFamily="18" charset="0"/>
                </a:rPr>
                <a:t>16</a:t>
              </a:r>
              <a:r>
                <a:rPr lang="en-US" altLang="zh-CN" sz="2400" b="1">
                  <a:latin typeface="Times New Roman" pitchFamily="18" charset="0"/>
                </a:rPr>
                <a:t>/S</a:t>
              </a:r>
              <a:r>
                <a:rPr lang="en-US" altLang="zh-CN" sz="2400" b="1" baseline="-25000">
                  <a:latin typeface="Times New Roman" pitchFamily="18" charset="0"/>
                </a:rPr>
                <a:t>3</a:t>
              </a:r>
              <a:endParaRPr lang="en-US" altLang="zh-CN" sz="2400" b="1">
                <a:latin typeface="Times New Roman" pitchFamily="18" charset="0"/>
              </a:endParaRPr>
            </a:p>
          </p:txBody>
        </p:sp>
        <p:sp>
          <p:nvSpPr>
            <p:cNvPr id="52235" name="Rectangle 11"/>
            <p:cNvSpPr>
              <a:spLocks noChangeArrowheads="1"/>
            </p:cNvSpPr>
            <p:nvPr/>
          </p:nvSpPr>
          <p:spPr bwMode="auto">
            <a:xfrm>
              <a:off x="374" y="746"/>
              <a:ext cx="1496" cy="291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6" name="Rectangle 12"/>
            <p:cNvSpPr>
              <a:spLocks noChangeArrowheads="1"/>
            </p:cNvSpPr>
            <p:nvPr/>
          </p:nvSpPr>
          <p:spPr bwMode="auto">
            <a:xfrm>
              <a:off x="2109" y="709"/>
              <a:ext cx="638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eaLnBrk="0" hangingPunct="0"/>
              <a:r>
                <a:rPr lang="en-US" altLang="zh-CN" sz="2400" b="1">
                  <a:latin typeface="Times New Roman" pitchFamily="18" charset="0"/>
                </a:rPr>
                <a:t>+5V</a:t>
              </a:r>
            </a:p>
          </p:txBody>
        </p:sp>
        <p:sp>
          <p:nvSpPr>
            <p:cNvPr id="52237" name="Line 13"/>
            <p:cNvSpPr>
              <a:spLocks noChangeShapeType="1"/>
            </p:cNvSpPr>
            <p:nvPr/>
          </p:nvSpPr>
          <p:spPr bwMode="auto">
            <a:xfrm flipH="1">
              <a:off x="2317" y="2337"/>
              <a:ext cx="28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8" name="Rectangle 14"/>
            <p:cNvSpPr>
              <a:spLocks noChangeArrowheads="1"/>
            </p:cNvSpPr>
            <p:nvPr/>
          </p:nvSpPr>
          <p:spPr bwMode="auto">
            <a:xfrm>
              <a:off x="646" y="1777"/>
              <a:ext cx="878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eaLnBrk="0" hangingPunct="0"/>
              <a:r>
                <a:rPr lang="en-US" altLang="zh-CN" sz="2400" b="1">
                  <a:latin typeface="Times New Roman" pitchFamily="18" charset="0"/>
                </a:rPr>
                <a:t>8088</a:t>
              </a:r>
            </a:p>
          </p:txBody>
        </p:sp>
        <p:sp>
          <p:nvSpPr>
            <p:cNvPr id="52239" name="Rectangle 15"/>
            <p:cNvSpPr>
              <a:spLocks noChangeArrowheads="1"/>
            </p:cNvSpPr>
            <p:nvPr/>
          </p:nvSpPr>
          <p:spPr bwMode="auto">
            <a:xfrm>
              <a:off x="1095" y="2852"/>
              <a:ext cx="735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r" eaLnBrk="0" hangingPunct="0"/>
              <a:r>
                <a:rPr lang="en-US" altLang="zh-CN" sz="2400" b="1">
                  <a:latin typeface="Times New Roman" pitchFamily="18" charset="0"/>
                </a:rPr>
                <a:t>ALE</a:t>
              </a:r>
            </a:p>
          </p:txBody>
        </p:sp>
        <p:sp>
          <p:nvSpPr>
            <p:cNvPr id="52240" name="Line 16"/>
            <p:cNvSpPr>
              <a:spLocks noChangeShapeType="1"/>
            </p:cNvSpPr>
            <p:nvPr/>
          </p:nvSpPr>
          <p:spPr bwMode="auto">
            <a:xfrm>
              <a:off x="1872" y="1546"/>
              <a:ext cx="726" cy="1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none" w="sm" len="sm"/>
              <a:tailEnd type="triangle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1" name="Line 17"/>
            <p:cNvSpPr>
              <a:spLocks noChangeShapeType="1"/>
            </p:cNvSpPr>
            <p:nvPr/>
          </p:nvSpPr>
          <p:spPr bwMode="auto">
            <a:xfrm flipH="1" flipV="1">
              <a:off x="1869" y="2918"/>
              <a:ext cx="741" cy="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2" name="Line 18"/>
            <p:cNvSpPr>
              <a:spLocks noChangeShapeType="1"/>
            </p:cNvSpPr>
            <p:nvPr/>
          </p:nvSpPr>
          <p:spPr bwMode="auto">
            <a:xfrm>
              <a:off x="1872" y="2117"/>
              <a:ext cx="726" cy="1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none" w="sm" len="sm"/>
              <a:tailEnd type="triangle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3" name="Line 19"/>
            <p:cNvSpPr>
              <a:spLocks noChangeShapeType="1"/>
            </p:cNvSpPr>
            <p:nvPr/>
          </p:nvSpPr>
          <p:spPr bwMode="auto">
            <a:xfrm>
              <a:off x="1895" y="2688"/>
              <a:ext cx="703" cy="1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triangle" w="lg" len="sm"/>
              <a:tailEnd type="triangle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4" name="Line 20"/>
            <p:cNvSpPr>
              <a:spLocks noChangeShapeType="1"/>
            </p:cNvSpPr>
            <p:nvPr/>
          </p:nvSpPr>
          <p:spPr bwMode="auto">
            <a:xfrm flipV="1">
              <a:off x="1882" y="981"/>
              <a:ext cx="2398" cy="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5" name="Freeform 21"/>
            <p:cNvSpPr>
              <a:spLocks/>
            </p:cNvSpPr>
            <p:nvPr/>
          </p:nvSpPr>
          <p:spPr bwMode="auto">
            <a:xfrm>
              <a:off x="1869" y="845"/>
              <a:ext cx="315" cy="4"/>
            </a:xfrm>
            <a:custGeom>
              <a:avLst/>
              <a:gdLst>
                <a:gd name="T0" fmla="*/ 0 w 232"/>
                <a:gd name="T1" fmla="*/ 3 h 6"/>
                <a:gd name="T2" fmla="*/ 428 w 232"/>
                <a:gd name="T3" fmla="*/ 0 h 6"/>
                <a:gd name="T4" fmla="*/ 0 60000 65536"/>
                <a:gd name="T5" fmla="*/ 0 60000 65536"/>
                <a:gd name="T6" fmla="*/ 0 w 232"/>
                <a:gd name="T7" fmla="*/ 0 h 6"/>
                <a:gd name="T8" fmla="*/ 232 w 232"/>
                <a:gd name="T9" fmla="*/ 6 h 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2" h="6">
                  <a:moveTo>
                    <a:pt x="0" y="6"/>
                  </a:moveTo>
                  <a:lnTo>
                    <a:pt x="232" y="0"/>
                  </a:lnTo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6" name="Rectangle 22"/>
            <p:cNvSpPr>
              <a:spLocks noChangeArrowheads="1"/>
            </p:cNvSpPr>
            <p:nvPr/>
          </p:nvSpPr>
          <p:spPr bwMode="auto">
            <a:xfrm>
              <a:off x="2821" y="1468"/>
              <a:ext cx="759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eaLnBrk="0" hangingPunct="0"/>
              <a:r>
                <a:rPr lang="en-US" altLang="zh-CN" sz="2400" b="1">
                  <a:latin typeface="Times New Roman" pitchFamily="18" charset="0"/>
                </a:rPr>
                <a:t>8282</a:t>
              </a:r>
            </a:p>
          </p:txBody>
        </p:sp>
        <p:sp>
          <p:nvSpPr>
            <p:cNvPr id="52247" name="Rectangle 23"/>
            <p:cNvSpPr>
              <a:spLocks noChangeArrowheads="1"/>
            </p:cNvSpPr>
            <p:nvPr/>
          </p:nvSpPr>
          <p:spPr bwMode="auto">
            <a:xfrm>
              <a:off x="2633" y="1680"/>
              <a:ext cx="639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l" eaLnBrk="0" hangingPunct="0"/>
              <a:r>
                <a:rPr lang="en-US" altLang="zh-CN" sz="2000" b="1">
                  <a:latin typeface="Times New Roman" pitchFamily="18" charset="0"/>
                </a:rPr>
                <a:t>STB</a:t>
              </a:r>
            </a:p>
          </p:txBody>
        </p:sp>
        <p:sp>
          <p:nvSpPr>
            <p:cNvPr id="52248" name="Rectangle 24"/>
            <p:cNvSpPr>
              <a:spLocks noChangeArrowheads="1"/>
            </p:cNvSpPr>
            <p:nvPr/>
          </p:nvSpPr>
          <p:spPr bwMode="auto">
            <a:xfrm>
              <a:off x="3295" y="1677"/>
              <a:ext cx="375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r" eaLnBrk="0" hangingPunct="0"/>
              <a:endParaRPr lang="zh-CN" altLang="zh-CN" sz="2400" b="1">
                <a:latin typeface="Times New Roman" pitchFamily="18" charset="0"/>
              </a:endParaRPr>
            </a:p>
          </p:txBody>
        </p:sp>
        <p:grpSp>
          <p:nvGrpSpPr>
            <p:cNvPr id="52249" name="Group 25"/>
            <p:cNvGrpSpPr>
              <a:grpSpLocks/>
            </p:cNvGrpSpPr>
            <p:nvPr/>
          </p:nvGrpSpPr>
          <p:grpSpPr bwMode="auto">
            <a:xfrm>
              <a:off x="3681" y="1766"/>
              <a:ext cx="246" cy="100"/>
              <a:chOff x="0" y="0"/>
              <a:chExt cx="20000" cy="20008"/>
            </a:xfrm>
          </p:grpSpPr>
          <p:sp>
            <p:nvSpPr>
              <p:cNvPr id="52289" name="Line 26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000" cy="16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90" name="Line 27"/>
              <p:cNvSpPr>
                <a:spLocks noChangeShapeType="1"/>
              </p:cNvSpPr>
              <p:nvPr/>
            </p:nvSpPr>
            <p:spPr bwMode="auto">
              <a:xfrm>
                <a:off x="19883" y="0"/>
                <a:ext cx="117" cy="2000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2250" name="Line 28"/>
            <p:cNvSpPr>
              <a:spLocks noChangeShapeType="1"/>
            </p:cNvSpPr>
            <p:nvPr/>
          </p:nvSpPr>
          <p:spPr bwMode="auto">
            <a:xfrm>
              <a:off x="3843" y="1873"/>
              <a:ext cx="153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1" name="Line 29"/>
            <p:cNvSpPr>
              <a:spLocks noChangeShapeType="1"/>
            </p:cNvSpPr>
            <p:nvPr/>
          </p:nvSpPr>
          <p:spPr bwMode="auto">
            <a:xfrm flipV="1">
              <a:off x="3660" y="1546"/>
              <a:ext cx="579" cy="4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 type="none" w="sm" len="sm"/>
              <a:tailEnd type="triangle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2" name="Rectangle 30"/>
            <p:cNvSpPr>
              <a:spLocks noChangeArrowheads="1"/>
            </p:cNvSpPr>
            <p:nvPr/>
          </p:nvSpPr>
          <p:spPr bwMode="auto">
            <a:xfrm>
              <a:off x="3813" y="572"/>
              <a:ext cx="149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eaLnBrk="0" hangingPunct="0"/>
              <a:r>
                <a:rPr lang="zh-CN" altLang="en-US" sz="2400" b="1">
                  <a:latin typeface="Times New Roman" pitchFamily="18" charset="0"/>
                </a:rPr>
                <a:t>系统总线信号</a:t>
              </a:r>
            </a:p>
          </p:txBody>
        </p:sp>
        <p:sp>
          <p:nvSpPr>
            <p:cNvPr id="52253" name="Rectangle 31"/>
            <p:cNvSpPr>
              <a:spLocks noChangeArrowheads="1"/>
            </p:cNvSpPr>
            <p:nvPr/>
          </p:nvSpPr>
          <p:spPr bwMode="auto">
            <a:xfrm>
              <a:off x="4340" y="1490"/>
              <a:ext cx="1080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l" eaLnBrk="0" hangingPunct="0"/>
              <a:r>
                <a:rPr lang="en-US" altLang="zh-CN" sz="2400" b="1">
                  <a:solidFill>
                    <a:srgbClr val="FF0066"/>
                  </a:solidFill>
                  <a:latin typeface="Times New Roman" pitchFamily="18" charset="0"/>
                </a:rPr>
                <a:t>A</a:t>
              </a:r>
              <a:r>
                <a:rPr lang="en-US" altLang="zh-CN" sz="2400" b="1" baseline="-25000">
                  <a:solidFill>
                    <a:srgbClr val="FF0066"/>
                  </a:solidFill>
                  <a:latin typeface="Times New Roman" pitchFamily="18" charset="0"/>
                </a:rPr>
                <a:t>19</a:t>
              </a:r>
              <a:r>
                <a:rPr lang="en-US" altLang="zh-CN" sz="2400" b="1">
                  <a:solidFill>
                    <a:srgbClr val="FF0066"/>
                  </a:solidFill>
                  <a:latin typeface="Times New Roman" pitchFamily="18" charset="0"/>
                </a:rPr>
                <a:t> ~ A</a:t>
              </a:r>
              <a:r>
                <a:rPr lang="en-US" altLang="zh-CN" sz="2400" b="1" baseline="-25000">
                  <a:solidFill>
                    <a:srgbClr val="FF0066"/>
                  </a:solidFill>
                  <a:latin typeface="Times New Roman" pitchFamily="18" charset="0"/>
                </a:rPr>
                <a:t>16</a:t>
              </a:r>
              <a:endParaRPr lang="en-US" altLang="zh-CN" sz="2400" b="1">
                <a:solidFill>
                  <a:srgbClr val="FF0066"/>
                </a:solidFill>
                <a:latin typeface="Times New Roman" pitchFamily="18" charset="0"/>
              </a:endParaRPr>
            </a:p>
          </p:txBody>
        </p:sp>
        <p:sp>
          <p:nvSpPr>
            <p:cNvPr id="52254" name="Rectangle 32"/>
            <p:cNvSpPr>
              <a:spLocks noChangeArrowheads="1"/>
            </p:cNvSpPr>
            <p:nvPr/>
          </p:nvSpPr>
          <p:spPr bwMode="auto">
            <a:xfrm>
              <a:off x="4340" y="2061"/>
              <a:ext cx="1080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l" eaLnBrk="0" hangingPunct="0"/>
              <a:r>
                <a:rPr lang="en-US" altLang="zh-CN" sz="2400" b="1">
                  <a:solidFill>
                    <a:srgbClr val="FF0066"/>
                  </a:solidFill>
                  <a:latin typeface="Times New Roman" pitchFamily="18" charset="0"/>
                </a:rPr>
                <a:t>A</a:t>
              </a:r>
              <a:r>
                <a:rPr lang="en-US" altLang="zh-CN" sz="2400" b="1" baseline="-25000">
                  <a:solidFill>
                    <a:srgbClr val="FF0066"/>
                  </a:solidFill>
                  <a:latin typeface="Times New Roman" pitchFamily="18" charset="0"/>
                </a:rPr>
                <a:t>15</a:t>
              </a:r>
              <a:r>
                <a:rPr lang="en-US" altLang="zh-CN" sz="2400" b="1">
                  <a:solidFill>
                    <a:srgbClr val="FF0066"/>
                  </a:solidFill>
                  <a:latin typeface="Times New Roman" pitchFamily="18" charset="0"/>
                </a:rPr>
                <a:t> ~ A</a:t>
              </a:r>
              <a:r>
                <a:rPr lang="en-US" altLang="zh-CN" sz="2400" b="1" baseline="-25000">
                  <a:solidFill>
                    <a:srgbClr val="FF0066"/>
                  </a:solidFill>
                  <a:latin typeface="Times New Roman" pitchFamily="18" charset="0"/>
                </a:rPr>
                <a:t>8</a:t>
              </a:r>
              <a:endParaRPr lang="en-US" altLang="zh-CN" sz="2400" b="1">
                <a:solidFill>
                  <a:srgbClr val="FF0066"/>
                </a:solidFill>
                <a:latin typeface="Times New Roman" pitchFamily="18" charset="0"/>
              </a:endParaRPr>
            </a:p>
          </p:txBody>
        </p:sp>
        <p:sp>
          <p:nvSpPr>
            <p:cNvPr id="52255" name="Rectangle 33"/>
            <p:cNvSpPr>
              <a:spLocks noChangeArrowheads="1"/>
            </p:cNvSpPr>
            <p:nvPr/>
          </p:nvSpPr>
          <p:spPr bwMode="auto">
            <a:xfrm>
              <a:off x="4340" y="2610"/>
              <a:ext cx="761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l" eaLnBrk="0" hangingPunct="0"/>
              <a:r>
                <a:rPr lang="en-US" altLang="zh-CN" sz="2400" b="1">
                  <a:solidFill>
                    <a:srgbClr val="FF0066"/>
                  </a:solidFill>
                  <a:latin typeface="Times New Roman" pitchFamily="18" charset="0"/>
                </a:rPr>
                <a:t>A</a:t>
              </a:r>
              <a:r>
                <a:rPr lang="en-US" altLang="zh-CN" sz="2400" b="1" baseline="-25000">
                  <a:solidFill>
                    <a:srgbClr val="FF0066"/>
                  </a:solidFill>
                  <a:latin typeface="Times New Roman" pitchFamily="18" charset="0"/>
                </a:rPr>
                <a:t>7</a:t>
              </a:r>
              <a:r>
                <a:rPr lang="en-US" altLang="zh-CN" sz="2400" b="1">
                  <a:solidFill>
                    <a:srgbClr val="FF0066"/>
                  </a:solidFill>
                  <a:latin typeface="Times New Roman" pitchFamily="18" charset="0"/>
                </a:rPr>
                <a:t> ~ A</a:t>
              </a:r>
              <a:r>
                <a:rPr lang="en-US" altLang="zh-CN" sz="2400" b="1" baseline="-25000">
                  <a:solidFill>
                    <a:srgbClr val="FF0066"/>
                  </a:solidFill>
                  <a:latin typeface="Times New Roman" pitchFamily="18" charset="0"/>
                </a:rPr>
                <a:t>0</a:t>
              </a:r>
              <a:endParaRPr lang="en-US" altLang="zh-CN" sz="2400" b="1">
                <a:solidFill>
                  <a:srgbClr val="FF0066"/>
                </a:solidFill>
                <a:latin typeface="Times New Roman" pitchFamily="18" charset="0"/>
              </a:endParaRPr>
            </a:p>
          </p:txBody>
        </p:sp>
        <p:sp>
          <p:nvSpPr>
            <p:cNvPr id="52256" name="Rectangle 34"/>
            <p:cNvSpPr>
              <a:spLocks noChangeArrowheads="1"/>
            </p:cNvSpPr>
            <p:nvPr/>
          </p:nvSpPr>
          <p:spPr bwMode="auto">
            <a:xfrm>
              <a:off x="4340" y="3192"/>
              <a:ext cx="781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l" eaLnBrk="0" hangingPunct="0"/>
              <a:r>
                <a:rPr lang="en-US" altLang="zh-CN" sz="2400" b="1">
                  <a:solidFill>
                    <a:srgbClr val="FF0066"/>
                  </a:solidFill>
                  <a:latin typeface="Times New Roman" pitchFamily="18" charset="0"/>
                </a:rPr>
                <a:t>D</a:t>
              </a:r>
              <a:r>
                <a:rPr lang="en-US" altLang="zh-CN" sz="2400" b="1" baseline="-25000">
                  <a:solidFill>
                    <a:srgbClr val="FF0066"/>
                  </a:solidFill>
                  <a:latin typeface="Times New Roman" pitchFamily="18" charset="0"/>
                </a:rPr>
                <a:t>7</a:t>
              </a:r>
              <a:r>
                <a:rPr lang="en-US" altLang="zh-CN" sz="2400" b="1">
                  <a:solidFill>
                    <a:srgbClr val="FF0066"/>
                  </a:solidFill>
                  <a:latin typeface="Times New Roman" pitchFamily="18" charset="0"/>
                </a:rPr>
                <a:t> ~ D</a:t>
              </a:r>
              <a:r>
                <a:rPr lang="en-US" altLang="zh-CN" sz="2400" b="1" baseline="-25000">
                  <a:solidFill>
                    <a:srgbClr val="FF0066"/>
                  </a:solidFill>
                  <a:latin typeface="Times New Roman" pitchFamily="18" charset="0"/>
                </a:rPr>
                <a:t>0</a:t>
              </a:r>
              <a:endParaRPr lang="en-US" altLang="zh-CN" sz="2400" b="1">
                <a:solidFill>
                  <a:srgbClr val="FF0066"/>
                </a:solidFill>
                <a:latin typeface="Times New Roman" pitchFamily="18" charset="0"/>
              </a:endParaRPr>
            </a:p>
          </p:txBody>
        </p:sp>
        <p:sp>
          <p:nvSpPr>
            <p:cNvPr id="52257" name="Rectangle 35"/>
            <p:cNvSpPr>
              <a:spLocks noChangeArrowheads="1"/>
            </p:cNvSpPr>
            <p:nvPr/>
          </p:nvSpPr>
          <p:spPr bwMode="auto">
            <a:xfrm>
              <a:off x="4449" y="879"/>
              <a:ext cx="760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l" eaLnBrk="0" hangingPunct="0"/>
              <a:r>
                <a:rPr lang="en-US" altLang="zh-CN" b="1">
                  <a:solidFill>
                    <a:srgbClr val="FF0066"/>
                  </a:solidFill>
                  <a:latin typeface="Times New Roman" pitchFamily="18" charset="0"/>
                </a:rPr>
                <a:t>IO/M*</a:t>
              </a:r>
            </a:p>
            <a:p>
              <a:pPr algn="l" eaLnBrk="0" hangingPunct="0"/>
              <a:r>
                <a:rPr lang="en-US" altLang="zh-CN" b="1">
                  <a:solidFill>
                    <a:srgbClr val="FF0066"/>
                  </a:solidFill>
                  <a:latin typeface="Times New Roman" pitchFamily="18" charset="0"/>
                </a:rPr>
                <a:t>RD*</a:t>
              </a:r>
            </a:p>
            <a:p>
              <a:pPr algn="l" eaLnBrk="0" hangingPunct="0"/>
              <a:r>
                <a:rPr lang="en-US" altLang="zh-CN" b="1">
                  <a:solidFill>
                    <a:srgbClr val="FF0066"/>
                  </a:solidFill>
                  <a:latin typeface="Times New Roman" pitchFamily="18" charset="0"/>
                </a:rPr>
                <a:t>WR*</a:t>
              </a:r>
            </a:p>
          </p:txBody>
        </p:sp>
        <p:sp>
          <p:nvSpPr>
            <p:cNvPr id="52258" name="Line 36"/>
            <p:cNvSpPr>
              <a:spLocks noChangeShapeType="1"/>
            </p:cNvSpPr>
            <p:nvPr/>
          </p:nvSpPr>
          <p:spPr bwMode="auto">
            <a:xfrm>
              <a:off x="1869" y="1139"/>
              <a:ext cx="2411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9" name="Line 37"/>
            <p:cNvSpPr>
              <a:spLocks noChangeShapeType="1"/>
            </p:cNvSpPr>
            <p:nvPr/>
          </p:nvSpPr>
          <p:spPr bwMode="auto">
            <a:xfrm>
              <a:off x="1869" y="1294"/>
              <a:ext cx="2411" cy="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0" name="Rectangle 38"/>
            <p:cNvSpPr>
              <a:spLocks noChangeArrowheads="1"/>
            </p:cNvSpPr>
            <p:nvPr/>
          </p:nvSpPr>
          <p:spPr bwMode="auto">
            <a:xfrm>
              <a:off x="2821" y="2049"/>
              <a:ext cx="759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eaLnBrk="0" hangingPunct="0"/>
              <a:r>
                <a:rPr lang="en-US" altLang="zh-CN" sz="2400" b="1">
                  <a:latin typeface="Times New Roman" pitchFamily="18" charset="0"/>
                </a:rPr>
                <a:t>8282</a:t>
              </a:r>
            </a:p>
          </p:txBody>
        </p:sp>
        <p:sp>
          <p:nvSpPr>
            <p:cNvPr id="52261" name="Rectangle 39"/>
            <p:cNvSpPr>
              <a:spLocks noChangeArrowheads="1"/>
            </p:cNvSpPr>
            <p:nvPr/>
          </p:nvSpPr>
          <p:spPr bwMode="auto">
            <a:xfrm>
              <a:off x="2633" y="2261"/>
              <a:ext cx="639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l" eaLnBrk="0" hangingPunct="0"/>
              <a:r>
                <a:rPr lang="en-US" altLang="zh-CN" sz="2000" b="1">
                  <a:latin typeface="Times New Roman" pitchFamily="18" charset="0"/>
                </a:rPr>
                <a:t>STB</a:t>
              </a:r>
            </a:p>
          </p:txBody>
        </p:sp>
        <p:sp>
          <p:nvSpPr>
            <p:cNvPr id="52262" name="Rectangle 40"/>
            <p:cNvSpPr>
              <a:spLocks noChangeArrowheads="1"/>
            </p:cNvSpPr>
            <p:nvPr/>
          </p:nvSpPr>
          <p:spPr bwMode="auto">
            <a:xfrm>
              <a:off x="3295" y="2242"/>
              <a:ext cx="37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r" eaLnBrk="0" hangingPunct="0"/>
              <a:endParaRPr lang="zh-CN" altLang="zh-CN" sz="2400" b="1">
                <a:latin typeface="Times New Roman" pitchFamily="18" charset="0"/>
              </a:endParaRPr>
            </a:p>
          </p:txBody>
        </p:sp>
        <p:grpSp>
          <p:nvGrpSpPr>
            <p:cNvPr id="52263" name="Group 41"/>
            <p:cNvGrpSpPr>
              <a:grpSpLocks/>
            </p:cNvGrpSpPr>
            <p:nvPr/>
          </p:nvGrpSpPr>
          <p:grpSpPr bwMode="auto">
            <a:xfrm>
              <a:off x="3681" y="2347"/>
              <a:ext cx="246" cy="101"/>
              <a:chOff x="0" y="0"/>
              <a:chExt cx="20000" cy="19945"/>
            </a:xfrm>
          </p:grpSpPr>
          <p:sp>
            <p:nvSpPr>
              <p:cNvPr id="52287" name="Line 42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000" cy="13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88" name="Line 43"/>
              <p:cNvSpPr>
                <a:spLocks noChangeShapeType="1"/>
              </p:cNvSpPr>
              <p:nvPr/>
            </p:nvSpPr>
            <p:spPr bwMode="auto">
              <a:xfrm>
                <a:off x="19883" y="0"/>
                <a:ext cx="117" cy="1994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2264" name="Line 44"/>
            <p:cNvSpPr>
              <a:spLocks noChangeShapeType="1"/>
            </p:cNvSpPr>
            <p:nvPr/>
          </p:nvSpPr>
          <p:spPr bwMode="auto">
            <a:xfrm flipV="1">
              <a:off x="3660" y="2128"/>
              <a:ext cx="579" cy="3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 type="none" w="sm" len="sm"/>
              <a:tailEnd type="triangle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5" name="Rectangle 45"/>
            <p:cNvSpPr>
              <a:spLocks noChangeArrowheads="1"/>
            </p:cNvSpPr>
            <p:nvPr/>
          </p:nvSpPr>
          <p:spPr bwMode="auto">
            <a:xfrm>
              <a:off x="2821" y="2620"/>
              <a:ext cx="759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eaLnBrk="0" hangingPunct="0"/>
              <a:r>
                <a:rPr lang="en-US" altLang="zh-CN" sz="2400" b="1">
                  <a:latin typeface="Times New Roman" pitchFamily="18" charset="0"/>
                </a:rPr>
                <a:t>8282</a:t>
              </a:r>
            </a:p>
          </p:txBody>
        </p:sp>
        <p:sp>
          <p:nvSpPr>
            <p:cNvPr id="52266" name="Rectangle 46"/>
            <p:cNvSpPr>
              <a:spLocks noChangeArrowheads="1"/>
            </p:cNvSpPr>
            <p:nvPr/>
          </p:nvSpPr>
          <p:spPr bwMode="auto">
            <a:xfrm>
              <a:off x="2633" y="2841"/>
              <a:ext cx="639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l" eaLnBrk="0" hangingPunct="0"/>
              <a:r>
                <a:rPr lang="en-US" altLang="zh-CN" sz="2000" b="1">
                  <a:latin typeface="Times New Roman" pitchFamily="18" charset="0"/>
                </a:rPr>
                <a:t>STB</a:t>
              </a:r>
            </a:p>
          </p:txBody>
        </p:sp>
        <p:grpSp>
          <p:nvGrpSpPr>
            <p:cNvPr id="52267" name="Group 47"/>
            <p:cNvGrpSpPr>
              <a:grpSpLocks/>
            </p:cNvGrpSpPr>
            <p:nvPr/>
          </p:nvGrpSpPr>
          <p:grpSpPr bwMode="auto">
            <a:xfrm>
              <a:off x="3681" y="2918"/>
              <a:ext cx="246" cy="100"/>
              <a:chOff x="0" y="0"/>
              <a:chExt cx="20000" cy="20008"/>
            </a:xfrm>
          </p:grpSpPr>
          <p:sp>
            <p:nvSpPr>
              <p:cNvPr id="52285" name="Line 48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000" cy="16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86" name="Line 49"/>
              <p:cNvSpPr>
                <a:spLocks noChangeShapeType="1"/>
              </p:cNvSpPr>
              <p:nvPr/>
            </p:nvSpPr>
            <p:spPr bwMode="auto">
              <a:xfrm>
                <a:off x="19883" y="0"/>
                <a:ext cx="117" cy="2000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2268" name="Line 50"/>
            <p:cNvSpPr>
              <a:spLocks noChangeShapeType="1"/>
            </p:cNvSpPr>
            <p:nvPr/>
          </p:nvSpPr>
          <p:spPr bwMode="auto">
            <a:xfrm>
              <a:off x="3843" y="3028"/>
              <a:ext cx="153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9" name="Line 51"/>
            <p:cNvSpPr>
              <a:spLocks noChangeShapeType="1"/>
            </p:cNvSpPr>
            <p:nvPr/>
          </p:nvSpPr>
          <p:spPr bwMode="auto">
            <a:xfrm flipV="1">
              <a:off x="3660" y="2688"/>
              <a:ext cx="579" cy="3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 type="none" w="sm" len="sm"/>
              <a:tailEnd type="triangle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0" name="Rectangle 52"/>
            <p:cNvSpPr>
              <a:spLocks noChangeArrowheads="1"/>
            </p:cNvSpPr>
            <p:nvPr/>
          </p:nvSpPr>
          <p:spPr bwMode="auto">
            <a:xfrm>
              <a:off x="2800" y="3191"/>
              <a:ext cx="761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eaLnBrk="0" hangingPunct="0"/>
              <a:r>
                <a:rPr lang="en-US" altLang="zh-CN" sz="2400" b="1">
                  <a:latin typeface="Times New Roman" pitchFamily="18" charset="0"/>
                </a:rPr>
                <a:t>8286</a:t>
              </a:r>
            </a:p>
          </p:txBody>
        </p:sp>
        <p:sp>
          <p:nvSpPr>
            <p:cNvPr id="52271" name="Rectangle 53"/>
            <p:cNvSpPr>
              <a:spLocks noChangeArrowheads="1"/>
            </p:cNvSpPr>
            <p:nvPr/>
          </p:nvSpPr>
          <p:spPr bwMode="auto">
            <a:xfrm>
              <a:off x="2622" y="3281"/>
              <a:ext cx="63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l" eaLnBrk="0" hangingPunct="0"/>
              <a:r>
                <a:rPr lang="en-US" altLang="zh-CN" sz="1600" b="1">
                  <a:latin typeface="Times New Roman" pitchFamily="18" charset="0"/>
                </a:rPr>
                <a:t>T</a:t>
              </a:r>
            </a:p>
            <a:p>
              <a:pPr algn="l" eaLnBrk="0" hangingPunct="0"/>
              <a:r>
                <a:rPr lang="en-US" altLang="zh-CN" sz="1600" b="1">
                  <a:latin typeface="Times New Roman" pitchFamily="18" charset="0"/>
                </a:rPr>
                <a:t>OE*</a:t>
              </a:r>
            </a:p>
          </p:txBody>
        </p:sp>
        <p:sp>
          <p:nvSpPr>
            <p:cNvPr id="52272" name="Line 54"/>
            <p:cNvSpPr>
              <a:spLocks noChangeShapeType="1"/>
            </p:cNvSpPr>
            <p:nvPr/>
          </p:nvSpPr>
          <p:spPr bwMode="auto">
            <a:xfrm flipV="1">
              <a:off x="3660" y="3336"/>
              <a:ext cx="579" cy="3"/>
            </a:xfrm>
            <a:prstGeom prst="line">
              <a:avLst/>
            </a:prstGeom>
            <a:noFill/>
            <a:ln w="76200">
              <a:solidFill>
                <a:srgbClr val="D60093"/>
              </a:solidFill>
              <a:round/>
              <a:headEnd type="triangle" w="lg" len="sm"/>
              <a:tailEnd type="triangle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3" name="Line 55"/>
            <p:cNvSpPr>
              <a:spLocks noChangeShapeType="1"/>
            </p:cNvSpPr>
            <p:nvPr/>
          </p:nvSpPr>
          <p:spPr bwMode="auto">
            <a:xfrm flipH="1" flipV="1">
              <a:off x="1869" y="3379"/>
              <a:ext cx="741" cy="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4" name="Line 56"/>
            <p:cNvSpPr>
              <a:spLocks noChangeShapeType="1"/>
            </p:cNvSpPr>
            <p:nvPr/>
          </p:nvSpPr>
          <p:spPr bwMode="auto">
            <a:xfrm flipH="1" flipV="1">
              <a:off x="1869" y="3511"/>
              <a:ext cx="741" cy="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5" name="Line 57"/>
            <p:cNvSpPr>
              <a:spLocks noChangeShapeType="1"/>
            </p:cNvSpPr>
            <p:nvPr/>
          </p:nvSpPr>
          <p:spPr bwMode="auto">
            <a:xfrm>
              <a:off x="3843" y="2458"/>
              <a:ext cx="15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6" name="Oval 58"/>
            <p:cNvSpPr>
              <a:spLocks noChangeArrowheads="1"/>
            </p:cNvSpPr>
            <p:nvPr/>
          </p:nvSpPr>
          <p:spPr bwMode="auto">
            <a:xfrm>
              <a:off x="2262" y="2898"/>
              <a:ext cx="77" cy="4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7" name="Oval 59"/>
            <p:cNvSpPr>
              <a:spLocks noChangeArrowheads="1"/>
            </p:cNvSpPr>
            <p:nvPr/>
          </p:nvSpPr>
          <p:spPr bwMode="auto">
            <a:xfrm>
              <a:off x="2264" y="2316"/>
              <a:ext cx="78" cy="4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8" name="Freeform 60"/>
            <p:cNvSpPr>
              <a:spLocks/>
            </p:cNvSpPr>
            <p:nvPr/>
          </p:nvSpPr>
          <p:spPr bwMode="auto">
            <a:xfrm>
              <a:off x="2157" y="2691"/>
              <a:ext cx="450" cy="593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10 h 20000"/>
                <a:gd name="T4" fmla="*/ 0 w 20000"/>
                <a:gd name="T5" fmla="*/ 10 h 20000"/>
                <a:gd name="T6" fmla="*/ 0 w 20000"/>
                <a:gd name="T7" fmla="*/ 12 h 20000"/>
                <a:gd name="T8" fmla="*/ 0 w 20000"/>
                <a:gd name="T9" fmla="*/ 11 h 20000"/>
                <a:gd name="T10" fmla="*/ 0 w 20000"/>
                <a:gd name="T11" fmla="*/ 18 h 20000"/>
                <a:gd name="T12" fmla="*/ 10 w 20000"/>
                <a:gd name="T13" fmla="*/ 18 h 20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000"/>
                <a:gd name="T22" fmla="*/ 0 h 20000"/>
                <a:gd name="T23" fmla="*/ 20000 w 20000"/>
                <a:gd name="T24" fmla="*/ 20000 h 20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000" h="20000">
                  <a:moveTo>
                    <a:pt x="0" y="0"/>
                  </a:moveTo>
                  <a:lnTo>
                    <a:pt x="0" y="11911"/>
                  </a:lnTo>
                  <a:lnTo>
                    <a:pt x="0" y="11517"/>
                  </a:lnTo>
                  <a:lnTo>
                    <a:pt x="0" y="13440"/>
                  </a:lnTo>
                  <a:lnTo>
                    <a:pt x="0" y="12676"/>
                  </a:lnTo>
                  <a:lnTo>
                    <a:pt x="0" y="19975"/>
                  </a:lnTo>
                  <a:lnTo>
                    <a:pt x="19940" y="19975"/>
                  </a:lnTo>
                </a:path>
              </a:pathLst>
            </a:custGeom>
            <a:noFill/>
            <a:ln w="76200" cap="flat" cmpd="sng">
              <a:solidFill>
                <a:schemeClr val="folHlink"/>
              </a:solidFill>
              <a:prstDash val="solid"/>
              <a:round/>
              <a:headEnd type="none" w="sm" len="sm"/>
              <a:tailEnd type="triangle" w="lg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9" name="Freeform 61"/>
            <p:cNvSpPr>
              <a:spLocks/>
            </p:cNvSpPr>
            <p:nvPr/>
          </p:nvSpPr>
          <p:spPr bwMode="auto">
            <a:xfrm>
              <a:off x="2299" y="1771"/>
              <a:ext cx="311" cy="1143"/>
            </a:xfrm>
            <a:custGeom>
              <a:avLst/>
              <a:gdLst>
                <a:gd name="T0" fmla="*/ 0 w 20000"/>
                <a:gd name="T1" fmla="*/ 65 h 20000"/>
                <a:gd name="T2" fmla="*/ 0 w 20000"/>
                <a:gd name="T3" fmla="*/ 0 h 20000"/>
                <a:gd name="T4" fmla="*/ 5 w 20000"/>
                <a:gd name="T5" fmla="*/ 0 h 20000"/>
                <a:gd name="T6" fmla="*/ 0 60000 65536"/>
                <a:gd name="T7" fmla="*/ 0 60000 65536"/>
                <a:gd name="T8" fmla="*/ 0 60000 65536"/>
                <a:gd name="T9" fmla="*/ 0 w 20000"/>
                <a:gd name="T10" fmla="*/ 0 h 20000"/>
                <a:gd name="T11" fmla="*/ 20000 w 20000"/>
                <a:gd name="T12" fmla="*/ 20000 h 20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00" h="20000">
                  <a:moveTo>
                    <a:pt x="0" y="19987"/>
                  </a:moveTo>
                  <a:lnTo>
                    <a:pt x="0" y="0"/>
                  </a:lnTo>
                  <a:lnTo>
                    <a:pt x="19913" y="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80" name="Text Box 62"/>
            <p:cNvSpPr txBox="1">
              <a:spLocks noChangeArrowheads="1"/>
            </p:cNvSpPr>
            <p:nvPr/>
          </p:nvSpPr>
          <p:spPr bwMode="auto">
            <a:xfrm>
              <a:off x="1065" y="741"/>
              <a:ext cx="687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 eaLnBrk="1" hangingPunct="1"/>
              <a:r>
                <a:rPr kumimoji="1" lang="en-US" altLang="zh-CN" sz="1600" b="1">
                  <a:latin typeface="Tahoma" pitchFamily="34" charset="0"/>
                </a:rPr>
                <a:t>MN/MX*</a:t>
              </a:r>
            </a:p>
            <a:p>
              <a:pPr algn="r" eaLnBrk="1" hangingPunct="1"/>
              <a:r>
                <a:rPr kumimoji="1" lang="en-US" altLang="zh-CN" sz="1600" b="1">
                  <a:latin typeface="Tahoma" pitchFamily="34" charset="0"/>
                </a:rPr>
                <a:t>IO/M*</a:t>
              </a:r>
            </a:p>
            <a:p>
              <a:pPr algn="r" eaLnBrk="1" hangingPunct="1"/>
              <a:r>
                <a:rPr kumimoji="1" lang="en-US" altLang="zh-CN" sz="1600" b="1">
                  <a:latin typeface="Tahoma" pitchFamily="34" charset="0"/>
                </a:rPr>
                <a:t>RD*</a:t>
              </a:r>
            </a:p>
            <a:p>
              <a:pPr algn="r" eaLnBrk="1" hangingPunct="1"/>
              <a:r>
                <a:rPr kumimoji="1" lang="en-US" altLang="zh-CN" sz="1600" b="1">
                  <a:latin typeface="Tahoma" pitchFamily="34" charset="0"/>
                </a:rPr>
                <a:t>WR*</a:t>
              </a:r>
            </a:p>
          </p:txBody>
        </p:sp>
        <p:sp>
          <p:nvSpPr>
            <p:cNvPr id="52281" name="Text Box 63"/>
            <p:cNvSpPr txBox="1">
              <a:spLocks noChangeArrowheads="1"/>
            </p:cNvSpPr>
            <p:nvPr/>
          </p:nvSpPr>
          <p:spPr bwMode="auto">
            <a:xfrm>
              <a:off x="1194" y="3267"/>
              <a:ext cx="54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1600" b="1">
                  <a:latin typeface="Tahoma" pitchFamily="34" charset="0"/>
                </a:rPr>
                <a:t>DT/R*</a:t>
              </a:r>
            </a:p>
            <a:p>
              <a:pPr algn="l" eaLnBrk="1" hangingPunct="1"/>
              <a:r>
                <a:rPr kumimoji="1" lang="en-US" altLang="zh-CN" sz="1600" b="1">
                  <a:latin typeface="Tahoma" pitchFamily="34" charset="0"/>
                </a:rPr>
                <a:t>DEN*</a:t>
              </a:r>
            </a:p>
          </p:txBody>
        </p:sp>
        <p:sp>
          <p:nvSpPr>
            <p:cNvPr id="52282" name="Text Box 64"/>
            <p:cNvSpPr txBox="1">
              <a:spLocks noChangeArrowheads="1"/>
            </p:cNvSpPr>
            <p:nvPr/>
          </p:nvSpPr>
          <p:spPr bwMode="auto">
            <a:xfrm>
              <a:off x="3260" y="2821"/>
              <a:ext cx="4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000" b="1">
                  <a:latin typeface="Tahoma" pitchFamily="34" charset="0"/>
                </a:rPr>
                <a:t>OE*</a:t>
              </a:r>
            </a:p>
          </p:txBody>
        </p:sp>
        <p:sp>
          <p:nvSpPr>
            <p:cNvPr id="52283" name="Text Box 65"/>
            <p:cNvSpPr txBox="1">
              <a:spLocks noChangeArrowheads="1"/>
            </p:cNvSpPr>
            <p:nvPr/>
          </p:nvSpPr>
          <p:spPr bwMode="auto">
            <a:xfrm>
              <a:off x="3260" y="2208"/>
              <a:ext cx="4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000" b="1">
                  <a:latin typeface="Tahoma" pitchFamily="34" charset="0"/>
                </a:rPr>
                <a:t>OE*</a:t>
              </a:r>
            </a:p>
          </p:txBody>
        </p:sp>
        <p:sp>
          <p:nvSpPr>
            <p:cNvPr id="52284" name="Text Box 66"/>
            <p:cNvSpPr txBox="1">
              <a:spLocks noChangeArrowheads="1"/>
            </p:cNvSpPr>
            <p:nvPr/>
          </p:nvSpPr>
          <p:spPr bwMode="auto">
            <a:xfrm>
              <a:off x="3260" y="1645"/>
              <a:ext cx="4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000" b="1">
                  <a:latin typeface="Tahoma" pitchFamily="34" charset="0"/>
                </a:rPr>
                <a:t>OE*</a:t>
              </a:r>
            </a:p>
          </p:txBody>
        </p:sp>
      </p:grpSp>
      <p:pic>
        <p:nvPicPr>
          <p:cNvPr id="67" name="图片 66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6385436"/>
            <a:ext cx="472564" cy="472564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1. 20</a:t>
            </a:r>
            <a:r>
              <a:rPr lang="zh-CN" altLang="en-US" smtClean="0"/>
              <a:t>位地址总线的形成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07375" cy="3168005"/>
          </a:xfrm>
        </p:spPr>
        <p:txBody>
          <a:bodyPr/>
          <a:lstStyle/>
          <a:p>
            <a:pPr eaLnBrk="1" hangingPunct="1"/>
            <a:r>
              <a:rPr lang="zh-CN" altLang="en-US" sz="2400" b="0" dirty="0" smtClean="0"/>
              <a:t>采用</a:t>
            </a:r>
            <a:r>
              <a:rPr lang="en-US" altLang="zh-CN" sz="2400" b="0" dirty="0" smtClean="0"/>
              <a:t>3</a:t>
            </a:r>
            <a:r>
              <a:rPr lang="zh-CN" altLang="en-US" sz="2400" b="0" dirty="0" smtClean="0"/>
              <a:t>个</a:t>
            </a:r>
            <a:r>
              <a:rPr lang="en-US" altLang="zh-CN" sz="2400" b="0" dirty="0" smtClean="0"/>
              <a:t>8282</a:t>
            </a:r>
            <a:r>
              <a:rPr lang="zh-CN" altLang="en-US" sz="2400" b="0" dirty="0" smtClean="0"/>
              <a:t>进行锁存和驱动</a:t>
            </a:r>
          </a:p>
          <a:p>
            <a:pPr eaLnBrk="1" hangingPunct="1"/>
            <a:r>
              <a:rPr lang="en-US" altLang="zh-CN" sz="2400" b="0" dirty="0" smtClean="0"/>
              <a:t>Intel 8282</a:t>
            </a:r>
            <a:r>
              <a:rPr lang="zh-CN" altLang="en-US" sz="2400" b="0" dirty="0" smtClean="0"/>
              <a:t>是三态透明锁存器，类似有</a:t>
            </a:r>
            <a:r>
              <a:rPr lang="en-US" altLang="zh-CN" sz="2400" b="0" dirty="0" smtClean="0"/>
              <a:t>Intel 8283</a:t>
            </a:r>
            <a:r>
              <a:rPr lang="zh-CN" altLang="en-US" sz="2400" b="0" dirty="0" smtClean="0"/>
              <a:t>和通用数字集成电路芯片</a:t>
            </a:r>
            <a:r>
              <a:rPr lang="en-US" altLang="zh-CN" sz="2400" b="0" dirty="0" smtClean="0"/>
              <a:t>74373</a:t>
            </a:r>
          </a:p>
          <a:p>
            <a:pPr eaLnBrk="1" hangingPunct="1"/>
            <a:r>
              <a:rPr lang="zh-CN" altLang="en-US" sz="2400" b="0" dirty="0" smtClean="0"/>
              <a:t>三态输出：</a:t>
            </a:r>
          </a:p>
          <a:p>
            <a:pPr lvl="1" eaLnBrk="1" hangingPunct="1"/>
            <a:r>
              <a:rPr lang="zh-CN" altLang="en-US" sz="2400" b="0" dirty="0" smtClean="0">
                <a:solidFill>
                  <a:srgbClr val="000099"/>
                </a:solidFill>
              </a:rPr>
              <a:t>输出控制信号有效时，允许数据输出；</a:t>
            </a:r>
          </a:p>
          <a:p>
            <a:pPr lvl="1" eaLnBrk="1" hangingPunct="1"/>
            <a:r>
              <a:rPr lang="zh-CN" altLang="en-US" sz="2400" b="0" dirty="0">
                <a:solidFill>
                  <a:srgbClr val="000099"/>
                </a:solidFill>
              </a:rPr>
              <a:t>输出控制信号无效</a:t>
            </a:r>
            <a:r>
              <a:rPr lang="zh-CN" altLang="en-US" sz="2400" b="0" dirty="0" smtClean="0">
                <a:solidFill>
                  <a:srgbClr val="000099"/>
                </a:solidFill>
              </a:rPr>
              <a:t>时，不允许数据输出，呈高阻状态</a:t>
            </a:r>
          </a:p>
          <a:p>
            <a:pPr eaLnBrk="1" hangingPunct="1"/>
            <a:r>
              <a:rPr lang="zh-CN" altLang="en-US" sz="2400" b="0" dirty="0" smtClean="0"/>
              <a:t>透明：锁存器的输出能够跟随输入变化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2. 8</a:t>
            </a:r>
            <a:r>
              <a:rPr lang="zh-CN" altLang="en-US" smtClean="0"/>
              <a:t>位数据总线的形成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98537"/>
            <a:ext cx="8229600" cy="2925517"/>
          </a:xfrm>
        </p:spPr>
        <p:txBody>
          <a:bodyPr/>
          <a:lstStyle/>
          <a:p>
            <a:pPr eaLnBrk="1" hangingPunct="1"/>
            <a:r>
              <a:rPr lang="zh-CN" altLang="en-US" b="0" dirty="0" smtClean="0">
                <a:latin typeface="Times New Roman" pitchFamily="18" charset="0"/>
              </a:rPr>
              <a:t>采用数据收发器</a:t>
            </a:r>
            <a:r>
              <a:rPr lang="en-US" altLang="zh-CN" b="0" dirty="0" smtClean="0"/>
              <a:t>8286</a:t>
            </a:r>
            <a:r>
              <a:rPr lang="zh-CN" altLang="en-US" b="0" dirty="0" smtClean="0">
                <a:latin typeface="Times New Roman" pitchFamily="18" charset="0"/>
              </a:rPr>
              <a:t>进行双向驱动</a:t>
            </a:r>
            <a:r>
              <a:rPr lang="zh-CN" altLang="en-US" b="0" dirty="0" smtClean="0"/>
              <a:t> </a:t>
            </a:r>
          </a:p>
          <a:p>
            <a:pPr eaLnBrk="1" hangingPunct="1"/>
            <a:r>
              <a:rPr lang="en-US" altLang="zh-CN" b="0" dirty="0" smtClean="0"/>
              <a:t>Intel 8286</a:t>
            </a:r>
            <a:r>
              <a:rPr lang="zh-CN" altLang="en-US" b="0" dirty="0" smtClean="0"/>
              <a:t>是</a:t>
            </a:r>
            <a:r>
              <a:rPr lang="en-US" altLang="zh-CN" b="0" dirty="0" smtClean="0"/>
              <a:t>8</a:t>
            </a:r>
            <a:r>
              <a:rPr lang="zh-CN" altLang="en-US" b="0" dirty="0" smtClean="0"/>
              <a:t>位三态双向缓冲器，类似功能的器件还有</a:t>
            </a:r>
            <a:r>
              <a:rPr lang="en-US" altLang="zh-CN" b="0" dirty="0" smtClean="0"/>
              <a:t>Intel 8287</a:t>
            </a:r>
            <a:r>
              <a:rPr lang="zh-CN" altLang="en-US" b="0" dirty="0" smtClean="0"/>
              <a:t>、通用数字集成电路</a:t>
            </a:r>
            <a:r>
              <a:rPr lang="en-US" altLang="zh-CN" b="0" dirty="0" smtClean="0"/>
              <a:t>74245</a:t>
            </a:r>
            <a:r>
              <a:rPr lang="zh-CN" altLang="en-US" b="0" dirty="0" smtClean="0"/>
              <a:t>等</a:t>
            </a:r>
          </a:p>
          <a:p>
            <a:pPr eaLnBrk="1" hangingPunct="1"/>
            <a:r>
              <a:rPr lang="zh-CN" altLang="en-US" b="0" dirty="0" smtClean="0"/>
              <a:t>另外，接口电路中也经常使用三态单向缓冲器，例如通用数字集成电路</a:t>
            </a:r>
            <a:r>
              <a:rPr lang="en-US" altLang="zh-CN" b="0" dirty="0" smtClean="0"/>
              <a:t>74244</a:t>
            </a:r>
            <a:r>
              <a:rPr lang="zh-CN" altLang="en-US" b="0" dirty="0" smtClean="0"/>
              <a:t>就是一个常用的双</a:t>
            </a:r>
            <a:r>
              <a:rPr lang="en-US" altLang="zh-CN" b="0" dirty="0" smtClean="0"/>
              <a:t>4</a:t>
            </a:r>
            <a:r>
              <a:rPr lang="zh-CN" altLang="en-US" b="0" dirty="0" smtClean="0"/>
              <a:t>位三态单向缓冲器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187328"/>
            <a:ext cx="7456487" cy="450848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引脚信号的标识方法</a:t>
            </a:r>
          </a:p>
        </p:txBody>
      </p:sp>
      <p:pic>
        <p:nvPicPr>
          <p:cNvPr id="13315" name="Picture 39" descr="fig05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45" y="998730"/>
            <a:ext cx="6488112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21064"/>
            <a:ext cx="4275475" cy="2053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 </a:t>
            </a:r>
            <a:r>
              <a:rPr lang="zh-CN" altLang="en-US" smtClean="0"/>
              <a:t>系统控制信号的形成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998538"/>
            <a:ext cx="8229600" cy="2070422"/>
          </a:xfrm>
        </p:spPr>
        <p:txBody>
          <a:bodyPr/>
          <a:lstStyle/>
          <a:p>
            <a:pPr eaLnBrk="1" hangingPunct="1"/>
            <a:r>
              <a:rPr lang="zh-CN" altLang="en-US" b="0" dirty="0" smtClean="0"/>
              <a:t>由</a:t>
            </a:r>
            <a:r>
              <a:rPr lang="en-US" altLang="zh-CN" b="0" dirty="0" smtClean="0"/>
              <a:t>8088</a:t>
            </a:r>
            <a:r>
              <a:rPr lang="zh-CN" altLang="en-US" b="0" dirty="0" smtClean="0"/>
              <a:t>引脚直接提供</a:t>
            </a:r>
          </a:p>
          <a:p>
            <a:pPr eaLnBrk="1" hangingPunct="1"/>
            <a:r>
              <a:rPr lang="zh-CN" altLang="en-US" b="0" dirty="0" smtClean="0"/>
              <a:t>因为基本的控制信号</a:t>
            </a:r>
            <a:r>
              <a:rPr lang="en-US" altLang="zh-CN" b="0" dirty="0" smtClean="0"/>
              <a:t>8088</a:t>
            </a:r>
            <a:r>
              <a:rPr lang="zh-CN" altLang="en-US" b="0" dirty="0" smtClean="0"/>
              <a:t>引脚中都含有</a:t>
            </a:r>
          </a:p>
          <a:p>
            <a:pPr eaLnBrk="1" hangingPunct="1"/>
            <a:r>
              <a:rPr lang="zh-CN" altLang="en-US" b="0" dirty="0" smtClean="0"/>
              <a:t>例如：</a:t>
            </a:r>
            <a:r>
              <a:rPr lang="en-US" altLang="zh-CN" b="0" dirty="0" smtClean="0"/>
              <a:t>IO/M*</a:t>
            </a:r>
            <a:r>
              <a:rPr lang="zh-CN" altLang="en-US" b="0" dirty="0" smtClean="0"/>
              <a:t>、</a:t>
            </a:r>
            <a:r>
              <a:rPr lang="en-US" altLang="zh-CN" b="0" dirty="0" smtClean="0"/>
              <a:t>WR*</a:t>
            </a:r>
            <a:r>
              <a:rPr lang="zh-CN" altLang="en-US" b="0" dirty="0" smtClean="0"/>
              <a:t>、</a:t>
            </a:r>
            <a:r>
              <a:rPr lang="en-US" altLang="zh-CN" b="0" dirty="0" smtClean="0"/>
              <a:t>RD*</a:t>
            </a:r>
            <a:r>
              <a:rPr lang="zh-CN" altLang="en-US" b="0" dirty="0" smtClean="0"/>
              <a:t>等</a:t>
            </a:r>
          </a:p>
          <a:p>
            <a:pPr eaLnBrk="1" hangingPunct="1"/>
            <a:r>
              <a:rPr lang="zh-CN" altLang="en-US" b="0" dirty="0" smtClean="0"/>
              <a:t>其它信号的情况看</a:t>
            </a:r>
            <a:r>
              <a:rPr lang="zh-CN" altLang="en-US" b="0" dirty="0" smtClean="0">
                <a:hlinkClick r:id="rId2" action="ppaction://hlinksldjump"/>
              </a:rPr>
              <a:t>详图</a:t>
            </a:r>
            <a:endParaRPr lang="zh-CN" altLang="en-US" b="0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4.4 8088</a:t>
            </a:r>
            <a:r>
              <a:rPr lang="zh-CN" altLang="en-US" dirty="0" smtClean="0"/>
              <a:t>的总线时序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476250" y="981075"/>
            <a:ext cx="8343900" cy="204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800" dirty="0">
                <a:solidFill>
                  <a:schemeClr val="accent2"/>
                </a:solidFill>
                <a:latin typeface="Times New Roman" pitchFamily="18" charset="0"/>
                <a:ea typeface="幼圆" pitchFamily="49" charset="-122"/>
              </a:rPr>
              <a:t>时序（</a:t>
            </a:r>
            <a:r>
              <a:rPr lang="en-US" altLang="zh-CN" sz="2800" dirty="0">
                <a:solidFill>
                  <a:schemeClr val="accent2"/>
                </a:solidFill>
                <a:ea typeface="幼圆" pitchFamily="49" charset="-122"/>
              </a:rPr>
              <a:t>Timing</a:t>
            </a:r>
            <a:r>
              <a:rPr lang="zh-CN" altLang="en-US" sz="2800" dirty="0">
                <a:solidFill>
                  <a:schemeClr val="accent2"/>
                </a:solidFill>
                <a:latin typeface="Times New Roman" pitchFamily="18" charset="0"/>
                <a:ea typeface="幼圆" pitchFamily="49" charset="-122"/>
              </a:rPr>
              <a:t>）是指信号高低电平（有效或无效）变化及相互间的时间顺序关系</a:t>
            </a:r>
          </a:p>
          <a:p>
            <a:pPr marL="342900" indent="-342900" algn="just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altLang="zh-CN" sz="2800" dirty="0">
                <a:solidFill>
                  <a:schemeClr val="accent2"/>
                </a:solidFill>
                <a:ea typeface="幼圆" pitchFamily="49" charset="-122"/>
              </a:rPr>
              <a:t>CPU</a:t>
            </a:r>
            <a:r>
              <a:rPr lang="zh-CN" altLang="en-US" sz="2800" dirty="0">
                <a:solidFill>
                  <a:schemeClr val="accent2"/>
                </a:solidFill>
                <a:latin typeface="Times New Roman" pitchFamily="18" charset="0"/>
                <a:ea typeface="幼圆" pitchFamily="49" charset="-122"/>
              </a:rPr>
              <a:t>时序决定系统各部件间的同步和定时</a:t>
            </a:r>
          </a:p>
          <a:p>
            <a:pPr marL="342900" indent="-342900" algn="just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800" dirty="0">
                <a:solidFill>
                  <a:schemeClr val="accent2"/>
                </a:solidFill>
                <a:latin typeface="Times New Roman" pitchFamily="18" charset="0"/>
                <a:ea typeface="幼圆" pitchFamily="49" charset="-122"/>
              </a:rPr>
              <a:t>总线时序描述</a:t>
            </a:r>
            <a:r>
              <a:rPr lang="en-US" altLang="zh-CN" sz="2800" dirty="0">
                <a:solidFill>
                  <a:schemeClr val="accent2"/>
                </a:solidFill>
                <a:ea typeface="幼圆" pitchFamily="49" charset="-122"/>
              </a:rPr>
              <a:t>CPU</a:t>
            </a:r>
            <a:r>
              <a:rPr lang="zh-CN" altLang="en-US" sz="2800" dirty="0">
                <a:solidFill>
                  <a:schemeClr val="accent2"/>
                </a:solidFill>
                <a:latin typeface="Times New Roman" pitchFamily="18" charset="0"/>
                <a:ea typeface="幼圆" pitchFamily="49" charset="-122"/>
              </a:rPr>
              <a:t>引脚如何实现总线操作</a:t>
            </a:r>
          </a:p>
          <a:p>
            <a:pPr marL="342900" indent="-342900" algn="just">
              <a:spcBef>
                <a:spcPct val="20000"/>
              </a:spcBef>
              <a:buFontTx/>
              <a:buBlip>
                <a:blip r:embed="rId2"/>
              </a:buBlip>
            </a:pPr>
            <a:endParaRPr lang="en-US" altLang="zh-CN" sz="2800" dirty="0">
              <a:solidFill>
                <a:schemeClr val="accent2"/>
              </a:solidFill>
              <a:ea typeface="幼圆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4.2 8088</a:t>
            </a:r>
            <a:r>
              <a:rPr lang="zh-CN" altLang="en-US" smtClean="0"/>
              <a:t>的总线时序</a:t>
            </a:r>
            <a:r>
              <a:rPr lang="zh-CN" altLang="en-US" sz="1600" smtClean="0"/>
              <a:t>（续</a:t>
            </a:r>
            <a:r>
              <a:rPr lang="en-US" altLang="zh-CN" sz="1600" smtClean="0"/>
              <a:t>1</a:t>
            </a:r>
            <a:r>
              <a:rPr lang="zh-CN" altLang="en-US" sz="1600" smtClean="0"/>
              <a:t>）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468313" y="998538"/>
            <a:ext cx="8424862" cy="516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accent2"/>
                </a:solidFill>
                <a:latin typeface="Times New Roman" pitchFamily="18" charset="0"/>
                <a:ea typeface="幼圆" pitchFamily="49" charset="-122"/>
              </a:rPr>
              <a:t>总线操作是指</a:t>
            </a:r>
            <a:r>
              <a:rPr lang="en-US" altLang="zh-CN" sz="2400" dirty="0">
                <a:solidFill>
                  <a:schemeClr val="accent2"/>
                </a:solidFill>
                <a:latin typeface="Times New Roman" pitchFamily="18" charset="0"/>
                <a:ea typeface="幼圆" pitchFamily="49" charset="-122"/>
              </a:rPr>
              <a:t>CPU</a:t>
            </a:r>
            <a:r>
              <a:rPr lang="zh-CN" altLang="en-US" sz="2400" dirty="0">
                <a:solidFill>
                  <a:schemeClr val="accent2"/>
                </a:solidFill>
                <a:latin typeface="Times New Roman" pitchFamily="18" charset="0"/>
                <a:ea typeface="幼圆" pitchFamily="49" charset="-122"/>
              </a:rPr>
              <a:t>通过总线对外的各种操作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altLang="zh-CN" sz="2400" dirty="0">
                <a:solidFill>
                  <a:schemeClr val="accent2"/>
                </a:solidFill>
                <a:latin typeface="+mn-lt"/>
                <a:ea typeface="幼圆" pitchFamily="49" charset="-122"/>
              </a:rPr>
              <a:t>8088</a:t>
            </a:r>
            <a:r>
              <a:rPr lang="zh-CN" altLang="en-US" sz="2400" dirty="0">
                <a:solidFill>
                  <a:schemeClr val="accent2"/>
                </a:solidFill>
                <a:latin typeface="Times New Roman" pitchFamily="18" charset="0"/>
                <a:ea typeface="幼圆" pitchFamily="49" charset="-122"/>
              </a:rPr>
              <a:t>的总线操作主要有：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zh-CN" altLang="en-US" sz="2400" dirty="0">
                <a:solidFill>
                  <a:srgbClr val="000099"/>
                </a:solidFill>
                <a:latin typeface="Times New Roman" pitchFamily="18" charset="0"/>
              </a:rPr>
              <a:t>存储器读、</a:t>
            </a:r>
            <a:r>
              <a:rPr lang="en-US" altLang="zh-CN" sz="2400" dirty="0">
                <a:solidFill>
                  <a:srgbClr val="000099"/>
                </a:solidFill>
              </a:rPr>
              <a:t>I/O</a:t>
            </a:r>
            <a:r>
              <a:rPr lang="zh-CN" altLang="en-US" sz="2400" dirty="0">
                <a:solidFill>
                  <a:srgbClr val="000099"/>
                </a:solidFill>
                <a:latin typeface="Times New Roman" pitchFamily="18" charset="0"/>
              </a:rPr>
              <a:t>读操作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zh-CN" altLang="en-US" sz="2400" dirty="0">
                <a:solidFill>
                  <a:srgbClr val="000099"/>
                </a:solidFill>
                <a:latin typeface="Times New Roman" pitchFamily="18" charset="0"/>
              </a:rPr>
              <a:t>存储器写、</a:t>
            </a:r>
            <a:r>
              <a:rPr lang="en-US" altLang="zh-CN" sz="2400" dirty="0">
                <a:solidFill>
                  <a:srgbClr val="000099"/>
                </a:solidFill>
              </a:rPr>
              <a:t>I/O</a:t>
            </a:r>
            <a:r>
              <a:rPr lang="zh-CN" altLang="en-US" sz="2400" dirty="0">
                <a:solidFill>
                  <a:srgbClr val="000099"/>
                </a:solidFill>
                <a:latin typeface="Times New Roman" pitchFamily="18" charset="0"/>
              </a:rPr>
              <a:t>写操作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zh-CN" altLang="en-US" sz="2400" dirty="0">
                <a:solidFill>
                  <a:srgbClr val="000099"/>
                </a:solidFill>
                <a:latin typeface="Times New Roman" pitchFamily="18" charset="0"/>
              </a:rPr>
              <a:t>中断响应操作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zh-CN" altLang="en-US" sz="2400" dirty="0">
                <a:solidFill>
                  <a:srgbClr val="000099"/>
                </a:solidFill>
                <a:latin typeface="Times New Roman" pitchFamily="18" charset="0"/>
              </a:rPr>
              <a:t>总线请求及响应操作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000099"/>
                </a:solidFill>
              </a:rPr>
              <a:t>CPU</a:t>
            </a:r>
            <a:r>
              <a:rPr lang="zh-CN" altLang="en-US" sz="2400" dirty="0">
                <a:solidFill>
                  <a:srgbClr val="000099"/>
                </a:solidFill>
                <a:latin typeface="Times New Roman" pitchFamily="18" charset="0"/>
              </a:rPr>
              <a:t>正在进行内部操作、并不进行实际对外操作的空闲状态</a:t>
            </a:r>
            <a:r>
              <a:rPr lang="en-US" altLang="zh-CN" sz="2400" dirty="0">
                <a:solidFill>
                  <a:srgbClr val="000099"/>
                </a:solidFill>
                <a:latin typeface="Times New Roman" pitchFamily="18" charset="0"/>
              </a:rPr>
              <a:t>Ti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accent2"/>
                </a:solidFill>
                <a:latin typeface="Times New Roman" pitchFamily="18" charset="0"/>
                <a:ea typeface="幼圆" pitchFamily="49" charset="-122"/>
              </a:rPr>
              <a:t>描述总线操作的微处理器时序有三级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zh-CN" altLang="en-US" sz="2400" dirty="0">
                <a:solidFill>
                  <a:srgbClr val="000099"/>
                </a:solidFill>
                <a:latin typeface="Times New Roman" pitchFamily="18" charset="0"/>
              </a:rPr>
              <a:t>指令周期 → 总线周期 → 时钟周期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8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8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8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8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83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83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83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4.2 8088</a:t>
            </a:r>
            <a:r>
              <a:rPr lang="zh-CN" altLang="en-US" smtClean="0"/>
              <a:t>的总线时序</a:t>
            </a:r>
            <a:r>
              <a:rPr lang="zh-CN" altLang="en-US" sz="1600" smtClean="0"/>
              <a:t>（续</a:t>
            </a:r>
            <a:r>
              <a:rPr lang="en-US" altLang="zh-CN" sz="1600" smtClean="0"/>
              <a:t>2</a:t>
            </a:r>
            <a:r>
              <a:rPr lang="zh-CN" altLang="en-US" sz="1600" smtClean="0"/>
              <a:t>）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49" y="998538"/>
            <a:ext cx="8221663" cy="51673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Times New Roman" pitchFamily="18" charset="0"/>
              </a:rPr>
              <a:t>指令周期</a:t>
            </a:r>
            <a:r>
              <a:rPr lang="zh-CN" altLang="en-US" sz="2400" b="0" dirty="0" smtClean="0">
                <a:latin typeface="Times New Roman" pitchFamily="18" charset="0"/>
              </a:rPr>
              <a:t>是指一条指令经取指、译码、读写操作数到执行完成的过程。</a:t>
            </a:r>
            <a:endParaRPr lang="en-US" altLang="zh-CN" sz="2400" b="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 smtClean="0">
                <a:latin typeface="Times New Roman" pitchFamily="18" charset="0"/>
              </a:rPr>
              <a:t>总线周期</a:t>
            </a:r>
            <a:r>
              <a:rPr lang="zh-CN" altLang="en-US" sz="2400" b="0" dirty="0" smtClean="0">
                <a:latin typeface="Times New Roman" pitchFamily="18" charset="0"/>
              </a:rPr>
              <a:t>是指</a:t>
            </a:r>
            <a:r>
              <a:rPr lang="en-US" altLang="zh-CN" sz="2400" b="0" dirty="0" smtClean="0">
                <a:latin typeface="Times New Roman" pitchFamily="18" charset="0"/>
              </a:rPr>
              <a:t>CPU</a:t>
            </a:r>
            <a:r>
              <a:rPr lang="zh-CN" altLang="en-US" sz="2400" b="0" dirty="0" smtClean="0">
                <a:latin typeface="Times New Roman" pitchFamily="18" charset="0"/>
              </a:rPr>
              <a:t>通过总线操作与外部（存储器或</a:t>
            </a:r>
            <a:r>
              <a:rPr lang="en-US" altLang="zh-CN" sz="2400" b="0" dirty="0" smtClean="0">
                <a:latin typeface="Times New Roman" pitchFamily="18" charset="0"/>
              </a:rPr>
              <a:t>I/O</a:t>
            </a:r>
            <a:r>
              <a:rPr lang="zh-CN" altLang="en-US" sz="2400" b="0" dirty="0" smtClean="0">
                <a:latin typeface="Times New Roman" pitchFamily="18" charset="0"/>
              </a:rPr>
              <a:t>端口）进行一次数据交换的过程</a:t>
            </a:r>
            <a:endParaRPr lang="en-US" altLang="zh-CN" sz="2400" b="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Times New Roman" pitchFamily="18" charset="0"/>
              </a:rPr>
              <a:t>若干总线周期组成一个指令周期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b="0" dirty="0" smtClean="0"/>
              <a:t>8088</a:t>
            </a:r>
            <a:r>
              <a:rPr lang="zh-CN" altLang="en-US" sz="2400" b="0" dirty="0" smtClean="0"/>
              <a:t>的基本总线周期需要</a:t>
            </a:r>
            <a:r>
              <a:rPr lang="en-US" altLang="zh-CN" sz="2400" b="0" dirty="0" smtClean="0"/>
              <a:t>4</a:t>
            </a:r>
            <a:r>
              <a:rPr lang="zh-CN" altLang="en-US" sz="2400" b="0" dirty="0" smtClean="0"/>
              <a:t>个</a:t>
            </a:r>
            <a:r>
              <a:rPr lang="zh-CN" altLang="en-US" sz="2400" dirty="0"/>
              <a:t>时钟周期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0" dirty="0" smtClean="0">
                <a:solidFill>
                  <a:srgbClr val="000099"/>
                </a:solidFill>
                <a:latin typeface="Times New Roman" pitchFamily="18" charset="0"/>
              </a:rPr>
              <a:t>4</a:t>
            </a:r>
            <a:r>
              <a:rPr lang="zh-CN" altLang="en-US" sz="2400" b="0" dirty="0" smtClean="0">
                <a:solidFill>
                  <a:srgbClr val="000099"/>
                </a:solidFill>
                <a:latin typeface="Times New Roman" pitchFamily="18" charset="0"/>
              </a:rPr>
              <a:t>个时钟周期编号为</a:t>
            </a:r>
            <a:r>
              <a:rPr lang="en-US" altLang="zh-CN" sz="2400" b="0" dirty="0" smtClean="0">
                <a:solidFill>
                  <a:srgbClr val="000099"/>
                </a:solidFill>
                <a:latin typeface="Times New Roman" pitchFamily="18" charset="0"/>
              </a:rPr>
              <a:t>T</a:t>
            </a:r>
            <a:r>
              <a:rPr lang="en-US" altLang="zh-CN" sz="2400" b="0" baseline="-30000" dirty="0" smtClean="0">
                <a:solidFill>
                  <a:srgbClr val="000099"/>
                </a:solidFill>
                <a:latin typeface="Times New Roman" pitchFamily="18" charset="0"/>
              </a:rPr>
              <a:t>1</a:t>
            </a:r>
            <a:r>
              <a:rPr lang="zh-CN" altLang="en-US" sz="2400" b="0" dirty="0" smtClean="0">
                <a:solidFill>
                  <a:srgbClr val="000099"/>
                </a:solidFill>
                <a:latin typeface="Times New Roman" pitchFamily="18" charset="0"/>
              </a:rPr>
              <a:t>、</a:t>
            </a:r>
            <a:r>
              <a:rPr lang="en-US" altLang="zh-CN" sz="2400" b="0" dirty="0" smtClean="0">
                <a:solidFill>
                  <a:srgbClr val="000099"/>
                </a:solidFill>
                <a:latin typeface="Times New Roman" pitchFamily="18" charset="0"/>
              </a:rPr>
              <a:t>T</a:t>
            </a:r>
            <a:r>
              <a:rPr lang="en-US" altLang="zh-CN" sz="2400" b="0" baseline="-30000" dirty="0" smtClean="0">
                <a:solidFill>
                  <a:srgbClr val="000099"/>
                </a:solidFill>
                <a:latin typeface="Times New Roman" pitchFamily="18" charset="0"/>
              </a:rPr>
              <a:t>2</a:t>
            </a:r>
            <a:r>
              <a:rPr lang="zh-CN" altLang="en-US" sz="2400" b="0" dirty="0" smtClean="0">
                <a:solidFill>
                  <a:srgbClr val="000099"/>
                </a:solidFill>
                <a:latin typeface="Times New Roman" pitchFamily="18" charset="0"/>
              </a:rPr>
              <a:t>、</a:t>
            </a:r>
            <a:r>
              <a:rPr lang="en-US" altLang="zh-CN" sz="2400" b="0" dirty="0" smtClean="0">
                <a:solidFill>
                  <a:srgbClr val="000099"/>
                </a:solidFill>
                <a:latin typeface="Times New Roman" pitchFamily="18" charset="0"/>
              </a:rPr>
              <a:t>T</a:t>
            </a:r>
            <a:r>
              <a:rPr lang="en-US" altLang="zh-CN" sz="2400" b="0" baseline="-30000" dirty="0" smtClean="0">
                <a:solidFill>
                  <a:srgbClr val="000099"/>
                </a:solidFill>
                <a:latin typeface="Times New Roman" pitchFamily="18" charset="0"/>
              </a:rPr>
              <a:t>3</a:t>
            </a:r>
            <a:r>
              <a:rPr lang="zh-CN" altLang="en-US" sz="2400" b="0" dirty="0" smtClean="0">
                <a:solidFill>
                  <a:srgbClr val="000099"/>
                </a:solidFill>
                <a:latin typeface="Times New Roman" pitchFamily="18" charset="0"/>
              </a:rPr>
              <a:t>和</a:t>
            </a:r>
            <a:r>
              <a:rPr lang="en-US" altLang="zh-CN" sz="2400" b="0" dirty="0" smtClean="0">
                <a:solidFill>
                  <a:srgbClr val="000099"/>
                </a:solidFill>
                <a:latin typeface="Times New Roman" pitchFamily="18" charset="0"/>
              </a:rPr>
              <a:t>T</a:t>
            </a:r>
            <a:r>
              <a:rPr lang="en-US" altLang="zh-CN" sz="2400" b="0" baseline="-30000" dirty="0" smtClean="0">
                <a:solidFill>
                  <a:srgbClr val="000099"/>
                </a:solidFill>
                <a:latin typeface="Times New Roman" pitchFamily="18" charset="0"/>
              </a:rPr>
              <a:t>4</a:t>
            </a:r>
            <a:endParaRPr lang="en-US" altLang="zh-CN" sz="2400" b="0" dirty="0" smtClean="0">
              <a:solidFill>
                <a:srgbClr val="000099"/>
              </a:solidFill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0" dirty="0" smtClean="0">
                <a:solidFill>
                  <a:srgbClr val="000099"/>
                </a:solidFill>
                <a:latin typeface="Times New Roman" pitchFamily="18" charset="0"/>
              </a:rPr>
              <a:t>总线周期中的时钟周期也被称作</a:t>
            </a:r>
            <a:r>
              <a:rPr lang="zh-CN" altLang="en-US" sz="2400" b="0" dirty="0" smtClean="0">
                <a:solidFill>
                  <a:srgbClr val="000099"/>
                </a:solidFill>
              </a:rPr>
              <a:t>“</a:t>
            </a:r>
            <a:r>
              <a:rPr lang="en-US" altLang="zh-CN" sz="2400" b="0" dirty="0" smtClean="0">
                <a:solidFill>
                  <a:srgbClr val="000099"/>
                </a:solidFill>
                <a:latin typeface="Times New Roman" pitchFamily="18" charset="0"/>
              </a:rPr>
              <a:t>T</a:t>
            </a:r>
            <a:r>
              <a:rPr lang="zh-CN" altLang="en-US" sz="2400" b="0" dirty="0" smtClean="0">
                <a:solidFill>
                  <a:srgbClr val="000099"/>
                </a:solidFill>
                <a:latin typeface="Times New Roman" pitchFamily="18" charset="0"/>
              </a:rPr>
              <a:t>状态</a:t>
            </a:r>
            <a:r>
              <a:rPr lang="zh-CN" altLang="en-US" sz="2400" b="0" dirty="0" smtClean="0">
                <a:solidFill>
                  <a:srgbClr val="000099"/>
                </a:solidFill>
              </a:rPr>
              <a:t>”</a:t>
            </a:r>
            <a:r>
              <a:rPr lang="zh-CN" altLang="en-US" sz="2400" b="0" dirty="0" smtClean="0">
                <a:solidFill>
                  <a:srgbClr val="000099"/>
                </a:solidFill>
                <a:latin typeface="Times New Roman" pitchFamily="18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0" dirty="0" smtClean="0">
                <a:solidFill>
                  <a:srgbClr val="000099"/>
                </a:solidFill>
                <a:latin typeface="Times New Roman" pitchFamily="18" charset="0"/>
              </a:rPr>
              <a:t>时钟周期的时间长度就是时钟频率的倒数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b="0" dirty="0" smtClean="0">
                <a:latin typeface="Times New Roman" pitchFamily="18" charset="0"/>
              </a:rPr>
              <a:t>当需要延长总线周期时插入等待状态</a:t>
            </a:r>
            <a:r>
              <a:rPr lang="en-US" altLang="zh-CN" sz="2400" b="0" dirty="0" smtClean="0">
                <a:latin typeface="Times New Roman" pitchFamily="18" charset="0"/>
              </a:rPr>
              <a:t>Tw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b="0" dirty="0" smtClean="0">
                <a:latin typeface="Times New Roman" pitchFamily="18" charset="0"/>
              </a:rPr>
              <a:t>CPU</a:t>
            </a:r>
            <a:r>
              <a:rPr lang="zh-CN" altLang="en-US" sz="2400" b="0" dirty="0" smtClean="0">
                <a:latin typeface="Times New Roman" pitchFamily="18" charset="0"/>
              </a:rPr>
              <a:t>进行内部操作，没有对外操作时，其引脚就处于空闲状态</a:t>
            </a:r>
            <a:r>
              <a:rPr lang="en-US" altLang="zh-CN" sz="2400" b="0" dirty="0" smtClean="0">
                <a:latin typeface="Times New Roman" pitchFamily="18" charset="0"/>
              </a:rPr>
              <a:t>Ti</a:t>
            </a:r>
          </a:p>
        </p:txBody>
      </p:sp>
      <p:sp>
        <p:nvSpPr>
          <p:cNvPr id="59403" name="AutoShape 1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596188" y="2852738"/>
            <a:ext cx="846242" cy="48625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lnSpc>
                <a:spcPct val="80000"/>
              </a:lnSpc>
              <a:defRPr/>
            </a:pPr>
            <a:r>
              <a:rPr kumimoji="1" lang="zh-CN" altLang="en-US" sz="2400" dirty="0">
                <a:solidFill>
                  <a:srgbClr val="3333FF"/>
                </a:solidFill>
                <a:latin typeface="+mn-ea"/>
              </a:rPr>
              <a:t>演示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59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59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59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59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4.2 8088</a:t>
            </a:r>
            <a:r>
              <a:rPr lang="zh-CN" altLang="en-US" smtClean="0"/>
              <a:t>的总线时序</a:t>
            </a:r>
            <a:r>
              <a:rPr lang="zh-CN" altLang="en-US" sz="1600" smtClean="0"/>
              <a:t>（续</a:t>
            </a:r>
            <a:r>
              <a:rPr lang="en-US" altLang="zh-CN" sz="1600" smtClean="0"/>
              <a:t>3</a:t>
            </a:r>
            <a:r>
              <a:rPr lang="zh-CN" altLang="en-US" sz="1600" smtClean="0"/>
              <a:t>）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b="0" dirty="0" smtClean="0">
                <a:latin typeface="Times New Roman" pitchFamily="18" charset="0"/>
              </a:rPr>
              <a:t>任何指令的取指阶段都需要存储器读总线周期，读取的内容是指令代码</a:t>
            </a:r>
          </a:p>
          <a:p>
            <a:pPr eaLnBrk="1" hangingPunct="1"/>
            <a:r>
              <a:rPr lang="zh-CN" altLang="en-US" sz="2400" b="0" dirty="0" smtClean="0">
                <a:latin typeface="Times New Roman" pitchFamily="18" charset="0"/>
              </a:rPr>
              <a:t>任何一条以存储单元为源操作数的指令都将引起</a:t>
            </a:r>
            <a:r>
              <a:rPr lang="zh-CN" altLang="en-US" sz="2400" b="0" dirty="0" smtClean="0">
                <a:solidFill>
                  <a:schemeClr val="folHlink"/>
                </a:solidFill>
                <a:latin typeface="Times New Roman" pitchFamily="18" charset="0"/>
              </a:rPr>
              <a:t>存储器读总线周期</a:t>
            </a:r>
            <a:r>
              <a:rPr lang="zh-CN" altLang="en-US" sz="2400" b="0" dirty="0" smtClean="0">
                <a:latin typeface="Times New Roman" pitchFamily="18" charset="0"/>
              </a:rPr>
              <a:t>，任何一条以存储单元为目的操作数的指令都将引起</a:t>
            </a:r>
            <a:r>
              <a:rPr lang="zh-CN" altLang="en-US" sz="2400" b="0" dirty="0" smtClean="0">
                <a:solidFill>
                  <a:schemeClr val="folHlink"/>
                </a:solidFill>
                <a:latin typeface="Times New Roman" pitchFamily="18" charset="0"/>
              </a:rPr>
              <a:t>存储器写总线周期</a:t>
            </a:r>
          </a:p>
          <a:p>
            <a:pPr eaLnBrk="1" hangingPunct="1"/>
            <a:r>
              <a:rPr lang="zh-CN" altLang="en-US" sz="2400" b="0" dirty="0" smtClean="0">
                <a:latin typeface="Times New Roman" pitchFamily="18" charset="0"/>
              </a:rPr>
              <a:t>执行</a:t>
            </a:r>
            <a:r>
              <a:rPr lang="en-US" altLang="zh-CN" sz="2400" b="0" dirty="0" smtClean="0">
                <a:latin typeface="Times New Roman" pitchFamily="18" charset="0"/>
              </a:rPr>
              <a:t>IN</a:t>
            </a:r>
            <a:r>
              <a:rPr lang="zh-CN" altLang="en-US" sz="2400" b="0" dirty="0" smtClean="0">
                <a:latin typeface="Times New Roman" pitchFamily="18" charset="0"/>
              </a:rPr>
              <a:t>指令出现</a:t>
            </a:r>
            <a:r>
              <a:rPr lang="en-US" altLang="zh-CN" sz="2400" b="0" dirty="0" smtClean="0">
                <a:solidFill>
                  <a:schemeClr val="folHlink"/>
                </a:solidFill>
                <a:latin typeface="Times New Roman" pitchFamily="18" charset="0"/>
              </a:rPr>
              <a:t>I/O</a:t>
            </a:r>
            <a:r>
              <a:rPr lang="zh-CN" altLang="en-US" sz="2400" b="0" dirty="0" smtClean="0">
                <a:solidFill>
                  <a:schemeClr val="folHlink"/>
                </a:solidFill>
                <a:latin typeface="Times New Roman" pitchFamily="18" charset="0"/>
              </a:rPr>
              <a:t>读总线周期</a:t>
            </a:r>
            <a:r>
              <a:rPr lang="zh-CN" altLang="en-US" sz="2400" b="0" dirty="0" smtClean="0">
                <a:latin typeface="Times New Roman" pitchFamily="18" charset="0"/>
              </a:rPr>
              <a:t>，执行</a:t>
            </a:r>
            <a:r>
              <a:rPr lang="en-US" altLang="zh-CN" sz="2400" b="0" dirty="0" smtClean="0">
                <a:latin typeface="Times New Roman" pitchFamily="18" charset="0"/>
              </a:rPr>
              <a:t>OUT</a:t>
            </a:r>
            <a:r>
              <a:rPr lang="zh-CN" altLang="en-US" sz="2400" b="0" dirty="0" smtClean="0">
                <a:latin typeface="Times New Roman" pitchFamily="18" charset="0"/>
              </a:rPr>
              <a:t>指令出现</a:t>
            </a:r>
            <a:r>
              <a:rPr lang="en-US" altLang="zh-CN" sz="2400" b="0" dirty="0" smtClean="0">
                <a:solidFill>
                  <a:schemeClr val="folHlink"/>
                </a:solidFill>
                <a:latin typeface="Times New Roman" pitchFamily="18" charset="0"/>
              </a:rPr>
              <a:t>I/O</a:t>
            </a:r>
            <a:r>
              <a:rPr lang="zh-CN" altLang="en-US" sz="2400" b="0" dirty="0" smtClean="0">
                <a:solidFill>
                  <a:schemeClr val="folHlink"/>
                </a:solidFill>
                <a:latin typeface="Times New Roman" pitchFamily="18" charset="0"/>
              </a:rPr>
              <a:t>写总线周期</a:t>
            </a:r>
          </a:p>
          <a:p>
            <a:pPr eaLnBrk="1" hangingPunct="1"/>
            <a:r>
              <a:rPr lang="en-US" altLang="zh-CN" sz="2400" b="0" dirty="0" smtClean="0">
                <a:latin typeface="Times New Roman" pitchFamily="18" charset="0"/>
              </a:rPr>
              <a:t>CPU</a:t>
            </a:r>
            <a:r>
              <a:rPr lang="zh-CN" altLang="en-US" sz="2400" b="0" dirty="0" smtClean="0">
                <a:latin typeface="Times New Roman" pitchFamily="18" charset="0"/>
              </a:rPr>
              <a:t>响应可屏蔽中断时生成</a:t>
            </a:r>
            <a:r>
              <a:rPr lang="zh-CN" altLang="en-US" sz="2400" b="0" dirty="0" smtClean="0">
                <a:solidFill>
                  <a:schemeClr val="folHlink"/>
                </a:solidFill>
                <a:latin typeface="Times New Roman" pitchFamily="18" charset="0"/>
              </a:rPr>
              <a:t>中断响应总线周期</a:t>
            </a:r>
            <a:endParaRPr lang="zh-CN" altLang="en-US" sz="2400" b="0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4.2 8088</a:t>
            </a:r>
            <a:r>
              <a:rPr lang="zh-CN" altLang="en-US" smtClean="0"/>
              <a:t>的总线时序</a:t>
            </a:r>
            <a:r>
              <a:rPr lang="zh-CN" altLang="en-US" sz="1600" smtClean="0"/>
              <a:t>（续</a:t>
            </a:r>
            <a:r>
              <a:rPr lang="en-US" altLang="zh-CN" sz="1600" smtClean="0"/>
              <a:t>4</a:t>
            </a:r>
            <a:r>
              <a:rPr lang="zh-CN" altLang="en-US" sz="1600" smtClean="0"/>
              <a:t>）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b="0" dirty="0" smtClean="0">
                <a:latin typeface="Times New Roman" pitchFamily="18" charset="0"/>
              </a:rPr>
              <a:t>总线操作中如何实现时序同步是关键</a:t>
            </a:r>
          </a:p>
          <a:p>
            <a:pPr eaLnBrk="1" hangingPunct="1"/>
            <a:r>
              <a:rPr lang="en-US" altLang="zh-CN" sz="2400" b="0" dirty="0" smtClean="0"/>
              <a:t>CPU</a:t>
            </a:r>
            <a:r>
              <a:rPr lang="zh-CN" altLang="en-US" sz="2400" b="0" dirty="0" smtClean="0">
                <a:latin typeface="Times New Roman" pitchFamily="18" charset="0"/>
              </a:rPr>
              <a:t>总线周期采用</a:t>
            </a:r>
            <a:r>
              <a:rPr lang="zh-CN" altLang="en-US" sz="2400" b="0" dirty="0" smtClean="0">
                <a:solidFill>
                  <a:schemeClr val="folHlink"/>
                </a:solidFill>
                <a:latin typeface="Times New Roman" pitchFamily="18" charset="0"/>
              </a:rPr>
              <a:t>同步时序</a:t>
            </a:r>
            <a:endParaRPr lang="zh-CN" altLang="en-US" sz="2400" b="0" dirty="0" smtClean="0">
              <a:latin typeface="Times New Roman" pitchFamily="18" charset="0"/>
            </a:endParaRPr>
          </a:p>
          <a:p>
            <a:pPr lvl="1" eaLnBrk="1" hangingPunct="1"/>
            <a:r>
              <a:rPr lang="zh-CN" altLang="en-US" sz="2400" b="0" dirty="0" smtClean="0">
                <a:solidFill>
                  <a:srgbClr val="000099"/>
                </a:solidFill>
                <a:latin typeface="+mn-ea"/>
                <a:ea typeface="+mn-ea"/>
              </a:rPr>
              <a:t>各部件都以系统时钟信号为基准</a:t>
            </a:r>
          </a:p>
          <a:p>
            <a:pPr lvl="1" eaLnBrk="1" hangingPunct="1"/>
            <a:r>
              <a:rPr lang="zh-CN" altLang="en-US" sz="2400" b="0" dirty="0" smtClean="0">
                <a:solidFill>
                  <a:srgbClr val="000099"/>
                </a:solidFill>
                <a:latin typeface="+mn-ea"/>
                <a:ea typeface="+mn-ea"/>
              </a:rPr>
              <a:t>当相互不能配合时，快速部件（</a:t>
            </a:r>
            <a:r>
              <a:rPr lang="en-US" altLang="zh-CN" sz="2400" b="0" dirty="0" smtClean="0">
                <a:solidFill>
                  <a:srgbClr val="000099"/>
                </a:solidFill>
                <a:ea typeface="+mn-ea"/>
              </a:rPr>
              <a:t>CPU</a:t>
            </a:r>
            <a:r>
              <a:rPr lang="zh-CN" altLang="en-US" sz="2400" b="0" dirty="0" smtClean="0">
                <a:solidFill>
                  <a:srgbClr val="000099"/>
                </a:solidFill>
                <a:latin typeface="+mn-ea"/>
                <a:ea typeface="+mn-ea"/>
              </a:rPr>
              <a:t>）插入等待状态等待慢速部件（</a:t>
            </a:r>
            <a:r>
              <a:rPr lang="en-US" altLang="zh-CN" sz="2400" b="0" dirty="0" smtClean="0">
                <a:solidFill>
                  <a:srgbClr val="000099"/>
                </a:solidFill>
                <a:ea typeface="+mn-ea"/>
              </a:rPr>
              <a:t>I/O</a:t>
            </a:r>
            <a:r>
              <a:rPr lang="zh-CN" altLang="en-US" sz="2400" b="0" dirty="0" smtClean="0">
                <a:solidFill>
                  <a:srgbClr val="000099"/>
                </a:solidFill>
                <a:latin typeface="+mn-ea"/>
                <a:ea typeface="+mn-ea"/>
              </a:rPr>
              <a:t>和存储器）</a:t>
            </a:r>
          </a:p>
          <a:p>
            <a:pPr eaLnBrk="1" hangingPunct="1"/>
            <a:r>
              <a:rPr lang="en-US" altLang="zh-CN" sz="2400" b="0" dirty="0" smtClean="0"/>
              <a:t>CPU</a:t>
            </a:r>
            <a:r>
              <a:rPr lang="zh-CN" altLang="en-US" sz="2400" b="0" dirty="0" smtClean="0">
                <a:latin typeface="Times New Roman" pitchFamily="18" charset="0"/>
              </a:rPr>
              <a:t>与外设接口常采用</a:t>
            </a:r>
            <a:r>
              <a:rPr lang="zh-CN" altLang="en-US" sz="2400" b="0" dirty="0" smtClean="0">
                <a:solidFill>
                  <a:schemeClr val="folHlink"/>
                </a:solidFill>
                <a:latin typeface="Times New Roman" pitchFamily="18" charset="0"/>
              </a:rPr>
              <a:t>异步时序</a:t>
            </a:r>
            <a:r>
              <a:rPr lang="zh-CN" altLang="en-US" sz="2400" b="0" dirty="0" smtClean="0">
                <a:latin typeface="Times New Roman" pitchFamily="18" charset="0"/>
              </a:rPr>
              <a:t>，它们通过应答联络信号实现同步操作</a:t>
            </a:r>
            <a:endParaRPr lang="zh-CN" altLang="en-US" sz="2400" b="0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4.4.1 </a:t>
            </a:r>
            <a:r>
              <a:rPr lang="zh-CN" altLang="en-US" dirty="0" smtClean="0"/>
              <a:t>最小组态的总线时序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29600" cy="2807965"/>
          </a:xfrm>
        </p:spPr>
        <p:txBody>
          <a:bodyPr/>
          <a:lstStyle/>
          <a:p>
            <a:pPr marL="0" indent="0" algn="l" eaLnBrk="1" hangingPunct="1">
              <a:spcBef>
                <a:spcPct val="50000"/>
              </a:spcBef>
              <a:buFontTx/>
              <a:buNone/>
            </a:pPr>
            <a:r>
              <a:rPr lang="zh-CN" altLang="en-US" sz="2400" b="0" dirty="0" smtClean="0">
                <a:latin typeface="Times New Roman" pitchFamily="18" charset="0"/>
              </a:rPr>
              <a:t>本节展开微处理器最基本的</a:t>
            </a:r>
            <a:r>
              <a:rPr lang="en-US" altLang="zh-CN" sz="2400" b="0" dirty="0" smtClean="0">
                <a:latin typeface="Times New Roman" pitchFamily="18" charset="0"/>
              </a:rPr>
              <a:t>4</a:t>
            </a:r>
            <a:r>
              <a:rPr lang="zh-CN" altLang="en-US" sz="2400" b="0" dirty="0" smtClean="0">
                <a:latin typeface="Times New Roman" pitchFamily="18" charset="0"/>
              </a:rPr>
              <a:t>种总线周期。</a:t>
            </a:r>
          </a:p>
          <a:p>
            <a:pPr lvl="1" eaLnBrk="1" hangingPunct="1">
              <a:spcBef>
                <a:spcPct val="50000"/>
              </a:spcBef>
              <a:buFont typeface="Wingdings" pitchFamily="2" charset="2"/>
              <a:buChar char="u"/>
            </a:pPr>
            <a:r>
              <a:rPr lang="zh-CN" altLang="en-US" sz="2400" b="0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存储器读总线周期</a:t>
            </a:r>
          </a:p>
          <a:p>
            <a:pPr lvl="1" eaLnBrk="1" hangingPunct="1">
              <a:spcBef>
                <a:spcPct val="50000"/>
              </a:spcBef>
              <a:buFont typeface="Wingdings" pitchFamily="2" charset="2"/>
              <a:buChar char="u"/>
            </a:pPr>
            <a:r>
              <a:rPr lang="zh-CN" altLang="en-US" sz="2400" b="0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存储器写总线周期</a:t>
            </a:r>
          </a:p>
          <a:p>
            <a:pPr lvl="1" eaLnBrk="1" hangingPunct="1">
              <a:spcBef>
                <a:spcPct val="50000"/>
              </a:spcBef>
              <a:buFont typeface="Wingdings" pitchFamily="2" charset="2"/>
              <a:buChar char="u"/>
            </a:pPr>
            <a:r>
              <a:rPr lang="en-US" altLang="zh-CN" sz="2400" b="0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I/O</a:t>
            </a:r>
            <a:r>
              <a:rPr lang="zh-CN" altLang="en-US" sz="2400" b="0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读总线周期</a:t>
            </a:r>
          </a:p>
          <a:p>
            <a:pPr lvl="1" eaLnBrk="1" hangingPunct="1">
              <a:spcBef>
                <a:spcPct val="50000"/>
              </a:spcBef>
              <a:buFont typeface="Wingdings" pitchFamily="2" charset="2"/>
              <a:buChar char="u"/>
            </a:pPr>
            <a:r>
              <a:rPr lang="en-US" altLang="zh-CN" sz="2400" b="0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I/O</a:t>
            </a:r>
            <a:r>
              <a:rPr lang="zh-CN" altLang="en-US" sz="2400" b="0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写总线周期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</a:t>
            </a:r>
            <a:r>
              <a:rPr lang="en-US" altLang="zh-CN" smtClean="0"/>
              <a:t>4</a:t>
            </a:r>
            <a:r>
              <a:rPr lang="zh-CN" altLang="en-US" smtClean="0"/>
              <a:t>章：存储器写总线周期</a:t>
            </a:r>
          </a:p>
        </p:txBody>
      </p:sp>
      <p:grpSp>
        <p:nvGrpSpPr>
          <p:cNvPr id="62467" name="Group 4"/>
          <p:cNvGrpSpPr>
            <a:grpSpLocks/>
          </p:cNvGrpSpPr>
          <p:nvPr/>
        </p:nvGrpSpPr>
        <p:grpSpPr bwMode="auto">
          <a:xfrm>
            <a:off x="-107950" y="927101"/>
            <a:ext cx="9144000" cy="5006976"/>
            <a:chOff x="0" y="830"/>
            <a:chExt cx="5760" cy="3154"/>
          </a:xfrm>
        </p:grpSpPr>
        <p:sp>
          <p:nvSpPr>
            <p:cNvPr id="62469" name="Line 5"/>
            <p:cNvSpPr>
              <a:spLocks noChangeShapeType="1"/>
            </p:cNvSpPr>
            <p:nvPr/>
          </p:nvSpPr>
          <p:spPr bwMode="auto">
            <a:xfrm flipV="1">
              <a:off x="1584" y="3157"/>
              <a:ext cx="347" cy="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0" name="Line 6"/>
            <p:cNvSpPr>
              <a:spLocks noChangeShapeType="1"/>
            </p:cNvSpPr>
            <p:nvPr/>
          </p:nvSpPr>
          <p:spPr bwMode="auto">
            <a:xfrm flipV="1">
              <a:off x="1931" y="2955"/>
              <a:ext cx="0" cy="204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1" name="Line 7"/>
            <p:cNvSpPr>
              <a:spLocks noChangeShapeType="1"/>
            </p:cNvSpPr>
            <p:nvPr/>
          </p:nvSpPr>
          <p:spPr bwMode="auto">
            <a:xfrm>
              <a:off x="1931" y="2952"/>
              <a:ext cx="514" cy="3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2" name="Line 8"/>
            <p:cNvSpPr>
              <a:spLocks noChangeShapeType="1"/>
            </p:cNvSpPr>
            <p:nvPr/>
          </p:nvSpPr>
          <p:spPr bwMode="auto">
            <a:xfrm flipV="1">
              <a:off x="2436" y="2955"/>
              <a:ext cx="0" cy="204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3" name="Line 9"/>
            <p:cNvSpPr>
              <a:spLocks noChangeShapeType="1"/>
            </p:cNvSpPr>
            <p:nvPr/>
          </p:nvSpPr>
          <p:spPr bwMode="auto">
            <a:xfrm>
              <a:off x="2448" y="3159"/>
              <a:ext cx="2475" cy="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4" name="Rectangle 10"/>
            <p:cNvSpPr>
              <a:spLocks noChangeArrowheads="1"/>
            </p:cNvSpPr>
            <p:nvPr/>
          </p:nvSpPr>
          <p:spPr bwMode="auto">
            <a:xfrm>
              <a:off x="4148" y="830"/>
              <a:ext cx="545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eaLnBrk="0" hangingPunct="0"/>
              <a:r>
                <a:rPr lang="en-US" altLang="zh-CN" sz="2400" b="1">
                  <a:solidFill>
                    <a:srgbClr val="006600"/>
                  </a:solidFill>
                  <a:latin typeface="Times New Roman" pitchFamily="18" charset="0"/>
                </a:rPr>
                <a:t>T</a:t>
              </a:r>
              <a:r>
                <a:rPr lang="en-US" altLang="zh-CN" sz="2400" b="1" baseline="-25000">
                  <a:solidFill>
                    <a:srgbClr val="006600"/>
                  </a:solidFill>
                  <a:latin typeface="Times New Roman" pitchFamily="18" charset="0"/>
                </a:rPr>
                <a:t>4</a:t>
              </a:r>
              <a:endParaRPr lang="en-US" altLang="zh-CN" sz="2400" b="1">
                <a:solidFill>
                  <a:srgbClr val="006600"/>
                </a:solidFill>
                <a:latin typeface="Times New Roman" pitchFamily="18" charset="0"/>
              </a:endParaRPr>
            </a:p>
          </p:txBody>
        </p:sp>
        <p:sp>
          <p:nvSpPr>
            <p:cNvPr id="62475" name="Rectangle 11"/>
            <p:cNvSpPr>
              <a:spLocks noChangeArrowheads="1"/>
            </p:cNvSpPr>
            <p:nvPr/>
          </p:nvSpPr>
          <p:spPr bwMode="auto">
            <a:xfrm>
              <a:off x="3393" y="830"/>
              <a:ext cx="545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eaLnBrk="0" hangingPunct="0"/>
              <a:r>
                <a:rPr lang="en-US" altLang="zh-CN" sz="2400" b="1" dirty="0">
                  <a:solidFill>
                    <a:srgbClr val="006600"/>
                  </a:solidFill>
                  <a:latin typeface="Times New Roman" pitchFamily="18" charset="0"/>
                </a:rPr>
                <a:t>T</a:t>
              </a:r>
              <a:r>
                <a:rPr lang="en-US" altLang="zh-CN" sz="2400" b="1" baseline="-25000" dirty="0">
                  <a:solidFill>
                    <a:srgbClr val="006600"/>
                  </a:solidFill>
                  <a:latin typeface="Times New Roman" pitchFamily="18" charset="0"/>
                </a:rPr>
                <a:t>3</a:t>
              </a:r>
              <a:endParaRPr lang="en-US" altLang="zh-CN" sz="2400" b="1" dirty="0">
                <a:solidFill>
                  <a:srgbClr val="006600"/>
                </a:solidFill>
                <a:latin typeface="Times New Roman" pitchFamily="18" charset="0"/>
              </a:endParaRPr>
            </a:p>
          </p:txBody>
        </p:sp>
        <p:sp>
          <p:nvSpPr>
            <p:cNvPr id="62476" name="Rectangle 12"/>
            <p:cNvSpPr>
              <a:spLocks noChangeArrowheads="1"/>
            </p:cNvSpPr>
            <p:nvPr/>
          </p:nvSpPr>
          <p:spPr bwMode="auto">
            <a:xfrm>
              <a:off x="2657" y="830"/>
              <a:ext cx="545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eaLnBrk="0" hangingPunct="0"/>
              <a:r>
                <a:rPr lang="en-US" altLang="zh-CN" sz="2400" b="1" dirty="0">
                  <a:solidFill>
                    <a:srgbClr val="006600"/>
                  </a:solidFill>
                  <a:latin typeface="Times New Roman" pitchFamily="18" charset="0"/>
                </a:rPr>
                <a:t>T</a:t>
              </a:r>
              <a:r>
                <a:rPr lang="en-US" altLang="zh-CN" sz="2400" b="1" baseline="-25000" dirty="0">
                  <a:solidFill>
                    <a:srgbClr val="006600"/>
                  </a:solidFill>
                  <a:latin typeface="Times New Roman" pitchFamily="18" charset="0"/>
                </a:rPr>
                <a:t>2</a:t>
              </a:r>
              <a:endParaRPr lang="en-US" altLang="zh-CN" sz="2400" b="1" dirty="0">
                <a:solidFill>
                  <a:srgbClr val="006600"/>
                </a:solidFill>
                <a:latin typeface="Times New Roman" pitchFamily="18" charset="0"/>
              </a:endParaRPr>
            </a:p>
          </p:txBody>
        </p:sp>
        <p:sp>
          <p:nvSpPr>
            <p:cNvPr id="62477" name="Rectangle 13"/>
            <p:cNvSpPr>
              <a:spLocks noChangeArrowheads="1"/>
            </p:cNvSpPr>
            <p:nvPr/>
          </p:nvSpPr>
          <p:spPr bwMode="auto">
            <a:xfrm>
              <a:off x="1901" y="830"/>
              <a:ext cx="545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eaLnBrk="0" hangingPunct="0"/>
              <a:r>
                <a:rPr lang="en-US" altLang="zh-CN" sz="2400" b="1" dirty="0">
                  <a:solidFill>
                    <a:srgbClr val="006600"/>
                  </a:solidFill>
                  <a:latin typeface="Times New Roman" pitchFamily="18" charset="0"/>
                </a:rPr>
                <a:t>T</a:t>
              </a:r>
              <a:r>
                <a:rPr lang="en-US" altLang="zh-CN" sz="2400" b="1" baseline="-25000" dirty="0">
                  <a:solidFill>
                    <a:srgbClr val="006600"/>
                  </a:solidFill>
                  <a:latin typeface="Times New Roman" pitchFamily="18" charset="0"/>
                </a:rPr>
                <a:t>1</a:t>
              </a:r>
              <a:endParaRPr lang="en-US" altLang="zh-CN" sz="2400" b="1" dirty="0">
                <a:solidFill>
                  <a:srgbClr val="006600"/>
                </a:solidFill>
                <a:latin typeface="Times New Roman" pitchFamily="18" charset="0"/>
              </a:endParaRPr>
            </a:p>
          </p:txBody>
        </p:sp>
        <p:sp>
          <p:nvSpPr>
            <p:cNvPr id="62478" name="Line 14"/>
            <p:cNvSpPr>
              <a:spLocks noChangeShapeType="1"/>
            </p:cNvSpPr>
            <p:nvPr/>
          </p:nvSpPr>
          <p:spPr bwMode="auto">
            <a:xfrm>
              <a:off x="1532" y="1089"/>
              <a:ext cx="245" cy="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9" name="Freeform 15"/>
            <p:cNvSpPr>
              <a:spLocks/>
            </p:cNvSpPr>
            <p:nvPr/>
          </p:nvSpPr>
          <p:spPr bwMode="auto">
            <a:xfrm>
              <a:off x="1777" y="1085"/>
              <a:ext cx="6" cy="197"/>
            </a:xfrm>
            <a:custGeom>
              <a:avLst/>
              <a:gdLst>
                <a:gd name="T0" fmla="*/ 9 w 4"/>
                <a:gd name="T1" fmla="*/ 0 h 215"/>
                <a:gd name="T2" fmla="*/ 0 w 4"/>
                <a:gd name="T3" fmla="*/ 181 h 215"/>
                <a:gd name="T4" fmla="*/ 0 60000 65536"/>
                <a:gd name="T5" fmla="*/ 0 60000 65536"/>
                <a:gd name="T6" fmla="*/ 0 w 4"/>
                <a:gd name="T7" fmla="*/ 0 h 215"/>
                <a:gd name="T8" fmla="*/ 4 w 4"/>
                <a:gd name="T9" fmla="*/ 215 h 21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" h="215">
                  <a:moveTo>
                    <a:pt x="4" y="0"/>
                  </a:moveTo>
                  <a:lnTo>
                    <a:pt x="0" y="215"/>
                  </a:lnTo>
                </a:path>
              </a:pathLst>
            </a:custGeom>
            <a:solidFill>
              <a:srgbClr val="FFFFFF"/>
            </a:solidFill>
            <a:ln w="28575" cap="flat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0" name="Freeform 16"/>
            <p:cNvSpPr>
              <a:spLocks/>
            </p:cNvSpPr>
            <p:nvPr/>
          </p:nvSpPr>
          <p:spPr bwMode="auto">
            <a:xfrm>
              <a:off x="1786" y="1284"/>
              <a:ext cx="354" cy="3"/>
            </a:xfrm>
            <a:custGeom>
              <a:avLst/>
              <a:gdLst>
                <a:gd name="T0" fmla="*/ 0 w 293"/>
                <a:gd name="T1" fmla="*/ 3 h 3"/>
                <a:gd name="T2" fmla="*/ 428 w 293"/>
                <a:gd name="T3" fmla="*/ 0 h 3"/>
                <a:gd name="T4" fmla="*/ 0 60000 65536"/>
                <a:gd name="T5" fmla="*/ 0 60000 65536"/>
                <a:gd name="T6" fmla="*/ 0 w 293"/>
                <a:gd name="T7" fmla="*/ 0 h 3"/>
                <a:gd name="T8" fmla="*/ 293 w 293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93" h="3">
                  <a:moveTo>
                    <a:pt x="0" y="3"/>
                  </a:moveTo>
                  <a:lnTo>
                    <a:pt x="293" y="0"/>
                  </a:lnTo>
                </a:path>
              </a:pathLst>
            </a:custGeom>
            <a:solidFill>
              <a:srgbClr val="FFFFFF"/>
            </a:solidFill>
            <a:ln w="28575" cap="flat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1" name="Line 17"/>
            <p:cNvSpPr>
              <a:spLocks noChangeShapeType="1"/>
            </p:cNvSpPr>
            <p:nvPr/>
          </p:nvSpPr>
          <p:spPr bwMode="auto">
            <a:xfrm>
              <a:off x="2137" y="1091"/>
              <a:ext cx="0" cy="19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2" name="Line 18"/>
            <p:cNvSpPr>
              <a:spLocks noChangeShapeType="1"/>
            </p:cNvSpPr>
            <p:nvPr/>
          </p:nvSpPr>
          <p:spPr bwMode="auto">
            <a:xfrm>
              <a:off x="2137" y="1091"/>
              <a:ext cx="38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3" name="Line 19"/>
            <p:cNvSpPr>
              <a:spLocks noChangeShapeType="1"/>
            </p:cNvSpPr>
            <p:nvPr/>
          </p:nvSpPr>
          <p:spPr bwMode="auto">
            <a:xfrm>
              <a:off x="2529" y="1094"/>
              <a:ext cx="0" cy="18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4" name="Line 20"/>
            <p:cNvSpPr>
              <a:spLocks noChangeShapeType="1"/>
            </p:cNvSpPr>
            <p:nvPr/>
          </p:nvSpPr>
          <p:spPr bwMode="auto">
            <a:xfrm>
              <a:off x="2529" y="1287"/>
              <a:ext cx="36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5" name="Line 21"/>
            <p:cNvSpPr>
              <a:spLocks noChangeShapeType="1"/>
            </p:cNvSpPr>
            <p:nvPr/>
          </p:nvSpPr>
          <p:spPr bwMode="auto">
            <a:xfrm>
              <a:off x="2895" y="1091"/>
              <a:ext cx="0" cy="19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6" name="Line 22"/>
            <p:cNvSpPr>
              <a:spLocks noChangeShapeType="1"/>
            </p:cNvSpPr>
            <p:nvPr/>
          </p:nvSpPr>
          <p:spPr bwMode="auto">
            <a:xfrm>
              <a:off x="2895" y="1091"/>
              <a:ext cx="384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7" name="Line 23"/>
            <p:cNvSpPr>
              <a:spLocks noChangeShapeType="1"/>
            </p:cNvSpPr>
            <p:nvPr/>
          </p:nvSpPr>
          <p:spPr bwMode="auto">
            <a:xfrm>
              <a:off x="3285" y="1091"/>
              <a:ext cx="0" cy="19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8" name="Line 24"/>
            <p:cNvSpPr>
              <a:spLocks noChangeShapeType="1"/>
            </p:cNvSpPr>
            <p:nvPr/>
          </p:nvSpPr>
          <p:spPr bwMode="auto">
            <a:xfrm>
              <a:off x="3276" y="1287"/>
              <a:ext cx="39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9" name="Line 25"/>
            <p:cNvSpPr>
              <a:spLocks noChangeShapeType="1"/>
            </p:cNvSpPr>
            <p:nvPr/>
          </p:nvSpPr>
          <p:spPr bwMode="auto">
            <a:xfrm>
              <a:off x="3666" y="1091"/>
              <a:ext cx="0" cy="19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90" name="Line 26"/>
            <p:cNvSpPr>
              <a:spLocks noChangeShapeType="1"/>
            </p:cNvSpPr>
            <p:nvPr/>
          </p:nvSpPr>
          <p:spPr bwMode="auto">
            <a:xfrm>
              <a:off x="3666" y="1091"/>
              <a:ext cx="38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91" name="Line 27"/>
            <p:cNvSpPr>
              <a:spLocks noChangeShapeType="1"/>
            </p:cNvSpPr>
            <p:nvPr/>
          </p:nvSpPr>
          <p:spPr bwMode="auto">
            <a:xfrm>
              <a:off x="4047" y="1091"/>
              <a:ext cx="0" cy="19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92" name="Line 28"/>
            <p:cNvSpPr>
              <a:spLocks noChangeShapeType="1"/>
            </p:cNvSpPr>
            <p:nvPr/>
          </p:nvSpPr>
          <p:spPr bwMode="auto">
            <a:xfrm>
              <a:off x="4047" y="1287"/>
              <a:ext cx="374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93" name="Line 29"/>
            <p:cNvSpPr>
              <a:spLocks noChangeShapeType="1"/>
            </p:cNvSpPr>
            <p:nvPr/>
          </p:nvSpPr>
          <p:spPr bwMode="auto">
            <a:xfrm>
              <a:off x="4421" y="1091"/>
              <a:ext cx="3" cy="19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94" name="Line 30"/>
            <p:cNvSpPr>
              <a:spLocks noChangeShapeType="1"/>
            </p:cNvSpPr>
            <p:nvPr/>
          </p:nvSpPr>
          <p:spPr bwMode="auto">
            <a:xfrm>
              <a:off x="4430" y="1091"/>
              <a:ext cx="354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95" name="Freeform 31"/>
            <p:cNvSpPr>
              <a:spLocks/>
            </p:cNvSpPr>
            <p:nvPr/>
          </p:nvSpPr>
          <p:spPr bwMode="auto">
            <a:xfrm>
              <a:off x="4790" y="1078"/>
              <a:ext cx="0" cy="213"/>
            </a:xfrm>
            <a:custGeom>
              <a:avLst/>
              <a:gdLst>
                <a:gd name="T0" fmla="*/ 0 w 1"/>
                <a:gd name="T1" fmla="*/ 0 h 232"/>
                <a:gd name="T2" fmla="*/ 0 w 1"/>
                <a:gd name="T3" fmla="*/ 196 h 232"/>
                <a:gd name="T4" fmla="*/ 0 60000 65536"/>
                <a:gd name="T5" fmla="*/ 0 60000 65536"/>
                <a:gd name="T6" fmla="*/ 0 w 1"/>
                <a:gd name="T7" fmla="*/ 0 h 232"/>
                <a:gd name="T8" fmla="*/ 0 w 1"/>
                <a:gd name="T9" fmla="*/ 232 h 2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32">
                  <a:moveTo>
                    <a:pt x="0" y="0"/>
                  </a:moveTo>
                  <a:lnTo>
                    <a:pt x="0" y="232"/>
                  </a:lnTo>
                </a:path>
              </a:pathLst>
            </a:custGeom>
            <a:solidFill>
              <a:srgbClr val="FFFFFF"/>
            </a:solidFill>
            <a:ln w="28575" cap="flat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96" name="Freeform 32"/>
            <p:cNvSpPr>
              <a:spLocks/>
            </p:cNvSpPr>
            <p:nvPr/>
          </p:nvSpPr>
          <p:spPr bwMode="auto">
            <a:xfrm>
              <a:off x="4796" y="1284"/>
              <a:ext cx="372" cy="3"/>
            </a:xfrm>
            <a:custGeom>
              <a:avLst/>
              <a:gdLst>
                <a:gd name="T0" fmla="*/ 0 w 308"/>
                <a:gd name="T1" fmla="*/ 3 h 3"/>
                <a:gd name="T2" fmla="*/ 449 w 308"/>
                <a:gd name="T3" fmla="*/ 0 h 3"/>
                <a:gd name="T4" fmla="*/ 0 60000 65536"/>
                <a:gd name="T5" fmla="*/ 0 60000 65536"/>
                <a:gd name="T6" fmla="*/ 0 w 308"/>
                <a:gd name="T7" fmla="*/ 0 h 3"/>
                <a:gd name="T8" fmla="*/ 308 w 308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8" h="3">
                  <a:moveTo>
                    <a:pt x="0" y="3"/>
                  </a:moveTo>
                  <a:lnTo>
                    <a:pt x="308" y="0"/>
                  </a:lnTo>
                </a:path>
              </a:pathLst>
            </a:custGeom>
            <a:solidFill>
              <a:srgbClr val="FFFFFF"/>
            </a:solidFill>
            <a:ln w="28575" cap="flat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97" name="Line 33"/>
            <p:cNvSpPr>
              <a:spLocks noChangeShapeType="1"/>
            </p:cNvSpPr>
            <p:nvPr/>
          </p:nvSpPr>
          <p:spPr bwMode="auto">
            <a:xfrm>
              <a:off x="1584" y="3325"/>
              <a:ext cx="111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98" name="Line 34"/>
            <p:cNvSpPr>
              <a:spLocks noChangeShapeType="1"/>
            </p:cNvSpPr>
            <p:nvPr/>
          </p:nvSpPr>
          <p:spPr bwMode="auto">
            <a:xfrm>
              <a:off x="2711" y="3329"/>
              <a:ext cx="0" cy="189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99" name="Line 35"/>
            <p:cNvSpPr>
              <a:spLocks noChangeShapeType="1"/>
            </p:cNvSpPr>
            <p:nvPr/>
          </p:nvSpPr>
          <p:spPr bwMode="auto">
            <a:xfrm>
              <a:off x="2711" y="3518"/>
              <a:ext cx="1529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00" name="Line 36"/>
            <p:cNvSpPr>
              <a:spLocks noChangeShapeType="1"/>
            </p:cNvSpPr>
            <p:nvPr/>
          </p:nvSpPr>
          <p:spPr bwMode="auto">
            <a:xfrm>
              <a:off x="4234" y="3313"/>
              <a:ext cx="3" cy="205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01" name="Line 37"/>
            <p:cNvSpPr>
              <a:spLocks noChangeShapeType="1"/>
            </p:cNvSpPr>
            <p:nvPr/>
          </p:nvSpPr>
          <p:spPr bwMode="auto">
            <a:xfrm>
              <a:off x="4246" y="3313"/>
              <a:ext cx="780" cy="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02" name="Rectangle 38"/>
            <p:cNvSpPr>
              <a:spLocks noChangeArrowheads="1"/>
            </p:cNvSpPr>
            <p:nvPr/>
          </p:nvSpPr>
          <p:spPr bwMode="auto">
            <a:xfrm>
              <a:off x="762" y="2952"/>
              <a:ext cx="689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r" eaLnBrk="0" hangingPunct="0"/>
              <a:r>
                <a:rPr lang="en-US" altLang="zh-CN" sz="2400" b="1">
                  <a:latin typeface="Times New Roman" pitchFamily="18" charset="0"/>
                </a:rPr>
                <a:t>ALE</a:t>
              </a:r>
            </a:p>
          </p:txBody>
        </p:sp>
        <p:sp>
          <p:nvSpPr>
            <p:cNvPr id="62503" name="Rectangle 39"/>
            <p:cNvSpPr>
              <a:spLocks noChangeArrowheads="1"/>
            </p:cNvSpPr>
            <p:nvPr/>
          </p:nvSpPr>
          <p:spPr bwMode="auto">
            <a:xfrm>
              <a:off x="762" y="1091"/>
              <a:ext cx="689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r" eaLnBrk="0" hangingPunct="0"/>
              <a:r>
                <a:rPr lang="en-US" altLang="zh-CN" sz="2400" b="1">
                  <a:latin typeface="Times New Roman" pitchFamily="18" charset="0"/>
                </a:rPr>
                <a:t>CLK</a:t>
              </a:r>
            </a:p>
          </p:txBody>
        </p:sp>
        <p:sp>
          <p:nvSpPr>
            <p:cNvPr id="62504" name="Rectangle 40"/>
            <p:cNvSpPr>
              <a:spLocks noChangeArrowheads="1"/>
            </p:cNvSpPr>
            <p:nvPr/>
          </p:nvSpPr>
          <p:spPr bwMode="auto">
            <a:xfrm>
              <a:off x="0" y="1824"/>
              <a:ext cx="1451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r" eaLnBrk="0" hangingPunct="0"/>
              <a:r>
                <a:rPr lang="en-US" altLang="zh-CN" sz="2400" b="1">
                  <a:latin typeface="Times New Roman" pitchFamily="18" charset="0"/>
                </a:rPr>
                <a:t>A</a:t>
              </a:r>
              <a:r>
                <a:rPr lang="en-US" altLang="zh-CN" sz="2400" b="1" baseline="-25000">
                  <a:latin typeface="Times New Roman" pitchFamily="18" charset="0"/>
                </a:rPr>
                <a:t>19</a:t>
              </a:r>
              <a:r>
                <a:rPr lang="en-US" altLang="zh-CN" sz="2400" b="1">
                  <a:latin typeface="Times New Roman" pitchFamily="18" charset="0"/>
                </a:rPr>
                <a:t>/S</a:t>
              </a:r>
              <a:r>
                <a:rPr lang="en-US" altLang="zh-CN" sz="2400" b="1" baseline="-25000">
                  <a:latin typeface="Times New Roman" pitchFamily="18" charset="0"/>
                </a:rPr>
                <a:t>6</a:t>
              </a:r>
              <a:r>
                <a:rPr lang="en-US" altLang="zh-CN" sz="2400" b="1">
                  <a:latin typeface="Times New Roman" pitchFamily="18" charset="0"/>
                </a:rPr>
                <a:t> ~ A</a:t>
              </a:r>
              <a:r>
                <a:rPr lang="en-US" altLang="zh-CN" sz="2400" b="1" baseline="-25000">
                  <a:latin typeface="Times New Roman" pitchFamily="18" charset="0"/>
                </a:rPr>
                <a:t>16</a:t>
              </a:r>
              <a:r>
                <a:rPr lang="en-US" altLang="zh-CN" sz="2400" b="1">
                  <a:latin typeface="Times New Roman" pitchFamily="18" charset="0"/>
                </a:rPr>
                <a:t>/S</a:t>
              </a:r>
              <a:r>
                <a:rPr lang="en-US" altLang="zh-CN" sz="2400" b="1" baseline="-25000">
                  <a:latin typeface="Times New Roman" pitchFamily="18" charset="0"/>
                </a:rPr>
                <a:t>3</a:t>
              </a:r>
              <a:endParaRPr lang="en-US" altLang="zh-CN" sz="2400" b="1">
                <a:latin typeface="Times New Roman" pitchFamily="18" charset="0"/>
              </a:endParaRPr>
            </a:p>
          </p:txBody>
        </p:sp>
        <p:sp>
          <p:nvSpPr>
            <p:cNvPr id="62505" name="Rectangle 41"/>
            <p:cNvSpPr>
              <a:spLocks noChangeArrowheads="1"/>
            </p:cNvSpPr>
            <p:nvPr/>
          </p:nvSpPr>
          <p:spPr bwMode="auto">
            <a:xfrm>
              <a:off x="218" y="2183"/>
              <a:ext cx="1233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r" eaLnBrk="0" hangingPunct="0"/>
              <a:r>
                <a:rPr lang="en-US" altLang="zh-CN" sz="2400" b="1">
                  <a:latin typeface="Times New Roman" pitchFamily="18" charset="0"/>
                </a:rPr>
                <a:t>A</a:t>
              </a:r>
              <a:r>
                <a:rPr lang="en-US" altLang="zh-CN" sz="2400" b="1" baseline="-25000">
                  <a:latin typeface="Times New Roman" pitchFamily="18" charset="0"/>
                </a:rPr>
                <a:t>15</a:t>
              </a:r>
              <a:r>
                <a:rPr lang="en-US" altLang="zh-CN" sz="2400" b="1">
                  <a:latin typeface="Times New Roman" pitchFamily="18" charset="0"/>
                </a:rPr>
                <a:t> ~ A</a:t>
              </a:r>
              <a:r>
                <a:rPr lang="en-US" altLang="zh-CN" sz="2400" b="1" baseline="-25000">
                  <a:latin typeface="Times New Roman" pitchFamily="18" charset="0"/>
                </a:rPr>
                <a:t>8</a:t>
              </a:r>
              <a:endParaRPr lang="en-US" altLang="zh-CN" sz="2400" b="1">
                <a:latin typeface="Times New Roman" pitchFamily="18" charset="0"/>
              </a:endParaRPr>
            </a:p>
          </p:txBody>
        </p:sp>
        <p:sp>
          <p:nvSpPr>
            <p:cNvPr id="62506" name="Rectangle 42"/>
            <p:cNvSpPr>
              <a:spLocks noChangeArrowheads="1"/>
            </p:cNvSpPr>
            <p:nvPr/>
          </p:nvSpPr>
          <p:spPr bwMode="auto">
            <a:xfrm>
              <a:off x="218" y="2555"/>
              <a:ext cx="1233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r" eaLnBrk="0" hangingPunct="0"/>
              <a:r>
                <a:rPr lang="en-US" altLang="zh-CN" sz="2400" b="1">
                  <a:latin typeface="Times New Roman" pitchFamily="18" charset="0"/>
                </a:rPr>
                <a:t>AD</a:t>
              </a:r>
              <a:r>
                <a:rPr lang="en-US" altLang="zh-CN" sz="2400" b="1" baseline="-25000">
                  <a:latin typeface="Times New Roman" pitchFamily="18" charset="0"/>
                </a:rPr>
                <a:t>7</a:t>
              </a:r>
              <a:r>
                <a:rPr lang="en-US" altLang="zh-CN" sz="2400" b="1">
                  <a:latin typeface="Times New Roman" pitchFamily="18" charset="0"/>
                </a:rPr>
                <a:t> ~ AD</a:t>
              </a:r>
              <a:r>
                <a:rPr lang="en-US" altLang="zh-CN" sz="2400" b="1" baseline="-25000">
                  <a:latin typeface="Times New Roman" pitchFamily="18" charset="0"/>
                </a:rPr>
                <a:t>0</a:t>
              </a:r>
              <a:endParaRPr lang="en-US" altLang="zh-CN" sz="2400" b="1">
                <a:latin typeface="Times New Roman" pitchFamily="18" charset="0"/>
              </a:endParaRPr>
            </a:p>
          </p:txBody>
        </p:sp>
        <p:grpSp>
          <p:nvGrpSpPr>
            <p:cNvPr id="62507" name="Group 43"/>
            <p:cNvGrpSpPr>
              <a:grpSpLocks/>
            </p:cNvGrpSpPr>
            <p:nvPr/>
          </p:nvGrpSpPr>
          <p:grpSpPr bwMode="auto">
            <a:xfrm>
              <a:off x="1985" y="2162"/>
              <a:ext cx="91" cy="237"/>
              <a:chOff x="0" y="0"/>
              <a:chExt cx="20000" cy="20001"/>
            </a:xfrm>
          </p:grpSpPr>
          <p:sp>
            <p:nvSpPr>
              <p:cNvPr id="62596" name="Line 44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0000" cy="10074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597" name="Line 45"/>
              <p:cNvSpPr>
                <a:spLocks noChangeShapeType="1"/>
              </p:cNvSpPr>
              <p:nvPr/>
            </p:nvSpPr>
            <p:spPr bwMode="auto">
              <a:xfrm flipH="1" flipV="1">
                <a:off x="0" y="9927"/>
                <a:ext cx="20000" cy="10074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2508" name="Group 46"/>
            <p:cNvGrpSpPr>
              <a:grpSpLocks/>
            </p:cNvGrpSpPr>
            <p:nvPr/>
          </p:nvGrpSpPr>
          <p:grpSpPr bwMode="auto">
            <a:xfrm>
              <a:off x="1898" y="2162"/>
              <a:ext cx="91" cy="237"/>
              <a:chOff x="0" y="0"/>
              <a:chExt cx="20000" cy="19999"/>
            </a:xfrm>
          </p:grpSpPr>
          <p:sp>
            <p:nvSpPr>
              <p:cNvPr id="62594" name="Line 47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000" cy="10073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595" name="Line 48"/>
              <p:cNvSpPr>
                <a:spLocks noChangeShapeType="1"/>
              </p:cNvSpPr>
              <p:nvPr/>
            </p:nvSpPr>
            <p:spPr bwMode="auto">
              <a:xfrm flipV="1">
                <a:off x="0" y="9926"/>
                <a:ext cx="20000" cy="10073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2509" name="Line 49"/>
            <p:cNvSpPr>
              <a:spLocks noChangeShapeType="1"/>
            </p:cNvSpPr>
            <p:nvPr/>
          </p:nvSpPr>
          <p:spPr bwMode="auto">
            <a:xfrm flipV="1">
              <a:off x="1641" y="2162"/>
              <a:ext cx="248" cy="7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10" name="Line 50"/>
            <p:cNvSpPr>
              <a:spLocks noChangeShapeType="1"/>
            </p:cNvSpPr>
            <p:nvPr/>
          </p:nvSpPr>
          <p:spPr bwMode="auto">
            <a:xfrm>
              <a:off x="1623" y="2399"/>
              <a:ext cx="27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11" name="Line 51"/>
            <p:cNvSpPr>
              <a:spLocks noChangeShapeType="1"/>
            </p:cNvSpPr>
            <p:nvPr/>
          </p:nvSpPr>
          <p:spPr bwMode="auto">
            <a:xfrm>
              <a:off x="2073" y="2162"/>
              <a:ext cx="2814" cy="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12" name="Line 52"/>
            <p:cNvSpPr>
              <a:spLocks noChangeShapeType="1"/>
            </p:cNvSpPr>
            <p:nvPr/>
          </p:nvSpPr>
          <p:spPr bwMode="auto">
            <a:xfrm>
              <a:off x="2073" y="2399"/>
              <a:ext cx="283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13" name="Rectangle 53"/>
            <p:cNvSpPr>
              <a:spLocks noChangeArrowheads="1"/>
            </p:cNvSpPr>
            <p:nvPr/>
          </p:nvSpPr>
          <p:spPr bwMode="auto">
            <a:xfrm>
              <a:off x="3049" y="2176"/>
              <a:ext cx="877" cy="2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eaLnBrk="0" hangingPunct="0"/>
              <a:r>
                <a:rPr lang="en-US" altLang="zh-CN" sz="2000" b="1">
                  <a:latin typeface="Times New Roman" pitchFamily="18" charset="0"/>
                </a:rPr>
                <a:t>A</a:t>
              </a:r>
              <a:r>
                <a:rPr lang="en-US" altLang="zh-CN" sz="2000" b="1" baseline="-25000">
                  <a:latin typeface="Times New Roman" pitchFamily="18" charset="0"/>
                </a:rPr>
                <a:t>15</a:t>
              </a:r>
              <a:r>
                <a:rPr lang="en-US" altLang="zh-CN" sz="2000" b="1">
                  <a:latin typeface="Times New Roman" pitchFamily="18" charset="0"/>
                </a:rPr>
                <a:t> ~ A</a:t>
              </a:r>
              <a:r>
                <a:rPr lang="en-US" altLang="zh-CN" sz="2000" b="1" baseline="-25000">
                  <a:latin typeface="Times New Roman" pitchFamily="18" charset="0"/>
                </a:rPr>
                <a:t>8</a:t>
              </a:r>
              <a:endParaRPr lang="en-US" altLang="zh-CN" sz="2000" b="1">
                <a:latin typeface="Times New Roman" pitchFamily="18" charset="0"/>
              </a:endParaRPr>
            </a:p>
          </p:txBody>
        </p:sp>
        <p:sp>
          <p:nvSpPr>
            <p:cNvPr id="62514" name="Line 54"/>
            <p:cNvSpPr>
              <a:spLocks noChangeShapeType="1"/>
            </p:cNvSpPr>
            <p:nvPr/>
          </p:nvSpPr>
          <p:spPr bwMode="auto">
            <a:xfrm flipH="1">
              <a:off x="4992" y="2171"/>
              <a:ext cx="94" cy="115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15" name="Line 55"/>
            <p:cNvSpPr>
              <a:spLocks noChangeShapeType="1"/>
            </p:cNvSpPr>
            <p:nvPr/>
          </p:nvSpPr>
          <p:spPr bwMode="auto">
            <a:xfrm flipH="1" flipV="1">
              <a:off x="4992" y="2284"/>
              <a:ext cx="94" cy="115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16" name="Line 56"/>
            <p:cNvSpPr>
              <a:spLocks noChangeShapeType="1"/>
            </p:cNvSpPr>
            <p:nvPr/>
          </p:nvSpPr>
          <p:spPr bwMode="auto">
            <a:xfrm>
              <a:off x="4902" y="2171"/>
              <a:ext cx="93" cy="115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17" name="Line 57"/>
            <p:cNvSpPr>
              <a:spLocks noChangeShapeType="1"/>
            </p:cNvSpPr>
            <p:nvPr/>
          </p:nvSpPr>
          <p:spPr bwMode="auto">
            <a:xfrm flipV="1">
              <a:off x="4902" y="2284"/>
              <a:ext cx="93" cy="115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18" name="Line 58"/>
            <p:cNvSpPr>
              <a:spLocks noChangeShapeType="1"/>
            </p:cNvSpPr>
            <p:nvPr/>
          </p:nvSpPr>
          <p:spPr bwMode="auto">
            <a:xfrm>
              <a:off x="5101" y="2169"/>
              <a:ext cx="27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19" name="Line 59"/>
            <p:cNvSpPr>
              <a:spLocks noChangeShapeType="1"/>
            </p:cNvSpPr>
            <p:nvPr/>
          </p:nvSpPr>
          <p:spPr bwMode="auto">
            <a:xfrm>
              <a:off x="5080" y="2399"/>
              <a:ext cx="27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2520" name="Group 60"/>
            <p:cNvGrpSpPr>
              <a:grpSpLocks/>
            </p:cNvGrpSpPr>
            <p:nvPr/>
          </p:nvGrpSpPr>
          <p:grpSpPr bwMode="auto">
            <a:xfrm>
              <a:off x="1983" y="2541"/>
              <a:ext cx="93" cy="230"/>
              <a:chOff x="0" y="0"/>
              <a:chExt cx="20000" cy="20001"/>
            </a:xfrm>
          </p:grpSpPr>
          <p:sp>
            <p:nvSpPr>
              <p:cNvPr id="62592" name="Line 61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0000" cy="10013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593" name="Line 62"/>
              <p:cNvSpPr>
                <a:spLocks noChangeShapeType="1"/>
              </p:cNvSpPr>
              <p:nvPr/>
            </p:nvSpPr>
            <p:spPr bwMode="auto">
              <a:xfrm flipH="1" flipV="1">
                <a:off x="0" y="10013"/>
                <a:ext cx="20000" cy="9988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2521" name="Group 63"/>
            <p:cNvGrpSpPr>
              <a:grpSpLocks/>
            </p:cNvGrpSpPr>
            <p:nvPr/>
          </p:nvGrpSpPr>
          <p:grpSpPr bwMode="auto">
            <a:xfrm>
              <a:off x="1892" y="2541"/>
              <a:ext cx="93" cy="230"/>
              <a:chOff x="0" y="0"/>
              <a:chExt cx="20000" cy="19999"/>
            </a:xfrm>
          </p:grpSpPr>
          <p:sp>
            <p:nvSpPr>
              <p:cNvPr id="62590" name="Line 64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000" cy="10012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591" name="Line 65"/>
              <p:cNvSpPr>
                <a:spLocks noChangeShapeType="1"/>
              </p:cNvSpPr>
              <p:nvPr/>
            </p:nvSpPr>
            <p:spPr bwMode="auto">
              <a:xfrm flipV="1">
                <a:off x="0" y="10012"/>
                <a:ext cx="20000" cy="9987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2522" name="Line 66"/>
            <p:cNvSpPr>
              <a:spLocks noChangeShapeType="1"/>
            </p:cNvSpPr>
            <p:nvPr/>
          </p:nvSpPr>
          <p:spPr bwMode="auto">
            <a:xfrm>
              <a:off x="1617" y="2532"/>
              <a:ext cx="27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23" name="Line 67"/>
            <p:cNvSpPr>
              <a:spLocks noChangeShapeType="1"/>
            </p:cNvSpPr>
            <p:nvPr/>
          </p:nvSpPr>
          <p:spPr bwMode="auto">
            <a:xfrm>
              <a:off x="1623" y="2771"/>
              <a:ext cx="27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2524" name="Group 68"/>
            <p:cNvGrpSpPr>
              <a:grpSpLocks/>
            </p:cNvGrpSpPr>
            <p:nvPr/>
          </p:nvGrpSpPr>
          <p:grpSpPr bwMode="auto">
            <a:xfrm>
              <a:off x="2835" y="2541"/>
              <a:ext cx="93" cy="230"/>
              <a:chOff x="0" y="0"/>
              <a:chExt cx="20000" cy="20001"/>
            </a:xfrm>
          </p:grpSpPr>
          <p:sp>
            <p:nvSpPr>
              <p:cNvPr id="62588" name="Line 69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0000" cy="10013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589" name="Line 70"/>
              <p:cNvSpPr>
                <a:spLocks noChangeShapeType="1"/>
              </p:cNvSpPr>
              <p:nvPr/>
            </p:nvSpPr>
            <p:spPr bwMode="auto">
              <a:xfrm flipH="1" flipV="1">
                <a:off x="0" y="10013"/>
                <a:ext cx="20000" cy="9988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2525" name="Group 71"/>
            <p:cNvGrpSpPr>
              <a:grpSpLocks/>
            </p:cNvGrpSpPr>
            <p:nvPr/>
          </p:nvGrpSpPr>
          <p:grpSpPr bwMode="auto">
            <a:xfrm>
              <a:off x="2744" y="2541"/>
              <a:ext cx="93" cy="230"/>
              <a:chOff x="0" y="0"/>
              <a:chExt cx="20000" cy="19999"/>
            </a:xfrm>
          </p:grpSpPr>
          <p:sp>
            <p:nvSpPr>
              <p:cNvPr id="62586" name="Line 72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000" cy="10012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587" name="Line 73"/>
              <p:cNvSpPr>
                <a:spLocks noChangeShapeType="1"/>
              </p:cNvSpPr>
              <p:nvPr/>
            </p:nvSpPr>
            <p:spPr bwMode="auto">
              <a:xfrm flipV="1">
                <a:off x="0" y="10012"/>
                <a:ext cx="20000" cy="9987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2526" name="Group 74"/>
            <p:cNvGrpSpPr>
              <a:grpSpLocks/>
            </p:cNvGrpSpPr>
            <p:nvPr/>
          </p:nvGrpSpPr>
          <p:grpSpPr bwMode="auto">
            <a:xfrm>
              <a:off x="4975" y="2541"/>
              <a:ext cx="93" cy="230"/>
              <a:chOff x="0" y="0"/>
              <a:chExt cx="20000" cy="20001"/>
            </a:xfrm>
          </p:grpSpPr>
          <p:sp>
            <p:nvSpPr>
              <p:cNvPr id="62584" name="Line 75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0000" cy="10013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585" name="Line 76"/>
              <p:cNvSpPr>
                <a:spLocks noChangeShapeType="1"/>
              </p:cNvSpPr>
              <p:nvPr/>
            </p:nvSpPr>
            <p:spPr bwMode="auto">
              <a:xfrm flipH="1" flipV="1">
                <a:off x="0" y="10013"/>
                <a:ext cx="20000" cy="9988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2527" name="Group 77"/>
            <p:cNvGrpSpPr>
              <a:grpSpLocks/>
            </p:cNvGrpSpPr>
            <p:nvPr/>
          </p:nvGrpSpPr>
          <p:grpSpPr bwMode="auto">
            <a:xfrm>
              <a:off x="4884" y="2541"/>
              <a:ext cx="93" cy="230"/>
              <a:chOff x="0" y="0"/>
              <a:chExt cx="20000" cy="19999"/>
            </a:xfrm>
          </p:grpSpPr>
          <p:sp>
            <p:nvSpPr>
              <p:cNvPr id="62582" name="Line 78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000" cy="10012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583" name="Line 79"/>
              <p:cNvSpPr>
                <a:spLocks noChangeShapeType="1"/>
              </p:cNvSpPr>
              <p:nvPr/>
            </p:nvSpPr>
            <p:spPr bwMode="auto">
              <a:xfrm flipV="1">
                <a:off x="0" y="10012"/>
                <a:ext cx="20000" cy="9987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2528" name="Line 80"/>
            <p:cNvSpPr>
              <a:spLocks noChangeShapeType="1"/>
            </p:cNvSpPr>
            <p:nvPr/>
          </p:nvSpPr>
          <p:spPr bwMode="auto">
            <a:xfrm>
              <a:off x="5074" y="2532"/>
              <a:ext cx="25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29" name="Line 81"/>
            <p:cNvSpPr>
              <a:spLocks noChangeShapeType="1"/>
            </p:cNvSpPr>
            <p:nvPr/>
          </p:nvSpPr>
          <p:spPr bwMode="auto">
            <a:xfrm>
              <a:off x="5068" y="2771"/>
              <a:ext cx="27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30" name="Line 82"/>
            <p:cNvSpPr>
              <a:spLocks noChangeShapeType="1"/>
            </p:cNvSpPr>
            <p:nvPr/>
          </p:nvSpPr>
          <p:spPr bwMode="auto">
            <a:xfrm>
              <a:off x="2073" y="2532"/>
              <a:ext cx="66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31" name="Line 83"/>
            <p:cNvSpPr>
              <a:spLocks noChangeShapeType="1"/>
            </p:cNvSpPr>
            <p:nvPr/>
          </p:nvSpPr>
          <p:spPr bwMode="auto">
            <a:xfrm>
              <a:off x="2073" y="2771"/>
              <a:ext cx="674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32" name="Line 84"/>
            <p:cNvSpPr>
              <a:spLocks noChangeShapeType="1"/>
            </p:cNvSpPr>
            <p:nvPr/>
          </p:nvSpPr>
          <p:spPr bwMode="auto">
            <a:xfrm>
              <a:off x="2931" y="2532"/>
              <a:ext cx="195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33" name="Line 85"/>
            <p:cNvSpPr>
              <a:spLocks noChangeShapeType="1"/>
            </p:cNvSpPr>
            <p:nvPr/>
          </p:nvSpPr>
          <p:spPr bwMode="auto">
            <a:xfrm>
              <a:off x="2931" y="2771"/>
              <a:ext cx="195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34" name="Rectangle 86"/>
            <p:cNvSpPr>
              <a:spLocks noChangeArrowheads="1"/>
            </p:cNvSpPr>
            <p:nvPr/>
          </p:nvSpPr>
          <p:spPr bwMode="auto">
            <a:xfrm>
              <a:off x="2088" y="2543"/>
              <a:ext cx="644" cy="2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eaLnBrk="0" hangingPunct="0"/>
              <a:r>
                <a:rPr lang="en-US" altLang="zh-CN" sz="2000" b="1">
                  <a:latin typeface="Times New Roman" pitchFamily="18" charset="0"/>
                </a:rPr>
                <a:t>A</a:t>
              </a:r>
              <a:r>
                <a:rPr lang="en-US" altLang="zh-CN" sz="2000" b="1" baseline="-25000">
                  <a:latin typeface="Times New Roman" pitchFamily="18" charset="0"/>
                </a:rPr>
                <a:t>7</a:t>
              </a:r>
              <a:r>
                <a:rPr lang="en-US" altLang="zh-CN" sz="2000" b="1">
                  <a:latin typeface="Times New Roman" pitchFamily="18" charset="0"/>
                </a:rPr>
                <a:t> ~ A</a:t>
              </a:r>
              <a:r>
                <a:rPr lang="en-US" altLang="zh-CN" sz="2000" b="1" baseline="-25000">
                  <a:latin typeface="Times New Roman" pitchFamily="18" charset="0"/>
                </a:rPr>
                <a:t>0</a:t>
              </a:r>
              <a:endParaRPr lang="en-US" altLang="zh-CN" sz="2000" b="1">
                <a:latin typeface="Times New Roman" pitchFamily="18" charset="0"/>
              </a:endParaRPr>
            </a:p>
          </p:txBody>
        </p:sp>
        <p:sp>
          <p:nvSpPr>
            <p:cNvPr id="62535" name="Rectangle 87"/>
            <p:cNvSpPr>
              <a:spLocks noChangeArrowheads="1"/>
            </p:cNvSpPr>
            <p:nvPr/>
          </p:nvSpPr>
          <p:spPr bwMode="auto">
            <a:xfrm>
              <a:off x="3412" y="2557"/>
              <a:ext cx="1076" cy="1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eaLnBrk="0" hangingPunct="0"/>
              <a:r>
                <a:rPr lang="zh-CN" altLang="en-US" sz="2000" b="1">
                  <a:latin typeface="Times New Roman" pitchFamily="18" charset="0"/>
                </a:rPr>
                <a:t>输出数据</a:t>
              </a:r>
            </a:p>
          </p:txBody>
        </p:sp>
        <p:grpSp>
          <p:nvGrpSpPr>
            <p:cNvPr id="62536" name="Group 88"/>
            <p:cNvGrpSpPr>
              <a:grpSpLocks/>
            </p:cNvGrpSpPr>
            <p:nvPr/>
          </p:nvGrpSpPr>
          <p:grpSpPr bwMode="auto">
            <a:xfrm>
              <a:off x="2000" y="1785"/>
              <a:ext cx="82" cy="232"/>
              <a:chOff x="0" y="0"/>
              <a:chExt cx="20000" cy="20001"/>
            </a:xfrm>
          </p:grpSpPr>
          <p:sp>
            <p:nvSpPr>
              <p:cNvPr id="62580" name="Line 89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0000" cy="10038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581" name="Line 90"/>
              <p:cNvSpPr>
                <a:spLocks noChangeShapeType="1"/>
              </p:cNvSpPr>
              <p:nvPr/>
            </p:nvSpPr>
            <p:spPr bwMode="auto">
              <a:xfrm flipH="1" flipV="1">
                <a:off x="0" y="9963"/>
                <a:ext cx="20000" cy="10038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2537" name="Group 91"/>
            <p:cNvGrpSpPr>
              <a:grpSpLocks/>
            </p:cNvGrpSpPr>
            <p:nvPr/>
          </p:nvGrpSpPr>
          <p:grpSpPr bwMode="auto">
            <a:xfrm>
              <a:off x="1919" y="1785"/>
              <a:ext cx="82" cy="232"/>
              <a:chOff x="0" y="0"/>
              <a:chExt cx="20000" cy="19999"/>
            </a:xfrm>
          </p:grpSpPr>
          <p:sp>
            <p:nvSpPr>
              <p:cNvPr id="62578" name="Line 92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000" cy="10037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579" name="Line 93"/>
              <p:cNvSpPr>
                <a:spLocks noChangeShapeType="1"/>
              </p:cNvSpPr>
              <p:nvPr/>
            </p:nvSpPr>
            <p:spPr bwMode="auto">
              <a:xfrm flipV="1">
                <a:off x="0" y="9962"/>
                <a:ext cx="20000" cy="10037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2538" name="Line 94"/>
            <p:cNvSpPr>
              <a:spLocks noChangeShapeType="1"/>
            </p:cNvSpPr>
            <p:nvPr/>
          </p:nvSpPr>
          <p:spPr bwMode="auto">
            <a:xfrm>
              <a:off x="1617" y="1788"/>
              <a:ext cx="272" cy="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39" name="Line 95"/>
            <p:cNvSpPr>
              <a:spLocks noChangeShapeType="1"/>
            </p:cNvSpPr>
            <p:nvPr/>
          </p:nvSpPr>
          <p:spPr bwMode="auto">
            <a:xfrm>
              <a:off x="1623" y="2027"/>
              <a:ext cx="27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2540" name="Group 96"/>
            <p:cNvGrpSpPr>
              <a:grpSpLocks/>
            </p:cNvGrpSpPr>
            <p:nvPr/>
          </p:nvGrpSpPr>
          <p:grpSpPr bwMode="auto">
            <a:xfrm>
              <a:off x="2856" y="1790"/>
              <a:ext cx="90" cy="237"/>
              <a:chOff x="0" y="0"/>
              <a:chExt cx="20000" cy="20000"/>
            </a:xfrm>
          </p:grpSpPr>
          <p:sp>
            <p:nvSpPr>
              <p:cNvPr id="62576" name="Line 97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0000" cy="1008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577" name="Line 98"/>
              <p:cNvSpPr>
                <a:spLocks noChangeShapeType="1"/>
              </p:cNvSpPr>
              <p:nvPr/>
            </p:nvSpPr>
            <p:spPr bwMode="auto">
              <a:xfrm flipH="1" flipV="1">
                <a:off x="0" y="9914"/>
                <a:ext cx="20000" cy="1008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2541" name="Group 99"/>
            <p:cNvGrpSpPr>
              <a:grpSpLocks/>
            </p:cNvGrpSpPr>
            <p:nvPr/>
          </p:nvGrpSpPr>
          <p:grpSpPr bwMode="auto">
            <a:xfrm>
              <a:off x="2768" y="1790"/>
              <a:ext cx="90" cy="237"/>
              <a:chOff x="0" y="0"/>
              <a:chExt cx="20000" cy="20000"/>
            </a:xfrm>
          </p:grpSpPr>
          <p:sp>
            <p:nvSpPr>
              <p:cNvPr id="62574" name="Line 100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000" cy="1008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575" name="Line 101"/>
              <p:cNvSpPr>
                <a:spLocks noChangeShapeType="1"/>
              </p:cNvSpPr>
              <p:nvPr/>
            </p:nvSpPr>
            <p:spPr bwMode="auto">
              <a:xfrm flipV="1">
                <a:off x="0" y="9914"/>
                <a:ext cx="20000" cy="1008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2542" name="Group 102"/>
            <p:cNvGrpSpPr>
              <a:grpSpLocks/>
            </p:cNvGrpSpPr>
            <p:nvPr/>
          </p:nvGrpSpPr>
          <p:grpSpPr bwMode="auto">
            <a:xfrm>
              <a:off x="4986" y="1790"/>
              <a:ext cx="100" cy="237"/>
              <a:chOff x="0" y="0"/>
              <a:chExt cx="20000" cy="20000"/>
            </a:xfrm>
          </p:grpSpPr>
          <p:sp>
            <p:nvSpPr>
              <p:cNvPr id="62572" name="Line 103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0000" cy="1008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573" name="Line 104"/>
              <p:cNvSpPr>
                <a:spLocks noChangeShapeType="1"/>
              </p:cNvSpPr>
              <p:nvPr/>
            </p:nvSpPr>
            <p:spPr bwMode="auto">
              <a:xfrm flipH="1" flipV="1">
                <a:off x="0" y="9914"/>
                <a:ext cx="20000" cy="1008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2543" name="Group 105"/>
            <p:cNvGrpSpPr>
              <a:grpSpLocks/>
            </p:cNvGrpSpPr>
            <p:nvPr/>
          </p:nvGrpSpPr>
          <p:grpSpPr bwMode="auto">
            <a:xfrm>
              <a:off x="4890" y="1790"/>
              <a:ext cx="100" cy="237"/>
              <a:chOff x="0" y="0"/>
              <a:chExt cx="20000" cy="20000"/>
            </a:xfrm>
          </p:grpSpPr>
          <p:sp>
            <p:nvSpPr>
              <p:cNvPr id="62570" name="Line 106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000" cy="1008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571" name="Line 107"/>
              <p:cNvSpPr>
                <a:spLocks noChangeShapeType="1"/>
              </p:cNvSpPr>
              <p:nvPr/>
            </p:nvSpPr>
            <p:spPr bwMode="auto">
              <a:xfrm flipV="1">
                <a:off x="0" y="9914"/>
                <a:ext cx="20000" cy="1008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2544" name="Line 108"/>
            <p:cNvSpPr>
              <a:spLocks noChangeShapeType="1"/>
            </p:cNvSpPr>
            <p:nvPr/>
          </p:nvSpPr>
          <p:spPr bwMode="auto">
            <a:xfrm>
              <a:off x="5083" y="1790"/>
              <a:ext cx="27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45" name="Line 109"/>
            <p:cNvSpPr>
              <a:spLocks noChangeShapeType="1"/>
            </p:cNvSpPr>
            <p:nvPr/>
          </p:nvSpPr>
          <p:spPr bwMode="auto">
            <a:xfrm>
              <a:off x="5071" y="2027"/>
              <a:ext cx="27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46" name="Line 110"/>
            <p:cNvSpPr>
              <a:spLocks noChangeShapeType="1"/>
            </p:cNvSpPr>
            <p:nvPr/>
          </p:nvSpPr>
          <p:spPr bwMode="auto">
            <a:xfrm>
              <a:off x="2073" y="1790"/>
              <a:ext cx="689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47" name="Line 111"/>
            <p:cNvSpPr>
              <a:spLocks noChangeShapeType="1"/>
            </p:cNvSpPr>
            <p:nvPr/>
          </p:nvSpPr>
          <p:spPr bwMode="auto">
            <a:xfrm>
              <a:off x="2073" y="2027"/>
              <a:ext cx="674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48" name="AutoShape 112"/>
            <p:cNvSpPr>
              <a:spLocks noChangeArrowheads="1"/>
            </p:cNvSpPr>
            <p:nvPr/>
          </p:nvSpPr>
          <p:spPr bwMode="auto">
            <a:xfrm>
              <a:off x="2081" y="1772"/>
              <a:ext cx="728" cy="223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eaLnBrk="0" hangingPunct="0"/>
              <a:r>
                <a:rPr lang="en-US" altLang="zh-CN" sz="2000" b="1" dirty="0">
                  <a:latin typeface="Times New Roman" pitchFamily="18" charset="0"/>
                </a:rPr>
                <a:t>A</a:t>
              </a:r>
              <a:r>
                <a:rPr lang="en-US" altLang="zh-CN" sz="2000" b="1" baseline="-25000" dirty="0">
                  <a:latin typeface="Times New Roman" pitchFamily="18" charset="0"/>
                </a:rPr>
                <a:t>19</a:t>
              </a:r>
              <a:r>
                <a:rPr lang="en-US" altLang="zh-CN" sz="2000" b="1" dirty="0">
                  <a:latin typeface="Times New Roman" pitchFamily="18" charset="0"/>
                </a:rPr>
                <a:t> ~ A</a:t>
              </a:r>
              <a:r>
                <a:rPr lang="en-US" altLang="zh-CN" sz="2000" b="1" baseline="-25000" dirty="0">
                  <a:latin typeface="Times New Roman" pitchFamily="18" charset="0"/>
                </a:rPr>
                <a:t>16</a:t>
              </a:r>
              <a:endParaRPr lang="en-US" altLang="zh-CN" sz="2000" b="1" dirty="0">
                <a:latin typeface="Times New Roman" pitchFamily="18" charset="0"/>
              </a:endParaRPr>
            </a:p>
          </p:txBody>
        </p:sp>
        <p:sp>
          <p:nvSpPr>
            <p:cNvPr id="62549" name="Line 113"/>
            <p:cNvSpPr>
              <a:spLocks noChangeShapeType="1"/>
            </p:cNvSpPr>
            <p:nvPr/>
          </p:nvSpPr>
          <p:spPr bwMode="auto">
            <a:xfrm>
              <a:off x="2950" y="1790"/>
              <a:ext cx="1937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50" name="Line 114"/>
            <p:cNvSpPr>
              <a:spLocks noChangeShapeType="1"/>
            </p:cNvSpPr>
            <p:nvPr/>
          </p:nvSpPr>
          <p:spPr bwMode="auto">
            <a:xfrm>
              <a:off x="2950" y="2027"/>
              <a:ext cx="1937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51" name="Rectangle 115"/>
            <p:cNvSpPr>
              <a:spLocks noChangeArrowheads="1"/>
            </p:cNvSpPr>
            <p:nvPr/>
          </p:nvSpPr>
          <p:spPr bwMode="auto">
            <a:xfrm>
              <a:off x="3391" y="1799"/>
              <a:ext cx="994" cy="1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eaLnBrk="0" hangingPunct="0"/>
              <a:r>
                <a:rPr lang="en-US" altLang="zh-CN" sz="2000" b="1">
                  <a:latin typeface="Times New Roman" pitchFamily="18" charset="0"/>
                </a:rPr>
                <a:t>S</a:t>
              </a:r>
              <a:r>
                <a:rPr lang="en-US" altLang="zh-CN" sz="2000" b="1" baseline="-25000">
                  <a:latin typeface="Times New Roman" pitchFamily="18" charset="0"/>
                </a:rPr>
                <a:t>6</a:t>
              </a:r>
              <a:r>
                <a:rPr lang="en-US" altLang="zh-CN" sz="2000" b="1">
                  <a:latin typeface="Times New Roman" pitchFamily="18" charset="0"/>
                </a:rPr>
                <a:t> ~ S</a:t>
              </a:r>
              <a:r>
                <a:rPr lang="en-US" altLang="zh-CN" sz="2000" b="1" baseline="-25000">
                  <a:latin typeface="Times New Roman" pitchFamily="18" charset="0"/>
                </a:rPr>
                <a:t>3</a:t>
              </a:r>
              <a:endParaRPr lang="en-US" altLang="zh-CN" sz="2000" b="1">
                <a:latin typeface="Times New Roman" pitchFamily="18" charset="0"/>
              </a:endParaRPr>
            </a:p>
          </p:txBody>
        </p:sp>
        <p:sp>
          <p:nvSpPr>
            <p:cNvPr id="62552" name="Rectangle 116"/>
            <p:cNvSpPr>
              <a:spLocks noChangeArrowheads="1"/>
            </p:cNvSpPr>
            <p:nvPr/>
          </p:nvSpPr>
          <p:spPr bwMode="auto">
            <a:xfrm>
              <a:off x="341" y="3653"/>
              <a:ext cx="103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r" eaLnBrk="0" hangingPunct="0"/>
              <a:r>
                <a:rPr lang="en-US" altLang="zh-CN" sz="2400" b="1">
                  <a:latin typeface="Times New Roman" pitchFamily="18" charset="0"/>
                </a:rPr>
                <a:t>READY</a:t>
              </a:r>
            </a:p>
          </p:txBody>
        </p:sp>
        <p:sp>
          <p:nvSpPr>
            <p:cNvPr id="62553" name="Line 117"/>
            <p:cNvSpPr>
              <a:spLocks noChangeShapeType="1"/>
            </p:cNvSpPr>
            <p:nvPr/>
          </p:nvSpPr>
          <p:spPr bwMode="auto">
            <a:xfrm>
              <a:off x="1584" y="3675"/>
              <a:ext cx="3404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62554" name="Rectangle 118"/>
            <p:cNvSpPr>
              <a:spLocks noChangeArrowheads="1"/>
            </p:cNvSpPr>
            <p:nvPr/>
          </p:nvSpPr>
          <p:spPr bwMode="auto">
            <a:xfrm>
              <a:off x="4722" y="3697"/>
              <a:ext cx="103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eaLnBrk="0" hangingPunct="0"/>
              <a:r>
                <a:rPr lang="zh-CN" altLang="en-US" sz="2400" b="1">
                  <a:latin typeface="Times New Roman" pitchFamily="18" charset="0"/>
                </a:rPr>
                <a:t>（高电平）</a:t>
              </a:r>
            </a:p>
          </p:txBody>
        </p:sp>
        <p:sp>
          <p:nvSpPr>
            <p:cNvPr id="62555" name="Line 119"/>
            <p:cNvSpPr>
              <a:spLocks noChangeShapeType="1"/>
            </p:cNvSpPr>
            <p:nvPr/>
          </p:nvSpPr>
          <p:spPr bwMode="auto">
            <a:xfrm>
              <a:off x="4995" y="1440"/>
              <a:ext cx="290" cy="1"/>
            </a:xfrm>
            <a:prstGeom prst="line">
              <a:avLst/>
            </a:prstGeom>
            <a:noFill/>
            <a:ln w="28575" cap="rnd">
              <a:solidFill>
                <a:schemeClr val="folHlink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56" name="Line 120"/>
            <p:cNvSpPr>
              <a:spLocks noChangeShapeType="1"/>
            </p:cNvSpPr>
            <p:nvPr/>
          </p:nvSpPr>
          <p:spPr bwMode="auto">
            <a:xfrm>
              <a:off x="4995" y="1676"/>
              <a:ext cx="272" cy="1"/>
            </a:xfrm>
            <a:prstGeom prst="line">
              <a:avLst/>
            </a:prstGeom>
            <a:noFill/>
            <a:ln w="28575" cap="rnd">
              <a:solidFill>
                <a:schemeClr val="folHlink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57" name="Line 121"/>
            <p:cNvSpPr>
              <a:spLocks noChangeShapeType="1"/>
            </p:cNvSpPr>
            <p:nvPr/>
          </p:nvSpPr>
          <p:spPr bwMode="auto">
            <a:xfrm>
              <a:off x="1646" y="1440"/>
              <a:ext cx="272" cy="1"/>
            </a:xfrm>
            <a:prstGeom prst="line">
              <a:avLst/>
            </a:prstGeom>
            <a:noFill/>
            <a:ln w="28575" cap="rnd">
              <a:solidFill>
                <a:schemeClr val="folHlink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58" name="Line 122"/>
            <p:cNvSpPr>
              <a:spLocks noChangeShapeType="1"/>
            </p:cNvSpPr>
            <p:nvPr/>
          </p:nvSpPr>
          <p:spPr bwMode="auto">
            <a:xfrm>
              <a:off x="1646" y="1676"/>
              <a:ext cx="272" cy="1"/>
            </a:xfrm>
            <a:prstGeom prst="line">
              <a:avLst/>
            </a:prstGeom>
            <a:noFill/>
            <a:ln w="28575" cap="rnd">
              <a:solidFill>
                <a:schemeClr val="folHlink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59" name="Line 123"/>
            <p:cNvSpPr>
              <a:spLocks noChangeShapeType="1"/>
            </p:cNvSpPr>
            <p:nvPr/>
          </p:nvSpPr>
          <p:spPr bwMode="auto">
            <a:xfrm>
              <a:off x="1941" y="1676"/>
              <a:ext cx="3042" cy="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60" name="Rectangle 124"/>
            <p:cNvSpPr>
              <a:spLocks noChangeArrowheads="1"/>
            </p:cNvSpPr>
            <p:nvPr/>
          </p:nvSpPr>
          <p:spPr bwMode="auto">
            <a:xfrm>
              <a:off x="480" y="1440"/>
              <a:ext cx="960" cy="2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r" eaLnBrk="0" hangingPunct="0"/>
              <a:r>
                <a:rPr lang="en-US" altLang="zh-CN" sz="2400" b="1">
                  <a:latin typeface="Times New Roman" pitchFamily="18" charset="0"/>
                </a:rPr>
                <a:t>IO/M*</a:t>
              </a:r>
            </a:p>
          </p:txBody>
        </p:sp>
        <p:sp>
          <p:nvSpPr>
            <p:cNvPr id="62561" name="Line 125"/>
            <p:cNvSpPr>
              <a:spLocks noChangeShapeType="1"/>
            </p:cNvSpPr>
            <p:nvPr/>
          </p:nvSpPr>
          <p:spPr bwMode="auto">
            <a:xfrm>
              <a:off x="1940" y="1445"/>
              <a:ext cx="0" cy="243"/>
            </a:xfrm>
            <a:prstGeom prst="line">
              <a:avLst/>
            </a:prstGeom>
            <a:noFill/>
            <a:ln w="28575" cap="rnd">
              <a:solidFill>
                <a:schemeClr val="folHlink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62562" name="Line 126"/>
            <p:cNvSpPr>
              <a:spLocks noChangeShapeType="1"/>
            </p:cNvSpPr>
            <p:nvPr/>
          </p:nvSpPr>
          <p:spPr bwMode="auto">
            <a:xfrm>
              <a:off x="4986" y="1445"/>
              <a:ext cx="0" cy="243"/>
            </a:xfrm>
            <a:prstGeom prst="line">
              <a:avLst/>
            </a:prstGeom>
            <a:noFill/>
            <a:ln w="28575" cap="rnd">
              <a:solidFill>
                <a:schemeClr val="folHlink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62563" name="Rectangle 127"/>
            <p:cNvSpPr>
              <a:spLocks noChangeArrowheads="1"/>
            </p:cNvSpPr>
            <p:nvPr/>
          </p:nvSpPr>
          <p:spPr bwMode="auto">
            <a:xfrm>
              <a:off x="655" y="3264"/>
              <a:ext cx="689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r" eaLnBrk="0" hangingPunct="0"/>
              <a:r>
                <a:rPr lang="en-US" altLang="zh-CN" sz="2400" b="1">
                  <a:latin typeface="Times New Roman" pitchFamily="18" charset="0"/>
                </a:rPr>
                <a:t>WR*</a:t>
              </a:r>
            </a:p>
          </p:txBody>
        </p:sp>
        <p:grpSp>
          <p:nvGrpSpPr>
            <p:cNvPr id="62564" name="Group 128"/>
            <p:cNvGrpSpPr>
              <a:grpSpLocks/>
            </p:cNvGrpSpPr>
            <p:nvPr/>
          </p:nvGrpSpPr>
          <p:grpSpPr bwMode="auto">
            <a:xfrm>
              <a:off x="1776" y="1152"/>
              <a:ext cx="3024" cy="2736"/>
              <a:chOff x="3118" y="8080"/>
              <a:chExt cx="2491" cy="5791"/>
            </a:xfrm>
          </p:grpSpPr>
          <p:sp>
            <p:nvSpPr>
              <p:cNvPr id="62565" name="Line 129"/>
              <p:cNvSpPr>
                <a:spLocks noChangeShapeType="1"/>
              </p:cNvSpPr>
              <p:nvPr/>
            </p:nvSpPr>
            <p:spPr bwMode="auto">
              <a:xfrm>
                <a:off x="3118" y="8080"/>
                <a:ext cx="1" cy="579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566" name="Line 130"/>
              <p:cNvSpPr>
                <a:spLocks noChangeShapeType="1"/>
              </p:cNvSpPr>
              <p:nvPr/>
            </p:nvSpPr>
            <p:spPr bwMode="auto">
              <a:xfrm>
                <a:off x="3733" y="8080"/>
                <a:ext cx="1" cy="579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567" name="Line 131"/>
              <p:cNvSpPr>
                <a:spLocks noChangeShapeType="1"/>
              </p:cNvSpPr>
              <p:nvPr/>
            </p:nvSpPr>
            <p:spPr bwMode="auto">
              <a:xfrm>
                <a:off x="4363" y="8080"/>
                <a:ext cx="1" cy="579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568" name="Line 132"/>
              <p:cNvSpPr>
                <a:spLocks noChangeShapeType="1"/>
              </p:cNvSpPr>
              <p:nvPr/>
            </p:nvSpPr>
            <p:spPr bwMode="auto">
              <a:xfrm>
                <a:off x="4993" y="8080"/>
                <a:ext cx="1" cy="579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569" name="Line 133"/>
              <p:cNvSpPr>
                <a:spLocks noChangeShapeType="1"/>
              </p:cNvSpPr>
              <p:nvPr/>
            </p:nvSpPr>
            <p:spPr bwMode="auto">
              <a:xfrm>
                <a:off x="5608" y="8080"/>
                <a:ext cx="1" cy="579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3625" name="AutoShape 137"/>
          <p:cNvSpPr>
            <a:spLocks noChangeArrowheads="1"/>
          </p:cNvSpPr>
          <p:nvPr/>
        </p:nvSpPr>
        <p:spPr bwMode="auto">
          <a:xfrm>
            <a:off x="578644" y="1841502"/>
            <a:ext cx="7993062" cy="3024188"/>
          </a:xfrm>
          <a:prstGeom prst="wedgeRoundRectCallout">
            <a:avLst>
              <a:gd name="adj1" fmla="val 7259"/>
              <a:gd name="adj2" fmla="val 53412"/>
              <a:gd name="adj3" fmla="val 16667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kumimoji="1" lang="en-US" altLang="zh-CN" sz="2800" dirty="0">
                <a:solidFill>
                  <a:schemeClr val="bg1"/>
                </a:solidFill>
              </a:rPr>
              <a:t>T1</a:t>
            </a:r>
            <a:r>
              <a:rPr kumimoji="1" lang="zh-CN" altLang="en-US" sz="2800" dirty="0">
                <a:solidFill>
                  <a:schemeClr val="bg1"/>
                </a:solidFill>
              </a:rPr>
              <a:t>状态</a:t>
            </a:r>
            <a:r>
              <a:rPr kumimoji="1" lang="en-US" altLang="zh-CN" sz="2800" dirty="0">
                <a:solidFill>
                  <a:schemeClr val="bg1"/>
                </a:solidFill>
              </a:rPr>
              <a:t>——</a:t>
            </a:r>
            <a:r>
              <a:rPr kumimoji="1" lang="zh-CN" altLang="en-US" sz="2800" dirty="0">
                <a:solidFill>
                  <a:schemeClr val="bg1"/>
                </a:solidFill>
              </a:rPr>
              <a:t>输出</a:t>
            </a:r>
            <a:r>
              <a:rPr kumimoji="1" lang="en-US" altLang="zh-CN" sz="2800" dirty="0">
                <a:solidFill>
                  <a:schemeClr val="bg1"/>
                </a:solidFill>
              </a:rPr>
              <a:t>20</a:t>
            </a:r>
            <a:r>
              <a:rPr kumimoji="1" lang="zh-CN" altLang="en-US" sz="2800" dirty="0">
                <a:solidFill>
                  <a:schemeClr val="bg1"/>
                </a:solidFill>
              </a:rPr>
              <a:t>位存储器地址</a:t>
            </a:r>
            <a:r>
              <a:rPr kumimoji="1" lang="en-US" altLang="zh-CN" sz="2800" dirty="0">
                <a:solidFill>
                  <a:schemeClr val="bg1"/>
                </a:solidFill>
              </a:rPr>
              <a:t>A19 ~ A0</a:t>
            </a:r>
          </a:p>
          <a:p>
            <a:pPr algn="l"/>
            <a:r>
              <a:rPr kumimoji="1" lang="en-US" altLang="zh-CN" sz="2800" dirty="0">
                <a:solidFill>
                  <a:schemeClr val="bg1"/>
                </a:solidFill>
              </a:rPr>
              <a:t>IO/M*</a:t>
            </a:r>
            <a:r>
              <a:rPr kumimoji="1" lang="zh-CN" altLang="en-US" sz="2800" dirty="0">
                <a:solidFill>
                  <a:schemeClr val="bg1"/>
                </a:solidFill>
              </a:rPr>
              <a:t>输出低电平，表示存储器操作；</a:t>
            </a:r>
          </a:p>
          <a:p>
            <a:pPr algn="l"/>
            <a:r>
              <a:rPr kumimoji="1" lang="en-US" altLang="zh-CN" sz="2800" dirty="0">
                <a:solidFill>
                  <a:schemeClr val="bg1"/>
                </a:solidFill>
              </a:rPr>
              <a:t>ALE</a:t>
            </a:r>
            <a:r>
              <a:rPr kumimoji="1" lang="zh-CN" altLang="en-US" sz="2800" dirty="0">
                <a:solidFill>
                  <a:schemeClr val="bg1"/>
                </a:solidFill>
              </a:rPr>
              <a:t>输出正脉冲，表示复用总线输出地址</a:t>
            </a:r>
          </a:p>
          <a:p>
            <a:pPr algn="l"/>
            <a:r>
              <a:rPr kumimoji="1" lang="en-US" altLang="zh-CN" sz="2800" dirty="0">
                <a:solidFill>
                  <a:schemeClr val="bg1"/>
                </a:solidFill>
              </a:rPr>
              <a:t>T2</a:t>
            </a:r>
            <a:r>
              <a:rPr kumimoji="1" lang="zh-CN" altLang="en-US" sz="2800" dirty="0">
                <a:solidFill>
                  <a:schemeClr val="bg1"/>
                </a:solidFill>
              </a:rPr>
              <a:t>状态</a:t>
            </a:r>
            <a:r>
              <a:rPr kumimoji="1" lang="en-US" altLang="zh-CN" sz="2800" dirty="0">
                <a:solidFill>
                  <a:schemeClr val="bg1"/>
                </a:solidFill>
              </a:rPr>
              <a:t>——</a:t>
            </a:r>
            <a:r>
              <a:rPr kumimoji="1" lang="zh-CN" altLang="en-US" sz="2800" dirty="0">
                <a:solidFill>
                  <a:schemeClr val="bg1"/>
                </a:solidFill>
              </a:rPr>
              <a:t>输出控制信号</a:t>
            </a:r>
            <a:r>
              <a:rPr kumimoji="1" lang="en-US" altLang="zh-CN" sz="2800" dirty="0">
                <a:solidFill>
                  <a:schemeClr val="bg1"/>
                </a:solidFill>
              </a:rPr>
              <a:t>WR*</a:t>
            </a:r>
            <a:r>
              <a:rPr kumimoji="1" lang="zh-CN" altLang="en-US" sz="2800" dirty="0">
                <a:solidFill>
                  <a:schemeClr val="bg1"/>
                </a:solidFill>
              </a:rPr>
              <a:t>和数据</a:t>
            </a:r>
            <a:r>
              <a:rPr kumimoji="1" lang="en-US" altLang="zh-CN" sz="2800" dirty="0">
                <a:solidFill>
                  <a:schemeClr val="bg1"/>
                </a:solidFill>
              </a:rPr>
              <a:t>D7 ~ D0</a:t>
            </a:r>
          </a:p>
          <a:p>
            <a:pPr algn="l"/>
            <a:r>
              <a:rPr kumimoji="1" lang="en-US" altLang="zh-CN" sz="2800" dirty="0">
                <a:solidFill>
                  <a:schemeClr val="bg1"/>
                </a:solidFill>
              </a:rPr>
              <a:t>T3</a:t>
            </a:r>
            <a:r>
              <a:rPr kumimoji="1" lang="zh-CN" altLang="en-US" sz="2800" dirty="0">
                <a:solidFill>
                  <a:schemeClr val="bg1"/>
                </a:solidFill>
              </a:rPr>
              <a:t>和</a:t>
            </a:r>
            <a:r>
              <a:rPr kumimoji="1" lang="en-US" altLang="zh-CN" sz="2800" dirty="0">
                <a:solidFill>
                  <a:schemeClr val="bg1"/>
                </a:solidFill>
              </a:rPr>
              <a:t>Tw</a:t>
            </a:r>
            <a:r>
              <a:rPr kumimoji="1" lang="zh-CN" altLang="en-US" sz="2800" dirty="0">
                <a:solidFill>
                  <a:schemeClr val="bg1"/>
                </a:solidFill>
              </a:rPr>
              <a:t>状态</a:t>
            </a:r>
            <a:r>
              <a:rPr kumimoji="1" lang="en-US" altLang="zh-CN" sz="2800" dirty="0">
                <a:solidFill>
                  <a:schemeClr val="bg1"/>
                </a:solidFill>
              </a:rPr>
              <a:t>——</a:t>
            </a:r>
            <a:r>
              <a:rPr kumimoji="1" lang="zh-CN" altLang="en-US" sz="2800" dirty="0">
                <a:solidFill>
                  <a:schemeClr val="bg1"/>
                </a:solidFill>
              </a:rPr>
              <a:t>检测数据传送是否能够完成</a:t>
            </a:r>
          </a:p>
          <a:p>
            <a:pPr algn="l"/>
            <a:r>
              <a:rPr kumimoji="1" lang="en-US" altLang="zh-CN" sz="2800" dirty="0">
                <a:solidFill>
                  <a:schemeClr val="bg1"/>
                </a:solidFill>
              </a:rPr>
              <a:t>T4</a:t>
            </a:r>
            <a:r>
              <a:rPr kumimoji="1" lang="zh-CN" altLang="en-US" sz="2800" dirty="0">
                <a:solidFill>
                  <a:schemeClr val="bg1"/>
                </a:solidFill>
              </a:rPr>
              <a:t>状态</a:t>
            </a:r>
            <a:r>
              <a:rPr kumimoji="1" lang="en-US" altLang="zh-CN" sz="2800" dirty="0">
                <a:solidFill>
                  <a:schemeClr val="bg1"/>
                </a:solidFill>
              </a:rPr>
              <a:t>——</a:t>
            </a:r>
            <a:r>
              <a:rPr kumimoji="1" lang="zh-CN" altLang="en-US" sz="2800" dirty="0">
                <a:solidFill>
                  <a:schemeClr val="bg1"/>
                </a:solidFill>
              </a:rPr>
              <a:t>完成数据传送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36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36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3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636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 nodeType="clickPar">
                      <p:stCondLst>
                        <p:cond delay="0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63625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13916E-6 L 5.55556E-7 0.39852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636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2000" fill="hold"/>
                                        <p:tgtEl>
                                          <p:spTgt spid="63625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13916E-6 L 5.55556E-7 0.39852 " pathEditMode="relative" rAng="0" ptsTypes="AA">
                                      <p:cBhvr>
                                        <p:cTn id="27" dur="2000" spd="-100000" fill="hold"/>
                                        <p:tgtEl>
                                          <p:spTgt spid="636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625"/>
                  </p:tgtEl>
                </p:cond>
              </p:nextCondLst>
            </p:seq>
          </p:childTnLst>
        </p:cTn>
      </p:par>
    </p:tnLst>
    <p:bldLst>
      <p:bldP spid="63625" grpId="0" animBg="1"/>
      <p:bldP spid="63625" grpId="1" animBg="1"/>
      <p:bldP spid="63625" grpId="2" animBg="1"/>
      <p:bldP spid="63625" grpId="3" animBg="1"/>
      <p:bldP spid="63625" grpId="4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</a:t>
            </a:r>
            <a:r>
              <a:rPr lang="en-US" altLang="zh-CN" smtClean="0"/>
              <a:t>4</a:t>
            </a:r>
            <a:r>
              <a:rPr lang="zh-CN" altLang="en-US" smtClean="0"/>
              <a:t>章：</a:t>
            </a:r>
            <a:r>
              <a:rPr lang="en-US" altLang="zh-CN" smtClean="0"/>
              <a:t>I/O</a:t>
            </a:r>
            <a:r>
              <a:rPr lang="zh-CN" altLang="en-US" smtClean="0"/>
              <a:t>写总线周期</a:t>
            </a:r>
          </a:p>
        </p:txBody>
      </p:sp>
      <p:grpSp>
        <p:nvGrpSpPr>
          <p:cNvPr id="63491" name="Group 4"/>
          <p:cNvGrpSpPr>
            <a:grpSpLocks/>
          </p:cNvGrpSpPr>
          <p:nvPr/>
        </p:nvGrpSpPr>
        <p:grpSpPr bwMode="auto">
          <a:xfrm>
            <a:off x="-250825" y="1020763"/>
            <a:ext cx="9144000" cy="5000625"/>
            <a:chOff x="0" y="834"/>
            <a:chExt cx="5760" cy="3150"/>
          </a:xfrm>
        </p:grpSpPr>
        <p:sp>
          <p:nvSpPr>
            <p:cNvPr id="63493" name="Line 5"/>
            <p:cNvSpPr>
              <a:spLocks noChangeShapeType="1"/>
            </p:cNvSpPr>
            <p:nvPr/>
          </p:nvSpPr>
          <p:spPr bwMode="auto">
            <a:xfrm flipV="1">
              <a:off x="1584" y="3157"/>
              <a:ext cx="347" cy="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494" name="Line 6"/>
            <p:cNvSpPr>
              <a:spLocks noChangeShapeType="1"/>
            </p:cNvSpPr>
            <p:nvPr/>
          </p:nvSpPr>
          <p:spPr bwMode="auto">
            <a:xfrm flipV="1">
              <a:off x="1931" y="2955"/>
              <a:ext cx="0" cy="204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495" name="Line 7"/>
            <p:cNvSpPr>
              <a:spLocks noChangeShapeType="1"/>
            </p:cNvSpPr>
            <p:nvPr/>
          </p:nvSpPr>
          <p:spPr bwMode="auto">
            <a:xfrm>
              <a:off x="1931" y="2952"/>
              <a:ext cx="514" cy="3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496" name="Line 8"/>
            <p:cNvSpPr>
              <a:spLocks noChangeShapeType="1"/>
            </p:cNvSpPr>
            <p:nvPr/>
          </p:nvSpPr>
          <p:spPr bwMode="auto">
            <a:xfrm flipV="1">
              <a:off x="2436" y="2955"/>
              <a:ext cx="0" cy="204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497" name="Line 9"/>
            <p:cNvSpPr>
              <a:spLocks noChangeShapeType="1"/>
            </p:cNvSpPr>
            <p:nvPr/>
          </p:nvSpPr>
          <p:spPr bwMode="auto">
            <a:xfrm>
              <a:off x="2448" y="3159"/>
              <a:ext cx="2475" cy="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498" name="Rectangle 10"/>
            <p:cNvSpPr>
              <a:spLocks noChangeArrowheads="1"/>
            </p:cNvSpPr>
            <p:nvPr/>
          </p:nvSpPr>
          <p:spPr bwMode="auto">
            <a:xfrm>
              <a:off x="4148" y="834"/>
              <a:ext cx="545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eaLnBrk="0" hangingPunct="0"/>
              <a:r>
                <a:rPr lang="en-US" altLang="zh-CN" sz="2400" b="1">
                  <a:solidFill>
                    <a:srgbClr val="006600"/>
                  </a:solidFill>
                  <a:latin typeface="Times New Roman" pitchFamily="18" charset="0"/>
                </a:rPr>
                <a:t>T</a:t>
              </a:r>
              <a:r>
                <a:rPr lang="en-US" altLang="zh-CN" sz="2400" b="1" baseline="-25000">
                  <a:solidFill>
                    <a:srgbClr val="006600"/>
                  </a:solidFill>
                  <a:latin typeface="Times New Roman" pitchFamily="18" charset="0"/>
                </a:rPr>
                <a:t>4</a:t>
              </a:r>
              <a:endParaRPr lang="en-US" altLang="zh-CN" sz="2400" b="1">
                <a:solidFill>
                  <a:srgbClr val="006600"/>
                </a:solidFill>
                <a:latin typeface="Times New Roman" pitchFamily="18" charset="0"/>
              </a:endParaRPr>
            </a:p>
          </p:txBody>
        </p:sp>
        <p:sp>
          <p:nvSpPr>
            <p:cNvPr id="63499" name="Rectangle 11"/>
            <p:cNvSpPr>
              <a:spLocks noChangeArrowheads="1"/>
            </p:cNvSpPr>
            <p:nvPr/>
          </p:nvSpPr>
          <p:spPr bwMode="auto">
            <a:xfrm>
              <a:off x="3393" y="834"/>
              <a:ext cx="545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eaLnBrk="0" hangingPunct="0"/>
              <a:r>
                <a:rPr lang="en-US" altLang="zh-CN" sz="2400" b="1">
                  <a:solidFill>
                    <a:srgbClr val="006600"/>
                  </a:solidFill>
                  <a:latin typeface="Times New Roman" pitchFamily="18" charset="0"/>
                </a:rPr>
                <a:t>T</a:t>
              </a:r>
              <a:r>
                <a:rPr lang="en-US" altLang="zh-CN" sz="2400" b="1" baseline="-25000">
                  <a:solidFill>
                    <a:srgbClr val="006600"/>
                  </a:solidFill>
                  <a:latin typeface="Times New Roman" pitchFamily="18" charset="0"/>
                </a:rPr>
                <a:t>3</a:t>
              </a:r>
              <a:endParaRPr lang="en-US" altLang="zh-CN" sz="2400" b="1">
                <a:solidFill>
                  <a:srgbClr val="006600"/>
                </a:solidFill>
                <a:latin typeface="Times New Roman" pitchFamily="18" charset="0"/>
              </a:endParaRPr>
            </a:p>
          </p:txBody>
        </p:sp>
        <p:sp>
          <p:nvSpPr>
            <p:cNvPr id="63500" name="Rectangle 12"/>
            <p:cNvSpPr>
              <a:spLocks noChangeArrowheads="1"/>
            </p:cNvSpPr>
            <p:nvPr/>
          </p:nvSpPr>
          <p:spPr bwMode="auto">
            <a:xfrm>
              <a:off x="2657" y="834"/>
              <a:ext cx="545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eaLnBrk="0" hangingPunct="0"/>
              <a:r>
                <a:rPr lang="en-US" altLang="zh-CN" sz="2400" b="1">
                  <a:solidFill>
                    <a:srgbClr val="006600"/>
                  </a:solidFill>
                  <a:latin typeface="Times New Roman" pitchFamily="18" charset="0"/>
                </a:rPr>
                <a:t>T</a:t>
              </a:r>
              <a:r>
                <a:rPr lang="en-US" altLang="zh-CN" sz="2400" b="1" baseline="-25000">
                  <a:solidFill>
                    <a:srgbClr val="006600"/>
                  </a:solidFill>
                  <a:latin typeface="Times New Roman" pitchFamily="18" charset="0"/>
                </a:rPr>
                <a:t>2</a:t>
              </a:r>
              <a:endParaRPr lang="en-US" altLang="zh-CN" sz="2400" b="1">
                <a:solidFill>
                  <a:srgbClr val="006600"/>
                </a:solidFill>
                <a:latin typeface="Times New Roman" pitchFamily="18" charset="0"/>
              </a:endParaRPr>
            </a:p>
          </p:txBody>
        </p:sp>
        <p:sp>
          <p:nvSpPr>
            <p:cNvPr id="63501" name="Rectangle 13"/>
            <p:cNvSpPr>
              <a:spLocks noChangeArrowheads="1"/>
            </p:cNvSpPr>
            <p:nvPr/>
          </p:nvSpPr>
          <p:spPr bwMode="auto">
            <a:xfrm>
              <a:off x="1901" y="834"/>
              <a:ext cx="545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eaLnBrk="0" hangingPunct="0"/>
              <a:r>
                <a:rPr lang="en-US" altLang="zh-CN" sz="2400" b="1" dirty="0">
                  <a:solidFill>
                    <a:srgbClr val="006600"/>
                  </a:solidFill>
                  <a:latin typeface="Times New Roman" pitchFamily="18" charset="0"/>
                </a:rPr>
                <a:t>T</a:t>
              </a:r>
              <a:r>
                <a:rPr lang="en-US" altLang="zh-CN" sz="2400" b="1" baseline="-25000" dirty="0">
                  <a:solidFill>
                    <a:srgbClr val="006600"/>
                  </a:solidFill>
                  <a:latin typeface="Times New Roman" pitchFamily="18" charset="0"/>
                </a:rPr>
                <a:t>1</a:t>
              </a:r>
              <a:endParaRPr lang="en-US" altLang="zh-CN" sz="2400" b="1" dirty="0">
                <a:solidFill>
                  <a:srgbClr val="006600"/>
                </a:solidFill>
                <a:latin typeface="Times New Roman" pitchFamily="18" charset="0"/>
              </a:endParaRPr>
            </a:p>
          </p:txBody>
        </p:sp>
        <p:sp>
          <p:nvSpPr>
            <p:cNvPr id="63502" name="Line 14"/>
            <p:cNvSpPr>
              <a:spLocks noChangeShapeType="1"/>
            </p:cNvSpPr>
            <p:nvPr/>
          </p:nvSpPr>
          <p:spPr bwMode="auto">
            <a:xfrm>
              <a:off x="1532" y="1089"/>
              <a:ext cx="245" cy="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3" name="Freeform 15"/>
            <p:cNvSpPr>
              <a:spLocks/>
            </p:cNvSpPr>
            <p:nvPr/>
          </p:nvSpPr>
          <p:spPr bwMode="auto">
            <a:xfrm>
              <a:off x="1777" y="1085"/>
              <a:ext cx="6" cy="197"/>
            </a:xfrm>
            <a:custGeom>
              <a:avLst/>
              <a:gdLst>
                <a:gd name="T0" fmla="*/ 9 w 4"/>
                <a:gd name="T1" fmla="*/ 0 h 215"/>
                <a:gd name="T2" fmla="*/ 0 w 4"/>
                <a:gd name="T3" fmla="*/ 181 h 215"/>
                <a:gd name="T4" fmla="*/ 0 60000 65536"/>
                <a:gd name="T5" fmla="*/ 0 60000 65536"/>
                <a:gd name="T6" fmla="*/ 0 w 4"/>
                <a:gd name="T7" fmla="*/ 0 h 215"/>
                <a:gd name="T8" fmla="*/ 4 w 4"/>
                <a:gd name="T9" fmla="*/ 215 h 21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" h="215">
                  <a:moveTo>
                    <a:pt x="4" y="0"/>
                  </a:moveTo>
                  <a:lnTo>
                    <a:pt x="0" y="215"/>
                  </a:lnTo>
                </a:path>
              </a:pathLst>
            </a:custGeom>
            <a:solidFill>
              <a:srgbClr val="FFFFFF"/>
            </a:solidFill>
            <a:ln w="28575" cap="flat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4" name="Freeform 16"/>
            <p:cNvSpPr>
              <a:spLocks/>
            </p:cNvSpPr>
            <p:nvPr/>
          </p:nvSpPr>
          <p:spPr bwMode="auto">
            <a:xfrm>
              <a:off x="1786" y="1284"/>
              <a:ext cx="354" cy="3"/>
            </a:xfrm>
            <a:custGeom>
              <a:avLst/>
              <a:gdLst>
                <a:gd name="T0" fmla="*/ 0 w 293"/>
                <a:gd name="T1" fmla="*/ 3 h 3"/>
                <a:gd name="T2" fmla="*/ 428 w 293"/>
                <a:gd name="T3" fmla="*/ 0 h 3"/>
                <a:gd name="T4" fmla="*/ 0 60000 65536"/>
                <a:gd name="T5" fmla="*/ 0 60000 65536"/>
                <a:gd name="T6" fmla="*/ 0 w 293"/>
                <a:gd name="T7" fmla="*/ 0 h 3"/>
                <a:gd name="T8" fmla="*/ 293 w 293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93" h="3">
                  <a:moveTo>
                    <a:pt x="0" y="3"/>
                  </a:moveTo>
                  <a:lnTo>
                    <a:pt x="293" y="0"/>
                  </a:lnTo>
                </a:path>
              </a:pathLst>
            </a:custGeom>
            <a:solidFill>
              <a:srgbClr val="FFFFFF"/>
            </a:solidFill>
            <a:ln w="28575" cap="flat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5" name="Line 17"/>
            <p:cNvSpPr>
              <a:spLocks noChangeShapeType="1"/>
            </p:cNvSpPr>
            <p:nvPr/>
          </p:nvSpPr>
          <p:spPr bwMode="auto">
            <a:xfrm>
              <a:off x="2137" y="1091"/>
              <a:ext cx="0" cy="19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6" name="Line 18"/>
            <p:cNvSpPr>
              <a:spLocks noChangeShapeType="1"/>
            </p:cNvSpPr>
            <p:nvPr/>
          </p:nvSpPr>
          <p:spPr bwMode="auto">
            <a:xfrm>
              <a:off x="2137" y="1091"/>
              <a:ext cx="38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7" name="Line 19"/>
            <p:cNvSpPr>
              <a:spLocks noChangeShapeType="1"/>
            </p:cNvSpPr>
            <p:nvPr/>
          </p:nvSpPr>
          <p:spPr bwMode="auto">
            <a:xfrm>
              <a:off x="2529" y="1094"/>
              <a:ext cx="0" cy="18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8" name="Line 20"/>
            <p:cNvSpPr>
              <a:spLocks noChangeShapeType="1"/>
            </p:cNvSpPr>
            <p:nvPr/>
          </p:nvSpPr>
          <p:spPr bwMode="auto">
            <a:xfrm>
              <a:off x="2529" y="1287"/>
              <a:ext cx="36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9" name="Line 21"/>
            <p:cNvSpPr>
              <a:spLocks noChangeShapeType="1"/>
            </p:cNvSpPr>
            <p:nvPr/>
          </p:nvSpPr>
          <p:spPr bwMode="auto">
            <a:xfrm>
              <a:off x="2895" y="1091"/>
              <a:ext cx="0" cy="19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0" name="Line 22"/>
            <p:cNvSpPr>
              <a:spLocks noChangeShapeType="1"/>
            </p:cNvSpPr>
            <p:nvPr/>
          </p:nvSpPr>
          <p:spPr bwMode="auto">
            <a:xfrm>
              <a:off x="2895" y="1091"/>
              <a:ext cx="384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1" name="Line 23"/>
            <p:cNvSpPr>
              <a:spLocks noChangeShapeType="1"/>
            </p:cNvSpPr>
            <p:nvPr/>
          </p:nvSpPr>
          <p:spPr bwMode="auto">
            <a:xfrm>
              <a:off x="3285" y="1091"/>
              <a:ext cx="0" cy="19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2" name="Line 24"/>
            <p:cNvSpPr>
              <a:spLocks noChangeShapeType="1"/>
            </p:cNvSpPr>
            <p:nvPr/>
          </p:nvSpPr>
          <p:spPr bwMode="auto">
            <a:xfrm>
              <a:off x="3276" y="1287"/>
              <a:ext cx="39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3" name="Line 25"/>
            <p:cNvSpPr>
              <a:spLocks noChangeShapeType="1"/>
            </p:cNvSpPr>
            <p:nvPr/>
          </p:nvSpPr>
          <p:spPr bwMode="auto">
            <a:xfrm>
              <a:off x="3666" y="1091"/>
              <a:ext cx="0" cy="19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4" name="Line 26"/>
            <p:cNvSpPr>
              <a:spLocks noChangeShapeType="1"/>
            </p:cNvSpPr>
            <p:nvPr/>
          </p:nvSpPr>
          <p:spPr bwMode="auto">
            <a:xfrm>
              <a:off x="3666" y="1091"/>
              <a:ext cx="38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5" name="Line 27"/>
            <p:cNvSpPr>
              <a:spLocks noChangeShapeType="1"/>
            </p:cNvSpPr>
            <p:nvPr/>
          </p:nvSpPr>
          <p:spPr bwMode="auto">
            <a:xfrm>
              <a:off x="4047" y="1091"/>
              <a:ext cx="0" cy="19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6" name="Line 28"/>
            <p:cNvSpPr>
              <a:spLocks noChangeShapeType="1"/>
            </p:cNvSpPr>
            <p:nvPr/>
          </p:nvSpPr>
          <p:spPr bwMode="auto">
            <a:xfrm>
              <a:off x="4047" y="1287"/>
              <a:ext cx="374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7" name="Line 29"/>
            <p:cNvSpPr>
              <a:spLocks noChangeShapeType="1"/>
            </p:cNvSpPr>
            <p:nvPr/>
          </p:nvSpPr>
          <p:spPr bwMode="auto">
            <a:xfrm>
              <a:off x="4421" y="1091"/>
              <a:ext cx="3" cy="19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8" name="Line 30"/>
            <p:cNvSpPr>
              <a:spLocks noChangeShapeType="1"/>
            </p:cNvSpPr>
            <p:nvPr/>
          </p:nvSpPr>
          <p:spPr bwMode="auto">
            <a:xfrm>
              <a:off x="4430" y="1091"/>
              <a:ext cx="354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9" name="Freeform 31"/>
            <p:cNvSpPr>
              <a:spLocks/>
            </p:cNvSpPr>
            <p:nvPr/>
          </p:nvSpPr>
          <p:spPr bwMode="auto">
            <a:xfrm>
              <a:off x="4790" y="1078"/>
              <a:ext cx="0" cy="213"/>
            </a:xfrm>
            <a:custGeom>
              <a:avLst/>
              <a:gdLst>
                <a:gd name="T0" fmla="*/ 0 w 1"/>
                <a:gd name="T1" fmla="*/ 0 h 232"/>
                <a:gd name="T2" fmla="*/ 0 w 1"/>
                <a:gd name="T3" fmla="*/ 196 h 232"/>
                <a:gd name="T4" fmla="*/ 0 60000 65536"/>
                <a:gd name="T5" fmla="*/ 0 60000 65536"/>
                <a:gd name="T6" fmla="*/ 0 w 1"/>
                <a:gd name="T7" fmla="*/ 0 h 232"/>
                <a:gd name="T8" fmla="*/ 0 w 1"/>
                <a:gd name="T9" fmla="*/ 232 h 2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32">
                  <a:moveTo>
                    <a:pt x="0" y="0"/>
                  </a:moveTo>
                  <a:lnTo>
                    <a:pt x="0" y="232"/>
                  </a:lnTo>
                </a:path>
              </a:pathLst>
            </a:custGeom>
            <a:solidFill>
              <a:srgbClr val="FFFFFF"/>
            </a:solidFill>
            <a:ln w="28575" cap="flat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20" name="Freeform 32"/>
            <p:cNvSpPr>
              <a:spLocks/>
            </p:cNvSpPr>
            <p:nvPr/>
          </p:nvSpPr>
          <p:spPr bwMode="auto">
            <a:xfrm>
              <a:off x="4796" y="1284"/>
              <a:ext cx="372" cy="3"/>
            </a:xfrm>
            <a:custGeom>
              <a:avLst/>
              <a:gdLst>
                <a:gd name="T0" fmla="*/ 0 w 308"/>
                <a:gd name="T1" fmla="*/ 3 h 3"/>
                <a:gd name="T2" fmla="*/ 449 w 308"/>
                <a:gd name="T3" fmla="*/ 0 h 3"/>
                <a:gd name="T4" fmla="*/ 0 60000 65536"/>
                <a:gd name="T5" fmla="*/ 0 60000 65536"/>
                <a:gd name="T6" fmla="*/ 0 w 308"/>
                <a:gd name="T7" fmla="*/ 0 h 3"/>
                <a:gd name="T8" fmla="*/ 308 w 308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8" h="3">
                  <a:moveTo>
                    <a:pt x="0" y="3"/>
                  </a:moveTo>
                  <a:lnTo>
                    <a:pt x="308" y="0"/>
                  </a:lnTo>
                </a:path>
              </a:pathLst>
            </a:custGeom>
            <a:solidFill>
              <a:srgbClr val="FFFFFF"/>
            </a:solidFill>
            <a:ln w="28575" cap="flat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21" name="Line 33"/>
            <p:cNvSpPr>
              <a:spLocks noChangeShapeType="1"/>
            </p:cNvSpPr>
            <p:nvPr/>
          </p:nvSpPr>
          <p:spPr bwMode="auto">
            <a:xfrm>
              <a:off x="1584" y="3325"/>
              <a:ext cx="111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22" name="Line 34"/>
            <p:cNvSpPr>
              <a:spLocks noChangeShapeType="1"/>
            </p:cNvSpPr>
            <p:nvPr/>
          </p:nvSpPr>
          <p:spPr bwMode="auto">
            <a:xfrm>
              <a:off x="2711" y="3329"/>
              <a:ext cx="0" cy="189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23" name="Line 35"/>
            <p:cNvSpPr>
              <a:spLocks noChangeShapeType="1"/>
            </p:cNvSpPr>
            <p:nvPr/>
          </p:nvSpPr>
          <p:spPr bwMode="auto">
            <a:xfrm>
              <a:off x="2711" y="3518"/>
              <a:ext cx="1529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24" name="Line 36"/>
            <p:cNvSpPr>
              <a:spLocks noChangeShapeType="1"/>
            </p:cNvSpPr>
            <p:nvPr/>
          </p:nvSpPr>
          <p:spPr bwMode="auto">
            <a:xfrm>
              <a:off x="4234" y="3313"/>
              <a:ext cx="3" cy="205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25" name="Line 37"/>
            <p:cNvSpPr>
              <a:spLocks noChangeShapeType="1"/>
            </p:cNvSpPr>
            <p:nvPr/>
          </p:nvSpPr>
          <p:spPr bwMode="auto">
            <a:xfrm>
              <a:off x="4246" y="3313"/>
              <a:ext cx="780" cy="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26" name="Rectangle 38"/>
            <p:cNvSpPr>
              <a:spLocks noChangeArrowheads="1"/>
            </p:cNvSpPr>
            <p:nvPr/>
          </p:nvSpPr>
          <p:spPr bwMode="auto">
            <a:xfrm>
              <a:off x="762" y="2952"/>
              <a:ext cx="689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r" eaLnBrk="0" hangingPunct="0"/>
              <a:r>
                <a:rPr lang="en-US" altLang="zh-CN" sz="2400" b="1">
                  <a:latin typeface="Times New Roman" pitchFamily="18" charset="0"/>
                </a:rPr>
                <a:t>ALE</a:t>
              </a:r>
            </a:p>
          </p:txBody>
        </p:sp>
        <p:sp>
          <p:nvSpPr>
            <p:cNvPr id="63527" name="Rectangle 39"/>
            <p:cNvSpPr>
              <a:spLocks noChangeArrowheads="1"/>
            </p:cNvSpPr>
            <p:nvPr/>
          </p:nvSpPr>
          <p:spPr bwMode="auto">
            <a:xfrm>
              <a:off x="762" y="1091"/>
              <a:ext cx="689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r" eaLnBrk="0" hangingPunct="0"/>
              <a:r>
                <a:rPr lang="en-US" altLang="zh-CN" sz="2400" b="1">
                  <a:latin typeface="Times New Roman" pitchFamily="18" charset="0"/>
                </a:rPr>
                <a:t>CLK</a:t>
              </a:r>
            </a:p>
          </p:txBody>
        </p:sp>
        <p:sp>
          <p:nvSpPr>
            <p:cNvPr id="63528" name="Rectangle 40"/>
            <p:cNvSpPr>
              <a:spLocks noChangeArrowheads="1"/>
            </p:cNvSpPr>
            <p:nvPr/>
          </p:nvSpPr>
          <p:spPr bwMode="auto">
            <a:xfrm>
              <a:off x="0" y="1824"/>
              <a:ext cx="1451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r" eaLnBrk="0" hangingPunct="0"/>
              <a:r>
                <a:rPr lang="en-US" altLang="zh-CN" sz="2400" b="1">
                  <a:latin typeface="Times New Roman" pitchFamily="18" charset="0"/>
                </a:rPr>
                <a:t>A</a:t>
              </a:r>
              <a:r>
                <a:rPr lang="en-US" altLang="zh-CN" sz="2400" b="1" baseline="-25000">
                  <a:latin typeface="Times New Roman" pitchFamily="18" charset="0"/>
                </a:rPr>
                <a:t>19</a:t>
              </a:r>
              <a:r>
                <a:rPr lang="en-US" altLang="zh-CN" sz="2400" b="1">
                  <a:latin typeface="Times New Roman" pitchFamily="18" charset="0"/>
                </a:rPr>
                <a:t>/S</a:t>
              </a:r>
              <a:r>
                <a:rPr lang="en-US" altLang="zh-CN" sz="2400" b="1" baseline="-25000">
                  <a:latin typeface="Times New Roman" pitchFamily="18" charset="0"/>
                </a:rPr>
                <a:t>6</a:t>
              </a:r>
              <a:r>
                <a:rPr lang="en-US" altLang="zh-CN" sz="2400" b="1">
                  <a:latin typeface="Times New Roman" pitchFamily="18" charset="0"/>
                </a:rPr>
                <a:t> ~ A</a:t>
              </a:r>
              <a:r>
                <a:rPr lang="en-US" altLang="zh-CN" sz="2400" b="1" baseline="-25000">
                  <a:latin typeface="Times New Roman" pitchFamily="18" charset="0"/>
                </a:rPr>
                <a:t>16</a:t>
              </a:r>
              <a:r>
                <a:rPr lang="en-US" altLang="zh-CN" sz="2400" b="1">
                  <a:latin typeface="Times New Roman" pitchFamily="18" charset="0"/>
                </a:rPr>
                <a:t>/S</a:t>
              </a:r>
              <a:r>
                <a:rPr lang="en-US" altLang="zh-CN" sz="2400" b="1" baseline="-25000">
                  <a:latin typeface="Times New Roman" pitchFamily="18" charset="0"/>
                </a:rPr>
                <a:t>3</a:t>
              </a:r>
              <a:endParaRPr lang="en-US" altLang="zh-CN" sz="2400" b="1">
                <a:latin typeface="Times New Roman" pitchFamily="18" charset="0"/>
              </a:endParaRPr>
            </a:p>
          </p:txBody>
        </p:sp>
        <p:sp>
          <p:nvSpPr>
            <p:cNvPr id="63529" name="Rectangle 41"/>
            <p:cNvSpPr>
              <a:spLocks noChangeArrowheads="1"/>
            </p:cNvSpPr>
            <p:nvPr/>
          </p:nvSpPr>
          <p:spPr bwMode="auto">
            <a:xfrm>
              <a:off x="218" y="2183"/>
              <a:ext cx="1233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r" eaLnBrk="0" hangingPunct="0"/>
              <a:r>
                <a:rPr lang="en-US" altLang="zh-CN" sz="2400" b="1">
                  <a:latin typeface="Times New Roman" pitchFamily="18" charset="0"/>
                </a:rPr>
                <a:t>A</a:t>
              </a:r>
              <a:r>
                <a:rPr lang="en-US" altLang="zh-CN" sz="2400" b="1" baseline="-25000">
                  <a:latin typeface="Times New Roman" pitchFamily="18" charset="0"/>
                </a:rPr>
                <a:t>15</a:t>
              </a:r>
              <a:r>
                <a:rPr lang="en-US" altLang="zh-CN" sz="2400" b="1">
                  <a:latin typeface="Times New Roman" pitchFamily="18" charset="0"/>
                </a:rPr>
                <a:t> ~ A</a:t>
              </a:r>
              <a:r>
                <a:rPr lang="en-US" altLang="zh-CN" sz="2400" b="1" baseline="-25000">
                  <a:latin typeface="Times New Roman" pitchFamily="18" charset="0"/>
                </a:rPr>
                <a:t>8</a:t>
              </a:r>
              <a:endParaRPr lang="en-US" altLang="zh-CN" sz="2400" b="1">
                <a:latin typeface="Times New Roman" pitchFamily="18" charset="0"/>
              </a:endParaRPr>
            </a:p>
          </p:txBody>
        </p:sp>
        <p:sp>
          <p:nvSpPr>
            <p:cNvPr id="63530" name="Rectangle 42"/>
            <p:cNvSpPr>
              <a:spLocks noChangeArrowheads="1"/>
            </p:cNvSpPr>
            <p:nvPr/>
          </p:nvSpPr>
          <p:spPr bwMode="auto">
            <a:xfrm>
              <a:off x="218" y="2555"/>
              <a:ext cx="1233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r" eaLnBrk="0" hangingPunct="0"/>
              <a:r>
                <a:rPr lang="en-US" altLang="zh-CN" sz="2400" b="1">
                  <a:latin typeface="Times New Roman" pitchFamily="18" charset="0"/>
                </a:rPr>
                <a:t>AD</a:t>
              </a:r>
              <a:r>
                <a:rPr lang="en-US" altLang="zh-CN" sz="2400" b="1" baseline="-25000">
                  <a:latin typeface="Times New Roman" pitchFamily="18" charset="0"/>
                </a:rPr>
                <a:t>7</a:t>
              </a:r>
              <a:r>
                <a:rPr lang="en-US" altLang="zh-CN" sz="2400" b="1">
                  <a:latin typeface="Times New Roman" pitchFamily="18" charset="0"/>
                </a:rPr>
                <a:t> ~ AD</a:t>
              </a:r>
              <a:r>
                <a:rPr lang="en-US" altLang="zh-CN" sz="2400" b="1" baseline="-25000">
                  <a:latin typeface="Times New Roman" pitchFamily="18" charset="0"/>
                </a:rPr>
                <a:t>0</a:t>
              </a:r>
              <a:endParaRPr lang="en-US" altLang="zh-CN" sz="2400" b="1">
                <a:latin typeface="Times New Roman" pitchFamily="18" charset="0"/>
              </a:endParaRPr>
            </a:p>
          </p:txBody>
        </p:sp>
        <p:grpSp>
          <p:nvGrpSpPr>
            <p:cNvPr id="63531" name="Group 43"/>
            <p:cNvGrpSpPr>
              <a:grpSpLocks/>
            </p:cNvGrpSpPr>
            <p:nvPr/>
          </p:nvGrpSpPr>
          <p:grpSpPr bwMode="auto">
            <a:xfrm>
              <a:off x="1985" y="2162"/>
              <a:ext cx="91" cy="237"/>
              <a:chOff x="0" y="0"/>
              <a:chExt cx="20000" cy="20001"/>
            </a:xfrm>
          </p:grpSpPr>
          <p:sp>
            <p:nvSpPr>
              <p:cNvPr id="63607" name="Line 44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0000" cy="10074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608" name="Line 45"/>
              <p:cNvSpPr>
                <a:spLocks noChangeShapeType="1"/>
              </p:cNvSpPr>
              <p:nvPr/>
            </p:nvSpPr>
            <p:spPr bwMode="auto">
              <a:xfrm flipH="1" flipV="1">
                <a:off x="0" y="9927"/>
                <a:ext cx="20000" cy="10074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3532" name="Group 46"/>
            <p:cNvGrpSpPr>
              <a:grpSpLocks/>
            </p:cNvGrpSpPr>
            <p:nvPr/>
          </p:nvGrpSpPr>
          <p:grpSpPr bwMode="auto">
            <a:xfrm>
              <a:off x="1898" y="2162"/>
              <a:ext cx="91" cy="237"/>
              <a:chOff x="0" y="0"/>
              <a:chExt cx="20000" cy="19999"/>
            </a:xfrm>
          </p:grpSpPr>
          <p:sp>
            <p:nvSpPr>
              <p:cNvPr id="63605" name="Line 47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000" cy="10073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606" name="Line 48"/>
              <p:cNvSpPr>
                <a:spLocks noChangeShapeType="1"/>
              </p:cNvSpPr>
              <p:nvPr/>
            </p:nvSpPr>
            <p:spPr bwMode="auto">
              <a:xfrm flipV="1">
                <a:off x="0" y="9926"/>
                <a:ext cx="20000" cy="10073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3533" name="Line 49"/>
            <p:cNvSpPr>
              <a:spLocks noChangeShapeType="1"/>
            </p:cNvSpPr>
            <p:nvPr/>
          </p:nvSpPr>
          <p:spPr bwMode="auto">
            <a:xfrm flipV="1">
              <a:off x="1641" y="2162"/>
              <a:ext cx="248" cy="7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34" name="Line 50"/>
            <p:cNvSpPr>
              <a:spLocks noChangeShapeType="1"/>
            </p:cNvSpPr>
            <p:nvPr/>
          </p:nvSpPr>
          <p:spPr bwMode="auto">
            <a:xfrm>
              <a:off x="1623" y="2399"/>
              <a:ext cx="27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35" name="Line 51"/>
            <p:cNvSpPr>
              <a:spLocks noChangeShapeType="1"/>
            </p:cNvSpPr>
            <p:nvPr/>
          </p:nvSpPr>
          <p:spPr bwMode="auto">
            <a:xfrm>
              <a:off x="2073" y="2162"/>
              <a:ext cx="2814" cy="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36" name="Line 52"/>
            <p:cNvSpPr>
              <a:spLocks noChangeShapeType="1"/>
            </p:cNvSpPr>
            <p:nvPr/>
          </p:nvSpPr>
          <p:spPr bwMode="auto">
            <a:xfrm>
              <a:off x="2073" y="2399"/>
              <a:ext cx="283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37" name="Rectangle 53"/>
            <p:cNvSpPr>
              <a:spLocks noChangeArrowheads="1"/>
            </p:cNvSpPr>
            <p:nvPr/>
          </p:nvSpPr>
          <p:spPr bwMode="auto">
            <a:xfrm>
              <a:off x="3049" y="2176"/>
              <a:ext cx="877" cy="2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eaLnBrk="0" hangingPunct="0"/>
              <a:r>
                <a:rPr lang="en-US" altLang="zh-CN" sz="2000" b="1">
                  <a:latin typeface="Times New Roman" pitchFamily="18" charset="0"/>
                </a:rPr>
                <a:t>A</a:t>
              </a:r>
              <a:r>
                <a:rPr lang="en-US" altLang="zh-CN" sz="2000" b="1" baseline="-25000">
                  <a:latin typeface="Times New Roman" pitchFamily="18" charset="0"/>
                </a:rPr>
                <a:t>15</a:t>
              </a:r>
              <a:r>
                <a:rPr lang="en-US" altLang="zh-CN" sz="2000" b="1">
                  <a:latin typeface="Times New Roman" pitchFamily="18" charset="0"/>
                </a:rPr>
                <a:t> ~ A</a:t>
              </a:r>
              <a:r>
                <a:rPr lang="en-US" altLang="zh-CN" sz="2000" b="1" baseline="-25000">
                  <a:latin typeface="Times New Roman" pitchFamily="18" charset="0"/>
                </a:rPr>
                <a:t>8</a:t>
              </a:r>
              <a:endParaRPr lang="en-US" altLang="zh-CN" sz="2000" b="1">
                <a:latin typeface="Times New Roman" pitchFamily="18" charset="0"/>
              </a:endParaRPr>
            </a:p>
          </p:txBody>
        </p:sp>
        <p:sp>
          <p:nvSpPr>
            <p:cNvPr id="63538" name="Line 54"/>
            <p:cNvSpPr>
              <a:spLocks noChangeShapeType="1"/>
            </p:cNvSpPr>
            <p:nvPr/>
          </p:nvSpPr>
          <p:spPr bwMode="auto">
            <a:xfrm flipH="1">
              <a:off x="4992" y="2171"/>
              <a:ext cx="94" cy="115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39" name="Line 55"/>
            <p:cNvSpPr>
              <a:spLocks noChangeShapeType="1"/>
            </p:cNvSpPr>
            <p:nvPr/>
          </p:nvSpPr>
          <p:spPr bwMode="auto">
            <a:xfrm flipH="1" flipV="1">
              <a:off x="4992" y="2284"/>
              <a:ext cx="94" cy="115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40" name="Line 56"/>
            <p:cNvSpPr>
              <a:spLocks noChangeShapeType="1"/>
            </p:cNvSpPr>
            <p:nvPr/>
          </p:nvSpPr>
          <p:spPr bwMode="auto">
            <a:xfrm>
              <a:off x="4902" y="2171"/>
              <a:ext cx="93" cy="115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41" name="Line 57"/>
            <p:cNvSpPr>
              <a:spLocks noChangeShapeType="1"/>
            </p:cNvSpPr>
            <p:nvPr/>
          </p:nvSpPr>
          <p:spPr bwMode="auto">
            <a:xfrm flipV="1">
              <a:off x="4902" y="2284"/>
              <a:ext cx="93" cy="115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42" name="Line 58"/>
            <p:cNvSpPr>
              <a:spLocks noChangeShapeType="1"/>
            </p:cNvSpPr>
            <p:nvPr/>
          </p:nvSpPr>
          <p:spPr bwMode="auto">
            <a:xfrm>
              <a:off x="5101" y="2169"/>
              <a:ext cx="27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43" name="Line 59"/>
            <p:cNvSpPr>
              <a:spLocks noChangeShapeType="1"/>
            </p:cNvSpPr>
            <p:nvPr/>
          </p:nvSpPr>
          <p:spPr bwMode="auto">
            <a:xfrm>
              <a:off x="5080" y="2399"/>
              <a:ext cx="27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3544" name="Group 60"/>
            <p:cNvGrpSpPr>
              <a:grpSpLocks/>
            </p:cNvGrpSpPr>
            <p:nvPr/>
          </p:nvGrpSpPr>
          <p:grpSpPr bwMode="auto">
            <a:xfrm>
              <a:off x="1983" y="2541"/>
              <a:ext cx="93" cy="230"/>
              <a:chOff x="0" y="0"/>
              <a:chExt cx="20000" cy="20001"/>
            </a:xfrm>
          </p:grpSpPr>
          <p:sp>
            <p:nvSpPr>
              <p:cNvPr id="63603" name="Line 61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0000" cy="10013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604" name="Line 62"/>
              <p:cNvSpPr>
                <a:spLocks noChangeShapeType="1"/>
              </p:cNvSpPr>
              <p:nvPr/>
            </p:nvSpPr>
            <p:spPr bwMode="auto">
              <a:xfrm flipH="1" flipV="1">
                <a:off x="0" y="10013"/>
                <a:ext cx="20000" cy="9988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3545" name="Group 63"/>
            <p:cNvGrpSpPr>
              <a:grpSpLocks/>
            </p:cNvGrpSpPr>
            <p:nvPr/>
          </p:nvGrpSpPr>
          <p:grpSpPr bwMode="auto">
            <a:xfrm>
              <a:off x="1892" y="2541"/>
              <a:ext cx="93" cy="230"/>
              <a:chOff x="0" y="0"/>
              <a:chExt cx="20000" cy="19999"/>
            </a:xfrm>
          </p:grpSpPr>
          <p:sp>
            <p:nvSpPr>
              <p:cNvPr id="63601" name="Line 64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000" cy="10012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602" name="Line 65"/>
              <p:cNvSpPr>
                <a:spLocks noChangeShapeType="1"/>
              </p:cNvSpPr>
              <p:nvPr/>
            </p:nvSpPr>
            <p:spPr bwMode="auto">
              <a:xfrm flipV="1">
                <a:off x="0" y="10012"/>
                <a:ext cx="20000" cy="9987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3546" name="Line 66"/>
            <p:cNvSpPr>
              <a:spLocks noChangeShapeType="1"/>
            </p:cNvSpPr>
            <p:nvPr/>
          </p:nvSpPr>
          <p:spPr bwMode="auto">
            <a:xfrm>
              <a:off x="1617" y="2532"/>
              <a:ext cx="27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47" name="Line 67"/>
            <p:cNvSpPr>
              <a:spLocks noChangeShapeType="1"/>
            </p:cNvSpPr>
            <p:nvPr/>
          </p:nvSpPr>
          <p:spPr bwMode="auto">
            <a:xfrm>
              <a:off x="1623" y="2771"/>
              <a:ext cx="27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3548" name="Group 68"/>
            <p:cNvGrpSpPr>
              <a:grpSpLocks/>
            </p:cNvGrpSpPr>
            <p:nvPr/>
          </p:nvGrpSpPr>
          <p:grpSpPr bwMode="auto">
            <a:xfrm>
              <a:off x="2835" y="2541"/>
              <a:ext cx="93" cy="230"/>
              <a:chOff x="0" y="0"/>
              <a:chExt cx="20000" cy="20001"/>
            </a:xfrm>
          </p:grpSpPr>
          <p:sp>
            <p:nvSpPr>
              <p:cNvPr id="63599" name="Line 69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0000" cy="10013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600" name="Line 70"/>
              <p:cNvSpPr>
                <a:spLocks noChangeShapeType="1"/>
              </p:cNvSpPr>
              <p:nvPr/>
            </p:nvSpPr>
            <p:spPr bwMode="auto">
              <a:xfrm flipH="1" flipV="1">
                <a:off x="0" y="10013"/>
                <a:ext cx="20000" cy="9988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3549" name="Group 71"/>
            <p:cNvGrpSpPr>
              <a:grpSpLocks/>
            </p:cNvGrpSpPr>
            <p:nvPr/>
          </p:nvGrpSpPr>
          <p:grpSpPr bwMode="auto">
            <a:xfrm>
              <a:off x="2744" y="2541"/>
              <a:ext cx="93" cy="230"/>
              <a:chOff x="0" y="0"/>
              <a:chExt cx="20000" cy="19999"/>
            </a:xfrm>
          </p:grpSpPr>
          <p:sp>
            <p:nvSpPr>
              <p:cNvPr id="63597" name="Line 72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000" cy="10012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98" name="Line 73"/>
              <p:cNvSpPr>
                <a:spLocks noChangeShapeType="1"/>
              </p:cNvSpPr>
              <p:nvPr/>
            </p:nvSpPr>
            <p:spPr bwMode="auto">
              <a:xfrm flipV="1">
                <a:off x="0" y="10012"/>
                <a:ext cx="20000" cy="9987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3550" name="Group 74"/>
            <p:cNvGrpSpPr>
              <a:grpSpLocks/>
            </p:cNvGrpSpPr>
            <p:nvPr/>
          </p:nvGrpSpPr>
          <p:grpSpPr bwMode="auto">
            <a:xfrm>
              <a:off x="4975" y="2541"/>
              <a:ext cx="93" cy="230"/>
              <a:chOff x="0" y="0"/>
              <a:chExt cx="20000" cy="20001"/>
            </a:xfrm>
          </p:grpSpPr>
          <p:sp>
            <p:nvSpPr>
              <p:cNvPr id="63595" name="Line 75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0000" cy="10013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96" name="Line 76"/>
              <p:cNvSpPr>
                <a:spLocks noChangeShapeType="1"/>
              </p:cNvSpPr>
              <p:nvPr/>
            </p:nvSpPr>
            <p:spPr bwMode="auto">
              <a:xfrm flipH="1" flipV="1">
                <a:off x="0" y="10013"/>
                <a:ext cx="20000" cy="9988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3551" name="Group 77"/>
            <p:cNvGrpSpPr>
              <a:grpSpLocks/>
            </p:cNvGrpSpPr>
            <p:nvPr/>
          </p:nvGrpSpPr>
          <p:grpSpPr bwMode="auto">
            <a:xfrm>
              <a:off x="4884" y="2541"/>
              <a:ext cx="93" cy="230"/>
              <a:chOff x="0" y="0"/>
              <a:chExt cx="20000" cy="19999"/>
            </a:xfrm>
          </p:grpSpPr>
          <p:sp>
            <p:nvSpPr>
              <p:cNvPr id="63593" name="Line 78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000" cy="10012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94" name="Line 79"/>
              <p:cNvSpPr>
                <a:spLocks noChangeShapeType="1"/>
              </p:cNvSpPr>
              <p:nvPr/>
            </p:nvSpPr>
            <p:spPr bwMode="auto">
              <a:xfrm flipV="1">
                <a:off x="0" y="10012"/>
                <a:ext cx="20000" cy="9987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3552" name="Line 80"/>
            <p:cNvSpPr>
              <a:spLocks noChangeShapeType="1"/>
            </p:cNvSpPr>
            <p:nvPr/>
          </p:nvSpPr>
          <p:spPr bwMode="auto">
            <a:xfrm>
              <a:off x="5074" y="2532"/>
              <a:ext cx="25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53" name="Line 81"/>
            <p:cNvSpPr>
              <a:spLocks noChangeShapeType="1"/>
            </p:cNvSpPr>
            <p:nvPr/>
          </p:nvSpPr>
          <p:spPr bwMode="auto">
            <a:xfrm>
              <a:off x="5068" y="2771"/>
              <a:ext cx="27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54" name="Line 82"/>
            <p:cNvSpPr>
              <a:spLocks noChangeShapeType="1"/>
            </p:cNvSpPr>
            <p:nvPr/>
          </p:nvSpPr>
          <p:spPr bwMode="auto">
            <a:xfrm>
              <a:off x="2073" y="2532"/>
              <a:ext cx="66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55" name="Line 83"/>
            <p:cNvSpPr>
              <a:spLocks noChangeShapeType="1"/>
            </p:cNvSpPr>
            <p:nvPr/>
          </p:nvSpPr>
          <p:spPr bwMode="auto">
            <a:xfrm>
              <a:off x="2073" y="2771"/>
              <a:ext cx="674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56" name="Line 84"/>
            <p:cNvSpPr>
              <a:spLocks noChangeShapeType="1"/>
            </p:cNvSpPr>
            <p:nvPr/>
          </p:nvSpPr>
          <p:spPr bwMode="auto">
            <a:xfrm>
              <a:off x="2931" y="2532"/>
              <a:ext cx="195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57" name="Line 85"/>
            <p:cNvSpPr>
              <a:spLocks noChangeShapeType="1"/>
            </p:cNvSpPr>
            <p:nvPr/>
          </p:nvSpPr>
          <p:spPr bwMode="auto">
            <a:xfrm>
              <a:off x="2931" y="2771"/>
              <a:ext cx="195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58" name="Rectangle 86"/>
            <p:cNvSpPr>
              <a:spLocks noChangeArrowheads="1"/>
            </p:cNvSpPr>
            <p:nvPr/>
          </p:nvSpPr>
          <p:spPr bwMode="auto">
            <a:xfrm>
              <a:off x="2088" y="2543"/>
              <a:ext cx="644" cy="2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eaLnBrk="0" hangingPunct="0"/>
              <a:r>
                <a:rPr lang="en-US" altLang="zh-CN" sz="2000" b="1">
                  <a:latin typeface="Times New Roman" pitchFamily="18" charset="0"/>
                </a:rPr>
                <a:t>A</a:t>
              </a:r>
              <a:r>
                <a:rPr lang="en-US" altLang="zh-CN" sz="2000" b="1" baseline="-25000">
                  <a:latin typeface="Times New Roman" pitchFamily="18" charset="0"/>
                </a:rPr>
                <a:t>7</a:t>
              </a:r>
              <a:r>
                <a:rPr lang="en-US" altLang="zh-CN" sz="2000" b="1">
                  <a:latin typeface="Times New Roman" pitchFamily="18" charset="0"/>
                </a:rPr>
                <a:t> ~ A</a:t>
              </a:r>
              <a:r>
                <a:rPr lang="en-US" altLang="zh-CN" sz="2000" b="1" baseline="-25000">
                  <a:latin typeface="Times New Roman" pitchFamily="18" charset="0"/>
                </a:rPr>
                <a:t>0</a:t>
              </a:r>
              <a:endParaRPr lang="en-US" altLang="zh-CN" sz="2000" b="1">
                <a:latin typeface="Times New Roman" pitchFamily="18" charset="0"/>
              </a:endParaRPr>
            </a:p>
          </p:txBody>
        </p:sp>
        <p:sp>
          <p:nvSpPr>
            <p:cNvPr id="63559" name="Rectangle 87"/>
            <p:cNvSpPr>
              <a:spLocks noChangeArrowheads="1"/>
            </p:cNvSpPr>
            <p:nvPr/>
          </p:nvSpPr>
          <p:spPr bwMode="auto">
            <a:xfrm>
              <a:off x="3412" y="2557"/>
              <a:ext cx="1076" cy="1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eaLnBrk="0" hangingPunct="0"/>
              <a:r>
                <a:rPr lang="zh-CN" altLang="en-US" sz="2000" b="1">
                  <a:latin typeface="Times New Roman" pitchFamily="18" charset="0"/>
                </a:rPr>
                <a:t>输出数据</a:t>
              </a:r>
            </a:p>
          </p:txBody>
        </p:sp>
        <p:sp>
          <p:nvSpPr>
            <p:cNvPr id="63560" name="Line 88"/>
            <p:cNvSpPr>
              <a:spLocks noChangeShapeType="1"/>
            </p:cNvSpPr>
            <p:nvPr/>
          </p:nvSpPr>
          <p:spPr bwMode="auto">
            <a:xfrm>
              <a:off x="1617" y="1788"/>
              <a:ext cx="272" cy="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3561" name="Group 89"/>
            <p:cNvGrpSpPr>
              <a:grpSpLocks/>
            </p:cNvGrpSpPr>
            <p:nvPr/>
          </p:nvGrpSpPr>
          <p:grpSpPr bwMode="auto">
            <a:xfrm>
              <a:off x="4986" y="1790"/>
              <a:ext cx="100" cy="237"/>
              <a:chOff x="0" y="0"/>
              <a:chExt cx="20000" cy="20000"/>
            </a:xfrm>
          </p:grpSpPr>
          <p:sp>
            <p:nvSpPr>
              <p:cNvPr id="63591" name="Line 90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0000" cy="1008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92" name="Line 91"/>
              <p:cNvSpPr>
                <a:spLocks noChangeShapeType="1"/>
              </p:cNvSpPr>
              <p:nvPr/>
            </p:nvSpPr>
            <p:spPr bwMode="auto">
              <a:xfrm flipH="1" flipV="1">
                <a:off x="0" y="9914"/>
                <a:ext cx="20000" cy="1008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3562" name="Group 92"/>
            <p:cNvGrpSpPr>
              <a:grpSpLocks/>
            </p:cNvGrpSpPr>
            <p:nvPr/>
          </p:nvGrpSpPr>
          <p:grpSpPr bwMode="auto">
            <a:xfrm>
              <a:off x="4890" y="1790"/>
              <a:ext cx="100" cy="237"/>
              <a:chOff x="0" y="0"/>
              <a:chExt cx="20000" cy="20000"/>
            </a:xfrm>
          </p:grpSpPr>
          <p:sp>
            <p:nvSpPr>
              <p:cNvPr id="63589" name="Line 93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000" cy="1008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90" name="Line 94"/>
              <p:cNvSpPr>
                <a:spLocks noChangeShapeType="1"/>
              </p:cNvSpPr>
              <p:nvPr/>
            </p:nvSpPr>
            <p:spPr bwMode="auto">
              <a:xfrm flipV="1">
                <a:off x="0" y="9914"/>
                <a:ext cx="20000" cy="1008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3563" name="Line 95"/>
            <p:cNvSpPr>
              <a:spLocks noChangeShapeType="1"/>
            </p:cNvSpPr>
            <p:nvPr/>
          </p:nvSpPr>
          <p:spPr bwMode="auto">
            <a:xfrm>
              <a:off x="5083" y="1790"/>
              <a:ext cx="27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64" name="Line 96"/>
            <p:cNvSpPr>
              <a:spLocks noChangeShapeType="1"/>
            </p:cNvSpPr>
            <p:nvPr/>
          </p:nvSpPr>
          <p:spPr bwMode="auto">
            <a:xfrm>
              <a:off x="5071" y="2027"/>
              <a:ext cx="27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65" name="AutoShape 97"/>
            <p:cNvSpPr>
              <a:spLocks noChangeArrowheads="1"/>
            </p:cNvSpPr>
            <p:nvPr/>
          </p:nvSpPr>
          <p:spPr bwMode="auto">
            <a:xfrm>
              <a:off x="2079" y="1811"/>
              <a:ext cx="728" cy="223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eaLnBrk="0" hangingPunct="0"/>
              <a:r>
                <a:rPr lang="en-US" altLang="zh-CN" sz="2000" b="1">
                  <a:solidFill>
                    <a:schemeClr val="hlink"/>
                  </a:solidFill>
                  <a:latin typeface="Times New Roman" pitchFamily="18" charset="0"/>
                </a:rPr>
                <a:t>0000</a:t>
              </a:r>
            </a:p>
          </p:txBody>
        </p:sp>
        <p:sp>
          <p:nvSpPr>
            <p:cNvPr id="63566" name="Line 98"/>
            <p:cNvSpPr>
              <a:spLocks noChangeShapeType="1"/>
            </p:cNvSpPr>
            <p:nvPr/>
          </p:nvSpPr>
          <p:spPr bwMode="auto">
            <a:xfrm>
              <a:off x="2950" y="1790"/>
              <a:ext cx="1937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67" name="Line 99"/>
            <p:cNvSpPr>
              <a:spLocks noChangeShapeType="1"/>
            </p:cNvSpPr>
            <p:nvPr/>
          </p:nvSpPr>
          <p:spPr bwMode="auto">
            <a:xfrm>
              <a:off x="1632" y="2027"/>
              <a:ext cx="3255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68" name="Rectangle 100"/>
            <p:cNvSpPr>
              <a:spLocks noChangeArrowheads="1"/>
            </p:cNvSpPr>
            <p:nvPr/>
          </p:nvSpPr>
          <p:spPr bwMode="auto">
            <a:xfrm>
              <a:off x="3391" y="1799"/>
              <a:ext cx="994" cy="1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eaLnBrk="0" hangingPunct="0"/>
              <a:r>
                <a:rPr lang="en-US" altLang="zh-CN" sz="2000" b="1">
                  <a:latin typeface="Times New Roman" pitchFamily="18" charset="0"/>
                </a:rPr>
                <a:t>S</a:t>
              </a:r>
              <a:r>
                <a:rPr lang="en-US" altLang="zh-CN" sz="2000" b="1" baseline="-25000">
                  <a:latin typeface="Times New Roman" pitchFamily="18" charset="0"/>
                </a:rPr>
                <a:t>6</a:t>
              </a:r>
              <a:r>
                <a:rPr lang="en-US" altLang="zh-CN" sz="2000" b="1">
                  <a:latin typeface="Times New Roman" pitchFamily="18" charset="0"/>
                </a:rPr>
                <a:t> ~ S</a:t>
              </a:r>
              <a:r>
                <a:rPr lang="en-US" altLang="zh-CN" sz="2000" b="1" baseline="-25000">
                  <a:latin typeface="Times New Roman" pitchFamily="18" charset="0"/>
                </a:rPr>
                <a:t>3</a:t>
              </a:r>
              <a:endParaRPr lang="en-US" altLang="zh-CN" sz="2000" b="1">
                <a:latin typeface="Times New Roman" pitchFamily="18" charset="0"/>
              </a:endParaRPr>
            </a:p>
          </p:txBody>
        </p:sp>
        <p:sp>
          <p:nvSpPr>
            <p:cNvPr id="63569" name="Rectangle 101"/>
            <p:cNvSpPr>
              <a:spLocks noChangeArrowheads="1"/>
            </p:cNvSpPr>
            <p:nvPr/>
          </p:nvSpPr>
          <p:spPr bwMode="auto">
            <a:xfrm>
              <a:off x="341" y="3653"/>
              <a:ext cx="103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r" eaLnBrk="0" hangingPunct="0"/>
              <a:r>
                <a:rPr lang="en-US" altLang="zh-CN" sz="2400" b="1">
                  <a:latin typeface="Times New Roman" pitchFamily="18" charset="0"/>
                </a:rPr>
                <a:t>READY</a:t>
              </a:r>
            </a:p>
          </p:txBody>
        </p:sp>
        <p:sp>
          <p:nvSpPr>
            <p:cNvPr id="63570" name="Line 102"/>
            <p:cNvSpPr>
              <a:spLocks noChangeShapeType="1"/>
            </p:cNvSpPr>
            <p:nvPr/>
          </p:nvSpPr>
          <p:spPr bwMode="auto">
            <a:xfrm>
              <a:off x="1584" y="3675"/>
              <a:ext cx="3404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63571" name="Rectangle 103"/>
            <p:cNvSpPr>
              <a:spLocks noChangeArrowheads="1"/>
            </p:cNvSpPr>
            <p:nvPr/>
          </p:nvSpPr>
          <p:spPr bwMode="auto">
            <a:xfrm>
              <a:off x="4722" y="3697"/>
              <a:ext cx="103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eaLnBrk="0" hangingPunct="0"/>
              <a:r>
                <a:rPr lang="zh-CN" altLang="en-US" sz="2400" b="1">
                  <a:latin typeface="Times New Roman" pitchFamily="18" charset="0"/>
                </a:rPr>
                <a:t>（高电平）</a:t>
              </a:r>
            </a:p>
          </p:txBody>
        </p:sp>
        <p:sp>
          <p:nvSpPr>
            <p:cNvPr id="63572" name="Line 104"/>
            <p:cNvSpPr>
              <a:spLocks noChangeShapeType="1"/>
            </p:cNvSpPr>
            <p:nvPr/>
          </p:nvSpPr>
          <p:spPr bwMode="auto">
            <a:xfrm>
              <a:off x="4995" y="1440"/>
              <a:ext cx="290" cy="1"/>
            </a:xfrm>
            <a:prstGeom prst="line">
              <a:avLst/>
            </a:prstGeom>
            <a:noFill/>
            <a:ln w="28575" cap="rnd">
              <a:solidFill>
                <a:schemeClr val="folHlink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73" name="Line 105"/>
            <p:cNvSpPr>
              <a:spLocks noChangeShapeType="1"/>
            </p:cNvSpPr>
            <p:nvPr/>
          </p:nvSpPr>
          <p:spPr bwMode="auto">
            <a:xfrm>
              <a:off x="4995" y="1676"/>
              <a:ext cx="272" cy="1"/>
            </a:xfrm>
            <a:prstGeom prst="line">
              <a:avLst/>
            </a:prstGeom>
            <a:noFill/>
            <a:ln w="28575" cap="rnd">
              <a:solidFill>
                <a:schemeClr val="folHlink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74" name="Line 106"/>
            <p:cNvSpPr>
              <a:spLocks noChangeShapeType="1"/>
            </p:cNvSpPr>
            <p:nvPr/>
          </p:nvSpPr>
          <p:spPr bwMode="auto">
            <a:xfrm>
              <a:off x="1646" y="1440"/>
              <a:ext cx="272" cy="1"/>
            </a:xfrm>
            <a:prstGeom prst="line">
              <a:avLst/>
            </a:prstGeom>
            <a:noFill/>
            <a:ln w="28575" cap="rnd">
              <a:solidFill>
                <a:schemeClr val="folHlink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75" name="Line 107"/>
            <p:cNvSpPr>
              <a:spLocks noChangeShapeType="1"/>
            </p:cNvSpPr>
            <p:nvPr/>
          </p:nvSpPr>
          <p:spPr bwMode="auto">
            <a:xfrm>
              <a:off x="1646" y="1676"/>
              <a:ext cx="272" cy="1"/>
            </a:xfrm>
            <a:prstGeom prst="line">
              <a:avLst/>
            </a:prstGeom>
            <a:noFill/>
            <a:ln w="28575" cap="rnd">
              <a:solidFill>
                <a:schemeClr val="folHlink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76" name="Line 108"/>
            <p:cNvSpPr>
              <a:spLocks noChangeShapeType="1"/>
            </p:cNvSpPr>
            <p:nvPr/>
          </p:nvSpPr>
          <p:spPr bwMode="auto">
            <a:xfrm>
              <a:off x="1941" y="1440"/>
              <a:ext cx="3042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77" name="Rectangle 109"/>
            <p:cNvSpPr>
              <a:spLocks noChangeArrowheads="1"/>
            </p:cNvSpPr>
            <p:nvPr/>
          </p:nvSpPr>
          <p:spPr bwMode="auto">
            <a:xfrm>
              <a:off x="480" y="1440"/>
              <a:ext cx="960" cy="2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r" eaLnBrk="0" hangingPunct="0"/>
              <a:r>
                <a:rPr lang="en-US" altLang="zh-CN" sz="2400" b="1">
                  <a:latin typeface="Times New Roman" pitchFamily="18" charset="0"/>
                </a:rPr>
                <a:t>IO/M*</a:t>
              </a:r>
            </a:p>
          </p:txBody>
        </p:sp>
        <p:sp>
          <p:nvSpPr>
            <p:cNvPr id="63578" name="Line 110"/>
            <p:cNvSpPr>
              <a:spLocks noChangeShapeType="1"/>
            </p:cNvSpPr>
            <p:nvPr/>
          </p:nvSpPr>
          <p:spPr bwMode="auto">
            <a:xfrm>
              <a:off x="1940" y="1445"/>
              <a:ext cx="0" cy="243"/>
            </a:xfrm>
            <a:prstGeom prst="line">
              <a:avLst/>
            </a:prstGeom>
            <a:noFill/>
            <a:ln w="28575" cap="rnd">
              <a:solidFill>
                <a:schemeClr val="folHlink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63579" name="Line 111"/>
            <p:cNvSpPr>
              <a:spLocks noChangeShapeType="1"/>
            </p:cNvSpPr>
            <p:nvPr/>
          </p:nvSpPr>
          <p:spPr bwMode="auto">
            <a:xfrm>
              <a:off x="4986" y="1445"/>
              <a:ext cx="0" cy="243"/>
            </a:xfrm>
            <a:prstGeom prst="line">
              <a:avLst/>
            </a:prstGeom>
            <a:noFill/>
            <a:ln w="28575" cap="rnd">
              <a:solidFill>
                <a:schemeClr val="folHlink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63580" name="Rectangle 112"/>
            <p:cNvSpPr>
              <a:spLocks noChangeArrowheads="1"/>
            </p:cNvSpPr>
            <p:nvPr/>
          </p:nvSpPr>
          <p:spPr bwMode="auto">
            <a:xfrm>
              <a:off x="655" y="3264"/>
              <a:ext cx="689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r" eaLnBrk="0" hangingPunct="0"/>
              <a:r>
                <a:rPr lang="en-US" altLang="zh-CN" sz="2400" b="1">
                  <a:latin typeface="Times New Roman" pitchFamily="18" charset="0"/>
                </a:rPr>
                <a:t>WR*</a:t>
              </a:r>
            </a:p>
          </p:txBody>
        </p:sp>
        <p:grpSp>
          <p:nvGrpSpPr>
            <p:cNvPr id="63581" name="Group 113"/>
            <p:cNvGrpSpPr>
              <a:grpSpLocks/>
            </p:cNvGrpSpPr>
            <p:nvPr/>
          </p:nvGrpSpPr>
          <p:grpSpPr bwMode="auto">
            <a:xfrm>
              <a:off x="1776" y="1152"/>
              <a:ext cx="3024" cy="2736"/>
              <a:chOff x="3118" y="8080"/>
              <a:chExt cx="2491" cy="5791"/>
            </a:xfrm>
          </p:grpSpPr>
          <p:sp>
            <p:nvSpPr>
              <p:cNvPr id="63584" name="Line 114"/>
              <p:cNvSpPr>
                <a:spLocks noChangeShapeType="1"/>
              </p:cNvSpPr>
              <p:nvPr/>
            </p:nvSpPr>
            <p:spPr bwMode="auto">
              <a:xfrm>
                <a:off x="3118" y="8080"/>
                <a:ext cx="1" cy="579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85" name="Line 115"/>
              <p:cNvSpPr>
                <a:spLocks noChangeShapeType="1"/>
              </p:cNvSpPr>
              <p:nvPr/>
            </p:nvSpPr>
            <p:spPr bwMode="auto">
              <a:xfrm>
                <a:off x="3733" y="8080"/>
                <a:ext cx="1" cy="579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86" name="Line 116"/>
              <p:cNvSpPr>
                <a:spLocks noChangeShapeType="1"/>
              </p:cNvSpPr>
              <p:nvPr/>
            </p:nvSpPr>
            <p:spPr bwMode="auto">
              <a:xfrm>
                <a:off x="4363" y="8080"/>
                <a:ext cx="1" cy="579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87" name="Line 117"/>
              <p:cNvSpPr>
                <a:spLocks noChangeShapeType="1"/>
              </p:cNvSpPr>
              <p:nvPr/>
            </p:nvSpPr>
            <p:spPr bwMode="auto">
              <a:xfrm>
                <a:off x="4993" y="8080"/>
                <a:ext cx="1" cy="579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88" name="Line 118"/>
              <p:cNvSpPr>
                <a:spLocks noChangeShapeType="1"/>
              </p:cNvSpPr>
              <p:nvPr/>
            </p:nvSpPr>
            <p:spPr bwMode="auto">
              <a:xfrm>
                <a:off x="5608" y="8080"/>
                <a:ext cx="1" cy="579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3582" name="Line 119"/>
            <p:cNvSpPr>
              <a:spLocks noChangeShapeType="1"/>
            </p:cNvSpPr>
            <p:nvPr/>
          </p:nvSpPr>
          <p:spPr bwMode="auto">
            <a:xfrm>
              <a:off x="1899" y="1791"/>
              <a:ext cx="180" cy="24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83" name="Line 120"/>
            <p:cNvSpPr>
              <a:spLocks noChangeShapeType="1"/>
            </p:cNvSpPr>
            <p:nvPr/>
          </p:nvSpPr>
          <p:spPr bwMode="auto">
            <a:xfrm flipH="1">
              <a:off x="2763" y="1806"/>
              <a:ext cx="180" cy="24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4635" name="AutoShape 123"/>
          <p:cNvSpPr>
            <a:spLocks noChangeArrowheads="1"/>
          </p:cNvSpPr>
          <p:nvPr/>
        </p:nvSpPr>
        <p:spPr bwMode="auto">
          <a:xfrm>
            <a:off x="653257" y="1721644"/>
            <a:ext cx="7993062" cy="3025775"/>
          </a:xfrm>
          <a:prstGeom prst="wedgeRoundRectCallout">
            <a:avLst>
              <a:gd name="adj1" fmla="val -11926"/>
              <a:gd name="adj2" fmla="val 53412"/>
              <a:gd name="adj3" fmla="val 16667"/>
            </a:avLst>
          </a:prstGeom>
          <a:gradFill rotWithShape="1">
            <a:gsLst>
              <a:gs pos="0">
                <a:srgbClr val="3366FF"/>
              </a:gs>
              <a:gs pos="100000">
                <a:srgbClr val="3399FF">
                  <a:alpha val="78998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kumimoji="1" lang="en-US" altLang="zh-CN" sz="2800">
                <a:solidFill>
                  <a:schemeClr val="bg1"/>
                </a:solidFill>
              </a:rPr>
              <a:t>T1</a:t>
            </a:r>
            <a:r>
              <a:rPr kumimoji="1" lang="zh-CN" altLang="en-US" sz="2800">
                <a:solidFill>
                  <a:schemeClr val="bg1"/>
                </a:solidFill>
              </a:rPr>
              <a:t>状态</a:t>
            </a:r>
            <a:r>
              <a:rPr kumimoji="1" lang="en-US" altLang="zh-CN" sz="2800">
                <a:solidFill>
                  <a:schemeClr val="bg1"/>
                </a:solidFill>
              </a:rPr>
              <a:t>——</a:t>
            </a:r>
            <a:r>
              <a:rPr kumimoji="1" lang="zh-CN" altLang="en-US" sz="2800">
                <a:solidFill>
                  <a:schemeClr val="bg1"/>
                </a:solidFill>
              </a:rPr>
              <a:t>输出</a:t>
            </a:r>
            <a:r>
              <a:rPr kumimoji="1" lang="en-US" altLang="zh-CN" sz="2800">
                <a:solidFill>
                  <a:schemeClr val="bg1"/>
                </a:solidFill>
              </a:rPr>
              <a:t>16</a:t>
            </a:r>
            <a:r>
              <a:rPr kumimoji="1" lang="zh-CN" altLang="en-US" sz="2800">
                <a:solidFill>
                  <a:schemeClr val="bg1"/>
                </a:solidFill>
              </a:rPr>
              <a:t>位</a:t>
            </a:r>
            <a:r>
              <a:rPr kumimoji="1" lang="en-US" altLang="zh-CN" sz="2800">
                <a:solidFill>
                  <a:schemeClr val="bg1"/>
                </a:solidFill>
              </a:rPr>
              <a:t>I/O</a:t>
            </a:r>
            <a:r>
              <a:rPr kumimoji="1" lang="zh-CN" altLang="en-US" sz="2800">
                <a:solidFill>
                  <a:schemeClr val="bg1"/>
                </a:solidFill>
              </a:rPr>
              <a:t>地址</a:t>
            </a:r>
            <a:r>
              <a:rPr kumimoji="1" lang="en-US" altLang="zh-CN" sz="2800">
                <a:solidFill>
                  <a:schemeClr val="bg1"/>
                </a:solidFill>
              </a:rPr>
              <a:t>A15 ~ A0</a:t>
            </a:r>
          </a:p>
          <a:p>
            <a:pPr algn="l"/>
            <a:r>
              <a:rPr kumimoji="1" lang="en-US" altLang="zh-CN" sz="2800">
                <a:solidFill>
                  <a:schemeClr val="bg1"/>
                </a:solidFill>
              </a:rPr>
              <a:t>IO/M*</a:t>
            </a:r>
            <a:r>
              <a:rPr kumimoji="1" lang="zh-CN" altLang="en-US" sz="2800">
                <a:solidFill>
                  <a:schemeClr val="bg1"/>
                </a:solidFill>
              </a:rPr>
              <a:t>输出高电平，表示</a:t>
            </a:r>
            <a:r>
              <a:rPr kumimoji="1" lang="en-US" altLang="zh-CN" sz="2800">
                <a:solidFill>
                  <a:schemeClr val="bg1"/>
                </a:solidFill>
              </a:rPr>
              <a:t>I/O</a:t>
            </a:r>
            <a:r>
              <a:rPr kumimoji="1" lang="zh-CN" altLang="en-US" sz="2800">
                <a:solidFill>
                  <a:schemeClr val="bg1"/>
                </a:solidFill>
              </a:rPr>
              <a:t>操作；</a:t>
            </a:r>
          </a:p>
          <a:p>
            <a:pPr algn="l"/>
            <a:r>
              <a:rPr kumimoji="1" lang="en-US" altLang="zh-CN" sz="2800">
                <a:solidFill>
                  <a:schemeClr val="bg1"/>
                </a:solidFill>
              </a:rPr>
              <a:t>ALE</a:t>
            </a:r>
            <a:r>
              <a:rPr kumimoji="1" lang="zh-CN" altLang="en-US" sz="2800">
                <a:solidFill>
                  <a:schemeClr val="bg1"/>
                </a:solidFill>
              </a:rPr>
              <a:t>输出正脉冲，表示复用总线输出地址</a:t>
            </a:r>
          </a:p>
          <a:p>
            <a:pPr algn="l"/>
            <a:r>
              <a:rPr kumimoji="1" lang="en-US" altLang="zh-CN" sz="2800">
                <a:solidFill>
                  <a:schemeClr val="bg1"/>
                </a:solidFill>
              </a:rPr>
              <a:t>T2</a:t>
            </a:r>
            <a:r>
              <a:rPr kumimoji="1" lang="zh-CN" altLang="en-US" sz="2800">
                <a:solidFill>
                  <a:schemeClr val="bg1"/>
                </a:solidFill>
              </a:rPr>
              <a:t>状态</a:t>
            </a:r>
            <a:r>
              <a:rPr kumimoji="1" lang="en-US" altLang="zh-CN" sz="2800">
                <a:solidFill>
                  <a:schemeClr val="bg1"/>
                </a:solidFill>
              </a:rPr>
              <a:t>——</a:t>
            </a:r>
            <a:r>
              <a:rPr kumimoji="1" lang="zh-CN" altLang="en-US" sz="2800">
                <a:solidFill>
                  <a:schemeClr val="bg1"/>
                </a:solidFill>
              </a:rPr>
              <a:t>输出控制信号</a:t>
            </a:r>
            <a:r>
              <a:rPr kumimoji="1" lang="en-US" altLang="zh-CN" sz="2800">
                <a:solidFill>
                  <a:schemeClr val="bg1"/>
                </a:solidFill>
              </a:rPr>
              <a:t>WR*</a:t>
            </a:r>
            <a:r>
              <a:rPr kumimoji="1" lang="zh-CN" altLang="en-US" sz="2800">
                <a:solidFill>
                  <a:schemeClr val="bg1"/>
                </a:solidFill>
              </a:rPr>
              <a:t>和数据</a:t>
            </a:r>
            <a:r>
              <a:rPr kumimoji="1" lang="en-US" altLang="zh-CN" sz="2800">
                <a:solidFill>
                  <a:schemeClr val="bg1"/>
                </a:solidFill>
              </a:rPr>
              <a:t>D7 ~ D0</a:t>
            </a:r>
          </a:p>
          <a:p>
            <a:pPr algn="l"/>
            <a:r>
              <a:rPr kumimoji="1" lang="en-US" altLang="zh-CN" sz="2800">
                <a:solidFill>
                  <a:schemeClr val="bg1"/>
                </a:solidFill>
              </a:rPr>
              <a:t>T3</a:t>
            </a:r>
            <a:r>
              <a:rPr kumimoji="1" lang="zh-CN" altLang="en-US" sz="2800">
                <a:solidFill>
                  <a:schemeClr val="bg1"/>
                </a:solidFill>
              </a:rPr>
              <a:t>和</a:t>
            </a:r>
            <a:r>
              <a:rPr kumimoji="1" lang="en-US" altLang="zh-CN" sz="2800">
                <a:solidFill>
                  <a:schemeClr val="bg1"/>
                </a:solidFill>
              </a:rPr>
              <a:t>Tw</a:t>
            </a:r>
            <a:r>
              <a:rPr kumimoji="1" lang="zh-CN" altLang="en-US" sz="2800">
                <a:solidFill>
                  <a:schemeClr val="bg1"/>
                </a:solidFill>
              </a:rPr>
              <a:t>状态</a:t>
            </a:r>
            <a:r>
              <a:rPr kumimoji="1" lang="en-US" altLang="zh-CN" sz="2800">
                <a:solidFill>
                  <a:schemeClr val="bg1"/>
                </a:solidFill>
              </a:rPr>
              <a:t>——</a:t>
            </a:r>
            <a:r>
              <a:rPr kumimoji="1" lang="zh-CN" altLang="en-US" sz="2800">
                <a:solidFill>
                  <a:schemeClr val="bg1"/>
                </a:solidFill>
              </a:rPr>
              <a:t>检测数据传送是否能够完成</a:t>
            </a:r>
          </a:p>
          <a:p>
            <a:pPr algn="l"/>
            <a:r>
              <a:rPr kumimoji="1" lang="en-US" altLang="zh-CN" sz="2800">
                <a:solidFill>
                  <a:schemeClr val="bg1"/>
                </a:solidFill>
              </a:rPr>
              <a:t>T4</a:t>
            </a:r>
            <a:r>
              <a:rPr kumimoji="1" lang="zh-CN" altLang="en-US" sz="2800">
                <a:solidFill>
                  <a:schemeClr val="bg1"/>
                </a:solidFill>
              </a:rPr>
              <a:t>状态</a:t>
            </a:r>
            <a:r>
              <a:rPr kumimoji="1" lang="en-US" altLang="zh-CN" sz="2800">
                <a:solidFill>
                  <a:schemeClr val="bg1"/>
                </a:solidFill>
              </a:rPr>
              <a:t>——</a:t>
            </a:r>
            <a:r>
              <a:rPr kumimoji="1" lang="zh-CN" altLang="en-US" sz="2800">
                <a:solidFill>
                  <a:schemeClr val="bg1"/>
                </a:solidFill>
              </a:rPr>
              <a:t>完成数据传送</a:t>
            </a:r>
          </a:p>
          <a:p>
            <a:endParaRPr lang="en-US" altLang="zh-CN" sz="28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4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4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4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3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</a:t>
            </a:r>
            <a:r>
              <a:rPr lang="en-US" altLang="zh-CN" smtClean="0"/>
              <a:t>4</a:t>
            </a:r>
            <a:r>
              <a:rPr lang="zh-CN" altLang="en-US" smtClean="0"/>
              <a:t>章：存储器读总线周期</a:t>
            </a:r>
          </a:p>
        </p:txBody>
      </p:sp>
      <p:grpSp>
        <p:nvGrpSpPr>
          <p:cNvPr id="64515" name="Group 4"/>
          <p:cNvGrpSpPr>
            <a:grpSpLocks/>
          </p:cNvGrpSpPr>
          <p:nvPr/>
        </p:nvGrpSpPr>
        <p:grpSpPr bwMode="auto">
          <a:xfrm>
            <a:off x="-36513" y="942975"/>
            <a:ext cx="9144001" cy="4991100"/>
            <a:chOff x="0" y="840"/>
            <a:chExt cx="5760" cy="3144"/>
          </a:xfrm>
        </p:grpSpPr>
        <p:sp>
          <p:nvSpPr>
            <p:cNvPr id="64517" name="Line 5"/>
            <p:cNvSpPr>
              <a:spLocks noChangeShapeType="1"/>
            </p:cNvSpPr>
            <p:nvPr/>
          </p:nvSpPr>
          <p:spPr bwMode="auto">
            <a:xfrm flipV="1">
              <a:off x="1584" y="3157"/>
              <a:ext cx="347" cy="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18" name="Line 6"/>
            <p:cNvSpPr>
              <a:spLocks noChangeShapeType="1"/>
            </p:cNvSpPr>
            <p:nvPr/>
          </p:nvSpPr>
          <p:spPr bwMode="auto">
            <a:xfrm flipV="1">
              <a:off x="1931" y="2955"/>
              <a:ext cx="0" cy="204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19" name="Line 7"/>
            <p:cNvSpPr>
              <a:spLocks noChangeShapeType="1"/>
            </p:cNvSpPr>
            <p:nvPr/>
          </p:nvSpPr>
          <p:spPr bwMode="auto">
            <a:xfrm>
              <a:off x="1931" y="2952"/>
              <a:ext cx="514" cy="3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0" name="Line 8"/>
            <p:cNvSpPr>
              <a:spLocks noChangeShapeType="1"/>
            </p:cNvSpPr>
            <p:nvPr/>
          </p:nvSpPr>
          <p:spPr bwMode="auto">
            <a:xfrm flipV="1">
              <a:off x="2436" y="2955"/>
              <a:ext cx="0" cy="204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1" name="Line 9"/>
            <p:cNvSpPr>
              <a:spLocks noChangeShapeType="1"/>
            </p:cNvSpPr>
            <p:nvPr/>
          </p:nvSpPr>
          <p:spPr bwMode="auto">
            <a:xfrm>
              <a:off x="2448" y="3159"/>
              <a:ext cx="2475" cy="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2" name="Rectangle 10"/>
            <p:cNvSpPr>
              <a:spLocks noChangeArrowheads="1"/>
            </p:cNvSpPr>
            <p:nvPr/>
          </p:nvSpPr>
          <p:spPr bwMode="auto">
            <a:xfrm>
              <a:off x="4148" y="840"/>
              <a:ext cx="545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eaLnBrk="0" hangingPunct="0"/>
              <a:r>
                <a:rPr lang="en-US" altLang="zh-CN" sz="2400" b="1">
                  <a:solidFill>
                    <a:srgbClr val="006600"/>
                  </a:solidFill>
                  <a:latin typeface="Times New Roman" pitchFamily="18" charset="0"/>
                </a:rPr>
                <a:t>T</a:t>
              </a:r>
              <a:r>
                <a:rPr lang="en-US" altLang="zh-CN" sz="2400" b="1" baseline="-25000">
                  <a:solidFill>
                    <a:srgbClr val="006600"/>
                  </a:solidFill>
                  <a:latin typeface="Times New Roman" pitchFamily="18" charset="0"/>
                </a:rPr>
                <a:t>4</a:t>
              </a:r>
              <a:endParaRPr lang="en-US" altLang="zh-CN" sz="2400" b="1">
                <a:solidFill>
                  <a:srgbClr val="006600"/>
                </a:solidFill>
                <a:latin typeface="Times New Roman" pitchFamily="18" charset="0"/>
              </a:endParaRPr>
            </a:p>
          </p:txBody>
        </p:sp>
        <p:sp>
          <p:nvSpPr>
            <p:cNvPr id="64523" name="Rectangle 11"/>
            <p:cNvSpPr>
              <a:spLocks noChangeArrowheads="1"/>
            </p:cNvSpPr>
            <p:nvPr/>
          </p:nvSpPr>
          <p:spPr bwMode="auto">
            <a:xfrm>
              <a:off x="3393" y="840"/>
              <a:ext cx="545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eaLnBrk="0" hangingPunct="0"/>
              <a:r>
                <a:rPr lang="en-US" altLang="zh-CN" sz="2400" b="1">
                  <a:solidFill>
                    <a:srgbClr val="006600"/>
                  </a:solidFill>
                  <a:latin typeface="Times New Roman" pitchFamily="18" charset="0"/>
                </a:rPr>
                <a:t>T</a:t>
              </a:r>
              <a:r>
                <a:rPr lang="en-US" altLang="zh-CN" sz="2400" b="1" baseline="-25000">
                  <a:solidFill>
                    <a:srgbClr val="006600"/>
                  </a:solidFill>
                  <a:latin typeface="Times New Roman" pitchFamily="18" charset="0"/>
                </a:rPr>
                <a:t>3</a:t>
              </a:r>
              <a:endParaRPr lang="en-US" altLang="zh-CN" sz="2400" b="1">
                <a:solidFill>
                  <a:srgbClr val="006600"/>
                </a:solidFill>
                <a:latin typeface="Times New Roman" pitchFamily="18" charset="0"/>
              </a:endParaRPr>
            </a:p>
          </p:txBody>
        </p:sp>
        <p:sp>
          <p:nvSpPr>
            <p:cNvPr id="64524" name="Rectangle 12"/>
            <p:cNvSpPr>
              <a:spLocks noChangeArrowheads="1"/>
            </p:cNvSpPr>
            <p:nvPr/>
          </p:nvSpPr>
          <p:spPr bwMode="auto">
            <a:xfrm>
              <a:off x="2657" y="840"/>
              <a:ext cx="545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eaLnBrk="0" hangingPunct="0"/>
              <a:r>
                <a:rPr lang="en-US" altLang="zh-CN" sz="2400" b="1">
                  <a:solidFill>
                    <a:srgbClr val="006600"/>
                  </a:solidFill>
                  <a:latin typeface="Times New Roman" pitchFamily="18" charset="0"/>
                </a:rPr>
                <a:t>T</a:t>
              </a:r>
              <a:r>
                <a:rPr lang="en-US" altLang="zh-CN" sz="2400" b="1" baseline="-25000">
                  <a:solidFill>
                    <a:srgbClr val="006600"/>
                  </a:solidFill>
                  <a:latin typeface="Times New Roman" pitchFamily="18" charset="0"/>
                </a:rPr>
                <a:t>2</a:t>
              </a:r>
              <a:endParaRPr lang="en-US" altLang="zh-CN" sz="2400" b="1">
                <a:solidFill>
                  <a:srgbClr val="006600"/>
                </a:solidFill>
                <a:latin typeface="Times New Roman" pitchFamily="18" charset="0"/>
              </a:endParaRPr>
            </a:p>
          </p:txBody>
        </p:sp>
        <p:sp>
          <p:nvSpPr>
            <p:cNvPr id="64525" name="Rectangle 13"/>
            <p:cNvSpPr>
              <a:spLocks noChangeArrowheads="1"/>
            </p:cNvSpPr>
            <p:nvPr/>
          </p:nvSpPr>
          <p:spPr bwMode="auto">
            <a:xfrm>
              <a:off x="1901" y="840"/>
              <a:ext cx="545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eaLnBrk="0" hangingPunct="0"/>
              <a:r>
                <a:rPr lang="en-US" altLang="zh-CN" sz="2400" b="1" dirty="0">
                  <a:solidFill>
                    <a:srgbClr val="006600"/>
                  </a:solidFill>
                  <a:latin typeface="Times New Roman" pitchFamily="18" charset="0"/>
                </a:rPr>
                <a:t>T</a:t>
              </a:r>
              <a:r>
                <a:rPr lang="en-US" altLang="zh-CN" sz="2400" b="1" baseline="-25000" dirty="0">
                  <a:solidFill>
                    <a:srgbClr val="006600"/>
                  </a:solidFill>
                  <a:latin typeface="Times New Roman" pitchFamily="18" charset="0"/>
                </a:rPr>
                <a:t>1</a:t>
              </a:r>
              <a:endParaRPr lang="en-US" altLang="zh-CN" sz="2400" b="1" dirty="0">
                <a:solidFill>
                  <a:srgbClr val="006600"/>
                </a:solidFill>
                <a:latin typeface="Times New Roman" pitchFamily="18" charset="0"/>
              </a:endParaRPr>
            </a:p>
          </p:txBody>
        </p:sp>
        <p:sp>
          <p:nvSpPr>
            <p:cNvPr id="64526" name="Line 14"/>
            <p:cNvSpPr>
              <a:spLocks noChangeShapeType="1"/>
            </p:cNvSpPr>
            <p:nvPr/>
          </p:nvSpPr>
          <p:spPr bwMode="auto">
            <a:xfrm>
              <a:off x="1532" y="1089"/>
              <a:ext cx="245" cy="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7" name="Freeform 15"/>
            <p:cNvSpPr>
              <a:spLocks/>
            </p:cNvSpPr>
            <p:nvPr/>
          </p:nvSpPr>
          <p:spPr bwMode="auto">
            <a:xfrm>
              <a:off x="1777" y="1085"/>
              <a:ext cx="6" cy="197"/>
            </a:xfrm>
            <a:custGeom>
              <a:avLst/>
              <a:gdLst>
                <a:gd name="T0" fmla="*/ 9 w 4"/>
                <a:gd name="T1" fmla="*/ 0 h 215"/>
                <a:gd name="T2" fmla="*/ 0 w 4"/>
                <a:gd name="T3" fmla="*/ 181 h 215"/>
                <a:gd name="T4" fmla="*/ 0 60000 65536"/>
                <a:gd name="T5" fmla="*/ 0 60000 65536"/>
                <a:gd name="T6" fmla="*/ 0 w 4"/>
                <a:gd name="T7" fmla="*/ 0 h 215"/>
                <a:gd name="T8" fmla="*/ 4 w 4"/>
                <a:gd name="T9" fmla="*/ 215 h 21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" h="215">
                  <a:moveTo>
                    <a:pt x="4" y="0"/>
                  </a:moveTo>
                  <a:lnTo>
                    <a:pt x="0" y="215"/>
                  </a:lnTo>
                </a:path>
              </a:pathLst>
            </a:custGeom>
            <a:solidFill>
              <a:srgbClr val="FFFFFF"/>
            </a:solidFill>
            <a:ln w="28575" cap="flat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8" name="Freeform 16"/>
            <p:cNvSpPr>
              <a:spLocks/>
            </p:cNvSpPr>
            <p:nvPr/>
          </p:nvSpPr>
          <p:spPr bwMode="auto">
            <a:xfrm>
              <a:off x="1786" y="1284"/>
              <a:ext cx="354" cy="3"/>
            </a:xfrm>
            <a:custGeom>
              <a:avLst/>
              <a:gdLst>
                <a:gd name="T0" fmla="*/ 0 w 293"/>
                <a:gd name="T1" fmla="*/ 3 h 3"/>
                <a:gd name="T2" fmla="*/ 428 w 293"/>
                <a:gd name="T3" fmla="*/ 0 h 3"/>
                <a:gd name="T4" fmla="*/ 0 60000 65536"/>
                <a:gd name="T5" fmla="*/ 0 60000 65536"/>
                <a:gd name="T6" fmla="*/ 0 w 293"/>
                <a:gd name="T7" fmla="*/ 0 h 3"/>
                <a:gd name="T8" fmla="*/ 293 w 293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93" h="3">
                  <a:moveTo>
                    <a:pt x="0" y="3"/>
                  </a:moveTo>
                  <a:lnTo>
                    <a:pt x="293" y="0"/>
                  </a:lnTo>
                </a:path>
              </a:pathLst>
            </a:custGeom>
            <a:solidFill>
              <a:srgbClr val="FFFFFF"/>
            </a:solidFill>
            <a:ln w="28575" cap="flat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9" name="Line 17"/>
            <p:cNvSpPr>
              <a:spLocks noChangeShapeType="1"/>
            </p:cNvSpPr>
            <p:nvPr/>
          </p:nvSpPr>
          <p:spPr bwMode="auto">
            <a:xfrm>
              <a:off x="2137" y="1091"/>
              <a:ext cx="0" cy="19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0" name="Line 18"/>
            <p:cNvSpPr>
              <a:spLocks noChangeShapeType="1"/>
            </p:cNvSpPr>
            <p:nvPr/>
          </p:nvSpPr>
          <p:spPr bwMode="auto">
            <a:xfrm>
              <a:off x="2137" y="1091"/>
              <a:ext cx="38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1" name="Line 19"/>
            <p:cNvSpPr>
              <a:spLocks noChangeShapeType="1"/>
            </p:cNvSpPr>
            <p:nvPr/>
          </p:nvSpPr>
          <p:spPr bwMode="auto">
            <a:xfrm>
              <a:off x="2529" y="1094"/>
              <a:ext cx="0" cy="18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2" name="Line 20"/>
            <p:cNvSpPr>
              <a:spLocks noChangeShapeType="1"/>
            </p:cNvSpPr>
            <p:nvPr/>
          </p:nvSpPr>
          <p:spPr bwMode="auto">
            <a:xfrm>
              <a:off x="2529" y="1287"/>
              <a:ext cx="36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3" name="Line 21"/>
            <p:cNvSpPr>
              <a:spLocks noChangeShapeType="1"/>
            </p:cNvSpPr>
            <p:nvPr/>
          </p:nvSpPr>
          <p:spPr bwMode="auto">
            <a:xfrm>
              <a:off x="2895" y="1091"/>
              <a:ext cx="0" cy="19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4" name="Line 22"/>
            <p:cNvSpPr>
              <a:spLocks noChangeShapeType="1"/>
            </p:cNvSpPr>
            <p:nvPr/>
          </p:nvSpPr>
          <p:spPr bwMode="auto">
            <a:xfrm>
              <a:off x="2895" y="1091"/>
              <a:ext cx="384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5" name="Line 23"/>
            <p:cNvSpPr>
              <a:spLocks noChangeShapeType="1"/>
            </p:cNvSpPr>
            <p:nvPr/>
          </p:nvSpPr>
          <p:spPr bwMode="auto">
            <a:xfrm>
              <a:off x="3285" y="1091"/>
              <a:ext cx="0" cy="19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6" name="Line 24"/>
            <p:cNvSpPr>
              <a:spLocks noChangeShapeType="1"/>
            </p:cNvSpPr>
            <p:nvPr/>
          </p:nvSpPr>
          <p:spPr bwMode="auto">
            <a:xfrm>
              <a:off x="3276" y="1287"/>
              <a:ext cx="39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7" name="Line 25"/>
            <p:cNvSpPr>
              <a:spLocks noChangeShapeType="1"/>
            </p:cNvSpPr>
            <p:nvPr/>
          </p:nvSpPr>
          <p:spPr bwMode="auto">
            <a:xfrm>
              <a:off x="3666" y="1091"/>
              <a:ext cx="0" cy="19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8" name="Line 26"/>
            <p:cNvSpPr>
              <a:spLocks noChangeShapeType="1"/>
            </p:cNvSpPr>
            <p:nvPr/>
          </p:nvSpPr>
          <p:spPr bwMode="auto">
            <a:xfrm>
              <a:off x="3666" y="1091"/>
              <a:ext cx="38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9" name="Line 27"/>
            <p:cNvSpPr>
              <a:spLocks noChangeShapeType="1"/>
            </p:cNvSpPr>
            <p:nvPr/>
          </p:nvSpPr>
          <p:spPr bwMode="auto">
            <a:xfrm>
              <a:off x="4047" y="1091"/>
              <a:ext cx="0" cy="19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40" name="Line 28"/>
            <p:cNvSpPr>
              <a:spLocks noChangeShapeType="1"/>
            </p:cNvSpPr>
            <p:nvPr/>
          </p:nvSpPr>
          <p:spPr bwMode="auto">
            <a:xfrm>
              <a:off x="4047" y="1287"/>
              <a:ext cx="374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41" name="Line 29"/>
            <p:cNvSpPr>
              <a:spLocks noChangeShapeType="1"/>
            </p:cNvSpPr>
            <p:nvPr/>
          </p:nvSpPr>
          <p:spPr bwMode="auto">
            <a:xfrm>
              <a:off x="4421" y="1091"/>
              <a:ext cx="3" cy="19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42" name="Line 30"/>
            <p:cNvSpPr>
              <a:spLocks noChangeShapeType="1"/>
            </p:cNvSpPr>
            <p:nvPr/>
          </p:nvSpPr>
          <p:spPr bwMode="auto">
            <a:xfrm>
              <a:off x="4430" y="1091"/>
              <a:ext cx="354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43" name="Freeform 31"/>
            <p:cNvSpPr>
              <a:spLocks/>
            </p:cNvSpPr>
            <p:nvPr/>
          </p:nvSpPr>
          <p:spPr bwMode="auto">
            <a:xfrm>
              <a:off x="4790" y="1078"/>
              <a:ext cx="0" cy="213"/>
            </a:xfrm>
            <a:custGeom>
              <a:avLst/>
              <a:gdLst>
                <a:gd name="T0" fmla="*/ 0 w 1"/>
                <a:gd name="T1" fmla="*/ 0 h 232"/>
                <a:gd name="T2" fmla="*/ 0 w 1"/>
                <a:gd name="T3" fmla="*/ 196 h 232"/>
                <a:gd name="T4" fmla="*/ 0 60000 65536"/>
                <a:gd name="T5" fmla="*/ 0 60000 65536"/>
                <a:gd name="T6" fmla="*/ 0 w 1"/>
                <a:gd name="T7" fmla="*/ 0 h 232"/>
                <a:gd name="T8" fmla="*/ 0 w 1"/>
                <a:gd name="T9" fmla="*/ 232 h 2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32">
                  <a:moveTo>
                    <a:pt x="0" y="0"/>
                  </a:moveTo>
                  <a:lnTo>
                    <a:pt x="0" y="232"/>
                  </a:lnTo>
                </a:path>
              </a:pathLst>
            </a:custGeom>
            <a:solidFill>
              <a:srgbClr val="FFFFFF"/>
            </a:solidFill>
            <a:ln w="28575" cap="flat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44" name="Freeform 32"/>
            <p:cNvSpPr>
              <a:spLocks/>
            </p:cNvSpPr>
            <p:nvPr/>
          </p:nvSpPr>
          <p:spPr bwMode="auto">
            <a:xfrm>
              <a:off x="4796" y="1284"/>
              <a:ext cx="372" cy="3"/>
            </a:xfrm>
            <a:custGeom>
              <a:avLst/>
              <a:gdLst>
                <a:gd name="T0" fmla="*/ 0 w 308"/>
                <a:gd name="T1" fmla="*/ 3 h 3"/>
                <a:gd name="T2" fmla="*/ 449 w 308"/>
                <a:gd name="T3" fmla="*/ 0 h 3"/>
                <a:gd name="T4" fmla="*/ 0 60000 65536"/>
                <a:gd name="T5" fmla="*/ 0 60000 65536"/>
                <a:gd name="T6" fmla="*/ 0 w 308"/>
                <a:gd name="T7" fmla="*/ 0 h 3"/>
                <a:gd name="T8" fmla="*/ 308 w 308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8" h="3">
                  <a:moveTo>
                    <a:pt x="0" y="3"/>
                  </a:moveTo>
                  <a:lnTo>
                    <a:pt x="308" y="0"/>
                  </a:lnTo>
                </a:path>
              </a:pathLst>
            </a:custGeom>
            <a:solidFill>
              <a:srgbClr val="FFFFFF"/>
            </a:solidFill>
            <a:ln w="28575" cap="flat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45" name="Line 33"/>
            <p:cNvSpPr>
              <a:spLocks noChangeShapeType="1"/>
            </p:cNvSpPr>
            <p:nvPr/>
          </p:nvSpPr>
          <p:spPr bwMode="auto">
            <a:xfrm>
              <a:off x="1584" y="3325"/>
              <a:ext cx="111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46" name="Line 34"/>
            <p:cNvSpPr>
              <a:spLocks noChangeShapeType="1"/>
            </p:cNvSpPr>
            <p:nvPr/>
          </p:nvSpPr>
          <p:spPr bwMode="auto">
            <a:xfrm>
              <a:off x="2711" y="3329"/>
              <a:ext cx="0" cy="189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47" name="Line 35"/>
            <p:cNvSpPr>
              <a:spLocks noChangeShapeType="1"/>
            </p:cNvSpPr>
            <p:nvPr/>
          </p:nvSpPr>
          <p:spPr bwMode="auto">
            <a:xfrm>
              <a:off x="2711" y="3518"/>
              <a:ext cx="1529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48" name="Line 36"/>
            <p:cNvSpPr>
              <a:spLocks noChangeShapeType="1"/>
            </p:cNvSpPr>
            <p:nvPr/>
          </p:nvSpPr>
          <p:spPr bwMode="auto">
            <a:xfrm>
              <a:off x="4234" y="3313"/>
              <a:ext cx="3" cy="205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49" name="Line 37"/>
            <p:cNvSpPr>
              <a:spLocks noChangeShapeType="1"/>
            </p:cNvSpPr>
            <p:nvPr/>
          </p:nvSpPr>
          <p:spPr bwMode="auto">
            <a:xfrm>
              <a:off x="4246" y="3313"/>
              <a:ext cx="780" cy="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50" name="Rectangle 38"/>
            <p:cNvSpPr>
              <a:spLocks noChangeArrowheads="1"/>
            </p:cNvSpPr>
            <p:nvPr/>
          </p:nvSpPr>
          <p:spPr bwMode="auto">
            <a:xfrm>
              <a:off x="762" y="2952"/>
              <a:ext cx="689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r" eaLnBrk="0" hangingPunct="0"/>
              <a:r>
                <a:rPr lang="en-US" altLang="zh-CN" sz="2400" b="1">
                  <a:latin typeface="Times New Roman" pitchFamily="18" charset="0"/>
                </a:rPr>
                <a:t>ALE</a:t>
              </a:r>
            </a:p>
          </p:txBody>
        </p:sp>
        <p:sp>
          <p:nvSpPr>
            <p:cNvPr id="64551" name="Rectangle 39"/>
            <p:cNvSpPr>
              <a:spLocks noChangeArrowheads="1"/>
            </p:cNvSpPr>
            <p:nvPr/>
          </p:nvSpPr>
          <p:spPr bwMode="auto">
            <a:xfrm>
              <a:off x="762" y="1091"/>
              <a:ext cx="689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r" eaLnBrk="0" hangingPunct="0"/>
              <a:r>
                <a:rPr lang="en-US" altLang="zh-CN" sz="2400" b="1">
                  <a:latin typeface="Times New Roman" pitchFamily="18" charset="0"/>
                </a:rPr>
                <a:t>CLK</a:t>
              </a:r>
            </a:p>
          </p:txBody>
        </p:sp>
        <p:sp>
          <p:nvSpPr>
            <p:cNvPr id="64552" name="Rectangle 40"/>
            <p:cNvSpPr>
              <a:spLocks noChangeArrowheads="1"/>
            </p:cNvSpPr>
            <p:nvPr/>
          </p:nvSpPr>
          <p:spPr bwMode="auto">
            <a:xfrm>
              <a:off x="0" y="1824"/>
              <a:ext cx="1451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r" eaLnBrk="0" hangingPunct="0"/>
              <a:r>
                <a:rPr lang="en-US" altLang="zh-CN" sz="2400" b="1">
                  <a:latin typeface="Times New Roman" pitchFamily="18" charset="0"/>
                </a:rPr>
                <a:t>A</a:t>
              </a:r>
              <a:r>
                <a:rPr lang="en-US" altLang="zh-CN" sz="2400" b="1" baseline="-25000">
                  <a:latin typeface="Times New Roman" pitchFamily="18" charset="0"/>
                </a:rPr>
                <a:t>19</a:t>
              </a:r>
              <a:r>
                <a:rPr lang="en-US" altLang="zh-CN" sz="2400" b="1">
                  <a:latin typeface="Times New Roman" pitchFamily="18" charset="0"/>
                </a:rPr>
                <a:t>/S</a:t>
              </a:r>
              <a:r>
                <a:rPr lang="en-US" altLang="zh-CN" sz="2400" b="1" baseline="-25000">
                  <a:latin typeface="Times New Roman" pitchFamily="18" charset="0"/>
                </a:rPr>
                <a:t>6</a:t>
              </a:r>
              <a:r>
                <a:rPr lang="en-US" altLang="zh-CN" sz="2400" b="1">
                  <a:latin typeface="Times New Roman" pitchFamily="18" charset="0"/>
                </a:rPr>
                <a:t> ~ A</a:t>
              </a:r>
              <a:r>
                <a:rPr lang="en-US" altLang="zh-CN" sz="2400" b="1" baseline="-25000">
                  <a:latin typeface="Times New Roman" pitchFamily="18" charset="0"/>
                </a:rPr>
                <a:t>16</a:t>
              </a:r>
              <a:r>
                <a:rPr lang="en-US" altLang="zh-CN" sz="2400" b="1">
                  <a:latin typeface="Times New Roman" pitchFamily="18" charset="0"/>
                </a:rPr>
                <a:t>/S</a:t>
              </a:r>
              <a:r>
                <a:rPr lang="en-US" altLang="zh-CN" sz="2400" b="1" baseline="-25000">
                  <a:latin typeface="Times New Roman" pitchFamily="18" charset="0"/>
                </a:rPr>
                <a:t>3</a:t>
              </a:r>
              <a:endParaRPr lang="en-US" altLang="zh-CN" sz="2400" b="1">
                <a:latin typeface="Times New Roman" pitchFamily="18" charset="0"/>
              </a:endParaRPr>
            </a:p>
          </p:txBody>
        </p:sp>
        <p:sp>
          <p:nvSpPr>
            <p:cNvPr id="64553" name="Rectangle 41"/>
            <p:cNvSpPr>
              <a:spLocks noChangeArrowheads="1"/>
            </p:cNvSpPr>
            <p:nvPr/>
          </p:nvSpPr>
          <p:spPr bwMode="auto">
            <a:xfrm>
              <a:off x="218" y="2183"/>
              <a:ext cx="1233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r" eaLnBrk="0" hangingPunct="0"/>
              <a:r>
                <a:rPr lang="en-US" altLang="zh-CN" sz="2400" b="1">
                  <a:latin typeface="Times New Roman" pitchFamily="18" charset="0"/>
                </a:rPr>
                <a:t>A</a:t>
              </a:r>
              <a:r>
                <a:rPr lang="en-US" altLang="zh-CN" sz="2400" b="1" baseline="-25000">
                  <a:latin typeface="Times New Roman" pitchFamily="18" charset="0"/>
                </a:rPr>
                <a:t>15</a:t>
              </a:r>
              <a:r>
                <a:rPr lang="en-US" altLang="zh-CN" sz="2400" b="1">
                  <a:latin typeface="Times New Roman" pitchFamily="18" charset="0"/>
                </a:rPr>
                <a:t> ~ A</a:t>
              </a:r>
              <a:r>
                <a:rPr lang="en-US" altLang="zh-CN" sz="2400" b="1" baseline="-25000">
                  <a:latin typeface="Times New Roman" pitchFamily="18" charset="0"/>
                </a:rPr>
                <a:t>8</a:t>
              </a:r>
              <a:endParaRPr lang="en-US" altLang="zh-CN" sz="2400" b="1">
                <a:latin typeface="Times New Roman" pitchFamily="18" charset="0"/>
              </a:endParaRPr>
            </a:p>
          </p:txBody>
        </p:sp>
        <p:sp>
          <p:nvSpPr>
            <p:cNvPr id="64554" name="Rectangle 42"/>
            <p:cNvSpPr>
              <a:spLocks noChangeArrowheads="1"/>
            </p:cNvSpPr>
            <p:nvPr/>
          </p:nvSpPr>
          <p:spPr bwMode="auto">
            <a:xfrm>
              <a:off x="218" y="2555"/>
              <a:ext cx="1233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r" eaLnBrk="0" hangingPunct="0"/>
              <a:r>
                <a:rPr lang="en-US" altLang="zh-CN" sz="2400" b="1">
                  <a:latin typeface="Times New Roman" pitchFamily="18" charset="0"/>
                </a:rPr>
                <a:t>AD</a:t>
              </a:r>
              <a:r>
                <a:rPr lang="en-US" altLang="zh-CN" sz="2400" b="1" baseline="-25000">
                  <a:latin typeface="Times New Roman" pitchFamily="18" charset="0"/>
                </a:rPr>
                <a:t>7</a:t>
              </a:r>
              <a:r>
                <a:rPr lang="en-US" altLang="zh-CN" sz="2400" b="1">
                  <a:latin typeface="Times New Roman" pitchFamily="18" charset="0"/>
                </a:rPr>
                <a:t> ~ AD</a:t>
              </a:r>
              <a:r>
                <a:rPr lang="en-US" altLang="zh-CN" sz="2400" b="1" baseline="-25000">
                  <a:latin typeface="Times New Roman" pitchFamily="18" charset="0"/>
                </a:rPr>
                <a:t>0</a:t>
              </a:r>
              <a:endParaRPr lang="en-US" altLang="zh-CN" sz="2400" b="1">
                <a:latin typeface="Times New Roman" pitchFamily="18" charset="0"/>
              </a:endParaRPr>
            </a:p>
          </p:txBody>
        </p:sp>
        <p:grpSp>
          <p:nvGrpSpPr>
            <p:cNvPr id="64555" name="Group 43"/>
            <p:cNvGrpSpPr>
              <a:grpSpLocks/>
            </p:cNvGrpSpPr>
            <p:nvPr/>
          </p:nvGrpSpPr>
          <p:grpSpPr bwMode="auto">
            <a:xfrm>
              <a:off x="1985" y="2162"/>
              <a:ext cx="91" cy="237"/>
              <a:chOff x="0" y="0"/>
              <a:chExt cx="20000" cy="20001"/>
            </a:xfrm>
          </p:grpSpPr>
          <p:sp>
            <p:nvSpPr>
              <p:cNvPr id="64647" name="Line 44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0000" cy="10074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648" name="Line 45"/>
              <p:cNvSpPr>
                <a:spLocks noChangeShapeType="1"/>
              </p:cNvSpPr>
              <p:nvPr/>
            </p:nvSpPr>
            <p:spPr bwMode="auto">
              <a:xfrm flipH="1" flipV="1">
                <a:off x="0" y="9927"/>
                <a:ext cx="20000" cy="10074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4556" name="Group 46"/>
            <p:cNvGrpSpPr>
              <a:grpSpLocks/>
            </p:cNvGrpSpPr>
            <p:nvPr/>
          </p:nvGrpSpPr>
          <p:grpSpPr bwMode="auto">
            <a:xfrm>
              <a:off x="1898" y="2162"/>
              <a:ext cx="91" cy="237"/>
              <a:chOff x="0" y="0"/>
              <a:chExt cx="20000" cy="19999"/>
            </a:xfrm>
          </p:grpSpPr>
          <p:sp>
            <p:nvSpPr>
              <p:cNvPr id="64645" name="Line 47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000" cy="10073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646" name="Line 48"/>
              <p:cNvSpPr>
                <a:spLocks noChangeShapeType="1"/>
              </p:cNvSpPr>
              <p:nvPr/>
            </p:nvSpPr>
            <p:spPr bwMode="auto">
              <a:xfrm flipV="1">
                <a:off x="0" y="9926"/>
                <a:ext cx="20000" cy="10073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4557" name="Line 49"/>
            <p:cNvSpPr>
              <a:spLocks noChangeShapeType="1"/>
            </p:cNvSpPr>
            <p:nvPr/>
          </p:nvSpPr>
          <p:spPr bwMode="auto">
            <a:xfrm flipV="1">
              <a:off x="1641" y="2162"/>
              <a:ext cx="248" cy="7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58" name="Line 50"/>
            <p:cNvSpPr>
              <a:spLocks noChangeShapeType="1"/>
            </p:cNvSpPr>
            <p:nvPr/>
          </p:nvSpPr>
          <p:spPr bwMode="auto">
            <a:xfrm>
              <a:off x="1623" y="2399"/>
              <a:ext cx="27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59" name="Line 51"/>
            <p:cNvSpPr>
              <a:spLocks noChangeShapeType="1"/>
            </p:cNvSpPr>
            <p:nvPr/>
          </p:nvSpPr>
          <p:spPr bwMode="auto">
            <a:xfrm>
              <a:off x="2073" y="2162"/>
              <a:ext cx="2814" cy="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60" name="Line 52"/>
            <p:cNvSpPr>
              <a:spLocks noChangeShapeType="1"/>
            </p:cNvSpPr>
            <p:nvPr/>
          </p:nvSpPr>
          <p:spPr bwMode="auto">
            <a:xfrm>
              <a:off x="2073" y="2399"/>
              <a:ext cx="283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61" name="Rectangle 53"/>
            <p:cNvSpPr>
              <a:spLocks noChangeArrowheads="1"/>
            </p:cNvSpPr>
            <p:nvPr/>
          </p:nvSpPr>
          <p:spPr bwMode="auto">
            <a:xfrm>
              <a:off x="3049" y="2176"/>
              <a:ext cx="877" cy="2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eaLnBrk="0" hangingPunct="0"/>
              <a:r>
                <a:rPr lang="en-US" altLang="zh-CN" sz="2000" b="1">
                  <a:latin typeface="Times New Roman" pitchFamily="18" charset="0"/>
                </a:rPr>
                <a:t>A</a:t>
              </a:r>
              <a:r>
                <a:rPr lang="en-US" altLang="zh-CN" sz="2000" b="1" baseline="-25000">
                  <a:latin typeface="Times New Roman" pitchFamily="18" charset="0"/>
                </a:rPr>
                <a:t>15</a:t>
              </a:r>
              <a:r>
                <a:rPr lang="en-US" altLang="zh-CN" sz="2000" b="1">
                  <a:latin typeface="Times New Roman" pitchFamily="18" charset="0"/>
                </a:rPr>
                <a:t> ~ A</a:t>
              </a:r>
              <a:r>
                <a:rPr lang="en-US" altLang="zh-CN" sz="2000" b="1" baseline="-25000">
                  <a:latin typeface="Times New Roman" pitchFamily="18" charset="0"/>
                </a:rPr>
                <a:t>8</a:t>
              </a:r>
              <a:endParaRPr lang="en-US" altLang="zh-CN" sz="2000" b="1">
                <a:latin typeface="Times New Roman" pitchFamily="18" charset="0"/>
              </a:endParaRPr>
            </a:p>
          </p:txBody>
        </p:sp>
        <p:sp>
          <p:nvSpPr>
            <p:cNvPr id="64562" name="Line 54"/>
            <p:cNvSpPr>
              <a:spLocks noChangeShapeType="1"/>
            </p:cNvSpPr>
            <p:nvPr/>
          </p:nvSpPr>
          <p:spPr bwMode="auto">
            <a:xfrm flipH="1">
              <a:off x="4992" y="2171"/>
              <a:ext cx="94" cy="115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63" name="Line 55"/>
            <p:cNvSpPr>
              <a:spLocks noChangeShapeType="1"/>
            </p:cNvSpPr>
            <p:nvPr/>
          </p:nvSpPr>
          <p:spPr bwMode="auto">
            <a:xfrm flipH="1" flipV="1">
              <a:off x="4992" y="2284"/>
              <a:ext cx="94" cy="115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64" name="Line 56"/>
            <p:cNvSpPr>
              <a:spLocks noChangeShapeType="1"/>
            </p:cNvSpPr>
            <p:nvPr/>
          </p:nvSpPr>
          <p:spPr bwMode="auto">
            <a:xfrm>
              <a:off x="4902" y="2171"/>
              <a:ext cx="93" cy="115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65" name="Line 57"/>
            <p:cNvSpPr>
              <a:spLocks noChangeShapeType="1"/>
            </p:cNvSpPr>
            <p:nvPr/>
          </p:nvSpPr>
          <p:spPr bwMode="auto">
            <a:xfrm flipV="1">
              <a:off x="4902" y="2284"/>
              <a:ext cx="93" cy="115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66" name="Line 58"/>
            <p:cNvSpPr>
              <a:spLocks noChangeShapeType="1"/>
            </p:cNvSpPr>
            <p:nvPr/>
          </p:nvSpPr>
          <p:spPr bwMode="auto">
            <a:xfrm>
              <a:off x="5101" y="2169"/>
              <a:ext cx="27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67" name="Line 59"/>
            <p:cNvSpPr>
              <a:spLocks noChangeShapeType="1"/>
            </p:cNvSpPr>
            <p:nvPr/>
          </p:nvSpPr>
          <p:spPr bwMode="auto">
            <a:xfrm>
              <a:off x="5080" y="2399"/>
              <a:ext cx="27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4568" name="Group 60"/>
            <p:cNvGrpSpPr>
              <a:grpSpLocks/>
            </p:cNvGrpSpPr>
            <p:nvPr/>
          </p:nvGrpSpPr>
          <p:grpSpPr bwMode="auto">
            <a:xfrm>
              <a:off x="1983" y="2541"/>
              <a:ext cx="93" cy="230"/>
              <a:chOff x="0" y="0"/>
              <a:chExt cx="20000" cy="20001"/>
            </a:xfrm>
          </p:grpSpPr>
          <p:sp>
            <p:nvSpPr>
              <p:cNvPr id="64643" name="Line 61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0000" cy="10013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644" name="Line 62"/>
              <p:cNvSpPr>
                <a:spLocks noChangeShapeType="1"/>
              </p:cNvSpPr>
              <p:nvPr/>
            </p:nvSpPr>
            <p:spPr bwMode="auto">
              <a:xfrm flipH="1" flipV="1">
                <a:off x="0" y="10013"/>
                <a:ext cx="20000" cy="9988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4569" name="Line 63"/>
            <p:cNvSpPr>
              <a:spLocks noChangeShapeType="1"/>
            </p:cNvSpPr>
            <p:nvPr/>
          </p:nvSpPr>
          <p:spPr bwMode="auto">
            <a:xfrm>
              <a:off x="1617" y="2532"/>
              <a:ext cx="27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70" name="Line 64"/>
            <p:cNvSpPr>
              <a:spLocks noChangeShapeType="1"/>
            </p:cNvSpPr>
            <p:nvPr/>
          </p:nvSpPr>
          <p:spPr bwMode="auto">
            <a:xfrm>
              <a:off x="1623" y="2771"/>
              <a:ext cx="27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4571" name="Group 65"/>
            <p:cNvGrpSpPr>
              <a:grpSpLocks/>
            </p:cNvGrpSpPr>
            <p:nvPr/>
          </p:nvGrpSpPr>
          <p:grpSpPr bwMode="auto">
            <a:xfrm>
              <a:off x="4975" y="2541"/>
              <a:ext cx="93" cy="230"/>
              <a:chOff x="0" y="0"/>
              <a:chExt cx="20000" cy="20001"/>
            </a:xfrm>
          </p:grpSpPr>
          <p:sp>
            <p:nvSpPr>
              <p:cNvPr id="64641" name="Line 66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0000" cy="10013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642" name="Line 67"/>
              <p:cNvSpPr>
                <a:spLocks noChangeShapeType="1"/>
              </p:cNvSpPr>
              <p:nvPr/>
            </p:nvSpPr>
            <p:spPr bwMode="auto">
              <a:xfrm flipH="1" flipV="1">
                <a:off x="0" y="10013"/>
                <a:ext cx="20000" cy="9988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4572" name="Line 68"/>
            <p:cNvSpPr>
              <a:spLocks noChangeShapeType="1"/>
            </p:cNvSpPr>
            <p:nvPr/>
          </p:nvSpPr>
          <p:spPr bwMode="auto">
            <a:xfrm>
              <a:off x="5074" y="2532"/>
              <a:ext cx="25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73" name="Line 69"/>
            <p:cNvSpPr>
              <a:spLocks noChangeShapeType="1"/>
            </p:cNvSpPr>
            <p:nvPr/>
          </p:nvSpPr>
          <p:spPr bwMode="auto">
            <a:xfrm>
              <a:off x="5068" y="2771"/>
              <a:ext cx="27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4574" name="Group 70"/>
            <p:cNvGrpSpPr>
              <a:grpSpLocks/>
            </p:cNvGrpSpPr>
            <p:nvPr/>
          </p:nvGrpSpPr>
          <p:grpSpPr bwMode="auto">
            <a:xfrm>
              <a:off x="1892" y="2532"/>
              <a:ext cx="945" cy="239"/>
              <a:chOff x="1892" y="2532"/>
              <a:chExt cx="945" cy="239"/>
            </a:xfrm>
          </p:grpSpPr>
          <p:grpSp>
            <p:nvGrpSpPr>
              <p:cNvPr id="64633" name="Group 71"/>
              <p:cNvGrpSpPr>
                <a:grpSpLocks/>
              </p:cNvGrpSpPr>
              <p:nvPr/>
            </p:nvGrpSpPr>
            <p:grpSpPr bwMode="auto">
              <a:xfrm>
                <a:off x="1892" y="2541"/>
                <a:ext cx="93" cy="230"/>
                <a:chOff x="0" y="0"/>
                <a:chExt cx="20000" cy="19999"/>
              </a:xfrm>
            </p:grpSpPr>
            <p:sp>
              <p:nvSpPr>
                <p:cNvPr id="64639" name="Line 72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20000" cy="10012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640" name="Line 73"/>
                <p:cNvSpPr>
                  <a:spLocks noChangeShapeType="1"/>
                </p:cNvSpPr>
                <p:nvPr/>
              </p:nvSpPr>
              <p:spPr bwMode="auto">
                <a:xfrm flipV="1">
                  <a:off x="0" y="10012"/>
                  <a:ext cx="20000" cy="9987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4634" name="Group 74"/>
              <p:cNvGrpSpPr>
                <a:grpSpLocks/>
              </p:cNvGrpSpPr>
              <p:nvPr/>
            </p:nvGrpSpPr>
            <p:grpSpPr bwMode="auto">
              <a:xfrm>
                <a:off x="2744" y="2541"/>
                <a:ext cx="93" cy="230"/>
                <a:chOff x="0" y="0"/>
                <a:chExt cx="20000" cy="19999"/>
              </a:xfrm>
            </p:grpSpPr>
            <p:sp>
              <p:nvSpPr>
                <p:cNvPr id="64637" name="Line 75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20000" cy="10012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638" name="Line 76"/>
                <p:cNvSpPr>
                  <a:spLocks noChangeShapeType="1"/>
                </p:cNvSpPr>
                <p:nvPr/>
              </p:nvSpPr>
              <p:spPr bwMode="auto">
                <a:xfrm flipV="1">
                  <a:off x="0" y="10012"/>
                  <a:ext cx="20000" cy="9987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4635" name="Line 77"/>
              <p:cNvSpPr>
                <a:spLocks noChangeShapeType="1"/>
              </p:cNvSpPr>
              <p:nvPr/>
            </p:nvSpPr>
            <p:spPr bwMode="auto">
              <a:xfrm>
                <a:off x="2073" y="2532"/>
                <a:ext cx="668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636" name="Line 78"/>
              <p:cNvSpPr>
                <a:spLocks noChangeShapeType="1"/>
              </p:cNvSpPr>
              <p:nvPr/>
            </p:nvSpPr>
            <p:spPr bwMode="auto">
              <a:xfrm>
                <a:off x="2073" y="2771"/>
                <a:ext cx="674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4575" name="Rectangle 79"/>
            <p:cNvSpPr>
              <a:spLocks noChangeArrowheads="1"/>
            </p:cNvSpPr>
            <p:nvPr/>
          </p:nvSpPr>
          <p:spPr bwMode="auto">
            <a:xfrm>
              <a:off x="2088" y="2543"/>
              <a:ext cx="644" cy="2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eaLnBrk="0" hangingPunct="0"/>
              <a:r>
                <a:rPr lang="en-US" altLang="zh-CN" sz="2000" b="1">
                  <a:latin typeface="Times New Roman" pitchFamily="18" charset="0"/>
                </a:rPr>
                <a:t>A</a:t>
              </a:r>
              <a:r>
                <a:rPr lang="en-US" altLang="zh-CN" sz="2000" b="1" baseline="-25000">
                  <a:latin typeface="Times New Roman" pitchFamily="18" charset="0"/>
                </a:rPr>
                <a:t>7</a:t>
              </a:r>
              <a:r>
                <a:rPr lang="en-US" altLang="zh-CN" sz="2000" b="1">
                  <a:latin typeface="Times New Roman" pitchFamily="18" charset="0"/>
                </a:rPr>
                <a:t> ~ A</a:t>
              </a:r>
              <a:r>
                <a:rPr lang="en-US" altLang="zh-CN" sz="2000" b="1" baseline="-25000">
                  <a:latin typeface="Times New Roman" pitchFamily="18" charset="0"/>
                </a:rPr>
                <a:t>0</a:t>
              </a:r>
              <a:endParaRPr lang="en-US" altLang="zh-CN" sz="2000" b="1">
                <a:latin typeface="Times New Roman" pitchFamily="18" charset="0"/>
              </a:endParaRPr>
            </a:p>
          </p:txBody>
        </p:sp>
        <p:sp>
          <p:nvSpPr>
            <p:cNvPr id="64576" name="Rectangle 80"/>
            <p:cNvSpPr>
              <a:spLocks noChangeArrowheads="1"/>
            </p:cNvSpPr>
            <p:nvPr/>
          </p:nvSpPr>
          <p:spPr bwMode="auto">
            <a:xfrm>
              <a:off x="3360" y="2557"/>
              <a:ext cx="1076" cy="1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eaLnBrk="0" hangingPunct="0"/>
              <a:r>
                <a:rPr lang="zh-CN" altLang="en-US" sz="2000" b="1">
                  <a:latin typeface="Times New Roman" pitchFamily="18" charset="0"/>
                </a:rPr>
                <a:t>输入数据</a:t>
              </a:r>
            </a:p>
          </p:txBody>
        </p:sp>
        <p:grpSp>
          <p:nvGrpSpPr>
            <p:cNvPr id="64577" name="Group 81"/>
            <p:cNvGrpSpPr>
              <a:grpSpLocks/>
            </p:cNvGrpSpPr>
            <p:nvPr/>
          </p:nvGrpSpPr>
          <p:grpSpPr bwMode="auto">
            <a:xfrm>
              <a:off x="2000" y="1785"/>
              <a:ext cx="82" cy="232"/>
              <a:chOff x="0" y="0"/>
              <a:chExt cx="20000" cy="20001"/>
            </a:xfrm>
          </p:grpSpPr>
          <p:sp>
            <p:nvSpPr>
              <p:cNvPr id="64631" name="Line 82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0000" cy="10038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632" name="Line 83"/>
              <p:cNvSpPr>
                <a:spLocks noChangeShapeType="1"/>
              </p:cNvSpPr>
              <p:nvPr/>
            </p:nvSpPr>
            <p:spPr bwMode="auto">
              <a:xfrm flipH="1" flipV="1">
                <a:off x="0" y="9963"/>
                <a:ext cx="20000" cy="10038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4578" name="Group 84"/>
            <p:cNvGrpSpPr>
              <a:grpSpLocks/>
            </p:cNvGrpSpPr>
            <p:nvPr/>
          </p:nvGrpSpPr>
          <p:grpSpPr bwMode="auto">
            <a:xfrm>
              <a:off x="1919" y="1785"/>
              <a:ext cx="82" cy="232"/>
              <a:chOff x="0" y="0"/>
              <a:chExt cx="20000" cy="19999"/>
            </a:xfrm>
          </p:grpSpPr>
          <p:sp>
            <p:nvSpPr>
              <p:cNvPr id="64629" name="Line 85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000" cy="10037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630" name="Line 86"/>
              <p:cNvSpPr>
                <a:spLocks noChangeShapeType="1"/>
              </p:cNvSpPr>
              <p:nvPr/>
            </p:nvSpPr>
            <p:spPr bwMode="auto">
              <a:xfrm flipV="1">
                <a:off x="0" y="9962"/>
                <a:ext cx="20000" cy="10037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4579" name="Line 87"/>
            <p:cNvSpPr>
              <a:spLocks noChangeShapeType="1"/>
            </p:cNvSpPr>
            <p:nvPr/>
          </p:nvSpPr>
          <p:spPr bwMode="auto">
            <a:xfrm>
              <a:off x="1617" y="1788"/>
              <a:ext cx="272" cy="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80" name="Line 88"/>
            <p:cNvSpPr>
              <a:spLocks noChangeShapeType="1"/>
            </p:cNvSpPr>
            <p:nvPr/>
          </p:nvSpPr>
          <p:spPr bwMode="auto">
            <a:xfrm>
              <a:off x="1623" y="2027"/>
              <a:ext cx="27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4581" name="Group 89"/>
            <p:cNvGrpSpPr>
              <a:grpSpLocks/>
            </p:cNvGrpSpPr>
            <p:nvPr/>
          </p:nvGrpSpPr>
          <p:grpSpPr bwMode="auto">
            <a:xfrm>
              <a:off x="2856" y="1790"/>
              <a:ext cx="90" cy="237"/>
              <a:chOff x="0" y="0"/>
              <a:chExt cx="20000" cy="20000"/>
            </a:xfrm>
          </p:grpSpPr>
          <p:sp>
            <p:nvSpPr>
              <p:cNvPr id="64627" name="Line 90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0000" cy="1008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628" name="Line 91"/>
              <p:cNvSpPr>
                <a:spLocks noChangeShapeType="1"/>
              </p:cNvSpPr>
              <p:nvPr/>
            </p:nvSpPr>
            <p:spPr bwMode="auto">
              <a:xfrm flipH="1" flipV="1">
                <a:off x="0" y="9914"/>
                <a:ext cx="20000" cy="1008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4582" name="Group 92"/>
            <p:cNvGrpSpPr>
              <a:grpSpLocks/>
            </p:cNvGrpSpPr>
            <p:nvPr/>
          </p:nvGrpSpPr>
          <p:grpSpPr bwMode="auto">
            <a:xfrm>
              <a:off x="2768" y="1790"/>
              <a:ext cx="90" cy="237"/>
              <a:chOff x="0" y="0"/>
              <a:chExt cx="20000" cy="20000"/>
            </a:xfrm>
          </p:grpSpPr>
          <p:sp>
            <p:nvSpPr>
              <p:cNvPr id="64625" name="Line 93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000" cy="1008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626" name="Line 94"/>
              <p:cNvSpPr>
                <a:spLocks noChangeShapeType="1"/>
              </p:cNvSpPr>
              <p:nvPr/>
            </p:nvSpPr>
            <p:spPr bwMode="auto">
              <a:xfrm flipV="1">
                <a:off x="0" y="9914"/>
                <a:ext cx="20000" cy="1008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4583" name="Group 95"/>
            <p:cNvGrpSpPr>
              <a:grpSpLocks/>
            </p:cNvGrpSpPr>
            <p:nvPr/>
          </p:nvGrpSpPr>
          <p:grpSpPr bwMode="auto">
            <a:xfrm>
              <a:off x="4986" y="1790"/>
              <a:ext cx="100" cy="237"/>
              <a:chOff x="0" y="0"/>
              <a:chExt cx="20000" cy="20000"/>
            </a:xfrm>
          </p:grpSpPr>
          <p:sp>
            <p:nvSpPr>
              <p:cNvPr id="64623" name="Line 96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0000" cy="1008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624" name="Line 97"/>
              <p:cNvSpPr>
                <a:spLocks noChangeShapeType="1"/>
              </p:cNvSpPr>
              <p:nvPr/>
            </p:nvSpPr>
            <p:spPr bwMode="auto">
              <a:xfrm flipH="1" flipV="1">
                <a:off x="0" y="9914"/>
                <a:ext cx="20000" cy="1008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4584" name="Group 98"/>
            <p:cNvGrpSpPr>
              <a:grpSpLocks/>
            </p:cNvGrpSpPr>
            <p:nvPr/>
          </p:nvGrpSpPr>
          <p:grpSpPr bwMode="auto">
            <a:xfrm>
              <a:off x="4890" y="1790"/>
              <a:ext cx="100" cy="237"/>
              <a:chOff x="0" y="0"/>
              <a:chExt cx="20000" cy="20000"/>
            </a:xfrm>
          </p:grpSpPr>
          <p:sp>
            <p:nvSpPr>
              <p:cNvPr id="64621" name="Line 99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000" cy="1008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622" name="Line 100"/>
              <p:cNvSpPr>
                <a:spLocks noChangeShapeType="1"/>
              </p:cNvSpPr>
              <p:nvPr/>
            </p:nvSpPr>
            <p:spPr bwMode="auto">
              <a:xfrm flipV="1">
                <a:off x="0" y="9914"/>
                <a:ext cx="20000" cy="1008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4585" name="Line 101"/>
            <p:cNvSpPr>
              <a:spLocks noChangeShapeType="1"/>
            </p:cNvSpPr>
            <p:nvPr/>
          </p:nvSpPr>
          <p:spPr bwMode="auto">
            <a:xfrm>
              <a:off x="5083" y="1790"/>
              <a:ext cx="27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86" name="Line 102"/>
            <p:cNvSpPr>
              <a:spLocks noChangeShapeType="1"/>
            </p:cNvSpPr>
            <p:nvPr/>
          </p:nvSpPr>
          <p:spPr bwMode="auto">
            <a:xfrm>
              <a:off x="5071" y="2027"/>
              <a:ext cx="27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87" name="Line 103"/>
            <p:cNvSpPr>
              <a:spLocks noChangeShapeType="1"/>
            </p:cNvSpPr>
            <p:nvPr/>
          </p:nvSpPr>
          <p:spPr bwMode="auto">
            <a:xfrm>
              <a:off x="2073" y="1790"/>
              <a:ext cx="689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88" name="Line 104"/>
            <p:cNvSpPr>
              <a:spLocks noChangeShapeType="1"/>
            </p:cNvSpPr>
            <p:nvPr/>
          </p:nvSpPr>
          <p:spPr bwMode="auto">
            <a:xfrm>
              <a:off x="2073" y="2027"/>
              <a:ext cx="674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89" name="AutoShape 105"/>
            <p:cNvSpPr>
              <a:spLocks noChangeArrowheads="1"/>
            </p:cNvSpPr>
            <p:nvPr/>
          </p:nvSpPr>
          <p:spPr bwMode="auto">
            <a:xfrm>
              <a:off x="2079" y="1766"/>
              <a:ext cx="728" cy="223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eaLnBrk="0" hangingPunct="0"/>
              <a:r>
                <a:rPr lang="en-US" altLang="zh-CN" sz="2000" b="1" dirty="0">
                  <a:latin typeface="Times New Roman" pitchFamily="18" charset="0"/>
                </a:rPr>
                <a:t>A</a:t>
              </a:r>
              <a:r>
                <a:rPr lang="en-US" altLang="zh-CN" sz="2000" b="1" baseline="-25000" dirty="0">
                  <a:latin typeface="Times New Roman" pitchFamily="18" charset="0"/>
                </a:rPr>
                <a:t>19</a:t>
              </a:r>
              <a:r>
                <a:rPr lang="en-US" altLang="zh-CN" sz="2000" b="1" dirty="0">
                  <a:latin typeface="Times New Roman" pitchFamily="18" charset="0"/>
                </a:rPr>
                <a:t> ~ A</a:t>
              </a:r>
              <a:r>
                <a:rPr lang="en-US" altLang="zh-CN" sz="2000" b="1" baseline="-25000" dirty="0">
                  <a:latin typeface="Times New Roman" pitchFamily="18" charset="0"/>
                </a:rPr>
                <a:t>16</a:t>
              </a:r>
              <a:endParaRPr lang="en-US" altLang="zh-CN" sz="2000" b="1" dirty="0">
                <a:latin typeface="Times New Roman" pitchFamily="18" charset="0"/>
              </a:endParaRPr>
            </a:p>
          </p:txBody>
        </p:sp>
        <p:sp>
          <p:nvSpPr>
            <p:cNvPr id="64590" name="Line 106"/>
            <p:cNvSpPr>
              <a:spLocks noChangeShapeType="1"/>
            </p:cNvSpPr>
            <p:nvPr/>
          </p:nvSpPr>
          <p:spPr bwMode="auto">
            <a:xfrm>
              <a:off x="2950" y="1790"/>
              <a:ext cx="1937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91" name="Line 107"/>
            <p:cNvSpPr>
              <a:spLocks noChangeShapeType="1"/>
            </p:cNvSpPr>
            <p:nvPr/>
          </p:nvSpPr>
          <p:spPr bwMode="auto">
            <a:xfrm>
              <a:off x="2950" y="2027"/>
              <a:ext cx="1937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92" name="Rectangle 108"/>
            <p:cNvSpPr>
              <a:spLocks noChangeArrowheads="1"/>
            </p:cNvSpPr>
            <p:nvPr/>
          </p:nvSpPr>
          <p:spPr bwMode="auto">
            <a:xfrm>
              <a:off x="3391" y="1799"/>
              <a:ext cx="994" cy="1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eaLnBrk="0" hangingPunct="0"/>
              <a:r>
                <a:rPr lang="en-US" altLang="zh-CN" sz="2000" b="1">
                  <a:latin typeface="Times New Roman" pitchFamily="18" charset="0"/>
                </a:rPr>
                <a:t>S</a:t>
              </a:r>
              <a:r>
                <a:rPr lang="en-US" altLang="zh-CN" sz="2000" b="1" baseline="-25000">
                  <a:latin typeface="Times New Roman" pitchFamily="18" charset="0"/>
                </a:rPr>
                <a:t>6</a:t>
              </a:r>
              <a:r>
                <a:rPr lang="en-US" altLang="zh-CN" sz="2000" b="1">
                  <a:latin typeface="Times New Roman" pitchFamily="18" charset="0"/>
                </a:rPr>
                <a:t> ~ S</a:t>
              </a:r>
              <a:r>
                <a:rPr lang="en-US" altLang="zh-CN" sz="2000" b="1" baseline="-25000">
                  <a:latin typeface="Times New Roman" pitchFamily="18" charset="0"/>
                </a:rPr>
                <a:t>3</a:t>
              </a:r>
              <a:endParaRPr lang="en-US" altLang="zh-CN" sz="2000" b="1">
                <a:latin typeface="Times New Roman" pitchFamily="18" charset="0"/>
              </a:endParaRPr>
            </a:p>
          </p:txBody>
        </p:sp>
        <p:sp>
          <p:nvSpPr>
            <p:cNvPr id="64593" name="Rectangle 109"/>
            <p:cNvSpPr>
              <a:spLocks noChangeArrowheads="1"/>
            </p:cNvSpPr>
            <p:nvPr/>
          </p:nvSpPr>
          <p:spPr bwMode="auto">
            <a:xfrm>
              <a:off x="341" y="3653"/>
              <a:ext cx="103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r" eaLnBrk="0" hangingPunct="0"/>
              <a:r>
                <a:rPr lang="en-US" altLang="zh-CN" sz="2400" b="1">
                  <a:latin typeface="Times New Roman" pitchFamily="18" charset="0"/>
                </a:rPr>
                <a:t>READY</a:t>
              </a:r>
            </a:p>
          </p:txBody>
        </p:sp>
        <p:sp>
          <p:nvSpPr>
            <p:cNvPr id="64594" name="Line 110"/>
            <p:cNvSpPr>
              <a:spLocks noChangeShapeType="1"/>
            </p:cNvSpPr>
            <p:nvPr/>
          </p:nvSpPr>
          <p:spPr bwMode="auto">
            <a:xfrm>
              <a:off x="1584" y="3675"/>
              <a:ext cx="3404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64595" name="Rectangle 111"/>
            <p:cNvSpPr>
              <a:spLocks noChangeArrowheads="1"/>
            </p:cNvSpPr>
            <p:nvPr/>
          </p:nvSpPr>
          <p:spPr bwMode="auto">
            <a:xfrm>
              <a:off x="4722" y="3697"/>
              <a:ext cx="103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eaLnBrk="0" hangingPunct="0"/>
              <a:r>
                <a:rPr lang="zh-CN" altLang="en-US" sz="2400" b="1">
                  <a:latin typeface="Times New Roman" pitchFamily="18" charset="0"/>
                </a:rPr>
                <a:t>（高电平）</a:t>
              </a:r>
            </a:p>
          </p:txBody>
        </p:sp>
        <p:sp>
          <p:nvSpPr>
            <p:cNvPr id="64596" name="Line 112"/>
            <p:cNvSpPr>
              <a:spLocks noChangeShapeType="1"/>
            </p:cNvSpPr>
            <p:nvPr/>
          </p:nvSpPr>
          <p:spPr bwMode="auto">
            <a:xfrm>
              <a:off x="4995" y="1440"/>
              <a:ext cx="290" cy="1"/>
            </a:xfrm>
            <a:prstGeom prst="line">
              <a:avLst/>
            </a:prstGeom>
            <a:noFill/>
            <a:ln w="28575" cap="rnd">
              <a:solidFill>
                <a:schemeClr val="folHlink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97" name="Line 113"/>
            <p:cNvSpPr>
              <a:spLocks noChangeShapeType="1"/>
            </p:cNvSpPr>
            <p:nvPr/>
          </p:nvSpPr>
          <p:spPr bwMode="auto">
            <a:xfrm>
              <a:off x="4995" y="1676"/>
              <a:ext cx="272" cy="1"/>
            </a:xfrm>
            <a:prstGeom prst="line">
              <a:avLst/>
            </a:prstGeom>
            <a:noFill/>
            <a:ln w="28575" cap="rnd">
              <a:solidFill>
                <a:schemeClr val="folHlink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98" name="Line 114"/>
            <p:cNvSpPr>
              <a:spLocks noChangeShapeType="1"/>
            </p:cNvSpPr>
            <p:nvPr/>
          </p:nvSpPr>
          <p:spPr bwMode="auto">
            <a:xfrm>
              <a:off x="1646" y="1440"/>
              <a:ext cx="272" cy="1"/>
            </a:xfrm>
            <a:prstGeom prst="line">
              <a:avLst/>
            </a:prstGeom>
            <a:noFill/>
            <a:ln w="28575" cap="rnd">
              <a:solidFill>
                <a:schemeClr val="folHlink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99" name="Line 115"/>
            <p:cNvSpPr>
              <a:spLocks noChangeShapeType="1"/>
            </p:cNvSpPr>
            <p:nvPr/>
          </p:nvSpPr>
          <p:spPr bwMode="auto">
            <a:xfrm>
              <a:off x="1646" y="1676"/>
              <a:ext cx="272" cy="1"/>
            </a:xfrm>
            <a:prstGeom prst="line">
              <a:avLst/>
            </a:prstGeom>
            <a:noFill/>
            <a:ln w="28575" cap="rnd">
              <a:solidFill>
                <a:schemeClr val="folHlink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600" name="Line 116"/>
            <p:cNvSpPr>
              <a:spLocks noChangeShapeType="1"/>
            </p:cNvSpPr>
            <p:nvPr/>
          </p:nvSpPr>
          <p:spPr bwMode="auto">
            <a:xfrm>
              <a:off x="1941" y="1676"/>
              <a:ext cx="3042" cy="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601" name="Rectangle 117"/>
            <p:cNvSpPr>
              <a:spLocks noChangeArrowheads="1"/>
            </p:cNvSpPr>
            <p:nvPr/>
          </p:nvSpPr>
          <p:spPr bwMode="auto">
            <a:xfrm>
              <a:off x="480" y="1440"/>
              <a:ext cx="960" cy="2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r" eaLnBrk="0" hangingPunct="0"/>
              <a:r>
                <a:rPr lang="en-US" altLang="zh-CN" sz="2400" b="1">
                  <a:latin typeface="Times New Roman" pitchFamily="18" charset="0"/>
                </a:rPr>
                <a:t>IO/M*</a:t>
              </a:r>
            </a:p>
          </p:txBody>
        </p:sp>
        <p:sp>
          <p:nvSpPr>
            <p:cNvPr id="64602" name="Line 118"/>
            <p:cNvSpPr>
              <a:spLocks noChangeShapeType="1"/>
            </p:cNvSpPr>
            <p:nvPr/>
          </p:nvSpPr>
          <p:spPr bwMode="auto">
            <a:xfrm>
              <a:off x="1940" y="1445"/>
              <a:ext cx="0" cy="243"/>
            </a:xfrm>
            <a:prstGeom prst="line">
              <a:avLst/>
            </a:prstGeom>
            <a:noFill/>
            <a:ln w="28575" cap="rnd">
              <a:solidFill>
                <a:schemeClr val="folHlink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64603" name="Line 119"/>
            <p:cNvSpPr>
              <a:spLocks noChangeShapeType="1"/>
            </p:cNvSpPr>
            <p:nvPr/>
          </p:nvSpPr>
          <p:spPr bwMode="auto">
            <a:xfrm>
              <a:off x="4986" y="1445"/>
              <a:ext cx="0" cy="243"/>
            </a:xfrm>
            <a:prstGeom prst="line">
              <a:avLst/>
            </a:prstGeom>
            <a:noFill/>
            <a:ln w="28575" cap="rnd">
              <a:solidFill>
                <a:schemeClr val="folHlink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64604" name="Rectangle 120"/>
            <p:cNvSpPr>
              <a:spLocks noChangeArrowheads="1"/>
            </p:cNvSpPr>
            <p:nvPr/>
          </p:nvSpPr>
          <p:spPr bwMode="auto">
            <a:xfrm>
              <a:off x="655" y="3264"/>
              <a:ext cx="689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r" eaLnBrk="0" hangingPunct="0"/>
              <a:r>
                <a:rPr lang="en-US" altLang="zh-CN" sz="2400" b="1">
                  <a:latin typeface="Times New Roman" pitchFamily="18" charset="0"/>
                </a:rPr>
                <a:t>RD*</a:t>
              </a:r>
            </a:p>
          </p:txBody>
        </p:sp>
        <p:grpSp>
          <p:nvGrpSpPr>
            <p:cNvPr id="64605" name="Group 121"/>
            <p:cNvGrpSpPr>
              <a:grpSpLocks/>
            </p:cNvGrpSpPr>
            <p:nvPr/>
          </p:nvGrpSpPr>
          <p:grpSpPr bwMode="auto">
            <a:xfrm>
              <a:off x="1776" y="1152"/>
              <a:ext cx="3024" cy="2736"/>
              <a:chOff x="3118" y="8080"/>
              <a:chExt cx="2491" cy="5791"/>
            </a:xfrm>
          </p:grpSpPr>
          <p:sp>
            <p:nvSpPr>
              <p:cNvPr id="64616" name="Line 122"/>
              <p:cNvSpPr>
                <a:spLocks noChangeShapeType="1"/>
              </p:cNvSpPr>
              <p:nvPr/>
            </p:nvSpPr>
            <p:spPr bwMode="auto">
              <a:xfrm>
                <a:off x="3118" y="8080"/>
                <a:ext cx="1" cy="579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617" name="Line 123"/>
              <p:cNvSpPr>
                <a:spLocks noChangeShapeType="1"/>
              </p:cNvSpPr>
              <p:nvPr/>
            </p:nvSpPr>
            <p:spPr bwMode="auto">
              <a:xfrm>
                <a:off x="3733" y="8080"/>
                <a:ext cx="1" cy="579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618" name="Line 124"/>
              <p:cNvSpPr>
                <a:spLocks noChangeShapeType="1"/>
              </p:cNvSpPr>
              <p:nvPr/>
            </p:nvSpPr>
            <p:spPr bwMode="auto">
              <a:xfrm>
                <a:off x="4363" y="8080"/>
                <a:ext cx="1" cy="579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619" name="Line 125"/>
              <p:cNvSpPr>
                <a:spLocks noChangeShapeType="1"/>
              </p:cNvSpPr>
              <p:nvPr/>
            </p:nvSpPr>
            <p:spPr bwMode="auto">
              <a:xfrm>
                <a:off x="4993" y="8080"/>
                <a:ext cx="1" cy="579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620" name="Line 126"/>
              <p:cNvSpPr>
                <a:spLocks noChangeShapeType="1"/>
              </p:cNvSpPr>
              <p:nvPr/>
            </p:nvSpPr>
            <p:spPr bwMode="auto">
              <a:xfrm>
                <a:off x="5608" y="8080"/>
                <a:ext cx="1" cy="579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4606" name="Group 127"/>
            <p:cNvGrpSpPr>
              <a:grpSpLocks/>
            </p:cNvGrpSpPr>
            <p:nvPr/>
          </p:nvGrpSpPr>
          <p:grpSpPr bwMode="auto">
            <a:xfrm flipH="1">
              <a:off x="3459" y="2538"/>
              <a:ext cx="93" cy="230"/>
              <a:chOff x="0" y="0"/>
              <a:chExt cx="20000" cy="19999"/>
            </a:xfrm>
          </p:grpSpPr>
          <p:sp>
            <p:nvSpPr>
              <p:cNvPr id="64614" name="Line 128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000" cy="10012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615" name="Line 129"/>
              <p:cNvSpPr>
                <a:spLocks noChangeShapeType="1"/>
              </p:cNvSpPr>
              <p:nvPr/>
            </p:nvSpPr>
            <p:spPr bwMode="auto">
              <a:xfrm flipV="1">
                <a:off x="0" y="10012"/>
                <a:ext cx="20000" cy="9987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4607" name="Group 130"/>
            <p:cNvGrpSpPr>
              <a:grpSpLocks/>
            </p:cNvGrpSpPr>
            <p:nvPr/>
          </p:nvGrpSpPr>
          <p:grpSpPr bwMode="auto">
            <a:xfrm>
              <a:off x="4212" y="2538"/>
              <a:ext cx="93" cy="230"/>
              <a:chOff x="0" y="0"/>
              <a:chExt cx="20000" cy="19999"/>
            </a:xfrm>
          </p:grpSpPr>
          <p:sp>
            <p:nvSpPr>
              <p:cNvPr id="64612" name="Line 131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000" cy="10012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613" name="Line 132"/>
              <p:cNvSpPr>
                <a:spLocks noChangeShapeType="1"/>
              </p:cNvSpPr>
              <p:nvPr/>
            </p:nvSpPr>
            <p:spPr bwMode="auto">
              <a:xfrm flipV="1">
                <a:off x="0" y="10012"/>
                <a:ext cx="20000" cy="9987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4608" name="Line 133"/>
            <p:cNvSpPr>
              <a:spLocks noChangeShapeType="1"/>
            </p:cNvSpPr>
            <p:nvPr/>
          </p:nvSpPr>
          <p:spPr bwMode="auto">
            <a:xfrm>
              <a:off x="3541" y="2529"/>
              <a:ext cx="66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609" name="Line 134"/>
            <p:cNvSpPr>
              <a:spLocks noChangeShapeType="1"/>
            </p:cNvSpPr>
            <p:nvPr/>
          </p:nvSpPr>
          <p:spPr bwMode="auto">
            <a:xfrm>
              <a:off x="3541" y="2768"/>
              <a:ext cx="674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610" name="Line 135"/>
            <p:cNvSpPr>
              <a:spLocks noChangeShapeType="1"/>
            </p:cNvSpPr>
            <p:nvPr/>
          </p:nvSpPr>
          <p:spPr bwMode="auto">
            <a:xfrm>
              <a:off x="2832" y="2658"/>
              <a:ext cx="624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611" name="Line 136"/>
            <p:cNvSpPr>
              <a:spLocks noChangeShapeType="1"/>
            </p:cNvSpPr>
            <p:nvPr/>
          </p:nvSpPr>
          <p:spPr bwMode="auto">
            <a:xfrm>
              <a:off x="4320" y="2655"/>
              <a:ext cx="67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5676" name="AutoShape 140"/>
          <p:cNvSpPr>
            <a:spLocks noChangeArrowheads="1"/>
          </p:cNvSpPr>
          <p:nvPr/>
        </p:nvSpPr>
        <p:spPr bwMode="auto">
          <a:xfrm>
            <a:off x="895084" y="1839913"/>
            <a:ext cx="7740650" cy="3025775"/>
          </a:xfrm>
          <a:prstGeom prst="wedgeRoundRectCallout">
            <a:avLst>
              <a:gd name="adj1" fmla="val -18273"/>
              <a:gd name="adj2" fmla="val 51417"/>
              <a:gd name="adj3" fmla="val 16667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kumimoji="1" lang="en-US" altLang="zh-CN" sz="2800" dirty="0">
                <a:solidFill>
                  <a:schemeClr val="bg1"/>
                </a:solidFill>
                <a:latin typeface="+mn-lt"/>
                <a:ea typeface="+mn-ea"/>
              </a:rPr>
              <a:t>T1</a:t>
            </a:r>
            <a:r>
              <a:rPr kumimoji="1" lang="zh-CN" altLang="en-US" sz="2800" dirty="0">
                <a:solidFill>
                  <a:schemeClr val="bg1"/>
                </a:solidFill>
                <a:latin typeface="+mn-lt"/>
                <a:ea typeface="+mn-ea"/>
              </a:rPr>
              <a:t>状态</a:t>
            </a:r>
            <a:r>
              <a:rPr kumimoji="1" lang="en-US" altLang="zh-CN" sz="2800" dirty="0">
                <a:solidFill>
                  <a:schemeClr val="bg1"/>
                </a:solidFill>
                <a:latin typeface="+mn-lt"/>
                <a:ea typeface="+mn-ea"/>
              </a:rPr>
              <a:t>——</a:t>
            </a:r>
            <a:r>
              <a:rPr kumimoji="1" lang="zh-CN" altLang="en-US" sz="2800" dirty="0">
                <a:solidFill>
                  <a:schemeClr val="bg1"/>
                </a:solidFill>
                <a:latin typeface="+mn-lt"/>
                <a:ea typeface="+mn-ea"/>
              </a:rPr>
              <a:t>输出</a:t>
            </a:r>
            <a:r>
              <a:rPr kumimoji="1" lang="en-US" altLang="zh-CN" sz="2800" dirty="0">
                <a:solidFill>
                  <a:schemeClr val="bg1"/>
                </a:solidFill>
                <a:latin typeface="+mn-lt"/>
                <a:ea typeface="+mn-ea"/>
              </a:rPr>
              <a:t>20</a:t>
            </a:r>
            <a:r>
              <a:rPr kumimoji="1" lang="zh-CN" altLang="en-US" sz="2800" dirty="0">
                <a:solidFill>
                  <a:schemeClr val="bg1"/>
                </a:solidFill>
                <a:latin typeface="+mn-lt"/>
                <a:ea typeface="+mn-ea"/>
              </a:rPr>
              <a:t>位存储器地址</a:t>
            </a:r>
            <a:r>
              <a:rPr kumimoji="1" lang="en-US" altLang="zh-CN" sz="2800" dirty="0">
                <a:solidFill>
                  <a:schemeClr val="bg1"/>
                </a:solidFill>
                <a:latin typeface="+mn-lt"/>
                <a:ea typeface="+mn-ea"/>
              </a:rPr>
              <a:t>A19 ~ A0</a:t>
            </a:r>
          </a:p>
          <a:p>
            <a:pPr algn="l"/>
            <a:r>
              <a:rPr kumimoji="1" lang="en-US" altLang="zh-CN" sz="2800" dirty="0">
                <a:solidFill>
                  <a:schemeClr val="bg1"/>
                </a:solidFill>
                <a:latin typeface="+mn-lt"/>
                <a:ea typeface="+mn-ea"/>
              </a:rPr>
              <a:t>IO/M*</a:t>
            </a:r>
            <a:r>
              <a:rPr kumimoji="1" lang="zh-CN" altLang="en-US" sz="2800" dirty="0">
                <a:solidFill>
                  <a:schemeClr val="bg1"/>
                </a:solidFill>
                <a:latin typeface="+mn-lt"/>
                <a:ea typeface="+mn-ea"/>
              </a:rPr>
              <a:t>输出低电平，表示存储器操作；</a:t>
            </a:r>
          </a:p>
          <a:p>
            <a:pPr algn="l"/>
            <a:r>
              <a:rPr kumimoji="1" lang="en-US" altLang="zh-CN" sz="2800" dirty="0">
                <a:solidFill>
                  <a:schemeClr val="bg1"/>
                </a:solidFill>
                <a:latin typeface="+mn-lt"/>
                <a:ea typeface="+mn-ea"/>
              </a:rPr>
              <a:t>ALE</a:t>
            </a:r>
            <a:r>
              <a:rPr kumimoji="1" lang="zh-CN" altLang="en-US" sz="2800" dirty="0">
                <a:solidFill>
                  <a:schemeClr val="bg1"/>
                </a:solidFill>
                <a:latin typeface="+mn-lt"/>
                <a:ea typeface="+mn-ea"/>
              </a:rPr>
              <a:t>输出正脉冲，表示复用总线输出地址</a:t>
            </a:r>
          </a:p>
          <a:p>
            <a:pPr algn="l"/>
            <a:r>
              <a:rPr kumimoji="1" lang="en-US" altLang="zh-CN" sz="2800" dirty="0">
                <a:solidFill>
                  <a:schemeClr val="bg1"/>
                </a:solidFill>
                <a:latin typeface="+mn-lt"/>
                <a:ea typeface="+mn-ea"/>
              </a:rPr>
              <a:t>T2</a:t>
            </a:r>
            <a:r>
              <a:rPr kumimoji="1" lang="zh-CN" altLang="en-US" sz="2800" dirty="0">
                <a:solidFill>
                  <a:schemeClr val="bg1"/>
                </a:solidFill>
                <a:latin typeface="+mn-lt"/>
                <a:ea typeface="+mn-ea"/>
              </a:rPr>
              <a:t>状态</a:t>
            </a:r>
            <a:r>
              <a:rPr kumimoji="1" lang="en-US" altLang="zh-CN" sz="2800" dirty="0">
                <a:solidFill>
                  <a:schemeClr val="bg1"/>
                </a:solidFill>
                <a:latin typeface="+mn-lt"/>
                <a:ea typeface="+mn-ea"/>
              </a:rPr>
              <a:t>——</a:t>
            </a:r>
            <a:r>
              <a:rPr kumimoji="1" lang="zh-CN" altLang="en-US" sz="2800" dirty="0">
                <a:solidFill>
                  <a:schemeClr val="bg1"/>
                </a:solidFill>
                <a:latin typeface="+mn-lt"/>
                <a:ea typeface="+mn-ea"/>
              </a:rPr>
              <a:t>输出控制信号</a:t>
            </a:r>
            <a:r>
              <a:rPr kumimoji="1" lang="en-US" altLang="zh-CN" sz="2800" dirty="0">
                <a:solidFill>
                  <a:schemeClr val="bg1"/>
                </a:solidFill>
                <a:latin typeface="+mn-lt"/>
                <a:ea typeface="+mn-ea"/>
              </a:rPr>
              <a:t>RD*</a:t>
            </a:r>
          </a:p>
          <a:p>
            <a:pPr algn="l"/>
            <a:r>
              <a:rPr kumimoji="1" lang="en-US" altLang="zh-CN" sz="2800" dirty="0">
                <a:solidFill>
                  <a:schemeClr val="bg1"/>
                </a:solidFill>
                <a:latin typeface="+mn-lt"/>
                <a:ea typeface="+mn-ea"/>
              </a:rPr>
              <a:t>T3</a:t>
            </a:r>
            <a:r>
              <a:rPr kumimoji="1" lang="zh-CN" altLang="en-US" sz="2800" dirty="0">
                <a:solidFill>
                  <a:schemeClr val="bg1"/>
                </a:solidFill>
                <a:latin typeface="+mn-lt"/>
                <a:ea typeface="+mn-ea"/>
              </a:rPr>
              <a:t>和</a:t>
            </a:r>
            <a:r>
              <a:rPr kumimoji="1" lang="en-US" altLang="zh-CN" sz="2800" dirty="0">
                <a:solidFill>
                  <a:schemeClr val="bg1"/>
                </a:solidFill>
                <a:latin typeface="+mn-lt"/>
                <a:ea typeface="+mn-ea"/>
              </a:rPr>
              <a:t>Tw</a:t>
            </a:r>
            <a:r>
              <a:rPr kumimoji="1" lang="zh-CN" altLang="en-US" sz="2800" dirty="0">
                <a:solidFill>
                  <a:schemeClr val="bg1"/>
                </a:solidFill>
                <a:latin typeface="+mn-lt"/>
                <a:ea typeface="+mn-ea"/>
              </a:rPr>
              <a:t>状态</a:t>
            </a:r>
            <a:r>
              <a:rPr kumimoji="1" lang="en-US" altLang="zh-CN" sz="2800" dirty="0">
                <a:solidFill>
                  <a:schemeClr val="bg1"/>
                </a:solidFill>
                <a:latin typeface="+mn-lt"/>
                <a:ea typeface="+mn-ea"/>
              </a:rPr>
              <a:t>——</a:t>
            </a:r>
            <a:r>
              <a:rPr kumimoji="1" lang="zh-CN" altLang="en-US" sz="2800" dirty="0">
                <a:solidFill>
                  <a:schemeClr val="bg1"/>
                </a:solidFill>
                <a:latin typeface="+mn-lt"/>
                <a:ea typeface="+mn-ea"/>
              </a:rPr>
              <a:t>检测数据传送是否能够完成</a:t>
            </a:r>
          </a:p>
          <a:p>
            <a:pPr algn="l"/>
            <a:r>
              <a:rPr kumimoji="1" lang="en-US" altLang="zh-CN" sz="2800" dirty="0">
                <a:solidFill>
                  <a:schemeClr val="bg1"/>
                </a:solidFill>
                <a:latin typeface="+mn-lt"/>
                <a:ea typeface="+mn-ea"/>
              </a:rPr>
              <a:t>T4</a:t>
            </a:r>
            <a:r>
              <a:rPr kumimoji="1" lang="zh-CN" altLang="en-US" sz="2800" dirty="0">
                <a:solidFill>
                  <a:schemeClr val="bg1"/>
                </a:solidFill>
                <a:latin typeface="+mn-lt"/>
                <a:ea typeface="+mn-ea"/>
              </a:rPr>
              <a:t>状态</a:t>
            </a:r>
            <a:r>
              <a:rPr kumimoji="1" lang="en-US" altLang="zh-CN" sz="2800" dirty="0">
                <a:solidFill>
                  <a:schemeClr val="bg1"/>
                </a:solidFill>
                <a:latin typeface="+mn-lt"/>
                <a:ea typeface="+mn-ea"/>
              </a:rPr>
              <a:t>——</a:t>
            </a:r>
            <a:r>
              <a:rPr kumimoji="1" lang="zh-CN" altLang="en-US" sz="2800" dirty="0">
                <a:solidFill>
                  <a:schemeClr val="bg1"/>
                </a:solidFill>
                <a:latin typeface="+mn-lt"/>
                <a:ea typeface="+mn-ea"/>
              </a:rPr>
              <a:t>前沿读取数据，完成数据传送</a:t>
            </a:r>
          </a:p>
          <a:p>
            <a:endParaRPr lang="en-US" altLang="zh-CN" sz="2800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5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7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4.2.1 8088</a:t>
            </a:r>
            <a:r>
              <a:rPr lang="zh-CN" altLang="en-US" dirty="0" smtClean="0"/>
              <a:t>的两种组态模式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b="0" dirty="0" smtClean="0">
                <a:solidFill>
                  <a:srgbClr val="000099"/>
                </a:solidFill>
              </a:rPr>
              <a:t>两种组态构成两种不同规模的应用系统</a:t>
            </a:r>
          </a:p>
          <a:p>
            <a:pPr eaLnBrk="1" hangingPunct="1">
              <a:spcBef>
                <a:spcPts val="1800"/>
              </a:spcBef>
            </a:pPr>
            <a:r>
              <a:rPr lang="zh-CN" altLang="en-US" sz="2400" b="0" dirty="0" smtClean="0">
                <a:hlinkClick r:id="rId2" action="ppaction://hlinksldjump"/>
              </a:rPr>
              <a:t>最小组态模式</a:t>
            </a:r>
            <a:endParaRPr lang="zh-CN" altLang="en-US" sz="2400" b="0" dirty="0" smtClean="0"/>
          </a:p>
          <a:p>
            <a:pPr lvl="1" eaLnBrk="1" hangingPunct="1"/>
            <a:r>
              <a:rPr lang="zh-CN" altLang="en-US" sz="2400" b="0" dirty="0" smtClean="0">
                <a:solidFill>
                  <a:srgbClr val="000099"/>
                </a:solidFill>
              </a:rPr>
              <a:t>构成小规模的应用系统</a:t>
            </a:r>
          </a:p>
          <a:p>
            <a:pPr lvl="1" eaLnBrk="1" hangingPunct="1"/>
            <a:r>
              <a:rPr lang="en-US" altLang="zh-CN" sz="2400" b="0" dirty="0" smtClean="0">
                <a:solidFill>
                  <a:srgbClr val="000099"/>
                </a:solidFill>
              </a:rPr>
              <a:t>8088</a:t>
            </a:r>
            <a:r>
              <a:rPr lang="zh-CN" altLang="en-US" sz="2400" b="0" dirty="0" smtClean="0">
                <a:solidFill>
                  <a:srgbClr val="000099"/>
                </a:solidFill>
              </a:rPr>
              <a:t>本身提供所有的系统总线信号</a:t>
            </a:r>
          </a:p>
          <a:p>
            <a:pPr eaLnBrk="1" hangingPunct="1">
              <a:spcBef>
                <a:spcPts val="1800"/>
              </a:spcBef>
            </a:pPr>
            <a:r>
              <a:rPr lang="zh-CN" altLang="en-US" sz="2400" b="0" dirty="0" smtClean="0">
                <a:hlinkClick r:id="rId3" action="ppaction://hlinksldjump"/>
              </a:rPr>
              <a:t>最大组态模式</a:t>
            </a:r>
            <a:endParaRPr lang="zh-CN" altLang="en-US" sz="2400" b="0" dirty="0" smtClean="0"/>
          </a:p>
          <a:p>
            <a:pPr lvl="1" eaLnBrk="1" hangingPunct="1"/>
            <a:r>
              <a:rPr lang="zh-CN" altLang="en-US" sz="2400" b="0" dirty="0" smtClean="0">
                <a:solidFill>
                  <a:srgbClr val="000099"/>
                </a:solidFill>
              </a:rPr>
              <a:t>构成较大规模的应用系统，例如可以接入数值协处理器</a:t>
            </a:r>
            <a:r>
              <a:rPr lang="en-US" altLang="zh-CN" sz="2400" b="0" dirty="0" smtClean="0">
                <a:solidFill>
                  <a:srgbClr val="000099"/>
                </a:solidFill>
              </a:rPr>
              <a:t>8087</a:t>
            </a:r>
          </a:p>
          <a:p>
            <a:pPr lvl="1" eaLnBrk="1" hangingPunct="1"/>
            <a:r>
              <a:rPr lang="en-US" altLang="zh-CN" sz="2400" b="0" dirty="0" smtClean="0">
                <a:solidFill>
                  <a:srgbClr val="000099"/>
                </a:solidFill>
              </a:rPr>
              <a:t>8088</a:t>
            </a:r>
            <a:r>
              <a:rPr lang="zh-CN" altLang="en-US" sz="2400" b="0" dirty="0" smtClean="0">
                <a:solidFill>
                  <a:srgbClr val="000099"/>
                </a:solidFill>
              </a:rPr>
              <a:t>和总线控制器</a:t>
            </a:r>
            <a:r>
              <a:rPr lang="en-US" altLang="zh-CN" sz="2400" b="0" dirty="0" smtClean="0">
                <a:solidFill>
                  <a:srgbClr val="000099"/>
                </a:solidFill>
              </a:rPr>
              <a:t>8288</a:t>
            </a:r>
            <a:r>
              <a:rPr lang="zh-CN" altLang="en-US" sz="2400" b="0" dirty="0" smtClean="0">
                <a:solidFill>
                  <a:srgbClr val="000099"/>
                </a:solidFill>
              </a:rPr>
              <a:t>共同形成系统总线信号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</a:t>
            </a:r>
            <a:r>
              <a:rPr lang="en-US" altLang="zh-CN" smtClean="0"/>
              <a:t>4</a:t>
            </a:r>
            <a:r>
              <a:rPr lang="zh-CN" altLang="en-US" smtClean="0"/>
              <a:t>章：</a:t>
            </a:r>
            <a:r>
              <a:rPr lang="en-US" altLang="zh-CN" smtClean="0"/>
              <a:t>I/O</a:t>
            </a:r>
            <a:r>
              <a:rPr lang="zh-CN" altLang="en-US" smtClean="0"/>
              <a:t>读总线周期</a:t>
            </a:r>
          </a:p>
        </p:txBody>
      </p:sp>
      <p:grpSp>
        <p:nvGrpSpPr>
          <p:cNvPr id="65539" name="Group 4"/>
          <p:cNvGrpSpPr>
            <a:grpSpLocks/>
          </p:cNvGrpSpPr>
          <p:nvPr/>
        </p:nvGrpSpPr>
        <p:grpSpPr bwMode="auto">
          <a:xfrm>
            <a:off x="-107950" y="942975"/>
            <a:ext cx="9144000" cy="4991100"/>
            <a:chOff x="0" y="840"/>
            <a:chExt cx="5760" cy="3144"/>
          </a:xfrm>
        </p:grpSpPr>
        <p:sp>
          <p:nvSpPr>
            <p:cNvPr id="65541" name="Line 5"/>
            <p:cNvSpPr>
              <a:spLocks noChangeShapeType="1"/>
            </p:cNvSpPr>
            <p:nvPr/>
          </p:nvSpPr>
          <p:spPr bwMode="auto">
            <a:xfrm flipV="1">
              <a:off x="1584" y="3157"/>
              <a:ext cx="347" cy="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2" name="Line 6"/>
            <p:cNvSpPr>
              <a:spLocks noChangeShapeType="1"/>
            </p:cNvSpPr>
            <p:nvPr/>
          </p:nvSpPr>
          <p:spPr bwMode="auto">
            <a:xfrm flipV="1">
              <a:off x="1931" y="2955"/>
              <a:ext cx="0" cy="204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3" name="Line 7"/>
            <p:cNvSpPr>
              <a:spLocks noChangeShapeType="1"/>
            </p:cNvSpPr>
            <p:nvPr/>
          </p:nvSpPr>
          <p:spPr bwMode="auto">
            <a:xfrm>
              <a:off x="1931" y="2952"/>
              <a:ext cx="514" cy="3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4" name="Line 8"/>
            <p:cNvSpPr>
              <a:spLocks noChangeShapeType="1"/>
            </p:cNvSpPr>
            <p:nvPr/>
          </p:nvSpPr>
          <p:spPr bwMode="auto">
            <a:xfrm flipV="1">
              <a:off x="2436" y="2955"/>
              <a:ext cx="0" cy="204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5" name="Line 9"/>
            <p:cNvSpPr>
              <a:spLocks noChangeShapeType="1"/>
            </p:cNvSpPr>
            <p:nvPr/>
          </p:nvSpPr>
          <p:spPr bwMode="auto">
            <a:xfrm>
              <a:off x="2448" y="3159"/>
              <a:ext cx="2475" cy="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6" name="Rectangle 10"/>
            <p:cNvSpPr>
              <a:spLocks noChangeArrowheads="1"/>
            </p:cNvSpPr>
            <p:nvPr/>
          </p:nvSpPr>
          <p:spPr bwMode="auto">
            <a:xfrm>
              <a:off x="4148" y="840"/>
              <a:ext cx="545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eaLnBrk="0" hangingPunct="0"/>
              <a:r>
                <a:rPr lang="en-US" altLang="zh-CN" sz="2400" b="1">
                  <a:solidFill>
                    <a:srgbClr val="006600"/>
                  </a:solidFill>
                  <a:latin typeface="Times New Roman" pitchFamily="18" charset="0"/>
                </a:rPr>
                <a:t>T</a:t>
              </a:r>
              <a:r>
                <a:rPr lang="en-US" altLang="zh-CN" sz="2400" b="1" baseline="-25000">
                  <a:solidFill>
                    <a:srgbClr val="006600"/>
                  </a:solidFill>
                  <a:latin typeface="Times New Roman" pitchFamily="18" charset="0"/>
                </a:rPr>
                <a:t>4</a:t>
              </a:r>
              <a:endParaRPr lang="en-US" altLang="zh-CN" sz="2400" b="1">
                <a:solidFill>
                  <a:srgbClr val="006600"/>
                </a:solidFill>
                <a:latin typeface="Times New Roman" pitchFamily="18" charset="0"/>
              </a:endParaRPr>
            </a:p>
          </p:txBody>
        </p:sp>
        <p:sp>
          <p:nvSpPr>
            <p:cNvPr id="65547" name="Rectangle 11"/>
            <p:cNvSpPr>
              <a:spLocks noChangeArrowheads="1"/>
            </p:cNvSpPr>
            <p:nvPr/>
          </p:nvSpPr>
          <p:spPr bwMode="auto">
            <a:xfrm>
              <a:off x="3393" y="840"/>
              <a:ext cx="545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eaLnBrk="0" hangingPunct="0"/>
              <a:r>
                <a:rPr lang="en-US" altLang="zh-CN" sz="2400" b="1">
                  <a:solidFill>
                    <a:srgbClr val="006600"/>
                  </a:solidFill>
                  <a:latin typeface="Times New Roman" pitchFamily="18" charset="0"/>
                </a:rPr>
                <a:t>T</a:t>
              </a:r>
              <a:r>
                <a:rPr lang="en-US" altLang="zh-CN" sz="2400" b="1" baseline="-25000">
                  <a:solidFill>
                    <a:srgbClr val="006600"/>
                  </a:solidFill>
                  <a:latin typeface="Times New Roman" pitchFamily="18" charset="0"/>
                </a:rPr>
                <a:t>3</a:t>
              </a:r>
              <a:endParaRPr lang="en-US" altLang="zh-CN" sz="2400" b="1">
                <a:solidFill>
                  <a:srgbClr val="006600"/>
                </a:solidFill>
                <a:latin typeface="Times New Roman" pitchFamily="18" charset="0"/>
              </a:endParaRPr>
            </a:p>
          </p:txBody>
        </p:sp>
        <p:sp>
          <p:nvSpPr>
            <p:cNvPr id="65548" name="Rectangle 12"/>
            <p:cNvSpPr>
              <a:spLocks noChangeArrowheads="1"/>
            </p:cNvSpPr>
            <p:nvPr/>
          </p:nvSpPr>
          <p:spPr bwMode="auto">
            <a:xfrm>
              <a:off x="2657" y="840"/>
              <a:ext cx="545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eaLnBrk="0" hangingPunct="0"/>
              <a:r>
                <a:rPr lang="en-US" altLang="zh-CN" sz="2400" b="1">
                  <a:solidFill>
                    <a:srgbClr val="006600"/>
                  </a:solidFill>
                  <a:latin typeface="Times New Roman" pitchFamily="18" charset="0"/>
                </a:rPr>
                <a:t>T</a:t>
              </a:r>
              <a:r>
                <a:rPr lang="en-US" altLang="zh-CN" sz="2400" b="1" baseline="-25000">
                  <a:solidFill>
                    <a:srgbClr val="006600"/>
                  </a:solidFill>
                  <a:latin typeface="Times New Roman" pitchFamily="18" charset="0"/>
                </a:rPr>
                <a:t>2</a:t>
              </a:r>
              <a:endParaRPr lang="en-US" altLang="zh-CN" sz="2400" b="1">
                <a:solidFill>
                  <a:srgbClr val="006600"/>
                </a:solidFill>
                <a:latin typeface="Times New Roman" pitchFamily="18" charset="0"/>
              </a:endParaRPr>
            </a:p>
          </p:txBody>
        </p:sp>
        <p:sp>
          <p:nvSpPr>
            <p:cNvPr id="65549" name="Rectangle 13"/>
            <p:cNvSpPr>
              <a:spLocks noChangeArrowheads="1"/>
            </p:cNvSpPr>
            <p:nvPr/>
          </p:nvSpPr>
          <p:spPr bwMode="auto">
            <a:xfrm>
              <a:off x="1901" y="840"/>
              <a:ext cx="545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eaLnBrk="0" hangingPunct="0"/>
              <a:r>
                <a:rPr lang="en-US" altLang="zh-CN" sz="2400" b="1" dirty="0">
                  <a:solidFill>
                    <a:srgbClr val="006600"/>
                  </a:solidFill>
                  <a:latin typeface="Times New Roman" pitchFamily="18" charset="0"/>
                </a:rPr>
                <a:t>T</a:t>
              </a:r>
              <a:r>
                <a:rPr lang="en-US" altLang="zh-CN" sz="2400" b="1" baseline="-25000" dirty="0">
                  <a:solidFill>
                    <a:srgbClr val="006600"/>
                  </a:solidFill>
                  <a:latin typeface="Times New Roman" pitchFamily="18" charset="0"/>
                </a:rPr>
                <a:t>1</a:t>
              </a:r>
              <a:endParaRPr lang="en-US" altLang="zh-CN" sz="2400" b="1" dirty="0">
                <a:solidFill>
                  <a:srgbClr val="006600"/>
                </a:solidFill>
                <a:latin typeface="Times New Roman" pitchFamily="18" charset="0"/>
              </a:endParaRPr>
            </a:p>
          </p:txBody>
        </p:sp>
        <p:sp>
          <p:nvSpPr>
            <p:cNvPr id="65550" name="Line 14"/>
            <p:cNvSpPr>
              <a:spLocks noChangeShapeType="1"/>
            </p:cNvSpPr>
            <p:nvPr/>
          </p:nvSpPr>
          <p:spPr bwMode="auto">
            <a:xfrm>
              <a:off x="1532" y="1089"/>
              <a:ext cx="245" cy="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1" name="Freeform 15"/>
            <p:cNvSpPr>
              <a:spLocks/>
            </p:cNvSpPr>
            <p:nvPr/>
          </p:nvSpPr>
          <p:spPr bwMode="auto">
            <a:xfrm>
              <a:off x="1777" y="1085"/>
              <a:ext cx="6" cy="197"/>
            </a:xfrm>
            <a:custGeom>
              <a:avLst/>
              <a:gdLst>
                <a:gd name="T0" fmla="*/ 9 w 4"/>
                <a:gd name="T1" fmla="*/ 0 h 215"/>
                <a:gd name="T2" fmla="*/ 0 w 4"/>
                <a:gd name="T3" fmla="*/ 181 h 215"/>
                <a:gd name="T4" fmla="*/ 0 60000 65536"/>
                <a:gd name="T5" fmla="*/ 0 60000 65536"/>
                <a:gd name="T6" fmla="*/ 0 w 4"/>
                <a:gd name="T7" fmla="*/ 0 h 215"/>
                <a:gd name="T8" fmla="*/ 4 w 4"/>
                <a:gd name="T9" fmla="*/ 215 h 21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" h="215">
                  <a:moveTo>
                    <a:pt x="4" y="0"/>
                  </a:moveTo>
                  <a:lnTo>
                    <a:pt x="0" y="215"/>
                  </a:lnTo>
                </a:path>
              </a:pathLst>
            </a:custGeom>
            <a:solidFill>
              <a:srgbClr val="FFFFFF"/>
            </a:solidFill>
            <a:ln w="28575" cap="flat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2" name="Freeform 16"/>
            <p:cNvSpPr>
              <a:spLocks/>
            </p:cNvSpPr>
            <p:nvPr/>
          </p:nvSpPr>
          <p:spPr bwMode="auto">
            <a:xfrm>
              <a:off x="1786" y="1284"/>
              <a:ext cx="354" cy="3"/>
            </a:xfrm>
            <a:custGeom>
              <a:avLst/>
              <a:gdLst>
                <a:gd name="T0" fmla="*/ 0 w 293"/>
                <a:gd name="T1" fmla="*/ 3 h 3"/>
                <a:gd name="T2" fmla="*/ 428 w 293"/>
                <a:gd name="T3" fmla="*/ 0 h 3"/>
                <a:gd name="T4" fmla="*/ 0 60000 65536"/>
                <a:gd name="T5" fmla="*/ 0 60000 65536"/>
                <a:gd name="T6" fmla="*/ 0 w 293"/>
                <a:gd name="T7" fmla="*/ 0 h 3"/>
                <a:gd name="T8" fmla="*/ 293 w 293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93" h="3">
                  <a:moveTo>
                    <a:pt x="0" y="3"/>
                  </a:moveTo>
                  <a:lnTo>
                    <a:pt x="293" y="0"/>
                  </a:lnTo>
                </a:path>
              </a:pathLst>
            </a:custGeom>
            <a:solidFill>
              <a:srgbClr val="FFFFFF"/>
            </a:solidFill>
            <a:ln w="28575" cap="flat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3" name="Line 17"/>
            <p:cNvSpPr>
              <a:spLocks noChangeShapeType="1"/>
            </p:cNvSpPr>
            <p:nvPr/>
          </p:nvSpPr>
          <p:spPr bwMode="auto">
            <a:xfrm>
              <a:off x="2137" y="1091"/>
              <a:ext cx="0" cy="19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4" name="Line 18"/>
            <p:cNvSpPr>
              <a:spLocks noChangeShapeType="1"/>
            </p:cNvSpPr>
            <p:nvPr/>
          </p:nvSpPr>
          <p:spPr bwMode="auto">
            <a:xfrm>
              <a:off x="2137" y="1091"/>
              <a:ext cx="38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5" name="Line 19"/>
            <p:cNvSpPr>
              <a:spLocks noChangeShapeType="1"/>
            </p:cNvSpPr>
            <p:nvPr/>
          </p:nvSpPr>
          <p:spPr bwMode="auto">
            <a:xfrm>
              <a:off x="2529" y="1094"/>
              <a:ext cx="0" cy="18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6" name="Line 20"/>
            <p:cNvSpPr>
              <a:spLocks noChangeShapeType="1"/>
            </p:cNvSpPr>
            <p:nvPr/>
          </p:nvSpPr>
          <p:spPr bwMode="auto">
            <a:xfrm>
              <a:off x="2529" y="1287"/>
              <a:ext cx="36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7" name="Line 21"/>
            <p:cNvSpPr>
              <a:spLocks noChangeShapeType="1"/>
            </p:cNvSpPr>
            <p:nvPr/>
          </p:nvSpPr>
          <p:spPr bwMode="auto">
            <a:xfrm>
              <a:off x="2895" y="1091"/>
              <a:ext cx="0" cy="19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8" name="Line 22"/>
            <p:cNvSpPr>
              <a:spLocks noChangeShapeType="1"/>
            </p:cNvSpPr>
            <p:nvPr/>
          </p:nvSpPr>
          <p:spPr bwMode="auto">
            <a:xfrm>
              <a:off x="2895" y="1091"/>
              <a:ext cx="384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9" name="Line 23"/>
            <p:cNvSpPr>
              <a:spLocks noChangeShapeType="1"/>
            </p:cNvSpPr>
            <p:nvPr/>
          </p:nvSpPr>
          <p:spPr bwMode="auto">
            <a:xfrm>
              <a:off x="3285" y="1091"/>
              <a:ext cx="0" cy="19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0" name="Line 24"/>
            <p:cNvSpPr>
              <a:spLocks noChangeShapeType="1"/>
            </p:cNvSpPr>
            <p:nvPr/>
          </p:nvSpPr>
          <p:spPr bwMode="auto">
            <a:xfrm>
              <a:off x="3276" y="1287"/>
              <a:ext cx="39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1" name="Line 25"/>
            <p:cNvSpPr>
              <a:spLocks noChangeShapeType="1"/>
            </p:cNvSpPr>
            <p:nvPr/>
          </p:nvSpPr>
          <p:spPr bwMode="auto">
            <a:xfrm>
              <a:off x="3666" y="1091"/>
              <a:ext cx="0" cy="19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2" name="Line 26"/>
            <p:cNvSpPr>
              <a:spLocks noChangeShapeType="1"/>
            </p:cNvSpPr>
            <p:nvPr/>
          </p:nvSpPr>
          <p:spPr bwMode="auto">
            <a:xfrm>
              <a:off x="3666" y="1091"/>
              <a:ext cx="38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3" name="Line 27"/>
            <p:cNvSpPr>
              <a:spLocks noChangeShapeType="1"/>
            </p:cNvSpPr>
            <p:nvPr/>
          </p:nvSpPr>
          <p:spPr bwMode="auto">
            <a:xfrm>
              <a:off x="4047" y="1091"/>
              <a:ext cx="0" cy="19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4" name="Line 28"/>
            <p:cNvSpPr>
              <a:spLocks noChangeShapeType="1"/>
            </p:cNvSpPr>
            <p:nvPr/>
          </p:nvSpPr>
          <p:spPr bwMode="auto">
            <a:xfrm>
              <a:off x="4047" y="1287"/>
              <a:ext cx="374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5" name="Line 29"/>
            <p:cNvSpPr>
              <a:spLocks noChangeShapeType="1"/>
            </p:cNvSpPr>
            <p:nvPr/>
          </p:nvSpPr>
          <p:spPr bwMode="auto">
            <a:xfrm>
              <a:off x="4421" y="1091"/>
              <a:ext cx="3" cy="19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6" name="Line 30"/>
            <p:cNvSpPr>
              <a:spLocks noChangeShapeType="1"/>
            </p:cNvSpPr>
            <p:nvPr/>
          </p:nvSpPr>
          <p:spPr bwMode="auto">
            <a:xfrm>
              <a:off x="4430" y="1091"/>
              <a:ext cx="354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7" name="Freeform 31"/>
            <p:cNvSpPr>
              <a:spLocks/>
            </p:cNvSpPr>
            <p:nvPr/>
          </p:nvSpPr>
          <p:spPr bwMode="auto">
            <a:xfrm>
              <a:off x="4790" y="1078"/>
              <a:ext cx="0" cy="213"/>
            </a:xfrm>
            <a:custGeom>
              <a:avLst/>
              <a:gdLst>
                <a:gd name="T0" fmla="*/ 0 w 1"/>
                <a:gd name="T1" fmla="*/ 0 h 232"/>
                <a:gd name="T2" fmla="*/ 0 w 1"/>
                <a:gd name="T3" fmla="*/ 196 h 232"/>
                <a:gd name="T4" fmla="*/ 0 60000 65536"/>
                <a:gd name="T5" fmla="*/ 0 60000 65536"/>
                <a:gd name="T6" fmla="*/ 0 w 1"/>
                <a:gd name="T7" fmla="*/ 0 h 232"/>
                <a:gd name="T8" fmla="*/ 0 w 1"/>
                <a:gd name="T9" fmla="*/ 232 h 2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32">
                  <a:moveTo>
                    <a:pt x="0" y="0"/>
                  </a:moveTo>
                  <a:lnTo>
                    <a:pt x="0" y="232"/>
                  </a:lnTo>
                </a:path>
              </a:pathLst>
            </a:custGeom>
            <a:solidFill>
              <a:srgbClr val="FFFFFF"/>
            </a:solidFill>
            <a:ln w="28575" cap="flat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8" name="Freeform 32"/>
            <p:cNvSpPr>
              <a:spLocks/>
            </p:cNvSpPr>
            <p:nvPr/>
          </p:nvSpPr>
          <p:spPr bwMode="auto">
            <a:xfrm>
              <a:off x="4796" y="1284"/>
              <a:ext cx="372" cy="3"/>
            </a:xfrm>
            <a:custGeom>
              <a:avLst/>
              <a:gdLst>
                <a:gd name="T0" fmla="*/ 0 w 308"/>
                <a:gd name="T1" fmla="*/ 3 h 3"/>
                <a:gd name="T2" fmla="*/ 449 w 308"/>
                <a:gd name="T3" fmla="*/ 0 h 3"/>
                <a:gd name="T4" fmla="*/ 0 60000 65536"/>
                <a:gd name="T5" fmla="*/ 0 60000 65536"/>
                <a:gd name="T6" fmla="*/ 0 w 308"/>
                <a:gd name="T7" fmla="*/ 0 h 3"/>
                <a:gd name="T8" fmla="*/ 308 w 308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8" h="3">
                  <a:moveTo>
                    <a:pt x="0" y="3"/>
                  </a:moveTo>
                  <a:lnTo>
                    <a:pt x="308" y="0"/>
                  </a:lnTo>
                </a:path>
              </a:pathLst>
            </a:custGeom>
            <a:solidFill>
              <a:srgbClr val="FFFFFF"/>
            </a:solidFill>
            <a:ln w="28575" cap="flat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9" name="Line 33"/>
            <p:cNvSpPr>
              <a:spLocks noChangeShapeType="1"/>
            </p:cNvSpPr>
            <p:nvPr/>
          </p:nvSpPr>
          <p:spPr bwMode="auto">
            <a:xfrm>
              <a:off x="1584" y="3325"/>
              <a:ext cx="111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0" name="Line 34"/>
            <p:cNvSpPr>
              <a:spLocks noChangeShapeType="1"/>
            </p:cNvSpPr>
            <p:nvPr/>
          </p:nvSpPr>
          <p:spPr bwMode="auto">
            <a:xfrm>
              <a:off x="2711" y="3329"/>
              <a:ext cx="0" cy="189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1" name="Line 35"/>
            <p:cNvSpPr>
              <a:spLocks noChangeShapeType="1"/>
            </p:cNvSpPr>
            <p:nvPr/>
          </p:nvSpPr>
          <p:spPr bwMode="auto">
            <a:xfrm>
              <a:off x="2711" y="3518"/>
              <a:ext cx="1529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2" name="Line 36"/>
            <p:cNvSpPr>
              <a:spLocks noChangeShapeType="1"/>
            </p:cNvSpPr>
            <p:nvPr/>
          </p:nvSpPr>
          <p:spPr bwMode="auto">
            <a:xfrm>
              <a:off x="4234" y="3313"/>
              <a:ext cx="3" cy="205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3" name="Line 37"/>
            <p:cNvSpPr>
              <a:spLocks noChangeShapeType="1"/>
            </p:cNvSpPr>
            <p:nvPr/>
          </p:nvSpPr>
          <p:spPr bwMode="auto">
            <a:xfrm>
              <a:off x="4246" y="3313"/>
              <a:ext cx="780" cy="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4" name="Rectangle 38"/>
            <p:cNvSpPr>
              <a:spLocks noChangeArrowheads="1"/>
            </p:cNvSpPr>
            <p:nvPr/>
          </p:nvSpPr>
          <p:spPr bwMode="auto">
            <a:xfrm>
              <a:off x="762" y="2952"/>
              <a:ext cx="689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r" eaLnBrk="0" hangingPunct="0"/>
              <a:r>
                <a:rPr lang="en-US" altLang="zh-CN" sz="2400" b="1">
                  <a:latin typeface="Times New Roman" pitchFamily="18" charset="0"/>
                </a:rPr>
                <a:t>ALE</a:t>
              </a:r>
            </a:p>
          </p:txBody>
        </p:sp>
        <p:sp>
          <p:nvSpPr>
            <p:cNvPr id="65575" name="Rectangle 39"/>
            <p:cNvSpPr>
              <a:spLocks noChangeArrowheads="1"/>
            </p:cNvSpPr>
            <p:nvPr/>
          </p:nvSpPr>
          <p:spPr bwMode="auto">
            <a:xfrm>
              <a:off x="762" y="1091"/>
              <a:ext cx="689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r" eaLnBrk="0" hangingPunct="0"/>
              <a:r>
                <a:rPr lang="en-US" altLang="zh-CN" sz="2400" b="1">
                  <a:latin typeface="Times New Roman" pitchFamily="18" charset="0"/>
                </a:rPr>
                <a:t>CLK</a:t>
              </a:r>
            </a:p>
          </p:txBody>
        </p:sp>
        <p:sp>
          <p:nvSpPr>
            <p:cNvPr id="65576" name="Rectangle 40"/>
            <p:cNvSpPr>
              <a:spLocks noChangeArrowheads="1"/>
            </p:cNvSpPr>
            <p:nvPr/>
          </p:nvSpPr>
          <p:spPr bwMode="auto">
            <a:xfrm>
              <a:off x="0" y="1824"/>
              <a:ext cx="1451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r" eaLnBrk="0" hangingPunct="0"/>
              <a:r>
                <a:rPr lang="en-US" altLang="zh-CN" sz="2400" b="1">
                  <a:latin typeface="Times New Roman" pitchFamily="18" charset="0"/>
                </a:rPr>
                <a:t>A</a:t>
              </a:r>
              <a:r>
                <a:rPr lang="en-US" altLang="zh-CN" sz="2400" b="1" baseline="-25000">
                  <a:latin typeface="Times New Roman" pitchFamily="18" charset="0"/>
                </a:rPr>
                <a:t>19</a:t>
              </a:r>
              <a:r>
                <a:rPr lang="en-US" altLang="zh-CN" sz="2400" b="1">
                  <a:latin typeface="Times New Roman" pitchFamily="18" charset="0"/>
                </a:rPr>
                <a:t>/S</a:t>
              </a:r>
              <a:r>
                <a:rPr lang="en-US" altLang="zh-CN" sz="2400" b="1" baseline="-25000">
                  <a:latin typeface="Times New Roman" pitchFamily="18" charset="0"/>
                </a:rPr>
                <a:t>6</a:t>
              </a:r>
              <a:r>
                <a:rPr lang="en-US" altLang="zh-CN" sz="2400" b="1">
                  <a:latin typeface="Times New Roman" pitchFamily="18" charset="0"/>
                </a:rPr>
                <a:t> ~ A</a:t>
              </a:r>
              <a:r>
                <a:rPr lang="en-US" altLang="zh-CN" sz="2400" b="1" baseline="-25000">
                  <a:latin typeface="Times New Roman" pitchFamily="18" charset="0"/>
                </a:rPr>
                <a:t>16</a:t>
              </a:r>
              <a:r>
                <a:rPr lang="en-US" altLang="zh-CN" sz="2400" b="1">
                  <a:latin typeface="Times New Roman" pitchFamily="18" charset="0"/>
                </a:rPr>
                <a:t>/S</a:t>
              </a:r>
              <a:r>
                <a:rPr lang="en-US" altLang="zh-CN" sz="2400" b="1" baseline="-25000">
                  <a:latin typeface="Times New Roman" pitchFamily="18" charset="0"/>
                </a:rPr>
                <a:t>3</a:t>
              </a:r>
              <a:endParaRPr lang="en-US" altLang="zh-CN" sz="2400" b="1">
                <a:latin typeface="Times New Roman" pitchFamily="18" charset="0"/>
              </a:endParaRPr>
            </a:p>
          </p:txBody>
        </p:sp>
        <p:sp>
          <p:nvSpPr>
            <p:cNvPr id="65577" name="Rectangle 41"/>
            <p:cNvSpPr>
              <a:spLocks noChangeArrowheads="1"/>
            </p:cNvSpPr>
            <p:nvPr/>
          </p:nvSpPr>
          <p:spPr bwMode="auto">
            <a:xfrm>
              <a:off x="218" y="2183"/>
              <a:ext cx="1233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r" eaLnBrk="0" hangingPunct="0"/>
              <a:r>
                <a:rPr lang="en-US" altLang="zh-CN" sz="2400" b="1">
                  <a:latin typeface="Times New Roman" pitchFamily="18" charset="0"/>
                </a:rPr>
                <a:t>A</a:t>
              </a:r>
              <a:r>
                <a:rPr lang="en-US" altLang="zh-CN" sz="2400" b="1" baseline="-25000">
                  <a:latin typeface="Times New Roman" pitchFamily="18" charset="0"/>
                </a:rPr>
                <a:t>15</a:t>
              </a:r>
              <a:r>
                <a:rPr lang="en-US" altLang="zh-CN" sz="2400" b="1">
                  <a:latin typeface="Times New Roman" pitchFamily="18" charset="0"/>
                </a:rPr>
                <a:t> ~ A</a:t>
              </a:r>
              <a:r>
                <a:rPr lang="en-US" altLang="zh-CN" sz="2400" b="1" baseline="-25000">
                  <a:latin typeface="Times New Roman" pitchFamily="18" charset="0"/>
                </a:rPr>
                <a:t>8</a:t>
              </a:r>
              <a:endParaRPr lang="en-US" altLang="zh-CN" sz="2400" b="1">
                <a:latin typeface="Times New Roman" pitchFamily="18" charset="0"/>
              </a:endParaRPr>
            </a:p>
          </p:txBody>
        </p:sp>
        <p:sp>
          <p:nvSpPr>
            <p:cNvPr id="65578" name="Rectangle 42"/>
            <p:cNvSpPr>
              <a:spLocks noChangeArrowheads="1"/>
            </p:cNvSpPr>
            <p:nvPr/>
          </p:nvSpPr>
          <p:spPr bwMode="auto">
            <a:xfrm>
              <a:off x="218" y="2555"/>
              <a:ext cx="1233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r" eaLnBrk="0" hangingPunct="0"/>
              <a:r>
                <a:rPr lang="en-US" altLang="zh-CN" sz="2400" b="1">
                  <a:latin typeface="Times New Roman" pitchFamily="18" charset="0"/>
                </a:rPr>
                <a:t>AD</a:t>
              </a:r>
              <a:r>
                <a:rPr lang="en-US" altLang="zh-CN" sz="2400" b="1" baseline="-25000">
                  <a:latin typeface="Times New Roman" pitchFamily="18" charset="0"/>
                </a:rPr>
                <a:t>7</a:t>
              </a:r>
              <a:r>
                <a:rPr lang="en-US" altLang="zh-CN" sz="2400" b="1">
                  <a:latin typeface="Times New Roman" pitchFamily="18" charset="0"/>
                </a:rPr>
                <a:t> ~ AD</a:t>
              </a:r>
              <a:r>
                <a:rPr lang="en-US" altLang="zh-CN" sz="2400" b="1" baseline="-25000">
                  <a:latin typeface="Times New Roman" pitchFamily="18" charset="0"/>
                </a:rPr>
                <a:t>0</a:t>
              </a:r>
              <a:endParaRPr lang="en-US" altLang="zh-CN" sz="2400" b="1">
                <a:latin typeface="Times New Roman" pitchFamily="18" charset="0"/>
              </a:endParaRPr>
            </a:p>
          </p:txBody>
        </p:sp>
        <p:grpSp>
          <p:nvGrpSpPr>
            <p:cNvPr id="65579" name="Group 43"/>
            <p:cNvGrpSpPr>
              <a:grpSpLocks/>
            </p:cNvGrpSpPr>
            <p:nvPr/>
          </p:nvGrpSpPr>
          <p:grpSpPr bwMode="auto">
            <a:xfrm>
              <a:off x="1985" y="2162"/>
              <a:ext cx="91" cy="237"/>
              <a:chOff x="0" y="0"/>
              <a:chExt cx="20000" cy="20001"/>
            </a:xfrm>
          </p:grpSpPr>
          <p:sp>
            <p:nvSpPr>
              <p:cNvPr id="65663" name="Line 44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0000" cy="10074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664" name="Line 45"/>
              <p:cNvSpPr>
                <a:spLocks noChangeShapeType="1"/>
              </p:cNvSpPr>
              <p:nvPr/>
            </p:nvSpPr>
            <p:spPr bwMode="auto">
              <a:xfrm flipH="1" flipV="1">
                <a:off x="0" y="9927"/>
                <a:ext cx="20000" cy="10074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5580" name="Group 46"/>
            <p:cNvGrpSpPr>
              <a:grpSpLocks/>
            </p:cNvGrpSpPr>
            <p:nvPr/>
          </p:nvGrpSpPr>
          <p:grpSpPr bwMode="auto">
            <a:xfrm>
              <a:off x="1898" y="2162"/>
              <a:ext cx="91" cy="237"/>
              <a:chOff x="0" y="0"/>
              <a:chExt cx="20000" cy="19999"/>
            </a:xfrm>
          </p:grpSpPr>
          <p:sp>
            <p:nvSpPr>
              <p:cNvPr id="65661" name="Line 47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000" cy="10073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662" name="Line 48"/>
              <p:cNvSpPr>
                <a:spLocks noChangeShapeType="1"/>
              </p:cNvSpPr>
              <p:nvPr/>
            </p:nvSpPr>
            <p:spPr bwMode="auto">
              <a:xfrm flipV="1">
                <a:off x="0" y="9926"/>
                <a:ext cx="20000" cy="10073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5581" name="Line 49"/>
            <p:cNvSpPr>
              <a:spLocks noChangeShapeType="1"/>
            </p:cNvSpPr>
            <p:nvPr/>
          </p:nvSpPr>
          <p:spPr bwMode="auto">
            <a:xfrm flipV="1">
              <a:off x="1641" y="2162"/>
              <a:ext cx="248" cy="7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2" name="Line 50"/>
            <p:cNvSpPr>
              <a:spLocks noChangeShapeType="1"/>
            </p:cNvSpPr>
            <p:nvPr/>
          </p:nvSpPr>
          <p:spPr bwMode="auto">
            <a:xfrm>
              <a:off x="1623" y="2399"/>
              <a:ext cx="27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3" name="Line 51"/>
            <p:cNvSpPr>
              <a:spLocks noChangeShapeType="1"/>
            </p:cNvSpPr>
            <p:nvPr/>
          </p:nvSpPr>
          <p:spPr bwMode="auto">
            <a:xfrm>
              <a:off x="2073" y="2162"/>
              <a:ext cx="2814" cy="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4" name="Line 52"/>
            <p:cNvSpPr>
              <a:spLocks noChangeShapeType="1"/>
            </p:cNvSpPr>
            <p:nvPr/>
          </p:nvSpPr>
          <p:spPr bwMode="auto">
            <a:xfrm>
              <a:off x="2073" y="2399"/>
              <a:ext cx="283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5" name="Rectangle 53"/>
            <p:cNvSpPr>
              <a:spLocks noChangeArrowheads="1"/>
            </p:cNvSpPr>
            <p:nvPr/>
          </p:nvSpPr>
          <p:spPr bwMode="auto">
            <a:xfrm>
              <a:off x="3049" y="2176"/>
              <a:ext cx="877" cy="2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eaLnBrk="0" hangingPunct="0"/>
              <a:r>
                <a:rPr lang="en-US" altLang="zh-CN" sz="2000" b="1">
                  <a:latin typeface="Times New Roman" pitchFamily="18" charset="0"/>
                </a:rPr>
                <a:t>A</a:t>
              </a:r>
              <a:r>
                <a:rPr lang="en-US" altLang="zh-CN" sz="2000" b="1" baseline="-25000">
                  <a:latin typeface="Times New Roman" pitchFamily="18" charset="0"/>
                </a:rPr>
                <a:t>15</a:t>
              </a:r>
              <a:r>
                <a:rPr lang="en-US" altLang="zh-CN" sz="2000" b="1">
                  <a:latin typeface="Times New Roman" pitchFamily="18" charset="0"/>
                </a:rPr>
                <a:t> ~ A</a:t>
              </a:r>
              <a:r>
                <a:rPr lang="en-US" altLang="zh-CN" sz="2000" b="1" baseline="-25000">
                  <a:latin typeface="Times New Roman" pitchFamily="18" charset="0"/>
                </a:rPr>
                <a:t>8</a:t>
              </a:r>
              <a:endParaRPr lang="en-US" altLang="zh-CN" sz="2000" b="1">
                <a:latin typeface="Times New Roman" pitchFamily="18" charset="0"/>
              </a:endParaRPr>
            </a:p>
          </p:txBody>
        </p:sp>
        <p:sp>
          <p:nvSpPr>
            <p:cNvPr id="65586" name="Line 54"/>
            <p:cNvSpPr>
              <a:spLocks noChangeShapeType="1"/>
            </p:cNvSpPr>
            <p:nvPr/>
          </p:nvSpPr>
          <p:spPr bwMode="auto">
            <a:xfrm flipH="1">
              <a:off x="4992" y="2171"/>
              <a:ext cx="94" cy="115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7" name="Line 55"/>
            <p:cNvSpPr>
              <a:spLocks noChangeShapeType="1"/>
            </p:cNvSpPr>
            <p:nvPr/>
          </p:nvSpPr>
          <p:spPr bwMode="auto">
            <a:xfrm flipH="1" flipV="1">
              <a:off x="4992" y="2284"/>
              <a:ext cx="94" cy="115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8" name="Line 56"/>
            <p:cNvSpPr>
              <a:spLocks noChangeShapeType="1"/>
            </p:cNvSpPr>
            <p:nvPr/>
          </p:nvSpPr>
          <p:spPr bwMode="auto">
            <a:xfrm>
              <a:off x="4902" y="2171"/>
              <a:ext cx="93" cy="115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9" name="Line 57"/>
            <p:cNvSpPr>
              <a:spLocks noChangeShapeType="1"/>
            </p:cNvSpPr>
            <p:nvPr/>
          </p:nvSpPr>
          <p:spPr bwMode="auto">
            <a:xfrm flipV="1">
              <a:off x="4902" y="2284"/>
              <a:ext cx="93" cy="115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90" name="Line 58"/>
            <p:cNvSpPr>
              <a:spLocks noChangeShapeType="1"/>
            </p:cNvSpPr>
            <p:nvPr/>
          </p:nvSpPr>
          <p:spPr bwMode="auto">
            <a:xfrm>
              <a:off x="5101" y="2169"/>
              <a:ext cx="27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91" name="Line 59"/>
            <p:cNvSpPr>
              <a:spLocks noChangeShapeType="1"/>
            </p:cNvSpPr>
            <p:nvPr/>
          </p:nvSpPr>
          <p:spPr bwMode="auto">
            <a:xfrm>
              <a:off x="5080" y="2399"/>
              <a:ext cx="27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5592" name="Group 60"/>
            <p:cNvGrpSpPr>
              <a:grpSpLocks/>
            </p:cNvGrpSpPr>
            <p:nvPr/>
          </p:nvGrpSpPr>
          <p:grpSpPr bwMode="auto">
            <a:xfrm>
              <a:off x="1983" y="2541"/>
              <a:ext cx="93" cy="230"/>
              <a:chOff x="0" y="0"/>
              <a:chExt cx="20000" cy="20001"/>
            </a:xfrm>
          </p:grpSpPr>
          <p:sp>
            <p:nvSpPr>
              <p:cNvPr id="65659" name="Line 61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0000" cy="10013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660" name="Line 62"/>
              <p:cNvSpPr>
                <a:spLocks noChangeShapeType="1"/>
              </p:cNvSpPr>
              <p:nvPr/>
            </p:nvSpPr>
            <p:spPr bwMode="auto">
              <a:xfrm flipH="1" flipV="1">
                <a:off x="0" y="10013"/>
                <a:ext cx="20000" cy="9988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5593" name="Line 63"/>
            <p:cNvSpPr>
              <a:spLocks noChangeShapeType="1"/>
            </p:cNvSpPr>
            <p:nvPr/>
          </p:nvSpPr>
          <p:spPr bwMode="auto">
            <a:xfrm>
              <a:off x="1617" y="2532"/>
              <a:ext cx="27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94" name="Line 64"/>
            <p:cNvSpPr>
              <a:spLocks noChangeShapeType="1"/>
            </p:cNvSpPr>
            <p:nvPr/>
          </p:nvSpPr>
          <p:spPr bwMode="auto">
            <a:xfrm>
              <a:off x="1623" y="2771"/>
              <a:ext cx="27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5595" name="Group 65"/>
            <p:cNvGrpSpPr>
              <a:grpSpLocks/>
            </p:cNvGrpSpPr>
            <p:nvPr/>
          </p:nvGrpSpPr>
          <p:grpSpPr bwMode="auto">
            <a:xfrm>
              <a:off x="4975" y="2541"/>
              <a:ext cx="93" cy="230"/>
              <a:chOff x="0" y="0"/>
              <a:chExt cx="20000" cy="20001"/>
            </a:xfrm>
          </p:grpSpPr>
          <p:sp>
            <p:nvSpPr>
              <p:cNvPr id="65657" name="Line 66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0000" cy="10013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658" name="Line 67"/>
              <p:cNvSpPr>
                <a:spLocks noChangeShapeType="1"/>
              </p:cNvSpPr>
              <p:nvPr/>
            </p:nvSpPr>
            <p:spPr bwMode="auto">
              <a:xfrm flipH="1" flipV="1">
                <a:off x="0" y="10013"/>
                <a:ext cx="20000" cy="9988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5596" name="Line 68"/>
            <p:cNvSpPr>
              <a:spLocks noChangeShapeType="1"/>
            </p:cNvSpPr>
            <p:nvPr/>
          </p:nvSpPr>
          <p:spPr bwMode="auto">
            <a:xfrm>
              <a:off x="5074" y="2532"/>
              <a:ext cx="25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97" name="Line 69"/>
            <p:cNvSpPr>
              <a:spLocks noChangeShapeType="1"/>
            </p:cNvSpPr>
            <p:nvPr/>
          </p:nvSpPr>
          <p:spPr bwMode="auto">
            <a:xfrm>
              <a:off x="5068" y="2771"/>
              <a:ext cx="27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5598" name="Group 70"/>
            <p:cNvGrpSpPr>
              <a:grpSpLocks/>
            </p:cNvGrpSpPr>
            <p:nvPr/>
          </p:nvGrpSpPr>
          <p:grpSpPr bwMode="auto">
            <a:xfrm>
              <a:off x="1892" y="2532"/>
              <a:ext cx="945" cy="239"/>
              <a:chOff x="1892" y="2532"/>
              <a:chExt cx="945" cy="239"/>
            </a:xfrm>
          </p:grpSpPr>
          <p:grpSp>
            <p:nvGrpSpPr>
              <p:cNvPr id="65649" name="Group 71"/>
              <p:cNvGrpSpPr>
                <a:grpSpLocks/>
              </p:cNvGrpSpPr>
              <p:nvPr/>
            </p:nvGrpSpPr>
            <p:grpSpPr bwMode="auto">
              <a:xfrm>
                <a:off x="1892" y="2541"/>
                <a:ext cx="93" cy="230"/>
                <a:chOff x="0" y="0"/>
                <a:chExt cx="20000" cy="19999"/>
              </a:xfrm>
            </p:grpSpPr>
            <p:sp>
              <p:nvSpPr>
                <p:cNvPr id="65655" name="Line 72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20000" cy="10012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656" name="Line 73"/>
                <p:cNvSpPr>
                  <a:spLocks noChangeShapeType="1"/>
                </p:cNvSpPr>
                <p:nvPr/>
              </p:nvSpPr>
              <p:spPr bwMode="auto">
                <a:xfrm flipV="1">
                  <a:off x="0" y="10012"/>
                  <a:ext cx="20000" cy="9987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5650" name="Group 74"/>
              <p:cNvGrpSpPr>
                <a:grpSpLocks/>
              </p:cNvGrpSpPr>
              <p:nvPr/>
            </p:nvGrpSpPr>
            <p:grpSpPr bwMode="auto">
              <a:xfrm>
                <a:off x="2744" y="2541"/>
                <a:ext cx="93" cy="230"/>
                <a:chOff x="0" y="0"/>
                <a:chExt cx="20000" cy="19999"/>
              </a:xfrm>
            </p:grpSpPr>
            <p:sp>
              <p:nvSpPr>
                <p:cNvPr id="65653" name="Line 75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20000" cy="10012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654" name="Line 76"/>
                <p:cNvSpPr>
                  <a:spLocks noChangeShapeType="1"/>
                </p:cNvSpPr>
                <p:nvPr/>
              </p:nvSpPr>
              <p:spPr bwMode="auto">
                <a:xfrm flipV="1">
                  <a:off x="0" y="10012"/>
                  <a:ext cx="20000" cy="9987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5651" name="Line 77"/>
              <p:cNvSpPr>
                <a:spLocks noChangeShapeType="1"/>
              </p:cNvSpPr>
              <p:nvPr/>
            </p:nvSpPr>
            <p:spPr bwMode="auto">
              <a:xfrm>
                <a:off x="2073" y="2532"/>
                <a:ext cx="668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652" name="Line 78"/>
              <p:cNvSpPr>
                <a:spLocks noChangeShapeType="1"/>
              </p:cNvSpPr>
              <p:nvPr/>
            </p:nvSpPr>
            <p:spPr bwMode="auto">
              <a:xfrm>
                <a:off x="2073" y="2771"/>
                <a:ext cx="674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5599" name="Rectangle 79"/>
            <p:cNvSpPr>
              <a:spLocks noChangeArrowheads="1"/>
            </p:cNvSpPr>
            <p:nvPr/>
          </p:nvSpPr>
          <p:spPr bwMode="auto">
            <a:xfrm>
              <a:off x="2088" y="2543"/>
              <a:ext cx="644" cy="2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eaLnBrk="0" hangingPunct="0"/>
              <a:r>
                <a:rPr lang="en-US" altLang="zh-CN" sz="2000" b="1">
                  <a:latin typeface="Times New Roman" pitchFamily="18" charset="0"/>
                </a:rPr>
                <a:t>A</a:t>
              </a:r>
              <a:r>
                <a:rPr lang="en-US" altLang="zh-CN" sz="2000" b="1" baseline="-25000">
                  <a:latin typeface="Times New Roman" pitchFamily="18" charset="0"/>
                </a:rPr>
                <a:t>7</a:t>
              </a:r>
              <a:r>
                <a:rPr lang="en-US" altLang="zh-CN" sz="2000" b="1">
                  <a:latin typeface="Times New Roman" pitchFamily="18" charset="0"/>
                </a:rPr>
                <a:t> ~ A</a:t>
              </a:r>
              <a:r>
                <a:rPr lang="en-US" altLang="zh-CN" sz="2000" b="1" baseline="-25000">
                  <a:latin typeface="Times New Roman" pitchFamily="18" charset="0"/>
                </a:rPr>
                <a:t>0</a:t>
              </a:r>
              <a:endParaRPr lang="en-US" altLang="zh-CN" sz="2000" b="1">
                <a:latin typeface="Times New Roman" pitchFamily="18" charset="0"/>
              </a:endParaRPr>
            </a:p>
          </p:txBody>
        </p:sp>
        <p:sp>
          <p:nvSpPr>
            <p:cNvPr id="65600" name="Rectangle 80"/>
            <p:cNvSpPr>
              <a:spLocks noChangeArrowheads="1"/>
            </p:cNvSpPr>
            <p:nvPr/>
          </p:nvSpPr>
          <p:spPr bwMode="auto">
            <a:xfrm>
              <a:off x="3360" y="2557"/>
              <a:ext cx="1076" cy="1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eaLnBrk="0" hangingPunct="0"/>
              <a:r>
                <a:rPr lang="zh-CN" altLang="en-US" sz="2000" b="1">
                  <a:latin typeface="Times New Roman" pitchFamily="18" charset="0"/>
                </a:rPr>
                <a:t>输入数据</a:t>
              </a:r>
            </a:p>
          </p:txBody>
        </p:sp>
        <p:sp>
          <p:nvSpPr>
            <p:cNvPr id="65601" name="Line 81"/>
            <p:cNvSpPr>
              <a:spLocks noChangeShapeType="1"/>
            </p:cNvSpPr>
            <p:nvPr/>
          </p:nvSpPr>
          <p:spPr bwMode="auto">
            <a:xfrm>
              <a:off x="1617" y="1788"/>
              <a:ext cx="272" cy="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5602" name="Group 82"/>
            <p:cNvGrpSpPr>
              <a:grpSpLocks/>
            </p:cNvGrpSpPr>
            <p:nvPr/>
          </p:nvGrpSpPr>
          <p:grpSpPr bwMode="auto">
            <a:xfrm>
              <a:off x="4986" y="1790"/>
              <a:ext cx="100" cy="237"/>
              <a:chOff x="0" y="0"/>
              <a:chExt cx="20000" cy="20000"/>
            </a:xfrm>
          </p:grpSpPr>
          <p:sp>
            <p:nvSpPr>
              <p:cNvPr id="65647" name="Line 83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0000" cy="1008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648" name="Line 84"/>
              <p:cNvSpPr>
                <a:spLocks noChangeShapeType="1"/>
              </p:cNvSpPr>
              <p:nvPr/>
            </p:nvSpPr>
            <p:spPr bwMode="auto">
              <a:xfrm flipH="1" flipV="1">
                <a:off x="0" y="9914"/>
                <a:ext cx="20000" cy="1008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5603" name="Group 85"/>
            <p:cNvGrpSpPr>
              <a:grpSpLocks/>
            </p:cNvGrpSpPr>
            <p:nvPr/>
          </p:nvGrpSpPr>
          <p:grpSpPr bwMode="auto">
            <a:xfrm>
              <a:off x="4890" y="1790"/>
              <a:ext cx="100" cy="237"/>
              <a:chOff x="0" y="0"/>
              <a:chExt cx="20000" cy="20000"/>
            </a:xfrm>
          </p:grpSpPr>
          <p:sp>
            <p:nvSpPr>
              <p:cNvPr id="65645" name="Line 86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000" cy="1008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646" name="Line 87"/>
              <p:cNvSpPr>
                <a:spLocks noChangeShapeType="1"/>
              </p:cNvSpPr>
              <p:nvPr/>
            </p:nvSpPr>
            <p:spPr bwMode="auto">
              <a:xfrm flipV="1">
                <a:off x="0" y="9914"/>
                <a:ext cx="20000" cy="1008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5604" name="Line 88"/>
            <p:cNvSpPr>
              <a:spLocks noChangeShapeType="1"/>
            </p:cNvSpPr>
            <p:nvPr/>
          </p:nvSpPr>
          <p:spPr bwMode="auto">
            <a:xfrm>
              <a:off x="5083" y="1790"/>
              <a:ext cx="27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05" name="Line 89"/>
            <p:cNvSpPr>
              <a:spLocks noChangeShapeType="1"/>
            </p:cNvSpPr>
            <p:nvPr/>
          </p:nvSpPr>
          <p:spPr bwMode="auto">
            <a:xfrm>
              <a:off x="5071" y="2027"/>
              <a:ext cx="27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06" name="Line 90"/>
            <p:cNvSpPr>
              <a:spLocks noChangeShapeType="1"/>
            </p:cNvSpPr>
            <p:nvPr/>
          </p:nvSpPr>
          <p:spPr bwMode="auto">
            <a:xfrm>
              <a:off x="2950" y="1790"/>
              <a:ext cx="1937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07" name="Rectangle 91"/>
            <p:cNvSpPr>
              <a:spLocks noChangeArrowheads="1"/>
            </p:cNvSpPr>
            <p:nvPr/>
          </p:nvSpPr>
          <p:spPr bwMode="auto">
            <a:xfrm>
              <a:off x="3391" y="1799"/>
              <a:ext cx="994" cy="1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eaLnBrk="0" hangingPunct="0"/>
              <a:r>
                <a:rPr lang="en-US" altLang="zh-CN" sz="2000" b="1">
                  <a:latin typeface="Times New Roman" pitchFamily="18" charset="0"/>
                </a:rPr>
                <a:t>S</a:t>
              </a:r>
              <a:r>
                <a:rPr lang="en-US" altLang="zh-CN" sz="2000" b="1" baseline="-25000">
                  <a:latin typeface="Times New Roman" pitchFamily="18" charset="0"/>
                </a:rPr>
                <a:t>6</a:t>
              </a:r>
              <a:r>
                <a:rPr lang="en-US" altLang="zh-CN" sz="2000" b="1">
                  <a:latin typeface="Times New Roman" pitchFamily="18" charset="0"/>
                </a:rPr>
                <a:t> ~ S</a:t>
              </a:r>
              <a:r>
                <a:rPr lang="en-US" altLang="zh-CN" sz="2000" b="1" baseline="-25000">
                  <a:latin typeface="Times New Roman" pitchFamily="18" charset="0"/>
                </a:rPr>
                <a:t>3</a:t>
              </a:r>
              <a:endParaRPr lang="en-US" altLang="zh-CN" sz="2000" b="1">
                <a:latin typeface="Times New Roman" pitchFamily="18" charset="0"/>
              </a:endParaRPr>
            </a:p>
          </p:txBody>
        </p:sp>
        <p:sp>
          <p:nvSpPr>
            <p:cNvPr id="65608" name="Rectangle 92"/>
            <p:cNvSpPr>
              <a:spLocks noChangeArrowheads="1"/>
            </p:cNvSpPr>
            <p:nvPr/>
          </p:nvSpPr>
          <p:spPr bwMode="auto">
            <a:xfrm>
              <a:off x="341" y="3653"/>
              <a:ext cx="103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r" eaLnBrk="0" hangingPunct="0"/>
              <a:r>
                <a:rPr lang="en-US" altLang="zh-CN" sz="2400" b="1">
                  <a:latin typeface="Times New Roman" pitchFamily="18" charset="0"/>
                </a:rPr>
                <a:t>READY</a:t>
              </a:r>
            </a:p>
          </p:txBody>
        </p:sp>
        <p:sp>
          <p:nvSpPr>
            <p:cNvPr id="65609" name="Line 93"/>
            <p:cNvSpPr>
              <a:spLocks noChangeShapeType="1"/>
            </p:cNvSpPr>
            <p:nvPr/>
          </p:nvSpPr>
          <p:spPr bwMode="auto">
            <a:xfrm>
              <a:off x="1584" y="3675"/>
              <a:ext cx="3404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65610" name="Rectangle 94"/>
            <p:cNvSpPr>
              <a:spLocks noChangeArrowheads="1"/>
            </p:cNvSpPr>
            <p:nvPr/>
          </p:nvSpPr>
          <p:spPr bwMode="auto">
            <a:xfrm>
              <a:off x="4722" y="3697"/>
              <a:ext cx="103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eaLnBrk="0" hangingPunct="0"/>
              <a:r>
                <a:rPr lang="zh-CN" altLang="en-US" sz="2400" b="1">
                  <a:latin typeface="Times New Roman" pitchFamily="18" charset="0"/>
                </a:rPr>
                <a:t>（高电平）</a:t>
              </a:r>
            </a:p>
          </p:txBody>
        </p:sp>
        <p:sp>
          <p:nvSpPr>
            <p:cNvPr id="65611" name="Line 95"/>
            <p:cNvSpPr>
              <a:spLocks noChangeShapeType="1"/>
            </p:cNvSpPr>
            <p:nvPr/>
          </p:nvSpPr>
          <p:spPr bwMode="auto">
            <a:xfrm>
              <a:off x="4995" y="1440"/>
              <a:ext cx="290" cy="1"/>
            </a:xfrm>
            <a:prstGeom prst="line">
              <a:avLst/>
            </a:prstGeom>
            <a:noFill/>
            <a:ln w="28575" cap="rnd">
              <a:solidFill>
                <a:schemeClr val="folHlink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2" name="Line 96"/>
            <p:cNvSpPr>
              <a:spLocks noChangeShapeType="1"/>
            </p:cNvSpPr>
            <p:nvPr/>
          </p:nvSpPr>
          <p:spPr bwMode="auto">
            <a:xfrm>
              <a:off x="4995" y="1676"/>
              <a:ext cx="272" cy="1"/>
            </a:xfrm>
            <a:prstGeom prst="line">
              <a:avLst/>
            </a:prstGeom>
            <a:noFill/>
            <a:ln w="28575" cap="rnd">
              <a:solidFill>
                <a:schemeClr val="folHlink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3" name="Line 97"/>
            <p:cNvSpPr>
              <a:spLocks noChangeShapeType="1"/>
            </p:cNvSpPr>
            <p:nvPr/>
          </p:nvSpPr>
          <p:spPr bwMode="auto">
            <a:xfrm>
              <a:off x="1646" y="1440"/>
              <a:ext cx="272" cy="1"/>
            </a:xfrm>
            <a:prstGeom prst="line">
              <a:avLst/>
            </a:prstGeom>
            <a:noFill/>
            <a:ln w="28575" cap="rnd">
              <a:solidFill>
                <a:schemeClr val="folHlink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4" name="Line 98"/>
            <p:cNvSpPr>
              <a:spLocks noChangeShapeType="1"/>
            </p:cNvSpPr>
            <p:nvPr/>
          </p:nvSpPr>
          <p:spPr bwMode="auto">
            <a:xfrm>
              <a:off x="1646" y="1676"/>
              <a:ext cx="272" cy="1"/>
            </a:xfrm>
            <a:prstGeom prst="line">
              <a:avLst/>
            </a:prstGeom>
            <a:noFill/>
            <a:ln w="28575" cap="rnd">
              <a:solidFill>
                <a:schemeClr val="folHlink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5" name="Line 99"/>
            <p:cNvSpPr>
              <a:spLocks noChangeShapeType="1"/>
            </p:cNvSpPr>
            <p:nvPr/>
          </p:nvSpPr>
          <p:spPr bwMode="auto">
            <a:xfrm>
              <a:off x="1941" y="1440"/>
              <a:ext cx="3042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6" name="Rectangle 100"/>
            <p:cNvSpPr>
              <a:spLocks noChangeArrowheads="1"/>
            </p:cNvSpPr>
            <p:nvPr/>
          </p:nvSpPr>
          <p:spPr bwMode="auto">
            <a:xfrm>
              <a:off x="480" y="1440"/>
              <a:ext cx="960" cy="2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r" eaLnBrk="0" hangingPunct="0"/>
              <a:r>
                <a:rPr lang="en-US" altLang="zh-CN" sz="2400" b="1">
                  <a:latin typeface="Times New Roman" pitchFamily="18" charset="0"/>
                </a:rPr>
                <a:t>IO/M*</a:t>
              </a:r>
            </a:p>
          </p:txBody>
        </p:sp>
        <p:sp>
          <p:nvSpPr>
            <p:cNvPr id="65617" name="Line 101"/>
            <p:cNvSpPr>
              <a:spLocks noChangeShapeType="1"/>
            </p:cNvSpPr>
            <p:nvPr/>
          </p:nvSpPr>
          <p:spPr bwMode="auto">
            <a:xfrm>
              <a:off x="1940" y="1445"/>
              <a:ext cx="0" cy="243"/>
            </a:xfrm>
            <a:prstGeom prst="line">
              <a:avLst/>
            </a:prstGeom>
            <a:noFill/>
            <a:ln w="28575" cap="rnd">
              <a:solidFill>
                <a:schemeClr val="folHlink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65618" name="Line 102"/>
            <p:cNvSpPr>
              <a:spLocks noChangeShapeType="1"/>
            </p:cNvSpPr>
            <p:nvPr/>
          </p:nvSpPr>
          <p:spPr bwMode="auto">
            <a:xfrm>
              <a:off x="4986" y="1445"/>
              <a:ext cx="0" cy="243"/>
            </a:xfrm>
            <a:prstGeom prst="line">
              <a:avLst/>
            </a:prstGeom>
            <a:noFill/>
            <a:ln w="28575" cap="rnd">
              <a:solidFill>
                <a:schemeClr val="folHlink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65619" name="Rectangle 103"/>
            <p:cNvSpPr>
              <a:spLocks noChangeArrowheads="1"/>
            </p:cNvSpPr>
            <p:nvPr/>
          </p:nvSpPr>
          <p:spPr bwMode="auto">
            <a:xfrm>
              <a:off x="655" y="3264"/>
              <a:ext cx="689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r" eaLnBrk="0" hangingPunct="0"/>
              <a:r>
                <a:rPr lang="en-US" altLang="zh-CN" sz="2400" b="1">
                  <a:latin typeface="Times New Roman" pitchFamily="18" charset="0"/>
                </a:rPr>
                <a:t>RD*</a:t>
              </a:r>
            </a:p>
          </p:txBody>
        </p:sp>
        <p:grpSp>
          <p:nvGrpSpPr>
            <p:cNvPr id="65620" name="Group 104"/>
            <p:cNvGrpSpPr>
              <a:grpSpLocks/>
            </p:cNvGrpSpPr>
            <p:nvPr/>
          </p:nvGrpSpPr>
          <p:grpSpPr bwMode="auto">
            <a:xfrm>
              <a:off x="1776" y="1152"/>
              <a:ext cx="3024" cy="2736"/>
              <a:chOff x="3118" y="8080"/>
              <a:chExt cx="2491" cy="5791"/>
            </a:xfrm>
          </p:grpSpPr>
          <p:sp>
            <p:nvSpPr>
              <p:cNvPr id="65640" name="Line 105"/>
              <p:cNvSpPr>
                <a:spLocks noChangeShapeType="1"/>
              </p:cNvSpPr>
              <p:nvPr/>
            </p:nvSpPr>
            <p:spPr bwMode="auto">
              <a:xfrm>
                <a:off x="3118" y="8080"/>
                <a:ext cx="1" cy="579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641" name="Line 106"/>
              <p:cNvSpPr>
                <a:spLocks noChangeShapeType="1"/>
              </p:cNvSpPr>
              <p:nvPr/>
            </p:nvSpPr>
            <p:spPr bwMode="auto">
              <a:xfrm>
                <a:off x="3733" y="8080"/>
                <a:ext cx="1" cy="579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642" name="Line 107"/>
              <p:cNvSpPr>
                <a:spLocks noChangeShapeType="1"/>
              </p:cNvSpPr>
              <p:nvPr/>
            </p:nvSpPr>
            <p:spPr bwMode="auto">
              <a:xfrm>
                <a:off x="4363" y="8080"/>
                <a:ext cx="1" cy="579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643" name="Line 108"/>
              <p:cNvSpPr>
                <a:spLocks noChangeShapeType="1"/>
              </p:cNvSpPr>
              <p:nvPr/>
            </p:nvSpPr>
            <p:spPr bwMode="auto">
              <a:xfrm>
                <a:off x="4993" y="8080"/>
                <a:ext cx="1" cy="579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644" name="Line 109"/>
              <p:cNvSpPr>
                <a:spLocks noChangeShapeType="1"/>
              </p:cNvSpPr>
              <p:nvPr/>
            </p:nvSpPr>
            <p:spPr bwMode="auto">
              <a:xfrm>
                <a:off x="5608" y="8080"/>
                <a:ext cx="1" cy="579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5621" name="Group 110"/>
            <p:cNvGrpSpPr>
              <a:grpSpLocks/>
            </p:cNvGrpSpPr>
            <p:nvPr/>
          </p:nvGrpSpPr>
          <p:grpSpPr bwMode="auto">
            <a:xfrm flipH="1">
              <a:off x="3459" y="2538"/>
              <a:ext cx="93" cy="230"/>
              <a:chOff x="0" y="0"/>
              <a:chExt cx="20000" cy="19999"/>
            </a:xfrm>
          </p:grpSpPr>
          <p:sp>
            <p:nvSpPr>
              <p:cNvPr id="65638" name="Line 111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000" cy="10012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639" name="Line 112"/>
              <p:cNvSpPr>
                <a:spLocks noChangeShapeType="1"/>
              </p:cNvSpPr>
              <p:nvPr/>
            </p:nvSpPr>
            <p:spPr bwMode="auto">
              <a:xfrm flipV="1">
                <a:off x="0" y="10012"/>
                <a:ext cx="20000" cy="9987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5622" name="Group 113"/>
            <p:cNvGrpSpPr>
              <a:grpSpLocks/>
            </p:cNvGrpSpPr>
            <p:nvPr/>
          </p:nvGrpSpPr>
          <p:grpSpPr bwMode="auto">
            <a:xfrm>
              <a:off x="4212" y="2538"/>
              <a:ext cx="93" cy="230"/>
              <a:chOff x="0" y="0"/>
              <a:chExt cx="20000" cy="19999"/>
            </a:xfrm>
          </p:grpSpPr>
          <p:sp>
            <p:nvSpPr>
              <p:cNvPr id="65636" name="Line 114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000" cy="10012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637" name="Line 115"/>
              <p:cNvSpPr>
                <a:spLocks noChangeShapeType="1"/>
              </p:cNvSpPr>
              <p:nvPr/>
            </p:nvSpPr>
            <p:spPr bwMode="auto">
              <a:xfrm flipV="1">
                <a:off x="0" y="10012"/>
                <a:ext cx="20000" cy="9987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5623" name="Line 116"/>
            <p:cNvSpPr>
              <a:spLocks noChangeShapeType="1"/>
            </p:cNvSpPr>
            <p:nvPr/>
          </p:nvSpPr>
          <p:spPr bwMode="auto">
            <a:xfrm>
              <a:off x="3541" y="2529"/>
              <a:ext cx="66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24" name="Line 117"/>
            <p:cNvSpPr>
              <a:spLocks noChangeShapeType="1"/>
            </p:cNvSpPr>
            <p:nvPr/>
          </p:nvSpPr>
          <p:spPr bwMode="auto">
            <a:xfrm>
              <a:off x="3541" y="2768"/>
              <a:ext cx="674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25" name="Line 118"/>
            <p:cNvSpPr>
              <a:spLocks noChangeShapeType="1"/>
            </p:cNvSpPr>
            <p:nvPr/>
          </p:nvSpPr>
          <p:spPr bwMode="auto">
            <a:xfrm>
              <a:off x="2832" y="2658"/>
              <a:ext cx="624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26" name="Line 119"/>
            <p:cNvSpPr>
              <a:spLocks noChangeShapeType="1"/>
            </p:cNvSpPr>
            <p:nvPr/>
          </p:nvSpPr>
          <p:spPr bwMode="auto">
            <a:xfrm>
              <a:off x="4320" y="2655"/>
              <a:ext cx="67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27" name="Line 120"/>
            <p:cNvSpPr>
              <a:spLocks noChangeShapeType="1"/>
            </p:cNvSpPr>
            <p:nvPr/>
          </p:nvSpPr>
          <p:spPr bwMode="auto">
            <a:xfrm>
              <a:off x="1617" y="1788"/>
              <a:ext cx="272" cy="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5628" name="Group 121"/>
            <p:cNvGrpSpPr>
              <a:grpSpLocks/>
            </p:cNvGrpSpPr>
            <p:nvPr/>
          </p:nvGrpSpPr>
          <p:grpSpPr bwMode="auto">
            <a:xfrm>
              <a:off x="4890" y="1790"/>
              <a:ext cx="100" cy="237"/>
              <a:chOff x="0" y="0"/>
              <a:chExt cx="20000" cy="20000"/>
            </a:xfrm>
          </p:grpSpPr>
          <p:sp>
            <p:nvSpPr>
              <p:cNvPr id="65634" name="Line 122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000" cy="1008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635" name="Line 123"/>
              <p:cNvSpPr>
                <a:spLocks noChangeShapeType="1"/>
              </p:cNvSpPr>
              <p:nvPr/>
            </p:nvSpPr>
            <p:spPr bwMode="auto">
              <a:xfrm flipV="1">
                <a:off x="0" y="9914"/>
                <a:ext cx="20000" cy="1008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5629" name="AutoShape 124"/>
            <p:cNvSpPr>
              <a:spLocks noChangeArrowheads="1"/>
            </p:cNvSpPr>
            <p:nvPr/>
          </p:nvSpPr>
          <p:spPr bwMode="auto">
            <a:xfrm>
              <a:off x="2079" y="1811"/>
              <a:ext cx="728" cy="223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eaLnBrk="0" hangingPunct="0"/>
              <a:r>
                <a:rPr lang="en-US" altLang="zh-CN" sz="2000" b="1">
                  <a:solidFill>
                    <a:schemeClr val="hlink"/>
                  </a:solidFill>
                  <a:latin typeface="Times New Roman" pitchFamily="18" charset="0"/>
                </a:rPr>
                <a:t>0000</a:t>
              </a:r>
            </a:p>
          </p:txBody>
        </p:sp>
        <p:sp>
          <p:nvSpPr>
            <p:cNvPr id="65630" name="Line 125"/>
            <p:cNvSpPr>
              <a:spLocks noChangeShapeType="1"/>
            </p:cNvSpPr>
            <p:nvPr/>
          </p:nvSpPr>
          <p:spPr bwMode="auto">
            <a:xfrm>
              <a:off x="2950" y="1790"/>
              <a:ext cx="1937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31" name="Line 126"/>
            <p:cNvSpPr>
              <a:spLocks noChangeShapeType="1"/>
            </p:cNvSpPr>
            <p:nvPr/>
          </p:nvSpPr>
          <p:spPr bwMode="auto">
            <a:xfrm>
              <a:off x="1632" y="2027"/>
              <a:ext cx="3255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32" name="Line 127"/>
            <p:cNvSpPr>
              <a:spLocks noChangeShapeType="1"/>
            </p:cNvSpPr>
            <p:nvPr/>
          </p:nvSpPr>
          <p:spPr bwMode="auto">
            <a:xfrm>
              <a:off x="1899" y="1791"/>
              <a:ext cx="180" cy="24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633" name="Line 128"/>
            <p:cNvSpPr>
              <a:spLocks noChangeShapeType="1"/>
            </p:cNvSpPr>
            <p:nvPr/>
          </p:nvSpPr>
          <p:spPr bwMode="auto">
            <a:xfrm flipH="1">
              <a:off x="2763" y="1806"/>
              <a:ext cx="180" cy="24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6691" name="AutoShape 131"/>
          <p:cNvSpPr>
            <a:spLocks noChangeArrowheads="1"/>
          </p:cNvSpPr>
          <p:nvPr/>
        </p:nvSpPr>
        <p:spPr bwMode="auto">
          <a:xfrm>
            <a:off x="684213" y="1773238"/>
            <a:ext cx="8064500" cy="3024187"/>
          </a:xfrm>
          <a:prstGeom prst="wedgeRoundRectCallout">
            <a:avLst>
              <a:gd name="adj1" fmla="val -16634"/>
              <a:gd name="adj2" fmla="val 53046"/>
              <a:gd name="adj3" fmla="val 16667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kumimoji="1" lang="en-US" altLang="zh-CN" sz="2800">
                <a:solidFill>
                  <a:schemeClr val="bg1"/>
                </a:solidFill>
                <a:latin typeface="+mn-lt"/>
                <a:ea typeface="+mn-ea"/>
              </a:rPr>
              <a:t>T1</a:t>
            </a:r>
            <a:r>
              <a:rPr kumimoji="1" lang="zh-CN" altLang="en-US" sz="2800">
                <a:solidFill>
                  <a:schemeClr val="bg1"/>
                </a:solidFill>
                <a:latin typeface="+mn-lt"/>
                <a:ea typeface="+mn-ea"/>
              </a:rPr>
              <a:t>状态</a:t>
            </a:r>
            <a:r>
              <a:rPr kumimoji="1" lang="en-US" altLang="zh-CN" sz="2800">
                <a:solidFill>
                  <a:schemeClr val="bg1"/>
                </a:solidFill>
                <a:latin typeface="+mn-lt"/>
                <a:ea typeface="+mn-ea"/>
              </a:rPr>
              <a:t>——</a:t>
            </a:r>
            <a:r>
              <a:rPr kumimoji="1" lang="zh-CN" altLang="en-US" sz="2800">
                <a:solidFill>
                  <a:schemeClr val="bg1"/>
                </a:solidFill>
                <a:latin typeface="+mn-lt"/>
                <a:ea typeface="+mn-ea"/>
              </a:rPr>
              <a:t>输出</a:t>
            </a:r>
            <a:r>
              <a:rPr kumimoji="1" lang="en-US" altLang="zh-CN" sz="2800">
                <a:solidFill>
                  <a:schemeClr val="bg1"/>
                </a:solidFill>
                <a:latin typeface="+mn-lt"/>
                <a:ea typeface="+mn-ea"/>
              </a:rPr>
              <a:t>16</a:t>
            </a:r>
            <a:r>
              <a:rPr kumimoji="1" lang="zh-CN" altLang="en-US" sz="2800">
                <a:solidFill>
                  <a:schemeClr val="bg1"/>
                </a:solidFill>
                <a:latin typeface="+mn-lt"/>
                <a:ea typeface="+mn-ea"/>
              </a:rPr>
              <a:t>位</a:t>
            </a:r>
            <a:r>
              <a:rPr kumimoji="1" lang="en-US" altLang="zh-CN" sz="2800">
                <a:solidFill>
                  <a:schemeClr val="bg1"/>
                </a:solidFill>
                <a:latin typeface="+mn-lt"/>
                <a:ea typeface="+mn-ea"/>
              </a:rPr>
              <a:t>I/O</a:t>
            </a:r>
            <a:r>
              <a:rPr kumimoji="1" lang="zh-CN" altLang="en-US" sz="2800">
                <a:solidFill>
                  <a:schemeClr val="bg1"/>
                </a:solidFill>
                <a:latin typeface="+mn-lt"/>
                <a:ea typeface="+mn-ea"/>
              </a:rPr>
              <a:t>地址</a:t>
            </a:r>
            <a:r>
              <a:rPr kumimoji="1" lang="en-US" altLang="zh-CN" sz="2800">
                <a:solidFill>
                  <a:schemeClr val="bg1"/>
                </a:solidFill>
                <a:latin typeface="+mn-lt"/>
                <a:ea typeface="+mn-ea"/>
              </a:rPr>
              <a:t>A15 ~ A0</a:t>
            </a:r>
          </a:p>
          <a:p>
            <a:pPr algn="l"/>
            <a:r>
              <a:rPr kumimoji="1" lang="en-US" altLang="zh-CN" sz="2800">
                <a:solidFill>
                  <a:schemeClr val="bg1"/>
                </a:solidFill>
                <a:latin typeface="+mn-lt"/>
                <a:ea typeface="+mn-ea"/>
              </a:rPr>
              <a:t>IO/M*</a:t>
            </a:r>
            <a:r>
              <a:rPr kumimoji="1" lang="zh-CN" altLang="en-US" sz="2800">
                <a:solidFill>
                  <a:schemeClr val="bg1"/>
                </a:solidFill>
                <a:latin typeface="+mn-lt"/>
                <a:ea typeface="+mn-ea"/>
              </a:rPr>
              <a:t>输出高电平，表示</a:t>
            </a:r>
            <a:r>
              <a:rPr kumimoji="1" lang="en-US" altLang="zh-CN" sz="2800">
                <a:solidFill>
                  <a:schemeClr val="bg1"/>
                </a:solidFill>
                <a:latin typeface="+mn-lt"/>
                <a:ea typeface="+mn-ea"/>
              </a:rPr>
              <a:t>I/O</a:t>
            </a:r>
            <a:r>
              <a:rPr kumimoji="1" lang="zh-CN" altLang="en-US" sz="2800">
                <a:solidFill>
                  <a:schemeClr val="bg1"/>
                </a:solidFill>
                <a:latin typeface="+mn-lt"/>
                <a:ea typeface="+mn-ea"/>
              </a:rPr>
              <a:t>操作；</a:t>
            </a:r>
          </a:p>
          <a:p>
            <a:pPr algn="l"/>
            <a:r>
              <a:rPr kumimoji="1" lang="en-US" altLang="zh-CN" sz="2800">
                <a:solidFill>
                  <a:schemeClr val="bg1"/>
                </a:solidFill>
                <a:latin typeface="+mn-lt"/>
                <a:ea typeface="+mn-ea"/>
              </a:rPr>
              <a:t>ALE</a:t>
            </a:r>
            <a:r>
              <a:rPr kumimoji="1" lang="zh-CN" altLang="en-US" sz="2800">
                <a:solidFill>
                  <a:schemeClr val="bg1"/>
                </a:solidFill>
                <a:latin typeface="+mn-lt"/>
                <a:ea typeface="+mn-ea"/>
              </a:rPr>
              <a:t>输出正脉冲，表示复用总线输出地址</a:t>
            </a:r>
          </a:p>
          <a:p>
            <a:pPr algn="l"/>
            <a:r>
              <a:rPr kumimoji="1" lang="en-US" altLang="zh-CN" sz="2800">
                <a:solidFill>
                  <a:schemeClr val="bg1"/>
                </a:solidFill>
                <a:latin typeface="+mn-lt"/>
                <a:ea typeface="+mn-ea"/>
              </a:rPr>
              <a:t>T2</a:t>
            </a:r>
            <a:r>
              <a:rPr kumimoji="1" lang="zh-CN" altLang="en-US" sz="2800">
                <a:solidFill>
                  <a:schemeClr val="bg1"/>
                </a:solidFill>
                <a:latin typeface="+mn-lt"/>
                <a:ea typeface="+mn-ea"/>
              </a:rPr>
              <a:t>状态</a:t>
            </a:r>
            <a:r>
              <a:rPr kumimoji="1" lang="en-US" altLang="zh-CN" sz="2800">
                <a:solidFill>
                  <a:schemeClr val="bg1"/>
                </a:solidFill>
                <a:latin typeface="+mn-lt"/>
                <a:ea typeface="+mn-ea"/>
              </a:rPr>
              <a:t>——</a:t>
            </a:r>
            <a:r>
              <a:rPr kumimoji="1" lang="zh-CN" altLang="en-US" sz="2800">
                <a:solidFill>
                  <a:schemeClr val="bg1"/>
                </a:solidFill>
                <a:latin typeface="+mn-lt"/>
                <a:ea typeface="+mn-ea"/>
              </a:rPr>
              <a:t>输出控制信号</a:t>
            </a:r>
            <a:r>
              <a:rPr kumimoji="1" lang="en-US" altLang="zh-CN" sz="2800">
                <a:solidFill>
                  <a:schemeClr val="bg1"/>
                </a:solidFill>
                <a:latin typeface="+mn-lt"/>
                <a:ea typeface="+mn-ea"/>
              </a:rPr>
              <a:t>RD*</a:t>
            </a:r>
          </a:p>
          <a:p>
            <a:pPr algn="l"/>
            <a:r>
              <a:rPr kumimoji="1" lang="en-US" altLang="zh-CN" sz="2800">
                <a:solidFill>
                  <a:schemeClr val="bg1"/>
                </a:solidFill>
                <a:latin typeface="+mn-lt"/>
                <a:ea typeface="+mn-ea"/>
              </a:rPr>
              <a:t>T3</a:t>
            </a:r>
            <a:r>
              <a:rPr kumimoji="1" lang="zh-CN" altLang="en-US" sz="2800">
                <a:solidFill>
                  <a:schemeClr val="bg1"/>
                </a:solidFill>
                <a:latin typeface="+mn-lt"/>
                <a:ea typeface="+mn-ea"/>
              </a:rPr>
              <a:t>和</a:t>
            </a:r>
            <a:r>
              <a:rPr kumimoji="1" lang="en-US" altLang="zh-CN" sz="2800">
                <a:solidFill>
                  <a:schemeClr val="bg1"/>
                </a:solidFill>
                <a:latin typeface="+mn-lt"/>
                <a:ea typeface="+mn-ea"/>
              </a:rPr>
              <a:t>Tw</a:t>
            </a:r>
            <a:r>
              <a:rPr kumimoji="1" lang="zh-CN" altLang="en-US" sz="2800">
                <a:solidFill>
                  <a:schemeClr val="bg1"/>
                </a:solidFill>
                <a:latin typeface="+mn-lt"/>
                <a:ea typeface="+mn-ea"/>
              </a:rPr>
              <a:t>状态</a:t>
            </a:r>
            <a:r>
              <a:rPr kumimoji="1" lang="en-US" altLang="zh-CN" sz="2800">
                <a:solidFill>
                  <a:schemeClr val="bg1"/>
                </a:solidFill>
                <a:latin typeface="+mn-lt"/>
                <a:ea typeface="+mn-ea"/>
              </a:rPr>
              <a:t>——</a:t>
            </a:r>
            <a:r>
              <a:rPr kumimoji="1" lang="zh-CN" altLang="en-US" sz="2800">
                <a:solidFill>
                  <a:schemeClr val="bg1"/>
                </a:solidFill>
                <a:latin typeface="+mn-lt"/>
                <a:ea typeface="+mn-ea"/>
              </a:rPr>
              <a:t>检测数据传送是否能够完成</a:t>
            </a:r>
          </a:p>
          <a:p>
            <a:pPr algn="l"/>
            <a:r>
              <a:rPr kumimoji="1" lang="en-US" altLang="zh-CN" sz="2800">
                <a:solidFill>
                  <a:schemeClr val="bg1"/>
                </a:solidFill>
                <a:latin typeface="+mn-lt"/>
                <a:ea typeface="+mn-ea"/>
              </a:rPr>
              <a:t>T4</a:t>
            </a:r>
            <a:r>
              <a:rPr kumimoji="1" lang="zh-CN" altLang="en-US" sz="2800">
                <a:solidFill>
                  <a:schemeClr val="bg1"/>
                </a:solidFill>
                <a:latin typeface="+mn-lt"/>
                <a:ea typeface="+mn-ea"/>
              </a:rPr>
              <a:t>状态</a:t>
            </a:r>
            <a:r>
              <a:rPr kumimoji="1" lang="en-US" altLang="zh-CN" sz="2800">
                <a:solidFill>
                  <a:schemeClr val="bg1"/>
                </a:solidFill>
                <a:latin typeface="+mn-lt"/>
                <a:ea typeface="+mn-ea"/>
              </a:rPr>
              <a:t>——</a:t>
            </a:r>
            <a:r>
              <a:rPr kumimoji="1" lang="zh-CN" altLang="en-US" sz="2800">
                <a:solidFill>
                  <a:schemeClr val="bg1"/>
                </a:solidFill>
                <a:latin typeface="+mn-lt"/>
                <a:ea typeface="+mn-ea"/>
              </a:rPr>
              <a:t>前沿读取数据，完成数据传送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6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9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</a:t>
            </a:r>
            <a:r>
              <a:rPr lang="en-US" altLang="zh-CN" smtClean="0"/>
              <a:t>4</a:t>
            </a:r>
            <a:r>
              <a:rPr lang="zh-CN" altLang="en-US" smtClean="0"/>
              <a:t>章：等待状态</a:t>
            </a:r>
            <a:r>
              <a:rPr lang="en-US" altLang="zh-CN" smtClean="0"/>
              <a:t>Tw</a:t>
            </a:r>
          </a:p>
        </p:txBody>
      </p:sp>
      <p:sp>
        <p:nvSpPr>
          <p:cNvPr id="66563" name="Rectangle 4"/>
          <p:cNvSpPr>
            <a:spLocks noChangeArrowheads="1"/>
          </p:cNvSpPr>
          <p:nvPr/>
        </p:nvSpPr>
        <p:spPr bwMode="auto">
          <a:xfrm>
            <a:off x="395288" y="981075"/>
            <a:ext cx="8353425" cy="3095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accent2"/>
                </a:solidFill>
                <a:latin typeface="+mn-lt"/>
                <a:ea typeface="幼圆" pitchFamily="49" charset="-122"/>
              </a:rPr>
              <a:t>同步时序通过插入等待状态，来使速度差别较大的两部分保持同步</a:t>
            </a:r>
          </a:p>
          <a:p>
            <a:pPr marL="342900" indent="-342900" algn="just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accent2"/>
                </a:solidFill>
                <a:latin typeface="+mn-lt"/>
                <a:ea typeface="幼圆" pitchFamily="49" charset="-122"/>
              </a:rPr>
              <a:t>在读写总线周期中，判断是否插入</a:t>
            </a:r>
            <a:r>
              <a:rPr lang="en-US" altLang="en-US" sz="2400" dirty="0">
                <a:solidFill>
                  <a:schemeClr val="accent2"/>
                </a:solidFill>
                <a:latin typeface="+mn-lt"/>
                <a:ea typeface="幼圆" pitchFamily="49" charset="-122"/>
              </a:rPr>
              <a:t>Tw</a:t>
            </a:r>
          </a:p>
          <a:p>
            <a:pPr marL="742950" lvl="1" indent="-285750" algn="just">
              <a:spcBef>
                <a:spcPct val="20000"/>
              </a:spcBef>
            </a:pPr>
            <a:r>
              <a:rPr lang="en-US" altLang="zh-CN" sz="2400" dirty="0">
                <a:solidFill>
                  <a:srgbClr val="000099"/>
                </a:solidFill>
                <a:latin typeface="+mn-lt"/>
              </a:rPr>
              <a:t>1</a:t>
            </a:r>
            <a:r>
              <a:rPr lang="en-US" altLang="zh-CN" sz="2400" dirty="0" smtClean="0">
                <a:solidFill>
                  <a:srgbClr val="000099"/>
                </a:solidFill>
                <a:latin typeface="+mn-lt"/>
              </a:rPr>
              <a:t>.</a:t>
            </a:r>
            <a:r>
              <a:rPr lang="zh-CN" altLang="en-US" sz="2400" dirty="0" smtClean="0">
                <a:solidFill>
                  <a:srgbClr val="000099"/>
                </a:solidFill>
                <a:latin typeface="+mn-lt"/>
              </a:rPr>
              <a:t>在</a:t>
            </a:r>
            <a:r>
              <a:rPr lang="en-US" altLang="zh-CN" sz="2400" dirty="0">
                <a:solidFill>
                  <a:srgbClr val="000099"/>
                </a:solidFill>
                <a:latin typeface="+mn-lt"/>
              </a:rPr>
              <a:t>T3</a:t>
            </a:r>
            <a:r>
              <a:rPr lang="zh-CN" altLang="en-US" sz="2400" dirty="0">
                <a:solidFill>
                  <a:srgbClr val="000099"/>
                </a:solidFill>
                <a:latin typeface="+mn-lt"/>
              </a:rPr>
              <a:t>的前沿检测</a:t>
            </a:r>
            <a:r>
              <a:rPr lang="en-US" altLang="en-US" sz="2400" dirty="0">
                <a:solidFill>
                  <a:srgbClr val="000099"/>
                </a:solidFill>
                <a:latin typeface="+mn-lt"/>
              </a:rPr>
              <a:t>READY</a:t>
            </a:r>
            <a:r>
              <a:rPr lang="zh-CN" altLang="en-US" sz="2400" dirty="0">
                <a:solidFill>
                  <a:srgbClr val="000099"/>
                </a:solidFill>
                <a:latin typeface="+mn-lt"/>
              </a:rPr>
              <a:t>引脚是否有效</a:t>
            </a:r>
          </a:p>
          <a:p>
            <a:pPr marL="742950" lvl="1" indent="-285750" algn="just">
              <a:spcBef>
                <a:spcPct val="20000"/>
              </a:spcBef>
            </a:pPr>
            <a:r>
              <a:rPr lang="en-US" altLang="zh-CN" sz="2400" dirty="0">
                <a:solidFill>
                  <a:srgbClr val="000099"/>
                </a:solidFill>
                <a:latin typeface="+mn-lt"/>
              </a:rPr>
              <a:t>2</a:t>
            </a:r>
            <a:r>
              <a:rPr lang="en-US" altLang="zh-CN" sz="2400" dirty="0" smtClean="0">
                <a:solidFill>
                  <a:srgbClr val="000099"/>
                </a:solidFill>
                <a:latin typeface="+mn-lt"/>
              </a:rPr>
              <a:t>.</a:t>
            </a:r>
            <a:r>
              <a:rPr lang="zh-CN" altLang="en-US" sz="2400" dirty="0" smtClean="0">
                <a:solidFill>
                  <a:srgbClr val="000099"/>
                </a:solidFill>
                <a:latin typeface="+mn-lt"/>
              </a:rPr>
              <a:t>如果</a:t>
            </a:r>
            <a:r>
              <a:rPr lang="en-US" altLang="en-US" sz="2400" dirty="0">
                <a:solidFill>
                  <a:srgbClr val="000099"/>
                </a:solidFill>
                <a:latin typeface="+mn-lt"/>
              </a:rPr>
              <a:t>READY</a:t>
            </a:r>
            <a:r>
              <a:rPr lang="zh-CN" altLang="en-US" sz="2400" dirty="0">
                <a:solidFill>
                  <a:srgbClr val="000099"/>
                </a:solidFill>
                <a:latin typeface="+mn-lt"/>
              </a:rPr>
              <a:t>无效，在</a:t>
            </a:r>
            <a:r>
              <a:rPr lang="en-US" altLang="en-US" sz="2400" dirty="0">
                <a:solidFill>
                  <a:srgbClr val="000099"/>
                </a:solidFill>
                <a:latin typeface="+mn-lt"/>
              </a:rPr>
              <a:t>T3</a:t>
            </a:r>
            <a:r>
              <a:rPr lang="zh-CN" altLang="en-US" sz="2400" dirty="0">
                <a:solidFill>
                  <a:srgbClr val="000099"/>
                </a:solidFill>
                <a:latin typeface="+mn-lt"/>
              </a:rPr>
              <a:t>和它</a:t>
            </a:r>
            <a:r>
              <a:rPr lang="en-US" altLang="en-US" sz="2400" dirty="0">
                <a:solidFill>
                  <a:srgbClr val="000099"/>
                </a:solidFill>
                <a:latin typeface="+mn-lt"/>
              </a:rPr>
              <a:t>T4</a:t>
            </a:r>
            <a:r>
              <a:rPr lang="zh-CN" altLang="en-US" sz="2400" dirty="0">
                <a:solidFill>
                  <a:srgbClr val="000099"/>
                </a:solidFill>
                <a:latin typeface="+mn-lt"/>
              </a:rPr>
              <a:t>之间插入一个等效于</a:t>
            </a:r>
            <a:r>
              <a:rPr lang="en-US" altLang="en-US" sz="2400" dirty="0">
                <a:solidFill>
                  <a:srgbClr val="000099"/>
                </a:solidFill>
                <a:latin typeface="+mn-lt"/>
              </a:rPr>
              <a:t>T3</a:t>
            </a:r>
            <a:r>
              <a:rPr lang="zh-CN" altLang="en-US" sz="2400" dirty="0">
                <a:solidFill>
                  <a:srgbClr val="000099"/>
                </a:solidFill>
                <a:latin typeface="+mn-lt"/>
              </a:rPr>
              <a:t>的</a:t>
            </a:r>
            <a:r>
              <a:rPr lang="en-US" altLang="zh-CN" sz="2400" dirty="0">
                <a:solidFill>
                  <a:srgbClr val="000099"/>
                </a:solidFill>
                <a:latin typeface="+mn-lt"/>
              </a:rPr>
              <a:t>Tw </a:t>
            </a:r>
            <a:r>
              <a:rPr lang="zh-CN" altLang="en-US" sz="2400" dirty="0">
                <a:solidFill>
                  <a:srgbClr val="000099"/>
                </a:solidFill>
                <a:latin typeface="+mn-lt"/>
              </a:rPr>
              <a:t>，转</a:t>
            </a:r>
            <a:r>
              <a:rPr lang="en-US" altLang="zh-CN" sz="2400" dirty="0">
                <a:solidFill>
                  <a:srgbClr val="000099"/>
                </a:solidFill>
                <a:latin typeface="+mn-lt"/>
              </a:rPr>
              <a:t>1</a:t>
            </a:r>
          </a:p>
          <a:p>
            <a:pPr marL="742950" lvl="1" indent="-285750" algn="just">
              <a:spcBef>
                <a:spcPct val="20000"/>
              </a:spcBef>
            </a:pPr>
            <a:r>
              <a:rPr lang="en-US" altLang="zh-CN" sz="2400" dirty="0">
                <a:solidFill>
                  <a:srgbClr val="000099"/>
                </a:solidFill>
                <a:latin typeface="+mn-lt"/>
              </a:rPr>
              <a:t>3</a:t>
            </a:r>
            <a:r>
              <a:rPr lang="en-US" altLang="zh-CN" sz="2400" dirty="0" smtClean="0">
                <a:solidFill>
                  <a:srgbClr val="000099"/>
                </a:solidFill>
                <a:latin typeface="+mn-lt"/>
              </a:rPr>
              <a:t>.</a:t>
            </a:r>
            <a:r>
              <a:rPr lang="zh-CN" altLang="en-US" sz="2400" dirty="0" smtClean="0">
                <a:solidFill>
                  <a:srgbClr val="000099"/>
                </a:solidFill>
                <a:latin typeface="+mn-lt"/>
              </a:rPr>
              <a:t>如果</a:t>
            </a:r>
            <a:r>
              <a:rPr lang="en-US" altLang="en-US" sz="2400" dirty="0">
                <a:solidFill>
                  <a:srgbClr val="000099"/>
                </a:solidFill>
                <a:latin typeface="+mn-lt"/>
              </a:rPr>
              <a:t>READY</a:t>
            </a:r>
            <a:r>
              <a:rPr lang="zh-CN" altLang="en-US" sz="2400" dirty="0">
                <a:solidFill>
                  <a:srgbClr val="000099"/>
                </a:solidFill>
                <a:latin typeface="+mn-lt"/>
              </a:rPr>
              <a:t>有效，执行完该</a:t>
            </a:r>
            <a:r>
              <a:rPr lang="en-US" altLang="en-US" sz="2400" dirty="0">
                <a:solidFill>
                  <a:srgbClr val="000099"/>
                </a:solidFill>
                <a:latin typeface="+mn-lt"/>
              </a:rPr>
              <a:t>T</a:t>
            </a:r>
            <a:r>
              <a:rPr lang="zh-CN" altLang="en-US" sz="2400" dirty="0">
                <a:solidFill>
                  <a:srgbClr val="000099"/>
                </a:solidFill>
                <a:latin typeface="+mn-lt"/>
              </a:rPr>
              <a:t>状态，进入</a:t>
            </a:r>
            <a:r>
              <a:rPr lang="en-US" altLang="en-US" sz="2400" dirty="0">
                <a:solidFill>
                  <a:srgbClr val="000099"/>
                </a:solidFill>
                <a:latin typeface="+mn-lt"/>
              </a:rPr>
              <a:t>T4</a:t>
            </a:r>
            <a:r>
              <a:rPr lang="zh-CN" altLang="en-US" sz="2400" dirty="0">
                <a:solidFill>
                  <a:srgbClr val="000099"/>
                </a:solidFill>
                <a:latin typeface="+mn-lt"/>
              </a:rPr>
              <a:t>状态</a:t>
            </a:r>
          </a:p>
        </p:txBody>
      </p:sp>
      <p:sp>
        <p:nvSpPr>
          <p:cNvPr id="67594" name="AutoShape 10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235824" y="5300663"/>
            <a:ext cx="846565" cy="42359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lnSpc>
                <a:spcPct val="80000"/>
              </a:lnSpc>
            </a:pPr>
            <a:r>
              <a:rPr kumimoji="1" lang="zh-CN" altLang="en-US" sz="2400" dirty="0">
                <a:solidFill>
                  <a:srgbClr val="3333FF"/>
                </a:solidFill>
                <a:latin typeface="+mn-ea"/>
                <a:ea typeface="+mn-ea"/>
              </a:rPr>
              <a:t>演示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4.6 </a:t>
            </a:r>
            <a:r>
              <a:rPr lang="zh-CN" altLang="en-US" dirty="0" smtClean="0"/>
              <a:t>微机系统总线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29600" cy="3240013"/>
          </a:xfrm>
        </p:spPr>
        <p:txBody>
          <a:bodyPr/>
          <a:lstStyle/>
          <a:p>
            <a:pPr eaLnBrk="1" hangingPunct="1"/>
            <a:r>
              <a:rPr lang="zh-CN" altLang="en-US" sz="2400" b="0" dirty="0" smtClean="0">
                <a:latin typeface="Times New Roman" pitchFamily="18" charset="0"/>
              </a:rPr>
              <a:t>微机系统采用总线结构。系统中主要部件通过系统总线相互连接、实现数据传输，并使微机系统具有组态灵活、易于扩展等诸多优点</a:t>
            </a:r>
          </a:p>
          <a:p>
            <a:pPr eaLnBrk="1" hangingPunct="1"/>
            <a:r>
              <a:rPr lang="zh-CN" altLang="en-US" sz="2400" b="0" dirty="0" smtClean="0">
                <a:latin typeface="Times New Roman" pitchFamily="18" charset="0"/>
              </a:rPr>
              <a:t>广泛应用的总线都实现了标准化，便于互连各个部件时遵循共同的总线规范。接口的任一方只需要根据总线标准的要求来实现和完成接口的功能，而不必了解对方的接口方式</a:t>
            </a:r>
          </a:p>
          <a:p>
            <a:pPr algn="r" eaLnBrk="1" hangingPunct="1">
              <a:buFontTx/>
              <a:buNone/>
            </a:pPr>
            <a:r>
              <a:rPr lang="zh-CN" altLang="en-US" sz="2400" b="0" dirty="0" smtClean="0">
                <a:solidFill>
                  <a:srgbClr val="000099"/>
                </a:solidFill>
                <a:latin typeface="Times New Roman" pitchFamily="18" charset="0"/>
              </a:rPr>
              <a:t>总线接口也是一种通用的接口技术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4.6.1 </a:t>
            </a:r>
            <a:r>
              <a:rPr lang="zh-CN" altLang="en-US" dirty="0" smtClean="0"/>
              <a:t>微机总线概述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b="0" dirty="0" smtClean="0">
                <a:latin typeface="Times New Roman" pitchFamily="18" charset="0"/>
              </a:rPr>
              <a:t>总线连接方法广泛用于微机系统的各个连接层次上</a:t>
            </a:r>
          </a:p>
          <a:p>
            <a:pPr lvl="1" eaLnBrk="1" hangingPunct="1"/>
            <a:r>
              <a:rPr lang="zh-CN" altLang="en-US" sz="2400" b="0" dirty="0">
                <a:solidFill>
                  <a:schemeClr val="accent2"/>
                </a:solidFill>
                <a:ea typeface="+mn-ea"/>
                <a:cs typeface="+mn-cs"/>
              </a:rPr>
              <a:t>大规模集成电路芯片内部（如微处理器的内部总线）</a:t>
            </a:r>
          </a:p>
          <a:p>
            <a:pPr lvl="1" eaLnBrk="1" hangingPunct="1"/>
            <a:r>
              <a:rPr lang="zh-CN" altLang="en-US" sz="2400" b="0" dirty="0">
                <a:solidFill>
                  <a:schemeClr val="accent2"/>
                </a:solidFill>
                <a:ea typeface="+mn-ea"/>
                <a:cs typeface="+mn-cs"/>
              </a:rPr>
              <a:t>主机板中微处理器、存储器及</a:t>
            </a:r>
            <a:r>
              <a:rPr lang="en-US" altLang="zh-CN" sz="2400" b="0" dirty="0">
                <a:solidFill>
                  <a:schemeClr val="accent2"/>
                </a:solidFill>
                <a:ea typeface="+mn-ea"/>
                <a:cs typeface="+mn-cs"/>
              </a:rPr>
              <a:t>I/O</a:t>
            </a:r>
            <a:r>
              <a:rPr lang="zh-CN" altLang="en-US" sz="2400" b="0" dirty="0">
                <a:solidFill>
                  <a:schemeClr val="accent2"/>
                </a:solidFill>
                <a:ea typeface="+mn-ea"/>
                <a:cs typeface="+mn-cs"/>
              </a:rPr>
              <a:t>接口电路之间，主机模板与各种接口模板之间</a:t>
            </a:r>
          </a:p>
          <a:p>
            <a:pPr lvl="1" eaLnBrk="1" hangingPunct="1"/>
            <a:r>
              <a:rPr lang="zh-CN" altLang="en-US" sz="2400" b="0" dirty="0">
                <a:solidFill>
                  <a:schemeClr val="accent2"/>
                </a:solidFill>
                <a:ea typeface="+mn-ea"/>
                <a:cs typeface="+mn-cs"/>
              </a:rPr>
              <a:t>微机系统之间以及微机系统与外部设备之间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⑴ </a:t>
            </a:r>
            <a:r>
              <a:rPr lang="zh-CN" altLang="en-US" smtClean="0">
                <a:latin typeface="Times New Roman" pitchFamily="18" charset="0"/>
              </a:rPr>
              <a:t>芯片总线（</a:t>
            </a:r>
            <a:r>
              <a:rPr lang="en-US" altLang="zh-CN" smtClean="0"/>
              <a:t>Chip Bus</a:t>
            </a:r>
            <a:r>
              <a:rPr lang="zh-CN" altLang="en-US" smtClean="0">
                <a:latin typeface="Times New Roman" pitchFamily="18" charset="0"/>
              </a:rPr>
              <a:t>）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b="0" dirty="0" smtClean="0">
                <a:latin typeface="Times New Roman" pitchFamily="18" charset="0"/>
              </a:rPr>
              <a:t>指大规模集成电路芯片内部，或一个较小系统中各种不同器件连接在一起的总线；用于芯片级互连</a:t>
            </a:r>
          </a:p>
          <a:p>
            <a:pPr eaLnBrk="1" hangingPunct="1"/>
            <a:r>
              <a:rPr lang="zh-CN" altLang="en-US" sz="2400" b="0" dirty="0" smtClean="0">
                <a:latin typeface="Times New Roman" pitchFamily="18" charset="0"/>
              </a:rPr>
              <a:t>芯片总线也称为局部总线（</a:t>
            </a:r>
            <a:r>
              <a:rPr lang="en-US" altLang="zh-CN" sz="2400" b="0" dirty="0" smtClean="0"/>
              <a:t>Local Bus</a:t>
            </a:r>
            <a:r>
              <a:rPr lang="zh-CN" altLang="en-US" sz="2400" b="0" dirty="0" smtClean="0">
                <a:latin typeface="Times New Roman" pitchFamily="18" charset="0"/>
              </a:rPr>
              <a:t>）</a:t>
            </a:r>
          </a:p>
          <a:p>
            <a:pPr eaLnBrk="1" hangingPunct="1"/>
            <a:r>
              <a:rPr lang="zh-CN" altLang="en-US" sz="2400" b="0" dirty="0" smtClean="0">
                <a:latin typeface="Times New Roman" pitchFamily="18" charset="0"/>
              </a:rPr>
              <a:t>微处理器的引脚信号就是芯片总线</a:t>
            </a:r>
          </a:p>
          <a:p>
            <a:pPr eaLnBrk="1" hangingPunct="1"/>
            <a:r>
              <a:rPr lang="zh-CN" altLang="en-US" sz="2400" b="0" dirty="0" smtClean="0">
                <a:latin typeface="Times New Roman" pitchFamily="18" charset="0"/>
              </a:rPr>
              <a:t>微处理器内部的控制器、运算器、寄存器之间，还有系统主机板上</a:t>
            </a:r>
            <a:r>
              <a:rPr lang="en-US" altLang="zh-CN" sz="2400" b="0" dirty="0" smtClean="0"/>
              <a:t>CPU</a:t>
            </a:r>
            <a:r>
              <a:rPr lang="zh-CN" altLang="en-US" sz="2400" b="0" dirty="0" smtClean="0">
                <a:latin typeface="Times New Roman" pitchFamily="18" charset="0"/>
              </a:rPr>
              <a:t>、存储器、接口电路等之间通常就是利用芯片级总线互连的</a:t>
            </a:r>
            <a:endParaRPr lang="zh-CN" altLang="en-US" sz="2400" b="0" dirty="0" smtClean="0"/>
          </a:p>
        </p:txBody>
      </p:sp>
      <p:sp>
        <p:nvSpPr>
          <p:cNvPr id="72709" name="AutoShape 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542330" y="5544235"/>
            <a:ext cx="1035115" cy="530265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2400" dirty="0">
                <a:solidFill>
                  <a:srgbClr val="000099"/>
                </a:solidFill>
              </a:rPr>
              <a:t>图示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⑵ </a:t>
            </a:r>
            <a:r>
              <a:rPr lang="zh-CN" altLang="en-US" smtClean="0">
                <a:latin typeface="Times New Roman" pitchFamily="18" charset="0"/>
              </a:rPr>
              <a:t>内总线</a:t>
            </a:r>
            <a:r>
              <a:rPr lang="zh-CN" altLang="en-US" smtClean="0"/>
              <a:t>（</a:t>
            </a:r>
            <a:r>
              <a:rPr lang="en-US" altLang="zh-CN" smtClean="0"/>
              <a:t>Internal Bus</a:t>
            </a:r>
            <a:r>
              <a:rPr lang="zh-CN" altLang="en-US" smtClean="0"/>
              <a:t>）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29600" cy="3168005"/>
          </a:xfrm>
        </p:spPr>
        <p:txBody>
          <a:bodyPr/>
          <a:lstStyle/>
          <a:p>
            <a:pPr eaLnBrk="1" hangingPunct="1"/>
            <a:r>
              <a:rPr lang="zh-CN" altLang="en-US" sz="2400" b="0" dirty="0" smtClean="0">
                <a:latin typeface="Times New Roman" pitchFamily="18" charset="0"/>
              </a:rPr>
              <a:t>微机系统中模板与模板间连接的总线，是微机系统所特有的总线；用于模板级互连</a:t>
            </a:r>
          </a:p>
          <a:p>
            <a:pPr eaLnBrk="1" hangingPunct="1"/>
            <a:r>
              <a:rPr lang="zh-CN" altLang="en-US" sz="2400" b="0" dirty="0" smtClean="0">
                <a:latin typeface="Times New Roman" pitchFamily="18" charset="0"/>
              </a:rPr>
              <a:t>内总线也被称为板级总线或系统总线（</a:t>
            </a:r>
            <a:r>
              <a:rPr lang="en-US" altLang="zh-CN" sz="2400" b="0" dirty="0" smtClean="0">
                <a:latin typeface="Times New Roman" pitchFamily="18" charset="0"/>
              </a:rPr>
              <a:t>System Bus</a:t>
            </a:r>
            <a:r>
              <a:rPr lang="zh-CN" altLang="en-US" sz="2400" b="0" dirty="0" smtClean="0">
                <a:latin typeface="Times New Roman" pitchFamily="18" charset="0"/>
              </a:rPr>
              <a:t>）</a:t>
            </a:r>
          </a:p>
          <a:p>
            <a:pPr eaLnBrk="1" hangingPunct="1"/>
            <a:r>
              <a:rPr lang="zh-CN" altLang="en-US" sz="2400" b="0" dirty="0" smtClean="0">
                <a:latin typeface="Times New Roman" pitchFamily="18" charset="0"/>
              </a:rPr>
              <a:t>多数已实现标准化，例如</a:t>
            </a:r>
            <a:r>
              <a:rPr lang="en-US" altLang="zh-CN" sz="2400" b="0" dirty="0" smtClean="0">
                <a:latin typeface="Times New Roman" pitchFamily="18" charset="0"/>
              </a:rPr>
              <a:t>STD</a:t>
            </a:r>
            <a:r>
              <a:rPr lang="zh-CN" altLang="en-US" sz="2400" b="0" dirty="0" smtClean="0">
                <a:latin typeface="Times New Roman" pitchFamily="18" charset="0"/>
              </a:rPr>
              <a:t>总线、</a:t>
            </a:r>
            <a:r>
              <a:rPr lang="en-US" altLang="zh-CN" sz="2400" b="0" dirty="0" smtClean="0">
                <a:latin typeface="Times New Roman" pitchFamily="18" charset="0"/>
              </a:rPr>
              <a:t>ISA</a:t>
            </a:r>
            <a:r>
              <a:rPr lang="zh-CN" altLang="en-US" sz="2400" b="0" dirty="0" smtClean="0">
                <a:latin typeface="Times New Roman" pitchFamily="18" charset="0"/>
              </a:rPr>
              <a:t>总线等。</a:t>
            </a:r>
          </a:p>
          <a:p>
            <a:pPr eaLnBrk="1" hangingPunct="1"/>
            <a:r>
              <a:rPr lang="zh-CN" altLang="en-US" sz="2400" b="0" dirty="0" smtClean="0">
                <a:latin typeface="Times New Roman" pitchFamily="18" charset="0"/>
              </a:rPr>
              <a:t>微机主板的各种扩展插槽多属于内总线</a:t>
            </a:r>
            <a:endParaRPr lang="zh-CN" altLang="en-US" sz="2400" b="0" dirty="0" smtClean="0"/>
          </a:p>
        </p:txBody>
      </p:sp>
      <p:sp>
        <p:nvSpPr>
          <p:cNvPr id="73733" name="AutoShape 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362310" y="5499230"/>
            <a:ext cx="1024453" cy="523745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2400" dirty="0">
                <a:solidFill>
                  <a:srgbClr val="000099"/>
                </a:solidFill>
              </a:rPr>
              <a:t>图示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⑶ </a:t>
            </a:r>
            <a:r>
              <a:rPr lang="zh-CN" altLang="en-US" smtClean="0">
                <a:latin typeface="Times New Roman" pitchFamily="18" charset="0"/>
              </a:rPr>
              <a:t>外总线</a:t>
            </a:r>
            <a:r>
              <a:rPr lang="zh-CN" altLang="en-US" smtClean="0"/>
              <a:t>（</a:t>
            </a:r>
            <a:r>
              <a:rPr lang="en-US" altLang="zh-CN" smtClean="0"/>
              <a:t>External Bus</a:t>
            </a:r>
            <a:r>
              <a:rPr lang="zh-CN" altLang="en-US" smtClean="0"/>
              <a:t>）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29600" cy="3672061"/>
          </a:xfrm>
        </p:spPr>
        <p:txBody>
          <a:bodyPr/>
          <a:lstStyle/>
          <a:p>
            <a:pPr eaLnBrk="1" hangingPunct="1"/>
            <a:r>
              <a:rPr lang="zh-CN" altLang="en-US" sz="2400" b="0" dirty="0" smtClean="0">
                <a:latin typeface="Times New Roman" pitchFamily="18" charset="0"/>
              </a:rPr>
              <a:t>微机系统之间或微机系统与其外设通信的总线，用于设备级互连</a:t>
            </a:r>
          </a:p>
          <a:p>
            <a:pPr eaLnBrk="1" hangingPunct="1"/>
            <a:r>
              <a:rPr lang="zh-CN" altLang="en-US" sz="2400" b="0" dirty="0" smtClean="0">
                <a:latin typeface="Times New Roman" pitchFamily="18" charset="0"/>
              </a:rPr>
              <a:t>外总线过去又称为通信总线，主要指串行通信总线，例如</a:t>
            </a:r>
            <a:r>
              <a:rPr lang="en-US" altLang="zh-CN" sz="2400" b="0" dirty="0" smtClean="0">
                <a:latin typeface="Times New Roman" pitchFamily="18" charset="0"/>
              </a:rPr>
              <a:t>RS-232</a:t>
            </a:r>
          </a:p>
          <a:p>
            <a:pPr eaLnBrk="1" hangingPunct="1"/>
            <a:r>
              <a:rPr lang="zh-CN" altLang="en-US" sz="2400" b="0" dirty="0" smtClean="0">
                <a:latin typeface="Times New Roman" pitchFamily="18" charset="0"/>
              </a:rPr>
              <a:t>现在，外总线的意义常延伸为外设总线，主要用于连接各种外设</a:t>
            </a:r>
          </a:p>
          <a:p>
            <a:pPr eaLnBrk="1" hangingPunct="1"/>
            <a:r>
              <a:rPr lang="zh-CN" altLang="en-US" sz="2400" b="0" dirty="0" smtClean="0">
                <a:latin typeface="Times New Roman" pitchFamily="18" charset="0"/>
              </a:rPr>
              <a:t>外总线种类较多，常与特定设备有关，例如</a:t>
            </a:r>
            <a:r>
              <a:rPr lang="en-US" altLang="zh-CN" sz="2400" b="0" dirty="0" err="1" smtClean="0">
                <a:latin typeface="Times New Roman" pitchFamily="18" charset="0"/>
              </a:rPr>
              <a:t>Centronics</a:t>
            </a:r>
            <a:r>
              <a:rPr lang="zh-CN" altLang="en-US" sz="2400" b="0" dirty="0" smtClean="0">
                <a:latin typeface="Times New Roman" pitchFamily="18" charset="0"/>
              </a:rPr>
              <a:t>并行打印机总线、</a:t>
            </a:r>
            <a:r>
              <a:rPr lang="en-US" altLang="zh-CN" sz="2400" b="0" dirty="0" smtClean="0">
                <a:latin typeface="Times New Roman" pitchFamily="18" charset="0"/>
              </a:rPr>
              <a:t>IEEE 488</a:t>
            </a:r>
            <a:r>
              <a:rPr lang="zh-CN" altLang="en-US" sz="2400" b="0" dirty="0" smtClean="0">
                <a:latin typeface="Times New Roman" pitchFamily="18" charset="0"/>
              </a:rPr>
              <a:t>智能仪器仪表并行总线（又称为</a:t>
            </a:r>
            <a:r>
              <a:rPr lang="en-US" altLang="zh-CN" sz="2400" b="0" dirty="0" smtClean="0">
                <a:latin typeface="Times New Roman" pitchFamily="18" charset="0"/>
              </a:rPr>
              <a:t>GPIB</a:t>
            </a:r>
            <a:r>
              <a:rPr lang="zh-CN" altLang="en-US" sz="2400" b="0" dirty="0" smtClean="0">
                <a:latin typeface="Times New Roman" pitchFamily="18" charset="0"/>
              </a:rPr>
              <a:t>总线）</a:t>
            </a:r>
          </a:p>
        </p:txBody>
      </p:sp>
      <p:sp>
        <p:nvSpPr>
          <p:cNvPr id="74759" name="AutoShape 7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407315" y="5409220"/>
            <a:ext cx="979448" cy="585065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2400" dirty="0">
                <a:solidFill>
                  <a:srgbClr val="000099"/>
                </a:solidFill>
              </a:rPr>
              <a:t>图示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Times New Roman" pitchFamily="18" charset="0"/>
              </a:rPr>
              <a:t>常见系统总线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981075"/>
            <a:ext cx="8351837" cy="2447925"/>
          </a:xfrm>
        </p:spPr>
        <p:txBody>
          <a:bodyPr/>
          <a:lstStyle/>
          <a:p>
            <a:pPr eaLnBrk="1" hangingPunct="1"/>
            <a:r>
              <a:rPr lang="zh-CN" altLang="en-US" sz="2400" b="0" dirty="0" smtClean="0">
                <a:latin typeface="Times New Roman" pitchFamily="18" charset="0"/>
              </a:rPr>
              <a:t>在微机发展和应用中出现了许多种内、外总线标准</a:t>
            </a:r>
          </a:p>
          <a:p>
            <a:pPr lvl="1" eaLnBrk="1" hangingPunct="1"/>
            <a:r>
              <a:rPr lang="zh-CN" altLang="en-US" sz="2400" b="0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第一个标准化的微机总线</a:t>
            </a:r>
            <a:r>
              <a:rPr lang="en-US" altLang="zh-CN" sz="2400" b="0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S-100</a:t>
            </a:r>
            <a:r>
              <a:rPr lang="zh-CN" altLang="en-US" sz="2400" b="0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总线</a:t>
            </a:r>
          </a:p>
          <a:p>
            <a:pPr lvl="1" eaLnBrk="1" hangingPunct="1"/>
            <a:r>
              <a:rPr lang="zh-CN" altLang="en-US" sz="2400" b="0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面向工业控制领域的</a:t>
            </a:r>
            <a:r>
              <a:rPr lang="en-US" altLang="zh-CN" sz="2400" b="0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STD</a:t>
            </a:r>
            <a:r>
              <a:rPr lang="zh-CN" altLang="en-US" sz="2400" b="0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总线</a:t>
            </a:r>
          </a:p>
          <a:p>
            <a:pPr lvl="1" eaLnBrk="1" hangingPunct="1"/>
            <a:r>
              <a:rPr lang="en-US" altLang="zh-CN" sz="2400" b="0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32</a:t>
            </a:r>
            <a:r>
              <a:rPr lang="zh-CN" altLang="en-US" sz="2400" b="0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位</a:t>
            </a:r>
            <a:r>
              <a:rPr lang="en-US" altLang="zh-CN" sz="2400" b="0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PC</a:t>
            </a:r>
            <a:r>
              <a:rPr lang="zh-CN" altLang="en-US" sz="2400" b="0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机上的</a:t>
            </a:r>
            <a:r>
              <a:rPr lang="en-US" altLang="zh-CN" sz="2400" b="0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ISA</a:t>
            </a:r>
            <a:r>
              <a:rPr lang="zh-CN" altLang="en-US" sz="2400" b="0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系统总线、</a:t>
            </a:r>
            <a:r>
              <a:rPr lang="en-US" altLang="zh-CN" sz="2400" b="0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EISA</a:t>
            </a:r>
            <a:r>
              <a:rPr lang="zh-CN" altLang="en-US" sz="2400" b="0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总线、</a:t>
            </a:r>
            <a:r>
              <a:rPr lang="en-US" altLang="zh-CN" sz="2400" b="0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VESA</a:t>
            </a:r>
            <a:r>
              <a:rPr lang="zh-CN" altLang="en-US" sz="2400" b="0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总线、</a:t>
            </a:r>
            <a:r>
              <a:rPr lang="en-US" altLang="zh-CN" sz="2400" b="0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PCI</a:t>
            </a:r>
            <a:r>
              <a:rPr lang="zh-CN" altLang="en-US" sz="2400" b="0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总线、</a:t>
            </a:r>
            <a:r>
              <a:rPr lang="en-US" altLang="zh-CN" sz="2400" b="0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USB</a:t>
            </a:r>
            <a:r>
              <a:rPr lang="zh-CN" altLang="en-US" sz="2400" b="0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总线等</a:t>
            </a:r>
          </a:p>
        </p:txBody>
      </p:sp>
      <p:sp>
        <p:nvSpPr>
          <p:cNvPr id="75787" name="AutoShape 1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362310" y="5499230"/>
            <a:ext cx="1024453" cy="523745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2400" dirty="0">
                <a:solidFill>
                  <a:srgbClr val="000099"/>
                </a:solidFill>
              </a:rPr>
              <a:t>图示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57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57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5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75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7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 bwMode="auto">
          <a:xfrm>
            <a:off x="2483768" y="2204864"/>
            <a:ext cx="4392488" cy="1800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4800" dirty="0" smtClean="0"/>
              <a:t>本章到此结束</a:t>
            </a:r>
            <a:endParaRPr lang="en-US" altLang="zh-CN" sz="48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4800" dirty="0" smtClean="0"/>
              <a:t>谢谢</a:t>
            </a:r>
            <a:endParaRPr kumimoji="0" lang="zh-CN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630131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</a:t>
            </a:r>
            <a:r>
              <a:rPr lang="en-US" altLang="zh-CN" smtClean="0"/>
              <a:t>4</a:t>
            </a:r>
            <a:r>
              <a:rPr lang="zh-CN" altLang="en-US" smtClean="0"/>
              <a:t>章：什么是分时复用？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981075"/>
            <a:ext cx="8064500" cy="5184775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latin typeface="Times New Roman" pitchFamily="18" charset="0"/>
              </a:rPr>
              <a:t>分时复用就是一个引脚在不同的时刻具有两个甚至多个作用</a:t>
            </a:r>
          </a:p>
          <a:p>
            <a:pPr eaLnBrk="1" hangingPunct="1"/>
            <a:r>
              <a:rPr lang="zh-CN" altLang="en-US" sz="2800" smtClean="0">
                <a:latin typeface="Times New Roman" pitchFamily="18" charset="0"/>
              </a:rPr>
              <a:t>最常见的总线复用是数据和地址引脚复用</a:t>
            </a:r>
            <a:r>
              <a:rPr lang="zh-CN" altLang="en-US" sz="2800" smtClean="0"/>
              <a:t> </a:t>
            </a:r>
          </a:p>
          <a:p>
            <a:pPr eaLnBrk="1" hangingPunct="1"/>
            <a:r>
              <a:rPr lang="zh-CN" altLang="en-US" sz="2800" smtClean="0">
                <a:latin typeface="Times New Roman" pitchFamily="18" charset="0"/>
              </a:rPr>
              <a:t>总线复用的目的是为了减少对外引脚个数</a:t>
            </a:r>
          </a:p>
          <a:p>
            <a:pPr eaLnBrk="1" hangingPunct="1"/>
            <a:r>
              <a:rPr lang="en-US" altLang="zh-CN" sz="2800" smtClean="0"/>
              <a:t>8088 /8086CPU</a:t>
            </a:r>
            <a:r>
              <a:rPr lang="zh-CN" altLang="en-US" sz="2800" smtClean="0"/>
              <a:t>的数据地址线</a:t>
            </a:r>
            <a:r>
              <a:rPr lang="zh-CN" altLang="en-US" sz="2800" smtClean="0">
                <a:latin typeface="Times New Roman" pitchFamily="18" charset="0"/>
              </a:rPr>
              <a:t>采用了总线复用方法</a:t>
            </a:r>
          </a:p>
        </p:txBody>
      </p:sp>
      <p:pic>
        <p:nvPicPr>
          <p:cNvPr id="5" name="图片 4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301208"/>
            <a:ext cx="833512" cy="833512"/>
          </a:xfrm>
          <a:prstGeom prst="rect">
            <a:avLst/>
          </a:prstGeom>
        </p:spPr>
      </p:pic>
    </p:spTree>
  </p:cSld>
  <p:clrMapOvr>
    <a:masterClrMapping/>
  </p:clrMapOvr>
  <p:transition advClick="0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4.1.1 8088</a:t>
            </a:r>
            <a:r>
              <a:rPr lang="zh-CN" altLang="en-US" dirty="0" smtClean="0"/>
              <a:t>的两种组态模式</a:t>
            </a:r>
            <a:r>
              <a:rPr lang="zh-CN" altLang="en-US" sz="1800" dirty="0" smtClean="0"/>
              <a:t>（续）</a:t>
            </a:r>
          </a:p>
        </p:txBody>
      </p:sp>
      <p:sp>
        <p:nvSpPr>
          <p:cNvPr id="15363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29600" cy="3168005"/>
          </a:xfrm>
        </p:spPr>
        <p:txBody>
          <a:bodyPr/>
          <a:lstStyle/>
          <a:p>
            <a:pPr eaLnBrk="1" hangingPunct="1"/>
            <a:r>
              <a:rPr lang="zh-CN" altLang="en-US" sz="2400" b="0" dirty="0" smtClean="0"/>
              <a:t>两种组态利用</a:t>
            </a:r>
            <a:r>
              <a:rPr lang="en-US" altLang="zh-CN" sz="2400" b="0" dirty="0" smtClean="0">
                <a:hlinkClick r:id="rId2" action="ppaction://hlinksldjump"/>
              </a:rPr>
              <a:t>MN/MX*</a:t>
            </a:r>
            <a:r>
              <a:rPr lang="zh-CN" altLang="en-US" sz="2400" b="0" dirty="0" smtClean="0"/>
              <a:t>引脚区别</a:t>
            </a:r>
          </a:p>
          <a:p>
            <a:pPr lvl="1" eaLnBrk="1" hangingPunct="1"/>
            <a:r>
              <a:rPr lang="en-US" altLang="zh-CN" sz="2400" b="0" dirty="0" smtClean="0">
                <a:solidFill>
                  <a:srgbClr val="000099"/>
                </a:solidFill>
              </a:rPr>
              <a:t>MN/MX*</a:t>
            </a:r>
            <a:r>
              <a:rPr lang="zh-CN" altLang="en-US" sz="2400" b="0" dirty="0" smtClean="0">
                <a:solidFill>
                  <a:srgbClr val="000099"/>
                </a:solidFill>
              </a:rPr>
              <a:t>接高电平为</a:t>
            </a:r>
            <a:r>
              <a:rPr lang="zh-CN" altLang="en-US" sz="2400" b="0" dirty="0" smtClean="0">
                <a:solidFill>
                  <a:srgbClr val="000099"/>
                </a:solidFill>
                <a:hlinkClick r:id="rId3" action="ppaction://hlinksldjump"/>
              </a:rPr>
              <a:t>最小组态模式</a:t>
            </a:r>
            <a:endParaRPr lang="zh-CN" altLang="en-US" sz="2400" b="0" dirty="0" smtClean="0">
              <a:solidFill>
                <a:srgbClr val="000099"/>
              </a:solidFill>
            </a:endParaRPr>
          </a:p>
          <a:p>
            <a:pPr lvl="1" eaLnBrk="1" hangingPunct="1"/>
            <a:r>
              <a:rPr lang="en-US" altLang="zh-CN" sz="2400" b="0" dirty="0" smtClean="0">
                <a:solidFill>
                  <a:srgbClr val="000099"/>
                </a:solidFill>
              </a:rPr>
              <a:t>MN/MX*</a:t>
            </a:r>
            <a:r>
              <a:rPr lang="zh-CN" altLang="en-US" sz="2400" b="0" dirty="0" smtClean="0">
                <a:solidFill>
                  <a:srgbClr val="000099"/>
                </a:solidFill>
              </a:rPr>
              <a:t>接低电平为</a:t>
            </a:r>
            <a:r>
              <a:rPr lang="zh-CN" altLang="en-US" sz="2400" b="0" dirty="0" smtClean="0">
                <a:solidFill>
                  <a:srgbClr val="000099"/>
                </a:solidFill>
                <a:hlinkClick r:id="rId4" action="ppaction://hlinksldjump"/>
              </a:rPr>
              <a:t>最大组态模式</a:t>
            </a:r>
            <a:endParaRPr lang="zh-CN" altLang="en-US" sz="2400" b="0" dirty="0" smtClean="0">
              <a:solidFill>
                <a:srgbClr val="000099"/>
              </a:solidFill>
            </a:endParaRPr>
          </a:p>
          <a:p>
            <a:pPr eaLnBrk="1" hangingPunct="1">
              <a:spcBef>
                <a:spcPts val="1800"/>
              </a:spcBef>
            </a:pPr>
            <a:r>
              <a:rPr lang="zh-CN" altLang="en-US" sz="2400" b="0" dirty="0" smtClean="0"/>
              <a:t>两种组态下的内部操作并没有区别</a:t>
            </a:r>
          </a:p>
          <a:p>
            <a:pPr lvl="1" eaLnBrk="1" hangingPunct="1"/>
            <a:r>
              <a:rPr lang="en-US" altLang="zh-CN" sz="2400" b="0" dirty="0" smtClean="0">
                <a:solidFill>
                  <a:srgbClr val="000099"/>
                </a:solidFill>
              </a:rPr>
              <a:t>IBM PC/XT</a:t>
            </a:r>
            <a:r>
              <a:rPr lang="zh-CN" altLang="en-US" sz="2400" b="0" dirty="0" smtClean="0">
                <a:solidFill>
                  <a:srgbClr val="000099"/>
                </a:solidFill>
              </a:rPr>
              <a:t>采用最大组态</a:t>
            </a:r>
          </a:p>
          <a:p>
            <a:pPr lvl="1" eaLnBrk="1" hangingPunct="1"/>
            <a:r>
              <a:rPr lang="zh-CN" altLang="en-US" sz="2400" b="0" dirty="0" smtClean="0">
                <a:solidFill>
                  <a:srgbClr val="000099"/>
                </a:solidFill>
              </a:rPr>
              <a:t>课程中以最小组态</a:t>
            </a:r>
            <a:r>
              <a:rPr lang="zh-CN" altLang="en-US" sz="2400" b="0" dirty="0">
                <a:solidFill>
                  <a:srgbClr val="000099"/>
                </a:solidFill>
              </a:rPr>
              <a:t>进行</a:t>
            </a:r>
            <a:r>
              <a:rPr lang="zh-CN" altLang="en-US" sz="2400" b="0" dirty="0" smtClean="0">
                <a:solidFill>
                  <a:srgbClr val="000099"/>
                </a:solidFill>
              </a:rPr>
              <a:t>基本原理的学习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060699" y="4284095"/>
            <a:ext cx="5832475" cy="1655763"/>
            <a:chOff x="1701" y="2840"/>
            <a:chExt cx="3674" cy="1043"/>
          </a:xfrm>
        </p:grpSpPr>
        <p:sp>
          <p:nvSpPr>
            <p:cNvPr id="6153" name="AutoShape 9"/>
            <p:cNvSpPr>
              <a:spLocks noChangeArrowheads="1"/>
            </p:cNvSpPr>
            <p:nvPr/>
          </p:nvSpPr>
          <p:spPr bwMode="auto">
            <a:xfrm>
              <a:off x="1701" y="2840"/>
              <a:ext cx="3674" cy="1043"/>
            </a:xfrm>
            <a:prstGeom prst="horizontalScroll">
              <a:avLst>
                <a:gd name="adj" fmla="val 12500"/>
              </a:avLst>
            </a:prstGeom>
            <a:gradFill rotWithShape="1">
              <a:gsLst>
                <a:gs pos="0">
                  <a:srgbClr val="3399FF">
                    <a:alpha val="78999"/>
                  </a:srgbClr>
                </a:gs>
                <a:gs pos="50000">
                  <a:srgbClr val="3366FF"/>
                </a:gs>
                <a:gs pos="100000">
                  <a:srgbClr val="3399FF">
                    <a:alpha val="78999"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indent="88900" algn="just">
                <a:defRPr/>
              </a:pPr>
              <a:r>
                <a:rPr lang="zh-CN" altLang="en-US" sz="2400" b="1">
                  <a:solidFill>
                    <a:schemeClr val="bg1"/>
                  </a:solidFill>
                </a:rPr>
                <a:t>通常在信号名称加</a:t>
              </a:r>
            </a:p>
            <a:p>
              <a:pPr indent="88900" algn="just">
                <a:lnSpc>
                  <a:spcPct val="120000"/>
                </a:lnSpc>
                <a:defRPr/>
              </a:pPr>
              <a:r>
                <a:rPr lang="zh-CN" altLang="en-US" sz="2400" b="1">
                  <a:solidFill>
                    <a:schemeClr val="bg1"/>
                  </a:solidFill>
                </a:rPr>
                <a:t>上划线（如：</a:t>
              </a:r>
              <a:r>
                <a:rPr lang="en-US" altLang="zh-CN" sz="2400" b="1">
                  <a:solidFill>
                    <a:schemeClr val="bg1"/>
                  </a:solidFill>
                </a:rPr>
                <a:t>MX</a:t>
              </a:r>
              <a:r>
                <a:rPr lang="zh-CN" altLang="en-US" sz="2400" b="1">
                  <a:solidFill>
                    <a:schemeClr val="bg1"/>
                  </a:solidFill>
                </a:rPr>
                <a:t>）或星号（如：</a:t>
              </a:r>
              <a:r>
                <a:rPr lang="en-US" altLang="zh-CN" sz="2400" b="1">
                  <a:solidFill>
                    <a:schemeClr val="bg1"/>
                  </a:solidFill>
                </a:rPr>
                <a:t>MX*</a:t>
              </a:r>
              <a:r>
                <a:rPr lang="zh-CN" altLang="en-US" sz="2400" b="1">
                  <a:solidFill>
                    <a:schemeClr val="bg1"/>
                  </a:solidFill>
                </a:rPr>
                <a:t>）</a:t>
              </a:r>
            </a:p>
            <a:p>
              <a:pPr indent="88900" algn="just">
                <a:defRPr/>
              </a:pPr>
              <a:r>
                <a:rPr lang="zh-CN" altLang="en-US" sz="2400" b="1">
                  <a:solidFill>
                    <a:schemeClr val="bg1"/>
                  </a:solidFill>
                </a:rPr>
                <a:t>表示低电平有效</a:t>
              </a:r>
            </a:p>
          </p:txBody>
        </p:sp>
        <p:sp>
          <p:nvSpPr>
            <p:cNvPr id="15368" name="Line 11"/>
            <p:cNvSpPr>
              <a:spLocks noChangeShapeType="1"/>
            </p:cNvSpPr>
            <p:nvPr/>
          </p:nvSpPr>
          <p:spPr bwMode="auto">
            <a:xfrm>
              <a:off x="3108" y="3271"/>
              <a:ext cx="261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 nodeType="clickPar">
                      <p:stCondLst>
                        <p:cond delay="0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10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</a:t>
            </a:r>
            <a:r>
              <a:rPr lang="en-US" altLang="zh-CN" smtClean="0"/>
              <a:t>4</a:t>
            </a:r>
            <a:r>
              <a:rPr lang="zh-CN" altLang="en-US" smtClean="0"/>
              <a:t>章：基本控制信号的组合方法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6516688" y="1628775"/>
            <a:ext cx="2682875" cy="2933700"/>
            <a:chOff x="3742" y="1026"/>
            <a:chExt cx="2093" cy="1848"/>
          </a:xfrm>
        </p:grpSpPr>
        <p:sp>
          <p:nvSpPr>
            <p:cNvPr id="75782" name="Text Box 11"/>
            <p:cNvSpPr txBox="1">
              <a:spLocks noChangeArrowheads="1"/>
            </p:cNvSpPr>
            <p:nvPr/>
          </p:nvSpPr>
          <p:spPr bwMode="auto">
            <a:xfrm>
              <a:off x="4785" y="1026"/>
              <a:ext cx="8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400" b="1">
                  <a:latin typeface="Tahoma" pitchFamily="34" charset="0"/>
                </a:rPr>
                <a:t>I/O</a:t>
              </a:r>
              <a:r>
                <a:rPr kumimoji="1" lang="zh-CN" altLang="en-US" sz="2400" b="1">
                  <a:latin typeface="Tahoma" pitchFamily="34" charset="0"/>
                </a:rPr>
                <a:t>读</a:t>
              </a:r>
            </a:p>
          </p:txBody>
        </p:sp>
        <p:sp>
          <p:nvSpPr>
            <p:cNvPr id="75783" name="Line 12"/>
            <p:cNvSpPr>
              <a:spLocks noChangeShapeType="1"/>
            </p:cNvSpPr>
            <p:nvPr/>
          </p:nvSpPr>
          <p:spPr bwMode="auto">
            <a:xfrm flipH="1">
              <a:off x="3742" y="1175"/>
              <a:ext cx="998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4" name="Text Box 13"/>
            <p:cNvSpPr txBox="1">
              <a:spLocks noChangeArrowheads="1"/>
            </p:cNvSpPr>
            <p:nvPr/>
          </p:nvSpPr>
          <p:spPr bwMode="auto">
            <a:xfrm>
              <a:off x="4785" y="1573"/>
              <a:ext cx="8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400" b="1">
                  <a:latin typeface="Tahoma" pitchFamily="34" charset="0"/>
                </a:rPr>
                <a:t>I/O</a:t>
              </a:r>
              <a:r>
                <a:rPr kumimoji="1" lang="zh-CN" altLang="en-US" sz="2400" b="1">
                  <a:latin typeface="Tahoma" pitchFamily="34" charset="0"/>
                </a:rPr>
                <a:t>写</a:t>
              </a:r>
            </a:p>
          </p:txBody>
        </p:sp>
        <p:sp>
          <p:nvSpPr>
            <p:cNvPr id="75785" name="Line 14"/>
            <p:cNvSpPr>
              <a:spLocks noChangeShapeType="1"/>
            </p:cNvSpPr>
            <p:nvPr/>
          </p:nvSpPr>
          <p:spPr bwMode="auto">
            <a:xfrm flipH="1">
              <a:off x="3742" y="1722"/>
              <a:ext cx="998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6" name="Text Box 15"/>
            <p:cNvSpPr txBox="1">
              <a:spLocks noChangeArrowheads="1"/>
            </p:cNvSpPr>
            <p:nvPr/>
          </p:nvSpPr>
          <p:spPr bwMode="auto">
            <a:xfrm>
              <a:off x="4740" y="2119"/>
              <a:ext cx="10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zh-CN" altLang="en-US" sz="2400" b="1">
                  <a:latin typeface="Tahoma" pitchFamily="34" charset="0"/>
                </a:rPr>
                <a:t>存储器读</a:t>
              </a:r>
            </a:p>
          </p:txBody>
        </p:sp>
        <p:sp>
          <p:nvSpPr>
            <p:cNvPr id="75787" name="Text Box 17"/>
            <p:cNvSpPr txBox="1">
              <a:spLocks noChangeArrowheads="1"/>
            </p:cNvSpPr>
            <p:nvPr/>
          </p:nvSpPr>
          <p:spPr bwMode="auto">
            <a:xfrm>
              <a:off x="4740" y="2586"/>
              <a:ext cx="10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zh-CN" altLang="en-US" sz="2400" b="1">
                  <a:latin typeface="Tahoma" pitchFamily="34" charset="0"/>
                </a:rPr>
                <a:t>存储器写</a:t>
              </a:r>
            </a:p>
          </p:txBody>
        </p:sp>
        <p:sp>
          <p:nvSpPr>
            <p:cNvPr id="75788" name="Line 16"/>
            <p:cNvSpPr>
              <a:spLocks noChangeShapeType="1"/>
            </p:cNvSpPr>
            <p:nvPr/>
          </p:nvSpPr>
          <p:spPr bwMode="auto">
            <a:xfrm flipH="1">
              <a:off x="3833" y="2264"/>
              <a:ext cx="81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9" name="Line 18"/>
            <p:cNvSpPr>
              <a:spLocks noChangeShapeType="1"/>
            </p:cNvSpPr>
            <p:nvPr/>
          </p:nvSpPr>
          <p:spPr bwMode="auto">
            <a:xfrm flipH="1">
              <a:off x="3833" y="2731"/>
              <a:ext cx="81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75781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343025"/>
            <a:ext cx="6554788" cy="352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14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301208"/>
            <a:ext cx="833512" cy="833512"/>
          </a:xfrm>
          <a:prstGeom prst="rect">
            <a:avLst/>
          </a:prstGeom>
        </p:spPr>
      </p:pic>
    </p:spTree>
  </p:cSld>
  <p:clrMapOvr>
    <a:masterClrMapping/>
  </p:clrMapOvr>
  <p:transition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5075238" y="115888"/>
            <a:ext cx="3960812" cy="1152525"/>
          </a:xfrm>
        </p:spPr>
        <p:txBody>
          <a:bodyPr/>
          <a:lstStyle/>
          <a:p>
            <a:pPr eaLnBrk="1" hangingPunct="1"/>
            <a:r>
              <a:rPr lang="zh-CN" altLang="en-US" smtClean="0"/>
              <a:t>第</a:t>
            </a:r>
            <a:r>
              <a:rPr lang="en-US" altLang="zh-CN" smtClean="0"/>
              <a:t>4</a:t>
            </a:r>
            <a:r>
              <a:rPr lang="zh-CN" altLang="en-US" smtClean="0"/>
              <a:t>章：最小组态总线形成</a:t>
            </a:r>
            <a:br>
              <a:rPr lang="zh-CN" altLang="en-US" smtClean="0"/>
            </a:br>
            <a:r>
              <a:rPr lang="zh-CN" altLang="en-US" smtClean="0">
                <a:solidFill>
                  <a:schemeClr val="tx1"/>
                </a:solidFill>
              </a:rPr>
              <a:t>（</a:t>
            </a:r>
            <a:r>
              <a:rPr lang="en-US" altLang="zh-CN" smtClean="0">
                <a:solidFill>
                  <a:schemeClr val="tx1"/>
                </a:solidFill>
              </a:rPr>
              <a:t>Intel </a:t>
            </a:r>
            <a:r>
              <a:rPr lang="zh-CN" altLang="en-US" smtClean="0">
                <a:solidFill>
                  <a:schemeClr val="tx1"/>
                </a:solidFill>
              </a:rPr>
              <a:t>产品手册推荐电路）</a:t>
            </a:r>
          </a:p>
        </p:txBody>
      </p:sp>
      <p:grpSp>
        <p:nvGrpSpPr>
          <p:cNvPr id="76803" name="Group 5"/>
          <p:cNvGrpSpPr>
            <a:grpSpLocks/>
          </p:cNvGrpSpPr>
          <p:nvPr/>
        </p:nvGrpSpPr>
        <p:grpSpPr bwMode="auto">
          <a:xfrm>
            <a:off x="461622" y="404813"/>
            <a:ext cx="8201025" cy="6019800"/>
            <a:chOff x="507" y="255"/>
            <a:chExt cx="5166" cy="3792"/>
          </a:xfrm>
        </p:grpSpPr>
        <p:sp>
          <p:nvSpPr>
            <p:cNvPr id="76805" name="Rectangle 6"/>
            <p:cNvSpPr>
              <a:spLocks noChangeArrowheads="1"/>
            </p:cNvSpPr>
            <p:nvPr/>
          </p:nvSpPr>
          <p:spPr bwMode="auto">
            <a:xfrm>
              <a:off x="1035" y="1695"/>
              <a:ext cx="768" cy="1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806" name="Line 7"/>
            <p:cNvSpPr>
              <a:spLocks noChangeShapeType="1"/>
            </p:cNvSpPr>
            <p:nvPr/>
          </p:nvSpPr>
          <p:spPr bwMode="auto">
            <a:xfrm>
              <a:off x="603" y="2175"/>
              <a:ext cx="2592" cy="912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6807" name="Rectangle 8"/>
            <p:cNvSpPr>
              <a:spLocks noChangeArrowheads="1"/>
            </p:cNvSpPr>
            <p:nvPr/>
          </p:nvSpPr>
          <p:spPr bwMode="auto">
            <a:xfrm>
              <a:off x="1131" y="1119"/>
              <a:ext cx="864" cy="2832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>
              <a:prstShdw prst="shdw17" dist="17961" dir="2700000">
                <a:srgbClr val="997A5C"/>
              </a:prst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kumimoji="1" lang="zh-CN" altLang="zh-CN" sz="2000" b="1">
                <a:solidFill>
                  <a:schemeClr val="hlink"/>
                </a:solidFill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6808" name="Rectangle 9"/>
            <p:cNvSpPr>
              <a:spLocks noChangeArrowheads="1"/>
            </p:cNvSpPr>
            <p:nvPr/>
          </p:nvSpPr>
          <p:spPr bwMode="auto">
            <a:xfrm>
              <a:off x="2715" y="2607"/>
              <a:ext cx="480" cy="576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kumimoji="1" lang="zh-CN" altLang="zh-CN" sz="2000" b="1">
                <a:solidFill>
                  <a:schemeClr val="hlink"/>
                </a:solidFill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6809" name="Rectangle 10"/>
            <p:cNvSpPr>
              <a:spLocks noChangeArrowheads="1"/>
            </p:cNvSpPr>
            <p:nvPr/>
          </p:nvSpPr>
          <p:spPr bwMode="auto">
            <a:xfrm>
              <a:off x="2619" y="2655"/>
              <a:ext cx="480" cy="576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kumimoji="1" lang="zh-CN" altLang="zh-CN" sz="2000" b="1">
                <a:solidFill>
                  <a:schemeClr val="hlink"/>
                </a:solidFill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6810" name="Rectangle 11"/>
            <p:cNvSpPr>
              <a:spLocks noChangeArrowheads="1"/>
            </p:cNvSpPr>
            <p:nvPr/>
          </p:nvSpPr>
          <p:spPr bwMode="auto">
            <a:xfrm>
              <a:off x="2523" y="2703"/>
              <a:ext cx="480" cy="576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kumimoji="1" lang="zh-CN" altLang="zh-CN" sz="2000" b="1">
                <a:solidFill>
                  <a:schemeClr val="hlink"/>
                </a:solidFill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6811" name="Rectangle 12"/>
            <p:cNvSpPr>
              <a:spLocks noChangeArrowheads="1"/>
            </p:cNvSpPr>
            <p:nvPr/>
          </p:nvSpPr>
          <p:spPr bwMode="auto">
            <a:xfrm>
              <a:off x="2619" y="3423"/>
              <a:ext cx="480" cy="576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kumimoji="1" lang="zh-CN" altLang="zh-CN" sz="2000" b="1">
                <a:solidFill>
                  <a:schemeClr val="hlink"/>
                </a:solidFill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6812" name="Rectangle 13"/>
            <p:cNvSpPr>
              <a:spLocks noChangeArrowheads="1"/>
            </p:cNvSpPr>
            <p:nvPr/>
          </p:nvSpPr>
          <p:spPr bwMode="auto">
            <a:xfrm>
              <a:off x="2523" y="3471"/>
              <a:ext cx="480" cy="576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kumimoji="1" lang="zh-CN" altLang="zh-CN" sz="2000" b="1">
                <a:solidFill>
                  <a:schemeClr val="hlink"/>
                </a:solidFill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6813" name="Line 14"/>
            <p:cNvSpPr>
              <a:spLocks noChangeShapeType="1"/>
            </p:cNvSpPr>
            <p:nvPr/>
          </p:nvSpPr>
          <p:spPr bwMode="auto">
            <a:xfrm>
              <a:off x="2667" y="3423"/>
              <a:ext cx="48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6814" name="Line 15"/>
            <p:cNvSpPr>
              <a:spLocks noChangeShapeType="1"/>
            </p:cNvSpPr>
            <p:nvPr/>
          </p:nvSpPr>
          <p:spPr bwMode="auto">
            <a:xfrm>
              <a:off x="2475" y="3471"/>
              <a:ext cx="528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6815" name="Line 16"/>
            <p:cNvSpPr>
              <a:spLocks noChangeShapeType="1"/>
            </p:cNvSpPr>
            <p:nvPr/>
          </p:nvSpPr>
          <p:spPr bwMode="auto">
            <a:xfrm>
              <a:off x="2619" y="2655"/>
              <a:ext cx="48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6816" name="Line 17"/>
            <p:cNvSpPr>
              <a:spLocks noChangeShapeType="1"/>
            </p:cNvSpPr>
            <p:nvPr/>
          </p:nvSpPr>
          <p:spPr bwMode="auto">
            <a:xfrm>
              <a:off x="2715" y="2607"/>
              <a:ext cx="48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6817" name="Line 18"/>
            <p:cNvSpPr>
              <a:spLocks noChangeShapeType="1"/>
            </p:cNvSpPr>
            <p:nvPr/>
          </p:nvSpPr>
          <p:spPr bwMode="auto">
            <a:xfrm>
              <a:off x="2523" y="2703"/>
              <a:ext cx="48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6818" name="Line 19"/>
            <p:cNvSpPr>
              <a:spLocks noChangeShapeType="1"/>
            </p:cNvSpPr>
            <p:nvPr/>
          </p:nvSpPr>
          <p:spPr bwMode="auto">
            <a:xfrm>
              <a:off x="1995" y="3183"/>
              <a:ext cx="528" cy="0"/>
            </a:xfrm>
            <a:prstGeom prst="line">
              <a:avLst/>
            </a:prstGeom>
            <a:noFill/>
            <a:ln w="101600">
              <a:solidFill>
                <a:srgbClr val="969696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6819" name="Line 20"/>
            <p:cNvSpPr>
              <a:spLocks noChangeShapeType="1"/>
            </p:cNvSpPr>
            <p:nvPr/>
          </p:nvSpPr>
          <p:spPr bwMode="auto">
            <a:xfrm>
              <a:off x="1995" y="2994"/>
              <a:ext cx="528" cy="0"/>
            </a:xfrm>
            <a:prstGeom prst="line">
              <a:avLst/>
            </a:prstGeom>
            <a:noFill/>
            <a:ln w="101600">
              <a:solidFill>
                <a:srgbClr val="969696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6820" name="Line 21"/>
            <p:cNvSpPr>
              <a:spLocks noChangeShapeType="1"/>
            </p:cNvSpPr>
            <p:nvPr/>
          </p:nvSpPr>
          <p:spPr bwMode="auto">
            <a:xfrm>
              <a:off x="2235" y="3183"/>
              <a:ext cx="0" cy="480"/>
            </a:xfrm>
            <a:prstGeom prst="line">
              <a:avLst/>
            </a:prstGeom>
            <a:noFill/>
            <a:ln w="1016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6821" name="Line 22"/>
            <p:cNvSpPr>
              <a:spLocks noChangeShapeType="1"/>
            </p:cNvSpPr>
            <p:nvPr/>
          </p:nvSpPr>
          <p:spPr bwMode="auto">
            <a:xfrm>
              <a:off x="2235" y="3606"/>
              <a:ext cx="288" cy="0"/>
            </a:xfrm>
            <a:prstGeom prst="line">
              <a:avLst/>
            </a:prstGeom>
            <a:noFill/>
            <a:ln w="101600">
              <a:solidFill>
                <a:srgbClr val="969696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6822" name="Line 23"/>
            <p:cNvSpPr>
              <a:spLocks noChangeShapeType="1"/>
            </p:cNvSpPr>
            <p:nvPr/>
          </p:nvSpPr>
          <p:spPr bwMode="auto">
            <a:xfrm>
              <a:off x="1995" y="2799"/>
              <a:ext cx="528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6823" name="Line 24"/>
            <p:cNvSpPr>
              <a:spLocks noChangeShapeType="1"/>
            </p:cNvSpPr>
            <p:nvPr/>
          </p:nvSpPr>
          <p:spPr bwMode="auto">
            <a:xfrm>
              <a:off x="1995" y="3855"/>
              <a:ext cx="528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6824" name="Line 25"/>
            <p:cNvSpPr>
              <a:spLocks noChangeShapeType="1"/>
            </p:cNvSpPr>
            <p:nvPr/>
          </p:nvSpPr>
          <p:spPr bwMode="auto">
            <a:xfrm>
              <a:off x="1995" y="3759"/>
              <a:ext cx="528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6825" name="Text Box 26"/>
            <p:cNvSpPr txBox="1">
              <a:spLocks noChangeArrowheads="1"/>
            </p:cNvSpPr>
            <p:nvPr/>
          </p:nvSpPr>
          <p:spPr bwMode="auto">
            <a:xfrm>
              <a:off x="1563" y="1337"/>
              <a:ext cx="480" cy="1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200" b="1">
                  <a:latin typeface="Times New Roman" pitchFamily="18" charset="0"/>
                  <a:ea typeface="隶书" pitchFamily="49" charset="-122"/>
                </a:rPr>
                <a:t>RESET</a:t>
              </a: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200" b="1">
                  <a:latin typeface="Times New Roman" pitchFamily="18" charset="0"/>
                  <a:ea typeface="隶书" pitchFamily="49" charset="-122"/>
                </a:rPr>
                <a:t>   TEST</a:t>
              </a: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200" b="1">
                  <a:latin typeface="Times New Roman" pitchFamily="18" charset="0"/>
                  <a:ea typeface="隶书" pitchFamily="49" charset="-122"/>
                </a:rPr>
                <a:t>  HOLD</a:t>
              </a: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200" b="1">
                  <a:latin typeface="Times New Roman" pitchFamily="18" charset="0"/>
                  <a:ea typeface="隶书" pitchFamily="49" charset="-122"/>
                </a:rPr>
                <a:t>  HLDA</a:t>
              </a: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200" b="1">
                  <a:latin typeface="Times New Roman" pitchFamily="18" charset="0"/>
                  <a:ea typeface="隶书" pitchFamily="49" charset="-122"/>
                </a:rPr>
                <a:t>     NMI</a:t>
              </a: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200" b="1">
                  <a:latin typeface="Times New Roman" pitchFamily="18" charset="0"/>
                  <a:ea typeface="隶书" pitchFamily="49" charset="-122"/>
                </a:rPr>
                <a:t>    INTR</a:t>
              </a: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200" b="1">
                  <a:latin typeface="Times New Roman" pitchFamily="18" charset="0"/>
                  <a:ea typeface="隶书" pitchFamily="49" charset="-122"/>
                </a:rPr>
                <a:t>    INTA</a:t>
              </a: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200" b="1">
                  <a:latin typeface="Times New Roman" pitchFamily="18" charset="0"/>
                  <a:ea typeface="隶书" pitchFamily="49" charset="-122"/>
                </a:rPr>
                <a:t>  M / IO</a:t>
              </a: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200" b="1">
                  <a:latin typeface="Times New Roman" pitchFamily="18" charset="0"/>
                  <a:ea typeface="隶书" pitchFamily="49" charset="-122"/>
                </a:rPr>
                <a:t>      WR</a:t>
              </a: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200" b="1">
                  <a:latin typeface="Times New Roman" pitchFamily="18" charset="0"/>
                  <a:ea typeface="隶书" pitchFamily="49" charset="-122"/>
                </a:rPr>
                <a:t>       RD</a:t>
              </a:r>
            </a:p>
          </p:txBody>
        </p:sp>
        <p:sp>
          <p:nvSpPr>
            <p:cNvPr id="76826" name="Rectangle 27"/>
            <p:cNvSpPr>
              <a:spLocks noChangeArrowheads="1"/>
            </p:cNvSpPr>
            <p:nvPr/>
          </p:nvSpPr>
          <p:spPr bwMode="auto">
            <a:xfrm>
              <a:off x="1227" y="495"/>
              <a:ext cx="624" cy="336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>
              <a:prstShdw prst="shdw17" dist="17961" dir="2700000">
                <a:srgbClr val="997A7A"/>
              </a:prst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827" name="Line 28"/>
            <p:cNvSpPr>
              <a:spLocks noChangeShapeType="1"/>
            </p:cNvSpPr>
            <p:nvPr/>
          </p:nvSpPr>
          <p:spPr bwMode="auto">
            <a:xfrm>
              <a:off x="1323" y="303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6828" name="Line 29"/>
            <p:cNvSpPr>
              <a:spLocks noChangeShapeType="1"/>
            </p:cNvSpPr>
            <p:nvPr/>
          </p:nvSpPr>
          <p:spPr bwMode="auto">
            <a:xfrm>
              <a:off x="1755" y="303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6829" name="Rectangle 30"/>
            <p:cNvSpPr>
              <a:spLocks noChangeArrowheads="1"/>
            </p:cNvSpPr>
            <p:nvPr/>
          </p:nvSpPr>
          <p:spPr bwMode="auto">
            <a:xfrm>
              <a:off x="1515" y="255"/>
              <a:ext cx="48" cy="9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830" name="Line 31"/>
            <p:cNvSpPr>
              <a:spLocks noChangeShapeType="1"/>
            </p:cNvSpPr>
            <p:nvPr/>
          </p:nvSpPr>
          <p:spPr bwMode="auto">
            <a:xfrm>
              <a:off x="1323" y="303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6831" name="Line 32"/>
            <p:cNvSpPr>
              <a:spLocks noChangeShapeType="1"/>
            </p:cNvSpPr>
            <p:nvPr/>
          </p:nvSpPr>
          <p:spPr bwMode="auto">
            <a:xfrm>
              <a:off x="1467" y="255"/>
              <a:ext cx="0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6832" name="Line 33"/>
            <p:cNvSpPr>
              <a:spLocks noChangeShapeType="1"/>
            </p:cNvSpPr>
            <p:nvPr/>
          </p:nvSpPr>
          <p:spPr bwMode="auto">
            <a:xfrm>
              <a:off x="1611" y="255"/>
              <a:ext cx="0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6833" name="Line 34"/>
            <p:cNvSpPr>
              <a:spLocks noChangeShapeType="1"/>
            </p:cNvSpPr>
            <p:nvPr/>
          </p:nvSpPr>
          <p:spPr bwMode="auto">
            <a:xfrm>
              <a:off x="1611" y="303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6834" name="Line 35"/>
            <p:cNvSpPr>
              <a:spLocks noChangeShapeType="1"/>
            </p:cNvSpPr>
            <p:nvPr/>
          </p:nvSpPr>
          <p:spPr bwMode="auto">
            <a:xfrm>
              <a:off x="3243" y="2895"/>
              <a:ext cx="1392" cy="0"/>
            </a:xfrm>
            <a:prstGeom prst="line">
              <a:avLst/>
            </a:prstGeom>
            <a:noFill/>
            <a:ln w="317500">
              <a:solidFill>
                <a:srgbClr val="00FF99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6835" name="Line 36"/>
            <p:cNvSpPr>
              <a:spLocks noChangeShapeType="1"/>
            </p:cNvSpPr>
            <p:nvPr/>
          </p:nvSpPr>
          <p:spPr bwMode="auto">
            <a:xfrm>
              <a:off x="1995" y="2387"/>
              <a:ext cx="1248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6836" name="Line 37"/>
            <p:cNvSpPr>
              <a:spLocks noChangeShapeType="1"/>
            </p:cNvSpPr>
            <p:nvPr/>
          </p:nvSpPr>
          <p:spPr bwMode="auto">
            <a:xfrm>
              <a:off x="1995" y="2511"/>
              <a:ext cx="1248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6837" name="Line 38"/>
            <p:cNvSpPr>
              <a:spLocks noChangeShapeType="1"/>
            </p:cNvSpPr>
            <p:nvPr/>
          </p:nvSpPr>
          <p:spPr bwMode="auto">
            <a:xfrm>
              <a:off x="1995" y="1647"/>
              <a:ext cx="1248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6838" name="Line 39"/>
            <p:cNvSpPr>
              <a:spLocks noChangeShapeType="1"/>
            </p:cNvSpPr>
            <p:nvPr/>
          </p:nvSpPr>
          <p:spPr bwMode="auto">
            <a:xfrm>
              <a:off x="1995" y="1503"/>
              <a:ext cx="1248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6839" name="Line 40"/>
            <p:cNvSpPr>
              <a:spLocks noChangeShapeType="1"/>
            </p:cNvSpPr>
            <p:nvPr/>
          </p:nvSpPr>
          <p:spPr bwMode="auto">
            <a:xfrm>
              <a:off x="1995" y="1763"/>
              <a:ext cx="1248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6840" name="Line 41"/>
            <p:cNvSpPr>
              <a:spLocks noChangeShapeType="1"/>
            </p:cNvSpPr>
            <p:nvPr/>
          </p:nvSpPr>
          <p:spPr bwMode="auto">
            <a:xfrm flipH="1">
              <a:off x="1995" y="2018"/>
              <a:ext cx="1248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6841" name="Line 42"/>
            <p:cNvSpPr>
              <a:spLocks noChangeShapeType="1"/>
            </p:cNvSpPr>
            <p:nvPr/>
          </p:nvSpPr>
          <p:spPr bwMode="auto">
            <a:xfrm>
              <a:off x="1995" y="2127"/>
              <a:ext cx="1248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6842" name="Line 43"/>
            <p:cNvSpPr>
              <a:spLocks noChangeShapeType="1"/>
            </p:cNvSpPr>
            <p:nvPr/>
          </p:nvSpPr>
          <p:spPr bwMode="auto">
            <a:xfrm>
              <a:off x="1995" y="2271"/>
              <a:ext cx="1248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6843" name="Line 44"/>
            <p:cNvSpPr>
              <a:spLocks noChangeShapeType="1"/>
            </p:cNvSpPr>
            <p:nvPr/>
          </p:nvSpPr>
          <p:spPr bwMode="auto">
            <a:xfrm>
              <a:off x="1995" y="1887"/>
              <a:ext cx="1248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6844" name="Line 45"/>
            <p:cNvSpPr>
              <a:spLocks noChangeShapeType="1"/>
            </p:cNvSpPr>
            <p:nvPr/>
          </p:nvSpPr>
          <p:spPr bwMode="auto">
            <a:xfrm>
              <a:off x="1851" y="591"/>
              <a:ext cx="139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6845" name="Text Box 46"/>
            <p:cNvSpPr txBox="1">
              <a:spLocks noChangeArrowheads="1"/>
            </p:cNvSpPr>
            <p:nvPr/>
          </p:nvSpPr>
          <p:spPr bwMode="auto">
            <a:xfrm>
              <a:off x="1131" y="1167"/>
              <a:ext cx="864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200" b="1">
                  <a:latin typeface="Times New Roman" pitchFamily="18" charset="0"/>
                  <a:ea typeface="隶书" pitchFamily="49" charset="-122"/>
                </a:rPr>
                <a:t>READY     CLK     </a:t>
              </a:r>
            </a:p>
          </p:txBody>
        </p:sp>
        <p:sp>
          <p:nvSpPr>
            <p:cNvPr id="76846" name="Line 47"/>
            <p:cNvSpPr>
              <a:spLocks noChangeShapeType="1"/>
            </p:cNvSpPr>
            <p:nvPr/>
          </p:nvSpPr>
          <p:spPr bwMode="auto">
            <a:xfrm>
              <a:off x="1851" y="783"/>
              <a:ext cx="288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6847" name="Line 48"/>
            <p:cNvSpPr>
              <a:spLocks noChangeShapeType="1"/>
            </p:cNvSpPr>
            <p:nvPr/>
          </p:nvSpPr>
          <p:spPr bwMode="auto">
            <a:xfrm>
              <a:off x="2139" y="783"/>
              <a:ext cx="0" cy="576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6848" name="Line 49"/>
            <p:cNvSpPr>
              <a:spLocks noChangeShapeType="1"/>
            </p:cNvSpPr>
            <p:nvPr/>
          </p:nvSpPr>
          <p:spPr bwMode="auto">
            <a:xfrm>
              <a:off x="1995" y="1359"/>
              <a:ext cx="144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6849" name="Text Box 50"/>
            <p:cNvSpPr txBox="1">
              <a:spLocks noChangeArrowheads="1"/>
            </p:cNvSpPr>
            <p:nvPr/>
          </p:nvSpPr>
          <p:spPr bwMode="auto">
            <a:xfrm>
              <a:off x="2523" y="639"/>
              <a:ext cx="576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200" b="1">
                  <a:solidFill>
                    <a:srgbClr val="777777"/>
                  </a:solidFill>
                  <a:latin typeface="Times New Roman" pitchFamily="18" charset="0"/>
                  <a:ea typeface="隶书" pitchFamily="49" charset="-122"/>
                </a:rPr>
                <a:t>READY</a:t>
              </a:r>
            </a:p>
          </p:txBody>
        </p:sp>
        <p:sp>
          <p:nvSpPr>
            <p:cNvPr id="76850" name="Line 51"/>
            <p:cNvSpPr>
              <a:spLocks noChangeShapeType="1"/>
            </p:cNvSpPr>
            <p:nvPr/>
          </p:nvSpPr>
          <p:spPr bwMode="auto">
            <a:xfrm>
              <a:off x="3099" y="3711"/>
              <a:ext cx="1488" cy="0"/>
            </a:xfrm>
            <a:prstGeom prst="line">
              <a:avLst/>
            </a:prstGeom>
            <a:noFill/>
            <a:ln w="317500">
              <a:solidFill>
                <a:srgbClr val="33CCCC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6851" name="AutoShape 52"/>
            <p:cNvSpPr>
              <a:spLocks/>
            </p:cNvSpPr>
            <p:nvPr/>
          </p:nvSpPr>
          <p:spPr bwMode="auto">
            <a:xfrm>
              <a:off x="3291" y="543"/>
              <a:ext cx="96" cy="2016"/>
            </a:xfrm>
            <a:prstGeom prst="rightBrace">
              <a:avLst>
                <a:gd name="adj1" fmla="val 175000"/>
                <a:gd name="adj2" fmla="val 50000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852" name="Line 53"/>
            <p:cNvSpPr>
              <a:spLocks noChangeShapeType="1"/>
            </p:cNvSpPr>
            <p:nvPr/>
          </p:nvSpPr>
          <p:spPr bwMode="auto">
            <a:xfrm>
              <a:off x="3435" y="1551"/>
              <a:ext cx="1104" cy="0"/>
            </a:xfrm>
            <a:prstGeom prst="line">
              <a:avLst/>
            </a:prstGeom>
            <a:noFill/>
            <a:ln w="317500">
              <a:solidFill>
                <a:srgbClr val="FF9900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6853" name="Line 54"/>
            <p:cNvSpPr>
              <a:spLocks noChangeShapeType="1"/>
            </p:cNvSpPr>
            <p:nvPr/>
          </p:nvSpPr>
          <p:spPr bwMode="auto">
            <a:xfrm>
              <a:off x="795" y="1551"/>
              <a:ext cx="336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6854" name="Line 55"/>
            <p:cNvSpPr>
              <a:spLocks noChangeShapeType="1"/>
            </p:cNvSpPr>
            <p:nvPr/>
          </p:nvSpPr>
          <p:spPr bwMode="auto">
            <a:xfrm>
              <a:off x="1371" y="831"/>
              <a:ext cx="0" cy="288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6855" name="Line 56"/>
            <p:cNvSpPr>
              <a:spLocks noChangeShapeType="1"/>
            </p:cNvSpPr>
            <p:nvPr/>
          </p:nvSpPr>
          <p:spPr bwMode="auto">
            <a:xfrm>
              <a:off x="1755" y="831"/>
              <a:ext cx="0" cy="288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6856" name="Text Box 57"/>
            <p:cNvSpPr txBox="1">
              <a:spLocks noChangeArrowheads="1"/>
            </p:cNvSpPr>
            <p:nvPr/>
          </p:nvSpPr>
          <p:spPr bwMode="auto">
            <a:xfrm>
              <a:off x="1083" y="1520"/>
              <a:ext cx="624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200" b="1">
                  <a:latin typeface="Times New Roman" pitchFamily="18" charset="0"/>
                  <a:ea typeface="隶书" pitchFamily="49" charset="-122"/>
                </a:rPr>
                <a:t>MN / MX</a:t>
              </a:r>
            </a:p>
          </p:txBody>
        </p:sp>
        <p:sp>
          <p:nvSpPr>
            <p:cNvPr id="76857" name="Line 58"/>
            <p:cNvSpPr>
              <a:spLocks noChangeShapeType="1"/>
            </p:cNvSpPr>
            <p:nvPr/>
          </p:nvSpPr>
          <p:spPr bwMode="auto">
            <a:xfrm>
              <a:off x="1371" y="1503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6858" name="Text Box 59"/>
            <p:cNvSpPr txBox="1">
              <a:spLocks noChangeArrowheads="1"/>
            </p:cNvSpPr>
            <p:nvPr/>
          </p:nvSpPr>
          <p:spPr bwMode="auto">
            <a:xfrm>
              <a:off x="507" y="1509"/>
              <a:ext cx="336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777777"/>
                  </a:solidFill>
                  <a:latin typeface="Times New Roman" pitchFamily="18" charset="0"/>
                  <a:ea typeface="隶书" pitchFamily="49" charset="-122"/>
                </a:rPr>
                <a:t>+5V</a:t>
              </a:r>
            </a:p>
          </p:txBody>
        </p:sp>
        <p:sp>
          <p:nvSpPr>
            <p:cNvPr id="76859" name="AutoShape 60"/>
            <p:cNvSpPr>
              <a:spLocks/>
            </p:cNvSpPr>
            <p:nvPr/>
          </p:nvSpPr>
          <p:spPr bwMode="auto">
            <a:xfrm>
              <a:off x="4635" y="1551"/>
              <a:ext cx="96" cy="2208"/>
            </a:xfrm>
            <a:prstGeom prst="rightBrace">
              <a:avLst>
                <a:gd name="adj1" fmla="val 191667"/>
                <a:gd name="adj2" fmla="val 50000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860" name="Text Box 61"/>
            <p:cNvSpPr txBox="1">
              <a:spLocks noChangeArrowheads="1"/>
            </p:cNvSpPr>
            <p:nvPr/>
          </p:nvSpPr>
          <p:spPr bwMode="auto">
            <a:xfrm>
              <a:off x="3675" y="1497"/>
              <a:ext cx="672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zh-CN" altLang="en-US" sz="1600" b="1">
                  <a:latin typeface="Times New Roman" pitchFamily="18" charset="0"/>
                </a:rPr>
                <a:t>控制总线</a:t>
              </a:r>
            </a:p>
          </p:txBody>
        </p:sp>
        <p:sp>
          <p:nvSpPr>
            <p:cNvPr id="76861" name="Text Box 62"/>
            <p:cNvSpPr txBox="1">
              <a:spLocks noChangeArrowheads="1"/>
            </p:cNvSpPr>
            <p:nvPr/>
          </p:nvSpPr>
          <p:spPr bwMode="auto">
            <a:xfrm>
              <a:off x="3339" y="2841"/>
              <a:ext cx="124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zh-CN" altLang="en-US" sz="1600" b="1">
                  <a:latin typeface="Times New Roman" pitchFamily="18" charset="0"/>
                </a:rPr>
                <a:t>地址总线</a:t>
              </a:r>
              <a:r>
                <a:rPr kumimoji="1" lang="en-US" altLang="zh-CN" sz="1600" b="1">
                  <a:latin typeface="Times New Roman" pitchFamily="18" charset="0"/>
                </a:rPr>
                <a:t>A</a:t>
              </a:r>
              <a:r>
                <a:rPr kumimoji="1" lang="en-US" altLang="zh-CN" sz="1600" b="1" baseline="-16000">
                  <a:latin typeface="Times New Roman" pitchFamily="18" charset="0"/>
                </a:rPr>
                <a:t>19</a:t>
              </a:r>
              <a:r>
                <a:rPr kumimoji="1" lang="en-US" altLang="zh-CN" sz="1600" b="1">
                  <a:latin typeface="Times New Roman" pitchFamily="18" charset="0"/>
                </a:rPr>
                <a:t> ~ </a:t>
              </a:r>
              <a:r>
                <a:rPr kumimoji="1" lang="en-US" altLang="zh-CN" sz="1600" b="1" baseline="-16000">
                  <a:latin typeface="Times New Roman" pitchFamily="18" charset="0"/>
                </a:rPr>
                <a:t> </a:t>
              </a:r>
              <a:r>
                <a:rPr kumimoji="1" lang="en-US" altLang="zh-CN" sz="1600" b="1">
                  <a:latin typeface="Times New Roman" pitchFamily="18" charset="0"/>
                </a:rPr>
                <a:t>A</a:t>
              </a:r>
              <a:r>
                <a:rPr kumimoji="1" lang="en-US" altLang="zh-CN" sz="1600" b="1" baseline="-16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6862" name="Text Box 63"/>
            <p:cNvSpPr txBox="1">
              <a:spLocks noChangeArrowheads="1"/>
            </p:cNvSpPr>
            <p:nvPr/>
          </p:nvSpPr>
          <p:spPr bwMode="auto">
            <a:xfrm>
              <a:off x="3291" y="3657"/>
              <a:ext cx="1296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zh-CN" altLang="en-US" sz="1600" b="1">
                  <a:latin typeface="Times New Roman" pitchFamily="18" charset="0"/>
                </a:rPr>
                <a:t>数据总线</a:t>
              </a:r>
              <a:r>
                <a:rPr kumimoji="1" lang="en-US" altLang="zh-CN" sz="1600" b="1">
                  <a:latin typeface="Times New Roman" pitchFamily="18" charset="0"/>
                </a:rPr>
                <a:t>D</a:t>
              </a:r>
              <a:r>
                <a:rPr kumimoji="1" lang="en-US" altLang="zh-CN" sz="1600" b="1" baseline="-16000">
                  <a:latin typeface="Times New Roman" pitchFamily="18" charset="0"/>
                </a:rPr>
                <a:t>7</a:t>
              </a:r>
              <a:r>
                <a:rPr kumimoji="1" lang="en-US" altLang="zh-CN" sz="1600" b="1">
                  <a:latin typeface="Times New Roman" pitchFamily="18" charset="0"/>
                </a:rPr>
                <a:t> ~ D</a:t>
              </a:r>
              <a:r>
                <a:rPr kumimoji="1" lang="en-US" altLang="zh-CN" sz="1600" b="1" baseline="-16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6863" name="Line 64"/>
            <p:cNvSpPr>
              <a:spLocks noChangeShapeType="1"/>
            </p:cNvSpPr>
            <p:nvPr/>
          </p:nvSpPr>
          <p:spPr bwMode="auto">
            <a:xfrm>
              <a:off x="1683" y="1455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6864" name="Line 65"/>
            <p:cNvSpPr>
              <a:spLocks noChangeShapeType="1"/>
            </p:cNvSpPr>
            <p:nvPr/>
          </p:nvSpPr>
          <p:spPr bwMode="auto">
            <a:xfrm>
              <a:off x="1755" y="2463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6865" name="Line 66"/>
            <p:cNvSpPr>
              <a:spLocks noChangeShapeType="1"/>
            </p:cNvSpPr>
            <p:nvPr/>
          </p:nvSpPr>
          <p:spPr bwMode="auto">
            <a:xfrm>
              <a:off x="1755" y="2352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6866" name="Line 67"/>
            <p:cNvSpPr>
              <a:spLocks noChangeShapeType="1"/>
            </p:cNvSpPr>
            <p:nvPr/>
          </p:nvSpPr>
          <p:spPr bwMode="auto">
            <a:xfrm>
              <a:off x="1803" y="2223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6867" name="Line 68"/>
            <p:cNvSpPr>
              <a:spLocks noChangeShapeType="1"/>
            </p:cNvSpPr>
            <p:nvPr/>
          </p:nvSpPr>
          <p:spPr bwMode="auto">
            <a:xfrm>
              <a:off x="1707" y="2079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6868" name="Text Box 69"/>
            <p:cNvSpPr txBox="1">
              <a:spLocks noChangeArrowheads="1"/>
            </p:cNvSpPr>
            <p:nvPr/>
          </p:nvSpPr>
          <p:spPr bwMode="auto">
            <a:xfrm>
              <a:off x="1323" y="2737"/>
              <a:ext cx="816" cy="7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200" b="1">
                  <a:solidFill>
                    <a:srgbClr val="777777"/>
                  </a:solidFill>
                  <a:latin typeface="Times New Roman" pitchFamily="18" charset="0"/>
                  <a:ea typeface="隶书" pitchFamily="49" charset="-122"/>
                </a:rPr>
                <a:t>              </a:t>
              </a:r>
              <a:r>
                <a:rPr kumimoji="1" lang="en-US" altLang="zh-CN" sz="1200" b="1">
                  <a:latin typeface="Times New Roman" pitchFamily="18" charset="0"/>
                  <a:ea typeface="隶书" pitchFamily="49" charset="-122"/>
                </a:rPr>
                <a:t>ALE</a:t>
              </a:r>
            </a:p>
            <a:p>
              <a:pPr algn="l">
                <a:lnSpc>
                  <a:spcPct val="80000"/>
                </a:lnSpc>
                <a:spcBef>
                  <a:spcPct val="100000"/>
                </a:spcBef>
              </a:pPr>
              <a:r>
                <a:rPr kumimoji="1" lang="en-US" altLang="zh-CN" sz="1200" b="1">
                  <a:latin typeface="Times New Roman" pitchFamily="18" charset="0"/>
                  <a:ea typeface="隶书" pitchFamily="49" charset="-122"/>
                </a:rPr>
                <a:t> A</a:t>
              </a:r>
              <a:r>
                <a:rPr kumimoji="1" lang="en-US" altLang="zh-CN" sz="1600" b="1" baseline="-16000">
                  <a:latin typeface="Times New Roman" pitchFamily="18" charset="0"/>
                </a:rPr>
                <a:t>19</a:t>
              </a:r>
              <a:r>
                <a:rPr kumimoji="1" lang="en-US" altLang="zh-CN" sz="1200" b="1">
                  <a:latin typeface="Times New Roman" pitchFamily="18" charset="0"/>
                  <a:ea typeface="隶书" pitchFamily="49" charset="-122"/>
                </a:rPr>
                <a:t> ~ A</a:t>
              </a:r>
              <a:r>
                <a:rPr kumimoji="1" lang="en-US" altLang="zh-CN" sz="1600" b="1" baseline="-16000">
                  <a:latin typeface="Times New Roman" pitchFamily="18" charset="0"/>
                  <a:ea typeface="隶书" pitchFamily="49" charset="-122"/>
                </a:rPr>
                <a:t>8</a:t>
              </a:r>
            </a:p>
            <a:p>
              <a:pPr algn="l">
                <a:lnSpc>
                  <a:spcPct val="80000"/>
                </a:lnSpc>
                <a:spcBef>
                  <a:spcPct val="80000"/>
                </a:spcBef>
              </a:pPr>
              <a:r>
                <a:rPr kumimoji="1" lang="en-US" altLang="zh-CN" sz="1200" b="1">
                  <a:latin typeface="Times New Roman" pitchFamily="18" charset="0"/>
                  <a:ea typeface="隶书" pitchFamily="49" charset="-122"/>
                </a:rPr>
                <a:t> AD</a:t>
              </a:r>
              <a:r>
                <a:rPr kumimoji="1" lang="en-US" altLang="zh-CN" sz="1600" b="1" baseline="-16000">
                  <a:latin typeface="Times New Roman" pitchFamily="18" charset="0"/>
                  <a:ea typeface="隶书" pitchFamily="49" charset="-122"/>
                </a:rPr>
                <a:t>7  </a:t>
              </a:r>
              <a:r>
                <a:rPr kumimoji="1" lang="en-US" altLang="zh-CN" sz="1200" b="1">
                  <a:latin typeface="Times New Roman" pitchFamily="18" charset="0"/>
                  <a:ea typeface="隶书" pitchFamily="49" charset="-122"/>
                </a:rPr>
                <a:t> ~ AD</a:t>
              </a:r>
              <a:r>
                <a:rPr kumimoji="1" lang="en-US" altLang="zh-CN" sz="1200" b="1" baseline="-2000">
                  <a:latin typeface="Times New Roman" pitchFamily="18" charset="0"/>
                  <a:ea typeface="隶书" pitchFamily="49" charset="-122"/>
                </a:rPr>
                <a:t> </a:t>
              </a:r>
              <a:r>
                <a:rPr kumimoji="1" lang="en-US" altLang="zh-CN" sz="1600" b="1" baseline="-16000">
                  <a:latin typeface="Times New Roman" pitchFamily="18" charset="0"/>
                  <a:ea typeface="隶书" pitchFamily="49" charset="-122"/>
                </a:rPr>
                <a:t>0</a:t>
              </a: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endParaRPr kumimoji="1" lang="en-US" altLang="zh-CN" sz="1200" b="1">
                <a:latin typeface="Times New Roman" pitchFamily="18" charset="0"/>
                <a:ea typeface="隶书" pitchFamily="49" charset="-122"/>
              </a:endParaRP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latin typeface="Times New Roman" pitchFamily="18" charset="0"/>
                  <a:ea typeface="隶书" pitchFamily="49" charset="-122"/>
                </a:rPr>
                <a:t>          </a:t>
              </a:r>
            </a:p>
          </p:txBody>
        </p:sp>
        <p:sp>
          <p:nvSpPr>
            <p:cNvPr id="76869" name="Text Box 70"/>
            <p:cNvSpPr txBox="1">
              <a:spLocks noChangeArrowheads="1"/>
            </p:cNvSpPr>
            <p:nvPr/>
          </p:nvSpPr>
          <p:spPr bwMode="auto">
            <a:xfrm>
              <a:off x="1563" y="3666"/>
              <a:ext cx="528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latin typeface="Times New Roman" pitchFamily="18" charset="0"/>
                  <a:ea typeface="隶书" pitchFamily="49" charset="-122"/>
                </a:rPr>
                <a:t>DT / R</a:t>
              </a: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latin typeface="Times New Roman" pitchFamily="18" charset="0"/>
                  <a:ea typeface="隶书" pitchFamily="49" charset="-122"/>
                </a:rPr>
                <a:t>   DEN</a:t>
              </a:r>
            </a:p>
          </p:txBody>
        </p:sp>
        <p:sp>
          <p:nvSpPr>
            <p:cNvPr id="76870" name="Line 71"/>
            <p:cNvSpPr>
              <a:spLocks noChangeShapeType="1"/>
            </p:cNvSpPr>
            <p:nvPr/>
          </p:nvSpPr>
          <p:spPr bwMode="auto">
            <a:xfrm>
              <a:off x="1851" y="3663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6871" name="Text Box 72"/>
            <p:cNvSpPr txBox="1">
              <a:spLocks noChangeArrowheads="1"/>
            </p:cNvSpPr>
            <p:nvPr/>
          </p:nvSpPr>
          <p:spPr bwMode="auto">
            <a:xfrm>
              <a:off x="1179" y="2079"/>
              <a:ext cx="480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600" b="1">
                  <a:solidFill>
                    <a:schemeClr val="hlink"/>
                  </a:solidFill>
                  <a:latin typeface="Times New Roman" pitchFamily="18" charset="0"/>
                  <a:ea typeface="隶书" pitchFamily="49" charset="-122"/>
                </a:rPr>
                <a:t>8088</a:t>
              </a: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600" b="1">
                  <a:solidFill>
                    <a:schemeClr val="hlink"/>
                  </a:solidFill>
                  <a:latin typeface="Times New Roman" pitchFamily="18" charset="0"/>
                  <a:ea typeface="隶书" pitchFamily="49" charset="-122"/>
                </a:rPr>
                <a:t>CPU</a:t>
              </a:r>
            </a:p>
          </p:txBody>
        </p:sp>
        <p:sp>
          <p:nvSpPr>
            <p:cNvPr id="76872" name="Text Box 73"/>
            <p:cNvSpPr txBox="1">
              <a:spLocks noChangeArrowheads="1"/>
            </p:cNvSpPr>
            <p:nvPr/>
          </p:nvSpPr>
          <p:spPr bwMode="auto">
            <a:xfrm>
              <a:off x="2523" y="2751"/>
              <a:ext cx="480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200" b="1">
                  <a:solidFill>
                    <a:srgbClr val="777777"/>
                  </a:solidFill>
                  <a:latin typeface="Times New Roman" pitchFamily="18" charset="0"/>
                  <a:ea typeface="隶书" pitchFamily="49" charset="-122"/>
                </a:rPr>
                <a:t>STB</a:t>
              </a: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200" b="1">
                  <a:solidFill>
                    <a:schemeClr val="hlink"/>
                  </a:solidFill>
                  <a:latin typeface="Times New Roman" pitchFamily="18" charset="0"/>
                  <a:ea typeface="隶书" pitchFamily="49" charset="-122"/>
                </a:rPr>
                <a:t> </a:t>
              </a:r>
              <a:r>
                <a:rPr kumimoji="1" lang="en-US" altLang="zh-CN" sz="1600" b="1">
                  <a:solidFill>
                    <a:schemeClr val="hlink"/>
                  </a:solidFill>
                  <a:latin typeface="Times New Roman" pitchFamily="18" charset="0"/>
                  <a:ea typeface="隶书" pitchFamily="49" charset="-122"/>
                </a:rPr>
                <a:t>8282</a:t>
              </a:r>
              <a:endParaRPr kumimoji="1" lang="en-US" altLang="zh-CN" sz="1200" b="1">
                <a:solidFill>
                  <a:schemeClr val="hlink"/>
                </a:solidFill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6873" name="Text Box 74"/>
            <p:cNvSpPr txBox="1">
              <a:spLocks noChangeArrowheads="1"/>
            </p:cNvSpPr>
            <p:nvPr/>
          </p:nvSpPr>
          <p:spPr bwMode="auto">
            <a:xfrm>
              <a:off x="2763" y="3152"/>
              <a:ext cx="288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200" b="1">
                  <a:solidFill>
                    <a:srgbClr val="777777"/>
                  </a:solidFill>
                  <a:latin typeface="Times New Roman" pitchFamily="18" charset="0"/>
                  <a:ea typeface="隶书" pitchFamily="49" charset="-122"/>
                </a:rPr>
                <a:t>OE</a:t>
              </a:r>
            </a:p>
          </p:txBody>
        </p:sp>
        <p:sp>
          <p:nvSpPr>
            <p:cNvPr id="76874" name="Text Box 75"/>
            <p:cNvSpPr txBox="1">
              <a:spLocks noChangeArrowheads="1"/>
            </p:cNvSpPr>
            <p:nvPr/>
          </p:nvSpPr>
          <p:spPr bwMode="auto">
            <a:xfrm>
              <a:off x="2523" y="3711"/>
              <a:ext cx="384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200" b="1">
                  <a:solidFill>
                    <a:srgbClr val="777777"/>
                  </a:solidFill>
                  <a:latin typeface="Times New Roman" pitchFamily="18" charset="0"/>
                  <a:ea typeface="隶书" pitchFamily="49" charset="-122"/>
                </a:rPr>
                <a:t>T</a:t>
              </a: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200" b="1">
                  <a:solidFill>
                    <a:srgbClr val="777777"/>
                  </a:solidFill>
                  <a:latin typeface="Times New Roman" pitchFamily="18" charset="0"/>
                  <a:ea typeface="隶书" pitchFamily="49" charset="-122"/>
                </a:rPr>
                <a:t>OE</a:t>
              </a:r>
            </a:p>
          </p:txBody>
        </p:sp>
        <p:sp>
          <p:nvSpPr>
            <p:cNvPr id="76875" name="Text Box 76"/>
            <p:cNvSpPr txBox="1">
              <a:spLocks noChangeArrowheads="1"/>
            </p:cNvSpPr>
            <p:nvPr/>
          </p:nvSpPr>
          <p:spPr bwMode="auto">
            <a:xfrm>
              <a:off x="2619" y="3519"/>
              <a:ext cx="480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600" b="1">
                  <a:solidFill>
                    <a:schemeClr val="hlink"/>
                  </a:solidFill>
                  <a:latin typeface="Times New Roman" pitchFamily="18" charset="0"/>
                  <a:ea typeface="隶书" pitchFamily="49" charset="-122"/>
                </a:rPr>
                <a:t>8286</a:t>
              </a:r>
            </a:p>
          </p:txBody>
        </p:sp>
        <p:sp>
          <p:nvSpPr>
            <p:cNvPr id="76876" name="Line 77"/>
            <p:cNvSpPr>
              <a:spLocks noChangeShapeType="1"/>
            </p:cNvSpPr>
            <p:nvPr/>
          </p:nvSpPr>
          <p:spPr bwMode="auto">
            <a:xfrm>
              <a:off x="2907" y="3279"/>
              <a:ext cx="0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6877" name="Line 78"/>
            <p:cNvSpPr>
              <a:spLocks noChangeShapeType="1"/>
            </p:cNvSpPr>
            <p:nvPr/>
          </p:nvSpPr>
          <p:spPr bwMode="auto">
            <a:xfrm>
              <a:off x="2859" y="3375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6878" name="Line 79"/>
            <p:cNvSpPr>
              <a:spLocks noChangeShapeType="1"/>
            </p:cNvSpPr>
            <p:nvPr/>
          </p:nvSpPr>
          <p:spPr bwMode="auto">
            <a:xfrm>
              <a:off x="2571" y="3807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6879" name="Line 80"/>
            <p:cNvSpPr>
              <a:spLocks noChangeShapeType="1"/>
            </p:cNvSpPr>
            <p:nvPr/>
          </p:nvSpPr>
          <p:spPr bwMode="auto">
            <a:xfrm>
              <a:off x="2811" y="3135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6880" name="Text Box 81"/>
            <p:cNvSpPr txBox="1">
              <a:spLocks noChangeArrowheads="1"/>
            </p:cNvSpPr>
            <p:nvPr/>
          </p:nvSpPr>
          <p:spPr bwMode="auto">
            <a:xfrm>
              <a:off x="1323" y="633"/>
              <a:ext cx="480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600" b="1">
                  <a:solidFill>
                    <a:schemeClr val="hlink"/>
                  </a:solidFill>
                  <a:latin typeface="Times New Roman" pitchFamily="18" charset="0"/>
                  <a:ea typeface="隶书" pitchFamily="49" charset="-122"/>
                </a:rPr>
                <a:t>8284A</a:t>
              </a:r>
            </a:p>
          </p:txBody>
        </p:sp>
        <p:sp>
          <p:nvSpPr>
            <p:cNvPr id="76881" name="Text Box 82"/>
            <p:cNvSpPr txBox="1">
              <a:spLocks noChangeArrowheads="1"/>
            </p:cNvSpPr>
            <p:nvPr/>
          </p:nvSpPr>
          <p:spPr bwMode="auto">
            <a:xfrm>
              <a:off x="4809" y="2574"/>
              <a:ext cx="86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 fontAlgn="ctr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zh-CN" altLang="en-US" b="1">
                  <a:solidFill>
                    <a:schemeClr val="hlink"/>
                  </a:solidFill>
                  <a:latin typeface="Times New Roman" pitchFamily="18" charset="0"/>
                </a:rPr>
                <a:t>系统总线</a:t>
              </a:r>
            </a:p>
          </p:txBody>
        </p:sp>
      </p:grpSp>
      <p:pic>
        <p:nvPicPr>
          <p:cNvPr id="82" name="图片 81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301208"/>
            <a:ext cx="833512" cy="833512"/>
          </a:xfrm>
          <a:prstGeom prst="rect">
            <a:avLst/>
          </a:prstGeom>
        </p:spPr>
      </p:pic>
    </p:spTree>
  </p:cSld>
  <p:clrMapOvr>
    <a:masterClrMapping/>
  </p:clrMapOvr>
  <p:transition advClick="0">
    <p:random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2" descr="c:\users\george\appdata\roaming\360se6\User Data\temp\image0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10" y="998730"/>
            <a:ext cx="6462718" cy="508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188640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 smtClean="0">
                <a:solidFill>
                  <a:srgbClr val="000099"/>
                </a:solidFill>
              </a:rPr>
              <a:t>8088</a:t>
            </a:r>
            <a:r>
              <a:rPr lang="zh-CN" altLang="en-US" sz="2800" dirty="0" smtClean="0">
                <a:solidFill>
                  <a:srgbClr val="000099"/>
                </a:solidFill>
              </a:rPr>
              <a:t>最小组态总线构成</a:t>
            </a:r>
          </a:p>
        </p:txBody>
      </p:sp>
      <p:pic>
        <p:nvPicPr>
          <p:cNvPr id="5" name="图片 4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301208"/>
            <a:ext cx="833512" cy="83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75622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2" descr="c:\users\george\appdata\roaming\360se6\User Data\temp\image0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95" y="1052187"/>
            <a:ext cx="7148745" cy="4897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7544" y="188640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 smtClean="0">
                <a:solidFill>
                  <a:srgbClr val="000099"/>
                </a:solidFill>
              </a:rPr>
              <a:t>8088</a:t>
            </a:r>
            <a:r>
              <a:rPr lang="zh-CN" altLang="en-US" sz="2800" dirty="0" smtClean="0">
                <a:solidFill>
                  <a:srgbClr val="000099"/>
                </a:solidFill>
              </a:rPr>
              <a:t>最大组态总线构成</a:t>
            </a:r>
            <a:endParaRPr lang="zh-CN" altLang="en-US" sz="2800" dirty="0">
              <a:solidFill>
                <a:srgbClr val="000099"/>
              </a:solidFill>
            </a:endParaRPr>
          </a:p>
        </p:txBody>
      </p:sp>
      <p:pic>
        <p:nvPicPr>
          <p:cNvPr id="4" name="图片 3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301208"/>
            <a:ext cx="833512" cy="83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27994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45" y="1065213"/>
            <a:ext cx="7900987" cy="473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  <p:sp>
        <p:nvSpPr>
          <p:cNvPr id="145" name="TextBox 144"/>
          <p:cNvSpPr txBox="1"/>
          <p:nvPr/>
        </p:nvSpPr>
        <p:spPr>
          <a:xfrm>
            <a:off x="467544" y="188640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 smtClean="0">
                <a:solidFill>
                  <a:srgbClr val="000099"/>
                </a:solidFill>
              </a:rPr>
              <a:t>8088</a:t>
            </a:r>
            <a:r>
              <a:rPr lang="zh-CN" altLang="en-US" sz="2800" dirty="0" smtClean="0">
                <a:solidFill>
                  <a:srgbClr val="000099"/>
                </a:solidFill>
              </a:rPr>
              <a:t>存储器读周期</a:t>
            </a:r>
            <a:endParaRPr lang="zh-CN" altLang="en-US" sz="2800" dirty="0">
              <a:solidFill>
                <a:srgbClr val="000099"/>
              </a:solidFill>
            </a:endParaRPr>
          </a:p>
        </p:txBody>
      </p:sp>
      <p:pic>
        <p:nvPicPr>
          <p:cNvPr id="146" name="图片 145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301208"/>
            <a:ext cx="833512" cy="83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75078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20" y="1114425"/>
            <a:ext cx="6273800" cy="463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7544" y="188640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 smtClean="0">
                <a:solidFill>
                  <a:srgbClr val="000099"/>
                </a:solidFill>
              </a:rPr>
              <a:t>8088</a:t>
            </a:r>
            <a:r>
              <a:rPr lang="zh-CN" altLang="en-US" sz="2800" dirty="0" smtClean="0">
                <a:solidFill>
                  <a:srgbClr val="000099"/>
                </a:solidFill>
              </a:rPr>
              <a:t>存储器读周期</a:t>
            </a:r>
            <a:r>
              <a:rPr lang="en-US" altLang="zh-CN" sz="2800" dirty="0" smtClean="0">
                <a:solidFill>
                  <a:srgbClr val="000099"/>
                </a:solidFill>
              </a:rPr>
              <a:t>—</a:t>
            </a:r>
            <a:r>
              <a:rPr lang="zh-CN" altLang="en-US" sz="2800" dirty="0" smtClean="0">
                <a:solidFill>
                  <a:srgbClr val="000099"/>
                </a:solidFill>
              </a:rPr>
              <a:t>等待周期</a:t>
            </a:r>
            <a:endParaRPr lang="zh-CN" altLang="en-US" sz="2800" dirty="0">
              <a:solidFill>
                <a:srgbClr val="000099"/>
              </a:solidFill>
            </a:endParaRPr>
          </a:p>
        </p:txBody>
      </p:sp>
      <p:pic>
        <p:nvPicPr>
          <p:cNvPr id="4" name="图片 3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301208"/>
            <a:ext cx="833512" cy="83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96247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86481"/>
            <a:ext cx="7995598" cy="514281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2" y="6384528"/>
            <a:ext cx="473472" cy="47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28465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Picture 2" descr="c:\users\george\appdata\roaming\360se6\User Data\temp\image0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758" y="1196752"/>
            <a:ext cx="5838825" cy="467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7544" y="188640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 smtClean="0">
                <a:solidFill>
                  <a:srgbClr val="000099"/>
                </a:solidFill>
              </a:rPr>
              <a:t>IBM PC </a:t>
            </a:r>
            <a:r>
              <a:rPr lang="zh-CN" altLang="en-US" sz="2800" dirty="0" smtClean="0">
                <a:solidFill>
                  <a:srgbClr val="000099"/>
                </a:solidFill>
              </a:rPr>
              <a:t>结构</a:t>
            </a:r>
            <a:endParaRPr lang="zh-CN" altLang="en-US" sz="2800" dirty="0">
              <a:solidFill>
                <a:srgbClr val="000099"/>
              </a:solidFill>
            </a:endParaRPr>
          </a:p>
        </p:txBody>
      </p:sp>
      <p:pic>
        <p:nvPicPr>
          <p:cNvPr id="4" name="图片 3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415" y="5655828"/>
            <a:ext cx="473472" cy="47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30567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</a:t>
            </a:r>
            <a:r>
              <a:rPr lang="en-US" altLang="zh-CN" smtClean="0"/>
              <a:t>4</a:t>
            </a:r>
            <a:r>
              <a:rPr lang="zh-CN" altLang="en-US" smtClean="0"/>
              <a:t>章：周期介绍</a:t>
            </a:r>
          </a:p>
        </p:txBody>
      </p:sp>
      <p:pic>
        <p:nvPicPr>
          <p:cNvPr id="4" name="图片 3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2" y="6384528"/>
            <a:ext cx="473472" cy="473472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spid="5142" name="ShockwaveFlash1" r:id="rId2" imgW="7920572" imgH="11377448"/>
        </mc:Choice>
        <mc:Fallback>
          <p:control name="ShockwaveFlash1" r:id="rId2" imgW="7920572" imgH="11377448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7838" y="-1809750"/>
                  <a:ext cx="7920037" cy="103695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 advClick="0">
    <p:random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187325"/>
            <a:ext cx="4175125" cy="504825"/>
          </a:xfrm>
        </p:spPr>
        <p:txBody>
          <a:bodyPr/>
          <a:lstStyle/>
          <a:p>
            <a:pPr eaLnBrk="1" hangingPunct="1"/>
            <a:r>
              <a:rPr lang="zh-CN" altLang="en-US" smtClean="0"/>
              <a:t>第</a:t>
            </a:r>
            <a:r>
              <a:rPr lang="en-US" altLang="zh-CN" smtClean="0"/>
              <a:t>4</a:t>
            </a:r>
            <a:r>
              <a:rPr lang="zh-CN" altLang="en-US" smtClean="0"/>
              <a:t>章：等待状态</a:t>
            </a:r>
            <a:r>
              <a:rPr lang="en-US" altLang="zh-CN" smtClean="0"/>
              <a:t>Tw</a:t>
            </a:r>
            <a:r>
              <a:rPr lang="zh-CN" altLang="en-US" smtClean="0"/>
              <a:t>的插入</a:t>
            </a:r>
          </a:p>
        </p:txBody>
      </p:sp>
      <p:pic>
        <p:nvPicPr>
          <p:cNvPr id="4" name="图片 3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2" y="6384528"/>
            <a:ext cx="473472" cy="473472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spid="6166" name="ShockwaveFlash1" r:id="rId2" imgW="7849696" imgH="6857143"/>
        </mc:Choice>
        <mc:Fallback>
          <p:control name="ShockwaveFlash1" r:id="rId2" imgW="7849696" imgH="6857143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2288" y="0"/>
                  <a:ext cx="7848600" cy="68580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 advClick="0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8088</a:t>
            </a:r>
            <a:r>
              <a:rPr lang="zh-CN" altLang="en-US" smtClean="0"/>
              <a:t>的引脚图</a:t>
            </a:r>
          </a:p>
        </p:txBody>
      </p:sp>
      <p:sp>
        <p:nvSpPr>
          <p:cNvPr id="16387" name="Line 10"/>
          <p:cNvSpPr>
            <a:spLocks noChangeShapeType="1"/>
          </p:cNvSpPr>
          <p:nvPr/>
        </p:nvSpPr>
        <p:spPr bwMode="auto">
          <a:xfrm>
            <a:off x="4575175" y="1133475"/>
            <a:ext cx="6096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8" name="Line 30"/>
          <p:cNvSpPr>
            <a:spLocks noChangeShapeType="1"/>
          </p:cNvSpPr>
          <p:nvPr/>
        </p:nvSpPr>
        <p:spPr bwMode="auto">
          <a:xfrm>
            <a:off x="4575175" y="1362075"/>
            <a:ext cx="6096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9" name="Line 31"/>
          <p:cNvSpPr>
            <a:spLocks noChangeShapeType="1"/>
          </p:cNvSpPr>
          <p:nvPr/>
        </p:nvSpPr>
        <p:spPr bwMode="auto">
          <a:xfrm>
            <a:off x="4575175" y="1590675"/>
            <a:ext cx="6096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0" name="Line 32"/>
          <p:cNvSpPr>
            <a:spLocks noChangeShapeType="1"/>
          </p:cNvSpPr>
          <p:nvPr/>
        </p:nvSpPr>
        <p:spPr bwMode="auto">
          <a:xfrm>
            <a:off x="4575175" y="1819275"/>
            <a:ext cx="6096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1" name="Line 33"/>
          <p:cNvSpPr>
            <a:spLocks noChangeShapeType="1"/>
          </p:cNvSpPr>
          <p:nvPr/>
        </p:nvSpPr>
        <p:spPr bwMode="auto">
          <a:xfrm>
            <a:off x="4575175" y="2047875"/>
            <a:ext cx="6096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2" name="Line 34"/>
          <p:cNvSpPr>
            <a:spLocks noChangeShapeType="1"/>
          </p:cNvSpPr>
          <p:nvPr/>
        </p:nvSpPr>
        <p:spPr bwMode="auto">
          <a:xfrm>
            <a:off x="4575175" y="2276475"/>
            <a:ext cx="6096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3" name="Line 35"/>
          <p:cNvSpPr>
            <a:spLocks noChangeShapeType="1"/>
          </p:cNvSpPr>
          <p:nvPr/>
        </p:nvSpPr>
        <p:spPr bwMode="auto">
          <a:xfrm>
            <a:off x="4575175" y="2505075"/>
            <a:ext cx="6096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4" name="Line 36"/>
          <p:cNvSpPr>
            <a:spLocks noChangeShapeType="1"/>
          </p:cNvSpPr>
          <p:nvPr/>
        </p:nvSpPr>
        <p:spPr bwMode="auto">
          <a:xfrm>
            <a:off x="4575175" y="2733675"/>
            <a:ext cx="6096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5" name="Line 37"/>
          <p:cNvSpPr>
            <a:spLocks noChangeShapeType="1"/>
          </p:cNvSpPr>
          <p:nvPr/>
        </p:nvSpPr>
        <p:spPr bwMode="auto">
          <a:xfrm>
            <a:off x="4575175" y="3038475"/>
            <a:ext cx="6096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6" name="Line 38"/>
          <p:cNvSpPr>
            <a:spLocks noChangeShapeType="1"/>
          </p:cNvSpPr>
          <p:nvPr/>
        </p:nvSpPr>
        <p:spPr bwMode="auto">
          <a:xfrm>
            <a:off x="4575175" y="3267075"/>
            <a:ext cx="6096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7" name="Line 39"/>
          <p:cNvSpPr>
            <a:spLocks noChangeShapeType="1"/>
          </p:cNvSpPr>
          <p:nvPr/>
        </p:nvSpPr>
        <p:spPr bwMode="auto">
          <a:xfrm>
            <a:off x="4575175" y="3495675"/>
            <a:ext cx="6096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8" name="Line 40"/>
          <p:cNvSpPr>
            <a:spLocks noChangeShapeType="1"/>
          </p:cNvSpPr>
          <p:nvPr/>
        </p:nvSpPr>
        <p:spPr bwMode="auto">
          <a:xfrm>
            <a:off x="4575175" y="3724275"/>
            <a:ext cx="6096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9" name="Line 41"/>
          <p:cNvSpPr>
            <a:spLocks noChangeShapeType="1"/>
          </p:cNvSpPr>
          <p:nvPr/>
        </p:nvSpPr>
        <p:spPr bwMode="auto">
          <a:xfrm>
            <a:off x="4575175" y="3952875"/>
            <a:ext cx="6096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0" name="Line 42"/>
          <p:cNvSpPr>
            <a:spLocks noChangeShapeType="1"/>
          </p:cNvSpPr>
          <p:nvPr/>
        </p:nvSpPr>
        <p:spPr bwMode="auto">
          <a:xfrm>
            <a:off x="4575175" y="4181475"/>
            <a:ext cx="6096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1" name="Line 43"/>
          <p:cNvSpPr>
            <a:spLocks noChangeShapeType="1"/>
          </p:cNvSpPr>
          <p:nvPr/>
        </p:nvSpPr>
        <p:spPr bwMode="auto">
          <a:xfrm>
            <a:off x="4575175" y="4410075"/>
            <a:ext cx="6096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2" name="Line 44"/>
          <p:cNvSpPr>
            <a:spLocks noChangeShapeType="1"/>
          </p:cNvSpPr>
          <p:nvPr/>
        </p:nvSpPr>
        <p:spPr bwMode="auto">
          <a:xfrm>
            <a:off x="4575175" y="4638675"/>
            <a:ext cx="6096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3" name="Line 45"/>
          <p:cNvSpPr>
            <a:spLocks noChangeShapeType="1"/>
          </p:cNvSpPr>
          <p:nvPr/>
        </p:nvSpPr>
        <p:spPr bwMode="auto">
          <a:xfrm>
            <a:off x="4575175" y="4867275"/>
            <a:ext cx="6096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4" name="Line 46"/>
          <p:cNvSpPr>
            <a:spLocks noChangeShapeType="1"/>
          </p:cNvSpPr>
          <p:nvPr/>
        </p:nvSpPr>
        <p:spPr bwMode="auto">
          <a:xfrm>
            <a:off x="4575175" y="5095875"/>
            <a:ext cx="6096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5" name="Line 47"/>
          <p:cNvSpPr>
            <a:spLocks noChangeShapeType="1"/>
          </p:cNvSpPr>
          <p:nvPr/>
        </p:nvSpPr>
        <p:spPr bwMode="auto">
          <a:xfrm>
            <a:off x="4575175" y="5324475"/>
            <a:ext cx="6096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6" name="Line 48"/>
          <p:cNvSpPr>
            <a:spLocks noChangeShapeType="1"/>
          </p:cNvSpPr>
          <p:nvPr/>
        </p:nvSpPr>
        <p:spPr bwMode="auto">
          <a:xfrm>
            <a:off x="4575175" y="5553075"/>
            <a:ext cx="6096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6407" name="Group 53"/>
          <p:cNvGrpSpPr>
            <a:grpSpLocks/>
          </p:cNvGrpSpPr>
          <p:nvPr/>
        </p:nvGrpSpPr>
        <p:grpSpPr bwMode="auto">
          <a:xfrm>
            <a:off x="1908175" y="981075"/>
            <a:ext cx="5486400" cy="4967288"/>
            <a:chOff x="1202" y="618"/>
            <a:chExt cx="3456" cy="3129"/>
          </a:xfrm>
        </p:grpSpPr>
        <p:sp>
          <p:nvSpPr>
            <p:cNvPr id="16409" name="Rectangle 5"/>
            <p:cNvSpPr>
              <a:spLocks noChangeArrowheads="1"/>
            </p:cNvSpPr>
            <p:nvPr/>
          </p:nvSpPr>
          <p:spPr bwMode="auto">
            <a:xfrm>
              <a:off x="1970" y="618"/>
              <a:ext cx="912" cy="302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kumimoji="1" lang="zh-CN" altLang="zh-CN" sz="2000" b="1">
                <a:solidFill>
                  <a:schemeClr val="hlink"/>
                </a:solidFill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6410" name="Text Box 6"/>
            <p:cNvSpPr txBox="1">
              <a:spLocks noChangeArrowheads="1"/>
            </p:cNvSpPr>
            <p:nvPr/>
          </p:nvSpPr>
          <p:spPr bwMode="auto">
            <a:xfrm>
              <a:off x="1970" y="666"/>
              <a:ext cx="240" cy="2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latin typeface="Times New Roman" pitchFamily="18" charset="0"/>
                  <a:ea typeface="隶书" pitchFamily="49" charset="-122"/>
                </a:rPr>
                <a:t>1</a:t>
              </a: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latin typeface="Times New Roman" pitchFamily="18" charset="0"/>
                  <a:ea typeface="隶书" pitchFamily="49" charset="-122"/>
                </a:rPr>
                <a:t>2</a:t>
              </a: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latin typeface="Times New Roman" pitchFamily="18" charset="0"/>
                  <a:ea typeface="隶书" pitchFamily="49" charset="-122"/>
                </a:rPr>
                <a:t>3</a:t>
              </a: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latin typeface="Times New Roman" pitchFamily="18" charset="0"/>
                  <a:ea typeface="隶书" pitchFamily="49" charset="-122"/>
                </a:rPr>
                <a:t>4</a:t>
              </a: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latin typeface="Times New Roman" pitchFamily="18" charset="0"/>
                  <a:ea typeface="隶书" pitchFamily="49" charset="-122"/>
                </a:rPr>
                <a:t>5</a:t>
              </a: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latin typeface="Times New Roman" pitchFamily="18" charset="0"/>
                  <a:ea typeface="隶书" pitchFamily="49" charset="-122"/>
                </a:rPr>
                <a:t>6</a:t>
              </a: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latin typeface="Times New Roman" pitchFamily="18" charset="0"/>
                  <a:ea typeface="隶书" pitchFamily="49" charset="-122"/>
                </a:rPr>
                <a:t>7</a:t>
              </a: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latin typeface="Times New Roman" pitchFamily="18" charset="0"/>
                  <a:ea typeface="隶书" pitchFamily="49" charset="-122"/>
                </a:rPr>
                <a:t>8</a:t>
              </a: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latin typeface="Times New Roman" pitchFamily="18" charset="0"/>
                  <a:ea typeface="隶书" pitchFamily="49" charset="-122"/>
                </a:rPr>
                <a:t>9</a:t>
              </a: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latin typeface="Times New Roman" pitchFamily="18" charset="0"/>
                  <a:ea typeface="隶书" pitchFamily="49" charset="-122"/>
                </a:rPr>
                <a:t>10</a:t>
              </a: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latin typeface="Times New Roman" pitchFamily="18" charset="0"/>
                  <a:ea typeface="隶书" pitchFamily="49" charset="-122"/>
                </a:rPr>
                <a:t>11</a:t>
              </a: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latin typeface="Times New Roman" pitchFamily="18" charset="0"/>
                  <a:ea typeface="隶书" pitchFamily="49" charset="-122"/>
                </a:rPr>
                <a:t>12</a:t>
              </a: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latin typeface="Times New Roman" pitchFamily="18" charset="0"/>
                  <a:ea typeface="隶书" pitchFamily="49" charset="-122"/>
                </a:rPr>
                <a:t>13</a:t>
              </a: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latin typeface="Times New Roman" pitchFamily="18" charset="0"/>
                  <a:ea typeface="隶书" pitchFamily="49" charset="-122"/>
                </a:rPr>
                <a:t>14</a:t>
              </a: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latin typeface="Times New Roman" pitchFamily="18" charset="0"/>
                  <a:ea typeface="隶书" pitchFamily="49" charset="-122"/>
                </a:rPr>
                <a:t>15</a:t>
              </a: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latin typeface="Times New Roman" pitchFamily="18" charset="0"/>
                  <a:ea typeface="隶书" pitchFamily="49" charset="-122"/>
                </a:rPr>
                <a:t>16</a:t>
              </a: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latin typeface="Times New Roman" pitchFamily="18" charset="0"/>
                  <a:ea typeface="隶书" pitchFamily="49" charset="-122"/>
                </a:rPr>
                <a:t>17</a:t>
              </a: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latin typeface="Times New Roman" pitchFamily="18" charset="0"/>
                  <a:ea typeface="隶书" pitchFamily="49" charset="-122"/>
                </a:rPr>
                <a:t>18</a:t>
              </a: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latin typeface="Times New Roman" pitchFamily="18" charset="0"/>
                  <a:ea typeface="隶书" pitchFamily="49" charset="-122"/>
                </a:rPr>
                <a:t>19</a:t>
              </a: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latin typeface="Times New Roman" pitchFamily="18" charset="0"/>
                  <a:ea typeface="隶书" pitchFamily="49" charset="-122"/>
                </a:rPr>
                <a:t>20</a:t>
              </a:r>
            </a:p>
          </p:txBody>
        </p:sp>
        <p:sp>
          <p:nvSpPr>
            <p:cNvPr id="16411" name="Text Box 7"/>
            <p:cNvSpPr txBox="1">
              <a:spLocks noChangeArrowheads="1"/>
            </p:cNvSpPr>
            <p:nvPr/>
          </p:nvSpPr>
          <p:spPr bwMode="auto">
            <a:xfrm>
              <a:off x="2642" y="666"/>
              <a:ext cx="240" cy="2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latin typeface="Times New Roman" pitchFamily="18" charset="0"/>
                  <a:ea typeface="隶书" pitchFamily="49" charset="-122"/>
                </a:rPr>
                <a:t>40</a:t>
              </a: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latin typeface="Times New Roman" pitchFamily="18" charset="0"/>
                  <a:ea typeface="隶书" pitchFamily="49" charset="-122"/>
                </a:rPr>
                <a:t>39</a:t>
              </a: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latin typeface="Times New Roman" pitchFamily="18" charset="0"/>
                  <a:ea typeface="隶书" pitchFamily="49" charset="-122"/>
                </a:rPr>
                <a:t>38</a:t>
              </a: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latin typeface="Times New Roman" pitchFamily="18" charset="0"/>
                  <a:ea typeface="隶书" pitchFamily="49" charset="-122"/>
                </a:rPr>
                <a:t>37</a:t>
              </a: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latin typeface="Times New Roman" pitchFamily="18" charset="0"/>
                  <a:ea typeface="隶书" pitchFamily="49" charset="-122"/>
                </a:rPr>
                <a:t>36</a:t>
              </a: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latin typeface="Times New Roman" pitchFamily="18" charset="0"/>
                  <a:ea typeface="隶书" pitchFamily="49" charset="-122"/>
                </a:rPr>
                <a:t>35</a:t>
              </a: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latin typeface="Times New Roman" pitchFamily="18" charset="0"/>
                  <a:ea typeface="隶书" pitchFamily="49" charset="-122"/>
                </a:rPr>
                <a:t>34</a:t>
              </a: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latin typeface="Times New Roman" pitchFamily="18" charset="0"/>
                  <a:ea typeface="隶书" pitchFamily="49" charset="-122"/>
                </a:rPr>
                <a:t>33</a:t>
              </a: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latin typeface="Times New Roman" pitchFamily="18" charset="0"/>
                  <a:ea typeface="隶书" pitchFamily="49" charset="-122"/>
                </a:rPr>
                <a:t>32</a:t>
              </a: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latin typeface="Times New Roman" pitchFamily="18" charset="0"/>
                  <a:ea typeface="隶书" pitchFamily="49" charset="-122"/>
                </a:rPr>
                <a:t>31</a:t>
              </a: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latin typeface="Times New Roman" pitchFamily="18" charset="0"/>
                  <a:ea typeface="隶书" pitchFamily="49" charset="-122"/>
                </a:rPr>
                <a:t>30</a:t>
              </a: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latin typeface="Times New Roman" pitchFamily="18" charset="0"/>
                  <a:ea typeface="隶书" pitchFamily="49" charset="-122"/>
                </a:rPr>
                <a:t>29</a:t>
              </a: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latin typeface="Times New Roman" pitchFamily="18" charset="0"/>
                  <a:ea typeface="隶书" pitchFamily="49" charset="-122"/>
                </a:rPr>
                <a:t>28</a:t>
              </a: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latin typeface="Times New Roman" pitchFamily="18" charset="0"/>
                  <a:ea typeface="隶书" pitchFamily="49" charset="-122"/>
                </a:rPr>
                <a:t>27</a:t>
              </a: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latin typeface="Times New Roman" pitchFamily="18" charset="0"/>
                  <a:ea typeface="隶书" pitchFamily="49" charset="-122"/>
                </a:rPr>
                <a:t>26</a:t>
              </a: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latin typeface="Times New Roman" pitchFamily="18" charset="0"/>
                  <a:ea typeface="隶书" pitchFamily="49" charset="-122"/>
                </a:rPr>
                <a:t>25</a:t>
              </a: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latin typeface="Times New Roman" pitchFamily="18" charset="0"/>
                  <a:ea typeface="隶书" pitchFamily="49" charset="-122"/>
                </a:rPr>
                <a:t>24</a:t>
              </a: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latin typeface="Times New Roman" pitchFamily="18" charset="0"/>
                  <a:ea typeface="隶书" pitchFamily="49" charset="-122"/>
                </a:rPr>
                <a:t>23</a:t>
              </a: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latin typeface="Times New Roman" pitchFamily="18" charset="0"/>
                  <a:ea typeface="隶书" pitchFamily="49" charset="-122"/>
                </a:rPr>
                <a:t>22</a:t>
              </a: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latin typeface="Times New Roman" pitchFamily="18" charset="0"/>
                  <a:ea typeface="隶书" pitchFamily="49" charset="-122"/>
                </a:rPr>
                <a:t>21</a:t>
              </a:r>
            </a:p>
          </p:txBody>
        </p:sp>
        <p:sp>
          <p:nvSpPr>
            <p:cNvPr id="16412" name="Line 8"/>
            <p:cNvSpPr>
              <a:spLocks noChangeShapeType="1"/>
            </p:cNvSpPr>
            <p:nvPr/>
          </p:nvSpPr>
          <p:spPr bwMode="auto">
            <a:xfrm>
              <a:off x="1586" y="714"/>
              <a:ext cx="384" cy="0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3" name="Line 9"/>
            <p:cNvSpPr>
              <a:spLocks noChangeShapeType="1"/>
            </p:cNvSpPr>
            <p:nvPr/>
          </p:nvSpPr>
          <p:spPr bwMode="auto">
            <a:xfrm>
              <a:off x="1586" y="858"/>
              <a:ext cx="384" cy="0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4" name="Line 11"/>
            <p:cNvSpPr>
              <a:spLocks noChangeShapeType="1"/>
            </p:cNvSpPr>
            <p:nvPr/>
          </p:nvSpPr>
          <p:spPr bwMode="auto">
            <a:xfrm>
              <a:off x="1586" y="1002"/>
              <a:ext cx="384" cy="0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5" name="Line 12"/>
            <p:cNvSpPr>
              <a:spLocks noChangeShapeType="1"/>
            </p:cNvSpPr>
            <p:nvPr/>
          </p:nvSpPr>
          <p:spPr bwMode="auto">
            <a:xfrm>
              <a:off x="1586" y="1146"/>
              <a:ext cx="384" cy="0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6" name="Line 13"/>
            <p:cNvSpPr>
              <a:spLocks noChangeShapeType="1"/>
            </p:cNvSpPr>
            <p:nvPr/>
          </p:nvSpPr>
          <p:spPr bwMode="auto">
            <a:xfrm>
              <a:off x="1586" y="1290"/>
              <a:ext cx="384" cy="0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7" name="Line 14"/>
            <p:cNvSpPr>
              <a:spLocks noChangeShapeType="1"/>
            </p:cNvSpPr>
            <p:nvPr/>
          </p:nvSpPr>
          <p:spPr bwMode="auto">
            <a:xfrm>
              <a:off x="1586" y="1434"/>
              <a:ext cx="384" cy="0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8" name="Line 15"/>
            <p:cNvSpPr>
              <a:spLocks noChangeShapeType="1"/>
            </p:cNvSpPr>
            <p:nvPr/>
          </p:nvSpPr>
          <p:spPr bwMode="auto">
            <a:xfrm>
              <a:off x="1586" y="1578"/>
              <a:ext cx="384" cy="0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9" name="Line 16"/>
            <p:cNvSpPr>
              <a:spLocks noChangeShapeType="1"/>
            </p:cNvSpPr>
            <p:nvPr/>
          </p:nvSpPr>
          <p:spPr bwMode="auto">
            <a:xfrm>
              <a:off x="1586" y="1722"/>
              <a:ext cx="384" cy="0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0" name="Line 17"/>
            <p:cNvSpPr>
              <a:spLocks noChangeShapeType="1"/>
            </p:cNvSpPr>
            <p:nvPr/>
          </p:nvSpPr>
          <p:spPr bwMode="auto">
            <a:xfrm>
              <a:off x="1586" y="1914"/>
              <a:ext cx="384" cy="0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1" name="Line 18"/>
            <p:cNvSpPr>
              <a:spLocks noChangeShapeType="1"/>
            </p:cNvSpPr>
            <p:nvPr/>
          </p:nvSpPr>
          <p:spPr bwMode="auto">
            <a:xfrm>
              <a:off x="1586" y="2058"/>
              <a:ext cx="384" cy="0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2" name="Line 19"/>
            <p:cNvSpPr>
              <a:spLocks noChangeShapeType="1"/>
            </p:cNvSpPr>
            <p:nvPr/>
          </p:nvSpPr>
          <p:spPr bwMode="auto">
            <a:xfrm>
              <a:off x="1586" y="2202"/>
              <a:ext cx="384" cy="0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3" name="Line 20"/>
            <p:cNvSpPr>
              <a:spLocks noChangeShapeType="1"/>
            </p:cNvSpPr>
            <p:nvPr/>
          </p:nvSpPr>
          <p:spPr bwMode="auto">
            <a:xfrm>
              <a:off x="1586" y="2346"/>
              <a:ext cx="384" cy="0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4" name="Line 21"/>
            <p:cNvSpPr>
              <a:spLocks noChangeShapeType="1"/>
            </p:cNvSpPr>
            <p:nvPr/>
          </p:nvSpPr>
          <p:spPr bwMode="auto">
            <a:xfrm>
              <a:off x="1586" y="2490"/>
              <a:ext cx="384" cy="0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5" name="Line 22"/>
            <p:cNvSpPr>
              <a:spLocks noChangeShapeType="1"/>
            </p:cNvSpPr>
            <p:nvPr/>
          </p:nvSpPr>
          <p:spPr bwMode="auto">
            <a:xfrm>
              <a:off x="1586" y="2634"/>
              <a:ext cx="384" cy="0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6" name="Line 23"/>
            <p:cNvSpPr>
              <a:spLocks noChangeShapeType="1"/>
            </p:cNvSpPr>
            <p:nvPr/>
          </p:nvSpPr>
          <p:spPr bwMode="auto">
            <a:xfrm>
              <a:off x="1586" y="2778"/>
              <a:ext cx="384" cy="0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7" name="Line 24"/>
            <p:cNvSpPr>
              <a:spLocks noChangeShapeType="1"/>
            </p:cNvSpPr>
            <p:nvPr/>
          </p:nvSpPr>
          <p:spPr bwMode="auto">
            <a:xfrm>
              <a:off x="1586" y="2922"/>
              <a:ext cx="384" cy="0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8" name="Line 25"/>
            <p:cNvSpPr>
              <a:spLocks noChangeShapeType="1"/>
            </p:cNvSpPr>
            <p:nvPr/>
          </p:nvSpPr>
          <p:spPr bwMode="auto">
            <a:xfrm>
              <a:off x="1586" y="3066"/>
              <a:ext cx="384" cy="0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9" name="Line 26"/>
            <p:cNvSpPr>
              <a:spLocks noChangeShapeType="1"/>
            </p:cNvSpPr>
            <p:nvPr/>
          </p:nvSpPr>
          <p:spPr bwMode="auto">
            <a:xfrm>
              <a:off x="1586" y="3210"/>
              <a:ext cx="384" cy="0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0" name="Line 27"/>
            <p:cNvSpPr>
              <a:spLocks noChangeShapeType="1"/>
            </p:cNvSpPr>
            <p:nvPr/>
          </p:nvSpPr>
          <p:spPr bwMode="auto">
            <a:xfrm>
              <a:off x="1586" y="3354"/>
              <a:ext cx="384" cy="0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1" name="Line 28"/>
            <p:cNvSpPr>
              <a:spLocks noChangeShapeType="1"/>
            </p:cNvSpPr>
            <p:nvPr/>
          </p:nvSpPr>
          <p:spPr bwMode="auto">
            <a:xfrm>
              <a:off x="1586" y="3498"/>
              <a:ext cx="384" cy="0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2" name="Text Box 29"/>
            <p:cNvSpPr txBox="1">
              <a:spLocks noChangeArrowheads="1"/>
            </p:cNvSpPr>
            <p:nvPr/>
          </p:nvSpPr>
          <p:spPr bwMode="auto">
            <a:xfrm>
              <a:off x="1202" y="618"/>
              <a:ext cx="432" cy="3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 </a:t>
              </a:r>
              <a:r>
                <a:rPr kumimoji="1" lang="en-US" altLang="zh-CN" sz="1400" b="1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GND</a:t>
              </a: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  A</a:t>
              </a:r>
              <a:r>
                <a:rPr kumimoji="1" lang="en-US" altLang="zh-CN" sz="1600" b="1" baseline="-1600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14</a:t>
              </a: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  A</a:t>
              </a:r>
              <a:r>
                <a:rPr kumimoji="1" lang="en-US" altLang="zh-CN" sz="1600" b="1" baseline="-1600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13</a:t>
              </a: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  A</a:t>
              </a:r>
              <a:r>
                <a:rPr kumimoji="1" lang="en-US" altLang="zh-CN" sz="1600" b="1" baseline="-1600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12</a:t>
              </a:r>
              <a:endParaRPr kumimoji="1" lang="en-US" altLang="zh-CN" sz="1400" b="1" baseline="-2000">
                <a:solidFill>
                  <a:srgbClr val="3333FF"/>
                </a:solidFill>
                <a:latin typeface="Times New Roman" pitchFamily="18" charset="0"/>
                <a:ea typeface="隶书" pitchFamily="49" charset="-122"/>
              </a:endParaRP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  A</a:t>
              </a:r>
              <a:r>
                <a:rPr kumimoji="1" lang="en-US" altLang="zh-CN" sz="1600" b="1" baseline="-1600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11</a:t>
              </a:r>
              <a:endParaRPr kumimoji="1" lang="en-US" altLang="zh-CN" sz="1400" b="1" baseline="-2000">
                <a:solidFill>
                  <a:srgbClr val="3333FF"/>
                </a:solidFill>
                <a:latin typeface="Times New Roman" pitchFamily="18" charset="0"/>
                <a:ea typeface="隶书" pitchFamily="49" charset="-122"/>
              </a:endParaRP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  A</a:t>
              </a:r>
              <a:r>
                <a:rPr kumimoji="1" lang="en-US" altLang="zh-CN" sz="1600" b="1" baseline="-1600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10</a:t>
              </a:r>
              <a:endParaRPr kumimoji="1" lang="en-US" altLang="zh-CN" sz="1400" b="1" baseline="-2000">
                <a:solidFill>
                  <a:srgbClr val="3333FF"/>
                </a:solidFill>
                <a:latin typeface="Times New Roman" pitchFamily="18" charset="0"/>
                <a:ea typeface="隶书" pitchFamily="49" charset="-122"/>
              </a:endParaRP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   A</a:t>
              </a:r>
              <a:r>
                <a:rPr kumimoji="1" lang="en-US" altLang="zh-CN" sz="1600" b="1" baseline="-1600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9</a:t>
              </a:r>
              <a:endParaRPr kumimoji="1" lang="en-US" altLang="zh-CN" sz="1400" b="1" baseline="-2000">
                <a:solidFill>
                  <a:srgbClr val="3333FF"/>
                </a:solidFill>
                <a:latin typeface="Times New Roman" pitchFamily="18" charset="0"/>
                <a:ea typeface="隶书" pitchFamily="49" charset="-122"/>
              </a:endParaRP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   A</a:t>
              </a:r>
              <a:r>
                <a:rPr kumimoji="1" lang="en-US" altLang="zh-CN" sz="1600" b="1" baseline="-1600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8</a:t>
              </a:r>
              <a:endParaRPr kumimoji="1" lang="en-US" altLang="zh-CN" sz="1400" b="1" baseline="-2000">
                <a:solidFill>
                  <a:srgbClr val="3333FF"/>
                </a:solidFill>
                <a:latin typeface="Times New Roman" pitchFamily="18" charset="0"/>
                <a:ea typeface="隶书" pitchFamily="49" charset="-122"/>
              </a:endParaRP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   AD</a:t>
              </a:r>
              <a:r>
                <a:rPr kumimoji="1" lang="en-US" altLang="zh-CN" sz="1600" b="1" baseline="-1600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7</a:t>
              </a:r>
              <a:endParaRPr kumimoji="1" lang="en-US" altLang="zh-CN" sz="1400" b="1" baseline="-2000">
                <a:solidFill>
                  <a:srgbClr val="3333FF"/>
                </a:solidFill>
                <a:latin typeface="Times New Roman" pitchFamily="18" charset="0"/>
                <a:ea typeface="隶书" pitchFamily="49" charset="-122"/>
              </a:endParaRP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   AD</a:t>
              </a:r>
              <a:r>
                <a:rPr kumimoji="1" lang="en-US" altLang="zh-CN" sz="1600" b="1" baseline="-1600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6</a:t>
              </a:r>
              <a:endParaRPr kumimoji="1" lang="en-US" altLang="zh-CN" sz="1400" b="1" baseline="-2000">
                <a:solidFill>
                  <a:srgbClr val="3333FF"/>
                </a:solidFill>
                <a:latin typeface="Times New Roman" pitchFamily="18" charset="0"/>
                <a:ea typeface="隶书" pitchFamily="49" charset="-122"/>
              </a:endParaRP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   AD</a:t>
              </a:r>
              <a:r>
                <a:rPr kumimoji="1" lang="en-US" altLang="zh-CN" sz="1600" b="1" baseline="-1600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5</a:t>
              </a:r>
              <a:endParaRPr kumimoji="1" lang="en-US" altLang="zh-CN" sz="1400" b="1" baseline="-2000">
                <a:solidFill>
                  <a:srgbClr val="3333FF"/>
                </a:solidFill>
                <a:latin typeface="Times New Roman" pitchFamily="18" charset="0"/>
                <a:ea typeface="隶书" pitchFamily="49" charset="-122"/>
              </a:endParaRP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   AD</a:t>
              </a:r>
              <a:r>
                <a:rPr kumimoji="1" lang="en-US" altLang="zh-CN" sz="1600" b="1" baseline="-1600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4</a:t>
              </a:r>
              <a:endParaRPr kumimoji="1" lang="en-US" altLang="zh-CN" sz="1400" b="1" baseline="-2000">
                <a:solidFill>
                  <a:srgbClr val="3333FF"/>
                </a:solidFill>
                <a:latin typeface="Times New Roman" pitchFamily="18" charset="0"/>
                <a:ea typeface="隶书" pitchFamily="49" charset="-122"/>
              </a:endParaRP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   AD</a:t>
              </a:r>
              <a:r>
                <a:rPr kumimoji="1" lang="en-US" altLang="zh-CN" sz="1600" b="1" baseline="-1600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3</a:t>
              </a:r>
              <a:endParaRPr kumimoji="1" lang="en-US" altLang="zh-CN" sz="1400" b="1" baseline="-2000">
                <a:solidFill>
                  <a:srgbClr val="3333FF"/>
                </a:solidFill>
                <a:latin typeface="Times New Roman" pitchFamily="18" charset="0"/>
                <a:ea typeface="隶书" pitchFamily="49" charset="-122"/>
              </a:endParaRP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   AD</a:t>
              </a:r>
              <a:r>
                <a:rPr kumimoji="1" lang="en-US" altLang="zh-CN" sz="1600" b="1" baseline="-1600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2</a:t>
              </a:r>
              <a:endParaRPr kumimoji="1" lang="en-US" altLang="zh-CN" sz="1400" b="1" baseline="-2000">
                <a:solidFill>
                  <a:srgbClr val="3333FF"/>
                </a:solidFill>
                <a:latin typeface="Times New Roman" pitchFamily="18" charset="0"/>
                <a:ea typeface="隶书" pitchFamily="49" charset="-122"/>
              </a:endParaRP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   AD</a:t>
              </a:r>
              <a:r>
                <a:rPr kumimoji="1" lang="en-US" altLang="zh-CN" sz="1600" b="1" baseline="-1600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1</a:t>
              </a:r>
              <a:endParaRPr kumimoji="1" lang="en-US" altLang="zh-CN" sz="1400" b="1" baseline="-2000">
                <a:solidFill>
                  <a:srgbClr val="3333FF"/>
                </a:solidFill>
                <a:latin typeface="Times New Roman" pitchFamily="18" charset="0"/>
                <a:ea typeface="隶书" pitchFamily="49" charset="-122"/>
              </a:endParaRP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   AD</a:t>
              </a:r>
              <a:r>
                <a:rPr kumimoji="1" lang="en-US" altLang="zh-CN" sz="1600" b="1" baseline="-1600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0</a:t>
              </a:r>
              <a:endParaRPr kumimoji="1" lang="en-US" altLang="zh-CN" sz="1400" b="1">
                <a:solidFill>
                  <a:srgbClr val="3333FF"/>
                </a:solidFill>
                <a:latin typeface="Times New Roman" pitchFamily="18" charset="0"/>
                <a:ea typeface="隶书" pitchFamily="49" charset="-122"/>
              </a:endParaRP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  NMI</a:t>
              </a: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 INTR</a:t>
              </a: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  CLK</a:t>
              </a: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  GND</a:t>
              </a:r>
            </a:p>
            <a:p>
              <a:pPr algn="l">
                <a:lnSpc>
                  <a:spcPct val="50000"/>
                </a:lnSpc>
                <a:spcBef>
                  <a:spcPct val="50000"/>
                </a:spcBef>
              </a:pPr>
              <a:endParaRPr kumimoji="1" lang="en-US" altLang="zh-CN" sz="1400" b="1" baseline="-2000">
                <a:solidFill>
                  <a:srgbClr val="3333FF"/>
                </a:solidFill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6433" name="Text Box 49"/>
            <p:cNvSpPr txBox="1">
              <a:spLocks noChangeArrowheads="1"/>
            </p:cNvSpPr>
            <p:nvPr/>
          </p:nvSpPr>
          <p:spPr bwMode="auto">
            <a:xfrm>
              <a:off x="3218" y="666"/>
              <a:ext cx="1440" cy="3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VCC</a:t>
              </a: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 dirty="0" smtClean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A</a:t>
              </a:r>
              <a:r>
                <a:rPr kumimoji="1" lang="en-US" altLang="zh-CN" sz="1600" b="1" baseline="-16000" dirty="0" smtClean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15</a:t>
              </a:r>
              <a:endParaRPr kumimoji="1" lang="en-US" altLang="zh-CN" sz="1400" b="1" baseline="-2000" dirty="0">
                <a:solidFill>
                  <a:srgbClr val="3333FF"/>
                </a:solidFill>
                <a:latin typeface="Times New Roman" pitchFamily="18" charset="0"/>
                <a:ea typeface="隶书" pitchFamily="49" charset="-122"/>
              </a:endParaRP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AD</a:t>
              </a:r>
              <a:r>
                <a:rPr kumimoji="1" lang="en-US" altLang="zh-CN" sz="1600" b="1" baseline="-160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16 </a:t>
              </a:r>
              <a:r>
                <a:rPr kumimoji="1" lang="en-US" altLang="zh-CN" sz="1400" b="1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/ S</a:t>
              </a:r>
              <a:r>
                <a:rPr kumimoji="1" lang="en-US" altLang="zh-CN" sz="1600" b="1" baseline="-160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3</a:t>
              </a: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AD</a:t>
              </a:r>
              <a:r>
                <a:rPr kumimoji="1" lang="en-US" altLang="zh-CN" sz="1600" b="1" baseline="-160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17 </a:t>
              </a:r>
              <a:r>
                <a:rPr kumimoji="1" lang="en-US" altLang="zh-CN" sz="1400" b="1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/ S</a:t>
              </a:r>
              <a:r>
                <a:rPr kumimoji="1" lang="en-US" altLang="zh-CN" sz="1600" b="1" baseline="-160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4</a:t>
              </a:r>
              <a:endParaRPr kumimoji="1" lang="en-US" altLang="zh-CN" sz="1400" b="1" baseline="-2000" dirty="0">
                <a:solidFill>
                  <a:srgbClr val="3333FF"/>
                </a:solidFill>
                <a:latin typeface="Times New Roman" pitchFamily="18" charset="0"/>
                <a:ea typeface="隶书" pitchFamily="49" charset="-122"/>
              </a:endParaRP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AD</a:t>
              </a:r>
              <a:r>
                <a:rPr kumimoji="1" lang="en-US" altLang="zh-CN" sz="1600" b="1" baseline="-160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18 </a:t>
              </a:r>
              <a:r>
                <a:rPr kumimoji="1" lang="en-US" altLang="zh-CN" sz="1400" b="1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/ S</a:t>
              </a:r>
              <a:r>
                <a:rPr kumimoji="1" lang="en-US" altLang="zh-CN" sz="1600" b="1" baseline="-160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5</a:t>
              </a:r>
              <a:endParaRPr kumimoji="1" lang="en-US" altLang="zh-CN" sz="1400" b="1" baseline="-2000" dirty="0">
                <a:solidFill>
                  <a:srgbClr val="3333FF"/>
                </a:solidFill>
                <a:latin typeface="Times New Roman" pitchFamily="18" charset="0"/>
                <a:ea typeface="隶书" pitchFamily="49" charset="-122"/>
              </a:endParaRP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AD</a:t>
              </a:r>
              <a:r>
                <a:rPr kumimoji="1" lang="en-US" altLang="zh-CN" sz="1600" b="1" baseline="-160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19 </a:t>
              </a:r>
              <a:r>
                <a:rPr kumimoji="1" lang="en-US" altLang="zh-CN" sz="1400" b="1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/ S</a:t>
              </a:r>
              <a:r>
                <a:rPr kumimoji="1" lang="en-US" altLang="zh-CN" sz="1600" b="1" baseline="-160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6</a:t>
              </a:r>
              <a:endParaRPr kumimoji="1" lang="en-US" altLang="zh-CN" sz="1400" b="1" baseline="-2000" dirty="0">
                <a:solidFill>
                  <a:srgbClr val="3333FF"/>
                </a:solidFill>
                <a:latin typeface="Times New Roman" pitchFamily="18" charset="0"/>
                <a:ea typeface="隶书" pitchFamily="49" charset="-122"/>
              </a:endParaRP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SS0*             (HIGH)</a:t>
              </a: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MN / MX*</a:t>
              </a: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RD*</a:t>
              </a: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HOLD      (RQ)*/ GT0*)</a:t>
              </a: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HLDA      (RQ1* /GT1*)</a:t>
              </a: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WR*          (LOCK*)</a:t>
              </a: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 dirty="0" smtClean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IO/M*       </a:t>
              </a:r>
              <a:r>
                <a:rPr kumimoji="1" lang="en-US" altLang="zh-CN" sz="1400" b="1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( S2*</a:t>
              </a:r>
              <a:r>
                <a:rPr kumimoji="1" lang="en-US" altLang="zh-CN" sz="1400" b="1" baseline="-20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 </a:t>
              </a:r>
              <a:r>
                <a:rPr kumimoji="1" lang="en-US" altLang="zh-CN" sz="1400" b="1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)</a:t>
              </a: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DT / R*      ( S1*</a:t>
              </a:r>
              <a:r>
                <a:rPr kumimoji="1" lang="en-US" altLang="zh-CN" sz="1400" b="1" baseline="-20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 </a:t>
              </a:r>
              <a:r>
                <a:rPr kumimoji="1" lang="en-US" altLang="zh-CN" sz="1400" b="1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)</a:t>
              </a:r>
              <a:endParaRPr kumimoji="1" lang="en-US" altLang="zh-CN" sz="1400" b="1" baseline="-2000" dirty="0">
                <a:solidFill>
                  <a:srgbClr val="3333FF"/>
                </a:solidFill>
                <a:latin typeface="Times New Roman" pitchFamily="18" charset="0"/>
                <a:ea typeface="隶书" pitchFamily="49" charset="-122"/>
              </a:endParaRP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DEN          ( S0</a:t>
              </a:r>
              <a:r>
                <a:rPr kumimoji="1" lang="en-US" altLang="zh-CN" sz="1400" b="1" baseline="-20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 </a:t>
              </a:r>
              <a:r>
                <a:rPr kumimoji="1" lang="en-US" altLang="zh-CN" sz="1400" b="1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)</a:t>
              </a:r>
              <a:endParaRPr kumimoji="1" lang="en-US" altLang="zh-CN" sz="1400" b="1" baseline="-2000" dirty="0">
                <a:solidFill>
                  <a:srgbClr val="3333FF"/>
                </a:solidFill>
                <a:latin typeface="Times New Roman" pitchFamily="18" charset="0"/>
                <a:ea typeface="隶书" pitchFamily="49" charset="-122"/>
              </a:endParaRP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 dirty="0" smtClean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ALE          (QS0)</a:t>
              </a:r>
              <a:endParaRPr kumimoji="1" lang="en-US" altLang="zh-CN" sz="1400" b="1" dirty="0">
                <a:solidFill>
                  <a:srgbClr val="3333FF"/>
                </a:solidFill>
                <a:latin typeface="Times New Roman" pitchFamily="18" charset="0"/>
                <a:ea typeface="隶书" pitchFamily="49" charset="-122"/>
              </a:endParaRP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INTA       </a:t>
              </a:r>
              <a:r>
                <a:rPr kumimoji="1" lang="en-US" altLang="zh-CN" sz="1400" b="1" dirty="0" smtClean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  </a:t>
              </a:r>
              <a:r>
                <a:rPr kumimoji="1" lang="en-US" altLang="zh-CN" sz="1400" b="1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(</a:t>
              </a:r>
              <a:r>
                <a:rPr kumimoji="1" lang="en-US" altLang="zh-CN" sz="1400" b="1" dirty="0" smtClean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QS1)</a:t>
              </a:r>
              <a:endParaRPr kumimoji="1" lang="en-US" altLang="zh-CN" sz="1400" b="1" dirty="0">
                <a:solidFill>
                  <a:srgbClr val="3333FF"/>
                </a:solidFill>
                <a:latin typeface="Times New Roman" pitchFamily="18" charset="0"/>
                <a:ea typeface="隶书" pitchFamily="49" charset="-122"/>
              </a:endParaRP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TEST*</a:t>
              </a: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READY</a:t>
              </a: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1400" b="1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RESET</a:t>
              </a: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endParaRPr kumimoji="1" lang="en-US" altLang="zh-CN" sz="1400" b="1" baseline="-2000" dirty="0">
                <a:solidFill>
                  <a:srgbClr val="3333FF"/>
                </a:solidFill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6434" name="Text Box 50"/>
            <p:cNvSpPr txBox="1">
              <a:spLocks noChangeArrowheads="1"/>
            </p:cNvSpPr>
            <p:nvPr/>
          </p:nvSpPr>
          <p:spPr bwMode="auto">
            <a:xfrm>
              <a:off x="2210" y="1530"/>
              <a:ext cx="52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hlink"/>
                  </a:solidFill>
                  <a:latin typeface="Times New Roman" pitchFamily="18" charset="0"/>
                  <a:ea typeface="隶书" pitchFamily="49" charset="-122"/>
                </a:rPr>
                <a:t>8088</a:t>
              </a:r>
            </a:p>
          </p:txBody>
        </p:sp>
      </p:grpSp>
      <p:pic>
        <p:nvPicPr>
          <p:cNvPr id="16408" name="Picture 51" descr="8088CPU">
            <a:hlinkClick r:id="" action="ppaction://hlinkshowjump?jump=lastslideviewed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42230" y="4538663"/>
            <a:ext cx="1905000" cy="1409700"/>
          </a:xfr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</a:t>
            </a:r>
            <a:r>
              <a:rPr lang="en-US" altLang="zh-CN" smtClean="0"/>
              <a:t>4</a:t>
            </a:r>
            <a:r>
              <a:rPr lang="zh-CN" altLang="en-US" smtClean="0"/>
              <a:t>章：微机总线层次结构－芯片总线</a:t>
            </a:r>
          </a:p>
        </p:txBody>
      </p:sp>
      <p:grpSp>
        <p:nvGrpSpPr>
          <p:cNvPr id="77827" name="Group 5"/>
          <p:cNvGrpSpPr>
            <a:grpSpLocks/>
          </p:cNvGrpSpPr>
          <p:nvPr/>
        </p:nvGrpSpPr>
        <p:grpSpPr bwMode="auto">
          <a:xfrm>
            <a:off x="542952" y="1043735"/>
            <a:ext cx="7764463" cy="4779963"/>
            <a:chOff x="240" y="864"/>
            <a:chExt cx="4891" cy="3011"/>
          </a:xfrm>
        </p:grpSpPr>
        <p:sp>
          <p:nvSpPr>
            <p:cNvPr id="77829" name="Rectangle 6"/>
            <p:cNvSpPr>
              <a:spLocks noChangeArrowheads="1"/>
            </p:cNvSpPr>
            <p:nvPr/>
          </p:nvSpPr>
          <p:spPr bwMode="auto">
            <a:xfrm>
              <a:off x="240" y="1655"/>
              <a:ext cx="2400" cy="1846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30" name="Rectangle 7"/>
            <p:cNvSpPr>
              <a:spLocks noChangeArrowheads="1"/>
            </p:cNvSpPr>
            <p:nvPr/>
          </p:nvSpPr>
          <p:spPr bwMode="auto">
            <a:xfrm>
              <a:off x="1865" y="2663"/>
              <a:ext cx="631" cy="36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700" tIns="12700" rIns="12700" bIns="12700"/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zh-CN" sz="2000" b="1">
                  <a:latin typeface="Times New Roman" pitchFamily="18" charset="0"/>
                </a:rPr>
                <a:t>I/O</a:t>
              </a:r>
              <a:r>
                <a:rPr lang="zh-CN" altLang="en-US" sz="2000" b="1">
                  <a:latin typeface="Times New Roman" pitchFamily="18" charset="0"/>
                </a:rPr>
                <a:t>接口</a:t>
              </a:r>
            </a:p>
          </p:txBody>
        </p:sp>
        <p:sp>
          <p:nvSpPr>
            <p:cNvPr id="77831" name="Rectangle 8"/>
            <p:cNvSpPr>
              <a:spLocks noChangeArrowheads="1"/>
            </p:cNvSpPr>
            <p:nvPr/>
          </p:nvSpPr>
          <p:spPr bwMode="auto">
            <a:xfrm>
              <a:off x="881" y="2663"/>
              <a:ext cx="459" cy="36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700" tIns="12700" rIns="12700" bIns="12700"/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zh-CN" sz="2000" b="1">
                  <a:latin typeface="Times New Roman" pitchFamily="18" charset="0"/>
                </a:rPr>
                <a:t>ROM</a:t>
              </a:r>
            </a:p>
          </p:txBody>
        </p:sp>
        <p:sp>
          <p:nvSpPr>
            <p:cNvPr id="77832" name="Rectangle 9"/>
            <p:cNvSpPr>
              <a:spLocks noChangeArrowheads="1"/>
            </p:cNvSpPr>
            <p:nvPr/>
          </p:nvSpPr>
          <p:spPr bwMode="auto">
            <a:xfrm>
              <a:off x="1368" y="2663"/>
              <a:ext cx="459" cy="36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700" tIns="12700" rIns="12700" bIns="12700"/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zh-CN" sz="2000" b="1">
                  <a:latin typeface="Times New Roman" pitchFamily="18" charset="0"/>
                </a:rPr>
                <a:t>RAM</a:t>
              </a:r>
            </a:p>
          </p:txBody>
        </p:sp>
        <p:sp>
          <p:nvSpPr>
            <p:cNvPr id="77833" name="Rectangle 10"/>
            <p:cNvSpPr>
              <a:spLocks noChangeArrowheads="1"/>
            </p:cNvSpPr>
            <p:nvPr/>
          </p:nvSpPr>
          <p:spPr bwMode="auto">
            <a:xfrm>
              <a:off x="334" y="1800"/>
              <a:ext cx="477" cy="97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700" tIns="12700" rIns="12700" bIns="12700"/>
            <a:lstStyle/>
            <a:p>
              <a:pPr eaLnBrk="0" hangingPunct="0">
                <a:lnSpc>
                  <a:spcPct val="150000"/>
                </a:lnSpc>
                <a:spcBef>
                  <a:spcPts val="300"/>
                </a:spcBef>
              </a:pPr>
              <a:endParaRPr lang="en-US" altLang="zh-CN" sz="2000" b="1">
                <a:latin typeface="Times New Roman" pitchFamily="18" charset="0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2000" b="1">
                  <a:latin typeface="Times New Roman" pitchFamily="18" charset="0"/>
                </a:rPr>
                <a:t>CPU</a:t>
              </a:r>
            </a:p>
          </p:txBody>
        </p:sp>
        <p:sp>
          <p:nvSpPr>
            <p:cNvPr id="77834" name="Rectangle 11"/>
            <p:cNvSpPr>
              <a:spLocks noChangeArrowheads="1"/>
            </p:cNvSpPr>
            <p:nvPr/>
          </p:nvSpPr>
          <p:spPr bwMode="auto">
            <a:xfrm>
              <a:off x="3870" y="1337"/>
              <a:ext cx="828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eaLnBrk="0" hangingPunct="0"/>
              <a:r>
                <a:rPr lang="zh-CN" altLang="en-US" sz="2000" b="1">
                  <a:latin typeface="Times New Roman" pitchFamily="18" charset="0"/>
                </a:rPr>
                <a:t>外总线</a:t>
              </a:r>
            </a:p>
          </p:txBody>
        </p:sp>
        <p:sp>
          <p:nvSpPr>
            <p:cNvPr id="77835" name="Rectangle 12"/>
            <p:cNvSpPr>
              <a:spLocks noChangeArrowheads="1"/>
            </p:cNvSpPr>
            <p:nvPr/>
          </p:nvSpPr>
          <p:spPr bwMode="auto">
            <a:xfrm>
              <a:off x="1929" y="1160"/>
              <a:ext cx="828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eaLnBrk="0" hangingPunct="0"/>
              <a:r>
                <a:rPr lang="zh-CN" altLang="en-US" sz="2000" b="1">
                  <a:latin typeface="Times New Roman" pitchFamily="18" charset="0"/>
                </a:rPr>
                <a:t>内总线</a:t>
              </a:r>
            </a:p>
          </p:txBody>
        </p:sp>
        <p:sp>
          <p:nvSpPr>
            <p:cNvPr id="77836" name="Rectangle 13"/>
            <p:cNvSpPr>
              <a:spLocks noChangeArrowheads="1"/>
            </p:cNvSpPr>
            <p:nvPr/>
          </p:nvSpPr>
          <p:spPr bwMode="auto">
            <a:xfrm>
              <a:off x="426" y="3088"/>
              <a:ext cx="628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eaLnBrk="0" hangingPunct="0"/>
              <a:r>
                <a:rPr lang="zh-CN" altLang="en-US" sz="2000" b="1">
                  <a:latin typeface="Times New Roman" pitchFamily="18" charset="0"/>
                </a:rPr>
                <a:t>主机板</a:t>
              </a:r>
            </a:p>
          </p:txBody>
        </p:sp>
        <p:sp>
          <p:nvSpPr>
            <p:cNvPr id="77837" name="Rectangle 14"/>
            <p:cNvSpPr>
              <a:spLocks noChangeArrowheads="1"/>
            </p:cNvSpPr>
            <p:nvPr/>
          </p:nvSpPr>
          <p:spPr bwMode="auto">
            <a:xfrm>
              <a:off x="1500" y="1908"/>
              <a:ext cx="828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eaLnBrk="0" hangingPunct="0"/>
              <a:r>
                <a:rPr lang="zh-CN" altLang="en-US" sz="2000" b="1">
                  <a:solidFill>
                    <a:schemeClr val="hlink"/>
                  </a:solidFill>
                  <a:latin typeface="Times New Roman" pitchFamily="18" charset="0"/>
                </a:rPr>
                <a:t>芯片总线</a:t>
              </a:r>
            </a:p>
          </p:txBody>
        </p:sp>
        <p:sp>
          <p:nvSpPr>
            <p:cNvPr id="77838" name="Line 15"/>
            <p:cNvSpPr>
              <a:spLocks noChangeShapeType="1"/>
            </p:cNvSpPr>
            <p:nvPr/>
          </p:nvSpPr>
          <p:spPr bwMode="auto">
            <a:xfrm>
              <a:off x="825" y="2293"/>
              <a:ext cx="2007" cy="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39" name="Line 16"/>
            <p:cNvSpPr>
              <a:spLocks noChangeShapeType="1"/>
            </p:cNvSpPr>
            <p:nvPr/>
          </p:nvSpPr>
          <p:spPr bwMode="auto">
            <a:xfrm>
              <a:off x="1123" y="2339"/>
              <a:ext cx="1" cy="31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0" name="Line 17"/>
            <p:cNvSpPr>
              <a:spLocks noChangeShapeType="1"/>
            </p:cNvSpPr>
            <p:nvPr/>
          </p:nvSpPr>
          <p:spPr bwMode="auto">
            <a:xfrm>
              <a:off x="1595" y="2339"/>
              <a:ext cx="1" cy="31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1" name="Line 18"/>
            <p:cNvSpPr>
              <a:spLocks noChangeShapeType="1"/>
            </p:cNvSpPr>
            <p:nvPr/>
          </p:nvSpPr>
          <p:spPr bwMode="auto">
            <a:xfrm>
              <a:off x="2125" y="2339"/>
              <a:ext cx="1" cy="31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2" name="Line 19"/>
            <p:cNvSpPr>
              <a:spLocks noChangeShapeType="1"/>
            </p:cNvSpPr>
            <p:nvPr/>
          </p:nvSpPr>
          <p:spPr bwMode="auto">
            <a:xfrm>
              <a:off x="2831" y="864"/>
              <a:ext cx="1" cy="301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3" name="Rectangle 20"/>
            <p:cNvSpPr>
              <a:spLocks noChangeArrowheads="1"/>
            </p:cNvSpPr>
            <p:nvPr/>
          </p:nvSpPr>
          <p:spPr bwMode="auto">
            <a:xfrm>
              <a:off x="3050" y="1111"/>
              <a:ext cx="878" cy="365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700" tIns="12700" rIns="12700" bIns="12700"/>
            <a:lstStyle/>
            <a:p>
              <a:pPr eaLnBrk="0" hangingPunct="0">
                <a:lnSpc>
                  <a:spcPct val="150000"/>
                </a:lnSpc>
              </a:pPr>
              <a:r>
                <a:rPr lang="zh-CN" altLang="en-US" sz="2000" b="1">
                  <a:latin typeface="Times New Roman" pitchFamily="18" charset="0"/>
                </a:rPr>
                <a:t>扩充存储器</a:t>
              </a:r>
            </a:p>
          </p:txBody>
        </p:sp>
        <p:sp>
          <p:nvSpPr>
            <p:cNvPr id="77844" name="Rectangle 21"/>
            <p:cNvSpPr>
              <a:spLocks noChangeArrowheads="1"/>
            </p:cNvSpPr>
            <p:nvPr/>
          </p:nvSpPr>
          <p:spPr bwMode="auto">
            <a:xfrm>
              <a:off x="4368" y="1663"/>
              <a:ext cx="763" cy="365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700" tIns="12700" rIns="12700" bIns="12700"/>
            <a:lstStyle/>
            <a:p>
              <a:pPr eaLnBrk="0" hangingPunct="0">
                <a:lnSpc>
                  <a:spcPct val="150000"/>
                </a:lnSpc>
              </a:pPr>
              <a:r>
                <a:rPr lang="zh-CN" altLang="en-US" sz="2000" b="1">
                  <a:latin typeface="Times New Roman" pitchFamily="18" charset="0"/>
                </a:rPr>
                <a:t>计算机</a:t>
              </a:r>
            </a:p>
          </p:txBody>
        </p:sp>
        <p:sp>
          <p:nvSpPr>
            <p:cNvPr id="77845" name="Rectangle 22"/>
            <p:cNvSpPr>
              <a:spLocks noChangeArrowheads="1"/>
            </p:cNvSpPr>
            <p:nvPr/>
          </p:nvSpPr>
          <p:spPr bwMode="auto">
            <a:xfrm>
              <a:off x="3050" y="1661"/>
              <a:ext cx="878" cy="36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700" tIns="12700" rIns="12700" bIns="12700"/>
            <a:lstStyle/>
            <a:p>
              <a:pPr eaLnBrk="0" hangingPunct="0">
                <a:lnSpc>
                  <a:spcPct val="150000"/>
                </a:lnSpc>
              </a:pPr>
              <a:r>
                <a:rPr lang="zh-CN" altLang="en-US" sz="2000" b="1">
                  <a:latin typeface="Times New Roman" pitchFamily="18" charset="0"/>
                </a:rPr>
                <a:t>通信接口</a:t>
              </a:r>
            </a:p>
          </p:txBody>
        </p:sp>
        <p:sp>
          <p:nvSpPr>
            <p:cNvPr id="77846" name="Rectangle 23"/>
            <p:cNvSpPr>
              <a:spLocks noChangeArrowheads="1"/>
            </p:cNvSpPr>
            <p:nvPr/>
          </p:nvSpPr>
          <p:spPr bwMode="auto">
            <a:xfrm>
              <a:off x="4368" y="2213"/>
              <a:ext cx="763" cy="36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700" tIns="12700" rIns="12700" bIns="12700"/>
            <a:lstStyle/>
            <a:p>
              <a:pPr eaLnBrk="0" hangingPunct="0">
                <a:lnSpc>
                  <a:spcPct val="150000"/>
                </a:lnSpc>
              </a:pPr>
              <a:r>
                <a:rPr lang="zh-CN" altLang="en-US" sz="2000" b="1">
                  <a:latin typeface="Times New Roman" pitchFamily="18" charset="0"/>
                </a:rPr>
                <a:t>打印机</a:t>
              </a:r>
            </a:p>
          </p:txBody>
        </p:sp>
        <p:sp>
          <p:nvSpPr>
            <p:cNvPr id="77847" name="Rectangle 24"/>
            <p:cNvSpPr>
              <a:spLocks noChangeArrowheads="1"/>
            </p:cNvSpPr>
            <p:nvPr/>
          </p:nvSpPr>
          <p:spPr bwMode="auto">
            <a:xfrm>
              <a:off x="3050" y="2212"/>
              <a:ext cx="878" cy="36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700" tIns="12700" rIns="12700" bIns="12700"/>
            <a:lstStyle/>
            <a:p>
              <a:pPr eaLnBrk="0" hangingPunct="0">
                <a:lnSpc>
                  <a:spcPct val="150000"/>
                </a:lnSpc>
              </a:pPr>
              <a:r>
                <a:rPr lang="zh-CN" altLang="en-US" sz="2000" b="1">
                  <a:latin typeface="Times New Roman" pitchFamily="18" charset="0"/>
                </a:rPr>
                <a:t>打印机接口</a:t>
              </a:r>
            </a:p>
          </p:txBody>
        </p:sp>
        <p:sp>
          <p:nvSpPr>
            <p:cNvPr id="77848" name="Rectangle 25"/>
            <p:cNvSpPr>
              <a:spLocks noChangeArrowheads="1"/>
            </p:cNvSpPr>
            <p:nvPr/>
          </p:nvSpPr>
          <p:spPr bwMode="auto">
            <a:xfrm>
              <a:off x="4368" y="2764"/>
              <a:ext cx="763" cy="36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700" tIns="12700" rIns="12700" bIns="12700"/>
            <a:lstStyle/>
            <a:p>
              <a:pPr eaLnBrk="0" hangingPunct="0">
                <a:lnSpc>
                  <a:spcPct val="150000"/>
                </a:lnSpc>
              </a:pPr>
              <a:r>
                <a:rPr lang="zh-CN" altLang="en-US" sz="2000" b="1">
                  <a:latin typeface="Times New Roman" pitchFamily="18" charset="0"/>
                </a:rPr>
                <a:t>智能仪表</a:t>
              </a:r>
            </a:p>
          </p:txBody>
        </p:sp>
        <p:sp>
          <p:nvSpPr>
            <p:cNvPr id="77849" name="Rectangle 26"/>
            <p:cNvSpPr>
              <a:spLocks noChangeArrowheads="1"/>
            </p:cNvSpPr>
            <p:nvPr/>
          </p:nvSpPr>
          <p:spPr bwMode="auto">
            <a:xfrm>
              <a:off x="3050" y="2763"/>
              <a:ext cx="878" cy="365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700" tIns="12700" rIns="12700" bIns="12700"/>
            <a:lstStyle/>
            <a:p>
              <a:pPr eaLnBrk="0" hangingPunct="0">
                <a:lnSpc>
                  <a:spcPct val="150000"/>
                </a:lnSpc>
              </a:pPr>
              <a:r>
                <a:rPr lang="zh-CN" altLang="en-US" sz="2000" b="1">
                  <a:latin typeface="Times New Roman" pitchFamily="18" charset="0"/>
                </a:rPr>
                <a:t>仪表接口</a:t>
              </a:r>
            </a:p>
          </p:txBody>
        </p:sp>
        <p:sp>
          <p:nvSpPr>
            <p:cNvPr id="77850" name="Rectangle 27"/>
            <p:cNvSpPr>
              <a:spLocks noChangeArrowheads="1"/>
            </p:cNvSpPr>
            <p:nvPr/>
          </p:nvSpPr>
          <p:spPr bwMode="auto">
            <a:xfrm>
              <a:off x="4368" y="3334"/>
              <a:ext cx="763" cy="36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700" tIns="12700" rIns="12700" bIns="12700"/>
            <a:lstStyle/>
            <a:p>
              <a:pPr eaLnBrk="0" hangingPunct="0">
                <a:lnSpc>
                  <a:spcPct val="150000"/>
                </a:lnSpc>
              </a:pPr>
              <a:r>
                <a:rPr lang="zh-CN" altLang="en-US" sz="2000" b="1">
                  <a:latin typeface="Times New Roman" pitchFamily="18" charset="0"/>
                </a:rPr>
                <a:t>局域网络</a:t>
              </a:r>
            </a:p>
          </p:txBody>
        </p:sp>
        <p:sp>
          <p:nvSpPr>
            <p:cNvPr id="77851" name="Rectangle 28"/>
            <p:cNvSpPr>
              <a:spLocks noChangeArrowheads="1"/>
            </p:cNvSpPr>
            <p:nvPr/>
          </p:nvSpPr>
          <p:spPr bwMode="auto">
            <a:xfrm>
              <a:off x="3050" y="3333"/>
              <a:ext cx="878" cy="36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700" tIns="12700" rIns="12700" bIns="12700"/>
            <a:lstStyle/>
            <a:p>
              <a:pPr eaLnBrk="0" hangingPunct="0">
                <a:lnSpc>
                  <a:spcPct val="150000"/>
                </a:lnSpc>
              </a:pPr>
              <a:r>
                <a:rPr lang="zh-CN" altLang="en-US" sz="2000" b="1">
                  <a:latin typeface="Times New Roman" pitchFamily="18" charset="0"/>
                </a:rPr>
                <a:t>网络接口</a:t>
              </a:r>
            </a:p>
          </p:txBody>
        </p:sp>
        <p:grpSp>
          <p:nvGrpSpPr>
            <p:cNvPr id="77852" name="Group 29"/>
            <p:cNvGrpSpPr>
              <a:grpSpLocks/>
            </p:cNvGrpSpPr>
            <p:nvPr/>
          </p:nvGrpSpPr>
          <p:grpSpPr bwMode="auto">
            <a:xfrm>
              <a:off x="2880" y="1297"/>
              <a:ext cx="159" cy="2223"/>
              <a:chOff x="5371" y="1546"/>
              <a:chExt cx="241" cy="1696"/>
            </a:xfrm>
          </p:grpSpPr>
          <p:sp>
            <p:nvSpPr>
              <p:cNvPr id="77858" name="Line 30"/>
              <p:cNvSpPr>
                <a:spLocks noChangeShapeType="1"/>
              </p:cNvSpPr>
              <p:nvPr/>
            </p:nvSpPr>
            <p:spPr bwMode="auto">
              <a:xfrm flipH="1">
                <a:off x="5371" y="1546"/>
                <a:ext cx="241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59" name="Line 31"/>
              <p:cNvSpPr>
                <a:spLocks noChangeShapeType="1"/>
              </p:cNvSpPr>
              <p:nvPr/>
            </p:nvSpPr>
            <p:spPr bwMode="auto">
              <a:xfrm flipH="1">
                <a:off x="5371" y="1966"/>
                <a:ext cx="241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60" name="Line 32"/>
              <p:cNvSpPr>
                <a:spLocks noChangeShapeType="1"/>
              </p:cNvSpPr>
              <p:nvPr/>
            </p:nvSpPr>
            <p:spPr bwMode="auto">
              <a:xfrm flipH="1">
                <a:off x="5371" y="2386"/>
                <a:ext cx="241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61" name="Line 33"/>
              <p:cNvSpPr>
                <a:spLocks noChangeShapeType="1"/>
              </p:cNvSpPr>
              <p:nvPr/>
            </p:nvSpPr>
            <p:spPr bwMode="auto">
              <a:xfrm flipH="1">
                <a:off x="5371" y="2806"/>
                <a:ext cx="241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62" name="Line 34"/>
              <p:cNvSpPr>
                <a:spLocks noChangeShapeType="1"/>
              </p:cNvSpPr>
              <p:nvPr/>
            </p:nvSpPr>
            <p:spPr bwMode="auto">
              <a:xfrm flipH="1">
                <a:off x="5371" y="3241"/>
                <a:ext cx="241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7853" name="Group 35"/>
            <p:cNvGrpSpPr>
              <a:grpSpLocks/>
            </p:cNvGrpSpPr>
            <p:nvPr/>
          </p:nvGrpSpPr>
          <p:grpSpPr bwMode="auto">
            <a:xfrm>
              <a:off x="3951" y="1847"/>
              <a:ext cx="417" cy="1673"/>
              <a:chOff x="6556" y="1966"/>
              <a:chExt cx="453" cy="1276"/>
            </a:xfrm>
          </p:grpSpPr>
          <p:sp>
            <p:nvSpPr>
              <p:cNvPr id="77854" name="Line 36"/>
              <p:cNvSpPr>
                <a:spLocks noChangeShapeType="1"/>
              </p:cNvSpPr>
              <p:nvPr/>
            </p:nvSpPr>
            <p:spPr bwMode="auto">
              <a:xfrm flipH="1">
                <a:off x="6556" y="1966"/>
                <a:ext cx="453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55" name="Line 37"/>
              <p:cNvSpPr>
                <a:spLocks noChangeShapeType="1"/>
              </p:cNvSpPr>
              <p:nvPr/>
            </p:nvSpPr>
            <p:spPr bwMode="auto">
              <a:xfrm flipH="1">
                <a:off x="6556" y="2386"/>
                <a:ext cx="453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56" name="Line 38"/>
              <p:cNvSpPr>
                <a:spLocks noChangeShapeType="1"/>
              </p:cNvSpPr>
              <p:nvPr/>
            </p:nvSpPr>
            <p:spPr bwMode="auto">
              <a:xfrm flipH="1">
                <a:off x="6556" y="2806"/>
                <a:ext cx="453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57" name="Line 39"/>
              <p:cNvSpPr>
                <a:spLocks noChangeShapeType="1"/>
              </p:cNvSpPr>
              <p:nvPr/>
            </p:nvSpPr>
            <p:spPr bwMode="auto">
              <a:xfrm flipH="1">
                <a:off x="6556" y="3241"/>
                <a:ext cx="453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pic>
        <p:nvPicPr>
          <p:cNvPr id="39" name="图片 38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2" y="6384528"/>
            <a:ext cx="473472" cy="473472"/>
          </a:xfrm>
          <a:prstGeom prst="rect">
            <a:avLst/>
          </a:prstGeom>
        </p:spPr>
      </p:pic>
    </p:spTree>
  </p:cSld>
  <p:clrMapOvr>
    <a:masterClrMapping/>
  </p:clrMapOvr>
  <p:transition advClick="0">
    <p:random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</a:t>
            </a:r>
            <a:r>
              <a:rPr lang="en-US" altLang="zh-CN" smtClean="0"/>
              <a:t>4</a:t>
            </a:r>
            <a:r>
              <a:rPr lang="zh-CN" altLang="en-US" smtClean="0"/>
              <a:t>章：微机总线层次结构－内总线</a:t>
            </a:r>
          </a:p>
        </p:txBody>
      </p:sp>
      <p:grpSp>
        <p:nvGrpSpPr>
          <p:cNvPr id="78851" name="Group 5"/>
          <p:cNvGrpSpPr>
            <a:grpSpLocks/>
          </p:cNvGrpSpPr>
          <p:nvPr/>
        </p:nvGrpSpPr>
        <p:grpSpPr bwMode="auto">
          <a:xfrm>
            <a:off x="381000" y="1371600"/>
            <a:ext cx="7764463" cy="4779963"/>
            <a:chOff x="240" y="864"/>
            <a:chExt cx="4891" cy="3011"/>
          </a:xfrm>
        </p:grpSpPr>
        <p:sp>
          <p:nvSpPr>
            <p:cNvPr id="78853" name="Rectangle 6"/>
            <p:cNvSpPr>
              <a:spLocks noChangeArrowheads="1"/>
            </p:cNvSpPr>
            <p:nvPr/>
          </p:nvSpPr>
          <p:spPr bwMode="auto">
            <a:xfrm>
              <a:off x="240" y="1655"/>
              <a:ext cx="2400" cy="1846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54" name="Rectangle 7"/>
            <p:cNvSpPr>
              <a:spLocks noChangeArrowheads="1"/>
            </p:cNvSpPr>
            <p:nvPr/>
          </p:nvSpPr>
          <p:spPr bwMode="auto">
            <a:xfrm>
              <a:off x="1865" y="2663"/>
              <a:ext cx="631" cy="36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700" tIns="12700" rIns="12700" bIns="12700"/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zh-CN" sz="2000" b="1">
                  <a:latin typeface="Times New Roman" pitchFamily="18" charset="0"/>
                </a:rPr>
                <a:t>I/O</a:t>
              </a:r>
              <a:r>
                <a:rPr lang="zh-CN" altLang="en-US" sz="2000" b="1">
                  <a:latin typeface="Times New Roman" pitchFamily="18" charset="0"/>
                </a:rPr>
                <a:t>接口</a:t>
              </a:r>
            </a:p>
          </p:txBody>
        </p:sp>
        <p:sp>
          <p:nvSpPr>
            <p:cNvPr id="78855" name="Rectangle 8"/>
            <p:cNvSpPr>
              <a:spLocks noChangeArrowheads="1"/>
            </p:cNvSpPr>
            <p:nvPr/>
          </p:nvSpPr>
          <p:spPr bwMode="auto">
            <a:xfrm>
              <a:off x="881" y="2663"/>
              <a:ext cx="459" cy="36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700" tIns="12700" rIns="12700" bIns="12700"/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zh-CN" sz="2000" b="1">
                  <a:latin typeface="Times New Roman" pitchFamily="18" charset="0"/>
                </a:rPr>
                <a:t>ROM</a:t>
              </a:r>
            </a:p>
          </p:txBody>
        </p:sp>
        <p:sp>
          <p:nvSpPr>
            <p:cNvPr id="78856" name="Rectangle 9"/>
            <p:cNvSpPr>
              <a:spLocks noChangeArrowheads="1"/>
            </p:cNvSpPr>
            <p:nvPr/>
          </p:nvSpPr>
          <p:spPr bwMode="auto">
            <a:xfrm>
              <a:off x="1368" y="2663"/>
              <a:ext cx="459" cy="36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700" tIns="12700" rIns="12700" bIns="12700"/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zh-CN" sz="2000" b="1">
                  <a:latin typeface="Times New Roman" pitchFamily="18" charset="0"/>
                </a:rPr>
                <a:t>RAM</a:t>
              </a:r>
            </a:p>
          </p:txBody>
        </p:sp>
        <p:sp>
          <p:nvSpPr>
            <p:cNvPr id="78857" name="Rectangle 10"/>
            <p:cNvSpPr>
              <a:spLocks noChangeArrowheads="1"/>
            </p:cNvSpPr>
            <p:nvPr/>
          </p:nvSpPr>
          <p:spPr bwMode="auto">
            <a:xfrm>
              <a:off x="334" y="1800"/>
              <a:ext cx="477" cy="97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700" tIns="12700" rIns="12700" bIns="12700"/>
            <a:lstStyle/>
            <a:p>
              <a:pPr eaLnBrk="0" hangingPunct="0">
                <a:lnSpc>
                  <a:spcPct val="150000"/>
                </a:lnSpc>
                <a:spcBef>
                  <a:spcPts val="300"/>
                </a:spcBef>
              </a:pPr>
              <a:endParaRPr lang="en-US" altLang="zh-CN" sz="2000" b="1">
                <a:latin typeface="Times New Roman" pitchFamily="18" charset="0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2000" b="1">
                  <a:latin typeface="Times New Roman" pitchFamily="18" charset="0"/>
                </a:rPr>
                <a:t>CPU</a:t>
              </a:r>
            </a:p>
          </p:txBody>
        </p:sp>
        <p:sp>
          <p:nvSpPr>
            <p:cNvPr id="78858" name="Rectangle 11"/>
            <p:cNvSpPr>
              <a:spLocks noChangeArrowheads="1"/>
            </p:cNvSpPr>
            <p:nvPr/>
          </p:nvSpPr>
          <p:spPr bwMode="auto">
            <a:xfrm>
              <a:off x="3870" y="1337"/>
              <a:ext cx="828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eaLnBrk="0" hangingPunct="0"/>
              <a:r>
                <a:rPr lang="zh-CN" altLang="en-US" sz="2000" b="1">
                  <a:latin typeface="Times New Roman" pitchFamily="18" charset="0"/>
                </a:rPr>
                <a:t>外总线</a:t>
              </a:r>
            </a:p>
          </p:txBody>
        </p:sp>
        <p:sp>
          <p:nvSpPr>
            <p:cNvPr id="78859" name="Rectangle 12"/>
            <p:cNvSpPr>
              <a:spLocks noChangeArrowheads="1"/>
            </p:cNvSpPr>
            <p:nvPr/>
          </p:nvSpPr>
          <p:spPr bwMode="auto">
            <a:xfrm>
              <a:off x="1929" y="1160"/>
              <a:ext cx="828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eaLnBrk="0" hangingPunct="0"/>
              <a:r>
                <a:rPr lang="zh-CN" altLang="en-US" sz="2000" b="1">
                  <a:solidFill>
                    <a:schemeClr val="hlink"/>
                  </a:solidFill>
                  <a:latin typeface="Times New Roman" pitchFamily="18" charset="0"/>
                </a:rPr>
                <a:t>内总线</a:t>
              </a:r>
            </a:p>
          </p:txBody>
        </p:sp>
        <p:sp>
          <p:nvSpPr>
            <p:cNvPr id="78860" name="Rectangle 13"/>
            <p:cNvSpPr>
              <a:spLocks noChangeArrowheads="1"/>
            </p:cNvSpPr>
            <p:nvPr/>
          </p:nvSpPr>
          <p:spPr bwMode="auto">
            <a:xfrm>
              <a:off x="426" y="3088"/>
              <a:ext cx="628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eaLnBrk="0" hangingPunct="0"/>
              <a:r>
                <a:rPr lang="zh-CN" altLang="en-US" sz="2000" b="1">
                  <a:latin typeface="Times New Roman" pitchFamily="18" charset="0"/>
                </a:rPr>
                <a:t>主机板</a:t>
              </a:r>
            </a:p>
          </p:txBody>
        </p:sp>
        <p:sp>
          <p:nvSpPr>
            <p:cNvPr id="78861" name="Rectangle 14"/>
            <p:cNvSpPr>
              <a:spLocks noChangeArrowheads="1"/>
            </p:cNvSpPr>
            <p:nvPr/>
          </p:nvSpPr>
          <p:spPr bwMode="auto">
            <a:xfrm>
              <a:off x="1500" y="1908"/>
              <a:ext cx="828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eaLnBrk="0" hangingPunct="0"/>
              <a:r>
                <a:rPr lang="zh-CN" altLang="en-US" sz="2000" b="1">
                  <a:latin typeface="Times New Roman" pitchFamily="18" charset="0"/>
                </a:rPr>
                <a:t>芯片总线</a:t>
              </a:r>
            </a:p>
          </p:txBody>
        </p:sp>
        <p:sp>
          <p:nvSpPr>
            <p:cNvPr id="78862" name="Line 15"/>
            <p:cNvSpPr>
              <a:spLocks noChangeShapeType="1"/>
            </p:cNvSpPr>
            <p:nvPr/>
          </p:nvSpPr>
          <p:spPr bwMode="auto">
            <a:xfrm>
              <a:off x="825" y="2293"/>
              <a:ext cx="2007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63" name="Line 16"/>
            <p:cNvSpPr>
              <a:spLocks noChangeShapeType="1"/>
            </p:cNvSpPr>
            <p:nvPr/>
          </p:nvSpPr>
          <p:spPr bwMode="auto">
            <a:xfrm>
              <a:off x="1123" y="2339"/>
              <a:ext cx="1" cy="31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64" name="Line 17"/>
            <p:cNvSpPr>
              <a:spLocks noChangeShapeType="1"/>
            </p:cNvSpPr>
            <p:nvPr/>
          </p:nvSpPr>
          <p:spPr bwMode="auto">
            <a:xfrm>
              <a:off x="1595" y="2339"/>
              <a:ext cx="1" cy="31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65" name="Line 18"/>
            <p:cNvSpPr>
              <a:spLocks noChangeShapeType="1"/>
            </p:cNvSpPr>
            <p:nvPr/>
          </p:nvSpPr>
          <p:spPr bwMode="auto">
            <a:xfrm>
              <a:off x="2125" y="2339"/>
              <a:ext cx="1" cy="31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66" name="Line 19"/>
            <p:cNvSpPr>
              <a:spLocks noChangeShapeType="1"/>
            </p:cNvSpPr>
            <p:nvPr/>
          </p:nvSpPr>
          <p:spPr bwMode="auto">
            <a:xfrm>
              <a:off x="2831" y="864"/>
              <a:ext cx="1" cy="301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67" name="Rectangle 20"/>
            <p:cNvSpPr>
              <a:spLocks noChangeArrowheads="1"/>
            </p:cNvSpPr>
            <p:nvPr/>
          </p:nvSpPr>
          <p:spPr bwMode="auto">
            <a:xfrm>
              <a:off x="3050" y="1111"/>
              <a:ext cx="878" cy="365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700" tIns="12700" rIns="12700" bIns="12700"/>
            <a:lstStyle/>
            <a:p>
              <a:pPr eaLnBrk="0" hangingPunct="0">
                <a:lnSpc>
                  <a:spcPct val="150000"/>
                </a:lnSpc>
              </a:pPr>
              <a:r>
                <a:rPr lang="zh-CN" altLang="en-US" sz="2000" b="1">
                  <a:latin typeface="Times New Roman" pitchFamily="18" charset="0"/>
                </a:rPr>
                <a:t>扩充存储器</a:t>
              </a:r>
            </a:p>
          </p:txBody>
        </p:sp>
        <p:sp>
          <p:nvSpPr>
            <p:cNvPr id="78868" name="Rectangle 21"/>
            <p:cNvSpPr>
              <a:spLocks noChangeArrowheads="1"/>
            </p:cNvSpPr>
            <p:nvPr/>
          </p:nvSpPr>
          <p:spPr bwMode="auto">
            <a:xfrm>
              <a:off x="4368" y="1663"/>
              <a:ext cx="763" cy="365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700" tIns="12700" rIns="12700" bIns="12700"/>
            <a:lstStyle/>
            <a:p>
              <a:pPr eaLnBrk="0" hangingPunct="0">
                <a:lnSpc>
                  <a:spcPct val="150000"/>
                </a:lnSpc>
              </a:pPr>
              <a:r>
                <a:rPr lang="zh-CN" altLang="en-US" sz="2000" b="1">
                  <a:latin typeface="Times New Roman" pitchFamily="18" charset="0"/>
                </a:rPr>
                <a:t>计算机</a:t>
              </a:r>
            </a:p>
          </p:txBody>
        </p:sp>
        <p:sp>
          <p:nvSpPr>
            <p:cNvPr id="78869" name="Rectangle 22"/>
            <p:cNvSpPr>
              <a:spLocks noChangeArrowheads="1"/>
            </p:cNvSpPr>
            <p:nvPr/>
          </p:nvSpPr>
          <p:spPr bwMode="auto">
            <a:xfrm>
              <a:off x="3050" y="1661"/>
              <a:ext cx="878" cy="36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700" tIns="12700" rIns="12700" bIns="12700"/>
            <a:lstStyle/>
            <a:p>
              <a:pPr eaLnBrk="0" hangingPunct="0">
                <a:lnSpc>
                  <a:spcPct val="150000"/>
                </a:lnSpc>
              </a:pPr>
              <a:r>
                <a:rPr lang="zh-CN" altLang="en-US" sz="2000" b="1">
                  <a:latin typeface="Times New Roman" pitchFamily="18" charset="0"/>
                </a:rPr>
                <a:t>通信接口</a:t>
              </a:r>
            </a:p>
          </p:txBody>
        </p:sp>
        <p:sp>
          <p:nvSpPr>
            <p:cNvPr id="78870" name="Rectangle 23"/>
            <p:cNvSpPr>
              <a:spLocks noChangeArrowheads="1"/>
            </p:cNvSpPr>
            <p:nvPr/>
          </p:nvSpPr>
          <p:spPr bwMode="auto">
            <a:xfrm>
              <a:off x="4368" y="2213"/>
              <a:ext cx="763" cy="36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700" tIns="12700" rIns="12700" bIns="12700"/>
            <a:lstStyle/>
            <a:p>
              <a:pPr eaLnBrk="0" hangingPunct="0">
                <a:lnSpc>
                  <a:spcPct val="150000"/>
                </a:lnSpc>
              </a:pPr>
              <a:r>
                <a:rPr lang="zh-CN" altLang="en-US" sz="2000" b="1">
                  <a:latin typeface="Times New Roman" pitchFamily="18" charset="0"/>
                </a:rPr>
                <a:t>打印机</a:t>
              </a:r>
            </a:p>
          </p:txBody>
        </p:sp>
        <p:sp>
          <p:nvSpPr>
            <p:cNvPr id="78871" name="Rectangle 24"/>
            <p:cNvSpPr>
              <a:spLocks noChangeArrowheads="1"/>
            </p:cNvSpPr>
            <p:nvPr/>
          </p:nvSpPr>
          <p:spPr bwMode="auto">
            <a:xfrm>
              <a:off x="3050" y="2212"/>
              <a:ext cx="878" cy="36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700" tIns="12700" rIns="12700" bIns="12700"/>
            <a:lstStyle/>
            <a:p>
              <a:pPr eaLnBrk="0" hangingPunct="0">
                <a:lnSpc>
                  <a:spcPct val="150000"/>
                </a:lnSpc>
              </a:pPr>
              <a:r>
                <a:rPr lang="zh-CN" altLang="en-US" sz="2000" b="1">
                  <a:latin typeface="Times New Roman" pitchFamily="18" charset="0"/>
                </a:rPr>
                <a:t>打印机接口</a:t>
              </a:r>
            </a:p>
          </p:txBody>
        </p:sp>
        <p:sp>
          <p:nvSpPr>
            <p:cNvPr id="78872" name="Rectangle 25"/>
            <p:cNvSpPr>
              <a:spLocks noChangeArrowheads="1"/>
            </p:cNvSpPr>
            <p:nvPr/>
          </p:nvSpPr>
          <p:spPr bwMode="auto">
            <a:xfrm>
              <a:off x="4368" y="2764"/>
              <a:ext cx="763" cy="36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700" tIns="12700" rIns="12700" bIns="12700"/>
            <a:lstStyle/>
            <a:p>
              <a:pPr eaLnBrk="0" hangingPunct="0">
                <a:lnSpc>
                  <a:spcPct val="150000"/>
                </a:lnSpc>
              </a:pPr>
              <a:r>
                <a:rPr lang="zh-CN" altLang="en-US" sz="2000" b="1">
                  <a:latin typeface="Times New Roman" pitchFamily="18" charset="0"/>
                </a:rPr>
                <a:t>智能仪表</a:t>
              </a:r>
            </a:p>
          </p:txBody>
        </p:sp>
        <p:sp>
          <p:nvSpPr>
            <p:cNvPr id="78873" name="Rectangle 26"/>
            <p:cNvSpPr>
              <a:spLocks noChangeArrowheads="1"/>
            </p:cNvSpPr>
            <p:nvPr/>
          </p:nvSpPr>
          <p:spPr bwMode="auto">
            <a:xfrm>
              <a:off x="3050" y="2763"/>
              <a:ext cx="878" cy="365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700" tIns="12700" rIns="12700" bIns="12700"/>
            <a:lstStyle/>
            <a:p>
              <a:pPr eaLnBrk="0" hangingPunct="0">
                <a:lnSpc>
                  <a:spcPct val="150000"/>
                </a:lnSpc>
              </a:pPr>
              <a:r>
                <a:rPr lang="zh-CN" altLang="en-US" sz="2000" b="1">
                  <a:latin typeface="Times New Roman" pitchFamily="18" charset="0"/>
                </a:rPr>
                <a:t>仪表接口</a:t>
              </a:r>
            </a:p>
          </p:txBody>
        </p:sp>
        <p:sp>
          <p:nvSpPr>
            <p:cNvPr id="78874" name="Rectangle 27"/>
            <p:cNvSpPr>
              <a:spLocks noChangeArrowheads="1"/>
            </p:cNvSpPr>
            <p:nvPr/>
          </p:nvSpPr>
          <p:spPr bwMode="auto">
            <a:xfrm>
              <a:off x="4368" y="3334"/>
              <a:ext cx="763" cy="36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700" tIns="12700" rIns="12700" bIns="12700"/>
            <a:lstStyle/>
            <a:p>
              <a:pPr eaLnBrk="0" hangingPunct="0">
                <a:lnSpc>
                  <a:spcPct val="150000"/>
                </a:lnSpc>
              </a:pPr>
              <a:r>
                <a:rPr lang="zh-CN" altLang="en-US" sz="2000" b="1">
                  <a:latin typeface="Times New Roman" pitchFamily="18" charset="0"/>
                </a:rPr>
                <a:t>局域网络</a:t>
              </a:r>
            </a:p>
          </p:txBody>
        </p:sp>
        <p:sp>
          <p:nvSpPr>
            <p:cNvPr id="78875" name="Rectangle 28"/>
            <p:cNvSpPr>
              <a:spLocks noChangeArrowheads="1"/>
            </p:cNvSpPr>
            <p:nvPr/>
          </p:nvSpPr>
          <p:spPr bwMode="auto">
            <a:xfrm>
              <a:off x="3050" y="3333"/>
              <a:ext cx="878" cy="36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700" tIns="12700" rIns="12700" bIns="12700"/>
            <a:lstStyle/>
            <a:p>
              <a:pPr eaLnBrk="0" hangingPunct="0">
                <a:lnSpc>
                  <a:spcPct val="150000"/>
                </a:lnSpc>
              </a:pPr>
              <a:r>
                <a:rPr lang="zh-CN" altLang="en-US" sz="2000" b="1">
                  <a:latin typeface="Times New Roman" pitchFamily="18" charset="0"/>
                </a:rPr>
                <a:t>网络接口</a:t>
              </a:r>
            </a:p>
          </p:txBody>
        </p:sp>
        <p:grpSp>
          <p:nvGrpSpPr>
            <p:cNvPr id="78876" name="Group 29"/>
            <p:cNvGrpSpPr>
              <a:grpSpLocks/>
            </p:cNvGrpSpPr>
            <p:nvPr/>
          </p:nvGrpSpPr>
          <p:grpSpPr bwMode="auto">
            <a:xfrm>
              <a:off x="2880" y="1297"/>
              <a:ext cx="159" cy="2223"/>
              <a:chOff x="5371" y="1546"/>
              <a:chExt cx="241" cy="1696"/>
            </a:xfrm>
          </p:grpSpPr>
          <p:sp>
            <p:nvSpPr>
              <p:cNvPr id="78882" name="Line 30"/>
              <p:cNvSpPr>
                <a:spLocks noChangeShapeType="1"/>
              </p:cNvSpPr>
              <p:nvPr/>
            </p:nvSpPr>
            <p:spPr bwMode="auto">
              <a:xfrm flipH="1">
                <a:off x="5371" y="1546"/>
                <a:ext cx="241" cy="1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883" name="Line 31"/>
              <p:cNvSpPr>
                <a:spLocks noChangeShapeType="1"/>
              </p:cNvSpPr>
              <p:nvPr/>
            </p:nvSpPr>
            <p:spPr bwMode="auto">
              <a:xfrm flipH="1">
                <a:off x="5371" y="1966"/>
                <a:ext cx="241" cy="1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884" name="Line 32"/>
              <p:cNvSpPr>
                <a:spLocks noChangeShapeType="1"/>
              </p:cNvSpPr>
              <p:nvPr/>
            </p:nvSpPr>
            <p:spPr bwMode="auto">
              <a:xfrm flipH="1">
                <a:off x="5371" y="2386"/>
                <a:ext cx="241" cy="1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885" name="Line 33"/>
              <p:cNvSpPr>
                <a:spLocks noChangeShapeType="1"/>
              </p:cNvSpPr>
              <p:nvPr/>
            </p:nvSpPr>
            <p:spPr bwMode="auto">
              <a:xfrm flipH="1">
                <a:off x="5371" y="2806"/>
                <a:ext cx="241" cy="1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886" name="Line 34"/>
              <p:cNvSpPr>
                <a:spLocks noChangeShapeType="1"/>
              </p:cNvSpPr>
              <p:nvPr/>
            </p:nvSpPr>
            <p:spPr bwMode="auto">
              <a:xfrm flipH="1">
                <a:off x="5371" y="3241"/>
                <a:ext cx="241" cy="1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8877" name="Group 35"/>
            <p:cNvGrpSpPr>
              <a:grpSpLocks/>
            </p:cNvGrpSpPr>
            <p:nvPr/>
          </p:nvGrpSpPr>
          <p:grpSpPr bwMode="auto">
            <a:xfrm>
              <a:off x="3951" y="1847"/>
              <a:ext cx="417" cy="1673"/>
              <a:chOff x="6556" y="1966"/>
              <a:chExt cx="453" cy="1276"/>
            </a:xfrm>
          </p:grpSpPr>
          <p:sp>
            <p:nvSpPr>
              <p:cNvPr id="78878" name="Line 36"/>
              <p:cNvSpPr>
                <a:spLocks noChangeShapeType="1"/>
              </p:cNvSpPr>
              <p:nvPr/>
            </p:nvSpPr>
            <p:spPr bwMode="auto">
              <a:xfrm flipH="1">
                <a:off x="6556" y="1966"/>
                <a:ext cx="453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879" name="Line 37"/>
              <p:cNvSpPr>
                <a:spLocks noChangeShapeType="1"/>
              </p:cNvSpPr>
              <p:nvPr/>
            </p:nvSpPr>
            <p:spPr bwMode="auto">
              <a:xfrm flipH="1">
                <a:off x="6556" y="2386"/>
                <a:ext cx="453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880" name="Line 38"/>
              <p:cNvSpPr>
                <a:spLocks noChangeShapeType="1"/>
              </p:cNvSpPr>
              <p:nvPr/>
            </p:nvSpPr>
            <p:spPr bwMode="auto">
              <a:xfrm flipH="1">
                <a:off x="6556" y="2806"/>
                <a:ext cx="453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881" name="Line 39"/>
              <p:cNvSpPr>
                <a:spLocks noChangeShapeType="1"/>
              </p:cNvSpPr>
              <p:nvPr/>
            </p:nvSpPr>
            <p:spPr bwMode="auto">
              <a:xfrm flipH="1">
                <a:off x="6556" y="3241"/>
                <a:ext cx="453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pic>
        <p:nvPicPr>
          <p:cNvPr id="39" name="图片 38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2" y="6384528"/>
            <a:ext cx="473472" cy="473472"/>
          </a:xfrm>
          <a:prstGeom prst="rect">
            <a:avLst/>
          </a:prstGeom>
        </p:spPr>
      </p:pic>
    </p:spTree>
  </p:cSld>
  <p:clrMapOvr>
    <a:masterClrMapping/>
  </p:clrMapOvr>
  <p:transition advClick="0">
    <p:random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</a:t>
            </a:r>
            <a:r>
              <a:rPr lang="en-US" altLang="zh-CN" smtClean="0"/>
              <a:t>4</a:t>
            </a:r>
            <a:r>
              <a:rPr lang="zh-CN" altLang="en-US" smtClean="0"/>
              <a:t>章：微机总线层次结构－外总线</a:t>
            </a:r>
          </a:p>
        </p:txBody>
      </p:sp>
      <p:grpSp>
        <p:nvGrpSpPr>
          <p:cNvPr id="79875" name="Group 5"/>
          <p:cNvGrpSpPr>
            <a:grpSpLocks/>
          </p:cNvGrpSpPr>
          <p:nvPr/>
        </p:nvGrpSpPr>
        <p:grpSpPr bwMode="auto">
          <a:xfrm>
            <a:off x="381000" y="1371600"/>
            <a:ext cx="7764463" cy="4779963"/>
            <a:chOff x="240" y="864"/>
            <a:chExt cx="4891" cy="3011"/>
          </a:xfrm>
        </p:grpSpPr>
        <p:sp>
          <p:nvSpPr>
            <p:cNvPr id="79877" name="Rectangle 6"/>
            <p:cNvSpPr>
              <a:spLocks noChangeArrowheads="1"/>
            </p:cNvSpPr>
            <p:nvPr/>
          </p:nvSpPr>
          <p:spPr bwMode="auto">
            <a:xfrm>
              <a:off x="240" y="1655"/>
              <a:ext cx="2400" cy="1846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78" name="Rectangle 7"/>
            <p:cNvSpPr>
              <a:spLocks noChangeArrowheads="1"/>
            </p:cNvSpPr>
            <p:nvPr/>
          </p:nvSpPr>
          <p:spPr bwMode="auto">
            <a:xfrm>
              <a:off x="1865" y="2663"/>
              <a:ext cx="631" cy="36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700" tIns="12700" rIns="12700" bIns="12700"/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zh-CN" sz="2000" b="1">
                  <a:latin typeface="Times New Roman" pitchFamily="18" charset="0"/>
                </a:rPr>
                <a:t>I/O</a:t>
              </a:r>
              <a:r>
                <a:rPr lang="zh-CN" altLang="en-US" sz="2000" b="1">
                  <a:latin typeface="Times New Roman" pitchFamily="18" charset="0"/>
                </a:rPr>
                <a:t>接口</a:t>
              </a:r>
            </a:p>
          </p:txBody>
        </p:sp>
        <p:sp>
          <p:nvSpPr>
            <p:cNvPr id="79879" name="Rectangle 8"/>
            <p:cNvSpPr>
              <a:spLocks noChangeArrowheads="1"/>
            </p:cNvSpPr>
            <p:nvPr/>
          </p:nvSpPr>
          <p:spPr bwMode="auto">
            <a:xfrm>
              <a:off x="881" y="2663"/>
              <a:ext cx="459" cy="36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700" tIns="12700" rIns="12700" bIns="12700"/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zh-CN" sz="2000" b="1">
                  <a:latin typeface="Times New Roman" pitchFamily="18" charset="0"/>
                </a:rPr>
                <a:t>ROM</a:t>
              </a:r>
            </a:p>
          </p:txBody>
        </p:sp>
        <p:sp>
          <p:nvSpPr>
            <p:cNvPr id="79880" name="Rectangle 9"/>
            <p:cNvSpPr>
              <a:spLocks noChangeArrowheads="1"/>
            </p:cNvSpPr>
            <p:nvPr/>
          </p:nvSpPr>
          <p:spPr bwMode="auto">
            <a:xfrm>
              <a:off x="1368" y="2663"/>
              <a:ext cx="459" cy="36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700" tIns="12700" rIns="12700" bIns="12700"/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zh-CN" sz="2000" b="1">
                  <a:latin typeface="Times New Roman" pitchFamily="18" charset="0"/>
                </a:rPr>
                <a:t>RAM</a:t>
              </a:r>
            </a:p>
          </p:txBody>
        </p:sp>
        <p:sp>
          <p:nvSpPr>
            <p:cNvPr id="79881" name="Rectangle 10"/>
            <p:cNvSpPr>
              <a:spLocks noChangeArrowheads="1"/>
            </p:cNvSpPr>
            <p:nvPr/>
          </p:nvSpPr>
          <p:spPr bwMode="auto">
            <a:xfrm>
              <a:off x="334" y="1800"/>
              <a:ext cx="477" cy="97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700" tIns="12700" rIns="12700" bIns="12700"/>
            <a:lstStyle/>
            <a:p>
              <a:pPr eaLnBrk="0" hangingPunct="0">
                <a:lnSpc>
                  <a:spcPct val="150000"/>
                </a:lnSpc>
                <a:spcBef>
                  <a:spcPts val="300"/>
                </a:spcBef>
              </a:pPr>
              <a:endParaRPr lang="en-US" altLang="zh-CN" sz="2000" b="1">
                <a:latin typeface="Times New Roman" pitchFamily="18" charset="0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2000" b="1">
                  <a:latin typeface="Times New Roman" pitchFamily="18" charset="0"/>
                </a:rPr>
                <a:t>CPU</a:t>
              </a:r>
            </a:p>
          </p:txBody>
        </p:sp>
        <p:sp>
          <p:nvSpPr>
            <p:cNvPr id="79882" name="Rectangle 11"/>
            <p:cNvSpPr>
              <a:spLocks noChangeArrowheads="1"/>
            </p:cNvSpPr>
            <p:nvPr/>
          </p:nvSpPr>
          <p:spPr bwMode="auto">
            <a:xfrm>
              <a:off x="3870" y="1337"/>
              <a:ext cx="828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eaLnBrk="0" hangingPunct="0"/>
              <a:r>
                <a:rPr lang="zh-CN" altLang="en-US" sz="2000" b="1">
                  <a:solidFill>
                    <a:schemeClr val="hlink"/>
                  </a:solidFill>
                  <a:latin typeface="Times New Roman" pitchFamily="18" charset="0"/>
                </a:rPr>
                <a:t>外总线</a:t>
              </a:r>
            </a:p>
          </p:txBody>
        </p:sp>
        <p:sp>
          <p:nvSpPr>
            <p:cNvPr id="79883" name="Rectangle 12"/>
            <p:cNvSpPr>
              <a:spLocks noChangeArrowheads="1"/>
            </p:cNvSpPr>
            <p:nvPr/>
          </p:nvSpPr>
          <p:spPr bwMode="auto">
            <a:xfrm>
              <a:off x="1929" y="1160"/>
              <a:ext cx="828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eaLnBrk="0" hangingPunct="0"/>
              <a:r>
                <a:rPr lang="zh-CN" altLang="en-US" sz="2000" b="1">
                  <a:latin typeface="Times New Roman" pitchFamily="18" charset="0"/>
                </a:rPr>
                <a:t>内总线</a:t>
              </a:r>
            </a:p>
          </p:txBody>
        </p:sp>
        <p:sp>
          <p:nvSpPr>
            <p:cNvPr id="79884" name="Rectangle 13"/>
            <p:cNvSpPr>
              <a:spLocks noChangeArrowheads="1"/>
            </p:cNvSpPr>
            <p:nvPr/>
          </p:nvSpPr>
          <p:spPr bwMode="auto">
            <a:xfrm>
              <a:off x="426" y="3088"/>
              <a:ext cx="628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eaLnBrk="0" hangingPunct="0"/>
              <a:r>
                <a:rPr lang="zh-CN" altLang="en-US" sz="2000" b="1">
                  <a:latin typeface="Times New Roman" pitchFamily="18" charset="0"/>
                </a:rPr>
                <a:t>主机板</a:t>
              </a:r>
            </a:p>
          </p:txBody>
        </p:sp>
        <p:sp>
          <p:nvSpPr>
            <p:cNvPr id="79885" name="Rectangle 14"/>
            <p:cNvSpPr>
              <a:spLocks noChangeArrowheads="1"/>
            </p:cNvSpPr>
            <p:nvPr/>
          </p:nvSpPr>
          <p:spPr bwMode="auto">
            <a:xfrm>
              <a:off x="1500" y="1908"/>
              <a:ext cx="828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eaLnBrk="0" hangingPunct="0"/>
              <a:r>
                <a:rPr lang="zh-CN" altLang="en-US" sz="2000" b="1">
                  <a:latin typeface="Times New Roman" pitchFamily="18" charset="0"/>
                </a:rPr>
                <a:t>芯片总线</a:t>
              </a:r>
            </a:p>
          </p:txBody>
        </p:sp>
        <p:sp>
          <p:nvSpPr>
            <p:cNvPr id="79886" name="Line 15"/>
            <p:cNvSpPr>
              <a:spLocks noChangeShapeType="1"/>
            </p:cNvSpPr>
            <p:nvPr/>
          </p:nvSpPr>
          <p:spPr bwMode="auto">
            <a:xfrm>
              <a:off x="825" y="2293"/>
              <a:ext cx="2007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7" name="Line 16"/>
            <p:cNvSpPr>
              <a:spLocks noChangeShapeType="1"/>
            </p:cNvSpPr>
            <p:nvPr/>
          </p:nvSpPr>
          <p:spPr bwMode="auto">
            <a:xfrm>
              <a:off x="1123" y="2339"/>
              <a:ext cx="1" cy="31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8" name="Line 17"/>
            <p:cNvSpPr>
              <a:spLocks noChangeShapeType="1"/>
            </p:cNvSpPr>
            <p:nvPr/>
          </p:nvSpPr>
          <p:spPr bwMode="auto">
            <a:xfrm>
              <a:off x="1595" y="2339"/>
              <a:ext cx="1" cy="31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9" name="Line 18"/>
            <p:cNvSpPr>
              <a:spLocks noChangeShapeType="1"/>
            </p:cNvSpPr>
            <p:nvPr/>
          </p:nvSpPr>
          <p:spPr bwMode="auto">
            <a:xfrm>
              <a:off x="2125" y="2339"/>
              <a:ext cx="1" cy="31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0" name="Line 19"/>
            <p:cNvSpPr>
              <a:spLocks noChangeShapeType="1"/>
            </p:cNvSpPr>
            <p:nvPr/>
          </p:nvSpPr>
          <p:spPr bwMode="auto">
            <a:xfrm>
              <a:off x="2831" y="864"/>
              <a:ext cx="1" cy="301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1" name="Rectangle 20"/>
            <p:cNvSpPr>
              <a:spLocks noChangeArrowheads="1"/>
            </p:cNvSpPr>
            <p:nvPr/>
          </p:nvSpPr>
          <p:spPr bwMode="auto">
            <a:xfrm>
              <a:off x="3050" y="1111"/>
              <a:ext cx="878" cy="365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700" tIns="12700" rIns="12700" bIns="12700"/>
            <a:lstStyle/>
            <a:p>
              <a:pPr eaLnBrk="0" hangingPunct="0">
                <a:lnSpc>
                  <a:spcPct val="150000"/>
                </a:lnSpc>
              </a:pPr>
              <a:r>
                <a:rPr lang="zh-CN" altLang="en-US" sz="2000" b="1">
                  <a:latin typeface="Times New Roman" pitchFamily="18" charset="0"/>
                </a:rPr>
                <a:t>扩充存储器</a:t>
              </a:r>
            </a:p>
          </p:txBody>
        </p:sp>
        <p:sp>
          <p:nvSpPr>
            <p:cNvPr id="79892" name="Rectangle 21"/>
            <p:cNvSpPr>
              <a:spLocks noChangeArrowheads="1"/>
            </p:cNvSpPr>
            <p:nvPr/>
          </p:nvSpPr>
          <p:spPr bwMode="auto">
            <a:xfrm>
              <a:off x="4368" y="1663"/>
              <a:ext cx="763" cy="365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700" tIns="12700" rIns="12700" bIns="12700"/>
            <a:lstStyle/>
            <a:p>
              <a:pPr eaLnBrk="0" hangingPunct="0">
                <a:lnSpc>
                  <a:spcPct val="150000"/>
                </a:lnSpc>
              </a:pPr>
              <a:r>
                <a:rPr lang="zh-CN" altLang="en-US" sz="2000" b="1">
                  <a:latin typeface="Times New Roman" pitchFamily="18" charset="0"/>
                </a:rPr>
                <a:t>计算机</a:t>
              </a:r>
            </a:p>
          </p:txBody>
        </p:sp>
        <p:sp>
          <p:nvSpPr>
            <p:cNvPr id="79893" name="Rectangle 22"/>
            <p:cNvSpPr>
              <a:spLocks noChangeArrowheads="1"/>
            </p:cNvSpPr>
            <p:nvPr/>
          </p:nvSpPr>
          <p:spPr bwMode="auto">
            <a:xfrm>
              <a:off x="3050" y="1661"/>
              <a:ext cx="878" cy="36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700" tIns="12700" rIns="12700" bIns="12700"/>
            <a:lstStyle/>
            <a:p>
              <a:pPr eaLnBrk="0" hangingPunct="0">
                <a:lnSpc>
                  <a:spcPct val="150000"/>
                </a:lnSpc>
              </a:pPr>
              <a:r>
                <a:rPr lang="zh-CN" altLang="en-US" sz="2000" b="1">
                  <a:latin typeface="Times New Roman" pitchFamily="18" charset="0"/>
                </a:rPr>
                <a:t>通信接口</a:t>
              </a:r>
            </a:p>
          </p:txBody>
        </p:sp>
        <p:sp>
          <p:nvSpPr>
            <p:cNvPr id="79894" name="Rectangle 23"/>
            <p:cNvSpPr>
              <a:spLocks noChangeArrowheads="1"/>
            </p:cNvSpPr>
            <p:nvPr/>
          </p:nvSpPr>
          <p:spPr bwMode="auto">
            <a:xfrm>
              <a:off x="4368" y="2213"/>
              <a:ext cx="763" cy="36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700" tIns="12700" rIns="12700" bIns="12700"/>
            <a:lstStyle/>
            <a:p>
              <a:pPr eaLnBrk="0" hangingPunct="0">
                <a:lnSpc>
                  <a:spcPct val="150000"/>
                </a:lnSpc>
              </a:pPr>
              <a:r>
                <a:rPr lang="zh-CN" altLang="en-US" sz="2000" b="1">
                  <a:latin typeface="Times New Roman" pitchFamily="18" charset="0"/>
                </a:rPr>
                <a:t>打印机</a:t>
              </a:r>
            </a:p>
          </p:txBody>
        </p:sp>
        <p:sp>
          <p:nvSpPr>
            <p:cNvPr id="79895" name="Rectangle 24"/>
            <p:cNvSpPr>
              <a:spLocks noChangeArrowheads="1"/>
            </p:cNvSpPr>
            <p:nvPr/>
          </p:nvSpPr>
          <p:spPr bwMode="auto">
            <a:xfrm>
              <a:off x="3050" y="2212"/>
              <a:ext cx="878" cy="36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700" tIns="12700" rIns="12700" bIns="12700"/>
            <a:lstStyle/>
            <a:p>
              <a:pPr eaLnBrk="0" hangingPunct="0">
                <a:lnSpc>
                  <a:spcPct val="150000"/>
                </a:lnSpc>
              </a:pPr>
              <a:r>
                <a:rPr lang="zh-CN" altLang="en-US" sz="2000" b="1">
                  <a:latin typeface="Times New Roman" pitchFamily="18" charset="0"/>
                </a:rPr>
                <a:t>打印机接口</a:t>
              </a:r>
            </a:p>
          </p:txBody>
        </p:sp>
        <p:sp>
          <p:nvSpPr>
            <p:cNvPr id="79896" name="Rectangle 25"/>
            <p:cNvSpPr>
              <a:spLocks noChangeArrowheads="1"/>
            </p:cNvSpPr>
            <p:nvPr/>
          </p:nvSpPr>
          <p:spPr bwMode="auto">
            <a:xfrm>
              <a:off x="4368" y="2764"/>
              <a:ext cx="763" cy="36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700" tIns="12700" rIns="12700" bIns="12700"/>
            <a:lstStyle/>
            <a:p>
              <a:pPr eaLnBrk="0" hangingPunct="0">
                <a:lnSpc>
                  <a:spcPct val="150000"/>
                </a:lnSpc>
              </a:pPr>
              <a:r>
                <a:rPr lang="zh-CN" altLang="en-US" sz="2000" b="1">
                  <a:latin typeface="Times New Roman" pitchFamily="18" charset="0"/>
                </a:rPr>
                <a:t>智能仪表</a:t>
              </a:r>
            </a:p>
          </p:txBody>
        </p:sp>
        <p:sp>
          <p:nvSpPr>
            <p:cNvPr id="79897" name="Rectangle 26"/>
            <p:cNvSpPr>
              <a:spLocks noChangeArrowheads="1"/>
            </p:cNvSpPr>
            <p:nvPr/>
          </p:nvSpPr>
          <p:spPr bwMode="auto">
            <a:xfrm>
              <a:off x="3050" y="2763"/>
              <a:ext cx="878" cy="365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700" tIns="12700" rIns="12700" bIns="12700"/>
            <a:lstStyle/>
            <a:p>
              <a:pPr eaLnBrk="0" hangingPunct="0">
                <a:lnSpc>
                  <a:spcPct val="150000"/>
                </a:lnSpc>
              </a:pPr>
              <a:r>
                <a:rPr lang="zh-CN" altLang="en-US" sz="2000" b="1">
                  <a:latin typeface="Times New Roman" pitchFamily="18" charset="0"/>
                </a:rPr>
                <a:t>仪表接口</a:t>
              </a:r>
            </a:p>
          </p:txBody>
        </p:sp>
        <p:sp>
          <p:nvSpPr>
            <p:cNvPr id="79898" name="Rectangle 27"/>
            <p:cNvSpPr>
              <a:spLocks noChangeArrowheads="1"/>
            </p:cNvSpPr>
            <p:nvPr/>
          </p:nvSpPr>
          <p:spPr bwMode="auto">
            <a:xfrm>
              <a:off x="4368" y="3334"/>
              <a:ext cx="763" cy="36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700" tIns="12700" rIns="12700" bIns="12700"/>
            <a:lstStyle/>
            <a:p>
              <a:pPr eaLnBrk="0" hangingPunct="0">
                <a:lnSpc>
                  <a:spcPct val="150000"/>
                </a:lnSpc>
              </a:pPr>
              <a:r>
                <a:rPr lang="zh-CN" altLang="en-US" sz="2000" b="1">
                  <a:latin typeface="Times New Roman" pitchFamily="18" charset="0"/>
                </a:rPr>
                <a:t>局域网络</a:t>
              </a:r>
            </a:p>
          </p:txBody>
        </p:sp>
        <p:sp>
          <p:nvSpPr>
            <p:cNvPr id="79899" name="Rectangle 28"/>
            <p:cNvSpPr>
              <a:spLocks noChangeArrowheads="1"/>
            </p:cNvSpPr>
            <p:nvPr/>
          </p:nvSpPr>
          <p:spPr bwMode="auto">
            <a:xfrm>
              <a:off x="3050" y="3333"/>
              <a:ext cx="878" cy="36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700" tIns="12700" rIns="12700" bIns="12700"/>
            <a:lstStyle/>
            <a:p>
              <a:pPr eaLnBrk="0" hangingPunct="0">
                <a:lnSpc>
                  <a:spcPct val="150000"/>
                </a:lnSpc>
              </a:pPr>
              <a:r>
                <a:rPr lang="zh-CN" altLang="en-US" sz="2000" b="1">
                  <a:latin typeface="Times New Roman" pitchFamily="18" charset="0"/>
                </a:rPr>
                <a:t>网络接口</a:t>
              </a:r>
            </a:p>
          </p:txBody>
        </p:sp>
        <p:grpSp>
          <p:nvGrpSpPr>
            <p:cNvPr id="79900" name="Group 29"/>
            <p:cNvGrpSpPr>
              <a:grpSpLocks/>
            </p:cNvGrpSpPr>
            <p:nvPr/>
          </p:nvGrpSpPr>
          <p:grpSpPr bwMode="auto">
            <a:xfrm>
              <a:off x="2880" y="1297"/>
              <a:ext cx="159" cy="2223"/>
              <a:chOff x="5371" y="1546"/>
              <a:chExt cx="241" cy="1696"/>
            </a:xfrm>
          </p:grpSpPr>
          <p:sp>
            <p:nvSpPr>
              <p:cNvPr id="79906" name="Line 30"/>
              <p:cNvSpPr>
                <a:spLocks noChangeShapeType="1"/>
              </p:cNvSpPr>
              <p:nvPr/>
            </p:nvSpPr>
            <p:spPr bwMode="auto">
              <a:xfrm flipH="1">
                <a:off x="5371" y="1546"/>
                <a:ext cx="241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07" name="Line 31"/>
              <p:cNvSpPr>
                <a:spLocks noChangeShapeType="1"/>
              </p:cNvSpPr>
              <p:nvPr/>
            </p:nvSpPr>
            <p:spPr bwMode="auto">
              <a:xfrm flipH="1">
                <a:off x="5371" y="1966"/>
                <a:ext cx="241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08" name="Line 32"/>
              <p:cNvSpPr>
                <a:spLocks noChangeShapeType="1"/>
              </p:cNvSpPr>
              <p:nvPr/>
            </p:nvSpPr>
            <p:spPr bwMode="auto">
              <a:xfrm flipH="1">
                <a:off x="5371" y="2386"/>
                <a:ext cx="241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09" name="Line 33"/>
              <p:cNvSpPr>
                <a:spLocks noChangeShapeType="1"/>
              </p:cNvSpPr>
              <p:nvPr/>
            </p:nvSpPr>
            <p:spPr bwMode="auto">
              <a:xfrm flipH="1">
                <a:off x="5371" y="2806"/>
                <a:ext cx="241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10" name="Line 34"/>
              <p:cNvSpPr>
                <a:spLocks noChangeShapeType="1"/>
              </p:cNvSpPr>
              <p:nvPr/>
            </p:nvSpPr>
            <p:spPr bwMode="auto">
              <a:xfrm flipH="1">
                <a:off x="5371" y="3241"/>
                <a:ext cx="241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9901" name="Group 35"/>
            <p:cNvGrpSpPr>
              <a:grpSpLocks/>
            </p:cNvGrpSpPr>
            <p:nvPr/>
          </p:nvGrpSpPr>
          <p:grpSpPr bwMode="auto">
            <a:xfrm>
              <a:off x="3951" y="1847"/>
              <a:ext cx="417" cy="1673"/>
              <a:chOff x="6556" y="1966"/>
              <a:chExt cx="453" cy="1276"/>
            </a:xfrm>
          </p:grpSpPr>
          <p:sp>
            <p:nvSpPr>
              <p:cNvPr id="79902" name="Line 36"/>
              <p:cNvSpPr>
                <a:spLocks noChangeShapeType="1"/>
              </p:cNvSpPr>
              <p:nvPr/>
            </p:nvSpPr>
            <p:spPr bwMode="auto">
              <a:xfrm flipH="1">
                <a:off x="6556" y="1966"/>
                <a:ext cx="453" cy="1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03" name="Line 37"/>
              <p:cNvSpPr>
                <a:spLocks noChangeShapeType="1"/>
              </p:cNvSpPr>
              <p:nvPr/>
            </p:nvSpPr>
            <p:spPr bwMode="auto">
              <a:xfrm flipH="1">
                <a:off x="6556" y="2386"/>
                <a:ext cx="453" cy="1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04" name="Line 38"/>
              <p:cNvSpPr>
                <a:spLocks noChangeShapeType="1"/>
              </p:cNvSpPr>
              <p:nvPr/>
            </p:nvSpPr>
            <p:spPr bwMode="auto">
              <a:xfrm flipH="1">
                <a:off x="6556" y="2806"/>
                <a:ext cx="453" cy="1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05" name="Line 39"/>
              <p:cNvSpPr>
                <a:spLocks noChangeShapeType="1"/>
              </p:cNvSpPr>
              <p:nvPr/>
            </p:nvSpPr>
            <p:spPr bwMode="auto">
              <a:xfrm flipH="1">
                <a:off x="6556" y="3241"/>
                <a:ext cx="453" cy="1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pic>
        <p:nvPicPr>
          <p:cNvPr id="39" name="图片 38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2" y="6384528"/>
            <a:ext cx="473472" cy="473472"/>
          </a:xfrm>
          <a:prstGeom prst="rect">
            <a:avLst/>
          </a:prstGeom>
        </p:spPr>
      </p:pic>
    </p:spTree>
  </p:cSld>
  <p:clrMapOvr>
    <a:masterClrMapping/>
  </p:clrMapOvr>
  <p:transition advClick="0">
    <p:random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</a:t>
            </a:r>
            <a:r>
              <a:rPr lang="en-US" altLang="zh-CN" smtClean="0"/>
              <a:t>4</a:t>
            </a:r>
            <a:r>
              <a:rPr lang="zh-CN" altLang="en-US" smtClean="0"/>
              <a:t>章：</a:t>
            </a:r>
            <a:r>
              <a:rPr lang="en-US" altLang="zh-CN" smtClean="0"/>
              <a:t>PC</a:t>
            </a:r>
            <a:r>
              <a:rPr lang="zh-CN" altLang="en-US" smtClean="0"/>
              <a:t>机上的总线</a:t>
            </a:r>
          </a:p>
        </p:txBody>
      </p:sp>
      <p:pic>
        <p:nvPicPr>
          <p:cNvPr id="80899" name="Picture 5" descr="ISA&amp;PC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125538"/>
            <a:ext cx="5440362" cy="496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0" name="Picture 6" descr="USB接口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990600"/>
            <a:ext cx="12573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1" name="Text Box 7"/>
          <p:cNvSpPr txBox="1">
            <a:spLocks noChangeArrowheads="1"/>
          </p:cNvSpPr>
          <p:nvPr/>
        </p:nvSpPr>
        <p:spPr bwMode="auto">
          <a:xfrm>
            <a:off x="6372225" y="2852738"/>
            <a:ext cx="15414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en-US" altLang="zh-CN" sz="2800" b="1">
                <a:latin typeface="Tahoma" pitchFamily="34" charset="0"/>
              </a:rPr>
              <a:t>PCI</a:t>
            </a:r>
            <a:r>
              <a:rPr kumimoji="1" lang="zh-CN" altLang="en-US" sz="2800" b="1">
                <a:latin typeface="Tahoma" pitchFamily="34" charset="0"/>
              </a:rPr>
              <a:t>总线</a:t>
            </a:r>
          </a:p>
        </p:txBody>
      </p:sp>
      <p:sp>
        <p:nvSpPr>
          <p:cNvPr id="80902" name="Text Box 8"/>
          <p:cNvSpPr txBox="1">
            <a:spLocks noChangeArrowheads="1"/>
          </p:cNvSpPr>
          <p:nvPr/>
        </p:nvSpPr>
        <p:spPr bwMode="auto">
          <a:xfrm>
            <a:off x="7019925" y="4652963"/>
            <a:ext cx="15382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en-US" altLang="zh-CN" sz="2800" b="1">
                <a:latin typeface="Tahoma" pitchFamily="34" charset="0"/>
              </a:rPr>
              <a:t>ISA</a:t>
            </a:r>
            <a:r>
              <a:rPr kumimoji="1" lang="zh-CN" altLang="en-US" sz="2800" b="1">
                <a:latin typeface="Tahoma" pitchFamily="34" charset="0"/>
              </a:rPr>
              <a:t>总线</a:t>
            </a:r>
          </a:p>
        </p:txBody>
      </p:sp>
      <p:sp>
        <p:nvSpPr>
          <p:cNvPr id="80903" name="Text Box 9"/>
          <p:cNvSpPr txBox="1">
            <a:spLocks noChangeArrowheads="1"/>
          </p:cNvSpPr>
          <p:nvPr/>
        </p:nvSpPr>
        <p:spPr bwMode="auto">
          <a:xfrm>
            <a:off x="6948488" y="333375"/>
            <a:ext cx="16303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en-US" altLang="zh-CN" sz="2800" b="1">
                <a:latin typeface="Tahoma" pitchFamily="34" charset="0"/>
              </a:rPr>
              <a:t>USB</a:t>
            </a:r>
            <a:r>
              <a:rPr kumimoji="1" lang="zh-CN" altLang="en-US" sz="2800" b="1">
                <a:latin typeface="Tahoma" pitchFamily="34" charset="0"/>
              </a:rPr>
              <a:t>总线</a:t>
            </a:r>
          </a:p>
        </p:txBody>
      </p:sp>
      <p:sp>
        <p:nvSpPr>
          <p:cNvPr id="80904" name="Line 12"/>
          <p:cNvSpPr>
            <a:spLocks noChangeShapeType="1"/>
          </p:cNvSpPr>
          <p:nvPr/>
        </p:nvSpPr>
        <p:spPr bwMode="auto">
          <a:xfrm flipH="1">
            <a:off x="5364163" y="4941888"/>
            <a:ext cx="1584325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05" name="Line 13"/>
          <p:cNvSpPr>
            <a:spLocks noChangeShapeType="1"/>
          </p:cNvSpPr>
          <p:nvPr/>
        </p:nvSpPr>
        <p:spPr bwMode="auto">
          <a:xfrm flipH="1">
            <a:off x="4140200" y="3068638"/>
            <a:ext cx="2232025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2" name="图片 11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2" y="6384528"/>
            <a:ext cx="473472" cy="473472"/>
          </a:xfrm>
          <a:prstGeom prst="rect">
            <a:avLst/>
          </a:prstGeom>
        </p:spPr>
      </p:pic>
    </p:spTree>
  </p:cSld>
  <p:clrMapOvr>
    <a:masterClrMapping/>
  </p:clrMapOvr>
  <p:transition advClick="0">
    <p:random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8" name="Picture 6" descr="c:\users\george\appdata\roaming\360se6\User Data\temp\1280px-Ibm_px_xt_col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7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448" y="6309320"/>
            <a:ext cx="473472" cy="47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08282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4.1.2 </a:t>
            </a:r>
            <a:r>
              <a:rPr lang="zh-CN" altLang="en-US" smtClean="0"/>
              <a:t>最小组态的引脚信号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6250" y="998539"/>
            <a:ext cx="8191205" cy="3330561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zh-CN" altLang="en-US" sz="2400" b="0" dirty="0" smtClean="0">
                <a:solidFill>
                  <a:srgbClr val="000099"/>
                </a:solidFill>
              </a:rPr>
              <a:t>分类学习这</a:t>
            </a:r>
            <a:r>
              <a:rPr lang="en-US" altLang="zh-CN" sz="2400" b="0" dirty="0" smtClean="0">
                <a:solidFill>
                  <a:srgbClr val="000099"/>
                </a:solidFill>
              </a:rPr>
              <a:t>40</a:t>
            </a:r>
            <a:r>
              <a:rPr lang="zh-CN" altLang="en-US" sz="2400" b="0" dirty="0" smtClean="0">
                <a:solidFill>
                  <a:srgbClr val="000099"/>
                </a:solidFill>
              </a:rPr>
              <a:t>个引脚（总线）信号</a:t>
            </a:r>
          </a:p>
          <a:p>
            <a:pPr marL="758825" lvl="1" indent="-358775" eaLnBrk="1" hangingPunct="1">
              <a:spcBef>
                <a:spcPts val="1800"/>
              </a:spcBef>
              <a:buFont typeface="Wingdings" pitchFamily="2" charset="2"/>
              <a:buAutoNum type="arabicPeriod"/>
            </a:pPr>
            <a:r>
              <a:rPr lang="zh-CN" altLang="en-US" sz="2400" b="0" dirty="0" smtClean="0">
                <a:solidFill>
                  <a:schemeClr val="accent2"/>
                </a:solidFill>
              </a:rPr>
              <a:t>数据和地址引脚</a:t>
            </a:r>
          </a:p>
          <a:p>
            <a:pPr marL="758825" lvl="1" indent="-358775" eaLnBrk="1" hangingPunct="1">
              <a:buFont typeface="Wingdings" pitchFamily="2" charset="2"/>
              <a:buAutoNum type="arabicPeriod"/>
            </a:pPr>
            <a:r>
              <a:rPr lang="zh-CN" altLang="en-US" sz="2400" b="0" dirty="0" smtClean="0">
                <a:solidFill>
                  <a:schemeClr val="accent2"/>
                </a:solidFill>
              </a:rPr>
              <a:t>读写控制引脚</a:t>
            </a:r>
          </a:p>
          <a:p>
            <a:pPr marL="758825" lvl="1" indent="-358775" eaLnBrk="1" hangingPunct="1">
              <a:buFont typeface="Wingdings" pitchFamily="2" charset="2"/>
              <a:buAutoNum type="arabicPeriod"/>
            </a:pPr>
            <a:r>
              <a:rPr lang="zh-CN" altLang="en-US" sz="2400" b="0" dirty="0" smtClean="0">
                <a:solidFill>
                  <a:schemeClr val="accent2"/>
                </a:solidFill>
              </a:rPr>
              <a:t>中断请求和响应引脚</a:t>
            </a:r>
          </a:p>
          <a:p>
            <a:pPr marL="758825" lvl="1" indent="-358775" eaLnBrk="1" hangingPunct="1">
              <a:buFont typeface="Wingdings" pitchFamily="2" charset="2"/>
              <a:buAutoNum type="arabicPeriod"/>
            </a:pPr>
            <a:r>
              <a:rPr lang="zh-CN" altLang="en-US" sz="2400" b="0" dirty="0" smtClean="0">
                <a:solidFill>
                  <a:schemeClr val="accent2"/>
                </a:solidFill>
              </a:rPr>
              <a:t>总线请求和响应引脚</a:t>
            </a:r>
          </a:p>
          <a:p>
            <a:pPr marL="758825" lvl="1" indent="-358775" eaLnBrk="1" hangingPunct="1">
              <a:buFont typeface="Wingdings" pitchFamily="2" charset="2"/>
              <a:buAutoNum type="arabicPeriod"/>
            </a:pPr>
            <a:r>
              <a:rPr lang="zh-CN" altLang="en-US" sz="2400" b="0" dirty="0" smtClean="0">
                <a:solidFill>
                  <a:schemeClr val="accent2"/>
                </a:solidFill>
              </a:rPr>
              <a:t>其它引脚</a:t>
            </a:r>
          </a:p>
        </p:txBody>
      </p:sp>
      <p:pic>
        <p:nvPicPr>
          <p:cNvPr id="17412" name="Picture 4" descr="8088CPU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40425" y="4076700"/>
            <a:ext cx="1905000" cy="1409700"/>
          </a:xfr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015">
  <a:themeElements>
    <a:clrScheme name="015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CC"/>
      </a:hlink>
      <a:folHlink>
        <a:srgbClr val="0000CC"/>
      </a:folHlink>
    </a:clrScheme>
    <a:fontScheme name="015">
      <a:majorFont>
        <a:latin typeface="Arial"/>
        <a:ea typeface="宋体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01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CC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015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0000FF"/>
      </a:folHlink>
    </a:clrScheme>
    <a:fontScheme name="015">
      <a:majorFont>
        <a:latin typeface="Arial"/>
        <a:ea typeface="宋体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01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015</Template>
  <TotalTime>3087</TotalTime>
  <Words>4491</Words>
  <Application>Microsoft Office PowerPoint</Application>
  <PresentationFormat>全屏显示(4:3)</PresentationFormat>
  <Paragraphs>912</Paragraphs>
  <Slides>84</Slides>
  <Notes>0</Notes>
  <HiddenSlides>11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84</vt:i4>
      </vt:variant>
    </vt:vector>
  </HeadingPairs>
  <TitlesOfParts>
    <vt:vector size="86" baseType="lpstr">
      <vt:lpstr>015</vt:lpstr>
      <vt:lpstr>1_015</vt:lpstr>
      <vt:lpstr>第四章  微机总线</vt:lpstr>
      <vt:lpstr>第4章 微机总线</vt:lpstr>
      <vt:lpstr>4.1 总线技术</vt:lpstr>
      <vt:lpstr>4.2 8088的引脚信号</vt:lpstr>
      <vt:lpstr>引脚信号的标识方法</vt:lpstr>
      <vt:lpstr>4.2.1 8088的两种组态模式</vt:lpstr>
      <vt:lpstr>4.1.1 8088的两种组态模式（续）</vt:lpstr>
      <vt:lpstr>8088的引脚图</vt:lpstr>
      <vt:lpstr>4.1.2 最小组态的引脚信号</vt:lpstr>
      <vt:lpstr>1. 数据和地址引脚</vt:lpstr>
      <vt:lpstr>1. 数据和地址引脚（续1）</vt:lpstr>
      <vt:lpstr>1. 数据和地址引脚（续2）</vt:lpstr>
      <vt:lpstr>状态信号S6 ~ S3</vt:lpstr>
      <vt:lpstr>2. 读写控制引脚</vt:lpstr>
      <vt:lpstr>2. 读写控制引脚（续1）</vt:lpstr>
      <vt:lpstr>2. 读写控制引脚（续2）</vt:lpstr>
      <vt:lpstr>2. 读写控制引脚（续3）</vt:lpstr>
      <vt:lpstr>第4章：2. 读写控制引脚（续4）</vt:lpstr>
      <vt:lpstr>2. 读写控制引脚（续5）</vt:lpstr>
      <vt:lpstr>2. 读写控制引脚（续6）</vt:lpstr>
      <vt:lpstr>8088总线操作</vt:lpstr>
      <vt:lpstr>Intel 8088 datasheet</vt:lpstr>
      <vt:lpstr>3. 中断请求和响应引脚</vt:lpstr>
      <vt:lpstr>3. 中断请求和响应引脚（续1）</vt:lpstr>
      <vt:lpstr>3. 中断请求和响应引脚（续2）</vt:lpstr>
      <vt:lpstr>4. 总线请求和响应引脚</vt:lpstr>
      <vt:lpstr>4. 总线请求和响应引脚（续1）</vt:lpstr>
      <vt:lpstr>5. 其它引脚</vt:lpstr>
      <vt:lpstr>8086/8088复位时各寄存器值</vt:lpstr>
      <vt:lpstr>5. 其它引脚（续1）</vt:lpstr>
      <vt:lpstr>5. 其它引脚（续2）</vt:lpstr>
      <vt:lpstr>5. 其它引脚（续3）</vt:lpstr>
      <vt:lpstr>“引脚” 小结</vt:lpstr>
      <vt:lpstr>“引脚”提问</vt:lpstr>
      <vt:lpstr>4.3.1 最小组态的总线形成</vt:lpstr>
      <vt:lpstr>补充：三态门和D触发器</vt:lpstr>
      <vt:lpstr>三态缓冲器（三态门）</vt:lpstr>
      <vt:lpstr>常用集成电路芯片 74LS244</vt:lpstr>
      <vt:lpstr>双向三态缓冲器</vt:lpstr>
      <vt:lpstr>Intel 8286</vt:lpstr>
      <vt:lpstr>常用集成电路芯片 74LS245</vt:lpstr>
      <vt:lpstr>D触发器</vt:lpstr>
      <vt:lpstr>常用集成电路芯片 74LS273</vt:lpstr>
      <vt:lpstr>三态缓冲锁存器（三态锁存器）</vt:lpstr>
      <vt:lpstr>Intel 8282</vt:lpstr>
      <vt:lpstr>第4章：常用集成电路芯片 74LS373</vt:lpstr>
      <vt:lpstr>4.3.1 最小组态的总线形成</vt:lpstr>
      <vt:lpstr>1. 20位地址总线的形成</vt:lpstr>
      <vt:lpstr>2. 8位数据总线的形成</vt:lpstr>
      <vt:lpstr>3. 系统控制信号的形成</vt:lpstr>
      <vt:lpstr>4.4 8088的总线时序</vt:lpstr>
      <vt:lpstr>4.2 8088的总线时序（续1）</vt:lpstr>
      <vt:lpstr>4.2 8088的总线时序（续2）</vt:lpstr>
      <vt:lpstr>4.2 8088的总线时序（续3）</vt:lpstr>
      <vt:lpstr>4.2 8088的总线时序（续4）</vt:lpstr>
      <vt:lpstr>4.4.1 最小组态的总线时序</vt:lpstr>
      <vt:lpstr>第4章：存储器写总线周期</vt:lpstr>
      <vt:lpstr>第4章：I/O写总线周期</vt:lpstr>
      <vt:lpstr>第4章：存储器读总线周期</vt:lpstr>
      <vt:lpstr>第4章：I/O读总线周期</vt:lpstr>
      <vt:lpstr>第4章：等待状态Tw</vt:lpstr>
      <vt:lpstr>4.6 微机系统总线</vt:lpstr>
      <vt:lpstr>4.6.1 微机总线概述</vt:lpstr>
      <vt:lpstr>⑴ 芯片总线（Chip Bus）</vt:lpstr>
      <vt:lpstr>⑵ 内总线（Internal Bus）</vt:lpstr>
      <vt:lpstr>⑶ 外总线（External Bus）</vt:lpstr>
      <vt:lpstr>常见系统总线</vt:lpstr>
      <vt:lpstr>PowerPoint 演示文稿</vt:lpstr>
      <vt:lpstr>第4章：什么是分时复用？</vt:lpstr>
      <vt:lpstr>第4章：基本控制信号的组合方法</vt:lpstr>
      <vt:lpstr>第4章：最小组态总线形成 （Intel 产品手册推荐电路）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第4章：周期介绍</vt:lpstr>
      <vt:lpstr>第4章：等待状态Tw的插入</vt:lpstr>
      <vt:lpstr>第4章：微机总线层次结构－芯片总线</vt:lpstr>
      <vt:lpstr>第4章：微机总线层次结构－内总线</vt:lpstr>
      <vt:lpstr>第4章：微机总线层次结构－外总线</vt:lpstr>
      <vt:lpstr>第4章：PC机上的总线</vt:lpstr>
      <vt:lpstr>PowerPoint 演示文稿</vt:lpstr>
    </vt:vector>
  </TitlesOfParts>
  <Company>zzu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第4章 微处理器外部特性</dc:title>
  <dc:creator>钱晓捷</dc:creator>
  <cp:lastModifiedBy>AutoBVT</cp:lastModifiedBy>
  <cp:revision>416</cp:revision>
  <dcterms:created xsi:type="dcterms:W3CDTF">2003-03-18T12:04:09Z</dcterms:created>
  <dcterms:modified xsi:type="dcterms:W3CDTF">2019-10-28T07:57:40Z</dcterms:modified>
</cp:coreProperties>
</file>