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activeX/activeX1.xml" ContentType="application/vnd.ms-office.activeX+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95" r:id="rId2"/>
  </p:sldMasterIdLst>
  <p:notesMasterIdLst>
    <p:notesMasterId r:id="rId86"/>
  </p:notesMasterIdLst>
  <p:sldIdLst>
    <p:sldId id="350" r:id="rId3"/>
    <p:sldId id="257" r:id="rId4"/>
    <p:sldId id="259" r:id="rId5"/>
    <p:sldId id="258" r:id="rId6"/>
    <p:sldId id="260" r:id="rId7"/>
    <p:sldId id="261" r:id="rId8"/>
    <p:sldId id="352" r:id="rId9"/>
    <p:sldId id="263" r:id="rId10"/>
    <p:sldId id="262" r:id="rId11"/>
    <p:sldId id="264" r:id="rId12"/>
    <p:sldId id="265" r:id="rId13"/>
    <p:sldId id="266" r:id="rId14"/>
    <p:sldId id="267" r:id="rId15"/>
    <p:sldId id="268" r:id="rId16"/>
    <p:sldId id="269" r:id="rId17"/>
    <p:sldId id="327" r:id="rId18"/>
    <p:sldId id="320" r:id="rId19"/>
    <p:sldId id="270" r:id="rId20"/>
    <p:sldId id="325" r:id="rId21"/>
    <p:sldId id="357" r:id="rId22"/>
    <p:sldId id="326" r:id="rId23"/>
    <p:sldId id="271" r:id="rId24"/>
    <p:sldId id="274" r:id="rId25"/>
    <p:sldId id="328" r:id="rId26"/>
    <p:sldId id="330" r:id="rId27"/>
    <p:sldId id="331" r:id="rId28"/>
    <p:sldId id="358" r:id="rId29"/>
    <p:sldId id="332" r:id="rId30"/>
    <p:sldId id="333" r:id="rId31"/>
    <p:sldId id="334" r:id="rId32"/>
    <p:sldId id="335" r:id="rId33"/>
    <p:sldId id="336" r:id="rId34"/>
    <p:sldId id="337" r:id="rId35"/>
    <p:sldId id="272" r:id="rId36"/>
    <p:sldId id="273" r:id="rId37"/>
    <p:sldId id="275" r:id="rId38"/>
    <p:sldId id="276" r:id="rId39"/>
    <p:sldId id="277" r:id="rId40"/>
    <p:sldId id="278" r:id="rId41"/>
    <p:sldId id="279" r:id="rId42"/>
    <p:sldId id="280" r:id="rId43"/>
    <p:sldId id="281" r:id="rId44"/>
    <p:sldId id="347" r:id="rId45"/>
    <p:sldId id="359" r:id="rId46"/>
    <p:sldId id="282" r:id="rId47"/>
    <p:sldId id="283" r:id="rId48"/>
    <p:sldId id="284" r:id="rId49"/>
    <p:sldId id="348" r:id="rId50"/>
    <p:sldId id="285" r:id="rId51"/>
    <p:sldId id="338" r:id="rId52"/>
    <p:sldId id="287" r:id="rId53"/>
    <p:sldId id="288" r:id="rId54"/>
    <p:sldId id="289" r:id="rId55"/>
    <p:sldId id="290" r:id="rId56"/>
    <p:sldId id="291" r:id="rId57"/>
    <p:sldId id="292" r:id="rId58"/>
    <p:sldId id="339" r:id="rId59"/>
    <p:sldId id="360" r:id="rId60"/>
    <p:sldId id="297" r:id="rId61"/>
    <p:sldId id="298" r:id="rId62"/>
    <p:sldId id="299" r:id="rId63"/>
    <p:sldId id="300" r:id="rId64"/>
    <p:sldId id="349"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40" r:id="rId79"/>
    <p:sldId id="345" r:id="rId80"/>
    <p:sldId id="351" r:id="rId81"/>
    <p:sldId id="353" r:id="rId82"/>
    <p:sldId id="354" r:id="rId83"/>
    <p:sldId id="355" r:id="rId84"/>
    <p:sldId id="356" r:id="rId8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隶书" pitchFamily="49" charset="-122"/>
        <a:cs typeface="+mn-cs"/>
      </a:defRPr>
    </a:lvl1pPr>
    <a:lvl2pPr marL="457200" algn="l" rtl="0" fontAlgn="base">
      <a:spcBef>
        <a:spcPct val="0"/>
      </a:spcBef>
      <a:spcAft>
        <a:spcPct val="0"/>
      </a:spcAft>
      <a:defRPr sz="2000" kern="1200">
        <a:solidFill>
          <a:schemeClr val="tx1"/>
        </a:solidFill>
        <a:latin typeface="Arial" charset="0"/>
        <a:ea typeface="隶书" pitchFamily="49" charset="-122"/>
        <a:cs typeface="+mn-cs"/>
      </a:defRPr>
    </a:lvl2pPr>
    <a:lvl3pPr marL="914400" algn="l" rtl="0" fontAlgn="base">
      <a:spcBef>
        <a:spcPct val="0"/>
      </a:spcBef>
      <a:spcAft>
        <a:spcPct val="0"/>
      </a:spcAft>
      <a:defRPr sz="2000" kern="1200">
        <a:solidFill>
          <a:schemeClr val="tx1"/>
        </a:solidFill>
        <a:latin typeface="Arial" charset="0"/>
        <a:ea typeface="隶书" pitchFamily="49" charset="-122"/>
        <a:cs typeface="+mn-cs"/>
      </a:defRPr>
    </a:lvl3pPr>
    <a:lvl4pPr marL="1371600" algn="l" rtl="0" fontAlgn="base">
      <a:spcBef>
        <a:spcPct val="0"/>
      </a:spcBef>
      <a:spcAft>
        <a:spcPct val="0"/>
      </a:spcAft>
      <a:defRPr sz="2000" kern="1200">
        <a:solidFill>
          <a:schemeClr val="tx1"/>
        </a:solidFill>
        <a:latin typeface="Arial" charset="0"/>
        <a:ea typeface="隶书" pitchFamily="49" charset="-122"/>
        <a:cs typeface="+mn-cs"/>
      </a:defRPr>
    </a:lvl4pPr>
    <a:lvl5pPr marL="1828800" algn="l" rtl="0" fontAlgn="base">
      <a:spcBef>
        <a:spcPct val="0"/>
      </a:spcBef>
      <a:spcAft>
        <a:spcPct val="0"/>
      </a:spcAft>
      <a:defRPr sz="2000" kern="1200">
        <a:solidFill>
          <a:schemeClr val="tx1"/>
        </a:solidFill>
        <a:latin typeface="Arial" charset="0"/>
        <a:ea typeface="隶书" pitchFamily="49" charset="-122"/>
        <a:cs typeface="+mn-cs"/>
      </a:defRPr>
    </a:lvl5pPr>
    <a:lvl6pPr marL="2286000" algn="l" defTabSz="914400" rtl="0" eaLnBrk="1" latinLnBrk="0" hangingPunct="1">
      <a:defRPr sz="2000" kern="1200">
        <a:solidFill>
          <a:schemeClr val="tx1"/>
        </a:solidFill>
        <a:latin typeface="Arial" charset="0"/>
        <a:ea typeface="隶书" pitchFamily="49" charset="-122"/>
        <a:cs typeface="+mn-cs"/>
      </a:defRPr>
    </a:lvl6pPr>
    <a:lvl7pPr marL="2743200" algn="l" defTabSz="914400" rtl="0" eaLnBrk="1" latinLnBrk="0" hangingPunct="1">
      <a:defRPr sz="2000" kern="1200">
        <a:solidFill>
          <a:schemeClr val="tx1"/>
        </a:solidFill>
        <a:latin typeface="Arial" charset="0"/>
        <a:ea typeface="隶书" pitchFamily="49" charset="-122"/>
        <a:cs typeface="+mn-cs"/>
      </a:defRPr>
    </a:lvl7pPr>
    <a:lvl8pPr marL="3200400" algn="l" defTabSz="914400" rtl="0" eaLnBrk="1" latinLnBrk="0" hangingPunct="1">
      <a:defRPr sz="2000" kern="1200">
        <a:solidFill>
          <a:schemeClr val="tx1"/>
        </a:solidFill>
        <a:latin typeface="Arial" charset="0"/>
        <a:ea typeface="隶书" pitchFamily="49" charset="-122"/>
        <a:cs typeface="+mn-cs"/>
      </a:defRPr>
    </a:lvl8pPr>
    <a:lvl9pPr marL="3657600" algn="l" defTabSz="914400" rtl="0" eaLnBrk="1" latinLnBrk="0" hangingPunct="1">
      <a:defRPr sz="2000" kern="1200">
        <a:solidFill>
          <a:schemeClr val="tx1"/>
        </a:solidFill>
        <a:latin typeface="Arial"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6600"/>
    <a:srgbClr val="FFFFCC"/>
    <a:srgbClr val="FFCC99"/>
    <a:srgbClr val="FF99CC"/>
    <a:srgbClr val="003399"/>
    <a:srgbClr val="99FF66"/>
    <a:srgbClr val="0033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2" autoAdjust="0"/>
    <p:restoredTop sz="94646" autoAdjust="0"/>
  </p:normalViewPr>
  <p:slideViewPr>
    <p:cSldViewPr>
      <p:cViewPr>
        <p:scale>
          <a:sx n="100" d="100"/>
          <a:sy n="100" d="100"/>
        </p:scale>
        <p:origin x="-2196" y="-186"/>
      </p:cViewPr>
      <p:guideLst>
        <p:guide orient="horz" pos="618"/>
        <p:guide pos="29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116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8" Type="http://schemas.openxmlformats.org/officeDocument/2006/relationships/slide" Target="slides/slide50.xml"/><Relationship Id="rId3" Type="http://schemas.openxmlformats.org/officeDocument/2006/relationships/slide" Target="slides/slide42.xml"/><Relationship Id="rId7" Type="http://schemas.openxmlformats.org/officeDocument/2006/relationships/slide" Target="slides/slide49.xml"/><Relationship Id="rId2" Type="http://schemas.openxmlformats.org/officeDocument/2006/relationships/slide" Target="slides/slide41.xml"/><Relationship Id="rId1" Type="http://schemas.openxmlformats.org/officeDocument/2006/relationships/slide" Target="slides/slide9.xml"/><Relationship Id="rId6" Type="http://schemas.openxmlformats.org/officeDocument/2006/relationships/slide" Target="slides/slide48.xml"/><Relationship Id="rId5" Type="http://schemas.openxmlformats.org/officeDocument/2006/relationships/slide" Target="slides/slide47.xml"/><Relationship Id="rId10" Type="http://schemas.openxmlformats.org/officeDocument/2006/relationships/slide" Target="slides/slide55.xml"/><Relationship Id="rId4" Type="http://schemas.openxmlformats.org/officeDocument/2006/relationships/slide" Target="slides/slide43.xml"/><Relationship Id="rId9" Type="http://schemas.openxmlformats.org/officeDocument/2006/relationships/slide" Target="slides/slide5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584E6B5D-71CC-4A5B-93CD-B618271CE205}" type="slidenum">
              <a:rPr lang="en-US" altLang="zh-CN"/>
              <a:pPr>
                <a:defRPr/>
              </a:pPr>
              <a:t>‹#›</a:t>
            </a:fld>
            <a:endParaRPr lang="en-US" altLang="zh-CN"/>
          </a:p>
        </p:txBody>
      </p:sp>
    </p:spTree>
    <p:extLst>
      <p:ext uri="{BB962C8B-B14F-4D97-AF65-F5344CB8AC3E}">
        <p14:creationId xmlns:p14="http://schemas.microsoft.com/office/powerpoint/2010/main" val="64613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0659" name="Rectangle 3"/>
          <p:cNvSpPr>
            <a:spLocks noGrp="1" noChangeArrowheads="1"/>
          </p:cNvSpPr>
          <p:nvPr>
            <p:ph type="ctrTitle"/>
          </p:nvPr>
        </p:nvSpPr>
        <p:spPr>
          <a:xfrm>
            <a:off x="468312" y="188640"/>
            <a:ext cx="7416055" cy="504056"/>
          </a:xfrm>
        </p:spPr>
        <p:txBody>
          <a:bodyPr/>
          <a:lstStyle>
            <a:lvl1pPr>
              <a:defRPr sz="3200" b="0">
                <a:solidFill>
                  <a:srgbClr val="000099"/>
                </a:solidFill>
              </a:defRPr>
            </a:lvl1pPr>
          </a:lstStyle>
          <a:p>
            <a:pPr lvl="0"/>
            <a:r>
              <a:rPr lang="zh-CN" altLang="en-US" noProof="0" dirty="0" smtClean="0"/>
              <a:t>微机原理及接口技术</a:t>
            </a:r>
          </a:p>
        </p:txBody>
      </p:sp>
    </p:spTree>
    <p:extLst>
      <p:ext uri="{BB962C8B-B14F-4D97-AF65-F5344CB8AC3E}">
        <p14:creationId xmlns:p14="http://schemas.microsoft.com/office/powerpoint/2010/main" val="210352869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640"/>
            <a:ext cx="7704088" cy="504056"/>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981075"/>
            <a:ext cx="8229600" cy="5184775"/>
          </a:xfrm>
        </p:spPr>
        <p:txBody>
          <a:bodyPr/>
          <a:lstStyle>
            <a:lvl1pPr>
              <a:defRPr sz="2800" b="0"/>
            </a:lvl1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86436875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289" y="116632"/>
            <a:ext cx="7705103" cy="576064"/>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7036487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42664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4450"/>
            <a:ext cx="82296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945229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64679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control" Target="../activeX/activeX1.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微机原理及接口技术</a:t>
            </a:r>
          </a:p>
          <a:p>
            <a:pPr lvl="1"/>
            <a:r>
              <a:rPr lang="zh-CN" altLang="en-US" smtClean="0"/>
              <a:t>第二级</a:t>
            </a:r>
          </a:p>
          <a:p>
            <a:pPr lvl="2"/>
            <a:r>
              <a:rPr lang="zh-CN" altLang="en-US" smtClean="0"/>
              <a:t>第三级</a:t>
            </a:r>
          </a:p>
        </p:txBody>
      </p:sp>
      <p:sp>
        <p:nvSpPr>
          <p:cNvPr id="1029" name="Rectangle 5"/>
          <p:cNvSpPr>
            <a:spLocks noGrp="1" noChangeArrowheads="1"/>
          </p:cNvSpPr>
          <p:nvPr>
            <p:ph type="title"/>
          </p:nvPr>
        </p:nvSpPr>
        <p:spPr bwMode="auto">
          <a:xfrm>
            <a:off x="468313" y="44450"/>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1030" name="Picture 6" descr="LINE03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INE03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userDrawn="1"/>
        </p:nvSpPr>
        <p:spPr>
          <a:xfrm>
            <a:off x="8388424" y="6381328"/>
            <a:ext cx="648072" cy="461665"/>
          </a:xfrm>
          <a:prstGeom prst="rect">
            <a:avLst/>
          </a:prstGeom>
          <a:noFill/>
        </p:spPr>
        <p:txBody>
          <a:bodyPr wrap="square" rtlCol="0">
            <a:spAutoFit/>
          </a:bodyPr>
          <a:lstStyle/>
          <a:p>
            <a:pPr algn="ctr"/>
            <a:fld id="{E06FE84D-F826-4CF5-8378-DC2090212C60}" type="slidenum">
              <a:rPr lang="zh-CN" altLang="en-US" sz="2400" smtClean="0">
                <a:solidFill>
                  <a:schemeClr val="accent1">
                    <a:lumMod val="75000"/>
                  </a:schemeClr>
                </a:solidFill>
              </a:rPr>
              <a:pPr algn="ctr"/>
              <a:t>‹#›</a:t>
            </a:fld>
            <a:endParaRPr lang="zh-CN" altLang="en-US" sz="2400" dirty="0">
              <a:solidFill>
                <a:schemeClr val="accent1">
                  <a:lumMod val="75000"/>
                </a:schemeClr>
              </a:solidFill>
            </a:endParaRPr>
          </a:p>
        </p:txBody>
      </p:sp>
    </p:spTree>
    <p:controls>
      <mc:AlternateContent xmlns:mc="http://schemas.openxmlformats.org/markup-compatibility/2006">
        <mc:Choice xmlns:v="urn:schemas-microsoft-com:vml" Requires="v">
          <p:control spid="1046" name="ShockwaveFlash1" r:id="rId8" imgW="900000" imgH="476316"/>
        </mc:Choice>
        <mc:Fallback>
          <p:control name="ShockwaveFlash1" r:id="rId8" imgW="900000" imgH="476316">
            <p:pic>
              <p:nvPicPr>
                <p:cNvPr id="0" name="ShockwaveFlash1"/>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8243888" y="0"/>
                  <a:ext cx="900112" cy="4762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94" r:id="rId1"/>
    <p:sldLayoutId id="2147483683" r:id="rId2"/>
    <p:sldLayoutId id="2147483687" r:id="rId3"/>
    <p:sldLayoutId id="2147483688" r:id="rId4"/>
    <p:sldLayoutId id="2147483693" r:id="rId5"/>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2800" b="1">
          <a:solidFill>
            <a:srgbClr val="003366"/>
          </a:solidFill>
          <a:latin typeface="+mj-lt"/>
          <a:ea typeface="+mj-ea"/>
          <a:cs typeface="+mj-cs"/>
        </a:defRPr>
      </a:lvl1pPr>
      <a:lvl2pPr algn="l" rtl="0" eaLnBrk="0" fontAlgn="base" hangingPunct="0">
        <a:spcBef>
          <a:spcPct val="0"/>
        </a:spcBef>
        <a:spcAft>
          <a:spcPct val="0"/>
        </a:spcAft>
        <a:defRPr sz="2800" b="1">
          <a:solidFill>
            <a:srgbClr val="003366"/>
          </a:solidFill>
          <a:latin typeface="Arial" charset="0"/>
          <a:ea typeface="宋体" pitchFamily="2" charset="-122"/>
        </a:defRPr>
      </a:lvl2pPr>
      <a:lvl3pPr algn="l" rtl="0" eaLnBrk="0" fontAlgn="base" hangingPunct="0">
        <a:spcBef>
          <a:spcPct val="0"/>
        </a:spcBef>
        <a:spcAft>
          <a:spcPct val="0"/>
        </a:spcAft>
        <a:defRPr sz="2800" b="1">
          <a:solidFill>
            <a:srgbClr val="003366"/>
          </a:solidFill>
          <a:latin typeface="Arial" charset="0"/>
          <a:ea typeface="宋体" pitchFamily="2" charset="-122"/>
        </a:defRPr>
      </a:lvl3pPr>
      <a:lvl4pPr algn="l" rtl="0" eaLnBrk="0" fontAlgn="base" hangingPunct="0">
        <a:spcBef>
          <a:spcPct val="0"/>
        </a:spcBef>
        <a:spcAft>
          <a:spcPct val="0"/>
        </a:spcAft>
        <a:defRPr sz="2800" b="1">
          <a:solidFill>
            <a:srgbClr val="003366"/>
          </a:solidFill>
          <a:latin typeface="Arial" charset="0"/>
          <a:ea typeface="宋体" pitchFamily="2" charset="-122"/>
        </a:defRPr>
      </a:lvl4pPr>
      <a:lvl5pPr algn="l" rtl="0" eaLnBrk="0" fontAlgn="base" hangingPunct="0">
        <a:spcBef>
          <a:spcPct val="0"/>
        </a:spcBef>
        <a:spcAft>
          <a:spcPct val="0"/>
        </a:spcAft>
        <a:defRPr sz="2800" b="1">
          <a:solidFill>
            <a:srgbClr val="003366"/>
          </a:solidFill>
          <a:latin typeface="Arial" charset="0"/>
          <a:ea typeface="宋体" pitchFamily="2" charset="-122"/>
        </a:defRPr>
      </a:lvl5pPr>
      <a:lvl6pPr marL="457200" algn="l" rtl="0" fontAlgn="base">
        <a:spcBef>
          <a:spcPct val="0"/>
        </a:spcBef>
        <a:spcAft>
          <a:spcPct val="0"/>
        </a:spcAft>
        <a:defRPr sz="2800" b="1">
          <a:solidFill>
            <a:srgbClr val="003366"/>
          </a:solidFill>
          <a:latin typeface="Arial" charset="0"/>
          <a:ea typeface="宋体" pitchFamily="2" charset="-122"/>
        </a:defRPr>
      </a:lvl6pPr>
      <a:lvl7pPr marL="914400" algn="l" rtl="0" fontAlgn="base">
        <a:spcBef>
          <a:spcPct val="0"/>
        </a:spcBef>
        <a:spcAft>
          <a:spcPct val="0"/>
        </a:spcAft>
        <a:defRPr sz="2800" b="1">
          <a:solidFill>
            <a:srgbClr val="003366"/>
          </a:solidFill>
          <a:latin typeface="Arial" charset="0"/>
          <a:ea typeface="宋体" pitchFamily="2" charset="-122"/>
        </a:defRPr>
      </a:lvl7pPr>
      <a:lvl8pPr marL="1371600" algn="l" rtl="0" fontAlgn="base">
        <a:spcBef>
          <a:spcPct val="0"/>
        </a:spcBef>
        <a:spcAft>
          <a:spcPct val="0"/>
        </a:spcAft>
        <a:defRPr sz="2800" b="1">
          <a:solidFill>
            <a:srgbClr val="003366"/>
          </a:solidFill>
          <a:latin typeface="Arial" charset="0"/>
          <a:ea typeface="宋体" pitchFamily="2" charset="-122"/>
        </a:defRPr>
      </a:lvl8pPr>
      <a:lvl9pPr marL="1828800" algn="l" rtl="0" fontAlgn="base">
        <a:spcBef>
          <a:spcPct val="0"/>
        </a:spcBef>
        <a:spcAft>
          <a:spcPct val="0"/>
        </a:spcAft>
        <a:defRPr sz="2800" b="1">
          <a:solidFill>
            <a:srgbClr val="003366"/>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11"/>
        </a:buBlip>
        <a:defRPr sz="3200" b="1">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12"/>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4099" name="Picture 6"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539750"/>
      </p:ext>
    </p:extLst>
  </p:cSld>
  <p:clrMap bg1="lt1" tx1="dk1" bg2="lt2" tx2="dk2" accent1="accent1" accent2="accent2" accent3="accent3" accent4="accent4" accent5="accent5" accent6="accent6" hlink="hlink" folHlink="folHlink"/>
  <p:sldLayoutIdLst>
    <p:sldLayoutId id="2147483696" r:id="rId1"/>
  </p:sldLayoutIdLst>
  <p:transition/>
  <p:timing>
    <p:tnLst>
      <p:par>
        <p:cTn id="1" dur="indefinite" restart="never" nodeType="tmRoot"/>
      </p:par>
    </p:tnLst>
  </p:timing>
  <p:txStyles>
    <p:titleStyle>
      <a:lvl1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1pPr>
      <a:lvl2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2pPr>
      <a:lvl3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3pPr>
      <a:lvl4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4pPr>
      <a:lvl5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4"/>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5"/>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slide" Target="slide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 Target="slide67.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23.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jpeg"/><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7.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68.xml"/><Relationship Id="rId4" Type="http://schemas.openxmlformats.org/officeDocument/2006/relationships/slide" Target="slide6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2.xml"/><Relationship Id="rId1" Type="http://schemas.openxmlformats.org/officeDocument/2006/relationships/vmlDrawing" Target="../drawings/vmlDrawing4.vml"/><Relationship Id="rId4" Type="http://schemas.openxmlformats.org/officeDocument/2006/relationships/image" Target="../media/image27.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3.xml"/><Relationship Id="rId1" Type="http://schemas.openxmlformats.org/officeDocument/2006/relationships/vmlDrawing" Target="../drawings/vmlDrawing5.vml"/><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4.xml"/><Relationship Id="rId1" Type="http://schemas.openxmlformats.org/officeDocument/2006/relationships/vmlDrawing" Target="../drawings/vmlDrawing6.vml"/><Relationship Id="rId4" Type="http://schemas.openxmlformats.org/officeDocument/2006/relationships/image" Target="../media/image31.png"/></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5.xml"/><Relationship Id="rId1" Type="http://schemas.openxmlformats.org/officeDocument/2006/relationships/vmlDrawing" Target="../drawings/vmlDrawing7.v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6.xml"/><Relationship Id="rId1" Type="http://schemas.openxmlformats.org/officeDocument/2006/relationships/vmlDrawing" Target="../drawings/vmlDrawing8.vml"/><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7.xml"/><Relationship Id="rId1" Type="http://schemas.openxmlformats.org/officeDocument/2006/relationships/vmlDrawing" Target="../drawings/vmlDrawing9.vml"/><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image" Target="../media/image42.jpeg"/><Relationship Id="rId4" Type="http://schemas.openxmlformats.org/officeDocument/2006/relationships/image" Target="../media/image41.jpeg"/></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accent1"/>
                </a:solidFill>
              </a:rPr>
              <a:t>第</a:t>
            </a:r>
            <a:r>
              <a:rPr lang="en-US" altLang="zh-CN" dirty="0" smtClean="0">
                <a:solidFill>
                  <a:schemeClr val="accent1"/>
                </a:solidFill>
              </a:rPr>
              <a:t>6</a:t>
            </a:r>
            <a:r>
              <a:rPr lang="zh-CN" altLang="en-US" dirty="0" smtClean="0">
                <a:solidFill>
                  <a:schemeClr val="accent1"/>
                </a:solidFill>
              </a:rPr>
              <a:t>章  输入输出接口</a:t>
            </a:r>
            <a:endParaRPr lang="zh-CN" altLang="en-US" dirty="0">
              <a:solidFill>
                <a:schemeClr val="accent1"/>
              </a:solidFill>
            </a:endParaRPr>
          </a:p>
        </p:txBody>
      </p:sp>
    </p:spTree>
    <p:extLst>
      <p:ext uri="{BB962C8B-B14F-4D97-AF65-F5344CB8AC3E}">
        <p14:creationId xmlns:p14="http://schemas.microsoft.com/office/powerpoint/2010/main" val="18509577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dirty="0">
                <a:solidFill>
                  <a:schemeClr val="accent2"/>
                </a:solidFill>
              </a:rPr>
              <a:t>2. </a:t>
            </a:r>
            <a:r>
              <a:rPr lang="zh-CN" altLang="en-US" b="0" dirty="0">
                <a:solidFill>
                  <a:schemeClr val="accent2"/>
                </a:solidFill>
              </a:rPr>
              <a:t>接口电路的外部特性</a:t>
            </a:r>
          </a:p>
        </p:txBody>
      </p:sp>
      <p:sp>
        <p:nvSpPr>
          <p:cNvPr id="21507" name="Rectangle 3"/>
          <p:cNvSpPr>
            <a:spLocks noGrp="1" noChangeArrowheads="1"/>
          </p:cNvSpPr>
          <p:nvPr>
            <p:ph type="body" idx="1"/>
          </p:nvPr>
        </p:nvSpPr>
        <p:spPr>
          <a:xfrm>
            <a:off x="468314" y="981075"/>
            <a:ext cx="8064500" cy="5184775"/>
          </a:xfrm>
        </p:spPr>
        <p:txBody>
          <a:bodyPr/>
          <a:lstStyle/>
          <a:p>
            <a:pPr marL="0" indent="0" eaLnBrk="1" hangingPunct="1">
              <a:spcBef>
                <a:spcPts val="1200"/>
              </a:spcBef>
              <a:buNone/>
            </a:pPr>
            <a:r>
              <a:rPr lang="zh-CN" altLang="en-US" sz="2400" b="0" dirty="0" smtClean="0"/>
              <a:t>主要体现在引脚上，分成连接微机和连接外设的两类信号。</a:t>
            </a:r>
          </a:p>
          <a:p>
            <a:pPr marL="0" indent="0" eaLnBrk="1" hangingPunct="1">
              <a:spcBef>
                <a:spcPts val="1200"/>
              </a:spcBef>
              <a:buNone/>
            </a:pPr>
            <a:r>
              <a:rPr lang="zh-CN" altLang="en-US" sz="2400" b="0" dirty="0" smtClean="0">
                <a:latin typeface="Times New Roman" pitchFamily="18" charset="0"/>
              </a:rPr>
              <a:t>面向</a:t>
            </a:r>
            <a:r>
              <a:rPr lang="en-US" altLang="zh-CN" sz="2400" b="0" dirty="0" smtClean="0"/>
              <a:t>CPU</a:t>
            </a:r>
            <a:r>
              <a:rPr lang="zh-CN" altLang="en-US" sz="2400" b="0" dirty="0" smtClean="0">
                <a:latin typeface="Times New Roman" pitchFamily="18" charset="0"/>
              </a:rPr>
              <a:t>一侧的信号：</a:t>
            </a:r>
          </a:p>
          <a:p>
            <a:pPr lvl="1" eaLnBrk="1" hangingPunct="1"/>
            <a:r>
              <a:rPr lang="zh-CN" altLang="en-US" sz="2400" b="0" dirty="0" smtClean="0">
                <a:solidFill>
                  <a:srgbClr val="000099"/>
                </a:solidFill>
                <a:latin typeface="Times New Roman" pitchFamily="18" charset="0"/>
              </a:rPr>
              <a:t>用于与</a:t>
            </a:r>
            <a:r>
              <a:rPr lang="en-US" altLang="zh-CN" sz="2400" b="0" dirty="0" smtClean="0">
                <a:solidFill>
                  <a:srgbClr val="000099"/>
                </a:solidFill>
              </a:rPr>
              <a:t>CPU</a:t>
            </a:r>
            <a:r>
              <a:rPr lang="zh-CN" altLang="en-US" sz="2400" b="0" dirty="0" smtClean="0">
                <a:solidFill>
                  <a:srgbClr val="000099"/>
                </a:solidFill>
                <a:latin typeface="Times New Roman" pitchFamily="18" charset="0"/>
              </a:rPr>
              <a:t>（系统总线）</a:t>
            </a:r>
            <a:r>
              <a:rPr lang="zh-CN" altLang="en-US" sz="2400" b="0" dirty="0">
                <a:solidFill>
                  <a:srgbClr val="000099"/>
                </a:solidFill>
                <a:latin typeface="Times New Roman" pitchFamily="18" charset="0"/>
              </a:rPr>
              <a:t>连接</a:t>
            </a:r>
            <a:endParaRPr lang="zh-CN" altLang="en-US" sz="2400" b="0" dirty="0" smtClean="0">
              <a:solidFill>
                <a:srgbClr val="000099"/>
              </a:solidFill>
              <a:latin typeface="Times New Roman" pitchFamily="18" charset="0"/>
            </a:endParaRPr>
          </a:p>
          <a:p>
            <a:pPr lvl="1" eaLnBrk="1" hangingPunct="1"/>
            <a:r>
              <a:rPr lang="zh-CN" altLang="en-US" sz="2400" b="0" dirty="0" smtClean="0">
                <a:solidFill>
                  <a:srgbClr val="000099"/>
                </a:solidFill>
                <a:latin typeface="Times New Roman" pitchFamily="18" charset="0"/>
              </a:rPr>
              <a:t>主要是数据、地址和控制信号</a:t>
            </a:r>
          </a:p>
          <a:p>
            <a:pPr eaLnBrk="1" hangingPunct="1">
              <a:spcBef>
                <a:spcPts val="1200"/>
              </a:spcBef>
              <a:buFontTx/>
              <a:buNone/>
            </a:pPr>
            <a:r>
              <a:rPr lang="zh-CN" altLang="en-US" sz="2400" b="0" dirty="0" smtClean="0">
                <a:latin typeface="Times New Roman" pitchFamily="18" charset="0"/>
              </a:rPr>
              <a:t>面向外设一侧的信号：</a:t>
            </a:r>
          </a:p>
          <a:p>
            <a:pPr lvl="1" eaLnBrk="1" hangingPunct="1"/>
            <a:r>
              <a:rPr lang="zh-CN" altLang="en-US" sz="2400" b="0" dirty="0" smtClean="0">
                <a:solidFill>
                  <a:srgbClr val="000099"/>
                </a:solidFill>
                <a:latin typeface="Times New Roman" pitchFamily="18" charset="0"/>
              </a:rPr>
              <a:t>用于与外设连接</a:t>
            </a:r>
          </a:p>
          <a:p>
            <a:pPr lvl="1" eaLnBrk="1" hangingPunct="1"/>
            <a:r>
              <a:rPr lang="zh-CN" altLang="en-US" sz="2400" b="0" dirty="0" smtClean="0">
                <a:solidFill>
                  <a:srgbClr val="000099"/>
                </a:solidFill>
                <a:latin typeface="Times New Roman" pitchFamily="18" charset="0"/>
              </a:rPr>
              <a:t>提供的信号五花八门</a:t>
            </a:r>
          </a:p>
          <a:p>
            <a:pPr lvl="1" eaLnBrk="1" hangingPunct="1"/>
            <a:r>
              <a:rPr lang="zh-CN" altLang="en-US" sz="2400" b="0" dirty="0" smtClean="0">
                <a:solidFill>
                  <a:srgbClr val="000099"/>
                </a:solidFill>
                <a:latin typeface="Times New Roman" pitchFamily="18" charset="0"/>
              </a:rPr>
              <a:t>功能定义、时序及有效电平等差异较大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dissolve">
                                      <p:cBhvr>
                                        <p:cTn id="7" dur="500"/>
                                        <p:tgtEl>
                                          <p:spTgt spid="2150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dissolve">
                                      <p:cBhvr>
                                        <p:cTn id="10" dur="500"/>
                                        <p:tgtEl>
                                          <p:spTgt spid="2150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dissolve">
                                      <p:cBhvr>
                                        <p:cTn id="13" dur="500"/>
                                        <p:tgtEl>
                                          <p:spTgt spid="2150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dissolve">
                                      <p:cBhvr>
                                        <p:cTn id="18" dur="500"/>
                                        <p:tgtEl>
                                          <p:spTgt spid="21507">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animEffect transition="in" filter="dissolve">
                                      <p:cBhvr>
                                        <p:cTn id="21" dur="500"/>
                                        <p:tgtEl>
                                          <p:spTgt spid="21507">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animEffect transition="in" filter="dissolve">
                                      <p:cBhvr>
                                        <p:cTn id="24" dur="500"/>
                                        <p:tgtEl>
                                          <p:spTgt spid="21507">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animEffect transition="in" filter="dissolve">
                                      <p:cBhvr>
                                        <p:cTn id="2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b="0" dirty="0">
                <a:solidFill>
                  <a:schemeClr val="accent2"/>
                </a:solidFill>
              </a:rPr>
              <a:t>3. </a:t>
            </a:r>
            <a:r>
              <a:rPr lang="zh-CN" altLang="en-US" b="0" dirty="0">
                <a:solidFill>
                  <a:schemeClr val="accent2"/>
                </a:solidFill>
              </a:rPr>
              <a:t>接口电路芯片的分类</a:t>
            </a:r>
          </a:p>
        </p:txBody>
      </p:sp>
      <p:sp>
        <p:nvSpPr>
          <p:cNvPr id="22531" name="Rectangle 3"/>
          <p:cNvSpPr>
            <a:spLocks noGrp="1" noChangeArrowheads="1"/>
          </p:cNvSpPr>
          <p:nvPr>
            <p:ph type="body" idx="1"/>
          </p:nvPr>
        </p:nvSpPr>
        <p:spPr>
          <a:xfrm>
            <a:off x="468313" y="981075"/>
            <a:ext cx="7920037" cy="5184775"/>
          </a:xfrm>
        </p:spPr>
        <p:txBody>
          <a:bodyPr/>
          <a:lstStyle/>
          <a:p>
            <a:pPr marL="0" indent="0" eaLnBrk="1" hangingPunct="1">
              <a:buNone/>
            </a:pPr>
            <a:r>
              <a:rPr lang="zh-CN" altLang="en-US" sz="2400" b="0" dirty="0" smtClean="0">
                <a:solidFill>
                  <a:srgbClr val="000099"/>
                </a:solidFill>
                <a:latin typeface="Times New Roman" pitchFamily="18" charset="0"/>
              </a:rPr>
              <a:t>接口</a:t>
            </a:r>
            <a:r>
              <a:rPr lang="zh-CN" altLang="en-US" sz="2400" dirty="0">
                <a:solidFill>
                  <a:srgbClr val="000099"/>
                </a:solidFill>
                <a:latin typeface="Times New Roman" pitchFamily="18" charset="0"/>
              </a:rPr>
              <a:t>电路的核心部分</a:t>
            </a:r>
            <a:r>
              <a:rPr lang="zh-CN" altLang="en-US" sz="2400" b="0" dirty="0" smtClean="0">
                <a:solidFill>
                  <a:srgbClr val="000099"/>
                </a:solidFill>
                <a:latin typeface="Times New Roman" pitchFamily="18" charset="0"/>
              </a:rPr>
              <a:t>往往是一块或数块大规模集成电路芯片，通常称为接口芯片。</a:t>
            </a:r>
          </a:p>
          <a:p>
            <a:pPr eaLnBrk="1" hangingPunct="1">
              <a:spcBef>
                <a:spcPts val="1200"/>
              </a:spcBef>
            </a:pPr>
            <a:r>
              <a:rPr lang="zh-CN" altLang="en-US" sz="2400" b="0" dirty="0" smtClean="0">
                <a:solidFill>
                  <a:srgbClr val="000099"/>
                </a:solidFill>
                <a:latin typeface="Times New Roman" pitchFamily="18" charset="0"/>
              </a:rPr>
              <a:t>通用接口芯片</a:t>
            </a:r>
          </a:p>
          <a:p>
            <a:pPr lvl="1" eaLnBrk="1" hangingPunct="1">
              <a:spcBef>
                <a:spcPts val="1200"/>
              </a:spcBef>
            </a:pPr>
            <a:r>
              <a:rPr lang="zh-CN" altLang="en-US" sz="2400" b="0" dirty="0" smtClean="0">
                <a:solidFill>
                  <a:srgbClr val="000099"/>
                </a:solidFill>
                <a:latin typeface="Times New Roman" pitchFamily="18" charset="0"/>
              </a:rPr>
              <a:t>支持通用的数据输入输出和控制的接口芯片</a:t>
            </a:r>
          </a:p>
          <a:p>
            <a:pPr eaLnBrk="1" hangingPunct="1">
              <a:spcBef>
                <a:spcPts val="1200"/>
              </a:spcBef>
            </a:pPr>
            <a:r>
              <a:rPr lang="zh-CN" altLang="en-US" sz="2400" b="0" dirty="0" smtClean="0">
                <a:solidFill>
                  <a:srgbClr val="000099"/>
                </a:solidFill>
                <a:latin typeface="Times New Roman" pitchFamily="18" charset="0"/>
              </a:rPr>
              <a:t>面向外设的专用接口芯片</a:t>
            </a:r>
          </a:p>
          <a:p>
            <a:pPr lvl="1" eaLnBrk="1" hangingPunct="1">
              <a:spcBef>
                <a:spcPts val="1200"/>
              </a:spcBef>
            </a:pPr>
            <a:r>
              <a:rPr lang="zh-CN" altLang="en-US" sz="2400" b="0" dirty="0" smtClean="0">
                <a:solidFill>
                  <a:srgbClr val="000099"/>
                </a:solidFill>
                <a:latin typeface="Times New Roman" pitchFamily="18" charset="0"/>
              </a:rPr>
              <a:t>针对某种外设设计、与该种外设接口</a:t>
            </a:r>
            <a:endParaRPr lang="zh-CN" altLang="en-US" sz="2400" b="0" dirty="0" smtClean="0">
              <a:solidFill>
                <a:srgbClr val="000099"/>
              </a:solidFill>
            </a:endParaRPr>
          </a:p>
          <a:p>
            <a:pPr eaLnBrk="1" hangingPunct="1">
              <a:spcBef>
                <a:spcPts val="1200"/>
              </a:spcBef>
            </a:pPr>
            <a:r>
              <a:rPr lang="zh-CN" altLang="en-US" sz="2400" b="0" dirty="0" smtClean="0">
                <a:solidFill>
                  <a:srgbClr val="000099"/>
                </a:solidFill>
              </a:rPr>
              <a:t> </a:t>
            </a:r>
            <a:r>
              <a:rPr lang="zh-CN" altLang="en-US" sz="2400" b="0" dirty="0" smtClean="0">
                <a:solidFill>
                  <a:srgbClr val="000099"/>
                </a:solidFill>
                <a:latin typeface="Times New Roman" pitchFamily="18" charset="0"/>
              </a:rPr>
              <a:t>面向微机系统的专用接口芯片</a:t>
            </a:r>
          </a:p>
          <a:p>
            <a:pPr lvl="1" eaLnBrk="1" hangingPunct="1">
              <a:spcBef>
                <a:spcPts val="1200"/>
              </a:spcBef>
            </a:pPr>
            <a:r>
              <a:rPr lang="zh-CN" altLang="en-US" sz="2400" b="0" dirty="0" smtClean="0">
                <a:solidFill>
                  <a:srgbClr val="000099"/>
                </a:solidFill>
                <a:latin typeface="Times New Roman" pitchFamily="18" charset="0"/>
              </a:rPr>
              <a:t>与</a:t>
            </a:r>
            <a:r>
              <a:rPr lang="en-US" altLang="zh-CN" sz="2400" b="0" dirty="0" smtClean="0">
                <a:solidFill>
                  <a:srgbClr val="000099"/>
                </a:solidFill>
              </a:rPr>
              <a:t>CPU</a:t>
            </a:r>
            <a:r>
              <a:rPr lang="zh-CN" altLang="en-US" sz="2400" b="0" dirty="0" smtClean="0">
                <a:solidFill>
                  <a:srgbClr val="000099"/>
                </a:solidFill>
                <a:latin typeface="Times New Roman" pitchFamily="18" charset="0"/>
              </a:rPr>
              <a:t>和系统配套使用，以增强其总体功能</a:t>
            </a:r>
            <a:endParaRPr lang="zh-CN" altLang="en-US" sz="2400" b="0" dirty="0" smtClean="0">
              <a:solidFill>
                <a:srgbClr val="000099"/>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p:cTn id="7" dur="500" fill="hold"/>
                                        <p:tgtEl>
                                          <p:spTgt spid="22531">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22531">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22531">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22531">
                                            <p:txEl>
                                              <p:pRg st="1" end="1"/>
                                            </p:txEl>
                                          </p:spTgt>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p:cTn id="13" dur="500" fill="hold"/>
                                        <p:tgtEl>
                                          <p:spTgt spid="22531">
                                            <p:txEl>
                                              <p:pRg st="2" end="2"/>
                                            </p:txEl>
                                          </p:spTgt>
                                        </p:tgtEl>
                                        <p:attrNameLst>
                                          <p:attrName>ppt_x</p:attrName>
                                        </p:attrNameLst>
                                      </p:cBhvr>
                                      <p:tavLst>
                                        <p:tav tm="0">
                                          <p:val>
                                            <p:strVal val="#ppt_x-#ppt_w/2"/>
                                          </p:val>
                                        </p:tav>
                                        <p:tav tm="100000">
                                          <p:val>
                                            <p:strVal val="#ppt_x"/>
                                          </p:val>
                                        </p:tav>
                                      </p:tavLst>
                                    </p:anim>
                                    <p:anim calcmode="lin" valueType="num">
                                      <p:cBhvr>
                                        <p:cTn id="14" dur="500" fill="hold"/>
                                        <p:tgtEl>
                                          <p:spTgt spid="22531">
                                            <p:txEl>
                                              <p:pRg st="2" end="2"/>
                                            </p:txEl>
                                          </p:spTgt>
                                        </p:tgtEl>
                                        <p:attrNameLst>
                                          <p:attrName>ppt_y</p:attrName>
                                        </p:attrNameLst>
                                      </p:cBhvr>
                                      <p:tavLst>
                                        <p:tav tm="0">
                                          <p:val>
                                            <p:strVal val="#ppt_y"/>
                                          </p:val>
                                        </p:tav>
                                        <p:tav tm="100000">
                                          <p:val>
                                            <p:strVal val="#ppt_y"/>
                                          </p:val>
                                        </p:tav>
                                      </p:tavLst>
                                    </p:anim>
                                    <p:anim calcmode="lin" valueType="num">
                                      <p:cBhvr>
                                        <p:cTn id="15" dur="500" fill="hold"/>
                                        <p:tgtEl>
                                          <p:spTgt spid="2253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25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p:cTn id="21" dur="500" fill="hold"/>
                                        <p:tgtEl>
                                          <p:spTgt spid="22531">
                                            <p:txEl>
                                              <p:pRg st="3" end="3"/>
                                            </p:txEl>
                                          </p:spTgt>
                                        </p:tgtEl>
                                        <p:attrNameLst>
                                          <p:attrName>ppt_x</p:attrName>
                                        </p:attrNameLst>
                                      </p:cBhvr>
                                      <p:tavLst>
                                        <p:tav tm="0">
                                          <p:val>
                                            <p:strVal val="#ppt_x-#ppt_w/2"/>
                                          </p:val>
                                        </p:tav>
                                        <p:tav tm="100000">
                                          <p:val>
                                            <p:strVal val="#ppt_x"/>
                                          </p:val>
                                        </p:tav>
                                      </p:tavLst>
                                    </p:anim>
                                    <p:anim calcmode="lin" valueType="num">
                                      <p:cBhvr>
                                        <p:cTn id="22" dur="500" fill="hold"/>
                                        <p:tgtEl>
                                          <p:spTgt spid="22531">
                                            <p:txEl>
                                              <p:pRg st="3" end="3"/>
                                            </p:txEl>
                                          </p:spTgt>
                                        </p:tgtEl>
                                        <p:attrNameLst>
                                          <p:attrName>ppt_y</p:attrName>
                                        </p:attrNameLst>
                                      </p:cBhvr>
                                      <p:tavLst>
                                        <p:tav tm="0">
                                          <p:val>
                                            <p:strVal val="#ppt_y"/>
                                          </p:val>
                                        </p:tav>
                                        <p:tav tm="100000">
                                          <p:val>
                                            <p:strVal val="#ppt_y"/>
                                          </p:val>
                                        </p:tav>
                                      </p:tavLst>
                                    </p:anim>
                                    <p:anim calcmode="lin" valueType="num">
                                      <p:cBhvr>
                                        <p:cTn id="23" dur="500" fill="hold"/>
                                        <p:tgtEl>
                                          <p:spTgt spid="2253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22531">
                                            <p:txEl>
                                              <p:pRg st="3" end="3"/>
                                            </p:txEl>
                                          </p:spTgt>
                                        </p:tgtEl>
                                        <p:attrNameLst>
                                          <p:attrName>ppt_h</p:attrName>
                                        </p:attrNameLst>
                                      </p:cBhvr>
                                      <p:tavLst>
                                        <p:tav tm="0">
                                          <p:val>
                                            <p:strVal val="#ppt_h"/>
                                          </p:val>
                                        </p:tav>
                                        <p:tav tm="100000">
                                          <p:val>
                                            <p:strVal val="#ppt_h"/>
                                          </p:val>
                                        </p:tav>
                                      </p:tavLst>
                                    </p:anim>
                                  </p:childTnLst>
                                </p:cTn>
                              </p:par>
                              <p:par>
                                <p:cTn id="25" presetID="17" presetClass="entr" presetSubtype="8" fill="hold" nodeType="with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p:cTn id="27" dur="500" fill="hold"/>
                                        <p:tgtEl>
                                          <p:spTgt spid="22531">
                                            <p:txEl>
                                              <p:pRg st="4" end="4"/>
                                            </p:txEl>
                                          </p:spTgt>
                                        </p:tgtEl>
                                        <p:attrNameLst>
                                          <p:attrName>ppt_x</p:attrName>
                                        </p:attrNameLst>
                                      </p:cBhvr>
                                      <p:tavLst>
                                        <p:tav tm="0">
                                          <p:val>
                                            <p:strVal val="#ppt_x-#ppt_w/2"/>
                                          </p:val>
                                        </p:tav>
                                        <p:tav tm="100000">
                                          <p:val>
                                            <p:strVal val="#ppt_x"/>
                                          </p:val>
                                        </p:tav>
                                      </p:tavLst>
                                    </p:anim>
                                    <p:anim calcmode="lin" valueType="num">
                                      <p:cBhvr>
                                        <p:cTn id="28" dur="500" fill="hold"/>
                                        <p:tgtEl>
                                          <p:spTgt spid="22531">
                                            <p:txEl>
                                              <p:pRg st="4" end="4"/>
                                            </p:txEl>
                                          </p:spTgt>
                                        </p:tgtEl>
                                        <p:attrNameLst>
                                          <p:attrName>ppt_y</p:attrName>
                                        </p:attrNameLst>
                                      </p:cBhvr>
                                      <p:tavLst>
                                        <p:tav tm="0">
                                          <p:val>
                                            <p:strVal val="#ppt_y"/>
                                          </p:val>
                                        </p:tav>
                                        <p:tav tm="100000">
                                          <p:val>
                                            <p:strVal val="#ppt_y"/>
                                          </p:val>
                                        </p:tav>
                                      </p:tavLst>
                                    </p:anim>
                                    <p:anim calcmode="lin" valueType="num">
                                      <p:cBhvr>
                                        <p:cTn id="29" dur="500" fill="hold"/>
                                        <p:tgtEl>
                                          <p:spTgt spid="22531">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2253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22531">
                                            <p:txEl>
                                              <p:pRg st="5" end="5"/>
                                            </p:txEl>
                                          </p:spTgt>
                                        </p:tgtEl>
                                        <p:attrNameLst>
                                          <p:attrName>style.visibility</p:attrName>
                                        </p:attrNameLst>
                                      </p:cBhvr>
                                      <p:to>
                                        <p:strVal val="visible"/>
                                      </p:to>
                                    </p:set>
                                    <p:anim calcmode="lin" valueType="num">
                                      <p:cBhvr>
                                        <p:cTn id="35" dur="500" fill="hold"/>
                                        <p:tgtEl>
                                          <p:spTgt spid="22531">
                                            <p:txEl>
                                              <p:pRg st="5" end="5"/>
                                            </p:txEl>
                                          </p:spTgt>
                                        </p:tgtEl>
                                        <p:attrNameLst>
                                          <p:attrName>ppt_x</p:attrName>
                                        </p:attrNameLst>
                                      </p:cBhvr>
                                      <p:tavLst>
                                        <p:tav tm="0">
                                          <p:val>
                                            <p:strVal val="#ppt_x-#ppt_w/2"/>
                                          </p:val>
                                        </p:tav>
                                        <p:tav tm="100000">
                                          <p:val>
                                            <p:strVal val="#ppt_x"/>
                                          </p:val>
                                        </p:tav>
                                      </p:tavLst>
                                    </p:anim>
                                    <p:anim calcmode="lin" valueType="num">
                                      <p:cBhvr>
                                        <p:cTn id="36" dur="500" fill="hold"/>
                                        <p:tgtEl>
                                          <p:spTgt spid="22531">
                                            <p:txEl>
                                              <p:pRg st="5" end="5"/>
                                            </p:txEl>
                                          </p:spTgt>
                                        </p:tgtEl>
                                        <p:attrNameLst>
                                          <p:attrName>ppt_y</p:attrName>
                                        </p:attrNameLst>
                                      </p:cBhvr>
                                      <p:tavLst>
                                        <p:tav tm="0">
                                          <p:val>
                                            <p:strVal val="#ppt_y"/>
                                          </p:val>
                                        </p:tav>
                                        <p:tav tm="100000">
                                          <p:val>
                                            <p:strVal val="#ppt_y"/>
                                          </p:val>
                                        </p:tav>
                                      </p:tavLst>
                                    </p:anim>
                                    <p:anim calcmode="lin" valueType="num">
                                      <p:cBhvr>
                                        <p:cTn id="37" dur="500" fill="hold"/>
                                        <p:tgtEl>
                                          <p:spTgt spid="2253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2531">
                                            <p:txEl>
                                              <p:pRg st="5" end="5"/>
                                            </p:txEl>
                                          </p:spTgt>
                                        </p:tgtEl>
                                        <p:attrNameLst>
                                          <p:attrName>ppt_h</p:attrName>
                                        </p:attrNameLst>
                                      </p:cBhvr>
                                      <p:tavLst>
                                        <p:tav tm="0">
                                          <p:val>
                                            <p:strVal val="#ppt_h"/>
                                          </p:val>
                                        </p:tav>
                                        <p:tav tm="100000">
                                          <p:val>
                                            <p:strVal val="#ppt_h"/>
                                          </p:val>
                                        </p:tav>
                                      </p:tavLst>
                                    </p:anim>
                                  </p:childTnLst>
                                </p:cTn>
                              </p:par>
                              <p:par>
                                <p:cTn id="39" presetID="17" presetClass="entr" presetSubtype="8" fill="hold" nodeType="withEffect">
                                  <p:stCondLst>
                                    <p:cond delay="0"/>
                                  </p:stCondLst>
                                  <p:childTnLst>
                                    <p:set>
                                      <p:cBhvr>
                                        <p:cTn id="40" dur="1" fill="hold">
                                          <p:stCondLst>
                                            <p:cond delay="0"/>
                                          </p:stCondLst>
                                        </p:cTn>
                                        <p:tgtEl>
                                          <p:spTgt spid="22531">
                                            <p:txEl>
                                              <p:pRg st="6" end="6"/>
                                            </p:txEl>
                                          </p:spTgt>
                                        </p:tgtEl>
                                        <p:attrNameLst>
                                          <p:attrName>style.visibility</p:attrName>
                                        </p:attrNameLst>
                                      </p:cBhvr>
                                      <p:to>
                                        <p:strVal val="visible"/>
                                      </p:to>
                                    </p:set>
                                    <p:anim calcmode="lin" valueType="num">
                                      <p:cBhvr>
                                        <p:cTn id="41" dur="500" fill="hold"/>
                                        <p:tgtEl>
                                          <p:spTgt spid="22531">
                                            <p:txEl>
                                              <p:pRg st="6" end="6"/>
                                            </p:txEl>
                                          </p:spTgt>
                                        </p:tgtEl>
                                        <p:attrNameLst>
                                          <p:attrName>ppt_x</p:attrName>
                                        </p:attrNameLst>
                                      </p:cBhvr>
                                      <p:tavLst>
                                        <p:tav tm="0">
                                          <p:val>
                                            <p:strVal val="#ppt_x-#ppt_w/2"/>
                                          </p:val>
                                        </p:tav>
                                        <p:tav tm="100000">
                                          <p:val>
                                            <p:strVal val="#ppt_x"/>
                                          </p:val>
                                        </p:tav>
                                      </p:tavLst>
                                    </p:anim>
                                    <p:anim calcmode="lin" valueType="num">
                                      <p:cBhvr>
                                        <p:cTn id="42" dur="500" fill="hold"/>
                                        <p:tgtEl>
                                          <p:spTgt spid="22531">
                                            <p:txEl>
                                              <p:pRg st="6" end="6"/>
                                            </p:txEl>
                                          </p:spTgt>
                                        </p:tgtEl>
                                        <p:attrNameLst>
                                          <p:attrName>ppt_y</p:attrName>
                                        </p:attrNameLst>
                                      </p:cBhvr>
                                      <p:tavLst>
                                        <p:tav tm="0">
                                          <p:val>
                                            <p:strVal val="#ppt_y"/>
                                          </p:val>
                                        </p:tav>
                                        <p:tav tm="100000">
                                          <p:val>
                                            <p:strVal val="#ppt_y"/>
                                          </p:val>
                                        </p:tav>
                                      </p:tavLst>
                                    </p:anim>
                                    <p:anim calcmode="lin" valueType="num">
                                      <p:cBhvr>
                                        <p:cTn id="43" dur="500" fill="hold"/>
                                        <p:tgtEl>
                                          <p:spTgt spid="2253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2531">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dirty="0">
                <a:solidFill>
                  <a:schemeClr val="accent2"/>
                </a:solidFill>
              </a:rPr>
              <a:t>4. </a:t>
            </a:r>
            <a:r>
              <a:rPr lang="zh-CN" altLang="en-US" b="0" dirty="0">
                <a:solidFill>
                  <a:schemeClr val="accent2"/>
                </a:solidFill>
              </a:rPr>
              <a:t>接口电路的可编程性</a:t>
            </a:r>
          </a:p>
        </p:txBody>
      </p:sp>
      <p:sp>
        <p:nvSpPr>
          <p:cNvPr id="21507" name="Rectangle 3"/>
          <p:cNvSpPr>
            <a:spLocks noGrp="1" noChangeArrowheads="1"/>
          </p:cNvSpPr>
          <p:nvPr>
            <p:ph type="body" idx="1"/>
          </p:nvPr>
        </p:nvSpPr>
        <p:spPr>
          <a:xfrm>
            <a:off x="468314" y="981075"/>
            <a:ext cx="8172450" cy="5184775"/>
          </a:xfrm>
        </p:spPr>
        <p:txBody>
          <a:bodyPr/>
          <a:lstStyle/>
          <a:p>
            <a:pPr eaLnBrk="1" hangingPunct="1">
              <a:lnSpc>
                <a:spcPct val="125000"/>
              </a:lnSpc>
              <a:spcBef>
                <a:spcPts val="1200"/>
              </a:spcBef>
            </a:pPr>
            <a:r>
              <a:rPr lang="zh-CN" altLang="en-US" sz="2400" b="0" dirty="0" smtClean="0">
                <a:solidFill>
                  <a:srgbClr val="000099"/>
                </a:solidFill>
                <a:latin typeface="Times New Roman" pitchFamily="18" charset="0"/>
              </a:rPr>
              <a:t>许多接口电路具有多种功能和工作方式，可以通过编程的方法选定其中一种。</a:t>
            </a:r>
          </a:p>
          <a:p>
            <a:pPr eaLnBrk="1" hangingPunct="1">
              <a:lnSpc>
                <a:spcPct val="125000"/>
              </a:lnSpc>
              <a:spcBef>
                <a:spcPts val="1200"/>
              </a:spcBef>
            </a:pPr>
            <a:r>
              <a:rPr lang="zh-CN" altLang="en-US" sz="2400" b="0" dirty="0" smtClean="0">
                <a:solidFill>
                  <a:srgbClr val="000099"/>
                </a:solidFill>
                <a:latin typeface="Times New Roman" pitchFamily="18" charset="0"/>
              </a:rPr>
              <a:t>接口需进行物理连接，还需编写接口软件。</a:t>
            </a:r>
          </a:p>
          <a:p>
            <a:pPr eaLnBrk="1" hangingPunct="1">
              <a:lnSpc>
                <a:spcPct val="125000"/>
              </a:lnSpc>
              <a:spcBef>
                <a:spcPts val="1200"/>
              </a:spcBef>
            </a:pPr>
            <a:r>
              <a:rPr lang="zh-CN" altLang="en-US" sz="2400" b="0" dirty="0" smtClean="0">
                <a:solidFill>
                  <a:srgbClr val="000099"/>
                </a:solidFill>
                <a:latin typeface="Times New Roman" pitchFamily="18" charset="0"/>
              </a:rPr>
              <a:t>接口软件有两类：</a:t>
            </a:r>
          </a:p>
          <a:p>
            <a:pPr lvl="1" eaLnBrk="1" hangingPunct="1">
              <a:lnSpc>
                <a:spcPct val="125000"/>
              </a:lnSpc>
              <a:spcBef>
                <a:spcPts val="1200"/>
              </a:spcBef>
            </a:pPr>
            <a:r>
              <a:rPr lang="zh-CN" altLang="en-US" sz="2400" b="0" dirty="0" smtClean="0">
                <a:solidFill>
                  <a:srgbClr val="000099"/>
                </a:solidFill>
                <a:latin typeface="Times New Roman" pitchFamily="18" charset="0"/>
              </a:rPr>
              <a:t>初始化程序段</a:t>
            </a:r>
            <a:r>
              <a:rPr lang="en-US" altLang="zh-CN" sz="2400" b="0" dirty="0" smtClean="0">
                <a:solidFill>
                  <a:srgbClr val="000099"/>
                </a:solidFill>
              </a:rPr>
              <a:t>——</a:t>
            </a:r>
            <a:r>
              <a:rPr lang="zh-CN" altLang="en-US" sz="2400" b="0" dirty="0" smtClean="0">
                <a:solidFill>
                  <a:srgbClr val="000099"/>
                </a:solidFill>
                <a:latin typeface="Times New Roman" pitchFamily="18" charset="0"/>
              </a:rPr>
              <a:t>设定芯片工作方式等</a:t>
            </a:r>
          </a:p>
          <a:p>
            <a:pPr lvl="1" eaLnBrk="1" hangingPunct="1">
              <a:lnSpc>
                <a:spcPct val="125000"/>
              </a:lnSpc>
              <a:spcBef>
                <a:spcPts val="1200"/>
              </a:spcBef>
            </a:pPr>
            <a:r>
              <a:rPr lang="zh-CN" altLang="en-US" sz="2400" b="0" dirty="0" smtClean="0">
                <a:solidFill>
                  <a:srgbClr val="000099"/>
                </a:solidFill>
                <a:latin typeface="Times New Roman" pitchFamily="18" charset="0"/>
              </a:rPr>
              <a:t>数据交换程序段</a:t>
            </a:r>
            <a:r>
              <a:rPr lang="en-US" altLang="zh-CN" sz="2400" b="0" dirty="0">
                <a:solidFill>
                  <a:srgbClr val="000099"/>
                </a:solidFill>
              </a:rPr>
              <a:t>——</a:t>
            </a:r>
            <a:r>
              <a:rPr lang="zh-CN" altLang="en-US" sz="2400" b="0" dirty="0" smtClean="0">
                <a:solidFill>
                  <a:srgbClr val="000099"/>
                </a:solidFill>
                <a:latin typeface="Times New Roman" pitchFamily="18" charset="0"/>
              </a:rPr>
              <a:t>管理、控制、驱动外设，负责外设和系统间信息交换</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b="0" dirty="0">
                <a:solidFill>
                  <a:schemeClr val="accent2"/>
                </a:solidFill>
              </a:rPr>
              <a:t>6.1.3 I/O</a:t>
            </a:r>
            <a:r>
              <a:rPr lang="zh-CN" altLang="en-US" b="0" dirty="0">
                <a:solidFill>
                  <a:schemeClr val="accent2"/>
                </a:solidFill>
              </a:rPr>
              <a:t>端口的编址</a:t>
            </a:r>
          </a:p>
        </p:txBody>
      </p:sp>
      <p:sp>
        <p:nvSpPr>
          <p:cNvPr id="24579" name="Rectangle 3"/>
          <p:cNvSpPr>
            <a:spLocks noGrp="1" noChangeArrowheads="1"/>
          </p:cNvSpPr>
          <p:nvPr>
            <p:ph type="body" idx="1"/>
          </p:nvPr>
        </p:nvSpPr>
        <p:spPr>
          <a:xfrm>
            <a:off x="468314" y="981076"/>
            <a:ext cx="8496300" cy="4319588"/>
          </a:xfrm>
        </p:spPr>
        <p:txBody>
          <a:bodyPr/>
          <a:lstStyle/>
          <a:p>
            <a:pPr eaLnBrk="1" hangingPunct="1">
              <a:lnSpc>
                <a:spcPct val="125000"/>
              </a:lnSpc>
              <a:spcBef>
                <a:spcPts val="1200"/>
              </a:spcBef>
              <a:buFontTx/>
              <a:buNone/>
            </a:pPr>
            <a:r>
              <a:rPr lang="zh-CN" altLang="en-US" sz="2400" b="0" dirty="0" smtClean="0">
                <a:solidFill>
                  <a:srgbClr val="000099"/>
                </a:solidFill>
              </a:rPr>
              <a:t>接口电路占用的</a:t>
            </a:r>
            <a:r>
              <a:rPr lang="en-US" altLang="zh-CN" sz="2400" b="0" dirty="0" smtClean="0">
                <a:solidFill>
                  <a:srgbClr val="000099"/>
                </a:solidFill>
              </a:rPr>
              <a:t>I/O</a:t>
            </a:r>
            <a:r>
              <a:rPr lang="zh-CN" altLang="en-US" sz="2400" b="0" dirty="0" smtClean="0">
                <a:solidFill>
                  <a:srgbClr val="000099"/>
                </a:solidFill>
              </a:rPr>
              <a:t>端口地址有两类编排形式</a:t>
            </a:r>
          </a:p>
          <a:p>
            <a:pPr eaLnBrk="1" hangingPunct="1">
              <a:lnSpc>
                <a:spcPct val="125000"/>
              </a:lnSpc>
              <a:spcBef>
                <a:spcPts val="1200"/>
              </a:spcBef>
            </a:pPr>
            <a:r>
              <a:rPr lang="en-US" altLang="zh-CN" sz="2400" dirty="0" smtClean="0">
                <a:solidFill>
                  <a:srgbClr val="000099"/>
                </a:solidFill>
              </a:rPr>
              <a:t>I/O</a:t>
            </a:r>
            <a:r>
              <a:rPr lang="zh-CN" altLang="en-US" sz="2400" dirty="0" smtClean="0">
                <a:solidFill>
                  <a:srgbClr val="000099"/>
                </a:solidFill>
              </a:rPr>
              <a:t>端口单独编址</a:t>
            </a:r>
          </a:p>
          <a:p>
            <a:pPr lvl="1" eaLnBrk="1" hangingPunct="1">
              <a:lnSpc>
                <a:spcPct val="125000"/>
              </a:lnSpc>
              <a:spcBef>
                <a:spcPts val="1200"/>
              </a:spcBef>
            </a:pPr>
            <a:r>
              <a:rPr lang="en-US" altLang="zh-CN" sz="2400" b="0" dirty="0" smtClean="0">
                <a:solidFill>
                  <a:srgbClr val="000099"/>
                </a:solidFill>
              </a:rPr>
              <a:t>I/O</a:t>
            </a:r>
            <a:r>
              <a:rPr lang="zh-CN" altLang="en-US" sz="2400" b="0" dirty="0" smtClean="0">
                <a:solidFill>
                  <a:srgbClr val="000099"/>
                </a:solidFill>
              </a:rPr>
              <a:t>地址空间独立于存储地址空间</a:t>
            </a:r>
          </a:p>
          <a:p>
            <a:pPr lvl="1" eaLnBrk="1" hangingPunct="1">
              <a:lnSpc>
                <a:spcPct val="125000"/>
              </a:lnSpc>
              <a:spcBef>
                <a:spcPts val="1200"/>
              </a:spcBef>
            </a:pPr>
            <a:r>
              <a:rPr lang="zh-CN" altLang="en-US" sz="2400" b="0" dirty="0" smtClean="0">
                <a:solidFill>
                  <a:srgbClr val="000099"/>
                </a:solidFill>
              </a:rPr>
              <a:t>如</a:t>
            </a:r>
            <a:r>
              <a:rPr lang="en-US" altLang="zh-CN" sz="2400" b="0" dirty="0" smtClean="0">
                <a:solidFill>
                  <a:srgbClr val="000099"/>
                </a:solidFill>
              </a:rPr>
              <a:t>8086/8088</a:t>
            </a:r>
          </a:p>
          <a:p>
            <a:pPr eaLnBrk="1" hangingPunct="1">
              <a:lnSpc>
                <a:spcPct val="125000"/>
              </a:lnSpc>
              <a:spcBef>
                <a:spcPts val="1200"/>
              </a:spcBef>
            </a:pPr>
            <a:r>
              <a:rPr lang="en-US" altLang="zh-CN" sz="2400" dirty="0" smtClean="0">
                <a:solidFill>
                  <a:srgbClr val="000099"/>
                </a:solidFill>
              </a:rPr>
              <a:t>I/O</a:t>
            </a:r>
            <a:r>
              <a:rPr lang="zh-CN" altLang="en-US" sz="2400" dirty="0" smtClean="0">
                <a:solidFill>
                  <a:srgbClr val="000099"/>
                </a:solidFill>
              </a:rPr>
              <a:t>端口与存储器统一编址</a:t>
            </a:r>
          </a:p>
          <a:p>
            <a:pPr lvl="1" eaLnBrk="1" hangingPunct="1">
              <a:lnSpc>
                <a:spcPct val="125000"/>
              </a:lnSpc>
              <a:spcBef>
                <a:spcPts val="1200"/>
              </a:spcBef>
            </a:pPr>
            <a:r>
              <a:rPr lang="zh-CN" altLang="en-US" sz="2400" b="0" dirty="0" smtClean="0">
                <a:solidFill>
                  <a:srgbClr val="000099"/>
                </a:solidFill>
              </a:rPr>
              <a:t>它们共享一个地址空间</a:t>
            </a:r>
          </a:p>
          <a:p>
            <a:pPr lvl="1" eaLnBrk="1" hangingPunct="1">
              <a:lnSpc>
                <a:spcPct val="125000"/>
              </a:lnSpc>
              <a:spcBef>
                <a:spcPts val="1200"/>
              </a:spcBef>
            </a:pPr>
            <a:r>
              <a:rPr lang="zh-CN" altLang="en-US" sz="2400" b="0" dirty="0" smtClean="0">
                <a:solidFill>
                  <a:srgbClr val="000099"/>
                </a:solidFill>
              </a:rPr>
              <a:t>如</a:t>
            </a:r>
            <a:r>
              <a:rPr lang="en-US" altLang="zh-CN" sz="2400" b="0" dirty="0" smtClean="0">
                <a:solidFill>
                  <a:srgbClr val="000099"/>
                </a:solidFill>
              </a:rPr>
              <a:t>M6800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p:cTn id="7"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4579">
                                            <p:txEl>
                                              <p:pRg st="1" end="1"/>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anim calcmode="lin" valueType="num">
                                      <p:cBhvr>
                                        <p:cTn id="11"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24579">
                                            <p:txEl>
                                              <p:pRg st="2" end="2"/>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 calcmode="lin" valueType="num">
                                      <p:cBhvr>
                                        <p:cTn id="15"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2457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 calcmode="lin" valueType="num">
                                      <p:cBhvr>
                                        <p:cTn id="21" dur="500" fill="hold"/>
                                        <p:tgtEl>
                                          <p:spTgt spid="24579">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4579">
                                            <p:txEl>
                                              <p:pRg st="4" end="4"/>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anim calcmode="lin" valueType="num">
                                      <p:cBhvr>
                                        <p:cTn id="25" dur="500" fill="hold"/>
                                        <p:tgtEl>
                                          <p:spTgt spid="24579">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24579">
                                            <p:txEl>
                                              <p:pRg st="5" end="5"/>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4579">
                                            <p:txEl>
                                              <p:pRg st="6" end="6"/>
                                            </p:txEl>
                                          </p:spTgt>
                                        </p:tgtEl>
                                        <p:attrNameLst>
                                          <p:attrName>style.visibility</p:attrName>
                                        </p:attrNameLst>
                                      </p:cBhvr>
                                      <p:to>
                                        <p:strVal val="visible"/>
                                      </p:to>
                                    </p:set>
                                    <p:anim calcmode="lin" valueType="num">
                                      <p:cBhvr>
                                        <p:cTn id="29" dur="500" fill="hold"/>
                                        <p:tgtEl>
                                          <p:spTgt spid="24579">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24579">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⑴ </a:t>
            </a:r>
            <a:r>
              <a:rPr lang="en-US" altLang="zh-CN" b="0" dirty="0">
                <a:solidFill>
                  <a:schemeClr val="accent2"/>
                </a:solidFill>
              </a:rPr>
              <a:t>I/O</a:t>
            </a:r>
            <a:r>
              <a:rPr lang="zh-CN" altLang="en-US" b="0" dirty="0">
                <a:solidFill>
                  <a:schemeClr val="accent2"/>
                </a:solidFill>
              </a:rPr>
              <a:t>端口单独编址</a:t>
            </a:r>
          </a:p>
        </p:txBody>
      </p:sp>
      <p:sp>
        <p:nvSpPr>
          <p:cNvPr id="23555" name="Rectangle 3"/>
          <p:cNvSpPr>
            <a:spLocks noGrp="1" noChangeArrowheads="1"/>
          </p:cNvSpPr>
          <p:nvPr>
            <p:ph type="body" idx="1"/>
          </p:nvPr>
        </p:nvSpPr>
        <p:spPr>
          <a:xfrm>
            <a:off x="467544" y="980728"/>
            <a:ext cx="5803900" cy="2690814"/>
          </a:xfrm>
        </p:spPr>
        <p:txBody>
          <a:bodyPr/>
          <a:lstStyle/>
          <a:p>
            <a:pPr eaLnBrk="1" hangingPunct="1"/>
            <a:r>
              <a:rPr lang="zh-CN" altLang="en-US" sz="2400" b="0" dirty="0" smtClean="0">
                <a:solidFill>
                  <a:srgbClr val="000099"/>
                </a:solidFill>
                <a:latin typeface="Times New Roman" pitchFamily="18" charset="0"/>
              </a:rPr>
              <a:t>优点：</a:t>
            </a:r>
          </a:p>
          <a:p>
            <a:pPr lvl="1" eaLnBrk="1" hangingPunct="1"/>
            <a:r>
              <a:rPr lang="en-US" altLang="zh-CN" sz="2400" b="0" dirty="0" smtClean="0">
                <a:solidFill>
                  <a:srgbClr val="000099"/>
                </a:solidFill>
              </a:rPr>
              <a:t>I/O</a:t>
            </a:r>
            <a:r>
              <a:rPr lang="zh-CN" altLang="en-US" sz="2400" b="0" dirty="0" smtClean="0">
                <a:solidFill>
                  <a:srgbClr val="000099"/>
                </a:solidFill>
                <a:latin typeface="Times New Roman" pitchFamily="18" charset="0"/>
              </a:rPr>
              <a:t>端口的地址空间独立</a:t>
            </a:r>
          </a:p>
          <a:p>
            <a:pPr lvl="1" eaLnBrk="1" hangingPunct="1"/>
            <a:r>
              <a:rPr lang="zh-CN" altLang="en-US" sz="2400" b="0" dirty="0" smtClean="0">
                <a:solidFill>
                  <a:srgbClr val="000099"/>
                </a:solidFill>
                <a:latin typeface="Times New Roman" pitchFamily="18" charset="0"/>
              </a:rPr>
              <a:t>控制和地址译码电路相对简单</a:t>
            </a:r>
          </a:p>
          <a:p>
            <a:pPr lvl="1" eaLnBrk="1" hangingPunct="1"/>
            <a:r>
              <a:rPr lang="zh-CN" altLang="en-US" sz="2400" b="0" dirty="0" smtClean="0">
                <a:solidFill>
                  <a:srgbClr val="000099"/>
                </a:solidFill>
                <a:latin typeface="Times New Roman" pitchFamily="18" charset="0"/>
              </a:rPr>
              <a:t>专门的</a:t>
            </a:r>
            <a:r>
              <a:rPr lang="en-US" altLang="zh-CN" sz="2400" b="0" dirty="0" smtClean="0">
                <a:solidFill>
                  <a:srgbClr val="000099"/>
                </a:solidFill>
              </a:rPr>
              <a:t>I/O</a:t>
            </a:r>
            <a:r>
              <a:rPr lang="zh-CN" altLang="en-US" sz="2400" b="0" dirty="0" smtClean="0">
                <a:solidFill>
                  <a:srgbClr val="000099"/>
                </a:solidFill>
                <a:latin typeface="Times New Roman" pitchFamily="18" charset="0"/>
              </a:rPr>
              <a:t>指令使程序清晰易读</a:t>
            </a:r>
          </a:p>
          <a:p>
            <a:pPr eaLnBrk="1" hangingPunct="1"/>
            <a:r>
              <a:rPr lang="zh-CN" altLang="en-US" sz="2400" b="0" dirty="0" smtClean="0">
                <a:solidFill>
                  <a:srgbClr val="000099"/>
                </a:solidFill>
                <a:latin typeface="Times New Roman" pitchFamily="18" charset="0"/>
              </a:rPr>
              <a:t>缺点：</a:t>
            </a:r>
          </a:p>
          <a:p>
            <a:pPr lvl="1" eaLnBrk="1" hangingPunct="1"/>
            <a:r>
              <a:rPr lang="en-US" altLang="zh-CN" sz="2400" b="0" dirty="0" smtClean="0">
                <a:solidFill>
                  <a:srgbClr val="000099"/>
                </a:solidFill>
              </a:rPr>
              <a:t>I/O</a:t>
            </a:r>
            <a:r>
              <a:rPr lang="zh-CN" altLang="en-US" sz="2400" b="0" dirty="0" smtClean="0">
                <a:solidFill>
                  <a:srgbClr val="000099"/>
                </a:solidFill>
                <a:latin typeface="Times New Roman" pitchFamily="18" charset="0"/>
              </a:rPr>
              <a:t>指令没有存储器指令丰富</a:t>
            </a:r>
          </a:p>
        </p:txBody>
      </p:sp>
      <p:grpSp>
        <p:nvGrpSpPr>
          <p:cNvPr id="23556" name="Group 6"/>
          <p:cNvGrpSpPr>
            <a:grpSpLocks/>
          </p:cNvGrpSpPr>
          <p:nvPr/>
        </p:nvGrpSpPr>
        <p:grpSpPr bwMode="auto">
          <a:xfrm>
            <a:off x="5867400" y="1052513"/>
            <a:ext cx="2990850" cy="2843213"/>
            <a:chOff x="3649" y="185"/>
            <a:chExt cx="1884" cy="1791"/>
          </a:xfrm>
        </p:grpSpPr>
        <p:sp>
          <p:nvSpPr>
            <p:cNvPr id="23558" name="Rectangle 7"/>
            <p:cNvSpPr>
              <a:spLocks noChangeArrowheads="1"/>
            </p:cNvSpPr>
            <p:nvPr/>
          </p:nvSpPr>
          <p:spPr bwMode="auto">
            <a:xfrm>
              <a:off x="4866" y="259"/>
              <a:ext cx="667" cy="1576"/>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solidFill>
                    <a:srgbClr val="000099"/>
                  </a:solidFill>
                  <a:latin typeface="Tahoma" pitchFamily="34" charset="0"/>
                  <a:ea typeface="宋体" pitchFamily="2" charset="-122"/>
                </a:rPr>
                <a:t>内存</a:t>
              </a:r>
            </a:p>
            <a:p>
              <a:pPr algn="ctr"/>
              <a:r>
                <a:rPr kumimoji="1" lang="zh-CN" altLang="en-US" sz="2400">
                  <a:solidFill>
                    <a:srgbClr val="000099"/>
                  </a:solidFill>
                  <a:latin typeface="Tahoma" pitchFamily="34" charset="0"/>
                  <a:ea typeface="宋体" pitchFamily="2" charset="-122"/>
                </a:rPr>
                <a:t>空间</a:t>
              </a:r>
            </a:p>
          </p:txBody>
        </p:sp>
        <p:sp>
          <p:nvSpPr>
            <p:cNvPr id="23559" name="Rectangle 8"/>
            <p:cNvSpPr>
              <a:spLocks noChangeArrowheads="1"/>
            </p:cNvSpPr>
            <p:nvPr/>
          </p:nvSpPr>
          <p:spPr bwMode="auto">
            <a:xfrm>
              <a:off x="4197" y="1272"/>
              <a:ext cx="667" cy="563"/>
            </a:xfrm>
            <a:prstGeom prst="rect">
              <a:avLst/>
            </a:prstGeom>
            <a:solidFill>
              <a:srgbClr val="FFCC99"/>
            </a:solidFill>
            <a:ln w="28575">
              <a:solidFill>
                <a:srgbClr val="0000FF"/>
              </a:solidFill>
              <a:miter lim="800000"/>
              <a:headEnd/>
              <a:tailEnd/>
            </a:ln>
          </p:spPr>
          <p:txBody>
            <a:bodyPr wrap="none" anchor="ctr"/>
            <a:lstStyle/>
            <a:p>
              <a:pPr algn="ctr"/>
              <a:r>
                <a:rPr kumimoji="1" lang="en-US" altLang="zh-CN" sz="2400" dirty="0">
                  <a:solidFill>
                    <a:srgbClr val="000099"/>
                  </a:solidFill>
                  <a:latin typeface="Tahoma" pitchFamily="34" charset="0"/>
                  <a:ea typeface="宋体" pitchFamily="2" charset="-122"/>
                </a:rPr>
                <a:t>I/O</a:t>
              </a:r>
            </a:p>
            <a:p>
              <a:pPr algn="ctr"/>
              <a:r>
                <a:rPr kumimoji="1" lang="zh-CN" altLang="en-US" sz="2400" dirty="0">
                  <a:solidFill>
                    <a:srgbClr val="000099"/>
                  </a:solidFill>
                  <a:latin typeface="Tahoma" pitchFamily="34" charset="0"/>
                  <a:ea typeface="宋体" pitchFamily="2" charset="-122"/>
                </a:rPr>
                <a:t>空间</a:t>
              </a:r>
            </a:p>
          </p:txBody>
        </p:sp>
        <p:sp>
          <p:nvSpPr>
            <p:cNvPr id="23560" name="Text Box 9"/>
            <p:cNvSpPr txBox="1">
              <a:spLocks noChangeArrowheads="1"/>
            </p:cNvSpPr>
            <p:nvPr/>
          </p:nvSpPr>
          <p:spPr bwMode="auto">
            <a:xfrm>
              <a:off x="4225" y="185"/>
              <a:ext cx="6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FFFFF</a:t>
              </a:r>
            </a:p>
          </p:txBody>
        </p:sp>
        <p:sp>
          <p:nvSpPr>
            <p:cNvPr id="23561" name="Text Box 10"/>
            <p:cNvSpPr txBox="1">
              <a:spLocks noChangeArrowheads="1"/>
            </p:cNvSpPr>
            <p:nvPr/>
          </p:nvSpPr>
          <p:spPr bwMode="auto">
            <a:xfrm>
              <a:off x="3941" y="1685"/>
              <a:ext cx="2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0</a:t>
              </a:r>
            </a:p>
          </p:txBody>
        </p:sp>
        <p:sp>
          <p:nvSpPr>
            <p:cNvPr id="23562" name="Text Box 11"/>
            <p:cNvSpPr txBox="1">
              <a:spLocks noChangeArrowheads="1"/>
            </p:cNvSpPr>
            <p:nvPr/>
          </p:nvSpPr>
          <p:spPr bwMode="auto">
            <a:xfrm>
              <a:off x="3649" y="1154"/>
              <a:ext cx="5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FFFF</a:t>
              </a:r>
            </a:p>
          </p:txBody>
        </p:sp>
      </p:gr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⑵ </a:t>
            </a:r>
            <a:r>
              <a:rPr lang="en-US" altLang="zh-CN" b="0" dirty="0">
                <a:solidFill>
                  <a:schemeClr val="accent2"/>
                </a:solidFill>
              </a:rPr>
              <a:t>I/O</a:t>
            </a:r>
            <a:r>
              <a:rPr lang="zh-CN" altLang="en-US" b="0" dirty="0">
                <a:solidFill>
                  <a:schemeClr val="accent2"/>
                </a:solidFill>
              </a:rPr>
              <a:t>端口与存储器统一编址</a:t>
            </a:r>
          </a:p>
        </p:txBody>
      </p:sp>
      <p:sp>
        <p:nvSpPr>
          <p:cNvPr id="24579" name="Rectangle 3"/>
          <p:cNvSpPr>
            <a:spLocks noGrp="1" noChangeArrowheads="1"/>
          </p:cNvSpPr>
          <p:nvPr>
            <p:ph type="body" idx="1"/>
          </p:nvPr>
        </p:nvSpPr>
        <p:spPr>
          <a:xfrm>
            <a:off x="467544" y="980728"/>
            <a:ext cx="4792663" cy="3672061"/>
          </a:xfrm>
        </p:spPr>
        <p:txBody>
          <a:bodyPr/>
          <a:lstStyle/>
          <a:p>
            <a:pPr eaLnBrk="1" hangingPunct="1">
              <a:lnSpc>
                <a:spcPct val="90000"/>
              </a:lnSpc>
            </a:pPr>
            <a:r>
              <a:rPr lang="zh-CN" altLang="en-US" sz="2400" b="0" dirty="0" smtClean="0">
                <a:solidFill>
                  <a:srgbClr val="000099"/>
                </a:solidFill>
              </a:rPr>
              <a:t>优点：</a:t>
            </a:r>
          </a:p>
          <a:p>
            <a:pPr lvl="1" eaLnBrk="1" hangingPunct="1">
              <a:lnSpc>
                <a:spcPct val="90000"/>
              </a:lnSpc>
            </a:pPr>
            <a:r>
              <a:rPr lang="zh-CN" altLang="en-US" sz="2400" b="0" dirty="0" smtClean="0">
                <a:solidFill>
                  <a:srgbClr val="000099"/>
                </a:solidFill>
                <a:ea typeface="+mn-ea"/>
              </a:rPr>
              <a:t>不需要专门的</a:t>
            </a:r>
            <a:r>
              <a:rPr lang="en-US" altLang="zh-CN" sz="2400" b="0" dirty="0" smtClean="0">
                <a:solidFill>
                  <a:srgbClr val="000099"/>
                </a:solidFill>
                <a:ea typeface="+mn-ea"/>
              </a:rPr>
              <a:t>I/O</a:t>
            </a:r>
            <a:r>
              <a:rPr lang="zh-CN" altLang="en-US" sz="2400" b="0" dirty="0" smtClean="0">
                <a:solidFill>
                  <a:srgbClr val="000099"/>
                </a:solidFill>
                <a:ea typeface="+mn-ea"/>
              </a:rPr>
              <a:t>指令</a:t>
            </a:r>
          </a:p>
          <a:p>
            <a:pPr lvl="1" eaLnBrk="1" hangingPunct="1">
              <a:lnSpc>
                <a:spcPct val="90000"/>
              </a:lnSpc>
            </a:pPr>
            <a:r>
              <a:rPr lang="en-US" altLang="zh-CN" sz="2400" b="0" dirty="0" smtClean="0">
                <a:solidFill>
                  <a:srgbClr val="000099"/>
                </a:solidFill>
                <a:ea typeface="+mn-ea"/>
              </a:rPr>
              <a:t>I/O</a:t>
            </a:r>
            <a:r>
              <a:rPr lang="zh-CN" altLang="en-US" sz="2400" b="0" dirty="0" smtClean="0">
                <a:solidFill>
                  <a:srgbClr val="000099"/>
                </a:solidFill>
                <a:ea typeface="+mn-ea"/>
              </a:rPr>
              <a:t>数据存取与存储器数据存取一样灵活</a:t>
            </a:r>
          </a:p>
          <a:p>
            <a:pPr eaLnBrk="1" hangingPunct="1">
              <a:lnSpc>
                <a:spcPct val="90000"/>
              </a:lnSpc>
              <a:spcBef>
                <a:spcPts val="1800"/>
              </a:spcBef>
            </a:pPr>
            <a:r>
              <a:rPr lang="zh-CN" altLang="en-US" sz="2400" b="0" dirty="0" smtClean="0">
                <a:solidFill>
                  <a:srgbClr val="000099"/>
                </a:solidFill>
              </a:rPr>
              <a:t>缺点：</a:t>
            </a:r>
          </a:p>
          <a:p>
            <a:pPr lvl="1" eaLnBrk="1" hangingPunct="1">
              <a:lnSpc>
                <a:spcPct val="90000"/>
              </a:lnSpc>
            </a:pPr>
            <a:r>
              <a:rPr lang="en-US" altLang="zh-CN" sz="2400" b="0" dirty="0" smtClean="0">
                <a:solidFill>
                  <a:srgbClr val="000099"/>
                </a:solidFill>
                <a:ea typeface="+mn-ea"/>
              </a:rPr>
              <a:t>I/O</a:t>
            </a:r>
            <a:r>
              <a:rPr lang="zh-CN" altLang="en-US" sz="2400" b="0" dirty="0" smtClean="0">
                <a:solidFill>
                  <a:srgbClr val="000099"/>
                </a:solidFill>
                <a:ea typeface="+mn-ea"/>
              </a:rPr>
              <a:t>端口要占去部分存储器地址空间</a:t>
            </a:r>
          </a:p>
          <a:p>
            <a:pPr lvl="1" eaLnBrk="1" hangingPunct="1">
              <a:lnSpc>
                <a:spcPct val="90000"/>
              </a:lnSpc>
            </a:pPr>
            <a:r>
              <a:rPr lang="zh-CN" altLang="en-US" sz="2400" b="0" dirty="0" smtClean="0">
                <a:solidFill>
                  <a:srgbClr val="000099"/>
                </a:solidFill>
                <a:ea typeface="+mn-ea"/>
              </a:rPr>
              <a:t>程序不易阅读（不易分清访存和访问外设）</a:t>
            </a:r>
          </a:p>
        </p:txBody>
      </p:sp>
      <p:grpSp>
        <p:nvGrpSpPr>
          <p:cNvPr id="24580" name="Group 6"/>
          <p:cNvGrpSpPr>
            <a:grpSpLocks/>
          </p:cNvGrpSpPr>
          <p:nvPr/>
        </p:nvGrpSpPr>
        <p:grpSpPr bwMode="auto">
          <a:xfrm>
            <a:off x="5870897" y="1052736"/>
            <a:ext cx="2949575" cy="3949699"/>
            <a:chOff x="3584" y="1025"/>
            <a:chExt cx="1858" cy="2488"/>
          </a:xfrm>
        </p:grpSpPr>
        <p:sp>
          <p:nvSpPr>
            <p:cNvPr id="24581" name="Rectangle 7"/>
            <p:cNvSpPr>
              <a:spLocks noChangeArrowheads="1"/>
            </p:cNvSpPr>
            <p:nvPr/>
          </p:nvSpPr>
          <p:spPr bwMode="auto">
            <a:xfrm>
              <a:off x="4775" y="1108"/>
              <a:ext cx="667" cy="157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solidFill>
                    <a:srgbClr val="000099"/>
                  </a:solidFill>
                  <a:latin typeface="Tahoma" pitchFamily="34" charset="0"/>
                  <a:ea typeface="宋体" pitchFamily="2" charset="-122"/>
                </a:rPr>
                <a:t>内存</a:t>
              </a:r>
            </a:p>
            <a:p>
              <a:pPr algn="ctr"/>
              <a:r>
                <a:rPr kumimoji="1" lang="zh-CN" altLang="en-US" sz="2400">
                  <a:solidFill>
                    <a:srgbClr val="000099"/>
                  </a:solidFill>
                  <a:latin typeface="Tahoma" pitchFamily="34" charset="0"/>
                  <a:ea typeface="宋体" pitchFamily="2" charset="-122"/>
                </a:rPr>
                <a:t>部分</a:t>
              </a:r>
            </a:p>
          </p:txBody>
        </p:sp>
        <p:sp>
          <p:nvSpPr>
            <p:cNvPr id="24582" name="Rectangle 8"/>
            <p:cNvSpPr>
              <a:spLocks noChangeArrowheads="1"/>
            </p:cNvSpPr>
            <p:nvPr/>
          </p:nvSpPr>
          <p:spPr bwMode="auto">
            <a:xfrm>
              <a:off x="4774" y="2681"/>
              <a:ext cx="667" cy="730"/>
            </a:xfrm>
            <a:prstGeom prst="rect">
              <a:avLst/>
            </a:prstGeom>
            <a:solidFill>
              <a:srgbClr val="FFCC99"/>
            </a:solidFill>
            <a:ln w="28575">
              <a:solidFill>
                <a:schemeClr val="folHlink"/>
              </a:solidFill>
              <a:miter lim="800000"/>
              <a:headEnd/>
              <a:tailEnd/>
            </a:ln>
          </p:spPr>
          <p:txBody>
            <a:bodyPr wrap="none" anchor="ctr"/>
            <a:lstStyle/>
            <a:p>
              <a:pPr algn="ctr"/>
              <a:r>
                <a:rPr kumimoji="1" lang="en-US" altLang="zh-CN" sz="2400" dirty="0">
                  <a:solidFill>
                    <a:srgbClr val="000099"/>
                  </a:solidFill>
                  <a:latin typeface="Tahoma" pitchFamily="34" charset="0"/>
                  <a:ea typeface="宋体" pitchFamily="2" charset="-122"/>
                </a:rPr>
                <a:t>I/O</a:t>
              </a:r>
            </a:p>
            <a:p>
              <a:pPr algn="ctr"/>
              <a:r>
                <a:rPr kumimoji="1" lang="zh-CN" altLang="en-US" sz="2400" dirty="0">
                  <a:solidFill>
                    <a:srgbClr val="000099"/>
                  </a:solidFill>
                  <a:latin typeface="Tahoma" pitchFamily="34" charset="0"/>
                  <a:ea typeface="宋体" pitchFamily="2" charset="-122"/>
                </a:rPr>
                <a:t>部分</a:t>
              </a:r>
            </a:p>
          </p:txBody>
        </p:sp>
        <p:sp>
          <p:nvSpPr>
            <p:cNvPr id="24583" name="AutoShape 9"/>
            <p:cNvSpPr>
              <a:spLocks/>
            </p:cNvSpPr>
            <p:nvPr/>
          </p:nvSpPr>
          <p:spPr bwMode="auto">
            <a:xfrm>
              <a:off x="4593" y="1122"/>
              <a:ext cx="106" cy="2274"/>
            </a:xfrm>
            <a:prstGeom prst="leftBrace">
              <a:avLst>
                <a:gd name="adj1" fmla="val 178774"/>
                <a:gd name="adj2" fmla="val 50000"/>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24584" name="Text Box 10"/>
            <p:cNvSpPr txBox="1">
              <a:spLocks noChangeArrowheads="1"/>
            </p:cNvSpPr>
            <p:nvPr/>
          </p:nvSpPr>
          <p:spPr bwMode="auto">
            <a:xfrm>
              <a:off x="3584" y="2117"/>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zh-CN" altLang="en-US" sz="2400" dirty="0">
                  <a:solidFill>
                    <a:srgbClr val="000099"/>
                  </a:solidFill>
                  <a:latin typeface="Tahoma" pitchFamily="34" charset="0"/>
                  <a:ea typeface="宋体" pitchFamily="2" charset="-122"/>
                </a:rPr>
                <a:t>存储器空间</a:t>
              </a:r>
            </a:p>
          </p:txBody>
        </p:sp>
        <p:sp>
          <p:nvSpPr>
            <p:cNvPr id="24585" name="Text Box 11"/>
            <p:cNvSpPr txBox="1">
              <a:spLocks noChangeArrowheads="1"/>
            </p:cNvSpPr>
            <p:nvPr/>
          </p:nvSpPr>
          <p:spPr bwMode="auto">
            <a:xfrm>
              <a:off x="4035" y="3222"/>
              <a:ext cx="6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00000</a:t>
              </a:r>
            </a:p>
          </p:txBody>
        </p:sp>
        <p:sp>
          <p:nvSpPr>
            <p:cNvPr id="24586" name="Text Box 12"/>
            <p:cNvSpPr txBox="1">
              <a:spLocks noChangeArrowheads="1"/>
            </p:cNvSpPr>
            <p:nvPr/>
          </p:nvSpPr>
          <p:spPr bwMode="auto">
            <a:xfrm>
              <a:off x="4060" y="1025"/>
              <a:ext cx="6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FFFFF</a:t>
              </a:r>
            </a:p>
          </p:txBody>
        </p:sp>
      </p:gr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468313" y="188913"/>
            <a:ext cx="8229600"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端口地址是一种重要资源</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7904"/>
            <a:ext cx="5992156" cy="517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8088/8086</a:t>
            </a:r>
            <a:r>
              <a:rPr lang="zh-CN" altLang="en-US" b="0" dirty="0">
                <a:solidFill>
                  <a:schemeClr val="accent2"/>
                </a:solidFill>
              </a:rPr>
              <a:t>的</a:t>
            </a:r>
            <a:r>
              <a:rPr lang="en-US" altLang="zh-CN" b="0" dirty="0">
                <a:solidFill>
                  <a:schemeClr val="accent2"/>
                </a:solidFill>
              </a:rPr>
              <a:t>I/O</a:t>
            </a:r>
            <a:r>
              <a:rPr lang="zh-CN" altLang="en-US" b="0" dirty="0">
                <a:solidFill>
                  <a:schemeClr val="accent2"/>
                </a:solidFill>
              </a:rPr>
              <a:t>端口访问</a:t>
            </a:r>
          </a:p>
        </p:txBody>
      </p:sp>
      <p:sp>
        <p:nvSpPr>
          <p:cNvPr id="90115" name="Rectangle 3"/>
          <p:cNvSpPr>
            <a:spLocks noGrp="1" noChangeArrowheads="1"/>
          </p:cNvSpPr>
          <p:nvPr>
            <p:ph type="body" idx="1"/>
          </p:nvPr>
        </p:nvSpPr>
        <p:spPr>
          <a:xfrm>
            <a:off x="467544" y="980728"/>
            <a:ext cx="8064896" cy="2016224"/>
          </a:xfrm>
        </p:spPr>
        <p:txBody>
          <a:bodyPr/>
          <a:lstStyle/>
          <a:p>
            <a:pPr eaLnBrk="1" hangingPunct="1">
              <a:spcAft>
                <a:spcPts val="1200"/>
              </a:spcAft>
              <a:tabLst>
                <a:tab pos="3619500" algn="l"/>
              </a:tabLst>
            </a:pPr>
            <a:r>
              <a:rPr lang="zh-CN" altLang="zh-CN" sz="2400" b="0" dirty="0" smtClean="0">
                <a:solidFill>
                  <a:srgbClr val="000099"/>
                </a:solidFill>
              </a:rPr>
              <a:t>808</a:t>
            </a:r>
            <a:r>
              <a:rPr lang="en-US" altLang="zh-CN" sz="2400" b="0" dirty="0" smtClean="0">
                <a:solidFill>
                  <a:srgbClr val="000099"/>
                </a:solidFill>
              </a:rPr>
              <a:t>8</a:t>
            </a:r>
            <a:r>
              <a:rPr lang="zh-CN" altLang="en-US" sz="2400" b="0" dirty="0" smtClean="0">
                <a:solidFill>
                  <a:srgbClr val="000099"/>
                </a:solidFill>
              </a:rPr>
              <a:t>可以通过输入输出指令与外设进行数据交换；呈现给程序员的外设是端口（</a:t>
            </a:r>
            <a:r>
              <a:rPr lang="en-US" altLang="zh-CN" sz="2400" b="0" dirty="0" smtClean="0">
                <a:solidFill>
                  <a:srgbClr val="000099"/>
                </a:solidFill>
              </a:rPr>
              <a:t>Port</a:t>
            </a:r>
            <a:r>
              <a:rPr lang="zh-CN" altLang="en-US" sz="2400" b="0" dirty="0" smtClean="0">
                <a:solidFill>
                  <a:srgbClr val="000099"/>
                </a:solidFill>
              </a:rPr>
              <a:t>）；</a:t>
            </a:r>
          </a:p>
          <a:p>
            <a:pPr eaLnBrk="1" hangingPunct="1">
              <a:spcAft>
                <a:spcPts val="1200"/>
              </a:spcAft>
              <a:tabLst>
                <a:tab pos="3619500" algn="l"/>
              </a:tabLst>
            </a:pPr>
            <a:r>
              <a:rPr lang="en-US" altLang="zh-CN" sz="2400" b="0" dirty="0" smtClean="0">
                <a:solidFill>
                  <a:srgbClr val="000099"/>
                </a:solidFill>
              </a:rPr>
              <a:t>8088</a:t>
            </a:r>
            <a:r>
              <a:rPr lang="zh-CN" altLang="en-US" sz="2400" b="0" dirty="0" smtClean="0">
                <a:solidFill>
                  <a:srgbClr val="000099"/>
                </a:solidFill>
              </a:rPr>
              <a:t>用于寻址外设端口的地址线为</a:t>
            </a:r>
            <a:r>
              <a:rPr lang="en-US" altLang="zh-CN" sz="2400" b="0" dirty="0" smtClean="0">
                <a:solidFill>
                  <a:srgbClr val="000099"/>
                </a:solidFill>
              </a:rPr>
              <a:t>16</a:t>
            </a:r>
            <a:r>
              <a:rPr lang="zh-CN" altLang="en-US" sz="2400" b="0" dirty="0" smtClean="0">
                <a:solidFill>
                  <a:srgbClr val="000099"/>
                </a:solidFill>
              </a:rPr>
              <a:t>条，</a:t>
            </a:r>
            <a:r>
              <a:rPr lang="en-US" altLang="zh-CN" sz="2400" b="0" dirty="0" smtClean="0">
                <a:solidFill>
                  <a:srgbClr val="000099"/>
                </a:solidFill>
              </a:rPr>
              <a:t>8</a:t>
            </a:r>
            <a:r>
              <a:rPr lang="zh-CN" altLang="en-US" sz="2400" b="0" dirty="0" smtClean="0">
                <a:solidFill>
                  <a:srgbClr val="000099"/>
                </a:solidFill>
              </a:rPr>
              <a:t>位端口数量可达</a:t>
            </a:r>
            <a:r>
              <a:rPr lang="en-US" altLang="zh-CN" sz="2400" b="0" dirty="0" smtClean="0">
                <a:solidFill>
                  <a:srgbClr val="000099"/>
                </a:solidFill>
              </a:rPr>
              <a:t>2</a:t>
            </a:r>
            <a:r>
              <a:rPr lang="en-US" altLang="zh-CN" sz="2400" b="0" baseline="30000" dirty="0" smtClean="0">
                <a:solidFill>
                  <a:srgbClr val="000099"/>
                </a:solidFill>
              </a:rPr>
              <a:t>16</a:t>
            </a:r>
            <a:r>
              <a:rPr lang="zh-CN" altLang="en-US" sz="2400" b="0" dirty="0" smtClean="0">
                <a:solidFill>
                  <a:srgbClr val="000099"/>
                </a:solidFill>
              </a:rPr>
              <a:t>＝</a:t>
            </a:r>
            <a:r>
              <a:rPr lang="en-US" altLang="zh-CN" sz="2400" b="0" dirty="0" smtClean="0">
                <a:solidFill>
                  <a:srgbClr val="000099"/>
                </a:solidFill>
              </a:rPr>
              <a:t>65536</a:t>
            </a:r>
            <a:r>
              <a:rPr lang="zh-CN" altLang="en-US" sz="2400" b="0" dirty="0" smtClean="0">
                <a:solidFill>
                  <a:srgbClr val="000099"/>
                </a:solidFill>
              </a:rPr>
              <a:t>（</a:t>
            </a:r>
            <a:r>
              <a:rPr lang="en-US" altLang="zh-CN" sz="2400" b="0" dirty="0" smtClean="0">
                <a:solidFill>
                  <a:srgbClr val="000099"/>
                </a:solidFill>
              </a:rPr>
              <a:t>64K</a:t>
            </a:r>
            <a:r>
              <a:rPr lang="zh-CN" altLang="en-US" sz="2400" b="0" dirty="0" smtClean="0">
                <a:solidFill>
                  <a:srgbClr val="000099"/>
                </a:solidFill>
              </a:rPr>
              <a:t>）个，端口地址范围</a:t>
            </a:r>
            <a:r>
              <a:rPr lang="en-US" altLang="zh-CN" sz="2400" b="0" dirty="0" smtClean="0">
                <a:solidFill>
                  <a:srgbClr val="000099"/>
                </a:solidFill>
              </a:rPr>
              <a:t>0000H ~ FFFFH</a:t>
            </a:r>
            <a:r>
              <a:rPr lang="zh-CN" altLang="en-US" sz="2400" b="0" dirty="0" smtClean="0">
                <a:solidFill>
                  <a:srgbClr val="000099"/>
                </a:solidFill>
              </a:rPr>
              <a:t>；</a:t>
            </a:r>
            <a:endParaRPr lang="en-US" altLang="zh-CN" sz="2400" b="0" dirty="0" smtClean="0">
              <a:solidFill>
                <a:srgbClr val="000099"/>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Effect transition="in" filter="randombar(horizontal)">
                                      <p:cBhvr>
                                        <p:cTn id="7" dur="500"/>
                                        <p:tgtEl>
                                          <p:spTgt spid="90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a:solidFill>
                  <a:schemeClr val="accent2"/>
                </a:solidFill>
              </a:rPr>
              <a:t>6.1.4 8088/8086</a:t>
            </a:r>
            <a:r>
              <a:rPr lang="zh-CN" altLang="en-US" b="0">
                <a:solidFill>
                  <a:schemeClr val="accent2"/>
                </a:solidFill>
              </a:rPr>
              <a:t>的输入输出指令</a:t>
            </a:r>
          </a:p>
        </p:txBody>
      </p:sp>
      <p:sp>
        <p:nvSpPr>
          <p:cNvPr id="27651" name="Rectangle 3"/>
          <p:cNvSpPr>
            <a:spLocks noGrp="1" noChangeArrowheads="1"/>
          </p:cNvSpPr>
          <p:nvPr>
            <p:ph type="body" idx="1"/>
          </p:nvPr>
        </p:nvSpPr>
        <p:spPr>
          <a:xfrm>
            <a:off x="250825" y="981075"/>
            <a:ext cx="8424863" cy="5184775"/>
          </a:xfrm>
        </p:spPr>
        <p:txBody>
          <a:bodyPr/>
          <a:lstStyle/>
          <a:p>
            <a:pPr eaLnBrk="1" hangingPunct="1">
              <a:lnSpc>
                <a:spcPct val="90000"/>
              </a:lnSpc>
              <a:tabLst>
                <a:tab pos="3619500" algn="l"/>
              </a:tabLst>
            </a:pPr>
            <a:r>
              <a:rPr lang="zh-CN" altLang="en-US" sz="2400" b="0" dirty="0" smtClean="0">
                <a:solidFill>
                  <a:srgbClr val="000099"/>
                </a:solidFill>
                <a:latin typeface="Times New Roman" pitchFamily="18" charset="0"/>
              </a:rPr>
              <a:t>输入指令（</a:t>
            </a:r>
            <a:r>
              <a:rPr lang="en-US" altLang="zh-CN" sz="2400" b="0" dirty="0" smtClean="0">
                <a:solidFill>
                  <a:srgbClr val="000099"/>
                </a:solidFill>
              </a:rPr>
              <a:t>IN</a:t>
            </a:r>
            <a:r>
              <a:rPr lang="zh-CN" altLang="en-US" sz="2400" b="0" dirty="0" smtClean="0">
                <a:solidFill>
                  <a:srgbClr val="000099"/>
                </a:solidFill>
              </a:rPr>
              <a:t>：将外设数据传送给</a:t>
            </a:r>
            <a:r>
              <a:rPr lang="en-US" altLang="zh-CN" sz="2400" b="0" dirty="0" smtClean="0">
                <a:solidFill>
                  <a:srgbClr val="000099"/>
                </a:solidFill>
              </a:rPr>
              <a:t>CPU</a:t>
            </a:r>
            <a:r>
              <a:rPr lang="zh-CN" altLang="en-US" sz="2400" b="0" dirty="0" smtClean="0">
                <a:solidFill>
                  <a:srgbClr val="000099"/>
                </a:solidFill>
              </a:rPr>
              <a:t>内的</a:t>
            </a:r>
            <a:r>
              <a:rPr lang="en-US" altLang="zh-CN" sz="2400" b="0" dirty="0" smtClean="0">
                <a:solidFill>
                  <a:srgbClr val="000099"/>
                </a:solidFill>
              </a:rPr>
              <a:t>AL/AX</a:t>
            </a:r>
            <a:r>
              <a:rPr lang="zh-CN" altLang="en-US" sz="2400" b="0" dirty="0" smtClean="0">
                <a:solidFill>
                  <a:srgbClr val="000099"/>
                </a:solidFill>
              </a:rPr>
              <a:t>）</a:t>
            </a:r>
            <a:endParaRPr lang="zh-CN" altLang="en-US" sz="2400" b="0" dirty="0" smtClean="0">
              <a:solidFill>
                <a:srgbClr val="000099"/>
              </a:solidFill>
              <a:latin typeface="Times New Roman" pitchFamily="18" charset="0"/>
            </a:endParaRPr>
          </a:p>
          <a:p>
            <a:pPr lvl="1" eaLnBrk="1" hangingPunct="1">
              <a:lnSpc>
                <a:spcPct val="90000"/>
              </a:lnSpc>
              <a:buFontTx/>
              <a:buNone/>
              <a:tabLst>
                <a:tab pos="3619500" algn="l"/>
              </a:tabLst>
            </a:pPr>
            <a:r>
              <a:rPr lang="en-US" altLang="zh-CN" sz="2400" b="0" dirty="0" smtClean="0">
                <a:solidFill>
                  <a:srgbClr val="0000FF"/>
                </a:solidFill>
                <a:latin typeface="Times New Roman" pitchFamily="18" charset="0"/>
              </a:rPr>
              <a:t>IN AL,i8</a:t>
            </a:r>
            <a:r>
              <a:rPr lang="en-US" altLang="zh-CN" sz="2400" b="0" dirty="0" smtClean="0">
                <a:solidFill>
                  <a:srgbClr val="000099"/>
                </a:solidFill>
                <a:latin typeface="Times New Roman" pitchFamily="18" charset="0"/>
              </a:rPr>
              <a:t>	;</a:t>
            </a:r>
            <a:r>
              <a:rPr lang="zh-CN" altLang="en-US" sz="2400" b="0" dirty="0" smtClean="0">
                <a:solidFill>
                  <a:srgbClr val="000099"/>
                </a:solidFill>
                <a:latin typeface="Times New Roman" pitchFamily="18" charset="0"/>
              </a:rPr>
              <a:t>字节输入</a:t>
            </a:r>
          </a:p>
          <a:p>
            <a:pPr lvl="1" eaLnBrk="1" hangingPunct="1">
              <a:lnSpc>
                <a:spcPct val="90000"/>
              </a:lnSpc>
              <a:buFontTx/>
              <a:buNone/>
              <a:tabLst>
                <a:tab pos="3619500" algn="l"/>
              </a:tabLst>
            </a:pPr>
            <a:r>
              <a:rPr lang="en-US" altLang="zh-CN" sz="2400" b="0" dirty="0">
                <a:solidFill>
                  <a:srgbClr val="0000FF"/>
                </a:solidFill>
                <a:latin typeface="Times New Roman" pitchFamily="18" charset="0"/>
              </a:rPr>
              <a:t>IN AL,DX</a:t>
            </a:r>
            <a:r>
              <a:rPr lang="en-US" altLang="zh-CN" sz="2400" b="0" dirty="0" smtClean="0">
                <a:solidFill>
                  <a:srgbClr val="000099"/>
                </a:solidFill>
                <a:latin typeface="Times New Roman" pitchFamily="18" charset="0"/>
              </a:rPr>
              <a:t>	;</a:t>
            </a:r>
            <a:r>
              <a:rPr lang="zh-CN" altLang="en-US" sz="2400" b="0" dirty="0" smtClean="0">
                <a:solidFill>
                  <a:srgbClr val="000099"/>
                </a:solidFill>
                <a:latin typeface="Times New Roman" pitchFamily="18" charset="0"/>
              </a:rPr>
              <a:t>字节输入</a:t>
            </a:r>
          </a:p>
          <a:p>
            <a:pPr lvl="1" eaLnBrk="1" hangingPunct="1">
              <a:lnSpc>
                <a:spcPct val="90000"/>
              </a:lnSpc>
              <a:buFontTx/>
              <a:buNone/>
              <a:tabLst>
                <a:tab pos="3619500" algn="l"/>
              </a:tabLst>
            </a:pPr>
            <a:r>
              <a:rPr lang="en-US" altLang="zh-CN" sz="2400" b="0" dirty="0" smtClean="0">
                <a:solidFill>
                  <a:srgbClr val="000099"/>
                </a:solidFill>
                <a:latin typeface="Times New Roman" pitchFamily="18" charset="0"/>
              </a:rPr>
              <a:t>IN AX,i8	;</a:t>
            </a:r>
            <a:r>
              <a:rPr lang="zh-CN" altLang="en-US" sz="2400" b="0" dirty="0" smtClean="0">
                <a:solidFill>
                  <a:srgbClr val="000099"/>
                </a:solidFill>
                <a:latin typeface="Times New Roman" pitchFamily="18" charset="0"/>
              </a:rPr>
              <a:t>字输入</a:t>
            </a:r>
          </a:p>
          <a:p>
            <a:pPr lvl="1" eaLnBrk="1" hangingPunct="1">
              <a:lnSpc>
                <a:spcPct val="90000"/>
              </a:lnSpc>
              <a:buFontTx/>
              <a:buNone/>
              <a:tabLst>
                <a:tab pos="3619500" algn="l"/>
              </a:tabLst>
            </a:pPr>
            <a:r>
              <a:rPr lang="en-US" altLang="zh-CN" sz="2400" b="0" dirty="0" smtClean="0">
                <a:solidFill>
                  <a:srgbClr val="000099"/>
                </a:solidFill>
                <a:latin typeface="Times New Roman" pitchFamily="18" charset="0"/>
              </a:rPr>
              <a:t>IN AX,DX	;</a:t>
            </a:r>
            <a:r>
              <a:rPr lang="zh-CN" altLang="en-US" sz="2400" b="0" dirty="0" smtClean="0">
                <a:solidFill>
                  <a:srgbClr val="000099"/>
                </a:solidFill>
                <a:latin typeface="Times New Roman" pitchFamily="18" charset="0"/>
              </a:rPr>
              <a:t>字输入</a:t>
            </a:r>
          </a:p>
          <a:p>
            <a:pPr eaLnBrk="1" hangingPunct="1">
              <a:lnSpc>
                <a:spcPct val="90000"/>
              </a:lnSpc>
              <a:spcBef>
                <a:spcPct val="50000"/>
              </a:spcBef>
              <a:tabLst>
                <a:tab pos="3619500" algn="l"/>
              </a:tabLst>
            </a:pPr>
            <a:r>
              <a:rPr lang="zh-CN" altLang="en-US" sz="2400" b="0" dirty="0" smtClean="0">
                <a:solidFill>
                  <a:srgbClr val="000099"/>
                </a:solidFill>
                <a:latin typeface="Times New Roman" pitchFamily="18" charset="0"/>
              </a:rPr>
              <a:t>输出指令（</a:t>
            </a:r>
            <a:r>
              <a:rPr lang="en-US" altLang="zh-CN" sz="2400" b="0" dirty="0" smtClean="0">
                <a:solidFill>
                  <a:srgbClr val="000099"/>
                </a:solidFill>
              </a:rPr>
              <a:t>OUT</a:t>
            </a:r>
            <a:r>
              <a:rPr lang="zh-CN" altLang="en-US" sz="2400" b="0" dirty="0" smtClean="0">
                <a:solidFill>
                  <a:srgbClr val="000099"/>
                </a:solidFill>
                <a:latin typeface="Times New Roman" pitchFamily="18" charset="0"/>
              </a:rPr>
              <a:t>：</a:t>
            </a:r>
            <a:r>
              <a:rPr lang="zh-CN" altLang="en-US" sz="2400" b="0" dirty="0" smtClean="0">
                <a:solidFill>
                  <a:srgbClr val="000099"/>
                </a:solidFill>
              </a:rPr>
              <a:t>将</a:t>
            </a:r>
            <a:r>
              <a:rPr lang="en-US" altLang="zh-CN" sz="2400" b="0" dirty="0" smtClean="0">
                <a:solidFill>
                  <a:srgbClr val="000099"/>
                </a:solidFill>
              </a:rPr>
              <a:t>CPU</a:t>
            </a:r>
            <a:r>
              <a:rPr lang="zh-CN" altLang="en-US" sz="2400" b="0" dirty="0" smtClean="0">
                <a:solidFill>
                  <a:srgbClr val="000099"/>
                </a:solidFill>
              </a:rPr>
              <a:t>内的</a:t>
            </a:r>
            <a:r>
              <a:rPr lang="en-US" altLang="zh-CN" sz="2400" b="0" dirty="0" smtClean="0">
                <a:solidFill>
                  <a:srgbClr val="000099"/>
                </a:solidFill>
              </a:rPr>
              <a:t>AL/AX</a:t>
            </a:r>
            <a:r>
              <a:rPr lang="zh-CN" altLang="en-US" sz="2400" b="0" dirty="0" smtClean="0">
                <a:solidFill>
                  <a:srgbClr val="000099"/>
                </a:solidFill>
              </a:rPr>
              <a:t>数据传送给外设）</a:t>
            </a:r>
            <a:endParaRPr lang="zh-CN" altLang="en-US" sz="2400" b="0" dirty="0" smtClean="0">
              <a:solidFill>
                <a:srgbClr val="000099"/>
              </a:solidFill>
              <a:latin typeface="Times New Roman" pitchFamily="18" charset="0"/>
            </a:endParaRPr>
          </a:p>
          <a:p>
            <a:pPr lvl="1" eaLnBrk="1" hangingPunct="1">
              <a:lnSpc>
                <a:spcPct val="90000"/>
              </a:lnSpc>
              <a:buFontTx/>
              <a:buNone/>
              <a:tabLst>
                <a:tab pos="3619500" algn="l"/>
              </a:tabLst>
            </a:pPr>
            <a:r>
              <a:rPr lang="en-US" altLang="zh-CN" sz="2400" b="0" dirty="0">
                <a:solidFill>
                  <a:srgbClr val="0000FF"/>
                </a:solidFill>
                <a:latin typeface="Times New Roman" pitchFamily="18" charset="0"/>
              </a:rPr>
              <a:t>OUT i8,AL</a:t>
            </a:r>
            <a:r>
              <a:rPr lang="en-US" altLang="zh-CN" sz="2400" b="0" dirty="0" smtClean="0">
                <a:solidFill>
                  <a:srgbClr val="000099"/>
                </a:solidFill>
                <a:latin typeface="Times New Roman" pitchFamily="18" charset="0"/>
              </a:rPr>
              <a:t>	;</a:t>
            </a:r>
            <a:r>
              <a:rPr lang="zh-CN" altLang="en-US" sz="2400" b="0" dirty="0" smtClean="0">
                <a:solidFill>
                  <a:srgbClr val="000099"/>
                </a:solidFill>
                <a:latin typeface="Times New Roman" pitchFamily="18" charset="0"/>
              </a:rPr>
              <a:t>字节输出</a:t>
            </a:r>
          </a:p>
          <a:p>
            <a:pPr lvl="1" eaLnBrk="1" hangingPunct="1">
              <a:lnSpc>
                <a:spcPct val="90000"/>
              </a:lnSpc>
              <a:buFontTx/>
              <a:buNone/>
              <a:tabLst>
                <a:tab pos="3619500" algn="l"/>
              </a:tabLst>
            </a:pPr>
            <a:r>
              <a:rPr lang="en-US" altLang="zh-CN" sz="2400" b="0" dirty="0">
                <a:solidFill>
                  <a:srgbClr val="0000FF"/>
                </a:solidFill>
                <a:latin typeface="Times New Roman" pitchFamily="18" charset="0"/>
              </a:rPr>
              <a:t>OUT DX,AL</a:t>
            </a:r>
            <a:r>
              <a:rPr lang="en-US" altLang="zh-CN" sz="2400" b="0" dirty="0" smtClean="0">
                <a:solidFill>
                  <a:srgbClr val="000099"/>
                </a:solidFill>
                <a:latin typeface="Times New Roman" pitchFamily="18" charset="0"/>
              </a:rPr>
              <a:t>	;</a:t>
            </a:r>
            <a:r>
              <a:rPr lang="zh-CN" altLang="en-US" sz="2400" b="0" dirty="0" smtClean="0">
                <a:solidFill>
                  <a:srgbClr val="000099"/>
                </a:solidFill>
                <a:latin typeface="Times New Roman" pitchFamily="18" charset="0"/>
              </a:rPr>
              <a:t>字节输出</a:t>
            </a:r>
          </a:p>
          <a:p>
            <a:pPr lvl="1" eaLnBrk="1" hangingPunct="1">
              <a:lnSpc>
                <a:spcPct val="90000"/>
              </a:lnSpc>
              <a:buFontTx/>
              <a:buNone/>
              <a:tabLst>
                <a:tab pos="3619500" algn="l"/>
              </a:tabLst>
            </a:pPr>
            <a:r>
              <a:rPr lang="en-US" altLang="zh-CN" sz="2400" b="0" dirty="0" smtClean="0">
                <a:solidFill>
                  <a:srgbClr val="000099"/>
                </a:solidFill>
                <a:latin typeface="Times New Roman" pitchFamily="18" charset="0"/>
              </a:rPr>
              <a:t>OUT i8,AX	;</a:t>
            </a:r>
            <a:r>
              <a:rPr lang="zh-CN" altLang="en-US" sz="2400" b="0" dirty="0" smtClean="0">
                <a:solidFill>
                  <a:srgbClr val="000099"/>
                </a:solidFill>
                <a:latin typeface="Times New Roman" pitchFamily="18" charset="0"/>
              </a:rPr>
              <a:t>字输出</a:t>
            </a:r>
          </a:p>
          <a:p>
            <a:pPr lvl="1" eaLnBrk="1" hangingPunct="1">
              <a:lnSpc>
                <a:spcPct val="90000"/>
              </a:lnSpc>
              <a:buFontTx/>
              <a:buNone/>
              <a:tabLst>
                <a:tab pos="3619500" algn="l"/>
              </a:tabLst>
            </a:pPr>
            <a:r>
              <a:rPr lang="en-US" altLang="zh-CN" sz="2400" b="0" dirty="0" smtClean="0">
                <a:solidFill>
                  <a:srgbClr val="000099"/>
                </a:solidFill>
                <a:latin typeface="Times New Roman" pitchFamily="18" charset="0"/>
              </a:rPr>
              <a:t>OUT DX,AX	;</a:t>
            </a:r>
            <a:r>
              <a:rPr lang="zh-CN" altLang="en-US" sz="2400" b="0" dirty="0" smtClean="0">
                <a:solidFill>
                  <a:srgbClr val="000099"/>
                </a:solidFill>
                <a:latin typeface="Times New Roman" pitchFamily="18" charset="0"/>
              </a:rPr>
              <a:t>字输出</a:t>
            </a:r>
          </a:p>
        </p:txBody>
      </p:sp>
      <p:pic>
        <p:nvPicPr>
          <p:cNvPr id="2" name="图片 1">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425" y="5373216"/>
            <a:ext cx="689496" cy="689496"/>
          </a:xfrm>
          <a:prstGeom prst="rect">
            <a:avLst/>
          </a:prstGeom>
        </p:spPr>
      </p:pic>
      <p:sp>
        <p:nvSpPr>
          <p:cNvPr id="3" name="圆角矩形 2">
            <a:hlinkClick r:id="rId3" action="ppaction://hlinksldjump"/>
          </p:cNvPr>
          <p:cNvSpPr/>
          <p:nvPr/>
        </p:nvSpPr>
        <p:spPr bwMode="auto">
          <a:xfrm>
            <a:off x="7164286" y="2024844"/>
            <a:ext cx="936104" cy="504056"/>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隶书" pitchFamily="49" charset="-122"/>
              </a:rPr>
              <a:t>IN</a:t>
            </a:r>
            <a:r>
              <a:rPr kumimoji="0" lang="zh-CN" altLang="en-US" sz="2000" b="0" i="0" u="none" strike="noStrike" cap="none" normalizeH="0" baseline="0" dirty="0" smtClean="0">
                <a:ln>
                  <a:noFill/>
                </a:ln>
                <a:solidFill>
                  <a:schemeClr val="tx1"/>
                </a:solidFill>
                <a:effectLst/>
                <a:latin typeface="Arial" charset="0"/>
                <a:ea typeface="隶书" pitchFamily="49" charset="-122"/>
              </a:rPr>
              <a:t>指令</a:t>
            </a:r>
          </a:p>
        </p:txBody>
      </p:sp>
      <p:sp>
        <p:nvSpPr>
          <p:cNvPr id="8" name="圆角矩形 7">
            <a:hlinkClick r:id="rId4" action="ppaction://hlinksldjump"/>
          </p:cNvPr>
          <p:cNvSpPr/>
          <p:nvPr/>
        </p:nvSpPr>
        <p:spPr bwMode="auto">
          <a:xfrm>
            <a:off x="7164286" y="4149080"/>
            <a:ext cx="1189137" cy="504056"/>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隶书" pitchFamily="49" charset="-122"/>
              </a:rPr>
              <a:t>OUT</a:t>
            </a:r>
            <a:r>
              <a:rPr kumimoji="0" lang="zh-CN" altLang="en-US" b="0" i="0" u="none" strike="noStrike" cap="none" normalizeH="0" baseline="0" dirty="0" smtClean="0">
                <a:ln>
                  <a:noFill/>
                </a:ln>
                <a:solidFill>
                  <a:schemeClr val="tx1"/>
                </a:solidFill>
                <a:effectLst/>
                <a:latin typeface="Arial" charset="0"/>
                <a:ea typeface="隶书" pitchFamily="49" charset="-122"/>
              </a:rPr>
              <a:t>指令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Effect transition="in" filter="circle(in)">
                                      <p:cBhvr>
                                        <p:cTn id="7" dur="2000"/>
                                        <p:tgtEl>
                                          <p:spTgt spid="27651">
                                            <p:txEl>
                                              <p:pRg st="5" end="5"/>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7651">
                                            <p:txEl>
                                              <p:pRg st="6" end="6"/>
                                            </p:txEl>
                                          </p:spTgt>
                                        </p:tgtEl>
                                        <p:attrNameLst>
                                          <p:attrName>style.visibility</p:attrName>
                                        </p:attrNameLst>
                                      </p:cBhvr>
                                      <p:to>
                                        <p:strVal val="visible"/>
                                      </p:to>
                                    </p:set>
                                    <p:animEffect transition="in" filter="circle(in)">
                                      <p:cBhvr>
                                        <p:cTn id="10" dur="2000"/>
                                        <p:tgtEl>
                                          <p:spTgt spid="27651">
                                            <p:txEl>
                                              <p:pRg st="6" end="6"/>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animEffect transition="in" filter="circle(in)">
                                      <p:cBhvr>
                                        <p:cTn id="13" dur="2000"/>
                                        <p:tgtEl>
                                          <p:spTgt spid="27651">
                                            <p:txEl>
                                              <p:pRg st="7" end="7"/>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7651">
                                            <p:txEl>
                                              <p:pRg st="8" end="8"/>
                                            </p:txEl>
                                          </p:spTgt>
                                        </p:tgtEl>
                                        <p:attrNameLst>
                                          <p:attrName>style.visibility</p:attrName>
                                        </p:attrNameLst>
                                      </p:cBhvr>
                                      <p:to>
                                        <p:strVal val="visible"/>
                                      </p:to>
                                    </p:set>
                                    <p:animEffect transition="in" filter="circle(in)">
                                      <p:cBhvr>
                                        <p:cTn id="16" dur="2000"/>
                                        <p:tgtEl>
                                          <p:spTgt spid="27651">
                                            <p:txEl>
                                              <p:pRg st="8" end="8"/>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7651">
                                            <p:txEl>
                                              <p:pRg st="9" end="9"/>
                                            </p:txEl>
                                          </p:spTgt>
                                        </p:tgtEl>
                                        <p:attrNameLst>
                                          <p:attrName>style.visibility</p:attrName>
                                        </p:attrNameLst>
                                      </p:cBhvr>
                                      <p:to>
                                        <p:strVal val="visible"/>
                                      </p:to>
                                    </p:set>
                                    <p:animEffect transition="in" filter="circle(in)">
                                      <p:cBhvr>
                                        <p:cTn id="19" dur="20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IN</a:t>
            </a:r>
            <a:r>
              <a:rPr lang="zh-CN" altLang="en-US" b="0" dirty="0">
                <a:solidFill>
                  <a:schemeClr val="accent2"/>
                </a:solidFill>
              </a:rPr>
              <a:t>指令实例</a:t>
            </a:r>
          </a:p>
        </p:txBody>
      </p:sp>
      <p:sp>
        <p:nvSpPr>
          <p:cNvPr id="30723" name="Rectangle 3"/>
          <p:cNvSpPr>
            <a:spLocks noGrp="1" noChangeArrowheads="1"/>
          </p:cNvSpPr>
          <p:nvPr>
            <p:ph type="body" idx="1"/>
          </p:nvPr>
        </p:nvSpPr>
        <p:spPr>
          <a:xfrm>
            <a:off x="467544" y="1700808"/>
            <a:ext cx="8136904" cy="3744416"/>
          </a:xfrm>
          <a:ln>
            <a:noFill/>
            <a:miter lim="800000"/>
            <a:headEnd/>
            <a:tailEnd/>
          </a:ln>
        </p:spPr>
        <p:txBody>
          <a:bodyPr/>
          <a:lstStyle/>
          <a:p>
            <a:pPr eaLnBrk="1" hangingPunct="1">
              <a:buFontTx/>
              <a:buNone/>
              <a:tabLst>
                <a:tab pos="3619500" algn="l"/>
              </a:tabLst>
            </a:pPr>
            <a:r>
              <a:rPr lang="zh-CN" altLang="en-US" sz="2400" b="0" dirty="0" smtClean="0">
                <a:solidFill>
                  <a:srgbClr val="0000FF"/>
                </a:solidFill>
                <a:latin typeface="宋体" pitchFamily="2" charset="-122"/>
              </a:rPr>
              <a:t>方法</a:t>
            </a:r>
            <a:r>
              <a:rPr lang="en-US" altLang="zh-CN" sz="2400" b="0" dirty="0" smtClean="0">
                <a:solidFill>
                  <a:srgbClr val="0000FF"/>
                </a:solidFill>
                <a:latin typeface="宋体" pitchFamily="2" charset="-122"/>
              </a:rPr>
              <a:t>1</a:t>
            </a:r>
            <a:r>
              <a:rPr lang="zh-CN" altLang="en-US" sz="2400" b="0" dirty="0" smtClean="0">
                <a:solidFill>
                  <a:srgbClr val="000099"/>
                </a:solidFill>
                <a:latin typeface="宋体" pitchFamily="2" charset="-122"/>
              </a:rPr>
              <a:t>：直接寻址，字量输入</a:t>
            </a:r>
          </a:p>
          <a:p>
            <a:pPr lvl="2" eaLnBrk="1" hangingPunct="1">
              <a:spcBef>
                <a:spcPts val="1200"/>
              </a:spcBef>
              <a:buFontTx/>
              <a:buNone/>
              <a:tabLst>
                <a:tab pos="3619500" algn="l"/>
              </a:tabLst>
            </a:pPr>
            <a:r>
              <a:rPr lang="zh-CN" altLang="en-US" sz="2000" b="0" dirty="0" smtClean="0">
                <a:solidFill>
                  <a:srgbClr val="000099"/>
                </a:solidFill>
                <a:latin typeface="宋体" pitchFamily="2" charset="-122"/>
              </a:rPr>
              <a:t>	</a:t>
            </a:r>
            <a:r>
              <a:rPr lang="en-US" altLang="zh-CN" b="0" dirty="0" smtClean="0">
                <a:solidFill>
                  <a:srgbClr val="000099"/>
                </a:solidFill>
              </a:rPr>
              <a:t>in ax, 20h</a:t>
            </a:r>
          </a:p>
          <a:p>
            <a:pPr eaLnBrk="1" hangingPunct="1">
              <a:spcBef>
                <a:spcPts val="1800"/>
              </a:spcBef>
              <a:buFontTx/>
              <a:buNone/>
              <a:tabLst>
                <a:tab pos="3619500" algn="l"/>
              </a:tabLst>
            </a:pPr>
            <a:r>
              <a:rPr lang="zh-CN" altLang="en-US" sz="2400" b="0" dirty="0" smtClean="0">
                <a:solidFill>
                  <a:srgbClr val="0000FF"/>
                </a:solidFill>
                <a:latin typeface="宋体" pitchFamily="2" charset="-122"/>
              </a:rPr>
              <a:t>方法</a:t>
            </a:r>
            <a:r>
              <a:rPr lang="en-US" altLang="zh-CN" sz="2400" b="0" dirty="0" smtClean="0">
                <a:solidFill>
                  <a:srgbClr val="0000FF"/>
                </a:solidFill>
                <a:latin typeface="宋体" pitchFamily="2" charset="-122"/>
              </a:rPr>
              <a:t>2</a:t>
            </a:r>
            <a:r>
              <a:rPr lang="zh-CN" altLang="en-US" sz="2400" b="0" dirty="0" smtClean="0">
                <a:solidFill>
                  <a:srgbClr val="000099"/>
                </a:solidFill>
                <a:latin typeface="宋体" pitchFamily="2" charset="-122"/>
              </a:rPr>
              <a:t>：间接寻址，字量输入</a:t>
            </a:r>
          </a:p>
          <a:p>
            <a:pPr lvl="2" eaLnBrk="1" hangingPunct="1">
              <a:spcBef>
                <a:spcPts val="1200"/>
              </a:spcBef>
              <a:buFontTx/>
              <a:buNone/>
              <a:tabLst>
                <a:tab pos="3619500" algn="l"/>
              </a:tabLst>
            </a:pPr>
            <a:r>
              <a:rPr lang="zh-CN" altLang="en-US" sz="2000" b="0" dirty="0" smtClean="0">
                <a:solidFill>
                  <a:srgbClr val="000099"/>
                </a:solidFill>
                <a:latin typeface="宋体" pitchFamily="2" charset="-122"/>
              </a:rPr>
              <a:t>	</a:t>
            </a:r>
            <a:r>
              <a:rPr lang="en-US" altLang="zh-CN" dirty="0" err="1">
                <a:solidFill>
                  <a:srgbClr val="000099"/>
                </a:solidFill>
              </a:rPr>
              <a:t>mov</a:t>
            </a:r>
            <a:r>
              <a:rPr lang="en-US" altLang="zh-CN" dirty="0">
                <a:solidFill>
                  <a:srgbClr val="000099"/>
                </a:solidFill>
              </a:rPr>
              <a:t> dx</a:t>
            </a:r>
            <a:r>
              <a:rPr lang="en-US" altLang="zh-CN" dirty="0" smtClean="0">
                <a:solidFill>
                  <a:srgbClr val="000099"/>
                </a:solidFill>
              </a:rPr>
              <a:t>, 20h</a:t>
            </a:r>
            <a:endParaRPr lang="en-US" altLang="zh-CN" dirty="0">
              <a:solidFill>
                <a:srgbClr val="000099"/>
              </a:solidFill>
            </a:endParaRPr>
          </a:p>
          <a:p>
            <a:pPr lvl="2" eaLnBrk="1" hangingPunct="1">
              <a:spcBef>
                <a:spcPct val="0"/>
              </a:spcBef>
              <a:buFontTx/>
              <a:buNone/>
              <a:tabLst>
                <a:tab pos="3619500" algn="l"/>
              </a:tabLst>
            </a:pPr>
            <a:r>
              <a:rPr lang="en-US" altLang="zh-CN" dirty="0">
                <a:solidFill>
                  <a:srgbClr val="000099"/>
                </a:solidFill>
              </a:rPr>
              <a:t>	in </a:t>
            </a:r>
            <a:r>
              <a:rPr lang="en-US" altLang="zh-CN" dirty="0" smtClean="0">
                <a:solidFill>
                  <a:srgbClr val="000099"/>
                </a:solidFill>
              </a:rPr>
              <a:t>    ax, dx</a:t>
            </a:r>
            <a:endParaRPr lang="en-US" altLang="zh-CN" dirty="0">
              <a:solidFill>
                <a:srgbClr val="000099"/>
              </a:solidFill>
            </a:endParaRPr>
          </a:p>
        </p:txBody>
      </p:sp>
      <p:sp>
        <p:nvSpPr>
          <p:cNvPr id="2" name="矩形 1"/>
          <p:cNvSpPr/>
          <p:nvPr/>
        </p:nvSpPr>
        <p:spPr>
          <a:xfrm>
            <a:off x="487438" y="991332"/>
            <a:ext cx="4435830" cy="523220"/>
          </a:xfrm>
          <a:prstGeom prst="rect">
            <a:avLst/>
          </a:prstGeom>
        </p:spPr>
        <p:txBody>
          <a:bodyPr wrap="none">
            <a:spAutoFit/>
          </a:bodyPr>
          <a:lstStyle/>
          <a:p>
            <a:r>
              <a:rPr lang="zh-CN" altLang="en-US" sz="2800" dirty="0" smtClean="0">
                <a:solidFill>
                  <a:srgbClr val="003399"/>
                </a:solidFill>
                <a:latin typeface="+mn-lt"/>
                <a:ea typeface="+mn-ea"/>
              </a:rPr>
              <a:t>例：从</a:t>
            </a:r>
            <a:r>
              <a:rPr lang="en-US" altLang="zh-CN" sz="2800" dirty="0">
                <a:solidFill>
                  <a:srgbClr val="003399"/>
                </a:solidFill>
                <a:latin typeface="+mn-lt"/>
                <a:ea typeface="+mn-ea"/>
              </a:rPr>
              <a:t>20H</a:t>
            </a:r>
            <a:r>
              <a:rPr lang="zh-CN" altLang="en-US" sz="2800" dirty="0">
                <a:solidFill>
                  <a:srgbClr val="003399"/>
                </a:solidFill>
                <a:latin typeface="+mn-lt"/>
                <a:ea typeface="+mn-ea"/>
              </a:rPr>
              <a:t>端口输入一个字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randombar(horizontal)">
                                      <p:cBhvr>
                                        <p:cTn id="7" dur="500"/>
                                        <p:tgtEl>
                                          <p:spTgt spid="3072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randombar(horizontal)">
                                      <p:cBhvr>
                                        <p:cTn id="10" dur="500"/>
                                        <p:tgtEl>
                                          <p:spTgt spid="307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randombar(horizontal)">
                                      <p:cBhvr>
                                        <p:cTn id="15" dur="500"/>
                                        <p:tgtEl>
                                          <p:spTgt spid="3072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randombar(horizontal)">
                                      <p:cBhvr>
                                        <p:cTn id="18" dur="500"/>
                                        <p:tgtEl>
                                          <p:spTgt spid="3072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randombar(horizontal)">
                                      <p:cBhvr>
                                        <p:cTn id="21"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68313" y="44624"/>
            <a:ext cx="7467600" cy="762000"/>
          </a:xfrm>
        </p:spPr>
        <p:txBody>
          <a:bodyPr/>
          <a:lstStyle/>
          <a:p>
            <a:pPr eaLnBrk="1" hangingPunct="1"/>
            <a:r>
              <a:rPr lang="zh-CN" altLang="en-US" sz="2800" dirty="0" smtClean="0">
                <a:solidFill>
                  <a:schemeClr val="accent2"/>
                </a:solidFill>
              </a:rPr>
              <a:t>第</a:t>
            </a:r>
            <a:r>
              <a:rPr lang="en-US" altLang="zh-CN" sz="2800" dirty="0" smtClean="0">
                <a:solidFill>
                  <a:schemeClr val="accent2"/>
                </a:solidFill>
              </a:rPr>
              <a:t>6</a:t>
            </a:r>
            <a:r>
              <a:rPr lang="zh-CN" altLang="en-US" sz="2800" dirty="0" smtClean="0">
                <a:solidFill>
                  <a:schemeClr val="accent2"/>
                </a:solidFill>
              </a:rPr>
              <a:t>章  输入输出接口</a:t>
            </a:r>
          </a:p>
        </p:txBody>
      </p:sp>
      <p:sp>
        <p:nvSpPr>
          <p:cNvPr id="12291" name="Rectangle 3"/>
          <p:cNvSpPr>
            <a:spLocks noGrp="1" noChangeArrowheads="1"/>
          </p:cNvSpPr>
          <p:nvPr>
            <p:ph type="subTitle" idx="4294967295"/>
          </p:nvPr>
        </p:nvSpPr>
        <p:spPr>
          <a:xfrm>
            <a:off x="468313" y="981075"/>
            <a:ext cx="8136135" cy="4896197"/>
          </a:xfrm>
        </p:spPr>
        <p:txBody>
          <a:bodyPr/>
          <a:lstStyle/>
          <a:p>
            <a:pPr marL="0" indent="0" algn="l" eaLnBrk="1" hangingPunct="1">
              <a:spcBef>
                <a:spcPts val="1200"/>
              </a:spcBef>
              <a:buNone/>
            </a:pPr>
            <a:r>
              <a:rPr lang="zh-CN" altLang="en-US" sz="2800" b="0" dirty="0" smtClean="0">
                <a:solidFill>
                  <a:srgbClr val="000099"/>
                </a:solidFill>
                <a:latin typeface="+mn-ea"/>
              </a:rPr>
              <a:t>学习重点</a:t>
            </a:r>
          </a:p>
          <a:p>
            <a:pPr algn="l" eaLnBrk="1" hangingPunct="1">
              <a:spcBef>
                <a:spcPct val="80000"/>
              </a:spcBef>
              <a:buFontTx/>
              <a:buBlip>
                <a:blip r:embed="rId2"/>
              </a:buBlip>
            </a:pPr>
            <a:r>
              <a:rPr lang="zh-CN" altLang="en-US" sz="2800" b="0" dirty="0" smtClean="0"/>
              <a:t>  </a:t>
            </a:r>
            <a:r>
              <a:rPr lang="en-US" altLang="zh-CN" sz="2800" b="0" dirty="0" smtClean="0"/>
              <a:t>I/O</a:t>
            </a:r>
            <a:r>
              <a:rPr lang="zh-CN" altLang="en-US" sz="2800" b="0" dirty="0" smtClean="0"/>
              <a:t>接口电路的典型结构</a:t>
            </a:r>
          </a:p>
          <a:p>
            <a:pPr algn="l" eaLnBrk="1" hangingPunct="1">
              <a:buFontTx/>
              <a:buBlip>
                <a:blip r:embed="rId2"/>
              </a:buBlip>
            </a:pPr>
            <a:r>
              <a:rPr lang="zh-CN" altLang="en-US" sz="2800" b="0" dirty="0" smtClean="0"/>
              <a:t>  无条件传送方式</a:t>
            </a:r>
          </a:p>
          <a:p>
            <a:pPr algn="l" eaLnBrk="1" hangingPunct="1">
              <a:buFontTx/>
              <a:buBlip>
                <a:blip r:embed="rId2"/>
              </a:buBlip>
            </a:pPr>
            <a:r>
              <a:rPr lang="zh-CN" altLang="en-US" sz="2800" b="0" dirty="0" smtClean="0"/>
              <a:t>  程序查询传送方式</a:t>
            </a:r>
          </a:p>
          <a:p>
            <a:pPr algn="l" eaLnBrk="1" hangingPunct="1">
              <a:buFontTx/>
              <a:buBlip>
                <a:blip r:embed="rId2"/>
              </a:buBlip>
            </a:pPr>
            <a:r>
              <a:rPr lang="zh-CN" altLang="en-US" sz="2800" b="0" dirty="0" smtClean="0"/>
              <a:t>  程序中断传送方式</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IN</a:t>
            </a:r>
            <a:r>
              <a:rPr lang="zh-CN" altLang="en-US" b="0" dirty="0">
                <a:solidFill>
                  <a:schemeClr val="accent2"/>
                </a:solidFill>
              </a:rPr>
              <a:t>指令实例</a:t>
            </a:r>
          </a:p>
        </p:txBody>
      </p:sp>
      <p:sp>
        <p:nvSpPr>
          <p:cNvPr id="5" name="Rectangle 4"/>
          <p:cNvSpPr>
            <a:spLocks noChangeArrowheads="1"/>
          </p:cNvSpPr>
          <p:nvPr/>
        </p:nvSpPr>
        <p:spPr bwMode="auto">
          <a:xfrm>
            <a:off x="467544" y="1772814"/>
            <a:ext cx="6552728" cy="43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tabLst>
                <a:tab pos="3619500" algn="l"/>
              </a:tabLst>
            </a:pPr>
            <a:r>
              <a:rPr lang="zh-CN" altLang="en-US" sz="2400" dirty="0" smtClean="0">
                <a:solidFill>
                  <a:srgbClr val="0000FF"/>
                </a:solidFill>
                <a:latin typeface="Times New Roman" pitchFamily="18" charset="0"/>
                <a:ea typeface="幼圆" pitchFamily="49" charset="-122"/>
              </a:rPr>
              <a:t>方法</a:t>
            </a:r>
            <a:r>
              <a:rPr lang="en-US" altLang="zh-CN" sz="2400" dirty="0">
                <a:solidFill>
                  <a:srgbClr val="0000FF"/>
                </a:solidFill>
                <a:latin typeface="Times New Roman" pitchFamily="18" charset="0"/>
                <a:ea typeface="幼圆" pitchFamily="49" charset="-122"/>
              </a:rPr>
              <a:t>3</a:t>
            </a:r>
            <a:r>
              <a:rPr lang="zh-CN" altLang="en-US" sz="2400" dirty="0">
                <a:solidFill>
                  <a:srgbClr val="000099"/>
                </a:solidFill>
                <a:latin typeface="Times New Roman" pitchFamily="18" charset="0"/>
                <a:ea typeface="幼圆" pitchFamily="49" charset="-122"/>
              </a:rPr>
              <a:t>：</a:t>
            </a:r>
            <a:r>
              <a:rPr lang="zh-CN" altLang="en-US" sz="2400" dirty="0">
                <a:solidFill>
                  <a:srgbClr val="000099"/>
                </a:solidFill>
                <a:latin typeface="宋体" pitchFamily="2" charset="-122"/>
                <a:ea typeface="幼圆" pitchFamily="49" charset="-122"/>
              </a:rPr>
              <a:t>直接寻址，字节量输入</a:t>
            </a:r>
          </a:p>
          <a:p>
            <a:pPr marL="342900" indent="-342900" algn="just">
              <a:lnSpc>
                <a:spcPct val="90000"/>
              </a:lnSpc>
              <a:spcBef>
                <a:spcPts val="1200"/>
              </a:spcBef>
              <a:tabLst>
                <a:tab pos="3619500" algn="l"/>
              </a:tabLst>
            </a:pPr>
            <a:r>
              <a:rPr lang="zh-CN" altLang="en-US" sz="2400" dirty="0">
                <a:solidFill>
                  <a:srgbClr val="000099"/>
                </a:solidFill>
                <a:latin typeface="宋体" pitchFamily="2" charset="-122"/>
                <a:ea typeface="幼圆" pitchFamily="49" charset="-122"/>
              </a:rPr>
              <a:t>	</a:t>
            </a:r>
            <a:r>
              <a:rPr lang="zh-CN" altLang="en-US" sz="2400" dirty="0" smtClean="0">
                <a:solidFill>
                  <a:srgbClr val="000099"/>
                </a:solidFill>
                <a:latin typeface="宋体" pitchFamily="2" charset="-122"/>
                <a:ea typeface="幼圆" pitchFamily="49" charset="-122"/>
              </a:rPr>
              <a:t>     </a:t>
            </a:r>
            <a:r>
              <a:rPr lang="en-US" altLang="zh-CN" sz="2400" dirty="0" smtClean="0">
                <a:solidFill>
                  <a:srgbClr val="000099"/>
                </a:solidFill>
                <a:latin typeface="+mn-lt"/>
                <a:ea typeface="幼圆" pitchFamily="49" charset="-122"/>
              </a:rPr>
              <a:t>in     al,21h</a:t>
            </a:r>
            <a:endParaRPr lang="en-US" altLang="zh-CN" sz="2400" dirty="0">
              <a:solidFill>
                <a:srgbClr val="000099"/>
              </a:solidFill>
              <a:latin typeface="+mn-lt"/>
              <a:ea typeface="幼圆" pitchFamily="49" charset="-122"/>
            </a:endParaRPr>
          </a:p>
          <a:p>
            <a:pPr marL="342900" indent="-342900" algn="just">
              <a:spcBef>
                <a:spcPts val="0"/>
              </a:spcBef>
              <a:tabLst>
                <a:tab pos="3619500" algn="l"/>
              </a:tabLst>
            </a:pPr>
            <a:r>
              <a:rPr lang="en-US" altLang="zh-CN" sz="2400" dirty="0">
                <a:solidFill>
                  <a:srgbClr val="000099"/>
                </a:solidFill>
                <a:latin typeface="+mn-lt"/>
                <a:ea typeface="幼圆" pitchFamily="49" charset="-122"/>
              </a:rPr>
              <a:t>	</a:t>
            </a:r>
            <a:r>
              <a:rPr lang="zh-CN" altLang="en-US" sz="2400" dirty="0">
                <a:solidFill>
                  <a:srgbClr val="000099"/>
                </a:solidFill>
                <a:latin typeface="宋体" pitchFamily="2" charset="-122"/>
                <a:ea typeface="幼圆" pitchFamily="49" charset="-122"/>
              </a:rPr>
              <a:t>     </a:t>
            </a:r>
            <a:r>
              <a:rPr lang="en-US" altLang="zh-CN" sz="2400" dirty="0" err="1" smtClean="0">
                <a:solidFill>
                  <a:srgbClr val="000099"/>
                </a:solidFill>
                <a:latin typeface="+mn-lt"/>
                <a:ea typeface="幼圆" pitchFamily="49" charset="-122"/>
              </a:rPr>
              <a:t>mov</a:t>
            </a:r>
            <a:r>
              <a:rPr lang="en-US" altLang="zh-CN" sz="2400" dirty="0" smtClean="0">
                <a:solidFill>
                  <a:srgbClr val="000099"/>
                </a:solidFill>
                <a:latin typeface="+mn-lt"/>
                <a:ea typeface="幼圆" pitchFamily="49" charset="-122"/>
              </a:rPr>
              <a:t> </a:t>
            </a:r>
            <a:r>
              <a:rPr lang="en-US" altLang="zh-CN" sz="2400" dirty="0" err="1">
                <a:solidFill>
                  <a:srgbClr val="000099"/>
                </a:solidFill>
                <a:latin typeface="+mn-lt"/>
                <a:ea typeface="幼圆" pitchFamily="49" charset="-122"/>
              </a:rPr>
              <a:t>ah,al</a:t>
            </a:r>
            <a:endParaRPr lang="en-US" altLang="zh-CN" sz="2400" dirty="0">
              <a:solidFill>
                <a:srgbClr val="000099"/>
              </a:solidFill>
              <a:latin typeface="+mn-lt"/>
              <a:ea typeface="幼圆" pitchFamily="49" charset="-122"/>
            </a:endParaRPr>
          </a:p>
          <a:p>
            <a:pPr marL="342900" indent="-342900" algn="just">
              <a:spcBef>
                <a:spcPts val="0"/>
              </a:spcBef>
              <a:tabLst>
                <a:tab pos="3619500" algn="l"/>
              </a:tabLst>
            </a:pPr>
            <a:r>
              <a:rPr lang="en-US" altLang="zh-CN" sz="2400" dirty="0">
                <a:solidFill>
                  <a:srgbClr val="000099"/>
                </a:solidFill>
                <a:latin typeface="+mn-lt"/>
                <a:ea typeface="幼圆" pitchFamily="49" charset="-122"/>
              </a:rPr>
              <a:t>	</a:t>
            </a:r>
            <a:r>
              <a:rPr lang="en-US" altLang="zh-CN" sz="2400" dirty="0" smtClean="0">
                <a:solidFill>
                  <a:srgbClr val="000099"/>
                </a:solidFill>
                <a:latin typeface="+mn-lt"/>
                <a:ea typeface="幼圆" pitchFamily="49" charset="-122"/>
              </a:rPr>
              <a:t>         in     al,20h</a:t>
            </a:r>
            <a:endParaRPr lang="en-US" altLang="zh-CN" sz="2400" dirty="0">
              <a:solidFill>
                <a:srgbClr val="000099"/>
              </a:solidFill>
              <a:latin typeface="+mn-lt"/>
              <a:ea typeface="幼圆" pitchFamily="49" charset="-122"/>
            </a:endParaRPr>
          </a:p>
          <a:p>
            <a:pPr marL="342900" indent="-342900" algn="just">
              <a:spcBef>
                <a:spcPts val="1800"/>
              </a:spcBef>
              <a:tabLst>
                <a:tab pos="3619500" algn="l"/>
              </a:tabLst>
            </a:pPr>
            <a:r>
              <a:rPr lang="zh-CN" altLang="en-US" sz="2400" dirty="0" smtClean="0">
                <a:solidFill>
                  <a:srgbClr val="0000FF"/>
                </a:solidFill>
                <a:latin typeface="Times New Roman" pitchFamily="18" charset="0"/>
                <a:ea typeface="幼圆" pitchFamily="49" charset="-122"/>
              </a:rPr>
              <a:t>方法</a:t>
            </a:r>
            <a:r>
              <a:rPr lang="en-US" altLang="zh-CN" sz="2400" dirty="0">
                <a:solidFill>
                  <a:srgbClr val="0000FF"/>
                </a:solidFill>
                <a:latin typeface="Times New Roman" pitchFamily="18" charset="0"/>
                <a:ea typeface="幼圆" pitchFamily="49" charset="-122"/>
              </a:rPr>
              <a:t>4</a:t>
            </a:r>
            <a:r>
              <a:rPr lang="zh-CN" altLang="en-US" sz="2400" dirty="0">
                <a:solidFill>
                  <a:srgbClr val="000099"/>
                </a:solidFill>
                <a:latin typeface="Times New Roman" pitchFamily="18" charset="0"/>
                <a:ea typeface="幼圆" pitchFamily="49" charset="-122"/>
              </a:rPr>
              <a:t>：间接寻址，字节量输入</a:t>
            </a:r>
          </a:p>
          <a:p>
            <a:pPr marL="1079500" lvl="2" indent="-165100" algn="just">
              <a:lnSpc>
                <a:spcPct val="90000"/>
              </a:lnSpc>
              <a:spcBef>
                <a:spcPts val="1200"/>
              </a:spcBef>
              <a:tabLst>
                <a:tab pos="3619500" algn="l"/>
              </a:tabLst>
            </a:pPr>
            <a:r>
              <a:rPr lang="zh-CN" altLang="en-US" sz="2400" dirty="0">
                <a:solidFill>
                  <a:srgbClr val="000099"/>
                </a:solidFill>
                <a:latin typeface="宋体" pitchFamily="2" charset="-122"/>
                <a:ea typeface="幼圆" pitchFamily="49" charset="-122"/>
              </a:rPr>
              <a:t>	</a:t>
            </a:r>
            <a:r>
              <a:rPr lang="en-US" altLang="zh-CN" sz="2400" dirty="0" err="1">
                <a:solidFill>
                  <a:srgbClr val="000099"/>
                </a:solidFill>
                <a:latin typeface="+mn-lt"/>
                <a:ea typeface="幼圆" pitchFamily="49" charset="-122"/>
              </a:rPr>
              <a:t>mov</a:t>
            </a:r>
            <a:r>
              <a:rPr lang="en-US" altLang="zh-CN" sz="2400" dirty="0">
                <a:solidFill>
                  <a:srgbClr val="000099"/>
                </a:solidFill>
                <a:latin typeface="+mn-lt"/>
                <a:ea typeface="幼圆" pitchFamily="49" charset="-122"/>
              </a:rPr>
              <a:t> dx,21h</a:t>
            </a:r>
          </a:p>
          <a:p>
            <a:pPr marL="1079500" lvl="2" indent="-165100" algn="just">
              <a:lnSpc>
                <a:spcPct val="90000"/>
              </a:lnSpc>
              <a:tabLst>
                <a:tab pos="3619500" algn="l"/>
              </a:tabLst>
            </a:pPr>
            <a:r>
              <a:rPr lang="en-US" altLang="zh-CN" sz="2400" dirty="0">
                <a:solidFill>
                  <a:srgbClr val="000099"/>
                </a:solidFill>
                <a:latin typeface="+mn-lt"/>
                <a:ea typeface="幼圆" pitchFamily="49" charset="-122"/>
              </a:rPr>
              <a:t>	in </a:t>
            </a:r>
            <a:r>
              <a:rPr lang="en-US" altLang="zh-CN" sz="2400" dirty="0" smtClean="0">
                <a:solidFill>
                  <a:srgbClr val="000099"/>
                </a:solidFill>
                <a:latin typeface="+mn-lt"/>
                <a:ea typeface="幼圆" pitchFamily="49" charset="-122"/>
              </a:rPr>
              <a:t>    </a:t>
            </a:r>
            <a:r>
              <a:rPr lang="en-US" altLang="zh-CN" sz="2400" dirty="0" err="1" smtClean="0">
                <a:solidFill>
                  <a:srgbClr val="000099"/>
                </a:solidFill>
                <a:latin typeface="+mn-lt"/>
                <a:ea typeface="幼圆" pitchFamily="49" charset="-122"/>
              </a:rPr>
              <a:t>al,dx</a:t>
            </a:r>
            <a:endParaRPr lang="en-US" altLang="zh-CN" sz="2400" dirty="0">
              <a:solidFill>
                <a:srgbClr val="000099"/>
              </a:solidFill>
              <a:latin typeface="+mn-lt"/>
              <a:ea typeface="幼圆" pitchFamily="49" charset="-122"/>
            </a:endParaRPr>
          </a:p>
          <a:p>
            <a:pPr marL="1079500" lvl="2" indent="-165100" algn="just">
              <a:lnSpc>
                <a:spcPct val="90000"/>
              </a:lnSpc>
              <a:tabLst>
                <a:tab pos="3619500" algn="l"/>
              </a:tabLst>
            </a:pPr>
            <a:r>
              <a:rPr lang="en-US" altLang="zh-CN" sz="2400" dirty="0">
                <a:solidFill>
                  <a:srgbClr val="000099"/>
                </a:solidFill>
                <a:latin typeface="+mn-lt"/>
                <a:ea typeface="幼圆" pitchFamily="49" charset="-122"/>
              </a:rPr>
              <a:t>	</a:t>
            </a:r>
            <a:r>
              <a:rPr lang="en-US" altLang="zh-CN" sz="2400" dirty="0" err="1">
                <a:solidFill>
                  <a:srgbClr val="000099"/>
                </a:solidFill>
                <a:latin typeface="+mn-lt"/>
                <a:ea typeface="幼圆" pitchFamily="49" charset="-122"/>
              </a:rPr>
              <a:t>mov</a:t>
            </a:r>
            <a:r>
              <a:rPr lang="en-US" altLang="zh-CN" sz="2400" dirty="0">
                <a:solidFill>
                  <a:srgbClr val="000099"/>
                </a:solidFill>
                <a:latin typeface="+mn-lt"/>
                <a:ea typeface="幼圆" pitchFamily="49" charset="-122"/>
              </a:rPr>
              <a:t> </a:t>
            </a:r>
            <a:r>
              <a:rPr lang="en-US" altLang="zh-CN" sz="2400" dirty="0" err="1">
                <a:solidFill>
                  <a:srgbClr val="000099"/>
                </a:solidFill>
                <a:latin typeface="+mn-lt"/>
                <a:ea typeface="幼圆" pitchFamily="49" charset="-122"/>
              </a:rPr>
              <a:t>ah,al</a:t>
            </a:r>
            <a:endParaRPr lang="en-US" altLang="zh-CN" sz="2400" dirty="0">
              <a:solidFill>
                <a:srgbClr val="000099"/>
              </a:solidFill>
              <a:latin typeface="+mn-lt"/>
              <a:ea typeface="幼圆" pitchFamily="49" charset="-122"/>
            </a:endParaRPr>
          </a:p>
          <a:p>
            <a:pPr marL="1079500" lvl="2" indent="-165100" algn="just">
              <a:lnSpc>
                <a:spcPct val="90000"/>
              </a:lnSpc>
              <a:tabLst>
                <a:tab pos="3619500" algn="l"/>
              </a:tabLst>
            </a:pPr>
            <a:r>
              <a:rPr lang="en-US" altLang="zh-CN" sz="2400" dirty="0">
                <a:solidFill>
                  <a:srgbClr val="000099"/>
                </a:solidFill>
                <a:latin typeface="+mn-lt"/>
                <a:ea typeface="幼圆" pitchFamily="49" charset="-122"/>
              </a:rPr>
              <a:t>	</a:t>
            </a:r>
            <a:r>
              <a:rPr lang="en-US" altLang="zh-CN" sz="2400" dirty="0" err="1">
                <a:solidFill>
                  <a:srgbClr val="000099"/>
                </a:solidFill>
                <a:latin typeface="+mn-lt"/>
                <a:ea typeface="幼圆" pitchFamily="49" charset="-122"/>
              </a:rPr>
              <a:t>dec</a:t>
            </a:r>
            <a:r>
              <a:rPr lang="en-US" altLang="zh-CN" sz="2400" dirty="0">
                <a:solidFill>
                  <a:srgbClr val="000099"/>
                </a:solidFill>
                <a:latin typeface="+mn-lt"/>
                <a:ea typeface="幼圆" pitchFamily="49" charset="-122"/>
              </a:rPr>
              <a:t> </a:t>
            </a:r>
            <a:r>
              <a:rPr lang="en-US" altLang="zh-CN" sz="2400" dirty="0" smtClean="0">
                <a:solidFill>
                  <a:srgbClr val="000099"/>
                </a:solidFill>
                <a:latin typeface="+mn-lt"/>
                <a:ea typeface="幼圆" pitchFamily="49" charset="-122"/>
              </a:rPr>
              <a:t> dx</a:t>
            </a:r>
            <a:endParaRPr lang="en-US" altLang="zh-CN" sz="2400" dirty="0">
              <a:solidFill>
                <a:srgbClr val="000099"/>
              </a:solidFill>
              <a:latin typeface="+mn-lt"/>
              <a:ea typeface="幼圆" pitchFamily="49" charset="-122"/>
            </a:endParaRPr>
          </a:p>
          <a:p>
            <a:pPr marL="1079500" lvl="2" indent="-165100" algn="just">
              <a:lnSpc>
                <a:spcPct val="90000"/>
              </a:lnSpc>
              <a:tabLst>
                <a:tab pos="3619500" algn="l"/>
              </a:tabLst>
            </a:pPr>
            <a:r>
              <a:rPr lang="en-US" altLang="zh-CN" sz="2400" dirty="0">
                <a:solidFill>
                  <a:srgbClr val="000099"/>
                </a:solidFill>
                <a:latin typeface="+mn-lt"/>
                <a:ea typeface="幼圆" pitchFamily="49" charset="-122"/>
              </a:rPr>
              <a:t>	in </a:t>
            </a:r>
            <a:r>
              <a:rPr lang="en-US" altLang="zh-CN" sz="2400" dirty="0" smtClean="0">
                <a:solidFill>
                  <a:srgbClr val="000099"/>
                </a:solidFill>
                <a:latin typeface="+mn-lt"/>
                <a:ea typeface="幼圆" pitchFamily="49" charset="-122"/>
              </a:rPr>
              <a:t>    </a:t>
            </a:r>
            <a:r>
              <a:rPr lang="en-US" altLang="zh-CN" sz="2400" dirty="0" err="1" smtClean="0">
                <a:solidFill>
                  <a:srgbClr val="000099"/>
                </a:solidFill>
                <a:latin typeface="+mn-lt"/>
                <a:ea typeface="幼圆" pitchFamily="49" charset="-122"/>
              </a:rPr>
              <a:t>al,dx</a:t>
            </a:r>
            <a:endParaRPr lang="en-US" altLang="zh-CN" sz="2400" dirty="0">
              <a:solidFill>
                <a:srgbClr val="000099"/>
              </a:solidFill>
              <a:latin typeface="+mn-lt"/>
              <a:ea typeface="幼圆" pitchFamily="49" charset="-122"/>
            </a:endParaRPr>
          </a:p>
        </p:txBody>
      </p:sp>
      <p:sp>
        <p:nvSpPr>
          <p:cNvPr id="2" name="矩形 1"/>
          <p:cNvSpPr/>
          <p:nvPr/>
        </p:nvSpPr>
        <p:spPr>
          <a:xfrm>
            <a:off x="487438" y="991332"/>
            <a:ext cx="4435830" cy="523220"/>
          </a:xfrm>
          <a:prstGeom prst="rect">
            <a:avLst/>
          </a:prstGeom>
        </p:spPr>
        <p:txBody>
          <a:bodyPr wrap="none">
            <a:spAutoFit/>
          </a:bodyPr>
          <a:lstStyle/>
          <a:p>
            <a:r>
              <a:rPr lang="zh-CN" altLang="en-US" sz="2800" dirty="0" smtClean="0">
                <a:solidFill>
                  <a:srgbClr val="003399"/>
                </a:solidFill>
                <a:latin typeface="+mn-lt"/>
                <a:ea typeface="+mn-ea"/>
              </a:rPr>
              <a:t>例：从</a:t>
            </a:r>
            <a:r>
              <a:rPr lang="en-US" altLang="zh-CN" sz="2800" dirty="0">
                <a:solidFill>
                  <a:srgbClr val="003399"/>
                </a:solidFill>
                <a:latin typeface="+mn-lt"/>
                <a:ea typeface="+mn-ea"/>
              </a:rPr>
              <a:t>20H</a:t>
            </a:r>
            <a:r>
              <a:rPr lang="zh-CN" altLang="en-US" sz="2800" dirty="0">
                <a:solidFill>
                  <a:srgbClr val="003399"/>
                </a:solidFill>
                <a:latin typeface="+mn-lt"/>
                <a:ea typeface="+mn-ea"/>
              </a:rPr>
              <a:t>端口输入一个字</a:t>
            </a:r>
          </a:p>
        </p:txBody>
      </p:sp>
    </p:spTree>
    <p:extLst>
      <p:ext uri="{BB962C8B-B14F-4D97-AF65-F5344CB8AC3E}">
        <p14:creationId xmlns:p14="http://schemas.microsoft.com/office/powerpoint/2010/main" val="7837387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1" dur="500"/>
                                        <p:tgtEl>
                                          <p:spTgt spid="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4" dur="500"/>
                                        <p:tgtEl>
                                          <p:spTgt spid="5">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0" dur="500"/>
                                        <p:tgtEl>
                                          <p:spTgt spid="5">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3" dur="500"/>
                                        <p:tgtEl>
                                          <p:spTgt spid="5">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OUT</a:t>
            </a:r>
            <a:r>
              <a:rPr lang="zh-CN" altLang="en-US" b="0" dirty="0">
                <a:solidFill>
                  <a:schemeClr val="accent2"/>
                </a:solidFill>
              </a:rPr>
              <a:t>指令实例</a:t>
            </a:r>
          </a:p>
        </p:txBody>
      </p:sp>
      <p:sp>
        <p:nvSpPr>
          <p:cNvPr id="31747" name="Rectangle 3"/>
          <p:cNvSpPr>
            <a:spLocks noGrp="1" noChangeArrowheads="1"/>
          </p:cNvSpPr>
          <p:nvPr>
            <p:ph type="body" idx="1"/>
          </p:nvPr>
        </p:nvSpPr>
        <p:spPr>
          <a:xfrm>
            <a:off x="539552" y="1052736"/>
            <a:ext cx="7561263" cy="2592288"/>
          </a:xfrm>
          <a:ln>
            <a:noFill/>
            <a:miter lim="800000"/>
            <a:headEnd/>
            <a:tailEnd/>
          </a:ln>
        </p:spPr>
        <p:txBody>
          <a:bodyPr/>
          <a:lstStyle/>
          <a:p>
            <a:pPr eaLnBrk="1" hangingPunct="1">
              <a:buFontTx/>
              <a:buNone/>
              <a:tabLst>
                <a:tab pos="3619500" algn="l"/>
              </a:tabLst>
            </a:pPr>
            <a:r>
              <a:rPr lang="zh-CN" altLang="en-US" sz="2400" b="0" dirty="0" smtClean="0">
                <a:solidFill>
                  <a:srgbClr val="000099"/>
                </a:solidFill>
              </a:rPr>
              <a:t>例：</a:t>
            </a:r>
            <a:r>
              <a:rPr lang="zh-CN" altLang="en-US" sz="2400" dirty="0"/>
              <a:t>向</a:t>
            </a:r>
            <a:r>
              <a:rPr lang="en-US" altLang="zh-CN" sz="2400" dirty="0"/>
              <a:t>300H</a:t>
            </a:r>
            <a:r>
              <a:rPr lang="zh-CN" altLang="en-US" sz="2400" dirty="0"/>
              <a:t>端口输出一个字节</a:t>
            </a:r>
            <a:endParaRPr lang="en-US" altLang="zh-CN" sz="2400" b="0" dirty="0" smtClean="0">
              <a:solidFill>
                <a:srgbClr val="000099"/>
              </a:solidFill>
            </a:endParaRPr>
          </a:p>
          <a:p>
            <a:pPr eaLnBrk="1" hangingPunct="1">
              <a:spcBef>
                <a:spcPts val="1800"/>
              </a:spcBef>
              <a:buFontTx/>
              <a:buNone/>
              <a:tabLst>
                <a:tab pos="3619500" algn="l"/>
              </a:tabLst>
            </a:pPr>
            <a:r>
              <a:rPr lang="zh-CN" altLang="en-US" sz="2400" b="0" dirty="0" smtClean="0">
                <a:solidFill>
                  <a:srgbClr val="000099"/>
                </a:solidFill>
              </a:rPr>
              <a:t>唯一的方法：间接寻址，字节量输出</a:t>
            </a:r>
          </a:p>
          <a:p>
            <a:pPr eaLnBrk="1" hangingPunct="1">
              <a:buFontTx/>
              <a:buNone/>
              <a:tabLst>
                <a:tab pos="3619500" algn="l"/>
              </a:tabLst>
            </a:pPr>
            <a:r>
              <a:rPr lang="zh-CN" altLang="en-US" sz="2400" b="0" dirty="0" smtClean="0">
                <a:solidFill>
                  <a:srgbClr val="000099"/>
                </a:solidFill>
              </a:rPr>
              <a:t>	</a:t>
            </a:r>
            <a:r>
              <a:rPr lang="en-US" altLang="zh-CN" sz="2400" b="0" dirty="0" err="1" smtClean="0">
                <a:solidFill>
                  <a:srgbClr val="000099"/>
                </a:solidFill>
              </a:rPr>
              <a:t>mov</a:t>
            </a:r>
            <a:r>
              <a:rPr lang="en-US" altLang="zh-CN" sz="2400" b="0" dirty="0" smtClean="0">
                <a:solidFill>
                  <a:srgbClr val="000099"/>
                </a:solidFill>
              </a:rPr>
              <a:t> </a:t>
            </a:r>
            <a:r>
              <a:rPr lang="en-US" altLang="zh-CN" sz="2400" b="0" dirty="0" err="1" smtClean="0">
                <a:solidFill>
                  <a:srgbClr val="000099"/>
                </a:solidFill>
              </a:rPr>
              <a:t>al,bvar</a:t>
            </a:r>
            <a:r>
              <a:rPr lang="en-US" altLang="zh-CN" sz="2400" b="0" dirty="0" smtClean="0">
                <a:solidFill>
                  <a:srgbClr val="000099"/>
                </a:solidFill>
              </a:rPr>
              <a:t>	</a:t>
            </a:r>
            <a:r>
              <a:rPr lang="zh-CN" altLang="en-US" sz="2400" b="0" dirty="0" smtClean="0">
                <a:solidFill>
                  <a:srgbClr val="000099"/>
                </a:solidFill>
              </a:rPr>
              <a:t>；</a:t>
            </a:r>
            <a:r>
              <a:rPr lang="en-US" altLang="zh-CN" sz="2400" b="0" dirty="0" err="1" smtClean="0">
                <a:solidFill>
                  <a:srgbClr val="000099"/>
                </a:solidFill>
              </a:rPr>
              <a:t>bvar</a:t>
            </a:r>
            <a:r>
              <a:rPr lang="zh-CN" altLang="en-US" sz="2400" b="0" dirty="0" smtClean="0">
                <a:solidFill>
                  <a:srgbClr val="000099"/>
                </a:solidFill>
              </a:rPr>
              <a:t>是字节变量</a:t>
            </a:r>
          </a:p>
          <a:p>
            <a:pPr eaLnBrk="1" hangingPunct="1">
              <a:spcBef>
                <a:spcPct val="0"/>
              </a:spcBef>
              <a:buFontTx/>
              <a:buNone/>
              <a:tabLst>
                <a:tab pos="3619500" algn="l"/>
              </a:tabLst>
            </a:pPr>
            <a:r>
              <a:rPr lang="zh-CN" altLang="en-US" sz="2400" b="0" dirty="0" smtClean="0">
                <a:solidFill>
                  <a:srgbClr val="000099"/>
                </a:solidFill>
              </a:rPr>
              <a:t>	</a:t>
            </a:r>
            <a:r>
              <a:rPr lang="en-US" altLang="zh-CN" sz="2400" b="0" dirty="0" err="1" smtClean="0">
                <a:solidFill>
                  <a:srgbClr val="000099"/>
                </a:solidFill>
              </a:rPr>
              <a:t>mov</a:t>
            </a:r>
            <a:r>
              <a:rPr lang="en-US" altLang="zh-CN" sz="2400" b="0" dirty="0" smtClean="0">
                <a:solidFill>
                  <a:srgbClr val="000099"/>
                </a:solidFill>
              </a:rPr>
              <a:t> dx,300h</a:t>
            </a:r>
          </a:p>
          <a:p>
            <a:pPr eaLnBrk="1" hangingPunct="1">
              <a:spcBef>
                <a:spcPct val="0"/>
              </a:spcBef>
              <a:buFontTx/>
              <a:buNone/>
              <a:tabLst>
                <a:tab pos="3619500" algn="l"/>
              </a:tabLst>
            </a:pPr>
            <a:r>
              <a:rPr lang="en-US" altLang="zh-CN" sz="2400" b="0" dirty="0" smtClean="0">
                <a:solidFill>
                  <a:srgbClr val="000099"/>
                </a:solidFill>
              </a:rPr>
              <a:t>	out   </a:t>
            </a:r>
            <a:r>
              <a:rPr lang="en-US" altLang="zh-CN" sz="2400" b="0" dirty="0" err="1" smtClean="0">
                <a:solidFill>
                  <a:srgbClr val="000099"/>
                </a:solidFill>
              </a:rPr>
              <a:t>dx,al</a:t>
            </a:r>
            <a:endParaRPr lang="en-US" altLang="zh-CN" sz="2400" b="0" dirty="0" smtClean="0">
              <a:solidFill>
                <a:srgbClr val="000099"/>
              </a:solidFill>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6.1.5 I/O</a:t>
            </a:r>
            <a:r>
              <a:rPr lang="zh-CN" altLang="en-US" b="0" dirty="0">
                <a:solidFill>
                  <a:schemeClr val="accent2"/>
                </a:solidFill>
              </a:rPr>
              <a:t>地址的译码</a:t>
            </a:r>
          </a:p>
        </p:txBody>
      </p:sp>
      <p:sp>
        <p:nvSpPr>
          <p:cNvPr id="28675" name="Rectangle 3"/>
          <p:cNvSpPr>
            <a:spLocks noGrp="1" noChangeArrowheads="1"/>
          </p:cNvSpPr>
          <p:nvPr>
            <p:ph type="body" idx="1"/>
          </p:nvPr>
        </p:nvSpPr>
        <p:spPr>
          <a:xfrm>
            <a:off x="250825" y="980728"/>
            <a:ext cx="8281615" cy="4608512"/>
          </a:xfrm>
        </p:spPr>
        <p:txBody>
          <a:bodyPr/>
          <a:lstStyle/>
          <a:p>
            <a:pPr eaLnBrk="1" hangingPunct="1"/>
            <a:r>
              <a:rPr lang="en-US" altLang="zh-CN" sz="2400" b="0" dirty="0" smtClean="0">
                <a:solidFill>
                  <a:srgbClr val="000099"/>
                </a:solidFill>
              </a:rPr>
              <a:t>I/O</a:t>
            </a:r>
            <a:r>
              <a:rPr lang="zh-CN" altLang="en-US" sz="2400" b="0" dirty="0" smtClean="0">
                <a:solidFill>
                  <a:srgbClr val="000099"/>
                </a:solidFill>
                <a:latin typeface="Times New Roman" pitchFamily="18" charset="0"/>
              </a:rPr>
              <a:t>地址的译码方法与存储器地址的译码方法一样，但有它的特点：</a:t>
            </a:r>
          </a:p>
          <a:p>
            <a:pPr lvl="1" eaLnBrk="1" hangingPunct="1"/>
            <a:r>
              <a:rPr lang="zh-CN" altLang="en-US" sz="2400" b="0" dirty="0" smtClean="0">
                <a:solidFill>
                  <a:srgbClr val="000099"/>
                </a:solidFill>
                <a:latin typeface="Times New Roman" pitchFamily="18" charset="0"/>
              </a:rPr>
              <a:t>部分译码</a:t>
            </a:r>
            <a:endParaRPr lang="en-US" altLang="zh-CN" sz="2400" b="0" dirty="0" smtClean="0">
              <a:solidFill>
                <a:srgbClr val="000099"/>
              </a:solidFill>
              <a:latin typeface="Times New Roman" pitchFamily="18" charset="0"/>
            </a:endParaRPr>
          </a:p>
          <a:p>
            <a:pPr lvl="2" eaLnBrk="1" hangingPunct="1">
              <a:buSzPct val="120000"/>
            </a:pPr>
            <a:r>
              <a:rPr lang="zh-CN" altLang="en-US" b="0" dirty="0" smtClean="0">
                <a:solidFill>
                  <a:srgbClr val="000099"/>
                </a:solidFill>
                <a:latin typeface="Times New Roman" pitchFamily="18" charset="0"/>
              </a:rPr>
              <a:t>通常是中间地址线不连接</a:t>
            </a:r>
          </a:p>
          <a:p>
            <a:pPr lvl="2" eaLnBrk="1" hangingPunct="1">
              <a:buSzPct val="120000"/>
            </a:pPr>
            <a:r>
              <a:rPr lang="zh-CN" altLang="en-US" b="0" dirty="0" smtClean="0">
                <a:solidFill>
                  <a:srgbClr val="000099"/>
                </a:solidFill>
                <a:latin typeface="Times New Roman" pitchFamily="18" charset="0"/>
              </a:rPr>
              <a:t>部分译码也有最低地址线不连接的情况</a:t>
            </a:r>
          </a:p>
          <a:p>
            <a:pPr lvl="1" eaLnBrk="1" hangingPunct="1"/>
            <a:r>
              <a:rPr lang="zh-CN" altLang="en-US" sz="2400" b="0" dirty="0" smtClean="0">
                <a:solidFill>
                  <a:srgbClr val="000099"/>
                </a:solidFill>
                <a:latin typeface="Times New Roman" pitchFamily="18" charset="0"/>
              </a:rPr>
              <a:t>每个接口电路通常只占用几个</a:t>
            </a:r>
            <a:r>
              <a:rPr lang="en-US" altLang="zh-CN" sz="2400" b="0" dirty="0" smtClean="0">
                <a:solidFill>
                  <a:srgbClr val="000099"/>
                </a:solidFill>
                <a:latin typeface="Times New Roman" pitchFamily="18" charset="0"/>
              </a:rPr>
              <a:t>I/O</a:t>
            </a:r>
            <a:r>
              <a:rPr lang="zh-CN" altLang="en-US" sz="2400" b="0" dirty="0" smtClean="0">
                <a:solidFill>
                  <a:srgbClr val="000099"/>
                </a:solidFill>
                <a:latin typeface="Times New Roman" pitchFamily="18" charset="0"/>
              </a:rPr>
              <a:t>地址，这时可以利用基本逻辑门电路进行地址译码</a:t>
            </a:r>
          </a:p>
          <a:p>
            <a:pPr lvl="1" eaLnBrk="1" hangingPunct="1"/>
            <a:r>
              <a:rPr lang="zh-CN" altLang="en-US" sz="2400" b="0" dirty="0" smtClean="0">
                <a:solidFill>
                  <a:srgbClr val="000099"/>
                </a:solidFill>
                <a:latin typeface="Times New Roman" pitchFamily="18" charset="0"/>
              </a:rPr>
              <a:t>除采用译码器、门电路进行译码外，</a:t>
            </a:r>
            <a:r>
              <a:rPr lang="en-US" altLang="zh-CN" sz="2400" b="0" dirty="0" smtClean="0">
                <a:solidFill>
                  <a:srgbClr val="000099"/>
                </a:solidFill>
                <a:latin typeface="Times New Roman" pitchFamily="18" charset="0"/>
              </a:rPr>
              <a:t>I/O</a:t>
            </a:r>
            <a:r>
              <a:rPr lang="zh-CN" altLang="en-US" sz="2400" b="0" dirty="0" smtClean="0">
                <a:solidFill>
                  <a:srgbClr val="000099"/>
                </a:solidFill>
                <a:latin typeface="Times New Roman" pitchFamily="18" charset="0"/>
              </a:rPr>
              <a:t>地址译码还经常采用可编程逻辑器件</a:t>
            </a:r>
            <a:r>
              <a:rPr lang="en-US" altLang="zh-CN" sz="2400" b="0" dirty="0" smtClean="0">
                <a:solidFill>
                  <a:srgbClr val="000099"/>
                </a:solidFill>
                <a:latin typeface="Times New Roman" pitchFamily="18" charset="0"/>
              </a:rPr>
              <a:t>PLD</a:t>
            </a:r>
          </a:p>
          <a:p>
            <a:pPr lvl="1" eaLnBrk="1" hangingPunct="1"/>
            <a:r>
              <a:rPr lang="zh-CN" altLang="en-US" sz="2400" b="0" dirty="0" smtClean="0">
                <a:solidFill>
                  <a:srgbClr val="000099"/>
                </a:solidFill>
                <a:latin typeface="Times New Roman" pitchFamily="18" charset="0"/>
              </a:rPr>
              <a:t>为了给系统一定的选择余地，有些接口电路利用比较器、开关或跨接器等进行多组</a:t>
            </a:r>
            <a:r>
              <a:rPr lang="en-US" altLang="zh-CN" sz="2400" b="0" dirty="0" smtClean="0">
                <a:solidFill>
                  <a:srgbClr val="000099"/>
                </a:solidFill>
                <a:latin typeface="Times New Roman" pitchFamily="18" charset="0"/>
              </a:rPr>
              <a:t>I/O</a:t>
            </a:r>
            <a:r>
              <a:rPr lang="zh-CN" altLang="en-US" sz="2400" b="0" dirty="0" smtClean="0">
                <a:solidFill>
                  <a:srgbClr val="000099"/>
                </a:solidFill>
                <a:latin typeface="Times New Roman" pitchFamily="18" charset="0"/>
              </a:rPr>
              <a:t>地址的译码</a:t>
            </a:r>
          </a:p>
        </p:txBody>
      </p:sp>
      <p:sp>
        <p:nvSpPr>
          <p:cNvPr id="2" name="圆角矩形 1">
            <a:hlinkClick r:id="rId2" action="ppaction://hlinksldjump"/>
          </p:cNvPr>
          <p:cNvSpPr/>
          <p:nvPr/>
        </p:nvSpPr>
        <p:spPr bwMode="auto">
          <a:xfrm>
            <a:off x="6084168" y="5733256"/>
            <a:ext cx="1152128" cy="385192"/>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输入接口</a:t>
            </a:r>
          </a:p>
        </p:txBody>
      </p:sp>
      <p:sp>
        <p:nvSpPr>
          <p:cNvPr id="8" name="圆角矩形 7">
            <a:hlinkClick r:id="rId3" action="ppaction://hlinksldjump"/>
          </p:cNvPr>
          <p:cNvSpPr/>
          <p:nvPr/>
        </p:nvSpPr>
        <p:spPr bwMode="auto">
          <a:xfrm>
            <a:off x="5004048" y="5733256"/>
            <a:ext cx="792088" cy="385192"/>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隶书" pitchFamily="49" charset="-122"/>
              </a:rPr>
              <a:t>CPU</a:t>
            </a:r>
            <a:endParaRPr kumimoji="0" lang="zh-CN" altLang="en-US" sz="1800" b="0" i="0" u="none" strike="noStrike" cap="none" normalizeH="0" baseline="0" dirty="0" smtClean="0">
              <a:ln>
                <a:noFill/>
              </a:ln>
              <a:solidFill>
                <a:schemeClr val="tx1"/>
              </a:solidFill>
              <a:effectLst/>
              <a:latin typeface="Arial" charset="0"/>
              <a:ea typeface="隶书" pitchFamily="49" charset="-122"/>
            </a:endParaRPr>
          </a:p>
        </p:txBody>
      </p:sp>
      <p:sp>
        <p:nvSpPr>
          <p:cNvPr id="9" name="圆角矩形 8">
            <a:hlinkClick r:id="rId4" action="ppaction://hlinksldjump"/>
          </p:cNvPr>
          <p:cNvSpPr/>
          <p:nvPr/>
        </p:nvSpPr>
        <p:spPr bwMode="auto">
          <a:xfrm>
            <a:off x="7524328" y="5733256"/>
            <a:ext cx="1152128" cy="385192"/>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输出接口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dissolve">
                                      <p:cBhvr>
                                        <p:cTn id="7" dur="500"/>
                                        <p:tgtEl>
                                          <p:spTgt spid="28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dissolve">
                                      <p:cBhvr>
                                        <p:cTn id="12" dur="500"/>
                                        <p:tgtEl>
                                          <p:spTgt spid="2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dissolve">
                                      <p:cBhvr>
                                        <p:cTn id="17" dur="500"/>
                                        <p:tgtEl>
                                          <p:spTgt spid="28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Effect transition="in" filter="dissolve">
                                      <p:cBhvr>
                                        <p:cTn id="22" dur="500"/>
                                        <p:tgtEl>
                                          <p:spTgt spid="28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dissolve">
                                      <p:cBhvr>
                                        <p:cTn id="27" dur="500"/>
                                        <p:tgtEl>
                                          <p:spTgt spid="2867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dissolve">
                                      <p:cBhvr>
                                        <p:cTn id="32"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1. </a:t>
            </a:r>
            <a:r>
              <a:rPr lang="zh-CN" altLang="en-US" b="0" dirty="0">
                <a:solidFill>
                  <a:schemeClr val="accent2"/>
                </a:solidFill>
              </a:rPr>
              <a:t>利用逻辑门电路进行</a:t>
            </a:r>
            <a:r>
              <a:rPr lang="en-US" altLang="zh-CN" b="0" dirty="0">
                <a:solidFill>
                  <a:schemeClr val="accent2"/>
                </a:solidFill>
              </a:rPr>
              <a:t>I/O</a:t>
            </a:r>
            <a:r>
              <a:rPr lang="zh-CN" altLang="en-US" b="0" dirty="0">
                <a:solidFill>
                  <a:schemeClr val="accent2"/>
                </a:solidFill>
              </a:rPr>
              <a:t>地址译码</a:t>
            </a:r>
          </a:p>
        </p:txBody>
      </p:sp>
      <p:grpSp>
        <p:nvGrpSpPr>
          <p:cNvPr id="34819" name="Group 41"/>
          <p:cNvGrpSpPr>
            <a:grpSpLocks/>
          </p:cNvGrpSpPr>
          <p:nvPr/>
        </p:nvGrpSpPr>
        <p:grpSpPr bwMode="auto">
          <a:xfrm>
            <a:off x="1778670" y="1700808"/>
            <a:ext cx="4881562" cy="4154488"/>
            <a:chOff x="938" y="1108"/>
            <a:chExt cx="3075" cy="2617"/>
          </a:xfrm>
        </p:grpSpPr>
        <p:sp>
          <p:nvSpPr>
            <p:cNvPr id="31786" name="Text Box 42"/>
            <p:cNvSpPr txBox="1">
              <a:spLocks noChangeArrowheads="1"/>
            </p:cNvSpPr>
            <p:nvPr/>
          </p:nvSpPr>
          <p:spPr bwMode="auto">
            <a:xfrm>
              <a:off x="938" y="1169"/>
              <a:ext cx="778" cy="2543"/>
            </a:xfrm>
            <a:prstGeom prst="rect">
              <a:avLst/>
            </a:prstGeom>
            <a:noFill/>
            <a:ln>
              <a:noFill/>
            </a:ln>
            <a:effectLst/>
            <a:extLst/>
          </p:spPr>
          <p:txBody>
            <a:bodyPr lIns="12700" tIns="12700" rIns="12700" bIns="12700"/>
            <a:lstStyle/>
            <a:p>
              <a:pPr algn="r" eaLnBrk="0" hangingPunct="0">
                <a:defRPr/>
              </a:pPr>
              <a:r>
                <a:rPr lang="en-US" altLang="zh-CN" sz="2400" b="1" dirty="0">
                  <a:latin typeface="Times New Roman" pitchFamily="18" charset="0"/>
                  <a:ea typeface="宋体" pitchFamily="2" charset="-122"/>
                </a:rPr>
                <a:t>1     A</a:t>
              </a:r>
              <a:r>
                <a:rPr lang="en-US" altLang="zh-CN" sz="2400" b="1" baseline="-25000" dirty="0">
                  <a:latin typeface="Times New Roman" pitchFamily="18" charset="0"/>
                  <a:ea typeface="宋体" pitchFamily="2" charset="-122"/>
                </a:rPr>
                <a:t>9</a:t>
              </a:r>
              <a:endParaRPr lang="en-US" altLang="zh-CN" sz="2400" b="1" dirty="0">
                <a:latin typeface="Times New Roman" pitchFamily="18" charset="0"/>
                <a:ea typeface="宋体" pitchFamily="2" charset="-122"/>
              </a:endParaRPr>
            </a:p>
            <a:p>
              <a:pPr algn="r" eaLnBrk="0" hangingPunct="0">
                <a:defRPr/>
              </a:pPr>
              <a:r>
                <a:rPr lang="en-US" altLang="zh-CN" sz="2400" b="1" dirty="0">
                  <a:latin typeface="Times New Roman" pitchFamily="18" charset="0"/>
                  <a:ea typeface="宋体" pitchFamily="2" charset="-122"/>
                </a:rPr>
                <a:t>1     A</a:t>
              </a:r>
              <a:r>
                <a:rPr lang="en-US" altLang="zh-CN" sz="2400" b="1" baseline="-25000" dirty="0">
                  <a:latin typeface="Times New Roman" pitchFamily="18" charset="0"/>
                  <a:ea typeface="宋体" pitchFamily="2" charset="-122"/>
                </a:rPr>
                <a:t>8</a:t>
              </a:r>
              <a:endParaRPr lang="en-US" altLang="zh-CN" sz="2400" b="1" dirty="0">
                <a:latin typeface="Times New Roman" pitchFamily="18" charset="0"/>
                <a:ea typeface="宋体" pitchFamily="2" charset="-122"/>
              </a:endParaRPr>
            </a:p>
            <a:p>
              <a:pPr algn="r" eaLnBrk="0" hangingPunct="0">
                <a:defRPr/>
              </a:pPr>
              <a:r>
                <a:rPr lang="en-US" altLang="zh-CN" sz="2400" b="1" dirty="0">
                  <a:solidFill>
                    <a:srgbClr val="FF0000"/>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7</a:t>
              </a:r>
            </a:p>
            <a:p>
              <a:pPr algn="r" eaLnBrk="0" hangingPunct="0">
                <a:defRPr/>
              </a:pPr>
              <a:r>
                <a:rPr lang="en-US" altLang="zh-CN" sz="2400" b="1" dirty="0">
                  <a:solidFill>
                    <a:srgbClr val="FF0000"/>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6</a:t>
              </a:r>
              <a:endParaRPr lang="en-US" altLang="zh-CN" sz="2400" b="1" dirty="0">
                <a:latin typeface="Times New Roman" pitchFamily="18" charset="0"/>
                <a:ea typeface="宋体" pitchFamily="2" charset="-122"/>
              </a:endParaRPr>
            </a:p>
            <a:p>
              <a:pPr algn="r" eaLnBrk="0" hangingPunct="0">
                <a:defRPr/>
              </a:pPr>
              <a:r>
                <a:rPr lang="en-US" altLang="zh-CN" sz="2400" b="1" dirty="0">
                  <a:solidFill>
                    <a:srgbClr val="FF0000"/>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5</a:t>
              </a:r>
            </a:p>
            <a:p>
              <a:pPr algn="r" eaLnBrk="0" hangingPunct="0">
                <a:defRPr/>
              </a:pP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2</a:t>
              </a:r>
            </a:p>
            <a:p>
              <a:pPr algn="r" eaLnBrk="0" hangingPunct="0">
                <a:defRPr/>
              </a:pPr>
              <a:r>
                <a:rPr lang="en-US" altLang="zh-CN" sz="2400" b="1" dirty="0">
                  <a:solidFill>
                    <a:srgbClr val="FF0000"/>
                  </a:solidFill>
                  <a:effectLst>
                    <a:outerShdw blurRad="38100" dist="38100" dir="2700000" algn="tl">
                      <a:srgbClr val="C0C0C0"/>
                    </a:outerShdw>
                  </a:effectLst>
                  <a:latin typeface="Times New Roman" pitchFamily="18" charset="0"/>
                  <a:ea typeface="宋体" pitchFamily="2" charset="-122"/>
                </a:rPr>
                <a:t>0</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4</a:t>
              </a:r>
              <a:endParaRPr lang="en-US" altLang="zh-CN" sz="2400" b="1" dirty="0">
                <a:latin typeface="Times New Roman" pitchFamily="18" charset="0"/>
                <a:ea typeface="宋体" pitchFamily="2" charset="-122"/>
              </a:endParaRPr>
            </a:p>
            <a:p>
              <a:pPr algn="r" eaLnBrk="0" hangingPunct="0">
                <a:defRPr/>
              </a:pP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0</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3</a:t>
              </a:r>
              <a:endParaRPr lang="en-US" altLang="zh-CN" sz="2400" b="1" dirty="0">
                <a:latin typeface="Times New Roman" pitchFamily="18" charset="0"/>
                <a:ea typeface="宋体" pitchFamily="2" charset="-122"/>
              </a:endParaRPr>
            </a:p>
            <a:p>
              <a:pPr algn="r" eaLnBrk="0" hangingPunct="0">
                <a:defRPr/>
              </a:pPr>
              <a:r>
                <a:rPr lang="en-US" altLang="zh-CN" sz="2400" b="1" dirty="0">
                  <a:latin typeface="Times New Roman" pitchFamily="18" charset="0"/>
                  <a:ea typeface="宋体" pitchFamily="2" charset="-122"/>
                </a:rPr>
                <a:t>AEN</a:t>
              </a:r>
            </a:p>
            <a:p>
              <a:pPr algn="r" eaLnBrk="0" hangingPunct="0">
                <a:defRPr/>
              </a:pP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1</a:t>
              </a:r>
              <a:endParaRPr lang="en-US" altLang="zh-CN" sz="2400" b="1" dirty="0">
                <a:latin typeface="Times New Roman" pitchFamily="18" charset="0"/>
                <a:ea typeface="宋体" pitchFamily="2" charset="-122"/>
              </a:endParaRPr>
            </a:p>
            <a:p>
              <a:pPr algn="r" eaLnBrk="0" hangingPunct="0">
                <a:defRPr/>
              </a:pP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1</a:t>
              </a:r>
              <a:r>
                <a:rPr lang="en-US" altLang="zh-CN" sz="2400" b="1" dirty="0">
                  <a:latin typeface="Times New Roman" pitchFamily="18" charset="0"/>
                  <a:ea typeface="宋体" pitchFamily="2" charset="-122"/>
                </a:rPr>
                <a:t>     A</a:t>
              </a:r>
              <a:r>
                <a:rPr lang="en-US" altLang="zh-CN" sz="2400" b="1" baseline="-25000" dirty="0">
                  <a:latin typeface="Times New Roman" pitchFamily="18" charset="0"/>
                  <a:ea typeface="宋体" pitchFamily="2" charset="-122"/>
                </a:rPr>
                <a:t>0</a:t>
              </a:r>
              <a:endParaRPr lang="en-US" altLang="zh-CN" sz="2400" b="1" dirty="0">
                <a:latin typeface="Times New Roman" pitchFamily="18" charset="0"/>
                <a:ea typeface="宋体" pitchFamily="2" charset="-122"/>
              </a:endParaRPr>
            </a:p>
          </p:txBody>
        </p:sp>
        <p:sp>
          <p:nvSpPr>
            <p:cNvPr id="34821" name="Line 43"/>
            <p:cNvSpPr>
              <a:spLocks noChangeShapeType="1"/>
            </p:cNvSpPr>
            <p:nvPr/>
          </p:nvSpPr>
          <p:spPr bwMode="auto">
            <a:xfrm flipH="1">
              <a:off x="2381" y="3493"/>
              <a:ext cx="498"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2" name="Line 44"/>
            <p:cNvSpPr>
              <a:spLocks noChangeShapeType="1"/>
            </p:cNvSpPr>
            <p:nvPr/>
          </p:nvSpPr>
          <p:spPr bwMode="auto">
            <a:xfrm flipH="1">
              <a:off x="1777" y="3394"/>
              <a:ext cx="370"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3" name="Line 45"/>
            <p:cNvSpPr>
              <a:spLocks noChangeShapeType="1"/>
            </p:cNvSpPr>
            <p:nvPr/>
          </p:nvSpPr>
          <p:spPr bwMode="auto">
            <a:xfrm flipH="1">
              <a:off x="1806" y="3603"/>
              <a:ext cx="341"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24" name="Group 46"/>
            <p:cNvGrpSpPr>
              <a:grpSpLocks/>
            </p:cNvGrpSpPr>
            <p:nvPr/>
          </p:nvGrpSpPr>
          <p:grpSpPr bwMode="auto">
            <a:xfrm>
              <a:off x="2143" y="3273"/>
              <a:ext cx="229" cy="452"/>
              <a:chOff x="0" y="-1"/>
              <a:chExt cx="20000" cy="20001"/>
            </a:xfrm>
          </p:grpSpPr>
          <p:grpSp>
            <p:nvGrpSpPr>
              <p:cNvPr id="34851" name="Group 47"/>
              <p:cNvGrpSpPr>
                <a:grpSpLocks/>
              </p:cNvGrpSpPr>
              <p:nvPr/>
            </p:nvGrpSpPr>
            <p:grpSpPr bwMode="auto">
              <a:xfrm>
                <a:off x="482" y="-1"/>
                <a:ext cx="19518" cy="19889"/>
                <a:chOff x="0" y="-1"/>
                <a:chExt cx="20000" cy="20001"/>
              </a:xfrm>
            </p:grpSpPr>
            <p:sp>
              <p:nvSpPr>
                <p:cNvPr id="34853" name="Arc 48"/>
                <p:cNvSpPr>
                  <a:spLocks/>
                </p:cNvSpPr>
                <p:nvPr/>
              </p:nvSpPr>
              <p:spPr bwMode="auto">
                <a:xfrm flipV="1">
                  <a:off x="0" y="10004"/>
                  <a:ext cx="20000" cy="9996"/>
                </a:xfrm>
                <a:custGeom>
                  <a:avLst/>
                  <a:gdLst>
                    <a:gd name="T0" fmla="*/ 0 w 21600"/>
                    <a:gd name="T1" fmla="*/ 0 h 21600"/>
                    <a:gd name="T2" fmla="*/ 18519 w 21600"/>
                    <a:gd name="T3" fmla="*/ 4626 h 21600"/>
                    <a:gd name="T4" fmla="*/ 0 w 21600"/>
                    <a:gd name="T5" fmla="*/ 462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4" name="Arc 49"/>
                <p:cNvSpPr>
                  <a:spLocks/>
                </p:cNvSpPr>
                <p:nvPr/>
              </p:nvSpPr>
              <p:spPr bwMode="auto">
                <a:xfrm>
                  <a:off x="0" y="-1"/>
                  <a:ext cx="20000" cy="10005"/>
                </a:xfrm>
                <a:custGeom>
                  <a:avLst/>
                  <a:gdLst>
                    <a:gd name="T0" fmla="*/ 0 w 21600"/>
                    <a:gd name="T1" fmla="*/ 0 h 21600"/>
                    <a:gd name="T2" fmla="*/ 18519 w 21600"/>
                    <a:gd name="T3" fmla="*/ 4634 h 21600"/>
                    <a:gd name="T4" fmla="*/ 0 w 21600"/>
                    <a:gd name="T5" fmla="*/ 463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52" name="Line 50"/>
              <p:cNvSpPr>
                <a:spLocks noChangeShapeType="1"/>
              </p:cNvSpPr>
              <p:nvPr/>
            </p:nvSpPr>
            <p:spPr bwMode="auto">
              <a:xfrm>
                <a:off x="0" y="-1"/>
                <a:ext cx="121" cy="2000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4825" name="Line 51"/>
            <p:cNvSpPr>
              <a:spLocks noChangeShapeType="1"/>
            </p:cNvSpPr>
            <p:nvPr/>
          </p:nvSpPr>
          <p:spPr bwMode="auto">
            <a:xfrm flipH="1">
              <a:off x="2464" y="2941"/>
              <a:ext cx="415"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6" name="Line 52"/>
            <p:cNvSpPr>
              <a:spLocks noChangeShapeType="1"/>
            </p:cNvSpPr>
            <p:nvPr/>
          </p:nvSpPr>
          <p:spPr bwMode="auto">
            <a:xfrm flipH="1">
              <a:off x="1794" y="2922"/>
              <a:ext cx="369"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7" name="Line 53"/>
            <p:cNvSpPr>
              <a:spLocks noChangeShapeType="1"/>
            </p:cNvSpPr>
            <p:nvPr/>
          </p:nvSpPr>
          <p:spPr bwMode="auto">
            <a:xfrm flipH="1">
              <a:off x="1823" y="3146"/>
              <a:ext cx="324"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28" name="Group 54"/>
            <p:cNvGrpSpPr>
              <a:grpSpLocks/>
            </p:cNvGrpSpPr>
            <p:nvPr/>
          </p:nvGrpSpPr>
          <p:grpSpPr bwMode="auto">
            <a:xfrm>
              <a:off x="2116" y="2659"/>
              <a:ext cx="256" cy="544"/>
              <a:chOff x="7010" y="4948"/>
              <a:chExt cx="185" cy="414"/>
            </a:xfrm>
          </p:grpSpPr>
          <p:sp>
            <p:nvSpPr>
              <p:cNvPr id="34849" name="Arc 55"/>
              <p:cNvSpPr>
                <a:spLocks/>
              </p:cNvSpPr>
              <p:nvPr/>
            </p:nvSpPr>
            <p:spPr bwMode="auto">
              <a:xfrm flipV="1">
                <a:off x="7010" y="5155"/>
                <a:ext cx="185" cy="20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0" name="Arc 56"/>
              <p:cNvSpPr>
                <a:spLocks/>
              </p:cNvSpPr>
              <p:nvPr/>
            </p:nvSpPr>
            <p:spPr bwMode="auto">
              <a:xfrm>
                <a:off x="7010" y="4948"/>
                <a:ext cx="185" cy="20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29" name="Oval 57"/>
            <p:cNvSpPr>
              <a:spLocks noChangeArrowheads="1"/>
            </p:cNvSpPr>
            <p:nvPr/>
          </p:nvSpPr>
          <p:spPr bwMode="auto">
            <a:xfrm>
              <a:off x="2370" y="2905"/>
              <a:ext cx="88" cy="70"/>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4830" name="Group 58"/>
            <p:cNvGrpSpPr>
              <a:grpSpLocks/>
            </p:cNvGrpSpPr>
            <p:nvPr/>
          </p:nvGrpSpPr>
          <p:grpSpPr bwMode="auto">
            <a:xfrm>
              <a:off x="2116" y="2659"/>
              <a:ext cx="57" cy="544"/>
              <a:chOff x="7010" y="4948"/>
              <a:chExt cx="185" cy="414"/>
            </a:xfrm>
          </p:grpSpPr>
          <p:sp>
            <p:nvSpPr>
              <p:cNvPr id="34847" name="Arc 59"/>
              <p:cNvSpPr>
                <a:spLocks/>
              </p:cNvSpPr>
              <p:nvPr/>
            </p:nvSpPr>
            <p:spPr bwMode="auto">
              <a:xfrm flipV="1">
                <a:off x="7010" y="5155"/>
                <a:ext cx="185" cy="20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8" name="Arc 60"/>
              <p:cNvSpPr>
                <a:spLocks/>
              </p:cNvSpPr>
              <p:nvPr/>
            </p:nvSpPr>
            <p:spPr bwMode="auto">
              <a:xfrm>
                <a:off x="7010" y="4948"/>
                <a:ext cx="185" cy="20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31" name="Line 61"/>
            <p:cNvSpPr>
              <a:spLocks noChangeShapeType="1"/>
            </p:cNvSpPr>
            <p:nvPr/>
          </p:nvSpPr>
          <p:spPr bwMode="auto">
            <a:xfrm flipH="1">
              <a:off x="1810" y="2700"/>
              <a:ext cx="320"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2" name="Line 62"/>
            <p:cNvSpPr>
              <a:spLocks noChangeShapeType="1"/>
            </p:cNvSpPr>
            <p:nvPr/>
          </p:nvSpPr>
          <p:spPr bwMode="auto">
            <a:xfrm flipV="1">
              <a:off x="2875" y="1108"/>
              <a:ext cx="0" cy="252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12700" tIns="12700" rIns="12700" bIns="12700"/>
            <a:lstStyle/>
            <a:p>
              <a:endParaRPr lang="zh-CN" altLang="en-US"/>
            </a:p>
          </p:txBody>
        </p:sp>
        <p:sp>
          <p:nvSpPr>
            <p:cNvPr id="34833" name="Line 63"/>
            <p:cNvSpPr>
              <a:spLocks noChangeShapeType="1"/>
            </p:cNvSpPr>
            <p:nvPr/>
          </p:nvSpPr>
          <p:spPr bwMode="auto">
            <a:xfrm flipH="1">
              <a:off x="1790" y="2465"/>
              <a:ext cx="1077" cy="5"/>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4" name="Line 64"/>
            <p:cNvSpPr>
              <a:spLocks noChangeShapeType="1"/>
            </p:cNvSpPr>
            <p:nvPr/>
          </p:nvSpPr>
          <p:spPr bwMode="auto">
            <a:xfrm flipH="1">
              <a:off x="1802" y="2245"/>
              <a:ext cx="1077" cy="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5" name="Line 65"/>
            <p:cNvSpPr>
              <a:spLocks noChangeShapeType="1"/>
            </p:cNvSpPr>
            <p:nvPr/>
          </p:nvSpPr>
          <p:spPr bwMode="auto">
            <a:xfrm flipH="1">
              <a:off x="1802" y="2023"/>
              <a:ext cx="1077" cy="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6" name="Line 66"/>
            <p:cNvSpPr>
              <a:spLocks noChangeShapeType="1"/>
            </p:cNvSpPr>
            <p:nvPr/>
          </p:nvSpPr>
          <p:spPr bwMode="auto">
            <a:xfrm flipH="1">
              <a:off x="1802" y="1803"/>
              <a:ext cx="1077" cy="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7" name="Line 67"/>
            <p:cNvSpPr>
              <a:spLocks noChangeShapeType="1"/>
            </p:cNvSpPr>
            <p:nvPr/>
          </p:nvSpPr>
          <p:spPr bwMode="auto">
            <a:xfrm flipH="1">
              <a:off x="1802" y="1566"/>
              <a:ext cx="1077" cy="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8" name="Line 68"/>
            <p:cNvSpPr>
              <a:spLocks noChangeShapeType="1"/>
            </p:cNvSpPr>
            <p:nvPr/>
          </p:nvSpPr>
          <p:spPr bwMode="auto">
            <a:xfrm flipH="1">
              <a:off x="1802" y="1331"/>
              <a:ext cx="1077" cy="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39" name="Group 69"/>
            <p:cNvGrpSpPr>
              <a:grpSpLocks/>
            </p:cNvGrpSpPr>
            <p:nvPr/>
          </p:nvGrpSpPr>
          <p:grpSpPr bwMode="auto">
            <a:xfrm>
              <a:off x="2876" y="2169"/>
              <a:ext cx="748" cy="451"/>
              <a:chOff x="7705" y="4564"/>
              <a:chExt cx="542" cy="342"/>
            </a:xfrm>
          </p:grpSpPr>
          <p:sp>
            <p:nvSpPr>
              <p:cNvPr id="34842" name="Line 70"/>
              <p:cNvSpPr>
                <a:spLocks noChangeShapeType="1"/>
              </p:cNvSpPr>
              <p:nvPr/>
            </p:nvSpPr>
            <p:spPr bwMode="auto">
              <a:xfrm flipH="1">
                <a:off x="7946" y="4731"/>
                <a:ext cx="301"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43" name="Group 71"/>
              <p:cNvGrpSpPr>
                <a:grpSpLocks/>
              </p:cNvGrpSpPr>
              <p:nvPr/>
            </p:nvGrpSpPr>
            <p:grpSpPr bwMode="auto">
              <a:xfrm>
                <a:off x="7705" y="4564"/>
                <a:ext cx="162" cy="342"/>
                <a:chOff x="0" y="-1"/>
                <a:chExt cx="20000" cy="20001"/>
              </a:xfrm>
            </p:grpSpPr>
            <p:sp>
              <p:nvSpPr>
                <p:cNvPr id="34845" name="Arc 72"/>
                <p:cNvSpPr>
                  <a:spLocks/>
                </p:cNvSpPr>
                <p:nvPr/>
              </p:nvSpPr>
              <p:spPr bwMode="auto">
                <a:xfrm flipV="1">
                  <a:off x="0" y="10004"/>
                  <a:ext cx="20000" cy="9996"/>
                </a:xfrm>
                <a:custGeom>
                  <a:avLst/>
                  <a:gdLst>
                    <a:gd name="T0" fmla="*/ 0 w 21600"/>
                    <a:gd name="T1" fmla="*/ 0 h 21600"/>
                    <a:gd name="T2" fmla="*/ 18519 w 21600"/>
                    <a:gd name="T3" fmla="*/ 4626 h 21600"/>
                    <a:gd name="T4" fmla="*/ 0 w 21600"/>
                    <a:gd name="T5" fmla="*/ 462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6" name="Arc 73"/>
                <p:cNvSpPr>
                  <a:spLocks/>
                </p:cNvSpPr>
                <p:nvPr/>
              </p:nvSpPr>
              <p:spPr bwMode="auto">
                <a:xfrm>
                  <a:off x="0" y="-1"/>
                  <a:ext cx="20000" cy="10005"/>
                </a:xfrm>
                <a:custGeom>
                  <a:avLst/>
                  <a:gdLst>
                    <a:gd name="T0" fmla="*/ 0 w 21600"/>
                    <a:gd name="T1" fmla="*/ 0 h 21600"/>
                    <a:gd name="T2" fmla="*/ 18519 w 21600"/>
                    <a:gd name="T3" fmla="*/ 4634 h 21600"/>
                    <a:gd name="T4" fmla="*/ 0 w 21600"/>
                    <a:gd name="T5" fmla="*/ 463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44" name="Oval 74"/>
              <p:cNvSpPr>
                <a:spLocks noChangeArrowheads="1"/>
              </p:cNvSpPr>
              <p:nvPr/>
            </p:nvSpPr>
            <p:spPr bwMode="auto">
              <a:xfrm>
                <a:off x="7878" y="4703"/>
                <a:ext cx="64" cy="54"/>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40" name="Rectangle 75"/>
            <p:cNvSpPr>
              <a:spLocks noChangeArrowheads="1"/>
            </p:cNvSpPr>
            <p:nvPr/>
          </p:nvSpPr>
          <p:spPr bwMode="auto">
            <a:xfrm>
              <a:off x="2967" y="1888"/>
              <a:ext cx="93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just" eaLnBrk="0" hangingPunct="0"/>
              <a:r>
                <a:rPr lang="en-US" altLang="zh-CN" sz="2400" b="1">
                  <a:latin typeface="Times New Roman" pitchFamily="18" charset="0"/>
                  <a:ea typeface="宋体" pitchFamily="2" charset="-122"/>
                </a:rPr>
                <a:t>74LS03</a:t>
              </a:r>
            </a:p>
          </p:txBody>
        </p:sp>
        <p:sp>
          <p:nvSpPr>
            <p:cNvPr id="31820" name="Rectangle 76"/>
            <p:cNvSpPr>
              <a:spLocks noChangeArrowheads="1"/>
            </p:cNvSpPr>
            <p:nvPr/>
          </p:nvSpPr>
          <p:spPr bwMode="auto">
            <a:xfrm>
              <a:off x="3249" y="2504"/>
              <a:ext cx="764" cy="332"/>
            </a:xfrm>
            <a:prstGeom prst="rect">
              <a:avLst/>
            </a:prstGeom>
            <a:noFill/>
            <a:ln>
              <a:noFill/>
            </a:ln>
            <a:effectLst/>
            <a:extLst/>
          </p:spPr>
          <p:txBody>
            <a:bodyPr lIns="12700" tIns="12700" rIns="12700" bIns="12700"/>
            <a:lstStyle/>
            <a:p>
              <a:pPr algn="just" eaLnBrk="0" hangingPunct="0">
                <a:defRPr/>
              </a:pPr>
              <a:r>
                <a:rPr lang="en-US" altLang="zh-CN" sz="2400" b="1" dirty="0">
                  <a:latin typeface="Times New Roman" pitchFamily="18" charset="0"/>
                  <a:ea typeface="宋体" pitchFamily="2" charset="-122"/>
                </a:rPr>
                <a:t>3</a:t>
              </a:r>
              <a:r>
                <a:rPr lang="en-US" altLang="zh-CN" sz="2400" b="1" dirty="0">
                  <a:solidFill>
                    <a:srgbClr val="FF0000"/>
                  </a:solidFill>
                  <a:effectLst>
                    <a:outerShdw blurRad="38100" dist="38100" dir="2700000" algn="tl">
                      <a:srgbClr val="C0C0C0"/>
                    </a:outerShdw>
                  </a:effectLst>
                  <a:latin typeface="Times New Roman" pitchFamily="18" charset="0"/>
                  <a:ea typeface="宋体" pitchFamily="2" charset="-122"/>
                </a:rPr>
                <a:t>E</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7</a:t>
              </a:r>
              <a:r>
                <a:rPr lang="en-US" altLang="zh-CN" sz="2400" b="1" dirty="0">
                  <a:latin typeface="Times New Roman" pitchFamily="18" charset="0"/>
                  <a:ea typeface="宋体" pitchFamily="2" charset="-122"/>
                </a:rPr>
                <a:t>H</a:t>
              </a:r>
            </a:p>
          </p:txBody>
        </p:sp>
      </p:grpSp>
      <p:sp>
        <p:nvSpPr>
          <p:cNvPr id="2" name="圆角矩形 1">
            <a:hlinkClick r:id="rId2" action="ppaction://hlinksldjump"/>
          </p:cNvPr>
          <p:cNvSpPr/>
          <p:nvPr/>
        </p:nvSpPr>
        <p:spPr bwMode="auto">
          <a:xfrm>
            <a:off x="7164288" y="5445204"/>
            <a:ext cx="1296144" cy="432833"/>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端口实例</a:t>
            </a:r>
          </a:p>
        </p:txBody>
      </p:sp>
      <p:sp>
        <p:nvSpPr>
          <p:cNvPr id="3" name="TextBox 2"/>
          <p:cNvSpPr txBox="1"/>
          <p:nvPr/>
        </p:nvSpPr>
        <p:spPr>
          <a:xfrm>
            <a:off x="468313" y="981075"/>
            <a:ext cx="7632079" cy="461665"/>
          </a:xfrm>
          <a:prstGeom prst="rect">
            <a:avLst/>
          </a:prstGeom>
          <a:noFill/>
        </p:spPr>
        <p:txBody>
          <a:bodyPr wrap="square" rtlCol="0">
            <a:spAutoFit/>
          </a:bodyPr>
          <a:lstStyle/>
          <a:p>
            <a:r>
              <a:rPr lang="zh-CN" altLang="en-US" sz="2400" dirty="0" smtClean="0">
                <a:solidFill>
                  <a:srgbClr val="000099"/>
                </a:solidFill>
                <a:latin typeface="+mn-lt"/>
                <a:ea typeface="+mn-ea"/>
              </a:rPr>
              <a:t>例：地址是</a:t>
            </a:r>
            <a:r>
              <a:rPr lang="en-US" altLang="zh-CN" sz="2400" dirty="0" smtClean="0">
                <a:solidFill>
                  <a:srgbClr val="000099"/>
                </a:solidFill>
                <a:latin typeface="+mn-lt"/>
                <a:ea typeface="+mn-ea"/>
              </a:rPr>
              <a:t>3E7H</a:t>
            </a:r>
            <a:r>
              <a:rPr lang="zh-CN" altLang="en-US" sz="2400" dirty="0" smtClean="0">
                <a:solidFill>
                  <a:srgbClr val="000099"/>
                </a:solidFill>
                <a:latin typeface="+mn-lt"/>
                <a:ea typeface="+mn-ea"/>
              </a:rPr>
              <a:t>的端口地址译码电路</a:t>
            </a:r>
            <a:endParaRPr lang="zh-CN" altLang="en-US" sz="2400" dirty="0">
              <a:solidFill>
                <a:srgbClr val="000099"/>
              </a:solidFill>
              <a:latin typeface="+mn-lt"/>
              <a:ea typeface="+mn-ea"/>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用译码器设计口地址译码电路</a:t>
            </a:r>
          </a:p>
        </p:txBody>
      </p:sp>
      <p:sp>
        <p:nvSpPr>
          <p:cNvPr id="35843" name="Rectangle 3"/>
          <p:cNvSpPr>
            <a:spLocks noGrp="1" noChangeArrowheads="1"/>
          </p:cNvSpPr>
          <p:nvPr>
            <p:ph type="body" idx="1"/>
          </p:nvPr>
        </p:nvSpPr>
        <p:spPr>
          <a:xfrm>
            <a:off x="468313" y="981075"/>
            <a:ext cx="8229600" cy="935757"/>
          </a:xfrm>
        </p:spPr>
        <p:txBody>
          <a:bodyPr/>
          <a:lstStyle/>
          <a:p>
            <a:pPr eaLnBrk="1" hangingPunct="1"/>
            <a:r>
              <a:rPr lang="zh-CN" altLang="en-US" sz="2400" b="0" dirty="0" smtClean="0">
                <a:solidFill>
                  <a:srgbClr val="000099"/>
                </a:solidFill>
              </a:rPr>
              <a:t>当接口电路需要多个端口地址的时候，采用译码器简化设计。</a:t>
            </a:r>
          </a:p>
        </p:txBody>
      </p:sp>
      <p:sp>
        <p:nvSpPr>
          <p:cNvPr id="35844" name="Text Box 4"/>
          <p:cNvSpPr txBox="1">
            <a:spLocks noChangeArrowheads="1"/>
          </p:cNvSpPr>
          <p:nvPr/>
        </p:nvSpPr>
        <p:spPr bwMode="auto">
          <a:xfrm>
            <a:off x="827088" y="1916832"/>
            <a:ext cx="7781925" cy="831850"/>
          </a:xfrm>
          <a:prstGeom prst="rect">
            <a:avLst/>
          </a:prstGeom>
          <a:solidFill>
            <a:srgbClr val="CCFFCC"/>
          </a:solidFill>
          <a:ln w="9525">
            <a:solidFill>
              <a:srgbClr val="FF6600"/>
            </a:solidFill>
            <a:miter lim="800000"/>
            <a:headEnd/>
            <a:tailEnd/>
          </a:ln>
        </p:spPr>
        <p:txBody>
          <a:bodyPr>
            <a:spAutoFit/>
          </a:bodyPr>
          <a:lstStyle>
            <a:lvl1pPr marL="714375" indent="-714375"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just" eaLnBrk="1" hangingPunct="1">
              <a:spcBef>
                <a:spcPct val="50000"/>
              </a:spcBef>
            </a:pPr>
            <a:r>
              <a:rPr lang="zh-CN" altLang="en-US" sz="2400" dirty="0">
                <a:solidFill>
                  <a:srgbClr val="FF0000"/>
                </a:solidFill>
                <a:latin typeface="Times New Roman" pitchFamily="18" charset="0"/>
                <a:ea typeface="楷体_GB2312" pitchFamily="49" charset="-122"/>
              </a:rPr>
              <a:t>例</a:t>
            </a:r>
            <a:r>
              <a:rPr lang="zh-CN" altLang="en-US" sz="2400" dirty="0">
                <a:latin typeface="Times New Roman" pitchFamily="18" charset="0"/>
                <a:ea typeface="楷体_GB2312" pitchFamily="49" charset="-122"/>
              </a:rPr>
              <a:t>：用</a:t>
            </a:r>
            <a:r>
              <a:rPr lang="en-US" altLang="zh-CN" sz="2400" dirty="0">
                <a:latin typeface="Times New Roman" pitchFamily="18" charset="0"/>
                <a:ea typeface="楷体_GB2312" pitchFamily="49" charset="-122"/>
              </a:rPr>
              <a:t>138</a:t>
            </a:r>
            <a:r>
              <a:rPr lang="zh-CN" altLang="en-US" sz="2400" dirty="0">
                <a:latin typeface="Times New Roman" pitchFamily="18" charset="0"/>
                <a:ea typeface="楷体_GB2312" pitchFamily="49" charset="-122"/>
              </a:rPr>
              <a:t>译码器</a:t>
            </a:r>
            <a:r>
              <a:rPr lang="zh-CN" altLang="en-US" sz="2400" dirty="0" smtClean="0">
                <a:latin typeface="Times New Roman" pitchFamily="18" charset="0"/>
                <a:ea typeface="楷体_GB2312" pitchFamily="49" charset="-122"/>
              </a:rPr>
              <a:t>设计端口</a:t>
            </a:r>
            <a:r>
              <a:rPr lang="zh-CN" altLang="en-US" sz="2400" dirty="0">
                <a:latin typeface="Times New Roman" pitchFamily="18" charset="0"/>
                <a:ea typeface="楷体_GB2312" pitchFamily="49" charset="-122"/>
              </a:rPr>
              <a:t>地址译码电路，</a:t>
            </a:r>
            <a:r>
              <a:rPr lang="zh-CN" altLang="en-US" sz="2400" dirty="0" smtClean="0">
                <a:latin typeface="Times New Roman" pitchFamily="18" charset="0"/>
                <a:ea typeface="楷体_GB2312" pitchFamily="49" charset="-122"/>
              </a:rPr>
              <a:t>针对端口</a:t>
            </a:r>
            <a:r>
              <a:rPr lang="zh-CN" altLang="en-US" sz="2400" dirty="0">
                <a:latin typeface="Times New Roman" pitchFamily="18" charset="0"/>
                <a:ea typeface="楷体_GB2312" pitchFamily="49" charset="-122"/>
              </a:rPr>
              <a:t>地址</a:t>
            </a:r>
            <a:r>
              <a:rPr lang="en-US" altLang="zh-CN" sz="2400" dirty="0">
                <a:latin typeface="Times New Roman" pitchFamily="18" charset="0"/>
                <a:ea typeface="楷体_GB2312" pitchFamily="49" charset="-122"/>
              </a:rPr>
              <a:t>36CH~36FH</a:t>
            </a:r>
            <a:r>
              <a:rPr lang="zh-CN" altLang="en-US" sz="2400" dirty="0">
                <a:latin typeface="Times New Roman" pitchFamily="18" charset="0"/>
                <a:ea typeface="楷体_GB2312" pitchFamily="49" charset="-122"/>
              </a:rPr>
              <a:t>产生低电平输出信号。</a:t>
            </a:r>
          </a:p>
        </p:txBody>
      </p:sp>
      <p:pic>
        <p:nvPicPr>
          <p:cNvPr id="3584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2929262"/>
            <a:ext cx="7781925" cy="314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74LS138</a:t>
            </a:r>
            <a:r>
              <a:rPr lang="zh-CN" altLang="en-US" b="0" dirty="0">
                <a:solidFill>
                  <a:schemeClr val="accent2"/>
                </a:solidFill>
              </a:rPr>
              <a:t>真值表</a:t>
            </a:r>
            <a:endParaRPr lang="zh-CN" altLang="zh-CN" b="0" dirty="0">
              <a:solidFill>
                <a:schemeClr val="accent2"/>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6984776" cy="50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用译码器设计口地址译码电路</a:t>
            </a:r>
            <a:endParaRPr lang="zh-CN" altLang="zh-CN" b="0" dirty="0">
              <a:solidFill>
                <a:schemeClr val="accent2"/>
              </a:solidFill>
            </a:endParaRPr>
          </a:p>
        </p:txBody>
      </p:sp>
      <p:pic>
        <p:nvPicPr>
          <p:cNvPr id="3789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6"/>
            <a:ext cx="6453336" cy="437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Text Box 6"/>
          <p:cNvSpPr txBox="1">
            <a:spLocks noChangeArrowheads="1"/>
          </p:cNvSpPr>
          <p:nvPr/>
        </p:nvSpPr>
        <p:spPr bwMode="auto">
          <a:xfrm>
            <a:off x="224408" y="1013827"/>
            <a:ext cx="2979440" cy="830997"/>
          </a:xfrm>
          <a:prstGeom prst="rect">
            <a:avLst/>
          </a:prstGeom>
          <a:noFill/>
          <a:ln>
            <a:noFill/>
          </a:ln>
          <a:effectLst/>
          <a:extLst/>
        </p:spPr>
        <p:txBody>
          <a:bodyPr wrap="square">
            <a:spAutoFit/>
          </a:bodyPr>
          <a:lstStyle/>
          <a:p>
            <a:pPr marL="539750" indent="-539750">
              <a:spcBef>
                <a:spcPct val="50000"/>
              </a:spcBef>
              <a:defRPr/>
            </a:pPr>
            <a:r>
              <a:rPr lang="zh-CN" altLang="en-US" sz="2400" dirty="0">
                <a:solidFill>
                  <a:srgbClr val="0000CC"/>
                </a:solidFill>
                <a:latin typeface="+mn-lt"/>
                <a:ea typeface="+mn-ea"/>
              </a:rPr>
              <a:t>例</a:t>
            </a:r>
            <a:r>
              <a:rPr lang="en-US" altLang="zh-CN" sz="2400" dirty="0" smtClean="0">
                <a:solidFill>
                  <a:srgbClr val="0000CC"/>
                </a:solidFill>
                <a:latin typeface="+mn-lt"/>
                <a:ea typeface="+mn-ea"/>
              </a:rPr>
              <a:t>1 </a:t>
            </a:r>
            <a:r>
              <a:rPr lang="zh-CN" altLang="en-US" sz="2400" dirty="0" smtClean="0">
                <a:solidFill>
                  <a:srgbClr val="003399"/>
                </a:solidFill>
                <a:latin typeface="+mn-lt"/>
                <a:ea typeface="+mn-ea"/>
              </a:rPr>
              <a:t>写出译码器各输出对应的口地址</a:t>
            </a:r>
            <a:endParaRPr lang="en-US" altLang="zh-CN" sz="2400" dirty="0">
              <a:solidFill>
                <a:srgbClr val="003399"/>
              </a:solidFill>
              <a:latin typeface="+mn-lt"/>
              <a:ea typeface="+mn-ea"/>
            </a:endParaRPr>
          </a:p>
        </p:txBody>
      </p:sp>
      <p:sp>
        <p:nvSpPr>
          <p:cNvPr id="7" name="圆角矩形 6">
            <a:hlinkClick r:id="rId3" action="ppaction://hlinksldjump"/>
          </p:cNvPr>
          <p:cNvSpPr/>
          <p:nvPr/>
        </p:nvSpPr>
        <p:spPr bwMode="auto">
          <a:xfrm>
            <a:off x="7308304" y="4797152"/>
            <a:ext cx="1296144" cy="516416"/>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端口实例</a:t>
            </a:r>
          </a:p>
        </p:txBody>
      </p:sp>
      <p:sp>
        <p:nvSpPr>
          <p:cNvPr id="8" name="圆角矩形 7">
            <a:hlinkClick r:id="rId4" action="ppaction://hlinksldjump"/>
          </p:cNvPr>
          <p:cNvSpPr/>
          <p:nvPr/>
        </p:nvSpPr>
        <p:spPr bwMode="auto">
          <a:xfrm>
            <a:off x="7308304" y="4149080"/>
            <a:ext cx="1296144" cy="516416"/>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隶书" pitchFamily="49" charset="-122"/>
              </a:rPr>
              <a:t>AEN</a:t>
            </a:r>
            <a:endParaRPr kumimoji="0" lang="zh-CN" altLang="en-US" sz="1800" b="0" i="0" u="none" strike="noStrike" cap="none" normalizeH="0" baseline="0" dirty="0" smtClean="0">
              <a:ln>
                <a:noFill/>
              </a:ln>
              <a:solidFill>
                <a:schemeClr val="tx1"/>
              </a:solidFill>
              <a:effectLst/>
              <a:latin typeface="Arial" charset="0"/>
              <a:ea typeface="隶书" pitchFamily="49" charset="-122"/>
            </a:endParaRPr>
          </a:p>
        </p:txBody>
      </p:sp>
      <p:graphicFrame>
        <p:nvGraphicFramePr>
          <p:cNvPr id="9" name="Group 31"/>
          <p:cNvGraphicFramePr>
            <a:graphicFrameLocks noGrp="1"/>
          </p:cNvGraphicFramePr>
          <p:nvPr>
            <p:extLst>
              <p:ext uri="{D42A27DB-BD31-4B8C-83A1-F6EECF244321}">
                <p14:modId xmlns:p14="http://schemas.microsoft.com/office/powerpoint/2010/main" val="2204770799"/>
              </p:ext>
            </p:extLst>
          </p:nvPr>
        </p:nvGraphicFramePr>
        <p:xfrm>
          <a:off x="1594048" y="5575136"/>
          <a:ext cx="7010400" cy="518160"/>
        </p:xfrm>
        <a:graphic>
          <a:graphicData uri="http://schemas.openxmlformats.org/drawingml/2006/table">
            <a:tbl>
              <a:tblPr/>
              <a:tblGrid>
                <a:gridCol w="701675"/>
                <a:gridCol w="700088"/>
                <a:gridCol w="701675"/>
                <a:gridCol w="700087"/>
                <a:gridCol w="701675"/>
                <a:gridCol w="701675"/>
                <a:gridCol w="700088"/>
                <a:gridCol w="701675"/>
                <a:gridCol w="700087"/>
                <a:gridCol w="701675"/>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accent2"/>
                          </a:solidFill>
                          <a:effectLst/>
                          <a:latin typeface="Arial" charset="0"/>
                          <a:ea typeface="幼圆" pitchFamily="49" charset="-122"/>
                        </a:rPr>
                        <a:t>9</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accent2"/>
                          </a:solidFill>
                          <a:effectLst/>
                          <a:latin typeface="Arial" charset="0"/>
                          <a:ea typeface="幼圆" pitchFamily="49" charset="-122"/>
                        </a:rPr>
                        <a:t>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CC"/>
                          </a:solidFill>
                          <a:effectLst/>
                          <a:latin typeface="Arial" charset="0"/>
                          <a:ea typeface="幼圆" pitchFamily="49" charset="-122"/>
                        </a:rPr>
                        <a:t>7</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CC"/>
                          </a:solidFill>
                          <a:effectLst/>
                          <a:latin typeface="Arial" charset="0"/>
                          <a:ea typeface="幼圆" pitchFamily="49" charset="-122"/>
                        </a:rPr>
                        <a:t>6</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CC"/>
                          </a:solidFill>
                          <a:effectLst/>
                          <a:latin typeface="Arial" charset="0"/>
                          <a:ea typeface="幼圆" pitchFamily="49" charset="-122"/>
                        </a:rPr>
                        <a:t>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CC"/>
                          </a:solidFill>
                          <a:effectLst/>
                          <a:latin typeface="Arial" charset="0"/>
                          <a:ea typeface="幼圆" pitchFamily="49" charset="-122"/>
                        </a:rPr>
                        <a:t>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3</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0</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3"/>
                    </a:solidFill>
                  </a:tcPr>
                </a:tc>
              </a:tr>
            </a:tbl>
          </a:graphicData>
        </a:graphic>
      </p:graphicFrame>
      <p:graphicFrame>
        <p:nvGraphicFramePr>
          <p:cNvPr id="104479" name="Group 31"/>
          <p:cNvGraphicFramePr>
            <a:graphicFrameLocks noGrp="1"/>
          </p:cNvGraphicFramePr>
          <p:nvPr>
            <p:extLst>
              <p:ext uri="{D42A27DB-BD31-4B8C-83A1-F6EECF244321}">
                <p14:modId xmlns:p14="http://schemas.microsoft.com/office/powerpoint/2010/main" val="3439332253"/>
              </p:ext>
            </p:extLst>
          </p:nvPr>
        </p:nvGraphicFramePr>
        <p:xfrm>
          <a:off x="1600200" y="6079192"/>
          <a:ext cx="7010400" cy="518160"/>
        </p:xfrm>
        <a:graphic>
          <a:graphicData uri="http://schemas.openxmlformats.org/drawingml/2006/table">
            <a:tbl>
              <a:tblPr/>
              <a:tblGrid>
                <a:gridCol w="701675"/>
                <a:gridCol w="700088"/>
                <a:gridCol w="701675"/>
                <a:gridCol w="700087"/>
                <a:gridCol w="701675"/>
                <a:gridCol w="701675"/>
                <a:gridCol w="700088"/>
                <a:gridCol w="701675"/>
                <a:gridCol w="700087"/>
                <a:gridCol w="701675"/>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accent2"/>
                          </a:solidFill>
                          <a:effectLst/>
                          <a:latin typeface="Arial" charset="0"/>
                          <a:ea typeface="幼圆"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0000CC"/>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0000CC"/>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4479"/>
                                        </p:tgtEl>
                                        <p:attrNameLst>
                                          <p:attrName>style.visibility</p:attrName>
                                        </p:attrNameLst>
                                      </p:cBhvr>
                                      <p:to>
                                        <p:strVal val="visible"/>
                                      </p:to>
                                    </p:set>
                                    <p:animEffect transition="in" filter="dissolve">
                                      <p:cBhvr>
                                        <p:cTn id="10" dur="500"/>
                                        <p:tgtEl>
                                          <p:spTgt spid="10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ISA</a:t>
            </a:r>
            <a:r>
              <a:rPr lang="zh-CN" altLang="en-US" b="0" dirty="0">
                <a:solidFill>
                  <a:schemeClr val="accent2"/>
                </a:solidFill>
              </a:rPr>
              <a:t>总线信号说明</a:t>
            </a:r>
          </a:p>
        </p:txBody>
      </p:sp>
      <p:sp>
        <p:nvSpPr>
          <p:cNvPr id="3" name="内容占位符 2"/>
          <p:cNvSpPr>
            <a:spLocks noGrp="1"/>
          </p:cNvSpPr>
          <p:nvPr>
            <p:ph idx="1"/>
          </p:nvPr>
        </p:nvSpPr>
        <p:spPr/>
        <p:txBody>
          <a:bodyPr/>
          <a:lstStyle/>
          <a:p>
            <a:pPr marL="0" indent="0">
              <a:buNone/>
            </a:pPr>
            <a:r>
              <a:rPr lang="en-US" altLang="zh-CN" dirty="0" smtClean="0"/>
              <a:t>AEN</a:t>
            </a:r>
          </a:p>
          <a:p>
            <a:r>
              <a:rPr lang="zh-CN" altLang="en-US" dirty="0" smtClean="0"/>
              <a:t>地址</a:t>
            </a:r>
            <a:r>
              <a:rPr lang="zh-CN" altLang="en-US" dirty="0"/>
              <a:t>允许</a:t>
            </a:r>
            <a:r>
              <a:rPr lang="zh-CN" altLang="en-US" dirty="0" smtClean="0"/>
              <a:t>，高电平表明</a:t>
            </a:r>
            <a:r>
              <a:rPr lang="en-US" altLang="zh-CN" dirty="0"/>
              <a:t>CPU</a:t>
            </a:r>
            <a:r>
              <a:rPr lang="zh-CN" altLang="en-US" dirty="0"/>
              <a:t>让出总线，</a:t>
            </a:r>
            <a:r>
              <a:rPr lang="en-US" altLang="zh-CN" dirty="0"/>
              <a:t>DMA</a:t>
            </a:r>
            <a:r>
              <a:rPr lang="zh-CN" altLang="en-US" dirty="0" smtClean="0"/>
              <a:t>开始工作；</a:t>
            </a:r>
            <a:endParaRPr lang="en-US" altLang="zh-CN" dirty="0" smtClean="0"/>
          </a:p>
          <a:p>
            <a:r>
              <a:rPr lang="zh-CN" altLang="en-US" dirty="0" smtClean="0"/>
              <a:t>当</a:t>
            </a:r>
            <a:r>
              <a:rPr lang="zh-CN" altLang="en-US" dirty="0"/>
              <a:t>设计非</a:t>
            </a:r>
            <a:r>
              <a:rPr lang="en-US" altLang="zh-CN" dirty="0"/>
              <a:t>DMA</a:t>
            </a:r>
            <a:r>
              <a:rPr lang="zh-CN" altLang="en-US" dirty="0"/>
              <a:t>方式的</a:t>
            </a:r>
            <a:r>
              <a:rPr lang="en-US" altLang="zh-CN" dirty="0"/>
              <a:t>I/O</a:t>
            </a:r>
            <a:r>
              <a:rPr lang="zh-CN" altLang="en-US" dirty="0"/>
              <a:t>接口</a:t>
            </a:r>
            <a:r>
              <a:rPr lang="zh-CN" altLang="en-US" dirty="0" smtClean="0"/>
              <a:t>时，应</a:t>
            </a:r>
            <a:r>
              <a:rPr lang="zh-CN" altLang="en-US" dirty="0"/>
              <a:t>把</a:t>
            </a:r>
            <a:r>
              <a:rPr lang="en-US" altLang="zh-CN" dirty="0"/>
              <a:t>AEN</a:t>
            </a:r>
            <a:r>
              <a:rPr lang="zh-CN" altLang="en-US" dirty="0"/>
              <a:t>为低作为该接口工作的使</a:t>
            </a:r>
            <a:r>
              <a:rPr lang="zh-CN" altLang="en-US" dirty="0" smtClean="0"/>
              <a:t>能条件</a:t>
            </a:r>
            <a:r>
              <a:rPr lang="zh-CN" altLang="en-US" dirty="0"/>
              <a:t>。以确保在总线上进行</a:t>
            </a:r>
            <a:r>
              <a:rPr lang="en-US" altLang="zh-CN" dirty="0"/>
              <a:t>DMA</a:t>
            </a:r>
            <a:r>
              <a:rPr lang="zh-CN" altLang="en-US" dirty="0"/>
              <a:t>传送时该接口不</a:t>
            </a:r>
            <a:r>
              <a:rPr lang="zh-CN" altLang="en-US" dirty="0" smtClean="0"/>
              <a:t>工作。</a:t>
            </a:r>
            <a:endParaRPr lang="zh-CN" altLang="en-US" dirty="0"/>
          </a:p>
          <a:p>
            <a:endParaRPr lang="zh-CN" altLang="en-US" dirty="0"/>
          </a:p>
        </p:txBody>
      </p:sp>
      <p:pic>
        <p:nvPicPr>
          <p:cNvPr id="4" name="图片 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8384" y="5385324"/>
            <a:ext cx="689496" cy="689496"/>
          </a:xfrm>
          <a:prstGeom prst="rect">
            <a:avLst/>
          </a:prstGeom>
        </p:spPr>
      </p:pic>
    </p:spTree>
    <p:extLst>
      <p:ext uri="{BB962C8B-B14F-4D97-AF65-F5344CB8AC3E}">
        <p14:creationId xmlns:p14="http://schemas.microsoft.com/office/powerpoint/2010/main" val="1053862705"/>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用译码器设计口地址译码电路</a:t>
            </a:r>
            <a:endParaRPr lang="zh-CN" altLang="zh-CN" b="0" dirty="0">
              <a:solidFill>
                <a:schemeClr val="accent2"/>
              </a:solidFill>
            </a:endParaRPr>
          </a:p>
        </p:txBody>
      </p:sp>
      <p:pic>
        <p:nvPicPr>
          <p:cNvPr id="3891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19200"/>
            <a:ext cx="73914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 Box 6"/>
          <p:cNvSpPr txBox="1">
            <a:spLocks noChangeArrowheads="1"/>
          </p:cNvSpPr>
          <p:nvPr/>
        </p:nvSpPr>
        <p:spPr bwMode="auto">
          <a:xfrm>
            <a:off x="468313" y="990600"/>
            <a:ext cx="1524000" cy="523220"/>
          </a:xfrm>
          <a:prstGeom prst="rect">
            <a:avLst/>
          </a:prstGeom>
          <a:noFill/>
          <a:ln>
            <a:noFill/>
          </a:ln>
          <a:effectLst/>
          <a:extLst/>
        </p:spPr>
        <p:txBody>
          <a:bodyPr>
            <a:spAutoFit/>
          </a:bodyPr>
          <a:lstStyle/>
          <a:p>
            <a:pPr>
              <a:spcBef>
                <a:spcPct val="50000"/>
              </a:spcBef>
              <a:defRPr/>
            </a:pPr>
            <a:r>
              <a:rPr lang="zh-CN" altLang="en-US" sz="2800" dirty="0">
                <a:solidFill>
                  <a:srgbClr val="0000CC"/>
                </a:solidFill>
                <a:latin typeface="+mn-lt"/>
                <a:ea typeface="+mn-ea"/>
              </a:rPr>
              <a:t>例</a:t>
            </a:r>
            <a:r>
              <a:rPr lang="en-US" altLang="zh-CN" sz="2800" dirty="0">
                <a:solidFill>
                  <a:srgbClr val="0000CC"/>
                </a:solidFill>
                <a:latin typeface="+mn-lt"/>
                <a:ea typeface="+mn-ea"/>
              </a:rPr>
              <a:t>1</a:t>
            </a:r>
            <a:r>
              <a:rPr lang="zh-CN" altLang="en-US" sz="2800" dirty="0">
                <a:solidFill>
                  <a:srgbClr val="0000CC"/>
                </a:solidFill>
                <a:latin typeface="+mn-lt"/>
                <a:ea typeface="+mn-ea"/>
              </a:rPr>
              <a:t>答案</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用译码器设计口地址译码电路</a:t>
            </a:r>
            <a:endParaRPr lang="zh-CN" altLang="zh-CN" b="0" dirty="0">
              <a:solidFill>
                <a:schemeClr val="accent2"/>
              </a:solidFill>
            </a:endParaRPr>
          </a:p>
        </p:txBody>
      </p:sp>
      <p:pic>
        <p:nvPicPr>
          <p:cNvPr id="3993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6299" y="1916832"/>
            <a:ext cx="5862125" cy="413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Text Box 6"/>
          <p:cNvSpPr txBox="1">
            <a:spLocks noChangeArrowheads="1"/>
          </p:cNvSpPr>
          <p:nvPr/>
        </p:nvSpPr>
        <p:spPr bwMode="auto">
          <a:xfrm>
            <a:off x="383704" y="980728"/>
            <a:ext cx="8148736" cy="830997"/>
          </a:xfrm>
          <a:prstGeom prst="rect">
            <a:avLst/>
          </a:prstGeom>
          <a:noFill/>
          <a:ln>
            <a:noFill/>
          </a:ln>
          <a:effectLst/>
          <a:extLst/>
        </p:spPr>
        <p:txBody>
          <a:bodyPr wrap="square">
            <a:spAutoFit/>
          </a:bodyPr>
          <a:lstStyle/>
          <a:p>
            <a:pPr marL="630238" indent="-630238">
              <a:spcBef>
                <a:spcPct val="50000"/>
              </a:spcBef>
              <a:defRPr/>
            </a:pPr>
            <a:r>
              <a:rPr lang="zh-CN" altLang="en-US" sz="2400" dirty="0">
                <a:solidFill>
                  <a:srgbClr val="0000CC"/>
                </a:solidFill>
                <a:latin typeface="+mn-lt"/>
                <a:ea typeface="+mn-ea"/>
              </a:rPr>
              <a:t>例</a:t>
            </a:r>
            <a:r>
              <a:rPr lang="en-US" altLang="zh-CN" sz="2400" dirty="0" smtClean="0">
                <a:solidFill>
                  <a:srgbClr val="0000CC"/>
                </a:solidFill>
                <a:latin typeface="+mn-lt"/>
                <a:ea typeface="+mn-ea"/>
              </a:rPr>
              <a:t>2  </a:t>
            </a:r>
            <a:r>
              <a:rPr lang="zh-CN" altLang="en-US" sz="2400" dirty="0" smtClean="0">
                <a:solidFill>
                  <a:srgbClr val="0000CC"/>
                </a:solidFill>
                <a:latin typeface="+mn-lt"/>
                <a:ea typeface="+mn-ea"/>
              </a:rPr>
              <a:t>分析下图中的地址译码电路，将译码输入信号及各输出对应的地址补充完整。</a:t>
            </a:r>
            <a:endParaRPr lang="en-US" altLang="zh-CN" sz="2400" dirty="0">
              <a:solidFill>
                <a:srgbClr val="0000CC"/>
              </a:solidFill>
              <a:latin typeface="+mn-lt"/>
              <a:ea typeface="+mn-ea"/>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b="0" dirty="0">
                <a:solidFill>
                  <a:schemeClr val="accent2"/>
                </a:solidFill>
              </a:rPr>
              <a:t>6.1 I/O</a:t>
            </a:r>
            <a:r>
              <a:rPr lang="zh-CN" altLang="en-US" b="0" dirty="0">
                <a:solidFill>
                  <a:schemeClr val="accent2"/>
                </a:solidFill>
              </a:rPr>
              <a:t>接口概述</a:t>
            </a:r>
          </a:p>
        </p:txBody>
      </p:sp>
      <p:sp>
        <p:nvSpPr>
          <p:cNvPr id="16387" name="Rectangle 3"/>
          <p:cNvSpPr>
            <a:spLocks noGrp="1" noChangeArrowheads="1"/>
          </p:cNvSpPr>
          <p:nvPr>
            <p:ph type="body" idx="1"/>
          </p:nvPr>
        </p:nvSpPr>
        <p:spPr>
          <a:xfrm>
            <a:off x="468313" y="981074"/>
            <a:ext cx="8136135" cy="2519934"/>
          </a:xfrm>
        </p:spPr>
        <p:txBody>
          <a:bodyPr/>
          <a:lstStyle/>
          <a:p>
            <a:pPr eaLnBrk="1" hangingPunct="1">
              <a:spcAft>
                <a:spcPts val="1200"/>
              </a:spcAft>
              <a:buFontTx/>
              <a:buNone/>
            </a:pPr>
            <a:r>
              <a:rPr lang="zh-CN" altLang="en-US" sz="2400" b="0" dirty="0" smtClean="0">
                <a:solidFill>
                  <a:srgbClr val="000099"/>
                </a:solidFill>
              </a:rPr>
              <a:t>什么是</a:t>
            </a:r>
            <a:r>
              <a:rPr lang="en-US" altLang="zh-CN" sz="2400" b="0" dirty="0" smtClean="0">
                <a:solidFill>
                  <a:srgbClr val="000099"/>
                </a:solidFill>
              </a:rPr>
              <a:t>I/O</a:t>
            </a:r>
            <a:r>
              <a:rPr lang="zh-CN" altLang="en-US" sz="2400" b="0" dirty="0" smtClean="0">
                <a:solidFill>
                  <a:srgbClr val="000099"/>
                </a:solidFill>
              </a:rPr>
              <a:t>接口</a:t>
            </a:r>
          </a:p>
          <a:p>
            <a:pPr eaLnBrk="1" hangingPunct="1"/>
            <a:r>
              <a:rPr lang="en-US" altLang="zh-CN" sz="2400" b="0" dirty="0" smtClean="0">
                <a:solidFill>
                  <a:srgbClr val="000099"/>
                </a:solidFill>
              </a:rPr>
              <a:t>I/O</a:t>
            </a:r>
            <a:r>
              <a:rPr lang="zh-CN" altLang="en-US" sz="2400" b="0" dirty="0" smtClean="0">
                <a:solidFill>
                  <a:srgbClr val="000099"/>
                </a:solidFill>
              </a:rPr>
              <a:t>接口是位于主机系统与外设之间</a:t>
            </a:r>
            <a:r>
              <a:rPr lang="zh-CN" altLang="en-US" sz="2400" dirty="0">
                <a:solidFill>
                  <a:srgbClr val="000099"/>
                </a:solidFill>
              </a:rPr>
              <a:t>，</a:t>
            </a:r>
            <a:r>
              <a:rPr lang="zh-CN" altLang="en-US" sz="2400" b="0" dirty="0" smtClean="0">
                <a:solidFill>
                  <a:srgbClr val="000099"/>
                </a:solidFill>
              </a:rPr>
              <a:t>用来协助完成数据传送和控制任务的逻辑电路。</a:t>
            </a:r>
          </a:p>
          <a:p>
            <a:pPr eaLnBrk="1" hangingPunct="1"/>
            <a:r>
              <a:rPr lang="en-US" altLang="zh-CN" sz="2400" b="0" dirty="0" smtClean="0">
                <a:solidFill>
                  <a:srgbClr val="000099"/>
                </a:solidFill>
              </a:rPr>
              <a:t>PC</a:t>
            </a:r>
            <a:r>
              <a:rPr lang="zh-CN" altLang="en-US" sz="2400" b="0" dirty="0" smtClean="0">
                <a:solidFill>
                  <a:srgbClr val="000099"/>
                </a:solidFill>
              </a:rPr>
              <a:t>机系统板</a:t>
            </a:r>
            <a:r>
              <a:rPr lang="zh-CN" altLang="en-US" sz="2400" dirty="0">
                <a:solidFill>
                  <a:srgbClr val="000099"/>
                </a:solidFill>
              </a:rPr>
              <a:t>上</a:t>
            </a:r>
            <a:r>
              <a:rPr lang="zh-CN" altLang="en-US" sz="2400" b="0" dirty="0" smtClean="0">
                <a:solidFill>
                  <a:srgbClr val="000099"/>
                </a:solidFill>
              </a:rPr>
              <a:t>的可编程接口芯片、</a:t>
            </a:r>
            <a:r>
              <a:rPr lang="en-US" altLang="zh-CN" sz="2400" b="0" dirty="0" smtClean="0">
                <a:solidFill>
                  <a:srgbClr val="000099"/>
                </a:solidFill>
              </a:rPr>
              <a:t>I/O</a:t>
            </a:r>
            <a:r>
              <a:rPr lang="zh-CN" altLang="en-US" sz="2400" b="0" dirty="0" smtClean="0">
                <a:solidFill>
                  <a:srgbClr val="000099"/>
                </a:solidFill>
              </a:rPr>
              <a:t>总线槽中的电路板都是接口电路。</a:t>
            </a:r>
          </a:p>
        </p:txBody>
      </p:sp>
      <p:grpSp>
        <p:nvGrpSpPr>
          <p:cNvPr id="14340" name="Group 6"/>
          <p:cNvGrpSpPr>
            <a:grpSpLocks/>
          </p:cNvGrpSpPr>
          <p:nvPr/>
        </p:nvGrpSpPr>
        <p:grpSpPr bwMode="auto">
          <a:xfrm>
            <a:off x="2339752" y="4056980"/>
            <a:ext cx="5329238" cy="1892300"/>
            <a:chOff x="3480" y="2464"/>
            <a:chExt cx="2160" cy="1056"/>
          </a:xfrm>
        </p:grpSpPr>
        <p:sp>
          <p:nvSpPr>
            <p:cNvPr id="16391" name="Rectangle 7"/>
            <p:cNvSpPr>
              <a:spLocks noChangeArrowheads="1"/>
            </p:cNvSpPr>
            <p:nvPr/>
          </p:nvSpPr>
          <p:spPr bwMode="auto">
            <a:xfrm>
              <a:off x="3480" y="2464"/>
              <a:ext cx="480" cy="1056"/>
            </a:xfrm>
            <a:prstGeom prst="rect">
              <a:avLst/>
            </a:prstGeom>
            <a:solidFill>
              <a:srgbClr val="FFCC99"/>
            </a:solidFill>
            <a:ln>
              <a:noFill/>
            </a:ln>
            <a:effectLst>
              <a:prstShdw prst="shdw17" dist="17961" dir="2700000">
                <a:srgbClr val="FFCC99">
                  <a:gamma/>
                  <a:shade val="60000"/>
                  <a:invGamma/>
                </a:srgbClr>
              </a:prstShdw>
            </a:effectLst>
            <a:extLst/>
          </p:spPr>
          <p:txBody>
            <a:bodyPr wrap="none" anchor="ctr"/>
            <a:lstStyle/>
            <a:p>
              <a:pPr algn="ctr">
                <a:defRPr/>
              </a:pPr>
              <a:r>
                <a:rPr kumimoji="1" lang="en-US" altLang="zh-CN" sz="2400" b="1">
                  <a:solidFill>
                    <a:srgbClr val="FF5050"/>
                  </a:solidFill>
                  <a:effectLst>
                    <a:outerShdw blurRad="38100" dist="38100" dir="2700000" algn="tl">
                      <a:srgbClr val="000000"/>
                    </a:outerShdw>
                  </a:effectLst>
                  <a:latin typeface="Times New Roman" pitchFamily="18" charset="0"/>
                  <a:ea typeface="宋体" pitchFamily="2" charset="-122"/>
                </a:rPr>
                <a:t>CPU</a:t>
              </a:r>
            </a:p>
          </p:txBody>
        </p:sp>
        <p:sp>
          <p:nvSpPr>
            <p:cNvPr id="14342" name="Rectangle 8"/>
            <p:cNvSpPr>
              <a:spLocks noChangeArrowheads="1"/>
            </p:cNvSpPr>
            <p:nvPr/>
          </p:nvSpPr>
          <p:spPr bwMode="auto">
            <a:xfrm>
              <a:off x="5160" y="2464"/>
              <a:ext cx="480" cy="1056"/>
            </a:xfrm>
            <a:prstGeom prst="rect">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393" name="Rectangle 9"/>
            <p:cNvSpPr>
              <a:spLocks noChangeArrowheads="1"/>
            </p:cNvSpPr>
            <p:nvPr/>
          </p:nvSpPr>
          <p:spPr bwMode="auto">
            <a:xfrm>
              <a:off x="4344" y="2464"/>
              <a:ext cx="432" cy="1056"/>
            </a:xfrm>
            <a:prstGeom prst="rect">
              <a:avLst/>
            </a:prstGeom>
            <a:solidFill>
              <a:schemeClr val="folHlink"/>
            </a:solidFill>
            <a:ln>
              <a:noFill/>
            </a:ln>
            <a:effectLst/>
            <a:extLst/>
          </p:spPr>
          <p:txBody>
            <a:bodyPr wrap="none" lIns="18000" tIns="0" anchor="ctr"/>
            <a:lstStyle/>
            <a:p>
              <a:pPr algn="ctr">
                <a:defRPr/>
              </a:pPr>
              <a:r>
                <a:rPr kumimoji="1" lang="zh-CN" altLang="en-US" sz="2400" b="1" dirty="0">
                  <a:solidFill>
                    <a:schemeClr val="bg1"/>
                  </a:solidFill>
                  <a:effectLst>
                    <a:outerShdw blurRad="38100" dist="38100" dir="2700000" algn="tl">
                      <a:srgbClr val="000000"/>
                    </a:outerShdw>
                  </a:effectLst>
                  <a:latin typeface="Times New Roman" pitchFamily="18" charset="0"/>
                  <a:ea typeface="宋体" pitchFamily="2" charset="-122"/>
                </a:rPr>
                <a:t>接口</a:t>
              </a:r>
            </a:p>
            <a:p>
              <a:pPr algn="ctr">
                <a:defRPr/>
              </a:pPr>
              <a:r>
                <a:rPr kumimoji="1" lang="zh-CN" altLang="en-US" sz="2400" b="1" dirty="0">
                  <a:solidFill>
                    <a:schemeClr val="bg1"/>
                  </a:solidFill>
                  <a:effectLst>
                    <a:outerShdw blurRad="38100" dist="38100" dir="2700000" algn="tl">
                      <a:srgbClr val="000000"/>
                    </a:outerShdw>
                  </a:effectLst>
                  <a:latin typeface="Times New Roman" pitchFamily="18" charset="0"/>
                  <a:ea typeface="宋体" pitchFamily="2" charset="-122"/>
                </a:rPr>
                <a:t>电路</a:t>
              </a:r>
            </a:p>
          </p:txBody>
        </p:sp>
        <p:sp>
          <p:nvSpPr>
            <p:cNvPr id="16394" name="Text Box 10"/>
            <p:cNvSpPr txBox="1">
              <a:spLocks noChangeArrowheads="1"/>
            </p:cNvSpPr>
            <p:nvPr/>
          </p:nvSpPr>
          <p:spPr bwMode="auto">
            <a:xfrm>
              <a:off x="5160" y="2752"/>
              <a:ext cx="480" cy="439"/>
            </a:xfrm>
            <a:prstGeom prst="rect">
              <a:avLst/>
            </a:prstGeom>
            <a:noFill/>
            <a:ln>
              <a:noFill/>
            </a:ln>
            <a:effectLst/>
            <a:extLst/>
          </p:spPr>
          <p:txBody>
            <a:bodyPr>
              <a:spAutoFit/>
            </a:bodyPr>
            <a:lstStyle/>
            <a:p>
              <a:pPr algn="ctr">
                <a:lnSpc>
                  <a:spcPct val="70000"/>
                </a:lnSpc>
                <a:spcBef>
                  <a:spcPct val="50000"/>
                </a:spcBef>
                <a:defRPr/>
              </a:pPr>
              <a:r>
                <a:rPr kumimoji="1" lang="en-US" altLang="zh-CN" sz="1800" b="1">
                  <a:solidFill>
                    <a:srgbClr val="FF5050"/>
                  </a:solidFill>
                  <a:effectLst>
                    <a:outerShdw blurRad="38100" dist="38100" dir="2700000" algn="tl">
                      <a:srgbClr val="C0C0C0"/>
                    </a:outerShdw>
                  </a:effectLst>
                  <a:latin typeface="Times New Roman" pitchFamily="18" charset="0"/>
                  <a:ea typeface="宋体" pitchFamily="2" charset="-122"/>
                </a:rPr>
                <a:t> </a:t>
              </a:r>
              <a:r>
                <a:rPr kumimoji="1" lang="en-US" altLang="zh-CN" sz="2400" b="1">
                  <a:solidFill>
                    <a:srgbClr val="FF5050"/>
                  </a:solidFill>
                  <a:effectLst>
                    <a:outerShdw blurRad="38100" dist="38100" dir="2700000" algn="tl">
                      <a:srgbClr val="C0C0C0"/>
                    </a:outerShdw>
                  </a:effectLst>
                  <a:latin typeface="Times New Roman" pitchFamily="18" charset="0"/>
                  <a:ea typeface="宋体" pitchFamily="2" charset="-122"/>
                </a:rPr>
                <a:t>I/O</a:t>
              </a:r>
            </a:p>
            <a:p>
              <a:pPr algn="ctr">
                <a:lnSpc>
                  <a:spcPct val="70000"/>
                </a:lnSpc>
                <a:spcBef>
                  <a:spcPct val="50000"/>
                </a:spcBef>
                <a:defRPr/>
              </a:pPr>
              <a:r>
                <a:rPr kumimoji="1" lang="zh-CN" altLang="en-US" sz="2400" b="1">
                  <a:solidFill>
                    <a:srgbClr val="FF5050"/>
                  </a:solidFill>
                  <a:effectLst>
                    <a:outerShdw blurRad="38100" dist="38100" dir="2700000" algn="tl">
                      <a:srgbClr val="C0C0C0"/>
                    </a:outerShdw>
                  </a:effectLst>
                  <a:latin typeface="Times New Roman" pitchFamily="18" charset="0"/>
                  <a:ea typeface="宋体" pitchFamily="2" charset="-122"/>
                </a:rPr>
                <a:t>设备</a:t>
              </a:r>
            </a:p>
          </p:txBody>
        </p:sp>
        <p:sp>
          <p:nvSpPr>
            <p:cNvPr id="14345" name="Line 11"/>
            <p:cNvSpPr>
              <a:spLocks noChangeShapeType="1"/>
            </p:cNvSpPr>
            <p:nvPr/>
          </p:nvSpPr>
          <p:spPr bwMode="auto">
            <a:xfrm>
              <a:off x="3960" y="2944"/>
              <a:ext cx="384" cy="0"/>
            </a:xfrm>
            <a:prstGeom prst="line">
              <a:avLst/>
            </a:prstGeom>
            <a:noFill/>
            <a:ln w="76200" cmpd="tri">
              <a:solidFill>
                <a:srgbClr val="008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4346" name="Line 12"/>
            <p:cNvSpPr>
              <a:spLocks noChangeShapeType="1"/>
            </p:cNvSpPr>
            <p:nvPr/>
          </p:nvSpPr>
          <p:spPr bwMode="auto">
            <a:xfrm>
              <a:off x="4776" y="2944"/>
              <a:ext cx="384" cy="0"/>
            </a:xfrm>
            <a:prstGeom prst="line">
              <a:avLst/>
            </a:prstGeom>
            <a:noFill/>
            <a:ln w="76200" cmpd="tri">
              <a:solidFill>
                <a:srgbClr val="00808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2" name="圆角矩形 1">
            <a:hlinkClick r:id="rId2" action="ppaction://hlinksldjump"/>
          </p:cNvPr>
          <p:cNvSpPr/>
          <p:nvPr/>
        </p:nvSpPr>
        <p:spPr bwMode="auto">
          <a:xfrm>
            <a:off x="7668990" y="3140968"/>
            <a:ext cx="792088" cy="359693"/>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j-ea"/>
                <a:ea typeface="+mj-ea"/>
              </a:rPr>
              <a:t> 实例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randombar(horizontal)">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randombar(horizontal)">
                                      <p:cBhvr>
                                        <p:cTn id="12"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28"/>
          <p:cNvSpPr>
            <a:spLocks noChangeArrowheads="1"/>
          </p:cNvSpPr>
          <p:nvPr/>
        </p:nvSpPr>
        <p:spPr bwMode="auto">
          <a:xfrm>
            <a:off x="0" y="549275"/>
            <a:ext cx="6877050"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40963" name="Rectangle 229"/>
          <p:cNvSpPr>
            <a:spLocks noChangeArrowheads="1"/>
          </p:cNvSpPr>
          <p:nvPr/>
        </p:nvSpPr>
        <p:spPr bwMode="auto">
          <a:xfrm>
            <a:off x="2266950" y="5805488"/>
            <a:ext cx="6877050"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40964" name="Text Box 230"/>
          <p:cNvSpPr txBox="1">
            <a:spLocks noChangeArrowheads="1"/>
          </p:cNvSpPr>
          <p:nvPr/>
        </p:nvSpPr>
        <p:spPr bwMode="auto">
          <a:xfrm>
            <a:off x="152400" y="18288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en-US" altLang="zh-CN" sz="2400">
                <a:latin typeface="Times New Roman" pitchFamily="18" charset="0"/>
                <a:ea typeface="楷体_GB2312" pitchFamily="49" charset="-122"/>
              </a:rPr>
              <a:t>				   	   	  	  	  	</a:t>
            </a:r>
          </a:p>
        </p:txBody>
      </p:sp>
      <p:graphicFrame>
        <p:nvGraphicFramePr>
          <p:cNvPr id="110823" name="Group 231"/>
          <p:cNvGraphicFramePr>
            <a:graphicFrameLocks noGrp="1"/>
          </p:cNvGraphicFramePr>
          <p:nvPr>
            <p:extLst>
              <p:ext uri="{D42A27DB-BD31-4B8C-83A1-F6EECF244321}">
                <p14:modId xmlns:p14="http://schemas.microsoft.com/office/powerpoint/2010/main" val="4111284331"/>
              </p:ext>
            </p:extLst>
          </p:nvPr>
        </p:nvGraphicFramePr>
        <p:xfrm>
          <a:off x="152400" y="501615"/>
          <a:ext cx="8839200" cy="839153"/>
        </p:xfrm>
        <a:graphic>
          <a:graphicData uri="http://schemas.openxmlformats.org/drawingml/2006/table">
            <a:tbl>
              <a:tblPr/>
              <a:tblGrid>
                <a:gridCol w="884238"/>
                <a:gridCol w="884237"/>
                <a:gridCol w="882650"/>
                <a:gridCol w="884238"/>
                <a:gridCol w="884237"/>
                <a:gridCol w="884238"/>
                <a:gridCol w="884237"/>
                <a:gridCol w="882650"/>
                <a:gridCol w="884238"/>
                <a:gridCol w="884237"/>
              </a:tblGrid>
              <a:tr h="282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accent2"/>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accent2"/>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accent2"/>
                        </a:solidFill>
                        <a:effectLst/>
                        <a:latin typeface="Arial"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幼圆"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10858" name="Group 266"/>
          <p:cNvGraphicFramePr>
            <a:graphicFrameLocks noGrp="1"/>
          </p:cNvGraphicFramePr>
          <p:nvPr>
            <p:extLst>
              <p:ext uri="{D42A27DB-BD31-4B8C-83A1-F6EECF244321}">
                <p14:modId xmlns:p14="http://schemas.microsoft.com/office/powerpoint/2010/main" val="370686294"/>
              </p:ext>
            </p:extLst>
          </p:nvPr>
        </p:nvGraphicFramePr>
        <p:xfrm>
          <a:off x="152400" y="1350019"/>
          <a:ext cx="8839200" cy="1358901"/>
        </p:xfrm>
        <a:graphic>
          <a:graphicData uri="http://schemas.openxmlformats.org/drawingml/2006/table">
            <a:tbl>
              <a:tblPr/>
              <a:tblGrid>
                <a:gridCol w="884238"/>
                <a:gridCol w="884237"/>
                <a:gridCol w="882650"/>
                <a:gridCol w="884238"/>
                <a:gridCol w="884237"/>
                <a:gridCol w="884238"/>
                <a:gridCol w="884237"/>
                <a:gridCol w="882650"/>
                <a:gridCol w="884238"/>
                <a:gridCol w="884237"/>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10904" name="Group 312"/>
          <p:cNvGraphicFramePr>
            <a:graphicFrameLocks noGrp="1"/>
          </p:cNvGraphicFramePr>
          <p:nvPr>
            <p:extLst>
              <p:ext uri="{D42A27DB-BD31-4B8C-83A1-F6EECF244321}">
                <p14:modId xmlns:p14="http://schemas.microsoft.com/office/powerpoint/2010/main" val="1415385003"/>
              </p:ext>
            </p:extLst>
          </p:nvPr>
        </p:nvGraphicFramePr>
        <p:xfrm>
          <a:off x="152400" y="2708920"/>
          <a:ext cx="8839200" cy="1235393"/>
        </p:xfrm>
        <a:graphic>
          <a:graphicData uri="http://schemas.openxmlformats.org/drawingml/2006/table">
            <a:tbl>
              <a:tblPr/>
              <a:tblGrid>
                <a:gridCol w="884238"/>
                <a:gridCol w="884237"/>
                <a:gridCol w="882650"/>
                <a:gridCol w="884238"/>
                <a:gridCol w="884237"/>
                <a:gridCol w="884238"/>
                <a:gridCol w="884237"/>
                <a:gridCol w="882650"/>
                <a:gridCol w="884238"/>
                <a:gridCol w="884237"/>
              </a:tblGrid>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10950" name="Group 358"/>
          <p:cNvGraphicFramePr>
            <a:graphicFrameLocks noGrp="1"/>
          </p:cNvGraphicFramePr>
          <p:nvPr>
            <p:extLst>
              <p:ext uri="{D42A27DB-BD31-4B8C-83A1-F6EECF244321}">
                <p14:modId xmlns:p14="http://schemas.microsoft.com/office/powerpoint/2010/main" val="2314418043"/>
              </p:ext>
            </p:extLst>
          </p:nvPr>
        </p:nvGraphicFramePr>
        <p:xfrm>
          <a:off x="152400" y="3933056"/>
          <a:ext cx="8839200" cy="1296353"/>
        </p:xfrm>
        <a:graphic>
          <a:graphicData uri="http://schemas.openxmlformats.org/drawingml/2006/table">
            <a:tbl>
              <a:tblPr/>
              <a:tblGrid>
                <a:gridCol w="884238"/>
                <a:gridCol w="884237"/>
                <a:gridCol w="882650"/>
                <a:gridCol w="884238"/>
                <a:gridCol w="884237"/>
                <a:gridCol w="884238"/>
                <a:gridCol w="884237"/>
                <a:gridCol w="882650"/>
                <a:gridCol w="884238"/>
                <a:gridCol w="884237"/>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10996" name="Group 404"/>
          <p:cNvGraphicFramePr>
            <a:graphicFrameLocks noGrp="1"/>
          </p:cNvGraphicFramePr>
          <p:nvPr>
            <p:extLst>
              <p:ext uri="{D42A27DB-BD31-4B8C-83A1-F6EECF244321}">
                <p14:modId xmlns:p14="http://schemas.microsoft.com/office/powerpoint/2010/main" val="2513819584"/>
              </p:ext>
            </p:extLst>
          </p:nvPr>
        </p:nvGraphicFramePr>
        <p:xfrm>
          <a:off x="152400" y="5229200"/>
          <a:ext cx="8839200" cy="1296353"/>
        </p:xfrm>
        <a:graphic>
          <a:graphicData uri="http://schemas.openxmlformats.org/drawingml/2006/table">
            <a:tbl>
              <a:tblPr/>
              <a:tblGrid>
                <a:gridCol w="884238"/>
                <a:gridCol w="884237"/>
                <a:gridCol w="882650"/>
                <a:gridCol w="884238"/>
                <a:gridCol w="884237"/>
                <a:gridCol w="884238"/>
                <a:gridCol w="884237"/>
                <a:gridCol w="882650"/>
                <a:gridCol w="884238"/>
                <a:gridCol w="884237"/>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accent1"/>
                          </a:solidFill>
                          <a:effectLst/>
                          <a:latin typeface="Arial" charset="0"/>
                          <a:ea typeface="幼圆"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accent1"/>
                          </a:solidFill>
                          <a:effectLst/>
                          <a:latin typeface="Arial" charset="0"/>
                          <a:ea typeface="幼圆"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accent2"/>
                          </a:solidFill>
                          <a:effectLst/>
                          <a:latin typeface="Arial" charset="0"/>
                          <a:ea typeface="幼圆"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2" name="矩形 1"/>
          <p:cNvSpPr/>
          <p:nvPr/>
        </p:nvSpPr>
        <p:spPr bwMode="auto">
          <a:xfrm>
            <a:off x="4648200" y="1340768"/>
            <a:ext cx="4172272" cy="5184576"/>
          </a:xfrm>
          <a:prstGeom prst="rect">
            <a:avLst/>
          </a:prstGeom>
          <a:noFill/>
          <a:ln w="28575" cap="flat" cmpd="sng" algn="ctr">
            <a:solidFill>
              <a:srgbClr val="FF0000"/>
            </a:solidFill>
            <a:prstDash val="dashDot"/>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
        <p:nvSpPr>
          <p:cNvPr id="3" name="椭圆 2"/>
          <p:cNvSpPr/>
          <p:nvPr/>
        </p:nvSpPr>
        <p:spPr bwMode="auto">
          <a:xfrm>
            <a:off x="3707904" y="1340768"/>
            <a:ext cx="792088" cy="5112420"/>
          </a:xfrm>
          <a:prstGeom prst="ellipse">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
        <p:nvSpPr>
          <p:cNvPr id="15" name="椭圆 14"/>
          <p:cNvSpPr/>
          <p:nvPr/>
        </p:nvSpPr>
        <p:spPr bwMode="auto">
          <a:xfrm>
            <a:off x="179512" y="1412924"/>
            <a:ext cx="792088" cy="5112420"/>
          </a:xfrm>
          <a:prstGeom prst="ellipse">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
        <p:nvSpPr>
          <p:cNvPr id="4" name="矩形 3"/>
          <p:cNvSpPr/>
          <p:nvPr/>
        </p:nvSpPr>
        <p:spPr bwMode="auto">
          <a:xfrm>
            <a:off x="1043608" y="1340768"/>
            <a:ext cx="2592288" cy="5184576"/>
          </a:xfrm>
          <a:prstGeom prst="rect">
            <a:avLst/>
          </a:prstGeom>
          <a:noFill/>
          <a:ln w="28575" cap="flat" cmpd="sng" algn="ctr">
            <a:solidFill>
              <a:srgbClr val="FF0000"/>
            </a:solidFill>
            <a:prstDash val="dashDot"/>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
        <p:nvSpPr>
          <p:cNvPr id="14" name="KSO_Shape">
            <a:hlinkClick r:id="rId2" action="ppaction://hlinksldjump"/>
          </p:cNvPr>
          <p:cNvSpPr/>
          <p:nvPr/>
        </p:nvSpPr>
        <p:spPr>
          <a:xfrm rot="10800000">
            <a:off x="1075600" y="35424"/>
            <a:ext cx="448444" cy="448444"/>
          </a:xfrm>
          <a:custGeom>
            <a:avLst/>
            <a:gdLst>
              <a:gd name="connsiteX0" fmla="*/ 363514 w 648072"/>
              <a:gd name="connsiteY0" fmla="*/ 144016 h 648072"/>
              <a:gd name="connsiteX1" fmla="*/ 363514 w 648072"/>
              <a:gd name="connsiteY1" fmla="*/ 234026 h 648072"/>
              <a:gd name="connsiteX2" fmla="*/ 104538 w 648072"/>
              <a:gd name="connsiteY2" fmla="*/ 234026 h 648072"/>
              <a:gd name="connsiteX3" fmla="*/ 104538 w 648072"/>
              <a:gd name="connsiteY3" fmla="*/ 414046 h 648072"/>
              <a:gd name="connsiteX4" fmla="*/ 363514 w 648072"/>
              <a:gd name="connsiteY4" fmla="*/ 414046 h 648072"/>
              <a:gd name="connsiteX5" fmla="*/ 363514 w 648072"/>
              <a:gd name="connsiteY5" fmla="*/ 504056 h 648072"/>
              <a:gd name="connsiteX6" fmla="*/ 543534 w 648072"/>
              <a:gd name="connsiteY6" fmla="*/ 324036 h 648072"/>
              <a:gd name="connsiteX7" fmla="*/ 324036 w 648072"/>
              <a:gd name="connsiteY7" fmla="*/ 0 h 648072"/>
              <a:gd name="connsiteX8" fmla="*/ 648072 w 648072"/>
              <a:gd name="connsiteY8" fmla="*/ 324036 h 648072"/>
              <a:gd name="connsiteX9" fmla="*/ 324036 w 648072"/>
              <a:gd name="connsiteY9" fmla="*/ 648072 h 648072"/>
              <a:gd name="connsiteX10" fmla="*/ 0 w 648072"/>
              <a:gd name="connsiteY10" fmla="*/ 324036 h 648072"/>
              <a:gd name="connsiteX11" fmla="*/ 324036 w 648072"/>
              <a:gd name="connsiteY11"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8072" h="648072">
                <a:moveTo>
                  <a:pt x="363514" y="144016"/>
                </a:moveTo>
                <a:lnTo>
                  <a:pt x="363514" y="234026"/>
                </a:lnTo>
                <a:lnTo>
                  <a:pt x="104538" y="234026"/>
                </a:lnTo>
                <a:lnTo>
                  <a:pt x="104538" y="414046"/>
                </a:lnTo>
                <a:lnTo>
                  <a:pt x="363514" y="414046"/>
                </a:lnTo>
                <a:lnTo>
                  <a:pt x="363514" y="504056"/>
                </a:lnTo>
                <a:lnTo>
                  <a:pt x="543534" y="324036"/>
                </a:ln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0823"/>
                                        </p:tgtEl>
                                        <p:attrNameLst>
                                          <p:attrName>style.visibility</p:attrName>
                                        </p:attrNameLst>
                                      </p:cBhvr>
                                      <p:to>
                                        <p:strVal val="visible"/>
                                      </p:to>
                                    </p:set>
                                    <p:animEffect transition="in" filter="randombar(horizontal)">
                                      <p:cBhvr>
                                        <p:cTn id="12" dur="500"/>
                                        <p:tgtEl>
                                          <p:spTgt spid="11082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72100"/>
            <a:ext cx="6082178" cy="413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468313" y="981075"/>
            <a:ext cx="1524000" cy="523220"/>
          </a:xfrm>
          <a:prstGeom prst="rect">
            <a:avLst/>
          </a:prstGeom>
          <a:noFill/>
          <a:ln>
            <a:noFill/>
          </a:ln>
          <a:effectLst/>
          <a:extLst/>
        </p:spPr>
        <p:txBody>
          <a:bodyPr>
            <a:spAutoFit/>
          </a:bodyPr>
          <a:lstStyle/>
          <a:p>
            <a:pPr>
              <a:spcBef>
                <a:spcPct val="50000"/>
              </a:spcBef>
              <a:defRPr/>
            </a:pPr>
            <a:r>
              <a:rPr lang="zh-CN" altLang="en-US" sz="2800" dirty="0">
                <a:solidFill>
                  <a:srgbClr val="FF6600"/>
                </a:solidFill>
                <a:latin typeface="+mn-lt"/>
                <a:ea typeface="+mn-ea"/>
              </a:rPr>
              <a:t>例</a:t>
            </a:r>
            <a:r>
              <a:rPr lang="en-US" altLang="zh-CN" sz="2800" dirty="0">
                <a:solidFill>
                  <a:srgbClr val="FF6600"/>
                </a:solidFill>
                <a:latin typeface="+mn-lt"/>
                <a:ea typeface="+mn-ea"/>
              </a:rPr>
              <a:t>2</a:t>
            </a:r>
            <a:r>
              <a:rPr lang="zh-CN" altLang="en-US" sz="2800" dirty="0">
                <a:solidFill>
                  <a:srgbClr val="FF6600"/>
                </a:solidFill>
                <a:latin typeface="+mn-lt"/>
                <a:ea typeface="+mn-ea"/>
              </a:rPr>
              <a:t>答案</a:t>
            </a:r>
          </a:p>
        </p:txBody>
      </p:sp>
      <p:sp>
        <p:nvSpPr>
          <p:cNvPr id="4" name="Rectangle 4"/>
          <p:cNvSpPr txBox="1">
            <a:spLocks noChangeArrowheads="1"/>
          </p:cNvSpPr>
          <p:nvPr/>
        </p:nvSpPr>
        <p:spPr>
          <a:xfrm>
            <a:off x="395289" y="116632"/>
            <a:ext cx="7705103"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2800" b="0">
                <a:solidFill>
                  <a:schemeClr val="accent2"/>
                </a:solidFill>
                <a:latin typeface="+mj-lt"/>
                <a:ea typeface="+mj-ea"/>
                <a:cs typeface="+mj-cs"/>
              </a:defRPr>
            </a:lvl1pPr>
            <a:lvl2pPr eaLnBrk="0" hangingPunct="0">
              <a:defRPr sz="2800" b="1">
                <a:solidFill>
                  <a:srgbClr val="003366"/>
                </a:solidFill>
                <a:ea typeface="宋体" pitchFamily="2" charset="-122"/>
              </a:defRPr>
            </a:lvl2pPr>
            <a:lvl3pPr eaLnBrk="0" hangingPunct="0">
              <a:defRPr sz="2800" b="1">
                <a:solidFill>
                  <a:srgbClr val="003366"/>
                </a:solidFill>
                <a:ea typeface="宋体" pitchFamily="2" charset="-122"/>
              </a:defRPr>
            </a:lvl3pPr>
            <a:lvl4pPr eaLnBrk="0" hangingPunct="0">
              <a:defRPr sz="2800" b="1">
                <a:solidFill>
                  <a:srgbClr val="003366"/>
                </a:solidFill>
                <a:ea typeface="宋体" pitchFamily="2" charset="-122"/>
              </a:defRPr>
            </a:lvl4pPr>
            <a:lvl5pPr eaLnBrk="0" hangingPunct="0">
              <a:defRPr sz="2800" b="1">
                <a:solidFill>
                  <a:srgbClr val="003366"/>
                </a:solidFill>
                <a:ea typeface="宋体" pitchFamily="2" charset="-122"/>
              </a:defRPr>
            </a:lvl5pPr>
            <a:lvl6pPr marL="457200" fontAlgn="base">
              <a:spcBef>
                <a:spcPct val="0"/>
              </a:spcBef>
              <a:spcAft>
                <a:spcPct val="0"/>
              </a:spcAft>
              <a:defRPr sz="2800" b="1">
                <a:solidFill>
                  <a:srgbClr val="003366"/>
                </a:solidFill>
                <a:ea typeface="宋体" pitchFamily="2" charset="-122"/>
              </a:defRPr>
            </a:lvl6pPr>
            <a:lvl7pPr marL="914400" fontAlgn="base">
              <a:spcBef>
                <a:spcPct val="0"/>
              </a:spcBef>
              <a:spcAft>
                <a:spcPct val="0"/>
              </a:spcAft>
              <a:defRPr sz="2800" b="1">
                <a:solidFill>
                  <a:srgbClr val="003366"/>
                </a:solidFill>
                <a:ea typeface="宋体" pitchFamily="2" charset="-122"/>
              </a:defRPr>
            </a:lvl7pPr>
            <a:lvl8pPr marL="1371600" fontAlgn="base">
              <a:spcBef>
                <a:spcPct val="0"/>
              </a:spcBef>
              <a:spcAft>
                <a:spcPct val="0"/>
              </a:spcAft>
              <a:defRPr sz="2800" b="1">
                <a:solidFill>
                  <a:srgbClr val="003366"/>
                </a:solidFill>
                <a:ea typeface="宋体" pitchFamily="2" charset="-122"/>
              </a:defRPr>
            </a:lvl8pPr>
            <a:lvl9pPr marL="1828800" fontAlgn="base">
              <a:spcBef>
                <a:spcPct val="0"/>
              </a:spcBef>
              <a:spcAft>
                <a:spcPct val="0"/>
              </a:spcAft>
              <a:defRPr sz="2800" b="1">
                <a:solidFill>
                  <a:srgbClr val="003366"/>
                </a:solidFill>
                <a:ea typeface="宋体" pitchFamily="2" charset="-122"/>
              </a:defRPr>
            </a:lvl9pPr>
          </a:lstStyle>
          <a:p>
            <a:r>
              <a:rPr lang="en-US" altLang="zh-CN" dirty="0"/>
              <a:t>2. </a:t>
            </a:r>
            <a:r>
              <a:rPr lang="zh-CN" altLang="en-US" dirty="0"/>
              <a:t>用译码器设计口地址译码电路</a:t>
            </a:r>
            <a:endParaRPr lang="zh-CN" altLang="zh-CN" dirty="0"/>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988840"/>
            <a:ext cx="5877272" cy="414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Text Box 5"/>
          <p:cNvSpPr txBox="1">
            <a:spLocks noChangeArrowheads="1"/>
          </p:cNvSpPr>
          <p:nvPr/>
        </p:nvSpPr>
        <p:spPr bwMode="auto">
          <a:xfrm>
            <a:off x="468312" y="908720"/>
            <a:ext cx="7992120" cy="954107"/>
          </a:xfrm>
          <a:prstGeom prst="rect">
            <a:avLst/>
          </a:prstGeom>
          <a:noFill/>
          <a:ln>
            <a:noFill/>
          </a:ln>
          <a:effectLst/>
          <a:extLst/>
        </p:spPr>
        <p:txBody>
          <a:bodyPr wrap="square">
            <a:spAutoFit/>
          </a:bodyPr>
          <a:lstStyle/>
          <a:p>
            <a:pPr marL="630238" indent="-630238">
              <a:spcBef>
                <a:spcPct val="50000"/>
              </a:spcBef>
              <a:defRPr/>
            </a:pPr>
            <a:r>
              <a:rPr lang="zh-CN" altLang="en-US" sz="2800" dirty="0">
                <a:solidFill>
                  <a:srgbClr val="0000FF"/>
                </a:solidFill>
                <a:latin typeface="+mn-lt"/>
                <a:ea typeface="幼圆" pitchFamily="49" charset="-122"/>
              </a:rPr>
              <a:t>例</a:t>
            </a:r>
            <a:r>
              <a:rPr lang="en-US" altLang="zh-CN" sz="2800" dirty="0" smtClean="0">
                <a:solidFill>
                  <a:srgbClr val="0000FF"/>
                </a:solidFill>
                <a:latin typeface="+mn-lt"/>
                <a:ea typeface="幼圆" pitchFamily="49" charset="-122"/>
              </a:rPr>
              <a:t>3 </a:t>
            </a:r>
            <a:r>
              <a:rPr lang="zh-CN" altLang="en-US" sz="2800" dirty="0" smtClean="0">
                <a:solidFill>
                  <a:srgbClr val="0000FF"/>
                </a:solidFill>
                <a:latin typeface="+mn-lt"/>
                <a:ea typeface="幼圆" pitchFamily="49" charset="-122"/>
              </a:rPr>
              <a:t>分析下图中的译码电路，给出</a:t>
            </a:r>
            <a:r>
              <a:rPr lang="en-US" altLang="zh-CN" sz="2800" dirty="0" smtClean="0">
                <a:solidFill>
                  <a:srgbClr val="0000FF"/>
                </a:solidFill>
                <a:latin typeface="+mn-lt"/>
                <a:ea typeface="幼圆" pitchFamily="49" charset="-122"/>
              </a:rPr>
              <a:t>Y1</a:t>
            </a:r>
            <a:r>
              <a:rPr lang="zh-CN" altLang="en-US" sz="2800" dirty="0" smtClean="0">
                <a:solidFill>
                  <a:srgbClr val="0000FF"/>
                </a:solidFill>
                <a:latin typeface="+mn-lt"/>
                <a:ea typeface="幼圆" pitchFamily="49" charset="-122"/>
              </a:rPr>
              <a:t>输出对应的地址</a:t>
            </a:r>
            <a:r>
              <a:rPr lang="zh-CN" altLang="en-US" sz="2800" dirty="0">
                <a:solidFill>
                  <a:srgbClr val="0000FF"/>
                </a:solidFill>
                <a:latin typeface="+mn-lt"/>
                <a:ea typeface="幼圆" pitchFamily="49" charset="-122"/>
              </a:rPr>
              <a:t>值</a:t>
            </a:r>
            <a:r>
              <a:rPr lang="en-US" altLang="zh-CN" sz="2800" dirty="0" smtClean="0">
                <a:solidFill>
                  <a:srgbClr val="0000FF"/>
                </a:solidFill>
                <a:latin typeface="+mn-lt"/>
                <a:ea typeface="幼圆" pitchFamily="49" charset="-122"/>
              </a:rPr>
              <a:t>(</a:t>
            </a:r>
            <a:r>
              <a:rPr lang="zh-CN" altLang="en-US" sz="2800" dirty="0" smtClean="0">
                <a:solidFill>
                  <a:srgbClr val="0000FF"/>
                </a:solidFill>
                <a:latin typeface="+mn-lt"/>
                <a:ea typeface="幼圆" pitchFamily="49" charset="-122"/>
              </a:rPr>
              <a:t>或地址范围</a:t>
            </a:r>
            <a:r>
              <a:rPr lang="en-US" altLang="zh-CN" sz="2800" dirty="0" smtClean="0">
                <a:solidFill>
                  <a:srgbClr val="0000FF"/>
                </a:solidFill>
                <a:latin typeface="+mn-lt"/>
                <a:ea typeface="幼圆" pitchFamily="49" charset="-122"/>
              </a:rPr>
              <a:t>)</a:t>
            </a:r>
            <a:r>
              <a:rPr lang="zh-CN" altLang="en-US" sz="2800" dirty="0" smtClean="0">
                <a:solidFill>
                  <a:srgbClr val="0000FF"/>
                </a:solidFill>
                <a:latin typeface="+mn-lt"/>
                <a:ea typeface="幼圆" pitchFamily="49" charset="-122"/>
              </a:rPr>
              <a:t>。</a:t>
            </a:r>
            <a:endParaRPr lang="en-US" altLang="zh-CN" sz="2800" dirty="0">
              <a:solidFill>
                <a:srgbClr val="0000FF"/>
              </a:solidFill>
              <a:latin typeface="+mn-lt"/>
              <a:ea typeface="幼圆" pitchFamily="49" charset="-122"/>
            </a:endParaRPr>
          </a:p>
        </p:txBody>
      </p:sp>
      <p:sp>
        <p:nvSpPr>
          <p:cNvPr id="5" name="Rectangle 4"/>
          <p:cNvSpPr txBox="1">
            <a:spLocks noChangeArrowheads="1"/>
          </p:cNvSpPr>
          <p:nvPr/>
        </p:nvSpPr>
        <p:spPr>
          <a:xfrm>
            <a:off x="395289" y="116632"/>
            <a:ext cx="7705103"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2800" b="0">
                <a:solidFill>
                  <a:schemeClr val="accent2"/>
                </a:solidFill>
                <a:latin typeface="+mj-lt"/>
                <a:ea typeface="+mj-ea"/>
                <a:cs typeface="+mj-cs"/>
              </a:defRPr>
            </a:lvl1pPr>
            <a:lvl2pPr eaLnBrk="0" hangingPunct="0">
              <a:defRPr sz="2800" b="1">
                <a:solidFill>
                  <a:srgbClr val="003366"/>
                </a:solidFill>
                <a:ea typeface="宋体" pitchFamily="2" charset="-122"/>
              </a:defRPr>
            </a:lvl2pPr>
            <a:lvl3pPr eaLnBrk="0" hangingPunct="0">
              <a:defRPr sz="2800" b="1">
                <a:solidFill>
                  <a:srgbClr val="003366"/>
                </a:solidFill>
                <a:ea typeface="宋体" pitchFamily="2" charset="-122"/>
              </a:defRPr>
            </a:lvl3pPr>
            <a:lvl4pPr eaLnBrk="0" hangingPunct="0">
              <a:defRPr sz="2800" b="1">
                <a:solidFill>
                  <a:srgbClr val="003366"/>
                </a:solidFill>
                <a:ea typeface="宋体" pitchFamily="2" charset="-122"/>
              </a:defRPr>
            </a:lvl4pPr>
            <a:lvl5pPr eaLnBrk="0" hangingPunct="0">
              <a:defRPr sz="2800" b="1">
                <a:solidFill>
                  <a:srgbClr val="003366"/>
                </a:solidFill>
                <a:ea typeface="宋体" pitchFamily="2" charset="-122"/>
              </a:defRPr>
            </a:lvl5pPr>
            <a:lvl6pPr marL="457200" fontAlgn="base">
              <a:spcBef>
                <a:spcPct val="0"/>
              </a:spcBef>
              <a:spcAft>
                <a:spcPct val="0"/>
              </a:spcAft>
              <a:defRPr sz="2800" b="1">
                <a:solidFill>
                  <a:srgbClr val="003366"/>
                </a:solidFill>
                <a:ea typeface="宋体" pitchFamily="2" charset="-122"/>
              </a:defRPr>
            </a:lvl6pPr>
            <a:lvl7pPr marL="914400" fontAlgn="base">
              <a:spcBef>
                <a:spcPct val="0"/>
              </a:spcBef>
              <a:spcAft>
                <a:spcPct val="0"/>
              </a:spcAft>
              <a:defRPr sz="2800" b="1">
                <a:solidFill>
                  <a:srgbClr val="003366"/>
                </a:solidFill>
                <a:ea typeface="宋体" pitchFamily="2" charset="-122"/>
              </a:defRPr>
            </a:lvl7pPr>
            <a:lvl8pPr marL="1371600" fontAlgn="base">
              <a:spcBef>
                <a:spcPct val="0"/>
              </a:spcBef>
              <a:spcAft>
                <a:spcPct val="0"/>
              </a:spcAft>
              <a:defRPr sz="2800" b="1">
                <a:solidFill>
                  <a:srgbClr val="003366"/>
                </a:solidFill>
                <a:ea typeface="宋体" pitchFamily="2" charset="-122"/>
              </a:defRPr>
            </a:lvl8pPr>
            <a:lvl9pPr marL="1828800" fontAlgn="base">
              <a:spcBef>
                <a:spcPct val="0"/>
              </a:spcBef>
              <a:spcAft>
                <a:spcPct val="0"/>
              </a:spcAft>
              <a:defRPr sz="2800" b="1">
                <a:solidFill>
                  <a:srgbClr val="003366"/>
                </a:solidFill>
                <a:ea typeface="宋体" pitchFamily="2" charset="-122"/>
              </a:defRPr>
            </a:lvl9pPr>
          </a:lstStyle>
          <a:p>
            <a:r>
              <a:rPr lang="en-US" altLang="zh-CN" dirty="0"/>
              <a:t>2. </a:t>
            </a:r>
            <a:r>
              <a:rPr lang="zh-CN" altLang="en-US" dirty="0"/>
              <a:t>用译码器设计口地址译码电路</a:t>
            </a:r>
            <a:endParaRPr lang="zh-CN" altLang="zh-CN" dirty="0"/>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6"/>
          <p:cNvGrpSpPr>
            <a:grpSpLocks/>
          </p:cNvGrpSpPr>
          <p:nvPr/>
        </p:nvGrpSpPr>
        <p:grpSpPr bwMode="auto">
          <a:xfrm>
            <a:off x="467544" y="908720"/>
            <a:ext cx="8394859" cy="5616502"/>
            <a:chOff x="-46" y="19"/>
            <a:chExt cx="5761" cy="4323"/>
          </a:xfrm>
        </p:grpSpPr>
        <p:pic>
          <p:nvPicPr>
            <p:cNvPr id="440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 y="19"/>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5"/>
            <p:cNvSpPr>
              <a:spLocks noChangeArrowheads="1"/>
            </p:cNvSpPr>
            <p:nvPr/>
          </p:nvSpPr>
          <p:spPr bwMode="auto">
            <a:xfrm>
              <a:off x="4111" y="4166"/>
              <a:ext cx="1604" cy="176"/>
            </a:xfrm>
            <a:prstGeom prst="rect">
              <a:avLst/>
            </a:prstGeom>
            <a:gradFill rotWithShape="1">
              <a:gsLst>
                <a:gs pos="0">
                  <a:srgbClr val="66CCFF"/>
                </a:gs>
                <a:gs pos="100000">
                  <a:srgbClr val="2F5E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sp>
        <p:nvSpPr>
          <p:cNvPr id="114695" name="Text Box 7"/>
          <p:cNvSpPr txBox="1">
            <a:spLocks noChangeArrowheads="1"/>
          </p:cNvSpPr>
          <p:nvPr/>
        </p:nvSpPr>
        <p:spPr bwMode="auto">
          <a:xfrm>
            <a:off x="5724128" y="2276872"/>
            <a:ext cx="1524000" cy="457200"/>
          </a:xfrm>
          <a:prstGeom prst="rect">
            <a:avLst/>
          </a:prstGeom>
          <a:noFill/>
          <a:ln>
            <a:noFill/>
          </a:ln>
          <a:effectLst/>
          <a:extLst/>
        </p:spPr>
        <p:txBody>
          <a:bodyPr>
            <a:spAutoFit/>
          </a:bodyPr>
          <a:lstStyle/>
          <a:p>
            <a:pPr>
              <a:spcBef>
                <a:spcPct val="50000"/>
              </a:spcBef>
              <a:defRPr/>
            </a:pPr>
            <a:r>
              <a:rPr lang="zh-CN" altLang="en-US" sz="2400" dirty="0">
                <a:solidFill>
                  <a:srgbClr val="FF6600"/>
                </a:solidFill>
                <a:latin typeface="+mn-lt"/>
                <a:ea typeface="+mn-ea"/>
              </a:rPr>
              <a:t>例</a:t>
            </a:r>
            <a:r>
              <a:rPr lang="en-US" altLang="zh-CN" sz="2400" dirty="0">
                <a:solidFill>
                  <a:srgbClr val="FF6600"/>
                </a:solidFill>
                <a:latin typeface="+mn-lt"/>
                <a:ea typeface="+mn-ea"/>
              </a:rPr>
              <a:t>3</a:t>
            </a:r>
            <a:r>
              <a:rPr lang="zh-CN" altLang="en-US" sz="2400" dirty="0">
                <a:solidFill>
                  <a:srgbClr val="FF6600"/>
                </a:solidFill>
                <a:latin typeface="+mn-lt"/>
                <a:ea typeface="+mn-ea"/>
              </a:rPr>
              <a:t>答案</a:t>
            </a:r>
          </a:p>
        </p:txBody>
      </p:sp>
      <p:sp>
        <p:nvSpPr>
          <p:cNvPr id="2" name="TextBox 1"/>
          <p:cNvSpPr txBox="1"/>
          <p:nvPr/>
        </p:nvSpPr>
        <p:spPr>
          <a:xfrm>
            <a:off x="179512" y="836712"/>
            <a:ext cx="360040" cy="584775"/>
          </a:xfrm>
          <a:prstGeom prst="rect">
            <a:avLst/>
          </a:prstGeom>
          <a:noFill/>
        </p:spPr>
        <p:txBody>
          <a:bodyPr wrap="square" rtlCol="0">
            <a:spAutoFit/>
          </a:bodyPr>
          <a:lstStyle/>
          <a:p>
            <a:r>
              <a:rPr lang="en-US" altLang="zh-CN" sz="3200" b="1" dirty="0" smtClean="0">
                <a:latin typeface="Times New Roman" pitchFamily="18" charset="0"/>
                <a:cs typeface="Times New Roman" pitchFamily="18" charset="0"/>
              </a:rPr>
              <a:t>A</a:t>
            </a:r>
            <a:endParaRPr lang="zh-CN" altLang="en-US" sz="3200" b="1" dirty="0">
              <a:latin typeface="Times New Roman" pitchFamily="18" charset="0"/>
              <a:cs typeface="Times New Roman" pitchFamily="18" charset="0"/>
            </a:endParaRPr>
          </a:p>
        </p:txBody>
      </p:sp>
      <p:sp>
        <p:nvSpPr>
          <p:cNvPr id="7" name="Rectangle 4"/>
          <p:cNvSpPr txBox="1">
            <a:spLocks noChangeArrowheads="1"/>
          </p:cNvSpPr>
          <p:nvPr/>
        </p:nvSpPr>
        <p:spPr>
          <a:xfrm>
            <a:off x="395289" y="116632"/>
            <a:ext cx="7705103"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2800" b="0">
                <a:solidFill>
                  <a:schemeClr val="accent2"/>
                </a:solidFill>
                <a:latin typeface="+mj-lt"/>
                <a:ea typeface="+mj-ea"/>
                <a:cs typeface="+mj-cs"/>
              </a:defRPr>
            </a:lvl1pPr>
            <a:lvl2pPr eaLnBrk="0" hangingPunct="0">
              <a:defRPr sz="2800" b="1">
                <a:solidFill>
                  <a:srgbClr val="003366"/>
                </a:solidFill>
                <a:ea typeface="宋体" pitchFamily="2" charset="-122"/>
              </a:defRPr>
            </a:lvl2pPr>
            <a:lvl3pPr eaLnBrk="0" hangingPunct="0">
              <a:defRPr sz="2800" b="1">
                <a:solidFill>
                  <a:srgbClr val="003366"/>
                </a:solidFill>
                <a:ea typeface="宋体" pitchFamily="2" charset="-122"/>
              </a:defRPr>
            </a:lvl3pPr>
            <a:lvl4pPr eaLnBrk="0" hangingPunct="0">
              <a:defRPr sz="2800" b="1">
                <a:solidFill>
                  <a:srgbClr val="003366"/>
                </a:solidFill>
                <a:ea typeface="宋体" pitchFamily="2" charset="-122"/>
              </a:defRPr>
            </a:lvl4pPr>
            <a:lvl5pPr eaLnBrk="0" hangingPunct="0">
              <a:defRPr sz="2800" b="1">
                <a:solidFill>
                  <a:srgbClr val="003366"/>
                </a:solidFill>
                <a:ea typeface="宋体" pitchFamily="2" charset="-122"/>
              </a:defRPr>
            </a:lvl5pPr>
            <a:lvl6pPr marL="457200" fontAlgn="base">
              <a:spcBef>
                <a:spcPct val="0"/>
              </a:spcBef>
              <a:spcAft>
                <a:spcPct val="0"/>
              </a:spcAft>
              <a:defRPr sz="2800" b="1">
                <a:solidFill>
                  <a:srgbClr val="003366"/>
                </a:solidFill>
                <a:ea typeface="宋体" pitchFamily="2" charset="-122"/>
              </a:defRPr>
            </a:lvl6pPr>
            <a:lvl7pPr marL="914400" fontAlgn="base">
              <a:spcBef>
                <a:spcPct val="0"/>
              </a:spcBef>
              <a:spcAft>
                <a:spcPct val="0"/>
              </a:spcAft>
              <a:defRPr sz="2800" b="1">
                <a:solidFill>
                  <a:srgbClr val="003366"/>
                </a:solidFill>
                <a:ea typeface="宋体" pitchFamily="2" charset="-122"/>
              </a:defRPr>
            </a:lvl7pPr>
            <a:lvl8pPr marL="1371600" fontAlgn="base">
              <a:spcBef>
                <a:spcPct val="0"/>
              </a:spcBef>
              <a:spcAft>
                <a:spcPct val="0"/>
              </a:spcAft>
              <a:defRPr sz="2800" b="1">
                <a:solidFill>
                  <a:srgbClr val="003366"/>
                </a:solidFill>
                <a:ea typeface="宋体" pitchFamily="2" charset="-122"/>
              </a:defRPr>
            </a:lvl8pPr>
            <a:lvl9pPr marL="1828800" fontAlgn="base">
              <a:spcBef>
                <a:spcPct val="0"/>
              </a:spcBef>
              <a:spcAft>
                <a:spcPct val="0"/>
              </a:spcAft>
              <a:defRPr sz="2800" b="1">
                <a:solidFill>
                  <a:srgbClr val="003366"/>
                </a:solidFill>
                <a:ea typeface="宋体" pitchFamily="2" charset="-122"/>
              </a:defRPr>
            </a:lvl9pPr>
          </a:lstStyle>
          <a:p>
            <a:r>
              <a:rPr lang="en-US" altLang="zh-CN" dirty="0"/>
              <a:t>2. </a:t>
            </a:r>
            <a:r>
              <a:rPr lang="zh-CN" altLang="en-US" dirty="0"/>
              <a:t>用译码器设计口地址译码电路</a:t>
            </a:r>
            <a:endParaRPr lang="zh-CN" altLang="zh-CN" dirty="0"/>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3. IBM PC/AT</a:t>
            </a:r>
            <a:r>
              <a:rPr lang="zh-CN" altLang="en-US" b="0" dirty="0">
                <a:solidFill>
                  <a:schemeClr val="accent2"/>
                </a:solidFill>
              </a:rPr>
              <a:t>主机板的</a:t>
            </a:r>
            <a:r>
              <a:rPr lang="en-US" altLang="zh-CN" b="0" dirty="0">
                <a:solidFill>
                  <a:schemeClr val="accent2"/>
                </a:solidFill>
              </a:rPr>
              <a:t>I/O</a:t>
            </a:r>
            <a:r>
              <a:rPr lang="zh-CN" altLang="en-US" b="0" dirty="0">
                <a:solidFill>
                  <a:schemeClr val="accent2"/>
                </a:solidFill>
              </a:rPr>
              <a:t>译码电路</a:t>
            </a:r>
          </a:p>
        </p:txBody>
      </p:sp>
      <p:grpSp>
        <p:nvGrpSpPr>
          <p:cNvPr id="45059" name="Group 3"/>
          <p:cNvGrpSpPr>
            <a:grpSpLocks/>
          </p:cNvGrpSpPr>
          <p:nvPr/>
        </p:nvGrpSpPr>
        <p:grpSpPr bwMode="auto">
          <a:xfrm>
            <a:off x="530994" y="1628229"/>
            <a:ext cx="8145462" cy="4537075"/>
            <a:chOff x="215" y="1042"/>
            <a:chExt cx="5131" cy="2858"/>
          </a:xfrm>
        </p:grpSpPr>
        <p:sp>
          <p:nvSpPr>
            <p:cNvPr id="45060" name="Rectangle 4"/>
            <p:cNvSpPr>
              <a:spLocks noChangeArrowheads="1"/>
            </p:cNvSpPr>
            <p:nvPr/>
          </p:nvSpPr>
          <p:spPr bwMode="auto">
            <a:xfrm>
              <a:off x="3461" y="3530"/>
              <a:ext cx="188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接口芯片内部译码</a:t>
              </a:r>
            </a:p>
          </p:txBody>
        </p:sp>
        <p:sp>
          <p:nvSpPr>
            <p:cNvPr id="45061" name="Rectangle 5"/>
            <p:cNvSpPr>
              <a:spLocks noChangeArrowheads="1"/>
            </p:cNvSpPr>
            <p:nvPr/>
          </p:nvSpPr>
          <p:spPr bwMode="auto">
            <a:xfrm>
              <a:off x="777" y="3530"/>
              <a:ext cx="90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4</a:t>
              </a:r>
              <a:endParaRPr lang="en-US" altLang="zh-CN" sz="2400">
                <a:solidFill>
                  <a:srgbClr val="000099"/>
                </a:solidFill>
                <a:latin typeface="Times New Roman" pitchFamily="18" charset="0"/>
                <a:ea typeface="宋体" pitchFamily="2" charset="-122"/>
              </a:endParaRPr>
            </a:p>
          </p:txBody>
        </p:sp>
        <p:sp>
          <p:nvSpPr>
            <p:cNvPr id="45062" name="Rectangle 6"/>
            <p:cNvSpPr>
              <a:spLocks noChangeArrowheads="1"/>
            </p:cNvSpPr>
            <p:nvPr/>
          </p:nvSpPr>
          <p:spPr bwMode="auto">
            <a:xfrm>
              <a:off x="3690" y="1326"/>
              <a:ext cx="1575" cy="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spcBef>
                  <a:spcPts val="200"/>
                </a:spcBef>
              </a:pPr>
              <a:r>
                <a:rPr lang="en-US" altLang="zh-CN" sz="2400">
                  <a:solidFill>
                    <a:srgbClr val="000099"/>
                  </a:solidFill>
                  <a:latin typeface="Times New Roman" pitchFamily="18" charset="0"/>
                  <a:ea typeface="宋体" pitchFamily="2" charset="-122"/>
                </a:rPr>
                <a:t>DMA</a:t>
              </a:r>
              <a:r>
                <a:rPr lang="zh-CN" altLang="en-US" sz="2400">
                  <a:solidFill>
                    <a:srgbClr val="000099"/>
                  </a:solidFill>
                  <a:latin typeface="Times New Roman" pitchFamily="18" charset="0"/>
                  <a:ea typeface="宋体" pitchFamily="2" charset="-122"/>
                </a:rPr>
                <a:t>控制器</a:t>
              </a:r>
              <a:r>
                <a:rPr lang="en-US" altLang="zh-CN" sz="2400">
                  <a:solidFill>
                    <a:srgbClr val="000099"/>
                  </a:solidFill>
                  <a:latin typeface="Times New Roman" pitchFamily="18" charset="0"/>
                  <a:ea typeface="宋体" pitchFamily="2" charset="-122"/>
                </a:rPr>
                <a:t>1</a:t>
              </a:r>
            </a:p>
            <a:p>
              <a:pPr eaLnBrk="0" hangingPunct="0">
                <a:spcBef>
                  <a:spcPts val="200"/>
                </a:spcBef>
              </a:pPr>
              <a:r>
                <a:rPr lang="zh-CN" altLang="en-US" sz="2400">
                  <a:solidFill>
                    <a:srgbClr val="000099"/>
                  </a:solidFill>
                  <a:latin typeface="Times New Roman" pitchFamily="18" charset="0"/>
                  <a:ea typeface="宋体" pitchFamily="2" charset="-122"/>
                </a:rPr>
                <a:t>中断控制器</a:t>
              </a:r>
              <a:r>
                <a:rPr lang="en-US" altLang="zh-CN" sz="2400">
                  <a:solidFill>
                    <a:srgbClr val="000099"/>
                  </a:solidFill>
                  <a:latin typeface="Times New Roman" pitchFamily="18" charset="0"/>
                  <a:ea typeface="宋体" pitchFamily="2" charset="-122"/>
                </a:rPr>
                <a:t>1</a:t>
              </a:r>
            </a:p>
            <a:p>
              <a:pPr eaLnBrk="0" hangingPunct="0">
                <a:spcBef>
                  <a:spcPts val="200"/>
                </a:spcBef>
              </a:pPr>
              <a:r>
                <a:rPr lang="zh-CN" altLang="en-US" sz="2400">
                  <a:solidFill>
                    <a:srgbClr val="000099"/>
                  </a:solidFill>
                  <a:latin typeface="Times New Roman" pitchFamily="18" charset="0"/>
                  <a:ea typeface="宋体" pitchFamily="2" charset="-122"/>
                </a:rPr>
                <a:t>定时计数器</a:t>
              </a:r>
            </a:p>
            <a:p>
              <a:pPr eaLnBrk="0" hangingPunct="0">
                <a:spcBef>
                  <a:spcPts val="200"/>
                </a:spcBef>
              </a:pPr>
              <a:r>
                <a:rPr lang="zh-CN" altLang="en-US" sz="2400">
                  <a:solidFill>
                    <a:srgbClr val="000099"/>
                  </a:solidFill>
                  <a:latin typeface="Times New Roman" pitchFamily="18" charset="0"/>
                  <a:ea typeface="宋体" pitchFamily="2" charset="-122"/>
                </a:rPr>
                <a:t>并行接口电路</a:t>
              </a:r>
            </a:p>
            <a:p>
              <a:pPr eaLnBrk="0" hangingPunct="0">
                <a:spcBef>
                  <a:spcPts val="200"/>
                </a:spcBef>
              </a:pPr>
              <a:r>
                <a:rPr lang="en-US" altLang="zh-CN" sz="2400">
                  <a:solidFill>
                    <a:srgbClr val="000099"/>
                  </a:solidFill>
                  <a:latin typeface="Times New Roman" pitchFamily="18" charset="0"/>
                  <a:ea typeface="宋体" pitchFamily="2" charset="-122"/>
                </a:rPr>
                <a:t>DMA</a:t>
              </a:r>
              <a:r>
                <a:rPr lang="zh-CN" altLang="en-US" sz="2400">
                  <a:solidFill>
                    <a:srgbClr val="000099"/>
                  </a:solidFill>
                  <a:latin typeface="Times New Roman" pitchFamily="18" charset="0"/>
                  <a:ea typeface="宋体" pitchFamily="2" charset="-122"/>
                </a:rPr>
                <a:t>页面寄存器</a:t>
              </a:r>
            </a:p>
            <a:p>
              <a:pPr eaLnBrk="0" hangingPunct="0">
                <a:spcBef>
                  <a:spcPts val="200"/>
                </a:spcBef>
              </a:pPr>
              <a:r>
                <a:rPr lang="zh-CN" altLang="en-US" sz="2400">
                  <a:solidFill>
                    <a:srgbClr val="000099"/>
                  </a:solidFill>
                  <a:latin typeface="Times New Roman" pitchFamily="18" charset="0"/>
                  <a:ea typeface="宋体" pitchFamily="2" charset="-122"/>
                </a:rPr>
                <a:t>中断控制器</a:t>
              </a:r>
              <a:r>
                <a:rPr lang="en-US" altLang="zh-CN" sz="2400">
                  <a:solidFill>
                    <a:srgbClr val="000099"/>
                  </a:solidFill>
                  <a:latin typeface="Times New Roman" pitchFamily="18" charset="0"/>
                  <a:ea typeface="宋体" pitchFamily="2" charset="-122"/>
                </a:rPr>
                <a:t>2</a:t>
              </a:r>
            </a:p>
            <a:p>
              <a:pPr eaLnBrk="0" hangingPunct="0">
                <a:spcBef>
                  <a:spcPts val="200"/>
                </a:spcBef>
              </a:pPr>
              <a:r>
                <a:rPr lang="en-US" altLang="zh-CN" sz="2400">
                  <a:solidFill>
                    <a:srgbClr val="000099"/>
                  </a:solidFill>
                  <a:latin typeface="Times New Roman" pitchFamily="18" charset="0"/>
                  <a:ea typeface="宋体" pitchFamily="2" charset="-122"/>
                </a:rPr>
                <a:t>DMA</a:t>
              </a:r>
              <a:r>
                <a:rPr lang="zh-CN" altLang="en-US" sz="2400">
                  <a:solidFill>
                    <a:srgbClr val="000099"/>
                  </a:solidFill>
                  <a:latin typeface="Times New Roman" pitchFamily="18" charset="0"/>
                  <a:ea typeface="宋体" pitchFamily="2" charset="-122"/>
                </a:rPr>
                <a:t>控制器</a:t>
              </a:r>
              <a:r>
                <a:rPr lang="en-US" altLang="zh-CN" sz="2400">
                  <a:solidFill>
                    <a:srgbClr val="000099"/>
                  </a:solidFill>
                  <a:latin typeface="Times New Roman" pitchFamily="18" charset="0"/>
                  <a:ea typeface="宋体" pitchFamily="2" charset="-122"/>
                </a:rPr>
                <a:t>2</a:t>
              </a:r>
            </a:p>
            <a:p>
              <a:pPr eaLnBrk="0" hangingPunct="0">
                <a:spcBef>
                  <a:spcPts val="200"/>
                </a:spcBef>
              </a:pPr>
              <a:r>
                <a:rPr lang="zh-CN" altLang="en-US" sz="2400">
                  <a:solidFill>
                    <a:srgbClr val="000099"/>
                  </a:solidFill>
                  <a:latin typeface="Times New Roman" pitchFamily="18" charset="0"/>
                  <a:ea typeface="宋体" pitchFamily="2" charset="-122"/>
                </a:rPr>
                <a:t>协处理器</a:t>
              </a:r>
            </a:p>
          </p:txBody>
        </p:sp>
        <p:sp>
          <p:nvSpPr>
            <p:cNvPr id="45063" name="Rectangle 7"/>
            <p:cNvSpPr>
              <a:spLocks noChangeArrowheads="1"/>
            </p:cNvSpPr>
            <p:nvPr/>
          </p:nvSpPr>
          <p:spPr bwMode="auto">
            <a:xfrm>
              <a:off x="1182" y="1367"/>
              <a:ext cx="522" cy="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5</a:t>
              </a:r>
              <a:endParaRPr lang="en-US" altLang="zh-CN" sz="2400">
                <a:solidFill>
                  <a:srgbClr val="000099"/>
                </a:solidFill>
                <a:latin typeface="Times New Roman" pitchFamily="18" charset="0"/>
                <a:ea typeface="宋体" pitchFamily="2" charset="-122"/>
              </a:endParaRPr>
            </a:p>
            <a:p>
              <a:pPr algn="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6</a:t>
              </a:r>
              <a:endParaRPr lang="en-US" altLang="zh-CN" sz="2400">
                <a:solidFill>
                  <a:srgbClr val="000099"/>
                </a:solidFill>
                <a:latin typeface="Times New Roman" pitchFamily="18" charset="0"/>
                <a:ea typeface="宋体" pitchFamily="2" charset="-122"/>
              </a:endParaRPr>
            </a:p>
            <a:p>
              <a:pPr algn="r" eaLnBrk="0" hangingPunct="0">
                <a:spcBef>
                  <a:spcPts val="100"/>
                </a:spcBef>
              </a:pP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a:p>
              <a:pPr algn="r" eaLnBrk="0" hangingPunct="0">
                <a:spcBef>
                  <a:spcPts val="1500"/>
                </a:spcBef>
              </a:pP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8</a:t>
              </a:r>
              <a:endParaRPr lang="en-US" altLang="zh-CN" sz="2400">
                <a:solidFill>
                  <a:srgbClr val="000099"/>
                </a:solidFill>
                <a:latin typeface="Times New Roman" pitchFamily="18" charset="0"/>
                <a:ea typeface="宋体" pitchFamily="2" charset="-122"/>
              </a:endParaRPr>
            </a:p>
            <a:p>
              <a:pPr algn="r" eaLnBrk="0" hangingPunct="0">
                <a:spcBef>
                  <a:spcPts val="300"/>
                </a:spcBef>
              </a:pP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9</a:t>
              </a:r>
              <a:endParaRPr lang="en-US" altLang="zh-CN" sz="2400">
                <a:solidFill>
                  <a:srgbClr val="000099"/>
                </a:solidFill>
                <a:latin typeface="Times New Roman" pitchFamily="18" charset="0"/>
                <a:ea typeface="宋体" pitchFamily="2" charset="-122"/>
              </a:endParaRPr>
            </a:p>
            <a:p>
              <a:pPr algn="r" eaLnBrk="0" hangingPunct="0"/>
              <a:endParaRPr lang="en-US" altLang="zh-CN" sz="2400">
                <a:solidFill>
                  <a:srgbClr val="000099"/>
                </a:solidFill>
                <a:latin typeface="Times New Roman" pitchFamily="18" charset="0"/>
                <a:ea typeface="宋体" pitchFamily="2" charset="-122"/>
              </a:endParaRPr>
            </a:p>
          </p:txBody>
        </p:sp>
        <p:sp>
          <p:nvSpPr>
            <p:cNvPr id="45064" name="Rectangle 8"/>
            <p:cNvSpPr>
              <a:spLocks noChangeArrowheads="1"/>
            </p:cNvSpPr>
            <p:nvPr/>
          </p:nvSpPr>
          <p:spPr bwMode="auto">
            <a:xfrm>
              <a:off x="2081" y="1301"/>
              <a:ext cx="879" cy="2109"/>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45065" name="Line 9"/>
            <p:cNvSpPr>
              <a:spLocks noChangeShapeType="1"/>
            </p:cNvSpPr>
            <p:nvPr/>
          </p:nvSpPr>
          <p:spPr bwMode="auto">
            <a:xfrm flipH="1">
              <a:off x="1749" y="1460"/>
              <a:ext cx="333"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66" name="Line 10"/>
            <p:cNvSpPr>
              <a:spLocks noChangeShapeType="1"/>
            </p:cNvSpPr>
            <p:nvPr/>
          </p:nvSpPr>
          <p:spPr bwMode="auto">
            <a:xfrm flipH="1">
              <a:off x="1749" y="1682"/>
              <a:ext cx="333"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67" name="Line 11"/>
            <p:cNvSpPr>
              <a:spLocks noChangeShapeType="1"/>
            </p:cNvSpPr>
            <p:nvPr/>
          </p:nvSpPr>
          <p:spPr bwMode="auto">
            <a:xfrm flipH="1">
              <a:off x="1749" y="1867"/>
              <a:ext cx="333"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68" name="Line 12"/>
            <p:cNvSpPr>
              <a:spLocks noChangeShapeType="1"/>
            </p:cNvSpPr>
            <p:nvPr/>
          </p:nvSpPr>
          <p:spPr bwMode="auto">
            <a:xfrm flipH="1">
              <a:off x="1733" y="2369"/>
              <a:ext cx="332"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69" name="Line 13"/>
            <p:cNvSpPr>
              <a:spLocks noChangeShapeType="1"/>
            </p:cNvSpPr>
            <p:nvPr/>
          </p:nvSpPr>
          <p:spPr bwMode="auto">
            <a:xfrm flipH="1">
              <a:off x="1733" y="2637"/>
              <a:ext cx="332"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70" name="Line 14"/>
            <p:cNvSpPr>
              <a:spLocks noChangeShapeType="1"/>
            </p:cNvSpPr>
            <p:nvPr/>
          </p:nvSpPr>
          <p:spPr bwMode="auto">
            <a:xfrm flipH="1">
              <a:off x="1733" y="2967"/>
              <a:ext cx="332"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71" name="Line 15"/>
            <p:cNvSpPr>
              <a:spLocks noChangeShapeType="1"/>
            </p:cNvSpPr>
            <p:nvPr/>
          </p:nvSpPr>
          <p:spPr bwMode="auto">
            <a:xfrm>
              <a:off x="1603" y="3663"/>
              <a:ext cx="1874" cy="1"/>
            </a:xfrm>
            <a:prstGeom prst="line">
              <a:avLst/>
            </a:prstGeom>
            <a:noFill/>
            <a:ln w="38100">
              <a:solidFill>
                <a:schemeClr val="folHlink"/>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72" name="Line 16"/>
            <p:cNvSpPr>
              <a:spLocks noChangeShapeType="1"/>
            </p:cNvSpPr>
            <p:nvPr/>
          </p:nvSpPr>
          <p:spPr bwMode="auto">
            <a:xfrm flipH="1">
              <a:off x="1169" y="2862"/>
              <a:ext cx="296"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73" name="Line 17"/>
            <p:cNvSpPr>
              <a:spLocks noChangeShapeType="1"/>
            </p:cNvSpPr>
            <p:nvPr/>
          </p:nvSpPr>
          <p:spPr bwMode="auto">
            <a:xfrm flipH="1">
              <a:off x="1192" y="3069"/>
              <a:ext cx="273" cy="2"/>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45074" name="Group 18"/>
            <p:cNvGrpSpPr>
              <a:grpSpLocks/>
            </p:cNvGrpSpPr>
            <p:nvPr/>
          </p:nvGrpSpPr>
          <p:grpSpPr bwMode="auto">
            <a:xfrm>
              <a:off x="1462" y="2790"/>
              <a:ext cx="183" cy="365"/>
              <a:chOff x="0" y="-1"/>
              <a:chExt cx="20000" cy="20001"/>
            </a:xfrm>
          </p:grpSpPr>
          <p:grpSp>
            <p:nvGrpSpPr>
              <p:cNvPr id="45107" name="Group 19"/>
              <p:cNvGrpSpPr>
                <a:grpSpLocks/>
              </p:cNvGrpSpPr>
              <p:nvPr/>
            </p:nvGrpSpPr>
            <p:grpSpPr bwMode="auto">
              <a:xfrm>
                <a:off x="482" y="-1"/>
                <a:ext cx="19518" cy="19889"/>
                <a:chOff x="0" y="-1"/>
                <a:chExt cx="20000" cy="20001"/>
              </a:xfrm>
            </p:grpSpPr>
            <p:sp>
              <p:nvSpPr>
                <p:cNvPr id="45109" name="Arc 20"/>
                <p:cNvSpPr>
                  <a:spLocks/>
                </p:cNvSpPr>
                <p:nvPr/>
              </p:nvSpPr>
              <p:spPr bwMode="auto">
                <a:xfrm flipV="1">
                  <a:off x="0" y="10004"/>
                  <a:ext cx="20000" cy="9996"/>
                </a:xfrm>
                <a:custGeom>
                  <a:avLst/>
                  <a:gdLst>
                    <a:gd name="T0" fmla="*/ 0 w 21600"/>
                    <a:gd name="T1" fmla="*/ 0 h 21600"/>
                    <a:gd name="T2" fmla="*/ 18519 w 21600"/>
                    <a:gd name="T3" fmla="*/ 4626 h 21600"/>
                    <a:gd name="T4" fmla="*/ 0 w 21600"/>
                    <a:gd name="T5" fmla="*/ 462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45110" name="Arc 21"/>
                <p:cNvSpPr>
                  <a:spLocks/>
                </p:cNvSpPr>
                <p:nvPr/>
              </p:nvSpPr>
              <p:spPr bwMode="auto">
                <a:xfrm>
                  <a:off x="0" y="-1"/>
                  <a:ext cx="20000" cy="10005"/>
                </a:xfrm>
                <a:custGeom>
                  <a:avLst/>
                  <a:gdLst>
                    <a:gd name="T0" fmla="*/ 0 w 21600"/>
                    <a:gd name="T1" fmla="*/ 0 h 21600"/>
                    <a:gd name="T2" fmla="*/ 18519 w 21600"/>
                    <a:gd name="T3" fmla="*/ 4634 h 21600"/>
                    <a:gd name="T4" fmla="*/ 0 w 21600"/>
                    <a:gd name="T5" fmla="*/ 463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45108" name="Line 22"/>
              <p:cNvSpPr>
                <a:spLocks noChangeShapeType="1"/>
              </p:cNvSpPr>
              <p:nvPr/>
            </p:nvSpPr>
            <p:spPr bwMode="auto">
              <a:xfrm>
                <a:off x="0" y="-1"/>
                <a:ext cx="121" cy="2000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45075" name="Oval 23"/>
            <p:cNvSpPr>
              <a:spLocks noChangeArrowheads="1"/>
            </p:cNvSpPr>
            <p:nvPr/>
          </p:nvSpPr>
          <p:spPr bwMode="auto">
            <a:xfrm>
              <a:off x="1657" y="2938"/>
              <a:ext cx="71" cy="57"/>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45076" name="Rectangle 24"/>
            <p:cNvSpPr>
              <a:spLocks noChangeArrowheads="1"/>
            </p:cNvSpPr>
            <p:nvPr/>
          </p:nvSpPr>
          <p:spPr bwMode="auto">
            <a:xfrm>
              <a:off x="1823" y="1042"/>
              <a:ext cx="142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smtClean="0">
                  <a:solidFill>
                    <a:srgbClr val="000099"/>
                  </a:solidFill>
                  <a:latin typeface="Times New Roman" pitchFamily="18" charset="0"/>
                  <a:ea typeface="宋体" pitchFamily="2" charset="-122"/>
                </a:rPr>
                <a:t>74LS138</a:t>
              </a:r>
              <a:r>
                <a:rPr lang="zh-CN" altLang="en-US" sz="2400" dirty="0">
                  <a:solidFill>
                    <a:srgbClr val="000099"/>
                  </a:solidFill>
                  <a:latin typeface="Times New Roman" pitchFamily="18" charset="0"/>
                  <a:ea typeface="宋体" pitchFamily="2" charset="-122"/>
                </a:rPr>
                <a:t>译码器</a:t>
              </a:r>
            </a:p>
          </p:txBody>
        </p:sp>
        <p:sp>
          <p:nvSpPr>
            <p:cNvPr id="45077" name="Rectangle 25"/>
            <p:cNvSpPr>
              <a:spLocks noChangeArrowheads="1"/>
            </p:cNvSpPr>
            <p:nvPr/>
          </p:nvSpPr>
          <p:spPr bwMode="auto">
            <a:xfrm>
              <a:off x="215" y="2754"/>
              <a:ext cx="90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HLDA</a:t>
              </a:r>
            </a:p>
            <a:p>
              <a:pPr algn="r" eaLnBrk="0" hangingPunct="0"/>
              <a:r>
                <a:rPr lang="en-US" altLang="zh-CN" sz="2400">
                  <a:solidFill>
                    <a:srgbClr val="000099"/>
                  </a:solidFill>
                  <a:latin typeface="Times New Roman" pitchFamily="18" charset="0"/>
                  <a:ea typeface="宋体" pitchFamily="2" charset="-122"/>
                </a:rPr>
                <a:t>MASTER</a:t>
              </a:r>
            </a:p>
          </p:txBody>
        </p:sp>
        <p:sp>
          <p:nvSpPr>
            <p:cNvPr id="45078" name="Line 26"/>
            <p:cNvSpPr>
              <a:spLocks noChangeShapeType="1"/>
            </p:cNvSpPr>
            <p:nvPr/>
          </p:nvSpPr>
          <p:spPr bwMode="auto">
            <a:xfrm>
              <a:off x="2959" y="1451"/>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79" name="Line 27"/>
            <p:cNvSpPr>
              <a:spLocks noChangeShapeType="1"/>
            </p:cNvSpPr>
            <p:nvPr/>
          </p:nvSpPr>
          <p:spPr bwMode="auto">
            <a:xfrm>
              <a:off x="2959" y="1684"/>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0" name="Line 28"/>
            <p:cNvSpPr>
              <a:spLocks noChangeShapeType="1"/>
            </p:cNvSpPr>
            <p:nvPr/>
          </p:nvSpPr>
          <p:spPr bwMode="auto">
            <a:xfrm>
              <a:off x="2959" y="1922"/>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1" name="Line 29"/>
            <p:cNvSpPr>
              <a:spLocks noChangeShapeType="1"/>
            </p:cNvSpPr>
            <p:nvPr/>
          </p:nvSpPr>
          <p:spPr bwMode="auto">
            <a:xfrm>
              <a:off x="2959" y="2180"/>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2" name="Line 30"/>
            <p:cNvSpPr>
              <a:spLocks noChangeShapeType="1"/>
            </p:cNvSpPr>
            <p:nvPr/>
          </p:nvSpPr>
          <p:spPr bwMode="auto">
            <a:xfrm>
              <a:off x="2959" y="2685"/>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3" name="Line 31"/>
            <p:cNvSpPr>
              <a:spLocks noChangeShapeType="1"/>
            </p:cNvSpPr>
            <p:nvPr/>
          </p:nvSpPr>
          <p:spPr bwMode="auto">
            <a:xfrm>
              <a:off x="2959" y="2434"/>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4" name="Line 32"/>
            <p:cNvSpPr>
              <a:spLocks noChangeShapeType="1"/>
            </p:cNvSpPr>
            <p:nvPr/>
          </p:nvSpPr>
          <p:spPr bwMode="auto">
            <a:xfrm>
              <a:off x="2959" y="2940"/>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085" name="Line 33"/>
            <p:cNvSpPr>
              <a:spLocks noChangeShapeType="1"/>
            </p:cNvSpPr>
            <p:nvPr/>
          </p:nvSpPr>
          <p:spPr bwMode="auto">
            <a:xfrm>
              <a:off x="2959" y="3197"/>
              <a:ext cx="660"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45086" name="Group 34"/>
            <p:cNvGrpSpPr>
              <a:grpSpLocks/>
            </p:cNvGrpSpPr>
            <p:nvPr/>
          </p:nvGrpSpPr>
          <p:grpSpPr bwMode="auto">
            <a:xfrm>
              <a:off x="2144" y="1307"/>
              <a:ext cx="597" cy="1964"/>
              <a:chOff x="2144" y="1307"/>
              <a:chExt cx="597" cy="1964"/>
            </a:xfrm>
          </p:grpSpPr>
          <p:sp>
            <p:nvSpPr>
              <p:cNvPr id="45104" name="Rectangle 35"/>
              <p:cNvSpPr>
                <a:spLocks noChangeArrowheads="1"/>
              </p:cNvSpPr>
              <p:nvPr/>
            </p:nvSpPr>
            <p:spPr bwMode="auto">
              <a:xfrm>
                <a:off x="2144" y="1307"/>
                <a:ext cx="597" cy="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dirty="0">
                    <a:solidFill>
                      <a:srgbClr val="000099"/>
                    </a:solidFill>
                    <a:latin typeface="Times New Roman" pitchFamily="18" charset="0"/>
                    <a:ea typeface="宋体" pitchFamily="2" charset="-122"/>
                  </a:rPr>
                  <a:t>A</a:t>
                </a:r>
              </a:p>
              <a:p>
                <a:pPr eaLnBrk="0" hangingPunct="0">
                  <a:spcBef>
                    <a:spcPts val="100"/>
                  </a:spcBef>
                </a:pPr>
                <a:r>
                  <a:rPr lang="en-US" altLang="zh-CN" sz="2400" dirty="0">
                    <a:solidFill>
                      <a:srgbClr val="000099"/>
                    </a:solidFill>
                    <a:latin typeface="Times New Roman" pitchFamily="18" charset="0"/>
                    <a:ea typeface="宋体" pitchFamily="2" charset="-122"/>
                  </a:rPr>
                  <a:t>B</a:t>
                </a:r>
              </a:p>
              <a:p>
                <a:pPr eaLnBrk="0" hangingPunct="0">
                  <a:spcBef>
                    <a:spcPts val="100"/>
                  </a:spcBef>
                </a:pPr>
                <a:r>
                  <a:rPr lang="en-US" altLang="zh-CN" sz="2400" dirty="0">
                    <a:solidFill>
                      <a:srgbClr val="000099"/>
                    </a:solidFill>
                    <a:latin typeface="Times New Roman" pitchFamily="18" charset="0"/>
                    <a:ea typeface="宋体" pitchFamily="2" charset="-122"/>
                  </a:rPr>
                  <a:t>C</a:t>
                </a:r>
              </a:p>
              <a:p>
                <a:pPr eaLnBrk="0" hangingPunct="0">
                  <a:spcBef>
                    <a:spcPts val="100"/>
                  </a:spcBef>
                </a:pPr>
                <a:endParaRPr lang="en-US" altLang="zh-CN" sz="2400" dirty="0">
                  <a:solidFill>
                    <a:srgbClr val="000099"/>
                  </a:solidFill>
                  <a:latin typeface="Times New Roman" pitchFamily="18" charset="0"/>
                  <a:ea typeface="宋体" pitchFamily="2" charset="-122"/>
                </a:endParaRPr>
              </a:p>
              <a:p>
                <a:pPr eaLnBrk="0" hangingPunct="0">
                  <a:spcBef>
                    <a:spcPts val="100"/>
                  </a:spcBef>
                </a:pPr>
                <a:r>
                  <a:rPr lang="en-US" altLang="zh-CN" sz="2400" dirty="0">
                    <a:solidFill>
                      <a:srgbClr val="000099"/>
                    </a:solidFill>
                    <a:latin typeface="Times New Roman" pitchFamily="18" charset="0"/>
                    <a:ea typeface="宋体" pitchFamily="2" charset="-122"/>
                  </a:rPr>
                  <a:t>E1</a:t>
                </a:r>
              </a:p>
              <a:p>
                <a:pPr eaLnBrk="0" hangingPunct="0">
                  <a:spcAft>
                    <a:spcPts val="900"/>
                  </a:spcAft>
                </a:pPr>
                <a:r>
                  <a:rPr lang="en-US" altLang="zh-CN" sz="2400" dirty="0">
                    <a:solidFill>
                      <a:srgbClr val="000099"/>
                    </a:solidFill>
                    <a:latin typeface="Times New Roman" pitchFamily="18" charset="0"/>
                    <a:ea typeface="宋体" pitchFamily="2" charset="-122"/>
                  </a:rPr>
                  <a:t>E2</a:t>
                </a:r>
              </a:p>
              <a:p>
                <a:pPr eaLnBrk="0" hangingPunct="0">
                  <a:spcBef>
                    <a:spcPts val="600"/>
                  </a:spcBef>
                </a:pPr>
                <a:r>
                  <a:rPr lang="en-US" altLang="zh-CN" sz="2400" dirty="0">
                    <a:solidFill>
                      <a:srgbClr val="000099"/>
                    </a:solidFill>
                    <a:latin typeface="Times New Roman" pitchFamily="18" charset="0"/>
                    <a:ea typeface="宋体" pitchFamily="2" charset="-122"/>
                  </a:rPr>
                  <a:t>E3</a:t>
                </a:r>
              </a:p>
            </p:txBody>
          </p:sp>
          <p:sp>
            <p:nvSpPr>
              <p:cNvPr id="45105" name="Line 36"/>
              <p:cNvSpPr>
                <a:spLocks noChangeShapeType="1"/>
              </p:cNvSpPr>
              <p:nvPr/>
            </p:nvSpPr>
            <p:spPr bwMode="auto">
              <a:xfrm flipH="1">
                <a:off x="2144" y="2300"/>
                <a:ext cx="216"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5106" name="Line 37"/>
              <p:cNvSpPr>
                <a:spLocks noChangeShapeType="1"/>
              </p:cNvSpPr>
              <p:nvPr/>
            </p:nvSpPr>
            <p:spPr bwMode="auto">
              <a:xfrm flipH="1">
                <a:off x="2144" y="2521"/>
                <a:ext cx="216"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45087" name="Group 38"/>
            <p:cNvGrpSpPr>
              <a:grpSpLocks/>
            </p:cNvGrpSpPr>
            <p:nvPr/>
          </p:nvGrpSpPr>
          <p:grpSpPr bwMode="auto">
            <a:xfrm>
              <a:off x="2652" y="1337"/>
              <a:ext cx="315" cy="1964"/>
              <a:chOff x="2652" y="1337"/>
              <a:chExt cx="315" cy="1964"/>
            </a:xfrm>
          </p:grpSpPr>
          <p:sp>
            <p:nvSpPr>
              <p:cNvPr id="45088" name="Rectangle 39"/>
              <p:cNvSpPr>
                <a:spLocks noChangeArrowheads="1"/>
              </p:cNvSpPr>
              <p:nvPr/>
            </p:nvSpPr>
            <p:spPr bwMode="auto">
              <a:xfrm>
                <a:off x="2658" y="1337"/>
                <a:ext cx="309" cy="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lnSpc>
                    <a:spcPct val="110000"/>
                  </a:lnSpc>
                </a:pPr>
                <a:r>
                  <a:rPr lang="en-US" altLang="zh-CN" sz="2400" dirty="0">
                    <a:solidFill>
                      <a:srgbClr val="000099"/>
                    </a:solidFill>
                    <a:latin typeface="Times New Roman" pitchFamily="18" charset="0"/>
                    <a:ea typeface="宋体" pitchFamily="2" charset="-122"/>
                  </a:rPr>
                  <a:t>Y0</a:t>
                </a:r>
              </a:p>
              <a:p>
                <a:pPr eaLnBrk="0" hangingPunct="0">
                  <a:lnSpc>
                    <a:spcPct val="110000"/>
                  </a:lnSpc>
                </a:pPr>
                <a:r>
                  <a:rPr lang="en-US" altLang="zh-CN" sz="2400" dirty="0">
                    <a:solidFill>
                      <a:srgbClr val="000099"/>
                    </a:solidFill>
                    <a:latin typeface="Times New Roman" pitchFamily="18" charset="0"/>
                    <a:ea typeface="宋体" pitchFamily="2" charset="-122"/>
                  </a:rPr>
                  <a:t>Y1</a:t>
                </a:r>
              </a:p>
              <a:p>
                <a:pPr eaLnBrk="0" hangingPunct="0">
                  <a:lnSpc>
                    <a:spcPct val="110000"/>
                  </a:lnSpc>
                </a:pPr>
                <a:r>
                  <a:rPr lang="en-US" altLang="zh-CN" sz="2400" dirty="0">
                    <a:solidFill>
                      <a:srgbClr val="000099"/>
                    </a:solidFill>
                    <a:latin typeface="Times New Roman" pitchFamily="18" charset="0"/>
                    <a:ea typeface="宋体" pitchFamily="2" charset="-122"/>
                  </a:rPr>
                  <a:t>Y2</a:t>
                </a:r>
              </a:p>
              <a:p>
                <a:pPr eaLnBrk="0" hangingPunct="0">
                  <a:lnSpc>
                    <a:spcPct val="110000"/>
                  </a:lnSpc>
                </a:pPr>
                <a:r>
                  <a:rPr lang="en-US" altLang="zh-CN" sz="2400" dirty="0">
                    <a:solidFill>
                      <a:srgbClr val="000099"/>
                    </a:solidFill>
                    <a:latin typeface="Times New Roman" pitchFamily="18" charset="0"/>
                    <a:ea typeface="宋体" pitchFamily="2" charset="-122"/>
                  </a:rPr>
                  <a:t>Y3</a:t>
                </a:r>
              </a:p>
              <a:p>
                <a:pPr eaLnBrk="0" hangingPunct="0">
                  <a:lnSpc>
                    <a:spcPct val="110000"/>
                  </a:lnSpc>
                </a:pPr>
                <a:r>
                  <a:rPr lang="en-US" altLang="zh-CN" sz="2400" dirty="0">
                    <a:solidFill>
                      <a:srgbClr val="000099"/>
                    </a:solidFill>
                    <a:latin typeface="Times New Roman" pitchFamily="18" charset="0"/>
                    <a:ea typeface="宋体" pitchFamily="2" charset="-122"/>
                  </a:rPr>
                  <a:t>Y4</a:t>
                </a:r>
              </a:p>
              <a:p>
                <a:pPr eaLnBrk="0" hangingPunct="0">
                  <a:lnSpc>
                    <a:spcPct val="110000"/>
                  </a:lnSpc>
                </a:pPr>
                <a:r>
                  <a:rPr lang="en-US" altLang="zh-CN" sz="2400" dirty="0">
                    <a:solidFill>
                      <a:srgbClr val="000099"/>
                    </a:solidFill>
                    <a:latin typeface="Times New Roman" pitchFamily="18" charset="0"/>
                    <a:ea typeface="宋体" pitchFamily="2" charset="-122"/>
                  </a:rPr>
                  <a:t>Y5</a:t>
                </a:r>
              </a:p>
              <a:p>
                <a:pPr eaLnBrk="0" hangingPunct="0">
                  <a:lnSpc>
                    <a:spcPct val="110000"/>
                  </a:lnSpc>
                </a:pPr>
                <a:r>
                  <a:rPr lang="en-US" altLang="zh-CN" sz="2400" dirty="0">
                    <a:solidFill>
                      <a:srgbClr val="000099"/>
                    </a:solidFill>
                    <a:latin typeface="Times New Roman" pitchFamily="18" charset="0"/>
                    <a:ea typeface="宋体" pitchFamily="2" charset="-122"/>
                  </a:rPr>
                  <a:t>Y6</a:t>
                </a:r>
              </a:p>
              <a:p>
                <a:pPr eaLnBrk="0" hangingPunct="0">
                  <a:lnSpc>
                    <a:spcPct val="110000"/>
                  </a:lnSpc>
                </a:pPr>
                <a:r>
                  <a:rPr lang="en-US" altLang="zh-CN" sz="2400" dirty="0">
                    <a:solidFill>
                      <a:srgbClr val="000099"/>
                    </a:solidFill>
                    <a:latin typeface="Times New Roman" pitchFamily="18" charset="0"/>
                    <a:ea typeface="宋体" pitchFamily="2" charset="-122"/>
                  </a:rPr>
                  <a:t>Y7</a:t>
                </a:r>
              </a:p>
            </p:txBody>
          </p:sp>
          <p:sp>
            <p:nvSpPr>
              <p:cNvPr id="45102" name="Line 43"/>
              <p:cNvSpPr>
                <a:spLocks noChangeShapeType="1"/>
              </p:cNvSpPr>
              <p:nvPr/>
            </p:nvSpPr>
            <p:spPr bwMode="auto">
              <a:xfrm flipH="1">
                <a:off x="2652" y="1373"/>
                <a:ext cx="248"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sp>
        <p:nvSpPr>
          <p:cNvPr id="2" name="TextBox 1"/>
          <p:cNvSpPr txBox="1"/>
          <p:nvPr/>
        </p:nvSpPr>
        <p:spPr>
          <a:xfrm>
            <a:off x="468313" y="981075"/>
            <a:ext cx="7992119" cy="461665"/>
          </a:xfrm>
          <a:prstGeom prst="rect">
            <a:avLst/>
          </a:prstGeom>
          <a:noFill/>
        </p:spPr>
        <p:txBody>
          <a:bodyPr wrap="square" rtlCol="0">
            <a:spAutoFit/>
          </a:bodyPr>
          <a:lstStyle/>
          <a:p>
            <a:r>
              <a:rPr lang="zh-CN" altLang="en-US" sz="2400" dirty="0" smtClean="0">
                <a:solidFill>
                  <a:srgbClr val="000099"/>
                </a:solidFill>
                <a:latin typeface="+mn-lt"/>
                <a:ea typeface="+mn-ea"/>
              </a:rPr>
              <a:t>作业 请给出图中设计方案分配给中断控制器</a:t>
            </a:r>
            <a:r>
              <a:rPr lang="en-US" altLang="zh-CN" sz="2400" dirty="0" smtClean="0">
                <a:solidFill>
                  <a:srgbClr val="000099"/>
                </a:solidFill>
                <a:latin typeface="+mn-lt"/>
                <a:ea typeface="+mn-ea"/>
              </a:rPr>
              <a:t>1</a:t>
            </a:r>
            <a:r>
              <a:rPr lang="zh-CN" altLang="en-US" sz="2400" dirty="0" smtClean="0">
                <a:solidFill>
                  <a:srgbClr val="000099"/>
                </a:solidFill>
                <a:latin typeface="+mn-lt"/>
                <a:ea typeface="+mn-ea"/>
              </a:rPr>
              <a:t>的端口地址。</a:t>
            </a:r>
            <a:endParaRPr lang="zh-CN" altLang="en-US" sz="2400" dirty="0">
              <a:solidFill>
                <a:srgbClr val="000099"/>
              </a:solidFill>
              <a:latin typeface="+mn-lt"/>
              <a:ea typeface="+mn-ea"/>
            </a:endParaRPr>
          </a:p>
        </p:txBody>
      </p:sp>
      <p:sp>
        <p:nvSpPr>
          <p:cNvPr id="56" name="Line 43"/>
          <p:cNvSpPr>
            <a:spLocks noChangeShapeType="1"/>
          </p:cNvSpPr>
          <p:nvPr/>
        </p:nvSpPr>
        <p:spPr bwMode="auto">
          <a:xfrm flipH="1">
            <a:off x="4399731" y="2564904"/>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7" name="Line 43"/>
          <p:cNvSpPr>
            <a:spLocks noChangeShapeType="1"/>
          </p:cNvSpPr>
          <p:nvPr/>
        </p:nvSpPr>
        <p:spPr bwMode="auto">
          <a:xfrm flipH="1">
            <a:off x="4394324" y="2953519"/>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8" name="Line 43"/>
          <p:cNvSpPr>
            <a:spLocks noChangeShapeType="1"/>
          </p:cNvSpPr>
          <p:nvPr/>
        </p:nvSpPr>
        <p:spPr bwMode="auto">
          <a:xfrm flipH="1">
            <a:off x="4394324" y="3356992"/>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 name="Line 43"/>
          <p:cNvSpPr>
            <a:spLocks noChangeShapeType="1"/>
          </p:cNvSpPr>
          <p:nvPr/>
        </p:nvSpPr>
        <p:spPr bwMode="auto">
          <a:xfrm flipH="1">
            <a:off x="4394324" y="3769990"/>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0" name="Line 43"/>
          <p:cNvSpPr>
            <a:spLocks noChangeShapeType="1"/>
          </p:cNvSpPr>
          <p:nvPr/>
        </p:nvSpPr>
        <p:spPr bwMode="auto">
          <a:xfrm flipH="1">
            <a:off x="4394324" y="4149080"/>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1" name="Line 43"/>
          <p:cNvSpPr>
            <a:spLocks noChangeShapeType="1"/>
          </p:cNvSpPr>
          <p:nvPr/>
        </p:nvSpPr>
        <p:spPr bwMode="auto">
          <a:xfrm flipH="1">
            <a:off x="4394324" y="4571603"/>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 name="Line 43"/>
          <p:cNvSpPr>
            <a:spLocks noChangeShapeType="1"/>
          </p:cNvSpPr>
          <p:nvPr/>
        </p:nvSpPr>
        <p:spPr bwMode="auto">
          <a:xfrm flipH="1">
            <a:off x="4394324" y="4950693"/>
            <a:ext cx="393700"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3. IBM PC/XT</a:t>
            </a:r>
            <a:r>
              <a:rPr lang="zh-CN" altLang="en-US" b="0" dirty="0">
                <a:solidFill>
                  <a:schemeClr val="accent2"/>
                </a:solidFill>
              </a:rPr>
              <a:t>主机板的</a:t>
            </a:r>
            <a:r>
              <a:rPr lang="en-US" altLang="zh-CN" b="0" dirty="0">
                <a:solidFill>
                  <a:schemeClr val="accent2"/>
                </a:solidFill>
              </a:rPr>
              <a:t>I/O</a:t>
            </a:r>
            <a:r>
              <a:rPr lang="zh-CN" altLang="en-US" b="0" dirty="0">
                <a:solidFill>
                  <a:schemeClr val="accent2"/>
                </a:solidFill>
              </a:rPr>
              <a:t>译码电路</a:t>
            </a:r>
          </a:p>
        </p:txBody>
      </p:sp>
      <p:grpSp>
        <p:nvGrpSpPr>
          <p:cNvPr id="46083" name="Group 3"/>
          <p:cNvGrpSpPr>
            <a:grpSpLocks/>
          </p:cNvGrpSpPr>
          <p:nvPr/>
        </p:nvGrpSpPr>
        <p:grpSpPr bwMode="auto">
          <a:xfrm>
            <a:off x="390526" y="981075"/>
            <a:ext cx="8694738" cy="5087938"/>
            <a:chOff x="199" y="961"/>
            <a:chExt cx="5477" cy="3205"/>
          </a:xfrm>
        </p:grpSpPr>
        <p:sp>
          <p:nvSpPr>
            <p:cNvPr id="46084" name="Rectangle 4"/>
            <p:cNvSpPr>
              <a:spLocks noChangeArrowheads="1"/>
            </p:cNvSpPr>
            <p:nvPr/>
          </p:nvSpPr>
          <p:spPr bwMode="auto">
            <a:xfrm>
              <a:off x="1212" y="1221"/>
              <a:ext cx="1024" cy="2664"/>
            </a:xfrm>
            <a:prstGeom prst="rec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a:endParaRPr kumimoji="1" lang="zh-CN" altLang="zh-CN" sz="2400">
                <a:solidFill>
                  <a:srgbClr val="000099"/>
                </a:solidFill>
                <a:latin typeface="Times New Roman" pitchFamily="18" charset="0"/>
                <a:ea typeface="宋体" pitchFamily="2" charset="-122"/>
              </a:endParaRPr>
            </a:p>
          </p:txBody>
        </p:sp>
        <p:sp>
          <p:nvSpPr>
            <p:cNvPr id="46085" name="Line 5"/>
            <p:cNvSpPr>
              <a:spLocks noChangeShapeType="1"/>
            </p:cNvSpPr>
            <p:nvPr/>
          </p:nvSpPr>
          <p:spPr bwMode="auto">
            <a:xfrm>
              <a:off x="742" y="1417"/>
              <a:ext cx="44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86" name="Line 6"/>
            <p:cNvSpPr>
              <a:spLocks noChangeShapeType="1"/>
            </p:cNvSpPr>
            <p:nvPr/>
          </p:nvSpPr>
          <p:spPr bwMode="auto">
            <a:xfrm>
              <a:off x="755" y="1601"/>
              <a:ext cx="44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87" name="Line 7"/>
            <p:cNvSpPr>
              <a:spLocks noChangeShapeType="1"/>
            </p:cNvSpPr>
            <p:nvPr/>
          </p:nvSpPr>
          <p:spPr bwMode="auto">
            <a:xfrm>
              <a:off x="742" y="2509"/>
              <a:ext cx="44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88" name="Line 8"/>
            <p:cNvSpPr>
              <a:spLocks noChangeShapeType="1"/>
            </p:cNvSpPr>
            <p:nvPr/>
          </p:nvSpPr>
          <p:spPr bwMode="auto">
            <a:xfrm>
              <a:off x="742" y="1822"/>
              <a:ext cx="44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89" name="Line 9"/>
            <p:cNvSpPr>
              <a:spLocks noChangeShapeType="1"/>
            </p:cNvSpPr>
            <p:nvPr/>
          </p:nvSpPr>
          <p:spPr bwMode="auto">
            <a:xfrm>
              <a:off x="742" y="2798"/>
              <a:ext cx="44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0" name="Line 10"/>
            <p:cNvSpPr>
              <a:spLocks noChangeShapeType="1"/>
            </p:cNvSpPr>
            <p:nvPr/>
          </p:nvSpPr>
          <p:spPr bwMode="auto">
            <a:xfrm>
              <a:off x="742" y="3063"/>
              <a:ext cx="44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1" name="Line 11"/>
            <p:cNvSpPr>
              <a:spLocks noChangeShapeType="1"/>
            </p:cNvSpPr>
            <p:nvPr/>
          </p:nvSpPr>
          <p:spPr bwMode="auto">
            <a:xfrm>
              <a:off x="2236" y="1417"/>
              <a:ext cx="1322"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2" name="Line 12"/>
            <p:cNvSpPr>
              <a:spLocks noChangeShapeType="1"/>
            </p:cNvSpPr>
            <p:nvPr/>
          </p:nvSpPr>
          <p:spPr bwMode="auto">
            <a:xfrm>
              <a:off x="2236" y="1696"/>
              <a:ext cx="1322"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3" name="Line 13"/>
            <p:cNvSpPr>
              <a:spLocks noChangeShapeType="1"/>
            </p:cNvSpPr>
            <p:nvPr/>
          </p:nvSpPr>
          <p:spPr bwMode="auto">
            <a:xfrm>
              <a:off x="2242" y="2252"/>
              <a:ext cx="1322"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4" name="Line 14"/>
            <p:cNvSpPr>
              <a:spLocks noChangeShapeType="1"/>
            </p:cNvSpPr>
            <p:nvPr/>
          </p:nvSpPr>
          <p:spPr bwMode="auto">
            <a:xfrm>
              <a:off x="2245" y="1970"/>
              <a:ext cx="1322"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46095" name="AutoShape 15"/>
            <p:cNvSpPr>
              <a:spLocks noChangeArrowheads="1"/>
            </p:cNvSpPr>
            <p:nvPr/>
          </p:nvSpPr>
          <p:spPr bwMode="auto">
            <a:xfrm flipH="1">
              <a:off x="2785" y="2397"/>
              <a:ext cx="258" cy="383"/>
            </a:xfrm>
            <a:prstGeom prst="moon">
              <a:avLst>
                <a:gd name="adj" fmla="val 79051"/>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46096" name="AutoShape 16"/>
            <p:cNvSpPr>
              <a:spLocks noChangeArrowheads="1"/>
            </p:cNvSpPr>
            <p:nvPr/>
          </p:nvSpPr>
          <p:spPr bwMode="auto">
            <a:xfrm flipH="1">
              <a:off x="2816" y="3001"/>
              <a:ext cx="258" cy="382"/>
            </a:xfrm>
            <a:prstGeom prst="moon">
              <a:avLst>
                <a:gd name="adj" fmla="val 79051"/>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46097" name="Line 17"/>
            <p:cNvSpPr>
              <a:spLocks noChangeShapeType="1"/>
            </p:cNvSpPr>
            <p:nvPr/>
          </p:nvSpPr>
          <p:spPr bwMode="auto">
            <a:xfrm>
              <a:off x="2228" y="2502"/>
              <a:ext cx="60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098" name="Line 18"/>
            <p:cNvSpPr>
              <a:spLocks noChangeShapeType="1"/>
            </p:cNvSpPr>
            <p:nvPr/>
          </p:nvSpPr>
          <p:spPr bwMode="auto">
            <a:xfrm>
              <a:off x="2245" y="2855"/>
              <a:ext cx="278"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099" name="Line 19"/>
            <p:cNvSpPr>
              <a:spLocks noChangeShapeType="1"/>
            </p:cNvSpPr>
            <p:nvPr/>
          </p:nvSpPr>
          <p:spPr bwMode="auto">
            <a:xfrm>
              <a:off x="2520" y="2860"/>
              <a:ext cx="0" cy="25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0" name="Line 20"/>
            <p:cNvSpPr>
              <a:spLocks noChangeShapeType="1"/>
            </p:cNvSpPr>
            <p:nvPr/>
          </p:nvSpPr>
          <p:spPr bwMode="auto">
            <a:xfrm>
              <a:off x="2523" y="3111"/>
              <a:ext cx="32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1" name="Line 21"/>
            <p:cNvSpPr>
              <a:spLocks noChangeShapeType="1"/>
            </p:cNvSpPr>
            <p:nvPr/>
          </p:nvSpPr>
          <p:spPr bwMode="auto">
            <a:xfrm>
              <a:off x="2693" y="2675"/>
              <a:ext cx="13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2" name="Line 22"/>
            <p:cNvSpPr>
              <a:spLocks noChangeShapeType="1"/>
            </p:cNvSpPr>
            <p:nvPr/>
          </p:nvSpPr>
          <p:spPr bwMode="auto">
            <a:xfrm>
              <a:off x="2690" y="3287"/>
              <a:ext cx="15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3" name="Line 23"/>
            <p:cNvSpPr>
              <a:spLocks noChangeShapeType="1"/>
            </p:cNvSpPr>
            <p:nvPr/>
          </p:nvSpPr>
          <p:spPr bwMode="auto">
            <a:xfrm>
              <a:off x="2689" y="2669"/>
              <a:ext cx="0" cy="13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4" name="Line 24"/>
            <p:cNvSpPr>
              <a:spLocks noChangeShapeType="1"/>
            </p:cNvSpPr>
            <p:nvPr/>
          </p:nvSpPr>
          <p:spPr bwMode="auto">
            <a:xfrm>
              <a:off x="723" y="4032"/>
              <a:ext cx="197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5" name="Line 25"/>
            <p:cNvSpPr>
              <a:spLocks noChangeShapeType="1"/>
            </p:cNvSpPr>
            <p:nvPr/>
          </p:nvSpPr>
          <p:spPr bwMode="auto">
            <a:xfrm>
              <a:off x="2245" y="3478"/>
              <a:ext cx="33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6" name="Line 26"/>
            <p:cNvSpPr>
              <a:spLocks noChangeShapeType="1"/>
            </p:cNvSpPr>
            <p:nvPr/>
          </p:nvSpPr>
          <p:spPr bwMode="auto">
            <a:xfrm>
              <a:off x="2242" y="3725"/>
              <a:ext cx="33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7" name="Line 27"/>
            <p:cNvSpPr>
              <a:spLocks noChangeShapeType="1"/>
            </p:cNvSpPr>
            <p:nvPr/>
          </p:nvSpPr>
          <p:spPr bwMode="auto">
            <a:xfrm>
              <a:off x="3051" y="2591"/>
              <a:ext cx="498"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8" name="Line 28"/>
            <p:cNvSpPr>
              <a:spLocks noChangeShapeType="1"/>
            </p:cNvSpPr>
            <p:nvPr/>
          </p:nvSpPr>
          <p:spPr bwMode="auto">
            <a:xfrm>
              <a:off x="3067" y="3203"/>
              <a:ext cx="49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09" name="Text Box 29"/>
            <p:cNvSpPr txBox="1">
              <a:spLocks noChangeArrowheads="1"/>
            </p:cNvSpPr>
            <p:nvPr/>
          </p:nvSpPr>
          <p:spPr bwMode="auto">
            <a:xfrm>
              <a:off x="1824" y="1177"/>
              <a:ext cx="446" cy="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lnSpc>
                  <a:spcPct val="130000"/>
                </a:lnSpc>
              </a:pP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0 </a:t>
              </a: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1 </a:t>
              </a: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2 </a:t>
              </a: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3 </a:t>
              </a: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4 </a:t>
              </a:r>
              <a:r>
                <a:rPr kumimoji="1" lang="en-US" altLang="zh-CN" sz="2400" dirty="0">
                  <a:solidFill>
                    <a:srgbClr val="000099"/>
                  </a:solidFill>
                  <a:latin typeface="Times New Roman" pitchFamily="18" charset="0"/>
                  <a:ea typeface="宋体" pitchFamily="2" charset="-122"/>
                </a:rPr>
                <a:t>Y</a:t>
              </a:r>
              <a:r>
                <a:rPr kumimoji="1" lang="en-US" altLang="zh-CN" sz="2400" baseline="-25000" dirty="0">
                  <a:solidFill>
                    <a:srgbClr val="000099"/>
                  </a:solidFill>
                  <a:latin typeface="Times New Roman" pitchFamily="18" charset="0"/>
                  <a:ea typeface="宋体" pitchFamily="2" charset="-122"/>
                </a:rPr>
                <a:t>5</a:t>
              </a:r>
            </a:p>
          </p:txBody>
        </p:sp>
        <p:sp>
          <p:nvSpPr>
            <p:cNvPr id="46110" name="Text Box 30"/>
            <p:cNvSpPr txBox="1">
              <a:spLocks noChangeArrowheads="1"/>
            </p:cNvSpPr>
            <p:nvPr/>
          </p:nvSpPr>
          <p:spPr bwMode="auto">
            <a:xfrm>
              <a:off x="1732" y="3312"/>
              <a:ext cx="54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Y</a:t>
              </a:r>
              <a:r>
                <a:rPr kumimoji="1" lang="en-US" altLang="zh-CN" sz="2400" baseline="-25000">
                  <a:solidFill>
                    <a:srgbClr val="000099"/>
                  </a:solidFill>
                  <a:latin typeface="Times New Roman" pitchFamily="18" charset="0"/>
                  <a:ea typeface="宋体" pitchFamily="2" charset="-122"/>
                </a:rPr>
                <a:t>6 </a:t>
              </a:r>
              <a:r>
                <a:rPr kumimoji="1" lang="en-US" altLang="zh-CN" sz="2400">
                  <a:solidFill>
                    <a:srgbClr val="000099"/>
                  </a:solidFill>
                  <a:latin typeface="Times New Roman" pitchFamily="18" charset="0"/>
                  <a:ea typeface="宋体" pitchFamily="2" charset="-122"/>
                </a:rPr>
                <a:t>Y</a:t>
              </a:r>
              <a:r>
                <a:rPr kumimoji="1" lang="en-US" altLang="zh-CN" sz="2400" baseline="-25000">
                  <a:solidFill>
                    <a:srgbClr val="000099"/>
                  </a:solidFill>
                  <a:latin typeface="Times New Roman" pitchFamily="18" charset="0"/>
                  <a:ea typeface="宋体" pitchFamily="2" charset="-122"/>
                </a:rPr>
                <a:t>7</a:t>
              </a:r>
            </a:p>
          </p:txBody>
        </p:sp>
        <p:sp>
          <p:nvSpPr>
            <p:cNvPr id="46111" name="Text Box 31"/>
            <p:cNvSpPr txBox="1">
              <a:spLocks noChangeArrowheads="1"/>
            </p:cNvSpPr>
            <p:nvPr/>
          </p:nvSpPr>
          <p:spPr bwMode="auto">
            <a:xfrm>
              <a:off x="354" y="1220"/>
              <a:ext cx="3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A</a:t>
              </a:r>
              <a:r>
                <a:rPr kumimoji="1" lang="en-US" altLang="zh-CN" sz="2400" baseline="-25000">
                  <a:solidFill>
                    <a:srgbClr val="000099"/>
                  </a:solidFill>
                  <a:latin typeface="Times New Roman" pitchFamily="18" charset="0"/>
                  <a:ea typeface="宋体" pitchFamily="2" charset="-122"/>
                </a:rPr>
                <a:t>5</a:t>
              </a:r>
            </a:p>
            <a:p>
              <a:pPr algn="ctr" eaLnBrk="1" hangingPunct="1"/>
              <a:r>
                <a:rPr kumimoji="1" lang="en-US" altLang="zh-CN" sz="2400">
                  <a:solidFill>
                    <a:srgbClr val="000099"/>
                  </a:solidFill>
                  <a:latin typeface="Times New Roman" pitchFamily="18" charset="0"/>
                  <a:ea typeface="宋体" pitchFamily="2" charset="-122"/>
                </a:rPr>
                <a:t>A</a:t>
              </a:r>
              <a:r>
                <a:rPr kumimoji="1" lang="en-US" altLang="zh-CN" sz="2400" baseline="-25000">
                  <a:solidFill>
                    <a:srgbClr val="000099"/>
                  </a:solidFill>
                  <a:latin typeface="Times New Roman" pitchFamily="18" charset="0"/>
                  <a:ea typeface="宋体" pitchFamily="2" charset="-122"/>
                </a:rPr>
                <a:t>6 </a:t>
              </a:r>
            </a:p>
            <a:p>
              <a:pPr algn="ctr" eaLnBrk="1" hangingPunct="1"/>
              <a:r>
                <a:rPr kumimoji="1" lang="en-US" altLang="zh-CN" sz="2400">
                  <a:solidFill>
                    <a:srgbClr val="000099"/>
                  </a:solidFill>
                  <a:latin typeface="Times New Roman" pitchFamily="18" charset="0"/>
                  <a:ea typeface="宋体" pitchFamily="2" charset="-122"/>
                </a:rPr>
                <a:t>A</a:t>
              </a:r>
              <a:r>
                <a:rPr kumimoji="1" lang="en-US" altLang="zh-CN" sz="2400" baseline="-25000">
                  <a:solidFill>
                    <a:srgbClr val="000099"/>
                  </a:solidFill>
                  <a:latin typeface="Times New Roman" pitchFamily="18" charset="0"/>
                  <a:ea typeface="宋体" pitchFamily="2" charset="-122"/>
                </a:rPr>
                <a:t>7</a:t>
              </a:r>
            </a:p>
          </p:txBody>
        </p:sp>
        <p:sp>
          <p:nvSpPr>
            <p:cNvPr id="46112" name="Text Box 32"/>
            <p:cNvSpPr txBox="1">
              <a:spLocks noChangeArrowheads="1"/>
            </p:cNvSpPr>
            <p:nvPr/>
          </p:nvSpPr>
          <p:spPr bwMode="auto">
            <a:xfrm>
              <a:off x="199" y="2341"/>
              <a:ext cx="52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r" eaLnBrk="1" hangingPunct="1">
                <a:lnSpc>
                  <a:spcPct val="120000"/>
                </a:lnSpc>
              </a:pPr>
              <a:r>
                <a:rPr kumimoji="1" lang="en-US" altLang="zh-CN" sz="2400">
                  <a:solidFill>
                    <a:srgbClr val="000099"/>
                  </a:solidFill>
                  <a:latin typeface="Times New Roman" pitchFamily="18" charset="0"/>
                  <a:ea typeface="宋体" pitchFamily="2" charset="-122"/>
                </a:rPr>
                <a:t>A</a:t>
              </a:r>
              <a:r>
                <a:rPr kumimoji="1" lang="en-US" altLang="zh-CN" sz="2400" baseline="-25000">
                  <a:solidFill>
                    <a:srgbClr val="000099"/>
                  </a:solidFill>
                  <a:latin typeface="Times New Roman" pitchFamily="18" charset="0"/>
                  <a:ea typeface="宋体" pitchFamily="2" charset="-122"/>
                </a:rPr>
                <a:t>8</a:t>
              </a:r>
            </a:p>
            <a:p>
              <a:pPr algn="r" eaLnBrk="1" hangingPunct="1">
                <a:lnSpc>
                  <a:spcPct val="120000"/>
                </a:lnSpc>
              </a:pPr>
              <a:r>
                <a:rPr kumimoji="1" lang="en-US" altLang="zh-CN" sz="2400">
                  <a:solidFill>
                    <a:srgbClr val="000099"/>
                  </a:solidFill>
                  <a:latin typeface="Times New Roman" pitchFamily="18" charset="0"/>
                  <a:ea typeface="宋体" pitchFamily="2" charset="-122"/>
                </a:rPr>
                <a:t>A</a:t>
              </a:r>
              <a:r>
                <a:rPr kumimoji="1" lang="en-US" altLang="zh-CN" sz="2400" baseline="-25000">
                  <a:solidFill>
                    <a:srgbClr val="000099"/>
                  </a:solidFill>
                  <a:latin typeface="Times New Roman" pitchFamily="18" charset="0"/>
                  <a:ea typeface="宋体" pitchFamily="2" charset="-122"/>
                </a:rPr>
                <a:t>9 </a:t>
              </a:r>
            </a:p>
            <a:p>
              <a:pPr algn="r" eaLnBrk="1" hangingPunct="1">
                <a:lnSpc>
                  <a:spcPct val="120000"/>
                </a:lnSpc>
              </a:pPr>
              <a:r>
                <a:rPr kumimoji="1" lang="en-US" altLang="zh-CN" sz="2400">
                  <a:solidFill>
                    <a:srgbClr val="000099"/>
                  </a:solidFill>
                  <a:latin typeface="Times New Roman" pitchFamily="18" charset="0"/>
                  <a:ea typeface="宋体" pitchFamily="2" charset="-122"/>
                </a:rPr>
                <a:t>AEN</a:t>
              </a:r>
              <a:endParaRPr kumimoji="1" lang="en-US" altLang="zh-CN" sz="2400" baseline="-25000">
                <a:solidFill>
                  <a:srgbClr val="000099"/>
                </a:solidFill>
                <a:latin typeface="Times New Roman" pitchFamily="18" charset="0"/>
                <a:ea typeface="宋体" pitchFamily="2" charset="-122"/>
              </a:endParaRPr>
            </a:p>
          </p:txBody>
        </p:sp>
        <p:sp>
          <p:nvSpPr>
            <p:cNvPr id="46113" name="Text Box 33"/>
            <p:cNvSpPr txBox="1">
              <a:spLocks noChangeArrowheads="1"/>
            </p:cNvSpPr>
            <p:nvPr/>
          </p:nvSpPr>
          <p:spPr bwMode="auto">
            <a:xfrm>
              <a:off x="285" y="3875"/>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IOW</a:t>
              </a:r>
            </a:p>
          </p:txBody>
        </p:sp>
        <p:sp>
          <p:nvSpPr>
            <p:cNvPr id="46114" name="Line 34"/>
            <p:cNvSpPr>
              <a:spLocks noChangeShapeType="1"/>
            </p:cNvSpPr>
            <p:nvPr/>
          </p:nvSpPr>
          <p:spPr bwMode="auto">
            <a:xfrm>
              <a:off x="353" y="3930"/>
              <a:ext cx="3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15" name="Line 35"/>
            <p:cNvSpPr>
              <a:spLocks noChangeShapeType="1"/>
            </p:cNvSpPr>
            <p:nvPr/>
          </p:nvSpPr>
          <p:spPr bwMode="auto">
            <a:xfrm>
              <a:off x="309" y="2968"/>
              <a:ext cx="371"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16" name="Text Box 36"/>
            <p:cNvSpPr txBox="1">
              <a:spLocks noChangeArrowheads="1"/>
            </p:cNvSpPr>
            <p:nvPr/>
          </p:nvSpPr>
          <p:spPr bwMode="auto">
            <a:xfrm>
              <a:off x="1204" y="1237"/>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A</a:t>
              </a:r>
              <a:endParaRPr kumimoji="1" lang="en-US" altLang="zh-CN" sz="2400" baseline="-25000">
                <a:solidFill>
                  <a:srgbClr val="000099"/>
                </a:solidFill>
                <a:latin typeface="Times New Roman" pitchFamily="18" charset="0"/>
                <a:ea typeface="宋体" pitchFamily="2" charset="-122"/>
              </a:endParaRPr>
            </a:p>
            <a:p>
              <a:pPr algn="ctr" eaLnBrk="1" hangingPunct="1"/>
              <a:r>
                <a:rPr kumimoji="1" lang="en-US" altLang="zh-CN" sz="2400">
                  <a:solidFill>
                    <a:srgbClr val="000099"/>
                  </a:solidFill>
                  <a:latin typeface="Times New Roman" pitchFamily="18" charset="0"/>
                  <a:ea typeface="宋体" pitchFamily="2" charset="-122"/>
                </a:rPr>
                <a:t>B</a:t>
              </a:r>
              <a:r>
                <a:rPr kumimoji="1" lang="en-US" altLang="zh-CN" sz="2400" baseline="-25000">
                  <a:solidFill>
                    <a:srgbClr val="000099"/>
                  </a:solidFill>
                  <a:latin typeface="Times New Roman" pitchFamily="18" charset="0"/>
                  <a:ea typeface="宋体" pitchFamily="2" charset="-122"/>
                </a:rPr>
                <a:t> </a:t>
              </a:r>
              <a:r>
                <a:rPr kumimoji="1" lang="en-US" altLang="zh-CN" sz="2400">
                  <a:solidFill>
                    <a:srgbClr val="000099"/>
                  </a:solidFill>
                  <a:latin typeface="Times New Roman" pitchFamily="18" charset="0"/>
                  <a:ea typeface="宋体" pitchFamily="2" charset="-122"/>
                </a:rPr>
                <a:t>C</a:t>
              </a:r>
              <a:endParaRPr kumimoji="1" lang="en-US" altLang="zh-CN" sz="2400" baseline="-25000">
                <a:solidFill>
                  <a:srgbClr val="000099"/>
                </a:solidFill>
                <a:latin typeface="Times New Roman" pitchFamily="18" charset="0"/>
                <a:ea typeface="宋体" pitchFamily="2" charset="-122"/>
              </a:endParaRPr>
            </a:p>
          </p:txBody>
        </p:sp>
        <p:sp>
          <p:nvSpPr>
            <p:cNvPr id="46117" name="Text Box 37"/>
            <p:cNvSpPr txBox="1">
              <a:spLocks noChangeArrowheads="1"/>
            </p:cNvSpPr>
            <p:nvPr/>
          </p:nvSpPr>
          <p:spPr bwMode="auto">
            <a:xfrm>
              <a:off x="1185" y="2374"/>
              <a:ext cx="504"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lnSpc>
                  <a:spcPct val="120000"/>
                </a:lnSpc>
              </a:pPr>
              <a:r>
                <a:rPr kumimoji="1" lang="en-US" altLang="zh-CN" sz="2400" dirty="0">
                  <a:solidFill>
                    <a:srgbClr val="000099"/>
                  </a:solidFill>
                  <a:latin typeface="Times New Roman" pitchFamily="18" charset="0"/>
                  <a:ea typeface="宋体" pitchFamily="2" charset="-122"/>
                </a:rPr>
                <a:t>G2B</a:t>
              </a:r>
              <a:endParaRPr kumimoji="1" lang="en-US" altLang="zh-CN" sz="2400" baseline="-25000" dirty="0">
                <a:solidFill>
                  <a:srgbClr val="000099"/>
                </a:solidFill>
                <a:latin typeface="Times New Roman" pitchFamily="18" charset="0"/>
                <a:ea typeface="宋体" pitchFamily="2" charset="-122"/>
              </a:endParaRPr>
            </a:p>
            <a:p>
              <a:pPr eaLnBrk="1" hangingPunct="1">
                <a:lnSpc>
                  <a:spcPct val="120000"/>
                </a:lnSpc>
              </a:pPr>
              <a:r>
                <a:rPr kumimoji="1" lang="en-US" altLang="zh-CN" sz="2400" dirty="0">
                  <a:solidFill>
                    <a:srgbClr val="000099"/>
                  </a:solidFill>
                  <a:latin typeface="Times New Roman" pitchFamily="18" charset="0"/>
                  <a:ea typeface="宋体" pitchFamily="2" charset="-122"/>
                </a:rPr>
                <a:t>G2A</a:t>
              </a:r>
              <a:endParaRPr kumimoji="1" lang="en-US" altLang="zh-CN" sz="2400" baseline="-25000" dirty="0">
                <a:solidFill>
                  <a:srgbClr val="000099"/>
                </a:solidFill>
                <a:latin typeface="Times New Roman" pitchFamily="18" charset="0"/>
                <a:ea typeface="宋体" pitchFamily="2" charset="-122"/>
              </a:endParaRPr>
            </a:p>
            <a:p>
              <a:pPr eaLnBrk="1" hangingPunct="1">
                <a:lnSpc>
                  <a:spcPct val="120000"/>
                </a:lnSpc>
              </a:pPr>
              <a:r>
                <a:rPr kumimoji="1" lang="en-US" altLang="zh-CN" sz="2400" dirty="0">
                  <a:solidFill>
                    <a:srgbClr val="000099"/>
                  </a:solidFill>
                  <a:latin typeface="Times New Roman" pitchFamily="18" charset="0"/>
                  <a:ea typeface="宋体" pitchFamily="2" charset="-122"/>
                </a:rPr>
                <a:t>G1</a:t>
              </a:r>
              <a:endParaRPr kumimoji="1" lang="en-US" altLang="zh-CN" sz="2400" baseline="-25000" dirty="0">
                <a:solidFill>
                  <a:srgbClr val="000099"/>
                </a:solidFill>
                <a:latin typeface="Times New Roman" pitchFamily="18" charset="0"/>
                <a:ea typeface="宋体" pitchFamily="2" charset="-122"/>
              </a:endParaRPr>
            </a:p>
          </p:txBody>
        </p:sp>
        <p:sp>
          <p:nvSpPr>
            <p:cNvPr id="46118" name="Text Box 38"/>
            <p:cNvSpPr txBox="1">
              <a:spLocks noChangeArrowheads="1"/>
            </p:cNvSpPr>
            <p:nvPr/>
          </p:nvSpPr>
          <p:spPr bwMode="auto">
            <a:xfrm>
              <a:off x="1294" y="961"/>
              <a:ext cx="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dirty="0">
                  <a:solidFill>
                    <a:srgbClr val="000099"/>
                  </a:solidFill>
                  <a:latin typeface="Times New Roman" pitchFamily="18" charset="0"/>
                  <a:ea typeface="宋体" pitchFamily="2" charset="-122"/>
                </a:rPr>
                <a:t>74LS138</a:t>
              </a:r>
            </a:p>
          </p:txBody>
        </p:sp>
        <p:sp>
          <p:nvSpPr>
            <p:cNvPr id="46119" name="Text Box 39"/>
            <p:cNvSpPr txBox="1">
              <a:spLocks noChangeArrowheads="1"/>
            </p:cNvSpPr>
            <p:nvPr/>
          </p:nvSpPr>
          <p:spPr bwMode="auto">
            <a:xfrm>
              <a:off x="3571" y="1282"/>
              <a:ext cx="167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lnSpc>
                  <a:spcPct val="120000"/>
                </a:lnSpc>
              </a:pPr>
              <a:r>
                <a:rPr kumimoji="1" lang="en-US" altLang="zh-CN" sz="2400">
                  <a:solidFill>
                    <a:srgbClr val="000099"/>
                  </a:solidFill>
                  <a:latin typeface="Times New Roman" pitchFamily="18" charset="0"/>
                  <a:ea typeface="宋体" pitchFamily="2" charset="-122"/>
                </a:rPr>
                <a:t>DMA CS</a:t>
              </a:r>
              <a:r>
                <a:rPr kumimoji="1" lang="zh-CN" altLang="en-US" sz="2400">
                  <a:solidFill>
                    <a:srgbClr val="000099"/>
                  </a:solidFill>
                  <a:latin typeface="Times New Roman" pitchFamily="18" charset="0"/>
                  <a:ea typeface="宋体" pitchFamily="2" charset="-122"/>
                </a:rPr>
                <a:t>（</a:t>
              </a:r>
              <a:r>
                <a:rPr kumimoji="1" lang="en-US" altLang="zh-CN" sz="2400">
                  <a:solidFill>
                    <a:srgbClr val="000099"/>
                  </a:solidFill>
                  <a:latin typeface="Times New Roman" pitchFamily="18" charset="0"/>
                  <a:ea typeface="宋体" pitchFamily="2" charset="-122"/>
                </a:rPr>
                <a:t>8237</a:t>
              </a:r>
              <a:r>
                <a:rPr kumimoji="1" lang="zh-CN" altLang="en-US" sz="2400">
                  <a:solidFill>
                    <a:srgbClr val="000099"/>
                  </a:solidFill>
                  <a:latin typeface="Times New Roman" pitchFamily="18" charset="0"/>
                  <a:ea typeface="宋体" pitchFamily="2" charset="-122"/>
                </a:rPr>
                <a:t>）</a:t>
              </a:r>
            </a:p>
            <a:p>
              <a:pPr eaLnBrk="1" hangingPunct="1">
                <a:lnSpc>
                  <a:spcPct val="120000"/>
                </a:lnSpc>
              </a:pPr>
              <a:r>
                <a:rPr kumimoji="1" lang="en-US" altLang="zh-CN" sz="2400">
                  <a:solidFill>
                    <a:srgbClr val="000099"/>
                  </a:solidFill>
                  <a:latin typeface="Times New Roman" pitchFamily="18" charset="0"/>
                  <a:ea typeface="宋体" pitchFamily="2" charset="-122"/>
                </a:rPr>
                <a:t>INTR CS</a:t>
              </a:r>
              <a:r>
                <a:rPr kumimoji="1" lang="zh-CN" altLang="en-US" sz="2400">
                  <a:solidFill>
                    <a:srgbClr val="000099"/>
                  </a:solidFill>
                  <a:latin typeface="Times New Roman" pitchFamily="18" charset="0"/>
                  <a:ea typeface="宋体" pitchFamily="2" charset="-122"/>
                </a:rPr>
                <a:t>（</a:t>
              </a:r>
              <a:r>
                <a:rPr kumimoji="1" lang="en-US" altLang="zh-CN" sz="2400">
                  <a:solidFill>
                    <a:srgbClr val="000099"/>
                  </a:solidFill>
                  <a:latin typeface="Times New Roman" pitchFamily="18" charset="0"/>
                  <a:ea typeface="宋体" pitchFamily="2" charset="-122"/>
                </a:rPr>
                <a:t>8259</a:t>
              </a:r>
              <a:r>
                <a:rPr kumimoji="1" lang="zh-CN" altLang="en-US" sz="2400">
                  <a:solidFill>
                    <a:srgbClr val="000099"/>
                  </a:solidFill>
                  <a:latin typeface="Times New Roman" pitchFamily="18" charset="0"/>
                  <a:ea typeface="宋体" pitchFamily="2" charset="-122"/>
                </a:rPr>
                <a:t>）</a:t>
              </a:r>
            </a:p>
            <a:p>
              <a:pPr eaLnBrk="1" hangingPunct="1">
                <a:lnSpc>
                  <a:spcPct val="120000"/>
                </a:lnSpc>
              </a:pPr>
              <a:r>
                <a:rPr kumimoji="1" lang="en-US" altLang="zh-CN" sz="2400">
                  <a:solidFill>
                    <a:srgbClr val="000099"/>
                  </a:solidFill>
                  <a:latin typeface="Times New Roman" pitchFamily="18" charset="0"/>
                  <a:ea typeface="宋体" pitchFamily="2" charset="-122"/>
                </a:rPr>
                <a:t>T/C CS</a:t>
              </a:r>
              <a:r>
                <a:rPr kumimoji="1" lang="zh-CN" altLang="en-US" sz="2400">
                  <a:solidFill>
                    <a:srgbClr val="000099"/>
                  </a:solidFill>
                  <a:latin typeface="Times New Roman" pitchFamily="18" charset="0"/>
                  <a:ea typeface="宋体" pitchFamily="2" charset="-122"/>
                </a:rPr>
                <a:t>（</a:t>
              </a:r>
              <a:r>
                <a:rPr kumimoji="1" lang="en-US" altLang="zh-CN" sz="2400">
                  <a:solidFill>
                    <a:srgbClr val="000099"/>
                  </a:solidFill>
                  <a:latin typeface="Times New Roman" pitchFamily="18" charset="0"/>
                  <a:ea typeface="宋体" pitchFamily="2" charset="-122"/>
                </a:rPr>
                <a:t>8253</a:t>
              </a:r>
              <a:r>
                <a:rPr kumimoji="1" lang="zh-CN" altLang="en-US" sz="2400">
                  <a:solidFill>
                    <a:srgbClr val="000099"/>
                  </a:solidFill>
                  <a:latin typeface="Times New Roman" pitchFamily="18" charset="0"/>
                  <a:ea typeface="宋体" pitchFamily="2" charset="-122"/>
                </a:rPr>
                <a:t>）</a:t>
              </a:r>
            </a:p>
            <a:p>
              <a:pPr eaLnBrk="1" hangingPunct="1">
                <a:lnSpc>
                  <a:spcPct val="120000"/>
                </a:lnSpc>
              </a:pPr>
              <a:r>
                <a:rPr kumimoji="1" lang="en-US" altLang="zh-CN" sz="2400">
                  <a:solidFill>
                    <a:srgbClr val="000099"/>
                  </a:solidFill>
                  <a:latin typeface="Times New Roman" pitchFamily="18" charset="0"/>
                  <a:ea typeface="宋体" pitchFamily="2" charset="-122"/>
                </a:rPr>
                <a:t>PPI CS</a:t>
              </a:r>
              <a:r>
                <a:rPr kumimoji="1" lang="zh-CN" altLang="en-US" sz="2400">
                  <a:solidFill>
                    <a:srgbClr val="000099"/>
                  </a:solidFill>
                  <a:latin typeface="Times New Roman" pitchFamily="18" charset="0"/>
                  <a:ea typeface="宋体" pitchFamily="2" charset="-122"/>
                </a:rPr>
                <a:t>（</a:t>
              </a:r>
              <a:r>
                <a:rPr kumimoji="1" lang="en-US" altLang="zh-CN" sz="2400">
                  <a:solidFill>
                    <a:srgbClr val="000099"/>
                  </a:solidFill>
                  <a:latin typeface="Times New Roman" pitchFamily="18" charset="0"/>
                  <a:ea typeface="宋体" pitchFamily="2" charset="-122"/>
                </a:rPr>
                <a:t>8255</a:t>
              </a:r>
              <a:r>
                <a:rPr kumimoji="1" lang="zh-CN" altLang="en-US" sz="2400">
                  <a:solidFill>
                    <a:srgbClr val="000099"/>
                  </a:solidFill>
                  <a:latin typeface="Times New Roman" pitchFamily="18" charset="0"/>
                  <a:ea typeface="宋体" pitchFamily="2" charset="-122"/>
                </a:rPr>
                <a:t>）</a:t>
              </a:r>
            </a:p>
          </p:txBody>
        </p:sp>
        <p:sp>
          <p:nvSpPr>
            <p:cNvPr id="46120" name="Text Box 40"/>
            <p:cNvSpPr txBox="1">
              <a:spLocks noChangeArrowheads="1"/>
            </p:cNvSpPr>
            <p:nvPr/>
          </p:nvSpPr>
          <p:spPr bwMode="auto">
            <a:xfrm>
              <a:off x="3537" y="2459"/>
              <a:ext cx="213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imes New Roman" pitchFamily="18" charset="0"/>
                  <a:ea typeface="宋体" pitchFamily="2" charset="-122"/>
                </a:rPr>
                <a:t>WRTDMAPG</a:t>
              </a:r>
            </a:p>
            <a:p>
              <a:pPr eaLnBrk="1" hangingPunct="1"/>
              <a:r>
                <a:rPr kumimoji="1" lang="zh-CN" altLang="en-US" sz="2400">
                  <a:solidFill>
                    <a:srgbClr val="000099"/>
                  </a:solidFill>
                  <a:latin typeface="Times New Roman" pitchFamily="18" charset="0"/>
                  <a:ea typeface="宋体" pitchFamily="2" charset="-122"/>
                </a:rPr>
                <a:t>（写</a:t>
              </a:r>
              <a:r>
                <a:rPr kumimoji="1" lang="en-US" altLang="zh-CN" sz="2400">
                  <a:solidFill>
                    <a:srgbClr val="000099"/>
                  </a:solidFill>
                  <a:latin typeface="Times New Roman" pitchFamily="18" charset="0"/>
                  <a:ea typeface="宋体" pitchFamily="2" charset="-122"/>
                </a:rPr>
                <a:t>DMA</a:t>
              </a:r>
              <a:r>
                <a:rPr kumimoji="1" lang="zh-CN" altLang="en-US" sz="2400">
                  <a:solidFill>
                    <a:srgbClr val="000099"/>
                  </a:solidFill>
                  <a:latin typeface="Times New Roman" pitchFamily="18" charset="0"/>
                  <a:ea typeface="宋体" pitchFamily="2" charset="-122"/>
                </a:rPr>
                <a:t>页面寄存器）</a:t>
              </a:r>
            </a:p>
          </p:txBody>
        </p:sp>
        <p:sp>
          <p:nvSpPr>
            <p:cNvPr id="46121" name="Text Box 41"/>
            <p:cNvSpPr txBox="1">
              <a:spLocks noChangeArrowheads="1"/>
            </p:cNvSpPr>
            <p:nvPr/>
          </p:nvSpPr>
          <p:spPr bwMode="auto">
            <a:xfrm>
              <a:off x="3553" y="3058"/>
              <a:ext cx="207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imes New Roman" pitchFamily="18" charset="0"/>
                  <a:ea typeface="宋体" pitchFamily="2" charset="-122"/>
                </a:rPr>
                <a:t>WRTNMIREG</a:t>
              </a:r>
            </a:p>
            <a:p>
              <a:pPr eaLnBrk="1" hangingPunct="1"/>
              <a:r>
                <a:rPr kumimoji="1" lang="zh-CN" altLang="en-US" sz="2400">
                  <a:solidFill>
                    <a:srgbClr val="000099"/>
                  </a:solidFill>
                  <a:latin typeface="Times New Roman" pitchFamily="18" charset="0"/>
                  <a:ea typeface="宋体" pitchFamily="2" charset="-122"/>
                </a:rPr>
                <a:t>（写</a:t>
              </a:r>
              <a:r>
                <a:rPr kumimoji="1" lang="en-US" altLang="zh-CN" sz="2400">
                  <a:solidFill>
                    <a:srgbClr val="000099"/>
                  </a:solidFill>
                  <a:latin typeface="Times New Roman" pitchFamily="18" charset="0"/>
                  <a:ea typeface="宋体" pitchFamily="2" charset="-122"/>
                </a:rPr>
                <a:t>NMI</a:t>
              </a:r>
              <a:r>
                <a:rPr kumimoji="1" lang="zh-CN" altLang="en-US" sz="2400">
                  <a:solidFill>
                    <a:srgbClr val="000099"/>
                  </a:solidFill>
                  <a:latin typeface="Times New Roman" pitchFamily="18" charset="0"/>
                  <a:ea typeface="宋体" pitchFamily="2" charset="-122"/>
                </a:rPr>
                <a:t>屏蔽寄存器）</a:t>
              </a:r>
            </a:p>
          </p:txBody>
        </p:sp>
        <p:sp>
          <p:nvSpPr>
            <p:cNvPr id="46122" name="Line 42"/>
            <p:cNvSpPr>
              <a:spLocks noChangeShapeType="1"/>
            </p:cNvSpPr>
            <p:nvPr/>
          </p:nvSpPr>
          <p:spPr bwMode="auto">
            <a:xfrm>
              <a:off x="1254" y="2420"/>
              <a:ext cx="26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3" name="Line 43"/>
            <p:cNvSpPr>
              <a:spLocks noChangeShapeType="1"/>
            </p:cNvSpPr>
            <p:nvPr/>
          </p:nvSpPr>
          <p:spPr bwMode="auto">
            <a:xfrm>
              <a:off x="1251" y="2705"/>
              <a:ext cx="268"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4" name="Line 44"/>
            <p:cNvSpPr>
              <a:spLocks noChangeShapeType="1"/>
            </p:cNvSpPr>
            <p:nvPr/>
          </p:nvSpPr>
          <p:spPr bwMode="auto">
            <a:xfrm>
              <a:off x="3618" y="1348"/>
              <a:ext cx="74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5" name="Line 45"/>
            <p:cNvSpPr>
              <a:spLocks noChangeShapeType="1"/>
            </p:cNvSpPr>
            <p:nvPr/>
          </p:nvSpPr>
          <p:spPr bwMode="auto">
            <a:xfrm>
              <a:off x="3622" y="1629"/>
              <a:ext cx="74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6" name="Line 46"/>
            <p:cNvSpPr>
              <a:spLocks noChangeShapeType="1"/>
            </p:cNvSpPr>
            <p:nvPr/>
          </p:nvSpPr>
          <p:spPr bwMode="auto">
            <a:xfrm>
              <a:off x="3619" y="1907"/>
              <a:ext cx="5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7" name="Line 47"/>
            <p:cNvSpPr>
              <a:spLocks noChangeShapeType="1"/>
            </p:cNvSpPr>
            <p:nvPr/>
          </p:nvSpPr>
          <p:spPr bwMode="auto">
            <a:xfrm>
              <a:off x="3617" y="2176"/>
              <a:ext cx="568"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8" name="Line 48"/>
            <p:cNvSpPr>
              <a:spLocks noChangeShapeType="1"/>
            </p:cNvSpPr>
            <p:nvPr/>
          </p:nvSpPr>
          <p:spPr bwMode="auto">
            <a:xfrm>
              <a:off x="3577" y="2504"/>
              <a:ext cx="1104"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46129" name="Line 49"/>
            <p:cNvSpPr>
              <a:spLocks noChangeShapeType="1"/>
            </p:cNvSpPr>
            <p:nvPr/>
          </p:nvSpPr>
          <p:spPr bwMode="auto">
            <a:xfrm>
              <a:off x="3600" y="3108"/>
              <a:ext cx="115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grpSp>
      <p:sp>
        <p:nvSpPr>
          <p:cNvPr id="2" name="椭圆 1"/>
          <p:cNvSpPr/>
          <p:nvPr/>
        </p:nvSpPr>
        <p:spPr bwMode="auto">
          <a:xfrm>
            <a:off x="4293493" y="4628753"/>
            <a:ext cx="108371" cy="10837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a:solidFill>
                  <a:schemeClr val="accent2"/>
                </a:solidFill>
              </a:rPr>
              <a:t>6.1.6 </a:t>
            </a:r>
            <a:r>
              <a:rPr lang="zh-CN" altLang="en-US" b="0">
                <a:solidFill>
                  <a:schemeClr val="accent2"/>
                </a:solidFill>
              </a:rPr>
              <a:t>数据传送方式</a:t>
            </a:r>
          </a:p>
        </p:txBody>
      </p:sp>
      <p:sp>
        <p:nvSpPr>
          <p:cNvPr id="32771" name="Rectangle 3"/>
          <p:cNvSpPr>
            <a:spLocks noGrp="1" noChangeArrowheads="1"/>
          </p:cNvSpPr>
          <p:nvPr>
            <p:ph type="body" idx="1"/>
          </p:nvPr>
        </p:nvSpPr>
        <p:spPr>
          <a:xfrm>
            <a:off x="781050" y="1052513"/>
            <a:ext cx="7535863" cy="5184775"/>
          </a:xfrm>
        </p:spPr>
        <p:txBody>
          <a:bodyPr/>
          <a:lstStyle/>
          <a:p>
            <a:pPr algn="l" eaLnBrk="1" hangingPunct="1"/>
            <a:r>
              <a:rPr lang="zh-CN" altLang="en-US" sz="2400" b="0" dirty="0" smtClean="0">
                <a:solidFill>
                  <a:srgbClr val="FF0000"/>
                </a:solidFill>
              </a:rPr>
              <a:t>程序控制下的数据传送</a:t>
            </a:r>
            <a:r>
              <a:rPr lang="en-US" altLang="zh-CN" sz="2400" b="0" dirty="0" smtClean="0"/>
              <a:t>——</a:t>
            </a:r>
            <a:r>
              <a:rPr lang="zh-CN" altLang="en-US" sz="2400" b="0" dirty="0" smtClean="0"/>
              <a:t>通过</a:t>
            </a:r>
            <a:r>
              <a:rPr lang="en-US" altLang="zh-CN" sz="2400" b="0" dirty="0" smtClean="0"/>
              <a:t>CPU</a:t>
            </a:r>
            <a:r>
              <a:rPr lang="zh-CN" altLang="en-US" sz="2400" b="0" dirty="0" smtClean="0"/>
              <a:t>执行程序中的</a:t>
            </a:r>
            <a:r>
              <a:rPr lang="en-US" altLang="zh-CN" sz="2400" b="0" dirty="0" smtClean="0"/>
              <a:t>I/O</a:t>
            </a:r>
            <a:r>
              <a:rPr lang="zh-CN" altLang="en-US" sz="2400" b="0" dirty="0" smtClean="0"/>
              <a:t>指令来完成传送，又分为：</a:t>
            </a:r>
            <a:br>
              <a:rPr lang="zh-CN" altLang="en-US" sz="2400" b="0" dirty="0" smtClean="0"/>
            </a:br>
            <a:r>
              <a:rPr lang="zh-CN" altLang="en-US" sz="2400" b="0" dirty="0" smtClean="0">
                <a:solidFill>
                  <a:schemeClr val="hlink"/>
                </a:solidFill>
              </a:rPr>
              <a:t>无条件传送</a:t>
            </a:r>
            <a:r>
              <a:rPr lang="zh-CN" altLang="en-US" sz="2400" b="0" dirty="0" smtClean="0"/>
              <a:t>、</a:t>
            </a:r>
            <a:r>
              <a:rPr lang="zh-CN" altLang="en-US" sz="2400" b="0" dirty="0" smtClean="0">
                <a:solidFill>
                  <a:schemeClr val="hlink"/>
                </a:solidFill>
              </a:rPr>
              <a:t>查询传送</a:t>
            </a:r>
            <a:r>
              <a:rPr lang="zh-CN" altLang="en-US" sz="2400" b="0" dirty="0" smtClean="0"/>
              <a:t>、</a:t>
            </a:r>
            <a:r>
              <a:rPr lang="zh-CN" altLang="en-US" sz="2400" b="0" dirty="0" smtClean="0">
                <a:solidFill>
                  <a:schemeClr val="hlink"/>
                </a:solidFill>
              </a:rPr>
              <a:t>中断传送。</a:t>
            </a:r>
          </a:p>
          <a:p>
            <a:pPr eaLnBrk="1" hangingPunct="1">
              <a:spcBef>
                <a:spcPts val="1200"/>
              </a:spcBef>
            </a:pPr>
            <a:r>
              <a:rPr lang="zh-CN" altLang="en-US" sz="2400" b="0" dirty="0" smtClean="0">
                <a:solidFill>
                  <a:srgbClr val="FF0000"/>
                </a:solidFill>
              </a:rPr>
              <a:t>直接存储器存取</a:t>
            </a:r>
            <a:r>
              <a:rPr lang="zh-CN" altLang="en-US" sz="2400" b="0" dirty="0" smtClean="0"/>
              <a:t>（</a:t>
            </a:r>
            <a:r>
              <a:rPr lang="en-US" altLang="zh-CN" sz="2400" b="0" dirty="0" smtClean="0"/>
              <a:t>DMA</a:t>
            </a:r>
            <a:r>
              <a:rPr lang="zh-CN" altLang="en-US" sz="2400" b="0" dirty="0" smtClean="0"/>
              <a:t>）</a:t>
            </a:r>
            <a:r>
              <a:rPr lang="en-US" altLang="zh-CN" sz="2400" b="0" dirty="0" smtClean="0"/>
              <a:t>——</a:t>
            </a:r>
            <a:r>
              <a:rPr lang="zh-CN" altLang="en-US" sz="2400" b="0" dirty="0" smtClean="0"/>
              <a:t>传送请求由外设向</a:t>
            </a:r>
            <a:r>
              <a:rPr lang="en-US" altLang="zh-CN" sz="2400" b="0" dirty="0" smtClean="0"/>
              <a:t>DMA</a:t>
            </a:r>
            <a:r>
              <a:rPr lang="zh-CN" altLang="en-US" sz="2400" b="0" dirty="0" smtClean="0"/>
              <a:t>控制器（</a:t>
            </a:r>
            <a:r>
              <a:rPr lang="en-US" altLang="zh-CN" sz="2400" b="0" dirty="0" smtClean="0"/>
              <a:t>DMAC</a:t>
            </a:r>
            <a:r>
              <a:rPr lang="zh-CN" altLang="en-US" sz="2400" b="0" dirty="0" smtClean="0"/>
              <a:t>）提出，后者向</a:t>
            </a:r>
            <a:r>
              <a:rPr lang="en-US" altLang="zh-CN" sz="2400" b="0" dirty="0" smtClean="0"/>
              <a:t>CPU</a:t>
            </a:r>
            <a:r>
              <a:rPr lang="zh-CN" altLang="en-US" sz="2400" b="0" dirty="0" smtClean="0"/>
              <a:t>申请总线，最后</a:t>
            </a:r>
            <a:r>
              <a:rPr lang="en-US" altLang="zh-CN" sz="2400" b="0" dirty="0" smtClean="0"/>
              <a:t>DMAC</a:t>
            </a:r>
            <a:r>
              <a:rPr lang="zh-CN" altLang="en-US" sz="2400" b="0" dirty="0" smtClean="0"/>
              <a:t>利用系统总线来完成外设和存储器间的数据传送。</a:t>
            </a:r>
          </a:p>
          <a:p>
            <a:pPr eaLnBrk="1" hangingPunct="1">
              <a:spcBef>
                <a:spcPts val="1200"/>
              </a:spcBef>
            </a:pPr>
            <a:r>
              <a:rPr lang="en-US" altLang="zh-CN" sz="2400" b="0" dirty="0" smtClean="0">
                <a:solidFill>
                  <a:srgbClr val="FF0000"/>
                </a:solidFill>
              </a:rPr>
              <a:t>I/O</a:t>
            </a:r>
            <a:r>
              <a:rPr lang="zh-CN" altLang="en-US" sz="2400" b="0" dirty="0" smtClean="0">
                <a:solidFill>
                  <a:srgbClr val="FF0000"/>
                </a:solidFill>
              </a:rPr>
              <a:t>处理机</a:t>
            </a:r>
            <a:r>
              <a:rPr lang="en-US" altLang="zh-CN" sz="2400" b="0" dirty="0" smtClean="0"/>
              <a:t>——CPU</a:t>
            </a:r>
            <a:r>
              <a:rPr lang="zh-CN" altLang="en-US" sz="2400" b="0" dirty="0" smtClean="0"/>
              <a:t>委托专门的</a:t>
            </a:r>
            <a:r>
              <a:rPr lang="en-US" altLang="zh-CN" sz="2400" b="0" dirty="0" smtClean="0"/>
              <a:t>I/O</a:t>
            </a:r>
            <a:r>
              <a:rPr lang="zh-CN" altLang="en-US" sz="2400" b="0" dirty="0" smtClean="0"/>
              <a:t>处理机来管理外设，完成传送和相应的数据处理。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randombar(horizont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randombar(horizontal)">
                                      <p:cBhvr>
                                        <p:cTn id="12"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6.2 </a:t>
            </a:r>
            <a:r>
              <a:rPr lang="zh-CN" altLang="en-US" b="0" dirty="0">
                <a:solidFill>
                  <a:schemeClr val="accent2"/>
                </a:solidFill>
              </a:rPr>
              <a:t>无条件传送方式及其接口</a:t>
            </a:r>
          </a:p>
        </p:txBody>
      </p:sp>
      <p:sp>
        <p:nvSpPr>
          <p:cNvPr id="33795" name="Rectangle 3"/>
          <p:cNvSpPr>
            <a:spLocks noGrp="1" noChangeArrowheads="1"/>
          </p:cNvSpPr>
          <p:nvPr>
            <p:ph type="body" idx="1"/>
          </p:nvPr>
        </p:nvSpPr>
        <p:spPr>
          <a:xfrm>
            <a:off x="468313" y="981075"/>
            <a:ext cx="7996237" cy="3240013"/>
          </a:xfrm>
        </p:spPr>
        <p:txBody>
          <a:bodyPr/>
          <a:lstStyle/>
          <a:p>
            <a:pPr eaLnBrk="1" hangingPunct="1">
              <a:spcBef>
                <a:spcPts val="1800"/>
              </a:spcBef>
            </a:pPr>
            <a:r>
              <a:rPr lang="zh-CN" altLang="en-US" sz="2400" b="0" dirty="0" smtClean="0">
                <a:latin typeface="Times New Roman" pitchFamily="18" charset="0"/>
              </a:rPr>
              <a:t>在</a:t>
            </a:r>
            <a:r>
              <a:rPr lang="en-US" altLang="zh-CN" sz="2400" b="0" dirty="0" smtClean="0"/>
              <a:t>CPU</a:t>
            </a:r>
            <a:r>
              <a:rPr lang="zh-CN" altLang="en-US" sz="2400" b="0" dirty="0" smtClean="0">
                <a:latin typeface="Times New Roman" pitchFamily="18" charset="0"/>
              </a:rPr>
              <a:t>与慢速变化的设备交换数据时，可以认为它们总是处于</a:t>
            </a:r>
            <a:r>
              <a:rPr lang="zh-CN" altLang="en-US" sz="2400" b="0" dirty="0" smtClean="0"/>
              <a:t>“</a:t>
            </a:r>
            <a:r>
              <a:rPr lang="zh-CN" altLang="en-US" sz="2400" b="0" dirty="0" smtClean="0">
                <a:latin typeface="Times New Roman" pitchFamily="18" charset="0"/>
              </a:rPr>
              <a:t>就绪</a:t>
            </a:r>
            <a:r>
              <a:rPr lang="zh-CN" altLang="en-US" sz="2400" b="0" dirty="0" smtClean="0"/>
              <a:t>”</a:t>
            </a:r>
            <a:r>
              <a:rPr lang="zh-CN" altLang="en-US" sz="2400" b="0" dirty="0" smtClean="0">
                <a:latin typeface="Times New Roman" pitchFamily="18" charset="0"/>
              </a:rPr>
              <a:t>状态，随时可以进行数据传送，这就是无条件传送，或称立即传送、同步传送；</a:t>
            </a:r>
          </a:p>
          <a:p>
            <a:pPr eaLnBrk="1" hangingPunct="1">
              <a:spcBef>
                <a:spcPts val="1800"/>
              </a:spcBef>
            </a:pPr>
            <a:r>
              <a:rPr lang="zh-CN" altLang="en-US" sz="2400" b="0" dirty="0" smtClean="0">
                <a:latin typeface="Times New Roman" pitchFamily="18" charset="0"/>
              </a:rPr>
              <a:t>适合于简单设备，如</a:t>
            </a:r>
            <a:r>
              <a:rPr lang="en-US" altLang="zh-CN" sz="2400" b="0" dirty="0" smtClean="0">
                <a:hlinkClick r:id="rId2" action="ppaction://hlinksldjump"/>
              </a:rPr>
              <a:t>LED</a:t>
            </a:r>
            <a:r>
              <a:rPr lang="zh-CN" altLang="en-US" sz="2400" b="0" dirty="0" smtClean="0">
                <a:latin typeface="Times New Roman" pitchFamily="18" charset="0"/>
              </a:rPr>
              <a:t>数码管、按键或按纽等；</a:t>
            </a:r>
          </a:p>
          <a:p>
            <a:pPr eaLnBrk="1" hangingPunct="1">
              <a:spcBef>
                <a:spcPts val="1800"/>
              </a:spcBef>
            </a:pPr>
            <a:r>
              <a:rPr lang="zh-CN" altLang="en-US" sz="2400" b="0" dirty="0" smtClean="0">
                <a:latin typeface="Times New Roman" pitchFamily="18" charset="0"/>
              </a:rPr>
              <a:t>无条件传送的接口和操作均十分简单；</a:t>
            </a:r>
          </a:p>
          <a:p>
            <a:pPr eaLnBrk="1" hangingPunct="1">
              <a:spcBef>
                <a:spcPts val="1800"/>
              </a:spcBef>
            </a:pPr>
            <a:r>
              <a:rPr lang="zh-CN" altLang="en-US" sz="2400" b="0" dirty="0" smtClean="0">
                <a:latin typeface="Times New Roman" pitchFamily="18" charset="0"/>
              </a:rPr>
              <a:t>这种传送有前提：外设必须随时就绪。</a:t>
            </a:r>
          </a:p>
        </p:txBody>
      </p:sp>
      <p:sp>
        <p:nvSpPr>
          <p:cNvPr id="48132" name="AutoShape 7">
            <a:hlinkClick r:id="rId3" action="ppaction://hlinksldjump" highlightClick="1"/>
          </p:cNvPr>
          <p:cNvSpPr>
            <a:spLocks noChangeArrowheads="1"/>
          </p:cNvSpPr>
          <p:nvPr/>
        </p:nvSpPr>
        <p:spPr bwMode="auto">
          <a:xfrm>
            <a:off x="7740650" y="5527199"/>
            <a:ext cx="791790" cy="360362"/>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85000"/>
              </a:lnSpc>
            </a:pPr>
            <a:r>
              <a:rPr kumimoji="1" lang="zh-CN" altLang="en-US" sz="1800" dirty="0">
                <a:solidFill>
                  <a:schemeClr val="tx1"/>
                </a:solidFill>
                <a:latin typeface="Tahoma" pitchFamily="34" charset="0"/>
                <a:ea typeface="宋体" pitchFamily="2" charset="-122"/>
              </a:rPr>
              <a:t>流程</a:t>
            </a:r>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38" y="4192476"/>
            <a:ext cx="2210782" cy="142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0136" y="4163865"/>
            <a:ext cx="1189856" cy="148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4163865"/>
            <a:ext cx="16954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dissolve">
                                      <p:cBhvr>
                                        <p:cTn id="7" dur="500"/>
                                        <p:tgtEl>
                                          <p:spTgt spid="33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dissolve">
                                      <p:cBhvr>
                                        <p:cTn id="12" dur="500"/>
                                        <p:tgtEl>
                                          <p:spTgt spid="33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dissolve">
                                      <p:cBhvr>
                                        <p:cTn id="17"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1. </a:t>
            </a:r>
            <a:r>
              <a:rPr lang="zh-CN" altLang="en-US" b="0" dirty="0">
                <a:solidFill>
                  <a:schemeClr val="accent2"/>
                </a:solidFill>
              </a:rPr>
              <a:t>无条件传送：输入示例</a:t>
            </a:r>
          </a:p>
        </p:txBody>
      </p:sp>
      <p:graphicFrame>
        <p:nvGraphicFramePr>
          <p:cNvPr id="2050" name="Object 3"/>
          <p:cNvGraphicFramePr>
            <a:graphicFrameLocks noChangeAspect="1"/>
          </p:cNvGraphicFramePr>
          <p:nvPr/>
        </p:nvGraphicFramePr>
        <p:xfrm>
          <a:off x="468313" y="1336675"/>
          <a:ext cx="8458200" cy="4141788"/>
        </p:xfrm>
        <a:graphic>
          <a:graphicData uri="http://schemas.openxmlformats.org/presentationml/2006/ole">
            <mc:AlternateContent xmlns:mc="http://schemas.openxmlformats.org/markup-compatibility/2006">
              <mc:Choice xmlns:v="urn:schemas-microsoft-com:vml" Requires="v">
                <p:oleObj spid="_x0000_s2280" name="Microsoft Drawing" r:id="rId3" imgW="2762250" imgH="1352550" progId="">
                  <p:embed/>
                </p:oleObj>
              </mc:Choice>
              <mc:Fallback>
                <p:oleObj name="Microsoft Drawing" r:id="rId3" imgW="2762250" imgH="135255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36675"/>
                        <a:ext cx="8458200" cy="4141788"/>
                      </a:xfrm>
                      <a:prstGeom prst="rect">
                        <a:avLst/>
                      </a:prstGeom>
                      <a:solidFill>
                        <a:srgbClr val="FFFF00"/>
                      </a:solidFill>
                      <a:ln w="57150" cmpd="thickThin">
                        <a:solidFill>
                          <a:srgbClr val="0066FF"/>
                        </a:solidFill>
                        <a:miter lim="800000"/>
                        <a:headEnd/>
                        <a:tailEnd/>
                      </a:ln>
                    </p:spPr>
                  </p:pic>
                </p:oleObj>
              </mc:Fallback>
            </mc:AlternateContent>
          </a:graphicData>
        </a:graphic>
      </p:graphicFrame>
      <p:sp>
        <p:nvSpPr>
          <p:cNvPr id="2052" name="Rectangle 6"/>
          <p:cNvSpPr>
            <a:spLocks noGrp="1" noChangeArrowheads="1"/>
          </p:cNvSpPr>
          <p:nvPr>
            <p:ph type="body" idx="1"/>
          </p:nvPr>
        </p:nvSpPr>
        <p:spPr>
          <a:xfrm>
            <a:off x="6061075" y="4652963"/>
            <a:ext cx="2689225" cy="830262"/>
          </a:xfrm>
        </p:spPr>
        <p:txBody>
          <a:bodyPr/>
          <a:lstStyle/>
          <a:p>
            <a:pPr>
              <a:lnSpc>
                <a:spcPct val="90000"/>
              </a:lnSpc>
              <a:spcBef>
                <a:spcPct val="0"/>
              </a:spcBef>
              <a:buFontTx/>
              <a:buNone/>
            </a:pPr>
            <a:r>
              <a:rPr lang="en-US" altLang="zh-CN" sz="2800" smtClean="0">
                <a:solidFill>
                  <a:schemeClr val="folHlink"/>
                </a:solidFill>
              </a:rPr>
              <a:t>MOV 	DX, 160H</a:t>
            </a:r>
          </a:p>
          <a:p>
            <a:pPr>
              <a:lnSpc>
                <a:spcPct val="90000"/>
              </a:lnSpc>
              <a:spcBef>
                <a:spcPct val="0"/>
              </a:spcBef>
              <a:buFontTx/>
              <a:buNone/>
            </a:pPr>
            <a:r>
              <a:rPr lang="en-US" altLang="zh-CN" sz="2800" smtClean="0">
                <a:solidFill>
                  <a:schemeClr val="folHlink"/>
                </a:solidFill>
              </a:rPr>
              <a:t>IN AL, DX</a:t>
            </a:r>
          </a:p>
        </p:txBody>
      </p:sp>
      <p:pic>
        <p:nvPicPr>
          <p:cNvPr id="2" name="图片 1">
            <a:hlinkClick r:id="" action="ppaction://hlinkshowjump?jump=lastslideviewed"/>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4408" y="5589240"/>
            <a:ext cx="617488" cy="617488"/>
          </a:xfrm>
          <a:prstGeom prst="rect">
            <a:avLst/>
          </a:prstGeom>
        </p:spPr>
      </p:pic>
      <p:sp>
        <p:nvSpPr>
          <p:cNvPr id="6" name="矩形 5"/>
          <p:cNvSpPr/>
          <p:nvPr/>
        </p:nvSpPr>
        <p:spPr bwMode="auto">
          <a:xfrm>
            <a:off x="2699792" y="1340768"/>
            <a:ext cx="4536504" cy="4104456"/>
          </a:xfrm>
          <a:prstGeom prst="rect">
            <a:avLst/>
          </a:prstGeom>
          <a:noFill/>
          <a:ln w="28575" cap="flat" cmpd="sng" algn="ctr">
            <a:solidFill>
              <a:srgbClr val="FF0000"/>
            </a:solidFill>
            <a:prstDash val="dash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1. </a:t>
            </a:r>
            <a:r>
              <a:rPr lang="zh-CN" altLang="en-US" b="0" dirty="0">
                <a:solidFill>
                  <a:schemeClr val="accent2"/>
                </a:solidFill>
              </a:rPr>
              <a:t>无条件传送：输入实例</a:t>
            </a:r>
          </a:p>
        </p:txBody>
      </p:sp>
      <p:sp>
        <p:nvSpPr>
          <p:cNvPr id="49155" name="Rectangle 3"/>
          <p:cNvSpPr>
            <a:spLocks noGrp="1" noChangeArrowheads="1"/>
          </p:cNvSpPr>
          <p:nvPr>
            <p:ph type="body" idx="1"/>
          </p:nvPr>
        </p:nvSpPr>
        <p:spPr>
          <a:xfrm>
            <a:off x="5940425" y="4868863"/>
            <a:ext cx="2879725" cy="1008062"/>
          </a:xfrm>
        </p:spPr>
        <p:txBody>
          <a:bodyPr/>
          <a:lstStyle/>
          <a:p>
            <a:pPr>
              <a:spcBef>
                <a:spcPct val="0"/>
              </a:spcBef>
              <a:buFontTx/>
              <a:buNone/>
            </a:pPr>
            <a:r>
              <a:rPr lang="en-US" altLang="zh-CN" sz="2800" dirty="0" smtClean="0">
                <a:solidFill>
                  <a:schemeClr val="folHlink"/>
                </a:solidFill>
              </a:rPr>
              <a:t>MOV 	DX, 3E7H</a:t>
            </a:r>
          </a:p>
          <a:p>
            <a:pPr>
              <a:spcBef>
                <a:spcPct val="0"/>
              </a:spcBef>
              <a:buFontTx/>
              <a:buNone/>
            </a:pPr>
            <a:r>
              <a:rPr lang="en-US" altLang="zh-CN" sz="2800" dirty="0" smtClean="0">
                <a:solidFill>
                  <a:schemeClr val="folHlink"/>
                </a:solidFill>
              </a:rPr>
              <a:t>IN AL, DX</a:t>
            </a:r>
          </a:p>
        </p:txBody>
      </p:sp>
      <p:grpSp>
        <p:nvGrpSpPr>
          <p:cNvPr id="49156" name="Group 6"/>
          <p:cNvGrpSpPr>
            <a:grpSpLocks/>
          </p:cNvGrpSpPr>
          <p:nvPr/>
        </p:nvGrpSpPr>
        <p:grpSpPr bwMode="auto">
          <a:xfrm>
            <a:off x="755650" y="981075"/>
            <a:ext cx="7964488" cy="3683000"/>
            <a:chOff x="263" y="983"/>
            <a:chExt cx="5017" cy="1945"/>
          </a:xfrm>
        </p:grpSpPr>
        <p:sp>
          <p:nvSpPr>
            <p:cNvPr id="49157" name="Rectangle 7"/>
            <p:cNvSpPr>
              <a:spLocks noChangeArrowheads="1"/>
            </p:cNvSpPr>
            <p:nvPr/>
          </p:nvSpPr>
          <p:spPr bwMode="auto">
            <a:xfrm>
              <a:off x="1488" y="1152"/>
              <a:ext cx="720" cy="120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158" name="Line 8"/>
            <p:cNvSpPr>
              <a:spLocks noChangeShapeType="1"/>
            </p:cNvSpPr>
            <p:nvPr/>
          </p:nvSpPr>
          <p:spPr bwMode="auto">
            <a:xfrm>
              <a:off x="768" y="1248"/>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59" name="Line 9"/>
            <p:cNvSpPr>
              <a:spLocks noChangeShapeType="1"/>
            </p:cNvSpPr>
            <p:nvPr/>
          </p:nvSpPr>
          <p:spPr bwMode="auto">
            <a:xfrm>
              <a:off x="768" y="1392"/>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0" name="Line 10"/>
            <p:cNvSpPr>
              <a:spLocks noChangeShapeType="1"/>
            </p:cNvSpPr>
            <p:nvPr/>
          </p:nvSpPr>
          <p:spPr bwMode="auto">
            <a:xfrm>
              <a:off x="768" y="1536"/>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1" name="Line 11"/>
            <p:cNvSpPr>
              <a:spLocks noChangeShapeType="1"/>
            </p:cNvSpPr>
            <p:nvPr/>
          </p:nvSpPr>
          <p:spPr bwMode="auto">
            <a:xfrm>
              <a:off x="768" y="1680"/>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2" name="Line 12"/>
            <p:cNvSpPr>
              <a:spLocks noChangeShapeType="1"/>
            </p:cNvSpPr>
            <p:nvPr/>
          </p:nvSpPr>
          <p:spPr bwMode="auto">
            <a:xfrm>
              <a:off x="768" y="1824"/>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3" name="Line 13"/>
            <p:cNvSpPr>
              <a:spLocks noChangeShapeType="1"/>
            </p:cNvSpPr>
            <p:nvPr/>
          </p:nvSpPr>
          <p:spPr bwMode="auto">
            <a:xfrm>
              <a:off x="768" y="1968"/>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4" name="Line 14"/>
            <p:cNvSpPr>
              <a:spLocks noChangeShapeType="1"/>
            </p:cNvSpPr>
            <p:nvPr/>
          </p:nvSpPr>
          <p:spPr bwMode="auto">
            <a:xfrm>
              <a:off x="768" y="2112"/>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5" name="Line 15"/>
            <p:cNvSpPr>
              <a:spLocks noChangeShapeType="1"/>
            </p:cNvSpPr>
            <p:nvPr/>
          </p:nvSpPr>
          <p:spPr bwMode="auto">
            <a:xfrm>
              <a:off x="768" y="2256"/>
              <a:ext cx="72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66" name="Text Box 16"/>
            <p:cNvSpPr txBox="1">
              <a:spLocks noChangeArrowheads="1"/>
            </p:cNvSpPr>
            <p:nvPr/>
          </p:nvSpPr>
          <p:spPr bwMode="auto">
            <a:xfrm>
              <a:off x="1484" y="1556"/>
              <a:ext cx="7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b="1">
                  <a:ea typeface="宋体" pitchFamily="2" charset="-122"/>
                </a:rPr>
                <a:t>74LS244</a:t>
              </a:r>
            </a:p>
          </p:txBody>
        </p:sp>
        <p:sp>
          <p:nvSpPr>
            <p:cNvPr id="49167" name="Line 17"/>
            <p:cNvSpPr>
              <a:spLocks noChangeShapeType="1"/>
            </p:cNvSpPr>
            <p:nvPr/>
          </p:nvSpPr>
          <p:spPr bwMode="auto">
            <a:xfrm>
              <a:off x="2208" y="1248"/>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68" name="Line 18"/>
            <p:cNvSpPr>
              <a:spLocks noChangeShapeType="1"/>
            </p:cNvSpPr>
            <p:nvPr/>
          </p:nvSpPr>
          <p:spPr bwMode="auto">
            <a:xfrm>
              <a:off x="4176" y="1248"/>
              <a:ext cx="52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69" name="Line 19"/>
            <p:cNvSpPr>
              <a:spLocks noChangeShapeType="1"/>
            </p:cNvSpPr>
            <p:nvPr/>
          </p:nvSpPr>
          <p:spPr bwMode="auto">
            <a:xfrm>
              <a:off x="2208" y="1392"/>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0" name="Line 20"/>
            <p:cNvSpPr>
              <a:spLocks noChangeShapeType="1"/>
            </p:cNvSpPr>
            <p:nvPr/>
          </p:nvSpPr>
          <p:spPr bwMode="auto">
            <a:xfrm>
              <a:off x="4176" y="1392"/>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1" name="Oval 21"/>
            <p:cNvSpPr>
              <a:spLocks noChangeArrowheads="1"/>
            </p:cNvSpPr>
            <p:nvPr/>
          </p:nvSpPr>
          <p:spPr bwMode="auto">
            <a:xfrm>
              <a:off x="4416" y="1344"/>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72" name="Line 22"/>
            <p:cNvSpPr>
              <a:spLocks noChangeShapeType="1"/>
            </p:cNvSpPr>
            <p:nvPr/>
          </p:nvSpPr>
          <p:spPr bwMode="auto">
            <a:xfrm>
              <a:off x="2208" y="1536"/>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3" name="Line 23"/>
            <p:cNvSpPr>
              <a:spLocks noChangeShapeType="1"/>
            </p:cNvSpPr>
            <p:nvPr/>
          </p:nvSpPr>
          <p:spPr bwMode="auto">
            <a:xfrm>
              <a:off x="4176" y="1536"/>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4" name="Oval 24"/>
            <p:cNvSpPr>
              <a:spLocks noChangeArrowheads="1"/>
            </p:cNvSpPr>
            <p:nvPr/>
          </p:nvSpPr>
          <p:spPr bwMode="auto">
            <a:xfrm>
              <a:off x="4416" y="1488"/>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75" name="Line 25"/>
            <p:cNvSpPr>
              <a:spLocks noChangeShapeType="1"/>
            </p:cNvSpPr>
            <p:nvPr/>
          </p:nvSpPr>
          <p:spPr bwMode="auto">
            <a:xfrm>
              <a:off x="2208" y="1680"/>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6" name="Line 26"/>
            <p:cNvSpPr>
              <a:spLocks noChangeShapeType="1"/>
            </p:cNvSpPr>
            <p:nvPr/>
          </p:nvSpPr>
          <p:spPr bwMode="auto">
            <a:xfrm>
              <a:off x="4176" y="1680"/>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7" name="Oval 27"/>
            <p:cNvSpPr>
              <a:spLocks noChangeArrowheads="1"/>
            </p:cNvSpPr>
            <p:nvPr/>
          </p:nvSpPr>
          <p:spPr bwMode="auto">
            <a:xfrm>
              <a:off x="4416" y="163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78" name="Line 28"/>
            <p:cNvSpPr>
              <a:spLocks noChangeShapeType="1"/>
            </p:cNvSpPr>
            <p:nvPr/>
          </p:nvSpPr>
          <p:spPr bwMode="auto">
            <a:xfrm>
              <a:off x="2208" y="1824"/>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79" name="Line 29"/>
            <p:cNvSpPr>
              <a:spLocks noChangeShapeType="1"/>
            </p:cNvSpPr>
            <p:nvPr/>
          </p:nvSpPr>
          <p:spPr bwMode="auto">
            <a:xfrm>
              <a:off x="4176" y="1824"/>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80" name="Oval 30"/>
            <p:cNvSpPr>
              <a:spLocks noChangeArrowheads="1"/>
            </p:cNvSpPr>
            <p:nvPr/>
          </p:nvSpPr>
          <p:spPr bwMode="auto">
            <a:xfrm>
              <a:off x="4416" y="1776"/>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81" name="Line 31"/>
            <p:cNvSpPr>
              <a:spLocks noChangeShapeType="1"/>
            </p:cNvSpPr>
            <p:nvPr/>
          </p:nvSpPr>
          <p:spPr bwMode="auto">
            <a:xfrm>
              <a:off x="2208" y="1968"/>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82" name="Line 32"/>
            <p:cNvSpPr>
              <a:spLocks noChangeShapeType="1"/>
            </p:cNvSpPr>
            <p:nvPr/>
          </p:nvSpPr>
          <p:spPr bwMode="auto">
            <a:xfrm>
              <a:off x="4176" y="1968"/>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83" name="Oval 33"/>
            <p:cNvSpPr>
              <a:spLocks noChangeArrowheads="1"/>
            </p:cNvSpPr>
            <p:nvPr/>
          </p:nvSpPr>
          <p:spPr bwMode="auto">
            <a:xfrm>
              <a:off x="4416" y="1920"/>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84" name="Line 34"/>
            <p:cNvSpPr>
              <a:spLocks noChangeShapeType="1"/>
            </p:cNvSpPr>
            <p:nvPr/>
          </p:nvSpPr>
          <p:spPr bwMode="auto">
            <a:xfrm>
              <a:off x="2208" y="2112"/>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85" name="Line 35"/>
            <p:cNvSpPr>
              <a:spLocks noChangeShapeType="1"/>
            </p:cNvSpPr>
            <p:nvPr/>
          </p:nvSpPr>
          <p:spPr bwMode="auto">
            <a:xfrm>
              <a:off x="4176" y="2112"/>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86" name="Oval 36"/>
            <p:cNvSpPr>
              <a:spLocks noChangeArrowheads="1"/>
            </p:cNvSpPr>
            <p:nvPr/>
          </p:nvSpPr>
          <p:spPr bwMode="auto">
            <a:xfrm>
              <a:off x="4416" y="2064"/>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87" name="Line 37"/>
            <p:cNvSpPr>
              <a:spLocks noChangeShapeType="1"/>
            </p:cNvSpPr>
            <p:nvPr/>
          </p:nvSpPr>
          <p:spPr bwMode="auto">
            <a:xfrm>
              <a:off x="2208" y="2256"/>
              <a:ext cx="15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49188" name="Group 38"/>
            <p:cNvGrpSpPr>
              <a:grpSpLocks/>
            </p:cNvGrpSpPr>
            <p:nvPr/>
          </p:nvGrpSpPr>
          <p:grpSpPr bwMode="auto">
            <a:xfrm>
              <a:off x="3744" y="1200"/>
              <a:ext cx="432" cy="1104"/>
              <a:chOff x="3744" y="1248"/>
              <a:chExt cx="432" cy="1104"/>
            </a:xfrm>
          </p:grpSpPr>
          <p:sp>
            <p:nvSpPr>
              <p:cNvPr id="49283" name="Rectangle 39"/>
              <p:cNvSpPr>
                <a:spLocks noChangeArrowheads="1"/>
              </p:cNvSpPr>
              <p:nvPr/>
            </p:nvSpPr>
            <p:spPr bwMode="auto">
              <a:xfrm>
                <a:off x="3744" y="1248"/>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4" name="Rectangle 40"/>
              <p:cNvSpPr>
                <a:spLocks noChangeArrowheads="1"/>
              </p:cNvSpPr>
              <p:nvPr/>
            </p:nvSpPr>
            <p:spPr bwMode="auto">
              <a:xfrm>
                <a:off x="3744" y="1392"/>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5" name="Rectangle 41"/>
              <p:cNvSpPr>
                <a:spLocks noChangeArrowheads="1"/>
              </p:cNvSpPr>
              <p:nvPr/>
            </p:nvSpPr>
            <p:spPr bwMode="auto">
              <a:xfrm>
                <a:off x="3744" y="1536"/>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6" name="Rectangle 42"/>
              <p:cNvSpPr>
                <a:spLocks noChangeArrowheads="1"/>
              </p:cNvSpPr>
              <p:nvPr/>
            </p:nvSpPr>
            <p:spPr bwMode="auto">
              <a:xfrm>
                <a:off x="3744" y="1680"/>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7" name="Rectangle 43"/>
              <p:cNvSpPr>
                <a:spLocks noChangeArrowheads="1"/>
              </p:cNvSpPr>
              <p:nvPr/>
            </p:nvSpPr>
            <p:spPr bwMode="auto">
              <a:xfrm>
                <a:off x="3744" y="1824"/>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8" name="Rectangle 44"/>
              <p:cNvSpPr>
                <a:spLocks noChangeArrowheads="1"/>
              </p:cNvSpPr>
              <p:nvPr/>
            </p:nvSpPr>
            <p:spPr bwMode="auto">
              <a:xfrm>
                <a:off x="3744" y="1968"/>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89" name="Rectangle 45"/>
              <p:cNvSpPr>
                <a:spLocks noChangeArrowheads="1"/>
              </p:cNvSpPr>
              <p:nvPr/>
            </p:nvSpPr>
            <p:spPr bwMode="auto">
              <a:xfrm>
                <a:off x="3744" y="2112"/>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90" name="Rectangle 46"/>
              <p:cNvSpPr>
                <a:spLocks noChangeArrowheads="1"/>
              </p:cNvSpPr>
              <p:nvPr/>
            </p:nvSpPr>
            <p:spPr bwMode="auto">
              <a:xfrm>
                <a:off x="3744" y="2256"/>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49189" name="Line 47"/>
            <p:cNvSpPr>
              <a:spLocks noChangeShapeType="1"/>
            </p:cNvSpPr>
            <p:nvPr/>
          </p:nvSpPr>
          <p:spPr bwMode="auto">
            <a:xfrm>
              <a:off x="4176" y="2256"/>
              <a:ext cx="24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90" name="Oval 48"/>
            <p:cNvSpPr>
              <a:spLocks noChangeArrowheads="1"/>
            </p:cNvSpPr>
            <p:nvPr/>
          </p:nvSpPr>
          <p:spPr bwMode="auto">
            <a:xfrm>
              <a:off x="4416" y="2208"/>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91" name="Line 49"/>
            <p:cNvSpPr>
              <a:spLocks noChangeShapeType="1"/>
            </p:cNvSpPr>
            <p:nvPr/>
          </p:nvSpPr>
          <p:spPr bwMode="auto">
            <a:xfrm>
              <a:off x="4464" y="1248"/>
              <a:ext cx="0" cy="105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192" name="Oval 50"/>
            <p:cNvSpPr>
              <a:spLocks noChangeArrowheads="1"/>
            </p:cNvSpPr>
            <p:nvPr/>
          </p:nvSpPr>
          <p:spPr bwMode="auto">
            <a:xfrm>
              <a:off x="4416" y="1200"/>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193" name="Text Box 51"/>
            <p:cNvSpPr txBox="1">
              <a:spLocks noChangeArrowheads="1"/>
            </p:cNvSpPr>
            <p:nvPr/>
          </p:nvSpPr>
          <p:spPr bwMode="auto">
            <a:xfrm>
              <a:off x="4817" y="1127"/>
              <a:ext cx="46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+5V</a:t>
              </a:r>
            </a:p>
          </p:txBody>
        </p:sp>
        <p:grpSp>
          <p:nvGrpSpPr>
            <p:cNvPr id="49194" name="Group 52"/>
            <p:cNvGrpSpPr>
              <a:grpSpLocks/>
            </p:cNvGrpSpPr>
            <p:nvPr/>
          </p:nvGrpSpPr>
          <p:grpSpPr bwMode="auto">
            <a:xfrm>
              <a:off x="672" y="1200"/>
              <a:ext cx="96" cy="1104"/>
              <a:chOff x="672" y="912"/>
              <a:chExt cx="96" cy="1104"/>
            </a:xfrm>
          </p:grpSpPr>
          <p:sp>
            <p:nvSpPr>
              <p:cNvPr id="49275" name="Oval 53"/>
              <p:cNvSpPr>
                <a:spLocks noChangeArrowheads="1"/>
              </p:cNvSpPr>
              <p:nvPr/>
            </p:nvSpPr>
            <p:spPr bwMode="auto">
              <a:xfrm>
                <a:off x="672" y="91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6" name="Oval 54"/>
              <p:cNvSpPr>
                <a:spLocks noChangeArrowheads="1"/>
              </p:cNvSpPr>
              <p:nvPr/>
            </p:nvSpPr>
            <p:spPr bwMode="auto">
              <a:xfrm>
                <a:off x="672" y="105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7" name="Oval 55"/>
              <p:cNvSpPr>
                <a:spLocks noChangeArrowheads="1"/>
              </p:cNvSpPr>
              <p:nvPr/>
            </p:nvSpPr>
            <p:spPr bwMode="auto">
              <a:xfrm>
                <a:off x="672" y="120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8" name="Oval 56"/>
              <p:cNvSpPr>
                <a:spLocks noChangeArrowheads="1"/>
              </p:cNvSpPr>
              <p:nvPr/>
            </p:nvSpPr>
            <p:spPr bwMode="auto">
              <a:xfrm>
                <a:off x="672" y="1344"/>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9" name="Oval 57"/>
              <p:cNvSpPr>
                <a:spLocks noChangeArrowheads="1"/>
              </p:cNvSpPr>
              <p:nvPr/>
            </p:nvSpPr>
            <p:spPr bwMode="auto">
              <a:xfrm>
                <a:off x="672" y="1488"/>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80" name="Oval 58"/>
              <p:cNvSpPr>
                <a:spLocks noChangeArrowheads="1"/>
              </p:cNvSpPr>
              <p:nvPr/>
            </p:nvSpPr>
            <p:spPr bwMode="auto">
              <a:xfrm>
                <a:off x="672" y="163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81" name="Oval 59"/>
              <p:cNvSpPr>
                <a:spLocks noChangeArrowheads="1"/>
              </p:cNvSpPr>
              <p:nvPr/>
            </p:nvSpPr>
            <p:spPr bwMode="auto">
              <a:xfrm>
                <a:off x="672" y="177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82" name="Oval 60"/>
              <p:cNvSpPr>
                <a:spLocks noChangeArrowheads="1"/>
              </p:cNvSpPr>
              <p:nvPr/>
            </p:nvSpPr>
            <p:spPr bwMode="auto">
              <a:xfrm>
                <a:off x="672" y="192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9195" name="Group 61"/>
            <p:cNvGrpSpPr>
              <a:grpSpLocks/>
            </p:cNvGrpSpPr>
            <p:nvPr/>
          </p:nvGrpSpPr>
          <p:grpSpPr bwMode="auto">
            <a:xfrm>
              <a:off x="2400" y="1200"/>
              <a:ext cx="1248" cy="1584"/>
              <a:chOff x="2400" y="912"/>
              <a:chExt cx="1248" cy="1584"/>
            </a:xfrm>
          </p:grpSpPr>
          <p:sp>
            <p:nvSpPr>
              <p:cNvPr id="49222" name="Oval 62"/>
              <p:cNvSpPr>
                <a:spLocks noChangeArrowheads="1"/>
              </p:cNvSpPr>
              <p:nvPr/>
            </p:nvSpPr>
            <p:spPr bwMode="auto">
              <a:xfrm>
                <a:off x="3456" y="91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23" name="Line 63"/>
              <p:cNvSpPr>
                <a:spLocks noChangeShapeType="1"/>
              </p:cNvSpPr>
              <p:nvPr/>
            </p:nvSpPr>
            <p:spPr bwMode="auto">
              <a:xfrm>
                <a:off x="3504" y="1008"/>
                <a:ext cx="0" cy="105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24" name="Oval 64"/>
              <p:cNvSpPr>
                <a:spLocks noChangeArrowheads="1"/>
              </p:cNvSpPr>
              <p:nvPr/>
            </p:nvSpPr>
            <p:spPr bwMode="auto">
              <a:xfrm>
                <a:off x="3312" y="1056"/>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25" name="Line 65"/>
              <p:cNvSpPr>
                <a:spLocks noChangeShapeType="1"/>
              </p:cNvSpPr>
              <p:nvPr/>
            </p:nvSpPr>
            <p:spPr bwMode="auto">
              <a:xfrm>
                <a:off x="3360" y="1152"/>
                <a:ext cx="0" cy="91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26" name="Oval 66"/>
              <p:cNvSpPr>
                <a:spLocks noChangeArrowheads="1"/>
              </p:cNvSpPr>
              <p:nvPr/>
            </p:nvSpPr>
            <p:spPr bwMode="auto">
              <a:xfrm>
                <a:off x="3168" y="1200"/>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27" name="Line 67"/>
              <p:cNvSpPr>
                <a:spLocks noChangeShapeType="1"/>
              </p:cNvSpPr>
              <p:nvPr/>
            </p:nvSpPr>
            <p:spPr bwMode="auto">
              <a:xfrm>
                <a:off x="3216" y="1296"/>
                <a:ext cx="0" cy="768"/>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28" name="Oval 68"/>
              <p:cNvSpPr>
                <a:spLocks noChangeArrowheads="1"/>
              </p:cNvSpPr>
              <p:nvPr/>
            </p:nvSpPr>
            <p:spPr bwMode="auto">
              <a:xfrm>
                <a:off x="3024" y="1344"/>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29" name="Line 69"/>
              <p:cNvSpPr>
                <a:spLocks noChangeShapeType="1"/>
              </p:cNvSpPr>
              <p:nvPr/>
            </p:nvSpPr>
            <p:spPr bwMode="auto">
              <a:xfrm>
                <a:off x="3072" y="1440"/>
                <a:ext cx="0" cy="62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30" name="Oval 70"/>
              <p:cNvSpPr>
                <a:spLocks noChangeArrowheads="1"/>
              </p:cNvSpPr>
              <p:nvPr/>
            </p:nvSpPr>
            <p:spPr bwMode="auto">
              <a:xfrm>
                <a:off x="2880" y="1488"/>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31" name="Line 71"/>
              <p:cNvSpPr>
                <a:spLocks noChangeShapeType="1"/>
              </p:cNvSpPr>
              <p:nvPr/>
            </p:nvSpPr>
            <p:spPr bwMode="auto">
              <a:xfrm>
                <a:off x="2928" y="1584"/>
                <a:ext cx="0" cy="48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32" name="Oval 72"/>
              <p:cNvSpPr>
                <a:spLocks noChangeArrowheads="1"/>
              </p:cNvSpPr>
              <p:nvPr/>
            </p:nvSpPr>
            <p:spPr bwMode="auto">
              <a:xfrm>
                <a:off x="2736" y="163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33" name="Line 73"/>
              <p:cNvSpPr>
                <a:spLocks noChangeShapeType="1"/>
              </p:cNvSpPr>
              <p:nvPr/>
            </p:nvSpPr>
            <p:spPr bwMode="auto">
              <a:xfrm>
                <a:off x="2784" y="1728"/>
                <a:ext cx="0" cy="33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34" name="Oval 74"/>
              <p:cNvSpPr>
                <a:spLocks noChangeArrowheads="1"/>
              </p:cNvSpPr>
              <p:nvPr/>
            </p:nvSpPr>
            <p:spPr bwMode="auto">
              <a:xfrm>
                <a:off x="2592" y="1776"/>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35" name="Line 75"/>
              <p:cNvSpPr>
                <a:spLocks noChangeShapeType="1"/>
              </p:cNvSpPr>
              <p:nvPr/>
            </p:nvSpPr>
            <p:spPr bwMode="auto">
              <a:xfrm>
                <a:off x="2640" y="1872"/>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36" name="Oval 76"/>
              <p:cNvSpPr>
                <a:spLocks noChangeArrowheads="1"/>
              </p:cNvSpPr>
              <p:nvPr/>
            </p:nvSpPr>
            <p:spPr bwMode="auto">
              <a:xfrm>
                <a:off x="2448" y="1920"/>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37" name="Line 77"/>
              <p:cNvSpPr>
                <a:spLocks noChangeShapeType="1"/>
              </p:cNvSpPr>
              <p:nvPr/>
            </p:nvSpPr>
            <p:spPr bwMode="auto">
              <a:xfrm>
                <a:off x="2496" y="2016"/>
                <a:ext cx="0" cy="48"/>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49238" name="Group 78"/>
              <p:cNvGrpSpPr>
                <a:grpSpLocks/>
              </p:cNvGrpSpPr>
              <p:nvPr/>
            </p:nvGrpSpPr>
            <p:grpSpPr bwMode="auto">
              <a:xfrm rot="-5400000">
                <a:off x="2952" y="1560"/>
                <a:ext cx="96" cy="1104"/>
                <a:chOff x="672" y="912"/>
                <a:chExt cx="96" cy="1104"/>
              </a:xfrm>
            </p:grpSpPr>
            <p:sp>
              <p:nvSpPr>
                <p:cNvPr id="49267" name="Oval 79"/>
                <p:cNvSpPr>
                  <a:spLocks noChangeArrowheads="1"/>
                </p:cNvSpPr>
                <p:nvPr/>
              </p:nvSpPr>
              <p:spPr bwMode="auto">
                <a:xfrm>
                  <a:off x="672" y="91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8" name="Oval 80"/>
                <p:cNvSpPr>
                  <a:spLocks noChangeArrowheads="1"/>
                </p:cNvSpPr>
                <p:nvPr/>
              </p:nvSpPr>
              <p:spPr bwMode="auto">
                <a:xfrm>
                  <a:off x="672" y="105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9" name="Oval 81"/>
                <p:cNvSpPr>
                  <a:spLocks noChangeArrowheads="1"/>
                </p:cNvSpPr>
                <p:nvPr/>
              </p:nvSpPr>
              <p:spPr bwMode="auto">
                <a:xfrm>
                  <a:off x="672" y="120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0" name="Oval 82"/>
                <p:cNvSpPr>
                  <a:spLocks noChangeArrowheads="1"/>
                </p:cNvSpPr>
                <p:nvPr/>
              </p:nvSpPr>
              <p:spPr bwMode="auto">
                <a:xfrm>
                  <a:off x="672" y="1344"/>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1" name="Oval 83"/>
                <p:cNvSpPr>
                  <a:spLocks noChangeArrowheads="1"/>
                </p:cNvSpPr>
                <p:nvPr/>
              </p:nvSpPr>
              <p:spPr bwMode="auto">
                <a:xfrm>
                  <a:off x="672" y="1488"/>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2" name="Oval 84"/>
                <p:cNvSpPr>
                  <a:spLocks noChangeArrowheads="1"/>
                </p:cNvSpPr>
                <p:nvPr/>
              </p:nvSpPr>
              <p:spPr bwMode="auto">
                <a:xfrm>
                  <a:off x="672" y="163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3" name="Oval 85"/>
                <p:cNvSpPr>
                  <a:spLocks noChangeArrowheads="1"/>
                </p:cNvSpPr>
                <p:nvPr/>
              </p:nvSpPr>
              <p:spPr bwMode="auto">
                <a:xfrm>
                  <a:off x="672" y="177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74" name="Oval 86"/>
                <p:cNvSpPr>
                  <a:spLocks noChangeArrowheads="1"/>
                </p:cNvSpPr>
                <p:nvPr/>
              </p:nvSpPr>
              <p:spPr bwMode="auto">
                <a:xfrm>
                  <a:off x="672" y="192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49239" name="Group 87"/>
              <p:cNvGrpSpPr>
                <a:grpSpLocks/>
              </p:cNvGrpSpPr>
              <p:nvPr/>
            </p:nvGrpSpPr>
            <p:grpSpPr bwMode="auto">
              <a:xfrm>
                <a:off x="2400" y="2304"/>
                <a:ext cx="1248" cy="192"/>
                <a:chOff x="2400" y="2304"/>
                <a:chExt cx="1248" cy="192"/>
              </a:xfrm>
            </p:grpSpPr>
            <p:grpSp>
              <p:nvGrpSpPr>
                <p:cNvPr id="49249" name="Group 88"/>
                <p:cNvGrpSpPr>
                  <a:grpSpLocks/>
                </p:cNvGrpSpPr>
                <p:nvPr/>
              </p:nvGrpSpPr>
              <p:grpSpPr bwMode="auto">
                <a:xfrm rot="-5400000">
                  <a:off x="2952" y="1800"/>
                  <a:ext cx="96" cy="1104"/>
                  <a:chOff x="672" y="912"/>
                  <a:chExt cx="96" cy="1104"/>
                </a:xfrm>
              </p:grpSpPr>
              <p:sp>
                <p:nvSpPr>
                  <p:cNvPr id="49259" name="Oval 89"/>
                  <p:cNvSpPr>
                    <a:spLocks noChangeArrowheads="1"/>
                  </p:cNvSpPr>
                  <p:nvPr/>
                </p:nvSpPr>
                <p:spPr bwMode="auto">
                  <a:xfrm>
                    <a:off x="672" y="91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0" name="Oval 90"/>
                  <p:cNvSpPr>
                    <a:spLocks noChangeArrowheads="1"/>
                  </p:cNvSpPr>
                  <p:nvPr/>
                </p:nvSpPr>
                <p:spPr bwMode="auto">
                  <a:xfrm>
                    <a:off x="672" y="105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1" name="Oval 91"/>
                  <p:cNvSpPr>
                    <a:spLocks noChangeArrowheads="1"/>
                  </p:cNvSpPr>
                  <p:nvPr/>
                </p:nvSpPr>
                <p:spPr bwMode="auto">
                  <a:xfrm>
                    <a:off x="672" y="120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2" name="Oval 92"/>
                  <p:cNvSpPr>
                    <a:spLocks noChangeArrowheads="1"/>
                  </p:cNvSpPr>
                  <p:nvPr/>
                </p:nvSpPr>
                <p:spPr bwMode="auto">
                  <a:xfrm>
                    <a:off x="672" y="1344"/>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3" name="Oval 93"/>
                  <p:cNvSpPr>
                    <a:spLocks noChangeArrowheads="1"/>
                  </p:cNvSpPr>
                  <p:nvPr/>
                </p:nvSpPr>
                <p:spPr bwMode="auto">
                  <a:xfrm>
                    <a:off x="672" y="1488"/>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4" name="Oval 94"/>
                  <p:cNvSpPr>
                    <a:spLocks noChangeArrowheads="1"/>
                  </p:cNvSpPr>
                  <p:nvPr/>
                </p:nvSpPr>
                <p:spPr bwMode="auto">
                  <a:xfrm>
                    <a:off x="672" y="163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5" name="Oval 95"/>
                  <p:cNvSpPr>
                    <a:spLocks noChangeArrowheads="1"/>
                  </p:cNvSpPr>
                  <p:nvPr/>
                </p:nvSpPr>
                <p:spPr bwMode="auto">
                  <a:xfrm>
                    <a:off x="672" y="177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66" name="Oval 96"/>
                  <p:cNvSpPr>
                    <a:spLocks noChangeArrowheads="1"/>
                  </p:cNvSpPr>
                  <p:nvPr/>
                </p:nvSpPr>
                <p:spPr bwMode="auto">
                  <a:xfrm>
                    <a:off x="672" y="192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49250" name="Line 97"/>
                <p:cNvSpPr>
                  <a:spLocks noChangeShapeType="1"/>
                </p:cNvSpPr>
                <p:nvPr/>
              </p:nvSpPr>
              <p:spPr bwMode="auto">
                <a:xfrm>
                  <a:off x="2496"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1" name="Line 98"/>
                <p:cNvSpPr>
                  <a:spLocks noChangeShapeType="1"/>
                </p:cNvSpPr>
                <p:nvPr/>
              </p:nvSpPr>
              <p:spPr bwMode="auto">
                <a:xfrm>
                  <a:off x="2640"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2" name="Line 99"/>
                <p:cNvSpPr>
                  <a:spLocks noChangeShapeType="1"/>
                </p:cNvSpPr>
                <p:nvPr/>
              </p:nvSpPr>
              <p:spPr bwMode="auto">
                <a:xfrm>
                  <a:off x="2784"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3" name="Line 100"/>
                <p:cNvSpPr>
                  <a:spLocks noChangeShapeType="1"/>
                </p:cNvSpPr>
                <p:nvPr/>
              </p:nvSpPr>
              <p:spPr bwMode="auto">
                <a:xfrm>
                  <a:off x="2928"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4" name="Line 101"/>
                <p:cNvSpPr>
                  <a:spLocks noChangeShapeType="1"/>
                </p:cNvSpPr>
                <p:nvPr/>
              </p:nvSpPr>
              <p:spPr bwMode="auto">
                <a:xfrm>
                  <a:off x="3072"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5" name="Line 102"/>
                <p:cNvSpPr>
                  <a:spLocks noChangeShapeType="1"/>
                </p:cNvSpPr>
                <p:nvPr/>
              </p:nvSpPr>
              <p:spPr bwMode="auto">
                <a:xfrm>
                  <a:off x="3216"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6" name="Line 103"/>
                <p:cNvSpPr>
                  <a:spLocks noChangeShapeType="1"/>
                </p:cNvSpPr>
                <p:nvPr/>
              </p:nvSpPr>
              <p:spPr bwMode="auto">
                <a:xfrm>
                  <a:off x="3360"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7" name="Line 104"/>
                <p:cNvSpPr>
                  <a:spLocks noChangeShapeType="1"/>
                </p:cNvSpPr>
                <p:nvPr/>
              </p:nvSpPr>
              <p:spPr bwMode="auto">
                <a:xfrm>
                  <a:off x="3504" y="2400"/>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58" name="Line 105"/>
                <p:cNvSpPr>
                  <a:spLocks noChangeShapeType="1"/>
                </p:cNvSpPr>
                <p:nvPr/>
              </p:nvSpPr>
              <p:spPr bwMode="auto">
                <a:xfrm>
                  <a:off x="2400" y="2496"/>
                  <a:ext cx="124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9240" name="Group 106"/>
              <p:cNvGrpSpPr>
                <a:grpSpLocks/>
              </p:cNvGrpSpPr>
              <p:nvPr/>
            </p:nvGrpSpPr>
            <p:grpSpPr bwMode="auto">
              <a:xfrm>
                <a:off x="2400" y="2160"/>
                <a:ext cx="1056" cy="122"/>
                <a:chOff x="2448" y="2928"/>
                <a:chExt cx="1056" cy="144"/>
              </a:xfrm>
            </p:grpSpPr>
            <p:sp>
              <p:nvSpPr>
                <p:cNvPr id="49241" name="Line 107"/>
                <p:cNvSpPr>
                  <a:spLocks noChangeShapeType="1"/>
                </p:cNvSpPr>
                <p:nvPr/>
              </p:nvSpPr>
              <p:spPr bwMode="auto">
                <a:xfrm flipH="1">
                  <a:off x="2448"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2" name="Line 108"/>
                <p:cNvSpPr>
                  <a:spLocks noChangeShapeType="1"/>
                </p:cNvSpPr>
                <p:nvPr/>
              </p:nvSpPr>
              <p:spPr bwMode="auto">
                <a:xfrm flipH="1">
                  <a:off x="2592"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3" name="Line 109"/>
                <p:cNvSpPr>
                  <a:spLocks noChangeShapeType="1"/>
                </p:cNvSpPr>
                <p:nvPr/>
              </p:nvSpPr>
              <p:spPr bwMode="auto">
                <a:xfrm flipH="1">
                  <a:off x="2736"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4" name="Line 110"/>
                <p:cNvSpPr>
                  <a:spLocks noChangeShapeType="1"/>
                </p:cNvSpPr>
                <p:nvPr/>
              </p:nvSpPr>
              <p:spPr bwMode="auto">
                <a:xfrm flipH="1">
                  <a:off x="2880"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5" name="Line 111"/>
                <p:cNvSpPr>
                  <a:spLocks noChangeShapeType="1"/>
                </p:cNvSpPr>
                <p:nvPr/>
              </p:nvSpPr>
              <p:spPr bwMode="auto">
                <a:xfrm flipH="1">
                  <a:off x="3024"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6" name="Line 112"/>
                <p:cNvSpPr>
                  <a:spLocks noChangeShapeType="1"/>
                </p:cNvSpPr>
                <p:nvPr/>
              </p:nvSpPr>
              <p:spPr bwMode="auto">
                <a:xfrm flipH="1">
                  <a:off x="3168"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7" name="Line 113"/>
                <p:cNvSpPr>
                  <a:spLocks noChangeShapeType="1"/>
                </p:cNvSpPr>
                <p:nvPr/>
              </p:nvSpPr>
              <p:spPr bwMode="auto">
                <a:xfrm flipH="1">
                  <a:off x="3312"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48" name="Line 114"/>
                <p:cNvSpPr>
                  <a:spLocks noChangeShapeType="1"/>
                </p:cNvSpPr>
                <p:nvPr/>
              </p:nvSpPr>
              <p:spPr bwMode="auto">
                <a:xfrm flipH="1">
                  <a:off x="3456" y="2928"/>
                  <a:ext cx="48"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49196" name="Text Box 115"/>
            <p:cNvSpPr txBox="1">
              <a:spLocks noChangeArrowheads="1"/>
            </p:cNvSpPr>
            <p:nvPr/>
          </p:nvSpPr>
          <p:spPr bwMode="auto">
            <a:xfrm>
              <a:off x="3686" y="983"/>
              <a:ext cx="78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10K x 8</a:t>
              </a:r>
            </a:p>
          </p:txBody>
        </p:sp>
        <p:sp>
          <p:nvSpPr>
            <p:cNvPr id="49197" name="Oval 116"/>
            <p:cNvSpPr>
              <a:spLocks noChangeArrowheads="1"/>
            </p:cNvSpPr>
            <p:nvPr/>
          </p:nvSpPr>
          <p:spPr bwMode="auto">
            <a:xfrm>
              <a:off x="4704" y="1200"/>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198" name="Line 117"/>
            <p:cNvSpPr>
              <a:spLocks noChangeShapeType="1"/>
            </p:cNvSpPr>
            <p:nvPr/>
          </p:nvSpPr>
          <p:spPr bwMode="auto">
            <a:xfrm>
              <a:off x="1920" y="2448"/>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199" name="Line 118"/>
            <p:cNvSpPr>
              <a:spLocks noChangeShapeType="1"/>
            </p:cNvSpPr>
            <p:nvPr/>
          </p:nvSpPr>
          <p:spPr bwMode="auto">
            <a:xfrm>
              <a:off x="1440" y="2640"/>
              <a:ext cx="48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00" name="Oval 119"/>
            <p:cNvSpPr>
              <a:spLocks noChangeArrowheads="1"/>
            </p:cNvSpPr>
            <p:nvPr/>
          </p:nvSpPr>
          <p:spPr bwMode="auto">
            <a:xfrm>
              <a:off x="1728" y="235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01" name="Oval 120"/>
            <p:cNvSpPr>
              <a:spLocks noChangeArrowheads="1"/>
            </p:cNvSpPr>
            <p:nvPr/>
          </p:nvSpPr>
          <p:spPr bwMode="auto">
            <a:xfrm>
              <a:off x="1872" y="235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02" name="Line 121"/>
            <p:cNvSpPr>
              <a:spLocks noChangeShapeType="1"/>
            </p:cNvSpPr>
            <p:nvPr/>
          </p:nvSpPr>
          <p:spPr bwMode="auto">
            <a:xfrm>
              <a:off x="1776" y="2448"/>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03" name="Oval 122"/>
            <p:cNvSpPr>
              <a:spLocks noChangeArrowheads="1"/>
            </p:cNvSpPr>
            <p:nvPr/>
          </p:nvSpPr>
          <p:spPr bwMode="auto">
            <a:xfrm>
              <a:off x="1728" y="259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49204" name="Text Box 123"/>
            <p:cNvSpPr txBox="1">
              <a:spLocks noChangeArrowheads="1"/>
            </p:cNvSpPr>
            <p:nvPr/>
          </p:nvSpPr>
          <p:spPr bwMode="auto">
            <a:xfrm>
              <a:off x="1542" y="2116"/>
              <a:ext cx="60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G</a:t>
              </a:r>
              <a:r>
                <a:rPr kumimoji="1" lang="en-US" altLang="en-US" sz="2400" b="1" baseline="-25000">
                  <a:ea typeface="宋体" pitchFamily="2" charset="-122"/>
                </a:rPr>
                <a:t>1</a:t>
              </a:r>
              <a:r>
                <a:rPr kumimoji="1" lang="en-US" altLang="en-US" sz="2400" b="1">
                  <a:ea typeface="宋体" pitchFamily="2" charset="-122"/>
                </a:rPr>
                <a:t> G</a:t>
              </a:r>
              <a:r>
                <a:rPr kumimoji="1" lang="en-US" altLang="en-US" sz="2400" b="1" baseline="-25000">
                  <a:ea typeface="宋体" pitchFamily="2" charset="-122"/>
                </a:rPr>
                <a:t>2</a:t>
              </a:r>
              <a:endParaRPr kumimoji="1" lang="en-US" altLang="zh-CN" sz="2400" b="1">
                <a:ea typeface="宋体" pitchFamily="2" charset="-122"/>
              </a:endParaRPr>
            </a:p>
          </p:txBody>
        </p:sp>
        <p:sp>
          <p:nvSpPr>
            <p:cNvPr id="49205" name="Line 124"/>
            <p:cNvSpPr>
              <a:spLocks noChangeShapeType="1"/>
            </p:cNvSpPr>
            <p:nvPr/>
          </p:nvSpPr>
          <p:spPr bwMode="auto">
            <a:xfrm>
              <a:off x="1632" y="211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6" name="Line 125"/>
            <p:cNvSpPr>
              <a:spLocks noChangeShapeType="1"/>
            </p:cNvSpPr>
            <p:nvPr/>
          </p:nvSpPr>
          <p:spPr bwMode="auto">
            <a:xfrm>
              <a:off x="1872" y="211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07" name="Oval 126"/>
            <p:cNvSpPr>
              <a:spLocks noChangeArrowheads="1"/>
            </p:cNvSpPr>
            <p:nvPr/>
          </p:nvSpPr>
          <p:spPr bwMode="auto">
            <a:xfrm>
              <a:off x="1344" y="2592"/>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08" name="Text Box 127"/>
            <p:cNvSpPr txBox="1">
              <a:spLocks noChangeArrowheads="1"/>
            </p:cNvSpPr>
            <p:nvPr/>
          </p:nvSpPr>
          <p:spPr bwMode="auto">
            <a:xfrm>
              <a:off x="288" y="1416"/>
              <a:ext cx="346"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数据总线</a:t>
              </a:r>
            </a:p>
          </p:txBody>
        </p:sp>
        <p:sp>
          <p:nvSpPr>
            <p:cNvPr id="49209" name="AutoShape 128"/>
            <p:cNvSpPr>
              <a:spLocks noChangeArrowheads="1"/>
            </p:cNvSpPr>
            <p:nvPr/>
          </p:nvSpPr>
          <p:spPr bwMode="auto">
            <a:xfrm>
              <a:off x="1056" y="2448"/>
              <a:ext cx="288" cy="384"/>
            </a:xfrm>
            <a:prstGeom prst="flowChartDelay">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9210" name="Line 129"/>
            <p:cNvSpPr>
              <a:spLocks noChangeShapeType="1"/>
            </p:cNvSpPr>
            <p:nvPr/>
          </p:nvSpPr>
          <p:spPr bwMode="auto">
            <a:xfrm>
              <a:off x="768" y="2544"/>
              <a:ext cx="192"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1" name="Oval 130"/>
            <p:cNvSpPr>
              <a:spLocks noChangeArrowheads="1"/>
            </p:cNvSpPr>
            <p:nvPr/>
          </p:nvSpPr>
          <p:spPr bwMode="auto">
            <a:xfrm>
              <a:off x="672" y="249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12" name="Text Box 131"/>
            <p:cNvSpPr txBox="1">
              <a:spLocks noChangeArrowheads="1"/>
            </p:cNvSpPr>
            <p:nvPr/>
          </p:nvSpPr>
          <p:spPr bwMode="auto">
            <a:xfrm>
              <a:off x="263" y="2404"/>
              <a:ext cx="38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dirty="0">
                  <a:ea typeface="宋体" pitchFamily="2" charset="-122"/>
                </a:rPr>
                <a:t>CS</a:t>
              </a:r>
              <a:endParaRPr kumimoji="1" lang="en-US" altLang="zh-CN" sz="2400" b="1" dirty="0">
                <a:ea typeface="宋体" pitchFamily="2" charset="-122"/>
              </a:endParaRPr>
            </a:p>
          </p:txBody>
        </p:sp>
        <p:sp>
          <p:nvSpPr>
            <p:cNvPr id="49213" name="Text Box 132"/>
            <p:cNvSpPr txBox="1">
              <a:spLocks noChangeArrowheads="1"/>
            </p:cNvSpPr>
            <p:nvPr/>
          </p:nvSpPr>
          <p:spPr bwMode="auto">
            <a:xfrm>
              <a:off x="265" y="2644"/>
              <a:ext cx="3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RD</a:t>
              </a:r>
              <a:endParaRPr kumimoji="1" lang="en-US" altLang="zh-CN" sz="2400" b="1">
                <a:ea typeface="宋体" pitchFamily="2" charset="-122"/>
              </a:endParaRPr>
            </a:p>
          </p:txBody>
        </p:sp>
        <p:sp>
          <p:nvSpPr>
            <p:cNvPr id="49214" name="Line 133"/>
            <p:cNvSpPr>
              <a:spLocks noChangeShapeType="1"/>
            </p:cNvSpPr>
            <p:nvPr/>
          </p:nvSpPr>
          <p:spPr bwMode="auto">
            <a:xfrm>
              <a:off x="336" y="24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5" name="Line 134"/>
            <p:cNvSpPr>
              <a:spLocks noChangeShapeType="1"/>
            </p:cNvSpPr>
            <p:nvPr/>
          </p:nvSpPr>
          <p:spPr bwMode="auto">
            <a:xfrm>
              <a:off x="336" y="264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6" name="Oval 135"/>
            <p:cNvSpPr>
              <a:spLocks noChangeArrowheads="1"/>
            </p:cNvSpPr>
            <p:nvPr/>
          </p:nvSpPr>
          <p:spPr bwMode="auto">
            <a:xfrm>
              <a:off x="960" y="2496"/>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17" name="Line 136"/>
            <p:cNvSpPr>
              <a:spLocks noChangeShapeType="1"/>
            </p:cNvSpPr>
            <p:nvPr/>
          </p:nvSpPr>
          <p:spPr bwMode="auto">
            <a:xfrm>
              <a:off x="768" y="2736"/>
              <a:ext cx="192"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218" name="Oval 137"/>
            <p:cNvSpPr>
              <a:spLocks noChangeArrowheads="1"/>
            </p:cNvSpPr>
            <p:nvPr/>
          </p:nvSpPr>
          <p:spPr bwMode="auto">
            <a:xfrm>
              <a:off x="672" y="2688"/>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19" name="Oval 138"/>
            <p:cNvSpPr>
              <a:spLocks noChangeArrowheads="1"/>
            </p:cNvSpPr>
            <p:nvPr/>
          </p:nvSpPr>
          <p:spPr bwMode="auto">
            <a:xfrm>
              <a:off x="960" y="2688"/>
              <a:ext cx="9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9220" name="Line 139"/>
            <p:cNvSpPr>
              <a:spLocks noChangeShapeType="1"/>
            </p:cNvSpPr>
            <p:nvPr/>
          </p:nvSpPr>
          <p:spPr bwMode="auto">
            <a:xfrm>
              <a:off x="2976" y="2784"/>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221" name="Line 140"/>
            <p:cNvSpPr>
              <a:spLocks noChangeShapeType="1"/>
            </p:cNvSpPr>
            <p:nvPr/>
          </p:nvSpPr>
          <p:spPr bwMode="auto">
            <a:xfrm>
              <a:off x="2832" y="2928"/>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pic>
        <p:nvPicPr>
          <p:cNvPr id="2" name="图片 1">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7328" y="6381328"/>
            <a:ext cx="476672" cy="476672"/>
          </a:xfrm>
          <a:prstGeom prst="rect">
            <a:avLst/>
          </a:prstGeom>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697049"/>
            <a:ext cx="1843088" cy="204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 name="Text Box 131"/>
          <p:cNvSpPr txBox="1">
            <a:spLocks noChangeArrowheads="1"/>
          </p:cNvSpPr>
          <p:nvPr/>
        </p:nvSpPr>
        <p:spPr bwMode="auto">
          <a:xfrm>
            <a:off x="2243138" y="5805264"/>
            <a:ext cx="608013" cy="45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dirty="0">
                <a:ea typeface="宋体" pitchFamily="2" charset="-122"/>
              </a:rPr>
              <a:t>CS</a:t>
            </a:r>
            <a:endParaRPr kumimoji="1" lang="en-US" altLang="zh-CN" sz="2400" b="1" dirty="0">
              <a:ea typeface="宋体" pitchFamily="2" charset="-122"/>
            </a:endParaRPr>
          </a:p>
        </p:txBody>
      </p:sp>
      <p:sp>
        <p:nvSpPr>
          <p:cNvPr id="142" name="Line 133"/>
          <p:cNvSpPr>
            <a:spLocks noChangeShapeType="1"/>
          </p:cNvSpPr>
          <p:nvPr/>
        </p:nvSpPr>
        <p:spPr bwMode="auto">
          <a:xfrm>
            <a:off x="2359026" y="5797689"/>
            <a:ext cx="381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b="0" dirty="0">
                <a:solidFill>
                  <a:schemeClr val="accent2"/>
                </a:solidFill>
              </a:rPr>
              <a:t>6.1 I/O</a:t>
            </a:r>
            <a:r>
              <a:rPr lang="zh-CN" altLang="en-US" b="0" dirty="0">
                <a:solidFill>
                  <a:schemeClr val="accent2"/>
                </a:solidFill>
              </a:rPr>
              <a:t>接口概述</a:t>
            </a:r>
          </a:p>
        </p:txBody>
      </p:sp>
      <p:sp>
        <p:nvSpPr>
          <p:cNvPr id="15363" name="Rectangle 3"/>
          <p:cNvSpPr>
            <a:spLocks noGrp="1" noChangeArrowheads="1"/>
          </p:cNvSpPr>
          <p:nvPr>
            <p:ph type="body" idx="1"/>
          </p:nvPr>
        </p:nvSpPr>
        <p:spPr>
          <a:xfrm>
            <a:off x="468313" y="981076"/>
            <a:ext cx="8136135" cy="4104108"/>
          </a:xfrm>
        </p:spPr>
        <p:txBody>
          <a:bodyPr/>
          <a:lstStyle/>
          <a:p>
            <a:pPr marL="533400" indent="-533400" eaLnBrk="1" hangingPunct="1">
              <a:lnSpc>
                <a:spcPct val="90000"/>
              </a:lnSpc>
              <a:spcAft>
                <a:spcPts val="1200"/>
              </a:spcAft>
              <a:buFontTx/>
              <a:buNone/>
            </a:pPr>
            <a:r>
              <a:rPr lang="zh-CN" altLang="en-US" sz="2400" b="0" dirty="0" smtClean="0">
                <a:solidFill>
                  <a:srgbClr val="000099"/>
                </a:solidFill>
              </a:rPr>
              <a:t>为什么需要</a:t>
            </a:r>
            <a:r>
              <a:rPr lang="en-US" altLang="zh-CN" sz="2400" b="0" dirty="0" smtClean="0">
                <a:solidFill>
                  <a:srgbClr val="000099"/>
                </a:solidFill>
              </a:rPr>
              <a:t>I/O</a:t>
            </a:r>
            <a:r>
              <a:rPr lang="zh-CN" altLang="en-US" sz="2400" b="0" dirty="0" smtClean="0">
                <a:solidFill>
                  <a:srgbClr val="000099"/>
                </a:solidFill>
              </a:rPr>
              <a:t>接口</a:t>
            </a:r>
            <a:endParaRPr lang="zh-CN" altLang="en-US" sz="2400" b="0" dirty="0" smtClean="0">
              <a:solidFill>
                <a:srgbClr val="000099"/>
              </a:solidFill>
              <a:ea typeface="宋体" pitchFamily="2" charset="-122"/>
            </a:endParaRPr>
          </a:p>
          <a:p>
            <a:pPr marL="0" indent="0" eaLnBrk="1" hangingPunct="1">
              <a:lnSpc>
                <a:spcPct val="125000"/>
              </a:lnSpc>
              <a:buNone/>
            </a:pPr>
            <a:r>
              <a:rPr lang="zh-CN" altLang="en-US" sz="2400" b="0" dirty="0" smtClean="0"/>
              <a:t>微机的</a:t>
            </a:r>
            <a:r>
              <a:rPr lang="zh-CN" altLang="en-US" sz="2400" b="0" dirty="0" smtClean="0">
                <a:hlinkClick r:id="rId2" action="ppaction://hlinksldjump"/>
              </a:rPr>
              <a:t>外部设备多种多样</a:t>
            </a:r>
            <a:r>
              <a:rPr lang="zh-CN" altLang="en-US" sz="2400" b="0" dirty="0" smtClean="0"/>
              <a:t>，</a:t>
            </a:r>
            <a:r>
              <a:rPr lang="zh-CN" altLang="en-US" sz="2400" b="0" dirty="0" smtClean="0">
                <a:latin typeface="Times New Roman" pitchFamily="18" charset="0"/>
              </a:rPr>
              <a:t>工作原理、驱动方式、信息格式、以及工作速度方面彼此差别很大，它们不能与</a:t>
            </a:r>
            <a:r>
              <a:rPr lang="en-US" altLang="zh-CN" sz="2400" b="0" dirty="0" smtClean="0"/>
              <a:t>CPU</a:t>
            </a:r>
            <a:r>
              <a:rPr lang="zh-CN" altLang="en-US" sz="2400" b="0" dirty="0" smtClean="0">
                <a:latin typeface="Times New Roman" pitchFamily="18" charset="0"/>
              </a:rPr>
              <a:t>直接相连，必须经过中间电路再与系统相连，这部分电路被称为</a:t>
            </a:r>
            <a:r>
              <a:rPr lang="en-US" altLang="zh-CN" sz="2400" b="0" dirty="0" smtClean="0"/>
              <a:t>I/O</a:t>
            </a:r>
            <a:r>
              <a:rPr lang="zh-CN" altLang="en-US" sz="2400" b="0" dirty="0" smtClean="0">
                <a:latin typeface="Times New Roman" pitchFamily="18" charset="0"/>
              </a:rPr>
              <a:t>接口电路。</a:t>
            </a:r>
            <a:endParaRPr lang="zh-CN" altLang="en-US" sz="2400" b="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dissolve">
                                      <p:cBhvr>
                                        <p:cTn id="7"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无条件传送：输出示例</a:t>
            </a:r>
          </a:p>
        </p:txBody>
      </p:sp>
      <p:graphicFrame>
        <p:nvGraphicFramePr>
          <p:cNvPr id="3074" name="Object 5"/>
          <p:cNvGraphicFramePr>
            <a:graphicFrameLocks noChangeAspect="1"/>
          </p:cNvGraphicFramePr>
          <p:nvPr>
            <p:extLst>
              <p:ext uri="{D42A27DB-BD31-4B8C-83A1-F6EECF244321}">
                <p14:modId xmlns:p14="http://schemas.microsoft.com/office/powerpoint/2010/main" val="3742970535"/>
              </p:ext>
            </p:extLst>
          </p:nvPr>
        </p:nvGraphicFramePr>
        <p:xfrm>
          <a:off x="395288" y="1341438"/>
          <a:ext cx="8382000" cy="4205287"/>
        </p:xfrm>
        <a:graphic>
          <a:graphicData uri="http://schemas.openxmlformats.org/presentationml/2006/ole">
            <mc:AlternateContent xmlns:mc="http://schemas.openxmlformats.org/markup-compatibility/2006">
              <mc:Choice xmlns:v="urn:schemas-microsoft-com:vml" Requires="v">
                <p:oleObj spid="_x0000_s3311" name="Microsoft Drawing" r:id="rId3" imgW="2838450" imgH="1498600" progId="">
                  <p:embed/>
                </p:oleObj>
              </mc:Choice>
              <mc:Fallback>
                <p:oleObj name="Microsoft Drawing" r:id="rId3" imgW="2838450" imgH="1498600" progId="">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341438"/>
                        <a:ext cx="8382000" cy="4205287"/>
                      </a:xfrm>
                      <a:prstGeom prst="rect">
                        <a:avLst/>
                      </a:prstGeom>
                      <a:solidFill>
                        <a:srgbClr val="FFFFCC"/>
                      </a:solidFill>
                      <a:ln w="57150" cmpd="thickThin">
                        <a:solidFill>
                          <a:srgbClr val="FF6600"/>
                        </a:solidFill>
                        <a:miter lim="800000"/>
                        <a:headEnd/>
                        <a:tailEnd/>
                      </a:ln>
                    </p:spPr>
                  </p:pic>
                </p:oleObj>
              </mc:Fallback>
            </mc:AlternateContent>
          </a:graphicData>
        </a:graphic>
      </p:graphicFrame>
      <p:sp>
        <p:nvSpPr>
          <p:cNvPr id="3076" name="Rectangle 6"/>
          <p:cNvSpPr>
            <a:spLocks noGrp="1" noChangeArrowheads="1"/>
          </p:cNvSpPr>
          <p:nvPr>
            <p:ph type="body" idx="1"/>
          </p:nvPr>
        </p:nvSpPr>
        <p:spPr>
          <a:xfrm>
            <a:off x="6300788" y="4365625"/>
            <a:ext cx="2478087" cy="1139825"/>
          </a:xfrm>
          <a:noFill/>
        </p:spPr>
        <p:txBody>
          <a:bodyPr/>
          <a:lstStyle/>
          <a:p>
            <a:pPr>
              <a:spcBef>
                <a:spcPct val="0"/>
              </a:spcBef>
              <a:buFontTx/>
              <a:buNone/>
            </a:pPr>
            <a:r>
              <a:rPr lang="en-US" altLang="zh-CN" sz="2400" dirty="0" smtClean="0">
                <a:solidFill>
                  <a:schemeClr val="folHlink"/>
                </a:solidFill>
              </a:rPr>
              <a:t>MOV DX, 160H</a:t>
            </a:r>
          </a:p>
          <a:p>
            <a:pPr eaLnBrk="1" hangingPunct="1">
              <a:spcBef>
                <a:spcPct val="0"/>
              </a:spcBef>
              <a:buClr>
                <a:schemeClr val="hlink"/>
              </a:buClr>
              <a:buSzPct val="70000"/>
              <a:buFont typeface="Wingdings" pitchFamily="2" charset="2"/>
              <a:buNone/>
            </a:pPr>
            <a:r>
              <a:rPr lang="en-US" altLang="zh-CN" sz="2400" dirty="0" smtClean="0">
                <a:solidFill>
                  <a:schemeClr val="folHlink"/>
                </a:solidFill>
              </a:rPr>
              <a:t>MOV AL, [BX]</a:t>
            </a:r>
          </a:p>
          <a:p>
            <a:pPr eaLnBrk="1" hangingPunct="1">
              <a:spcBef>
                <a:spcPct val="0"/>
              </a:spcBef>
              <a:buClr>
                <a:schemeClr val="hlink"/>
              </a:buClr>
              <a:buSzPct val="70000"/>
              <a:buFont typeface="Wingdings" pitchFamily="2" charset="2"/>
              <a:buNone/>
            </a:pPr>
            <a:r>
              <a:rPr lang="en-US" altLang="zh-CN" sz="2400" dirty="0" smtClean="0">
                <a:solidFill>
                  <a:schemeClr val="folHlink"/>
                </a:solidFill>
              </a:rPr>
              <a:t>OUT  DX, AL</a:t>
            </a:r>
          </a:p>
        </p:txBody>
      </p:sp>
      <p:grpSp>
        <p:nvGrpSpPr>
          <p:cNvPr id="3077" name="Group 12"/>
          <p:cNvGrpSpPr>
            <a:grpSpLocks/>
          </p:cNvGrpSpPr>
          <p:nvPr/>
        </p:nvGrpSpPr>
        <p:grpSpPr bwMode="auto">
          <a:xfrm>
            <a:off x="4572000" y="3284538"/>
            <a:ext cx="1008063" cy="288925"/>
            <a:chOff x="2971" y="2069"/>
            <a:chExt cx="635" cy="182"/>
          </a:xfrm>
        </p:grpSpPr>
        <p:sp>
          <p:nvSpPr>
            <p:cNvPr id="3078" name="Line 7"/>
            <p:cNvSpPr>
              <a:spLocks noChangeShapeType="1"/>
            </p:cNvSpPr>
            <p:nvPr/>
          </p:nvSpPr>
          <p:spPr bwMode="auto">
            <a:xfrm>
              <a:off x="2971" y="2069"/>
              <a:ext cx="227"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9" name="Line 8"/>
            <p:cNvSpPr>
              <a:spLocks noChangeShapeType="1"/>
            </p:cNvSpPr>
            <p:nvPr/>
          </p:nvSpPr>
          <p:spPr bwMode="auto">
            <a:xfrm>
              <a:off x="3198" y="2069"/>
              <a:ext cx="0" cy="182"/>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0" name="Line 9"/>
            <p:cNvSpPr>
              <a:spLocks noChangeShapeType="1"/>
            </p:cNvSpPr>
            <p:nvPr/>
          </p:nvSpPr>
          <p:spPr bwMode="auto">
            <a:xfrm>
              <a:off x="3198" y="2251"/>
              <a:ext cx="181"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1" name="Line 10"/>
            <p:cNvSpPr>
              <a:spLocks noChangeShapeType="1"/>
            </p:cNvSpPr>
            <p:nvPr/>
          </p:nvSpPr>
          <p:spPr bwMode="auto">
            <a:xfrm>
              <a:off x="3379" y="2069"/>
              <a:ext cx="0" cy="182"/>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2" name="Line 11"/>
            <p:cNvSpPr>
              <a:spLocks noChangeShapeType="1"/>
            </p:cNvSpPr>
            <p:nvPr/>
          </p:nvSpPr>
          <p:spPr bwMode="auto">
            <a:xfrm>
              <a:off x="3379" y="2069"/>
              <a:ext cx="227"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 name="矩形 10"/>
          <p:cNvSpPr/>
          <p:nvPr/>
        </p:nvSpPr>
        <p:spPr bwMode="auto">
          <a:xfrm>
            <a:off x="1763688" y="1340768"/>
            <a:ext cx="5328592" cy="4176464"/>
          </a:xfrm>
          <a:prstGeom prst="rect">
            <a:avLst/>
          </a:prstGeom>
          <a:noFill/>
          <a:ln w="28575" cap="flat" cmpd="sng" algn="ctr">
            <a:solidFill>
              <a:srgbClr val="FF0000"/>
            </a:solidFill>
            <a:prstDash val="dash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a:t>
            </a:r>
            <a:r>
              <a:rPr lang="zh-CN" altLang="en-US" b="0" dirty="0">
                <a:solidFill>
                  <a:schemeClr val="accent2"/>
                </a:solidFill>
              </a:rPr>
              <a:t>无条件传送：输出实例</a:t>
            </a:r>
          </a:p>
        </p:txBody>
      </p:sp>
      <p:sp>
        <p:nvSpPr>
          <p:cNvPr id="50179" name="Rectangle 3"/>
          <p:cNvSpPr>
            <a:spLocks noGrp="1" noChangeArrowheads="1"/>
          </p:cNvSpPr>
          <p:nvPr>
            <p:ph type="body" idx="1"/>
          </p:nvPr>
        </p:nvSpPr>
        <p:spPr>
          <a:xfrm>
            <a:off x="3948907" y="4324747"/>
            <a:ext cx="3416300" cy="1457325"/>
          </a:xfrm>
        </p:spPr>
        <p:txBody>
          <a:bodyPr/>
          <a:lstStyle/>
          <a:p>
            <a:pPr>
              <a:spcBef>
                <a:spcPct val="0"/>
              </a:spcBef>
              <a:buFontTx/>
              <a:buNone/>
            </a:pPr>
            <a:r>
              <a:rPr lang="en-US" altLang="zh-CN" sz="2800" dirty="0" smtClean="0">
                <a:solidFill>
                  <a:schemeClr val="folHlink"/>
                </a:solidFill>
              </a:rPr>
              <a:t>MOV   DX, 160H</a:t>
            </a:r>
          </a:p>
          <a:p>
            <a:pPr eaLnBrk="1" hangingPunct="1">
              <a:spcBef>
                <a:spcPct val="0"/>
              </a:spcBef>
              <a:buClr>
                <a:schemeClr val="hlink"/>
              </a:buClr>
              <a:buSzPct val="70000"/>
              <a:buFont typeface="Wingdings" pitchFamily="2" charset="2"/>
              <a:buNone/>
            </a:pPr>
            <a:r>
              <a:rPr lang="en-US" altLang="zh-CN" sz="2800" dirty="0" smtClean="0">
                <a:solidFill>
                  <a:schemeClr val="folHlink"/>
                </a:solidFill>
              </a:rPr>
              <a:t>MOV   AL, [BX]</a:t>
            </a:r>
          </a:p>
          <a:p>
            <a:pPr eaLnBrk="1" hangingPunct="1">
              <a:spcBef>
                <a:spcPct val="0"/>
              </a:spcBef>
              <a:buClr>
                <a:schemeClr val="hlink"/>
              </a:buClr>
              <a:buSzPct val="70000"/>
              <a:buFont typeface="Wingdings" pitchFamily="2" charset="2"/>
              <a:buNone/>
            </a:pPr>
            <a:r>
              <a:rPr lang="en-US" altLang="zh-CN" sz="2800" dirty="0" smtClean="0">
                <a:solidFill>
                  <a:schemeClr val="folHlink"/>
                </a:solidFill>
              </a:rPr>
              <a:t>OUT   DX, AL</a:t>
            </a:r>
          </a:p>
        </p:txBody>
      </p:sp>
      <p:grpSp>
        <p:nvGrpSpPr>
          <p:cNvPr id="50180" name="Group 6"/>
          <p:cNvGrpSpPr>
            <a:grpSpLocks/>
          </p:cNvGrpSpPr>
          <p:nvPr/>
        </p:nvGrpSpPr>
        <p:grpSpPr bwMode="auto">
          <a:xfrm>
            <a:off x="139700" y="1052736"/>
            <a:ext cx="8670925" cy="3382962"/>
            <a:chOff x="118" y="1056"/>
            <a:chExt cx="5462" cy="2131"/>
          </a:xfrm>
        </p:grpSpPr>
        <p:sp>
          <p:nvSpPr>
            <p:cNvPr id="50181" name="Text Box 7"/>
            <p:cNvSpPr txBox="1">
              <a:spLocks noChangeArrowheads="1"/>
            </p:cNvSpPr>
            <p:nvPr/>
          </p:nvSpPr>
          <p:spPr bwMode="auto">
            <a:xfrm>
              <a:off x="5117" y="1056"/>
              <a:ext cx="4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+5V</a:t>
              </a:r>
            </a:p>
          </p:txBody>
        </p:sp>
        <p:sp>
          <p:nvSpPr>
            <p:cNvPr id="50182" name="Rectangle 8"/>
            <p:cNvSpPr>
              <a:spLocks noChangeArrowheads="1"/>
            </p:cNvSpPr>
            <p:nvPr/>
          </p:nvSpPr>
          <p:spPr bwMode="auto">
            <a:xfrm>
              <a:off x="1119" y="1488"/>
              <a:ext cx="648" cy="120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50183" name="Group 9"/>
            <p:cNvGrpSpPr>
              <a:grpSpLocks/>
            </p:cNvGrpSpPr>
            <p:nvPr/>
          </p:nvGrpSpPr>
          <p:grpSpPr bwMode="auto">
            <a:xfrm>
              <a:off x="768" y="1584"/>
              <a:ext cx="351" cy="1008"/>
              <a:chOff x="470" y="1584"/>
              <a:chExt cx="649" cy="1008"/>
            </a:xfrm>
          </p:grpSpPr>
          <p:sp>
            <p:nvSpPr>
              <p:cNvPr id="50293" name="Line 10"/>
              <p:cNvSpPr>
                <a:spLocks noChangeShapeType="1"/>
              </p:cNvSpPr>
              <p:nvPr/>
            </p:nvSpPr>
            <p:spPr bwMode="auto">
              <a:xfrm>
                <a:off x="470" y="1584"/>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4" name="Line 11"/>
              <p:cNvSpPr>
                <a:spLocks noChangeShapeType="1"/>
              </p:cNvSpPr>
              <p:nvPr/>
            </p:nvSpPr>
            <p:spPr bwMode="auto">
              <a:xfrm>
                <a:off x="470" y="1728"/>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5" name="Line 12"/>
              <p:cNvSpPr>
                <a:spLocks noChangeShapeType="1"/>
              </p:cNvSpPr>
              <p:nvPr/>
            </p:nvSpPr>
            <p:spPr bwMode="auto">
              <a:xfrm>
                <a:off x="470" y="1872"/>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6" name="Line 13"/>
              <p:cNvSpPr>
                <a:spLocks noChangeShapeType="1"/>
              </p:cNvSpPr>
              <p:nvPr/>
            </p:nvSpPr>
            <p:spPr bwMode="auto">
              <a:xfrm>
                <a:off x="470" y="2016"/>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7" name="Line 14"/>
              <p:cNvSpPr>
                <a:spLocks noChangeShapeType="1"/>
              </p:cNvSpPr>
              <p:nvPr/>
            </p:nvSpPr>
            <p:spPr bwMode="auto">
              <a:xfrm>
                <a:off x="470" y="2160"/>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8" name="Line 15"/>
              <p:cNvSpPr>
                <a:spLocks noChangeShapeType="1"/>
              </p:cNvSpPr>
              <p:nvPr/>
            </p:nvSpPr>
            <p:spPr bwMode="auto">
              <a:xfrm>
                <a:off x="470" y="2304"/>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99" name="Line 16"/>
              <p:cNvSpPr>
                <a:spLocks noChangeShapeType="1"/>
              </p:cNvSpPr>
              <p:nvPr/>
            </p:nvSpPr>
            <p:spPr bwMode="auto">
              <a:xfrm>
                <a:off x="470" y="2448"/>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300" name="Line 17"/>
              <p:cNvSpPr>
                <a:spLocks noChangeShapeType="1"/>
              </p:cNvSpPr>
              <p:nvPr/>
            </p:nvSpPr>
            <p:spPr bwMode="auto">
              <a:xfrm>
                <a:off x="470" y="2592"/>
                <a:ext cx="64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0184" name="Text Box 18"/>
            <p:cNvSpPr txBox="1">
              <a:spLocks noChangeArrowheads="1"/>
            </p:cNvSpPr>
            <p:nvPr/>
          </p:nvSpPr>
          <p:spPr bwMode="auto">
            <a:xfrm>
              <a:off x="1072" y="1872"/>
              <a:ext cx="7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b="1" dirty="0">
                  <a:ea typeface="宋体" pitchFamily="2" charset="-122"/>
                </a:rPr>
                <a:t>74LS373</a:t>
              </a:r>
            </a:p>
          </p:txBody>
        </p:sp>
        <p:sp>
          <p:nvSpPr>
            <p:cNvPr id="50185" name="Oval 19"/>
            <p:cNvSpPr>
              <a:spLocks noChangeArrowheads="1"/>
            </p:cNvSpPr>
            <p:nvPr/>
          </p:nvSpPr>
          <p:spPr bwMode="auto">
            <a:xfrm>
              <a:off x="682" y="1536"/>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86" name="Oval 20"/>
            <p:cNvSpPr>
              <a:spLocks noChangeArrowheads="1"/>
            </p:cNvSpPr>
            <p:nvPr/>
          </p:nvSpPr>
          <p:spPr bwMode="auto">
            <a:xfrm>
              <a:off x="682" y="1680"/>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87" name="Oval 21"/>
            <p:cNvSpPr>
              <a:spLocks noChangeArrowheads="1"/>
            </p:cNvSpPr>
            <p:nvPr/>
          </p:nvSpPr>
          <p:spPr bwMode="auto">
            <a:xfrm>
              <a:off x="682" y="1824"/>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88" name="Oval 22"/>
            <p:cNvSpPr>
              <a:spLocks noChangeArrowheads="1"/>
            </p:cNvSpPr>
            <p:nvPr/>
          </p:nvSpPr>
          <p:spPr bwMode="auto">
            <a:xfrm>
              <a:off x="682" y="1968"/>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89" name="Oval 23"/>
            <p:cNvSpPr>
              <a:spLocks noChangeArrowheads="1"/>
            </p:cNvSpPr>
            <p:nvPr/>
          </p:nvSpPr>
          <p:spPr bwMode="auto">
            <a:xfrm>
              <a:off x="682" y="2112"/>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90" name="Oval 24"/>
            <p:cNvSpPr>
              <a:spLocks noChangeArrowheads="1"/>
            </p:cNvSpPr>
            <p:nvPr/>
          </p:nvSpPr>
          <p:spPr bwMode="auto">
            <a:xfrm>
              <a:off x="682" y="2256"/>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91" name="Oval 25"/>
            <p:cNvSpPr>
              <a:spLocks noChangeArrowheads="1"/>
            </p:cNvSpPr>
            <p:nvPr/>
          </p:nvSpPr>
          <p:spPr bwMode="auto">
            <a:xfrm>
              <a:off x="682" y="2400"/>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92" name="Oval 26"/>
            <p:cNvSpPr>
              <a:spLocks noChangeArrowheads="1"/>
            </p:cNvSpPr>
            <p:nvPr/>
          </p:nvSpPr>
          <p:spPr bwMode="auto">
            <a:xfrm>
              <a:off x="682" y="2544"/>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193" name="Line 27"/>
            <p:cNvSpPr>
              <a:spLocks noChangeShapeType="1"/>
            </p:cNvSpPr>
            <p:nvPr/>
          </p:nvSpPr>
          <p:spPr bwMode="auto">
            <a:xfrm>
              <a:off x="1767" y="1584"/>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50194" name="Group 28"/>
            <p:cNvGrpSpPr>
              <a:grpSpLocks/>
            </p:cNvGrpSpPr>
            <p:nvPr/>
          </p:nvGrpSpPr>
          <p:grpSpPr bwMode="auto">
            <a:xfrm>
              <a:off x="1984" y="1536"/>
              <a:ext cx="389" cy="1104"/>
              <a:chOff x="3744" y="1248"/>
              <a:chExt cx="432" cy="1104"/>
            </a:xfrm>
          </p:grpSpPr>
          <p:sp>
            <p:nvSpPr>
              <p:cNvPr id="50285" name="Rectangle 29"/>
              <p:cNvSpPr>
                <a:spLocks noChangeArrowheads="1"/>
              </p:cNvSpPr>
              <p:nvPr/>
            </p:nvSpPr>
            <p:spPr bwMode="auto">
              <a:xfrm>
                <a:off x="3744" y="1248"/>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86" name="Rectangle 30"/>
              <p:cNvSpPr>
                <a:spLocks noChangeArrowheads="1"/>
              </p:cNvSpPr>
              <p:nvPr/>
            </p:nvSpPr>
            <p:spPr bwMode="auto">
              <a:xfrm>
                <a:off x="3744" y="1392"/>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87" name="Rectangle 31"/>
              <p:cNvSpPr>
                <a:spLocks noChangeArrowheads="1"/>
              </p:cNvSpPr>
              <p:nvPr/>
            </p:nvSpPr>
            <p:spPr bwMode="auto">
              <a:xfrm>
                <a:off x="3744" y="1536"/>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88" name="Rectangle 32"/>
              <p:cNvSpPr>
                <a:spLocks noChangeArrowheads="1"/>
              </p:cNvSpPr>
              <p:nvPr/>
            </p:nvSpPr>
            <p:spPr bwMode="auto">
              <a:xfrm>
                <a:off x="3744" y="1680"/>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89" name="Rectangle 33"/>
              <p:cNvSpPr>
                <a:spLocks noChangeArrowheads="1"/>
              </p:cNvSpPr>
              <p:nvPr/>
            </p:nvSpPr>
            <p:spPr bwMode="auto">
              <a:xfrm>
                <a:off x="3744" y="1824"/>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90" name="Rectangle 34"/>
              <p:cNvSpPr>
                <a:spLocks noChangeArrowheads="1"/>
              </p:cNvSpPr>
              <p:nvPr/>
            </p:nvSpPr>
            <p:spPr bwMode="auto">
              <a:xfrm>
                <a:off x="3744" y="1968"/>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91" name="Rectangle 35"/>
              <p:cNvSpPr>
                <a:spLocks noChangeArrowheads="1"/>
              </p:cNvSpPr>
              <p:nvPr/>
            </p:nvSpPr>
            <p:spPr bwMode="auto">
              <a:xfrm>
                <a:off x="3744" y="2112"/>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92" name="Rectangle 36"/>
              <p:cNvSpPr>
                <a:spLocks noChangeArrowheads="1"/>
              </p:cNvSpPr>
              <p:nvPr/>
            </p:nvSpPr>
            <p:spPr bwMode="auto">
              <a:xfrm>
                <a:off x="3744" y="2256"/>
                <a:ext cx="432" cy="96"/>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50195" name="Line 37"/>
            <p:cNvSpPr>
              <a:spLocks noChangeShapeType="1"/>
            </p:cNvSpPr>
            <p:nvPr/>
          </p:nvSpPr>
          <p:spPr bwMode="auto">
            <a:xfrm>
              <a:off x="1767" y="1728"/>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196" name="Line 38"/>
            <p:cNvSpPr>
              <a:spLocks noChangeShapeType="1"/>
            </p:cNvSpPr>
            <p:nvPr/>
          </p:nvSpPr>
          <p:spPr bwMode="auto">
            <a:xfrm>
              <a:off x="1767" y="1872"/>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197" name="Line 39"/>
            <p:cNvSpPr>
              <a:spLocks noChangeShapeType="1"/>
            </p:cNvSpPr>
            <p:nvPr/>
          </p:nvSpPr>
          <p:spPr bwMode="auto">
            <a:xfrm>
              <a:off x="1767" y="2016"/>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198" name="Line 40"/>
            <p:cNvSpPr>
              <a:spLocks noChangeShapeType="1"/>
            </p:cNvSpPr>
            <p:nvPr/>
          </p:nvSpPr>
          <p:spPr bwMode="auto">
            <a:xfrm>
              <a:off x="1767" y="2160"/>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199" name="Line 41"/>
            <p:cNvSpPr>
              <a:spLocks noChangeShapeType="1"/>
            </p:cNvSpPr>
            <p:nvPr/>
          </p:nvSpPr>
          <p:spPr bwMode="auto">
            <a:xfrm>
              <a:off x="1767" y="2304"/>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00" name="Line 42"/>
            <p:cNvSpPr>
              <a:spLocks noChangeShapeType="1"/>
            </p:cNvSpPr>
            <p:nvPr/>
          </p:nvSpPr>
          <p:spPr bwMode="auto">
            <a:xfrm>
              <a:off x="1767" y="2448"/>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01" name="Line 43"/>
            <p:cNvSpPr>
              <a:spLocks noChangeShapeType="1"/>
            </p:cNvSpPr>
            <p:nvPr/>
          </p:nvSpPr>
          <p:spPr bwMode="auto">
            <a:xfrm>
              <a:off x="1767" y="2592"/>
              <a:ext cx="21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02" name="Line 44"/>
            <p:cNvSpPr>
              <a:spLocks noChangeShapeType="1"/>
            </p:cNvSpPr>
            <p:nvPr/>
          </p:nvSpPr>
          <p:spPr bwMode="auto">
            <a:xfrm>
              <a:off x="2373" y="1584"/>
              <a:ext cx="259"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03" name="Line 45"/>
            <p:cNvSpPr>
              <a:spLocks noChangeShapeType="1"/>
            </p:cNvSpPr>
            <p:nvPr/>
          </p:nvSpPr>
          <p:spPr bwMode="auto">
            <a:xfrm>
              <a:off x="2632" y="1488"/>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04" name="Line 46"/>
            <p:cNvSpPr>
              <a:spLocks noChangeShapeType="1"/>
            </p:cNvSpPr>
            <p:nvPr/>
          </p:nvSpPr>
          <p:spPr bwMode="auto">
            <a:xfrm flipH="1">
              <a:off x="2632" y="1200"/>
              <a:ext cx="2335"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05" name="Line 47"/>
            <p:cNvSpPr>
              <a:spLocks noChangeShapeType="1"/>
            </p:cNvSpPr>
            <p:nvPr/>
          </p:nvSpPr>
          <p:spPr bwMode="auto">
            <a:xfrm>
              <a:off x="2373" y="1728"/>
              <a:ext cx="562"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06" name="Line 48"/>
            <p:cNvSpPr>
              <a:spLocks noChangeShapeType="1"/>
            </p:cNvSpPr>
            <p:nvPr/>
          </p:nvSpPr>
          <p:spPr bwMode="auto">
            <a:xfrm>
              <a:off x="2935" y="1488"/>
              <a:ext cx="0" cy="24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07" name="Line 49"/>
            <p:cNvSpPr>
              <a:spLocks noChangeShapeType="1"/>
            </p:cNvSpPr>
            <p:nvPr/>
          </p:nvSpPr>
          <p:spPr bwMode="auto">
            <a:xfrm>
              <a:off x="2373" y="1872"/>
              <a:ext cx="86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50208" name="Group 50"/>
            <p:cNvGrpSpPr>
              <a:grpSpLocks/>
            </p:cNvGrpSpPr>
            <p:nvPr/>
          </p:nvGrpSpPr>
          <p:grpSpPr bwMode="auto">
            <a:xfrm flipV="1">
              <a:off x="2502" y="1200"/>
              <a:ext cx="260" cy="288"/>
              <a:chOff x="4128" y="3312"/>
              <a:chExt cx="288" cy="384"/>
            </a:xfrm>
          </p:grpSpPr>
          <p:sp>
            <p:nvSpPr>
              <p:cNvPr id="50282" name="AutoShape 51"/>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83" name="Line 52"/>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84" name="Line 53"/>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0209" name="Group 54"/>
            <p:cNvGrpSpPr>
              <a:grpSpLocks/>
            </p:cNvGrpSpPr>
            <p:nvPr/>
          </p:nvGrpSpPr>
          <p:grpSpPr bwMode="auto">
            <a:xfrm>
              <a:off x="2805" y="1152"/>
              <a:ext cx="259" cy="336"/>
              <a:chOff x="3360" y="2352"/>
              <a:chExt cx="288" cy="336"/>
            </a:xfrm>
          </p:grpSpPr>
          <p:sp>
            <p:nvSpPr>
              <p:cNvPr id="50277" name="Oval 55"/>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78" name="Group 56"/>
              <p:cNvGrpSpPr>
                <a:grpSpLocks/>
              </p:cNvGrpSpPr>
              <p:nvPr/>
            </p:nvGrpSpPr>
            <p:grpSpPr bwMode="auto">
              <a:xfrm flipV="1">
                <a:off x="3360" y="2400"/>
                <a:ext cx="288" cy="288"/>
                <a:chOff x="4128" y="3312"/>
                <a:chExt cx="288" cy="384"/>
              </a:xfrm>
            </p:grpSpPr>
            <p:sp>
              <p:nvSpPr>
                <p:cNvPr id="50279" name="AutoShape 57"/>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80" name="Line 58"/>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81" name="Line 59"/>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50210" name="Group 60"/>
            <p:cNvGrpSpPr>
              <a:grpSpLocks/>
            </p:cNvGrpSpPr>
            <p:nvPr/>
          </p:nvGrpSpPr>
          <p:grpSpPr bwMode="auto">
            <a:xfrm>
              <a:off x="3108" y="1152"/>
              <a:ext cx="259" cy="336"/>
              <a:chOff x="3360" y="2352"/>
              <a:chExt cx="288" cy="336"/>
            </a:xfrm>
          </p:grpSpPr>
          <p:sp>
            <p:nvSpPr>
              <p:cNvPr id="50272" name="Oval 61"/>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73" name="Group 62"/>
              <p:cNvGrpSpPr>
                <a:grpSpLocks/>
              </p:cNvGrpSpPr>
              <p:nvPr/>
            </p:nvGrpSpPr>
            <p:grpSpPr bwMode="auto">
              <a:xfrm flipV="1">
                <a:off x="3360" y="2400"/>
                <a:ext cx="288" cy="288"/>
                <a:chOff x="4128" y="3312"/>
                <a:chExt cx="288" cy="384"/>
              </a:xfrm>
            </p:grpSpPr>
            <p:sp>
              <p:nvSpPr>
                <p:cNvPr id="50274" name="AutoShape 63"/>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75" name="Line 64"/>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76" name="Line 65"/>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50211" name="Line 66"/>
            <p:cNvSpPr>
              <a:spLocks noChangeShapeType="1"/>
            </p:cNvSpPr>
            <p:nvPr/>
          </p:nvSpPr>
          <p:spPr bwMode="auto">
            <a:xfrm flipH="1">
              <a:off x="3540" y="1488"/>
              <a:ext cx="0" cy="528"/>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50212" name="Group 67"/>
            <p:cNvGrpSpPr>
              <a:grpSpLocks/>
            </p:cNvGrpSpPr>
            <p:nvPr/>
          </p:nvGrpSpPr>
          <p:grpSpPr bwMode="auto">
            <a:xfrm>
              <a:off x="3410" y="1152"/>
              <a:ext cx="260" cy="336"/>
              <a:chOff x="3360" y="2352"/>
              <a:chExt cx="288" cy="336"/>
            </a:xfrm>
          </p:grpSpPr>
          <p:sp>
            <p:nvSpPr>
              <p:cNvPr id="50267" name="Oval 68"/>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68" name="Group 69"/>
              <p:cNvGrpSpPr>
                <a:grpSpLocks/>
              </p:cNvGrpSpPr>
              <p:nvPr/>
            </p:nvGrpSpPr>
            <p:grpSpPr bwMode="auto">
              <a:xfrm flipV="1">
                <a:off x="3360" y="2400"/>
                <a:ext cx="288" cy="288"/>
                <a:chOff x="4128" y="3312"/>
                <a:chExt cx="288" cy="384"/>
              </a:xfrm>
            </p:grpSpPr>
            <p:sp>
              <p:nvSpPr>
                <p:cNvPr id="50269" name="AutoShape 70"/>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70" name="Line 71"/>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71" name="Line 72"/>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50213" name="Group 73"/>
            <p:cNvGrpSpPr>
              <a:grpSpLocks/>
            </p:cNvGrpSpPr>
            <p:nvPr/>
          </p:nvGrpSpPr>
          <p:grpSpPr bwMode="auto">
            <a:xfrm>
              <a:off x="3713" y="1152"/>
              <a:ext cx="259" cy="336"/>
              <a:chOff x="3360" y="2352"/>
              <a:chExt cx="288" cy="336"/>
            </a:xfrm>
          </p:grpSpPr>
          <p:sp>
            <p:nvSpPr>
              <p:cNvPr id="50262" name="Oval 74"/>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63" name="Group 75"/>
              <p:cNvGrpSpPr>
                <a:grpSpLocks/>
              </p:cNvGrpSpPr>
              <p:nvPr/>
            </p:nvGrpSpPr>
            <p:grpSpPr bwMode="auto">
              <a:xfrm flipV="1">
                <a:off x="3360" y="2400"/>
                <a:ext cx="288" cy="288"/>
                <a:chOff x="4128" y="3312"/>
                <a:chExt cx="288" cy="384"/>
              </a:xfrm>
            </p:grpSpPr>
            <p:sp>
              <p:nvSpPr>
                <p:cNvPr id="50264" name="AutoShape 76"/>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65" name="Line 77"/>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66" name="Line 78"/>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50214" name="Oval 79"/>
            <p:cNvSpPr>
              <a:spLocks noChangeArrowheads="1"/>
            </p:cNvSpPr>
            <p:nvPr/>
          </p:nvSpPr>
          <p:spPr bwMode="auto">
            <a:xfrm>
              <a:off x="4967" y="1152"/>
              <a:ext cx="86" cy="96"/>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50215" name="Group 80"/>
            <p:cNvGrpSpPr>
              <a:grpSpLocks/>
            </p:cNvGrpSpPr>
            <p:nvPr/>
          </p:nvGrpSpPr>
          <p:grpSpPr bwMode="auto">
            <a:xfrm>
              <a:off x="4015" y="1152"/>
              <a:ext cx="260" cy="336"/>
              <a:chOff x="3360" y="2352"/>
              <a:chExt cx="288" cy="336"/>
            </a:xfrm>
          </p:grpSpPr>
          <p:sp>
            <p:nvSpPr>
              <p:cNvPr id="50257" name="Oval 81"/>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58" name="Group 82"/>
              <p:cNvGrpSpPr>
                <a:grpSpLocks/>
              </p:cNvGrpSpPr>
              <p:nvPr/>
            </p:nvGrpSpPr>
            <p:grpSpPr bwMode="auto">
              <a:xfrm flipV="1">
                <a:off x="3360" y="2400"/>
                <a:ext cx="288" cy="288"/>
                <a:chOff x="4128" y="3312"/>
                <a:chExt cx="288" cy="384"/>
              </a:xfrm>
            </p:grpSpPr>
            <p:sp>
              <p:nvSpPr>
                <p:cNvPr id="50259" name="AutoShape 83"/>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60" name="Line 84"/>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61" name="Line 85"/>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50216" name="Group 86"/>
            <p:cNvGrpSpPr>
              <a:grpSpLocks/>
            </p:cNvGrpSpPr>
            <p:nvPr/>
          </p:nvGrpSpPr>
          <p:grpSpPr bwMode="auto">
            <a:xfrm>
              <a:off x="4318" y="1152"/>
              <a:ext cx="259" cy="336"/>
              <a:chOff x="3360" y="2352"/>
              <a:chExt cx="288" cy="336"/>
            </a:xfrm>
          </p:grpSpPr>
          <p:sp>
            <p:nvSpPr>
              <p:cNvPr id="50252" name="Oval 87"/>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53" name="Group 88"/>
              <p:cNvGrpSpPr>
                <a:grpSpLocks/>
              </p:cNvGrpSpPr>
              <p:nvPr/>
            </p:nvGrpSpPr>
            <p:grpSpPr bwMode="auto">
              <a:xfrm flipV="1">
                <a:off x="3360" y="2400"/>
                <a:ext cx="288" cy="288"/>
                <a:chOff x="4128" y="3312"/>
                <a:chExt cx="288" cy="384"/>
              </a:xfrm>
            </p:grpSpPr>
            <p:sp>
              <p:nvSpPr>
                <p:cNvPr id="50254" name="AutoShape 89"/>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55" name="Line 90"/>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56" name="Line 91"/>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50217" name="Group 92"/>
            <p:cNvGrpSpPr>
              <a:grpSpLocks/>
            </p:cNvGrpSpPr>
            <p:nvPr/>
          </p:nvGrpSpPr>
          <p:grpSpPr bwMode="auto">
            <a:xfrm>
              <a:off x="4621" y="1152"/>
              <a:ext cx="259" cy="336"/>
              <a:chOff x="3360" y="2352"/>
              <a:chExt cx="288" cy="336"/>
            </a:xfrm>
          </p:grpSpPr>
          <p:sp>
            <p:nvSpPr>
              <p:cNvPr id="50247" name="Oval 93"/>
              <p:cNvSpPr>
                <a:spLocks noChangeArrowheads="1"/>
              </p:cNvSpPr>
              <p:nvPr/>
            </p:nvSpPr>
            <p:spPr bwMode="auto">
              <a:xfrm>
                <a:off x="3456" y="2352"/>
                <a:ext cx="96" cy="96"/>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nvGrpSpPr>
              <p:cNvPr id="50248" name="Group 94"/>
              <p:cNvGrpSpPr>
                <a:grpSpLocks/>
              </p:cNvGrpSpPr>
              <p:nvPr/>
            </p:nvGrpSpPr>
            <p:grpSpPr bwMode="auto">
              <a:xfrm flipV="1">
                <a:off x="3360" y="2400"/>
                <a:ext cx="288" cy="288"/>
                <a:chOff x="4128" y="3312"/>
                <a:chExt cx="288" cy="384"/>
              </a:xfrm>
            </p:grpSpPr>
            <p:sp>
              <p:nvSpPr>
                <p:cNvPr id="50249" name="AutoShape 95"/>
                <p:cNvSpPr>
                  <a:spLocks noChangeArrowheads="1"/>
                </p:cNvSpPr>
                <p:nvPr/>
              </p:nvSpPr>
              <p:spPr bwMode="auto">
                <a:xfrm>
                  <a:off x="4176" y="3312"/>
                  <a:ext cx="192" cy="192"/>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50" name="Line 96"/>
                <p:cNvSpPr>
                  <a:spLocks noChangeShapeType="1"/>
                </p:cNvSpPr>
                <p:nvPr/>
              </p:nvSpPr>
              <p:spPr bwMode="auto">
                <a:xfrm>
                  <a:off x="4128" y="331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51" name="Line 97"/>
                <p:cNvSpPr>
                  <a:spLocks noChangeShapeType="1"/>
                </p:cNvSpPr>
                <p:nvPr/>
              </p:nvSpPr>
              <p:spPr bwMode="auto">
                <a:xfrm>
                  <a:off x="4272" y="3504"/>
                  <a:ext cx="0" cy="19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50218" name="Line 98"/>
            <p:cNvSpPr>
              <a:spLocks noChangeShapeType="1"/>
            </p:cNvSpPr>
            <p:nvPr/>
          </p:nvSpPr>
          <p:spPr bwMode="auto">
            <a:xfrm>
              <a:off x="3237" y="1488"/>
              <a:ext cx="0" cy="38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19" name="Line 99"/>
            <p:cNvSpPr>
              <a:spLocks noChangeShapeType="1"/>
            </p:cNvSpPr>
            <p:nvPr/>
          </p:nvSpPr>
          <p:spPr bwMode="auto">
            <a:xfrm>
              <a:off x="2373" y="2016"/>
              <a:ext cx="116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20" name="Line 100"/>
            <p:cNvSpPr>
              <a:spLocks noChangeShapeType="1"/>
            </p:cNvSpPr>
            <p:nvPr/>
          </p:nvSpPr>
          <p:spPr bwMode="auto">
            <a:xfrm>
              <a:off x="3843" y="1488"/>
              <a:ext cx="0" cy="67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1" name="Line 101"/>
            <p:cNvSpPr>
              <a:spLocks noChangeShapeType="1"/>
            </p:cNvSpPr>
            <p:nvPr/>
          </p:nvSpPr>
          <p:spPr bwMode="auto">
            <a:xfrm>
              <a:off x="4145" y="1488"/>
              <a:ext cx="0" cy="81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2" name="Line 102"/>
            <p:cNvSpPr>
              <a:spLocks noChangeShapeType="1"/>
            </p:cNvSpPr>
            <p:nvPr/>
          </p:nvSpPr>
          <p:spPr bwMode="auto">
            <a:xfrm flipH="1">
              <a:off x="4750" y="1488"/>
              <a:ext cx="0" cy="110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3" name="Line 103"/>
            <p:cNvSpPr>
              <a:spLocks noChangeShapeType="1"/>
            </p:cNvSpPr>
            <p:nvPr/>
          </p:nvSpPr>
          <p:spPr bwMode="auto">
            <a:xfrm>
              <a:off x="2373" y="2160"/>
              <a:ext cx="147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4" name="Line 104"/>
            <p:cNvSpPr>
              <a:spLocks noChangeShapeType="1"/>
            </p:cNvSpPr>
            <p:nvPr/>
          </p:nvSpPr>
          <p:spPr bwMode="auto">
            <a:xfrm>
              <a:off x="2373" y="2304"/>
              <a:ext cx="1772"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5" name="Line 105"/>
            <p:cNvSpPr>
              <a:spLocks noChangeShapeType="1"/>
            </p:cNvSpPr>
            <p:nvPr/>
          </p:nvSpPr>
          <p:spPr bwMode="auto">
            <a:xfrm>
              <a:off x="2373" y="2592"/>
              <a:ext cx="2377"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26" name="Line 106"/>
            <p:cNvSpPr>
              <a:spLocks noChangeShapeType="1"/>
            </p:cNvSpPr>
            <p:nvPr/>
          </p:nvSpPr>
          <p:spPr bwMode="auto">
            <a:xfrm>
              <a:off x="2373" y="2448"/>
              <a:ext cx="2075"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7" name="Line 107"/>
            <p:cNvSpPr>
              <a:spLocks noChangeShapeType="1"/>
            </p:cNvSpPr>
            <p:nvPr/>
          </p:nvSpPr>
          <p:spPr bwMode="auto">
            <a:xfrm>
              <a:off x="4448" y="1488"/>
              <a:ext cx="0" cy="96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28" name="Text Box 108"/>
            <p:cNvSpPr txBox="1">
              <a:spLocks noChangeArrowheads="1"/>
            </p:cNvSpPr>
            <p:nvPr/>
          </p:nvSpPr>
          <p:spPr bwMode="auto">
            <a:xfrm>
              <a:off x="1778" y="1200"/>
              <a:ext cx="7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b="1">
                  <a:ea typeface="宋体" pitchFamily="2" charset="-122"/>
                </a:rPr>
                <a:t>300</a:t>
              </a:r>
              <a:r>
                <a:rPr kumimoji="1" lang="zh-CN" altLang="zh-CN" sz="2400" b="1">
                  <a:ea typeface="宋体" pitchFamily="2" charset="-122"/>
                </a:rPr>
                <a:t> </a:t>
              </a:r>
              <a:r>
                <a:rPr kumimoji="1" lang="en-US" altLang="zh-CN" sz="2400" b="1">
                  <a:ea typeface="宋体" pitchFamily="2" charset="-122"/>
                </a:rPr>
                <a:t>x 8</a:t>
              </a:r>
            </a:p>
          </p:txBody>
        </p:sp>
        <p:sp>
          <p:nvSpPr>
            <p:cNvPr id="50229" name="Text Box 109"/>
            <p:cNvSpPr txBox="1">
              <a:spLocks noChangeArrowheads="1"/>
            </p:cNvSpPr>
            <p:nvPr/>
          </p:nvSpPr>
          <p:spPr bwMode="auto">
            <a:xfrm>
              <a:off x="1096" y="2429"/>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LE  OE</a:t>
              </a:r>
              <a:endParaRPr kumimoji="1" lang="en-US" altLang="zh-CN" sz="2400" b="1">
                <a:ea typeface="宋体" pitchFamily="2" charset="-122"/>
              </a:endParaRPr>
            </a:p>
          </p:txBody>
        </p:sp>
        <p:sp>
          <p:nvSpPr>
            <p:cNvPr id="50230" name="Line 110"/>
            <p:cNvSpPr>
              <a:spLocks noChangeShapeType="1"/>
            </p:cNvSpPr>
            <p:nvPr/>
          </p:nvSpPr>
          <p:spPr bwMode="auto">
            <a:xfrm>
              <a:off x="1488"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31" name="Line 111"/>
            <p:cNvSpPr>
              <a:spLocks noChangeShapeType="1"/>
            </p:cNvSpPr>
            <p:nvPr/>
          </p:nvSpPr>
          <p:spPr bwMode="auto">
            <a:xfrm>
              <a:off x="1296" y="2688"/>
              <a:ext cx="0" cy="24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32" name="Line 112"/>
            <p:cNvSpPr>
              <a:spLocks noChangeShapeType="1"/>
            </p:cNvSpPr>
            <p:nvPr/>
          </p:nvSpPr>
          <p:spPr bwMode="auto">
            <a:xfrm>
              <a:off x="1104" y="2928"/>
              <a:ext cx="192"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33" name="AutoShape 113"/>
            <p:cNvSpPr>
              <a:spLocks noChangeArrowheads="1"/>
            </p:cNvSpPr>
            <p:nvPr/>
          </p:nvSpPr>
          <p:spPr bwMode="auto">
            <a:xfrm>
              <a:off x="864" y="2736"/>
              <a:ext cx="240" cy="384"/>
            </a:xfrm>
            <a:prstGeom prst="flowChartDelay">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0234" name="Text Box 114"/>
            <p:cNvSpPr txBox="1">
              <a:spLocks noChangeArrowheads="1"/>
            </p:cNvSpPr>
            <p:nvPr/>
          </p:nvSpPr>
          <p:spPr bwMode="auto">
            <a:xfrm>
              <a:off x="278" y="1626"/>
              <a:ext cx="34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数据总线</a:t>
              </a:r>
            </a:p>
          </p:txBody>
        </p:sp>
        <p:sp>
          <p:nvSpPr>
            <p:cNvPr id="50235" name="AutoShape 115"/>
            <p:cNvSpPr>
              <a:spLocks noChangeArrowheads="1"/>
            </p:cNvSpPr>
            <p:nvPr/>
          </p:nvSpPr>
          <p:spPr bwMode="auto">
            <a:xfrm>
              <a:off x="768" y="2784"/>
              <a:ext cx="96" cy="96"/>
            </a:xfrm>
            <a:prstGeom prst="flowChartConnector">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36" name="AutoShape 116"/>
            <p:cNvSpPr>
              <a:spLocks noChangeArrowheads="1"/>
            </p:cNvSpPr>
            <p:nvPr/>
          </p:nvSpPr>
          <p:spPr bwMode="auto">
            <a:xfrm>
              <a:off x="528" y="2784"/>
              <a:ext cx="96" cy="96"/>
            </a:xfrm>
            <a:prstGeom prst="flowChartConnector">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37" name="Line 117"/>
            <p:cNvSpPr>
              <a:spLocks noChangeShapeType="1"/>
            </p:cNvSpPr>
            <p:nvPr/>
          </p:nvSpPr>
          <p:spPr bwMode="auto">
            <a:xfrm>
              <a:off x="624" y="2832"/>
              <a:ext cx="14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38" name="AutoShape 118"/>
            <p:cNvSpPr>
              <a:spLocks noChangeArrowheads="1"/>
            </p:cNvSpPr>
            <p:nvPr/>
          </p:nvSpPr>
          <p:spPr bwMode="auto">
            <a:xfrm>
              <a:off x="768" y="2976"/>
              <a:ext cx="96" cy="96"/>
            </a:xfrm>
            <a:prstGeom prst="flowChartConnector">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39" name="AutoShape 119"/>
            <p:cNvSpPr>
              <a:spLocks noChangeArrowheads="1"/>
            </p:cNvSpPr>
            <p:nvPr/>
          </p:nvSpPr>
          <p:spPr bwMode="auto">
            <a:xfrm>
              <a:off x="528" y="2976"/>
              <a:ext cx="96" cy="96"/>
            </a:xfrm>
            <a:prstGeom prst="flowChartConnector">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0240" name="Line 120"/>
            <p:cNvSpPr>
              <a:spLocks noChangeShapeType="1"/>
            </p:cNvSpPr>
            <p:nvPr/>
          </p:nvSpPr>
          <p:spPr bwMode="auto">
            <a:xfrm>
              <a:off x="624" y="3024"/>
              <a:ext cx="14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0241" name="Text Box 121"/>
            <p:cNvSpPr txBox="1">
              <a:spLocks noChangeArrowheads="1"/>
            </p:cNvSpPr>
            <p:nvPr/>
          </p:nvSpPr>
          <p:spPr bwMode="auto">
            <a:xfrm>
              <a:off x="170" y="266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CS</a:t>
              </a:r>
              <a:endParaRPr kumimoji="1" lang="en-US" altLang="zh-CN" sz="2400" b="1">
                <a:ea typeface="宋体" pitchFamily="2" charset="-122"/>
              </a:endParaRPr>
            </a:p>
          </p:txBody>
        </p:sp>
        <p:sp>
          <p:nvSpPr>
            <p:cNvPr id="50242" name="Text Box 122"/>
            <p:cNvSpPr txBox="1">
              <a:spLocks noChangeArrowheads="1"/>
            </p:cNvSpPr>
            <p:nvPr/>
          </p:nvSpPr>
          <p:spPr bwMode="auto">
            <a:xfrm>
              <a:off x="118" y="2899"/>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WR</a:t>
              </a:r>
              <a:endParaRPr kumimoji="1" lang="en-US" altLang="zh-CN" sz="2400" b="1">
                <a:ea typeface="宋体" pitchFamily="2" charset="-122"/>
              </a:endParaRPr>
            </a:p>
          </p:txBody>
        </p:sp>
        <p:sp>
          <p:nvSpPr>
            <p:cNvPr id="50243" name="Line 123"/>
            <p:cNvSpPr>
              <a:spLocks noChangeShapeType="1"/>
            </p:cNvSpPr>
            <p:nvPr/>
          </p:nvSpPr>
          <p:spPr bwMode="auto">
            <a:xfrm flipV="1">
              <a:off x="240" y="268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44" name="Line 124"/>
            <p:cNvSpPr>
              <a:spLocks noChangeShapeType="1"/>
            </p:cNvSpPr>
            <p:nvPr/>
          </p:nvSpPr>
          <p:spPr bwMode="auto">
            <a:xfrm flipV="1">
              <a:off x="192" y="29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45" name="Line 125"/>
            <p:cNvSpPr>
              <a:spLocks noChangeShapeType="1"/>
            </p:cNvSpPr>
            <p:nvPr/>
          </p:nvSpPr>
          <p:spPr bwMode="auto">
            <a:xfrm>
              <a:off x="1584" y="2688"/>
              <a:ext cx="0" cy="288"/>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246" name="Line 126"/>
            <p:cNvSpPr>
              <a:spLocks noChangeShapeType="1"/>
            </p:cNvSpPr>
            <p:nvPr/>
          </p:nvSpPr>
          <p:spPr bwMode="auto">
            <a:xfrm>
              <a:off x="1440" y="2976"/>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pic>
        <p:nvPicPr>
          <p:cNvPr id="125" name="图片 124">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7328" y="6381328"/>
            <a:ext cx="476672" cy="476672"/>
          </a:xfrm>
          <a:prstGeom prst="rect">
            <a:avLst/>
          </a:prstGeom>
        </p:spPr>
      </p:pic>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3. </a:t>
            </a:r>
            <a:r>
              <a:rPr lang="zh-CN" altLang="en-US" b="0" dirty="0">
                <a:solidFill>
                  <a:schemeClr val="accent2"/>
                </a:solidFill>
              </a:rPr>
              <a:t>无条件传送：输入输出接口</a:t>
            </a:r>
          </a:p>
        </p:txBody>
      </p:sp>
      <p:grpSp>
        <p:nvGrpSpPr>
          <p:cNvPr id="2" name="Group 5"/>
          <p:cNvGrpSpPr>
            <a:grpSpLocks/>
          </p:cNvGrpSpPr>
          <p:nvPr/>
        </p:nvGrpSpPr>
        <p:grpSpPr bwMode="auto">
          <a:xfrm>
            <a:off x="539552" y="1052736"/>
            <a:ext cx="8070849" cy="5095212"/>
            <a:chOff x="91" y="879"/>
            <a:chExt cx="5288" cy="3317"/>
          </a:xfrm>
        </p:grpSpPr>
        <p:sp>
          <p:nvSpPr>
            <p:cNvPr id="51205" name="Rectangle 6"/>
            <p:cNvSpPr>
              <a:spLocks noChangeArrowheads="1"/>
            </p:cNvSpPr>
            <p:nvPr/>
          </p:nvSpPr>
          <p:spPr bwMode="auto">
            <a:xfrm>
              <a:off x="2557" y="1708"/>
              <a:ext cx="694" cy="1087"/>
            </a:xfrm>
            <a:prstGeom prst="rect">
              <a:avLst/>
            </a:prstGeom>
            <a:solidFill>
              <a:srgbClr val="FFCC99"/>
            </a:solidFill>
            <a:ln w="28575">
              <a:solidFill>
                <a:schemeClr val="folHlink"/>
              </a:solidFill>
              <a:miter lim="800000"/>
              <a:headEnd/>
              <a:tailEnd/>
            </a:ln>
          </p:spPr>
          <p:txBody>
            <a:bodyPr/>
            <a:lstStyle/>
            <a:p>
              <a:endParaRPr lang="zh-CN" altLang="en-US"/>
            </a:p>
          </p:txBody>
        </p:sp>
        <p:sp>
          <p:nvSpPr>
            <p:cNvPr id="51206" name="Rectangle 7"/>
            <p:cNvSpPr>
              <a:spLocks noChangeArrowheads="1"/>
            </p:cNvSpPr>
            <p:nvPr/>
          </p:nvSpPr>
          <p:spPr bwMode="auto">
            <a:xfrm>
              <a:off x="3041" y="3035"/>
              <a:ext cx="694" cy="1087"/>
            </a:xfrm>
            <a:prstGeom prst="rect">
              <a:avLst/>
            </a:prstGeom>
            <a:solidFill>
              <a:srgbClr val="FFFFCC"/>
            </a:solidFill>
            <a:ln w="28575">
              <a:solidFill>
                <a:schemeClr val="folHlink"/>
              </a:solidFill>
              <a:miter lim="800000"/>
              <a:headEnd/>
              <a:tailEnd/>
            </a:ln>
          </p:spPr>
          <p:txBody>
            <a:bodyPr/>
            <a:lstStyle/>
            <a:p>
              <a:endParaRPr lang="zh-CN" altLang="en-US"/>
            </a:p>
          </p:txBody>
        </p:sp>
        <p:sp>
          <p:nvSpPr>
            <p:cNvPr id="51207" name="Rectangle 8"/>
            <p:cNvSpPr>
              <a:spLocks noChangeArrowheads="1"/>
            </p:cNvSpPr>
            <p:nvPr/>
          </p:nvSpPr>
          <p:spPr bwMode="auto">
            <a:xfrm>
              <a:off x="2009" y="3035"/>
              <a:ext cx="694" cy="1087"/>
            </a:xfrm>
            <a:prstGeom prst="rect">
              <a:avLst/>
            </a:prstGeom>
            <a:solidFill>
              <a:srgbClr val="FFFFCC"/>
            </a:solidFill>
            <a:ln w="28575">
              <a:solidFill>
                <a:schemeClr val="folHlink"/>
              </a:solidFill>
              <a:miter lim="800000"/>
              <a:headEnd/>
              <a:tailEnd/>
            </a:ln>
          </p:spPr>
          <p:txBody>
            <a:bodyPr/>
            <a:lstStyle/>
            <a:p>
              <a:endParaRPr lang="zh-CN" altLang="en-US"/>
            </a:p>
          </p:txBody>
        </p:sp>
        <p:sp>
          <p:nvSpPr>
            <p:cNvPr id="51208" name="Line 9"/>
            <p:cNvSpPr>
              <a:spLocks noChangeShapeType="1"/>
            </p:cNvSpPr>
            <p:nvPr/>
          </p:nvSpPr>
          <p:spPr bwMode="auto">
            <a:xfrm flipH="1">
              <a:off x="1426" y="1570"/>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9" name="Line 10"/>
            <p:cNvSpPr>
              <a:spLocks noChangeShapeType="1"/>
            </p:cNvSpPr>
            <p:nvPr/>
          </p:nvSpPr>
          <p:spPr bwMode="auto">
            <a:xfrm>
              <a:off x="1433" y="1358"/>
              <a:ext cx="1" cy="62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0" name="Line 11"/>
            <p:cNvSpPr>
              <a:spLocks noChangeShapeType="1"/>
            </p:cNvSpPr>
            <p:nvPr/>
          </p:nvSpPr>
          <p:spPr bwMode="auto">
            <a:xfrm>
              <a:off x="3250" y="1874"/>
              <a:ext cx="1097"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1" name="Oval 12"/>
            <p:cNvSpPr>
              <a:spLocks noChangeArrowheads="1"/>
            </p:cNvSpPr>
            <p:nvPr/>
          </p:nvSpPr>
          <p:spPr bwMode="auto">
            <a:xfrm>
              <a:off x="4330" y="1859"/>
              <a:ext cx="50"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2" name="Oval 13"/>
            <p:cNvSpPr>
              <a:spLocks noChangeArrowheads="1"/>
            </p:cNvSpPr>
            <p:nvPr/>
          </p:nvSpPr>
          <p:spPr bwMode="auto">
            <a:xfrm>
              <a:off x="4508" y="1859"/>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3" name="Line 14"/>
            <p:cNvSpPr>
              <a:spLocks noChangeShapeType="1"/>
            </p:cNvSpPr>
            <p:nvPr/>
          </p:nvSpPr>
          <p:spPr bwMode="auto">
            <a:xfrm>
              <a:off x="4346" y="1784"/>
              <a:ext cx="179" cy="106"/>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4" name="Rectangle 15"/>
            <p:cNvSpPr>
              <a:spLocks noChangeArrowheads="1"/>
            </p:cNvSpPr>
            <p:nvPr/>
          </p:nvSpPr>
          <p:spPr bwMode="auto">
            <a:xfrm>
              <a:off x="3395" y="1542"/>
              <a:ext cx="98" cy="18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5" name="Line 16"/>
            <p:cNvSpPr>
              <a:spLocks noChangeShapeType="1"/>
            </p:cNvSpPr>
            <p:nvPr/>
          </p:nvSpPr>
          <p:spPr bwMode="auto">
            <a:xfrm flipV="1">
              <a:off x="3444" y="1724"/>
              <a:ext cx="0" cy="15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6" name="Oval 17"/>
            <p:cNvSpPr>
              <a:spLocks noChangeArrowheads="1"/>
            </p:cNvSpPr>
            <p:nvPr/>
          </p:nvSpPr>
          <p:spPr bwMode="auto">
            <a:xfrm>
              <a:off x="3423" y="1859"/>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17" name="Line 18"/>
            <p:cNvSpPr>
              <a:spLocks noChangeShapeType="1"/>
            </p:cNvSpPr>
            <p:nvPr/>
          </p:nvSpPr>
          <p:spPr bwMode="auto">
            <a:xfrm flipV="1">
              <a:off x="3444" y="1392"/>
              <a:ext cx="0" cy="15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8" name="Line 19"/>
            <p:cNvSpPr>
              <a:spLocks noChangeShapeType="1"/>
            </p:cNvSpPr>
            <p:nvPr/>
          </p:nvSpPr>
          <p:spPr bwMode="auto">
            <a:xfrm>
              <a:off x="4572" y="1874"/>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20"/>
            <p:cNvSpPr>
              <a:spLocks noChangeArrowheads="1"/>
            </p:cNvSpPr>
            <p:nvPr/>
          </p:nvSpPr>
          <p:spPr bwMode="auto">
            <a:xfrm>
              <a:off x="4362" y="2403"/>
              <a:ext cx="5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a:latin typeface="Times New Roman" pitchFamily="18" charset="0"/>
                  <a:ea typeface="宋体" pitchFamily="2" charset="-122"/>
                </a:rPr>
                <a:t>K7</a:t>
              </a:r>
            </a:p>
          </p:txBody>
        </p:sp>
        <p:sp>
          <p:nvSpPr>
            <p:cNvPr id="51220" name="Rectangle 21"/>
            <p:cNvSpPr>
              <a:spLocks noChangeArrowheads="1"/>
            </p:cNvSpPr>
            <p:nvPr/>
          </p:nvSpPr>
          <p:spPr bwMode="auto">
            <a:xfrm>
              <a:off x="4362" y="1905"/>
              <a:ext cx="5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a:latin typeface="Times New Roman" pitchFamily="18" charset="0"/>
                  <a:ea typeface="宋体" pitchFamily="2" charset="-122"/>
                </a:rPr>
                <a:t>K1</a:t>
              </a:r>
            </a:p>
          </p:txBody>
        </p:sp>
        <p:sp>
          <p:nvSpPr>
            <p:cNvPr id="51221" name="Rectangle 22"/>
            <p:cNvSpPr>
              <a:spLocks noChangeArrowheads="1"/>
            </p:cNvSpPr>
            <p:nvPr/>
          </p:nvSpPr>
          <p:spPr bwMode="auto">
            <a:xfrm>
              <a:off x="4346" y="1664"/>
              <a:ext cx="5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a:latin typeface="Times New Roman" pitchFamily="18" charset="0"/>
                  <a:ea typeface="宋体" pitchFamily="2" charset="-122"/>
                </a:rPr>
                <a:t>K0</a:t>
              </a:r>
            </a:p>
          </p:txBody>
        </p:sp>
        <p:sp>
          <p:nvSpPr>
            <p:cNvPr id="51222" name="Rectangle 23"/>
            <p:cNvSpPr>
              <a:spLocks noChangeArrowheads="1"/>
            </p:cNvSpPr>
            <p:nvPr/>
          </p:nvSpPr>
          <p:spPr bwMode="auto">
            <a:xfrm>
              <a:off x="4862" y="2962"/>
              <a:ext cx="5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+5V</a:t>
              </a:r>
            </a:p>
          </p:txBody>
        </p:sp>
        <p:sp>
          <p:nvSpPr>
            <p:cNvPr id="51223" name="Rectangle 24"/>
            <p:cNvSpPr>
              <a:spLocks noChangeArrowheads="1"/>
            </p:cNvSpPr>
            <p:nvPr/>
          </p:nvSpPr>
          <p:spPr bwMode="auto">
            <a:xfrm>
              <a:off x="301" y="2028"/>
              <a:ext cx="49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endParaRPr lang="zh-CN" altLang="zh-CN" sz="2400">
                <a:latin typeface="Times New Roman" pitchFamily="18" charset="0"/>
                <a:ea typeface="宋体" pitchFamily="2" charset="-122"/>
              </a:endParaRPr>
            </a:p>
          </p:txBody>
        </p:sp>
        <p:sp>
          <p:nvSpPr>
            <p:cNvPr id="51224" name="Rectangle 25"/>
            <p:cNvSpPr>
              <a:spLocks noChangeArrowheads="1"/>
            </p:cNvSpPr>
            <p:nvPr/>
          </p:nvSpPr>
          <p:spPr bwMode="auto">
            <a:xfrm>
              <a:off x="301" y="1606"/>
              <a:ext cx="44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endParaRPr lang="zh-CN" altLang="zh-CN" sz="2400">
                <a:latin typeface="Times New Roman" pitchFamily="18" charset="0"/>
                <a:ea typeface="宋体" pitchFamily="2" charset="-122"/>
              </a:endParaRPr>
            </a:p>
          </p:txBody>
        </p:sp>
        <p:sp>
          <p:nvSpPr>
            <p:cNvPr id="51225" name="Rectangle 26"/>
            <p:cNvSpPr>
              <a:spLocks noChangeArrowheads="1"/>
            </p:cNvSpPr>
            <p:nvPr/>
          </p:nvSpPr>
          <p:spPr bwMode="auto">
            <a:xfrm>
              <a:off x="459" y="3474"/>
              <a:ext cx="74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D</a:t>
              </a:r>
              <a:r>
                <a:rPr lang="en-US" altLang="zh-CN" sz="2400" baseline="-25000">
                  <a:latin typeface="Times New Roman" pitchFamily="18" charset="0"/>
                  <a:ea typeface="宋体" pitchFamily="2" charset="-122"/>
                </a:rPr>
                <a:t>0</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D</a:t>
              </a:r>
              <a:r>
                <a:rPr lang="en-US" altLang="zh-CN" sz="2400" baseline="-25000">
                  <a:latin typeface="Times New Roman" pitchFamily="18" charset="0"/>
                  <a:ea typeface="宋体" pitchFamily="2" charset="-122"/>
                </a:rPr>
                <a:t>7</a:t>
              </a:r>
              <a:endParaRPr lang="en-US" altLang="zh-CN" sz="2400">
                <a:latin typeface="Times New Roman" pitchFamily="18" charset="0"/>
                <a:ea typeface="宋体" pitchFamily="2" charset="-122"/>
              </a:endParaRPr>
            </a:p>
          </p:txBody>
        </p:sp>
        <p:sp>
          <p:nvSpPr>
            <p:cNvPr id="51226" name="Rectangle 27"/>
            <p:cNvSpPr>
              <a:spLocks noChangeArrowheads="1"/>
            </p:cNvSpPr>
            <p:nvPr/>
          </p:nvSpPr>
          <p:spPr bwMode="auto">
            <a:xfrm>
              <a:off x="91" y="987"/>
              <a:ext cx="74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A</a:t>
              </a:r>
              <a:r>
                <a:rPr lang="en-US" altLang="zh-CN" sz="2400" baseline="-25000">
                  <a:latin typeface="Times New Roman" pitchFamily="18" charset="0"/>
                  <a:ea typeface="宋体" pitchFamily="2" charset="-122"/>
                </a:rPr>
                <a:t>0</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A</a:t>
              </a:r>
              <a:r>
                <a:rPr lang="en-US" altLang="zh-CN" sz="2400" baseline="-25000">
                  <a:latin typeface="Times New Roman" pitchFamily="18" charset="0"/>
                  <a:ea typeface="宋体" pitchFamily="2" charset="-122"/>
                </a:rPr>
                <a:t>15</a:t>
              </a:r>
              <a:endParaRPr lang="en-US" altLang="zh-CN" sz="2400">
                <a:latin typeface="Times New Roman" pitchFamily="18" charset="0"/>
                <a:ea typeface="宋体" pitchFamily="2" charset="-122"/>
              </a:endParaRPr>
            </a:p>
          </p:txBody>
        </p:sp>
        <p:sp>
          <p:nvSpPr>
            <p:cNvPr id="51227" name="Rectangle 28"/>
            <p:cNvSpPr>
              <a:spLocks noChangeArrowheads="1"/>
            </p:cNvSpPr>
            <p:nvPr/>
          </p:nvSpPr>
          <p:spPr bwMode="auto">
            <a:xfrm>
              <a:off x="2557" y="1756"/>
              <a:ext cx="23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endParaRPr lang="zh-CN" altLang="zh-CN" sz="2400">
                <a:latin typeface="Times New Roman" pitchFamily="18" charset="0"/>
                <a:ea typeface="宋体" pitchFamily="2" charset="-122"/>
              </a:endParaRPr>
            </a:p>
          </p:txBody>
        </p:sp>
        <p:sp>
          <p:nvSpPr>
            <p:cNvPr id="51228" name="Rectangle 29"/>
            <p:cNvSpPr>
              <a:spLocks noChangeArrowheads="1"/>
            </p:cNvSpPr>
            <p:nvPr/>
          </p:nvSpPr>
          <p:spPr bwMode="auto">
            <a:xfrm>
              <a:off x="1977" y="3037"/>
              <a:ext cx="5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CLK</a:t>
              </a:r>
            </a:p>
          </p:txBody>
        </p:sp>
        <p:sp>
          <p:nvSpPr>
            <p:cNvPr id="51229" name="Rectangle 30"/>
            <p:cNvSpPr>
              <a:spLocks noChangeArrowheads="1"/>
            </p:cNvSpPr>
            <p:nvPr/>
          </p:nvSpPr>
          <p:spPr bwMode="auto">
            <a:xfrm>
              <a:off x="2992" y="3219"/>
              <a:ext cx="840"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LS06</a:t>
              </a:r>
            </a:p>
            <a:p>
              <a:pPr algn="ctr" eaLnBrk="0" hangingPunct="0"/>
              <a:r>
                <a:rPr lang="zh-CN" altLang="en-US" sz="2400">
                  <a:latin typeface="Times New Roman" pitchFamily="18" charset="0"/>
                  <a:ea typeface="宋体" pitchFamily="2" charset="-122"/>
                </a:rPr>
                <a:t>反相</a:t>
              </a:r>
            </a:p>
            <a:p>
              <a:pPr algn="ctr" eaLnBrk="0" hangingPunct="0"/>
              <a:r>
                <a:rPr lang="zh-CN" altLang="en-US" sz="2400">
                  <a:latin typeface="Times New Roman" pitchFamily="18" charset="0"/>
                  <a:ea typeface="宋体" pitchFamily="2" charset="-122"/>
                </a:rPr>
                <a:t>驱动器</a:t>
              </a:r>
            </a:p>
          </p:txBody>
        </p:sp>
        <p:sp>
          <p:nvSpPr>
            <p:cNvPr id="51230" name="Rectangle 31"/>
            <p:cNvSpPr>
              <a:spLocks noChangeArrowheads="1"/>
            </p:cNvSpPr>
            <p:nvPr/>
          </p:nvSpPr>
          <p:spPr bwMode="auto">
            <a:xfrm>
              <a:off x="1961" y="3340"/>
              <a:ext cx="839"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a:latin typeface="Times New Roman" pitchFamily="18" charset="0"/>
                  <a:ea typeface="宋体" pitchFamily="2" charset="-122"/>
                </a:rPr>
                <a:t>LS273</a:t>
              </a:r>
            </a:p>
            <a:p>
              <a:pPr algn="ctr" eaLnBrk="0" hangingPunct="0"/>
              <a:r>
                <a:rPr lang="en-US" altLang="zh-CN" sz="2400" dirty="0">
                  <a:latin typeface="Times New Roman" pitchFamily="18" charset="0"/>
                  <a:ea typeface="宋体" pitchFamily="2" charset="-122"/>
                </a:rPr>
                <a:t>8D</a:t>
              </a:r>
            </a:p>
            <a:p>
              <a:pPr algn="ctr" eaLnBrk="0" hangingPunct="0"/>
              <a:r>
                <a:rPr lang="zh-CN" altLang="en-US" sz="2400" dirty="0">
                  <a:latin typeface="Times New Roman" pitchFamily="18" charset="0"/>
                  <a:ea typeface="宋体" pitchFamily="2" charset="-122"/>
                </a:rPr>
                <a:t>锁存器</a:t>
              </a:r>
            </a:p>
          </p:txBody>
        </p:sp>
        <p:sp>
          <p:nvSpPr>
            <p:cNvPr id="51231" name="Rectangle 32"/>
            <p:cNvSpPr>
              <a:spLocks noChangeArrowheads="1"/>
            </p:cNvSpPr>
            <p:nvPr/>
          </p:nvSpPr>
          <p:spPr bwMode="auto">
            <a:xfrm>
              <a:off x="2493" y="1983"/>
              <a:ext cx="839"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a:latin typeface="Times New Roman" pitchFamily="18" charset="0"/>
                  <a:ea typeface="宋体" pitchFamily="2" charset="-122"/>
                </a:rPr>
                <a:t>LS244</a:t>
              </a:r>
            </a:p>
            <a:p>
              <a:pPr algn="ctr" eaLnBrk="0" hangingPunct="0"/>
              <a:r>
                <a:rPr lang="zh-CN" altLang="en-US" sz="2400" dirty="0">
                  <a:latin typeface="Times New Roman" pitchFamily="18" charset="0"/>
                  <a:ea typeface="宋体" pitchFamily="2" charset="-122"/>
                </a:rPr>
                <a:t>三态</a:t>
              </a:r>
            </a:p>
            <a:p>
              <a:pPr algn="ctr" eaLnBrk="0" hangingPunct="0"/>
              <a:r>
                <a:rPr lang="zh-CN" altLang="en-US" sz="2400" dirty="0">
                  <a:latin typeface="Times New Roman" pitchFamily="18" charset="0"/>
                  <a:ea typeface="宋体" pitchFamily="2" charset="-122"/>
                </a:rPr>
                <a:t>缓冲器</a:t>
              </a:r>
            </a:p>
          </p:txBody>
        </p:sp>
        <p:sp>
          <p:nvSpPr>
            <p:cNvPr id="51232" name="Rectangle 33"/>
            <p:cNvSpPr>
              <a:spLocks noChangeArrowheads="1"/>
            </p:cNvSpPr>
            <p:nvPr/>
          </p:nvSpPr>
          <p:spPr bwMode="auto">
            <a:xfrm>
              <a:off x="816" y="1319"/>
              <a:ext cx="5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dirty="0">
                  <a:latin typeface="Times New Roman" pitchFamily="18" charset="0"/>
                  <a:ea typeface="宋体" pitchFamily="2" charset="-122"/>
                </a:rPr>
                <a:t>8000H</a:t>
              </a:r>
            </a:p>
          </p:txBody>
        </p:sp>
        <p:sp>
          <p:nvSpPr>
            <p:cNvPr id="51233" name="Rectangle 34"/>
            <p:cNvSpPr>
              <a:spLocks noChangeArrowheads="1"/>
            </p:cNvSpPr>
            <p:nvPr/>
          </p:nvSpPr>
          <p:spPr bwMode="auto">
            <a:xfrm>
              <a:off x="1203" y="971"/>
              <a:ext cx="51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latin typeface="Times New Roman" pitchFamily="18" charset="0"/>
                  <a:ea typeface="宋体" pitchFamily="2" charset="-122"/>
                </a:rPr>
                <a:t>译码</a:t>
              </a:r>
            </a:p>
          </p:txBody>
        </p:sp>
        <p:sp>
          <p:nvSpPr>
            <p:cNvPr id="51234" name="Rectangle 35"/>
            <p:cNvSpPr>
              <a:spLocks noChangeArrowheads="1"/>
            </p:cNvSpPr>
            <p:nvPr/>
          </p:nvSpPr>
          <p:spPr bwMode="auto">
            <a:xfrm>
              <a:off x="4604" y="1272"/>
              <a:ext cx="51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latin typeface="Times New Roman" pitchFamily="18" charset="0"/>
                  <a:ea typeface="宋体" pitchFamily="2" charset="-122"/>
                </a:rPr>
                <a:t>+5V</a:t>
              </a:r>
            </a:p>
          </p:txBody>
        </p:sp>
        <p:sp>
          <p:nvSpPr>
            <p:cNvPr id="51235" name="Oval 36"/>
            <p:cNvSpPr>
              <a:spLocks noChangeArrowheads="1"/>
            </p:cNvSpPr>
            <p:nvPr/>
          </p:nvSpPr>
          <p:spPr bwMode="auto">
            <a:xfrm>
              <a:off x="4701" y="2100"/>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36" name="Line 37"/>
            <p:cNvSpPr>
              <a:spLocks noChangeShapeType="1"/>
            </p:cNvSpPr>
            <p:nvPr/>
          </p:nvSpPr>
          <p:spPr bwMode="auto">
            <a:xfrm>
              <a:off x="3250" y="2115"/>
              <a:ext cx="1097"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37" name="Oval 38"/>
            <p:cNvSpPr>
              <a:spLocks noChangeArrowheads="1"/>
            </p:cNvSpPr>
            <p:nvPr/>
          </p:nvSpPr>
          <p:spPr bwMode="auto">
            <a:xfrm>
              <a:off x="4330" y="2100"/>
              <a:ext cx="50"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8" name="Oval 39"/>
            <p:cNvSpPr>
              <a:spLocks noChangeArrowheads="1"/>
            </p:cNvSpPr>
            <p:nvPr/>
          </p:nvSpPr>
          <p:spPr bwMode="auto">
            <a:xfrm>
              <a:off x="4508" y="2100"/>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9" name="Line 40"/>
            <p:cNvSpPr>
              <a:spLocks noChangeShapeType="1"/>
            </p:cNvSpPr>
            <p:nvPr/>
          </p:nvSpPr>
          <p:spPr bwMode="auto">
            <a:xfrm>
              <a:off x="4346" y="2025"/>
              <a:ext cx="179" cy="106"/>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0" name="Line 41"/>
            <p:cNvSpPr>
              <a:spLocks noChangeShapeType="1"/>
            </p:cNvSpPr>
            <p:nvPr/>
          </p:nvSpPr>
          <p:spPr bwMode="auto">
            <a:xfrm>
              <a:off x="4572" y="2115"/>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1" name="Oval 42"/>
            <p:cNvSpPr>
              <a:spLocks noChangeArrowheads="1"/>
            </p:cNvSpPr>
            <p:nvPr/>
          </p:nvSpPr>
          <p:spPr bwMode="auto">
            <a:xfrm>
              <a:off x="4346" y="2613"/>
              <a:ext cx="50"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2" name="Oval 43"/>
            <p:cNvSpPr>
              <a:spLocks noChangeArrowheads="1"/>
            </p:cNvSpPr>
            <p:nvPr/>
          </p:nvSpPr>
          <p:spPr bwMode="auto">
            <a:xfrm>
              <a:off x="4524" y="2613"/>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3" name="Line 44"/>
            <p:cNvSpPr>
              <a:spLocks noChangeShapeType="1"/>
            </p:cNvSpPr>
            <p:nvPr/>
          </p:nvSpPr>
          <p:spPr bwMode="auto">
            <a:xfrm>
              <a:off x="4362" y="2538"/>
              <a:ext cx="179" cy="106"/>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4" name="Line 45"/>
            <p:cNvSpPr>
              <a:spLocks noChangeShapeType="1"/>
            </p:cNvSpPr>
            <p:nvPr/>
          </p:nvSpPr>
          <p:spPr bwMode="auto">
            <a:xfrm>
              <a:off x="4588" y="2628"/>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5" name="Line 46"/>
            <p:cNvSpPr>
              <a:spLocks noChangeShapeType="1"/>
            </p:cNvSpPr>
            <p:nvPr/>
          </p:nvSpPr>
          <p:spPr bwMode="auto">
            <a:xfrm>
              <a:off x="4728" y="1867"/>
              <a:ext cx="1" cy="94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6" name="Rectangle 47"/>
            <p:cNvSpPr>
              <a:spLocks noChangeArrowheads="1"/>
            </p:cNvSpPr>
            <p:nvPr/>
          </p:nvSpPr>
          <p:spPr bwMode="auto">
            <a:xfrm>
              <a:off x="3637" y="1542"/>
              <a:ext cx="98" cy="18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7" name="Line 48"/>
            <p:cNvSpPr>
              <a:spLocks noChangeShapeType="1"/>
            </p:cNvSpPr>
            <p:nvPr/>
          </p:nvSpPr>
          <p:spPr bwMode="auto">
            <a:xfrm flipV="1">
              <a:off x="3685" y="1724"/>
              <a:ext cx="0" cy="40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48" name="Oval 49"/>
            <p:cNvSpPr>
              <a:spLocks noChangeArrowheads="1"/>
            </p:cNvSpPr>
            <p:nvPr/>
          </p:nvSpPr>
          <p:spPr bwMode="auto">
            <a:xfrm>
              <a:off x="3665" y="2100"/>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49" name="Line 50"/>
            <p:cNvSpPr>
              <a:spLocks noChangeShapeType="1"/>
            </p:cNvSpPr>
            <p:nvPr/>
          </p:nvSpPr>
          <p:spPr bwMode="auto">
            <a:xfrm flipV="1">
              <a:off x="3685" y="1377"/>
              <a:ext cx="2" cy="166"/>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50" name="Oval 51"/>
            <p:cNvSpPr>
              <a:spLocks noChangeArrowheads="1"/>
            </p:cNvSpPr>
            <p:nvPr/>
          </p:nvSpPr>
          <p:spPr bwMode="auto">
            <a:xfrm>
              <a:off x="4556" y="1377"/>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1" name="Rectangle 52"/>
            <p:cNvSpPr>
              <a:spLocks noChangeArrowheads="1"/>
            </p:cNvSpPr>
            <p:nvPr/>
          </p:nvSpPr>
          <p:spPr bwMode="auto">
            <a:xfrm>
              <a:off x="3976" y="1542"/>
              <a:ext cx="97" cy="18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2" name="Line 53"/>
            <p:cNvSpPr>
              <a:spLocks noChangeShapeType="1"/>
            </p:cNvSpPr>
            <p:nvPr/>
          </p:nvSpPr>
          <p:spPr bwMode="auto">
            <a:xfrm flipV="1">
              <a:off x="4024" y="1724"/>
              <a:ext cx="0" cy="92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53" name="Oval 54"/>
            <p:cNvSpPr>
              <a:spLocks noChangeArrowheads="1"/>
            </p:cNvSpPr>
            <p:nvPr/>
          </p:nvSpPr>
          <p:spPr bwMode="auto">
            <a:xfrm>
              <a:off x="3992" y="2613"/>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54" name="Line 55"/>
            <p:cNvSpPr>
              <a:spLocks noChangeShapeType="1"/>
            </p:cNvSpPr>
            <p:nvPr/>
          </p:nvSpPr>
          <p:spPr bwMode="auto">
            <a:xfrm flipV="1">
              <a:off x="4024" y="1377"/>
              <a:ext cx="1" cy="166"/>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55" name="Line 56"/>
            <p:cNvSpPr>
              <a:spLocks noChangeShapeType="1"/>
            </p:cNvSpPr>
            <p:nvPr/>
          </p:nvSpPr>
          <p:spPr bwMode="auto">
            <a:xfrm>
              <a:off x="3444" y="1392"/>
              <a:ext cx="1113"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56" name="Oval 57"/>
            <p:cNvSpPr>
              <a:spLocks noChangeArrowheads="1"/>
            </p:cNvSpPr>
            <p:nvPr/>
          </p:nvSpPr>
          <p:spPr bwMode="auto">
            <a:xfrm>
              <a:off x="3669" y="1377"/>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57" name="Oval 58"/>
            <p:cNvSpPr>
              <a:spLocks noChangeArrowheads="1"/>
            </p:cNvSpPr>
            <p:nvPr/>
          </p:nvSpPr>
          <p:spPr bwMode="auto">
            <a:xfrm>
              <a:off x="4008" y="1377"/>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58" name="Oval 59"/>
            <p:cNvSpPr>
              <a:spLocks noChangeArrowheads="1"/>
            </p:cNvSpPr>
            <p:nvPr/>
          </p:nvSpPr>
          <p:spPr bwMode="auto">
            <a:xfrm>
              <a:off x="4701" y="2613"/>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59" name="Oval 60"/>
            <p:cNvSpPr>
              <a:spLocks noChangeArrowheads="1"/>
            </p:cNvSpPr>
            <p:nvPr/>
          </p:nvSpPr>
          <p:spPr bwMode="auto">
            <a:xfrm>
              <a:off x="4842" y="3065"/>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0" name="Rectangle 61"/>
            <p:cNvSpPr>
              <a:spLocks noChangeArrowheads="1"/>
            </p:cNvSpPr>
            <p:nvPr/>
          </p:nvSpPr>
          <p:spPr bwMode="auto">
            <a:xfrm>
              <a:off x="3847" y="2983"/>
              <a:ext cx="6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dirty="0">
                  <a:latin typeface="Times New Roman" pitchFamily="18" charset="0"/>
                  <a:ea typeface="宋体" pitchFamily="2" charset="-122"/>
                </a:rPr>
                <a:t>LED0</a:t>
              </a:r>
            </a:p>
          </p:txBody>
        </p:sp>
        <p:sp>
          <p:nvSpPr>
            <p:cNvPr id="51261" name="Line 62"/>
            <p:cNvSpPr>
              <a:spLocks noChangeShapeType="1"/>
            </p:cNvSpPr>
            <p:nvPr/>
          </p:nvSpPr>
          <p:spPr bwMode="auto">
            <a:xfrm>
              <a:off x="4636" y="2810"/>
              <a:ext cx="195"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262" name="Group 63"/>
            <p:cNvGrpSpPr>
              <a:grpSpLocks/>
            </p:cNvGrpSpPr>
            <p:nvPr/>
          </p:nvGrpSpPr>
          <p:grpSpPr bwMode="auto">
            <a:xfrm>
              <a:off x="4499" y="3209"/>
              <a:ext cx="372" cy="91"/>
              <a:chOff x="0" y="0"/>
              <a:chExt cx="20000" cy="20000"/>
            </a:xfrm>
          </p:grpSpPr>
          <p:sp>
            <p:nvSpPr>
              <p:cNvPr id="51346" name="Rectangle 64"/>
              <p:cNvSpPr>
                <a:spLocks noChangeArrowheads="1"/>
              </p:cNvSpPr>
              <p:nvPr/>
            </p:nvSpPr>
            <p:spPr bwMode="auto">
              <a:xfrm>
                <a:off x="0" y="0"/>
                <a:ext cx="11331" cy="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7" name="Line 65"/>
              <p:cNvSpPr>
                <a:spLocks noChangeShapeType="1"/>
              </p:cNvSpPr>
              <p:nvPr/>
            </p:nvSpPr>
            <p:spPr bwMode="auto">
              <a:xfrm flipH="1">
                <a:off x="11274" y="9890"/>
                <a:ext cx="8726" cy="22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1263" name="Group 66"/>
            <p:cNvGrpSpPr>
              <a:grpSpLocks/>
            </p:cNvGrpSpPr>
            <p:nvPr/>
          </p:nvGrpSpPr>
          <p:grpSpPr bwMode="auto">
            <a:xfrm>
              <a:off x="4499" y="3495"/>
              <a:ext cx="372" cy="92"/>
              <a:chOff x="0" y="0"/>
              <a:chExt cx="20000" cy="20000"/>
            </a:xfrm>
          </p:grpSpPr>
          <p:sp>
            <p:nvSpPr>
              <p:cNvPr id="51344" name="Rectangle 67"/>
              <p:cNvSpPr>
                <a:spLocks noChangeArrowheads="1"/>
              </p:cNvSpPr>
              <p:nvPr/>
            </p:nvSpPr>
            <p:spPr bwMode="auto">
              <a:xfrm>
                <a:off x="0" y="0"/>
                <a:ext cx="11331" cy="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5" name="Line 68"/>
              <p:cNvSpPr>
                <a:spLocks noChangeShapeType="1"/>
              </p:cNvSpPr>
              <p:nvPr/>
            </p:nvSpPr>
            <p:spPr bwMode="auto">
              <a:xfrm flipH="1">
                <a:off x="11274" y="9890"/>
                <a:ext cx="8726" cy="22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64" name="Oval 69"/>
            <p:cNvSpPr>
              <a:spLocks noChangeArrowheads="1"/>
            </p:cNvSpPr>
            <p:nvPr/>
          </p:nvSpPr>
          <p:spPr bwMode="auto">
            <a:xfrm>
              <a:off x="4843" y="3521"/>
              <a:ext cx="42" cy="31"/>
            </a:xfrm>
            <a:prstGeom prst="ellipse">
              <a:avLst/>
            </a:prstGeom>
            <a:solidFill>
              <a:srgbClr val="000000"/>
            </a:solidFill>
            <a:ln w="28575">
              <a:solidFill>
                <a:srgbClr val="000000"/>
              </a:solidFill>
              <a:round/>
              <a:headEnd/>
              <a:tailEnd/>
            </a:ln>
          </p:spPr>
          <p:txBody>
            <a:bodyPr/>
            <a:lstStyle/>
            <a:p>
              <a:endParaRPr lang="zh-CN" altLang="en-US"/>
            </a:p>
          </p:txBody>
        </p:sp>
        <p:grpSp>
          <p:nvGrpSpPr>
            <p:cNvPr id="51265" name="Group 70"/>
            <p:cNvGrpSpPr>
              <a:grpSpLocks/>
            </p:cNvGrpSpPr>
            <p:nvPr/>
          </p:nvGrpSpPr>
          <p:grpSpPr bwMode="auto">
            <a:xfrm>
              <a:off x="4499" y="3887"/>
              <a:ext cx="372" cy="92"/>
              <a:chOff x="0" y="0"/>
              <a:chExt cx="20000" cy="20000"/>
            </a:xfrm>
          </p:grpSpPr>
          <p:sp>
            <p:nvSpPr>
              <p:cNvPr id="51342" name="Rectangle 71"/>
              <p:cNvSpPr>
                <a:spLocks noChangeArrowheads="1"/>
              </p:cNvSpPr>
              <p:nvPr/>
            </p:nvSpPr>
            <p:spPr bwMode="auto">
              <a:xfrm>
                <a:off x="0" y="0"/>
                <a:ext cx="11331" cy="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3" name="Line 72"/>
              <p:cNvSpPr>
                <a:spLocks noChangeShapeType="1"/>
              </p:cNvSpPr>
              <p:nvPr/>
            </p:nvSpPr>
            <p:spPr bwMode="auto">
              <a:xfrm flipH="1">
                <a:off x="11274" y="9890"/>
                <a:ext cx="8726" cy="22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66" name="Line 73"/>
            <p:cNvSpPr>
              <a:spLocks noChangeShapeType="1"/>
            </p:cNvSpPr>
            <p:nvPr/>
          </p:nvSpPr>
          <p:spPr bwMode="auto">
            <a:xfrm flipH="1">
              <a:off x="4322" y="3254"/>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267" name="Group 74"/>
            <p:cNvGrpSpPr>
              <a:grpSpLocks/>
            </p:cNvGrpSpPr>
            <p:nvPr/>
          </p:nvGrpSpPr>
          <p:grpSpPr bwMode="auto">
            <a:xfrm>
              <a:off x="4087" y="3188"/>
              <a:ext cx="248" cy="136"/>
              <a:chOff x="0" y="0"/>
              <a:chExt cx="20000" cy="20000"/>
            </a:xfrm>
          </p:grpSpPr>
          <p:sp>
            <p:nvSpPr>
              <p:cNvPr id="51338" name="Line 75"/>
              <p:cNvSpPr>
                <a:spLocks noChangeShapeType="1"/>
              </p:cNvSpPr>
              <p:nvPr/>
            </p:nvSpPr>
            <p:spPr bwMode="auto">
              <a:xfrm flipV="1">
                <a:off x="86" y="0"/>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9" name="Line 76"/>
              <p:cNvSpPr>
                <a:spLocks noChangeShapeType="1"/>
              </p:cNvSpPr>
              <p:nvPr/>
            </p:nvSpPr>
            <p:spPr bwMode="auto">
              <a:xfrm>
                <a:off x="86" y="9926"/>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40" name="Line 77"/>
              <p:cNvSpPr>
                <a:spLocks noChangeShapeType="1"/>
              </p:cNvSpPr>
              <p:nvPr/>
            </p:nvSpPr>
            <p:spPr bwMode="auto">
              <a:xfrm>
                <a:off x="19550" y="1926"/>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41" name="Line 78"/>
              <p:cNvSpPr>
                <a:spLocks noChangeShapeType="1"/>
              </p:cNvSpPr>
              <p:nvPr/>
            </p:nvSpPr>
            <p:spPr bwMode="auto">
              <a:xfrm>
                <a:off x="0" y="1778"/>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68" name="Line 79"/>
            <p:cNvSpPr>
              <a:spLocks noChangeShapeType="1"/>
            </p:cNvSpPr>
            <p:nvPr/>
          </p:nvSpPr>
          <p:spPr bwMode="auto">
            <a:xfrm flipH="1">
              <a:off x="3734" y="3254"/>
              <a:ext cx="347"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69" name="Line 80"/>
            <p:cNvSpPr>
              <a:spLocks noChangeShapeType="1"/>
            </p:cNvSpPr>
            <p:nvPr/>
          </p:nvSpPr>
          <p:spPr bwMode="auto">
            <a:xfrm flipH="1">
              <a:off x="4322" y="3541"/>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270" name="Group 81"/>
            <p:cNvGrpSpPr>
              <a:grpSpLocks/>
            </p:cNvGrpSpPr>
            <p:nvPr/>
          </p:nvGrpSpPr>
          <p:grpSpPr bwMode="auto">
            <a:xfrm>
              <a:off x="4087" y="3474"/>
              <a:ext cx="248" cy="136"/>
              <a:chOff x="0" y="0"/>
              <a:chExt cx="20000" cy="20000"/>
            </a:xfrm>
          </p:grpSpPr>
          <p:sp>
            <p:nvSpPr>
              <p:cNvPr id="51334" name="Line 82"/>
              <p:cNvSpPr>
                <a:spLocks noChangeShapeType="1"/>
              </p:cNvSpPr>
              <p:nvPr/>
            </p:nvSpPr>
            <p:spPr bwMode="auto">
              <a:xfrm flipV="1">
                <a:off x="86" y="0"/>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5" name="Line 83"/>
              <p:cNvSpPr>
                <a:spLocks noChangeShapeType="1"/>
              </p:cNvSpPr>
              <p:nvPr/>
            </p:nvSpPr>
            <p:spPr bwMode="auto">
              <a:xfrm>
                <a:off x="86" y="9926"/>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6" name="Line 84"/>
              <p:cNvSpPr>
                <a:spLocks noChangeShapeType="1"/>
              </p:cNvSpPr>
              <p:nvPr/>
            </p:nvSpPr>
            <p:spPr bwMode="auto">
              <a:xfrm>
                <a:off x="19550" y="1926"/>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7" name="Line 85"/>
              <p:cNvSpPr>
                <a:spLocks noChangeShapeType="1"/>
              </p:cNvSpPr>
              <p:nvPr/>
            </p:nvSpPr>
            <p:spPr bwMode="auto">
              <a:xfrm>
                <a:off x="0" y="1778"/>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71" name="Line 86"/>
            <p:cNvSpPr>
              <a:spLocks noChangeShapeType="1"/>
            </p:cNvSpPr>
            <p:nvPr/>
          </p:nvSpPr>
          <p:spPr bwMode="auto">
            <a:xfrm flipH="1">
              <a:off x="3734" y="3541"/>
              <a:ext cx="347"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72" name="Rectangle 87"/>
            <p:cNvSpPr>
              <a:spLocks noChangeArrowheads="1"/>
            </p:cNvSpPr>
            <p:nvPr/>
          </p:nvSpPr>
          <p:spPr bwMode="auto">
            <a:xfrm>
              <a:off x="3848" y="4009"/>
              <a:ext cx="68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dirty="0">
                  <a:latin typeface="Times New Roman" pitchFamily="18" charset="0"/>
                  <a:ea typeface="宋体" pitchFamily="2" charset="-122"/>
                </a:rPr>
                <a:t>LED7</a:t>
              </a:r>
            </a:p>
          </p:txBody>
        </p:sp>
        <p:sp>
          <p:nvSpPr>
            <p:cNvPr id="51273" name="Line 88"/>
            <p:cNvSpPr>
              <a:spLocks noChangeShapeType="1"/>
            </p:cNvSpPr>
            <p:nvPr/>
          </p:nvSpPr>
          <p:spPr bwMode="auto">
            <a:xfrm flipH="1">
              <a:off x="4322" y="3933"/>
              <a:ext cx="162"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274" name="Group 89"/>
            <p:cNvGrpSpPr>
              <a:grpSpLocks/>
            </p:cNvGrpSpPr>
            <p:nvPr/>
          </p:nvGrpSpPr>
          <p:grpSpPr bwMode="auto">
            <a:xfrm>
              <a:off x="4087" y="3866"/>
              <a:ext cx="248" cy="136"/>
              <a:chOff x="0" y="0"/>
              <a:chExt cx="20000" cy="20000"/>
            </a:xfrm>
          </p:grpSpPr>
          <p:sp>
            <p:nvSpPr>
              <p:cNvPr id="51330" name="Line 90"/>
              <p:cNvSpPr>
                <a:spLocks noChangeShapeType="1"/>
              </p:cNvSpPr>
              <p:nvPr/>
            </p:nvSpPr>
            <p:spPr bwMode="auto">
              <a:xfrm flipV="1">
                <a:off x="86" y="0"/>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1" name="Line 91"/>
              <p:cNvSpPr>
                <a:spLocks noChangeShapeType="1"/>
              </p:cNvSpPr>
              <p:nvPr/>
            </p:nvSpPr>
            <p:spPr bwMode="auto">
              <a:xfrm>
                <a:off x="86" y="9926"/>
                <a:ext cx="19914" cy="10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2" name="Line 92"/>
              <p:cNvSpPr>
                <a:spLocks noChangeShapeType="1"/>
              </p:cNvSpPr>
              <p:nvPr/>
            </p:nvSpPr>
            <p:spPr bwMode="auto">
              <a:xfrm>
                <a:off x="19550" y="1926"/>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33" name="Line 93"/>
              <p:cNvSpPr>
                <a:spLocks noChangeShapeType="1"/>
              </p:cNvSpPr>
              <p:nvPr/>
            </p:nvSpPr>
            <p:spPr bwMode="auto">
              <a:xfrm>
                <a:off x="0" y="1778"/>
                <a:ext cx="86" cy="180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275" name="Line 94"/>
            <p:cNvSpPr>
              <a:spLocks noChangeShapeType="1"/>
            </p:cNvSpPr>
            <p:nvPr/>
          </p:nvSpPr>
          <p:spPr bwMode="auto">
            <a:xfrm flipH="1">
              <a:off x="3734" y="3933"/>
              <a:ext cx="347"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76" name="Line 95"/>
            <p:cNvSpPr>
              <a:spLocks noChangeShapeType="1"/>
            </p:cNvSpPr>
            <p:nvPr/>
          </p:nvSpPr>
          <p:spPr bwMode="auto">
            <a:xfrm>
              <a:off x="4870" y="3110"/>
              <a:ext cx="1" cy="83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77" name="Oval 96"/>
            <p:cNvSpPr>
              <a:spLocks noChangeArrowheads="1"/>
            </p:cNvSpPr>
            <p:nvPr/>
          </p:nvSpPr>
          <p:spPr bwMode="auto">
            <a:xfrm>
              <a:off x="4843" y="3246"/>
              <a:ext cx="42" cy="31"/>
            </a:xfrm>
            <a:prstGeom prst="ellipse">
              <a:avLst/>
            </a:prstGeom>
            <a:solidFill>
              <a:srgbClr val="000000"/>
            </a:solidFill>
            <a:ln w="28575">
              <a:solidFill>
                <a:srgbClr val="000000"/>
              </a:solidFill>
              <a:round/>
              <a:headEnd/>
              <a:tailEnd/>
            </a:ln>
          </p:spPr>
          <p:txBody>
            <a:bodyPr/>
            <a:lstStyle/>
            <a:p>
              <a:endParaRPr lang="zh-CN" altLang="en-US"/>
            </a:p>
          </p:txBody>
        </p:sp>
        <p:sp>
          <p:nvSpPr>
            <p:cNvPr id="51278" name="Line 97"/>
            <p:cNvSpPr>
              <a:spLocks noChangeShapeType="1"/>
            </p:cNvSpPr>
            <p:nvPr/>
          </p:nvSpPr>
          <p:spPr bwMode="auto">
            <a:xfrm>
              <a:off x="2177" y="2088"/>
              <a:ext cx="1" cy="948"/>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79" name="Oval 98"/>
            <p:cNvSpPr>
              <a:spLocks noChangeArrowheads="1"/>
            </p:cNvSpPr>
            <p:nvPr/>
          </p:nvSpPr>
          <p:spPr bwMode="auto">
            <a:xfrm>
              <a:off x="1416" y="1560"/>
              <a:ext cx="49" cy="30"/>
            </a:xfrm>
            <a:prstGeom prst="ellipse">
              <a:avLst/>
            </a:prstGeom>
            <a:solidFill>
              <a:srgbClr val="000000"/>
            </a:solidFill>
            <a:ln w="28575">
              <a:solidFill>
                <a:srgbClr val="000000"/>
              </a:solidFill>
              <a:round/>
              <a:headEnd/>
              <a:tailEnd/>
            </a:ln>
          </p:spPr>
          <p:txBody>
            <a:bodyPr/>
            <a:lstStyle/>
            <a:p>
              <a:endParaRPr lang="zh-CN" altLang="en-US"/>
            </a:p>
          </p:txBody>
        </p:sp>
        <p:sp>
          <p:nvSpPr>
            <p:cNvPr id="51280" name="Line 99"/>
            <p:cNvSpPr>
              <a:spLocks noChangeShapeType="1"/>
            </p:cNvSpPr>
            <p:nvPr/>
          </p:nvSpPr>
          <p:spPr bwMode="auto">
            <a:xfrm flipH="1">
              <a:off x="832" y="2188"/>
              <a:ext cx="740"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1" name="Line 100"/>
            <p:cNvSpPr>
              <a:spLocks noChangeShapeType="1"/>
            </p:cNvSpPr>
            <p:nvPr/>
          </p:nvSpPr>
          <p:spPr bwMode="auto">
            <a:xfrm flipH="1">
              <a:off x="1434" y="2001"/>
              <a:ext cx="154"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2" name="Line 101"/>
            <p:cNvSpPr>
              <a:spLocks noChangeShapeType="1"/>
            </p:cNvSpPr>
            <p:nvPr/>
          </p:nvSpPr>
          <p:spPr bwMode="auto">
            <a:xfrm flipH="1">
              <a:off x="832" y="1766"/>
              <a:ext cx="740"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3" name="Line 102"/>
            <p:cNvSpPr>
              <a:spLocks noChangeShapeType="1"/>
            </p:cNvSpPr>
            <p:nvPr/>
          </p:nvSpPr>
          <p:spPr bwMode="auto">
            <a:xfrm flipH="1">
              <a:off x="1917" y="2082"/>
              <a:ext cx="259"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4" name="Line 103"/>
            <p:cNvSpPr>
              <a:spLocks noChangeShapeType="1"/>
            </p:cNvSpPr>
            <p:nvPr/>
          </p:nvSpPr>
          <p:spPr bwMode="auto">
            <a:xfrm flipH="1">
              <a:off x="1917" y="1660"/>
              <a:ext cx="251"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5" name="Line 104"/>
            <p:cNvSpPr>
              <a:spLocks noChangeShapeType="1"/>
            </p:cNvSpPr>
            <p:nvPr/>
          </p:nvSpPr>
          <p:spPr bwMode="auto">
            <a:xfrm flipV="1">
              <a:off x="2167" y="1660"/>
              <a:ext cx="1" cy="21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6" name="Line 105"/>
            <p:cNvSpPr>
              <a:spLocks noChangeShapeType="1"/>
            </p:cNvSpPr>
            <p:nvPr/>
          </p:nvSpPr>
          <p:spPr bwMode="auto">
            <a:xfrm flipH="1">
              <a:off x="2170" y="1871"/>
              <a:ext cx="385"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87" name="Rectangle 106"/>
            <p:cNvSpPr>
              <a:spLocks noChangeArrowheads="1"/>
            </p:cNvSpPr>
            <p:nvPr/>
          </p:nvSpPr>
          <p:spPr bwMode="auto">
            <a:xfrm>
              <a:off x="1139" y="879"/>
              <a:ext cx="597" cy="42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8" name="Oval 107"/>
            <p:cNvSpPr>
              <a:spLocks noChangeArrowheads="1"/>
            </p:cNvSpPr>
            <p:nvPr/>
          </p:nvSpPr>
          <p:spPr bwMode="auto">
            <a:xfrm>
              <a:off x="1413" y="1301"/>
              <a:ext cx="49" cy="46"/>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1289" name="Group 108"/>
            <p:cNvGrpSpPr>
              <a:grpSpLocks/>
            </p:cNvGrpSpPr>
            <p:nvPr/>
          </p:nvGrpSpPr>
          <p:grpSpPr bwMode="auto">
            <a:xfrm>
              <a:off x="849" y="1030"/>
              <a:ext cx="275" cy="106"/>
              <a:chOff x="0" y="-25"/>
              <a:chExt cx="20000" cy="20034"/>
            </a:xfrm>
          </p:grpSpPr>
          <p:grpSp>
            <p:nvGrpSpPr>
              <p:cNvPr id="51324" name="Group 109"/>
              <p:cNvGrpSpPr>
                <a:grpSpLocks/>
              </p:cNvGrpSpPr>
              <p:nvPr/>
            </p:nvGrpSpPr>
            <p:grpSpPr bwMode="auto">
              <a:xfrm>
                <a:off x="0" y="5834"/>
                <a:ext cx="17654" cy="9072"/>
                <a:chOff x="0" y="-16"/>
                <a:chExt cx="20000" cy="20016"/>
              </a:xfrm>
            </p:grpSpPr>
            <p:sp>
              <p:nvSpPr>
                <p:cNvPr id="51328" name="Line 110"/>
                <p:cNvSpPr>
                  <a:spLocks noChangeShapeType="1"/>
                </p:cNvSpPr>
                <p:nvPr/>
              </p:nvSpPr>
              <p:spPr bwMode="auto">
                <a:xfrm flipH="1">
                  <a:off x="0" y="19583"/>
                  <a:ext cx="20000" cy="41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29" name="Line 111"/>
                <p:cNvSpPr>
                  <a:spLocks noChangeShapeType="1"/>
                </p:cNvSpPr>
                <p:nvPr/>
              </p:nvSpPr>
              <p:spPr bwMode="auto">
                <a:xfrm flipH="1">
                  <a:off x="0" y="-16"/>
                  <a:ext cx="20000" cy="41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51325" name="Group 112"/>
              <p:cNvGrpSpPr>
                <a:grpSpLocks/>
              </p:cNvGrpSpPr>
              <p:nvPr/>
            </p:nvGrpSpPr>
            <p:grpSpPr bwMode="auto">
              <a:xfrm>
                <a:off x="17346" y="-25"/>
                <a:ext cx="2654" cy="20034"/>
                <a:chOff x="0" y="0"/>
                <a:chExt cx="20000" cy="20000"/>
              </a:xfrm>
            </p:grpSpPr>
            <p:sp>
              <p:nvSpPr>
                <p:cNvPr id="51326" name="Line 113"/>
                <p:cNvSpPr>
                  <a:spLocks noChangeShapeType="1"/>
                </p:cNvSpPr>
                <p:nvPr/>
              </p:nvSpPr>
              <p:spPr bwMode="auto">
                <a:xfrm flipV="1">
                  <a:off x="0" y="10000"/>
                  <a:ext cx="20000" cy="1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327" name="Line 114"/>
                <p:cNvSpPr>
                  <a:spLocks noChangeShapeType="1"/>
                </p:cNvSpPr>
                <p:nvPr/>
              </p:nvSpPr>
              <p:spPr bwMode="auto">
                <a:xfrm flipH="1" flipV="1">
                  <a:off x="0" y="0"/>
                  <a:ext cx="20000" cy="1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51290" name="Line 115"/>
            <p:cNvSpPr>
              <a:spLocks noChangeShapeType="1"/>
            </p:cNvSpPr>
            <p:nvPr/>
          </p:nvSpPr>
          <p:spPr bwMode="auto">
            <a:xfrm>
              <a:off x="3250" y="2628"/>
              <a:ext cx="1114"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1291" name="Group 116"/>
            <p:cNvGrpSpPr>
              <a:grpSpLocks/>
            </p:cNvGrpSpPr>
            <p:nvPr/>
          </p:nvGrpSpPr>
          <p:grpSpPr bwMode="auto">
            <a:xfrm>
              <a:off x="1591" y="1501"/>
              <a:ext cx="327" cy="346"/>
              <a:chOff x="0" y="0"/>
              <a:chExt cx="20000" cy="20000"/>
            </a:xfrm>
          </p:grpSpPr>
          <p:grpSp>
            <p:nvGrpSpPr>
              <p:cNvPr id="51316" name="Group 117"/>
              <p:cNvGrpSpPr>
                <a:grpSpLocks/>
              </p:cNvGrpSpPr>
              <p:nvPr/>
            </p:nvGrpSpPr>
            <p:grpSpPr bwMode="auto">
              <a:xfrm>
                <a:off x="4133" y="0"/>
                <a:ext cx="10924" cy="20000"/>
                <a:chOff x="0" y="0"/>
                <a:chExt cx="20000" cy="20000"/>
              </a:xfrm>
            </p:grpSpPr>
            <p:grpSp>
              <p:nvGrpSpPr>
                <p:cNvPr id="51320" name="Group 118"/>
                <p:cNvGrpSpPr>
                  <a:grpSpLocks/>
                </p:cNvGrpSpPr>
                <p:nvPr/>
              </p:nvGrpSpPr>
              <p:grpSpPr bwMode="auto">
                <a:xfrm>
                  <a:off x="505" y="0"/>
                  <a:ext cx="19495" cy="19884"/>
                  <a:chOff x="0" y="0"/>
                  <a:chExt cx="20000" cy="20000"/>
                </a:xfrm>
              </p:grpSpPr>
              <p:sp>
                <p:nvSpPr>
                  <p:cNvPr id="51322" name="Arc 119"/>
                  <p:cNvSpPr>
                    <a:spLocks/>
                  </p:cNvSpPr>
                  <p:nvPr/>
                </p:nvSpPr>
                <p:spPr bwMode="auto">
                  <a:xfrm flipV="1">
                    <a:off x="0" y="10000"/>
                    <a:ext cx="20000" cy="10000"/>
                  </a:xfrm>
                  <a:custGeom>
                    <a:avLst/>
                    <a:gdLst>
                      <a:gd name="T0" fmla="*/ 0 w 21600"/>
                      <a:gd name="T1" fmla="*/ 0 h 21600"/>
                      <a:gd name="T2" fmla="*/ 18519 w 21600"/>
                      <a:gd name="T3" fmla="*/ 4630 h 21600"/>
                      <a:gd name="T4" fmla="*/ 0 w 21600"/>
                      <a:gd name="T5" fmla="*/ 46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23" name="Arc 120"/>
                  <p:cNvSpPr>
                    <a:spLocks/>
                  </p:cNvSpPr>
                  <p:nvPr/>
                </p:nvSpPr>
                <p:spPr bwMode="auto">
                  <a:xfrm>
                    <a:off x="0" y="0"/>
                    <a:ext cx="20000" cy="10000"/>
                  </a:xfrm>
                  <a:custGeom>
                    <a:avLst/>
                    <a:gdLst>
                      <a:gd name="T0" fmla="*/ 0 w 21600"/>
                      <a:gd name="T1" fmla="*/ 0 h 21600"/>
                      <a:gd name="T2" fmla="*/ 18519 w 21600"/>
                      <a:gd name="T3" fmla="*/ 4630 h 21600"/>
                      <a:gd name="T4" fmla="*/ 0 w 21600"/>
                      <a:gd name="T5" fmla="*/ 46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321" name="Line 121"/>
                <p:cNvSpPr>
                  <a:spLocks noChangeShapeType="1"/>
                </p:cNvSpPr>
                <p:nvPr/>
              </p:nvSpPr>
              <p:spPr bwMode="auto">
                <a:xfrm>
                  <a:off x="0" y="0"/>
                  <a:ext cx="150" cy="2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317" name="Oval 122"/>
              <p:cNvSpPr>
                <a:spLocks noChangeArrowheads="1"/>
              </p:cNvSpPr>
              <p:nvPr/>
            </p:nvSpPr>
            <p:spPr bwMode="auto">
              <a:xfrm>
                <a:off x="15786" y="8081"/>
                <a:ext cx="4214" cy="314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8" name="Oval 123"/>
              <p:cNvSpPr>
                <a:spLocks noChangeArrowheads="1"/>
              </p:cNvSpPr>
              <p:nvPr/>
            </p:nvSpPr>
            <p:spPr bwMode="auto">
              <a:xfrm>
                <a:off x="0" y="2849"/>
                <a:ext cx="4214" cy="313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9" name="Oval 124"/>
              <p:cNvSpPr>
                <a:spLocks noChangeArrowheads="1"/>
              </p:cNvSpPr>
              <p:nvPr/>
            </p:nvSpPr>
            <p:spPr bwMode="auto">
              <a:xfrm>
                <a:off x="0" y="14186"/>
                <a:ext cx="4214" cy="314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92" name="Group 125"/>
            <p:cNvGrpSpPr>
              <a:grpSpLocks/>
            </p:cNvGrpSpPr>
            <p:nvPr/>
          </p:nvGrpSpPr>
          <p:grpSpPr bwMode="auto">
            <a:xfrm>
              <a:off x="1591" y="1923"/>
              <a:ext cx="327" cy="346"/>
              <a:chOff x="0" y="0"/>
              <a:chExt cx="20000" cy="20000"/>
            </a:xfrm>
          </p:grpSpPr>
          <p:grpSp>
            <p:nvGrpSpPr>
              <p:cNvPr id="51308" name="Group 126"/>
              <p:cNvGrpSpPr>
                <a:grpSpLocks/>
              </p:cNvGrpSpPr>
              <p:nvPr/>
            </p:nvGrpSpPr>
            <p:grpSpPr bwMode="auto">
              <a:xfrm>
                <a:off x="4133" y="0"/>
                <a:ext cx="10924" cy="20000"/>
                <a:chOff x="0" y="0"/>
                <a:chExt cx="20000" cy="20000"/>
              </a:xfrm>
            </p:grpSpPr>
            <p:grpSp>
              <p:nvGrpSpPr>
                <p:cNvPr id="51312" name="Group 127"/>
                <p:cNvGrpSpPr>
                  <a:grpSpLocks/>
                </p:cNvGrpSpPr>
                <p:nvPr/>
              </p:nvGrpSpPr>
              <p:grpSpPr bwMode="auto">
                <a:xfrm>
                  <a:off x="505" y="0"/>
                  <a:ext cx="19495" cy="19884"/>
                  <a:chOff x="0" y="0"/>
                  <a:chExt cx="20000" cy="20000"/>
                </a:xfrm>
              </p:grpSpPr>
              <p:sp>
                <p:nvSpPr>
                  <p:cNvPr id="51314" name="Arc 128"/>
                  <p:cNvSpPr>
                    <a:spLocks/>
                  </p:cNvSpPr>
                  <p:nvPr/>
                </p:nvSpPr>
                <p:spPr bwMode="auto">
                  <a:xfrm flipV="1">
                    <a:off x="0" y="10000"/>
                    <a:ext cx="20000" cy="10000"/>
                  </a:xfrm>
                  <a:custGeom>
                    <a:avLst/>
                    <a:gdLst>
                      <a:gd name="T0" fmla="*/ 0 w 21600"/>
                      <a:gd name="T1" fmla="*/ 0 h 21600"/>
                      <a:gd name="T2" fmla="*/ 18519 w 21600"/>
                      <a:gd name="T3" fmla="*/ 4630 h 21600"/>
                      <a:gd name="T4" fmla="*/ 0 w 21600"/>
                      <a:gd name="T5" fmla="*/ 46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5" name="Arc 129"/>
                  <p:cNvSpPr>
                    <a:spLocks/>
                  </p:cNvSpPr>
                  <p:nvPr/>
                </p:nvSpPr>
                <p:spPr bwMode="auto">
                  <a:xfrm>
                    <a:off x="0" y="0"/>
                    <a:ext cx="20000" cy="10000"/>
                  </a:xfrm>
                  <a:custGeom>
                    <a:avLst/>
                    <a:gdLst>
                      <a:gd name="T0" fmla="*/ 0 w 21600"/>
                      <a:gd name="T1" fmla="*/ 0 h 21600"/>
                      <a:gd name="T2" fmla="*/ 18519 w 21600"/>
                      <a:gd name="T3" fmla="*/ 4630 h 21600"/>
                      <a:gd name="T4" fmla="*/ 0 w 21600"/>
                      <a:gd name="T5" fmla="*/ 46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313" name="Line 130"/>
                <p:cNvSpPr>
                  <a:spLocks noChangeShapeType="1"/>
                </p:cNvSpPr>
                <p:nvPr/>
              </p:nvSpPr>
              <p:spPr bwMode="auto">
                <a:xfrm>
                  <a:off x="0" y="0"/>
                  <a:ext cx="150" cy="2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51309" name="Oval 131"/>
              <p:cNvSpPr>
                <a:spLocks noChangeArrowheads="1"/>
              </p:cNvSpPr>
              <p:nvPr/>
            </p:nvSpPr>
            <p:spPr bwMode="auto">
              <a:xfrm>
                <a:off x="15786" y="8081"/>
                <a:ext cx="4214" cy="314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0" name="Oval 132"/>
              <p:cNvSpPr>
                <a:spLocks noChangeArrowheads="1"/>
              </p:cNvSpPr>
              <p:nvPr/>
            </p:nvSpPr>
            <p:spPr bwMode="auto">
              <a:xfrm>
                <a:off x="0" y="2849"/>
                <a:ext cx="4214" cy="313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1" name="Oval 133"/>
              <p:cNvSpPr>
                <a:spLocks noChangeArrowheads="1"/>
              </p:cNvSpPr>
              <p:nvPr/>
            </p:nvSpPr>
            <p:spPr bwMode="auto">
              <a:xfrm>
                <a:off x="0" y="14186"/>
                <a:ext cx="4214" cy="314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93" name="Line 134"/>
            <p:cNvSpPr>
              <a:spLocks noChangeShapeType="1"/>
            </p:cNvSpPr>
            <p:nvPr/>
          </p:nvSpPr>
          <p:spPr bwMode="auto">
            <a:xfrm>
              <a:off x="2723" y="3566"/>
              <a:ext cx="307" cy="1"/>
            </a:xfrm>
            <a:prstGeom prst="line">
              <a:avLst/>
            </a:prstGeom>
            <a:noFill/>
            <a:ln w="762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1294" name="Line 135"/>
            <p:cNvSpPr>
              <a:spLocks noChangeShapeType="1"/>
            </p:cNvSpPr>
            <p:nvPr/>
          </p:nvSpPr>
          <p:spPr bwMode="auto">
            <a:xfrm>
              <a:off x="1256" y="3566"/>
              <a:ext cx="742" cy="1"/>
            </a:xfrm>
            <a:prstGeom prst="line">
              <a:avLst/>
            </a:prstGeom>
            <a:noFill/>
            <a:ln w="7620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1295" name="Line 136"/>
            <p:cNvSpPr>
              <a:spLocks noChangeShapeType="1"/>
            </p:cNvSpPr>
            <p:nvPr/>
          </p:nvSpPr>
          <p:spPr bwMode="auto">
            <a:xfrm>
              <a:off x="1627" y="2542"/>
              <a:ext cx="929" cy="0"/>
            </a:xfrm>
            <a:prstGeom prst="line">
              <a:avLst/>
            </a:prstGeom>
            <a:noFill/>
            <a:ln w="762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96" name="Line 137"/>
            <p:cNvSpPr>
              <a:spLocks noChangeShapeType="1"/>
            </p:cNvSpPr>
            <p:nvPr/>
          </p:nvSpPr>
          <p:spPr bwMode="auto">
            <a:xfrm>
              <a:off x="1648" y="2528"/>
              <a:ext cx="1" cy="1038"/>
            </a:xfrm>
            <a:prstGeom prst="line">
              <a:avLst/>
            </a:prstGeom>
            <a:noFill/>
            <a:ln w="762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1297" name="Text Box 138"/>
            <p:cNvSpPr txBox="1">
              <a:spLocks noChangeArrowheads="1"/>
            </p:cNvSpPr>
            <p:nvPr/>
          </p:nvSpPr>
          <p:spPr bwMode="auto">
            <a:xfrm>
              <a:off x="3692" y="2087"/>
              <a:ext cx="29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lIns="12700" tIns="12700" rIns="12700" bIns="12700"/>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a:r>
                <a:rPr lang="en-US" altLang="zh-CN" sz="2400">
                  <a:latin typeface="Times New Roman" pitchFamily="18" charset="0"/>
                  <a:ea typeface="宋体" pitchFamily="2" charset="-122"/>
                </a:rPr>
                <a:t>…</a:t>
              </a:r>
            </a:p>
          </p:txBody>
        </p:sp>
        <p:sp>
          <p:nvSpPr>
            <p:cNvPr id="51298" name="Text Box 139"/>
            <p:cNvSpPr txBox="1">
              <a:spLocks noChangeArrowheads="1"/>
            </p:cNvSpPr>
            <p:nvPr/>
          </p:nvSpPr>
          <p:spPr bwMode="auto">
            <a:xfrm>
              <a:off x="4466" y="3438"/>
              <a:ext cx="29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lIns="12700" tIns="12700" rIns="12700" bIns="12700"/>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a:r>
                <a:rPr lang="en-US" altLang="zh-CN" sz="2400">
                  <a:latin typeface="Times New Roman" pitchFamily="18" charset="0"/>
                  <a:ea typeface="宋体" pitchFamily="2" charset="-122"/>
                </a:rPr>
                <a:t>…</a:t>
              </a:r>
            </a:p>
          </p:txBody>
        </p:sp>
        <p:grpSp>
          <p:nvGrpSpPr>
            <p:cNvPr id="51299" name="Group 140"/>
            <p:cNvGrpSpPr>
              <a:grpSpLocks/>
            </p:cNvGrpSpPr>
            <p:nvPr/>
          </p:nvGrpSpPr>
          <p:grpSpPr bwMode="auto">
            <a:xfrm>
              <a:off x="2595" y="1737"/>
              <a:ext cx="255" cy="301"/>
              <a:chOff x="685" y="2752"/>
              <a:chExt cx="255" cy="301"/>
            </a:xfrm>
          </p:grpSpPr>
          <p:sp>
            <p:nvSpPr>
              <p:cNvPr id="51306" name="Text Box 141"/>
              <p:cNvSpPr txBox="1">
                <a:spLocks noChangeArrowheads="1"/>
              </p:cNvSpPr>
              <p:nvPr/>
            </p:nvSpPr>
            <p:spPr bwMode="auto">
              <a:xfrm>
                <a:off x="685" y="2752"/>
                <a:ext cx="25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latin typeface="Tahoma" pitchFamily="34" charset="0"/>
                    <a:ea typeface="宋体" pitchFamily="2" charset="-122"/>
                  </a:rPr>
                  <a:t>G</a:t>
                </a:r>
              </a:p>
            </p:txBody>
          </p:sp>
          <p:sp>
            <p:nvSpPr>
              <p:cNvPr id="51307" name="Line 142"/>
              <p:cNvSpPr>
                <a:spLocks noChangeShapeType="1"/>
              </p:cNvSpPr>
              <p:nvPr/>
            </p:nvSpPr>
            <p:spPr bwMode="auto">
              <a:xfrm>
                <a:off x="743" y="2789"/>
                <a:ext cx="10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300" name="Group 143"/>
            <p:cNvGrpSpPr>
              <a:grpSpLocks/>
            </p:cNvGrpSpPr>
            <p:nvPr/>
          </p:nvGrpSpPr>
          <p:grpSpPr bwMode="auto">
            <a:xfrm>
              <a:off x="306" y="2040"/>
              <a:ext cx="521" cy="301"/>
              <a:chOff x="336" y="2040"/>
              <a:chExt cx="521" cy="301"/>
            </a:xfrm>
          </p:grpSpPr>
          <p:sp>
            <p:nvSpPr>
              <p:cNvPr id="51304" name="Text Box 144"/>
              <p:cNvSpPr txBox="1">
                <a:spLocks noChangeArrowheads="1"/>
              </p:cNvSpPr>
              <p:nvPr/>
            </p:nvSpPr>
            <p:spPr bwMode="auto">
              <a:xfrm>
                <a:off x="336" y="2040"/>
                <a:ext cx="52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latin typeface="Tahoma" pitchFamily="34" charset="0"/>
                    <a:ea typeface="宋体" pitchFamily="2" charset="-122"/>
                  </a:rPr>
                  <a:t>IOW</a:t>
                </a:r>
              </a:p>
            </p:txBody>
          </p:sp>
          <p:sp>
            <p:nvSpPr>
              <p:cNvPr id="51305" name="Line 145"/>
              <p:cNvSpPr>
                <a:spLocks noChangeShapeType="1"/>
              </p:cNvSpPr>
              <p:nvPr/>
            </p:nvSpPr>
            <p:spPr bwMode="auto">
              <a:xfrm>
                <a:off x="394" y="2077"/>
                <a:ext cx="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301" name="Group 146"/>
            <p:cNvGrpSpPr>
              <a:grpSpLocks/>
            </p:cNvGrpSpPr>
            <p:nvPr/>
          </p:nvGrpSpPr>
          <p:grpSpPr bwMode="auto">
            <a:xfrm>
              <a:off x="366" y="1676"/>
              <a:ext cx="464" cy="301"/>
              <a:chOff x="366" y="1676"/>
              <a:chExt cx="464" cy="301"/>
            </a:xfrm>
          </p:grpSpPr>
          <p:sp>
            <p:nvSpPr>
              <p:cNvPr id="51302" name="Text Box 147"/>
              <p:cNvSpPr txBox="1">
                <a:spLocks noChangeArrowheads="1"/>
              </p:cNvSpPr>
              <p:nvPr/>
            </p:nvSpPr>
            <p:spPr bwMode="auto">
              <a:xfrm>
                <a:off x="366" y="1676"/>
                <a:ext cx="46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latin typeface="Tahoma" pitchFamily="34" charset="0"/>
                    <a:ea typeface="宋体" pitchFamily="2" charset="-122"/>
                  </a:rPr>
                  <a:t>IOR</a:t>
                </a:r>
              </a:p>
            </p:txBody>
          </p:sp>
          <p:sp>
            <p:nvSpPr>
              <p:cNvPr id="51303" name="Line 148"/>
              <p:cNvSpPr>
                <a:spLocks noChangeShapeType="1"/>
              </p:cNvSpPr>
              <p:nvPr/>
            </p:nvSpPr>
            <p:spPr bwMode="auto">
              <a:xfrm>
                <a:off x="424" y="1713"/>
                <a:ext cx="319"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3. </a:t>
            </a:r>
            <a:r>
              <a:rPr lang="zh-CN" altLang="en-US" b="0" dirty="0">
                <a:solidFill>
                  <a:schemeClr val="accent2"/>
                </a:solidFill>
              </a:rPr>
              <a:t>无条件传送：输入输出接口</a:t>
            </a:r>
          </a:p>
        </p:txBody>
      </p:sp>
      <p:sp>
        <p:nvSpPr>
          <p:cNvPr id="2" name="TextBox 1"/>
          <p:cNvSpPr txBox="1"/>
          <p:nvPr/>
        </p:nvSpPr>
        <p:spPr>
          <a:xfrm>
            <a:off x="468313" y="981075"/>
            <a:ext cx="8352159" cy="1200329"/>
          </a:xfrm>
          <a:prstGeom prst="rect">
            <a:avLst/>
          </a:prstGeom>
          <a:noFill/>
        </p:spPr>
        <p:txBody>
          <a:bodyPr wrap="square" rtlCol="0">
            <a:spAutoFit/>
          </a:bodyPr>
          <a:lstStyle/>
          <a:p>
            <a:pPr algn="just"/>
            <a:r>
              <a:rPr lang="zh-CN" altLang="en-US" sz="2400" dirty="0" smtClean="0">
                <a:solidFill>
                  <a:srgbClr val="000099"/>
                </a:solidFill>
                <a:latin typeface="+mn-lt"/>
                <a:ea typeface="+mn-ea"/>
              </a:rPr>
              <a:t>在前面电路原理图的基础上编制程序，实现通过开关控制</a:t>
            </a:r>
            <a:r>
              <a:rPr lang="en-US" altLang="zh-CN" sz="2400" dirty="0" smtClean="0">
                <a:solidFill>
                  <a:srgbClr val="000099"/>
                </a:solidFill>
                <a:latin typeface="+mn-lt"/>
                <a:ea typeface="+mn-ea"/>
              </a:rPr>
              <a:t>LED</a:t>
            </a:r>
            <a:r>
              <a:rPr lang="zh-CN" altLang="en-US" sz="2400" dirty="0" smtClean="0">
                <a:solidFill>
                  <a:srgbClr val="000099"/>
                </a:solidFill>
                <a:latin typeface="+mn-lt"/>
                <a:ea typeface="+mn-ea"/>
              </a:rPr>
              <a:t>的点亮和熄灭，当某开关闭合时，其对应的</a:t>
            </a:r>
            <a:r>
              <a:rPr lang="en-US" altLang="zh-CN" sz="2400" dirty="0" smtClean="0">
                <a:solidFill>
                  <a:srgbClr val="000099"/>
                </a:solidFill>
                <a:latin typeface="+mn-lt"/>
                <a:ea typeface="+mn-ea"/>
              </a:rPr>
              <a:t>LED</a:t>
            </a:r>
            <a:r>
              <a:rPr lang="zh-CN" altLang="en-US" sz="2400" dirty="0" smtClean="0">
                <a:solidFill>
                  <a:srgbClr val="000099"/>
                </a:solidFill>
                <a:latin typeface="+mn-lt"/>
                <a:ea typeface="+mn-ea"/>
              </a:rPr>
              <a:t>点亮，否则熄灭。</a:t>
            </a:r>
            <a:endParaRPr lang="zh-CN" altLang="en-US" sz="2400" dirty="0">
              <a:solidFill>
                <a:srgbClr val="000099"/>
              </a:solidFill>
              <a:latin typeface="+mn-lt"/>
              <a:ea typeface="+mn-ea"/>
            </a:endParaRPr>
          </a:p>
        </p:txBody>
      </p:sp>
      <p:sp>
        <p:nvSpPr>
          <p:cNvPr id="4" name="TextBox 3"/>
          <p:cNvSpPr txBox="1"/>
          <p:nvPr/>
        </p:nvSpPr>
        <p:spPr>
          <a:xfrm>
            <a:off x="755576" y="2204864"/>
            <a:ext cx="7920880" cy="3761030"/>
          </a:xfrm>
          <a:prstGeom prst="rect">
            <a:avLst/>
          </a:prstGeom>
          <a:noFill/>
        </p:spPr>
        <p:txBody>
          <a:bodyPr wrap="square" rtlCol="0">
            <a:spAutoFit/>
          </a:bodyPr>
          <a:lstStyle/>
          <a:p>
            <a:pPr marL="342900" lvl="0" indent="-342900" algn="just" defTabSz="971550" eaLnBrk="0" hangingPunct="0">
              <a:lnSpc>
                <a:spcPct val="130000"/>
              </a:lnSpc>
              <a:tabLst>
                <a:tab pos="1143000" algn="l"/>
                <a:tab pos="3810000" algn="l"/>
              </a:tabLst>
              <a:defRPr/>
            </a:pPr>
            <a:r>
              <a:rPr lang="en-US" altLang="zh-CN" sz="2800" kern="0" dirty="0">
                <a:solidFill>
                  <a:srgbClr val="000099"/>
                </a:solidFill>
                <a:latin typeface="Arial"/>
                <a:ea typeface="幼圆"/>
              </a:rPr>
              <a:t>next:	</a:t>
            </a:r>
            <a:r>
              <a:rPr lang="en-US" altLang="zh-CN" sz="2800" kern="0" dirty="0" err="1">
                <a:solidFill>
                  <a:srgbClr val="000099"/>
                </a:solidFill>
                <a:latin typeface="Arial"/>
                <a:ea typeface="幼圆"/>
              </a:rPr>
              <a:t>mov</a:t>
            </a:r>
            <a:r>
              <a:rPr lang="en-US" altLang="zh-CN" sz="2800" kern="0" dirty="0">
                <a:solidFill>
                  <a:srgbClr val="000099"/>
                </a:solidFill>
                <a:latin typeface="Arial"/>
                <a:ea typeface="幼圆"/>
              </a:rPr>
              <a:t> dx,8000h</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a:t>
            </a:r>
            <a:r>
              <a:rPr lang="en-US" altLang="zh-CN" sz="2800" kern="0" dirty="0">
                <a:solidFill>
                  <a:srgbClr val="006600"/>
                </a:solidFill>
                <a:latin typeface="Arial"/>
                <a:ea typeface="幼圆"/>
              </a:rPr>
              <a:t>DX</a:t>
            </a:r>
            <a:r>
              <a:rPr lang="zh-CN" altLang="en-US" sz="2800" kern="0" dirty="0">
                <a:solidFill>
                  <a:srgbClr val="006600"/>
                </a:solidFill>
                <a:latin typeface="Arial"/>
                <a:ea typeface="幼圆"/>
              </a:rPr>
              <a:t>指向数据端口</a:t>
            </a:r>
          </a:p>
          <a:p>
            <a:pPr marL="342900" lvl="0" indent="-342900" algn="just" defTabSz="971550" eaLnBrk="0" hangingPunct="0">
              <a:lnSpc>
                <a:spcPct val="130000"/>
              </a:lnSpc>
              <a:tabLst>
                <a:tab pos="1143000" algn="l"/>
                <a:tab pos="3810000" algn="l"/>
              </a:tabLst>
              <a:defRPr/>
            </a:pPr>
            <a:r>
              <a:rPr lang="zh-CN" altLang="en-US" sz="2800" kern="0" dirty="0">
                <a:solidFill>
                  <a:srgbClr val="0000FF"/>
                </a:solidFill>
                <a:latin typeface="Arial"/>
                <a:ea typeface="幼圆"/>
              </a:rPr>
              <a:t>		</a:t>
            </a:r>
            <a:r>
              <a:rPr lang="en-US" altLang="zh-CN" sz="2800" kern="0" dirty="0">
                <a:solidFill>
                  <a:srgbClr val="0000FF"/>
                </a:solidFill>
                <a:latin typeface="Arial"/>
                <a:ea typeface="幼圆"/>
              </a:rPr>
              <a:t>in </a:t>
            </a:r>
            <a:r>
              <a:rPr lang="en-US" altLang="zh-CN" sz="2800" kern="0" dirty="0" err="1">
                <a:solidFill>
                  <a:srgbClr val="0000FF"/>
                </a:solidFill>
                <a:latin typeface="Arial"/>
                <a:ea typeface="幼圆"/>
              </a:rPr>
              <a:t>al,dx</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；从输入端口读开关状态</a:t>
            </a:r>
          </a:p>
          <a:p>
            <a:pPr marL="342900" indent="-342900" algn="just" defTabSz="971550" eaLnBrk="0" hangingPunct="0">
              <a:lnSpc>
                <a:spcPct val="130000"/>
              </a:lnSpc>
              <a:tabLst>
                <a:tab pos="1143000" algn="l"/>
                <a:tab pos="3810000" algn="l"/>
              </a:tabLst>
              <a:defRPr/>
            </a:pPr>
            <a:r>
              <a:rPr lang="zh-CN" altLang="en-US" sz="2800" kern="0" dirty="0">
                <a:solidFill>
                  <a:srgbClr val="000000"/>
                </a:solidFill>
                <a:latin typeface="Arial"/>
                <a:ea typeface="幼圆"/>
              </a:rPr>
              <a:t>		</a:t>
            </a:r>
            <a:r>
              <a:rPr lang="en-US" altLang="zh-CN" sz="2800" kern="0" dirty="0">
                <a:solidFill>
                  <a:srgbClr val="000099"/>
                </a:solidFill>
                <a:latin typeface="Arial"/>
                <a:ea typeface="幼圆"/>
              </a:rPr>
              <a:t>not al</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；反相</a:t>
            </a:r>
          </a:p>
          <a:p>
            <a:pPr marL="342900" lvl="0" indent="-342900" algn="just" defTabSz="971550" eaLnBrk="0" hangingPunct="0">
              <a:lnSpc>
                <a:spcPct val="130000"/>
              </a:lnSpc>
              <a:tabLst>
                <a:tab pos="1143000" algn="l"/>
                <a:tab pos="3810000" algn="l"/>
              </a:tabLst>
              <a:defRPr/>
            </a:pPr>
            <a:r>
              <a:rPr lang="zh-CN" altLang="en-US" sz="2800" kern="0" dirty="0">
                <a:solidFill>
                  <a:srgbClr val="0000FF"/>
                </a:solidFill>
                <a:latin typeface="Arial"/>
                <a:ea typeface="幼圆"/>
              </a:rPr>
              <a:t>		</a:t>
            </a:r>
            <a:r>
              <a:rPr lang="en-US" altLang="zh-CN" sz="2800" kern="0" dirty="0">
                <a:solidFill>
                  <a:srgbClr val="0000FF"/>
                </a:solidFill>
                <a:latin typeface="Arial"/>
                <a:ea typeface="幼圆"/>
              </a:rPr>
              <a:t>out </a:t>
            </a:r>
            <a:r>
              <a:rPr lang="en-US" altLang="zh-CN" sz="2800" kern="0" dirty="0" err="1">
                <a:solidFill>
                  <a:srgbClr val="0000FF"/>
                </a:solidFill>
                <a:latin typeface="Arial"/>
                <a:ea typeface="幼圆"/>
              </a:rPr>
              <a:t>dx,al</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；送输出端口显示</a:t>
            </a:r>
          </a:p>
          <a:p>
            <a:pPr marL="342900" indent="-342900" algn="just" defTabSz="971550" eaLnBrk="0" hangingPunct="0">
              <a:lnSpc>
                <a:spcPct val="130000"/>
              </a:lnSpc>
              <a:tabLst>
                <a:tab pos="1143000" algn="l"/>
                <a:tab pos="3810000" algn="l"/>
              </a:tabLst>
              <a:defRPr/>
            </a:pPr>
            <a:r>
              <a:rPr lang="zh-CN" altLang="en-US" sz="2800" kern="0" dirty="0">
                <a:solidFill>
                  <a:srgbClr val="000000"/>
                </a:solidFill>
                <a:latin typeface="Arial"/>
                <a:ea typeface="幼圆"/>
              </a:rPr>
              <a:t>		</a:t>
            </a:r>
            <a:r>
              <a:rPr lang="en-US" altLang="zh-CN" sz="2800" kern="0" dirty="0">
                <a:solidFill>
                  <a:srgbClr val="000099"/>
                </a:solidFill>
                <a:latin typeface="Arial"/>
                <a:ea typeface="幼圆"/>
              </a:rPr>
              <a:t>call</a:t>
            </a:r>
            <a:r>
              <a:rPr lang="en-US" altLang="zh-CN" sz="2800" kern="0" dirty="0">
                <a:solidFill>
                  <a:srgbClr val="000000"/>
                </a:solidFill>
                <a:latin typeface="Arial"/>
                <a:ea typeface="幼圆"/>
              </a:rPr>
              <a:t> </a:t>
            </a:r>
            <a:r>
              <a:rPr lang="en-US" altLang="zh-CN" sz="2800" kern="0" dirty="0">
                <a:solidFill>
                  <a:srgbClr val="000000"/>
                </a:solidFill>
                <a:latin typeface="Arial"/>
                <a:ea typeface="幼圆"/>
                <a:hlinkClick r:id="rId2" action="ppaction://hlinksldjump"/>
              </a:rPr>
              <a:t>delay</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；调子程序延时</a:t>
            </a:r>
          </a:p>
          <a:p>
            <a:pPr marL="342900" indent="-342900" algn="just" defTabSz="971550" eaLnBrk="0" hangingPunct="0">
              <a:lnSpc>
                <a:spcPct val="130000"/>
              </a:lnSpc>
              <a:tabLst>
                <a:tab pos="1143000" algn="l"/>
                <a:tab pos="3810000" algn="l"/>
              </a:tabLst>
              <a:defRPr/>
            </a:pPr>
            <a:r>
              <a:rPr lang="zh-CN" altLang="en-US" sz="2800" kern="0" dirty="0">
                <a:solidFill>
                  <a:srgbClr val="000000"/>
                </a:solidFill>
                <a:latin typeface="Arial"/>
                <a:ea typeface="幼圆"/>
              </a:rPr>
              <a:t>		</a:t>
            </a:r>
            <a:r>
              <a:rPr lang="en-US" altLang="zh-CN" sz="2800" kern="0" dirty="0" err="1">
                <a:solidFill>
                  <a:srgbClr val="000099"/>
                </a:solidFill>
                <a:latin typeface="Arial"/>
                <a:ea typeface="幼圆"/>
              </a:rPr>
              <a:t>jmp</a:t>
            </a:r>
            <a:r>
              <a:rPr lang="en-US" altLang="zh-CN" sz="2800" kern="0" dirty="0">
                <a:solidFill>
                  <a:srgbClr val="000099"/>
                </a:solidFill>
                <a:latin typeface="Arial"/>
                <a:ea typeface="幼圆"/>
              </a:rPr>
              <a:t> next</a:t>
            </a:r>
            <a:r>
              <a:rPr lang="en-US" altLang="zh-CN" sz="2800" kern="0" dirty="0">
                <a:solidFill>
                  <a:srgbClr val="000000"/>
                </a:solidFill>
                <a:latin typeface="Arial"/>
                <a:ea typeface="幼圆"/>
              </a:rPr>
              <a:t>	</a:t>
            </a:r>
            <a:r>
              <a:rPr lang="zh-CN" altLang="en-US" sz="2800" kern="0" dirty="0">
                <a:solidFill>
                  <a:srgbClr val="006600"/>
                </a:solidFill>
                <a:latin typeface="Arial"/>
                <a:ea typeface="幼圆"/>
              </a:rPr>
              <a:t>；重复</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延时子程序</a:t>
            </a:r>
            <a:r>
              <a:rPr lang="en-US" altLang="zh-CN" b="0" dirty="0">
                <a:solidFill>
                  <a:schemeClr val="accent2"/>
                </a:solidFill>
              </a:rPr>
              <a:t>delay</a:t>
            </a:r>
            <a:endParaRPr lang="zh-CN" altLang="en-US" b="0" dirty="0">
              <a:solidFill>
                <a:schemeClr val="accent2"/>
              </a:solidFill>
            </a:endParaRPr>
          </a:p>
        </p:txBody>
      </p:sp>
      <p:sp>
        <p:nvSpPr>
          <p:cNvPr id="3" name="内容占位符 2"/>
          <p:cNvSpPr>
            <a:spLocks noGrp="1"/>
          </p:cNvSpPr>
          <p:nvPr>
            <p:ph idx="1"/>
          </p:nvPr>
        </p:nvSpPr>
        <p:spPr/>
        <p:txBody>
          <a:bodyPr/>
          <a:lstStyle/>
          <a:p>
            <a:pPr marL="0" indent="0">
              <a:buNone/>
            </a:pPr>
            <a:r>
              <a:rPr lang="en-US" altLang="zh-CN" dirty="0" smtClean="0">
                <a:solidFill>
                  <a:srgbClr val="003399"/>
                </a:solidFill>
              </a:rPr>
              <a:t>delay </a:t>
            </a:r>
            <a:r>
              <a:rPr lang="en-US" altLang="zh-CN" dirty="0" err="1" smtClean="0">
                <a:solidFill>
                  <a:srgbClr val="003399"/>
                </a:solidFill>
              </a:rPr>
              <a:t>proc</a:t>
            </a:r>
            <a:endParaRPr lang="en-US" altLang="zh-CN" dirty="0" smtClean="0">
              <a:solidFill>
                <a:srgbClr val="003399"/>
              </a:solidFill>
            </a:endParaRPr>
          </a:p>
          <a:p>
            <a:pPr marL="0" indent="0">
              <a:buNone/>
            </a:pPr>
            <a:r>
              <a:rPr lang="en-US" altLang="zh-CN" dirty="0">
                <a:solidFill>
                  <a:srgbClr val="003399"/>
                </a:solidFill>
              </a:rPr>
              <a:t>	</a:t>
            </a:r>
            <a:r>
              <a:rPr lang="en-US" altLang="zh-CN" dirty="0" smtClean="0">
                <a:solidFill>
                  <a:srgbClr val="003399"/>
                </a:solidFill>
              </a:rPr>
              <a:t>push cx</a:t>
            </a:r>
          </a:p>
          <a:p>
            <a:pPr marL="0" indent="0">
              <a:buNone/>
            </a:pPr>
            <a:r>
              <a:rPr lang="en-US" altLang="zh-CN" dirty="0">
                <a:solidFill>
                  <a:srgbClr val="003399"/>
                </a:solidFill>
              </a:rPr>
              <a:t> </a:t>
            </a:r>
            <a:r>
              <a:rPr lang="en-US" altLang="zh-CN" dirty="0" smtClean="0">
                <a:solidFill>
                  <a:srgbClr val="003399"/>
                </a:solidFill>
              </a:rPr>
              <a:t>        </a:t>
            </a:r>
            <a:r>
              <a:rPr lang="en-US" altLang="zh-CN" dirty="0" err="1" smtClean="0">
                <a:solidFill>
                  <a:srgbClr val="003399"/>
                </a:solidFill>
              </a:rPr>
              <a:t>mov</a:t>
            </a:r>
            <a:r>
              <a:rPr lang="en-US" altLang="zh-CN" dirty="0" smtClean="0">
                <a:solidFill>
                  <a:srgbClr val="003399"/>
                </a:solidFill>
              </a:rPr>
              <a:t> cx,400H</a:t>
            </a:r>
          </a:p>
          <a:p>
            <a:pPr marL="0" indent="0">
              <a:buNone/>
            </a:pPr>
            <a:r>
              <a:rPr lang="en-US" altLang="zh-CN" dirty="0" err="1" smtClean="0">
                <a:solidFill>
                  <a:srgbClr val="003399"/>
                </a:solidFill>
              </a:rPr>
              <a:t>Lp</a:t>
            </a:r>
            <a:r>
              <a:rPr lang="en-US" altLang="zh-CN" dirty="0" smtClean="0">
                <a:solidFill>
                  <a:srgbClr val="003399"/>
                </a:solidFill>
              </a:rPr>
              <a:t>:	loop </a:t>
            </a:r>
            <a:r>
              <a:rPr lang="en-US" altLang="zh-CN" dirty="0" err="1" smtClean="0">
                <a:solidFill>
                  <a:srgbClr val="003399"/>
                </a:solidFill>
              </a:rPr>
              <a:t>lp</a:t>
            </a:r>
            <a:endParaRPr lang="en-US" altLang="zh-CN" dirty="0" smtClean="0">
              <a:solidFill>
                <a:srgbClr val="003399"/>
              </a:solidFill>
            </a:endParaRPr>
          </a:p>
          <a:p>
            <a:pPr marL="0" indent="0">
              <a:buNone/>
            </a:pPr>
            <a:r>
              <a:rPr lang="en-US" altLang="zh-CN" dirty="0">
                <a:solidFill>
                  <a:srgbClr val="003399"/>
                </a:solidFill>
              </a:rPr>
              <a:t>	</a:t>
            </a:r>
            <a:r>
              <a:rPr lang="en-US" altLang="zh-CN" dirty="0" smtClean="0">
                <a:solidFill>
                  <a:srgbClr val="003399"/>
                </a:solidFill>
              </a:rPr>
              <a:t>pop cx</a:t>
            </a:r>
          </a:p>
          <a:p>
            <a:pPr marL="0" indent="0">
              <a:buNone/>
            </a:pPr>
            <a:r>
              <a:rPr lang="en-US" altLang="zh-CN" dirty="0">
                <a:solidFill>
                  <a:srgbClr val="003399"/>
                </a:solidFill>
              </a:rPr>
              <a:t>	</a:t>
            </a:r>
            <a:r>
              <a:rPr lang="en-US" altLang="zh-CN" dirty="0" smtClean="0">
                <a:solidFill>
                  <a:srgbClr val="003399"/>
                </a:solidFill>
              </a:rPr>
              <a:t>ret</a:t>
            </a:r>
          </a:p>
          <a:p>
            <a:pPr marL="0" indent="0">
              <a:buNone/>
            </a:pPr>
            <a:r>
              <a:rPr lang="en-US" altLang="zh-CN" dirty="0" smtClean="0">
                <a:solidFill>
                  <a:srgbClr val="003399"/>
                </a:solidFill>
              </a:rPr>
              <a:t>delay </a:t>
            </a:r>
            <a:r>
              <a:rPr lang="en-US" altLang="zh-CN" dirty="0" err="1" smtClean="0">
                <a:solidFill>
                  <a:srgbClr val="003399"/>
                </a:solidFill>
              </a:rPr>
              <a:t>endp</a:t>
            </a:r>
            <a:endParaRPr lang="en-US" altLang="zh-CN" dirty="0" smtClean="0">
              <a:solidFill>
                <a:srgbClr val="003399"/>
              </a:solidFill>
            </a:endParaRPr>
          </a:p>
        </p:txBody>
      </p:sp>
      <p:pic>
        <p:nvPicPr>
          <p:cNvPr id="4" name="图片 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5445224"/>
            <a:ext cx="476672" cy="476672"/>
          </a:xfrm>
          <a:prstGeom prst="rect">
            <a:avLst/>
          </a:prstGeom>
        </p:spPr>
      </p:pic>
    </p:spTree>
    <p:extLst>
      <p:ext uri="{BB962C8B-B14F-4D97-AF65-F5344CB8AC3E}">
        <p14:creationId xmlns:p14="http://schemas.microsoft.com/office/powerpoint/2010/main" val="128431032"/>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6.3 </a:t>
            </a:r>
            <a:r>
              <a:rPr lang="zh-CN" altLang="en-US" b="0" dirty="0">
                <a:solidFill>
                  <a:schemeClr val="accent2"/>
                </a:solidFill>
              </a:rPr>
              <a:t>查询传送方式及其接口</a:t>
            </a:r>
          </a:p>
        </p:txBody>
      </p:sp>
      <p:sp>
        <p:nvSpPr>
          <p:cNvPr id="39939" name="Rectangle 3"/>
          <p:cNvSpPr>
            <a:spLocks noGrp="1" noChangeArrowheads="1"/>
          </p:cNvSpPr>
          <p:nvPr>
            <p:ph type="body" idx="1"/>
          </p:nvPr>
        </p:nvSpPr>
        <p:spPr>
          <a:xfrm>
            <a:off x="468312" y="981075"/>
            <a:ext cx="7992119" cy="5184775"/>
          </a:xfrm>
        </p:spPr>
        <p:txBody>
          <a:bodyPr/>
          <a:lstStyle/>
          <a:p>
            <a:pPr eaLnBrk="1" hangingPunct="1">
              <a:lnSpc>
                <a:spcPct val="125000"/>
              </a:lnSpc>
              <a:spcBef>
                <a:spcPts val="1200"/>
              </a:spcBef>
            </a:pPr>
            <a:r>
              <a:rPr lang="en-US" altLang="zh-CN" sz="2400" b="0" dirty="0" smtClean="0">
                <a:solidFill>
                  <a:srgbClr val="000099"/>
                </a:solidFill>
              </a:rPr>
              <a:t>CPU</a:t>
            </a:r>
            <a:r>
              <a:rPr lang="zh-CN" altLang="en-US" sz="2400" b="0" dirty="0" smtClean="0">
                <a:solidFill>
                  <a:srgbClr val="000099"/>
                </a:solidFill>
              </a:rPr>
              <a:t>需要先查询外设的工作状态，然后在外设</a:t>
            </a:r>
            <a:r>
              <a:rPr lang="zh-CN" altLang="en-US" sz="2400" b="0" dirty="0" smtClean="0">
                <a:solidFill>
                  <a:srgbClr val="000099"/>
                </a:solidFill>
                <a:hlinkClick r:id="rId2" action="ppaction://hlinksldjump"/>
              </a:rPr>
              <a:t>就绪</a:t>
            </a:r>
            <a:r>
              <a:rPr lang="zh-CN" altLang="en-US" sz="2400" b="0" dirty="0" smtClean="0">
                <a:solidFill>
                  <a:srgbClr val="000099"/>
                </a:solidFill>
              </a:rPr>
              <a:t>的情况下实现数据输入或输出</a:t>
            </a:r>
          </a:p>
          <a:p>
            <a:pPr eaLnBrk="1" hangingPunct="1">
              <a:lnSpc>
                <a:spcPct val="125000"/>
              </a:lnSpc>
              <a:spcBef>
                <a:spcPts val="1200"/>
              </a:spcBef>
            </a:pPr>
            <a:r>
              <a:rPr lang="zh-CN" altLang="en-US" sz="2400" b="0" dirty="0" smtClean="0">
                <a:solidFill>
                  <a:srgbClr val="000099"/>
                </a:solidFill>
              </a:rPr>
              <a:t>对多个外设的情况，则</a:t>
            </a:r>
            <a:r>
              <a:rPr lang="en-US" altLang="zh-CN" sz="2400" b="0" dirty="0" smtClean="0">
                <a:solidFill>
                  <a:srgbClr val="000099"/>
                </a:solidFill>
              </a:rPr>
              <a:t>CPU</a:t>
            </a:r>
            <a:r>
              <a:rPr lang="zh-CN" altLang="en-US" sz="2400" b="0" dirty="0" smtClean="0">
                <a:solidFill>
                  <a:srgbClr val="000099"/>
                </a:solidFill>
              </a:rPr>
              <a:t>按一定顺序依次查询（轮询）。先查询的外设将优先进行数据交换</a:t>
            </a:r>
          </a:p>
          <a:p>
            <a:pPr eaLnBrk="1" hangingPunct="1">
              <a:lnSpc>
                <a:spcPct val="125000"/>
              </a:lnSpc>
              <a:spcBef>
                <a:spcPts val="1200"/>
              </a:spcBef>
            </a:pPr>
            <a:r>
              <a:rPr lang="zh-CN" altLang="en-US" sz="2400" b="0" dirty="0" smtClean="0">
                <a:solidFill>
                  <a:srgbClr val="000099"/>
                </a:solidFill>
              </a:rPr>
              <a:t>查询传送的特点是：工作可靠，适用面宽，但传送效率低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dissolve">
                                      <p:cBhvr>
                                        <p:cTn id="7" dur="500"/>
                                        <p:tgtEl>
                                          <p:spTgt spid="39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dissolve">
                                      <p:cBhvr>
                                        <p:cTn id="12"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查询传送的两个环节</a:t>
            </a:r>
          </a:p>
        </p:txBody>
      </p:sp>
      <p:sp>
        <p:nvSpPr>
          <p:cNvPr id="40963" name="Rectangle 3"/>
          <p:cNvSpPr>
            <a:spLocks noGrp="1" noChangeArrowheads="1"/>
          </p:cNvSpPr>
          <p:nvPr>
            <p:ph type="body" idx="1"/>
          </p:nvPr>
        </p:nvSpPr>
        <p:spPr>
          <a:xfrm>
            <a:off x="179388" y="981075"/>
            <a:ext cx="6408737" cy="5184775"/>
          </a:xfrm>
        </p:spPr>
        <p:txBody>
          <a:bodyPr/>
          <a:lstStyle/>
          <a:p>
            <a:pPr eaLnBrk="1" hangingPunct="1">
              <a:buFontTx/>
              <a:buNone/>
            </a:pPr>
            <a:r>
              <a:rPr lang="en-US" altLang="zh-CN" sz="2400" b="0" dirty="0" smtClean="0">
                <a:solidFill>
                  <a:srgbClr val="000099"/>
                </a:solidFill>
                <a:latin typeface="Times New Roman" pitchFamily="18" charset="0"/>
              </a:rPr>
              <a:t>⑴  </a:t>
            </a:r>
            <a:r>
              <a:rPr lang="zh-CN" altLang="en-US" sz="2400" b="0" dirty="0" smtClean="0">
                <a:solidFill>
                  <a:srgbClr val="000099"/>
                </a:solidFill>
                <a:latin typeface="Times New Roman" pitchFamily="18" charset="0"/>
              </a:rPr>
              <a:t>查询环节</a:t>
            </a:r>
          </a:p>
          <a:p>
            <a:pPr lvl="1" eaLnBrk="1" hangingPunct="1"/>
            <a:r>
              <a:rPr lang="zh-CN" altLang="en-US" sz="2400" b="0" dirty="0" smtClean="0">
                <a:solidFill>
                  <a:srgbClr val="000099"/>
                </a:solidFill>
                <a:latin typeface="Times New Roman" pitchFamily="18" charset="0"/>
              </a:rPr>
              <a:t>寻址状态口</a:t>
            </a:r>
          </a:p>
          <a:p>
            <a:pPr lvl="1" eaLnBrk="1" hangingPunct="1"/>
            <a:r>
              <a:rPr lang="zh-CN" altLang="en-US" sz="2400" b="0" dirty="0" smtClean="0">
                <a:solidFill>
                  <a:srgbClr val="000099"/>
                </a:solidFill>
                <a:latin typeface="Times New Roman" pitchFamily="18" charset="0"/>
              </a:rPr>
              <a:t>读取状态寄存器的标志位</a:t>
            </a:r>
          </a:p>
          <a:p>
            <a:pPr lvl="1" eaLnBrk="1" hangingPunct="1"/>
            <a:r>
              <a:rPr lang="zh-CN" altLang="en-US" sz="2400" b="0" dirty="0" smtClean="0">
                <a:solidFill>
                  <a:srgbClr val="000099"/>
                </a:solidFill>
                <a:latin typeface="Times New Roman" pitchFamily="18" charset="0"/>
              </a:rPr>
              <a:t>若不就绪就继续查询，直至就绪</a:t>
            </a:r>
          </a:p>
          <a:p>
            <a:pPr eaLnBrk="1" hangingPunct="1">
              <a:buFontTx/>
              <a:buNone/>
            </a:pPr>
            <a:r>
              <a:rPr lang="zh-CN" altLang="en-US" sz="2400" b="0" dirty="0" smtClean="0">
                <a:solidFill>
                  <a:srgbClr val="000099"/>
                </a:solidFill>
                <a:latin typeface="Times New Roman" pitchFamily="18" charset="0"/>
              </a:rPr>
              <a:t>⑵  传送环节</a:t>
            </a:r>
          </a:p>
          <a:p>
            <a:pPr lvl="1" eaLnBrk="1" hangingPunct="1"/>
            <a:r>
              <a:rPr lang="zh-CN" altLang="en-US" sz="2400" b="0" dirty="0" smtClean="0">
                <a:solidFill>
                  <a:srgbClr val="000099"/>
                </a:solidFill>
                <a:latin typeface="Times New Roman" pitchFamily="18" charset="0"/>
              </a:rPr>
              <a:t>寻址数据口</a:t>
            </a:r>
          </a:p>
          <a:p>
            <a:pPr lvl="1" eaLnBrk="1" hangingPunct="1"/>
            <a:r>
              <a:rPr lang="zh-CN" altLang="en-US" sz="2400" b="0" dirty="0" smtClean="0">
                <a:solidFill>
                  <a:srgbClr val="000099"/>
                </a:solidFill>
                <a:latin typeface="Times New Roman" pitchFamily="18" charset="0"/>
              </a:rPr>
              <a:t>是输入，通过输入指令从数据端口读入数据</a:t>
            </a:r>
          </a:p>
          <a:p>
            <a:pPr lvl="1" eaLnBrk="1" hangingPunct="1"/>
            <a:r>
              <a:rPr lang="zh-CN" altLang="en-US" sz="2400" b="0" dirty="0" smtClean="0">
                <a:solidFill>
                  <a:srgbClr val="000099"/>
                </a:solidFill>
                <a:latin typeface="Times New Roman" pitchFamily="18" charset="0"/>
              </a:rPr>
              <a:t>是输出，通过输出指令向数据端口输出数据</a:t>
            </a:r>
          </a:p>
        </p:txBody>
      </p:sp>
      <p:grpSp>
        <p:nvGrpSpPr>
          <p:cNvPr id="2" name="Group 6"/>
          <p:cNvGrpSpPr>
            <a:grpSpLocks/>
          </p:cNvGrpSpPr>
          <p:nvPr/>
        </p:nvGrpSpPr>
        <p:grpSpPr bwMode="auto">
          <a:xfrm>
            <a:off x="6475413" y="1135063"/>
            <a:ext cx="2417762" cy="3460750"/>
            <a:chOff x="3806" y="715"/>
            <a:chExt cx="1523" cy="2180"/>
          </a:xfrm>
        </p:grpSpPr>
        <p:sp>
          <p:nvSpPr>
            <p:cNvPr id="53254" name="Rectangle 7"/>
            <p:cNvSpPr>
              <a:spLocks noChangeArrowheads="1"/>
            </p:cNvSpPr>
            <p:nvPr/>
          </p:nvSpPr>
          <p:spPr bwMode="auto">
            <a:xfrm>
              <a:off x="4079" y="950"/>
              <a:ext cx="1211" cy="36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solidFill>
                    <a:srgbClr val="000099"/>
                  </a:solidFill>
                  <a:latin typeface="Times New Roman" pitchFamily="18" charset="0"/>
                  <a:ea typeface="宋体" pitchFamily="2" charset="-122"/>
                </a:rPr>
                <a:t>输入状态</a:t>
              </a:r>
            </a:p>
          </p:txBody>
        </p:sp>
        <p:sp>
          <p:nvSpPr>
            <p:cNvPr id="53255" name="AutoShape 8"/>
            <p:cNvSpPr>
              <a:spLocks noChangeArrowheads="1"/>
            </p:cNvSpPr>
            <p:nvPr/>
          </p:nvSpPr>
          <p:spPr bwMode="auto">
            <a:xfrm>
              <a:off x="4118" y="1553"/>
              <a:ext cx="1172" cy="504"/>
            </a:xfrm>
            <a:prstGeom prst="diamond">
              <a:avLst/>
            </a:prstGeom>
            <a:solidFill>
              <a:srgbClr val="FFCC99"/>
            </a:solidFill>
            <a:ln w="9525">
              <a:noFill/>
              <a:miter lim="800000"/>
              <a:headEnd/>
              <a:tailEnd/>
            </a:ln>
            <a:effectLst>
              <a:outerShdw dist="35921" dir="2700000" algn="ctr" rotWithShape="0">
                <a:srgbClr val="808080"/>
              </a:outerShdw>
            </a:effectLst>
          </p:spPr>
          <p:txBody>
            <a:bodyPr wrap="none" anchor="ctr"/>
            <a:lstStyle/>
            <a:p>
              <a:pPr algn="ctr">
                <a:defRPr/>
              </a:pPr>
              <a:r>
                <a:rPr kumimoji="1" lang="zh-CN" altLang="en-US" sz="2400" dirty="0" smtClean="0">
                  <a:solidFill>
                    <a:srgbClr val="000099"/>
                  </a:solidFill>
                  <a:latin typeface="Times New Roman" pitchFamily="18" charset="0"/>
                  <a:ea typeface="宋体" pitchFamily="2" charset="-122"/>
                </a:rPr>
                <a:t>   就绪</a:t>
              </a:r>
              <a:r>
                <a:rPr kumimoji="1" lang="zh-CN" altLang="en-US" sz="2400" dirty="0">
                  <a:solidFill>
                    <a:srgbClr val="000099"/>
                  </a:solidFill>
                  <a:latin typeface="Times New Roman" pitchFamily="18" charset="0"/>
                  <a:ea typeface="宋体" pitchFamily="2" charset="-122"/>
                </a:rPr>
                <a:t>？</a:t>
              </a:r>
            </a:p>
          </p:txBody>
        </p:sp>
        <p:sp>
          <p:nvSpPr>
            <p:cNvPr id="53256" name="Rectangle 9"/>
            <p:cNvSpPr>
              <a:spLocks noChangeArrowheads="1"/>
            </p:cNvSpPr>
            <p:nvPr/>
          </p:nvSpPr>
          <p:spPr bwMode="auto">
            <a:xfrm>
              <a:off x="4118" y="2291"/>
              <a:ext cx="1211" cy="36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solidFill>
                    <a:srgbClr val="000099"/>
                  </a:solidFill>
                  <a:latin typeface="Times New Roman" pitchFamily="18" charset="0"/>
                  <a:ea typeface="宋体" pitchFamily="2" charset="-122"/>
                </a:rPr>
                <a:t>数据交换</a:t>
              </a:r>
            </a:p>
          </p:txBody>
        </p:sp>
        <p:sp>
          <p:nvSpPr>
            <p:cNvPr id="53257" name="Line 10"/>
            <p:cNvSpPr>
              <a:spLocks noChangeShapeType="1"/>
            </p:cNvSpPr>
            <p:nvPr/>
          </p:nvSpPr>
          <p:spPr bwMode="auto">
            <a:xfrm>
              <a:off x="4665" y="715"/>
              <a:ext cx="0" cy="2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58" name="Line 11"/>
            <p:cNvSpPr>
              <a:spLocks noChangeShapeType="1"/>
            </p:cNvSpPr>
            <p:nvPr/>
          </p:nvSpPr>
          <p:spPr bwMode="auto">
            <a:xfrm>
              <a:off x="4704" y="1319"/>
              <a:ext cx="0" cy="23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59" name="Line 12"/>
            <p:cNvSpPr>
              <a:spLocks noChangeShapeType="1"/>
            </p:cNvSpPr>
            <p:nvPr/>
          </p:nvSpPr>
          <p:spPr bwMode="auto">
            <a:xfrm>
              <a:off x="4704" y="2057"/>
              <a:ext cx="0" cy="23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60" name="Line 13"/>
            <p:cNvSpPr>
              <a:spLocks noChangeShapeType="1"/>
            </p:cNvSpPr>
            <p:nvPr/>
          </p:nvSpPr>
          <p:spPr bwMode="auto">
            <a:xfrm>
              <a:off x="4704" y="2660"/>
              <a:ext cx="0" cy="2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61" name="Text Box 14"/>
            <p:cNvSpPr txBox="1">
              <a:spLocks noChangeArrowheads="1"/>
            </p:cNvSpPr>
            <p:nvPr/>
          </p:nvSpPr>
          <p:spPr bwMode="auto">
            <a:xfrm>
              <a:off x="4782" y="2023"/>
              <a:ext cx="3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kumimoji="1" lang="en-US" altLang="zh-CN" sz="2400">
                  <a:solidFill>
                    <a:srgbClr val="000099"/>
                  </a:solidFill>
                  <a:latin typeface="Times New Roman" pitchFamily="18" charset="0"/>
                  <a:ea typeface="宋体" pitchFamily="2" charset="-122"/>
                </a:rPr>
                <a:t>Y</a:t>
              </a:r>
            </a:p>
          </p:txBody>
        </p:sp>
        <p:sp>
          <p:nvSpPr>
            <p:cNvPr id="53262" name="Line 15"/>
            <p:cNvSpPr>
              <a:spLocks noChangeShapeType="1"/>
            </p:cNvSpPr>
            <p:nvPr/>
          </p:nvSpPr>
          <p:spPr bwMode="auto">
            <a:xfrm flipH="1">
              <a:off x="3806" y="1806"/>
              <a:ext cx="31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63" name="Line 16"/>
            <p:cNvSpPr>
              <a:spLocks noChangeShapeType="1"/>
            </p:cNvSpPr>
            <p:nvPr/>
          </p:nvSpPr>
          <p:spPr bwMode="auto">
            <a:xfrm flipV="1">
              <a:off x="3806" y="849"/>
              <a:ext cx="0" cy="95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64" name="Line 17"/>
            <p:cNvSpPr>
              <a:spLocks noChangeShapeType="1"/>
            </p:cNvSpPr>
            <p:nvPr/>
          </p:nvSpPr>
          <p:spPr bwMode="auto">
            <a:xfrm>
              <a:off x="3806" y="849"/>
              <a:ext cx="859"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99"/>
                </a:solidFill>
              </a:endParaRPr>
            </a:p>
          </p:txBody>
        </p:sp>
        <p:sp>
          <p:nvSpPr>
            <p:cNvPr id="53265" name="Text Box 18"/>
            <p:cNvSpPr txBox="1">
              <a:spLocks noChangeArrowheads="1"/>
            </p:cNvSpPr>
            <p:nvPr/>
          </p:nvSpPr>
          <p:spPr bwMode="auto">
            <a:xfrm>
              <a:off x="3923" y="1553"/>
              <a:ext cx="3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kumimoji="1" lang="en-US" altLang="zh-CN" sz="2400">
                  <a:solidFill>
                    <a:srgbClr val="000099"/>
                  </a:solidFill>
                  <a:latin typeface="Times New Roman" pitchFamily="18" charset="0"/>
                  <a:ea typeface="宋体" pitchFamily="2" charset="-122"/>
                </a:rPr>
                <a:t>N</a:t>
              </a:r>
            </a:p>
          </p:txBody>
        </p:sp>
      </p:grpSp>
      <p:sp>
        <p:nvSpPr>
          <p:cNvPr id="53253" name="AutoShape 22">
            <a:hlinkClick r:id="rId2" action="ppaction://hlinksldjump" highlightClick="1"/>
          </p:cNvPr>
          <p:cNvSpPr>
            <a:spLocks noChangeArrowheads="1"/>
          </p:cNvSpPr>
          <p:nvPr/>
        </p:nvSpPr>
        <p:spPr bwMode="auto">
          <a:xfrm>
            <a:off x="7539038" y="5373688"/>
            <a:ext cx="723900" cy="360362"/>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85000"/>
              </a:lnSpc>
            </a:pPr>
            <a:r>
              <a:rPr kumimoji="1" lang="zh-CN" altLang="en-US" sz="1800">
                <a:solidFill>
                  <a:schemeClr val="tx1"/>
                </a:solidFill>
                <a:latin typeface="隶书" pitchFamily="49" charset="-122"/>
                <a:ea typeface="隶书" pitchFamily="49" charset="-122"/>
              </a:rPr>
              <a:t>流程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dissolve">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dissolve">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dissolve">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dissolve">
                                      <p:cBhvr>
                                        <p:cTn id="27" dur="500"/>
                                        <p:tgtEl>
                                          <p:spTgt spid="409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0963">
                                            <p:txEl>
                                              <p:pRg st="6" end="6"/>
                                            </p:txEl>
                                          </p:spTgt>
                                        </p:tgtEl>
                                        <p:attrNameLst>
                                          <p:attrName>style.visibility</p:attrName>
                                        </p:attrNameLst>
                                      </p:cBhvr>
                                      <p:to>
                                        <p:strVal val="visible"/>
                                      </p:to>
                                    </p:set>
                                    <p:animEffect transition="in" filter="dissolve">
                                      <p:cBhvr>
                                        <p:cTn id="32" dur="500"/>
                                        <p:tgtEl>
                                          <p:spTgt spid="4096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0963">
                                            <p:txEl>
                                              <p:pRg st="7" end="7"/>
                                            </p:txEl>
                                          </p:spTgt>
                                        </p:tgtEl>
                                        <p:attrNameLst>
                                          <p:attrName>style.visibility</p:attrName>
                                        </p:attrNameLst>
                                      </p:cBhvr>
                                      <p:to>
                                        <p:strVal val="visible"/>
                                      </p:to>
                                    </p:set>
                                    <p:animEffect transition="in" filter="dissolve">
                                      <p:cBhvr>
                                        <p:cTn id="37"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0" dirty="0" smtClean="0"/>
              <a:t>6.3.1 </a:t>
            </a:r>
            <a:r>
              <a:rPr lang="zh-CN" altLang="en-US" b="0" dirty="0" smtClean="0"/>
              <a:t>查询输入接口</a:t>
            </a:r>
          </a:p>
        </p:txBody>
      </p:sp>
      <p:grpSp>
        <p:nvGrpSpPr>
          <p:cNvPr id="54275" name="Group 5"/>
          <p:cNvGrpSpPr>
            <a:grpSpLocks/>
          </p:cNvGrpSpPr>
          <p:nvPr/>
        </p:nvGrpSpPr>
        <p:grpSpPr bwMode="auto">
          <a:xfrm>
            <a:off x="647700" y="1278034"/>
            <a:ext cx="7929563" cy="3698876"/>
            <a:chOff x="408" y="1144"/>
            <a:chExt cx="4995" cy="2330"/>
          </a:xfrm>
        </p:grpSpPr>
        <p:grpSp>
          <p:nvGrpSpPr>
            <p:cNvPr id="54277" name="Group 6"/>
            <p:cNvGrpSpPr>
              <a:grpSpLocks/>
            </p:cNvGrpSpPr>
            <p:nvPr/>
          </p:nvGrpSpPr>
          <p:grpSpPr bwMode="auto">
            <a:xfrm>
              <a:off x="4790" y="1925"/>
              <a:ext cx="447" cy="291"/>
              <a:chOff x="1534" y="3646"/>
              <a:chExt cx="447" cy="291"/>
            </a:xfrm>
          </p:grpSpPr>
          <p:sp>
            <p:nvSpPr>
              <p:cNvPr id="54367" name="Text Box 7"/>
              <p:cNvSpPr txBox="1">
                <a:spLocks noChangeArrowheads="1"/>
              </p:cNvSpPr>
              <p:nvPr/>
            </p:nvSpPr>
            <p:spPr bwMode="auto">
              <a:xfrm>
                <a:off x="1534" y="3646"/>
                <a:ext cx="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IOR</a:t>
                </a:r>
              </a:p>
            </p:txBody>
          </p:sp>
          <p:sp>
            <p:nvSpPr>
              <p:cNvPr id="54368" name="Line 8"/>
              <p:cNvSpPr>
                <a:spLocks noChangeShapeType="1"/>
              </p:cNvSpPr>
              <p:nvPr/>
            </p:nvSpPr>
            <p:spPr bwMode="auto">
              <a:xfrm>
                <a:off x="1578" y="3684"/>
                <a:ext cx="343"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278" name="Rectangle 9"/>
            <p:cNvSpPr>
              <a:spLocks noChangeArrowheads="1"/>
            </p:cNvSpPr>
            <p:nvPr/>
          </p:nvSpPr>
          <p:spPr bwMode="auto">
            <a:xfrm>
              <a:off x="1240" y="2173"/>
              <a:ext cx="44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+5V</a:t>
              </a:r>
            </a:p>
          </p:txBody>
        </p:sp>
        <p:sp>
          <p:nvSpPr>
            <p:cNvPr id="54279" name="Rectangle 10"/>
            <p:cNvSpPr>
              <a:spLocks noChangeArrowheads="1"/>
            </p:cNvSpPr>
            <p:nvPr/>
          </p:nvSpPr>
          <p:spPr bwMode="auto">
            <a:xfrm>
              <a:off x="1504" y="1160"/>
              <a:ext cx="598" cy="799"/>
            </a:xfrm>
            <a:prstGeom prst="rect">
              <a:avLst/>
            </a:prstGeom>
            <a:solidFill>
              <a:srgbClr val="FFCC99"/>
            </a:solidFill>
            <a:ln w="28575">
              <a:solidFill>
                <a:srgbClr val="000099"/>
              </a:solidFill>
              <a:miter lim="800000"/>
              <a:headEnd/>
              <a:tailEnd/>
            </a:ln>
          </p:spPr>
          <p:txBody>
            <a:bodyPr/>
            <a:lstStyle/>
            <a:p>
              <a:endParaRPr lang="zh-CN" altLang="en-US">
                <a:solidFill>
                  <a:srgbClr val="000099"/>
                </a:solidFill>
              </a:endParaRPr>
            </a:p>
          </p:txBody>
        </p:sp>
        <p:sp>
          <p:nvSpPr>
            <p:cNvPr id="54280" name="Rectangle 11"/>
            <p:cNvSpPr>
              <a:spLocks noChangeArrowheads="1"/>
            </p:cNvSpPr>
            <p:nvPr/>
          </p:nvSpPr>
          <p:spPr bwMode="auto">
            <a:xfrm>
              <a:off x="2378" y="1160"/>
              <a:ext cx="598" cy="799"/>
            </a:xfrm>
            <a:prstGeom prst="rect">
              <a:avLst/>
            </a:prstGeom>
            <a:solidFill>
              <a:srgbClr val="FFCC99"/>
            </a:solidFill>
            <a:ln w="28575">
              <a:solidFill>
                <a:srgbClr val="000099"/>
              </a:solidFill>
              <a:miter lim="800000"/>
              <a:headEnd/>
              <a:tailEnd/>
            </a:ln>
          </p:spPr>
          <p:txBody>
            <a:bodyPr/>
            <a:lstStyle/>
            <a:p>
              <a:endParaRPr lang="zh-CN" altLang="en-US">
                <a:solidFill>
                  <a:srgbClr val="000099"/>
                </a:solidFill>
              </a:endParaRPr>
            </a:p>
          </p:txBody>
        </p:sp>
        <p:sp>
          <p:nvSpPr>
            <p:cNvPr id="54281" name="Rectangle 12"/>
            <p:cNvSpPr>
              <a:spLocks noChangeArrowheads="1"/>
            </p:cNvSpPr>
            <p:nvPr/>
          </p:nvSpPr>
          <p:spPr bwMode="auto">
            <a:xfrm>
              <a:off x="1462" y="1274"/>
              <a:ext cx="723"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8D</a:t>
              </a:r>
            </a:p>
            <a:p>
              <a:pPr algn="ctr" eaLnBrk="0" hangingPunct="0"/>
              <a:r>
                <a:rPr lang="zh-CN" altLang="en-US" sz="2400">
                  <a:solidFill>
                    <a:srgbClr val="000099"/>
                  </a:solidFill>
                  <a:latin typeface="Times New Roman" pitchFamily="18" charset="0"/>
                  <a:ea typeface="宋体" pitchFamily="2" charset="-122"/>
                </a:rPr>
                <a:t>锁存器</a:t>
              </a:r>
            </a:p>
          </p:txBody>
        </p:sp>
        <p:sp>
          <p:nvSpPr>
            <p:cNvPr id="54282" name="Rectangle 13"/>
            <p:cNvSpPr>
              <a:spLocks noChangeArrowheads="1"/>
            </p:cNvSpPr>
            <p:nvPr/>
          </p:nvSpPr>
          <p:spPr bwMode="auto">
            <a:xfrm>
              <a:off x="2336" y="1144"/>
              <a:ext cx="723"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spcBef>
                  <a:spcPts val="300"/>
                </a:spcBef>
              </a:pPr>
              <a:r>
                <a:rPr lang="en-US" altLang="zh-CN" sz="2400">
                  <a:solidFill>
                    <a:srgbClr val="000099"/>
                  </a:solidFill>
                  <a:latin typeface="Times New Roman" pitchFamily="18" charset="0"/>
                  <a:ea typeface="宋体" pitchFamily="2" charset="-122"/>
                </a:rPr>
                <a:t>8</a:t>
              </a:r>
              <a:r>
                <a:rPr lang="zh-CN" altLang="en-US" sz="2400">
                  <a:solidFill>
                    <a:srgbClr val="000099"/>
                  </a:solidFill>
                  <a:latin typeface="Times New Roman" pitchFamily="18" charset="0"/>
                  <a:ea typeface="宋体" pitchFamily="2" charset="-122"/>
                </a:rPr>
                <a:t>位</a:t>
              </a:r>
            </a:p>
            <a:p>
              <a:pPr algn="ctr" eaLnBrk="0" hangingPunct="0"/>
              <a:r>
                <a:rPr lang="zh-CN" altLang="en-US" sz="2400">
                  <a:solidFill>
                    <a:srgbClr val="000099"/>
                  </a:solidFill>
                  <a:latin typeface="Times New Roman" pitchFamily="18" charset="0"/>
                  <a:ea typeface="宋体" pitchFamily="2" charset="-122"/>
                </a:rPr>
                <a:t>三态</a:t>
              </a:r>
            </a:p>
            <a:p>
              <a:pPr algn="ctr" eaLnBrk="0" hangingPunct="0"/>
              <a:r>
                <a:rPr lang="zh-CN" altLang="en-US" sz="2400">
                  <a:solidFill>
                    <a:srgbClr val="000099"/>
                  </a:solidFill>
                  <a:latin typeface="Times New Roman" pitchFamily="18" charset="0"/>
                  <a:ea typeface="宋体" pitchFamily="2" charset="-122"/>
                </a:rPr>
                <a:t>缓冲器</a:t>
              </a:r>
            </a:p>
          </p:txBody>
        </p:sp>
        <p:sp>
          <p:nvSpPr>
            <p:cNvPr id="54283" name="Line 14"/>
            <p:cNvSpPr>
              <a:spLocks noChangeShapeType="1"/>
            </p:cNvSpPr>
            <p:nvPr/>
          </p:nvSpPr>
          <p:spPr bwMode="auto">
            <a:xfrm>
              <a:off x="2685" y="3228"/>
              <a:ext cx="845"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84" name="Line 15"/>
            <p:cNvSpPr>
              <a:spLocks noChangeShapeType="1"/>
            </p:cNvSpPr>
            <p:nvPr/>
          </p:nvSpPr>
          <p:spPr bwMode="auto">
            <a:xfrm>
              <a:off x="3793" y="3343"/>
              <a:ext cx="861"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85" name="Rectangle 16"/>
            <p:cNvSpPr>
              <a:spLocks noChangeArrowheads="1"/>
            </p:cNvSpPr>
            <p:nvPr/>
          </p:nvSpPr>
          <p:spPr bwMode="auto">
            <a:xfrm>
              <a:off x="3738" y="2480"/>
              <a:ext cx="597" cy="425"/>
            </a:xfrm>
            <a:prstGeom prst="rect">
              <a:avLst/>
            </a:prstGeom>
            <a:solidFill>
              <a:srgbClr val="FF99CC"/>
            </a:solidFill>
            <a:ln w="28575">
              <a:solidFill>
                <a:srgbClr val="000099"/>
              </a:solidFill>
              <a:miter lim="800000"/>
              <a:headEnd/>
              <a:tailEnd/>
            </a:ln>
          </p:spPr>
          <p:txBody>
            <a:bodyPr/>
            <a:lstStyle/>
            <a:p>
              <a:endParaRPr lang="zh-CN" altLang="en-US">
                <a:solidFill>
                  <a:srgbClr val="000099"/>
                </a:solidFill>
              </a:endParaRPr>
            </a:p>
          </p:txBody>
        </p:sp>
        <p:sp>
          <p:nvSpPr>
            <p:cNvPr id="54286" name="Rectangle 17"/>
            <p:cNvSpPr>
              <a:spLocks noChangeArrowheads="1"/>
            </p:cNvSpPr>
            <p:nvPr/>
          </p:nvSpPr>
          <p:spPr bwMode="auto">
            <a:xfrm>
              <a:off x="3690" y="2571"/>
              <a:ext cx="72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译码</a:t>
              </a:r>
            </a:p>
          </p:txBody>
        </p:sp>
        <p:sp>
          <p:nvSpPr>
            <p:cNvPr id="54287" name="Oval 18"/>
            <p:cNvSpPr>
              <a:spLocks noChangeArrowheads="1"/>
            </p:cNvSpPr>
            <p:nvPr/>
          </p:nvSpPr>
          <p:spPr bwMode="auto">
            <a:xfrm>
              <a:off x="4027" y="2920"/>
              <a:ext cx="42" cy="5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4288" name="Group 19"/>
            <p:cNvGrpSpPr>
              <a:grpSpLocks/>
            </p:cNvGrpSpPr>
            <p:nvPr/>
          </p:nvGrpSpPr>
          <p:grpSpPr bwMode="auto">
            <a:xfrm>
              <a:off x="3793" y="2952"/>
              <a:ext cx="251" cy="181"/>
              <a:chOff x="-80" y="0"/>
              <a:chExt cx="20080" cy="20000"/>
            </a:xfrm>
          </p:grpSpPr>
          <p:sp>
            <p:nvSpPr>
              <p:cNvPr id="54365" name="Line 20"/>
              <p:cNvSpPr>
                <a:spLocks noChangeShapeType="1"/>
              </p:cNvSpPr>
              <p:nvPr/>
            </p:nvSpPr>
            <p:spPr bwMode="auto">
              <a:xfrm flipV="1">
                <a:off x="19920" y="0"/>
                <a:ext cx="80"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66" name="Line 21"/>
              <p:cNvSpPr>
                <a:spLocks noChangeShapeType="1"/>
              </p:cNvSpPr>
              <p:nvPr/>
            </p:nvSpPr>
            <p:spPr bwMode="auto">
              <a:xfrm>
                <a:off x="-80" y="19892"/>
                <a:ext cx="20080" cy="108"/>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289" name="Line 22"/>
            <p:cNvSpPr>
              <a:spLocks noChangeShapeType="1"/>
            </p:cNvSpPr>
            <p:nvPr/>
          </p:nvSpPr>
          <p:spPr bwMode="auto">
            <a:xfrm>
              <a:off x="3793" y="2041"/>
              <a:ext cx="861"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90" name="Oval 23"/>
            <p:cNvSpPr>
              <a:spLocks noChangeArrowheads="1"/>
            </p:cNvSpPr>
            <p:nvPr/>
          </p:nvSpPr>
          <p:spPr bwMode="auto">
            <a:xfrm>
              <a:off x="4027" y="2415"/>
              <a:ext cx="42" cy="5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4291" name="Group 24"/>
            <p:cNvGrpSpPr>
              <a:grpSpLocks/>
            </p:cNvGrpSpPr>
            <p:nvPr/>
          </p:nvGrpSpPr>
          <p:grpSpPr bwMode="auto">
            <a:xfrm>
              <a:off x="3793" y="2252"/>
              <a:ext cx="251" cy="180"/>
              <a:chOff x="-80" y="0"/>
              <a:chExt cx="20080" cy="20000"/>
            </a:xfrm>
          </p:grpSpPr>
          <p:sp>
            <p:nvSpPr>
              <p:cNvPr id="54363" name="Line 25"/>
              <p:cNvSpPr>
                <a:spLocks noChangeShapeType="1"/>
              </p:cNvSpPr>
              <p:nvPr/>
            </p:nvSpPr>
            <p:spPr bwMode="auto">
              <a:xfrm>
                <a:off x="19920" y="0"/>
                <a:ext cx="80"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64" name="Line 26"/>
              <p:cNvSpPr>
                <a:spLocks noChangeShapeType="1"/>
              </p:cNvSpPr>
              <p:nvPr/>
            </p:nvSpPr>
            <p:spPr bwMode="auto">
              <a:xfrm>
                <a:off x="-80" y="0"/>
                <a:ext cx="20080" cy="12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292" name="Line 27"/>
            <p:cNvSpPr>
              <a:spLocks noChangeShapeType="1"/>
            </p:cNvSpPr>
            <p:nvPr/>
          </p:nvSpPr>
          <p:spPr bwMode="auto">
            <a:xfrm>
              <a:off x="1825" y="2138"/>
              <a:ext cx="1705"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93" name="Oval 28"/>
            <p:cNvSpPr>
              <a:spLocks noChangeArrowheads="1"/>
            </p:cNvSpPr>
            <p:nvPr/>
          </p:nvSpPr>
          <p:spPr bwMode="auto">
            <a:xfrm>
              <a:off x="2655" y="1974"/>
              <a:ext cx="43" cy="5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294" name="Line 29"/>
            <p:cNvSpPr>
              <a:spLocks noChangeShapeType="1"/>
            </p:cNvSpPr>
            <p:nvPr/>
          </p:nvSpPr>
          <p:spPr bwMode="auto">
            <a:xfrm flipV="1">
              <a:off x="2680" y="2004"/>
              <a:ext cx="1" cy="15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95" name="Rectangle 30"/>
            <p:cNvSpPr>
              <a:spLocks noChangeArrowheads="1"/>
            </p:cNvSpPr>
            <p:nvPr/>
          </p:nvSpPr>
          <p:spPr bwMode="auto">
            <a:xfrm>
              <a:off x="2378" y="2235"/>
              <a:ext cx="597" cy="799"/>
            </a:xfrm>
            <a:prstGeom prst="rect">
              <a:avLst/>
            </a:prstGeom>
            <a:solidFill>
              <a:srgbClr val="FFFFCC"/>
            </a:solidFill>
            <a:ln w="28575">
              <a:solidFill>
                <a:srgbClr val="000099"/>
              </a:solidFill>
              <a:miter lim="800000"/>
              <a:headEnd/>
              <a:tailEnd/>
            </a:ln>
          </p:spPr>
          <p:txBody>
            <a:bodyPr/>
            <a:lstStyle/>
            <a:p>
              <a:endParaRPr lang="zh-CN" altLang="en-US">
                <a:solidFill>
                  <a:srgbClr val="000099"/>
                </a:solidFill>
              </a:endParaRPr>
            </a:p>
          </p:txBody>
        </p:sp>
        <p:sp>
          <p:nvSpPr>
            <p:cNvPr id="54296" name="Rectangle 31"/>
            <p:cNvSpPr>
              <a:spLocks noChangeArrowheads="1"/>
            </p:cNvSpPr>
            <p:nvPr/>
          </p:nvSpPr>
          <p:spPr bwMode="auto">
            <a:xfrm>
              <a:off x="2336" y="2219"/>
              <a:ext cx="723"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spcBef>
                  <a:spcPts val="300"/>
                </a:spcBef>
              </a:pPr>
              <a:r>
                <a:rPr lang="en-US" altLang="zh-CN" sz="2400">
                  <a:solidFill>
                    <a:srgbClr val="000099"/>
                  </a:solidFill>
                  <a:latin typeface="Times New Roman" pitchFamily="18" charset="0"/>
                  <a:ea typeface="宋体" pitchFamily="2" charset="-122"/>
                </a:rPr>
                <a:t>1</a:t>
              </a:r>
              <a:r>
                <a:rPr lang="zh-CN" altLang="en-US" sz="2400">
                  <a:solidFill>
                    <a:srgbClr val="000099"/>
                  </a:solidFill>
                  <a:latin typeface="Times New Roman" pitchFamily="18" charset="0"/>
                  <a:ea typeface="宋体" pitchFamily="2" charset="-122"/>
                </a:rPr>
                <a:t>位</a:t>
              </a:r>
            </a:p>
            <a:p>
              <a:pPr algn="ctr" eaLnBrk="0" hangingPunct="0"/>
              <a:r>
                <a:rPr lang="zh-CN" altLang="en-US" sz="2400">
                  <a:solidFill>
                    <a:srgbClr val="000099"/>
                  </a:solidFill>
                  <a:latin typeface="Times New Roman" pitchFamily="18" charset="0"/>
                  <a:ea typeface="宋体" pitchFamily="2" charset="-122"/>
                </a:rPr>
                <a:t>三态</a:t>
              </a:r>
            </a:p>
            <a:p>
              <a:pPr algn="ctr" eaLnBrk="0" hangingPunct="0"/>
              <a:r>
                <a:rPr lang="zh-CN" altLang="en-US" sz="2400">
                  <a:solidFill>
                    <a:srgbClr val="000099"/>
                  </a:solidFill>
                  <a:latin typeface="Times New Roman" pitchFamily="18" charset="0"/>
                  <a:ea typeface="宋体" pitchFamily="2" charset="-122"/>
                </a:rPr>
                <a:t>缓冲器</a:t>
              </a:r>
            </a:p>
          </p:txBody>
        </p:sp>
        <p:sp>
          <p:nvSpPr>
            <p:cNvPr id="54297" name="Oval 32"/>
            <p:cNvSpPr>
              <a:spLocks noChangeArrowheads="1"/>
            </p:cNvSpPr>
            <p:nvPr/>
          </p:nvSpPr>
          <p:spPr bwMode="auto">
            <a:xfrm>
              <a:off x="2661" y="3049"/>
              <a:ext cx="43" cy="5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298" name="Line 33"/>
            <p:cNvSpPr>
              <a:spLocks noChangeShapeType="1"/>
            </p:cNvSpPr>
            <p:nvPr/>
          </p:nvSpPr>
          <p:spPr bwMode="auto">
            <a:xfrm flipV="1">
              <a:off x="2687" y="3090"/>
              <a:ext cx="0" cy="139"/>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299" name="Rectangle 34"/>
            <p:cNvSpPr>
              <a:spLocks noChangeArrowheads="1"/>
            </p:cNvSpPr>
            <p:nvPr/>
          </p:nvSpPr>
          <p:spPr bwMode="auto">
            <a:xfrm>
              <a:off x="1767" y="2464"/>
              <a:ext cx="21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R</a:t>
              </a:r>
            </a:p>
          </p:txBody>
        </p:sp>
        <p:sp>
          <p:nvSpPr>
            <p:cNvPr id="54300" name="Rectangle 35"/>
            <p:cNvSpPr>
              <a:spLocks noChangeArrowheads="1"/>
            </p:cNvSpPr>
            <p:nvPr/>
          </p:nvSpPr>
          <p:spPr bwMode="auto">
            <a:xfrm>
              <a:off x="1809" y="2545"/>
              <a:ext cx="29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Q</a:t>
              </a:r>
            </a:p>
          </p:txBody>
        </p:sp>
        <p:sp>
          <p:nvSpPr>
            <p:cNvPr id="54301" name="Rectangle 36"/>
            <p:cNvSpPr>
              <a:spLocks noChangeArrowheads="1"/>
            </p:cNvSpPr>
            <p:nvPr/>
          </p:nvSpPr>
          <p:spPr bwMode="auto">
            <a:xfrm>
              <a:off x="977" y="2937"/>
              <a:ext cx="47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4302" name="Rectangle 37"/>
            <p:cNvSpPr>
              <a:spLocks noChangeArrowheads="1"/>
            </p:cNvSpPr>
            <p:nvPr/>
          </p:nvSpPr>
          <p:spPr bwMode="auto">
            <a:xfrm>
              <a:off x="4597" y="3198"/>
              <a:ext cx="47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4303" name="Rectangle 38"/>
            <p:cNvSpPr>
              <a:spLocks noChangeArrowheads="1"/>
            </p:cNvSpPr>
            <p:nvPr/>
          </p:nvSpPr>
          <p:spPr bwMode="auto">
            <a:xfrm>
              <a:off x="4584" y="1928"/>
              <a:ext cx="47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4304" name="Rectangle 39"/>
            <p:cNvSpPr>
              <a:spLocks noChangeArrowheads="1"/>
            </p:cNvSpPr>
            <p:nvPr/>
          </p:nvSpPr>
          <p:spPr bwMode="auto">
            <a:xfrm>
              <a:off x="4667" y="2546"/>
              <a:ext cx="73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15</a:t>
              </a:r>
              <a:endParaRPr lang="en-US" altLang="zh-CN" sz="2400">
                <a:solidFill>
                  <a:srgbClr val="000099"/>
                </a:solidFill>
                <a:latin typeface="Times New Roman" pitchFamily="18" charset="0"/>
                <a:ea typeface="宋体" pitchFamily="2" charset="-122"/>
              </a:endParaRPr>
            </a:p>
          </p:txBody>
        </p:sp>
        <p:sp>
          <p:nvSpPr>
            <p:cNvPr id="54305" name="Rectangle 40"/>
            <p:cNvSpPr>
              <a:spLocks noChangeArrowheads="1"/>
            </p:cNvSpPr>
            <p:nvPr/>
          </p:nvSpPr>
          <p:spPr bwMode="auto">
            <a:xfrm>
              <a:off x="4084" y="2971"/>
              <a:ext cx="6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8000H</a:t>
              </a:r>
            </a:p>
          </p:txBody>
        </p:sp>
        <p:sp>
          <p:nvSpPr>
            <p:cNvPr id="54306" name="Rectangle 41"/>
            <p:cNvSpPr>
              <a:spLocks noChangeArrowheads="1"/>
            </p:cNvSpPr>
            <p:nvPr/>
          </p:nvSpPr>
          <p:spPr bwMode="auto">
            <a:xfrm>
              <a:off x="4084" y="2189"/>
              <a:ext cx="63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8001H</a:t>
              </a:r>
            </a:p>
          </p:txBody>
        </p:sp>
        <p:sp>
          <p:nvSpPr>
            <p:cNvPr id="54307" name="Rectangle 42"/>
            <p:cNvSpPr>
              <a:spLocks noChangeArrowheads="1"/>
            </p:cNvSpPr>
            <p:nvPr/>
          </p:nvSpPr>
          <p:spPr bwMode="auto">
            <a:xfrm>
              <a:off x="3613" y="1440"/>
              <a:ext cx="639"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54308" name="Rectangle 43"/>
            <p:cNvSpPr>
              <a:spLocks noChangeArrowheads="1"/>
            </p:cNvSpPr>
            <p:nvPr/>
          </p:nvSpPr>
          <p:spPr bwMode="auto">
            <a:xfrm>
              <a:off x="3224" y="2499"/>
              <a:ext cx="29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endParaRPr lang="en-US" altLang="zh-CN" sz="2400">
                <a:solidFill>
                  <a:srgbClr val="000099"/>
                </a:solidFill>
                <a:latin typeface="Times New Roman" pitchFamily="18" charset="0"/>
                <a:ea typeface="宋体" pitchFamily="2" charset="-122"/>
              </a:endParaRPr>
            </a:p>
          </p:txBody>
        </p:sp>
        <p:sp>
          <p:nvSpPr>
            <p:cNvPr id="54309" name="Rectangle 44"/>
            <p:cNvSpPr>
              <a:spLocks noChangeArrowheads="1"/>
            </p:cNvSpPr>
            <p:nvPr/>
          </p:nvSpPr>
          <p:spPr bwMode="auto">
            <a:xfrm>
              <a:off x="1573" y="2545"/>
              <a:ext cx="29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p>
          </p:txBody>
        </p:sp>
        <p:sp>
          <p:nvSpPr>
            <p:cNvPr id="54310" name="Rectangle 45"/>
            <p:cNvSpPr>
              <a:spLocks noChangeArrowheads="1"/>
            </p:cNvSpPr>
            <p:nvPr/>
          </p:nvSpPr>
          <p:spPr bwMode="auto">
            <a:xfrm>
              <a:off x="1518" y="2463"/>
              <a:ext cx="597" cy="555"/>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11" name="Oval 46"/>
            <p:cNvSpPr>
              <a:spLocks noChangeArrowheads="1"/>
            </p:cNvSpPr>
            <p:nvPr/>
          </p:nvSpPr>
          <p:spPr bwMode="auto">
            <a:xfrm>
              <a:off x="1801" y="2398"/>
              <a:ext cx="43" cy="5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4312" name="Group 47"/>
            <p:cNvGrpSpPr>
              <a:grpSpLocks/>
            </p:cNvGrpSpPr>
            <p:nvPr/>
          </p:nvGrpSpPr>
          <p:grpSpPr bwMode="auto">
            <a:xfrm>
              <a:off x="1514" y="2836"/>
              <a:ext cx="59" cy="109"/>
              <a:chOff x="0" y="0"/>
              <a:chExt cx="20000" cy="20000"/>
            </a:xfrm>
          </p:grpSpPr>
          <p:sp>
            <p:nvSpPr>
              <p:cNvPr id="54361" name="Line 48"/>
              <p:cNvSpPr>
                <a:spLocks noChangeShapeType="1"/>
              </p:cNvSpPr>
              <p:nvPr/>
            </p:nvSpPr>
            <p:spPr bwMode="auto">
              <a:xfrm flipV="1">
                <a:off x="0" y="10000"/>
                <a:ext cx="20000" cy="1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62" name="Line 49"/>
              <p:cNvSpPr>
                <a:spLocks noChangeShapeType="1"/>
              </p:cNvSpPr>
              <p:nvPr/>
            </p:nvSpPr>
            <p:spPr bwMode="auto">
              <a:xfrm flipH="1" flipV="1">
                <a:off x="0" y="0"/>
                <a:ext cx="20000" cy="1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4313" name="Group 50"/>
            <p:cNvGrpSpPr>
              <a:grpSpLocks/>
            </p:cNvGrpSpPr>
            <p:nvPr/>
          </p:nvGrpSpPr>
          <p:grpSpPr bwMode="auto">
            <a:xfrm>
              <a:off x="1500" y="1758"/>
              <a:ext cx="59" cy="109"/>
              <a:chOff x="0" y="0"/>
              <a:chExt cx="20000" cy="20000"/>
            </a:xfrm>
          </p:grpSpPr>
          <p:sp>
            <p:nvSpPr>
              <p:cNvPr id="54359" name="Line 51"/>
              <p:cNvSpPr>
                <a:spLocks noChangeShapeType="1"/>
              </p:cNvSpPr>
              <p:nvPr/>
            </p:nvSpPr>
            <p:spPr bwMode="auto">
              <a:xfrm flipV="1">
                <a:off x="0" y="10000"/>
                <a:ext cx="20000" cy="1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60" name="Line 52"/>
              <p:cNvSpPr>
                <a:spLocks noChangeShapeType="1"/>
              </p:cNvSpPr>
              <p:nvPr/>
            </p:nvSpPr>
            <p:spPr bwMode="auto">
              <a:xfrm flipH="1" flipV="1">
                <a:off x="0" y="0"/>
                <a:ext cx="20000" cy="1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4314" name="Group 53"/>
            <p:cNvGrpSpPr>
              <a:grpSpLocks/>
            </p:cNvGrpSpPr>
            <p:nvPr/>
          </p:nvGrpSpPr>
          <p:grpSpPr bwMode="auto">
            <a:xfrm>
              <a:off x="1407" y="2427"/>
              <a:ext cx="110" cy="232"/>
              <a:chOff x="0" y="20"/>
              <a:chExt cx="20000" cy="19980"/>
            </a:xfrm>
          </p:grpSpPr>
          <p:sp>
            <p:nvSpPr>
              <p:cNvPr id="54357" name="Line 54"/>
              <p:cNvSpPr>
                <a:spLocks noChangeShapeType="1"/>
              </p:cNvSpPr>
              <p:nvPr/>
            </p:nvSpPr>
            <p:spPr bwMode="auto">
              <a:xfrm>
                <a:off x="0" y="19906"/>
                <a:ext cx="20000" cy="94"/>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58" name="Line 55"/>
              <p:cNvSpPr>
                <a:spLocks noChangeShapeType="1"/>
              </p:cNvSpPr>
              <p:nvPr/>
            </p:nvSpPr>
            <p:spPr bwMode="auto">
              <a:xfrm>
                <a:off x="0" y="20"/>
                <a:ext cx="136" cy="1998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315" name="Line 56"/>
            <p:cNvSpPr>
              <a:spLocks noChangeShapeType="1"/>
            </p:cNvSpPr>
            <p:nvPr/>
          </p:nvSpPr>
          <p:spPr bwMode="auto">
            <a:xfrm>
              <a:off x="1213" y="2898"/>
              <a:ext cx="302"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16" name="Line 57"/>
            <p:cNvSpPr>
              <a:spLocks noChangeShapeType="1"/>
            </p:cNvSpPr>
            <p:nvPr/>
          </p:nvSpPr>
          <p:spPr bwMode="auto">
            <a:xfrm>
              <a:off x="1213" y="1828"/>
              <a:ext cx="1" cy="107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17" name="Line 58"/>
            <p:cNvSpPr>
              <a:spLocks noChangeShapeType="1"/>
            </p:cNvSpPr>
            <p:nvPr/>
          </p:nvSpPr>
          <p:spPr bwMode="auto">
            <a:xfrm>
              <a:off x="1213" y="1824"/>
              <a:ext cx="302"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4318" name="Group 59"/>
            <p:cNvGrpSpPr>
              <a:grpSpLocks/>
            </p:cNvGrpSpPr>
            <p:nvPr/>
          </p:nvGrpSpPr>
          <p:grpSpPr bwMode="auto">
            <a:xfrm>
              <a:off x="408" y="1291"/>
              <a:ext cx="722" cy="1303"/>
              <a:chOff x="0" y="1"/>
              <a:chExt cx="19993" cy="19999"/>
            </a:xfrm>
          </p:grpSpPr>
          <p:sp>
            <p:nvSpPr>
              <p:cNvPr id="54355" name="Rectangle 60"/>
              <p:cNvSpPr>
                <a:spLocks noChangeArrowheads="1"/>
              </p:cNvSpPr>
              <p:nvPr/>
            </p:nvSpPr>
            <p:spPr bwMode="auto">
              <a:xfrm>
                <a:off x="0" y="2848"/>
                <a:ext cx="19993" cy="1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endParaRPr lang="en-US" altLang="zh-CN" sz="2400">
                  <a:solidFill>
                    <a:srgbClr val="000099"/>
                  </a:solidFill>
                  <a:latin typeface="Times New Roman" pitchFamily="18" charset="0"/>
                  <a:ea typeface="宋体" pitchFamily="2" charset="-122"/>
                </a:endParaRPr>
              </a:p>
              <a:p>
                <a:pPr algn="ctr" eaLnBrk="0" hangingPunct="0"/>
                <a:r>
                  <a:rPr lang="zh-CN" altLang="en-US" sz="2400">
                    <a:solidFill>
                      <a:srgbClr val="000099"/>
                    </a:solidFill>
                    <a:latin typeface="Times New Roman" pitchFamily="18" charset="0"/>
                    <a:ea typeface="宋体" pitchFamily="2" charset="-122"/>
                  </a:rPr>
                  <a:t>输入</a:t>
                </a:r>
              </a:p>
              <a:p>
                <a:pPr algn="ctr" eaLnBrk="0" hangingPunct="0"/>
                <a:r>
                  <a:rPr lang="zh-CN" altLang="en-US" sz="2400">
                    <a:solidFill>
                      <a:srgbClr val="000099"/>
                    </a:solidFill>
                    <a:latin typeface="Times New Roman" pitchFamily="18" charset="0"/>
                    <a:ea typeface="宋体" pitchFamily="2" charset="-122"/>
                  </a:rPr>
                  <a:t>设备</a:t>
                </a:r>
              </a:p>
            </p:txBody>
          </p:sp>
          <p:sp>
            <p:nvSpPr>
              <p:cNvPr id="54356" name="Rectangle 61"/>
              <p:cNvSpPr>
                <a:spLocks noChangeArrowheads="1"/>
              </p:cNvSpPr>
              <p:nvPr/>
            </p:nvSpPr>
            <p:spPr bwMode="auto">
              <a:xfrm>
                <a:off x="1155" y="1"/>
                <a:ext cx="16535" cy="19999"/>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4319" name="Line 62"/>
            <p:cNvSpPr>
              <a:spLocks noChangeShapeType="1"/>
            </p:cNvSpPr>
            <p:nvPr/>
          </p:nvSpPr>
          <p:spPr bwMode="auto">
            <a:xfrm>
              <a:off x="1060" y="2312"/>
              <a:ext cx="154"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20" name="Line 63"/>
            <p:cNvSpPr>
              <a:spLocks noChangeShapeType="1"/>
            </p:cNvSpPr>
            <p:nvPr/>
          </p:nvSpPr>
          <p:spPr bwMode="auto">
            <a:xfrm>
              <a:off x="1821" y="2137"/>
              <a:ext cx="1" cy="278"/>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4321" name="Group 64"/>
            <p:cNvGrpSpPr>
              <a:grpSpLocks/>
            </p:cNvGrpSpPr>
            <p:nvPr/>
          </p:nvGrpSpPr>
          <p:grpSpPr bwMode="auto">
            <a:xfrm>
              <a:off x="2974" y="1543"/>
              <a:ext cx="223" cy="1096"/>
              <a:chOff x="0" y="-41"/>
              <a:chExt cx="20000" cy="20041"/>
            </a:xfrm>
          </p:grpSpPr>
          <p:sp>
            <p:nvSpPr>
              <p:cNvPr id="54353" name="Line 65"/>
              <p:cNvSpPr>
                <a:spLocks noChangeShapeType="1"/>
              </p:cNvSpPr>
              <p:nvPr/>
            </p:nvSpPr>
            <p:spPr bwMode="auto">
              <a:xfrm flipH="1">
                <a:off x="0" y="19980"/>
                <a:ext cx="20000" cy="2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54" name="Line 66"/>
              <p:cNvSpPr>
                <a:spLocks noChangeShapeType="1"/>
              </p:cNvSpPr>
              <p:nvPr/>
            </p:nvSpPr>
            <p:spPr bwMode="auto">
              <a:xfrm>
                <a:off x="20000" y="-41"/>
                <a:ext cx="0" cy="2004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322" name="Line 67"/>
            <p:cNvSpPr>
              <a:spLocks noChangeShapeType="1"/>
            </p:cNvSpPr>
            <p:nvPr/>
          </p:nvSpPr>
          <p:spPr bwMode="auto">
            <a:xfrm>
              <a:off x="2114" y="2654"/>
              <a:ext cx="265"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4323" name="Group 68"/>
            <p:cNvGrpSpPr>
              <a:grpSpLocks/>
            </p:cNvGrpSpPr>
            <p:nvPr/>
          </p:nvGrpSpPr>
          <p:grpSpPr bwMode="auto">
            <a:xfrm>
              <a:off x="3514" y="1958"/>
              <a:ext cx="282" cy="374"/>
              <a:chOff x="0" y="1"/>
              <a:chExt cx="20000" cy="19999"/>
            </a:xfrm>
          </p:grpSpPr>
          <p:grpSp>
            <p:nvGrpSpPr>
              <p:cNvPr id="54345" name="Group 69"/>
              <p:cNvGrpSpPr>
                <a:grpSpLocks/>
              </p:cNvGrpSpPr>
              <p:nvPr/>
            </p:nvGrpSpPr>
            <p:grpSpPr bwMode="auto">
              <a:xfrm>
                <a:off x="4942" y="1"/>
                <a:ext cx="10916" cy="19999"/>
                <a:chOff x="0" y="1"/>
                <a:chExt cx="20000" cy="19999"/>
              </a:xfrm>
            </p:grpSpPr>
            <p:grpSp>
              <p:nvGrpSpPr>
                <p:cNvPr id="54349" name="Group 70"/>
                <p:cNvGrpSpPr>
                  <a:grpSpLocks/>
                </p:cNvGrpSpPr>
                <p:nvPr/>
              </p:nvGrpSpPr>
              <p:grpSpPr bwMode="auto">
                <a:xfrm>
                  <a:off x="0" y="1"/>
                  <a:ext cx="19511" cy="19882"/>
                  <a:chOff x="0" y="2"/>
                  <a:chExt cx="20000" cy="19998"/>
                </a:xfrm>
              </p:grpSpPr>
              <p:sp>
                <p:nvSpPr>
                  <p:cNvPr id="54351" name="Arc 71"/>
                  <p:cNvSpPr>
                    <a:spLocks/>
                  </p:cNvSpPr>
                  <p:nvPr/>
                </p:nvSpPr>
                <p:spPr bwMode="auto">
                  <a:xfrm flipH="1" flipV="1">
                    <a:off x="0" y="10001"/>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52" name="Arc 72"/>
                  <p:cNvSpPr>
                    <a:spLocks/>
                  </p:cNvSpPr>
                  <p:nvPr/>
                </p:nvSpPr>
                <p:spPr bwMode="auto">
                  <a:xfrm flipH="1">
                    <a:off x="0" y="2"/>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4350" name="Line 73"/>
                <p:cNvSpPr>
                  <a:spLocks noChangeShapeType="1"/>
                </p:cNvSpPr>
                <p:nvPr/>
              </p:nvSpPr>
              <p:spPr bwMode="auto">
                <a:xfrm>
                  <a:off x="19870" y="1"/>
                  <a:ext cx="130" cy="19999"/>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346" name="Oval 74"/>
              <p:cNvSpPr>
                <a:spLocks noChangeArrowheads="1"/>
              </p:cNvSpPr>
              <p:nvPr/>
            </p:nvSpPr>
            <p:spPr bwMode="auto">
              <a:xfrm>
                <a:off x="0" y="8083"/>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47" name="Oval 75"/>
              <p:cNvSpPr>
                <a:spLocks noChangeArrowheads="1"/>
              </p:cNvSpPr>
              <p:nvPr/>
            </p:nvSpPr>
            <p:spPr bwMode="auto">
              <a:xfrm>
                <a:off x="15787" y="2849"/>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48" name="Oval 76"/>
              <p:cNvSpPr>
                <a:spLocks noChangeArrowheads="1"/>
              </p:cNvSpPr>
              <p:nvPr/>
            </p:nvSpPr>
            <p:spPr bwMode="auto">
              <a:xfrm>
                <a:off x="15787" y="14188"/>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4324" name="Oval 77"/>
            <p:cNvSpPr>
              <a:spLocks noChangeArrowheads="1"/>
            </p:cNvSpPr>
            <p:nvPr/>
          </p:nvSpPr>
          <p:spPr bwMode="auto">
            <a:xfrm>
              <a:off x="2661" y="2111"/>
              <a:ext cx="42" cy="48"/>
            </a:xfrm>
            <a:prstGeom prst="ellipse">
              <a:avLst/>
            </a:prstGeom>
            <a:solidFill>
              <a:srgbClr val="000000"/>
            </a:solidFill>
            <a:ln w="28575">
              <a:solidFill>
                <a:srgbClr val="000099"/>
              </a:solidFill>
              <a:round/>
              <a:headEnd/>
              <a:tailEnd/>
            </a:ln>
          </p:spPr>
          <p:txBody>
            <a:bodyPr/>
            <a:lstStyle/>
            <a:p>
              <a:endParaRPr lang="zh-CN" altLang="en-US">
                <a:solidFill>
                  <a:srgbClr val="000099"/>
                </a:solidFill>
              </a:endParaRPr>
            </a:p>
          </p:txBody>
        </p:sp>
        <p:grpSp>
          <p:nvGrpSpPr>
            <p:cNvPr id="54325" name="Group 78"/>
            <p:cNvGrpSpPr>
              <a:grpSpLocks/>
            </p:cNvGrpSpPr>
            <p:nvPr/>
          </p:nvGrpSpPr>
          <p:grpSpPr bwMode="auto">
            <a:xfrm>
              <a:off x="3514" y="3049"/>
              <a:ext cx="282" cy="373"/>
              <a:chOff x="0" y="1"/>
              <a:chExt cx="20000" cy="19999"/>
            </a:xfrm>
          </p:grpSpPr>
          <p:grpSp>
            <p:nvGrpSpPr>
              <p:cNvPr id="54337" name="Group 79"/>
              <p:cNvGrpSpPr>
                <a:grpSpLocks/>
              </p:cNvGrpSpPr>
              <p:nvPr/>
            </p:nvGrpSpPr>
            <p:grpSpPr bwMode="auto">
              <a:xfrm>
                <a:off x="4942" y="1"/>
                <a:ext cx="10916" cy="19999"/>
                <a:chOff x="0" y="1"/>
                <a:chExt cx="20000" cy="19999"/>
              </a:xfrm>
            </p:grpSpPr>
            <p:grpSp>
              <p:nvGrpSpPr>
                <p:cNvPr id="54341" name="Group 80"/>
                <p:cNvGrpSpPr>
                  <a:grpSpLocks/>
                </p:cNvGrpSpPr>
                <p:nvPr/>
              </p:nvGrpSpPr>
              <p:grpSpPr bwMode="auto">
                <a:xfrm>
                  <a:off x="0" y="1"/>
                  <a:ext cx="19511" cy="19882"/>
                  <a:chOff x="0" y="2"/>
                  <a:chExt cx="20000" cy="19998"/>
                </a:xfrm>
              </p:grpSpPr>
              <p:sp>
                <p:nvSpPr>
                  <p:cNvPr id="54343" name="Arc 81"/>
                  <p:cNvSpPr>
                    <a:spLocks/>
                  </p:cNvSpPr>
                  <p:nvPr/>
                </p:nvSpPr>
                <p:spPr bwMode="auto">
                  <a:xfrm flipH="1" flipV="1">
                    <a:off x="0" y="10001"/>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44" name="Arc 82"/>
                  <p:cNvSpPr>
                    <a:spLocks/>
                  </p:cNvSpPr>
                  <p:nvPr/>
                </p:nvSpPr>
                <p:spPr bwMode="auto">
                  <a:xfrm flipH="1">
                    <a:off x="0" y="2"/>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4342" name="Line 83"/>
                <p:cNvSpPr>
                  <a:spLocks noChangeShapeType="1"/>
                </p:cNvSpPr>
                <p:nvPr/>
              </p:nvSpPr>
              <p:spPr bwMode="auto">
                <a:xfrm>
                  <a:off x="19870" y="1"/>
                  <a:ext cx="130" cy="19999"/>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4338" name="Oval 84"/>
              <p:cNvSpPr>
                <a:spLocks noChangeArrowheads="1"/>
              </p:cNvSpPr>
              <p:nvPr/>
            </p:nvSpPr>
            <p:spPr bwMode="auto">
              <a:xfrm>
                <a:off x="0" y="8083"/>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39" name="Oval 85"/>
              <p:cNvSpPr>
                <a:spLocks noChangeArrowheads="1"/>
              </p:cNvSpPr>
              <p:nvPr/>
            </p:nvSpPr>
            <p:spPr bwMode="auto">
              <a:xfrm>
                <a:off x="15787" y="2849"/>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4340" name="Oval 86"/>
              <p:cNvSpPr>
                <a:spLocks noChangeArrowheads="1"/>
              </p:cNvSpPr>
              <p:nvPr/>
            </p:nvSpPr>
            <p:spPr bwMode="auto">
              <a:xfrm>
                <a:off x="15787" y="14188"/>
                <a:ext cx="4213" cy="3140"/>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4326" name="Line 87"/>
            <p:cNvSpPr>
              <a:spLocks noChangeShapeType="1"/>
            </p:cNvSpPr>
            <p:nvPr/>
          </p:nvSpPr>
          <p:spPr bwMode="auto">
            <a:xfrm>
              <a:off x="2130" y="1534"/>
              <a:ext cx="237" cy="1"/>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27" name="Line 88"/>
            <p:cNvSpPr>
              <a:spLocks noChangeShapeType="1"/>
            </p:cNvSpPr>
            <p:nvPr/>
          </p:nvSpPr>
          <p:spPr bwMode="auto">
            <a:xfrm>
              <a:off x="1062" y="1534"/>
              <a:ext cx="431" cy="1"/>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28" name="Line 89"/>
            <p:cNvSpPr>
              <a:spLocks noChangeShapeType="1"/>
            </p:cNvSpPr>
            <p:nvPr/>
          </p:nvSpPr>
          <p:spPr bwMode="auto">
            <a:xfrm>
              <a:off x="2990" y="1534"/>
              <a:ext cx="459" cy="1"/>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29" name="Line 90"/>
            <p:cNvSpPr>
              <a:spLocks noChangeShapeType="1"/>
            </p:cNvSpPr>
            <p:nvPr/>
          </p:nvSpPr>
          <p:spPr bwMode="auto">
            <a:xfrm flipH="1">
              <a:off x="4350" y="2673"/>
              <a:ext cx="250" cy="2"/>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4330" name="Oval 91"/>
            <p:cNvSpPr>
              <a:spLocks noChangeArrowheads="1"/>
            </p:cNvSpPr>
            <p:nvPr/>
          </p:nvSpPr>
          <p:spPr bwMode="auto">
            <a:xfrm>
              <a:off x="1190" y="2288"/>
              <a:ext cx="42" cy="49"/>
            </a:xfrm>
            <a:prstGeom prst="ellipse">
              <a:avLst/>
            </a:prstGeom>
            <a:solidFill>
              <a:srgbClr val="000000"/>
            </a:solidFill>
            <a:ln w="28575">
              <a:solidFill>
                <a:srgbClr val="000099"/>
              </a:solidFill>
              <a:round/>
              <a:headEnd/>
              <a:tailEnd/>
            </a:ln>
          </p:spPr>
          <p:txBody>
            <a:bodyPr/>
            <a:lstStyle/>
            <a:p>
              <a:endParaRPr lang="zh-CN" altLang="en-US">
                <a:solidFill>
                  <a:srgbClr val="000099"/>
                </a:solidFill>
              </a:endParaRPr>
            </a:p>
          </p:txBody>
        </p:sp>
        <p:grpSp>
          <p:nvGrpSpPr>
            <p:cNvPr id="54331" name="Group 92"/>
            <p:cNvGrpSpPr>
              <a:grpSpLocks/>
            </p:cNvGrpSpPr>
            <p:nvPr/>
          </p:nvGrpSpPr>
          <p:grpSpPr bwMode="auto">
            <a:xfrm>
              <a:off x="4730" y="3183"/>
              <a:ext cx="447" cy="291"/>
              <a:chOff x="1534" y="3646"/>
              <a:chExt cx="447" cy="291"/>
            </a:xfrm>
          </p:grpSpPr>
          <p:sp>
            <p:nvSpPr>
              <p:cNvPr id="54335" name="Text Box 93"/>
              <p:cNvSpPr txBox="1">
                <a:spLocks noChangeArrowheads="1"/>
              </p:cNvSpPr>
              <p:nvPr/>
            </p:nvSpPr>
            <p:spPr bwMode="auto">
              <a:xfrm>
                <a:off x="1534" y="3646"/>
                <a:ext cx="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IOR</a:t>
                </a:r>
              </a:p>
            </p:txBody>
          </p:sp>
          <p:sp>
            <p:nvSpPr>
              <p:cNvPr id="54336" name="Line 94"/>
              <p:cNvSpPr>
                <a:spLocks noChangeShapeType="1"/>
              </p:cNvSpPr>
              <p:nvPr/>
            </p:nvSpPr>
            <p:spPr bwMode="auto">
              <a:xfrm>
                <a:off x="1604" y="3684"/>
                <a:ext cx="275"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4332" name="Group 95"/>
            <p:cNvGrpSpPr>
              <a:grpSpLocks/>
            </p:cNvGrpSpPr>
            <p:nvPr/>
          </p:nvGrpSpPr>
          <p:grpSpPr bwMode="auto">
            <a:xfrm>
              <a:off x="1067" y="2907"/>
              <a:ext cx="452" cy="291"/>
              <a:chOff x="1067" y="2907"/>
              <a:chExt cx="452" cy="291"/>
            </a:xfrm>
          </p:grpSpPr>
          <p:sp>
            <p:nvSpPr>
              <p:cNvPr id="54333" name="Text Box 96"/>
              <p:cNvSpPr txBox="1">
                <a:spLocks noChangeArrowheads="1"/>
              </p:cNvSpPr>
              <p:nvPr/>
            </p:nvSpPr>
            <p:spPr bwMode="auto">
              <a:xfrm>
                <a:off x="1067" y="2907"/>
                <a:ext cx="4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STB</a:t>
                </a:r>
              </a:p>
            </p:txBody>
          </p:sp>
          <p:sp>
            <p:nvSpPr>
              <p:cNvPr id="54334" name="Line 97"/>
              <p:cNvSpPr>
                <a:spLocks noChangeShapeType="1"/>
              </p:cNvSpPr>
              <p:nvPr/>
            </p:nvSpPr>
            <p:spPr bwMode="auto">
              <a:xfrm>
                <a:off x="1127" y="2954"/>
                <a:ext cx="319"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sp>
        <p:nvSpPr>
          <p:cNvPr id="2" name="圆角矩形 1">
            <a:hlinkClick r:id="rId2" action="ppaction://hlinksldjump"/>
          </p:cNvPr>
          <p:cNvSpPr/>
          <p:nvPr/>
        </p:nvSpPr>
        <p:spPr bwMode="auto">
          <a:xfrm>
            <a:off x="7161610" y="5517232"/>
            <a:ext cx="1023143" cy="360040"/>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99"/>
                </a:solidFill>
                <a:effectLst/>
                <a:latin typeface="Arial" charset="0"/>
                <a:ea typeface="隶书" pitchFamily="49" charset="-122"/>
              </a:rPr>
              <a:t>程序</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0" dirty="0" smtClean="0"/>
              <a:t>6.3.1 </a:t>
            </a:r>
            <a:r>
              <a:rPr lang="zh-CN" altLang="en-US" b="0" dirty="0" smtClean="0"/>
              <a:t>查询输入接口</a:t>
            </a:r>
          </a:p>
        </p:txBody>
      </p:sp>
      <p:sp>
        <p:nvSpPr>
          <p:cNvPr id="2" name="圆角矩形 1"/>
          <p:cNvSpPr/>
          <p:nvPr/>
        </p:nvSpPr>
        <p:spPr bwMode="auto">
          <a:xfrm>
            <a:off x="323528" y="1196752"/>
            <a:ext cx="8424936" cy="3240360"/>
          </a:xfrm>
          <a:prstGeom prst="roundRect">
            <a:avLst/>
          </a:prstGeom>
          <a:solidFill>
            <a:schemeClr val="bg1"/>
          </a:solidFill>
          <a:ln w="9525"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lvl="0" algn="just" defTabSz="971550" eaLnBrk="0" hangingPunct="0">
              <a:lnSpc>
                <a:spcPct val="130000"/>
              </a:lnSpc>
              <a:tabLst>
                <a:tab pos="1143000" algn="l"/>
                <a:tab pos="3429000" algn="l"/>
              </a:tabLst>
              <a:defRPr/>
            </a:pPr>
            <a:r>
              <a:rPr lang="en-US" altLang="zh-CN" sz="2400" kern="0" dirty="0">
                <a:solidFill>
                  <a:srgbClr val="000099"/>
                </a:solidFill>
                <a:latin typeface="Arial"/>
                <a:ea typeface="幼圆"/>
              </a:rPr>
              <a:t>	</a:t>
            </a:r>
            <a:r>
              <a:rPr lang="en-US" altLang="zh-CN" sz="2400" kern="0" dirty="0" err="1">
                <a:solidFill>
                  <a:srgbClr val="000099"/>
                </a:solidFill>
                <a:latin typeface="Arial"/>
                <a:ea typeface="幼圆"/>
              </a:rPr>
              <a:t>mov</a:t>
            </a:r>
            <a:r>
              <a:rPr lang="en-US" altLang="zh-CN" sz="2400" kern="0" dirty="0">
                <a:solidFill>
                  <a:srgbClr val="000099"/>
                </a:solidFill>
                <a:latin typeface="Arial"/>
                <a:ea typeface="幼圆"/>
              </a:rPr>
              <a:t> dx,8000h</a:t>
            </a:r>
            <a:r>
              <a:rPr lang="en-US" altLang="zh-CN" sz="2400" kern="0" dirty="0">
                <a:solidFill>
                  <a:srgbClr val="000000"/>
                </a:solidFill>
                <a:latin typeface="Arial"/>
                <a:ea typeface="幼圆"/>
              </a:rPr>
              <a:t>	</a:t>
            </a:r>
            <a:r>
              <a:rPr lang="zh-CN" altLang="en-US" sz="2400" kern="0" dirty="0">
                <a:solidFill>
                  <a:srgbClr val="006600"/>
                </a:solidFill>
                <a:latin typeface="Arial"/>
                <a:ea typeface="幼圆"/>
              </a:rPr>
              <a:t>；</a:t>
            </a:r>
            <a:r>
              <a:rPr lang="en-US" altLang="zh-CN" sz="2400" kern="0" dirty="0">
                <a:solidFill>
                  <a:srgbClr val="006600"/>
                </a:solidFill>
                <a:latin typeface="Arial"/>
                <a:ea typeface="幼圆"/>
              </a:rPr>
              <a:t>DX</a:t>
            </a:r>
            <a:r>
              <a:rPr lang="zh-CN" altLang="en-US" sz="2400" kern="0" dirty="0">
                <a:solidFill>
                  <a:srgbClr val="006600"/>
                </a:solidFill>
                <a:latin typeface="Arial"/>
                <a:ea typeface="幼圆"/>
              </a:rPr>
              <a:t>指向状态端口</a:t>
            </a:r>
          </a:p>
          <a:p>
            <a:pPr lvl="0" algn="just" defTabSz="971550" eaLnBrk="0" hangingPunct="0">
              <a:lnSpc>
                <a:spcPct val="130000"/>
              </a:lnSpc>
              <a:tabLst>
                <a:tab pos="1143000" algn="l"/>
                <a:tab pos="3429000" algn="l"/>
              </a:tabLst>
              <a:defRPr/>
            </a:pPr>
            <a:r>
              <a:rPr lang="en-US" altLang="zh-CN" sz="2400" kern="0" dirty="0">
                <a:solidFill>
                  <a:srgbClr val="000099"/>
                </a:solidFill>
                <a:latin typeface="Arial"/>
                <a:ea typeface="幼圆"/>
              </a:rPr>
              <a:t>wait:</a:t>
            </a:r>
            <a:r>
              <a:rPr lang="en-US" altLang="zh-CN" sz="2400" kern="0" dirty="0">
                <a:solidFill>
                  <a:srgbClr val="0000FF"/>
                </a:solidFill>
                <a:latin typeface="Arial"/>
                <a:ea typeface="幼圆"/>
              </a:rPr>
              <a:t>	in </a:t>
            </a:r>
            <a:r>
              <a:rPr lang="en-US" altLang="zh-CN" sz="2400" kern="0" dirty="0" err="1">
                <a:solidFill>
                  <a:srgbClr val="0000FF"/>
                </a:solidFill>
                <a:latin typeface="Arial"/>
                <a:ea typeface="幼圆"/>
              </a:rPr>
              <a:t>al,dx</a:t>
            </a:r>
            <a:r>
              <a:rPr lang="en-US" altLang="zh-CN" sz="2400" kern="0" dirty="0">
                <a:solidFill>
                  <a:srgbClr val="0000FF"/>
                </a:solidFill>
                <a:latin typeface="Arial"/>
                <a:ea typeface="幼圆"/>
              </a:rPr>
              <a:t>	</a:t>
            </a:r>
            <a:r>
              <a:rPr lang="zh-CN" altLang="en-US" sz="2400" kern="0" dirty="0">
                <a:solidFill>
                  <a:srgbClr val="006600"/>
                </a:solidFill>
                <a:latin typeface="Arial"/>
                <a:ea typeface="幼圆"/>
              </a:rPr>
              <a:t>；读状态端口</a:t>
            </a:r>
          </a:p>
          <a:p>
            <a:pPr lvl="0" algn="just" defTabSz="971550" eaLnBrk="0" hangingPunct="0">
              <a:lnSpc>
                <a:spcPct val="130000"/>
              </a:lnSpc>
              <a:tabLst>
                <a:tab pos="1143000" algn="l"/>
                <a:tab pos="3429000" algn="l"/>
              </a:tabLst>
              <a:defRPr/>
            </a:pPr>
            <a:r>
              <a:rPr lang="zh-CN" altLang="en-US" sz="2400" kern="0" dirty="0">
                <a:solidFill>
                  <a:srgbClr val="0000FF"/>
                </a:solidFill>
                <a:latin typeface="Arial"/>
                <a:ea typeface="幼圆"/>
              </a:rPr>
              <a:t>	</a:t>
            </a:r>
            <a:r>
              <a:rPr lang="en-US" altLang="zh-CN" sz="2400" kern="0" dirty="0">
                <a:solidFill>
                  <a:srgbClr val="FF0000"/>
                </a:solidFill>
                <a:latin typeface="Arial"/>
                <a:ea typeface="幼圆"/>
              </a:rPr>
              <a:t>test al,01h</a:t>
            </a:r>
            <a:r>
              <a:rPr lang="en-US" altLang="zh-CN" sz="2400" kern="0" dirty="0">
                <a:solidFill>
                  <a:srgbClr val="000000"/>
                </a:solidFill>
                <a:latin typeface="Arial"/>
                <a:ea typeface="幼圆"/>
              </a:rPr>
              <a:t>	</a:t>
            </a:r>
            <a:r>
              <a:rPr lang="zh-CN" altLang="en-US" sz="2400" kern="0" dirty="0">
                <a:solidFill>
                  <a:srgbClr val="006600"/>
                </a:solidFill>
                <a:latin typeface="Arial"/>
                <a:ea typeface="幼圆"/>
              </a:rPr>
              <a:t>；测试标志位</a:t>
            </a:r>
            <a:r>
              <a:rPr lang="en-US" altLang="zh-CN" sz="2400" kern="0" dirty="0">
                <a:solidFill>
                  <a:srgbClr val="006600"/>
                </a:solidFill>
                <a:latin typeface="Arial"/>
                <a:ea typeface="幼圆"/>
              </a:rPr>
              <a:t>D0</a:t>
            </a:r>
          </a:p>
          <a:p>
            <a:pPr lvl="0" algn="just" defTabSz="971550" eaLnBrk="0" hangingPunct="0">
              <a:lnSpc>
                <a:spcPct val="130000"/>
              </a:lnSpc>
              <a:tabLst>
                <a:tab pos="1143000" algn="l"/>
                <a:tab pos="3429000" algn="l"/>
              </a:tabLst>
              <a:defRPr/>
            </a:pPr>
            <a:r>
              <a:rPr lang="en-US" altLang="zh-CN" sz="2400" kern="0" dirty="0">
                <a:solidFill>
                  <a:srgbClr val="0000FF"/>
                </a:solidFill>
                <a:latin typeface="Arial"/>
                <a:ea typeface="幼圆"/>
              </a:rPr>
              <a:t>	</a:t>
            </a:r>
            <a:r>
              <a:rPr lang="en-US" altLang="zh-CN" sz="2400" kern="0" dirty="0" err="1">
                <a:solidFill>
                  <a:srgbClr val="000099"/>
                </a:solidFill>
                <a:latin typeface="Arial"/>
                <a:ea typeface="幼圆"/>
              </a:rPr>
              <a:t>jz</a:t>
            </a:r>
            <a:r>
              <a:rPr lang="en-US" altLang="zh-CN" sz="2400" kern="0" dirty="0">
                <a:solidFill>
                  <a:srgbClr val="000099"/>
                </a:solidFill>
                <a:latin typeface="Arial"/>
                <a:ea typeface="幼圆"/>
              </a:rPr>
              <a:t> wait	</a:t>
            </a:r>
            <a:r>
              <a:rPr lang="zh-CN" altLang="en-US" sz="2400" kern="0" dirty="0">
                <a:solidFill>
                  <a:srgbClr val="006600"/>
                </a:solidFill>
                <a:latin typeface="Arial"/>
                <a:ea typeface="幼圆"/>
              </a:rPr>
              <a:t>；</a:t>
            </a:r>
            <a:r>
              <a:rPr lang="en-US" altLang="zh-CN" sz="2400" kern="0" dirty="0">
                <a:solidFill>
                  <a:srgbClr val="006600"/>
                </a:solidFill>
                <a:latin typeface="Arial"/>
                <a:ea typeface="幼圆"/>
              </a:rPr>
              <a:t>D0</a:t>
            </a:r>
            <a:r>
              <a:rPr lang="zh-CN" altLang="en-US" sz="2400" kern="0" dirty="0">
                <a:solidFill>
                  <a:srgbClr val="006600"/>
                </a:solidFill>
                <a:latin typeface="Arial"/>
                <a:ea typeface="幼圆"/>
              </a:rPr>
              <a:t>＝</a:t>
            </a:r>
            <a:r>
              <a:rPr lang="en-US" altLang="zh-CN" sz="2400" kern="0" dirty="0">
                <a:solidFill>
                  <a:srgbClr val="006600"/>
                </a:solidFill>
                <a:latin typeface="Arial"/>
                <a:ea typeface="幼圆"/>
              </a:rPr>
              <a:t>0</a:t>
            </a:r>
            <a:r>
              <a:rPr lang="zh-CN" altLang="en-US" sz="2400" kern="0" dirty="0">
                <a:solidFill>
                  <a:srgbClr val="006600"/>
                </a:solidFill>
                <a:latin typeface="Arial"/>
                <a:ea typeface="幼圆"/>
              </a:rPr>
              <a:t>，未就绪，继续查询</a:t>
            </a:r>
          </a:p>
          <a:p>
            <a:pPr lvl="0" algn="just" defTabSz="971550" eaLnBrk="0" hangingPunct="0">
              <a:lnSpc>
                <a:spcPct val="130000"/>
              </a:lnSpc>
              <a:tabLst>
                <a:tab pos="1143000" algn="l"/>
                <a:tab pos="3429000" algn="l"/>
              </a:tabLst>
              <a:defRPr/>
            </a:pPr>
            <a:r>
              <a:rPr lang="zh-CN" altLang="en-US" sz="2400" kern="0" dirty="0">
                <a:solidFill>
                  <a:srgbClr val="000099"/>
                </a:solidFill>
                <a:latin typeface="Arial"/>
                <a:ea typeface="幼圆"/>
              </a:rPr>
              <a:t>	</a:t>
            </a:r>
            <a:r>
              <a:rPr lang="en-US" altLang="zh-CN" sz="2400" kern="0" dirty="0" err="1">
                <a:solidFill>
                  <a:srgbClr val="000099"/>
                </a:solidFill>
                <a:latin typeface="Arial"/>
                <a:ea typeface="幼圆"/>
              </a:rPr>
              <a:t>inc</a:t>
            </a:r>
            <a:r>
              <a:rPr lang="en-US" altLang="zh-CN" sz="2400" kern="0" dirty="0">
                <a:solidFill>
                  <a:srgbClr val="000099"/>
                </a:solidFill>
                <a:latin typeface="Arial"/>
                <a:ea typeface="幼圆"/>
              </a:rPr>
              <a:t> dx</a:t>
            </a:r>
            <a:r>
              <a:rPr lang="en-US" altLang="zh-CN" sz="2400" kern="0" dirty="0">
                <a:solidFill>
                  <a:srgbClr val="000000"/>
                </a:solidFill>
                <a:latin typeface="Arial"/>
                <a:ea typeface="幼圆"/>
              </a:rPr>
              <a:t>	</a:t>
            </a:r>
            <a:r>
              <a:rPr lang="zh-CN" altLang="en-US" sz="2400" kern="0" dirty="0">
                <a:solidFill>
                  <a:srgbClr val="006600"/>
                </a:solidFill>
                <a:latin typeface="Arial"/>
                <a:ea typeface="幼圆"/>
              </a:rPr>
              <a:t>；</a:t>
            </a:r>
            <a:r>
              <a:rPr lang="en-US" altLang="zh-CN" sz="2400" kern="0" dirty="0">
                <a:solidFill>
                  <a:srgbClr val="006600"/>
                </a:solidFill>
                <a:latin typeface="Arial"/>
                <a:ea typeface="幼圆"/>
              </a:rPr>
              <a:t>D0</a:t>
            </a:r>
            <a:r>
              <a:rPr lang="zh-CN" altLang="en-US" sz="2400" kern="0" dirty="0">
                <a:solidFill>
                  <a:srgbClr val="006600"/>
                </a:solidFill>
                <a:latin typeface="Arial"/>
                <a:ea typeface="幼圆"/>
              </a:rPr>
              <a:t>＝</a:t>
            </a:r>
            <a:r>
              <a:rPr lang="en-US" altLang="zh-CN" sz="2400" kern="0" dirty="0">
                <a:solidFill>
                  <a:srgbClr val="006600"/>
                </a:solidFill>
                <a:latin typeface="Arial"/>
                <a:ea typeface="幼圆"/>
              </a:rPr>
              <a:t>1</a:t>
            </a:r>
            <a:r>
              <a:rPr lang="zh-CN" altLang="en-US" sz="2400" kern="0" dirty="0">
                <a:solidFill>
                  <a:srgbClr val="006600"/>
                </a:solidFill>
                <a:latin typeface="Arial"/>
                <a:ea typeface="幼圆"/>
              </a:rPr>
              <a:t>，就绪，</a:t>
            </a:r>
            <a:r>
              <a:rPr lang="en-US" altLang="zh-CN" sz="2400" kern="0" dirty="0">
                <a:solidFill>
                  <a:srgbClr val="006600"/>
                </a:solidFill>
                <a:latin typeface="Arial"/>
                <a:ea typeface="幼圆"/>
              </a:rPr>
              <a:t>DX</a:t>
            </a:r>
            <a:r>
              <a:rPr lang="zh-CN" altLang="en-US" sz="2400" kern="0" dirty="0">
                <a:solidFill>
                  <a:srgbClr val="006600"/>
                </a:solidFill>
                <a:latin typeface="Arial"/>
                <a:ea typeface="幼圆"/>
              </a:rPr>
              <a:t>指向数据端口</a:t>
            </a:r>
          </a:p>
          <a:p>
            <a:pPr lvl="0" algn="just" defTabSz="971550" eaLnBrk="0" hangingPunct="0">
              <a:lnSpc>
                <a:spcPct val="130000"/>
              </a:lnSpc>
              <a:tabLst>
                <a:tab pos="1143000" algn="l"/>
                <a:tab pos="3429000" algn="l"/>
              </a:tabLst>
              <a:defRPr/>
            </a:pPr>
            <a:r>
              <a:rPr lang="zh-CN" altLang="en-US" sz="2400" kern="0" dirty="0">
                <a:solidFill>
                  <a:srgbClr val="0000FF"/>
                </a:solidFill>
                <a:latin typeface="Arial"/>
                <a:ea typeface="幼圆"/>
              </a:rPr>
              <a:t>	</a:t>
            </a:r>
            <a:r>
              <a:rPr lang="en-US" altLang="zh-CN" sz="2400" kern="0" dirty="0">
                <a:solidFill>
                  <a:srgbClr val="0000FF"/>
                </a:solidFill>
                <a:latin typeface="Arial"/>
                <a:ea typeface="幼圆"/>
              </a:rPr>
              <a:t>in </a:t>
            </a:r>
            <a:r>
              <a:rPr lang="en-US" altLang="zh-CN" sz="2400" kern="0" dirty="0" err="1">
                <a:solidFill>
                  <a:srgbClr val="0000FF"/>
                </a:solidFill>
                <a:latin typeface="Arial"/>
                <a:ea typeface="幼圆"/>
              </a:rPr>
              <a:t>al,dx</a:t>
            </a:r>
            <a:r>
              <a:rPr lang="en-US" altLang="zh-CN" sz="2400" kern="0" dirty="0">
                <a:solidFill>
                  <a:srgbClr val="000000"/>
                </a:solidFill>
                <a:latin typeface="Arial"/>
                <a:ea typeface="幼圆"/>
              </a:rPr>
              <a:t>	</a:t>
            </a:r>
            <a:r>
              <a:rPr lang="zh-CN" altLang="en-US" sz="2400" kern="0" dirty="0">
                <a:solidFill>
                  <a:srgbClr val="006600"/>
                </a:solidFill>
                <a:latin typeface="Arial"/>
                <a:ea typeface="幼圆"/>
              </a:rPr>
              <a:t>；从数据端口输入数据</a:t>
            </a:r>
          </a:p>
        </p:txBody>
      </p:sp>
      <p:pic>
        <p:nvPicPr>
          <p:cNvPr id="6" name="图片 5">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5445224"/>
            <a:ext cx="476672" cy="476672"/>
          </a:xfrm>
          <a:prstGeom prst="rect">
            <a:avLst/>
          </a:prstGeom>
        </p:spPr>
      </p:pic>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b="0" dirty="0" smtClean="0"/>
              <a:t>6.3.2 </a:t>
            </a:r>
            <a:r>
              <a:rPr lang="zh-CN" altLang="en-US" b="0" dirty="0" smtClean="0"/>
              <a:t>查询输出接口</a:t>
            </a:r>
          </a:p>
        </p:txBody>
      </p:sp>
      <p:grpSp>
        <p:nvGrpSpPr>
          <p:cNvPr id="2" name="Group 96"/>
          <p:cNvGrpSpPr>
            <a:grpSpLocks/>
          </p:cNvGrpSpPr>
          <p:nvPr/>
        </p:nvGrpSpPr>
        <p:grpSpPr bwMode="auto">
          <a:xfrm>
            <a:off x="390525" y="1138212"/>
            <a:ext cx="8356600" cy="4090988"/>
            <a:chOff x="246" y="1014"/>
            <a:chExt cx="5264" cy="2577"/>
          </a:xfrm>
        </p:grpSpPr>
        <p:sp>
          <p:nvSpPr>
            <p:cNvPr id="55300" name="Rectangle 6"/>
            <p:cNvSpPr>
              <a:spLocks noChangeArrowheads="1"/>
            </p:cNvSpPr>
            <p:nvPr/>
          </p:nvSpPr>
          <p:spPr bwMode="auto">
            <a:xfrm>
              <a:off x="2354" y="1014"/>
              <a:ext cx="640" cy="896"/>
            </a:xfrm>
            <a:prstGeom prst="rect">
              <a:avLst/>
            </a:prstGeom>
            <a:solidFill>
              <a:srgbClr val="FFCC99"/>
            </a:solidFill>
            <a:ln w="28575">
              <a:solidFill>
                <a:srgbClr val="000099"/>
              </a:solidFill>
              <a:miter lim="800000"/>
              <a:headEnd/>
              <a:tailEnd/>
            </a:ln>
          </p:spPr>
          <p:txBody>
            <a:bodyPr/>
            <a:lstStyle/>
            <a:p>
              <a:endParaRPr lang="zh-CN" altLang="en-US">
                <a:solidFill>
                  <a:srgbClr val="000099"/>
                </a:solidFill>
              </a:endParaRPr>
            </a:p>
          </p:txBody>
        </p:sp>
        <p:sp>
          <p:nvSpPr>
            <p:cNvPr id="55301" name="Rectangle 7"/>
            <p:cNvSpPr>
              <a:spLocks noChangeArrowheads="1"/>
            </p:cNvSpPr>
            <p:nvPr/>
          </p:nvSpPr>
          <p:spPr bwMode="auto">
            <a:xfrm>
              <a:off x="2310" y="1196"/>
              <a:ext cx="773"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a:solidFill>
                    <a:srgbClr val="000099"/>
                  </a:solidFill>
                  <a:latin typeface="Times New Roman" pitchFamily="18" charset="0"/>
                  <a:ea typeface="宋体" pitchFamily="2" charset="-122"/>
                </a:rPr>
                <a:t>8D</a:t>
              </a:r>
            </a:p>
            <a:p>
              <a:pPr algn="ctr" eaLnBrk="0" hangingPunct="0"/>
              <a:r>
                <a:rPr lang="zh-CN" altLang="en-US" sz="2400" dirty="0">
                  <a:solidFill>
                    <a:srgbClr val="000099"/>
                  </a:solidFill>
                  <a:latin typeface="Times New Roman" pitchFamily="18" charset="0"/>
                  <a:ea typeface="宋体" pitchFamily="2" charset="-122"/>
                </a:rPr>
                <a:t>锁存器</a:t>
              </a:r>
            </a:p>
          </p:txBody>
        </p:sp>
        <p:sp>
          <p:nvSpPr>
            <p:cNvPr id="55302" name="Line 8"/>
            <p:cNvSpPr>
              <a:spLocks noChangeShapeType="1"/>
            </p:cNvSpPr>
            <p:nvPr/>
          </p:nvSpPr>
          <p:spPr bwMode="auto">
            <a:xfrm>
              <a:off x="2681" y="3333"/>
              <a:ext cx="921"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03" name="Line 9"/>
            <p:cNvSpPr>
              <a:spLocks noChangeShapeType="1"/>
            </p:cNvSpPr>
            <p:nvPr/>
          </p:nvSpPr>
          <p:spPr bwMode="auto">
            <a:xfrm>
              <a:off x="3883" y="3462"/>
              <a:ext cx="922"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04" name="Rectangle 10"/>
            <p:cNvSpPr>
              <a:spLocks noChangeArrowheads="1"/>
            </p:cNvSpPr>
            <p:nvPr/>
          </p:nvSpPr>
          <p:spPr bwMode="auto">
            <a:xfrm>
              <a:off x="3810" y="2494"/>
              <a:ext cx="639" cy="476"/>
            </a:xfrm>
            <a:prstGeom prst="rect">
              <a:avLst/>
            </a:prstGeom>
            <a:solidFill>
              <a:srgbClr val="66FFFF"/>
            </a:solidFill>
            <a:ln w="28575">
              <a:solidFill>
                <a:srgbClr val="000099"/>
              </a:solidFill>
              <a:miter lim="800000"/>
              <a:headEnd/>
              <a:tailEnd/>
            </a:ln>
          </p:spPr>
          <p:txBody>
            <a:bodyPr/>
            <a:lstStyle/>
            <a:p>
              <a:endParaRPr lang="zh-CN" altLang="en-US">
                <a:solidFill>
                  <a:srgbClr val="000099"/>
                </a:solidFill>
              </a:endParaRPr>
            </a:p>
          </p:txBody>
        </p:sp>
        <p:sp>
          <p:nvSpPr>
            <p:cNvPr id="55305" name="Rectangle 11"/>
            <p:cNvSpPr>
              <a:spLocks noChangeArrowheads="1"/>
            </p:cNvSpPr>
            <p:nvPr/>
          </p:nvSpPr>
          <p:spPr bwMode="auto">
            <a:xfrm>
              <a:off x="3759" y="2593"/>
              <a:ext cx="7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译码</a:t>
              </a:r>
            </a:p>
          </p:txBody>
        </p:sp>
        <p:sp>
          <p:nvSpPr>
            <p:cNvPr id="55306" name="Oval 12"/>
            <p:cNvSpPr>
              <a:spLocks noChangeArrowheads="1"/>
            </p:cNvSpPr>
            <p:nvPr/>
          </p:nvSpPr>
          <p:spPr bwMode="auto">
            <a:xfrm>
              <a:off x="4106" y="2987"/>
              <a:ext cx="46" cy="56"/>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5307" name="Group 13"/>
            <p:cNvGrpSpPr>
              <a:grpSpLocks/>
            </p:cNvGrpSpPr>
            <p:nvPr/>
          </p:nvGrpSpPr>
          <p:grpSpPr bwMode="auto">
            <a:xfrm>
              <a:off x="3900" y="3044"/>
              <a:ext cx="237" cy="182"/>
              <a:chOff x="87" y="430"/>
              <a:chExt cx="19913" cy="19570"/>
            </a:xfrm>
          </p:grpSpPr>
          <p:sp>
            <p:nvSpPr>
              <p:cNvPr id="55387" name="Line 14"/>
              <p:cNvSpPr>
                <a:spLocks noChangeShapeType="1"/>
              </p:cNvSpPr>
              <p:nvPr/>
            </p:nvSpPr>
            <p:spPr bwMode="auto">
              <a:xfrm flipV="1">
                <a:off x="19910" y="430"/>
                <a:ext cx="0" cy="1957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88" name="Line 15"/>
              <p:cNvSpPr>
                <a:spLocks noChangeShapeType="1"/>
              </p:cNvSpPr>
              <p:nvPr/>
            </p:nvSpPr>
            <p:spPr bwMode="auto">
              <a:xfrm>
                <a:off x="87" y="19861"/>
                <a:ext cx="19913" cy="139"/>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08" name="Line 16"/>
            <p:cNvSpPr>
              <a:spLocks noChangeShapeType="1"/>
            </p:cNvSpPr>
            <p:nvPr/>
          </p:nvSpPr>
          <p:spPr bwMode="auto">
            <a:xfrm>
              <a:off x="3868" y="2019"/>
              <a:ext cx="922" cy="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09" name="Oval 17"/>
            <p:cNvSpPr>
              <a:spLocks noChangeArrowheads="1"/>
            </p:cNvSpPr>
            <p:nvPr/>
          </p:nvSpPr>
          <p:spPr bwMode="auto">
            <a:xfrm>
              <a:off x="4118" y="2421"/>
              <a:ext cx="46" cy="56"/>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5310" name="Group 18"/>
            <p:cNvGrpSpPr>
              <a:grpSpLocks/>
            </p:cNvGrpSpPr>
            <p:nvPr/>
          </p:nvGrpSpPr>
          <p:grpSpPr bwMode="auto">
            <a:xfrm>
              <a:off x="3868" y="2254"/>
              <a:ext cx="269" cy="187"/>
              <a:chOff x="-80" y="0"/>
              <a:chExt cx="20080" cy="20000"/>
            </a:xfrm>
          </p:grpSpPr>
          <p:sp>
            <p:nvSpPr>
              <p:cNvPr id="55385" name="Line 19"/>
              <p:cNvSpPr>
                <a:spLocks noChangeShapeType="1"/>
              </p:cNvSpPr>
              <p:nvPr/>
            </p:nvSpPr>
            <p:spPr bwMode="auto">
              <a:xfrm>
                <a:off x="20000" y="0"/>
                <a:ext cx="0"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86" name="Line 20"/>
              <p:cNvSpPr>
                <a:spLocks noChangeShapeType="1"/>
              </p:cNvSpPr>
              <p:nvPr/>
            </p:nvSpPr>
            <p:spPr bwMode="auto">
              <a:xfrm>
                <a:off x="-80" y="0"/>
                <a:ext cx="20080" cy="125"/>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11" name="Line 21"/>
            <p:cNvSpPr>
              <a:spLocks noChangeShapeType="1"/>
            </p:cNvSpPr>
            <p:nvPr/>
          </p:nvSpPr>
          <p:spPr bwMode="auto">
            <a:xfrm>
              <a:off x="1864" y="2129"/>
              <a:ext cx="1711"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12" name="Line 22"/>
            <p:cNvSpPr>
              <a:spLocks noChangeShapeType="1"/>
            </p:cNvSpPr>
            <p:nvPr/>
          </p:nvSpPr>
          <p:spPr bwMode="auto">
            <a:xfrm flipV="1">
              <a:off x="2679" y="1907"/>
              <a:ext cx="0" cy="19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13" name="Rectangle 23"/>
            <p:cNvSpPr>
              <a:spLocks noChangeArrowheads="1"/>
            </p:cNvSpPr>
            <p:nvPr/>
          </p:nvSpPr>
          <p:spPr bwMode="auto">
            <a:xfrm>
              <a:off x="2355" y="2219"/>
              <a:ext cx="639" cy="896"/>
            </a:xfrm>
            <a:prstGeom prst="rect">
              <a:avLst/>
            </a:prstGeom>
            <a:solidFill>
              <a:srgbClr val="FFFFCC"/>
            </a:solidFill>
            <a:ln w="28575">
              <a:solidFill>
                <a:srgbClr val="000099"/>
              </a:solidFill>
              <a:miter lim="800000"/>
              <a:headEnd/>
              <a:tailEnd/>
            </a:ln>
          </p:spPr>
          <p:txBody>
            <a:bodyPr/>
            <a:lstStyle/>
            <a:p>
              <a:endParaRPr lang="zh-CN" altLang="en-US">
                <a:solidFill>
                  <a:srgbClr val="000099"/>
                </a:solidFill>
              </a:endParaRPr>
            </a:p>
          </p:txBody>
        </p:sp>
        <p:sp>
          <p:nvSpPr>
            <p:cNvPr id="55314" name="Rectangle 24"/>
            <p:cNvSpPr>
              <a:spLocks noChangeArrowheads="1"/>
            </p:cNvSpPr>
            <p:nvPr/>
          </p:nvSpPr>
          <p:spPr bwMode="auto">
            <a:xfrm>
              <a:off x="2310" y="2201"/>
              <a:ext cx="773"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nchor="ctr"/>
            <a:lstStyle/>
            <a:p>
              <a:pPr algn="ctr" eaLnBrk="0" hangingPunct="0">
                <a:spcBef>
                  <a:spcPts val="300"/>
                </a:spcBef>
              </a:pPr>
              <a:r>
                <a:rPr lang="en-US" altLang="zh-CN" sz="2400" dirty="0">
                  <a:solidFill>
                    <a:srgbClr val="000099"/>
                  </a:solidFill>
                  <a:latin typeface="Times New Roman" pitchFamily="18" charset="0"/>
                  <a:ea typeface="宋体" pitchFamily="2" charset="-122"/>
                </a:rPr>
                <a:t>1</a:t>
              </a:r>
              <a:r>
                <a:rPr lang="zh-CN" altLang="en-US" sz="2400" dirty="0">
                  <a:solidFill>
                    <a:srgbClr val="000099"/>
                  </a:solidFill>
                  <a:latin typeface="Times New Roman" pitchFamily="18" charset="0"/>
                  <a:ea typeface="宋体" pitchFamily="2" charset="-122"/>
                </a:rPr>
                <a:t>位</a:t>
              </a:r>
            </a:p>
            <a:p>
              <a:pPr algn="ctr" eaLnBrk="0" hangingPunct="0"/>
              <a:r>
                <a:rPr lang="zh-CN" altLang="en-US" sz="2400" dirty="0">
                  <a:solidFill>
                    <a:srgbClr val="000099"/>
                  </a:solidFill>
                  <a:latin typeface="Times New Roman" pitchFamily="18" charset="0"/>
                  <a:ea typeface="宋体" pitchFamily="2" charset="-122"/>
                </a:rPr>
                <a:t>三态</a:t>
              </a:r>
            </a:p>
            <a:p>
              <a:pPr algn="ctr" eaLnBrk="0" hangingPunct="0"/>
              <a:r>
                <a:rPr lang="zh-CN" altLang="en-US" sz="2400" dirty="0">
                  <a:solidFill>
                    <a:srgbClr val="000099"/>
                  </a:solidFill>
                  <a:latin typeface="Times New Roman" pitchFamily="18" charset="0"/>
                  <a:ea typeface="宋体" pitchFamily="2" charset="-122"/>
                </a:rPr>
                <a:t>缓冲器</a:t>
              </a:r>
            </a:p>
          </p:txBody>
        </p:sp>
        <p:sp>
          <p:nvSpPr>
            <p:cNvPr id="55315" name="Oval 25"/>
            <p:cNvSpPr>
              <a:spLocks noChangeArrowheads="1"/>
            </p:cNvSpPr>
            <p:nvPr/>
          </p:nvSpPr>
          <p:spPr bwMode="auto">
            <a:xfrm>
              <a:off x="2651" y="3132"/>
              <a:ext cx="46" cy="56"/>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16" name="Line 26"/>
            <p:cNvSpPr>
              <a:spLocks noChangeShapeType="1"/>
            </p:cNvSpPr>
            <p:nvPr/>
          </p:nvSpPr>
          <p:spPr bwMode="auto">
            <a:xfrm flipV="1">
              <a:off x="2678" y="3192"/>
              <a:ext cx="0" cy="14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17" name="Rectangle 27"/>
            <p:cNvSpPr>
              <a:spLocks noChangeArrowheads="1"/>
            </p:cNvSpPr>
            <p:nvPr/>
          </p:nvSpPr>
          <p:spPr bwMode="auto">
            <a:xfrm>
              <a:off x="1493" y="2038"/>
              <a:ext cx="22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R</a:t>
              </a:r>
            </a:p>
          </p:txBody>
        </p:sp>
        <p:sp>
          <p:nvSpPr>
            <p:cNvPr id="55318" name="Rectangle 28"/>
            <p:cNvSpPr>
              <a:spLocks noChangeArrowheads="1"/>
            </p:cNvSpPr>
            <p:nvPr/>
          </p:nvSpPr>
          <p:spPr bwMode="auto">
            <a:xfrm>
              <a:off x="1270" y="1709"/>
              <a:ext cx="31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Q</a:t>
              </a:r>
            </a:p>
          </p:txBody>
        </p:sp>
        <p:sp>
          <p:nvSpPr>
            <p:cNvPr id="55319" name="Rectangle 29"/>
            <p:cNvSpPr>
              <a:spLocks noChangeArrowheads="1"/>
            </p:cNvSpPr>
            <p:nvPr/>
          </p:nvSpPr>
          <p:spPr bwMode="auto">
            <a:xfrm>
              <a:off x="469" y="2332"/>
              <a:ext cx="50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5320" name="Rectangle 30"/>
            <p:cNvSpPr>
              <a:spLocks noChangeArrowheads="1"/>
            </p:cNvSpPr>
            <p:nvPr/>
          </p:nvSpPr>
          <p:spPr bwMode="auto">
            <a:xfrm>
              <a:off x="4744" y="3317"/>
              <a:ext cx="5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5321" name="Rectangle 31"/>
            <p:cNvSpPr>
              <a:spLocks noChangeArrowheads="1"/>
            </p:cNvSpPr>
            <p:nvPr/>
          </p:nvSpPr>
          <p:spPr bwMode="auto">
            <a:xfrm>
              <a:off x="4715" y="1894"/>
              <a:ext cx="66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5322" name="Rectangle 32"/>
            <p:cNvSpPr>
              <a:spLocks noChangeArrowheads="1"/>
            </p:cNvSpPr>
            <p:nvPr/>
          </p:nvSpPr>
          <p:spPr bwMode="auto">
            <a:xfrm>
              <a:off x="4661" y="2584"/>
              <a:ext cx="800"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15</a:t>
              </a:r>
              <a:endParaRPr lang="en-US" altLang="zh-CN" sz="2400">
                <a:solidFill>
                  <a:srgbClr val="000099"/>
                </a:solidFill>
                <a:latin typeface="Times New Roman" pitchFamily="18" charset="0"/>
                <a:ea typeface="宋体" pitchFamily="2" charset="-122"/>
              </a:endParaRPr>
            </a:p>
          </p:txBody>
        </p:sp>
        <p:sp>
          <p:nvSpPr>
            <p:cNvPr id="55323" name="Rectangle 33"/>
            <p:cNvSpPr>
              <a:spLocks noChangeArrowheads="1"/>
            </p:cNvSpPr>
            <p:nvPr/>
          </p:nvSpPr>
          <p:spPr bwMode="auto">
            <a:xfrm>
              <a:off x="4180" y="3044"/>
              <a:ext cx="68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8000H</a:t>
              </a:r>
            </a:p>
          </p:txBody>
        </p:sp>
        <p:sp>
          <p:nvSpPr>
            <p:cNvPr id="55324" name="Rectangle 34"/>
            <p:cNvSpPr>
              <a:spLocks noChangeArrowheads="1"/>
            </p:cNvSpPr>
            <p:nvPr/>
          </p:nvSpPr>
          <p:spPr bwMode="auto">
            <a:xfrm>
              <a:off x="4180" y="2168"/>
              <a:ext cx="68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8001H</a:t>
              </a:r>
            </a:p>
          </p:txBody>
        </p:sp>
        <p:sp>
          <p:nvSpPr>
            <p:cNvPr id="55325" name="Rectangle 35"/>
            <p:cNvSpPr>
              <a:spLocks noChangeArrowheads="1"/>
            </p:cNvSpPr>
            <p:nvPr/>
          </p:nvSpPr>
          <p:spPr bwMode="auto">
            <a:xfrm>
              <a:off x="3569" y="1284"/>
              <a:ext cx="68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55326" name="Rectangle 36"/>
            <p:cNvSpPr>
              <a:spLocks noChangeArrowheads="1"/>
            </p:cNvSpPr>
            <p:nvPr/>
          </p:nvSpPr>
          <p:spPr bwMode="auto">
            <a:xfrm>
              <a:off x="3260" y="2515"/>
              <a:ext cx="31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55327" name="Rectangle 37"/>
            <p:cNvSpPr>
              <a:spLocks noChangeArrowheads="1"/>
            </p:cNvSpPr>
            <p:nvPr/>
          </p:nvSpPr>
          <p:spPr bwMode="auto">
            <a:xfrm>
              <a:off x="1532" y="1725"/>
              <a:ext cx="31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D</a:t>
              </a:r>
            </a:p>
          </p:txBody>
        </p:sp>
        <p:sp>
          <p:nvSpPr>
            <p:cNvPr id="55328" name="Oval 38"/>
            <p:cNvSpPr>
              <a:spLocks noChangeArrowheads="1"/>
            </p:cNvSpPr>
            <p:nvPr/>
          </p:nvSpPr>
          <p:spPr bwMode="auto">
            <a:xfrm>
              <a:off x="1523" y="2310"/>
              <a:ext cx="45" cy="56"/>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5329" name="Group 39"/>
            <p:cNvGrpSpPr>
              <a:grpSpLocks/>
            </p:cNvGrpSpPr>
            <p:nvPr/>
          </p:nvGrpSpPr>
          <p:grpSpPr bwMode="auto">
            <a:xfrm>
              <a:off x="1801" y="2068"/>
              <a:ext cx="63" cy="122"/>
              <a:chOff x="0" y="0"/>
              <a:chExt cx="20000" cy="20000"/>
            </a:xfrm>
          </p:grpSpPr>
          <p:sp>
            <p:nvSpPr>
              <p:cNvPr id="55383" name="Line 40"/>
              <p:cNvSpPr>
                <a:spLocks noChangeShapeType="1"/>
              </p:cNvSpPr>
              <p:nvPr/>
            </p:nvSpPr>
            <p:spPr bwMode="auto">
              <a:xfrm flipH="1" flipV="1">
                <a:off x="0" y="10000"/>
                <a:ext cx="20000" cy="1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84" name="Line 41"/>
              <p:cNvSpPr>
                <a:spLocks noChangeShapeType="1"/>
              </p:cNvSpPr>
              <p:nvPr/>
            </p:nvSpPr>
            <p:spPr bwMode="auto">
              <a:xfrm flipV="1">
                <a:off x="0" y="0"/>
                <a:ext cx="20000" cy="1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30" name="Rectangle 42"/>
            <p:cNvSpPr>
              <a:spLocks noChangeArrowheads="1"/>
            </p:cNvSpPr>
            <p:nvPr/>
          </p:nvSpPr>
          <p:spPr bwMode="auto">
            <a:xfrm>
              <a:off x="1939" y="1547"/>
              <a:ext cx="4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+5V</a:t>
              </a:r>
            </a:p>
          </p:txBody>
        </p:sp>
        <p:sp>
          <p:nvSpPr>
            <p:cNvPr id="55331" name="Rectangle 43"/>
            <p:cNvSpPr>
              <a:spLocks noChangeArrowheads="1"/>
            </p:cNvSpPr>
            <p:nvPr/>
          </p:nvSpPr>
          <p:spPr bwMode="auto">
            <a:xfrm>
              <a:off x="1226" y="1671"/>
              <a:ext cx="640" cy="62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5332" name="Group 44"/>
            <p:cNvGrpSpPr>
              <a:grpSpLocks/>
            </p:cNvGrpSpPr>
            <p:nvPr/>
          </p:nvGrpSpPr>
          <p:grpSpPr bwMode="auto">
            <a:xfrm>
              <a:off x="1866" y="1616"/>
              <a:ext cx="118" cy="261"/>
              <a:chOff x="0" y="49"/>
              <a:chExt cx="20000" cy="19951"/>
            </a:xfrm>
          </p:grpSpPr>
          <p:sp>
            <p:nvSpPr>
              <p:cNvPr id="55381" name="Line 45"/>
              <p:cNvSpPr>
                <a:spLocks noChangeShapeType="1"/>
              </p:cNvSpPr>
              <p:nvPr/>
            </p:nvSpPr>
            <p:spPr bwMode="auto">
              <a:xfrm flipH="1">
                <a:off x="0" y="19900"/>
                <a:ext cx="20000" cy="1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82" name="Line 46"/>
              <p:cNvSpPr>
                <a:spLocks noChangeShapeType="1"/>
              </p:cNvSpPr>
              <p:nvPr/>
            </p:nvSpPr>
            <p:spPr bwMode="auto">
              <a:xfrm>
                <a:off x="19819" y="49"/>
                <a:ext cx="181" cy="1995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33" name="Line 47"/>
            <p:cNvSpPr>
              <a:spLocks noChangeShapeType="1"/>
            </p:cNvSpPr>
            <p:nvPr/>
          </p:nvSpPr>
          <p:spPr bwMode="auto">
            <a:xfrm>
              <a:off x="1107" y="1872"/>
              <a:ext cx="0" cy="8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34" name="Line 48"/>
            <p:cNvSpPr>
              <a:spLocks noChangeShapeType="1"/>
            </p:cNvSpPr>
            <p:nvPr/>
          </p:nvSpPr>
          <p:spPr bwMode="auto">
            <a:xfrm>
              <a:off x="929" y="2477"/>
              <a:ext cx="617"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5335" name="Group 49"/>
            <p:cNvGrpSpPr>
              <a:grpSpLocks/>
            </p:cNvGrpSpPr>
            <p:nvPr/>
          </p:nvGrpSpPr>
          <p:grpSpPr bwMode="auto">
            <a:xfrm>
              <a:off x="246" y="1160"/>
              <a:ext cx="773" cy="1607"/>
              <a:chOff x="0" y="0"/>
              <a:chExt cx="20000" cy="20000"/>
            </a:xfrm>
          </p:grpSpPr>
          <p:sp>
            <p:nvSpPr>
              <p:cNvPr id="55379" name="Rectangle 50"/>
              <p:cNvSpPr>
                <a:spLocks noChangeArrowheads="1"/>
              </p:cNvSpPr>
              <p:nvPr/>
            </p:nvSpPr>
            <p:spPr bwMode="auto">
              <a:xfrm>
                <a:off x="0" y="2849"/>
                <a:ext cx="20000" cy="1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endParaRPr lang="en-US" altLang="zh-CN" sz="2400">
                  <a:solidFill>
                    <a:srgbClr val="000099"/>
                  </a:solidFill>
                  <a:latin typeface="Times New Roman" pitchFamily="18" charset="0"/>
                  <a:ea typeface="宋体" pitchFamily="2" charset="-122"/>
                </a:endParaRPr>
              </a:p>
              <a:p>
                <a:pPr algn="ctr" eaLnBrk="0" hangingPunct="0"/>
                <a:r>
                  <a:rPr lang="zh-CN" altLang="en-US" sz="2400">
                    <a:solidFill>
                      <a:srgbClr val="000099"/>
                    </a:solidFill>
                    <a:latin typeface="Times New Roman" pitchFamily="18" charset="0"/>
                    <a:ea typeface="宋体" pitchFamily="2" charset="-122"/>
                  </a:rPr>
                  <a:t>输出</a:t>
                </a:r>
              </a:p>
              <a:p>
                <a:pPr algn="ctr" eaLnBrk="0" hangingPunct="0"/>
                <a:r>
                  <a:rPr lang="zh-CN" altLang="en-US" sz="2400">
                    <a:solidFill>
                      <a:srgbClr val="000099"/>
                    </a:solidFill>
                    <a:latin typeface="Times New Roman" pitchFamily="18" charset="0"/>
                    <a:ea typeface="宋体" pitchFamily="2" charset="-122"/>
                  </a:rPr>
                  <a:t>设备</a:t>
                </a:r>
              </a:p>
            </p:txBody>
          </p:sp>
          <p:sp>
            <p:nvSpPr>
              <p:cNvPr id="55380" name="Rectangle 51"/>
              <p:cNvSpPr>
                <a:spLocks noChangeArrowheads="1"/>
              </p:cNvSpPr>
              <p:nvPr/>
            </p:nvSpPr>
            <p:spPr bwMode="auto">
              <a:xfrm>
                <a:off x="1155" y="0"/>
                <a:ext cx="16542" cy="200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5336" name="Line 52"/>
            <p:cNvSpPr>
              <a:spLocks noChangeShapeType="1"/>
            </p:cNvSpPr>
            <p:nvPr/>
          </p:nvSpPr>
          <p:spPr bwMode="auto">
            <a:xfrm>
              <a:off x="1546" y="2365"/>
              <a:ext cx="0" cy="11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37" name="Line 53"/>
            <p:cNvSpPr>
              <a:spLocks noChangeShapeType="1"/>
            </p:cNvSpPr>
            <p:nvPr/>
          </p:nvSpPr>
          <p:spPr bwMode="auto">
            <a:xfrm>
              <a:off x="944" y="1849"/>
              <a:ext cx="298"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5338" name="Group 54"/>
            <p:cNvGrpSpPr>
              <a:grpSpLocks/>
            </p:cNvGrpSpPr>
            <p:nvPr/>
          </p:nvGrpSpPr>
          <p:grpSpPr bwMode="auto">
            <a:xfrm>
              <a:off x="2993" y="1470"/>
              <a:ext cx="238" cy="1202"/>
              <a:chOff x="0" y="-372"/>
              <a:chExt cx="20000" cy="20372"/>
            </a:xfrm>
          </p:grpSpPr>
          <p:sp>
            <p:nvSpPr>
              <p:cNvPr id="55377" name="Line 55"/>
              <p:cNvSpPr>
                <a:spLocks noChangeShapeType="1"/>
              </p:cNvSpPr>
              <p:nvPr/>
            </p:nvSpPr>
            <p:spPr bwMode="auto">
              <a:xfrm flipH="1">
                <a:off x="0" y="19978"/>
                <a:ext cx="20000" cy="2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78" name="Line 56"/>
              <p:cNvSpPr>
                <a:spLocks noChangeShapeType="1"/>
              </p:cNvSpPr>
              <p:nvPr/>
            </p:nvSpPr>
            <p:spPr bwMode="auto">
              <a:xfrm>
                <a:off x="19910" y="-372"/>
                <a:ext cx="90" cy="20372"/>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39" name="Line 57"/>
            <p:cNvSpPr>
              <a:spLocks noChangeShapeType="1"/>
            </p:cNvSpPr>
            <p:nvPr/>
          </p:nvSpPr>
          <p:spPr bwMode="auto">
            <a:xfrm>
              <a:off x="1107" y="2671"/>
              <a:ext cx="1248"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5340" name="Group 58"/>
            <p:cNvGrpSpPr>
              <a:grpSpLocks/>
            </p:cNvGrpSpPr>
            <p:nvPr/>
          </p:nvGrpSpPr>
          <p:grpSpPr bwMode="auto">
            <a:xfrm>
              <a:off x="2629" y="1834"/>
              <a:ext cx="99" cy="78"/>
              <a:chOff x="0" y="0"/>
              <a:chExt cx="20000" cy="20000"/>
            </a:xfrm>
          </p:grpSpPr>
          <p:sp>
            <p:nvSpPr>
              <p:cNvPr id="55375" name="Line 59"/>
              <p:cNvSpPr>
                <a:spLocks noChangeShapeType="1"/>
              </p:cNvSpPr>
              <p:nvPr/>
            </p:nvSpPr>
            <p:spPr bwMode="auto">
              <a:xfrm flipV="1">
                <a:off x="0" y="0"/>
                <a:ext cx="10027"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76" name="Line 60"/>
              <p:cNvSpPr>
                <a:spLocks noChangeShapeType="1"/>
              </p:cNvSpPr>
              <p:nvPr/>
            </p:nvSpPr>
            <p:spPr bwMode="auto">
              <a:xfrm>
                <a:off x="10027" y="0"/>
                <a:ext cx="9973"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5341" name="Group 61"/>
            <p:cNvGrpSpPr>
              <a:grpSpLocks/>
            </p:cNvGrpSpPr>
            <p:nvPr/>
          </p:nvGrpSpPr>
          <p:grpSpPr bwMode="auto">
            <a:xfrm>
              <a:off x="3571" y="1927"/>
              <a:ext cx="300" cy="419"/>
              <a:chOff x="0" y="0"/>
              <a:chExt cx="20000" cy="20000"/>
            </a:xfrm>
          </p:grpSpPr>
          <p:grpSp>
            <p:nvGrpSpPr>
              <p:cNvPr id="55367" name="Group 62"/>
              <p:cNvGrpSpPr>
                <a:grpSpLocks/>
              </p:cNvGrpSpPr>
              <p:nvPr/>
            </p:nvGrpSpPr>
            <p:grpSpPr bwMode="auto">
              <a:xfrm>
                <a:off x="4942" y="0"/>
                <a:ext cx="10916" cy="20000"/>
                <a:chOff x="0" y="0"/>
                <a:chExt cx="20000" cy="20000"/>
              </a:xfrm>
            </p:grpSpPr>
            <p:grpSp>
              <p:nvGrpSpPr>
                <p:cNvPr id="55371" name="Group 63"/>
                <p:cNvGrpSpPr>
                  <a:grpSpLocks/>
                </p:cNvGrpSpPr>
                <p:nvPr/>
              </p:nvGrpSpPr>
              <p:grpSpPr bwMode="auto">
                <a:xfrm>
                  <a:off x="0" y="0"/>
                  <a:ext cx="19511" cy="19882"/>
                  <a:chOff x="0" y="0"/>
                  <a:chExt cx="20000" cy="20000"/>
                </a:xfrm>
              </p:grpSpPr>
              <p:sp>
                <p:nvSpPr>
                  <p:cNvPr id="55373" name="Arc 64"/>
                  <p:cNvSpPr>
                    <a:spLocks/>
                  </p:cNvSpPr>
                  <p:nvPr/>
                </p:nvSpPr>
                <p:spPr bwMode="auto">
                  <a:xfrm flipH="1" flipV="1">
                    <a:off x="0" y="10003"/>
                    <a:ext cx="20000" cy="9997"/>
                  </a:xfrm>
                  <a:custGeom>
                    <a:avLst/>
                    <a:gdLst>
                      <a:gd name="T0" fmla="*/ 0 w 21600"/>
                      <a:gd name="T1" fmla="*/ 0 h 21600"/>
                      <a:gd name="T2" fmla="*/ 18519 w 21600"/>
                      <a:gd name="T3" fmla="*/ 4627 h 21600"/>
                      <a:gd name="T4" fmla="*/ 0 w 21600"/>
                      <a:gd name="T5" fmla="*/ 462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74" name="Arc 65"/>
                  <p:cNvSpPr>
                    <a:spLocks/>
                  </p:cNvSpPr>
                  <p:nvPr/>
                </p:nvSpPr>
                <p:spPr bwMode="auto">
                  <a:xfrm flipH="1">
                    <a:off x="0" y="0"/>
                    <a:ext cx="20000" cy="10003"/>
                  </a:xfrm>
                  <a:custGeom>
                    <a:avLst/>
                    <a:gdLst>
                      <a:gd name="T0" fmla="*/ 0 w 21600"/>
                      <a:gd name="T1" fmla="*/ 0 h 21600"/>
                      <a:gd name="T2" fmla="*/ 18519 w 21600"/>
                      <a:gd name="T3" fmla="*/ 4632 h 21600"/>
                      <a:gd name="T4" fmla="*/ 0 w 21600"/>
                      <a:gd name="T5" fmla="*/ 46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5372" name="Line 66"/>
                <p:cNvSpPr>
                  <a:spLocks noChangeShapeType="1"/>
                </p:cNvSpPr>
                <p:nvPr/>
              </p:nvSpPr>
              <p:spPr bwMode="auto">
                <a:xfrm>
                  <a:off x="19870" y="0"/>
                  <a:ext cx="130"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68" name="Oval 67"/>
              <p:cNvSpPr>
                <a:spLocks noChangeArrowheads="1"/>
              </p:cNvSpPr>
              <p:nvPr/>
            </p:nvSpPr>
            <p:spPr bwMode="auto">
              <a:xfrm>
                <a:off x="0" y="8079"/>
                <a:ext cx="4213" cy="3142"/>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69" name="Oval 68"/>
              <p:cNvSpPr>
                <a:spLocks noChangeArrowheads="1"/>
              </p:cNvSpPr>
              <p:nvPr/>
            </p:nvSpPr>
            <p:spPr bwMode="auto">
              <a:xfrm>
                <a:off x="15787" y="2850"/>
                <a:ext cx="4213" cy="3141"/>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70" name="Oval 69"/>
              <p:cNvSpPr>
                <a:spLocks noChangeArrowheads="1"/>
              </p:cNvSpPr>
              <p:nvPr/>
            </p:nvSpPr>
            <p:spPr bwMode="auto">
              <a:xfrm>
                <a:off x="15787" y="14188"/>
                <a:ext cx="4213" cy="3135"/>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grpSp>
          <p:nvGrpSpPr>
            <p:cNvPr id="55342" name="Group 70"/>
            <p:cNvGrpSpPr>
              <a:grpSpLocks/>
            </p:cNvGrpSpPr>
            <p:nvPr/>
          </p:nvGrpSpPr>
          <p:grpSpPr bwMode="auto">
            <a:xfrm>
              <a:off x="3585" y="3132"/>
              <a:ext cx="301" cy="419"/>
              <a:chOff x="0" y="0"/>
              <a:chExt cx="19999" cy="20000"/>
            </a:xfrm>
          </p:grpSpPr>
          <p:grpSp>
            <p:nvGrpSpPr>
              <p:cNvPr id="55359" name="Group 71"/>
              <p:cNvGrpSpPr>
                <a:grpSpLocks/>
              </p:cNvGrpSpPr>
              <p:nvPr/>
            </p:nvGrpSpPr>
            <p:grpSpPr bwMode="auto">
              <a:xfrm>
                <a:off x="4938" y="0"/>
                <a:ext cx="10923" cy="20000"/>
                <a:chOff x="0" y="0"/>
                <a:chExt cx="20000" cy="20000"/>
              </a:xfrm>
            </p:grpSpPr>
            <p:grpSp>
              <p:nvGrpSpPr>
                <p:cNvPr id="55363" name="Group 72"/>
                <p:cNvGrpSpPr>
                  <a:grpSpLocks/>
                </p:cNvGrpSpPr>
                <p:nvPr/>
              </p:nvGrpSpPr>
              <p:grpSpPr bwMode="auto">
                <a:xfrm>
                  <a:off x="0" y="0"/>
                  <a:ext cx="19513" cy="19882"/>
                  <a:chOff x="0" y="0"/>
                  <a:chExt cx="20000" cy="20000"/>
                </a:xfrm>
              </p:grpSpPr>
              <p:sp>
                <p:nvSpPr>
                  <p:cNvPr id="55365" name="Arc 73"/>
                  <p:cNvSpPr>
                    <a:spLocks/>
                  </p:cNvSpPr>
                  <p:nvPr/>
                </p:nvSpPr>
                <p:spPr bwMode="auto">
                  <a:xfrm flipH="1" flipV="1">
                    <a:off x="0" y="10003"/>
                    <a:ext cx="20000" cy="9997"/>
                  </a:xfrm>
                  <a:custGeom>
                    <a:avLst/>
                    <a:gdLst>
                      <a:gd name="T0" fmla="*/ 0 w 21600"/>
                      <a:gd name="T1" fmla="*/ 0 h 21600"/>
                      <a:gd name="T2" fmla="*/ 18519 w 21600"/>
                      <a:gd name="T3" fmla="*/ 4627 h 21600"/>
                      <a:gd name="T4" fmla="*/ 0 w 21600"/>
                      <a:gd name="T5" fmla="*/ 462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66" name="Arc 74"/>
                  <p:cNvSpPr>
                    <a:spLocks/>
                  </p:cNvSpPr>
                  <p:nvPr/>
                </p:nvSpPr>
                <p:spPr bwMode="auto">
                  <a:xfrm flipH="1">
                    <a:off x="0" y="0"/>
                    <a:ext cx="20000" cy="10003"/>
                  </a:xfrm>
                  <a:custGeom>
                    <a:avLst/>
                    <a:gdLst>
                      <a:gd name="T0" fmla="*/ 0 w 21600"/>
                      <a:gd name="T1" fmla="*/ 0 h 21600"/>
                      <a:gd name="T2" fmla="*/ 18519 w 21600"/>
                      <a:gd name="T3" fmla="*/ 4632 h 21600"/>
                      <a:gd name="T4" fmla="*/ 0 w 21600"/>
                      <a:gd name="T5" fmla="*/ 46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5364" name="Line 75"/>
                <p:cNvSpPr>
                  <a:spLocks noChangeShapeType="1"/>
                </p:cNvSpPr>
                <p:nvPr/>
              </p:nvSpPr>
              <p:spPr bwMode="auto">
                <a:xfrm>
                  <a:off x="19870" y="0"/>
                  <a:ext cx="130" cy="20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60" name="Oval 76"/>
              <p:cNvSpPr>
                <a:spLocks noChangeArrowheads="1"/>
              </p:cNvSpPr>
              <p:nvPr/>
            </p:nvSpPr>
            <p:spPr bwMode="auto">
              <a:xfrm>
                <a:off x="0" y="8079"/>
                <a:ext cx="4210" cy="3142"/>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61" name="Oval 77"/>
              <p:cNvSpPr>
                <a:spLocks noChangeArrowheads="1"/>
              </p:cNvSpPr>
              <p:nvPr/>
            </p:nvSpPr>
            <p:spPr bwMode="auto">
              <a:xfrm>
                <a:off x="15790" y="2850"/>
                <a:ext cx="4209" cy="3141"/>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5362" name="Oval 78"/>
              <p:cNvSpPr>
                <a:spLocks noChangeArrowheads="1"/>
              </p:cNvSpPr>
              <p:nvPr/>
            </p:nvSpPr>
            <p:spPr bwMode="auto">
              <a:xfrm>
                <a:off x="15790" y="14182"/>
                <a:ext cx="4209" cy="3141"/>
              </a:xfrm>
              <a:prstGeom prst="ellipse">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5343" name="Line 79"/>
            <p:cNvSpPr>
              <a:spLocks noChangeShapeType="1"/>
            </p:cNvSpPr>
            <p:nvPr/>
          </p:nvSpPr>
          <p:spPr bwMode="auto">
            <a:xfrm flipH="1">
              <a:off x="3014" y="1460"/>
              <a:ext cx="491" cy="0"/>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44" name="Line 80"/>
            <p:cNvSpPr>
              <a:spLocks noChangeShapeType="1"/>
            </p:cNvSpPr>
            <p:nvPr/>
          </p:nvSpPr>
          <p:spPr bwMode="auto">
            <a:xfrm flipH="1">
              <a:off x="930" y="1458"/>
              <a:ext cx="1417" cy="0"/>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5345" name="Oval 81"/>
            <p:cNvSpPr>
              <a:spLocks noChangeArrowheads="1"/>
            </p:cNvSpPr>
            <p:nvPr/>
          </p:nvSpPr>
          <p:spPr bwMode="auto">
            <a:xfrm>
              <a:off x="1091" y="1825"/>
              <a:ext cx="45" cy="54"/>
            </a:xfrm>
            <a:prstGeom prst="ellipse">
              <a:avLst/>
            </a:prstGeom>
            <a:solidFill>
              <a:srgbClr val="000000"/>
            </a:solidFill>
            <a:ln w="28575">
              <a:solidFill>
                <a:srgbClr val="000099"/>
              </a:solidFill>
              <a:round/>
              <a:headEnd/>
              <a:tailEnd/>
            </a:ln>
          </p:spPr>
          <p:txBody>
            <a:bodyPr/>
            <a:lstStyle/>
            <a:p>
              <a:endParaRPr lang="zh-CN" altLang="en-US">
                <a:solidFill>
                  <a:srgbClr val="000099"/>
                </a:solidFill>
              </a:endParaRPr>
            </a:p>
          </p:txBody>
        </p:sp>
        <p:sp>
          <p:nvSpPr>
            <p:cNvPr id="55346" name="Oval 82"/>
            <p:cNvSpPr>
              <a:spLocks noChangeArrowheads="1"/>
            </p:cNvSpPr>
            <p:nvPr/>
          </p:nvSpPr>
          <p:spPr bwMode="auto">
            <a:xfrm>
              <a:off x="2659" y="2099"/>
              <a:ext cx="45" cy="54"/>
            </a:xfrm>
            <a:prstGeom prst="ellipse">
              <a:avLst/>
            </a:prstGeom>
            <a:solidFill>
              <a:srgbClr val="000000"/>
            </a:solidFill>
            <a:ln w="28575">
              <a:solidFill>
                <a:srgbClr val="000099"/>
              </a:solidFill>
              <a:round/>
              <a:headEnd/>
              <a:tailEnd/>
            </a:ln>
          </p:spPr>
          <p:txBody>
            <a:bodyPr/>
            <a:lstStyle/>
            <a:p>
              <a:endParaRPr lang="zh-CN" altLang="en-US">
                <a:solidFill>
                  <a:srgbClr val="000099"/>
                </a:solidFill>
              </a:endParaRPr>
            </a:p>
          </p:txBody>
        </p:sp>
        <p:sp>
          <p:nvSpPr>
            <p:cNvPr id="55347" name="Line 83"/>
            <p:cNvSpPr>
              <a:spLocks noChangeShapeType="1"/>
            </p:cNvSpPr>
            <p:nvPr/>
          </p:nvSpPr>
          <p:spPr bwMode="auto">
            <a:xfrm flipH="1">
              <a:off x="4463" y="2719"/>
              <a:ext cx="268" cy="1"/>
            </a:xfrm>
            <a:prstGeom prst="line">
              <a:avLst/>
            </a:prstGeom>
            <a:noFill/>
            <a:ln w="762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5348" name="Group 84"/>
            <p:cNvGrpSpPr>
              <a:grpSpLocks/>
            </p:cNvGrpSpPr>
            <p:nvPr/>
          </p:nvGrpSpPr>
          <p:grpSpPr bwMode="auto">
            <a:xfrm>
              <a:off x="458" y="2357"/>
              <a:ext cx="463" cy="291"/>
              <a:chOff x="458" y="2357"/>
              <a:chExt cx="463" cy="291"/>
            </a:xfrm>
          </p:grpSpPr>
          <p:sp>
            <p:nvSpPr>
              <p:cNvPr id="55357" name="Text Box 85"/>
              <p:cNvSpPr txBox="1">
                <a:spLocks noChangeArrowheads="1"/>
              </p:cNvSpPr>
              <p:nvPr/>
            </p:nvSpPr>
            <p:spPr bwMode="auto">
              <a:xfrm>
                <a:off x="458" y="2357"/>
                <a:ext cx="4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ACK</a:t>
                </a:r>
              </a:p>
            </p:txBody>
          </p:sp>
          <p:sp>
            <p:nvSpPr>
              <p:cNvPr id="55358" name="Line 86"/>
              <p:cNvSpPr>
                <a:spLocks noChangeShapeType="1"/>
              </p:cNvSpPr>
              <p:nvPr/>
            </p:nvSpPr>
            <p:spPr bwMode="auto">
              <a:xfrm>
                <a:off x="533" y="2395"/>
                <a:ext cx="333"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5349" name="Group 87"/>
            <p:cNvGrpSpPr>
              <a:grpSpLocks/>
            </p:cNvGrpSpPr>
            <p:nvPr/>
          </p:nvGrpSpPr>
          <p:grpSpPr bwMode="auto">
            <a:xfrm>
              <a:off x="4854" y="1902"/>
              <a:ext cx="501" cy="291"/>
              <a:chOff x="458" y="2357"/>
              <a:chExt cx="501" cy="291"/>
            </a:xfrm>
          </p:grpSpPr>
          <p:sp>
            <p:nvSpPr>
              <p:cNvPr id="55355" name="Text Box 88"/>
              <p:cNvSpPr txBox="1">
                <a:spLocks noChangeArrowheads="1"/>
              </p:cNvSpPr>
              <p:nvPr/>
            </p:nvSpPr>
            <p:spPr bwMode="auto">
              <a:xfrm>
                <a:off x="458" y="2357"/>
                <a:ext cx="5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IOW</a:t>
                </a:r>
              </a:p>
            </p:txBody>
          </p:sp>
          <p:sp>
            <p:nvSpPr>
              <p:cNvPr id="55356" name="Line 89"/>
              <p:cNvSpPr>
                <a:spLocks noChangeShapeType="1"/>
              </p:cNvSpPr>
              <p:nvPr/>
            </p:nvSpPr>
            <p:spPr bwMode="auto">
              <a:xfrm>
                <a:off x="506" y="2395"/>
                <a:ext cx="408" cy="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5350" name="Group 90"/>
            <p:cNvGrpSpPr>
              <a:grpSpLocks/>
            </p:cNvGrpSpPr>
            <p:nvPr/>
          </p:nvGrpSpPr>
          <p:grpSpPr bwMode="auto">
            <a:xfrm>
              <a:off x="4884" y="3282"/>
              <a:ext cx="447" cy="291"/>
              <a:chOff x="458" y="2357"/>
              <a:chExt cx="447" cy="291"/>
            </a:xfrm>
          </p:grpSpPr>
          <p:sp>
            <p:nvSpPr>
              <p:cNvPr id="55353" name="Text Box 91"/>
              <p:cNvSpPr txBox="1">
                <a:spLocks noChangeArrowheads="1"/>
              </p:cNvSpPr>
              <p:nvPr/>
            </p:nvSpPr>
            <p:spPr bwMode="auto">
              <a:xfrm>
                <a:off x="458" y="2357"/>
                <a:ext cx="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kumimoji="1" lang="en-US" altLang="zh-CN" sz="2400">
                    <a:solidFill>
                      <a:srgbClr val="000099"/>
                    </a:solidFill>
                    <a:latin typeface="Tahoma" pitchFamily="34" charset="0"/>
                    <a:ea typeface="宋体" pitchFamily="2" charset="-122"/>
                  </a:rPr>
                  <a:t>IOR</a:t>
                </a:r>
              </a:p>
            </p:txBody>
          </p:sp>
          <p:sp>
            <p:nvSpPr>
              <p:cNvPr id="55354" name="Line 92"/>
              <p:cNvSpPr>
                <a:spLocks noChangeShapeType="1"/>
              </p:cNvSpPr>
              <p:nvPr/>
            </p:nvSpPr>
            <p:spPr bwMode="auto">
              <a:xfrm>
                <a:off x="503" y="2395"/>
                <a:ext cx="333" cy="1"/>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5351" name="Text Box 94"/>
            <p:cNvSpPr txBox="1">
              <a:spLocks noChangeArrowheads="1"/>
            </p:cNvSpPr>
            <p:nvPr/>
          </p:nvSpPr>
          <p:spPr bwMode="auto">
            <a:xfrm>
              <a:off x="4785" y="2160"/>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zh-CN" altLang="en-US">
                  <a:solidFill>
                    <a:srgbClr val="000099"/>
                  </a:solidFill>
                  <a:ea typeface="宋体" pitchFamily="2" charset="-122"/>
                </a:rPr>
                <a:t>数据口</a:t>
              </a:r>
            </a:p>
          </p:txBody>
        </p:sp>
        <p:sp>
          <p:nvSpPr>
            <p:cNvPr id="55352" name="Text Box 95"/>
            <p:cNvSpPr txBox="1">
              <a:spLocks noChangeArrowheads="1"/>
            </p:cNvSpPr>
            <p:nvPr/>
          </p:nvSpPr>
          <p:spPr bwMode="auto">
            <a:xfrm>
              <a:off x="4830" y="3022"/>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zh-CN" altLang="en-US">
                  <a:solidFill>
                    <a:srgbClr val="000099"/>
                  </a:solidFill>
                  <a:ea typeface="宋体" pitchFamily="2" charset="-122"/>
                </a:rPr>
                <a:t>状态口</a:t>
              </a:r>
            </a:p>
          </p:txBody>
        </p:sp>
      </p:grpSp>
      <p:sp>
        <p:nvSpPr>
          <p:cNvPr id="93" name="圆角矩形 92">
            <a:hlinkClick r:id="rId2" action="ppaction://hlinksldjump"/>
          </p:cNvPr>
          <p:cNvSpPr/>
          <p:nvPr/>
        </p:nvSpPr>
        <p:spPr bwMode="auto">
          <a:xfrm>
            <a:off x="7330283" y="5589240"/>
            <a:ext cx="1023143" cy="360040"/>
          </a:xfrm>
          <a:prstGeom prst="roundRect">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程序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b="0" dirty="0">
                <a:solidFill>
                  <a:schemeClr val="accent2"/>
                </a:solidFill>
              </a:rPr>
              <a:t>6.1 I/O</a:t>
            </a:r>
            <a:r>
              <a:rPr lang="zh-CN" altLang="en-US" b="0" dirty="0">
                <a:solidFill>
                  <a:schemeClr val="accent2"/>
                </a:solidFill>
              </a:rPr>
              <a:t>接口概述</a:t>
            </a:r>
          </a:p>
        </p:txBody>
      </p:sp>
      <p:sp>
        <p:nvSpPr>
          <p:cNvPr id="17411" name="Rectangle 3"/>
          <p:cNvSpPr>
            <a:spLocks noGrp="1" noChangeArrowheads="1"/>
          </p:cNvSpPr>
          <p:nvPr>
            <p:ph type="body" idx="1"/>
          </p:nvPr>
        </p:nvSpPr>
        <p:spPr>
          <a:xfrm>
            <a:off x="469846" y="1628800"/>
            <a:ext cx="8206609" cy="2592288"/>
          </a:xfrm>
        </p:spPr>
        <p:txBody>
          <a:bodyPr/>
          <a:lstStyle/>
          <a:p>
            <a:pPr eaLnBrk="1" hangingPunct="1">
              <a:buFontTx/>
              <a:buNone/>
            </a:pPr>
            <a:r>
              <a:rPr lang="zh-CN" altLang="en-US" sz="2400" dirty="0">
                <a:solidFill>
                  <a:schemeClr val="accent1">
                    <a:lumMod val="75000"/>
                  </a:schemeClr>
                </a:solidFill>
                <a:latin typeface="Times New Roman" pitchFamily="18" charset="0"/>
              </a:rPr>
              <a:t>微机接口技术是处理</a:t>
            </a:r>
            <a:r>
              <a:rPr lang="zh-CN" altLang="en-US" sz="2400" b="0" dirty="0" smtClean="0">
                <a:solidFill>
                  <a:schemeClr val="accent1">
                    <a:lumMod val="75000"/>
                  </a:schemeClr>
                </a:solidFill>
                <a:latin typeface="Times New Roman" pitchFamily="18" charset="0"/>
              </a:rPr>
              <a:t>微机系统与外设间联系的技术。</a:t>
            </a:r>
          </a:p>
          <a:p>
            <a:pPr eaLnBrk="1" hangingPunct="1">
              <a:lnSpc>
                <a:spcPct val="125000"/>
              </a:lnSpc>
              <a:spcBef>
                <a:spcPts val="1200"/>
              </a:spcBef>
            </a:pPr>
            <a:r>
              <a:rPr lang="zh-CN" altLang="en-US" sz="2400" b="0" dirty="0" smtClean="0">
                <a:solidFill>
                  <a:schemeClr val="accent1">
                    <a:lumMod val="75000"/>
                  </a:schemeClr>
                </a:solidFill>
                <a:latin typeface="Times New Roman" pitchFamily="18" charset="0"/>
              </a:rPr>
              <a:t>根据应用系统的需要</a:t>
            </a:r>
            <a:r>
              <a:rPr lang="zh-CN" altLang="en-US" sz="2400" b="0" dirty="0">
                <a:solidFill>
                  <a:schemeClr val="accent1">
                    <a:lumMod val="75000"/>
                  </a:schemeClr>
                </a:solidFill>
                <a:latin typeface="Times New Roman" pitchFamily="18" charset="0"/>
              </a:rPr>
              <a:t>，</a:t>
            </a:r>
            <a:r>
              <a:rPr lang="zh-CN" altLang="en-US" sz="2400" b="0" dirty="0" smtClean="0">
                <a:solidFill>
                  <a:schemeClr val="accent1">
                    <a:lumMod val="75000"/>
                  </a:schemeClr>
                </a:solidFill>
                <a:latin typeface="Times New Roman" pitchFamily="18" charset="0"/>
              </a:rPr>
              <a:t>构造</a:t>
            </a:r>
            <a:r>
              <a:rPr lang="zh-CN" altLang="en-US" sz="2400" b="0" dirty="0">
                <a:solidFill>
                  <a:schemeClr val="accent1">
                    <a:lumMod val="75000"/>
                  </a:schemeClr>
                </a:solidFill>
                <a:latin typeface="Times New Roman" pitchFamily="18" charset="0"/>
              </a:rPr>
              <a:t>和</a:t>
            </a:r>
            <a:r>
              <a:rPr lang="zh-CN" altLang="en-US" sz="2400" b="0" dirty="0" smtClean="0">
                <a:solidFill>
                  <a:schemeClr val="accent1">
                    <a:lumMod val="75000"/>
                  </a:schemeClr>
                </a:solidFill>
                <a:latin typeface="Times New Roman" pitchFamily="18" charset="0"/>
              </a:rPr>
              <a:t>使用相应的接口电路，编制配套的接口程序，支持和连接有关的设备；</a:t>
            </a:r>
          </a:p>
          <a:p>
            <a:pPr eaLnBrk="1" hangingPunct="1">
              <a:lnSpc>
                <a:spcPct val="125000"/>
              </a:lnSpc>
              <a:spcBef>
                <a:spcPts val="1200"/>
              </a:spcBef>
            </a:pPr>
            <a:r>
              <a:rPr lang="zh-CN" altLang="en-US" sz="2400" b="0" dirty="0" smtClean="0">
                <a:solidFill>
                  <a:schemeClr val="accent1">
                    <a:lumMod val="75000"/>
                  </a:schemeClr>
                </a:solidFill>
                <a:latin typeface="Times New Roman" pitchFamily="18" charset="0"/>
              </a:rPr>
              <a:t>既包括硬件之间的接口，也包括软件与硬件的接口，是软硬结合的技术。</a:t>
            </a:r>
          </a:p>
        </p:txBody>
      </p:sp>
      <p:sp>
        <p:nvSpPr>
          <p:cNvPr id="15364" name="Text Box 6"/>
          <p:cNvSpPr txBox="1">
            <a:spLocks noChangeArrowheads="1"/>
          </p:cNvSpPr>
          <p:nvPr/>
        </p:nvSpPr>
        <p:spPr bwMode="auto">
          <a:xfrm>
            <a:off x="468313" y="1023119"/>
            <a:ext cx="6265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zh-CN" altLang="en-US" sz="2400" dirty="0">
                <a:solidFill>
                  <a:srgbClr val="000099"/>
                </a:solidFill>
                <a:ea typeface="幼圆" pitchFamily="49" charset="-122"/>
              </a:rPr>
              <a:t>什么是微机接口</a:t>
            </a:r>
            <a:r>
              <a:rPr lang="zh-CN" altLang="en-US" sz="2400" dirty="0" smtClean="0">
                <a:solidFill>
                  <a:srgbClr val="000099"/>
                </a:solidFill>
                <a:ea typeface="幼圆" pitchFamily="49" charset="-122"/>
              </a:rPr>
              <a:t>技术</a:t>
            </a:r>
            <a:endParaRPr lang="zh-CN" altLang="en-US" sz="2400" dirty="0">
              <a:solidFill>
                <a:srgbClr val="000099"/>
              </a:solidFill>
              <a:ea typeface="幼圆"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0" dirty="0" smtClean="0"/>
              <a:t>6.3.2 </a:t>
            </a:r>
            <a:r>
              <a:rPr lang="zh-CN" altLang="en-US" b="0" dirty="0" smtClean="0"/>
              <a:t>查询输出接口</a:t>
            </a:r>
          </a:p>
        </p:txBody>
      </p:sp>
      <p:pic>
        <p:nvPicPr>
          <p:cNvPr id="4" name="图片 3">
            <a:hlinkClick r:id="" action="ppaction://hlinkshowjump?jump=lastslideviewed"/>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5445224"/>
            <a:ext cx="476672" cy="476672"/>
          </a:xfrm>
          <a:prstGeom prst="rect">
            <a:avLst/>
          </a:prstGeom>
        </p:spPr>
      </p:pic>
      <p:sp>
        <p:nvSpPr>
          <p:cNvPr id="2" name="内容占位符 1"/>
          <p:cNvSpPr>
            <a:spLocks noGrp="1"/>
          </p:cNvSpPr>
          <p:nvPr>
            <p:ph idx="1"/>
          </p:nvPr>
        </p:nvSpPr>
        <p:spPr>
          <a:xfrm>
            <a:off x="468313" y="981075"/>
            <a:ext cx="8229600" cy="3528045"/>
          </a:xfrm>
        </p:spPr>
        <p:txBody>
          <a:bodyPr/>
          <a:lstStyle/>
          <a:p>
            <a:pPr marL="0" lvl="0" indent="0" defTabSz="971550">
              <a:lnSpc>
                <a:spcPct val="130000"/>
              </a:lnSpc>
              <a:spcBef>
                <a:spcPct val="0"/>
              </a:spcBef>
              <a:buNone/>
              <a:tabLst>
                <a:tab pos="1143000" algn="l"/>
                <a:tab pos="3333750" algn="l"/>
              </a:tabLst>
              <a:defRPr/>
            </a:pPr>
            <a:r>
              <a:rPr lang="en-US" altLang="zh-CN" sz="2400" dirty="0">
                <a:solidFill>
                  <a:srgbClr val="0000FF"/>
                </a:solidFill>
              </a:rPr>
              <a:t>	</a:t>
            </a:r>
            <a:r>
              <a:rPr lang="en-US" altLang="zh-CN" sz="2400" dirty="0" err="1">
                <a:solidFill>
                  <a:srgbClr val="000099"/>
                </a:solidFill>
              </a:rPr>
              <a:t>mov</a:t>
            </a:r>
            <a:r>
              <a:rPr lang="en-US" altLang="zh-CN" sz="2400" dirty="0">
                <a:solidFill>
                  <a:srgbClr val="000099"/>
                </a:solidFill>
              </a:rPr>
              <a:t> dx,8000h	</a:t>
            </a:r>
            <a:r>
              <a:rPr lang="zh-CN" altLang="en-US" sz="2400" dirty="0">
                <a:solidFill>
                  <a:srgbClr val="006600"/>
                </a:solidFill>
              </a:rPr>
              <a:t>；</a:t>
            </a:r>
            <a:r>
              <a:rPr lang="en-US" altLang="zh-CN" sz="2400" dirty="0">
                <a:solidFill>
                  <a:srgbClr val="006600"/>
                </a:solidFill>
              </a:rPr>
              <a:t>DX</a:t>
            </a:r>
            <a:r>
              <a:rPr lang="zh-CN" altLang="en-US" sz="2400" dirty="0">
                <a:solidFill>
                  <a:srgbClr val="006600"/>
                </a:solidFill>
              </a:rPr>
              <a:t>指向状态端口</a:t>
            </a:r>
          </a:p>
          <a:p>
            <a:pPr marL="0" indent="0" defTabSz="971550">
              <a:lnSpc>
                <a:spcPct val="130000"/>
              </a:lnSpc>
              <a:spcBef>
                <a:spcPct val="0"/>
              </a:spcBef>
              <a:buNone/>
              <a:tabLst>
                <a:tab pos="1143000" algn="l"/>
                <a:tab pos="3333750" algn="l"/>
              </a:tabLst>
              <a:defRPr/>
            </a:pPr>
            <a:r>
              <a:rPr lang="en-US" altLang="zh-CN" sz="2400" dirty="0">
                <a:solidFill>
                  <a:srgbClr val="000099"/>
                </a:solidFill>
              </a:rPr>
              <a:t>status:</a:t>
            </a:r>
            <a:r>
              <a:rPr lang="en-US" altLang="zh-CN" sz="2400" dirty="0">
                <a:solidFill>
                  <a:srgbClr val="000000"/>
                </a:solidFill>
              </a:rPr>
              <a:t>	</a:t>
            </a:r>
            <a:r>
              <a:rPr lang="en-US" altLang="zh-CN" sz="2400" dirty="0">
                <a:solidFill>
                  <a:srgbClr val="0000FF"/>
                </a:solidFill>
              </a:rPr>
              <a:t>in </a:t>
            </a:r>
            <a:r>
              <a:rPr lang="en-US" altLang="zh-CN" sz="2400" dirty="0" err="1">
                <a:solidFill>
                  <a:srgbClr val="0000FF"/>
                </a:solidFill>
              </a:rPr>
              <a:t>al,dx</a:t>
            </a:r>
            <a:r>
              <a:rPr lang="en-US" altLang="zh-CN" sz="2400" dirty="0">
                <a:solidFill>
                  <a:srgbClr val="000000"/>
                </a:solidFill>
              </a:rPr>
              <a:t>	</a:t>
            </a:r>
            <a:r>
              <a:rPr lang="zh-CN" altLang="en-US" sz="2400" dirty="0">
                <a:solidFill>
                  <a:srgbClr val="006600"/>
                </a:solidFill>
              </a:rPr>
              <a:t>；读取状态端口的状态数据</a:t>
            </a:r>
          </a:p>
          <a:p>
            <a:pPr marL="0" indent="0" defTabSz="971550">
              <a:lnSpc>
                <a:spcPct val="130000"/>
              </a:lnSpc>
              <a:spcBef>
                <a:spcPct val="0"/>
              </a:spcBef>
              <a:buNone/>
              <a:tabLst>
                <a:tab pos="1143000" algn="l"/>
                <a:tab pos="3333750" algn="l"/>
              </a:tabLst>
              <a:defRPr/>
            </a:pPr>
            <a:r>
              <a:rPr lang="zh-CN" altLang="en-US" sz="2400" dirty="0">
                <a:solidFill>
                  <a:srgbClr val="0000FF"/>
                </a:solidFill>
              </a:rPr>
              <a:t>	</a:t>
            </a:r>
            <a:r>
              <a:rPr lang="en-US" altLang="zh-CN" sz="2400" dirty="0">
                <a:solidFill>
                  <a:srgbClr val="FF0000"/>
                </a:solidFill>
              </a:rPr>
              <a:t>test al,80h</a:t>
            </a:r>
            <a:r>
              <a:rPr lang="en-US" altLang="zh-CN" sz="2400" dirty="0">
                <a:solidFill>
                  <a:srgbClr val="000000"/>
                </a:solidFill>
              </a:rPr>
              <a:t>	</a:t>
            </a:r>
            <a:r>
              <a:rPr lang="zh-CN" altLang="en-US" sz="2400" dirty="0">
                <a:solidFill>
                  <a:srgbClr val="006600"/>
                </a:solidFill>
              </a:rPr>
              <a:t>；测试标志位</a:t>
            </a:r>
            <a:r>
              <a:rPr lang="en-US" altLang="zh-CN" sz="2400" dirty="0">
                <a:solidFill>
                  <a:srgbClr val="006600"/>
                </a:solidFill>
              </a:rPr>
              <a:t>D7</a:t>
            </a:r>
          </a:p>
          <a:p>
            <a:pPr marL="0" indent="0" defTabSz="971550">
              <a:lnSpc>
                <a:spcPct val="130000"/>
              </a:lnSpc>
              <a:spcBef>
                <a:spcPct val="0"/>
              </a:spcBef>
              <a:buNone/>
              <a:tabLst>
                <a:tab pos="1143000" algn="l"/>
                <a:tab pos="3333750" algn="l"/>
              </a:tabLst>
              <a:defRPr/>
            </a:pPr>
            <a:r>
              <a:rPr lang="en-US" altLang="zh-CN" sz="2400" dirty="0">
                <a:solidFill>
                  <a:srgbClr val="000000"/>
                </a:solidFill>
              </a:rPr>
              <a:t>	</a:t>
            </a:r>
            <a:r>
              <a:rPr lang="en-US" altLang="zh-CN" sz="2400" dirty="0" err="1">
                <a:solidFill>
                  <a:srgbClr val="000099"/>
                </a:solidFill>
              </a:rPr>
              <a:t>jnz</a:t>
            </a:r>
            <a:r>
              <a:rPr lang="en-US" altLang="zh-CN" sz="2400" dirty="0">
                <a:solidFill>
                  <a:srgbClr val="000099"/>
                </a:solidFill>
              </a:rPr>
              <a:t> status	</a:t>
            </a:r>
            <a:r>
              <a:rPr lang="zh-CN" altLang="en-US" sz="2400" dirty="0">
                <a:solidFill>
                  <a:srgbClr val="006600"/>
                </a:solidFill>
              </a:rPr>
              <a:t>；</a:t>
            </a:r>
            <a:r>
              <a:rPr lang="en-US" altLang="zh-CN" sz="2400" dirty="0">
                <a:solidFill>
                  <a:srgbClr val="006600"/>
                </a:solidFill>
              </a:rPr>
              <a:t>D7</a:t>
            </a:r>
            <a:r>
              <a:rPr lang="zh-CN" altLang="en-US" sz="2400" dirty="0">
                <a:solidFill>
                  <a:srgbClr val="006600"/>
                </a:solidFill>
              </a:rPr>
              <a:t>＝</a:t>
            </a:r>
            <a:r>
              <a:rPr lang="en-US" altLang="zh-CN" sz="2400" dirty="0">
                <a:solidFill>
                  <a:srgbClr val="006600"/>
                </a:solidFill>
              </a:rPr>
              <a:t>1</a:t>
            </a:r>
            <a:r>
              <a:rPr lang="zh-CN" altLang="en-US" sz="2400" dirty="0">
                <a:solidFill>
                  <a:srgbClr val="006600"/>
                </a:solidFill>
              </a:rPr>
              <a:t>，未就绪，继续查询</a:t>
            </a:r>
          </a:p>
          <a:p>
            <a:pPr marL="0" indent="0" defTabSz="971550">
              <a:lnSpc>
                <a:spcPct val="130000"/>
              </a:lnSpc>
              <a:spcBef>
                <a:spcPct val="0"/>
              </a:spcBef>
              <a:buNone/>
              <a:tabLst>
                <a:tab pos="1143000" algn="l"/>
                <a:tab pos="3333750" algn="l"/>
              </a:tabLst>
              <a:defRPr/>
            </a:pPr>
            <a:r>
              <a:rPr lang="zh-CN" altLang="en-US" sz="2400" dirty="0">
                <a:solidFill>
                  <a:srgbClr val="000099"/>
                </a:solidFill>
              </a:rPr>
              <a:t>	</a:t>
            </a:r>
            <a:r>
              <a:rPr lang="en-US" altLang="zh-CN" sz="2400" dirty="0" err="1">
                <a:solidFill>
                  <a:srgbClr val="000099"/>
                </a:solidFill>
              </a:rPr>
              <a:t>inc</a:t>
            </a:r>
            <a:r>
              <a:rPr lang="en-US" altLang="zh-CN" sz="2400" dirty="0">
                <a:solidFill>
                  <a:srgbClr val="000099"/>
                </a:solidFill>
              </a:rPr>
              <a:t> dx	</a:t>
            </a:r>
            <a:r>
              <a:rPr lang="zh-CN" altLang="en-US" sz="2400" dirty="0">
                <a:solidFill>
                  <a:srgbClr val="006600"/>
                </a:solidFill>
              </a:rPr>
              <a:t>；</a:t>
            </a:r>
            <a:r>
              <a:rPr lang="en-US" altLang="zh-CN" sz="2400" dirty="0">
                <a:solidFill>
                  <a:srgbClr val="006600"/>
                </a:solidFill>
              </a:rPr>
              <a:t>D7</a:t>
            </a:r>
            <a:r>
              <a:rPr lang="zh-CN" altLang="en-US" sz="2400" dirty="0">
                <a:solidFill>
                  <a:srgbClr val="006600"/>
                </a:solidFill>
              </a:rPr>
              <a:t>＝</a:t>
            </a:r>
            <a:r>
              <a:rPr lang="en-US" altLang="zh-CN" sz="2400" dirty="0">
                <a:solidFill>
                  <a:srgbClr val="006600"/>
                </a:solidFill>
              </a:rPr>
              <a:t>0</a:t>
            </a:r>
            <a:r>
              <a:rPr lang="zh-CN" altLang="en-US" sz="2400" dirty="0">
                <a:solidFill>
                  <a:srgbClr val="006600"/>
                </a:solidFill>
              </a:rPr>
              <a:t>，就绪，</a:t>
            </a:r>
            <a:r>
              <a:rPr lang="en-US" altLang="zh-CN" sz="2400" dirty="0">
                <a:solidFill>
                  <a:srgbClr val="006600"/>
                </a:solidFill>
              </a:rPr>
              <a:t>DX</a:t>
            </a:r>
            <a:r>
              <a:rPr lang="zh-CN" altLang="en-US" sz="2400" dirty="0">
                <a:solidFill>
                  <a:srgbClr val="006600"/>
                </a:solidFill>
              </a:rPr>
              <a:t>指向数据端口</a:t>
            </a:r>
          </a:p>
          <a:p>
            <a:pPr marL="0" indent="0" defTabSz="971550">
              <a:lnSpc>
                <a:spcPct val="130000"/>
              </a:lnSpc>
              <a:spcBef>
                <a:spcPct val="0"/>
              </a:spcBef>
              <a:buNone/>
              <a:tabLst>
                <a:tab pos="1143000" algn="l"/>
                <a:tab pos="3333750" algn="l"/>
              </a:tabLst>
              <a:defRPr/>
            </a:pPr>
            <a:r>
              <a:rPr lang="zh-CN" altLang="en-US" sz="2400" dirty="0">
                <a:solidFill>
                  <a:srgbClr val="000099"/>
                </a:solidFill>
              </a:rPr>
              <a:t>	</a:t>
            </a:r>
            <a:r>
              <a:rPr lang="en-US" altLang="zh-CN" sz="2400" dirty="0" err="1">
                <a:solidFill>
                  <a:srgbClr val="000099"/>
                </a:solidFill>
              </a:rPr>
              <a:t>mov</a:t>
            </a:r>
            <a:r>
              <a:rPr lang="en-US" altLang="zh-CN" sz="2400" dirty="0">
                <a:solidFill>
                  <a:srgbClr val="000099"/>
                </a:solidFill>
              </a:rPr>
              <a:t> </a:t>
            </a:r>
            <a:r>
              <a:rPr lang="en-US" altLang="zh-CN" sz="2400" dirty="0" err="1">
                <a:solidFill>
                  <a:srgbClr val="000099"/>
                </a:solidFill>
              </a:rPr>
              <a:t>al,buf</a:t>
            </a:r>
            <a:r>
              <a:rPr lang="en-US" altLang="zh-CN" sz="2400" dirty="0">
                <a:solidFill>
                  <a:srgbClr val="000099"/>
                </a:solidFill>
              </a:rPr>
              <a:t>	</a:t>
            </a:r>
            <a:r>
              <a:rPr lang="zh-CN" altLang="en-US" sz="2400" dirty="0">
                <a:solidFill>
                  <a:srgbClr val="006600"/>
                </a:solidFill>
              </a:rPr>
              <a:t>；变量</a:t>
            </a:r>
            <a:r>
              <a:rPr lang="en-US" altLang="zh-CN" sz="2400" dirty="0" err="1">
                <a:solidFill>
                  <a:srgbClr val="006600"/>
                </a:solidFill>
              </a:rPr>
              <a:t>buf</a:t>
            </a:r>
            <a:r>
              <a:rPr lang="zh-CN" altLang="en-US" sz="2400" dirty="0">
                <a:solidFill>
                  <a:srgbClr val="006600"/>
                </a:solidFill>
              </a:rPr>
              <a:t>送</a:t>
            </a:r>
            <a:r>
              <a:rPr lang="en-US" altLang="zh-CN" sz="2400" dirty="0">
                <a:solidFill>
                  <a:srgbClr val="006600"/>
                </a:solidFill>
              </a:rPr>
              <a:t>AL</a:t>
            </a:r>
          </a:p>
          <a:p>
            <a:pPr marL="0" indent="0" defTabSz="971550">
              <a:lnSpc>
                <a:spcPct val="130000"/>
              </a:lnSpc>
              <a:spcBef>
                <a:spcPct val="0"/>
              </a:spcBef>
              <a:buNone/>
              <a:tabLst>
                <a:tab pos="1143000" algn="l"/>
                <a:tab pos="3333750" algn="l"/>
              </a:tabLst>
              <a:defRPr/>
            </a:pPr>
            <a:r>
              <a:rPr lang="en-US" altLang="zh-CN" sz="2400" dirty="0">
                <a:solidFill>
                  <a:srgbClr val="0000FF"/>
                </a:solidFill>
              </a:rPr>
              <a:t>	out </a:t>
            </a:r>
            <a:r>
              <a:rPr lang="en-US" altLang="zh-CN" sz="2400" dirty="0" err="1">
                <a:solidFill>
                  <a:srgbClr val="0000FF"/>
                </a:solidFill>
              </a:rPr>
              <a:t>dx,al</a:t>
            </a:r>
            <a:r>
              <a:rPr lang="en-US" altLang="zh-CN" sz="2400" dirty="0">
                <a:solidFill>
                  <a:srgbClr val="000000"/>
                </a:solidFill>
              </a:rPr>
              <a:t>	</a:t>
            </a:r>
            <a:r>
              <a:rPr lang="zh-CN" altLang="en-US" sz="2400" dirty="0">
                <a:solidFill>
                  <a:srgbClr val="006600"/>
                </a:solidFill>
              </a:rPr>
              <a:t>；将数据输出给数据端口</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0" dirty="0" smtClean="0"/>
              <a:t>6.4 </a:t>
            </a:r>
            <a:r>
              <a:rPr lang="zh-CN" altLang="en-US" b="0" dirty="0" smtClean="0"/>
              <a:t>中断传送方式</a:t>
            </a:r>
          </a:p>
        </p:txBody>
      </p:sp>
      <p:grpSp>
        <p:nvGrpSpPr>
          <p:cNvPr id="2" name="Group 5"/>
          <p:cNvGrpSpPr>
            <a:grpSpLocks/>
          </p:cNvGrpSpPr>
          <p:nvPr/>
        </p:nvGrpSpPr>
        <p:grpSpPr bwMode="auto">
          <a:xfrm>
            <a:off x="1547664" y="2204864"/>
            <a:ext cx="5976937" cy="3913188"/>
            <a:chOff x="1193" y="1086"/>
            <a:chExt cx="3688" cy="2465"/>
          </a:xfrm>
        </p:grpSpPr>
        <p:sp>
          <p:nvSpPr>
            <p:cNvPr id="57350" name="Line 6"/>
            <p:cNvSpPr>
              <a:spLocks noChangeShapeType="1"/>
            </p:cNvSpPr>
            <p:nvPr/>
          </p:nvSpPr>
          <p:spPr bwMode="auto">
            <a:xfrm>
              <a:off x="2585" y="1440"/>
              <a:ext cx="0" cy="845"/>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7351" name="Line 7"/>
            <p:cNvSpPr>
              <a:spLocks noChangeShapeType="1"/>
            </p:cNvSpPr>
            <p:nvPr/>
          </p:nvSpPr>
          <p:spPr bwMode="auto">
            <a:xfrm>
              <a:off x="2585" y="2411"/>
              <a:ext cx="0" cy="1140"/>
            </a:xfrm>
            <a:prstGeom prst="line">
              <a:avLst/>
            </a:prstGeom>
            <a:noFill/>
            <a:ln w="38100">
              <a:solidFill>
                <a:schemeClr val="accent1">
                  <a:lumMod val="75000"/>
                </a:schemeClr>
              </a:solidFill>
              <a:round/>
              <a:headEnd type="oval"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7352" name="Line 8"/>
            <p:cNvSpPr>
              <a:spLocks noChangeShapeType="1"/>
            </p:cNvSpPr>
            <p:nvPr/>
          </p:nvSpPr>
          <p:spPr bwMode="auto">
            <a:xfrm>
              <a:off x="3821" y="2074"/>
              <a:ext cx="0" cy="717"/>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7353" name="AutoShape 9"/>
            <p:cNvSpPr>
              <a:spLocks noChangeArrowheads="1"/>
            </p:cNvSpPr>
            <p:nvPr/>
          </p:nvSpPr>
          <p:spPr bwMode="auto">
            <a:xfrm>
              <a:off x="1193" y="2359"/>
              <a:ext cx="734" cy="402"/>
            </a:xfrm>
            <a:prstGeom prst="wedgeEllipseCallout">
              <a:avLst>
                <a:gd name="adj1" fmla="val 119889"/>
                <a:gd name="adj2" fmla="val -40829"/>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kumimoji="1" lang="zh-CN" altLang="zh-CN" sz="2400" b="1">
                <a:ea typeface="宋体" pitchFamily="2" charset="-122"/>
              </a:endParaRPr>
            </a:p>
          </p:txBody>
        </p:sp>
        <p:sp>
          <p:nvSpPr>
            <p:cNvPr id="57354" name="Text Box 10"/>
            <p:cNvSpPr txBox="1">
              <a:spLocks noChangeArrowheads="1"/>
            </p:cNvSpPr>
            <p:nvPr/>
          </p:nvSpPr>
          <p:spPr bwMode="auto">
            <a:xfrm>
              <a:off x="1341" y="2394"/>
              <a:ext cx="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断点</a:t>
              </a:r>
            </a:p>
          </p:txBody>
        </p:sp>
        <p:sp>
          <p:nvSpPr>
            <p:cNvPr id="57355" name="Text Box 11"/>
            <p:cNvSpPr txBox="1">
              <a:spLocks noChangeArrowheads="1"/>
            </p:cNvSpPr>
            <p:nvPr/>
          </p:nvSpPr>
          <p:spPr bwMode="auto">
            <a:xfrm>
              <a:off x="2255" y="1086"/>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dirty="0">
                  <a:solidFill>
                    <a:srgbClr val="000099"/>
                  </a:solidFill>
                  <a:ea typeface="宋体" pitchFamily="2" charset="-122"/>
                </a:rPr>
                <a:t>主程序</a:t>
              </a:r>
            </a:p>
          </p:txBody>
        </p:sp>
        <p:sp>
          <p:nvSpPr>
            <p:cNvPr id="57356" name="Text Box 12"/>
            <p:cNvSpPr txBox="1">
              <a:spLocks noChangeArrowheads="1"/>
            </p:cNvSpPr>
            <p:nvPr/>
          </p:nvSpPr>
          <p:spPr bwMode="auto">
            <a:xfrm>
              <a:off x="3315" y="1508"/>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中断服务程序</a:t>
              </a:r>
            </a:p>
          </p:txBody>
        </p:sp>
        <p:sp>
          <p:nvSpPr>
            <p:cNvPr id="57357" name="Line 13"/>
            <p:cNvSpPr>
              <a:spLocks noChangeShapeType="1"/>
            </p:cNvSpPr>
            <p:nvPr/>
          </p:nvSpPr>
          <p:spPr bwMode="auto">
            <a:xfrm>
              <a:off x="1817" y="2242"/>
              <a:ext cx="62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7358" name="Text Box 14"/>
            <p:cNvSpPr txBox="1">
              <a:spLocks noChangeArrowheads="1"/>
            </p:cNvSpPr>
            <p:nvPr/>
          </p:nvSpPr>
          <p:spPr bwMode="auto">
            <a:xfrm>
              <a:off x="1344" y="1930"/>
              <a:ext cx="8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中断请求</a:t>
              </a:r>
            </a:p>
          </p:txBody>
        </p:sp>
        <p:sp>
          <p:nvSpPr>
            <p:cNvPr id="57359" name="Line 15"/>
            <p:cNvSpPr>
              <a:spLocks noChangeShapeType="1"/>
            </p:cNvSpPr>
            <p:nvPr/>
          </p:nvSpPr>
          <p:spPr bwMode="auto">
            <a:xfrm flipV="1">
              <a:off x="2681" y="2031"/>
              <a:ext cx="1104" cy="254"/>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7360" name="Line 16"/>
            <p:cNvSpPr>
              <a:spLocks noChangeShapeType="1"/>
            </p:cNvSpPr>
            <p:nvPr/>
          </p:nvSpPr>
          <p:spPr bwMode="auto">
            <a:xfrm flipH="1" flipV="1">
              <a:off x="2681" y="2369"/>
              <a:ext cx="1056" cy="464"/>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7361" name="Text Box 17"/>
            <p:cNvSpPr txBox="1">
              <a:spLocks noChangeArrowheads="1"/>
            </p:cNvSpPr>
            <p:nvPr/>
          </p:nvSpPr>
          <p:spPr bwMode="auto">
            <a:xfrm>
              <a:off x="3993" y="2082"/>
              <a:ext cx="88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对外设</a:t>
              </a:r>
            </a:p>
            <a:p>
              <a:pPr algn="ctr" eaLnBrk="1" hangingPunct="1"/>
              <a:r>
                <a:rPr kumimoji="1" lang="zh-CN" altLang="en-US" sz="2400" b="1">
                  <a:solidFill>
                    <a:srgbClr val="000099"/>
                  </a:solidFill>
                  <a:ea typeface="宋体" pitchFamily="2" charset="-122"/>
                </a:rPr>
                <a:t>进行处理</a:t>
              </a:r>
            </a:p>
          </p:txBody>
        </p:sp>
        <p:sp>
          <p:nvSpPr>
            <p:cNvPr id="57362" name="Text Box 18"/>
            <p:cNvSpPr txBox="1">
              <a:spLocks noChangeArrowheads="1"/>
            </p:cNvSpPr>
            <p:nvPr/>
          </p:nvSpPr>
          <p:spPr bwMode="auto">
            <a:xfrm>
              <a:off x="1632" y="2901"/>
              <a:ext cx="8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继续执行</a:t>
              </a:r>
            </a:p>
          </p:txBody>
        </p:sp>
        <p:sp>
          <p:nvSpPr>
            <p:cNvPr id="57363" name="Text Box 19"/>
            <p:cNvSpPr txBox="1">
              <a:spLocks noChangeArrowheads="1"/>
            </p:cNvSpPr>
            <p:nvPr/>
          </p:nvSpPr>
          <p:spPr bwMode="auto">
            <a:xfrm>
              <a:off x="3456" y="2901"/>
              <a:ext cx="8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solidFill>
                    <a:srgbClr val="000099"/>
                  </a:solidFill>
                  <a:ea typeface="宋体" pitchFamily="2" charset="-122"/>
                </a:rPr>
                <a:t>返回断点</a:t>
              </a:r>
            </a:p>
          </p:txBody>
        </p:sp>
      </p:grpSp>
      <p:sp>
        <p:nvSpPr>
          <p:cNvPr id="45076" name="Rectangle 20"/>
          <p:cNvSpPr>
            <a:spLocks noGrp="1" noChangeArrowheads="1"/>
          </p:cNvSpPr>
          <p:nvPr>
            <p:ph type="body" idx="1"/>
          </p:nvPr>
        </p:nvSpPr>
        <p:spPr>
          <a:xfrm>
            <a:off x="468313" y="981075"/>
            <a:ext cx="8136136" cy="1206500"/>
          </a:xfrm>
          <a:solidFill>
            <a:schemeClr val="bg1"/>
          </a:solidFill>
          <a:ln w="19050">
            <a:noFill/>
            <a:miter lim="800000"/>
            <a:headEnd/>
            <a:tailEnd/>
          </a:ln>
        </p:spPr>
        <p:txBody>
          <a:bodyPr/>
          <a:lstStyle/>
          <a:p>
            <a:pPr eaLnBrk="1" hangingPunct="1"/>
            <a:r>
              <a:rPr lang="en-US" altLang="zh-CN" sz="2400" b="0" dirty="0" smtClean="0">
                <a:solidFill>
                  <a:srgbClr val="000099"/>
                </a:solidFill>
              </a:rPr>
              <a:t>CPU</a:t>
            </a:r>
            <a:r>
              <a:rPr lang="zh-CN" altLang="en-US" sz="2400" b="0" dirty="0" smtClean="0">
                <a:solidFill>
                  <a:srgbClr val="000099"/>
                </a:solidFill>
              </a:rPr>
              <a:t>在执行程序时，被内部或外部的事件所打断，转去执行一段预先安排好的中断服务程序；服务结束后，又返回原来的断点，继续执行原来的程序。</a:t>
            </a:r>
          </a:p>
        </p:txBody>
      </p:sp>
      <p:sp>
        <p:nvSpPr>
          <p:cNvPr id="57349" name="AutoShape 23">
            <a:hlinkClick r:id="rId2" action="ppaction://hlinksldjump" highlightClick="1"/>
          </p:cNvPr>
          <p:cNvSpPr>
            <a:spLocks noChangeArrowheads="1"/>
          </p:cNvSpPr>
          <p:nvPr/>
        </p:nvSpPr>
        <p:spPr bwMode="auto">
          <a:xfrm>
            <a:off x="7740650" y="5373688"/>
            <a:ext cx="863798" cy="431576"/>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85000"/>
              </a:lnSpc>
            </a:pPr>
            <a:r>
              <a:rPr kumimoji="1" lang="zh-CN" altLang="en-US" sz="2400" dirty="0" smtClean="0">
                <a:solidFill>
                  <a:srgbClr val="000099"/>
                </a:solidFill>
                <a:latin typeface="隶书" pitchFamily="49" charset="-122"/>
                <a:ea typeface="隶书" pitchFamily="49" charset="-122"/>
              </a:rPr>
              <a:t>演示</a:t>
            </a:r>
            <a:endParaRPr kumimoji="1" lang="zh-CN" altLang="en-US" sz="2400" dirty="0">
              <a:solidFill>
                <a:srgbClr val="000099"/>
              </a:solidFill>
              <a:latin typeface="隶书" pitchFamily="49" charset="-122"/>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b="0" dirty="0" smtClean="0"/>
              <a:t>6.4.1 </a:t>
            </a:r>
            <a:r>
              <a:rPr lang="zh-CN" altLang="en-US" b="0" dirty="0" smtClean="0"/>
              <a:t>中断传送与接口</a:t>
            </a:r>
          </a:p>
        </p:txBody>
      </p:sp>
      <p:sp>
        <p:nvSpPr>
          <p:cNvPr id="58371" name="Rectangle 3"/>
          <p:cNvSpPr>
            <a:spLocks noGrp="1" noChangeArrowheads="1"/>
          </p:cNvSpPr>
          <p:nvPr>
            <p:ph type="body" idx="1"/>
          </p:nvPr>
        </p:nvSpPr>
        <p:spPr>
          <a:xfrm>
            <a:off x="395288" y="981075"/>
            <a:ext cx="8353425" cy="5184775"/>
          </a:xfrm>
        </p:spPr>
        <p:txBody>
          <a:bodyPr/>
          <a:lstStyle/>
          <a:p>
            <a:pPr eaLnBrk="1" hangingPunct="1">
              <a:lnSpc>
                <a:spcPct val="125000"/>
              </a:lnSpc>
              <a:spcBef>
                <a:spcPts val="1200"/>
              </a:spcBef>
            </a:pPr>
            <a:r>
              <a:rPr lang="zh-CN" altLang="en-US" sz="2400" b="0" dirty="0" smtClean="0">
                <a:solidFill>
                  <a:srgbClr val="000099"/>
                </a:solidFill>
              </a:rPr>
              <a:t>中断传送是一种效率更高的程序传送方式</a:t>
            </a:r>
          </a:p>
          <a:p>
            <a:pPr eaLnBrk="1" hangingPunct="1">
              <a:lnSpc>
                <a:spcPct val="125000"/>
              </a:lnSpc>
              <a:spcBef>
                <a:spcPts val="1200"/>
              </a:spcBef>
            </a:pPr>
            <a:r>
              <a:rPr lang="zh-CN" altLang="en-US" sz="2400" dirty="0">
                <a:solidFill>
                  <a:srgbClr val="000099"/>
                </a:solidFill>
              </a:rPr>
              <a:t>中断请求是外设随机向</a:t>
            </a:r>
            <a:r>
              <a:rPr lang="en-US" altLang="zh-CN" sz="2400" dirty="0">
                <a:solidFill>
                  <a:srgbClr val="000099"/>
                </a:solidFill>
              </a:rPr>
              <a:t>CPU</a:t>
            </a:r>
            <a:r>
              <a:rPr lang="zh-CN" altLang="en-US" sz="2400" dirty="0">
                <a:solidFill>
                  <a:srgbClr val="000099"/>
                </a:solidFill>
              </a:rPr>
              <a:t>提出的</a:t>
            </a:r>
          </a:p>
          <a:p>
            <a:pPr eaLnBrk="1" hangingPunct="1">
              <a:lnSpc>
                <a:spcPct val="125000"/>
              </a:lnSpc>
              <a:spcBef>
                <a:spcPts val="1200"/>
              </a:spcBef>
            </a:pPr>
            <a:r>
              <a:rPr lang="zh-CN" altLang="en-US" sz="2400" b="0" dirty="0" smtClean="0">
                <a:solidFill>
                  <a:srgbClr val="000099"/>
                </a:solidFill>
              </a:rPr>
              <a:t>进行传送的中断服务程序是预先设计好的</a:t>
            </a:r>
          </a:p>
          <a:p>
            <a:pPr eaLnBrk="1" hangingPunct="1">
              <a:lnSpc>
                <a:spcPct val="125000"/>
              </a:lnSpc>
              <a:spcBef>
                <a:spcPts val="1200"/>
              </a:spcBef>
            </a:pPr>
            <a:r>
              <a:rPr lang="en-US" altLang="zh-CN" sz="2400" b="0" dirty="0" smtClean="0">
                <a:solidFill>
                  <a:srgbClr val="000099"/>
                </a:solidFill>
              </a:rPr>
              <a:t>CPU</a:t>
            </a:r>
            <a:r>
              <a:rPr lang="zh-CN" altLang="en-US" sz="2400" b="0" dirty="0" smtClean="0">
                <a:solidFill>
                  <a:srgbClr val="000099"/>
                </a:solidFill>
              </a:rPr>
              <a:t>对请求的检测是有规律的：一般是在每条指令的最后一个时钟周期采样中断请求输入引脚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randombar(horizontal)">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randombar(horizontal)">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randombar(horizontal)">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randombar(horizontal)">
                                      <p:cBhvr>
                                        <p:cTn id="22" dur="5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0" dirty="0" smtClean="0"/>
              <a:t>1. </a:t>
            </a:r>
            <a:r>
              <a:rPr lang="zh-CN" altLang="en-US" b="0" dirty="0" smtClean="0"/>
              <a:t>中断输入接口</a:t>
            </a:r>
            <a:endParaRPr lang="zh-CN" altLang="en-US" sz="2400" b="0" dirty="0" smtClean="0"/>
          </a:p>
        </p:txBody>
      </p:sp>
      <p:grpSp>
        <p:nvGrpSpPr>
          <p:cNvPr id="59395" name="Group 5"/>
          <p:cNvGrpSpPr>
            <a:grpSpLocks/>
          </p:cNvGrpSpPr>
          <p:nvPr/>
        </p:nvGrpSpPr>
        <p:grpSpPr bwMode="auto">
          <a:xfrm>
            <a:off x="327025" y="1196975"/>
            <a:ext cx="8736013" cy="4643438"/>
            <a:chOff x="227" y="1062"/>
            <a:chExt cx="5503" cy="2925"/>
          </a:xfrm>
        </p:grpSpPr>
        <p:sp>
          <p:nvSpPr>
            <p:cNvPr id="59396" name="Rectangle 6"/>
            <p:cNvSpPr>
              <a:spLocks noChangeArrowheads="1"/>
            </p:cNvSpPr>
            <p:nvPr/>
          </p:nvSpPr>
          <p:spPr bwMode="auto">
            <a:xfrm>
              <a:off x="5000" y="3314"/>
              <a:ext cx="73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59397" name="Rectangle 7"/>
            <p:cNvSpPr>
              <a:spLocks noChangeArrowheads="1"/>
            </p:cNvSpPr>
            <p:nvPr/>
          </p:nvSpPr>
          <p:spPr bwMode="auto">
            <a:xfrm>
              <a:off x="1131" y="2014"/>
              <a:ext cx="5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+5V</a:t>
              </a:r>
            </a:p>
          </p:txBody>
        </p:sp>
        <p:sp>
          <p:nvSpPr>
            <p:cNvPr id="59398" name="Rectangle 8"/>
            <p:cNvSpPr>
              <a:spLocks noChangeArrowheads="1"/>
            </p:cNvSpPr>
            <p:nvPr/>
          </p:nvSpPr>
          <p:spPr bwMode="auto">
            <a:xfrm>
              <a:off x="1431" y="1062"/>
              <a:ext cx="684" cy="751"/>
            </a:xfrm>
            <a:prstGeom prst="rect">
              <a:avLst/>
            </a:prstGeom>
            <a:solidFill>
              <a:srgbClr val="66FFFF"/>
            </a:solidFill>
            <a:ln w="28575">
              <a:solidFill>
                <a:srgbClr val="000000"/>
              </a:solidFill>
              <a:miter lim="800000"/>
              <a:headEnd/>
              <a:tailEnd/>
            </a:ln>
          </p:spPr>
          <p:txBody>
            <a:bodyPr/>
            <a:lstStyle/>
            <a:p>
              <a:endParaRPr lang="zh-CN" altLang="en-US">
                <a:ln>
                  <a:solidFill>
                    <a:srgbClr val="000099"/>
                  </a:solidFill>
                </a:ln>
                <a:solidFill>
                  <a:srgbClr val="000099"/>
                </a:solidFill>
              </a:endParaRPr>
            </a:p>
          </p:txBody>
        </p:sp>
        <p:sp>
          <p:nvSpPr>
            <p:cNvPr id="59399" name="Rectangle 9"/>
            <p:cNvSpPr>
              <a:spLocks noChangeArrowheads="1"/>
            </p:cNvSpPr>
            <p:nvPr/>
          </p:nvSpPr>
          <p:spPr bwMode="auto">
            <a:xfrm>
              <a:off x="2431" y="1062"/>
              <a:ext cx="683" cy="751"/>
            </a:xfrm>
            <a:prstGeom prst="rect">
              <a:avLst/>
            </a:prstGeom>
            <a:solidFill>
              <a:srgbClr val="66FFFF"/>
            </a:solidFill>
            <a:ln w="28575">
              <a:solidFill>
                <a:srgbClr val="000000"/>
              </a:solidFill>
              <a:miter lim="800000"/>
              <a:headEnd/>
              <a:tailEnd/>
            </a:ln>
          </p:spPr>
          <p:txBody>
            <a:bodyPr/>
            <a:lstStyle/>
            <a:p>
              <a:endParaRPr lang="zh-CN" altLang="en-US">
                <a:ln>
                  <a:solidFill>
                    <a:srgbClr val="000099"/>
                  </a:solidFill>
                </a:ln>
                <a:solidFill>
                  <a:srgbClr val="000099"/>
                </a:solidFill>
              </a:endParaRPr>
            </a:p>
          </p:txBody>
        </p:sp>
        <p:sp>
          <p:nvSpPr>
            <p:cNvPr id="59400" name="Rectangle 10"/>
            <p:cNvSpPr>
              <a:spLocks noChangeArrowheads="1"/>
            </p:cNvSpPr>
            <p:nvPr/>
          </p:nvSpPr>
          <p:spPr bwMode="auto">
            <a:xfrm>
              <a:off x="1384" y="1169"/>
              <a:ext cx="826"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8D</a:t>
              </a:r>
            </a:p>
            <a:p>
              <a:pPr algn="ctr" eaLnBrk="0" hangingPunct="0"/>
              <a:r>
                <a:rPr lang="zh-CN" altLang="en-US" sz="2400">
                  <a:solidFill>
                    <a:srgbClr val="000099"/>
                  </a:solidFill>
                  <a:latin typeface="Times New Roman" pitchFamily="18" charset="0"/>
                  <a:ea typeface="宋体" pitchFamily="2" charset="-122"/>
                </a:rPr>
                <a:t>锁存器</a:t>
              </a:r>
            </a:p>
          </p:txBody>
        </p:sp>
        <p:sp>
          <p:nvSpPr>
            <p:cNvPr id="59401" name="Rectangle 11"/>
            <p:cNvSpPr>
              <a:spLocks noChangeArrowheads="1"/>
            </p:cNvSpPr>
            <p:nvPr/>
          </p:nvSpPr>
          <p:spPr bwMode="auto">
            <a:xfrm>
              <a:off x="2383" y="1108"/>
              <a:ext cx="826"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8</a:t>
              </a:r>
              <a:r>
                <a:rPr lang="zh-CN" altLang="en-US" sz="2400">
                  <a:solidFill>
                    <a:srgbClr val="000099"/>
                  </a:solidFill>
                  <a:latin typeface="Times New Roman" pitchFamily="18" charset="0"/>
                  <a:ea typeface="宋体" pitchFamily="2" charset="-122"/>
                </a:rPr>
                <a:t>位</a:t>
              </a:r>
            </a:p>
            <a:p>
              <a:pPr algn="ctr" eaLnBrk="0" hangingPunct="0"/>
              <a:r>
                <a:rPr lang="zh-CN" altLang="en-US" sz="2400">
                  <a:solidFill>
                    <a:srgbClr val="000099"/>
                  </a:solidFill>
                  <a:latin typeface="Times New Roman" pitchFamily="18" charset="0"/>
                  <a:ea typeface="宋体" pitchFamily="2" charset="-122"/>
                </a:rPr>
                <a:t>三态</a:t>
              </a:r>
            </a:p>
            <a:p>
              <a:pPr algn="ctr" eaLnBrk="0" hangingPunct="0"/>
              <a:r>
                <a:rPr lang="zh-CN" altLang="en-US" sz="2400">
                  <a:solidFill>
                    <a:srgbClr val="000099"/>
                  </a:solidFill>
                  <a:latin typeface="Times New Roman" pitchFamily="18" charset="0"/>
                  <a:ea typeface="宋体" pitchFamily="2" charset="-122"/>
                </a:rPr>
                <a:t>缓冲器</a:t>
              </a:r>
            </a:p>
          </p:txBody>
        </p:sp>
        <p:sp>
          <p:nvSpPr>
            <p:cNvPr id="59402" name="Oval 12"/>
            <p:cNvSpPr>
              <a:spLocks noChangeArrowheads="1"/>
            </p:cNvSpPr>
            <p:nvPr/>
          </p:nvSpPr>
          <p:spPr bwMode="auto">
            <a:xfrm>
              <a:off x="4084" y="3238"/>
              <a:ext cx="49" cy="47"/>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03" name="Line 13"/>
            <p:cNvSpPr>
              <a:spLocks noChangeShapeType="1"/>
            </p:cNvSpPr>
            <p:nvPr/>
          </p:nvSpPr>
          <p:spPr bwMode="auto">
            <a:xfrm>
              <a:off x="2732" y="2540"/>
              <a:ext cx="497"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04" name="Line 14"/>
            <p:cNvSpPr>
              <a:spLocks noChangeShapeType="1"/>
            </p:cNvSpPr>
            <p:nvPr/>
          </p:nvSpPr>
          <p:spPr bwMode="auto">
            <a:xfrm>
              <a:off x="2319" y="2600"/>
              <a:ext cx="175"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05" name="Line 15"/>
            <p:cNvSpPr>
              <a:spLocks noChangeShapeType="1"/>
            </p:cNvSpPr>
            <p:nvPr/>
          </p:nvSpPr>
          <p:spPr bwMode="auto">
            <a:xfrm flipV="1">
              <a:off x="2321" y="2602"/>
              <a:ext cx="1" cy="375"/>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06" name="Line 16"/>
            <p:cNvSpPr>
              <a:spLocks noChangeShapeType="1"/>
            </p:cNvSpPr>
            <p:nvPr/>
          </p:nvSpPr>
          <p:spPr bwMode="auto">
            <a:xfrm>
              <a:off x="1797" y="1997"/>
              <a:ext cx="1622"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07" name="Oval 17"/>
            <p:cNvSpPr>
              <a:spLocks noChangeArrowheads="1"/>
            </p:cNvSpPr>
            <p:nvPr/>
          </p:nvSpPr>
          <p:spPr bwMode="auto">
            <a:xfrm>
              <a:off x="2748" y="1827"/>
              <a:ext cx="49" cy="47"/>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08" name="Line 18"/>
            <p:cNvSpPr>
              <a:spLocks noChangeShapeType="1"/>
            </p:cNvSpPr>
            <p:nvPr/>
          </p:nvSpPr>
          <p:spPr bwMode="auto">
            <a:xfrm flipV="1">
              <a:off x="2777" y="1880"/>
              <a:ext cx="0" cy="117"/>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9409" name="Group 19"/>
            <p:cNvGrpSpPr>
              <a:grpSpLocks/>
            </p:cNvGrpSpPr>
            <p:nvPr/>
          </p:nvGrpSpPr>
          <p:grpSpPr bwMode="auto">
            <a:xfrm>
              <a:off x="3392" y="3302"/>
              <a:ext cx="1448" cy="273"/>
              <a:chOff x="-83" y="368"/>
              <a:chExt cx="20000" cy="19697"/>
            </a:xfrm>
          </p:grpSpPr>
          <p:sp>
            <p:nvSpPr>
              <p:cNvPr id="59485" name="Rectangle 20"/>
              <p:cNvSpPr>
                <a:spLocks noChangeArrowheads="1"/>
              </p:cNvSpPr>
              <p:nvPr/>
            </p:nvSpPr>
            <p:spPr bwMode="auto">
              <a:xfrm>
                <a:off x="-83" y="433"/>
                <a:ext cx="20000" cy="1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三态缓冲器</a:t>
                </a:r>
              </a:p>
            </p:txBody>
          </p:sp>
          <p:sp>
            <p:nvSpPr>
              <p:cNvPr id="59486" name="Rectangle 21"/>
              <p:cNvSpPr>
                <a:spLocks noChangeArrowheads="1"/>
              </p:cNvSpPr>
              <p:nvPr/>
            </p:nvSpPr>
            <p:spPr bwMode="auto">
              <a:xfrm>
                <a:off x="1155" y="368"/>
                <a:ext cx="16538" cy="19632"/>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9410" name="Rectangle 22"/>
            <p:cNvSpPr>
              <a:spLocks noChangeArrowheads="1"/>
            </p:cNvSpPr>
            <p:nvPr/>
          </p:nvSpPr>
          <p:spPr bwMode="auto">
            <a:xfrm>
              <a:off x="1685" y="2276"/>
              <a:ext cx="23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a:solidFill>
                    <a:srgbClr val="000099"/>
                  </a:solidFill>
                  <a:latin typeface="Times New Roman" pitchFamily="18" charset="0"/>
                  <a:ea typeface="宋体" pitchFamily="2" charset="-122"/>
                </a:rPr>
                <a:t>R</a:t>
              </a:r>
            </a:p>
          </p:txBody>
        </p:sp>
        <p:sp>
          <p:nvSpPr>
            <p:cNvPr id="59411" name="Rectangle 23"/>
            <p:cNvSpPr>
              <a:spLocks noChangeArrowheads="1"/>
            </p:cNvSpPr>
            <p:nvPr/>
          </p:nvSpPr>
          <p:spPr bwMode="auto">
            <a:xfrm>
              <a:off x="1781" y="2364"/>
              <a:ext cx="3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Q</a:t>
              </a:r>
            </a:p>
          </p:txBody>
        </p:sp>
        <p:sp>
          <p:nvSpPr>
            <p:cNvPr id="59412" name="Rectangle 24"/>
            <p:cNvSpPr>
              <a:spLocks noChangeArrowheads="1"/>
            </p:cNvSpPr>
            <p:nvPr/>
          </p:nvSpPr>
          <p:spPr bwMode="auto">
            <a:xfrm>
              <a:off x="830" y="2732"/>
              <a:ext cx="5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9413" name="Rectangle 25"/>
            <p:cNvSpPr>
              <a:spLocks noChangeArrowheads="1"/>
            </p:cNvSpPr>
            <p:nvPr/>
          </p:nvSpPr>
          <p:spPr bwMode="auto">
            <a:xfrm>
              <a:off x="4476" y="2977"/>
              <a:ext cx="6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9414" name="Rectangle 26"/>
            <p:cNvSpPr>
              <a:spLocks noChangeArrowheads="1"/>
            </p:cNvSpPr>
            <p:nvPr/>
          </p:nvSpPr>
          <p:spPr bwMode="auto">
            <a:xfrm>
              <a:off x="3635" y="2288"/>
              <a:ext cx="684" cy="399"/>
            </a:xfrm>
            <a:prstGeom prst="rect">
              <a:avLst/>
            </a:prstGeom>
            <a:solidFill>
              <a:srgbClr val="66FFFF"/>
            </a:solidFill>
            <a:ln w="28575">
              <a:solidFill>
                <a:srgbClr val="000000"/>
              </a:solidFill>
              <a:miter lim="800000"/>
              <a:headEnd/>
              <a:tailEnd/>
            </a:ln>
          </p:spPr>
          <p:txBody>
            <a:bodyPr/>
            <a:lstStyle/>
            <a:p>
              <a:endParaRPr lang="zh-CN" altLang="en-US">
                <a:ln>
                  <a:solidFill>
                    <a:schemeClr val="accent1"/>
                  </a:solidFill>
                </a:ln>
                <a:solidFill>
                  <a:srgbClr val="000099"/>
                </a:solidFill>
              </a:endParaRPr>
            </a:p>
          </p:txBody>
        </p:sp>
        <p:sp>
          <p:nvSpPr>
            <p:cNvPr id="59415" name="Rectangle 27"/>
            <p:cNvSpPr>
              <a:spLocks noChangeArrowheads="1"/>
            </p:cNvSpPr>
            <p:nvPr/>
          </p:nvSpPr>
          <p:spPr bwMode="auto">
            <a:xfrm>
              <a:off x="3582" y="2351"/>
              <a:ext cx="82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译码</a:t>
              </a:r>
            </a:p>
          </p:txBody>
        </p:sp>
        <p:sp>
          <p:nvSpPr>
            <p:cNvPr id="59416" name="Line 28"/>
            <p:cNvSpPr>
              <a:spLocks noChangeShapeType="1"/>
            </p:cNvSpPr>
            <p:nvPr/>
          </p:nvSpPr>
          <p:spPr bwMode="auto">
            <a:xfrm>
              <a:off x="3731" y="1905"/>
              <a:ext cx="938"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17" name="Oval 29"/>
            <p:cNvSpPr>
              <a:spLocks noChangeArrowheads="1"/>
            </p:cNvSpPr>
            <p:nvPr/>
          </p:nvSpPr>
          <p:spPr bwMode="auto">
            <a:xfrm>
              <a:off x="3953" y="2226"/>
              <a:ext cx="49" cy="47"/>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9418" name="Group 30"/>
            <p:cNvGrpSpPr>
              <a:grpSpLocks/>
            </p:cNvGrpSpPr>
            <p:nvPr/>
          </p:nvGrpSpPr>
          <p:grpSpPr bwMode="auto">
            <a:xfrm>
              <a:off x="3748" y="2102"/>
              <a:ext cx="238" cy="139"/>
              <a:chOff x="74" y="0"/>
              <a:chExt cx="19926" cy="20000"/>
            </a:xfrm>
          </p:grpSpPr>
          <p:sp>
            <p:nvSpPr>
              <p:cNvPr id="59483" name="Line 31"/>
              <p:cNvSpPr>
                <a:spLocks noChangeShapeType="1"/>
              </p:cNvSpPr>
              <p:nvPr/>
            </p:nvSpPr>
            <p:spPr bwMode="auto">
              <a:xfrm>
                <a:off x="19905" y="0"/>
                <a:ext cx="95" cy="2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84" name="Line 32"/>
              <p:cNvSpPr>
                <a:spLocks noChangeShapeType="1"/>
              </p:cNvSpPr>
              <p:nvPr/>
            </p:nvSpPr>
            <p:spPr bwMode="auto">
              <a:xfrm>
                <a:off x="74" y="0"/>
                <a:ext cx="19926" cy="143"/>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9419" name="Rectangle 33"/>
            <p:cNvSpPr>
              <a:spLocks noChangeArrowheads="1"/>
            </p:cNvSpPr>
            <p:nvPr/>
          </p:nvSpPr>
          <p:spPr bwMode="auto">
            <a:xfrm>
              <a:off x="4603" y="1829"/>
              <a:ext cx="5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59420" name="Rectangle 34"/>
            <p:cNvSpPr>
              <a:spLocks noChangeArrowheads="1"/>
            </p:cNvSpPr>
            <p:nvPr/>
          </p:nvSpPr>
          <p:spPr bwMode="auto">
            <a:xfrm>
              <a:off x="4032" y="2014"/>
              <a:ext cx="7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8001H</a:t>
              </a:r>
            </a:p>
          </p:txBody>
        </p:sp>
        <p:sp>
          <p:nvSpPr>
            <p:cNvPr id="59421" name="Rectangle 35"/>
            <p:cNvSpPr>
              <a:spLocks noChangeArrowheads="1"/>
            </p:cNvSpPr>
            <p:nvPr/>
          </p:nvSpPr>
          <p:spPr bwMode="auto">
            <a:xfrm>
              <a:off x="2132" y="3311"/>
              <a:ext cx="117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smtClean="0">
                  <a:solidFill>
                    <a:srgbClr val="000099"/>
                  </a:solidFill>
                  <a:latin typeface="Times New Roman" pitchFamily="18" charset="0"/>
                  <a:ea typeface="宋体" pitchFamily="2" charset="-122"/>
                </a:rPr>
                <a:t>中断类型号</a:t>
              </a:r>
              <a:endParaRPr lang="zh-CN" altLang="en-US" sz="2400" dirty="0">
                <a:solidFill>
                  <a:srgbClr val="000099"/>
                </a:solidFill>
                <a:latin typeface="Times New Roman" pitchFamily="18" charset="0"/>
                <a:ea typeface="宋体" pitchFamily="2" charset="-122"/>
              </a:endParaRPr>
            </a:p>
          </p:txBody>
        </p:sp>
        <p:sp>
          <p:nvSpPr>
            <p:cNvPr id="59422" name="Rectangle 36"/>
            <p:cNvSpPr>
              <a:spLocks noChangeArrowheads="1"/>
            </p:cNvSpPr>
            <p:nvPr/>
          </p:nvSpPr>
          <p:spPr bwMode="auto">
            <a:xfrm>
              <a:off x="3715" y="1289"/>
              <a:ext cx="73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59423" name="Rectangle 37"/>
            <p:cNvSpPr>
              <a:spLocks noChangeArrowheads="1"/>
            </p:cNvSpPr>
            <p:nvPr/>
          </p:nvSpPr>
          <p:spPr bwMode="auto">
            <a:xfrm>
              <a:off x="2720" y="2283"/>
              <a:ext cx="5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dirty="0">
                  <a:solidFill>
                    <a:srgbClr val="000099"/>
                  </a:solidFill>
                  <a:latin typeface="Times New Roman" pitchFamily="18" charset="0"/>
                  <a:ea typeface="宋体" pitchFamily="2" charset="-122"/>
                </a:rPr>
                <a:t>INTR</a:t>
              </a:r>
            </a:p>
          </p:txBody>
        </p:sp>
        <p:sp>
          <p:nvSpPr>
            <p:cNvPr id="59424" name="Rectangle 38"/>
            <p:cNvSpPr>
              <a:spLocks noChangeArrowheads="1"/>
            </p:cNvSpPr>
            <p:nvPr/>
          </p:nvSpPr>
          <p:spPr bwMode="auto">
            <a:xfrm>
              <a:off x="1480" y="2364"/>
              <a:ext cx="3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D</a:t>
              </a:r>
            </a:p>
          </p:txBody>
        </p:sp>
        <p:sp>
          <p:nvSpPr>
            <p:cNvPr id="59425" name="Rectangle 39"/>
            <p:cNvSpPr>
              <a:spLocks noChangeArrowheads="1"/>
            </p:cNvSpPr>
            <p:nvPr/>
          </p:nvSpPr>
          <p:spPr bwMode="auto">
            <a:xfrm>
              <a:off x="1448" y="2287"/>
              <a:ext cx="683" cy="521"/>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26" name="Oval 40"/>
            <p:cNvSpPr>
              <a:spLocks noChangeArrowheads="1"/>
            </p:cNvSpPr>
            <p:nvPr/>
          </p:nvSpPr>
          <p:spPr bwMode="auto">
            <a:xfrm>
              <a:off x="1765" y="2225"/>
              <a:ext cx="49" cy="47"/>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9427" name="Group 41"/>
            <p:cNvGrpSpPr>
              <a:grpSpLocks/>
            </p:cNvGrpSpPr>
            <p:nvPr/>
          </p:nvGrpSpPr>
          <p:grpSpPr bwMode="auto">
            <a:xfrm>
              <a:off x="1444" y="2650"/>
              <a:ext cx="67" cy="102"/>
              <a:chOff x="0" y="0"/>
              <a:chExt cx="20000" cy="20000"/>
            </a:xfrm>
          </p:grpSpPr>
          <p:sp>
            <p:nvSpPr>
              <p:cNvPr id="59481" name="Line 42"/>
              <p:cNvSpPr>
                <a:spLocks noChangeShapeType="1"/>
              </p:cNvSpPr>
              <p:nvPr/>
            </p:nvSpPr>
            <p:spPr bwMode="auto">
              <a:xfrm flipV="1">
                <a:off x="0" y="10000"/>
                <a:ext cx="20000" cy="1000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82" name="Line 43"/>
              <p:cNvSpPr>
                <a:spLocks noChangeShapeType="1"/>
              </p:cNvSpPr>
              <p:nvPr/>
            </p:nvSpPr>
            <p:spPr bwMode="auto">
              <a:xfrm flipH="1" flipV="1">
                <a:off x="0" y="0"/>
                <a:ext cx="20000" cy="1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9428" name="Group 44"/>
            <p:cNvGrpSpPr>
              <a:grpSpLocks/>
            </p:cNvGrpSpPr>
            <p:nvPr/>
          </p:nvGrpSpPr>
          <p:grpSpPr bwMode="auto">
            <a:xfrm>
              <a:off x="1428" y="1636"/>
              <a:ext cx="67" cy="102"/>
              <a:chOff x="0" y="2353"/>
              <a:chExt cx="20000" cy="20001"/>
            </a:xfrm>
          </p:grpSpPr>
          <p:sp>
            <p:nvSpPr>
              <p:cNvPr id="59479" name="Line 45"/>
              <p:cNvSpPr>
                <a:spLocks noChangeShapeType="1"/>
              </p:cNvSpPr>
              <p:nvPr/>
            </p:nvSpPr>
            <p:spPr bwMode="auto">
              <a:xfrm flipV="1">
                <a:off x="0" y="12354"/>
                <a:ext cx="20000" cy="1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80" name="Line 46"/>
              <p:cNvSpPr>
                <a:spLocks noChangeShapeType="1"/>
              </p:cNvSpPr>
              <p:nvPr/>
            </p:nvSpPr>
            <p:spPr bwMode="auto">
              <a:xfrm flipH="1" flipV="1">
                <a:off x="0" y="2353"/>
                <a:ext cx="20000" cy="1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grpSp>
          <p:nvGrpSpPr>
            <p:cNvPr id="59429" name="Group 47"/>
            <p:cNvGrpSpPr>
              <a:grpSpLocks/>
            </p:cNvGrpSpPr>
            <p:nvPr/>
          </p:nvGrpSpPr>
          <p:grpSpPr bwMode="auto">
            <a:xfrm>
              <a:off x="1321" y="2253"/>
              <a:ext cx="126" cy="218"/>
              <a:chOff x="0" y="-33"/>
              <a:chExt cx="20000" cy="20033"/>
            </a:xfrm>
          </p:grpSpPr>
          <p:sp>
            <p:nvSpPr>
              <p:cNvPr id="59477" name="Line 48"/>
              <p:cNvSpPr>
                <a:spLocks noChangeShapeType="1"/>
              </p:cNvSpPr>
              <p:nvPr/>
            </p:nvSpPr>
            <p:spPr bwMode="auto">
              <a:xfrm>
                <a:off x="0" y="19909"/>
                <a:ext cx="20000" cy="9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78" name="Line 49"/>
              <p:cNvSpPr>
                <a:spLocks noChangeShapeType="1"/>
              </p:cNvSpPr>
              <p:nvPr/>
            </p:nvSpPr>
            <p:spPr bwMode="auto">
              <a:xfrm>
                <a:off x="0" y="-33"/>
                <a:ext cx="180" cy="20033"/>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9430" name="Line 50"/>
            <p:cNvSpPr>
              <a:spLocks noChangeShapeType="1"/>
            </p:cNvSpPr>
            <p:nvPr/>
          </p:nvSpPr>
          <p:spPr bwMode="auto">
            <a:xfrm>
              <a:off x="1099" y="2696"/>
              <a:ext cx="346"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9431" name="Group 51"/>
            <p:cNvGrpSpPr>
              <a:grpSpLocks/>
            </p:cNvGrpSpPr>
            <p:nvPr/>
          </p:nvGrpSpPr>
          <p:grpSpPr bwMode="auto">
            <a:xfrm>
              <a:off x="2496" y="2378"/>
              <a:ext cx="242" cy="334"/>
              <a:chOff x="0" y="0"/>
              <a:chExt cx="20000" cy="20000"/>
            </a:xfrm>
          </p:grpSpPr>
          <p:sp>
            <p:nvSpPr>
              <p:cNvPr id="59474" name="Arc 52"/>
              <p:cNvSpPr>
                <a:spLocks/>
              </p:cNvSpPr>
              <p:nvPr/>
            </p:nvSpPr>
            <p:spPr bwMode="auto">
              <a:xfrm flipV="1">
                <a:off x="1035" y="9843"/>
                <a:ext cx="18965" cy="9605"/>
              </a:xfrm>
              <a:custGeom>
                <a:avLst/>
                <a:gdLst>
                  <a:gd name="T0" fmla="*/ 0 w 21600"/>
                  <a:gd name="T1" fmla="*/ 0 h 21600"/>
                  <a:gd name="T2" fmla="*/ 16651 w 21600"/>
                  <a:gd name="T3" fmla="*/ 4271 h 21600"/>
                  <a:gd name="T4" fmla="*/ 0 w 21600"/>
                  <a:gd name="T5" fmla="*/ 4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75" name="Arc 53"/>
              <p:cNvSpPr>
                <a:spLocks/>
              </p:cNvSpPr>
              <p:nvPr/>
            </p:nvSpPr>
            <p:spPr bwMode="auto">
              <a:xfrm>
                <a:off x="1035" y="306"/>
                <a:ext cx="18965" cy="9596"/>
              </a:xfrm>
              <a:custGeom>
                <a:avLst/>
                <a:gdLst>
                  <a:gd name="T0" fmla="*/ 0 w 21600"/>
                  <a:gd name="T1" fmla="*/ 0 h 21600"/>
                  <a:gd name="T2" fmla="*/ 16651 w 21600"/>
                  <a:gd name="T3" fmla="*/ 4263 h 21600"/>
                  <a:gd name="T4" fmla="*/ 0 w 21600"/>
                  <a:gd name="T5" fmla="*/ 4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76" name="Line 54"/>
              <p:cNvSpPr>
                <a:spLocks noChangeShapeType="1"/>
              </p:cNvSpPr>
              <p:nvPr/>
            </p:nvSpPr>
            <p:spPr bwMode="auto">
              <a:xfrm>
                <a:off x="0" y="0"/>
                <a:ext cx="70" cy="2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9432" name="Line 55"/>
            <p:cNvSpPr>
              <a:spLocks noChangeShapeType="1"/>
            </p:cNvSpPr>
            <p:nvPr/>
          </p:nvSpPr>
          <p:spPr bwMode="auto">
            <a:xfrm>
              <a:off x="1099" y="1690"/>
              <a:ext cx="1" cy="1007"/>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33" name="Line 56"/>
            <p:cNvSpPr>
              <a:spLocks noChangeShapeType="1"/>
            </p:cNvSpPr>
            <p:nvPr/>
          </p:nvSpPr>
          <p:spPr bwMode="auto">
            <a:xfrm>
              <a:off x="1099" y="1686"/>
              <a:ext cx="346"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9434" name="Group 57"/>
            <p:cNvGrpSpPr>
              <a:grpSpLocks/>
            </p:cNvGrpSpPr>
            <p:nvPr/>
          </p:nvGrpSpPr>
          <p:grpSpPr bwMode="auto">
            <a:xfrm>
              <a:off x="227" y="1184"/>
              <a:ext cx="683" cy="1226"/>
              <a:chOff x="1154" y="0"/>
              <a:chExt cx="16538" cy="20000"/>
            </a:xfrm>
          </p:grpSpPr>
          <p:sp>
            <p:nvSpPr>
              <p:cNvPr id="59472" name="Rectangle 58"/>
              <p:cNvSpPr>
                <a:spLocks noChangeArrowheads="1"/>
              </p:cNvSpPr>
              <p:nvPr/>
            </p:nvSpPr>
            <p:spPr bwMode="auto">
              <a:xfrm>
                <a:off x="2100" y="1707"/>
                <a:ext cx="14377" cy="1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endParaRPr lang="en-US" altLang="zh-CN" sz="2400" dirty="0">
                  <a:solidFill>
                    <a:srgbClr val="000099"/>
                  </a:solidFill>
                  <a:latin typeface="Times New Roman" pitchFamily="18" charset="0"/>
                  <a:ea typeface="宋体" pitchFamily="2" charset="-122"/>
                </a:endParaRPr>
              </a:p>
              <a:p>
                <a:pPr algn="ctr" eaLnBrk="0" hangingPunct="0"/>
                <a:r>
                  <a:rPr lang="zh-CN" altLang="en-US" sz="2400" dirty="0">
                    <a:solidFill>
                      <a:srgbClr val="000099"/>
                    </a:solidFill>
                    <a:latin typeface="Times New Roman" pitchFamily="18" charset="0"/>
                    <a:ea typeface="宋体" pitchFamily="2" charset="-122"/>
                  </a:rPr>
                  <a:t>输入</a:t>
                </a:r>
              </a:p>
              <a:p>
                <a:pPr algn="ctr" eaLnBrk="0" hangingPunct="0"/>
                <a:r>
                  <a:rPr lang="zh-CN" altLang="en-US" sz="2400" dirty="0">
                    <a:solidFill>
                      <a:srgbClr val="000099"/>
                    </a:solidFill>
                    <a:latin typeface="Times New Roman" pitchFamily="18" charset="0"/>
                    <a:ea typeface="宋体" pitchFamily="2" charset="-122"/>
                  </a:rPr>
                  <a:t>设备</a:t>
                </a:r>
              </a:p>
            </p:txBody>
          </p:sp>
          <p:sp>
            <p:nvSpPr>
              <p:cNvPr id="59473" name="Rectangle 59"/>
              <p:cNvSpPr>
                <a:spLocks noChangeArrowheads="1"/>
              </p:cNvSpPr>
              <p:nvPr/>
            </p:nvSpPr>
            <p:spPr bwMode="auto">
              <a:xfrm>
                <a:off x="1154" y="0"/>
                <a:ext cx="16538" cy="20000"/>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9435" name="Line 60"/>
            <p:cNvSpPr>
              <a:spLocks noChangeShapeType="1"/>
            </p:cNvSpPr>
            <p:nvPr/>
          </p:nvSpPr>
          <p:spPr bwMode="auto">
            <a:xfrm>
              <a:off x="910" y="2145"/>
              <a:ext cx="205"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36" name="Line 61"/>
            <p:cNvSpPr>
              <a:spLocks noChangeShapeType="1"/>
            </p:cNvSpPr>
            <p:nvPr/>
          </p:nvSpPr>
          <p:spPr bwMode="auto">
            <a:xfrm>
              <a:off x="1795" y="1994"/>
              <a:ext cx="1" cy="248"/>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37" name="Line 62"/>
            <p:cNvSpPr>
              <a:spLocks noChangeShapeType="1"/>
            </p:cNvSpPr>
            <p:nvPr/>
          </p:nvSpPr>
          <p:spPr bwMode="auto">
            <a:xfrm>
              <a:off x="2130" y="2466"/>
              <a:ext cx="370" cy="1"/>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59438" name="Group 63"/>
            <p:cNvGrpSpPr>
              <a:grpSpLocks/>
            </p:cNvGrpSpPr>
            <p:nvPr/>
          </p:nvGrpSpPr>
          <p:grpSpPr bwMode="auto">
            <a:xfrm>
              <a:off x="4111" y="3090"/>
              <a:ext cx="429" cy="137"/>
              <a:chOff x="804" y="876"/>
              <a:chExt cx="19172" cy="20000"/>
            </a:xfrm>
          </p:grpSpPr>
          <p:sp>
            <p:nvSpPr>
              <p:cNvPr id="59470" name="Line 64"/>
              <p:cNvSpPr>
                <a:spLocks noChangeShapeType="1"/>
              </p:cNvSpPr>
              <p:nvPr/>
            </p:nvSpPr>
            <p:spPr bwMode="auto">
              <a:xfrm flipV="1">
                <a:off x="804" y="876"/>
                <a:ext cx="38" cy="20000"/>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71" name="Line 65"/>
              <p:cNvSpPr>
                <a:spLocks noChangeShapeType="1"/>
              </p:cNvSpPr>
              <p:nvPr/>
            </p:nvSpPr>
            <p:spPr bwMode="auto">
              <a:xfrm>
                <a:off x="950" y="894"/>
                <a:ext cx="19026" cy="144"/>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9439" name="Rectangle 66"/>
            <p:cNvSpPr>
              <a:spLocks noChangeArrowheads="1"/>
            </p:cNvSpPr>
            <p:nvPr/>
          </p:nvSpPr>
          <p:spPr bwMode="auto">
            <a:xfrm>
              <a:off x="1600" y="3022"/>
              <a:ext cx="144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dirty="0">
                  <a:solidFill>
                    <a:srgbClr val="000099"/>
                  </a:solidFill>
                  <a:latin typeface="Times New Roman" pitchFamily="18" charset="0"/>
                  <a:ea typeface="宋体" pitchFamily="2" charset="-122"/>
                </a:rPr>
                <a:t>中断允许触发器</a:t>
              </a:r>
            </a:p>
          </p:txBody>
        </p:sp>
        <p:sp>
          <p:nvSpPr>
            <p:cNvPr id="59440" name="Rectangle 67"/>
            <p:cNvSpPr>
              <a:spLocks noChangeArrowheads="1"/>
            </p:cNvSpPr>
            <p:nvPr/>
          </p:nvSpPr>
          <p:spPr bwMode="auto">
            <a:xfrm>
              <a:off x="1642" y="2996"/>
              <a:ext cx="1352" cy="272"/>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59441" name="Group 68"/>
            <p:cNvGrpSpPr>
              <a:grpSpLocks/>
            </p:cNvGrpSpPr>
            <p:nvPr/>
          </p:nvGrpSpPr>
          <p:grpSpPr bwMode="auto">
            <a:xfrm>
              <a:off x="3412" y="1827"/>
              <a:ext cx="321" cy="351"/>
              <a:chOff x="0" y="1"/>
              <a:chExt cx="20000" cy="19999"/>
            </a:xfrm>
          </p:grpSpPr>
          <p:grpSp>
            <p:nvGrpSpPr>
              <p:cNvPr id="59462" name="Group 69"/>
              <p:cNvGrpSpPr>
                <a:grpSpLocks/>
              </p:cNvGrpSpPr>
              <p:nvPr/>
            </p:nvGrpSpPr>
            <p:grpSpPr bwMode="auto">
              <a:xfrm>
                <a:off x="4925" y="1"/>
                <a:ext cx="10927" cy="19999"/>
                <a:chOff x="0" y="1"/>
                <a:chExt cx="20000" cy="19999"/>
              </a:xfrm>
            </p:grpSpPr>
            <p:grpSp>
              <p:nvGrpSpPr>
                <p:cNvPr id="59466" name="Group 70"/>
                <p:cNvGrpSpPr>
                  <a:grpSpLocks/>
                </p:cNvGrpSpPr>
                <p:nvPr/>
              </p:nvGrpSpPr>
              <p:grpSpPr bwMode="auto">
                <a:xfrm>
                  <a:off x="0" y="1"/>
                  <a:ext cx="19515" cy="19886"/>
                  <a:chOff x="0" y="2"/>
                  <a:chExt cx="20000" cy="19998"/>
                </a:xfrm>
              </p:grpSpPr>
              <p:sp>
                <p:nvSpPr>
                  <p:cNvPr id="59468" name="Arc 71"/>
                  <p:cNvSpPr>
                    <a:spLocks/>
                  </p:cNvSpPr>
                  <p:nvPr/>
                </p:nvSpPr>
                <p:spPr bwMode="auto">
                  <a:xfrm flipH="1" flipV="1">
                    <a:off x="0" y="10005"/>
                    <a:ext cx="20000" cy="9995"/>
                  </a:xfrm>
                  <a:custGeom>
                    <a:avLst/>
                    <a:gdLst>
                      <a:gd name="T0" fmla="*/ 0 w 21600"/>
                      <a:gd name="T1" fmla="*/ 0 h 21600"/>
                      <a:gd name="T2" fmla="*/ 18519 w 21600"/>
                      <a:gd name="T3" fmla="*/ 4625 h 21600"/>
                      <a:gd name="T4" fmla="*/ 0 w 21600"/>
                      <a:gd name="T5" fmla="*/ 46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69" name="Arc 72"/>
                  <p:cNvSpPr>
                    <a:spLocks/>
                  </p:cNvSpPr>
                  <p:nvPr/>
                </p:nvSpPr>
                <p:spPr bwMode="auto">
                  <a:xfrm flipH="1">
                    <a:off x="0" y="2"/>
                    <a:ext cx="20000" cy="10003"/>
                  </a:xfrm>
                  <a:custGeom>
                    <a:avLst/>
                    <a:gdLst>
                      <a:gd name="T0" fmla="*/ 0 w 21600"/>
                      <a:gd name="T1" fmla="*/ 0 h 21600"/>
                      <a:gd name="T2" fmla="*/ 18519 w 21600"/>
                      <a:gd name="T3" fmla="*/ 4632 h 21600"/>
                      <a:gd name="T4" fmla="*/ 0 w 21600"/>
                      <a:gd name="T5" fmla="*/ 46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9467" name="Line 73"/>
                <p:cNvSpPr>
                  <a:spLocks noChangeShapeType="1"/>
                </p:cNvSpPr>
                <p:nvPr/>
              </p:nvSpPr>
              <p:spPr bwMode="auto">
                <a:xfrm>
                  <a:off x="19903" y="1"/>
                  <a:ext cx="97" cy="19999"/>
                </a:xfrm>
                <a:prstGeom prst="line">
                  <a:avLst/>
                </a:prstGeom>
                <a:noFill/>
                <a:ln w="28575">
                  <a:solidFill>
                    <a:schemeClr val="accent1">
                      <a:lumMod val="7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59463" name="Oval 74"/>
              <p:cNvSpPr>
                <a:spLocks noChangeArrowheads="1"/>
              </p:cNvSpPr>
              <p:nvPr/>
            </p:nvSpPr>
            <p:spPr bwMode="auto">
              <a:xfrm>
                <a:off x="0" y="8083"/>
                <a:ext cx="4201" cy="3141"/>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64" name="Oval 75"/>
              <p:cNvSpPr>
                <a:spLocks noChangeArrowheads="1"/>
              </p:cNvSpPr>
              <p:nvPr/>
            </p:nvSpPr>
            <p:spPr bwMode="auto">
              <a:xfrm>
                <a:off x="15799" y="2851"/>
                <a:ext cx="4201" cy="3141"/>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59465" name="Oval 76"/>
              <p:cNvSpPr>
                <a:spLocks noChangeArrowheads="1"/>
              </p:cNvSpPr>
              <p:nvPr/>
            </p:nvSpPr>
            <p:spPr bwMode="auto">
              <a:xfrm>
                <a:off x="15799" y="14187"/>
                <a:ext cx="4201" cy="3141"/>
              </a:xfrm>
              <a:prstGeom prst="ellipse">
                <a:avLst/>
              </a:prstGeom>
              <a:noFill/>
              <a:ln w="28575">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59442" name="Oval 77"/>
            <p:cNvSpPr>
              <a:spLocks noChangeArrowheads="1"/>
            </p:cNvSpPr>
            <p:nvPr/>
          </p:nvSpPr>
          <p:spPr bwMode="auto">
            <a:xfrm>
              <a:off x="2750" y="1970"/>
              <a:ext cx="47" cy="46"/>
            </a:xfrm>
            <a:prstGeom prst="ellipse">
              <a:avLst/>
            </a:prstGeom>
            <a:solidFill>
              <a:srgbClr val="000000"/>
            </a:solidFill>
            <a:ln w="28575">
              <a:solidFill>
                <a:schemeClr val="accent1">
                  <a:lumMod val="75000"/>
                </a:schemeClr>
              </a:solidFill>
              <a:round/>
              <a:headEnd/>
              <a:tailEnd/>
            </a:ln>
          </p:spPr>
          <p:txBody>
            <a:bodyPr/>
            <a:lstStyle/>
            <a:p>
              <a:endParaRPr lang="zh-CN" altLang="en-US">
                <a:solidFill>
                  <a:srgbClr val="000099"/>
                </a:solidFill>
              </a:endParaRPr>
            </a:p>
          </p:txBody>
        </p:sp>
        <p:sp>
          <p:nvSpPr>
            <p:cNvPr id="59443" name="Oval 78"/>
            <p:cNvSpPr>
              <a:spLocks noChangeArrowheads="1"/>
            </p:cNvSpPr>
            <p:nvPr/>
          </p:nvSpPr>
          <p:spPr bwMode="auto">
            <a:xfrm>
              <a:off x="1073" y="2117"/>
              <a:ext cx="47" cy="46"/>
            </a:xfrm>
            <a:prstGeom prst="ellipse">
              <a:avLst/>
            </a:prstGeom>
            <a:solidFill>
              <a:srgbClr val="000000"/>
            </a:solidFill>
            <a:ln w="28575">
              <a:solidFill>
                <a:schemeClr val="accent1">
                  <a:lumMod val="75000"/>
                </a:schemeClr>
              </a:solidFill>
              <a:round/>
              <a:headEnd/>
              <a:tailEnd/>
            </a:ln>
          </p:spPr>
          <p:txBody>
            <a:bodyPr/>
            <a:lstStyle/>
            <a:p>
              <a:endParaRPr lang="zh-CN" altLang="en-US">
                <a:solidFill>
                  <a:srgbClr val="000099"/>
                </a:solidFill>
              </a:endParaRPr>
            </a:p>
          </p:txBody>
        </p:sp>
        <p:sp>
          <p:nvSpPr>
            <p:cNvPr id="59444" name="Rectangle 79"/>
            <p:cNvSpPr>
              <a:spLocks noChangeArrowheads="1"/>
            </p:cNvSpPr>
            <p:nvPr/>
          </p:nvSpPr>
          <p:spPr bwMode="auto">
            <a:xfrm>
              <a:off x="4704" y="2341"/>
              <a:ext cx="8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A</a:t>
              </a:r>
              <a:r>
                <a:rPr lang="en-US" altLang="zh-CN" sz="2400" baseline="-25000">
                  <a:solidFill>
                    <a:srgbClr val="000099"/>
                  </a:solidFill>
                  <a:latin typeface="Times New Roman" pitchFamily="18" charset="0"/>
                  <a:ea typeface="宋体" pitchFamily="2" charset="-122"/>
                </a:rPr>
                <a:t>15</a:t>
              </a:r>
              <a:endParaRPr lang="en-US" altLang="zh-CN" sz="2400">
                <a:solidFill>
                  <a:srgbClr val="000099"/>
                </a:solidFill>
                <a:latin typeface="Times New Roman" pitchFamily="18" charset="0"/>
                <a:ea typeface="宋体" pitchFamily="2" charset="-122"/>
              </a:endParaRPr>
            </a:p>
          </p:txBody>
        </p:sp>
        <p:sp>
          <p:nvSpPr>
            <p:cNvPr id="59445" name="Line 80"/>
            <p:cNvSpPr>
              <a:spLocks noChangeShapeType="1"/>
            </p:cNvSpPr>
            <p:nvPr/>
          </p:nvSpPr>
          <p:spPr bwMode="auto">
            <a:xfrm>
              <a:off x="2115" y="1405"/>
              <a:ext cx="316" cy="0"/>
            </a:xfrm>
            <a:prstGeom prst="line">
              <a:avLst/>
            </a:prstGeom>
            <a:noFill/>
            <a:ln w="76200">
              <a:solidFill>
                <a:schemeClr val="accent1">
                  <a:lumMod val="75000"/>
                </a:schemeClr>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46" name="Line 81"/>
            <p:cNvSpPr>
              <a:spLocks noChangeShapeType="1"/>
            </p:cNvSpPr>
            <p:nvPr/>
          </p:nvSpPr>
          <p:spPr bwMode="auto">
            <a:xfrm>
              <a:off x="910" y="1404"/>
              <a:ext cx="537" cy="1"/>
            </a:xfrm>
            <a:prstGeom prst="line">
              <a:avLst/>
            </a:prstGeom>
            <a:noFill/>
            <a:ln w="76200">
              <a:solidFill>
                <a:schemeClr val="accent1">
                  <a:lumMod val="75000"/>
                </a:schemeClr>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47" name="Line 82"/>
            <p:cNvSpPr>
              <a:spLocks noChangeShapeType="1"/>
            </p:cNvSpPr>
            <p:nvPr/>
          </p:nvSpPr>
          <p:spPr bwMode="auto">
            <a:xfrm flipV="1">
              <a:off x="3114" y="1405"/>
              <a:ext cx="474" cy="0"/>
            </a:xfrm>
            <a:prstGeom prst="line">
              <a:avLst/>
            </a:prstGeom>
            <a:noFill/>
            <a:ln w="76200">
              <a:solidFill>
                <a:schemeClr val="accent1">
                  <a:lumMod val="75000"/>
                </a:schemeClr>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48" name="Line 83"/>
            <p:cNvSpPr>
              <a:spLocks noChangeShapeType="1"/>
            </p:cNvSpPr>
            <p:nvPr/>
          </p:nvSpPr>
          <p:spPr bwMode="auto">
            <a:xfrm flipH="1">
              <a:off x="4329" y="2484"/>
              <a:ext cx="287" cy="1"/>
            </a:xfrm>
            <a:prstGeom prst="line">
              <a:avLst/>
            </a:prstGeom>
            <a:noFill/>
            <a:ln w="762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49" name="Line 84"/>
            <p:cNvSpPr>
              <a:spLocks noChangeShapeType="1"/>
            </p:cNvSpPr>
            <p:nvPr/>
          </p:nvSpPr>
          <p:spPr bwMode="auto">
            <a:xfrm>
              <a:off x="4690" y="3440"/>
              <a:ext cx="270" cy="1"/>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50" name="Line 85"/>
            <p:cNvSpPr>
              <a:spLocks noChangeShapeType="1"/>
            </p:cNvSpPr>
            <p:nvPr/>
          </p:nvSpPr>
          <p:spPr bwMode="auto">
            <a:xfrm>
              <a:off x="3211" y="3437"/>
              <a:ext cx="271" cy="1"/>
            </a:xfrm>
            <a:prstGeom prst="line">
              <a:avLst/>
            </a:prstGeom>
            <a:noFill/>
            <a:ln w="762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59451" name="Text Box 86"/>
            <p:cNvSpPr txBox="1">
              <a:spLocks noChangeArrowheads="1"/>
            </p:cNvSpPr>
            <p:nvPr/>
          </p:nvSpPr>
          <p:spPr bwMode="auto">
            <a:xfrm>
              <a:off x="255" y="3699"/>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r>
                <a:rPr lang="zh-CN" altLang="en-US" sz="2400" dirty="0">
                  <a:solidFill>
                    <a:srgbClr val="000099"/>
                  </a:solidFill>
                  <a:latin typeface="Times New Roman" pitchFamily="18" charset="0"/>
                  <a:ea typeface="宋体" pitchFamily="2" charset="-122"/>
                </a:rPr>
                <a:t>中断请求触发器</a:t>
              </a:r>
            </a:p>
          </p:txBody>
        </p:sp>
        <p:sp>
          <p:nvSpPr>
            <p:cNvPr id="59452" name="Line 87"/>
            <p:cNvSpPr>
              <a:spLocks noChangeShapeType="1"/>
            </p:cNvSpPr>
            <p:nvPr/>
          </p:nvSpPr>
          <p:spPr bwMode="auto">
            <a:xfrm flipH="1">
              <a:off x="854" y="2888"/>
              <a:ext cx="657" cy="811"/>
            </a:xfrm>
            <a:prstGeom prst="line">
              <a:avLst/>
            </a:prstGeom>
            <a:noFill/>
            <a:ln w="19050">
              <a:solidFill>
                <a:schemeClr val="accent1">
                  <a:lumMod val="75000"/>
                </a:schemeClr>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nvGrpSpPr>
            <p:cNvPr id="59453" name="Group 88"/>
            <p:cNvGrpSpPr>
              <a:grpSpLocks/>
            </p:cNvGrpSpPr>
            <p:nvPr/>
          </p:nvGrpSpPr>
          <p:grpSpPr bwMode="auto">
            <a:xfrm>
              <a:off x="4810" y="1870"/>
              <a:ext cx="598" cy="275"/>
              <a:chOff x="4810" y="1870"/>
              <a:chExt cx="598" cy="275"/>
            </a:xfrm>
          </p:grpSpPr>
          <p:sp>
            <p:nvSpPr>
              <p:cNvPr id="59460" name="Rectangle 89"/>
              <p:cNvSpPr>
                <a:spLocks noChangeArrowheads="1"/>
              </p:cNvSpPr>
              <p:nvPr/>
            </p:nvSpPr>
            <p:spPr bwMode="auto">
              <a:xfrm>
                <a:off x="4810" y="1870"/>
                <a:ext cx="59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IOR</a:t>
                </a:r>
              </a:p>
            </p:txBody>
          </p:sp>
          <p:sp>
            <p:nvSpPr>
              <p:cNvPr id="59461" name="Line 90"/>
              <p:cNvSpPr>
                <a:spLocks noChangeShapeType="1"/>
              </p:cNvSpPr>
              <p:nvPr/>
            </p:nvSpPr>
            <p:spPr bwMode="auto">
              <a:xfrm>
                <a:off x="4820" y="1880"/>
                <a:ext cx="303" cy="0"/>
              </a:xfrm>
              <a:prstGeom prst="line">
                <a:avLst/>
              </a:prstGeom>
              <a:noFill/>
              <a:ln w="28575">
                <a:solidFill>
                  <a:schemeClr val="accent1">
                    <a:lumMod val="75000"/>
                  </a:schemeClr>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9454" name="Group 91"/>
            <p:cNvGrpSpPr>
              <a:grpSpLocks/>
            </p:cNvGrpSpPr>
            <p:nvPr/>
          </p:nvGrpSpPr>
          <p:grpSpPr bwMode="auto">
            <a:xfrm>
              <a:off x="4613" y="2961"/>
              <a:ext cx="598" cy="275"/>
              <a:chOff x="4613" y="2961"/>
              <a:chExt cx="598" cy="275"/>
            </a:xfrm>
          </p:grpSpPr>
          <p:sp>
            <p:nvSpPr>
              <p:cNvPr id="59458" name="Rectangle 92"/>
              <p:cNvSpPr>
                <a:spLocks noChangeArrowheads="1"/>
              </p:cNvSpPr>
              <p:nvPr/>
            </p:nvSpPr>
            <p:spPr bwMode="auto">
              <a:xfrm>
                <a:off x="4613" y="2961"/>
                <a:ext cx="59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INTA</a:t>
                </a:r>
              </a:p>
            </p:txBody>
          </p:sp>
          <p:sp>
            <p:nvSpPr>
              <p:cNvPr id="59459" name="Line 93"/>
              <p:cNvSpPr>
                <a:spLocks noChangeShapeType="1"/>
              </p:cNvSpPr>
              <p:nvPr/>
            </p:nvSpPr>
            <p:spPr bwMode="auto">
              <a:xfrm>
                <a:off x="4623" y="2989"/>
                <a:ext cx="410" cy="0"/>
              </a:xfrm>
              <a:prstGeom prst="line">
                <a:avLst/>
              </a:prstGeom>
              <a:noFill/>
              <a:ln w="28575">
                <a:solidFill>
                  <a:schemeClr val="accent1">
                    <a:lumMod val="75000"/>
                  </a:schemeClr>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nvGrpSpPr>
            <p:cNvPr id="59455" name="Group 94"/>
            <p:cNvGrpSpPr>
              <a:grpSpLocks/>
            </p:cNvGrpSpPr>
            <p:nvPr/>
          </p:nvGrpSpPr>
          <p:grpSpPr bwMode="auto">
            <a:xfrm>
              <a:off x="996" y="2722"/>
              <a:ext cx="598" cy="275"/>
              <a:chOff x="1177" y="2797"/>
              <a:chExt cx="598" cy="275"/>
            </a:xfrm>
          </p:grpSpPr>
          <p:sp>
            <p:nvSpPr>
              <p:cNvPr id="59456" name="Rectangle 95"/>
              <p:cNvSpPr>
                <a:spLocks noChangeArrowheads="1"/>
              </p:cNvSpPr>
              <p:nvPr/>
            </p:nvSpPr>
            <p:spPr bwMode="auto">
              <a:xfrm>
                <a:off x="1177" y="2797"/>
                <a:ext cx="59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dirty="0">
                    <a:solidFill>
                      <a:srgbClr val="000099"/>
                    </a:solidFill>
                    <a:latin typeface="Times New Roman" pitchFamily="18" charset="0"/>
                    <a:ea typeface="宋体" pitchFamily="2" charset="-122"/>
                  </a:rPr>
                  <a:t>STB</a:t>
                </a:r>
              </a:p>
            </p:txBody>
          </p:sp>
          <p:sp>
            <p:nvSpPr>
              <p:cNvPr id="59457" name="Line 96"/>
              <p:cNvSpPr>
                <a:spLocks noChangeShapeType="1"/>
              </p:cNvSpPr>
              <p:nvPr/>
            </p:nvSpPr>
            <p:spPr bwMode="auto">
              <a:xfrm>
                <a:off x="1184" y="2824"/>
                <a:ext cx="380" cy="2"/>
              </a:xfrm>
              <a:prstGeom prst="line">
                <a:avLst/>
              </a:prstGeom>
              <a:noFill/>
              <a:ln w="28575">
                <a:solidFill>
                  <a:schemeClr val="accent1">
                    <a:lumMod val="75000"/>
                  </a:schemeClr>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rgbClr val="000099"/>
                  </a:solidFill>
                </a:endParaRPr>
              </a:p>
            </p:txBody>
          </p:sp>
        </p:grpSp>
      </p:gr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b="0" dirty="0" smtClean="0"/>
              <a:t>6.4.2 </a:t>
            </a:r>
            <a:r>
              <a:rPr lang="zh-CN" altLang="en-US" b="0" dirty="0" smtClean="0"/>
              <a:t>中断工作过程</a:t>
            </a:r>
          </a:p>
        </p:txBody>
      </p:sp>
      <p:sp>
        <p:nvSpPr>
          <p:cNvPr id="48131" name="Rectangle 3"/>
          <p:cNvSpPr>
            <a:spLocks noGrp="1" noChangeArrowheads="1"/>
          </p:cNvSpPr>
          <p:nvPr>
            <p:ph type="body" idx="1"/>
          </p:nvPr>
        </p:nvSpPr>
        <p:spPr>
          <a:xfrm>
            <a:off x="899592" y="981075"/>
            <a:ext cx="2293938" cy="404044"/>
          </a:xfrm>
        </p:spPr>
        <p:txBody>
          <a:bodyPr/>
          <a:lstStyle/>
          <a:p>
            <a:pPr eaLnBrk="1" hangingPunct="1">
              <a:buClr>
                <a:schemeClr val="folHlink"/>
              </a:buClr>
              <a:buSzPct val="60000"/>
              <a:buFont typeface="Wingdings" pitchFamily="2" charset="2"/>
              <a:buChar char="n"/>
            </a:pPr>
            <a:r>
              <a:rPr kumimoji="1" lang="zh-CN" altLang="en-US" sz="2400" b="0" dirty="0" smtClean="0">
                <a:solidFill>
                  <a:srgbClr val="000099"/>
                </a:solidFill>
                <a:latin typeface="+mn-ea"/>
              </a:rPr>
              <a:t>中断请求</a:t>
            </a:r>
          </a:p>
        </p:txBody>
      </p:sp>
      <p:sp>
        <p:nvSpPr>
          <p:cNvPr id="48134" name="Rectangle 6"/>
          <p:cNvSpPr>
            <a:spLocks noChangeArrowheads="1"/>
          </p:cNvSpPr>
          <p:nvPr/>
        </p:nvSpPr>
        <p:spPr bwMode="auto">
          <a:xfrm>
            <a:off x="899592" y="1412776"/>
            <a:ext cx="2390775" cy="50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chemeClr val="folHlink"/>
              </a:buClr>
              <a:buSzPct val="60000"/>
              <a:buFont typeface="Wingdings" pitchFamily="2" charset="2"/>
              <a:buChar char="n"/>
            </a:pPr>
            <a:r>
              <a:rPr kumimoji="1" lang="zh-CN" altLang="en-US" sz="2400" dirty="0">
                <a:solidFill>
                  <a:srgbClr val="000099"/>
                </a:solidFill>
                <a:latin typeface="+mn-ea"/>
                <a:ea typeface="+mn-ea"/>
              </a:rPr>
              <a:t>中断响应</a:t>
            </a:r>
          </a:p>
        </p:txBody>
      </p:sp>
      <p:sp>
        <p:nvSpPr>
          <p:cNvPr id="48135" name="Rectangle 7"/>
          <p:cNvSpPr>
            <a:spLocks noChangeArrowheads="1"/>
          </p:cNvSpPr>
          <p:nvPr/>
        </p:nvSpPr>
        <p:spPr bwMode="auto">
          <a:xfrm>
            <a:off x="899592" y="1844824"/>
            <a:ext cx="2390775" cy="47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Char char="n"/>
            </a:pPr>
            <a:r>
              <a:rPr kumimoji="1" lang="zh-CN" altLang="en-US" sz="2400" dirty="0">
                <a:solidFill>
                  <a:srgbClr val="000099"/>
                </a:solidFill>
                <a:latin typeface="+mn-ea"/>
                <a:ea typeface="+mn-ea"/>
              </a:rPr>
              <a:t>关中断</a:t>
            </a:r>
          </a:p>
        </p:txBody>
      </p:sp>
      <p:sp>
        <p:nvSpPr>
          <p:cNvPr id="48136" name="Rectangle 8"/>
          <p:cNvSpPr>
            <a:spLocks noChangeArrowheads="1"/>
          </p:cNvSpPr>
          <p:nvPr/>
        </p:nvSpPr>
        <p:spPr bwMode="auto">
          <a:xfrm>
            <a:off x="899592" y="2348880"/>
            <a:ext cx="2390775" cy="54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Char char="n"/>
            </a:pPr>
            <a:r>
              <a:rPr kumimoji="1" lang="zh-CN" altLang="en-US" sz="2400" dirty="0">
                <a:solidFill>
                  <a:srgbClr val="000099"/>
                </a:solidFill>
                <a:latin typeface="+mn-ea"/>
                <a:ea typeface="+mn-ea"/>
              </a:rPr>
              <a:t>断点保护</a:t>
            </a:r>
          </a:p>
        </p:txBody>
      </p:sp>
      <p:sp>
        <p:nvSpPr>
          <p:cNvPr id="48137" name="Rectangle 9"/>
          <p:cNvSpPr>
            <a:spLocks noChangeArrowheads="1"/>
          </p:cNvSpPr>
          <p:nvPr/>
        </p:nvSpPr>
        <p:spPr bwMode="auto">
          <a:xfrm>
            <a:off x="899592" y="2839914"/>
            <a:ext cx="2390775" cy="51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chemeClr val="folHlink"/>
              </a:buClr>
              <a:buSzPct val="60000"/>
              <a:buFont typeface="Wingdings" pitchFamily="2" charset="2"/>
              <a:buChar char="n"/>
            </a:pPr>
            <a:r>
              <a:rPr kumimoji="1" lang="zh-CN" altLang="en-US" sz="2400" dirty="0">
                <a:solidFill>
                  <a:srgbClr val="000099"/>
                </a:solidFill>
                <a:latin typeface="+mn-ea"/>
                <a:ea typeface="+mn-ea"/>
              </a:rPr>
              <a:t>中断识别</a:t>
            </a:r>
          </a:p>
        </p:txBody>
      </p:sp>
      <p:sp>
        <p:nvSpPr>
          <p:cNvPr id="48138" name="Rectangle 10"/>
          <p:cNvSpPr>
            <a:spLocks noChangeArrowheads="1"/>
          </p:cNvSpPr>
          <p:nvPr/>
        </p:nvSpPr>
        <p:spPr bwMode="auto">
          <a:xfrm>
            <a:off x="899592" y="3343970"/>
            <a:ext cx="2390775" cy="51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rgbClr val="FF0000"/>
              </a:buClr>
              <a:buSzPct val="60000"/>
              <a:buFont typeface="Wingdings" pitchFamily="2" charset="2"/>
              <a:buChar char="n"/>
            </a:pPr>
            <a:r>
              <a:rPr kumimoji="1" lang="zh-CN" altLang="en-US" sz="2400" dirty="0">
                <a:solidFill>
                  <a:srgbClr val="000099"/>
                </a:solidFill>
                <a:latin typeface="+mn-ea"/>
                <a:ea typeface="+mn-ea"/>
              </a:rPr>
              <a:t>现场保护</a:t>
            </a:r>
          </a:p>
        </p:txBody>
      </p:sp>
      <p:sp>
        <p:nvSpPr>
          <p:cNvPr id="48139" name="Rectangle 11"/>
          <p:cNvSpPr>
            <a:spLocks noChangeArrowheads="1"/>
          </p:cNvSpPr>
          <p:nvPr/>
        </p:nvSpPr>
        <p:spPr bwMode="auto">
          <a:xfrm>
            <a:off x="899592" y="3861048"/>
            <a:ext cx="2390775" cy="5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rgbClr val="FF0000"/>
              </a:buClr>
              <a:buSzPct val="60000"/>
              <a:buFont typeface="Wingdings" pitchFamily="2" charset="2"/>
              <a:buChar char="n"/>
            </a:pPr>
            <a:r>
              <a:rPr kumimoji="1" lang="zh-CN" altLang="en-US" sz="2400" dirty="0">
                <a:solidFill>
                  <a:srgbClr val="000099"/>
                </a:solidFill>
                <a:latin typeface="+mn-ea"/>
                <a:ea typeface="+mn-ea"/>
              </a:rPr>
              <a:t>中断服务</a:t>
            </a:r>
          </a:p>
        </p:txBody>
      </p:sp>
      <p:sp>
        <p:nvSpPr>
          <p:cNvPr id="48140" name="Rectangle 12"/>
          <p:cNvSpPr>
            <a:spLocks noChangeArrowheads="1"/>
          </p:cNvSpPr>
          <p:nvPr/>
        </p:nvSpPr>
        <p:spPr bwMode="auto">
          <a:xfrm>
            <a:off x="899592" y="4403031"/>
            <a:ext cx="23907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rgbClr val="FF0000"/>
              </a:buClr>
              <a:buSzPct val="60000"/>
              <a:buFont typeface="Wingdings" pitchFamily="2" charset="2"/>
              <a:buChar char="n"/>
            </a:pPr>
            <a:r>
              <a:rPr kumimoji="1" lang="zh-CN" altLang="en-US" sz="2400" dirty="0">
                <a:solidFill>
                  <a:srgbClr val="000099"/>
                </a:solidFill>
                <a:latin typeface="+mn-ea"/>
                <a:ea typeface="+mn-ea"/>
              </a:rPr>
              <a:t>恢复现场</a:t>
            </a:r>
          </a:p>
        </p:txBody>
      </p:sp>
      <p:sp>
        <p:nvSpPr>
          <p:cNvPr id="48141" name="Rectangle 13"/>
          <p:cNvSpPr>
            <a:spLocks noChangeArrowheads="1"/>
          </p:cNvSpPr>
          <p:nvPr/>
        </p:nvSpPr>
        <p:spPr bwMode="auto">
          <a:xfrm>
            <a:off x="899592" y="4941168"/>
            <a:ext cx="23907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rgbClr val="FF0000"/>
              </a:buClr>
              <a:buSzPct val="60000"/>
              <a:buFont typeface="Wingdings" pitchFamily="2" charset="2"/>
              <a:buChar char="n"/>
            </a:pPr>
            <a:r>
              <a:rPr kumimoji="1" lang="zh-CN" altLang="en-US" sz="2400" dirty="0">
                <a:solidFill>
                  <a:srgbClr val="000099"/>
                </a:solidFill>
                <a:latin typeface="+mn-ea"/>
                <a:ea typeface="+mn-ea"/>
              </a:rPr>
              <a:t>开中断</a:t>
            </a:r>
          </a:p>
        </p:txBody>
      </p:sp>
      <p:sp>
        <p:nvSpPr>
          <p:cNvPr id="48142" name="Rectangle 14"/>
          <p:cNvSpPr>
            <a:spLocks noChangeArrowheads="1"/>
          </p:cNvSpPr>
          <p:nvPr/>
        </p:nvSpPr>
        <p:spPr bwMode="auto">
          <a:xfrm>
            <a:off x="899592" y="5445224"/>
            <a:ext cx="239077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just">
              <a:spcBef>
                <a:spcPct val="20000"/>
              </a:spcBef>
              <a:buClr>
                <a:srgbClr val="FF0000"/>
              </a:buClr>
              <a:buSzPct val="60000"/>
              <a:buFont typeface="Wingdings" pitchFamily="2" charset="2"/>
              <a:buChar char="n"/>
            </a:pPr>
            <a:r>
              <a:rPr kumimoji="1" lang="zh-CN" altLang="en-US" sz="2400" dirty="0">
                <a:solidFill>
                  <a:srgbClr val="000099"/>
                </a:solidFill>
                <a:latin typeface="+mn-ea"/>
                <a:ea typeface="+mn-ea"/>
              </a:rPr>
              <a:t>中断返回</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4"/>
                                        </p:tgtEl>
                                        <p:attrNameLst>
                                          <p:attrName>style.visibility</p:attrName>
                                        </p:attrNameLst>
                                      </p:cBhvr>
                                      <p:to>
                                        <p:strVal val="visible"/>
                                      </p:to>
                                    </p:set>
                                    <p:anim calcmode="lin" valueType="num">
                                      <p:cBhvr additive="base">
                                        <p:cTn id="13" dur="500" fill="hold"/>
                                        <p:tgtEl>
                                          <p:spTgt spid="48134"/>
                                        </p:tgtEl>
                                        <p:attrNameLst>
                                          <p:attrName>ppt_x</p:attrName>
                                        </p:attrNameLst>
                                      </p:cBhvr>
                                      <p:tavLst>
                                        <p:tav tm="0">
                                          <p:val>
                                            <p:strVal val="0-#ppt_w/2"/>
                                          </p:val>
                                        </p:tav>
                                        <p:tav tm="100000">
                                          <p:val>
                                            <p:strVal val="#ppt_x"/>
                                          </p:val>
                                        </p:tav>
                                      </p:tavLst>
                                    </p:anim>
                                    <p:anim calcmode="lin" valueType="num">
                                      <p:cBhvr additive="base">
                                        <p:cTn id="14"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5"/>
                                        </p:tgtEl>
                                        <p:attrNameLst>
                                          <p:attrName>style.visibility</p:attrName>
                                        </p:attrNameLst>
                                      </p:cBhvr>
                                      <p:to>
                                        <p:strVal val="visible"/>
                                      </p:to>
                                    </p:set>
                                    <p:anim calcmode="lin" valueType="num">
                                      <p:cBhvr additive="base">
                                        <p:cTn id="19" dur="500" fill="hold"/>
                                        <p:tgtEl>
                                          <p:spTgt spid="48135"/>
                                        </p:tgtEl>
                                        <p:attrNameLst>
                                          <p:attrName>ppt_x</p:attrName>
                                        </p:attrNameLst>
                                      </p:cBhvr>
                                      <p:tavLst>
                                        <p:tav tm="0">
                                          <p:val>
                                            <p:strVal val="0-#ppt_w/2"/>
                                          </p:val>
                                        </p:tav>
                                        <p:tav tm="100000">
                                          <p:val>
                                            <p:strVal val="#ppt_x"/>
                                          </p:val>
                                        </p:tav>
                                      </p:tavLst>
                                    </p:anim>
                                    <p:anim calcmode="lin" valueType="num">
                                      <p:cBhvr additive="base">
                                        <p:cTn id="20"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6"/>
                                        </p:tgtEl>
                                        <p:attrNameLst>
                                          <p:attrName>style.visibility</p:attrName>
                                        </p:attrNameLst>
                                      </p:cBhvr>
                                      <p:to>
                                        <p:strVal val="visible"/>
                                      </p:to>
                                    </p:set>
                                    <p:anim calcmode="lin" valueType="num">
                                      <p:cBhvr additive="base">
                                        <p:cTn id="25" dur="500" fill="hold"/>
                                        <p:tgtEl>
                                          <p:spTgt spid="48136"/>
                                        </p:tgtEl>
                                        <p:attrNameLst>
                                          <p:attrName>ppt_x</p:attrName>
                                        </p:attrNameLst>
                                      </p:cBhvr>
                                      <p:tavLst>
                                        <p:tav tm="0">
                                          <p:val>
                                            <p:strVal val="0-#ppt_w/2"/>
                                          </p:val>
                                        </p:tav>
                                        <p:tav tm="100000">
                                          <p:val>
                                            <p:strVal val="#ppt_x"/>
                                          </p:val>
                                        </p:tav>
                                      </p:tavLst>
                                    </p:anim>
                                    <p:anim calcmode="lin" valueType="num">
                                      <p:cBhvr additive="base">
                                        <p:cTn id="26"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7"/>
                                        </p:tgtEl>
                                        <p:attrNameLst>
                                          <p:attrName>style.visibility</p:attrName>
                                        </p:attrNameLst>
                                      </p:cBhvr>
                                      <p:to>
                                        <p:strVal val="visible"/>
                                      </p:to>
                                    </p:set>
                                    <p:anim calcmode="lin" valueType="num">
                                      <p:cBhvr additive="base">
                                        <p:cTn id="31" dur="500" fill="hold"/>
                                        <p:tgtEl>
                                          <p:spTgt spid="48137"/>
                                        </p:tgtEl>
                                        <p:attrNameLst>
                                          <p:attrName>ppt_x</p:attrName>
                                        </p:attrNameLst>
                                      </p:cBhvr>
                                      <p:tavLst>
                                        <p:tav tm="0">
                                          <p:val>
                                            <p:strVal val="0-#ppt_w/2"/>
                                          </p:val>
                                        </p:tav>
                                        <p:tav tm="100000">
                                          <p:val>
                                            <p:strVal val="#ppt_x"/>
                                          </p:val>
                                        </p:tav>
                                      </p:tavLst>
                                    </p:anim>
                                    <p:anim calcmode="lin" valueType="num">
                                      <p:cBhvr additive="base">
                                        <p:cTn id="32" dur="500" fill="hold"/>
                                        <p:tgtEl>
                                          <p:spTgt spid="4813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8"/>
                                        </p:tgtEl>
                                        <p:attrNameLst>
                                          <p:attrName>style.visibility</p:attrName>
                                        </p:attrNameLst>
                                      </p:cBhvr>
                                      <p:to>
                                        <p:strVal val="visible"/>
                                      </p:to>
                                    </p:set>
                                    <p:anim calcmode="lin" valueType="num">
                                      <p:cBhvr additive="base">
                                        <p:cTn id="37" dur="500" fill="hold"/>
                                        <p:tgtEl>
                                          <p:spTgt spid="48138"/>
                                        </p:tgtEl>
                                        <p:attrNameLst>
                                          <p:attrName>ppt_x</p:attrName>
                                        </p:attrNameLst>
                                      </p:cBhvr>
                                      <p:tavLst>
                                        <p:tav tm="0">
                                          <p:val>
                                            <p:strVal val="0-#ppt_w/2"/>
                                          </p:val>
                                        </p:tav>
                                        <p:tav tm="100000">
                                          <p:val>
                                            <p:strVal val="#ppt_x"/>
                                          </p:val>
                                        </p:tav>
                                      </p:tavLst>
                                    </p:anim>
                                    <p:anim calcmode="lin" valueType="num">
                                      <p:cBhvr additive="base">
                                        <p:cTn id="38" dur="500" fill="hold"/>
                                        <p:tgtEl>
                                          <p:spTgt spid="4813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8139"/>
                                        </p:tgtEl>
                                        <p:attrNameLst>
                                          <p:attrName>style.visibility</p:attrName>
                                        </p:attrNameLst>
                                      </p:cBhvr>
                                      <p:to>
                                        <p:strVal val="visible"/>
                                      </p:to>
                                    </p:set>
                                    <p:anim calcmode="lin" valueType="num">
                                      <p:cBhvr additive="base">
                                        <p:cTn id="43" dur="500" fill="hold"/>
                                        <p:tgtEl>
                                          <p:spTgt spid="48139"/>
                                        </p:tgtEl>
                                        <p:attrNameLst>
                                          <p:attrName>ppt_x</p:attrName>
                                        </p:attrNameLst>
                                      </p:cBhvr>
                                      <p:tavLst>
                                        <p:tav tm="0">
                                          <p:val>
                                            <p:strVal val="0-#ppt_w/2"/>
                                          </p:val>
                                        </p:tav>
                                        <p:tav tm="100000">
                                          <p:val>
                                            <p:strVal val="#ppt_x"/>
                                          </p:val>
                                        </p:tav>
                                      </p:tavLst>
                                    </p:anim>
                                    <p:anim calcmode="lin" valueType="num">
                                      <p:cBhvr additive="base">
                                        <p:cTn id="44" dur="500" fill="hold"/>
                                        <p:tgtEl>
                                          <p:spTgt spid="481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8140"/>
                                        </p:tgtEl>
                                        <p:attrNameLst>
                                          <p:attrName>style.visibility</p:attrName>
                                        </p:attrNameLst>
                                      </p:cBhvr>
                                      <p:to>
                                        <p:strVal val="visible"/>
                                      </p:to>
                                    </p:set>
                                    <p:anim calcmode="lin" valueType="num">
                                      <p:cBhvr additive="base">
                                        <p:cTn id="49" dur="500" fill="hold"/>
                                        <p:tgtEl>
                                          <p:spTgt spid="48140"/>
                                        </p:tgtEl>
                                        <p:attrNameLst>
                                          <p:attrName>ppt_x</p:attrName>
                                        </p:attrNameLst>
                                      </p:cBhvr>
                                      <p:tavLst>
                                        <p:tav tm="0">
                                          <p:val>
                                            <p:strVal val="0-#ppt_w/2"/>
                                          </p:val>
                                        </p:tav>
                                        <p:tav tm="100000">
                                          <p:val>
                                            <p:strVal val="#ppt_x"/>
                                          </p:val>
                                        </p:tav>
                                      </p:tavLst>
                                    </p:anim>
                                    <p:anim calcmode="lin" valueType="num">
                                      <p:cBhvr additive="base">
                                        <p:cTn id="50"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8141"/>
                                        </p:tgtEl>
                                        <p:attrNameLst>
                                          <p:attrName>style.visibility</p:attrName>
                                        </p:attrNameLst>
                                      </p:cBhvr>
                                      <p:to>
                                        <p:strVal val="visible"/>
                                      </p:to>
                                    </p:set>
                                    <p:anim calcmode="lin" valueType="num">
                                      <p:cBhvr additive="base">
                                        <p:cTn id="55" dur="500" fill="hold"/>
                                        <p:tgtEl>
                                          <p:spTgt spid="48141"/>
                                        </p:tgtEl>
                                        <p:attrNameLst>
                                          <p:attrName>ppt_x</p:attrName>
                                        </p:attrNameLst>
                                      </p:cBhvr>
                                      <p:tavLst>
                                        <p:tav tm="0">
                                          <p:val>
                                            <p:strVal val="0-#ppt_w/2"/>
                                          </p:val>
                                        </p:tav>
                                        <p:tav tm="100000">
                                          <p:val>
                                            <p:strVal val="#ppt_x"/>
                                          </p:val>
                                        </p:tav>
                                      </p:tavLst>
                                    </p:anim>
                                    <p:anim calcmode="lin" valueType="num">
                                      <p:cBhvr additive="base">
                                        <p:cTn id="56" dur="500" fill="hold"/>
                                        <p:tgtEl>
                                          <p:spTgt spid="4814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8142"/>
                                        </p:tgtEl>
                                        <p:attrNameLst>
                                          <p:attrName>style.visibility</p:attrName>
                                        </p:attrNameLst>
                                      </p:cBhvr>
                                      <p:to>
                                        <p:strVal val="visible"/>
                                      </p:to>
                                    </p:set>
                                    <p:anim calcmode="lin" valueType="num">
                                      <p:cBhvr additive="base">
                                        <p:cTn id="61" dur="500" fill="hold"/>
                                        <p:tgtEl>
                                          <p:spTgt spid="48142"/>
                                        </p:tgtEl>
                                        <p:attrNameLst>
                                          <p:attrName>ppt_x</p:attrName>
                                        </p:attrNameLst>
                                      </p:cBhvr>
                                      <p:tavLst>
                                        <p:tav tm="0">
                                          <p:val>
                                            <p:strVal val="0-#ppt_w/2"/>
                                          </p:val>
                                        </p:tav>
                                        <p:tav tm="100000">
                                          <p:val>
                                            <p:strVal val="#ppt_x"/>
                                          </p:val>
                                        </p:tav>
                                      </p:tavLst>
                                    </p:anim>
                                    <p:anim calcmode="lin" valueType="num">
                                      <p:cBhvr additive="base">
                                        <p:cTn id="62"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4" grpId="0" autoUpdateAnimBg="0"/>
      <p:bldP spid="48135" grpId="0" autoUpdateAnimBg="0"/>
      <p:bldP spid="48136" grpId="0" autoUpdateAnimBg="0"/>
      <p:bldP spid="48137" grpId="0" autoUpdateAnimBg="0"/>
      <p:bldP spid="48138" grpId="0" autoUpdateAnimBg="0"/>
      <p:bldP spid="48139" grpId="0" autoUpdateAnimBg="0"/>
      <p:bldP spid="48140" grpId="0" autoUpdateAnimBg="0"/>
      <p:bldP spid="48141" grpId="0" autoUpdateAnimBg="0"/>
      <p:bldP spid="4814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p:txBody>
          <a:bodyPr/>
          <a:lstStyle/>
          <a:p>
            <a:pPr eaLnBrk="1" hangingPunct="1"/>
            <a:r>
              <a:rPr lang="en-US" altLang="zh-CN" b="0" dirty="0" smtClean="0"/>
              <a:t>6.4.3 </a:t>
            </a:r>
            <a:r>
              <a:rPr lang="zh-CN" altLang="en-US" b="0" dirty="0" smtClean="0"/>
              <a:t>中断源识别和中断优先权管理</a:t>
            </a:r>
          </a:p>
        </p:txBody>
      </p:sp>
      <p:sp>
        <p:nvSpPr>
          <p:cNvPr id="49156" name="Rectangle 4"/>
          <p:cNvSpPr>
            <a:spLocks noGrp="1" noChangeArrowheads="1"/>
          </p:cNvSpPr>
          <p:nvPr>
            <p:ph type="body" idx="1"/>
          </p:nvPr>
        </p:nvSpPr>
        <p:spPr>
          <a:xfrm>
            <a:off x="611561" y="1124745"/>
            <a:ext cx="7632847" cy="504056"/>
          </a:xfrm>
        </p:spPr>
        <p:txBody>
          <a:bodyPr/>
          <a:lstStyle/>
          <a:p>
            <a:pPr eaLnBrk="1" hangingPunct="1">
              <a:lnSpc>
                <a:spcPct val="90000"/>
              </a:lnSpc>
              <a:buFontTx/>
              <a:buNone/>
            </a:pPr>
            <a:r>
              <a:rPr lang="zh-CN" altLang="en-US" sz="2400" b="0" dirty="0" smtClean="0"/>
              <a:t>问题</a:t>
            </a:r>
            <a:r>
              <a:rPr lang="en-US" altLang="zh-CN" sz="2400" b="0" dirty="0" smtClean="0"/>
              <a:t>1</a:t>
            </a:r>
            <a:r>
              <a:rPr lang="zh-CN" altLang="en-US" sz="2400" b="0" dirty="0" smtClean="0"/>
              <a:t>：系统有多个中断请求，</a:t>
            </a:r>
            <a:r>
              <a:rPr lang="en-US" altLang="zh-CN" sz="2400" b="0" dirty="0" smtClean="0"/>
              <a:t>CPU</a:t>
            </a:r>
            <a:r>
              <a:rPr lang="zh-CN" altLang="en-US" sz="2400" b="0" dirty="0" smtClean="0"/>
              <a:t>如何识别中断源</a:t>
            </a:r>
            <a:r>
              <a:rPr lang="zh-CN" altLang="en-US" sz="2400" b="0" dirty="0" smtClean="0">
                <a:latin typeface="Arial Unicode MS" pitchFamily="34" charset="-122"/>
                <a:ea typeface="Arial Unicode MS" pitchFamily="34" charset="-122"/>
                <a:cs typeface="Arial Unicode MS" pitchFamily="34" charset="-122"/>
              </a:rPr>
              <a:t>？</a:t>
            </a:r>
          </a:p>
        </p:txBody>
      </p:sp>
      <p:sp>
        <p:nvSpPr>
          <p:cNvPr id="7" name="Rectangle 4"/>
          <p:cNvSpPr txBox="1">
            <a:spLocks noChangeArrowheads="1"/>
          </p:cNvSpPr>
          <p:nvPr/>
        </p:nvSpPr>
        <p:spPr bwMode="auto">
          <a:xfrm>
            <a:off x="611560" y="1700808"/>
            <a:ext cx="7488831" cy="57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Blip>
                <a:blip r:embed="rId2"/>
              </a:buBlip>
              <a:defRPr sz="3200" b="1">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3"/>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90000"/>
              </a:lnSpc>
              <a:buFontTx/>
              <a:buNone/>
            </a:pPr>
            <a:r>
              <a:rPr lang="zh-CN" altLang="en-US" sz="2400" b="0" dirty="0" smtClean="0"/>
              <a:t>问题</a:t>
            </a:r>
            <a:r>
              <a:rPr lang="en-US" altLang="zh-CN" sz="2400" b="0" dirty="0" smtClean="0"/>
              <a:t>2</a:t>
            </a:r>
            <a:r>
              <a:rPr lang="zh-CN" altLang="en-US" sz="2400" b="0" dirty="0" smtClean="0"/>
              <a:t>：有多个中断同时请求，</a:t>
            </a:r>
            <a:r>
              <a:rPr lang="en-US" altLang="zh-CN" sz="2400" b="0" dirty="0" smtClean="0"/>
              <a:t>CPU</a:t>
            </a:r>
            <a:r>
              <a:rPr lang="zh-CN" altLang="en-US" sz="2400" b="0" dirty="0" smtClean="0"/>
              <a:t>如何应对</a:t>
            </a:r>
            <a:r>
              <a:rPr lang="zh-CN" altLang="en-US" sz="2400" b="0" dirty="0">
                <a:latin typeface="Arial Unicode MS" pitchFamily="34" charset="-122"/>
                <a:ea typeface="Arial Unicode MS" pitchFamily="34" charset="-122"/>
                <a:cs typeface="Arial Unicode MS" pitchFamily="34" charset="-122"/>
              </a:rPr>
              <a:t>？</a:t>
            </a:r>
          </a:p>
        </p:txBody>
      </p:sp>
      <p:sp>
        <p:nvSpPr>
          <p:cNvPr id="8" name="Rectangle 4"/>
          <p:cNvSpPr txBox="1">
            <a:spLocks noChangeArrowheads="1"/>
          </p:cNvSpPr>
          <p:nvPr/>
        </p:nvSpPr>
        <p:spPr bwMode="auto">
          <a:xfrm>
            <a:off x="620712" y="2348880"/>
            <a:ext cx="777686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Blip>
                <a:blip r:embed="rId2"/>
              </a:buBlip>
              <a:defRPr sz="3200" b="1">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3"/>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90000"/>
              </a:lnSpc>
              <a:buFontTx/>
              <a:buNone/>
            </a:pPr>
            <a:r>
              <a:rPr lang="zh-CN" altLang="en-US" sz="2400" b="0" dirty="0" smtClean="0"/>
              <a:t>问题</a:t>
            </a:r>
            <a:r>
              <a:rPr lang="en-US" altLang="zh-CN" sz="2400" b="0" dirty="0" smtClean="0"/>
              <a:t>3</a:t>
            </a:r>
            <a:r>
              <a:rPr lang="zh-CN" altLang="en-US" sz="2400" b="0" dirty="0" smtClean="0"/>
              <a:t>：中断处理过程中，又有中断提出请求，怎么办</a:t>
            </a:r>
            <a:r>
              <a:rPr lang="zh-CN" altLang="en-US" sz="2400" b="0" dirty="0">
                <a:latin typeface="Arial Unicode MS" pitchFamily="34" charset="-122"/>
                <a:ea typeface="Arial Unicode MS" pitchFamily="34" charset="-122"/>
                <a:cs typeface="Arial Unicode MS" pitchFamily="34"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slide(fromRight)">
                                      <p:cBhvr>
                                        <p:cTn id="7" dur="500"/>
                                        <p:tgtEl>
                                          <p:spTgt spid="49156">
                                            <p:txEl>
                                              <p:pRg st="0" end="0"/>
                                            </p:txEl>
                                          </p:spTgt>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slide(fromRight)">
                                      <p:cBhvr>
                                        <p:cTn id="11" dur="500"/>
                                        <p:tgtEl>
                                          <p:spTgt spid="7">
                                            <p:txEl>
                                              <p:pRg st="0" end="0"/>
                                            </p:txEl>
                                          </p:spTgt>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slide(fromRight)">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utoUpdateAnimBg="0" advAuto="0"/>
      <p:bldP spid="7" grpId="0" build="p" autoUpdateAnimBg="0" advAuto="0"/>
      <p:bldP spid="8" grpId="0" build="p"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b="0" dirty="0" smtClean="0"/>
              <a:t>1 </a:t>
            </a:r>
            <a:r>
              <a:rPr lang="zh-CN" altLang="en-US" b="0" dirty="0" smtClean="0"/>
              <a:t>中断源识别方案</a:t>
            </a:r>
            <a:r>
              <a:rPr lang="en-US" altLang="zh-CN" b="0" dirty="0" smtClean="0"/>
              <a:t>1:</a:t>
            </a:r>
            <a:r>
              <a:rPr lang="zh-CN" altLang="en-US" b="0" dirty="0" smtClean="0"/>
              <a:t>中断查询接口</a:t>
            </a:r>
          </a:p>
        </p:txBody>
      </p:sp>
      <p:grpSp>
        <p:nvGrpSpPr>
          <p:cNvPr id="62467" name="Group 5"/>
          <p:cNvGrpSpPr>
            <a:grpSpLocks/>
          </p:cNvGrpSpPr>
          <p:nvPr/>
        </p:nvGrpSpPr>
        <p:grpSpPr bwMode="auto">
          <a:xfrm>
            <a:off x="384175" y="1125538"/>
            <a:ext cx="8220075" cy="4619625"/>
            <a:chOff x="230" y="1058"/>
            <a:chExt cx="5178" cy="2910"/>
          </a:xfrm>
        </p:grpSpPr>
        <p:sp>
          <p:nvSpPr>
            <p:cNvPr id="62468" name="Rectangle 6"/>
            <p:cNvSpPr>
              <a:spLocks noChangeArrowheads="1"/>
            </p:cNvSpPr>
            <p:nvPr/>
          </p:nvSpPr>
          <p:spPr bwMode="auto">
            <a:xfrm>
              <a:off x="230" y="3449"/>
              <a:ext cx="8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dirty="0">
                  <a:solidFill>
                    <a:srgbClr val="000099"/>
                  </a:solidFill>
                  <a:latin typeface="Times New Roman" pitchFamily="18" charset="0"/>
                  <a:ea typeface="宋体" pitchFamily="2" charset="-122"/>
                </a:rPr>
                <a:t>A</a:t>
              </a:r>
              <a:r>
                <a:rPr lang="en-US" altLang="zh-CN" sz="2400" baseline="-25000" dirty="0">
                  <a:solidFill>
                    <a:srgbClr val="000099"/>
                  </a:solidFill>
                  <a:latin typeface="Times New Roman" pitchFamily="18" charset="0"/>
                  <a:ea typeface="宋体" pitchFamily="2" charset="-122"/>
                </a:rPr>
                <a:t>0</a:t>
              </a:r>
              <a:r>
                <a:rPr lang="zh-CN" altLang="en-US" sz="2400" dirty="0">
                  <a:solidFill>
                    <a:srgbClr val="000099"/>
                  </a:solidFill>
                  <a:latin typeface="Times New Roman" pitchFamily="18" charset="0"/>
                  <a:ea typeface="宋体" pitchFamily="2" charset="-122"/>
                </a:rPr>
                <a:t>～</a:t>
              </a:r>
              <a:r>
                <a:rPr lang="en-US" altLang="zh-CN" sz="2400" dirty="0">
                  <a:solidFill>
                    <a:srgbClr val="000099"/>
                  </a:solidFill>
                  <a:latin typeface="Times New Roman" pitchFamily="18" charset="0"/>
                  <a:ea typeface="宋体" pitchFamily="2" charset="-122"/>
                </a:rPr>
                <a:t>A</a:t>
              </a:r>
              <a:r>
                <a:rPr lang="en-US" altLang="zh-CN" sz="2400" baseline="-25000" dirty="0">
                  <a:solidFill>
                    <a:srgbClr val="000099"/>
                  </a:solidFill>
                  <a:latin typeface="Times New Roman" pitchFamily="18" charset="0"/>
                  <a:ea typeface="宋体" pitchFamily="2" charset="-122"/>
                </a:rPr>
                <a:t>15</a:t>
              </a:r>
              <a:endParaRPr lang="en-US" altLang="zh-CN" sz="2400" dirty="0">
                <a:solidFill>
                  <a:srgbClr val="000099"/>
                </a:solidFill>
                <a:latin typeface="Times New Roman" pitchFamily="18" charset="0"/>
                <a:ea typeface="宋体" pitchFamily="2" charset="-122"/>
              </a:endParaRPr>
            </a:p>
          </p:txBody>
        </p:sp>
        <p:sp>
          <p:nvSpPr>
            <p:cNvPr id="62469" name="Line 7"/>
            <p:cNvSpPr>
              <a:spLocks noChangeShapeType="1"/>
            </p:cNvSpPr>
            <p:nvPr/>
          </p:nvSpPr>
          <p:spPr bwMode="auto">
            <a:xfrm>
              <a:off x="2973" y="2192"/>
              <a:ext cx="769"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0" name="Line 8"/>
            <p:cNvSpPr>
              <a:spLocks noChangeShapeType="1"/>
            </p:cNvSpPr>
            <p:nvPr/>
          </p:nvSpPr>
          <p:spPr bwMode="auto">
            <a:xfrm flipV="1">
              <a:off x="3656" y="1139"/>
              <a:ext cx="1" cy="1058"/>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1" name="Rectangle 9"/>
            <p:cNvSpPr>
              <a:spLocks noChangeArrowheads="1"/>
            </p:cNvSpPr>
            <p:nvPr/>
          </p:nvSpPr>
          <p:spPr bwMode="auto">
            <a:xfrm>
              <a:off x="3740" y="2116"/>
              <a:ext cx="552" cy="856"/>
            </a:xfrm>
            <a:prstGeom prst="rect">
              <a:avLst/>
            </a:prstGeom>
            <a:solidFill>
              <a:srgbClr val="66FFFF"/>
            </a:solidFill>
            <a:ln w="28575">
              <a:solidFill>
                <a:srgbClr val="000000"/>
              </a:solidFill>
              <a:miter lim="800000"/>
              <a:headEnd/>
              <a:tailEnd/>
            </a:ln>
          </p:spPr>
          <p:txBody>
            <a:bodyPr/>
            <a:lstStyle/>
            <a:p>
              <a:endParaRPr lang="zh-CN" altLang="en-US">
                <a:solidFill>
                  <a:srgbClr val="000099"/>
                </a:solidFill>
              </a:endParaRPr>
            </a:p>
          </p:txBody>
        </p:sp>
        <p:sp>
          <p:nvSpPr>
            <p:cNvPr id="62472" name="Rectangle 10"/>
            <p:cNvSpPr>
              <a:spLocks noChangeArrowheads="1"/>
            </p:cNvSpPr>
            <p:nvPr/>
          </p:nvSpPr>
          <p:spPr bwMode="auto">
            <a:xfrm>
              <a:off x="3856" y="2176"/>
              <a:ext cx="374"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spcBef>
                  <a:spcPts val="300"/>
                </a:spcBef>
              </a:pPr>
              <a:r>
                <a:rPr lang="zh-CN" altLang="en-US" sz="2400">
                  <a:solidFill>
                    <a:srgbClr val="000099"/>
                  </a:solidFill>
                  <a:latin typeface="Times New Roman" pitchFamily="18" charset="0"/>
                  <a:ea typeface="宋体" pitchFamily="2" charset="-122"/>
                </a:rPr>
                <a:t>锁</a:t>
              </a:r>
            </a:p>
            <a:p>
              <a:pPr algn="ctr" eaLnBrk="0" hangingPunct="0"/>
              <a:r>
                <a:rPr lang="zh-CN" altLang="en-US" sz="2400">
                  <a:solidFill>
                    <a:srgbClr val="000099"/>
                  </a:solidFill>
                  <a:latin typeface="Times New Roman" pitchFamily="18" charset="0"/>
                  <a:ea typeface="宋体" pitchFamily="2" charset="-122"/>
                </a:rPr>
                <a:t>存</a:t>
              </a:r>
            </a:p>
            <a:p>
              <a:pPr algn="ctr" eaLnBrk="0" hangingPunct="0"/>
              <a:r>
                <a:rPr lang="zh-CN" altLang="en-US" sz="2400">
                  <a:solidFill>
                    <a:srgbClr val="000099"/>
                  </a:solidFill>
                  <a:latin typeface="Times New Roman" pitchFamily="18" charset="0"/>
                  <a:ea typeface="宋体" pitchFamily="2" charset="-122"/>
                </a:rPr>
                <a:t>器</a:t>
              </a:r>
            </a:p>
          </p:txBody>
        </p:sp>
        <p:grpSp>
          <p:nvGrpSpPr>
            <p:cNvPr id="62473" name="Group 11"/>
            <p:cNvGrpSpPr>
              <a:grpSpLocks/>
            </p:cNvGrpSpPr>
            <p:nvPr/>
          </p:nvGrpSpPr>
          <p:grpSpPr bwMode="auto">
            <a:xfrm>
              <a:off x="2445" y="1058"/>
              <a:ext cx="379" cy="877"/>
              <a:chOff x="0" y="1"/>
              <a:chExt cx="19999" cy="19994"/>
            </a:xfrm>
          </p:grpSpPr>
          <p:sp>
            <p:nvSpPr>
              <p:cNvPr id="62526" name="Arc 12"/>
              <p:cNvSpPr>
                <a:spLocks/>
              </p:cNvSpPr>
              <p:nvPr/>
            </p:nvSpPr>
            <p:spPr bwMode="auto">
              <a:xfrm flipH="1" flipV="1">
                <a:off x="0" y="9973"/>
                <a:ext cx="18365" cy="10022"/>
              </a:xfrm>
              <a:custGeom>
                <a:avLst/>
                <a:gdLst>
                  <a:gd name="T0" fmla="*/ 0 w 21600"/>
                  <a:gd name="T1" fmla="*/ 0 h 21600"/>
                  <a:gd name="T2" fmla="*/ 15615 w 21600"/>
                  <a:gd name="T3" fmla="*/ 4650 h 21600"/>
                  <a:gd name="T4" fmla="*/ 0 w 21600"/>
                  <a:gd name="T5" fmla="*/ 46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27" name="Arc 13"/>
              <p:cNvSpPr>
                <a:spLocks/>
              </p:cNvSpPr>
              <p:nvPr/>
            </p:nvSpPr>
            <p:spPr bwMode="auto">
              <a:xfrm flipH="1">
                <a:off x="0" y="1"/>
                <a:ext cx="18365" cy="10026"/>
              </a:xfrm>
              <a:custGeom>
                <a:avLst/>
                <a:gdLst>
                  <a:gd name="T0" fmla="*/ 0 w 21600"/>
                  <a:gd name="T1" fmla="*/ 0 h 21600"/>
                  <a:gd name="T2" fmla="*/ 15615 w 21600"/>
                  <a:gd name="T3" fmla="*/ 4654 h 21600"/>
                  <a:gd name="T4" fmla="*/ 0 w 21600"/>
                  <a:gd name="T5" fmla="*/ 465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28" name="Arc 14"/>
              <p:cNvSpPr>
                <a:spLocks/>
              </p:cNvSpPr>
              <p:nvPr/>
            </p:nvSpPr>
            <p:spPr bwMode="auto">
              <a:xfrm flipH="1" flipV="1">
                <a:off x="13779" y="9973"/>
                <a:ext cx="6152" cy="10022"/>
              </a:xfrm>
              <a:custGeom>
                <a:avLst/>
                <a:gdLst>
                  <a:gd name="T0" fmla="*/ 0 w 21600"/>
                  <a:gd name="T1" fmla="*/ 0 h 21600"/>
                  <a:gd name="T2" fmla="*/ 1752 w 21600"/>
                  <a:gd name="T3" fmla="*/ 4650 h 21600"/>
                  <a:gd name="T4" fmla="*/ 0 w 21600"/>
                  <a:gd name="T5" fmla="*/ 46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29" name="Arc 15"/>
              <p:cNvSpPr>
                <a:spLocks/>
              </p:cNvSpPr>
              <p:nvPr/>
            </p:nvSpPr>
            <p:spPr bwMode="auto">
              <a:xfrm flipH="1">
                <a:off x="13847" y="1"/>
                <a:ext cx="6152" cy="10026"/>
              </a:xfrm>
              <a:custGeom>
                <a:avLst/>
                <a:gdLst>
                  <a:gd name="T0" fmla="*/ 0 w 21600"/>
                  <a:gd name="T1" fmla="*/ 0 h 21600"/>
                  <a:gd name="T2" fmla="*/ 1752 w 21600"/>
                  <a:gd name="T3" fmla="*/ 4654 h 21600"/>
                  <a:gd name="T4" fmla="*/ 0 w 21600"/>
                  <a:gd name="T5" fmla="*/ 465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62474" name="Rectangle 16"/>
            <p:cNvSpPr>
              <a:spLocks noChangeArrowheads="1"/>
            </p:cNvSpPr>
            <p:nvPr/>
          </p:nvSpPr>
          <p:spPr bwMode="auto">
            <a:xfrm>
              <a:off x="1160" y="1356"/>
              <a:ext cx="63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dirty="0">
                  <a:solidFill>
                    <a:srgbClr val="000099"/>
                  </a:solidFill>
                  <a:latin typeface="Times New Roman" pitchFamily="18" charset="0"/>
                  <a:ea typeface="宋体" pitchFamily="2" charset="-122"/>
                </a:rPr>
                <a:t>INTR</a:t>
              </a:r>
            </a:p>
          </p:txBody>
        </p:sp>
        <p:sp>
          <p:nvSpPr>
            <p:cNvPr id="62475" name="Line 17"/>
            <p:cNvSpPr>
              <a:spLocks noChangeShapeType="1"/>
            </p:cNvSpPr>
            <p:nvPr/>
          </p:nvSpPr>
          <p:spPr bwMode="auto">
            <a:xfrm flipV="1">
              <a:off x="2722" y="1331"/>
              <a:ext cx="820" cy="3"/>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6" name="Line 18"/>
            <p:cNvSpPr>
              <a:spLocks noChangeShapeType="1"/>
            </p:cNvSpPr>
            <p:nvPr/>
          </p:nvSpPr>
          <p:spPr bwMode="auto">
            <a:xfrm>
              <a:off x="2758" y="1838"/>
              <a:ext cx="335" cy="2"/>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7" name="Line 19"/>
            <p:cNvSpPr>
              <a:spLocks noChangeShapeType="1"/>
            </p:cNvSpPr>
            <p:nvPr/>
          </p:nvSpPr>
          <p:spPr bwMode="auto">
            <a:xfrm>
              <a:off x="2722" y="1524"/>
              <a:ext cx="687" cy="2"/>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8" name="Line 20"/>
            <p:cNvSpPr>
              <a:spLocks noChangeShapeType="1"/>
            </p:cNvSpPr>
            <p:nvPr/>
          </p:nvSpPr>
          <p:spPr bwMode="auto">
            <a:xfrm>
              <a:off x="2755" y="1141"/>
              <a:ext cx="904" cy="1"/>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79" name="Line 21"/>
            <p:cNvSpPr>
              <a:spLocks noChangeShapeType="1"/>
            </p:cNvSpPr>
            <p:nvPr/>
          </p:nvSpPr>
          <p:spPr bwMode="auto">
            <a:xfrm>
              <a:off x="1842" y="1489"/>
              <a:ext cx="593" cy="2"/>
            </a:xfrm>
            <a:prstGeom prst="line">
              <a:avLst/>
            </a:prstGeom>
            <a:noFill/>
            <a:ln w="28575">
              <a:solidFill>
                <a:schemeClr val="accent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80" name="Rectangle 22"/>
            <p:cNvSpPr>
              <a:spLocks noChangeArrowheads="1"/>
            </p:cNvSpPr>
            <p:nvPr/>
          </p:nvSpPr>
          <p:spPr bwMode="auto">
            <a:xfrm>
              <a:off x="2258" y="2116"/>
              <a:ext cx="717" cy="856"/>
            </a:xfrm>
            <a:prstGeom prst="rect">
              <a:avLst/>
            </a:prstGeom>
            <a:solidFill>
              <a:srgbClr val="66FFFF"/>
            </a:solidFill>
            <a:ln w="28575">
              <a:solidFill>
                <a:srgbClr val="000000"/>
              </a:solidFill>
              <a:miter lim="800000"/>
              <a:headEnd/>
              <a:tailEnd/>
            </a:ln>
          </p:spPr>
          <p:txBody>
            <a:bodyPr/>
            <a:lstStyle/>
            <a:p>
              <a:endParaRPr lang="zh-CN" altLang="en-US">
                <a:solidFill>
                  <a:srgbClr val="000099"/>
                </a:solidFill>
              </a:endParaRPr>
            </a:p>
          </p:txBody>
        </p:sp>
        <p:sp>
          <p:nvSpPr>
            <p:cNvPr id="62481" name="Rectangle 23"/>
            <p:cNvSpPr>
              <a:spLocks noChangeArrowheads="1"/>
            </p:cNvSpPr>
            <p:nvPr/>
          </p:nvSpPr>
          <p:spPr bwMode="auto">
            <a:xfrm>
              <a:off x="2208" y="2239"/>
              <a:ext cx="867"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三态</a:t>
              </a:r>
            </a:p>
            <a:p>
              <a:pPr algn="ctr" eaLnBrk="0" hangingPunct="0"/>
              <a:r>
                <a:rPr lang="zh-CN" altLang="en-US" sz="2400">
                  <a:solidFill>
                    <a:srgbClr val="000099"/>
                  </a:solidFill>
                  <a:latin typeface="Times New Roman" pitchFamily="18" charset="0"/>
                  <a:ea typeface="宋体" pitchFamily="2" charset="-122"/>
                </a:rPr>
                <a:t>缓冲器</a:t>
              </a:r>
            </a:p>
          </p:txBody>
        </p:sp>
        <p:sp>
          <p:nvSpPr>
            <p:cNvPr id="62482" name="Rectangle 24"/>
            <p:cNvSpPr>
              <a:spLocks noChangeArrowheads="1"/>
            </p:cNvSpPr>
            <p:nvPr/>
          </p:nvSpPr>
          <p:spPr bwMode="auto">
            <a:xfrm>
              <a:off x="1125" y="3513"/>
              <a:ext cx="717" cy="455"/>
            </a:xfrm>
            <a:prstGeom prst="rect">
              <a:avLst/>
            </a:prstGeom>
            <a:solidFill>
              <a:srgbClr val="66FFFF"/>
            </a:solidFill>
            <a:ln w="28575">
              <a:solidFill>
                <a:srgbClr val="000000"/>
              </a:solidFill>
              <a:miter lim="800000"/>
              <a:headEnd/>
              <a:tailEnd/>
            </a:ln>
          </p:spPr>
          <p:txBody>
            <a:bodyPr/>
            <a:lstStyle/>
            <a:p>
              <a:endParaRPr lang="zh-CN" altLang="en-US">
                <a:solidFill>
                  <a:srgbClr val="000099"/>
                </a:solidFill>
              </a:endParaRPr>
            </a:p>
          </p:txBody>
        </p:sp>
        <p:sp>
          <p:nvSpPr>
            <p:cNvPr id="62483" name="Rectangle 25"/>
            <p:cNvSpPr>
              <a:spLocks noChangeArrowheads="1"/>
            </p:cNvSpPr>
            <p:nvPr/>
          </p:nvSpPr>
          <p:spPr bwMode="auto">
            <a:xfrm>
              <a:off x="1058" y="3598"/>
              <a:ext cx="86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译码</a:t>
              </a:r>
            </a:p>
          </p:txBody>
        </p:sp>
        <p:sp>
          <p:nvSpPr>
            <p:cNvPr id="62484" name="Line 26"/>
            <p:cNvSpPr>
              <a:spLocks noChangeShapeType="1"/>
            </p:cNvSpPr>
            <p:nvPr/>
          </p:nvSpPr>
          <p:spPr bwMode="auto">
            <a:xfrm flipH="1">
              <a:off x="1317" y="3083"/>
              <a:ext cx="427" cy="1"/>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85" name="Oval 27"/>
            <p:cNvSpPr>
              <a:spLocks noChangeArrowheads="1"/>
            </p:cNvSpPr>
            <p:nvPr/>
          </p:nvSpPr>
          <p:spPr bwMode="auto">
            <a:xfrm>
              <a:off x="1458" y="3443"/>
              <a:ext cx="51" cy="54"/>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nvGrpSpPr>
            <p:cNvPr id="62486" name="Group 28"/>
            <p:cNvGrpSpPr>
              <a:grpSpLocks/>
            </p:cNvGrpSpPr>
            <p:nvPr/>
          </p:nvGrpSpPr>
          <p:grpSpPr bwMode="auto">
            <a:xfrm>
              <a:off x="1475" y="3309"/>
              <a:ext cx="258" cy="140"/>
              <a:chOff x="0" y="0"/>
              <a:chExt cx="20067" cy="20000"/>
            </a:xfrm>
          </p:grpSpPr>
          <p:sp>
            <p:nvSpPr>
              <p:cNvPr id="62524" name="Line 29"/>
              <p:cNvSpPr>
                <a:spLocks noChangeShapeType="1"/>
              </p:cNvSpPr>
              <p:nvPr/>
            </p:nvSpPr>
            <p:spPr bwMode="auto">
              <a:xfrm>
                <a:off x="0" y="0"/>
                <a:ext cx="100" cy="2000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25" name="Line 30"/>
              <p:cNvSpPr>
                <a:spLocks noChangeShapeType="1"/>
              </p:cNvSpPr>
              <p:nvPr/>
            </p:nvSpPr>
            <p:spPr bwMode="auto">
              <a:xfrm flipH="1">
                <a:off x="0" y="0"/>
                <a:ext cx="20067" cy="169"/>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62487" name="Line 31"/>
            <p:cNvSpPr>
              <a:spLocks noChangeShapeType="1"/>
            </p:cNvSpPr>
            <p:nvPr/>
          </p:nvSpPr>
          <p:spPr bwMode="auto">
            <a:xfrm flipH="1">
              <a:off x="2075" y="3182"/>
              <a:ext cx="532" cy="1"/>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88" name="Oval 32"/>
            <p:cNvSpPr>
              <a:spLocks noChangeArrowheads="1"/>
            </p:cNvSpPr>
            <p:nvPr/>
          </p:nvSpPr>
          <p:spPr bwMode="auto">
            <a:xfrm>
              <a:off x="2585" y="2983"/>
              <a:ext cx="51" cy="53"/>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489" name="Line 33"/>
            <p:cNvSpPr>
              <a:spLocks noChangeShapeType="1"/>
            </p:cNvSpPr>
            <p:nvPr/>
          </p:nvSpPr>
          <p:spPr bwMode="auto">
            <a:xfrm flipV="1">
              <a:off x="2611" y="3026"/>
              <a:ext cx="1" cy="162"/>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90" name="Rectangle 34"/>
            <p:cNvSpPr>
              <a:spLocks noChangeArrowheads="1"/>
            </p:cNvSpPr>
            <p:nvPr/>
          </p:nvSpPr>
          <p:spPr bwMode="auto">
            <a:xfrm>
              <a:off x="692" y="2939"/>
              <a:ext cx="56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 </a:t>
              </a:r>
            </a:p>
          </p:txBody>
        </p:sp>
        <p:sp>
          <p:nvSpPr>
            <p:cNvPr id="62491" name="Rectangle 35"/>
            <p:cNvSpPr>
              <a:spLocks noChangeArrowheads="1"/>
            </p:cNvSpPr>
            <p:nvPr/>
          </p:nvSpPr>
          <p:spPr bwMode="auto">
            <a:xfrm>
              <a:off x="2332" y="3200"/>
              <a:ext cx="76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en-US" altLang="zh-CN" sz="2400">
                  <a:solidFill>
                    <a:srgbClr val="000099"/>
                  </a:solidFill>
                  <a:latin typeface="Times New Roman" pitchFamily="18" charset="0"/>
                  <a:ea typeface="宋体" pitchFamily="2" charset="-122"/>
                </a:rPr>
                <a:t>8001H</a:t>
              </a:r>
            </a:p>
          </p:txBody>
        </p:sp>
        <p:sp>
          <p:nvSpPr>
            <p:cNvPr id="62492" name="Rectangle 36"/>
            <p:cNvSpPr>
              <a:spLocks noChangeArrowheads="1"/>
            </p:cNvSpPr>
            <p:nvPr/>
          </p:nvSpPr>
          <p:spPr bwMode="auto">
            <a:xfrm>
              <a:off x="892" y="2398"/>
              <a:ext cx="767"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0</a:t>
              </a:r>
              <a:r>
                <a:rPr lang="zh-CN" altLang="en-US" sz="2400">
                  <a:solidFill>
                    <a:srgbClr val="000099"/>
                  </a:solidFill>
                  <a:latin typeface="Times New Roman" pitchFamily="18" charset="0"/>
                  <a:ea typeface="宋体" pitchFamily="2" charset="-122"/>
                </a:rPr>
                <a:t>～</a:t>
              </a:r>
              <a:r>
                <a:rPr lang="en-US" altLang="zh-CN" sz="2400">
                  <a:solidFill>
                    <a:srgbClr val="000099"/>
                  </a:solidFill>
                  <a:latin typeface="Times New Roman" pitchFamily="18" charset="0"/>
                  <a:ea typeface="宋体" pitchFamily="2" charset="-122"/>
                </a:rPr>
                <a:t>D</a:t>
              </a:r>
              <a:r>
                <a:rPr lang="en-US" altLang="zh-CN" sz="2400" baseline="-25000">
                  <a:solidFill>
                    <a:srgbClr val="000099"/>
                  </a:solidFill>
                  <a:latin typeface="Times New Roman" pitchFamily="18" charset="0"/>
                  <a:ea typeface="宋体" pitchFamily="2" charset="-122"/>
                </a:rPr>
                <a:t>7</a:t>
              </a:r>
              <a:endParaRPr lang="en-US" altLang="zh-CN" sz="2400">
                <a:solidFill>
                  <a:srgbClr val="000099"/>
                </a:solidFill>
                <a:latin typeface="Times New Roman" pitchFamily="18" charset="0"/>
                <a:ea typeface="宋体" pitchFamily="2" charset="-122"/>
              </a:endParaRPr>
            </a:p>
          </p:txBody>
        </p:sp>
        <p:sp>
          <p:nvSpPr>
            <p:cNvPr id="62493" name="Rectangle 37"/>
            <p:cNvSpPr>
              <a:spLocks noChangeArrowheads="1"/>
            </p:cNvSpPr>
            <p:nvPr/>
          </p:nvSpPr>
          <p:spPr bwMode="auto">
            <a:xfrm>
              <a:off x="4756" y="2031"/>
              <a:ext cx="652"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eaLnBrk="0" hangingPunct="0"/>
              <a:r>
                <a:rPr lang="zh-CN" altLang="en-US" sz="2400">
                  <a:solidFill>
                    <a:srgbClr val="000099"/>
                  </a:solidFill>
                  <a:latin typeface="Times New Roman" pitchFamily="18" charset="0"/>
                  <a:ea typeface="宋体" pitchFamily="2" charset="-122"/>
                </a:rPr>
                <a:t>中断</a:t>
              </a:r>
              <a:r>
                <a:rPr lang="en-US" altLang="zh-CN" sz="2400">
                  <a:solidFill>
                    <a:srgbClr val="000099"/>
                  </a:solidFill>
                  <a:latin typeface="Times New Roman" pitchFamily="18" charset="0"/>
                  <a:ea typeface="宋体" pitchFamily="2" charset="-122"/>
                </a:rPr>
                <a:t>A</a:t>
              </a:r>
            </a:p>
            <a:p>
              <a:pPr eaLnBrk="0" hangingPunct="0"/>
              <a:r>
                <a:rPr lang="zh-CN" altLang="en-US" sz="2400">
                  <a:solidFill>
                    <a:srgbClr val="000099"/>
                  </a:solidFill>
                  <a:latin typeface="Times New Roman" pitchFamily="18" charset="0"/>
                  <a:ea typeface="宋体" pitchFamily="2" charset="-122"/>
                </a:rPr>
                <a:t>中断</a:t>
              </a:r>
              <a:r>
                <a:rPr lang="en-US" altLang="zh-CN" sz="2400">
                  <a:solidFill>
                    <a:srgbClr val="000099"/>
                  </a:solidFill>
                  <a:latin typeface="Times New Roman" pitchFamily="18" charset="0"/>
                  <a:ea typeface="宋体" pitchFamily="2" charset="-122"/>
                </a:rPr>
                <a:t>B</a:t>
              </a:r>
            </a:p>
            <a:p>
              <a:pPr eaLnBrk="0" hangingPunct="0"/>
              <a:r>
                <a:rPr lang="zh-CN" altLang="en-US" sz="2400">
                  <a:solidFill>
                    <a:srgbClr val="000099"/>
                  </a:solidFill>
                  <a:latin typeface="Times New Roman" pitchFamily="18" charset="0"/>
                  <a:ea typeface="宋体" pitchFamily="2" charset="-122"/>
                </a:rPr>
                <a:t>中断</a:t>
              </a:r>
              <a:r>
                <a:rPr lang="en-US" altLang="zh-CN" sz="2400">
                  <a:solidFill>
                    <a:srgbClr val="000099"/>
                  </a:solidFill>
                  <a:latin typeface="Times New Roman" pitchFamily="18" charset="0"/>
                  <a:ea typeface="宋体" pitchFamily="2" charset="-122"/>
                </a:rPr>
                <a:t>C</a:t>
              </a:r>
            </a:p>
          </p:txBody>
        </p:sp>
        <p:sp>
          <p:nvSpPr>
            <p:cNvPr id="62494" name="Line 38"/>
            <p:cNvSpPr>
              <a:spLocks noChangeShapeType="1"/>
            </p:cNvSpPr>
            <p:nvPr/>
          </p:nvSpPr>
          <p:spPr bwMode="auto">
            <a:xfrm>
              <a:off x="2973" y="2384"/>
              <a:ext cx="769"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95" name="Line 39"/>
            <p:cNvSpPr>
              <a:spLocks noChangeShapeType="1"/>
            </p:cNvSpPr>
            <p:nvPr/>
          </p:nvSpPr>
          <p:spPr bwMode="auto">
            <a:xfrm>
              <a:off x="2973" y="2576"/>
              <a:ext cx="769" cy="1"/>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96" name="Line 40"/>
            <p:cNvSpPr>
              <a:spLocks noChangeShapeType="1"/>
            </p:cNvSpPr>
            <p:nvPr/>
          </p:nvSpPr>
          <p:spPr bwMode="auto">
            <a:xfrm>
              <a:off x="2989" y="2890"/>
              <a:ext cx="751"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nvGrpSpPr>
            <p:cNvPr id="62497" name="Group 41"/>
            <p:cNvGrpSpPr>
              <a:grpSpLocks/>
            </p:cNvGrpSpPr>
            <p:nvPr/>
          </p:nvGrpSpPr>
          <p:grpSpPr bwMode="auto">
            <a:xfrm>
              <a:off x="4289" y="2192"/>
              <a:ext cx="417" cy="698"/>
              <a:chOff x="0" y="0"/>
              <a:chExt cx="19904" cy="19993"/>
            </a:xfrm>
          </p:grpSpPr>
          <p:sp>
            <p:nvSpPr>
              <p:cNvPr id="62520" name="Line 42"/>
              <p:cNvSpPr>
                <a:spLocks noChangeShapeType="1"/>
              </p:cNvSpPr>
              <p:nvPr/>
            </p:nvSpPr>
            <p:spPr bwMode="auto">
              <a:xfrm>
                <a:off x="0" y="0"/>
                <a:ext cx="19570" cy="3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21" name="Line 43"/>
              <p:cNvSpPr>
                <a:spLocks noChangeShapeType="1"/>
              </p:cNvSpPr>
              <p:nvPr/>
            </p:nvSpPr>
            <p:spPr bwMode="auto">
              <a:xfrm>
                <a:off x="0" y="5497"/>
                <a:ext cx="19570" cy="34"/>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22" name="Line 44"/>
              <p:cNvSpPr>
                <a:spLocks noChangeShapeType="1"/>
              </p:cNvSpPr>
              <p:nvPr/>
            </p:nvSpPr>
            <p:spPr bwMode="auto">
              <a:xfrm>
                <a:off x="0" y="11000"/>
                <a:ext cx="19570" cy="28"/>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23" name="Line 45"/>
              <p:cNvSpPr>
                <a:spLocks noChangeShapeType="1"/>
              </p:cNvSpPr>
              <p:nvPr/>
            </p:nvSpPr>
            <p:spPr bwMode="auto">
              <a:xfrm>
                <a:off x="430" y="19993"/>
                <a:ext cx="19474"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62498" name="Line 46"/>
            <p:cNvSpPr>
              <a:spLocks noChangeShapeType="1"/>
            </p:cNvSpPr>
            <p:nvPr/>
          </p:nvSpPr>
          <p:spPr bwMode="auto">
            <a:xfrm flipV="1">
              <a:off x="3539" y="1331"/>
              <a:ext cx="1" cy="1058"/>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499" name="Line 47"/>
            <p:cNvSpPr>
              <a:spLocks noChangeShapeType="1"/>
            </p:cNvSpPr>
            <p:nvPr/>
          </p:nvSpPr>
          <p:spPr bwMode="auto">
            <a:xfrm flipV="1">
              <a:off x="3406" y="1523"/>
              <a:ext cx="1" cy="1057"/>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00" name="Line 48"/>
            <p:cNvSpPr>
              <a:spLocks noChangeShapeType="1"/>
            </p:cNvSpPr>
            <p:nvPr/>
          </p:nvSpPr>
          <p:spPr bwMode="auto">
            <a:xfrm flipV="1">
              <a:off x="3089" y="1837"/>
              <a:ext cx="1" cy="1057"/>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01" name="Oval 49"/>
            <p:cNvSpPr>
              <a:spLocks noChangeArrowheads="1"/>
            </p:cNvSpPr>
            <p:nvPr/>
          </p:nvSpPr>
          <p:spPr bwMode="auto">
            <a:xfrm>
              <a:off x="3631" y="2163"/>
              <a:ext cx="50" cy="53"/>
            </a:xfrm>
            <a:prstGeom prst="ellipse">
              <a:avLst/>
            </a:prstGeom>
            <a:solidFill>
              <a:srgbClr val="000000"/>
            </a:solidFill>
            <a:ln w="28575">
              <a:solidFill>
                <a:schemeClr val="accent1"/>
              </a:solidFill>
              <a:round/>
              <a:headEnd/>
              <a:tailEnd/>
            </a:ln>
          </p:spPr>
          <p:txBody>
            <a:bodyPr/>
            <a:lstStyle/>
            <a:p>
              <a:endParaRPr lang="zh-CN" altLang="en-US">
                <a:solidFill>
                  <a:srgbClr val="000099"/>
                </a:solidFill>
              </a:endParaRPr>
            </a:p>
          </p:txBody>
        </p:sp>
        <p:sp>
          <p:nvSpPr>
            <p:cNvPr id="62502" name="Oval 50"/>
            <p:cNvSpPr>
              <a:spLocks noChangeArrowheads="1"/>
            </p:cNvSpPr>
            <p:nvPr/>
          </p:nvSpPr>
          <p:spPr bwMode="auto">
            <a:xfrm>
              <a:off x="3514" y="2361"/>
              <a:ext cx="49" cy="53"/>
            </a:xfrm>
            <a:prstGeom prst="ellipse">
              <a:avLst/>
            </a:prstGeom>
            <a:solidFill>
              <a:srgbClr val="000000"/>
            </a:solidFill>
            <a:ln w="28575">
              <a:solidFill>
                <a:schemeClr val="accent1"/>
              </a:solidFill>
              <a:round/>
              <a:headEnd/>
              <a:tailEnd/>
            </a:ln>
          </p:spPr>
          <p:txBody>
            <a:bodyPr/>
            <a:lstStyle/>
            <a:p>
              <a:endParaRPr lang="zh-CN" altLang="en-US">
                <a:solidFill>
                  <a:srgbClr val="000099"/>
                </a:solidFill>
              </a:endParaRPr>
            </a:p>
          </p:txBody>
        </p:sp>
        <p:sp>
          <p:nvSpPr>
            <p:cNvPr id="62503" name="Oval 51"/>
            <p:cNvSpPr>
              <a:spLocks noChangeArrowheads="1"/>
            </p:cNvSpPr>
            <p:nvPr/>
          </p:nvSpPr>
          <p:spPr bwMode="auto">
            <a:xfrm>
              <a:off x="3388" y="2553"/>
              <a:ext cx="50" cy="52"/>
            </a:xfrm>
            <a:prstGeom prst="ellipse">
              <a:avLst/>
            </a:prstGeom>
            <a:solidFill>
              <a:srgbClr val="000000"/>
            </a:solidFill>
            <a:ln w="28575">
              <a:solidFill>
                <a:schemeClr val="accent1"/>
              </a:solidFill>
              <a:round/>
              <a:headEnd/>
              <a:tailEnd/>
            </a:ln>
          </p:spPr>
          <p:txBody>
            <a:bodyPr/>
            <a:lstStyle/>
            <a:p>
              <a:endParaRPr lang="zh-CN" altLang="en-US">
                <a:solidFill>
                  <a:srgbClr val="000099"/>
                </a:solidFill>
              </a:endParaRPr>
            </a:p>
          </p:txBody>
        </p:sp>
        <p:sp>
          <p:nvSpPr>
            <p:cNvPr id="62504" name="Oval 52"/>
            <p:cNvSpPr>
              <a:spLocks noChangeArrowheads="1"/>
            </p:cNvSpPr>
            <p:nvPr/>
          </p:nvSpPr>
          <p:spPr bwMode="auto">
            <a:xfrm>
              <a:off x="3065" y="2867"/>
              <a:ext cx="50" cy="52"/>
            </a:xfrm>
            <a:prstGeom prst="ellipse">
              <a:avLst/>
            </a:prstGeom>
            <a:solidFill>
              <a:srgbClr val="000000"/>
            </a:solidFill>
            <a:ln w="28575">
              <a:solidFill>
                <a:schemeClr val="accent1"/>
              </a:solidFill>
              <a:round/>
              <a:headEnd/>
              <a:tailEnd/>
            </a:ln>
          </p:spPr>
          <p:txBody>
            <a:bodyPr/>
            <a:lstStyle/>
            <a:p>
              <a:endParaRPr lang="zh-CN" altLang="en-US">
                <a:solidFill>
                  <a:srgbClr val="000099"/>
                </a:solidFill>
              </a:endParaRPr>
            </a:p>
          </p:txBody>
        </p:sp>
        <p:grpSp>
          <p:nvGrpSpPr>
            <p:cNvPr id="62505" name="Group 53"/>
            <p:cNvGrpSpPr>
              <a:grpSpLocks/>
            </p:cNvGrpSpPr>
            <p:nvPr/>
          </p:nvGrpSpPr>
          <p:grpSpPr bwMode="auto">
            <a:xfrm>
              <a:off x="1746" y="2996"/>
              <a:ext cx="337" cy="400"/>
              <a:chOff x="0" y="-1"/>
              <a:chExt cx="20000" cy="20001"/>
            </a:xfrm>
          </p:grpSpPr>
          <p:grpSp>
            <p:nvGrpSpPr>
              <p:cNvPr id="62512" name="Group 54"/>
              <p:cNvGrpSpPr>
                <a:grpSpLocks/>
              </p:cNvGrpSpPr>
              <p:nvPr/>
            </p:nvGrpSpPr>
            <p:grpSpPr bwMode="auto">
              <a:xfrm>
                <a:off x="4153" y="-1"/>
                <a:ext cx="10930" cy="20001"/>
                <a:chOff x="0" y="-1"/>
                <a:chExt cx="20000" cy="20001"/>
              </a:xfrm>
            </p:grpSpPr>
            <p:grpSp>
              <p:nvGrpSpPr>
                <p:cNvPr id="62516" name="Group 55"/>
                <p:cNvGrpSpPr>
                  <a:grpSpLocks/>
                </p:cNvGrpSpPr>
                <p:nvPr/>
              </p:nvGrpSpPr>
              <p:grpSpPr bwMode="auto">
                <a:xfrm>
                  <a:off x="467" y="-1"/>
                  <a:ext cx="19533" cy="19882"/>
                  <a:chOff x="0" y="0"/>
                  <a:chExt cx="20000" cy="20000"/>
                </a:xfrm>
              </p:grpSpPr>
              <p:sp>
                <p:nvSpPr>
                  <p:cNvPr id="62518" name="Arc 56"/>
                  <p:cNvSpPr>
                    <a:spLocks/>
                  </p:cNvSpPr>
                  <p:nvPr/>
                </p:nvSpPr>
                <p:spPr bwMode="auto">
                  <a:xfrm flipV="1">
                    <a:off x="0" y="10005"/>
                    <a:ext cx="20000" cy="9995"/>
                  </a:xfrm>
                  <a:custGeom>
                    <a:avLst/>
                    <a:gdLst>
                      <a:gd name="T0" fmla="*/ 0 w 21600"/>
                      <a:gd name="T1" fmla="*/ 0 h 21600"/>
                      <a:gd name="T2" fmla="*/ 18519 w 21600"/>
                      <a:gd name="T3" fmla="*/ 4625 h 21600"/>
                      <a:gd name="T4" fmla="*/ 0 w 21600"/>
                      <a:gd name="T5" fmla="*/ 46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19" name="Arc 57"/>
                  <p:cNvSpPr>
                    <a:spLocks/>
                  </p:cNvSpPr>
                  <p:nvPr/>
                </p:nvSpPr>
                <p:spPr bwMode="auto">
                  <a:xfrm>
                    <a:off x="0" y="0"/>
                    <a:ext cx="20000" cy="10005"/>
                  </a:xfrm>
                  <a:custGeom>
                    <a:avLst/>
                    <a:gdLst>
                      <a:gd name="T0" fmla="*/ 0 w 21600"/>
                      <a:gd name="T1" fmla="*/ 0 h 21600"/>
                      <a:gd name="T2" fmla="*/ 18519 w 21600"/>
                      <a:gd name="T3" fmla="*/ 4634 h 21600"/>
                      <a:gd name="T4" fmla="*/ 0 w 21600"/>
                      <a:gd name="T5" fmla="*/ 463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62517" name="Line 58"/>
                <p:cNvSpPr>
                  <a:spLocks noChangeShapeType="1"/>
                </p:cNvSpPr>
                <p:nvPr/>
              </p:nvSpPr>
              <p:spPr bwMode="auto">
                <a:xfrm>
                  <a:off x="0" y="-1"/>
                  <a:ext cx="94" cy="20001"/>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62513" name="Oval 59"/>
              <p:cNvSpPr>
                <a:spLocks noChangeArrowheads="1"/>
              </p:cNvSpPr>
              <p:nvPr/>
            </p:nvSpPr>
            <p:spPr bwMode="auto">
              <a:xfrm>
                <a:off x="15796" y="8086"/>
                <a:ext cx="4204" cy="3135"/>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14" name="Oval 60"/>
              <p:cNvSpPr>
                <a:spLocks noChangeArrowheads="1"/>
              </p:cNvSpPr>
              <p:nvPr/>
            </p:nvSpPr>
            <p:spPr bwMode="auto">
              <a:xfrm>
                <a:off x="0" y="2846"/>
                <a:ext cx="4204" cy="3144"/>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62515" name="Oval 61"/>
              <p:cNvSpPr>
                <a:spLocks noChangeArrowheads="1"/>
              </p:cNvSpPr>
              <p:nvPr/>
            </p:nvSpPr>
            <p:spPr bwMode="auto">
              <a:xfrm>
                <a:off x="0" y="14187"/>
                <a:ext cx="4204" cy="3144"/>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grpSp>
        <p:sp>
          <p:nvSpPr>
            <p:cNvPr id="62506" name="Line 62"/>
            <p:cNvSpPr>
              <a:spLocks noChangeShapeType="1"/>
            </p:cNvSpPr>
            <p:nvPr/>
          </p:nvSpPr>
          <p:spPr bwMode="auto">
            <a:xfrm flipH="1">
              <a:off x="1714" y="2554"/>
              <a:ext cx="551" cy="0"/>
            </a:xfrm>
            <a:prstGeom prst="line">
              <a:avLst/>
            </a:prstGeom>
            <a:noFill/>
            <a:ln w="76200">
              <a:solidFill>
                <a:schemeClr val="accent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07" name="Line 63"/>
            <p:cNvSpPr>
              <a:spLocks noChangeShapeType="1"/>
            </p:cNvSpPr>
            <p:nvPr/>
          </p:nvSpPr>
          <p:spPr bwMode="auto">
            <a:xfrm>
              <a:off x="572" y="3752"/>
              <a:ext cx="551" cy="1"/>
            </a:xfrm>
            <a:prstGeom prst="line">
              <a:avLst/>
            </a:prstGeom>
            <a:noFill/>
            <a:ln w="76200">
              <a:solidFill>
                <a:schemeClr val="accent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2508" name="Text Box 64"/>
            <p:cNvSpPr txBox="1">
              <a:spLocks noChangeArrowheads="1"/>
            </p:cNvSpPr>
            <p:nvPr/>
          </p:nvSpPr>
          <p:spPr bwMode="auto">
            <a:xfrm>
              <a:off x="3263" y="2505"/>
              <a:ext cx="346" cy="503"/>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vert="eaVert" lIns="12700" tIns="12700" rIns="12700" bIns="12700"/>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a:r>
                <a:rPr lang="en-US" altLang="zh-CN" sz="2400" dirty="0">
                  <a:solidFill>
                    <a:srgbClr val="0000FF"/>
                  </a:solidFill>
                  <a:latin typeface="Times New Roman" pitchFamily="18" charset="0"/>
                  <a:ea typeface="宋体" pitchFamily="2" charset="-122"/>
                </a:rPr>
                <a:t>…</a:t>
              </a:r>
            </a:p>
          </p:txBody>
        </p:sp>
        <p:sp>
          <p:nvSpPr>
            <p:cNvPr id="62509" name="Text Box 65"/>
            <p:cNvSpPr txBox="1">
              <a:spLocks noChangeArrowheads="1"/>
            </p:cNvSpPr>
            <p:nvPr/>
          </p:nvSpPr>
          <p:spPr bwMode="auto">
            <a:xfrm>
              <a:off x="4360" y="2473"/>
              <a:ext cx="34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lIns="12700" tIns="12700" rIns="12700" bIns="12700"/>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a:r>
                <a:rPr lang="en-US" altLang="zh-CN" sz="2400">
                  <a:solidFill>
                    <a:srgbClr val="000099"/>
                  </a:solidFill>
                  <a:latin typeface="Times New Roman" pitchFamily="18" charset="0"/>
                  <a:ea typeface="宋体" pitchFamily="2" charset="-122"/>
                </a:rPr>
                <a:t>…</a:t>
              </a:r>
            </a:p>
          </p:txBody>
        </p:sp>
        <p:sp>
          <p:nvSpPr>
            <p:cNvPr id="62510" name="Rectangle 66"/>
            <p:cNvSpPr>
              <a:spLocks noChangeArrowheads="1"/>
            </p:cNvSpPr>
            <p:nvPr/>
          </p:nvSpPr>
          <p:spPr bwMode="auto">
            <a:xfrm>
              <a:off x="506" y="2996"/>
              <a:ext cx="63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r" eaLnBrk="0" hangingPunct="0"/>
              <a:r>
                <a:rPr lang="en-US" altLang="zh-CN" sz="2400">
                  <a:solidFill>
                    <a:srgbClr val="000099"/>
                  </a:solidFill>
                  <a:latin typeface="Times New Roman" pitchFamily="18" charset="0"/>
                  <a:ea typeface="宋体" pitchFamily="2" charset="-122"/>
                </a:rPr>
                <a:t>IOR</a:t>
              </a:r>
            </a:p>
          </p:txBody>
        </p:sp>
        <p:sp>
          <p:nvSpPr>
            <p:cNvPr id="62511" name="Line 67"/>
            <p:cNvSpPr>
              <a:spLocks noChangeShapeType="1"/>
            </p:cNvSpPr>
            <p:nvPr/>
          </p:nvSpPr>
          <p:spPr bwMode="auto">
            <a:xfrm flipH="1">
              <a:off x="796" y="3020"/>
              <a:ext cx="320" cy="1"/>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pPr eaLnBrk="1" hangingPunct="1"/>
            <a:r>
              <a:rPr lang="en-US" altLang="zh-CN" b="0" dirty="0"/>
              <a:t>2 </a:t>
            </a:r>
            <a:r>
              <a:rPr lang="zh-CN" altLang="en-US" b="0" dirty="0"/>
              <a:t>中断优先权链式排队电路</a:t>
            </a:r>
            <a:endParaRPr lang="zh-CN" altLang="zh-CN" b="0" dirty="0"/>
          </a:p>
        </p:txBody>
      </p:sp>
      <p:pic>
        <p:nvPicPr>
          <p:cNvPr id="1024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1520" y="1196752"/>
            <a:ext cx="844867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3 </a:t>
            </a:r>
            <a:r>
              <a:rPr lang="zh-CN" altLang="en-US" b="0" dirty="0"/>
              <a:t>中断嵌套</a:t>
            </a:r>
          </a:p>
        </p:txBody>
      </p:sp>
      <p:sp>
        <p:nvSpPr>
          <p:cNvPr id="3" name="内容占位符 2"/>
          <p:cNvSpPr>
            <a:spLocks noGrp="1"/>
          </p:cNvSpPr>
          <p:nvPr>
            <p:ph idx="1"/>
          </p:nvPr>
        </p:nvSpPr>
        <p:spPr/>
        <p:txBody>
          <a:bodyPr/>
          <a:lstStyle/>
          <a:p>
            <a:r>
              <a:rPr lang="zh-CN" altLang="en-US" dirty="0" smtClean="0"/>
              <a:t>所谓中断嵌套即某一中断服务程序的执行被另一优先级别更高的中断请求中断。</a:t>
            </a:r>
            <a:endParaRPr lang="zh-CN" altLang="en-US" dirty="0"/>
          </a:p>
        </p:txBody>
      </p:sp>
    </p:spTree>
    <p:extLst>
      <p:ext uri="{BB962C8B-B14F-4D97-AF65-F5344CB8AC3E}">
        <p14:creationId xmlns:p14="http://schemas.microsoft.com/office/powerpoint/2010/main" val="3469265437"/>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b="0" dirty="0" smtClean="0"/>
              <a:t>6.5 DMA</a:t>
            </a:r>
            <a:r>
              <a:rPr lang="zh-CN" altLang="en-US" b="0" dirty="0" smtClean="0"/>
              <a:t>传送方式</a:t>
            </a:r>
          </a:p>
        </p:txBody>
      </p:sp>
      <p:sp>
        <p:nvSpPr>
          <p:cNvPr id="55299" name="Rectangle 3"/>
          <p:cNvSpPr>
            <a:spLocks noGrp="1" noChangeArrowheads="1"/>
          </p:cNvSpPr>
          <p:nvPr>
            <p:ph type="body" idx="1"/>
          </p:nvPr>
        </p:nvSpPr>
        <p:spPr>
          <a:xfrm>
            <a:off x="468312" y="981075"/>
            <a:ext cx="7848103" cy="5184775"/>
          </a:xfrm>
        </p:spPr>
        <p:txBody>
          <a:bodyPr/>
          <a:lstStyle/>
          <a:p>
            <a:pPr eaLnBrk="1" hangingPunct="1"/>
            <a:r>
              <a:rPr lang="zh-CN" altLang="en-US" sz="2400" b="0" dirty="0" smtClean="0"/>
              <a:t>希望克服程序控制传送的不足：</a:t>
            </a:r>
          </a:p>
          <a:p>
            <a:pPr algn="ctr" eaLnBrk="1" hangingPunct="1">
              <a:buFontTx/>
              <a:buNone/>
            </a:pPr>
            <a:r>
              <a:rPr lang="zh-CN" altLang="en-US" sz="2400" b="0" dirty="0" smtClean="0"/>
              <a:t>外设</a:t>
            </a:r>
            <a:r>
              <a:rPr lang="zh-CN" altLang="en-US" sz="2400" b="0" dirty="0" smtClean="0">
                <a:solidFill>
                  <a:srgbClr val="0000FF"/>
                </a:solidFill>
              </a:rPr>
              <a:t>→</a:t>
            </a:r>
            <a:r>
              <a:rPr lang="en-US" altLang="zh-CN" sz="2400" b="0" dirty="0" smtClean="0"/>
              <a:t>CPU</a:t>
            </a:r>
            <a:r>
              <a:rPr lang="en-US" altLang="zh-CN" sz="2400" b="0" dirty="0" smtClean="0">
                <a:solidFill>
                  <a:srgbClr val="0000FF"/>
                </a:solidFill>
              </a:rPr>
              <a:t>→</a:t>
            </a:r>
            <a:r>
              <a:rPr lang="zh-CN" altLang="en-US" sz="2400" b="0" dirty="0" smtClean="0"/>
              <a:t>存储器</a:t>
            </a:r>
          </a:p>
          <a:p>
            <a:pPr algn="ctr" eaLnBrk="1" hangingPunct="1">
              <a:buFontTx/>
              <a:buNone/>
            </a:pPr>
            <a:r>
              <a:rPr lang="zh-CN" altLang="en-US" sz="2400" b="0" dirty="0" smtClean="0"/>
              <a:t>外设</a:t>
            </a:r>
            <a:r>
              <a:rPr lang="zh-CN" altLang="en-US" sz="2400" b="0" dirty="0" smtClean="0">
                <a:solidFill>
                  <a:srgbClr val="0000FF"/>
                </a:solidFill>
              </a:rPr>
              <a:t>←</a:t>
            </a:r>
            <a:r>
              <a:rPr lang="en-US" altLang="zh-CN" sz="2400" b="0" dirty="0" smtClean="0"/>
              <a:t>CPU</a:t>
            </a:r>
            <a:r>
              <a:rPr lang="en-US" altLang="zh-CN" sz="2400" b="0" dirty="0" smtClean="0">
                <a:solidFill>
                  <a:srgbClr val="0000FF"/>
                </a:solidFill>
              </a:rPr>
              <a:t>←</a:t>
            </a:r>
            <a:r>
              <a:rPr lang="zh-CN" altLang="en-US" sz="2400" b="0" dirty="0" smtClean="0"/>
              <a:t>存储器</a:t>
            </a:r>
          </a:p>
          <a:p>
            <a:pPr eaLnBrk="1" hangingPunct="1">
              <a:spcBef>
                <a:spcPts val="1800"/>
              </a:spcBef>
            </a:pPr>
            <a:r>
              <a:rPr lang="zh-CN" altLang="en-US" sz="2400" b="0" dirty="0" smtClean="0"/>
              <a:t>直接存储器存取</a:t>
            </a:r>
            <a:r>
              <a:rPr lang="en-US" altLang="zh-CN" sz="2400" b="0" dirty="0" smtClean="0"/>
              <a:t>DMA</a:t>
            </a:r>
            <a:r>
              <a:rPr lang="zh-CN" altLang="en-US" sz="2400" b="0" dirty="0" smtClean="0"/>
              <a:t>：</a:t>
            </a:r>
          </a:p>
          <a:p>
            <a:pPr algn="ctr" eaLnBrk="1" hangingPunct="1">
              <a:buFontTx/>
              <a:buNone/>
            </a:pPr>
            <a:r>
              <a:rPr lang="zh-CN" altLang="en-US" sz="2400" b="0" dirty="0" smtClean="0"/>
              <a:t>外设</a:t>
            </a:r>
            <a:r>
              <a:rPr lang="zh-CN" altLang="en-US" sz="2400" b="0" dirty="0" smtClean="0">
                <a:solidFill>
                  <a:srgbClr val="0000FF"/>
                </a:solidFill>
              </a:rPr>
              <a:t>→</a:t>
            </a:r>
            <a:r>
              <a:rPr lang="zh-CN" altLang="en-US" sz="2400" b="0" dirty="0" smtClean="0"/>
              <a:t>存储器</a:t>
            </a:r>
          </a:p>
          <a:p>
            <a:pPr algn="ctr" eaLnBrk="1" hangingPunct="1">
              <a:buFontTx/>
              <a:buNone/>
            </a:pPr>
            <a:r>
              <a:rPr lang="zh-CN" altLang="en-US" sz="2400" b="0" dirty="0" smtClean="0"/>
              <a:t>外设</a:t>
            </a:r>
            <a:r>
              <a:rPr lang="zh-CN" altLang="en-US" sz="2400" b="0" dirty="0" smtClean="0">
                <a:solidFill>
                  <a:srgbClr val="0000FF"/>
                </a:solidFill>
              </a:rPr>
              <a:t>←</a:t>
            </a:r>
            <a:r>
              <a:rPr lang="zh-CN" altLang="en-US" sz="2400" b="0" dirty="0" smtClean="0"/>
              <a:t>存储器</a:t>
            </a:r>
          </a:p>
          <a:p>
            <a:pPr eaLnBrk="1" hangingPunct="1">
              <a:spcBef>
                <a:spcPts val="1800"/>
              </a:spcBef>
            </a:pPr>
            <a:r>
              <a:rPr lang="en-US" altLang="zh-CN" sz="2400" b="0" dirty="0" smtClean="0"/>
              <a:t>CPU</a:t>
            </a:r>
            <a:r>
              <a:rPr lang="zh-CN" altLang="en-US" sz="2400" b="0" dirty="0" smtClean="0"/>
              <a:t>释放总线，由</a:t>
            </a:r>
            <a:r>
              <a:rPr lang="en-US" altLang="zh-CN" sz="2400" b="0" dirty="0" smtClean="0"/>
              <a:t>DMA</a:t>
            </a:r>
            <a:r>
              <a:rPr lang="zh-CN" altLang="en-US" sz="2400" b="0" dirty="0" smtClean="0"/>
              <a:t>控制器管理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animEffect transition="in" filter="dissolve">
                                      <p:cBhvr>
                                        <p:cTn id="7" dur="500"/>
                                        <p:tgtEl>
                                          <p:spTgt spid="5529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5299">
                                            <p:txEl>
                                              <p:pRg st="4" end="4"/>
                                            </p:txEl>
                                          </p:spTgt>
                                        </p:tgtEl>
                                        <p:attrNameLst>
                                          <p:attrName>style.visibility</p:attrName>
                                        </p:attrNameLst>
                                      </p:cBhvr>
                                      <p:to>
                                        <p:strVal val="visible"/>
                                      </p:to>
                                    </p:set>
                                    <p:animEffect transition="in" filter="dissolve">
                                      <p:cBhvr>
                                        <p:cTn id="10" dur="500"/>
                                        <p:tgtEl>
                                          <p:spTgt spid="55299">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animEffect transition="in" filter="dissolve">
                                      <p:cBhvr>
                                        <p:cTn id="13" dur="500"/>
                                        <p:tgtEl>
                                          <p:spTgt spid="55299">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5299">
                                            <p:txEl>
                                              <p:pRg st="6" end="6"/>
                                            </p:txEl>
                                          </p:spTgt>
                                        </p:tgtEl>
                                        <p:attrNameLst>
                                          <p:attrName>style.visibility</p:attrName>
                                        </p:attrNameLst>
                                      </p:cBhvr>
                                      <p:to>
                                        <p:strVal val="visible"/>
                                      </p:to>
                                    </p:set>
                                    <p:animEffect transition="in" filter="dissolve">
                                      <p:cBhvr>
                                        <p:cTn id="18" dur="500"/>
                                        <p:tgtEl>
                                          <p:spTgt spid="5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dirty="0">
                <a:solidFill>
                  <a:schemeClr val="accent2"/>
                </a:solidFill>
              </a:rPr>
              <a:t>6.1.1 I/O</a:t>
            </a:r>
            <a:r>
              <a:rPr lang="zh-CN" altLang="en-US" b="0" dirty="0">
                <a:solidFill>
                  <a:schemeClr val="accent2"/>
                </a:solidFill>
              </a:rPr>
              <a:t>接口的主要功能</a:t>
            </a:r>
          </a:p>
        </p:txBody>
      </p:sp>
      <p:sp>
        <p:nvSpPr>
          <p:cNvPr id="18435" name="Rectangle 3"/>
          <p:cNvSpPr>
            <a:spLocks noGrp="1" noChangeArrowheads="1"/>
          </p:cNvSpPr>
          <p:nvPr>
            <p:ph type="body" idx="1"/>
          </p:nvPr>
        </p:nvSpPr>
        <p:spPr>
          <a:xfrm>
            <a:off x="468313" y="1052513"/>
            <a:ext cx="8208143" cy="4536727"/>
          </a:xfrm>
        </p:spPr>
        <p:txBody>
          <a:bodyPr/>
          <a:lstStyle/>
          <a:p>
            <a:pPr eaLnBrk="1" hangingPunct="1">
              <a:buFontTx/>
              <a:buNone/>
            </a:pPr>
            <a:r>
              <a:rPr lang="en-US" altLang="zh-CN" sz="2400" b="0" dirty="0" smtClean="0">
                <a:solidFill>
                  <a:srgbClr val="000099"/>
                </a:solidFill>
                <a:latin typeface="Times New Roman" pitchFamily="18" charset="0"/>
              </a:rPr>
              <a:t>⑴ </a:t>
            </a:r>
            <a:r>
              <a:rPr lang="zh-CN" altLang="en-US" sz="2400" b="0" dirty="0" smtClean="0">
                <a:solidFill>
                  <a:srgbClr val="000099"/>
                </a:solidFill>
                <a:latin typeface="Times New Roman" pitchFamily="18" charset="0"/>
              </a:rPr>
              <a:t>对输入输出数据进行缓冲和锁存</a:t>
            </a:r>
          </a:p>
          <a:p>
            <a:pPr lvl="1" indent="-381000" eaLnBrk="1" hangingPunct="1">
              <a:buNone/>
            </a:pPr>
            <a:r>
              <a:rPr lang="zh-CN" altLang="en-US" sz="2400" b="0" dirty="0">
                <a:solidFill>
                  <a:srgbClr val="000099"/>
                </a:solidFill>
                <a:latin typeface="Times New Roman" pitchFamily="18" charset="0"/>
              </a:rPr>
              <a:t>输入接口有</a:t>
            </a:r>
            <a:r>
              <a:rPr lang="zh-CN" altLang="en-US" sz="2400" b="0" dirty="0">
                <a:solidFill>
                  <a:srgbClr val="000099"/>
                </a:solidFill>
                <a:latin typeface="Times New Roman" pitchFamily="18" charset="0"/>
                <a:hlinkClick r:id="rId2" action="ppaction://hlinksldjump"/>
              </a:rPr>
              <a:t>缓冲</a:t>
            </a:r>
            <a:r>
              <a:rPr lang="zh-CN" altLang="en-US" sz="2400" b="0" dirty="0" smtClean="0">
                <a:solidFill>
                  <a:srgbClr val="000099"/>
                </a:solidFill>
                <a:latin typeface="Times New Roman" pitchFamily="18" charset="0"/>
                <a:hlinkClick r:id="rId2" action="ppaction://hlinksldjump"/>
              </a:rPr>
              <a:t>环节</a:t>
            </a:r>
            <a:r>
              <a:rPr lang="zh-CN" altLang="en-US" sz="2400" b="0" dirty="0" smtClean="0">
                <a:solidFill>
                  <a:srgbClr val="000099"/>
                </a:solidFill>
                <a:latin typeface="Times New Roman" pitchFamily="18" charset="0"/>
              </a:rPr>
              <a:t>；输出接口有</a:t>
            </a:r>
            <a:r>
              <a:rPr lang="zh-CN" altLang="en-US" sz="2400" b="0" dirty="0" smtClean="0">
                <a:solidFill>
                  <a:srgbClr val="000099"/>
                </a:solidFill>
                <a:latin typeface="Times New Roman" pitchFamily="18" charset="0"/>
                <a:hlinkClick r:id="rId3" action="ppaction://hlinksldjump"/>
              </a:rPr>
              <a:t>锁存环节</a:t>
            </a:r>
            <a:endParaRPr lang="en-US" altLang="zh-CN" sz="2400" b="0" dirty="0" smtClean="0">
              <a:solidFill>
                <a:srgbClr val="000099"/>
              </a:solidFill>
              <a:latin typeface="Times New Roman" pitchFamily="18" charset="0"/>
            </a:endParaRPr>
          </a:p>
          <a:p>
            <a:pPr lvl="1" indent="-381000" eaLnBrk="1" hangingPunct="1">
              <a:buNone/>
            </a:pPr>
            <a:r>
              <a:rPr lang="zh-CN" altLang="en-US" sz="2400" b="0" dirty="0" smtClean="0">
                <a:solidFill>
                  <a:srgbClr val="000099"/>
                </a:solidFill>
                <a:latin typeface="Times New Roman" pitchFamily="18" charset="0"/>
              </a:rPr>
              <a:t>实际的电路常见：</a:t>
            </a:r>
          </a:p>
          <a:p>
            <a:pPr lvl="1" indent="-381000" eaLnBrk="1" hangingPunct="1">
              <a:buFontTx/>
              <a:buNone/>
            </a:pPr>
            <a:r>
              <a:rPr lang="zh-CN" altLang="en-US" sz="2400" b="0" dirty="0" smtClean="0">
                <a:solidFill>
                  <a:srgbClr val="000099"/>
                </a:solidFill>
                <a:latin typeface="Times New Roman" pitchFamily="18" charset="0"/>
                <a:hlinkClick r:id="rId4" action="ppaction://hlinksldjump"/>
              </a:rPr>
              <a:t>输出锁存缓冲环节</a:t>
            </a:r>
            <a:r>
              <a:rPr lang="zh-CN" altLang="en-US" sz="2400" b="0" dirty="0" smtClean="0">
                <a:solidFill>
                  <a:srgbClr val="000099"/>
                </a:solidFill>
                <a:latin typeface="Times New Roman" pitchFamily="18" charset="0"/>
              </a:rPr>
              <a:t>、</a:t>
            </a:r>
            <a:r>
              <a:rPr lang="zh-CN" altLang="en-US" sz="2400" b="0" dirty="0" smtClean="0">
                <a:solidFill>
                  <a:srgbClr val="000099"/>
                </a:solidFill>
                <a:latin typeface="Times New Roman" pitchFamily="18" charset="0"/>
                <a:hlinkClick r:id="rId5" action="ppaction://hlinksldjump"/>
              </a:rPr>
              <a:t>输入锁存缓冲环节</a:t>
            </a:r>
            <a:endParaRPr lang="zh-CN" altLang="en-US" sz="2400" b="0" dirty="0" smtClean="0">
              <a:solidFill>
                <a:srgbClr val="000099"/>
              </a:solidFill>
              <a:latin typeface="Times New Roman" pitchFamily="18" charset="0"/>
            </a:endParaRPr>
          </a:p>
          <a:p>
            <a:pPr eaLnBrk="1" hangingPunct="1">
              <a:spcBef>
                <a:spcPts val="1200"/>
              </a:spcBef>
              <a:buFontTx/>
              <a:buNone/>
            </a:pPr>
            <a:r>
              <a:rPr lang="zh-CN" altLang="en-US" sz="2400" b="0" dirty="0" smtClean="0">
                <a:solidFill>
                  <a:srgbClr val="000099"/>
                </a:solidFill>
                <a:latin typeface="Times New Roman" pitchFamily="18" charset="0"/>
              </a:rPr>
              <a:t>⑵ 对信号的形式和数据的格式进行变换</a:t>
            </a:r>
          </a:p>
          <a:p>
            <a:pPr lvl="1" indent="-381000" eaLnBrk="1" hangingPunct="1">
              <a:buFontTx/>
              <a:buNone/>
            </a:pPr>
            <a:r>
              <a:rPr lang="zh-CN" altLang="en-US" sz="2400" b="0" dirty="0" smtClean="0">
                <a:solidFill>
                  <a:srgbClr val="000099"/>
                </a:solidFill>
                <a:latin typeface="Times New Roman" pitchFamily="18" charset="0"/>
              </a:rPr>
              <a:t>微机直接处理：数字量、开关量、脉冲量</a:t>
            </a:r>
          </a:p>
          <a:p>
            <a:pPr eaLnBrk="1" hangingPunct="1">
              <a:spcBef>
                <a:spcPts val="1200"/>
              </a:spcBef>
              <a:buFontTx/>
              <a:buNone/>
            </a:pPr>
            <a:r>
              <a:rPr lang="zh-CN" altLang="en-US" sz="2400" b="0" dirty="0" smtClean="0">
                <a:solidFill>
                  <a:srgbClr val="000099"/>
                </a:solidFill>
                <a:latin typeface="Times New Roman" pitchFamily="18" charset="0"/>
              </a:rPr>
              <a:t>⑶ 对</a:t>
            </a:r>
            <a:r>
              <a:rPr lang="en-US" altLang="zh-CN" sz="2400" b="0" dirty="0" smtClean="0">
                <a:solidFill>
                  <a:srgbClr val="000099"/>
                </a:solidFill>
                <a:latin typeface="Times New Roman" pitchFamily="18" charset="0"/>
                <a:hlinkClick r:id="rId6" action="ppaction://hlinksldjump"/>
              </a:rPr>
              <a:t>I/O</a:t>
            </a:r>
            <a:r>
              <a:rPr lang="zh-CN" altLang="en-US" sz="2400" b="0" dirty="0" smtClean="0">
                <a:solidFill>
                  <a:srgbClr val="000099"/>
                </a:solidFill>
                <a:latin typeface="Times New Roman" pitchFamily="18" charset="0"/>
                <a:hlinkClick r:id="rId6" action="ppaction://hlinksldjump"/>
              </a:rPr>
              <a:t>端口</a:t>
            </a:r>
            <a:r>
              <a:rPr lang="zh-CN" altLang="en-US" sz="2400" b="0" dirty="0" smtClean="0">
                <a:solidFill>
                  <a:srgbClr val="000099"/>
                </a:solidFill>
                <a:latin typeface="Times New Roman" pitchFamily="18" charset="0"/>
              </a:rPr>
              <a:t>进行寻址</a:t>
            </a:r>
          </a:p>
          <a:p>
            <a:pPr eaLnBrk="1" hangingPunct="1">
              <a:spcBef>
                <a:spcPts val="1200"/>
              </a:spcBef>
              <a:buFontTx/>
              <a:buNone/>
            </a:pPr>
            <a:r>
              <a:rPr lang="zh-CN" altLang="en-US" sz="2400" b="0" dirty="0" smtClean="0">
                <a:solidFill>
                  <a:srgbClr val="000099"/>
                </a:solidFill>
                <a:latin typeface="Times New Roman" pitchFamily="18" charset="0"/>
              </a:rPr>
              <a:t>⑷ 与</a:t>
            </a:r>
            <a:r>
              <a:rPr lang="en-US" altLang="zh-CN" sz="2400" b="0" dirty="0" smtClean="0">
                <a:solidFill>
                  <a:srgbClr val="000099"/>
                </a:solidFill>
                <a:latin typeface="Times New Roman" pitchFamily="18" charset="0"/>
              </a:rPr>
              <a:t>CPU</a:t>
            </a:r>
            <a:r>
              <a:rPr lang="zh-CN" altLang="en-US" sz="2400" b="0" dirty="0" smtClean="0">
                <a:solidFill>
                  <a:srgbClr val="000099"/>
                </a:solidFill>
                <a:latin typeface="Times New Roman" pitchFamily="18" charset="0"/>
              </a:rPr>
              <a:t>和</a:t>
            </a:r>
            <a:r>
              <a:rPr lang="en-US" altLang="zh-CN" sz="2400" b="0" dirty="0" smtClean="0">
                <a:solidFill>
                  <a:srgbClr val="000099"/>
                </a:solidFill>
                <a:latin typeface="Times New Roman" pitchFamily="18" charset="0"/>
              </a:rPr>
              <a:t>I/O</a:t>
            </a:r>
            <a:r>
              <a:rPr lang="zh-CN" altLang="en-US" sz="2400" b="0" dirty="0" smtClean="0">
                <a:solidFill>
                  <a:srgbClr val="000099"/>
                </a:solidFill>
                <a:latin typeface="Times New Roman" pitchFamily="18" charset="0"/>
              </a:rPr>
              <a:t>设备进行联络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dissolve">
                                      <p:cBhvr>
                                        <p:cTn id="10" dur="500"/>
                                        <p:tgtEl>
                                          <p:spTgt spid="1843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dissolve">
                                      <p:cBhvr>
                                        <p:cTn id="13" dur="500"/>
                                        <p:tgtEl>
                                          <p:spTgt spid="1843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dissolve">
                                      <p:cBhvr>
                                        <p:cTn id="16" dur="500"/>
                                        <p:tgtEl>
                                          <p:spTgt spid="184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 calcmode="lin" valueType="num">
                                      <p:cBhvr>
                                        <p:cTn id="21"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18435">
                                            <p:txEl>
                                              <p:pRg st="4" end="4"/>
                                            </p:txEl>
                                          </p:spTgt>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 calcmode="lin" valueType="num">
                                      <p:cBhvr>
                                        <p:cTn id="25" dur="5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1843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animEffect transition="in" filter="circle(in)">
                                      <p:cBhvr>
                                        <p:cTn id="31" dur="2000"/>
                                        <p:tgtEl>
                                          <p:spTgt spid="1843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18435">
                                            <p:txEl>
                                              <p:pRg st="7" end="7"/>
                                            </p:txEl>
                                          </p:spTgt>
                                        </p:tgtEl>
                                        <p:attrNameLst>
                                          <p:attrName>style.visibility</p:attrName>
                                        </p:attrNameLst>
                                      </p:cBhvr>
                                      <p:to>
                                        <p:strVal val="visible"/>
                                      </p:to>
                                    </p:set>
                                    <p:animEffect transition="in" filter="slide(fromBottom)">
                                      <p:cBhvr>
                                        <p:cTn id="36"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1. DMA</a:t>
            </a:r>
            <a:r>
              <a:rPr lang="zh-CN" altLang="en-US" b="0" dirty="0">
                <a:solidFill>
                  <a:schemeClr val="accent2"/>
                </a:solidFill>
              </a:rPr>
              <a:t>传送的工作过程</a:t>
            </a:r>
          </a:p>
        </p:txBody>
      </p:sp>
      <p:sp>
        <p:nvSpPr>
          <p:cNvPr id="56323" name="Rectangle 3"/>
          <p:cNvSpPr>
            <a:spLocks noGrp="1" noChangeArrowheads="1"/>
          </p:cNvSpPr>
          <p:nvPr>
            <p:ph type="body" idx="1"/>
          </p:nvPr>
        </p:nvSpPr>
        <p:spPr>
          <a:xfrm>
            <a:off x="468313" y="981075"/>
            <a:ext cx="7991475" cy="4392613"/>
          </a:xfrm>
        </p:spPr>
        <p:txBody>
          <a:bodyPr/>
          <a:lstStyle/>
          <a:p>
            <a:pPr marL="633413" indent="-633413" eaLnBrk="1" hangingPunct="1">
              <a:spcBef>
                <a:spcPts val="1200"/>
              </a:spcBef>
              <a:buFontTx/>
              <a:buNone/>
            </a:pPr>
            <a:r>
              <a:rPr lang="en-US" altLang="zh-CN" sz="2400" b="0" dirty="0" smtClean="0">
                <a:solidFill>
                  <a:srgbClr val="000099"/>
                </a:solidFill>
                <a:latin typeface="Times New Roman" pitchFamily="18" charset="0"/>
              </a:rPr>
              <a:t>⑴  CPU</a:t>
            </a:r>
            <a:r>
              <a:rPr lang="zh-CN" altLang="en-US" sz="2400" b="0" dirty="0" smtClean="0">
                <a:solidFill>
                  <a:srgbClr val="000099"/>
                </a:solidFill>
                <a:latin typeface="Times New Roman" pitchFamily="18" charset="0"/>
              </a:rPr>
              <a:t>对</a:t>
            </a:r>
            <a:r>
              <a:rPr lang="en-US" altLang="zh-CN" sz="2400" b="0" dirty="0" smtClean="0">
                <a:solidFill>
                  <a:srgbClr val="000099"/>
                </a:solidFill>
                <a:latin typeface="Times New Roman" pitchFamily="18" charset="0"/>
              </a:rPr>
              <a:t>DMA</a:t>
            </a:r>
            <a:r>
              <a:rPr lang="zh-CN" altLang="en-US" sz="2400" b="0" dirty="0" smtClean="0">
                <a:solidFill>
                  <a:srgbClr val="000099"/>
                </a:solidFill>
                <a:latin typeface="Times New Roman" pitchFamily="18" charset="0"/>
              </a:rPr>
              <a:t>控制器进行初始化设置</a:t>
            </a:r>
          </a:p>
          <a:p>
            <a:pPr marL="447675" indent="-447675" eaLnBrk="1" hangingPunct="1">
              <a:spcBef>
                <a:spcPts val="1200"/>
              </a:spcBef>
              <a:buFontTx/>
              <a:buNone/>
            </a:pPr>
            <a:r>
              <a:rPr lang="zh-CN" altLang="en-US" sz="2400" b="0" dirty="0" smtClean="0">
                <a:solidFill>
                  <a:srgbClr val="000099"/>
                </a:solidFill>
                <a:latin typeface="Times New Roman" pitchFamily="18" charset="0"/>
              </a:rPr>
              <a:t>⑵ 外设、</a:t>
            </a:r>
            <a:r>
              <a:rPr lang="en-US" altLang="zh-CN" sz="2400" b="0" dirty="0" smtClean="0">
                <a:solidFill>
                  <a:srgbClr val="000099"/>
                </a:solidFill>
                <a:latin typeface="Times New Roman" pitchFamily="18" charset="0"/>
              </a:rPr>
              <a:t>DMAC</a:t>
            </a:r>
            <a:r>
              <a:rPr lang="zh-CN" altLang="en-US" sz="2400" b="0" dirty="0" smtClean="0">
                <a:solidFill>
                  <a:srgbClr val="000099"/>
                </a:solidFill>
                <a:latin typeface="Times New Roman" pitchFamily="18" charset="0"/>
              </a:rPr>
              <a:t>和</a:t>
            </a:r>
            <a:r>
              <a:rPr lang="en-US" altLang="zh-CN" sz="2400" b="0" dirty="0" smtClean="0">
                <a:solidFill>
                  <a:srgbClr val="000099"/>
                </a:solidFill>
                <a:latin typeface="Times New Roman" pitchFamily="18" charset="0"/>
              </a:rPr>
              <a:t>CPU</a:t>
            </a:r>
            <a:r>
              <a:rPr lang="zh-CN" altLang="en-US" sz="2400" b="0" dirty="0" smtClean="0">
                <a:solidFill>
                  <a:srgbClr val="000099"/>
                </a:solidFill>
                <a:latin typeface="Times New Roman" pitchFamily="18" charset="0"/>
              </a:rPr>
              <a:t>三者通过应答信号建立联系：</a:t>
            </a:r>
            <a:r>
              <a:rPr lang="en-US" altLang="zh-CN" sz="2400" b="0" dirty="0" smtClean="0">
                <a:solidFill>
                  <a:srgbClr val="000099"/>
                </a:solidFill>
                <a:latin typeface="Times New Roman" pitchFamily="18" charset="0"/>
              </a:rPr>
              <a:t>CPU</a:t>
            </a:r>
            <a:r>
              <a:rPr lang="zh-CN" altLang="en-US" sz="2400" b="0" dirty="0" smtClean="0">
                <a:solidFill>
                  <a:srgbClr val="000099"/>
                </a:solidFill>
                <a:latin typeface="Times New Roman" pitchFamily="18" charset="0"/>
              </a:rPr>
              <a:t>将总线交给</a:t>
            </a:r>
            <a:r>
              <a:rPr lang="en-US" altLang="zh-CN" sz="2400" b="0" dirty="0" smtClean="0">
                <a:solidFill>
                  <a:srgbClr val="000099"/>
                </a:solidFill>
                <a:latin typeface="Times New Roman" pitchFamily="18" charset="0"/>
              </a:rPr>
              <a:t>DMAC</a:t>
            </a:r>
            <a:r>
              <a:rPr lang="zh-CN" altLang="en-US" sz="2400" b="0" dirty="0" smtClean="0">
                <a:solidFill>
                  <a:srgbClr val="000099"/>
                </a:solidFill>
                <a:latin typeface="Times New Roman" pitchFamily="18" charset="0"/>
              </a:rPr>
              <a:t>控制</a:t>
            </a:r>
          </a:p>
          <a:p>
            <a:pPr marL="633413" indent="-633413" eaLnBrk="1" hangingPunct="1">
              <a:spcBef>
                <a:spcPts val="1200"/>
              </a:spcBef>
              <a:buFontTx/>
              <a:buNone/>
            </a:pPr>
            <a:r>
              <a:rPr lang="zh-CN" altLang="en-US" sz="2400" b="0" dirty="0" smtClean="0">
                <a:solidFill>
                  <a:srgbClr val="000099"/>
                </a:solidFill>
                <a:latin typeface="Times New Roman" pitchFamily="18" charset="0"/>
              </a:rPr>
              <a:t>⑶  </a:t>
            </a:r>
            <a:r>
              <a:rPr lang="en-US" altLang="zh-CN" sz="2400" b="0" dirty="0" smtClean="0">
                <a:solidFill>
                  <a:srgbClr val="000099"/>
                </a:solidFill>
                <a:latin typeface="Times New Roman" pitchFamily="18" charset="0"/>
              </a:rPr>
              <a:t>DMA</a:t>
            </a:r>
            <a:r>
              <a:rPr lang="zh-CN" altLang="en-US" sz="2400" b="0" dirty="0" smtClean="0">
                <a:solidFill>
                  <a:srgbClr val="000099"/>
                </a:solidFill>
                <a:latin typeface="Times New Roman" pitchFamily="18" charset="0"/>
              </a:rPr>
              <a:t>传送</a:t>
            </a:r>
          </a:p>
          <a:p>
            <a:pPr marL="1098550" lvl="1" eaLnBrk="1" hangingPunct="1">
              <a:spcBef>
                <a:spcPts val="1200"/>
              </a:spcBef>
            </a:pPr>
            <a:r>
              <a:rPr lang="en-US" altLang="zh-CN" sz="2400" b="0" dirty="0" smtClean="0">
                <a:solidFill>
                  <a:srgbClr val="000099"/>
                </a:solidFill>
                <a:latin typeface="Times New Roman" pitchFamily="18" charset="0"/>
              </a:rPr>
              <a:t>DMA</a:t>
            </a:r>
            <a:r>
              <a:rPr lang="zh-CN" altLang="en-US" sz="2400" b="0" dirty="0" smtClean="0">
                <a:solidFill>
                  <a:srgbClr val="000099"/>
                </a:solidFill>
                <a:latin typeface="Times New Roman" pitchFamily="18" charset="0"/>
              </a:rPr>
              <a:t>读存储器：存储器 → 外设</a:t>
            </a:r>
          </a:p>
          <a:p>
            <a:pPr marL="1098550" lvl="1" eaLnBrk="1" hangingPunct="1">
              <a:spcBef>
                <a:spcPts val="1200"/>
              </a:spcBef>
            </a:pPr>
            <a:r>
              <a:rPr lang="en-US" altLang="zh-CN" sz="2400" b="0" dirty="0" smtClean="0">
                <a:solidFill>
                  <a:srgbClr val="000099"/>
                </a:solidFill>
                <a:latin typeface="Times New Roman" pitchFamily="18" charset="0"/>
              </a:rPr>
              <a:t>DMA</a:t>
            </a:r>
            <a:r>
              <a:rPr lang="zh-CN" altLang="en-US" sz="2400" b="0" dirty="0" smtClean="0">
                <a:solidFill>
                  <a:srgbClr val="000099"/>
                </a:solidFill>
                <a:latin typeface="Times New Roman" pitchFamily="18" charset="0"/>
              </a:rPr>
              <a:t>写存储器：存储器 ← 外设</a:t>
            </a:r>
          </a:p>
          <a:p>
            <a:pPr marL="633413" indent="-633413" eaLnBrk="1" hangingPunct="1">
              <a:spcBef>
                <a:spcPts val="1200"/>
              </a:spcBef>
              <a:buFontTx/>
              <a:buNone/>
            </a:pPr>
            <a:r>
              <a:rPr lang="zh-CN" altLang="en-US" sz="2400" b="0" dirty="0" smtClean="0">
                <a:solidFill>
                  <a:srgbClr val="000099"/>
                </a:solidFill>
                <a:latin typeface="Times New Roman" pitchFamily="18" charset="0"/>
              </a:rPr>
              <a:t>⑷ 自动增减地址和计数，判断传送完成否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dissolve">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dissolve">
                                      <p:cBhvr>
                                        <p:cTn id="17" dur="500"/>
                                        <p:tgtEl>
                                          <p:spTgt spid="5632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6323">
                                            <p:txEl>
                                              <p:pRg st="3" end="3"/>
                                            </p:txEl>
                                          </p:spTgt>
                                        </p:tgtEl>
                                        <p:attrNameLst>
                                          <p:attrName>style.visibility</p:attrName>
                                        </p:attrNameLst>
                                      </p:cBhvr>
                                      <p:to>
                                        <p:strVal val="visible"/>
                                      </p:to>
                                    </p:set>
                                    <p:animEffect transition="in" filter="dissolve">
                                      <p:cBhvr>
                                        <p:cTn id="20" dur="500"/>
                                        <p:tgtEl>
                                          <p:spTgt spid="5632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animEffect transition="in" filter="dissolve">
                                      <p:cBhvr>
                                        <p:cTn id="23" dur="500"/>
                                        <p:tgtEl>
                                          <p:spTgt spid="5632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6323">
                                            <p:txEl>
                                              <p:pRg st="5" end="5"/>
                                            </p:txEl>
                                          </p:spTgt>
                                        </p:tgtEl>
                                        <p:attrNameLst>
                                          <p:attrName>style.visibility</p:attrName>
                                        </p:attrNameLst>
                                      </p:cBhvr>
                                      <p:to>
                                        <p:strVal val="visible"/>
                                      </p:to>
                                    </p:set>
                                    <p:animEffect transition="in" filter="dissolve">
                                      <p:cBhvr>
                                        <p:cTn id="28"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0" dirty="0">
                <a:solidFill>
                  <a:schemeClr val="accent2"/>
                </a:solidFill>
              </a:rPr>
              <a:t>2. DMA</a:t>
            </a:r>
            <a:r>
              <a:rPr lang="zh-CN" altLang="en-US" b="0" dirty="0">
                <a:solidFill>
                  <a:schemeClr val="accent2"/>
                </a:solidFill>
              </a:rPr>
              <a:t>传送流程</a:t>
            </a:r>
          </a:p>
        </p:txBody>
      </p:sp>
      <p:grpSp>
        <p:nvGrpSpPr>
          <p:cNvPr id="68611" name="Group 5"/>
          <p:cNvGrpSpPr>
            <a:grpSpLocks/>
          </p:cNvGrpSpPr>
          <p:nvPr/>
        </p:nvGrpSpPr>
        <p:grpSpPr bwMode="auto">
          <a:xfrm>
            <a:off x="1639962" y="1206500"/>
            <a:ext cx="6380162" cy="4549775"/>
            <a:chOff x="1003" y="969"/>
            <a:chExt cx="4019" cy="2866"/>
          </a:xfrm>
        </p:grpSpPr>
        <p:sp>
          <p:nvSpPr>
            <p:cNvPr id="68615" name="Rectangle 6"/>
            <p:cNvSpPr>
              <a:spLocks noChangeArrowheads="1"/>
            </p:cNvSpPr>
            <p:nvPr/>
          </p:nvSpPr>
          <p:spPr bwMode="auto">
            <a:xfrm>
              <a:off x="1552" y="969"/>
              <a:ext cx="1514" cy="324"/>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16" name="Rectangle 7"/>
            <p:cNvSpPr>
              <a:spLocks noChangeArrowheads="1"/>
            </p:cNvSpPr>
            <p:nvPr/>
          </p:nvSpPr>
          <p:spPr bwMode="auto">
            <a:xfrm>
              <a:off x="1546" y="1583"/>
              <a:ext cx="1520" cy="324"/>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17" name="Rectangle 8"/>
            <p:cNvSpPr>
              <a:spLocks noChangeArrowheads="1"/>
            </p:cNvSpPr>
            <p:nvPr/>
          </p:nvSpPr>
          <p:spPr bwMode="auto">
            <a:xfrm>
              <a:off x="1552" y="2203"/>
              <a:ext cx="1514" cy="324"/>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18" name="Rectangle 9"/>
            <p:cNvSpPr>
              <a:spLocks noChangeArrowheads="1"/>
            </p:cNvSpPr>
            <p:nvPr/>
          </p:nvSpPr>
          <p:spPr bwMode="auto">
            <a:xfrm>
              <a:off x="1546" y="3511"/>
              <a:ext cx="1514" cy="324"/>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19" name="Rectangle 10"/>
            <p:cNvSpPr>
              <a:spLocks noChangeArrowheads="1"/>
            </p:cNvSpPr>
            <p:nvPr/>
          </p:nvSpPr>
          <p:spPr bwMode="auto">
            <a:xfrm>
              <a:off x="3602" y="2189"/>
              <a:ext cx="1420" cy="316"/>
            </a:xfrm>
            <a:prstGeom prst="rect">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20" name="Text Box 11"/>
            <p:cNvSpPr txBox="1">
              <a:spLocks noChangeArrowheads="1"/>
            </p:cNvSpPr>
            <p:nvPr/>
          </p:nvSpPr>
          <p:spPr bwMode="auto">
            <a:xfrm>
              <a:off x="1982" y="985"/>
              <a:ext cx="6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HLDA</a:t>
              </a:r>
            </a:p>
          </p:txBody>
        </p:sp>
        <p:sp>
          <p:nvSpPr>
            <p:cNvPr id="68621" name="Text Box 12"/>
            <p:cNvSpPr txBox="1">
              <a:spLocks noChangeArrowheads="1"/>
            </p:cNvSpPr>
            <p:nvPr/>
          </p:nvSpPr>
          <p:spPr bwMode="auto">
            <a:xfrm>
              <a:off x="1643" y="1602"/>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dirty="0">
                  <a:solidFill>
                    <a:srgbClr val="000099"/>
                  </a:solidFill>
                  <a:latin typeface="Times New Roman" pitchFamily="18" charset="0"/>
                  <a:ea typeface="宋体" pitchFamily="2" charset="-122"/>
                </a:rPr>
                <a:t>发存储器地址</a:t>
              </a:r>
            </a:p>
          </p:txBody>
        </p:sp>
        <p:sp>
          <p:nvSpPr>
            <p:cNvPr id="68622" name="Text Box 13"/>
            <p:cNvSpPr txBox="1">
              <a:spLocks noChangeArrowheads="1"/>
            </p:cNvSpPr>
            <p:nvPr/>
          </p:nvSpPr>
          <p:spPr bwMode="auto">
            <a:xfrm>
              <a:off x="1867" y="222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dirty="0">
                  <a:solidFill>
                    <a:srgbClr val="000099"/>
                  </a:solidFill>
                  <a:latin typeface="Times New Roman" pitchFamily="18" charset="0"/>
                  <a:ea typeface="宋体" pitchFamily="2" charset="-122"/>
                </a:rPr>
                <a:t>传送数据</a:t>
              </a:r>
            </a:p>
          </p:txBody>
        </p:sp>
        <p:sp>
          <p:nvSpPr>
            <p:cNvPr id="68623" name="AutoShape 14"/>
            <p:cNvSpPr>
              <a:spLocks noChangeArrowheads="1"/>
            </p:cNvSpPr>
            <p:nvPr/>
          </p:nvSpPr>
          <p:spPr bwMode="auto">
            <a:xfrm>
              <a:off x="1003" y="2814"/>
              <a:ext cx="2607" cy="417"/>
            </a:xfrm>
            <a:prstGeom prst="flowChartDecision">
              <a:avLst/>
            </a:prstGeom>
            <a:noFill/>
            <a:ln w="2857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99"/>
                </a:solidFill>
              </a:endParaRPr>
            </a:p>
          </p:txBody>
        </p:sp>
        <p:sp>
          <p:nvSpPr>
            <p:cNvPr id="68624" name="Text Box 15"/>
            <p:cNvSpPr txBox="1">
              <a:spLocks noChangeArrowheads="1"/>
            </p:cNvSpPr>
            <p:nvPr/>
          </p:nvSpPr>
          <p:spPr bwMode="auto">
            <a:xfrm>
              <a:off x="1852" y="2873"/>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a:solidFill>
                    <a:srgbClr val="000099"/>
                  </a:solidFill>
                  <a:latin typeface="Times New Roman" pitchFamily="18" charset="0"/>
                  <a:ea typeface="宋体" pitchFamily="2" charset="-122"/>
                </a:rPr>
                <a:t>传送结束？</a:t>
              </a:r>
            </a:p>
          </p:txBody>
        </p:sp>
        <p:sp>
          <p:nvSpPr>
            <p:cNvPr id="68625" name="Text Box 16"/>
            <p:cNvSpPr txBox="1">
              <a:spLocks noChangeArrowheads="1"/>
            </p:cNvSpPr>
            <p:nvPr/>
          </p:nvSpPr>
          <p:spPr bwMode="auto">
            <a:xfrm>
              <a:off x="1809" y="3533"/>
              <a:ext cx="9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zh-CN" sz="2400">
                  <a:solidFill>
                    <a:srgbClr val="000099"/>
                  </a:solidFill>
                  <a:latin typeface="Times New Roman" pitchFamily="18" charset="0"/>
                  <a:ea typeface="宋体" pitchFamily="2" charset="-122"/>
                </a:rPr>
                <a:t>DMA</a:t>
              </a:r>
              <a:r>
                <a:rPr kumimoji="1" lang="zh-CN" altLang="en-US" sz="2400">
                  <a:solidFill>
                    <a:srgbClr val="000099"/>
                  </a:solidFill>
                  <a:latin typeface="Times New Roman" pitchFamily="18" charset="0"/>
                  <a:ea typeface="宋体" pitchFamily="2" charset="-122"/>
                </a:rPr>
                <a:t>结束</a:t>
              </a:r>
            </a:p>
          </p:txBody>
        </p:sp>
        <p:sp>
          <p:nvSpPr>
            <p:cNvPr id="68626" name="Text Box 17"/>
            <p:cNvSpPr txBox="1">
              <a:spLocks noChangeArrowheads="1"/>
            </p:cNvSpPr>
            <p:nvPr/>
          </p:nvSpPr>
          <p:spPr bwMode="auto">
            <a:xfrm>
              <a:off x="3658" y="2217"/>
              <a:ext cx="1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a:solidFill>
                    <a:srgbClr val="000099"/>
                  </a:solidFill>
                  <a:latin typeface="Times New Roman" pitchFamily="18" charset="0"/>
                  <a:ea typeface="宋体" pitchFamily="2" charset="-122"/>
                </a:rPr>
                <a:t>修改地址指针</a:t>
              </a:r>
            </a:p>
          </p:txBody>
        </p:sp>
        <p:sp>
          <p:nvSpPr>
            <p:cNvPr id="68627" name="Line 18"/>
            <p:cNvSpPr>
              <a:spLocks noChangeShapeType="1"/>
            </p:cNvSpPr>
            <p:nvPr/>
          </p:nvSpPr>
          <p:spPr bwMode="auto">
            <a:xfrm>
              <a:off x="2309" y="1305"/>
              <a:ext cx="0" cy="275"/>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28" name="Line 19"/>
            <p:cNvSpPr>
              <a:spLocks noChangeShapeType="1"/>
            </p:cNvSpPr>
            <p:nvPr/>
          </p:nvSpPr>
          <p:spPr bwMode="auto">
            <a:xfrm>
              <a:off x="2309" y="1914"/>
              <a:ext cx="0" cy="275"/>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29" name="Line 20"/>
            <p:cNvSpPr>
              <a:spLocks noChangeShapeType="1"/>
            </p:cNvSpPr>
            <p:nvPr/>
          </p:nvSpPr>
          <p:spPr bwMode="auto">
            <a:xfrm>
              <a:off x="2309" y="2534"/>
              <a:ext cx="0" cy="275"/>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30" name="Line 21"/>
            <p:cNvSpPr>
              <a:spLocks noChangeShapeType="1"/>
            </p:cNvSpPr>
            <p:nvPr/>
          </p:nvSpPr>
          <p:spPr bwMode="auto">
            <a:xfrm>
              <a:off x="2305" y="3245"/>
              <a:ext cx="0" cy="274"/>
            </a:xfrm>
            <a:prstGeom prst="line">
              <a:avLst/>
            </a:prstGeom>
            <a:noFill/>
            <a:ln w="2857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31" name="Line 22"/>
            <p:cNvSpPr>
              <a:spLocks noChangeShapeType="1"/>
            </p:cNvSpPr>
            <p:nvPr/>
          </p:nvSpPr>
          <p:spPr bwMode="auto">
            <a:xfrm>
              <a:off x="3610" y="3023"/>
              <a:ext cx="702" cy="1"/>
            </a:xfrm>
            <a:prstGeom prst="line">
              <a:avLst/>
            </a:prstGeom>
            <a:noFill/>
            <a:ln w="2857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32" name="Line 23"/>
            <p:cNvSpPr>
              <a:spLocks noChangeShapeType="1"/>
            </p:cNvSpPr>
            <p:nvPr/>
          </p:nvSpPr>
          <p:spPr bwMode="auto">
            <a:xfrm>
              <a:off x="4309" y="2497"/>
              <a:ext cx="4" cy="526"/>
            </a:xfrm>
            <a:prstGeom prst="line">
              <a:avLst/>
            </a:prstGeom>
            <a:noFill/>
            <a:ln w="28575">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33" name="Line 24"/>
            <p:cNvSpPr>
              <a:spLocks noChangeShapeType="1"/>
            </p:cNvSpPr>
            <p:nvPr/>
          </p:nvSpPr>
          <p:spPr bwMode="auto">
            <a:xfrm>
              <a:off x="2309" y="1400"/>
              <a:ext cx="2003" cy="0"/>
            </a:xfrm>
            <a:prstGeom prst="line">
              <a:avLst/>
            </a:prstGeom>
            <a:noFill/>
            <a:ln w="28575">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68634" name="Line 25"/>
            <p:cNvSpPr>
              <a:spLocks noChangeShapeType="1"/>
            </p:cNvSpPr>
            <p:nvPr/>
          </p:nvSpPr>
          <p:spPr bwMode="auto">
            <a:xfrm>
              <a:off x="4306" y="1400"/>
              <a:ext cx="3" cy="789"/>
            </a:xfrm>
            <a:prstGeom prst="line">
              <a:avLst/>
            </a:prstGeom>
            <a:noFill/>
            <a:ln w="2857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68612" name="AutoShape 26">
            <a:hlinkClick r:id="rId2" action="ppaction://hlinksldjump" highlightClick="1"/>
          </p:cNvPr>
          <p:cNvSpPr>
            <a:spLocks noChangeArrowheads="1"/>
          </p:cNvSpPr>
          <p:nvPr/>
        </p:nvSpPr>
        <p:spPr bwMode="auto">
          <a:xfrm>
            <a:off x="7740650" y="5396674"/>
            <a:ext cx="1007814" cy="408589"/>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85000"/>
              </a:lnSpc>
            </a:pPr>
            <a:r>
              <a:rPr kumimoji="1" lang="zh-CN" altLang="en-US" sz="2400" dirty="0">
                <a:solidFill>
                  <a:srgbClr val="000099"/>
                </a:solidFill>
                <a:latin typeface="Tahoma" pitchFamily="34" charset="0"/>
                <a:ea typeface="宋体" pitchFamily="2" charset="-122"/>
              </a:rPr>
              <a:t>演示</a:t>
            </a:r>
          </a:p>
        </p:txBody>
      </p:sp>
      <p:sp>
        <p:nvSpPr>
          <p:cNvPr id="68613" name="Text Box 27"/>
          <p:cNvSpPr txBox="1">
            <a:spLocks noChangeArrowheads="1"/>
          </p:cNvSpPr>
          <p:nvPr/>
        </p:nvSpPr>
        <p:spPr bwMode="auto">
          <a:xfrm>
            <a:off x="5724525" y="40767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en-US" altLang="zh-CN">
                <a:solidFill>
                  <a:srgbClr val="000099"/>
                </a:solidFill>
              </a:rPr>
              <a:t>N</a:t>
            </a:r>
          </a:p>
        </p:txBody>
      </p:sp>
      <p:sp>
        <p:nvSpPr>
          <p:cNvPr id="68614" name="Text Box 28"/>
          <p:cNvSpPr txBox="1">
            <a:spLocks noChangeArrowheads="1"/>
          </p:cNvSpPr>
          <p:nvPr/>
        </p:nvSpPr>
        <p:spPr bwMode="auto">
          <a:xfrm>
            <a:off x="3780160" y="48323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eaLnBrk="1" hangingPunct="1">
              <a:spcBef>
                <a:spcPct val="50000"/>
              </a:spcBef>
            </a:pPr>
            <a:r>
              <a:rPr lang="en-US" altLang="zh-CN" dirty="0">
                <a:solidFill>
                  <a:srgbClr val="000099"/>
                </a:solidFill>
              </a:rPr>
              <a:t>Y</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第</a:t>
            </a:r>
            <a:r>
              <a:rPr lang="en-US" altLang="zh-CN" b="0" dirty="0">
                <a:solidFill>
                  <a:schemeClr val="accent2"/>
                </a:solidFill>
              </a:rPr>
              <a:t>6</a:t>
            </a:r>
            <a:r>
              <a:rPr lang="zh-CN" altLang="en-US" b="0" dirty="0">
                <a:solidFill>
                  <a:schemeClr val="accent2"/>
                </a:solidFill>
              </a:rPr>
              <a:t>章：传送方式的比较</a:t>
            </a:r>
          </a:p>
        </p:txBody>
      </p:sp>
      <p:sp>
        <p:nvSpPr>
          <p:cNvPr id="69635" name="Rectangle 3"/>
          <p:cNvSpPr>
            <a:spLocks noGrp="1" noChangeArrowheads="1"/>
          </p:cNvSpPr>
          <p:nvPr>
            <p:ph type="body" idx="1"/>
          </p:nvPr>
        </p:nvSpPr>
        <p:spPr>
          <a:xfrm>
            <a:off x="468312" y="981075"/>
            <a:ext cx="7920111" cy="5184775"/>
          </a:xfrm>
        </p:spPr>
        <p:txBody>
          <a:bodyPr/>
          <a:lstStyle/>
          <a:p>
            <a:pPr eaLnBrk="1" hangingPunct="1">
              <a:lnSpc>
                <a:spcPct val="125000"/>
              </a:lnSpc>
              <a:spcBef>
                <a:spcPts val="1200"/>
              </a:spcBef>
            </a:pPr>
            <a:r>
              <a:rPr lang="zh-CN" altLang="en-US" sz="2400" b="0" dirty="0" smtClean="0">
                <a:solidFill>
                  <a:srgbClr val="000099"/>
                </a:solidFill>
              </a:rPr>
              <a:t>无条件传送：慢速外设需与</a:t>
            </a:r>
            <a:r>
              <a:rPr lang="en-US" altLang="zh-CN" sz="2400" b="0" dirty="0" smtClean="0">
                <a:solidFill>
                  <a:srgbClr val="000099"/>
                </a:solidFill>
              </a:rPr>
              <a:t>CPU</a:t>
            </a:r>
            <a:r>
              <a:rPr lang="zh-CN" altLang="en-US" sz="2400" b="0" dirty="0" smtClean="0">
                <a:solidFill>
                  <a:srgbClr val="000099"/>
                </a:solidFill>
              </a:rPr>
              <a:t>保持同步</a:t>
            </a:r>
          </a:p>
          <a:p>
            <a:pPr eaLnBrk="1" hangingPunct="1">
              <a:lnSpc>
                <a:spcPct val="125000"/>
              </a:lnSpc>
              <a:spcBef>
                <a:spcPts val="1200"/>
              </a:spcBef>
            </a:pPr>
            <a:r>
              <a:rPr lang="zh-CN" altLang="en-US" sz="2400" b="0" dirty="0" smtClean="0">
                <a:solidFill>
                  <a:srgbClr val="000099"/>
                </a:solidFill>
              </a:rPr>
              <a:t>查询传送： 简单实用，效率较低</a:t>
            </a:r>
          </a:p>
          <a:p>
            <a:pPr eaLnBrk="1" hangingPunct="1">
              <a:lnSpc>
                <a:spcPct val="125000"/>
              </a:lnSpc>
              <a:spcBef>
                <a:spcPts val="1200"/>
              </a:spcBef>
            </a:pPr>
            <a:r>
              <a:rPr lang="zh-CN" altLang="en-US" sz="2400" b="0" dirty="0" smtClean="0">
                <a:solidFill>
                  <a:srgbClr val="000099"/>
                </a:solidFill>
              </a:rPr>
              <a:t>中断传送：外设主动，可与</a:t>
            </a:r>
            <a:r>
              <a:rPr lang="en-US" altLang="zh-CN" sz="2400" b="0" dirty="0" smtClean="0">
                <a:solidFill>
                  <a:srgbClr val="000099"/>
                </a:solidFill>
              </a:rPr>
              <a:t>CPU</a:t>
            </a:r>
            <a:r>
              <a:rPr lang="zh-CN" altLang="en-US" sz="2400" b="0" dirty="0" smtClean="0">
                <a:solidFill>
                  <a:srgbClr val="000099"/>
                </a:solidFill>
              </a:rPr>
              <a:t>并行工作，但每次传送需要大量额外时间开销  </a:t>
            </a:r>
          </a:p>
          <a:p>
            <a:pPr eaLnBrk="1" hangingPunct="1">
              <a:lnSpc>
                <a:spcPct val="125000"/>
              </a:lnSpc>
              <a:spcBef>
                <a:spcPts val="1200"/>
              </a:spcBef>
            </a:pPr>
            <a:r>
              <a:rPr lang="en-US" altLang="zh-CN" sz="2400" b="0" dirty="0" smtClean="0">
                <a:solidFill>
                  <a:srgbClr val="000099"/>
                </a:solidFill>
              </a:rPr>
              <a:t>DMA</a:t>
            </a:r>
            <a:r>
              <a:rPr lang="zh-CN" altLang="en-US" sz="2400" b="0" dirty="0" smtClean="0">
                <a:solidFill>
                  <a:srgbClr val="000099"/>
                </a:solidFill>
              </a:rPr>
              <a:t>传送：</a:t>
            </a:r>
            <a:r>
              <a:rPr lang="en-US" altLang="zh-CN" sz="2400" b="0" dirty="0" smtClean="0">
                <a:solidFill>
                  <a:srgbClr val="000099"/>
                </a:solidFill>
              </a:rPr>
              <a:t>DMAC</a:t>
            </a:r>
            <a:r>
              <a:rPr lang="zh-CN" altLang="en-US" sz="2400" b="0" dirty="0" smtClean="0">
                <a:solidFill>
                  <a:srgbClr val="000099"/>
                </a:solidFill>
              </a:rPr>
              <a:t>控制，外设直接和存储器进行数据传送，适合大量、快速数据传送</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187450" y="2060848"/>
            <a:ext cx="6624638" cy="2448272"/>
          </a:xfrm>
          <a:prstGeom prst="round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wrap="none"/>
          <a:lstStyle/>
          <a:p>
            <a:pPr algn="ctr">
              <a:spcBef>
                <a:spcPts val="0"/>
              </a:spcBef>
              <a:defRPr/>
            </a:pPr>
            <a:endParaRPr lang="en-US" altLang="zh-CN" sz="1800" dirty="0">
              <a:solidFill>
                <a:schemeClr val="bg1"/>
              </a:solidFill>
            </a:endParaRPr>
          </a:p>
          <a:p>
            <a:pPr algn="ctr">
              <a:spcBef>
                <a:spcPts val="0"/>
              </a:spcBef>
              <a:defRPr/>
            </a:pPr>
            <a:r>
              <a:rPr lang="zh-CN" altLang="en-US" sz="5400" dirty="0" smtClean="0">
                <a:solidFill>
                  <a:schemeClr val="bg1"/>
                </a:solidFill>
                <a:ea typeface="隶书" pitchFamily="49" charset="-122"/>
              </a:rPr>
              <a:t>本章到此结束</a:t>
            </a:r>
            <a:endParaRPr lang="en-US" altLang="zh-CN" sz="5400" dirty="0" smtClean="0">
              <a:solidFill>
                <a:schemeClr val="bg1"/>
              </a:solidFill>
              <a:ea typeface="隶书" pitchFamily="49" charset="-122"/>
            </a:endParaRPr>
          </a:p>
          <a:p>
            <a:pPr algn="ctr">
              <a:spcBef>
                <a:spcPts val="0"/>
              </a:spcBef>
              <a:defRPr/>
            </a:pPr>
            <a:r>
              <a:rPr lang="zh-CN" altLang="en-US" sz="5400" dirty="0" smtClean="0">
                <a:solidFill>
                  <a:schemeClr val="bg1"/>
                </a:solidFill>
                <a:ea typeface="隶书" pitchFamily="49" charset="-122"/>
              </a:rPr>
              <a:t>谢谢！</a:t>
            </a:r>
            <a:endParaRPr lang="zh-CN" altLang="en-US" sz="5400" dirty="0">
              <a:solidFill>
                <a:schemeClr val="bg1"/>
              </a:solidFill>
              <a:ea typeface="隶书" pitchFamily="49" charset="-122"/>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2290" name="Picture 2" descr="c:\users\george\appdata\roaming\360se6\User Data\temp\t0177b11b4055a03e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757524"/>
            <a:ext cx="4197112" cy="3543684"/>
          </a:xfrm>
          <a:prstGeom prst="rect">
            <a:avLst/>
          </a:prstGeom>
          <a:noFill/>
          <a:extLst>
            <a:ext uri="{909E8E84-426E-40DD-AFC4-6F175D3DCCD1}">
              <a14:hiddenFill xmlns:a14="http://schemas.microsoft.com/office/drawing/2010/main">
                <a:solidFill>
                  <a:srgbClr val="FFFFFF"/>
                </a:solidFill>
              </a14:hiddenFill>
            </a:ext>
          </a:extLst>
        </p:spPr>
      </p:pic>
      <p:sp>
        <p:nvSpPr>
          <p:cNvPr id="71682" name="Rectangle 2"/>
          <p:cNvSpPr>
            <a:spLocks noGrp="1" noChangeArrowheads="1"/>
          </p:cNvSpPr>
          <p:nvPr>
            <p:ph type="title"/>
          </p:nvPr>
        </p:nvSpPr>
        <p:spPr>
          <a:xfrm>
            <a:off x="467544" y="260648"/>
            <a:ext cx="7777112" cy="5040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dirty="0">
                <a:solidFill>
                  <a:schemeClr val="accent2"/>
                </a:solidFill>
              </a:rPr>
              <a:t>多种多样的外设</a:t>
            </a:r>
          </a:p>
        </p:txBody>
      </p:sp>
      <p:sp>
        <p:nvSpPr>
          <p:cNvPr id="71683" name="Rectangle 3"/>
          <p:cNvSpPr>
            <a:spLocks noGrp="1" noChangeArrowheads="1"/>
          </p:cNvSpPr>
          <p:nvPr>
            <p:ph type="body" idx="1"/>
          </p:nvPr>
        </p:nvSpPr>
        <p:spPr>
          <a:xfrm>
            <a:off x="468313" y="1052513"/>
            <a:ext cx="7704087" cy="4752751"/>
          </a:xfrm>
        </p:spPr>
        <p:txBody>
          <a:bodyPr/>
          <a:lstStyle/>
          <a:p>
            <a:pPr eaLnBrk="1" hangingPunct="1"/>
            <a:r>
              <a:rPr lang="zh-CN" altLang="en-US" sz="2400" dirty="0" smtClean="0">
                <a:solidFill>
                  <a:srgbClr val="000099"/>
                </a:solidFill>
              </a:rPr>
              <a:t>工作原理不同</a:t>
            </a:r>
          </a:p>
          <a:p>
            <a:pPr marL="630238" lvl="1" indent="-273050" eaLnBrk="1" hangingPunct="1">
              <a:buFontTx/>
              <a:buNone/>
            </a:pPr>
            <a:r>
              <a:rPr lang="zh-CN" altLang="en-US" sz="2400" b="0" dirty="0" smtClean="0">
                <a:solidFill>
                  <a:srgbClr val="000099"/>
                </a:solidFill>
                <a:latin typeface="+mn-ea"/>
                <a:ea typeface="+mn-ea"/>
              </a:rPr>
              <a:t>机械、电子、机电、电磁</a:t>
            </a:r>
            <a:r>
              <a:rPr lang="en-US" altLang="zh-CN" sz="2400" b="0" dirty="0" smtClean="0">
                <a:solidFill>
                  <a:srgbClr val="000099"/>
                </a:solidFill>
                <a:latin typeface="+mn-ea"/>
                <a:ea typeface="+mn-ea"/>
              </a:rPr>
              <a:t>……</a:t>
            </a:r>
          </a:p>
          <a:p>
            <a:pPr eaLnBrk="1" hangingPunct="1"/>
            <a:r>
              <a:rPr lang="zh-CN" altLang="en-US" sz="2400" dirty="0" smtClean="0">
                <a:solidFill>
                  <a:srgbClr val="000099"/>
                </a:solidFill>
              </a:rPr>
              <a:t>传送信息类型多样</a:t>
            </a:r>
          </a:p>
          <a:p>
            <a:pPr lvl="1" indent="-385763" eaLnBrk="1" hangingPunct="1">
              <a:buFontTx/>
              <a:buNone/>
            </a:pPr>
            <a:r>
              <a:rPr lang="zh-CN" altLang="en-US" sz="2400" b="0" dirty="0" smtClean="0">
                <a:solidFill>
                  <a:srgbClr val="000099"/>
                </a:solidFill>
                <a:ea typeface="+mn-ea"/>
                <a:cs typeface="+mn-cs"/>
              </a:rPr>
              <a:t>数字量、模拟量、开关量</a:t>
            </a:r>
          </a:p>
          <a:p>
            <a:pPr eaLnBrk="1" hangingPunct="1"/>
            <a:r>
              <a:rPr lang="zh-CN" altLang="en-US" sz="2400" dirty="0" smtClean="0">
                <a:solidFill>
                  <a:srgbClr val="000099"/>
                </a:solidFill>
              </a:rPr>
              <a:t>传送速度差别极大</a:t>
            </a:r>
          </a:p>
          <a:p>
            <a:pPr eaLnBrk="1" hangingPunct="1"/>
            <a:r>
              <a:rPr lang="zh-CN" altLang="en-US" sz="2400" dirty="0" smtClean="0">
                <a:solidFill>
                  <a:srgbClr val="000099"/>
                </a:solidFill>
              </a:rPr>
              <a:t>传送方式不尽相同</a:t>
            </a:r>
          </a:p>
          <a:p>
            <a:pPr lvl="1" indent="-385763" eaLnBrk="1" hangingPunct="1">
              <a:buFontTx/>
              <a:buNone/>
            </a:pPr>
            <a:r>
              <a:rPr lang="zh-CN" altLang="en-US" sz="2400" b="0" dirty="0">
                <a:solidFill>
                  <a:srgbClr val="000099"/>
                </a:solidFill>
                <a:ea typeface="+mn-ea"/>
                <a:cs typeface="+mn-cs"/>
              </a:rPr>
              <a:t>串行、并行</a:t>
            </a:r>
          </a:p>
          <a:p>
            <a:pPr eaLnBrk="1" hangingPunct="1"/>
            <a:r>
              <a:rPr lang="zh-CN" altLang="en-US" sz="2400" dirty="0" smtClean="0">
                <a:solidFill>
                  <a:srgbClr val="000099"/>
                </a:solidFill>
              </a:rPr>
              <a:t>编码方式不同</a:t>
            </a:r>
          </a:p>
          <a:p>
            <a:pPr lvl="1" indent="-385763" eaLnBrk="1" hangingPunct="1">
              <a:buFontTx/>
              <a:buNone/>
            </a:pPr>
            <a:r>
              <a:rPr lang="zh-CN" altLang="en-US" sz="2400" b="0" dirty="0">
                <a:solidFill>
                  <a:srgbClr val="000099"/>
                </a:solidFill>
                <a:ea typeface="+mn-ea"/>
                <a:cs typeface="+mn-cs"/>
              </a:rPr>
              <a:t>二进制、</a:t>
            </a:r>
            <a:r>
              <a:rPr lang="en-US" altLang="zh-CN" sz="2400" b="0" dirty="0">
                <a:solidFill>
                  <a:srgbClr val="000099"/>
                </a:solidFill>
                <a:ea typeface="+mn-ea"/>
                <a:cs typeface="+mn-cs"/>
              </a:rPr>
              <a:t>BCD</a:t>
            </a:r>
            <a:r>
              <a:rPr lang="zh-CN" altLang="en-US" sz="2400" b="0" dirty="0">
                <a:solidFill>
                  <a:srgbClr val="000099"/>
                </a:solidFill>
                <a:ea typeface="+mn-ea"/>
                <a:cs typeface="+mn-cs"/>
              </a:rPr>
              <a:t>码、</a:t>
            </a:r>
            <a:r>
              <a:rPr lang="en-US" altLang="zh-CN" sz="2400" b="0" dirty="0">
                <a:solidFill>
                  <a:srgbClr val="000099"/>
                </a:solidFill>
                <a:ea typeface="+mn-ea"/>
                <a:cs typeface="+mn-cs"/>
              </a:rPr>
              <a:t>ASCII</a:t>
            </a:r>
            <a:r>
              <a:rPr lang="zh-CN" altLang="en-US" sz="2400" b="0" dirty="0">
                <a:solidFill>
                  <a:srgbClr val="000099"/>
                </a:solidFill>
                <a:ea typeface="+mn-ea"/>
                <a:cs typeface="+mn-cs"/>
              </a:rPr>
              <a:t>码</a:t>
            </a:r>
            <a:r>
              <a:rPr lang="en-US" altLang="zh-CN" sz="2400" b="0" dirty="0">
                <a:solidFill>
                  <a:srgbClr val="000099"/>
                </a:solidFill>
                <a:ea typeface="+mn-ea"/>
                <a:cs typeface="+mn-cs"/>
              </a:rPr>
              <a:t>……</a:t>
            </a:r>
          </a:p>
        </p:txBody>
      </p:sp>
      <p:pic>
        <p:nvPicPr>
          <p:cNvPr id="71686" name="Picture 19" descr="LINE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836613"/>
            <a:ext cx="48974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hlinkClick r:id="" action="ppaction://hlinkshowjump?jump=lastslideviewed"/>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输出接口的锁存环节</a:t>
            </a:r>
          </a:p>
        </p:txBody>
      </p:sp>
      <p:grpSp>
        <p:nvGrpSpPr>
          <p:cNvPr id="72707" name="Group 3"/>
          <p:cNvGrpSpPr>
            <a:grpSpLocks/>
          </p:cNvGrpSpPr>
          <p:nvPr/>
        </p:nvGrpSpPr>
        <p:grpSpPr bwMode="auto">
          <a:xfrm>
            <a:off x="1801813" y="1592263"/>
            <a:ext cx="5149850" cy="4191000"/>
            <a:chOff x="816" y="912"/>
            <a:chExt cx="3244" cy="2640"/>
          </a:xfrm>
        </p:grpSpPr>
        <p:sp>
          <p:nvSpPr>
            <p:cNvPr id="72710" name="Line 4"/>
            <p:cNvSpPr>
              <a:spLocks noChangeShapeType="1"/>
            </p:cNvSpPr>
            <p:nvPr/>
          </p:nvSpPr>
          <p:spPr bwMode="auto">
            <a:xfrm flipV="1">
              <a:off x="1748" y="3408"/>
              <a:ext cx="33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2711" name="Group 5"/>
            <p:cNvGrpSpPr>
              <a:grpSpLocks/>
            </p:cNvGrpSpPr>
            <p:nvPr/>
          </p:nvGrpSpPr>
          <p:grpSpPr bwMode="auto">
            <a:xfrm>
              <a:off x="1124" y="912"/>
              <a:ext cx="384" cy="2256"/>
              <a:chOff x="1008" y="1248"/>
              <a:chExt cx="384" cy="2208"/>
            </a:xfrm>
          </p:grpSpPr>
          <p:sp>
            <p:nvSpPr>
              <p:cNvPr id="72743" name="Text Box 6"/>
              <p:cNvSpPr txBox="1">
                <a:spLocks noChangeArrowheads="1"/>
              </p:cNvSpPr>
              <p:nvPr/>
            </p:nvSpPr>
            <p:spPr bwMode="auto">
              <a:xfrm>
                <a:off x="1036" y="1649"/>
                <a:ext cx="308"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内</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总</a:t>
                </a:r>
              </a:p>
              <a:p>
                <a:pPr algn="ctr" eaLnBrk="1" hangingPunct="1"/>
                <a:r>
                  <a:rPr kumimoji="1" lang="zh-CN" altLang="en-US" sz="2400" b="1">
                    <a:ea typeface="宋体" pitchFamily="2" charset="-122"/>
                  </a:rPr>
                  <a:t>线</a:t>
                </a:r>
              </a:p>
            </p:txBody>
          </p:sp>
          <p:sp>
            <p:nvSpPr>
              <p:cNvPr id="72744" name="AutoShape 7"/>
              <p:cNvSpPr>
                <a:spLocks noChangeArrowheads="1"/>
              </p:cNvSpPr>
              <p:nvPr/>
            </p:nvSpPr>
            <p:spPr bwMode="auto">
              <a:xfrm>
                <a:off x="1008" y="1248"/>
                <a:ext cx="384" cy="2208"/>
              </a:xfrm>
              <a:prstGeom prst="flowChartPunchedTape">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72712" name="Line 8"/>
            <p:cNvSpPr>
              <a:spLocks noChangeShapeType="1"/>
            </p:cNvSpPr>
            <p:nvPr/>
          </p:nvSpPr>
          <p:spPr bwMode="auto">
            <a:xfrm>
              <a:off x="2084" y="1584"/>
              <a:ext cx="0" cy="182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3" name="Text Box 9"/>
            <p:cNvSpPr txBox="1">
              <a:spLocks noChangeArrowheads="1"/>
            </p:cNvSpPr>
            <p:nvPr/>
          </p:nvSpPr>
          <p:spPr bwMode="auto">
            <a:xfrm>
              <a:off x="3752" y="1394"/>
              <a:ext cx="30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外</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引</a:t>
              </a:r>
            </a:p>
            <a:p>
              <a:pPr algn="ctr" eaLnBrk="1" hangingPunct="1"/>
              <a:r>
                <a:rPr kumimoji="1" lang="zh-CN" altLang="en-US" sz="2400" b="1">
                  <a:ea typeface="宋体" pitchFamily="2" charset="-122"/>
                </a:rPr>
                <a:t>脚</a:t>
              </a:r>
            </a:p>
          </p:txBody>
        </p:sp>
        <p:sp>
          <p:nvSpPr>
            <p:cNvPr id="72714" name="Text Box 10"/>
            <p:cNvSpPr txBox="1">
              <a:spLocks noChangeArrowheads="1"/>
            </p:cNvSpPr>
            <p:nvPr/>
          </p:nvSpPr>
          <p:spPr bwMode="auto">
            <a:xfrm>
              <a:off x="816" y="326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锁存控制</a:t>
              </a:r>
            </a:p>
          </p:txBody>
        </p:sp>
        <p:sp>
          <p:nvSpPr>
            <p:cNvPr id="72715" name="Line 11"/>
            <p:cNvSpPr>
              <a:spLocks noChangeShapeType="1"/>
            </p:cNvSpPr>
            <p:nvPr/>
          </p:nvSpPr>
          <p:spPr bwMode="auto">
            <a:xfrm>
              <a:off x="1604" y="1344"/>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6" name="Line 12"/>
            <p:cNvSpPr>
              <a:spLocks noChangeShapeType="1"/>
            </p:cNvSpPr>
            <p:nvPr/>
          </p:nvSpPr>
          <p:spPr bwMode="auto">
            <a:xfrm>
              <a:off x="2084" y="1584"/>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7" name="Line 13"/>
            <p:cNvSpPr>
              <a:spLocks noChangeShapeType="1"/>
            </p:cNvSpPr>
            <p:nvPr/>
          </p:nvSpPr>
          <p:spPr bwMode="auto">
            <a:xfrm>
              <a:off x="2976" y="1440"/>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18" name="Text Box 14"/>
            <p:cNvSpPr txBox="1">
              <a:spLocks noChangeArrowheads="1"/>
            </p:cNvSpPr>
            <p:nvPr/>
          </p:nvSpPr>
          <p:spPr bwMode="auto">
            <a:xfrm>
              <a:off x="2369" y="118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2719" name="Text Box 15"/>
            <p:cNvSpPr txBox="1">
              <a:spLocks noChangeArrowheads="1"/>
            </p:cNvSpPr>
            <p:nvPr/>
          </p:nvSpPr>
          <p:spPr bwMode="auto">
            <a:xfrm>
              <a:off x="2361" y="142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2720" name="Text Box 16"/>
            <p:cNvSpPr txBox="1">
              <a:spLocks noChangeArrowheads="1"/>
            </p:cNvSpPr>
            <p:nvPr/>
          </p:nvSpPr>
          <p:spPr bwMode="auto">
            <a:xfrm>
              <a:off x="2692" y="1277"/>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2721" name="Rectangle 17"/>
            <p:cNvSpPr>
              <a:spLocks noChangeArrowheads="1"/>
            </p:cNvSpPr>
            <p:nvPr/>
          </p:nvSpPr>
          <p:spPr bwMode="auto">
            <a:xfrm>
              <a:off x="2372" y="1200"/>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2722" name="Line 18"/>
            <p:cNvSpPr>
              <a:spLocks noChangeShapeType="1"/>
            </p:cNvSpPr>
            <p:nvPr/>
          </p:nvSpPr>
          <p:spPr bwMode="auto">
            <a:xfrm>
              <a:off x="1604" y="1968"/>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23" name="Line 19"/>
            <p:cNvSpPr>
              <a:spLocks noChangeShapeType="1"/>
            </p:cNvSpPr>
            <p:nvPr/>
          </p:nvSpPr>
          <p:spPr bwMode="auto">
            <a:xfrm>
              <a:off x="2084" y="2208"/>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24" name="Line 20"/>
            <p:cNvSpPr>
              <a:spLocks noChangeShapeType="1"/>
            </p:cNvSpPr>
            <p:nvPr/>
          </p:nvSpPr>
          <p:spPr bwMode="auto">
            <a:xfrm>
              <a:off x="2976" y="2064"/>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25" name="Text Box 21"/>
            <p:cNvSpPr txBox="1">
              <a:spLocks noChangeArrowheads="1"/>
            </p:cNvSpPr>
            <p:nvPr/>
          </p:nvSpPr>
          <p:spPr bwMode="auto">
            <a:xfrm>
              <a:off x="2369" y="180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2726" name="Text Box 22"/>
            <p:cNvSpPr txBox="1">
              <a:spLocks noChangeArrowheads="1"/>
            </p:cNvSpPr>
            <p:nvPr/>
          </p:nvSpPr>
          <p:spPr bwMode="auto">
            <a:xfrm>
              <a:off x="2361" y="204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2727" name="Text Box 23"/>
            <p:cNvSpPr txBox="1">
              <a:spLocks noChangeArrowheads="1"/>
            </p:cNvSpPr>
            <p:nvPr/>
          </p:nvSpPr>
          <p:spPr bwMode="auto">
            <a:xfrm>
              <a:off x="2692" y="1901"/>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2728" name="Rectangle 24"/>
            <p:cNvSpPr>
              <a:spLocks noChangeArrowheads="1"/>
            </p:cNvSpPr>
            <p:nvPr/>
          </p:nvSpPr>
          <p:spPr bwMode="auto">
            <a:xfrm>
              <a:off x="2372" y="1824"/>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2729" name="Line 25"/>
            <p:cNvSpPr>
              <a:spLocks noChangeShapeType="1"/>
            </p:cNvSpPr>
            <p:nvPr/>
          </p:nvSpPr>
          <p:spPr bwMode="auto">
            <a:xfrm>
              <a:off x="1604" y="2832"/>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30" name="Line 26"/>
            <p:cNvSpPr>
              <a:spLocks noChangeShapeType="1"/>
            </p:cNvSpPr>
            <p:nvPr/>
          </p:nvSpPr>
          <p:spPr bwMode="auto">
            <a:xfrm>
              <a:off x="2084" y="3072"/>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31" name="Line 27"/>
            <p:cNvSpPr>
              <a:spLocks noChangeShapeType="1"/>
            </p:cNvSpPr>
            <p:nvPr/>
          </p:nvSpPr>
          <p:spPr bwMode="auto">
            <a:xfrm>
              <a:off x="2976" y="2928"/>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732" name="Text Box 28"/>
            <p:cNvSpPr txBox="1">
              <a:spLocks noChangeArrowheads="1"/>
            </p:cNvSpPr>
            <p:nvPr/>
          </p:nvSpPr>
          <p:spPr bwMode="auto">
            <a:xfrm>
              <a:off x="2369" y="266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2733" name="Text Box 29"/>
            <p:cNvSpPr txBox="1">
              <a:spLocks noChangeArrowheads="1"/>
            </p:cNvSpPr>
            <p:nvPr/>
          </p:nvSpPr>
          <p:spPr bwMode="auto">
            <a:xfrm>
              <a:off x="2361" y="290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2734" name="Text Box 30"/>
            <p:cNvSpPr txBox="1">
              <a:spLocks noChangeArrowheads="1"/>
            </p:cNvSpPr>
            <p:nvPr/>
          </p:nvSpPr>
          <p:spPr bwMode="auto">
            <a:xfrm>
              <a:off x="2692" y="276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2735" name="Rectangle 31"/>
            <p:cNvSpPr>
              <a:spLocks noChangeArrowheads="1"/>
            </p:cNvSpPr>
            <p:nvPr/>
          </p:nvSpPr>
          <p:spPr bwMode="auto">
            <a:xfrm>
              <a:off x="2372" y="2688"/>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72736" name="Group 32"/>
            <p:cNvGrpSpPr>
              <a:grpSpLocks/>
            </p:cNvGrpSpPr>
            <p:nvPr/>
          </p:nvGrpSpPr>
          <p:grpSpPr bwMode="auto">
            <a:xfrm>
              <a:off x="3264" y="2256"/>
              <a:ext cx="48" cy="480"/>
              <a:chOff x="2832" y="2112"/>
              <a:chExt cx="48" cy="480"/>
            </a:xfrm>
          </p:grpSpPr>
          <p:sp>
            <p:nvSpPr>
              <p:cNvPr id="72739" name="Oval 33"/>
              <p:cNvSpPr>
                <a:spLocks noChangeArrowheads="1"/>
              </p:cNvSpPr>
              <p:nvPr/>
            </p:nvSpPr>
            <p:spPr bwMode="auto">
              <a:xfrm>
                <a:off x="2832" y="2112"/>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2740" name="Oval 34"/>
              <p:cNvSpPr>
                <a:spLocks noChangeArrowheads="1"/>
              </p:cNvSpPr>
              <p:nvPr/>
            </p:nvSpPr>
            <p:spPr bwMode="auto">
              <a:xfrm>
                <a:off x="2832" y="2256"/>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2741" name="Oval 35"/>
              <p:cNvSpPr>
                <a:spLocks noChangeArrowheads="1"/>
              </p:cNvSpPr>
              <p:nvPr/>
            </p:nvSpPr>
            <p:spPr bwMode="auto">
              <a:xfrm>
                <a:off x="2832" y="2400"/>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2742" name="Oval 36"/>
              <p:cNvSpPr>
                <a:spLocks noChangeArrowheads="1"/>
              </p:cNvSpPr>
              <p:nvPr/>
            </p:nvSpPr>
            <p:spPr bwMode="auto">
              <a:xfrm>
                <a:off x="2832" y="2544"/>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sp>
          <p:nvSpPr>
            <p:cNvPr id="72737" name="Oval 37"/>
            <p:cNvSpPr>
              <a:spLocks noChangeArrowheads="1"/>
            </p:cNvSpPr>
            <p:nvPr/>
          </p:nvSpPr>
          <p:spPr bwMode="auto">
            <a:xfrm>
              <a:off x="2036" y="2160"/>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2738" name="Oval 38"/>
            <p:cNvSpPr>
              <a:spLocks noChangeArrowheads="1"/>
            </p:cNvSpPr>
            <p:nvPr/>
          </p:nvSpPr>
          <p:spPr bwMode="auto">
            <a:xfrm>
              <a:off x="2036" y="3024"/>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grpSp>
      <p:pic>
        <p:nvPicPr>
          <p:cNvPr id="72709" name="Picture 46" descr="LINE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48974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输出接口的锁存、缓冲环节</a:t>
            </a:r>
          </a:p>
        </p:txBody>
      </p:sp>
      <p:grpSp>
        <p:nvGrpSpPr>
          <p:cNvPr id="73731" name="Group 4"/>
          <p:cNvGrpSpPr>
            <a:grpSpLocks/>
          </p:cNvGrpSpPr>
          <p:nvPr/>
        </p:nvGrpSpPr>
        <p:grpSpPr bwMode="auto">
          <a:xfrm>
            <a:off x="1223963" y="1254125"/>
            <a:ext cx="6661150" cy="4191000"/>
            <a:chOff x="940" y="864"/>
            <a:chExt cx="4196" cy="2640"/>
          </a:xfrm>
        </p:grpSpPr>
        <p:sp>
          <p:nvSpPr>
            <p:cNvPr id="73734" name="Line 5"/>
            <p:cNvSpPr>
              <a:spLocks noChangeShapeType="1"/>
            </p:cNvSpPr>
            <p:nvPr/>
          </p:nvSpPr>
          <p:spPr bwMode="auto">
            <a:xfrm flipV="1">
              <a:off x="1872" y="3360"/>
              <a:ext cx="33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35" name="Group 6"/>
            <p:cNvGrpSpPr>
              <a:grpSpLocks/>
            </p:cNvGrpSpPr>
            <p:nvPr/>
          </p:nvGrpSpPr>
          <p:grpSpPr bwMode="auto">
            <a:xfrm>
              <a:off x="1248" y="864"/>
              <a:ext cx="384" cy="2256"/>
              <a:chOff x="1008" y="1248"/>
              <a:chExt cx="384" cy="2208"/>
            </a:xfrm>
          </p:grpSpPr>
          <p:sp>
            <p:nvSpPr>
              <p:cNvPr id="73795" name="Text Box 7"/>
              <p:cNvSpPr txBox="1">
                <a:spLocks noChangeArrowheads="1"/>
              </p:cNvSpPr>
              <p:nvPr/>
            </p:nvSpPr>
            <p:spPr bwMode="auto">
              <a:xfrm>
                <a:off x="1036" y="1649"/>
                <a:ext cx="308"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内</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总</a:t>
                </a:r>
              </a:p>
              <a:p>
                <a:pPr algn="ctr" eaLnBrk="1" hangingPunct="1"/>
                <a:r>
                  <a:rPr kumimoji="1" lang="zh-CN" altLang="en-US" sz="2400" b="1">
                    <a:ea typeface="宋体" pitchFamily="2" charset="-122"/>
                  </a:rPr>
                  <a:t>线</a:t>
                </a:r>
              </a:p>
            </p:txBody>
          </p:sp>
          <p:sp>
            <p:nvSpPr>
              <p:cNvPr id="73796" name="AutoShape 8"/>
              <p:cNvSpPr>
                <a:spLocks noChangeArrowheads="1"/>
              </p:cNvSpPr>
              <p:nvPr/>
            </p:nvSpPr>
            <p:spPr bwMode="auto">
              <a:xfrm>
                <a:off x="1008" y="1248"/>
                <a:ext cx="384" cy="2208"/>
              </a:xfrm>
              <a:prstGeom prst="flowChartPunchedTape">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73736" name="Line 9"/>
            <p:cNvSpPr>
              <a:spLocks noChangeShapeType="1"/>
            </p:cNvSpPr>
            <p:nvPr/>
          </p:nvSpPr>
          <p:spPr bwMode="auto">
            <a:xfrm>
              <a:off x="2208" y="1536"/>
              <a:ext cx="0" cy="182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37" name="Text Box 10"/>
            <p:cNvSpPr txBox="1">
              <a:spLocks noChangeArrowheads="1"/>
            </p:cNvSpPr>
            <p:nvPr/>
          </p:nvSpPr>
          <p:spPr bwMode="auto">
            <a:xfrm>
              <a:off x="4444" y="1298"/>
              <a:ext cx="30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外</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引</a:t>
              </a:r>
            </a:p>
            <a:p>
              <a:pPr algn="ctr" eaLnBrk="1" hangingPunct="1"/>
              <a:r>
                <a:rPr kumimoji="1" lang="zh-CN" altLang="en-US" sz="2400" b="1">
                  <a:ea typeface="宋体" pitchFamily="2" charset="-122"/>
                </a:rPr>
                <a:t>脚</a:t>
              </a:r>
            </a:p>
          </p:txBody>
        </p:sp>
        <p:sp>
          <p:nvSpPr>
            <p:cNvPr id="73738" name="Text Box 11"/>
            <p:cNvSpPr txBox="1">
              <a:spLocks noChangeArrowheads="1"/>
            </p:cNvSpPr>
            <p:nvPr/>
          </p:nvSpPr>
          <p:spPr bwMode="auto">
            <a:xfrm>
              <a:off x="940" y="32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锁存控制</a:t>
              </a:r>
            </a:p>
          </p:txBody>
        </p:sp>
        <p:grpSp>
          <p:nvGrpSpPr>
            <p:cNvPr id="73739" name="Group 12"/>
            <p:cNvGrpSpPr>
              <a:grpSpLocks/>
            </p:cNvGrpSpPr>
            <p:nvPr/>
          </p:nvGrpSpPr>
          <p:grpSpPr bwMode="auto">
            <a:xfrm>
              <a:off x="1728" y="1133"/>
              <a:ext cx="2736" cy="643"/>
              <a:chOff x="1728" y="1133"/>
              <a:chExt cx="2736" cy="643"/>
            </a:xfrm>
          </p:grpSpPr>
          <p:sp>
            <p:nvSpPr>
              <p:cNvPr id="73781" name="Line 13"/>
              <p:cNvSpPr>
                <a:spLocks noChangeShapeType="1"/>
              </p:cNvSpPr>
              <p:nvPr/>
            </p:nvSpPr>
            <p:spPr bwMode="auto">
              <a:xfrm>
                <a:off x="1728" y="1296"/>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82" name="Line 14"/>
              <p:cNvSpPr>
                <a:spLocks noChangeShapeType="1"/>
              </p:cNvSpPr>
              <p:nvPr/>
            </p:nvSpPr>
            <p:spPr bwMode="auto">
              <a:xfrm>
                <a:off x="2208" y="1536"/>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83" name="Group 15"/>
              <p:cNvGrpSpPr>
                <a:grpSpLocks/>
              </p:cNvGrpSpPr>
              <p:nvPr/>
            </p:nvGrpSpPr>
            <p:grpSpPr bwMode="auto">
              <a:xfrm flipH="1">
                <a:off x="3408" y="1152"/>
                <a:ext cx="480" cy="528"/>
                <a:chOff x="1416" y="3192"/>
                <a:chExt cx="480" cy="552"/>
              </a:xfrm>
            </p:grpSpPr>
            <p:sp>
              <p:nvSpPr>
                <p:cNvPr id="73793" name="Oval 16"/>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3794" name="AutoShape 17"/>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3784" name="Line 18"/>
              <p:cNvSpPr>
                <a:spLocks noChangeShapeType="1"/>
              </p:cNvSpPr>
              <p:nvPr/>
            </p:nvSpPr>
            <p:spPr bwMode="auto">
              <a:xfrm>
                <a:off x="3072" y="1392"/>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85" name="Group 19"/>
              <p:cNvGrpSpPr>
                <a:grpSpLocks/>
              </p:cNvGrpSpPr>
              <p:nvPr/>
            </p:nvGrpSpPr>
            <p:grpSpPr bwMode="auto">
              <a:xfrm flipH="1">
                <a:off x="3648" y="1680"/>
                <a:ext cx="336" cy="96"/>
                <a:chOff x="1776" y="1632"/>
                <a:chExt cx="336" cy="96"/>
              </a:xfrm>
            </p:grpSpPr>
            <p:sp>
              <p:nvSpPr>
                <p:cNvPr id="73791" name="Line 20"/>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92" name="Line 21"/>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3786" name="Line 22"/>
              <p:cNvSpPr>
                <a:spLocks noChangeShapeType="1"/>
              </p:cNvSpPr>
              <p:nvPr/>
            </p:nvSpPr>
            <p:spPr bwMode="auto">
              <a:xfrm>
                <a:off x="3888" y="1404"/>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87" name="Text Box 23"/>
              <p:cNvSpPr txBox="1">
                <a:spLocks noChangeArrowheads="1"/>
              </p:cNvSpPr>
              <p:nvPr/>
            </p:nvSpPr>
            <p:spPr bwMode="auto">
              <a:xfrm>
                <a:off x="2493" y="113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3788" name="Text Box 24"/>
              <p:cNvSpPr txBox="1">
                <a:spLocks noChangeArrowheads="1"/>
              </p:cNvSpPr>
              <p:nvPr/>
            </p:nvSpPr>
            <p:spPr bwMode="auto">
              <a:xfrm>
                <a:off x="2485" y="13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3789" name="Text Box 25"/>
              <p:cNvSpPr txBox="1">
                <a:spLocks noChangeArrowheads="1"/>
              </p:cNvSpPr>
              <p:nvPr/>
            </p:nvSpPr>
            <p:spPr bwMode="auto">
              <a:xfrm>
                <a:off x="2816" y="1229"/>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3790" name="Rectangle 26"/>
              <p:cNvSpPr>
                <a:spLocks noChangeArrowheads="1"/>
              </p:cNvSpPr>
              <p:nvPr/>
            </p:nvSpPr>
            <p:spPr bwMode="auto">
              <a:xfrm>
                <a:off x="2496" y="1152"/>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73740" name="Line 27"/>
            <p:cNvSpPr>
              <a:spLocks noChangeShapeType="1"/>
            </p:cNvSpPr>
            <p:nvPr/>
          </p:nvSpPr>
          <p:spPr bwMode="auto">
            <a:xfrm>
              <a:off x="1728" y="1920"/>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41" name="Line 28"/>
            <p:cNvSpPr>
              <a:spLocks noChangeShapeType="1"/>
            </p:cNvSpPr>
            <p:nvPr/>
          </p:nvSpPr>
          <p:spPr bwMode="auto">
            <a:xfrm>
              <a:off x="2208" y="2160"/>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42" name="Group 29"/>
            <p:cNvGrpSpPr>
              <a:grpSpLocks/>
            </p:cNvGrpSpPr>
            <p:nvPr/>
          </p:nvGrpSpPr>
          <p:grpSpPr bwMode="auto">
            <a:xfrm flipH="1">
              <a:off x="3408" y="1776"/>
              <a:ext cx="480" cy="528"/>
              <a:chOff x="1416" y="3192"/>
              <a:chExt cx="480" cy="552"/>
            </a:xfrm>
          </p:grpSpPr>
          <p:sp>
            <p:nvSpPr>
              <p:cNvPr id="73779" name="Oval 30"/>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3780" name="AutoShape 31"/>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3743" name="Line 32"/>
            <p:cNvSpPr>
              <a:spLocks noChangeShapeType="1"/>
            </p:cNvSpPr>
            <p:nvPr/>
          </p:nvSpPr>
          <p:spPr bwMode="auto">
            <a:xfrm>
              <a:off x="3072" y="2016"/>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44" name="Group 33"/>
            <p:cNvGrpSpPr>
              <a:grpSpLocks/>
            </p:cNvGrpSpPr>
            <p:nvPr/>
          </p:nvGrpSpPr>
          <p:grpSpPr bwMode="auto">
            <a:xfrm flipH="1">
              <a:off x="3648" y="2304"/>
              <a:ext cx="336" cy="96"/>
              <a:chOff x="1776" y="1632"/>
              <a:chExt cx="336" cy="96"/>
            </a:xfrm>
          </p:grpSpPr>
          <p:sp>
            <p:nvSpPr>
              <p:cNvPr id="73777" name="Line 34"/>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78" name="Line 35"/>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3745" name="Line 36"/>
            <p:cNvSpPr>
              <a:spLocks noChangeShapeType="1"/>
            </p:cNvSpPr>
            <p:nvPr/>
          </p:nvSpPr>
          <p:spPr bwMode="auto">
            <a:xfrm>
              <a:off x="3888" y="2028"/>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46" name="Text Box 37"/>
            <p:cNvSpPr txBox="1">
              <a:spLocks noChangeArrowheads="1"/>
            </p:cNvSpPr>
            <p:nvPr/>
          </p:nvSpPr>
          <p:spPr bwMode="auto">
            <a:xfrm>
              <a:off x="2493" y="175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3747" name="Text Box 38"/>
            <p:cNvSpPr txBox="1">
              <a:spLocks noChangeArrowheads="1"/>
            </p:cNvSpPr>
            <p:nvPr/>
          </p:nvSpPr>
          <p:spPr bwMode="auto">
            <a:xfrm>
              <a:off x="2485" y="199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3748" name="Text Box 39"/>
            <p:cNvSpPr txBox="1">
              <a:spLocks noChangeArrowheads="1"/>
            </p:cNvSpPr>
            <p:nvPr/>
          </p:nvSpPr>
          <p:spPr bwMode="auto">
            <a:xfrm>
              <a:off x="2816" y="1853"/>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3749" name="Rectangle 40"/>
            <p:cNvSpPr>
              <a:spLocks noChangeArrowheads="1"/>
            </p:cNvSpPr>
            <p:nvPr/>
          </p:nvSpPr>
          <p:spPr bwMode="auto">
            <a:xfrm>
              <a:off x="2496" y="1776"/>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73750" name="Group 41"/>
            <p:cNvGrpSpPr>
              <a:grpSpLocks/>
            </p:cNvGrpSpPr>
            <p:nvPr/>
          </p:nvGrpSpPr>
          <p:grpSpPr bwMode="auto">
            <a:xfrm>
              <a:off x="1728" y="2621"/>
              <a:ext cx="2736" cy="643"/>
              <a:chOff x="1728" y="1133"/>
              <a:chExt cx="2736" cy="643"/>
            </a:xfrm>
          </p:grpSpPr>
          <p:sp>
            <p:nvSpPr>
              <p:cNvPr id="73763" name="Line 42"/>
              <p:cNvSpPr>
                <a:spLocks noChangeShapeType="1"/>
              </p:cNvSpPr>
              <p:nvPr/>
            </p:nvSpPr>
            <p:spPr bwMode="auto">
              <a:xfrm>
                <a:off x="1728" y="1296"/>
                <a:ext cx="72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64" name="Line 43"/>
              <p:cNvSpPr>
                <a:spLocks noChangeShapeType="1"/>
              </p:cNvSpPr>
              <p:nvPr/>
            </p:nvSpPr>
            <p:spPr bwMode="auto">
              <a:xfrm>
                <a:off x="2208" y="1536"/>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65" name="Group 44"/>
              <p:cNvGrpSpPr>
                <a:grpSpLocks/>
              </p:cNvGrpSpPr>
              <p:nvPr/>
            </p:nvGrpSpPr>
            <p:grpSpPr bwMode="auto">
              <a:xfrm flipH="1">
                <a:off x="3408" y="1152"/>
                <a:ext cx="480" cy="528"/>
                <a:chOff x="1416" y="3192"/>
                <a:chExt cx="480" cy="552"/>
              </a:xfrm>
            </p:grpSpPr>
            <p:sp>
              <p:nvSpPr>
                <p:cNvPr id="73775" name="Oval 45"/>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3776" name="AutoShape 46"/>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3766" name="Line 47"/>
              <p:cNvSpPr>
                <a:spLocks noChangeShapeType="1"/>
              </p:cNvSpPr>
              <p:nvPr/>
            </p:nvSpPr>
            <p:spPr bwMode="auto">
              <a:xfrm>
                <a:off x="3072" y="1392"/>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3767" name="Group 48"/>
              <p:cNvGrpSpPr>
                <a:grpSpLocks/>
              </p:cNvGrpSpPr>
              <p:nvPr/>
            </p:nvGrpSpPr>
            <p:grpSpPr bwMode="auto">
              <a:xfrm flipH="1">
                <a:off x="3648" y="1680"/>
                <a:ext cx="336" cy="96"/>
                <a:chOff x="1776" y="1632"/>
                <a:chExt cx="336" cy="96"/>
              </a:xfrm>
            </p:grpSpPr>
            <p:sp>
              <p:nvSpPr>
                <p:cNvPr id="73773" name="Line 49"/>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74" name="Line 50"/>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3768" name="Line 51"/>
              <p:cNvSpPr>
                <a:spLocks noChangeShapeType="1"/>
              </p:cNvSpPr>
              <p:nvPr/>
            </p:nvSpPr>
            <p:spPr bwMode="auto">
              <a:xfrm>
                <a:off x="3888" y="1404"/>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69" name="Text Box 52"/>
              <p:cNvSpPr txBox="1">
                <a:spLocks noChangeArrowheads="1"/>
              </p:cNvSpPr>
              <p:nvPr/>
            </p:nvSpPr>
            <p:spPr bwMode="auto">
              <a:xfrm>
                <a:off x="2493" y="113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3770" name="Text Box 53"/>
              <p:cNvSpPr txBox="1">
                <a:spLocks noChangeArrowheads="1"/>
              </p:cNvSpPr>
              <p:nvPr/>
            </p:nvSpPr>
            <p:spPr bwMode="auto">
              <a:xfrm>
                <a:off x="2485" y="13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3771" name="Text Box 54"/>
              <p:cNvSpPr txBox="1">
                <a:spLocks noChangeArrowheads="1"/>
              </p:cNvSpPr>
              <p:nvPr/>
            </p:nvSpPr>
            <p:spPr bwMode="auto">
              <a:xfrm>
                <a:off x="2816" y="1229"/>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3772" name="Rectangle 55"/>
              <p:cNvSpPr>
                <a:spLocks noChangeArrowheads="1"/>
              </p:cNvSpPr>
              <p:nvPr/>
            </p:nvSpPr>
            <p:spPr bwMode="auto">
              <a:xfrm>
                <a:off x="2496" y="1152"/>
                <a:ext cx="576" cy="528"/>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73751" name="Group 56"/>
            <p:cNvGrpSpPr>
              <a:grpSpLocks/>
            </p:cNvGrpSpPr>
            <p:nvPr/>
          </p:nvGrpSpPr>
          <p:grpSpPr bwMode="auto">
            <a:xfrm>
              <a:off x="3216" y="2208"/>
              <a:ext cx="48" cy="480"/>
              <a:chOff x="2832" y="2112"/>
              <a:chExt cx="48" cy="480"/>
            </a:xfrm>
          </p:grpSpPr>
          <p:sp>
            <p:nvSpPr>
              <p:cNvPr id="73759" name="Oval 57"/>
              <p:cNvSpPr>
                <a:spLocks noChangeArrowheads="1"/>
              </p:cNvSpPr>
              <p:nvPr/>
            </p:nvSpPr>
            <p:spPr bwMode="auto">
              <a:xfrm>
                <a:off x="2832" y="2112"/>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3760" name="Oval 58"/>
              <p:cNvSpPr>
                <a:spLocks noChangeArrowheads="1"/>
              </p:cNvSpPr>
              <p:nvPr/>
            </p:nvSpPr>
            <p:spPr bwMode="auto">
              <a:xfrm>
                <a:off x="2832" y="2256"/>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3761" name="Oval 59"/>
              <p:cNvSpPr>
                <a:spLocks noChangeArrowheads="1"/>
              </p:cNvSpPr>
              <p:nvPr/>
            </p:nvSpPr>
            <p:spPr bwMode="auto">
              <a:xfrm>
                <a:off x="2832" y="2400"/>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3762" name="Oval 60"/>
              <p:cNvSpPr>
                <a:spLocks noChangeArrowheads="1"/>
              </p:cNvSpPr>
              <p:nvPr/>
            </p:nvSpPr>
            <p:spPr bwMode="auto">
              <a:xfrm>
                <a:off x="2832" y="2544"/>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sp>
          <p:nvSpPr>
            <p:cNvPr id="73752" name="Line 61"/>
            <p:cNvSpPr>
              <a:spLocks noChangeShapeType="1"/>
            </p:cNvSpPr>
            <p:nvPr/>
          </p:nvSpPr>
          <p:spPr bwMode="auto">
            <a:xfrm flipH="1">
              <a:off x="3984" y="1776"/>
              <a:ext cx="0" cy="1632"/>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3753" name="Oval 62"/>
            <p:cNvSpPr>
              <a:spLocks noChangeArrowheads="1"/>
            </p:cNvSpPr>
            <p:nvPr/>
          </p:nvSpPr>
          <p:spPr bwMode="auto">
            <a:xfrm>
              <a:off x="2160" y="2112"/>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3754" name="Oval 63"/>
            <p:cNvSpPr>
              <a:spLocks noChangeArrowheads="1"/>
            </p:cNvSpPr>
            <p:nvPr/>
          </p:nvSpPr>
          <p:spPr bwMode="auto">
            <a:xfrm>
              <a:off x="2160" y="2976"/>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3755" name="Oval 64"/>
            <p:cNvSpPr>
              <a:spLocks noChangeArrowheads="1"/>
            </p:cNvSpPr>
            <p:nvPr/>
          </p:nvSpPr>
          <p:spPr bwMode="auto">
            <a:xfrm>
              <a:off x="3936" y="2352"/>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3756" name="Oval 65"/>
            <p:cNvSpPr>
              <a:spLocks noChangeArrowheads="1"/>
            </p:cNvSpPr>
            <p:nvPr/>
          </p:nvSpPr>
          <p:spPr bwMode="auto">
            <a:xfrm>
              <a:off x="3936" y="3216"/>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3757" name="Line 66"/>
            <p:cNvSpPr>
              <a:spLocks noChangeShapeType="1"/>
            </p:cNvSpPr>
            <p:nvPr/>
          </p:nvSpPr>
          <p:spPr bwMode="auto">
            <a:xfrm flipH="1">
              <a:off x="3984" y="3408"/>
              <a:ext cx="48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8" name="Text Box 67"/>
            <p:cNvSpPr txBox="1">
              <a:spLocks noChangeArrowheads="1"/>
            </p:cNvSpPr>
            <p:nvPr/>
          </p:nvSpPr>
          <p:spPr bwMode="auto">
            <a:xfrm>
              <a:off x="4444" y="321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读数据</a:t>
              </a:r>
            </a:p>
          </p:txBody>
        </p:sp>
      </p:grpSp>
      <p:pic>
        <p:nvPicPr>
          <p:cNvPr id="73733" name="Picture 69" descr="LINE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48974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输入接口的缓冲环节</a:t>
            </a:r>
          </a:p>
        </p:txBody>
      </p:sp>
      <p:grpSp>
        <p:nvGrpSpPr>
          <p:cNvPr id="74755" name="Group 3"/>
          <p:cNvGrpSpPr>
            <a:grpSpLocks/>
          </p:cNvGrpSpPr>
          <p:nvPr/>
        </p:nvGrpSpPr>
        <p:grpSpPr bwMode="auto">
          <a:xfrm>
            <a:off x="2028825" y="1708150"/>
            <a:ext cx="4748213" cy="4191000"/>
            <a:chOff x="1248" y="864"/>
            <a:chExt cx="2824" cy="2640"/>
          </a:xfrm>
        </p:grpSpPr>
        <p:grpSp>
          <p:nvGrpSpPr>
            <p:cNvPr id="74758" name="Group 4"/>
            <p:cNvGrpSpPr>
              <a:grpSpLocks/>
            </p:cNvGrpSpPr>
            <p:nvPr/>
          </p:nvGrpSpPr>
          <p:grpSpPr bwMode="auto">
            <a:xfrm>
              <a:off x="2448" y="2544"/>
              <a:ext cx="480" cy="528"/>
              <a:chOff x="1416" y="3192"/>
              <a:chExt cx="480" cy="552"/>
            </a:xfrm>
          </p:grpSpPr>
          <p:sp>
            <p:nvSpPr>
              <p:cNvPr id="74795" name="Oval 5"/>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4796" name="AutoShape 6"/>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4759" name="Line 7"/>
            <p:cNvSpPr>
              <a:spLocks noChangeShapeType="1"/>
            </p:cNvSpPr>
            <p:nvPr/>
          </p:nvSpPr>
          <p:spPr bwMode="auto">
            <a:xfrm flipH="1">
              <a:off x="1872" y="2796"/>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4760" name="Line 8"/>
            <p:cNvSpPr>
              <a:spLocks noChangeShapeType="1"/>
            </p:cNvSpPr>
            <p:nvPr/>
          </p:nvSpPr>
          <p:spPr bwMode="auto">
            <a:xfrm flipV="1">
              <a:off x="1872" y="3360"/>
              <a:ext cx="480"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4761" name="Group 9"/>
            <p:cNvGrpSpPr>
              <a:grpSpLocks/>
            </p:cNvGrpSpPr>
            <p:nvPr/>
          </p:nvGrpSpPr>
          <p:grpSpPr bwMode="auto">
            <a:xfrm>
              <a:off x="1248" y="864"/>
              <a:ext cx="384" cy="2256"/>
              <a:chOff x="1008" y="1248"/>
              <a:chExt cx="384" cy="2208"/>
            </a:xfrm>
          </p:grpSpPr>
          <p:sp>
            <p:nvSpPr>
              <p:cNvPr id="74793" name="Text Box 10"/>
              <p:cNvSpPr txBox="1">
                <a:spLocks noChangeArrowheads="1"/>
              </p:cNvSpPr>
              <p:nvPr/>
            </p:nvSpPr>
            <p:spPr bwMode="auto">
              <a:xfrm>
                <a:off x="1044" y="1649"/>
                <a:ext cx="293"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内</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总</a:t>
                </a:r>
              </a:p>
              <a:p>
                <a:pPr algn="ctr" eaLnBrk="1" hangingPunct="1"/>
                <a:r>
                  <a:rPr kumimoji="1" lang="zh-CN" altLang="en-US" sz="2400" b="1">
                    <a:ea typeface="宋体" pitchFamily="2" charset="-122"/>
                  </a:rPr>
                  <a:t>线</a:t>
                </a:r>
              </a:p>
            </p:txBody>
          </p:sp>
          <p:sp>
            <p:nvSpPr>
              <p:cNvPr id="74794" name="AutoShape 11"/>
              <p:cNvSpPr>
                <a:spLocks noChangeArrowheads="1"/>
              </p:cNvSpPr>
              <p:nvPr/>
            </p:nvSpPr>
            <p:spPr bwMode="auto">
              <a:xfrm>
                <a:off x="1008" y="1248"/>
                <a:ext cx="384" cy="2208"/>
              </a:xfrm>
              <a:prstGeom prst="flowChartPunchedTape">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74762" name="Group 12"/>
            <p:cNvGrpSpPr>
              <a:grpSpLocks/>
            </p:cNvGrpSpPr>
            <p:nvPr/>
          </p:nvGrpSpPr>
          <p:grpSpPr bwMode="auto">
            <a:xfrm>
              <a:off x="2448" y="1056"/>
              <a:ext cx="480" cy="528"/>
              <a:chOff x="1416" y="3192"/>
              <a:chExt cx="480" cy="552"/>
            </a:xfrm>
          </p:grpSpPr>
          <p:sp>
            <p:nvSpPr>
              <p:cNvPr id="74791" name="Oval 13"/>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4792" name="AutoShape 14"/>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4763" name="Line 15"/>
            <p:cNvSpPr>
              <a:spLocks noChangeShapeType="1"/>
            </p:cNvSpPr>
            <p:nvPr/>
          </p:nvSpPr>
          <p:spPr bwMode="auto">
            <a:xfrm flipH="1">
              <a:off x="1872" y="1308"/>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4764" name="Group 16"/>
            <p:cNvGrpSpPr>
              <a:grpSpLocks/>
            </p:cNvGrpSpPr>
            <p:nvPr/>
          </p:nvGrpSpPr>
          <p:grpSpPr bwMode="auto">
            <a:xfrm>
              <a:off x="2448" y="1632"/>
              <a:ext cx="480" cy="528"/>
              <a:chOff x="1416" y="3192"/>
              <a:chExt cx="480" cy="552"/>
            </a:xfrm>
          </p:grpSpPr>
          <p:sp>
            <p:nvSpPr>
              <p:cNvPr id="74789" name="Oval 17"/>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4790" name="AutoShape 18"/>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4765" name="Line 19"/>
            <p:cNvSpPr>
              <a:spLocks noChangeShapeType="1"/>
            </p:cNvSpPr>
            <p:nvPr/>
          </p:nvSpPr>
          <p:spPr bwMode="auto">
            <a:xfrm flipH="1">
              <a:off x="1872" y="1884"/>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4766" name="Group 20"/>
            <p:cNvGrpSpPr>
              <a:grpSpLocks/>
            </p:cNvGrpSpPr>
            <p:nvPr/>
          </p:nvGrpSpPr>
          <p:grpSpPr bwMode="auto">
            <a:xfrm>
              <a:off x="2352" y="1584"/>
              <a:ext cx="336" cy="96"/>
              <a:chOff x="1776" y="1632"/>
              <a:chExt cx="336" cy="96"/>
            </a:xfrm>
          </p:grpSpPr>
          <p:sp>
            <p:nvSpPr>
              <p:cNvPr id="74787" name="Line 21"/>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88" name="Line 22"/>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4767" name="Group 23"/>
            <p:cNvGrpSpPr>
              <a:grpSpLocks/>
            </p:cNvGrpSpPr>
            <p:nvPr/>
          </p:nvGrpSpPr>
          <p:grpSpPr bwMode="auto">
            <a:xfrm>
              <a:off x="2352" y="2160"/>
              <a:ext cx="336" cy="96"/>
              <a:chOff x="1776" y="1632"/>
              <a:chExt cx="336" cy="96"/>
            </a:xfrm>
          </p:grpSpPr>
          <p:sp>
            <p:nvSpPr>
              <p:cNvPr id="74785" name="Line 24"/>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86" name="Line 25"/>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4768" name="Group 26"/>
            <p:cNvGrpSpPr>
              <a:grpSpLocks/>
            </p:cNvGrpSpPr>
            <p:nvPr/>
          </p:nvGrpSpPr>
          <p:grpSpPr bwMode="auto">
            <a:xfrm>
              <a:off x="2352" y="3072"/>
              <a:ext cx="336" cy="96"/>
              <a:chOff x="1776" y="1632"/>
              <a:chExt cx="336" cy="96"/>
            </a:xfrm>
          </p:grpSpPr>
          <p:sp>
            <p:nvSpPr>
              <p:cNvPr id="74783" name="Line 27"/>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84" name="Line 28"/>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4769" name="Line 29"/>
            <p:cNvSpPr>
              <a:spLocks noChangeShapeType="1"/>
            </p:cNvSpPr>
            <p:nvPr/>
          </p:nvSpPr>
          <p:spPr bwMode="auto">
            <a:xfrm>
              <a:off x="2352" y="1680"/>
              <a:ext cx="0" cy="168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4770" name="Oval 30"/>
            <p:cNvSpPr>
              <a:spLocks noChangeArrowheads="1"/>
            </p:cNvSpPr>
            <p:nvPr/>
          </p:nvSpPr>
          <p:spPr bwMode="auto">
            <a:xfrm>
              <a:off x="2304" y="2208"/>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4771" name="Oval 31"/>
            <p:cNvSpPr>
              <a:spLocks noChangeArrowheads="1"/>
            </p:cNvSpPr>
            <p:nvPr/>
          </p:nvSpPr>
          <p:spPr bwMode="auto">
            <a:xfrm>
              <a:off x="2304" y="3120"/>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4772" name="Text Box 32"/>
            <p:cNvSpPr txBox="1">
              <a:spLocks noChangeArrowheads="1"/>
            </p:cNvSpPr>
            <p:nvPr/>
          </p:nvSpPr>
          <p:spPr bwMode="auto">
            <a:xfrm>
              <a:off x="3780" y="1298"/>
              <a:ext cx="292"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外</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引</a:t>
              </a:r>
            </a:p>
            <a:p>
              <a:pPr algn="ctr" eaLnBrk="1" hangingPunct="1"/>
              <a:r>
                <a:rPr kumimoji="1" lang="zh-CN" altLang="en-US" sz="2400" b="1">
                  <a:ea typeface="宋体" pitchFamily="2" charset="-122"/>
                </a:rPr>
                <a:t>脚</a:t>
              </a:r>
            </a:p>
          </p:txBody>
        </p:sp>
        <p:sp>
          <p:nvSpPr>
            <p:cNvPr id="74773" name="Text Box 33"/>
            <p:cNvSpPr txBox="1">
              <a:spLocks noChangeArrowheads="1"/>
            </p:cNvSpPr>
            <p:nvPr/>
          </p:nvSpPr>
          <p:spPr bwMode="auto">
            <a:xfrm>
              <a:off x="1336" y="3216"/>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选通</a:t>
              </a:r>
            </a:p>
          </p:txBody>
        </p:sp>
        <p:sp>
          <p:nvSpPr>
            <p:cNvPr id="74774" name="Text Box 34"/>
            <p:cNvSpPr txBox="1">
              <a:spLocks noChangeArrowheads="1"/>
            </p:cNvSpPr>
            <p:nvPr/>
          </p:nvSpPr>
          <p:spPr bwMode="auto">
            <a:xfrm>
              <a:off x="2369" y="2285"/>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缓冲器</a:t>
              </a:r>
            </a:p>
          </p:txBody>
        </p:sp>
        <p:grpSp>
          <p:nvGrpSpPr>
            <p:cNvPr id="74775" name="Group 35"/>
            <p:cNvGrpSpPr>
              <a:grpSpLocks/>
            </p:cNvGrpSpPr>
            <p:nvPr/>
          </p:nvGrpSpPr>
          <p:grpSpPr bwMode="auto">
            <a:xfrm>
              <a:off x="3264" y="2064"/>
              <a:ext cx="48" cy="480"/>
              <a:chOff x="2832" y="2112"/>
              <a:chExt cx="48" cy="480"/>
            </a:xfrm>
          </p:grpSpPr>
          <p:sp>
            <p:nvSpPr>
              <p:cNvPr id="74779" name="Oval 36"/>
              <p:cNvSpPr>
                <a:spLocks noChangeArrowheads="1"/>
              </p:cNvSpPr>
              <p:nvPr/>
            </p:nvSpPr>
            <p:spPr bwMode="auto">
              <a:xfrm>
                <a:off x="2832" y="2112"/>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4780" name="Oval 37"/>
              <p:cNvSpPr>
                <a:spLocks noChangeArrowheads="1"/>
              </p:cNvSpPr>
              <p:nvPr/>
            </p:nvSpPr>
            <p:spPr bwMode="auto">
              <a:xfrm>
                <a:off x="2832" y="2256"/>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4781" name="Oval 38"/>
              <p:cNvSpPr>
                <a:spLocks noChangeArrowheads="1"/>
              </p:cNvSpPr>
              <p:nvPr/>
            </p:nvSpPr>
            <p:spPr bwMode="auto">
              <a:xfrm>
                <a:off x="2832" y="2400"/>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4782" name="Oval 39"/>
              <p:cNvSpPr>
                <a:spLocks noChangeArrowheads="1"/>
              </p:cNvSpPr>
              <p:nvPr/>
            </p:nvSpPr>
            <p:spPr bwMode="auto">
              <a:xfrm>
                <a:off x="2832" y="2544"/>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sp>
          <p:nvSpPr>
            <p:cNvPr id="74776" name="Line 40"/>
            <p:cNvSpPr>
              <a:spLocks noChangeShapeType="1"/>
            </p:cNvSpPr>
            <p:nvPr/>
          </p:nvSpPr>
          <p:spPr bwMode="auto">
            <a:xfrm flipH="1">
              <a:off x="2928" y="1296"/>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4777" name="Line 41"/>
            <p:cNvSpPr>
              <a:spLocks noChangeShapeType="1"/>
            </p:cNvSpPr>
            <p:nvPr/>
          </p:nvSpPr>
          <p:spPr bwMode="auto">
            <a:xfrm flipH="1">
              <a:off x="2928" y="1872"/>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4778" name="Line 42"/>
            <p:cNvSpPr>
              <a:spLocks noChangeShapeType="1"/>
            </p:cNvSpPr>
            <p:nvPr/>
          </p:nvSpPr>
          <p:spPr bwMode="auto">
            <a:xfrm flipH="1">
              <a:off x="2928" y="2784"/>
              <a:ext cx="57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pic>
        <p:nvPicPr>
          <p:cNvPr id="74757" name="Picture 52" descr="LINE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48974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输入接口的锁存、缓冲环节</a:t>
            </a:r>
          </a:p>
        </p:txBody>
      </p:sp>
      <p:grpSp>
        <p:nvGrpSpPr>
          <p:cNvPr id="75779" name="Group 4"/>
          <p:cNvGrpSpPr>
            <a:grpSpLocks/>
          </p:cNvGrpSpPr>
          <p:nvPr/>
        </p:nvGrpSpPr>
        <p:grpSpPr bwMode="auto">
          <a:xfrm>
            <a:off x="1539875" y="1720850"/>
            <a:ext cx="5899150" cy="4267200"/>
            <a:chOff x="1200" y="912"/>
            <a:chExt cx="3716" cy="2688"/>
          </a:xfrm>
        </p:grpSpPr>
        <p:grpSp>
          <p:nvGrpSpPr>
            <p:cNvPr id="75782" name="Group 5"/>
            <p:cNvGrpSpPr>
              <a:grpSpLocks/>
            </p:cNvGrpSpPr>
            <p:nvPr/>
          </p:nvGrpSpPr>
          <p:grpSpPr bwMode="auto">
            <a:xfrm>
              <a:off x="1824" y="2544"/>
              <a:ext cx="864" cy="528"/>
              <a:chOff x="1488" y="2592"/>
              <a:chExt cx="864" cy="528"/>
            </a:xfrm>
          </p:grpSpPr>
          <p:grpSp>
            <p:nvGrpSpPr>
              <p:cNvPr id="75855" name="Group 6"/>
              <p:cNvGrpSpPr>
                <a:grpSpLocks/>
              </p:cNvGrpSpPr>
              <p:nvPr/>
            </p:nvGrpSpPr>
            <p:grpSpPr bwMode="auto">
              <a:xfrm>
                <a:off x="1872" y="2592"/>
                <a:ext cx="480" cy="528"/>
                <a:chOff x="1416" y="3192"/>
                <a:chExt cx="480" cy="552"/>
              </a:xfrm>
            </p:grpSpPr>
            <p:sp>
              <p:nvSpPr>
                <p:cNvPr id="75857" name="Oval 7"/>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5858" name="AutoShape 8"/>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5856" name="Line 9"/>
              <p:cNvSpPr>
                <a:spLocks noChangeShapeType="1"/>
              </p:cNvSpPr>
              <p:nvPr/>
            </p:nvSpPr>
            <p:spPr bwMode="auto">
              <a:xfrm flipH="1">
                <a:off x="1488" y="2844"/>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783" name="Line 10"/>
            <p:cNvSpPr>
              <a:spLocks noChangeShapeType="1"/>
            </p:cNvSpPr>
            <p:nvPr/>
          </p:nvSpPr>
          <p:spPr bwMode="auto">
            <a:xfrm>
              <a:off x="3648" y="1392"/>
              <a:ext cx="0" cy="201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5784" name="Line 11"/>
            <p:cNvSpPr>
              <a:spLocks noChangeShapeType="1"/>
            </p:cNvSpPr>
            <p:nvPr/>
          </p:nvSpPr>
          <p:spPr bwMode="auto">
            <a:xfrm flipH="1">
              <a:off x="3648" y="3408"/>
              <a:ext cx="33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5785" name="Group 12"/>
            <p:cNvGrpSpPr>
              <a:grpSpLocks/>
            </p:cNvGrpSpPr>
            <p:nvPr/>
          </p:nvGrpSpPr>
          <p:grpSpPr bwMode="auto">
            <a:xfrm flipH="1">
              <a:off x="1248" y="912"/>
              <a:ext cx="384" cy="2304"/>
              <a:chOff x="1008" y="1248"/>
              <a:chExt cx="384" cy="2208"/>
            </a:xfrm>
          </p:grpSpPr>
          <p:sp>
            <p:nvSpPr>
              <p:cNvPr id="75853" name="Text Box 13"/>
              <p:cNvSpPr txBox="1">
                <a:spLocks noChangeArrowheads="1"/>
              </p:cNvSpPr>
              <p:nvPr/>
            </p:nvSpPr>
            <p:spPr bwMode="auto">
              <a:xfrm>
                <a:off x="1036" y="1665"/>
                <a:ext cx="308"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内</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总</a:t>
                </a:r>
              </a:p>
              <a:p>
                <a:pPr algn="ctr" eaLnBrk="1" hangingPunct="1"/>
                <a:r>
                  <a:rPr kumimoji="1" lang="zh-CN" altLang="en-US" sz="2400" b="1">
                    <a:ea typeface="宋体" pitchFamily="2" charset="-122"/>
                  </a:rPr>
                  <a:t>线</a:t>
                </a:r>
              </a:p>
            </p:txBody>
          </p:sp>
          <p:sp>
            <p:nvSpPr>
              <p:cNvPr id="75854" name="AutoShape 14"/>
              <p:cNvSpPr>
                <a:spLocks noChangeArrowheads="1"/>
              </p:cNvSpPr>
              <p:nvPr/>
            </p:nvSpPr>
            <p:spPr bwMode="auto">
              <a:xfrm>
                <a:off x="1008" y="1248"/>
                <a:ext cx="384" cy="2208"/>
              </a:xfrm>
              <a:prstGeom prst="flowChartPunchedTape">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75786" name="Group 15"/>
            <p:cNvGrpSpPr>
              <a:grpSpLocks/>
            </p:cNvGrpSpPr>
            <p:nvPr/>
          </p:nvGrpSpPr>
          <p:grpSpPr bwMode="auto">
            <a:xfrm>
              <a:off x="2208" y="1056"/>
              <a:ext cx="480" cy="528"/>
              <a:chOff x="1416" y="3192"/>
              <a:chExt cx="480" cy="552"/>
            </a:xfrm>
          </p:grpSpPr>
          <p:sp>
            <p:nvSpPr>
              <p:cNvPr id="75851" name="Oval 16"/>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5852" name="AutoShape 17"/>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75787" name="Group 18"/>
            <p:cNvGrpSpPr>
              <a:grpSpLocks/>
            </p:cNvGrpSpPr>
            <p:nvPr/>
          </p:nvGrpSpPr>
          <p:grpSpPr bwMode="auto">
            <a:xfrm>
              <a:off x="2688" y="1056"/>
              <a:ext cx="1200" cy="480"/>
              <a:chOff x="2352" y="1104"/>
              <a:chExt cx="1200" cy="480"/>
            </a:xfrm>
          </p:grpSpPr>
          <p:sp>
            <p:nvSpPr>
              <p:cNvPr id="75845" name="Rectangle 19"/>
              <p:cNvSpPr>
                <a:spLocks noChangeArrowheads="1"/>
              </p:cNvSpPr>
              <p:nvPr/>
            </p:nvSpPr>
            <p:spPr bwMode="auto">
              <a:xfrm>
                <a:off x="2640" y="1104"/>
                <a:ext cx="528" cy="48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75846" name="Group 20"/>
              <p:cNvGrpSpPr>
                <a:grpSpLocks/>
              </p:cNvGrpSpPr>
              <p:nvPr/>
            </p:nvGrpSpPr>
            <p:grpSpPr bwMode="auto">
              <a:xfrm rot="-5400000">
                <a:off x="3024" y="1392"/>
                <a:ext cx="192" cy="96"/>
                <a:chOff x="2928" y="1488"/>
                <a:chExt cx="192" cy="96"/>
              </a:xfrm>
            </p:grpSpPr>
            <p:sp>
              <p:nvSpPr>
                <p:cNvPr id="75849" name="Line 21"/>
                <p:cNvSpPr>
                  <a:spLocks noChangeShapeType="1"/>
                </p:cNvSpPr>
                <p:nvPr/>
              </p:nvSpPr>
              <p:spPr bwMode="auto">
                <a:xfrm flipH="1">
                  <a:off x="2928"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50" name="Line 22"/>
                <p:cNvSpPr>
                  <a:spLocks noChangeShapeType="1"/>
                </p:cNvSpPr>
                <p:nvPr/>
              </p:nvSpPr>
              <p:spPr bwMode="auto">
                <a:xfrm>
                  <a:off x="3024"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847" name="Line 23"/>
              <p:cNvSpPr>
                <a:spLocks noChangeShapeType="1"/>
              </p:cNvSpPr>
              <p:nvPr/>
            </p:nvSpPr>
            <p:spPr bwMode="auto">
              <a:xfrm flipH="1">
                <a:off x="3168" y="1200"/>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48" name="Line 24"/>
              <p:cNvSpPr>
                <a:spLocks noChangeShapeType="1"/>
              </p:cNvSpPr>
              <p:nvPr/>
            </p:nvSpPr>
            <p:spPr bwMode="auto">
              <a:xfrm>
                <a:off x="2352" y="1344"/>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788" name="Line 25"/>
            <p:cNvSpPr>
              <a:spLocks noChangeShapeType="1"/>
            </p:cNvSpPr>
            <p:nvPr/>
          </p:nvSpPr>
          <p:spPr bwMode="auto">
            <a:xfrm flipH="1">
              <a:off x="1824" y="1308"/>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75789" name="Group 26"/>
            <p:cNvGrpSpPr>
              <a:grpSpLocks/>
            </p:cNvGrpSpPr>
            <p:nvPr/>
          </p:nvGrpSpPr>
          <p:grpSpPr bwMode="auto">
            <a:xfrm>
              <a:off x="1824" y="1632"/>
              <a:ext cx="864" cy="528"/>
              <a:chOff x="1488" y="1680"/>
              <a:chExt cx="864" cy="528"/>
            </a:xfrm>
          </p:grpSpPr>
          <p:grpSp>
            <p:nvGrpSpPr>
              <p:cNvPr id="75841" name="Group 27"/>
              <p:cNvGrpSpPr>
                <a:grpSpLocks/>
              </p:cNvGrpSpPr>
              <p:nvPr/>
            </p:nvGrpSpPr>
            <p:grpSpPr bwMode="auto">
              <a:xfrm>
                <a:off x="1872" y="1680"/>
                <a:ext cx="480" cy="528"/>
                <a:chOff x="1416" y="3192"/>
                <a:chExt cx="480" cy="552"/>
              </a:xfrm>
            </p:grpSpPr>
            <p:sp>
              <p:nvSpPr>
                <p:cNvPr id="75843" name="Oval 28"/>
                <p:cNvSpPr>
                  <a:spLocks noChangeArrowheads="1"/>
                </p:cNvSpPr>
                <p:nvPr/>
              </p:nvSpPr>
              <p:spPr bwMode="auto">
                <a:xfrm>
                  <a:off x="1584" y="3600"/>
                  <a:ext cx="144" cy="144"/>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5844" name="AutoShape 29"/>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75842" name="Line 30"/>
              <p:cNvSpPr>
                <a:spLocks noChangeShapeType="1"/>
              </p:cNvSpPr>
              <p:nvPr/>
            </p:nvSpPr>
            <p:spPr bwMode="auto">
              <a:xfrm flipH="1">
                <a:off x="1488" y="1932"/>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790" name="Line 31"/>
            <p:cNvSpPr>
              <a:spLocks noChangeShapeType="1"/>
            </p:cNvSpPr>
            <p:nvPr/>
          </p:nvSpPr>
          <p:spPr bwMode="auto">
            <a:xfrm>
              <a:off x="3504" y="1392"/>
              <a:ext cx="14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5791" name="Group 32"/>
            <p:cNvGrpSpPr>
              <a:grpSpLocks/>
            </p:cNvGrpSpPr>
            <p:nvPr/>
          </p:nvGrpSpPr>
          <p:grpSpPr bwMode="auto">
            <a:xfrm>
              <a:off x="2688" y="1632"/>
              <a:ext cx="1200" cy="480"/>
              <a:chOff x="2352" y="1104"/>
              <a:chExt cx="1200" cy="480"/>
            </a:xfrm>
          </p:grpSpPr>
          <p:sp>
            <p:nvSpPr>
              <p:cNvPr id="75835" name="Rectangle 33"/>
              <p:cNvSpPr>
                <a:spLocks noChangeArrowheads="1"/>
              </p:cNvSpPr>
              <p:nvPr/>
            </p:nvSpPr>
            <p:spPr bwMode="auto">
              <a:xfrm>
                <a:off x="2640" y="1104"/>
                <a:ext cx="528" cy="48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75836" name="Group 34"/>
              <p:cNvGrpSpPr>
                <a:grpSpLocks/>
              </p:cNvGrpSpPr>
              <p:nvPr/>
            </p:nvGrpSpPr>
            <p:grpSpPr bwMode="auto">
              <a:xfrm rot="-5400000">
                <a:off x="3024" y="1392"/>
                <a:ext cx="192" cy="96"/>
                <a:chOff x="2928" y="1488"/>
                <a:chExt cx="192" cy="96"/>
              </a:xfrm>
            </p:grpSpPr>
            <p:sp>
              <p:nvSpPr>
                <p:cNvPr id="75839" name="Line 35"/>
                <p:cNvSpPr>
                  <a:spLocks noChangeShapeType="1"/>
                </p:cNvSpPr>
                <p:nvPr/>
              </p:nvSpPr>
              <p:spPr bwMode="auto">
                <a:xfrm flipH="1">
                  <a:off x="2928"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40" name="Line 36"/>
                <p:cNvSpPr>
                  <a:spLocks noChangeShapeType="1"/>
                </p:cNvSpPr>
                <p:nvPr/>
              </p:nvSpPr>
              <p:spPr bwMode="auto">
                <a:xfrm>
                  <a:off x="3024"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837" name="Line 37"/>
              <p:cNvSpPr>
                <a:spLocks noChangeShapeType="1"/>
              </p:cNvSpPr>
              <p:nvPr/>
            </p:nvSpPr>
            <p:spPr bwMode="auto">
              <a:xfrm flipH="1">
                <a:off x="3168" y="1200"/>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38" name="Line 38"/>
              <p:cNvSpPr>
                <a:spLocks noChangeShapeType="1"/>
              </p:cNvSpPr>
              <p:nvPr/>
            </p:nvSpPr>
            <p:spPr bwMode="auto">
              <a:xfrm>
                <a:off x="2352" y="1344"/>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5792" name="Group 39"/>
            <p:cNvGrpSpPr>
              <a:grpSpLocks/>
            </p:cNvGrpSpPr>
            <p:nvPr/>
          </p:nvGrpSpPr>
          <p:grpSpPr bwMode="auto">
            <a:xfrm>
              <a:off x="2688" y="2544"/>
              <a:ext cx="1200" cy="480"/>
              <a:chOff x="2352" y="1104"/>
              <a:chExt cx="1200" cy="480"/>
            </a:xfrm>
          </p:grpSpPr>
          <p:sp>
            <p:nvSpPr>
              <p:cNvPr id="75829" name="Rectangle 40"/>
              <p:cNvSpPr>
                <a:spLocks noChangeArrowheads="1"/>
              </p:cNvSpPr>
              <p:nvPr/>
            </p:nvSpPr>
            <p:spPr bwMode="auto">
              <a:xfrm>
                <a:off x="2640" y="1104"/>
                <a:ext cx="528" cy="480"/>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nvGrpSpPr>
              <p:cNvPr id="75830" name="Group 41"/>
              <p:cNvGrpSpPr>
                <a:grpSpLocks/>
              </p:cNvGrpSpPr>
              <p:nvPr/>
            </p:nvGrpSpPr>
            <p:grpSpPr bwMode="auto">
              <a:xfrm rot="-5400000">
                <a:off x="3024" y="1392"/>
                <a:ext cx="192" cy="96"/>
                <a:chOff x="2928" y="1488"/>
                <a:chExt cx="192" cy="96"/>
              </a:xfrm>
            </p:grpSpPr>
            <p:sp>
              <p:nvSpPr>
                <p:cNvPr id="75833" name="Line 42"/>
                <p:cNvSpPr>
                  <a:spLocks noChangeShapeType="1"/>
                </p:cNvSpPr>
                <p:nvPr/>
              </p:nvSpPr>
              <p:spPr bwMode="auto">
                <a:xfrm flipH="1">
                  <a:off x="2928"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34" name="Line 43"/>
                <p:cNvSpPr>
                  <a:spLocks noChangeShapeType="1"/>
                </p:cNvSpPr>
                <p:nvPr/>
              </p:nvSpPr>
              <p:spPr bwMode="auto">
                <a:xfrm>
                  <a:off x="3024" y="1488"/>
                  <a:ext cx="96"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831" name="Line 44"/>
              <p:cNvSpPr>
                <a:spLocks noChangeShapeType="1"/>
              </p:cNvSpPr>
              <p:nvPr/>
            </p:nvSpPr>
            <p:spPr bwMode="auto">
              <a:xfrm flipH="1">
                <a:off x="3168" y="1200"/>
                <a:ext cx="384"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32" name="Line 45"/>
              <p:cNvSpPr>
                <a:spLocks noChangeShapeType="1"/>
              </p:cNvSpPr>
              <p:nvPr/>
            </p:nvSpPr>
            <p:spPr bwMode="auto">
              <a:xfrm>
                <a:off x="2352" y="1344"/>
                <a:ext cx="288"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793" name="Line 46"/>
            <p:cNvSpPr>
              <a:spLocks noChangeShapeType="1"/>
            </p:cNvSpPr>
            <p:nvPr/>
          </p:nvSpPr>
          <p:spPr bwMode="auto">
            <a:xfrm>
              <a:off x="3504" y="1968"/>
              <a:ext cx="14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5794" name="Line 47"/>
            <p:cNvSpPr>
              <a:spLocks noChangeShapeType="1"/>
            </p:cNvSpPr>
            <p:nvPr/>
          </p:nvSpPr>
          <p:spPr bwMode="auto">
            <a:xfrm>
              <a:off x="3504" y="2880"/>
              <a:ext cx="144"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5795" name="Oval 48"/>
            <p:cNvSpPr>
              <a:spLocks noChangeArrowheads="1"/>
            </p:cNvSpPr>
            <p:nvPr/>
          </p:nvSpPr>
          <p:spPr bwMode="auto">
            <a:xfrm>
              <a:off x="3600" y="1920"/>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5796" name="Oval 49"/>
            <p:cNvSpPr>
              <a:spLocks noChangeArrowheads="1"/>
            </p:cNvSpPr>
            <p:nvPr/>
          </p:nvSpPr>
          <p:spPr bwMode="auto">
            <a:xfrm>
              <a:off x="3600" y="2832"/>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grpSp>
          <p:nvGrpSpPr>
            <p:cNvPr id="75797" name="Group 50"/>
            <p:cNvGrpSpPr>
              <a:grpSpLocks/>
            </p:cNvGrpSpPr>
            <p:nvPr/>
          </p:nvGrpSpPr>
          <p:grpSpPr bwMode="auto">
            <a:xfrm>
              <a:off x="2112" y="1584"/>
              <a:ext cx="336" cy="96"/>
              <a:chOff x="1776" y="1632"/>
              <a:chExt cx="336" cy="96"/>
            </a:xfrm>
          </p:grpSpPr>
          <p:sp>
            <p:nvSpPr>
              <p:cNvPr id="75827" name="Line 51"/>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28" name="Line 52"/>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5798" name="Group 53"/>
            <p:cNvGrpSpPr>
              <a:grpSpLocks/>
            </p:cNvGrpSpPr>
            <p:nvPr/>
          </p:nvGrpSpPr>
          <p:grpSpPr bwMode="auto">
            <a:xfrm>
              <a:off x="2112" y="2160"/>
              <a:ext cx="336" cy="96"/>
              <a:chOff x="1776" y="1632"/>
              <a:chExt cx="336" cy="96"/>
            </a:xfrm>
          </p:grpSpPr>
          <p:sp>
            <p:nvSpPr>
              <p:cNvPr id="75825" name="Line 54"/>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26" name="Line 55"/>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5799" name="Group 56"/>
            <p:cNvGrpSpPr>
              <a:grpSpLocks/>
            </p:cNvGrpSpPr>
            <p:nvPr/>
          </p:nvGrpSpPr>
          <p:grpSpPr bwMode="auto">
            <a:xfrm>
              <a:off x="2112" y="3072"/>
              <a:ext cx="336" cy="96"/>
              <a:chOff x="1776" y="1632"/>
              <a:chExt cx="336" cy="96"/>
            </a:xfrm>
          </p:grpSpPr>
          <p:sp>
            <p:nvSpPr>
              <p:cNvPr id="75823" name="Line 57"/>
              <p:cNvSpPr>
                <a:spLocks noChangeShapeType="1"/>
              </p:cNvSpPr>
              <p:nvPr/>
            </p:nvSpPr>
            <p:spPr bwMode="auto">
              <a:xfrm>
                <a:off x="2112" y="1632"/>
                <a:ext cx="0" cy="9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5824" name="Line 58"/>
              <p:cNvSpPr>
                <a:spLocks noChangeShapeType="1"/>
              </p:cNvSpPr>
              <p:nvPr/>
            </p:nvSpPr>
            <p:spPr bwMode="auto">
              <a:xfrm>
                <a:off x="1776" y="1728"/>
                <a:ext cx="33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75800" name="Line 59"/>
            <p:cNvSpPr>
              <a:spLocks noChangeShapeType="1"/>
            </p:cNvSpPr>
            <p:nvPr/>
          </p:nvSpPr>
          <p:spPr bwMode="auto">
            <a:xfrm>
              <a:off x="2112" y="1680"/>
              <a:ext cx="0" cy="1776"/>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5801" name="Oval 60"/>
            <p:cNvSpPr>
              <a:spLocks noChangeArrowheads="1"/>
            </p:cNvSpPr>
            <p:nvPr/>
          </p:nvSpPr>
          <p:spPr bwMode="auto">
            <a:xfrm>
              <a:off x="2064" y="2208"/>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5802" name="Oval 61"/>
            <p:cNvSpPr>
              <a:spLocks noChangeArrowheads="1"/>
            </p:cNvSpPr>
            <p:nvPr/>
          </p:nvSpPr>
          <p:spPr bwMode="auto">
            <a:xfrm>
              <a:off x="2064" y="3120"/>
              <a:ext cx="96" cy="96"/>
            </a:xfrm>
            <a:prstGeom prst="ellipse">
              <a:avLst/>
            </a:prstGeom>
            <a:solidFill>
              <a:srgbClr val="FF9933"/>
            </a:solidFill>
            <a:ln w="28575">
              <a:solidFill>
                <a:srgbClr val="FF9933"/>
              </a:solidFill>
              <a:round/>
              <a:headEnd/>
              <a:tailEnd/>
            </a:ln>
          </p:spPr>
          <p:txBody>
            <a:bodyPr wrap="none" anchor="ctr">
              <a:spAutoFit/>
            </a:bodyPr>
            <a:lstStyle/>
            <a:p>
              <a:endParaRPr lang="zh-CN" altLang="en-US"/>
            </a:p>
          </p:txBody>
        </p:sp>
        <p:sp>
          <p:nvSpPr>
            <p:cNvPr id="75803" name="Text Box 62"/>
            <p:cNvSpPr txBox="1">
              <a:spLocks noChangeArrowheads="1"/>
            </p:cNvSpPr>
            <p:nvPr/>
          </p:nvSpPr>
          <p:spPr bwMode="auto">
            <a:xfrm>
              <a:off x="4032" y="1250"/>
              <a:ext cx="30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外</a:t>
              </a:r>
            </a:p>
            <a:p>
              <a:pPr algn="ctr" eaLnBrk="1" hangingPunct="1"/>
              <a:r>
                <a:rPr kumimoji="1" lang="zh-CN" altLang="en-US" sz="2400" b="1">
                  <a:ea typeface="宋体" pitchFamily="2" charset="-122"/>
                </a:rPr>
                <a:t>部</a:t>
              </a:r>
            </a:p>
            <a:p>
              <a:pPr algn="ctr" eaLnBrk="1" hangingPunct="1"/>
              <a:r>
                <a:rPr kumimoji="1" lang="zh-CN" altLang="en-US" sz="2400" b="1">
                  <a:ea typeface="宋体" pitchFamily="2" charset="-122"/>
                </a:rPr>
                <a:t>数</a:t>
              </a:r>
            </a:p>
            <a:p>
              <a:pPr algn="ctr" eaLnBrk="1" hangingPunct="1"/>
              <a:r>
                <a:rPr kumimoji="1" lang="zh-CN" altLang="en-US" sz="2400" b="1">
                  <a:ea typeface="宋体" pitchFamily="2" charset="-122"/>
                </a:rPr>
                <a:t>据</a:t>
              </a:r>
            </a:p>
            <a:p>
              <a:pPr algn="ctr" eaLnBrk="1" hangingPunct="1"/>
              <a:r>
                <a:rPr kumimoji="1" lang="zh-CN" altLang="en-US" sz="2400" b="1">
                  <a:ea typeface="宋体" pitchFamily="2" charset="-122"/>
                </a:rPr>
                <a:t>引</a:t>
              </a:r>
            </a:p>
            <a:p>
              <a:pPr algn="ctr" eaLnBrk="1" hangingPunct="1"/>
              <a:r>
                <a:rPr kumimoji="1" lang="zh-CN" altLang="en-US" sz="2400" b="1">
                  <a:ea typeface="宋体" pitchFamily="2" charset="-122"/>
                </a:rPr>
                <a:t>脚</a:t>
              </a:r>
            </a:p>
          </p:txBody>
        </p:sp>
        <p:sp>
          <p:nvSpPr>
            <p:cNvPr id="75804" name="Text Box 63"/>
            <p:cNvSpPr txBox="1">
              <a:spLocks noChangeArrowheads="1"/>
            </p:cNvSpPr>
            <p:nvPr/>
          </p:nvSpPr>
          <p:spPr bwMode="auto">
            <a:xfrm>
              <a:off x="4032" y="326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锁存控制</a:t>
              </a:r>
            </a:p>
          </p:txBody>
        </p:sp>
        <p:sp>
          <p:nvSpPr>
            <p:cNvPr id="75805" name="Text Box 64"/>
            <p:cNvSpPr txBox="1">
              <a:spLocks noChangeArrowheads="1"/>
            </p:cNvSpPr>
            <p:nvPr/>
          </p:nvSpPr>
          <p:spPr bwMode="auto">
            <a:xfrm>
              <a:off x="2925" y="2237"/>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锁存器</a:t>
              </a:r>
            </a:p>
          </p:txBody>
        </p:sp>
        <p:sp>
          <p:nvSpPr>
            <p:cNvPr id="75806" name="Text Box 65"/>
            <p:cNvSpPr txBox="1">
              <a:spLocks noChangeArrowheads="1"/>
            </p:cNvSpPr>
            <p:nvPr/>
          </p:nvSpPr>
          <p:spPr bwMode="auto">
            <a:xfrm>
              <a:off x="2109" y="2285"/>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缓冲器</a:t>
              </a:r>
            </a:p>
          </p:txBody>
        </p:sp>
        <p:grpSp>
          <p:nvGrpSpPr>
            <p:cNvPr id="75807" name="Group 66"/>
            <p:cNvGrpSpPr>
              <a:grpSpLocks/>
            </p:cNvGrpSpPr>
            <p:nvPr/>
          </p:nvGrpSpPr>
          <p:grpSpPr bwMode="auto">
            <a:xfrm>
              <a:off x="2784" y="2064"/>
              <a:ext cx="48" cy="480"/>
              <a:chOff x="2832" y="2112"/>
              <a:chExt cx="48" cy="480"/>
            </a:xfrm>
          </p:grpSpPr>
          <p:sp>
            <p:nvSpPr>
              <p:cNvPr id="75819" name="Oval 67"/>
              <p:cNvSpPr>
                <a:spLocks noChangeArrowheads="1"/>
              </p:cNvSpPr>
              <p:nvPr/>
            </p:nvSpPr>
            <p:spPr bwMode="auto">
              <a:xfrm>
                <a:off x="2832" y="2112"/>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5820" name="Oval 68"/>
              <p:cNvSpPr>
                <a:spLocks noChangeArrowheads="1"/>
              </p:cNvSpPr>
              <p:nvPr/>
            </p:nvSpPr>
            <p:spPr bwMode="auto">
              <a:xfrm>
                <a:off x="2832" y="2256"/>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5821" name="Oval 69"/>
              <p:cNvSpPr>
                <a:spLocks noChangeArrowheads="1"/>
              </p:cNvSpPr>
              <p:nvPr/>
            </p:nvSpPr>
            <p:spPr bwMode="auto">
              <a:xfrm>
                <a:off x="2832" y="2400"/>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sp>
            <p:nvSpPr>
              <p:cNvPr id="75822" name="Oval 70"/>
              <p:cNvSpPr>
                <a:spLocks noChangeArrowheads="1"/>
              </p:cNvSpPr>
              <p:nvPr/>
            </p:nvSpPr>
            <p:spPr bwMode="auto">
              <a:xfrm>
                <a:off x="2832" y="2544"/>
                <a:ext cx="48" cy="48"/>
              </a:xfrm>
              <a:prstGeom prst="ellipse">
                <a:avLst/>
              </a:prstGeom>
              <a:solidFill>
                <a:srgbClr val="FF9933"/>
              </a:solidFill>
              <a:ln w="28575">
                <a:solidFill>
                  <a:srgbClr val="FF9933"/>
                </a:solidFill>
                <a:round/>
                <a:headEnd/>
                <a:tailEnd/>
              </a:ln>
            </p:spPr>
            <p:txBody>
              <a:bodyPr anchor="ctr">
                <a:spAutoFit/>
              </a:bodyPr>
              <a:lstStyle/>
              <a:p>
                <a:endParaRPr lang="zh-CN" altLang="en-US"/>
              </a:p>
            </p:txBody>
          </p:sp>
        </p:grpSp>
        <p:sp>
          <p:nvSpPr>
            <p:cNvPr id="75808" name="Text Box 71"/>
            <p:cNvSpPr txBox="1">
              <a:spLocks noChangeArrowheads="1"/>
            </p:cNvSpPr>
            <p:nvPr/>
          </p:nvSpPr>
          <p:spPr bwMode="auto">
            <a:xfrm>
              <a:off x="3261" y="103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5809" name="Text Box 72"/>
            <p:cNvSpPr txBox="1">
              <a:spLocks noChangeArrowheads="1"/>
            </p:cNvSpPr>
            <p:nvPr/>
          </p:nvSpPr>
          <p:spPr bwMode="auto">
            <a:xfrm>
              <a:off x="3213" y="126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5810" name="Text Box 73"/>
            <p:cNvSpPr txBox="1">
              <a:spLocks noChangeArrowheads="1"/>
            </p:cNvSpPr>
            <p:nvPr/>
          </p:nvSpPr>
          <p:spPr bwMode="auto">
            <a:xfrm>
              <a:off x="3261" y="161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5811" name="Text Box 74"/>
            <p:cNvSpPr txBox="1">
              <a:spLocks noChangeArrowheads="1"/>
            </p:cNvSpPr>
            <p:nvPr/>
          </p:nvSpPr>
          <p:spPr bwMode="auto">
            <a:xfrm>
              <a:off x="3213" y="184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5812" name="Text Box 75"/>
            <p:cNvSpPr txBox="1">
              <a:spLocks noChangeArrowheads="1"/>
            </p:cNvSpPr>
            <p:nvPr/>
          </p:nvSpPr>
          <p:spPr bwMode="auto">
            <a:xfrm>
              <a:off x="3261" y="252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D</a:t>
              </a:r>
              <a:endParaRPr kumimoji="1" lang="en-US" altLang="zh-CN" sz="2400" b="1">
                <a:ea typeface="宋体" pitchFamily="2" charset="-122"/>
              </a:endParaRPr>
            </a:p>
          </p:txBody>
        </p:sp>
        <p:sp>
          <p:nvSpPr>
            <p:cNvPr id="75813" name="Text Box 76"/>
            <p:cNvSpPr txBox="1">
              <a:spLocks noChangeArrowheads="1"/>
            </p:cNvSpPr>
            <p:nvPr/>
          </p:nvSpPr>
          <p:spPr bwMode="auto">
            <a:xfrm>
              <a:off x="3213" y="275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C</a:t>
              </a:r>
              <a:endParaRPr kumimoji="1" lang="en-US" altLang="zh-CN" sz="2400" b="1">
                <a:ea typeface="宋体" pitchFamily="2" charset="-122"/>
              </a:endParaRPr>
            </a:p>
          </p:txBody>
        </p:sp>
        <p:sp>
          <p:nvSpPr>
            <p:cNvPr id="75814" name="Text Box 77"/>
            <p:cNvSpPr txBox="1">
              <a:spLocks noChangeArrowheads="1"/>
            </p:cNvSpPr>
            <p:nvPr/>
          </p:nvSpPr>
          <p:spPr bwMode="auto">
            <a:xfrm>
              <a:off x="2964" y="1133"/>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5815" name="Text Box 78"/>
            <p:cNvSpPr txBox="1">
              <a:spLocks noChangeArrowheads="1"/>
            </p:cNvSpPr>
            <p:nvPr/>
          </p:nvSpPr>
          <p:spPr bwMode="auto">
            <a:xfrm>
              <a:off x="2964" y="1709"/>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5816" name="Text Box 79"/>
            <p:cNvSpPr txBox="1">
              <a:spLocks noChangeArrowheads="1"/>
            </p:cNvSpPr>
            <p:nvPr/>
          </p:nvSpPr>
          <p:spPr bwMode="auto">
            <a:xfrm>
              <a:off x="2964" y="2621"/>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en-US" altLang="en-US" sz="2400" b="1">
                  <a:ea typeface="宋体" pitchFamily="2" charset="-122"/>
                </a:rPr>
                <a:t>Q</a:t>
              </a:r>
              <a:endParaRPr kumimoji="1" lang="en-US" altLang="zh-CN" sz="2400" b="1">
                <a:ea typeface="宋体" pitchFamily="2" charset="-122"/>
              </a:endParaRPr>
            </a:p>
          </p:txBody>
        </p:sp>
        <p:sp>
          <p:nvSpPr>
            <p:cNvPr id="75817" name="Text Box 80"/>
            <p:cNvSpPr txBox="1">
              <a:spLocks noChangeArrowheads="1"/>
            </p:cNvSpPr>
            <p:nvPr/>
          </p:nvSpPr>
          <p:spPr bwMode="auto">
            <a:xfrm>
              <a:off x="1200" y="3312"/>
              <a:ext cx="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gn="ctr" eaLnBrk="1" hangingPunct="1"/>
              <a:r>
                <a:rPr kumimoji="1" lang="zh-CN" altLang="en-US" sz="2400" b="1">
                  <a:ea typeface="宋体" pitchFamily="2" charset="-122"/>
                </a:rPr>
                <a:t>选通</a:t>
              </a:r>
            </a:p>
          </p:txBody>
        </p:sp>
        <p:sp>
          <p:nvSpPr>
            <p:cNvPr id="75818" name="Line 81"/>
            <p:cNvSpPr>
              <a:spLocks noChangeShapeType="1"/>
            </p:cNvSpPr>
            <p:nvPr/>
          </p:nvSpPr>
          <p:spPr bwMode="auto">
            <a:xfrm>
              <a:off x="1776" y="3456"/>
              <a:ext cx="336" cy="0"/>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pic>
        <p:nvPicPr>
          <p:cNvPr id="75781" name="Picture 83" descr="LINE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48974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82">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b="0">
                <a:solidFill>
                  <a:schemeClr val="accent2"/>
                </a:solidFill>
              </a:rPr>
              <a:t>端口（</a:t>
            </a:r>
            <a:r>
              <a:rPr lang="en-US" altLang="zh-CN" b="0">
                <a:solidFill>
                  <a:schemeClr val="accent2"/>
                </a:solidFill>
              </a:rPr>
              <a:t>PORT</a:t>
            </a:r>
            <a:r>
              <a:rPr lang="zh-CN" altLang="en-US" b="0">
                <a:solidFill>
                  <a:schemeClr val="accent2"/>
                </a:solidFill>
              </a:rPr>
              <a:t>）</a:t>
            </a:r>
          </a:p>
        </p:txBody>
      </p:sp>
      <p:sp>
        <p:nvSpPr>
          <p:cNvPr id="76803" name="Rectangle 3"/>
          <p:cNvSpPr>
            <a:spLocks noGrp="1" noChangeArrowheads="1"/>
          </p:cNvSpPr>
          <p:nvPr>
            <p:ph type="body" sz="half" idx="1"/>
          </p:nvPr>
        </p:nvSpPr>
        <p:spPr>
          <a:xfrm>
            <a:off x="468312" y="1052513"/>
            <a:ext cx="7920037" cy="5329237"/>
          </a:xfrm>
        </p:spPr>
        <p:txBody>
          <a:bodyPr/>
          <a:lstStyle/>
          <a:p>
            <a:pPr eaLnBrk="1" hangingPunct="1"/>
            <a:r>
              <a:rPr lang="zh-CN" altLang="en-US" sz="2400" b="0" dirty="0" smtClean="0"/>
              <a:t>端口即接口电路中信息传输的门户，通常</a:t>
            </a:r>
            <a:r>
              <a:rPr lang="zh-CN" altLang="en-US" sz="2400" b="0" dirty="0"/>
              <a:t>对应接口</a:t>
            </a:r>
            <a:r>
              <a:rPr lang="zh-CN" altLang="en-US" sz="2400" b="0" dirty="0" smtClean="0"/>
              <a:t>电路中的寄存器、三态缓冲器或此二者的组合，不同端口通过</a:t>
            </a:r>
            <a:r>
              <a:rPr lang="en-US" altLang="zh-CN" sz="2400" b="0" dirty="0" smtClean="0"/>
              <a:t>I/O</a:t>
            </a:r>
            <a:r>
              <a:rPr lang="zh-CN" altLang="en-US" sz="2400" b="0" dirty="0" smtClean="0"/>
              <a:t>地址进行区分。</a:t>
            </a:r>
          </a:p>
          <a:p>
            <a:pPr eaLnBrk="1" hangingPunct="1"/>
            <a:r>
              <a:rPr lang="zh-CN" altLang="en-US" sz="2400" b="0" dirty="0" smtClean="0"/>
              <a:t>一个接口电路可以具有多个</a:t>
            </a:r>
            <a:r>
              <a:rPr lang="en-US" altLang="zh-CN" sz="2400" b="0" dirty="0" smtClean="0"/>
              <a:t>I/O</a:t>
            </a:r>
            <a:r>
              <a:rPr lang="zh-CN" altLang="en-US" sz="2400" b="0" dirty="0" smtClean="0"/>
              <a:t>端口，每个端口用来保存和交换不同的信息。</a:t>
            </a:r>
          </a:p>
          <a:p>
            <a:pPr eaLnBrk="1" hangingPunct="1"/>
            <a:r>
              <a:rPr lang="zh-CN" altLang="en-US" sz="2400" b="0" dirty="0" smtClean="0"/>
              <a:t>按传输信息的类型不同，接口电路中的端口可以分为数据端口、状态端口和控制端口，分别用于传送数据、状态和控制信息。</a:t>
            </a:r>
          </a:p>
          <a:p>
            <a:pPr eaLnBrk="1" hangingPunct="1"/>
            <a:r>
              <a:rPr lang="zh-CN" altLang="en-US" sz="2400" b="0" dirty="0" smtClean="0"/>
              <a:t>输入、输出端口可以分配同一个</a:t>
            </a:r>
            <a:r>
              <a:rPr lang="en-US" altLang="zh-CN" sz="2400" b="0" dirty="0" smtClean="0"/>
              <a:t>I/O</a:t>
            </a:r>
            <a:r>
              <a:rPr lang="zh-CN" altLang="en-US" sz="2400" b="0" dirty="0" smtClean="0"/>
              <a:t>地址。</a:t>
            </a:r>
          </a:p>
        </p:txBody>
      </p:sp>
      <p:sp>
        <p:nvSpPr>
          <p:cNvPr id="76804" name="AutoShape 5" descr="096"/>
          <p:cNvSpPr>
            <a:spLocks noChangeArrowheads="1"/>
          </p:cNvSpPr>
          <p:nvPr/>
        </p:nvSpPr>
        <p:spPr bwMode="auto">
          <a:xfrm>
            <a:off x="4932040" y="5502448"/>
            <a:ext cx="2452687" cy="720725"/>
          </a:xfrm>
          <a:prstGeom prst="roundRect">
            <a:avLst>
              <a:gd name="adj" fmla="val 16667"/>
            </a:avLst>
          </a:prstGeom>
          <a:blipFill dpi="0" rotWithShape="0">
            <a:blip r:embed="rId2" cstate="print"/>
            <a:srcRect/>
            <a:stretch>
              <a:fillRect/>
            </a:stretch>
          </a:blipFill>
          <a:ln w="9525">
            <a:noFill/>
            <a:miter lim="800000"/>
            <a:headEnd/>
            <a:tailEnd/>
          </a:ln>
          <a:effectLst>
            <a:outerShdw dist="107763" dir="2700000" algn="ctr" rotWithShape="0">
              <a:srgbClr val="808080"/>
            </a:outerShdw>
          </a:effectLst>
        </p:spPr>
        <p:txBody>
          <a:bodyPr wrap="none" anchor="ctr"/>
          <a:lstStyle/>
          <a:p>
            <a:pPr algn="ctr">
              <a:lnSpc>
                <a:spcPct val="80000"/>
              </a:lnSpc>
              <a:defRPr/>
            </a:pPr>
            <a:r>
              <a:rPr kumimoji="1" lang="zh-CN" altLang="en-US" sz="2800" b="1" dirty="0">
                <a:latin typeface="Tahoma" pitchFamily="34" charset="0"/>
                <a:ea typeface="宋体" pitchFamily="2" charset="-122"/>
              </a:rPr>
              <a:t>一定要理解</a:t>
            </a:r>
          </a:p>
        </p:txBody>
      </p:sp>
      <p:pic>
        <p:nvPicPr>
          <p:cNvPr id="76806" name="Picture 18" descr="LINE03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50825" y="836613"/>
            <a:ext cx="4897438" cy="128587"/>
          </a:xfrm>
          <a:noFill/>
        </p:spPr>
      </p:pic>
      <p:pic>
        <p:nvPicPr>
          <p:cNvPr id="7" name="图片 6">
            <a:hlinkClick r:id="" action="ppaction://hlinkshowjump?jump=lastslideviewed"/>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0" dirty="0">
                <a:solidFill>
                  <a:schemeClr val="accent2"/>
                </a:solidFill>
              </a:rPr>
              <a:t>6.1.2 I/O</a:t>
            </a:r>
            <a:r>
              <a:rPr lang="zh-CN" altLang="en-US" b="0" dirty="0">
                <a:solidFill>
                  <a:schemeClr val="accent2"/>
                </a:solidFill>
              </a:rPr>
              <a:t>接口的典型结构</a:t>
            </a:r>
          </a:p>
        </p:txBody>
      </p:sp>
      <p:sp>
        <p:nvSpPr>
          <p:cNvPr id="3" name="内容占位符 2"/>
          <p:cNvSpPr>
            <a:spLocks noGrp="1"/>
          </p:cNvSpPr>
          <p:nvPr>
            <p:ph idx="1"/>
          </p:nvPr>
        </p:nvSpPr>
        <p:spPr>
          <a:xfrm>
            <a:off x="468313" y="981075"/>
            <a:ext cx="8229600" cy="2375917"/>
          </a:xfrm>
        </p:spPr>
        <p:txBody>
          <a:bodyPr/>
          <a:lstStyle/>
          <a:p>
            <a:pPr eaLnBrk="1" hangingPunct="1">
              <a:spcBef>
                <a:spcPts val="1200"/>
              </a:spcBef>
              <a:buFontTx/>
              <a:buNone/>
              <a:defRPr/>
            </a:pPr>
            <a:r>
              <a:rPr lang="en-US" altLang="zh-CN" sz="2400" dirty="0">
                <a:latin typeface="Times New Roman" pitchFamily="18" charset="0"/>
              </a:rPr>
              <a:t>1.  </a:t>
            </a:r>
            <a:r>
              <a:rPr lang="zh-CN" altLang="en-US" sz="2400" dirty="0">
                <a:latin typeface="Times New Roman" pitchFamily="18" charset="0"/>
              </a:rPr>
              <a:t>接口电路的内部结构</a:t>
            </a:r>
          </a:p>
          <a:p>
            <a:pPr eaLnBrk="1" hangingPunct="1">
              <a:spcBef>
                <a:spcPts val="1200"/>
              </a:spcBef>
              <a:buFontTx/>
              <a:buNone/>
              <a:defRPr/>
            </a:pPr>
            <a:r>
              <a:rPr lang="en-US" altLang="zh-CN" sz="2400" dirty="0">
                <a:latin typeface="Times New Roman" pitchFamily="18" charset="0"/>
              </a:rPr>
              <a:t>2.  </a:t>
            </a:r>
            <a:r>
              <a:rPr lang="zh-CN" altLang="en-US" sz="2400" dirty="0">
                <a:latin typeface="Times New Roman" pitchFamily="18" charset="0"/>
              </a:rPr>
              <a:t>接口电路的外部特性</a:t>
            </a:r>
          </a:p>
          <a:p>
            <a:pPr eaLnBrk="1" hangingPunct="1">
              <a:spcBef>
                <a:spcPts val="1200"/>
              </a:spcBef>
              <a:buFontTx/>
              <a:buNone/>
              <a:defRPr/>
            </a:pPr>
            <a:r>
              <a:rPr lang="en-US" altLang="zh-CN" sz="2400" dirty="0">
                <a:latin typeface="Times New Roman" pitchFamily="18" charset="0"/>
              </a:rPr>
              <a:t>3.  </a:t>
            </a:r>
            <a:r>
              <a:rPr lang="zh-CN" altLang="en-US" sz="2400" dirty="0">
                <a:latin typeface="Times New Roman" pitchFamily="18" charset="0"/>
              </a:rPr>
              <a:t>接口电路芯片的分类</a:t>
            </a:r>
          </a:p>
          <a:p>
            <a:pPr eaLnBrk="1" hangingPunct="1">
              <a:spcBef>
                <a:spcPts val="1200"/>
              </a:spcBef>
              <a:buFontTx/>
              <a:buNone/>
              <a:defRPr/>
            </a:pPr>
            <a:r>
              <a:rPr lang="en-US" altLang="zh-CN" sz="2400" dirty="0">
                <a:latin typeface="Times New Roman" pitchFamily="18" charset="0"/>
              </a:rPr>
              <a:t>4.  </a:t>
            </a:r>
            <a:r>
              <a:rPr lang="zh-CN" altLang="en-US" sz="2400" dirty="0">
                <a:latin typeface="Times New Roman" pitchFamily="18" charset="0"/>
              </a:rPr>
              <a:t>接口电路的可编程</a:t>
            </a:r>
            <a:r>
              <a:rPr lang="zh-CN" altLang="en-US" sz="2400" dirty="0" smtClean="0">
                <a:latin typeface="Times New Roman" pitchFamily="18" charset="0"/>
              </a:rPr>
              <a:t>性</a:t>
            </a:r>
            <a:endParaRPr lang="zh-CN" altLang="en-US" sz="2400" dirty="0">
              <a:latin typeface="Times New Roman" pitchFamily="18" charset="0"/>
            </a:endParaRPr>
          </a:p>
        </p:txBody>
      </p:sp>
    </p:spTree>
    <p:extLst>
      <p:ext uri="{BB962C8B-B14F-4D97-AF65-F5344CB8AC3E}">
        <p14:creationId xmlns:p14="http://schemas.microsoft.com/office/powerpoint/2010/main" val="324527238"/>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30213" y="6238875"/>
            <a:ext cx="2413000" cy="500063"/>
          </a:xfrm>
        </p:spPr>
        <p:txBody>
          <a:bodyPr/>
          <a:lstStyle/>
          <a:p>
            <a:pPr eaLnBrk="1" hangingPunct="1"/>
            <a:r>
              <a:rPr lang="en-US" altLang="zh-CN" sz="3200" smtClean="0">
                <a:solidFill>
                  <a:srgbClr val="A50021"/>
                </a:solidFill>
              </a:rPr>
              <a:t>IN  AL, 21H</a:t>
            </a:r>
          </a:p>
        </p:txBody>
      </p:sp>
      <p:sp>
        <p:nvSpPr>
          <p:cNvPr id="4100" name="AutoShape 7">
            <a:hlinkClick r:id="" action="ppaction://hlinkshowjump?jump=lastslideviewed"/>
          </p:cNvPr>
          <p:cNvSpPr>
            <a:spLocks noChangeArrowheads="1"/>
          </p:cNvSpPr>
          <p:nvPr/>
        </p:nvSpPr>
        <p:spPr bwMode="auto">
          <a:xfrm>
            <a:off x="8027988" y="6309320"/>
            <a:ext cx="1042987" cy="470893"/>
          </a:xfrm>
          <a:prstGeom prst="flowChartDecision">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lnSpc>
                <a:spcPct val="80000"/>
              </a:lnSpc>
            </a:pPr>
            <a:r>
              <a:rPr lang="zh-CN" altLang="en-US"/>
              <a:t>返回</a:t>
            </a:r>
          </a:p>
        </p:txBody>
      </p:sp>
    </p:spTree>
    <p:controls>
      <mc:AlternateContent xmlns:mc="http://schemas.openxmlformats.org/markup-compatibility/2006">
        <mc:Choice xmlns:v="urn:schemas-microsoft-com:vml" Requires="v">
          <p:control spid="4118" name="ShockwaveFlash1" r:id="rId2" imgW="9109582" imgH="6231869"/>
        </mc:Choice>
        <mc:Fallback>
          <p:control name="ShockwaveFlash1" r:id="rId2" imgW="9109582" imgH="6231869">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4925" y="0"/>
                  <a:ext cx="9109075" cy="62325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31788" y="6305550"/>
            <a:ext cx="2859087" cy="452438"/>
          </a:xfrm>
        </p:spPr>
        <p:txBody>
          <a:bodyPr/>
          <a:lstStyle/>
          <a:p>
            <a:pPr eaLnBrk="1" hangingPunct="1"/>
            <a:r>
              <a:rPr lang="en-US" altLang="zh-CN" sz="3200" smtClean="0">
                <a:solidFill>
                  <a:srgbClr val="A50021"/>
                </a:solidFill>
              </a:rPr>
              <a:t>OUT  43H, AL</a:t>
            </a:r>
          </a:p>
        </p:txBody>
      </p:sp>
      <p:sp>
        <p:nvSpPr>
          <p:cNvPr id="5124" name="AutoShape 6">
            <a:hlinkClick r:id="" action="ppaction://hlinkshowjump?jump=lastslideviewed"/>
          </p:cNvPr>
          <p:cNvSpPr>
            <a:spLocks noChangeArrowheads="1"/>
          </p:cNvSpPr>
          <p:nvPr/>
        </p:nvSpPr>
        <p:spPr bwMode="auto">
          <a:xfrm>
            <a:off x="7884368" y="6342483"/>
            <a:ext cx="1114599" cy="398885"/>
          </a:xfrm>
          <a:prstGeom prst="flowChartDecision">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lnSpc>
                <a:spcPct val="80000"/>
              </a:lnSpc>
            </a:pPr>
            <a:r>
              <a:rPr lang="zh-CN" altLang="en-US" dirty="0"/>
              <a:t>返回</a:t>
            </a:r>
          </a:p>
        </p:txBody>
      </p:sp>
    </p:spTree>
    <p:controls>
      <mc:AlternateContent xmlns:mc="http://schemas.openxmlformats.org/markup-compatibility/2006">
        <mc:Choice xmlns:v="urn:schemas-microsoft-com:vml" Requires="v">
          <p:control spid="5142" name="ShockwaveFlash1" r:id="rId2" imgW="9109582" imgH="6160275"/>
        </mc:Choice>
        <mc:Fallback>
          <p:control name="ShockwaveFlash1" r:id="rId2" imgW="9109582" imgH="6160275">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4925" y="9525"/>
                  <a:ext cx="9109075" cy="61595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23850" y="6165850"/>
            <a:ext cx="3435350" cy="523875"/>
          </a:xfrm>
        </p:spPr>
        <p:txBody>
          <a:bodyPr/>
          <a:lstStyle/>
          <a:p>
            <a:pPr eaLnBrk="1" hangingPunct="1"/>
            <a:r>
              <a:rPr lang="zh-CN" altLang="en-US" sz="3200" smtClean="0">
                <a:solidFill>
                  <a:srgbClr val="A50021"/>
                </a:solidFill>
              </a:rPr>
              <a:t>无条件传送流程</a:t>
            </a:r>
          </a:p>
        </p:txBody>
      </p:sp>
      <p:sp>
        <p:nvSpPr>
          <p:cNvPr id="6148" name="AutoShape 6">
            <a:hlinkClick r:id="" action="ppaction://hlinkshowjump?jump=lastslideviewed"/>
          </p:cNvPr>
          <p:cNvSpPr>
            <a:spLocks noChangeArrowheads="1"/>
          </p:cNvSpPr>
          <p:nvPr/>
        </p:nvSpPr>
        <p:spPr bwMode="auto">
          <a:xfrm>
            <a:off x="8027988" y="6419850"/>
            <a:ext cx="1042987" cy="360363"/>
          </a:xfrm>
          <a:prstGeom prst="flowChartDecision">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lnSpc>
                <a:spcPct val="80000"/>
              </a:lnSpc>
            </a:pPr>
            <a:r>
              <a:rPr lang="zh-CN" altLang="en-US" dirty="0"/>
              <a:t>返回</a:t>
            </a:r>
          </a:p>
        </p:txBody>
      </p:sp>
    </p:spTree>
    <p:controls>
      <mc:AlternateContent xmlns:mc="http://schemas.openxmlformats.org/markup-compatibility/2006">
        <mc:Choice xmlns:v="urn:schemas-microsoft-com:vml" Requires="v">
          <p:control spid="6166" name="ShockwaveFlash1" r:id="rId2" imgW="9142857" imgH="6152381"/>
        </mc:Choice>
        <mc:Fallback>
          <p:control name="ShockwaveFlash1" r:id="rId2" imgW="9142857" imgH="615238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1531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b="0" dirty="0" smtClean="0">
                <a:latin typeface="黑体" pitchFamily="2" charset="-122"/>
              </a:rPr>
              <a:t>就绪</a:t>
            </a:r>
            <a:r>
              <a:rPr lang="zh-CN" altLang="en-US" b="0" dirty="0" smtClean="0"/>
              <a:t>（</a:t>
            </a:r>
            <a:r>
              <a:rPr lang="en-US" altLang="zh-CN" b="0" dirty="0" smtClean="0"/>
              <a:t>Ready</a:t>
            </a:r>
            <a:r>
              <a:rPr lang="zh-CN" altLang="en-US" b="0" dirty="0" smtClean="0"/>
              <a:t>）</a:t>
            </a:r>
          </a:p>
        </p:txBody>
      </p:sp>
      <p:sp>
        <p:nvSpPr>
          <p:cNvPr id="77827" name="Rectangle 3"/>
          <p:cNvSpPr>
            <a:spLocks noGrp="1" noChangeArrowheads="1"/>
          </p:cNvSpPr>
          <p:nvPr>
            <p:ph type="body" idx="1"/>
          </p:nvPr>
        </p:nvSpPr>
        <p:spPr>
          <a:xfrm>
            <a:off x="468313" y="1124745"/>
            <a:ext cx="7373937" cy="4320480"/>
          </a:xfrm>
        </p:spPr>
        <p:txBody>
          <a:bodyPr/>
          <a:lstStyle/>
          <a:p>
            <a:pPr eaLnBrk="1" hangingPunct="1"/>
            <a:r>
              <a:rPr lang="zh-CN" altLang="en-US" sz="2400" b="0" dirty="0" smtClean="0">
                <a:solidFill>
                  <a:srgbClr val="000099"/>
                </a:solidFill>
              </a:rPr>
              <a:t>在输入场合</a:t>
            </a:r>
          </a:p>
          <a:p>
            <a:pPr lvl="1" eaLnBrk="1" hangingPunct="1"/>
            <a:r>
              <a:rPr lang="zh-CN" altLang="en-US" sz="2400" b="0" dirty="0" smtClean="0">
                <a:solidFill>
                  <a:srgbClr val="000099"/>
                </a:solidFill>
              </a:rPr>
              <a:t>“就绪”说明输入接口已准备好送往</a:t>
            </a:r>
            <a:r>
              <a:rPr lang="en-US" altLang="zh-CN" sz="2400" b="0" dirty="0" smtClean="0">
                <a:solidFill>
                  <a:srgbClr val="000099"/>
                </a:solidFill>
              </a:rPr>
              <a:t>CPU</a:t>
            </a:r>
            <a:r>
              <a:rPr lang="zh-CN" altLang="en-US" sz="2400" b="0" dirty="0" smtClean="0">
                <a:solidFill>
                  <a:srgbClr val="000099"/>
                </a:solidFill>
              </a:rPr>
              <a:t>的数据，正等着</a:t>
            </a:r>
            <a:r>
              <a:rPr lang="en-US" altLang="zh-CN" sz="2400" b="0" dirty="0" smtClean="0">
                <a:solidFill>
                  <a:srgbClr val="000099"/>
                </a:solidFill>
              </a:rPr>
              <a:t>CPU</a:t>
            </a:r>
            <a:r>
              <a:rPr lang="zh-CN" altLang="en-US" sz="2400" b="0" dirty="0" smtClean="0">
                <a:solidFill>
                  <a:srgbClr val="000099"/>
                </a:solidFill>
              </a:rPr>
              <a:t>来读取</a:t>
            </a:r>
          </a:p>
          <a:p>
            <a:pPr lvl="1" eaLnBrk="1" hangingPunct="1"/>
            <a:r>
              <a:rPr lang="zh-CN" altLang="en-US" sz="2400" b="0" dirty="0" smtClean="0">
                <a:solidFill>
                  <a:srgbClr val="000099"/>
                </a:solidFill>
              </a:rPr>
              <a:t>该状态也可用接口中数据缓冲器已“满”来描述</a:t>
            </a:r>
          </a:p>
          <a:p>
            <a:pPr eaLnBrk="1" hangingPunct="1"/>
            <a:r>
              <a:rPr lang="zh-CN" altLang="en-US" sz="2400" b="0" dirty="0" smtClean="0">
                <a:solidFill>
                  <a:srgbClr val="000099"/>
                </a:solidFill>
              </a:rPr>
              <a:t> 在输出场合</a:t>
            </a:r>
          </a:p>
          <a:p>
            <a:pPr lvl="1" eaLnBrk="1" hangingPunct="1"/>
            <a:r>
              <a:rPr lang="zh-CN" altLang="en-US" sz="2400" b="0" dirty="0" smtClean="0">
                <a:solidFill>
                  <a:srgbClr val="000099"/>
                </a:solidFill>
              </a:rPr>
              <a:t>“就绪”说明输出接口已做好准备，等待接收</a:t>
            </a:r>
            <a:r>
              <a:rPr lang="en-US" altLang="zh-CN" sz="2400" b="0" dirty="0" smtClean="0">
                <a:solidFill>
                  <a:srgbClr val="000099"/>
                </a:solidFill>
              </a:rPr>
              <a:t>CPU</a:t>
            </a:r>
            <a:r>
              <a:rPr lang="zh-CN" altLang="en-US" sz="2400" b="0" dirty="0" smtClean="0">
                <a:solidFill>
                  <a:srgbClr val="000099"/>
                </a:solidFill>
              </a:rPr>
              <a:t>要输出的数据</a:t>
            </a:r>
          </a:p>
          <a:p>
            <a:pPr lvl="1" eaLnBrk="1" hangingPunct="1"/>
            <a:r>
              <a:rPr lang="zh-CN" altLang="en-US" sz="2400" b="0" dirty="0" smtClean="0">
                <a:solidFill>
                  <a:srgbClr val="000099"/>
                </a:solidFill>
              </a:rPr>
              <a:t>该状态也可用接口数据缓冲器已“空”、或者用接口（外设）“闲”或不“忙（</a:t>
            </a:r>
            <a:r>
              <a:rPr lang="en-US" altLang="zh-CN" sz="2400" b="0" dirty="0" smtClean="0">
                <a:solidFill>
                  <a:srgbClr val="000099"/>
                </a:solidFill>
              </a:rPr>
              <a:t>Busy</a:t>
            </a:r>
            <a:r>
              <a:rPr lang="zh-CN" altLang="en-US" sz="2400" b="0" dirty="0" smtClean="0">
                <a:solidFill>
                  <a:srgbClr val="000099"/>
                </a:solidFill>
              </a:rPr>
              <a:t>）”来描述</a:t>
            </a:r>
          </a:p>
        </p:txBody>
      </p:sp>
      <p:pic>
        <p:nvPicPr>
          <p:cNvPr id="77829" name="Picture 12" descr="LINE0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8231384" cy="21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hlinkClick r:id="" action="ppaction://hlinkshowjump?jump=lastslideviewed"/>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5619824"/>
            <a:ext cx="689496" cy="689496"/>
          </a:xfrm>
          <a:prstGeom prst="rect">
            <a:avLst/>
          </a:prstGeom>
        </p:spPr>
      </p:pic>
    </p:spTree>
  </p:cSld>
  <p:clrMapOvr>
    <a:masterClrMapping/>
  </p:clrMapOvr>
  <p:transition advClick="0">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41325" y="6238875"/>
            <a:ext cx="2811463" cy="523875"/>
          </a:xfrm>
        </p:spPr>
        <p:txBody>
          <a:bodyPr/>
          <a:lstStyle/>
          <a:p>
            <a:pPr eaLnBrk="1" hangingPunct="1"/>
            <a:r>
              <a:rPr lang="zh-CN" altLang="en-US" sz="3200" smtClean="0">
                <a:solidFill>
                  <a:srgbClr val="A50021"/>
                </a:solidFill>
              </a:rPr>
              <a:t>查询传送流程</a:t>
            </a:r>
          </a:p>
        </p:txBody>
      </p:sp>
      <p:sp>
        <p:nvSpPr>
          <p:cNvPr id="7172" name="AutoShape 6">
            <a:hlinkClick r:id="" action="ppaction://hlinkshowjump?jump=lastslideviewed"/>
          </p:cNvPr>
          <p:cNvSpPr>
            <a:spLocks noChangeArrowheads="1"/>
          </p:cNvSpPr>
          <p:nvPr/>
        </p:nvSpPr>
        <p:spPr bwMode="auto">
          <a:xfrm>
            <a:off x="8027988" y="6419850"/>
            <a:ext cx="1042987" cy="360363"/>
          </a:xfrm>
          <a:prstGeom prst="flowChartDecisi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ct val="80000"/>
              </a:lnSpc>
            </a:pPr>
            <a:r>
              <a:rPr lang="zh-CN" altLang="en-US" dirty="0"/>
              <a:t>返回</a:t>
            </a:r>
          </a:p>
        </p:txBody>
      </p:sp>
    </p:spTree>
    <p:controls>
      <mc:AlternateContent xmlns:mc="http://schemas.openxmlformats.org/markup-compatibility/2006">
        <mc:Choice xmlns:v="urn:schemas-microsoft-com:vml" Requires="v">
          <p:control spid="7190" name="ShockwaveFlash1" r:id="rId2" imgW="9142857" imgH="6260455"/>
        </mc:Choice>
        <mc:Fallback>
          <p:control name="ShockwaveFlash1" r:id="rId2" imgW="9142857" imgH="6260455">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626110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41325" y="6238875"/>
            <a:ext cx="2811463" cy="523875"/>
          </a:xfrm>
        </p:spPr>
        <p:txBody>
          <a:bodyPr/>
          <a:lstStyle/>
          <a:p>
            <a:pPr eaLnBrk="1" hangingPunct="1"/>
            <a:r>
              <a:rPr lang="zh-CN" altLang="en-US" sz="3200" smtClean="0">
                <a:solidFill>
                  <a:srgbClr val="A50021"/>
                </a:solidFill>
              </a:rPr>
              <a:t>中断传送流程</a:t>
            </a:r>
          </a:p>
        </p:txBody>
      </p:sp>
      <p:sp>
        <p:nvSpPr>
          <p:cNvPr id="8196" name="AutoShape 6">
            <a:hlinkClick r:id="" action="ppaction://hlinkshowjump?jump=lastslideviewed"/>
          </p:cNvPr>
          <p:cNvSpPr>
            <a:spLocks noChangeArrowheads="1"/>
          </p:cNvSpPr>
          <p:nvPr/>
        </p:nvSpPr>
        <p:spPr bwMode="auto">
          <a:xfrm>
            <a:off x="8027988" y="6419850"/>
            <a:ext cx="1042987" cy="360363"/>
          </a:xfrm>
          <a:prstGeom prst="flowChartDecisi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ct val="80000"/>
              </a:lnSpc>
            </a:pPr>
            <a:r>
              <a:rPr lang="zh-CN" altLang="en-US" dirty="0"/>
              <a:t>返回</a:t>
            </a:r>
          </a:p>
        </p:txBody>
      </p:sp>
    </p:spTree>
    <p:controls>
      <mc:AlternateContent xmlns:mc="http://schemas.openxmlformats.org/markup-compatibility/2006">
        <mc:Choice xmlns:v="urn:schemas-microsoft-com:vml" Requires="v">
          <p:control spid="8214" name="ShockwaveFlash1" r:id="rId2" imgW="9142857" imgH="6160275"/>
        </mc:Choice>
        <mc:Fallback>
          <p:control name="ShockwaveFlash1" r:id="rId2" imgW="9142857" imgH="6160275">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9144000" cy="61610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41325" y="6237288"/>
            <a:ext cx="2811463" cy="523875"/>
          </a:xfrm>
        </p:spPr>
        <p:txBody>
          <a:bodyPr/>
          <a:lstStyle/>
          <a:p>
            <a:pPr eaLnBrk="1" hangingPunct="1"/>
            <a:r>
              <a:rPr lang="en-US" altLang="zh-CN" sz="3200" smtClean="0">
                <a:solidFill>
                  <a:srgbClr val="A50021"/>
                </a:solidFill>
              </a:rPr>
              <a:t>DMA</a:t>
            </a:r>
            <a:r>
              <a:rPr lang="zh-CN" altLang="en-US" sz="3200" smtClean="0">
                <a:solidFill>
                  <a:srgbClr val="A50021"/>
                </a:solidFill>
              </a:rPr>
              <a:t>传送流程</a:t>
            </a:r>
          </a:p>
        </p:txBody>
      </p:sp>
      <p:sp>
        <p:nvSpPr>
          <p:cNvPr id="9220" name="AutoShape 6">
            <a:hlinkClick r:id="" action="ppaction://hlinkshowjump?jump=lastslideviewed"/>
          </p:cNvPr>
          <p:cNvSpPr>
            <a:spLocks noChangeArrowheads="1"/>
          </p:cNvSpPr>
          <p:nvPr/>
        </p:nvSpPr>
        <p:spPr bwMode="auto">
          <a:xfrm>
            <a:off x="8027988" y="6419850"/>
            <a:ext cx="1042987" cy="360363"/>
          </a:xfrm>
          <a:prstGeom prst="flowChartDecisi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ct val="80000"/>
              </a:lnSpc>
            </a:pPr>
            <a:r>
              <a:rPr lang="zh-CN" altLang="en-US" dirty="0"/>
              <a:t>返回</a:t>
            </a:r>
          </a:p>
        </p:txBody>
      </p:sp>
    </p:spTree>
    <p:controls>
      <mc:AlternateContent xmlns:mc="http://schemas.openxmlformats.org/markup-compatibility/2006">
        <mc:Choice xmlns:v="urn:schemas-microsoft-com:vml" Requires="v">
          <p:control spid="9238" name="ShockwaveFlash1" r:id="rId2" imgW="9142857" imgH="6125430"/>
        </mc:Choice>
        <mc:Fallback>
          <p:control name="ShockwaveFlash1" r:id="rId2" imgW="9142857" imgH="6125430">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61261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advClick="0">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8850" name="Group 72"/>
          <p:cNvGrpSpPr>
            <a:grpSpLocks/>
          </p:cNvGrpSpPr>
          <p:nvPr/>
        </p:nvGrpSpPr>
        <p:grpSpPr bwMode="auto">
          <a:xfrm>
            <a:off x="539750" y="260350"/>
            <a:ext cx="8201025" cy="6019800"/>
            <a:chOff x="507" y="255"/>
            <a:chExt cx="5166" cy="3792"/>
          </a:xfrm>
        </p:grpSpPr>
        <p:sp>
          <p:nvSpPr>
            <p:cNvPr id="78851" name="Rectangle 73"/>
            <p:cNvSpPr>
              <a:spLocks noChangeArrowheads="1"/>
            </p:cNvSpPr>
            <p:nvPr/>
          </p:nvSpPr>
          <p:spPr bwMode="auto">
            <a:xfrm>
              <a:off x="1035" y="1695"/>
              <a:ext cx="768"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zh-CN" altLang="en-US"/>
            </a:p>
          </p:txBody>
        </p:sp>
        <p:sp>
          <p:nvSpPr>
            <p:cNvPr id="78852" name="Line 74"/>
            <p:cNvSpPr>
              <a:spLocks noChangeShapeType="1"/>
            </p:cNvSpPr>
            <p:nvPr/>
          </p:nvSpPr>
          <p:spPr bwMode="auto">
            <a:xfrm>
              <a:off x="603" y="2175"/>
              <a:ext cx="2592" cy="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a:spAutoFit/>
            </a:bodyPr>
            <a:lstStyle/>
            <a:p>
              <a:endParaRPr lang="zh-CN" altLang="en-US"/>
            </a:p>
          </p:txBody>
        </p:sp>
        <p:sp>
          <p:nvSpPr>
            <p:cNvPr id="78853" name="Rectangle 75"/>
            <p:cNvSpPr>
              <a:spLocks noChangeArrowheads="1"/>
            </p:cNvSpPr>
            <p:nvPr/>
          </p:nvSpPr>
          <p:spPr bwMode="auto">
            <a:xfrm>
              <a:off x="1131" y="1119"/>
              <a:ext cx="864" cy="2832"/>
            </a:xfrm>
            <a:prstGeom prst="rec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12700">
                  <a:solidFill>
                    <a:srgbClr val="000000"/>
                  </a:solidFill>
                  <a:miter lim="800000"/>
                  <a:headEnd/>
                  <a:tailEnd type="none" w="sm" len="sm"/>
                </a14:hiddenLine>
              </a:ext>
            </a:extLst>
          </p:spPr>
          <p:txBody>
            <a:bodyPr wrap="none" anchor="ctr"/>
            <a:lstStyle/>
            <a:p>
              <a:pPr algn="ctr" eaLnBrk="0" hangingPunct="0"/>
              <a:endParaRPr kumimoji="1" lang="zh-CN" altLang="zh-CN" b="1">
                <a:solidFill>
                  <a:schemeClr val="hlink"/>
                </a:solidFill>
                <a:latin typeface="Times New Roman" pitchFamily="18" charset="0"/>
              </a:endParaRPr>
            </a:p>
          </p:txBody>
        </p:sp>
        <p:sp>
          <p:nvSpPr>
            <p:cNvPr id="78854" name="Rectangle 76"/>
            <p:cNvSpPr>
              <a:spLocks noChangeArrowheads="1"/>
            </p:cNvSpPr>
            <p:nvPr/>
          </p:nvSpPr>
          <p:spPr bwMode="auto">
            <a:xfrm>
              <a:off x="2715" y="2607"/>
              <a:ext cx="480" cy="576"/>
            </a:xfrm>
            <a:prstGeom prst="rect">
              <a:avLst/>
            </a:prstGeom>
            <a:solidFill>
              <a:srgbClr val="CCFFCC"/>
            </a:solidFill>
            <a:ln w="12700">
              <a:noFill/>
              <a:miter lim="800000"/>
              <a:headEnd/>
              <a:tailEnd type="none" w="sm" len="sm"/>
            </a:ln>
            <a:effectLst>
              <a:outerShdw dist="35921" dir="2700000" algn="ctr" rotWithShape="0">
                <a:srgbClr val="808080"/>
              </a:outerShdw>
            </a:effectLst>
          </p:spPr>
          <p:txBody>
            <a:bodyPr wrap="none" anchor="ctr"/>
            <a:lstStyle/>
            <a:p>
              <a:pPr algn="ctr" eaLnBrk="0" hangingPunct="0">
                <a:defRPr/>
              </a:pPr>
              <a:endParaRPr kumimoji="1" lang="zh-CN" altLang="zh-CN" b="1">
                <a:solidFill>
                  <a:schemeClr val="hlink"/>
                </a:solidFill>
                <a:latin typeface="Times New Roman" pitchFamily="18" charset="0"/>
              </a:endParaRPr>
            </a:p>
          </p:txBody>
        </p:sp>
        <p:sp>
          <p:nvSpPr>
            <p:cNvPr id="78855" name="Rectangle 77"/>
            <p:cNvSpPr>
              <a:spLocks noChangeArrowheads="1"/>
            </p:cNvSpPr>
            <p:nvPr/>
          </p:nvSpPr>
          <p:spPr bwMode="auto">
            <a:xfrm>
              <a:off x="2619" y="2655"/>
              <a:ext cx="480" cy="576"/>
            </a:xfrm>
            <a:prstGeom prst="rect">
              <a:avLst/>
            </a:prstGeom>
            <a:solidFill>
              <a:srgbClr val="CCFFCC"/>
            </a:solidFill>
            <a:ln w="12700">
              <a:noFill/>
              <a:miter lim="800000"/>
              <a:headEnd/>
              <a:tailEnd type="none" w="sm" len="sm"/>
            </a:ln>
            <a:effectLst>
              <a:outerShdw dist="35921" dir="2700000" algn="ctr" rotWithShape="0">
                <a:srgbClr val="808080"/>
              </a:outerShdw>
            </a:effectLst>
          </p:spPr>
          <p:txBody>
            <a:bodyPr wrap="none" anchor="ctr"/>
            <a:lstStyle/>
            <a:p>
              <a:pPr algn="ctr" eaLnBrk="0" hangingPunct="0">
                <a:defRPr/>
              </a:pPr>
              <a:endParaRPr kumimoji="1" lang="zh-CN" altLang="zh-CN" b="1">
                <a:solidFill>
                  <a:schemeClr val="hlink"/>
                </a:solidFill>
                <a:latin typeface="Times New Roman" pitchFamily="18" charset="0"/>
              </a:endParaRPr>
            </a:p>
          </p:txBody>
        </p:sp>
        <p:sp>
          <p:nvSpPr>
            <p:cNvPr id="78856" name="Rectangle 78"/>
            <p:cNvSpPr>
              <a:spLocks noChangeArrowheads="1"/>
            </p:cNvSpPr>
            <p:nvPr/>
          </p:nvSpPr>
          <p:spPr bwMode="auto">
            <a:xfrm>
              <a:off x="2523" y="2703"/>
              <a:ext cx="480" cy="576"/>
            </a:xfrm>
            <a:prstGeom prst="rect">
              <a:avLst/>
            </a:prstGeom>
            <a:solidFill>
              <a:srgbClr val="CCFFCC"/>
            </a:solidFill>
            <a:ln w="12700">
              <a:noFill/>
              <a:miter lim="800000"/>
              <a:headEnd/>
              <a:tailEnd type="none" w="sm" len="sm"/>
            </a:ln>
            <a:effectLst>
              <a:outerShdw dist="35921" dir="2700000" algn="ctr" rotWithShape="0">
                <a:srgbClr val="808080"/>
              </a:outerShdw>
            </a:effectLst>
          </p:spPr>
          <p:txBody>
            <a:bodyPr wrap="none" anchor="ctr"/>
            <a:lstStyle/>
            <a:p>
              <a:pPr algn="ctr" eaLnBrk="0" hangingPunct="0">
                <a:defRPr/>
              </a:pPr>
              <a:endParaRPr kumimoji="1" lang="zh-CN" altLang="zh-CN" b="1">
                <a:solidFill>
                  <a:schemeClr val="hlink"/>
                </a:solidFill>
                <a:latin typeface="Times New Roman" pitchFamily="18" charset="0"/>
              </a:endParaRPr>
            </a:p>
          </p:txBody>
        </p:sp>
        <p:sp>
          <p:nvSpPr>
            <p:cNvPr id="78857" name="Rectangle 79"/>
            <p:cNvSpPr>
              <a:spLocks noChangeArrowheads="1"/>
            </p:cNvSpPr>
            <p:nvPr/>
          </p:nvSpPr>
          <p:spPr bwMode="auto">
            <a:xfrm>
              <a:off x="2619" y="3423"/>
              <a:ext cx="480" cy="576"/>
            </a:xfrm>
            <a:prstGeom prst="rect">
              <a:avLst/>
            </a:prstGeom>
            <a:solidFill>
              <a:srgbClr val="CCFFFF"/>
            </a:solidFill>
            <a:ln w="12700">
              <a:noFill/>
              <a:miter lim="800000"/>
              <a:headEnd/>
              <a:tailEnd type="none" w="sm" len="sm"/>
            </a:ln>
            <a:effectLst>
              <a:outerShdw dist="35921" dir="2700000" algn="ctr" rotWithShape="0">
                <a:srgbClr val="808080"/>
              </a:outerShdw>
            </a:effectLst>
          </p:spPr>
          <p:txBody>
            <a:bodyPr wrap="none" anchor="ctr"/>
            <a:lstStyle/>
            <a:p>
              <a:pPr algn="ctr" eaLnBrk="0" hangingPunct="0">
                <a:defRPr/>
              </a:pPr>
              <a:endParaRPr kumimoji="1" lang="zh-CN" altLang="zh-CN" b="1">
                <a:solidFill>
                  <a:schemeClr val="hlink"/>
                </a:solidFill>
                <a:latin typeface="Times New Roman" pitchFamily="18" charset="0"/>
              </a:endParaRPr>
            </a:p>
          </p:txBody>
        </p:sp>
        <p:sp>
          <p:nvSpPr>
            <p:cNvPr id="78858" name="Rectangle 80"/>
            <p:cNvSpPr>
              <a:spLocks noChangeArrowheads="1"/>
            </p:cNvSpPr>
            <p:nvPr/>
          </p:nvSpPr>
          <p:spPr bwMode="auto">
            <a:xfrm>
              <a:off x="2523" y="3471"/>
              <a:ext cx="480" cy="576"/>
            </a:xfrm>
            <a:prstGeom prst="rect">
              <a:avLst/>
            </a:prstGeom>
            <a:solidFill>
              <a:srgbClr val="CCFFFF"/>
            </a:solidFill>
            <a:ln w="12700">
              <a:noFill/>
              <a:miter lim="800000"/>
              <a:headEnd/>
              <a:tailEnd type="none" w="sm" len="sm"/>
            </a:ln>
            <a:effectLst>
              <a:outerShdw dist="35921" dir="2700000" algn="ctr" rotWithShape="0">
                <a:srgbClr val="808080"/>
              </a:outerShdw>
            </a:effectLst>
          </p:spPr>
          <p:txBody>
            <a:bodyPr wrap="none" anchor="ctr"/>
            <a:lstStyle/>
            <a:p>
              <a:pPr algn="ctr" eaLnBrk="0" hangingPunct="0">
                <a:defRPr/>
              </a:pPr>
              <a:endParaRPr kumimoji="1" lang="zh-CN" altLang="zh-CN" b="1">
                <a:solidFill>
                  <a:schemeClr val="hlink"/>
                </a:solidFill>
                <a:latin typeface="Times New Roman" pitchFamily="18" charset="0"/>
              </a:endParaRPr>
            </a:p>
          </p:txBody>
        </p:sp>
        <p:sp>
          <p:nvSpPr>
            <p:cNvPr id="78859" name="Line 81"/>
            <p:cNvSpPr>
              <a:spLocks noChangeShapeType="1"/>
            </p:cNvSpPr>
            <p:nvPr/>
          </p:nvSpPr>
          <p:spPr bwMode="auto">
            <a:xfrm>
              <a:off x="2667" y="3423"/>
              <a:ext cx="48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0" name="Line 82"/>
            <p:cNvSpPr>
              <a:spLocks noChangeShapeType="1"/>
            </p:cNvSpPr>
            <p:nvPr/>
          </p:nvSpPr>
          <p:spPr bwMode="auto">
            <a:xfrm>
              <a:off x="2475" y="3471"/>
              <a:ext cx="528"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1" name="Line 83"/>
            <p:cNvSpPr>
              <a:spLocks noChangeShapeType="1"/>
            </p:cNvSpPr>
            <p:nvPr/>
          </p:nvSpPr>
          <p:spPr bwMode="auto">
            <a:xfrm>
              <a:off x="2619" y="2655"/>
              <a:ext cx="48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2" name="Line 84"/>
            <p:cNvSpPr>
              <a:spLocks noChangeShapeType="1"/>
            </p:cNvSpPr>
            <p:nvPr/>
          </p:nvSpPr>
          <p:spPr bwMode="auto">
            <a:xfrm>
              <a:off x="2715" y="2607"/>
              <a:ext cx="48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3" name="Line 85"/>
            <p:cNvSpPr>
              <a:spLocks noChangeShapeType="1"/>
            </p:cNvSpPr>
            <p:nvPr/>
          </p:nvSpPr>
          <p:spPr bwMode="auto">
            <a:xfrm>
              <a:off x="2523" y="2703"/>
              <a:ext cx="48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4" name="Line 86"/>
            <p:cNvSpPr>
              <a:spLocks noChangeShapeType="1"/>
            </p:cNvSpPr>
            <p:nvPr/>
          </p:nvSpPr>
          <p:spPr bwMode="auto">
            <a:xfrm>
              <a:off x="1995" y="3183"/>
              <a:ext cx="528" cy="0"/>
            </a:xfrm>
            <a:prstGeom prst="line">
              <a:avLst/>
            </a:prstGeom>
            <a:noFill/>
            <a:ln w="101600">
              <a:solidFill>
                <a:srgbClr val="969696"/>
              </a:solidFill>
              <a:round/>
              <a:headEnd type="triangl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5" name="Line 87"/>
            <p:cNvSpPr>
              <a:spLocks noChangeShapeType="1"/>
            </p:cNvSpPr>
            <p:nvPr/>
          </p:nvSpPr>
          <p:spPr bwMode="auto">
            <a:xfrm>
              <a:off x="1995" y="2994"/>
              <a:ext cx="528" cy="0"/>
            </a:xfrm>
            <a:prstGeom prst="line">
              <a:avLst/>
            </a:prstGeom>
            <a:noFill/>
            <a:ln w="101600">
              <a:solidFill>
                <a:srgbClr val="969696"/>
              </a:solidFill>
              <a:round/>
              <a:headEnd/>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6" name="Line 88"/>
            <p:cNvSpPr>
              <a:spLocks noChangeShapeType="1"/>
            </p:cNvSpPr>
            <p:nvPr/>
          </p:nvSpPr>
          <p:spPr bwMode="auto">
            <a:xfrm>
              <a:off x="2235" y="3183"/>
              <a:ext cx="0" cy="480"/>
            </a:xfrm>
            <a:prstGeom prst="line">
              <a:avLst/>
            </a:prstGeom>
            <a:noFill/>
            <a:ln w="101600">
              <a:solidFill>
                <a:srgbClr val="96969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7" name="Line 89"/>
            <p:cNvSpPr>
              <a:spLocks noChangeShapeType="1"/>
            </p:cNvSpPr>
            <p:nvPr/>
          </p:nvSpPr>
          <p:spPr bwMode="auto">
            <a:xfrm>
              <a:off x="2235" y="3615"/>
              <a:ext cx="288" cy="0"/>
            </a:xfrm>
            <a:prstGeom prst="line">
              <a:avLst/>
            </a:prstGeom>
            <a:noFill/>
            <a:ln w="101600">
              <a:solidFill>
                <a:srgbClr val="969696"/>
              </a:solidFill>
              <a:round/>
              <a:headEnd/>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8" name="Line 90"/>
            <p:cNvSpPr>
              <a:spLocks noChangeShapeType="1"/>
            </p:cNvSpPr>
            <p:nvPr/>
          </p:nvSpPr>
          <p:spPr bwMode="auto">
            <a:xfrm>
              <a:off x="1995" y="2799"/>
              <a:ext cx="528" cy="0"/>
            </a:xfrm>
            <a:prstGeom prst="line">
              <a:avLst/>
            </a:prstGeom>
            <a:noFill/>
            <a:ln w="25400">
              <a:solidFill>
                <a:srgbClr val="969696"/>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9" name="Line 91"/>
            <p:cNvSpPr>
              <a:spLocks noChangeShapeType="1"/>
            </p:cNvSpPr>
            <p:nvPr/>
          </p:nvSpPr>
          <p:spPr bwMode="auto">
            <a:xfrm>
              <a:off x="1995" y="3855"/>
              <a:ext cx="528" cy="0"/>
            </a:xfrm>
            <a:prstGeom prst="line">
              <a:avLst/>
            </a:prstGeom>
            <a:noFill/>
            <a:ln w="25400">
              <a:solidFill>
                <a:srgbClr val="969696"/>
              </a:solidFill>
              <a:round/>
              <a:headEnd/>
              <a:tailEnd type="non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0" name="Line 92"/>
            <p:cNvSpPr>
              <a:spLocks noChangeShapeType="1"/>
            </p:cNvSpPr>
            <p:nvPr/>
          </p:nvSpPr>
          <p:spPr bwMode="auto">
            <a:xfrm>
              <a:off x="1995" y="3759"/>
              <a:ext cx="528" cy="0"/>
            </a:xfrm>
            <a:prstGeom prst="line">
              <a:avLst/>
            </a:prstGeom>
            <a:noFill/>
            <a:ln w="25400">
              <a:solidFill>
                <a:srgbClr val="969696"/>
              </a:solidFill>
              <a:round/>
              <a:headEnd/>
              <a:tailEnd type="non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1" name="Text Box 93"/>
            <p:cNvSpPr txBox="1">
              <a:spLocks noChangeArrowheads="1"/>
            </p:cNvSpPr>
            <p:nvPr/>
          </p:nvSpPr>
          <p:spPr bwMode="auto">
            <a:xfrm>
              <a:off x="1563" y="1337"/>
              <a:ext cx="480"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latin typeface="Times New Roman" pitchFamily="18" charset="0"/>
                </a:rPr>
                <a:t>RESET</a:t>
              </a:r>
            </a:p>
            <a:p>
              <a:pPr>
                <a:lnSpc>
                  <a:spcPct val="60000"/>
                </a:lnSpc>
                <a:spcBef>
                  <a:spcPct val="50000"/>
                </a:spcBef>
              </a:pPr>
              <a:r>
                <a:rPr kumimoji="1" lang="en-US" altLang="zh-CN" sz="1200" b="1">
                  <a:latin typeface="Times New Roman" pitchFamily="18" charset="0"/>
                </a:rPr>
                <a:t>   TEST</a:t>
              </a:r>
            </a:p>
            <a:p>
              <a:pPr>
                <a:lnSpc>
                  <a:spcPct val="60000"/>
                </a:lnSpc>
                <a:spcBef>
                  <a:spcPct val="50000"/>
                </a:spcBef>
              </a:pPr>
              <a:r>
                <a:rPr kumimoji="1" lang="en-US" altLang="zh-CN" sz="1200" b="1">
                  <a:latin typeface="Times New Roman" pitchFamily="18" charset="0"/>
                </a:rPr>
                <a:t>  HOLD</a:t>
              </a:r>
            </a:p>
            <a:p>
              <a:pPr>
                <a:lnSpc>
                  <a:spcPct val="60000"/>
                </a:lnSpc>
                <a:spcBef>
                  <a:spcPct val="50000"/>
                </a:spcBef>
              </a:pPr>
              <a:r>
                <a:rPr kumimoji="1" lang="en-US" altLang="zh-CN" sz="1200" b="1">
                  <a:latin typeface="Times New Roman" pitchFamily="18" charset="0"/>
                </a:rPr>
                <a:t>  HLDA</a:t>
              </a:r>
            </a:p>
            <a:p>
              <a:pPr>
                <a:lnSpc>
                  <a:spcPct val="60000"/>
                </a:lnSpc>
                <a:spcBef>
                  <a:spcPct val="50000"/>
                </a:spcBef>
              </a:pPr>
              <a:r>
                <a:rPr kumimoji="1" lang="en-US" altLang="zh-CN" sz="1200" b="1">
                  <a:latin typeface="Times New Roman" pitchFamily="18" charset="0"/>
                </a:rPr>
                <a:t>     NMI</a:t>
              </a:r>
            </a:p>
            <a:p>
              <a:pPr>
                <a:lnSpc>
                  <a:spcPct val="60000"/>
                </a:lnSpc>
                <a:spcBef>
                  <a:spcPct val="50000"/>
                </a:spcBef>
              </a:pPr>
              <a:r>
                <a:rPr kumimoji="1" lang="en-US" altLang="zh-CN" sz="1200" b="1">
                  <a:latin typeface="Times New Roman" pitchFamily="18" charset="0"/>
                </a:rPr>
                <a:t>    INTR</a:t>
              </a:r>
            </a:p>
            <a:p>
              <a:pPr>
                <a:lnSpc>
                  <a:spcPct val="60000"/>
                </a:lnSpc>
                <a:spcBef>
                  <a:spcPct val="50000"/>
                </a:spcBef>
              </a:pPr>
              <a:r>
                <a:rPr kumimoji="1" lang="en-US" altLang="zh-CN" sz="1200" b="1">
                  <a:latin typeface="Times New Roman" pitchFamily="18" charset="0"/>
                </a:rPr>
                <a:t>    INTA</a:t>
              </a:r>
            </a:p>
            <a:p>
              <a:pPr>
                <a:lnSpc>
                  <a:spcPct val="60000"/>
                </a:lnSpc>
                <a:spcBef>
                  <a:spcPct val="50000"/>
                </a:spcBef>
              </a:pPr>
              <a:r>
                <a:rPr kumimoji="1" lang="en-US" altLang="zh-CN" sz="1200" b="1">
                  <a:latin typeface="Times New Roman" pitchFamily="18" charset="0"/>
                </a:rPr>
                <a:t>  M / IO</a:t>
              </a:r>
            </a:p>
            <a:p>
              <a:pPr>
                <a:lnSpc>
                  <a:spcPct val="60000"/>
                </a:lnSpc>
                <a:spcBef>
                  <a:spcPct val="50000"/>
                </a:spcBef>
              </a:pPr>
              <a:r>
                <a:rPr kumimoji="1" lang="en-US" altLang="zh-CN" sz="1200" b="1">
                  <a:latin typeface="Times New Roman" pitchFamily="18" charset="0"/>
                </a:rPr>
                <a:t>      WR</a:t>
              </a:r>
            </a:p>
            <a:p>
              <a:pPr>
                <a:lnSpc>
                  <a:spcPct val="60000"/>
                </a:lnSpc>
                <a:spcBef>
                  <a:spcPct val="50000"/>
                </a:spcBef>
              </a:pPr>
              <a:r>
                <a:rPr kumimoji="1" lang="en-US" altLang="zh-CN" sz="1200" b="1">
                  <a:latin typeface="Times New Roman" pitchFamily="18" charset="0"/>
                </a:rPr>
                <a:t>       RD</a:t>
              </a:r>
            </a:p>
          </p:txBody>
        </p:sp>
        <p:sp>
          <p:nvSpPr>
            <p:cNvPr id="78872" name="Rectangle 94"/>
            <p:cNvSpPr>
              <a:spLocks noChangeArrowheads="1"/>
            </p:cNvSpPr>
            <p:nvPr/>
          </p:nvSpPr>
          <p:spPr bwMode="auto">
            <a:xfrm>
              <a:off x="1227" y="495"/>
              <a:ext cx="624" cy="336"/>
            </a:xfrm>
            <a:prstGeom prst="rect">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zh-CN" altLang="en-US"/>
            </a:p>
          </p:txBody>
        </p:sp>
        <p:sp>
          <p:nvSpPr>
            <p:cNvPr id="78873" name="Line 95"/>
            <p:cNvSpPr>
              <a:spLocks noChangeShapeType="1"/>
            </p:cNvSpPr>
            <p:nvPr/>
          </p:nvSpPr>
          <p:spPr bwMode="auto">
            <a:xfrm>
              <a:off x="1323" y="303"/>
              <a:ext cx="0"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4" name="Line 96"/>
            <p:cNvSpPr>
              <a:spLocks noChangeShapeType="1"/>
            </p:cNvSpPr>
            <p:nvPr/>
          </p:nvSpPr>
          <p:spPr bwMode="auto">
            <a:xfrm>
              <a:off x="1755" y="303"/>
              <a:ext cx="0"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5" name="Rectangle 97"/>
            <p:cNvSpPr>
              <a:spLocks noChangeArrowheads="1"/>
            </p:cNvSpPr>
            <p:nvPr/>
          </p:nvSpPr>
          <p:spPr bwMode="auto">
            <a:xfrm>
              <a:off x="1515" y="255"/>
              <a:ext cx="48" cy="9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8876" name="Line 98"/>
            <p:cNvSpPr>
              <a:spLocks noChangeShapeType="1"/>
            </p:cNvSpPr>
            <p:nvPr/>
          </p:nvSpPr>
          <p:spPr bwMode="auto">
            <a:xfrm>
              <a:off x="1323" y="303"/>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7" name="Line 99"/>
            <p:cNvSpPr>
              <a:spLocks noChangeShapeType="1"/>
            </p:cNvSpPr>
            <p:nvPr/>
          </p:nvSpPr>
          <p:spPr bwMode="auto">
            <a:xfrm>
              <a:off x="1467" y="255"/>
              <a:ext cx="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8" name="Line 100"/>
            <p:cNvSpPr>
              <a:spLocks noChangeShapeType="1"/>
            </p:cNvSpPr>
            <p:nvPr/>
          </p:nvSpPr>
          <p:spPr bwMode="auto">
            <a:xfrm>
              <a:off x="1611" y="255"/>
              <a:ext cx="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9" name="Line 101"/>
            <p:cNvSpPr>
              <a:spLocks noChangeShapeType="1"/>
            </p:cNvSpPr>
            <p:nvPr/>
          </p:nvSpPr>
          <p:spPr bwMode="auto">
            <a:xfrm>
              <a:off x="1611" y="303"/>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0" name="Line 102"/>
            <p:cNvSpPr>
              <a:spLocks noChangeShapeType="1"/>
            </p:cNvSpPr>
            <p:nvPr/>
          </p:nvSpPr>
          <p:spPr bwMode="auto">
            <a:xfrm>
              <a:off x="3243" y="2895"/>
              <a:ext cx="1392" cy="0"/>
            </a:xfrm>
            <a:prstGeom prst="line">
              <a:avLst/>
            </a:prstGeom>
            <a:noFill/>
            <a:ln w="317500">
              <a:solidFill>
                <a:srgbClr val="00FF99"/>
              </a:solidFill>
              <a:round/>
              <a:headEnd/>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1" name="Line 103"/>
            <p:cNvSpPr>
              <a:spLocks noChangeShapeType="1"/>
            </p:cNvSpPr>
            <p:nvPr/>
          </p:nvSpPr>
          <p:spPr bwMode="auto">
            <a:xfrm>
              <a:off x="1995" y="2367"/>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2" name="Line 104"/>
            <p:cNvSpPr>
              <a:spLocks noChangeShapeType="1"/>
            </p:cNvSpPr>
            <p:nvPr/>
          </p:nvSpPr>
          <p:spPr bwMode="auto">
            <a:xfrm>
              <a:off x="1995" y="2511"/>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3" name="Line 105"/>
            <p:cNvSpPr>
              <a:spLocks noChangeShapeType="1"/>
            </p:cNvSpPr>
            <p:nvPr/>
          </p:nvSpPr>
          <p:spPr bwMode="auto">
            <a:xfrm>
              <a:off x="1995" y="1743"/>
              <a:ext cx="1248" cy="0"/>
            </a:xfrm>
            <a:prstGeom prst="line">
              <a:avLst/>
            </a:prstGeom>
            <a:noFill/>
            <a:ln w="12700">
              <a:solidFill>
                <a:srgbClr val="808080"/>
              </a:solidFill>
              <a:round/>
              <a:headEnd type="triangle" w="sm" len="lg"/>
              <a:tailEnd type="non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4" name="Line 106"/>
            <p:cNvSpPr>
              <a:spLocks noChangeShapeType="1"/>
            </p:cNvSpPr>
            <p:nvPr/>
          </p:nvSpPr>
          <p:spPr bwMode="auto">
            <a:xfrm>
              <a:off x="1995" y="1503"/>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5" name="Line 107"/>
            <p:cNvSpPr>
              <a:spLocks noChangeShapeType="1"/>
            </p:cNvSpPr>
            <p:nvPr/>
          </p:nvSpPr>
          <p:spPr bwMode="auto">
            <a:xfrm>
              <a:off x="1995" y="1599"/>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6" name="Line 108"/>
            <p:cNvSpPr>
              <a:spLocks noChangeShapeType="1"/>
            </p:cNvSpPr>
            <p:nvPr/>
          </p:nvSpPr>
          <p:spPr bwMode="auto">
            <a:xfrm flipH="1">
              <a:off x="1995" y="1983"/>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7" name="Line 109"/>
            <p:cNvSpPr>
              <a:spLocks noChangeShapeType="1"/>
            </p:cNvSpPr>
            <p:nvPr/>
          </p:nvSpPr>
          <p:spPr bwMode="auto">
            <a:xfrm>
              <a:off x="1995" y="2127"/>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8" name="Line 110"/>
            <p:cNvSpPr>
              <a:spLocks noChangeShapeType="1"/>
            </p:cNvSpPr>
            <p:nvPr/>
          </p:nvSpPr>
          <p:spPr bwMode="auto">
            <a:xfrm>
              <a:off x="1995" y="2271"/>
              <a:ext cx="1248"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89" name="Line 111"/>
            <p:cNvSpPr>
              <a:spLocks noChangeShapeType="1"/>
            </p:cNvSpPr>
            <p:nvPr/>
          </p:nvSpPr>
          <p:spPr bwMode="auto">
            <a:xfrm>
              <a:off x="1995" y="1887"/>
              <a:ext cx="1248" cy="0"/>
            </a:xfrm>
            <a:prstGeom prst="line">
              <a:avLst/>
            </a:prstGeom>
            <a:noFill/>
            <a:ln w="12700">
              <a:solidFill>
                <a:srgbClr val="808080"/>
              </a:solidFill>
              <a:round/>
              <a:headEnd type="triangle" w="sm" len="lg"/>
              <a:tailEnd type="non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0" name="Line 112"/>
            <p:cNvSpPr>
              <a:spLocks noChangeShapeType="1"/>
            </p:cNvSpPr>
            <p:nvPr/>
          </p:nvSpPr>
          <p:spPr bwMode="auto">
            <a:xfrm>
              <a:off x="1851" y="591"/>
              <a:ext cx="1392" cy="0"/>
            </a:xfrm>
            <a:prstGeom prst="line">
              <a:avLst/>
            </a:prstGeom>
            <a:noFill/>
            <a:ln w="12700">
              <a:solidFill>
                <a:srgbClr val="808080"/>
              </a:solidFill>
              <a:round/>
              <a:headEnd type="triangle" w="sm" len="lg"/>
              <a:tailEnd type="non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1" name="Text Box 113"/>
            <p:cNvSpPr txBox="1">
              <a:spLocks noChangeArrowheads="1"/>
            </p:cNvSpPr>
            <p:nvPr/>
          </p:nvSpPr>
          <p:spPr bwMode="auto">
            <a:xfrm>
              <a:off x="1131" y="1167"/>
              <a:ext cx="86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latin typeface="Times New Roman" pitchFamily="18" charset="0"/>
                </a:rPr>
                <a:t>READY     CLK     </a:t>
              </a:r>
            </a:p>
          </p:txBody>
        </p:sp>
        <p:sp>
          <p:nvSpPr>
            <p:cNvPr id="78892" name="Line 114"/>
            <p:cNvSpPr>
              <a:spLocks noChangeShapeType="1"/>
            </p:cNvSpPr>
            <p:nvPr/>
          </p:nvSpPr>
          <p:spPr bwMode="auto">
            <a:xfrm>
              <a:off x="1851" y="783"/>
              <a:ext cx="288"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3" name="Line 115"/>
            <p:cNvSpPr>
              <a:spLocks noChangeShapeType="1"/>
            </p:cNvSpPr>
            <p:nvPr/>
          </p:nvSpPr>
          <p:spPr bwMode="auto">
            <a:xfrm>
              <a:off x="2139" y="783"/>
              <a:ext cx="0" cy="576"/>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4" name="Line 116"/>
            <p:cNvSpPr>
              <a:spLocks noChangeShapeType="1"/>
            </p:cNvSpPr>
            <p:nvPr/>
          </p:nvSpPr>
          <p:spPr bwMode="auto">
            <a:xfrm>
              <a:off x="1995" y="1359"/>
              <a:ext cx="144" cy="0"/>
            </a:xfrm>
            <a:prstGeom prst="line">
              <a:avLst/>
            </a:prstGeom>
            <a:noFill/>
            <a:ln w="12700">
              <a:solidFill>
                <a:srgbClr val="808080"/>
              </a:solidFill>
              <a:round/>
              <a:headEnd type="triangle" w="sm"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5" name="Text Box 117"/>
            <p:cNvSpPr txBox="1">
              <a:spLocks noChangeArrowheads="1"/>
            </p:cNvSpPr>
            <p:nvPr/>
          </p:nvSpPr>
          <p:spPr bwMode="auto">
            <a:xfrm>
              <a:off x="2523" y="639"/>
              <a:ext cx="57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solidFill>
                    <a:srgbClr val="777777"/>
                  </a:solidFill>
                  <a:latin typeface="Times New Roman" pitchFamily="18" charset="0"/>
                </a:rPr>
                <a:t>READY</a:t>
              </a:r>
            </a:p>
          </p:txBody>
        </p:sp>
        <p:sp>
          <p:nvSpPr>
            <p:cNvPr id="78896" name="Line 118"/>
            <p:cNvSpPr>
              <a:spLocks noChangeShapeType="1"/>
            </p:cNvSpPr>
            <p:nvPr/>
          </p:nvSpPr>
          <p:spPr bwMode="auto">
            <a:xfrm>
              <a:off x="3099" y="3711"/>
              <a:ext cx="1488" cy="0"/>
            </a:xfrm>
            <a:prstGeom prst="line">
              <a:avLst/>
            </a:prstGeom>
            <a:noFill/>
            <a:ln w="317500">
              <a:solidFill>
                <a:srgbClr val="33CCCC"/>
              </a:solidFill>
              <a:round/>
              <a:headEnd type="triangl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7" name="AutoShape 119"/>
            <p:cNvSpPr>
              <a:spLocks/>
            </p:cNvSpPr>
            <p:nvPr/>
          </p:nvSpPr>
          <p:spPr bwMode="auto">
            <a:xfrm>
              <a:off x="3291" y="543"/>
              <a:ext cx="96" cy="2016"/>
            </a:xfrm>
            <a:prstGeom prst="rightBrace">
              <a:avLst>
                <a:gd name="adj1" fmla="val 175000"/>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8898" name="Line 120"/>
            <p:cNvSpPr>
              <a:spLocks noChangeShapeType="1"/>
            </p:cNvSpPr>
            <p:nvPr/>
          </p:nvSpPr>
          <p:spPr bwMode="auto">
            <a:xfrm>
              <a:off x="3435" y="1551"/>
              <a:ext cx="1104" cy="0"/>
            </a:xfrm>
            <a:prstGeom prst="line">
              <a:avLst/>
            </a:prstGeom>
            <a:noFill/>
            <a:ln w="317500">
              <a:solidFill>
                <a:srgbClr val="FF9900"/>
              </a:solidFill>
              <a:round/>
              <a:headEnd type="triangl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99" name="Line 121"/>
            <p:cNvSpPr>
              <a:spLocks noChangeShapeType="1"/>
            </p:cNvSpPr>
            <p:nvPr/>
          </p:nvSpPr>
          <p:spPr bwMode="auto">
            <a:xfrm>
              <a:off x="795" y="1551"/>
              <a:ext cx="336" cy="0"/>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00" name="Line 122"/>
            <p:cNvSpPr>
              <a:spLocks noChangeShapeType="1"/>
            </p:cNvSpPr>
            <p:nvPr/>
          </p:nvSpPr>
          <p:spPr bwMode="auto">
            <a:xfrm>
              <a:off x="1371" y="831"/>
              <a:ext cx="0" cy="288"/>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01" name="Line 123"/>
            <p:cNvSpPr>
              <a:spLocks noChangeShapeType="1"/>
            </p:cNvSpPr>
            <p:nvPr/>
          </p:nvSpPr>
          <p:spPr bwMode="auto">
            <a:xfrm>
              <a:off x="1755" y="831"/>
              <a:ext cx="0" cy="288"/>
            </a:xfrm>
            <a:prstGeom prst="line">
              <a:avLst/>
            </a:prstGeom>
            <a:noFill/>
            <a:ln w="12700">
              <a:solidFill>
                <a:srgbClr val="808080"/>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02" name="Text Box 124"/>
            <p:cNvSpPr txBox="1">
              <a:spLocks noChangeArrowheads="1"/>
            </p:cNvSpPr>
            <p:nvPr/>
          </p:nvSpPr>
          <p:spPr bwMode="auto">
            <a:xfrm>
              <a:off x="1083" y="1520"/>
              <a:ext cx="62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latin typeface="Times New Roman" pitchFamily="18" charset="0"/>
                </a:rPr>
                <a:t>MN / MX</a:t>
              </a:r>
            </a:p>
          </p:txBody>
        </p:sp>
        <p:sp>
          <p:nvSpPr>
            <p:cNvPr id="78903" name="Line 125"/>
            <p:cNvSpPr>
              <a:spLocks noChangeShapeType="1"/>
            </p:cNvSpPr>
            <p:nvPr/>
          </p:nvSpPr>
          <p:spPr bwMode="auto">
            <a:xfrm>
              <a:off x="1371" y="1503"/>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04" name="Text Box 126"/>
            <p:cNvSpPr txBox="1">
              <a:spLocks noChangeArrowheads="1"/>
            </p:cNvSpPr>
            <p:nvPr/>
          </p:nvSpPr>
          <p:spPr bwMode="auto">
            <a:xfrm>
              <a:off x="507" y="1509"/>
              <a:ext cx="33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400" b="1">
                  <a:solidFill>
                    <a:srgbClr val="777777"/>
                  </a:solidFill>
                  <a:latin typeface="Times New Roman" pitchFamily="18" charset="0"/>
                </a:rPr>
                <a:t>+5V</a:t>
              </a:r>
            </a:p>
          </p:txBody>
        </p:sp>
        <p:sp>
          <p:nvSpPr>
            <p:cNvPr id="78905" name="AutoShape 127"/>
            <p:cNvSpPr>
              <a:spLocks/>
            </p:cNvSpPr>
            <p:nvPr/>
          </p:nvSpPr>
          <p:spPr bwMode="auto">
            <a:xfrm>
              <a:off x="4635" y="1551"/>
              <a:ext cx="96" cy="2208"/>
            </a:xfrm>
            <a:prstGeom prst="rightBrace">
              <a:avLst>
                <a:gd name="adj1" fmla="val 191667"/>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8906" name="Text Box 128"/>
            <p:cNvSpPr txBox="1">
              <a:spLocks noChangeArrowheads="1"/>
            </p:cNvSpPr>
            <p:nvPr/>
          </p:nvSpPr>
          <p:spPr bwMode="auto">
            <a:xfrm>
              <a:off x="3675" y="1497"/>
              <a:ext cx="67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zh-CN" altLang="en-US" sz="1600" b="1">
                  <a:latin typeface="Times New Roman" pitchFamily="18" charset="0"/>
                  <a:ea typeface="宋体" pitchFamily="2" charset="-122"/>
                </a:rPr>
                <a:t>控制总线</a:t>
              </a:r>
            </a:p>
          </p:txBody>
        </p:sp>
        <p:sp>
          <p:nvSpPr>
            <p:cNvPr id="78907" name="Text Box 129"/>
            <p:cNvSpPr txBox="1">
              <a:spLocks noChangeArrowheads="1"/>
            </p:cNvSpPr>
            <p:nvPr/>
          </p:nvSpPr>
          <p:spPr bwMode="auto">
            <a:xfrm>
              <a:off x="3339" y="2841"/>
              <a:ext cx="124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zh-CN" altLang="en-US" sz="1600" b="1">
                  <a:latin typeface="Times New Roman" pitchFamily="18" charset="0"/>
                  <a:ea typeface="宋体" pitchFamily="2" charset="-122"/>
                </a:rPr>
                <a:t>地址总线</a:t>
              </a:r>
              <a:r>
                <a:rPr kumimoji="1" lang="en-US" altLang="zh-CN" sz="1600" b="1">
                  <a:latin typeface="Times New Roman" pitchFamily="18" charset="0"/>
                  <a:ea typeface="宋体" pitchFamily="2" charset="-122"/>
                </a:rPr>
                <a:t>A</a:t>
              </a:r>
              <a:r>
                <a:rPr kumimoji="1" lang="en-US" altLang="zh-CN" sz="1600" b="1" baseline="-16000">
                  <a:latin typeface="Times New Roman" pitchFamily="18" charset="0"/>
                  <a:ea typeface="宋体" pitchFamily="2" charset="-122"/>
                </a:rPr>
                <a:t>19</a:t>
              </a:r>
              <a:r>
                <a:rPr kumimoji="1" lang="en-US" altLang="zh-CN" sz="1600" b="1">
                  <a:latin typeface="Times New Roman" pitchFamily="18" charset="0"/>
                  <a:ea typeface="宋体" pitchFamily="2" charset="-122"/>
                </a:rPr>
                <a:t> ~ </a:t>
              </a:r>
              <a:r>
                <a:rPr kumimoji="1" lang="en-US" altLang="zh-CN" sz="1600" b="1" baseline="-16000">
                  <a:latin typeface="Times New Roman" pitchFamily="18" charset="0"/>
                  <a:ea typeface="宋体" pitchFamily="2" charset="-122"/>
                </a:rPr>
                <a:t> </a:t>
              </a:r>
              <a:r>
                <a:rPr kumimoji="1" lang="en-US" altLang="zh-CN" sz="1600" b="1">
                  <a:latin typeface="Times New Roman" pitchFamily="18" charset="0"/>
                  <a:ea typeface="宋体" pitchFamily="2" charset="-122"/>
                </a:rPr>
                <a:t>A</a:t>
              </a:r>
              <a:r>
                <a:rPr kumimoji="1" lang="en-US" altLang="zh-CN" sz="1600" b="1" baseline="-16000">
                  <a:latin typeface="Times New Roman" pitchFamily="18" charset="0"/>
                  <a:ea typeface="宋体" pitchFamily="2" charset="-122"/>
                </a:rPr>
                <a:t>0</a:t>
              </a:r>
            </a:p>
          </p:txBody>
        </p:sp>
        <p:sp>
          <p:nvSpPr>
            <p:cNvPr id="78908" name="Text Box 130"/>
            <p:cNvSpPr txBox="1">
              <a:spLocks noChangeArrowheads="1"/>
            </p:cNvSpPr>
            <p:nvPr/>
          </p:nvSpPr>
          <p:spPr bwMode="auto">
            <a:xfrm>
              <a:off x="3291" y="3657"/>
              <a:ext cx="12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zh-CN" altLang="en-US" sz="1600" b="1">
                  <a:latin typeface="Times New Roman" pitchFamily="18" charset="0"/>
                  <a:ea typeface="宋体" pitchFamily="2" charset="-122"/>
                </a:rPr>
                <a:t>数据总线</a:t>
              </a:r>
              <a:r>
                <a:rPr kumimoji="1" lang="en-US" altLang="zh-CN" sz="1600" b="1">
                  <a:latin typeface="Times New Roman" pitchFamily="18" charset="0"/>
                  <a:ea typeface="宋体" pitchFamily="2" charset="-122"/>
                </a:rPr>
                <a:t>D</a:t>
              </a:r>
              <a:r>
                <a:rPr kumimoji="1" lang="en-US" altLang="zh-CN" sz="1600" b="1" baseline="-16000">
                  <a:latin typeface="Times New Roman" pitchFamily="18" charset="0"/>
                  <a:ea typeface="宋体" pitchFamily="2" charset="-122"/>
                </a:rPr>
                <a:t>7</a:t>
              </a:r>
              <a:r>
                <a:rPr kumimoji="1" lang="en-US" altLang="zh-CN" sz="1600" b="1">
                  <a:latin typeface="Times New Roman" pitchFamily="18" charset="0"/>
                  <a:ea typeface="宋体" pitchFamily="2" charset="-122"/>
                </a:rPr>
                <a:t> ~ D</a:t>
              </a:r>
              <a:r>
                <a:rPr kumimoji="1" lang="en-US" altLang="zh-CN" sz="1600" b="1" baseline="-16000">
                  <a:latin typeface="Times New Roman" pitchFamily="18" charset="0"/>
                  <a:ea typeface="宋体" pitchFamily="2" charset="-122"/>
                </a:rPr>
                <a:t>0</a:t>
              </a:r>
            </a:p>
          </p:txBody>
        </p:sp>
        <p:sp>
          <p:nvSpPr>
            <p:cNvPr id="78909" name="Line 131"/>
            <p:cNvSpPr>
              <a:spLocks noChangeShapeType="1"/>
            </p:cNvSpPr>
            <p:nvPr/>
          </p:nvSpPr>
          <p:spPr bwMode="auto">
            <a:xfrm>
              <a:off x="1683" y="1455"/>
              <a:ext cx="2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0" name="Line 132"/>
            <p:cNvSpPr>
              <a:spLocks noChangeShapeType="1"/>
            </p:cNvSpPr>
            <p:nvPr/>
          </p:nvSpPr>
          <p:spPr bwMode="auto">
            <a:xfrm>
              <a:off x="1755" y="2463"/>
              <a:ext cx="1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1" name="Line 133"/>
            <p:cNvSpPr>
              <a:spLocks noChangeShapeType="1"/>
            </p:cNvSpPr>
            <p:nvPr/>
          </p:nvSpPr>
          <p:spPr bwMode="auto">
            <a:xfrm>
              <a:off x="1755" y="2352"/>
              <a:ext cx="1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2" name="Line 134"/>
            <p:cNvSpPr>
              <a:spLocks noChangeShapeType="1"/>
            </p:cNvSpPr>
            <p:nvPr/>
          </p:nvSpPr>
          <p:spPr bwMode="auto">
            <a:xfrm>
              <a:off x="1803" y="2223"/>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3" name="Line 135"/>
            <p:cNvSpPr>
              <a:spLocks noChangeShapeType="1"/>
            </p:cNvSpPr>
            <p:nvPr/>
          </p:nvSpPr>
          <p:spPr bwMode="auto">
            <a:xfrm>
              <a:off x="1707" y="2079"/>
              <a:ext cx="2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4" name="Text Box 136"/>
            <p:cNvSpPr txBox="1">
              <a:spLocks noChangeArrowheads="1"/>
            </p:cNvSpPr>
            <p:nvPr/>
          </p:nvSpPr>
          <p:spPr bwMode="auto">
            <a:xfrm>
              <a:off x="1323" y="2737"/>
              <a:ext cx="816"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solidFill>
                    <a:srgbClr val="777777"/>
                  </a:solidFill>
                  <a:latin typeface="Times New Roman" pitchFamily="18" charset="0"/>
                </a:rPr>
                <a:t>              </a:t>
              </a:r>
              <a:r>
                <a:rPr kumimoji="1" lang="en-US" altLang="zh-CN" sz="1200" b="1">
                  <a:latin typeface="Times New Roman" pitchFamily="18" charset="0"/>
                </a:rPr>
                <a:t>ALE</a:t>
              </a:r>
            </a:p>
            <a:p>
              <a:pPr>
                <a:lnSpc>
                  <a:spcPct val="80000"/>
                </a:lnSpc>
                <a:spcBef>
                  <a:spcPct val="100000"/>
                </a:spcBef>
              </a:pPr>
              <a:r>
                <a:rPr kumimoji="1" lang="en-US" altLang="zh-CN" sz="1200" b="1">
                  <a:latin typeface="Times New Roman" pitchFamily="18" charset="0"/>
                </a:rPr>
                <a:t> A</a:t>
              </a:r>
              <a:r>
                <a:rPr kumimoji="1" lang="en-US" altLang="zh-CN" sz="1600" b="1" baseline="-16000">
                  <a:latin typeface="Times New Roman" pitchFamily="18" charset="0"/>
                  <a:ea typeface="宋体" pitchFamily="2" charset="-122"/>
                </a:rPr>
                <a:t>19</a:t>
              </a:r>
              <a:r>
                <a:rPr kumimoji="1" lang="en-US" altLang="zh-CN" sz="1200" b="1">
                  <a:latin typeface="Times New Roman" pitchFamily="18" charset="0"/>
                </a:rPr>
                <a:t> ~ A</a:t>
              </a:r>
              <a:r>
                <a:rPr kumimoji="1" lang="en-US" altLang="zh-CN" sz="1600" b="1" baseline="-16000">
                  <a:latin typeface="Times New Roman" pitchFamily="18" charset="0"/>
                </a:rPr>
                <a:t>8</a:t>
              </a:r>
            </a:p>
            <a:p>
              <a:pPr>
                <a:lnSpc>
                  <a:spcPct val="80000"/>
                </a:lnSpc>
                <a:spcBef>
                  <a:spcPct val="80000"/>
                </a:spcBef>
              </a:pPr>
              <a:r>
                <a:rPr kumimoji="1" lang="en-US" altLang="zh-CN" sz="1200" b="1">
                  <a:latin typeface="Times New Roman" pitchFamily="18" charset="0"/>
                </a:rPr>
                <a:t> AD</a:t>
              </a:r>
              <a:r>
                <a:rPr kumimoji="1" lang="en-US" altLang="zh-CN" sz="1600" b="1" baseline="-16000">
                  <a:latin typeface="Times New Roman" pitchFamily="18" charset="0"/>
                </a:rPr>
                <a:t>7  </a:t>
              </a:r>
              <a:r>
                <a:rPr kumimoji="1" lang="en-US" altLang="zh-CN" sz="1200" b="1">
                  <a:latin typeface="Times New Roman" pitchFamily="18" charset="0"/>
                </a:rPr>
                <a:t> ~ AD</a:t>
              </a:r>
              <a:r>
                <a:rPr kumimoji="1" lang="en-US" altLang="zh-CN" sz="1200" b="1" baseline="-2000">
                  <a:latin typeface="Times New Roman" pitchFamily="18" charset="0"/>
                </a:rPr>
                <a:t> </a:t>
              </a:r>
              <a:r>
                <a:rPr kumimoji="1" lang="en-US" altLang="zh-CN" sz="1600" b="1" baseline="-16000">
                  <a:latin typeface="Times New Roman" pitchFamily="18" charset="0"/>
                </a:rPr>
                <a:t>0</a:t>
              </a:r>
            </a:p>
            <a:p>
              <a:pPr>
                <a:lnSpc>
                  <a:spcPct val="60000"/>
                </a:lnSpc>
                <a:spcBef>
                  <a:spcPct val="50000"/>
                </a:spcBef>
              </a:pPr>
              <a:endParaRPr kumimoji="1" lang="en-US" altLang="zh-CN" sz="1200" b="1">
                <a:latin typeface="Times New Roman" pitchFamily="18" charset="0"/>
              </a:endParaRPr>
            </a:p>
            <a:p>
              <a:pPr>
                <a:lnSpc>
                  <a:spcPct val="60000"/>
                </a:lnSpc>
                <a:spcBef>
                  <a:spcPct val="50000"/>
                </a:spcBef>
              </a:pPr>
              <a:r>
                <a:rPr kumimoji="1" lang="en-US" altLang="zh-CN" sz="1400" b="1">
                  <a:latin typeface="Times New Roman" pitchFamily="18" charset="0"/>
                </a:rPr>
                <a:t>          </a:t>
              </a:r>
            </a:p>
          </p:txBody>
        </p:sp>
        <p:sp>
          <p:nvSpPr>
            <p:cNvPr id="78915" name="Text Box 137"/>
            <p:cNvSpPr txBox="1">
              <a:spLocks noChangeArrowheads="1"/>
            </p:cNvSpPr>
            <p:nvPr/>
          </p:nvSpPr>
          <p:spPr bwMode="auto">
            <a:xfrm>
              <a:off x="1563" y="3666"/>
              <a:ext cx="52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400" b="1">
                  <a:latin typeface="Times New Roman" pitchFamily="18" charset="0"/>
                </a:rPr>
                <a:t>DT / R</a:t>
              </a:r>
            </a:p>
            <a:p>
              <a:pPr>
                <a:lnSpc>
                  <a:spcPct val="60000"/>
                </a:lnSpc>
                <a:spcBef>
                  <a:spcPct val="50000"/>
                </a:spcBef>
              </a:pPr>
              <a:r>
                <a:rPr kumimoji="1" lang="en-US" altLang="zh-CN" sz="1400" b="1">
                  <a:latin typeface="Times New Roman" pitchFamily="18" charset="0"/>
                </a:rPr>
                <a:t>   DEN</a:t>
              </a:r>
            </a:p>
          </p:txBody>
        </p:sp>
        <p:sp>
          <p:nvSpPr>
            <p:cNvPr id="78916" name="Line 138"/>
            <p:cNvSpPr>
              <a:spLocks noChangeShapeType="1"/>
            </p:cNvSpPr>
            <p:nvPr/>
          </p:nvSpPr>
          <p:spPr bwMode="auto">
            <a:xfrm>
              <a:off x="1851" y="3663"/>
              <a:ext cx="9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17" name="Text Box 139"/>
            <p:cNvSpPr txBox="1">
              <a:spLocks noChangeArrowheads="1"/>
            </p:cNvSpPr>
            <p:nvPr/>
          </p:nvSpPr>
          <p:spPr bwMode="auto">
            <a:xfrm>
              <a:off x="1179" y="2079"/>
              <a:ext cx="48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600" b="1">
                  <a:solidFill>
                    <a:schemeClr val="hlink"/>
                  </a:solidFill>
                  <a:latin typeface="Times New Roman" pitchFamily="18" charset="0"/>
                </a:rPr>
                <a:t>8088</a:t>
              </a:r>
            </a:p>
            <a:p>
              <a:pPr>
                <a:lnSpc>
                  <a:spcPct val="60000"/>
                </a:lnSpc>
                <a:spcBef>
                  <a:spcPct val="50000"/>
                </a:spcBef>
              </a:pPr>
              <a:r>
                <a:rPr kumimoji="1" lang="en-US" altLang="zh-CN" sz="1600" b="1">
                  <a:solidFill>
                    <a:schemeClr val="hlink"/>
                  </a:solidFill>
                  <a:latin typeface="Times New Roman" pitchFamily="18" charset="0"/>
                </a:rPr>
                <a:t>CPU</a:t>
              </a:r>
            </a:p>
          </p:txBody>
        </p:sp>
        <p:sp>
          <p:nvSpPr>
            <p:cNvPr id="78918" name="Text Box 140"/>
            <p:cNvSpPr txBox="1">
              <a:spLocks noChangeArrowheads="1"/>
            </p:cNvSpPr>
            <p:nvPr/>
          </p:nvSpPr>
          <p:spPr bwMode="auto">
            <a:xfrm>
              <a:off x="2523" y="2751"/>
              <a:ext cx="48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solidFill>
                    <a:srgbClr val="777777"/>
                  </a:solidFill>
                  <a:latin typeface="Times New Roman" pitchFamily="18" charset="0"/>
                </a:rPr>
                <a:t>STB</a:t>
              </a:r>
            </a:p>
            <a:p>
              <a:pPr>
                <a:lnSpc>
                  <a:spcPct val="60000"/>
                </a:lnSpc>
                <a:spcBef>
                  <a:spcPct val="50000"/>
                </a:spcBef>
              </a:pPr>
              <a:r>
                <a:rPr kumimoji="1" lang="en-US" altLang="zh-CN" sz="1200" b="1">
                  <a:solidFill>
                    <a:schemeClr val="hlink"/>
                  </a:solidFill>
                  <a:latin typeface="Times New Roman" pitchFamily="18" charset="0"/>
                </a:rPr>
                <a:t> </a:t>
              </a:r>
              <a:r>
                <a:rPr kumimoji="1" lang="en-US" altLang="zh-CN" sz="1600" b="1">
                  <a:solidFill>
                    <a:schemeClr val="hlink"/>
                  </a:solidFill>
                  <a:latin typeface="Times New Roman" pitchFamily="18" charset="0"/>
                </a:rPr>
                <a:t>8282</a:t>
              </a:r>
              <a:endParaRPr kumimoji="1" lang="en-US" altLang="zh-CN" sz="1200" b="1">
                <a:solidFill>
                  <a:schemeClr val="hlink"/>
                </a:solidFill>
                <a:latin typeface="Times New Roman" pitchFamily="18" charset="0"/>
              </a:endParaRPr>
            </a:p>
          </p:txBody>
        </p:sp>
        <p:sp>
          <p:nvSpPr>
            <p:cNvPr id="78919" name="Text Box 141"/>
            <p:cNvSpPr txBox="1">
              <a:spLocks noChangeArrowheads="1"/>
            </p:cNvSpPr>
            <p:nvPr/>
          </p:nvSpPr>
          <p:spPr bwMode="auto">
            <a:xfrm>
              <a:off x="2763" y="3152"/>
              <a:ext cx="28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solidFill>
                    <a:srgbClr val="777777"/>
                  </a:solidFill>
                  <a:latin typeface="Times New Roman" pitchFamily="18" charset="0"/>
                </a:rPr>
                <a:t>OE</a:t>
              </a:r>
            </a:p>
          </p:txBody>
        </p:sp>
        <p:sp>
          <p:nvSpPr>
            <p:cNvPr id="78920" name="Text Box 142"/>
            <p:cNvSpPr txBox="1">
              <a:spLocks noChangeArrowheads="1"/>
            </p:cNvSpPr>
            <p:nvPr/>
          </p:nvSpPr>
          <p:spPr bwMode="auto">
            <a:xfrm>
              <a:off x="2523" y="3711"/>
              <a:ext cx="38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200" b="1">
                  <a:solidFill>
                    <a:srgbClr val="777777"/>
                  </a:solidFill>
                  <a:latin typeface="Times New Roman" pitchFamily="18" charset="0"/>
                </a:rPr>
                <a:t>T</a:t>
              </a:r>
            </a:p>
            <a:p>
              <a:pPr>
                <a:lnSpc>
                  <a:spcPct val="60000"/>
                </a:lnSpc>
                <a:spcBef>
                  <a:spcPct val="50000"/>
                </a:spcBef>
              </a:pPr>
              <a:r>
                <a:rPr kumimoji="1" lang="en-US" altLang="zh-CN" sz="1200" b="1">
                  <a:solidFill>
                    <a:srgbClr val="777777"/>
                  </a:solidFill>
                  <a:latin typeface="Times New Roman" pitchFamily="18" charset="0"/>
                </a:rPr>
                <a:t>OE</a:t>
              </a:r>
            </a:p>
          </p:txBody>
        </p:sp>
        <p:sp>
          <p:nvSpPr>
            <p:cNvPr id="78921" name="Text Box 143"/>
            <p:cNvSpPr txBox="1">
              <a:spLocks noChangeArrowheads="1"/>
            </p:cNvSpPr>
            <p:nvPr/>
          </p:nvSpPr>
          <p:spPr bwMode="auto">
            <a:xfrm>
              <a:off x="2619" y="3519"/>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600" b="1">
                  <a:solidFill>
                    <a:schemeClr val="hlink"/>
                  </a:solidFill>
                  <a:latin typeface="Times New Roman" pitchFamily="18" charset="0"/>
                </a:rPr>
                <a:t>8286</a:t>
              </a:r>
            </a:p>
          </p:txBody>
        </p:sp>
        <p:sp>
          <p:nvSpPr>
            <p:cNvPr id="78922" name="Line 144"/>
            <p:cNvSpPr>
              <a:spLocks noChangeShapeType="1"/>
            </p:cNvSpPr>
            <p:nvPr/>
          </p:nvSpPr>
          <p:spPr bwMode="auto">
            <a:xfrm>
              <a:off x="2907" y="3279"/>
              <a:ext cx="0"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23" name="Line 145"/>
            <p:cNvSpPr>
              <a:spLocks noChangeShapeType="1"/>
            </p:cNvSpPr>
            <p:nvPr/>
          </p:nvSpPr>
          <p:spPr bwMode="auto">
            <a:xfrm>
              <a:off x="2859" y="3375"/>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24" name="Line 146"/>
            <p:cNvSpPr>
              <a:spLocks noChangeShapeType="1"/>
            </p:cNvSpPr>
            <p:nvPr/>
          </p:nvSpPr>
          <p:spPr bwMode="auto">
            <a:xfrm>
              <a:off x="2571" y="3807"/>
              <a:ext cx="19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25" name="Line 147"/>
            <p:cNvSpPr>
              <a:spLocks noChangeShapeType="1"/>
            </p:cNvSpPr>
            <p:nvPr/>
          </p:nvSpPr>
          <p:spPr bwMode="auto">
            <a:xfrm>
              <a:off x="2811" y="3135"/>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926" name="Text Box 148"/>
            <p:cNvSpPr txBox="1">
              <a:spLocks noChangeArrowheads="1"/>
            </p:cNvSpPr>
            <p:nvPr/>
          </p:nvSpPr>
          <p:spPr bwMode="auto">
            <a:xfrm>
              <a:off x="1323" y="633"/>
              <a:ext cx="48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a:lnSpc>
                  <a:spcPct val="60000"/>
                </a:lnSpc>
                <a:spcBef>
                  <a:spcPct val="50000"/>
                </a:spcBef>
              </a:pPr>
              <a:r>
                <a:rPr kumimoji="1" lang="en-US" altLang="zh-CN" sz="1600" b="1">
                  <a:solidFill>
                    <a:schemeClr val="hlink"/>
                  </a:solidFill>
                  <a:latin typeface="Times New Roman" pitchFamily="18" charset="0"/>
                </a:rPr>
                <a:t>8284A</a:t>
              </a:r>
            </a:p>
          </p:txBody>
        </p:sp>
        <p:sp>
          <p:nvSpPr>
            <p:cNvPr id="78927" name="Text Box 149"/>
            <p:cNvSpPr txBox="1">
              <a:spLocks noChangeArrowheads="1"/>
            </p:cNvSpPr>
            <p:nvPr/>
          </p:nvSpPr>
          <p:spPr bwMode="auto">
            <a:xfrm>
              <a:off x="4809" y="2574"/>
              <a:ext cx="8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隶书" pitchFamily="49" charset="-122"/>
                </a:defRPr>
              </a:lvl1pPr>
              <a:lvl2pPr marL="742950" indent="-285750" eaLnBrk="0" hangingPunct="0">
                <a:defRPr sz="2000">
                  <a:solidFill>
                    <a:schemeClr val="tx1"/>
                  </a:solidFill>
                  <a:latin typeface="Arial" charset="0"/>
                  <a:ea typeface="隶书" pitchFamily="49" charset="-122"/>
                </a:defRPr>
              </a:lvl2pPr>
              <a:lvl3pPr marL="1143000" indent="-228600" eaLnBrk="0" hangingPunct="0">
                <a:defRPr sz="2000">
                  <a:solidFill>
                    <a:schemeClr val="tx1"/>
                  </a:solidFill>
                  <a:latin typeface="Arial" charset="0"/>
                  <a:ea typeface="隶书" pitchFamily="49" charset="-122"/>
                </a:defRPr>
              </a:lvl3pPr>
              <a:lvl4pPr marL="1600200" indent="-228600" eaLnBrk="0" hangingPunct="0">
                <a:defRPr sz="2000">
                  <a:solidFill>
                    <a:schemeClr val="tx1"/>
                  </a:solidFill>
                  <a:latin typeface="Arial" charset="0"/>
                  <a:ea typeface="隶书" pitchFamily="49" charset="-122"/>
                </a:defRPr>
              </a:lvl4pPr>
              <a:lvl5pPr marL="2057400" indent="-228600" eaLnBrk="0" hangingPunct="0">
                <a:defRPr sz="2000">
                  <a:solidFill>
                    <a:schemeClr val="tx1"/>
                  </a:solidFill>
                  <a:latin typeface="Arial" charset="0"/>
                  <a:ea typeface="隶书" pitchFamily="49" charset="-122"/>
                </a:defRPr>
              </a:lvl5pPr>
              <a:lvl6pPr marL="2514600" indent="-228600" eaLnBrk="0" fontAlgn="base" hangingPunct="0">
                <a:spcBef>
                  <a:spcPct val="0"/>
                </a:spcBef>
                <a:spcAft>
                  <a:spcPct val="0"/>
                </a:spcAft>
                <a:defRPr sz="2000">
                  <a:solidFill>
                    <a:schemeClr val="tx1"/>
                  </a:solidFill>
                  <a:latin typeface="Arial" charset="0"/>
                  <a:ea typeface="隶书" pitchFamily="49" charset="-122"/>
                </a:defRPr>
              </a:lvl6pPr>
              <a:lvl7pPr marL="2971800" indent="-228600" eaLnBrk="0" fontAlgn="base" hangingPunct="0">
                <a:spcBef>
                  <a:spcPct val="0"/>
                </a:spcBef>
                <a:spcAft>
                  <a:spcPct val="0"/>
                </a:spcAft>
                <a:defRPr sz="2000">
                  <a:solidFill>
                    <a:schemeClr val="tx1"/>
                  </a:solidFill>
                  <a:latin typeface="Arial" charset="0"/>
                  <a:ea typeface="隶书" pitchFamily="49" charset="-122"/>
                </a:defRPr>
              </a:lvl7pPr>
              <a:lvl8pPr marL="3429000" indent="-228600" eaLnBrk="0" fontAlgn="base" hangingPunct="0">
                <a:spcBef>
                  <a:spcPct val="0"/>
                </a:spcBef>
                <a:spcAft>
                  <a:spcPct val="0"/>
                </a:spcAft>
                <a:defRPr sz="2000">
                  <a:solidFill>
                    <a:schemeClr val="tx1"/>
                  </a:solidFill>
                  <a:latin typeface="Arial" charset="0"/>
                  <a:ea typeface="隶书" pitchFamily="49" charset="-122"/>
                </a:defRPr>
              </a:lvl8pPr>
              <a:lvl9pPr marL="3886200" indent="-228600" eaLnBrk="0" fontAlgn="base" hangingPunct="0">
                <a:spcBef>
                  <a:spcPct val="0"/>
                </a:spcBef>
                <a:spcAft>
                  <a:spcPct val="0"/>
                </a:spcAft>
                <a:defRPr sz="2000">
                  <a:solidFill>
                    <a:schemeClr val="tx1"/>
                  </a:solidFill>
                  <a:latin typeface="Arial" charset="0"/>
                  <a:ea typeface="隶书" pitchFamily="49" charset="-122"/>
                </a:defRPr>
              </a:lvl9pPr>
            </a:lstStyle>
            <a:p>
              <a:pPr fontAlgn="ctr">
                <a:lnSpc>
                  <a:spcPct val="60000"/>
                </a:lnSpc>
                <a:spcBef>
                  <a:spcPct val="50000"/>
                </a:spcBef>
              </a:pPr>
              <a:r>
                <a:rPr kumimoji="1" lang="zh-CN" altLang="en-US" sz="1800" b="1">
                  <a:solidFill>
                    <a:schemeClr val="hlink"/>
                  </a:solidFill>
                  <a:latin typeface="Times New Roman" pitchFamily="18" charset="0"/>
                  <a:ea typeface="宋体" pitchFamily="2" charset="-122"/>
                </a:rPr>
                <a:t>系统总线</a:t>
              </a:r>
            </a:p>
          </p:txBody>
        </p:sp>
      </p:gr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438" y="1076325"/>
            <a:ext cx="59531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937213"/>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t>接口实例</a:t>
            </a:r>
            <a:endParaRPr lang="zh-CN" altLang="en-US" sz="2800" dirty="0"/>
          </a:p>
        </p:txBody>
      </p:sp>
      <p:pic>
        <p:nvPicPr>
          <p:cNvPr id="10242" name="Picture 2" descr="c:\users\george\appdata\roaming\360se6\User Data\temp\u=4150415498,2482047868&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382905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george\appdata\roaming\360se6\User Data\temp\u=3704395433,4091402893&amp;fm=2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090613"/>
            <a:ext cx="2905125"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users\george\appdata\roaming\360se6\User Data\temp\u=2150012848,2556948277&amp;fm=21&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3645024"/>
            <a:ext cx="2790825"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c:\users\george\appdata\roaming\360se6\User Data\temp\u=3545764079,1291168291&amp;fm=21&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197" y="3648432"/>
            <a:ext cx="2790825" cy="2095501"/>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6">
            <a:hlinkClick r:id="rId6" action="ppaction://hlinksldjump"/>
          </p:cNvPr>
          <p:cNvSpPr/>
          <p:nvPr/>
        </p:nvSpPr>
        <p:spPr bwMode="auto">
          <a:xfrm>
            <a:off x="8028384" y="5661595"/>
            <a:ext cx="792088" cy="359693"/>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j-ea"/>
                <a:ea typeface="+mj-ea"/>
              </a:rPr>
              <a:t> 返回</a:t>
            </a:r>
          </a:p>
        </p:txBody>
      </p:sp>
    </p:spTree>
    <p:extLst>
      <p:ext uri="{BB962C8B-B14F-4D97-AF65-F5344CB8AC3E}">
        <p14:creationId xmlns:p14="http://schemas.microsoft.com/office/powerpoint/2010/main" val="2088191895"/>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0" dirty="0">
                <a:solidFill>
                  <a:schemeClr val="accent2"/>
                </a:solidFill>
              </a:rPr>
              <a:t>1. </a:t>
            </a:r>
            <a:r>
              <a:rPr lang="zh-CN" altLang="en-US" b="0" dirty="0">
                <a:solidFill>
                  <a:schemeClr val="accent2"/>
                </a:solidFill>
              </a:rPr>
              <a:t>接口电路的内部结构</a:t>
            </a:r>
          </a:p>
        </p:txBody>
      </p:sp>
      <p:sp>
        <p:nvSpPr>
          <p:cNvPr id="20483" name="Rectangle 3"/>
          <p:cNvSpPr>
            <a:spLocks noGrp="1" noChangeArrowheads="1"/>
          </p:cNvSpPr>
          <p:nvPr>
            <p:ph type="body" idx="1"/>
          </p:nvPr>
        </p:nvSpPr>
        <p:spPr>
          <a:xfrm>
            <a:off x="468313" y="981075"/>
            <a:ext cx="8207375" cy="4104109"/>
          </a:xfrm>
        </p:spPr>
        <p:txBody>
          <a:bodyPr/>
          <a:lstStyle/>
          <a:p>
            <a:pPr eaLnBrk="1" hangingPunct="1"/>
            <a:r>
              <a:rPr lang="en-US" altLang="zh-CN" sz="2400" b="0" dirty="0" smtClean="0"/>
              <a:t>CPU</a:t>
            </a:r>
            <a:r>
              <a:rPr lang="zh-CN" altLang="en-US" sz="2400" b="0" dirty="0" smtClean="0"/>
              <a:t>与外设主要有数据、状态和控制信息需要相互交换，于是从应用角度看内部：</a:t>
            </a:r>
          </a:p>
          <a:p>
            <a:pPr eaLnBrk="1" hangingPunct="1">
              <a:buFontTx/>
              <a:buNone/>
            </a:pPr>
            <a:r>
              <a:rPr lang="zh-CN" altLang="en-US" sz="2400" b="0" dirty="0" smtClean="0"/>
              <a:t>⑴  数据寄存器</a:t>
            </a:r>
          </a:p>
          <a:p>
            <a:pPr lvl="1" eaLnBrk="1" hangingPunct="1"/>
            <a:r>
              <a:rPr lang="zh-CN" altLang="en-US" sz="2400" b="0" dirty="0" smtClean="0">
                <a:solidFill>
                  <a:srgbClr val="000099"/>
                </a:solidFill>
              </a:rPr>
              <a:t>输入数据寄存器：保存外设给</a:t>
            </a:r>
            <a:r>
              <a:rPr lang="en-US" altLang="zh-CN" sz="2400" b="0" dirty="0" smtClean="0">
                <a:solidFill>
                  <a:srgbClr val="000099"/>
                </a:solidFill>
              </a:rPr>
              <a:t>CPU</a:t>
            </a:r>
            <a:r>
              <a:rPr lang="zh-CN" altLang="en-US" sz="2400" b="0" dirty="0" smtClean="0">
                <a:solidFill>
                  <a:srgbClr val="000099"/>
                </a:solidFill>
              </a:rPr>
              <a:t>的数据</a:t>
            </a:r>
          </a:p>
          <a:p>
            <a:pPr lvl="1" eaLnBrk="1" hangingPunct="1"/>
            <a:r>
              <a:rPr lang="zh-CN" altLang="en-US" sz="2400" b="0" dirty="0" smtClean="0">
                <a:solidFill>
                  <a:srgbClr val="000099"/>
                </a:solidFill>
              </a:rPr>
              <a:t>输出数据寄存器：保存</a:t>
            </a:r>
            <a:r>
              <a:rPr lang="en-US" altLang="zh-CN" sz="2400" b="0" dirty="0" smtClean="0">
                <a:solidFill>
                  <a:srgbClr val="000099"/>
                </a:solidFill>
              </a:rPr>
              <a:t>CPU</a:t>
            </a:r>
            <a:r>
              <a:rPr lang="zh-CN" altLang="en-US" sz="2400" b="0" dirty="0" smtClean="0">
                <a:solidFill>
                  <a:srgbClr val="000099"/>
                </a:solidFill>
              </a:rPr>
              <a:t>给外设的数据</a:t>
            </a:r>
          </a:p>
          <a:p>
            <a:pPr eaLnBrk="1" hangingPunct="1">
              <a:buFontTx/>
              <a:buNone/>
            </a:pPr>
            <a:r>
              <a:rPr lang="zh-CN" altLang="en-US" sz="2400" b="0" dirty="0" smtClean="0"/>
              <a:t>⑵  状态寄存器</a:t>
            </a:r>
          </a:p>
          <a:p>
            <a:pPr lvl="1" eaLnBrk="1" hangingPunct="1"/>
            <a:r>
              <a:rPr lang="zh-CN" altLang="en-US" sz="2400" b="0" dirty="0" smtClean="0">
                <a:solidFill>
                  <a:srgbClr val="000099"/>
                </a:solidFill>
              </a:rPr>
              <a:t>保存外设或接口电路的状态</a:t>
            </a:r>
          </a:p>
          <a:p>
            <a:pPr eaLnBrk="1" hangingPunct="1">
              <a:buFontTx/>
              <a:buNone/>
            </a:pPr>
            <a:r>
              <a:rPr lang="zh-CN" altLang="en-US" sz="2400" b="0" dirty="0" smtClean="0"/>
              <a:t>⑶  控制寄存器</a:t>
            </a:r>
          </a:p>
          <a:p>
            <a:pPr lvl="1" eaLnBrk="1" hangingPunct="1"/>
            <a:r>
              <a:rPr lang="zh-CN" altLang="en-US" sz="2400" b="0" dirty="0" smtClean="0">
                <a:solidFill>
                  <a:srgbClr val="000099"/>
                </a:solidFill>
              </a:rPr>
              <a:t>保存</a:t>
            </a:r>
            <a:r>
              <a:rPr lang="en-US" altLang="zh-CN" sz="2400" b="0" dirty="0" smtClean="0">
                <a:solidFill>
                  <a:srgbClr val="000099"/>
                </a:solidFill>
              </a:rPr>
              <a:t>CPU</a:t>
            </a:r>
            <a:r>
              <a:rPr lang="zh-CN" altLang="en-US" sz="2400" b="0" dirty="0" smtClean="0">
                <a:solidFill>
                  <a:srgbClr val="000099"/>
                </a:solidFill>
              </a:rPr>
              <a:t>给外设或接口电路的命令</a:t>
            </a:r>
          </a:p>
        </p:txBody>
      </p:sp>
      <p:sp>
        <p:nvSpPr>
          <p:cNvPr id="2" name="圆角矩形 1">
            <a:hlinkClick r:id="rId2" action="ppaction://hlinksldjump"/>
          </p:cNvPr>
          <p:cNvSpPr/>
          <p:nvPr/>
        </p:nvSpPr>
        <p:spPr bwMode="auto">
          <a:xfrm>
            <a:off x="7380312" y="5229200"/>
            <a:ext cx="1008112" cy="43204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结构图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8" dur="500"/>
                                        <p:tgtEl>
                                          <p:spTgt spid="2048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1" dur="500"/>
                                        <p:tgtEl>
                                          <p:spTgt spid="2048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6" dur="500"/>
                                        <p:tgtEl>
                                          <p:spTgt spid="2048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9"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053"/>
          <p:cNvSpPr txBox="1">
            <a:spLocks noChangeArrowheads="1"/>
          </p:cNvSpPr>
          <p:nvPr/>
        </p:nvSpPr>
        <p:spPr bwMode="auto">
          <a:xfrm>
            <a:off x="7546330" y="1793850"/>
            <a:ext cx="98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zh-CN" altLang="en-US" sz="2000" b="1"/>
              <a:t>数据线</a:t>
            </a:r>
          </a:p>
        </p:txBody>
      </p:sp>
      <p:sp>
        <p:nvSpPr>
          <p:cNvPr id="5" name="Text Box 2054"/>
          <p:cNvSpPr txBox="1">
            <a:spLocks noChangeArrowheads="1"/>
          </p:cNvSpPr>
          <p:nvPr/>
        </p:nvSpPr>
        <p:spPr bwMode="auto">
          <a:xfrm>
            <a:off x="7628880" y="4121125"/>
            <a:ext cx="98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zh-CN" altLang="en-US" sz="2000" b="1"/>
              <a:t>控制线</a:t>
            </a:r>
          </a:p>
        </p:txBody>
      </p:sp>
      <p:sp>
        <p:nvSpPr>
          <p:cNvPr id="6" name="Text Box 2055"/>
          <p:cNvSpPr txBox="1">
            <a:spLocks noChangeArrowheads="1"/>
          </p:cNvSpPr>
          <p:nvPr/>
        </p:nvSpPr>
        <p:spPr bwMode="auto">
          <a:xfrm>
            <a:off x="7622530" y="3241650"/>
            <a:ext cx="98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zh-CN" altLang="en-US" sz="2000" b="1"/>
              <a:t>状态线</a:t>
            </a:r>
          </a:p>
        </p:txBody>
      </p:sp>
      <p:sp>
        <p:nvSpPr>
          <p:cNvPr id="7" name="Text Box 2056"/>
          <p:cNvSpPr txBox="1">
            <a:spLocks noChangeArrowheads="1"/>
          </p:cNvSpPr>
          <p:nvPr/>
        </p:nvSpPr>
        <p:spPr bwMode="auto">
          <a:xfrm>
            <a:off x="697855" y="2965425"/>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en-US" altLang="zh-CN" sz="2000" b="1"/>
              <a:t>DB</a:t>
            </a:r>
          </a:p>
        </p:txBody>
      </p:sp>
      <p:sp>
        <p:nvSpPr>
          <p:cNvPr id="8" name="Text Box 2057"/>
          <p:cNvSpPr txBox="1">
            <a:spLocks noChangeArrowheads="1"/>
          </p:cNvSpPr>
          <p:nvPr/>
        </p:nvSpPr>
        <p:spPr bwMode="auto">
          <a:xfrm>
            <a:off x="697855" y="3798863"/>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en-US" altLang="zh-CN" sz="2000" b="1"/>
              <a:t>CB</a:t>
            </a:r>
          </a:p>
        </p:txBody>
      </p:sp>
      <p:sp>
        <p:nvSpPr>
          <p:cNvPr id="9" name="Text Box 2058"/>
          <p:cNvSpPr txBox="1">
            <a:spLocks noChangeArrowheads="1"/>
          </p:cNvSpPr>
          <p:nvPr/>
        </p:nvSpPr>
        <p:spPr bwMode="auto">
          <a:xfrm>
            <a:off x="683568" y="2103413"/>
            <a:ext cx="65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1" hangingPunct="1"/>
            <a:r>
              <a:rPr kumimoji="0" lang="en-US" altLang="zh-CN" sz="2000" b="1"/>
              <a:t>AB</a:t>
            </a:r>
          </a:p>
        </p:txBody>
      </p:sp>
      <p:sp>
        <p:nvSpPr>
          <p:cNvPr id="10" name="Rectangle 2059"/>
          <p:cNvSpPr>
            <a:spLocks noChangeArrowheads="1"/>
          </p:cNvSpPr>
          <p:nvPr/>
        </p:nvSpPr>
        <p:spPr bwMode="auto">
          <a:xfrm>
            <a:off x="4357043" y="1658913"/>
            <a:ext cx="2298700" cy="515937"/>
          </a:xfrm>
          <a:prstGeom prst="rect">
            <a:avLst/>
          </a:prstGeom>
          <a:ln>
            <a:headEnd/>
            <a:tailEnd/>
          </a:ln>
        </p:spPr>
        <p:style>
          <a:lnRef idx="2">
            <a:schemeClr val="dk1"/>
          </a:lnRef>
          <a:fillRef idx="1">
            <a:schemeClr val="lt1"/>
          </a:fillRef>
          <a:effectRef idx="0">
            <a:schemeClr val="dk1"/>
          </a:effectRef>
          <a:fontRef idx="minor">
            <a:schemeClr val="dk1"/>
          </a:fontRef>
        </p:style>
        <p:txBody>
          <a:bodyPr tIns="0" bIns="0"/>
          <a:lstStyle/>
          <a:p>
            <a:pPr algn="ctr" eaLnBrk="1" hangingPunct="1"/>
            <a:r>
              <a:rPr kumimoji="0" lang="zh-CN" altLang="en-US" sz="1600" b="1" dirty="0">
                <a:solidFill>
                  <a:srgbClr val="003399"/>
                </a:solidFill>
              </a:rPr>
              <a:t>数据输入寄存器</a:t>
            </a:r>
          </a:p>
          <a:p>
            <a:pPr algn="ctr" eaLnBrk="1" hangingPunct="1"/>
            <a:r>
              <a:rPr kumimoji="0" lang="en-US" altLang="zh-CN" sz="1600" b="1" dirty="0">
                <a:solidFill>
                  <a:srgbClr val="003399"/>
                </a:solidFill>
              </a:rPr>
              <a:t>(or </a:t>
            </a:r>
            <a:r>
              <a:rPr kumimoji="0" lang="zh-CN" altLang="en-US" sz="1600" b="1" dirty="0">
                <a:solidFill>
                  <a:srgbClr val="003399"/>
                </a:solidFill>
              </a:rPr>
              <a:t>三态门</a:t>
            </a:r>
            <a:r>
              <a:rPr kumimoji="0" lang="en-US" altLang="zh-CN" sz="1600" b="1" dirty="0">
                <a:solidFill>
                  <a:srgbClr val="003399"/>
                </a:solidFill>
              </a:rPr>
              <a:t>)</a:t>
            </a:r>
          </a:p>
        </p:txBody>
      </p:sp>
      <p:sp>
        <p:nvSpPr>
          <p:cNvPr id="11" name="Rectangle 2060"/>
          <p:cNvSpPr>
            <a:spLocks noChangeArrowheads="1"/>
          </p:cNvSpPr>
          <p:nvPr/>
        </p:nvSpPr>
        <p:spPr bwMode="auto">
          <a:xfrm>
            <a:off x="4357043" y="2520925"/>
            <a:ext cx="2298700" cy="492125"/>
          </a:xfrm>
          <a:prstGeom prst="rect">
            <a:avLst/>
          </a:prstGeom>
          <a:ln>
            <a:headEnd/>
            <a:tailEnd/>
          </a:ln>
        </p:spPr>
        <p:style>
          <a:lnRef idx="2">
            <a:schemeClr val="dk1"/>
          </a:lnRef>
          <a:fillRef idx="1">
            <a:schemeClr val="lt1"/>
          </a:fillRef>
          <a:effectRef idx="0">
            <a:schemeClr val="dk1"/>
          </a:effectRef>
          <a:fontRef idx="minor">
            <a:schemeClr val="dk1"/>
          </a:fontRef>
        </p:style>
        <p:txBody>
          <a:bodyPr tIns="0" bIns="0" anchor="ctr"/>
          <a:lstStyle/>
          <a:p>
            <a:pPr algn="ctr" eaLnBrk="1" hangingPunct="1"/>
            <a:r>
              <a:rPr kumimoji="0" lang="zh-CN" altLang="en-US" sz="1600" b="1" dirty="0">
                <a:solidFill>
                  <a:srgbClr val="003399"/>
                </a:solidFill>
              </a:rPr>
              <a:t>数据输出</a:t>
            </a:r>
            <a:r>
              <a:rPr kumimoji="0" lang="zh-CN" altLang="en-US" sz="1600" b="1" dirty="0" smtClean="0">
                <a:solidFill>
                  <a:srgbClr val="003399"/>
                </a:solidFill>
              </a:rPr>
              <a:t>寄存器</a:t>
            </a:r>
            <a:endParaRPr kumimoji="0" lang="zh-CN" altLang="en-US" sz="1600" b="1" dirty="0">
              <a:solidFill>
                <a:srgbClr val="003399"/>
              </a:solidFill>
            </a:endParaRPr>
          </a:p>
        </p:txBody>
      </p:sp>
      <p:sp>
        <p:nvSpPr>
          <p:cNvPr id="12" name="Rectangle 2061"/>
          <p:cNvSpPr>
            <a:spLocks noChangeArrowheads="1"/>
          </p:cNvSpPr>
          <p:nvPr/>
        </p:nvSpPr>
        <p:spPr bwMode="auto">
          <a:xfrm>
            <a:off x="4357043" y="3382938"/>
            <a:ext cx="2298700" cy="492125"/>
          </a:xfrm>
          <a:prstGeom prst="rect">
            <a:avLst/>
          </a:prstGeom>
          <a:ln>
            <a:headEnd/>
            <a:tailEnd/>
          </a:ln>
        </p:spPr>
        <p:style>
          <a:lnRef idx="2">
            <a:schemeClr val="dk1"/>
          </a:lnRef>
          <a:fillRef idx="1">
            <a:schemeClr val="lt1"/>
          </a:fillRef>
          <a:effectRef idx="0">
            <a:schemeClr val="dk1"/>
          </a:effectRef>
          <a:fontRef idx="minor">
            <a:schemeClr val="dk1"/>
          </a:fontRef>
        </p:style>
        <p:txBody>
          <a:bodyPr tIns="0" bIns="0"/>
          <a:lstStyle/>
          <a:p>
            <a:pPr algn="ctr" eaLnBrk="1" hangingPunct="1"/>
            <a:r>
              <a:rPr kumimoji="0" lang="zh-CN" altLang="en-US" sz="1600" b="1">
                <a:solidFill>
                  <a:srgbClr val="003399"/>
                </a:solidFill>
              </a:rPr>
              <a:t>状态寄存器</a:t>
            </a:r>
          </a:p>
          <a:p>
            <a:pPr algn="ctr" eaLnBrk="1" hangingPunct="1"/>
            <a:r>
              <a:rPr kumimoji="0" lang="en-US" altLang="zh-CN" sz="1600" b="1">
                <a:solidFill>
                  <a:srgbClr val="003399"/>
                </a:solidFill>
              </a:rPr>
              <a:t>(or </a:t>
            </a:r>
            <a:r>
              <a:rPr kumimoji="0" lang="zh-CN" altLang="en-US" sz="1600" b="1">
                <a:solidFill>
                  <a:srgbClr val="003399"/>
                </a:solidFill>
              </a:rPr>
              <a:t>三态门</a:t>
            </a:r>
            <a:r>
              <a:rPr kumimoji="0" lang="en-US" altLang="zh-CN" sz="1600" b="1">
                <a:solidFill>
                  <a:srgbClr val="003399"/>
                </a:solidFill>
              </a:rPr>
              <a:t>)</a:t>
            </a:r>
          </a:p>
        </p:txBody>
      </p:sp>
      <p:sp>
        <p:nvSpPr>
          <p:cNvPr id="13" name="Rectangle 2062"/>
          <p:cNvSpPr>
            <a:spLocks noChangeArrowheads="1"/>
          </p:cNvSpPr>
          <p:nvPr/>
        </p:nvSpPr>
        <p:spPr bwMode="auto">
          <a:xfrm>
            <a:off x="4357043" y="4244950"/>
            <a:ext cx="2298700" cy="492125"/>
          </a:xfrm>
          <a:prstGeom prst="rect">
            <a:avLst/>
          </a:prstGeom>
          <a:ln>
            <a:headEnd/>
            <a:tailEnd/>
          </a:ln>
        </p:spPr>
        <p:style>
          <a:lnRef idx="2">
            <a:schemeClr val="dk1"/>
          </a:lnRef>
          <a:fillRef idx="1">
            <a:schemeClr val="lt1"/>
          </a:fillRef>
          <a:effectRef idx="0">
            <a:schemeClr val="dk1"/>
          </a:effectRef>
          <a:fontRef idx="minor">
            <a:schemeClr val="dk1"/>
          </a:fontRef>
        </p:style>
        <p:txBody>
          <a:bodyPr tIns="0" bIns="0" anchor="ctr"/>
          <a:lstStyle/>
          <a:p>
            <a:pPr algn="ctr" eaLnBrk="1" hangingPunct="1">
              <a:spcBef>
                <a:spcPct val="20000"/>
              </a:spcBef>
            </a:pPr>
            <a:r>
              <a:rPr kumimoji="0" lang="zh-CN" altLang="en-US" sz="1800" b="1" dirty="0">
                <a:solidFill>
                  <a:srgbClr val="003399"/>
                </a:solidFill>
              </a:rPr>
              <a:t>命令寄存器</a:t>
            </a:r>
          </a:p>
        </p:txBody>
      </p:sp>
      <p:sp>
        <p:nvSpPr>
          <p:cNvPr id="14" name="Line 2063"/>
          <p:cNvSpPr>
            <a:spLocks noChangeShapeType="1"/>
          </p:cNvSpPr>
          <p:nvPr/>
        </p:nvSpPr>
        <p:spPr bwMode="auto">
          <a:xfrm>
            <a:off x="6655743" y="3629000"/>
            <a:ext cx="1147762" cy="0"/>
          </a:xfrm>
          <a:prstGeom prst="line">
            <a:avLst/>
          </a:prstGeom>
          <a:noFill/>
          <a:ln w="38100" cmpd="dbl">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5" name="Line 2064"/>
          <p:cNvSpPr>
            <a:spLocks noChangeShapeType="1"/>
          </p:cNvSpPr>
          <p:nvPr/>
        </p:nvSpPr>
        <p:spPr bwMode="auto">
          <a:xfrm flipH="1">
            <a:off x="3864918" y="1904975"/>
            <a:ext cx="492125" cy="0"/>
          </a:xfrm>
          <a:prstGeom prst="line">
            <a:avLst/>
          </a:prstGeom>
          <a:noFill/>
          <a:ln w="38100" cmpd="dbl">
            <a:solidFill>
              <a:schemeClr val="tx1"/>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16" name="Line 2065"/>
          <p:cNvSpPr>
            <a:spLocks noChangeShapeType="1"/>
          </p:cNvSpPr>
          <p:nvPr/>
        </p:nvSpPr>
        <p:spPr bwMode="auto">
          <a:xfrm>
            <a:off x="3864918" y="2766988"/>
            <a:ext cx="492125" cy="0"/>
          </a:xfrm>
          <a:prstGeom prst="line">
            <a:avLst/>
          </a:prstGeom>
          <a:noFill/>
          <a:ln w="38100" cmpd="dbl">
            <a:solidFill>
              <a:schemeClr val="tx1"/>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17" name="Line 2066"/>
          <p:cNvSpPr>
            <a:spLocks noChangeShapeType="1"/>
          </p:cNvSpPr>
          <p:nvPr/>
        </p:nvSpPr>
        <p:spPr bwMode="auto">
          <a:xfrm>
            <a:off x="3864918" y="1904975"/>
            <a:ext cx="0" cy="2586038"/>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18" name="Line 2067"/>
          <p:cNvSpPr>
            <a:spLocks noChangeShapeType="1"/>
          </p:cNvSpPr>
          <p:nvPr/>
        </p:nvSpPr>
        <p:spPr bwMode="auto">
          <a:xfrm>
            <a:off x="6655743" y="2766988"/>
            <a:ext cx="492125" cy="0"/>
          </a:xfrm>
          <a:prstGeom prst="line">
            <a:avLst/>
          </a:prstGeom>
          <a:noFill/>
          <a:ln w="38100" cmpd="dbl">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19" name="Line 2068"/>
          <p:cNvSpPr>
            <a:spLocks noChangeShapeType="1"/>
          </p:cNvSpPr>
          <p:nvPr/>
        </p:nvSpPr>
        <p:spPr bwMode="auto">
          <a:xfrm>
            <a:off x="6655743" y="1904975"/>
            <a:ext cx="492125" cy="0"/>
          </a:xfrm>
          <a:prstGeom prst="line">
            <a:avLst/>
          </a:prstGeom>
          <a:noFill/>
          <a:ln w="38100" cmpd="dbl">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20" name="Line 2069"/>
          <p:cNvSpPr>
            <a:spLocks noChangeShapeType="1"/>
          </p:cNvSpPr>
          <p:nvPr/>
        </p:nvSpPr>
        <p:spPr bwMode="auto">
          <a:xfrm>
            <a:off x="7147868" y="1904975"/>
            <a:ext cx="0" cy="862013"/>
          </a:xfrm>
          <a:prstGeom prst="line">
            <a:avLst/>
          </a:prstGeom>
          <a:noFill/>
          <a:ln w="38100" cmpd="dbl">
            <a:solidFill>
              <a:schemeClr val="tx1"/>
            </a:solidFill>
            <a:round/>
            <a:headEnd type="none" w="sm" len="me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21" name="Line 2070"/>
          <p:cNvSpPr>
            <a:spLocks noChangeShapeType="1"/>
          </p:cNvSpPr>
          <p:nvPr/>
        </p:nvSpPr>
        <p:spPr bwMode="auto">
          <a:xfrm>
            <a:off x="7147868" y="2274863"/>
            <a:ext cx="820737" cy="0"/>
          </a:xfrm>
          <a:prstGeom prst="line">
            <a:avLst/>
          </a:prstGeom>
          <a:noFill/>
          <a:ln w="38100" cmpd="dbl">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22" name="Line 2071"/>
          <p:cNvSpPr>
            <a:spLocks noChangeShapeType="1"/>
          </p:cNvSpPr>
          <p:nvPr/>
        </p:nvSpPr>
        <p:spPr bwMode="auto">
          <a:xfrm>
            <a:off x="6655743" y="4491013"/>
            <a:ext cx="1147762" cy="0"/>
          </a:xfrm>
          <a:prstGeom prst="line">
            <a:avLst/>
          </a:prstGeom>
          <a:noFill/>
          <a:ln w="38100" cmpd="dbl">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23" name="Line 2072"/>
          <p:cNvSpPr>
            <a:spLocks noChangeShapeType="1"/>
          </p:cNvSpPr>
          <p:nvPr/>
        </p:nvSpPr>
        <p:spPr bwMode="auto">
          <a:xfrm flipH="1">
            <a:off x="3864918" y="4491013"/>
            <a:ext cx="492125" cy="0"/>
          </a:xfrm>
          <a:prstGeom prst="line">
            <a:avLst/>
          </a:prstGeom>
          <a:noFill/>
          <a:ln w="38100" cmpd="dbl">
            <a:solidFill>
              <a:schemeClr val="tx1"/>
            </a:solidFill>
            <a:round/>
            <a:headEnd type="triangle" w="sm" len="me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24" name="Line 2073"/>
          <p:cNvSpPr>
            <a:spLocks noChangeShapeType="1"/>
          </p:cNvSpPr>
          <p:nvPr/>
        </p:nvSpPr>
        <p:spPr bwMode="auto">
          <a:xfrm>
            <a:off x="3864918" y="3629000"/>
            <a:ext cx="492125" cy="0"/>
          </a:xfrm>
          <a:prstGeom prst="line">
            <a:avLst/>
          </a:prstGeom>
          <a:noFill/>
          <a:ln w="38100" cmpd="dbl">
            <a:solidFill>
              <a:schemeClr val="tx1"/>
            </a:solidFill>
            <a:round/>
            <a:headEnd type="triangle" w="sm" len="me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25" name="Line 2074"/>
          <p:cNvSpPr>
            <a:spLocks noChangeShapeType="1"/>
          </p:cNvSpPr>
          <p:nvPr/>
        </p:nvSpPr>
        <p:spPr bwMode="auto">
          <a:xfrm>
            <a:off x="1236018" y="3136875"/>
            <a:ext cx="2625725" cy="0"/>
          </a:xfrm>
          <a:prstGeom prst="line">
            <a:avLst/>
          </a:prstGeom>
          <a:noFill/>
          <a:ln w="38100" cmpd="dbl">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26" name="Rectangle 2075"/>
          <p:cNvSpPr>
            <a:spLocks noChangeArrowheads="1"/>
          </p:cNvSpPr>
          <p:nvPr/>
        </p:nvSpPr>
        <p:spPr bwMode="auto">
          <a:xfrm>
            <a:off x="2059930" y="1922438"/>
            <a:ext cx="820738" cy="7381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tIns="0" bIns="0" anchor="ctr"/>
          <a:lstStyle/>
          <a:p>
            <a:pPr algn="ctr" eaLnBrk="1" hangingPunct="1"/>
            <a:r>
              <a:rPr kumimoji="0" lang="zh-CN" altLang="en-US" sz="2000" b="1" dirty="0">
                <a:solidFill>
                  <a:srgbClr val="003399"/>
                </a:solidFill>
              </a:rPr>
              <a:t>译码</a:t>
            </a:r>
          </a:p>
          <a:p>
            <a:pPr algn="ctr" eaLnBrk="1" hangingPunct="1"/>
            <a:r>
              <a:rPr kumimoji="0" lang="zh-CN" altLang="en-US" sz="2000" b="1" dirty="0">
                <a:solidFill>
                  <a:srgbClr val="003399"/>
                </a:solidFill>
              </a:rPr>
              <a:t>电路</a:t>
            </a:r>
          </a:p>
        </p:txBody>
      </p:sp>
      <p:sp>
        <p:nvSpPr>
          <p:cNvPr id="27" name="Rectangle 2076"/>
          <p:cNvSpPr>
            <a:spLocks noChangeArrowheads="1"/>
          </p:cNvSpPr>
          <p:nvPr/>
        </p:nvSpPr>
        <p:spPr bwMode="auto">
          <a:xfrm>
            <a:off x="2059930" y="3646463"/>
            <a:ext cx="820738" cy="7381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tIns="0" bIns="0" anchor="ctr"/>
          <a:lstStyle/>
          <a:p>
            <a:pPr algn="ctr" eaLnBrk="1" hangingPunct="1"/>
            <a:r>
              <a:rPr kumimoji="0" lang="zh-CN" altLang="en-US" sz="2000" b="1" dirty="0">
                <a:solidFill>
                  <a:srgbClr val="003399"/>
                </a:solidFill>
              </a:rPr>
              <a:t>控制</a:t>
            </a:r>
          </a:p>
          <a:p>
            <a:pPr algn="ctr" eaLnBrk="1" hangingPunct="1"/>
            <a:r>
              <a:rPr kumimoji="0" lang="zh-CN" altLang="en-US" sz="2000" b="1" dirty="0">
                <a:solidFill>
                  <a:srgbClr val="003399"/>
                </a:solidFill>
              </a:rPr>
              <a:t>逻辑</a:t>
            </a:r>
          </a:p>
        </p:txBody>
      </p:sp>
      <p:sp>
        <p:nvSpPr>
          <p:cNvPr id="28" name="Line 2077"/>
          <p:cNvSpPr>
            <a:spLocks noChangeShapeType="1"/>
          </p:cNvSpPr>
          <p:nvPr/>
        </p:nvSpPr>
        <p:spPr bwMode="auto">
          <a:xfrm flipV="1">
            <a:off x="2879080" y="2028800"/>
            <a:ext cx="1477963" cy="0"/>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grpSp>
        <p:nvGrpSpPr>
          <p:cNvPr id="29" name="Group 2078"/>
          <p:cNvGrpSpPr>
            <a:grpSpLocks/>
          </p:cNvGrpSpPr>
          <p:nvPr/>
        </p:nvGrpSpPr>
        <p:grpSpPr bwMode="auto">
          <a:xfrm>
            <a:off x="2879080" y="2151038"/>
            <a:ext cx="1477963" cy="739775"/>
            <a:chOff x="3960" y="10956"/>
            <a:chExt cx="1620" cy="936"/>
          </a:xfrm>
        </p:grpSpPr>
        <p:sp>
          <p:nvSpPr>
            <p:cNvPr id="30" name="Line 2079"/>
            <p:cNvSpPr>
              <a:spLocks noChangeShapeType="1"/>
            </p:cNvSpPr>
            <p:nvPr/>
          </p:nvSpPr>
          <p:spPr bwMode="auto">
            <a:xfrm>
              <a:off x="3960" y="10972"/>
              <a:ext cx="720" cy="0"/>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31" name="Line 2080"/>
            <p:cNvSpPr>
              <a:spLocks noChangeShapeType="1"/>
            </p:cNvSpPr>
            <p:nvPr/>
          </p:nvSpPr>
          <p:spPr bwMode="auto">
            <a:xfrm>
              <a:off x="4680" y="10956"/>
              <a:ext cx="0" cy="936"/>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32" name="Line 2081"/>
            <p:cNvSpPr>
              <a:spLocks noChangeShapeType="1"/>
            </p:cNvSpPr>
            <p:nvPr/>
          </p:nvSpPr>
          <p:spPr bwMode="auto">
            <a:xfrm>
              <a:off x="4680" y="11892"/>
              <a:ext cx="900" cy="0"/>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grpSp>
      <p:grpSp>
        <p:nvGrpSpPr>
          <p:cNvPr id="33" name="Group 2082"/>
          <p:cNvGrpSpPr>
            <a:grpSpLocks/>
          </p:cNvGrpSpPr>
          <p:nvPr/>
        </p:nvGrpSpPr>
        <p:grpSpPr bwMode="auto">
          <a:xfrm>
            <a:off x="2879080" y="2325663"/>
            <a:ext cx="1477963" cy="1425575"/>
            <a:chOff x="3960" y="11176"/>
            <a:chExt cx="1620" cy="1808"/>
          </a:xfrm>
        </p:grpSpPr>
        <p:sp>
          <p:nvSpPr>
            <p:cNvPr id="34" name="Line 2083"/>
            <p:cNvSpPr>
              <a:spLocks noChangeShapeType="1"/>
            </p:cNvSpPr>
            <p:nvPr/>
          </p:nvSpPr>
          <p:spPr bwMode="auto">
            <a:xfrm>
              <a:off x="3960" y="11176"/>
              <a:ext cx="540" cy="0"/>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35" name="Line 2084"/>
            <p:cNvSpPr>
              <a:spLocks noChangeShapeType="1"/>
            </p:cNvSpPr>
            <p:nvPr/>
          </p:nvSpPr>
          <p:spPr bwMode="auto">
            <a:xfrm>
              <a:off x="4500" y="11192"/>
              <a:ext cx="0" cy="1792"/>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36" name="Line 2085"/>
            <p:cNvSpPr>
              <a:spLocks noChangeShapeType="1"/>
            </p:cNvSpPr>
            <p:nvPr/>
          </p:nvSpPr>
          <p:spPr bwMode="auto">
            <a:xfrm>
              <a:off x="4500" y="12984"/>
              <a:ext cx="1080" cy="0"/>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grpSp>
      <p:grpSp>
        <p:nvGrpSpPr>
          <p:cNvPr id="37" name="Group 2086"/>
          <p:cNvGrpSpPr>
            <a:grpSpLocks/>
          </p:cNvGrpSpPr>
          <p:nvPr/>
        </p:nvGrpSpPr>
        <p:grpSpPr bwMode="auto">
          <a:xfrm>
            <a:off x="2879080" y="2473300"/>
            <a:ext cx="1477963" cy="2139950"/>
            <a:chOff x="3960" y="11364"/>
            <a:chExt cx="1620" cy="2712"/>
          </a:xfrm>
        </p:grpSpPr>
        <p:sp>
          <p:nvSpPr>
            <p:cNvPr id="38" name="Line 2087"/>
            <p:cNvSpPr>
              <a:spLocks noChangeShapeType="1"/>
            </p:cNvSpPr>
            <p:nvPr/>
          </p:nvSpPr>
          <p:spPr bwMode="auto">
            <a:xfrm>
              <a:off x="3960" y="11364"/>
              <a:ext cx="360" cy="0"/>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39" name="Line 2088"/>
            <p:cNvSpPr>
              <a:spLocks noChangeShapeType="1"/>
            </p:cNvSpPr>
            <p:nvPr/>
          </p:nvSpPr>
          <p:spPr bwMode="auto">
            <a:xfrm>
              <a:off x="4320" y="11376"/>
              <a:ext cx="0" cy="2700"/>
            </a:xfrm>
            <a:prstGeom prst="line">
              <a:avLst/>
            </a:prstGeom>
            <a:noFill/>
            <a:ln w="9525">
              <a:solidFill>
                <a:schemeClr val="tx1"/>
              </a:solidFill>
              <a:prstDash val="dash"/>
              <a:round/>
              <a:headEnd/>
              <a:tailEnd type="non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40" name="Line 2089"/>
            <p:cNvSpPr>
              <a:spLocks noChangeShapeType="1"/>
            </p:cNvSpPr>
            <p:nvPr/>
          </p:nvSpPr>
          <p:spPr bwMode="auto">
            <a:xfrm>
              <a:off x="4320" y="14076"/>
              <a:ext cx="1260" cy="0"/>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grpSp>
      <p:sp>
        <p:nvSpPr>
          <p:cNvPr id="41" name="Line 2090"/>
          <p:cNvSpPr>
            <a:spLocks noChangeShapeType="1"/>
          </p:cNvSpPr>
          <p:nvPr/>
        </p:nvSpPr>
        <p:spPr bwMode="auto">
          <a:xfrm>
            <a:off x="1236018" y="2274863"/>
            <a:ext cx="820737" cy="0"/>
          </a:xfrm>
          <a:prstGeom prst="line">
            <a:avLst/>
          </a:prstGeom>
          <a:noFill/>
          <a:ln w="38100" cmpd="dbl">
            <a:solidFill>
              <a:schemeClr val="tx1"/>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42" name="Line 2091"/>
          <p:cNvSpPr>
            <a:spLocks noChangeShapeType="1"/>
          </p:cNvSpPr>
          <p:nvPr/>
        </p:nvSpPr>
        <p:spPr bwMode="auto">
          <a:xfrm>
            <a:off x="1236018" y="3998888"/>
            <a:ext cx="820737" cy="0"/>
          </a:xfrm>
          <a:prstGeom prst="line">
            <a:avLst/>
          </a:prstGeom>
          <a:noFill/>
          <a:ln w="38100" cmpd="dbl">
            <a:solidFill>
              <a:schemeClr val="tx1"/>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b="1"/>
          </a:p>
        </p:txBody>
      </p:sp>
      <p:sp>
        <p:nvSpPr>
          <p:cNvPr id="43" name="Line 2092"/>
          <p:cNvSpPr>
            <a:spLocks noChangeShapeType="1"/>
          </p:cNvSpPr>
          <p:nvPr/>
        </p:nvSpPr>
        <p:spPr bwMode="auto">
          <a:xfrm flipV="1">
            <a:off x="2386955" y="2643163"/>
            <a:ext cx="0" cy="985837"/>
          </a:xfrm>
          <a:prstGeom prst="line">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tIns="0" bIns="0"/>
          <a:lstStyle/>
          <a:p>
            <a:endParaRPr lang="zh-CN" altLang="en-US" b="1">
              <a:solidFill>
                <a:srgbClr val="003399"/>
              </a:solidFill>
            </a:endParaRPr>
          </a:p>
        </p:txBody>
      </p:sp>
      <p:sp>
        <p:nvSpPr>
          <p:cNvPr id="44" name="Line 2093"/>
          <p:cNvSpPr>
            <a:spLocks noChangeShapeType="1"/>
          </p:cNvSpPr>
          <p:nvPr/>
        </p:nvSpPr>
        <p:spPr bwMode="auto">
          <a:xfrm>
            <a:off x="3699818" y="4983138"/>
            <a:ext cx="9858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45" name="Line 2094"/>
          <p:cNvSpPr>
            <a:spLocks noChangeShapeType="1"/>
          </p:cNvSpPr>
          <p:nvPr/>
        </p:nvSpPr>
        <p:spPr bwMode="auto">
          <a:xfrm>
            <a:off x="4685655" y="4737075"/>
            <a:ext cx="0" cy="246063"/>
          </a:xfrm>
          <a:prstGeom prst="line">
            <a:avLst/>
          </a:prstGeom>
          <a:ln>
            <a:headEnd type="triangle" w="med" len="med"/>
            <a:tailEnd/>
          </a:ln>
        </p:spPr>
        <p:style>
          <a:lnRef idx="2">
            <a:schemeClr val="dk1"/>
          </a:lnRef>
          <a:fillRef idx="1">
            <a:schemeClr val="lt1"/>
          </a:fillRef>
          <a:effectRef idx="0">
            <a:schemeClr val="dk1"/>
          </a:effectRef>
          <a:fontRef idx="minor">
            <a:schemeClr val="dk1"/>
          </a:fontRef>
        </p:style>
        <p:txBody>
          <a:bodyPr tIns="0" bIns="0"/>
          <a:lstStyle/>
          <a:p>
            <a:endParaRPr lang="zh-CN" altLang="en-US" b="1">
              <a:solidFill>
                <a:srgbClr val="003399"/>
              </a:solidFill>
            </a:endParaRPr>
          </a:p>
        </p:txBody>
      </p:sp>
      <p:sp>
        <p:nvSpPr>
          <p:cNvPr id="46" name="Line 2095"/>
          <p:cNvSpPr>
            <a:spLocks noChangeShapeType="1"/>
          </p:cNvSpPr>
          <p:nvPr/>
        </p:nvSpPr>
        <p:spPr bwMode="auto">
          <a:xfrm>
            <a:off x="4685655" y="3013050"/>
            <a:ext cx="0" cy="246063"/>
          </a:xfrm>
          <a:prstGeom prst="line">
            <a:avLst/>
          </a:prstGeom>
          <a:ln>
            <a:headEnd type="triangle" w="med" len="med"/>
            <a:tailEnd/>
          </a:ln>
        </p:spPr>
        <p:style>
          <a:lnRef idx="2">
            <a:schemeClr val="dk1"/>
          </a:lnRef>
          <a:fillRef idx="1">
            <a:schemeClr val="lt1"/>
          </a:fillRef>
          <a:effectRef idx="0">
            <a:schemeClr val="dk1"/>
          </a:effectRef>
          <a:fontRef idx="minor">
            <a:schemeClr val="dk1"/>
          </a:fontRef>
        </p:style>
        <p:txBody>
          <a:bodyPr tIns="0" bIns="0"/>
          <a:lstStyle/>
          <a:p>
            <a:endParaRPr lang="zh-CN" altLang="en-US" b="1">
              <a:solidFill>
                <a:srgbClr val="003399"/>
              </a:solidFill>
            </a:endParaRPr>
          </a:p>
        </p:txBody>
      </p:sp>
      <p:sp>
        <p:nvSpPr>
          <p:cNvPr id="47" name="Line 2096"/>
          <p:cNvSpPr>
            <a:spLocks noChangeShapeType="1"/>
          </p:cNvSpPr>
          <p:nvPr/>
        </p:nvSpPr>
        <p:spPr bwMode="auto">
          <a:xfrm>
            <a:off x="4685655" y="3875063"/>
            <a:ext cx="0" cy="246062"/>
          </a:xfrm>
          <a:prstGeom prst="line">
            <a:avLst/>
          </a:prstGeom>
          <a:ln>
            <a:headEnd type="triangle" w="med" len="med"/>
            <a:tailEnd/>
          </a:ln>
        </p:spPr>
        <p:style>
          <a:lnRef idx="2">
            <a:schemeClr val="dk1"/>
          </a:lnRef>
          <a:fillRef idx="1">
            <a:schemeClr val="lt1"/>
          </a:fillRef>
          <a:effectRef idx="0">
            <a:schemeClr val="dk1"/>
          </a:effectRef>
          <a:fontRef idx="minor">
            <a:schemeClr val="dk1"/>
          </a:fontRef>
        </p:style>
        <p:txBody>
          <a:bodyPr tIns="0" bIns="0"/>
          <a:lstStyle/>
          <a:p>
            <a:endParaRPr lang="zh-CN" altLang="en-US" b="1">
              <a:solidFill>
                <a:srgbClr val="003399"/>
              </a:solidFill>
            </a:endParaRPr>
          </a:p>
        </p:txBody>
      </p:sp>
      <p:sp>
        <p:nvSpPr>
          <p:cNvPr id="48" name="Line 2097"/>
          <p:cNvSpPr>
            <a:spLocks noChangeShapeType="1"/>
          </p:cNvSpPr>
          <p:nvPr/>
        </p:nvSpPr>
        <p:spPr bwMode="auto">
          <a:xfrm>
            <a:off x="4685655" y="2151038"/>
            <a:ext cx="0" cy="246062"/>
          </a:xfrm>
          <a:prstGeom prst="line">
            <a:avLst/>
          </a:prstGeom>
          <a:ln>
            <a:headEnd type="triangle" w="med" len="med"/>
            <a:tailEnd/>
          </a:ln>
        </p:spPr>
        <p:style>
          <a:lnRef idx="2">
            <a:schemeClr val="dk1"/>
          </a:lnRef>
          <a:fillRef idx="1">
            <a:schemeClr val="lt1"/>
          </a:fillRef>
          <a:effectRef idx="0">
            <a:schemeClr val="dk1"/>
          </a:effectRef>
          <a:fontRef idx="minor">
            <a:schemeClr val="dk1"/>
          </a:fontRef>
        </p:style>
        <p:txBody>
          <a:bodyPr tIns="0" bIns="0"/>
          <a:lstStyle/>
          <a:p>
            <a:endParaRPr lang="zh-CN" altLang="en-US" b="1">
              <a:solidFill>
                <a:srgbClr val="003399"/>
              </a:solidFill>
            </a:endParaRPr>
          </a:p>
        </p:txBody>
      </p:sp>
      <p:sp>
        <p:nvSpPr>
          <p:cNvPr id="49" name="Line 2098"/>
          <p:cNvSpPr>
            <a:spLocks noChangeShapeType="1"/>
          </p:cNvSpPr>
          <p:nvPr/>
        </p:nvSpPr>
        <p:spPr bwMode="auto">
          <a:xfrm flipH="1">
            <a:off x="3699818" y="2397100"/>
            <a:ext cx="9858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0" name="Line 2099"/>
          <p:cNvSpPr>
            <a:spLocks noChangeShapeType="1"/>
          </p:cNvSpPr>
          <p:nvPr/>
        </p:nvSpPr>
        <p:spPr bwMode="auto">
          <a:xfrm>
            <a:off x="3699818" y="2397100"/>
            <a:ext cx="0" cy="2586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1" name="Line 2100"/>
          <p:cNvSpPr>
            <a:spLocks noChangeShapeType="1"/>
          </p:cNvSpPr>
          <p:nvPr/>
        </p:nvSpPr>
        <p:spPr bwMode="auto">
          <a:xfrm>
            <a:off x="2879080" y="3998888"/>
            <a:ext cx="820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2" name="Line 2101"/>
          <p:cNvSpPr>
            <a:spLocks noChangeShapeType="1"/>
          </p:cNvSpPr>
          <p:nvPr/>
        </p:nvSpPr>
        <p:spPr bwMode="auto">
          <a:xfrm flipH="1">
            <a:off x="3699818" y="3259113"/>
            <a:ext cx="9858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3" name="Line 2102"/>
          <p:cNvSpPr>
            <a:spLocks noChangeShapeType="1"/>
          </p:cNvSpPr>
          <p:nvPr/>
        </p:nvSpPr>
        <p:spPr bwMode="auto">
          <a:xfrm>
            <a:off x="3699818" y="4121125"/>
            <a:ext cx="9858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4" name="Line 2103"/>
          <p:cNvSpPr>
            <a:spLocks noChangeShapeType="1"/>
          </p:cNvSpPr>
          <p:nvPr/>
        </p:nvSpPr>
        <p:spPr bwMode="auto">
          <a:xfrm>
            <a:off x="7476480" y="1412850"/>
            <a:ext cx="0" cy="38163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5" name="Line 2104"/>
          <p:cNvSpPr>
            <a:spLocks noChangeShapeType="1"/>
          </p:cNvSpPr>
          <p:nvPr/>
        </p:nvSpPr>
        <p:spPr bwMode="auto">
          <a:xfrm>
            <a:off x="1566218" y="1412850"/>
            <a:ext cx="0" cy="38163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6" name="Line 2105"/>
          <p:cNvSpPr>
            <a:spLocks noChangeShapeType="1"/>
          </p:cNvSpPr>
          <p:nvPr/>
        </p:nvSpPr>
        <p:spPr bwMode="auto">
          <a:xfrm>
            <a:off x="1566218" y="1412850"/>
            <a:ext cx="59102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7" name="Line 2106"/>
          <p:cNvSpPr>
            <a:spLocks noChangeShapeType="1"/>
          </p:cNvSpPr>
          <p:nvPr/>
        </p:nvSpPr>
        <p:spPr bwMode="auto">
          <a:xfrm>
            <a:off x="1566218" y="5229200"/>
            <a:ext cx="59102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tIns="0" bIns="0"/>
          <a:lstStyle/>
          <a:p>
            <a:endParaRPr lang="zh-CN" altLang="en-US" b="1"/>
          </a:p>
        </p:txBody>
      </p:sp>
      <p:sp>
        <p:nvSpPr>
          <p:cNvPr id="58" name="Rectangle 2"/>
          <p:cNvSpPr txBox="1">
            <a:spLocks noChangeArrowheads="1"/>
          </p:cNvSpPr>
          <p:nvPr/>
        </p:nvSpPr>
        <p:spPr>
          <a:xfrm>
            <a:off x="468313" y="188640"/>
            <a:ext cx="7704088" cy="504056"/>
          </a:xfrm>
          <a:prstGeom prst="rect">
            <a:avLst/>
          </a:prstGeom>
        </p:spPr>
        <p:txBody>
          <a:bodyPr/>
          <a:lstStyle>
            <a:lvl1pPr algn="l" rtl="0" eaLnBrk="0" fontAlgn="base" hangingPunct="0">
              <a:spcBef>
                <a:spcPct val="0"/>
              </a:spcBef>
              <a:spcAft>
                <a:spcPct val="0"/>
              </a:spcAft>
              <a:defRPr sz="2800" b="1">
                <a:solidFill>
                  <a:srgbClr val="003366"/>
                </a:solidFill>
                <a:latin typeface="+mj-lt"/>
                <a:ea typeface="+mj-ea"/>
                <a:cs typeface="+mj-cs"/>
              </a:defRPr>
            </a:lvl1pPr>
            <a:lvl2pPr algn="l" rtl="0" eaLnBrk="0" fontAlgn="base" hangingPunct="0">
              <a:spcBef>
                <a:spcPct val="0"/>
              </a:spcBef>
              <a:spcAft>
                <a:spcPct val="0"/>
              </a:spcAft>
              <a:defRPr sz="2800" b="1">
                <a:solidFill>
                  <a:srgbClr val="003366"/>
                </a:solidFill>
                <a:latin typeface="Arial" charset="0"/>
                <a:ea typeface="宋体" pitchFamily="2" charset="-122"/>
              </a:defRPr>
            </a:lvl2pPr>
            <a:lvl3pPr algn="l" rtl="0" eaLnBrk="0" fontAlgn="base" hangingPunct="0">
              <a:spcBef>
                <a:spcPct val="0"/>
              </a:spcBef>
              <a:spcAft>
                <a:spcPct val="0"/>
              </a:spcAft>
              <a:defRPr sz="2800" b="1">
                <a:solidFill>
                  <a:srgbClr val="003366"/>
                </a:solidFill>
                <a:latin typeface="Arial" charset="0"/>
                <a:ea typeface="宋体" pitchFamily="2" charset="-122"/>
              </a:defRPr>
            </a:lvl3pPr>
            <a:lvl4pPr algn="l" rtl="0" eaLnBrk="0" fontAlgn="base" hangingPunct="0">
              <a:spcBef>
                <a:spcPct val="0"/>
              </a:spcBef>
              <a:spcAft>
                <a:spcPct val="0"/>
              </a:spcAft>
              <a:defRPr sz="2800" b="1">
                <a:solidFill>
                  <a:srgbClr val="003366"/>
                </a:solidFill>
                <a:latin typeface="Arial" charset="0"/>
                <a:ea typeface="宋体" pitchFamily="2" charset="-122"/>
              </a:defRPr>
            </a:lvl4pPr>
            <a:lvl5pPr algn="l" rtl="0" eaLnBrk="0" fontAlgn="base" hangingPunct="0">
              <a:spcBef>
                <a:spcPct val="0"/>
              </a:spcBef>
              <a:spcAft>
                <a:spcPct val="0"/>
              </a:spcAft>
              <a:defRPr sz="2800" b="1">
                <a:solidFill>
                  <a:srgbClr val="003366"/>
                </a:solidFill>
                <a:latin typeface="Arial" charset="0"/>
                <a:ea typeface="宋体" pitchFamily="2" charset="-122"/>
              </a:defRPr>
            </a:lvl5pPr>
            <a:lvl6pPr marL="457200" algn="l" rtl="0" fontAlgn="base">
              <a:spcBef>
                <a:spcPct val="0"/>
              </a:spcBef>
              <a:spcAft>
                <a:spcPct val="0"/>
              </a:spcAft>
              <a:defRPr sz="2800" b="1">
                <a:solidFill>
                  <a:srgbClr val="003366"/>
                </a:solidFill>
                <a:latin typeface="Arial" charset="0"/>
                <a:ea typeface="宋体" pitchFamily="2" charset="-122"/>
              </a:defRPr>
            </a:lvl6pPr>
            <a:lvl7pPr marL="914400" algn="l" rtl="0" fontAlgn="base">
              <a:spcBef>
                <a:spcPct val="0"/>
              </a:spcBef>
              <a:spcAft>
                <a:spcPct val="0"/>
              </a:spcAft>
              <a:defRPr sz="2800" b="1">
                <a:solidFill>
                  <a:srgbClr val="003366"/>
                </a:solidFill>
                <a:latin typeface="Arial" charset="0"/>
                <a:ea typeface="宋体" pitchFamily="2" charset="-122"/>
              </a:defRPr>
            </a:lvl7pPr>
            <a:lvl8pPr marL="1371600" algn="l" rtl="0" fontAlgn="base">
              <a:spcBef>
                <a:spcPct val="0"/>
              </a:spcBef>
              <a:spcAft>
                <a:spcPct val="0"/>
              </a:spcAft>
              <a:defRPr sz="2800" b="1">
                <a:solidFill>
                  <a:srgbClr val="003366"/>
                </a:solidFill>
                <a:latin typeface="Arial" charset="0"/>
                <a:ea typeface="宋体" pitchFamily="2" charset="-122"/>
              </a:defRPr>
            </a:lvl8pPr>
            <a:lvl9pPr marL="1828800" algn="l" rtl="0" fontAlgn="base">
              <a:spcBef>
                <a:spcPct val="0"/>
              </a:spcBef>
              <a:spcAft>
                <a:spcPct val="0"/>
              </a:spcAft>
              <a:defRPr sz="2800" b="1">
                <a:solidFill>
                  <a:srgbClr val="003366"/>
                </a:solidFill>
                <a:latin typeface="Arial" charset="0"/>
                <a:ea typeface="宋体" pitchFamily="2" charset="-122"/>
              </a:defRPr>
            </a:lvl9pPr>
          </a:lstStyle>
          <a:p>
            <a:pPr eaLnBrk="1" hangingPunct="1"/>
            <a:r>
              <a:rPr lang="en-US" altLang="zh-CN" b="0" dirty="0" smtClean="0"/>
              <a:t>6.1.2 I/O</a:t>
            </a:r>
            <a:r>
              <a:rPr lang="zh-CN" altLang="en-US" b="0" dirty="0" smtClean="0"/>
              <a:t>接口的内部结构</a:t>
            </a:r>
          </a:p>
        </p:txBody>
      </p:sp>
    </p:spTree>
    <p:extLst>
      <p:ext uri="{BB962C8B-B14F-4D97-AF65-F5344CB8AC3E}">
        <p14:creationId xmlns:p14="http://schemas.microsoft.com/office/powerpoint/2010/main" val="2685704031"/>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b="0" dirty="0" smtClean="0"/>
              <a:t>第</a:t>
            </a:r>
            <a:r>
              <a:rPr lang="en-US" altLang="zh-CN" b="0" dirty="0" smtClean="0"/>
              <a:t>6</a:t>
            </a:r>
            <a:r>
              <a:rPr lang="zh-CN" altLang="en-US" b="0" dirty="0" smtClean="0"/>
              <a:t>章：</a:t>
            </a:r>
            <a:r>
              <a:rPr lang="en-US" altLang="zh-CN" b="0" dirty="0" smtClean="0"/>
              <a:t>I/O</a:t>
            </a:r>
            <a:r>
              <a:rPr lang="zh-CN" altLang="en-US" b="0" dirty="0" smtClean="0"/>
              <a:t>寻址方式</a:t>
            </a:r>
          </a:p>
        </p:txBody>
      </p:sp>
      <p:sp>
        <p:nvSpPr>
          <p:cNvPr id="94211" name="Rectangle 3"/>
          <p:cNvSpPr>
            <a:spLocks noGrp="1" noChangeArrowheads="1"/>
          </p:cNvSpPr>
          <p:nvPr>
            <p:ph type="body" idx="1"/>
          </p:nvPr>
        </p:nvSpPr>
        <p:spPr>
          <a:xfrm>
            <a:off x="468313" y="980728"/>
            <a:ext cx="8135937" cy="4537075"/>
          </a:xfrm>
        </p:spPr>
        <p:txBody>
          <a:bodyPr/>
          <a:lstStyle/>
          <a:p>
            <a:pPr eaLnBrk="1" hangingPunct="1">
              <a:tabLst>
                <a:tab pos="3619500" algn="l"/>
              </a:tabLst>
            </a:pPr>
            <a:r>
              <a:rPr lang="zh-CN" altLang="zh-CN" sz="2400" b="0" dirty="0" smtClean="0">
                <a:solidFill>
                  <a:srgbClr val="000099"/>
                </a:solidFill>
              </a:rPr>
              <a:t>808</a:t>
            </a:r>
            <a:r>
              <a:rPr lang="en-US" altLang="zh-CN" sz="2400" b="0" dirty="0" smtClean="0">
                <a:solidFill>
                  <a:srgbClr val="000099"/>
                </a:solidFill>
              </a:rPr>
              <a:t>8/8086</a:t>
            </a:r>
            <a:r>
              <a:rPr lang="zh-CN" altLang="zh-CN" sz="2400" b="0" dirty="0" smtClean="0">
                <a:solidFill>
                  <a:srgbClr val="000099"/>
                </a:solidFill>
              </a:rPr>
              <a:t>的</a:t>
            </a:r>
            <a:r>
              <a:rPr lang="zh-CN" altLang="en-US" sz="2400" b="0" dirty="0" smtClean="0">
                <a:solidFill>
                  <a:srgbClr val="000099"/>
                </a:solidFill>
              </a:rPr>
              <a:t>端口有</a:t>
            </a:r>
            <a:r>
              <a:rPr lang="en-US" altLang="zh-CN" sz="2400" b="0" dirty="0" smtClean="0">
                <a:solidFill>
                  <a:srgbClr val="000099"/>
                </a:solidFill>
              </a:rPr>
              <a:t>64K</a:t>
            </a:r>
            <a:r>
              <a:rPr lang="zh-CN" altLang="en-US" sz="2400" b="0" dirty="0" smtClean="0">
                <a:solidFill>
                  <a:srgbClr val="000099"/>
                </a:solidFill>
              </a:rPr>
              <a:t>个，无需分段，设计有两种寻址方式</a:t>
            </a:r>
          </a:p>
          <a:p>
            <a:pPr lvl="1" eaLnBrk="1" hangingPunct="1">
              <a:buClr>
                <a:srgbClr val="003366"/>
              </a:buClr>
              <a:buFont typeface="Wingdings" pitchFamily="2" charset="2"/>
              <a:buChar char="v"/>
              <a:tabLst>
                <a:tab pos="3619500" algn="l"/>
              </a:tabLst>
            </a:pPr>
            <a:r>
              <a:rPr lang="zh-CN" altLang="en-US" sz="2400" b="0" dirty="0" smtClean="0">
                <a:solidFill>
                  <a:srgbClr val="000099"/>
                </a:solidFill>
                <a:ea typeface="+mn-ea"/>
                <a:hlinkClick r:id="rId2" action="ppaction://hlinksldjump"/>
              </a:rPr>
              <a:t>直接寻址</a:t>
            </a:r>
            <a:r>
              <a:rPr lang="zh-CN" altLang="en-US" sz="2400" b="0" dirty="0" smtClean="0">
                <a:solidFill>
                  <a:srgbClr val="000099"/>
                </a:solidFill>
                <a:ea typeface="+mn-ea"/>
              </a:rPr>
              <a:t>：只用于寻址</a:t>
            </a:r>
            <a:r>
              <a:rPr lang="en-US" altLang="zh-CN" sz="2400" b="0" dirty="0" smtClean="0">
                <a:solidFill>
                  <a:srgbClr val="000099"/>
                </a:solidFill>
                <a:ea typeface="+mn-ea"/>
              </a:rPr>
              <a:t>00H ~ FFH</a:t>
            </a:r>
            <a:r>
              <a:rPr lang="zh-CN" altLang="en-US" sz="2400" b="0" dirty="0" smtClean="0">
                <a:solidFill>
                  <a:srgbClr val="000099"/>
                </a:solidFill>
                <a:ea typeface="+mn-ea"/>
              </a:rPr>
              <a:t>前</a:t>
            </a:r>
            <a:r>
              <a:rPr lang="en-US" altLang="zh-CN" sz="2400" b="0" dirty="0" smtClean="0">
                <a:solidFill>
                  <a:srgbClr val="000099"/>
                </a:solidFill>
                <a:ea typeface="+mn-ea"/>
              </a:rPr>
              <a:t>256</a:t>
            </a:r>
            <a:r>
              <a:rPr lang="zh-CN" altLang="en-US" sz="2400" b="0" dirty="0" smtClean="0">
                <a:solidFill>
                  <a:srgbClr val="000099"/>
                </a:solidFill>
                <a:ea typeface="+mn-ea"/>
              </a:rPr>
              <a:t>个端口，操作数</a:t>
            </a:r>
            <a:r>
              <a:rPr lang="en-US" altLang="zh-CN" sz="2400" b="0" dirty="0" smtClean="0">
                <a:solidFill>
                  <a:srgbClr val="000099"/>
                </a:solidFill>
                <a:ea typeface="+mn-ea"/>
              </a:rPr>
              <a:t>i8</a:t>
            </a:r>
            <a:r>
              <a:rPr lang="zh-CN" altLang="en-US" sz="2400" b="0" dirty="0" smtClean="0">
                <a:solidFill>
                  <a:srgbClr val="000099"/>
                </a:solidFill>
                <a:ea typeface="+mn-ea"/>
              </a:rPr>
              <a:t>表示端口号</a:t>
            </a:r>
          </a:p>
          <a:p>
            <a:pPr lvl="1" eaLnBrk="1" hangingPunct="1">
              <a:buClr>
                <a:srgbClr val="003366"/>
              </a:buClr>
              <a:buFont typeface="Wingdings" pitchFamily="2" charset="2"/>
              <a:buChar char="v"/>
              <a:tabLst>
                <a:tab pos="3619500" algn="l"/>
              </a:tabLst>
            </a:pPr>
            <a:r>
              <a:rPr lang="zh-CN" altLang="en-US" sz="2400" b="0" dirty="0" smtClean="0">
                <a:solidFill>
                  <a:srgbClr val="000099"/>
                </a:solidFill>
                <a:ea typeface="+mn-ea"/>
                <a:hlinkClick r:id="rId2" action="ppaction://hlinksldjump"/>
              </a:rPr>
              <a:t>间接寻址</a:t>
            </a:r>
            <a:r>
              <a:rPr lang="zh-CN" altLang="en-US" sz="2400" b="0" dirty="0" smtClean="0">
                <a:solidFill>
                  <a:srgbClr val="000099"/>
                </a:solidFill>
                <a:ea typeface="+mn-ea"/>
              </a:rPr>
              <a:t>：可用于寻址全部</a:t>
            </a:r>
            <a:r>
              <a:rPr lang="en-US" altLang="zh-CN" sz="2400" b="0" dirty="0" smtClean="0">
                <a:solidFill>
                  <a:srgbClr val="000099"/>
                </a:solidFill>
                <a:ea typeface="+mn-ea"/>
              </a:rPr>
              <a:t>64K</a:t>
            </a:r>
            <a:r>
              <a:rPr lang="zh-CN" altLang="en-US" sz="2400" b="0" dirty="0" smtClean="0">
                <a:solidFill>
                  <a:srgbClr val="000099"/>
                </a:solidFill>
                <a:ea typeface="+mn-ea"/>
              </a:rPr>
              <a:t>个端口，</a:t>
            </a:r>
            <a:r>
              <a:rPr lang="en-US" altLang="zh-CN" sz="2400" b="0" dirty="0" smtClean="0">
                <a:solidFill>
                  <a:srgbClr val="000099"/>
                </a:solidFill>
                <a:ea typeface="+mn-ea"/>
              </a:rPr>
              <a:t>DX</a:t>
            </a:r>
            <a:r>
              <a:rPr lang="zh-CN" altLang="en-US" sz="2400" b="0" dirty="0" smtClean="0">
                <a:solidFill>
                  <a:srgbClr val="000099"/>
                </a:solidFill>
                <a:ea typeface="+mn-ea"/>
              </a:rPr>
              <a:t>寄存器的值就是端口号</a:t>
            </a:r>
          </a:p>
          <a:p>
            <a:pPr eaLnBrk="1" hangingPunct="1">
              <a:tabLst>
                <a:tab pos="3619500" algn="l"/>
              </a:tabLst>
            </a:pPr>
            <a:r>
              <a:rPr lang="zh-CN" altLang="en-US" sz="2400" b="0" dirty="0" smtClean="0">
                <a:solidFill>
                  <a:srgbClr val="000099"/>
                </a:solidFill>
              </a:rPr>
              <a:t>对端口号大于</a:t>
            </a:r>
            <a:r>
              <a:rPr lang="en-US" altLang="zh-CN" sz="2400" b="0" dirty="0" smtClean="0">
                <a:solidFill>
                  <a:srgbClr val="000099"/>
                </a:solidFill>
              </a:rPr>
              <a:t>FFH</a:t>
            </a:r>
            <a:r>
              <a:rPr lang="zh-CN" altLang="en-US" sz="2400" b="0" dirty="0" smtClean="0">
                <a:solidFill>
                  <a:srgbClr val="000099"/>
                </a:solidFill>
              </a:rPr>
              <a:t>的端口只能采用间接寻址方式</a:t>
            </a:r>
          </a:p>
        </p:txBody>
      </p:sp>
    </p:spTree>
    <p:extLst>
      <p:ext uri="{BB962C8B-B14F-4D97-AF65-F5344CB8AC3E}">
        <p14:creationId xmlns:p14="http://schemas.microsoft.com/office/powerpoint/2010/main" val="20954355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dissolve">
                                      <p:cBhvr>
                                        <p:cTn id="7" dur="500"/>
                                        <p:tgtEl>
                                          <p:spTgt spid="94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dissolve">
                                      <p:cBhvr>
                                        <p:cTn id="12" dur="500"/>
                                        <p:tgtEl>
                                          <p:spTgt spid="94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4211">
                                            <p:txEl>
                                              <p:pRg st="3" end="3"/>
                                            </p:txEl>
                                          </p:spTgt>
                                        </p:tgtEl>
                                        <p:attrNameLst>
                                          <p:attrName>style.visibility</p:attrName>
                                        </p:attrNameLst>
                                      </p:cBhvr>
                                      <p:to>
                                        <p:strVal val="visible"/>
                                      </p:to>
                                    </p:set>
                                    <p:animEffect transition="in" filter="dissolve">
                                      <p:cBhvr>
                                        <p:cTn id="17"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0" dirty="0" smtClean="0"/>
              <a:t>第</a:t>
            </a:r>
            <a:r>
              <a:rPr lang="en-US" altLang="zh-CN" b="0" dirty="0" smtClean="0"/>
              <a:t>6</a:t>
            </a:r>
            <a:r>
              <a:rPr lang="zh-CN" altLang="en-US" b="0" dirty="0" smtClean="0"/>
              <a:t>章：数据交换方式</a:t>
            </a:r>
          </a:p>
        </p:txBody>
      </p:sp>
      <p:sp>
        <p:nvSpPr>
          <p:cNvPr id="91139" name="Rectangle 3"/>
          <p:cNvSpPr>
            <a:spLocks noGrp="1" noChangeArrowheads="1"/>
          </p:cNvSpPr>
          <p:nvPr>
            <p:ph type="body" idx="1"/>
          </p:nvPr>
        </p:nvSpPr>
        <p:spPr>
          <a:xfrm>
            <a:off x="468313" y="981075"/>
            <a:ext cx="8351837" cy="5184775"/>
          </a:xfrm>
        </p:spPr>
        <p:txBody>
          <a:bodyPr/>
          <a:lstStyle/>
          <a:p>
            <a:pPr eaLnBrk="1" hangingPunct="1">
              <a:lnSpc>
                <a:spcPct val="120000"/>
              </a:lnSpc>
              <a:spcBef>
                <a:spcPct val="0"/>
              </a:spcBef>
              <a:tabLst>
                <a:tab pos="3619500" algn="l"/>
              </a:tabLst>
            </a:pPr>
            <a:r>
              <a:rPr lang="zh-CN" altLang="en-US" sz="2400" b="0" dirty="0" smtClean="0">
                <a:solidFill>
                  <a:srgbClr val="000099"/>
                </a:solidFill>
                <a:latin typeface="Times New Roman" pitchFamily="18" charset="0"/>
              </a:rPr>
              <a:t>如果输入输出一个字节，利用</a:t>
            </a:r>
            <a:r>
              <a:rPr lang="en-US" altLang="zh-CN" sz="2400" b="0" dirty="0" smtClean="0">
                <a:solidFill>
                  <a:srgbClr val="000099"/>
                </a:solidFill>
                <a:hlinkClick r:id="rId2" action="ppaction://hlinksldjump"/>
              </a:rPr>
              <a:t>AL</a:t>
            </a:r>
            <a:r>
              <a:rPr lang="zh-CN" altLang="en-US" sz="2400" b="0" dirty="0" smtClean="0">
                <a:solidFill>
                  <a:srgbClr val="000099"/>
                </a:solidFill>
                <a:latin typeface="Times New Roman" pitchFamily="18" charset="0"/>
                <a:hlinkClick r:id="rId2" action="ppaction://hlinksldjump"/>
              </a:rPr>
              <a:t>寄存器</a:t>
            </a:r>
            <a:endParaRPr lang="zh-CN" altLang="en-US" sz="2400" b="0" dirty="0" smtClean="0">
              <a:solidFill>
                <a:srgbClr val="000099"/>
              </a:solidFill>
              <a:latin typeface="Times New Roman" pitchFamily="18" charset="0"/>
            </a:endParaRPr>
          </a:p>
          <a:p>
            <a:pPr eaLnBrk="1" hangingPunct="1">
              <a:lnSpc>
                <a:spcPct val="120000"/>
              </a:lnSpc>
              <a:spcBef>
                <a:spcPct val="0"/>
              </a:spcBef>
              <a:tabLst>
                <a:tab pos="3619500" algn="l"/>
              </a:tabLst>
            </a:pPr>
            <a:r>
              <a:rPr lang="zh-CN" altLang="en-US" sz="2400" b="0" dirty="0" smtClean="0">
                <a:solidFill>
                  <a:srgbClr val="000099"/>
                </a:solidFill>
                <a:latin typeface="Times New Roman" pitchFamily="18" charset="0"/>
              </a:rPr>
              <a:t>如果输入输出一个字，利用</a:t>
            </a:r>
            <a:r>
              <a:rPr lang="en-US" altLang="zh-CN" sz="2400" b="0" dirty="0" smtClean="0">
                <a:solidFill>
                  <a:srgbClr val="000099"/>
                </a:solidFill>
                <a:hlinkClick r:id="rId2" action="ppaction://hlinksldjump"/>
              </a:rPr>
              <a:t>AX</a:t>
            </a:r>
            <a:r>
              <a:rPr lang="zh-CN" altLang="en-US" sz="2400" b="0" dirty="0" smtClean="0">
                <a:solidFill>
                  <a:srgbClr val="000099"/>
                </a:solidFill>
                <a:latin typeface="Times New Roman" pitchFamily="18" charset="0"/>
                <a:hlinkClick r:id="rId2" action="ppaction://hlinksldjump"/>
              </a:rPr>
              <a:t>寄存器</a:t>
            </a:r>
            <a:endParaRPr lang="zh-CN" altLang="en-US" sz="2400" b="0" dirty="0" smtClean="0">
              <a:solidFill>
                <a:srgbClr val="000099"/>
              </a:solidFill>
              <a:latin typeface="Times New Roman" pitchFamily="18" charset="0"/>
            </a:endParaRPr>
          </a:p>
          <a:p>
            <a:pPr eaLnBrk="1" hangingPunct="1">
              <a:lnSpc>
                <a:spcPct val="120000"/>
              </a:lnSpc>
              <a:spcBef>
                <a:spcPct val="0"/>
              </a:spcBef>
              <a:tabLst>
                <a:tab pos="3619500" algn="l"/>
              </a:tabLst>
            </a:pPr>
            <a:r>
              <a:rPr lang="zh-CN" altLang="en-US" sz="2400" b="0" dirty="0" smtClean="0">
                <a:solidFill>
                  <a:srgbClr val="000099"/>
                </a:solidFill>
                <a:latin typeface="Times New Roman" pitchFamily="18" charset="0"/>
              </a:rPr>
              <a:t>输入一个字，实际上是从连续两个端口输入两个字节，分别送</a:t>
            </a:r>
            <a:r>
              <a:rPr lang="en-US" altLang="zh-CN" sz="2400" b="0" dirty="0" smtClean="0">
                <a:solidFill>
                  <a:srgbClr val="000099"/>
                </a:solidFill>
              </a:rPr>
              <a:t>AL</a:t>
            </a:r>
            <a:r>
              <a:rPr lang="zh-CN" altLang="en-US" sz="2400" b="0" dirty="0" smtClean="0">
                <a:solidFill>
                  <a:srgbClr val="000099"/>
                </a:solidFill>
                <a:latin typeface="Times New Roman" pitchFamily="18" charset="0"/>
              </a:rPr>
              <a:t>（对应低地址端口）和</a:t>
            </a:r>
            <a:r>
              <a:rPr lang="en-US" altLang="zh-CN" sz="2400" b="0" dirty="0" smtClean="0">
                <a:solidFill>
                  <a:srgbClr val="000099"/>
                </a:solidFill>
              </a:rPr>
              <a:t>AH</a:t>
            </a:r>
            <a:r>
              <a:rPr lang="zh-CN" altLang="en-US" sz="2400" b="0" dirty="0" smtClean="0">
                <a:solidFill>
                  <a:srgbClr val="000099"/>
                </a:solidFill>
                <a:latin typeface="Times New Roman" pitchFamily="18" charset="0"/>
              </a:rPr>
              <a:t>（对应高地址端口）</a:t>
            </a:r>
          </a:p>
          <a:p>
            <a:pPr eaLnBrk="1" hangingPunct="1">
              <a:lnSpc>
                <a:spcPct val="120000"/>
              </a:lnSpc>
              <a:spcBef>
                <a:spcPct val="0"/>
              </a:spcBef>
              <a:tabLst>
                <a:tab pos="3619500" algn="l"/>
              </a:tabLst>
            </a:pPr>
            <a:r>
              <a:rPr lang="zh-CN" altLang="en-US" sz="2400" b="0" dirty="0" smtClean="0">
                <a:solidFill>
                  <a:srgbClr val="000099"/>
                </a:solidFill>
                <a:latin typeface="Times New Roman" pitchFamily="18" charset="0"/>
              </a:rPr>
              <a:t>输出一个字，实际上是将</a:t>
            </a:r>
            <a:r>
              <a:rPr lang="en-US" altLang="zh-CN" sz="2400" b="0" dirty="0" smtClean="0">
                <a:solidFill>
                  <a:srgbClr val="000099"/>
                </a:solidFill>
              </a:rPr>
              <a:t>AL</a:t>
            </a:r>
            <a:r>
              <a:rPr lang="zh-CN" altLang="en-US" sz="2400" b="0" dirty="0" smtClean="0">
                <a:solidFill>
                  <a:srgbClr val="000099"/>
                </a:solidFill>
                <a:latin typeface="Times New Roman" pitchFamily="18" charset="0"/>
              </a:rPr>
              <a:t>（对应低地址端口）和</a:t>
            </a:r>
            <a:r>
              <a:rPr lang="en-US" altLang="zh-CN" sz="2400" b="0" dirty="0" smtClean="0">
                <a:solidFill>
                  <a:srgbClr val="000099"/>
                </a:solidFill>
              </a:rPr>
              <a:t>AH</a:t>
            </a:r>
            <a:r>
              <a:rPr lang="zh-CN" altLang="en-US" sz="2400" b="0" dirty="0" smtClean="0">
                <a:solidFill>
                  <a:srgbClr val="000099"/>
                </a:solidFill>
                <a:latin typeface="Times New Roman" pitchFamily="18" charset="0"/>
              </a:rPr>
              <a:t>（对应高地址端口）两个字节的内容输出给连续两个端口</a:t>
            </a:r>
          </a:p>
        </p:txBody>
      </p:sp>
    </p:spTree>
    <p:extLst>
      <p:ext uri="{BB962C8B-B14F-4D97-AF65-F5344CB8AC3E}">
        <p14:creationId xmlns:p14="http://schemas.microsoft.com/office/powerpoint/2010/main" val="11953662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diamond(in)">
                                      <p:cBhvr>
                                        <p:cTn id="7" dur="2000"/>
                                        <p:tgtEl>
                                          <p:spTgt spid="91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diamond(in)">
                                      <p:cBhvr>
                                        <p:cTn id="12" dur="2000"/>
                                        <p:tgtEl>
                                          <p:spTgt spid="91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diamond(in)">
                                      <p:cBhvr>
                                        <p:cTn id="17" dur="20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endParaRPr lang="zh-CN" altLang="zh-CN" smtClean="0"/>
          </a:p>
        </p:txBody>
      </p:sp>
      <p:pic>
        <p:nvPicPr>
          <p:cNvPr id="33795" name="Picture 5" descr="1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875" y="1219200"/>
            <a:ext cx="6400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315285"/>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188640"/>
            <a:ext cx="7704088" cy="504056"/>
          </a:xfrm>
        </p:spPr>
        <p:txBody>
          <a:bodyPr/>
          <a:lstStyle/>
          <a:p>
            <a:pPr eaLnBrk="1" hangingPunct="1"/>
            <a:r>
              <a:rPr lang="en-US" altLang="zh-CN" b="0" dirty="0" smtClean="0"/>
              <a:t>6.1.2 I/O</a:t>
            </a:r>
            <a:r>
              <a:rPr lang="zh-CN" altLang="en-US" b="0" dirty="0" smtClean="0"/>
              <a:t>接口的典型结构</a:t>
            </a:r>
          </a:p>
        </p:txBody>
      </p:sp>
      <p:grpSp>
        <p:nvGrpSpPr>
          <p:cNvPr id="2" name="Group 5"/>
          <p:cNvGrpSpPr>
            <a:grpSpLocks/>
          </p:cNvGrpSpPr>
          <p:nvPr/>
        </p:nvGrpSpPr>
        <p:grpSpPr bwMode="auto">
          <a:xfrm>
            <a:off x="506164" y="1195809"/>
            <a:ext cx="8242300" cy="3889375"/>
            <a:chOff x="245" y="1140"/>
            <a:chExt cx="5192" cy="2450"/>
          </a:xfrm>
        </p:grpSpPr>
        <p:sp>
          <p:nvSpPr>
            <p:cNvPr id="17414" name="Rectangle 6"/>
            <p:cNvSpPr>
              <a:spLocks noChangeArrowheads="1"/>
            </p:cNvSpPr>
            <p:nvPr/>
          </p:nvSpPr>
          <p:spPr bwMode="auto">
            <a:xfrm>
              <a:off x="940" y="2816"/>
              <a:ext cx="116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控制总线</a:t>
              </a:r>
              <a:r>
                <a:rPr lang="en-US" altLang="zh-CN" sz="2400">
                  <a:solidFill>
                    <a:srgbClr val="000099"/>
                  </a:solidFill>
                  <a:latin typeface="Times New Roman" pitchFamily="18" charset="0"/>
                  <a:ea typeface="宋体" pitchFamily="2" charset="-122"/>
                </a:rPr>
                <a:t>CB</a:t>
              </a:r>
            </a:p>
          </p:txBody>
        </p:sp>
        <p:sp>
          <p:nvSpPr>
            <p:cNvPr id="17415" name="Rectangle 7"/>
            <p:cNvSpPr>
              <a:spLocks noChangeArrowheads="1"/>
            </p:cNvSpPr>
            <p:nvPr/>
          </p:nvSpPr>
          <p:spPr bwMode="auto">
            <a:xfrm>
              <a:off x="951" y="2153"/>
              <a:ext cx="1107"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地址总线</a:t>
              </a:r>
              <a:r>
                <a:rPr lang="en-US" altLang="zh-CN" sz="2400">
                  <a:solidFill>
                    <a:srgbClr val="000099"/>
                  </a:solidFill>
                  <a:latin typeface="Times New Roman" pitchFamily="18" charset="0"/>
                  <a:ea typeface="宋体" pitchFamily="2" charset="-122"/>
                </a:rPr>
                <a:t>AB</a:t>
              </a:r>
            </a:p>
          </p:txBody>
        </p:sp>
        <p:sp>
          <p:nvSpPr>
            <p:cNvPr id="17416" name="Rectangle 8"/>
            <p:cNvSpPr>
              <a:spLocks noChangeArrowheads="1"/>
            </p:cNvSpPr>
            <p:nvPr/>
          </p:nvSpPr>
          <p:spPr bwMode="auto">
            <a:xfrm>
              <a:off x="2353" y="1140"/>
              <a:ext cx="1148"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en-US" altLang="zh-CN" sz="2400">
                  <a:solidFill>
                    <a:srgbClr val="000099"/>
                  </a:solidFill>
                  <a:latin typeface="Times New Roman" pitchFamily="18" charset="0"/>
                  <a:ea typeface="宋体" pitchFamily="2" charset="-122"/>
                </a:rPr>
                <a:t>I/O</a:t>
              </a:r>
              <a:r>
                <a:rPr lang="zh-CN" altLang="en-US" sz="2400">
                  <a:solidFill>
                    <a:srgbClr val="000099"/>
                  </a:solidFill>
                  <a:latin typeface="Times New Roman" pitchFamily="18" charset="0"/>
                  <a:ea typeface="宋体" pitchFamily="2" charset="-122"/>
                </a:rPr>
                <a:t>接口电路</a:t>
              </a:r>
            </a:p>
          </p:txBody>
        </p:sp>
        <p:sp>
          <p:nvSpPr>
            <p:cNvPr id="17417" name="Rectangle 9"/>
            <p:cNvSpPr>
              <a:spLocks noChangeArrowheads="1"/>
            </p:cNvSpPr>
            <p:nvPr/>
          </p:nvSpPr>
          <p:spPr bwMode="auto">
            <a:xfrm>
              <a:off x="3991" y="1548"/>
              <a:ext cx="5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数据</a:t>
              </a:r>
            </a:p>
          </p:txBody>
        </p:sp>
        <p:sp>
          <p:nvSpPr>
            <p:cNvPr id="17418" name="Rectangle 10"/>
            <p:cNvSpPr>
              <a:spLocks noChangeArrowheads="1"/>
            </p:cNvSpPr>
            <p:nvPr/>
          </p:nvSpPr>
          <p:spPr bwMode="auto">
            <a:xfrm>
              <a:off x="4006" y="2874"/>
              <a:ext cx="5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控制</a:t>
              </a:r>
            </a:p>
          </p:txBody>
        </p:sp>
        <p:sp>
          <p:nvSpPr>
            <p:cNvPr id="17419" name="Rectangle 11"/>
            <p:cNvSpPr>
              <a:spLocks noChangeArrowheads="1"/>
            </p:cNvSpPr>
            <p:nvPr/>
          </p:nvSpPr>
          <p:spPr bwMode="auto">
            <a:xfrm>
              <a:off x="3991" y="2210"/>
              <a:ext cx="57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a:solidFill>
                    <a:srgbClr val="000099"/>
                  </a:solidFill>
                  <a:latin typeface="Times New Roman" pitchFamily="18" charset="0"/>
                  <a:ea typeface="宋体" pitchFamily="2" charset="-122"/>
                </a:rPr>
                <a:t>状态</a:t>
              </a:r>
            </a:p>
          </p:txBody>
        </p:sp>
        <p:sp>
          <p:nvSpPr>
            <p:cNvPr id="17420" name="Rectangle 12"/>
            <p:cNvSpPr>
              <a:spLocks noChangeArrowheads="1"/>
            </p:cNvSpPr>
            <p:nvPr/>
          </p:nvSpPr>
          <p:spPr bwMode="auto">
            <a:xfrm>
              <a:off x="961" y="1514"/>
              <a:ext cx="1166"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p>
              <a:pPr algn="ctr" eaLnBrk="0" hangingPunct="0"/>
              <a:r>
                <a:rPr lang="zh-CN" altLang="en-US" sz="2400" dirty="0">
                  <a:solidFill>
                    <a:srgbClr val="000099"/>
                  </a:solidFill>
                  <a:latin typeface="Times New Roman" pitchFamily="18" charset="0"/>
                  <a:ea typeface="宋体" pitchFamily="2" charset="-122"/>
                </a:rPr>
                <a:t>数据总线</a:t>
              </a:r>
              <a:r>
                <a:rPr lang="en-US" altLang="zh-CN" sz="2400" dirty="0">
                  <a:solidFill>
                    <a:srgbClr val="000099"/>
                  </a:solidFill>
                  <a:latin typeface="Times New Roman" pitchFamily="18" charset="0"/>
                  <a:ea typeface="宋体" pitchFamily="2" charset="-122"/>
                </a:rPr>
                <a:t>DB</a:t>
              </a:r>
            </a:p>
          </p:txBody>
        </p:sp>
        <p:sp>
          <p:nvSpPr>
            <p:cNvPr id="17421" name="Rectangle 13"/>
            <p:cNvSpPr>
              <a:spLocks noChangeArrowheads="1"/>
            </p:cNvSpPr>
            <p:nvPr/>
          </p:nvSpPr>
          <p:spPr bwMode="auto">
            <a:xfrm>
              <a:off x="245" y="1522"/>
              <a:ext cx="682" cy="2068"/>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nchor="ctr"/>
            <a:lstStyle/>
            <a:p>
              <a:pPr algn="ctr" eaLnBrk="0" hangingPunct="0"/>
              <a:r>
                <a:rPr lang="en-US" altLang="zh-CN" sz="2400" dirty="0" smtClean="0">
                  <a:solidFill>
                    <a:srgbClr val="000099"/>
                  </a:solidFill>
                  <a:latin typeface="Times New Roman" pitchFamily="18" charset="0"/>
                  <a:ea typeface="宋体" pitchFamily="2" charset="-122"/>
                </a:rPr>
                <a:t>CPU</a:t>
              </a:r>
              <a:endParaRPr lang="en-US" altLang="zh-CN" sz="2400" dirty="0">
                <a:solidFill>
                  <a:srgbClr val="000099"/>
                </a:solidFill>
                <a:latin typeface="Times New Roman" pitchFamily="18" charset="0"/>
                <a:ea typeface="宋体" pitchFamily="2" charset="-122"/>
              </a:endParaRPr>
            </a:p>
          </p:txBody>
        </p:sp>
        <p:sp>
          <p:nvSpPr>
            <p:cNvPr id="17422" name="Rectangle 14"/>
            <p:cNvSpPr>
              <a:spLocks noChangeArrowheads="1"/>
            </p:cNvSpPr>
            <p:nvPr/>
          </p:nvSpPr>
          <p:spPr bwMode="auto">
            <a:xfrm>
              <a:off x="4755" y="1522"/>
              <a:ext cx="682" cy="2068"/>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nchor="ctr"/>
            <a:lstStyle/>
            <a:p>
              <a:pPr algn="ctr" eaLnBrk="0" hangingPunct="0"/>
              <a:r>
                <a:rPr lang="zh-CN" altLang="en-US" sz="2400" dirty="0" smtClean="0">
                  <a:solidFill>
                    <a:srgbClr val="000099"/>
                  </a:solidFill>
                  <a:latin typeface="Times New Roman" pitchFamily="18" charset="0"/>
                  <a:ea typeface="宋体" pitchFamily="2" charset="-122"/>
                </a:rPr>
                <a:t>外设</a:t>
              </a:r>
              <a:endParaRPr lang="zh-CN" altLang="en-US" sz="2400" dirty="0">
                <a:solidFill>
                  <a:srgbClr val="000099"/>
                </a:solidFill>
                <a:latin typeface="Times New Roman" pitchFamily="18" charset="0"/>
                <a:ea typeface="宋体" pitchFamily="2" charset="-122"/>
              </a:endParaRPr>
            </a:p>
          </p:txBody>
        </p:sp>
        <p:grpSp>
          <p:nvGrpSpPr>
            <p:cNvPr id="17423" name="Group 15"/>
            <p:cNvGrpSpPr>
              <a:grpSpLocks/>
            </p:cNvGrpSpPr>
            <p:nvPr/>
          </p:nvGrpSpPr>
          <p:grpSpPr bwMode="auto">
            <a:xfrm>
              <a:off x="2431" y="1687"/>
              <a:ext cx="1152" cy="1708"/>
              <a:chOff x="0" y="1"/>
              <a:chExt cx="20000" cy="19999"/>
            </a:xfrm>
          </p:grpSpPr>
          <p:sp>
            <p:nvSpPr>
              <p:cNvPr id="17435" name="Rectangle 16"/>
              <p:cNvSpPr>
                <a:spLocks noChangeArrowheads="1"/>
              </p:cNvSpPr>
              <p:nvPr/>
            </p:nvSpPr>
            <p:spPr bwMode="auto">
              <a:xfrm>
                <a:off x="0" y="15300"/>
                <a:ext cx="20000" cy="47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nchor="ctr"/>
              <a:lstStyle/>
              <a:p>
                <a:pPr algn="ctr" eaLnBrk="0" hangingPunct="0"/>
                <a:r>
                  <a:rPr lang="zh-CN" altLang="en-US" sz="2400" dirty="0">
                    <a:solidFill>
                      <a:srgbClr val="000099"/>
                    </a:solidFill>
                    <a:latin typeface="Times New Roman" pitchFamily="18" charset="0"/>
                    <a:ea typeface="宋体" pitchFamily="2" charset="-122"/>
                  </a:rPr>
                  <a:t>控制寄存器</a:t>
                </a:r>
              </a:p>
            </p:txBody>
          </p:sp>
          <p:sp>
            <p:nvSpPr>
              <p:cNvPr id="17436" name="Rectangle 17"/>
              <p:cNvSpPr>
                <a:spLocks noChangeArrowheads="1"/>
              </p:cNvSpPr>
              <p:nvPr/>
            </p:nvSpPr>
            <p:spPr bwMode="auto">
              <a:xfrm>
                <a:off x="0" y="7525"/>
                <a:ext cx="20000" cy="4700"/>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nchor="ctr"/>
              <a:lstStyle/>
              <a:p>
                <a:pPr algn="ctr" eaLnBrk="0" hangingPunct="0"/>
                <a:r>
                  <a:rPr lang="zh-CN" altLang="en-US" sz="2400" dirty="0">
                    <a:solidFill>
                      <a:srgbClr val="000099"/>
                    </a:solidFill>
                    <a:latin typeface="Times New Roman" pitchFamily="18" charset="0"/>
                    <a:ea typeface="宋体" pitchFamily="2" charset="-122"/>
                  </a:rPr>
                  <a:t>状态寄存器</a:t>
                </a:r>
              </a:p>
            </p:txBody>
          </p:sp>
          <p:sp>
            <p:nvSpPr>
              <p:cNvPr id="17437" name="Rectangle 18"/>
              <p:cNvSpPr>
                <a:spLocks noChangeArrowheads="1"/>
              </p:cNvSpPr>
              <p:nvPr/>
            </p:nvSpPr>
            <p:spPr bwMode="auto">
              <a:xfrm>
                <a:off x="0" y="1"/>
                <a:ext cx="20000" cy="4699"/>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nchor="ctr"/>
              <a:lstStyle/>
              <a:p>
                <a:pPr algn="ctr" eaLnBrk="0" hangingPunct="0"/>
                <a:r>
                  <a:rPr lang="zh-CN" altLang="en-US" sz="2400" dirty="0">
                    <a:solidFill>
                      <a:srgbClr val="000099"/>
                    </a:solidFill>
                    <a:latin typeface="Times New Roman" pitchFamily="18" charset="0"/>
                    <a:ea typeface="宋体" pitchFamily="2" charset="-122"/>
                  </a:rPr>
                  <a:t>数据寄存器</a:t>
                </a:r>
              </a:p>
            </p:txBody>
          </p:sp>
        </p:grpSp>
        <p:sp>
          <p:nvSpPr>
            <p:cNvPr id="17424" name="Line 19"/>
            <p:cNvSpPr>
              <a:spLocks noChangeShapeType="1"/>
            </p:cNvSpPr>
            <p:nvPr/>
          </p:nvSpPr>
          <p:spPr bwMode="auto">
            <a:xfrm flipH="1">
              <a:off x="3604" y="2520"/>
              <a:ext cx="1135" cy="0"/>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25" name="Line 20"/>
            <p:cNvSpPr>
              <a:spLocks noChangeShapeType="1"/>
            </p:cNvSpPr>
            <p:nvPr/>
          </p:nvSpPr>
          <p:spPr bwMode="auto">
            <a:xfrm flipV="1">
              <a:off x="2273" y="1927"/>
              <a:ext cx="0" cy="629"/>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26" name="Line 21"/>
            <p:cNvSpPr>
              <a:spLocks noChangeShapeType="1"/>
            </p:cNvSpPr>
            <p:nvPr/>
          </p:nvSpPr>
          <p:spPr bwMode="auto">
            <a:xfrm>
              <a:off x="2279" y="2538"/>
              <a:ext cx="151" cy="2"/>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27" name="Line 22"/>
            <p:cNvSpPr>
              <a:spLocks noChangeShapeType="1"/>
            </p:cNvSpPr>
            <p:nvPr/>
          </p:nvSpPr>
          <p:spPr bwMode="auto">
            <a:xfrm>
              <a:off x="2203" y="3153"/>
              <a:ext cx="212" cy="1"/>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28" name="Line 23"/>
            <p:cNvSpPr>
              <a:spLocks noChangeShapeType="1"/>
            </p:cNvSpPr>
            <p:nvPr/>
          </p:nvSpPr>
          <p:spPr bwMode="auto">
            <a:xfrm flipV="1">
              <a:off x="2203" y="1917"/>
              <a:ext cx="1" cy="1244"/>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29" name="Rectangle 24"/>
            <p:cNvSpPr>
              <a:spLocks noChangeArrowheads="1"/>
            </p:cNvSpPr>
            <p:nvPr/>
          </p:nvSpPr>
          <p:spPr bwMode="auto">
            <a:xfrm>
              <a:off x="2111" y="1510"/>
              <a:ext cx="1730" cy="2059"/>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99"/>
                </a:solidFill>
              </a:endParaRPr>
            </a:p>
          </p:txBody>
        </p:sp>
        <p:sp>
          <p:nvSpPr>
            <p:cNvPr id="17430" name="Line 25"/>
            <p:cNvSpPr>
              <a:spLocks noChangeShapeType="1"/>
            </p:cNvSpPr>
            <p:nvPr/>
          </p:nvSpPr>
          <p:spPr bwMode="auto">
            <a:xfrm>
              <a:off x="3604" y="3187"/>
              <a:ext cx="1145" cy="0"/>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31" name="Line 26"/>
            <p:cNvSpPr>
              <a:spLocks noChangeShapeType="1"/>
            </p:cNvSpPr>
            <p:nvPr/>
          </p:nvSpPr>
          <p:spPr bwMode="auto">
            <a:xfrm>
              <a:off x="937" y="2521"/>
              <a:ext cx="1160" cy="4"/>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32" name="Line 27"/>
            <p:cNvSpPr>
              <a:spLocks noChangeShapeType="1"/>
            </p:cNvSpPr>
            <p:nvPr/>
          </p:nvSpPr>
          <p:spPr bwMode="auto">
            <a:xfrm>
              <a:off x="950" y="3186"/>
              <a:ext cx="1147" cy="3"/>
            </a:xfrm>
            <a:prstGeom prst="line">
              <a:avLst/>
            </a:prstGeom>
            <a:noFill/>
            <a:ln w="38100">
              <a:solidFill>
                <a:srgbClr val="0000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33" name="Line 28"/>
            <p:cNvSpPr>
              <a:spLocks noChangeShapeType="1"/>
            </p:cNvSpPr>
            <p:nvPr/>
          </p:nvSpPr>
          <p:spPr bwMode="auto">
            <a:xfrm>
              <a:off x="919" y="1900"/>
              <a:ext cx="1497" cy="3"/>
            </a:xfrm>
            <a:prstGeom prst="line">
              <a:avLst/>
            </a:prstGeom>
            <a:noFill/>
            <a:ln w="38100">
              <a:solidFill>
                <a:srgbClr val="000099"/>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sp>
          <p:nvSpPr>
            <p:cNvPr id="17434" name="Line 29"/>
            <p:cNvSpPr>
              <a:spLocks noChangeShapeType="1"/>
            </p:cNvSpPr>
            <p:nvPr/>
          </p:nvSpPr>
          <p:spPr bwMode="auto">
            <a:xfrm>
              <a:off x="3604" y="1878"/>
              <a:ext cx="1157" cy="2"/>
            </a:xfrm>
            <a:prstGeom prst="line">
              <a:avLst/>
            </a:prstGeom>
            <a:noFill/>
            <a:ln w="38100">
              <a:solidFill>
                <a:srgbClr val="000099"/>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solidFill>
                  <a:srgbClr val="000099"/>
                </a:solidFill>
              </a:endParaRPr>
            </a:p>
          </p:txBody>
        </p:sp>
      </p:grpSp>
      <p:sp>
        <p:nvSpPr>
          <p:cNvPr id="28" name="圆角矩形 27">
            <a:hlinkClick r:id="rId2" action="ppaction://hlinksldjump"/>
          </p:cNvPr>
          <p:cNvSpPr/>
          <p:nvPr/>
        </p:nvSpPr>
        <p:spPr bwMode="auto">
          <a:xfrm>
            <a:off x="7596336" y="5517232"/>
            <a:ext cx="1008112" cy="43204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99"/>
                </a:solidFill>
                <a:effectLst/>
                <a:latin typeface="Arial" charset="0"/>
                <a:ea typeface="隶书" pitchFamily="49" charset="-122"/>
              </a:rPr>
              <a:t>返回</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隶书" pitchFamily="49"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015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015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3333</TotalTime>
  <Words>3246</Words>
  <Application>Microsoft Office PowerPoint</Application>
  <PresentationFormat>全屏显示(4:3)</PresentationFormat>
  <Paragraphs>904</Paragraphs>
  <Slides>83</Slides>
  <Notes>0</Notes>
  <HiddenSlides>18</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83</vt:i4>
      </vt:variant>
    </vt:vector>
  </HeadingPairs>
  <TitlesOfParts>
    <vt:vector size="86" baseType="lpstr">
      <vt:lpstr>015</vt:lpstr>
      <vt:lpstr>1_015</vt:lpstr>
      <vt:lpstr>Microsoft Drawing</vt:lpstr>
      <vt:lpstr>第6章  输入输出接口</vt:lpstr>
      <vt:lpstr>第6章  输入输出接口</vt:lpstr>
      <vt:lpstr>6.1 I/O接口概述</vt:lpstr>
      <vt:lpstr>6.1 I/O接口概述</vt:lpstr>
      <vt:lpstr>6.1 I/O接口概述</vt:lpstr>
      <vt:lpstr>6.1.1 I/O接口的主要功能</vt:lpstr>
      <vt:lpstr>6.1.2 I/O接口的典型结构</vt:lpstr>
      <vt:lpstr>1. 接口电路的内部结构</vt:lpstr>
      <vt:lpstr>6.1.2 I/O接口的典型结构</vt:lpstr>
      <vt:lpstr>2. 接口电路的外部特性</vt:lpstr>
      <vt:lpstr>3. 接口电路芯片的分类</vt:lpstr>
      <vt:lpstr>4. 接口电路的可编程性</vt:lpstr>
      <vt:lpstr>6.1.3 I/O端口的编址</vt:lpstr>
      <vt:lpstr>⑴ I/O端口单独编址</vt:lpstr>
      <vt:lpstr>⑵ I/O端口与存储器统一编址</vt:lpstr>
      <vt:lpstr>端口地址是一种重要资源</vt:lpstr>
      <vt:lpstr>8088/8086的I/O端口访问</vt:lpstr>
      <vt:lpstr>6.1.4 8088/8086的输入输出指令</vt:lpstr>
      <vt:lpstr>IN指令实例</vt:lpstr>
      <vt:lpstr>IN指令实例</vt:lpstr>
      <vt:lpstr>OUT指令实例</vt:lpstr>
      <vt:lpstr>6.1.5 I/O地址的译码</vt:lpstr>
      <vt:lpstr>1. 利用逻辑门电路进行I/O地址译码</vt:lpstr>
      <vt:lpstr>2. 用译码器设计口地址译码电路</vt:lpstr>
      <vt:lpstr>74LS138真值表</vt:lpstr>
      <vt:lpstr>2. 用译码器设计口地址译码电路</vt:lpstr>
      <vt:lpstr>ISA总线信号说明</vt:lpstr>
      <vt:lpstr>2. 用译码器设计口地址译码电路</vt:lpstr>
      <vt:lpstr>2. 用译码器设计口地址译码电路</vt:lpstr>
      <vt:lpstr>PowerPoint 演示文稿</vt:lpstr>
      <vt:lpstr>PowerPoint 演示文稿</vt:lpstr>
      <vt:lpstr>PowerPoint 演示文稿</vt:lpstr>
      <vt:lpstr>PowerPoint 演示文稿</vt:lpstr>
      <vt:lpstr>3. IBM PC/AT主机板的I/O译码电路</vt:lpstr>
      <vt:lpstr>3. IBM PC/XT主机板的I/O译码电路</vt:lpstr>
      <vt:lpstr>6.1.6 数据传送方式</vt:lpstr>
      <vt:lpstr>6.2 无条件传送方式及其接口</vt:lpstr>
      <vt:lpstr>1. 无条件传送：输入示例</vt:lpstr>
      <vt:lpstr>1. 无条件传送：输入实例</vt:lpstr>
      <vt:lpstr>2. 无条件传送：输出示例</vt:lpstr>
      <vt:lpstr>2. 无条件传送：输出实例</vt:lpstr>
      <vt:lpstr>3. 无条件传送：输入输出接口</vt:lpstr>
      <vt:lpstr>3. 无条件传送：输入输出接口</vt:lpstr>
      <vt:lpstr>延时子程序delay</vt:lpstr>
      <vt:lpstr>6.3 查询传送方式及其接口</vt:lpstr>
      <vt:lpstr>查询传送的两个环节</vt:lpstr>
      <vt:lpstr>6.3.1 查询输入接口</vt:lpstr>
      <vt:lpstr>6.3.1 查询输入接口</vt:lpstr>
      <vt:lpstr>6.3.2 查询输出接口</vt:lpstr>
      <vt:lpstr>6.3.2 查询输出接口</vt:lpstr>
      <vt:lpstr>6.4 中断传送方式</vt:lpstr>
      <vt:lpstr>6.4.1 中断传送与接口</vt:lpstr>
      <vt:lpstr>1. 中断输入接口</vt:lpstr>
      <vt:lpstr>6.4.2 中断工作过程</vt:lpstr>
      <vt:lpstr>6.4.3 中断源识别和中断优先权管理</vt:lpstr>
      <vt:lpstr>1 中断源识别方案1:中断查询接口</vt:lpstr>
      <vt:lpstr>2 中断优先权链式排队电路</vt:lpstr>
      <vt:lpstr>3 中断嵌套</vt:lpstr>
      <vt:lpstr>6.5 DMA传送方式</vt:lpstr>
      <vt:lpstr>1. DMA传送的工作过程</vt:lpstr>
      <vt:lpstr>2. DMA传送流程</vt:lpstr>
      <vt:lpstr>第6章：传送方式的比较</vt:lpstr>
      <vt:lpstr>PowerPoint 演示文稿</vt:lpstr>
      <vt:lpstr>多种多样的外设</vt:lpstr>
      <vt:lpstr>输出接口的锁存环节</vt:lpstr>
      <vt:lpstr>输出接口的锁存、缓冲环节</vt:lpstr>
      <vt:lpstr>输入接口的缓冲环节</vt:lpstr>
      <vt:lpstr>输入接口的锁存、缓冲环节</vt:lpstr>
      <vt:lpstr>端口（PORT）</vt:lpstr>
      <vt:lpstr>IN  AL, 21H</vt:lpstr>
      <vt:lpstr>OUT  43H, AL</vt:lpstr>
      <vt:lpstr>无条件传送流程</vt:lpstr>
      <vt:lpstr>就绪（Ready）</vt:lpstr>
      <vt:lpstr>查询传送流程</vt:lpstr>
      <vt:lpstr>中断传送流程</vt:lpstr>
      <vt:lpstr>DMA传送流程</vt:lpstr>
      <vt:lpstr>PowerPoint 演示文稿</vt:lpstr>
      <vt:lpstr>PowerPoint 演示文稿</vt:lpstr>
      <vt:lpstr>接口实例</vt:lpstr>
      <vt:lpstr>PowerPoint 演示文稿</vt:lpstr>
      <vt:lpstr>第6章：I/O寻址方式</vt:lpstr>
      <vt:lpstr>第6章：数据交换方式</vt:lpstr>
      <vt:lpstr>PowerPoint 演示文稿</vt:lpstr>
    </vt:vector>
  </TitlesOfParts>
  <Company>legend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基本输入输出接口</dc:title>
  <dc:creator>钱晓捷</dc:creator>
  <cp:lastModifiedBy>AutoBVT</cp:lastModifiedBy>
  <cp:revision>420</cp:revision>
  <dcterms:created xsi:type="dcterms:W3CDTF">2003-03-20T08:25:10Z</dcterms:created>
  <dcterms:modified xsi:type="dcterms:W3CDTF">2019-11-06T01:21:54Z</dcterms:modified>
</cp:coreProperties>
</file>